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3914" r:id="rId2"/>
    <p:sldMasterId id="2147485648" r:id="rId3"/>
    <p:sldMasterId id="2147485660" r:id="rId4"/>
  </p:sldMasterIdLst>
  <p:notesMasterIdLst>
    <p:notesMasterId r:id="rId33"/>
  </p:notesMasterIdLst>
  <p:handoutMasterIdLst>
    <p:handoutMasterId r:id="rId34"/>
  </p:handoutMasterIdLst>
  <p:sldIdLst>
    <p:sldId id="315" r:id="rId5"/>
    <p:sldId id="486" r:id="rId6"/>
    <p:sldId id="487" r:id="rId7"/>
    <p:sldId id="318" r:id="rId8"/>
    <p:sldId id="478" r:id="rId9"/>
    <p:sldId id="317" r:id="rId10"/>
    <p:sldId id="483" r:id="rId11"/>
    <p:sldId id="376" r:id="rId12"/>
    <p:sldId id="461" r:id="rId13"/>
    <p:sldId id="367" r:id="rId14"/>
    <p:sldId id="459" r:id="rId15"/>
    <p:sldId id="386" r:id="rId16"/>
    <p:sldId id="387" r:id="rId17"/>
    <p:sldId id="372" r:id="rId18"/>
    <p:sldId id="369" r:id="rId19"/>
    <p:sldId id="476" r:id="rId20"/>
    <p:sldId id="474" r:id="rId21"/>
    <p:sldId id="323" r:id="rId22"/>
    <p:sldId id="473" r:id="rId23"/>
    <p:sldId id="414" r:id="rId24"/>
    <p:sldId id="482" r:id="rId25"/>
    <p:sldId id="479" r:id="rId26"/>
    <p:sldId id="480" r:id="rId27"/>
    <p:sldId id="481" r:id="rId28"/>
    <p:sldId id="412" r:id="rId29"/>
    <p:sldId id="456" r:id="rId30"/>
    <p:sldId id="442" r:id="rId31"/>
    <p:sldId id="443" r:id="rId3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3B14"/>
    <a:srgbClr val="0000FF"/>
    <a:srgbClr val="C70533"/>
    <a:srgbClr val="000000"/>
    <a:srgbClr val="CC00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5" autoAdjust="0"/>
    <p:restoredTop sz="94735" autoAdjust="0"/>
  </p:normalViewPr>
  <p:slideViewPr>
    <p:cSldViewPr>
      <p:cViewPr varScale="1">
        <p:scale>
          <a:sx n="110" d="100"/>
          <a:sy n="110" d="100"/>
        </p:scale>
        <p:origin x="144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3" d="100"/>
        <a:sy n="163" d="100"/>
      </p:scale>
      <p:origin x="0" y="8352"/>
    </p:cViewPr>
  </p:sorterViewPr>
  <p:notesViewPr>
    <p:cSldViewPr>
      <p:cViewPr varScale="1">
        <p:scale>
          <a:sx n="53" d="100"/>
          <a:sy n="53" d="100"/>
        </p:scale>
        <p:origin x="-1770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8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4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49" tIns="46576" rIns="93149" bIns="46576" rtlCol="0"/>
          <a:lstStyle>
            <a:lvl1pPr algn="l" eaLnBrk="1" hangingPunct="1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49" tIns="46576" rIns="93149" bIns="4657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359BA51-9186-BE4A-8266-6AA4EFDB0308}" type="datetimeFigureOut">
              <a:rPr lang="en-US" altLang="en-US"/>
              <a:pPr>
                <a:defRPr/>
              </a:pPr>
              <a:t>7/24/2019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49" tIns="46576" rIns="93149" bIns="46576" rtlCol="0" anchor="b"/>
          <a:lstStyle>
            <a:lvl1pPr algn="l" eaLnBrk="1" hangingPunct="1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49" tIns="46576" rIns="93149" bIns="4657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6990341-C3C2-4249-8C8E-BEAEF33A1D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3324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9" tIns="46576" rIns="93149" bIns="4657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9" tIns="46576" rIns="93149" bIns="4657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665" y="4417405"/>
            <a:ext cx="5605074" cy="418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9" tIns="46576" rIns="93149" bIns="46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9" tIns="46576" rIns="93149" bIns="4657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9" tIns="46576" rIns="93149" bIns="4657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fld id="{D20BE041-0347-8046-9406-C8A610D501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299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56955" indent="-291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6454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3036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96184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62002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3027820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93639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959457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FD668BC-BC92-EA4C-B980-A135C533E77F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5433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56955" indent="-291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6454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3036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96184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62002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3027820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93639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959457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936C80E0-E4B6-2742-A54C-F5264911829B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2740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56955" indent="-291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6454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3036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96184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62002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3027820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93639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959457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15C7BC2E-2A78-344E-B4AB-DE0CCF85C0FE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588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56955" indent="-291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6454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3036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96184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62002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3027820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93639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959457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A403CD7-988C-7446-98CF-2078AD8E9B85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9041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56955" indent="-291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6454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3036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96184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62002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3027820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93639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959457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E99738C2-1B69-064A-B3F7-261D8911EA71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519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56955" indent="-291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6454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3036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96184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62002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3027820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93639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959457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4134CC8B-1984-8B49-A175-3E4496B0DE3A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55632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56955" indent="-291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6454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3036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96184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62002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3027820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93639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959457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E6972F47-508E-6647-8586-5B30FE967257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6077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56955" indent="-291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6454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3036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96184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62002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3027820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93639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959457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722757B-5EDB-8548-B78D-5D2FED5A385B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75589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56955" indent="-291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6454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3036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96184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62002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3027820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93639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959457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5EFDB7F4-7FA8-6C4B-8786-72062B37AC87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41335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56955" indent="-291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6454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3036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96184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62002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3027820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93639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959457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155B97BF-2CF2-D744-9624-0ACF80ED2DAB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93437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56955" indent="-291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6454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3036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96184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62002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3027820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93639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959457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C331D38-6D87-E64D-BA71-C697DC49CE71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5828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28371" indent="-2800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21631" indent="-22340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571507" indent="-22340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19852" indent="-22340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460548" indent="-2234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01243" indent="-2234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341938" indent="-2234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782633" indent="-2234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00D1E7F-6B96-400B-ACF8-A40F37E403D8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60928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56955" indent="-291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6454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3036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96184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62002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3027820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93639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959457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C331D38-6D87-E64D-BA71-C697DC49CE71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09062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56955" indent="-291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6454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3036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96184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62002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3027820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93639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959457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C331D38-6D87-E64D-BA71-C697DC49CE71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26077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56955" indent="-291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6454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3036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96184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62002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3027820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93639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959457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C331D38-6D87-E64D-BA71-C697DC49CE71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7246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56955" indent="-291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6454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3036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96184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62002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3027820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93639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959457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C331D38-6D87-E64D-BA71-C697DC49CE71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95541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56955" indent="-291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6454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3036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96184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62002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3027820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93639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959457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6831A53E-EADA-404B-91A2-12E20D57530D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5449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56955" indent="-291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6454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3036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96184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62002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3027820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93639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959457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0FEB84B-AB2C-DD4A-BB0C-90D4809F30F1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73768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56955" indent="-291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6454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3036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96184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62002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3027820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93639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959457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1FAE7813-613D-8A40-8A5A-BE801E449B8B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43115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56955" indent="-291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6454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3036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96184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62002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3027820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93639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959457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C808FFC-A290-3B4A-8D24-53292EEBE177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1530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28371" indent="-2800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21631" indent="-22340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571507" indent="-22340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19852" indent="-22340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460548" indent="-2234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01243" indent="-2234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341938" indent="-2234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782633" indent="-2234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691683D-0A25-4E4D-9A24-C2BA303D79E4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798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56955" indent="-291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6454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3036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96184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62002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3027820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93639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959457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117B9FB-A761-0144-807B-4B3CAB66FD15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6199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56955" indent="-291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6454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3036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96184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62002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3027820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93639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959457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A821EE6-A42F-0741-B595-1345747376E0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4593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56955" indent="-291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6454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3036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96184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62002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3027820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93639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959457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5889491-7B05-E243-8FE5-2B7A06C996A5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3019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56955" indent="-291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6454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3036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96184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62002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3027820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93639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959457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CA3E746-904F-8942-9EB8-5D4A3FC7FC33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5889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56955" indent="-291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6454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3036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96184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62002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3027820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93639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959457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640D58EC-8E40-BB40-AFAF-4BEE156F090B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505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56955" indent="-29113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6454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30366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96184" indent="-23290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62002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3027820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93639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959457" indent="-2329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CA03400-85A5-7A42-A1BD-F76BEC97C000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1810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e 3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68275" y="20638"/>
            <a:ext cx="1703388" cy="1703387"/>
          </a:xfrm>
          <a:prstGeom prst="ellipse">
            <a:avLst/>
          </a:prstGeom>
          <a:noFill/>
          <a:ln w="27305" cap="rnd">
            <a:solidFill>
              <a:srgbClr val="FFF6DB"/>
            </a:solidFill>
            <a:round/>
            <a:headEnd/>
            <a:tailEnd/>
          </a:ln>
          <a:effectLst>
            <a:outerShdw blurRad="25400" dist="26940" dir="5400000" algn="tl" rotWithShape="0">
              <a:srgbClr val="AFA58D">
                <a:alpha val="84999"/>
              </a:srgbClr>
            </a:outerShdw>
          </a:effectLst>
          <a:extLst>
            <a:ext uri="{909E8E84-426E-40dd-AFC4-6F175D3DCCD1}"/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Donut 5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Oval 8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BD66B6-A36E-0245-A79C-B450B8266D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06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C507D-33EA-DD4D-BD00-EE42010DE0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1727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DCA54-BA43-154A-90E0-ABE515D813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03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838200" y="19050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86392-B811-AC40-B147-5AD1D83F54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935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00600" y="19050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71122-25B6-6447-B288-1CD84F8638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9806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CF611-5E1A-A344-B3FA-34AEE90721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110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838F7-26DF-0644-81DD-426ABB04B3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11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64B24-6A8F-234E-8FB3-47D1F0949E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400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90BDE-86F1-DC4F-BD16-18812FD88D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60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84C36-56FC-0147-B92B-8133042727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871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9DFC5-502F-A54A-B6AF-3E751F7DA8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4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AF11F-0AE6-214B-A4C8-9C4B54CDD9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5138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8BFAA-18A8-4A4A-A259-285EADBF5B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4305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E93DE-B4F5-EE45-ADB6-01ABC25A94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23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A7449-3B41-7646-9421-29158FABE7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122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71D83-5B47-F847-83A5-CB72A6B812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66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A1DA4-87C1-FB48-BD14-34F57D5EF7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0300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D204E-B5FC-1740-80C8-D24F9BCC75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4492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A6659-4DCD-47D9-AF61-1F9D80C1AC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64531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009FB-96EF-4FD6-8754-3D869F0FC1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3166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565E0-C660-4F65-897A-BC9C325524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9836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204D2-59C0-4ACE-A25D-BE34C1993A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648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E3DAB2-F9F6-8341-8ED4-D509407294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8940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D2A2F-3DD8-4681-9F6B-38FF21661A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68116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68116-02CD-4308-9993-02C6CC2895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862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B09EB-782D-4963-94AF-86BC5BC48A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7438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53A56-16D1-4867-BD2C-63B2618F9F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655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hangingPunct="1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  <a:latin typeface="Gill Sans MT"/>
              <a:ea typeface="MS PGothic" panose="020B0600070205080204" pitchFamily="34" charset="-128"/>
            </a:endParaRPr>
          </a:p>
        </p:txBody>
      </p:sp>
      <p:sp>
        <p:nvSpPr>
          <p:cNvPr id="6" name="Flowchart: Process 5"/>
          <p:cNvSpPr>
            <a:spLocks noChangeArrowheads="1"/>
          </p:cNvSpPr>
          <p:nvPr/>
        </p:nvSpPr>
        <p:spPr bwMode="auto"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  <a:headEnd/>
            <a:tailEnd/>
          </a:ln>
          <a:effectLst>
            <a:outerShdw blurRad="25400" dist="25400" dir="3299947" sx="96001" sy="96001" algn="tl" rotWithShape="0">
              <a:srgbClr val="EBDAB1">
                <a:alpha val="39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Flowchart: Process 6"/>
          <p:cNvSpPr>
            <a:spLocks noChangeArrowheads="1"/>
          </p:cNvSpPr>
          <p:nvPr/>
        </p:nvSpPr>
        <p:spPr bwMode="auto"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  <a:headEnd/>
            <a:tailEnd/>
          </a:ln>
          <a:effectLst>
            <a:outerShdw blurRad="25400" dist="25400" dir="3299947" sx="96001" sy="96001" algn="tl" rotWithShape="0">
              <a:schemeClr val="bg2">
                <a:alpha val="20000"/>
              </a:scheme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C151C-72C9-4E03-A5A5-8D0B9583DD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78155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7D6BC-2C16-43E6-A3F3-FE4F2E4DF0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98809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8E652-6BC8-4306-BB10-0C5EDEFD30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5908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56A99-7BB0-475E-AF75-E050ABB48D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6604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70438-E7D9-4371-A8F7-3198871B09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5443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3740B-E4C6-44E1-BB73-4E581B9FCC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90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0C473-081F-624F-B011-71E4957BF3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4747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462A8-1690-457E-8F24-075781D494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439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8857A-75C9-446E-B260-BF9972E975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95257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88BE3-99A7-42BC-8F9A-651B675375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06859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DF5AA-AE15-4AEC-96F0-C455D18E14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27755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6CB4A-A6AB-4417-8FD8-824386B507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95692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hangingPunct="1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  <a:latin typeface="Gill Sans MT"/>
              <a:ea typeface="MS PGothic" panose="020B0600070205080204" pitchFamily="34" charset="-128"/>
            </a:endParaRPr>
          </a:p>
        </p:txBody>
      </p:sp>
      <p:sp>
        <p:nvSpPr>
          <p:cNvPr id="6" name="Flowchart: Process 5"/>
          <p:cNvSpPr>
            <a:spLocks noChangeArrowheads="1"/>
          </p:cNvSpPr>
          <p:nvPr/>
        </p:nvSpPr>
        <p:spPr bwMode="auto"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  <a:headEnd/>
            <a:tailEnd/>
          </a:ln>
          <a:effectLst>
            <a:outerShdw blurRad="25400" dist="25400" dir="3299947" sx="96001" sy="96001" algn="tl" rotWithShape="0">
              <a:srgbClr val="EBDAB1">
                <a:alpha val="39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Flowchart: Process 6"/>
          <p:cNvSpPr>
            <a:spLocks noChangeArrowheads="1"/>
          </p:cNvSpPr>
          <p:nvPr/>
        </p:nvSpPr>
        <p:spPr bwMode="auto"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  <a:headEnd/>
            <a:tailEnd/>
          </a:ln>
          <a:effectLst>
            <a:outerShdw blurRad="25400" dist="25400" dir="3299947" sx="96001" sy="96001" algn="tl" rotWithShape="0">
              <a:schemeClr val="bg2">
                <a:alpha val="20000"/>
              </a:scheme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223A7-A6A1-47DD-BB47-6A612BDA4F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1164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75206-CAFE-47FC-80B2-98373EA7B1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8683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D5E6E-2470-4F87-B481-B312F03F29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0259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00600" y="19050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9E35A-9CA6-4DEF-A063-51AC58C887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7865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38CBF6-103F-944D-ADA3-E95C167CDE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727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EE366-ABA7-F94F-876E-7A868772C0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41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408F30-ACD9-9D4A-8732-D693E0D667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836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AD5D3-6890-B741-A0CC-3FE3DE7187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596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</a:endParaRPr>
          </a:p>
        </p:txBody>
      </p:sp>
      <p:sp>
        <p:nvSpPr>
          <p:cNvPr id="6" name="Flowchart: Process 13"/>
          <p:cNvSpPr>
            <a:spLocks noChangeArrowheads="1"/>
          </p:cNvSpPr>
          <p:nvPr/>
        </p:nvSpPr>
        <p:spPr bwMode="auto"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  <a:headEnd/>
            <a:tailEnd/>
          </a:ln>
          <a:effectLst>
            <a:outerShdw blurRad="25400" dist="25400" dir="3299947" sx="96001" sy="96001" algn="tl" rotWithShape="0">
              <a:srgbClr val="EBDAB1">
                <a:alpha val="39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Flowchart: Process 15"/>
          <p:cNvSpPr>
            <a:spLocks noChangeArrowheads="1"/>
          </p:cNvSpPr>
          <p:nvPr/>
        </p:nvSpPr>
        <p:spPr bwMode="auto"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  <a:headEnd/>
            <a:tailEnd/>
          </a:ln>
          <a:effectLst>
            <a:outerShdw blurRad="25400" dist="25400" dir="3299947" sx="96001" sy="96001" algn="tl" rotWithShape="0">
              <a:schemeClr val="bg2">
                <a:alpha val="20000"/>
              </a:scheme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6B52A2-CA26-AD49-807C-1503306204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75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68275" y="20638"/>
            <a:ext cx="1703388" cy="1703387"/>
          </a:xfrm>
          <a:prstGeom prst="ellipse">
            <a:avLst/>
          </a:prstGeom>
          <a:noFill/>
          <a:ln w="27305" cap="rnd">
            <a:solidFill>
              <a:srgbClr val="FFF6DB"/>
            </a:solidFill>
            <a:round/>
            <a:headEnd/>
            <a:tailEnd/>
          </a:ln>
          <a:effectLst>
            <a:outerShdw blurRad="25400" dist="26940" dir="5400000" algn="tl" rotWithShape="0">
              <a:srgbClr val="AFA58D">
                <a:alpha val="84999"/>
              </a:srgbClr>
            </a:outerShdw>
          </a:effectLst>
          <a:extLst>
            <a:ext uri="{909E8E84-426E-40dd-AFC4-6F175D3DCCD1}"/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2BB0C8E4-3BB7-A946-9B33-1688F479DC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20" r:id="rId1"/>
    <p:sldLayoutId id="2147485601" r:id="rId2"/>
    <p:sldLayoutId id="2147485621" r:id="rId3"/>
    <p:sldLayoutId id="2147485602" r:id="rId4"/>
    <p:sldLayoutId id="2147485622" r:id="rId5"/>
    <p:sldLayoutId id="2147485603" r:id="rId6"/>
    <p:sldLayoutId id="2147485623" r:id="rId7"/>
    <p:sldLayoutId id="2147485624" r:id="rId8"/>
    <p:sldLayoutId id="2147485625" r:id="rId9"/>
    <p:sldLayoutId id="2147485604" r:id="rId10"/>
    <p:sldLayoutId id="2147485605" r:id="rId11"/>
    <p:sldLayoutId id="2147485606" r:id="rId12"/>
    <p:sldLayoutId id="2147485607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charset="2"/>
        <a:buChar char="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charset="0"/>
        <a:buChar char="◦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charset="2"/>
        <a:buChar char="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charset="2"/>
        <a:buChar char="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charset="2"/>
        <a:buChar char="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C199330-4CCE-2A4A-924B-B7318FAA1D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08" r:id="rId1"/>
    <p:sldLayoutId id="2147485609" r:id="rId2"/>
    <p:sldLayoutId id="2147485610" r:id="rId3"/>
    <p:sldLayoutId id="2147485611" r:id="rId4"/>
    <p:sldLayoutId id="2147485612" r:id="rId5"/>
    <p:sldLayoutId id="2147485613" r:id="rId6"/>
    <p:sldLayoutId id="2147485614" r:id="rId7"/>
    <p:sldLayoutId id="2147485615" r:id="rId8"/>
    <p:sldLayoutId id="2147485616" r:id="rId9"/>
    <p:sldLayoutId id="2147485617" r:id="rId10"/>
    <p:sldLayoutId id="2147485618" r:id="rId11"/>
    <p:sldLayoutId id="214748561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68275" y="20638"/>
            <a:ext cx="1703388" cy="1703387"/>
          </a:xfrm>
          <a:prstGeom prst="ellipse">
            <a:avLst/>
          </a:prstGeom>
          <a:noFill/>
          <a:ln w="27305" cap="rnd">
            <a:solidFill>
              <a:srgbClr val="FFF6DB"/>
            </a:solidFill>
            <a:round/>
            <a:headEnd/>
            <a:tailEnd/>
          </a:ln>
          <a:effectLst>
            <a:outerShdw blurRad="25400" dist="25400" dir="5400000" algn="tl" rotWithShape="0">
              <a:srgbClr val="AFA58D">
                <a:alpha val="8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Tahoma" charset="0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Tahoma" charset="0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050E8DB2-726C-437C-88A1-28743D7848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280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49" r:id="rId1"/>
    <p:sldLayoutId id="2147485650" r:id="rId2"/>
    <p:sldLayoutId id="2147485651" r:id="rId3"/>
    <p:sldLayoutId id="2147485652" r:id="rId4"/>
    <p:sldLayoutId id="2147485653" r:id="rId5"/>
    <p:sldLayoutId id="2147485654" r:id="rId6"/>
    <p:sldLayoutId id="2147485655" r:id="rId7"/>
    <p:sldLayoutId id="2147485656" r:id="rId8"/>
    <p:sldLayoutId id="2147485657" r:id="rId9"/>
    <p:sldLayoutId id="2147485658" r:id="rId10"/>
    <p:sldLayoutId id="21474856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68275" y="20638"/>
            <a:ext cx="1703388" cy="1703387"/>
          </a:xfrm>
          <a:prstGeom prst="ellipse">
            <a:avLst/>
          </a:prstGeom>
          <a:noFill/>
          <a:ln w="27305" cap="rnd">
            <a:solidFill>
              <a:srgbClr val="FFF6DB"/>
            </a:solidFill>
            <a:round/>
            <a:headEnd/>
            <a:tailEnd/>
          </a:ln>
          <a:effectLst>
            <a:outerShdw blurRad="25400" dist="25400" dir="5400000" algn="tl" rotWithShape="0">
              <a:srgbClr val="AFA58D">
                <a:alpha val="8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Tahoma" charset="0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Tahoma" charset="0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B81C0B16-1803-4ED7-92A7-4000F05B8B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62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61" r:id="rId1"/>
    <p:sldLayoutId id="2147485662" r:id="rId2"/>
    <p:sldLayoutId id="2147485663" r:id="rId3"/>
    <p:sldLayoutId id="2147485664" r:id="rId4"/>
    <p:sldLayoutId id="2147485665" r:id="rId5"/>
    <p:sldLayoutId id="2147485666" r:id="rId6"/>
    <p:sldLayoutId id="2147485667" r:id="rId7"/>
    <p:sldLayoutId id="2147485668" r:id="rId8"/>
    <p:sldLayoutId id="2147485669" r:id="rId9"/>
    <p:sldLayoutId id="2147485670" r:id="rId10"/>
    <p:sldLayoutId id="2147485671" r:id="rId11"/>
    <p:sldLayoutId id="21474856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266092" y="2438400"/>
            <a:ext cx="7848600" cy="1524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5400" b="1" dirty="0">
                <a:solidFill>
                  <a:srgbClr val="AD3B14"/>
                </a:solidFill>
                <a:effectLst/>
                <a:latin typeface="Arial Narrow" charset="0"/>
                <a:ea typeface="ＭＳ Ｐゴシック" charset="-128"/>
              </a:rPr>
              <a:t>Promotion and Tenure</a:t>
            </a:r>
          </a:p>
        </p:txBody>
      </p:sp>
      <p:sp>
        <p:nvSpPr>
          <p:cNvPr id="5529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7162800" cy="2557463"/>
          </a:xfrm>
        </p:spPr>
        <p:txBody>
          <a:bodyPr/>
          <a:lstStyle/>
          <a:p>
            <a:pPr marL="26988" algn="ctr" eaLnBrk="1" hangingPunct="1"/>
            <a:r>
              <a:rPr lang="en-US" altLang="en-US" sz="2400" dirty="0">
                <a:solidFill>
                  <a:srgbClr val="000000"/>
                </a:solidFill>
                <a:ea typeface="ＭＳ Ｐゴシック" charset="-128"/>
              </a:rPr>
              <a:t>			</a:t>
            </a:r>
            <a:endParaRPr lang="en-US" altLang="en-US" sz="2400" dirty="0">
              <a:solidFill>
                <a:schemeClr val="tx2"/>
              </a:solidFill>
              <a:latin typeface="Gill Sans MT Condensed" charset="0"/>
              <a:ea typeface="ＭＳ Ｐゴシック" charset="-128"/>
            </a:endParaRPr>
          </a:p>
          <a:p>
            <a:pPr marL="26988" algn="ctr" eaLnBrk="1" hangingPunct="1"/>
            <a:r>
              <a:rPr lang="en-US" altLang="en-US" sz="2800" b="1" dirty="0">
                <a:solidFill>
                  <a:schemeClr val="tx2"/>
                </a:solidFill>
                <a:latin typeface="Gill Sans MT Condensed" charset="0"/>
                <a:ea typeface="ＭＳ Ｐゴシック" charset="-128"/>
              </a:rPr>
              <a:t>Kevin A. </a:t>
            </a:r>
            <a:r>
              <a:rPr lang="en-US" altLang="en-US" sz="2800" b="1" dirty="0" err="1">
                <a:solidFill>
                  <a:schemeClr val="tx2"/>
                </a:solidFill>
                <a:latin typeface="Gill Sans MT Condensed" charset="0"/>
                <a:ea typeface="ＭＳ Ｐゴシック" charset="-128"/>
              </a:rPr>
              <a:t>Morano</a:t>
            </a:r>
            <a:r>
              <a:rPr lang="en-US" altLang="en-US" sz="2800" b="1" dirty="0">
                <a:solidFill>
                  <a:schemeClr val="tx2"/>
                </a:solidFill>
                <a:latin typeface="Gill Sans MT Condensed" charset="0"/>
                <a:ea typeface="ＭＳ Ｐゴシック" charset="-128"/>
              </a:rPr>
              <a:t>, Ph.D.</a:t>
            </a:r>
          </a:p>
          <a:p>
            <a:pPr marL="26988" algn="ctr" eaLnBrk="1" hangingPunct="1"/>
            <a:r>
              <a:rPr lang="en-US" altLang="en-US" sz="2000" dirty="0">
                <a:solidFill>
                  <a:schemeClr val="tx2"/>
                </a:solidFill>
                <a:latin typeface="Gill Sans MT Condensed" charset="0"/>
                <a:ea typeface="ＭＳ Ｐゴシック" charset="-128"/>
              </a:rPr>
              <a:t>Professor, Microbiology &amp; Molecular Genetics</a:t>
            </a:r>
          </a:p>
          <a:p>
            <a:pPr marL="26988" algn="ctr" eaLnBrk="1" hangingPunct="1"/>
            <a:r>
              <a:rPr lang="en-US" altLang="en-US" sz="2000" dirty="0">
                <a:solidFill>
                  <a:schemeClr val="tx2"/>
                </a:solidFill>
                <a:latin typeface="Gill Sans MT Condensed" charset="0"/>
                <a:ea typeface="ＭＳ Ｐゴシック" charset="-128"/>
              </a:rPr>
              <a:t>  Associate Dean for Faculty Affairs. McGovern Medical School</a:t>
            </a:r>
          </a:p>
          <a:p>
            <a:pPr marL="26988" algn="ctr" eaLnBrk="1" hangingPunct="1"/>
            <a:r>
              <a:rPr lang="en-US" altLang="en-US" sz="2000" dirty="0">
                <a:solidFill>
                  <a:schemeClr val="tx2"/>
                </a:solidFill>
                <a:latin typeface="Gill Sans MT Condensed" charset="0"/>
                <a:ea typeface="ＭＳ Ｐゴシック" charset="-128"/>
              </a:rPr>
              <a:t>Associate Vice President of Faculty Affairs and Development, UTHealth</a:t>
            </a:r>
          </a:p>
          <a:p>
            <a:pPr marL="26988" algn="ctr" eaLnBrk="1" hangingPunct="1"/>
            <a:endParaRPr lang="en-US" altLang="en-US" sz="2400" dirty="0">
              <a:solidFill>
                <a:schemeClr val="tx2"/>
              </a:solidFill>
              <a:latin typeface="Gill Sans MT Condensed" charset="0"/>
              <a:ea typeface="ＭＳ Ｐゴシック" charset="-128"/>
            </a:endParaRPr>
          </a:p>
        </p:txBody>
      </p:sp>
      <p:sp>
        <p:nvSpPr>
          <p:cNvPr id="55299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696200" y="6305550"/>
            <a:ext cx="1374775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CBE7823-E58E-254D-88D0-549DF328FF36}" type="slidenum">
              <a:rPr lang="en-US" altLang="en-US" sz="1200">
                <a:solidFill>
                  <a:srgbClr val="B5A788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200">
              <a:solidFill>
                <a:srgbClr val="B5A788"/>
              </a:solidFill>
              <a:latin typeface="Tahoma" charset="0"/>
            </a:endParaRPr>
          </a:p>
        </p:txBody>
      </p:sp>
      <p:pic>
        <p:nvPicPr>
          <p:cNvPr id="6" name="Picture 5" descr="https://med.uth.edu/ooc/files/2015/07/UTH-McGov-MS-vert-2c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"/>
            <a:ext cx="1905000" cy="2446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6858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alt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  <a:ea typeface="ＭＳ Ｐゴシック" charset="-128"/>
              </a:rPr>
              <a:t>Rules for External Letters</a:t>
            </a:r>
          </a:p>
        </p:txBody>
      </p:sp>
      <p:sp>
        <p:nvSpPr>
          <p:cNvPr id="15363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914400" y="1524000"/>
            <a:ext cx="7772400" cy="4572000"/>
          </a:xfrm>
        </p:spPr>
        <p:txBody>
          <a:bodyPr>
            <a:normAutofit lnSpcReduction="10000"/>
          </a:bodyPr>
          <a:lstStyle/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Font typeface="Tahoma" pitchFamily="34" charset="0"/>
              <a:buChar char="◊"/>
              <a:defRPr/>
            </a:pPr>
            <a:r>
              <a:rPr lang="en-US" sz="2800" dirty="0">
                <a:solidFill>
                  <a:srgbClr val="000000"/>
                </a:solidFill>
                <a:ea typeface="+mn-ea"/>
                <a:cs typeface="+mn-cs"/>
              </a:rPr>
              <a:t>For tenure track candidates </a:t>
            </a:r>
          </a:p>
          <a:p>
            <a:pPr marL="640080" lvl="1" indent="-237744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SzPct val="110000"/>
              <a:buFont typeface="Tahoma" pitchFamily="34" charset="0"/>
              <a:buChar char="◊"/>
              <a:defRPr/>
            </a:pPr>
            <a:r>
              <a:rPr lang="en-US" sz="2000" dirty="0">
                <a:solidFill>
                  <a:srgbClr val="C70533"/>
                </a:solidFill>
                <a:ea typeface="+mn-ea"/>
              </a:rPr>
              <a:t>at least 3 </a:t>
            </a:r>
            <a:r>
              <a:rPr lang="en-US" sz="2000" dirty="0">
                <a:solidFill>
                  <a:srgbClr val="000000"/>
                </a:solidFill>
                <a:ea typeface="+mn-ea"/>
              </a:rPr>
              <a:t>of the 6 external references submitted by the department should be from individuals outside of Houston who did not have personal contact with the candidate during training. Should demonstrate </a:t>
            </a:r>
            <a:r>
              <a:rPr lang="en-US" sz="2000" u="sng" dirty="0">
                <a:solidFill>
                  <a:srgbClr val="000000"/>
                </a:solidFill>
                <a:ea typeface="+mn-ea"/>
              </a:rPr>
              <a:t>national/international</a:t>
            </a:r>
            <a:r>
              <a:rPr lang="en-US" sz="2000" dirty="0">
                <a:solidFill>
                  <a:srgbClr val="000000"/>
                </a:solidFill>
                <a:ea typeface="+mn-ea"/>
              </a:rPr>
              <a:t> peer esteem.</a:t>
            </a:r>
          </a:p>
          <a:p>
            <a:pPr marL="640080" lvl="1" indent="-23774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SzPct val="110000"/>
              <a:buFont typeface="Tahoma" pitchFamily="34" charset="0"/>
              <a:buChar char="◊"/>
              <a:defRPr/>
            </a:pPr>
            <a:endParaRPr lang="en-US" sz="900" dirty="0">
              <a:solidFill>
                <a:srgbClr val="000000"/>
              </a:solidFill>
              <a:ea typeface="+mn-ea"/>
            </a:endParaRP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Font typeface="Tahoma" pitchFamily="34" charset="0"/>
              <a:buChar char="◊"/>
              <a:defRPr/>
            </a:pPr>
            <a:r>
              <a:rPr lang="en-US" sz="2800" dirty="0">
                <a:solidFill>
                  <a:srgbClr val="000000"/>
                </a:solidFill>
                <a:ea typeface="+mn-ea"/>
                <a:cs typeface="+mn-cs"/>
              </a:rPr>
              <a:t>For non-tenure track candidates</a:t>
            </a:r>
          </a:p>
          <a:p>
            <a:pPr marL="640080" lvl="1" indent="-237744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SzPct val="110000"/>
              <a:buFont typeface="Tahoma" pitchFamily="34" charset="0"/>
              <a:buChar char="◊"/>
              <a:defRPr/>
            </a:pPr>
            <a:r>
              <a:rPr lang="en-US" sz="2000" dirty="0">
                <a:solidFill>
                  <a:srgbClr val="C70533"/>
                </a:solidFill>
              </a:rPr>
              <a:t>at least 3 </a:t>
            </a:r>
            <a:r>
              <a:rPr lang="en-US" sz="2000" dirty="0">
                <a:solidFill>
                  <a:srgbClr val="000000"/>
                </a:solidFill>
              </a:rPr>
              <a:t>of the 6 external references submitted by the department should be from individuals who did not have personal contact with the candidate during training. </a:t>
            </a:r>
            <a:r>
              <a:rPr lang="en-US" sz="2000" dirty="0">
                <a:solidFill>
                  <a:srgbClr val="000000"/>
                </a:solidFill>
                <a:ea typeface="+mn-ea"/>
              </a:rPr>
              <a:t>External letters must be from various institutions outside of </a:t>
            </a:r>
            <a:r>
              <a:rPr lang="en-US" sz="2000" dirty="0" err="1">
                <a:solidFill>
                  <a:srgbClr val="000000"/>
                </a:solidFill>
                <a:ea typeface="+mn-ea"/>
              </a:rPr>
              <a:t>UTHealth</a:t>
            </a:r>
            <a:r>
              <a:rPr lang="en-US" sz="2000" dirty="0">
                <a:solidFill>
                  <a:srgbClr val="000000"/>
                </a:solidFill>
                <a:ea typeface="+mn-ea"/>
              </a:rPr>
              <a:t> and should demonstrate </a:t>
            </a:r>
            <a:r>
              <a:rPr lang="en-US" sz="2000" u="sng" dirty="0">
                <a:solidFill>
                  <a:srgbClr val="000000"/>
                </a:solidFill>
                <a:ea typeface="+mn-ea"/>
              </a:rPr>
              <a:t>regional</a:t>
            </a:r>
            <a:r>
              <a:rPr lang="en-US" sz="2000" dirty="0">
                <a:solidFill>
                  <a:srgbClr val="000000"/>
                </a:solidFill>
                <a:ea typeface="+mn-ea"/>
              </a:rPr>
              <a:t> peer esteem. </a:t>
            </a:r>
          </a:p>
          <a:p>
            <a:pPr marL="640080" lvl="1" indent="-23774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SzPct val="110000"/>
              <a:buFont typeface="Tahoma" pitchFamily="34" charset="0"/>
              <a:buChar char="◊"/>
              <a:defRPr/>
            </a:pPr>
            <a:endParaRPr lang="en-US" sz="900" dirty="0">
              <a:solidFill>
                <a:srgbClr val="000000"/>
              </a:solidFill>
              <a:ea typeface="+mn-ea"/>
            </a:endParaRPr>
          </a:p>
          <a:p>
            <a:pPr marL="365760" indent="-283464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Font typeface="Tahoma" pitchFamily="34" charset="0"/>
              <a:buChar char="◊"/>
              <a:defRPr/>
            </a:pP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External referees should be peers who know the candidate through </a:t>
            </a:r>
            <a:r>
              <a:rPr lang="en-US" sz="2400" u="sng" dirty="0">
                <a:solidFill>
                  <a:srgbClr val="000000"/>
                </a:solidFill>
                <a:ea typeface="+mn-ea"/>
                <a:cs typeface="+mn-cs"/>
              </a:rPr>
              <a:t>professional</a:t>
            </a: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 accomplishments and not from a </a:t>
            </a:r>
            <a:r>
              <a:rPr lang="en-US" sz="2400" u="sng" dirty="0">
                <a:solidFill>
                  <a:srgbClr val="000000"/>
                </a:solidFill>
                <a:ea typeface="+mn-ea"/>
                <a:cs typeface="+mn-cs"/>
              </a:rPr>
              <a:t>personal</a:t>
            </a:r>
            <a:r>
              <a:rPr lang="en-US" sz="2400" dirty="0">
                <a:solidFill>
                  <a:srgbClr val="000000"/>
                </a:solidFill>
                <a:ea typeface="+mn-ea"/>
                <a:cs typeface="+mn-cs"/>
              </a:rPr>
              <a:t> relationship.</a:t>
            </a:r>
          </a:p>
        </p:txBody>
      </p:sp>
      <p:sp>
        <p:nvSpPr>
          <p:cNvPr id="8192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851DDB7-CBEA-974C-A9F6-21E3977B2FD8}" type="slidenum">
              <a:rPr lang="en-US" altLang="en-US" sz="1200">
                <a:solidFill>
                  <a:srgbClr val="B5A788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200">
              <a:solidFill>
                <a:srgbClr val="B5A788"/>
              </a:solidFill>
              <a:latin typeface="Tahoma" charset="0"/>
            </a:endParaRPr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8534400" cy="12954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  <a:ea typeface="ＭＳ Ｐゴシック" charset="-128"/>
              </a:rPr>
              <a:t>A Comparison of Promotion on the Tenure and Non-Tenure Tracks</a:t>
            </a:r>
          </a:p>
        </p:txBody>
      </p:sp>
      <p:sp>
        <p:nvSpPr>
          <p:cNvPr id="8397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>
          <a:xfrm>
            <a:off x="990600" y="1600200"/>
            <a:ext cx="4113213" cy="4953000"/>
          </a:xfrm>
        </p:spPr>
        <p:txBody>
          <a:bodyPr/>
          <a:lstStyle/>
          <a:p>
            <a:pPr eaLnBrk="1" hangingPunct="1">
              <a:buClr>
                <a:schemeClr val="tx2"/>
              </a:buClr>
              <a:buFont typeface="Wingdings 2" charset="2"/>
              <a:buNone/>
            </a:pPr>
            <a:r>
              <a:rPr lang="en-US" altLang="en-US" sz="2000" u="sng" dirty="0">
                <a:solidFill>
                  <a:srgbClr val="000000"/>
                </a:solidFill>
                <a:ea typeface="ＭＳ Ｐゴシック" charset="-128"/>
              </a:rPr>
              <a:t>Tenure Track</a:t>
            </a:r>
          </a:p>
          <a:p>
            <a:pPr eaLnBrk="1" hangingPunct="1">
              <a:buClr>
                <a:schemeClr val="tx2"/>
              </a:buClr>
              <a:buFont typeface="Wingdings 2" charset="2"/>
              <a:buNone/>
            </a:pPr>
            <a:endParaRPr lang="en-US" altLang="en-US" sz="2000" u="sng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buClr>
                <a:schemeClr val="tx2"/>
              </a:buClr>
              <a:buFont typeface="Tahoma" charset="0"/>
              <a:buChar char="◊"/>
            </a:pPr>
            <a:r>
              <a:rPr lang="en-US" altLang="en-US" sz="2000" dirty="0">
                <a:solidFill>
                  <a:srgbClr val="000000"/>
                </a:solidFill>
                <a:ea typeface="ＭＳ Ｐゴシック" charset="-128"/>
              </a:rPr>
              <a:t>“Department letters” </a:t>
            </a:r>
          </a:p>
          <a:p>
            <a:pPr eaLnBrk="1" hangingPunct="1">
              <a:buClr>
                <a:schemeClr val="tx2"/>
              </a:buClr>
              <a:buFont typeface="Tahoma" charset="0"/>
              <a:buChar char="◊"/>
            </a:pPr>
            <a:endParaRPr lang="en-US" altLang="en-US" sz="20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buClr>
                <a:schemeClr val="tx2"/>
              </a:buClr>
              <a:buFont typeface="Tahoma" charset="0"/>
              <a:buChar char="◊"/>
            </a:pPr>
            <a:r>
              <a:rPr lang="en-US" altLang="en-US" sz="2000" dirty="0">
                <a:solidFill>
                  <a:srgbClr val="000000"/>
                </a:solidFill>
                <a:ea typeface="ＭＳ Ｐゴシック" charset="-128"/>
              </a:rPr>
              <a:t>“Dean’s letters”</a:t>
            </a:r>
          </a:p>
          <a:p>
            <a:pPr eaLnBrk="1" hangingPunct="1">
              <a:buClr>
                <a:schemeClr val="tx2"/>
              </a:buClr>
              <a:buFont typeface="Tahoma" charset="0"/>
              <a:buChar char="◊"/>
            </a:pPr>
            <a:endParaRPr lang="en-US" altLang="en-US" sz="20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buClr>
                <a:schemeClr val="tx2"/>
              </a:buClr>
              <a:buFont typeface="Tahoma" charset="0"/>
              <a:buChar char="◊"/>
            </a:pPr>
            <a:r>
              <a:rPr lang="en-US" altLang="en-US" sz="2000" dirty="0">
                <a:solidFill>
                  <a:srgbClr val="000000"/>
                </a:solidFill>
                <a:ea typeface="ＭＳ Ｐゴシック" charset="-128"/>
              </a:rPr>
              <a:t>Must show a</a:t>
            </a:r>
            <a:r>
              <a:rPr lang="en-US" altLang="en-US" sz="2000" i="1" dirty="0">
                <a:solidFill>
                  <a:srgbClr val="000000"/>
                </a:solidFill>
                <a:ea typeface="ＭＳ Ｐゴシック" charset="-128"/>
              </a:rPr>
              <a:t> national or international reputation</a:t>
            </a:r>
            <a:r>
              <a:rPr lang="en-US" altLang="en-US" sz="2000" dirty="0">
                <a:solidFill>
                  <a:srgbClr val="000000"/>
                </a:solidFill>
                <a:ea typeface="ＭＳ Ｐゴシック" charset="-128"/>
              </a:rPr>
              <a:t> for focused scholarship; must be original, directed work</a:t>
            </a:r>
          </a:p>
          <a:p>
            <a:pPr eaLnBrk="1" hangingPunct="1">
              <a:buClr>
                <a:schemeClr val="tx2"/>
              </a:buClr>
              <a:buFont typeface="Tahoma" charset="0"/>
              <a:buChar char="◊"/>
            </a:pPr>
            <a:endParaRPr lang="en-US" altLang="en-US" sz="20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buClr>
                <a:schemeClr val="tx2"/>
              </a:buClr>
              <a:buFont typeface="Tahoma" charset="0"/>
              <a:buChar char="◊"/>
            </a:pPr>
            <a:r>
              <a:rPr lang="en-US" altLang="en-US" sz="2000" dirty="0">
                <a:solidFill>
                  <a:srgbClr val="000000"/>
                </a:solidFill>
                <a:ea typeface="ＭＳ Ｐゴシック" charset="-128"/>
              </a:rPr>
              <a:t>Requires a broader contribution to university (e.g., in more areas of endeavor)</a:t>
            </a:r>
          </a:p>
        </p:txBody>
      </p:sp>
      <p:sp>
        <p:nvSpPr>
          <p:cNvPr id="83971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sz="half" idx="2"/>
          </p:nvPr>
        </p:nvSpPr>
        <p:spPr>
          <a:xfrm>
            <a:off x="5030788" y="1600200"/>
            <a:ext cx="4113212" cy="4876800"/>
          </a:xfrm>
        </p:spPr>
        <p:txBody>
          <a:bodyPr/>
          <a:lstStyle/>
          <a:p>
            <a:pPr eaLnBrk="1" hangingPunct="1">
              <a:buClr>
                <a:schemeClr val="tx2"/>
              </a:buClr>
              <a:buFont typeface="Wingdings 2" charset="2"/>
              <a:buNone/>
            </a:pPr>
            <a:r>
              <a:rPr lang="en-US" altLang="en-US" sz="2000" u="sng" dirty="0">
                <a:solidFill>
                  <a:srgbClr val="000000"/>
                </a:solidFill>
                <a:ea typeface="ＭＳ Ｐゴシック" charset="-128"/>
              </a:rPr>
              <a:t>Non-Tenure Track</a:t>
            </a:r>
          </a:p>
          <a:p>
            <a:pPr eaLnBrk="1" hangingPunct="1">
              <a:buClr>
                <a:schemeClr val="tx2"/>
              </a:buClr>
              <a:buFont typeface="Wingdings 2" charset="2"/>
              <a:buNone/>
            </a:pPr>
            <a:endParaRPr lang="en-US" altLang="en-US" sz="2000" u="sng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buClr>
                <a:schemeClr val="tx2"/>
              </a:buClr>
              <a:buFont typeface="Tahoma" charset="0"/>
              <a:buChar char="◊"/>
            </a:pPr>
            <a:r>
              <a:rPr lang="en-US" altLang="en-US" sz="2000" dirty="0">
                <a:solidFill>
                  <a:srgbClr val="000000"/>
                </a:solidFill>
                <a:ea typeface="ＭＳ Ｐゴシック" charset="-128"/>
              </a:rPr>
              <a:t>“Department letters” </a:t>
            </a:r>
          </a:p>
          <a:p>
            <a:pPr eaLnBrk="1" hangingPunct="1">
              <a:buClr>
                <a:schemeClr val="tx2"/>
              </a:buClr>
              <a:buFont typeface="Wingdings 2" charset="2"/>
              <a:buNone/>
            </a:pPr>
            <a:endParaRPr lang="en-US" altLang="en-US" sz="20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buClr>
                <a:schemeClr val="tx2"/>
              </a:buClr>
              <a:buFont typeface="Tahoma" charset="0"/>
              <a:buChar char="◊"/>
            </a:pPr>
            <a:endParaRPr lang="en-US" altLang="en-US" sz="20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buClr>
                <a:schemeClr val="tx2"/>
              </a:buClr>
              <a:buFont typeface="Tahoma" charset="0"/>
              <a:buChar char="◊"/>
            </a:pPr>
            <a:endParaRPr lang="en-US" altLang="en-US" sz="20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buClr>
                <a:schemeClr val="tx2"/>
              </a:buClr>
              <a:buFont typeface="Tahoma" charset="0"/>
              <a:buChar char="◊"/>
            </a:pPr>
            <a:r>
              <a:rPr lang="en-US" altLang="en-US" sz="2000" dirty="0">
                <a:solidFill>
                  <a:srgbClr val="000000"/>
                </a:solidFill>
                <a:ea typeface="ＭＳ Ｐゴシック" charset="-128"/>
              </a:rPr>
              <a:t>Must show a </a:t>
            </a:r>
            <a:r>
              <a:rPr lang="en-US" altLang="en-US" sz="2000" i="1" dirty="0">
                <a:solidFill>
                  <a:srgbClr val="000000"/>
                </a:solidFill>
                <a:ea typeface="ＭＳ Ｐゴシック" charset="-128"/>
              </a:rPr>
              <a:t>local</a:t>
            </a:r>
            <a:r>
              <a:rPr lang="en-US" altLang="en-US" sz="2000" dirty="0">
                <a:solidFill>
                  <a:srgbClr val="000000"/>
                </a:solidFill>
                <a:ea typeface="ＭＳ Ｐゴシック" charset="-128"/>
              </a:rPr>
              <a:t>/</a:t>
            </a:r>
            <a:r>
              <a:rPr lang="en-US" altLang="en-US" sz="2000" i="1" dirty="0">
                <a:solidFill>
                  <a:srgbClr val="000000"/>
                </a:solidFill>
                <a:ea typeface="ＭＳ Ｐゴシック" charset="-128"/>
              </a:rPr>
              <a:t>regional reputation</a:t>
            </a:r>
            <a:r>
              <a:rPr lang="en-US" altLang="en-US" sz="2000" dirty="0">
                <a:solidFill>
                  <a:srgbClr val="000000"/>
                </a:solidFill>
                <a:ea typeface="ＭＳ Ｐゴシック" charset="-128"/>
              </a:rPr>
              <a:t> in a focused area; need not be fully independent work</a:t>
            </a:r>
          </a:p>
          <a:p>
            <a:pPr eaLnBrk="1" hangingPunct="1">
              <a:buClr>
                <a:schemeClr val="tx2"/>
              </a:buClr>
              <a:buFont typeface="Tahoma" charset="0"/>
              <a:buChar char="◊"/>
            </a:pPr>
            <a:endParaRPr lang="en-US" altLang="en-US" sz="18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buClr>
                <a:schemeClr val="tx2"/>
              </a:buClr>
              <a:buFont typeface="Tahoma" charset="0"/>
              <a:buChar char="◊"/>
            </a:pPr>
            <a:endParaRPr lang="en-US" altLang="en-US" sz="18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buClr>
                <a:schemeClr val="tx2"/>
              </a:buClr>
              <a:buFont typeface="Tahoma" charset="0"/>
              <a:buChar char="◊"/>
            </a:pPr>
            <a:r>
              <a:rPr lang="en-US" altLang="en-US" sz="2000" dirty="0">
                <a:solidFill>
                  <a:srgbClr val="000000"/>
                </a:solidFill>
                <a:ea typeface="ＭＳ Ｐゴシック" charset="-128"/>
              </a:rPr>
              <a:t>May have a narrower contribution to university (e.g., less teaching, committee service or research)</a:t>
            </a:r>
          </a:p>
        </p:txBody>
      </p:sp>
      <p:sp>
        <p:nvSpPr>
          <p:cNvPr id="83972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11EAE4B-05FD-A244-8AEA-311F2C79DD11}" type="slidenum">
              <a:rPr lang="en-US" altLang="en-US" sz="1200">
                <a:solidFill>
                  <a:srgbClr val="B5A788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200">
              <a:solidFill>
                <a:srgbClr val="B5A788"/>
              </a:solidFill>
              <a:latin typeface="Tahoma" charset="0"/>
            </a:endParaRPr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6858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alt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  <a:ea typeface="ＭＳ Ｐゴシック" charset="-128"/>
              </a:rPr>
              <a:t>Review Process by FAPTC</a:t>
            </a:r>
          </a:p>
        </p:txBody>
      </p:sp>
      <p:sp>
        <p:nvSpPr>
          <p:cNvPr id="225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990600" y="1600200"/>
            <a:ext cx="8153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solidFill>
                  <a:srgbClr val="000000"/>
                </a:solidFill>
                <a:ea typeface="+mn-ea"/>
                <a:cs typeface="+mn-cs"/>
              </a:rPr>
              <a:t>For promotion to </a:t>
            </a:r>
            <a:r>
              <a:rPr lang="en-US" u="sng" dirty="0">
                <a:solidFill>
                  <a:srgbClr val="C70533"/>
                </a:solidFill>
                <a:ea typeface="+mn-ea"/>
                <a:cs typeface="+mn-cs"/>
              </a:rPr>
              <a:t>Associate Professor</a:t>
            </a:r>
            <a:r>
              <a:rPr lang="en-US" sz="2800" dirty="0">
                <a:ea typeface="+mn-ea"/>
                <a:cs typeface="+mn-cs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900" dirty="0">
              <a:ea typeface="+mn-ea"/>
              <a:cs typeface="+mn-cs"/>
            </a:endParaRP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110000"/>
              <a:buFont typeface="Tahoma" charset="0"/>
              <a:buChar char="◊"/>
              <a:defRPr/>
            </a:pPr>
            <a:r>
              <a:rPr lang="en-US" dirty="0">
                <a:solidFill>
                  <a:srgbClr val="000000"/>
                </a:solidFill>
                <a:ea typeface="+mn-ea"/>
              </a:rPr>
              <a:t>Primary and secondary FAPTC reviewers </a:t>
            </a:r>
          </a:p>
          <a:p>
            <a:pPr marL="403225" lvl="1" indent="0" eaLnBrk="1" hangingPunct="1">
              <a:lnSpc>
                <a:spcPct val="90000"/>
              </a:lnSpc>
              <a:buClr>
                <a:schemeClr val="tx2"/>
              </a:buClr>
              <a:buSzPct val="110000"/>
              <a:buFont typeface="Verdana" pitchFamily="34" charset="0"/>
              <a:buNone/>
              <a:defRPr/>
            </a:pPr>
            <a:r>
              <a:rPr lang="en-US" dirty="0">
                <a:solidFill>
                  <a:srgbClr val="000000"/>
                </a:solidFill>
                <a:ea typeface="+mn-ea"/>
              </a:rPr>
              <a:t>   assigned </a:t>
            </a:r>
          </a:p>
          <a:p>
            <a:pPr marL="403225" lvl="1" indent="0" eaLnBrk="1" hangingPunct="1">
              <a:lnSpc>
                <a:spcPct val="90000"/>
              </a:lnSpc>
              <a:buClr>
                <a:schemeClr val="tx2"/>
              </a:buClr>
              <a:buSzPct val="110000"/>
              <a:buFont typeface="Verdana" pitchFamily="34" charset="0"/>
              <a:buNone/>
              <a:defRPr/>
            </a:pPr>
            <a:endParaRPr lang="en-US" sz="900" dirty="0">
              <a:solidFill>
                <a:srgbClr val="000000"/>
              </a:solidFill>
              <a:ea typeface="+mn-ea"/>
            </a:endParaRP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110000"/>
              <a:buFont typeface="Tahoma" charset="0"/>
              <a:buChar char="◊"/>
              <a:defRPr/>
            </a:pPr>
            <a:r>
              <a:rPr lang="en-US" dirty="0">
                <a:solidFill>
                  <a:srgbClr val="000000"/>
                </a:solidFill>
                <a:ea typeface="+mn-ea"/>
              </a:rPr>
              <a:t>Reviewers present dossier at FAPTC meeting    with recommendations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  <a:defRPr/>
            </a:pPr>
            <a:endParaRPr lang="en-US" sz="900" dirty="0">
              <a:solidFill>
                <a:srgbClr val="000000"/>
              </a:solidFill>
              <a:ea typeface="+mn-ea"/>
              <a:cs typeface="+mn-cs"/>
            </a:endParaRP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110000"/>
              <a:buFont typeface="Tahoma" charset="0"/>
              <a:buChar char="◊"/>
              <a:defRPr/>
            </a:pPr>
            <a:r>
              <a:rPr lang="en-US" dirty="0">
                <a:solidFill>
                  <a:srgbClr val="000000"/>
                </a:solidFill>
                <a:ea typeface="+mn-ea"/>
              </a:rPr>
              <a:t>FAPTC discusses and votes on recommendation, </a:t>
            </a:r>
          </a:p>
          <a:p>
            <a:pPr marL="403225" lvl="1" indent="0" eaLnBrk="1" hangingPunct="1">
              <a:lnSpc>
                <a:spcPct val="90000"/>
              </a:lnSpc>
              <a:buClr>
                <a:schemeClr val="tx2"/>
              </a:buClr>
              <a:buSzPct val="110000"/>
              <a:buFont typeface="Verdana" pitchFamily="34" charset="0"/>
              <a:buNone/>
              <a:defRPr/>
            </a:pPr>
            <a:r>
              <a:rPr lang="en-US" dirty="0">
                <a:solidFill>
                  <a:srgbClr val="000000"/>
                </a:solidFill>
                <a:ea typeface="+mn-ea"/>
              </a:rPr>
              <a:t>  which is forwarded to the Dean</a:t>
            </a:r>
          </a:p>
        </p:txBody>
      </p:sp>
      <p:sp>
        <p:nvSpPr>
          <p:cNvPr id="8806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95AEDE7-317B-1E4A-9907-6222D348B8DC}" type="slidenum">
              <a:rPr lang="en-US" altLang="en-US" sz="1200">
                <a:solidFill>
                  <a:srgbClr val="B5A788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200">
              <a:solidFill>
                <a:srgbClr val="B5A788"/>
              </a:solidFill>
              <a:latin typeface="Tahoma" charset="0"/>
            </a:endParaRPr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6858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en-US" alt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  <a:ea typeface="ＭＳ Ｐゴシック" charset="-128"/>
              </a:rPr>
              <a:t>Review Process by FAPTC</a:t>
            </a:r>
          </a:p>
        </p:txBody>
      </p:sp>
      <p:sp>
        <p:nvSpPr>
          <p:cNvPr id="23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990600" y="1600200"/>
            <a:ext cx="79248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000000"/>
                </a:solidFill>
                <a:ea typeface="+mn-ea"/>
                <a:cs typeface="+mn-cs"/>
              </a:rPr>
              <a:t>For promotion to </a:t>
            </a:r>
            <a:r>
              <a:rPr lang="en-US" sz="2800" u="sng" dirty="0">
                <a:solidFill>
                  <a:srgbClr val="C70533"/>
                </a:solidFill>
                <a:ea typeface="+mn-ea"/>
                <a:cs typeface="+mn-cs"/>
              </a:rPr>
              <a:t>Professor</a:t>
            </a:r>
            <a:r>
              <a:rPr lang="en-US" sz="2800" dirty="0">
                <a:ea typeface="+mn-ea"/>
                <a:cs typeface="+mn-cs"/>
              </a:rPr>
              <a:t>:</a:t>
            </a:r>
            <a:r>
              <a:rPr lang="en-US" sz="2800" i="1" dirty="0">
                <a:ea typeface="+mn-ea"/>
                <a:cs typeface="+mn-cs"/>
              </a:rPr>
              <a:t/>
            </a:r>
            <a:br>
              <a:rPr lang="en-US" sz="2800" i="1" dirty="0">
                <a:ea typeface="+mn-ea"/>
                <a:cs typeface="+mn-cs"/>
              </a:rPr>
            </a:br>
            <a:endParaRPr lang="en-US" sz="2800" dirty="0"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Tahoma" charset="0"/>
              <a:buChar char="◊"/>
              <a:defRPr/>
            </a:pPr>
            <a:r>
              <a:rPr lang="en-US" sz="2800" i="1" dirty="0">
                <a:solidFill>
                  <a:srgbClr val="000000"/>
                </a:solidFill>
                <a:ea typeface="+mn-ea"/>
                <a:cs typeface="+mn-cs"/>
              </a:rPr>
              <a:t>Ad hoc</a:t>
            </a:r>
            <a:r>
              <a:rPr lang="en-US" sz="2800" dirty="0">
                <a:solidFill>
                  <a:srgbClr val="000000"/>
                </a:solidFill>
                <a:ea typeface="+mn-ea"/>
                <a:cs typeface="+mn-cs"/>
              </a:rPr>
              <a:t> committee of 3 professors (FAPTC member as Chair and 2 MMS Professors)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sz="800" dirty="0">
              <a:solidFill>
                <a:srgbClr val="000000"/>
              </a:solidFill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Tahoma" charset="0"/>
              <a:buChar char="◊"/>
              <a:defRPr/>
            </a:pPr>
            <a:r>
              <a:rPr lang="en-US" sz="2800" i="1" dirty="0">
                <a:solidFill>
                  <a:srgbClr val="000000"/>
                </a:solidFill>
                <a:ea typeface="+mn-ea"/>
                <a:cs typeface="+mn-cs"/>
              </a:rPr>
              <a:t>Ad hoc</a:t>
            </a:r>
            <a:r>
              <a:rPr lang="en-US" sz="2800" dirty="0">
                <a:solidFill>
                  <a:srgbClr val="000000"/>
                </a:solidFill>
                <a:ea typeface="+mn-ea"/>
                <a:cs typeface="+mn-cs"/>
              </a:rPr>
              <a:t> committee reviews the dossier and prepares a report to FAPTC</a:t>
            </a:r>
          </a:p>
          <a:p>
            <a:pPr marL="82550" indent="0" eaLnBrk="1" hangingPunct="1">
              <a:lnSpc>
                <a:spcPct val="8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sz="800" dirty="0">
              <a:solidFill>
                <a:srgbClr val="000000"/>
              </a:solidFill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Tahoma" charset="0"/>
              <a:buChar char="◊"/>
              <a:defRPr/>
            </a:pPr>
            <a:r>
              <a:rPr lang="en-US" sz="2800" dirty="0">
                <a:solidFill>
                  <a:srgbClr val="000000"/>
                </a:solidFill>
                <a:ea typeface="+mn-ea"/>
                <a:cs typeface="+mn-cs"/>
              </a:rPr>
              <a:t>The </a:t>
            </a:r>
            <a:r>
              <a:rPr lang="en-US" sz="2800" i="1" dirty="0">
                <a:solidFill>
                  <a:srgbClr val="000000"/>
                </a:solidFill>
                <a:ea typeface="+mn-ea"/>
                <a:cs typeface="+mn-cs"/>
              </a:rPr>
              <a:t>ad hoc </a:t>
            </a:r>
            <a:r>
              <a:rPr lang="en-US" sz="2800" dirty="0">
                <a:solidFill>
                  <a:srgbClr val="000000"/>
                </a:solidFill>
                <a:ea typeface="+mn-ea"/>
                <a:cs typeface="+mn-cs"/>
              </a:rPr>
              <a:t>committee chair presents the report at FAPTC meeting with recommendation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sz="800" dirty="0">
              <a:solidFill>
                <a:srgbClr val="000000"/>
              </a:solidFill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Tahoma" charset="0"/>
              <a:buChar char="◊"/>
              <a:defRPr/>
            </a:pPr>
            <a:r>
              <a:rPr lang="en-US" sz="2800" dirty="0">
                <a:solidFill>
                  <a:srgbClr val="000000"/>
                </a:solidFill>
                <a:ea typeface="+mn-ea"/>
                <a:cs typeface="+mn-cs"/>
              </a:rPr>
              <a:t>After discussion, the FAPTC votes on recommendation, which is forwarded to the Dean.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sz="2800" dirty="0">
              <a:solidFill>
                <a:srgbClr val="000000"/>
              </a:solidFill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sz="28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011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5EE4915-72AB-0941-A82A-7997BCC79D28}" type="slidenum">
              <a:rPr lang="en-US" altLang="en-US" sz="1200">
                <a:solidFill>
                  <a:srgbClr val="B5A788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200">
              <a:solidFill>
                <a:srgbClr val="B5A788"/>
              </a:solidFill>
              <a:latin typeface="Tahoma" charset="0"/>
            </a:endParaRPr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762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  <a:ea typeface="ＭＳ Ｐゴシック" charset="-128"/>
              </a:rPr>
              <a:t>Dean’</a:t>
            </a:r>
            <a:r>
              <a:rPr lang="en-US" altLang="ja-JP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  <a:ea typeface="ＭＳ Ｐゴシック" charset="-128"/>
              </a:rPr>
              <a:t>s Actions</a:t>
            </a:r>
            <a:endParaRPr lang="en-US" alt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Arial Narrow" charset="0"/>
              <a:ea typeface="ＭＳ Ｐゴシック" charset="-128"/>
            </a:endParaRPr>
          </a:p>
        </p:txBody>
      </p:sp>
      <p:sp>
        <p:nvSpPr>
          <p:cNvPr id="9216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914400" y="15240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800" dirty="0">
                <a:solidFill>
                  <a:srgbClr val="000000"/>
                </a:solidFill>
                <a:ea typeface="ＭＳ Ｐゴシック" charset="-128"/>
              </a:rPr>
              <a:t>Dean reviews the FAPTC recommendations and decides to endorse or not endorse them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 2" charset="2"/>
              <a:buNone/>
            </a:pPr>
            <a:endParaRPr lang="en-US" altLang="en-US" sz="28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 2" charset="2"/>
              <a:buNone/>
            </a:pPr>
            <a:endParaRPr lang="en-US" altLang="en-US" sz="9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800" dirty="0">
                <a:solidFill>
                  <a:srgbClr val="000000"/>
                </a:solidFill>
                <a:ea typeface="ＭＳ Ｐゴシック" charset="-128"/>
              </a:rPr>
              <a:t>The Dean notifies the candidate’</a:t>
            </a:r>
            <a:r>
              <a:rPr lang="en-US" altLang="ja-JP" sz="2800" dirty="0">
                <a:solidFill>
                  <a:srgbClr val="000000"/>
                </a:solidFill>
                <a:ea typeface="ＭＳ Ｐゴシック" charset="-128"/>
              </a:rPr>
              <a:t>s Department Chair of her decision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 2" charset="2"/>
              <a:buNone/>
            </a:pPr>
            <a:endParaRPr lang="en-US" altLang="en-US" sz="28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 2" charset="2"/>
              <a:buNone/>
            </a:pPr>
            <a:endParaRPr lang="en-US" altLang="en-US" sz="9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800" dirty="0">
                <a:solidFill>
                  <a:srgbClr val="000000"/>
                </a:solidFill>
                <a:ea typeface="ＭＳ Ｐゴシック" charset="-128"/>
              </a:rPr>
              <a:t>A copy of this letter is provided to the candidate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9216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DB8EB3C-1855-B34A-A067-8AEB7B28AE3C}" type="slidenum">
              <a:rPr lang="en-US" altLang="en-US" sz="1200">
                <a:solidFill>
                  <a:srgbClr val="B5A788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200">
              <a:solidFill>
                <a:srgbClr val="B5A788"/>
              </a:solidFill>
              <a:latin typeface="Tahoma" charset="0"/>
            </a:endParaRPr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6858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  <a:ea typeface="ＭＳ Ｐゴシック" charset="-128"/>
              </a:rPr>
              <a:t>UTHealth Actions</a:t>
            </a:r>
          </a:p>
        </p:txBody>
      </p:sp>
      <p:sp>
        <p:nvSpPr>
          <p:cNvPr id="94210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914400" y="1524000"/>
            <a:ext cx="7772400" cy="4114800"/>
          </a:xfrm>
        </p:spPr>
        <p:txBody>
          <a:bodyPr/>
          <a:lstStyle/>
          <a:p>
            <a:pPr eaLnBrk="1" hangingPunct="1">
              <a:buClr>
                <a:schemeClr val="tx2"/>
              </a:buClr>
              <a:buFont typeface="Tahoma" charset="0"/>
              <a:buChar char="◊"/>
            </a:pPr>
            <a:r>
              <a:rPr lang="en-US" altLang="en-US" sz="2800" dirty="0">
                <a:solidFill>
                  <a:srgbClr val="000000"/>
                </a:solidFill>
                <a:ea typeface="ＭＳ Ｐゴシック" charset="-128"/>
              </a:rPr>
              <a:t>The endorsed </a:t>
            </a:r>
            <a:r>
              <a:rPr lang="en-US" altLang="en-US" sz="2800" u="sng" dirty="0">
                <a:solidFill>
                  <a:srgbClr val="000000"/>
                </a:solidFill>
                <a:ea typeface="ＭＳ Ｐゴシック" charset="-128"/>
              </a:rPr>
              <a:t>tenure track </a:t>
            </a:r>
            <a:r>
              <a:rPr lang="en-US" altLang="en-US" sz="2800" dirty="0">
                <a:solidFill>
                  <a:srgbClr val="000000"/>
                </a:solidFill>
                <a:ea typeface="ＭＳ Ｐゴシック" charset="-128"/>
              </a:rPr>
              <a:t>dossiers are forwarded to the EVP/CAO for the University Appointments, Promotions and Tenure Committee (</a:t>
            </a:r>
            <a:r>
              <a:rPr lang="en-US" altLang="en-US" sz="2800" dirty="0">
                <a:solidFill>
                  <a:srgbClr val="C70533"/>
                </a:solidFill>
                <a:ea typeface="ＭＳ Ｐゴシック" charset="-128"/>
              </a:rPr>
              <a:t>UAPTC</a:t>
            </a:r>
            <a:r>
              <a:rPr lang="en-US" altLang="en-US" sz="2800" dirty="0">
                <a:solidFill>
                  <a:srgbClr val="000000"/>
                </a:solidFill>
                <a:ea typeface="ＭＳ Ｐゴシック" charset="-128"/>
              </a:rPr>
              <a:t>). </a:t>
            </a:r>
            <a:r>
              <a:rPr lang="en-US" altLang="en-US" sz="2800" dirty="0">
                <a:ea typeface="ＭＳ Ｐゴシック" charset="-128"/>
              </a:rPr>
              <a:t> </a:t>
            </a:r>
          </a:p>
          <a:p>
            <a:pPr eaLnBrk="1" hangingPunct="1">
              <a:buClr>
                <a:schemeClr val="tx2"/>
              </a:buClr>
              <a:buFont typeface="Tahoma" charset="0"/>
              <a:buChar char="◊"/>
            </a:pPr>
            <a:endParaRPr lang="en-US" altLang="en-US" sz="2800" dirty="0">
              <a:ea typeface="ＭＳ Ｐゴシック" charset="-128"/>
            </a:endParaRPr>
          </a:p>
          <a:p>
            <a:pPr eaLnBrk="1" hangingPunct="1">
              <a:buClr>
                <a:schemeClr val="tx2"/>
              </a:buClr>
              <a:buFont typeface="Tahoma" charset="0"/>
              <a:buChar char="◊"/>
            </a:pPr>
            <a:r>
              <a:rPr lang="en-US" altLang="en-US" sz="2800" dirty="0">
                <a:solidFill>
                  <a:srgbClr val="000000"/>
                </a:solidFill>
                <a:ea typeface="ＭＳ Ｐゴシック" charset="-128"/>
              </a:rPr>
              <a:t>The outcome of the UAPTC action is conveyed to the Dean, who notifies the candidate via the Department Chair.</a:t>
            </a:r>
          </a:p>
        </p:txBody>
      </p:sp>
      <p:sp>
        <p:nvSpPr>
          <p:cNvPr id="9421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DD2032B-C2A9-9044-B6CE-9F5021BFF40A}" type="slidenum">
              <a:rPr lang="en-US" altLang="en-US" sz="1200">
                <a:solidFill>
                  <a:srgbClr val="B5A788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200">
              <a:solidFill>
                <a:srgbClr val="B5A788"/>
              </a:solidFill>
              <a:latin typeface="Tahoma" charset="0"/>
            </a:endParaRPr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905000"/>
            <a:ext cx="777240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en-US" altLang="en-US" sz="66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  <a:ea typeface="ＭＳ Ｐゴシック" charset="-128"/>
              </a:rPr>
              <a:t>Expectations</a:t>
            </a:r>
          </a:p>
        </p:txBody>
      </p:sp>
      <p:sp>
        <p:nvSpPr>
          <p:cNvPr id="9625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86200"/>
            <a:ext cx="7407275" cy="1752600"/>
          </a:xfrm>
        </p:spPr>
        <p:txBody>
          <a:bodyPr/>
          <a:lstStyle/>
          <a:p>
            <a:pPr marL="26988" algn="ctr" eaLnBrk="1" hangingPunct="1"/>
            <a:r>
              <a:rPr lang="en-US" altLang="en-US" sz="4000">
                <a:solidFill>
                  <a:srgbClr val="000000"/>
                </a:solidFill>
                <a:ea typeface="ＭＳ Ｐゴシック" charset="-128"/>
              </a:rPr>
              <a:t>Planning for Promotion and Tenure</a:t>
            </a:r>
          </a:p>
        </p:txBody>
      </p:sp>
      <p:sp>
        <p:nvSpPr>
          <p:cNvPr id="9625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7BE4137-2A64-EA4A-9435-DA05B35E5E9A}" type="slidenum">
              <a:rPr lang="en-US" altLang="en-US" sz="1200">
                <a:solidFill>
                  <a:srgbClr val="B5A788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200">
              <a:solidFill>
                <a:srgbClr val="B5A788"/>
              </a:solidFill>
              <a:latin typeface="Tahoma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371600"/>
            <a:ext cx="8001000" cy="4786313"/>
          </a:xfrm>
        </p:spPr>
        <p:txBody>
          <a:bodyPr/>
          <a:lstStyle/>
          <a:p>
            <a:pPr eaLnBrk="1" hangingPunct="1">
              <a:buClr>
                <a:schemeClr val="tx2"/>
              </a:buClr>
              <a:buFont typeface="Tahoma" charset="0"/>
              <a:buChar char="◊"/>
            </a:pPr>
            <a:r>
              <a:rPr lang="en-US" altLang="en-US" sz="2800">
                <a:solidFill>
                  <a:srgbClr val="000000"/>
                </a:solidFill>
                <a:ea typeface="ＭＳ Ｐゴシック" charset="-128"/>
              </a:rPr>
              <a:t>Clinical service is highly valued  for its role in education and discovery</a:t>
            </a:r>
            <a:endParaRPr lang="en-US" altLang="en-US" sz="80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buClr>
                <a:schemeClr val="tx2"/>
              </a:buClr>
              <a:buFont typeface="Tahoma" charset="0"/>
              <a:buChar char="◊"/>
            </a:pPr>
            <a:r>
              <a:rPr lang="en-US" altLang="en-US" sz="2800">
                <a:solidFill>
                  <a:srgbClr val="000000"/>
                </a:solidFill>
                <a:ea typeface="ＭＳ Ｐゴシック" charset="-128"/>
              </a:rPr>
              <a:t>Volume, quality and impact</a:t>
            </a:r>
          </a:p>
          <a:p>
            <a:pPr eaLnBrk="1" hangingPunct="1">
              <a:buClr>
                <a:schemeClr val="tx2"/>
              </a:buClr>
              <a:buFont typeface="Tahoma" charset="0"/>
              <a:buChar char="◊"/>
            </a:pPr>
            <a:r>
              <a:rPr lang="en-US" altLang="en-US" sz="2800">
                <a:solidFill>
                  <a:srgbClr val="000000"/>
                </a:solidFill>
                <a:ea typeface="ＭＳ Ｐゴシック" charset="-128"/>
              </a:rPr>
              <a:t>Quality improvement projects</a:t>
            </a:r>
          </a:p>
          <a:p>
            <a:pPr eaLnBrk="1" hangingPunct="1">
              <a:buClr>
                <a:schemeClr val="tx2"/>
              </a:buClr>
              <a:buFont typeface="Tahoma" charset="0"/>
              <a:buChar char="◊"/>
            </a:pPr>
            <a:r>
              <a:rPr lang="en-US" altLang="en-US" sz="2800">
                <a:solidFill>
                  <a:srgbClr val="000000"/>
                </a:solidFill>
                <a:ea typeface="ＭＳ Ｐゴシック" charset="-128"/>
              </a:rPr>
              <a:t>Developing or expanding clinical programs</a:t>
            </a:r>
          </a:p>
          <a:p>
            <a:pPr eaLnBrk="1" hangingPunct="1">
              <a:buClr>
                <a:schemeClr val="tx2"/>
              </a:buClr>
              <a:buFont typeface="Tahoma" charset="0"/>
              <a:buChar char="◊"/>
            </a:pPr>
            <a:r>
              <a:rPr lang="en-US" altLang="en-US" sz="2800">
                <a:solidFill>
                  <a:srgbClr val="000000"/>
                </a:solidFill>
                <a:ea typeface="ＭＳ Ｐゴシック" charset="-128"/>
              </a:rPr>
              <a:t>Innovation in techniques, instrumentation, procedures</a:t>
            </a:r>
          </a:p>
          <a:p>
            <a:pPr eaLnBrk="1" hangingPunct="1">
              <a:buClr>
                <a:schemeClr val="tx2"/>
              </a:buClr>
              <a:buFont typeface="Tahoma" charset="0"/>
              <a:buChar char="◊"/>
            </a:pPr>
            <a:r>
              <a:rPr lang="en-US" sz="2800" dirty="0">
                <a:solidFill>
                  <a:srgbClr val="000000"/>
                </a:solidFill>
              </a:rPr>
              <a:t>Document all of your clinical obligations and expand on their impact</a:t>
            </a:r>
          </a:p>
          <a:p>
            <a:pPr eaLnBrk="1" hangingPunct="1">
              <a:buClr>
                <a:schemeClr val="tx2"/>
              </a:buClr>
              <a:buFont typeface="Tahoma" charset="0"/>
              <a:buChar char="◊"/>
            </a:pPr>
            <a:endParaRPr lang="en-US" altLang="en-US" sz="280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buClr>
                <a:schemeClr val="tx2"/>
              </a:buClr>
              <a:buFont typeface="Tahoma" charset="0"/>
              <a:buChar char="◊"/>
            </a:pPr>
            <a:endParaRPr lang="en-US" altLang="en-US" sz="8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9830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A9AB4F8-AA98-EB4B-8481-F74BBFD79DC3}" type="slidenum">
              <a:rPr lang="en-US" altLang="en-US" sz="1200">
                <a:solidFill>
                  <a:srgbClr val="B5A788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200">
              <a:solidFill>
                <a:srgbClr val="B5A788"/>
              </a:solidFill>
              <a:latin typeface="Tahoma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14400" y="457200"/>
            <a:ext cx="8229600" cy="609600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</a:rPr>
              <a:t>Qualifying for Promotion: </a:t>
            </a:r>
            <a:r>
              <a:rPr lang="ja-JP" altLang="en-US" sz="3200" b="1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</a:rPr>
              <a:t>“</a:t>
            </a:r>
            <a:r>
              <a:rPr lang="en-US" altLang="ja-JP" sz="3200" b="1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</a:rPr>
              <a:t>Clinical Activities</a:t>
            </a:r>
            <a:r>
              <a:rPr lang="ja-JP" altLang="en-US" sz="3200" b="1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</a:rPr>
              <a:t>”</a:t>
            </a:r>
            <a:endParaRPr lang="en-US" altLang="en-US" sz="3200" b="1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charset="0"/>
            </a:endParaRPr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8229600" cy="6096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  <a:ea typeface="ＭＳ Ｐゴシック" charset="-128"/>
              </a:rPr>
              <a:t>Qualifying for Promotion: </a:t>
            </a:r>
            <a:r>
              <a:rPr lang="ja-JP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  <a:ea typeface="ＭＳ Ｐゴシック" charset="-128"/>
              </a:rPr>
              <a:t>“</a:t>
            </a:r>
            <a:r>
              <a:rPr lang="en-US" altLang="ja-JP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  <a:ea typeface="ＭＳ Ｐゴシック" charset="-128"/>
              </a:rPr>
              <a:t>Scholarly Activities</a:t>
            </a:r>
            <a:r>
              <a:rPr lang="ja-JP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  <a:ea typeface="ＭＳ Ｐゴシック" charset="-128"/>
              </a:rPr>
              <a:t>”</a:t>
            </a:r>
            <a:endParaRPr lang="en-US" altLang="en-US" sz="3200" b="1">
              <a:effectLst>
                <a:outerShdw blurRad="38100" dist="38100" dir="2700000" algn="tl">
                  <a:srgbClr val="C0C0C0"/>
                </a:outerShdw>
              </a:effectLst>
              <a:latin typeface="Arial Narrow" charset="0"/>
              <a:ea typeface="ＭＳ Ｐゴシック" charset="-128"/>
            </a:endParaRPr>
          </a:p>
        </p:txBody>
      </p:sp>
      <p:sp>
        <p:nvSpPr>
          <p:cNvPr id="10240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998538" y="1524000"/>
            <a:ext cx="8145462" cy="4938713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800" dirty="0">
                <a:solidFill>
                  <a:srgbClr val="C70533"/>
                </a:solidFill>
                <a:ea typeface="ＭＳ Ｐゴシック" charset="-128"/>
              </a:rPr>
              <a:t>Evidence of scholarly activity </a:t>
            </a:r>
            <a:r>
              <a:rPr lang="en-US" altLang="en-US" sz="2800" dirty="0">
                <a:solidFill>
                  <a:srgbClr val="000000"/>
                </a:solidFill>
                <a:ea typeface="ＭＳ Ｐゴシック" charset="-128"/>
              </a:rPr>
              <a:t>can be in many forms, e.g., peer-publications, invited articles, awards and honors, participation on grants, patents issued/licensed, etc.</a:t>
            </a:r>
          </a:p>
          <a:p>
            <a:pPr eaLnBrk="1" hangingPunct="1">
              <a:lnSpc>
                <a:spcPct val="70000"/>
              </a:lnSpc>
              <a:buClr>
                <a:schemeClr val="tx2"/>
              </a:buClr>
              <a:buFont typeface="Tahoma" charset="0"/>
              <a:buChar char="◊"/>
            </a:pPr>
            <a:endParaRPr lang="en-US" altLang="en-US" sz="28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7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800" dirty="0">
                <a:solidFill>
                  <a:srgbClr val="000000"/>
                </a:solidFill>
                <a:ea typeface="ＭＳ Ｐゴシック" charset="-128"/>
              </a:rPr>
              <a:t>Presentations, case studies, speaking invitations</a:t>
            </a:r>
          </a:p>
          <a:p>
            <a:pPr eaLnBrk="1" hangingPunct="1">
              <a:lnSpc>
                <a:spcPct val="70000"/>
              </a:lnSpc>
              <a:buClr>
                <a:schemeClr val="tx2"/>
              </a:buClr>
              <a:buFont typeface="Wingdings 2" charset="2"/>
              <a:buNone/>
            </a:pPr>
            <a:endParaRPr lang="en-US" altLang="en-US" sz="9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7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800" dirty="0">
                <a:solidFill>
                  <a:srgbClr val="000000"/>
                </a:solidFill>
                <a:ea typeface="ＭＳ Ｐゴシック" charset="-128"/>
              </a:rPr>
              <a:t>In general, the scholarly activity must be </a:t>
            </a:r>
            <a:r>
              <a:rPr lang="en-US" altLang="en-US" sz="2800" dirty="0">
                <a:solidFill>
                  <a:srgbClr val="C70533"/>
                </a:solidFill>
                <a:ea typeface="ＭＳ Ｐゴシック" charset="-128"/>
              </a:rPr>
              <a:t>documentable</a:t>
            </a:r>
            <a:r>
              <a:rPr lang="en-US" altLang="en-US" sz="2800" b="1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ea typeface="ＭＳ Ｐゴシック" charset="-128"/>
              </a:rPr>
              <a:t>and must </a:t>
            </a:r>
            <a:r>
              <a:rPr lang="en-US" altLang="en-US" sz="2800" dirty="0">
                <a:solidFill>
                  <a:srgbClr val="C70533"/>
                </a:solidFill>
                <a:ea typeface="ＭＳ Ｐゴシック" charset="-128"/>
              </a:rPr>
              <a:t>demonstrate some impact </a:t>
            </a:r>
            <a:r>
              <a:rPr lang="en-US" altLang="en-US" sz="2800" dirty="0">
                <a:solidFill>
                  <a:srgbClr val="000000"/>
                </a:solidFill>
                <a:ea typeface="ＭＳ Ｐゴシック" charset="-128"/>
              </a:rPr>
              <a:t>on the candidate’</a:t>
            </a:r>
            <a:r>
              <a:rPr lang="en-US" altLang="ja-JP" sz="2800" dirty="0">
                <a:solidFill>
                  <a:srgbClr val="000000"/>
                </a:solidFill>
                <a:ea typeface="ＭＳ Ｐゴシック" charset="-128"/>
              </a:rPr>
              <a:t>s field.</a:t>
            </a:r>
          </a:p>
          <a:p>
            <a:pPr eaLnBrk="1" hangingPunct="1">
              <a:lnSpc>
                <a:spcPct val="70000"/>
              </a:lnSpc>
              <a:buClr>
                <a:schemeClr val="tx2"/>
              </a:buClr>
              <a:buFont typeface="Tahoma" charset="0"/>
              <a:buChar char="◊"/>
            </a:pPr>
            <a:endParaRPr lang="en-US" altLang="ja-JP" sz="28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7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ja-JP" sz="2800" dirty="0">
                <a:solidFill>
                  <a:srgbClr val="000000"/>
                </a:solidFill>
                <a:ea typeface="ＭＳ Ｐゴシック" charset="-128"/>
              </a:rPr>
              <a:t>Disseminated/adopted QI programs</a:t>
            </a:r>
          </a:p>
          <a:p>
            <a:pPr eaLnBrk="1" hangingPunct="1">
              <a:lnSpc>
                <a:spcPct val="70000"/>
              </a:lnSpc>
              <a:buClr>
                <a:schemeClr val="tx2"/>
              </a:buClr>
              <a:buFont typeface="Tahoma" charset="0"/>
              <a:buChar char="◊"/>
            </a:pPr>
            <a:endParaRPr lang="en-US" altLang="ja-JP" sz="28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70000"/>
              </a:lnSpc>
              <a:buClr>
                <a:schemeClr val="tx2"/>
              </a:buClr>
              <a:buFont typeface="Tahoma" charset="0"/>
              <a:buChar char="◊"/>
            </a:pPr>
            <a:endParaRPr lang="en-US" altLang="ja-JP" sz="28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70000"/>
              </a:lnSpc>
              <a:buClr>
                <a:schemeClr val="tx2"/>
              </a:buClr>
              <a:buFont typeface="Wingdings 2" charset="2"/>
              <a:buNone/>
            </a:pPr>
            <a:endParaRPr lang="en-US" altLang="en-US" sz="9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70000"/>
              </a:lnSpc>
              <a:buClr>
                <a:schemeClr val="tx2"/>
              </a:buClr>
              <a:buFont typeface="Tahoma" charset="0"/>
              <a:buChar char="◊"/>
            </a:pPr>
            <a:endParaRPr lang="en-US" altLang="en-US" sz="28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70000"/>
              </a:lnSpc>
              <a:buClr>
                <a:schemeClr val="tx2"/>
              </a:buClr>
              <a:buFont typeface="Tahoma" charset="0"/>
              <a:buChar char="◊"/>
            </a:pPr>
            <a:endParaRPr lang="en-US" altLang="en-US" sz="28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70000"/>
              </a:lnSpc>
              <a:buClr>
                <a:schemeClr val="tx2"/>
              </a:buClr>
              <a:buFont typeface="Wingdings 2" charset="2"/>
              <a:buNone/>
            </a:pPr>
            <a:endParaRPr lang="en-US" altLang="en-US" sz="9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70000"/>
              </a:lnSpc>
            </a:pPr>
            <a:endParaRPr lang="en-US" altLang="en-US" sz="22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240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EA22BD9-901A-6041-89A5-FD700D6D6ACE}" type="slidenum">
              <a:rPr lang="en-US" altLang="en-US" sz="1200">
                <a:solidFill>
                  <a:srgbClr val="B5A788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200">
              <a:solidFill>
                <a:srgbClr val="B5A788"/>
              </a:solidFill>
              <a:latin typeface="Tahoma" charset="0"/>
            </a:endParaRPr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8229600" cy="6096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  <a:ea typeface="ＭＳ Ｐゴシック" charset="-128"/>
              </a:rPr>
              <a:t>Qualifying for Promotion: </a:t>
            </a:r>
            <a:r>
              <a:rPr lang="ja-JP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  <a:ea typeface="ＭＳ Ｐゴシック" charset="-128"/>
              </a:rPr>
              <a:t>“</a:t>
            </a:r>
            <a:r>
              <a:rPr lang="en-US" altLang="ja-JP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  <a:ea typeface="ＭＳ Ｐゴシック" charset="-128"/>
              </a:rPr>
              <a:t>Teaching Activities</a:t>
            </a:r>
            <a:r>
              <a:rPr lang="ja-JP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  <a:ea typeface="ＭＳ Ｐゴシック" charset="-128"/>
              </a:rPr>
              <a:t>”</a:t>
            </a:r>
            <a:endParaRPr lang="en-US" altLang="en-US" sz="3200" b="1">
              <a:effectLst>
                <a:outerShdw blurRad="38100" dist="38100" dir="2700000" algn="tl">
                  <a:srgbClr val="C0C0C0"/>
                </a:outerShdw>
              </a:effectLst>
              <a:latin typeface="Arial Narrow" charset="0"/>
              <a:ea typeface="ＭＳ Ｐゴシック" charset="-128"/>
            </a:endParaRPr>
          </a:p>
        </p:txBody>
      </p:sp>
      <p:sp>
        <p:nvSpPr>
          <p:cNvPr id="10445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996950" y="1524000"/>
            <a:ext cx="8145463" cy="4938713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800" dirty="0">
                <a:solidFill>
                  <a:srgbClr val="000000"/>
                </a:solidFill>
                <a:ea typeface="ＭＳ Ｐゴシック" charset="-128"/>
              </a:rPr>
              <a:t>Many types of teaching/educational activities</a:t>
            </a:r>
          </a:p>
          <a:p>
            <a:pPr lvl="1" eaLnBrk="1" hangingPunct="1">
              <a:lnSpc>
                <a:spcPct val="7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400" dirty="0">
                <a:solidFill>
                  <a:srgbClr val="000000"/>
                </a:solidFill>
                <a:ea typeface="ＭＳ Ｐゴシック" charset="-128"/>
              </a:rPr>
              <a:t>Didactic, classroom teaching</a:t>
            </a:r>
          </a:p>
          <a:p>
            <a:pPr lvl="1" eaLnBrk="1" hangingPunct="1">
              <a:lnSpc>
                <a:spcPct val="7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400" dirty="0">
                <a:solidFill>
                  <a:srgbClr val="000000"/>
                </a:solidFill>
                <a:ea typeface="ＭＳ Ｐゴシック" charset="-128"/>
              </a:rPr>
              <a:t>PBL/TBL</a:t>
            </a:r>
          </a:p>
          <a:p>
            <a:pPr lvl="1" eaLnBrk="1" hangingPunct="1">
              <a:lnSpc>
                <a:spcPct val="7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400" dirty="0">
                <a:solidFill>
                  <a:srgbClr val="000000"/>
                </a:solidFill>
                <a:ea typeface="ＭＳ Ｐゴシック" charset="-128"/>
              </a:rPr>
              <a:t>One-on-one mentoring/training of undergraduates, graduate students (MS/PhD), medical students, postdocs, residents, fellows</a:t>
            </a:r>
          </a:p>
          <a:p>
            <a:pPr lvl="1" eaLnBrk="1" hangingPunct="1">
              <a:lnSpc>
                <a:spcPct val="7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400" dirty="0">
                <a:solidFill>
                  <a:srgbClr val="000000"/>
                </a:solidFill>
                <a:ea typeface="ＭＳ Ｐゴシック" charset="-128"/>
              </a:rPr>
              <a:t>Loosely interpreted – rounds, workshops, M&amp;M discussions</a:t>
            </a:r>
          </a:p>
          <a:p>
            <a:pPr eaLnBrk="1" hangingPunct="1">
              <a:lnSpc>
                <a:spcPct val="70000"/>
              </a:lnSpc>
              <a:buClr>
                <a:schemeClr val="tx2"/>
              </a:buClr>
              <a:buFont typeface="Tahoma" charset="0"/>
              <a:buChar char="◊"/>
            </a:pPr>
            <a:endParaRPr lang="en-US" altLang="en-US" sz="28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7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800" dirty="0">
                <a:solidFill>
                  <a:srgbClr val="000000"/>
                </a:solidFill>
                <a:ea typeface="ＭＳ Ｐゴシック" charset="-128"/>
              </a:rPr>
              <a:t>Teaching effectiveness, evaluation and assessment should be included in Chair’s letter of nomination</a:t>
            </a:r>
          </a:p>
          <a:p>
            <a:pPr lvl="1" eaLnBrk="1" hangingPunct="1">
              <a:lnSpc>
                <a:spcPct val="7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Tahoma" charset="0"/>
              <a:buChar char="◊"/>
            </a:pPr>
            <a:endParaRPr lang="en-US" altLang="en-US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7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800" dirty="0">
                <a:solidFill>
                  <a:srgbClr val="000000"/>
                </a:solidFill>
                <a:ea typeface="ＭＳ Ｐゴシック" charset="-128"/>
              </a:rPr>
              <a:t>Patient/community outreach and education</a:t>
            </a:r>
          </a:p>
          <a:p>
            <a:pPr lvl="1" eaLnBrk="1" hangingPunct="1">
              <a:lnSpc>
                <a:spcPct val="7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Verdana" charset="0"/>
              <a:buNone/>
            </a:pPr>
            <a:endParaRPr lang="en-US" altLang="en-US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70000"/>
              </a:lnSpc>
              <a:buClr>
                <a:schemeClr val="tx2"/>
              </a:buClr>
              <a:buFont typeface="Tahoma" charset="0"/>
              <a:buChar char="◊"/>
            </a:pPr>
            <a:endParaRPr lang="en-US" altLang="en-US" sz="1800" dirty="0">
              <a:solidFill>
                <a:srgbClr val="000000"/>
              </a:solidFill>
              <a:ea typeface="ＭＳ Ｐゴシック" charset="-128"/>
            </a:endParaRPr>
          </a:p>
          <a:p>
            <a:pPr lvl="1" eaLnBrk="1" hangingPunct="1">
              <a:lnSpc>
                <a:spcPct val="70000"/>
              </a:lnSpc>
              <a:buClr>
                <a:schemeClr val="tx2"/>
              </a:buClr>
              <a:buFont typeface="Verdana" charset="0"/>
              <a:buNone/>
            </a:pPr>
            <a:endParaRPr lang="en-US" altLang="en-US" sz="18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445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DEB4D86-6DFC-5647-97BD-51D6899B4210}" type="slidenum">
              <a:rPr lang="en-US" altLang="en-US" sz="1200">
                <a:solidFill>
                  <a:srgbClr val="B5A788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200">
              <a:solidFill>
                <a:srgbClr val="B5A788"/>
              </a:solidFill>
              <a:latin typeface="Tahoma" charset="0"/>
            </a:endParaRPr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FF09AAE-5839-4119-919F-E21BDAA770A0}" type="slidenum">
              <a:rPr lang="en-US" altLang="en-US" sz="1200" smtClean="0">
                <a:solidFill>
                  <a:srgbClr val="B5A788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200">
              <a:solidFill>
                <a:srgbClr val="B5A788"/>
              </a:solidFill>
              <a:latin typeface="Tahoma" panose="020B0604030504040204" pitchFamily="34" charset="0"/>
            </a:endParaRPr>
          </a:p>
        </p:txBody>
      </p:sp>
      <p:pic>
        <p:nvPicPr>
          <p:cNvPr id="2" name="Picture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5719"/>
            <a:ext cx="7973291" cy="669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363450"/>
      </p:ext>
    </p:extLst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990600" y="1371600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800">
                <a:solidFill>
                  <a:srgbClr val="000000"/>
                </a:solidFill>
                <a:ea typeface="ＭＳ Ｐゴシック" charset="-128"/>
              </a:rPr>
              <a:t>Administrative activity is important to the institution, but it is rarely by itself the basis for promotion. Expected of all faculty at some level.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 2" charset="2"/>
              <a:buNone/>
            </a:pPr>
            <a:endParaRPr lang="en-US" altLang="en-US" sz="80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800">
                <a:solidFill>
                  <a:srgbClr val="000000"/>
                </a:solidFill>
                <a:ea typeface="ＭＳ Ｐゴシック" charset="-128"/>
              </a:rPr>
              <a:t>Committee work: division, department, school, university, hospital, society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800">
                <a:solidFill>
                  <a:srgbClr val="000000"/>
                </a:solidFill>
                <a:ea typeface="ＭＳ Ｐゴシック" charset="-128"/>
              </a:rPr>
              <a:t>Grant/guideline/paper reviewing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 2" charset="2"/>
              <a:buNone/>
            </a:pPr>
            <a:endParaRPr lang="en-US" altLang="en-US" sz="80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800">
                <a:solidFill>
                  <a:srgbClr val="000000"/>
                </a:solidFill>
                <a:ea typeface="ＭＳ Ｐゴシック" charset="-128"/>
              </a:rPr>
              <a:t>Leadership/admin examples: division director, medical director, etc.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 2" charset="2"/>
              <a:buNone/>
            </a:pPr>
            <a:endParaRPr lang="en-US" altLang="en-US" sz="80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800">
                <a:solidFill>
                  <a:srgbClr val="000000"/>
                </a:solidFill>
                <a:ea typeface="ＭＳ Ｐゴシック" charset="-128"/>
              </a:rPr>
              <a:t>Leadership roles important for promotion to senior ranks.</a:t>
            </a:r>
          </a:p>
        </p:txBody>
      </p:sp>
      <p:sp>
        <p:nvSpPr>
          <p:cNvPr id="10649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E980524-34E4-BC41-9225-B5AEDCEA03A8}" type="slidenum">
              <a:rPr lang="en-US" altLang="en-US" sz="1200">
                <a:solidFill>
                  <a:srgbClr val="B5A788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200">
              <a:solidFill>
                <a:srgbClr val="B5A788"/>
              </a:solidFill>
              <a:latin typeface="Tahoma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90600" y="457200"/>
            <a:ext cx="8229600" cy="609600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000" b="1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</a:rPr>
              <a:t>Qualifying for Promotion: </a:t>
            </a:r>
            <a:r>
              <a:rPr lang="ja-JP" altLang="en-US" sz="3000" b="1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</a:rPr>
              <a:t>“</a:t>
            </a:r>
            <a:r>
              <a:rPr lang="en-US" altLang="ja-JP" sz="3000" b="1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</a:rPr>
              <a:t>Service/Admin Activities</a:t>
            </a:r>
            <a:r>
              <a:rPr lang="ja-JP" altLang="en-US" sz="3000" b="1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</a:rPr>
              <a:t>”</a:t>
            </a:r>
            <a:endParaRPr lang="en-US" altLang="en-US" sz="3000" b="1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E980524-34E4-BC41-9225-B5AEDCEA03A8}" type="slidenum">
              <a:rPr lang="en-US" altLang="en-US" sz="1200">
                <a:solidFill>
                  <a:srgbClr val="B5A788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200">
              <a:solidFill>
                <a:srgbClr val="B5A788"/>
              </a:solidFill>
              <a:latin typeface="Tahom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457200"/>
            <a:ext cx="652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Non-tenure Clinical Track Revision Working Group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1600200" y="1600200"/>
            <a:ext cx="667589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latin typeface="+mn-lt"/>
                <a:ea typeface="Calibri" charset="0"/>
                <a:cs typeface="Times New Roman" charset="0"/>
              </a:rPr>
              <a:t>Joseph L. Alcorn, Ph.D., </a:t>
            </a:r>
            <a:r>
              <a:rPr lang="en-US" sz="1600" dirty="0">
                <a:latin typeface="+mn-lt"/>
                <a:ea typeface="Calibri" charset="0"/>
                <a:cs typeface="Times New Roman" charset="0"/>
              </a:rPr>
              <a:t>Associate Professor, Pediatrics (Neonatology)</a:t>
            </a:r>
          </a:p>
          <a:p>
            <a:pPr algn="just"/>
            <a:r>
              <a:rPr lang="en-US" sz="1600" b="1" dirty="0">
                <a:latin typeface="+mn-lt"/>
                <a:ea typeface="Calibri" charset="0"/>
                <a:cs typeface="Times New Roman" charset="0"/>
              </a:rPr>
              <a:t>Patricia M. Butler, M.B., Ch.B., </a:t>
            </a:r>
            <a:r>
              <a:rPr lang="en-US" sz="1600" dirty="0">
                <a:latin typeface="+mn-lt"/>
                <a:ea typeface="Calibri" charset="0"/>
                <a:cs typeface="Times New Roman" charset="0"/>
              </a:rPr>
              <a:t>Vice Dean, Educational Programs &amp; Professor, Psychiatry</a:t>
            </a:r>
          </a:p>
          <a:p>
            <a:pPr algn="just"/>
            <a:r>
              <a:rPr lang="en-US" sz="1600" b="1" dirty="0" err="1">
                <a:latin typeface="+mn-lt"/>
                <a:ea typeface="Calibri" charset="0"/>
                <a:cs typeface="Times New Roman" charset="0"/>
              </a:rPr>
              <a:t>Semhar</a:t>
            </a:r>
            <a:r>
              <a:rPr lang="en-US" sz="1600" b="1" dirty="0">
                <a:latin typeface="+mn-lt"/>
                <a:ea typeface="Calibri" charset="0"/>
                <a:cs typeface="Times New Roman" charset="0"/>
              </a:rPr>
              <a:t> J. </a:t>
            </a:r>
            <a:r>
              <a:rPr lang="en-US" sz="1600" b="1" dirty="0" err="1">
                <a:latin typeface="+mn-lt"/>
                <a:ea typeface="Calibri" charset="0"/>
                <a:cs typeface="Times New Roman" charset="0"/>
              </a:rPr>
              <a:t>Ghebremichael</a:t>
            </a:r>
            <a:r>
              <a:rPr lang="en-US" sz="1600" b="1" dirty="0">
                <a:latin typeface="+mn-lt"/>
                <a:ea typeface="Calibri" charset="0"/>
                <a:cs typeface="Times New Roman" charset="0"/>
              </a:rPr>
              <a:t>, M.D., </a:t>
            </a:r>
            <a:r>
              <a:rPr lang="en-US" sz="1600" dirty="0">
                <a:latin typeface="+mn-lt"/>
                <a:ea typeface="Calibri" charset="0"/>
                <a:cs typeface="Times New Roman" charset="0"/>
              </a:rPr>
              <a:t>Assistant Professor, Anesthesiology</a:t>
            </a:r>
          </a:p>
          <a:p>
            <a:pPr algn="just"/>
            <a:r>
              <a:rPr lang="en-US" sz="1600" b="1" dirty="0">
                <a:latin typeface="+mn-lt"/>
                <a:ea typeface="Calibri" charset="0"/>
                <a:cs typeface="Times New Roman" charset="0"/>
              </a:rPr>
              <a:t>Mark J. </a:t>
            </a:r>
            <a:r>
              <a:rPr lang="en-US" sz="1600" b="1" dirty="0" err="1">
                <a:latin typeface="+mn-lt"/>
                <a:ea typeface="Calibri" charset="0"/>
                <a:cs typeface="Times New Roman" charset="0"/>
              </a:rPr>
              <a:t>Hobeika</a:t>
            </a:r>
            <a:r>
              <a:rPr lang="en-US" sz="1600" b="1" dirty="0">
                <a:latin typeface="+mn-lt"/>
                <a:ea typeface="Calibri" charset="0"/>
                <a:cs typeface="Times New Roman" charset="0"/>
              </a:rPr>
              <a:t>, M.D., </a:t>
            </a:r>
            <a:r>
              <a:rPr lang="en-US" sz="1600" dirty="0">
                <a:latin typeface="+mn-lt"/>
                <a:ea typeface="Calibri" charset="0"/>
                <a:cs typeface="Times New Roman" charset="0"/>
              </a:rPr>
              <a:t>Assistant Professor, Surgery (Immunology &amp; Organ Transplantation)</a:t>
            </a:r>
          </a:p>
          <a:p>
            <a:pPr algn="just"/>
            <a:r>
              <a:rPr lang="en-US" sz="1600" b="1" dirty="0">
                <a:latin typeface="+mn-lt"/>
                <a:ea typeface="Calibri" charset="0"/>
                <a:cs typeface="Times New Roman" charset="0"/>
              </a:rPr>
              <a:t>Susan D. John, M.D., </a:t>
            </a:r>
            <a:r>
              <a:rPr lang="en-US" sz="1600" dirty="0">
                <a:latin typeface="+mn-lt"/>
                <a:ea typeface="Calibri" charset="0"/>
                <a:cs typeface="Times New Roman" charset="0"/>
              </a:rPr>
              <a:t>Chair &amp; Professor, Diagnostic &amp; Interventional Imaging</a:t>
            </a:r>
          </a:p>
          <a:p>
            <a:pPr algn="just"/>
            <a:r>
              <a:rPr lang="en-US" sz="1600" b="1" dirty="0">
                <a:latin typeface="+mn-lt"/>
                <a:ea typeface="Calibri" charset="0"/>
                <a:cs typeface="Times New Roman" charset="0"/>
              </a:rPr>
              <a:t>James J. McCarthy, M.D., </a:t>
            </a:r>
            <a:r>
              <a:rPr lang="en-US" sz="1600" dirty="0">
                <a:latin typeface="+mn-lt"/>
                <a:ea typeface="Calibri" charset="0"/>
                <a:cs typeface="Times New Roman" charset="0"/>
              </a:rPr>
              <a:t>Chair &amp; Associate Professor, Emergency Medicine</a:t>
            </a:r>
          </a:p>
          <a:p>
            <a:pPr algn="just"/>
            <a:r>
              <a:rPr lang="en-US" sz="1600" b="1" dirty="0">
                <a:latin typeface="+mn-lt"/>
                <a:ea typeface="Calibri" charset="0"/>
                <a:cs typeface="Times New Roman" charset="0"/>
              </a:rPr>
              <a:t>Nancy O. </a:t>
            </a:r>
            <a:r>
              <a:rPr lang="en-US" sz="1600" b="1" dirty="0" err="1">
                <a:latin typeface="+mn-lt"/>
                <a:ea typeface="Calibri" charset="0"/>
                <a:cs typeface="Times New Roman" charset="0"/>
              </a:rPr>
              <a:t>McNiel</a:t>
            </a:r>
            <a:r>
              <a:rPr lang="en-US" sz="1600" b="1" dirty="0">
                <a:latin typeface="+mn-lt"/>
                <a:ea typeface="Calibri" charset="0"/>
                <a:cs typeface="Times New Roman" charset="0"/>
              </a:rPr>
              <a:t>, Ph.D., </a:t>
            </a:r>
            <a:r>
              <a:rPr lang="en-US" sz="1600" dirty="0">
                <a:latin typeface="+mn-lt"/>
                <a:ea typeface="Calibri" charset="0"/>
                <a:cs typeface="Times New Roman" charset="0"/>
              </a:rPr>
              <a:t>Associate Dean, Administrative Affairs </a:t>
            </a:r>
          </a:p>
          <a:p>
            <a:pPr algn="just"/>
            <a:r>
              <a:rPr lang="en-US" sz="1600" b="1" dirty="0">
                <a:latin typeface="+mn-lt"/>
                <a:ea typeface="Calibri" charset="0"/>
                <a:cs typeface="Times New Roman" charset="0"/>
              </a:rPr>
              <a:t>Philip R. </a:t>
            </a:r>
            <a:r>
              <a:rPr lang="en-US" sz="1600" b="1" dirty="0" err="1">
                <a:latin typeface="+mn-lt"/>
                <a:ea typeface="Calibri" charset="0"/>
                <a:cs typeface="Times New Roman" charset="0"/>
              </a:rPr>
              <a:t>Orlander</a:t>
            </a:r>
            <a:r>
              <a:rPr lang="en-US" sz="1600" b="1" dirty="0">
                <a:latin typeface="+mn-lt"/>
                <a:ea typeface="Calibri" charset="0"/>
                <a:cs typeface="Times New Roman" charset="0"/>
              </a:rPr>
              <a:t>, M.D., </a:t>
            </a:r>
            <a:r>
              <a:rPr lang="en-US" sz="1600" dirty="0">
                <a:latin typeface="+mn-lt"/>
                <a:ea typeface="Calibri" charset="0"/>
                <a:cs typeface="Times New Roman" charset="0"/>
              </a:rPr>
              <a:t>Associate Dean, Educational Programs &amp; Professor, Internal Medicine (Endocrinology)</a:t>
            </a:r>
          </a:p>
          <a:p>
            <a:pPr algn="just"/>
            <a:r>
              <a:rPr lang="en-US" sz="1600" b="1" dirty="0" err="1">
                <a:latin typeface="+mn-lt"/>
                <a:ea typeface="Calibri" charset="0"/>
                <a:cs typeface="Times New Roman" charset="0"/>
              </a:rPr>
              <a:t>Nahid</a:t>
            </a:r>
            <a:r>
              <a:rPr lang="en-US" sz="1600" b="1" dirty="0">
                <a:latin typeface="+mn-lt"/>
                <a:ea typeface="Calibri" charset="0"/>
                <a:cs typeface="Times New Roman" charset="0"/>
              </a:rPr>
              <a:t> J. </a:t>
            </a:r>
            <a:r>
              <a:rPr lang="en-US" sz="1600" b="1" dirty="0" err="1">
                <a:latin typeface="+mn-lt"/>
                <a:ea typeface="Calibri" charset="0"/>
                <a:cs typeface="Times New Roman" charset="0"/>
              </a:rPr>
              <a:t>Rianon</a:t>
            </a:r>
            <a:r>
              <a:rPr lang="en-US" sz="1600" b="1" dirty="0">
                <a:latin typeface="+mn-lt"/>
                <a:ea typeface="Calibri" charset="0"/>
                <a:cs typeface="Times New Roman" charset="0"/>
              </a:rPr>
              <a:t>, M.B.B.S., </a:t>
            </a:r>
            <a:r>
              <a:rPr lang="en-US" sz="1600" b="1" dirty="0" err="1">
                <a:latin typeface="+mn-lt"/>
                <a:ea typeface="Calibri" charset="0"/>
                <a:cs typeface="Times New Roman" charset="0"/>
              </a:rPr>
              <a:t>Dr.P.H</a:t>
            </a:r>
            <a:r>
              <a:rPr lang="en-US" sz="1600" b="1" dirty="0">
                <a:latin typeface="+mn-lt"/>
                <a:ea typeface="Calibri" charset="0"/>
                <a:cs typeface="Times New Roman" charset="0"/>
              </a:rPr>
              <a:t>., </a:t>
            </a:r>
            <a:r>
              <a:rPr lang="en-US" sz="1600" dirty="0">
                <a:latin typeface="+mn-lt"/>
                <a:ea typeface="Calibri" charset="0"/>
                <a:cs typeface="Times New Roman" charset="0"/>
              </a:rPr>
              <a:t>Associate Professor, Internal Medicine (Geriatric &amp; Palliative Medicine) </a:t>
            </a:r>
          </a:p>
          <a:p>
            <a:pPr algn="just"/>
            <a:r>
              <a:rPr lang="en-US" sz="1600" b="1" dirty="0">
                <a:latin typeface="+mn-lt"/>
                <a:ea typeface="Calibri" charset="0"/>
                <a:cs typeface="Times New Roman" charset="0"/>
              </a:rPr>
              <a:t>Mya C. </a:t>
            </a:r>
            <a:r>
              <a:rPr lang="en-US" sz="1600" b="1" dirty="0" err="1">
                <a:latin typeface="+mn-lt"/>
                <a:ea typeface="Calibri" charset="0"/>
                <a:cs typeface="Times New Roman" charset="0"/>
              </a:rPr>
              <a:t>Schiess</a:t>
            </a:r>
            <a:r>
              <a:rPr lang="en-US" sz="1600" b="1" dirty="0">
                <a:latin typeface="+mn-lt"/>
                <a:ea typeface="Calibri" charset="0"/>
                <a:cs typeface="Times New Roman" charset="0"/>
              </a:rPr>
              <a:t>, M.D., </a:t>
            </a:r>
            <a:r>
              <a:rPr lang="en-US" sz="1600" dirty="0">
                <a:latin typeface="+mn-lt"/>
                <a:ea typeface="Calibri" charset="0"/>
                <a:cs typeface="Times New Roman" charset="0"/>
              </a:rPr>
              <a:t>Professor, Neurology</a:t>
            </a:r>
          </a:p>
          <a:p>
            <a:pPr algn="just"/>
            <a:r>
              <a:rPr lang="en-US" sz="1600" b="1" dirty="0">
                <a:latin typeface="+mn-lt"/>
                <a:ea typeface="Calibri" charset="0"/>
                <a:cs typeface="Times New Roman" charset="0"/>
              </a:rPr>
              <a:t>Jennifer L. </a:t>
            </a:r>
            <a:r>
              <a:rPr lang="en-US" sz="1600" b="1" dirty="0" err="1">
                <a:latin typeface="+mn-lt"/>
                <a:ea typeface="Calibri" charset="0"/>
                <a:cs typeface="Times New Roman" charset="0"/>
              </a:rPr>
              <a:t>Swails</a:t>
            </a:r>
            <a:r>
              <a:rPr lang="en-US" sz="1600" b="1" dirty="0">
                <a:latin typeface="+mn-lt"/>
                <a:ea typeface="Calibri" charset="0"/>
                <a:cs typeface="Times New Roman" charset="0"/>
              </a:rPr>
              <a:t>, M.D., </a:t>
            </a:r>
            <a:r>
              <a:rPr lang="en-US" sz="1600" dirty="0">
                <a:latin typeface="+mn-lt"/>
                <a:ea typeface="Calibri" charset="0"/>
                <a:cs typeface="Times New Roman" charset="0"/>
              </a:rPr>
              <a:t>Assistant Professor, Internal Medicine (General Medicine)</a:t>
            </a:r>
            <a:endParaRPr lang="en-US" sz="1600" dirty="0">
              <a:effectLst/>
              <a:latin typeface="+mn-lt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572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E980524-34E4-BC41-9225-B5AEDCEA03A8}" type="slidenum">
              <a:rPr lang="en-US" altLang="en-US" sz="1200">
                <a:solidFill>
                  <a:srgbClr val="B5A788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200">
              <a:solidFill>
                <a:srgbClr val="B5A788"/>
              </a:solidFill>
              <a:latin typeface="Tahoma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90600" y="457200"/>
            <a:ext cx="8229600" cy="609600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000" b="1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</a:rPr>
              <a:t>Revised NTC Promotion Criteria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143000"/>
            <a:ext cx="807302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Four Domains </a:t>
            </a:r>
            <a:r>
              <a:rPr lang="en-US" sz="2400" b="1">
                <a:latin typeface="+mn-lt"/>
              </a:rPr>
              <a:t>of Achievement</a:t>
            </a:r>
          </a:p>
          <a:p>
            <a:pPr algn="ctr"/>
            <a:endParaRPr lang="en-US" sz="1100" b="1" dirty="0">
              <a:latin typeface="+mn-lt"/>
            </a:endParaRPr>
          </a:p>
          <a:p>
            <a:pPr algn="ctr"/>
            <a:r>
              <a:rPr lang="en-US" sz="2400" i="1" dirty="0">
                <a:solidFill>
                  <a:schemeClr val="accent5"/>
                </a:solidFill>
                <a:latin typeface="+mn-lt"/>
              </a:rPr>
              <a:t>Clinical/Patient Care</a:t>
            </a:r>
          </a:p>
          <a:p>
            <a:pPr algn="ctr"/>
            <a:r>
              <a:rPr lang="en-US" sz="2400" i="1" dirty="0">
                <a:solidFill>
                  <a:schemeClr val="accent5"/>
                </a:solidFill>
                <a:latin typeface="+mn-lt"/>
              </a:rPr>
              <a:t>Research/Scholarship</a:t>
            </a:r>
          </a:p>
          <a:p>
            <a:pPr algn="ctr"/>
            <a:r>
              <a:rPr lang="en-US" sz="2400" i="1" dirty="0">
                <a:solidFill>
                  <a:schemeClr val="accent5"/>
                </a:solidFill>
                <a:latin typeface="+mn-lt"/>
              </a:rPr>
              <a:t>Education</a:t>
            </a:r>
          </a:p>
          <a:p>
            <a:pPr algn="ctr"/>
            <a:r>
              <a:rPr lang="en-US" sz="2400" i="1" dirty="0">
                <a:solidFill>
                  <a:schemeClr val="accent5"/>
                </a:solidFill>
                <a:latin typeface="+mn-lt"/>
              </a:rPr>
              <a:t>Service/Administration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447800" y="3352800"/>
            <a:ext cx="7322251" cy="305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charset="2"/>
              <a:buChar char=""/>
            </a:pPr>
            <a:r>
              <a:rPr lang="en-US" sz="2000" dirty="0">
                <a:latin typeface="+mn-lt"/>
                <a:ea typeface="Calibri" charset="0"/>
                <a:cs typeface="Times New Roman" charset="0"/>
              </a:rPr>
              <a:t>Activity in any domain that only meets basic employment expectations will be described as </a:t>
            </a:r>
            <a:r>
              <a:rPr lang="en-US" sz="2000" b="1" i="1" dirty="0">
                <a:solidFill>
                  <a:srgbClr val="C00000"/>
                </a:solidFill>
                <a:latin typeface="+mn-lt"/>
                <a:ea typeface="Calibri" charset="0"/>
                <a:cs typeface="Times New Roman" charset="0"/>
              </a:rPr>
              <a:t>Acceptable</a:t>
            </a:r>
            <a:r>
              <a:rPr lang="en-US" sz="2000" dirty="0">
                <a:latin typeface="+mn-lt"/>
                <a:ea typeface="Calibri" charset="0"/>
                <a:cs typeface="Times New Roman" charset="0"/>
              </a:rPr>
              <a:t> and will not contribute toward consideration for promotion. 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charset="2"/>
              <a:buChar char=""/>
            </a:pPr>
            <a:r>
              <a:rPr lang="en-US" sz="2000" dirty="0">
                <a:latin typeface="+mn-lt"/>
                <a:ea typeface="Calibri" charset="0"/>
                <a:cs typeface="Times New Roman" charset="0"/>
              </a:rPr>
              <a:t>Performance above and beyond this level will be described as</a:t>
            </a:r>
            <a:r>
              <a:rPr lang="en-US" sz="2000" i="1" dirty="0">
                <a:solidFill>
                  <a:srgbClr val="C00000"/>
                </a:solidFill>
                <a:latin typeface="+mn-lt"/>
                <a:ea typeface="Calibri" charset="0"/>
                <a:cs typeface="Times New Roman" charset="0"/>
              </a:rPr>
              <a:t> </a:t>
            </a:r>
            <a:r>
              <a:rPr lang="en-US" sz="2000" b="1" i="1" dirty="0">
                <a:solidFill>
                  <a:srgbClr val="C00000"/>
                </a:solidFill>
                <a:latin typeface="+mn-lt"/>
                <a:ea typeface="Calibri" charset="0"/>
                <a:cs typeface="Times New Roman" charset="0"/>
              </a:rPr>
              <a:t>Commendable</a:t>
            </a:r>
            <a:r>
              <a:rPr lang="en-US" sz="2000" dirty="0">
                <a:latin typeface="+mn-lt"/>
                <a:ea typeface="Calibri" charset="0"/>
                <a:cs typeface="Times New Roman" charset="0"/>
              </a:rPr>
              <a:t> and will count toward promotion. 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charset="2"/>
              <a:buChar char=""/>
            </a:pPr>
            <a:r>
              <a:rPr lang="en-US" sz="2000" dirty="0">
                <a:latin typeface="+mn-lt"/>
                <a:ea typeface="Calibri" charset="0"/>
                <a:cs typeface="Times New Roman" charset="0"/>
              </a:rPr>
              <a:t>A second level of extraordinarily high performance will be described as </a:t>
            </a:r>
            <a:r>
              <a:rPr lang="en-US" sz="2000" b="1" i="1" dirty="0">
                <a:solidFill>
                  <a:srgbClr val="C00000"/>
                </a:solidFill>
                <a:latin typeface="+mn-lt"/>
                <a:ea typeface="Calibri" charset="0"/>
                <a:cs typeface="Times New Roman" charset="0"/>
              </a:rPr>
              <a:t>Exceptional</a:t>
            </a:r>
            <a:r>
              <a:rPr lang="en-US" sz="2000" dirty="0">
                <a:latin typeface="+mn-lt"/>
                <a:ea typeface="Calibri" charset="0"/>
                <a:cs typeface="Times New Roman" charset="0"/>
              </a:rPr>
              <a:t>. 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charset="2"/>
              <a:buChar char=""/>
            </a:pPr>
            <a:r>
              <a:rPr lang="en-US" sz="2000" dirty="0">
                <a:latin typeface="+mn-lt"/>
                <a:ea typeface="Calibri" charset="0"/>
                <a:cs typeface="Times New Roman" charset="0"/>
              </a:rPr>
              <a:t>Quantitatively, these levels of achievement will be given point values of </a:t>
            </a:r>
            <a:r>
              <a:rPr lang="en-US" sz="2000" b="1" dirty="0">
                <a:solidFill>
                  <a:srgbClr val="C00000"/>
                </a:solidFill>
                <a:latin typeface="+mn-lt"/>
                <a:ea typeface="Calibri" charset="0"/>
                <a:cs typeface="Times New Roman" charset="0"/>
              </a:rPr>
              <a:t>0</a:t>
            </a:r>
            <a:r>
              <a:rPr lang="en-US" sz="2000" dirty="0">
                <a:latin typeface="+mn-lt"/>
                <a:ea typeface="Calibri" charset="0"/>
                <a:cs typeface="Times New Roman" charset="0"/>
              </a:rPr>
              <a:t>, </a:t>
            </a:r>
            <a:r>
              <a:rPr lang="en-US" sz="2000" b="1" dirty="0">
                <a:solidFill>
                  <a:srgbClr val="C00000"/>
                </a:solidFill>
                <a:latin typeface="+mn-lt"/>
                <a:ea typeface="Calibri" charset="0"/>
                <a:cs typeface="Times New Roman" charset="0"/>
              </a:rPr>
              <a:t>1</a:t>
            </a:r>
            <a:r>
              <a:rPr lang="en-US" sz="2000" dirty="0">
                <a:latin typeface="+mn-lt"/>
                <a:ea typeface="Calibri" charset="0"/>
                <a:cs typeface="Times New Roman" charset="0"/>
              </a:rPr>
              <a:t> and </a:t>
            </a:r>
            <a:r>
              <a:rPr lang="en-US" sz="2000" b="1" dirty="0">
                <a:solidFill>
                  <a:srgbClr val="C00000"/>
                </a:solidFill>
                <a:latin typeface="+mn-lt"/>
                <a:ea typeface="Calibri" charset="0"/>
                <a:cs typeface="Times New Roman" charset="0"/>
              </a:rPr>
              <a:t>2</a:t>
            </a:r>
            <a:r>
              <a:rPr lang="en-US" sz="2000" dirty="0">
                <a:latin typeface="+mn-lt"/>
                <a:ea typeface="Calibri" charset="0"/>
                <a:cs typeface="Times New Roman" charset="0"/>
              </a:rPr>
              <a:t>, respectively.</a:t>
            </a:r>
            <a:endParaRPr lang="en-US" sz="2000" dirty="0">
              <a:effectLst/>
              <a:latin typeface="+mn-lt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516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E980524-34E4-BC41-9225-B5AEDCEA03A8}" type="slidenum">
              <a:rPr lang="en-US" altLang="en-US" sz="1200">
                <a:solidFill>
                  <a:srgbClr val="B5A788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200">
              <a:solidFill>
                <a:srgbClr val="B5A788"/>
              </a:solidFill>
              <a:latin typeface="Tahoma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90600" y="457200"/>
            <a:ext cx="8229600" cy="609600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000" b="1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</a:rPr>
              <a:t>Revised NTC Promotion Criteria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1447800"/>
            <a:ext cx="80730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n-lt"/>
              </a:rPr>
              <a:t>For promotion to Associate Professor</a:t>
            </a:r>
          </a:p>
          <a:p>
            <a:endParaRPr lang="en-US" sz="2400" b="1" i="1" dirty="0">
              <a:latin typeface="+mn-lt"/>
            </a:endParaRPr>
          </a:p>
          <a:p>
            <a:r>
              <a:rPr lang="en-US" sz="2400" b="1" i="1" dirty="0">
                <a:latin typeface="+mn-lt"/>
              </a:rPr>
              <a:t>	</a:t>
            </a:r>
            <a:r>
              <a:rPr lang="en-US" sz="2400" dirty="0">
                <a:latin typeface="+mn-lt"/>
              </a:rPr>
              <a:t>1. Exceptional (2) in at least </a:t>
            </a:r>
            <a:r>
              <a:rPr lang="en-US" sz="2400" u="sng" dirty="0">
                <a:latin typeface="+mn-lt"/>
              </a:rPr>
              <a:t>one</a:t>
            </a:r>
            <a:r>
              <a:rPr lang="en-US" sz="2400" dirty="0">
                <a:latin typeface="+mn-lt"/>
              </a:rPr>
              <a:t> domain.</a:t>
            </a:r>
          </a:p>
          <a:p>
            <a:r>
              <a:rPr lang="en-US" sz="2400" dirty="0">
                <a:latin typeface="+mn-lt"/>
              </a:rPr>
              <a:t>	2. At least a 1 in clinical.</a:t>
            </a:r>
          </a:p>
          <a:p>
            <a:pPr lvl="2"/>
            <a:r>
              <a:rPr lang="en-US" sz="2400" dirty="0">
                <a:latin typeface="+mn-lt"/>
              </a:rPr>
              <a:t>3. Total of 4 points.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6400" y="3551080"/>
            <a:ext cx="80730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n-lt"/>
              </a:rPr>
              <a:t>For promotion to Professor</a:t>
            </a:r>
          </a:p>
          <a:p>
            <a:endParaRPr lang="en-US" sz="2400" b="1" i="1" dirty="0">
              <a:latin typeface="+mn-lt"/>
            </a:endParaRPr>
          </a:p>
          <a:p>
            <a:r>
              <a:rPr lang="en-US" sz="2400" b="1" i="1" dirty="0">
                <a:latin typeface="+mn-lt"/>
              </a:rPr>
              <a:t>	</a:t>
            </a:r>
            <a:r>
              <a:rPr lang="en-US" sz="2400" dirty="0">
                <a:latin typeface="+mn-lt"/>
              </a:rPr>
              <a:t>1. Exceptional (2) in at least </a:t>
            </a:r>
            <a:r>
              <a:rPr lang="en-US" sz="2400" u="sng" dirty="0">
                <a:latin typeface="+mn-lt"/>
              </a:rPr>
              <a:t>two</a:t>
            </a:r>
            <a:r>
              <a:rPr lang="en-US" sz="2400" dirty="0">
                <a:latin typeface="+mn-lt"/>
              </a:rPr>
              <a:t> domains.</a:t>
            </a:r>
          </a:p>
          <a:p>
            <a:r>
              <a:rPr lang="en-US" sz="2400" dirty="0">
                <a:latin typeface="+mn-lt"/>
              </a:rPr>
              <a:t>	2. At least a 1 in clinical.</a:t>
            </a:r>
          </a:p>
          <a:p>
            <a:pPr lvl="2"/>
            <a:r>
              <a:rPr lang="en-US" sz="2400" dirty="0">
                <a:latin typeface="+mn-lt"/>
              </a:rPr>
              <a:t>3. Total of 5 points.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0" y="5791200"/>
            <a:ext cx="7543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+mn-lt"/>
              </a:rPr>
              <a:t>Chair’s letter and faculty narrative will build the case for proposed achievement levels and areas of focus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952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E980524-34E4-BC41-9225-B5AEDCEA03A8}" type="slidenum">
              <a:rPr lang="en-US" altLang="en-US" sz="1200">
                <a:solidFill>
                  <a:srgbClr val="B5A788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200">
              <a:solidFill>
                <a:srgbClr val="B5A788"/>
              </a:solidFill>
              <a:latin typeface="Tahoma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90600" y="457200"/>
            <a:ext cx="8229600" cy="609600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000" b="1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</a:rPr>
              <a:t>Revised NTC Promotion Criteria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3000" y="1102578"/>
            <a:ext cx="7924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40005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+mn-lt"/>
                <a:ea typeface="Calibri" charset="0"/>
                <a:cs typeface="Times New Roman" charset="0"/>
              </a:rPr>
              <a:t>Example A:   </a:t>
            </a:r>
            <a:r>
              <a:rPr lang="en-US" sz="1600" dirty="0">
                <a:latin typeface="+mn-lt"/>
                <a:ea typeface="Calibri" charset="0"/>
                <a:cs typeface="Times New Roman" charset="0"/>
              </a:rPr>
              <a:t>An innovative clinician with high clinical productivity and quality, significant committee service and activity in resident education with little to no published research seeking promotion to Associate Professor might claim Clinical: 2, Service: 1, Education: 1.</a:t>
            </a:r>
          </a:p>
          <a:p>
            <a:pPr marL="457200" marR="40005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+mn-lt"/>
                <a:ea typeface="Calibri" charset="0"/>
                <a:cs typeface="Times New Roman" charset="0"/>
              </a:rPr>
              <a:t> </a:t>
            </a:r>
          </a:p>
          <a:p>
            <a:pPr marL="457200" marR="40005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+mn-lt"/>
                <a:ea typeface="Calibri" charset="0"/>
                <a:cs typeface="Times New Roman" charset="0"/>
              </a:rPr>
              <a:t>Example B: </a:t>
            </a:r>
            <a:r>
              <a:rPr lang="en-US" sz="1600" dirty="0">
                <a:latin typeface="+mn-lt"/>
                <a:ea typeface="Calibri" charset="0"/>
                <a:cs typeface="Times New Roman" charset="0"/>
              </a:rPr>
              <a:t>A strong clinician with moderate clinical productivity and quality, multi-year appointment as Medical Director, and several published research papers or quality project reports seeking promotion to Associate Professor might claim Clinical: 1, Service: 2, Research: 1.</a:t>
            </a:r>
          </a:p>
          <a:p>
            <a:pPr marL="457200" marR="40005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+mn-lt"/>
                <a:ea typeface="Calibri" charset="0"/>
                <a:cs typeface="Times New Roman" charset="0"/>
              </a:rPr>
              <a:t> </a:t>
            </a:r>
          </a:p>
          <a:p>
            <a:pPr marL="457200" marR="40005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+mn-lt"/>
                <a:ea typeface="Calibri" charset="0"/>
                <a:cs typeface="Times New Roman" charset="0"/>
              </a:rPr>
              <a:t>Example C:</a:t>
            </a:r>
            <a:r>
              <a:rPr lang="en-US" sz="1600" dirty="0">
                <a:latin typeface="+mn-lt"/>
                <a:ea typeface="Calibri" charset="0"/>
                <a:cs typeface="Times New Roman" charset="0"/>
              </a:rPr>
              <a:t>  An innovative clinician with high clinical productivity and quality, bedside supervision of multiple trainees and additional didactic teaching, multi-year appointment as Residency Director, several case studies and one or two peer-reviewed publications and a strong record of hospital committee service, seeking promotion to Professor might claim Clinical: 2, Education: 2, Research: 1, Service: 1.</a:t>
            </a:r>
          </a:p>
          <a:p>
            <a:pPr marR="400050" algn="just"/>
            <a:r>
              <a:rPr lang="en-US" sz="1600" dirty="0">
                <a:latin typeface="+mn-lt"/>
                <a:ea typeface="Calibri" charset="0"/>
                <a:cs typeface="Times New Roman" charset="0"/>
              </a:rPr>
              <a:t> </a:t>
            </a:r>
          </a:p>
          <a:p>
            <a:pPr marL="457200" marR="40005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+mn-lt"/>
                <a:ea typeface="Calibri" charset="0"/>
                <a:cs typeface="Times New Roman" charset="0"/>
              </a:rPr>
              <a:t>Example D:</a:t>
            </a:r>
            <a:r>
              <a:rPr lang="en-US" sz="1600" dirty="0">
                <a:latin typeface="+mn-lt"/>
                <a:ea typeface="Calibri" charset="0"/>
                <a:cs typeface="Times New Roman" charset="0"/>
              </a:rPr>
              <a:t>  A strong clinician with moderate clinical productivity and quality, little to no exposure to trainees, no publications and service on several committees in the last five years would be scored Clinical: 1, Education: 0, Research: 0, Service: 1, and would not yet be competitive for promotion. (This last case may also represent a faculty better suited to move to a Staff Physician appointment).</a:t>
            </a:r>
          </a:p>
        </p:txBody>
      </p:sp>
    </p:spTree>
    <p:extLst>
      <p:ext uri="{BB962C8B-B14F-4D97-AF65-F5344CB8AC3E}">
        <p14:creationId xmlns:p14="http://schemas.microsoft.com/office/powerpoint/2010/main" val="530717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8534400" cy="6858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en-US" alt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  <a:ea typeface="ＭＳ Ｐゴシック" charset="-128"/>
              </a:rPr>
              <a:t>Qualifying for Promotion: </a:t>
            </a:r>
            <a:r>
              <a:rPr lang="ja-JP" alt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  <a:ea typeface="ＭＳ Ｐゴシック" charset="-128"/>
              </a:rPr>
              <a:t>“</a:t>
            </a:r>
            <a:r>
              <a:rPr lang="en-US" altLang="ja-JP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  <a:ea typeface="ＭＳ Ｐゴシック" charset="-128"/>
              </a:rPr>
              <a:t>Peer Esteem</a:t>
            </a:r>
            <a:r>
              <a:rPr lang="ja-JP" alt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  <a:ea typeface="ＭＳ Ｐゴシック" charset="-128"/>
              </a:rPr>
              <a:t>”</a:t>
            </a:r>
            <a:endParaRPr lang="en-US" altLang="en-US" sz="3600" b="1">
              <a:effectLst>
                <a:outerShdw blurRad="38100" dist="38100" dir="2700000" algn="tl">
                  <a:srgbClr val="C0C0C0"/>
                </a:outerShdw>
              </a:effectLst>
              <a:latin typeface="Arial Narrow" charset="0"/>
              <a:ea typeface="ＭＳ Ｐゴシック" charset="-128"/>
            </a:endParaRPr>
          </a:p>
        </p:txBody>
      </p:sp>
      <p:sp>
        <p:nvSpPr>
          <p:cNvPr id="2355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990600" y="1524000"/>
            <a:ext cx="7772400" cy="4114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  <a:defRPr/>
            </a:pPr>
            <a:r>
              <a:rPr lang="en-US" sz="2800" dirty="0">
                <a:solidFill>
                  <a:srgbClr val="000000"/>
                </a:solidFill>
                <a:cs typeface="+mn-cs"/>
              </a:rPr>
              <a:t>Reflects regional, national, international reputation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  <a:defRPr/>
            </a:pPr>
            <a:endParaRPr lang="en-US" sz="2800" dirty="0">
              <a:solidFill>
                <a:srgbClr val="000000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  <a:defRPr/>
            </a:pPr>
            <a:r>
              <a:rPr lang="en-US" sz="2800" dirty="0">
                <a:solidFill>
                  <a:srgbClr val="000000"/>
                </a:solidFill>
                <a:cs typeface="+mn-cs"/>
              </a:rPr>
              <a:t>Clinical referrals, invited seminars/talks/meeting presentations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  <a:defRPr/>
            </a:pPr>
            <a:endParaRPr lang="en-US" sz="2800" dirty="0">
              <a:solidFill>
                <a:srgbClr val="000000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  <a:defRPr/>
            </a:pPr>
            <a:r>
              <a:rPr lang="en-US" sz="2800" dirty="0">
                <a:solidFill>
                  <a:srgbClr val="000000"/>
                </a:solidFill>
                <a:cs typeface="+mn-cs"/>
              </a:rPr>
              <a:t>Grant review, journal review, invited reviews and book chapters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  <a:defRPr/>
            </a:pPr>
            <a:endParaRPr lang="en-US" sz="2800" dirty="0">
              <a:solidFill>
                <a:srgbClr val="000000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  <a:defRPr/>
            </a:pPr>
            <a:r>
              <a:rPr lang="en-US" sz="2800" dirty="0">
                <a:solidFill>
                  <a:srgbClr val="000000"/>
                </a:solidFill>
                <a:cs typeface="+mn-cs"/>
              </a:rPr>
              <a:t>Overlaps with scholarship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  <a:defRPr/>
            </a:pPr>
            <a:endParaRPr lang="en-US" sz="2800" dirty="0">
              <a:solidFill>
                <a:srgbClr val="000000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  <a:defRPr/>
            </a:pPr>
            <a:r>
              <a:rPr lang="en-US" sz="2800" dirty="0">
                <a:solidFill>
                  <a:srgbClr val="000000"/>
                </a:solidFill>
                <a:cs typeface="+mn-cs"/>
              </a:rPr>
              <a:t>Takes time and effort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  <a:defRPr/>
            </a:pPr>
            <a:endParaRPr lang="en-US" sz="2800" dirty="0">
              <a:cs typeface="+mn-cs"/>
            </a:endParaRPr>
          </a:p>
        </p:txBody>
      </p:sp>
      <p:sp>
        <p:nvSpPr>
          <p:cNvPr id="10854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C2EAEBB-E82A-F74C-B32E-B9424D4AFDE6}" type="slidenum">
              <a:rPr lang="en-US" altLang="en-US" sz="1200">
                <a:solidFill>
                  <a:srgbClr val="B5A788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200">
              <a:solidFill>
                <a:srgbClr val="B5A788"/>
              </a:solidFill>
              <a:latin typeface="Tahoma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8153400" cy="10668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  <a:ea typeface="ＭＳ Ｐゴシック" charset="-128"/>
              </a:rPr>
              <a:t>Some Strategies for Getting Known </a:t>
            </a:r>
            <a:r>
              <a:rPr lang="en-US" altLang="en-US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  <a:ea typeface="ＭＳ Ｐゴシック" charset="-128"/>
              </a:rPr>
              <a:t>Outside</a:t>
            </a:r>
            <a:r>
              <a:rPr lang="en-US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  <a:ea typeface="ＭＳ Ｐゴシック" charset="-128"/>
              </a:rPr>
              <a:t> Your Institution</a:t>
            </a:r>
          </a:p>
        </p:txBody>
      </p:sp>
      <p:sp>
        <p:nvSpPr>
          <p:cNvPr id="337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990600" y="1371600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  <a:defRPr/>
            </a:pPr>
            <a:r>
              <a:rPr lang="en-US" sz="2800" b="1" dirty="0">
                <a:solidFill>
                  <a:srgbClr val="FF0000"/>
                </a:solidFill>
                <a:ea typeface="+mn-ea"/>
                <a:cs typeface="+mn-cs"/>
              </a:rPr>
              <a:t>**</a:t>
            </a:r>
            <a:r>
              <a:rPr lang="en-US" sz="2800" dirty="0">
                <a:solidFill>
                  <a:srgbClr val="000000"/>
                </a:solidFill>
                <a:ea typeface="+mn-ea"/>
                <a:cs typeface="+mn-cs"/>
              </a:rPr>
              <a:t> Publish and present your work</a:t>
            </a:r>
            <a:r>
              <a:rPr lang="en-US" sz="2800" b="1" dirty="0">
                <a:solidFill>
                  <a:srgbClr val="FF0000"/>
                </a:solidFill>
                <a:ea typeface="+mn-ea"/>
                <a:cs typeface="+mn-cs"/>
              </a:rPr>
              <a:t>**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sz="1000" dirty="0">
              <a:solidFill>
                <a:srgbClr val="000000"/>
              </a:solidFill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  <a:defRPr/>
            </a:pPr>
            <a:r>
              <a:rPr lang="en-US" sz="2800" dirty="0">
                <a:solidFill>
                  <a:srgbClr val="000000"/>
                </a:solidFill>
                <a:ea typeface="+mn-ea"/>
                <a:cs typeface="+mn-cs"/>
              </a:rPr>
              <a:t>Join professional societies, go to meetings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sz="1000" dirty="0">
              <a:solidFill>
                <a:srgbClr val="000000"/>
              </a:solidFill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  <a:defRPr/>
            </a:pPr>
            <a:r>
              <a:rPr lang="en-US" sz="2800" dirty="0">
                <a:solidFill>
                  <a:srgbClr val="000000"/>
                </a:solidFill>
                <a:ea typeface="+mn-ea"/>
                <a:cs typeface="+mn-cs"/>
              </a:rPr>
              <a:t>Correspond with people whose work interests you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sz="1000" dirty="0">
              <a:solidFill>
                <a:srgbClr val="000000"/>
              </a:solidFill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  <a:defRPr/>
            </a:pPr>
            <a:r>
              <a:rPr lang="en-US" sz="2800" dirty="0">
                <a:solidFill>
                  <a:srgbClr val="000000"/>
                </a:solidFill>
                <a:ea typeface="+mn-ea"/>
                <a:cs typeface="+mn-cs"/>
              </a:rPr>
              <a:t>Agree to review grants, journal articles</a:t>
            </a:r>
          </a:p>
          <a:p>
            <a:pPr marL="82550" indent="0" eaLnBrk="1" hangingPunct="1">
              <a:lnSpc>
                <a:spcPct val="9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sz="1000" dirty="0">
              <a:solidFill>
                <a:srgbClr val="000000"/>
              </a:solidFill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  <a:defRPr/>
            </a:pPr>
            <a:r>
              <a:rPr lang="en-US" sz="2800" dirty="0">
                <a:solidFill>
                  <a:srgbClr val="000000"/>
                </a:solidFill>
                <a:ea typeface="+mn-ea"/>
                <a:cs typeface="+mn-cs"/>
              </a:rPr>
              <a:t>Speak to the media, local and national organizations</a:t>
            </a:r>
          </a:p>
          <a:p>
            <a:pPr marL="82550" indent="0" eaLnBrk="1" hangingPunct="1">
              <a:lnSpc>
                <a:spcPct val="9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sz="1000" dirty="0">
              <a:solidFill>
                <a:srgbClr val="000000"/>
              </a:solidFill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  <a:defRPr/>
            </a:pPr>
            <a:r>
              <a:rPr lang="en-US" sz="2800" dirty="0">
                <a:solidFill>
                  <a:srgbClr val="000000"/>
                </a:solidFill>
                <a:ea typeface="+mn-ea"/>
                <a:cs typeface="+mn-cs"/>
              </a:rPr>
              <a:t>Join large (national) collaborative research studies</a:t>
            </a:r>
          </a:p>
        </p:txBody>
      </p:sp>
      <p:sp>
        <p:nvSpPr>
          <p:cNvPr id="11264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BF399A2-3E25-F844-92C2-15389AAD68F1}" type="slidenum">
              <a:rPr lang="en-US" altLang="en-US" sz="1200">
                <a:solidFill>
                  <a:srgbClr val="B5A788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200">
              <a:solidFill>
                <a:srgbClr val="B5A788"/>
              </a:solidFill>
              <a:latin typeface="Tahoma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228600"/>
            <a:ext cx="5118100" cy="762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  <a:ea typeface="ＭＳ Ｐゴシック" charset="-128"/>
              </a:rPr>
              <a:t>Take Away Messages…</a:t>
            </a:r>
          </a:p>
        </p:txBody>
      </p:sp>
      <p:sp>
        <p:nvSpPr>
          <p:cNvPr id="12493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950913" y="1524000"/>
            <a:ext cx="8193087" cy="46116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 2" charset="2"/>
              <a:buChar char="¯"/>
            </a:pPr>
            <a:r>
              <a:rPr lang="en-US" altLang="en-US" sz="2800" dirty="0">
                <a:ea typeface="ＭＳ Ｐゴシック" charset="-128"/>
              </a:rPr>
              <a:t>Know what is expected of you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 2" charset="2"/>
              <a:buChar char="¯"/>
            </a:pPr>
            <a:r>
              <a:rPr lang="en-US" altLang="en-US" sz="2800" i="1" dirty="0">
                <a:ea typeface="ＭＳ Ｐゴシック" charset="-128"/>
              </a:rPr>
              <a:t>Actively</a:t>
            </a:r>
            <a:r>
              <a:rPr lang="en-US" altLang="en-US" sz="2800" dirty="0">
                <a:ea typeface="ＭＳ Ｐゴシック" charset="-128"/>
              </a:rPr>
              <a:t> guide your career path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80000"/>
              <a:buFont typeface="Wingdings 2" charset="2"/>
              <a:buChar char="¯"/>
            </a:pPr>
            <a:r>
              <a:rPr lang="en-US" altLang="en-US" sz="2400" dirty="0">
                <a:ea typeface="ＭＳ Ｐゴシック" charset="-128"/>
              </a:rPr>
              <a:t>Assess your readiness for promotion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80000"/>
              <a:buFont typeface="Wingdings 2" charset="2"/>
              <a:buChar char="¯"/>
            </a:pPr>
            <a:r>
              <a:rPr lang="en-US" altLang="en-US" sz="2400" dirty="0">
                <a:ea typeface="ＭＳ Ｐゴシック" charset="-128"/>
              </a:rPr>
              <a:t>Make a timeline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80000"/>
              <a:buFont typeface="Wingdings 2" charset="2"/>
              <a:buChar char="¯"/>
            </a:pPr>
            <a:r>
              <a:rPr lang="en-US" altLang="en-US" sz="2400" dirty="0">
                <a:ea typeface="ＭＳ Ｐゴシック" charset="-128"/>
              </a:rPr>
              <a:t>Decide how best to direct your efforts in the time you have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80000"/>
              <a:buFont typeface="Wingdings 2" charset="2"/>
              <a:buChar char="¯"/>
            </a:pPr>
            <a:r>
              <a:rPr lang="en-US" altLang="en-US" sz="2400" dirty="0">
                <a:ea typeface="ＭＳ Ｐゴシック" charset="-128"/>
              </a:rPr>
              <a:t>Revisit your plan and make mid-course corrections as needed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 2" charset="2"/>
              <a:buChar char="¯"/>
            </a:pPr>
            <a:r>
              <a:rPr lang="en-US" altLang="en-US" sz="2800" dirty="0">
                <a:ea typeface="ＭＳ Ｐゴシック" charset="-128"/>
              </a:rPr>
              <a:t>Document your achievements carefully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 2" charset="2"/>
              <a:buChar char="¯"/>
            </a:pPr>
            <a:r>
              <a:rPr lang="en-US" altLang="en-US" sz="2800" dirty="0">
                <a:ea typeface="ＭＳ Ｐゴシック" charset="-128"/>
              </a:rPr>
              <a:t>Seek professional visibility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 2" charset="2"/>
              <a:buChar char="¯"/>
            </a:pPr>
            <a:r>
              <a:rPr lang="en-US" altLang="en-US" sz="2800" dirty="0">
                <a:ea typeface="ＭＳ Ｐゴシック" charset="-128"/>
              </a:rPr>
              <a:t>Be flexible!</a:t>
            </a: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B4033AE-40C6-3448-9D86-F561E993BAF1}" type="slidenum">
              <a:rPr lang="en-US" altLang="en-US" sz="1200">
                <a:solidFill>
                  <a:srgbClr val="B5A788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200">
              <a:solidFill>
                <a:srgbClr val="B5A788"/>
              </a:solidFill>
              <a:latin typeface="Tahoma" charset="0"/>
            </a:endParaRPr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0" y="304800"/>
            <a:ext cx="3886200" cy="762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altLang="en-US" sz="4000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  <a:ea typeface="ＭＳ Ｐゴシック" charset="-128"/>
              </a:rPr>
              <a:t>Need A Hand? </a:t>
            </a:r>
          </a:p>
        </p:txBody>
      </p:sp>
      <p:sp>
        <p:nvSpPr>
          <p:cNvPr id="12697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905000"/>
            <a:ext cx="4572000" cy="4400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 2" charset="2"/>
              <a:buNone/>
            </a:pPr>
            <a:r>
              <a:rPr lang="en-US" altLang="en-US" sz="2800" b="1" dirty="0">
                <a:ea typeface="ＭＳ Ｐゴシック" charset="-128"/>
              </a:rPr>
              <a:t>Office of Administration and Faculty Affairs</a:t>
            </a:r>
            <a:r>
              <a:rPr lang="en-US" altLang="en-US" sz="2800" dirty="0">
                <a:ea typeface="ＭＳ Ｐゴシック" charset="-128"/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 2" charset="2"/>
              <a:buNone/>
            </a:pPr>
            <a:r>
              <a:rPr lang="en-US" altLang="en-US" sz="2800" dirty="0">
                <a:ea typeface="ＭＳ Ｐゴシック" charset="-128"/>
              </a:rPr>
              <a:t>   713-500-5020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 2" charset="2"/>
              <a:buNone/>
            </a:pPr>
            <a:r>
              <a:rPr lang="en-US" altLang="en-US" sz="2800" dirty="0">
                <a:ea typeface="ＭＳ Ｐゴシック" charset="-128"/>
              </a:rPr>
              <a:t>	MSB G.420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 2" charset="2"/>
              <a:buNone/>
            </a:pPr>
            <a:endParaRPr lang="en-US" altLang="en-US" sz="2800" dirty="0"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 typeface="Wingdings 2" charset="2"/>
              <a:buChar char="¯"/>
            </a:pPr>
            <a:r>
              <a:rPr lang="en-US" altLang="en-US" sz="3200" dirty="0">
                <a:ea typeface="ＭＳ Ｐゴシック" charset="-128"/>
              </a:rPr>
              <a:t>Consultation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 typeface="Verdana" charset="0"/>
              <a:buNone/>
            </a:pPr>
            <a:endParaRPr lang="en-US" altLang="en-US" sz="800" dirty="0"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 typeface="Wingdings 2" charset="2"/>
              <a:buChar char="¯"/>
            </a:pPr>
            <a:r>
              <a:rPr lang="en-US" altLang="en-US" sz="3200" dirty="0">
                <a:ea typeface="ＭＳ Ｐゴシック" charset="-128"/>
              </a:rPr>
              <a:t>Information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 typeface="Verdana" charset="0"/>
              <a:buNone/>
            </a:pPr>
            <a:endParaRPr lang="en-US" altLang="en-US" sz="800" dirty="0"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 typeface="Wingdings 2" charset="2"/>
              <a:buChar char="¯"/>
            </a:pPr>
            <a:r>
              <a:rPr lang="en-US" altLang="en-US" sz="3200" dirty="0">
                <a:ea typeface="ＭＳ Ｐゴシック" charset="-128"/>
              </a:rPr>
              <a:t>Assistance</a:t>
            </a:r>
          </a:p>
        </p:txBody>
      </p:sp>
      <p:pic>
        <p:nvPicPr>
          <p:cNvPr id="126979" name="Picture 4" descr="BD19644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0538" y="1905000"/>
            <a:ext cx="2836862" cy="3429000"/>
          </a:xfrm>
        </p:spPr>
      </p:pic>
      <p:sp>
        <p:nvSpPr>
          <p:cNvPr id="12698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48596F3-03C0-8143-8528-EFCD71F6556C}" type="slidenum">
              <a:rPr lang="en-US" altLang="en-US" sz="1200">
                <a:solidFill>
                  <a:srgbClr val="B5A788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200">
              <a:solidFill>
                <a:srgbClr val="B5A788"/>
              </a:solidFill>
              <a:latin typeface="Tahoma" charset="0"/>
            </a:endParaRPr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4A4C15-BFC9-483A-B5C7-B7EC1EB2BED2}" type="slidenum">
              <a:rPr lang="en-US" altLang="en-US" sz="1200" smtClean="0">
                <a:solidFill>
                  <a:srgbClr val="B5A788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200">
              <a:solidFill>
                <a:srgbClr val="B5A788"/>
              </a:solidFill>
              <a:latin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399" y="312526"/>
            <a:ext cx="6019873" cy="639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18409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6858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  <a:ea typeface="ＭＳ Ｐゴシック" charset="-128"/>
              </a:rPr>
              <a:t>Academic Tracks</a:t>
            </a:r>
          </a:p>
        </p:txBody>
      </p:sp>
      <p:sp>
        <p:nvSpPr>
          <p:cNvPr id="133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  <a:defRPr/>
            </a:pPr>
            <a:r>
              <a:rPr lang="en-US" sz="36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dirty="0">
                <a:solidFill>
                  <a:srgbClr val="000000"/>
                </a:solidFill>
                <a:ea typeface="+mn-ea"/>
                <a:cs typeface="Tahoma" charset="0"/>
              </a:rPr>
              <a:t>Clinical, non-tenure track  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  <a:defRPr/>
            </a:pPr>
            <a:endParaRPr lang="en-US" sz="2000" dirty="0">
              <a:solidFill>
                <a:srgbClr val="000000"/>
              </a:solidFill>
              <a:ea typeface="+mn-ea"/>
              <a:cs typeface="Tahoma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  <a:defRPr/>
            </a:pPr>
            <a:r>
              <a:rPr lang="en-US" dirty="0">
                <a:solidFill>
                  <a:srgbClr val="000000"/>
                </a:solidFill>
                <a:ea typeface="+mn-ea"/>
                <a:cs typeface="Tahoma" charset="0"/>
              </a:rPr>
              <a:t> Research, non-tenure track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  <a:defRPr/>
            </a:pPr>
            <a:endParaRPr lang="en-US" sz="2000" dirty="0">
              <a:solidFill>
                <a:srgbClr val="000000"/>
              </a:solidFill>
              <a:ea typeface="+mn-ea"/>
              <a:cs typeface="Tahoma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  <a:defRPr/>
            </a:pPr>
            <a:r>
              <a:rPr lang="en-US" dirty="0">
                <a:solidFill>
                  <a:srgbClr val="000000"/>
                </a:solidFill>
                <a:ea typeface="+mn-ea"/>
                <a:cs typeface="Tahoma" charset="0"/>
              </a:rPr>
              <a:t>Tenure track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  <a:defRPr/>
            </a:pPr>
            <a:r>
              <a:rPr lang="en-US" sz="2400" dirty="0">
                <a:solidFill>
                  <a:srgbClr val="000000"/>
                </a:solidFill>
                <a:ea typeface="+mn-ea"/>
                <a:cs typeface="Tahoma" charset="0"/>
              </a:rPr>
              <a:t>Clinician/Educator pathway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  <a:defRPr/>
            </a:pPr>
            <a:r>
              <a:rPr lang="en-US" sz="2400" dirty="0">
                <a:solidFill>
                  <a:srgbClr val="000000"/>
                </a:solidFill>
                <a:ea typeface="+mn-ea"/>
                <a:cs typeface="Tahoma" charset="0"/>
              </a:rPr>
              <a:t>Scientist/Educator pathway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  <a:defRPr/>
            </a:pPr>
            <a:endParaRPr lang="en-US" sz="2400" dirty="0">
              <a:solidFill>
                <a:srgbClr val="000000"/>
              </a:solidFill>
              <a:ea typeface="+mn-ea"/>
              <a:cs typeface="Tahoma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  <a:defRPr/>
            </a:pPr>
            <a:endParaRPr lang="en-US" sz="2400" dirty="0">
              <a:solidFill>
                <a:srgbClr val="000000"/>
              </a:solidFill>
              <a:ea typeface="+mn-ea"/>
              <a:cs typeface="Tahoma" charset="0"/>
            </a:endParaRPr>
          </a:p>
          <a:p>
            <a:pPr marL="168275" lvl="1" indent="-4763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000000"/>
                </a:solidFill>
                <a:ea typeface="+mn-ea"/>
              </a:rPr>
              <a:t>Faculty whose primary function is </a:t>
            </a:r>
            <a:r>
              <a:rPr lang="en-US" sz="2000" u="sng" dirty="0">
                <a:solidFill>
                  <a:srgbClr val="000000"/>
                </a:solidFill>
                <a:ea typeface="+mn-ea"/>
              </a:rPr>
              <a:t>education</a:t>
            </a:r>
            <a:r>
              <a:rPr lang="en-US" sz="2000" dirty="0">
                <a:solidFill>
                  <a:srgbClr val="000000"/>
                </a:solidFill>
                <a:ea typeface="+mn-ea"/>
              </a:rPr>
              <a:t> can be promoted on the clinical or research non-tenure track</a:t>
            </a:r>
          </a:p>
        </p:txBody>
      </p:sp>
      <p:sp>
        <p:nvSpPr>
          <p:cNvPr id="5939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C7DDE73-DA65-3143-80D7-CB0BE4EBAB5D}" type="slidenum">
              <a:rPr lang="en-US" altLang="en-US" sz="1200">
                <a:solidFill>
                  <a:srgbClr val="B5A788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200">
              <a:solidFill>
                <a:srgbClr val="B5A788"/>
              </a:solidFill>
              <a:latin typeface="Tahoma" charset="0"/>
            </a:endParaRPr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804978" y="1351193"/>
            <a:ext cx="884197" cy="69769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19122" y="3986408"/>
            <a:ext cx="1704117" cy="6749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58766" y="1249655"/>
            <a:ext cx="1705960" cy="843074"/>
          </a:xfrm>
          <a:prstGeom prst="roundRect">
            <a:avLst>
              <a:gd name="adj" fmla="val 20611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14661" y="4061704"/>
            <a:ext cx="1113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Non-tenure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clinical track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32493" y="1298392"/>
            <a:ext cx="2205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           </a:t>
            </a:r>
            <a:r>
              <a:rPr lang="en-US" sz="14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Tenure track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clinician/educator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scientist/educator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prstClr val="black"/>
              </a:solidFill>
              <a:latin typeface="Calibri"/>
              <a:ea typeface="MS PGothic" panose="020B0600070205080204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5358" y="5025420"/>
            <a:ext cx="1214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Non-tenure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research track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79157" y="4061704"/>
            <a:ext cx="879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Assistant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Professor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88025" y="5204757"/>
            <a:ext cx="869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Professor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74586" y="1416426"/>
            <a:ext cx="879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Assistant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Professor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06427" y="5063544"/>
            <a:ext cx="879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Assistant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Professor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83897" y="1402774"/>
            <a:ext cx="870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Associate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Professor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79985" y="5076241"/>
            <a:ext cx="915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Associate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Professor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898114" y="3975336"/>
            <a:ext cx="810436" cy="663853"/>
          </a:xfrm>
          <a:prstGeom prst="roundRect">
            <a:avLst>
              <a:gd name="adj" fmla="val 859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050668" y="3984102"/>
            <a:ext cx="934405" cy="7144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8012732" y="3911116"/>
            <a:ext cx="937182" cy="6986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755786" y="1677003"/>
            <a:ext cx="1153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       (-/+ tenure)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           UAPTC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568065" y="2713462"/>
            <a:ext cx="1388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Track change </a:t>
            </a:r>
            <a:r>
              <a:rPr lang="en-US" sz="1400" dirty="0">
                <a:solidFill>
                  <a:srgbClr val="7030A0"/>
                </a:solidFill>
                <a:latin typeface="Calibri"/>
                <a:ea typeface="MS PGothic" panose="020B0600070205080204" pitchFamily="34" charset="-128"/>
              </a:rPr>
              <a:t>**</a:t>
            </a:r>
            <a:r>
              <a:rPr lang="en-US" sz="14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(2 allowed)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046428" y="4139054"/>
            <a:ext cx="869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Professor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080124" y="1464724"/>
            <a:ext cx="869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Professor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058556" y="1197553"/>
            <a:ext cx="771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FAPTC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3 yr min*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066800" y="6301159"/>
            <a:ext cx="55952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7030A0"/>
                </a:solidFill>
                <a:latin typeface="Calibri"/>
                <a:ea typeface="MS PGothic" panose="020B0600070205080204" pitchFamily="34" charset="-128"/>
              </a:rPr>
              <a:t>**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 Requested by faculty member and approved by Dept. Chair and Dean, effective 9/1.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     Time off the tenure track  does not count toward the 9-year tenure probationary period.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560845" y="3250576"/>
            <a:ext cx="155844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(not reviewed by FAPTC) 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066800" y="5855881"/>
            <a:ext cx="55685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   *Minimum of 3 years in rank is required for promotion (HOOP); however, less than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     5 years at time of submission is considered accelerated.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395984" y="157025"/>
            <a:ext cx="732514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Ranks, Tracks, and Pathways to Promotion and/or Tenure via FAPTC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  <a:ea typeface="MS PGothic" panose="020B0600070205080204" pitchFamily="34" charset="-128"/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>
          <a:xfrm>
            <a:off x="6151184" y="6245627"/>
            <a:ext cx="2895600" cy="551856"/>
          </a:xfrm>
        </p:spPr>
        <p:txBody>
          <a:bodyPr/>
          <a:lstStyle/>
          <a:p>
            <a:pPr algn="r"/>
            <a:r>
              <a:rPr lang="en-US" sz="900" dirty="0">
                <a:solidFill>
                  <a:prstClr val="black">
                    <a:tint val="75000"/>
                  </a:prstClr>
                </a:solidFill>
              </a:rPr>
              <a:t>Office of Faculty Affairs</a:t>
            </a:r>
          </a:p>
          <a:p>
            <a:pPr algn="r"/>
            <a:r>
              <a:rPr lang="en-US" sz="900" dirty="0">
                <a:solidFill>
                  <a:prstClr val="black">
                    <a:tint val="75000"/>
                  </a:prstClr>
                </a:solidFill>
              </a:rPr>
              <a:t>McGovern Medical School</a:t>
            </a:r>
          </a:p>
          <a:p>
            <a:pPr algn="r"/>
            <a:r>
              <a:rPr lang="en-US" sz="900" dirty="0">
                <a:solidFill>
                  <a:prstClr val="black">
                    <a:tint val="75000"/>
                  </a:prstClr>
                </a:solidFill>
              </a:rPr>
              <a:t>713/500-5103</a:t>
            </a:r>
          </a:p>
          <a:p>
            <a:pPr algn="r"/>
            <a:endParaRPr lang="en-US" sz="900" dirty="0">
              <a:solidFill>
                <a:srgbClr val="000000"/>
              </a:solidFill>
            </a:endParaRPr>
          </a:p>
          <a:p>
            <a:pPr algn="r"/>
            <a:endParaRPr lang="en-US" sz="900" dirty="0">
              <a:solidFill>
                <a:srgbClr val="000000"/>
              </a:solidFill>
            </a:endParaRPr>
          </a:p>
          <a:p>
            <a:pPr algn="r"/>
            <a:endParaRPr lang="en-US" sz="9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944176" y="4018981"/>
            <a:ext cx="771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FAPTC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3 yr min*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151724" y="3975336"/>
            <a:ext cx="771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FAPTC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3 yr min*</a:t>
            </a:r>
          </a:p>
        </p:txBody>
      </p:sp>
      <p:sp>
        <p:nvSpPr>
          <p:cNvPr id="3" name="Oval 2"/>
          <p:cNvSpPr/>
          <p:nvPr/>
        </p:nvSpPr>
        <p:spPr>
          <a:xfrm>
            <a:off x="1241146" y="2617298"/>
            <a:ext cx="1957475" cy="742111"/>
          </a:xfrm>
          <a:prstGeom prst="ellipse">
            <a:avLst/>
          </a:prstGeom>
          <a:noFill/>
          <a:ln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3862525" y="2583494"/>
            <a:ext cx="855062" cy="64569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9969" y="2704305"/>
            <a:ext cx="902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Instructor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851255" y="721514"/>
            <a:ext cx="268903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u="heavy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____________________________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prstClr val="black"/>
              </a:solidFill>
              <a:latin typeface="Calibri"/>
              <a:ea typeface="MS PGothic" panose="020B0600070205080204" pitchFamily="34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900" dirty="0">
              <a:solidFill>
                <a:prstClr val="black"/>
              </a:solidFill>
              <a:latin typeface="Calibri"/>
              <a:ea typeface="MS PGothic" panose="020B0600070205080204" pitchFamily="34" charset="-128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6076535" y="1359080"/>
            <a:ext cx="884197" cy="71990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161129" y="1162172"/>
            <a:ext cx="771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FAPTC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3 yr min*</a:t>
            </a:r>
          </a:p>
        </p:txBody>
      </p:sp>
      <p:cxnSp>
        <p:nvCxnSpPr>
          <p:cNvPr id="97" name="Straight Arrow Connector 96"/>
          <p:cNvCxnSpPr/>
          <p:nvPr/>
        </p:nvCxnSpPr>
        <p:spPr>
          <a:xfrm flipV="1">
            <a:off x="7182196" y="1618612"/>
            <a:ext cx="728138" cy="10683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6834516" y="1705045"/>
            <a:ext cx="1153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       </a:t>
            </a:r>
            <a:r>
              <a:rPr lang="en-US" sz="12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(-/+ tenure)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           UAPTC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8065717" y="1279432"/>
            <a:ext cx="884197" cy="71990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5097106" y="1654723"/>
            <a:ext cx="812189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V="1">
            <a:off x="3280174" y="4462474"/>
            <a:ext cx="519993" cy="10333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7250388" y="4462474"/>
            <a:ext cx="64821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ounded Rectangle 103"/>
          <p:cNvSpPr/>
          <p:nvPr/>
        </p:nvSpPr>
        <p:spPr>
          <a:xfrm>
            <a:off x="1410140" y="4958327"/>
            <a:ext cx="1704117" cy="6749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3909039" y="4986934"/>
            <a:ext cx="810436" cy="663853"/>
          </a:xfrm>
          <a:prstGeom prst="roundRect">
            <a:avLst>
              <a:gd name="adj" fmla="val 859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6066059" y="4959651"/>
            <a:ext cx="934405" cy="7144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096637" y="4105918"/>
            <a:ext cx="875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Associate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Professor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8012732" y="4975453"/>
            <a:ext cx="937182" cy="6986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110" name="Straight Arrow Connector 109"/>
          <p:cNvCxnSpPr/>
          <p:nvPr/>
        </p:nvCxnSpPr>
        <p:spPr>
          <a:xfrm flipV="1">
            <a:off x="3249040" y="5333661"/>
            <a:ext cx="519993" cy="10333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4990611" y="4916098"/>
            <a:ext cx="771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FAPTC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3 yr min*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7164579" y="4871996"/>
            <a:ext cx="771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FAPTC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3 yr min*</a:t>
            </a:r>
          </a:p>
        </p:txBody>
      </p:sp>
      <p:cxnSp>
        <p:nvCxnSpPr>
          <p:cNvPr id="116" name="Straight Arrow Connector 115"/>
          <p:cNvCxnSpPr/>
          <p:nvPr/>
        </p:nvCxnSpPr>
        <p:spPr>
          <a:xfrm flipV="1">
            <a:off x="4331756" y="2166710"/>
            <a:ext cx="0" cy="286124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4344950" y="3504492"/>
            <a:ext cx="0" cy="28075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890176" y="647168"/>
            <a:ext cx="2720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 (tenure must be awarded before 9</a:t>
            </a:r>
            <a:r>
              <a:rPr lang="en-US" sz="1100" baseline="300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th</a:t>
            </a:r>
            <a:r>
              <a:rPr lang="en-US" sz="110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 year)</a:t>
            </a:r>
          </a:p>
        </p:txBody>
      </p:sp>
      <p:cxnSp>
        <p:nvCxnSpPr>
          <p:cNvPr id="118" name="Straight Arrow Connector 117"/>
          <p:cNvCxnSpPr/>
          <p:nvPr/>
        </p:nvCxnSpPr>
        <p:spPr>
          <a:xfrm flipV="1">
            <a:off x="3188546" y="1642845"/>
            <a:ext cx="519993" cy="10333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5031620" y="4480646"/>
            <a:ext cx="64821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5052188" y="5377763"/>
            <a:ext cx="64821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7274879" y="5377763"/>
            <a:ext cx="64821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610600" y="6477000"/>
            <a:ext cx="411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fld id="{2111A665-9D88-4982-A812-887617C8D21C}" type="slidenum">
              <a:rPr lang="en-US" altLang="en-US" sz="1200" smtClean="0">
                <a:solidFill>
                  <a:srgbClr val="B5A788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pPr algn="ctr" eaLnBrk="1" hangingPunct="1"/>
              <a:t>5</a:t>
            </a:fld>
            <a:endParaRPr lang="en-US" altLang="en-US" sz="1200" dirty="0">
              <a:solidFill>
                <a:srgbClr val="B5A788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1907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457200"/>
            <a:ext cx="7772400" cy="6096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  <a:ea typeface="ＭＳ Ｐゴシック" charset="-128"/>
              </a:rPr>
              <a:t>Role and Philosophy of the FAPTC</a:t>
            </a:r>
          </a:p>
        </p:txBody>
      </p:sp>
      <p:pic>
        <p:nvPicPr>
          <p:cNvPr id="65538" name="Picture 4" descr="bd06982_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371600" y="2743200"/>
            <a:ext cx="2894013" cy="1908175"/>
          </a:xfrm>
        </p:spPr>
      </p:pic>
      <p:sp>
        <p:nvSpPr>
          <p:cNvPr id="655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00200"/>
            <a:ext cx="4419600" cy="4495800"/>
          </a:xfrm>
        </p:spPr>
        <p:txBody>
          <a:bodyPr/>
          <a:lstStyle/>
          <a:p>
            <a:pPr marL="119063" lvl="1" indent="284163" eaLnBrk="1" hangingPunct="1">
              <a:buClr>
                <a:schemeClr val="tx2"/>
              </a:buClr>
              <a:buFont typeface="Tahoma" charset="0"/>
              <a:buChar char="◊"/>
            </a:pPr>
            <a:r>
              <a:rPr lang="en-US" altLang="en-US" sz="3200">
                <a:solidFill>
                  <a:srgbClr val="000000"/>
                </a:solidFill>
                <a:ea typeface="ＭＳ Ｐゴシック" charset="-128"/>
              </a:rPr>
              <a:t> Advisory to the Dean</a:t>
            </a:r>
          </a:p>
          <a:p>
            <a:pPr marL="119063" lvl="1" indent="284163" eaLnBrk="1" hangingPunct="1">
              <a:buClr>
                <a:schemeClr val="tx2"/>
              </a:buClr>
              <a:buFont typeface="Verdana" charset="0"/>
              <a:buNone/>
            </a:pPr>
            <a:endParaRPr lang="en-US" altLang="en-US">
              <a:solidFill>
                <a:srgbClr val="000000"/>
              </a:solidFill>
              <a:ea typeface="ＭＳ Ｐゴシック" charset="-128"/>
            </a:endParaRPr>
          </a:p>
          <a:p>
            <a:pPr marL="119063" lvl="1" indent="284163" eaLnBrk="1" hangingPunct="1">
              <a:buClr>
                <a:schemeClr val="tx2"/>
              </a:buClr>
              <a:buFont typeface="Tahoma" charset="0"/>
              <a:buChar char="◊"/>
            </a:pPr>
            <a:r>
              <a:rPr lang="en-US" altLang="en-US" sz="320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ja-JP" altLang="en-US" sz="3200">
                <a:solidFill>
                  <a:srgbClr val="000000"/>
                </a:solidFill>
                <a:ea typeface="ＭＳ Ｐゴシック" charset="-128"/>
              </a:rPr>
              <a:t>“</a:t>
            </a:r>
            <a:r>
              <a:rPr lang="en-US" altLang="ja-JP" sz="3200">
                <a:solidFill>
                  <a:srgbClr val="000000"/>
                </a:solidFill>
                <a:ea typeface="ＭＳ Ｐゴシック" charset="-128"/>
              </a:rPr>
              <a:t>Gatekeepers</a:t>
            </a:r>
            <a:r>
              <a:rPr lang="ja-JP" altLang="en-US" sz="3200">
                <a:solidFill>
                  <a:srgbClr val="000000"/>
                </a:solidFill>
                <a:ea typeface="ＭＳ Ｐゴシック" charset="-128"/>
              </a:rPr>
              <a:t>”</a:t>
            </a:r>
            <a:endParaRPr lang="en-US" altLang="ja-JP" sz="3200">
              <a:solidFill>
                <a:srgbClr val="000000"/>
              </a:solidFill>
              <a:ea typeface="ＭＳ Ｐゴシック" charset="-128"/>
            </a:endParaRPr>
          </a:p>
          <a:p>
            <a:pPr marL="119063" lvl="1" indent="284163" eaLnBrk="1" hangingPunct="1">
              <a:buClr>
                <a:schemeClr val="tx2"/>
              </a:buClr>
              <a:buFont typeface="Verdana" charset="0"/>
              <a:buNone/>
            </a:pPr>
            <a:endParaRPr lang="en-US" altLang="en-US">
              <a:solidFill>
                <a:srgbClr val="000000"/>
              </a:solidFill>
              <a:ea typeface="ＭＳ Ｐゴシック" charset="-128"/>
            </a:endParaRPr>
          </a:p>
          <a:p>
            <a:pPr marL="119063" lvl="1" indent="284163" eaLnBrk="1" hangingPunct="1">
              <a:buClr>
                <a:schemeClr val="tx2"/>
              </a:buClr>
              <a:buFont typeface="Tahoma" charset="0"/>
              <a:buChar char="◊"/>
            </a:pPr>
            <a:r>
              <a:rPr lang="en-US" altLang="en-US" sz="3200">
                <a:solidFill>
                  <a:srgbClr val="000000"/>
                </a:solidFill>
                <a:ea typeface="ＭＳ Ｐゴシック" charset="-128"/>
              </a:rPr>
              <a:t> Quality of the faculty</a:t>
            </a:r>
          </a:p>
          <a:p>
            <a:pPr marL="119063" lvl="1" indent="284163" eaLnBrk="1" hangingPunct="1">
              <a:buClr>
                <a:schemeClr val="tx2"/>
              </a:buClr>
              <a:buFont typeface="Verdana" charset="0"/>
              <a:buNone/>
            </a:pPr>
            <a:endParaRPr lang="en-US" altLang="en-US">
              <a:solidFill>
                <a:srgbClr val="000000"/>
              </a:solidFill>
              <a:ea typeface="ＭＳ Ｐゴシック" charset="-128"/>
            </a:endParaRPr>
          </a:p>
          <a:p>
            <a:pPr marL="119063" lvl="1" indent="284163" eaLnBrk="1" hangingPunct="1">
              <a:buClr>
                <a:schemeClr val="tx2"/>
              </a:buClr>
              <a:buFont typeface="Tahoma" charset="0"/>
              <a:buChar char="◊"/>
            </a:pPr>
            <a:r>
              <a:rPr lang="en-US" altLang="en-US" sz="3200">
                <a:solidFill>
                  <a:srgbClr val="000000"/>
                </a:solidFill>
                <a:ea typeface="ＭＳ Ｐゴシック" charset="-128"/>
              </a:rPr>
              <a:t> Reputation and future</a:t>
            </a:r>
          </a:p>
          <a:p>
            <a:pPr marL="119063" lvl="1" indent="284163" eaLnBrk="1" hangingPunct="1">
              <a:buClr>
                <a:schemeClr val="tx2"/>
              </a:buClr>
              <a:buFont typeface="Verdana" charset="0"/>
              <a:buNone/>
            </a:pPr>
            <a:r>
              <a:rPr lang="en-US" altLang="en-US" sz="3200">
                <a:solidFill>
                  <a:srgbClr val="000000"/>
                </a:solidFill>
                <a:ea typeface="ＭＳ Ｐゴシック" charset="-128"/>
              </a:rPr>
              <a:t>   of the institution</a:t>
            </a:r>
          </a:p>
        </p:txBody>
      </p:sp>
      <p:sp>
        <p:nvSpPr>
          <p:cNvPr id="65540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E938943-E20B-3040-83AB-D36D704AAA77}" type="slidenum">
              <a:rPr lang="en-US" altLang="en-US" sz="1200">
                <a:solidFill>
                  <a:srgbClr val="B5A788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200">
              <a:solidFill>
                <a:srgbClr val="B5A788"/>
              </a:solidFill>
              <a:latin typeface="Tahoma" charset="0"/>
            </a:endParaRPr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6858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  <a:ea typeface="ＭＳ Ｐゴシック" charset="-128"/>
              </a:rPr>
              <a:t>Readiness for Promotion</a:t>
            </a:r>
          </a:p>
        </p:txBody>
      </p:sp>
      <p:sp>
        <p:nvSpPr>
          <p:cNvPr id="6963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990600" y="1524000"/>
            <a:ext cx="8153400" cy="4495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400" dirty="0">
                <a:solidFill>
                  <a:srgbClr val="000000"/>
                </a:solidFill>
                <a:ea typeface="ＭＳ Ｐゴシック" charset="-128"/>
              </a:rPr>
              <a:t>Purpose of the </a:t>
            </a:r>
            <a:r>
              <a:rPr lang="en-US" altLang="en-US" sz="2400" dirty="0">
                <a:solidFill>
                  <a:srgbClr val="C70533"/>
                </a:solidFill>
                <a:ea typeface="ＭＳ Ｐゴシック" charset="-128"/>
              </a:rPr>
              <a:t>Annual Faculty Review</a:t>
            </a:r>
          </a:p>
          <a:p>
            <a:pPr lvl="1" eaLnBrk="1" hangingPunct="1">
              <a:lnSpc>
                <a:spcPct val="7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400" dirty="0">
                <a:solidFill>
                  <a:srgbClr val="000000"/>
                </a:solidFill>
                <a:ea typeface="ＭＳ Ｐゴシック" charset="-128"/>
              </a:rPr>
              <a:t>determine if the candidate is on track for promotion </a:t>
            </a:r>
          </a:p>
          <a:p>
            <a:pPr lvl="1" eaLnBrk="1" hangingPunct="1">
              <a:lnSpc>
                <a:spcPct val="7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400" dirty="0">
                <a:solidFill>
                  <a:srgbClr val="000000"/>
                </a:solidFill>
                <a:ea typeface="ＭＳ Ｐゴシック" charset="-128"/>
              </a:rPr>
              <a:t>give guidance and plan for the upcoming year.</a:t>
            </a:r>
          </a:p>
          <a:p>
            <a:pPr lvl="1" eaLnBrk="1" hangingPunct="1">
              <a:lnSpc>
                <a:spcPct val="70000"/>
              </a:lnSpc>
              <a:buClr>
                <a:schemeClr val="tx2"/>
              </a:buClr>
              <a:buFont typeface="Wingdings" charset="2"/>
              <a:buNone/>
            </a:pPr>
            <a:endParaRPr lang="en-US" altLang="en-US" sz="24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7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400" dirty="0">
                <a:solidFill>
                  <a:srgbClr val="000000"/>
                </a:solidFill>
                <a:ea typeface="ＭＳ Ｐゴシック" charset="-128"/>
              </a:rPr>
              <a:t>The Department (Internal) Review Committee</a:t>
            </a:r>
          </a:p>
          <a:p>
            <a:pPr lvl="1" eaLnBrk="1" hangingPunct="1">
              <a:lnSpc>
                <a:spcPct val="7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400" dirty="0">
                <a:solidFill>
                  <a:srgbClr val="000000"/>
                </a:solidFill>
                <a:ea typeface="ＭＳ Ｐゴシック" charset="-128"/>
              </a:rPr>
              <a:t>reviews the candidate’</a:t>
            </a:r>
            <a:r>
              <a:rPr lang="en-US" altLang="ja-JP" sz="2400" dirty="0">
                <a:solidFill>
                  <a:srgbClr val="000000"/>
                </a:solidFill>
                <a:ea typeface="ＭＳ Ｐゴシック" charset="-128"/>
              </a:rPr>
              <a:t>s credentials with CV and 3 internal reference letters.</a:t>
            </a:r>
          </a:p>
          <a:p>
            <a:pPr lvl="1" eaLnBrk="1" hangingPunct="1">
              <a:lnSpc>
                <a:spcPct val="7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400" dirty="0">
                <a:solidFill>
                  <a:srgbClr val="000000"/>
                </a:solidFill>
                <a:ea typeface="ＭＳ Ｐゴシック" charset="-128"/>
              </a:rPr>
              <a:t>advises the Department Chair regarding the candidate’</a:t>
            </a:r>
            <a:r>
              <a:rPr lang="en-US" altLang="ja-JP" sz="2400" dirty="0">
                <a:solidFill>
                  <a:srgbClr val="000000"/>
                </a:solidFill>
                <a:ea typeface="ＭＳ Ｐゴシック" charset="-128"/>
              </a:rPr>
              <a:t>s promotion.</a:t>
            </a:r>
          </a:p>
          <a:p>
            <a:pPr eaLnBrk="1" hangingPunct="1">
              <a:lnSpc>
                <a:spcPct val="70000"/>
              </a:lnSpc>
              <a:buClr>
                <a:schemeClr val="tx2"/>
              </a:buClr>
              <a:buFont typeface="Wingdings 2" charset="2"/>
              <a:buNone/>
            </a:pPr>
            <a:endParaRPr lang="en-US" altLang="en-US" sz="24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7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400" dirty="0">
                <a:solidFill>
                  <a:srgbClr val="000000"/>
                </a:solidFill>
                <a:ea typeface="ＭＳ Ｐゴシック" charset="-128"/>
              </a:rPr>
              <a:t>The Office of Faculty Affairs can review a </a:t>
            </a:r>
            <a:r>
              <a:rPr lang="en-US" altLang="en-US" sz="2400" dirty="0">
                <a:ea typeface="ＭＳ Ｐゴシック" charset="-128"/>
              </a:rPr>
              <a:t>candidate’</a:t>
            </a:r>
            <a:r>
              <a:rPr lang="en-US" altLang="ja-JP" sz="2400" dirty="0">
                <a:ea typeface="ＭＳ Ｐゴシック" charset="-128"/>
              </a:rPr>
              <a:t>s CV (in the UT format) in advance. </a:t>
            </a:r>
          </a:p>
          <a:p>
            <a:pPr eaLnBrk="1" hangingPunct="1">
              <a:lnSpc>
                <a:spcPct val="70000"/>
              </a:lnSpc>
              <a:buClr>
                <a:schemeClr val="tx2"/>
              </a:buClr>
              <a:buFont typeface="Tahoma" charset="0"/>
              <a:buChar char="◊"/>
            </a:pPr>
            <a:endParaRPr lang="en-US" altLang="ja-JP" sz="2400" dirty="0">
              <a:ea typeface="ＭＳ Ｐゴシック" charset="-128"/>
            </a:endParaRPr>
          </a:p>
          <a:p>
            <a:pPr eaLnBrk="1" hangingPunct="1">
              <a:lnSpc>
                <a:spcPct val="7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ja-JP" sz="2400" dirty="0">
                <a:ea typeface="ＭＳ Ｐゴシック" charset="-128"/>
              </a:rPr>
              <a:t>Associate Dean Morano will hold a 30 min. consultation session (</a:t>
            </a:r>
            <a:r>
              <a:rPr lang="en-US" altLang="ja-JP" sz="2400" dirty="0">
                <a:solidFill>
                  <a:schemeClr val="accent3"/>
                </a:solidFill>
                <a:ea typeface="ＭＳ Ｐゴシック" charset="-128"/>
              </a:rPr>
              <a:t>Individual Promotion Plan; IPP</a:t>
            </a:r>
            <a:r>
              <a:rPr lang="en-US" altLang="ja-JP" sz="2400" dirty="0">
                <a:ea typeface="ＭＳ Ｐゴシック" charset="-128"/>
              </a:rPr>
              <a:t>) upon request with updated CV </a:t>
            </a:r>
            <a:endParaRPr lang="en-US" altLang="en-US" sz="2400" dirty="0">
              <a:ea typeface="ＭＳ Ｐゴシック" charset="-128"/>
            </a:endParaRPr>
          </a:p>
        </p:txBody>
      </p:sp>
      <p:sp>
        <p:nvSpPr>
          <p:cNvPr id="6963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9605BAE-A863-8447-B74D-A28577E353F0}" type="slidenum">
              <a:rPr lang="en-US" altLang="en-US" sz="1200">
                <a:solidFill>
                  <a:srgbClr val="B5A788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200">
              <a:solidFill>
                <a:srgbClr val="B5A788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198214"/>
      </p:ext>
    </p:ext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6858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  <a:ea typeface="ＭＳ Ｐゴシック" charset="-128"/>
              </a:rPr>
              <a:t>Time Table</a:t>
            </a:r>
          </a:p>
        </p:txBody>
      </p:sp>
      <p:sp>
        <p:nvSpPr>
          <p:cNvPr id="6349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990600" y="1219200"/>
            <a:ext cx="81534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400" dirty="0">
                <a:solidFill>
                  <a:srgbClr val="C70533"/>
                </a:solidFill>
                <a:ea typeface="ＭＳ Ｐゴシック" charset="-128"/>
              </a:rPr>
              <a:t>May 1 to August 31</a:t>
            </a:r>
            <a:r>
              <a:rPr lang="en-US" altLang="en-US" sz="2400" dirty="0">
                <a:ea typeface="ＭＳ Ｐゴシック" charset="-128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ea typeface="ＭＳ Ｐゴシック" charset="-128"/>
              </a:rPr>
              <a:t>– Department (Internal) Review Committee reviews recommendations 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Tahoma" charset="0"/>
              <a:buChar char="◊"/>
            </a:pPr>
            <a:endParaRPr lang="en-US" altLang="en-US" sz="16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400" dirty="0">
                <a:solidFill>
                  <a:srgbClr val="C70533"/>
                </a:solidFill>
                <a:ea typeface="ＭＳ Ｐゴシック" charset="-128"/>
              </a:rPr>
              <a:t>September 1 </a:t>
            </a:r>
            <a:r>
              <a:rPr lang="en-US" altLang="en-US" sz="2400" dirty="0">
                <a:solidFill>
                  <a:srgbClr val="000000"/>
                </a:solidFill>
                <a:ea typeface="ＭＳ Ｐゴシック" charset="-128"/>
              </a:rPr>
              <a:t>- Proposals due to the Dean, c/o Office of Faculty Affairs, </a:t>
            </a:r>
            <a:r>
              <a:rPr lang="en-US" altLang="en-US" sz="2400" b="1" dirty="0">
                <a:solidFill>
                  <a:srgbClr val="FF0000"/>
                </a:solidFill>
                <a:ea typeface="ＭＳ Ｐゴシック" charset="-128"/>
              </a:rPr>
              <a:t>ELECTRONIC SUBMISSION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Tahoma" charset="0"/>
              <a:buChar char="◊"/>
            </a:pPr>
            <a:endParaRPr lang="en-US" altLang="en-US" sz="16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400" dirty="0">
                <a:solidFill>
                  <a:srgbClr val="C70533"/>
                </a:solidFill>
                <a:ea typeface="ＭＳ Ｐゴシック" charset="-128"/>
              </a:rPr>
              <a:t>March/April</a:t>
            </a:r>
            <a:r>
              <a:rPr lang="en-US" altLang="en-US" sz="2400" dirty="0">
                <a:ea typeface="ＭＳ Ｐゴシック" charset="-128"/>
              </a:rPr>
              <a:t> - </a:t>
            </a:r>
            <a:r>
              <a:rPr lang="en-US" altLang="en-US" sz="2400" dirty="0">
                <a:solidFill>
                  <a:srgbClr val="000000"/>
                </a:solidFill>
                <a:ea typeface="ＭＳ Ｐゴシック" charset="-128"/>
              </a:rPr>
              <a:t>Health Science Center - University Appointments, Promotions and Tenure Committee meets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 2" charset="2"/>
              <a:buNone/>
            </a:pPr>
            <a:endParaRPr lang="en-US" altLang="en-US" sz="16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400" dirty="0">
                <a:solidFill>
                  <a:srgbClr val="C70533"/>
                </a:solidFill>
                <a:ea typeface="ＭＳ Ｐゴシック" charset="-128"/>
              </a:rPr>
              <a:t>May/June</a:t>
            </a:r>
            <a:r>
              <a:rPr lang="en-US" altLang="en-US" sz="2400" dirty="0">
                <a:ea typeface="ＭＳ Ｐゴシック" charset="-128"/>
              </a:rPr>
              <a:t> - </a:t>
            </a:r>
            <a:r>
              <a:rPr lang="en-US" altLang="en-US" sz="2400" dirty="0">
                <a:solidFill>
                  <a:srgbClr val="000000"/>
                </a:solidFill>
                <a:ea typeface="ＭＳ Ｐゴシック" charset="-128"/>
              </a:rPr>
              <a:t>Health Science Center report due in Austin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Tahoma" charset="0"/>
              <a:buChar char="◊"/>
            </a:pPr>
            <a:endParaRPr lang="en-US" altLang="en-US" sz="24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400" dirty="0">
                <a:solidFill>
                  <a:srgbClr val="C70533"/>
                </a:solidFill>
                <a:ea typeface="ＭＳ Ｐゴシック" charset="-128"/>
              </a:rPr>
              <a:t>August </a:t>
            </a:r>
            <a:r>
              <a:rPr lang="en-US" altLang="en-US" sz="2400" dirty="0">
                <a:solidFill>
                  <a:srgbClr val="000000"/>
                </a:solidFill>
                <a:ea typeface="ＭＳ Ｐゴシック" charset="-128"/>
              </a:rPr>
              <a:t>- Board of Regents meet (re: tenure actions)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 2" charset="2"/>
              <a:buNone/>
            </a:pPr>
            <a:endParaRPr lang="en-US" altLang="en-US" sz="16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400" dirty="0">
                <a:solidFill>
                  <a:srgbClr val="C70533"/>
                </a:solidFill>
                <a:ea typeface="ＭＳ Ｐゴシック" charset="-128"/>
              </a:rPr>
              <a:t>September 1 </a:t>
            </a:r>
            <a:r>
              <a:rPr lang="en-US" altLang="en-US" sz="2400" dirty="0">
                <a:ea typeface="ＭＳ Ｐゴシック" charset="-128"/>
              </a:rPr>
              <a:t>- </a:t>
            </a:r>
            <a:r>
              <a:rPr lang="en-US" altLang="en-US" sz="2400" dirty="0">
                <a:solidFill>
                  <a:srgbClr val="000000"/>
                </a:solidFill>
                <a:ea typeface="ＭＳ Ｐゴシック" charset="-128"/>
              </a:rPr>
              <a:t>Promotion and/or Tenure becomes effective</a:t>
            </a:r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275CB0C-5E28-1849-BA7A-C3BC2833574B}" type="slidenum">
              <a:rPr lang="en-US" altLang="en-US" sz="1200">
                <a:solidFill>
                  <a:srgbClr val="B5A788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200">
              <a:solidFill>
                <a:srgbClr val="B5A788"/>
              </a:solidFill>
              <a:latin typeface="Tahoma" charset="0"/>
            </a:endParaRPr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762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charset="0"/>
                <a:ea typeface="ＭＳ Ｐゴシック" charset="-128"/>
              </a:rPr>
              <a:t>The Parts of Your Promotion Package</a:t>
            </a:r>
          </a:p>
        </p:txBody>
      </p:sp>
      <p:sp>
        <p:nvSpPr>
          <p:cNvPr id="7373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066800" y="1600200"/>
            <a:ext cx="80772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400" dirty="0">
                <a:solidFill>
                  <a:srgbClr val="000000"/>
                </a:solidFill>
                <a:ea typeface="ＭＳ Ｐゴシック" charset="-128"/>
              </a:rPr>
              <a:t>The Chair’</a:t>
            </a:r>
            <a:r>
              <a:rPr lang="en-US" altLang="ja-JP" sz="2400" dirty="0">
                <a:solidFill>
                  <a:srgbClr val="000000"/>
                </a:solidFill>
                <a:ea typeface="ＭＳ Ｐゴシック" charset="-128"/>
              </a:rPr>
              <a:t>s letter of </a:t>
            </a:r>
            <a:r>
              <a:rPr lang="en-US" altLang="ja-JP" sz="2400" b="1" u="sng" dirty="0">
                <a:solidFill>
                  <a:srgbClr val="000000"/>
                </a:solidFill>
                <a:ea typeface="ＭＳ Ｐゴシック" charset="-128"/>
              </a:rPr>
              <a:t>nomination</a:t>
            </a:r>
            <a:endParaRPr lang="en-US" altLang="en-US" sz="24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400" dirty="0">
                <a:solidFill>
                  <a:srgbClr val="000000"/>
                </a:solidFill>
                <a:ea typeface="ＭＳ Ｐゴシック" charset="-128"/>
              </a:rPr>
              <a:t>CV in UT format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400" dirty="0">
                <a:ea typeface="ＭＳ Ｐゴシック" charset="-128"/>
              </a:rPr>
              <a:t>Promotion Narrative (required)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Tahoma" charset="0"/>
              <a:buChar char="◊"/>
            </a:pPr>
            <a:r>
              <a:rPr lang="en-US" altLang="en-US" sz="2400" dirty="0">
                <a:solidFill>
                  <a:srgbClr val="000000"/>
                </a:solidFill>
                <a:ea typeface="ＭＳ Ｐゴシック" charset="-128"/>
              </a:rPr>
              <a:t>Letters of support (3) from colleagues within UTHealth but outside your department </a:t>
            </a:r>
          </a:p>
          <a:p>
            <a:pPr eaLnBrk="1" hangingPunct="1">
              <a:lnSpc>
                <a:spcPct val="90000"/>
              </a:lnSpc>
              <a:buClr>
                <a:srgbClr val="4F271C"/>
              </a:buClr>
              <a:buFont typeface="Tahoma" charset="0"/>
              <a:buChar char="◊"/>
            </a:pPr>
            <a:r>
              <a:rPr lang="en-US" altLang="en-US" sz="2400" dirty="0">
                <a:solidFill>
                  <a:srgbClr val="000000"/>
                </a:solidFill>
                <a:ea typeface="ＭＳ Ｐゴシック" charset="-128"/>
              </a:rPr>
              <a:t>List of 6 external references outside UTHealth* (</a:t>
            </a:r>
            <a:r>
              <a:rPr lang="ja-JP" altLang="en-US" sz="2400" dirty="0">
                <a:solidFill>
                  <a:srgbClr val="000000"/>
                </a:solidFill>
                <a:ea typeface="ＭＳ Ｐゴシック" charset="-128"/>
              </a:rPr>
              <a:t>“</a:t>
            </a:r>
            <a:r>
              <a:rPr lang="en-US" altLang="ja-JP" sz="2400" dirty="0">
                <a:solidFill>
                  <a:srgbClr val="000000"/>
                </a:solidFill>
                <a:ea typeface="ＭＳ Ｐゴシック" charset="-128"/>
              </a:rPr>
              <a:t>Department letters</a:t>
            </a:r>
            <a:r>
              <a:rPr lang="ja-JP" altLang="en-US" sz="2400" dirty="0">
                <a:solidFill>
                  <a:srgbClr val="000000"/>
                </a:solidFill>
                <a:ea typeface="ＭＳ Ｐゴシック" charset="-128"/>
              </a:rPr>
              <a:t>”</a:t>
            </a:r>
            <a:r>
              <a:rPr lang="en-US" altLang="ja-JP" sz="2400" dirty="0">
                <a:solidFill>
                  <a:srgbClr val="000000"/>
                </a:solidFill>
                <a:ea typeface="ＭＳ Ｐゴシック" charset="-128"/>
              </a:rPr>
              <a:t>)</a:t>
            </a:r>
          </a:p>
          <a:p>
            <a:pPr eaLnBrk="1" hangingPunct="1">
              <a:lnSpc>
                <a:spcPct val="90000"/>
              </a:lnSpc>
              <a:buClr>
                <a:srgbClr val="4F271C"/>
              </a:buClr>
              <a:buFont typeface="Tahoma" charset="0"/>
              <a:buChar char="◊"/>
            </a:pPr>
            <a:r>
              <a:rPr lang="en-US" altLang="en-US" sz="2400" i="1" u="sng" dirty="0">
                <a:solidFill>
                  <a:srgbClr val="000000"/>
                </a:solidFill>
                <a:ea typeface="ＭＳ Ｐゴシック" charset="-128"/>
              </a:rPr>
              <a:t>Tenure track only</a:t>
            </a:r>
            <a:r>
              <a:rPr lang="en-US" altLang="en-US" sz="2400" dirty="0">
                <a:solidFill>
                  <a:srgbClr val="000000"/>
                </a:solidFill>
                <a:ea typeface="ＭＳ Ｐゴシック" charset="-128"/>
              </a:rPr>
              <a:t>:  Faculty Affairs obtains references and letters from an </a:t>
            </a:r>
            <a:r>
              <a:rPr lang="en-US" altLang="en-US" sz="2400" u="sng" dirty="0">
                <a:solidFill>
                  <a:srgbClr val="000000"/>
                </a:solidFill>
                <a:ea typeface="ＭＳ Ｐゴシック" charset="-128"/>
              </a:rPr>
              <a:t>additional</a:t>
            </a:r>
            <a:r>
              <a:rPr lang="en-US" altLang="en-US" sz="2400" dirty="0">
                <a:solidFill>
                  <a:srgbClr val="000000"/>
                </a:solidFill>
                <a:ea typeface="ＭＳ Ｐゴシック" charset="-128"/>
              </a:rPr>
              <a:t> 6 colleagues (</a:t>
            </a:r>
            <a:r>
              <a:rPr lang="ja-JP" altLang="en-US" sz="2400" dirty="0">
                <a:solidFill>
                  <a:srgbClr val="000000"/>
                </a:solidFill>
                <a:ea typeface="ＭＳ Ｐゴシック" charset="-128"/>
              </a:rPr>
              <a:t>“</a:t>
            </a:r>
            <a:r>
              <a:rPr lang="en-US" altLang="ja-JP" sz="2400" dirty="0">
                <a:solidFill>
                  <a:srgbClr val="000000"/>
                </a:solidFill>
                <a:ea typeface="ＭＳ Ｐゴシック" charset="-128"/>
              </a:rPr>
              <a:t>Dean</a:t>
            </a:r>
            <a:r>
              <a:rPr lang="en-US" altLang="en-US" sz="2400" dirty="0">
                <a:solidFill>
                  <a:srgbClr val="000000"/>
                </a:solidFill>
                <a:ea typeface="ＭＳ Ｐゴシック" charset="-128"/>
              </a:rPr>
              <a:t>’</a:t>
            </a:r>
            <a:r>
              <a:rPr lang="en-US" altLang="ja-JP" sz="2400" dirty="0">
                <a:solidFill>
                  <a:srgbClr val="000000"/>
                </a:solidFill>
                <a:ea typeface="ＭＳ Ｐゴシック" charset="-128"/>
              </a:rPr>
              <a:t>s letters</a:t>
            </a:r>
            <a:r>
              <a:rPr lang="ja-JP" altLang="en-US" sz="2400" dirty="0">
                <a:solidFill>
                  <a:srgbClr val="000000"/>
                </a:solidFill>
                <a:ea typeface="ＭＳ Ｐゴシック" charset="-128"/>
              </a:rPr>
              <a:t>”</a:t>
            </a:r>
            <a:r>
              <a:rPr lang="en-US" altLang="ja-JP" sz="2400" dirty="0">
                <a:solidFill>
                  <a:srgbClr val="000000"/>
                </a:solidFill>
                <a:ea typeface="ＭＳ Ｐゴシック" charset="-128"/>
              </a:rPr>
              <a:t>), who are nominated by those on your external reference list</a:t>
            </a:r>
          </a:p>
          <a:p>
            <a:pPr eaLnBrk="1" hangingPunct="1">
              <a:lnSpc>
                <a:spcPct val="90000"/>
              </a:lnSpc>
              <a:buClr>
                <a:srgbClr val="4F271C"/>
              </a:buClr>
              <a:buNone/>
            </a:pPr>
            <a:endParaRPr lang="en-US" altLang="en-US" sz="24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 2" charset="2"/>
              <a:buNone/>
            </a:pPr>
            <a:r>
              <a:rPr lang="en-US" altLang="en-US" sz="2400" dirty="0">
                <a:solidFill>
                  <a:srgbClr val="000000"/>
                </a:solidFill>
                <a:ea typeface="ＭＳ Ｐゴシック" charset="-128"/>
              </a:rPr>
              <a:t>					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 2" charset="2"/>
              <a:buNone/>
            </a:pPr>
            <a:endParaRPr lang="en-US" altLang="en-US" sz="2400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endParaRPr lang="en-US" altLang="en-US" sz="2400" dirty="0">
              <a:solidFill>
                <a:srgbClr val="C70533"/>
              </a:solidFill>
              <a:ea typeface="ＭＳ Ｐゴシック" charset="-128"/>
            </a:endParaRPr>
          </a:p>
        </p:txBody>
      </p:sp>
      <p:sp>
        <p:nvSpPr>
          <p:cNvPr id="7373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CBF081C-A1A0-EF4B-9793-593E2E7B4A30}" type="slidenum">
              <a:rPr lang="en-US" altLang="en-US" sz="1200">
                <a:solidFill>
                  <a:srgbClr val="B5A788"/>
                </a:solidFill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200">
              <a:solidFill>
                <a:srgbClr val="B5A788"/>
              </a:solidFill>
              <a:latin typeface="Tahoma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4282</TotalTime>
  <Words>1637</Words>
  <Application>Microsoft Office PowerPoint</Application>
  <PresentationFormat>On-screen Show (4:3)</PresentationFormat>
  <Paragraphs>353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45" baseType="lpstr">
      <vt:lpstr>MS PGothic</vt:lpstr>
      <vt:lpstr>MS PGothic</vt:lpstr>
      <vt:lpstr>Arial</vt:lpstr>
      <vt:lpstr>Arial Narrow</vt:lpstr>
      <vt:lpstr>Calibri</vt:lpstr>
      <vt:lpstr>Gill Sans MT</vt:lpstr>
      <vt:lpstr>Gill Sans MT Condensed</vt:lpstr>
      <vt:lpstr>Symbol</vt:lpstr>
      <vt:lpstr>Tahoma</vt:lpstr>
      <vt:lpstr>Times New Roman</vt:lpstr>
      <vt:lpstr>Verdana</vt:lpstr>
      <vt:lpstr>Wingdings</vt:lpstr>
      <vt:lpstr>Wingdings 2</vt:lpstr>
      <vt:lpstr>Solstice</vt:lpstr>
      <vt:lpstr>Custom Design</vt:lpstr>
      <vt:lpstr>1_Solstice</vt:lpstr>
      <vt:lpstr>2_Solstice</vt:lpstr>
      <vt:lpstr>Promotion and Tenure</vt:lpstr>
      <vt:lpstr>PowerPoint Presentation</vt:lpstr>
      <vt:lpstr>PowerPoint Presentation</vt:lpstr>
      <vt:lpstr>Academic Tracks</vt:lpstr>
      <vt:lpstr>PowerPoint Presentation</vt:lpstr>
      <vt:lpstr>Role and Philosophy of the FAPTC</vt:lpstr>
      <vt:lpstr>Readiness for Promotion</vt:lpstr>
      <vt:lpstr>Time Table</vt:lpstr>
      <vt:lpstr>The Parts of Your Promotion Package</vt:lpstr>
      <vt:lpstr>Rules for External Letters</vt:lpstr>
      <vt:lpstr>A Comparison of Promotion on the Tenure and Non-Tenure Tracks</vt:lpstr>
      <vt:lpstr>Review Process by FAPTC</vt:lpstr>
      <vt:lpstr>Review Process by FAPTC</vt:lpstr>
      <vt:lpstr>Dean’s Actions</vt:lpstr>
      <vt:lpstr>UTHealth Actions</vt:lpstr>
      <vt:lpstr>Expectations</vt:lpstr>
      <vt:lpstr>PowerPoint Presentation</vt:lpstr>
      <vt:lpstr>Qualifying for Promotion: “Scholarly Activities”</vt:lpstr>
      <vt:lpstr>Qualifying for Promotion: “Teaching Activities”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Qualifying for Promotion: “Peer Esteem”</vt:lpstr>
      <vt:lpstr>Some Strategies for Getting Known Outside Your Institution</vt:lpstr>
      <vt:lpstr>Take Away Messages…</vt:lpstr>
      <vt:lpstr>Need A Hand? </vt:lpstr>
    </vt:vector>
  </TitlesOfParts>
  <Company>utmsi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 Presentation: Visibility and Your Career</dc:title>
  <dc:creator>Katherine A. Loveland, Ph.D.</dc:creator>
  <cp:lastModifiedBy>Fore, Erin M</cp:lastModifiedBy>
  <cp:revision>536</cp:revision>
  <cp:lastPrinted>2019-06-17T20:56:44Z</cp:lastPrinted>
  <dcterms:created xsi:type="dcterms:W3CDTF">2003-03-12T20:23:29Z</dcterms:created>
  <dcterms:modified xsi:type="dcterms:W3CDTF">2019-07-24T21:05:07Z</dcterms:modified>
</cp:coreProperties>
</file>