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3" r:id="rId3"/>
  </p:sldMasterIdLst>
  <p:notesMasterIdLst>
    <p:notesMasterId r:id="rId9"/>
  </p:notesMasterIdLst>
  <p:sldIdLst>
    <p:sldId id="256" r:id="rId4"/>
    <p:sldId id="260" r:id="rId5"/>
    <p:sldId id="261" r:id="rId6"/>
    <p:sldId id="263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1554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526A7-C510-4778-AA07-39901A76AFD6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4778B-4353-45E3-8E73-0558A48EA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39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Promotion: Associate to Full Professor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4778B-4353-45E3-8E73-0558A48EAC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51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OAFA may</a:t>
            </a:r>
            <a:r>
              <a:rPr lang="en-US" baseline="0" dirty="0" smtClean="0"/>
              <a:t> request a justification from department and an updated CV or narrative from candidate. FAPTC will not demand a narrative report by the candidate.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4778B-4353-45E3-8E73-0558A48EAC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29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Rank review : recommend appropriate</a:t>
            </a:r>
            <a:r>
              <a:rPr lang="en-US" baseline="0" dirty="0" smtClean="0"/>
              <a:t> faculty rank </a:t>
            </a:r>
            <a:endParaRPr lang="en-US" baseline="0" dirty="0" smtClean="0"/>
          </a:p>
          <a:p>
            <a:r>
              <a:rPr lang="en-US" baseline="0" dirty="0" smtClean="0"/>
              <a:t>Review candidate CV and Chair request letter</a:t>
            </a:r>
            <a:endParaRPr lang="en-US" baseline="0" dirty="0" smtClean="0"/>
          </a:p>
          <a:p>
            <a:r>
              <a:rPr lang="en-US" baseline="0" dirty="0" smtClean="0"/>
              <a:t>Recommendation submitted to the dean for approval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54778B-4353-45E3-8E73-0558A48EAC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912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87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714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D5CF7-9781-4690-977D-D2C8B059FA39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14C58-9720-4055-83A1-67F231F5141F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-101600" y="-79829"/>
            <a:ext cx="9557657" cy="6942818"/>
            <a:chOff x="-101600" y="-79829"/>
            <a:chExt cx="9557657" cy="6942818"/>
          </a:xfrm>
        </p:grpSpPr>
        <p:sp>
          <p:nvSpPr>
            <p:cNvPr id="7" name="Rectangle 6"/>
            <p:cNvSpPr/>
            <p:nvPr userDrawn="1"/>
          </p:nvSpPr>
          <p:spPr>
            <a:xfrm>
              <a:off x="-101600" y="-79829"/>
              <a:ext cx="9557657" cy="5479143"/>
            </a:xfrm>
            <a:prstGeom prst="rect">
              <a:avLst/>
            </a:prstGeom>
            <a:gradFill flip="none" rotWithShape="1">
              <a:gsLst>
                <a:gs pos="0">
                  <a:srgbClr val="A9BCDB">
                    <a:tint val="66000"/>
                    <a:satMod val="160000"/>
                  </a:srgbClr>
                </a:gs>
                <a:gs pos="50000">
                  <a:srgbClr val="A9BCDB">
                    <a:tint val="44500"/>
                    <a:satMod val="160000"/>
                  </a:srgbClr>
                </a:gs>
                <a:gs pos="100000">
                  <a:srgbClr val="A9BCDB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-101600" y="5349875"/>
              <a:ext cx="9557657" cy="1513114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97415" y="5608080"/>
              <a:ext cx="5149169" cy="85916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2496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49143-1697-42F3-81F2-8FC55380E7C5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6047D-6531-4214-BDB2-5DF90A880F0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01601" y="-137886"/>
            <a:ext cx="9557657" cy="6547725"/>
          </a:xfrm>
          <a:prstGeom prst="rect">
            <a:avLst/>
          </a:prstGeom>
          <a:gradFill flip="none" rotWithShape="1">
            <a:gsLst>
              <a:gs pos="0">
                <a:srgbClr val="A9BCDB">
                  <a:tint val="66000"/>
                  <a:satMod val="160000"/>
                </a:srgbClr>
              </a:gs>
              <a:gs pos="50000">
                <a:srgbClr val="A9BCDB">
                  <a:tint val="44500"/>
                  <a:satMod val="160000"/>
                </a:srgbClr>
              </a:gs>
              <a:gs pos="100000">
                <a:srgbClr val="A9BCD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-101600" y="6350000"/>
            <a:ext cx="9557657" cy="60234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2728685" y="6445626"/>
            <a:ext cx="3693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dobe Garamond Pro" panose="02020502060506020403" pitchFamily="18" charset="0"/>
              </a:rPr>
              <a:t>McGovern Medical School</a:t>
            </a:r>
            <a:endParaRPr lang="en-US" sz="1600" dirty="0">
              <a:solidFill>
                <a:schemeClr val="bg1"/>
              </a:solidFill>
              <a:latin typeface="Adobe Garamond Pro" panose="020205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699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7E273-BDEB-4F70-96CD-5894F36682DF}" type="datetimeFigureOut">
              <a:rPr lang="en-US" smtClean="0"/>
              <a:t>2/18/2020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A94600-C07E-46B5-A764-7FCA4B13CB0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-101600" y="6350000"/>
            <a:ext cx="9557657" cy="602343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2728685" y="6445626"/>
            <a:ext cx="3693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dobe Garamond Pro" panose="02020502060506020403" pitchFamily="18" charset="0"/>
              </a:rPr>
              <a:t>McGovern Medical School</a:t>
            </a:r>
            <a:endParaRPr lang="en-US" sz="1600" dirty="0">
              <a:solidFill>
                <a:schemeClr val="bg1"/>
              </a:solidFill>
              <a:latin typeface="Adobe Garamond Pro" panose="02020502060506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545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Fast Track Process for New Faculty Appointments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Kevin </a:t>
            </a:r>
            <a:r>
              <a:rPr lang="en-US" dirty="0" err="1" smtClean="0"/>
              <a:t>Morano</a:t>
            </a:r>
            <a:r>
              <a:rPr lang="en-US" dirty="0" smtClean="0"/>
              <a:t>, Ph.D.</a:t>
            </a:r>
          </a:p>
          <a:p>
            <a:r>
              <a:rPr lang="en-US" dirty="0" smtClean="0"/>
              <a:t>Associate Dean for Faculty Affairs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30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073"/>
            <a:ext cx="7772400" cy="69826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Why Fast Track?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213658"/>
            <a:ext cx="6858000" cy="4044142"/>
          </a:xfrm>
        </p:spPr>
        <p:txBody>
          <a:bodyPr/>
          <a:lstStyle/>
          <a:p>
            <a:pPr marL="457200" indent="-457200" algn="l">
              <a:buAutoNum type="arabicPeriod"/>
            </a:pPr>
            <a:endParaRPr lang="en-US" dirty="0" smtClean="0"/>
          </a:p>
          <a:p>
            <a:pPr marL="457200" indent="-457200" algn="l">
              <a:buAutoNum type="arabicPeriod"/>
            </a:pPr>
            <a:endParaRPr lang="en-US" dirty="0" smtClean="0"/>
          </a:p>
          <a:p>
            <a:pPr marL="457200" indent="-457200" algn="l">
              <a:buAutoNum type="arabicPeriod"/>
            </a:pPr>
            <a:r>
              <a:rPr lang="en-US" dirty="0" smtClean="0"/>
              <a:t>Eliminate using “Visiting” with new appointments </a:t>
            </a:r>
          </a:p>
          <a:p>
            <a:pPr marL="457200" indent="-457200" algn="l">
              <a:buAutoNum type="arabicPeriod"/>
            </a:pPr>
            <a:endParaRPr lang="en-US" dirty="0"/>
          </a:p>
          <a:p>
            <a:pPr marL="457200" indent="-457200" algn="l">
              <a:buAutoNum type="arabicPeriod"/>
            </a:pPr>
            <a:r>
              <a:rPr lang="en-US" dirty="0" smtClean="0"/>
              <a:t>Engage FAPTC early in the process to determine/recommend faculty rank</a:t>
            </a:r>
          </a:p>
          <a:p>
            <a:pPr marL="457200" indent="-457200" algn="l">
              <a:buAutoNum type="arabicPeriod"/>
            </a:pP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26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073"/>
            <a:ext cx="7772400" cy="69826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Types of Appointment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213658"/>
            <a:ext cx="6858000" cy="4044142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endParaRPr lang="en-US" dirty="0" smtClean="0"/>
          </a:p>
          <a:p>
            <a:pPr marL="457200" indent="-457200" algn="l">
              <a:buAutoNum type="arabicPeriod"/>
            </a:pPr>
            <a:endParaRPr lang="en-US" dirty="0"/>
          </a:p>
          <a:p>
            <a:pPr marL="457200" indent="-457200" algn="l">
              <a:buAutoNum type="arabicPeriod"/>
            </a:pPr>
            <a:r>
              <a:rPr lang="en-US" dirty="0" smtClean="0"/>
              <a:t>Lateral appointment (Same rank and track)</a:t>
            </a:r>
          </a:p>
          <a:p>
            <a:pPr marL="457200" indent="-457200" algn="l">
              <a:buAutoNum type="arabicPeriod"/>
            </a:pPr>
            <a:endParaRPr lang="en-US" dirty="0" smtClean="0"/>
          </a:p>
          <a:p>
            <a:pPr marL="457200" indent="-457200" algn="l">
              <a:buAutoNum type="arabicPeriod"/>
            </a:pPr>
            <a:r>
              <a:rPr lang="en-US" dirty="0" smtClean="0"/>
              <a:t>Promotion and/or with tenure </a:t>
            </a:r>
          </a:p>
          <a:p>
            <a:pPr marL="457200" indent="-457200" algn="l">
              <a:buAutoNum type="arabicPeriod"/>
            </a:pPr>
            <a:endParaRPr lang="en-US" dirty="0" smtClean="0"/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536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073"/>
            <a:ext cx="7772400" cy="69826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Documents needed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213658"/>
            <a:ext cx="6858000" cy="4044142"/>
          </a:xfrm>
        </p:spPr>
        <p:txBody>
          <a:bodyPr>
            <a:normAutofit lnSpcReduction="10000"/>
          </a:bodyPr>
          <a:lstStyle/>
          <a:p>
            <a:pPr marL="457200" indent="-457200" algn="l">
              <a:buAutoNum type="arabicPeriod"/>
            </a:pPr>
            <a:endParaRPr lang="en-US" dirty="0" smtClean="0"/>
          </a:p>
          <a:p>
            <a:pPr marL="457200" indent="-457200" algn="l">
              <a:buAutoNum type="arabicPeriod"/>
            </a:pPr>
            <a:endParaRPr lang="en-US" dirty="0"/>
          </a:p>
          <a:p>
            <a:pPr marL="457200" indent="-457200" algn="l">
              <a:buAutoNum type="arabicPeriod"/>
            </a:pPr>
            <a:r>
              <a:rPr lang="en-US" dirty="0" smtClean="0"/>
              <a:t>Candidate CV</a:t>
            </a:r>
          </a:p>
          <a:p>
            <a:pPr marL="457200" indent="-457200" algn="l">
              <a:buAutoNum type="arabicPeriod"/>
            </a:pPr>
            <a:endParaRPr lang="en-US" dirty="0" smtClean="0"/>
          </a:p>
          <a:p>
            <a:pPr marL="457200" indent="-457200" algn="l">
              <a:buAutoNum type="arabicPeriod"/>
            </a:pPr>
            <a:r>
              <a:rPr lang="en-US" dirty="0" smtClean="0"/>
              <a:t>Appointment request letter (chair) – </a:t>
            </a:r>
          </a:p>
          <a:p>
            <a:pPr algn="l"/>
            <a:r>
              <a:rPr lang="en-US" dirty="0" smtClean="0"/>
              <a:t>	include academic productivity, clinical 	activities, teaching, and service.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3.  If promotion or appointment with tenure, include   	justification </a:t>
            </a:r>
          </a:p>
          <a:p>
            <a:pPr marL="457200" indent="-457200" algn="l">
              <a:buAutoNum type="arabicPeriod"/>
            </a:pPr>
            <a:endParaRPr lang="en-US" dirty="0" smtClean="0"/>
          </a:p>
          <a:p>
            <a:pPr algn="l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065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4073"/>
            <a:ext cx="7772400" cy="69826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213658"/>
            <a:ext cx="6858000" cy="4044142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endParaRPr lang="en-US" dirty="0" smtClean="0"/>
          </a:p>
          <a:p>
            <a:pPr marL="457200" indent="-457200" algn="l">
              <a:buAutoNum type="arabicPeriod"/>
            </a:pPr>
            <a:r>
              <a:rPr lang="en-US" dirty="0" smtClean="0"/>
              <a:t>Initial </a:t>
            </a:r>
            <a:r>
              <a:rPr lang="en-US" dirty="0" smtClean="0"/>
              <a:t>review: Dr. </a:t>
            </a:r>
            <a:r>
              <a:rPr lang="en-US" dirty="0" err="1" smtClean="0"/>
              <a:t>Morano</a:t>
            </a:r>
            <a:r>
              <a:rPr lang="en-US" dirty="0" smtClean="0"/>
              <a:t> and Johnson George </a:t>
            </a:r>
            <a:endParaRPr lang="en-US" dirty="0" smtClean="0"/>
          </a:p>
          <a:p>
            <a:pPr marL="457200" indent="-457200" algn="l">
              <a:buAutoNum type="arabicPeriod"/>
            </a:pPr>
            <a:r>
              <a:rPr lang="en-US" dirty="0" smtClean="0"/>
              <a:t>FAPTC </a:t>
            </a:r>
            <a:r>
              <a:rPr lang="en-US" dirty="0" smtClean="0"/>
              <a:t>review and electronic </a:t>
            </a:r>
            <a:r>
              <a:rPr lang="en-US" dirty="0" smtClean="0"/>
              <a:t>vote</a:t>
            </a:r>
          </a:p>
          <a:p>
            <a:pPr marL="457200" indent="-457200" algn="l">
              <a:buAutoNum type="arabicPeriod"/>
            </a:pPr>
            <a:r>
              <a:rPr lang="en-US" dirty="0" smtClean="0"/>
              <a:t>Lateral appointment</a:t>
            </a:r>
            <a:endParaRPr lang="en-US" dirty="0"/>
          </a:p>
          <a:p>
            <a:pPr marL="457200" indent="-457200" algn="l">
              <a:buAutoNum type="arabicPeriod"/>
            </a:pPr>
            <a:r>
              <a:rPr lang="en-US" dirty="0" smtClean="0"/>
              <a:t>Appointment with promotion </a:t>
            </a:r>
            <a:r>
              <a:rPr lang="en-US" dirty="0" smtClean="0"/>
              <a:t>and/or granting of </a:t>
            </a:r>
            <a:r>
              <a:rPr lang="en-US" dirty="0" smtClean="0"/>
              <a:t>tenure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414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146</Words>
  <Application>Microsoft Office PowerPoint</Application>
  <PresentationFormat>On-screen Show (4:3)</PresentationFormat>
  <Paragraphs>38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Adobe Garamond Pro</vt:lpstr>
      <vt:lpstr>Arial</vt:lpstr>
      <vt:lpstr>Calibri</vt:lpstr>
      <vt:lpstr>Calibri Light</vt:lpstr>
      <vt:lpstr>Office Theme</vt:lpstr>
      <vt:lpstr>Custom Design</vt:lpstr>
      <vt:lpstr>1_Custom Design</vt:lpstr>
      <vt:lpstr>Fast Track Process for New Faculty Appointments</vt:lpstr>
      <vt:lpstr>Why Fast Track?</vt:lpstr>
      <vt:lpstr>Types of Appointment</vt:lpstr>
      <vt:lpstr>Documents needed</vt:lpstr>
      <vt:lpstr>Process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Prichard, Roy G</dc:creator>
  <cp:lastModifiedBy>George, Johnson</cp:lastModifiedBy>
  <cp:revision>13</cp:revision>
  <cp:lastPrinted>2020-02-18T21:28:39Z</cp:lastPrinted>
  <dcterms:created xsi:type="dcterms:W3CDTF">2016-09-15T19:42:50Z</dcterms:created>
  <dcterms:modified xsi:type="dcterms:W3CDTF">2020-02-18T21:51:01Z</dcterms:modified>
</cp:coreProperties>
</file>