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3914" r:id="rId2"/>
    <p:sldMasterId id="2147485648" r:id="rId3"/>
    <p:sldMasterId id="2147485660" r:id="rId4"/>
  </p:sldMasterIdLst>
  <p:notesMasterIdLst>
    <p:notesMasterId r:id="rId31"/>
  </p:notesMasterIdLst>
  <p:handoutMasterIdLst>
    <p:handoutMasterId r:id="rId32"/>
  </p:handoutMasterIdLst>
  <p:sldIdLst>
    <p:sldId id="315" r:id="rId5"/>
    <p:sldId id="487" r:id="rId6"/>
    <p:sldId id="318" r:id="rId7"/>
    <p:sldId id="478" r:id="rId8"/>
    <p:sldId id="317" r:id="rId9"/>
    <p:sldId id="483" r:id="rId10"/>
    <p:sldId id="376" r:id="rId11"/>
    <p:sldId id="461" r:id="rId12"/>
    <p:sldId id="367" r:id="rId13"/>
    <p:sldId id="459" r:id="rId14"/>
    <p:sldId id="386" r:id="rId15"/>
    <p:sldId id="387" r:id="rId16"/>
    <p:sldId id="372" r:id="rId17"/>
    <p:sldId id="369" r:id="rId18"/>
    <p:sldId id="476" r:id="rId19"/>
    <p:sldId id="474" r:id="rId20"/>
    <p:sldId id="323" r:id="rId21"/>
    <p:sldId id="473" r:id="rId22"/>
    <p:sldId id="414" r:id="rId23"/>
    <p:sldId id="479" r:id="rId24"/>
    <p:sldId id="480" r:id="rId25"/>
    <p:sldId id="481" r:id="rId26"/>
    <p:sldId id="412" r:id="rId27"/>
    <p:sldId id="456" r:id="rId28"/>
    <p:sldId id="442" r:id="rId29"/>
    <p:sldId id="443" r:id="rId3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3B14"/>
    <a:srgbClr val="0000FF"/>
    <a:srgbClr val="C70533"/>
    <a:srgbClr val="000000"/>
    <a:srgbClr val="CC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 autoAdjust="0"/>
    <p:restoredTop sz="94785" autoAdjust="0"/>
  </p:normalViewPr>
  <p:slideViewPr>
    <p:cSldViewPr>
      <p:cViewPr varScale="1">
        <p:scale>
          <a:sx n="84" d="100"/>
          <a:sy n="84" d="100"/>
        </p:scale>
        <p:origin x="116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8352"/>
    </p:cViewPr>
  </p:sorterViewPr>
  <p:notesViewPr>
    <p:cSldViewPr>
      <p:cViewPr varScale="1">
        <p:scale>
          <a:sx n="53" d="100"/>
          <a:sy n="53" d="100"/>
        </p:scale>
        <p:origin x="-177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6.xml"/><Relationship Id="rId2" Type="http://schemas.openxmlformats.org/officeDocument/2006/relationships/slide" Target="slides/slide7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9" tIns="46576" rIns="93149" bIns="46576" rtlCol="0"/>
          <a:lstStyle>
            <a:lvl1pPr algn="l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49" tIns="46576" rIns="93149" bIns="465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359BA51-9186-BE4A-8266-6AA4EFDB0308}" type="datetimeFigureOut">
              <a:rPr lang="en-US" altLang="en-US"/>
              <a:pPr>
                <a:defRPr/>
              </a:pPr>
              <a:t>5/7/2020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9" tIns="46576" rIns="93149" bIns="46576" rtlCol="0" anchor="b"/>
          <a:lstStyle>
            <a:lvl1pPr algn="l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49" tIns="46576" rIns="93149" bIns="465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6990341-C3C2-4249-8C8E-BEAEF33A1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324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6" rIns="93149" bIns="4657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6" rIns="93149" bIns="465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65" y="4417405"/>
            <a:ext cx="5605074" cy="418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6" rIns="93149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6" rIns="93149" bIns="4657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6" rIns="93149" bIns="465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D20BE041-0347-8046-9406-C8A610D50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299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FD668BC-BC92-EA4C-B980-A135C533E77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5433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5C7BC2E-2A78-344E-B4AB-DE0CCF85C0FE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588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A403CD7-988C-7446-98CF-2078AD8E9B85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904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99738C2-1B69-064A-B3F7-261D8911EA71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519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134CC8B-1984-8B49-A175-3E4496B0DE3A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5563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6972F47-508E-6647-8586-5B30FE967257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077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722757B-5EDB-8548-B78D-5D2FED5A385B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558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EFDB7F4-7FA8-6C4B-8786-72062B37AC87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4133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55B97BF-2CF2-D744-9624-0ACF80ED2DAB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343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C331D38-6D87-E64D-BA71-C697DC49CE71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5828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C331D38-6D87-E64D-BA71-C697DC49CE71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60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28371" indent="-280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21631" indent="-2234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71507" indent="-2234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19852" indent="-2234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60548" indent="-223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01243" indent="-223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41938" indent="-223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82633" indent="-223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00D1E7F-6B96-400B-ACF8-A40F37E403D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545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C331D38-6D87-E64D-BA71-C697DC49CE71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724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C331D38-6D87-E64D-BA71-C697DC49CE71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554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831A53E-EADA-404B-91A2-12E20D57530D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544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0FEB84B-AB2C-DD4A-BB0C-90D4809F30F1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7376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FAE7813-613D-8A40-8A5A-BE801E449B8B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4311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C808FFC-A290-3B4A-8D24-53292EEBE177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153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117B9FB-A761-0144-807B-4B3CAB66FD15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199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A821EE6-A42F-0741-B595-1345747376E0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4593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5889491-7B05-E243-8FE5-2B7A06C996A5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301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CA3E746-904F-8942-9EB8-5D4A3FC7FC33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588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40D58EC-8E40-BB40-AFAF-4BEE156F090B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505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CA03400-85A5-7A42-A1BD-F76BEC97C000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1810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36C80E0-E4B6-2742-A54C-F5264911829B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274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e 3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6940" dir="5400000" algn="tl" rotWithShape="0">
              <a:srgbClr val="AFA58D">
                <a:alpha val="84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Donut 5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Oval 8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BD66B6-A36E-0245-A79C-B450B8266D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0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507D-33EA-DD4D-BD00-EE42010DE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72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DCA54-BA43-154A-90E0-ABE515D81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03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6392-B811-AC40-B147-5AD1D83F54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935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1122-25B6-6447-B288-1CD84F8638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80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CF611-5E1A-A344-B3FA-34AEE9072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110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38F7-26DF-0644-81DD-426ABB04B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11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64B24-6A8F-234E-8FB3-47D1F0949E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40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90BDE-86F1-DC4F-BD16-18812FD88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60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84C36-56FC-0147-B92B-813304272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71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DFC5-502F-A54A-B6AF-3E751F7DA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4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AF11F-0AE6-214B-A4C8-9C4B54CDD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138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BFAA-18A8-4A4A-A259-285EADBF5B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305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E93DE-B4F5-EE45-ADB6-01ABC25A9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23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A7449-3B41-7646-9421-29158FABE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122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71D83-5B47-F847-83A5-CB72A6B81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66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A1DA4-87C1-FB48-BD14-34F57D5EF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300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204E-B5FC-1740-80C8-D24F9BCC7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449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A6659-4DCD-47D9-AF61-1F9D80C1A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453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009FB-96EF-4FD6-8754-3D869F0FC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316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565E0-C660-4F65-897A-BC9C325524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983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204D2-59C0-4ACE-A25D-BE34C1993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4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E3DAB2-F9F6-8341-8ED4-D50940729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894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D2A2F-3DD8-4681-9F6B-38FF21661A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811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8116-02CD-4308-9993-02C6CC289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86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B09EB-782D-4963-94AF-86BC5BC48A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743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53A56-16D1-4867-BD2C-63B2618F9F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655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  <a:ea typeface="MS PGothic" panose="020B0600070205080204" pitchFamily="34" charset="-128"/>
            </a:endParaRPr>
          </a:p>
        </p:txBody>
      </p:sp>
      <p:sp>
        <p:nvSpPr>
          <p:cNvPr id="6" name="Flowchart: Process 5"/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Flowchart: Process 6"/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C151C-72C9-4E03-A5A5-8D0B9583D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8155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D6BC-2C16-43E6-A3F3-FE4F2E4DF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880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8E652-6BC8-4306-BB10-0C5EDEFD30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5908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56A99-7BB0-475E-AF75-E050ABB48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604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70438-E7D9-4371-A8F7-3198871B0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544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740B-E4C6-44E1-BB73-4E581B9FCC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0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C473-081F-624F-B011-71E4957BF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474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462A8-1690-457E-8F24-075781D494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43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8857A-75C9-446E-B260-BF9972E97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525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8BE3-99A7-42BC-8F9A-651B675375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685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DF5AA-AE15-4AEC-96F0-C455D18E14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775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6CB4A-A6AB-4417-8FD8-824386B50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569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  <a:ea typeface="MS PGothic" panose="020B0600070205080204" pitchFamily="34" charset="-128"/>
            </a:endParaRPr>
          </a:p>
        </p:txBody>
      </p:sp>
      <p:sp>
        <p:nvSpPr>
          <p:cNvPr id="6" name="Flowchart: Process 5"/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Flowchart: Process 6"/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223A7-A6A1-47DD-BB47-6A612BDA4F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116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5206-CAFE-47FC-80B2-98373EA7B1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868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D5E6E-2470-4F87-B481-B312F03F29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0259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9E35A-9CA6-4DEF-A063-51AC58C88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86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38CBF6-103F-944D-ADA3-E95C167CD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27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E366-ABA7-F94F-876E-7A868772C0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41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408F30-ACD9-9D4A-8732-D693E0D66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83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AD5D3-6890-B741-A0CC-3FE3DE718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59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13"/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lowchart: Process 15"/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6B52A2-CA26-AD49-807C-1503306204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7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6940" dir="5400000" algn="tl" rotWithShape="0">
              <a:srgbClr val="AFA58D">
                <a:alpha val="84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2BB0C8E4-3BB7-A946-9B33-1688F479DC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0" r:id="rId1"/>
    <p:sldLayoutId id="2147485601" r:id="rId2"/>
    <p:sldLayoutId id="2147485621" r:id="rId3"/>
    <p:sldLayoutId id="2147485602" r:id="rId4"/>
    <p:sldLayoutId id="2147485622" r:id="rId5"/>
    <p:sldLayoutId id="2147485603" r:id="rId6"/>
    <p:sldLayoutId id="2147485623" r:id="rId7"/>
    <p:sldLayoutId id="2147485624" r:id="rId8"/>
    <p:sldLayoutId id="2147485625" r:id="rId9"/>
    <p:sldLayoutId id="2147485604" r:id="rId10"/>
    <p:sldLayoutId id="2147485605" r:id="rId11"/>
    <p:sldLayoutId id="2147485606" r:id="rId12"/>
    <p:sldLayoutId id="214748560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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buChar char="◦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2"/>
        <a:buChar char="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C199330-4CCE-2A4A-924B-B7318FAA1D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8" r:id="rId1"/>
    <p:sldLayoutId id="2147485609" r:id="rId2"/>
    <p:sldLayoutId id="2147485610" r:id="rId3"/>
    <p:sldLayoutId id="2147485611" r:id="rId4"/>
    <p:sldLayoutId id="2147485612" r:id="rId5"/>
    <p:sldLayoutId id="2147485613" r:id="rId6"/>
    <p:sldLayoutId id="2147485614" r:id="rId7"/>
    <p:sldLayoutId id="2147485615" r:id="rId8"/>
    <p:sldLayoutId id="2147485616" r:id="rId9"/>
    <p:sldLayoutId id="2147485617" r:id="rId10"/>
    <p:sldLayoutId id="2147485618" r:id="rId11"/>
    <p:sldLayoutId id="214748561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5400" dir="5400000" algn="tl" rotWithShape="0">
              <a:srgbClr val="AFA58D">
                <a:alpha val="8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Tahoma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Tahoma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50E8DB2-726C-437C-88A1-28743D784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8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9" r:id="rId1"/>
    <p:sldLayoutId id="2147485650" r:id="rId2"/>
    <p:sldLayoutId id="2147485651" r:id="rId3"/>
    <p:sldLayoutId id="2147485652" r:id="rId4"/>
    <p:sldLayoutId id="2147485653" r:id="rId5"/>
    <p:sldLayoutId id="2147485654" r:id="rId6"/>
    <p:sldLayoutId id="2147485655" r:id="rId7"/>
    <p:sldLayoutId id="2147485656" r:id="rId8"/>
    <p:sldLayoutId id="2147485657" r:id="rId9"/>
    <p:sldLayoutId id="2147485658" r:id="rId10"/>
    <p:sldLayoutId id="2147485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5400" dir="5400000" algn="tl" rotWithShape="0">
              <a:srgbClr val="AFA58D">
                <a:alpha val="8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Tahoma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Tahoma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81C0B16-1803-4ED7-92A7-4000F05B8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2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1" r:id="rId1"/>
    <p:sldLayoutId id="2147485662" r:id="rId2"/>
    <p:sldLayoutId id="2147485663" r:id="rId3"/>
    <p:sldLayoutId id="2147485664" r:id="rId4"/>
    <p:sldLayoutId id="2147485665" r:id="rId5"/>
    <p:sldLayoutId id="2147485666" r:id="rId6"/>
    <p:sldLayoutId id="2147485667" r:id="rId7"/>
    <p:sldLayoutId id="2147485668" r:id="rId8"/>
    <p:sldLayoutId id="2147485669" r:id="rId9"/>
    <p:sldLayoutId id="2147485670" r:id="rId10"/>
    <p:sldLayoutId id="2147485671" r:id="rId11"/>
    <p:sldLayoutId id="2147485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66092" y="2438400"/>
            <a:ext cx="7848600" cy="1524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5400" b="1" dirty="0">
                <a:solidFill>
                  <a:srgbClr val="AD3B14"/>
                </a:solidFill>
                <a:effectLst/>
                <a:latin typeface="Arial Narrow" charset="0"/>
                <a:ea typeface="ＭＳ Ｐゴシック" charset="-128"/>
              </a:rPr>
              <a:t>Promotion and Tenure</a:t>
            </a:r>
          </a:p>
        </p:txBody>
      </p:sp>
      <p:sp>
        <p:nvSpPr>
          <p:cNvPr id="5529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7162800" cy="2557463"/>
          </a:xfrm>
        </p:spPr>
        <p:txBody>
          <a:bodyPr/>
          <a:lstStyle/>
          <a:p>
            <a:pPr marL="26988" algn="ctr" eaLnBrk="1" hangingPunct="1"/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			</a:t>
            </a:r>
            <a:endParaRPr lang="en-US" altLang="en-US" sz="2400" dirty="0">
              <a:solidFill>
                <a:schemeClr val="tx2"/>
              </a:solidFill>
              <a:latin typeface="Gill Sans MT Condensed" charset="0"/>
              <a:ea typeface="ＭＳ Ｐゴシック" charset="-128"/>
            </a:endParaRPr>
          </a:p>
          <a:p>
            <a:pPr marL="26988" algn="ctr" eaLnBrk="1" hangingPunct="1"/>
            <a:r>
              <a:rPr lang="en-US" altLang="en-US" sz="2800" b="1" dirty="0">
                <a:solidFill>
                  <a:schemeClr val="tx2"/>
                </a:solidFill>
                <a:latin typeface="Gill Sans MT Condensed" charset="0"/>
                <a:ea typeface="ＭＳ Ｐゴシック" charset="-128"/>
              </a:rPr>
              <a:t>Kevin A. </a:t>
            </a:r>
            <a:r>
              <a:rPr lang="en-US" altLang="en-US" sz="2800" b="1" dirty="0" err="1">
                <a:solidFill>
                  <a:schemeClr val="tx2"/>
                </a:solidFill>
                <a:latin typeface="Gill Sans MT Condensed" charset="0"/>
                <a:ea typeface="ＭＳ Ｐゴシック" charset="-128"/>
              </a:rPr>
              <a:t>Morano</a:t>
            </a:r>
            <a:r>
              <a:rPr lang="en-US" altLang="en-US" sz="2800" b="1" dirty="0">
                <a:solidFill>
                  <a:schemeClr val="tx2"/>
                </a:solidFill>
                <a:latin typeface="Gill Sans MT Condensed" charset="0"/>
                <a:ea typeface="ＭＳ Ｐゴシック" charset="-128"/>
              </a:rPr>
              <a:t>, Ph.D.</a:t>
            </a:r>
          </a:p>
          <a:p>
            <a:pPr marL="26988" algn="ctr" eaLnBrk="1" hangingPunct="1"/>
            <a:r>
              <a:rPr lang="en-US" altLang="en-US" sz="2000" dirty="0">
                <a:solidFill>
                  <a:schemeClr val="tx2"/>
                </a:solidFill>
                <a:latin typeface="Gill Sans MT Condensed" charset="0"/>
                <a:ea typeface="ＭＳ Ｐゴシック" charset="-128"/>
              </a:rPr>
              <a:t>Professor, Microbiology &amp; Molecular Genetics</a:t>
            </a:r>
          </a:p>
          <a:p>
            <a:pPr marL="26988" algn="ctr" eaLnBrk="1" hangingPunct="1"/>
            <a:r>
              <a:rPr lang="en-US" altLang="en-US" sz="2000" dirty="0">
                <a:solidFill>
                  <a:schemeClr val="tx2"/>
                </a:solidFill>
                <a:latin typeface="Gill Sans MT Condensed" charset="0"/>
                <a:ea typeface="ＭＳ Ｐゴシック" charset="-128"/>
              </a:rPr>
              <a:t>  Associate Dean for Faculty Affairs. McGovern Medical School</a:t>
            </a:r>
          </a:p>
          <a:p>
            <a:pPr marL="26988" algn="ctr" eaLnBrk="1" hangingPunct="1"/>
            <a:r>
              <a:rPr lang="en-US" altLang="en-US" sz="2000" dirty="0">
                <a:solidFill>
                  <a:schemeClr val="tx2"/>
                </a:solidFill>
                <a:latin typeface="Gill Sans MT Condensed" charset="0"/>
                <a:ea typeface="ＭＳ Ｐゴシック" charset="-128"/>
              </a:rPr>
              <a:t>Associate Vice President of Faculty Affairs and Development, UTHealth</a:t>
            </a:r>
          </a:p>
          <a:p>
            <a:pPr marL="26988" algn="ctr" eaLnBrk="1" hangingPunct="1"/>
            <a:endParaRPr lang="en-US" altLang="en-US" sz="2400" dirty="0">
              <a:solidFill>
                <a:schemeClr val="tx2"/>
              </a:solidFill>
              <a:latin typeface="Gill Sans MT Condensed" charset="0"/>
              <a:ea typeface="ＭＳ Ｐゴシック" charset="-128"/>
            </a:endParaRP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696200" y="6305550"/>
            <a:ext cx="137477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BE7823-E58E-254D-88D0-549DF328FF36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  <p:pic>
        <p:nvPicPr>
          <p:cNvPr id="6" name="Picture 5" descr="https://med.uth.edu/ooc/files/2015/07/UTH-McGov-MS-vert-2c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1905000" cy="2446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534400" cy="12954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A Comparison of Promotion on the Tenure and Non-Tenure Tracks</a:t>
            </a:r>
          </a:p>
        </p:txBody>
      </p:sp>
      <p:sp>
        <p:nvSpPr>
          <p:cNvPr id="8397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990600" y="1600200"/>
            <a:ext cx="4113213" cy="49530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 2" charset="2"/>
              <a:buNone/>
            </a:pPr>
            <a:r>
              <a:rPr lang="en-US" altLang="en-US" sz="2000" u="sng" dirty="0">
                <a:solidFill>
                  <a:srgbClr val="000000"/>
                </a:solidFill>
                <a:ea typeface="ＭＳ Ｐゴシック" charset="-128"/>
              </a:rPr>
              <a:t>Tenure Track</a:t>
            </a:r>
          </a:p>
          <a:p>
            <a:pPr eaLnBrk="1" hangingPunct="1">
              <a:buClr>
                <a:schemeClr val="tx2"/>
              </a:buClr>
              <a:buFont typeface="Wingdings 2" charset="2"/>
              <a:buNone/>
            </a:pPr>
            <a:endParaRPr lang="en-US" altLang="en-US" sz="2000" u="sng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“Department letters” </a:t>
            </a: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endParaRPr lang="en-US" alt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“Dean’s letters”</a:t>
            </a: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endParaRPr lang="en-US" alt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Must show a</a:t>
            </a:r>
            <a:r>
              <a:rPr lang="en-US" altLang="en-US" sz="2000" i="1" dirty="0">
                <a:solidFill>
                  <a:srgbClr val="000000"/>
                </a:solidFill>
                <a:ea typeface="ＭＳ Ｐゴシック" charset="-128"/>
              </a:rPr>
              <a:t> national or international reputation</a:t>
            </a: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 for focused scholarship; must be original, directed work</a:t>
            </a: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endParaRPr lang="en-US" alt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Requires a broader contribution to university (e.g., in more areas of endeavor)</a:t>
            </a:r>
          </a:p>
        </p:txBody>
      </p:sp>
      <p:sp>
        <p:nvSpPr>
          <p:cNvPr id="83971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>
          <a:xfrm>
            <a:off x="5030788" y="1600200"/>
            <a:ext cx="4113212" cy="48768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 2" charset="2"/>
              <a:buNone/>
            </a:pPr>
            <a:r>
              <a:rPr lang="en-US" altLang="en-US" sz="2000" u="sng" dirty="0">
                <a:solidFill>
                  <a:srgbClr val="000000"/>
                </a:solidFill>
                <a:ea typeface="ＭＳ Ｐゴシック" charset="-128"/>
              </a:rPr>
              <a:t>Non-Tenure Track</a:t>
            </a:r>
          </a:p>
          <a:p>
            <a:pPr eaLnBrk="1" hangingPunct="1">
              <a:buClr>
                <a:schemeClr val="tx2"/>
              </a:buClr>
              <a:buFont typeface="Wingdings 2" charset="2"/>
              <a:buNone/>
            </a:pPr>
            <a:endParaRPr lang="en-US" altLang="en-US" sz="2000" u="sng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“Department letters” </a:t>
            </a:r>
          </a:p>
          <a:p>
            <a:pPr eaLnBrk="1" hangingPunct="1">
              <a:buClr>
                <a:schemeClr val="tx2"/>
              </a:buClr>
              <a:buFont typeface="Wingdings 2" charset="2"/>
              <a:buNone/>
            </a:pPr>
            <a:endParaRPr lang="en-US" alt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endParaRPr lang="en-US" alt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endParaRPr lang="en-US" alt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Must show a </a:t>
            </a:r>
            <a:r>
              <a:rPr lang="en-US" altLang="en-US" sz="2000" i="1" dirty="0">
                <a:solidFill>
                  <a:srgbClr val="000000"/>
                </a:solidFill>
                <a:ea typeface="ＭＳ Ｐゴシック" charset="-128"/>
              </a:rPr>
              <a:t>local</a:t>
            </a: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/</a:t>
            </a:r>
            <a:r>
              <a:rPr lang="en-US" altLang="en-US" sz="2000" i="1" dirty="0">
                <a:solidFill>
                  <a:srgbClr val="000000"/>
                </a:solidFill>
                <a:ea typeface="ＭＳ Ｐゴシック" charset="-128"/>
              </a:rPr>
              <a:t>regional reputation</a:t>
            </a: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 in a focused area; need not be fully independent work</a:t>
            </a: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endParaRPr lang="en-US" altLang="en-US" sz="1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endParaRPr lang="en-US" altLang="en-US" sz="1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May have a narrower contribution to university (e.g., less teaching, committee service or research)</a:t>
            </a:r>
          </a:p>
        </p:txBody>
      </p:sp>
      <p:sp>
        <p:nvSpPr>
          <p:cNvPr id="8397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1EAE4B-05FD-A244-8AEA-311F2C79DD11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Review Process by FAPTC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815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  <a:ea typeface="+mn-ea"/>
                <a:cs typeface="+mn-cs"/>
              </a:rPr>
              <a:t>For promotion to </a:t>
            </a:r>
            <a:r>
              <a:rPr lang="en-US" u="sng" dirty="0">
                <a:solidFill>
                  <a:srgbClr val="C70533"/>
                </a:solidFill>
                <a:ea typeface="+mn-ea"/>
                <a:cs typeface="+mn-cs"/>
              </a:rPr>
              <a:t>Associate Professor</a:t>
            </a:r>
            <a:r>
              <a:rPr lang="en-US" sz="2800" dirty="0">
                <a:ea typeface="+mn-ea"/>
                <a:cs typeface="+mn-cs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ea typeface="+mn-ea"/>
              <a:cs typeface="+mn-cs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110000"/>
              <a:buFont typeface="Tahoma" charset="0"/>
              <a:buChar char="◊"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Primary and secondary FAPTC reviewers </a:t>
            </a:r>
          </a:p>
          <a:p>
            <a:pPr marL="403225" lvl="1" indent="0" eaLnBrk="1" hangingPunct="1">
              <a:lnSpc>
                <a:spcPct val="90000"/>
              </a:lnSpc>
              <a:buClr>
                <a:schemeClr val="tx2"/>
              </a:buClr>
              <a:buSzPct val="110000"/>
              <a:buFont typeface="Verdana" pitchFamily="34" charset="0"/>
              <a:buNone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   assigned </a:t>
            </a:r>
          </a:p>
          <a:p>
            <a:pPr marL="403225" lvl="1" indent="0" eaLnBrk="1" hangingPunct="1">
              <a:lnSpc>
                <a:spcPct val="90000"/>
              </a:lnSpc>
              <a:buClr>
                <a:schemeClr val="tx2"/>
              </a:buClr>
              <a:buSzPct val="110000"/>
              <a:buFont typeface="Verdana" pitchFamily="34" charset="0"/>
              <a:buNone/>
              <a:defRPr/>
            </a:pPr>
            <a:endParaRPr lang="en-US" sz="900" dirty="0">
              <a:solidFill>
                <a:srgbClr val="000000"/>
              </a:solidFill>
              <a:ea typeface="+mn-ea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110000"/>
              <a:buFont typeface="Tahoma" charset="0"/>
              <a:buChar char="◊"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Reviewers present dossier at FAPTC meeting    with recommendations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endParaRPr lang="en-US" sz="900" dirty="0">
              <a:solidFill>
                <a:srgbClr val="000000"/>
              </a:solidFill>
              <a:ea typeface="+mn-ea"/>
              <a:cs typeface="+mn-cs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110000"/>
              <a:buFont typeface="Tahoma" charset="0"/>
              <a:buChar char="◊"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FAPTC discusses and votes on recommendation, </a:t>
            </a:r>
          </a:p>
          <a:p>
            <a:pPr marL="403225" lvl="1" indent="0" eaLnBrk="1" hangingPunct="1">
              <a:lnSpc>
                <a:spcPct val="90000"/>
              </a:lnSpc>
              <a:buClr>
                <a:schemeClr val="tx2"/>
              </a:buClr>
              <a:buSzPct val="110000"/>
              <a:buFont typeface="Verdana" pitchFamily="34" charset="0"/>
              <a:buNone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  which is forwarded to the Dean</a:t>
            </a:r>
          </a:p>
        </p:txBody>
      </p:sp>
      <p:sp>
        <p:nvSpPr>
          <p:cNvPr id="880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5AEDE7-317B-1E4A-9907-6222D348B8DC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85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Review Process by FAPTC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7924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For promotion to </a:t>
            </a:r>
            <a:r>
              <a:rPr lang="en-US" sz="2800" u="sng" dirty="0">
                <a:solidFill>
                  <a:srgbClr val="C70533"/>
                </a:solidFill>
                <a:ea typeface="+mn-ea"/>
                <a:cs typeface="+mn-cs"/>
              </a:rPr>
              <a:t>Professor</a:t>
            </a:r>
            <a:r>
              <a:rPr lang="en-US" sz="2800" dirty="0">
                <a:ea typeface="+mn-ea"/>
                <a:cs typeface="+mn-cs"/>
              </a:rPr>
              <a:t>:</a:t>
            </a:r>
            <a:r>
              <a:rPr lang="en-US" sz="2800" i="1" dirty="0">
                <a:ea typeface="+mn-ea"/>
                <a:cs typeface="+mn-cs"/>
              </a:rPr>
              <a:t/>
            </a:r>
            <a:br>
              <a:rPr lang="en-US" sz="2800" i="1" dirty="0">
                <a:ea typeface="+mn-ea"/>
                <a:cs typeface="+mn-cs"/>
              </a:rPr>
            </a:br>
            <a:endParaRPr lang="en-US" sz="2800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i="1" dirty="0">
                <a:solidFill>
                  <a:srgbClr val="000000"/>
                </a:solidFill>
                <a:ea typeface="+mn-ea"/>
                <a:cs typeface="+mn-cs"/>
              </a:rPr>
              <a:t>Ad hoc</a:t>
            </a: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 committee of 3 professors (FAPTC member as Chair and 2 MMS Professors)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800" dirty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i="1" dirty="0">
                <a:solidFill>
                  <a:srgbClr val="000000"/>
                </a:solidFill>
                <a:ea typeface="+mn-ea"/>
                <a:cs typeface="+mn-cs"/>
              </a:rPr>
              <a:t>Ad hoc</a:t>
            </a: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 committee reviews the dossier and prepares a report to FAPTC</a:t>
            </a:r>
          </a:p>
          <a:p>
            <a:pPr marL="8255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800" dirty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The </a:t>
            </a:r>
            <a:r>
              <a:rPr lang="en-US" sz="2800" i="1" dirty="0">
                <a:solidFill>
                  <a:srgbClr val="000000"/>
                </a:solidFill>
                <a:ea typeface="+mn-ea"/>
                <a:cs typeface="+mn-cs"/>
              </a:rPr>
              <a:t>ad hoc </a:t>
            </a: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committee chair presents the report at FAPTC meeting with recommendation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800" dirty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After discussion, the FAPTC votes on recommendation, which is forwarded to the Dean.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2800" dirty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28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01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EE4915-72AB-0941-A82A-7997BCC79D28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762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Dean’</a:t>
            </a:r>
            <a:r>
              <a:rPr lang="en-US" altLang="ja-JP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s Actions</a:t>
            </a: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charset="0"/>
              <a:ea typeface="ＭＳ Ｐゴシック" charset="-128"/>
            </a:endParaRPr>
          </a:p>
        </p:txBody>
      </p:sp>
      <p:sp>
        <p:nvSpPr>
          <p:cNvPr id="9216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Dean reviews the FAPTC recommendations and decides to endorse or not endorse them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2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9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The Dean notifies the candidate’</a:t>
            </a:r>
            <a:r>
              <a:rPr lang="en-US" altLang="ja-JP" sz="2800" dirty="0">
                <a:solidFill>
                  <a:srgbClr val="000000"/>
                </a:solidFill>
                <a:ea typeface="ＭＳ Ｐゴシック" charset="-128"/>
              </a:rPr>
              <a:t>s Department Chair of her decision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2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9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A copy of this letter is provided to the candidate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921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B8EB3C-1855-B34A-A067-8AEB7B28AE3C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685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UTHealth Actions</a:t>
            </a:r>
          </a:p>
        </p:txBody>
      </p:sp>
      <p:sp>
        <p:nvSpPr>
          <p:cNvPr id="9421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772400" cy="41148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The endorsed </a:t>
            </a:r>
            <a:r>
              <a:rPr lang="en-US" altLang="en-US" sz="2800" u="sng" dirty="0">
                <a:solidFill>
                  <a:srgbClr val="000000"/>
                </a:solidFill>
                <a:ea typeface="ＭＳ Ｐゴシック" charset="-128"/>
              </a:rPr>
              <a:t>tenure track </a:t>
            </a: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dossiers are forwarded to the EVP/CAO for the University Appointments, Promotions and Tenure Committee (</a:t>
            </a:r>
            <a:r>
              <a:rPr lang="en-US" altLang="en-US" sz="2800" dirty="0">
                <a:solidFill>
                  <a:srgbClr val="C70533"/>
                </a:solidFill>
                <a:ea typeface="ＭＳ Ｐゴシック" charset="-128"/>
              </a:rPr>
              <a:t>UAPTC</a:t>
            </a: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). </a:t>
            </a:r>
            <a:r>
              <a:rPr lang="en-US" altLang="en-US" sz="2800" dirty="0">
                <a:ea typeface="ＭＳ Ｐゴシック" charset="-128"/>
              </a:rPr>
              <a:t> </a:t>
            </a: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endParaRPr lang="en-US" altLang="en-US" sz="2800" dirty="0"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The outcome of the UAPTC action is conveyed to the Dean, who notifies the candidate via the Department Chair.</a:t>
            </a:r>
          </a:p>
        </p:txBody>
      </p:sp>
      <p:sp>
        <p:nvSpPr>
          <p:cNvPr id="9421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D2032B-C2A9-9044-B6CE-9F5021BFF40A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alt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Expectations</a:t>
            </a:r>
          </a:p>
        </p:txBody>
      </p:sp>
      <p:sp>
        <p:nvSpPr>
          <p:cNvPr id="962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7407275" cy="1752600"/>
          </a:xfrm>
        </p:spPr>
        <p:txBody>
          <a:bodyPr/>
          <a:lstStyle/>
          <a:p>
            <a:pPr marL="26988" algn="ctr" eaLnBrk="1" hangingPunct="1"/>
            <a:r>
              <a:rPr lang="en-US" altLang="en-US" sz="4000">
                <a:solidFill>
                  <a:srgbClr val="000000"/>
                </a:solidFill>
                <a:ea typeface="ＭＳ Ｐゴシック" charset="-128"/>
              </a:rPr>
              <a:t>Planning for Promotion and Tenure</a:t>
            </a:r>
          </a:p>
        </p:txBody>
      </p:sp>
      <p:sp>
        <p:nvSpPr>
          <p:cNvPr id="962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BE4137-2A64-EA4A-9435-DA05B35E5E9A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371600"/>
            <a:ext cx="8001000" cy="4786313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>
                <a:solidFill>
                  <a:srgbClr val="000000"/>
                </a:solidFill>
                <a:ea typeface="ＭＳ Ｐゴシック" charset="-128"/>
              </a:rPr>
              <a:t>Clinical service is highly valued  for its role in education and discovery</a:t>
            </a:r>
            <a:endParaRPr lang="en-US" altLang="en-US" sz="80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>
                <a:solidFill>
                  <a:srgbClr val="000000"/>
                </a:solidFill>
                <a:ea typeface="ＭＳ Ｐゴシック" charset="-128"/>
              </a:rPr>
              <a:t>Volume, quality and impact</a:t>
            </a: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>
                <a:solidFill>
                  <a:srgbClr val="000000"/>
                </a:solidFill>
                <a:ea typeface="ＭＳ Ｐゴシック" charset="-128"/>
              </a:rPr>
              <a:t>Quality improvement projects</a:t>
            </a: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>
                <a:solidFill>
                  <a:srgbClr val="000000"/>
                </a:solidFill>
                <a:ea typeface="ＭＳ Ｐゴシック" charset="-128"/>
              </a:rPr>
              <a:t>Developing or expanding clinical programs</a:t>
            </a: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>
                <a:solidFill>
                  <a:srgbClr val="000000"/>
                </a:solidFill>
                <a:ea typeface="ＭＳ Ｐゴシック" charset="-128"/>
              </a:rPr>
              <a:t>Innovation in techniques, instrumentation, procedures</a:t>
            </a: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sz="2800" dirty="0">
                <a:solidFill>
                  <a:srgbClr val="000000"/>
                </a:solidFill>
              </a:rPr>
              <a:t>Document all of your clinical obligations and expand on their impact</a:t>
            </a: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endParaRPr lang="en-US" altLang="en-US" sz="280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endParaRPr lang="en-US" altLang="en-US" sz="8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9830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9AB4F8-AA98-EB4B-8481-F74BBFD79DC3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4400" y="457200"/>
            <a:ext cx="82296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Qualifying for Promotion: </a:t>
            </a:r>
            <a:r>
              <a:rPr lang="ja-JP" altLang="en-US" sz="3200" b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“</a:t>
            </a:r>
            <a:r>
              <a:rPr lang="en-US" altLang="ja-JP" sz="3200" b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Clinical Activities</a:t>
            </a:r>
            <a:r>
              <a:rPr lang="ja-JP" altLang="en-US" sz="3200" b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”</a:t>
            </a:r>
            <a:endParaRPr lang="en-US" altLang="en-US" sz="3200" b="1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charset="0"/>
            </a:endParaRP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229600" cy="6096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Qualifying for Promotion: </a:t>
            </a:r>
            <a:r>
              <a:rPr lang="ja-JP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“</a:t>
            </a:r>
            <a:r>
              <a:rPr lang="en-US" altLang="ja-JP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Scholarly Activities</a:t>
            </a:r>
            <a:r>
              <a:rPr lang="ja-JP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”</a:t>
            </a: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 Narrow" charset="0"/>
              <a:ea typeface="ＭＳ Ｐゴシック" charset="-128"/>
            </a:endParaRPr>
          </a:p>
        </p:txBody>
      </p:sp>
      <p:sp>
        <p:nvSpPr>
          <p:cNvPr id="10240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98538" y="1524000"/>
            <a:ext cx="8145462" cy="4938713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C70533"/>
                </a:solidFill>
                <a:ea typeface="ＭＳ Ｐゴシック" charset="-128"/>
              </a:rPr>
              <a:t>Evidence of scholarly activity </a:t>
            </a: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can be in many forms, e.g., peer-publications, invited articles, awards and honors, participation on grants, patents issued/licensed, etc.</a:t>
            </a: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en-US" sz="2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Presentations, case studies, speaking invitations</a:t>
            </a: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9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In general, the scholarly activity must be </a:t>
            </a:r>
            <a:r>
              <a:rPr lang="en-US" altLang="en-US" sz="2800" dirty="0">
                <a:solidFill>
                  <a:srgbClr val="C70533"/>
                </a:solidFill>
                <a:ea typeface="ＭＳ Ｐゴシック" charset="-128"/>
              </a:rPr>
              <a:t>documentable</a:t>
            </a:r>
            <a:r>
              <a:rPr lang="en-US" altLang="en-US" sz="28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and must </a:t>
            </a:r>
            <a:r>
              <a:rPr lang="en-US" altLang="en-US" sz="2800" dirty="0">
                <a:solidFill>
                  <a:srgbClr val="C70533"/>
                </a:solidFill>
                <a:ea typeface="ＭＳ Ｐゴシック" charset="-128"/>
              </a:rPr>
              <a:t>demonstrate some impact </a:t>
            </a: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on the candidate’</a:t>
            </a:r>
            <a:r>
              <a:rPr lang="en-US" altLang="ja-JP" sz="2800" dirty="0">
                <a:solidFill>
                  <a:srgbClr val="000000"/>
                </a:solidFill>
                <a:ea typeface="ＭＳ Ｐゴシック" charset="-128"/>
              </a:rPr>
              <a:t>s field.</a:t>
            </a: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ja-JP" sz="2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ja-JP" sz="2800" dirty="0">
                <a:solidFill>
                  <a:srgbClr val="000000"/>
                </a:solidFill>
                <a:ea typeface="ＭＳ Ｐゴシック" charset="-128"/>
              </a:rPr>
              <a:t>Disseminated/adopted QI programs</a:t>
            </a: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ja-JP" sz="2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ja-JP" sz="2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9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en-US" sz="2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en-US" sz="2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9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</a:pPr>
            <a:endParaRPr lang="en-US" altLang="en-US" sz="22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4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A22BD9-901A-6041-89A5-FD700D6D6ACE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229600" cy="6096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Qualifying for Promotion: </a:t>
            </a:r>
            <a:r>
              <a:rPr lang="ja-JP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“</a:t>
            </a:r>
            <a:r>
              <a:rPr lang="en-US" altLang="ja-JP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Teaching Activities</a:t>
            </a:r>
            <a:r>
              <a:rPr lang="ja-JP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”</a:t>
            </a: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 Narrow" charset="0"/>
              <a:ea typeface="ＭＳ Ｐゴシック" charset="-128"/>
            </a:endParaRPr>
          </a:p>
        </p:txBody>
      </p:sp>
      <p:sp>
        <p:nvSpPr>
          <p:cNvPr id="1044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96950" y="1524000"/>
            <a:ext cx="8145463" cy="4938713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Many types of teaching/educational activities</a:t>
            </a:r>
          </a:p>
          <a:p>
            <a:pPr lvl="1"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Didactic, classroom teaching</a:t>
            </a:r>
          </a:p>
          <a:p>
            <a:pPr lvl="1"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PBL/TBL</a:t>
            </a:r>
          </a:p>
          <a:p>
            <a:pPr lvl="1"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One-on-one mentoring/training of undergraduates, graduate students (MS/PhD), medical students, postdocs, residents, fellows</a:t>
            </a:r>
          </a:p>
          <a:p>
            <a:pPr lvl="1"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Loosely interpreted – rounds, workshops, M&amp;M discussions</a:t>
            </a: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en-US" sz="2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Teaching effectiveness, evaluation and assessment should be included in Chair’s letter of nomination</a:t>
            </a:r>
          </a:p>
          <a:p>
            <a:pPr lvl="1" eaLnBrk="1" hangingPunct="1">
              <a:lnSpc>
                <a:spcPct val="7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Tahoma" charset="0"/>
              <a:buChar char="◊"/>
            </a:pPr>
            <a:endParaRPr lang="en-US" altLang="en-US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Patient/community outreach and education</a:t>
            </a:r>
          </a:p>
          <a:p>
            <a:pPr lvl="1" eaLnBrk="1" hangingPunct="1">
              <a:lnSpc>
                <a:spcPct val="7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Verdana" charset="0"/>
              <a:buNone/>
            </a:pPr>
            <a:endParaRPr lang="en-US" altLang="en-US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en-US" sz="1800" dirty="0">
              <a:solidFill>
                <a:srgbClr val="000000"/>
              </a:solidFill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Clr>
                <a:schemeClr val="tx2"/>
              </a:buClr>
              <a:buFont typeface="Verdana" charset="0"/>
              <a:buNone/>
            </a:pPr>
            <a:endParaRPr lang="en-US" altLang="en-US" sz="1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445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EB4D86-6DFC-5647-97BD-51D6899B4210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90600" y="13716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Administrative activity is important to the institution, but it is rarely by itself the basis for promotion. Expected of all faculty at some level.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Committee work: division, department, school, university, hospital, society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Grant/guideline/paper reviewing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Leadership/admin examples: division director, medical director, etc.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Leadership roles important for promotion to senior ranks.</a:t>
            </a:r>
          </a:p>
        </p:txBody>
      </p:sp>
      <p:sp>
        <p:nvSpPr>
          <p:cNvPr id="1064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980524-34E4-BC41-9225-B5AEDCEA03A8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90600" y="457200"/>
            <a:ext cx="82296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Qualifying for Promotion: </a:t>
            </a:r>
            <a:r>
              <a:rPr lang="ja-JP" altLang="en-US" sz="3000" b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“</a:t>
            </a:r>
            <a:r>
              <a:rPr lang="en-US" altLang="ja-JP" sz="3000" b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Service/Admin Activities</a:t>
            </a:r>
            <a:r>
              <a:rPr lang="ja-JP" altLang="en-US" sz="3000" b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”</a:t>
            </a:r>
            <a:endParaRPr lang="en-US" altLang="en-US" sz="3000" b="1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F09AAE-5839-4119-919F-E21BDAA770A0}" type="slidenum">
              <a:rPr lang="en-US" altLang="en-US" sz="1200" smtClean="0">
                <a:solidFill>
                  <a:srgbClr val="B5A788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solidFill>
                <a:srgbClr val="B5A788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27" y="152400"/>
            <a:ext cx="810162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4469"/>
      </p:ext>
    </p:ext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980524-34E4-BC41-9225-B5AEDCEA03A8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90600" y="457200"/>
            <a:ext cx="82296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NTC Promotion Criteria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143000"/>
            <a:ext cx="807302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Four Domains </a:t>
            </a:r>
            <a:r>
              <a:rPr lang="en-US" sz="2400" b="1">
                <a:latin typeface="+mn-lt"/>
              </a:rPr>
              <a:t>of Achievement</a:t>
            </a:r>
          </a:p>
          <a:p>
            <a:pPr algn="ctr"/>
            <a:endParaRPr lang="en-US" sz="1100" b="1" dirty="0">
              <a:latin typeface="+mn-lt"/>
            </a:endParaRPr>
          </a:p>
          <a:p>
            <a:pPr algn="ctr"/>
            <a:r>
              <a:rPr lang="en-US" sz="2400" i="1" dirty="0">
                <a:solidFill>
                  <a:schemeClr val="accent5"/>
                </a:solidFill>
                <a:latin typeface="+mn-lt"/>
              </a:rPr>
              <a:t>Clinical/Patient Care</a:t>
            </a:r>
          </a:p>
          <a:p>
            <a:pPr algn="ctr"/>
            <a:r>
              <a:rPr lang="en-US" sz="2400" i="1" dirty="0">
                <a:solidFill>
                  <a:schemeClr val="accent5"/>
                </a:solidFill>
                <a:latin typeface="+mn-lt"/>
              </a:rPr>
              <a:t>Research/Scholarship</a:t>
            </a:r>
          </a:p>
          <a:p>
            <a:pPr algn="ctr"/>
            <a:r>
              <a:rPr lang="en-US" sz="2400" i="1" dirty="0">
                <a:solidFill>
                  <a:schemeClr val="accent5"/>
                </a:solidFill>
                <a:latin typeface="+mn-lt"/>
              </a:rPr>
              <a:t>Education</a:t>
            </a:r>
          </a:p>
          <a:p>
            <a:pPr algn="ctr"/>
            <a:r>
              <a:rPr lang="en-US" sz="2400" i="1" dirty="0">
                <a:solidFill>
                  <a:schemeClr val="accent5"/>
                </a:solidFill>
                <a:latin typeface="+mn-lt"/>
              </a:rPr>
              <a:t>Service/Administration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3352800"/>
            <a:ext cx="7322251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2000" dirty="0">
                <a:latin typeface="+mn-lt"/>
                <a:ea typeface="Calibri" charset="0"/>
                <a:cs typeface="Times New Roman" charset="0"/>
              </a:rPr>
              <a:t>Activity in any domain that only meets basic employment expectations will be described as </a:t>
            </a:r>
            <a:r>
              <a:rPr lang="en-US" sz="2000" b="1" i="1" dirty="0">
                <a:solidFill>
                  <a:srgbClr val="C00000"/>
                </a:solidFill>
                <a:latin typeface="+mn-lt"/>
                <a:ea typeface="Calibri" charset="0"/>
                <a:cs typeface="Times New Roman" charset="0"/>
              </a:rPr>
              <a:t>Acceptable</a:t>
            </a:r>
            <a:r>
              <a:rPr lang="en-US" sz="2000" dirty="0">
                <a:latin typeface="+mn-lt"/>
                <a:ea typeface="Calibri" charset="0"/>
                <a:cs typeface="Times New Roman" charset="0"/>
              </a:rPr>
              <a:t> and will not contribute toward consideration for promotion.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2000" dirty="0">
                <a:latin typeface="+mn-lt"/>
                <a:ea typeface="Calibri" charset="0"/>
                <a:cs typeface="Times New Roman" charset="0"/>
              </a:rPr>
              <a:t>Performance above and beyond this level will be described as</a:t>
            </a:r>
            <a:r>
              <a:rPr lang="en-US" sz="2000" i="1" dirty="0">
                <a:solidFill>
                  <a:srgbClr val="C00000"/>
                </a:solidFill>
                <a:latin typeface="+mn-lt"/>
                <a:ea typeface="Calibri" charset="0"/>
                <a:cs typeface="Times New Roman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+mn-lt"/>
                <a:ea typeface="Calibri" charset="0"/>
                <a:cs typeface="Times New Roman" charset="0"/>
              </a:rPr>
              <a:t>Commendable</a:t>
            </a:r>
            <a:r>
              <a:rPr lang="en-US" sz="2000" dirty="0">
                <a:latin typeface="+mn-lt"/>
                <a:ea typeface="Calibri" charset="0"/>
                <a:cs typeface="Times New Roman" charset="0"/>
              </a:rPr>
              <a:t> and will count toward promotion.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2000" dirty="0">
                <a:latin typeface="+mn-lt"/>
                <a:ea typeface="Calibri" charset="0"/>
                <a:cs typeface="Times New Roman" charset="0"/>
              </a:rPr>
              <a:t>A second level of extraordinarily high performance will be described as </a:t>
            </a:r>
            <a:r>
              <a:rPr lang="en-US" sz="2000" b="1" i="1" dirty="0">
                <a:solidFill>
                  <a:srgbClr val="C00000"/>
                </a:solidFill>
                <a:latin typeface="+mn-lt"/>
                <a:ea typeface="Calibri" charset="0"/>
                <a:cs typeface="Times New Roman" charset="0"/>
              </a:rPr>
              <a:t>Exceptional</a:t>
            </a:r>
            <a:r>
              <a:rPr lang="en-US" sz="2000" dirty="0">
                <a:latin typeface="+mn-lt"/>
                <a:ea typeface="Calibri" charset="0"/>
                <a:cs typeface="Times New Roman" charset="0"/>
              </a:rPr>
              <a:t>.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2000" dirty="0">
                <a:latin typeface="+mn-lt"/>
                <a:ea typeface="Calibri" charset="0"/>
                <a:cs typeface="Times New Roman" charset="0"/>
              </a:rPr>
              <a:t>Quantitatively, these levels of achievement will be given point values of 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Calibri" charset="0"/>
                <a:cs typeface="Times New Roman" charset="0"/>
              </a:rPr>
              <a:t>0</a:t>
            </a:r>
            <a:r>
              <a:rPr lang="en-US" sz="2000" dirty="0">
                <a:latin typeface="+mn-lt"/>
                <a:ea typeface="Calibri" charset="0"/>
                <a:cs typeface="Times New Roman" charset="0"/>
              </a:rPr>
              <a:t>, 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Calibri" charset="0"/>
                <a:cs typeface="Times New Roman" charset="0"/>
              </a:rPr>
              <a:t>1</a:t>
            </a:r>
            <a:r>
              <a:rPr lang="en-US" sz="2000" dirty="0">
                <a:latin typeface="+mn-lt"/>
                <a:ea typeface="Calibri" charset="0"/>
                <a:cs typeface="Times New Roman" charset="0"/>
              </a:rPr>
              <a:t> and 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Calibri" charset="0"/>
                <a:cs typeface="Times New Roman" charset="0"/>
              </a:rPr>
              <a:t>2</a:t>
            </a:r>
            <a:r>
              <a:rPr lang="en-US" sz="2000" dirty="0">
                <a:latin typeface="+mn-lt"/>
                <a:ea typeface="Calibri" charset="0"/>
                <a:cs typeface="Times New Roman" charset="0"/>
              </a:rPr>
              <a:t>, respectively.</a:t>
            </a:r>
            <a:endParaRPr lang="en-US" sz="2000" dirty="0">
              <a:effectLst/>
              <a:latin typeface="+mn-lt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16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980524-34E4-BC41-9225-B5AEDCEA03A8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90600" y="457200"/>
            <a:ext cx="82296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NTC Promotion Criteria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47800"/>
            <a:ext cx="8073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For promotion to Associate Professor</a:t>
            </a:r>
          </a:p>
          <a:p>
            <a:endParaRPr lang="en-US" sz="2400" b="1" i="1" dirty="0">
              <a:latin typeface="+mn-lt"/>
            </a:endParaRPr>
          </a:p>
          <a:p>
            <a:r>
              <a:rPr lang="en-US" sz="2400" b="1" i="1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1. Exceptional (2) in at least </a:t>
            </a:r>
            <a:r>
              <a:rPr lang="en-US" sz="2400" u="sng" dirty="0">
                <a:latin typeface="+mn-lt"/>
              </a:rPr>
              <a:t>one</a:t>
            </a:r>
            <a:r>
              <a:rPr lang="en-US" sz="2400" dirty="0">
                <a:latin typeface="+mn-lt"/>
              </a:rPr>
              <a:t> domain.</a:t>
            </a:r>
          </a:p>
          <a:p>
            <a:r>
              <a:rPr lang="en-US" sz="2400" dirty="0">
                <a:latin typeface="+mn-lt"/>
              </a:rPr>
              <a:t>	2. At least a 1 in clinical.</a:t>
            </a:r>
          </a:p>
          <a:p>
            <a:pPr lvl="2"/>
            <a:r>
              <a:rPr lang="en-US" sz="2400" dirty="0">
                <a:latin typeface="+mn-lt"/>
              </a:rPr>
              <a:t>3. Total of 4 points.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3551080"/>
            <a:ext cx="8073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For promotion to Professor</a:t>
            </a:r>
          </a:p>
          <a:p>
            <a:endParaRPr lang="en-US" sz="2400" b="1" i="1" dirty="0">
              <a:latin typeface="+mn-lt"/>
            </a:endParaRPr>
          </a:p>
          <a:p>
            <a:r>
              <a:rPr lang="en-US" sz="2400" b="1" i="1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1. Exceptional (2) in at least </a:t>
            </a:r>
            <a:r>
              <a:rPr lang="en-US" sz="2400" u="sng" dirty="0">
                <a:latin typeface="+mn-lt"/>
              </a:rPr>
              <a:t>two</a:t>
            </a:r>
            <a:r>
              <a:rPr lang="en-US" sz="2400" dirty="0">
                <a:latin typeface="+mn-lt"/>
              </a:rPr>
              <a:t> domains.</a:t>
            </a:r>
          </a:p>
          <a:p>
            <a:r>
              <a:rPr lang="en-US" sz="2400" dirty="0">
                <a:latin typeface="+mn-lt"/>
              </a:rPr>
              <a:t>	2. At least a 1 in clinical.</a:t>
            </a:r>
          </a:p>
          <a:p>
            <a:pPr lvl="2"/>
            <a:r>
              <a:rPr lang="en-US" sz="2400" dirty="0">
                <a:latin typeface="+mn-lt"/>
              </a:rPr>
              <a:t>3. Total of 5 points.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5791200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+mn-lt"/>
              </a:rPr>
              <a:t>Chair’s letter and faculty narrative will build the case for proposed achievement levels and areas of focus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952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980524-34E4-BC41-9225-B5AEDCEA03A8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90600" y="457200"/>
            <a:ext cx="82296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NTC Promotion Criteria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1102578"/>
            <a:ext cx="792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40005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Example A:   </a:t>
            </a: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An innovative clinician with high clinical productivity and quality, significant committee service and activity in resident education with little to no published research seeking promotion to Associate Professor might claim Clinical: 2, Service: 1, Education: 1.</a:t>
            </a:r>
          </a:p>
          <a:p>
            <a:pPr marL="457200" marR="40005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 </a:t>
            </a:r>
          </a:p>
          <a:p>
            <a:pPr marL="457200" marR="40005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Example B: </a:t>
            </a: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A strong clinician with moderate clinical productivity and quality, multi-year appointment as Medical Director, and several published research papers or quality project reports seeking promotion to Associate Professor might claim Clinical: 1, Service: 2, Research: 1.</a:t>
            </a:r>
          </a:p>
          <a:p>
            <a:pPr marL="457200" marR="40005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 </a:t>
            </a:r>
          </a:p>
          <a:p>
            <a:pPr marL="457200" marR="40005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Example C:</a:t>
            </a: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  An innovative clinician with high clinical productivity and quality, bedside supervision of multiple trainees and additional didactic teaching, multi-year appointment as Residency Director, several case studies and one or two peer-reviewed publications and a strong record of hospital committee service, seeking promotion to Professor might claim Clinical: 2, Education: 2, Research: 1, Service: 1.</a:t>
            </a:r>
          </a:p>
          <a:p>
            <a:pPr marR="400050" algn="just"/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 </a:t>
            </a:r>
          </a:p>
          <a:p>
            <a:pPr marL="457200" marR="40005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Example D:</a:t>
            </a: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  A strong clinician with moderate clinical productivity and quality, little to no exposure to trainees, no publications and service on several committees in the last five years would be scored Clinical: 1, Education: 0, Research: 0, Service: 1, and would not yet be competitive for promotion. (This last case may also represent a faculty better suited to move to a Staff Physician appointment).</a:t>
            </a:r>
          </a:p>
        </p:txBody>
      </p:sp>
    </p:spTree>
    <p:extLst>
      <p:ext uri="{BB962C8B-B14F-4D97-AF65-F5344CB8AC3E}">
        <p14:creationId xmlns:p14="http://schemas.microsoft.com/office/powerpoint/2010/main" val="530717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534400" cy="685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Qualifying for Promotion: </a:t>
            </a:r>
            <a:r>
              <a:rPr lang="ja-JP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“</a:t>
            </a:r>
            <a:r>
              <a:rPr lang="en-US" altLang="ja-JP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Peer Esteem</a:t>
            </a:r>
            <a:r>
              <a:rPr lang="ja-JP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”</a:t>
            </a:r>
            <a:endParaRPr lang="en-US" altLang="en-US" sz="3600" b="1">
              <a:effectLst>
                <a:outerShdw blurRad="38100" dist="38100" dir="2700000" algn="tl">
                  <a:srgbClr val="C0C0C0"/>
                </a:outerShdw>
              </a:effectLst>
              <a:latin typeface="Arial Narrow" charset="0"/>
              <a:ea typeface="ＭＳ Ｐゴシック" charset="-128"/>
            </a:endParaRPr>
          </a:p>
        </p:txBody>
      </p:sp>
      <p:sp>
        <p:nvSpPr>
          <p:cNvPr id="235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90600" y="15240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Reflects regional, national, international reputation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endParaRPr lang="en-US" sz="28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Clinical referrals, invited seminars/talks/meeting presentations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endParaRPr lang="en-US" sz="28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Grant review, journal review, invited reviews and book chapters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endParaRPr lang="en-US" sz="28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Overlaps with scholarship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endParaRPr lang="en-US" sz="28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Takes time and effort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endParaRPr lang="en-US" sz="2800" dirty="0">
              <a:cs typeface="+mn-cs"/>
            </a:endParaRPr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2EAEBB-E82A-F74C-B32E-B9424D4AFDE6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8153400" cy="1066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Some Strategies for Getting Known </a:t>
            </a:r>
            <a:r>
              <a:rPr lang="en-US" alt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Outside</a:t>
            </a: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 Your Institution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90600" y="13716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b="1" dirty="0">
                <a:solidFill>
                  <a:srgbClr val="FF0000"/>
                </a:solidFill>
                <a:ea typeface="+mn-ea"/>
                <a:cs typeface="+mn-cs"/>
              </a:rPr>
              <a:t>**</a:t>
            </a: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 Publish and present your work</a:t>
            </a:r>
            <a:r>
              <a:rPr lang="en-US" sz="2800" b="1" dirty="0">
                <a:solidFill>
                  <a:srgbClr val="FF0000"/>
                </a:solidFill>
                <a:ea typeface="+mn-ea"/>
                <a:cs typeface="+mn-cs"/>
              </a:rPr>
              <a:t>**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000" dirty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Join professional societies, go to meetings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000" dirty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Correspond with people whose work interests you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000" dirty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Agree to review grants, journal articles</a:t>
            </a:r>
          </a:p>
          <a:p>
            <a:pPr marL="82550" indent="0" eaLnBrk="1" hangingPunct="1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000" dirty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Speak to the media, local and national organizations</a:t>
            </a:r>
          </a:p>
          <a:p>
            <a:pPr marL="82550" indent="0" eaLnBrk="1" hangingPunct="1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000" dirty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Join large (national) collaborative research studies</a:t>
            </a:r>
          </a:p>
        </p:txBody>
      </p:sp>
      <p:sp>
        <p:nvSpPr>
          <p:cNvPr id="1126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F399A2-3E25-F844-92C2-15389AAD68F1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28600"/>
            <a:ext cx="5118100" cy="762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Take Away Messages…</a:t>
            </a:r>
          </a:p>
        </p:txBody>
      </p:sp>
      <p:sp>
        <p:nvSpPr>
          <p:cNvPr id="12493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50913" y="1524000"/>
            <a:ext cx="8193087" cy="4611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Char char="¯"/>
            </a:pPr>
            <a:r>
              <a:rPr lang="en-US" altLang="en-US" sz="2800" dirty="0">
                <a:ea typeface="ＭＳ Ｐゴシック" charset="-128"/>
              </a:rPr>
              <a:t>Know what is expected of you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Char char="¯"/>
            </a:pPr>
            <a:r>
              <a:rPr lang="en-US" altLang="en-US" sz="2800" i="1" dirty="0">
                <a:ea typeface="ＭＳ Ｐゴシック" charset="-128"/>
              </a:rPr>
              <a:t>Actively</a:t>
            </a:r>
            <a:r>
              <a:rPr lang="en-US" altLang="en-US" sz="2800" dirty="0">
                <a:ea typeface="ＭＳ Ｐゴシック" charset="-128"/>
              </a:rPr>
              <a:t> guide your career path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80000"/>
              <a:buFont typeface="Wingdings 2" charset="2"/>
              <a:buChar char="¯"/>
            </a:pPr>
            <a:r>
              <a:rPr lang="en-US" altLang="en-US" sz="2400" dirty="0">
                <a:ea typeface="ＭＳ Ｐゴシック" charset="-128"/>
              </a:rPr>
              <a:t>Assess your readiness for promotion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80000"/>
              <a:buFont typeface="Wingdings 2" charset="2"/>
              <a:buChar char="¯"/>
            </a:pPr>
            <a:r>
              <a:rPr lang="en-US" altLang="en-US" sz="2400" dirty="0">
                <a:ea typeface="ＭＳ Ｐゴシック" charset="-128"/>
              </a:rPr>
              <a:t>Make a timeline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80000"/>
              <a:buFont typeface="Wingdings 2" charset="2"/>
              <a:buChar char="¯"/>
            </a:pPr>
            <a:r>
              <a:rPr lang="en-US" altLang="en-US" sz="2400" dirty="0">
                <a:ea typeface="ＭＳ Ｐゴシック" charset="-128"/>
              </a:rPr>
              <a:t>Decide how best to direct your efforts in the time you have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80000"/>
              <a:buFont typeface="Wingdings 2" charset="2"/>
              <a:buChar char="¯"/>
            </a:pPr>
            <a:r>
              <a:rPr lang="en-US" altLang="en-US" sz="2400" dirty="0">
                <a:ea typeface="ＭＳ Ｐゴシック" charset="-128"/>
              </a:rPr>
              <a:t>Revisit your plan and make mid-course corrections as needed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Char char="¯"/>
            </a:pPr>
            <a:r>
              <a:rPr lang="en-US" altLang="en-US" sz="2800" dirty="0">
                <a:ea typeface="ＭＳ Ｐゴシック" charset="-128"/>
              </a:rPr>
              <a:t>Document your achievements carefully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Char char="¯"/>
            </a:pPr>
            <a:r>
              <a:rPr lang="en-US" altLang="en-US" sz="2800" dirty="0">
                <a:ea typeface="ＭＳ Ｐゴシック" charset="-128"/>
              </a:rPr>
              <a:t>Seek professional visibility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Char char="¯"/>
            </a:pPr>
            <a:r>
              <a:rPr lang="en-US" altLang="en-US" sz="2800" dirty="0">
                <a:ea typeface="ＭＳ Ｐゴシック" charset="-128"/>
              </a:rPr>
              <a:t>Be flexible!</a:t>
            </a: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4033AE-40C6-3448-9D86-F561E993BAF1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304800"/>
            <a:ext cx="3886200" cy="762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40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Need A Hand? </a:t>
            </a:r>
          </a:p>
        </p:txBody>
      </p:sp>
      <p:sp>
        <p:nvSpPr>
          <p:cNvPr id="12697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05000"/>
            <a:ext cx="4572000" cy="4400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r>
              <a:rPr lang="en-US" altLang="en-US" sz="2800" b="1" dirty="0">
                <a:ea typeface="ＭＳ Ｐゴシック" charset="-128"/>
              </a:rPr>
              <a:t>Office of Administration and Faculty Affairs</a:t>
            </a:r>
            <a:r>
              <a:rPr lang="en-US" altLang="en-US" sz="2800" dirty="0">
                <a:ea typeface="ＭＳ Ｐゴシック" charset="-128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r>
              <a:rPr lang="en-US" altLang="en-US" sz="2800" dirty="0">
                <a:ea typeface="ＭＳ Ｐゴシック" charset="-128"/>
              </a:rPr>
              <a:t>   713-500-5020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r>
              <a:rPr lang="en-US" altLang="en-US" sz="2800" dirty="0">
                <a:ea typeface="ＭＳ Ｐゴシック" charset="-128"/>
              </a:rPr>
              <a:t>	MSB G.420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2800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Char char="¯"/>
            </a:pPr>
            <a:r>
              <a:rPr lang="en-US" altLang="en-US" sz="3200" dirty="0">
                <a:ea typeface="ＭＳ Ｐゴシック" charset="-128"/>
              </a:rPr>
              <a:t>Consultation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Verdana" charset="0"/>
              <a:buNone/>
            </a:pPr>
            <a:endParaRPr lang="en-US" altLang="en-US" sz="800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Char char="¯"/>
            </a:pPr>
            <a:r>
              <a:rPr lang="en-US" altLang="en-US" sz="3200" dirty="0">
                <a:ea typeface="ＭＳ Ｐゴシック" charset="-128"/>
              </a:rPr>
              <a:t>Information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Verdana" charset="0"/>
              <a:buNone/>
            </a:pPr>
            <a:endParaRPr lang="en-US" altLang="en-US" sz="800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Char char="¯"/>
            </a:pPr>
            <a:r>
              <a:rPr lang="en-US" altLang="en-US" sz="3200" dirty="0">
                <a:ea typeface="ＭＳ Ｐゴシック" charset="-128"/>
              </a:rPr>
              <a:t>Assistance</a:t>
            </a:r>
          </a:p>
        </p:txBody>
      </p:sp>
      <p:pic>
        <p:nvPicPr>
          <p:cNvPr id="126979" name="Picture 4" descr="BD19644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0538" y="1905000"/>
            <a:ext cx="2836862" cy="3429000"/>
          </a:xfrm>
        </p:spPr>
      </p:pic>
      <p:sp>
        <p:nvSpPr>
          <p:cNvPr id="1269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8596F3-03C0-8143-8528-EFCD71F6556C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685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Academic Tracks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36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ea typeface="+mn-ea"/>
                <a:cs typeface="Tahoma" charset="0"/>
              </a:rPr>
              <a:t>Clinical, non-tenure track  </a:t>
            </a:r>
            <a:endParaRPr lang="en-US" sz="2000" dirty="0">
              <a:solidFill>
                <a:srgbClr val="000000"/>
              </a:solidFill>
              <a:ea typeface="+mn-ea"/>
              <a:cs typeface="Tahoma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dirty="0">
                <a:solidFill>
                  <a:srgbClr val="000000"/>
                </a:solidFill>
                <a:ea typeface="+mn-ea"/>
                <a:cs typeface="Tahoma" charset="0"/>
              </a:rPr>
              <a:t> Research, non-tenure track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dirty="0">
                <a:solidFill>
                  <a:srgbClr val="000000"/>
                </a:solidFill>
                <a:ea typeface="+mn-ea"/>
                <a:cs typeface="Tahoma" charset="0"/>
              </a:rPr>
              <a:t> Instructional, non-tenure track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endParaRPr lang="en-US" sz="2000" dirty="0">
              <a:solidFill>
                <a:srgbClr val="000000"/>
              </a:solidFill>
              <a:ea typeface="+mn-ea"/>
              <a:cs typeface="Tahoma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endParaRPr lang="en-US" sz="2000" dirty="0">
              <a:solidFill>
                <a:srgbClr val="000000"/>
              </a:solidFill>
              <a:ea typeface="+mn-ea"/>
              <a:cs typeface="Tahoma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dirty="0">
                <a:solidFill>
                  <a:srgbClr val="000000"/>
                </a:solidFill>
                <a:ea typeface="+mn-ea"/>
                <a:cs typeface="Tahoma" charset="0"/>
              </a:rPr>
              <a:t>Tenure track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Tahoma" charset="0"/>
              </a:rPr>
              <a:t>Clinician/Educator pathway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Tahoma" charset="0"/>
              </a:rPr>
              <a:t>Scientist/Educator pathway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2400" dirty="0">
              <a:solidFill>
                <a:srgbClr val="000000"/>
              </a:solidFill>
              <a:ea typeface="+mn-ea"/>
              <a:cs typeface="Tahoma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2400" dirty="0">
              <a:solidFill>
                <a:srgbClr val="000000"/>
              </a:solidFill>
              <a:ea typeface="+mn-ea"/>
              <a:cs typeface="Tahoma" charset="0"/>
            </a:endParaRP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7DDE73-DA65-3143-80D7-CB0BE4EBAB5D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40203" y="1351193"/>
            <a:ext cx="884197" cy="69769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95984" y="4268973"/>
            <a:ext cx="1704117" cy="6749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58766" y="1249655"/>
            <a:ext cx="1705960" cy="843074"/>
          </a:xfrm>
          <a:prstGeom prst="roundRect">
            <a:avLst>
              <a:gd name="adj" fmla="val 2061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6262" y="4410417"/>
            <a:ext cx="162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Non-tenure track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493" y="1298392"/>
            <a:ext cx="2205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          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Tenure track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clinician/educator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scientist/educator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6019" y="4344269"/>
            <a:ext cx="879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Assistant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Professor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74586" y="1416426"/>
            <a:ext cx="879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Assistant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Professor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83897" y="1402774"/>
            <a:ext cx="870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Associate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Professor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874976" y="4289147"/>
            <a:ext cx="810436" cy="663853"/>
          </a:xfrm>
          <a:prstGeom prst="roundRect">
            <a:avLst>
              <a:gd name="adj" fmla="val 85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027530" y="4266667"/>
            <a:ext cx="934405" cy="714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989594" y="4254314"/>
            <a:ext cx="937182" cy="6986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55786" y="1677003"/>
            <a:ext cx="1153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      (-/+ tenure)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          UAPTC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568065" y="2859253"/>
            <a:ext cx="1388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Track change </a:t>
            </a:r>
            <a:r>
              <a:rPr lang="en-US" sz="1400" dirty="0">
                <a:solidFill>
                  <a:srgbClr val="7030A0"/>
                </a:solidFill>
                <a:latin typeface="Calibri"/>
                <a:ea typeface="MS PGothic" panose="020B0600070205080204" pitchFamily="34" charset="-128"/>
              </a:rPr>
              <a:t>**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(2 allowed)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023290" y="4421619"/>
            <a:ext cx="869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Professor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080124" y="1522784"/>
            <a:ext cx="869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Professor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58556" y="1197553"/>
            <a:ext cx="771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FAPTC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3 yr min*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66800" y="6301159"/>
            <a:ext cx="5595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7030A0"/>
                </a:solidFill>
                <a:latin typeface="Calibri"/>
                <a:ea typeface="MS PGothic" panose="020B0600070205080204" pitchFamily="34" charset="-128"/>
              </a:rPr>
              <a:t>**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Requested by faculty member and approved by Dept. Chair and Dean, effective 9/1.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    Time off the tenure track  does not count toward the 9-year tenure probationary period.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623160" y="3427734"/>
            <a:ext cx="15584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(not reviewed by FAPTC)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066800" y="5855881"/>
            <a:ext cx="5568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  *Minimum of 3 years in rank is required for promotion (HOOP); however, less than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    5 years at time of submission is considered accelerated.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395984" y="157025"/>
            <a:ext cx="73251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Ranks, Tracks, and Pathways to Promotion and/or Tenure via FAPTC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>
          <a:xfrm>
            <a:off x="6151184" y="6245627"/>
            <a:ext cx="2895600" cy="551856"/>
          </a:xfrm>
        </p:spPr>
        <p:txBody>
          <a:bodyPr/>
          <a:lstStyle/>
          <a:p>
            <a:pPr algn="r"/>
            <a:endParaRPr lang="en-US" sz="900" dirty="0">
              <a:solidFill>
                <a:srgbClr val="000000"/>
              </a:solidFill>
            </a:endParaRPr>
          </a:p>
          <a:p>
            <a:pPr algn="r"/>
            <a:endParaRPr lang="en-US" sz="900" dirty="0">
              <a:solidFill>
                <a:srgbClr val="000000"/>
              </a:solidFill>
            </a:endParaRPr>
          </a:p>
          <a:p>
            <a:pPr algn="r"/>
            <a:endParaRPr lang="en-US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21038" y="4301546"/>
            <a:ext cx="771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FAPTC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3 yr min*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28586" y="4257901"/>
            <a:ext cx="771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FAPTC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3 yr min*</a:t>
            </a:r>
          </a:p>
        </p:txBody>
      </p:sp>
      <p:sp>
        <p:nvSpPr>
          <p:cNvPr id="3" name="Oval 2"/>
          <p:cNvSpPr/>
          <p:nvPr/>
        </p:nvSpPr>
        <p:spPr>
          <a:xfrm>
            <a:off x="1241146" y="2763089"/>
            <a:ext cx="1957475" cy="742111"/>
          </a:xfrm>
          <a:prstGeom prst="ellipse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872315" y="2743200"/>
            <a:ext cx="855062" cy="64569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2284" y="2881463"/>
            <a:ext cx="902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Instructor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851255" y="721514"/>
            <a:ext cx="268903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u="heavy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____________________________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900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6076535" y="1359080"/>
            <a:ext cx="884197" cy="7199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161129" y="1162172"/>
            <a:ext cx="771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FAPTC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3 yr min*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7182196" y="1618612"/>
            <a:ext cx="728138" cy="1068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834516" y="1705045"/>
            <a:ext cx="1153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      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(-/+ tenure)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          UAPTC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8065717" y="1337492"/>
            <a:ext cx="884197" cy="7199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5097106" y="1654723"/>
            <a:ext cx="812189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3257036" y="4745039"/>
            <a:ext cx="519993" cy="1033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7227250" y="4745039"/>
            <a:ext cx="64821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073499" y="4388483"/>
            <a:ext cx="87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Associate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Professor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 flipV="1">
            <a:off x="4331756" y="2343868"/>
            <a:ext cx="0" cy="286124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4344950" y="3681650"/>
            <a:ext cx="0" cy="28075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90176" y="647168"/>
            <a:ext cx="2720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(tenure must be awarded before 9</a:t>
            </a:r>
            <a:r>
              <a:rPr lang="en-US" sz="1100" baseline="300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th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year)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3188546" y="1642845"/>
            <a:ext cx="519993" cy="1033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008482" y="4763211"/>
            <a:ext cx="64821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10600" y="6477000"/>
            <a:ext cx="411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fld id="{2111A665-9D88-4982-A812-887617C8D21C}" type="slidenum">
              <a:rPr lang="en-US" altLang="en-US" sz="1200" smtClean="0">
                <a:solidFill>
                  <a:srgbClr val="B5A788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algn="ctr" eaLnBrk="1" hangingPunct="1"/>
              <a:t>4</a:t>
            </a:fld>
            <a:endParaRPr lang="en-US" altLang="en-US" sz="1200" dirty="0">
              <a:solidFill>
                <a:srgbClr val="B5A788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90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57200"/>
            <a:ext cx="7772400" cy="6096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Role and Philosophy of the FAPTC</a:t>
            </a:r>
          </a:p>
        </p:txBody>
      </p:sp>
      <p:pic>
        <p:nvPicPr>
          <p:cNvPr id="65538" name="Picture 4" descr="bd06982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371600" y="2743200"/>
            <a:ext cx="2894013" cy="1908175"/>
          </a:xfrm>
        </p:spPr>
      </p:pic>
      <p:sp>
        <p:nvSpPr>
          <p:cNvPr id="655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419600" cy="4495800"/>
          </a:xfrm>
        </p:spPr>
        <p:txBody>
          <a:bodyPr/>
          <a:lstStyle/>
          <a:p>
            <a:pPr marL="119063" lvl="1" indent="284163"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3200" dirty="0">
                <a:solidFill>
                  <a:srgbClr val="000000"/>
                </a:solidFill>
                <a:ea typeface="ＭＳ Ｐゴシック" charset="-128"/>
              </a:rPr>
              <a:t> Advisory to the Dean</a:t>
            </a:r>
          </a:p>
          <a:p>
            <a:pPr marL="119063" lvl="1" indent="284163" eaLnBrk="1" hangingPunct="1">
              <a:buClr>
                <a:schemeClr val="tx2"/>
              </a:buClr>
              <a:buFont typeface="Verdana" charset="0"/>
              <a:buNone/>
            </a:pPr>
            <a:endParaRPr lang="en-US" altLang="en-US" dirty="0">
              <a:solidFill>
                <a:srgbClr val="000000"/>
              </a:solidFill>
              <a:ea typeface="ＭＳ Ｐゴシック" charset="-128"/>
            </a:endParaRPr>
          </a:p>
          <a:p>
            <a:pPr marL="119063" lvl="1" indent="284163"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3200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ja-JP" altLang="en-US" sz="3200">
                <a:solidFill>
                  <a:srgbClr val="000000"/>
                </a:solidFill>
                <a:ea typeface="ＭＳ Ｐゴシック" charset="-128"/>
              </a:rPr>
              <a:t>“</a:t>
            </a:r>
            <a:r>
              <a:rPr lang="en-US" altLang="ja-JP" sz="3200" dirty="0">
                <a:solidFill>
                  <a:srgbClr val="000000"/>
                </a:solidFill>
                <a:ea typeface="ＭＳ Ｐゴシック" charset="-128"/>
              </a:rPr>
              <a:t>Gatekeepers</a:t>
            </a:r>
            <a:r>
              <a:rPr lang="ja-JP" altLang="en-US" sz="3200">
                <a:solidFill>
                  <a:srgbClr val="000000"/>
                </a:solidFill>
                <a:ea typeface="ＭＳ Ｐゴシック" charset="-128"/>
              </a:rPr>
              <a:t>”</a:t>
            </a:r>
            <a:endParaRPr lang="en-US" altLang="ja-JP" sz="3200" dirty="0">
              <a:solidFill>
                <a:srgbClr val="000000"/>
              </a:solidFill>
              <a:ea typeface="ＭＳ Ｐゴシック" charset="-128"/>
            </a:endParaRPr>
          </a:p>
          <a:p>
            <a:pPr marL="119063" lvl="1" indent="284163" eaLnBrk="1" hangingPunct="1">
              <a:buClr>
                <a:schemeClr val="tx2"/>
              </a:buClr>
              <a:buFont typeface="Verdana" charset="0"/>
              <a:buNone/>
            </a:pPr>
            <a:endParaRPr lang="en-US" altLang="en-US" dirty="0">
              <a:solidFill>
                <a:srgbClr val="000000"/>
              </a:solidFill>
              <a:ea typeface="ＭＳ Ｐゴシック" charset="-128"/>
            </a:endParaRPr>
          </a:p>
          <a:p>
            <a:pPr marL="119063" lvl="1" indent="284163"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3200" dirty="0">
                <a:solidFill>
                  <a:srgbClr val="000000"/>
                </a:solidFill>
                <a:ea typeface="ＭＳ Ｐゴシック" charset="-128"/>
              </a:rPr>
              <a:t> Quality of the faculty</a:t>
            </a:r>
          </a:p>
          <a:p>
            <a:pPr marL="119063" lvl="1" indent="284163" eaLnBrk="1" hangingPunct="1">
              <a:buClr>
                <a:schemeClr val="tx2"/>
              </a:buClr>
              <a:buFont typeface="Verdana" charset="0"/>
              <a:buNone/>
            </a:pPr>
            <a:endParaRPr lang="en-US" altLang="en-US" dirty="0">
              <a:solidFill>
                <a:srgbClr val="000000"/>
              </a:solidFill>
              <a:ea typeface="ＭＳ Ｐゴシック" charset="-128"/>
            </a:endParaRPr>
          </a:p>
          <a:p>
            <a:pPr marL="119063" lvl="1" indent="284163"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3200" dirty="0">
                <a:solidFill>
                  <a:srgbClr val="000000"/>
                </a:solidFill>
                <a:ea typeface="ＭＳ Ｐゴシック" charset="-128"/>
              </a:rPr>
              <a:t> Reputation and future</a:t>
            </a:r>
          </a:p>
          <a:p>
            <a:pPr marL="119063" lvl="1" indent="284163" eaLnBrk="1" hangingPunct="1">
              <a:buClr>
                <a:schemeClr val="tx2"/>
              </a:buClr>
              <a:buFont typeface="Verdana" charset="0"/>
              <a:buNone/>
            </a:pPr>
            <a:r>
              <a:rPr lang="en-US" altLang="en-US" sz="3200" dirty="0">
                <a:solidFill>
                  <a:srgbClr val="000000"/>
                </a:solidFill>
                <a:ea typeface="ＭＳ Ｐゴシック" charset="-128"/>
              </a:rPr>
              <a:t>   of the institution</a:t>
            </a:r>
          </a:p>
        </p:txBody>
      </p:sp>
      <p:sp>
        <p:nvSpPr>
          <p:cNvPr id="6554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938943-E20B-3040-83AB-D36D704AAA77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685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Readiness for Promotion</a:t>
            </a:r>
          </a:p>
        </p:txBody>
      </p:sp>
      <p:sp>
        <p:nvSpPr>
          <p:cNvPr id="6963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90600" y="1524000"/>
            <a:ext cx="8153400" cy="4495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Purpose of the </a:t>
            </a:r>
            <a:r>
              <a:rPr lang="en-US" altLang="en-US" sz="2400" dirty="0">
                <a:solidFill>
                  <a:srgbClr val="C70533"/>
                </a:solidFill>
                <a:ea typeface="ＭＳ Ｐゴシック" charset="-128"/>
              </a:rPr>
              <a:t>Annual Faculty Review</a:t>
            </a:r>
          </a:p>
          <a:p>
            <a:pPr lvl="1"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determine if the candidate is on track for promotion </a:t>
            </a:r>
          </a:p>
          <a:p>
            <a:pPr lvl="1"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give guidance and plan for the upcoming year.</a:t>
            </a:r>
          </a:p>
          <a:p>
            <a:pPr lvl="1" eaLnBrk="1" hangingPunct="1">
              <a:lnSpc>
                <a:spcPct val="70000"/>
              </a:lnSpc>
              <a:buClr>
                <a:schemeClr val="tx2"/>
              </a:buClr>
              <a:buFont typeface="Wingdings" charset="2"/>
              <a:buNone/>
            </a:pPr>
            <a:endParaRPr lang="en-US" altLang="en-US" sz="24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The Department (Internal) Review Committee</a:t>
            </a:r>
          </a:p>
          <a:p>
            <a:pPr lvl="1"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reviews the candidate’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-128"/>
              </a:rPr>
              <a:t>s credentials with CV and 3 internal reference letters.</a:t>
            </a:r>
          </a:p>
          <a:p>
            <a:pPr lvl="1"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advises the Department Chair regarding the candidate’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-128"/>
              </a:rPr>
              <a:t>s promotion.</a:t>
            </a: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24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OAFA can review a </a:t>
            </a:r>
            <a:r>
              <a:rPr lang="en-US" altLang="en-US" sz="2400" dirty="0">
                <a:ea typeface="ＭＳ Ｐゴシック" charset="-128"/>
              </a:rPr>
              <a:t>candidate’</a:t>
            </a:r>
            <a:r>
              <a:rPr lang="en-US" altLang="ja-JP" sz="2400" dirty="0">
                <a:ea typeface="ＭＳ Ｐゴシック" charset="-128"/>
              </a:rPr>
              <a:t>s CV (in the UT format) in advance. </a:t>
            </a: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ja-JP" sz="2400" dirty="0"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ja-JP" sz="2400" dirty="0">
                <a:ea typeface="ＭＳ Ｐゴシック" charset="-128"/>
              </a:rPr>
              <a:t>Associate Dean Morano will hold a 30 min. consultation session (</a:t>
            </a:r>
            <a:r>
              <a:rPr lang="en-US" altLang="ja-JP" sz="2400" dirty="0">
                <a:solidFill>
                  <a:schemeClr val="accent3"/>
                </a:solidFill>
                <a:ea typeface="ＭＳ Ｐゴシック" charset="-128"/>
              </a:rPr>
              <a:t>Individual Promotion Plan; IPP</a:t>
            </a:r>
            <a:r>
              <a:rPr lang="en-US" altLang="ja-JP" sz="2400" dirty="0">
                <a:ea typeface="ＭＳ Ｐゴシック" charset="-128"/>
              </a:rPr>
              <a:t>) upon request with updated CV </a:t>
            </a:r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605BAE-A863-8447-B74D-A28577E353F0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98214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685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Time Table</a:t>
            </a:r>
          </a:p>
        </p:txBody>
      </p:sp>
      <p:sp>
        <p:nvSpPr>
          <p:cNvPr id="6349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8153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C70533"/>
                </a:solidFill>
                <a:ea typeface="ＭＳ Ｐゴシック" charset="-128"/>
              </a:rPr>
              <a:t>May 1 to August 31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– Department (Internal) Review Committee reviews recommendations 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en-US" sz="16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C70533"/>
                </a:solidFill>
                <a:ea typeface="ＭＳ Ｐゴシック" charset="-128"/>
              </a:rPr>
              <a:t>September 1 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- Proposals due to the Dean, c/o OAFA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charset="-128"/>
              </a:rPr>
              <a:t>ELECTRONIC SUBMISSION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en-US" sz="16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C70533"/>
                </a:solidFill>
                <a:ea typeface="ＭＳ Ｐゴシック" charset="-128"/>
              </a:rPr>
              <a:t>March/April</a:t>
            </a:r>
            <a:r>
              <a:rPr lang="en-US" altLang="en-US" sz="2400" dirty="0">
                <a:ea typeface="ＭＳ Ｐゴシック" charset="-128"/>
              </a:rPr>
              <a:t> - 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Health Science Center - University Appointments, Promotions and Tenure Committee meets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16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C70533"/>
                </a:solidFill>
                <a:ea typeface="ＭＳ Ｐゴシック" charset="-128"/>
              </a:rPr>
              <a:t>May/June</a:t>
            </a:r>
            <a:r>
              <a:rPr lang="en-US" altLang="en-US" sz="2400" dirty="0">
                <a:ea typeface="ＭＳ Ｐゴシック" charset="-128"/>
              </a:rPr>
              <a:t> - 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Health Science Center report due in Austin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en-US" sz="24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C70533"/>
                </a:solidFill>
                <a:ea typeface="ＭＳ Ｐゴシック" charset="-128"/>
              </a:rPr>
              <a:t>August 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- Board of Regents meet (re: tenure actions)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16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C70533"/>
                </a:solidFill>
                <a:ea typeface="ＭＳ Ｐゴシック" charset="-128"/>
              </a:rPr>
              <a:t>September 1 </a:t>
            </a:r>
            <a:r>
              <a:rPr lang="en-US" altLang="en-US" sz="2400" dirty="0">
                <a:ea typeface="ＭＳ Ｐゴシック" charset="-128"/>
              </a:rPr>
              <a:t>- 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Promotion and/or Tenure becomes effective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75CB0C-5E28-1849-BA7A-C3BC2833574B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762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The Parts of Your Promotion Package</a:t>
            </a:r>
          </a:p>
        </p:txBody>
      </p:sp>
      <p:sp>
        <p:nvSpPr>
          <p:cNvPr id="7373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8077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The Chair’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-128"/>
              </a:rPr>
              <a:t>s letter of </a:t>
            </a:r>
            <a:r>
              <a:rPr lang="en-US" altLang="ja-JP" sz="2400" b="1" u="sng" dirty="0">
                <a:solidFill>
                  <a:srgbClr val="000000"/>
                </a:solidFill>
                <a:ea typeface="ＭＳ Ｐゴシック" charset="-128"/>
              </a:rPr>
              <a:t>nomination</a:t>
            </a:r>
            <a:endParaRPr lang="en-US" altLang="en-US" sz="24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CV in UT format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ea typeface="ＭＳ Ｐゴシック" charset="-128"/>
              </a:rPr>
              <a:t>Promotion Narrative (required)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Letters of support (3) from colleagues within UTHealth but outside your department </a:t>
            </a:r>
          </a:p>
          <a:p>
            <a:pPr eaLnBrk="1" hangingPunct="1">
              <a:lnSpc>
                <a:spcPct val="90000"/>
              </a:lnSpc>
              <a:buClr>
                <a:srgbClr val="4F271C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List of 6 external references outside UTHealth* (</a:t>
            </a:r>
            <a:r>
              <a:rPr lang="ja-JP" altLang="en-US" sz="2400" dirty="0">
                <a:solidFill>
                  <a:srgbClr val="000000"/>
                </a:solidFill>
                <a:ea typeface="ＭＳ Ｐゴシック" charset="-128"/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-128"/>
              </a:rPr>
              <a:t>Department letters</a:t>
            </a:r>
            <a:r>
              <a:rPr lang="ja-JP" altLang="en-US" sz="2400" dirty="0">
                <a:solidFill>
                  <a:srgbClr val="000000"/>
                </a:solidFill>
                <a:ea typeface="ＭＳ Ｐゴシック" charset="-128"/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-128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4F271C"/>
              </a:buClr>
              <a:buFont typeface="Tahoma" charset="0"/>
              <a:buChar char="◊"/>
            </a:pPr>
            <a:r>
              <a:rPr lang="en-US" altLang="en-US" sz="2400" i="1" u="sng" dirty="0">
                <a:solidFill>
                  <a:srgbClr val="000000"/>
                </a:solidFill>
                <a:ea typeface="ＭＳ Ｐゴシック" charset="-128"/>
              </a:rPr>
              <a:t>Tenure track only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:  Faculty Affairs obtains references and letters from an </a:t>
            </a:r>
            <a:r>
              <a:rPr lang="en-US" altLang="en-US" sz="2400" u="sng" dirty="0">
                <a:solidFill>
                  <a:srgbClr val="000000"/>
                </a:solidFill>
                <a:ea typeface="ＭＳ Ｐゴシック" charset="-128"/>
              </a:rPr>
              <a:t>additional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 6 colleagues (</a:t>
            </a:r>
            <a:r>
              <a:rPr lang="ja-JP" altLang="en-US" sz="2400" dirty="0">
                <a:solidFill>
                  <a:srgbClr val="000000"/>
                </a:solidFill>
                <a:ea typeface="ＭＳ Ｐゴシック" charset="-128"/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-128"/>
              </a:rPr>
              <a:t>Dean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’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-128"/>
              </a:rPr>
              <a:t>s letters</a:t>
            </a:r>
            <a:r>
              <a:rPr lang="ja-JP" altLang="en-US" sz="2400" dirty="0">
                <a:solidFill>
                  <a:srgbClr val="000000"/>
                </a:solidFill>
                <a:ea typeface="ＭＳ Ｐゴシック" charset="-128"/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-128"/>
              </a:rPr>
              <a:t>), who are nominated by those on your external reference list</a:t>
            </a:r>
          </a:p>
          <a:p>
            <a:pPr eaLnBrk="1" hangingPunct="1">
              <a:lnSpc>
                <a:spcPct val="90000"/>
              </a:lnSpc>
              <a:buClr>
                <a:srgbClr val="4F271C"/>
              </a:buClr>
              <a:buNone/>
            </a:pPr>
            <a:endParaRPr lang="en-US" altLang="en-US" sz="24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					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24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altLang="en-US" sz="2400" dirty="0">
              <a:solidFill>
                <a:srgbClr val="C70533"/>
              </a:solidFill>
              <a:ea typeface="ＭＳ Ｐゴシック" charset="-128"/>
            </a:endParaRP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BF081C-A1A0-EF4B-9793-593E2E7B4A30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Rules for External Letters</a:t>
            </a:r>
          </a:p>
        </p:txBody>
      </p:sp>
      <p:sp>
        <p:nvSpPr>
          <p:cNvPr id="15363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772400" cy="4572000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Tahoma" pitchFamily="34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For tenure track candidates </a:t>
            </a:r>
          </a:p>
          <a:p>
            <a:pPr marL="640080" lvl="1" indent="-237744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110000"/>
              <a:buFont typeface="Tahoma" pitchFamily="34" charset="0"/>
              <a:buChar char="◊"/>
              <a:defRPr/>
            </a:pPr>
            <a:r>
              <a:rPr lang="en-US" sz="2000" dirty="0">
                <a:solidFill>
                  <a:srgbClr val="C70533"/>
                </a:solidFill>
                <a:ea typeface="+mn-ea"/>
              </a:rPr>
              <a:t>at least 3 </a:t>
            </a:r>
            <a:r>
              <a:rPr lang="en-US" sz="2000" dirty="0">
                <a:solidFill>
                  <a:srgbClr val="000000"/>
                </a:solidFill>
                <a:ea typeface="+mn-ea"/>
              </a:rPr>
              <a:t>of the 6 external references submitted by the department should be from individuals outside of Houston who did not have personal contact with the candidate during training. Should demonstrate </a:t>
            </a:r>
            <a:r>
              <a:rPr lang="en-US" sz="2000" u="sng" dirty="0">
                <a:solidFill>
                  <a:srgbClr val="000000"/>
                </a:solidFill>
                <a:ea typeface="+mn-ea"/>
              </a:rPr>
              <a:t>national/international</a:t>
            </a:r>
            <a:r>
              <a:rPr lang="en-US" sz="2000" dirty="0">
                <a:solidFill>
                  <a:srgbClr val="000000"/>
                </a:solidFill>
                <a:ea typeface="+mn-ea"/>
              </a:rPr>
              <a:t> peer esteem.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110000"/>
              <a:buFont typeface="Tahoma" pitchFamily="34" charset="0"/>
              <a:buChar char="◊"/>
              <a:defRPr/>
            </a:pPr>
            <a:endParaRPr lang="en-US" sz="900" dirty="0">
              <a:solidFill>
                <a:srgbClr val="000000"/>
              </a:solidFill>
              <a:ea typeface="+mn-ea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Tahoma" pitchFamily="34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For non-tenure track candidates</a:t>
            </a:r>
          </a:p>
          <a:p>
            <a:pPr marL="640080" lvl="1" indent="-237744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110000"/>
              <a:buFont typeface="Tahoma" pitchFamily="34" charset="0"/>
              <a:buChar char="◊"/>
              <a:defRPr/>
            </a:pPr>
            <a:r>
              <a:rPr lang="en-US" sz="2000" dirty="0">
                <a:solidFill>
                  <a:srgbClr val="C70533"/>
                </a:solidFill>
              </a:rPr>
              <a:t>at least 3 </a:t>
            </a:r>
            <a:r>
              <a:rPr lang="en-US" sz="2000" dirty="0">
                <a:solidFill>
                  <a:srgbClr val="000000"/>
                </a:solidFill>
              </a:rPr>
              <a:t>of the 6 external references submitted by the department should be from individuals who did not have personal contact with the candidate during training. </a:t>
            </a:r>
            <a:r>
              <a:rPr lang="en-US" sz="2000" dirty="0">
                <a:solidFill>
                  <a:srgbClr val="000000"/>
                </a:solidFill>
                <a:ea typeface="+mn-ea"/>
              </a:rPr>
              <a:t>External letters must be from various institutions outside of </a:t>
            </a:r>
            <a:r>
              <a:rPr lang="en-US" sz="2000" dirty="0" err="1">
                <a:solidFill>
                  <a:srgbClr val="000000"/>
                </a:solidFill>
                <a:ea typeface="+mn-ea"/>
              </a:rPr>
              <a:t>UTHealth</a:t>
            </a:r>
            <a:r>
              <a:rPr lang="en-US" sz="2000" dirty="0">
                <a:solidFill>
                  <a:srgbClr val="000000"/>
                </a:solidFill>
                <a:ea typeface="+mn-ea"/>
              </a:rPr>
              <a:t> and should demonstrate </a:t>
            </a:r>
            <a:r>
              <a:rPr lang="en-US" sz="2000" u="sng" dirty="0">
                <a:solidFill>
                  <a:srgbClr val="000000"/>
                </a:solidFill>
                <a:ea typeface="+mn-ea"/>
              </a:rPr>
              <a:t>regional</a:t>
            </a:r>
            <a:r>
              <a:rPr lang="en-US" sz="2000" dirty="0">
                <a:solidFill>
                  <a:srgbClr val="000000"/>
                </a:solidFill>
                <a:ea typeface="+mn-ea"/>
              </a:rPr>
              <a:t> peer esteem. 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110000"/>
              <a:buFont typeface="Tahoma" pitchFamily="34" charset="0"/>
              <a:buChar char="◊"/>
              <a:defRPr/>
            </a:pPr>
            <a:endParaRPr lang="en-US" sz="900" dirty="0">
              <a:solidFill>
                <a:srgbClr val="000000"/>
              </a:solidFill>
              <a:ea typeface="+mn-ea"/>
            </a:endParaRPr>
          </a:p>
          <a:p>
            <a:pPr marL="365760" indent="-283464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Tahoma" pitchFamily="34" charset="0"/>
              <a:buChar char="◊"/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External referees should be peers who know the candidate through </a:t>
            </a:r>
            <a:r>
              <a:rPr lang="en-US" sz="2400" u="sng" dirty="0">
                <a:solidFill>
                  <a:srgbClr val="000000"/>
                </a:solidFill>
                <a:ea typeface="+mn-ea"/>
                <a:cs typeface="+mn-cs"/>
              </a:rPr>
              <a:t>professional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 accomplishments and not from a </a:t>
            </a:r>
            <a:r>
              <a:rPr lang="en-US" sz="2400" u="sng" dirty="0">
                <a:solidFill>
                  <a:srgbClr val="000000"/>
                </a:solidFill>
                <a:ea typeface="+mn-ea"/>
                <a:cs typeface="+mn-cs"/>
              </a:rPr>
              <a:t>personal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 relationship.</a:t>
            </a:r>
          </a:p>
        </p:txBody>
      </p:sp>
      <p:sp>
        <p:nvSpPr>
          <p:cNvPr id="8192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51DDB7-CBEA-974C-A9F6-21E3977B2FD8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4296</TotalTime>
  <Words>1411</Words>
  <Application>Microsoft Office PowerPoint</Application>
  <PresentationFormat>On-screen Show (4:3)</PresentationFormat>
  <Paragraphs>320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ＭＳ Ｐゴシック</vt:lpstr>
      <vt:lpstr>ＭＳ Ｐゴシック</vt:lpstr>
      <vt:lpstr>Arial</vt:lpstr>
      <vt:lpstr>Arial Narrow</vt:lpstr>
      <vt:lpstr>Calibri</vt:lpstr>
      <vt:lpstr>Gill Sans MT</vt:lpstr>
      <vt:lpstr>Gill Sans MT Condensed</vt:lpstr>
      <vt:lpstr>Symbol</vt:lpstr>
      <vt:lpstr>Tahoma</vt:lpstr>
      <vt:lpstr>Times New Roman</vt:lpstr>
      <vt:lpstr>Verdana</vt:lpstr>
      <vt:lpstr>Wingdings</vt:lpstr>
      <vt:lpstr>Wingdings 2</vt:lpstr>
      <vt:lpstr>Solstice</vt:lpstr>
      <vt:lpstr>Custom Design</vt:lpstr>
      <vt:lpstr>1_Solstice</vt:lpstr>
      <vt:lpstr>2_Solstice</vt:lpstr>
      <vt:lpstr>Promotion and Tenure</vt:lpstr>
      <vt:lpstr>PowerPoint Presentation</vt:lpstr>
      <vt:lpstr>Academic Tracks</vt:lpstr>
      <vt:lpstr>PowerPoint Presentation</vt:lpstr>
      <vt:lpstr>Role and Philosophy of the FAPTC</vt:lpstr>
      <vt:lpstr>Readiness for Promotion</vt:lpstr>
      <vt:lpstr>Time Table</vt:lpstr>
      <vt:lpstr>The Parts of Your Promotion Package</vt:lpstr>
      <vt:lpstr>Rules for External Letters</vt:lpstr>
      <vt:lpstr>A Comparison of Promotion on the Tenure and Non-Tenure Tracks</vt:lpstr>
      <vt:lpstr>Review Process by FAPTC</vt:lpstr>
      <vt:lpstr>Review Process by FAPTC</vt:lpstr>
      <vt:lpstr>Dean’s Actions</vt:lpstr>
      <vt:lpstr>UTHealth Actions</vt:lpstr>
      <vt:lpstr>Expectations</vt:lpstr>
      <vt:lpstr>PowerPoint Presentation</vt:lpstr>
      <vt:lpstr>Qualifying for Promotion: “Scholarly Activities”</vt:lpstr>
      <vt:lpstr>Qualifying for Promotion: “Teaching Activities”</vt:lpstr>
      <vt:lpstr>PowerPoint Presentation</vt:lpstr>
      <vt:lpstr>PowerPoint Presentation</vt:lpstr>
      <vt:lpstr>PowerPoint Presentation</vt:lpstr>
      <vt:lpstr>PowerPoint Presentation</vt:lpstr>
      <vt:lpstr>Qualifying for Promotion: “Peer Esteem”</vt:lpstr>
      <vt:lpstr>Some Strategies for Getting Known Outside Your Institution</vt:lpstr>
      <vt:lpstr>Take Away Messages…</vt:lpstr>
      <vt:lpstr>Need A Hand? </vt:lpstr>
    </vt:vector>
  </TitlesOfParts>
  <Company>utmsi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Presentation: Visibility and Your Career</dc:title>
  <dc:creator>Katherine A. Loveland, Ph.D.</dc:creator>
  <cp:lastModifiedBy>Fore, Erin M</cp:lastModifiedBy>
  <cp:revision>544</cp:revision>
  <cp:lastPrinted>2019-06-17T20:56:44Z</cp:lastPrinted>
  <dcterms:created xsi:type="dcterms:W3CDTF">2003-03-12T20:23:29Z</dcterms:created>
  <dcterms:modified xsi:type="dcterms:W3CDTF">2020-05-07T21:12:44Z</dcterms:modified>
</cp:coreProperties>
</file>