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  <p:sldMasterId id="2147484858" r:id="rId2"/>
    <p:sldMasterId id="2147485032" r:id="rId3"/>
  </p:sldMasterIdLst>
  <p:notesMasterIdLst>
    <p:notesMasterId r:id="rId12"/>
  </p:notesMasterIdLst>
  <p:handoutMasterIdLst>
    <p:handoutMasterId r:id="rId13"/>
  </p:handoutMasterIdLst>
  <p:sldIdLst>
    <p:sldId id="462" r:id="rId4"/>
    <p:sldId id="463" r:id="rId5"/>
    <p:sldId id="464" r:id="rId6"/>
    <p:sldId id="465" r:id="rId7"/>
    <p:sldId id="470" r:id="rId8"/>
    <p:sldId id="467" r:id="rId9"/>
    <p:sldId id="468" r:id="rId10"/>
    <p:sldId id="469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3B14"/>
    <a:srgbClr val="0000FF"/>
    <a:srgbClr val="C70533"/>
    <a:srgbClr val="000000"/>
    <a:srgbClr val="CC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727" autoAdjust="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8352"/>
    </p:cViewPr>
  </p:sorterViewPr>
  <p:notesViewPr>
    <p:cSldViewPr>
      <p:cViewPr varScale="1">
        <p:scale>
          <a:sx n="53" d="100"/>
          <a:sy n="53" d="100"/>
        </p:scale>
        <p:origin x="-1770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 eaLnBrk="1" hangingPunct="1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59BA51-9186-BE4A-8266-6AA4EFDB0308}" type="datetimeFigureOut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 eaLnBrk="1" hangingPunct="1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6990341-C3C2-4249-8C8E-BEAEF33A1D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3324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4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344988"/>
            <a:ext cx="5483225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D20BE041-0347-8046-9406-C8A610D501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299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1E0796FB-9633-0149-84F4-5A23C5D70014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186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FC0FB902-6814-8147-AD8C-8530452A902B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781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BBE34E28-E630-E342-B51E-FA6FC7B88FCC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550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A8F4EFBE-7EDA-1D43-93E1-5CA8100A0D15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8505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4F211BC2-E737-0247-9DAB-4639E44E7916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803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C5A174F1-42E8-2148-A93B-C094FAAD70D4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327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233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42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F257AE2B-47A8-DA42-BCCA-00D3C3DB159B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347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  <p:sp>
        <p:nvSpPr>
          <p:cNvPr id="144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fld id="{691D31A2-0082-BE4B-9B69-95A57156B1CD}" type="slidenum">
              <a:rPr lang="en-US" altLang="en-US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478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F611-5E1A-A344-B3FA-34AEE90721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110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71D83-5B47-F847-83A5-CB72A6B812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66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A1DA4-87C1-FB48-BD14-34F57D5EF7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300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7D204E-B5FC-1740-80C8-D24F9BCC75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449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>
                <a:latin typeface="Tahoma" charset="0"/>
              </a:defRPr>
            </a:lvl1pPr>
          </a:lstStyle>
          <a:p>
            <a:pPr>
              <a:defRPr/>
            </a:pPr>
            <a:fld id="{778F9F37-DDC5-8547-803D-D77F37E6C1D2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94C600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rgbClr val="94C600"/>
                </a:solidFill>
                <a:latin typeface="Tahoma" charset="0"/>
              </a:defRPr>
            </a:lvl1pPr>
          </a:lstStyle>
          <a:p>
            <a:pPr>
              <a:defRPr/>
            </a:pPr>
            <a:fld id="{B3873620-1B84-1540-810C-DC40172E05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387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BF01822D-3732-E048-B467-7D319B54B8B8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BAA3E800-0D1B-F74D-8812-0B1A90203C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963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8A301C4B-ED38-1D4E-836E-298DB6DD41F6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D46A9D3A-B0F4-904A-9110-FC1A5B2F6C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378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D53DF631-9302-5449-B124-19E0731881BB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4809A35C-20DA-6B4E-8E60-46851C090C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14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E96D0071-3C16-4E45-B83F-C9A8D0673A24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7D4D811D-D9CD-6248-A860-305DF29460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698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2112E714-1814-B24D-B149-2CD3577C19B8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94FFF0E0-340E-1547-8BB3-A957F3884B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3726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1ED011BE-B62C-9E49-BDF5-51C655C6AA5D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6C385B8C-AA80-2541-A0C2-F810E19447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36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838F7-26DF-0644-81DD-426ABB04B3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11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91050A1A-1617-BF42-A16E-808DA194A9E7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B9C5A53D-9D18-4A4C-B406-BC139276A6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896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0333CF8E-2022-4549-A623-2B1E55FA4988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52B7BE3E-1E50-0349-8266-0767E150CE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3047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EBD79D6A-937F-9D4C-974D-41E5C5C1F4C1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3934DB8A-7814-5849-AA03-F7EC0CB38F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6130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0C3791A2-627E-A04E-8F96-30F66838D689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DB385C02-B7EB-3D4B-8D98-406895FA71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7226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 smtClean="0">
                <a:latin typeface="Tahoma" charset="0"/>
              </a:defRPr>
            </a:lvl1pPr>
          </a:lstStyle>
          <a:p>
            <a:pPr>
              <a:defRPr/>
            </a:pPr>
            <a:fld id="{35BFAD5B-89C4-7446-B79B-B73B0DD2AD14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94C600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rgbClr val="94C600"/>
                </a:solidFill>
                <a:latin typeface="Tahoma" charset="0"/>
              </a:defRPr>
            </a:lvl1pPr>
          </a:lstStyle>
          <a:p>
            <a:pPr>
              <a:defRPr/>
            </a:pPr>
            <a:fld id="{8A3C5328-6CF3-9F40-BAC9-973EF2CD13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68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B69E41D7-AE8D-274D-A205-E6711127D627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D1378880-1758-5F4E-B768-905EE4C627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0419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66642E2F-C3BF-8C49-91B6-5324DD1447F5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AFB3ADCA-3357-F941-9EF6-91E0BFA80D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63492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851C9917-700D-CC40-ACC5-ED4BB21213A6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FDFC1FCE-B40B-E94D-BC01-929343D2C8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7678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170662A9-0E1C-B646-B774-1CC4024AB217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E65D7C81-972A-6741-A83B-F686E5FFB3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3365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97DDE42F-24D0-CC42-9EBD-2F97C3131F4A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77EAD5FE-347E-2144-8388-FEECC661A4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10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64B24-6A8F-234E-8FB3-47D1F0949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4003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CB4EBF10-83B9-554B-97E9-0DB84B5CD321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73D8E792-CCB5-1048-9A39-6B316C70F1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6390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2FD1D0BC-2026-8740-8F00-3A34A7630965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1159FA08-8FD2-1442-AADC-45A30702E9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821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C49DF29D-CFA8-B349-99E3-5012B520A5AB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7BB8F0D3-2A39-D543-9531-978A4F243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4146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3518C981-D49A-BD4C-8D82-FE9EC089BF45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2776ACD4-6415-264C-A34D-763D234F84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20629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F9965EA7-ED99-B34A-9633-5419F1476860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ahoma" charset="0"/>
              </a:defRPr>
            </a:lvl1pPr>
          </a:lstStyle>
          <a:p>
            <a:pPr>
              <a:defRPr/>
            </a:pPr>
            <a:fld id="{DE56A994-E06E-A449-BE22-99E7AF06EE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7721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90BDE-86F1-DC4F-BD16-18812FD88D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6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84C36-56FC-0147-B92B-8133042727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871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9DFC5-502F-A54A-B6AF-3E751F7DA8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74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8BFAA-18A8-4A4A-A259-285EADBF5B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305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E93DE-B4F5-EE45-ADB6-01ABC25A94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2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A7449-3B41-7646-9421-29158FABE7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12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C199330-4CCE-2A4A-924B-B7318FAA1D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08" r:id="rId1"/>
    <p:sldLayoutId id="2147485609" r:id="rId2"/>
    <p:sldLayoutId id="2147485610" r:id="rId3"/>
    <p:sldLayoutId id="2147485611" r:id="rId4"/>
    <p:sldLayoutId id="2147485612" r:id="rId5"/>
    <p:sldLayoutId id="2147485613" r:id="rId6"/>
    <p:sldLayoutId id="2147485614" r:id="rId7"/>
    <p:sldLayoutId id="2147485615" r:id="rId8"/>
    <p:sldLayoutId id="2147485616" r:id="rId9"/>
    <p:sldLayoutId id="2147485617" r:id="rId10"/>
    <p:sldLayoutId id="2147485618" r:id="rId11"/>
    <p:sldLayoutId id="2147485619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28683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706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8707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8708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28678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867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EFEFE"/>
                </a:solidFill>
                <a:latin typeface="Century Gothic" charset="0"/>
              </a:defRPr>
            </a:lvl1pPr>
          </a:lstStyle>
          <a:p>
            <a:pPr>
              <a:defRPr/>
            </a:pPr>
            <a:fld id="{45A8B08E-232E-2942-913A-57A4528F9A2A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94C600"/>
                </a:solidFill>
                <a:latin typeface="Century Gothic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FEFEFE"/>
                </a:solidFill>
                <a:latin typeface="Century Gothic" charset="0"/>
              </a:defRPr>
            </a:lvl1pPr>
          </a:lstStyle>
          <a:p>
            <a:pPr>
              <a:defRPr/>
            </a:pPr>
            <a:fld id="{BAB03F79-0506-2145-AB69-C838532623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26" r:id="rId1"/>
    <p:sldLayoutId id="2147485627" r:id="rId2"/>
    <p:sldLayoutId id="2147485628" r:id="rId3"/>
    <p:sldLayoutId id="2147485629" r:id="rId4"/>
    <p:sldLayoutId id="2147485630" r:id="rId5"/>
    <p:sldLayoutId id="2147485631" r:id="rId6"/>
    <p:sldLayoutId id="2147485632" r:id="rId7"/>
    <p:sldLayoutId id="2147485633" r:id="rId8"/>
    <p:sldLayoutId id="2147485634" r:id="rId9"/>
    <p:sldLayoutId id="2147485635" r:id="rId10"/>
    <p:sldLayoutId id="214748563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2400" kern="1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1600"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40971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0994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40995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40996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24309" y="9525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9969" y="9525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38554" y="9525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sz="1800" dirty="0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dirty="0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40966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FEFEFE"/>
                </a:solidFill>
                <a:latin typeface="Century Gothic" charset="0"/>
              </a:defRPr>
            </a:lvl1pPr>
          </a:lstStyle>
          <a:p>
            <a:pPr>
              <a:defRPr/>
            </a:pPr>
            <a:fld id="{81916A7F-EBE2-C242-9EC8-1CD8F1AF29BA}" type="datetime1">
              <a:rPr lang="en-US" altLang="en-US"/>
              <a:pPr>
                <a:defRPr/>
              </a:pPr>
              <a:t>7/20/2020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94C600"/>
                </a:solidFill>
                <a:latin typeface="Century Gothic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FEFEFE"/>
                </a:solidFill>
                <a:latin typeface="Century Gothic" charset="0"/>
              </a:defRPr>
            </a:lvl1pPr>
          </a:lstStyle>
          <a:p>
            <a:pPr>
              <a:defRPr/>
            </a:pPr>
            <a:fld id="{C4CBB5E2-DFE5-9E4F-AAB4-4345B520A3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37" r:id="rId1"/>
    <p:sldLayoutId id="2147485638" r:id="rId2"/>
    <p:sldLayoutId id="2147485639" r:id="rId3"/>
    <p:sldLayoutId id="2147485640" r:id="rId4"/>
    <p:sldLayoutId id="2147485641" r:id="rId5"/>
    <p:sldLayoutId id="2147485642" r:id="rId6"/>
    <p:sldLayoutId id="2147485643" r:id="rId7"/>
    <p:sldLayoutId id="2147485644" r:id="rId8"/>
    <p:sldLayoutId id="2147485645" r:id="rId9"/>
    <p:sldLayoutId id="2147485646" r:id="rId10"/>
    <p:sldLayoutId id="214748564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  <a:ea typeface="ＭＳ Ｐゴシック" charset="0"/>
          <a:cs typeface="ＭＳ Ｐゴシック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2400" kern="1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charset="2"/>
        <a:buChar char=""/>
        <a:defRPr sz="1600" kern="1200">
          <a:solidFill>
            <a:schemeClr val="tx2"/>
          </a:solidFill>
          <a:latin typeface="+mn-lt"/>
          <a:ea typeface="ＭＳ Ｐゴシック" charset="0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Johnson.George@uth.tmc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788" y="685800"/>
            <a:ext cx="3527425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Vani" pitchFamily="34" charset="0"/>
                <a:ea typeface="+mj-ea"/>
                <a:cs typeface="Vani" pitchFamily="34" charset="0"/>
              </a:rPr>
              <a:t>UT FORMAT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Vani" pitchFamily="34" charset="0"/>
              <a:ea typeface="+mj-ea"/>
              <a:cs typeface="Vani" pitchFamily="34" charset="0"/>
            </a:endParaRPr>
          </a:p>
        </p:txBody>
      </p:sp>
      <p:sp>
        <p:nvSpPr>
          <p:cNvPr id="129026" name="TextBox 3"/>
          <p:cNvSpPr txBox="1">
            <a:spLocks noChangeArrowheads="1"/>
          </p:cNvSpPr>
          <p:nvPr/>
        </p:nvSpPr>
        <p:spPr bwMode="auto">
          <a:xfrm>
            <a:off x="4635500" y="0"/>
            <a:ext cx="36311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29027" name="TextBox 4"/>
          <p:cNvSpPr txBox="1">
            <a:spLocks noChangeArrowheads="1"/>
          </p:cNvSpPr>
          <p:nvPr/>
        </p:nvSpPr>
        <p:spPr bwMode="auto">
          <a:xfrm>
            <a:off x="2051050" y="1471613"/>
            <a:ext cx="50561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Arial" charset="0"/>
              </a:rPr>
              <a:t>FORMAT FOR CURRICULUM VITAE AND BIBLIOGRAPHY</a:t>
            </a:r>
          </a:p>
        </p:txBody>
      </p:sp>
      <p:sp>
        <p:nvSpPr>
          <p:cNvPr id="129028" name="TextBox 5"/>
          <p:cNvSpPr txBox="1">
            <a:spLocks noChangeArrowheads="1"/>
          </p:cNvSpPr>
          <p:nvPr/>
        </p:nvSpPr>
        <p:spPr bwMode="auto">
          <a:xfrm>
            <a:off x="1828800" y="1779588"/>
            <a:ext cx="54864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NAME:		          Date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	         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Number all pages at bottom right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PRESENT TITLE: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Assistant Professor of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Pediatrics 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or	Clinical Assistant Professor of Pediatrics (part-time)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or	Visiting Associate Professor of Pediatrics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ADDRESS: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McGovern Medical School at </a:t>
            </a:r>
            <a:r>
              <a:rPr lang="en-US" altLang="en-US" sz="1400" dirty="0" err="1" smtClean="0">
                <a:solidFill>
                  <a:srgbClr val="993300"/>
                </a:solidFill>
                <a:latin typeface="Arial" charset="0"/>
              </a:rPr>
              <a:t>UTHealth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Department of ____, Division _____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6431 Fannin St., MSB _____, Houston, TX 77030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latin typeface="Arial" charset="0"/>
              </a:rPr>
              <a:t>CITIZENSHIP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: 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Do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not include your social security #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UNDERGRADUATE EDUCATION: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Do not include high school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GRADUATE EDUCATION: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POSTGRADUATE TRAINING: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Internship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, residency, fellowship</a:t>
            </a:r>
          </a:p>
        </p:txBody>
      </p:sp>
      <p:sp>
        <p:nvSpPr>
          <p:cNvPr id="129029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7775575" y="303213"/>
            <a:ext cx="30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788" y="685800"/>
            <a:ext cx="3527425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Vani" pitchFamily="34" charset="0"/>
                <a:ea typeface="+mj-ea"/>
                <a:cs typeface="Vani" pitchFamily="34" charset="0"/>
              </a:rPr>
              <a:t>UT FORMAT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Vani" pitchFamily="34" charset="0"/>
              <a:ea typeface="+mj-ea"/>
              <a:cs typeface="Vani" pitchFamily="34" charset="0"/>
            </a:endParaRPr>
          </a:p>
        </p:txBody>
      </p:sp>
      <p:sp>
        <p:nvSpPr>
          <p:cNvPr id="131074" name="TextBox 3"/>
          <p:cNvSpPr txBox="1">
            <a:spLocks noChangeArrowheads="1"/>
          </p:cNvSpPr>
          <p:nvPr/>
        </p:nvSpPr>
        <p:spPr bwMode="auto">
          <a:xfrm>
            <a:off x="4635500" y="36022"/>
            <a:ext cx="36311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MEDICAL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31075" name="TextBox 2"/>
          <p:cNvSpPr txBox="1">
            <a:spLocks noChangeArrowheads="1"/>
          </p:cNvSpPr>
          <p:nvPr/>
        </p:nvSpPr>
        <p:spPr bwMode="auto">
          <a:xfrm>
            <a:off x="1811338" y="1447800"/>
            <a:ext cx="54864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MILITARY SERVICE: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ACADEMIC APPOINTMENTS: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- Include current faculty rank and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department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- List your appointment as </a:t>
            </a:r>
            <a:r>
              <a:rPr lang="en-US" altLang="en-US" sz="1400" b="1" dirty="0" smtClean="0">
                <a:solidFill>
                  <a:srgbClr val="993300"/>
                </a:solidFill>
                <a:latin typeface="Arial" charset="0"/>
              </a:rPr>
              <a:t>McGovern Medical </a:t>
            </a:r>
            <a:r>
              <a:rPr lang="en-US" altLang="en-US" sz="1400" b="1" dirty="0">
                <a:solidFill>
                  <a:srgbClr val="993300"/>
                </a:solidFill>
                <a:latin typeface="Arial" charset="0"/>
              </a:rPr>
              <a:t>School </a:t>
            </a:r>
            <a:r>
              <a:rPr lang="en-US" altLang="en-US" sz="1400" b="1" dirty="0" smtClean="0">
                <a:solidFill>
                  <a:srgbClr val="993300"/>
                </a:solidFill>
                <a:latin typeface="Arial" charset="0"/>
              </a:rPr>
              <a:t>	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at </a:t>
            </a:r>
            <a:r>
              <a:rPr lang="en-US" altLang="en-US" sz="1400" dirty="0" err="1" smtClean="0">
                <a:solidFill>
                  <a:srgbClr val="993300"/>
                </a:solidFill>
                <a:latin typeface="Arial" charset="0"/>
              </a:rPr>
              <a:t>UTHealth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and not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HSC-Houston, unless you have an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appointment there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ADMINISTRATIVE AND HOSPITAL APPOINTMENTS: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Include your current appointment and the name of the 	hospital. For Memorial Hermann Hospital, list which 	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location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LICENSURE: </a:t>
            </a:r>
            <a:r>
              <a:rPr lang="en-US" altLang="en-US" sz="1400" dirty="0" err="1">
                <a:solidFill>
                  <a:srgbClr val="000000"/>
                </a:solidFill>
                <a:latin typeface="Arial" charset="0"/>
              </a:rPr>
              <a:t>Lic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. # _____, State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CERTIFICATION: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PROFESSIONAL ORGANIZATIONS: </a:t>
            </a:r>
            <a:r>
              <a:rPr lang="en-US" altLang="en-US" sz="1400" dirty="0" smtClean="0">
                <a:solidFill>
                  <a:srgbClr val="000000"/>
                </a:solidFill>
                <a:latin typeface="Arial" charset="0"/>
              </a:rPr>
              <a:t>Local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, Regional, National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HONORS AND AWARDS: </a:t>
            </a:r>
            <a:r>
              <a:rPr lang="en-US" altLang="en-US" sz="1200" dirty="0" smtClean="0">
                <a:solidFill>
                  <a:srgbClr val="993300"/>
                </a:solidFill>
                <a:latin typeface="Arial" charset="0"/>
              </a:rPr>
              <a:t>List </a:t>
            </a:r>
            <a:r>
              <a:rPr lang="en-US" altLang="en-US" sz="1200" dirty="0">
                <a:solidFill>
                  <a:srgbClr val="993300"/>
                </a:solidFill>
                <a:latin typeface="Arial" charset="0"/>
              </a:rPr>
              <a:t>multiple awards once with inclusive dates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EDITORIAL POSITIONS:</a:t>
            </a:r>
          </a:p>
        </p:txBody>
      </p:sp>
      <p:sp>
        <p:nvSpPr>
          <p:cNvPr id="13107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747000" y="295275"/>
            <a:ext cx="30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788" y="685800"/>
            <a:ext cx="3527425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Vani" pitchFamily="34" charset="0"/>
                <a:ea typeface="+mj-ea"/>
                <a:cs typeface="Vani" pitchFamily="34" charset="0"/>
              </a:rPr>
              <a:t>UT FORMAT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Vani" pitchFamily="34" charset="0"/>
              <a:ea typeface="+mj-ea"/>
              <a:cs typeface="Vani" pitchFamily="34" charset="0"/>
            </a:endParaRPr>
          </a:p>
        </p:txBody>
      </p:sp>
      <p:sp>
        <p:nvSpPr>
          <p:cNvPr id="133122" name="TextBox 3"/>
          <p:cNvSpPr txBox="1">
            <a:spLocks noChangeArrowheads="1"/>
          </p:cNvSpPr>
          <p:nvPr/>
        </p:nvSpPr>
        <p:spPr bwMode="auto">
          <a:xfrm>
            <a:off x="4583459" y="0"/>
            <a:ext cx="37721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33123" name="TextBox 4"/>
          <p:cNvSpPr txBox="1">
            <a:spLocks noChangeArrowheads="1"/>
          </p:cNvSpPr>
          <p:nvPr/>
        </p:nvSpPr>
        <p:spPr bwMode="auto">
          <a:xfrm>
            <a:off x="1820863" y="1447800"/>
            <a:ext cx="54864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SERVICE ON NATIONAL GRANT REVIEW PANELS, STUDY SECTIONS, COMMITTEES: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SERVICE ON THE UNIVERSITY OF TEXAS HEALTH SCIENCE CENTER AT HOUSTON COMMITTEES: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SERVICE ON THE </a:t>
            </a:r>
            <a:r>
              <a:rPr lang="en-US" altLang="en-US" sz="1400" dirty="0" smtClean="0">
                <a:solidFill>
                  <a:srgbClr val="000000"/>
                </a:solidFill>
                <a:latin typeface="Arial" charset="0"/>
              </a:rPr>
              <a:t>MCGOVERN MEDICAL SCHOOL 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AT </a:t>
            </a:r>
            <a:r>
              <a:rPr lang="en-US" altLang="en-US" sz="1400" dirty="0" smtClean="0">
                <a:solidFill>
                  <a:srgbClr val="000000"/>
                </a:solidFill>
                <a:latin typeface="Arial" charset="0"/>
              </a:rPr>
              <a:t>UTHEALTH COMMITTEES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Examples:	Curriculum Committee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Committee on Committees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Create a separate heading for DEPARTMENTAL 	COMMITTEES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SERVICE ON UT GRADUATE SCHOOL COMMITTEES: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SERVICE ON </a:t>
            </a:r>
            <a:r>
              <a:rPr lang="en-US" altLang="en-US" sz="1400" dirty="0" smtClean="0">
                <a:solidFill>
                  <a:srgbClr val="000000"/>
                </a:solidFill>
                <a:latin typeface="Arial" charset="0"/>
              </a:rPr>
              <a:t>MCGOVERN MEDICAL SCHOOL 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AFFILIATED HOSPITAL COMMITTEES: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- Memorial Hermann Hospital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- Lyndon B. Johnson General Hospital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SERVICE TO THE COMMUNITY: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Internal and external to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McGovern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</p:txBody>
      </p:sp>
      <p:sp>
        <p:nvSpPr>
          <p:cNvPr id="133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7770813" y="303213"/>
            <a:ext cx="30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788" y="685800"/>
            <a:ext cx="3527425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Vani" pitchFamily="34" charset="0"/>
                <a:ea typeface="+mj-ea"/>
                <a:cs typeface="Vani" pitchFamily="34" charset="0"/>
              </a:rPr>
              <a:t>UT FORMAT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Vani" pitchFamily="34" charset="0"/>
              <a:ea typeface="+mj-ea"/>
              <a:cs typeface="Vani" pitchFamily="34" charset="0"/>
            </a:endParaRPr>
          </a:p>
        </p:txBody>
      </p:sp>
      <p:sp>
        <p:nvSpPr>
          <p:cNvPr id="135170" name="TextBox 3"/>
          <p:cNvSpPr txBox="1">
            <a:spLocks noChangeArrowheads="1"/>
          </p:cNvSpPr>
          <p:nvPr/>
        </p:nvSpPr>
        <p:spPr bwMode="auto">
          <a:xfrm>
            <a:off x="4638271" y="9237"/>
            <a:ext cx="37721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35171" name="TextBox 4"/>
          <p:cNvSpPr txBox="1">
            <a:spLocks noChangeArrowheads="1"/>
          </p:cNvSpPr>
          <p:nvPr/>
        </p:nvSpPr>
        <p:spPr bwMode="auto">
          <a:xfrm>
            <a:off x="1645112" y="1508760"/>
            <a:ext cx="6392863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SPONSORSHIP OF CANDIDATES FOR POSTGRADUATE DEGREE: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Names and years sponsored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SPONSORSHIP OF POSTDOCTORAL FELLOWS: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Names and years sponsored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</a:t>
            </a: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CURRENT TEACHING RESPONSIBILITIES: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- # of students, residents, fellows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- Frequency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	- List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your role, the number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of years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and type of activity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	  you have been teaching</a:t>
            </a: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9933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CURRENT CLINICAL AND SERVICE RESPONSIBILITIES: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List </a:t>
            </a:r>
            <a:r>
              <a:rPr lang="en-US" altLang="en-US" sz="1400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locations, frequency, </a:t>
            </a:r>
            <a:r>
              <a:rPr lang="en-US" altLang="en-US" sz="1400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 </a:t>
            </a:r>
            <a:r>
              <a:rPr lang="en-US" altLang="en-US" sz="1400" dirty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vs. </a:t>
            </a:r>
            <a:r>
              <a:rPr lang="en-US" altLang="en-US" sz="1400" dirty="0" smtClean="0">
                <a:solidFill>
                  <a:srgbClr val="99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hospital</a:t>
            </a: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000000"/>
                </a:solidFill>
                <a:latin typeface="Arial" charset="0"/>
              </a:rPr>
              <a:t>CURRENT </a:t>
            </a: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GRANT SUPPORT: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Project title, P.I., funding agency, award period and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amount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; a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	brief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description is helpful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PAST GRANT SUPPORT: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Project title, P.I., funding agency, award period and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amount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; a </a:t>
            </a:r>
            <a:r>
              <a:rPr lang="en-US" altLang="en-US" sz="1400" dirty="0" smtClean="0">
                <a:solidFill>
                  <a:srgbClr val="993300"/>
                </a:solidFill>
                <a:latin typeface="Arial" charset="0"/>
              </a:rPr>
              <a:t>	brief </a:t>
            </a:r>
            <a:r>
              <a:rPr lang="en-US" altLang="en-US" sz="1400" dirty="0">
                <a:solidFill>
                  <a:srgbClr val="993300"/>
                </a:solidFill>
                <a:latin typeface="Arial" charset="0"/>
              </a:rPr>
              <a:t>description is helpful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5172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7759700" y="301625"/>
            <a:ext cx="303213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788" y="685800"/>
            <a:ext cx="3527425" cy="838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Vani" pitchFamily="34" charset="0"/>
                <a:ea typeface="+mj-ea"/>
                <a:cs typeface="Vani" pitchFamily="34" charset="0"/>
              </a:rPr>
              <a:t>UT FORMAT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Vani" pitchFamily="34" charset="0"/>
              <a:ea typeface="+mj-ea"/>
              <a:cs typeface="Vani" pitchFamily="34" charset="0"/>
            </a:endParaRPr>
          </a:p>
        </p:txBody>
      </p:sp>
      <p:sp>
        <p:nvSpPr>
          <p:cNvPr id="137218" name="TextBox 3"/>
          <p:cNvSpPr txBox="1">
            <a:spLocks noChangeArrowheads="1"/>
          </p:cNvSpPr>
          <p:nvPr/>
        </p:nvSpPr>
        <p:spPr bwMode="auto">
          <a:xfrm>
            <a:off x="4635500" y="22111"/>
            <a:ext cx="37721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37219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769225" y="301625"/>
            <a:ext cx="30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dirty="0" smtClean="0">
                <a:solidFill>
                  <a:srgbClr val="FEFEFE"/>
                </a:solidFill>
                <a:latin typeface="Tahoma" charset="0"/>
              </a:rPr>
              <a:t>5</a:t>
            </a:r>
            <a:endParaRPr lang="en-US" altLang="en-US" sz="1200" dirty="0">
              <a:solidFill>
                <a:srgbClr val="FEFEFE"/>
              </a:solidFill>
              <a:latin typeface="Tahoma" charset="0"/>
            </a:endParaRPr>
          </a:p>
        </p:txBody>
      </p:sp>
      <p:pic>
        <p:nvPicPr>
          <p:cNvPr id="13722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775" y="1295400"/>
            <a:ext cx="550545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TextBox 3"/>
          <p:cNvSpPr txBox="1">
            <a:spLocks noChangeArrowheads="1"/>
          </p:cNvSpPr>
          <p:nvPr/>
        </p:nvSpPr>
        <p:spPr bwMode="auto">
          <a:xfrm>
            <a:off x="4571206" y="25505"/>
            <a:ext cx="37721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39266" name="TextBox 2"/>
          <p:cNvSpPr txBox="1">
            <a:spLocks noChangeArrowheads="1"/>
          </p:cNvSpPr>
          <p:nvPr/>
        </p:nvSpPr>
        <p:spPr bwMode="auto">
          <a:xfrm>
            <a:off x="3327400" y="914400"/>
            <a:ext cx="24876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000000"/>
                </a:solidFill>
                <a:latin typeface="Arial" charset="0"/>
              </a:rPr>
              <a:t>FONTS AND WHITE SPACE</a:t>
            </a:r>
          </a:p>
        </p:txBody>
      </p:sp>
      <p:sp>
        <p:nvSpPr>
          <p:cNvPr id="13926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770813" y="301625"/>
            <a:ext cx="30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6</a:t>
            </a:r>
          </a:p>
        </p:txBody>
      </p:sp>
      <p:sp>
        <p:nvSpPr>
          <p:cNvPr id="139268" name="TextBox 1"/>
          <p:cNvSpPr txBox="1">
            <a:spLocks noChangeArrowheads="1"/>
          </p:cNvSpPr>
          <p:nvPr/>
        </p:nvSpPr>
        <p:spPr bwMode="auto">
          <a:xfrm>
            <a:off x="1793875" y="1397000"/>
            <a:ext cx="548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latin typeface="Arial" charset="0"/>
              </a:rPr>
              <a:t>To improve readability of your CV, we suggest that you use an easy-to-read 11pt or 12pt font size, i.e., Arial, Calibri, etc. </a:t>
            </a:r>
          </a:p>
        </p:txBody>
      </p:sp>
      <p:sp>
        <p:nvSpPr>
          <p:cNvPr id="139269" name="TextBox 5"/>
          <p:cNvSpPr txBox="1">
            <a:spLocks noChangeArrowheads="1"/>
          </p:cNvSpPr>
          <p:nvPr/>
        </p:nvSpPr>
        <p:spPr bwMode="auto">
          <a:xfrm>
            <a:off x="4962525" y="4643438"/>
            <a:ext cx="7937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Calibri" charset="0"/>
              </a:rPr>
              <a:t>Calibri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Gulim" charset="0"/>
                <a:ea typeface="Gulim" charset="0"/>
              </a:rPr>
              <a:t>Gulim</a:t>
            </a:r>
          </a:p>
        </p:txBody>
      </p:sp>
      <p:sp>
        <p:nvSpPr>
          <p:cNvPr id="139270" name="TextBox 6"/>
          <p:cNvSpPr txBox="1">
            <a:spLocks noChangeArrowheads="1"/>
          </p:cNvSpPr>
          <p:nvPr/>
        </p:nvSpPr>
        <p:spPr bwMode="auto">
          <a:xfrm>
            <a:off x="4830763" y="3065463"/>
            <a:ext cx="12255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Batang" charset="0"/>
                <a:ea typeface="Batang" charset="0"/>
              </a:rPr>
              <a:t>Batang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Garamond" charset="0"/>
                <a:ea typeface="Batang" charset="0"/>
              </a:rPr>
              <a:t>Garamond</a:t>
            </a:r>
          </a:p>
        </p:txBody>
      </p:sp>
      <p:sp>
        <p:nvSpPr>
          <p:cNvPr id="139271" name="TextBox 7"/>
          <p:cNvSpPr txBox="1">
            <a:spLocks noChangeArrowheads="1"/>
          </p:cNvSpPr>
          <p:nvPr/>
        </p:nvSpPr>
        <p:spPr bwMode="auto">
          <a:xfrm>
            <a:off x="3951288" y="3657600"/>
            <a:ext cx="6207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00"/>
                </a:solidFill>
              </a:rPr>
              <a:t>-vs.-</a:t>
            </a:r>
          </a:p>
        </p:txBody>
      </p:sp>
      <p:sp>
        <p:nvSpPr>
          <p:cNvPr id="139272" name="Rectangle 8"/>
          <p:cNvSpPr>
            <a:spLocks noChangeArrowheads="1"/>
          </p:cNvSpPr>
          <p:nvPr/>
        </p:nvSpPr>
        <p:spPr bwMode="auto">
          <a:xfrm>
            <a:off x="3351213" y="4200525"/>
            <a:ext cx="1674812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Arial" charset="0"/>
              </a:rPr>
              <a:t> Arial</a:t>
            </a:r>
            <a:endParaRPr lang="en-US" altLang="en-US" sz="1000" b="1">
              <a:solidFill>
                <a:srgbClr val="00000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b="1">
                <a:solidFill>
                  <a:srgbClr val="000000"/>
                </a:solidFill>
                <a:latin typeface="Arial" charset="0"/>
              </a:rPr>
              <a:t>                                      or</a:t>
            </a:r>
            <a:endParaRPr lang="en-US" altLang="en-US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9273" name="Rectangle 9"/>
          <p:cNvSpPr>
            <a:spLocks noChangeArrowheads="1"/>
          </p:cNvSpPr>
          <p:nvPr/>
        </p:nvSpPr>
        <p:spPr bwMode="auto">
          <a:xfrm>
            <a:off x="2327275" y="2438400"/>
            <a:ext cx="361632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200" b="1">
                <a:solidFill>
                  <a:srgbClr val="000000"/>
                </a:solidFill>
                <a:latin typeface="Times New Roman" charset="0"/>
                <a:ea typeface="Batang" charset="0"/>
              </a:rPr>
              <a:t>Times New Roman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800" b="1">
                <a:solidFill>
                  <a:srgbClr val="000000"/>
                </a:solidFill>
                <a:latin typeface="Times New Roman" charset="0"/>
                <a:ea typeface="Batang" charset="0"/>
              </a:rPr>
              <a:t>                                                                                                    </a:t>
            </a:r>
            <a:r>
              <a:rPr lang="en-US" altLang="en-US" sz="1100" b="1">
                <a:solidFill>
                  <a:srgbClr val="000000"/>
                </a:solidFill>
                <a:latin typeface="Times New Roman" charset="0"/>
                <a:ea typeface="Batang" charset="0"/>
              </a:rPr>
              <a:t>or</a:t>
            </a:r>
            <a:endParaRPr lang="en-US" altLang="en-US" sz="4800" b="1">
              <a:solidFill>
                <a:srgbClr val="000000"/>
              </a:solidFill>
              <a:latin typeface="Times New Roman" charset="0"/>
              <a:ea typeface="Batang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TextBox 3"/>
          <p:cNvSpPr txBox="1">
            <a:spLocks noChangeArrowheads="1"/>
          </p:cNvSpPr>
          <p:nvPr/>
        </p:nvSpPr>
        <p:spPr bwMode="auto">
          <a:xfrm>
            <a:off x="4572000" y="27305"/>
            <a:ext cx="38483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4131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770813" y="301625"/>
            <a:ext cx="304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7</a:t>
            </a:r>
          </a:p>
        </p:txBody>
      </p:sp>
      <p:sp>
        <p:nvSpPr>
          <p:cNvPr id="141315" name="Rectangle 1"/>
          <p:cNvSpPr>
            <a:spLocks noChangeArrowheads="1"/>
          </p:cNvSpPr>
          <p:nvPr/>
        </p:nvSpPr>
        <p:spPr bwMode="auto">
          <a:xfrm>
            <a:off x="2465388" y="609600"/>
            <a:ext cx="4133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>
                <a:solidFill>
                  <a:srgbClr val="BF4D00"/>
                </a:solidFill>
                <a:latin typeface="Vani" charset="0"/>
              </a:rPr>
              <a:t>DO’s &amp; DON’Ts</a:t>
            </a:r>
            <a:endParaRPr lang="en-US" altLang="en-US" sz="400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1013" y="1060450"/>
            <a:ext cx="5562600" cy="5048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List items in chronological order beginning with the </a:t>
            </a:r>
            <a:r>
              <a:rPr lang="en-US" sz="1400" u="sng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oldest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 at the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beginning to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the most recent at the end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The information in parentheses throughout the CV format is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to help with CV content,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so do not include on your CV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Use an 11pt. or 12 pt. font to improve readability of your CV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Delete categories that do not apply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List a multiple award only once with inclusive dates (Not a separate entry for each year)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The first time you use an abbreviation (MHH, LBJ, UTMS), spell it out and add the abbreviation after it. Thereafter, you may use the abbreviation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Do not duplicate entries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The bibliography should be lettered and numbered consecutively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>Do not include publications submitted or in preparation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extBox 3"/>
          <p:cNvSpPr txBox="1">
            <a:spLocks noChangeArrowheads="1"/>
          </p:cNvSpPr>
          <p:nvPr/>
        </p:nvSpPr>
        <p:spPr bwMode="auto">
          <a:xfrm>
            <a:off x="4572000" y="9237"/>
            <a:ext cx="3733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 smtClean="0">
                <a:solidFill>
                  <a:srgbClr val="FFFFFF"/>
                </a:solidFill>
                <a:latin typeface="Vani" charset="0"/>
              </a:rPr>
              <a:t>MCGOVERN </a:t>
            </a: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MEDICAL SCHOOL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Vani" charset="0"/>
              </a:rPr>
              <a:t>CV FORMAT</a:t>
            </a:r>
          </a:p>
        </p:txBody>
      </p:sp>
      <p:sp>
        <p:nvSpPr>
          <p:cNvPr id="143362" name="TextBox 4"/>
          <p:cNvSpPr txBox="1">
            <a:spLocks noChangeArrowheads="1"/>
          </p:cNvSpPr>
          <p:nvPr/>
        </p:nvSpPr>
        <p:spPr bwMode="auto">
          <a:xfrm>
            <a:off x="990600" y="762000"/>
            <a:ext cx="7086600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Arial" charset="0"/>
              </a:rPr>
              <a:t>Need help with your CV?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dirty="0">
              <a:solidFill>
                <a:srgbClr val="000000"/>
              </a:solidFill>
              <a:latin typeface="Arial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Contact the Office of Faculty Affairs…..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To schedule an appointment with Dr. Morano to discuss CV </a:t>
            </a:r>
            <a:r>
              <a:rPr lang="en-US" altLang="en-US" sz="1600" u="sng" dirty="0">
                <a:solidFill>
                  <a:srgbClr val="000000"/>
                </a:solidFill>
                <a:latin typeface="Arial" charset="0"/>
              </a:rPr>
              <a:t>content</a:t>
            </a: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, please contact: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Tina </a:t>
            </a: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Clark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713/500-5103</a:t>
            </a:r>
            <a:endParaRPr lang="en-US" altLang="en-US" sz="16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u="sng" dirty="0" smtClean="0">
                <a:solidFill>
                  <a:srgbClr val="0000FF"/>
                </a:solidFill>
                <a:latin typeface="Arial" charset="0"/>
              </a:rPr>
              <a:t>Tasamania.D.Clark@uth.tmc.edu</a:t>
            </a:r>
            <a:endParaRPr lang="en-US" altLang="en-US" sz="1600" u="sng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For questions regarding CV </a:t>
            </a:r>
            <a:r>
              <a:rPr lang="en-US" altLang="en-US" sz="1600" u="sng" dirty="0">
                <a:solidFill>
                  <a:srgbClr val="000000"/>
                </a:solidFill>
                <a:latin typeface="Arial" charset="0"/>
              </a:rPr>
              <a:t>format</a:t>
            </a: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, please contact: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Tina </a:t>
            </a: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Clark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713/500-5103</a:t>
            </a:r>
            <a:endParaRPr lang="en-US" altLang="en-US" sz="16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u="sng" dirty="0" smtClean="0">
                <a:solidFill>
                  <a:srgbClr val="0000FF"/>
                </a:solidFill>
                <a:latin typeface="Arial" charset="0"/>
              </a:rPr>
              <a:t>Tasamania.D.Clark@uth.tmc.edu</a:t>
            </a:r>
            <a:endParaRPr lang="en-US" altLang="en-US" sz="1600" u="sng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- </a:t>
            </a: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or 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Johnson George</a:t>
            </a:r>
            <a:endParaRPr lang="en-US" altLang="en-US" sz="16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713/500-5101</a:t>
            </a:r>
            <a:endParaRPr lang="en-US" altLang="en-US" sz="16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</a:rPr>
              <a:t>	</a:t>
            </a:r>
            <a:r>
              <a:rPr lang="en-US" altLang="en-US" sz="1600" dirty="0" smtClean="0">
                <a:solidFill>
                  <a:srgbClr val="000000"/>
                </a:solidFill>
                <a:latin typeface="Arial" charset="0"/>
                <a:hlinkClick r:id="rId3"/>
              </a:rPr>
              <a:t>Johnson.George@uth.tmc.edu</a:t>
            </a:r>
            <a:endParaRPr lang="en-US" altLang="en-US" sz="16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dirty="0" smtClean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u="sng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u="sng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363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7769225" y="301625"/>
            <a:ext cx="3841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4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2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20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charset="2"/>
              <a:buChar char=""/>
              <a:defRPr sz="1600">
                <a:solidFill>
                  <a:schemeClr val="tx2"/>
                </a:solidFill>
                <a:latin typeface="Century Gothic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EFEFE"/>
                </a:solidFill>
                <a:latin typeface="Tahoma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4062</TotalTime>
  <Words>741</Words>
  <Application>Microsoft Office PowerPoint</Application>
  <PresentationFormat>On-screen Show (4:3)</PresentationFormat>
  <Paragraphs>164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22" baseType="lpstr">
      <vt:lpstr>ＭＳ Ｐゴシック</vt:lpstr>
      <vt:lpstr>Arial</vt:lpstr>
      <vt:lpstr>Batang</vt:lpstr>
      <vt:lpstr>Calibri</vt:lpstr>
      <vt:lpstr>Century Gothic</vt:lpstr>
      <vt:lpstr>Garamond</vt:lpstr>
      <vt:lpstr>Gulim</vt:lpstr>
      <vt:lpstr>Tahoma</vt:lpstr>
      <vt:lpstr>Times New Roman</vt:lpstr>
      <vt:lpstr>Vani</vt:lpstr>
      <vt:lpstr>Wingdings 2</vt:lpstr>
      <vt:lpstr>Custom Design</vt:lpstr>
      <vt:lpstr>Austin</vt:lpstr>
      <vt:lpstr>1_Austin</vt:lpstr>
      <vt:lpstr>UT FORMAT</vt:lpstr>
      <vt:lpstr>UT FORMAT</vt:lpstr>
      <vt:lpstr>UT FORMAT</vt:lpstr>
      <vt:lpstr>UT FORMAT</vt:lpstr>
      <vt:lpstr>UT FORMAT</vt:lpstr>
      <vt:lpstr>PowerPoint Presentation</vt:lpstr>
      <vt:lpstr>PowerPoint Presentation</vt:lpstr>
      <vt:lpstr>PowerPoint Presentation</vt:lpstr>
    </vt:vector>
  </TitlesOfParts>
  <Company>utmsi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Presentation: Visibility and Your Career</dc:title>
  <dc:creator>Katherine A. Loveland, Ph.D.</dc:creator>
  <cp:lastModifiedBy>Clark, Tasamania D</cp:lastModifiedBy>
  <cp:revision>487</cp:revision>
  <cp:lastPrinted>2014-06-24T19:49:51Z</cp:lastPrinted>
  <dcterms:created xsi:type="dcterms:W3CDTF">2003-03-12T20:23:29Z</dcterms:created>
  <dcterms:modified xsi:type="dcterms:W3CDTF">2020-07-20T18:14:51Z</dcterms:modified>
</cp:coreProperties>
</file>