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tags/tag9.xml" ContentType="application/vnd.openxmlformats-officedocument.presentationml.tags+xml"/>
  <Override PartName="/ppt/notesSlides/notesSlide22.xml" ContentType="application/vnd.openxmlformats-officedocument.presentationml.notesSlide+xml"/>
  <Override PartName="/ppt/tags/tag10.xml" ContentType="application/vnd.openxmlformats-officedocument.presentationml.tags+xml"/>
  <Override PartName="/ppt/notesSlides/notesSlide23.xml" ContentType="application/vnd.openxmlformats-officedocument.presentationml.notesSlide+xml"/>
  <Override PartName="/ppt/tags/tag11.xml" ContentType="application/vnd.openxmlformats-officedocument.presentationml.tags+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tags/tag13.xml" ContentType="application/vnd.openxmlformats-officedocument.presentationml.tags+xml"/>
  <Override PartName="/ppt/notesSlides/notesSlide26.xml" ContentType="application/vnd.openxmlformats-officedocument.presentationml.notesSlide+xml"/>
  <Override PartName="/ppt/tags/tag14.xml" ContentType="application/vnd.openxmlformats-officedocument.presentationml.tags+xml"/>
  <Override PartName="/ppt/notesSlides/notesSlide27.xml" ContentType="application/vnd.openxmlformats-officedocument.presentationml.notesSlide+xml"/>
  <Override PartName="/ppt/tags/tag15.xml" ContentType="application/vnd.openxmlformats-officedocument.presentationml.tags+xml"/>
  <Override PartName="/ppt/notesSlides/notesSlide28.xml" ContentType="application/vnd.openxmlformats-officedocument.presentationml.notesSlide+xml"/>
  <Override PartName="/ppt/tags/tag16.xml" ContentType="application/vnd.openxmlformats-officedocument.presentationml.tags+xml"/>
  <Override PartName="/ppt/notesSlides/notesSlide29.xml" ContentType="application/vnd.openxmlformats-officedocument.presentationml.notesSlide+xml"/>
  <Override PartName="/ppt/tags/tag17.xml" ContentType="application/vnd.openxmlformats-officedocument.presentationml.tags+xml"/>
  <Override PartName="/ppt/notesSlides/notesSlide30.xml" ContentType="application/vnd.openxmlformats-officedocument.presentationml.notesSlide+xml"/>
  <Override PartName="/ppt/tags/tag18.xml" ContentType="application/vnd.openxmlformats-officedocument.presentationml.tags+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9.xml" ContentType="application/vnd.openxmlformats-officedocument.presentationml.tags+xml"/>
  <Override PartName="/ppt/notesSlides/notesSlide32.xml" ContentType="application/vnd.openxmlformats-officedocument.presentationml.notesSlide+xml"/>
  <Override PartName="/ppt/tags/tag20.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106.jpg" ContentType="image/jpg"/>
  <Override PartName="/ppt/media/image107.jpg" ContentType="image/jpg"/>
  <Override PartName="/ppt/media/image117.jpg" ContentType="image/jpg"/>
  <Override PartName="/ppt/media/image118.jpg" ContentType="image/jpg"/>
  <Override PartName="/ppt/media/image120.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699" r:id="rId5"/>
    <p:sldMasterId id="2147483704" r:id="rId6"/>
    <p:sldMasterId id="2147483722" r:id="rId7"/>
    <p:sldMasterId id="2147483735" r:id="rId8"/>
    <p:sldMasterId id="2147483753" r:id="rId9"/>
    <p:sldMasterId id="2147483765" r:id="rId10"/>
  </p:sldMasterIdLst>
  <p:notesMasterIdLst>
    <p:notesMasterId r:id="rId101"/>
  </p:notesMasterIdLst>
  <p:sldIdLst>
    <p:sldId id="486" r:id="rId11"/>
    <p:sldId id="526" r:id="rId12"/>
    <p:sldId id="483" r:id="rId13"/>
    <p:sldId id="315" r:id="rId14"/>
    <p:sldId id="477" r:id="rId15"/>
    <p:sldId id="318" r:id="rId16"/>
    <p:sldId id="476" r:id="rId17"/>
    <p:sldId id="474" r:id="rId18"/>
    <p:sldId id="479" r:id="rId19"/>
    <p:sldId id="480" r:id="rId20"/>
    <p:sldId id="323" r:id="rId21"/>
    <p:sldId id="473" r:id="rId22"/>
    <p:sldId id="414" r:id="rId23"/>
    <p:sldId id="412" r:id="rId24"/>
    <p:sldId id="446" r:id="rId25"/>
    <p:sldId id="259" r:id="rId26"/>
    <p:sldId id="260" r:id="rId27"/>
    <p:sldId id="549" r:id="rId28"/>
    <p:sldId id="264" r:id="rId29"/>
    <p:sldId id="263" r:id="rId30"/>
    <p:sldId id="550" r:id="rId31"/>
    <p:sldId id="487" r:id="rId32"/>
    <p:sldId id="525" r:id="rId33"/>
    <p:sldId id="268" r:id="rId34"/>
    <p:sldId id="282" r:id="rId35"/>
    <p:sldId id="270" r:id="rId36"/>
    <p:sldId id="274" r:id="rId37"/>
    <p:sldId id="278" r:id="rId38"/>
    <p:sldId id="279" r:id="rId39"/>
    <p:sldId id="280" r:id="rId40"/>
    <p:sldId id="265" r:id="rId41"/>
    <p:sldId id="272" r:id="rId42"/>
    <p:sldId id="271" r:id="rId43"/>
    <p:sldId id="277" r:id="rId44"/>
    <p:sldId id="275" r:id="rId45"/>
    <p:sldId id="281" r:id="rId46"/>
    <p:sldId id="551" r:id="rId47"/>
    <p:sldId id="256" r:id="rId48"/>
    <p:sldId id="257" r:id="rId49"/>
    <p:sldId id="489" r:id="rId50"/>
    <p:sldId id="490" r:id="rId51"/>
    <p:sldId id="491" r:id="rId52"/>
    <p:sldId id="262" r:id="rId53"/>
    <p:sldId id="492" r:id="rId54"/>
    <p:sldId id="493" r:id="rId55"/>
    <p:sldId id="552" r:id="rId56"/>
    <p:sldId id="494" r:id="rId57"/>
    <p:sldId id="495" r:id="rId58"/>
    <p:sldId id="276" r:id="rId59"/>
    <p:sldId id="496" r:id="rId60"/>
    <p:sldId id="497" r:id="rId61"/>
    <p:sldId id="498" r:id="rId62"/>
    <p:sldId id="499" r:id="rId63"/>
    <p:sldId id="266" r:id="rId64"/>
    <p:sldId id="269" r:id="rId65"/>
    <p:sldId id="500" r:id="rId66"/>
    <p:sldId id="267" r:id="rId67"/>
    <p:sldId id="501" r:id="rId68"/>
    <p:sldId id="502" r:id="rId69"/>
    <p:sldId id="553" r:id="rId70"/>
    <p:sldId id="503" r:id="rId71"/>
    <p:sldId id="444" r:id="rId72"/>
    <p:sldId id="504" r:id="rId73"/>
    <p:sldId id="258" r:id="rId74"/>
    <p:sldId id="313" r:id="rId75"/>
    <p:sldId id="554" r:id="rId76"/>
    <p:sldId id="505" r:id="rId77"/>
    <p:sldId id="290" r:id="rId78"/>
    <p:sldId id="291" r:id="rId79"/>
    <p:sldId id="297" r:id="rId80"/>
    <p:sldId id="555" r:id="rId81"/>
    <p:sldId id="506" r:id="rId82"/>
    <p:sldId id="373" r:id="rId83"/>
    <p:sldId id="372" r:id="rId84"/>
    <p:sldId id="367" r:id="rId85"/>
    <p:sldId id="368" r:id="rId86"/>
    <p:sldId id="370" r:id="rId87"/>
    <p:sldId id="556" r:id="rId88"/>
    <p:sldId id="322" r:id="rId89"/>
    <p:sldId id="325" r:id="rId90"/>
    <p:sldId id="300" r:id="rId91"/>
    <p:sldId id="324" r:id="rId92"/>
    <p:sldId id="507" r:id="rId93"/>
    <p:sldId id="557" r:id="rId94"/>
    <p:sldId id="508" r:id="rId95"/>
    <p:sldId id="509" r:id="rId96"/>
    <p:sldId id="510" r:id="rId97"/>
    <p:sldId id="558" r:id="rId98"/>
    <p:sldId id="518" r:id="rId99"/>
    <p:sldId id="523"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4" d="100"/>
          <a:sy n="114" d="100"/>
        </p:scale>
        <p:origin x="47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B21CEF-FDD4-42DC-9635-6365969BE74F}"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7738DB88-F539-4C3D-B760-A377F9F4615C}">
      <dgm:prSet custT="1"/>
      <dgm:spPr/>
      <dgm:t>
        <a:bodyPr/>
        <a:lstStyle/>
        <a:p>
          <a:pPr rtl="0"/>
          <a:r>
            <a:rPr lang="en-US" sz="1400" b="1" dirty="0"/>
            <a:t>Dr. LaTanya Love					</a:t>
          </a:r>
          <a:endParaRPr lang="en-US" sz="1400" dirty="0"/>
        </a:p>
      </dgm:t>
    </dgm:pt>
    <dgm:pt modelId="{F3C01261-FC13-428F-A58F-649F58BAA9C2}" type="parTrans" cxnId="{8764D41D-1B78-49AE-9E16-88E7D694A13F}">
      <dgm:prSet/>
      <dgm:spPr/>
      <dgm:t>
        <a:bodyPr/>
        <a:lstStyle/>
        <a:p>
          <a:endParaRPr lang="en-US"/>
        </a:p>
      </dgm:t>
    </dgm:pt>
    <dgm:pt modelId="{4BE54A2E-F860-4337-8A6B-9290C80AED40}" type="sibTrans" cxnId="{8764D41D-1B78-49AE-9E16-88E7D694A13F}">
      <dgm:prSet/>
      <dgm:spPr/>
      <dgm:t>
        <a:bodyPr/>
        <a:lstStyle/>
        <a:p>
          <a:endParaRPr lang="en-US"/>
        </a:p>
      </dgm:t>
    </dgm:pt>
    <dgm:pt modelId="{92FB81BA-A48C-4BC8-9A77-C25DC7FDFB98}">
      <dgm:prSet/>
      <dgm:spPr/>
      <dgm:t>
        <a:bodyPr/>
        <a:lstStyle/>
        <a:p>
          <a:r>
            <a:rPr lang="en-US" dirty="0"/>
            <a:t>Executive Vice President for Student Affairs and Diversity at UTHealth </a:t>
          </a:r>
        </a:p>
      </dgm:t>
    </dgm:pt>
    <dgm:pt modelId="{A252004C-A29B-4787-9CDB-CB96CF1B3E96}" type="parTrans" cxnId="{76D27B6D-5E84-4B8F-ACA1-6B6ED2B8FCD5}">
      <dgm:prSet/>
      <dgm:spPr/>
      <dgm:t>
        <a:bodyPr/>
        <a:lstStyle/>
        <a:p>
          <a:endParaRPr lang="en-US"/>
        </a:p>
      </dgm:t>
    </dgm:pt>
    <dgm:pt modelId="{A1F90D5A-A64A-4A55-B448-591749155ABB}" type="sibTrans" cxnId="{76D27B6D-5E84-4B8F-ACA1-6B6ED2B8FCD5}">
      <dgm:prSet/>
      <dgm:spPr/>
      <dgm:t>
        <a:bodyPr/>
        <a:lstStyle/>
        <a:p>
          <a:endParaRPr lang="en-US"/>
        </a:p>
      </dgm:t>
    </dgm:pt>
    <dgm:pt modelId="{0293BE50-B0D7-4774-85B8-5E94F2106906}">
      <dgm:prSet custT="1"/>
      <dgm:spPr/>
      <dgm:t>
        <a:bodyPr/>
        <a:lstStyle/>
        <a:p>
          <a:r>
            <a:rPr lang="en-US" sz="1400" b="1" dirty="0"/>
            <a:t>Dr. Pedro Mancias</a:t>
          </a:r>
        </a:p>
      </dgm:t>
    </dgm:pt>
    <dgm:pt modelId="{BCCC3E94-162C-4937-BBCC-FD1955FDCDD2}" type="parTrans" cxnId="{9A49CB13-F69C-4F07-A761-C7C9CBBB927B}">
      <dgm:prSet/>
      <dgm:spPr/>
      <dgm:t>
        <a:bodyPr/>
        <a:lstStyle/>
        <a:p>
          <a:endParaRPr lang="en-US"/>
        </a:p>
      </dgm:t>
    </dgm:pt>
    <dgm:pt modelId="{4185DE65-B55A-4653-8B27-25A7776FDE66}" type="sibTrans" cxnId="{9A49CB13-F69C-4F07-A761-C7C9CBBB927B}">
      <dgm:prSet/>
      <dgm:spPr/>
      <dgm:t>
        <a:bodyPr/>
        <a:lstStyle/>
        <a:p>
          <a:endParaRPr lang="en-US"/>
        </a:p>
      </dgm:t>
    </dgm:pt>
    <dgm:pt modelId="{4FEB8365-AFB0-43C1-ABD6-387BD5ADE8FC}">
      <dgm:prSet/>
      <dgm:spPr/>
      <dgm:t>
        <a:bodyPr/>
        <a:lstStyle/>
        <a:p>
          <a:r>
            <a:rPr lang="en-US" dirty="0"/>
            <a:t>Assistant Dean of Diversity and Inclusion</a:t>
          </a:r>
        </a:p>
      </dgm:t>
    </dgm:pt>
    <dgm:pt modelId="{6A57FCE5-89B1-4A6B-B337-07276FEA1E9A}" type="parTrans" cxnId="{48A72CBC-FDEA-4FB9-B206-5D7DED132516}">
      <dgm:prSet/>
      <dgm:spPr/>
      <dgm:t>
        <a:bodyPr/>
        <a:lstStyle/>
        <a:p>
          <a:endParaRPr lang="en-US"/>
        </a:p>
      </dgm:t>
    </dgm:pt>
    <dgm:pt modelId="{FA35C5C4-459A-4E7B-AC9C-4BC092720A67}" type="sibTrans" cxnId="{48A72CBC-FDEA-4FB9-B206-5D7DED132516}">
      <dgm:prSet/>
      <dgm:spPr/>
      <dgm:t>
        <a:bodyPr/>
        <a:lstStyle/>
        <a:p>
          <a:endParaRPr lang="en-US"/>
        </a:p>
      </dgm:t>
    </dgm:pt>
    <dgm:pt modelId="{126363EB-4BCE-414F-A74D-86DDB55157BD}">
      <dgm:prSet custT="1"/>
      <dgm:spPr/>
      <dgm:t>
        <a:bodyPr/>
        <a:lstStyle/>
        <a:p>
          <a:pPr rtl="0"/>
          <a:r>
            <a:rPr lang="en-US" sz="1400" b="1" kern="1200" dirty="0">
              <a:solidFill>
                <a:prstClr val="white"/>
              </a:solidFill>
              <a:latin typeface="Calibri"/>
              <a:ea typeface="+mn-ea"/>
              <a:cs typeface="+mn-cs"/>
            </a:rPr>
            <a:t>Dr. Asia McCleary-Gaddy </a:t>
          </a:r>
        </a:p>
      </dgm:t>
    </dgm:pt>
    <dgm:pt modelId="{88E67A9C-A5CB-476C-B5CB-C724419C9F05}" type="parTrans" cxnId="{2FA6C3B9-B38D-49B3-9257-92FA8B5ADF10}">
      <dgm:prSet/>
      <dgm:spPr/>
      <dgm:t>
        <a:bodyPr/>
        <a:lstStyle/>
        <a:p>
          <a:endParaRPr lang="en-US"/>
        </a:p>
      </dgm:t>
    </dgm:pt>
    <dgm:pt modelId="{88FE4C8A-75AF-4AB6-99AC-D0AD861CAF30}" type="sibTrans" cxnId="{2FA6C3B9-B38D-49B3-9257-92FA8B5ADF10}">
      <dgm:prSet/>
      <dgm:spPr/>
      <dgm:t>
        <a:bodyPr/>
        <a:lstStyle/>
        <a:p>
          <a:endParaRPr lang="en-US"/>
        </a:p>
      </dgm:t>
    </dgm:pt>
    <dgm:pt modelId="{3A746DE3-E728-427B-B392-1BE3FD2C0BA7}">
      <dgm:prSet custT="1"/>
      <dgm:spPr/>
      <dgm:t>
        <a:bodyPr/>
        <a:lstStyle/>
        <a:p>
          <a:pPr rtl="0"/>
          <a:r>
            <a:rPr lang="en-US" sz="1400" b="1" dirty="0"/>
            <a:t>Ms. Luna Hernandez</a:t>
          </a:r>
          <a:endParaRPr lang="en-US" sz="1400" dirty="0"/>
        </a:p>
      </dgm:t>
    </dgm:pt>
    <dgm:pt modelId="{A65B2751-EB91-421D-9452-1820AEC51A23}" type="parTrans" cxnId="{12101475-B001-4DED-A952-9210B89AEE49}">
      <dgm:prSet/>
      <dgm:spPr/>
      <dgm:t>
        <a:bodyPr/>
        <a:lstStyle/>
        <a:p>
          <a:endParaRPr lang="en-US"/>
        </a:p>
      </dgm:t>
    </dgm:pt>
    <dgm:pt modelId="{451C1733-3FA9-46A5-9DA3-487204D5FCD4}" type="sibTrans" cxnId="{12101475-B001-4DED-A952-9210B89AEE49}">
      <dgm:prSet/>
      <dgm:spPr/>
      <dgm:t>
        <a:bodyPr/>
        <a:lstStyle/>
        <a:p>
          <a:endParaRPr lang="en-US"/>
        </a:p>
      </dgm:t>
    </dgm:pt>
    <dgm:pt modelId="{9BA020E1-9E28-4E46-8CA1-ADF5289EDEC6}">
      <dgm:prSet custT="1"/>
      <dgm:spPr/>
      <dgm:t>
        <a:bodyPr/>
        <a:lstStyle/>
        <a:p>
          <a:pPr rtl="0"/>
          <a:r>
            <a:rPr lang="en-US" sz="1200" kern="1200" dirty="0">
              <a:solidFill>
                <a:prstClr val="black">
                  <a:hueOff val="0"/>
                  <a:satOff val="0"/>
                  <a:lumOff val="0"/>
                  <a:alphaOff val="0"/>
                </a:prstClr>
              </a:solidFill>
              <a:latin typeface="Calibri"/>
              <a:ea typeface="+mn-ea"/>
              <a:cs typeface="+mn-cs"/>
            </a:rPr>
            <a:t>Director of Diversity and Inclusion</a:t>
          </a:r>
        </a:p>
      </dgm:t>
    </dgm:pt>
    <dgm:pt modelId="{BBB4CDC6-DB99-45DA-8409-3F04A9BA88E5}" type="parTrans" cxnId="{96670043-3D8F-4597-8426-C545C5CD59DA}">
      <dgm:prSet/>
      <dgm:spPr/>
      <dgm:t>
        <a:bodyPr/>
        <a:lstStyle/>
        <a:p>
          <a:endParaRPr lang="en-US"/>
        </a:p>
      </dgm:t>
    </dgm:pt>
    <dgm:pt modelId="{81F92436-93B4-4EEB-9E76-A35C4799113E}" type="sibTrans" cxnId="{96670043-3D8F-4597-8426-C545C5CD59DA}">
      <dgm:prSet/>
      <dgm:spPr/>
      <dgm:t>
        <a:bodyPr/>
        <a:lstStyle/>
        <a:p>
          <a:endParaRPr lang="en-US"/>
        </a:p>
      </dgm:t>
    </dgm:pt>
    <dgm:pt modelId="{9888A9D0-C020-4EAC-AEF9-9091675C92DE}">
      <dgm:prSet/>
      <dgm:spPr/>
      <dgm:t>
        <a:bodyPr/>
        <a:lstStyle/>
        <a:p>
          <a:pPr rtl="0"/>
          <a:r>
            <a:rPr lang="en-US" dirty="0"/>
            <a:t>Sr. Administrative Assistant</a:t>
          </a:r>
        </a:p>
      </dgm:t>
    </dgm:pt>
    <dgm:pt modelId="{3D85FB81-F147-471F-BE33-D484B26DA280}" type="parTrans" cxnId="{2172ECA2-4733-4AF0-BA51-822313A27233}">
      <dgm:prSet/>
      <dgm:spPr/>
      <dgm:t>
        <a:bodyPr/>
        <a:lstStyle/>
        <a:p>
          <a:endParaRPr lang="en-US"/>
        </a:p>
      </dgm:t>
    </dgm:pt>
    <dgm:pt modelId="{AF1F874C-10BE-4564-8B45-DE91C7BE26FE}" type="sibTrans" cxnId="{2172ECA2-4733-4AF0-BA51-822313A27233}">
      <dgm:prSet/>
      <dgm:spPr/>
      <dgm:t>
        <a:bodyPr/>
        <a:lstStyle/>
        <a:p>
          <a:endParaRPr lang="en-US"/>
        </a:p>
      </dgm:t>
    </dgm:pt>
    <dgm:pt modelId="{4B5986D3-9E62-4CCA-8244-067E8143E528}">
      <dgm:prSet/>
      <dgm:spPr/>
      <dgm:t>
        <a:bodyPr/>
        <a:lstStyle/>
        <a:p>
          <a:pPr rtl="0"/>
          <a:r>
            <a:rPr lang="en-US" dirty="0"/>
            <a:t>Associate Professor, Department of Pediatrics (Med-Peds)</a:t>
          </a:r>
        </a:p>
      </dgm:t>
    </dgm:pt>
    <dgm:pt modelId="{059D0BE7-5A80-4213-9A15-388299BAFB3E}" type="parTrans" cxnId="{00B00EF1-3BF1-424D-82AF-2E466D8D5D88}">
      <dgm:prSet/>
      <dgm:spPr/>
      <dgm:t>
        <a:bodyPr/>
        <a:lstStyle/>
        <a:p>
          <a:endParaRPr lang="en-US"/>
        </a:p>
      </dgm:t>
    </dgm:pt>
    <dgm:pt modelId="{E2A51995-5ABC-44F4-B555-D97D312C585B}" type="sibTrans" cxnId="{00B00EF1-3BF1-424D-82AF-2E466D8D5D88}">
      <dgm:prSet/>
      <dgm:spPr/>
      <dgm:t>
        <a:bodyPr/>
        <a:lstStyle/>
        <a:p>
          <a:endParaRPr lang="en-US"/>
        </a:p>
      </dgm:t>
    </dgm:pt>
    <dgm:pt modelId="{40A1E12F-D681-41D9-94EC-2A8B5E412E24}">
      <dgm:prSet/>
      <dgm:spPr/>
      <dgm:t>
        <a:bodyPr/>
        <a:lstStyle/>
        <a:p>
          <a:r>
            <a:rPr lang="en-US" dirty="0"/>
            <a:t>Dean of Education</a:t>
          </a:r>
          <a:r>
            <a:rPr lang="en-US" i="1" dirty="0"/>
            <a:t> ad interim, </a:t>
          </a:r>
          <a:r>
            <a:rPr lang="en-US" dirty="0"/>
            <a:t>McGovern Medical School</a:t>
          </a:r>
        </a:p>
      </dgm:t>
    </dgm:pt>
    <dgm:pt modelId="{64AC7AB6-E097-49C8-9089-AA3D0C3A4E09}" type="parTrans" cxnId="{9C75C2C8-E548-49B1-97AA-BD0ECCC0FD20}">
      <dgm:prSet/>
      <dgm:spPr/>
      <dgm:t>
        <a:bodyPr/>
        <a:lstStyle/>
        <a:p>
          <a:endParaRPr lang="en-US"/>
        </a:p>
      </dgm:t>
    </dgm:pt>
    <dgm:pt modelId="{00DE91BD-3443-4BD5-8771-043303DB6543}" type="sibTrans" cxnId="{9C75C2C8-E548-49B1-97AA-BD0ECCC0FD20}">
      <dgm:prSet/>
      <dgm:spPr/>
      <dgm:t>
        <a:bodyPr/>
        <a:lstStyle/>
        <a:p>
          <a:endParaRPr lang="en-US"/>
        </a:p>
      </dgm:t>
    </dgm:pt>
    <dgm:pt modelId="{642B5C92-455C-4AB0-B91D-F971CB37966D}">
      <dgm:prSet/>
      <dgm:spPr/>
      <dgm:t>
        <a:bodyPr/>
        <a:lstStyle/>
        <a:p>
          <a:r>
            <a:rPr lang="en-US" dirty="0"/>
            <a:t>Professor, Department of Pediatrics</a:t>
          </a:r>
        </a:p>
      </dgm:t>
    </dgm:pt>
    <dgm:pt modelId="{AAC27C72-33C4-4874-A06A-9D3A6DA6FD1E}" type="parTrans" cxnId="{EE03D3D1-A084-42E9-8854-92A51D12EC0D}">
      <dgm:prSet/>
      <dgm:spPr/>
      <dgm:t>
        <a:bodyPr/>
        <a:lstStyle/>
        <a:p>
          <a:endParaRPr lang="en-US"/>
        </a:p>
      </dgm:t>
    </dgm:pt>
    <dgm:pt modelId="{E424A903-01F2-41D5-9804-3BB2A705906C}" type="sibTrans" cxnId="{EE03D3D1-A084-42E9-8854-92A51D12EC0D}">
      <dgm:prSet/>
      <dgm:spPr/>
      <dgm:t>
        <a:bodyPr/>
        <a:lstStyle/>
        <a:p>
          <a:endParaRPr lang="en-US"/>
        </a:p>
      </dgm:t>
    </dgm:pt>
    <dgm:pt modelId="{C0BBF24C-3C9A-431B-A2A5-C162F7FDB872}" type="pres">
      <dgm:prSet presAssocID="{E3B21CEF-FDD4-42DC-9635-6365969BE74F}" presName="linear" presStyleCnt="0">
        <dgm:presLayoutVars>
          <dgm:dir/>
          <dgm:animLvl val="lvl"/>
          <dgm:resizeHandles val="exact"/>
        </dgm:presLayoutVars>
      </dgm:prSet>
      <dgm:spPr/>
    </dgm:pt>
    <dgm:pt modelId="{650B6F4D-836E-4432-AA7E-34AA23245369}" type="pres">
      <dgm:prSet presAssocID="{7738DB88-F539-4C3D-B760-A377F9F4615C}" presName="parentLin" presStyleCnt="0"/>
      <dgm:spPr/>
    </dgm:pt>
    <dgm:pt modelId="{E54A7717-CA90-4956-BD82-2383A7D0AB35}" type="pres">
      <dgm:prSet presAssocID="{7738DB88-F539-4C3D-B760-A377F9F4615C}" presName="parentLeftMargin" presStyleLbl="node1" presStyleIdx="0" presStyleCnt="4"/>
      <dgm:spPr/>
    </dgm:pt>
    <dgm:pt modelId="{D7FD4BCD-4E7C-4059-9271-4697C8EB3C17}" type="pres">
      <dgm:prSet presAssocID="{7738DB88-F539-4C3D-B760-A377F9F4615C}" presName="parentText" presStyleLbl="node1" presStyleIdx="0" presStyleCnt="4">
        <dgm:presLayoutVars>
          <dgm:chMax val="0"/>
          <dgm:bulletEnabled val="1"/>
        </dgm:presLayoutVars>
      </dgm:prSet>
      <dgm:spPr/>
    </dgm:pt>
    <dgm:pt modelId="{CCD2151C-8234-41AB-99AC-58D4BA6C0401}" type="pres">
      <dgm:prSet presAssocID="{7738DB88-F539-4C3D-B760-A377F9F4615C}" presName="negativeSpace" presStyleCnt="0"/>
      <dgm:spPr/>
    </dgm:pt>
    <dgm:pt modelId="{361EB244-5B27-4111-AC57-1F109FDE7712}" type="pres">
      <dgm:prSet presAssocID="{7738DB88-F539-4C3D-B760-A377F9F4615C}" presName="childText" presStyleLbl="conFgAcc1" presStyleIdx="0" presStyleCnt="4">
        <dgm:presLayoutVars>
          <dgm:bulletEnabled val="1"/>
        </dgm:presLayoutVars>
      </dgm:prSet>
      <dgm:spPr/>
    </dgm:pt>
    <dgm:pt modelId="{04133EBC-0526-48FE-B494-97E72FE97D53}" type="pres">
      <dgm:prSet presAssocID="{4BE54A2E-F860-4337-8A6B-9290C80AED40}" presName="spaceBetweenRectangles" presStyleCnt="0"/>
      <dgm:spPr/>
    </dgm:pt>
    <dgm:pt modelId="{94CB0BB8-751A-483A-B0CB-D16873F02767}" type="pres">
      <dgm:prSet presAssocID="{0293BE50-B0D7-4774-85B8-5E94F2106906}" presName="parentLin" presStyleCnt="0"/>
      <dgm:spPr/>
    </dgm:pt>
    <dgm:pt modelId="{B2D67778-E766-447D-9E1C-ECF2839D19A7}" type="pres">
      <dgm:prSet presAssocID="{0293BE50-B0D7-4774-85B8-5E94F2106906}" presName="parentLeftMargin" presStyleLbl="node1" presStyleIdx="0" presStyleCnt="4"/>
      <dgm:spPr/>
    </dgm:pt>
    <dgm:pt modelId="{F598C29F-4696-4346-8813-4492BC174567}" type="pres">
      <dgm:prSet presAssocID="{0293BE50-B0D7-4774-85B8-5E94F2106906}" presName="parentText" presStyleLbl="node1" presStyleIdx="1" presStyleCnt="4">
        <dgm:presLayoutVars>
          <dgm:chMax val="0"/>
          <dgm:bulletEnabled val="1"/>
        </dgm:presLayoutVars>
      </dgm:prSet>
      <dgm:spPr/>
    </dgm:pt>
    <dgm:pt modelId="{98D30B96-06BD-4360-90CC-C58B9C88041D}" type="pres">
      <dgm:prSet presAssocID="{0293BE50-B0D7-4774-85B8-5E94F2106906}" presName="negativeSpace" presStyleCnt="0"/>
      <dgm:spPr/>
    </dgm:pt>
    <dgm:pt modelId="{7B8CCC2D-E90B-47FF-9A03-D8A674891BEE}" type="pres">
      <dgm:prSet presAssocID="{0293BE50-B0D7-4774-85B8-5E94F2106906}" presName="childText" presStyleLbl="conFgAcc1" presStyleIdx="1" presStyleCnt="4" custLinFactNeighborX="419" custLinFactNeighborY="-13356">
        <dgm:presLayoutVars>
          <dgm:bulletEnabled val="1"/>
        </dgm:presLayoutVars>
      </dgm:prSet>
      <dgm:spPr/>
    </dgm:pt>
    <dgm:pt modelId="{FB333226-6269-49CF-81F4-9EE5A2E6DFCA}" type="pres">
      <dgm:prSet presAssocID="{4185DE65-B55A-4653-8B27-25A7776FDE66}" presName="spaceBetweenRectangles" presStyleCnt="0"/>
      <dgm:spPr/>
    </dgm:pt>
    <dgm:pt modelId="{00736FD2-A6CD-4595-A0D2-1E89022F0222}" type="pres">
      <dgm:prSet presAssocID="{126363EB-4BCE-414F-A74D-86DDB55157BD}" presName="parentLin" presStyleCnt="0"/>
      <dgm:spPr/>
    </dgm:pt>
    <dgm:pt modelId="{3A961A18-7AF7-4E58-BF76-3A02E9C47D16}" type="pres">
      <dgm:prSet presAssocID="{126363EB-4BCE-414F-A74D-86DDB55157BD}" presName="parentLeftMargin" presStyleLbl="node1" presStyleIdx="1" presStyleCnt="4"/>
      <dgm:spPr/>
    </dgm:pt>
    <dgm:pt modelId="{787943AD-085D-4851-B223-5114EA7602FE}" type="pres">
      <dgm:prSet presAssocID="{126363EB-4BCE-414F-A74D-86DDB55157BD}" presName="parentText" presStyleLbl="node1" presStyleIdx="2" presStyleCnt="4" custLinFactNeighborX="2198" custLinFactNeighborY="-11841">
        <dgm:presLayoutVars>
          <dgm:chMax val="0"/>
          <dgm:bulletEnabled val="1"/>
        </dgm:presLayoutVars>
      </dgm:prSet>
      <dgm:spPr/>
    </dgm:pt>
    <dgm:pt modelId="{A35FB4CC-1BE0-4AC6-92F8-80E0201A796A}" type="pres">
      <dgm:prSet presAssocID="{126363EB-4BCE-414F-A74D-86DDB55157BD}" presName="negativeSpace" presStyleCnt="0"/>
      <dgm:spPr/>
    </dgm:pt>
    <dgm:pt modelId="{1E1F48FC-FF8D-423D-ABBF-234D32D102F7}" type="pres">
      <dgm:prSet presAssocID="{126363EB-4BCE-414F-A74D-86DDB55157BD}" presName="childText" presStyleLbl="conFgAcc1" presStyleIdx="2" presStyleCnt="4" custLinFactNeighborX="202" custLinFactNeighborY="72632">
        <dgm:presLayoutVars>
          <dgm:bulletEnabled val="1"/>
        </dgm:presLayoutVars>
      </dgm:prSet>
      <dgm:spPr/>
    </dgm:pt>
    <dgm:pt modelId="{7D3D93C6-EE05-4AB9-AEE5-9D6FDD13B270}" type="pres">
      <dgm:prSet presAssocID="{88FE4C8A-75AF-4AB6-99AC-D0AD861CAF30}" presName="spaceBetweenRectangles" presStyleCnt="0"/>
      <dgm:spPr/>
    </dgm:pt>
    <dgm:pt modelId="{63922394-6AB8-405D-9BFA-B6B63E06983A}" type="pres">
      <dgm:prSet presAssocID="{3A746DE3-E728-427B-B392-1BE3FD2C0BA7}" presName="parentLin" presStyleCnt="0"/>
      <dgm:spPr/>
    </dgm:pt>
    <dgm:pt modelId="{6D508CFC-F8EB-47EC-8416-C307F7179B03}" type="pres">
      <dgm:prSet presAssocID="{3A746DE3-E728-427B-B392-1BE3FD2C0BA7}" presName="parentLeftMargin" presStyleLbl="node1" presStyleIdx="2" presStyleCnt="4"/>
      <dgm:spPr/>
    </dgm:pt>
    <dgm:pt modelId="{0570581E-7E2C-46AE-B31D-034F02858F58}" type="pres">
      <dgm:prSet presAssocID="{3A746DE3-E728-427B-B392-1BE3FD2C0BA7}" presName="parentText" presStyleLbl="node1" presStyleIdx="3" presStyleCnt="4">
        <dgm:presLayoutVars>
          <dgm:chMax val="0"/>
          <dgm:bulletEnabled val="1"/>
        </dgm:presLayoutVars>
      </dgm:prSet>
      <dgm:spPr/>
    </dgm:pt>
    <dgm:pt modelId="{2546B206-81A5-4408-A63C-4C2285285A42}" type="pres">
      <dgm:prSet presAssocID="{3A746DE3-E728-427B-B392-1BE3FD2C0BA7}" presName="negativeSpace" presStyleCnt="0"/>
      <dgm:spPr/>
    </dgm:pt>
    <dgm:pt modelId="{C0A4C992-9D37-4ED2-A761-D815B66C31E8}" type="pres">
      <dgm:prSet presAssocID="{3A746DE3-E728-427B-B392-1BE3FD2C0BA7}" presName="childText" presStyleLbl="conFgAcc1" presStyleIdx="3" presStyleCnt="4">
        <dgm:presLayoutVars>
          <dgm:bulletEnabled val="1"/>
        </dgm:presLayoutVars>
      </dgm:prSet>
      <dgm:spPr/>
    </dgm:pt>
  </dgm:ptLst>
  <dgm:cxnLst>
    <dgm:cxn modelId="{E77D9904-4B42-43C2-B5B0-26A71FAF4B3F}" type="presOf" srcId="{7738DB88-F539-4C3D-B760-A377F9F4615C}" destId="{E54A7717-CA90-4956-BD82-2383A7D0AB35}" srcOrd="0" destOrd="0" presId="urn:microsoft.com/office/officeart/2005/8/layout/list1"/>
    <dgm:cxn modelId="{518E6D0D-36AC-4AA0-995B-3B0B9F7AC1A3}" type="presOf" srcId="{126363EB-4BCE-414F-A74D-86DDB55157BD}" destId="{787943AD-085D-4851-B223-5114EA7602FE}" srcOrd="1" destOrd="0" presId="urn:microsoft.com/office/officeart/2005/8/layout/list1"/>
    <dgm:cxn modelId="{53C2EE0F-0072-4A3C-A8D3-2C55123726FF}" type="presOf" srcId="{E3B21CEF-FDD4-42DC-9635-6365969BE74F}" destId="{C0BBF24C-3C9A-431B-A2A5-C162F7FDB872}" srcOrd="0" destOrd="0" presId="urn:microsoft.com/office/officeart/2005/8/layout/list1"/>
    <dgm:cxn modelId="{9A49CB13-F69C-4F07-A761-C7C9CBBB927B}" srcId="{E3B21CEF-FDD4-42DC-9635-6365969BE74F}" destId="{0293BE50-B0D7-4774-85B8-5E94F2106906}" srcOrd="1" destOrd="0" parTransId="{BCCC3E94-162C-4937-BBCC-FD1955FDCDD2}" sibTransId="{4185DE65-B55A-4653-8B27-25A7776FDE66}"/>
    <dgm:cxn modelId="{F2B47C1A-DD82-4A3F-ADBE-0C365707CE80}" type="presOf" srcId="{9BA020E1-9E28-4E46-8CA1-ADF5289EDEC6}" destId="{1E1F48FC-FF8D-423D-ABBF-234D32D102F7}" srcOrd="0" destOrd="0" presId="urn:microsoft.com/office/officeart/2005/8/layout/list1"/>
    <dgm:cxn modelId="{8764D41D-1B78-49AE-9E16-88E7D694A13F}" srcId="{E3B21CEF-FDD4-42DC-9635-6365969BE74F}" destId="{7738DB88-F539-4C3D-B760-A377F9F4615C}" srcOrd="0" destOrd="0" parTransId="{F3C01261-FC13-428F-A58F-649F58BAA9C2}" sibTransId="{4BE54A2E-F860-4337-8A6B-9290C80AED40}"/>
    <dgm:cxn modelId="{9E54DA1E-A369-4689-A758-3A32E83FEC80}" type="presOf" srcId="{92FB81BA-A48C-4BC8-9A77-C25DC7FDFB98}" destId="{361EB244-5B27-4111-AC57-1F109FDE7712}" srcOrd="0" destOrd="0" presId="urn:microsoft.com/office/officeart/2005/8/layout/list1"/>
    <dgm:cxn modelId="{14E5B61F-CF0C-476E-8FE7-F33383D919BF}" type="presOf" srcId="{9888A9D0-C020-4EAC-AEF9-9091675C92DE}" destId="{C0A4C992-9D37-4ED2-A761-D815B66C31E8}" srcOrd="0" destOrd="0" presId="urn:microsoft.com/office/officeart/2005/8/layout/list1"/>
    <dgm:cxn modelId="{65E98B2C-0514-4FF9-85CA-9F227D676C23}" type="presOf" srcId="{4B5986D3-9E62-4CCA-8244-067E8143E528}" destId="{361EB244-5B27-4111-AC57-1F109FDE7712}" srcOrd="0" destOrd="2" presId="urn:microsoft.com/office/officeart/2005/8/layout/list1"/>
    <dgm:cxn modelId="{96670043-3D8F-4597-8426-C545C5CD59DA}" srcId="{126363EB-4BCE-414F-A74D-86DDB55157BD}" destId="{9BA020E1-9E28-4E46-8CA1-ADF5289EDEC6}" srcOrd="0" destOrd="0" parTransId="{BBB4CDC6-DB99-45DA-8409-3F04A9BA88E5}" sibTransId="{81F92436-93B4-4EEB-9E76-A35C4799113E}"/>
    <dgm:cxn modelId="{DBD16844-7343-4C5B-9FB0-D6B20610E611}" type="presOf" srcId="{0293BE50-B0D7-4774-85B8-5E94F2106906}" destId="{F598C29F-4696-4346-8813-4492BC174567}" srcOrd="1" destOrd="0" presId="urn:microsoft.com/office/officeart/2005/8/layout/list1"/>
    <dgm:cxn modelId="{73C28F65-E240-4CE7-843C-ABB9B2A98BD3}" type="presOf" srcId="{4FEB8365-AFB0-43C1-ABD6-387BD5ADE8FC}" destId="{7B8CCC2D-E90B-47FF-9A03-D8A674891BEE}" srcOrd="0" destOrd="0" presId="urn:microsoft.com/office/officeart/2005/8/layout/list1"/>
    <dgm:cxn modelId="{F5448E6A-E1A7-4E47-8B2F-BE485356ABF6}" type="presOf" srcId="{7738DB88-F539-4C3D-B760-A377F9F4615C}" destId="{D7FD4BCD-4E7C-4059-9271-4697C8EB3C17}" srcOrd="1" destOrd="0" presId="urn:microsoft.com/office/officeart/2005/8/layout/list1"/>
    <dgm:cxn modelId="{76D27B6D-5E84-4B8F-ACA1-6B6ED2B8FCD5}" srcId="{7738DB88-F539-4C3D-B760-A377F9F4615C}" destId="{92FB81BA-A48C-4BC8-9A77-C25DC7FDFB98}" srcOrd="0" destOrd="0" parTransId="{A252004C-A29B-4787-9CDB-CB96CF1B3E96}" sibTransId="{A1F90D5A-A64A-4A55-B448-591749155ABB}"/>
    <dgm:cxn modelId="{7DF3DA6E-D93D-43E8-B25F-1D9591AC9D91}" type="presOf" srcId="{40A1E12F-D681-41D9-94EC-2A8B5E412E24}" destId="{361EB244-5B27-4111-AC57-1F109FDE7712}" srcOrd="0" destOrd="1" presId="urn:microsoft.com/office/officeart/2005/8/layout/list1"/>
    <dgm:cxn modelId="{12101475-B001-4DED-A952-9210B89AEE49}" srcId="{E3B21CEF-FDD4-42DC-9635-6365969BE74F}" destId="{3A746DE3-E728-427B-B392-1BE3FD2C0BA7}" srcOrd="3" destOrd="0" parTransId="{A65B2751-EB91-421D-9452-1820AEC51A23}" sibTransId="{451C1733-3FA9-46A5-9DA3-487204D5FCD4}"/>
    <dgm:cxn modelId="{C9989483-3F5D-40B3-9B4A-A5A404644CBA}" type="presOf" srcId="{3A746DE3-E728-427B-B392-1BE3FD2C0BA7}" destId="{6D508CFC-F8EB-47EC-8416-C307F7179B03}" srcOrd="0" destOrd="0" presId="urn:microsoft.com/office/officeart/2005/8/layout/list1"/>
    <dgm:cxn modelId="{2172ECA2-4733-4AF0-BA51-822313A27233}" srcId="{3A746DE3-E728-427B-B392-1BE3FD2C0BA7}" destId="{9888A9D0-C020-4EAC-AEF9-9091675C92DE}" srcOrd="0" destOrd="0" parTransId="{3D85FB81-F147-471F-BE33-D484B26DA280}" sibTransId="{AF1F874C-10BE-4564-8B45-DE91C7BE26FE}"/>
    <dgm:cxn modelId="{2FA6C3B9-B38D-49B3-9257-92FA8B5ADF10}" srcId="{E3B21CEF-FDD4-42DC-9635-6365969BE74F}" destId="{126363EB-4BCE-414F-A74D-86DDB55157BD}" srcOrd="2" destOrd="0" parTransId="{88E67A9C-A5CB-476C-B5CB-C724419C9F05}" sibTransId="{88FE4C8A-75AF-4AB6-99AC-D0AD861CAF30}"/>
    <dgm:cxn modelId="{48A72CBC-FDEA-4FB9-B206-5D7DED132516}" srcId="{0293BE50-B0D7-4774-85B8-5E94F2106906}" destId="{4FEB8365-AFB0-43C1-ABD6-387BD5ADE8FC}" srcOrd="0" destOrd="0" parTransId="{6A57FCE5-89B1-4A6B-B337-07276FEA1E9A}" sibTransId="{FA35C5C4-459A-4E7B-AC9C-4BC092720A67}"/>
    <dgm:cxn modelId="{9C75C2C8-E548-49B1-97AA-BD0ECCC0FD20}" srcId="{7738DB88-F539-4C3D-B760-A377F9F4615C}" destId="{40A1E12F-D681-41D9-94EC-2A8B5E412E24}" srcOrd="1" destOrd="0" parTransId="{64AC7AB6-E097-49C8-9089-AA3D0C3A4E09}" sibTransId="{00DE91BD-3443-4BD5-8771-043303DB6543}"/>
    <dgm:cxn modelId="{EE03D3D1-A084-42E9-8854-92A51D12EC0D}" srcId="{0293BE50-B0D7-4774-85B8-5E94F2106906}" destId="{642B5C92-455C-4AB0-B91D-F971CB37966D}" srcOrd="1" destOrd="0" parTransId="{AAC27C72-33C4-4874-A06A-9D3A6DA6FD1E}" sibTransId="{E424A903-01F2-41D5-9804-3BB2A705906C}"/>
    <dgm:cxn modelId="{28648FD2-E78C-4EE8-93C6-623B62196C91}" type="presOf" srcId="{0293BE50-B0D7-4774-85B8-5E94F2106906}" destId="{B2D67778-E766-447D-9E1C-ECF2839D19A7}" srcOrd="0" destOrd="0" presId="urn:microsoft.com/office/officeart/2005/8/layout/list1"/>
    <dgm:cxn modelId="{00B00EF1-3BF1-424D-82AF-2E466D8D5D88}" srcId="{7738DB88-F539-4C3D-B760-A377F9F4615C}" destId="{4B5986D3-9E62-4CCA-8244-067E8143E528}" srcOrd="2" destOrd="0" parTransId="{059D0BE7-5A80-4213-9A15-388299BAFB3E}" sibTransId="{E2A51995-5ABC-44F4-B555-D97D312C585B}"/>
    <dgm:cxn modelId="{D7DBE4F2-AF60-4E90-9817-00DF4C302BEE}" type="presOf" srcId="{642B5C92-455C-4AB0-B91D-F971CB37966D}" destId="{7B8CCC2D-E90B-47FF-9A03-D8A674891BEE}" srcOrd="0" destOrd="1" presId="urn:microsoft.com/office/officeart/2005/8/layout/list1"/>
    <dgm:cxn modelId="{AC24C5FA-F9CD-4FC6-A48F-D6548482C8BC}" type="presOf" srcId="{3A746DE3-E728-427B-B392-1BE3FD2C0BA7}" destId="{0570581E-7E2C-46AE-B31D-034F02858F58}" srcOrd="1" destOrd="0" presId="urn:microsoft.com/office/officeart/2005/8/layout/list1"/>
    <dgm:cxn modelId="{CE1F62FF-9D21-465E-8C81-5AA7D2602ECC}" type="presOf" srcId="{126363EB-4BCE-414F-A74D-86DDB55157BD}" destId="{3A961A18-7AF7-4E58-BF76-3A02E9C47D16}" srcOrd="0" destOrd="0" presId="urn:microsoft.com/office/officeart/2005/8/layout/list1"/>
    <dgm:cxn modelId="{3FD0064C-C30D-4CA0-B4B5-7B72989EE1E5}" type="presParOf" srcId="{C0BBF24C-3C9A-431B-A2A5-C162F7FDB872}" destId="{650B6F4D-836E-4432-AA7E-34AA23245369}" srcOrd="0" destOrd="0" presId="urn:microsoft.com/office/officeart/2005/8/layout/list1"/>
    <dgm:cxn modelId="{A4B90D10-4BFC-4964-92FC-2222E3895B84}" type="presParOf" srcId="{650B6F4D-836E-4432-AA7E-34AA23245369}" destId="{E54A7717-CA90-4956-BD82-2383A7D0AB35}" srcOrd="0" destOrd="0" presId="urn:microsoft.com/office/officeart/2005/8/layout/list1"/>
    <dgm:cxn modelId="{C049CA32-2231-45D9-83E5-C330C7674CDD}" type="presParOf" srcId="{650B6F4D-836E-4432-AA7E-34AA23245369}" destId="{D7FD4BCD-4E7C-4059-9271-4697C8EB3C17}" srcOrd="1" destOrd="0" presId="urn:microsoft.com/office/officeart/2005/8/layout/list1"/>
    <dgm:cxn modelId="{A4DD3682-51A2-45BC-A5B3-B15B6ABE2EFC}" type="presParOf" srcId="{C0BBF24C-3C9A-431B-A2A5-C162F7FDB872}" destId="{CCD2151C-8234-41AB-99AC-58D4BA6C0401}" srcOrd="1" destOrd="0" presId="urn:microsoft.com/office/officeart/2005/8/layout/list1"/>
    <dgm:cxn modelId="{12AFED4B-2DB5-4C29-A78E-993E73CD9A35}" type="presParOf" srcId="{C0BBF24C-3C9A-431B-A2A5-C162F7FDB872}" destId="{361EB244-5B27-4111-AC57-1F109FDE7712}" srcOrd="2" destOrd="0" presId="urn:microsoft.com/office/officeart/2005/8/layout/list1"/>
    <dgm:cxn modelId="{865F57AE-E16B-477A-A49D-EB26B706BF7F}" type="presParOf" srcId="{C0BBF24C-3C9A-431B-A2A5-C162F7FDB872}" destId="{04133EBC-0526-48FE-B494-97E72FE97D53}" srcOrd="3" destOrd="0" presId="urn:microsoft.com/office/officeart/2005/8/layout/list1"/>
    <dgm:cxn modelId="{7D751046-8204-45CF-81A6-ACDC30443ED9}" type="presParOf" srcId="{C0BBF24C-3C9A-431B-A2A5-C162F7FDB872}" destId="{94CB0BB8-751A-483A-B0CB-D16873F02767}" srcOrd="4" destOrd="0" presId="urn:microsoft.com/office/officeart/2005/8/layout/list1"/>
    <dgm:cxn modelId="{EC5324C2-0ACF-4B06-A4A6-0BFE393B919D}" type="presParOf" srcId="{94CB0BB8-751A-483A-B0CB-D16873F02767}" destId="{B2D67778-E766-447D-9E1C-ECF2839D19A7}" srcOrd="0" destOrd="0" presId="urn:microsoft.com/office/officeart/2005/8/layout/list1"/>
    <dgm:cxn modelId="{59329559-A2D2-4339-9884-B74CC2714B33}" type="presParOf" srcId="{94CB0BB8-751A-483A-B0CB-D16873F02767}" destId="{F598C29F-4696-4346-8813-4492BC174567}" srcOrd="1" destOrd="0" presId="urn:microsoft.com/office/officeart/2005/8/layout/list1"/>
    <dgm:cxn modelId="{D7CB985F-1908-4E38-8138-C8B3FB05706A}" type="presParOf" srcId="{C0BBF24C-3C9A-431B-A2A5-C162F7FDB872}" destId="{98D30B96-06BD-4360-90CC-C58B9C88041D}" srcOrd="5" destOrd="0" presId="urn:microsoft.com/office/officeart/2005/8/layout/list1"/>
    <dgm:cxn modelId="{C3BE34C2-4753-434D-AE74-7AEF89E836A9}" type="presParOf" srcId="{C0BBF24C-3C9A-431B-A2A5-C162F7FDB872}" destId="{7B8CCC2D-E90B-47FF-9A03-D8A674891BEE}" srcOrd="6" destOrd="0" presId="urn:microsoft.com/office/officeart/2005/8/layout/list1"/>
    <dgm:cxn modelId="{022568BD-A48E-4516-9A16-AD4B60570135}" type="presParOf" srcId="{C0BBF24C-3C9A-431B-A2A5-C162F7FDB872}" destId="{FB333226-6269-49CF-81F4-9EE5A2E6DFCA}" srcOrd="7" destOrd="0" presId="urn:microsoft.com/office/officeart/2005/8/layout/list1"/>
    <dgm:cxn modelId="{284FEED1-256C-4B7F-AD13-8BCBF68C7F2A}" type="presParOf" srcId="{C0BBF24C-3C9A-431B-A2A5-C162F7FDB872}" destId="{00736FD2-A6CD-4595-A0D2-1E89022F0222}" srcOrd="8" destOrd="0" presId="urn:microsoft.com/office/officeart/2005/8/layout/list1"/>
    <dgm:cxn modelId="{9FC60EA3-A767-42E7-85ED-D6B621353533}" type="presParOf" srcId="{00736FD2-A6CD-4595-A0D2-1E89022F0222}" destId="{3A961A18-7AF7-4E58-BF76-3A02E9C47D16}" srcOrd="0" destOrd="0" presId="urn:microsoft.com/office/officeart/2005/8/layout/list1"/>
    <dgm:cxn modelId="{63677E3B-69CB-4B87-9CFE-A7DECBEB086E}" type="presParOf" srcId="{00736FD2-A6CD-4595-A0D2-1E89022F0222}" destId="{787943AD-085D-4851-B223-5114EA7602FE}" srcOrd="1" destOrd="0" presId="urn:microsoft.com/office/officeart/2005/8/layout/list1"/>
    <dgm:cxn modelId="{A40F9270-7F17-45FB-8012-5933ABE54DBA}" type="presParOf" srcId="{C0BBF24C-3C9A-431B-A2A5-C162F7FDB872}" destId="{A35FB4CC-1BE0-4AC6-92F8-80E0201A796A}" srcOrd="9" destOrd="0" presId="urn:microsoft.com/office/officeart/2005/8/layout/list1"/>
    <dgm:cxn modelId="{0449C57E-FFFE-4C6D-9505-F3903924DE3B}" type="presParOf" srcId="{C0BBF24C-3C9A-431B-A2A5-C162F7FDB872}" destId="{1E1F48FC-FF8D-423D-ABBF-234D32D102F7}" srcOrd="10" destOrd="0" presId="urn:microsoft.com/office/officeart/2005/8/layout/list1"/>
    <dgm:cxn modelId="{3786AB7F-C75B-49C0-A320-15FACF4647D1}" type="presParOf" srcId="{C0BBF24C-3C9A-431B-A2A5-C162F7FDB872}" destId="{7D3D93C6-EE05-4AB9-AEE5-9D6FDD13B270}" srcOrd="11" destOrd="0" presId="urn:microsoft.com/office/officeart/2005/8/layout/list1"/>
    <dgm:cxn modelId="{BD0308C7-A8C3-4A00-B508-CDFAA934B71F}" type="presParOf" srcId="{C0BBF24C-3C9A-431B-A2A5-C162F7FDB872}" destId="{63922394-6AB8-405D-9BFA-B6B63E06983A}" srcOrd="12" destOrd="0" presId="urn:microsoft.com/office/officeart/2005/8/layout/list1"/>
    <dgm:cxn modelId="{12F1A4C1-24F4-4A92-B3B3-1579B993A90F}" type="presParOf" srcId="{63922394-6AB8-405D-9BFA-B6B63E06983A}" destId="{6D508CFC-F8EB-47EC-8416-C307F7179B03}" srcOrd="0" destOrd="0" presId="urn:microsoft.com/office/officeart/2005/8/layout/list1"/>
    <dgm:cxn modelId="{6C13BDE8-2E71-4851-8504-3BD84A411A1E}" type="presParOf" srcId="{63922394-6AB8-405D-9BFA-B6B63E06983A}" destId="{0570581E-7E2C-46AE-B31D-034F02858F58}" srcOrd="1" destOrd="0" presId="urn:microsoft.com/office/officeart/2005/8/layout/list1"/>
    <dgm:cxn modelId="{C0DA2681-A693-4DDD-8CB1-F255C6D8A4CB}" type="presParOf" srcId="{C0BBF24C-3C9A-431B-A2A5-C162F7FDB872}" destId="{2546B206-81A5-4408-A63C-4C2285285A42}" srcOrd="13" destOrd="0" presId="urn:microsoft.com/office/officeart/2005/8/layout/list1"/>
    <dgm:cxn modelId="{4C3FF97A-EE1B-4535-990C-47094EAD6958}" type="presParOf" srcId="{C0BBF24C-3C9A-431B-A2A5-C162F7FDB872}" destId="{C0A4C992-9D37-4ED2-A761-D815B66C31E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AF071A-26AA-46BF-8F72-AC9289D3AA77}"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CB146FB0-D696-45AB-A9EA-528624EC2B6E}">
      <dgm:prSet phldrT="[Text]" custT="1"/>
      <dgm:spPr/>
      <dgm:t>
        <a:bodyPr/>
        <a:lstStyle/>
        <a:p>
          <a:r>
            <a:rPr lang="en-US" sz="3200" b="1" dirty="0"/>
            <a:t>Gender</a:t>
          </a:r>
          <a:r>
            <a:rPr lang="en-US" sz="2400" dirty="0"/>
            <a:t>	</a:t>
          </a:r>
        </a:p>
      </dgm:t>
    </dgm:pt>
    <dgm:pt modelId="{1692FF52-92BB-49A0-B14B-E0E092DE8252}" type="parTrans" cxnId="{CC706990-6297-4826-A129-0BBC8D47983F}">
      <dgm:prSet/>
      <dgm:spPr/>
      <dgm:t>
        <a:bodyPr/>
        <a:lstStyle/>
        <a:p>
          <a:endParaRPr lang="en-US" sz="1800"/>
        </a:p>
      </dgm:t>
    </dgm:pt>
    <dgm:pt modelId="{9A3078D9-C92D-4BE0-8675-69E68B9D9333}" type="sibTrans" cxnId="{CC706990-6297-4826-A129-0BBC8D47983F}">
      <dgm:prSet/>
      <dgm:spPr/>
      <dgm:t>
        <a:bodyPr/>
        <a:lstStyle/>
        <a:p>
          <a:endParaRPr lang="en-US" sz="1800"/>
        </a:p>
      </dgm:t>
    </dgm:pt>
    <dgm:pt modelId="{2D4D4725-BC41-40A6-9C07-0A246F802478}">
      <dgm:prSet phldrT="[Text]" custT="1"/>
      <dgm:spPr>
        <a:solidFill>
          <a:schemeClr val="tx2">
            <a:lumMod val="60000"/>
            <a:lumOff val="40000"/>
          </a:schemeClr>
        </a:solidFill>
      </dgm:spPr>
      <dgm:t>
        <a:bodyPr/>
        <a:lstStyle/>
        <a:p>
          <a:r>
            <a:rPr lang="en-US" sz="2400" b="1" dirty="0"/>
            <a:t>Generation</a:t>
          </a:r>
        </a:p>
      </dgm:t>
    </dgm:pt>
    <dgm:pt modelId="{F6153B2A-1CE4-43C1-BEC6-848BA57145FD}" type="parTrans" cxnId="{A36E899C-3311-4632-9069-D661F81ACA4B}">
      <dgm:prSet/>
      <dgm:spPr/>
      <dgm:t>
        <a:bodyPr/>
        <a:lstStyle/>
        <a:p>
          <a:endParaRPr lang="en-US" sz="1800"/>
        </a:p>
      </dgm:t>
    </dgm:pt>
    <dgm:pt modelId="{28C74137-011E-4876-8105-A9CDD8B314FA}" type="sibTrans" cxnId="{A36E899C-3311-4632-9069-D661F81ACA4B}">
      <dgm:prSet/>
      <dgm:spPr/>
      <dgm:t>
        <a:bodyPr/>
        <a:lstStyle/>
        <a:p>
          <a:endParaRPr lang="en-US" sz="1800"/>
        </a:p>
      </dgm:t>
    </dgm:pt>
    <dgm:pt modelId="{65BB68A5-0D93-4FDE-9B54-C17881346C0A}">
      <dgm:prSet phldrT="[Text]" custT="1"/>
      <dgm:spPr/>
      <dgm:t>
        <a:bodyPr/>
        <a:lstStyle/>
        <a:p>
          <a:r>
            <a:rPr lang="en-US" sz="3200" b="1" dirty="0"/>
            <a:t>Religion</a:t>
          </a:r>
          <a:endParaRPr lang="en-US" sz="2400" b="1" dirty="0"/>
        </a:p>
      </dgm:t>
    </dgm:pt>
    <dgm:pt modelId="{61443682-3966-4D27-AA1B-2283A863265E}" type="parTrans" cxnId="{782CD815-348E-4B47-B334-6E70DC904F5D}">
      <dgm:prSet/>
      <dgm:spPr/>
      <dgm:t>
        <a:bodyPr/>
        <a:lstStyle/>
        <a:p>
          <a:endParaRPr lang="en-US" sz="1800"/>
        </a:p>
      </dgm:t>
    </dgm:pt>
    <dgm:pt modelId="{A6776AE6-04A0-4214-B9AF-5392B7C2B04D}" type="sibTrans" cxnId="{782CD815-348E-4B47-B334-6E70DC904F5D}">
      <dgm:prSet/>
      <dgm:spPr/>
      <dgm:t>
        <a:bodyPr/>
        <a:lstStyle/>
        <a:p>
          <a:endParaRPr lang="en-US" sz="1800"/>
        </a:p>
      </dgm:t>
    </dgm:pt>
    <dgm:pt modelId="{7B4FA13A-EBAC-4292-B1DF-CBBC236C2AF1}">
      <dgm:prSet phldrT="[Text]" custT="1"/>
      <dgm:spPr/>
      <dgm:t>
        <a:bodyPr/>
        <a:lstStyle/>
        <a:p>
          <a:r>
            <a:rPr lang="en-US" sz="2800" b="1" dirty="0"/>
            <a:t>LGBT</a:t>
          </a:r>
        </a:p>
      </dgm:t>
    </dgm:pt>
    <dgm:pt modelId="{EFCFB1B9-90A2-4B04-8787-01A592E5A3C7}" type="parTrans" cxnId="{F68B6BD8-73C6-43E3-A484-D4DAB1CF901B}">
      <dgm:prSet/>
      <dgm:spPr/>
      <dgm:t>
        <a:bodyPr/>
        <a:lstStyle/>
        <a:p>
          <a:endParaRPr lang="en-US" sz="1800"/>
        </a:p>
      </dgm:t>
    </dgm:pt>
    <dgm:pt modelId="{71B13FD1-0F40-4C59-8A78-4D64E69E9F28}" type="sibTrans" cxnId="{F68B6BD8-73C6-43E3-A484-D4DAB1CF901B}">
      <dgm:prSet/>
      <dgm:spPr/>
      <dgm:t>
        <a:bodyPr/>
        <a:lstStyle/>
        <a:p>
          <a:endParaRPr lang="en-US" sz="1800"/>
        </a:p>
      </dgm:t>
    </dgm:pt>
    <dgm:pt modelId="{4A347BAD-3014-4844-A2C3-D0B2F6B3D700}">
      <dgm:prSet phldrT="[Text]" custT="1"/>
      <dgm:spPr/>
      <dgm:t>
        <a:bodyPr/>
        <a:lstStyle/>
        <a:p>
          <a:r>
            <a:rPr lang="en-US" sz="3200" b="1" dirty="0"/>
            <a:t>Ethnicity</a:t>
          </a:r>
          <a:endParaRPr lang="en-US" sz="2400" b="1" dirty="0"/>
        </a:p>
      </dgm:t>
    </dgm:pt>
    <dgm:pt modelId="{28897705-0765-4081-9352-A0B01A8782D3}" type="parTrans" cxnId="{5C1F2D73-4A46-4CF7-9171-C6D8E84A05EC}">
      <dgm:prSet/>
      <dgm:spPr/>
      <dgm:t>
        <a:bodyPr/>
        <a:lstStyle/>
        <a:p>
          <a:endParaRPr lang="en-US" sz="1800"/>
        </a:p>
      </dgm:t>
    </dgm:pt>
    <dgm:pt modelId="{68F74F98-3B6B-465A-85AF-211CD1BE5B8F}" type="sibTrans" cxnId="{5C1F2D73-4A46-4CF7-9171-C6D8E84A05EC}">
      <dgm:prSet/>
      <dgm:spPr/>
      <dgm:t>
        <a:bodyPr/>
        <a:lstStyle/>
        <a:p>
          <a:endParaRPr lang="en-US" sz="1800"/>
        </a:p>
      </dgm:t>
    </dgm:pt>
    <dgm:pt modelId="{53B70EAC-3A4F-472F-BE66-FAE7F6EDD52B}">
      <dgm:prSet custT="1"/>
      <dgm:spPr>
        <a:solidFill>
          <a:srgbClr val="DD9911"/>
        </a:solidFill>
      </dgm:spPr>
      <dgm:t>
        <a:bodyPr/>
        <a:lstStyle/>
        <a:p>
          <a:r>
            <a:rPr lang="en-US" sz="2800" b="1" dirty="0"/>
            <a:t>Physical </a:t>
          </a:r>
        </a:p>
        <a:p>
          <a:r>
            <a:rPr lang="en-US" sz="2800" b="1" dirty="0"/>
            <a:t>Abilities</a:t>
          </a:r>
        </a:p>
      </dgm:t>
    </dgm:pt>
    <dgm:pt modelId="{A92ADE5C-2280-4668-B37D-244E4B232294}" type="parTrans" cxnId="{664C2C3A-941B-4BB0-865C-63298ABCDD30}">
      <dgm:prSet/>
      <dgm:spPr/>
      <dgm:t>
        <a:bodyPr/>
        <a:lstStyle/>
        <a:p>
          <a:endParaRPr lang="en-US" sz="1800"/>
        </a:p>
      </dgm:t>
    </dgm:pt>
    <dgm:pt modelId="{B2EBB457-B14C-4FE6-A079-28A997AC7ABC}" type="sibTrans" cxnId="{664C2C3A-941B-4BB0-865C-63298ABCDD30}">
      <dgm:prSet/>
      <dgm:spPr/>
      <dgm:t>
        <a:bodyPr/>
        <a:lstStyle/>
        <a:p>
          <a:endParaRPr lang="en-US" sz="1800"/>
        </a:p>
      </dgm:t>
    </dgm:pt>
    <dgm:pt modelId="{AE2D71E0-4EF1-4C7D-BCAC-9168C5DD7535}">
      <dgm:prSet custT="1"/>
      <dgm:spPr>
        <a:solidFill>
          <a:schemeClr val="accent3">
            <a:lumMod val="50000"/>
          </a:schemeClr>
        </a:solidFill>
      </dgm:spPr>
      <dgm:t>
        <a:bodyPr/>
        <a:lstStyle/>
        <a:p>
          <a:r>
            <a:rPr lang="en-US" sz="2800" b="1" dirty="0"/>
            <a:t>Language</a:t>
          </a:r>
        </a:p>
      </dgm:t>
    </dgm:pt>
    <dgm:pt modelId="{FD9C733B-1E34-4D68-AD16-60C3FA4AE758}" type="parTrans" cxnId="{9CCC5707-7E74-4D04-8B85-5E322C3FD8E6}">
      <dgm:prSet/>
      <dgm:spPr/>
      <dgm:t>
        <a:bodyPr/>
        <a:lstStyle/>
        <a:p>
          <a:endParaRPr lang="en-US" sz="1800"/>
        </a:p>
      </dgm:t>
    </dgm:pt>
    <dgm:pt modelId="{704176B5-0D5C-4D4E-B4E6-FF36761BDB23}" type="sibTrans" cxnId="{9CCC5707-7E74-4D04-8B85-5E322C3FD8E6}">
      <dgm:prSet/>
      <dgm:spPr/>
      <dgm:t>
        <a:bodyPr/>
        <a:lstStyle/>
        <a:p>
          <a:endParaRPr lang="en-US" sz="1800"/>
        </a:p>
      </dgm:t>
    </dgm:pt>
    <dgm:pt modelId="{9C2A5E6F-A225-4D86-B8B4-DF5B228DB0AE}" type="pres">
      <dgm:prSet presAssocID="{C1AF071A-26AA-46BF-8F72-AC9289D3AA77}" presName="diagram" presStyleCnt="0">
        <dgm:presLayoutVars>
          <dgm:dir/>
          <dgm:resizeHandles val="exact"/>
        </dgm:presLayoutVars>
      </dgm:prSet>
      <dgm:spPr/>
    </dgm:pt>
    <dgm:pt modelId="{98BF2F23-C16A-4C2B-A5BB-CC823A44B0A9}" type="pres">
      <dgm:prSet presAssocID="{CB146FB0-D696-45AB-A9EA-528624EC2B6E}" presName="node" presStyleLbl="node1" presStyleIdx="0" presStyleCnt="7">
        <dgm:presLayoutVars>
          <dgm:bulletEnabled val="1"/>
        </dgm:presLayoutVars>
      </dgm:prSet>
      <dgm:spPr/>
    </dgm:pt>
    <dgm:pt modelId="{4347C461-D976-4AD7-B3F0-C82E90FD536A}" type="pres">
      <dgm:prSet presAssocID="{9A3078D9-C92D-4BE0-8675-69E68B9D9333}" presName="sibTrans" presStyleCnt="0"/>
      <dgm:spPr/>
    </dgm:pt>
    <dgm:pt modelId="{BC658F6C-32B0-4911-B553-39925594C72F}" type="pres">
      <dgm:prSet presAssocID="{2D4D4725-BC41-40A6-9C07-0A246F802478}" presName="node" presStyleLbl="node1" presStyleIdx="1" presStyleCnt="7">
        <dgm:presLayoutVars>
          <dgm:bulletEnabled val="1"/>
        </dgm:presLayoutVars>
      </dgm:prSet>
      <dgm:spPr/>
    </dgm:pt>
    <dgm:pt modelId="{E440ADC4-5025-4BEC-8AD1-EED72AC8B040}" type="pres">
      <dgm:prSet presAssocID="{28C74137-011E-4876-8105-A9CDD8B314FA}" presName="sibTrans" presStyleCnt="0"/>
      <dgm:spPr/>
    </dgm:pt>
    <dgm:pt modelId="{C7503658-F5E6-4B92-84F7-0699E43B1283}" type="pres">
      <dgm:prSet presAssocID="{65BB68A5-0D93-4FDE-9B54-C17881346C0A}" presName="node" presStyleLbl="node1" presStyleIdx="2" presStyleCnt="7">
        <dgm:presLayoutVars>
          <dgm:bulletEnabled val="1"/>
        </dgm:presLayoutVars>
      </dgm:prSet>
      <dgm:spPr/>
    </dgm:pt>
    <dgm:pt modelId="{4B3AA059-6124-475A-8AE8-5D54C8720C83}" type="pres">
      <dgm:prSet presAssocID="{A6776AE6-04A0-4214-B9AF-5392B7C2B04D}" presName="sibTrans" presStyleCnt="0"/>
      <dgm:spPr/>
    </dgm:pt>
    <dgm:pt modelId="{DF663564-91D4-4F3F-B601-64E9C884B792}" type="pres">
      <dgm:prSet presAssocID="{7B4FA13A-EBAC-4292-B1DF-CBBC236C2AF1}" presName="node" presStyleLbl="node1" presStyleIdx="3" presStyleCnt="7">
        <dgm:presLayoutVars>
          <dgm:bulletEnabled val="1"/>
        </dgm:presLayoutVars>
      </dgm:prSet>
      <dgm:spPr/>
    </dgm:pt>
    <dgm:pt modelId="{92ED243B-F3EF-4563-A2B6-08EDF479645D}" type="pres">
      <dgm:prSet presAssocID="{71B13FD1-0F40-4C59-8A78-4D64E69E9F28}" presName="sibTrans" presStyleCnt="0"/>
      <dgm:spPr/>
    </dgm:pt>
    <dgm:pt modelId="{68EE613B-34AC-4258-A4FB-A89B820868E7}" type="pres">
      <dgm:prSet presAssocID="{53B70EAC-3A4F-472F-BE66-FAE7F6EDD52B}" presName="node" presStyleLbl="node1" presStyleIdx="4" presStyleCnt="7">
        <dgm:presLayoutVars>
          <dgm:bulletEnabled val="1"/>
        </dgm:presLayoutVars>
      </dgm:prSet>
      <dgm:spPr/>
    </dgm:pt>
    <dgm:pt modelId="{9D4445E7-DB9E-4548-A5A2-EDF7D92D7DF8}" type="pres">
      <dgm:prSet presAssocID="{B2EBB457-B14C-4FE6-A079-28A997AC7ABC}" presName="sibTrans" presStyleCnt="0"/>
      <dgm:spPr/>
    </dgm:pt>
    <dgm:pt modelId="{E0A1B8AD-9B7C-4C77-BFA5-342DD9E3A453}" type="pres">
      <dgm:prSet presAssocID="{4A347BAD-3014-4844-A2C3-D0B2F6B3D700}" presName="node" presStyleLbl="node1" presStyleIdx="5" presStyleCnt="7">
        <dgm:presLayoutVars>
          <dgm:bulletEnabled val="1"/>
        </dgm:presLayoutVars>
      </dgm:prSet>
      <dgm:spPr/>
    </dgm:pt>
    <dgm:pt modelId="{1CC5C276-A931-4278-A4D0-B98BE6C4C2EB}" type="pres">
      <dgm:prSet presAssocID="{68F74F98-3B6B-465A-85AF-211CD1BE5B8F}" presName="sibTrans" presStyleCnt="0"/>
      <dgm:spPr/>
    </dgm:pt>
    <dgm:pt modelId="{06B52EF8-402C-4BDA-9F23-43E790B35E58}" type="pres">
      <dgm:prSet presAssocID="{AE2D71E0-4EF1-4C7D-BCAC-9168C5DD7535}" presName="node" presStyleLbl="node1" presStyleIdx="6" presStyleCnt="7">
        <dgm:presLayoutVars>
          <dgm:bulletEnabled val="1"/>
        </dgm:presLayoutVars>
      </dgm:prSet>
      <dgm:spPr/>
    </dgm:pt>
  </dgm:ptLst>
  <dgm:cxnLst>
    <dgm:cxn modelId="{A4287700-063C-482B-B82E-F06449DB9B07}" type="presOf" srcId="{C1AF071A-26AA-46BF-8F72-AC9289D3AA77}" destId="{9C2A5E6F-A225-4D86-B8B4-DF5B228DB0AE}" srcOrd="0" destOrd="0" presId="urn:microsoft.com/office/officeart/2005/8/layout/default"/>
    <dgm:cxn modelId="{9CCC5707-7E74-4D04-8B85-5E322C3FD8E6}" srcId="{C1AF071A-26AA-46BF-8F72-AC9289D3AA77}" destId="{AE2D71E0-4EF1-4C7D-BCAC-9168C5DD7535}" srcOrd="6" destOrd="0" parTransId="{FD9C733B-1E34-4D68-AD16-60C3FA4AE758}" sibTransId="{704176B5-0D5C-4D4E-B4E6-FF36761BDB23}"/>
    <dgm:cxn modelId="{80EDA915-339C-4746-AF28-7A10FFF22A3F}" type="presOf" srcId="{2D4D4725-BC41-40A6-9C07-0A246F802478}" destId="{BC658F6C-32B0-4911-B553-39925594C72F}" srcOrd="0" destOrd="0" presId="urn:microsoft.com/office/officeart/2005/8/layout/default"/>
    <dgm:cxn modelId="{782CD815-348E-4B47-B334-6E70DC904F5D}" srcId="{C1AF071A-26AA-46BF-8F72-AC9289D3AA77}" destId="{65BB68A5-0D93-4FDE-9B54-C17881346C0A}" srcOrd="2" destOrd="0" parTransId="{61443682-3966-4D27-AA1B-2283A863265E}" sibTransId="{A6776AE6-04A0-4214-B9AF-5392B7C2B04D}"/>
    <dgm:cxn modelId="{463E1A31-B28E-422A-8F7F-281987CB9BFF}" type="presOf" srcId="{CB146FB0-D696-45AB-A9EA-528624EC2B6E}" destId="{98BF2F23-C16A-4C2B-A5BB-CC823A44B0A9}" srcOrd="0" destOrd="0" presId="urn:microsoft.com/office/officeart/2005/8/layout/default"/>
    <dgm:cxn modelId="{664C2C3A-941B-4BB0-865C-63298ABCDD30}" srcId="{C1AF071A-26AA-46BF-8F72-AC9289D3AA77}" destId="{53B70EAC-3A4F-472F-BE66-FAE7F6EDD52B}" srcOrd="4" destOrd="0" parTransId="{A92ADE5C-2280-4668-B37D-244E4B232294}" sibTransId="{B2EBB457-B14C-4FE6-A079-28A997AC7ABC}"/>
    <dgm:cxn modelId="{40A11A3D-3217-46E9-B77D-D5E3BA13D704}" type="presOf" srcId="{7B4FA13A-EBAC-4292-B1DF-CBBC236C2AF1}" destId="{DF663564-91D4-4F3F-B601-64E9C884B792}" srcOrd="0" destOrd="0" presId="urn:microsoft.com/office/officeart/2005/8/layout/default"/>
    <dgm:cxn modelId="{7D699D47-E6E4-4228-B086-4FA224BDFE75}" type="presOf" srcId="{53B70EAC-3A4F-472F-BE66-FAE7F6EDD52B}" destId="{68EE613B-34AC-4258-A4FB-A89B820868E7}" srcOrd="0" destOrd="0" presId="urn:microsoft.com/office/officeart/2005/8/layout/default"/>
    <dgm:cxn modelId="{5C1F2D73-4A46-4CF7-9171-C6D8E84A05EC}" srcId="{C1AF071A-26AA-46BF-8F72-AC9289D3AA77}" destId="{4A347BAD-3014-4844-A2C3-D0B2F6B3D700}" srcOrd="5" destOrd="0" parTransId="{28897705-0765-4081-9352-A0B01A8782D3}" sibTransId="{68F74F98-3B6B-465A-85AF-211CD1BE5B8F}"/>
    <dgm:cxn modelId="{982DB478-8407-4B6A-BF3C-6B83AA73B222}" type="presOf" srcId="{4A347BAD-3014-4844-A2C3-D0B2F6B3D700}" destId="{E0A1B8AD-9B7C-4C77-BFA5-342DD9E3A453}" srcOrd="0" destOrd="0" presId="urn:microsoft.com/office/officeart/2005/8/layout/default"/>
    <dgm:cxn modelId="{CC706990-6297-4826-A129-0BBC8D47983F}" srcId="{C1AF071A-26AA-46BF-8F72-AC9289D3AA77}" destId="{CB146FB0-D696-45AB-A9EA-528624EC2B6E}" srcOrd="0" destOrd="0" parTransId="{1692FF52-92BB-49A0-B14B-E0E092DE8252}" sibTransId="{9A3078D9-C92D-4BE0-8675-69E68B9D9333}"/>
    <dgm:cxn modelId="{A36E899C-3311-4632-9069-D661F81ACA4B}" srcId="{C1AF071A-26AA-46BF-8F72-AC9289D3AA77}" destId="{2D4D4725-BC41-40A6-9C07-0A246F802478}" srcOrd="1" destOrd="0" parTransId="{F6153B2A-1CE4-43C1-BEC6-848BA57145FD}" sibTransId="{28C74137-011E-4876-8105-A9CDD8B314FA}"/>
    <dgm:cxn modelId="{747A5EBF-29B9-4F8A-BE8A-5B75225AF92F}" type="presOf" srcId="{65BB68A5-0D93-4FDE-9B54-C17881346C0A}" destId="{C7503658-F5E6-4B92-84F7-0699E43B1283}" srcOrd="0" destOrd="0" presId="urn:microsoft.com/office/officeart/2005/8/layout/default"/>
    <dgm:cxn modelId="{F68B6BD8-73C6-43E3-A484-D4DAB1CF901B}" srcId="{C1AF071A-26AA-46BF-8F72-AC9289D3AA77}" destId="{7B4FA13A-EBAC-4292-B1DF-CBBC236C2AF1}" srcOrd="3" destOrd="0" parTransId="{EFCFB1B9-90A2-4B04-8787-01A592E5A3C7}" sibTransId="{71B13FD1-0F40-4C59-8A78-4D64E69E9F28}"/>
    <dgm:cxn modelId="{8615D8DF-4539-45D4-A6E0-0F5838C44CD3}" type="presOf" srcId="{AE2D71E0-4EF1-4C7D-BCAC-9168C5DD7535}" destId="{06B52EF8-402C-4BDA-9F23-43E790B35E58}" srcOrd="0" destOrd="0" presId="urn:microsoft.com/office/officeart/2005/8/layout/default"/>
    <dgm:cxn modelId="{B9486237-ED82-4403-BB64-8EDAD79415AC}" type="presParOf" srcId="{9C2A5E6F-A225-4D86-B8B4-DF5B228DB0AE}" destId="{98BF2F23-C16A-4C2B-A5BB-CC823A44B0A9}" srcOrd="0" destOrd="0" presId="urn:microsoft.com/office/officeart/2005/8/layout/default"/>
    <dgm:cxn modelId="{743C76AF-59D0-4980-B762-A097437F5843}" type="presParOf" srcId="{9C2A5E6F-A225-4D86-B8B4-DF5B228DB0AE}" destId="{4347C461-D976-4AD7-B3F0-C82E90FD536A}" srcOrd="1" destOrd="0" presId="urn:microsoft.com/office/officeart/2005/8/layout/default"/>
    <dgm:cxn modelId="{50C687F9-094E-42D4-9D20-D96FF05F1B91}" type="presParOf" srcId="{9C2A5E6F-A225-4D86-B8B4-DF5B228DB0AE}" destId="{BC658F6C-32B0-4911-B553-39925594C72F}" srcOrd="2" destOrd="0" presId="urn:microsoft.com/office/officeart/2005/8/layout/default"/>
    <dgm:cxn modelId="{0C3E0878-9BA3-47D3-BF9A-7F34546D1A8C}" type="presParOf" srcId="{9C2A5E6F-A225-4D86-B8B4-DF5B228DB0AE}" destId="{E440ADC4-5025-4BEC-8AD1-EED72AC8B040}" srcOrd="3" destOrd="0" presId="urn:microsoft.com/office/officeart/2005/8/layout/default"/>
    <dgm:cxn modelId="{8123489F-2024-411A-BF83-54A59EB28DC3}" type="presParOf" srcId="{9C2A5E6F-A225-4D86-B8B4-DF5B228DB0AE}" destId="{C7503658-F5E6-4B92-84F7-0699E43B1283}" srcOrd="4" destOrd="0" presId="urn:microsoft.com/office/officeart/2005/8/layout/default"/>
    <dgm:cxn modelId="{E302C934-43D1-46A4-99AD-927C6451C25C}" type="presParOf" srcId="{9C2A5E6F-A225-4D86-B8B4-DF5B228DB0AE}" destId="{4B3AA059-6124-475A-8AE8-5D54C8720C83}" srcOrd="5" destOrd="0" presId="urn:microsoft.com/office/officeart/2005/8/layout/default"/>
    <dgm:cxn modelId="{D6227E8A-FDE1-4189-ADC7-FCDA03DD9E3D}" type="presParOf" srcId="{9C2A5E6F-A225-4D86-B8B4-DF5B228DB0AE}" destId="{DF663564-91D4-4F3F-B601-64E9C884B792}" srcOrd="6" destOrd="0" presId="urn:microsoft.com/office/officeart/2005/8/layout/default"/>
    <dgm:cxn modelId="{AAC8BAB3-6392-4729-8CB5-9130E39CDEE4}" type="presParOf" srcId="{9C2A5E6F-A225-4D86-B8B4-DF5B228DB0AE}" destId="{92ED243B-F3EF-4563-A2B6-08EDF479645D}" srcOrd="7" destOrd="0" presId="urn:microsoft.com/office/officeart/2005/8/layout/default"/>
    <dgm:cxn modelId="{6A195836-B7D9-495D-A402-BD42626F8EB7}" type="presParOf" srcId="{9C2A5E6F-A225-4D86-B8B4-DF5B228DB0AE}" destId="{68EE613B-34AC-4258-A4FB-A89B820868E7}" srcOrd="8" destOrd="0" presId="urn:microsoft.com/office/officeart/2005/8/layout/default"/>
    <dgm:cxn modelId="{AC364A06-D10A-4280-AF98-34165D57B979}" type="presParOf" srcId="{9C2A5E6F-A225-4D86-B8B4-DF5B228DB0AE}" destId="{9D4445E7-DB9E-4548-A5A2-EDF7D92D7DF8}" srcOrd="9" destOrd="0" presId="urn:microsoft.com/office/officeart/2005/8/layout/default"/>
    <dgm:cxn modelId="{8F3B393E-71CB-4778-BDB4-2BDC41285EF8}" type="presParOf" srcId="{9C2A5E6F-A225-4D86-B8B4-DF5B228DB0AE}" destId="{E0A1B8AD-9B7C-4C77-BFA5-342DD9E3A453}" srcOrd="10" destOrd="0" presId="urn:microsoft.com/office/officeart/2005/8/layout/default"/>
    <dgm:cxn modelId="{CD0FB70A-DEE0-4106-8DF7-9E1B5A1309F6}" type="presParOf" srcId="{9C2A5E6F-A225-4D86-B8B4-DF5B228DB0AE}" destId="{1CC5C276-A931-4278-A4D0-B98BE6C4C2EB}" srcOrd="11" destOrd="0" presId="urn:microsoft.com/office/officeart/2005/8/layout/default"/>
    <dgm:cxn modelId="{B437F4A9-9D39-405F-A2C2-3DEF403F6DC3}" type="presParOf" srcId="{9C2A5E6F-A225-4D86-B8B4-DF5B228DB0AE}" destId="{06B52EF8-402C-4BDA-9F23-43E790B35E58}"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389049-83F7-4381-BE7E-486E916F022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C1A7B69-E7BC-45FE-9E5E-BC12C6199AB9}">
      <dgm:prSet phldrT="[Text]"/>
      <dgm:spPr/>
      <dgm:t>
        <a:bodyPr/>
        <a:lstStyle/>
        <a:p>
          <a:r>
            <a:rPr lang="en-US" dirty="0"/>
            <a:t>Pre-clerkship</a:t>
          </a:r>
        </a:p>
      </dgm:t>
    </dgm:pt>
    <dgm:pt modelId="{A9FC71D6-8C91-4C36-80A8-761AC712C65F}" type="parTrans" cxnId="{FCA08879-1941-4112-BF0D-020F0B868A3E}">
      <dgm:prSet/>
      <dgm:spPr/>
      <dgm:t>
        <a:bodyPr/>
        <a:lstStyle/>
        <a:p>
          <a:endParaRPr lang="en-US"/>
        </a:p>
      </dgm:t>
    </dgm:pt>
    <dgm:pt modelId="{AEC6402A-1084-48D6-975F-D2C84C3408A6}" type="sibTrans" cxnId="{FCA08879-1941-4112-BF0D-020F0B868A3E}">
      <dgm:prSet/>
      <dgm:spPr/>
      <dgm:t>
        <a:bodyPr/>
        <a:lstStyle/>
        <a:p>
          <a:endParaRPr lang="en-US"/>
        </a:p>
      </dgm:t>
    </dgm:pt>
    <dgm:pt modelId="{D6BBDA08-AA5B-46BD-BBAA-85D8C1253275}">
      <dgm:prSet phldrT="[Text]"/>
      <dgm:spPr/>
      <dgm:t>
        <a:bodyPr/>
        <a:lstStyle/>
        <a:p>
          <a:r>
            <a:rPr lang="en-US" dirty="0"/>
            <a:t>Problem-based learning facilitator</a:t>
          </a:r>
        </a:p>
      </dgm:t>
    </dgm:pt>
    <dgm:pt modelId="{368CE2E4-8EF0-4124-A2B2-1580B0E0F17A}" type="parTrans" cxnId="{CA638643-F90B-458F-BB2B-720AACE711CD}">
      <dgm:prSet/>
      <dgm:spPr/>
      <dgm:t>
        <a:bodyPr/>
        <a:lstStyle/>
        <a:p>
          <a:endParaRPr lang="en-US"/>
        </a:p>
      </dgm:t>
    </dgm:pt>
    <dgm:pt modelId="{1C27970A-42A0-4C77-89E0-DD100A6B4695}" type="sibTrans" cxnId="{CA638643-F90B-458F-BB2B-720AACE711CD}">
      <dgm:prSet/>
      <dgm:spPr/>
      <dgm:t>
        <a:bodyPr/>
        <a:lstStyle/>
        <a:p>
          <a:endParaRPr lang="en-US"/>
        </a:p>
      </dgm:t>
    </dgm:pt>
    <dgm:pt modelId="{36002ED8-FA4C-4797-ADEF-FB7B97AE94AD}">
      <dgm:prSet phldrT="[Text]"/>
      <dgm:spPr/>
      <dgm:t>
        <a:bodyPr/>
        <a:lstStyle/>
        <a:p>
          <a:r>
            <a:rPr lang="en-US" dirty="0"/>
            <a:t>Preceptors (longitudinal clinical experience)</a:t>
          </a:r>
        </a:p>
      </dgm:t>
    </dgm:pt>
    <dgm:pt modelId="{C455FE0C-6B51-456C-A6E9-CA3A42EC4BF2}" type="parTrans" cxnId="{4D3FC270-6FE9-4980-A81D-B5DE66829A17}">
      <dgm:prSet/>
      <dgm:spPr/>
      <dgm:t>
        <a:bodyPr/>
        <a:lstStyle/>
        <a:p>
          <a:endParaRPr lang="en-US"/>
        </a:p>
      </dgm:t>
    </dgm:pt>
    <dgm:pt modelId="{712CF0D3-6796-414F-B4CB-EC17C28D1098}" type="sibTrans" cxnId="{4D3FC270-6FE9-4980-A81D-B5DE66829A17}">
      <dgm:prSet/>
      <dgm:spPr/>
      <dgm:t>
        <a:bodyPr/>
        <a:lstStyle/>
        <a:p>
          <a:endParaRPr lang="en-US"/>
        </a:p>
      </dgm:t>
    </dgm:pt>
    <dgm:pt modelId="{99B2DC3A-7D74-435F-A709-522FFBC5BC95}">
      <dgm:prSet phldrT="[Text]"/>
      <dgm:spPr/>
      <dgm:t>
        <a:bodyPr/>
        <a:lstStyle/>
        <a:p>
          <a:r>
            <a:rPr lang="en-US" dirty="0"/>
            <a:t>Clinical Years</a:t>
          </a:r>
        </a:p>
      </dgm:t>
    </dgm:pt>
    <dgm:pt modelId="{7CB3353A-F4A4-4748-9BEC-C9D5058582CF}" type="parTrans" cxnId="{3E10F468-F3C3-4F3E-AF64-3B269A04F3CC}">
      <dgm:prSet/>
      <dgm:spPr/>
      <dgm:t>
        <a:bodyPr/>
        <a:lstStyle/>
        <a:p>
          <a:endParaRPr lang="en-US"/>
        </a:p>
      </dgm:t>
    </dgm:pt>
    <dgm:pt modelId="{EB32FD5E-46A5-4ABD-923F-71D872D17B88}" type="sibTrans" cxnId="{3E10F468-F3C3-4F3E-AF64-3B269A04F3CC}">
      <dgm:prSet/>
      <dgm:spPr/>
      <dgm:t>
        <a:bodyPr/>
        <a:lstStyle/>
        <a:p>
          <a:endParaRPr lang="en-US"/>
        </a:p>
      </dgm:t>
    </dgm:pt>
    <dgm:pt modelId="{B5E1F8C0-BAFE-418B-9947-522F14BCFA23}">
      <dgm:prSet phldrT="[Text]"/>
      <dgm:spPr/>
      <dgm:t>
        <a:bodyPr/>
        <a:lstStyle/>
        <a:p>
          <a:r>
            <a:rPr lang="en-US" dirty="0"/>
            <a:t>Clerkships</a:t>
          </a:r>
        </a:p>
      </dgm:t>
    </dgm:pt>
    <dgm:pt modelId="{2C64EA38-117B-4075-86F6-A17A75B063FE}" type="parTrans" cxnId="{560E2C40-286B-47CC-B8FC-9FAA68393F2F}">
      <dgm:prSet/>
      <dgm:spPr/>
      <dgm:t>
        <a:bodyPr/>
        <a:lstStyle/>
        <a:p>
          <a:endParaRPr lang="en-US"/>
        </a:p>
      </dgm:t>
    </dgm:pt>
    <dgm:pt modelId="{E81B4D71-5FAE-4030-9851-1E213900B935}" type="sibTrans" cxnId="{560E2C40-286B-47CC-B8FC-9FAA68393F2F}">
      <dgm:prSet/>
      <dgm:spPr/>
      <dgm:t>
        <a:bodyPr/>
        <a:lstStyle/>
        <a:p>
          <a:endParaRPr lang="en-US"/>
        </a:p>
      </dgm:t>
    </dgm:pt>
    <dgm:pt modelId="{DDE941DE-7F29-4F98-8FF6-007F7527B845}">
      <dgm:prSet phldrT="[Text]"/>
      <dgm:spPr/>
      <dgm:t>
        <a:bodyPr/>
        <a:lstStyle/>
        <a:p>
          <a:r>
            <a:rPr lang="en-US" dirty="0"/>
            <a:t>Career Focus Tracks</a:t>
          </a:r>
        </a:p>
      </dgm:t>
    </dgm:pt>
    <dgm:pt modelId="{47EE7E1F-AFF8-4929-A1F5-0968CAAFEFE9}" type="parTrans" cxnId="{190F1089-0897-4108-A7B4-CC675BB60948}">
      <dgm:prSet/>
      <dgm:spPr/>
      <dgm:t>
        <a:bodyPr/>
        <a:lstStyle/>
        <a:p>
          <a:endParaRPr lang="en-US"/>
        </a:p>
      </dgm:t>
    </dgm:pt>
    <dgm:pt modelId="{33EDBF85-CEB6-4161-94B1-92A94934051A}" type="sibTrans" cxnId="{190F1089-0897-4108-A7B4-CC675BB60948}">
      <dgm:prSet/>
      <dgm:spPr/>
      <dgm:t>
        <a:bodyPr/>
        <a:lstStyle/>
        <a:p>
          <a:endParaRPr lang="en-US"/>
        </a:p>
      </dgm:t>
    </dgm:pt>
    <dgm:pt modelId="{690738F9-78FA-42E6-BEE3-518A4EF8ABB0}">
      <dgm:prSet phldrT="[Text]"/>
      <dgm:spPr/>
      <dgm:t>
        <a:bodyPr/>
        <a:lstStyle/>
        <a:p>
          <a:r>
            <a:rPr lang="en-US" dirty="0"/>
            <a:t>Research</a:t>
          </a:r>
        </a:p>
      </dgm:t>
    </dgm:pt>
    <dgm:pt modelId="{3B0CDB1E-C1F4-4D61-BD4D-33AFED7C9B06}" type="parTrans" cxnId="{A20906B4-2582-499D-8F9C-E76694858820}">
      <dgm:prSet/>
      <dgm:spPr/>
      <dgm:t>
        <a:bodyPr/>
        <a:lstStyle/>
        <a:p>
          <a:endParaRPr lang="en-US"/>
        </a:p>
      </dgm:t>
    </dgm:pt>
    <dgm:pt modelId="{DD6DD67F-A205-4776-A0EF-BFCE08ED9BBC}" type="sibTrans" cxnId="{A20906B4-2582-499D-8F9C-E76694858820}">
      <dgm:prSet/>
      <dgm:spPr/>
      <dgm:t>
        <a:bodyPr/>
        <a:lstStyle/>
        <a:p>
          <a:endParaRPr lang="en-US"/>
        </a:p>
      </dgm:t>
    </dgm:pt>
    <dgm:pt modelId="{EC31D998-ADEF-46E9-A6B9-7AD8F97FBED5}">
      <dgm:prSet phldrT="[Text]"/>
      <dgm:spPr/>
      <dgm:t>
        <a:bodyPr/>
        <a:lstStyle/>
        <a:p>
          <a:r>
            <a:rPr lang="en-US" dirty="0"/>
            <a:t>Scholarly Concentrations</a:t>
          </a:r>
        </a:p>
      </dgm:t>
    </dgm:pt>
    <dgm:pt modelId="{4876267B-590B-4413-9C43-EFA44CB57599}" type="parTrans" cxnId="{B8C178D5-5911-4809-BE02-716CD9580D19}">
      <dgm:prSet/>
      <dgm:spPr/>
      <dgm:t>
        <a:bodyPr/>
        <a:lstStyle/>
        <a:p>
          <a:endParaRPr lang="en-US"/>
        </a:p>
      </dgm:t>
    </dgm:pt>
    <dgm:pt modelId="{41BF26DF-14EC-403B-91E0-CA1C9F99D222}" type="sibTrans" cxnId="{B8C178D5-5911-4809-BE02-716CD9580D19}">
      <dgm:prSet/>
      <dgm:spPr/>
      <dgm:t>
        <a:bodyPr/>
        <a:lstStyle/>
        <a:p>
          <a:endParaRPr lang="en-US"/>
        </a:p>
      </dgm:t>
    </dgm:pt>
    <dgm:pt modelId="{61C0C896-E9B9-4C77-BA90-8EC1B5B848AD}">
      <dgm:prSet phldrT="[Text]"/>
      <dgm:spPr/>
      <dgm:t>
        <a:bodyPr/>
        <a:lstStyle/>
        <a:p>
          <a:r>
            <a:rPr lang="en-US" dirty="0"/>
            <a:t>Summer Research Program</a:t>
          </a:r>
        </a:p>
      </dgm:t>
    </dgm:pt>
    <dgm:pt modelId="{40261A71-AC3D-4A7C-AD4B-6E378CF17984}" type="parTrans" cxnId="{92446427-4698-42AD-8132-64498C028667}">
      <dgm:prSet/>
      <dgm:spPr/>
      <dgm:t>
        <a:bodyPr/>
        <a:lstStyle/>
        <a:p>
          <a:endParaRPr lang="en-US"/>
        </a:p>
      </dgm:t>
    </dgm:pt>
    <dgm:pt modelId="{507A0953-024E-43BD-8D95-1C52EDA5209E}" type="sibTrans" cxnId="{92446427-4698-42AD-8132-64498C028667}">
      <dgm:prSet/>
      <dgm:spPr/>
      <dgm:t>
        <a:bodyPr/>
        <a:lstStyle/>
        <a:p>
          <a:endParaRPr lang="en-US"/>
        </a:p>
      </dgm:t>
    </dgm:pt>
    <dgm:pt modelId="{C069DB06-AE44-4E73-9658-E12752A7E5BB}">
      <dgm:prSet phldrT="[Text]"/>
      <dgm:spPr/>
      <dgm:t>
        <a:bodyPr/>
        <a:lstStyle/>
        <a:p>
          <a:r>
            <a:rPr lang="en-US" dirty="0"/>
            <a:t>Courses and modules</a:t>
          </a:r>
        </a:p>
      </dgm:t>
    </dgm:pt>
    <dgm:pt modelId="{A2DF65F1-8DB7-483D-8E84-F835F2A340D5}" type="parTrans" cxnId="{583030AA-DDA6-4AD7-BAE8-4E3A6CF3859E}">
      <dgm:prSet/>
      <dgm:spPr/>
      <dgm:t>
        <a:bodyPr/>
        <a:lstStyle/>
        <a:p>
          <a:endParaRPr lang="en-US"/>
        </a:p>
      </dgm:t>
    </dgm:pt>
    <dgm:pt modelId="{675108C5-6CA1-4E85-B888-413976F29A4E}" type="sibTrans" cxnId="{583030AA-DDA6-4AD7-BAE8-4E3A6CF3859E}">
      <dgm:prSet/>
      <dgm:spPr/>
      <dgm:t>
        <a:bodyPr/>
        <a:lstStyle/>
        <a:p>
          <a:endParaRPr lang="en-US"/>
        </a:p>
      </dgm:t>
    </dgm:pt>
    <dgm:pt modelId="{66C3485E-2E5D-40DD-A3BA-3AF0007254AB}">
      <dgm:prSet phldrT="[Text]"/>
      <dgm:spPr/>
      <dgm:t>
        <a:bodyPr/>
        <a:lstStyle/>
        <a:p>
          <a:r>
            <a:rPr lang="en-US" dirty="0" err="1"/>
            <a:t>Selectives</a:t>
          </a:r>
          <a:endParaRPr lang="en-US" dirty="0"/>
        </a:p>
      </dgm:t>
    </dgm:pt>
    <dgm:pt modelId="{1B169BA7-1B2E-4D19-A149-05B7255B5D7B}" type="parTrans" cxnId="{C8FCE4EA-D43A-4280-9F28-870314886DF7}">
      <dgm:prSet/>
      <dgm:spPr/>
      <dgm:t>
        <a:bodyPr/>
        <a:lstStyle/>
        <a:p>
          <a:endParaRPr lang="en-US"/>
        </a:p>
      </dgm:t>
    </dgm:pt>
    <dgm:pt modelId="{02D1790B-0BB8-4761-9792-4F7CA8C2C5B8}" type="sibTrans" cxnId="{C8FCE4EA-D43A-4280-9F28-870314886DF7}">
      <dgm:prSet/>
      <dgm:spPr/>
      <dgm:t>
        <a:bodyPr/>
        <a:lstStyle/>
        <a:p>
          <a:endParaRPr lang="en-US"/>
        </a:p>
      </dgm:t>
    </dgm:pt>
    <dgm:pt modelId="{0115A3CD-A159-4703-94FA-C7A0BA0E10EF}">
      <dgm:prSet phldrT="[Text]"/>
      <dgm:spPr/>
      <dgm:t>
        <a:bodyPr/>
        <a:lstStyle/>
        <a:p>
          <a:r>
            <a:rPr lang="en-US" dirty="0"/>
            <a:t>Electives</a:t>
          </a:r>
        </a:p>
      </dgm:t>
    </dgm:pt>
    <dgm:pt modelId="{E2482D85-7CB8-4282-9B35-A345782398B4}" type="parTrans" cxnId="{95CB41B2-828A-400C-A313-943AF3E15E53}">
      <dgm:prSet/>
      <dgm:spPr/>
      <dgm:t>
        <a:bodyPr/>
        <a:lstStyle/>
        <a:p>
          <a:endParaRPr lang="en-US"/>
        </a:p>
      </dgm:t>
    </dgm:pt>
    <dgm:pt modelId="{A372549C-D158-4F80-BF18-69BD097DBD5A}" type="sibTrans" cxnId="{95CB41B2-828A-400C-A313-943AF3E15E53}">
      <dgm:prSet/>
      <dgm:spPr/>
      <dgm:t>
        <a:bodyPr/>
        <a:lstStyle/>
        <a:p>
          <a:endParaRPr lang="en-US"/>
        </a:p>
      </dgm:t>
    </dgm:pt>
    <dgm:pt modelId="{16B50EE8-6E99-4D12-8741-BAB567FBCF91}" type="pres">
      <dgm:prSet presAssocID="{31389049-83F7-4381-BE7E-486E916F0229}" presName="Name0" presStyleCnt="0">
        <dgm:presLayoutVars>
          <dgm:dir/>
          <dgm:animLvl val="lvl"/>
          <dgm:resizeHandles val="exact"/>
        </dgm:presLayoutVars>
      </dgm:prSet>
      <dgm:spPr/>
    </dgm:pt>
    <dgm:pt modelId="{EA1A7788-C113-4B0C-8364-D5F136909372}" type="pres">
      <dgm:prSet presAssocID="{0C1A7B69-E7BC-45FE-9E5E-BC12C6199AB9}" presName="composite" presStyleCnt="0"/>
      <dgm:spPr/>
    </dgm:pt>
    <dgm:pt modelId="{B9DD025D-F1DB-4AF6-B615-F25D40A92D88}" type="pres">
      <dgm:prSet presAssocID="{0C1A7B69-E7BC-45FE-9E5E-BC12C6199AB9}" presName="parTx" presStyleLbl="alignNode1" presStyleIdx="0" presStyleCnt="3">
        <dgm:presLayoutVars>
          <dgm:chMax val="0"/>
          <dgm:chPref val="0"/>
          <dgm:bulletEnabled val="1"/>
        </dgm:presLayoutVars>
      </dgm:prSet>
      <dgm:spPr/>
    </dgm:pt>
    <dgm:pt modelId="{9AE5B3FA-8A34-4DB1-967F-A318751E00C0}" type="pres">
      <dgm:prSet presAssocID="{0C1A7B69-E7BC-45FE-9E5E-BC12C6199AB9}" presName="desTx" presStyleLbl="alignAccFollowNode1" presStyleIdx="0" presStyleCnt="3">
        <dgm:presLayoutVars>
          <dgm:bulletEnabled val="1"/>
        </dgm:presLayoutVars>
      </dgm:prSet>
      <dgm:spPr/>
    </dgm:pt>
    <dgm:pt modelId="{7268A6D2-4C0E-44A6-A6A8-0ADC01071570}" type="pres">
      <dgm:prSet presAssocID="{AEC6402A-1084-48D6-975F-D2C84C3408A6}" presName="space" presStyleCnt="0"/>
      <dgm:spPr/>
    </dgm:pt>
    <dgm:pt modelId="{4A6F3FDF-0B22-458A-8810-82197840DC0E}" type="pres">
      <dgm:prSet presAssocID="{99B2DC3A-7D74-435F-A709-522FFBC5BC95}" presName="composite" presStyleCnt="0"/>
      <dgm:spPr/>
    </dgm:pt>
    <dgm:pt modelId="{A3324B17-0536-4C86-83D7-9092A617F8EC}" type="pres">
      <dgm:prSet presAssocID="{99B2DC3A-7D74-435F-A709-522FFBC5BC95}" presName="parTx" presStyleLbl="alignNode1" presStyleIdx="1" presStyleCnt="3">
        <dgm:presLayoutVars>
          <dgm:chMax val="0"/>
          <dgm:chPref val="0"/>
          <dgm:bulletEnabled val="1"/>
        </dgm:presLayoutVars>
      </dgm:prSet>
      <dgm:spPr/>
    </dgm:pt>
    <dgm:pt modelId="{A471FA4A-ED2C-4A80-931E-B107CBD90F85}" type="pres">
      <dgm:prSet presAssocID="{99B2DC3A-7D74-435F-A709-522FFBC5BC95}" presName="desTx" presStyleLbl="alignAccFollowNode1" presStyleIdx="1" presStyleCnt="3">
        <dgm:presLayoutVars>
          <dgm:bulletEnabled val="1"/>
        </dgm:presLayoutVars>
      </dgm:prSet>
      <dgm:spPr/>
    </dgm:pt>
    <dgm:pt modelId="{B79C8E44-15CB-498B-9939-7E9A16485054}" type="pres">
      <dgm:prSet presAssocID="{EB32FD5E-46A5-4ABD-923F-71D872D17B88}" presName="space" presStyleCnt="0"/>
      <dgm:spPr/>
    </dgm:pt>
    <dgm:pt modelId="{5C056C17-8BF8-4177-BAE7-40FC5DA80CE3}" type="pres">
      <dgm:prSet presAssocID="{690738F9-78FA-42E6-BEE3-518A4EF8ABB0}" presName="composite" presStyleCnt="0"/>
      <dgm:spPr/>
    </dgm:pt>
    <dgm:pt modelId="{69607F22-DEF3-4304-A81F-C298FBFB8C7E}" type="pres">
      <dgm:prSet presAssocID="{690738F9-78FA-42E6-BEE3-518A4EF8ABB0}" presName="parTx" presStyleLbl="alignNode1" presStyleIdx="2" presStyleCnt="3">
        <dgm:presLayoutVars>
          <dgm:chMax val="0"/>
          <dgm:chPref val="0"/>
          <dgm:bulletEnabled val="1"/>
        </dgm:presLayoutVars>
      </dgm:prSet>
      <dgm:spPr/>
    </dgm:pt>
    <dgm:pt modelId="{36480663-7E90-48DA-8F0E-7D95CE0AB960}" type="pres">
      <dgm:prSet presAssocID="{690738F9-78FA-42E6-BEE3-518A4EF8ABB0}" presName="desTx" presStyleLbl="alignAccFollowNode1" presStyleIdx="2" presStyleCnt="3">
        <dgm:presLayoutVars>
          <dgm:bulletEnabled val="1"/>
        </dgm:presLayoutVars>
      </dgm:prSet>
      <dgm:spPr/>
    </dgm:pt>
  </dgm:ptLst>
  <dgm:cxnLst>
    <dgm:cxn modelId="{0DF46600-F994-490A-BDF0-CEECDA913228}" type="presOf" srcId="{B5E1F8C0-BAFE-418B-9947-522F14BCFA23}" destId="{A471FA4A-ED2C-4A80-931E-B107CBD90F85}" srcOrd="0" destOrd="0" presId="urn:microsoft.com/office/officeart/2005/8/layout/hList1"/>
    <dgm:cxn modelId="{EA55A71A-DC93-4707-A958-AB8FBDC5F526}" type="presOf" srcId="{DDE941DE-7F29-4F98-8FF6-007F7527B845}" destId="{A471FA4A-ED2C-4A80-931E-B107CBD90F85}" srcOrd="0" destOrd="1" presId="urn:microsoft.com/office/officeart/2005/8/layout/hList1"/>
    <dgm:cxn modelId="{E9DD4C22-BD2E-483E-BF6A-C3DC4052E82C}" type="presOf" srcId="{61C0C896-E9B9-4C77-BA90-8EC1B5B848AD}" destId="{36480663-7E90-48DA-8F0E-7D95CE0AB960}" srcOrd="0" destOrd="1" presId="urn:microsoft.com/office/officeart/2005/8/layout/hList1"/>
    <dgm:cxn modelId="{92446427-4698-42AD-8132-64498C028667}" srcId="{690738F9-78FA-42E6-BEE3-518A4EF8ABB0}" destId="{61C0C896-E9B9-4C77-BA90-8EC1B5B848AD}" srcOrd="1" destOrd="0" parTransId="{40261A71-AC3D-4A7C-AD4B-6E378CF17984}" sibTransId="{507A0953-024E-43BD-8D95-1C52EDA5209E}"/>
    <dgm:cxn modelId="{BA79A32F-CCE0-4953-96DC-4DE63F4B963C}" type="presOf" srcId="{0115A3CD-A159-4703-94FA-C7A0BA0E10EF}" destId="{A471FA4A-ED2C-4A80-931E-B107CBD90F85}" srcOrd="0" destOrd="3" presId="urn:microsoft.com/office/officeart/2005/8/layout/hList1"/>
    <dgm:cxn modelId="{560E2C40-286B-47CC-B8FC-9FAA68393F2F}" srcId="{99B2DC3A-7D74-435F-A709-522FFBC5BC95}" destId="{B5E1F8C0-BAFE-418B-9947-522F14BCFA23}" srcOrd="0" destOrd="0" parTransId="{2C64EA38-117B-4075-86F6-A17A75B063FE}" sibTransId="{E81B4D71-5FAE-4030-9851-1E213900B935}"/>
    <dgm:cxn modelId="{BBA4045C-B0AD-4D46-9541-98E3B5F9960E}" type="presOf" srcId="{66C3485E-2E5D-40DD-A3BA-3AF0007254AB}" destId="{A471FA4A-ED2C-4A80-931E-B107CBD90F85}" srcOrd="0" destOrd="2" presId="urn:microsoft.com/office/officeart/2005/8/layout/hList1"/>
    <dgm:cxn modelId="{CA638643-F90B-458F-BB2B-720AACE711CD}" srcId="{0C1A7B69-E7BC-45FE-9E5E-BC12C6199AB9}" destId="{D6BBDA08-AA5B-46BD-BBAA-85D8C1253275}" srcOrd="0" destOrd="0" parTransId="{368CE2E4-8EF0-4124-A2B2-1580B0E0F17A}" sibTransId="{1C27970A-42A0-4C77-89E0-DD100A6B4695}"/>
    <dgm:cxn modelId="{3E10F468-F3C3-4F3E-AF64-3B269A04F3CC}" srcId="{31389049-83F7-4381-BE7E-486E916F0229}" destId="{99B2DC3A-7D74-435F-A709-522FFBC5BC95}" srcOrd="1" destOrd="0" parTransId="{7CB3353A-F4A4-4748-9BEC-C9D5058582CF}" sibTransId="{EB32FD5E-46A5-4ABD-923F-71D872D17B88}"/>
    <dgm:cxn modelId="{FF2A586E-104B-4846-8773-E7ACAAC3C709}" type="presOf" srcId="{99B2DC3A-7D74-435F-A709-522FFBC5BC95}" destId="{A3324B17-0536-4C86-83D7-9092A617F8EC}" srcOrd="0" destOrd="0" presId="urn:microsoft.com/office/officeart/2005/8/layout/hList1"/>
    <dgm:cxn modelId="{4D3FC270-6FE9-4980-A81D-B5DE66829A17}" srcId="{0C1A7B69-E7BC-45FE-9E5E-BC12C6199AB9}" destId="{36002ED8-FA4C-4797-ADEF-FB7B97AE94AD}" srcOrd="1" destOrd="0" parTransId="{C455FE0C-6B51-456C-A6E9-CA3A42EC4BF2}" sibTransId="{712CF0D3-6796-414F-B4CB-EC17C28D1098}"/>
    <dgm:cxn modelId="{FB685575-AD04-4DF6-9C61-B61F2D68FB7B}" type="presOf" srcId="{D6BBDA08-AA5B-46BD-BBAA-85D8C1253275}" destId="{9AE5B3FA-8A34-4DB1-967F-A318751E00C0}" srcOrd="0" destOrd="0" presId="urn:microsoft.com/office/officeart/2005/8/layout/hList1"/>
    <dgm:cxn modelId="{FCA08879-1941-4112-BF0D-020F0B868A3E}" srcId="{31389049-83F7-4381-BE7E-486E916F0229}" destId="{0C1A7B69-E7BC-45FE-9E5E-BC12C6199AB9}" srcOrd="0" destOrd="0" parTransId="{A9FC71D6-8C91-4C36-80A8-761AC712C65F}" sibTransId="{AEC6402A-1084-48D6-975F-D2C84C3408A6}"/>
    <dgm:cxn modelId="{D5533E7C-ACDE-4308-AD23-B246AD7E175B}" type="presOf" srcId="{0C1A7B69-E7BC-45FE-9E5E-BC12C6199AB9}" destId="{B9DD025D-F1DB-4AF6-B615-F25D40A92D88}" srcOrd="0" destOrd="0" presId="urn:microsoft.com/office/officeart/2005/8/layout/hList1"/>
    <dgm:cxn modelId="{190F1089-0897-4108-A7B4-CC675BB60948}" srcId="{99B2DC3A-7D74-435F-A709-522FFBC5BC95}" destId="{DDE941DE-7F29-4F98-8FF6-007F7527B845}" srcOrd="1" destOrd="0" parTransId="{47EE7E1F-AFF8-4929-A1F5-0968CAAFEFE9}" sibTransId="{33EDBF85-CEB6-4161-94B1-92A94934051A}"/>
    <dgm:cxn modelId="{583030AA-DDA6-4AD7-BAE8-4E3A6CF3859E}" srcId="{0C1A7B69-E7BC-45FE-9E5E-BC12C6199AB9}" destId="{C069DB06-AE44-4E73-9658-E12752A7E5BB}" srcOrd="2" destOrd="0" parTransId="{A2DF65F1-8DB7-483D-8E84-F835F2A340D5}" sibTransId="{675108C5-6CA1-4E85-B888-413976F29A4E}"/>
    <dgm:cxn modelId="{C76699AC-53F6-47CB-8ECF-411F6A01E97C}" type="presOf" srcId="{C069DB06-AE44-4E73-9658-E12752A7E5BB}" destId="{9AE5B3FA-8A34-4DB1-967F-A318751E00C0}" srcOrd="0" destOrd="2" presId="urn:microsoft.com/office/officeart/2005/8/layout/hList1"/>
    <dgm:cxn modelId="{95CB41B2-828A-400C-A313-943AF3E15E53}" srcId="{99B2DC3A-7D74-435F-A709-522FFBC5BC95}" destId="{0115A3CD-A159-4703-94FA-C7A0BA0E10EF}" srcOrd="3" destOrd="0" parTransId="{E2482D85-7CB8-4282-9B35-A345782398B4}" sibTransId="{A372549C-D158-4F80-BF18-69BD097DBD5A}"/>
    <dgm:cxn modelId="{A20906B4-2582-499D-8F9C-E76694858820}" srcId="{31389049-83F7-4381-BE7E-486E916F0229}" destId="{690738F9-78FA-42E6-BEE3-518A4EF8ABB0}" srcOrd="2" destOrd="0" parTransId="{3B0CDB1E-C1F4-4D61-BD4D-33AFED7C9B06}" sibTransId="{DD6DD67F-A205-4776-A0EF-BFCE08ED9BBC}"/>
    <dgm:cxn modelId="{4F8FF3BA-A8F1-45B2-92A9-86E14601385C}" type="presOf" srcId="{EC31D998-ADEF-46E9-A6B9-7AD8F97FBED5}" destId="{36480663-7E90-48DA-8F0E-7D95CE0AB960}" srcOrd="0" destOrd="0" presId="urn:microsoft.com/office/officeart/2005/8/layout/hList1"/>
    <dgm:cxn modelId="{66FD84C9-4B1D-46F2-8848-87C8708D689B}" type="presOf" srcId="{36002ED8-FA4C-4797-ADEF-FB7B97AE94AD}" destId="{9AE5B3FA-8A34-4DB1-967F-A318751E00C0}" srcOrd="0" destOrd="1" presId="urn:microsoft.com/office/officeart/2005/8/layout/hList1"/>
    <dgm:cxn modelId="{B8C178D5-5911-4809-BE02-716CD9580D19}" srcId="{690738F9-78FA-42E6-BEE3-518A4EF8ABB0}" destId="{EC31D998-ADEF-46E9-A6B9-7AD8F97FBED5}" srcOrd="0" destOrd="0" parTransId="{4876267B-590B-4413-9C43-EFA44CB57599}" sibTransId="{41BF26DF-14EC-403B-91E0-CA1C9F99D222}"/>
    <dgm:cxn modelId="{084912D9-D1E3-4776-99AC-F932B5FF327A}" type="presOf" srcId="{690738F9-78FA-42E6-BEE3-518A4EF8ABB0}" destId="{69607F22-DEF3-4304-A81F-C298FBFB8C7E}" srcOrd="0" destOrd="0" presId="urn:microsoft.com/office/officeart/2005/8/layout/hList1"/>
    <dgm:cxn modelId="{BF3454DD-6C12-4821-82C4-D21262458966}" type="presOf" srcId="{31389049-83F7-4381-BE7E-486E916F0229}" destId="{16B50EE8-6E99-4D12-8741-BAB567FBCF91}" srcOrd="0" destOrd="0" presId="urn:microsoft.com/office/officeart/2005/8/layout/hList1"/>
    <dgm:cxn modelId="{C8FCE4EA-D43A-4280-9F28-870314886DF7}" srcId="{99B2DC3A-7D74-435F-A709-522FFBC5BC95}" destId="{66C3485E-2E5D-40DD-A3BA-3AF0007254AB}" srcOrd="2" destOrd="0" parTransId="{1B169BA7-1B2E-4D19-A149-05B7255B5D7B}" sibTransId="{02D1790B-0BB8-4761-9792-4F7CA8C2C5B8}"/>
    <dgm:cxn modelId="{3FEA71AB-0CB5-4EB4-9AE4-FEC665492310}" type="presParOf" srcId="{16B50EE8-6E99-4D12-8741-BAB567FBCF91}" destId="{EA1A7788-C113-4B0C-8364-D5F136909372}" srcOrd="0" destOrd="0" presId="urn:microsoft.com/office/officeart/2005/8/layout/hList1"/>
    <dgm:cxn modelId="{93939094-EFFE-46CE-9BFD-F17C309FB1AE}" type="presParOf" srcId="{EA1A7788-C113-4B0C-8364-D5F136909372}" destId="{B9DD025D-F1DB-4AF6-B615-F25D40A92D88}" srcOrd="0" destOrd="0" presId="urn:microsoft.com/office/officeart/2005/8/layout/hList1"/>
    <dgm:cxn modelId="{F5D4D2DC-75DB-4938-AD61-E6FFA44D982D}" type="presParOf" srcId="{EA1A7788-C113-4B0C-8364-D5F136909372}" destId="{9AE5B3FA-8A34-4DB1-967F-A318751E00C0}" srcOrd="1" destOrd="0" presId="urn:microsoft.com/office/officeart/2005/8/layout/hList1"/>
    <dgm:cxn modelId="{7FAC08A8-9361-48F0-83C6-AB6EF2B02626}" type="presParOf" srcId="{16B50EE8-6E99-4D12-8741-BAB567FBCF91}" destId="{7268A6D2-4C0E-44A6-A6A8-0ADC01071570}" srcOrd="1" destOrd="0" presId="urn:microsoft.com/office/officeart/2005/8/layout/hList1"/>
    <dgm:cxn modelId="{56B2E86E-5ABA-4058-A4A1-6A59971752C5}" type="presParOf" srcId="{16B50EE8-6E99-4D12-8741-BAB567FBCF91}" destId="{4A6F3FDF-0B22-458A-8810-82197840DC0E}" srcOrd="2" destOrd="0" presId="urn:microsoft.com/office/officeart/2005/8/layout/hList1"/>
    <dgm:cxn modelId="{5EE32F85-A673-44EA-AD6D-8E6F09246237}" type="presParOf" srcId="{4A6F3FDF-0B22-458A-8810-82197840DC0E}" destId="{A3324B17-0536-4C86-83D7-9092A617F8EC}" srcOrd="0" destOrd="0" presId="urn:microsoft.com/office/officeart/2005/8/layout/hList1"/>
    <dgm:cxn modelId="{54E925AA-56F0-4ACD-8A2F-4EC7E1EF16F4}" type="presParOf" srcId="{4A6F3FDF-0B22-458A-8810-82197840DC0E}" destId="{A471FA4A-ED2C-4A80-931E-B107CBD90F85}" srcOrd="1" destOrd="0" presId="urn:microsoft.com/office/officeart/2005/8/layout/hList1"/>
    <dgm:cxn modelId="{78777FE6-1F7E-4CD4-AA8E-CA1425241EC2}" type="presParOf" srcId="{16B50EE8-6E99-4D12-8741-BAB567FBCF91}" destId="{B79C8E44-15CB-498B-9939-7E9A16485054}" srcOrd="3" destOrd="0" presId="urn:microsoft.com/office/officeart/2005/8/layout/hList1"/>
    <dgm:cxn modelId="{08D7F1D8-CB7D-4E47-906A-4A7203548BB8}" type="presParOf" srcId="{16B50EE8-6E99-4D12-8741-BAB567FBCF91}" destId="{5C056C17-8BF8-4177-BAE7-40FC5DA80CE3}" srcOrd="4" destOrd="0" presId="urn:microsoft.com/office/officeart/2005/8/layout/hList1"/>
    <dgm:cxn modelId="{1190D77E-BF7C-4E5E-A026-889790A771A9}" type="presParOf" srcId="{5C056C17-8BF8-4177-BAE7-40FC5DA80CE3}" destId="{69607F22-DEF3-4304-A81F-C298FBFB8C7E}" srcOrd="0" destOrd="0" presId="urn:microsoft.com/office/officeart/2005/8/layout/hList1"/>
    <dgm:cxn modelId="{DAFEE88F-AAC2-4979-BB7D-E81F527A0653}" type="presParOf" srcId="{5C056C17-8BF8-4177-BAE7-40FC5DA80CE3}" destId="{36480663-7E90-48DA-8F0E-7D95CE0AB96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EB244-5B27-4111-AC57-1F109FDE7712}">
      <dsp:nvSpPr>
        <dsp:cNvPr id="0" name=""/>
        <dsp:cNvSpPr/>
      </dsp:nvSpPr>
      <dsp:spPr>
        <a:xfrm>
          <a:off x="0" y="227883"/>
          <a:ext cx="8666123" cy="907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2587" tIns="249936" rIns="672587"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Executive Vice President for Student Affairs and Diversity at UTHealth </a:t>
          </a:r>
        </a:p>
        <a:p>
          <a:pPr marL="114300" lvl="1" indent="-114300" algn="l" defTabSz="533400">
            <a:lnSpc>
              <a:spcPct val="90000"/>
            </a:lnSpc>
            <a:spcBef>
              <a:spcPct val="0"/>
            </a:spcBef>
            <a:spcAft>
              <a:spcPct val="15000"/>
            </a:spcAft>
            <a:buChar char="•"/>
          </a:pPr>
          <a:r>
            <a:rPr lang="en-US" sz="1200" kern="1200" dirty="0"/>
            <a:t>Dean of Education</a:t>
          </a:r>
          <a:r>
            <a:rPr lang="en-US" sz="1200" i="1" kern="1200" dirty="0"/>
            <a:t> ad interim, </a:t>
          </a:r>
          <a:r>
            <a:rPr lang="en-US" sz="1200" kern="1200" dirty="0"/>
            <a:t>McGovern Medical School</a:t>
          </a:r>
        </a:p>
        <a:p>
          <a:pPr marL="114300" lvl="1" indent="-114300" algn="l" defTabSz="533400" rtl="0">
            <a:lnSpc>
              <a:spcPct val="90000"/>
            </a:lnSpc>
            <a:spcBef>
              <a:spcPct val="0"/>
            </a:spcBef>
            <a:spcAft>
              <a:spcPct val="15000"/>
            </a:spcAft>
            <a:buChar char="•"/>
          </a:pPr>
          <a:r>
            <a:rPr lang="en-US" sz="1200" kern="1200" dirty="0"/>
            <a:t>Associate Professor, Department of Pediatrics (Med-Peds)</a:t>
          </a:r>
        </a:p>
      </dsp:txBody>
      <dsp:txXfrm>
        <a:off x="0" y="227883"/>
        <a:ext cx="8666123" cy="907200"/>
      </dsp:txXfrm>
    </dsp:sp>
    <dsp:sp modelId="{D7FD4BCD-4E7C-4059-9271-4697C8EB3C17}">
      <dsp:nvSpPr>
        <dsp:cNvPr id="0" name=""/>
        <dsp:cNvSpPr/>
      </dsp:nvSpPr>
      <dsp:spPr>
        <a:xfrm>
          <a:off x="433306" y="50763"/>
          <a:ext cx="6066286" cy="35424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291" tIns="0" rIns="229291" bIns="0" numCol="1" spcCol="1270" anchor="ctr" anchorCtr="0">
          <a:noAutofit/>
        </a:bodyPr>
        <a:lstStyle/>
        <a:p>
          <a:pPr marL="0" lvl="0" indent="0" algn="l" defTabSz="622300" rtl="0">
            <a:lnSpc>
              <a:spcPct val="90000"/>
            </a:lnSpc>
            <a:spcBef>
              <a:spcPct val="0"/>
            </a:spcBef>
            <a:spcAft>
              <a:spcPct val="35000"/>
            </a:spcAft>
            <a:buNone/>
          </a:pPr>
          <a:r>
            <a:rPr lang="en-US" sz="1400" b="1" kern="1200" dirty="0"/>
            <a:t>Dr. LaTanya Love					</a:t>
          </a:r>
          <a:endParaRPr lang="en-US" sz="1400" kern="1200" dirty="0"/>
        </a:p>
      </dsp:txBody>
      <dsp:txXfrm>
        <a:off x="450599" y="68056"/>
        <a:ext cx="6031700" cy="319654"/>
      </dsp:txXfrm>
    </dsp:sp>
    <dsp:sp modelId="{7B8CCC2D-E90B-47FF-9A03-D8A674891BEE}">
      <dsp:nvSpPr>
        <dsp:cNvPr id="0" name=""/>
        <dsp:cNvSpPr/>
      </dsp:nvSpPr>
      <dsp:spPr>
        <a:xfrm>
          <a:off x="0" y="1368348"/>
          <a:ext cx="8666123" cy="6993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2587" tIns="249936" rIns="672587"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Assistant Dean of Diversity and Inclusion</a:t>
          </a:r>
        </a:p>
        <a:p>
          <a:pPr marL="114300" lvl="1" indent="-114300" algn="l" defTabSz="533400">
            <a:lnSpc>
              <a:spcPct val="90000"/>
            </a:lnSpc>
            <a:spcBef>
              <a:spcPct val="0"/>
            </a:spcBef>
            <a:spcAft>
              <a:spcPct val="15000"/>
            </a:spcAft>
            <a:buChar char="•"/>
          </a:pPr>
          <a:r>
            <a:rPr lang="en-US" sz="1200" kern="1200" dirty="0"/>
            <a:t>Professor, Department of Pediatrics</a:t>
          </a:r>
        </a:p>
      </dsp:txBody>
      <dsp:txXfrm>
        <a:off x="0" y="1368348"/>
        <a:ext cx="8666123" cy="699300"/>
      </dsp:txXfrm>
    </dsp:sp>
    <dsp:sp modelId="{F598C29F-4696-4346-8813-4492BC174567}">
      <dsp:nvSpPr>
        <dsp:cNvPr id="0" name=""/>
        <dsp:cNvSpPr/>
      </dsp:nvSpPr>
      <dsp:spPr>
        <a:xfrm>
          <a:off x="433306" y="1199883"/>
          <a:ext cx="6066286" cy="35424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291" tIns="0" rIns="229291" bIns="0" numCol="1" spcCol="1270" anchor="ctr" anchorCtr="0">
          <a:noAutofit/>
        </a:bodyPr>
        <a:lstStyle/>
        <a:p>
          <a:pPr marL="0" lvl="0" indent="0" algn="l" defTabSz="622300">
            <a:lnSpc>
              <a:spcPct val="90000"/>
            </a:lnSpc>
            <a:spcBef>
              <a:spcPct val="0"/>
            </a:spcBef>
            <a:spcAft>
              <a:spcPct val="35000"/>
            </a:spcAft>
            <a:buNone/>
          </a:pPr>
          <a:r>
            <a:rPr lang="en-US" sz="1400" b="1" kern="1200" dirty="0"/>
            <a:t>Dr. Pedro Mancias</a:t>
          </a:r>
        </a:p>
      </dsp:txBody>
      <dsp:txXfrm>
        <a:off x="450599" y="1217176"/>
        <a:ext cx="6031700" cy="319654"/>
      </dsp:txXfrm>
    </dsp:sp>
    <dsp:sp modelId="{1E1F48FC-FF8D-423D-ABBF-234D32D102F7}">
      <dsp:nvSpPr>
        <dsp:cNvPr id="0" name=""/>
        <dsp:cNvSpPr/>
      </dsp:nvSpPr>
      <dsp:spPr>
        <a:xfrm>
          <a:off x="0" y="2365288"/>
          <a:ext cx="8666123" cy="5103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2587" tIns="249936" rIns="672587"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solidFill>
                <a:prstClr val="black">
                  <a:hueOff val="0"/>
                  <a:satOff val="0"/>
                  <a:lumOff val="0"/>
                  <a:alphaOff val="0"/>
                </a:prstClr>
              </a:solidFill>
              <a:latin typeface="Calibri"/>
              <a:ea typeface="+mn-ea"/>
              <a:cs typeface="+mn-cs"/>
            </a:rPr>
            <a:t>Director of Diversity and Inclusion</a:t>
          </a:r>
        </a:p>
      </dsp:txBody>
      <dsp:txXfrm>
        <a:off x="0" y="2365288"/>
        <a:ext cx="8666123" cy="510300"/>
      </dsp:txXfrm>
    </dsp:sp>
    <dsp:sp modelId="{787943AD-085D-4851-B223-5114EA7602FE}">
      <dsp:nvSpPr>
        <dsp:cNvPr id="0" name=""/>
        <dsp:cNvSpPr/>
      </dsp:nvSpPr>
      <dsp:spPr>
        <a:xfrm>
          <a:off x="442830" y="2099157"/>
          <a:ext cx="6066286" cy="35424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291" tIns="0" rIns="229291" bIns="0" numCol="1" spcCol="1270" anchor="ctr" anchorCtr="0">
          <a:noAutofit/>
        </a:bodyPr>
        <a:lstStyle/>
        <a:p>
          <a:pPr marL="0" lvl="0" indent="0" algn="l" defTabSz="622300" rtl="0">
            <a:lnSpc>
              <a:spcPct val="90000"/>
            </a:lnSpc>
            <a:spcBef>
              <a:spcPct val="0"/>
            </a:spcBef>
            <a:spcAft>
              <a:spcPct val="35000"/>
            </a:spcAft>
            <a:buNone/>
          </a:pPr>
          <a:r>
            <a:rPr lang="en-US" sz="1400" b="1" kern="1200" dirty="0">
              <a:solidFill>
                <a:prstClr val="white"/>
              </a:solidFill>
              <a:latin typeface="Calibri"/>
              <a:ea typeface="+mn-ea"/>
              <a:cs typeface="+mn-cs"/>
            </a:rPr>
            <a:t>Dr. Asia McCleary-Gaddy </a:t>
          </a:r>
        </a:p>
      </dsp:txBody>
      <dsp:txXfrm>
        <a:off x="460123" y="2116450"/>
        <a:ext cx="6031700" cy="319654"/>
      </dsp:txXfrm>
    </dsp:sp>
    <dsp:sp modelId="{C0A4C992-9D37-4ED2-A761-D815B66C31E8}">
      <dsp:nvSpPr>
        <dsp:cNvPr id="0" name=""/>
        <dsp:cNvSpPr/>
      </dsp:nvSpPr>
      <dsp:spPr>
        <a:xfrm>
          <a:off x="0" y="3070443"/>
          <a:ext cx="8666123" cy="5103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2587" tIns="249936" rIns="672587"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t>Sr. Administrative Assistant</a:t>
          </a:r>
        </a:p>
      </dsp:txBody>
      <dsp:txXfrm>
        <a:off x="0" y="3070443"/>
        <a:ext cx="8666123" cy="510300"/>
      </dsp:txXfrm>
    </dsp:sp>
    <dsp:sp modelId="{0570581E-7E2C-46AE-B31D-034F02858F58}">
      <dsp:nvSpPr>
        <dsp:cNvPr id="0" name=""/>
        <dsp:cNvSpPr/>
      </dsp:nvSpPr>
      <dsp:spPr>
        <a:xfrm>
          <a:off x="433306" y="2893322"/>
          <a:ext cx="6066286" cy="35424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291" tIns="0" rIns="229291" bIns="0" numCol="1" spcCol="1270" anchor="ctr" anchorCtr="0">
          <a:noAutofit/>
        </a:bodyPr>
        <a:lstStyle/>
        <a:p>
          <a:pPr marL="0" lvl="0" indent="0" algn="l" defTabSz="622300" rtl="0">
            <a:lnSpc>
              <a:spcPct val="90000"/>
            </a:lnSpc>
            <a:spcBef>
              <a:spcPct val="0"/>
            </a:spcBef>
            <a:spcAft>
              <a:spcPct val="35000"/>
            </a:spcAft>
            <a:buNone/>
          </a:pPr>
          <a:r>
            <a:rPr lang="en-US" sz="1400" b="1" kern="1200" dirty="0"/>
            <a:t>Ms. Luna Hernandez</a:t>
          </a:r>
          <a:endParaRPr lang="en-US" sz="1400" kern="1200" dirty="0"/>
        </a:p>
      </dsp:txBody>
      <dsp:txXfrm>
        <a:off x="450599" y="2910615"/>
        <a:ext cx="6031700" cy="319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F2F23-C16A-4C2B-A5BB-CC823A44B0A9}">
      <dsp:nvSpPr>
        <dsp:cNvPr id="0" name=""/>
        <dsp:cNvSpPr/>
      </dsp:nvSpPr>
      <dsp:spPr>
        <a:xfrm>
          <a:off x="666822" y="2400"/>
          <a:ext cx="2008045" cy="1204827"/>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Gender</a:t>
          </a:r>
          <a:r>
            <a:rPr lang="en-US" sz="2400" kern="1200" dirty="0"/>
            <a:t>	</a:t>
          </a:r>
        </a:p>
      </dsp:txBody>
      <dsp:txXfrm>
        <a:off x="666822" y="2400"/>
        <a:ext cx="2008045" cy="1204827"/>
      </dsp:txXfrm>
    </dsp:sp>
    <dsp:sp modelId="{BC658F6C-32B0-4911-B553-39925594C72F}">
      <dsp:nvSpPr>
        <dsp:cNvPr id="0" name=""/>
        <dsp:cNvSpPr/>
      </dsp:nvSpPr>
      <dsp:spPr>
        <a:xfrm>
          <a:off x="2875672" y="2400"/>
          <a:ext cx="2008045" cy="1204827"/>
        </a:xfrm>
        <a:prstGeom prst="rect">
          <a:avLst/>
        </a:prstGeom>
        <a:solidFill>
          <a:schemeClr val="tx2">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Generation</a:t>
          </a:r>
        </a:p>
      </dsp:txBody>
      <dsp:txXfrm>
        <a:off x="2875672" y="2400"/>
        <a:ext cx="2008045" cy="1204827"/>
      </dsp:txXfrm>
    </dsp:sp>
    <dsp:sp modelId="{C7503658-F5E6-4B92-84F7-0699E43B1283}">
      <dsp:nvSpPr>
        <dsp:cNvPr id="0" name=""/>
        <dsp:cNvSpPr/>
      </dsp:nvSpPr>
      <dsp:spPr>
        <a:xfrm>
          <a:off x="5084522" y="2400"/>
          <a:ext cx="2008045" cy="1204827"/>
        </a:xfrm>
        <a:prstGeom prst="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Religion</a:t>
          </a:r>
          <a:endParaRPr lang="en-US" sz="2400" b="1" kern="1200" dirty="0"/>
        </a:p>
      </dsp:txBody>
      <dsp:txXfrm>
        <a:off x="5084522" y="2400"/>
        <a:ext cx="2008045" cy="1204827"/>
      </dsp:txXfrm>
    </dsp:sp>
    <dsp:sp modelId="{DF663564-91D4-4F3F-B601-64E9C884B792}">
      <dsp:nvSpPr>
        <dsp:cNvPr id="0" name=""/>
        <dsp:cNvSpPr/>
      </dsp:nvSpPr>
      <dsp:spPr>
        <a:xfrm>
          <a:off x="666822" y="1408032"/>
          <a:ext cx="2008045" cy="1204827"/>
        </a:xfrm>
        <a:prstGeom prst="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LGBT</a:t>
          </a:r>
        </a:p>
      </dsp:txBody>
      <dsp:txXfrm>
        <a:off x="666822" y="1408032"/>
        <a:ext cx="2008045" cy="1204827"/>
      </dsp:txXfrm>
    </dsp:sp>
    <dsp:sp modelId="{68EE613B-34AC-4258-A4FB-A89B820868E7}">
      <dsp:nvSpPr>
        <dsp:cNvPr id="0" name=""/>
        <dsp:cNvSpPr/>
      </dsp:nvSpPr>
      <dsp:spPr>
        <a:xfrm>
          <a:off x="2875672" y="1408032"/>
          <a:ext cx="2008045" cy="1204827"/>
        </a:xfrm>
        <a:prstGeom prst="rect">
          <a:avLst/>
        </a:prstGeom>
        <a:solidFill>
          <a:srgbClr val="DD991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Physical </a:t>
          </a:r>
        </a:p>
        <a:p>
          <a:pPr marL="0" lvl="0" indent="0" algn="ctr" defTabSz="1244600">
            <a:lnSpc>
              <a:spcPct val="90000"/>
            </a:lnSpc>
            <a:spcBef>
              <a:spcPct val="0"/>
            </a:spcBef>
            <a:spcAft>
              <a:spcPct val="35000"/>
            </a:spcAft>
            <a:buNone/>
          </a:pPr>
          <a:r>
            <a:rPr lang="en-US" sz="2800" b="1" kern="1200" dirty="0"/>
            <a:t>Abilities</a:t>
          </a:r>
        </a:p>
      </dsp:txBody>
      <dsp:txXfrm>
        <a:off x="2875672" y="1408032"/>
        <a:ext cx="2008045" cy="1204827"/>
      </dsp:txXfrm>
    </dsp:sp>
    <dsp:sp modelId="{E0A1B8AD-9B7C-4C77-BFA5-342DD9E3A453}">
      <dsp:nvSpPr>
        <dsp:cNvPr id="0" name=""/>
        <dsp:cNvSpPr/>
      </dsp:nvSpPr>
      <dsp:spPr>
        <a:xfrm>
          <a:off x="5084522" y="1408032"/>
          <a:ext cx="2008045" cy="1204827"/>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Ethnicity</a:t>
          </a:r>
          <a:endParaRPr lang="en-US" sz="2400" b="1" kern="1200" dirty="0"/>
        </a:p>
      </dsp:txBody>
      <dsp:txXfrm>
        <a:off x="5084522" y="1408032"/>
        <a:ext cx="2008045" cy="1204827"/>
      </dsp:txXfrm>
    </dsp:sp>
    <dsp:sp modelId="{06B52EF8-402C-4BDA-9F23-43E790B35E58}">
      <dsp:nvSpPr>
        <dsp:cNvPr id="0" name=""/>
        <dsp:cNvSpPr/>
      </dsp:nvSpPr>
      <dsp:spPr>
        <a:xfrm>
          <a:off x="2875672" y="2813664"/>
          <a:ext cx="2008045" cy="1204827"/>
        </a:xfrm>
        <a:prstGeom prst="rect">
          <a:avLst/>
        </a:prstGeom>
        <a:solidFill>
          <a:schemeClr val="accent3">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Language</a:t>
          </a:r>
        </a:p>
      </dsp:txBody>
      <dsp:txXfrm>
        <a:off x="2875672" y="2813664"/>
        <a:ext cx="2008045" cy="12048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DD025D-F1DB-4AF6-B615-F25D40A92D88}">
      <dsp:nvSpPr>
        <dsp:cNvPr id="0" name=""/>
        <dsp:cNvSpPr/>
      </dsp:nvSpPr>
      <dsp:spPr>
        <a:xfrm>
          <a:off x="3087" y="228475"/>
          <a:ext cx="3010306" cy="720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Pre-clerkship</a:t>
          </a:r>
        </a:p>
      </dsp:txBody>
      <dsp:txXfrm>
        <a:off x="3087" y="228475"/>
        <a:ext cx="3010306" cy="720000"/>
      </dsp:txXfrm>
    </dsp:sp>
    <dsp:sp modelId="{9AE5B3FA-8A34-4DB1-967F-A318751E00C0}">
      <dsp:nvSpPr>
        <dsp:cNvPr id="0" name=""/>
        <dsp:cNvSpPr/>
      </dsp:nvSpPr>
      <dsp:spPr>
        <a:xfrm>
          <a:off x="3087" y="948475"/>
          <a:ext cx="3010306" cy="29508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Problem-based learning facilitator</a:t>
          </a:r>
        </a:p>
        <a:p>
          <a:pPr marL="228600" lvl="1" indent="-228600" algn="l" defTabSz="1111250">
            <a:lnSpc>
              <a:spcPct val="90000"/>
            </a:lnSpc>
            <a:spcBef>
              <a:spcPct val="0"/>
            </a:spcBef>
            <a:spcAft>
              <a:spcPct val="15000"/>
            </a:spcAft>
            <a:buChar char="•"/>
          </a:pPr>
          <a:r>
            <a:rPr lang="en-US" sz="2500" kern="1200" dirty="0"/>
            <a:t>Preceptors (longitudinal clinical experience)</a:t>
          </a:r>
        </a:p>
        <a:p>
          <a:pPr marL="228600" lvl="1" indent="-228600" algn="l" defTabSz="1111250">
            <a:lnSpc>
              <a:spcPct val="90000"/>
            </a:lnSpc>
            <a:spcBef>
              <a:spcPct val="0"/>
            </a:spcBef>
            <a:spcAft>
              <a:spcPct val="15000"/>
            </a:spcAft>
            <a:buChar char="•"/>
          </a:pPr>
          <a:r>
            <a:rPr lang="en-US" sz="2500" kern="1200" dirty="0"/>
            <a:t>Courses and modules</a:t>
          </a:r>
        </a:p>
      </dsp:txBody>
      <dsp:txXfrm>
        <a:off x="3087" y="948475"/>
        <a:ext cx="3010306" cy="2950875"/>
      </dsp:txXfrm>
    </dsp:sp>
    <dsp:sp modelId="{A3324B17-0536-4C86-83D7-9092A617F8EC}">
      <dsp:nvSpPr>
        <dsp:cNvPr id="0" name=""/>
        <dsp:cNvSpPr/>
      </dsp:nvSpPr>
      <dsp:spPr>
        <a:xfrm>
          <a:off x="3434836" y="228475"/>
          <a:ext cx="3010306" cy="720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Clinical Years</a:t>
          </a:r>
        </a:p>
      </dsp:txBody>
      <dsp:txXfrm>
        <a:off x="3434836" y="228475"/>
        <a:ext cx="3010306" cy="720000"/>
      </dsp:txXfrm>
    </dsp:sp>
    <dsp:sp modelId="{A471FA4A-ED2C-4A80-931E-B107CBD90F85}">
      <dsp:nvSpPr>
        <dsp:cNvPr id="0" name=""/>
        <dsp:cNvSpPr/>
      </dsp:nvSpPr>
      <dsp:spPr>
        <a:xfrm>
          <a:off x="3434836" y="948475"/>
          <a:ext cx="3010306" cy="29508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Clerkships</a:t>
          </a:r>
        </a:p>
        <a:p>
          <a:pPr marL="228600" lvl="1" indent="-228600" algn="l" defTabSz="1111250">
            <a:lnSpc>
              <a:spcPct val="90000"/>
            </a:lnSpc>
            <a:spcBef>
              <a:spcPct val="0"/>
            </a:spcBef>
            <a:spcAft>
              <a:spcPct val="15000"/>
            </a:spcAft>
            <a:buChar char="•"/>
          </a:pPr>
          <a:r>
            <a:rPr lang="en-US" sz="2500" kern="1200" dirty="0"/>
            <a:t>Career Focus Tracks</a:t>
          </a:r>
        </a:p>
        <a:p>
          <a:pPr marL="228600" lvl="1" indent="-228600" algn="l" defTabSz="1111250">
            <a:lnSpc>
              <a:spcPct val="90000"/>
            </a:lnSpc>
            <a:spcBef>
              <a:spcPct val="0"/>
            </a:spcBef>
            <a:spcAft>
              <a:spcPct val="15000"/>
            </a:spcAft>
            <a:buChar char="•"/>
          </a:pPr>
          <a:r>
            <a:rPr lang="en-US" sz="2500" kern="1200" dirty="0" err="1"/>
            <a:t>Selectives</a:t>
          </a:r>
          <a:endParaRPr lang="en-US" sz="2500" kern="1200" dirty="0"/>
        </a:p>
        <a:p>
          <a:pPr marL="228600" lvl="1" indent="-228600" algn="l" defTabSz="1111250">
            <a:lnSpc>
              <a:spcPct val="90000"/>
            </a:lnSpc>
            <a:spcBef>
              <a:spcPct val="0"/>
            </a:spcBef>
            <a:spcAft>
              <a:spcPct val="15000"/>
            </a:spcAft>
            <a:buChar char="•"/>
          </a:pPr>
          <a:r>
            <a:rPr lang="en-US" sz="2500" kern="1200" dirty="0"/>
            <a:t>Electives</a:t>
          </a:r>
        </a:p>
      </dsp:txBody>
      <dsp:txXfrm>
        <a:off x="3434836" y="948475"/>
        <a:ext cx="3010306" cy="2950875"/>
      </dsp:txXfrm>
    </dsp:sp>
    <dsp:sp modelId="{69607F22-DEF3-4304-A81F-C298FBFB8C7E}">
      <dsp:nvSpPr>
        <dsp:cNvPr id="0" name=""/>
        <dsp:cNvSpPr/>
      </dsp:nvSpPr>
      <dsp:spPr>
        <a:xfrm>
          <a:off x="6866585" y="228475"/>
          <a:ext cx="3010306" cy="720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Research</a:t>
          </a:r>
        </a:p>
      </dsp:txBody>
      <dsp:txXfrm>
        <a:off x="6866585" y="228475"/>
        <a:ext cx="3010306" cy="720000"/>
      </dsp:txXfrm>
    </dsp:sp>
    <dsp:sp modelId="{36480663-7E90-48DA-8F0E-7D95CE0AB960}">
      <dsp:nvSpPr>
        <dsp:cNvPr id="0" name=""/>
        <dsp:cNvSpPr/>
      </dsp:nvSpPr>
      <dsp:spPr>
        <a:xfrm>
          <a:off x="6866585" y="948475"/>
          <a:ext cx="3010306" cy="29508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Scholarly Concentrations</a:t>
          </a:r>
        </a:p>
        <a:p>
          <a:pPr marL="228600" lvl="1" indent="-228600" algn="l" defTabSz="1111250">
            <a:lnSpc>
              <a:spcPct val="90000"/>
            </a:lnSpc>
            <a:spcBef>
              <a:spcPct val="0"/>
            </a:spcBef>
            <a:spcAft>
              <a:spcPct val="15000"/>
            </a:spcAft>
            <a:buChar char="•"/>
          </a:pPr>
          <a:r>
            <a:rPr lang="en-US" sz="2500" kern="1200" dirty="0"/>
            <a:t>Summer Research Program</a:t>
          </a:r>
        </a:p>
      </dsp:txBody>
      <dsp:txXfrm>
        <a:off x="6866585" y="948475"/>
        <a:ext cx="3010306" cy="295087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965B33-107C-47D5-83D6-95ABB711F866}" type="datetimeFigureOut">
              <a:rPr lang="en-US" smtClean="0"/>
              <a:t>10/20/2020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D4A1F-A1F6-4B29-9F44-74C6ECFF2680}" type="slidenum">
              <a:rPr lang="en-US" smtClean="0"/>
              <a:t>‹#›</a:t>
            </a:fld>
            <a:endParaRPr lang="en-US"/>
          </a:p>
        </p:txBody>
      </p:sp>
    </p:spTree>
    <p:extLst>
      <p:ext uri="{BB962C8B-B14F-4D97-AF65-F5344CB8AC3E}">
        <p14:creationId xmlns:p14="http://schemas.microsoft.com/office/powerpoint/2010/main" val="2308198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D668BC-BC92-EA4C-B980-A135C533E77F}" type="slidenum">
              <a:rPr kumimoji="0" lang="en-US" alt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1985433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331D38-6D87-E64D-BA71-C697DC49CE71}" type="slidenum">
              <a:rPr kumimoji="0" lang="en-US" alt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1215828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31A53E-EADA-404B-91A2-12E20D57530D}" type="slidenum">
              <a:rPr kumimoji="0" lang="en-US" alt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409544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B15CAA-D72F-424D-BC95-1C359AECD9D8}" type="slidenum">
              <a:rPr kumimoji="0" lang="en-US" alt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2143124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F40CD-CFF5-493D-A7B0-CB0F325491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6903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F40CD-CFF5-493D-A7B0-CB0F325491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8141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Ethnicity</a:t>
            </a:r>
            <a:r>
              <a:rPr lang="en-US" baseline="0" dirty="0"/>
              <a:t> is last on this list..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F40CD-CFF5-493D-A7B0-CB0F325491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6640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F40CD-CFF5-493D-A7B0-CB0F325491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5622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F40CD-CFF5-493D-A7B0-CB0F325491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3760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F40CD-CFF5-493D-A7B0-CB0F325491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8243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F40CD-CFF5-493D-A7B0-CB0F325491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7998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808FFC-A290-3B4A-8D24-53292EEBE177}" type="slidenum">
              <a:rPr kumimoji="0" lang="en-US" alt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1267889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F40CD-CFF5-493D-A7B0-CB0F325491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3710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F40CD-CFF5-493D-A7B0-CB0F325491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7973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F40CD-CFF5-493D-A7B0-CB0F325491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1902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F40CD-CFF5-493D-A7B0-CB0F325491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3113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F40CD-CFF5-493D-A7B0-CB0F325491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4907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F40CD-CFF5-493D-A7B0-CB0F325491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892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F40CD-CFF5-493D-A7B0-CB0F325491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005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0D365-4EFE-4C73-99B5-6E469C8ADC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42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0D365-4EFE-4C73-99B5-6E469C8ADC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002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0D365-4EFE-4C73-99B5-6E469C8ADC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042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17B9FB-A761-0144-807B-4B3CAB66FD15}" type="slidenum">
              <a:rPr kumimoji="0" lang="en-US" alt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606199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0D365-4EFE-4C73-99B5-6E469C8ADC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021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0D365-4EFE-4C73-99B5-6E469C8ADC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48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0D365-4EFE-4C73-99B5-6E469C8ADC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391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C9022E-DF72-4166-B012-BA7B23FE624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33625-5CF5-4A7C-A602-30D0AA89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299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5CE2F9-8E70-4BE3-B32E-B2A30AF46B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5905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9E8B7-72CE-4160-B1CE-5496E6F933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5568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day one we are here – we post your position / have templates for offer letters/ interview if you would like / approve position prior to hiring through HR / or visa processing.</a:t>
            </a:r>
          </a:p>
          <a:p>
            <a:endParaRPr lang="en-US" dirty="0"/>
          </a:p>
          <a:p>
            <a:r>
              <a:rPr lang="en-US" dirty="0"/>
              <a:t>Program – numerous class   Difference between Research staff and postdoc – is the  requires commitment to training – cannot all be done in the lab – we are here to augment the training and not only provide excellence in career development – but also meet the needs of what is REQUIRED to train postdocs – either mandated by funding agencies – or implicit in career directions…… not all faculty anymore…….</a:t>
            </a:r>
          </a:p>
          <a:p>
            <a:r>
              <a:rPr lang="en-US" dirty="0"/>
              <a:t>We address comprehensive training – transferable skills</a:t>
            </a:r>
          </a:p>
          <a:p>
            <a:endParaRPr lang="en-US" dirty="0"/>
          </a:p>
          <a:p>
            <a:endParaRPr lang="en-US" dirty="0"/>
          </a:p>
          <a:p>
            <a:r>
              <a:rPr lang="en-US" dirty="0"/>
              <a:t>Support – play up on the support we offer faculty!  Faculty here know that we are here for them.  I get several emails each week from very serious issues to minor question</a:t>
            </a:r>
          </a:p>
          <a:p>
            <a:endParaRPr lang="en-US" dirty="0"/>
          </a:p>
          <a:p>
            <a:r>
              <a:rPr lang="en-US" dirty="0"/>
              <a:t>See </a:t>
            </a:r>
            <a:r>
              <a:rPr lang="en-US" dirty="0" err="1"/>
              <a:t>Yamins</a:t>
            </a:r>
            <a:r>
              <a:rPr lang="en-US" dirty="0"/>
              <a:t>’ email from OPA Oregon State – that is a good transition to our faculty support tool including the database, assistance with IDP and annual reviews.  (Possibility annual requirement soon to visit OPA in person each year) ns.  -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9E8B7-72CE-4160-B1CE-5496E6F933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4551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started the office 15 years ago.  Two years ago, I approached Kevin to partner with our office to be of better service to faculty and postdocs alike.  </a:t>
            </a:r>
          </a:p>
          <a:p>
            <a:endParaRPr lang="en-US" dirty="0"/>
          </a:p>
          <a:p>
            <a:r>
              <a:rPr lang="en-US" dirty="0"/>
              <a:t>His position – we have accomplished many changes never thought would make its way – longer visa sponsorship, relocation payments for postdocs, mandated orientations, annual reviews and much more.</a:t>
            </a:r>
          </a:p>
          <a:p>
            <a:endParaRPr lang="en-US" dirty="0"/>
          </a:p>
          <a:p>
            <a:r>
              <a:rPr lang="en-US" dirty="0"/>
              <a:t>Yasmin – former UTH postdoc – did an internship in our office and found her talents added greatly to the offerings not only of our office, but to her growth in a new career trajectory.   Huge asset to us to have a postdoc in the postdoc office.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9E8B7-72CE-4160-B1CE-5496E6F933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601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972F47-508E-6647-8586-5B30FE967257}" type="slidenum">
              <a:rPr kumimoji="0" lang="en-US" alt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1066077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22757B-5EDB-8548-B78D-5D2FED5A385B}" type="slidenum">
              <a:rPr kumimoji="0" lang="en-US" alt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937558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56955" indent="-291136">
              <a:spcBef>
                <a:spcPct val="30000"/>
              </a:spcBef>
              <a:defRPr sz="1200">
                <a:solidFill>
                  <a:schemeClr val="tx1"/>
                </a:solidFill>
                <a:latin typeface="Times New Roman" charset="0"/>
                <a:ea typeface="ＭＳ Ｐゴシック" charset="-128"/>
              </a:defRPr>
            </a:lvl2pPr>
            <a:lvl3pPr marL="1164546" indent="-232909">
              <a:spcBef>
                <a:spcPct val="30000"/>
              </a:spcBef>
              <a:defRPr sz="1200">
                <a:solidFill>
                  <a:schemeClr val="tx1"/>
                </a:solidFill>
                <a:latin typeface="Times New Roman" charset="0"/>
                <a:ea typeface="ＭＳ Ｐゴシック" charset="-128"/>
              </a:defRPr>
            </a:lvl3pPr>
            <a:lvl4pPr marL="1630366" indent="-232909">
              <a:spcBef>
                <a:spcPct val="30000"/>
              </a:spcBef>
              <a:defRPr sz="1200">
                <a:solidFill>
                  <a:schemeClr val="tx1"/>
                </a:solidFill>
                <a:latin typeface="Times New Roman" charset="0"/>
                <a:ea typeface="ＭＳ Ｐゴシック" charset="-128"/>
              </a:defRPr>
            </a:lvl4pPr>
            <a:lvl5pPr marL="2096184" indent="-232909">
              <a:spcBef>
                <a:spcPct val="30000"/>
              </a:spcBef>
              <a:defRPr sz="1200">
                <a:solidFill>
                  <a:schemeClr val="tx1"/>
                </a:solidFill>
                <a:latin typeface="Times New Roman" charset="0"/>
                <a:ea typeface="ＭＳ Ｐゴシック" charset="-128"/>
              </a:defRPr>
            </a:lvl5pPr>
            <a:lvl6pPr marL="2562002" indent="-232909" eaLnBrk="0" fontAlgn="base" hangingPunct="0">
              <a:spcBef>
                <a:spcPct val="30000"/>
              </a:spcBef>
              <a:spcAft>
                <a:spcPct val="0"/>
              </a:spcAft>
              <a:defRPr sz="1200">
                <a:solidFill>
                  <a:schemeClr val="tx1"/>
                </a:solidFill>
                <a:latin typeface="Times New Roman" charset="0"/>
                <a:ea typeface="ＭＳ Ｐゴシック" charset="-128"/>
              </a:defRPr>
            </a:lvl6pPr>
            <a:lvl7pPr marL="3027820" indent="-232909" eaLnBrk="0" fontAlgn="base" hangingPunct="0">
              <a:spcBef>
                <a:spcPct val="30000"/>
              </a:spcBef>
              <a:spcAft>
                <a:spcPct val="0"/>
              </a:spcAft>
              <a:defRPr sz="1200">
                <a:solidFill>
                  <a:schemeClr val="tx1"/>
                </a:solidFill>
                <a:latin typeface="Times New Roman" charset="0"/>
                <a:ea typeface="ＭＳ Ｐゴシック" charset="-128"/>
              </a:defRPr>
            </a:lvl7pPr>
            <a:lvl8pPr marL="3493639" indent="-232909" eaLnBrk="0" fontAlgn="base" hangingPunct="0">
              <a:spcBef>
                <a:spcPct val="30000"/>
              </a:spcBef>
              <a:spcAft>
                <a:spcPct val="0"/>
              </a:spcAft>
              <a:defRPr sz="1200">
                <a:solidFill>
                  <a:schemeClr val="tx1"/>
                </a:solidFill>
                <a:latin typeface="Times New Roman" charset="0"/>
                <a:ea typeface="ＭＳ Ｐゴシック" charset="-128"/>
              </a:defRPr>
            </a:lvl8pPr>
            <a:lvl9pPr marL="3959457" indent="-232909" eaLnBrk="0" fontAlgn="base" hangingPunct="0">
              <a:spcBef>
                <a:spcPct val="30000"/>
              </a:spcBef>
              <a:spcAft>
                <a:spcPct val="0"/>
              </a:spcAft>
              <a:defRPr sz="1200">
                <a:solidFill>
                  <a:schemeClr val="tx1"/>
                </a:solidFill>
                <a:latin typeface="Times New Roman"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331D38-6D87-E64D-BA71-C697DC49CE71}" type="slidenum">
              <a:rPr kumimoji="0" lang="en-US" alt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1420766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56955" indent="-291136">
              <a:spcBef>
                <a:spcPct val="30000"/>
              </a:spcBef>
              <a:defRPr sz="1200">
                <a:solidFill>
                  <a:schemeClr val="tx1"/>
                </a:solidFill>
                <a:latin typeface="Times New Roman" charset="0"/>
                <a:ea typeface="ＭＳ Ｐゴシック" charset="-128"/>
              </a:defRPr>
            </a:lvl2pPr>
            <a:lvl3pPr marL="1164546" indent="-232909">
              <a:spcBef>
                <a:spcPct val="30000"/>
              </a:spcBef>
              <a:defRPr sz="1200">
                <a:solidFill>
                  <a:schemeClr val="tx1"/>
                </a:solidFill>
                <a:latin typeface="Times New Roman" charset="0"/>
                <a:ea typeface="ＭＳ Ｐゴシック" charset="-128"/>
              </a:defRPr>
            </a:lvl3pPr>
            <a:lvl4pPr marL="1630366" indent="-232909">
              <a:spcBef>
                <a:spcPct val="30000"/>
              </a:spcBef>
              <a:defRPr sz="1200">
                <a:solidFill>
                  <a:schemeClr val="tx1"/>
                </a:solidFill>
                <a:latin typeface="Times New Roman" charset="0"/>
                <a:ea typeface="ＭＳ Ｐゴシック" charset="-128"/>
              </a:defRPr>
            </a:lvl4pPr>
            <a:lvl5pPr marL="2096184" indent="-232909">
              <a:spcBef>
                <a:spcPct val="30000"/>
              </a:spcBef>
              <a:defRPr sz="1200">
                <a:solidFill>
                  <a:schemeClr val="tx1"/>
                </a:solidFill>
                <a:latin typeface="Times New Roman" charset="0"/>
                <a:ea typeface="ＭＳ Ｐゴシック" charset="-128"/>
              </a:defRPr>
            </a:lvl5pPr>
            <a:lvl6pPr marL="2562002" indent="-232909" eaLnBrk="0" fontAlgn="base" hangingPunct="0">
              <a:spcBef>
                <a:spcPct val="30000"/>
              </a:spcBef>
              <a:spcAft>
                <a:spcPct val="0"/>
              </a:spcAft>
              <a:defRPr sz="1200">
                <a:solidFill>
                  <a:schemeClr val="tx1"/>
                </a:solidFill>
                <a:latin typeface="Times New Roman" charset="0"/>
                <a:ea typeface="ＭＳ Ｐゴシック" charset="-128"/>
              </a:defRPr>
            </a:lvl6pPr>
            <a:lvl7pPr marL="3027820" indent="-232909" eaLnBrk="0" fontAlgn="base" hangingPunct="0">
              <a:spcBef>
                <a:spcPct val="30000"/>
              </a:spcBef>
              <a:spcAft>
                <a:spcPct val="0"/>
              </a:spcAft>
              <a:defRPr sz="1200">
                <a:solidFill>
                  <a:schemeClr val="tx1"/>
                </a:solidFill>
                <a:latin typeface="Times New Roman" charset="0"/>
                <a:ea typeface="ＭＳ Ｐゴシック" charset="-128"/>
              </a:defRPr>
            </a:lvl7pPr>
            <a:lvl8pPr marL="3493639" indent="-232909" eaLnBrk="0" fontAlgn="base" hangingPunct="0">
              <a:spcBef>
                <a:spcPct val="30000"/>
              </a:spcBef>
              <a:spcAft>
                <a:spcPct val="0"/>
              </a:spcAft>
              <a:defRPr sz="1200">
                <a:solidFill>
                  <a:schemeClr val="tx1"/>
                </a:solidFill>
                <a:latin typeface="Times New Roman" charset="0"/>
                <a:ea typeface="ＭＳ Ｐゴシック" charset="-128"/>
              </a:defRPr>
            </a:lvl8pPr>
            <a:lvl9pPr marL="3959457" indent="-232909" eaLnBrk="0" fontAlgn="base" hangingPunct="0">
              <a:spcBef>
                <a:spcPct val="30000"/>
              </a:spcBef>
              <a:spcAft>
                <a:spcPct val="0"/>
              </a:spcAft>
              <a:defRPr sz="1200">
                <a:solidFill>
                  <a:schemeClr val="tx1"/>
                </a:solidFill>
                <a:latin typeface="Times New Roman"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331D38-6D87-E64D-BA71-C697DC49CE71}" type="slidenum">
              <a:rPr kumimoji="0" lang="en-US" alt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1637477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FDB7F4-7FA8-6C4B-8786-72062B37AC87}" type="slidenum">
              <a:rPr kumimoji="0" lang="en-US" alt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524133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5B97BF-2CF2-D744-9624-0ACF80ED2DAB}" type="slidenum">
              <a:rPr kumimoji="0" lang="en-US" alt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1959343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8" y="3956281"/>
            <a:ext cx="6831673"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752859" y="6453386"/>
            <a:ext cx="1607944"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2584056" y="6453386"/>
            <a:ext cx="7023377"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pPr>
              <a:defRPr/>
            </a:pPr>
            <a:fld id="{ACBD66B6-A36E-0245-A79C-B450B8266D9E}" type="slidenum">
              <a:rPr lang="en-US" altLang="en-US" smtClean="0"/>
              <a:pPr>
                <a:defRPr/>
              </a:pPr>
              <a:t>‹#›</a:t>
            </a:fld>
            <a:endParaRPr lang="en-US" altLang="en-US"/>
          </a:p>
        </p:txBody>
      </p:sp>
      <p:grpSp>
        <p:nvGrpSpPr>
          <p:cNvPr id="8" name="Group 7"/>
          <p:cNvGrpSpPr/>
          <p:nvPr/>
        </p:nvGrpSpPr>
        <p:grpSpPr>
          <a:xfrm>
            <a:off x="752858" y="744470"/>
            <a:ext cx="1067411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276952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7"/>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FEC507D-33EA-DD4D-BD00-EE42010DE0F2}" type="slidenum">
              <a:rPr lang="en-US" altLang="en-US" smtClean="0"/>
              <a:pPr>
                <a:defRPr/>
              </a:pPr>
              <a:t>‹#›</a:t>
            </a:fld>
            <a:endParaRPr lang="en-US" altLang="en-US"/>
          </a:p>
        </p:txBody>
      </p:sp>
    </p:spTree>
    <p:extLst>
      <p:ext uri="{BB962C8B-B14F-4D97-AF65-F5344CB8AC3E}">
        <p14:creationId xmlns:p14="http://schemas.microsoft.com/office/powerpoint/2010/main" val="6403261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537720" y="1077018"/>
            <a:ext cx="6345650" cy="503664"/>
          </a:xfrm>
        </p:spPr>
        <p:txBody>
          <a:bodyPr lIns="0" tIns="0" rIns="0" bIns="0"/>
          <a:lstStyle>
            <a:lvl1pPr>
              <a:defRPr sz="3273" b="0" i="0">
                <a:solidFill>
                  <a:srgbClr val="808080"/>
                </a:solidFill>
                <a:latin typeface="Arial Rounded MT Bold"/>
                <a:cs typeface="Arial Rounded MT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751761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28294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74396" y="624156"/>
            <a:ext cx="1987933"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1" y="624156"/>
            <a:ext cx="7632700"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04DCA54-BA43-154A-90E0-ABE515D813E2}" type="slidenum">
              <a:rPr lang="en-US" altLang="en-US" smtClean="0"/>
              <a:pPr>
                <a:defRPr/>
              </a:pPr>
              <a:t>‹#›</a:t>
            </a:fld>
            <a:endParaRPr lang="en-US" altLang="en-US"/>
          </a:p>
        </p:txBody>
      </p:sp>
    </p:spTree>
    <p:extLst>
      <p:ext uri="{BB962C8B-B14F-4D97-AF65-F5344CB8AC3E}">
        <p14:creationId xmlns:p14="http://schemas.microsoft.com/office/powerpoint/2010/main" val="3600412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117600" y="19050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400800" y="1905000"/>
            <a:ext cx="5080000" cy="4114800"/>
          </a:xfrm>
        </p:spPr>
        <p:txBody>
          <a:bodyPr>
            <a:normAutofit/>
          </a:bodyPr>
          <a:lstStyle/>
          <a:p>
            <a:pPr lvl="0"/>
            <a:endParaRPr lang="en-US" noProof="0"/>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E3A71122-25B6-6447-B288-1CD84F863871}" type="slidenum">
              <a:rPr lang="en-US" altLang="en-US"/>
              <a:pPr>
                <a:defRPr/>
              </a:pPr>
              <a:t>‹#›</a:t>
            </a:fld>
            <a:endParaRPr lang="en-US" altLang="en-US"/>
          </a:p>
        </p:txBody>
      </p:sp>
    </p:spTree>
    <p:extLst>
      <p:ext uri="{BB962C8B-B14F-4D97-AF65-F5344CB8AC3E}">
        <p14:creationId xmlns:p14="http://schemas.microsoft.com/office/powerpoint/2010/main" val="3085875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82DAB-613D-D649-945F-B5CD1A860D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2A1DB5-4A66-E840-B07E-8708103F2F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EB4B4C-1CE3-0048-9BDB-0FD1F1E0AA26}"/>
              </a:ext>
            </a:extLst>
          </p:cNvPr>
          <p:cNvSpPr>
            <a:spLocks noGrp="1"/>
          </p:cNvSpPr>
          <p:nvPr>
            <p:ph type="dt" sz="half" idx="10"/>
          </p:nvPr>
        </p:nvSpPr>
        <p:spPr/>
        <p:txBody>
          <a:bodyPr/>
          <a:lstStyle/>
          <a:p>
            <a:fld id="{99063F3A-1324-204B-BD21-8653BB428816}" type="datetimeFigureOut">
              <a:rPr lang="en-US" smtClean="0"/>
              <a:t>10/20/2020</a:t>
            </a:fld>
            <a:endParaRPr lang="en-US"/>
          </a:p>
        </p:txBody>
      </p:sp>
      <p:sp>
        <p:nvSpPr>
          <p:cNvPr id="5" name="Footer Placeholder 4">
            <a:extLst>
              <a:ext uri="{FF2B5EF4-FFF2-40B4-BE49-F238E27FC236}">
                <a16:creationId xmlns:a16="http://schemas.microsoft.com/office/drawing/2014/main" id="{8E992A8C-8C61-3147-8669-37E2DF392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4FE8FA-371B-A141-B937-EC293DECB365}"/>
              </a:ext>
            </a:extLst>
          </p:cNvPr>
          <p:cNvSpPr>
            <a:spLocks noGrp="1"/>
          </p:cNvSpPr>
          <p:nvPr>
            <p:ph type="sldNum" sz="quarter" idx="12"/>
          </p:nvPr>
        </p:nvSpPr>
        <p:spPr/>
        <p:txBody>
          <a:bodyPr/>
          <a:lstStyle/>
          <a:p>
            <a:fld id="{52C601C7-39C8-2C48-9E9A-4D1E611D350E}" type="slidenum">
              <a:rPr lang="en-US" smtClean="0"/>
              <a:t>‹#›</a:t>
            </a:fld>
            <a:endParaRPr lang="en-US"/>
          </a:p>
        </p:txBody>
      </p:sp>
    </p:spTree>
    <p:extLst>
      <p:ext uri="{BB962C8B-B14F-4D97-AF65-F5344CB8AC3E}">
        <p14:creationId xmlns:p14="http://schemas.microsoft.com/office/powerpoint/2010/main" val="3882639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D261A-2C2B-4340-BB1E-5E27FC349C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1ACC23-AE54-2E4B-9715-F3A60E0D40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C8E8C-4049-C245-A440-169135538CD2}"/>
              </a:ext>
            </a:extLst>
          </p:cNvPr>
          <p:cNvSpPr>
            <a:spLocks noGrp="1"/>
          </p:cNvSpPr>
          <p:nvPr>
            <p:ph type="dt" sz="half" idx="10"/>
          </p:nvPr>
        </p:nvSpPr>
        <p:spPr/>
        <p:txBody>
          <a:bodyPr/>
          <a:lstStyle/>
          <a:p>
            <a:fld id="{99063F3A-1324-204B-BD21-8653BB428816}" type="datetimeFigureOut">
              <a:rPr lang="en-US" smtClean="0"/>
              <a:t>10/20/2020</a:t>
            </a:fld>
            <a:endParaRPr lang="en-US"/>
          </a:p>
        </p:txBody>
      </p:sp>
      <p:sp>
        <p:nvSpPr>
          <p:cNvPr id="5" name="Footer Placeholder 4">
            <a:extLst>
              <a:ext uri="{FF2B5EF4-FFF2-40B4-BE49-F238E27FC236}">
                <a16:creationId xmlns:a16="http://schemas.microsoft.com/office/drawing/2014/main" id="{2455E3A6-C5F3-6644-89C3-8ABFDB6DAA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F03CE7-10CE-FD4C-AAA9-95EBCC958F00}"/>
              </a:ext>
            </a:extLst>
          </p:cNvPr>
          <p:cNvSpPr>
            <a:spLocks noGrp="1"/>
          </p:cNvSpPr>
          <p:nvPr>
            <p:ph type="sldNum" sz="quarter" idx="12"/>
          </p:nvPr>
        </p:nvSpPr>
        <p:spPr/>
        <p:txBody>
          <a:bodyPr/>
          <a:lstStyle/>
          <a:p>
            <a:fld id="{52C601C7-39C8-2C48-9E9A-4D1E611D350E}" type="slidenum">
              <a:rPr lang="en-US" smtClean="0"/>
              <a:t>‹#›</a:t>
            </a:fld>
            <a:endParaRPr lang="en-US"/>
          </a:p>
        </p:txBody>
      </p:sp>
    </p:spTree>
    <p:extLst>
      <p:ext uri="{BB962C8B-B14F-4D97-AF65-F5344CB8AC3E}">
        <p14:creationId xmlns:p14="http://schemas.microsoft.com/office/powerpoint/2010/main" val="3502789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136E4-D15A-7B4F-B1D9-30015BFFC0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0B3282-F2F7-C44D-996A-1182CD475C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6210BD-7754-BF4C-9597-15189C092EDC}"/>
              </a:ext>
            </a:extLst>
          </p:cNvPr>
          <p:cNvSpPr>
            <a:spLocks noGrp="1"/>
          </p:cNvSpPr>
          <p:nvPr>
            <p:ph type="dt" sz="half" idx="10"/>
          </p:nvPr>
        </p:nvSpPr>
        <p:spPr/>
        <p:txBody>
          <a:bodyPr/>
          <a:lstStyle/>
          <a:p>
            <a:fld id="{99063F3A-1324-204B-BD21-8653BB428816}" type="datetimeFigureOut">
              <a:rPr lang="en-US" smtClean="0"/>
              <a:t>10/20/2020</a:t>
            </a:fld>
            <a:endParaRPr lang="en-US"/>
          </a:p>
        </p:txBody>
      </p:sp>
      <p:sp>
        <p:nvSpPr>
          <p:cNvPr id="5" name="Footer Placeholder 4">
            <a:extLst>
              <a:ext uri="{FF2B5EF4-FFF2-40B4-BE49-F238E27FC236}">
                <a16:creationId xmlns:a16="http://schemas.microsoft.com/office/drawing/2014/main" id="{4F5C3CBA-0D1D-2A43-AF03-49424D40A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7FF6E-E773-1543-ABB0-2507062FCCD9}"/>
              </a:ext>
            </a:extLst>
          </p:cNvPr>
          <p:cNvSpPr>
            <a:spLocks noGrp="1"/>
          </p:cNvSpPr>
          <p:nvPr>
            <p:ph type="sldNum" sz="quarter" idx="12"/>
          </p:nvPr>
        </p:nvSpPr>
        <p:spPr/>
        <p:txBody>
          <a:bodyPr/>
          <a:lstStyle/>
          <a:p>
            <a:fld id="{52C601C7-39C8-2C48-9E9A-4D1E611D350E}" type="slidenum">
              <a:rPr lang="en-US" smtClean="0"/>
              <a:t>‹#›</a:t>
            </a:fld>
            <a:endParaRPr lang="en-US"/>
          </a:p>
        </p:txBody>
      </p:sp>
    </p:spTree>
    <p:extLst>
      <p:ext uri="{BB962C8B-B14F-4D97-AF65-F5344CB8AC3E}">
        <p14:creationId xmlns:p14="http://schemas.microsoft.com/office/powerpoint/2010/main" val="3570700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ABC8C-1C9A-8E4B-8963-927161039E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2550F7-CDB9-4542-8697-17A11C631D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EF8381-B40D-B748-A579-569CE4B0F3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9EEC23-5034-7148-A10A-26DF73B81B32}"/>
              </a:ext>
            </a:extLst>
          </p:cNvPr>
          <p:cNvSpPr>
            <a:spLocks noGrp="1"/>
          </p:cNvSpPr>
          <p:nvPr>
            <p:ph type="dt" sz="half" idx="10"/>
          </p:nvPr>
        </p:nvSpPr>
        <p:spPr/>
        <p:txBody>
          <a:bodyPr/>
          <a:lstStyle/>
          <a:p>
            <a:fld id="{99063F3A-1324-204B-BD21-8653BB428816}" type="datetimeFigureOut">
              <a:rPr lang="en-US" smtClean="0"/>
              <a:t>10/20/2020</a:t>
            </a:fld>
            <a:endParaRPr lang="en-US"/>
          </a:p>
        </p:txBody>
      </p:sp>
      <p:sp>
        <p:nvSpPr>
          <p:cNvPr id="6" name="Footer Placeholder 5">
            <a:extLst>
              <a:ext uri="{FF2B5EF4-FFF2-40B4-BE49-F238E27FC236}">
                <a16:creationId xmlns:a16="http://schemas.microsoft.com/office/drawing/2014/main" id="{E6C7E9A1-C668-4C49-ADB8-67F524C301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D4B289-4BED-114D-9FA3-11619D8683EC}"/>
              </a:ext>
            </a:extLst>
          </p:cNvPr>
          <p:cNvSpPr>
            <a:spLocks noGrp="1"/>
          </p:cNvSpPr>
          <p:nvPr>
            <p:ph type="sldNum" sz="quarter" idx="12"/>
          </p:nvPr>
        </p:nvSpPr>
        <p:spPr/>
        <p:txBody>
          <a:bodyPr/>
          <a:lstStyle/>
          <a:p>
            <a:fld id="{52C601C7-39C8-2C48-9E9A-4D1E611D350E}" type="slidenum">
              <a:rPr lang="en-US" smtClean="0"/>
              <a:t>‹#›</a:t>
            </a:fld>
            <a:endParaRPr lang="en-US"/>
          </a:p>
        </p:txBody>
      </p:sp>
    </p:spTree>
    <p:extLst>
      <p:ext uri="{BB962C8B-B14F-4D97-AF65-F5344CB8AC3E}">
        <p14:creationId xmlns:p14="http://schemas.microsoft.com/office/powerpoint/2010/main" val="998573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0E05-FABC-3442-A9AC-8DB2F6B510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03655D-A2DA-9C48-BE3C-A667323C5E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B882FF-354E-564A-824B-B349C0A665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D86B15-D7C5-CC4C-B891-EB74FA24B7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FAD59B-83CA-E04F-8EA0-1F5D6BEAEC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AB33FF-5544-A04B-866B-6A3409CFABB7}"/>
              </a:ext>
            </a:extLst>
          </p:cNvPr>
          <p:cNvSpPr>
            <a:spLocks noGrp="1"/>
          </p:cNvSpPr>
          <p:nvPr>
            <p:ph type="dt" sz="half" idx="10"/>
          </p:nvPr>
        </p:nvSpPr>
        <p:spPr/>
        <p:txBody>
          <a:bodyPr/>
          <a:lstStyle/>
          <a:p>
            <a:fld id="{99063F3A-1324-204B-BD21-8653BB428816}" type="datetimeFigureOut">
              <a:rPr lang="en-US" smtClean="0"/>
              <a:t>10/20/2020</a:t>
            </a:fld>
            <a:endParaRPr lang="en-US"/>
          </a:p>
        </p:txBody>
      </p:sp>
      <p:sp>
        <p:nvSpPr>
          <p:cNvPr id="8" name="Footer Placeholder 7">
            <a:extLst>
              <a:ext uri="{FF2B5EF4-FFF2-40B4-BE49-F238E27FC236}">
                <a16:creationId xmlns:a16="http://schemas.microsoft.com/office/drawing/2014/main" id="{A1BC92A2-F9EC-0948-A8BC-B86ADA9D95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19BA6F-B086-9A4B-B39F-C20DF942D663}"/>
              </a:ext>
            </a:extLst>
          </p:cNvPr>
          <p:cNvSpPr>
            <a:spLocks noGrp="1"/>
          </p:cNvSpPr>
          <p:nvPr>
            <p:ph type="sldNum" sz="quarter" idx="12"/>
          </p:nvPr>
        </p:nvSpPr>
        <p:spPr/>
        <p:txBody>
          <a:bodyPr/>
          <a:lstStyle/>
          <a:p>
            <a:fld id="{52C601C7-39C8-2C48-9E9A-4D1E611D350E}" type="slidenum">
              <a:rPr lang="en-US" smtClean="0"/>
              <a:t>‹#›</a:t>
            </a:fld>
            <a:endParaRPr lang="en-US"/>
          </a:p>
        </p:txBody>
      </p:sp>
    </p:spTree>
    <p:extLst>
      <p:ext uri="{BB962C8B-B14F-4D97-AF65-F5344CB8AC3E}">
        <p14:creationId xmlns:p14="http://schemas.microsoft.com/office/powerpoint/2010/main" val="2617206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673A9-A2B5-9442-A924-AE3BAE6EE7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CBD823-7BEA-2946-9AA4-27990CA0ACCC}"/>
              </a:ext>
            </a:extLst>
          </p:cNvPr>
          <p:cNvSpPr>
            <a:spLocks noGrp="1"/>
          </p:cNvSpPr>
          <p:nvPr>
            <p:ph type="dt" sz="half" idx="10"/>
          </p:nvPr>
        </p:nvSpPr>
        <p:spPr/>
        <p:txBody>
          <a:bodyPr/>
          <a:lstStyle/>
          <a:p>
            <a:fld id="{99063F3A-1324-204B-BD21-8653BB428816}" type="datetimeFigureOut">
              <a:rPr lang="en-US" smtClean="0"/>
              <a:t>10/20/2020</a:t>
            </a:fld>
            <a:endParaRPr lang="en-US"/>
          </a:p>
        </p:txBody>
      </p:sp>
      <p:sp>
        <p:nvSpPr>
          <p:cNvPr id="4" name="Footer Placeholder 3">
            <a:extLst>
              <a:ext uri="{FF2B5EF4-FFF2-40B4-BE49-F238E27FC236}">
                <a16:creationId xmlns:a16="http://schemas.microsoft.com/office/drawing/2014/main" id="{BA806DAD-B29E-664E-91C7-CBCBE38D65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76807A-546E-CA41-BE7F-B5A7B7DA5C2E}"/>
              </a:ext>
            </a:extLst>
          </p:cNvPr>
          <p:cNvSpPr>
            <a:spLocks noGrp="1"/>
          </p:cNvSpPr>
          <p:nvPr>
            <p:ph type="sldNum" sz="quarter" idx="12"/>
          </p:nvPr>
        </p:nvSpPr>
        <p:spPr/>
        <p:txBody>
          <a:bodyPr/>
          <a:lstStyle/>
          <a:p>
            <a:fld id="{52C601C7-39C8-2C48-9E9A-4D1E611D350E}" type="slidenum">
              <a:rPr lang="en-US" smtClean="0"/>
              <a:t>‹#›</a:t>
            </a:fld>
            <a:endParaRPr lang="en-US"/>
          </a:p>
        </p:txBody>
      </p:sp>
    </p:spTree>
    <p:extLst>
      <p:ext uri="{BB962C8B-B14F-4D97-AF65-F5344CB8AC3E}">
        <p14:creationId xmlns:p14="http://schemas.microsoft.com/office/powerpoint/2010/main" val="2559227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1C4E10-ED16-194A-91F7-B7DB7D401A78}"/>
              </a:ext>
            </a:extLst>
          </p:cNvPr>
          <p:cNvSpPr>
            <a:spLocks noGrp="1"/>
          </p:cNvSpPr>
          <p:nvPr>
            <p:ph type="dt" sz="half" idx="10"/>
          </p:nvPr>
        </p:nvSpPr>
        <p:spPr/>
        <p:txBody>
          <a:bodyPr/>
          <a:lstStyle/>
          <a:p>
            <a:fld id="{99063F3A-1324-204B-BD21-8653BB428816}" type="datetimeFigureOut">
              <a:rPr lang="en-US" smtClean="0"/>
              <a:t>10/20/2020</a:t>
            </a:fld>
            <a:endParaRPr lang="en-US"/>
          </a:p>
        </p:txBody>
      </p:sp>
      <p:sp>
        <p:nvSpPr>
          <p:cNvPr id="3" name="Footer Placeholder 2">
            <a:extLst>
              <a:ext uri="{FF2B5EF4-FFF2-40B4-BE49-F238E27FC236}">
                <a16:creationId xmlns:a16="http://schemas.microsoft.com/office/drawing/2014/main" id="{F6F8330E-1162-FA47-B5E3-4076EC4D7E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69A23E-8482-634E-8677-10610D69382C}"/>
              </a:ext>
            </a:extLst>
          </p:cNvPr>
          <p:cNvSpPr>
            <a:spLocks noGrp="1"/>
          </p:cNvSpPr>
          <p:nvPr>
            <p:ph type="sldNum" sz="quarter" idx="12"/>
          </p:nvPr>
        </p:nvSpPr>
        <p:spPr/>
        <p:txBody>
          <a:bodyPr/>
          <a:lstStyle/>
          <a:p>
            <a:fld id="{52C601C7-39C8-2C48-9E9A-4D1E611D350E}" type="slidenum">
              <a:rPr lang="en-US" smtClean="0"/>
              <a:t>‹#›</a:t>
            </a:fld>
            <a:endParaRPr lang="en-US"/>
          </a:p>
        </p:txBody>
      </p:sp>
    </p:spTree>
    <p:extLst>
      <p:ext uri="{BB962C8B-B14F-4D97-AF65-F5344CB8AC3E}">
        <p14:creationId xmlns:p14="http://schemas.microsoft.com/office/powerpoint/2010/main" val="1995695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30AF11F-0AE6-214B-A4C8-9C4B54CDD948}" type="slidenum">
              <a:rPr lang="en-US" altLang="en-US" smtClean="0"/>
              <a:pPr>
                <a:defRPr/>
              </a:pPr>
              <a:t>‹#›</a:t>
            </a:fld>
            <a:endParaRPr lang="en-US" altLang="en-US"/>
          </a:p>
        </p:txBody>
      </p:sp>
    </p:spTree>
    <p:extLst>
      <p:ext uri="{BB962C8B-B14F-4D97-AF65-F5344CB8AC3E}">
        <p14:creationId xmlns:p14="http://schemas.microsoft.com/office/powerpoint/2010/main" val="2896008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BAD5B-D26B-1543-9C6E-610DBEA3C2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B11816-D48D-D744-96DB-A9B52C7BCE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D185B4-6130-6B47-AA23-2964540110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8C0CEB-CAE3-DE45-BA3E-5689D425AA65}"/>
              </a:ext>
            </a:extLst>
          </p:cNvPr>
          <p:cNvSpPr>
            <a:spLocks noGrp="1"/>
          </p:cNvSpPr>
          <p:nvPr>
            <p:ph type="dt" sz="half" idx="10"/>
          </p:nvPr>
        </p:nvSpPr>
        <p:spPr/>
        <p:txBody>
          <a:bodyPr/>
          <a:lstStyle/>
          <a:p>
            <a:fld id="{99063F3A-1324-204B-BD21-8653BB428816}" type="datetimeFigureOut">
              <a:rPr lang="en-US" smtClean="0"/>
              <a:t>10/20/2020</a:t>
            </a:fld>
            <a:endParaRPr lang="en-US"/>
          </a:p>
        </p:txBody>
      </p:sp>
      <p:sp>
        <p:nvSpPr>
          <p:cNvPr id="6" name="Footer Placeholder 5">
            <a:extLst>
              <a:ext uri="{FF2B5EF4-FFF2-40B4-BE49-F238E27FC236}">
                <a16:creationId xmlns:a16="http://schemas.microsoft.com/office/drawing/2014/main" id="{0CC548DB-9350-F245-A953-286909BB4F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4770E-760A-1A4E-A8A5-B66CE7B5F4A5}"/>
              </a:ext>
            </a:extLst>
          </p:cNvPr>
          <p:cNvSpPr>
            <a:spLocks noGrp="1"/>
          </p:cNvSpPr>
          <p:nvPr>
            <p:ph type="sldNum" sz="quarter" idx="12"/>
          </p:nvPr>
        </p:nvSpPr>
        <p:spPr/>
        <p:txBody>
          <a:bodyPr/>
          <a:lstStyle/>
          <a:p>
            <a:fld id="{52C601C7-39C8-2C48-9E9A-4D1E611D350E}" type="slidenum">
              <a:rPr lang="en-US" smtClean="0"/>
              <a:t>‹#›</a:t>
            </a:fld>
            <a:endParaRPr lang="en-US"/>
          </a:p>
        </p:txBody>
      </p:sp>
    </p:spTree>
    <p:extLst>
      <p:ext uri="{BB962C8B-B14F-4D97-AF65-F5344CB8AC3E}">
        <p14:creationId xmlns:p14="http://schemas.microsoft.com/office/powerpoint/2010/main" val="2801153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D20A-4F31-BD49-9E30-C6366BA860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53BFA2-1629-CC41-A7E5-267F6FB7FC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C8CDB0-8F0A-0A45-8A2F-7E9996C2BC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1BA7FA-985E-3549-99A0-38EF99A0B241}"/>
              </a:ext>
            </a:extLst>
          </p:cNvPr>
          <p:cNvSpPr>
            <a:spLocks noGrp="1"/>
          </p:cNvSpPr>
          <p:nvPr>
            <p:ph type="dt" sz="half" idx="10"/>
          </p:nvPr>
        </p:nvSpPr>
        <p:spPr/>
        <p:txBody>
          <a:bodyPr/>
          <a:lstStyle/>
          <a:p>
            <a:fld id="{99063F3A-1324-204B-BD21-8653BB428816}" type="datetimeFigureOut">
              <a:rPr lang="en-US" smtClean="0"/>
              <a:t>10/20/2020</a:t>
            </a:fld>
            <a:endParaRPr lang="en-US"/>
          </a:p>
        </p:txBody>
      </p:sp>
      <p:sp>
        <p:nvSpPr>
          <p:cNvPr id="6" name="Footer Placeholder 5">
            <a:extLst>
              <a:ext uri="{FF2B5EF4-FFF2-40B4-BE49-F238E27FC236}">
                <a16:creationId xmlns:a16="http://schemas.microsoft.com/office/drawing/2014/main" id="{AFC7D3B7-67EB-2A4E-AC98-8B96786404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D09FDE-F9BA-9942-AA40-306ED50B5E44}"/>
              </a:ext>
            </a:extLst>
          </p:cNvPr>
          <p:cNvSpPr>
            <a:spLocks noGrp="1"/>
          </p:cNvSpPr>
          <p:nvPr>
            <p:ph type="sldNum" sz="quarter" idx="12"/>
          </p:nvPr>
        </p:nvSpPr>
        <p:spPr/>
        <p:txBody>
          <a:bodyPr/>
          <a:lstStyle/>
          <a:p>
            <a:fld id="{52C601C7-39C8-2C48-9E9A-4D1E611D350E}" type="slidenum">
              <a:rPr lang="en-US" smtClean="0"/>
              <a:t>‹#›</a:t>
            </a:fld>
            <a:endParaRPr lang="en-US"/>
          </a:p>
        </p:txBody>
      </p:sp>
    </p:spTree>
    <p:extLst>
      <p:ext uri="{BB962C8B-B14F-4D97-AF65-F5344CB8AC3E}">
        <p14:creationId xmlns:p14="http://schemas.microsoft.com/office/powerpoint/2010/main" val="2876025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F9712-693D-584E-952B-33269BFE5D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7DA4C4-6256-D745-A3AC-FB794BADA6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4C3727-BF8D-3842-807F-73B676DBAC61}"/>
              </a:ext>
            </a:extLst>
          </p:cNvPr>
          <p:cNvSpPr>
            <a:spLocks noGrp="1"/>
          </p:cNvSpPr>
          <p:nvPr>
            <p:ph type="dt" sz="half" idx="10"/>
          </p:nvPr>
        </p:nvSpPr>
        <p:spPr/>
        <p:txBody>
          <a:bodyPr/>
          <a:lstStyle/>
          <a:p>
            <a:fld id="{99063F3A-1324-204B-BD21-8653BB428816}" type="datetimeFigureOut">
              <a:rPr lang="en-US" smtClean="0"/>
              <a:t>10/20/2020</a:t>
            </a:fld>
            <a:endParaRPr lang="en-US"/>
          </a:p>
        </p:txBody>
      </p:sp>
      <p:sp>
        <p:nvSpPr>
          <p:cNvPr id="5" name="Footer Placeholder 4">
            <a:extLst>
              <a:ext uri="{FF2B5EF4-FFF2-40B4-BE49-F238E27FC236}">
                <a16:creationId xmlns:a16="http://schemas.microsoft.com/office/drawing/2014/main" id="{FDE147ED-35E9-8149-B164-E5642EDD70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57CF1D-C324-494E-B780-D225B3E11641}"/>
              </a:ext>
            </a:extLst>
          </p:cNvPr>
          <p:cNvSpPr>
            <a:spLocks noGrp="1"/>
          </p:cNvSpPr>
          <p:nvPr>
            <p:ph type="sldNum" sz="quarter" idx="12"/>
          </p:nvPr>
        </p:nvSpPr>
        <p:spPr/>
        <p:txBody>
          <a:bodyPr/>
          <a:lstStyle/>
          <a:p>
            <a:fld id="{52C601C7-39C8-2C48-9E9A-4D1E611D350E}" type="slidenum">
              <a:rPr lang="en-US" smtClean="0"/>
              <a:t>‹#›</a:t>
            </a:fld>
            <a:endParaRPr lang="en-US"/>
          </a:p>
        </p:txBody>
      </p:sp>
    </p:spTree>
    <p:extLst>
      <p:ext uri="{BB962C8B-B14F-4D97-AF65-F5344CB8AC3E}">
        <p14:creationId xmlns:p14="http://schemas.microsoft.com/office/powerpoint/2010/main" val="2494850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B94B7E-5B7E-0D41-B78B-EA4CDC6B72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7CD233-F5C2-164E-A26C-44CF0F6DED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0873F-A2A2-2E4D-9983-D2F6DCB371CC}"/>
              </a:ext>
            </a:extLst>
          </p:cNvPr>
          <p:cNvSpPr>
            <a:spLocks noGrp="1"/>
          </p:cNvSpPr>
          <p:nvPr>
            <p:ph type="dt" sz="half" idx="10"/>
          </p:nvPr>
        </p:nvSpPr>
        <p:spPr/>
        <p:txBody>
          <a:bodyPr/>
          <a:lstStyle/>
          <a:p>
            <a:fld id="{99063F3A-1324-204B-BD21-8653BB428816}" type="datetimeFigureOut">
              <a:rPr lang="en-US" smtClean="0"/>
              <a:t>10/20/2020</a:t>
            </a:fld>
            <a:endParaRPr lang="en-US"/>
          </a:p>
        </p:txBody>
      </p:sp>
      <p:sp>
        <p:nvSpPr>
          <p:cNvPr id="5" name="Footer Placeholder 4">
            <a:extLst>
              <a:ext uri="{FF2B5EF4-FFF2-40B4-BE49-F238E27FC236}">
                <a16:creationId xmlns:a16="http://schemas.microsoft.com/office/drawing/2014/main" id="{3D91FD08-BBC6-FB45-919E-90AD263A1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639BB-48D6-D447-9F5D-287DA86EB1E5}"/>
              </a:ext>
            </a:extLst>
          </p:cNvPr>
          <p:cNvSpPr>
            <a:spLocks noGrp="1"/>
          </p:cNvSpPr>
          <p:nvPr>
            <p:ph type="sldNum" sz="quarter" idx="12"/>
          </p:nvPr>
        </p:nvSpPr>
        <p:spPr/>
        <p:txBody>
          <a:bodyPr/>
          <a:lstStyle/>
          <a:p>
            <a:fld id="{52C601C7-39C8-2C48-9E9A-4D1E611D350E}" type="slidenum">
              <a:rPr lang="en-US" smtClean="0"/>
              <a:t>‹#›</a:t>
            </a:fld>
            <a:endParaRPr lang="en-US"/>
          </a:p>
        </p:txBody>
      </p:sp>
    </p:spTree>
    <p:extLst>
      <p:ext uri="{BB962C8B-B14F-4D97-AF65-F5344CB8AC3E}">
        <p14:creationId xmlns:p14="http://schemas.microsoft.com/office/powerpoint/2010/main" val="351624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33C9F5-DC32-1847-B419-9EDD7F098AEC}" type="datetimeFigureOut">
              <a:rPr lang="en-US" smtClean="0"/>
              <a:pPr/>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E6438-34F9-4B41-86B1-3F8CC7AD5233}" type="slidenum">
              <a:rPr lang="en-US" smtClean="0"/>
              <a:pPr/>
              <a:t>‹#›</a:t>
            </a:fld>
            <a:endParaRPr lang="en-US"/>
          </a:p>
        </p:txBody>
      </p:sp>
    </p:spTree>
    <p:extLst>
      <p:ext uri="{BB962C8B-B14F-4D97-AF65-F5344CB8AC3E}">
        <p14:creationId xmlns:p14="http://schemas.microsoft.com/office/powerpoint/2010/main" val="18911819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33C9F5-DC32-1847-B419-9EDD7F098AEC}" type="datetimeFigureOut">
              <a:rPr lang="en-US" smtClean="0"/>
              <a:pPr/>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E6438-34F9-4B41-86B1-3F8CC7AD5233}" type="slidenum">
              <a:rPr lang="en-US" smtClean="0"/>
              <a:pPr/>
              <a:t>‹#›</a:t>
            </a:fld>
            <a:endParaRPr lang="en-US"/>
          </a:p>
        </p:txBody>
      </p:sp>
    </p:spTree>
    <p:extLst>
      <p:ext uri="{BB962C8B-B14F-4D97-AF65-F5344CB8AC3E}">
        <p14:creationId xmlns:p14="http://schemas.microsoft.com/office/powerpoint/2010/main" val="40398196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33C9F5-DC32-1847-B419-9EDD7F098AEC}" type="datetimeFigureOut">
              <a:rPr lang="en-US" smtClean="0"/>
              <a:pPr/>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E6438-34F9-4B41-86B1-3F8CC7AD5233}" type="slidenum">
              <a:rPr lang="en-US" smtClean="0"/>
              <a:pPr/>
              <a:t>‹#›</a:t>
            </a:fld>
            <a:endParaRPr lang="en-US"/>
          </a:p>
        </p:txBody>
      </p:sp>
    </p:spTree>
    <p:extLst>
      <p:ext uri="{BB962C8B-B14F-4D97-AF65-F5344CB8AC3E}">
        <p14:creationId xmlns:p14="http://schemas.microsoft.com/office/powerpoint/2010/main" val="2092393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33C9F5-DC32-1847-B419-9EDD7F098AEC}" type="datetimeFigureOut">
              <a:rPr lang="en-US" smtClean="0"/>
              <a:pPr/>
              <a:t>10/20/2020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E6438-34F9-4B41-86B1-3F8CC7AD5233}" type="slidenum">
              <a:rPr lang="en-US" smtClean="0"/>
              <a:pPr/>
              <a:t>‹#›</a:t>
            </a:fld>
            <a:endParaRPr lang="en-US"/>
          </a:p>
        </p:txBody>
      </p:sp>
    </p:spTree>
    <p:extLst>
      <p:ext uri="{BB962C8B-B14F-4D97-AF65-F5344CB8AC3E}">
        <p14:creationId xmlns:p14="http://schemas.microsoft.com/office/powerpoint/2010/main" val="4212012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33C9F5-DC32-1847-B419-9EDD7F098AEC}" type="datetimeFigureOut">
              <a:rPr lang="en-US" smtClean="0"/>
              <a:pPr/>
              <a:t>10/20/2020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BE6438-34F9-4B41-86B1-3F8CC7AD5233}" type="slidenum">
              <a:rPr lang="en-US" smtClean="0"/>
              <a:pPr/>
              <a:t>‹#›</a:t>
            </a:fld>
            <a:endParaRPr lang="en-US"/>
          </a:p>
        </p:txBody>
      </p:sp>
    </p:spTree>
    <p:extLst>
      <p:ext uri="{BB962C8B-B14F-4D97-AF65-F5344CB8AC3E}">
        <p14:creationId xmlns:p14="http://schemas.microsoft.com/office/powerpoint/2010/main" val="1071506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33C9F5-DC32-1847-B419-9EDD7F098AEC}" type="datetimeFigureOut">
              <a:rPr lang="en-US" smtClean="0"/>
              <a:pPr/>
              <a:t>10/20/2020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BE6438-34F9-4B41-86B1-3F8CC7AD5233}" type="slidenum">
              <a:rPr lang="en-US" smtClean="0"/>
              <a:pPr/>
              <a:t>‹#›</a:t>
            </a:fld>
            <a:endParaRPr lang="en-US"/>
          </a:p>
        </p:txBody>
      </p:sp>
    </p:spTree>
    <p:extLst>
      <p:ext uri="{BB962C8B-B14F-4D97-AF65-F5344CB8AC3E}">
        <p14:creationId xmlns:p14="http://schemas.microsoft.com/office/powerpoint/2010/main" val="757310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2"/>
            <a:ext cx="9612971" cy="2852737"/>
          </a:xfrm>
        </p:spPr>
        <p:txBody>
          <a:bodyPr anchor="b">
            <a:normAutofit/>
          </a:bodyPr>
          <a:lstStyle>
            <a:lvl1pPr algn="r">
              <a:defRPr sz="60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9" y="6453386"/>
            <a:ext cx="1622409" cy="404614"/>
          </a:xfrm>
        </p:spPr>
        <p:txBody>
          <a:bodyPr/>
          <a:lstStyle>
            <a:lvl1pPr>
              <a:defRPr>
                <a:solidFill>
                  <a:schemeClr val="tx2"/>
                </a:solidFill>
              </a:defRPr>
            </a:lvl1pPr>
          </a:lstStyle>
          <a:p>
            <a:pPr>
              <a:defRPr/>
            </a:pPr>
            <a:endParaRPr lang="en-US"/>
          </a:p>
        </p:txBody>
      </p:sp>
      <p:sp>
        <p:nvSpPr>
          <p:cNvPr id="5" name="Footer Placeholder 4"/>
          <p:cNvSpPr>
            <a:spLocks noGrp="1"/>
          </p:cNvSpPr>
          <p:nvPr>
            <p:ph type="ftr" sz="quarter" idx="11"/>
          </p:nvPr>
        </p:nvSpPr>
        <p:spPr>
          <a:xfrm>
            <a:off x="2584313" y="6453386"/>
            <a:ext cx="7023377" cy="404614"/>
          </a:xfrm>
        </p:spPr>
        <p:txBody>
          <a:bodyPr/>
          <a:lstStyle>
            <a:lvl1pPr algn="ctr">
              <a:defRPr>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pPr>
              <a:defRPr/>
            </a:pPr>
            <a:fld id="{73E3DAB2-F9F6-8341-8ED4-D5094072948F}" type="slidenum">
              <a:rPr lang="en-US" altLang="en-US" smtClean="0"/>
              <a:pPr>
                <a:defRPr/>
              </a:pPr>
              <a:t>‹#›</a:t>
            </a:fld>
            <a:endParaRPr lang="en-US" altLang="en-US"/>
          </a:p>
        </p:txBody>
      </p:sp>
      <p:sp>
        <p:nvSpPr>
          <p:cNvPr id="7" name="Freeform 6"/>
          <p:cNvSpPr/>
          <p:nvPr/>
        </p:nvSpPr>
        <p:spPr bwMode="auto">
          <a:xfrm>
            <a:off x="8151963"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8151963"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079410642"/>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3C9F5-DC32-1847-B419-9EDD7F098AEC}" type="datetimeFigureOut">
              <a:rPr lang="en-US" smtClean="0"/>
              <a:pPr/>
              <a:t>10/20/2020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BE6438-34F9-4B41-86B1-3F8CC7AD5233}" type="slidenum">
              <a:rPr lang="en-US" smtClean="0"/>
              <a:pPr/>
              <a:t>‹#›</a:t>
            </a:fld>
            <a:endParaRPr lang="en-US"/>
          </a:p>
        </p:txBody>
      </p:sp>
    </p:spTree>
    <p:extLst>
      <p:ext uri="{BB962C8B-B14F-4D97-AF65-F5344CB8AC3E}">
        <p14:creationId xmlns:p14="http://schemas.microsoft.com/office/powerpoint/2010/main" val="4000926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33C9F5-DC32-1847-B419-9EDD7F098AEC}" type="datetimeFigureOut">
              <a:rPr lang="en-US" smtClean="0"/>
              <a:pPr/>
              <a:t>10/20/2020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E6438-34F9-4B41-86B1-3F8CC7AD5233}" type="slidenum">
              <a:rPr lang="en-US" smtClean="0"/>
              <a:pPr/>
              <a:t>‹#›</a:t>
            </a:fld>
            <a:endParaRPr lang="en-US"/>
          </a:p>
        </p:txBody>
      </p:sp>
    </p:spTree>
    <p:extLst>
      <p:ext uri="{BB962C8B-B14F-4D97-AF65-F5344CB8AC3E}">
        <p14:creationId xmlns:p14="http://schemas.microsoft.com/office/powerpoint/2010/main" val="30221836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33C9F5-DC32-1847-B419-9EDD7F098AEC}" type="datetimeFigureOut">
              <a:rPr lang="en-US" smtClean="0"/>
              <a:pPr/>
              <a:t>10/20/2020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E6438-34F9-4B41-86B1-3F8CC7AD5233}" type="slidenum">
              <a:rPr lang="en-US" smtClean="0"/>
              <a:pPr/>
              <a:t>‹#›</a:t>
            </a:fld>
            <a:endParaRPr lang="en-US"/>
          </a:p>
        </p:txBody>
      </p:sp>
    </p:spTree>
    <p:extLst>
      <p:ext uri="{BB962C8B-B14F-4D97-AF65-F5344CB8AC3E}">
        <p14:creationId xmlns:p14="http://schemas.microsoft.com/office/powerpoint/2010/main" val="1231618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33C9F5-DC32-1847-B419-9EDD7F098AEC}" type="datetimeFigureOut">
              <a:rPr lang="en-US" smtClean="0"/>
              <a:pPr/>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E6438-34F9-4B41-86B1-3F8CC7AD5233}" type="slidenum">
              <a:rPr lang="en-US" smtClean="0"/>
              <a:pPr/>
              <a:t>‹#›</a:t>
            </a:fld>
            <a:endParaRPr lang="en-US"/>
          </a:p>
        </p:txBody>
      </p:sp>
    </p:spTree>
    <p:extLst>
      <p:ext uri="{BB962C8B-B14F-4D97-AF65-F5344CB8AC3E}">
        <p14:creationId xmlns:p14="http://schemas.microsoft.com/office/powerpoint/2010/main" val="1346040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33C9F5-DC32-1847-B419-9EDD7F098AEC}" type="datetimeFigureOut">
              <a:rPr lang="en-US" smtClean="0"/>
              <a:pPr/>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E6438-34F9-4B41-86B1-3F8CC7AD5233}" type="slidenum">
              <a:rPr lang="en-US" smtClean="0"/>
              <a:pPr/>
              <a:t>‹#›</a:t>
            </a:fld>
            <a:endParaRPr lang="en-US"/>
          </a:p>
        </p:txBody>
      </p:sp>
    </p:spTree>
    <p:extLst>
      <p:ext uri="{BB962C8B-B14F-4D97-AF65-F5344CB8AC3E}">
        <p14:creationId xmlns:p14="http://schemas.microsoft.com/office/powerpoint/2010/main" val="41801147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701921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01350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86C608-D93A-4DA1-8C95-C86EF6CAC6A6}" type="datetimeFigureOut">
              <a:rPr lang="en-US" smtClean="0">
                <a:solidFill>
                  <a:prstClr val="black">
                    <a:tint val="75000"/>
                  </a:prstClr>
                </a:solidFill>
              </a:rPr>
              <a:pPr/>
              <a:t>10/20/2020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98796A-EBC5-4CB3-AFC4-961C967B69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831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1291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E46749C-147E-4215-A5FD-89350FD5CDDF}" type="datetimeFigureOut">
              <a:rPr lang="en-US" smtClean="0">
                <a:solidFill>
                  <a:prstClr val="black">
                    <a:tint val="75000"/>
                  </a:prstClr>
                </a:solidFill>
              </a:rPr>
              <a:pPr/>
              <a:t>10/20/2020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D87BDA-E453-4AFE-9F6C-2E325598F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901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6001"/>
            <a:ext cx="4447787"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6001"/>
            <a:ext cx="4447787"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AD0C473-081F-624F-B011-71E4957BF361}" type="slidenum">
              <a:rPr lang="en-US" altLang="en-US" smtClean="0"/>
              <a:pPr>
                <a:defRPr/>
              </a:pPr>
              <a:t>‹#›</a:t>
            </a:fld>
            <a:endParaRPr lang="en-US" altLang="en-US"/>
          </a:p>
        </p:txBody>
      </p:sp>
    </p:spTree>
    <p:extLst>
      <p:ext uri="{BB962C8B-B14F-4D97-AF65-F5344CB8AC3E}">
        <p14:creationId xmlns:p14="http://schemas.microsoft.com/office/powerpoint/2010/main" val="33629027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82662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652599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711419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482007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10/20/2020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55947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10/20/2020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896299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10/20/2020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529197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785136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585972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62374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230"/>
            <a:ext cx="4447787"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371601" y="3305209"/>
            <a:ext cx="4447785"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3" y="2349754"/>
            <a:ext cx="4447787"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525013" y="3305209"/>
            <a:ext cx="444778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C38CBF6-103F-944D-ADA3-E95C167CDE30}" type="slidenum">
              <a:rPr lang="en-US" altLang="en-US" smtClean="0"/>
              <a:pPr>
                <a:defRPr/>
              </a:pPr>
              <a:t>‹#›</a:t>
            </a:fld>
            <a:endParaRPr lang="en-US" altLang="en-US"/>
          </a:p>
        </p:txBody>
      </p:sp>
    </p:spTree>
    <p:extLst>
      <p:ext uri="{BB962C8B-B14F-4D97-AF65-F5344CB8AC3E}">
        <p14:creationId xmlns:p14="http://schemas.microsoft.com/office/powerpoint/2010/main" val="30787607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384145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6977819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969429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10/20/2020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584488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10/20/2020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688740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568217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10/20/2020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4370114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68313"/>
            <a:ext cx="12192000" cy="779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UTH_wht+uthsch_ve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53749" y="5031582"/>
            <a:ext cx="2633133"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20800" y="2514601"/>
            <a:ext cx="9956800" cy="1470025"/>
          </a:xfrm>
        </p:spPr>
        <p:txBody>
          <a:bodyPr/>
          <a:lstStyle>
            <a:lvl1pPr>
              <a:defRPr sz="6000" b="1">
                <a:solidFill>
                  <a:schemeClr val="bg1"/>
                </a:solidFill>
                <a:latin typeface="+mj-lt"/>
              </a:defRPr>
            </a:lvl1pPr>
          </a:lstStyle>
          <a:p>
            <a:r>
              <a:rPr lang="en-US" dirty="0"/>
              <a:t>Click to edit Master title style</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CB74399-BC3E-47B9-9C87-FEC51355087E}" type="slidenum">
              <a:rPr lang="en-US" altLang="en-US"/>
              <a:pPr>
                <a:defRPr/>
              </a:pPr>
              <a:t>‹#›</a:t>
            </a:fld>
            <a:endParaRPr lang="en-US" altLang="en-US"/>
          </a:p>
        </p:txBody>
      </p:sp>
    </p:spTree>
    <p:extLst>
      <p:ext uri="{BB962C8B-B14F-4D97-AF65-F5344CB8AC3E}">
        <p14:creationId xmlns:p14="http://schemas.microsoft.com/office/powerpoint/2010/main" val="1667435203"/>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l="11667" r="13333"/>
          <a:stretch>
            <a:fillRect/>
          </a:stretch>
        </p:blipFill>
        <p:spPr bwMode="auto">
          <a:xfrm>
            <a:off x="-101600" y="0"/>
            <a:ext cx="1229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20800" y="274638"/>
            <a:ext cx="10261600" cy="1143000"/>
          </a:xfrm>
        </p:spPr>
        <p:txBody>
          <a:bodyPr/>
          <a:lstStyle>
            <a:lvl1pPr>
              <a:defRPr b="1">
                <a:solidFill>
                  <a:schemeClr val="bg1"/>
                </a:solidFill>
                <a:latin typeface="+mn-lt"/>
              </a:defRPr>
            </a:lvl1pPr>
          </a:lstStyle>
          <a:p>
            <a:r>
              <a:rPr lang="en-US" dirty="0"/>
              <a:t>Click to edit Master title style</a:t>
            </a:r>
          </a:p>
        </p:txBody>
      </p:sp>
      <p:sp>
        <p:nvSpPr>
          <p:cNvPr id="3" name="Content Placeholder 2"/>
          <p:cNvSpPr>
            <a:spLocks noGrp="1"/>
          </p:cNvSpPr>
          <p:nvPr>
            <p:ph idx="1"/>
          </p:nvPr>
        </p:nvSpPr>
        <p:spPr>
          <a:xfrm>
            <a:off x="1320800" y="1600201"/>
            <a:ext cx="10261600" cy="452596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0AD684-6CC1-42B3-898C-F3BA63AD603B}" type="slidenum">
              <a:rPr lang="en-US" altLang="en-US"/>
              <a:pPr>
                <a:defRPr/>
              </a:pPr>
              <a:t>‹#›</a:t>
            </a:fld>
            <a:endParaRPr lang="en-US" altLang="en-US"/>
          </a:p>
        </p:txBody>
      </p:sp>
    </p:spTree>
    <p:extLst>
      <p:ext uri="{BB962C8B-B14F-4D97-AF65-F5344CB8AC3E}">
        <p14:creationId xmlns:p14="http://schemas.microsoft.com/office/powerpoint/2010/main" val="3852678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00" y="274638"/>
            <a:ext cx="10261600" cy="1143000"/>
          </a:xfrm>
        </p:spPr>
        <p:txBody>
          <a:bodyPr/>
          <a:lstStyle>
            <a:lvl1pPr>
              <a:defRPr b="1" i="0">
                <a:latin typeface="+mn-lt"/>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mn-lt"/>
              </a:defRPr>
            </a:lvl1pPr>
          </a:lstStyle>
          <a:p>
            <a:pPr>
              <a:defRPr/>
            </a:pPr>
            <a:fld id="{5B671722-8803-44FE-90D1-3A1B1BE7B99C}" type="slidenum">
              <a:rPr lang="en-US" altLang="en-US"/>
              <a:pPr>
                <a:defRPr/>
              </a:pPr>
              <a:t>‹#›</a:t>
            </a:fld>
            <a:endParaRPr lang="en-US" altLang="en-US"/>
          </a:p>
        </p:txBody>
      </p:sp>
    </p:spTree>
    <p:extLst>
      <p:ext uri="{BB962C8B-B14F-4D97-AF65-F5344CB8AC3E}">
        <p14:creationId xmlns:p14="http://schemas.microsoft.com/office/powerpoint/2010/main" val="3815374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4FEE366-ABA7-F94F-876E-7A868772C035}" type="slidenum">
              <a:rPr lang="en-US" altLang="en-US" smtClean="0"/>
              <a:pPr>
                <a:defRPr/>
              </a:pPr>
              <a:t>‹#›</a:t>
            </a:fld>
            <a:endParaRPr lang="en-US" altLang="en-US"/>
          </a:p>
        </p:txBody>
      </p:sp>
    </p:spTree>
    <p:extLst>
      <p:ext uri="{BB962C8B-B14F-4D97-AF65-F5344CB8AC3E}">
        <p14:creationId xmlns:p14="http://schemas.microsoft.com/office/powerpoint/2010/main" val="28931557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atin typeface="+mn-lt"/>
              </a:defRPr>
            </a:lvl1pPr>
          </a:lstStyle>
          <a:p>
            <a:pPr>
              <a:defRPr/>
            </a:pPr>
            <a:endParaRPr lang="en-US"/>
          </a:p>
        </p:txBody>
      </p:sp>
      <p:sp>
        <p:nvSpPr>
          <p:cNvPr id="8" name="Footer Placeholder 4"/>
          <p:cNvSpPr>
            <a:spLocks noGrp="1"/>
          </p:cNvSpPr>
          <p:nvPr>
            <p:ph type="ftr" sz="quarter" idx="11"/>
          </p:nvPr>
        </p:nvSpPr>
        <p:spPr/>
        <p:txBody>
          <a:bodyPr/>
          <a:lstStyle>
            <a:lvl1pPr>
              <a:defRPr>
                <a:latin typeface="+mn-lt"/>
              </a:defRPr>
            </a:lvl1pPr>
          </a:lstStyle>
          <a:p>
            <a:pPr>
              <a:defRPr/>
            </a:pPr>
            <a:endParaRPr lang="en-US"/>
          </a:p>
        </p:txBody>
      </p:sp>
      <p:sp>
        <p:nvSpPr>
          <p:cNvPr id="9" name="Slide Number Placeholder 5"/>
          <p:cNvSpPr>
            <a:spLocks noGrp="1"/>
          </p:cNvSpPr>
          <p:nvPr>
            <p:ph type="sldNum" sz="quarter" idx="12"/>
          </p:nvPr>
        </p:nvSpPr>
        <p:spPr/>
        <p:txBody>
          <a:bodyPr/>
          <a:lstStyle>
            <a:lvl1pPr>
              <a:defRPr>
                <a:latin typeface="+mn-lt"/>
              </a:defRPr>
            </a:lvl1pPr>
          </a:lstStyle>
          <a:p>
            <a:pPr>
              <a:defRPr/>
            </a:pPr>
            <a:fld id="{45C6A67F-3B1B-4150-8F0B-D377AE74498A}" type="slidenum">
              <a:rPr lang="en-US" altLang="en-US"/>
              <a:pPr>
                <a:defRPr/>
              </a:pPr>
              <a:t>‹#›</a:t>
            </a:fld>
            <a:endParaRPr lang="en-US" altLang="en-US"/>
          </a:p>
        </p:txBody>
      </p:sp>
    </p:spTree>
    <p:extLst>
      <p:ext uri="{BB962C8B-B14F-4D97-AF65-F5344CB8AC3E}">
        <p14:creationId xmlns:p14="http://schemas.microsoft.com/office/powerpoint/2010/main" val="20945515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20800" y="274638"/>
            <a:ext cx="10261600" cy="1143000"/>
          </a:xfrm>
        </p:spPr>
        <p:txBody>
          <a:bodyPr/>
          <a:lstStyle>
            <a:lvl1pPr>
              <a:defRPr b="1">
                <a:latin typeface="+mn-lt"/>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mn-lt"/>
              </a:defRPr>
            </a:lvl1pPr>
          </a:lstStyle>
          <a:p>
            <a:pPr>
              <a:defRPr/>
            </a:pPr>
            <a:endParaRPr lang="en-US"/>
          </a:p>
        </p:txBody>
      </p:sp>
      <p:sp>
        <p:nvSpPr>
          <p:cNvPr id="4" name="Footer Placeholder 3"/>
          <p:cNvSpPr>
            <a:spLocks noGrp="1"/>
          </p:cNvSpPr>
          <p:nvPr>
            <p:ph type="ftr" sz="quarter" idx="11"/>
          </p:nvPr>
        </p:nvSpPr>
        <p:spPr/>
        <p:txBody>
          <a:bodyPr/>
          <a:lstStyle>
            <a:lvl1pPr>
              <a:defRPr>
                <a:latin typeface="+mn-lt"/>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mn-lt"/>
              </a:defRPr>
            </a:lvl1pPr>
          </a:lstStyle>
          <a:p>
            <a:pPr>
              <a:defRPr/>
            </a:pPr>
            <a:fld id="{D53C06D5-5938-460D-BCB4-E923BEE53D32}" type="slidenum">
              <a:rPr lang="en-US" altLang="en-US"/>
              <a:pPr>
                <a:defRPr/>
              </a:pPr>
              <a:t>‹#›</a:t>
            </a:fld>
            <a:endParaRPr lang="en-US" altLang="en-US"/>
          </a:p>
        </p:txBody>
      </p:sp>
    </p:spTree>
    <p:extLst>
      <p:ext uri="{BB962C8B-B14F-4D97-AF65-F5344CB8AC3E}">
        <p14:creationId xmlns:p14="http://schemas.microsoft.com/office/powerpoint/2010/main" val="15997014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F19D03D-FB7D-425D-916E-8797CC73658E}" type="slidenum">
              <a:rPr lang="en-US" altLang="en-US"/>
              <a:pPr>
                <a:defRPr/>
              </a:pPr>
              <a:t>‹#›</a:t>
            </a:fld>
            <a:endParaRPr lang="en-US" altLang="en-US"/>
          </a:p>
        </p:txBody>
      </p:sp>
    </p:spTree>
    <p:extLst>
      <p:ext uri="{BB962C8B-B14F-4D97-AF65-F5344CB8AC3E}">
        <p14:creationId xmlns:p14="http://schemas.microsoft.com/office/powerpoint/2010/main" val="2602096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atin typeface="+mn-lt"/>
              </a:defRPr>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mn-lt"/>
              </a:defRPr>
            </a:lvl1pPr>
          </a:lstStyle>
          <a:p>
            <a:pPr>
              <a:defRPr/>
            </a:pPr>
            <a:endParaRPr lang="en-US"/>
          </a:p>
        </p:txBody>
      </p:sp>
      <p:sp>
        <p:nvSpPr>
          <p:cNvPr id="6" name="Footer Placeholder 4"/>
          <p:cNvSpPr>
            <a:spLocks noGrp="1"/>
          </p:cNvSpPr>
          <p:nvPr>
            <p:ph type="ftr" sz="quarter" idx="11"/>
          </p:nvPr>
        </p:nvSpPr>
        <p:spPr/>
        <p:txBody>
          <a:bodyPr/>
          <a:lstStyle>
            <a:lvl1pPr>
              <a:defRPr>
                <a:latin typeface="+mn-lt"/>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mn-lt"/>
              </a:defRPr>
            </a:lvl1pPr>
          </a:lstStyle>
          <a:p>
            <a:pPr>
              <a:defRPr/>
            </a:pPr>
            <a:fld id="{105C5466-E71A-4FC2-9A28-EFE95B320DBB}" type="slidenum">
              <a:rPr lang="en-US" altLang="en-US"/>
              <a:pPr>
                <a:defRPr/>
              </a:pPr>
              <a:t>‹#›</a:t>
            </a:fld>
            <a:endParaRPr lang="en-US" altLang="en-US"/>
          </a:p>
        </p:txBody>
      </p:sp>
    </p:spTree>
    <p:extLst>
      <p:ext uri="{BB962C8B-B14F-4D97-AF65-F5344CB8AC3E}">
        <p14:creationId xmlns:p14="http://schemas.microsoft.com/office/powerpoint/2010/main" val="24709002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mn-lt"/>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mn-lt"/>
              </a:defRPr>
            </a:lvl1pPr>
          </a:lstStyle>
          <a:p>
            <a:pPr>
              <a:defRPr/>
            </a:pPr>
            <a:endParaRPr lang="en-US"/>
          </a:p>
        </p:txBody>
      </p:sp>
      <p:sp>
        <p:nvSpPr>
          <p:cNvPr id="6" name="Footer Placeholder 4"/>
          <p:cNvSpPr>
            <a:spLocks noGrp="1"/>
          </p:cNvSpPr>
          <p:nvPr>
            <p:ph type="ftr" sz="quarter" idx="11"/>
          </p:nvPr>
        </p:nvSpPr>
        <p:spPr/>
        <p:txBody>
          <a:bodyPr/>
          <a:lstStyle>
            <a:lvl1pPr>
              <a:defRPr>
                <a:latin typeface="+mn-lt"/>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mn-lt"/>
              </a:defRPr>
            </a:lvl1pPr>
          </a:lstStyle>
          <a:p>
            <a:pPr>
              <a:defRPr/>
            </a:pPr>
            <a:fld id="{85541695-E9FC-4F92-A690-F68E5373A426}" type="slidenum">
              <a:rPr lang="en-US" altLang="en-US"/>
              <a:pPr>
                <a:defRPr/>
              </a:pPr>
              <a:t>‹#›</a:t>
            </a:fld>
            <a:endParaRPr lang="en-US" altLang="en-US"/>
          </a:p>
        </p:txBody>
      </p:sp>
    </p:spTree>
    <p:extLst>
      <p:ext uri="{BB962C8B-B14F-4D97-AF65-F5344CB8AC3E}">
        <p14:creationId xmlns:p14="http://schemas.microsoft.com/office/powerpoint/2010/main" val="26915997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DAB749-0DDB-479A-BD83-67242042AB2B}" type="slidenum">
              <a:rPr lang="en-US" altLang="en-US"/>
              <a:pPr>
                <a:defRPr/>
              </a:pPr>
              <a:t>‹#›</a:t>
            </a:fld>
            <a:endParaRPr lang="en-US" altLang="en-US"/>
          </a:p>
        </p:txBody>
      </p:sp>
    </p:spTree>
    <p:extLst>
      <p:ext uri="{BB962C8B-B14F-4D97-AF65-F5344CB8AC3E}">
        <p14:creationId xmlns:p14="http://schemas.microsoft.com/office/powerpoint/2010/main" val="4347791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355C1D-AA82-461A-A584-3594915D846A}" type="slidenum">
              <a:rPr lang="en-US" altLang="en-US"/>
              <a:pPr>
                <a:defRPr/>
              </a:pPr>
              <a:t>‹#›</a:t>
            </a:fld>
            <a:endParaRPr lang="en-US" altLang="en-US"/>
          </a:p>
        </p:txBody>
      </p:sp>
    </p:spTree>
    <p:extLst>
      <p:ext uri="{BB962C8B-B14F-4D97-AF65-F5344CB8AC3E}">
        <p14:creationId xmlns:p14="http://schemas.microsoft.com/office/powerpoint/2010/main" val="39612473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
        <p:nvSpPr>
          <p:cNvPr id="5" name="Rectangle 6"/>
          <p:cNvSpPr>
            <a:spLocks noGrp="1" noChangeArrowheads="1"/>
          </p:cNvSpPr>
          <p:nvPr>
            <p:ph type="sldNum" sz="quarter" idx="11"/>
          </p:nvPr>
        </p:nvSpPr>
        <p:spPr>
          <a:xfrm>
            <a:off x="101600" y="6229350"/>
            <a:ext cx="508000" cy="476250"/>
          </a:xfrm>
        </p:spPr>
        <p:txBody>
          <a:bodyPr/>
          <a:lstStyle>
            <a:lvl1pPr>
              <a:defRPr/>
            </a:lvl1pPr>
          </a:lstStyle>
          <a:p>
            <a:pPr>
              <a:defRPr/>
            </a:pPr>
            <a:fld id="{D96DDAB3-CB20-469F-B783-864F389753ED}" type="slidenum">
              <a:rPr lang="en-US" altLang="en-US"/>
              <a:pPr>
                <a:defRPr/>
              </a:pPr>
              <a:t>‹#›</a:t>
            </a:fld>
            <a:endParaRPr lang="en-US" altLang="en-US"/>
          </a:p>
        </p:txBody>
      </p:sp>
    </p:spTree>
    <p:extLst>
      <p:ext uri="{BB962C8B-B14F-4D97-AF65-F5344CB8AC3E}">
        <p14:creationId xmlns:p14="http://schemas.microsoft.com/office/powerpoint/2010/main" val="16932956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868362"/>
          </a:xfrm>
        </p:spPr>
        <p:txBody>
          <a:bodyPr/>
          <a:lstStyle/>
          <a:p>
            <a:r>
              <a:rPr lang="en-US" dirty="0"/>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atin typeface="Arial" charset="0"/>
              </a:defRPr>
            </a:lvl1pPr>
          </a:lstStyle>
          <a:p>
            <a:pPr>
              <a:defRPr/>
            </a:pPr>
            <a:r>
              <a:rPr lang="en-US"/>
              <a:t>OTM FY2008 Annual Report</a:t>
            </a:r>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r>
              <a:rPr lang="en-US" altLang="en-US"/>
              <a:t>Page </a:t>
            </a:r>
            <a:fld id="{7D4FABEA-173C-459C-A468-81A2EC6E6884}" type="slidenum">
              <a:rPr lang="en-US" altLang="en-US"/>
              <a:pPr>
                <a:defRPr/>
              </a:pPr>
              <a:t>‹#›</a:t>
            </a:fld>
            <a:endParaRPr lang="en-US" altLang="en-US"/>
          </a:p>
        </p:txBody>
      </p:sp>
    </p:spTree>
    <p:extLst>
      <p:ext uri="{BB962C8B-B14F-4D97-AF65-F5344CB8AC3E}">
        <p14:creationId xmlns:p14="http://schemas.microsoft.com/office/powerpoint/2010/main" val="4450379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No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32665"/>
            <a:ext cx="9144000" cy="2387600"/>
          </a:xfrm>
        </p:spPr>
        <p:txBody>
          <a:bodyPr anchor="b"/>
          <a:lstStyle>
            <a:lvl1pPr algn="ctr">
              <a:defRPr sz="6000">
                <a:solidFill>
                  <a:schemeClr val="bg1">
                    <a:lumMod val="20000"/>
                    <a:lumOff val="8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690382-3AA7-4519-AF32-ED33ED16A5FC}"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27C22E-325F-412F-848A-3AFBF04ABD74}" type="slidenum">
              <a:rPr lang="en-US" smtClean="0"/>
              <a:t>‹#›</a:t>
            </a:fld>
            <a:endParaRPr lang="en-US" dirty="0"/>
          </a:p>
        </p:txBody>
      </p:sp>
      <p:grpSp>
        <p:nvGrpSpPr>
          <p:cNvPr id="16" name="Group 15"/>
          <p:cNvGrpSpPr/>
          <p:nvPr userDrawn="1"/>
        </p:nvGrpSpPr>
        <p:grpSpPr>
          <a:xfrm>
            <a:off x="148987" y="205994"/>
            <a:ext cx="3978323" cy="4902683"/>
            <a:chOff x="148987" y="205994"/>
            <a:chExt cx="3978323" cy="4902683"/>
          </a:xfrm>
          <a:effectLst>
            <a:outerShdw blurRad="50800" dist="38100" dir="16200000" rotWithShape="0">
              <a:prstClr val="black">
                <a:alpha val="40000"/>
              </a:prstClr>
            </a:outerShdw>
          </a:effectLst>
        </p:grpSpPr>
        <p:sp>
          <p:nvSpPr>
            <p:cNvPr id="7" name="Hexagon 6"/>
            <p:cNvSpPr/>
            <p:nvPr userDrawn="1"/>
          </p:nvSpPr>
          <p:spPr>
            <a:xfrm>
              <a:off x="148988" y="205994"/>
              <a:ext cx="982639" cy="847103"/>
            </a:xfrm>
            <a:prstGeom prst="hexagon">
              <a:avLst/>
            </a:prstGeom>
            <a:noFill/>
            <a:ln w="28575">
              <a:solidFill>
                <a:schemeClr val="bg1">
                  <a:lumMod val="20000"/>
                  <a:lumOff val="80000"/>
                </a:schemeClr>
              </a:solidFill>
            </a:ln>
            <a:effectLst>
              <a:glow rad="63500">
                <a:schemeClr val="accent3">
                  <a:satMod val="175000"/>
                  <a:alpha val="40000"/>
                </a:schemeClr>
              </a:glo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xagon 7"/>
            <p:cNvSpPr/>
            <p:nvPr userDrawn="1"/>
          </p:nvSpPr>
          <p:spPr>
            <a:xfrm>
              <a:off x="148987" y="4261574"/>
              <a:ext cx="982639" cy="847103"/>
            </a:xfrm>
            <a:prstGeom prst="hexagon">
              <a:avLst/>
            </a:prstGeom>
            <a:noFill/>
            <a:ln w="28575">
              <a:solidFill>
                <a:schemeClr val="bg1">
                  <a:lumMod val="20000"/>
                  <a:lumOff val="80000"/>
                </a:schemeClr>
              </a:solidFill>
            </a:ln>
            <a:effectLst>
              <a:glow rad="63500">
                <a:schemeClr val="accent3">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p:cNvSpPr/>
            <p:nvPr userDrawn="1"/>
          </p:nvSpPr>
          <p:spPr>
            <a:xfrm>
              <a:off x="148988" y="1218975"/>
              <a:ext cx="982639" cy="847103"/>
            </a:xfrm>
            <a:prstGeom prst="hexagon">
              <a:avLst/>
            </a:prstGeom>
            <a:noFill/>
            <a:ln w="28575">
              <a:solidFill>
                <a:schemeClr val="bg1">
                  <a:lumMod val="20000"/>
                  <a:lumOff val="80000"/>
                </a:schemeClr>
              </a:solidFill>
            </a:ln>
            <a:effectLst>
              <a:glow rad="63500">
                <a:schemeClr val="accent3">
                  <a:satMod val="175000"/>
                  <a:alpha val="40000"/>
                </a:schemeClr>
              </a:glo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xagon 9"/>
            <p:cNvSpPr/>
            <p:nvPr userDrawn="1"/>
          </p:nvSpPr>
          <p:spPr>
            <a:xfrm>
              <a:off x="1155509" y="658013"/>
              <a:ext cx="982639" cy="847103"/>
            </a:xfrm>
            <a:prstGeom prst="hexagon">
              <a:avLst/>
            </a:prstGeom>
            <a:noFill/>
            <a:ln w="28575">
              <a:solidFill>
                <a:schemeClr val="bg1">
                  <a:lumMod val="20000"/>
                  <a:lumOff val="80000"/>
                </a:schemeClr>
              </a:solidFill>
            </a:ln>
            <a:effectLst>
              <a:glow rad="63500">
                <a:schemeClr val="accent3">
                  <a:satMod val="175000"/>
                  <a:alpha val="40000"/>
                </a:schemeClr>
              </a:glo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p:cNvSpPr/>
            <p:nvPr userDrawn="1"/>
          </p:nvSpPr>
          <p:spPr>
            <a:xfrm>
              <a:off x="148987" y="3242274"/>
              <a:ext cx="982639" cy="847103"/>
            </a:xfrm>
            <a:prstGeom prst="hexagon">
              <a:avLst/>
            </a:prstGeom>
            <a:noFill/>
            <a:ln w="28575">
              <a:solidFill>
                <a:schemeClr val="bg1">
                  <a:lumMod val="20000"/>
                  <a:lumOff val="80000"/>
                </a:schemeClr>
              </a:solidFill>
            </a:ln>
            <a:effectLst>
              <a:glow rad="63500">
                <a:schemeClr val="accent3">
                  <a:satMod val="175000"/>
                  <a:alpha val="40000"/>
                </a:schemeClr>
              </a:glo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p:cNvSpPr/>
            <p:nvPr userDrawn="1"/>
          </p:nvSpPr>
          <p:spPr>
            <a:xfrm>
              <a:off x="2241644" y="1196697"/>
              <a:ext cx="982639" cy="847103"/>
            </a:xfrm>
            <a:prstGeom prst="hexagon">
              <a:avLst/>
            </a:prstGeom>
            <a:noFill/>
            <a:ln w="28575">
              <a:solidFill>
                <a:schemeClr val="bg1">
                  <a:lumMod val="20000"/>
                  <a:lumOff val="80000"/>
                </a:schemeClr>
              </a:solidFill>
            </a:ln>
            <a:effectLst>
              <a:glow rad="63500">
                <a:schemeClr val="accent3">
                  <a:satMod val="175000"/>
                  <a:alpha val="40000"/>
                </a:schemeClr>
              </a:glo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p:cNvSpPr/>
            <p:nvPr userDrawn="1"/>
          </p:nvSpPr>
          <p:spPr>
            <a:xfrm>
              <a:off x="148988" y="2231018"/>
              <a:ext cx="982639" cy="847103"/>
            </a:xfrm>
            <a:prstGeom prst="hexagon">
              <a:avLst/>
            </a:prstGeom>
            <a:noFill/>
            <a:ln w="28575">
              <a:solidFill>
                <a:schemeClr val="bg1">
                  <a:lumMod val="20000"/>
                  <a:lumOff val="80000"/>
                </a:schemeClr>
              </a:solidFill>
            </a:ln>
            <a:effectLst>
              <a:glow rad="63500">
                <a:schemeClr val="accent3">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p:cNvSpPr/>
            <p:nvPr userDrawn="1"/>
          </p:nvSpPr>
          <p:spPr>
            <a:xfrm>
              <a:off x="3144671" y="658013"/>
              <a:ext cx="982639" cy="847103"/>
            </a:xfrm>
            <a:prstGeom prst="hexagon">
              <a:avLst/>
            </a:prstGeom>
            <a:noFill/>
            <a:ln w="28575">
              <a:solidFill>
                <a:schemeClr val="bg1">
                  <a:lumMod val="20000"/>
                  <a:lumOff val="80000"/>
                </a:schemeClr>
              </a:solidFill>
            </a:ln>
            <a:effectLst>
              <a:glow rad="63500">
                <a:schemeClr val="accent3">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exagon 14"/>
            <p:cNvSpPr/>
            <p:nvPr userDrawn="1"/>
          </p:nvSpPr>
          <p:spPr>
            <a:xfrm>
              <a:off x="1195316" y="1756216"/>
              <a:ext cx="982639" cy="847103"/>
            </a:xfrm>
            <a:prstGeom prst="hexagon">
              <a:avLst/>
            </a:prstGeom>
            <a:noFill/>
            <a:ln w="28575">
              <a:solidFill>
                <a:schemeClr val="bg1">
                  <a:lumMod val="20000"/>
                  <a:lumOff val="80000"/>
                </a:schemeClr>
              </a:solidFill>
            </a:ln>
            <a:effectLst>
              <a:glow rad="63500">
                <a:schemeClr val="accent3">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0660847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5408F30-ACD9-9D4A-8732-D693E0D667D2}" type="slidenum">
              <a:rPr lang="en-US" altLang="en-US" smtClean="0"/>
              <a:pPr>
                <a:defRPr/>
              </a:pPr>
              <a:t>‹#›</a:t>
            </a:fld>
            <a:endParaRPr lang="en-US" altLang="en-US"/>
          </a:p>
        </p:txBody>
      </p:sp>
    </p:spTree>
    <p:extLst>
      <p:ext uri="{BB962C8B-B14F-4D97-AF65-F5344CB8AC3E}">
        <p14:creationId xmlns:p14="http://schemas.microsoft.com/office/powerpoint/2010/main" val="41056914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32665"/>
            <a:ext cx="9144000" cy="2387600"/>
          </a:xfrm>
        </p:spPr>
        <p:txBody>
          <a:bodyPr anchor="b"/>
          <a:lstStyle>
            <a:lvl1pPr algn="ctr">
              <a:defRPr sz="6000">
                <a:solidFill>
                  <a:schemeClr val="bg1">
                    <a:lumMod val="20000"/>
                    <a:lumOff val="8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690382-3AA7-4519-AF32-ED33ED16A5FC}"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27C22E-325F-412F-848A-3AFBF04ABD74}" type="slidenum">
              <a:rPr lang="en-US" smtClean="0"/>
              <a:t>‹#›</a:t>
            </a:fld>
            <a:endParaRPr lang="en-US" dirty="0"/>
          </a:p>
        </p:txBody>
      </p:sp>
      <p:grpSp>
        <p:nvGrpSpPr>
          <p:cNvPr id="16" name="Group 15"/>
          <p:cNvGrpSpPr/>
          <p:nvPr userDrawn="1"/>
        </p:nvGrpSpPr>
        <p:grpSpPr>
          <a:xfrm>
            <a:off x="148987" y="205994"/>
            <a:ext cx="3978323" cy="4902683"/>
            <a:chOff x="148987" y="205994"/>
            <a:chExt cx="3978323" cy="4902683"/>
          </a:xfrm>
          <a:effectLst/>
        </p:grpSpPr>
        <p:sp>
          <p:nvSpPr>
            <p:cNvPr id="7" name="Hexagon 6"/>
            <p:cNvSpPr/>
            <p:nvPr userDrawn="1"/>
          </p:nvSpPr>
          <p:spPr>
            <a:xfrm>
              <a:off x="148988" y="205994"/>
              <a:ext cx="982639" cy="847103"/>
            </a:xfrm>
            <a:prstGeom prst="hexagon">
              <a:avLst/>
            </a:prstGeom>
            <a:noFill/>
            <a:ln w="28575">
              <a:solidFill>
                <a:schemeClr val="bg1">
                  <a:lumMod val="20000"/>
                  <a:lumOff val="80000"/>
                </a:schemeClr>
              </a:solidFill>
            </a:ln>
            <a:effectLst>
              <a:glow rad="63500">
                <a:schemeClr val="accent3">
                  <a:satMod val="175000"/>
                  <a:alpha val="40000"/>
                </a:schemeClr>
              </a:glo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xagon 7"/>
            <p:cNvSpPr/>
            <p:nvPr userDrawn="1"/>
          </p:nvSpPr>
          <p:spPr>
            <a:xfrm>
              <a:off x="148987" y="4261574"/>
              <a:ext cx="982639" cy="847103"/>
            </a:xfrm>
            <a:prstGeom prst="hexagon">
              <a:avLst/>
            </a:prstGeom>
            <a:noFill/>
            <a:ln w="28575">
              <a:solidFill>
                <a:schemeClr val="bg1">
                  <a:lumMod val="20000"/>
                  <a:lumOff val="80000"/>
                </a:schemeClr>
              </a:solidFill>
            </a:ln>
            <a:effectLst>
              <a:glow rad="63500">
                <a:schemeClr val="accent3">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p:cNvSpPr/>
            <p:nvPr userDrawn="1"/>
          </p:nvSpPr>
          <p:spPr>
            <a:xfrm>
              <a:off x="148988" y="1218975"/>
              <a:ext cx="982639" cy="847103"/>
            </a:xfrm>
            <a:prstGeom prst="hexagon">
              <a:avLst/>
            </a:prstGeom>
            <a:noFill/>
            <a:ln w="28575">
              <a:solidFill>
                <a:schemeClr val="bg1">
                  <a:lumMod val="20000"/>
                  <a:lumOff val="80000"/>
                </a:schemeClr>
              </a:solidFill>
            </a:ln>
            <a:effectLst>
              <a:glow rad="63500">
                <a:schemeClr val="accent3">
                  <a:satMod val="175000"/>
                  <a:alpha val="40000"/>
                </a:schemeClr>
              </a:glo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xagon 9"/>
            <p:cNvSpPr/>
            <p:nvPr userDrawn="1"/>
          </p:nvSpPr>
          <p:spPr>
            <a:xfrm>
              <a:off x="1155509" y="658013"/>
              <a:ext cx="982639" cy="847103"/>
            </a:xfrm>
            <a:prstGeom prst="hexagon">
              <a:avLst/>
            </a:prstGeom>
            <a:noFill/>
            <a:ln w="28575">
              <a:solidFill>
                <a:schemeClr val="bg1">
                  <a:lumMod val="20000"/>
                  <a:lumOff val="80000"/>
                </a:schemeClr>
              </a:solidFill>
            </a:ln>
            <a:effectLst>
              <a:glow rad="63500">
                <a:schemeClr val="accent3">
                  <a:satMod val="175000"/>
                  <a:alpha val="40000"/>
                </a:schemeClr>
              </a:glo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p:cNvSpPr/>
            <p:nvPr userDrawn="1"/>
          </p:nvSpPr>
          <p:spPr>
            <a:xfrm>
              <a:off x="148987" y="3242274"/>
              <a:ext cx="982639" cy="847103"/>
            </a:xfrm>
            <a:prstGeom prst="hexagon">
              <a:avLst/>
            </a:prstGeom>
            <a:noFill/>
            <a:ln w="28575">
              <a:solidFill>
                <a:schemeClr val="bg1">
                  <a:lumMod val="20000"/>
                  <a:lumOff val="80000"/>
                </a:schemeClr>
              </a:solidFill>
            </a:ln>
            <a:effectLst>
              <a:glow rad="63500">
                <a:schemeClr val="accent3">
                  <a:satMod val="175000"/>
                  <a:alpha val="40000"/>
                </a:schemeClr>
              </a:glo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p:cNvSpPr/>
            <p:nvPr userDrawn="1"/>
          </p:nvSpPr>
          <p:spPr>
            <a:xfrm>
              <a:off x="2241644" y="1196697"/>
              <a:ext cx="982639" cy="847103"/>
            </a:xfrm>
            <a:prstGeom prst="hexagon">
              <a:avLst/>
            </a:prstGeom>
            <a:noFill/>
            <a:ln w="28575">
              <a:solidFill>
                <a:schemeClr val="bg1">
                  <a:lumMod val="20000"/>
                  <a:lumOff val="80000"/>
                </a:schemeClr>
              </a:solidFill>
            </a:ln>
            <a:effectLst>
              <a:glow rad="63500">
                <a:schemeClr val="accent3">
                  <a:satMod val="175000"/>
                  <a:alpha val="40000"/>
                </a:schemeClr>
              </a:glo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p:cNvSpPr/>
            <p:nvPr userDrawn="1"/>
          </p:nvSpPr>
          <p:spPr>
            <a:xfrm>
              <a:off x="148988" y="2231018"/>
              <a:ext cx="982639" cy="847103"/>
            </a:xfrm>
            <a:prstGeom prst="hexagon">
              <a:avLst/>
            </a:prstGeom>
            <a:noFill/>
            <a:ln w="28575">
              <a:solidFill>
                <a:schemeClr val="bg1">
                  <a:lumMod val="20000"/>
                  <a:lumOff val="80000"/>
                </a:schemeClr>
              </a:solidFill>
            </a:ln>
            <a:effectLst>
              <a:glow rad="63500">
                <a:schemeClr val="accent3">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p:cNvSpPr/>
            <p:nvPr userDrawn="1"/>
          </p:nvSpPr>
          <p:spPr>
            <a:xfrm>
              <a:off x="3144671" y="658013"/>
              <a:ext cx="982639" cy="847103"/>
            </a:xfrm>
            <a:prstGeom prst="hexagon">
              <a:avLst/>
            </a:prstGeom>
            <a:noFill/>
            <a:ln w="28575">
              <a:solidFill>
                <a:schemeClr val="bg1">
                  <a:lumMod val="20000"/>
                  <a:lumOff val="80000"/>
                </a:schemeClr>
              </a:solidFill>
            </a:ln>
            <a:effectLst>
              <a:glow rad="63500">
                <a:schemeClr val="accent3">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exagon 14"/>
            <p:cNvSpPr/>
            <p:nvPr userDrawn="1"/>
          </p:nvSpPr>
          <p:spPr>
            <a:xfrm>
              <a:off x="1195316" y="1756216"/>
              <a:ext cx="982639" cy="847103"/>
            </a:xfrm>
            <a:prstGeom prst="hexagon">
              <a:avLst/>
            </a:prstGeom>
            <a:noFill/>
            <a:ln w="28575">
              <a:solidFill>
                <a:schemeClr val="bg1">
                  <a:lumMod val="20000"/>
                  <a:lumOff val="80000"/>
                </a:schemeClr>
              </a:solidFill>
            </a:ln>
            <a:effectLst>
              <a:glow rad="63500">
                <a:schemeClr val="accent3">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7630" y="4409932"/>
            <a:ext cx="2690486" cy="2128980"/>
          </a:xfrm>
          <a:prstGeom prst="rect">
            <a:avLst/>
          </a:prstGeom>
        </p:spPr>
      </p:pic>
    </p:spTree>
    <p:extLst>
      <p:ext uri="{BB962C8B-B14F-4D97-AF65-F5344CB8AC3E}">
        <p14:creationId xmlns:p14="http://schemas.microsoft.com/office/powerpoint/2010/main" val="3597717300"/>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0587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690382-3AA7-4519-AF32-ED33ED16A5FC}"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27C22E-325F-412F-848A-3AFBF04ABD74}" type="slidenum">
              <a:rPr lang="en-US" smtClean="0"/>
              <a:t>‹#›</a:t>
            </a:fld>
            <a:endParaRPr lang="en-US" dirty="0"/>
          </a:p>
        </p:txBody>
      </p:sp>
      <p:grpSp>
        <p:nvGrpSpPr>
          <p:cNvPr id="17" name="Group 16"/>
          <p:cNvGrpSpPr/>
          <p:nvPr userDrawn="1"/>
        </p:nvGrpSpPr>
        <p:grpSpPr>
          <a:xfrm rot="10800000">
            <a:off x="10377985" y="4742283"/>
            <a:ext cx="1606032" cy="1979192"/>
            <a:chOff x="148987" y="205994"/>
            <a:chExt cx="3978323" cy="4902683"/>
          </a:xfrm>
          <a:effectLst>
            <a:glow rad="63500">
              <a:schemeClr val="accent3">
                <a:satMod val="175000"/>
                <a:alpha val="40000"/>
              </a:schemeClr>
            </a:glow>
            <a:outerShdw blurRad="50800" dist="38100" dir="16200000" rotWithShape="0">
              <a:prstClr val="black">
                <a:alpha val="40000"/>
              </a:prstClr>
            </a:outerShdw>
          </a:effectLst>
        </p:grpSpPr>
        <p:sp>
          <p:nvSpPr>
            <p:cNvPr id="18" name="Hexagon 17"/>
            <p:cNvSpPr/>
            <p:nvPr userDrawn="1"/>
          </p:nvSpPr>
          <p:spPr>
            <a:xfrm>
              <a:off x="148988" y="20599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p:cNvSpPr/>
            <p:nvPr userDrawn="1"/>
          </p:nvSpPr>
          <p:spPr>
            <a:xfrm>
              <a:off x="148987" y="4261574"/>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p:cNvSpPr/>
            <p:nvPr userDrawn="1"/>
          </p:nvSpPr>
          <p:spPr>
            <a:xfrm>
              <a:off x="148988" y="1218975"/>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p:cNvSpPr/>
            <p:nvPr userDrawn="1"/>
          </p:nvSpPr>
          <p:spPr>
            <a:xfrm>
              <a:off x="1155509" y="658013"/>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p:cNvSpPr/>
            <p:nvPr userDrawn="1"/>
          </p:nvSpPr>
          <p:spPr>
            <a:xfrm>
              <a:off x="148987" y="324227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p:cNvSpPr/>
            <p:nvPr userDrawn="1"/>
          </p:nvSpPr>
          <p:spPr>
            <a:xfrm>
              <a:off x="2241644" y="1196697"/>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p:cNvSpPr/>
            <p:nvPr userDrawn="1"/>
          </p:nvSpPr>
          <p:spPr>
            <a:xfrm>
              <a:off x="148988" y="2231018"/>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p:cNvSpPr/>
            <p:nvPr userDrawn="1"/>
          </p:nvSpPr>
          <p:spPr>
            <a:xfrm>
              <a:off x="3144671" y="658013"/>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p:cNvSpPr/>
            <p:nvPr userDrawn="1"/>
          </p:nvSpPr>
          <p:spPr>
            <a:xfrm>
              <a:off x="1195316" y="1756216"/>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8600" y="6068529"/>
            <a:ext cx="3796146" cy="652946"/>
          </a:xfrm>
          <a:prstGeom prst="rect">
            <a:avLst/>
          </a:prstGeom>
        </p:spPr>
      </p:pic>
    </p:spTree>
    <p:extLst>
      <p:ext uri="{BB962C8B-B14F-4D97-AF65-F5344CB8AC3E}">
        <p14:creationId xmlns:p14="http://schemas.microsoft.com/office/powerpoint/2010/main" val="11439934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LogoS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0587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690382-3AA7-4519-AF32-ED33ED16A5FC}"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27C22E-325F-412F-848A-3AFBF04ABD74}" type="slidenum">
              <a:rPr lang="en-US" smtClean="0"/>
              <a:t>‹#›</a:t>
            </a:fld>
            <a:endParaRPr lang="en-US" dirty="0"/>
          </a:p>
        </p:txBody>
      </p:sp>
      <p:grpSp>
        <p:nvGrpSpPr>
          <p:cNvPr id="17" name="Group 16"/>
          <p:cNvGrpSpPr/>
          <p:nvPr userDrawn="1"/>
        </p:nvGrpSpPr>
        <p:grpSpPr>
          <a:xfrm rot="10800000">
            <a:off x="10377985" y="4742283"/>
            <a:ext cx="1606032" cy="1979192"/>
            <a:chOff x="148987" y="205994"/>
            <a:chExt cx="3978323" cy="4902683"/>
          </a:xfrm>
          <a:effectLst>
            <a:glow rad="63500">
              <a:schemeClr val="accent3">
                <a:satMod val="175000"/>
                <a:alpha val="40000"/>
              </a:schemeClr>
            </a:glow>
            <a:outerShdw blurRad="50800" dist="38100" dir="16200000" rotWithShape="0">
              <a:prstClr val="black">
                <a:alpha val="40000"/>
              </a:prstClr>
            </a:outerShdw>
          </a:effectLst>
        </p:grpSpPr>
        <p:sp>
          <p:nvSpPr>
            <p:cNvPr id="18" name="Hexagon 17"/>
            <p:cNvSpPr/>
            <p:nvPr userDrawn="1"/>
          </p:nvSpPr>
          <p:spPr>
            <a:xfrm>
              <a:off x="148988" y="20599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p:cNvSpPr/>
            <p:nvPr userDrawn="1"/>
          </p:nvSpPr>
          <p:spPr>
            <a:xfrm>
              <a:off x="148987" y="4261574"/>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p:cNvSpPr/>
            <p:nvPr userDrawn="1"/>
          </p:nvSpPr>
          <p:spPr>
            <a:xfrm>
              <a:off x="148988" y="1218975"/>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p:cNvSpPr/>
            <p:nvPr userDrawn="1"/>
          </p:nvSpPr>
          <p:spPr>
            <a:xfrm>
              <a:off x="1155509" y="658013"/>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p:cNvSpPr/>
            <p:nvPr userDrawn="1"/>
          </p:nvSpPr>
          <p:spPr>
            <a:xfrm>
              <a:off x="148987" y="324227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p:cNvSpPr/>
            <p:nvPr userDrawn="1"/>
          </p:nvSpPr>
          <p:spPr>
            <a:xfrm>
              <a:off x="2241644" y="1196697"/>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p:cNvSpPr/>
            <p:nvPr userDrawn="1"/>
          </p:nvSpPr>
          <p:spPr>
            <a:xfrm>
              <a:off x="148988" y="2231018"/>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p:cNvSpPr/>
            <p:nvPr userDrawn="1"/>
          </p:nvSpPr>
          <p:spPr>
            <a:xfrm>
              <a:off x="3144671" y="658013"/>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p:cNvSpPr/>
            <p:nvPr userDrawn="1"/>
          </p:nvSpPr>
          <p:spPr>
            <a:xfrm>
              <a:off x="1195316" y="1756216"/>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257" y="6303678"/>
            <a:ext cx="2246020" cy="386320"/>
          </a:xfrm>
          <a:prstGeom prst="rect">
            <a:avLst/>
          </a:prstGeom>
        </p:spPr>
      </p:pic>
    </p:spTree>
    <p:extLst>
      <p:ext uri="{BB962C8B-B14F-4D97-AF65-F5344CB8AC3E}">
        <p14:creationId xmlns:p14="http://schemas.microsoft.com/office/powerpoint/2010/main" val="8847538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0587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690382-3AA7-4519-AF32-ED33ED16A5FC}"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27C22E-325F-412F-848A-3AFBF04ABD74}" type="slidenum">
              <a:rPr lang="en-US" smtClean="0"/>
              <a:t>‹#›</a:t>
            </a:fld>
            <a:endParaRPr lang="en-US" dirty="0"/>
          </a:p>
        </p:txBody>
      </p:sp>
      <p:grpSp>
        <p:nvGrpSpPr>
          <p:cNvPr id="17" name="Group 16"/>
          <p:cNvGrpSpPr/>
          <p:nvPr userDrawn="1"/>
        </p:nvGrpSpPr>
        <p:grpSpPr>
          <a:xfrm rot="10800000">
            <a:off x="10377985" y="4742283"/>
            <a:ext cx="1606032" cy="1979192"/>
            <a:chOff x="148987" y="205994"/>
            <a:chExt cx="3978323" cy="4902683"/>
          </a:xfrm>
          <a:effectLst>
            <a:glow rad="63500">
              <a:schemeClr val="accent3">
                <a:satMod val="175000"/>
                <a:alpha val="40000"/>
              </a:schemeClr>
            </a:glow>
            <a:outerShdw blurRad="50800" dist="38100" dir="16200000" rotWithShape="0">
              <a:prstClr val="black">
                <a:alpha val="40000"/>
              </a:prstClr>
            </a:outerShdw>
          </a:effectLst>
        </p:grpSpPr>
        <p:sp>
          <p:nvSpPr>
            <p:cNvPr id="18" name="Hexagon 17"/>
            <p:cNvSpPr/>
            <p:nvPr userDrawn="1"/>
          </p:nvSpPr>
          <p:spPr>
            <a:xfrm>
              <a:off x="148988" y="20599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p:cNvSpPr/>
            <p:nvPr userDrawn="1"/>
          </p:nvSpPr>
          <p:spPr>
            <a:xfrm>
              <a:off x="148987" y="4261574"/>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p:cNvSpPr/>
            <p:nvPr userDrawn="1"/>
          </p:nvSpPr>
          <p:spPr>
            <a:xfrm>
              <a:off x="148988" y="1218975"/>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p:cNvSpPr/>
            <p:nvPr userDrawn="1"/>
          </p:nvSpPr>
          <p:spPr>
            <a:xfrm>
              <a:off x="1155509" y="658013"/>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p:cNvSpPr/>
            <p:nvPr userDrawn="1"/>
          </p:nvSpPr>
          <p:spPr>
            <a:xfrm>
              <a:off x="148987" y="324227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p:cNvSpPr/>
            <p:nvPr userDrawn="1"/>
          </p:nvSpPr>
          <p:spPr>
            <a:xfrm>
              <a:off x="2241644" y="1196697"/>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p:cNvSpPr/>
            <p:nvPr userDrawn="1"/>
          </p:nvSpPr>
          <p:spPr>
            <a:xfrm>
              <a:off x="148988" y="2231018"/>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p:cNvSpPr/>
            <p:nvPr userDrawn="1"/>
          </p:nvSpPr>
          <p:spPr>
            <a:xfrm>
              <a:off x="3144671" y="658013"/>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p:cNvSpPr/>
            <p:nvPr userDrawn="1"/>
          </p:nvSpPr>
          <p:spPr>
            <a:xfrm>
              <a:off x="1195316" y="1756216"/>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506004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Border LogoSm">
    <p:spTree>
      <p:nvGrpSpPr>
        <p:cNvPr id="1" name=""/>
        <p:cNvGrpSpPr/>
        <p:nvPr/>
      </p:nvGrpSpPr>
      <p:grpSpPr>
        <a:xfrm>
          <a:off x="0" y="0"/>
          <a:ext cx="0" cy="0"/>
          <a:chOff x="0" y="0"/>
          <a:chExt cx="0" cy="0"/>
        </a:xfrm>
      </p:grpSpPr>
      <p:sp>
        <p:nvSpPr>
          <p:cNvPr id="2" name="Title 1"/>
          <p:cNvSpPr>
            <a:spLocks noGrp="1"/>
          </p:cNvSpPr>
          <p:nvPr>
            <p:ph type="title"/>
          </p:nvPr>
        </p:nvSpPr>
        <p:spPr>
          <a:xfrm>
            <a:off x="838200" y="31832"/>
            <a:ext cx="10515600" cy="1325563"/>
          </a:xfrm>
        </p:spPr>
        <p:txBody>
          <a:bodyPr/>
          <a:lstStyle/>
          <a:p>
            <a:r>
              <a:rPr lang="en-US"/>
              <a:t>Click to edit Master title style</a:t>
            </a:r>
          </a:p>
        </p:txBody>
      </p:sp>
      <p:sp>
        <p:nvSpPr>
          <p:cNvPr id="3" name="Content Placeholder 2"/>
          <p:cNvSpPr>
            <a:spLocks noGrp="1"/>
          </p:cNvSpPr>
          <p:nvPr>
            <p:ph idx="1"/>
          </p:nvPr>
        </p:nvSpPr>
        <p:spPr>
          <a:xfrm>
            <a:off x="838200" y="180587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690382-3AA7-4519-AF32-ED33ED16A5FC}"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27C22E-325F-412F-848A-3AFBF04ABD74}" type="slidenum">
              <a:rPr lang="en-US" smtClean="0"/>
              <a:t>‹#›</a:t>
            </a:fld>
            <a:endParaRPr lang="en-US" dirty="0"/>
          </a:p>
        </p:txBody>
      </p:sp>
      <p:grpSp>
        <p:nvGrpSpPr>
          <p:cNvPr id="17" name="Group 16"/>
          <p:cNvGrpSpPr/>
          <p:nvPr userDrawn="1"/>
        </p:nvGrpSpPr>
        <p:grpSpPr>
          <a:xfrm rot="10800000">
            <a:off x="10377985" y="4742283"/>
            <a:ext cx="1606032" cy="1979192"/>
            <a:chOff x="148987" y="205994"/>
            <a:chExt cx="3978323" cy="4902683"/>
          </a:xfrm>
          <a:effectLst>
            <a:glow rad="63500">
              <a:schemeClr val="accent3">
                <a:satMod val="175000"/>
                <a:alpha val="40000"/>
              </a:schemeClr>
            </a:glow>
            <a:outerShdw blurRad="50800" dist="38100" dir="16200000" rotWithShape="0">
              <a:prstClr val="black">
                <a:alpha val="40000"/>
              </a:prstClr>
            </a:outerShdw>
          </a:effectLst>
        </p:grpSpPr>
        <p:sp>
          <p:nvSpPr>
            <p:cNvPr id="18" name="Hexagon 17"/>
            <p:cNvSpPr/>
            <p:nvPr userDrawn="1"/>
          </p:nvSpPr>
          <p:spPr>
            <a:xfrm>
              <a:off x="148988" y="20599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p:cNvSpPr/>
            <p:nvPr userDrawn="1"/>
          </p:nvSpPr>
          <p:spPr>
            <a:xfrm>
              <a:off x="148987" y="4261574"/>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p:cNvSpPr/>
            <p:nvPr userDrawn="1"/>
          </p:nvSpPr>
          <p:spPr>
            <a:xfrm>
              <a:off x="148988" y="1218975"/>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p:cNvSpPr/>
            <p:nvPr userDrawn="1"/>
          </p:nvSpPr>
          <p:spPr>
            <a:xfrm>
              <a:off x="1155509" y="658013"/>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p:cNvSpPr/>
            <p:nvPr userDrawn="1"/>
          </p:nvSpPr>
          <p:spPr>
            <a:xfrm>
              <a:off x="148987" y="324227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p:cNvSpPr/>
            <p:nvPr userDrawn="1"/>
          </p:nvSpPr>
          <p:spPr>
            <a:xfrm>
              <a:off x="2241644" y="1196697"/>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p:cNvSpPr/>
            <p:nvPr userDrawn="1"/>
          </p:nvSpPr>
          <p:spPr>
            <a:xfrm>
              <a:off x="148988" y="2231018"/>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p:cNvSpPr/>
            <p:nvPr userDrawn="1"/>
          </p:nvSpPr>
          <p:spPr>
            <a:xfrm>
              <a:off x="3144671" y="658013"/>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p:cNvSpPr/>
            <p:nvPr userDrawn="1"/>
          </p:nvSpPr>
          <p:spPr>
            <a:xfrm>
              <a:off x="1195316" y="1756216"/>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8" name="Straight Connector 7"/>
          <p:cNvCxnSpPr/>
          <p:nvPr userDrawn="1"/>
        </p:nvCxnSpPr>
        <p:spPr>
          <a:xfrm>
            <a:off x="0" y="1414526"/>
            <a:ext cx="12192000" cy="0"/>
          </a:xfrm>
          <a:prstGeom prst="line">
            <a:avLst/>
          </a:prstGeom>
          <a:ln w="57150">
            <a:solidFill>
              <a:schemeClr val="accent3">
                <a:lumMod val="40000"/>
                <a:lumOff val="60000"/>
              </a:schemeClr>
            </a:solidFill>
          </a:ln>
          <a:effectLst>
            <a:outerShdw blurRad="50800" dist="38100" dir="16200000"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257" y="6303678"/>
            <a:ext cx="2246020" cy="386320"/>
          </a:xfrm>
          <a:prstGeom prst="rect">
            <a:avLst/>
          </a:prstGeom>
        </p:spPr>
      </p:pic>
    </p:spTree>
    <p:extLst>
      <p:ext uri="{BB962C8B-B14F-4D97-AF65-F5344CB8AC3E}">
        <p14:creationId xmlns:p14="http://schemas.microsoft.com/office/powerpoint/2010/main" val="5478111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Border No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0587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690382-3AA7-4519-AF32-ED33ED16A5FC}"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27C22E-325F-412F-848A-3AFBF04ABD74}" type="slidenum">
              <a:rPr lang="en-US" smtClean="0"/>
              <a:t>‹#›</a:t>
            </a:fld>
            <a:endParaRPr lang="en-US" dirty="0"/>
          </a:p>
        </p:txBody>
      </p:sp>
      <p:grpSp>
        <p:nvGrpSpPr>
          <p:cNvPr id="17" name="Group 16"/>
          <p:cNvGrpSpPr/>
          <p:nvPr userDrawn="1"/>
        </p:nvGrpSpPr>
        <p:grpSpPr>
          <a:xfrm rot="10800000">
            <a:off x="10377985" y="4742283"/>
            <a:ext cx="1606032" cy="1979192"/>
            <a:chOff x="148987" y="205994"/>
            <a:chExt cx="3978323" cy="4902683"/>
          </a:xfrm>
          <a:effectLst>
            <a:glow rad="63500">
              <a:schemeClr val="accent3">
                <a:satMod val="175000"/>
                <a:alpha val="40000"/>
              </a:schemeClr>
            </a:glow>
            <a:outerShdw blurRad="50800" dist="38100" dir="16200000" rotWithShape="0">
              <a:prstClr val="black">
                <a:alpha val="40000"/>
              </a:prstClr>
            </a:outerShdw>
          </a:effectLst>
        </p:grpSpPr>
        <p:sp>
          <p:nvSpPr>
            <p:cNvPr id="18" name="Hexagon 17"/>
            <p:cNvSpPr/>
            <p:nvPr userDrawn="1"/>
          </p:nvSpPr>
          <p:spPr>
            <a:xfrm>
              <a:off x="148988" y="20599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p:cNvSpPr/>
            <p:nvPr userDrawn="1"/>
          </p:nvSpPr>
          <p:spPr>
            <a:xfrm>
              <a:off x="148987" y="4261574"/>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p:cNvSpPr/>
            <p:nvPr userDrawn="1"/>
          </p:nvSpPr>
          <p:spPr>
            <a:xfrm>
              <a:off x="148988" y="1218975"/>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p:cNvSpPr/>
            <p:nvPr userDrawn="1"/>
          </p:nvSpPr>
          <p:spPr>
            <a:xfrm>
              <a:off x="1155509" y="658013"/>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p:cNvSpPr/>
            <p:nvPr userDrawn="1"/>
          </p:nvSpPr>
          <p:spPr>
            <a:xfrm>
              <a:off x="148987" y="324227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p:cNvSpPr/>
            <p:nvPr userDrawn="1"/>
          </p:nvSpPr>
          <p:spPr>
            <a:xfrm>
              <a:off x="2241644" y="1196697"/>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p:cNvSpPr/>
            <p:nvPr userDrawn="1"/>
          </p:nvSpPr>
          <p:spPr>
            <a:xfrm>
              <a:off x="148988" y="2231018"/>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p:cNvSpPr/>
            <p:nvPr userDrawn="1"/>
          </p:nvSpPr>
          <p:spPr>
            <a:xfrm>
              <a:off x="3144671" y="658013"/>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p:cNvSpPr/>
            <p:nvPr userDrawn="1"/>
          </p:nvSpPr>
          <p:spPr>
            <a:xfrm>
              <a:off x="1195316" y="1756216"/>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itle 1"/>
          <p:cNvSpPr>
            <a:spLocks noGrp="1"/>
          </p:cNvSpPr>
          <p:nvPr>
            <p:ph type="title"/>
          </p:nvPr>
        </p:nvSpPr>
        <p:spPr>
          <a:xfrm>
            <a:off x="838200" y="31832"/>
            <a:ext cx="10515600" cy="1325563"/>
          </a:xfrm>
        </p:spPr>
        <p:txBody>
          <a:bodyPr/>
          <a:lstStyle/>
          <a:p>
            <a:r>
              <a:rPr lang="en-US"/>
              <a:t>Click to edit Master title style</a:t>
            </a:r>
          </a:p>
        </p:txBody>
      </p:sp>
      <p:cxnSp>
        <p:nvCxnSpPr>
          <p:cNvPr id="28" name="Straight Connector 27"/>
          <p:cNvCxnSpPr/>
          <p:nvPr userDrawn="1"/>
        </p:nvCxnSpPr>
        <p:spPr>
          <a:xfrm>
            <a:off x="0" y="1414526"/>
            <a:ext cx="12192000" cy="0"/>
          </a:xfrm>
          <a:prstGeom prst="line">
            <a:avLst/>
          </a:prstGeom>
          <a:ln w="57150">
            <a:solidFill>
              <a:schemeClr val="accent3">
                <a:lumMod val="40000"/>
                <a:lumOff val="60000"/>
              </a:schemeClr>
            </a:solidFill>
          </a:ln>
          <a:effectLst>
            <a:outerShdw blurRad="50800" dist="38100" dir="16200000"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1123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6019"/>
            <a:ext cx="10515600" cy="1325563"/>
          </a:xfrm>
        </p:spPr>
        <p:txBody>
          <a:bodyPr/>
          <a:lstStyle/>
          <a:p>
            <a:r>
              <a:rPr lang="en-US"/>
              <a:t>Click to edit Master title style</a:t>
            </a:r>
          </a:p>
        </p:txBody>
      </p:sp>
      <p:sp>
        <p:nvSpPr>
          <p:cNvPr id="3" name="Content Placeholder 2"/>
          <p:cNvSpPr>
            <a:spLocks noGrp="1"/>
          </p:cNvSpPr>
          <p:nvPr>
            <p:ph idx="1"/>
          </p:nvPr>
        </p:nvSpPr>
        <p:spPr>
          <a:xfrm>
            <a:off x="838200" y="180587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690382-3AA7-4519-AF32-ED33ED16A5FC}"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27C22E-325F-412F-848A-3AFBF04ABD74}" type="slidenum">
              <a:rPr lang="en-US" smtClean="0"/>
              <a:t>‹#›</a:t>
            </a:fld>
            <a:endParaRPr lang="en-US" dirty="0"/>
          </a:p>
        </p:txBody>
      </p:sp>
      <p:grpSp>
        <p:nvGrpSpPr>
          <p:cNvPr id="17" name="Group 16"/>
          <p:cNvGrpSpPr/>
          <p:nvPr userDrawn="1"/>
        </p:nvGrpSpPr>
        <p:grpSpPr>
          <a:xfrm rot="10800000">
            <a:off x="10377985" y="4742283"/>
            <a:ext cx="1606032" cy="1979192"/>
            <a:chOff x="148987" y="205994"/>
            <a:chExt cx="3978323" cy="4902683"/>
          </a:xfrm>
          <a:effectLst>
            <a:glow rad="63500">
              <a:schemeClr val="accent3">
                <a:satMod val="175000"/>
                <a:alpha val="40000"/>
              </a:schemeClr>
            </a:glow>
          </a:effectLst>
        </p:grpSpPr>
        <p:sp>
          <p:nvSpPr>
            <p:cNvPr id="18" name="Hexagon 17"/>
            <p:cNvSpPr/>
            <p:nvPr userDrawn="1"/>
          </p:nvSpPr>
          <p:spPr>
            <a:xfrm>
              <a:off x="148988" y="20599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p:cNvSpPr/>
            <p:nvPr userDrawn="1"/>
          </p:nvSpPr>
          <p:spPr>
            <a:xfrm>
              <a:off x="148987" y="4261574"/>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p:cNvSpPr/>
            <p:nvPr userDrawn="1"/>
          </p:nvSpPr>
          <p:spPr>
            <a:xfrm>
              <a:off x="148988" y="1218975"/>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p:cNvSpPr/>
            <p:nvPr userDrawn="1"/>
          </p:nvSpPr>
          <p:spPr>
            <a:xfrm>
              <a:off x="1155509" y="658013"/>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p:cNvSpPr/>
            <p:nvPr userDrawn="1"/>
          </p:nvSpPr>
          <p:spPr>
            <a:xfrm>
              <a:off x="148987" y="324227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p:cNvSpPr/>
            <p:nvPr userDrawn="1"/>
          </p:nvSpPr>
          <p:spPr>
            <a:xfrm>
              <a:off x="2241644" y="1196697"/>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p:cNvSpPr/>
            <p:nvPr userDrawn="1"/>
          </p:nvSpPr>
          <p:spPr>
            <a:xfrm>
              <a:off x="148988" y="2231018"/>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p:cNvSpPr/>
            <p:nvPr userDrawn="1"/>
          </p:nvSpPr>
          <p:spPr>
            <a:xfrm>
              <a:off x="3144671" y="658013"/>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p:cNvSpPr/>
            <p:nvPr userDrawn="1"/>
          </p:nvSpPr>
          <p:spPr>
            <a:xfrm>
              <a:off x="1195316" y="1756216"/>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8" name="Straight Connector 7"/>
          <p:cNvCxnSpPr/>
          <p:nvPr userDrawn="1"/>
        </p:nvCxnSpPr>
        <p:spPr>
          <a:xfrm>
            <a:off x="0" y="1448713"/>
            <a:ext cx="12192000" cy="0"/>
          </a:xfrm>
          <a:prstGeom prst="line">
            <a:avLst/>
          </a:prstGeom>
          <a:ln w="57150">
            <a:solidFill>
              <a:schemeClr val="accent3">
                <a:lumMod val="40000"/>
                <a:lumOff val="60000"/>
              </a:schemeClr>
            </a:solidFill>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8600" y="6068529"/>
            <a:ext cx="3796146" cy="652946"/>
          </a:xfrm>
          <a:prstGeom prst="rect">
            <a:avLst/>
          </a:prstGeom>
        </p:spPr>
      </p:pic>
    </p:spTree>
    <p:extLst>
      <p:ext uri="{BB962C8B-B14F-4D97-AF65-F5344CB8AC3E}">
        <p14:creationId xmlns:p14="http://schemas.microsoft.com/office/powerpoint/2010/main" val="3952632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05F7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9690382-3AA7-4519-AF32-ED33ED16A5FC}"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27C22E-325F-412F-848A-3AFBF04ABD74}" type="slidenum">
              <a:rPr lang="en-US" smtClean="0"/>
              <a:t>‹#›</a:t>
            </a:fld>
            <a:endParaRPr lang="en-US" dirty="0"/>
          </a:p>
        </p:txBody>
      </p:sp>
      <p:grpSp>
        <p:nvGrpSpPr>
          <p:cNvPr id="17" name="Group 16"/>
          <p:cNvGrpSpPr/>
          <p:nvPr userDrawn="1"/>
        </p:nvGrpSpPr>
        <p:grpSpPr>
          <a:xfrm rot="10800000">
            <a:off x="10377985" y="4742283"/>
            <a:ext cx="1606032" cy="1979192"/>
            <a:chOff x="148987" y="205994"/>
            <a:chExt cx="3978323" cy="4902683"/>
          </a:xfrm>
          <a:effectLst>
            <a:glow rad="63500">
              <a:schemeClr val="accent3">
                <a:satMod val="175000"/>
                <a:alpha val="40000"/>
              </a:schemeClr>
            </a:glow>
            <a:outerShdw blurRad="50800" dist="38100" dir="16200000" rotWithShape="0">
              <a:prstClr val="black">
                <a:alpha val="40000"/>
              </a:prstClr>
            </a:outerShdw>
          </a:effectLst>
        </p:grpSpPr>
        <p:sp>
          <p:nvSpPr>
            <p:cNvPr id="18" name="Hexagon 17"/>
            <p:cNvSpPr/>
            <p:nvPr userDrawn="1"/>
          </p:nvSpPr>
          <p:spPr>
            <a:xfrm>
              <a:off x="148988" y="20599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p:cNvSpPr/>
            <p:nvPr userDrawn="1"/>
          </p:nvSpPr>
          <p:spPr>
            <a:xfrm>
              <a:off x="148987" y="4261574"/>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p:cNvSpPr/>
            <p:nvPr userDrawn="1"/>
          </p:nvSpPr>
          <p:spPr>
            <a:xfrm>
              <a:off x="148988" y="1218975"/>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p:cNvSpPr/>
            <p:nvPr userDrawn="1"/>
          </p:nvSpPr>
          <p:spPr>
            <a:xfrm>
              <a:off x="1155509" y="658013"/>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p:cNvSpPr/>
            <p:nvPr userDrawn="1"/>
          </p:nvSpPr>
          <p:spPr>
            <a:xfrm>
              <a:off x="148987" y="324227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p:cNvSpPr/>
            <p:nvPr userDrawn="1"/>
          </p:nvSpPr>
          <p:spPr>
            <a:xfrm>
              <a:off x="2241644" y="1196697"/>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p:cNvSpPr/>
            <p:nvPr userDrawn="1"/>
          </p:nvSpPr>
          <p:spPr>
            <a:xfrm>
              <a:off x="148988" y="2231018"/>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p:cNvSpPr/>
            <p:nvPr userDrawn="1"/>
          </p:nvSpPr>
          <p:spPr>
            <a:xfrm>
              <a:off x="3144671" y="658013"/>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p:cNvSpPr/>
            <p:nvPr userDrawn="1"/>
          </p:nvSpPr>
          <p:spPr>
            <a:xfrm>
              <a:off x="1195316" y="1756216"/>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261748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690382-3AA7-4519-AF32-ED33ED16A5FC}" type="datetimeFigureOut">
              <a:rPr lang="en-US" smtClean="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27C22E-325F-412F-848A-3AFBF04ABD74}" type="slidenum">
              <a:rPr lang="en-US" smtClean="0"/>
              <a:t>‹#›</a:t>
            </a:fld>
            <a:endParaRPr lang="en-US" dirty="0"/>
          </a:p>
        </p:txBody>
      </p:sp>
      <p:grpSp>
        <p:nvGrpSpPr>
          <p:cNvPr id="18" name="Group 17"/>
          <p:cNvGrpSpPr/>
          <p:nvPr userDrawn="1"/>
        </p:nvGrpSpPr>
        <p:grpSpPr>
          <a:xfrm rot="10800000">
            <a:off x="10377985" y="4742283"/>
            <a:ext cx="1606032" cy="1979192"/>
            <a:chOff x="148987" y="205994"/>
            <a:chExt cx="3978323" cy="4902683"/>
          </a:xfrm>
          <a:effectLst>
            <a:glow rad="63500">
              <a:schemeClr val="accent3">
                <a:satMod val="175000"/>
                <a:alpha val="40000"/>
              </a:schemeClr>
            </a:glow>
          </a:effectLst>
        </p:grpSpPr>
        <p:sp>
          <p:nvSpPr>
            <p:cNvPr id="19" name="Hexagon 18"/>
            <p:cNvSpPr/>
            <p:nvPr userDrawn="1"/>
          </p:nvSpPr>
          <p:spPr>
            <a:xfrm>
              <a:off x="148988" y="20599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p:cNvSpPr/>
            <p:nvPr userDrawn="1"/>
          </p:nvSpPr>
          <p:spPr>
            <a:xfrm>
              <a:off x="148987" y="4261574"/>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p:cNvSpPr/>
            <p:nvPr userDrawn="1"/>
          </p:nvSpPr>
          <p:spPr>
            <a:xfrm>
              <a:off x="148988" y="1218975"/>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p:cNvSpPr/>
            <p:nvPr userDrawn="1"/>
          </p:nvSpPr>
          <p:spPr>
            <a:xfrm>
              <a:off x="1155509" y="658013"/>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p:cNvSpPr/>
            <p:nvPr userDrawn="1"/>
          </p:nvSpPr>
          <p:spPr>
            <a:xfrm>
              <a:off x="148987" y="324227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p:cNvSpPr/>
            <p:nvPr userDrawn="1"/>
          </p:nvSpPr>
          <p:spPr>
            <a:xfrm>
              <a:off x="2241644" y="1196697"/>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p:cNvSpPr/>
            <p:nvPr userDrawn="1"/>
          </p:nvSpPr>
          <p:spPr>
            <a:xfrm>
              <a:off x="148988" y="2231018"/>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p:cNvSpPr/>
            <p:nvPr userDrawn="1"/>
          </p:nvSpPr>
          <p:spPr>
            <a:xfrm>
              <a:off x="3144671" y="658013"/>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Hexagon 26"/>
            <p:cNvSpPr/>
            <p:nvPr userDrawn="1"/>
          </p:nvSpPr>
          <p:spPr>
            <a:xfrm>
              <a:off x="1195316" y="1756216"/>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p:cNvGrpSpPr/>
          <p:nvPr userDrawn="1"/>
        </p:nvGrpSpPr>
        <p:grpSpPr>
          <a:xfrm rot="10800000" flipH="1">
            <a:off x="147402" y="4742283"/>
            <a:ext cx="1606032" cy="1979192"/>
            <a:chOff x="148987" y="205994"/>
            <a:chExt cx="3978323" cy="4902683"/>
          </a:xfrm>
          <a:effectLst>
            <a:glow rad="63500">
              <a:schemeClr val="accent3">
                <a:satMod val="175000"/>
                <a:alpha val="40000"/>
              </a:schemeClr>
            </a:glow>
          </a:effectLst>
        </p:grpSpPr>
        <p:sp>
          <p:nvSpPr>
            <p:cNvPr id="29" name="Hexagon 28"/>
            <p:cNvSpPr/>
            <p:nvPr userDrawn="1"/>
          </p:nvSpPr>
          <p:spPr>
            <a:xfrm>
              <a:off x="148988" y="20599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Hexagon 29"/>
            <p:cNvSpPr/>
            <p:nvPr userDrawn="1"/>
          </p:nvSpPr>
          <p:spPr>
            <a:xfrm>
              <a:off x="148987" y="4261574"/>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Hexagon 30"/>
            <p:cNvSpPr/>
            <p:nvPr userDrawn="1"/>
          </p:nvSpPr>
          <p:spPr>
            <a:xfrm>
              <a:off x="148988" y="1218975"/>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Hexagon 31"/>
            <p:cNvSpPr/>
            <p:nvPr userDrawn="1"/>
          </p:nvSpPr>
          <p:spPr>
            <a:xfrm>
              <a:off x="1155509" y="658013"/>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Hexagon 32"/>
            <p:cNvSpPr/>
            <p:nvPr userDrawn="1"/>
          </p:nvSpPr>
          <p:spPr>
            <a:xfrm>
              <a:off x="148987" y="324227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p:cNvSpPr/>
            <p:nvPr userDrawn="1"/>
          </p:nvSpPr>
          <p:spPr>
            <a:xfrm>
              <a:off x="2241644" y="1196697"/>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p:cNvSpPr/>
            <p:nvPr userDrawn="1"/>
          </p:nvSpPr>
          <p:spPr>
            <a:xfrm>
              <a:off x="148988" y="2231018"/>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Hexagon 35"/>
            <p:cNvSpPr/>
            <p:nvPr userDrawn="1"/>
          </p:nvSpPr>
          <p:spPr>
            <a:xfrm>
              <a:off x="3144671" y="658013"/>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p:cNvSpPr/>
            <p:nvPr userDrawn="1"/>
          </p:nvSpPr>
          <p:spPr>
            <a:xfrm>
              <a:off x="1195316" y="1756216"/>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946355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690382-3AA7-4519-AF32-ED33ED16A5FC}" type="datetimeFigureOut">
              <a:rPr lang="en-US" smtClean="0"/>
              <a:t>10/20/2020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27C22E-325F-412F-848A-3AFBF04ABD74}" type="slidenum">
              <a:rPr lang="en-US" smtClean="0"/>
              <a:t>‹#›</a:t>
            </a:fld>
            <a:endParaRPr lang="en-US" dirty="0"/>
          </a:p>
        </p:txBody>
      </p:sp>
      <p:grpSp>
        <p:nvGrpSpPr>
          <p:cNvPr id="20" name="Group 19"/>
          <p:cNvGrpSpPr/>
          <p:nvPr userDrawn="1"/>
        </p:nvGrpSpPr>
        <p:grpSpPr>
          <a:xfrm rot="10800000">
            <a:off x="10377985" y="4742283"/>
            <a:ext cx="1606032" cy="1979192"/>
            <a:chOff x="148987" y="205994"/>
            <a:chExt cx="3978323" cy="4902683"/>
          </a:xfrm>
          <a:effectLst>
            <a:glow rad="63500">
              <a:schemeClr val="accent3">
                <a:satMod val="175000"/>
                <a:alpha val="40000"/>
              </a:schemeClr>
            </a:glow>
          </a:effectLst>
        </p:grpSpPr>
        <p:sp>
          <p:nvSpPr>
            <p:cNvPr id="21" name="Hexagon 20"/>
            <p:cNvSpPr/>
            <p:nvPr userDrawn="1"/>
          </p:nvSpPr>
          <p:spPr>
            <a:xfrm>
              <a:off x="148988" y="20599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p:cNvSpPr/>
            <p:nvPr userDrawn="1"/>
          </p:nvSpPr>
          <p:spPr>
            <a:xfrm>
              <a:off x="148987" y="4261574"/>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p:cNvSpPr/>
            <p:nvPr userDrawn="1"/>
          </p:nvSpPr>
          <p:spPr>
            <a:xfrm>
              <a:off x="148988" y="1218975"/>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p:cNvSpPr/>
            <p:nvPr userDrawn="1"/>
          </p:nvSpPr>
          <p:spPr>
            <a:xfrm>
              <a:off x="1155509" y="658013"/>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p:cNvSpPr/>
            <p:nvPr userDrawn="1"/>
          </p:nvSpPr>
          <p:spPr>
            <a:xfrm>
              <a:off x="148987" y="324227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p:cNvSpPr/>
            <p:nvPr userDrawn="1"/>
          </p:nvSpPr>
          <p:spPr>
            <a:xfrm>
              <a:off x="2241644" y="1196697"/>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Hexagon 26"/>
            <p:cNvSpPr/>
            <p:nvPr userDrawn="1"/>
          </p:nvSpPr>
          <p:spPr>
            <a:xfrm>
              <a:off x="148988" y="2231018"/>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Hexagon 27"/>
            <p:cNvSpPr/>
            <p:nvPr userDrawn="1"/>
          </p:nvSpPr>
          <p:spPr>
            <a:xfrm>
              <a:off x="3144671" y="658013"/>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Hexagon 28"/>
            <p:cNvSpPr/>
            <p:nvPr userDrawn="1"/>
          </p:nvSpPr>
          <p:spPr>
            <a:xfrm>
              <a:off x="1195316" y="1756216"/>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p:cNvGrpSpPr/>
          <p:nvPr userDrawn="1"/>
        </p:nvGrpSpPr>
        <p:grpSpPr>
          <a:xfrm rot="10800000" flipH="1">
            <a:off x="147402" y="4742283"/>
            <a:ext cx="1606032" cy="1979192"/>
            <a:chOff x="148987" y="205994"/>
            <a:chExt cx="3978323" cy="4902683"/>
          </a:xfrm>
          <a:effectLst>
            <a:glow rad="63500">
              <a:schemeClr val="accent3">
                <a:satMod val="175000"/>
                <a:alpha val="40000"/>
              </a:schemeClr>
            </a:glow>
          </a:effectLst>
        </p:grpSpPr>
        <p:sp>
          <p:nvSpPr>
            <p:cNvPr id="31" name="Hexagon 30"/>
            <p:cNvSpPr/>
            <p:nvPr userDrawn="1"/>
          </p:nvSpPr>
          <p:spPr>
            <a:xfrm>
              <a:off x="148988" y="20599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Hexagon 31"/>
            <p:cNvSpPr/>
            <p:nvPr userDrawn="1"/>
          </p:nvSpPr>
          <p:spPr>
            <a:xfrm>
              <a:off x="148987" y="4261574"/>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Hexagon 32"/>
            <p:cNvSpPr/>
            <p:nvPr userDrawn="1"/>
          </p:nvSpPr>
          <p:spPr>
            <a:xfrm>
              <a:off x="148988" y="1218975"/>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p:cNvSpPr/>
            <p:nvPr userDrawn="1"/>
          </p:nvSpPr>
          <p:spPr>
            <a:xfrm>
              <a:off x="1155509" y="658013"/>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p:cNvSpPr/>
            <p:nvPr userDrawn="1"/>
          </p:nvSpPr>
          <p:spPr>
            <a:xfrm>
              <a:off x="148987" y="324227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Hexagon 35"/>
            <p:cNvSpPr/>
            <p:nvPr userDrawn="1"/>
          </p:nvSpPr>
          <p:spPr>
            <a:xfrm>
              <a:off x="2241644" y="1196697"/>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p:cNvSpPr/>
            <p:nvPr userDrawn="1"/>
          </p:nvSpPr>
          <p:spPr>
            <a:xfrm>
              <a:off x="148988" y="2231018"/>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p:cNvSpPr/>
            <p:nvPr userDrawn="1"/>
          </p:nvSpPr>
          <p:spPr>
            <a:xfrm>
              <a:off x="3144671" y="658013"/>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Hexagon 38"/>
            <p:cNvSpPr/>
            <p:nvPr userDrawn="1"/>
          </p:nvSpPr>
          <p:spPr>
            <a:xfrm>
              <a:off x="1195316" y="1756216"/>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62476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4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723901" y="6453386"/>
            <a:ext cx="1204572" cy="404614"/>
          </a:xfrm>
        </p:spPr>
        <p:txBody>
          <a:bodyPr/>
          <a:lstStyle>
            <a:lvl1pPr>
              <a:defRPr>
                <a:solidFill>
                  <a:schemeClr val="tx2"/>
                </a:solidFill>
              </a:defRPr>
            </a:lvl1pPr>
          </a:lstStyle>
          <a:p>
            <a:pPr>
              <a:defRPr/>
            </a:pPr>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pPr>
              <a:defRPr/>
            </a:pPr>
            <a:endParaRPr lang="en-US"/>
          </a:p>
        </p:txBody>
      </p:sp>
      <p:sp>
        <p:nvSpPr>
          <p:cNvPr id="7" name="Slide Number Placeholder 6"/>
          <p:cNvSpPr>
            <a:spLocks noGrp="1"/>
          </p:cNvSpPr>
          <p:nvPr>
            <p:ph type="sldNum" sz="quarter" idx="12"/>
          </p:nvPr>
        </p:nvSpPr>
        <p:spPr>
          <a:xfrm>
            <a:off x="9883141" y="6453386"/>
            <a:ext cx="1596292" cy="404614"/>
          </a:xfrm>
        </p:spPr>
        <p:txBody>
          <a:bodyPr/>
          <a:lstStyle>
            <a:lvl1pPr>
              <a:defRPr>
                <a:solidFill>
                  <a:schemeClr val="tx2"/>
                </a:solidFill>
              </a:defRPr>
            </a:lvl1pPr>
          </a:lstStyle>
          <a:p>
            <a:pPr>
              <a:defRPr/>
            </a:pPr>
            <a:fld id="{6B3AD5D3-6890-B741-A0CC-3FE3DE718788}" type="slidenum">
              <a:rPr lang="en-US" altLang="en-US" smtClean="0"/>
              <a:pPr>
                <a:defRPr/>
              </a:pPr>
              <a:t>‹#›</a:t>
            </a:fld>
            <a:endParaRPr lang="en-US" altLang="en-US"/>
          </a:p>
        </p:txBody>
      </p:sp>
      <p:sp>
        <p:nvSpPr>
          <p:cNvPr id="9" name="Rectangle 8"/>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64317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White 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690382-3AA7-4519-AF32-ED33ED16A5FC}" type="datetimeFigureOut">
              <a:rPr lang="en-US" smtClean="0"/>
              <a:t>10/20/2020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27C22E-325F-412F-848A-3AFBF04ABD74}" type="slidenum">
              <a:rPr lang="en-US" smtClean="0"/>
              <a:t>‹#›</a:t>
            </a:fld>
            <a:endParaRPr lang="en-US" dirty="0"/>
          </a:p>
        </p:txBody>
      </p:sp>
      <p:grpSp>
        <p:nvGrpSpPr>
          <p:cNvPr id="16" name="Group 15"/>
          <p:cNvGrpSpPr/>
          <p:nvPr userDrawn="1"/>
        </p:nvGrpSpPr>
        <p:grpSpPr>
          <a:xfrm rot="10800000">
            <a:off x="10377985" y="4742283"/>
            <a:ext cx="1606032" cy="1979192"/>
            <a:chOff x="148987" y="205994"/>
            <a:chExt cx="3978323" cy="4902683"/>
          </a:xfrm>
          <a:effectLst>
            <a:glow rad="63500">
              <a:schemeClr val="accent3">
                <a:satMod val="175000"/>
                <a:alpha val="40000"/>
              </a:schemeClr>
            </a:glow>
          </a:effectLst>
        </p:grpSpPr>
        <p:sp>
          <p:nvSpPr>
            <p:cNvPr id="17" name="Hexagon 16"/>
            <p:cNvSpPr/>
            <p:nvPr userDrawn="1"/>
          </p:nvSpPr>
          <p:spPr>
            <a:xfrm>
              <a:off x="148988" y="20599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p:cNvSpPr/>
            <p:nvPr userDrawn="1"/>
          </p:nvSpPr>
          <p:spPr>
            <a:xfrm>
              <a:off x="148987" y="4261574"/>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p:cNvSpPr/>
            <p:nvPr userDrawn="1"/>
          </p:nvSpPr>
          <p:spPr>
            <a:xfrm>
              <a:off x="148988" y="1218975"/>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p:cNvSpPr/>
            <p:nvPr userDrawn="1"/>
          </p:nvSpPr>
          <p:spPr>
            <a:xfrm>
              <a:off x="1155509" y="658013"/>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p:cNvSpPr/>
            <p:nvPr userDrawn="1"/>
          </p:nvSpPr>
          <p:spPr>
            <a:xfrm>
              <a:off x="148987" y="324227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p:cNvSpPr/>
            <p:nvPr userDrawn="1"/>
          </p:nvSpPr>
          <p:spPr>
            <a:xfrm>
              <a:off x="2241644" y="1196697"/>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p:cNvSpPr/>
            <p:nvPr userDrawn="1"/>
          </p:nvSpPr>
          <p:spPr>
            <a:xfrm>
              <a:off x="148988" y="2231018"/>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p:cNvSpPr/>
            <p:nvPr userDrawn="1"/>
          </p:nvSpPr>
          <p:spPr>
            <a:xfrm>
              <a:off x="3144671" y="658013"/>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p:cNvSpPr/>
            <p:nvPr userDrawn="1"/>
          </p:nvSpPr>
          <p:spPr>
            <a:xfrm>
              <a:off x="1195316" y="1756216"/>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8600" y="6068529"/>
            <a:ext cx="3796146" cy="652946"/>
          </a:xfrm>
          <a:prstGeom prst="rect">
            <a:avLst/>
          </a:prstGeom>
        </p:spPr>
      </p:pic>
      <p:sp>
        <p:nvSpPr>
          <p:cNvPr id="6" name="Rectangle 5"/>
          <p:cNvSpPr/>
          <p:nvPr userDrawn="1"/>
        </p:nvSpPr>
        <p:spPr>
          <a:xfrm>
            <a:off x="1514764" y="1764145"/>
            <a:ext cx="9144000" cy="4139837"/>
          </a:xfrm>
          <a:prstGeom prst="rect">
            <a:avLst/>
          </a:prstGeom>
          <a:solidFill>
            <a:srgbClr val="FFFFFF"/>
          </a:solidFill>
          <a:ln w="571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2"/>
          <p:cNvSpPr>
            <a:spLocks noGrp="1"/>
          </p:cNvSpPr>
          <p:nvPr>
            <p:ph idx="1"/>
          </p:nvPr>
        </p:nvSpPr>
        <p:spPr>
          <a:xfrm>
            <a:off x="1514764" y="1764146"/>
            <a:ext cx="9144000" cy="4121906"/>
          </a:xfrm>
          <a:ln>
            <a:solidFill>
              <a:srgbClr val="005F7A"/>
            </a:solidFill>
          </a:ln>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63559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690382-3AA7-4519-AF32-ED33ED16A5FC}" type="datetimeFigureOut">
              <a:rPr lang="en-US" smtClean="0"/>
              <a:t>10/20/2020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27C22E-325F-412F-848A-3AFBF04ABD74}" type="slidenum">
              <a:rPr lang="en-US" smtClean="0"/>
              <a:t>‹#›</a:t>
            </a:fld>
            <a:endParaRPr lang="en-US" dirty="0"/>
          </a:p>
        </p:txBody>
      </p:sp>
      <p:grpSp>
        <p:nvGrpSpPr>
          <p:cNvPr id="15" name="Group 14"/>
          <p:cNvGrpSpPr/>
          <p:nvPr userDrawn="1"/>
        </p:nvGrpSpPr>
        <p:grpSpPr>
          <a:xfrm rot="10800000">
            <a:off x="10377985" y="4742283"/>
            <a:ext cx="1606032" cy="1979192"/>
            <a:chOff x="148987" y="205994"/>
            <a:chExt cx="3978323" cy="4902683"/>
          </a:xfrm>
          <a:effectLst>
            <a:glow rad="63500">
              <a:schemeClr val="accent3">
                <a:satMod val="175000"/>
                <a:alpha val="40000"/>
              </a:schemeClr>
            </a:glow>
          </a:effectLst>
        </p:grpSpPr>
        <p:sp>
          <p:nvSpPr>
            <p:cNvPr id="16" name="Hexagon 15"/>
            <p:cNvSpPr/>
            <p:nvPr userDrawn="1"/>
          </p:nvSpPr>
          <p:spPr>
            <a:xfrm>
              <a:off x="148988" y="20599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16"/>
            <p:cNvSpPr/>
            <p:nvPr userDrawn="1"/>
          </p:nvSpPr>
          <p:spPr>
            <a:xfrm>
              <a:off x="148987" y="4261574"/>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p:cNvSpPr/>
            <p:nvPr userDrawn="1"/>
          </p:nvSpPr>
          <p:spPr>
            <a:xfrm>
              <a:off x="148988" y="1218975"/>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p:cNvSpPr/>
            <p:nvPr userDrawn="1"/>
          </p:nvSpPr>
          <p:spPr>
            <a:xfrm>
              <a:off x="1155509" y="658013"/>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p:cNvSpPr/>
            <p:nvPr userDrawn="1"/>
          </p:nvSpPr>
          <p:spPr>
            <a:xfrm>
              <a:off x="148987" y="324227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p:cNvSpPr/>
            <p:nvPr userDrawn="1"/>
          </p:nvSpPr>
          <p:spPr>
            <a:xfrm>
              <a:off x="2241644" y="1196697"/>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p:cNvSpPr/>
            <p:nvPr userDrawn="1"/>
          </p:nvSpPr>
          <p:spPr>
            <a:xfrm>
              <a:off x="148988" y="2231018"/>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p:cNvSpPr/>
            <p:nvPr userDrawn="1"/>
          </p:nvSpPr>
          <p:spPr>
            <a:xfrm>
              <a:off x="3144671" y="658013"/>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p:cNvSpPr/>
            <p:nvPr userDrawn="1"/>
          </p:nvSpPr>
          <p:spPr>
            <a:xfrm>
              <a:off x="1195316" y="1756216"/>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380991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9690382-3AA7-4519-AF32-ED33ED16A5FC}" type="datetimeFigureOut">
              <a:rPr lang="en-US" smtClean="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27C22E-325F-412F-848A-3AFBF04ABD74}" type="slidenum">
              <a:rPr lang="en-US" smtClean="0"/>
              <a:t>‹#›</a:t>
            </a:fld>
            <a:endParaRPr lang="en-US" dirty="0"/>
          </a:p>
        </p:txBody>
      </p:sp>
      <p:grpSp>
        <p:nvGrpSpPr>
          <p:cNvPr id="18" name="Group 17"/>
          <p:cNvGrpSpPr/>
          <p:nvPr userDrawn="1"/>
        </p:nvGrpSpPr>
        <p:grpSpPr>
          <a:xfrm rot="10800000">
            <a:off x="10377985" y="4742283"/>
            <a:ext cx="1606032" cy="1979192"/>
            <a:chOff x="148987" y="205994"/>
            <a:chExt cx="3978323" cy="4902683"/>
          </a:xfrm>
          <a:effectLst>
            <a:glow rad="63500">
              <a:schemeClr val="accent3">
                <a:satMod val="175000"/>
                <a:alpha val="40000"/>
              </a:schemeClr>
            </a:glow>
          </a:effectLst>
        </p:grpSpPr>
        <p:sp>
          <p:nvSpPr>
            <p:cNvPr id="19" name="Hexagon 18"/>
            <p:cNvSpPr/>
            <p:nvPr userDrawn="1"/>
          </p:nvSpPr>
          <p:spPr>
            <a:xfrm>
              <a:off x="148988" y="20599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p:cNvSpPr/>
            <p:nvPr userDrawn="1"/>
          </p:nvSpPr>
          <p:spPr>
            <a:xfrm>
              <a:off x="148987" y="4261574"/>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p:cNvSpPr/>
            <p:nvPr userDrawn="1"/>
          </p:nvSpPr>
          <p:spPr>
            <a:xfrm>
              <a:off x="148988" y="1218975"/>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p:cNvSpPr/>
            <p:nvPr userDrawn="1"/>
          </p:nvSpPr>
          <p:spPr>
            <a:xfrm>
              <a:off x="1155509" y="658013"/>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p:cNvSpPr/>
            <p:nvPr userDrawn="1"/>
          </p:nvSpPr>
          <p:spPr>
            <a:xfrm>
              <a:off x="148987" y="324227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p:cNvSpPr/>
            <p:nvPr userDrawn="1"/>
          </p:nvSpPr>
          <p:spPr>
            <a:xfrm>
              <a:off x="2241644" y="1196697"/>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p:cNvSpPr/>
            <p:nvPr userDrawn="1"/>
          </p:nvSpPr>
          <p:spPr>
            <a:xfrm>
              <a:off x="148988" y="2231018"/>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p:cNvSpPr/>
            <p:nvPr userDrawn="1"/>
          </p:nvSpPr>
          <p:spPr>
            <a:xfrm>
              <a:off x="3144671" y="658013"/>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Hexagon 26"/>
            <p:cNvSpPr/>
            <p:nvPr userDrawn="1"/>
          </p:nvSpPr>
          <p:spPr>
            <a:xfrm>
              <a:off x="1195316" y="1756216"/>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872489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9690382-3AA7-4519-AF32-ED33ED16A5FC}" type="datetimeFigureOut">
              <a:rPr lang="en-US" smtClean="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27C22E-325F-412F-848A-3AFBF04ABD74}" type="slidenum">
              <a:rPr lang="en-US" smtClean="0"/>
              <a:t>‹#›</a:t>
            </a:fld>
            <a:endParaRPr lang="en-US" dirty="0"/>
          </a:p>
        </p:txBody>
      </p:sp>
      <p:grpSp>
        <p:nvGrpSpPr>
          <p:cNvPr id="18" name="Group 17"/>
          <p:cNvGrpSpPr/>
          <p:nvPr userDrawn="1"/>
        </p:nvGrpSpPr>
        <p:grpSpPr>
          <a:xfrm rot="10800000">
            <a:off x="10377985" y="4742283"/>
            <a:ext cx="1606032" cy="1979192"/>
            <a:chOff x="148987" y="205994"/>
            <a:chExt cx="3978323" cy="4902683"/>
          </a:xfrm>
          <a:effectLst>
            <a:glow rad="63500">
              <a:schemeClr val="accent3">
                <a:satMod val="175000"/>
                <a:alpha val="40000"/>
              </a:schemeClr>
            </a:glow>
          </a:effectLst>
        </p:grpSpPr>
        <p:sp>
          <p:nvSpPr>
            <p:cNvPr id="19" name="Hexagon 18"/>
            <p:cNvSpPr/>
            <p:nvPr userDrawn="1"/>
          </p:nvSpPr>
          <p:spPr>
            <a:xfrm>
              <a:off x="148988" y="20599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p:cNvSpPr/>
            <p:nvPr userDrawn="1"/>
          </p:nvSpPr>
          <p:spPr>
            <a:xfrm>
              <a:off x="148987" y="4261574"/>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p:cNvSpPr/>
            <p:nvPr userDrawn="1"/>
          </p:nvSpPr>
          <p:spPr>
            <a:xfrm>
              <a:off x="148988" y="1218975"/>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p:cNvSpPr/>
            <p:nvPr userDrawn="1"/>
          </p:nvSpPr>
          <p:spPr>
            <a:xfrm>
              <a:off x="1155509" y="658013"/>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p:cNvSpPr/>
            <p:nvPr userDrawn="1"/>
          </p:nvSpPr>
          <p:spPr>
            <a:xfrm>
              <a:off x="148987" y="324227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p:cNvSpPr/>
            <p:nvPr userDrawn="1"/>
          </p:nvSpPr>
          <p:spPr>
            <a:xfrm>
              <a:off x="2241644" y="1196697"/>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p:cNvSpPr/>
            <p:nvPr userDrawn="1"/>
          </p:nvSpPr>
          <p:spPr>
            <a:xfrm>
              <a:off x="148988" y="2231018"/>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p:cNvSpPr/>
            <p:nvPr userDrawn="1"/>
          </p:nvSpPr>
          <p:spPr>
            <a:xfrm>
              <a:off x="3144671" y="658013"/>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Hexagon 26"/>
            <p:cNvSpPr/>
            <p:nvPr userDrawn="1"/>
          </p:nvSpPr>
          <p:spPr>
            <a:xfrm>
              <a:off x="1195316" y="1756216"/>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341269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690382-3AA7-4519-AF32-ED33ED16A5FC}"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27C22E-325F-412F-848A-3AFBF04ABD74}" type="slidenum">
              <a:rPr lang="en-US" smtClean="0"/>
              <a:t>‹#›</a:t>
            </a:fld>
            <a:endParaRPr lang="en-US" dirty="0"/>
          </a:p>
        </p:txBody>
      </p:sp>
      <p:grpSp>
        <p:nvGrpSpPr>
          <p:cNvPr id="17" name="Group 16"/>
          <p:cNvGrpSpPr/>
          <p:nvPr userDrawn="1"/>
        </p:nvGrpSpPr>
        <p:grpSpPr>
          <a:xfrm rot="10800000">
            <a:off x="10377985" y="4742283"/>
            <a:ext cx="1606032" cy="1979192"/>
            <a:chOff x="148987" y="205994"/>
            <a:chExt cx="3978323" cy="4902683"/>
          </a:xfrm>
          <a:effectLst>
            <a:glow rad="63500">
              <a:schemeClr val="accent3">
                <a:satMod val="175000"/>
                <a:alpha val="40000"/>
              </a:schemeClr>
            </a:glow>
          </a:effectLst>
        </p:grpSpPr>
        <p:sp>
          <p:nvSpPr>
            <p:cNvPr id="18" name="Hexagon 17"/>
            <p:cNvSpPr/>
            <p:nvPr userDrawn="1"/>
          </p:nvSpPr>
          <p:spPr>
            <a:xfrm>
              <a:off x="148988" y="20599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p:cNvSpPr/>
            <p:nvPr userDrawn="1"/>
          </p:nvSpPr>
          <p:spPr>
            <a:xfrm>
              <a:off x="148987" y="4261574"/>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p:cNvSpPr/>
            <p:nvPr userDrawn="1"/>
          </p:nvSpPr>
          <p:spPr>
            <a:xfrm>
              <a:off x="148988" y="1218975"/>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p:cNvSpPr/>
            <p:nvPr userDrawn="1"/>
          </p:nvSpPr>
          <p:spPr>
            <a:xfrm>
              <a:off x="1155509" y="658013"/>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p:cNvSpPr/>
            <p:nvPr userDrawn="1"/>
          </p:nvSpPr>
          <p:spPr>
            <a:xfrm>
              <a:off x="148987" y="324227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p:cNvSpPr/>
            <p:nvPr userDrawn="1"/>
          </p:nvSpPr>
          <p:spPr>
            <a:xfrm>
              <a:off x="2241644" y="1196697"/>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p:cNvSpPr/>
            <p:nvPr userDrawn="1"/>
          </p:nvSpPr>
          <p:spPr>
            <a:xfrm>
              <a:off x="148988" y="2231018"/>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p:cNvSpPr/>
            <p:nvPr userDrawn="1"/>
          </p:nvSpPr>
          <p:spPr>
            <a:xfrm>
              <a:off x="3144671" y="658013"/>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p:cNvSpPr/>
            <p:nvPr userDrawn="1"/>
          </p:nvSpPr>
          <p:spPr>
            <a:xfrm>
              <a:off x="1195316" y="1756216"/>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067499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690382-3AA7-4519-AF32-ED33ED16A5FC}"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27C22E-325F-412F-848A-3AFBF04ABD74}" type="slidenum">
              <a:rPr lang="en-US" smtClean="0"/>
              <a:t>‹#›</a:t>
            </a:fld>
            <a:endParaRPr lang="en-US" dirty="0"/>
          </a:p>
        </p:txBody>
      </p:sp>
      <p:grpSp>
        <p:nvGrpSpPr>
          <p:cNvPr id="17" name="Group 16"/>
          <p:cNvGrpSpPr/>
          <p:nvPr userDrawn="1"/>
        </p:nvGrpSpPr>
        <p:grpSpPr>
          <a:xfrm rot="10800000">
            <a:off x="10377985" y="4742283"/>
            <a:ext cx="1606032" cy="1979192"/>
            <a:chOff x="148987" y="205994"/>
            <a:chExt cx="3978323" cy="4902683"/>
          </a:xfrm>
          <a:effectLst>
            <a:glow rad="63500">
              <a:schemeClr val="accent3">
                <a:satMod val="175000"/>
                <a:alpha val="40000"/>
              </a:schemeClr>
            </a:glow>
          </a:effectLst>
        </p:grpSpPr>
        <p:sp>
          <p:nvSpPr>
            <p:cNvPr id="18" name="Hexagon 17"/>
            <p:cNvSpPr/>
            <p:nvPr userDrawn="1"/>
          </p:nvSpPr>
          <p:spPr>
            <a:xfrm>
              <a:off x="148988" y="20599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p:cNvSpPr/>
            <p:nvPr userDrawn="1"/>
          </p:nvSpPr>
          <p:spPr>
            <a:xfrm>
              <a:off x="148987" y="4261574"/>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p:cNvSpPr/>
            <p:nvPr userDrawn="1"/>
          </p:nvSpPr>
          <p:spPr>
            <a:xfrm>
              <a:off x="148988" y="1218975"/>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p:cNvSpPr/>
            <p:nvPr userDrawn="1"/>
          </p:nvSpPr>
          <p:spPr>
            <a:xfrm>
              <a:off x="1155509" y="658013"/>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p:cNvSpPr/>
            <p:nvPr userDrawn="1"/>
          </p:nvSpPr>
          <p:spPr>
            <a:xfrm>
              <a:off x="148987" y="3242274"/>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p:cNvSpPr/>
            <p:nvPr userDrawn="1"/>
          </p:nvSpPr>
          <p:spPr>
            <a:xfrm>
              <a:off x="2241644" y="1196697"/>
              <a:ext cx="982639" cy="847103"/>
            </a:xfrm>
            <a:prstGeom prst="hexagon">
              <a:avLst/>
            </a:prstGeom>
            <a:noFill/>
            <a:ln w="28575">
              <a:solidFill>
                <a:schemeClr val="bg1">
                  <a:lumMod val="20000"/>
                  <a:lumOff val="8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p:cNvSpPr/>
            <p:nvPr userDrawn="1"/>
          </p:nvSpPr>
          <p:spPr>
            <a:xfrm>
              <a:off x="148988" y="2231018"/>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p:cNvSpPr/>
            <p:nvPr userDrawn="1"/>
          </p:nvSpPr>
          <p:spPr>
            <a:xfrm>
              <a:off x="3144671" y="658013"/>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p:cNvSpPr/>
            <p:nvPr userDrawn="1"/>
          </p:nvSpPr>
          <p:spPr>
            <a:xfrm>
              <a:off x="1195316" y="1756216"/>
              <a:ext cx="982639" cy="847103"/>
            </a:xfrm>
            <a:prstGeom prst="hexagon">
              <a:avLst/>
            </a:prstGeom>
            <a:noFill/>
            <a:ln w="28575">
              <a:solidFill>
                <a:schemeClr val="bg1">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016973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C2FA410-02A1-4CA8-8E1F-F6E1A80DB0CB}" type="datetimeFigureOut">
              <a:rPr lang="en-US" smtClean="0"/>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B7F31-5F64-4506-B91F-DC8741ABE1A2}" type="slidenum">
              <a:rPr lang="en-US" smtClean="0"/>
              <a:t>‹#›</a:t>
            </a:fld>
            <a:endParaRPr lang="en-US"/>
          </a:p>
        </p:txBody>
      </p:sp>
    </p:spTree>
    <p:extLst>
      <p:ext uri="{BB962C8B-B14F-4D97-AF65-F5344CB8AC3E}">
        <p14:creationId xmlns:p14="http://schemas.microsoft.com/office/powerpoint/2010/main" val="25659256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2FA410-02A1-4CA8-8E1F-F6E1A80DB0CB}" type="datetimeFigureOut">
              <a:rPr lang="en-US" smtClean="0"/>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B7F31-5F64-4506-B91F-DC8741ABE1A2}" type="slidenum">
              <a:rPr lang="en-US" smtClean="0"/>
              <a:t>‹#›</a:t>
            </a:fld>
            <a:endParaRPr lang="en-US"/>
          </a:p>
        </p:txBody>
      </p:sp>
    </p:spTree>
    <p:extLst>
      <p:ext uri="{BB962C8B-B14F-4D97-AF65-F5344CB8AC3E}">
        <p14:creationId xmlns:p14="http://schemas.microsoft.com/office/powerpoint/2010/main" val="1420672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2FA410-02A1-4CA8-8E1F-F6E1A80DB0CB}" type="datetimeFigureOut">
              <a:rPr lang="en-US" smtClean="0"/>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B7F31-5F64-4506-B91F-DC8741ABE1A2}" type="slidenum">
              <a:rPr lang="en-US" smtClean="0"/>
              <a:t>‹#›</a:t>
            </a:fld>
            <a:endParaRPr lang="en-US"/>
          </a:p>
        </p:txBody>
      </p:sp>
    </p:spTree>
    <p:extLst>
      <p:ext uri="{BB962C8B-B14F-4D97-AF65-F5344CB8AC3E}">
        <p14:creationId xmlns:p14="http://schemas.microsoft.com/office/powerpoint/2010/main" val="40037052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2FA410-02A1-4CA8-8E1F-F6E1A80DB0CB}" type="datetimeFigureOut">
              <a:rPr lang="en-US" smtClean="0"/>
              <a:t>10/20/2020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B7F31-5F64-4506-B91F-DC8741ABE1A2}" type="slidenum">
              <a:rPr lang="en-US" smtClean="0"/>
              <a:t>‹#›</a:t>
            </a:fld>
            <a:endParaRPr lang="en-US"/>
          </a:p>
        </p:txBody>
      </p:sp>
    </p:spTree>
    <p:extLst>
      <p:ext uri="{BB962C8B-B14F-4D97-AF65-F5344CB8AC3E}">
        <p14:creationId xmlns:p14="http://schemas.microsoft.com/office/powerpoint/2010/main" val="1750948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4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2"/>
            <a:ext cx="665988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723901" y="6453386"/>
            <a:ext cx="1204572" cy="404614"/>
          </a:xfrm>
        </p:spPr>
        <p:txBody>
          <a:bodyPr/>
          <a:lstStyle>
            <a:lvl1pPr>
              <a:defRPr>
                <a:solidFill>
                  <a:schemeClr val="tx2"/>
                </a:solidFill>
              </a:defRPr>
            </a:lvl1pPr>
          </a:lstStyle>
          <a:p>
            <a:pPr>
              <a:defRPr/>
            </a:pPr>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pPr>
              <a:defRPr/>
            </a:pPr>
            <a:endParaRPr lang="en-US"/>
          </a:p>
        </p:txBody>
      </p:sp>
      <p:sp>
        <p:nvSpPr>
          <p:cNvPr id="7" name="Slide Number Placeholder 6"/>
          <p:cNvSpPr>
            <a:spLocks noGrp="1"/>
          </p:cNvSpPr>
          <p:nvPr>
            <p:ph type="sldNum" sz="quarter" idx="12"/>
          </p:nvPr>
        </p:nvSpPr>
        <p:spPr>
          <a:xfrm>
            <a:off x="9883141" y="6453386"/>
            <a:ext cx="1596292" cy="404614"/>
          </a:xfrm>
        </p:spPr>
        <p:txBody>
          <a:bodyPr/>
          <a:lstStyle>
            <a:lvl1pPr>
              <a:defRPr>
                <a:solidFill>
                  <a:schemeClr val="tx2"/>
                </a:solidFill>
              </a:defRPr>
            </a:lvl1pPr>
          </a:lstStyle>
          <a:p>
            <a:pPr>
              <a:defRPr/>
            </a:pPr>
            <a:fld id="{CB6B52A2-CA26-AD49-807C-1503306204C1}" type="slidenum">
              <a:rPr lang="en-US" altLang="en-US" smtClean="0"/>
              <a:pPr>
                <a:defRPr/>
              </a:pPr>
              <a:t>‹#›</a:t>
            </a:fld>
            <a:endParaRPr lang="en-US" altLang="en-US"/>
          </a:p>
        </p:txBody>
      </p:sp>
      <p:sp>
        <p:nvSpPr>
          <p:cNvPr id="9" name="Rectangle 8"/>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420450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2FA410-02A1-4CA8-8E1F-F6E1A80DB0CB}" type="datetimeFigureOut">
              <a:rPr lang="en-US" smtClean="0"/>
              <a:t>10/20/2020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9B7F31-5F64-4506-B91F-DC8741ABE1A2}" type="slidenum">
              <a:rPr lang="en-US" smtClean="0"/>
              <a:t>‹#›</a:t>
            </a:fld>
            <a:endParaRPr lang="en-US"/>
          </a:p>
        </p:txBody>
      </p:sp>
    </p:spTree>
    <p:extLst>
      <p:ext uri="{BB962C8B-B14F-4D97-AF65-F5344CB8AC3E}">
        <p14:creationId xmlns:p14="http://schemas.microsoft.com/office/powerpoint/2010/main" val="40022224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2FA410-02A1-4CA8-8E1F-F6E1A80DB0CB}" type="datetimeFigureOut">
              <a:rPr lang="en-US" smtClean="0"/>
              <a:t>10/20/2020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9B7F31-5F64-4506-B91F-DC8741ABE1A2}" type="slidenum">
              <a:rPr lang="en-US" smtClean="0"/>
              <a:t>‹#›</a:t>
            </a:fld>
            <a:endParaRPr lang="en-US"/>
          </a:p>
        </p:txBody>
      </p:sp>
    </p:spTree>
    <p:extLst>
      <p:ext uri="{BB962C8B-B14F-4D97-AF65-F5344CB8AC3E}">
        <p14:creationId xmlns:p14="http://schemas.microsoft.com/office/powerpoint/2010/main" val="11285712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2FA410-02A1-4CA8-8E1F-F6E1A80DB0CB}" type="datetimeFigureOut">
              <a:rPr lang="en-US" smtClean="0"/>
              <a:t>10/20/2020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B7F31-5F64-4506-B91F-DC8741ABE1A2}" type="slidenum">
              <a:rPr lang="en-US" smtClean="0"/>
              <a:t>‹#›</a:t>
            </a:fld>
            <a:endParaRPr lang="en-US"/>
          </a:p>
        </p:txBody>
      </p:sp>
    </p:spTree>
    <p:extLst>
      <p:ext uri="{BB962C8B-B14F-4D97-AF65-F5344CB8AC3E}">
        <p14:creationId xmlns:p14="http://schemas.microsoft.com/office/powerpoint/2010/main" val="33852991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2FA410-02A1-4CA8-8E1F-F6E1A80DB0CB}" type="datetimeFigureOut">
              <a:rPr lang="en-US" smtClean="0"/>
              <a:t>10/20/2020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B7F31-5F64-4506-B91F-DC8741ABE1A2}" type="slidenum">
              <a:rPr lang="en-US" smtClean="0"/>
              <a:t>‹#›</a:t>
            </a:fld>
            <a:endParaRPr lang="en-US"/>
          </a:p>
        </p:txBody>
      </p:sp>
    </p:spTree>
    <p:extLst>
      <p:ext uri="{BB962C8B-B14F-4D97-AF65-F5344CB8AC3E}">
        <p14:creationId xmlns:p14="http://schemas.microsoft.com/office/powerpoint/2010/main" val="41692907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2FA410-02A1-4CA8-8E1F-F6E1A80DB0CB}" type="datetimeFigureOut">
              <a:rPr lang="en-US" smtClean="0"/>
              <a:t>10/20/2020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B7F31-5F64-4506-B91F-DC8741ABE1A2}" type="slidenum">
              <a:rPr lang="en-US" smtClean="0"/>
              <a:t>‹#›</a:t>
            </a:fld>
            <a:endParaRPr lang="en-US"/>
          </a:p>
        </p:txBody>
      </p:sp>
    </p:spTree>
    <p:extLst>
      <p:ext uri="{BB962C8B-B14F-4D97-AF65-F5344CB8AC3E}">
        <p14:creationId xmlns:p14="http://schemas.microsoft.com/office/powerpoint/2010/main" val="7946647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2FA410-02A1-4CA8-8E1F-F6E1A80DB0CB}" type="datetimeFigureOut">
              <a:rPr lang="en-US" smtClean="0"/>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B7F31-5F64-4506-B91F-DC8741ABE1A2}" type="slidenum">
              <a:rPr lang="en-US" smtClean="0"/>
              <a:t>‹#›</a:t>
            </a:fld>
            <a:endParaRPr lang="en-US"/>
          </a:p>
        </p:txBody>
      </p:sp>
    </p:spTree>
    <p:extLst>
      <p:ext uri="{BB962C8B-B14F-4D97-AF65-F5344CB8AC3E}">
        <p14:creationId xmlns:p14="http://schemas.microsoft.com/office/powerpoint/2010/main" val="4599988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2FA410-02A1-4CA8-8E1F-F6E1A80DB0CB}" type="datetimeFigureOut">
              <a:rPr lang="en-US" smtClean="0"/>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B7F31-5F64-4506-B91F-DC8741ABE1A2}" type="slidenum">
              <a:rPr lang="en-US" smtClean="0"/>
              <a:t>‹#›</a:t>
            </a:fld>
            <a:endParaRPr lang="en-US"/>
          </a:p>
        </p:txBody>
      </p:sp>
    </p:spTree>
    <p:extLst>
      <p:ext uri="{BB962C8B-B14F-4D97-AF65-F5344CB8AC3E}">
        <p14:creationId xmlns:p14="http://schemas.microsoft.com/office/powerpoint/2010/main" val="42411391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06582" y="2125980"/>
            <a:ext cx="8007927" cy="73866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413163" y="3840480"/>
            <a:ext cx="659476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792146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537720" y="1077018"/>
            <a:ext cx="6345650" cy="503664"/>
          </a:xfrm>
        </p:spPr>
        <p:txBody>
          <a:bodyPr lIns="0" tIns="0" rIns="0" bIns="0"/>
          <a:lstStyle>
            <a:lvl1pPr>
              <a:defRPr sz="3273" b="0" i="0">
                <a:solidFill>
                  <a:srgbClr val="808080"/>
                </a:solidFill>
                <a:latin typeface="Arial Rounded MT Bold"/>
                <a:cs typeface="Arial Rounded MT Bold"/>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106061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537720" y="1077018"/>
            <a:ext cx="6345650" cy="503664"/>
          </a:xfrm>
        </p:spPr>
        <p:txBody>
          <a:bodyPr lIns="0" tIns="0" rIns="0" bIns="0"/>
          <a:lstStyle>
            <a:lvl1pPr>
              <a:defRPr sz="3273" b="0" i="0">
                <a:solidFill>
                  <a:srgbClr val="808080"/>
                </a:solidFill>
                <a:latin typeface="Arial Rounded MT Bold"/>
                <a:cs typeface="Arial Rounded MT Bold"/>
              </a:defRPr>
            </a:lvl1pPr>
          </a:lstStyle>
          <a:p>
            <a:endParaRPr/>
          </a:p>
        </p:txBody>
      </p:sp>
      <p:sp>
        <p:nvSpPr>
          <p:cNvPr id="3" name="Holder 3"/>
          <p:cNvSpPr>
            <a:spLocks noGrp="1"/>
          </p:cNvSpPr>
          <p:nvPr>
            <p:ph sz="half" idx="2"/>
          </p:nvPr>
        </p:nvSpPr>
        <p:spPr>
          <a:xfrm>
            <a:off x="471054" y="1577340"/>
            <a:ext cx="409817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851862" y="1577340"/>
            <a:ext cx="4098175"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08294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theme" Target="../theme/theme10.xml"/><Relationship Id="rId5" Type="http://schemas.openxmlformats.org/officeDocument/2006/relationships/slideLayout" Target="../slideLayouts/slideLayout101.xml"/><Relationship Id="rId4" Type="http://schemas.openxmlformats.org/officeDocument/2006/relationships/slideLayout" Target="../slideLayouts/slideLayout1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2.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7.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893565" y="6453386"/>
            <a:ext cx="6280831"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9472737" y="6453386"/>
            <a:ext cx="1596292"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3C199330-4CCE-2A4A-924B-B7318FAA1D22}" type="slidenum">
              <a:rPr lang="en-US" altLang="en-US" smtClean="0"/>
              <a:pPr>
                <a:defRPr/>
              </a:pPr>
              <a:t>‹#›</a:t>
            </a:fld>
            <a:endParaRPr lang="en-US" altLang="en-US"/>
          </a:p>
        </p:txBody>
      </p:sp>
      <p:sp>
        <p:nvSpPr>
          <p:cNvPr id="9" name="Rectangle 8"/>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34601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368">
          <p15:clr>
            <a:srgbClr val="F26B43"/>
          </p15:clr>
        </p15:guide>
        <p15:guide id="1" pos="6912">
          <p15:clr>
            <a:srgbClr val="F26B43"/>
          </p15:clr>
        </p15:guide>
        <p15:guide id="2" pos="936">
          <p15:clr>
            <a:srgbClr val="F26B43"/>
          </p15:clr>
        </p15:guide>
        <p15:guide id="3" pos="864">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37720" y="1077018"/>
            <a:ext cx="6345650" cy="738664"/>
          </a:xfrm>
          <a:prstGeom prst="rect">
            <a:avLst/>
          </a:prstGeom>
        </p:spPr>
        <p:txBody>
          <a:bodyPr wrap="square" lIns="0" tIns="0" rIns="0" bIns="0">
            <a:spAutoFit/>
          </a:bodyPr>
          <a:lstStyle>
            <a:lvl1pPr>
              <a:defRPr sz="4800" b="0" i="0">
                <a:solidFill>
                  <a:srgbClr val="808080"/>
                </a:solidFill>
                <a:latin typeface="Arial Rounded MT Bold"/>
                <a:cs typeface="Arial Rounded MT Bold"/>
              </a:defRPr>
            </a:lvl1pPr>
          </a:lstStyle>
          <a:p>
            <a:endParaRPr/>
          </a:p>
        </p:txBody>
      </p:sp>
      <p:sp>
        <p:nvSpPr>
          <p:cNvPr id="3" name="Holder 3"/>
          <p:cNvSpPr>
            <a:spLocks noGrp="1"/>
          </p:cNvSpPr>
          <p:nvPr>
            <p:ph type="body" idx="1"/>
          </p:nvPr>
        </p:nvSpPr>
        <p:spPr>
          <a:xfrm>
            <a:off x="1095124" y="1895821"/>
            <a:ext cx="7230841"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203171" y="6377940"/>
            <a:ext cx="3014749"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71055" y="6377940"/>
            <a:ext cx="2166851"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10/20/2020</a:t>
            </a:fld>
            <a:endParaRPr lang="en-US"/>
          </a:p>
        </p:txBody>
      </p:sp>
      <p:sp>
        <p:nvSpPr>
          <p:cNvPr id="6" name="Holder 6"/>
          <p:cNvSpPr>
            <a:spLocks noGrp="1"/>
          </p:cNvSpPr>
          <p:nvPr>
            <p:ph type="sldNum" sz="quarter" idx="7"/>
          </p:nvPr>
        </p:nvSpPr>
        <p:spPr>
          <a:xfrm>
            <a:off x="6783185" y="6377940"/>
            <a:ext cx="2166851"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1386540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Lst>
  <p:txStyles>
    <p:titleStyle>
      <a:lvl1pPr>
        <a:defRPr>
          <a:latin typeface="+mj-lt"/>
          <a:ea typeface="+mj-ea"/>
          <a:cs typeface="+mj-cs"/>
        </a:defRPr>
      </a:lvl1pPr>
    </p:titleStyle>
    <p:body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bodyStyle>
    <p:other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4E4D77-7E95-B743-9DD8-AE07577A02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97907D-B6DC-E843-9AD8-ABD274A20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9D65E-B31B-0E48-A636-D3A4CE2B80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063F3A-1324-204B-BD21-8653BB428816}" type="datetimeFigureOut">
              <a:rPr lang="en-US" smtClean="0"/>
              <a:t>10/20/2020</a:t>
            </a:fld>
            <a:endParaRPr lang="en-US"/>
          </a:p>
        </p:txBody>
      </p:sp>
      <p:sp>
        <p:nvSpPr>
          <p:cNvPr id="5" name="Footer Placeholder 4">
            <a:extLst>
              <a:ext uri="{FF2B5EF4-FFF2-40B4-BE49-F238E27FC236}">
                <a16:creationId xmlns:a16="http://schemas.microsoft.com/office/drawing/2014/main" id="{CD26ADA6-8876-4448-B988-4F4BED1256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01597A-6D8D-8A48-86AA-54FF284CE2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C601C7-39C8-2C48-9E9A-4D1E611D350E}" type="slidenum">
              <a:rPr lang="en-US" smtClean="0"/>
              <a:t>‹#›</a:t>
            </a:fld>
            <a:endParaRPr lang="en-US"/>
          </a:p>
        </p:txBody>
      </p:sp>
    </p:spTree>
    <p:extLst>
      <p:ext uri="{BB962C8B-B14F-4D97-AF65-F5344CB8AC3E}">
        <p14:creationId xmlns:p14="http://schemas.microsoft.com/office/powerpoint/2010/main" val="235384670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33C9F5-DC32-1847-B419-9EDD7F098AEC}" type="datetimeFigureOut">
              <a:rPr lang="en-US" smtClean="0"/>
              <a:pPr/>
              <a:t>10/20/2020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BE6438-34F9-4B41-86B1-3F8CC7AD5233}" type="slidenum">
              <a:rPr lang="en-US" smtClean="0"/>
              <a:pPr/>
              <a:t>‹#›</a:t>
            </a:fld>
            <a:endParaRPr lang="en-US"/>
          </a:p>
        </p:txBody>
      </p:sp>
    </p:spTree>
    <p:extLst>
      <p:ext uri="{BB962C8B-B14F-4D97-AF65-F5344CB8AC3E}">
        <p14:creationId xmlns:p14="http://schemas.microsoft.com/office/powerpoint/2010/main" val="335488824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D5CF7-9781-4690-977D-D2C8B059FA39}" type="datetimeFigureOut">
              <a:rPr lang="en-US" smtClean="0"/>
              <a:t>10/20/2020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314C58-9720-4055-83A1-67F231F5141F}" type="slidenum">
              <a:rPr lang="en-US" smtClean="0"/>
              <a:t>‹#›</a:t>
            </a:fld>
            <a:endParaRPr lang="en-US"/>
          </a:p>
        </p:txBody>
      </p:sp>
      <p:grpSp>
        <p:nvGrpSpPr>
          <p:cNvPr id="10" name="Group 9"/>
          <p:cNvGrpSpPr/>
          <p:nvPr userDrawn="1"/>
        </p:nvGrpSpPr>
        <p:grpSpPr>
          <a:xfrm>
            <a:off x="-135466" y="-79829"/>
            <a:ext cx="12743543" cy="6942818"/>
            <a:chOff x="-101600" y="-79829"/>
            <a:chExt cx="9557657" cy="6942818"/>
          </a:xfrm>
        </p:grpSpPr>
        <p:sp>
          <p:nvSpPr>
            <p:cNvPr id="7" name="Rectangle 6"/>
            <p:cNvSpPr/>
            <p:nvPr userDrawn="1"/>
          </p:nvSpPr>
          <p:spPr>
            <a:xfrm>
              <a:off x="-101600" y="-79829"/>
              <a:ext cx="9557657" cy="5479143"/>
            </a:xfrm>
            <a:prstGeom prst="rect">
              <a:avLst/>
            </a:prstGeom>
            <a:gradFill flip="none" rotWithShape="1">
              <a:gsLst>
                <a:gs pos="0">
                  <a:srgbClr val="A9BCDB">
                    <a:tint val="66000"/>
                    <a:satMod val="160000"/>
                  </a:srgbClr>
                </a:gs>
                <a:gs pos="50000">
                  <a:srgbClr val="A9BCDB">
                    <a:tint val="44500"/>
                    <a:satMod val="160000"/>
                  </a:srgbClr>
                </a:gs>
                <a:gs pos="100000">
                  <a:srgbClr val="A9BCDB">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101600" y="5349875"/>
              <a:ext cx="9557657" cy="151311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97415" y="5608080"/>
              <a:ext cx="5149169" cy="859169"/>
            </a:xfrm>
            <a:prstGeom prst="rect">
              <a:avLst/>
            </a:prstGeom>
          </p:spPr>
        </p:pic>
      </p:grpSp>
    </p:spTree>
    <p:extLst>
      <p:ext uri="{BB962C8B-B14F-4D97-AF65-F5344CB8AC3E}">
        <p14:creationId xmlns:p14="http://schemas.microsoft.com/office/powerpoint/2010/main" val="251833726"/>
      </p:ext>
    </p:extLst>
  </p:cSld>
  <p:clrMap bg1="lt1" tx1="dk1" bg2="lt2" tx2="dk2" accent1="accent1" accent2="accent2" accent3="accent3" accent4="accent4" accent5="accent5" accent6="accent6" hlink="hlink" folHlink="folHlink"/>
  <p:sldLayoutIdLst>
    <p:sldLayoutId id="2147483698" r:id="rId1"/>
    <p:sldLayoutId id="2147483701" r:id="rId2"/>
    <p:sldLayoutId id="214748370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E49143-1697-42F3-81F2-8FC55380E7C5}" type="datetimeFigureOut">
              <a:rPr lang="en-US" smtClean="0"/>
              <a:t>10/20/2020</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76047D-6531-4214-BDB2-5DF90A880F03}" type="slidenum">
              <a:rPr lang="en-US" smtClean="0"/>
              <a:t>‹#›</a:t>
            </a:fld>
            <a:endParaRPr lang="en-US"/>
          </a:p>
        </p:txBody>
      </p:sp>
      <p:sp>
        <p:nvSpPr>
          <p:cNvPr id="7" name="Rectangle 6"/>
          <p:cNvSpPr/>
          <p:nvPr userDrawn="1"/>
        </p:nvSpPr>
        <p:spPr>
          <a:xfrm>
            <a:off x="-135468" y="-137886"/>
            <a:ext cx="12743543" cy="6547725"/>
          </a:xfrm>
          <a:prstGeom prst="rect">
            <a:avLst/>
          </a:prstGeom>
          <a:gradFill flip="none" rotWithShape="1">
            <a:gsLst>
              <a:gs pos="0">
                <a:srgbClr val="A9BCDB">
                  <a:tint val="66000"/>
                  <a:satMod val="160000"/>
                </a:srgbClr>
              </a:gs>
              <a:gs pos="50000">
                <a:srgbClr val="A9BCDB">
                  <a:tint val="44500"/>
                  <a:satMod val="160000"/>
                </a:srgbClr>
              </a:gs>
              <a:gs pos="100000">
                <a:srgbClr val="A9BCDB">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135466" y="6350001"/>
            <a:ext cx="12743543" cy="60234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Box 8"/>
          <p:cNvSpPr txBox="1"/>
          <p:nvPr userDrawn="1"/>
        </p:nvSpPr>
        <p:spPr>
          <a:xfrm>
            <a:off x="3638247" y="6445626"/>
            <a:ext cx="4925180" cy="338554"/>
          </a:xfrm>
          <a:prstGeom prst="rect">
            <a:avLst/>
          </a:prstGeom>
          <a:noFill/>
        </p:spPr>
        <p:txBody>
          <a:bodyPr wrap="square" rtlCol="0">
            <a:spAutoFit/>
          </a:bodyPr>
          <a:lstStyle/>
          <a:p>
            <a:pPr algn="ctr"/>
            <a:r>
              <a:rPr lang="en-US" sz="1600" dirty="0">
                <a:solidFill>
                  <a:schemeClr val="bg1"/>
                </a:solidFill>
                <a:latin typeface="Adobe Garamond Pro" panose="02020502060506020403" pitchFamily="18" charset="0"/>
              </a:rPr>
              <a:t>McGovern Medical School</a:t>
            </a:r>
          </a:p>
        </p:txBody>
      </p:sp>
    </p:spTree>
    <p:extLst>
      <p:ext uri="{BB962C8B-B14F-4D97-AF65-F5344CB8AC3E}">
        <p14:creationId xmlns:p14="http://schemas.microsoft.com/office/powerpoint/2010/main" val="3946470469"/>
      </p:ext>
    </p:extLst>
  </p:cSld>
  <p:clrMap bg1="lt1" tx1="dk1" bg2="lt2" tx2="dk2" accent1="accent1" accent2="accent2" accent3="accent3" accent4="accent4" accent5="accent5" accent6="accent6" hlink="hlink" folHlink="folHlink"/>
  <p:sldLayoutIdLst>
    <p:sldLayoutId id="2147483700" r:id="rId1"/>
    <p:sldLayoutId id="214748370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10/20/2020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4200631436"/>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609600" y="1600200"/>
            <a:ext cx="10972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5867401"/>
            <a:ext cx="2844800" cy="365125"/>
          </a:xfrm>
          <a:prstGeom prst="rect">
            <a:avLst/>
          </a:prstGeom>
        </p:spPr>
        <p:txBody>
          <a:bodyPr vert="horz" lIns="91440" tIns="45720" rIns="91440" bIns="45720" rtlCol="0" anchor="ctr"/>
          <a:lstStyle>
            <a:lvl1pPr algn="l" eaLnBrk="1" hangingPunct="1">
              <a:defRPr sz="1200">
                <a:solidFill>
                  <a:schemeClr val="bg1"/>
                </a:solidFill>
              </a:defRPr>
            </a:lvl1pPr>
          </a:lstStyle>
          <a:p>
            <a:pPr>
              <a:defRPr/>
            </a:pPr>
            <a:endParaRPr lang="en-US"/>
          </a:p>
        </p:txBody>
      </p:sp>
      <p:sp>
        <p:nvSpPr>
          <p:cNvPr id="5" name="Footer Placeholder 4"/>
          <p:cNvSpPr>
            <a:spLocks noGrp="1"/>
          </p:cNvSpPr>
          <p:nvPr>
            <p:ph type="ftr" sz="quarter" idx="3"/>
          </p:nvPr>
        </p:nvSpPr>
        <p:spPr>
          <a:xfrm>
            <a:off x="4165600" y="5867401"/>
            <a:ext cx="3860800" cy="365125"/>
          </a:xfrm>
          <a:prstGeom prst="rect">
            <a:avLst/>
          </a:prstGeom>
        </p:spPr>
        <p:txBody>
          <a:bodyPr vert="horz" lIns="91440" tIns="45720" rIns="91440" bIns="45720" rtlCol="0" anchor="ctr"/>
          <a:lstStyle>
            <a:lvl1pPr algn="ctr" eaLnBrk="1" hangingPunct="1">
              <a:defRPr sz="1200">
                <a:solidFill>
                  <a:schemeClr val="bg1"/>
                </a:solidFill>
              </a:defRPr>
            </a:lvl1pPr>
          </a:lstStyle>
          <a:p>
            <a:pPr>
              <a:defRPr/>
            </a:pPr>
            <a:endParaRPr lang="en-US"/>
          </a:p>
        </p:txBody>
      </p:sp>
      <p:sp>
        <p:nvSpPr>
          <p:cNvPr id="6" name="Slide Number Placeholder 5"/>
          <p:cNvSpPr>
            <a:spLocks noGrp="1"/>
          </p:cNvSpPr>
          <p:nvPr>
            <p:ph type="sldNum" sz="quarter" idx="4"/>
          </p:nvPr>
        </p:nvSpPr>
        <p:spPr>
          <a:xfrm>
            <a:off x="8737600" y="586740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bg1"/>
                </a:solidFill>
              </a:defRPr>
            </a:lvl1pPr>
          </a:lstStyle>
          <a:p>
            <a:pPr>
              <a:defRPr/>
            </a:pPr>
            <a:fld id="{84E44DDF-BACF-4AE3-95CA-E6868E028D7A}" type="slidenum">
              <a:rPr lang="en-US" altLang="en-US"/>
              <a:pPr>
                <a:defRPr/>
              </a:pPr>
              <a:t>‹#›</a:t>
            </a:fld>
            <a:endParaRPr lang="en-US" altLang="en-US"/>
          </a:p>
        </p:txBody>
      </p:sp>
      <p:pic>
        <p:nvPicPr>
          <p:cNvPr id="1032" name="Picture 2"/>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23090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hf hdr="0" ftr="0" dt="0"/>
  <p:txStyles>
    <p:titleStyle>
      <a:lvl1pPr algn="l" defTabSz="457200" rtl="0" eaLnBrk="0" fontAlgn="base" hangingPunct="0">
        <a:spcBef>
          <a:spcPct val="0"/>
        </a:spcBef>
        <a:spcAft>
          <a:spcPct val="0"/>
        </a:spcAft>
        <a:defRPr sz="4400" kern="1200">
          <a:solidFill>
            <a:schemeClr val="bg1"/>
          </a:solidFill>
          <a:latin typeface="Adobe Garamond Pro" pitchFamily="18" charset="0"/>
          <a:ea typeface="+mj-ea"/>
          <a:cs typeface="+mj-cs"/>
        </a:defRPr>
      </a:lvl1pPr>
      <a:lvl2pPr algn="l" defTabSz="457200" rtl="0" eaLnBrk="0" fontAlgn="base" hangingPunct="0">
        <a:spcBef>
          <a:spcPct val="0"/>
        </a:spcBef>
        <a:spcAft>
          <a:spcPct val="0"/>
        </a:spcAft>
        <a:defRPr sz="4400">
          <a:solidFill>
            <a:schemeClr val="bg1"/>
          </a:solidFill>
          <a:latin typeface="Adobe Garamond Pro" pitchFamily="18" charset="0"/>
        </a:defRPr>
      </a:lvl2pPr>
      <a:lvl3pPr algn="l" defTabSz="457200" rtl="0" eaLnBrk="0" fontAlgn="base" hangingPunct="0">
        <a:spcBef>
          <a:spcPct val="0"/>
        </a:spcBef>
        <a:spcAft>
          <a:spcPct val="0"/>
        </a:spcAft>
        <a:defRPr sz="4400">
          <a:solidFill>
            <a:schemeClr val="bg1"/>
          </a:solidFill>
          <a:latin typeface="Adobe Garamond Pro" pitchFamily="18" charset="0"/>
        </a:defRPr>
      </a:lvl3pPr>
      <a:lvl4pPr algn="l" defTabSz="457200" rtl="0" eaLnBrk="0" fontAlgn="base" hangingPunct="0">
        <a:spcBef>
          <a:spcPct val="0"/>
        </a:spcBef>
        <a:spcAft>
          <a:spcPct val="0"/>
        </a:spcAft>
        <a:defRPr sz="4400">
          <a:solidFill>
            <a:schemeClr val="bg1"/>
          </a:solidFill>
          <a:latin typeface="Adobe Garamond Pro" pitchFamily="18" charset="0"/>
        </a:defRPr>
      </a:lvl4pPr>
      <a:lvl5pPr algn="l" defTabSz="457200" rtl="0" eaLnBrk="0" fontAlgn="base" hangingPunct="0">
        <a:spcBef>
          <a:spcPct val="0"/>
        </a:spcBef>
        <a:spcAft>
          <a:spcPct val="0"/>
        </a:spcAft>
        <a:defRPr sz="4400">
          <a:solidFill>
            <a:schemeClr val="bg1"/>
          </a:solidFill>
          <a:latin typeface="Adobe Garamond Pro" pitchFamily="18" charset="0"/>
        </a:defRPr>
      </a:lvl5pPr>
      <a:lvl6pPr marL="457200" algn="l" defTabSz="457200" rtl="0" eaLnBrk="1" fontAlgn="base" hangingPunct="1">
        <a:spcBef>
          <a:spcPct val="0"/>
        </a:spcBef>
        <a:spcAft>
          <a:spcPct val="0"/>
        </a:spcAft>
        <a:defRPr sz="4400">
          <a:solidFill>
            <a:schemeClr val="bg1"/>
          </a:solidFill>
          <a:latin typeface="Adobe Garamond Pro" pitchFamily="18" charset="0"/>
        </a:defRPr>
      </a:lvl6pPr>
      <a:lvl7pPr marL="914400" algn="l" defTabSz="457200" rtl="0" eaLnBrk="1" fontAlgn="base" hangingPunct="1">
        <a:spcBef>
          <a:spcPct val="0"/>
        </a:spcBef>
        <a:spcAft>
          <a:spcPct val="0"/>
        </a:spcAft>
        <a:defRPr sz="4400">
          <a:solidFill>
            <a:schemeClr val="bg1"/>
          </a:solidFill>
          <a:latin typeface="Adobe Garamond Pro" pitchFamily="18" charset="0"/>
        </a:defRPr>
      </a:lvl7pPr>
      <a:lvl8pPr marL="1371600" algn="l" defTabSz="457200" rtl="0" eaLnBrk="1" fontAlgn="base" hangingPunct="1">
        <a:spcBef>
          <a:spcPct val="0"/>
        </a:spcBef>
        <a:spcAft>
          <a:spcPct val="0"/>
        </a:spcAft>
        <a:defRPr sz="4400">
          <a:solidFill>
            <a:schemeClr val="bg1"/>
          </a:solidFill>
          <a:latin typeface="Adobe Garamond Pro" pitchFamily="18" charset="0"/>
        </a:defRPr>
      </a:lvl8pPr>
      <a:lvl9pPr marL="1828800" algn="l" defTabSz="457200" rtl="0" eaLnBrk="1" fontAlgn="base" hangingPunct="1">
        <a:spcBef>
          <a:spcPct val="0"/>
        </a:spcBef>
        <a:spcAft>
          <a:spcPct val="0"/>
        </a:spcAft>
        <a:defRPr sz="4400">
          <a:solidFill>
            <a:schemeClr val="bg1"/>
          </a:solidFill>
          <a:latin typeface="Adobe Garamond Pro" pitchFamily="18"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bg1"/>
          </a:solidFill>
          <a:latin typeface="Arial" pitchFamily="34" charset="0"/>
          <a:ea typeface="+mn-ea"/>
          <a:cs typeface="Arial" pitchFamily="34"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bg1"/>
          </a:solidFill>
          <a:latin typeface="Arial" pitchFamily="34" charset="0"/>
          <a:ea typeface="+mn-ea"/>
          <a:cs typeface="Arial" pitchFamily="34"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bg1"/>
          </a:solidFill>
          <a:latin typeface="Arial" pitchFamily="34" charset="0"/>
          <a:ea typeface="+mn-ea"/>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Arial" pitchFamily="34" charset="0"/>
          <a:ea typeface="+mn-ea"/>
          <a:cs typeface="Arial" pitchFamily="34"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99000">
              <a:schemeClr val="bg1">
                <a:tint val="98000"/>
                <a:satMod val="130000"/>
                <a:shade val="90000"/>
                <a:lumMod val="103000"/>
              </a:schemeClr>
            </a:gs>
            <a:gs pos="100000">
              <a:schemeClr val="bg1">
                <a:shade val="63000"/>
                <a:satMod val="120000"/>
              </a:schemeClr>
            </a:gs>
          </a:gsLst>
          <a:lin ang="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690382-3AA7-4519-AF32-ED33ED16A5FC}" type="datetimeFigureOut">
              <a:rPr lang="en-US" smtClean="0"/>
              <a:t>10/20/2020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7C22E-325F-412F-848A-3AFBF04ABD74}" type="slidenum">
              <a:rPr lang="en-US" smtClean="0"/>
              <a:t>‹#›</a:t>
            </a:fld>
            <a:endParaRPr lang="en-US" dirty="0"/>
          </a:p>
        </p:txBody>
      </p:sp>
    </p:spTree>
    <p:extLst>
      <p:ext uri="{BB962C8B-B14F-4D97-AF65-F5344CB8AC3E}">
        <p14:creationId xmlns:p14="http://schemas.microsoft.com/office/powerpoint/2010/main" val="365746585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Lst>
  <p:txStyles>
    <p:titleStyle>
      <a:lvl1pPr algn="l" defTabSz="914400" rtl="0" eaLnBrk="1" latinLnBrk="0" hangingPunct="1">
        <a:lnSpc>
          <a:spcPct val="90000"/>
        </a:lnSpc>
        <a:spcBef>
          <a:spcPct val="0"/>
        </a:spcBef>
        <a:buNone/>
        <a:defRPr sz="4400" kern="1200">
          <a:solidFill>
            <a:schemeClr val="bg1">
              <a:lumMod val="20000"/>
              <a:lumOff val="8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20000"/>
              <a:lumOff val="8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20000"/>
              <a:lumOff val="8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20000"/>
              <a:lumOff val="8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20000"/>
              <a:lumOff val="8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20000"/>
              <a:lumOff val="8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2FA410-02A1-4CA8-8E1F-F6E1A80DB0CB}" type="datetimeFigureOut">
              <a:rPr lang="en-US" smtClean="0"/>
              <a:t>10/20/2020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9B7F31-5F64-4506-B91F-DC8741ABE1A2}" type="slidenum">
              <a:rPr lang="en-US" smtClean="0"/>
              <a:t>‹#›</a:t>
            </a:fld>
            <a:endParaRPr lang="en-US"/>
          </a:p>
        </p:txBody>
      </p:sp>
    </p:spTree>
    <p:extLst>
      <p:ext uri="{BB962C8B-B14F-4D97-AF65-F5344CB8AC3E}">
        <p14:creationId xmlns:p14="http://schemas.microsoft.com/office/powerpoint/2010/main" val="196033214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editage.com/insights/publish-faster-progress-faster-the-basics-of-rapid-publication" TargetMode="Externa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pxhere.com/ko/photo/611824" TargetMode="Externa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hyperlink" Target="http://www.groundreport.com/useful-tips-improve-presentation-skill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hyperlink" Target="http://www.publicdomainpictures.net/view-image.php?image=45394&amp;picture=glob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hyperlink" Target="mailto:Suur.Biliciler@uth.tmc.edu" TargetMode="External"/><Relationship Id="rId13" Type="http://schemas.openxmlformats.org/officeDocument/2006/relationships/hyperlink" Target="mailto:Valerie.C.Bomben@uth.tmc.edu" TargetMode="External"/><Relationship Id="rId3" Type="http://schemas.openxmlformats.org/officeDocument/2006/relationships/hyperlink" Target="mailto:Kevin.A.Morano@uth.tmc.edu" TargetMode="External"/><Relationship Id="rId7" Type="http://schemas.openxmlformats.org/officeDocument/2006/relationships/hyperlink" Target="mailto:Mandy.J.Hill@uth.tmc.edu" TargetMode="External"/><Relationship Id="rId12" Type="http://schemas.openxmlformats.org/officeDocument/2006/relationships/hyperlink" Target="mailto:Amy.Hazen@uth.tmc.edu" TargetMode="External"/><Relationship Id="rId17" Type="http://schemas.openxmlformats.org/officeDocument/2006/relationships/image" Target="../media/image13.png"/><Relationship Id="rId2" Type="http://schemas.openxmlformats.org/officeDocument/2006/relationships/hyperlink" Target="mailto:Richard.Andrassy@uth.tmc.edu" TargetMode="External"/><Relationship Id="rId16" Type="http://schemas.openxmlformats.org/officeDocument/2006/relationships/hyperlink" Target="mailto:Salman.Khan@uth.tmc.edu" TargetMode="External"/><Relationship Id="rId1" Type="http://schemas.openxmlformats.org/officeDocument/2006/relationships/slideLayout" Target="../slideLayouts/slideLayout7.xml"/><Relationship Id="rId6" Type="http://schemas.openxmlformats.org/officeDocument/2006/relationships/hyperlink" Target="mailto:Allison.R.Ownby@uth.tmc.edu" TargetMode="External"/><Relationship Id="rId11" Type="http://schemas.openxmlformats.org/officeDocument/2006/relationships/hyperlink" Target="mailto:Christine.Flynn@uth.tmc.edu" TargetMode="External"/><Relationship Id="rId5" Type="http://schemas.openxmlformats.org/officeDocument/2006/relationships/hyperlink" Target="mailto:Pedro.Mancias@uth.tmc.edu" TargetMode="External"/><Relationship Id="rId15" Type="http://schemas.openxmlformats.org/officeDocument/2006/relationships/hyperlink" Target="mailto:Christina.F.Solis@uth.tmc.edu" TargetMode="External"/><Relationship Id="rId10" Type="http://schemas.openxmlformats.org/officeDocument/2006/relationships/hyperlink" Target="mailto:Robin.Dickey@uth.tmc.edu" TargetMode="External"/><Relationship Id="rId4" Type="http://schemas.openxmlformats.org/officeDocument/2006/relationships/hyperlink" Target="mailto:William.Mattox@uth.tmc.edu" TargetMode="External"/><Relationship Id="rId9" Type="http://schemas.openxmlformats.org/officeDocument/2006/relationships/hyperlink" Target="mailto:M.Darla.Brown@uth.tmc.edu" TargetMode="External"/><Relationship Id="rId14" Type="http://schemas.openxmlformats.org/officeDocument/2006/relationships/hyperlink" Target="mailto:Leslie.Beckman@uth.tmc.ed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9.xml"/><Relationship Id="rId5" Type="http://schemas.microsoft.com/office/2007/relationships/hdphoto" Target="../media/hdphoto3.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hyperlink" Target="mailto:Suur.Biliciler@uth.tmc.edu" TargetMode="External"/><Relationship Id="rId13" Type="http://schemas.openxmlformats.org/officeDocument/2006/relationships/hyperlink" Target="mailto:Valerie.C.Bomben@uth.tmc.edu" TargetMode="External"/><Relationship Id="rId3" Type="http://schemas.openxmlformats.org/officeDocument/2006/relationships/hyperlink" Target="mailto:Kevin.A.Morano@uth.tmc.edu" TargetMode="External"/><Relationship Id="rId7" Type="http://schemas.openxmlformats.org/officeDocument/2006/relationships/hyperlink" Target="mailto:Mandy.J.Hill@uth.tmc.edu" TargetMode="External"/><Relationship Id="rId12" Type="http://schemas.openxmlformats.org/officeDocument/2006/relationships/hyperlink" Target="mailto:Amy.Hazen@uth.tmc.edu" TargetMode="External"/><Relationship Id="rId17" Type="http://schemas.openxmlformats.org/officeDocument/2006/relationships/image" Target="../media/image13.png"/><Relationship Id="rId2" Type="http://schemas.openxmlformats.org/officeDocument/2006/relationships/hyperlink" Target="mailto:Richard.Andrassy@uth.tmc.edu" TargetMode="External"/><Relationship Id="rId16" Type="http://schemas.openxmlformats.org/officeDocument/2006/relationships/hyperlink" Target="mailto:Salman.Khan@uth.tmc.edu" TargetMode="External"/><Relationship Id="rId1" Type="http://schemas.openxmlformats.org/officeDocument/2006/relationships/slideLayout" Target="../slideLayouts/slideLayout7.xml"/><Relationship Id="rId6" Type="http://schemas.openxmlformats.org/officeDocument/2006/relationships/hyperlink" Target="mailto:Allison.R.Ownby@uth.tmc.edu" TargetMode="External"/><Relationship Id="rId11" Type="http://schemas.openxmlformats.org/officeDocument/2006/relationships/hyperlink" Target="mailto:Christine.Flynn@uth.tmc.edu" TargetMode="External"/><Relationship Id="rId5" Type="http://schemas.openxmlformats.org/officeDocument/2006/relationships/hyperlink" Target="mailto:Pedro.Mancias@uth.tmc.edu" TargetMode="External"/><Relationship Id="rId15" Type="http://schemas.openxmlformats.org/officeDocument/2006/relationships/hyperlink" Target="mailto:Christina.F.Solis@uth.tmc.edu" TargetMode="External"/><Relationship Id="rId10" Type="http://schemas.openxmlformats.org/officeDocument/2006/relationships/hyperlink" Target="mailto:Robin.Dickey@uth.tmc.edu" TargetMode="External"/><Relationship Id="rId4" Type="http://schemas.openxmlformats.org/officeDocument/2006/relationships/hyperlink" Target="mailto:William.Mattox@uth.tmc.edu" TargetMode="External"/><Relationship Id="rId9" Type="http://schemas.openxmlformats.org/officeDocument/2006/relationships/hyperlink" Target="mailto:M.Darla.Brown@uth.tmc.edu" TargetMode="External"/><Relationship Id="rId14" Type="http://schemas.openxmlformats.org/officeDocument/2006/relationships/hyperlink" Target="mailto:Leslie.Beckman@uth.tmc.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8" Type="http://schemas.openxmlformats.org/officeDocument/2006/relationships/hyperlink" Target="mailto:Suur.Biliciler@uth.tmc.edu" TargetMode="External"/><Relationship Id="rId13" Type="http://schemas.openxmlformats.org/officeDocument/2006/relationships/hyperlink" Target="mailto:Valerie.C.Bomben@uth.tmc.edu" TargetMode="External"/><Relationship Id="rId3" Type="http://schemas.openxmlformats.org/officeDocument/2006/relationships/hyperlink" Target="mailto:Kevin.A.Morano@uth.tmc.edu" TargetMode="External"/><Relationship Id="rId7" Type="http://schemas.openxmlformats.org/officeDocument/2006/relationships/hyperlink" Target="mailto:Mandy.J.Hill@uth.tmc.edu" TargetMode="External"/><Relationship Id="rId12" Type="http://schemas.openxmlformats.org/officeDocument/2006/relationships/hyperlink" Target="mailto:Amy.Hazen@uth.tmc.edu" TargetMode="External"/><Relationship Id="rId17" Type="http://schemas.openxmlformats.org/officeDocument/2006/relationships/image" Target="../media/image13.png"/><Relationship Id="rId2" Type="http://schemas.openxmlformats.org/officeDocument/2006/relationships/hyperlink" Target="mailto:Richard.Andrassy@uth.tmc.edu" TargetMode="External"/><Relationship Id="rId16" Type="http://schemas.openxmlformats.org/officeDocument/2006/relationships/hyperlink" Target="mailto:Salman.Khan@uth.tmc.edu" TargetMode="External"/><Relationship Id="rId1" Type="http://schemas.openxmlformats.org/officeDocument/2006/relationships/slideLayout" Target="../slideLayouts/slideLayout7.xml"/><Relationship Id="rId6" Type="http://schemas.openxmlformats.org/officeDocument/2006/relationships/hyperlink" Target="mailto:Allison.R.Ownby@uth.tmc.edu" TargetMode="External"/><Relationship Id="rId11" Type="http://schemas.openxmlformats.org/officeDocument/2006/relationships/hyperlink" Target="mailto:Christine.Flynn@uth.tmc.edu" TargetMode="External"/><Relationship Id="rId5" Type="http://schemas.openxmlformats.org/officeDocument/2006/relationships/hyperlink" Target="mailto:Pedro.Mancias@uth.tmc.edu" TargetMode="External"/><Relationship Id="rId15" Type="http://schemas.openxmlformats.org/officeDocument/2006/relationships/hyperlink" Target="mailto:Christina.F.Solis@uth.tmc.edu" TargetMode="External"/><Relationship Id="rId10" Type="http://schemas.openxmlformats.org/officeDocument/2006/relationships/hyperlink" Target="mailto:Robin.Dickey@uth.tmc.edu" TargetMode="External"/><Relationship Id="rId4" Type="http://schemas.openxmlformats.org/officeDocument/2006/relationships/hyperlink" Target="mailto:William.Mattox@uth.tmc.edu" TargetMode="External"/><Relationship Id="rId9" Type="http://schemas.openxmlformats.org/officeDocument/2006/relationships/hyperlink" Target="mailto:M.Darla.Brown@uth.tmc.edu" TargetMode="External"/><Relationship Id="rId14" Type="http://schemas.openxmlformats.org/officeDocument/2006/relationships/hyperlink" Target="mailto:Leslie.Beckman@uth.tmc.edu"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8" Type="http://schemas.openxmlformats.org/officeDocument/2006/relationships/hyperlink" Target="mailto:Suur.Biliciler@uth.tmc.edu" TargetMode="External"/><Relationship Id="rId13" Type="http://schemas.openxmlformats.org/officeDocument/2006/relationships/hyperlink" Target="mailto:Valerie.C.Bomben@uth.tmc.edu" TargetMode="External"/><Relationship Id="rId3" Type="http://schemas.openxmlformats.org/officeDocument/2006/relationships/hyperlink" Target="mailto:Kevin.A.Morano@uth.tmc.edu" TargetMode="External"/><Relationship Id="rId7" Type="http://schemas.openxmlformats.org/officeDocument/2006/relationships/hyperlink" Target="mailto:Mandy.J.Hill@uth.tmc.edu" TargetMode="External"/><Relationship Id="rId12" Type="http://schemas.openxmlformats.org/officeDocument/2006/relationships/hyperlink" Target="mailto:Amy.Hazen@uth.tmc.edu" TargetMode="External"/><Relationship Id="rId17" Type="http://schemas.openxmlformats.org/officeDocument/2006/relationships/image" Target="../media/image13.png"/><Relationship Id="rId2" Type="http://schemas.openxmlformats.org/officeDocument/2006/relationships/hyperlink" Target="mailto:Richard.Andrassy@uth.tmc.edu" TargetMode="External"/><Relationship Id="rId16" Type="http://schemas.openxmlformats.org/officeDocument/2006/relationships/hyperlink" Target="mailto:Salman.Khan@uth.tmc.edu" TargetMode="External"/><Relationship Id="rId1" Type="http://schemas.openxmlformats.org/officeDocument/2006/relationships/slideLayout" Target="../slideLayouts/slideLayout7.xml"/><Relationship Id="rId6" Type="http://schemas.openxmlformats.org/officeDocument/2006/relationships/hyperlink" Target="mailto:Allison.R.Ownby@uth.tmc.edu" TargetMode="External"/><Relationship Id="rId11" Type="http://schemas.openxmlformats.org/officeDocument/2006/relationships/hyperlink" Target="mailto:Christine.Flynn@uth.tmc.edu" TargetMode="External"/><Relationship Id="rId5" Type="http://schemas.openxmlformats.org/officeDocument/2006/relationships/hyperlink" Target="mailto:Pedro.Mancias@uth.tmc.edu" TargetMode="External"/><Relationship Id="rId15" Type="http://schemas.openxmlformats.org/officeDocument/2006/relationships/hyperlink" Target="mailto:Christina.F.Solis@uth.tmc.edu" TargetMode="External"/><Relationship Id="rId10" Type="http://schemas.openxmlformats.org/officeDocument/2006/relationships/hyperlink" Target="mailto:Robin.Dickey@uth.tmc.edu" TargetMode="External"/><Relationship Id="rId4" Type="http://schemas.openxmlformats.org/officeDocument/2006/relationships/hyperlink" Target="mailto:William.Mattox@uth.tmc.edu" TargetMode="External"/><Relationship Id="rId9" Type="http://schemas.openxmlformats.org/officeDocument/2006/relationships/hyperlink" Target="mailto:M.Darla.Brown@uth.tmc.edu" TargetMode="External"/><Relationship Id="rId14" Type="http://schemas.openxmlformats.org/officeDocument/2006/relationships/hyperlink" Target="mailto:Leslie.Beckman@uth.tmc.edu"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3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3.xml.rels><?xml version="1.0" encoding="UTF-8" standalone="yes"?>
<Relationships xmlns="http://schemas.openxmlformats.org/package/2006/relationships"><Relationship Id="rId2" Type="http://schemas.openxmlformats.org/officeDocument/2006/relationships/hyperlink" Target="https://med.uth.edu/oep/educational-development/peer-coaching-group/" TargetMode="Externa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8" Type="http://schemas.openxmlformats.org/officeDocument/2006/relationships/hyperlink" Target="mailto:samuel.e.neher@uth.tmc.edu" TargetMode="External"/><Relationship Id="rId3" Type="http://schemas.openxmlformats.org/officeDocument/2006/relationships/hyperlink" Target="https://med.uth.edu/oep/" TargetMode="External"/><Relationship Id="rId7" Type="http://schemas.openxmlformats.org/officeDocument/2006/relationships/hyperlink" Target="mailto:christine.d.ford@uth.tmc.edu" TargetMode="External"/><Relationship Id="rId2" Type="http://schemas.openxmlformats.org/officeDocument/2006/relationships/notesSlide" Target="../notesSlides/notesSlide32.xml"/><Relationship Id="rId1" Type="http://schemas.openxmlformats.org/officeDocument/2006/relationships/slideLayout" Target="../slideLayouts/slideLayout38.xml"/><Relationship Id="rId6" Type="http://schemas.openxmlformats.org/officeDocument/2006/relationships/hyperlink" Target="mailto:peggy.h.huang@uth.tmc.edu" TargetMode="External"/><Relationship Id="rId5" Type="http://schemas.openxmlformats.org/officeDocument/2006/relationships/hyperlink" Target="mailto:allison.r.ownby@uth.tmc.edu" TargetMode="External"/><Relationship Id="rId4" Type="http://schemas.openxmlformats.org/officeDocument/2006/relationships/hyperlink" Target="mailto:patricia.butler@uth.tmc.edu"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mailto:Suur.Biliciler@uth.tmc.edu" TargetMode="External"/><Relationship Id="rId13" Type="http://schemas.openxmlformats.org/officeDocument/2006/relationships/hyperlink" Target="mailto:Valerie.C.Bomben@uth.tmc.edu" TargetMode="External"/><Relationship Id="rId3" Type="http://schemas.openxmlformats.org/officeDocument/2006/relationships/hyperlink" Target="mailto:Kevin.A.Morano@uth.tmc.edu" TargetMode="External"/><Relationship Id="rId7" Type="http://schemas.openxmlformats.org/officeDocument/2006/relationships/hyperlink" Target="mailto:Mandy.J.Hill@uth.tmc.edu" TargetMode="External"/><Relationship Id="rId12" Type="http://schemas.openxmlformats.org/officeDocument/2006/relationships/hyperlink" Target="mailto:Amy.Hazen@uth.tmc.edu" TargetMode="External"/><Relationship Id="rId17" Type="http://schemas.openxmlformats.org/officeDocument/2006/relationships/image" Target="../media/image13.png"/><Relationship Id="rId2" Type="http://schemas.openxmlformats.org/officeDocument/2006/relationships/hyperlink" Target="mailto:Richard.Andrassy@uth.tmc.edu" TargetMode="External"/><Relationship Id="rId16" Type="http://schemas.openxmlformats.org/officeDocument/2006/relationships/hyperlink" Target="mailto:Salman.Khan@uth.tmc.edu" TargetMode="External"/><Relationship Id="rId1" Type="http://schemas.openxmlformats.org/officeDocument/2006/relationships/slideLayout" Target="../slideLayouts/slideLayout7.xml"/><Relationship Id="rId6" Type="http://schemas.openxmlformats.org/officeDocument/2006/relationships/hyperlink" Target="mailto:Allison.R.Ownby@uth.tmc.edu" TargetMode="External"/><Relationship Id="rId11" Type="http://schemas.openxmlformats.org/officeDocument/2006/relationships/hyperlink" Target="mailto:Christine.Flynn@uth.tmc.edu" TargetMode="External"/><Relationship Id="rId5" Type="http://schemas.openxmlformats.org/officeDocument/2006/relationships/hyperlink" Target="mailto:Pedro.Mancias@uth.tmc.edu" TargetMode="External"/><Relationship Id="rId15" Type="http://schemas.openxmlformats.org/officeDocument/2006/relationships/hyperlink" Target="mailto:Christina.F.Solis@uth.tmc.edu" TargetMode="External"/><Relationship Id="rId10" Type="http://schemas.openxmlformats.org/officeDocument/2006/relationships/hyperlink" Target="mailto:Robin.Dickey@uth.tmc.edu" TargetMode="External"/><Relationship Id="rId4" Type="http://schemas.openxmlformats.org/officeDocument/2006/relationships/hyperlink" Target="mailto:William.Mattox@uth.tmc.edu" TargetMode="External"/><Relationship Id="rId9" Type="http://schemas.openxmlformats.org/officeDocument/2006/relationships/hyperlink" Target="mailto:M.Darla.Brown@uth.tmc.edu" TargetMode="External"/><Relationship Id="rId14" Type="http://schemas.openxmlformats.org/officeDocument/2006/relationships/hyperlink" Target="mailto:Leslie.Beckman@uth.tmc.edu"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med.uth.edu/administration/"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36.xml"/><Relationship Id="rId5" Type="http://schemas.openxmlformats.org/officeDocument/2006/relationships/image" Target="../media/image48.emf"/><Relationship Id="rId4" Type="http://schemas.openxmlformats.org/officeDocument/2006/relationships/image" Target="../media/image47.emf"/></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6.xml"/><Relationship Id="rId5" Type="http://schemas.openxmlformats.org/officeDocument/2006/relationships/image" Target="../media/image52.jpe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jpeg"/><Relationship Id="rId1" Type="http://schemas.openxmlformats.org/officeDocument/2006/relationships/slideLayout" Target="../slideLayouts/slideLayout3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8" Type="http://schemas.openxmlformats.org/officeDocument/2006/relationships/hyperlink" Target="https://twitter.com/FacultyWomen" TargetMode="External"/><Relationship Id="rId3" Type="http://schemas.openxmlformats.org/officeDocument/2006/relationships/image" Target="../media/image61.png"/><Relationship Id="rId7" Type="http://schemas.openxmlformats.org/officeDocument/2006/relationships/hyperlink" Target="https://commons.wikimedia.org/wiki/File:Instagram_icon.png" TargetMode="External"/><Relationship Id="rId2" Type="http://schemas.openxmlformats.org/officeDocument/2006/relationships/hyperlink" Target="https://www.facebook.com/groups/1650411708555831" TargetMode="External"/><Relationship Id="rId1" Type="http://schemas.openxmlformats.org/officeDocument/2006/relationships/slideLayout" Target="../slideLayouts/slideLayout36.xml"/><Relationship Id="rId6" Type="http://schemas.openxmlformats.org/officeDocument/2006/relationships/image" Target="../media/image62.png"/><Relationship Id="rId5" Type="http://schemas.openxmlformats.org/officeDocument/2006/relationships/hyperlink" Target="https://www.instagram.com/wff_uthealth/" TargetMode="External"/><Relationship Id="rId10" Type="http://schemas.openxmlformats.org/officeDocument/2006/relationships/hyperlink" Target="https://tr.wikipedia.org/wiki/Twitter" TargetMode="External"/><Relationship Id="rId4" Type="http://schemas.openxmlformats.org/officeDocument/2006/relationships/hyperlink" Target="https://de.wikipedia.org/wiki/Facebook" TargetMode="External"/><Relationship Id="rId9"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tinyurl.com/utwff" TargetMode="External"/><Relationship Id="rId1" Type="http://schemas.openxmlformats.org/officeDocument/2006/relationships/slideLayout" Target="../slideLayouts/slideLayout37.xml"/><Relationship Id="rId4" Type="http://schemas.openxmlformats.org/officeDocument/2006/relationships/hyperlink" Target="https://med.uth.edu/administration/women-faculty-forum/"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en.wikiversity.org/wiki/Motivation_and_emotion/Book/2016/Villain_motivations" TargetMode="External"/><Relationship Id="rId3" Type="http://schemas.openxmlformats.org/officeDocument/2006/relationships/image" Target="../media/image16.gif"/><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en.wikipedia.org/wiki/Stethoscope" TargetMode="External"/><Relationship Id="rId5" Type="http://schemas.openxmlformats.org/officeDocument/2006/relationships/image" Target="../media/image17.png"/><Relationship Id="rId10" Type="http://schemas.openxmlformats.org/officeDocument/2006/relationships/hyperlink" Target="https://www.luzzo.com/" TargetMode="External"/><Relationship Id="rId4" Type="http://schemas.openxmlformats.org/officeDocument/2006/relationships/hyperlink" Target="https://www.biologycorner.com/worksheets/microscope_use.html" TargetMode="External"/><Relationship Id="rId9" Type="http://schemas.openxmlformats.org/officeDocument/2006/relationships/image" Target="../media/image19.jpeg"/></Relationships>
</file>

<file path=ppt/slides/_rels/slide60.xml.rels><?xml version="1.0" encoding="UTF-8" standalone="yes"?>
<Relationships xmlns="http://schemas.openxmlformats.org/package/2006/relationships"><Relationship Id="rId8" Type="http://schemas.openxmlformats.org/officeDocument/2006/relationships/hyperlink" Target="mailto:Suur.Biliciler@uth.tmc.edu" TargetMode="External"/><Relationship Id="rId13" Type="http://schemas.openxmlformats.org/officeDocument/2006/relationships/hyperlink" Target="mailto:Valerie.C.Bomben@uth.tmc.edu" TargetMode="External"/><Relationship Id="rId3" Type="http://schemas.openxmlformats.org/officeDocument/2006/relationships/hyperlink" Target="mailto:Kevin.A.Morano@uth.tmc.edu" TargetMode="External"/><Relationship Id="rId7" Type="http://schemas.openxmlformats.org/officeDocument/2006/relationships/hyperlink" Target="mailto:Mandy.J.Hill@uth.tmc.edu" TargetMode="External"/><Relationship Id="rId12" Type="http://schemas.openxmlformats.org/officeDocument/2006/relationships/hyperlink" Target="mailto:Amy.Hazen@uth.tmc.edu" TargetMode="External"/><Relationship Id="rId17" Type="http://schemas.openxmlformats.org/officeDocument/2006/relationships/image" Target="../media/image13.png"/><Relationship Id="rId2" Type="http://schemas.openxmlformats.org/officeDocument/2006/relationships/hyperlink" Target="mailto:Richard.Andrassy@uth.tmc.edu" TargetMode="External"/><Relationship Id="rId16" Type="http://schemas.openxmlformats.org/officeDocument/2006/relationships/hyperlink" Target="mailto:Salman.Khan@uth.tmc.edu" TargetMode="External"/><Relationship Id="rId1" Type="http://schemas.openxmlformats.org/officeDocument/2006/relationships/slideLayout" Target="../slideLayouts/slideLayout7.xml"/><Relationship Id="rId6" Type="http://schemas.openxmlformats.org/officeDocument/2006/relationships/hyperlink" Target="mailto:Allison.R.Ownby@uth.tmc.edu" TargetMode="External"/><Relationship Id="rId11" Type="http://schemas.openxmlformats.org/officeDocument/2006/relationships/hyperlink" Target="mailto:Christine.Flynn@uth.tmc.edu" TargetMode="External"/><Relationship Id="rId5" Type="http://schemas.openxmlformats.org/officeDocument/2006/relationships/hyperlink" Target="mailto:Pedro.Mancias@uth.tmc.edu" TargetMode="External"/><Relationship Id="rId15" Type="http://schemas.openxmlformats.org/officeDocument/2006/relationships/hyperlink" Target="mailto:Christina.F.Solis@uth.tmc.edu" TargetMode="External"/><Relationship Id="rId10" Type="http://schemas.openxmlformats.org/officeDocument/2006/relationships/hyperlink" Target="mailto:Robin.Dickey@uth.tmc.edu" TargetMode="External"/><Relationship Id="rId4" Type="http://schemas.openxmlformats.org/officeDocument/2006/relationships/hyperlink" Target="mailto:William.Mattox@uth.tmc.edu" TargetMode="External"/><Relationship Id="rId9" Type="http://schemas.openxmlformats.org/officeDocument/2006/relationships/hyperlink" Target="mailto:M.Darla.Brown@uth.tmc.edu" TargetMode="External"/><Relationship Id="rId14" Type="http://schemas.openxmlformats.org/officeDocument/2006/relationships/hyperlink" Target="mailto:Leslie.Beckman@uth.tmc.edu"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hyperlink" Target="https://youtu.be/uowDI6OInnw" TargetMode="External"/><Relationship Id="rId2" Type="http://schemas.openxmlformats.org/officeDocument/2006/relationships/slideLayout" Target="../slideLayouts/slideLayout38.xml"/><Relationship Id="rId1" Type="http://schemas.openxmlformats.org/officeDocument/2006/relationships/video" Target="https://www.youtube.com/embed/uowDI6OInnw" TargetMode="External"/><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8" Type="http://schemas.openxmlformats.org/officeDocument/2006/relationships/hyperlink" Target="mailto:Suur.Biliciler@uth.tmc.edu" TargetMode="External"/><Relationship Id="rId13" Type="http://schemas.openxmlformats.org/officeDocument/2006/relationships/hyperlink" Target="mailto:Valerie.C.Bomben@uth.tmc.edu" TargetMode="External"/><Relationship Id="rId3" Type="http://schemas.openxmlformats.org/officeDocument/2006/relationships/hyperlink" Target="mailto:Kevin.A.Morano@uth.tmc.edu" TargetMode="External"/><Relationship Id="rId7" Type="http://schemas.openxmlformats.org/officeDocument/2006/relationships/hyperlink" Target="mailto:Mandy.J.Hill@uth.tmc.edu" TargetMode="External"/><Relationship Id="rId12" Type="http://schemas.openxmlformats.org/officeDocument/2006/relationships/hyperlink" Target="mailto:Amy.Hazen@uth.tmc.edu" TargetMode="External"/><Relationship Id="rId17" Type="http://schemas.openxmlformats.org/officeDocument/2006/relationships/image" Target="../media/image13.png"/><Relationship Id="rId2" Type="http://schemas.openxmlformats.org/officeDocument/2006/relationships/hyperlink" Target="mailto:Richard.Andrassy@uth.tmc.edu" TargetMode="External"/><Relationship Id="rId16" Type="http://schemas.openxmlformats.org/officeDocument/2006/relationships/hyperlink" Target="mailto:Salman.Khan@uth.tmc.edu" TargetMode="External"/><Relationship Id="rId1" Type="http://schemas.openxmlformats.org/officeDocument/2006/relationships/slideLayout" Target="../slideLayouts/slideLayout7.xml"/><Relationship Id="rId6" Type="http://schemas.openxmlformats.org/officeDocument/2006/relationships/hyperlink" Target="mailto:Allison.R.Ownby@uth.tmc.edu" TargetMode="External"/><Relationship Id="rId11" Type="http://schemas.openxmlformats.org/officeDocument/2006/relationships/hyperlink" Target="mailto:Christine.Flynn@uth.tmc.edu" TargetMode="External"/><Relationship Id="rId5" Type="http://schemas.openxmlformats.org/officeDocument/2006/relationships/hyperlink" Target="mailto:Pedro.Mancias@uth.tmc.edu" TargetMode="External"/><Relationship Id="rId15" Type="http://schemas.openxmlformats.org/officeDocument/2006/relationships/hyperlink" Target="mailto:Christina.F.Solis@uth.tmc.edu" TargetMode="External"/><Relationship Id="rId10" Type="http://schemas.openxmlformats.org/officeDocument/2006/relationships/hyperlink" Target="mailto:Robin.Dickey@uth.tmc.edu" TargetMode="External"/><Relationship Id="rId4" Type="http://schemas.openxmlformats.org/officeDocument/2006/relationships/hyperlink" Target="mailto:William.Mattox@uth.tmc.edu" TargetMode="External"/><Relationship Id="rId9" Type="http://schemas.openxmlformats.org/officeDocument/2006/relationships/hyperlink" Target="mailto:M.Darla.Brown@uth.tmc.edu" TargetMode="External"/><Relationship Id="rId14" Type="http://schemas.openxmlformats.org/officeDocument/2006/relationships/hyperlink" Target="mailto:Leslie.Beckman@uth.tmc.edu" TargetMode="External"/></Relationships>
</file>

<file path=ppt/slides/_rels/slide67.xml.rels><?xml version="1.0" encoding="UTF-8" standalone="yes"?>
<Relationships xmlns="http://schemas.openxmlformats.org/package/2006/relationships"><Relationship Id="rId2" Type="http://schemas.openxmlformats.org/officeDocument/2006/relationships/hyperlink" Target="http://www.go.uth.edu/ombuds" TargetMode="External"/><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3" Type="http://schemas.openxmlformats.org/officeDocument/2006/relationships/hyperlink" Target="http://www.mylifevalues.com/" TargetMode="External"/><Relationship Id="rId2" Type="http://schemas.openxmlformats.org/officeDocument/2006/relationships/hyperlink" Target="http://go.uth.edu/fap" TargetMode="External"/><Relationship Id="rId1" Type="http://schemas.openxmlformats.org/officeDocument/2006/relationships/slideLayout" Target="../slideLayouts/slideLayout43.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litemind.com/tackle-any-issue-with-a-list-of-100/"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8" Type="http://schemas.openxmlformats.org/officeDocument/2006/relationships/hyperlink" Target="mailto:Suur.Biliciler@uth.tmc.edu" TargetMode="External"/><Relationship Id="rId13" Type="http://schemas.openxmlformats.org/officeDocument/2006/relationships/hyperlink" Target="mailto:Valerie.C.Bomben@uth.tmc.edu" TargetMode="External"/><Relationship Id="rId3" Type="http://schemas.openxmlformats.org/officeDocument/2006/relationships/hyperlink" Target="mailto:Kevin.A.Morano@uth.tmc.edu" TargetMode="External"/><Relationship Id="rId7" Type="http://schemas.openxmlformats.org/officeDocument/2006/relationships/hyperlink" Target="mailto:Mandy.J.Hill@uth.tmc.edu" TargetMode="External"/><Relationship Id="rId12" Type="http://schemas.openxmlformats.org/officeDocument/2006/relationships/hyperlink" Target="mailto:Amy.Hazen@uth.tmc.edu" TargetMode="External"/><Relationship Id="rId17" Type="http://schemas.openxmlformats.org/officeDocument/2006/relationships/image" Target="../media/image13.png"/><Relationship Id="rId2" Type="http://schemas.openxmlformats.org/officeDocument/2006/relationships/hyperlink" Target="mailto:Richard.Andrassy@uth.tmc.edu" TargetMode="External"/><Relationship Id="rId16" Type="http://schemas.openxmlformats.org/officeDocument/2006/relationships/hyperlink" Target="mailto:Salman.Khan@uth.tmc.edu" TargetMode="External"/><Relationship Id="rId1" Type="http://schemas.openxmlformats.org/officeDocument/2006/relationships/slideLayout" Target="../slideLayouts/slideLayout7.xml"/><Relationship Id="rId6" Type="http://schemas.openxmlformats.org/officeDocument/2006/relationships/hyperlink" Target="mailto:Allison.R.Ownby@uth.tmc.edu" TargetMode="External"/><Relationship Id="rId11" Type="http://schemas.openxmlformats.org/officeDocument/2006/relationships/hyperlink" Target="mailto:Christine.Flynn@uth.tmc.edu" TargetMode="External"/><Relationship Id="rId5" Type="http://schemas.openxmlformats.org/officeDocument/2006/relationships/hyperlink" Target="mailto:Pedro.Mancias@uth.tmc.edu" TargetMode="External"/><Relationship Id="rId15" Type="http://schemas.openxmlformats.org/officeDocument/2006/relationships/hyperlink" Target="mailto:Christina.F.Solis@uth.tmc.edu" TargetMode="External"/><Relationship Id="rId10" Type="http://schemas.openxmlformats.org/officeDocument/2006/relationships/hyperlink" Target="mailto:Robin.Dickey@uth.tmc.edu" TargetMode="External"/><Relationship Id="rId4" Type="http://schemas.openxmlformats.org/officeDocument/2006/relationships/hyperlink" Target="mailto:William.Mattox@uth.tmc.edu" TargetMode="External"/><Relationship Id="rId9" Type="http://schemas.openxmlformats.org/officeDocument/2006/relationships/hyperlink" Target="mailto:M.Darla.Brown@uth.tmc.edu" TargetMode="External"/><Relationship Id="rId14" Type="http://schemas.openxmlformats.org/officeDocument/2006/relationships/hyperlink" Target="mailto:Leslie.Beckman@uth.tmc.edu"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7.xml"/></Relationships>
</file>

<file path=ppt/slides/_rels/slide7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8.xml"/></Relationships>
</file>

<file path=ppt/slides/_rels/slide7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emf"/><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5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75.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79.png"/><Relationship Id="rId21" Type="http://schemas.openxmlformats.org/officeDocument/2006/relationships/image" Target="../media/image97.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93.png"/><Relationship Id="rId2" Type="http://schemas.openxmlformats.org/officeDocument/2006/relationships/notesSlide" Target="../notesSlides/notesSlide33.xml"/><Relationship Id="rId16" Type="http://schemas.openxmlformats.org/officeDocument/2006/relationships/image" Target="../media/image92.png"/><Relationship Id="rId20" Type="http://schemas.openxmlformats.org/officeDocument/2006/relationships/image" Target="../media/image96.png"/><Relationship Id="rId1" Type="http://schemas.openxmlformats.org/officeDocument/2006/relationships/slideLayout" Target="../slideLayouts/slideLayout58.xml"/><Relationship Id="rId6" Type="http://schemas.openxmlformats.org/officeDocument/2006/relationships/image" Target="../media/image82.jpe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6.png"/><Relationship Id="rId19" Type="http://schemas.openxmlformats.org/officeDocument/2006/relationships/image" Target="../media/image95.png"/><Relationship Id="rId4" Type="http://schemas.openxmlformats.org/officeDocument/2006/relationships/image" Target="../media/image80.jpeg"/><Relationship Id="rId9" Type="http://schemas.openxmlformats.org/officeDocument/2006/relationships/image" Target="../media/image85.jpeg"/><Relationship Id="rId14" Type="http://schemas.openxmlformats.org/officeDocument/2006/relationships/image" Target="../media/image90.png"/></Relationships>
</file>

<file path=ppt/slides/_rels/slide7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8.xml"/><Relationship Id="rId5" Type="http://schemas.openxmlformats.org/officeDocument/2006/relationships/image" Target="../media/image101.png"/><Relationship Id="rId4" Type="http://schemas.openxmlformats.org/officeDocument/2006/relationships/image" Target="../media/image10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8.xml.rels><?xml version="1.0" encoding="UTF-8" standalone="yes"?>
<Relationships xmlns="http://schemas.openxmlformats.org/package/2006/relationships"><Relationship Id="rId8" Type="http://schemas.openxmlformats.org/officeDocument/2006/relationships/hyperlink" Target="mailto:Suur.Biliciler@uth.tmc.edu" TargetMode="External"/><Relationship Id="rId13" Type="http://schemas.openxmlformats.org/officeDocument/2006/relationships/hyperlink" Target="mailto:Valerie.C.Bomben@uth.tmc.edu" TargetMode="External"/><Relationship Id="rId3" Type="http://schemas.openxmlformats.org/officeDocument/2006/relationships/hyperlink" Target="mailto:Kevin.A.Morano@uth.tmc.edu" TargetMode="External"/><Relationship Id="rId7" Type="http://schemas.openxmlformats.org/officeDocument/2006/relationships/hyperlink" Target="mailto:Mandy.J.Hill@uth.tmc.edu" TargetMode="External"/><Relationship Id="rId12" Type="http://schemas.openxmlformats.org/officeDocument/2006/relationships/hyperlink" Target="mailto:Amy.Hazen@uth.tmc.edu" TargetMode="External"/><Relationship Id="rId17" Type="http://schemas.openxmlformats.org/officeDocument/2006/relationships/image" Target="../media/image13.png"/><Relationship Id="rId2" Type="http://schemas.openxmlformats.org/officeDocument/2006/relationships/hyperlink" Target="mailto:Richard.Andrassy@uth.tmc.edu" TargetMode="External"/><Relationship Id="rId16" Type="http://schemas.openxmlformats.org/officeDocument/2006/relationships/hyperlink" Target="mailto:Salman.Khan@uth.tmc.edu" TargetMode="External"/><Relationship Id="rId1" Type="http://schemas.openxmlformats.org/officeDocument/2006/relationships/slideLayout" Target="../slideLayouts/slideLayout7.xml"/><Relationship Id="rId6" Type="http://schemas.openxmlformats.org/officeDocument/2006/relationships/hyperlink" Target="mailto:Allison.R.Ownby@uth.tmc.edu" TargetMode="External"/><Relationship Id="rId11" Type="http://schemas.openxmlformats.org/officeDocument/2006/relationships/hyperlink" Target="mailto:Christine.Flynn@uth.tmc.edu" TargetMode="External"/><Relationship Id="rId5" Type="http://schemas.openxmlformats.org/officeDocument/2006/relationships/hyperlink" Target="mailto:Pedro.Mancias@uth.tmc.edu" TargetMode="External"/><Relationship Id="rId15" Type="http://schemas.openxmlformats.org/officeDocument/2006/relationships/hyperlink" Target="mailto:Christina.F.Solis@uth.tmc.edu" TargetMode="External"/><Relationship Id="rId10" Type="http://schemas.openxmlformats.org/officeDocument/2006/relationships/hyperlink" Target="mailto:Robin.Dickey@uth.tmc.edu" TargetMode="External"/><Relationship Id="rId4" Type="http://schemas.openxmlformats.org/officeDocument/2006/relationships/hyperlink" Target="mailto:William.Mattox@uth.tmc.edu" TargetMode="External"/><Relationship Id="rId9" Type="http://schemas.openxmlformats.org/officeDocument/2006/relationships/hyperlink" Target="mailto:M.Darla.Brown@uth.tmc.edu" TargetMode="External"/><Relationship Id="rId14" Type="http://schemas.openxmlformats.org/officeDocument/2006/relationships/hyperlink" Target="mailto:Leslie.Beckman@uth.tmc.edu"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5.xml"/></Relationships>
</file>

<file path=ppt/slides/_rels/slide8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75.xml"/></Relationships>
</file>

<file path=ppt/slides/_rels/slide8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5.xml"/></Relationships>
</file>

<file path=ppt/slides/_rels/slide83.xml.rels><?xml version="1.0" encoding="UTF-8" standalone="yes"?>
<Relationships xmlns="http://schemas.openxmlformats.org/package/2006/relationships"><Relationship Id="rId2" Type="http://schemas.openxmlformats.org/officeDocument/2006/relationships/hyperlink" Target="mailto:Amy.Hazen@uth.tmc.edu" TargetMode="External"/><Relationship Id="rId1" Type="http://schemas.openxmlformats.org/officeDocument/2006/relationships/slideLayout" Target="../slideLayouts/slideLayout75.xml"/></Relationships>
</file>

<file path=ppt/slides/_rels/slide84.xml.rels><?xml version="1.0" encoding="UTF-8" standalone="yes"?>
<Relationships xmlns="http://schemas.openxmlformats.org/package/2006/relationships"><Relationship Id="rId8" Type="http://schemas.openxmlformats.org/officeDocument/2006/relationships/hyperlink" Target="mailto:Suur.Biliciler@uth.tmc.edu" TargetMode="External"/><Relationship Id="rId13" Type="http://schemas.openxmlformats.org/officeDocument/2006/relationships/hyperlink" Target="mailto:Valerie.C.Bomben@uth.tmc.edu" TargetMode="External"/><Relationship Id="rId3" Type="http://schemas.openxmlformats.org/officeDocument/2006/relationships/hyperlink" Target="mailto:Kevin.A.Morano@uth.tmc.edu" TargetMode="External"/><Relationship Id="rId7" Type="http://schemas.openxmlformats.org/officeDocument/2006/relationships/hyperlink" Target="mailto:Mandy.J.Hill@uth.tmc.edu" TargetMode="External"/><Relationship Id="rId12" Type="http://schemas.openxmlformats.org/officeDocument/2006/relationships/hyperlink" Target="mailto:Amy.Hazen@uth.tmc.edu" TargetMode="External"/><Relationship Id="rId17" Type="http://schemas.openxmlformats.org/officeDocument/2006/relationships/image" Target="../media/image13.png"/><Relationship Id="rId2" Type="http://schemas.openxmlformats.org/officeDocument/2006/relationships/hyperlink" Target="mailto:Richard.Andrassy@uth.tmc.edu" TargetMode="External"/><Relationship Id="rId16" Type="http://schemas.openxmlformats.org/officeDocument/2006/relationships/hyperlink" Target="mailto:Salman.Khan@uth.tmc.edu" TargetMode="External"/><Relationship Id="rId1" Type="http://schemas.openxmlformats.org/officeDocument/2006/relationships/slideLayout" Target="../slideLayouts/slideLayout7.xml"/><Relationship Id="rId6" Type="http://schemas.openxmlformats.org/officeDocument/2006/relationships/hyperlink" Target="mailto:Allison.R.Ownby@uth.tmc.edu" TargetMode="External"/><Relationship Id="rId11" Type="http://schemas.openxmlformats.org/officeDocument/2006/relationships/hyperlink" Target="mailto:Christine.Flynn@uth.tmc.edu" TargetMode="External"/><Relationship Id="rId5" Type="http://schemas.openxmlformats.org/officeDocument/2006/relationships/hyperlink" Target="mailto:Pedro.Mancias@uth.tmc.edu" TargetMode="External"/><Relationship Id="rId15" Type="http://schemas.openxmlformats.org/officeDocument/2006/relationships/hyperlink" Target="mailto:Christina.F.Solis@uth.tmc.edu" TargetMode="External"/><Relationship Id="rId10" Type="http://schemas.openxmlformats.org/officeDocument/2006/relationships/hyperlink" Target="mailto:Robin.Dickey@uth.tmc.edu" TargetMode="External"/><Relationship Id="rId4" Type="http://schemas.openxmlformats.org/officeDocument/2006/relationships/hyperlink" Target="mailto:William.Mattox@uth.tmc.edu" TargetMode="External"/><Relationship Id="rId9" Type="http://schemas.openxmlformats.org/officeDocument/2006/relationships/hyperlink" Target="mailto:M.Darla.Brown@uth.tmc.edu" TargetMode="External"/><Relationship Id="rId14" Type="http://schemas.openxmlformats.org/officeDocument/2006/relationships/hyperlink" Target="mailto:Leslie.Beckman@uth.tmc.edu"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6.xml"/><Relationship Id="rId1" Type="http://schemas.openxmlformats.org/officeDocument/2006/relationships/slideLayout" Target="../slideLayouts/slideLayout92.xml"/><Relationship Id="rId4" Type="http://schemas.openxmlformats.org/officeDocument/2006/relationships/image" Target="../media/image105.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7.xml"/></Relationships>
</file>

<file path=ppt/slides/_rels/slide88.xml.rels><?xml version="1.0" encoding="UTF-8" standalone="yes"?>
<Relationships xmlns="http://schemas.openxmlformats.org/package/2006/relationships"><Relationship Id="rId8" Type="http://schemas.openxmlformats.org/officeDocument/2006/relationships/hyperlink" Target="mailto:Suur.Biliciler@uth.tmc.edu" TargetMode="External"/><Relationship Id="rId13" Type="http://schemas.openxmlformats.org/officeDocument/2006/relationships/hyperlink" Target="mailto:Valerie.C.Bomben@uth.tmc.edu" TargetMode="External"/><Relationship Id="rId3" Type="http://schemas.openxmlformats.org/officeDocument/2006/relationships/hyperlink" Target="mailto:Kevin.A.Morano@uth.tmc.edu" TargetMode="External"/><Relationship Id="rId7" Type="http://schemas.openxmlformats.org/officeDocument/2006/relationships/hyperlink" Target="mailto:Mandy.J.Hill@uth.tmc.edu" TargetMode="External"/><Relationship Id="rId12" Type="http://schemas.openxmlformats.org/officeDocument/2006/relationships/hyperlink" Target="mailto:Amy.Hazen@uth.tmc.edu" TargetMode="External"/><Relationship Id="rId17" Type="http://schemas.openxmlformats.org/officeDocument/2006/relationships/image" Target="../media/image13.png"/><Relationship Id="rId2" Type="http://schemas.openxmlformats.org/officeDocument/2006/relationships/hyperlink" Target="mailto:Richard.Andrassy@uth.tmc.edu" TargetMode="External"/><Relationship Id="rId16" Type="http://schemas.openxmlformats.org/officeDocument/2006/relationships/hyperlink" Target="mailto:Salman.Khan@uth.tmc.edu" TargetMode="External"/><Relationship Id="rId1" Type="http://schemas.openxmlformats.org/officeDocument/2006/relationships/slideLayout" Target="../slideLayouts/slideLayout7.xml"/><Relationship Id="rId6" Type="http://schemas.openxmlformats.org/officeDocument/2006/relationships/hyperlink" Target="mailto:Allison.R.Ownby@uth.tmc.edu" TargetMode="External"/><Relationship Id="rId11" Type="http://schemas.openxmlformats.org/officeDocument/2006/relationships/hyperlink" Target="mailto:Christine.Flynn@uth.tmc.edu" TargetMode="External"/><Relationship Id="rId5" Type="http://schemas.openxmlformats.org/officeDocument/2006/relationships/hyperlink" Target="mailto:Pedro.Mancias@uth.tmc.edu" TargetMode="External"/><Relationship Id="rId15" Type="http://schemas.openxmlformats.org/officeDocument/2006/relationships/hyperlink" Target="mailto:Christina.F.Solis@uth.tmc.edu" TargetMode="External"/><Relationship Id="rId10" Type="http://schemas.openxmlformats.org/officeDocument/2006/relationships/hyperlink" Target="mailto:Robin.Dickey@uth.tmc.edu" TargetMode="External"/><Relationship Id="rId4" Type="http://schemas.openxmlformats.org/officeDocument/2006/relationships/hyperlink" Target="mailto:William.Mattox@uth.tmc.edu" TargetMode="External"/><Relationship Id="rId9" Type="http://schemas.openxmlformats.org/officeDocument/2006/relationships/hyperlink" Target="mailto:M.Darla.Brown@uth.tmc.edu" TargetMode="External"/><Relationship Id="rId14" Type="http://schemas.openxmlformats.org/officeDocument/2006/relationships/hyperlink" Target="mailto:Leslie.Beckman@uth.tmc.edu" TargetMode="External"/></Relationships>
</file>

<file path=ppt/slides/_rels/slide89.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jpg"/><Relationship Id="rId3" Type="http://schemas.openxmlformats.org/officeDocument/2006/relationships/image" Target="../media/image107.jpg"/><Relationship Id="rId7" Type="http://schemas.openxmlformats.org/officeDocument/2006/relationships/image" Target="../media/image111.png"/><Relationship Id="rId12" Type="http://schemas.openxmlformats.org/officeDocument/2006/relationships/image" Target="../media/image116.png"/><Relationship Id="rId17" Type="http://schemas.openxmlformats.org/officeDocument/2006/relationships/image" Target="../media/image120.jpg"/><Relationship Id="rId2" Type="http://schemas.openxmlformats.org/officeDocument/2006/relationships/image" Target="../media/image106.jpg"/><Relationship Id="rId16" Type="http://schemas.openxmlformats.org/officeDocument/2006/relationships/image" Target="../media/image119.png"/><Relationship Id="rId1" Type="http://schemas.openxmlformats.org/officeDocument/2006/relationships/slideLayout" Target="../slideLayouts/slideLayout98.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5" Type="http://schemas.openxmlformats.org/officeDocument/2006/relationships/hyperlink" Target="mailto:salman.khan@uth.tmc.edu" TargetMode="External"/><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18.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01.xml"/><Relationship Id="rId5" Type="http://schemas.openxmlformats.org/officeDocument/2006/relationships/image" Target="../media/image12.png"/><Relationship Id="rId4" Type="http://schemas.openxmlformats.org/officeDocument/2006/relationships/hyperlink" Target="https://ohiostate.pressbooks.pub/choosingsources/chapter/purpose-of-research-ques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a:extLst>
              <a:ext uri="{FF2B5EF4-FFF2-40B4-BE49-F238E27FC236}">
                <a16:creationId xmlns:a16="http://schemas.microsoft.com/office/drawing/2014/main" id="{71A4DE7D-7045-C840-B8DF-B4EB40E7F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16" y="0"/>
            <a:ext cx="1223041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Slide Number Placeholder 1">
            <a:extLst>
              <a:ext uri="{FF2B5EF4-FFF2-40B4-BE49-F238E27FC236}">
                <a16:creationId xmlns:a16="http://schemas.microsoft.com/office/drawing/2014/main" id="{F9732A24-37BB-B64C-8D81-217982BC34D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ct val="0"/>
              </a:spcAft>
              <a:buNone/>
            </a:pPr>
            <a:fld id="{014059D9-4012-224C-A82D-AC450C1D0FA2}" type="slidenum">
              <a:rPr lang="en-US" altLang="en-US" sz="1200">
                <a:solidFill>
                  <a:srgbClr val="898989"/>
                </a:solidFill>
                <a:latin typeface="Tahoma" panose="020B0604030504040204" pitchFamily="34" charset="0"/>
              </a:rPr>
              <a:pPr eaLnBrk="0" fontAlgn="base" hangingPunct="0">
                <a:spcBef>
                  <a:spcPct val="0"/>
                </a:spcBef>
                <a:spcAft>
                  <a:spcPct val="0"/>
                </a:spcAft>
                <a:buNone/>
              </a:pPr>
              <a:t>1</a:t>
            </a:fld>
            <a:endParaRPr lang="en-US" altLang="en-US" sz="1200">
              <a:solidFill>
                <a:srgbClr val="898989"/>
              </a:solidFill>
              <a:latin typeface="Tahoma" panose="020B0604030504040204" pitchFamily="34" charset="0"/>
            </a:endParaRPr>
          </a:p>
        </p:txBody>
      </p:sp>
      <p:sp>
        <p:nvSpPr>
          <p:cNvPr id="4" name="Rectangle 3">
            <a:extLst>
              <a:ext uri="{FF2B5EF4-FFF2-40B4-BE49-F238E27FC236}">
                <a16:creationId xmlns:a16="http://schemas.microsoft.com/office/drawing/2014/main" id="{1C1C6A4B-69F7-40F6-9CD7-7CF1E90E9BE3}"/>
              </a:ext>
            </a:extLst>
          </p:cNvPr>
          <p:cNvSpPr/>
          <p:nvPr/>
        </p:nvSpPr>
        <p:spPr>
          <a:xfrm>
            <a:off x="1362075" y="990601"/>
            <a:ext cx="9467850" cy="1200329"/>
          </a:xfrm>
          <a:prstGeom prst="rect">
            <a:avLst/>
          </a:prstGeom>
          <a:noFill/>
        </p:spPr>
        <p:txBody>
          <a:bodyPr>
            <a:spAutoFit/>
          </a:bodyPr>
          <a:lstStyle/>
          <a:p>
            <a:pPr algn="ctr">
              <a:defRPr/>
            </a:pPr>
            <a:r>
              <a:rPr lang="en-US" sz="2400" i="1" dirty="0">
                <a:ln w="0"/>
                <a:solidFill>
                  <a:prstClr val="black"/>
                </a:solidFill>
                <a:effectLst>
                  <a:outerShdw blurRad="38100" dist="38100" dir="2700000" algn="tl">
                    <a:srgbClr val="000000">
                      <a:alpha val="43137"/>
                    </a:srgbClr>
                  </a:outerShdw>
                </a:effectLst>
                <a:latin typeface="Adobe Devanagari" panose="02040503050201020203" pitchFamily="18" charset="0"/>
                <a:ea typeface="ＭＳ Ｐゴシック" charset="-128"/>
                <a:cs typeface="Adobe Devanagari" panose="02040503050201020203" pitchFamily="18" charset="0"/>
              </a:rPr>
              <a:t>The Office of Administration &amp; Faculty Affairs </a:t>
            </a:r>
          </a:p>
          <a:p>
            <a:pPr algn="ctr">
              <a:defRPr/>
            </a:pPr>
            <a:endParaRPr lang="en-US" sz="2400" i="1" dirty="0">
              <a:ln w="0"/>
              <a:solidFill>
                <a:prstClr val="black"/>
              </a:solidFill>
              <a:effectLst>
                <a:outerShdw blurRad="38100" dist="38100" dir="2700000" algn="tl">
                  <a:srgbClr val="000000">
                    <a:alpha val="43137"/>
                  </a:srgbClr>
                </a:outerShdw>
              </a:effectLst>
              <a:latin typeface="Adobe Devanagari" panose="02040503050201020203" pitchFamily="18" charset="0"/>
              <a:ea typeface="ＭＳ Ｐゴシック" charset="-128"/>
              <a:cs typeface="Adobe Devanagari" panose="02040503050201020203" pitchFamily="18" charset="0"/>
            </a:endParaRPr>
          </a:p>
          <a:p>
            <a:pPr algn="ctr">
              <a:defRPr/>
            </a:pPr>
            <a:r>
              <a:rPr lang="en-US" sz="2400" b="1" dirty="0">
                <a:ln w="0"/>
                <a:solidFill>
                  <a:srgbClr val="F79646">
                    <a:lumMod val="50000"/>
                  </a:srgbClr>
                </a:solidFill>
                <a:latin typeface="Adobe Devanagari" panose="02040503050201020203" pitchFamily="18" charset="0"/>
                <a:ea typeface="ＭＳ Ｐゴシック" charset="-128"/>
                <a:cs typeface="Adobe Devanagari" panose="02040503050201020203" pitchFamily="18" charset="0"/>
              </a:rPr>
              <a:t>invites McGovern Medical School Faculty appointed in the past year to</a:t>
            </a:r>
          </a:p>
        </p:txBody>
      </p:sp>
      <p:sp>
        <p:nvSpPr>
          <p:cNvPr id="5" name="Rectangle 4">
            <a:extLst>
              <a:ext uri="{FF2B5EF4-FFF2-40B4-BE49-F238E27FC236}">
                <a16:creationId xmlns:a16="http://schemas.microsoft.com/office/drawing/2014/main" id="{EF8B62B1-6D72-4F21-9969-04E459564952}"/>
              </a:ext>
            </a:extLst>
          </p:cNvPr>
          <p:cNvSpPr/>
          <p:nvPr/>
        </p:nvSpPr>
        <p:spPr>
          <a:xfrm>
            <a:off x="685800" y="2590800"/>
            <a:ext cx="10706416" cy="1107996"/>
          </a:xfrm>
          <a:prstGeom prst="rect">
            <a:avLst/>
          </a:prstGeom>
          <a:noFill/>
          <a:ln>
            <a:noFill/>
          </a:ln>
          <a:effectLst/>
        </p:spPr>
        <p:txBody>
          <a:bodyPr>
            <a:spAutoFit/>
          </a:bodyPr>
          <a:lstStyle/>
          <a:p>
            <a:pPr algn="ctr">
              <a:defRPr/>
            </a:pPr>
            <a:r>
              <a:rPr lang="en-US" sz="6600" b="1" dirty="0">
                <a:ln w="22225">
                  <a:noFill/>
                  <a:prstDash val="solid"/>
                </a:ln>
                <a:solidFill>
                  <a:srgbClr val="F79646">
                    <a:lumMod val="50000"/>
                  </a:srgbClr>
                </a:solidFill>
                <a:effectLst>
                  <a:glow rad="63500">
                    <a:prstClr val="white">
                      <a:alpha val="40000"/>
                    </a:prstClr>
                  </a:glow>
                  <a:innerShdw blurRad="63500" dist="50800">
                    <a:prstClr val="black">
                      <a:alpha val="50000"/>
                    </a:prstClr>
                  </a:innerShdw>
                </a:effectLst>
                <a:latin typeface="Adobe Devanagari" panose="02040503050201020203" pitchFamily="18" charset="0"/>
                <a:ea typeface="ＭＳ Ｐゴシック" charset="-128"/>
                <a:cs typeface="Adobe Hebrew" panose="02040503050201020203"/>
              </a:rPr>
              <a:t>New Faculty Orientation</a:t>
            </a:r>
          </a:p>
        </p:txBody>
      </p:sp>
      <p:sp>
        <p:nvSpPr>
          <p:cNvPr id="2" name="Rectangle 1">
            <a:extLst>
              <a:ext uri="{FF2B5EF4-FFF2-40B4-BE49-F238E27FC236}">
                <a16:creationId xmlns:a16="http://schemas.microsoft.com/office/drawing/2014/main" id="{97854797-976E-4618-A7EF-865D9FE108DB}"/>
              </a:ext>
            </a:extLst>
          </p:cNvPr>
          <p:cNvSpPr/>
          <p:nvPr/>
        </p:nvSpPr>
        <p:spPr>
          <a:xfrm>
            <a:off x="2819400" y="3849688"/>
            <a:ext cx="6781800" cy="646112"/>
          </a:xfrm>
          <a:prstGeom prst="rect">
            <a:avLst/>
          </a:prstGeom>
        </p:spPr>
        <p:txBody>
          <a:bodyPr>
            <a:spAutoFit/>
          </a:bodyPr>
          <a:lstStyle/>
          <a:p>
            <a:pPr>
              <a:defRPr/>
            </a:pPr>
            <a:r>
              <a:rPr lang="en-US" sz="3600" dirty="0">
                <a:ln w="0"/>
                <a:solidFill>
                  <a:prstClr val="black"/>
                </a:solidFill>
                <a:effectLst>
                  <a:outerShdw blurRad="38100" dist="38100" dir="2700000" algn="tl">
                    <a:srgbClr val="000000">
                      <a:alpha val="43137"/>
                    </a:srgbClr>
                  </a:outerShdw>
                </a:effectLst>
                <a:latin typeface="Adobe Devanagari" panose="02040503050201020203" pitchFamily="18" charset="0"/>
                <a:ea typeface="ＭＳ Ｐゴシック" charset="-128"/>
                <a:cs typeface="Adobe Devanagari" panose="02040503050201020203" pitchFamily="18" charset="0"/>
              </a:rPr>
              <a:t>OCTOBER 21st, 2020 | 8 – 9:30 AM</a:t>
            </a:r>
            <a:r>
              <a:rPr lang="en-US" sz="3600" dirty="0">
                <a:ln w="0"/>
                <a:solidFill>
                  <a:srgbClr val="F79646">
                    <a:lumMod val="60000"/>
                    <a:lumOff val="40000"/>
                  </a:srgbClr>
                </a:solidFill>
                <a:effectLst>
                  <a:outerShdw blurRad="38100" dist="38100" dir="2700000" algn="tl">
                    <a:srgbClr val="000000">
                      <a:alpha val="43137"/>
                    </a:srgbClr>
                  </a:outerShdw>
                </a:effectLst>
                <a:latin typeface="Adobe Devanagari" panose="02040503050201020203" pitchFamily="18" charset="0"/>
                <a:ea typeface="ＭＳ Ｐゴシック" charset="-128"/>
                <a:cs typeface="Adobe Devanagari" panose="02040503050201020203" pitchFamily="18" charset="0"/>
              </a:rPr>
              <a:t> </a:t>
            </a:r>
          </a:p>
        </p:txBody>
      </p:sp>
      <p:sp>
        <p:nvSpPr>
          <p:cNvPr id="3" name="Rectangle 2">
            <a:extLst>
              <a:ext uri="{FF2B5EF4-FFF2-40B4-BE49-F238E27FC236}">
                <a16:creationId xmlns:a16="http://schemas.microsoft.com/office/drawing/2014/main" id="{F233CDFE-A705-4606-964C-156D381370AE}"/>
              </a:ext>
            </a:extLst>
          </p:cNvPr>
          <p:cNvSpPr/>
          <p:nvPr/>
        </p:nvSpPr>
        <p:spPr>
          <a:xfrm>
            <a:off x="5370514" y="4495801"/>
            <a:ext cx="1450975" cy="646113"/>
          </a:xfrm>
          <a:prstGeom prst="rect">
            <a:avLst/>
          </a:prstGeom>
        </p:spPr>
        <p:txBody>
          <a:bodyPr wrap="none">
            <a:spAutoFit/>
          </a:bodyPr>
          <a:lstStyle/>
          <a:p>
            <a:pPr>
              <a:defRPr/>
            </a:pPr>
            <a:r>
              <a:rPr lang="en-US" sz="3600" dirty="0">
                <a:ln w="0"/>
                <a:solidFill>
                  <a:prstClr val="black"/>
                </a:solidFill>
                <a:effectLst>
                  <a:outerShdw blurRad="38100" dist="38100" dir="2700000" algn="tl">
                    <a:srgbClr val="000000">
                      <a:alpha val="43137"/>
                    </a:srgbClr>
                  </a:outerShdw>
                </a:effectLst>
                <a:latin typeface="Adobe Devanagari" panose="02040503050201020203" pitchFamily="18" charset="0"/>
                <a:ea typeface="ＭＳ Ｐゴシック" charset="-128"/>
                <a:cs typeface="Adobe Devanagari" panose="02040503050201020203" pitchFamily="18" charset="0"/>
              </a:rPr>
              <a:t>WebEx</a:t>
            </a:r>
          </a:p>
        </p:txBody>
      </p:sp>
      <p:pic>
        <p:nvPicPr>
          <p:cNvPr id="5128" name="Picture 6">
            <a:extLst>
              <a:ext uri="{FF2B5EF4-FFF2-40B4-BE49-F238E27FC236}">
                <a16:creationId xmlns:a16="http://schemas.microsoft.com/office/drawing/2014/main" id="{8B176137-E6A7-5E48-8E65-E383F0819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495800"/>
            <a:ext cx="2779713"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7158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80000"/>
              <a:buFont typeface="Wingdings 2" charset="2"/>
              <a:buChar char=""/>
              <a:defRPr sz="3200">
                <a:solidFill>
                  <a:schemeClr val="tx1"/>
                </a:solidFill>
                <a:latin typeface="Gill Sans MT" charset="0"/>
                <a:ea typeface="ＭＳ Ｐゴシック" charset="-128"/>
              </a:defRPr>
            </a:lvl1pPr>
            <a:lvl2pPr marL="742950" indent="-285750">
              <a:spcBef>
                <a:spcPts val="550"/>
              </a:spcBef>
              <a:buClr>
                <a:schemeClr val="accent1"/>
              </a:buClr>
              <a:buFont typeface="Verdana" charset="0"/>
              <a:buChar char="◦"/>
              <a:defRPr sz="28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buChar char=""/>
              <a:defRPr sz="24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buChar char=""/>
              <a:defRPr sz="2000">
                <a:solidFill>
                  <a:schemeClr val="tx1"/>
                </a:solidFill>
                <a:latin typeface="Gill Sans MT" charset="0"/>
                <a:ea typeface="ＭＳ Ｐゴシック" charset="-128"/>
              </a:defRPr>
            </a:lvl4pPr>
            <a:lvl5pPr marL="2057400" indent="-228600">
              <a:spcBef>
                <a:spcPct val="20000"/>
              </a:spcBef>
              <a:buClr>
                <a:srgbClr val="84AA33"/>
              </a:buClr>
              <a:buFont typeface="Wingdings 2" charset="2"/>
              <a:buChar char=""/>
              <a:defRPr sz="2000">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9pPr>
          </a:lstStyle>
          <a:p>
            <a:pPr eaLnBrk="0" fontAlgn="base" hangingPunct="0">
              <a:spcBef>
                <a:spcPct val="0"/>
              </a:spcBef>
              <a:spcAft>
                <a:spcPct val="0"/>
              </a:spcAft>
              <a:buClrTx/>
              <a:buSzTx/>
              <a:buNone/>
            </a:pPr>
            <a:fld id="{BE980524-34E4-BC41-9225-B5AEDCEA03A8}" type="slidenum">
              <a:rPr lang="en-US" altLang="en-US" sz="1200">
                <a:solidFill>
                  <a:srgbClr val="B5A788"/>
                </a:solidFill>
                <a:latin typeface="Tahoma" charset="0"/>
              </a:rPr>
              <a:pPr eaLnBrk="0" fontAlgn="base" hangingPunct="0">
                <a:spcBef>
                  <a:spcPct val="0"/>
                </a:spcBef>
                <a:spcAft>
                  <a:spcPct val="0"/>
                </a:spcAft>
                <a:buClrTx/>
                <a:buSzTx/>
                <a:buNone/>
              </a:pPr>
              <a:t>10</a:t>
            </a:fld>
            <a:endParaRPr lang="en-US" altLang="en-US" sz="1200">
              <a:solidFill>
                <a:srgbClr val="B5A788"/>
              </a:solidFill>
              <a:latin typeface="Tahoma" charset="0"/>
            </a:endParaRPr>
          </a:p>
        </p:txBody>
      </p:sp>
      <p:sp>
        <p:nvSpPr>
          <p:cNvPr id="6" name="Rectangle 2"/>
          <p:cNvSpPr txBox="1">
            <a:spLocks noChangeArrowheads="1"/>
          </p:cNvSpPr>
          <p:nvPr/>
        </p:nvSpPr>
        <p:spPr>
          <a:xfrm>
            <a:off x="2514600" y="285252"/>
            <a:ext cx="8229600" cy="781548"/>
          </a:xfrm>
          <a:prstGeom prst="rect">
            <a:avLst/>
          </a:prstGeom>
        </p:spPr>
        <p:txBody>
          <a:bodyPr anchor="ctr">
            <a:normAutofit/>
          </a:bodyPr>
          <a:lstStyle>
            <a:lvl1pPr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gn="ctr" eaLnBrk="1" fontAlgn="base" hangingPunct="1">
              <a:spcBef>
                <a:spcPct val="0"/>
              </a:spcBef>
              <a:spcAft>
                <a:spcPct val="0"/>
              </a:spcAft>
              <a:defRPr/>
            </a:pPr>
            <a:r>
              <a:rPr lang="en-US" altLang="en-US" sz="4000" b="1" dirty="0">
                <a:solidFill>
                  <a:srgbClr val="8DAB8E">
                    <a:lumMod val="50000"/>
                  </a:srgbClr>
                </a:solidFill>
                <a:effectLst>
                  <a:outerShdw blurRad="38100" dist="38100" dir="2700000" algn="tl">
                    <a:srgbClr val="C0C0C0"/>
                  </a:outerShdw>
                </a:effectLst>
                <a:latin typeface="Adobe Devanagari" panose="02040503050201020203" pitchFamily="18" charset="0"/>
                <a:cs typeface="Adobe Devanagari" panose="02040503050201020203" pitchFamily="18" charset="0"/>
              </a:rPr>
              <a:t>NTC Promotion Criteria</a:t>
            </a:r>
          </a:p>
        </p:txBody>
      </p:sp>
      <p:sp>
        <p:nvSpPr>
          <p:cNvPr id="9" name="TextBox 8"/>
          <p:cNvSpPr txBox="1"/>
          <p:nvPr/>
        </p:nvSpPr>
        <p:spPr>
          <a:xfrm>
            <a:off x="1640532" y="1244539"/>
            <a:ext cx="8073020" cy="1938992"/>
          </a:xfrm>
          <a:prstGeom prst="rect">
            <a:avLst/>
          </a:prstGeom>
          <a:noFill/>
        </p:spPr>
        <p:txBody>
          <a:bodyPr wrap="square" rtlCol="0">
            <a:spAutoFit/>
          </a:bodyPr>
          <a:lstStyle/>
          <a:p>
            <a:pPr eaLnBrk="0" fontAlgn="base" hangingPunct="0">
              <a:spcBef>
                <a:spcPct val="0"/>
              </a:spcBef>
              <a:spcAft>
                <a:spcPct val="0"/>
              </a:spcAft>
            </a:pPr>
            <a:r>
              <a:rPr lang="en-US" sz="2400" b="1" dirty="0">
                <a:solidFill>
                  <a:prstClr val="black"/>
                </a:solidFill>
                <a:latin typeface="Adobe Devanagari" panose="02040503050201020203" pitchFamily="18" charset="0"/>
                <a:ea typeface="ＭＳ Ｐゴシック" charset="-128"/>
                <a:cs typeface="Adobe Devanagari" panose="02040503050201020203" pitchFamily="18" charset="0"/>
              </a:rPr>
              <a:t>For promotion to Associate Professor</a:t>
            </a:r>
          </a:p>
          <a:p>
            <a:pPr eaLnBrk="0" fontAlgn="base" hangingPunct="0">
              <a:spcBef>
                <a:spcPct val="0"/>
              </a:spcBef>
              <a:spcAft>
                <a:spcPct val="0"/>
              </a:spcAft>
            </a:pPr>
            <a:endParaRPr lang="en-US" sz="2400" b="1" i="1" dirty="0">
              <a:solidFill>
                <a:prstClr val="black"/>
              </a:solidFill>
              <a:latin typeface="Adobe Devanagari" panose="02040503050201020203" pitchFamily="18" charset="0"/>
              <a:ea typeface="ＭＳ Ｐゴシック" charset="-128"/>
              <a:cs typeface="Adobe Devanagari" panose="02040503050201020203" pitchFamily="18" charset="0"/>
            </a:endParaRPr>
          </a:p>
          <a:p>
            <a:pPr eaLnBrk="0" fontAlgn="base" hangingPunct="0">
              <a:spcBef>
                <a:spcPct val="0"/>
              </a:spcBef>
              <a:spcAft>
                <a:spcPct val="0"/>
              </a:spcAft>
            </a:pPr>
            <a:r>
              <a:rPr lang="en-US" sz="2400" dirty="0">
                <a:solidFill>
                  <a:prstClr val="black"/>
                </a:solidFill>
                <a:latin typeface="Adobe Devanagari" panose="02040503050201020203" pitchFamily="18" charset="0"/>
                <a:ea typeface="ＭＳ Ｐゴシック" charset="-128"/>
                <a:cs typeface="Adobe Devanagari" panose="02040503050201020203" pitchFamily="18" charset="0"/>
              </a:rPr>
              <a:t>1. Exceptional (2) in at least </a:t>
            </a:r>
            <a:r>
              <a:rPr lang="en-US" sz="2400" u="sng" dirty="0">
                <a:solidFill>
                  <a:prstClr val="black"/>
                </a:solidFill>
                <a:latin typeface="Adobe Devanagari" panose="02040503050201020203" pitchFamily="18" charset="0"/>
                <a:ea typeface="ＭＳ Ｐゴシック" charset="-128"/>
                <a:cs typeface="Adobe Devanagari" panose="02040503050201020203" pitchFamily="18" charset="0"/>
              </a:rPr>
              <a:t>one</a:t>
            </a:r>
            <a:r>
              <a:rPr lang="en-US" sz="2400" dirty="0">
                <a:solidFill>
                  <a:prstClr val="black"/>
                </a:solidFill>
                <a:latin typeface="Adobe Devanagari" panose="02040503050201020203" pitchFamily="18" charset="0"/>
                <a:ea typeface="ＭＳ Ｐゴシック" charset="-128"/>
                <a:cs typeface="Adobe Devanagari" panose="02040503050201020203" pitchFamily="18" charset="0"/>
              </a:rPr>
              <a:t> domain.</a:t>
            </a:r>
          </a:p>
          <a:p>
            <a:pPr eaLnBrk="0" fontAlgn="base" hangingPunct="0">
              <a:spcBef>
                <a:spcPct val="0"/>
              </a:spcBef>
              <a:spcAft>
                <a:spcPct val="0"/>
              </a:spcAft>
            </a:pPr>
            <a:r>
              <a:rPr lang="en-US" sz="2400" dirty="0">
                <a:solidFill>
                  <a:prstClr val="black"/>
                </a:solidFill>
                <a:latin typeface="Adobe Devanagari" panose="02040503050201020203" pitchFamily="18" charset="0"/>
                <a:ea typeface="ＭＳ Ｐゴシック" charset="-128"/>
                <a:cs typeface="Adobe Devanagari" panose="02040503050201020203" pitchFamily="18" charset="0"/>
              </a:rPr>
              <a:t>2. At least a 1 in clinical.</a:t>
            </a:r>
          </a:p>
          <a:p>
            <a:pPr eaLnBrk="0" fontAlgn="base" hangingPunct="0">
              <a:spcBef>
                <a:spcPct val="0"/>
              </a:spcBef>
              <a:spcAft>
                <a:spcPct val="0"/>
              </a:spcAft>
            </a:pPr>
            <a:r>
              <a:rPr lang="en-US" sz="2400" dirty="0">
                <a:solidFill>
                  <a:prstClr val="black"/>
                </a:solidFill>
                <a:latin typeface="Adobe Devanagari" panose="02040503050201020203" pitchFamily="18" charset="0"/>
                <a:ea typeface="ＭＳ Ｐゴシック" charset="-128"/>
                <a:cs typeface="Adobe Devanagari" panose="02040503050201020203" pitchFamily="18" charset="0"/>
              </a:rPr>
              <a:t>3. Total of 4 points</a:t>
            </a:r>
            <a:r>
              <a:rPr lang="en-US" sz="2400" dirty="0">
                <a:solidFill>
                  <a:prstClr val="black"/>
                </a:solidFill>
                <a:latin typeface="Franklin Gothic Book" panose="020B0503020102020204"/>
                <a:ea typeface="ＭＳ Ｐゴシック" charset="-128"/>
              </a:rPr>
              <a:t>.</a:t>
            </a:r>
          </a:p>
        </p:txBody>
      </p:sp>
      <p:sp>
        <p:nvSpPr>
          <p:cNvPr id="10" name="TextBox 9"/>
          <p:cNvSpPr txBox="1"/>
          <p:nvPr/>
        </p:nvSpPr>
        <p:spPr>
          <a:xfrm>
            <a:off x="1640532" y="3530282"/>
            <a:ext cx="8073020" cy="1938992"/>
          </a:xfrm>
          <a:prstGeom prst="rect">
            <a:avLst/>
          </a:prstGeom>
          <a:noFill/>
        </p:spPr>
        <p:txBody>
          <a:bodyPr wrap="square" rtlCol="0">
            <a:spAutoFit/>
          </a:bodyPr>
          <a:lstStyle/>
          <a:p>
            <a:pPr eaLnBrk="0" fontAlgn="base" hangingPunct="0">
              <a:spcBef>
                <a:spcPct val="0"/>
              </a:spcBef>
              <a:spcAft>
                <a:spcPct val="0"/>
              </a:spcAft>
            </a:pPr>
            <a:r>
              <a:rPr lang="en-US" sz="2400" b="1" dirty="0">
                <a:solidFill>
                  <a:prstClr val="black"/>
                </a:solidFill>
                <a:latin typeface="Adobe Devanagari" panose="02040503050201020203" pitchFamily="18" charset="0"/>
                <a:ea typeface="ＭＳ Ｐゴシック" charset="-128"/>
                <a:cs typeface="Adobe Devanagari" panose="02040503050201020203" pitchFamily="18" charset="0"/>
              </a:rPr>
              <a:t>For promotion to Professor</a:t>
            </a:r>
          </a:p>
          <a:p>
            <a:pPr eaLnBrk="0" fontAlgn="base" hangingPunct="0">
              <a:spcBef>
                <a:spcPct val="0"/>
              </a:spcBef>
              <a:spcAft>
                <a:spcPct val="0"/>
              </a:spcAft>
            </a:pPr>
            <a:endParaRPr lang="en-US" sz="2400" b="1" i="1" dirty="0">
              <a:solidFill>
                <a:prstClr val="black"/>
              </a:solidFill>
              <a:latin typeface="Adobe Devanagari" panose="02040503050201020203" pitchFamily="18" charset="0"/>
              <a:ea typeface="ＭＳ Ｐゴシック" charset="-128"/>
              <a:cs typeface="Adobe Devanagari" panose="02040503050201020203" pitchFamily="18" charset="0"/>
            </a:endParaRPr>
          </a:p>
          <a:p>
            <a:pPr eaLnBrk="0" fontAlgn="base" hangingPunct="0">
              <a:spcBef>
                <a:spcPct val="0"/>
              </a:spcBef>
              <a:spcAft>
                <a:spcPct val="0"/>
              </a:spcAft>
            </a:pPr>
            <a:r>
              <a:rPr lang="en-US" sz="2400" dirty="0">
                <a:solidFill>
                  <a:prstClr val="black"/>
                </a:solidFill>
                <a:latin typeface="Adobe Devanagari" panose="02040503050201020203" pitchFamily="18" charset="0"/>
                <a:ea typeface="ＭＳ Ｐゴシック" charset="-128"/>
                <a:cs typeface="Adobe Devanagari" panose="02040503050201020203" pitchFamily="18" charset="0"/>
              </a:rPr>
              <a:t>1. Exceptional (2) in at least </a:t>
            </a:r>
            <a:r>
              <a:rPr lang="en-US" sz="2400" u="sng" dirty="0">
                <a:solidFill>
                  <a:prstClr val="black"/>
                </a:solidFill>
                <a:latin typeface="Adobe Devanagari" panose="02040503050201020203" pitchFamily="18" charset="0"/>
                <a:ea typeface="ＭＳ Ｐゴシック" charset="-128"/>
                <a:cs typeface="Adobe Devanagari" panose="02040503050201020203" pitchFamily="18" charset="0"/>
              </a:rPr>
              <a:t>two</a:t>
            </a:r>
            <a:r>
              <a:rPr lang="en-US" sz="2400" dirty="0">
                <a:solidFill>
                  <a:prstClr val="black"/>
                </a:solidFill>
                <a:latin typeface="Adobe Devanagari" panose="02040503050201020203" pitchFamily="18" charset="0"/>
                <a:ea typeface="ＭＳ Ｐゴシック" charset="-128"/>
                <a:cs typeface="Adobe Devanagari" panose="02040503050201020203" pitchFamily="18" charset="0"/>
              </a:rPr>
              <a:t> domains.</a:t>
            </a:r>
          </a:p>
          <a:p>
            <a:pPr eaLnBrk="0" fontAlgn="base" hangingPunct="0">
              <a:spcBef>
                <a:spcPct val="0"/>
              </a:spcBef>
              <a:spcAft>
                <a:spcPct val="0"/>
              </a:spcAft>
            </a:pPr>
            <a:r>
              <a:rPr lang="en-US" sz="2400" dirty="0">
                <a:solidFill>
                  <a:prstClr val="black"/>
                </a:solidFill>
                <a:latin typeface="Adobe Devanagari" panose="02040503050201020203" pitchFamily="18" charset="0"/>
                <a:ea typeface="ＭＳ Ｐゴシック" charset="-128"/>
                <a:cs typeface="Adobe Devanagari" panose="02040503050201020203" pitchFamily="18" charset="0"/>
              </a:rPr>
              <a:t>2. At least a 1 in clinical.</a:t>
            </a:r>
          </a:p>
          <a:p>
            <a:pPr eaLnBrk="0" fontAlgn="base" hangingPunct="0">
              <a:spcBef>
                <a:spcPct val="0"/>
              </a:spcBef>
              <a:spcAft>
                <a:spcPct val="0"/>
              </a:spcAft>
            </a:pPr>
            <a:r>
              <a:rPr lang="en-US" sz="2400" dirty="0">
                <a:solidFill>
                  <a:prstClr val="black"/>
                </a:solidFill>
                <a:latin typeface="Adobe Devanagari" panose="02040503050201020203" pitchFamily="18" charset="0"/>
                <a:ea typeface="ＭＳ Ｐゴシック" charset="-128"/>
                <a:cs typeface="Adobe Devanagari" panose="02040503050201020203" pitchFamily="18" charset="0"/>
              </a:rPr>
              <a:t>3. Total of 5 points.</a:t>
            </a:r>
          </a:p>
        </p:txBody>
      </p:sp>
      <p:sp>
        <p:nvSpPr>
          <p:cNvPr id="11" name="Rectangle 10"/>
          <p:cNvSpPr/>
          <p:nvPr/>
        </p:nvSpPr>
        <p:spPr>
          <a:xfrm>
            <a:off x="1379964" y="6021558"/>
            <a:ext cx="9432072" cy="369332"/>
          </a:xfrm>
          <a:prstGeom prst="rect">
            <a:avLst/>
          </a:prstGeom>
        </p:spPr>
        <p:txBody>
          <a:bodyPr wrap="square">
            <a:spAutoFit/>
          </a:bodyPr>
          <a:lstStyle/>
          <a:p>
            <a:pPr eaLnBrk="0" fontAlgn="base" hangingPunct="0">
              <a:spcBef>
                <a:spcPct val="0"/>
              </a:spcBef>
              <a:spcAft>
                <a:spcPct val="0"/>
              </a:spcAft>
            </a:pPr>
            <a:r>
              <a:rPr lang="en-US" b="1" i="1" dirty="0">
                <a:solidFill>
                  <a:prstClr val="black"/>
                </a:solidFill>
                <a:latin typeface="Adobe Devanagari" panose="02040503050201020203" pitchFamily="18" charset="0"/>
                <a:ea typeface="ＭＳ Ｐゴシック" charset="-128"/>
                <a:cs typeface="Adobe Devanagari" panose="02040503050201020203" pitchFamily="18" charset="0"/>
              </a:rPr>
              <a:t>*Chair’s letter and faculty narrative will build the case for proposed achievement levels and areas of focus*</a:t>
            </a:r>
            <a:endParaRPr lang="en-US" b="1" dirty="0">
              <a:solidFill>
                <a:prstClr val="black"/>
              </a:solidFill>
              <a:latin typeface="Adobe Devanagari" panose="02040503050201020203" pitchFamily="18" charset="0"/>
              <a:ea typeface="ＭＳ Ｐゴシック" charset="-128"/>
              <a:cs typeface="Adobe Devanagari" panose="02040503050201020203" pitchFamily="18" charset="0"/>
            </a:endParaRPr>
          </a:p>
        </p:txBody>
      </p:sp>
    </p:spTree>
    <p:extLst>
      <p:ext uri="{BB962C8B-B14F-4D97-AF65-F5344CB8AC3E}">
        <p14:creationId xmlns:p14="http://schemas.microsoft.com/office/powerpoint/2010/main" val="107073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209800" y="519113"/>
            <a:ext cx="8229600" cy="609600"/>
          </a:xfrm>
        </p:spPr>
        <p:txBody>
          <a:bodyPr vert="horz" wrap="square" lIns="91440" tIns="45720" rIns="91440" bIns="45720" numCol="1" rtlCol="0" anchor="t" anchorCtr="0" compatLnSpc="1">
            <a:prstTxWarp prst="textNoShape">
              <a:avLst/>
            </a:prstTxWarp>
            <a:normAutofit/>
          </a:bodyPr>
          <a:lstStyle/>
          <a:p>
            <a:pPr algn="ctr" eaLnBrk="1" hangingPunct="1">
              <a:defRPr/>
            </a:pPr>
            <a:r>
              <a:rPr lang="en-US" altLang="en-US" sz="3200" b="1" dirty="0">
                <a:solidFill>
                  <a:schemeClr val="accent4">
                    <a:lumMod val="50000"/>
                  </a:schemeClr>
                </a:solidFill>
                <a:effectLst>
                  <a:outerShdw blurRad="38100" dist="38100" dir="2700000" algn="tl">
                    <a:srgbClr val="C0C0C0"/>
                  </a:outerShdw>
                </a:effectLst>
                <a:latin typeface="Adobe Devanagari" panose="02040503050201020203" pitchFamily="18" charset="0"/>
                <a:ea typeface="ＭＳ Ｐゴシック" charset="-128"/>
                <a:cs typeface="Adobe Devanagari" panose="02040503050201020203" pitchFamily="18" charset="0"/>
              </a:rPr>
              <a:t>Qualifying for Promotion: ‘</a:t>
            </a:r>
            <a:r>
              <a:rPr lang="en-US" altLang="ja-JP" sz="3200" b="1" dirty="0">
                <a:solidFill>
                  <a:schemeClr val="accent4">
                    <a:lumMod val="50000"/>
                  </a:schemeClr>
                </a:solidFill>
                <a:effectLst>
                  <a:outerShdw blurRad="38100" dist="38100" dir="2700000" algn="tl">
                    <a:srgbClr val="C0C0C0"/>
                  </a:outerShdw>
                </a:effectLst>
                <a:latin typeface="Adobe Devanagari" panose="02040503050201020203" pitchFamily="18" charset="0"/>
                <a:ea typeface="ＭＳ Ｐゴシック" charset="-128"/>
                <a:cs typeface="Adobe Devanagari" panose="02040503050201020203" pitchFamily="18" charset="0"/>
              </a:rPr>
              <a:t>Scholarly Activities’</a:t>
            </a:r>
            <a:endParaRPr lang="en-US" altLang="en-US" sz="3200" b="1" dirty="0">
              <a:solidFill>
                <a:schemeClr val="accent4">
                  <a:lumMod val="50000"/>
                </a:schemeClr>
              </a:solidFill>
              <a:effectLst>
                <a:outerShdw blurRad="38100" dist="38100" dir="2700000" algn="tl">
                  <a:srgbClr val="C0C0C0"/>
                </a:outerShdw>
              </a:effectLst>
              <a:latin typeface="Adobe Devanagari" panose="02040503050201020203" pitchFamily="18" charset="0"/>
              <a:ea typeface="ＭＳ Ｐゴシック" charset="-128"/>
              <a:cs typeface="Adobe Devanagari" panose="02040503050201020203" pitchFamily="18" charset="0"/>
            </a:endParaRPr>
          </a:p>
        </p:txBody>
      </p:sp>
      <p:sp>
        <p:nvSpPr>
          <p:cNvPr id="102402" name="Rectangle 3" descr="Rectangle: Click to edit Master text styles&#10;Second level&#10;Third level&#10;Fourth level&#10;Fifth level"/>
          <p:cNvSpPr>
            <a:spLocks noGrp="1" noChangeArrowheads="1"/>
          </p:cNvSpPr>
          <p:nvPr>
            <p:ph idx="1"/>
          </p:nvPr>
        </p:nvSpPr>
        <p:spPr>
          <a:xfrm>
            <a:off x="1327275" y="1400174"/>
            <a:ext cx="8145462" cy="4938713"/>
          </a:xfrm>
        </p:spPr>
        <p:txBody>
          <a:bodyPr/>
          <a:lstStyle/>
          <a:p>
            <a:pPr eaLnBrk="1" hangingPunct="1">
              <a:lnSpc>
                <a:spcPct val="70000"/>
              </a:lnSpc>
              <a:buClr>
                <a:schemeClr val="tx2"/>
              </a:buClr>
              <a:buFont typeface="Tahoma" charset="0"/>
              <a:buChar char="◊"/>
            </a:pPr>
            <a:r>
              <a:rPr lang="en-US" altLang="en-US" sz="2800" dirty="0">
                <a:solidFill>
                  <a:schemeClr val="accent6">
                    <a:lumMod val="50000"/>
                  </a:schemeClr>
                </a:solidFill>
                <a:latin typeface="Adobe Devanagari" panose="02040503050201020203" pitchFamily="18" charset="0"/>
                <a:ea typeface="ＭＳ Ｐゴシック" charset="-128"/>
                <a:cs typeface="Adobe Devanagari" panose="02040503050201020203" pitchFamily="18" charset="0"/>
              </a:rPr>
              <a:t>Evidence of scholarly activity </a:t>
            </a:r>
            <a:r>
              <a:rPr lang="en-US" altLang="en-US" sz="2800" dirty="0">
                <a:solidFill>
                  <a:srgbClr val="000000"/>
                </a:solidFill>
                <a:latin typeface="Adobe Devanagari" panose="02040503050201020203" pitchFamily="18" charset="0"/>
                <a:ea typeface="ＭＳ Ｐゴシック" charset="-128"/>
                <a:cs typeface="Adobe Devanagari" panose="02040503050201020203" pitchFamily="18" charset="0"/>
              </a:rPr>
              <a:t>can be in many forms, e.g., publications, presentations, invited professorships, awards and honors, grants, etc.</a:t>
            </a:r>
          </a:p>
          <a:p>
            <a:pPr eaLnBrk="1" hangingPunct="1">
              <a:lnSpc>
                <a:spcPct val="70000"/>
              </a:lnSpc>
              <a:buClr>
                <a:schemeClr val="tx2"/>
              </a:buClr>
              <a:buFont typeface="Wingdings 2" charset="2"/>
              <a:buNone/>
            </a:pPr>
            <a:endParaRPr lang="en-US" altLang="en-US" sz="900" dirty="0">
              <a:solidFill>
                <a:srgbClr val="000000"/>
              </a:solidFill>
              <a:latin typeface="Adobe Devanagari" panose="02040503050201020203" pitchFamily="18" charset="0"/>
              <a:ea typeface="ＭＳ Ｐゴシック" charset="-128"/>
              <a:cs typeface="Adobe Devanagari" panose="02040503050201020203" pitchFamily="18" charset="0"/>
            </a:endParaRPr>
          </a:p>
          <a:p>
            <a:pPr eaLnBrk="1" hangingPunct="1">
              <a:lnSpc>
                <a:spcPct val="70000"/>
              </a:lnSpc>
              <a:buClr>
                <a:schemeClr val="tx2"/>
              </a:buClr>
              <a:buFont typeface="Tahoma" charset="0"/>
              <a:buChar char="◊"/>
            </a:pPr>
            <a:r>
              <a:rPr lang="en-US" altLang="en-US" sz="2800" dirty="0">
                <a:solidFill>
                  <a:srgbClr val="000000"/>
                </a:solidFill>
                <a:latin typeface="Adobe Devanagari" panose="02040503050201020203" pitchFamily="18" charset="0"/>
                <a:ea typeface="ＭＳ Ｐゴシック" charset="-128"/>
                <a:cs typeface="Adobe Devanagari" panose="02040503050201020203" pitchFamily="18" charset="0"/>
              </a:rPr>
              <a:t>In general, the scholarly activity must be </a:t>
            </a:r>
            <a:r>
              <a:rPr lang="en-US" altLang="en-US" sz="2800" dirty="0">
                <a:solidFill>
                  <a:schemeClr val="accent6">
                    <a:lumMod val="50000"/>
                  </a:schemeClr>
                </a:solidFill>
                <a:latin typeface="Adobe Devanagari" panose="02040503050201020203" pitchFamily="18" charset="0"/>
                <a:ea typeface="ＭＳ Ｐゴシック" charset="-128"/>
                <a:cs typeface="Adobe Devanagari" panose="02040503050201020203" pitchFamily="18" charset="0"/>
              </a:rPr>
              <a:t>documentable</a:t>
            </a:r>
            <a:r>
              <a:rPr lang="en-US" altLang="en-US" sz="2800" b="1" dirty="0">
                <a:solidFill>
                  <a:srgbClr val="000000"/>
                </a:solidFill>
                <a:latin typeface="Adobe Devanagari" panose="02040503050201020203" pitchFamily="18" charset="0"/>
                <a:ea typeface="ＭＳ Ｐゴシック" charset="-128"/>
                <a:cs typeface="Adobe Devanagari" panose="02040503050201020203" pitchFamily="18" charset="0"/>
              </a:rPr>
              <a:t> </a:t>
            </a:r>
            <a:r>
              <a:rPr lang="en-US" altLang="en-US" sz="2800" dirty="0">
                <a:solidFill>
                  <a:srgbClr val="000000"/>
                </a:solidFill>
                <a:latin typeface="Adobe Devanagari" panose="02040503050201020203" pitchFamily="18" charset="0"/>
                <a:ea typeface="ＭＳ Ｐゴシック" charset="-128"/>
                <a:cs typeface="Adobe Devanagari" panose="02040503050201020203" pitchFamily="18" charset="0"/>
              </a:rPr>
              <a:t>and must </a:t>
            </a:r>
            <a:r>
              <a:rPr lang="en-US" altLang="en-US" sz="2800" dirty="0">
                <a:solidFill>
                  <a:schemeClr val="accent6">
                    <a:lumMod val="50000"/>
                  </a:schemeClr>
                </a:solidFill>
                <a:latin typeface="Adobe Devanagari" panose="02040503050201020203" pitchFamily="18" charset="0"/>
                <a:ea typeface="ＭＳ Ｐゴシック" charset="-128"/>
                <a:cs typeface="Adobe Devanagari" panose="02040503050201020203" pitchFamily="18" charset="0"/>
              </a:rPr>
              <a:t>demonstrate some impact </a:t>
            </a:r>
            <a:r>
              <a:rPr lang="en-US" altLang="en-US" sz="2800" dirty="0">
                <a:solidFill>
                  <a:srgbClr val="000000"/>
                </a:solidFill>
                <a:latin typeface="Adobe Devanagari" panose="02040503050201020203" pitchFamily="18" charset="0"/>
                <a:ea typeface="ＭＳ Ｐゴシック" charset="-128"/>
                <a:cs typeface="Adobe Devanagari" panose="02040503050201020203" pitchFamily="18" charset="0"/>
              </a:rPr>
              <a:t>on the candidate'</a:t>
            </a:r>
            <a:r>
              <a:rPr lang="en-US" altLang="ja-JP" sz="2800" dirty="0">
                <a:solidFill>
                  <a:srgbClr val="000000"/>
                </a:solidFill>
                <a:latin typeface="Adobe Devanagari" panose="02040503050201020203" pitchFamily="18" charset="0"/>
                <a:ea typeface="ＭＳ Ｐゴシック" charset="-128"/>
                <a:cs typeface="Adobe Devanagari" panose="02040503050201020203" pitchFamily="18" charset="0"/>
              </a:rPr>
              <a:t>s field.</a:t>
            </a:r>
          </a:p>
          <a:p>
            <a:pPr eaLnBrk="1" hangingPunct="1">
              <a:lnSpc>
                <a:spcPct val="70000"/>
              </a:lnSpc>
              <a:buClr>
                <a:schemeClr val="tx2"/>
              </a:buClr>
              <a:buFont typeface="Wingdings 2" charset="2"/>
              <a:buNone/>
            </a:pPr>
            <a:endParaRPr lang="en-US" altLang="en-US" sz="900" dirty="0">
              <a:solidFill>
                <a:srgbClr val="000000"/>
              </a:solidFill>
              <a:latin typeface="Adobe Devanagari" panose="02040503050201020203" pitchFamily="18" charset="0"/>
              <a:ea typeface="ＭＳ Ｐゴシック" charset="-128"/>
              <a:cs typeface="Adobe Devanagari" panose="02040503050201020203" pitchFamily="18" charset="0"/>
            </a:endParaRPr>
          </a:p>
          <a:p>
            <a:pPr eaLnBrk="1" hangingPunct="1">
              <a:lnSpc>
                <a:spcPct val="70000"/>
              </a:lnSpc>
              <a:buClr>
                <a:schemeClr val="tx2"/>
              </a:buClr>
              <a:buFont typeface="Tahoma" charset="0"/>
              <a:buChar char="◊"/>
            </a:pPr>
            <a:r>
              <a:rPr lang="en-US" altLang="en-US" sz="2800" dirty="0">
                <a:solidFill>
                  <a:srgbClr val="000000"/>
                </a:solidFill>
                <a:latin typeface="Adobe Devanagari" panose="02040503050201020203" pitchFamily="18" charset="0"/>
                <a:ea typeface="ＭＳ Ｐゴシック" charset="-128"/>
                <a:cs typeface="Adobe Devanagari" panose="02040503050201020203" pitchFamily="18" charset="0"/>
              </a:rPr>
              <a:t>Not only researchers, but also </a:t>
            </a:r>
            <a:r>
              <a:rPr lang="en-US" altLang="en-US" sz="2800" dirty="0">
                <a:solidFill>
                  <a:schemeClr val="accent6">
                    <a:lumMod val="50000"/>
                  </a:schemeClr>
                </a:solidFill>
                <a:latin typeface="Adobe Devanagari" panose="02040503050201020203" pitchFamily="18" charset="0"/>
                <a:ea typeface="ＭＳ Ｐゴシック" charset="-128"/>
                <a:cs typeface="Adobe Devanagari" panose="02040503050201020203" pitchFamily="18" charset="0"/>
              </a:rPr>
              <a:t>clinicians</a:t>
            </a:r>
            <a:r>
              <a:rPr lang="en-US" altLang="en-US" sz="2800" dirty="0">
                <a:solidFill>
                  <a:srgbClr val="000000"/>
                </a:solidFill>
                <a:latin typeface="Adobe Devanagari" panose="02040503050201020203" pitchFamily="18" charset="0"/>
                <a:ea typeface="ＭＳ Ｐゴシック" charset="-128"/>
                <a:cs typeface="Adobe Devanagari" panose="02040503050201020203" pitchFamily="18" charset="0"/>
              </a:rPr>
              <a:t> and </a:t>
            </a:r>
            <a:r>
              <a:rPr lang="en-US" altLang="en-US" sz="2800" dirty="0">
                <a:solidFill>
                  <a:schemeClr val="accent6">
                    <a:lumMod val="50000"/>
                  </a:schemeClr>
                </a:solidFill>
                <a:latin typeface="Adobe Devanagari" panose="02040503050201020203" pitchFamily="18" charset="0"/>
                <a:ea typeface="ＭＳ Ｐゴシック" charset="-128"/>
                <a:cs typeface="Adobe Devanagari" panose="02040503050201020203" pitchFamily="18" charset="0"/>
              </a:rPr>
              <a:t>educators</a:t>
            </a:r>
            <a:r>
              <a:rPr lang="en-US" altLang="en-US" sz="2800" dirty="0">
                <a:solidFill>
                  <a:srgbClr val="FF0000"/>
                </a:solidFill>
                <a:latin typeface="Adobe Devanagari" panose="02040503050201020203" pitchFamily="18" charset="0"/>
                <a:ea typeface="ＭＳ Ｐゴシック" charset="-128"/>
                <a:cs typeface="Adobe Devanagari" panose="02040503050201020203" pitchFamily="18" charset="0"/>
              </a:rPr>
              <a:t> </a:t>
            </a:r>
            <a:r>
              <a:rPr lang="en-US" altLang="en-US" sz="2800" dirty="0">
                <a:solidFill>
                  <a:srgbClr val="000000"/>
                </a:solidFill>
                <a:latin typeface="Adobe Devanagari" panose="02040503050201020203" pitchFamily="18" charset="0"/>
                <a:ea typeface="ＭＳ Ｐゴシック" charset="-128"/>
                <a:cs typeface="Adobe Devanagari" panose="02040503050201020203" pitchFamily="18" charset="0"/>
              </a:rPr>
              <a:t>are expected to have documentable scholarly work, although the evidence of scholarship may be different.</a:t>
            </a:r>
          </a:p>
          <a:p>
            <a:pPr eaLnBrk="1" hangingPunct="1">
              <a:lnSpc>
                <a:spcPct val="70000"/>
              </a:lnSpc>
              <a:buClr>
                <a:schemeClr val="tx2"/>
              </a:buClr>
              <a:buFont typeface="Tahoma" charset="0"/>
              <a:buChar char="◊"/>
            </a:pPr>
            <a:endParaRPr lang="en-US" altLang="en-US" sz="2800" dirty="0">
              <a:solidFill>
                <a:srgbClr val="000000"/>
              </a:solidFill>
              <a:ea typeface="ＭＳ Ｐゴシック" charset="-128"/>
            </a:endParaRPr>
          </a:p>
          <a:p>
            <a:pPr eaLnBrk="1" hangingPunct="1">
              <a:lnSpc>
                <a:spcPct val="70000"/>
              </a:lnSpc>
              <a:buClr>
                <a:schemeClr val="tx2"/>
              </a:buClr>
              <a:buFont typeface="Tahoma" charset="0"/>
              <a:buChar char="◊"/>
            </a:pPr>
            <a:endParaRPr lang="en-US" altLang="en-US" sz="2800" dirty="0">
              <a:solidFill>
                <a:srgbClr val="000000"/>
              </a:solidFill>
              <a:ea typeface="ＭＳ Ｐゴシック" charset="-128"/>
            </a:endParaRPr>
          </a:p>
          <a:p>
            <a:pPr eaLnBrk="1" hangingPunct="1">
              <a:lnSpc>
                <a:spcPct val="70000"/>
              </a:lnSpc>
              <a:buClr>
                <a:schemeClr val="tx2"/>
              </a:buClr>
              <a:buFont typeface="Wingdings 2" charset="2"/>
              <a:buNone/>
            </a:pPr>
            <a:endParaRPr lang="en-US" altLang="en-US" sz="900" dirty="0">
              <a:solidFill>
                <a:srgbClr val="000000"/>
              </a:solidFill>
              <a:ea typeface="ＭＳ Ｐゴシック" charset="-128"/>
            </a:endParaRPr>
          </a:p>
          <a:p>
            <a:pPr eaLnBrk="1" hangingPunct="1">
              <a:lnSpc>
                <a:spcPct val="70000"/>
              </a:lnSpc>
            </a:pPr>
            <a:endParaRPr lang="en-US" altLang="en-US" sz="2200" dirty="0">
              <a:solidFill>
                <a:srgbClr val="000000"/>
              </a:solidFill>
              <a:ea typeface="ＭＳ Ｐゴシック" charset="-128"/>
            </a:endParaRPr>
          </a:p>
        </p:txBody>
      </p:sp>
      <p:sp>
        <p:nvSpPr>
          <p:cNvPr id="10240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80000"/>
              <a:buFont typeface="Wingdings 2" charset="2"/>
              <a:buChar char=""/>
              <a:defRPr sz="3200">
                <a:solidFill>
                  <a:schemeClr val="tx1"/>
                </a:solidFill>
                <a:latin typeface="Gill Sans MT" charset="0"/>
                <a:ea typeface="ＭＳ Ｐゴシック" charset="-128"/>
              </a:defRPr>
            </a:lvl1pPr>
            <a:lvl2pPr marL="742950" indent="-285750">
              <a:spcBef>
                <a:spcPts val="550"/>
              </a:spcBef>
              <a:buClr>
                <a:schemeClr val="accent1"/>
              </a:buClr>
              <a:buFont typeface="Verdana" charset="0"/>
              <a:buChar char="◦"/>
              <a:defRPr sz="28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buChar char=""/>
              <a:defRPr sz="24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buChar char=""/>
              <a:defRPr sz="2000">
                <a:solidFill>
                  <a:schemeClr val="tx1"/>
                </a:solidFill>
                <a:latin typeface="Gill Sans MT" charset="0"/>
                <a:ea typeface="ＭＳ Ｐゴシック" charset="-128"/>
              </a:defRPr>
            </a:lvl4pPr>
            <a:lvl5pPr marL="2057400" indent="-228600">
              <a:spcBef>
                <a:spcPct val="20000"/>
              </a:spcBef>
              <a:buClr>
                <a:srgbClr val="84AA33"/>
              </a:buClr>
              <a:buFont typeface="Wingdings 2" charset="2"/>
              <a:buChar char=""/>
              <a:defRPr sz="2000">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9pPr>
          </a:lstStyle>
          <a:p>
            <a:pPr eaLnBrk="0" fontAlgn="base" hangingPunct="0">
              <a:spcBef>
                <a:spcPct val="0"/>
              </a:spcBef>
              <a:spcAft>
                <a:spcPct val="0"/>
              </a:spcAft>
              <a:buClrTx/>
              <a:buSzTx/>
              <a:buNone/>
            </a:pPr>
            <a:fld id="{BEA22BD9-901A-6041-89A5-FD700D6D6ACE}" type="slidenum">
              <a:rPr lang="en-US" altLang="en-US" sz="1200">
                <a:solidFill>
                  <a:srgbClr val="B5A788"/>
                </a:solidFill>
                <a:latin typeface="Tahoma" charset="0"/>
              </a:rPr>
              <a:pPr eaLnBrk="0" fontAlgn="base" hangingPunct="0">
                <a:spcBef>
                  <a:spcPct val="0"/>
                </a:spcBef>
                <a:spcAft>
                  <a:spcPct val="0"/>
                </a:spcAft>
                <a:buClrTx/>
                <a:buSzTx/>
                <a:buNone/>
              </a:pPr>
              <a:t>11</a:t>
            </a:fld>
            <a:endParaRPr lang="en-US" altLang="en-US" sz="1200">
              <a:solidFill>
                <a:srgbClr val="B5A788"/>
              </a:solidFill>
              <a:latin typeface="Tahoma" charset="0"/>
            </a:endParaRPr>
          </a:p>
        </p:txBody>
      </p:sp>
      <p:pic>
        <p:nvPicPr>
          <p:cNvPr id="3" name="Picture 2">
            <a:extLst>
              <a:ext uri="{FF2B5EF4-FFF2-40B4-BE49-F238E27FC236}">
                <a16:creationId xmlns:a16="http://schemas.microsoft.com/office/drawing/2014/main" id="{E5424F9C-FE77-4C71-9976-CB3780E08BA9}"/>
              </a:ext>
            </a:extLst>
          </p:cNvPr>
          <p:cNvPicPr>
            <a:picLocks noChangeAspect="1"/>
          </p:cNvPicPr>
          <p:nvPr/>
        </p:nvPicPr>
        <p:blipFill>
          <a:blip r:embed="rId3" cstate="print">
            <a:clrChange>
              <a:clrFrom>
                <a:srgbClr val="E8E9EB"/>
              </a:clrFrom>
              <a:clrTo>
                <a:srgbClr val="E8E9EB">
                  <a:alpha val="0"/>
                </a:srgbClr>
              </a:clrTo>
            </a:clrChang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524000" y="5353351"/>
            <a:ext cx="2245745" cy="1504649"/>
          </a:xfrm>
          <a:prstGeom prst="rect">
            <a:avLst/>
          </a:prstGeom>
          <a:effectLst>
            <a:softEdge rad="63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48CF60F-0B36-48AE-8020-0B0DA7BF09AE}"/>
              </a:ext>
            </a:extLst>
          </p:cNvPr>
          <p:cNvPicPr>
            <a:picLocks noChangeAspect="1"/>
          </p:cNvPicPr>
          <p:nvPr/>
        </p:nvPicPr>
        <p:blipFill>
          <a:blip r:embed="rId3"/>
          <a:stretch>
            <a:fillRect/>
          </a:stretch>
        </p:blipFill>
        <p:spPr>
          <a:xfrm>
            <a:off x="8945007" y="14035"/>
            <a:ext cx="1879111" cy="853337"/>
          </a:xfrm>
          <a:prstGeom prst="rect">
            <a:avLst/>
          </a:prstGeom>
        </p:spPr>
      </p:pic>
      <p:sp>
        <p:nvSpPr>
          <p:cNvPr id="22530" name="Rectangle 2"/>
          <p:cNvSpPr>
            <a:spLocks noGrp="1" noChangeArrowheads="1"/>
          </p:cNvSpPr>
          <p:nvPr>
            <p:ph type="title"/>
          </p:nvPr>
        </p:nvSpPr>
        <p:spPr>
          <a:xfrm>
            <a:off x="1981200" y="987376"/>
            <a:ext cx="8229600" cy="609600"/>
          </a:xfrm>
        </p:spPr>
        <p:txBody>
          <a:bodyPr vert="horz" wrap="square" lIns="91440" tIns="45720" rIns="91440" bIns="45720" numCol="1" rtlCol="0" anchor="t" anchorCtr="0" compatLnSpc="1">
            <a:prstTxWarp prst="textNoShape">
              <a:avLst/>
            </a:prstTxWarp>
            <a:normAutofit/>
          </a:bodyPr>
          <a:lstStyle/>
          <a:p>
            <a:pPr algn="ctr" eaLnBrk="1" hangingPunct="1">
              <a:defRPr/>
            </a:pPr>
            <a:r>
              <a:rPr lang="en-US" altLang="en-US" sz="3200" b="1" dirty="0">
                <a:solidFill>
                  <a:schemeClr val="accent4">
                    <a:lumMod val="50000"/>
                  </a:schemeClr>
                </a:solidFill>
                <a:effectLst>
                  <a:outerShdw blurRad="38100" dist="38100" dir="2700000" algn="tl">
                    <a:srgbClr val="C0C0C0"/>
                  </a:outerShdw>
                </a:effectLst>
                <a:latin typeface="Adobe Devanagari" panose="02040503050201020203" pitchFamily="18" charset="0"/>
                <a:ea typeface="ＭＳ Ｐゴシック" charset="-128"/>
                <a:cs typeface="Adobe Devanagari" panose="02040503050201020203" pitchFamily="18" charset="0"/>
              </a:rPr>
              <a:t>Qualifying for Promotion: ‘</a:t>
            </a:r>
            <a:r>
              <a:rPr lang="en-US" altLang="ja-JP" sz="3200" b="1" dirty="0">
                <a:solidFill>
                  <a:schemeClr val="accent4">
                    <a:lumMod val="50000"/>
                  </a:schemeClr>
                </a:solidFill>
                <a:effectLst>
                  <a:outerShdw blurRad="38100" dist="38100" dir="2700000" algn="tl">
                    <a:srgbClr val="C0C0C0"/>
                  </a:outerShdw>
                </a:effectLst>
                <a:latin typeface="Adobe Devanagari" panose="02040503050201020203" pitchFamily="18" charset="0"/>
                <a:ea typeface="ＭＳ Ｐゴシック" charset="-128"/>
                <a:cs typeface="Adobe Devanagari" panose="02040503050201020203" pitchFamily="18" charset="0"/>
              </a:rPr>
              <a:t>Teaching Activities’</a:t>
            </a:r>
            <a:endParaRPr lang="en-US" altLang="en-US" sz="3200" b="1" dirty="0">
              <a:solidFill>
                <a:schemeClr val="accent4">
                  <a:lumMod val="50000"/>
                </a:schemeClr>
              </a:solidFill>
              <a:effectLst>
                <a:outerShdw blurRad="38100" dist="38100" dir="2700000" algn="tl">
                  <a:srgbClr val="C0C0C0"/>
                </a:outerShdw>
              </a:effectLst>
              <a:latin typeface="Adobe Devanagari" panose="02040503050201020203" pitchFamily="18" charset="0"/>
              <a:ea typeface="ＭＳ Ｐゴシック" charset="-128"/>
              <a:cs typeface="Adobe Devanagari" panose="02040503050201020203" pitchFamily="18" charset="0"/>
            </a:endParaRPr>
          </a:p>
        </p:txBody>
      </p:sp>
      <p:sp>
        <p:nvSpPr>
          <p:cNvPr id="104450" name="Rectangle 3" descr="Rectangle: Click to edit Master text styles&#10;Second level&#10;Third level&#10;Fourth level&#10;Fifth level"/>
          <p:cNvSpPr>
            <a:spLocks noGrp="1" noChangeArrowheads="1"/>
          </p:cNvSpPr>
          <p:nvPr>
            <p:ph idx="1"/>
          </p:nvPr>
        </p:nvSpPr>
        <p:spPr>
          <a:xfrm>
            <a:off x="1327274" y="1716980"/>
            <a:ext cx="8145463" cy="4938713"/>
          </a:xfrm>
        </p:spPr>
        <p:txBody>
          <a:bodyPr/>
          <a:lstStyle/>
          <a:p>
            <a:pPr marL="0" indent="0">
              <a:lnSpc>
                <a:spcPct val="70000"/>
              </a:lnSpc>
              <a:buClr>
                <a:schemeClr val="tx2"/>
              </a:buClr>
              <a:buNone/>
            </a:pPr>
            <a:r>
              <a:rPr lang="en-US" altLang="en-US" sz="2800" dirty="0">
                <a:solidFill>
                  <a:srgbClr val="000000"/>
                </a:solidFill>
                <a:latin typeface="Adobe Devanagari" panose="02040503050201020203" pitchFamily="18" charset="0"/>
                <a:ea typeface="ＭＳ Ｐゴシック" charset="-128"/>
                <a:cs typeface="Adobe Devanagari" panose="02040503050201020203" pitchFamily="18" charset="0"/>
              </a:rPr>
              <a:t>Types of teaching/educational activities: </a:t>
            </a:r>
          </a:p>
          <a:p>
            <a:pPr lvl="1" eaLnBrk="1" hangingPunct="1">
              <a:lnSpc>
                <a:spcPct val="70000"/>
              </a:lnSpc>
              <a:buClr>
                <a:schemeClr val="tx2"/>
              </a:buClr>
              <a:buFont typeface="Tahoma" charset="0"/>
              <a:buChar char="◊"/>
            </a:pPr>
            <a:r>
              <a:rPr lang="en-US" altLang="en-US" sz="2400" i="0" dirty="0">
                <a:solidFill>
                  <a:srgbClr val="000000"/>
                </a:solidFill>
                <a:latin typeface="Adobe Devanagari" panose="02040503050201020203" pitchFamily="18" charset="0"/>
                <a:ea typeface="ＭＳ Ｐゴシック" charset="-128"/>
                <a:cs typeface="Adobe Devanagari" panose="02040503050201020203" pitchFamily="18" charset="0"/>
              </a:rPr>
              <a:t>Didactic, classroom teaching</a:t>
            </a:r>
          </a:p>
          <a:p>
            <a:pPr lvl="1" eaLnBrk="1" hangingPunct="1">
              <a:lnSpc>
                <a:spcPct val="70000"/>
              </a:lnSpc>
              <a:buClr>
                <a:schemeClr val="tx2"/>
              </a:buClr>
              <a:buFont typeface="Tahoma" charset="0"/>
              <a:buChar char="◊"/>
            </a:pPr>
            <a:r>
              <a:rPr lang="en-US" altLang="en-US" sz="2400" i="0" dirty="0">
                <a:solidFill>
                  <a:srgbClr val="000000"/>
                </a:solidFill>
                <a:latin typeface="Adobe Devanagari" panose="02040503050201020203" pitchFamily="18" charset="0"/>
                <a:ea typeface="ＭＳ Ｐゴシック" charset="-128"/>
                <a:cs typeface="Adobe Devanagari" panose="02040503050201020203" pitchFamily="18" charset="0"/>
              </a:rPr>
              <a:t>PBL</a:t>
            </a:r>
          </a:p>
          <a:p>
            <a:pPr lvl="1" eaLnBrk="1" hangingPunct="1">
              <a:lnSpc>
                <a:spcPct val="70000"/>
              </a:lnSpc>
              <a:buClr>
                <a:schemeClr val="tx2"/>
              </a:buClr>
              <a:buFont typeface="Tahoma" charset="0"/>
              <a:buChar char="◊"/>
            </a:pPr>
            <a:r>
              <a:rPr lang="en-US" altLang="en-US" sz="2400" i="0" dirty="0">
                <a:solidFill>
                  <a:srgbClr val="000000"/>
                </a:solidFill>
                <a:latin typeface="Adobe Devanagari" panose="02040503050201020203" pitchFamily="18" charset="0"/>
                <a:ea typeface="ＭＳ Ｐゴシック" charset="-128"/>
                <a:cs typeface="Adobe Devanagari" panose="02040503050201020203" pitchFamily="18" charset="0"/>
              </a:rPr>
              <a:t>One-on-one mentoring/training of undergraduates, graduate students (MS/PhD), medical students, postdocs, residents, fellows</a:t>
            </a:r>
          </a:p>
          <a:p>
            <a:pPr lvl="1" eaLnBrk="1" hangingPunct="1">
              <a:lnSpc>
                <a:spcPct val="70000"/>
              </a:lnSpc>
              <a:buClr>
                <a:schemeClr val="tx2"/>
              </a:buClr>
              <a:buFont typeface="Tahoma" charset="0"/>
              <a:buChar char="◊"/>
            </a:pPr>
            <a:r>
              <a:rPr lang="en-US" altLang="en-US" sz="2400" i="0" dirty="0">
                <a:solidFill>
                  <a:srgbClr val="000000"/>
                </a:solidFill>
                <a:latin typeface="Adobe Devanagari" panose="02040503050201020203" pitchFamily="18" charset="0"/>
                <a:ea typeface="ＭＳ Ｐゴシック" charset="-128"/>
                <a:cs typeface="Adobe Devanagari" panose="02040503050201020203" pitchFamily="18" charset="0"/>
              </a:rPr>
              <a:t>Loosely interpreted – rounds, workshops, M&amp;M discussions</a:t>
            </a:r>
          </a:p>
          <a:p>
            <a:pPr marL="530352" lvl="1" indent="0">
              <a:lnSpc>
                <a:spcPct val="70000"/>
              </a:lnSpc>
              <a:spcBef>
                <a:spcPts val="600"/>
              </a:spcBef>
              <a:buClr>
                <a:schemeClr val="tx2"/>
              </a:buClr>
              <a:buSzPct val="80000"/>
              <a:buNone/>
            </a:pPr>
            <a:endParaRPr lang="en-US" altLang="en-US" dirty="0">
              <a:solidFill>
                <a:srgbClr val="000000"/>
              </a:solidFill>
              <a:latin typeface="Adobe Devanagari" panose="02040503050201020203" pitchFamily="18" charset="0"/>
              <a:ea typeface="ＭＳ Ｐゴシック" charset="-128"/>
              <a:cs typeface="Adobe Devanagari" panose="02040503050201020203" pitchFamily="18" charset="0"/>
            </a:endParaRPr>
          </a:p>
          <a:p>
            <a:pPr marL="530352" lvl="1" indent="0">
              <a:lnSpc>
                <a:spcPct val="70000"/>
              </a:lnSpc>
              <a:spcBef>
                <a:spcPts val="600"/>
              </a:spcBef>
              <a:buClr>
                <a:schemeClr val="tx2"/>
              </a:buClr>
              <a:buSzPct val="80000"/>
              <a:buNone/>
            </a:pPr>
            <a:r>
              <a:rPr lang="en-US" altLang="en-US" dirty="0">
                <a:solidFill>
                  <a:srgbClr val="000000"/>
                </a:solidFill>
                <a:latin typeface="Adobe Devanagari" panose="02040503050201020203" pitchFamily="18" charset="0"/>
                <a:ea typeface="ＭＳ Ｐゴシック" charset="-128"/>
                <a:cs typeface="Adobe Devanagari" panose="02040503050201020203" pitchFamily="18" charset="0"/>
              </a:rPr>
              <a:t>*Teaching effectiveness, evaluation and assessment should be included in Chair’s letter of nomination*</a:t>
            </a:r>
          </a:p>
          <a:p>
            <a:pPr lvl="1">
              <a:lnSpc>
                <a:spcPct val="70000"/>
              </a:lnSpc>
              <a:spcBef>
                <a:spcPts val="600"/>
              </a:spcBef>
              <a:buClr>
                <a:schemeClr val="tx2"/>
              </a:buClr>
              <a:buSzPct val="80000"/>
              <a:buNone/>
            </a:pPr>
            <a:endParaRPr lang="en-US" altLang="en-US" dirty="0">
              <a:solidFill>
                <a:srgbClr val="000000"/>
              </a:solidFill>
              <a:ea typeface="ＭＳ Ｐゴシック" charset="-128"/>
            </a:endParaRPr>
          </a:p>
          <a:p>
            <a:pPr eaLnBrk="1" hangingPunct="1">
              <a:lnSpc>
                <a:spcPct val="70000"/>
              </a:lnSpc>
              <a:buClr>
                <a:schemeClr val="tx2"/>
              </a:buClr>
              <a:buFont typeface="Tahoma" charset="0"/>
              <a:buChar char="◊"/>
            </a:pPr>
            <a:endParaRPr lang="en-US" altLang="en-US" sz="1800" dirty="0">
              <a:solidFill>
                <a:srgbClr val="000000"/>
              </a:solidFill>
              <a:ea typeface="ＭＳ Ｐゴシック" charset="-128"/>
            </a:endParaRPr>
          </a:p>
          <a:p>
            <a:pPr lvl="1" eaLnBrk="1" hangingPunct="1">
              <a:lnSpc>
                <a:spcPct val="70000"/>
              </a:lnSpc>
              <a:buClr>
                <a:schemeClr val="tx2"/>
              </a:buClr>
              <a:buFont typeface="Verdana" charset="0"/>
              <a:buNone/>
            </a:pPr>
            <a:endParaRPr lang="en-US" altLang="en-US" sz="1800" dirty="0">
              <a:solidFill>
                <a:srgbClr val="000000"/>
              </a:solidFill>
              <a:ea typeface="ＭＳ Ｐゴシック" charset="-128"/>
            </a:endParaRPr>
          </a:p>
        </p:txBody>
      </p:sp>
      <p:sp>
        <p:nvSpPr>
          <p:cNvPr id="10445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80000"/>
              <a:buFont typeface="Wingdings 2" charset="2"/>
              <a:buChar char=""/>
              <a:defRPr sz="3200">
                <a:solidFill>
                  <a:schemeClr val="tx1"/>
                </a:solidFill>
                <a:latin typeface="Gill Sans MT" charset="0"/>
                <a:ea typeface="ＭＳ Ｐゴシック" charset="-128"/>
              </a:defRPr>
            </a:lvl1pPr>
            <a:lvl2pPr marL="742950" indent="-285750">
              <a:spcBef>
                <a:spcPts val="550"/>
              </a:spcBef>
              <a:buClr>
                <a:schemeClr val="accent1"/>
              </a:buClr>
              <a:buFont typeface="Verdana" charset="0"/>
              <a:buChar char="◦"/>
              <a:defRPr sz="28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buChar char=""/>
              <a:defRPr sz="24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buChar char=""/>
              <a:defRPr sz="2000">
                <a:solidFill>
                  <a:schemeClr val="tx1"/>
                </a:solidFill>
                <a:latin typeface="Gill Sans MT" charset="0"/>
                <a:ea typeface="ＭＳ Ｐゴシック" charset="-128"/>
              </a:defRPr>
            </a:lvl4pPr>
            <a:lvl5pPr marL="2057400" indent="-228600">
              <a:spcBef>
                <a:spcPct val="20000"/>
              </a:spcBef>
              <a:buClr>
                <a:srgbClr val="84AA33"/>
              </a:buClr>
              <a:buFont typeface="Wingdings 2" charset="2"/>
              <a:buChar char=""/>
              <a:defRPr sz="2000">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9pPr>
          </a:lstStyle>
          <a:p>
            <a:pPr eaLnBrk="0" fontAlgn="base" hangingPunct="0">
              <a:spcBef>
                <a:spcPct val="0"/>
              </a:spcBef>
              <a:spcAft>
                <a:spcPct val="0"/>
              </a:spcAft>
              <a:buClrTx/>
              <a:buSzTx/>
              <a:buNone/>
            </a:pPr>
            <a:fld id="{CDEB4D86-6DFC-5647-97BD-51D6899B4210}" type="slidenum">
              <a:rPr lang="en-US" altLang="en-US" sz="1200">
                <a:solidFill>
                  <a:srgbClr val="B5A788"/>
                </a:solidFill>
                <a:latin typeface="Tahoma" charset="0"/>
              </a:rPr>
              <a:pPr eaLnBrk="0" fontAlgn="base" hangingPunct="0">
                <a:spcBef>
                  <a:spcPct val="0"/>
                </a:spcBef>
                <a:spcAft>
                  <a:spcPct val="0"/>
                </a:spcAft>
                <a:buClrTx/>
                <a:buSzTx/>
                <a:buNone/>
              </a:pPr>
              <a:t>12</a:t>
            </a:fld>
            <a:endParaRPr lang="en-US" altLang="en-US" sz="1200">
              <a:solidFill>
                <a:srgbClr val="B5A788"/>
              </a:solidFill>
              <a:latin typeface="Tahoma" charset="0"/>
            </a:endParaRPr>
          </a:p>
        </p:txBody>
      </p:sp>
      <p:pic>
        <p:nvPicPr>
          <p:cNvPr id="26" name="Picture 25">
            <a:extLst>
              <a:ext uri="{FF2B5EF4-FFF2-40B4-BE49-F238E27FC236}">
                <a16:creationId xmlns:a16="http://schemas.microsoft.com/office/drawing/2014/main" id="{085BA1C3-ACF3-4DDD-B719-550B6773AFD5}"/>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471378" y="5035933"/>
            <a:ext cx="2157174" cy="1619760"/>
          </a:xfrm>
          <a:prstGeom prst="rect">
            <a:avLst/>
          </a:prstGeom>
          <a:effectLst>
            <a:softEdge rad="127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3" descr="Rectangle: Click to edit Master text styles&#10;Second level&#10;Third level&#10;Fourth level&#10;Fifth level"/>
          <p:cNvSpPr>
            <a:spLocks noGrp="1" noChangeArrowheads="1"/>
          </p:cNvSpPr>
          <p:nvPr>
            <p:ph idx="1"/>
          </p:nvPr>
        </p:nvSpPr>
        <p:spPr>
          <a:xfrm>
            <a:off x="1700336" y="1435993"/>
            <a:ext cx="9002751" cy="4648200"/>
          </a:xfrm>
        </p:spPr>
        <p:txBody>
          <a:bodyPr>
            <a:normAutofit fontScale="92500"/>
          </a:bodyPr>
          <a:lstStyle/>
          <a:p>
            <a:pPr eaLnBrk="1" hangingPunct="1">
              <a:lnSpc>
                <a:spcPct val="90000"/>
              </a:lnSpc>
              <a:buClr>
                <a:schemeClr val="tx2"/>
              </a:buClr>
              <a:buFont typeface="Tahoma" charset="0"/>
              <a:buChar char="◊"/>
            </a:pPr>
            <a:r>
              <a:rPr lang="en-US" altLang="en-US" sz="3200" dirty="0">
                <a:solidFill>
                  <a:srgbClr val="000000"/>
                </a:solidFill>
                <a:latin typeface="Adobe Devanagari" panose="02040503050201020203" pitchFamily="18" charset="0"/>
                <a:ea typeface="ＭＳ Ｐゴシック" charset="-128"/>
                <a:cs typeface="Adobe Devanagari" panose="02040503050201020203" pitchFamily="18" charset="0"/>
              </a:rPr>
              <a:t>Administrative activity is important to the institution, but it is rarely by itself the basis for promotion. Expected of all faculty.</a:t>
            </a:r>
          </a:p>
          <a:p>
            <a:pPr eaLnBrk="1" hangingPunct="1">
              <a:lnSpc>
                <a:spcPct val="90000"/>
              </a:lnSpc>
              <a:buClr>
                <a:schemeClr val="tx2"/>
              </a:buClr>
              <a:buFont typeface="Wingdings 2" charset="2"/>
              <a:buNone/>
            </a:pPr>
            <a:endParaRPr lang="en-US" altLang="en-US" sz="900" dirty="0">
              <a:solidFill>
                <a:srgbClr val="000000"/>
              </a:solidFill>
              <a:latin typeface="Adobe Devanagari" panose="02040503050201020203" pitchFamily="18" charset="0"/>
              <a:ea typeface="ＭＳ Ｐゴシック" charset="-128"/>
              <a:cs typeface="Adobe Devanagari" panose="02040503050201020203" pitchFamily="18" charset="0"/>
            </a:endParaRPr>
          </a:p>
          <a:p>
            <a:pPr eaLnBrk="1" hangingPunct="1">
              <a:lnSpc>
                <a:spcPct val="90000"/>
              </a:lnSpc>
              <a:buClr>
                <a:schemeClr val="tx2"/>
              </a:buClr>
              <a:buFont typeface="Tahoma" charset="0"/>
              <a:buChar char="◊"/>
            </a:pPr>
            <a:r>
              <a:rPr lang="en-US" altLang="en-US" sz="3200" dirty="0">
                <a:solidFill>
                  <a:srgbClr val="000000"/>
                </a:solidFill>
                <a:latin typeface="Adobe Devanagari" panose="02040503050201020203" pitchFamily="18" charset="0"/>
                <a:ea typeface="ＭＳ Ｐゴシック" charset="-128"/>
                <a:cs typeface="Adobe Devanagari" panose="02040503050201020203" pitchFamily="18" charset="0"/>
              </a:rPr>
              <a:t>Service to the university in the form of committees or other responsibilities is expected in those who gain promotion.</a:t>
            </a:r>
          </a:p>
          <a:p>
            <a:pPr eaLnBrk="1" hangingPunct="1">
              <a:lnSpc>
                <a:spcPct val="90000"/>
              </a:lnSpc>
              <a:buClr>
                <a:schemeClr val="tx2"/>
              </a:buClr>
              <a:buFont typeface="Wingdings 2" charset="2"/>
              <a:buNone/>
            </a:pPr>
            <a:endParaRPr lang="en-US" altLang="en-US" sz="900" dirty="0">
              <a:solidFill>
                <a:srgbClr val="000000"/>
              </a:solidFill>
              <a:latin typeface="Adobe Devanagari" panose="02040503050201020203" pitchFamily="18" charset="0"/>
              <a:ea typeface="ＭＳ Ｐゴシック" charset="-128"/>
              <a:cs typeface="Adobe Devanagari" panose="02040503050201020203" pitchFamily="18" charset="0"/>
            </a:endParaRPr>
          </a:p>
          <a:p>
            <a:pPr eaLnBrk="1" hangingPunct="1">
              <a:lnSpc>
                <a:spcPct val="90000"/>
              </a:lnSpc>
              <a:buClr>
                <a:schemeClr val="tx2"/>
              </a:buClr>
              <a:buFont typeface="Tahoma" charset="0"/>
              <a:buChar char="◊"/>
            </a:pPr>
            <a:r>
              <a:rPr lang="en-US" altLang="en-US" sz="3200" dirty="0">
                <a:solidFill>
                  <a:srgbClr val="000000"/>
                </a:solidFill>
                <a:latin typeface="Adobe Devanagari" panose="02040503050201020203" pitchFamily="18" charset="0"/>
                <a:ea typeface="ＭＳ Ｐゴシック" charset="-128"/>
                <a:cs typeface="Adobe Devanagari" panose="02040503050201020203" pitchFamily="18" charset="0"/>
              </a:rPr>
              <a:t>Consider carefully when is </a:t>
            </a:r>
            <a:r>
              <a:rPr lang="en-US" altLang="en-US" sz="3200" dirty="0">
                <a:solidFill>
                  <a:srgbClr val="C70533"/>
                </a:solidFill>
                <a:latin typeface="Adobe Devanagari" panose="02040503050201020203" pitchFamily="18" charset="0"/>
                <a:ea typeface="ＭＳ Ｐゴシック" charset="-128"/>
                <a:cs typeface="Adobe Devanagari" panose="02040503050201020203" pitchFamily="18" charset="0"/>
              </a:rPr>
              <a:t>the right time</a:t>
            </a:r>
            <a:r>
              <a:rPr lang="en-US" altLang="en-US" sz="3200" dirty="0">
                <a:latin typeface="Adobe Devanagari" panose="02040503050201020203" pitchFamily="18" charset="0"/>
                <a:ea typeface="ＭＳ Ｐゴシック" charset="-128"/>
                <a:cs typeface="Adobe Devanagari" panose="02040503050201020203" pitchFamily="18" charset="0"/>
              </a:rPr>
              <a:t> </a:t>
            </a:r>
            <a:r>
              <a:rPr lang="en-US" altLang="en-US" sz="3200" dirty="0">
                <a:solidFill>
                  <a:srgbClr val="000000"/>
                </a:solidFill>
                <a:latin typeface="Adobe Devanagari" panose="02040503050201020203" pitchFamily="18" charset="0"/>
                <a:ea typeface="ＭＳ Ｐゴシック" charset="-128"/>
                <a:cs typeface="Adobe Devanagari" panose="02040503050201020203" pitchFamily="18" charset="0"/>
              </a:rPr>
              <a:t>for you to take on administrative duties since these take time and effort. </a:t>
            </a:r>
          </a:p>
          <a:p>
            <a:pPr eaLnBrk="1" hangingPunct="1">
              <a:lnSpc>
                <a:spcPct val="90000"/>
              </a:lnSpc>
              <a:buClr>
                <a:schemeClr val="tx2"/>
              </a:buClr>
              <a:buFont typeface="Wingdings 2" charset="2"/>
              <a:buNone/>
            </a:pPr>
            <a:endParaRPr lang="en-US" altLang="en-US" sz="900" dirty="0">
              <a:solidFill>
                <a:srgbClr val="000000"/>
              </a:solidFill>
              <a:latin typeface="Adobe Devanagari" panose="02040503050201020203" pitchFamily="18" charset="0"/>
              <a:ea typeface="ＭＳ Ｐゴシック" charset="-128"/>
              <a:cs typeface="Adobe Devanagari" panose="02040503050201020203" pitchFamily="18" charset="0"/>
            </a:endParaRPr>
          </a:p>
          <a:p>
            <a:pPr eaLnBrk="1" hangingPunct="1">
              <a:lnSpc>
                <a:spcPct val="90000"/>
              </a:lnSpc>
              <a:buClr>
                <a:schemeClr val="tx2"/>
              </a:buClr>
              <a:buFont typeface="Tahoma" charset="0"/>
              <a:buChar char="◊"/>
            </a:pPr>
            <a:r>
              <a:rPr lang="en-US" altLang="en-US" sz="3200" dirty="0">
                <a:solidFill>
                  <a:srgbClr val="000000"/>
                </a:solidFill>
                <a:latin typeface="Adobe Devanagari" panose="02040503050201020203" pitchFamily="18" charset="0"/>
                <a:ea typeface="ＭＳ Ｐゴシック" charset="-128"/>
                <a:cs typeface="Adobe Devanagari" panose="02040503050201020203" pitchFamily="18" charset="0"/>
              </a:rPr>
              <a:t>Leadership roles important for promotion to senior ranks.</a:t>
            </a:r>
          </a:p>
        </p:txBody>
      </p:sp>
      <p:sp>
        <p:nvSpPr>
          <p:cNvPr id="10649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80000"/>
              <a:buFont typeface="Wingdings 2" charset="2"/>
              <a:buChar char=""/>
              <a:defRPr sz="3200">
                <a:solidFill>
                  <a:schemeClr val="tx1"/>
                </a:solidFill>
                <a:latin typeface="Gill Sans MT" charset="0"/>
                <a:ea typeface="ＭＳ Ｐゴシック" charset="-128"/>
              </a:defRPr>
            </a:lvl1pPr>
            <a:lvl2pPr marL="742950" indent="-285750">
              <a:spcBef>
                <a:spcPts val="550"/>
              </a:spcBef>
              <a:buClr>
                <a:schemeClr val="accent1"/>
              </a:buClr>
              <a:buFont typeface="Verdana" charset="0"/>
              <a:buChar char="◦"/>
              <a:defRPr sz="28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buChar char=""/>
              <a:defRPr sz="24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buChar char=""/>
              <a:defRPr sz="2000">
                <a:solidFill>
                  <a:schemeClr val="tx1"/>
                </a:solidFill>
                <a:latin typeface="Gill Sans MT" charset="0"/>
                <a:ea typeface="ＭＳ Ｐゴシック" charset="-128"/>
              </a:defRPr>
            </a:lvl4pPr>
            <a:lvl5pPr marL="2057400" indent="-228600">
              <a:spcBef>
                <a:spcPct val="20000"/>
              </a:spcBef>
              <a:buClr>
                <a:srgbClr val="84AA33"/>
              </a:buClr>
              <a:buFont typeface="Wingdings 2" charset="2"/>
              <a:buChar char=""/>
              <a:defRPr sz="2000">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9pPr>
          </a:lstStyle>
          <a:p>
            <a:pPr eaLnBrk="0" fontAlgn="base" hangingPunct="0">
              <a:spcBef>
                <a:spcPct val="0"/>
              </a:spcBef>
              <a:spcAft>
                <a:spcPct val="0"/>
              </a:spcAft>
              <a:buClrTx/>
              <a:buSzTx/>
              <a:buNone/>
            </a:pPr>
            <a:fld id="{BE980524-34E4-BC41-9225-B5AEDCEA03A8}" type="slidenum">
              <a:rPr lang="en-US" altLang="en-US" sz="1200">
                <a:solidFill>
                  <a:srgbClr val="B5A788"/>
                </a:solidFill>
                <a:latin typeface="Tahoma" charset="0"/>
              </a:rPr>
              <a:pPr eaLnBrk="0" fontAlgn="base" hangingPunct="0">
                <a:spcBef>
                  <a:spcPct val="0"/>
                </a:spcBef>
                <a:spcAft>
                  <a:spcPct val="0"/>
                </a:spcAft>
                <a:buClrTx/>
                <a:buSzTx/>
                <a:buNone/>
              </a:pPr>
              <a:t>13</a:t>
            </a:fld>
            <a:endParaRPr lang="en-US" altLang="en-US" sz="1200">
              <a:solidFill>
                <a:srgbClr val="B5A788"/>
              </a:solidFill>
              <a:latin typeface="Tahoma" charset="0"/>
            </a:endParaRPr>
          </a:p>
        </p:txBody>
      </p:sp>
      <p:sp>
        <p:nvSpPr>
          <p:cNvPr id="6" name="Rectangle 2"/>
          <p:cNvSpPr txBox="1">
            <a:spLocks noChangeArrowheads="1"/>
          </p:cNvSpPr>
          <p:nvPr/>
        </p:nvSpPr>
        <p:spPr>
          <a:xfrm>
            <a:off x="1700336" y="267629"/>
            <a:ext cx="9002751" cy="799171"/>
          </a:xfrm>
          <a:prstGeom prst="rect">
            <a:avLst/>
          </a:prstGeom>
        </p:spPr>
        <p:txBody>
          <a:bodyPr anchor="ctr">
            <a:noAutofit/>
          </a:bodyPr>
          <a:lstStyle>
            <a:lvl1pPr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gn="ctr" eaLnBrk="1" fontAlgn="base" hangingPunct="1">
              <a:spcBef>
                <a:spcPct val="0"/>
              </a:spcBef>
              <a:spcAft>
                <a:spcPct val="0"/>
              </a:spcAft>
              <a:defRPr/>
            </a:pPr>
            <a:r>
              <a:rPr lang="en-US" altLang="en-US" sz="3200" b="1" dirty="0">
                <a:solidFill>
                  <a:srgbClr val="8DAB8E">
                    <a:lumMod val="50000"/>
                  </a:srgbClr>
                </a:solidFill>
                <a:effectLst>
                  <a:outerShdw blurRad="38100" dist="38100" dir="2700000" algn="tl">
                    <a:srgbClr val="C0C0C0"/>
                  </a:outerShdw>
                </a:effectLst>
                <a:latin typeface="Adobe Devanagari" panose="02040503050201020203" pitchFamily="18" charset="0"/>
                <a:cs typeface="Adobe Devanagari" panose="02040503050201020203" pitchFamily="18" charset="0"/>
              </a:rPr>
              <a:t>Qualifying for Promotion: ‘</a:t>
            </a:r>
            <a:r>
              <a:rPr lang="en-US" altLang="ja-JP" sz="3200" b="1" dirty="0">
                <a:solidFill>
                  <a:srgbClr val="8DAB8E">
                    <a:lumMod val="50000"/>
                  </a:srgbClr>
                </a:solidFill>
                <a:effectLst>
                  <a:outerShdw blurRad="38100" dist="38100" dir="2700000" algn="tl">
                    <a:srgbClr val="C0C0C0"/>
                  </a:outerShdw>
                </a:effectLst>
                <a:latin typeface="Adobe Devanagari" panose="02040503050201020203" pitchFamily="18" charset="0"/>
                <a:cs typeface="Adobe Devanagari" panose="02040503050201020203" pitchFamily="18" charset="0"/>
              </a:rPr>
              <a:t>Service/Admin Activities’</a:t>
            </a:r>
            <a:endParaRPr lang="en-US" altLang="en-US" sz="3200" b="1" dirty="0">
              <a:solidFill>
                <a:srgbClr val="8DAB8E">
                  <a:lumMod val="50000"/>
                </a:srgbClr>
              </a:solidFill>
              <a:effectLst>
                <a:outerShdw blurRad="38100" dist="38100" dir="2700000" algn="tl">
                  <a:srgbClr val="C0C0C0"/>
                </a:outerShdw>
              </a:effectLst>
              <a:latin typeface="Adobe Devanagari" panose="02040503050201020203" pitchFamily="18" charset="0"/>
              <a:cs typeface="Adobe Devanagari" panose="02040503050201020203"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p:cNvSpPr>
            <a:spLocks noGrp="1" noChangeArrowheads="1"/>
          </p:cNvSpPr>
          <p:nvPr>
            <p:ph type="title"/>
          </p:nvPr>
        </p:nvSpPr>
        <p:spPr>
          <a:xfrm>
            <a:off x="2286000" y="381000"/>
            <a:ext cx="8534400" cy="685800"/>
          </a:xfrm>
        </p:spPr>
        <p:txBody>
          <a:bodyPr vert="horz" wrap="square" lIns="91440" tIns="45720" rIns="91440" bIns="45720" numCol="1" rtlCol="0" anchor="t" anchorCtr="0" compatLnSpc="1">
            <a:prstTxWarp prst="textNoShape">
              <a:avLst/>
            </a:prstTxWarp>
            <a:noAutofit/>
          </a:bodyPr>
          <a:lstStyle/>
          <a:p>
            <a:pPr algn="ctr" eaLnBrk="1" hangingPunct="1">
              <a:defRPr/>
            </a:pPr>
            <a:r>
              <a:rPr lang="en-US" altLang="en-US" sz="3600" b="1" dirty="0">
                <a:solidFill>
                  <a:schemeClr val="accent4">
                    <a:lumMod val="50000"/>
                  </a:schemeClr>
                </a:solidFill>
                <a:effectLst>
                  <a:outerShdw blurRad="38100" dist="38100" dir="2700000" algn="tl">
                    <a:srgbClr val="C0C0C0"/>
                  </a:outerShdw>
                </a:effectLst>
                <a:latin typeface="Adobe Devanagari" panose="02040503050201020203" pitchFamily="18" charset="0"/>
                <a:ea typeface="ＭＳ Ｐゴシック" charset="-128"/>
                <a:cs typeface="Adobe Devanagari" panose="02040503050201020203" pitchFamily="18" charset="0"/>
              </a:rPr>
              <a:t>Qualifying for Promotion: ‘</a:t>
            </a:r>
            <a:r>
              <a:rPr lang="en-US" altLang="ja-JP" sz="3600" b="1" dirty="0">
                <a:solidFill>
                  <a:schemeClr val="accent4">
                    <a:lumMod val="50000"/>
                  </a:schemeClr>
                </a:solidFill>
                <a:effectLst>
                  <a:outerShdw blurRad="38100" dist="38100" dir="2700000" algn="tl">
                    <a:srgbClr val="C0C0C0"/>
                  </a:outerShdw>
                </a:effectLst>
                <a:latin typeface="Adobe Devanagari" panose="02040503050201020203" pitchFamily="18" charset="0"/>
                <a:ea typeface="ＭＳ Ｐゴシック" charset="-128"/>
                <a:cs typeface="Adobe Devanagari" panose="02040503050201020203" pitchFamily="18" charset="0"/>
              </a:rPr>
              <a:t>Peer Esteem’</a:t>
            </a:r>
            <a:endParaRPr lang="en-US" altLang="en-US" sz="3600" b="1" dirty="0">
              <a:solidFill>
                <a:schemeClr val="accent4">
                  <a:lumMod val="50000"/>
                </a:schemeClr>
              </a:solidFill>
              <a:effectLst>
                <a:outerShdw blurRad="38100" dist="38100" dir="2700000" algn="tl">
                  <a:srgbClr val="C0C0C0"/>
                </a:outerShdw>
              </a:effectLst>
              <a:latin typeface="Adobe Devanagari" panose="02040503050201020203" pitchFamily="18" charset="0"/>
              <a:ea typeface="ＭＳ Ｐゴシック" charset="-128"/>
              <a:cs typeface="Adobe Devanagari" panose="02040503050201020203" pitchFamily="18" charset="0"/>
            </a:endParaRPr>
          </a:p>
        </p:txBody>
      </p:sp>
      <p:sp>
        <p:nvSpPr>
          <p:cNvPr id="23554" name="Rectangle 3" descr="Rectangle: Click to edit Master text styles&#10;Second level&#10;Third level&#10;Fourth level&#10;Fifth level"/>
          <p:cNvSpPr>
            <a:spLocks noGrp="1" noChangeArrowheads="1"/>
          </p:cNvSpPr>
          <p:nvPr>
            <p:ph idx="1"/>
          </p:nvPr>
        </p:nvSpPr>
        <p:spPr>
          <a:xfrm>
            <a:off x="1431713" y="1066800"/>
            <a:ext cx="8041023" cy="4271962"/>
          </a:xfrm>
        </p:spPr>
        <p:txBody>
          <a:bodyPr>
            <a:normAutofit fontScale="85000" lnSpcReduction="10000"/>
          </a:bodyPr>
          <a:lstStyle/>
          <a:p>
            <a:pPr eaLnBrk="1" hangingPunct="1">
              <a:lnSpc>
                <a:spcPct val="90000"/>
              </a:lnSpc>
              <a:buClr>
                <a:schemeClr val="tx2"/>
              </a:buClr>
              <a:buFont typeface="Tahoma" charset="0"/>
              <a:buChar char="◊"/>
              <a:defRPr/>
            </a:pPr>
            <a:r>
              <a:rPr lang="en-US" sz="2800" dirty="0">
                <a:solidFill>
                  <a:srgbClr val="000000"/>
                </a:solidFill>
                <a:latin typeface="Adobe Devanagari" panose="02040503050201020203" pitchFamily="18" charset="0"/>
                <a:cs typeface="Adobe Devanagari" panose="02040503050201020203" pitchFamily="18" charset="0"/>
              </a:rPr>
              <a:t>Reflects regional, national, international reputation</a:t>
            </a:r>
          </a:p>
          <a:p>
            <a:pPr eaLnBrk="1" hangingPunct="1">
              <a:lnSpc>
                <a:spcPct val="90000"/>
              </a:lnSpc>
              <a:buClr>
                <a:schemeClr val="tx2"/>
              </a:buClr>
              <a:buFont typeface="Tahoma" charset="0"/>
              <a:buChar char="◊"/>
              <a:defRPr/>
            </a:pPr>
            <a:endParaRPr lang="en-US" sz="2800" dirty="0">
              <a:solidFill>
                <a:srgbClr val="000000"/>
              </a:solidFill>
              <a:latin typeface="Adobe Devanagari" panose="02040503050201020203" pitchFamily="18" charset="0"/>
              <a:cs typeface="Adobe Devanagari" panose="02040503050201020203" pitchFamily="18" charset="0"/>
            </a:endParaRPr>
          </a:p>
          <a:p>
            <a:pPr eaLnBrk="1" hangingPunct="1">
              <a:lnSpc>
                <a:spcPct val="90000"/>
              </a:lnSpc>
              <a:buClr>
                <a:schemeClr val="tx2"/>
              </a:buClr>
              <a:buFont typeface="Tahoma" charset="0"/>
              <a:buChar char="◊"/>
              <a:defRPr/>
            </a:pPr>
            <a:r>
              <a:rPr lang="en-US" sz="2800" dirty="0">
                <a:solidFill>
                  <a:srgbClr val="000000"/>
                </a:solidFill>
                <a:latin typeface="Adobe Devanagari" panose="02040503050201020203" pitchFamily="18" charset="0"/>
                <a:cs typeface="Adobe Devanagari" panose="02040503050201020203" pitchFamily="18" charset="0"/>
              </a:rPr>
              <a:t>Clinical referrals, invited seminars/talks/meeting presentations</a:t>
            </a:r>
          </a:p>
          <a:p>
            <a:pPr eaLnBrk="1" hangingPunct="1">
              <a:lnSpc>
                <a:spcPct val="90000"/>
              </a:lnSpc>
              <a:buClr>
                <a:schemeClr val="tx2"/>
              </a:buClr>
              <a:buFont typeface="Tahoma" charset="0"/>
              <a:buChar char="◊"/>
              <a:defRPr/>
            </a:pPr>
            <a:endParaRPr lang="en-US" sz="2800" dirty="0">
              <a:solidFill>
                <a:srgbClr val="000000"/>
              </a:solidFill>
              <a:latin typeface="Adobe Devanagari" panose="02040503050201020203" pitchFamily="18" charset="0"/>
              <a:cs typeface="Adobe Devanagari" panose="02040503050201020203" pitchFamily="18" charset="0"/>
            </a:endParaRPr>
          </a:p>
          <a:p>
            <a:pPr eaLnBrk="1" hangingPunct="1">
              <a:lnSpc>
                <a:spcPct val="90000"/>
              </a:lnSpc>
              <a:buClr>
                <a:schemeClr val="tx2"/>
              </a:buClr>
              <a:buFont typeface="Tahoma" charset="0"/>
              <a:buChar char="◊"/>
              <a:defRPr/>
            </a:pPr>
            <a:r>
              <a:rPr lang="en-US" sz="2800" dirty="0">
                <a:solidFill>
                  <a:srgbClr val="000000"/>
                </a:solidFill>
                <a:latin typeface="Adobe Devanagari" panose="02040503050201020203" pitchFamily="18" charset="0"/>
                <a:cs typeface="Adobe Devanagari" panose="02040503050201020203" pitchFamily="18" charset="0"/>
              </a:rPr>
              <a:t>Grant review, journal review, invited reviews and book chapters</a:t>
            </a:r>
          </a:p>
          <a:p>
            <a:pPr eaLnBrk="1" hangingPunct="1">
              <a:lnSpc>
                <a:spcPct val="90000"/>
              </a:lnSpc>
              <a:buClr>
                <a:schemeClr val="tx2"/>
              </a:buClr>
              <a:buFont typeface="Tahoma" charset="0"/>
              <a:buChar char="◊"/>
              <a:defRPr/>
            </a:pPr>
            <a:endParaRPr lang="en-US" sz="2800" dirty="0">
              <a:solidFill>
                <a:srgbClr val="000000"/>
              </a:solidFill>
              <a:latin typeface="Adobe Devanagari" panose="02040503050201020203" pitchFamily="18" charset="0"/>
              <a:cs typeface="Adobe Devanagari" panose="02040503050201020203" pitchFamily="18" charset="0"/>
            </a:endParaRPr>
          </a:p>
          <a:p>
            <a:pPr eaLnBrk="1" hangingPunct="1">
              <a:lnSpc>
                <a:spcPct val="90000"/>
              </a:lnSpc>
              <a:buClr>
                <a:schemeClr val="tx2"/>
              </a:buClr>
              <a:buFont typeface="Tahoma" charset="0"/>
              <a:buChar char="◊"/>
              <a:defRPr/>
            </a:pPr>
            <a:r>
              <a:rPr lang="en-US" sz="2800" dirty="0">
                <a:solidFill>
                  <a:srgbClr val="000000"/>
                </a:solidFill>
                <a:latin typeface="Adobe Devanagari" panose="02040503050201020203" pitchFamily="18" charset="0"/>
                <a:cs typeface="Adobe Devanagari" panose="02040503050201020203" pitchFamily="18" charset="0"/>
              </a:rPr>
              <a:t>Overlaps with scholarship</a:t>
            </a:r>
          </a:p>
          <a:p>
            <a:pPr eaLnBrk="1" hangingPunct="1">
              <a:lnSpc>
                <a:spcPct val="90000"/>
              </a:lnSpc>
              <a:buClr>
                <a:schemeClr val="tx2"/>
              </a:buClr>
              <a:buFont typeface="Tahoma" charset="0"/>
              <a:buChar char="◊"/>
              <a:defRPr/>
            </a:pPr>
            <a:endParaRPr lang="en-US" sz="2800" dirty="0">
              <a:solidFill>
                <a:srgbClr val="000000"/>
              </a:solidFill>
              <a:latin typeface="Adobe Devanagari" panose="02040503050201020203" pitchFamily="18" charset="0"/>
              <a:cs typeface="Adobe Devanagari" panose="02040503050201020203" pitchFamily="18" charset="0"/>
            </a:endParaRPr>
          </a:p>
          <a:p>
            <a:pPr eaLnBrk="1" hangingPunct="1">
              <a:lnSpc>
                <a:spcPct val="90000"/>
              </a:lnSpc>
              <a:buClr>
                <a:schemeClr val="tx2"/>
              </a:buClr>
              <a:buFont typeface="Tahoma" charset="0"/>
              <a:buChar char="◊"/>
            </a:pPr>
            <a:r>
              <a:rPr lang="ja-JP" altLang="en-US" sz="2800" dirty="0">
                <a:solidFill>
                  <a:srgbClr val="000000"/>
                </a:solidFill>
                <a:latin typeface="Adobe Devanagari" panose="02040503050201020203" pitchFamily="18" charset="0"/>
                <a:ea typeface="ＭＳ Ｐゴシック" charset="-128"/>
                <a:cs typeface="Adobe Devanagari" panose="02040503050201020203" pitchFamily="18" charset="0"/>
              </a:rPr>
              <a:t>“</a:t>
            </a:r>
            <a:r>
              <a:rPr lang="en-US" altLang="ja-JP" sz="2800" dirty="0">
                <a:solidFill>
                  <a:srgbClr val="000000"/>
                </a:solidFill>
                <a:latin typeface="Adobe Devanagari" panose="02040503050201020203" pitchFamily="18" charset="0"/>
                <a:ea typeface="ＭＳ Ｐゴシック" charset="-128"/>
                <a:cs typeface="Adobe Devanagari" panose="02040503050201020203" pitchFamily="18" charset="0"/>
              </a:rPr>
              <a:t>Visibility</a:t>
            </a:r>
            <a:r>
              <a:rPr lang="ja-JP" altLang="en-US" sz="2800" dirty="0">
                <a:solidFill>
                  <a:srgbClr val="000000"/>
                </a:solidFill>
                <a:latin typeface="Adobe Devanagari" panose="02040503050201020203" pitchFamily="18" charset="0"/>
                <a:ea typeface="ＭＳ Ｐゴシック" charset="-128"/>
                <a:cs typeface="Adobe Devanagari" panose="02040503050201020203" pitchFamily="18" charset="0"/>
              </a:rPr>
              <a:t>”</a:t>
            </a:r>
            <a:r>
              <a:rPr lang="en-US" altLang="ja-JP" sz="2800" dirty="0">
                <a:solidFill>
                  <a:srgbClr val="000000"/>
                </a:solidFill>
                <a:latin typeface="Adobe Devanagari" panose="02040503050201020203" pitchFamily="18" charset="0"/>
                <a:ea typeface="ＭＳ Ｐゴシック" charset="-128"/>
                <a:cs typeface="Adobe Devanagari" panose="02040503050201020203" pitchFamily="18" charset="0"/>
              </a:rPr>
              <a:t> – </a:t>
            </a:r>
            <a:r>
              <a:rPr lang="en-US" altLang="ja-JP" sz="2800" i="1" dirty="0">
                <a:solidFill>
                  <a:srgbClr val="000000"/>
                </a:solidFill>
                <a:latin typeface="Adobe Devanagari" panose="02040503050201020203" pitchFamily="18" charset="0"/>
                <a:ea typeface="ＭＳ Ｐゴシック" charset="-128"/>
                <a:cs typeface="Adobe Devanagari" panose="02040503050201020203" pitchFamily="18" charset="0"/>
              </a:rPr>
              <a:t>Does anyone know who you are?</a:t>
            </a:r>
          </a:p>
          <a:p>
            <a:pPr eaLnBrk="1" hangingPunct="1">
              <a:lnSpc>
                <a:spcPct val="90000"/>
              </a:lnSpc>
              <a:buClr>
                <a:schemeClr val="tx2"/>
              </a:buClr>
              <a:buNone/>
            </a:pPr>
            <a:endParaRPr lang="en-US" altLang="en-US" sz="800" dirty="0">
              <a:solidFill>
                <a:srgbClr val="000000"/>
              </a:solidFill>
              <a:ea typeface="ＭＳ Ｐゴシック" charset="-128"/>
            </a:endParaRPr>
          </a:p>
          <a:p>
            <a:pPr eaLnBrk="1" hangingPunct="1">
              <a:lnSpc>
                <a:spcPct val="90000"/>
              </a:lnSpc>
              <a:buClr>
                <a:schemeClr val="tx2"/>
              </a:buClr>
              <a:buFont typeface="Tahoma" charset="0"/>
              <a:buChar char="◊"/>
              <a:defRPr/>
            </a:pPr>
            <a:endParaRPr lang="en-US" sz="2800" dirty="0">
              <a:solidFill>
                <a:srgbClr val="000000"/>
              </a:solidFill>
            </a:endParaRPr>
          </a:p>
          <a:p>
            <a:pPr eaLnBrk="1" hangingPunct="1">
              <a:lnSpc>
                <a:spcPct val="90000"/>
              </a:lnSpc>
              <a:buClr>
                <a:schemeClr val="tx2"/>
              </a:buClr>
              <a:buFont typeface="Tahoma" charset="0"/>
              <a:buChar char="◊"/>
              <a:defRPr/>
            </a:pPr>
            <a:endParaRPr lang="en-US" sz="2800" dirty="0"/>
          </a:p>
        </p:txBody>
      </p:sp>
      <p:sp>
        <p:nvSpPr>
          <p:cNvPr id="10854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80000"/>
              <a:buFont typeface="Wingdings 2" charset="2"/>
              <a:buChar char=""/>
              <a:defRPr sz="3200">
                <a:solidFill>
                  <a:schemeClr val="tx1"/>
                </a:solidFill>
                <a:latin typeface="Gill Sans MT" charset="0"/>
                <a:ea typeface="ＭＳ Ｐゴシック" charset="-128"/>
              </a:defRPr>
            </a:lvl1pPr>
            <a:lvl2pPr marL="742950" indent="-285750">
              <a:spcBef>
                <a:spcPts val="550"/>
              </a:spcBef>
              <a:buClr>
                <a:schemeClr val="accent1"/>
              </a:buClr>
              <a:buFont typeface="Verdana" charset="0"/>
              <a:buChar char="◦"/>
              <a:defRPr sz="28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buChar char=""/>
              <a:defRPr sz="24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buChar char=""/>
              <a:defRPr sz="2000">
                <a:solidFill>
                  <a:schemeClr val="tx1"/>
                </a:solidFill>
                <a:latin typeface="Gill Sans MT" charset="0"/>
                <a:ea typeface="ＭＳ Ｐゴシック" charset="-128"/>
              </a:defRPr>
            </a:lvl4pPr>
            <a:lvl5pPr marL="2057400" indent="-228600">
              <a:spcBef>
                <a:spcPct val="20000"/>
              </a:spcBef>
              <a:buClr>
                <a:srgbClr val="84AA33"/>
              </a:buClr>
              <a:buFont typeface="Wingdings 2" charset="2"/>
              <a:buChar char=""/>
              <a:defRPr sz="2000">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9pPr>
          </a:lstStyle>
          <a:p>
            <a:pPr eaLnBrk="0" fontAlgn="base" hangingPunct="0">
              <a:spcBef>
                <a:spcPct val="0"/>
              </a:spcBef>
              <a:spcAft>
                <a:spcPct val="0"/>
              </a:spcAft>
              <a:buClrTx/>
              <a:buSzTx/>
              <a:buNone/>
            </a:pPr>
            <a:fld id="{5C2EAEBB-E82A-F74C-B32E-B9424D4AFDE6}" type="slidenum">
              <a:rPr lang="en-US" altLang="en-US" sz="1200">
                <a:solidFill>
                  <a:srgbClr val="B5A788"/>
                </a:solidFill>
                <a:latin typeface="Tahoma" charset="0"/>
              </a:rPr>
              <a:pPr eaLnBrk="0" fontAlgn="base" hangingPunct="0">
                <a:spcBef>
                  <a:spcPct val="0"/>
                </a:spcBef>
                <a:spcAft>
                  <a:spcPct val="0"/>
                </a:spcAft>
                <a:buClrTx/>
                <a:buSzTx/>
                <a:buNone/>
              </a:pPr>
              <a:t>14</a:t>
            </a:fld>
            <a:endParaRPr lang="en-US" altLang="en-US" sz="1200">
              <a:solidFill>
                <a:srgbClr val="B5A788"/>
              </a:solidFill>
              <a:latin typeface="Tahoma" charset="0"/>
            </a:endParaRPr>
          </a:p>
        </p:txBody>
      </p:sp>
      <p:pic>
        <p:nvPicPr>
          <p:cNvPr id="3" name="Picture 2">
            <a:extLst>
              <a:ext uri="{FF2B5EF4-FFF2-40B4-BE49-F238E27FC236}">
                <a16:creationId xmlns:a16="http://schemas.microsoft.com/office/drawing/2014/main" id="{320479A5-8046-40D5-84B9-868B604A2AA7}"/>
              </a:ext>
            </a:extLst>
          </p:cNvPr>
          <p:cNvPicPr>
            <a:picLocks noChangeAspect="1"/>
          </p:cNvPicPr>
          <p:nvPr/>
        </p:nvPicPr>
        <p:blipFill>
          <a:blip r:embed="rId3"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537381" y="3169430"/>
            <a:ext cx="2751959" cy="1821215"/>
          </a:xfrm>
          <a:prstGeom prst="rect">
            <a:avLst/>
          </a:prstGeom>
        </p:spPr>
      </p:pic>
      <p:pic>
        <p:nvPicPr>
          <p:cNvPr id="17" name="Picture 16">
            <a:extLst>
              <a:ext uri="{FF2B5EF4-FFF2-40B4-BE49-F238E27FC236}">
                <a16:creationId xmlns:a16="http://schemas.microsoft.com/office/drawing/2014/main" id="{C8EF0484-2EA2-4D25-B5A7-F0E1DF45067A}"/>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981506" y="5338762"/>
            <a:ext cx="2700867" cy="1519238"/>
          </a:xfrm>
          <a:prstGeom prst="rect">
            <a:avLst/>
          </a:prstGeom>
          <a:effectLst>
            <a:softEdge rad="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2438400" y="228601"/>
            <a:ext cx="8402638" cy="828675"/>
          </a:xfrm>
        </p:spPr>
        <p:txBody>
          <a:bodyPr vert="horz" wrap="square" lIns="91440" tIns="45720" rIns="91440" bIns="45720" numCol="1" rtlCol="0" anchor="t" anchorCtr="0" compatLnSpc="1">
            <a:prstTxWarp prst="textNoShape">
              <a:avLst/>
            </a:prstTxWarp>
            <a:normAutofit/>
          </a:bodyPr>
          <a:lstStyle/>
          <a:p>
            <a:pPr algn="ctr" eaLnBrk="1" hangingPunct="1">
              <a:defRPr/>
            </a:pPr>
            <a:r>
              <a:rPr lang="en-US" altLang="en-US" sz="4000" b="1" dirty="0">
                <a:solidFill>
                  <a:schemeClr val="accent4">
                    <a:lumMod val="50000"/>
                  </a:schemeClr>
                </a:solidFill>
                <a:effectLst>
                  <a:outerShdw blurRad="38100" dist="38100" dir="2700000" algn="tl">
                    <a:srgbClr val="C0C0C0"/>
                  </a:outerShdw>
                </a:effectLst>
                <a:latin typeface="Adobe Devanagari" panose="02040503050201020203" pitchFamily="18" charset="0"/>
                <a:ea typeface="ＭＳ Ｐゴシック" charset="-128"/>
                <a:cs typeface="Adobe Devanagari" panose="02040503050201020203" pitchFamily="18" charset="0"/>
              </a:rPr>
              <a:t>Mentoring: Opportunities and Pitfalls</a:t>
            </a:r>
          </a:p>
        </p:txBody>
      </p:sp>
      <p:sp>
        <p:nvSpPr>
          <p:cNvPr id="120834" name="Rectangle 3" descr="Rectangle: Click to edit Master text styles&#10;Second level&#10;Third level&#10;Fourth level&#10;Fifth level"/>
          <p:cNvSpPr>
            <a:spLocks noGrp="1" noChangeArrowheads="1"/>
          </p:cNvSpPr>
          <p:nvPr>
            <p:ph type="body" sz="half" idx="1"/>
          </p:nvPr>
        </p:nvSpPr>
        <p:spPr>
          <a:xfrm>
            <a:off x="1434156" y="1181100"/>
            <a:ext cx="6324600" cy="4495800"/>
          </a:xfrm>
        </p:spPr>
        <p:txBody>
          <a:bodyPr>
            <a:normAutofit fontScale="92500" lnSpcReduction="10000"/>
          </a:bodyPr>
          <a:lstStyle/>
          <a:p>
            <a:pPr eaLnBrk="1" hangingPunct="1">
              <a:buClr>
                <a:schemeClr val="tx2"/>
              </a:buClr>
              <a:buFont typeface="Wingdings 2" charset="2"/>
              <a:buNone/>
            </a:pPr>
            <a:r>
              <a:rPr lang="en-US" altLang="en-US" sz="2800" dirty="0">
                <a:latin typeface="Adobe Devanagari" panose="02040503050201020203" pitchFamily="18" charset="0"/>
                <a:ea typeface="ＭＳ Ｐゴシック" charset="-128"/>
                <a:cs typeface="Adobe Devanagari" panose="02040503050201020203" pitchFamily="18" charset="0"/>
              </a:rPr>
              <a:t>A good mentor can: </a:t>
            </a:r>
          </a:p>
          <a:p>
            <a:pPr eaLnBrk="1" hangingPunct="1">
              <a:buClr>
                <a:schemeClr val="tx2"/>
              </a:buClr>
              <a:buFont typeface="Wingdings 2" charset="2"/>
              <a:buNone/>
            </a:pPr>
            <a:endParaRPr lang="en-US" altLang="en-US" sz="2800" dirty="0">
              <a:latin typeface="Adobe Devanagari" panose="02040503050201020203" pitchFamily="18" charset="0"/>
              <a:ea typeface="ＭＳ Ｐゴシック" charset="-128"/>
              <a:cs typeface="Adobe Devanagari" panose="02040503050201020203" pitchFamily="18" charset="0"/>
            </a:endParaRPr>
          </a:p>
          <a:p>
            <a:pPr lvl="1" eaLnBrk="1" hangingPunct="1">
              <a:buClr>
                <a:schemeClr val="tx2"/>
              </a:buClr>
              <a:buSzPct val="80000"/>
              <a:buFont typeface="Wingdings 2" charset="2"/>
              <a:buChar char="¯"/>
            </a:pPr>
            <a:r>
              <a:rPr lang="en-US" altLang="en-US" sz="2800" dirty="0">
                <a:latin typeface="Adobe Devanagari" panose="02040503050201020203" pitchFamily="18" charset="0"/>
                <a:ea typeface="ＭＳ Ｐゴシック" charset="-128"/>
                <a:cs typeface="Adobe Devanagari" panose="02040503050201020203" pitchFamily="18" charset="0"/>
              </a:rPr>
              <a:t>Direct you to opportunities</a:t>
            </a:r>
          </a:p>
          <a:p>
            <a:pPr lvl="1" eaLnBrk="1" hangingPunct="1">
              <a:buClr>
                <a:schemeClr val="tx2"/>
              </a:buClr>
              <a:buSzPct val="80000"/>
              <a:buFont typeface="Wingdings 2" charset="2"/>
              <a:buChar char="¯"/>
            </a:pPr>
            <a:endParaRPr lang="en-US" altLang="en-US" sz="1000" dirty="0">
              <a:latin typeface="Adobe Devanagari" panose="02040503050201020203" pitchFamily="18" charset="0"/>
              <a:ea typeface="ＭＳ Ｐゴシック" charset="-128"/>
              <a:cs typeface="Adobe Devanagari" panose="02040503050201020203" pitchFamily="18" charset="0"/>
            </a:endParaRPr>
          </a:p>
          <a:p>
            <a:pPr lvl="1" eaLnBrk="1" hangingPunct="1">
              <a:buClr>
                <a:schemeClr val="tx2"/>
              </a:buClr>
              <a:buSzPct val="80000"/>
              <a:buFont typeface="Wingdings 2" charset="2"/>
              <a:buChar char="¯"/>
            </a:pPr>
            <a:r>
              <a:rPr lang="en-US" altLang="en-US" sz="2800" dirty="0">
                <a:latin typeface="Adobe Devanagari" panose="02040503050201020203" pitchFamily="18" charset="0"/>
                <a:ea typeface="ＭＳ Ｐゴシック" charset="-128"/>
                <a:cs typeface="Adobe Devanagari" panose="02040503050201020203" pitchFamily="18" charset="0"/>
              </a:rPr>
              <a:t>Open doors</a:t>
            </a:r>
          </a:p>
          <a:p>
            <a:pPr lvl="1" eaLnBrk="1" hangingPunct="1">
              <a:buClr>
                <a:schemeClr val="tx2"/>
              </a:buClr>
              <a:buSzPct val="80000"/>
              <a:buFont typeface="Wingdings 2" charset="2"/>
              <a:buChar char="¯"/>
            </a:pPr>
            <a:endParaRPr lang="en-US" altLang="en-US" sz="1000" dirty="0">
              <a:latin typeface="Adobe Devanagari" panose="02040503050201020203" pitchFamily="18" charset="0"/>
              <a:ea typeface="ＭＳ Ｐゴシック" charset="-128"/>
              <a:cs typeface="Adobe Devanagari" panose="02040503050201020203" pitchFamily="18" charset="0"/>
            </a:endParaRPr>
          </a:p>
          <a:p>
            <a:pPr lvl="1" eaLnBrk="1" hangingPunct="1">
              <a:buClr>
                <a:schemeClr val="tx2"/>
              </a:buClr>
              <a:buSzPct val="80000"/>
              <a:buFont typeface="Wingdings 2" charset="2"/>
              <a:buChar char="¯"/>
            </a:pPr>
            <a:r>
              <a:rPr lang="en-US" altLang="en-US" sz="2800" dirty="0">
                <a:latin typeface="Adobe Devanagari" panose="02040503050201020203" pitchFamily="18" charset="0"/>
                <a:ea typeface="ＭＳ Ｐゴシック" charset="-128"/>
                <a:cs typeface="Adobe Devanagari" panose="02040503050201020203" pitchFamily="18" charset="0"/>
              </a:rPr>
              <a:t>Help you avoid problems</a:t>
            </a:r>
          </a:p>
          <a:p>
            <a:pPr lvl="1" eaLnBrk="1" hangingPunct="1">
              <a:buClr>
                <a:schemeClr val="tx2"/>
              </a:buClr>
              <a:buSzPct val="80000"/>
              <a:buFont typeface="Wingdings 2" charset="2"/>
              <a:buChar char="¯"/>
            </a:pPr>
            <a:endParaRPr lang="en-US" altLang="en-US" sz="1000" dirty="0">
              <a:latin typeface="Adobe Devanagari" panose="02040503050201020203" pitchFamily="18" charset="0"/>
              <a:ea typeface="ＭＳ Ｐゴシック" charset="-128"/>
              <a:cs typeface="Adobe Devanagari" panose="02040503050201020203" pitchFamily="18" charset="0"/>
            </a:endParaRPr>
          </a:p>
          <a:p>
            <a:pPr lvl="1" eaLnBrk="1" hangingPunct="1">
              <a:buClr>
                <a:schemeClr val="tx2"/>
              </a:buClr>
              <a:buSzPct val="80000"/>
              <a:buFont typeface="Wingdings 2" charset="2"/>
              <a:buChar char="¯"/>
            </a:pPr>
            <a:r>
              <a:rPr lang="en-US" altLang="en-US" sz="2800" dirty="0">
                <a:latin typeface="Adobe Devanagari" panose="02040503050201020203" pitchFamily="18" charset="0"/>
                <a:ea typeface="ＭＳ Ｐゴシック" charset="-128"/>
                <a:cs typeface="Adobe Devanagari" panose="02040503050201020203" pitchFamily="18" charset="0"/>
              </a:rPr>
              <a:t>Share wisdom</a:t>
            </a:r>
          </a:p>
          <a:p>
            <a:pPr lvl="1" eaLnBrk="1" hangingPunct="1">
              <a:buClr>
                <a:schemeClr val="tx2"/>
              </a:buClr>
              <a:buSzPct val="80000"/>
              <a:buFont typeface="Wingdings 2" charset="2"/>
              <a:buChar char="¯"/>
            </a:pPr>
            <a:endParaRPr lang="en-US" altLang="en-US" sz="1000" dirty="0">
              <a:latin typeface="Adobe Devanagari" panose="02040503050201020203" pitchFamily="18" charset="0"/>
              <a:ea typeface="ＭＳ Ｐゴシック" charset="-128"/>
              <a:cs typeface="Adobe Devanagari" panose="02040503050201020203" pitchFamily="18" charset="0"/>
            </a:endParaRPr>
          </a:p>
          <a:p>
            <a:pPr lvl="1" eaLnBrk="1" hangingPunct="1">
              <a:buClr>
                <a:schemeClr val="tx2"/>
              </a:buClr>
              <a:buSzPct val="80000"/>
              <a:buFont typeface="Wingdings 2" charset="2"/>
              <a:buChar char="¯"/>
            </a:pPr>
            <a:r>
              <a:rPr lang="en-US" altLang="en-US" sz="2800" dirty="0">
                <a:latin typeface="Adobe Devanagari" panose="02040503050201020203" pitchFamily="18" charset="0"/>
                <a:ea typeface="ＭＳ Ｐゴシック" charset="-128"/>
                <a:cs typeface="Adobe Devanagari" panose="02040503050201020203" pitchFamily="18" charset="0"/>
              </a:rPr>
              <a:t>Help you assess progress</a:t>
            </a:r>
          </a:p>
          <a:p>
            <a:pPr lvl="1" eaLnBrk="1" hangingPunct="1">
              <a:buClr>
                <a:schemeClr val="tx2"/>
              </a:buClr>
              <a:buSzPct val="80000"/>
              <a:buFont typeface="Wingdings 2" charset="2"/>
              <a:buChar char="¯"/>
            </a:pPr>
            <a:endParaRPr lang="en-US" altLang="en-US" sz="1000" dirty="0">
              <a:latin typeface="Adobe Devanagari" panose="02040503050201020203" pitchFamily="18" charset="0"/>
              <a:ea typeface="ＭＳ Ｐゴシック" charset="-128"/>
              <a:cs typeface="Adobe Devanagari" panose="02040503050201020203" pitchFamily="18" charset="0"/>
            </a:endParaRPr>
          </a:p>
          <a:p>
            <a:pPr lvl="1" eaLnBrk="1" hangingPunct="1">
              <a:buClr>
                <a:schemeClr val="tx2"/>
              </a:buClr>
              <a:buSzPct val="80000"/>
              <a:buFont typeface="Wingdings 2" charset="2"/>
              <a:buChar char="¯"/>
            </a:pPr>
            <a:r>
              <a:rPr lang="en-US" altLang="en-US" sz="2800" dirty="0">
                <a:latin typeface="Adobe Devanagari" panose="02040503050201020203" pitchFamily="18" charset="0"/>
                <a:ea typeface="ＭＳ Ｐゴシック" charset="-128"/>
                <a:cs typeface="Adobe Devanagari" panose="02040503050201020203" pitchFamily="18" charset="0"/>
              </a:rPr>
              <a:t>Impart specific skills and knowledge</a:t>
            </a:r>
          </a:p>
          <a:p>
            <a:pPr eaLnBrk="1" hangingPunct="1">
              <a:buFont typeface="Wingdings 2" charset="2"/>
              <a:buNone/>
            </a:pPr>
            <a:endParaRPr lang="en-US" altLang="en-US" sz="2400" dirty="0">
              <a:ea typeface="ＭＳ Ｐゴシック" charset="-128"/>
            </a:endParaRPr>
          </a:p>
        </p:txBody>
      </p:sp>
      <p:pic>
        <p:nvPicPr>
          <p:cNvPr id="120835" name="Picture 4" descr="bd05515_"/>
          <p:cNvPicPr>
            <a:picLocks noGrp="1" noChangeAspect="1" noChangeArrowheads="1"/>
          </p:cNvPicPr>
          <p:nvPr>
            <p:ph type="clipArt" sz="half" idx="2"/>
          </p:nvPr>
        </p:nvPicPr>
        <p:blipFill>
          <a:blip r:embed="rId3">
            <a:grayscl/>
            <a:extLst>
              <a:ext uri="{28A0092B-C50C-407E-A947-70E740481C1C}">
                <a14:useLocalDpi xmlns:a14="http://schemas.microsoft.com/office/drawing/2010/main" val="0"/>
              </a:ext>
            </a:extLst>
          </a:blip>
          <a:stretch>
            <a:fillRect/>
          </a:stretch>
        </p:blipFill>
        <p:spPr>
          <a:xfrm>
            <a:off x="7163540" y="1752601"/>
            <a:ext cx="3307790" cy="3555379"/>
          </a:xfrm>
        </p:spPr>
      </p:pic>
      <p:sp>
        <p:nvSpPr>
          <p:cNvPr id="12083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80000"/>
              <a:buFont typeface="Wingdings 2" charset="2"/>
              <a:buChar char=""/>
              <a:defRPr sz="3200">
                <a:solidFill>
                  <a:schemeClr val="tx1"/>
                </a:solidFill>
                <a:latin typeface="Gill Sans MT" charset="0"/>
                <a:ea typeface="ＭＳ Ｐゴシック" charset="-128"/>
              </a:defRPr>
            </a:lvl1pPr>
            <a:lvl2pPr marL="742950" indent="-285750">
              <a:spcBef>
                <a:spcPts val="550"/>
              </a:spcBef>
              <a:buClr>
                <a:schemeClr val="accent1"/>
              </a:buClr>
              <a:buFont typeface="Verdana" charset="0"/>
              <a:buChar char="◦"/>
              <a:defRPr sz="28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buChar char=""/>
              <a:defRPr sz="24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buChar char=""/>
              <a:defRPr sz="2000">
                <a:solidFill>
                  <a:schemeClr val="tx1"/>
                </a:solidFill>
                <a:latin typeface="Gill Sans MT" charset="0"/>
                <a:ea typeface="ＭＳ Ｐゴシック" charset="-128"/>
              </a:defRPr>
            </a:lvl4pPr>
            <a:lvl5pPr marL="2057400" indent="-228600">
              <a:spcBef>
                <a:spcPct val="20000"/>
              </a:spcBef>
              <a:buClr>
                <a:srgbClr val="84AA33"/>
              </a:buClr>
              <a:buFont typeface="Wingdings 2" charset="2"/>
              <a:buChar char=""/>
              <a:defRPr sz="2000">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9pPr>
          </a:lstStyle>
          <a:p>
            <a:pPr eaLnBrk="0" fontAlgn="base" hangingPunct="0">
              <a:spcBef>
                <a:spcPct val="0"/>
              </a:spcBef>
              <a:spcAft>
                <a:spcPct val="0"/>
              </a:spcAft>
              <a:buClrTx/>
              <a:buSzTx/>
              <a:buNone/>
            </a:pPr>
            <a:fld id="{2B2CFEFD-FAF7-9D48-9C80-DCF1B10D8364}" type="slidenum">
              <a:rPr lang="en-US" altLang="en-US" sz="1200">
                <a:solidFill>
                  <a:srgbClr val="B5A788"/>
                </a:solidFill>
                <a:latin typeface="Tahoma" charset="0"/>
              </a:rPr>
              <a:pPr eaLnBrk="0" fontAlgn="base" hangingPunct="0">
                <a:spcBef>
                  <a:spcPct val="0"/>
                </a:spcBef>
                <a:spcAft>
                  <a:spcPct val="0"/>
                </a:spcAft>
                <a:buClrTx/>
                <a:buSzTx/>
                <a:buNone/>
              </a:pPr>
              <a:t>15</a:t>
            </a:fld>
            <a:endParaRPr lang="en-US" altLang="en-US" sz="1200">
              <a:solidFill>
                <a:srgbClr val="B5A788"/>
              </a:solidFill>
              <a:latin typeface="Tahoma"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8" name="Rectangle 1028"/>
          <p:cNvSpPr>
            <a:spLocks noGrp="1" noChangeArrowheads="1"/>
          </p:cNvSpPr>
          <p:nvPr>
            <p:ph type="title"/>
          </p:nvPr>
        </p:nvSpPr>
        <p:spPr>
          <a:xfrm>
            <a:off x="2667000" y="744071"/>
            <a:ext cx="7565572" cy="609600"/>
          </a:xfrm>
        </p:spPr>
        <p:txBody>
          <a:bodyPr>
            <a:normAutofit/>
          </a:bodyPr>
          <a:lstStyle/>
          <a:p>
            <a:pPr algn="ctr" eaLnBrk="1" hangingPunct="1"/>
            <a:r>
              <a:rPr lang="en-US" sz="3600" b="1" dirty="0">
                <a:solidFill>
                  <a:schemeClr val="accent5">
                    <a:lumMod val="50000"/>
                  </a:schemeClr>
                </a:solidFill>
                <a:effectLst>
                  <a:outerShdw blurRad="38100" dist="38100" dir="2700000" algn="tl">
                    <a:srgbClr val="DDDDDD"/>
                  </a:outerShdw>
                </a:effectLst>
                <a:latin typeface="Adobe Devanagari" panose="02040503050201020203" pitchFamily="18" charset="0"/>
                <a:ea typeface="ＭＳ Ｐゴシック" charset="0"/>
                <a:cs typeface="Adobe Devanagari" panose="02040503050201020203" pitchFamily="18" charset="0"/>
              </a:rPr>
              <a:t>New Investigator Development Program</a:t>
            </a:r>
            <a:endParaRPr lang="en-US" dirty="0">
              <a:solidFill>
                <a:schemeClr val="accent5">
                  <a:lumMod val="50000"/>
                </a:schemeClr>
              </a:solidFill>
              <a:effectLst>
                <a:outerShdw blurRad="38100" dist="38100" dir="2700000" algn="tl">
                  <a:srgbClr val="DDDDDD"/>
                </a:outerShdw>
              </a:effectLst>
              <a:latin typeface="Adobe Devanagari" panose="02040503050201020203" pitchFamily="18" charset="0"/>
              <a:ea typeface="ＭＳ Ｐゴシック" charset="0"/>
              <a:cs typeface="Adobe Devanagari" panose="02040503050201020203" pitchFamily="18" charset="0"/>
            </a:endParaRPr>
          </a:p>
        </p:txBody>
      </p:sp>
      <p:sp>
        <p:nvSpPr>
          <p:cNvPr id="210949" name="Rectangle 1029"/>
          <p:cNvSpPr>
            <a:spLocks noChangeArrowheads="1"/>
          </p:cNvSpPr>
          <p:nvPr/>
        </p:nvSpPr>
        <p:spPr bwMode="auto">
          <a:xfrm>
            <a:off x="1295400" y="1644805"/>
            <a:ext cx="8229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fontAlgn="base">
              <a:spcBef>
                <a:spcPct val="20000"/>
              </a:spcBef>
              <a:spcAft>
                <a:spcPct val="0"/>
              </a:spcAft>
              <a:buSzPct val="200000"/>
            </a:pPr>
            <a:r>
              <a:rPr lang="en-US" sz="2400" b="1" i="1" dirty="0">
                <a:solidFill>
                  <a:prstClr val="black"/>
                </a:solidFill>
                <a:latin typeface="Adobe Devanagari" panose="02040503050201020203" pitchFamily="18" charset="0"/>
                <a:ea typeface="ＭＳ Ｐゴシック" charset="-128"/>
                <a:cs typeface="Adobe Devanagari" panose="02040503050201020203" pitchFamily="18" charset="0"/>
              </a:rPr>
              <a:t>Grants 101:</a:t>
            </a:r>
            <a:r>
              <a:rPr lang="en-US" sz="2400" i="1" dirty="0">
                <a:solidFill>
                  <a:prstClr val="black"/>
                </a:solidFill>
                <a:latin typeface="Adobe Devanagari" panose="02040503050201020203" pitchFamily="18" charset="0"/>
                <a:ea typeface="ＭＳ Ｐゴシック" charset="-128"/>
                <a:cs typeface="Adobe Devanagari" panose="02040503050201020203" pitchFamily="18" charset="0"/>
              </a:rPr>
              <a:t> </a:t>
            </a:r>
            <a:r>
              <a:rPr lang="en-US" sz="2400" dirty="0">
                <a:solidFill>
                  <a:prstClr val="black"/>
                </a:solidFill>
                <a:latin typeface="Adobe Devanagari" panose="02040503050201020203" pitchFamily="18" charset="0"/>
                <a:ea typeface="ＭＳ Ｐゴシック" charset="-128"/>
                <a:cs typeface="Adobe Devanagari" panose="02040503050201020203" pitchFamily="18" charset="0"/>
              </a:rPr>
              <a:t>Overview of UTHealth policies/procedures</a:t>
            </a:r>
          </a:p>
          <a:p>
            <a:pPr algn="just" fontAlgn="base">
              <a:spcBef>
                <a:spcPct val="20000"/>
              </a:spcBef>
              <a:spcAft>
                <a:spcPct val="0"/>
              </a:spcAft>
              <a:buSzPct val="200000"/>
            </a:pPr>
            <a:r>
              <a:rPr lang="en-US" sz="2400" b="1" i="1" dirty="0">
                <a:solidFill>
                  <a:prstClr val="black"/>
                </a:solidFill>
                <a:latin typeface="Adobe Devanagari" panose="02040503050201020203" pitchFamily="18" charset="0"/>
                <a:ea typeface="ＭＳ Ｐゴシック" charset="-128"/>
                <a:cs typeface="Adobe Devanagari" panose="02040503050201020203" pitchFamily="18" charset="0"/>
              </a:rPr>
              <a:t>Grants 102:</a:t>
            </a:r>
            <a:r>
              <a:rPr lang="en-US" sz="2400" dirty="0">
                <a:solidFill>
                  <a:prstClr val="black"/>
                </a:solidFill>
                <a:latin typeface="Adobe Devanagari" panose="02040503050201020203" pitchFamily="18" charset="0"/>
                <a:ea typeface="ＭＳ Ｐゴシック" charset="-128"/>
                <a:cs typeface="Adobe Devanagari" panose="02040503050201020203" pitchFamily="18" charset="0"/>
              </a:rPr>
              <a:t> In-depth 6-month grant-writing workshop with mentored review process. Goal to submit grant application must be met!</a:t>
            </a:r>
          </a:p>
          <a:p>
            <a:pPr fontAlgn="base">
              <a:spcBef>
                <a:spcPct val="20000"/>
              </a:spcBef>
              <a:spcAft>
                <a:spcPct val="0"/>
              </a:spcAft>
              <a:buSzPct val="200000"/>
            </a:pPr>
            <a:r>
              <a:rPr lang="en-US" sz="2400" dirty="0">
                <a:solidFill>
                  <a:prstClr val="black"/>
                </a:solidFill>
                <a:latin typeface="Adobe Devanagari" panose="02040503050201020203" pitchFamily="18" charset="0"/>
                <a:ea typeface="ＭＳ Ｐゴシック" charset="-128"/>
                <a:cs typeface="Adobe Devanagari" panose="02040503050201020203" pitchFamily="18" charset="0"/>
              </a:rPr>
              <a:t>		</a:t>
            </a:r>
            <a:endParaRPr lang="en-US" sz="2000" i="1" dirty="0">
              <a:solidFill>
                <a:prstClr val="black"/>
              </a:solidFill>
              <a:latin typeface="Adobe Devanagari" panose="02040503050201020203" pitchFamily="18" charset="0"/>
              <a:ea typeface="ＭＳ Ｐゴシック" charset="-128"/>
              <a:cs typeface="Adobe Devanagari" panose="02040503050201020203" pitchFamily="18" charset="0"/>
            </a:endParaRPr>
          </a:p>
          <a:p>
            <a:pPr fontAlgn="base">
              <a:spcBef>
                <a:spcPct val="20000"/>
              </a:spcBef>
              <a:spcAft>
                <a:spcPct val="0"/>
              </a:spcAft>
              <a:buSzPct val="200000"/>
            </a:pPr>
            <a:endParaRPr lang="en-US" sz="2400" i="1" dirty="0">
              <a:solidFill>
                <a:prstClr val="black"/>
              </a:solidFill>
              <a:latin typeface="Adobe Devanagari" panose="02040503050201020203" pitchFamily="18" charset="0"/>
              <a:ea typeface="ＭＳ Ｐゴシック" charset="-128"/>
              <a:cs typeface="Adobe Devanagari" panose="02040503050201020203" pitchFamily="18" charset="0"/>
            </a:endParaRPr>
          </a:p>
        </p:txBody>
      </p:sp>
      <p:sp>
        <p:nvSpPr>
          <p:cNvPr id="21508" name="Rectangle 1031"/>
          <p:cNvSpPr>
            <a:spLocks noChangeArrowheads="1"/>
          </p:cNvSpPr>
          <p:nvPr/>
        </p:nvSpPr>
        <p:spPr bwMode="auto">
          <a:xfrm>
            <a:off x="1295400" y="3429000"/>
            <a:ext cx="8763000" cy="90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fontAlgn="base">
              <a:spcBef>
                <a:spcPct val="20000"/>
              </a:spcBef>
              <a:spcAft>
                <a:spcPct val="0"/>
              </a:spcAft>
              <a:buSzPct val="200000"/>
            </a:pPr>
            <a:endParaRPr lang="en-US" sz="2400" b="1" i="1" dirty="0">
              <a:solidFill>
                <a:srgbClr val="191B0E"/>
              </a:solidFill>
              <a:latin typeface="Adobe Devanagari" panose="02040503050201020203" pitchFamily="18" charset="0"/>
              <a:ea typeface="ＭＳ Ｐゴシック" charset="-128"/>
              <a:cs typeface="Adobe Devanagari" panose="02040503050201020203" pitchFamily="18" charset="0"/>
            </a:endParaRPr>
          </a:p>
          <a:p>
            <a:pPr fontAlgn="base">
              <a:spcBef>
                <a:spcPct val="20000"/>
              </a:spcBef>
              <a:spcAft>
                <a:spcPct val="0"/>
              </a:spcAft>
              <a:buSzPct val="200000"/>
            </a:pPr>
            <a:r>
              <a:rPr lang="en-US" sz="2400" b="1" i="1" dirty="0">
                <a:solidFill>
                  <a:srgbClr val="191B0E"/>
                </a:solidFill>
                <a:latin typeface="Adobe Devanagari" panose="02040503050201020203" pitchFamily="18" charset="0"/>
                <a:ea typeface="ＭＳ Ｐゴシック" charset="-128"/>
                <a:cs typeface="Adobe Devanagari" panose="02040503050201020203" pitchFamily="18" charset="0"/>
              </a:rPr>
              <a:t>Workbook: </a:t>
            </a:r>
            <a:r>
              <a:rPr lang="en-US" sz="2400" i="1" dirty="0">
                <a:solidFill>
                  <a:srgbClr val="191B0E"/>
                </a:solidFill>
                <a:latin typeface="Adobe Devanagari" panose="02040503050201020203" pitchFamily="18" charset="0"/>
                <a:ea typeface="ＭＳ Ｐゴシック" charset="-128"/>
                <a:cs typeface="Adobe Devanagari" panose="02040503050201020203" pitchFamily="18" charset="0"/>
              </a:rPr>
              <a:t>Grant Writers</a:t>
            </a:r>
            <a:r>
              <a:rPr lang="ja-JP" altLang="en-US" sz="2400" i="1" dirty="0">
                <a:solidFill>
                  <a:srgbClr val="191B0E"/>
                </a:solidFill>
                <a:latin typeface="Adobe Devanagari" panose="02040503050201020203" pitchFamily="18" charset="0"/>
                <a:ea typeface="ＭＳ Ｐゴシック" charset="-128"/>
                <a:cs typeface="Adobe Devanagari" panose="02040503050201020203" pitchFamily="18" charset="0"/>
              </a:rPr>
              <a:t>’</a:t>
            </a:r>
            <a:r>
              <a:rPr lang="en-US" altLang="ja-JP" sz="2400" i="1" dirty="0">
                <a:solidFill>
                  <a:srgbClr val="191B0E"/>
                </a:solidFill>
                <a:latin typeface="Adobe Devanagari" panose="02040503050201020203" pitchFamily="18" charset="0"/>
                <a:ea typeface="ＭＳ Ｐゴシック" charset="-128"/>
                <a:cs typeface="Adobe Devanagari" panose="02040503050201020203" pitchFamily="18" charset="0"/>
              </a:rPr>
              <a:t> </a:t>
            </a:r>
            <a:r>
              <a:rPr lang="en-US" sz="2400" i="1" dirty="0">
                <a:solidFill>
                  <a:srgbClr val="191B0E"/>
                </a:solidFill>
                <a:latin typeface="Adobe Devanagari" panose="02040503050201020203" pitchFamily="18" charset="0"/>
                <a:ea typeface="ＭＳ Ｐゴシック" charset="-128"/>
                <a:cs typeface="Adobe Devanagari" panose="02040503050201020203" pitchFamily="18" charset="0"/>
              </a:rPr>
              <a:t>Seminars and Workshops,  LLC (GWSW)</a:t>
            </a:r>
          </a:p>
        </p:txBody>
      </p:sp>
      <p:pic>
        <p:nvPicPr>
          <p:cNvPr id="3" name="Picture 2">
            <a:extLst>
              <a:ext uri="{FF2B5EF4-FFF2-40B4-BE49-F238E27FC236}">
                <a16:creationId xmlns:a16="http://schemas.microsoft.com/office/drawing/2014/main" id="{78468DE1-856F-4ACD-95C8-A14252901FA4}"/>
              </a:ext>
            </a:extLst>
          </p:cNvPr>
          <p:cNvPicPr>
            <a:picLocks noChangeAspect="1"/>
          </p:cNvPicPr>
          <p:nvPr/>
        </p:nvPicPr>
        <p:blipFill rotWithShape="1">
          <a:blip r:embed="rId2"/>
          <a:srcRect l="1" r="49093"/>
          <a:stretch/>
        </p:blipFill>
        <p:spPr>
          <a:xfrm>
            <a:off x="9296401" y="5822139"/>
            <a:ext cx="2895599" cy="951058"/>
          </a:xfrm>
          <a:prstGeom prst="rect">
            <a:avLst/>
          </a:prstGeom>
        </p:spPr>
      </p:pic>
    </p:spTree>
    <p:extLst>
      <p:ext uri="{BB962C8B-B14F-4D97-AF65-F5344CB8AC3E}">
        <p14:creationId xmlns:p14="http://schemas.microsoft.com/office/powerpoint/2010/main" val="4210741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ChangeArrowheads="1"/>
          </p:cNvSpPr>
          <p:nvPr/>
        </p:nvSpPr>
        <p:spPr bwMode="auto">
          <a:xfrm>
            <a:off x="1676400" y="152400"/>
            <a:ext cx="8763000" cy="685800"/>
          </a:xfrm>
          <a:prstGeom prst="rect">
            <a:avLst/>
          </a:prstGeom>
          <a:noFill/>
          <a:ln w="9525">
            <a:noFill/>
            <a:miter lim="800000"/>
            <a:headEnd/>
            <a:tailEnd/>
          </a:ln>
          <a:effectLst/>
        </p:spPr>
        <p:txBody>
          <a:bodyPr lIns="92075" tIns="46038" rIns="92075" bIns="46038" anchor="ctr"/>
          <a:lstStyle/>
          <a:p>
            <a:pPr algn="ctr" fontAlgn="base">
              <a:spcBef>
                <a:spcPct val="0"/>
              </a:spcBef>
              <a:spcAft>
                <a:spcPct val="0"/>
              </a:spcAft>
            </a:pPr>
            <a:r>
              <a:rPr lang="en-US" sz="4000" b="1" dirty="0">
                <a:solidFill>
                  <a:srgbClr val="77A2BB">
                    <a:lumMod val="50000"/>
                  </a:srgbClr>
                </a:solidFill>
                <a:effectLst>
                  <a:outerShdw blurRad="38100" dist="38100" dir="2700000" algn="tl">
                    <a:srgbClr val="DDDDDD"/>
                  </a:outerShdw>
                </a:effectLst>
                <a:latin typeface="Adobe Devanagari" panose="02040503050201020203" pitchFamily="18" charset="0"/>
                <a:ea typeface="ＭＳ Ｐゴシック" charset="-128"/>
                <a:cs typeface="Adobe Devanagari" panose="02040503050201020203" pitchFamily="18" charset="0"/>
              </a:rPr>
              <a:t>Grants 102</a:t>
            </a:r>
            <a:endParaRPr lang="en-US" sz="4000" b="1" i="1" dirty="0">
              <a:solidFill>
                <a:srgbClr val="77A2BB">
                  <a:lumMod val="50000"/>
                </a:srgbClr>
              </a:solidFill>
              <a:effectLst>
                <a:outerShdw blurRad="38100" dist="38100" dir="2700000" algn="tl">
                  <a:srgbClr val="DDDDDD"/>
                </a:outerShdw>
              </a:effectLst>
              <a:latin typeface="Adobe Devanagari" panose="02040503050201020203" pitchFamily="18" charset="0"/>
              <a:ea typeface="ＭＳ Ｐゴシック" charset="-128"/>
              <a:cs typeface="Adobe Devanagari" panose="02040503050201020203" pitchFamily="18" charset="0"/>
            </a:endParaRPr>
          </a:p>
        </p:txBody>
      </p:sp>
      <p:sp>
        <p:nvSpPr>
          <p:cNvPr id="22531" name="Rectangle 3"/>
          <p:cNvSpPr>
            <a:spLocks noChangeArrowheads="1"/>
          </p:cNvSpPr>
          <p:nvPr/>
        </p:nvSpPr>
        <p:spPr bwMode="auto">
          <a:xfrm>
            <a:off x="1410629" y="1073289"/>
            <a:ext cx="8610600" cy="5632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279400" eaLnBrk="0" fontAlgn="base" hangingPunct="0">
              <a:spcBef>
                <a:spcPct val="0"/>
              </a:spcBef>
              <a:spcAft>
                <a:spcPct val="0"/>
              </a:spcAft>
              <a:buFontTx/>
              <a:buChar char="•"/>
            </a:pPr>
            <a:r>
              <a:rPr lang="en-US" sz="2400" dirty="0">
                <a:solidFill>
                  <a:prstClr val="black"/>
                </a:solidFill>
                <a:latin typeface="Adobe Devanagari" panose="02040503050201020203" pitchFamily="18" charset="0"/>
                <a:ea typeface="ＭＳ Ｐゴシック" charset="-128"/>
                <a:cs typeface="Adobe Devanagari" panose="02040503050201020203" pitchFamily="18" charset="0"/>
              </a:rPr>
              <a:t>Mentored preparation of a research grant</a:t>
            </a:r>
          </a:p>
          <a:p>
            <a:pPr marL="342900" indent="-279400" eaLnBrk="0" fontAlgn="base" hangingPunct="0">
              <a:spcBef>
                <a:spcPct val="0"/>
              </a:spcBef>
              <a:spcAft>
                <a:spcPct val="0"/>
              </a:spcAft>
              <a:buFontTx/>
              <a:buChar char="•"/>
            </a:pPr>
            <a:endParaRPr lang="en-US" sz="2400" dirty="0">
              <a:solidFill>
                <a:prstClr val="black"/>
              </a:solidFill>
              <a:latin typeface="Adobe Devanagari" panose="02040503050201020203" pitchFamily="18" charset="0"/>
              <a:ea typeface="ＭＳ Ｐゴシック" charset="-128"/>
              <a:cs typeface="Adobe Devanagari" panose="02040503050201020203" pitchFamily="18" charset="0"/>
            </a:endParaRPr>
          </a:p>
          <a:p>
            <a:pPr marL="342900" indent="-279400" eaLnBrk="0" fontAlgn="base" hangingPunct="0">
              <a:spcBef>
                <a:spcPct val="0"/>
              </a:spcBef>
              <a:spcAft>
                <a:spcPct val="0"/>
              </a:spcAft>
              <a:buFontTx/>
              <a:buChar char="•"/>
            </a:pPr>
            <a:r>
              <a:rPr lang="en-US" sz="2400" dirty="0">
                <a:solidFill>
                  <a:prstClr val="black"/>
                </a:solidFill>
                <a:latin typeface="Adobe Devanagari" panose="02040503050201020203" pitchFamily="18" charset="0"/>
                <a:ea typeface="ＭＳ Ｐゴシック" charset="-128"/>
                <a:cs typeface="Adobe Devanagari" panose="02040503050201020203" pitchFamily="18" charset="0"/>
              </a:rPr>
              <a:t>Step-by-step advice from experienced and FUNDED faculty</a:t>
            </a:r>
          </a:p>
          <a:p>
            <a:pPr marL="342900" indent="-279400" eaLnBrk="0" fontAlgn="base" hangingPunct="0">
              <a:spcBef>
                <a:spcPct val="0"/>
              </a:spcBef>
              <a:spcAft>
                <a:spcPct val="0"/>
              </a:spcAft>
              <a:buFontTx/>
              <a:buChar char="•"/>
            </a:pPr>
            <a:endParaRPr lang="en-US" sz="2400" dirty="0">
              <a:solidFill>
                <a:prstClr val="black"/>
              </a:solidFill>
              <a:latin typeface="Adobe Devanagari" panose="02040503050201020203" pitchFamily="18" charset="0"/>
              <a:ea typeface="ＭＳ Ｐゴシック" charset="-128"/>
              <a:cs typeface="Adobe Devanagari" panose="02040503050201020203" pitchFamily="18" charset="0"/>
            </a:endParaRPr>
          </a:p>
          <a:p>
            <a:pPr marL="342900" indent="-279400" eaLnBrk="0" fontAlgn="base" hangingPunct="0">
              <a:spcBef>
                <a:spcPct val="0"/>
              </a:spcBef>
              <a:spcAft>
                <a:spcPct val="0"/>
              </a:spcAft>
              <a:buFontTx/>
              <a:buChar char="•"/>
            </a:pPr>
            <a:r>
              <a:rPr lang="en-US" sz="2400" dirty="0">
                <a:solidFill>
                  <a:prstClr val="black"/>
                </a:solidFill>
                <a:latin typeface="Adobe Devanagari" panose="02040503050201020203" pitchFamily="18" charset="0"/>
                <a:ea typeface="ＭＳ Ｐゴシック" charset="-128"/>
                <a:cs typeface="Adobe Devanagari" panose="02040503050201020203" pitchFamily="18" charset="0"/>
              </a:rPr>
              <a:t>Assembly, editing, streamlining</a:t>
            </a:r>
          </a:p>
          <a:p>
            <a:pPr marL="342900" indent="-279400" eaLnBrk="0" fontAlgn="base" hangingPunct="0">
              <a:spcBef>
                <a:spcPct val="0"/>
              </a:spcBef>
              <a:spcAft>
                <a:spcPct val="0"/>
              </a:spcAft>
              <a:buFontTx/>
              <a:buChar char="•"/>
            </a:pPr>
            <a:endParaRPr lang="en-US" sz="2400" dirty="0">
              <a:solidFill>
                <a:prstClr val="black"/>
              </a:solidFill>
              <a:latin typeface="Adobe Devanagari" panose="02040503050201020203" pitchFamily="18" charset="0"/>
              <a:ea typeface="ＭＳ Ｐゴシック" charset="-128"/>
              <a:cs typeface="Adobe Devanagari" panose="02040503050201020203" pitchFamily="18" charset="0"/>
            </a:endParaRPr>
          </a:p>
          <a:p>
            <a:pPr marL="342900" indent="-279400" eaLnBrk="0" fontAlgn="base" hangingPunct="0">
              <a:spcBef>
                <a:spcPct val="0"/>
              </a:spcBef>
              <a:spcAft>
                <a:spcPct val="0"/>
              </a:spcAft>
              <a:buFontTx/>
              <a:buChar char="•"/>
            </a:pPr>
            <a:r>
              <a:rPr lang="en-US" sz="2400" dirty="0">
                <a:solidFill>
                  <a:prstClr val="black"/>
                </a:solidFill>
                <a:latin typeface="Adobe Devanagari" panose="02040503050201020203" pitchFamily="18" charset="0"/>
                <a:ea typeface="ＭＳ Ｐゴシック" charset="-128"/>
                <a:cs typeface="Adobe Devanagari" panose="02040503050201020203" pitchFamily="18" charset="0"/>
              </a:rPr>
              <a:t>Logistics:  budgets, staffing</a:t>
            </a:r>
          </a:p>
          <a:p>
            <a:pPr marL="342900" indent="-279400" eaLnBrk="0" fontAlgn="base" hangingPunct="0">
              <a:spcBef>
                <a:spcPct val="0"/>
              </a:spcBef>
              <a:spcAft>
                <a:spcPct val="0"/>
              </a:spcAft>
              <a:buFontTx/>
              <a:buChar char="•"/>
            </a:pPr>
            <a:endParaRPr lang="en-US" sz="2400" dirty="0">
              <a:solidFill>
                <a:prstClr val="black"/>
              </a:solidFill>
              <a:latin typeface="Adobe Devanagari" panose="02040503050201020203" pitchFamily="18" charset="0"/>
              <a:ea typeface="ＭＳ Ｐゴシック" charset="-128"/>
              <a:cs typeface="Adobe Devanagari" panose="02040503050201020203" pitchFamily="18" charset="0"/>
            </a:endParaRPr>
          </a:p>
          <a:p>
            <a:pPr marL="342900" indent="-279400" eaLnBrk="0" fontAlgn="base" hangingPunct="0">
              <a:spcBef>
                <a:spcPct val="0"/>
              </a:spcBef>
              <a:spcAft>
                <a:spcPct val="0"/>
              </a:spcAft>
              <a:buFontTx/>
              <a:buChar char="•"/>
            </a:pPr>
            <a:r>
              <a:rPr lang="en-US" sz="2400" dirty="0">
                <a:solidFill>
                  <a:prstClr val="black"/>
                </a:solidFill>
                <a:latin typeface="Adobe Devanagari" panose="02040503050201020203" pitchFamily="18" charset="0"/>
                <a:ea typeface="ＭＳ Ｐゴシック" charset="-128"/>
                <a:cs typeface="Adobe Devanagari" panose="02040503050201020203" pitchFamily="18" charset="0"/>
              </a:rPr>
              <a:t>Responding to critiques</a:t>
            </a:r>
          </a:p>
          <a:p>
            <a:pPr marL="342900" indent="-279400" eaLnBrk="0" fontAlgn="base" hangingPunct="0">
              <a:spcBef>
                <a:spcPct val="0"/>
              </a:spcBef>
              <a:spcAft>
                <a:spcPct val="0"/>
              </a:spcAft>
              <a:buFontTx/>
              <a:buChar char="•"/>
            </a:pPr>
            <a:endParaRPr lang="en-US" sz="2400" dirty="0">
              <a:solidFill>
                <a:prstClr val="black"/>
              </a:solidFill>
              <a:latin typeface="Adobe Devanagari" panose="02040503050201020203" pitchFamily="18" charset="0"/>
              <a:ea typeface="ＭＳ Ｐゴシック" charset="-128"/>
              <a:cs typeface="Adobe Devanagari" panose="02040503050201020203" pitchFamily="18" charset="0"/>
            </a:endParaRPr>
          </a:p>
          <a:p>
            <a:pPr marL="342900" indent="-279400" eaLnBrk="0" fontAlgn="base" hangingPunct="0">
              <a:spcBef>
                <a:spcPct val="0"/>
              </a:spcBef>
              <a:spcAft>
                <a:spcPct val="0"/>
              </a:spcAft>
              <a:buFontTx/>
              <a:buChar char="•"/>
            </a:pPr>
            <a:r>
              <a:rPr lang="en-US" sz="2400" dirty="0">
                <a:solidFill>
                  <a:prstClr val="black"/>
                </a:solidFill>
                <a:latin typeface="Adobe Devanagari" panose="02040503050201020203" pitchFamily="18" charset="0"/>
                <a:ea typeface="ＭＳ Ｐゴシック" charset="-128"/>
                <a:cs typeface="Adobe Devanagari" panose="02040503050201020203" pitchFamily="18" charset="0"/>
              </a:rPr>
              <a:t>SUCCESS!: 31% funding rate from over 275 graduates, </a:t>
            </a:r>
          </a:p>
          <a:p>
            <a:pPr marL="342900" indent="-279400" eaLnBrk="0" fontAlgn="base" hangingPunct="0">
              <a:spcBef>
                <a:spcPct val="0"/>
              </a:spcBef>
              <a:spcAft>
                <a:spcPct val="0"/>
              </a:spcAft>
              <a:buFontTx/>
              <a:buChar char="•"/>
            </a:pPr>
            <a:endParaRPr lang="en-US" sz="2400" dirty="0">
              <a:solidFill>
                <a:prstClr val="black"/>
              </a:solidFill>
              <a:latin typeface="Adobe Devanagari" panose="02040503050201020203" pitchFamily="18" charset="0"/>
              <a:ea typeface="ＭＳ Ｐゴシック" charset="-128"/>
              <a:cs typeface="Adobe Devanagari" panose="02040503050201020203" pitchFamily="18" charset="0"/>
            </a:endParaRPr>
          </a:p>
          <a:p>
            <a:pPr marL="342900" indent="-279400" eaLnBrk="0" fontAlgn="base" hangingPunct="0">
              <a:spcBef>
                <a:spcPct val="0"/>
              </a:spcBef>
              <a:spcAft>
                <a:spcPct val="0"/>
              </a:spcAft>
              <a:buFontTx/>
              <a:buChar char="•"/>
            </a:pPr>
            <a:r>
              <a:rPr lang="en-US" sz="2400" dirty="0">
                <a:solidFill>
                  <a:prstClr val="black"/>
                </a:solidFill>
                <a:latin typeface="Adobe Devanagari" panose="02040503050201020203" pitchFamily="18" charset="0"/>
                <a:ea typeface="ＭＳ Ｐゴシック" charset="-128"/>
                <a:cs typeface="Adobe Devanagari" panose="02040503050201020203" pitchFamily="18" charset="0"/>
              </a:rPr>
              <a:t>&gt; $85M in funding </a:t>
            </a:r>
          </a:p>
          <a:p>
            <a:pPr marL="342900" indent="-279400" eaLnBrk="0" fontAlgn="base" hangingPunct="0">
              <a:spcBef>
                <a:spcPct val="0"/>
              </a:spcBef>
              <a:spcAft>
                <a:spcPct val="0"/>
              </a:spcAft>
              <a:buFontTx/>
              <a:buChar char="•"/>
            </a:pPr>
            <a:endParaRPr lang="en-US" sz="2400" dirty="0">
              <a:solidFill>
                <a:prstClr val="black"/>
              </a:solidFill>
              <a:latin typeface="Arial"/>
              <a:ea typeface="ＭＳ Ｐゴシック" charset="-128"/>
              <a:cs typeface="Arial"/>
            </a:endParaRPr>
          </a:p>
          <a:p>
            <a:pPr marL="342900" indent="-279400" eaLnBrk="0" fontAlgn="base" hangingPunct="0">
              <a:spcBef>
                <a:spcPct val="0"/>
              </a:spcBef>
              <a:spcAft>
                <a:spcPct val="0"/>
              </a:spcAft>
              <a:buFontTx/>
              <a:buChar char="•"/>
            </a:pPr>
            <a:endParaRPr lang="en-US" sz="2400" dirty="0">
              <a:solidFill>
                <a:prstClr val="black"/>
              </a:solidFill>
              <a:latin typeface="Arial"/>
              <a:ea typeface="ＭＳ Ｐゴシック" charset="-128"/>
              <a:cs typeface="Arial"/>
            </a:endParaRPr>
          </a:p>
        </p:txBody>
      </p:sp>
      <p:pic>
        <p:nvPicPr>
          <p:cNvPr id="2" name="Picture 1">
            <a:extLst>
              <a:ext uri="{FF2B5EF4-FFF2-40B4-BE49-F238E27FC236}">
                <a16:creationId xmlns:a16="http://schemas.microsoft.com/office/drawing/2014/main" id="{367163CC-B00D-4A01-B848-2BD7BB090D84}"/>
              </a:ext>
            </a:extLst>
          </p:cNvPr>
          <p:cNvPicPr>
            <a:picLocks noChangeAspect="1"/>
          </p:cNvPicPr>
          <p:nvPr/>
        </p:nvPicPr>
        <p:blipFill>
          <a:blip r:embed="rId2"/>
          <a:stretch>
            <a:fillRect/>
          </a:stretch>
        </p:blipFill>
        <p:spPr>
          <a:xfrm>
            <a:off x="9296149" y="5808717"/>
            <a:ext cx="2895851" cy="951058"/>
          </a:xfrm>
          <a:prstGeom prst="rect">
            <a:avLst/>
          </a:prstGeom>
        </p:spPr>
      </p:pic>
    </p:spTree>
    <p:extLst>
      <p:ext uri="{BB962C8B-B14F-4D97-AF65-F5344CB8AC3E}">
        <p14:creationId xmlns:p14="http://schemas.microsoft.com/office/powerpoint/2010/main" val="308424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C929C8-E1C7-4A42-A56A-9A444233B3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408F30-ACD9-9D4A-8732-D693E0D667D2}" type="slidenum">
              <a:rPr kumimoji="0" lang="en-US" altLang="en-US" sz="10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0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4" name="object 2">
            <a:extLst>
              <a:ext uri="{FF2B5EF4-FFF2-40B4-BE49-F238E27FC236}">
                <a16:creationId xmlns:a16="http://schemas.microsoft.com/office/drawing/2014/main" id="{3D959FF3-0306-42A5-A200-BC331D35F666}"/>
              </a:ext>
            </a:extLst>
          </p:cNvPr>
          <p:cNvSpPr txBox="1"/>
          <p:nvPr/>
        </p:nvSpPr>
        <p:spPr>
          <a:xfrm>
            <a:off x="806004" y="900012"/>
            <a:ext cx="5289996" cy="5517292"/>
          </a:xfrm>
          <a:prstGeom prst="rect">
            <a:avLst/>
          </a:prstGeom>
        </p:spPr>
        <p:txBody>
          <a:bodyPr vert="horz" wrap="square" lIns="0" tIns="18617" rIns="0" bIns="0" rtlCol="0">
            <a:spAutoFit/>
          </a:bodyPr>
          <a:lstStyle/>
          <a:p>
            <a:pPr marL="8659" marR="0" lvl="0" indent="0" algn="l" defTabSz="623438" rtl="0" eaLnBrk="1" fontAlgn="auto" latinLnBrk="0" hangingPunct="1">
              <a:lnSpc>
                <a:spcPct val="100000"/>
              </a:lnSpc>
              <a:spcBef>
                <a:spcPts val="777"/>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W</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elco</a:t>
            </a: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me</a:t>
            </a:r>
            <a:r>
              <a:rPr kumimoji="0" sz="1100" b="1" i="0" u="none" strike="noStrike" kern="1200" cap="none" spc="126" normalizeH="0" baseline="0" noProof="0" dirty="0">
                <a:ln>
                  <a:noFill/>
                </a:ln>
                <a:solidFill>
                  <a:srgbClr val="1F4E79"/>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5</a:t>
            </a:r>
            <a:r>
              <a:rPr kumimoji="0" sz="1100" b="1" i="0" u="none" strike="noStrike" kern="1200" cap="none" spc="7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r>
              <a:rPr kumimoji="0" sz="1100" b="1" i="0" u="none" strike="noStrike" kern="1200" cap="none" spc="85"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1</a:t>
            </a:r>
            <a:r>
              <a:rPr kumimoji="0" sz="1100" b="1" i="0" u="none" strike="noStrike" kern="1200" cap="none" spc="-61"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55"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endParaRPr kumimoji="0" sz="11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Richard Andrassy</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MD</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Executive Dean </a:t>
            </a:r>
            <a:r>
              <a:rPr kumimoji="0" sz="1000" b="0" i="1" u="none" strike="noStrike" kern="1200" cap="none" spc="-3" normalizeH="0" baseline="0" noProof="0" dirty="0">
                <a:ln>
                  <a:noFill/>
                </a:ln>
                <a:solidFill>
                  <a:srgbClr val="4D4F53"/>
                </a:solidFill>
                <a:effectLst/>
                <a:uLnTx/>
                <a:uFillTx/>
                <a:latin typeface="Adobe Devanagari"/>
                <a:ea typeface="+mn-ea"/>
                <a:cs typeface="Adobe Devanagari"/>
              </a:rPr>
              <a:t>ad interim</a:t>
            </a:r>
            <a:r>
              <a:rPr kumimoji="0" lang="en-US" sz="1000" b="0" i="1"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McGovern Medical School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H. Wayne Hightower Distinguished Professor in the Medical Sciences</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2">
                  <a:extLst>
                    <a:ext uri="{A12FA001-AC4F-418D-AE19-62706E023703}">
                      <ahyp:hlinkClr xmlns:ahyp="http://schemas.microsoft.com/office/drawing/2018/hyperlinkcolor" val="tx"/>
                    </a:ext>
                  </a:extLst>
                </a:hlinkClick>
              </a:rPr>
              <a:t>Richard.Andrassy@uth.tmc.edu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lang="en-US" sz="900" b="0" i="0" u="sng" strike="noStrike" kern="1200" cap="none" spc="-3" normalizeH="0" baseline="0" noProof="0" dirty="0">
              <a:ln>
                <a:noFill/>
              </a:ln>
              <a:solidFill>
                <a:srgbClr val="0563C1"/>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A</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ca</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demic Life | P</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ro</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motion &amp; T</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en</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ure | G</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ra</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nts 1 0 1 &amp; 1 0 2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200" b="1" i="0" u="none" strike="noStrike" kern="1200" cap="none" spc="65" normalizeH="0" baseline="0" noProof="0" dirty="0">
                <a:ln>
                  <a:noFill/>
                </a:ln>
                <a:solidFill>
                  <a:srgbClr val="833C0B"/>
                </a:solidFill>
                <a:effectLst/>
                <a:uLnTx/>
                <a:uFillTx/>
                <a:latin typeface="Adobe Devanagari"/>
                <a:ea typeface="+mn-ea"/>
                <a:cs typeface="Adobe Devanagari"/>
              </a:rPr>
              <a:t>8: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1 0 – </a:t>
            </a:r>
            <a:r>
              <a:rPr kumimoji="0" sz="1200" b="1" i="0" u="none" strike="noStrike" kern="1200" cap="none" spc="65" normalizeH="0" baseline="0" noProof="0" dirty="0">
                <a:ln>
                  <a:noFill/>
                </a:ln>
                <a:solidFill>
                  <a:srgbClr val="833C0B"/>
                </a:solidFill>
                <a:effectLst/>
                <a:uLnTx/>
                <a:uFillTx/>
                <a:latin typeface="Adobe Devanagari"/>
                <a:ea typeface="+mn-ea"/>
                <a:cs typeface="Adobe Devanagari"/>
              </a:rPr>
              <a:t>8: 25</a:t>
            </a:r>
            <a:r>
              <a:rPr kumimoji="0" sz="1200" b="1" i="0" u="none" strike="noStrike" kern="1200" cap="none" spc="99" normalizeH="0" baseline="0" noProof="0" dirty="0">
                <a:ln>
                  <a:noFill/>
                </a:ln>
                <a:solidFill>
                  <a:srgbClr val="833C0B"/>
                </a:solidFill>
                <a:effectLst/>
                <a:uLnTx/>
                <a:uFillTx/>
                <a:latin typeface="Adobe Devanagari"/>
                <a:ea typeface="+mn-ea"/>
                <a:cs typeface="Adobe Devanagari"/>
              </a:rPr>
              <a:t>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a:t>
            </a:r>
            <a:endParaRPr kumimoji="0" sz="12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Kevin A. Morano</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PhD</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3">
                  <a:extLst>
                    <a:ext uri="{A12FA001-AC4F-418D-AE19-62706E023703}">
                      <ahyp:hlinkClr xmlns:ahyp="http://schemas.microsoft.com/office/drawing/2018/hyperlinkcolor" val="tx"/>
                    </a:ext>
                  </a:extLst>
                </a:hlinkClick>
              </a:rPr>
              <a:t>Kevin.A.Morano@uth.tmc.edu </a:t>
            </a:r>
            <a:r>
              <a:rPr kumimoji="0"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Associate Vice President | Faculty Affairs &amp; Development  </a:t>
            </a:r>
            <a:endPar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Associate </a:t>
            </a:r>
            <a:r>
              <a:rPr kumimoji="0" sz="1000" b="0" i="0" u="none" strike="noStrike" kern="1200" cap="none" spc="0" normalizeH="0" baseline="0" noProof="0" dirty="0">
                <a:ln>
                  <a:noFill/>
                </a:ln>
                <a:solidFill>
                  <a:srgbClr val="4D4F53"/>
                </a:solidFill>
                <a:effectLst/>
                <a:uLnTx/>
                <a:uFillTx/>
                <a:latin typeface="Adobe Devanagari"/>
                <a:ea typeface="+mn-ea"/>
                <a:cs typeface="Adobe Devanagari"/>
              </a:rPr>
              <a:t>Dean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 Faculty Affairs</a:t>
            </a:r>
            <a:endParaRPr kumimoji="0" sz="10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16"/>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Director | New Investigator Development</a:t>
            </a:r>
            <a:r>
              <a:rPr kumimoji="0"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Program</a:t>
            </a:r>
            <a:endPar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16"/>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Grad</a:t>
            </a:r>
            <a:r>
              <a:rPr kumimoji="0" lang="en-US" sz="1200" b="1" i="0" u="none" strike="noStrike" kern="1200" cap="none" spc="65" normalizeH="0" baseline="0" noProof="0" dirty="0">
                <a:ln>
                  <a:noFill/>
                </a:ln>
                <a:solidFill>
                  <a:srgbClr val="1F4E79"/>
                </a:solidFill>
                <a:effectLst/>
                <a:uLnTx/>
                <a:uFillTx/>
                <a:latin typeface="Adobe Devanagari"/>
                <a:ea typeface="+mn-ea"/>
                <a:cs typeface="Adobe Devanagari"/>
              </a:rPr>
              <a:t>u</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ate </a:t>
            </a: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Student </a:t>
            </a:r>
            <a:r>
              <a:rPr kumimoji="0" lang="en-US" sz="1200" b="1" i="0" u="none" strike="noStrike" kern="1200" cap="none" spc="65" normalizeH="0" baseline="0" noProof="0" dirty="0">
                <a:ln>
                  <a:noFill/>
                </a:ln>
                <a:solidFill>
                  <a:srgbClr val="1F4E79"/>
                </a:solidFill>
                <a:effectLst/>
                <a:uLnTx/>
                <a:uFillTx/>
                <a:latin typeface="Adobe Devanagari"/>
                <a:ea typeface="+mn-ea"/>
                <a:cs typeface="Adobe Devanagari"/>
              </a:rPr>
              <a:t>T</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r</a:t>
            </a:r>
            <a:r>
              <a:rPr kumimoji="0" sz="1200" b="1" i="0" u="none" strike="noStrike" kern="1200" cap="none" spc="89" normalizeH="0" baseline="0" noProof="0" dirty="0">
                <a:ln>
                  <a:noFill/>
                </a:ln>
                <a:solidFill>
                  <a:srgbClr val="1F4E79"/>
                </a:solidFill>
                <a:effectLst/>
                <a:uLnTx/>
                <a:uFillTx/>
                <a:latin typeface="Adobe Devanagari"/>
                <a:ea typeface="+mn-ea"/>
                <a:cs typeface="Adobe Devanagari"/>
              </a:rPr>
              <a:t>aining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 25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:3</a:t>
            </a:r>
            <a:r>
              <a:rPr kumimoji="0" sz="1100" b="1" i="0" u="none" strike="noStrike" kern="1200" cap="none" spc="-112"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61" normalizeH="0" baseline="0" noProof="0" dirty="0">
                <a:ln>
                  <a:noFill/>
                </a:ln>
                <a:solidFill>
                  <a:srgbClr val="833C0B"/>
                </a:solidFill>
                <a:effectLst/>
                <a:uLnTx/>
                <a:uFillTx/>
                <a:latin typeface="Adobe Devanagari"/>
                <a:ea typeface="+mn-ea"/>
                <a:cs typeface="Adobe Devanagari"/>
              </a:rPr>
              <a:t> </a:t>
            </a:r>
            <a:endParaRPr kumimoji="0" sz="11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296"/>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William W. Mattox, PhD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Senior Associate Dean - Graduate School of Biomedical Sciences |</a:t>
            </a:r>
            <a:r>
              <a:rPr kumimoji="0" sz="1000" b="0" i="0" u="none" strike="noStrike" kern="1200" cap="none" spc="0"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4">
                  <a:extLst>
                    <a:ext uri="{A12FA001-AC4F-418D-AE19-62706E023703}">
                      <ahyp:hlinkClr xmlns:ahyp="http://schemas.microsoft.com/office/drawing/2018/hyperlinkcolor" val="tx"/>
                    </a:ext>
                  </a:extLst>
                </a:hlinkClick>
              </a:rPr>
              <a:t>William.Mattox@uth.tmc.edu</a:t>
            </a:r>
            <a:endPar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296"/>
              </a:spcBef>
              <a:spcAft>
                <a:spcPts val="0"/>
              </a:spcAft>
              <a:buClrTx/>
              <a:buSzTx/>
              <a:buFontTx/>
              <a:buNone/>
              <a:tabLst/>
              <a:defRPr/>
            </a:pPr>
            <a:endParaRPr kumimoji="0" sz="900" b="0" i="0" u="sng" strike="noStrike" kern="1200" cap="none" spc="-3" normalizeH="0" baseline="0" noProof="0" dirty="0">
              <a:ln>
                <a:noFill/>
              </a:ln>
              <a:solidFill>
                <a:srgbClr val="77A2BB">
                  <a:lumMod val="60000"/>
                  <a:lumOff val="40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Office of Diversity &amp; Inclusion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 30 – 8 :3 5) </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Pedro Mancias, MD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Assistant Dean - Diversity &amp; Inclusion |</a:t>
            </a:r>
            <a:r>
              <a:rPr kumimoji="0" sz="1000" b="0" i="0" u="none" strike="noStrike" kern="1200" cap="none" spc="27"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5">
                  <a:extLst>
                    <a:ext uri="{A12FA001-AC4F-418D-AE19-62706E023703}">
                      <ahyp:hlinkClr xmlns:ahyp="http://schemas.microsoft.com/office/drawing/2018/hyperlinkcolor" val="tx"/>
                    </a:ext>
                  </a:extLst>
                </a:hlinkClick>
              </a:rPr>
              <a:t>Pedro.Mancias@uth.tmc.edu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Faculty &amp; Educational Development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35 – 8 :4 0 )</a:t>
            </a:r>
          </a:p>
          <a:p>
            <a:pPr marL="8659" marR="0" lvl="0" indent="0" algn="l" defTabSz="623438" rtl="0" eaLnBrk="1" fontAlgn="auto" latinLnBrk="0" hangingPunct="1">
              <a:lnSpc>
                <a:spcPct val="100000"/>
              </a:lnSpc>
              <a:spcBef>
                <a:spcPts val="173"/>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Allison Ownby, PhD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Assistant Dean for Faculty and Educational Development |</a:t>
            </a:r>
            <a:r>
              <a:rPr kumimoji="0" sz="1000" b="0" i="0" u="none" strike="noStrike" kern="1200" cap="none" spc="55"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6">
                  <a:extLst>
                    <a:ext uri="{A12FA001-AC4F-418D-AE19-62706E023703}">
                      <ahyp:hlinkClr xmlns:ahyp="http://schemas.microsoft.com/office/drawing/2018/hyperlinkcolor" val="tx"/>
                    </a:ext>
                  </a:extLst>
                </a:hlinkClick>
              </a:rPr>
              <a:t>Allison.R.Ownby@uth.tmc.edu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3"/>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Women Faculty Forum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:40 – 8 :4 5 )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a:t>
            </a:r>
            <a:endPar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470"/>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Mandy Hill, DrPH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Co-Chair |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7">
                  <a:extLst>
                    <a:ext uri="{A12FA001-AC4F-418D-AE19-62706E023703}">
                      <ahyp:hlinkClr xmlns:ahyp="http://schemas.microsoft.com/office/drawing/2018/hyperlinkcolor" val="tx"/>
                    </a:ext>
                  </a:extLst>
                </a:hlinkClick>
              </a:rPr>
              <a:t>Mandy.J.Hill@uth.tmc.edu </a:t>
            </a:r>
            <a:r>
              <a:rPr kumimoji="0"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9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470"/>
              </a:spcBef>
              <a:spcAft>
                <a:spcPts val="0"/>
              </a:spcAft>
              <a:buClrTx/>
              <a:buSzTx/>
              <a:buFontTx/>
              <a:buNone/>
              <a:tabLst/>
              <a:defRPr/>
            </a:pPr>
            <a:r>
              <a:rPr kumimoji="0" sz="1100" b="1" i="0" u="none" strike="noStrike" kern="1200" cap="none" spc="-3" normalizeH="0" baseline="0" noProof="0" dirty="0" err="1">
                <a:ln>
                  <a:noFill/>
                </a:ln>
                <a:solidFill>
                  <a:srgbClr val="4D4F53"/>
                </a:solidFill>
                <a:effectLst/>
                <a:uLnTx/>
                <a:uFillTx/>
                <a:latin typeface="Adobe Devanagari"/>
                <a:ea typeface="+mn-ea"/>
                <a:cs typeface="Adobe Devanagari"/>
              </a:rPr>
              <a:t>Suur</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 Biliciler, MD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Co-Chair |</a:t>
            </a:r>
            <a:r>
              <a:rPr kumimoji="0" sz="1000" b="0" i="0" u="none" strike="noStrike" kern="1200" cap="none" spc="44"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8">
                  <a:extLst>
                    <a:ext uri="{A12FA001-AC4F-418D-AE19-62706E023703}">
                      <ahyp:hlinkClr xmlns:ahyp="http://schemas.microsoft.com/office/drawing/2018/hyperlinkcolor" val="tx"/>
                    </a:ext>
                  </a:extLst>
                </a:hlinkClick>
              </a:rPr>
              <a:t>Suur.Biliciler@uth.tmc.edu</a:t>
            </a:r>
            <a:endParaRPr kumimoji="0" sz="1000" b="0" i="0" u="none" strike="noStrike" kern="1200" cap="none" spc="0" normalizeH="0" baseline="0" noProof="0" dirty="0">
              <a:ln>
                <a:noFill/>
              </a:ln>
              <a:solidFill>
                <a:srgbClr val="77A2BB">
                  <a:lumMod val="75000"/>
                </a:srgbClr>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endParaRPr kumimoji="0" sz="1200" b="1" i="0" u="none" strike="noStrike" kern="1200" cap="none" spc="-3" normalizeH="0" baseline="0" noProof="0" dirty="0">
              <a:ln>
                <a:noFill/>
              </a:ln>
              <a:solidFill>
                <a:srgbClr val="833C0B"/>
              </a:solidFill>
              <a:effectLst/>
              <a:uLnTx/>
              <a:uFillTx/>
              <a:latin typeface="Adobe Devanagari"/>
              <a:ea typeface="+mn-ea"/>
              <a:cs typeface="Adobe Devanagari"/>
            </a:endParaRPr>
          </a:p>
        </p:txBody>
      </p:sp>
      <p:sp>
        <p:nvSpPr>
          <p:cNvPr id="5" name="TextBox 4">
            <a:extLst>
              <a:ext uri="{FF2B5EF4-FFF2-40B4-BE49-F238E27FC236}">
                <a16:creationId xmlns:a16="http://schemas.microsoft.com/office/drawing/2014/main" id="{3E20C581-6E8F-41E7-B7F6-B6B043B5134A}"/>
              </a:ext>
            </a:extLst>
          </p:cNvPr>
          <p:cNvSpPr txBox="1"/>
          <p:nvPr/>
        </p:nvSpPr>
        <p:spPr>
          <a:xfrm rot="16200000">
            <a:off x="-321690" y="755848"/>
            <a:ext cx="13066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77A2BB">
                    <a:lumMod val="50000"/>
                  </a:srgbClr>
                </a:solidFill>
                <a:effectLst/>
                <a:uLnTx/>
                <a:uFillTx/>
                <a:latin typeface="Adobe Devanagari" panose="02040503050201020203" pitchFamily="18" charset="0"/>
                <a:ea typeface="+mn-ea"/>
                <a:cs typeface="Adobe Devanagari" panose="02040503050201020203" pitchFamily="18" charset="0"/>
              </a:rPr>
              <a:t>P r o g r a m</a:t>
            </a:r>
          </a:p>
        </p:txBody>
      </p:sp>
      <p:sp>
        <p:nvSpPr>
          <p:cNvPr id="6" name="Rectangle 5">
            <a:extLst>
              <a:ext uri="{FF2B5EF4-FFF2-40B4-BE49-F238E27FC236}">
                <a16:creationId xmlns:a16="http://schemas.microsoft.com/office/drawing/2014/main" id="{5D36CDF0-FCCD-4324-8FBC-1F1B6B4462C2}"/>
              </a:ext>
            </a:extLst>
          </p:cNvPr>
          <p:cNvSpPr/>
          <p:nvPr/>
        </p:nvSpPr>
        <p:spPr>
          <a:xfrm>
            <a:off x="2991969" y="89218"/>
            <a:ext cx="5251077" cy="369332"/>
          </a:xfrm>
          <a:prstGeom prst="rect">
            <a:avLst/>
          </a:prstGeom>
        </p:spPr>
        <p:txBody>
          <a:bodyPr wrap="square">
            <a:spAutoFit/>
          </a:bodyPr>
          <a:lstStyle/>
          <a:p>
            <a:pPr marL="0" marR="79661" lvl="0" indent="0" algn="ctr" defTabSz="623438" rtl="0" eaLnBrk="1" fontAlgn="auto" latinLnBrk="0" hangingPunct="1">
              <a:lnSpc>
                <a:spcPct val="100000"/>
              </a:lnSpc>
              <a:spcBef>
                <a:spcPts val="147"/>
              </a:spcBef>
              <a:spcAft>
                <a:spcPts val="0"/>
              </a:spcAft>
              <a:buClrTx/>
              <a:buSzTx/>
              <a:buFontTx/>
              <a:buNone/>
              <a:tabLst/>
              <a:defRPr/>
            </a:pPr>
            <a:r>
              <a:rPr kumimoji="0" lang="en-US" sz="1800" b="1" i="0" u="none" strike="noStrike" kern="1200" cap="none" spc="0" normalizeH="0" baseline="0" noProof="0" dirty="0">
                <a:ln>
                  <a:noFill/>
                </a:ln>
                <a:solidFill>
                  <a:srgbClr val="833C0B"/>
                </a:solidFill>
                <a:effectLst/>
                <a:uLnTx/>
                <a:uFillTx/>
                <a:latin typeface="Adobe Devanagari"/>
                <a:ea typeface="+mn-ea"/>
                <a:cs typeface="Adobe Devanagari"/>
              </a:rPr>
              <a:t>NEW </a:t>
            </a:r>
            <a:r>
              <a:rPr kumimoji="0" lang="en-US" sz="1800" b="1" i="0" u="none" strike="noStrike" kern="1200" cap="none" spc="-3" normalizeH="0" baseline="0" noProof="0" dirty="0">
                <a:ln>
                  <a:noFill/>
                </a:ln>
                <a:solidFill>
                  <a:srgbClr val="833C0B"/>
                </a:solidFill>
                <a:effectLst/>
                <a:uLnTx/>
                <a:uFillTx/>
                <a:latin typeface="Adobe Devanagari"/>
                <a:ea typeface="+mn-ea"/>
                <a:cs typeface="Adobe Devanagari"/>
              </a:rPr>
              <a:t>FACULTY ORIENTATION</a:t>
            </a:r>
            <a:endParaRPr kumimoji="0" lang="en-US" sz="1800" b="1" i="0" u="none" strike="noStrike" kern="1200" cap="none" spc="0" normalizeH="0" baseline="0" noProof="0" dirty="0">
              <a:ln>
                <a:noFill/>
              </a:ln>
              <a:solidFill>
                <a:prstClr val="black"/>
              </a:solidFill>
              <a:effectLst/>
              <a:uLnTx/>
              <a:uFillTx/>
              <a:latin typeface="Adobe Devanagari"/>
              <a:ea typeface="+mn-ea"/>
              <a:cs typeface="Adobe Devanagari"/>
            </a:endParaRPr>
          </a:p>
        </p:txBody>
      </p:sp>
      <p:sp>
        <p:nvSpPr>
          <p:cNvPr id="7" name="Rectangle 6">
            <a:extLst>
              <a:ext uri="{FF2B5EF4-FFF2-40B4-BE49-F238E27FC236}">
                <a16:creationId xmlns:a16="http://schemas.microsoft.com/office/drawing/2014/main" id="{BFD6C88C-22E2-4D17-B01C-D16190F18FC0}"/>
              </a:ext>
            </a:extLst>
          </p:cNvPr>
          <p:cNvSpPr/>
          <p:nvPr/>
        </p:nvSpPr>
        <p:spPr>
          <a:xfrm>
            <a:off x="5964403" y="900012"/>
            <a:ext cx="6820419" cy="4790029"/>
          </a:xfrm>
          <a:prstGeom prst="rect">
            <a:avLst/>
          </a:prstGeom>
        </p:spPr>
        <p:txBody>
          <a:bodyPr wrap="square">
            <a:spAutoFit/>
          </a:bodyPr>
          <a:lstStyle/>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Office of Communications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( 8: 45 – 8 : 50 )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Darla Brown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Director |</a:t>
            </a:r>
            <a:r>
              <a:rPr kumimoji="0" lang="en-US"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chemeClr val="accent5">
                    <a:lumMod val="75000"/>
                  </a:schemeClr>
                </a:solidFill>
                <a:effectLst/>
                <a:uLnTx/>
                <a:uFill>
                  <a:solidFill>
                    <a:srgbClr val="0563C1"/>
                  </a:solidFill>
                </a:uFill>
                <a:latin typeface="Adobe Devanagari"/>
                <a:ea typeface="+mn-ea"/>
                <a:cs typeface="Adobe Devanagari"/>
                <a:hlinkClick r:id="rId9">
                  <a:extLst>
                    <a:ext uri="{A12FA001-AC4F-418D-AE19-62706E023703}">
                      <ahyp:hlinkClr xmlns:ahyp="http://schemas.microsoft.com/office/drawing/2018/hyperlinkcolor" val="tx"/>
                    </a:ext>
                  </a:extLst>
                </a:hlinkClick>
              </a:rPr>
              <a:t>M.Darla.Brown@uth.tmc.edu</a:t>
            </a:r>
            <a:endParaRPr kumimoji="0" lang="en-US" sz="900" b="0" i="0" u="sng" strike="noStrike" kern="1200" cap="none" spc="-3" normalizeH="0" baseline="0" noProof="0" dirty="0">
              <a:ln>
                <a:noFill/>
              </a:ln>
              <a:solidFill>
                <a:schemeClr val="accent5">
                  <a:lumMod val="75000"/>
                </a:scheme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7"/>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UTHealth Faculty Assistance Program| Academic </a:t>
            </a:r>
            <a:r>
              <a:rPr kumimoji="0" lang="en-US" sz="1200" b="1" i="0" u="none" strike="noStrike" kern="1200" cap="none" spc="-3" normalizeH="0" baseline="0" noProof="0" dirty="0" err="1">
                <a:ln>
                  <a:noFill/>
                </a:ln>
                <a:solidFill>
                  <a:srgbClr val="1F4E79"/>
                </a:solidFill>
                <a:effectLst/>
                <a:uLnTx/>
                <a:uFillTx/>
                <a:latin typeface="Adobe Devanagari"/>
                <a:ea typeface="+mn-ea"/>
                <a:cs typeface="Adobe Devanagari"/>
              </a:rPr>
              <a:t>Ombuds</a:t>
            </a: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( 8 :5 0 – 9 :0 0) </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Robin Dickey, PhD, MA, LPC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Faculty Assistance Specialist | Academic </a:t>
            </a:r>
            <a:r>
              <a:rPr kumimoji="0" lang="en-US" sz="1000" b="0" i="0" u="none" strike="noStrike" kern="1200" cap="none" spc="-3" normalizeH="0" baseline="0" noProof="0" dirty="0" err="1">
                <a:ln>
                  <a:noFill/>
                </a:ln>
                <a:solidFill>
                  <a:srgbClr val="4D4F53"/>
                </a:solidFill>
                <a:effectLst/>
                <a:uLnTx/>
                <a:uFillTx/>
                <a:latin typeface="Adobe Devanagari"/>
                <a:ea typeface="+mn-ea"/>
                <a:cs typeface="Adobe Devanagari"/>
              </a:rPr>
              <a:t>Ombuds</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58"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0">
                  <a:extLst>
                    <a:ext uri="{A12FA001-AC4F-418D-AE19-62706E023703}">
                      <ahyp:hlinkClr xmlns:ahyp="http://schemas.microsoft.com/office/drawing/2018/hyperlinkcolor" val="tx"/>
                    </a:ext>
                  </a:extLst>
                </a:hlinkClick>
              </a:rPr>
              <a:t>Robin.Dickey@uth.tmc.edu</a:t>
            </a:r>
            <a:endPar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Intellectual Property and Commercialization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:0 0 – 9: 05) </a:t>
            </a:r>
          </a:p>
          <a:p>
            <a:pPr marL="8659" marR="0" lvl="0" indent="0" algn="l" defTabSz="623438" rtl="0" eaLnBrk="1" fontAlgn="auto" latinLnBrk="0" hangingPunct="1">
              <a:lnSpc>
                <a:spcPct val="100000"/>
              </a:lnSpc>
              <a:spcBef>
                <a:spcPts val="173"/>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Christine Flynn,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Associate Director - Office of Technology Management |</a:t>
            </a:r>
            <a:r>
              <a:rPr kumimoji="0" lang="en-US" sz="1000" b="0" i="0" u="none" strike="noStrike" kern="1200" cap="none" spc="55"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1">
                  <a:extLst>
                    <a:ext uri="{A12FA001-AC4F-418D-AE19-62706E023703}">
                      <ahyp:hlinkClr xmlns:ahyp="http://schemas.microsoft.com/office/drawing/2018/hyperlinkcolor" val="tx"/>
                    </a:ext>
                  </a:extLst>
                </a:hlinkClick>
              </a:rPr>
              <a:t>Christine.Flynn@uth.tmc.edu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3"/>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Collaborative Research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05 – 9: 1 0)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Amy Hazen,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Associate Director, Shared Research Resources |</a:t>
            </a:r>
            <a:r>
              <a:rPr kumimoji="0" lang="en-US" sz="1000" b="0" i="0" u="none" strike="noStrike" kern="1200" cap="none" spc="48"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2">
                  <a:extLst>
                    <a:ext uri="{A12FA001-AC4F-418D-AE19-62706E023703}">
                      <ahyp:hlinkClr xmlns:ahyp="http://schemas.microsoft.com/office/drawing/2018/hyperlinkcolor" val="tx"/>
                    </a:ext>
                  </a:extLst>
                </a:hlinkClick>
              </a:rPr>
              <a:t>Amy.Hazen@uth.tmc.edu</a:t>
            </a:r>
            <a:endParaRPr kumimoji="0" lang="en-US" sz="1000" b="0" i="0" u="none" strike="noStrike" kern="1200" cap="none" spc="0" normalizeH="0" baseline="0" noProof="0" dirty="0">
              <a:ln>
                <a:noFill/>
              </a:ln>
              <a:solidFill>
                <a:srgbClr val="77A2BB">
                  <a:lumMod val="75000"/>
                </a:srgbClr>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61"/>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Valerie </a:t>
            </a:r>
            <a:r>
              <a:rPr kumimoji="0" lang="en-US" sz="1100" b="1" i="0" u="none" strike="noStrike" kern="1200" cap="none" spc="-3" normalizeH="0" baseline="0" noProof="0" dirty="0" err="1">
                <a:ln>
                  <a:noFill/>
                </a:ln>
                <a:solidFill>
                  <a:srgbClr val="4D4F53"/>
                </a:solidFill>
                <a:effectLst/>
                <a:uLnTx/>
                <a:uFillTx/>
                <a:latin typeface="Adobe Devanagari"/>
                <a:ea typeface="+mn-ea"/>
                <a:cs typeface="Adobe Devanagari"/>
              </a:rPr>
              <a:t>Bomben</a:t>
            </a: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Supervisor, Specialized &amp; Collaborative Research Agreements |</a:t>
            </a:r>
            <a:r>
              <a:rPr kumimoji="0" lang="en-US" sz="1000" b="0" i="0" u="none" strike="noStrike" kern="1200" cap="none" spc="89"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3">
                  <a:extLst>
                    <a:ext uri="{A12FA001-AC4F-418D-AE19-62706E023703}">
                      <ahyp:hlinkClr xmlns:ahyp="http://schemas.microsoft.com/office/drawing/2018/hyperlinkcolor" val="tx"/>
                    </a:ext>
                  </a:extLst>
                </a:hlinkClick>
              </a:rPr>
              <a:t>Valerie.C.Bomben@uth.tmc.edu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61"/>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Office of  Postdoctoral Affairs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10 – 9 :1 5)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Leslie S. Beckman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Assistant Director |</a:t>
            </a:r>
            <a:r>
              <a:rPr kumimoji="0" lang="en-US"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4">
                  <a:extLst>
                    <a:ext uri="{A12FA001-AC4F-418D-AE19-62706E023703}">
                      <ahyp:hlinkClr xmlns:ahyp="http://schemas.microsoft.com/office/drawing/2018/hyperlinkcolor" val="tx"/>
                    </a:ext>
                  </a:extLst>
                </a:hlinkClick>
              </a:rPr>
              <a:t>Leslie.Beckman@uth.tmc.edu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7"/>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Secured Text Messaging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:1 5 – 9 : 2 0 )</a:t>
            </a:r>
          </a:p>
          <a:p>
            <a:pPr marL="8659" marR="102607" lvl="0" indent="0" algn="l" defTabSz="623438" rtl="0" eaLnBrk="1" fontAlgn="auto" latinLnBrk="0" hangingPunct="1">
              <a:lnSpc>
                <a:spcPct val="113199"/>
              </a:lnSpc>
              <a:spcBef>
                <a:spcPts val="55"/>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Christina F. Solis, JD, MPH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Senior Legal Officer &amp; Privacy Officer - Office of Legal Affairs |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5">
                  <a:extLst>
                    <a:ext uri="{A12FA001-AC4F-418D-AE19-62706E023703}">
                      <ahyp:hlinkClr xmlns:ahyp="http://schemas.microsoft.com/office/drawing/2018/hyperlinkcolor" val="tx"/>
                    </a:ext>
                  </a:extLst>
                </a:hlinkClick>
              </a:rPr>
              <a:t>Christina.F.Solis@uth.tmc.edu </a:t>
            </a:r>
            <a:r>
              <a:rPr kumimoji="0" lang="en-US"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9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102607" lvl="0" indent="0" algn="l" defTabSz="623438" rtl="0" eaLnBrk="1" fontAlgn="auto" latinLnBrk="0" hangingPunct="1">
              <a:lnSpc>
                <a:spcPct val="113199"/>
              </a:lnSpc>
              <a:spcBef>
                <a:spcPts val="55"/>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Salman Khan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Manager – IT Security |</a:t>
            </a:r>
            <a:r>
              <a:rPr kumimoji="0" lang="en-US" sz="1000" b="0" i="0" u="none" strike="noStrike" kern="1200" cap="none" spc="17"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6">
                  <a:extLst>
                    <a:ext uri="{A12FA001-AC4F-418D-AE19-62706E023703}">
                      <ahyp:hlinkClr xmlns:ahyp="http://schemas.microsoft.com/office/drawing/2018/hyperlinkcolor" val="tx"/>
                    </a:ext>
                  </a:extLst>
                </a:hlinkClick>
              </a:rPr>
              <a:t>Salman.Khan@uth.tmc.edu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endPar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Questions / Answers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20 – 9 :3 0) </a:t>
            </a:r>
          </a:p>
        </p:txBody>
      </p:sp>
      <p:sp>
        <p:nvSpPr>
          <p:cNvPr id="8" name="Rectangle 7">
            <a:extLst>
              <a:ext uri="{FF2B5EF4-FFF2-40B4-BE49-F238E27FC236}">
                <a16:creationId xmlns:a16="http://schemas.microsoft.com/office/drawing/2014/main" id="{41E571D9-C647-4FD2-9F07-FA8C50F1EB94}"/>
              </a:ext>
            </a:extLst>
          </p:cNvPr>
          <p:cNvSpPr/>
          <p:nvPr/>
        </p:nvSpPr>
        <p:spPr>
          <a:xfrm>
            <a:off x="4154474" y="335188"/>
            <a:ext cx="3076227" cy="307777"/>
          </a:xfrm>
          <a:prstGeom prst="rect">
            <a:avLst/>
          </a:prstGeom>
        </p:spPr>
        <p:txBody>
          <a:bodyPr wrap="none">
            <a:spAutoFit/>
          </a:bodyPr>
          <a:lstStyle/>
          <a:p>
            <a:pPr marL="0" marR="431165" lvl="0" indent="0" algn="ctr" defTabSz="914400" rtl="0" eaLnBrk="1" fontAlgn="auto" latinLnBrk="0" hangingPunct="1">
              <a:lnSpc>
                <a:spcPct val="100000"/>
              </a:lnSpc>
              <a:spcBef>
                <a:spcPts val="85"/>
              </a:spcBef>
              <a:spcAft>
                <a:spcPts val="0"/>
              </a:spcAft>
              <a:buClrTx/>
              <a:buSzTx/>
              <a:buFontTx/>
              <a:buNone/>
              <a:tabLst/>
              <a:defRPr/>
            </a:pPr>
            <a:r>
              <a:rPr kumimoji="0" lang="en-US" sz="1400" b="0" i="0" u="none" strike="noStrike" kern="1200" cap="none" spc="-5" normalizeH="0" baseline="0" noProof="0" dirty="0">
                <a:ln>
                  <a:noFill/>
                </a:ln>
                <a:solidFill>
                  <a:srgbClr val="4D4F53"/>
                </a:solidFill>
                <a:effectLst/>
                <a:uLnTx/>
                <a:uFillTx/>
                <a:latin typeface="Times New Roman"/>
                <a:ea typeface="+mn-ea"/>
                <a:cs typeface="Times New Roman"/>
              </a:rPr>
              <a:t>October 21.2020 | 8:00 – 9:30</a:t>
            </a:r>
            <a:r>
              <a:rPr kumimoji="0" lang="en-US" sz="1400" b="0" i="0" u="none" strike="noStrike" kern="1200" cap="none" spc="10" normalizeH="0" baseline="0" noProof="0" dirty="0">
                <a:ln>
                  <a:noFill/>
                </a:ln>
                <a:solidFill>
                  <a:srgbClr val="4D4F53"/>
                </a:solidFill>
                <a:effectLst/>
                <a:uLnTx/>
                <a:uFillTx/>
                <a:latin typeface="Times New Roman"/>
                <a:ea typeface="+mn-ea"/>
                <a:cs typeface="Times New Roman"/>
              </a:rPr>
              <a:t> </a:t>
            </a:r>
            <a:r>
              <a:rPr kumimoji="0" lang="en-US" sz="1400" b="0" i="0" u="none" strike="noStrike" kern="1200" cap="none" spc="-5" normalizeH="0" baseline="0" noProof="0" dirty="0">
                <a:ln>
                  <a:noFill/>
                </a:ln>
                <a:solidFill>
                  <a:srgbClr val="4D4F53"/>
                </a:solidFill>
                <a:effectLst/>
                <a:uLnTx/>
                <a:uFillTx/>
                <a:latin typeface="Times New Roman"/>
                <a:ea typeface="+mn-ea"/>
                <a:cs typeface="Times New Roman"/>
              </a:rPr>
              <a:t>AM</a:t>
            </a:r>
            <a:endParaRPr kumimoji="0" lang="en-US" sz="1400" b="0" i="0" u="none" strike="noStrike" kern="1200" cap="none" spc="0" normalizeH="0" baseline="0" noProof="0" dirty="0">
              <a:ln>
                <a:noFill/>
              </a:ln>
              <a:solidFill>
                <a:prstClr val="black"/>
              </a:solidFill>
              <a:effectLst/>
              <a:uLnTx/>
              <a:uFillTx/>
              <a:latin typeface="Times New Roman"/>
              <a:ea typeface="+mn-ea"/>
              <a:cs typeface="Times New Roman"/>
            </a:endParaRPr>
          </a:p>
        </p:txBody>
      </p:sp>
      <p:pic>
        <p:nvPicPr>
          <p:cNvPr id="9" name="Picture 8">
            <a:extLst>
              <a:ext uri="{FF2B5EF4-FFF2-40B4-BE49-F238E27FC236}">
                <a16:creationId xmlns:a16="http://schemas.microsoft.com/office/drawing/2014/main" id="{980FE9B7-CE7B-4940-8F97-8D56B327A572}"/>
              </a:ext>
            </a:extLst>
          </p:cNvPr>
          <p:cNvPicPr>
            <a:picLocks noChangeAspect="1"/>
          </p:cNvPicPr>
          <p:nvPr/>
        </p:nvPicPr>
        <p:blipFill>
          <a:blip r:embed="rId17"/>
          <a:stretch>
            <a:fillRect/>
          </a:stretch>
        </p:blipFill>
        <p:spPr>
          <a:xfrm>
            <a:off x="9588094" y="4972631"/>
            <a:ext cx="1797902" cy="1612592"/>
          </a:xfrm>
          <a:prstGeom prst="rect">
            <a:avLst/>
          </a:prstGeom>
        </p:spPr>
      </p:pic>
    </p:spTree>
    <p:extLst>
      <p:ext uri="{BB962C8B-B14F-4D97-AF65-F5344CB8AC3E}">
        <p14:creationId xmlns:p14="http://schemas.microsoft.com/office/powerpoint/2010/main" val="4129930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SBS_2cMDA.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8822" y="484822"/>
            <a:ext cx="4180424" cy="1340892"/>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8822" y="2010284"/>
            <a:ext cx="3749870" cy="4499846"/>
          </a:xfrm>
          <a:prstGeom prst="rect">
            <a:avLst/>
          </a:prstGeom>
          <a:effectLst>
            <a:outerShdw blurRad="50800" dist="38100" dir="2700000" algn="tl" rotWithShape="0">
              <a:prstClr val="black">
                <a:alpha val="40000"/>
              </a:prstClr>
            </a:outerShdw>
          </a:effectLst>
        </p:spPr>
      </p:pic>
      <p:cxnSp>
        <p:nvCxnSpPr>
          <p:cNvPr id="9" name="Straight Connector 8">
            <a:extLst>
              <a:ext uri="{FF2B5EF4-FFF2-40B4-BE49-F238E27FC236}">
                <a16:creationId xmlns:a16="http://schemas.microsoft.com/office/drawing/2014/main" id="{73C9E4C7-0ED9-EF44-913E-E027C0758E77}"/>
              </a:ext>
            </a:extLst>
          </p:cNvPr>
          <p:cNvCxnSpPr/>
          <p:nvPr/>
        </p:nvCxnSpPr>
        <p:spPr>
          <a:xfrm>
            <a:off x="5169960" y="446131"/>
            <a:ext cx="0" cy="6221895"/>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BBBAA75-57A1-5B49-B81F-C5DD07D52E10}"/>
              </a:ext>
            </a:extLst>
          </p:cNvPr>
          <p:cNvSpPr txBox="1"/>
          <p:nvPr/>
        </p:nvSpPr>
        <p:spPr>
          <a:xfrm>
            <a:off x="5423539" y="835306"/>
            <a:ext cx="6129948" cy="521681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Degree Programs: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PhD, MS and MD/PhD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Research Areas (PhD/MS)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Biochemistry and Cell Biology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Cancer Biology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Immunology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Genetics and Epigenetics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Medical Physics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Microbiology and Infectious Disease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Neuroscience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Quantitative Sciences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Therapeutics and Pharmacology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Specialized Master of Science (SMS)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Genetic Counseling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Medical Physics</a:t>
            </a:r>
          </a:p>
        </p:txBody>
      </p:sp>
      <p:pic>
        <p:nvPicPr>
          <p:cNvPr id="10" name="Picture 9">
            <a:extLst>
              <a:ext uri="{FF2B5EF4-FFF2-40B4-BE49-F238E27FC236}">
                <a16:creationId xmlns:a16="http://schemas.microsoft.com/office/drawing/2014/main" id="{6B8BC91E-6555-7344-87FC-B40668DFF321}"/>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backgroundRemoval t="8887" b="90723" l="9297" r="81016">
                        <a14:foregroundMark x1="9297" y1="9082" x2="9297" y2="9082"/>
                        <a14:foregroundMark x1="9297" y1="9082" x2="9297" y2="9082"/>
                        <a14:foregroundMark x1="9297" y1="9082" x2="9297" y2="9082"/>
                      </a14:backgroundRemoval>
                    </a14:imgEffect>
                  </a14:imgLayer>
                </a14:imgProps>
              </a:ext>
              <a:ext uri="{28A0092B-C50C-407E-A947-70E740481C1C}">
                <a14:useLocalDpi xmlns:a14="http://schemas.microsoft.com/office/drawing/2010/main"/>
              </a:ext>
            </a:extLst>
          </a:blip>
          <a:srcRect l="17779" t="10185" r="18073" b="9074"/>
          <a:stretch/>
        </p:blipFill>
        <p:spPr>
          <a:xfrm rot="1529215">
            <a:off x="9582205" y="2182036"/>
            <a:ext cx="2234442" cy="2249923"/>
          </a:xfrm>
          <a:prstGeom prst="rect">
            <a:avLst/>
          </a:prstGeom>
        </p:spPr>
      </p:pic>
      <p:sp>
        <p:nvSpPr>
          <p:cNvPr id="7" name="TextBox 6">
            <a:extLst>
              <a:ext uri="{FF2B5EF4-FFF2-40B4-BE49-F238E27FC236}">
                <a16:creationId xmlns:a16="http://schemas.microsoft.com/office/drawing/2014/main" id="{4F6EF774-3B00-C747-92FB-71B14044DDD9}"/>
              </a:ext>
            </a:extLst>
          </p:cNvPr>
          <p:cNvSpPr txBox="1"/>
          <p:nvPr/>
        </p:nvSpPr>
        <p:spPr>
          <a:xfrm>
            <a:off x="9880932" y="4297792"/>
            <a:ext cx="163698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alibri" panose="020F0502020204030204"/>
                <a:ea typeface="+mn-ea"/>
                <a:cs typeface="+mn-cs"/>
              </a:rPr>
              <a:t>Umbrella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alibri" panose="020F0502020204030204"/>
                <a:ea typeface="+mn-ea"/>
                <a:cs typeface="+mn-cs"/>
              </a:rPr>
              <a:t>Admissions</a:t>
            </a:r>
          </a:p>
        </p:txBody>
      </p:sp>
    </p:spTree>
    <p:extLst>
      <p:ext uri="{BB962C8B-B14F-4D97-AF65-F5344CB8AC3E}">
        <p14:creationId xmlns:p14="http://schemas.microsoft.com/office/powerpoint/2010/main" val="349035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C929C8-E1C7-4A42-A56A-9A444233B30E}"/>
              </a:ext>
            </a:extLst>
          </p:cNvPr>
          <p:cNvSpPr>
            <a:spLocks noGrp="1"/>
          </p:cNvSpPr>
          <p:nvPr>
            <p:ph type="sldNum" sz="quarter" idx="12"/>
          </p:nvPr>
        </p:nvSpPr>
        <p:spPr/>
        <p:txBody>
          <a:bodyPr/>
          <a:lstStyle/>
          <a:p>
            <a:fld id="{55408F30-ACD9-9D4A-8732-D693E0D667D2}" type="slidenum">
              <a:rPr lang="en-US" altLang="en-US" smtClean="0"/>
              <a:pPr/>
              <a:t>2</a:t>
            </a:fld>
            <a:endParaRPr lang="en-US" altLang="en-US"/>
          </a:p>
        </p:txBody>
      </p:sp>
      <p:sp>
        <p:nvSpPr>
          <p:cNvPr id="4" name="object 2">
            <a:extLst>
              <a:ext uri="{FF2B5EF4-FFF2-40B4-BE49-F238E27FC236}">
                <a16:creationId xmlns:a16="http://schemas.microsoft.com/office/drawing/2014/main" id="{3D959FF3-0306-42A5-A200-BC331D35F666}"/>
              </a:ext>
            </a:extLst>
          </p:cNvPr>
          <p:cNvSpPr txBox="1"/>
          <p:nvPr/>
        </p:nvSpPr>
        <p:spPr>
          <a:xfrm>
            <a:off x="806004" y="900012"/>
            <a:ext cx="5289996" cy="5517292"/>
          </a:xfrm>
          <a:prstGeom prst="rect">
            <a:avLst/>
          </a:prstGeom>
        </p:spPr>
        <p:txBody>
          <a:bodyPr vert="horz" wrap="square" lIns="0" tIns="18617" rIns="0" bIns="0" rtlCol="0">
            <a:spAutoFit/>
          </a:bodyPr>
          <a:lstStyle/>
          <a:p>
            <a:pPr marL="8659" defTabSz="623438">
              <a:spcBef>
                <a:spcPts val="777"/>
              </a:spcBef>
            </a:pPr>
            <a:r>
              <a:rPr sz="1200" b="1" spc="-3" dirty="0">
                <a:solidFill>
                  <a:srgbClr val="1F4E79"/>
                </a:solidFill>
                <a:latin typeface="Adobe Devanagari"/>
                <a:cs typeface="Adobe Devanagari"/>
              </a:rPr>
              <a:t>W</a:t>
            </a:r>
            <a:r>
              <a:rPr sz="1200" b="1" spc="65" dirty="0">
                <a:solidFill>
                  <a:srgbClr val="1F4E79"/>
                </a:solidFill>
                <a:latin typeface="Adobe Devanagari"/>
                <a:cs typeface="Adobe Devanagari"/>
              </a:rPr>
              <a:t>elco</a:t>
            </a:r>
            <a:r>
              <a:rPr sz="1200" b="1" spc="-3" dirty="0">
                <a:solidFill>
                  <a:srgbClr val="1F4E79"/>
                </a:solidFill>
                <a:latin typeface="Adobe Devanagari"/>
                <a:cs typeface="Adobe Devanagari"/>
              </a:rPr>
              <a:t>me</a:t>
            </a:r>
            <a:r>
              <a:rPr sz="1100" b="1" spc="126" dirty="0">
                <a:solidFill>
                  <a:srgbClr val="1F4E79"/>
                </a:solidFill>
                <a:latin typeface="Adobe Devanagari"/>
                <a:cs typeface="Adobe Devanagari"/>
              </a:rPr>
              <a:t> </a:t>
            </a:r>
            <a:r>
              <a:rPr sz="1100" b="1" spc="-3" dirty="0">
                <a:solidFill>
                  <a:srgbClr val="833C0B"/>
                </a:solidFill>
                <a:latin typeface="Adobe Devanagari"/>
                <a:cs typeface="Adobe Devanagari"/>
              </a:rPr>
              <a:t>(</a:t>
            </a:r>
            <a:r>
              <a:rPr sz="1100" b="1" spc="-58" dirty="0">
                <a:solidFill>
                  <a:srgbClr val="833C0B"/>
                </a:solidFill>
                <a:latin typeface="Adobe Devanagari"/>
                <a:cs typeface="Adobe Devanagari"/>
              </a:rPr>
              <a:t> </a:t>
            </a:r>
            <a:r>
              <a:rPr sz="1100" b="1" spc="65" dirty="0">
                <a:solidFill>
                  <a:srgbClr val="833C0B"/>
                </a:solidFill>
                <a:latin typeface="Adobe Devanagari"/>
                <a:cs typeface="Adobe Devanagari"/>
              </a:rPr>
              <a:t>8:</a:t>
            </a:r>
            <a:r>
              <a:rPr sz="1100" b="1" spc="-58" dirty="0">
                <a:solidFill>
                  <a:srgbClr val="833C0B"/>
                </a:solidFill>
                <a:latin typeface="Adobe Devanagari"/>
                <a:cs typeface="Adobe Devanagari"/>
              </a:rPr>
              <a:t> </a:t>
            </a:r>
            <a:r>
              <a:rPr sz="1100" b="1" spc="-3" dirty="0">
                <a:solidFill>
                  <a:srgbClr val="833C0B"/>
                </a:solidFill>
                <a:latin typeface="Adobe Devanagari"/>
                <a:cs typeface="Adobe Devanagari"/>
              </a:rPr>
              <a:t>0</a:t>
            </a:r>
            <a:r>
              <a:rPr sz="1100" b="1" spc="-58" dirty="0">
                <a:solidFill>
                  <a:srgbClr val="833C0B"/>
                </a:solidFill>
                <a:latin typeface="Adobe Devanagari"/>
                <a:cs typeface="Adobe Devanagari"/>
              </a:rPr>
              <a:t> </a:t>
            </a:r>
            <a:r>
              <a:rPr sz="1100" b="1" spc="-3" dirty="0">
                <a:solidFill>
                  <a:srgbClr val="833C0B"/>
                </a:solidFill>
                <a:latin typeface="Adobe Devanagari"/>
                <a:cs typeface="Adobe Devanagari"/>
              </a:rPr>
              <a:t>5</a:t>
            </a:r>
            <a:r>
              <a:rPr sz="1100" b="1" spc="78" dirty="0">
                <a:solidFill>
                  <a:srgbClr val="833C0B"/>
                </a:solidFill>
                <a:latin typeface="Adobe Devanagari"/>
                <a:cs typeface="Adobe Devanagari"/>
              </a:rPr>
              <a:t> </a:t>
            </a:r>
            <a:r>
              <a:rPr sz="1100" b="1" spc="-3" dirty="0">
                <a:solidFill>
                  <a:srgbClr val="833C0B"/>
                </a:solidFill>
                <a:latin typeface="Adobe Devanagari"/>
                <a:cs typeface="Adobe Devanagari"/>
              </a:rPr>
              <a:t>–</a:t>
            </a:r>
            <a:r>
              <a:rPr sz="1100" b="1" spc="85" dirty="0">
                <a:solidFill>
                  <a:srgbClr val="833C0B"/>
                </a:solidFill>
                <a:latin typeface="Adobe Devanagari"/>
                <a:cs typeface="Adobe Devanagari"/>
              </a:rPr>
              <a:t> </a:t>
            </a:r>
            <a:r>
              <a:rPr sz="1100" b="1" spc="65" dirty="0">
                <a:solidFill>
                  <a:srgbClr val="833C0B"/>
                </a:solidFill>
                <a:latin typeface="Adobe Devanagari"/>
                <a:cs typeface="Adobe Devanagari"/>
              </a:rPr>
              <a:t>8:</a:t>
            </a:r>
            <a:r>
              <a:rPr sz="1100" b="1" spc="-58" dirty="0">
                <a:solidFill>
                  <a:srgbClr val="833C0B"/>
                </a:solidFill>
                <a:latin typeface="Adobe Devanagari"/>
                <a:cs typeface="Adobe Devanagari"/>
              </a:rPr>
              <a:t> </a:t>
            </a:r>
            <a:r>
              <a:rPr sz="1100" b="1" spc="-3" dirty="0">
                <a:solidFill>
                  <a:srgbClr val="833C0B"/>
                </a:solidFill>
                <a:latin typeface="Adobe Devanagari"/>
                <a:cs typeface="Adobe Devanagari"/>
              </a:rPr>
              <a:t>1</a:t>
            </a:r>
            <a:r>
              <a:rPr sz="1100" b="1" spc="-61" dirty="0">
                <a:solidFill>
                  <a:srgbClr val="833C0B"/>
                </a:solidFill>
                <a:latin typeface="Adobe Devanagari"/>
                <a:cs typeface="Adobe Devanagari"/>
              </a:rPr>
              <a:t> </a:t>
            </a:r>
            <a:r>
              <a:rPr sz="1100" b="1" spc="-3" dirty="0">
                <a:solidFill>
                  <a:srgbClr val="833C0B"/>
                </a:solidFill>
                <a:latin typeface="Adobe Devanagari"/>
                <a:cs typeface="Adobe Devanagari"/>
              </a:rPr>
              <a:t>0</a:t>
            </a:r>
            <a:r>
              <a:rPr sz="1100" b="1" spc="-55" dirty="0">
                <a:solidFill>
                  <a:srgbClr val="833C0B"/>
                </a:solidFill>
                <a:latin typeface="Adobe Devanagari"/>
                <a:cs typeface="Adobe Devanagari"/>
              </a:rPr>
              <a:t> </a:t>
            </a:r>
            <a:r>
              <a:rPr sz="1100" b="1" spc="-3" dirty="0">
                <a:solidFill>
                  <a:srgbClr val="833C0B"/>
                </a:solidFill>
                <a:latin typeface="Adobe Devanagari"/>
                <a:cs typeface="Adobe Devanagari"/>
              </a:rPr>
              <a:t>)</a:t>
            </a:r>
            <a:endParaRPr sz="1100" dirty="0">
              <a:solidFill>
                <a:prstClr val="black"/>
              </a:solidFill>
              <a:latin typeface="Adobe Devanagari"/>
              <a:cs typeface="Adobe Devanagari"/>
            </a:endParaRPr>
          </a:p>
          <a:p>
            <a:pPr marL="8659" defTabSz="623438">
              <a:spcBef>
                <a:spcPts val="181"/>
              </a:spcBef>
            </a:pPr>
            <a:r>
              <a:rPr sz="1100" b="1" spc="-3" dirty="0">
                <a:solidFill>
                  <a:srgbClr val="4D4F53"/>
                </a:solidFill>
                <a:latin typeface="Adobe Devanagari"/>
                <a:cs typeface="Adobe Devanagari"/>
              </a:rPr>
              <a:t>Richard Andrassy</a:t>
            </a:r>
            <a:r>
              <a:rPr sz="1100" spc="-3" dirty="0">
                <a:solidFill>
                  <a:srgbClr val="4D4F53"/>
                </a:solidFill>
                <a:latin typeface="Adobe Devanagari"/>
                <a:cs typeface="Adobe Devanagari"/>
              </a:rPr>
              <a:t>, </a:t>
            </a:r>
            <a:r>
              <a:rPr sz="1100" b="1" spc="-3" dirty="0">
                <a:solidFill>
                  <a:srgbClr val="4D4F53"/>
                </a:solidFill>
                <a:latin typeface="Adobe Devanagari"/>
                <a:cs typeface="Adobe Devanagari"/>
              </a:rPr>
              <a:t>MD</a:t>
            </a:r>
            <a:r>
              <a:rPr sz="1100" spc="-3" dirty="0">
                <a:solidFill>
                  <a:srgbClr val="4D4F53"/>
                </a:solidFill>
                <a:latin typeface="Adobe Devanagari"/>
                <a:cs typeface="Adobe Devanagari"/>
              </a:rPr>
              <a:t> </a:t>
            </a:r>
            <a:r>
              <a:rPr sz="900" spc="-3" dirty="0">
                <a:solidFill>
                  <a:srgbClr val="4D4F53"/>
                </a:solidFill>
                <a:latin typeface="Adobe Devanagari"/>
                <a:cs typeface="Adobe Devanagari"/>
              </a:rPr>
              <a:t>| </a:t>
            </a:r>
            <a:r>
              <a:rPr sz="1000" spc="-3" dirty="0">
                <a:solidFill>
                  <a:srgbClr val="4D4F53"/>
                </a:solidFill>
                <a:latin typeface="Adobe Devanagari"/>
                <a:cs typeface="Adobe Devanagari"/>
              </a:rPr>
              <a:t>Executive Dean </a:t>
            </a:r>
            <a:r>
              <a:rPr sz="1000" i="1" spc="-3" dirty="0">
                <a:solidFill>
                  <a:srgbClr val="4D4F53"/>
                </a:solidFill>
                <a:latin typeface="Adobe Devanagari"/>
                <a:cs typeface="Adobe Devanagari"/>
              </a:rPr>
              <a:t>ad interim</a:t>
            </a:r>
            <a:r>
              <a:rPr lang="en-US" sz="1000" i="1" spc="-3" dirty="0">
                <a:solidFill>
                  <a:srgbClr val="4D4F53"/>
                </a:solidFill>
                <a:latin typeface="Adobe Devanagari"/>
                <a:cs typeface="Adobe Devanagari"/>
              </a:rPr>
              <a:t>, </a:t>
            </a:r>
            <a:r>
              <a:rPr sz="1000" spc="-3" dirty="0">
                <a:solidFill>
                  <a:srgbClr val="4D4F53"/>
                </a:solidFill>
                <a:latin typeface="Adobe Devanagari"/>
                <a:cs typeface="Adobe Devanagari"/>
              </a:rPr>
              <a:t>McGovern Medical School </a:t>
            </a:r>
            <a:r>
              <a:rPr lang="en-US" sz="1000" spc="-3" dirty="0">
                <a:solidFill>
                  <a:srgbClr val="4D4F53"/>
                </a:solidFill>
                <a:latin typeface="Adobe Devanagari"/>
                <a:cs typeface="Adobe Devanagari"/>
              </a:rPr>
              <a:t>|</a:t>
            </a:r>
          </a:p>
          <a:p>
            <a:pPr marL="8659" defTabSz="623438">
              <a:spcBef>
                <a:spcPts val="181"/>
              </a:spcBef>
            </a:pPr>
            <a:r>
              <a:rPr lang="en-US" sz="1000" spc="-3" dirty="0">
                <a:solidFill>
                  <a:srgbClr val="4D4F53"/>
                </a:solidFill>
                <a:latin typeface="Adobe Devanagari"/>
                <a:cs typeface="Adobe Devanagari"/>
              </a:rPr>
              <a:t>H. Wayne Hightower Distinguished Professor in the Medical Sciences</a:t>
            </a:r>
          </a:p>
          <a:p>
            <a:pPr marL="8659" defTabSz="623438">
              <a:spcBef>
                <a:spcPts val="181"/>
              </a:spcBef>
            </a:pPr>
            <a:r>
              <a:rPr sz="1000" u="sng" spc="-3" dirty="0">
                <a:solidFill>
                  <a:schemeClr val="accent5">
                    <a:lumMod val="75000"/>
                  </a:schemeClr>
                </a:solidFill>
                <a:uFill>
                  <a:solidFill>
                    <a:srgbClr val="0563C1"/>
                  </a:solidFill>
                </a:uFill>
                <a:latin typeface="Adobe Devanagari"/>
                <a:cs typeface="Adobe Devanagari"/>
                <a:hlinkClick r:id="rId2">
                  <a:extLst>
                    <a:ext uri="{A12FA001-AC4F-418D-AE19-62706E023703}">
                      <ahyp:hlinkClr xmlns:ahyp="http://schemas.microsoft.com/office/drawing/2018/hyperlinkcolor" val="tx"/>
                    </a:ext>
                  </a:extLst>
                </a:hlinkClick>
              </a:rPr>
              <a:t>Richard.Andrassy@uth.tmc.edu</a:t>
            </a:r>
            <a:endParaRPr lang="en-US" sz="900" u="sng" spc="-3" dirty="0">
              <a:solidFill>
                <a:schemeClr val="accent5">
                  <a:lumMod val="75000"/>
                </a:schemeClr>
              </a:solidFill>
              <a:uFill>
                <a:solidFill>
                  <a:srgbClr val="0563C1"/>
                </a:solidFill>
              </a:uFill>
              <a:latin typeface="Adobe Devanagari"/>
              <a:cs typeface="Adobe Devanagari"/>
            </a:endParaRPr>
          </a:p>
          <a:p>
            <a:pPr marL="8659" defTabSz="623438">
              <a:spcBef>
                <a:spcPts val="181"/>
              </a:spcBef>
            </a:pPr>
            <a:endParaRPr lang="en-US" sz="900" u="sng" spc="-3" dirty="0">
              <a:solidFill>
                <a:srgbClr val="0563C1"/>
              </a:solidFill>
              <a:uFill>
                <a:solidFill>
                  <a:srgbClr val="0563C1"/>
                </a:solidFill>
              </a:uFill>
              <a:latin typeface="Adobe Devanagari"/>
              <a:cs typeface="Adobe Devanagari"/>
            </a:endParaRPr>
          </a:p>
          <a:p>
            <a:pPr marL="8659" defTabSz="623438">
              <a:spcBef>
                <a:spcPts val="634"/>
              </a:spcBef>
            </a:pPr>
            <a:r>
              <a:rPr sz="1100" b="1" spc="-3" dirty="0">
                <a:solidFill>
                  <a:srgbClr val="1F4E79"/>
                </a:solidFill>
                <a:latin typeface="Adobe Devanagari"/>
                <a:cs typeface="Adobe Devanagari"/>
              </a:rPr>
              <a:t>A</a:t>
            </a:r>
            <a:r>
              <a:rPr sz="1100" b="1" spc="65" dirty="0">
                <a:solidFill>
                  <a:srgbClr val="1F4E79"/>
                </a:solidFill>
                <a:latin typeface="Adobe Devanagari"/>
                <a:cs typeface="Adobe Devanagari"/>
              </a:rPr>
              <a:t>ca</a:t>
            </a:r>
            <a:r>
              <a:rPr sz="1100" b="1" spc="-3" dirty="0">
                <a:solidFill>
                  <a:srgbClr val="1F4E79"/>
                </a:solidFill>
                <a:latin typeface="Adobe Devanagari"/>
                <a:cs typeface="Adobe Devanagari"/>
              </a:rPr>
              <a:t>demic Life | P</a:t>
            </a:r>
            <a:r>
              <a:rPr sz="1100" b="1" spc="65" dirty="0">
                <a:solidFill>
                  <a:srgbClr val="1F4E79"/>
                </a:solidFill>
                <a:latin typeface="Adobe Devanagari"/>
                <a:cs typeface="Adobe Devanagari"/>
              </a:rPr>
              <a:t>ro</a:t>
            </a:r>
            <a:r>
              <a:rPr sz="1100" b="1" spc="-3" dirty="0">
                <a:solidFill>
                  <a:srgbClr val="1F4E79"/>
                </a:solidFill>
                <a:latin typeface="Adobe Devanagari"/>
                <a:cs typeface="Adobe Devanagari"/>
              </a:rPr>
              <a:t>motion &amp; T</a:t>
            </a:r>
            <a:r>
              <a:rPr sz="1100" b="1" spc="65" dirty="0">
                <a:solidFill>
                  <a:srgbClr val="1F4E79"/>
                </a:solidFill>
                <a:latin typeface="Adobe Devanagari"/>
                <a:cs typeface="Adobe Devanagari"/>
              </a:rPr>
              <a:t>en</a:t>
            </a:r>
            <a:r>
              <a:rPr sz="1100" b="1" spc="-3" dirty="0">
                <a:solidFill>
                  <a:srgbClr val="1F4E79"/>
                </a:solidFill>
                <a:latin typeface="Adobe Devanagari"/>
                <a:cs typeface="Adobe Devanagari"/>
              </a:rPr>
              <a:t>ure | G</a:t>
            </a:r>
            <a:r>
              <a:rPr sz="1100" b="1" spc="65" dirty="0">
                <a:solidFill>
                  <a:srgbClr val="1F4E79"/>
                </a:solidFill>
                <a:latin typeface="Adobe Devanagari"/>
                <a:cs typeface="Adobe Devanagari"/>
              </a:rPr>
              <a:t>ra</a:t>
            </a:r>
            <a:r>
              <a:rPr sz="1100" b="1" spc="-3" dirty="0">
                <a:solidFill>
                  <a:srgbClr val="1F4E79"/>
                </a:solidFill>
                <a:latin typeface="Adobe Devanagari"/>
                <a:cs typeface="Adobe Devanagari"/>
              </a:rPr>
              <a:t>nts 1 0 1 &amp; 1 0 2 </a:t>
            </a:r>
            <a:r>
              <a:rPr sz="1200" b="1" spc="-3" dirty="0">
                <a:solidFill>
                  <a:srgbClr val="833C0B"/>
                </a:solidFill>
                <a:latin typeface="Adobe Devanagari"/>
                <a:cs typeface="Adobe Devanagari"/>
              </a:rPr>
              <a:t>( </a:t>
            </a:r>
            <a:r>
              <a:rPr sz="1200" b="1" spc="65" dirty="0">
                <a:solidFill>
                  <a:srgbClr val="833C0B"/>
                </a:solidFill>
                <a:latin typeface="Adobe Devanagari"/>
                <a:cs typeface="Adobe Devanagari"/>
              </a:rPr>
              <a:t>8: </a:t>
            </a:r>
            <a:r>
              <a:rPr sz="1200" b="1" spc="-3" dirty="0">
                <a:solidFill>
                  <a:srgbClr val="833C0B"/>
                </a:solidFill>
                <a:latin typeface="Adobe Devanagari"/>
                <a:cs typeface="Adobe Devanagari"/>
              </a:rPr>
              <a:t>1 0 – </a:t>
            </a:r>
            <a:r>
              <a:rPr sz="1200" b="1" spc="65" dirty="0">
                <a:solidFill>
                  <a:srgbClr val="833C0B"/>
                </a:solidFill>
                <a:latin typeface="Adobe Devanagari"/>
                <a:cs typeface="Adobe Devanagari"/>
              </a:rPr>
              <a:t>8: 25</a:t>
            </a:r>
            <a:r>
              <a:rPr sz="1200" b="1" spc="99" dirty="0">
                <a:solidFill>
                  <a:srgbClr val="833C0B"/>
                </a:solidFill>
                <a:latin typeface="Adobe Devanagari"/>
                <a:cs typeface="Adobe Devanagari"/>
              </a:rPr>
              <a:t> </a:t>
            </a:r>
            <a:r>
              <a:rPr sz="1200" b="1" spc="-3" dirty="0">
                <a:solidFill>
                  <a:srgbClr val="833C0B"/>
                </a:solidFill>
                <a:latin typeface="Adobe Devanagari"/>
                <a:cs typeface="Adobe Devanagari"/>
              </a:rPr>
              <a:t>)</a:t>
            </a:r>
            <a:endParaRPr sz="1200" dirty="0">
              <a:solidFill>
                <a:prstClr val="black"/>
              </a:solidFill>
              <a:latin typeface="Adobe Devanagari"/>
              <a:cs typeface="Adobe Devanagari"/>
            </a:endParaRPr>
          </a:p>
          <a:p>
            <a:pPr marL="8659" marR="2431841" defTabSz="623438">
              <a:lnSpc>
                <a:spcPct val="112999"/>
              </a:lnSpc>
              <a:spcBef>
                <a:spcPts val="61"/>
              </a:spcBef>
            </a:pPr>
            <a:r>
              <a:rPr sz="1100" b="1" spc="-3" dirty="0">
                <a:solidFill>
                  <a:srgbClr val="4D4F53"/>
                </a:solidFill>
                <a:latin typeface="Adobe Devanagari"/>
                <a:cs typeface="Adobe Devanagari"/>
              </a:rPr>
              <a:t>Kevin A. Morano</a:t>
            </a:r>
            <a:r>
              <a:rPr sz="1100" spc="-3" dirty="0">
                <a:solidFill>
                  <a:srgbClr val="4D4F53"/>
                </a:solidFill>
                <a:latin typeface="Adobe Devanagari"/>
                <a:cs typeface="Adobe Devanagari"/>
              </a:rPr>
              <a:t>, </a:t>
            </a:r>
            <a:r>
              <a:rPr sz="1100" b="1" spc="-3" dirty="0">
                <a:solidFill>
                  <a:srgbClr val="4D4F53"/>
                </a:solidFill>
                <a:latin typeface="Adobe Devanagari"/>
                <a:cs typeface="Adobe Devanagari"/>
              </a:rPr>
              <a:t>PhD</a:t>
            </a:r>
            <a:r>
              <a:rPr sz="1100" spc="-3" dirty="0">
                <a:solidFill>
                  <a:srgbClr val="4D4F53"/>
                </a:solidFill>
                <a:latin typeface="Adobe Devanagari"/>
                <a:cs typeface="Adobe Devanagari"/>
              </a:rPr>
              <a:t> </a:t>
            </a:r>
            <a:r>
              <a:rPr sz="1000" spc="-3" dirty="0">
                <a:solidFill>
                  <a:srgbClr val="4D4F53"/>
                </a:solidFill>
                <a:latin typeface="Adobe Devanagari"/>
                <a:cs typeface="Adobe Devanagari"/>
              </a:rPr>
              <a:t>| </a:t>
            </a:r>
            <a:r>
              <a:rPr sz="1000" u="sng" spc="-3" dirty="0">
                <a:solidFill>
                  <a:schemeClr val="accent5">
                    <a:lumMod val="75000"/>
                  </a:schemeClr>
                </a:solidFill>
                <a:uFill>
                  <a:solidFill>
                    <a:srgbClr val="0563C1"/>
                  </a:solidFill>
                </a:uFill>
                <a:latin typeface="Adobe Devanagari"/>
                <a:cs typeface="Adobe Devanagari"/>
                <a:hlinkClick r:id="rId3">
                  <a:extLst>
                    <a:ext uri="{A12FA001-AC4F-418D-AE19-62706E023703}">
                      <ahyp:hlinkClr xmlns:ahyp="http://schemas.microsoft.com/office/drawing/2018/hyperlinkcolor" val="tx"/>
                    </a:ext>
                  </a:extLst>
                </a:hlinkClick>
              </a:rPr>
              <a:t>Kevin.A.Morano@uth.tmc.edu </a:t>
            </a:r>
            <a:r>
              <a:rPr sz="1000" spc="-3" dirty="0">
                <a:solidFill>
                  <a:schemeClr val="accent5">
                    <a:lumMod val="75000"/>
                  </a:schemeClr>
                </a:solidFill>
                <a:latin typeface="Adobe Devanagari"/>
                <a:cs typeface="Adobe Devanagari"/>
              </a:rPr>
              <a:t> </a:t>
            </a:r>
            <a:endParaRPr lang="en-US" sz="1000" spc="-3" dirty="0">
              <a:solidFill>
                <a:schemeClr val="accent5">
                  <a:lumMod val="75000"/>
                </a:schemeClr>
              </a:solidFill>
              <a:latin typeface="Adobe Devanagari"/>
              <a:cs typeface="Adobe Devanagari"/>
            </a:endParaRPr>
          </a:p>
          <a:p>
            <a:pPr marL="8659" marR="2431841" defTabSz="623438">
              <a:lnSpc>
                <a:spcPct val="112999"/>
              </a:lnSpc>
              <a:spcBef>
                <a:spcPts val="61"/>
              </a:spcBef>
            </a:pPr>
            <a:r>
              <a:rPr sz="1000" spc="-3" dirty="0">
                <a:solidFill>
                  <a:srgbClr val="4D4F53"/>
                </a:solidFill>
                <a:latin typeface="Adobe Devanagari"/>
                <a:cs typeface="Adobe Devanagari"/>
              </a:rPr>
              <a:t>Associate Vice President | Faculty Affairs &amp; Development  </a:t>
            </a:r>
            <a:endParaRPr lang="en-US" sz="1000" spc="-3" dirty="0">
              <a:solidFill>
                <a:srgbClr val="4D4F53"/>
              </a:solidFill>
              <a:latin typeface="Adobe Devanagari"/>
              <a:cs typeface="Adobe Devanagari"/>
            </a:endParaRPr>
          </a:p>
          <a:p>
            <a:pPr marL="8659" marR="2431841" defTabSz="623438">
              <a:lnSpc>
                <a:spcPct val="112999"/>
              </a:lnSpc>
              <a:spcBef>
                <a:spcPts val="61"/>
              </a:spcBef>
            </a:pPr>
            <a:r>
              <a:rPr sz="1000" spc="-3" dirty="0">
                <a:solidFill>
                  <a:srgbClr val="4D4F53"/>
                </a:solidFill>
                <a:latin typeface="Adobe Devanagari"/>
                <a:cs typeface="Adobe Devanagari"/>
              </a:rPr>
              <a:t>Associate </a:t>
            </a:r>
            <a:r>
              <a:rPr sz="1000" dirty="0">
                <a:solidFill>
                  <a:srgbClr val="4D4F53"/>
                </a:solidFill>
                <a:latin typeface="Adobe Devanagari"/>
                <a:cs typeface="Adobe Devanagari"/>
              </a:rPr>
              <a:t>Dean </a:t>
            </a:r>
            <a:r>
              <a:rPr sz="1000" spc="-3" dirty="0">
                <a:solidFill>
                  <a:srgbClr val="4D4F53"/>
                </a:solidFill>
                <a:latin typeface="Adobe Devanagari"/>
                <a:cs typeface="Adobe Devanagari"/>
              </a:rPr>
              <a:t>| Faculty Affairs</a:t>
            </a:r>
            <a:endParaRPr sz="1000" dirty="0">
              <a:solidFill>
                <a:prstClr val="black"/>
              </a:solidFill>
              <a:latin typeface="Adobe Devanagari"/>
              <a:cs typeface="Adobe Devanagari"/>
            </a:endParaRPr>
          </a:p>
          <a:p>
            <a:pPr marL="8659" defTabSz="623438">
              <a:spcBef>
                <a:spcPts val="116"/>
              </a:spcBef>
            </a:pPr>
            <a:r>
              <a:rPr sz="1000" spc="-3" dirty="0">
                <a:solidFill>
                  <a:srgbClr val="4D4F53"/>
                </a:solidFill>
                <a:latin typeface="Adobe Devanagari"/>
                <a:cs typeface="Adobe Devanagari"/>
              </a:rPr>
              <a:t>Director | New Investigator Development</a:t>
            </a:r>
            <a:r>
              <a:rPr sz="1000" spc="10" dirty="0">
                <a:solidFill>
                  <a:srgbClr val="4D4F53"/>
                </a:solidFill>
                <a:latin typeface="Adobe Devanagari"/>
                <a:cs typeface="Adobe Devanagari"/>
              </a:rPr>
              <a:t> </a:t>
            </a:r>
            <a:r>
              <a:rPr sz="1000" spc="-3" dirty="0">
                <a:solidFill>
                  <a:srgbClr val="4D4F53"/>
                </a:solidFill>
                <a:latin typeface="Adobe Devanagari"/>
                <a:cs typeface="Adobe Devanagari"/>
              </a:rPr>
              <a:t>Program</a:t>
            </a:r>
            <a:endParaRPr lang="en-US" sz="1000" spc="-3" dirty="0">
              <a:solidFill>
                <a:srgbClr val="4D4F53"/>
              </a:solidFill>
              <a:latin typeface="Adobe Devanagari"/>
              <a:cs typeface="Adobe Devanagari"/>
            </a:endParaRPr>
          </a:p>
          <a:p>
            <a:pPr marL="8659" defTabSz="623438">
              <a:spcBef>
                <a:spcPts val="116"/>
              </a:spcBef>
            </a:pPr>
            <a:endParaRPr sz="900" dirty="0">
              <a:solidFill>
                <a:prstClr val="black"/>
              </a:solidFill>
              <a:latin typeface="Adobe Devanagari"/>
              <a:cs typeface="Adobe Devanagari"/>
            </a:endParaRPr>
          </a:p>
          <a:p>
            <a:pPr marL="8659" defTabSz="623438">
              <a:spcBef>
                <a:spcPts val="634"/>
              </a:spcBef>
            </a:pPr>
            <a:r>
              <a:rPr sz="1200" b="1" spc="-3" dirty="0">
                <a:solidFill>
                  <a:srgbClr val="1F4E79"/>
                </a:solidFill>
                <a:latin typeface="Adobe Devanagari"/>
                <a:cs typeface="Adobe Devanagari"/>
              </a:rPr>
              <a:t>Grad</a:t>
            </a:r>
            <a:r>
              <a:rPr lang="en-US" sz="1200" b="1" spc="65" dirty="0">
                <a:solidFill>
                  <a:srgbClr val="1F4E79"/>
                </a:solidFill>
                <a:latin typeface="Adobe Devanagari"/>
                <a:cs typeface="Adobe Devanagari"/>
              </a:rPr>
              <a:t>u</a:t>
            </a:r>
            <a:r>
              <a:rPr sz="1200" b="1" spc="65" dirty="0">
                <a:solidFill>
                  <a:srgbClr val="1F4E79"/>
                </a:solidFill>
                <a:latin typeface="Adobe Devanagari"/>
                <a:cs typeface="Adobe Devanagari"/>
              </a:rPr>
              <a:t>ate </a:t>
            </a:r>
            <a:r>
              <a:rPr sz="1200" b="1" spc="-3" dirty="0">
                <a:solidFill>
                  <a:srgbClr val="1F4E79"/>
                </a:solidFill>
                <a:latin typeface="Adobe Devanagari"/>
                <a:cs typeface="Adobe Devanagari"/>
              </a:rPr>
              <a:t>Student </a:t>
            </a:r>
            <a:r>
              <a:rPr lang="en-US" sz="1200" b="1" spc="65" dirty="0">
                <a:solidFill>
                  <a:srgbClr val="1F4E79"/>
                </a:solidFill>
                <a:latin typeface="Adobe Devanagari"/>
                <a:cs typeface="Adobe Devanagari"/>
              </a:rPr>
              <a:t>T</a:t>
            </a:r>
            <a:r>
              <a:rPr sz="1200" b="1" spc="65" dirty="0">
                <a:solidFill>
                  <a:srgbClr val="1F4E79"/>
                </a:solidFill>
                <a:latin typeface="Adobe Devanagari"/>
                <a:cs typeface="Adobe Devanagari"/>
              </a:rPr>
              <a:t>r</a:t>
            </a:r>
            <a:r>
              <a:rPr sz="1200" b="1" spc="89" dirty="0">
                <a:solidFill>
                  <a:srgbClr val="1F4E79"/>
                </a:solidFill>
                <a:latin typeface="Adobe Devanagari"/>
                <a:cs typeface="Adobe Devanagari"/>
              </a:rPr>
              <a:t>aining </a:t>
            </a:r>
            <a:r>
              <a:rPr sz="1100" b="1" spc="-3" dirty="0">
                <a:solidFill>
                  <a:srgbClr val="833C0B"/>
                </a:solidFill>
                <a:latin typeface="Adobe Devanagari"/>
                <a:cs typeface="Adobe Devanagari"/>
              </a:rPr>
              <a:t>( </a:t>
            </a:r>
            <a:r>
              <a:rPr sz="1100" b="1" spc="65" dirty="0">
                <a:solidFill>
                  <a:srgbClr val="833C0B"/>
                </a:solidFill>
                <a:latin typeface="Adobe Devanagari"/>
                <a:cs typeface="Adobe Devanagari"/>
              </a:rPr>
              <a:t>8: 25 </a:t>
            </a:r>
            <a:r>
              <a:rPr sz="1100" b="1" spc="-3" dirty="0">
                <a:solidFill>
                  <a:srgbClr val="833C0B"/>
                </a:solidFill>
                <a:latin typeface="Adobe Devanagari"/>
                <a:cs typeface="Adobe Devanagari"/>
              </a:rPr>
              <a:t>– 8 </a:t>
            </a:r>
            <a:r>
              <a:rPr sz="1100" b="1" spc="65" dirty="0">
                <a:solidFill>
                  <a:srgbClr val="833C0B"/>
                </a:solidFill>
                <a:latin typeface="Adobe Devanagari"/>
                <a:cs typeface="Adobe Devanagari"/>
              </a:rPr>
              <a:t>:3</a:t>
            </a:r>
            <a:r>
              <a:rPr sz="1100" b="1" spc="-112" dirty="0">
                <a:solidFill>
                  <a:srgbClr val="833C0B"/>
                </a:solidFill>
                <a:latin typeface="Adobe Devanagari"/>
                <a:cs typeface="Adobe Devanagari"/>
              </a:rPr>
              <a:t> </a:t>
            </a:r>
            <a:r>
              <a:rPr sz="1100" b="1" spc="65" dirty="0">
                <a:solidFill>
                  <a:srgbClr val="833C0B"/>
                </a:solidFill>
                <a:latin typeface="Adobe Devanagari"/>
                <a:cs typeface="Adobe Devanagari"/>
              </a:rPr>
              <a:t>0)</a:t>
            </a:r>
            <a:r>
              <a:rPr sz="1100" b="1" spc="-61" dirty="0">
                <a:solidFill>
                  <a:srgbClr val="833C0B"/>
                </a:solidFill>
                <a:latin typeface="Adobe Devanagari"/>
                <a:cs typeface="Adobe Devanagari"/>
              </a:rPr>
              <a:t> </a:t>
            </a:r>
            <a:endParaRPr sz="1100" dirty="0">
              <a:solidFill>
                <a:prstClr val="black"/>
              </a:solidFill>
              <a:latin typeface="Adobe Devanagari"/>
              <a:cs typeface="Adobe Devanagari"/>
            </a:endParaRPr>
          </a:p>
          <a:p>
            <a:pPr marL="8659" defTabSz="623438">
              <a:spcBef>
                <a:spcPts val="296"/>
              </a:spcBef>
            </a:pPr>
            <a:r>
              <a:rPr sz="1100" b="1" spc="-3" dirty="0">
                <a:solidFill>
                  <a:srgbClr val="4D4F53"/>
                </a:solidFill>
                <a:latin typeface="Adobe Devanagari"/>
                <a:cs typeface="Adobe Devanagari"/>
              </a:rPr>
              <a:t>William W. Mattox, PhD </a:t>
            </a:r>
            <a:r>
              <a:rPr sz="900" spc="-3" dirty="0">
                <a:solidFill>
                  <a:srgbClr val="4D4F53"/>
                </a:solidFill>
                <a:latin typeface="Adobe Devanagari"/>
                <a:cs typeface="Adobe Devanagari"/>
              </a:rPr>
              <a:t>| </a:t>
            </a:r>
            <a:r>
              <a:rPr sz="1000" spc="-3" dirty="0">
                <a:solidFill>
                  <a:srgbClr val="4D4F53"/>
                </a:solidFill>
                <a:latin typeface="Adobe Devanagari"/>
                <a:cs typeface="Adobe Devanagari"/>
              </a:rPr>
              <a:t>Senior Associate Dean - Graduate School of Biomedical Sciences |</a:t>
            </a:r>
            <a:r>
              <a:rPr sz="1000" dirty="0">
                <a:solidFill>
                  <a:srgbClr val="4D4F53"/>
                </a:solidFill>
                <a:latin typeface="Adobe Devanagari"/>
                <a:cs typeface="Adobe Devanagari"/>
              </a:rPr>
              <a:t> </a:t>
            </a:r>
            <a:r>
              <a:rPr sz="1000" u="sng" spc="-3" dirty="0">
                <a:solidFill>
                  <a:schemeClr val="accent5">
                    <a:lumMod val="75000"/>
                  </a:schemeClr>
                </a:solidFill>
                <a:uFill>
                  <a:solidFill>
                    <a:srgbClr val="0563C1"/>
                  </a:solidFill>
                </a:uFill>
                <a:latin typeface="Adobe Devanagari"/>
                <a:cs typeface="Adobe Devanagari"/>
                <a:hlinkClick r:id="rId4">
                  <a:extLst>
                    <a:ext uri="{A12FA001-AC4F-418D-AE19-62706E023703}">
                      <ahyp:hlinkClr xmlns:ahyp="http://schemas.microsoft.com/office/drawing/2018/hyperlinkcolor" val="tx"/>
                    </a:ext>
                  </a:extLst>
                </a:hlinkClick>
              </a:rPr>
              <a:t>William.Mattox@uth.tmc.edu</a:t>
            </a:r>
            <a:endParaRPr lang="en-US" sz="1000" u="sng" spc="-3" dirty="0">
              <a:solidFill>
                <a:schemeClr val="accent5">
                  <a:lumMod val="75000"/>
                </a:schemeClr>
              </a:solidFill>
              <a:uFill>
                <a:solidFill>
                  <a:srgbClr val="0563C1"/>
                </a:solidFill>
              </a:uFill>
              <a:latin typeface="Adobe Devanagari"/>
              <a:cs typeface="Adobe Devanagari"/>
            </a:endParaRPr>
          </a:p>
          <a:p>
            <a:pPr marL="8659" defTabSz="623438">
              <a:spcBef>
                <a:spcPts val="296"/>
              </a:spcBef>
            </a:pPr>
            <a:endParaRPr sz="900" u="sng" spc="-3" dirty="0">
              <a:solidFill>
                <a:schemeClr val="accent5">
                  <a:lumMod val="60000"/>
                  <a:lumOff val="40000"/>
                </a:schemeClr>
              </a:solidFill>
              <a:uFill>
                <a:solidFill>
                  <a:srgbClr val="0563C1"/>
                </a:solidFill>
              </a:uFill>
              <a:latin typeface="Adobe Devanagari"/>
              <a:cs typeface="Adobe Devanagari"/>
            </a:endParaRPr>
          </a:p>
          <a:p>
            <a:pPr marL="8659" defTabSz="623438">
              <a:spcBef>
                <a:spcPts val="634"/>
              </a:spcBef>
            </a:pPr>
            <a:r>
              <a:rPr sz="1200" b="1" spc="-3" dirty="0">
                <a:solidFill>
                  <a:srgbClr val="1F4E79"/>
                </a:solidFill>
                <a:latin typeface="Adobe Devanagari"/>
                <a:cs typeface="Adobe Devanagari"/>
              </a:rPr>
              <a:t>Office of Diversity &amp; Inclusion </a:t>
            </a:r>
            <a:r>
              <a:rPr sz="1100" b="1" spc="-3" dirty="0">
                <a:solidFill>
                  <a:srgbClr val="833C0B"/>
                </a:solidFill>
                <a:latin typeface="Adobe Devanagari"/>
                <a:cs typeface="Adobe Devanagari"/>
              </a:rPr>
              <a:t>( 8 : 30 – 8 :3 5) </a:t>
            </a:r>
          </a:p>
          <a:p>
            <a:pPr marL="8659" defTabSz="623438">
              <a:spcBef>
                <a:spcPts val="181"/>
              </a:spcBef>
            </a:pPr>
            <a:r>
              <a:rPr sz="1100" b="1" spc="-3" dirty="0">
                <a:solidFill>
                  <a:srgbClr val="4D4F53"/>
                </a:solidFill>
                <a:latin typeface="Adobe Devanagari"/>
                <a:cs typeface="Adobe Devanagari"/>
              </a:rPr>
              <a:t>Pedro Mancias, MD </a:t>
            </a:r>
            <a:r>
              <a:rPr sz="900" spc="-3" dirty="0">
                <a:solidFill>
                  <a:srgbClr val="4D4F53"/>
                </a:solidFill>
                <a:latin typeface="Adobe Devanagari"/>
                <a:cs typeface="Adobe Devanagari"/>
              </a:rPr>
              <a:t>| </a:t>
            </a:r>
            <a:r>
              <a:rPr sz="1000" spc="-3" dirty="0">
                <a:solidFill>
                  <a:srgbClr val="4D4F53"/>
                </a:solidFill>
                <a:latin typeface="Adobe Devanagari"/>
                <a:cs typeface="Adobe Devanagari"/>
              </a:rPr>
              <a:t>Assistant Dean - Diversity &amp; Inclusion |</a:t>
            </a:r>
            <a:r>
              <a:rPr sz="1000" spc="27" dirty="0">
                <a:solidFill>
                  <a:srgbClr val="4D4F53"/>
                </a:solidFill>
                <a:latin typeface="Adobe Devanagari"/>
                <a:cs typeface="Adobe Devanagari"/>
              </a:rPr>
              <a:t> </a:t>
            </a:r>
            <a:r>
              <a:rPr sz="1000" u="sng" spc="-3" dirty="0">
                <a:solidFill>
                  <a:schemeClr val="accent5">
                    <a:lumMod val="75000"/>
                  </a:schemeClr>
                </a:solidFill>
                <a:uFill>
                  <a:solidFill>
                    <a:srgbClr val="0563C1"/>
                  </a:solidFill>
                </a:uFill>
                <a:latin typeface="Adobe Devanagari"/>
                <a:cs typeface="Adobe Devanagari"/>
                <a:hlinkClick r:id="rId5">
                  <a:extLst>
                    <a:ext uri="{A12FA001-AC4F-418D-AE19-62706E023703}">
                      <ahyp:hlinkClr xmlns:ahyp="http://schemas.microsoft.com/office/drawing/2018/hyperlinkcolor" val="tx"/>
                    </a:ext>
                  </a:extLst>
                </a:hlinkClick>
              </a:rPr>
              <a:t>Pedro.Mancias@uth.tmc.edu</a:t>
            </a:r>
            <a:endParaRPr lang="en-US" sz="900" u="sng" spc="-3" dirty="0">
              <a:solidFill>
                <a:schemeClr val="accent5">
                  <a:lumMod val="75000"/>
                </a:schemeClr>
              </a:solidFill>
              <a:uFill>
                <a:solidFill>
                  <a:srgbClr val="0563C1"/>
                </a:solidFill>
              </a:uFill>
              <a:latin typeface="Adobe Devanagari"/>
              <a:cs typeface="Adobe Devanagari"/>
            </a:endParaRPr>
          </a:p>
          <a:p>
            <a:pPr marL="8659" defTabSz="623438">
              <a:spcBef>
                <a:spcPts val="181"/>
              </a:spcBef>
            </a:pPr>
            <a:endParaRPr sz="900" dirty="0">
              <a:solidFill>
                <a:prstClr val="black"/>
              </a:solidFill>
              <a:latin typeface="Adobe Devanagari"/>
              <a:cs typeface="Adobe Devanagari"/>
            </a:endParaRPr>
          </a:p>
          <a:p>
            <a:pPr marL="8659" defTabSz="623438">
              <a:spcBef>
                <a:spcPts val="634"/>
              </a:spcBef>
            </a:pPr>
            <a:r>
              <a:rPr sz="1200" b="1" spc="-3" dirty="0">
                <a:solidFill>
                  <a:srgbClr val="1F4E79"/>
                </a:solidFill>
                <a:latin typeface="Adobe Devanagari"/>
                <a:cs typeface="Adobe Devanagari"/>
              </a:rPr>
              <a:t>Faculty &amp; Educational Development </a:t>
            </a:r>
            <a:r>
              <a:rPr sz="1100" b="1" spc="-3" dirty="0">
                <a:solidFill>
                  <a:srgbClr val="833C0B"/>
                </a:solidFill>
                <a:latin typeface="Adobe Devanagari"/>
                <a:cs typeface="Adobe Devanagari"/>
              </a:rPr>
              <a:t>( 8: 35 – 8 :4 0 )</a:t>
            </a:r>
          </a:p>
          <a:p>
            <a:pPr marL="8659" defTabSz="623438">
              <a:spcBef>
                <a:spcPts val="173"/>
              </a:spcBef>
            </a:pPr>
            <a:r>
              <a:rPr sz="1100" b="1" spc="-3" dirty="0">
                <a:solidFill>
                  <a:srgbClr val="4D4F53"/>
                </a:solidFill>
                <a:latin typeface="Adobe Devanagari"/>
                <a:cs typeface="Adobe Devanagari"/>
              </a:rPr>
              <a:t>Allison Ownby, PhD </a:t>
            </a:r>
            <a:r>
              <a:rPr sz="900" spc="-3" dirty="0">
                <a:solidFill>
                  <a:srgbClr val="4D4F53"/>
                </a:solidFill>
                <a:latin typeface="Adobe Devanagari"/>
                <a:cs typeface="Adobe Devanagari"/>
              </a:rPr>
              <a:t>| </a:t>
            </a:r>
            <a:r>
              <a:rPr sz="1000" spc="-3" dirty="0">
                <a:solidFill>
                  <a:srgbClr val="4D4F53"/>
                </a:solidFill>
                <a:latin typeface="Adobe Devanagari"/>
                <a:cs typeface="Adobe Devanagari"/>
              </a:rPr>
              <a:t>Assistant Dean for Faculty and Educational Development |</a:t>
            </a:r>
            <a:r>
              <a:rPr sz="1000" spc="55" dirty="0">
                <a:solidFill>
                  <a:srgbClr val="4D4F53"/>
                </a:solidFill>
                <a:latin typeface="Adobe Devanagari"/>
                <a:cs typeface="Adobe Devanagari"/>
              </a:rPr>
              <a:t> </a:t>
            </a:r>
            <a:r>
              <a:rPr sz="1000" u="sng" spc="-3" dirty="0">
                <a:solidFill>
                  <a:schemeClr val="accent5">
                    <a:lumMod val="75000"/>
                  </a:schemeClr>
                </a:solidFill>
                <a:uFill>
                  <a:solidFill>
                    <a:srgbClr val="0563C1"/>
                  </a:solidFill>
                </a:uFill>
                <a:latin typeface="Adobe Devanagari"/>
                <a:cs typeface="Adobe Devanagari"/>
                <a:hlinkClick r:id="rId6">
                  <a:extLst>
                    <a:ext uri="{A12FA001-AC4F-418D-AE19-62706E023703}">
                      <ahyp:hlinkClr xmlns:ahyp="http://schemas.microsoft.com/office/drawing/2018/hyperlinkcolor" val="tx"/>
                    </a:ext>
                  </a:extLst>
                </a:hlinkClick>
              </a:rPr>
              <a:t>Allison.R.Ownby@uth.tmc.edu</a:t>
            </a:r>
            <a:endParaRPr lang="en-US" sz="900" u="sng" spc="-3" dirty="0">
              <a:solidFill>
                <a:schemeClr val="accent5">
                  <a:lumMod val="75000"/>
                </a:schemeClr>
              </a:solidFill>
              <a:uFill>
                <a:solidFill>
                  <a:srgbClr val="0563C1"/>
                </a:solidFill>
              </a:uFill>
              <a:latin typeface="Adobe Devanagari"/>
              <a:cs typeface="Adobe Devanagari"/>
            </a:endParaRPr>
          </a:p>
          <a:p>
            <a:pPr marL="8659" defTabSz="623438">
              <a:spcBef>
                <a:spcPts val="173"/>
              </a:spcBef>
            </a:pPr>
            <a:endParaRPr sz="900" dirty="0">
              <a:solidFill>
                <a:prstClr val="black"/>
              </a:solidFill>
              <a:latin typeface="Adobe Devanagari"/>
              <a:cs typeface="Adobe Devanagari"/>
            </a:endParaRPr>
          </a:p>
          <a:p>
            <a:pPr marL="8659" marR="2390711" defTabSz="623438">
              <a:lnSpc>
                <a:spcPct val="114300"/>
              </a:lnSpc>
              <a:spcBef>
                <a:spcPts val="634"/>
              </a:spcBef>
            </a:pPr>
            <a:r>
              <a:rPr sz="1200" b="1" spc="-3" dirty="0">
                <a:solidFill>
                  <a:srgbClr val="1F4E79"/>
                </a:solidFill>
                <a:latin typeface="Adobe Devanagari"/>
                <a:cs typeface="Adobe Devanagari"/>
              </a:rPr>
              <a:t>Women Faculty Forum </a:t>
            </a:r>
            <a:r>
              <a:rPr sz="1100" b="1" spc="-3" dirty="0">
                <a:solidFill>
                  <a:srgbClr val="833C0B"/>
                </a:solidFill>
                <a:latin typeface="Adobe Devanagari"/>
                <a:cs typeface="Adobe Devanagari"/>
              </a:rPr>
              <a:t>( 8 :40 – 8 :4 5 ) </a:t>
            </a:r>
            <a:r>
              <a:rPr lang="en-US" sz="1100" b="1" spc="-3" dirty="0">
                <a:solidFill>
                  <a:srgbClr val="833C0B"/>
                </a:solidFill>
                <a:latin typeface="Adobe Devanagari"/>
                <a:cs typeface="Adobe Devanagari"/>
              </a:rPr>
              <a:t>  </a:t>
            </a:r>
            <a:r>
              <a:rPr sz="1100" b="1" spc="-3" dirty="0">
                <a:solidFill>
                  <a:srgbClr val="833C0B"/>
                </a:solidFill>
                <a:latin typeface="Adobe Devanagari"/>
                <a:cs typeface="Adobe Devanagari"/>
              </a:rPr>
              <a:t> </a:t>
            </a:r>
            <a:endParaRPr lang="en-US" sz="1100" b="1" spc="-3" dirty="0">
              <a:solidFill>
                <a:srgbClr val="833C0B"/>
              </a:solidFill>
              <a:latin typeface="Adobe Devanagari"/>
              <a:cs typeface="Adobe Devanagari"/>
            </a:endParaRPr>
          </a:p>
          <a:p>
            <a:pPr marL="8659" marR="2390711" defTabSz="623438">
              <a:lnSpc>
                <a:spcPct val="114300"/>
              </a:lnSpc>
              <a:spcBef>
                <a:spcPts val="470"/>
              </a:spcBef>
            </a:pPr>
            <a:r>
              <a:rPr sz="1100" b="1" spc="-3" dirty="0">
                <a:solidFill>
                  <a:srgbClr val="4D4F53"/>
                </a:solidFill>
                <a:latin typeface="Adobe Devanagari"/>
                <a:cs typeface="Adobe Devanagari"/>
              </a:rPr>
              <a:t>Mandy Hill, DrPH </a:t>
            </a:r>
            <a:r>
              <a:rPr sz="900" spc="-3" dirty="0">
                <a:solidFill>
                  <a:srgbClr val="4D4F53"/>
                </a:solidFill>
                <a:latin typeface="Adobe Devanagari"/>
                <a:cs typeface="Adobe Devanagari"/>
              </a:rPr>
              <a:t>| </a:t>
            </a:r>
            <a:r>
              <a:rPr sz="1000" spc="-3" dirty="0">
                <a:solidFill>
                  <a:srgbClr val="4D4F53"/>
                </a:solidFill>
                <a:latin typeface="Adobe Devanagari"/>
                <a:cs typeface="Adobe Devanagari"/>
              </a:rPr>
              <a:t>Co-Chair | </a:t>
            </a:r>
            <a:r>
              <a:rPr sz="1000" u="sng" spc="-3" dirty="0">
                <a:solidFill>
                  <a:schemeClr val="accent5">
                    <a:lumMod val="75000"/>
                  </a:schemeClr>
                </a:solidFill>
                <a:uFill>
                  <a:solidFill>
                    <a:srgbClr val="0563C1"/>
                  </a:solidFill>
                </a:uFill>
                <a:latin typeface="Adobe Devanagari"/>
                <a:cs typeface="Adobe Devanagari"/>
                <a:hlinkClick r:id="rId7">
                  <a:extLst>
                    <a:ext uri="{A12FA001-AC4F-418D-AE19-62706E023703}">
                      <ahyp:hlinkClr xmlns:ahyp="http://schemas.microsoft.com/office/drawing/2018/hyperlinkcolor" val="tx"/>
                    </a:ext>
                  </a:extLst>
                </a:hlinkClick>
              </a:rPr>
              <a:t>Mandy.J.Hill@uth.tmc.edu </a:t>
            </a:r>
            <a:r>
              <a:rPr sz="1000" spc="-3" dirty="0">
                <a:solidFill>
                  <a:schemeClr val="accent5">
                    <a:lumMod val="75000"/>
                  </a:schemeClr>
                </a:solidFill>
                <a:latin typeface="Adobe Devanagari"/>
                <a:cs typeface="Adobe Devanagari"/>
              </a:rPr>
              <a:t> </a:t>
            </a:r>
            <a:endParaRPr lang="en-US" sz="900" spc="-3" dirty="0">
              <a:solidFill>
                <a:schemeClr val="accent5">
                  <a:lumMod val="75000"/>
                </a:schemeClr>
              </a:solidFill>
              <a:latin typeface="Adobe Devanagari"/>
              <a:cs typeface="Adobe Devanagari"/>
            </a:endParaRPr>
          </a:p>
          <a:p>
            <a:pPr marL="8659" marR="2390711" defTabSz="623438">
              <a:lnSpc>
                <a:spcPct val="114300"/>
              </a:lnSpc>
              <a:spcBef>
                <a:spcPts val="470"/>
              </a:spcBef>
            </a:pPr>
            <a:r>
              <a:rPr sz="1100" b="1" spc="-3" dirty="0" err="1">
                <a:solidFill>
                  <a:srgbClr val="4D4F53"/>
                </a:solidFill>
                <a:latin typeface="Adobe Devanagari"/>
                <a:cs typeface="Adobe Devanagari"/>
              </a:rPr>
              <a:t>Suur</a:t>
            </a:r>
            <a:r>
              <a:rPr sz="1100" b="1" spc="-3" dirty="0">
                <a:solidFill>
                  <a:srgbClr val="4D4F53"/>
                </a:solidFill>
                <a:latin typeface="Adobe Devanagari"/>
                <a:cs typeface="Adobe Devanagari"/>
              </a:rPr>
              <a:t> Biliciler, MD </a:t>
            </a:r>
            <a:r>
              <a:rPr sz="900" spc="-3" dirty="0">
                <a:solidFill>
                  <a:srgbClr val="4D4F53"/>
                </a:solidFill>
                <a:latin typeface="Adobe Devanagari"/>
                <a:cs typeface="Adobe Devanagari"/>
              </a:rPr>
              <a:t>| </a:t>
            </a:r>
            <a:r>
              <a:rPr sz="1000" spc="-3" dirty="0">
                <a:solidFill>
                  <a:srgbClr val="4D4F53"/>
                </a:solidFill>
                <a:latin typeface="Adobe Devanagari"/>
                <a:cs typeface="Adobe Devanagari"/>
              </a:rPr>
              <a:t>Co-Chair |</a:t>
            </a:r>
            <a:r>
              <a:rPr sz="1000" spc="44" dirty="0">
                <a:solidFill>
                  <a:srgbClr val="4D4F53"/>
                </a:solidFill>
                <a:latin typeface="Adobe Devanagari"/>
                <a:cs typeface="Adobe Devanagari"/>
              </a:rPr>
              <a:t> </a:t>
            </a:r>
            <a:r>
              <a:rPr sz="1000" u="sng" spc="-3" dirty="0">
                <a:solidFill>
                  <a:schemeClr val="accent5">
                    <a:lumMod val="75000"/>
                  </a:schemeClr>
                </a:solidFill>
                <a:uFill>
                  <a:solidFill>
                    <a:srgbClr val="0563C1"/>
                  </a:solidFill>
                </a:uFill>
                <a:latin typeface="Adobe Devanagari"/>
                <a:cs typeface="Adobe Devanagari"/>
                <a:hlinkClick r:id="rId8">
                  <a:extLst>
                    <a:ext uri="{A12FA001-AC4F-418D-AE19-62706E023703}">
                      <ahyp:hlinkClr xmlns:ahyp="http://schemas.microsoft.com/office/drawing/2018/hyperlinkcolor" val="tx"/>
                    </a:ext>
                  </a:extLst>
                </a:hlinkClick>
              </a:rPr>
              <a:t>Suur.Biliciler@uth.tmc.edu</a:t>
            </a:r>
            <a:endParaRPr sz="1000" dirty="0">
              <a:solidFill>
                <a:schemeClr val="accent5">
                  <a:lumMod val="75000"/>
                </a:schemeClr>
              </a:solidFill>
              <a:latin typeface="Adobe Devanagari"/>
              <a:cs typeface="Adobe Devanagari"/>
            </a:endParaRPr>
          </a:p>
          <a:p>
            <a:pPr marL="8659" marR="2390711" defTabSz="623438">
              <a:lnSpc>
                <a:spcPct val="114300"/>
              </a:lnSpc>
              <a:spcBef>
                <a:spcPts val="634"/>
              </a:spcBef>
            </a:pPr>
            <a:endParaRPr sz="1200" b="1" spc="-3" dirty="0">
              <a:solidFill>
                <a:srgbClr val="833C0B"/>
              </a:solidFill>
              <a:latin typeface="Adobe Devanagari"/>
              <a:cs typeface="Adobe Devanagari"/>
            </a:endParaRPr>
          </a:p>
        </p:txBody>
      </p:sp>
      <p:sp>
        <p:nvSpPr>
          <p:cNvPr id="5" name="TextBox 4">
            <a:extLst>
              <a:ext uri="{FF2B5EF4-FFF2-40B4-BE49-F238E27FC236}">
                <a16:creationId xmlns:a16="http://schemas.microsoft.com/office/drawing/2014/main" id="{3E20C581-6E8F-41E7-B7F6-B6B043B5134A}"/>
              </a:ext>
            </a:extLst>
          </p:cNvPr>
          <p:cNvSpPr txBox="1"/>
          <p:nvPr/>
        </p:nvSpPr>
        <p:spPr>
          <a:xfrm rot="16200000">
            <a:off x="-321690" y="755848"/>
            <a:ext cx="1306686" cy="400110"/>
          </a:xfrm>
          <a:prstGeom prst="rect">
            <a:avLst/>
          </a:prstGeom>
          <a:noFill/>
        </p:spPr>
        <p:txBody>
          <a:bodyPr wrap="square" rtlCol="0">
            <a:spAutoFit/>
          </a:bodyPr>
          <a:lstStyle/>
          <a:p>
            <a:r>
              <a:rPr lang="en-US" sz="2000" i="1" dirty="0">
                <a:solidFill>
                  <a:schemeClr val="accent5">
                    <a:lumMod val="50000"/>
                  </a:schemeClr>
                </a:solidFill>
                <a:latin typeface="Adobe Devanagari" panose="02040503050201020203" pitchFamily="18" charset="0"/>
                <a:cs typeface="Adobe Devanagari" panose="02040503050201020203" pitchFamily="18" charset="0"/>
              </a:rPr>
              <a:t>P r o g r a m</a:t>
            </a:r>
          </a:p>
        </p:txBody>
      </p:sp>
      <p:sp>
        <p:nvSpPr>
          <p:cNvPr id="6" name="Rectangle 5">
            <a:extLst>
              <a:ext uri="{FF2B5EF4-FFF2-40B4-BE49-F238E27FC236}">
                <a16:creationId xmlns:a16="http://schemas.microsoft.com/office/drawing/2014/main" id="{5D36CDF0-FCCD-4324-8FBC-1F1B6B4462C2}"/>
              </a:ext>
            </a:extLst>
          </p:cNvPr>
          <p:cNvSpPr/>
          <p:nvPr/>
        </p:nvSpPr>
        <p:spPr>
          <a:xfrm>
            <a:off x="2991969" y="89218"/>
            <a:ext cx="5251077" cy="369332"/>
          </a:xfrm>
          <a:prstGeom prst="rect">
            <a:avLst/>
          </a:prstGeom>
        </p:spPr>
        <p:txBody>
          <a:bodyPr wrap="square">
            <a:spAutoFit/>
          </a:bodyPr>
          <a:lstStyle/>
          <a:p>
            <a:pPr marR="79661" lvl="0" algn="ctr" defTabSz="623438">
              <a:spcBef>
                <a:spcPts val="147"/>
              </a:spcBef>
            </a:pPr>
            <a:r>
              <a:rPr lang="en-US" b="1" dirty="0">
                <a:solidFill>
                  <a:srgbClr val="833C0B"/>
                </a:solidFill>
                <a:latin typeface="Adobe Devanagari"/>
                <a:cs typeface="Adobe Devanagari"/>
              </a:rPr>
              <a:t>NEW </a:t>
            </a:r>
            <a:r>
              <a:rPr lang="en-US" b="1" spc="-3" dirty="0">
                <a:solidFill>
                  <a:srgbClr val="833C0B"/>
                </a:solidFill>
                <a:latin typeface="Adobe Devanagari"/>
                <a:cs typeface="Adobe Devanagari"/>
              </a:rPr>
              <a:t>FACULTY ORIENTATION</a:t>
            </a:r>
            <a:endParaRPr lang="en-US" b="1" dirty="0">
              <a:solidFill>
                <a:prstClr val="black"/>
              </a:solidFill>
              <a:latin typeface="Adobe Devanagari"/>
              <a:cs typeface="Adobe Devanagari"/>
            </a:endParaRPr>
          </a:p>
        </p:txBody>
      </p:sp>
      <p:sp>
        <p:nvSpPr>
          <p:cNvPr id="7" name="Rectangle 6">
            <a:extLst>
              <a:ext uri="{FF2B5EF4-FFF2-40B4-BE49-F238E27FC236}">
                <a16:creationId xmlns:a16="http://schemas.microsoft.com/office/drawing/2014/main" id="{BFD6C88C-22E2-4D17-B01C-D16190F18FC0}"/>
              </a:ext>
            </a:extLst>
          </p:cNvPr>
          <p:cNvSpPr/>
          <p:nvPr/>
        </p:nvSpPr>
        <p:spPr>
          <a:xfrm>
            <a:off x="5964403" y="900012"/>
            <a:ext cx="6820419" cy="4790029"/>
          </a:xfrm>
          <a:prstGeom prst="rect">
            <a:avLst/>
          </a:prstGeom>
        </p:spPr>
        <p:txBody>
          <a:bodyPr wrap="square">
            <a:spAutoFit/>
          </a:bodyPr>
          <a:lstStyle/>
          <a:p>
            <a:pPr marL="8659" marR="2390711" lvl="0" defTabSz="623438">
              <a:lnSpc>
                <a:spcPct val="114300"/>
              </a:lnSpc>
              <a:spcBef>
                <a:spcPts val="634"/>
              </a:spcBef>
            </a:pPr>
            <a:r>
              <a:rPr lang="en-US" sz="1200" b="1" spc="-3" dirty="0">
                <a:solidFill>
                  <a:srgbClr val="1F4E79"/>
                </a:solidFill>
                <a:latin typeface="Adobe Devanagari"/>
                <a:cs typeface="Adobe Devanagari"/>
              </a:rPr>
              <a:t>Office of Communications </a:t>
            </a:r>
            <a:r>
              <a:rPr lang="en-US" sz="1100" b="1" spc="-3" dirty="0">
                <a:solidFill>
                  <a:srgbClr val="833C0B"/>
                </a:solidFill>
                <a:latin typeface="Adobe Devanagari"/>
                <a:cs typeface="Adobe Devanagari"/>
              </a:rPr>
              <a:t>( 8: 45 – 8 : 50 )</a:t>
            </a:r>
          </a:p>
          <a:p>
            <a:pPr marL="8659" lvl="0" defTabSz="623438">
              <a:spcBef>
                <a:spcPts val="177"/>
              </a:spcBef>
            </a:pPr>
            <a:r>
              <a:rPr lang="en-US" sz="1100" b="1" spc="-3" dirty="0">
                <a:solidFill>
                  <a:srgbClr val="4D4F53"/>
                </a:solidFill>
                <a:latin typeface="Adobe Devanagari"/>
                <a:cs typeface="Adobe Devanagari"/>
              </a:rPr>
              <a:t>Darla Brown </a:t>
            </a:r>
            <a:r>
              <a:rPr lang="en-US" sz="900" spc="-3" dirty="0">
                <a:solidFill>
                  <a:srgbClr val="4D4F53"/>
                </a:solidFill>
                <a:latin typeface="Adobe Devanagari"/>
                <a:cs typeface="Adobe Devanagari"/>
              </a:rPr>
              <a:t>| </a:t>
            </a:r>
            <a:r>
              <a:rPr lang="en-US" sz="1000" spc="-3" dirty="0">
                <a:solidFill>
                  <a:srgbClr val="4D4F53"/>
                </a:solidFill>
                <a:latin typeface="Adobe Devanagari"/>
                <a:cs typeface="Adobe Devanagari"/>
              </a:rPr>
              <a:t>Director |</a:t>
            </a:r>
            <a:r>
              <a:rPr lang="en-US" sz="1000" spc="10" dirty="0">
                <a:solidFill>
                  <a:srgbClr val="4D4F53"/>
                </a:solidFill>
                <a:latin typeface="Adobe Devanagari"/>
                <a:cs typeface="Adobe Devanagari"/>
              </a:rPr>
              <a:t> </a:t>
            </a:r>
            <a:r>
              <a:rPr lang="en-US" sz="1000" u="sng" spc="-3" dirty="0">
                <a:solidFill>
                  <a:schemeClr val="accent5">
                    <a:lumMod val="75000"/>
                  </a:schemeClr>
                </a:solidFill>
                <a:uFill>
                  <a:solidFill>
                    <a:srgbClr val="0563C1"/>
                  </a:solidFill>
                </a:uFill>
                <a:latin typeface="Adobe Devanagari"/>
                <a:cs typeface="Adobe Devanagari"/>
                <a:hlinkClick r:id="rId9">
                  <a:extLst>
                    <a:ext uri="{A12FA001-AC4F-418D-AE19-62706E023703}">
                      <ahyp:hlinkClr xmlns:ahyp="http://schemas.microsoft.com/office/drawing/2018/hyperlinkcolor" val="tx"/>
                    </a:ext>
                  </a:extLst>
                </a:hlinkClick>
              </a:rPr>
              <a:t>M.Darla.Brown@uth.tmc.edu</a:t>
            </a:r>
            <a:endParaRPr lang="en-US" sz="900" u="sng" spc="-3" dirty="0">
              <a:solidFill>
                <a:schemeClr val="accent5">
                  <a:lumMod val="75000"/>
                </a:schemeClr>
              </a:solidFill>
              <a:uFill>
                <a:solidFill>
                  <a:srgbClr val="0563C1"/>
                </a:solidFill>
              </a:uFill>
              <a:latin typeface="Adobe Devanagari"/>
              <a:cs typeface="Adobe Devanagari"/>
            </a:endParaRPr>
          </a:p>
          <a:p>
            <a:pPr marL="8659" lvl="0" defTabSz="623438">
              <a:spcBef>
                <a:spcPts val="177"/>
              </a:spcBef>
            </a:pPr>
            <a:endParaRPr lang="en-US" sz="900" dirty="0">
              <a:solidFill>
                <a:prstClr val="black"/>
              </a:solidFill>
              <a:latin typeface="Adobe Devanagari"/>
              <a:cs typeface="Adobe Devanagari"/>
            </a:endParaRPr>
          </a:p>
          <a:p>
            <a:pPr marL="8659" marR="2390711" lvl="0" defTabSz="623438">
              <a:lnSpc>
                <a:spcPct val="114300"/>
              </a:lnSpc>
              <a:spcBef>
                <a:spcPts val="634"/>
              </a:spcBef>
            </a:pPr>
            <a:r>
              <a:rPr lang="en-US" sz="1200" b="1" spc="-3" dirty="0">
                <a:solidFill>
                  <a:srgbClr val="1F4E79"/>
                </a:solidFill>
                <a:latin typeface="Adobe Devanagari"/>
                <a:cs typeface="Adobe Devanagari"/>
              </a:rPr>
              <a:t>UTHealth Faculty Assistance Program| Academic </a:t>
            </a:r>
            <a:r>
              <a:rPr lang="en-US" sz="1200" b="1" spc="-3" dirty="0" err="1">
                <a:solidFill>
                  <a:srgbClr val="1F4E79"/>
                </a:solidFill>
                <a:latin typeface="Adobe Devanagari"/>
                <a:cs typeface="Adobe Devanagari"/>
              </a:rPr>
              <a:t>Ombuds</a:t>
            </a:r>
            <a:r>
              <a:rPr lang="en-US" sz="1200" b="1" spc="-3" dirty="0">
                <a:solidFill>
                  <a:srgbClr val="1F4E79"/>
                </a:solidFill>
                <a:latin typeface="Adobe Devanagari"/>
                <a:cs typeface="Adobe Devanagari"/>
              </a:rPr>
              <a:t> </a:t>
            </a:r>
            <a:r>
              <a:rPr lang="en-US" sz="1100" b="1" spc="-3" dirty="0">
                <a:solidFill>
                  <a:srgbClr val="833C0B"/>
                </a:solidFill>
                <a:latin typeface="Adobe Devanagari"/>
                <a:cs typeface="Adobe Devanagari"/>
              </a:rPr>
              <a:t>( 8 :5 0 – 9 :0 0) </a:t>
            </a:r>
          </a:p>
          <a:p>
            <a:pPr marL="8659" lvl="0" defTabSz="623438">
              <a:spcBef>
                <a:spcPts val="181"/>
              </a:spcBef>
            </a:pPr>
            <a:r>
              <a:rPr lang="en-US" sz="1100" b="1" spc="-3" dirty="0">
                <a:solidFill>
                  <a:srgbClr val="4D4F53"/>
                </a:solidFill>
                <a:latin typeface="Adobe Devanagari"/>
                <a:cs typeface="Adobe Devanagari"/>
              </a:rPr>
              <a:t>Robin Dickey, PhD, MA, LPC </a:t>
            </a:r>
            <a:r>
              <a:rPr lang="en-US" sz="900" spc="-3" dirty="0">
                <a:solidFill>
                  <a:srgbClr val="4D4F53"/>
                </a:solidFill>
                <a:latin typeface="Adobe Devanagari"/>
                <a:cs typeface="Adobe Devanagari"/>
              </a:rPr>
              <a:t>| </a:t>
            </a:r>
            <a:r>
              <a:rPr lang="en-US" sz="1000" spc="-3" dirty="0">
                <a:solidFill>
                  <a:srgbClr val="4D4F53"/>
                </a:solidFill>
                <a:latin typeface="Adobe Devanagari"/>
                <a:cs typeface="Adobe Devanagari"/>
              </a:rPr>
              <a:t>Faculty Assistance Specialist | Academic </a:t>
            </a:r>
            <a:r>
              <a:rPr lang="en-US" sz="1000" spc="-3" dirty="0" err="1">
                <a:solidFill>
                  <a:srgbClr val="4D4F53"/>
                </a:solidFill>
                <a:latin typeface="Adobe Devanagari"/>
                <a:cs typeface="Adobe Devanagari"/>
              </a:rPr>
              <a:t>Ombuds</a:t>
            </a:r>
            <a:r>
              <a:rPr lang="en-US" sz="1000" spc="-3" dirty="0">
                <a:solidFill>
                  <a:srgbClr val="4D4F53"/>
                </a:solidFill>
                <a:latin typeface="Adobe Devanagari"/>
                <a:cs typeface="Adobe Devanagari"/>
              </a:rPr>
              <a:t> |</a:t>
            </a:r>
            <a:r>
              <a:rPr lang="en-US" sz="1000" spc="58" dirty="0">
                <a:solidFill>
                  <a:srgbClr val="4D4F53"/>
                </a:solidFill>
                <a:latin typeface="Adobe Devanagari"/>
                <a:cs typeface="Adobe Devanagari"/>
              </a:rPr>
              <a:t> </a:t>
            </a:r>
            <a:r>
              <a:rPr lang="en-US" sz="1000" u="sng" spc="-3" dirty="0">
                <a:solidFill>
                  <a:schemeClr val="accent5">
                    <a:lumMod val="75000"/>
                  </a:schemeClr>
                </a:solidFill>
                <a:uFill>
                  <a:solidFill>
                    <a:srgbClr val="0563C1"/>
                  </a:solidFill>
                </a:uFill>
                <a:latin typeface="Adobe Devanagari"/>
                <a:cs typeface="Adobe Devanagari"/>
                <a:hlinkClick r:id="rId10">
                  <a:extLst>
                    <a:ext uri="{A12FA001-AC4F-418D-AE19-62706E023703}">
                      <ahyp:hlinkClr xmlns:ahyp="http://schemas.microsoft.com/office/drawing/2018/hyperlinkcolor" val="tx"/>
                    </a:ext>
                  </a:extLst>
                </a:hlinkClick>
              </a:rPr>
              <a:t>Robin.Dickey@uth.tmc.edu</a:t>
            </a:r>
            <a:endParaRPr lang="en-US" sz="1000" u="sng" spc="-3" dirty="0">
              <a:solidFill>
                <a:schemeClr val="accent5">
                  <a:lumMod val="75000"/>
                </a:schemeClr>
              </a:solidFill>
              <a:uFill>
                <a:solidFill>
                  <a:srgbClr val="0563C1"/>
                </a:solidFill>
              </a:uFill>
              <a:latin typeface="Adobe Devanagari"/>
              <a:cs typeface="Adobe Devanagari"/>
            </a:endParaRPr>
          </a:p>
          <a:p>
            <a:pPr marL="8659" lvl="0" defTabSz="623438">
              <a:spcBef>
                <a:spcPts val="181"/>
              </a:spcBef>
            </a:pPr>
            <a:endParaRPr lang="en-US" sz="900" dirty="0">
              <a:solidFill>
                <a:prstClr val="black"/>
              </a:solidFill>
              <a:latin typeface="Adobe Devanagari"/>
              <a:cs typeface="Adobe Devanagari"/>
            </a:endParaRPr>
          </a:p>
          <a:p>
            <a:pPr marL="8659" marR="2390711" lvl="0" defTabSz="623438">
              <a:lnSpc>
                <a:spcPct val="114300"/>
              </a:lnSpc>
              <a:spcBef>
                <a:spcPts val="634"/>
              </a:spcBef>
            </a:pPr>
            <a:r>
              <a:rPr lang="en-US" sz="1200" b="1" spc="-3" dirty="0">
                <a:solidFill>
                  <a:srgbClr val="1F4E79"/>
                </a:solidFill>
                <a:latin typeface="Adobe Devanagari"/>
                <a:cs typeface="Adobe Devanagari"/>
              </a:rPr>
              <a:t>Intellectual Property and Commercialization </a:t>
            </a:r>
            <a:r>
              <a:rPr lang="en-US" sz="1100" b="1" spc="-3" dirty="0">
                <a:solidFill>
                  <a:srgbClr val="833C0B"/>
                </a:solidFill>
                <a:latin typeface="Adobe Devanagari"/>
                <a:cs typeface="Adobe Devanagari"/>
              </a:rPr>
              <a:t>( 9 :0 0 – 9: 05) </a:t>
            </a:r>
          </a:p>
          <a:p>
            <a:pPr marL="8659" lvl="0" defTabSz="623438">
              <a:spcBef>
                <a:spcPts val="173"/>
              </a:spcBef>
            </a:pPr>
            <a:r>
              <a:rPr lang="en-US" sz="1100" b="1" spc="-3" dirty="0">
                <a:solidFill>
                  <a:srgbClr val="4D4F53"/>
                </a:solidFill>
                <a:latin typeface="Adobe Devanagari"/>
                <a:cs typeface="Adobe Devanagari"/>
              </a:rPr>
              <a:t>Christine Flynn, PhD </a:t>
            </a:r>
            <a:r>
              <a:rPr lang="en-US" sz="900" spc="-3" dirty="0">
                <a:solidFill>
                  <a:srgbClr val="4D4F53"/>
                </a:solidFill>
                <a:latin typeface="Adobe Devanagari"/>
                <a:cs typeface="Adobe Devanagari"/>
              </a:rPr>
              <a:t>| </a:t>
            </a:r>
            <a:r>
              <a:rPr lang="en-US" sz="1000" spc="-3" dirty="0">
                <a:solidFill>
                  <a:srgbClr val="4D4F53"/>
                </a:solidFill>
                <a:latin typeface="Adobe Devanagari"/>
                <a:cs typeface="Adobe Devanagari"/>
              </a:rPr>
              <a:t>Associate Director - Office of Technology Management |</a:t>
            </a:r>
            <a:r>
              <a:rPr lang="en-US" sz="1000" spc="55" dirty="0">
                <a:solidFill>
                  <a:srgbClr val="4D4F53"/>
                </a:solidFill>
                <a:latin typeface="Adobe Devanagari"/>
                <a:cs typeface="Adobe Devanagari"/>
              </a:rPr>
              <a:t> </a:t>
            </a:r>
            <a:r>
              <a:rPr lang="en-US" sz="1000" u="sng" spc="-3" dirty="0">
                <a:solidFill>
                  <a:schemeClr val="accent5">
                    <a:lumMod val="75000"/>
                  </a:schemeClr>
                </a:solidFill>
                <a:uFill>
                  <a:solidFill>
                    <a:srgbClr val="0563C1"/>
                  </a:solidFill>
                </a:uFill>
                <a:latin typeface="Adobe Devanagari"/>
                <a:cs typeface="Adobe Devanagari"/>
                <a:hlinkClick r:id="rId11">
                  <a:extLst>
                    <a:ext uri="{A12FA001-AC4F-418D-AE19-62706E023703}">
                      <ahyp:hlinkClr xmlns:ahyp="http://schemas.microsoft.com/office/drawing/2018/hyperlinkcolor" val="tx"/>
                    </a:ext>
                  </a:extLst>
                </a:hlinkClick>
              </a:rPr>
              <a:t>Christine.Flynn@uth.tmc.edu</a:t>
            </a:r>
            <a:endParaRPr lang="en-US" sz="900" u="sng" spc="-3" dirty="0">
              <a:solidFill>
                <a:schemeClr val="accent5">
                  <a:lumMod val="75000"/>
                </a:schemeClr>
              </a:solidFill>
              <a:uFill>
                <a:solidFill>
                  <a:srgbClr val="0563C1"/>
                </a:solidFill>
              </a:uFill>
              <a:latin typeface="Adobe Devanagari"/>
              <a:cs typeface="Adobe Devanagari"/>
            </a:endParaRPr>
          </a:p>
          <a:p>
            <a:pPr marL="8659" lvl="0" defTabSz="623438">
              <a:spcBef>
                <a:spcPts val="173"/>
              </a:spcBef>
            </a:pPr>
            <a:endParaRPr lang="en-US" sz="900" dirty="0">
              <a:solidFill>
                <a:prstClr val="black"/>
              </a:solidFill>
              <a:latin typeface="Adobe Devanagari"/>
              <a:cs typeface="Adobe Devanagari"/>
            </a:endParaRPr>
          </a:p>
          <a:p>
            <a:pPr marL="8659" marR="2390711" lvl="0" defTabSz="623438">
              <a:lnSpc>
                <a:spcPct val="114300"/>
              </a:lnSpc>
              <a:spcBef>
                <a:spcPts val="634"/>
              </a:spcBef>
            </a:pPr>
            <a:r>
              <a:rPr lang="en-US" sz="1200" b="1" spc="-3" dirty="0">
                <a:solidFill>
                  <a:srgbClr val="1F4E79"/>
                </a:solidFill>
                <a:latin typeface="Adobe Devanagari"/>
                <a:cs typeface="Adobe Devanagari"/>
              </a:rPr>
              <a:t>Collaborative Research </a:t>
            </a:r>
            <a:r>
              <a:rPr lang="en-US" sz="1100" b="1" spc="-3" dirty="0">
                <a:solidFill>
                  <a:srgbClr val="833C0B"/>
                </a:solidFill>
                <a:latin typeface="Adobe Devanagari"/>
                <a:cs typeface="Adobe Devanagari"/>
              </a:rPr>
              <a:t>( 9 : 05 – 9: 1 0) </a:t>
            </a:r>
          </a:p>
          <a:p>
            <a:pPr marL="8659" lvl="0" defTabSz="623438">
              <a:spcBef>
                <a:spcPts val="177"/>
              </a:spcBef>
            </a:pPr>
            <a:r>
              <a:rPr lang="en-US" sz="1100" b="1" spc="-3" dirty="0">
                <a:solidFill>
                  <a:srgbClr val="4D4F53"/>
                </a:solidFill>
                <a:latin typeface="Adobe Devanagari"/>
                <a:cs typeface="Adobe Devanagari"/>
              </a:rPr>
              <a:t>Amy Hazen, PhD </a:t>
            </a:r>
            <a:r>
              <a:rPr lang="en-US" sz="900" spc="-3" dirty="0">
                <a:solidFill>
                  <a:srgbClr val="4D4F53"/>
                </a:solidFill>
                <a:latin typeface="Adobe Devanagari"/>
                <a:cs typeface="Adobe Devanagari"/>
              </a:rPr>
              <a:t>| </a:t>
            </a:r>
            <a:r>
              <a:rPr lang="en-US" sz="1000" spc="-3" dirty="0">
                <a:solidFill>
                  <a:srgbClr val="4D4F53"/>
                </a:solidFill>
                <a:latin typeface="Adobe Devanagari"/>
                <a:cs typeface="Adobe Devanagari"/>
              </a:rPr>
              <a:t>Associate Director, Shared Research Resources |</a:t>
            </a:r>
            <a:r>
              <a:rPr lang="en-US" sz="1000" spc="48" dirty="0">
                <a:solidFill>
                  <a:srgbClr val="4D4F53"/>
                </a:solidFill>
                <a:latin typeface="Adobe Devanagari"/>
                <a:cs typeface="Adobe Devanagari"/>
              </a:rPr>
              <a:t> </a:t>
            </a:r>
            <a:r>
              <a:rPr lang="en-US" sz="1000" u="sng" spc="-3" dirty="0">
                <a:solidFill>
                  <a:schemeClr val="accent5">
                    <a:lumMod val="75000"/>
                  </a:schemeClr>
                </a:solidFill>
                <a:uFill>
                  <a:solidFill>
                    <a:srgbClr val="0563C1"/>
                  </a:solidFill>
                </a:uFill>
                <a:latin typeface="Adobe Devanagari"/>
                <a:cs typeface="Adobe Devanagari"/>
                <a:hlinkClick r:id="rId12">
                  <a:extLst>
                    <a:ext uri="{A12FA001-AC4F-418D-AE19-62706E023703}">
                      <ahyp:hlinkClr xmlns:ahyp="http://schemas.microsoft.com/office/drawing/2018/hyperlinkcolor" val="tx"/>
                    </a:ext>
                  </a:extLst>
                </a:hlinkClick>
              </a:rPr>
              <a:t>Amy.Hazen@uth.tmc.edu</a:t>
            </a:r>
            <a:endParaRPr lang="en-US" sz="1000" dirty="0">
              <a:solidFill>
                <a:schemeClr val="accent5">
                  <a:lumMod val="75000"/>
                </a:schemeClr>
              </a:solidFill>
              <a:latin typeface="Adobe Devanagari"/>
              <a:cs typeface="Adobe Devanagari"/>
            </a:endParaRPr>
          </a:p>
          <a:p>
            <a:pPr marL="8659" lvl="0" defTabSz="623438">
              <a:spcBef>
                <a:spcPts val="661"/>
              </a:spcBef>
            </a:pPr>
            <a:r>
              <a:rPr lang="en-US" sz="1100" b="1" spc="-3" dirty="0">
                <a:solidFill>
                  <a:srgbClr val="4D4F53"/>
                </a:solidFill>
                <a:latin typeface="Adobe Devanagari"/>
                <a:cs typeface="Adobe Devanagari"/>
              </a:rPr>
              <a:t>Valerie </a:t>
            </a:r>
            <a:r>
              <a:rPr lang="en-US" sz="1100" b="1" spc="-3" dirty="0" err="1">
                <a:solidFill>
                  <a:srgbClr val="4D4F53"/>
                </a:solidFill>
                <a:latin typeface="Adobe Devanagari"/>
                <a:cs typeface="Adobe Devanagari"/>
              </a:rPr>
              <a:t>Bomben</a:t>
            </a:r>
            <a:r>
              <a:rPr lang="en-US" sz="1100" b="1" spc="-3" dirty="0">
                <a:solidFill>
                  <a:srgbClr val="4D4F53"/>
                </a:solidFill>
                <a:latin typeface="Adobe Devanagari"/>
                <a:cs typeface="Adobe Devanagari"/>
              </a:rPr>
              <a:t>, PhD </a:t>
            </a:r>
            <a:r>
              <a:rPr lang="en-US" sz="900" spc="-3" dirty="0">
                <a:solidFill>
                  <a:srgbClr val="4D4F53"/>
                </a:solidFill>
                <a:latin typeface="Adobe Devanagari"/>
                <a:cs typeface="Adobe Devanagari"/>
              </a:rPr>
              <a:t>| </a:t>
            </a:r>
            <a:r>
              <a:rPr lang="en-US" sz="1000" spc="-3" dirty="0">
                <a:solidFill>
                  <a:srgbClr val="4D4F53"/>
                </a:solidFill>
                <a:latin typeface="Adobe Devanagari"/>
                <a:cs typeface="Adobe Devanagari"/>
              </a:rPr>
              <a:t>Supervisor, Specialized &amp; Collaborative Research Agreements |</a:t>
            </a:r>
            <a:r>
              <a:rPr lang="en-US" sz="1000" spc="89" dirty="0">
                <a:solidFill>
                  <a:srgbClr val="4D4F53"/>
                </a:solidFill>
                <a:latin typeface="Adobe Devanagari"/>
                <a:cs typeface="Adobe Devanagari"/>
              </a:rPr>
              <a:t> </a:t>
            </a:r>
            <a:r>
              <a:rPr lang="en-US" sz="1000" u="sng" spc="-3" dirty="0">
                <a:solidFill>
                  <a:schemeClr val="accent5">
                    <a:lumMod val="75000"/>
                  </a:schemeClr>
                </a:solidFill>
                <a:uFill>
                  <a:solidFill>
                    <a:srgbClr val="0563C1"/>
                  </a:solidFill>
                </a:uFill>
                <a:latin typeface="Adobe Devanagari"/>
                <a:cs typeface="Adobe Devanagari"/>
                <a:hlinkClick r:id="rId13">
                  <a:extLst>
                    <a:ext uri="{A12FA001-AC4F-418D-AE19-62706E023703}">
                      <ahyp:hlinkClr xmlns:ahyp="http://schemas.microsoft.com/office/drawing/2018/hyperlinkcolor" val="tx"/>
                    </a:ext>
                  </a:extLst>
                </a:hlinkClick>
              </a:rPr>
              <a:t>Valerie.C.Bomben@uth.tmc.edu</a:t>
            </a:r>
            <a:endParaRPr lang="en-US" sz="900" u="sng" spc="-3" dirty="0">
              <a:solidFill>
                <a:schemeClr val="accent5">
                  <a:lumMod val="75000"/>
                </a:schemeClr>
              </a:solidFill>
              <a:uFill>
                <a:solidFill>
                  <a:srgbClr val="0563C1"/>
                </a:solidFill>
              </a:uFill>
              <a:latin typeface="Adobe Devanagari"/>
              <a:cs typeface="Adobe Devanagari"/>
            </a:endParaRPr>
          </a:p>
          <a:p>
            <a:pPr marL="8659" lvl="0" defTabSz="623438">
              <a:spcBef>
                <a:spcPts val="661"/>
              </a:spcBef>
            </a:pPr>
            <a:endParaRPr lang="en-US" sz="900" dirty="0">
              <a:solidFill>
                <a:prstClr val="black"/>
              </a:solidFill>
              <a:latin typeface="Adobe Devanagari"/>
              <a:cs typeface="Adobe Devanagari"/>
            </a:endParaRPr>
          </a:p>
          <a:p>
            <a:pPr marL="8659" marR="2390711" lvl="0" defTabSz="623438">
              <a:lnSpc>
                <a:spcPct val="114300"/>
              </a:lnSpc>
              <a:spcBef>
                <a:spcPts val="634"/>
              </a:spcBef>
            </a:pPr>
            <a:r>
              <a:rPr lang="en-US" sz="1200" b="1" spc="-3" dirty="0">
                <a:solidFill>
                  <a:srgbClr val="1F4E79"/>
                </a:solidFill>
                <a:latin typeface="Adobe Devanagari"/>
                <a:cs typeface="Adobe Devanagari"/>
              </a:rPr>
              <a:t>Office of  Postdoctoral Affairs </a:t>
            </a:r>
            <a:r>
              <a:rPr lang="en-US" sz="1100" b="1" spc="-3" dirty="0">
                <a:solidFill>
                  <a:srgbClr val="833C0B"/>
                </a:solidFill>
                <a:latin typeface="Adobe Devanagari"/>
                <a:cs typeface="Adobe Devanagari"/>
              </a:rPr>
              <a:t>( 9 : 10 – 9 :1 5) </a:t>
            </a:r>
          </a:p>
          <a:p>
            <a:pPr marL="8659" lvl="0" defTabSz="623438">
              <a:spcBef>
                <a:spcPts val="177"/>
              </a:spcBef>
            </a:pPr>
            <a:r>
              <a:rPr lang="en-US" sz="1100" b="1" spc="-3" dirty="0">
                <a:solidFill>
                  <a:srgbClr val="4D4F53"/>
                </a:solidFill>
                <a:latin typeface="Adobe Devanagari"/>
                <a:cs typeface="Adobe Devanagari"/>
              </a:rPr>
              <a:t>Leslie S. Beckman </a:t>
            </a:r>
            <a:r>
              <a:rPr lang="en-US" sz="900" spc="-3" dirty="0">
                <a:solidFill>
                  <a:srgbClr val="4D4F53"/>
                </a:solidFill>
                <a:latin typeface="Adobe Devanagari"/>
                <a:cs typeface="Adobe Devanagari"/>
              </a:rPr>
              <a:t>| </a:t>
            </a:r>
            <a:r>
              <a:rPr lang="en-US" sz="1000" spc="-3" dirty="0">
                <a:solidFill>
                  <a:srgbClr val="4D4F53"/>
                </a:solidFill>
                <a:latin typeface="Adobe Devanagari"/>
                <a:cs typeface="Adobe Devanagari"/>
              </a:rPr>
              <a:t>Assistant Director |</a:t>
            </a:r>
            <a:r>
              <a:rPr lang="en-US" sz="1000" spc="10" dirty="0">
                <a:solidFill>
                  <a:srgbClr val="4D4F53"/>
                </a:solidFill>
                <a:latin typeface="Adobe Devanagari"/>
                <a:cs typeface="Adobe Devanagari"/>
              </a:rPr>
              <a:t> </a:t>
            </a:r>
            <a:r>
              <a:rPr lang="en-US" sz="1000" u="sng" spc="-3" dirty="0">
                <a:solidFill>
                  <a:schemeClr val="accent5">
                    <a:lumMod val="75000"/>
                  </a:schemeClr>
                </a:solidFill>
                <a:uFill>
                  <a:solidFill>
                    <a:srgbClr val="0563C1"/>
                  </a:solidFill>
                </a:uFill>
                <a:latin typeface="Adobe Devanagari"/>
                <a:cs typeface="Adobe Devanagari"/>
                <a:hlinkClick r:id="rId14">
                  <a:extLst>
                    <a:ext uri="{A12FA001-AC4F-418D-AE19-62706E023703}">
                      <ahyp:hlinkClr xmlns:ahyp="http://schemas.microsoft.com/office/drawing/2018/hyperlinkcolor" val="tx"/>
                    </a:ext>
                  </a:extLst>
                </a:hlinkClick>
              </a:rPr>
              <a:t>Leslie.Beckman@uth.tmc.edu</a:t>
            </a:r>
            <a:endParaRPr lang="en-US" sz="900" u="sng" spc="-3" dirty="0">
              <a:solidFill>
                <a:schemeClr val="accent5">
                  <a:lumMod val="75000"/>
                </a:schemeClr>
              </a:solidFill>
              <a:uFill>
                <a:solidFill>
                  <a:srgbClr val="0563C1"/>
                </a:solidFill>
              </a:uFill>
              <a:latin typeface="Adobe Devanagari"/>
              <a:cs typeface="Adobe Devanagari"/>
            </a:endParaRPr>
          </a:p>
          <a:p>
            <a:pPr marL="8659" lvl="0" defTabSz="623438">
              <a:spcBef>
                <a:spcPts val="177"/>
              </a:spcBef>
            </a:pPr>
            <a:endParaRPr lang="en-US" sz="900" dirty="0">
              <a:solidFill>
                <a:prstClr val="black"/>
              </a:solidFill>
              <a:latin typeface="Adobe Devanagari"/>
              <a:cs typeface="Adobe Devanagari"/>
            </a:endParaRPr>
          </a:p>
          <a:p>
            <a:pPr marL="8659" marR="2390711" lvl="0" defTabSz="623438">
              <a:lnSpc>
                <a:spcPct val="114300"/>
              </a:lnSpc>
              <a:spcBef>
                <a:spcPts val="634"/>
              </a:spcBef>
            </a:pPr>
            <a:r>
              <a:rPr lang="en-US" sz="1200" b="1" spc="-3" dirty="0">
                <a:solidFill>
                  <a:srgbClr val="1F4E79"/>
                </a:solidFill>
                <a:latin typeface="Adobe Devanagari"/>
                <a:cs typeface="Adobe Devanagari"/>
              </a:rPr>
              <a:t>Secured Text Messaging </a:t>
            </a:r>
            <a:r>
              <a:rPr lang="en-US" sz="1100" b="1" spc="-3" dirty="0">
                <a:solidFill>
                  <a:srgbClr val="833C0B"/>
                </a:solidFill>
                <a:latin typeface="Adobe Devanagari"/>
                <a:cs typeface="Adobe Devanagari"/>
              </a:rPr>
              <a:t>( 9 :1 5 – 9 : 2 0 )</a:t>
            </a:r>
          </a:p>
          <a:p>
            <a:pPr marL="8659" marR="102607" lvl="0" defTabSz="623438">
              <a:lnSpc>
                <a:spcPct val="113199"/>
              </a:lnSpc>
              <a:spcBef>
                <a:spcPts val="55"/>
              </a:spcBef>
            </a:pPr>
            <a:r>
              <a:rPr lang="en-US" sz="1100" b="1" spc="-3" dirty="0">
                <a:solidFill>
                  <a:srgbClr val="4D4F53"/>
                </a:solidFill>
                <a:latin typeface="Adobe Devanagari"/>
                <a:cs typeface="Adobe Devanagari"/>
              </a:rPr>
              <a:t>Christina F. Solis, JD, MPH </a:t>
            </a:r>
            <a:r>
              <a:rPr lang="en-US" sz="900" spc="-3" dirty="0">
                <a:solidFill>
                  <a:srgbClr val="4D4F53"/>
                </a:solidFill>
                <a:latin typeface="Adobe Devanagari"/>
                <a:cs typeface="Adobe Devanagari"/>
              </a:rPr>
              <a:t>| </a:t>
            </a:r>
            <a:r>
              <a:rPr lang="en-US" sz="1000" spc="-3" dirty="0">
                <a:solidFill>
                  <a:srgbClr val="4D4F53"/>
                </a:solidFill>
                <a:latin typeface="Adobe Devanagari"/>
                <a:cs typeface="Adobe Devanagari"/>
              </a:rPr>
              <a:t>Senior Legal Officer &amp; Privacy Officer - Office of Legal Affairs | </a:t>
            </a:r>
            <a:r>
              <a:rPr lang="en-US" sz="1000" u="sng" spc="-3" dirty="0">
                <a:solidFill>
                  <a:schemeClr val="accent5">
                    <a:lumMod val="75000"/>
                  </a:schemeClr>
                </a:solidFill>
                <a:uFill>
                  <a:solidFill>
                    <a:srgbClr val="0563C1"/>
                  </a:solidFill>
                </a:uFill>
                <a:latin typeface="Adobe Devanagari"/>
                <a:cs typeface="Adobe Devanagari"/>
                <a:hlinkClick r:id="rId15">
                  <a:extLst>
                    <a:ext uri="{A12FA001-AC4F-418D-AE19-62706E023703}">
                      <ahyp:hlinkClr xmlns:ahyp="http://schemas.microsoft.com/office/drawing/2018/hyperlinkcolor" val="tx"/>
                    </a:ext>
                  </a:extLst>
                </a:hlinkClick>
              </a:rPr>
              <a:t>Christina.F.Solis@uth.tmc.edu </a:t>
            </a:r>
            <a:r>
              <a:rPr lang="en-US" sz="1000" spc="-3" dirty="0">
                <a:solidFill>
                  <a:schemeClr val="accent5">
                    <a:lumMod val="75000"/>
                  </a:schemeClr>
                </a:solidFill>
                <a:latin typeface="Adobe Devanagari"/>
                <a:cs typeface="Adobe Devanagari"/>
              </a:rPr>
              <a:t> </a:t>
            </a:r>
            <a:endParaRPr lang="en-US" sz="900" spc="-3" dirty="0">
              <a:solidFill>
                <a:schemeClr val="accent5">
                  <a:lumMod val="75000"/>
                </a:schemeClr>
              </a:solidFill>
              <a:latin typeface="Adobe Devanagari"/>
              <a:cs typeface="Adobe Devanagari"/>
            </a:endParaRPr>
          </a:p>
          <a:p>
            <a:pPr marL="8659" marR="102607" lvl="0" defTabSz="623438">
              <a:lnSpc>
                <a:spcPct val="113199"/>
              </a:lnSpc>
              <a:spcBef>
                <a:spcPts val="55"/>
              </a:spcBef>
            </a:pPr>
            <a:r>
              <a:rPr lang="en-US" sz="1100" b="1" spc="-3" dirty="0">
                <a:solidFill>
                  <a:srgbClr val="4D4F53"/>
                </a:solidFill>
                <a:latin typeface="Adobe Devanagari"/>
                <a:cs typeface="Adobe Devanagari"/>
              </a:rPr>
              <a:t>Salman Khan </a:t>
            </a:r>
            <a:r>
              <a:rPr lang="en-US" sz="900" spc="-3" dirty="0">
                <a:solidFill>
                  <a:srgbClr val="4D4F53"/>
                </a:solidFill>
                <a:latin typeface="Adobe Devanagari"/>
                <a:cs typeface="Adobe Devanagari"/>
              </a:rPr>
              <a:t>| </a:t>
            </a:r>
            <a:r>
              <a:rPr lang="en-US" sz="1000" spc="-3" dirty="0">
                <a:solidFill>
                  <a:srgbClr val="4D4F53"/>
                </a:solidFill>
                <a:latin typeface="Adobe Devanagari"/>
                <a:cs typeface="Adobe Devanagari"/>
              </a:rPr>
              <a:t>Manager – IT Security |</a:t>
            </a:r>
            <a:r>
              <a:rPr lang="en-US" sz="1000" spc="17" dirty="0">
                <a:solidFill>
                  <a:srgbClr val="4D4F53"/>
                </a:solidFill>
                <a:latin typeface="Adobe Devanagari"/>
                <a:cs typeface="Adobe Devanagari"/>
              </a:rPr>
              <a:t> </a:t>
            </a:r>
            <a:r>
              <a:rPr lang="en-US" sz="1000" u="sng" spc="-3" dirty="0">
                <a:solidFill>
                  <a:schemeClr val="accent5">
                    <a:lumMod val="75000"/>
                  </a:schemeClr>
                </a:solidFill>
                <a:uFill>
                  <a:solidFill>
                    <a:srgbClr val="0563C1"/>
                  </a:solidFill>
                </a:uFill>
                <a:latin typeface="Adobe Devanagari"/>
                <a:cs typeface="Adobe Devanagari"/>
                <a:hlinkClick r:id="rId16">
                  <a:extLst>
                    <a:ext uri="{A12FA001-AC4F-418D-AE19-62706E023703}">
                      <ahyp:hlinkClr xmlns:ahyp="http://schemas.microsoft.com/office/drawing/2018/hyperlinkcolor" val="tx"/>
                    </a:ext>
                  </a:extLst>
                </a:hlinkClick>
              </a:rPr>
              <a:t>Salman.Khan@uth.tmc.edu</a:t>
            </a:r>
            <a:endParaRPr lang="en-US" sz="900" u="sng" spc="-3" dirty="0">
              <a:solidFill>
                <a:schemeClr val="accent5">
                  <a:lumMod val="75000"/>
                </a:schemeClr>
              </a:solidFill>
              <a:uFill>
                <a:solidFill>
                  <a:srgbClr val="0563C1"/>
                </a:solidFill>
              </a:uFill>
              <a:latin typeface="Adobe Devanagari"/>
              <a:cs typeface="Adobe Devanagari"/>
            </a:endParaRPr>
          </a:p>
          <a:p>
            <a:pPr marL="8659" lvl="0" defTabSz="623438">
              <a:spcBef>
                <a:spcPts val="634"/>
              </a:spcBef>
            </a:pPr>
            <a:endParaRPr lang="en-US" sz="1200" b="1" spc="-3" dirty="0">
              <a:solidFill>
                <a:srgbClr val="1F4E79"/>
              </a:solidFill>
              <a:latin typeface="Adobe Devanagari"/>
              <a:cs typeface="Adobe Devanagari"/>
            </a:endParaRPr>
          </a:p>
          <a:p>
            <a:pPr marL="8659" lvl="0" defTabSz="623438">
              <a:spcBef>
                <a:spcPts val="634"/>
              </a:spcBef>
            </a:pPr>
            <a:r>
              <a:rPr lang="en-US" sz="1200" b="1" spc="-3" dirty="0">
                <a:solidFill>
                  <a:srgbClr val="1F4E79"/>
                </a:solidFill>
                <a:latin typeface="Adobe Devanagari"/>
                <a:cs typeface="Adobe Devanagari"/>
              </a:rPr>
              <a:t>Questions / Answers </a:t>
            </a:r>
            <a:r>
              <a:rPr lang="en-US" sz="1100" b="1" spc="-3" dirty="0">
                <a:solidFill>
                  <a:srgbClr val="833C0B"/>
                </a:solidFill>
                <a:latin typeface="Adobe Devanagari"/>
                <a:cs typeface="Adobe Devanagari"/>
              </a:rPr>
              <a:t>( 9 : 20 – 9 :3 0) </a:t>
            </a:r>
          </a:p>
        </p:txBody>
      </p:sp>
      <p:sp>
        <p:nvSpPr>
          <p:cNvPr id="8" name="Rectangle 7">
            <a:extLst>
              <a:ext uri="{FF2B5EF4-FFF2-40B4-BE49-F238E27FC236}">
                <a16:creationId xmlns:a16="http://schemas.microsoft.com/office/drawing/2014/main" id="{41E571D9-C647-4FD2-9F07-FA8C50F1EB94}"/>
              </a:ext>
            </a:extLst>
          </p:cNvPr>
          <p:cNvSpPr/>
          <p:nvPr/>
        </p:nvSpPr>
        <p:spPr>
          <a:xfrm>
            <a:off x="4154474" y="335188"/>
            <a:ext cx="3076227" cy="307777"/>
          </a:xfrm>
          <a:prstGeom prst="rect">
            <a:avLst/>
          </a:prstGeom>
        </p:spPr>
        <p:txBody>
          <a:bodyPr wrap="none">
            <a:spAutoFit/>
          </a:bodyPr>
          <a:lstStyle/>
          <a:p>
            <a:pPr marR="431165" lvl="0" algn="ctr">
              <a:spcBef>
                <a:spcPts val="85"/>
              </a:spcBef>
            </a:pPr>
            <a:r>
              <a:rPr lang="en-US" sz="1400" spc="-5" dirty="0">
                <a:solidFill>
                  <a:srgbClr val="4D4F53"/>
                </a:solidFill>
                <a:latin typeface="Times New Roman"/>
                <a:cs typeface="Times New Roman"/>
              </a:rPr>
              <a:t>October 21.2020 | 8:00 – 9:30</a:t>
            </a:r>
            <a:r>
              <a:rPr lang="en-US" sz="1400" spc="10" dirty="0">
                <a:solidFill>
                  <a:srgbClr val="4D4F53"/>
                </a:solidFill>
                <a:latin typeface="Times New Roman"/>
                <a:cs typeface="Times New Roman"/>
              </a:rPr>
              <a:t> </a:t>
            </a:r>
            <a:r>
              <a:rPr lang="en-US" sz="1400" spc="-5" dirty="0">
                <a:solidFill>
                  <a:srgbClr val="4D4F53"/>
                </a:solidFill>
                <a:latin typeface="Times New Roman"/>
                <a:cs typeface="Times New Roman"/>
              </a:rPr>
              <a:t>AM</a:t>
            </a:r>
            <a:endParaRPr lang="en-US" sz="1400" dirty="0">
              <a:solidFill>
                <a:prstClr val="black"/>
              </a:solidFill>
              <a:latin typeface="Times New Roman"/>
              <a:cs typeface="Times New Roman"/>
            </a:endParaRPr>
          </a:p>
        </p:txBody>
      </p:sp>
      <p:pic>
        <p:nvPicPr>
          <p:cNvPr id="9" name="Picture 8">
            <a:extLst>
              <a:ext uri="{FF2B5EF4-FFF2-40B4-BE49-F238E27FC236}">
                <a16:creationId xmlns:a16="http://schemas.microsoft.com/office/drawing/2014/main" id="{980FE9B7-CE7B-4940-8F97-8D56B327A572}"/>
              </a:ext>
            </a:extLst>
          </p:cNvPr>
          <p:cNvPicPr>
            <a:picLocks noChangeAspect="1"/>
          </p:cNvPicPr>
          <p:nvPr/>
        </p:nvPicPr>
        <p:blipFill>
          <a:blip r:embed="rId17"/>
          <a:stretch>
            <a:fillRect/>
          </a:stretch>
        </p:blipFill>
        <p:spPr>
          <a:xfrm>
            <a:off x="9588094" y="4972631"/>
            <a:ext cx="1797902" cy="1612592"/>
          </a:xfrm>
          <a:prstGeom prst="rect">
            <a:avLst/>
          </a:prstGeom>
        </p:spPr>
      </p:pic>
    </p:spTree>
    <p:extLst>
      <p:ext uri="{BB962C8B-B14F-4D97-AF65-F5344CB8AC3E}">
        <p14:creationId xmlns:p14="http://schemas.microsoft.com/office/powerpoint/2010/main" val="1778417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SBS_2cMDA.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8822" y="484822"/>
            <a:ext cx="4180424" cy="1340892"/>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8822" y="2010284"/>
            <a:ext cx="3749870" cy="4499846"/>
          </a:xfrm>
          <a:prstGeom prst="rect">
            <a:avLst/>
          </a:prstGeom>
          <a:effectLst>
            <a:outerShdw blurRad="50800" dist="38100" dir="2700000" algn="tl" rotWithShape="0">
              <a:prstClr val="black">
                <a:alpha val="40000"/>
              </a:prstClr>
            </a:outerShdw>
          </a:effectLst>
        </p:spPr>
      </p:pic>
      <p:cxnSp>
        <p:nvCxnSpPr>
          <p:cNvPr id="9" name="Straight Connector 8">
            <a:extLst>
              <a:ext uri="{FF2B5EF4-FFF2-40B4-BE49-F238E27FC236}">
                <a16:creationId xmlns:a16="http://schemas.microsoft.com/office/drawing/2014/main" id="{73C9E4C7-0ED9-EF44-913E-E027C0758E77}"/>
              </a:ext>
            </a:extLst>
          </p:cNvPr>
          <p:cNvCxnSpPr/>
          <p:nvPr/>
        </p:nvCxnSpPr>
        <p:spPr>
          <a:xfrm>
            <a:off x="5169960" y="446131"/>
            <a:ext cx="0" cy="6221895"/>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3F708F0-CEC1-9F41-8187-BA23BD0CE02D}"/>
              </a:ext>
            </a:extLst>
          </p:cNvPr>
          <p:cNvSpPr txBox="1"/>
          <p:nvPr/>
        </p:nvSpPr>
        <p:spPr>
          <a:xfrm>
            <a:off x="5600514" y="572653"/>
            <a:ext cx="46296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GSBS Faculty Membership</a:t>
            </a:r>
          </a:p>
        </p:txBody>
      </p:sp>
      <p:sp>
        <p:nvSpPr>
          <p:cNvPr id="16" name="TextBox 15">
            <a:extLst>
              <a:ext uri="{FF2B5EF4-FFF2-40B4-BE49-F238E27FC236}">
                <a16:creationId xmlns:a16="http://schemas.microsoft.com/office/drawing/2014/main" id="{BBBBAA75-57A1-5B49-B81F-C5DD07D52E10}"/>
              </a:ext>
            </a:extLst>
          </p:cNvPr>
          <p:cNvSpPr txBox="1"/>
          <p:nvPr/>
        </p:nvSpPr>
        <p:spPr>
          <a:xfrm>
            <a:off x="5670675" y="1283978"/>
            <a:ext cx="5940922" cy="50167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Degree Programs: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PhD, MS and MD/PhD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Joining GSBS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faculty must apply for membership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Any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UTHealth faculty member may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New Faculty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are welcome!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Membership Categories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Associate Member – MS student advisor only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Regular Member –  PhD or MS student advisor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More 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gsbs.uth.edu</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/faculty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william.mattox@uth.tmc.edu</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615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C929C8-E1C7-4A42-A56A-9A444233B3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408F30-ACD9-9D4A-8732-D693E0D667D2}" type="slidenum">
              <a:rPr kumimoji="0" lang="en-US" altLang="en-US" sz="10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0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4" name="object 2">
            <a:extLst>
              <a:ext uri="{FF2B5EF4-FFF2-40B4-BE49-F238E27FC236}">
                <a16:creationId xmlns:a16="http://schemas.microsoft.com/office/drawing/2014/main" id="{3D959FF3-0306-42A5-A200-BC331D35F666}"/>
              </a:ext>
            </a:extLst>
          </p:cNvPr>
          <p:cNvSpPr txBox="1"/>
          <p:nvPr/>
        </p:nvSpPr>
        <p:spPr>
          <a:xfrm>
            <a:off x="806004" y="900012"/>
            <a:ext cx="5289996" cy="5517292"/>
          </a:xfrm>
          <a:prstGeom prst="rect">
            <a:avLst/>
          </a:prstGeom>
        </p:spPr>
        <p:txBody>
          <a:bodyPr vert="horz" wrap="square" lIns="0" tIns="18617" rIns="0" bIns="0" rtlCol="0">
            <a:spAutoFit/>
          </a:bodyPr>
          <a:lstStyle/>
          <a:p>
            <a:pPr marL="8659" marR="0" lvl="0" indent="0" algn="l" defTabSz="623438" rtl="0" eaLnBrk="1" fontAlgn="auto" latinLnBrk="0" hangingPunct="1">
              <a:lnSpc>
                <a:spcPct val="100000"/>
              </a:lnSpc>
              <a:spcBef>
                <a:spcPts val="777"/>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W</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elco</a:t>
            </a: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me</a:t>
            </a:r>
            <a:r>
              <a:rPr kumimoji="0" sz="1100" b="1" i="0" u="none" strike="noStrike" kern="1200" cap="none" spc="126" normalizeH="0" baseline="0" noProof="0" dirty="0">
                <a:ln>
                  <a:noFill/>
                </a:ln>
                <a:solidFill>
                  <a:srgbClr val="1F4E79"/>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5</a:t>
            </a:r>
            <a:r>
              <a:rPr kumimoji="0" sz="1100" b="1" i="0" u="none" strike="noStrike" kern="1200" cap="none" spc="7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r>
              <a:rPr kumimoji="0" sz="1100" b="1" i="0" u="none" strike="noStrike" kern="1200" cap="none" spc="85"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1</a:t>
            </a:r>
            <a:r>
              <a:rPr kumimoji="0" sz="1100" b="1" i="0" u="none" strike="noStrike" kern="1200" cap="none" spc="-61"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55"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endParaRPr kumimoji="0" sz="11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Richard Andrassy</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MD</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Executive Dean </a:t>
            </a:r>
            <a:r>
              <a:rPr kumimoji="0" sz="1000" b="0" i="1" u="none" strike="noStrike" kern="1200" cap="none" spc="-3" normalizeH="0" baseline="0" noProof="0" dirty="0">
                <a:ln>
                  <a:noFill/>
                </a:ln>
                <a:solidFill>
                  <a:srgbClr val="4D4F53"/>
                </a:solidFill>
                <a:effectLst/>
                <a:uLnTx/>
                <a:uFillTx/>
                <a:latin typeface="Adobe Devanagari"/>
                <a:ea typeface="+mn-ea"/>
                <a:cs typeface="Adobe Devanagari"/>
              </a:rPr>
              <a:t>ad interim</a:t>
            </a:r>
            <a:r>
              <a:rPr kumimoji="0" lang="en-US" sz="1000" b="0" i="1"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McGovern Medical School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H. Wayne Hightower Distinguished Professor in the Medical Sciences</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2">
                  <a:extLst>
                    <a:ext uri="{A12FA001-AC4F-418D-AE19-62706E023703}">
                      <ahyp:hlinkClr xmlns:ahyp="http://schemas.microsoft.com/office/drawing/2018/hyperlinkcolor" val="tx"/>
                    </a:ext>
                  </a:extLst>
                </a:hlinkClick>
              </a:rPr>
              <a:t>Richard.Andrassy@uth.tmc.edu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lang="en-US" sz="900" b="0" i="0" u="sng" strike="noStrike" kern="1200" cap="none" spc="-3" normalizeH="0" baseline="0" noProof="0" dirty="0">
              <a:ln>
                <a:noFill/>
              </a:ln>
              <a:solidFill>
                <a:srgbClr val="0563C1"/>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A</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ca</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demic Life | P</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ro</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motion &amp; T</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en</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ure | G</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ra</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nts 1 0 1 &amp; 1 0 2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200" b="1" i="0" u="none" strike="noStrike" kern="1200" cap="none" spc="65" normalizeH="0" baseline="0" noProof="0" dirty="0">
                <a:ln>
                  <a:noFill/>
                </a:ln>
                <a:solidFill>
                  <a:srgbClr val="833C0B"/>
                </a:solidFill>
                <a:effectLst/>
                <a:uLnTx/>
                <a:uFillTx/>
                <a:latin typeface="Adobe Devanagari"/>
                <a:ea typeface="+mn-ea"/>
                <a:cs typeface="Adobe Devanagari"/>
              </a:rPr>
              <a:t>8: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1 0 – </a:t>
            </a:r>
            <a:r>
              <a:rPr kumimoji="0" sz="1200" b="1" i="0" u="none" strike="noStrike" kern="1200" cap="none" spc="65" normalizeH="0" baseline="0" noProof="0" dirty="0">
                <a:ln>
                  <a:noFill/>
                </a:ln>
                <a:solidFill>
                  <a:srgbClr val="833C0B"/>
                </a:solidFill>
                <a:effectLst/>
                <a:uLnTx/>
                <a:uFillTx/>
                <a:latin typeface="Adobe Devanagari"/>
                <a:ea typeface="+mn-ea"/>
                <a:cs typeface="Adobe Devanagari"/>
              </a:rPr>
              <a:t>8: 25</a:t>
            </a:r>
            <a:r>
              <a:rPr kumimoji="0" sz="1200" b="1" i="0" u="none" strike="noStrike" kern="1200" cap="none" spc="99" normalizeH="0" baseline="0" noProof="0" dirty="0">
                <a:ln>
                  <a:noFill/>
                </a:ln>
                <a:solidFill>
                  <a:srgbClr val="833C0B"/>
                </a:solidFill>
                <a:effectLst/>
                <a:uLnTx/>
                <a:uFillTx/>
                <a:latin typeface="Adobe Devanagari"/>
                <a:ea typeface="+mn-ea"/>
                <a:cs typeface="Adobe Devanagari"/>
              </a:rPr>
              <a:t>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a:t>
            </a:r>
            <a:endParaRPr kumimoji="0" sz="12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Kevin A. Morano</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PhD</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3">
                  <a:extLst>
                    <a:ext uri="{A12FA001-AC4F-418D-AE19-62706E023703}">
                      <ahyp:hlinkClr xmlns:ahyp="http://schemas.microsoft.com/office/drawing/2018/hyperlinkcolor" val="tx"/>
                    </a:ext>
                  </a:extLst>
                </a:hlinkClick>
              </a:rPr>
              <a:t>Kevin.A.Morano@uth.tmc.edu </a:t>
            </a:r>
            <a:r>
              <a:rPr kumimoji="0"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Associate Vice President | Faculty Affairs &amp; Development  </a:t>
            </a:r>
            <a:endPar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Associate </a:t>
            </a:r>
            <a:r>
              <a:rPr kumimoji="0" sz="1000" b="0" i="0" u="none" strike="noStrike" kern="1200" cap="none" spc="0" normalizeH="0" baseline="0" noProof="0" dirty="0">
                <a:ln>
                  <a:noFill/>
                </a:ln>
                <a:solidFill>
                  <a:srgbClr val="4D4F53"/>
                </a:solidFill>
                <a:effectLst/>
                <a:uLnTx/>
                <a:uFillTx/>
                <a:latin typeface="Adobe Devanagari"/>
                <a:ea typeface="+mn-ea"/>
                <a:cs typeface="Adobe Devanagari"/>
              </a:rPr>
              <a:t>Dean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 Faculty Affairs</a:t>
            </a:r>
            <a:endParaRPr kumimoji="0" sz="10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16"/>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Director | New Investigator Development</a:t>
            </a:r>
            <a:r>
              <a:rPr kumimoji="0"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Program</a:t>
            </a:r>
            <a:endPar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16"/>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Grad</a:t>
            </a:r>
            <a:r>
              <a:rPr kumimoji="0" lang="en-US" sz="1200" b="1" i="0" u="none" strike="noStrike" kern="1200" cap="none" spc="65" normalizeH="0" baseline="0" noProof="0" dirty="0">
                <a:ln>
                  <a:noFill/>
                </a:ln>
                <a:solidFill>
                  <a:srgbClr val="1F4E79"/>
                </a:solidFill>
                <a:effectLst/>
                <a:uLnTx/>
                <a:uFillTx/>
                <a:latin typeface="Adobe Devanagari"/>
                <a:ea typeface="+mn-ea"/>
                <a:cs typeface="Adobe Devanagari"/>
              </a:rPr>
              <a:t>u</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ate </a:t>
            </a: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Student </a:t>
            </a:r>
            <a:r>
              <a:rPr kumimoji="0" lang="en-US" sz="1200" b="1" i="0" u="none" strike="noStrike" kern="1200" cap="none" spc="65" normalizeH="0" baseline="0" noProof="0" dirty="0">
                <a:ln>
                  <a:noFill/>
                </a:ln>
                <a:solidFill>
                  <a:srgbClr val="1F4E79"/>
                </a:solidFill>
                <a:effectLst/>
                <a:uLnTx/>
                <a:uFillTx/>
                <a:latin typeface="Adobe Devanagari"/>
                <a:ea typeface="+mn-ea"/>
                <a:cs typeface="Adobe Devanagari"/>
              </a:rPr>
              <a:t>T</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r</a:t>
            </a:r>
            <a:r>
              <a:rPr kumimoji="0" sz="1200" b="1" i="0" u="none" strike="noStrike" kern="1200" cap="none" spc="89" normalizeH="0" baseline="0" noProof="0" dirty="0">
                <a:ln>
                  <a:noFill/>
                </a:ln>
                <a:solidFill>
                  <a:srgbClr val="1F4E79"/>
                </a:solidFill>
                <a:effectLst/>
                <a:uLnTx/>
                <a:uFillTx/>
                <a:latin typeface="Adobe Devanagari"/>
                <a:ea typeface="+mn-ea"/>
                <a:cs typeface="Adobe Devanagari"/>
              </a:rPr>
              <a:t>aining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 25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:3</a:t>
            </a:r>
            <a:r>
              <a:rPr kumimoji="0" sz="1100" b="1" i="0" u="none" strike="noStrike" kern="1200" cap="none" spc="-112"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61" normalizeH="0" baseline="0" noProof="0" dirty="0">
                <a:ln>
                  <a:noFill/>
                </a:ln>
                <a:solidFill>
                  <a:srgbClr val="833C0B"/>
                </a:solidFill>
                <a:effectLst/>
                <a:uLnTx/>
                <a:uFillTx/>
                <a:latin typeface="Adobe Devanagari"/>
                <a:ea typeface="+mn-ea"/>
                <a:cs typeface="Adobe Devanagari"/>
              </a:rPr>
              <a:t> </a:t>
            </a:r>
            <a:endParaRPr kumimoji="0" sz="11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296"/>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William W. Mattox, PhD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Senior Associate Dean - Graduate School of Biomedical Sciences |</a:t>
            </a:r>
            <a:r>
              <a:rPr kumimoji="0" sz="1000" b="0" i="0" u="none" strike="noStrike" kern="1200" cap="none" spc="0"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4">
                  <a:extLst>
                    <a:ext uri="{A12FA001-AC4F-418D-AE19-62706E023703}">
                      <ahyp:hlinkClr xmlns:ahyp="http://schemas.microsoft.com/office/drawing/2018/hyperlinkcolor" val="tx"/>
                    </a:ext>
                  </a:extLst>
                </a:hlinkClick>
              </a:rPr>
              <a:t>William.Mattox@uth.tmc.edu</a:t>
            </a:r>
            <a:endPar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296"/>
              </a:spcBef>
              <a:spcAft>
                <a:spcPts val="0"/>
              </a:spcAft>
              <a:buClrTx/>
              <a:buSzTx/>
              <a:buFontTx/>
              <a:buNone/>
              <a:tabLst/>
              <a:defRPr/>
            </a:pPr>
            <a:endParaRPr kumimoji="0" sz="900" b="0" i="0" u="sng" strike="noStrike" kern="1200" cap="none" spc="-3" normalizeH="0" baseline="0" noProof="0" dirty="0">
              <a:ln>
                <a:noFill/>
              </a:ln>
              <a:solidFill>
                <a:srgbClr val="77A2BB">
                  <a:lumMod val="60000"/>
                  <a:lumOff val="40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Office of Diversity &amp; Inclusion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 30 – 8 :3 5) </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Pedro Mancias, MD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Assistant Dean - Diversity &amp; Inclusion |</a:t>
            </a:r>
            <a:r>
              <a:rPr kumimoji="0" sz="1000" b="0" i="0" u="none" strike="noStrike" kern="1200" cap="none" spc="27"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5">
                  <a:extLst>
                    <a:ext uri="{A12FA001-AC4F-418D-AE19-62706E023703}">
                      <ahyp:hlinkClr xmlns:ahyp="http://schemas.microsoft.com/office/drawing/2018/hyperlinkcolor" val="tx"/>
                    </a:ext>
                  </a:extLst>
                </a:hlinkClick>
              </a:rPr>
              <a:t>Pedro.Mancias@uth.tmc.edu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Faculty &amp; Educational Development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35 – 8 :4 0 )</a:t>
            </a:r>
          </a:p>
          <a:p>
            <a:pPr marL="8659" marR="0" lvl="0" indent="0" algn="l" defTabSz="623438" rtl="0" eaLnBrk="1" fontAlgn="auto" latinLnBrk="0" hangingPunct="1">
              <a:lnSpc>
                <a:spcPct val="100000"/>
              </a:lnSpc>
              <a:spcBef>
                <a:spcPts val="173"/>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Allison Ownby, PhD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Assistant Dean for Faculty and Educational Development |</a:t>
            </a:r>
            <a:r>
              <a:rPr kumimoji="0" sz="1000" b="0" i="0" u="none" strike="noStrike" kern="1200" cap="none" spc="55"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6">
                  <a:extLst>
                    <a:ext uri="{A12FA001-AC4F-418D-AE19-62706E023703}">
                      <ahyp:hlinkClr xmlns:ahyp="http://schemas.microsoft.com/office/drawing/2018/hyperlinkcolor" val="tx"/>
                    </a:ext>
                  </a:extLst>
                </a:hlinkClick>
              </a:rPr>
              <a:t>Allison.R.Ownby@uth.tmc.edu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3"/>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Women Faculty Forum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:40 – 8 :4 5 )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a:t>
            </a:r>
            <a:endPar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470"/>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Mandy Hill, DrPH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Co-Chair |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7">
                  <a:extLst>
                    <a:ext uri="{A12FA001-AC4F-418D-AE19-62706E023703}">
                      <ahyp:hlinkClr xmlns:ahyp="http://schemas.microsoft.com/office/drawing/2018/hyperlinkcolor" val="tx"/>
                    </a:ext>
                  </a:extLst>
                </a:hlinkClick>
              </a:rPr>
              <a:t>Mandy.J.Hill@uth.tmc.edu </a:t>
            </a:r>
            <a:r>
              <a:rPr kumimoji="0"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9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470"/>
              </a:spcBef>
              <a:spcAft>
                <a:spcPts val="0"/>
              </a:spcAft>
              <a:buClrTx/>
              <a:buSzTx/>
              <a:buFontTx/>
              <a:buNone/>
              <a:tabLst/>
              <a:defRPr/>
            </a:pPr>
            <a:r>
              <a:rPr kumimoji="0" sz="1100" b="1" i="0" u="none" strike="noStrike" kern="1200" cap="none" spc="-3" normalizeH="0" baseline="0" noProof="0" dirty="0" err="1">
                <a:ln>
                  <a:noFill/>
                </a:ln>
                <a:solidFill>
                  <a:srgbClr val="4D4F53"/>
                </a:solidFill>
                <a:effectLst/>
                <a:uLnTx/>
                <a:uFillTx/>
                <a:latin typeface="Adobe Devanagari"/>
                <a:ea typeface="+mn-ea"/>
                <a:cs typeface="Adobe Devanagari"/>
              </a:rPr>
              <a:t>Suur</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 Biliciler, MD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Co-Chair |</a:t>
            </a:r>
            <a:r>
              <a:rPr kumimoji="0" sz="1000" b="0" i="0" u="none" strike="noStrike" kern="1200" cap="none" spc="44"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8">
                  <a:extLst>
                    <a:ext uri="{A12FA001-AC4F-418D-AE19-62706E023703}">
                      <ahyp:hlinkClr xmlns:ahyp="http://schemas.microsoft.com/office/drawing/2018/hyperlinkcolor" val="tx"/>
                    </a:ext>
                  </a:extLst>
                </a:hlinkClick>
              </a:rPr>
              <a:t>Suur.Biliciler@uth.tmc.edu</a:t>
            </a:r>
            <a:endParaRPr kumimoji="0" sz="1000" b="0" i="0" u="none" strike="noStrike" kern="1200" cap="none" spc="0" normalizeH="0" baseline="0" noProof="0" dirty="0">
              <a:ln>
                <a:noFill/>
              </a:ln>
              <a:solidFill>
                <a:srgbClr val="77A2BB">
                  <a:lumMod val="75000"/>
                </a:srgbClr>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endParaRPr kumimoji="0" sz="1200" b="1" i="0" u="none" strike="noStrike" kern="1200" cap="none" spc="-3" normalizeH="0" baseline="0" noProof="0" dirty="0">
              <a:ln>
                <a:noFill/>
              </a:ln>
              <a:solidFill>
                <a:srgbClr val="833C0B"/>
              </a:solidFill>
              <a:effectLst/>
              <a:uLnTx/>
              <a:uFillTx/>
              <a:latin typeface="Adobe Devanagari"/>
              <a:ea typeface="+mn-ea"/>
              <a:cs typeface="Adobe Devanagari"/>
            </a:endParaRPr>
          </a:p>
        </p:txBody>
      </p:sp>
      <p:sp>
        <p:nvSpPr>
          <p:cNvPr id="5" name="TextBox 4">
            <a:extLst>
              <a:ext uri="{FF2B5EF4-FFF2-40B4-BE49-F238E27FC236}">
                <a16:creationId xmlns:a16="http://schemas.microsoft.com/office/drawing/2014/main" id="{3E20C581-6E8F-41E7-B7F6-B6B043B5134A}"/>
              </a:ext>
            </a:extLst>
          </p:cNvPr>
          <p:cNvSpPr txBox="1"/>
          <p:nvPr/>
        </p:nvSpPr>
        <p:spPr>
          <a:xfrm rot="16200000">
            <a:off x="-321690" y="755848"/>
            <a:ext cx="13066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77A2BB">
                    <a:lumMod val="50000"/>
                  </a:srgbClr>
                </a:solidFill>
                <a:effectLst/>
                <a:uLnTx/>
                <a:uFillTx/>
                <a:latin typeface="Adobe Devanagari" panose="02040503050201020203" pitchFamily="18" charset="0"/>
                <a:ea typeface="+mn-ea"/>
                <a:cs typeface="Adobe Devanagari" panose="02040503050201020203" pitchFamily="18" charset="0"/>
              </a:rPr>
              <a:t>P r o g r a m</a:t>
            </a:r>
          </a:p>
        </p:txBody>
      </p:sp>
      <p:sp>
        <p:nvSpPr>
          <p:cNvPr id="6" name="Rectangle 5">
            <a:extLst>
              <a:ext uri="{FF2B5EF4-FFF2-40B4-BE49-F238E27FC236}">
                <a16:creationId xmlns:a16="http://schemas.microsoft.com/office/drawing/2014/main" id="{5D36CDF0-FCCD-4324-8FBC-1F1B6B4462C2}"/>
              </a:ext>
            </a:extLst>
          </p:cNvPr>
          <p:cNvSpPr/>
          <p:nvPr/>
        </p:nvSpPr>
        <p:spPr>
          <a:xfrm>
            <a:off x="2991969" y="89218"/>
            <a:ext cx="5251077" cy="369332"/>
          </a:xfrm>
          <a:prstGeom prst="rect">
            <a:avLst/>
          </a:prstGeom>
        </p:spPr>
        <p:txBody>
          <a:bodyPr wrap="square">
            <a:spAutoFit/>
          </a:bodyPr>
          <a:lstStyle/>
          <a:p>
            <a:pPr marL="0" marR="79661" lvl="0" indent="0" algn="ctr" defTabSz="623438" rtl="0" eaLnBrk="1" fontAlgn="auto" latinLnBrk="0" hangingPunct="1">
              <a:lnSpc>
                <a:spcPct val="100000"/>
              </a:lnSpc>
              <a:spcBef>
                <a:spcPts val="147"/>
              </a:spcBef>
              <a:spcAft>
                <a:spcPts val="0"/>
              </a:spcAft>
              <a:buClrTx/>
              <a:buSzTx/>
              <a:buFontTx/>
              <a:buNone/>
              <a:tabLst/>
              <a:defRPr/>
            </a:pPr>
            <a:r>
              <a:rPr kumimoji="0" lang="en-US" sz="1800" b="1" i="0" u="none" strike="noStrike" kern="1200" cap="none" spc="0" normalizeH="0" baseline="0" noProof="0" dirty="0">
                <a:ln>
                  <a:noFill/>
                </a:ln>
                <a:solidFill>
                  <a:srgbClr val="833C0B"/>
                </a:solidFill>
                <a:effectLst/>
                <a:uLnTx/>
                <a:uFillTx/>
                <a:latin typeface="Adobe Devanagari"/>
                <a:ea typeface="+mn-ea"/>
                <a:cs typeface="Adobe Devanagari"/>
              </a:rPr>
              <a:t>NEW </a:t>
            </a:r>
            <a:r>
              <a:rPr kumimoji="0" lang="en-US" sz="1800" b="1" i="0" u="none" strike="noStrike" kern="1200" cap="none" spc="-3" normalizeH="0" baseline="0" noProof="0" dirty="0">
                <a:ln>
                  <a:noFill/>
                </a:ln>
                <a:solidFill>
                  <a:srgbClr val="833C0B"/>
                </a:solidFill>
                <a:effectLst/>
                <a:uLnTx/>
                <a:uFillTx/>
                <a:latin typeface="Adobe Devanagari"/>
                <a:ea typeface="+mn-ea"/>
                <a:cs typeface="Adobe Devanagari"/>
              </a:rPr>
              <a:t>FACULTY ORIENTATION</a:t>
            </a:r>
            <a:endParaRPr kumimoji="0" lang="en-US" sz="1800" b="1" i="0" u="none" strike="noStrike" kern="1200" cap="none" spc="0" normalizeH="0" baseline="0" noProof="0" dirty="0">
              <a:ln>
                <a:noFill/>
              </a:ln>
              <a:solidFill>
                <a:prstClr val="black"/>
              </a:solidFill>
              <a:effectLst/>
              <a:uLnTx/>
              <a:uFillTx/>
              <a:latin typeface="Adobe Devanagari"/>
              <a:ea typeface="+mn-ea"/>
              <a:cs typeface="Adobe Devanagari"/>
            </a:endParaRPr>
          </a:p>
        </p:txBody>
      </p:sp>
      <p:sp>
        <p:nvSpPr>
          <p:cNvPr id="7" name="Rectangle 6">
            <a:extLst>
              <a:ext uri="{FF2B5EF4-FFF2-40B4-BE49-F238E27FC236}">
                <a16:creationId xmlns:a16="http://schemas.microsoft.com/office/drawing/2014/main" id="{BFD6C88C-22E2-4D17-B01C-D16190F18FC0}"/>
              </a:ext>
            </a:extLst>
          </p:cNvPr>
          <p:cNvSpPr/>
          <p:nvPr/>
        </p:nvSpPr>
        <p:spPr>
          <a:xfrm>
            <a:off x="5964403" y="900012"/>
            <a:ext cx="6820419" cy="4790029"/>
          </a:xfrm>
          <a:prstGeom prst="rect">
            <a:avLst/>
          </a:prstGeom>
        </p:spPr>
        <p:txBody>
          <a:bodyPr wrap="square">
            <a:spAutoFit/>
          </a:bodyPr>
          <a:lstStyle/>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Office of Communications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( 8: 45 – 8 : 50 )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Darla Brown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Director |</a:t>
            </a:r>
            <a:r>
              <a:rPr kumimoji="0" lang="en-US"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chemeClr val="accent5">
                    <a:lumMod val="75000"/>
                  </a:schemeClr>
                </a:solidFill>
                <a:effectLst/>
                <a:uLnTx/>
                <a:uFill>
                  <a:solidFill>
                    <a:srgbClr val="0563C1"/>
                  </a:solidFill>
                </a:uFill>
                <a:latin typeface="Adobe Devanagari"/>
                <a:ea typeface="+mn-ea"/>
                <a:cs typeface="Adobe Devanagari"/>
                <a:hlinkClick r:id="rId9">
                  <a:extLst>
                    <a:ext uri="{A12FA001-AC4F-418D-AE19-62706E023703}">
                      <ahyp:hlinkClr xmlns:ahyp="http://schemas.microsoft.com/office/drawing/2018/hyperlinkcolor" val="tx"/>
                    </a:ext>
                  </a:extLst>
                </a:hlinkClick>
              </a:rPr>
              <a:t>M.Darla.Brown@uth.tmc.edu</a:t>
            </a:r>
            <a:endParaRPr kumimoji="0" lang="en-US" sz="900" b="0" i="0" u="sng" strike="noStrike" kern="1200" cap="none" spc="-3" normalizeH="0" baseline="0" noProof="0" dirty="0">
              <a:ln>
                <a:noFill/>
              </a:ln>
              <a:solidFill>
                <a:schemeClr val="accent5">
                  <a:lumMod val="75000"/>
                </a:scheme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7"/>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UTHealth Faculty Assistance Program| Academic </a:t>
            </a:r>
            <a:r>
              <a:rPr kumimoji="0" lang="en-US" sz="1200" b="1" i="0" u="none" strike="noStrike" kern="1200" cap="none" spc="-3" normalizeH="0" baseline="0" noProof="0" dirty="0" err="1">
                <a:ln>
                  <a:noFill/>
                </a:ln>
                <a:solidFill>
                  <a:srgbClr val="1F4E79"/>
                </a:solidFill>
                <a:effectLst/>
                <a:uLnTx/>
                <a:uFillTx/>
                <a:latin typeface="Adobe Devanagari"/>
                <a:ea typeface="+mn-ea"/>
                <a:cs typeface="Adobe Devanagari"/>
              </a:rPr>
              <a:t>Ombuds</a:t>
            </a: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( 8 :5 0 – 9 :0 0) </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Robin Dickey, PhD, MA, LPC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Faculty Assistance Specialist | Academic </a:t>
            </a:r>
            <a:r>
              <a:rPr kumimoji="0" lang="en-US" sz="1000" b="0" i="0" u="none" strike="noStrike" kern="1200" cap="none" spc="-3" normalizeH="0" baseline="0" noProof="0" dirty="0" err="1">
                <a:ln>
                  <a:noFill/>
                </a:ln>
                <a:solidFill>
                  <a:srgbClr val="4D4F53"/>
                </a:solidFill>
                <a:effectLst/>
                <a:uLnTx/>
                <a:uFillTx/>
                <a:latin typeface="Adobe Devanagari"/>
                <a:ea typeface="+mn-ea"/>
                <a:cs typeface="Adobe Devanagari"/>
              </a:rPr>
              <a:t>Ombuds</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58"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0">
                  <a:extLst>
                    <a:ext uri="{A12FA001-AC4F-418D-AE19-62706E023703}">
                      <ahyp:hlinkClr xmlns:ahyp="http://schemas.microsoft.com/office/drawing/2018/hyperlinkcolor" val="tx"/>
                    </a:ext>
                  </a:extLst>
                </a:hlinkClick>
              </a:rPr>
              <a:t>Robin.Dickey@uth.tmc.edu</a:t>
            </a:r>
            <a:endPar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Intellectual Property and Commercialization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:0 0 – 9: 05) </a:t>
            </a:r>
          </a:p>
          <a:p>
            <a:pPr marL="8659" marR="0" lvl="0" indent="0" algn="l" defTabSz="623438" rtl="0" eaLnBrk="1" fontAlgn="auto" latinLnBrk="0" hangingPunct="1">
              <a:lnSpc>
                <a:spcPct val="100000"/>
              </a:lnSpc>
              <a:spcBef>
                <a:spcPts val="173"/>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Christine Flynn,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Associate Director - Office of Technology Management |</a:t>
            </a:r>
            <a:r>
              <a:rPr kumimoji="0" lang="en-US" sz="1000" b="0" i="0" u="none" strike="noStrike" kern="1200" cap="none" spc="55"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1">
                  <a:extLst>
                    <a:ext uri="{A12FA001-AC4F-418D-AE19-62706E023703}">
                      <ahyp:hlinkClr xmlns:ahyp="http://schemas.microsoft.com/office/drawing/2018/hyperlinkcolor" val="tx"/>
                    </a:ext>
                  </a:extLst>
                </a:hlinkClick>
              </a:rPr>
              <a:t>Christine.Flynn@uth.tmc.edu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3"/>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Collaborative Research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05 – 9: 1 0)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Amy Hazen,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Associate Director, Shared Research Resources |</a:t>
            </a:r>
            <a:r>
              <a:rPr kumimoji="0" lang="en-US" sz="1000" b="0" i="0" u="none" strike="noStrike" kern="1200" cap="none" spc="48"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2">
                  <a:extLst>
                    <a:ext uri="{A12FA001-AC4F-418D-AE19-62706E023703}">
                      <ahyp:hlinkClr xmlns:ahyp="http://schemas.microsoft.com/office/drawing/2018/hyperlinkcolor" val="tx"/>
                    </a:ext>
                  </a:extLst>
                </a:hlinkClick>
              </a:rPr>
              <a:t>Amy.Hazen@uth.tmc.edu</a:t>
            </a:r>
            <a:endParaRPr kumimoji="0" lang="en-US" sz="1000" b="0" i="0" u="none" strike="noStrike" kern="1200" cap="none" spc="0" normalizeH="0" baseline="0" noProof="0" dirty="0">
              <a:ln>
                <a:noFill/>
              </a:ln>
              <a:solidFill>
                <a:srgbClr val="77A2BB">
                  <a:lumMod val="75000"/>
                </a:srgbClr>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61"/>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Valerie </a:t>
            </a:r>
            <a:r>
              <a:rPr kumimoji="0" lang="en-US" sz="1100" b="1" i="0" u="none" strike="noStrike" kern="1200" cap="none" spc="-3" normalizeH="0" baseline="0" noProof="0" dirty="0" err="1">
                <a:ln>
                  <a:noFill/>
                </a:ln>
                <a:solidFill>
                  <a:srgbClr val="4D4F53"/>
                </a:solidFill>
                <a:effectLst/>
                <a:uLnTx/>
                <a:uFillTx/>
                <a:latin typeface="Adobe Devanagari"/>
                <a:ea typeface="+mn-ea"/>
                <a:cs typeface="Adobe Devanagari"/>
              </a:rPr>
              <a:t>Bomben</a:t>
            </a: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Supervisor, Specialized &amp; Collaborative Research Agreements |</a:t>
            </a:r>
            <a:r>
              <a:rPr kumimoji="0" lang="en-US" sz="1000" b="0" i="0" u="none" strike="noStrike" kern="1200" cap="none" spc="89"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3">
                  <a:extLst>
                    <a:ext uri="{A12FA001-AC4F-418D-AE19-62706E023703}">
                      <ahyp:hlinkClr xmlns:ahyp="http://schemas.microsoft.com/office/drawing/2018/hyperlinkcolor" val="tx"/>
                    </a:ext>
                  </a:extLst>
                </a:hlinkClick>
              </a:rPr>
              <a:t>Valerie.C.Bomben@uth.tmc.edu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61"/>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Office of  Postdoctoral Affairs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10 – 9 :1 5)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Leslie S. Beckman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Assistant Director |</a:t>
            </a:r>
            <a:r>
              <a:rPr kumimoji="0" lang="en-US"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4">
                  <a:extLst>
                    <a:ext uri="{A12FA001-AC4F-418D-AE19-62706E023703}">
                      <ahyp:hlinkClr xmlns:ahyp="http://schemas.microsoft.com/office/drawing/2018/hyperlinkcolor" val="tx"/>
                    </a:ext>
                  </a:extLst>
                </a:hlinkClick>
              </a:rPr>
              <a:t>Leslie.Beckman@uth.tmc.edu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7"/>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Secured Text Messaging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:1 5 – 9 : 2 0 )</a:t>
            </a:r>
          </a:p>
          <a:p>
            <a:pPr marL="8659" marR="102607" lvl="0" indent="0" algn="l" defTabSz="623438" rtl="0" eaLnBrk="1" fontAlgn="auto" latinLnBrk="0" hangingPunct="1">
              <a:lnSpc>
                <a:spcPct val="113199"/>
              </a:lnSpc>
              <a:spcBef>
                <a:spcPts val="55"/>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Christina F. Solis, JD, MPH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Senior Legal Officer &amp; Privacy Officer - Office of Legal Affairs |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5">
                  <a:extLst>
                    <a:ext uri="{A12FA001-AC4F-418D-AE19-62706E023703}">
                      <ahyp:hlinkClr xmlns:ahyp="http://schemas.microsoft.com/office/drawing/2018/hyperlinkcolor" val="tx"/>
                    </a:ext>
                  </a:extLst>
                </a:hlinkClick>
              </a:rPr>
              <a:t>Christina.F.Solis@uth.tmc.edu </a:t>
            </a:r>
            <a:r>
              <a:rPr kumimoji="0" lang="en-US"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9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102607" lvl="0" indent="0" algn="l" defTabSz="623438" rtl="0" eaLnBrk="1" fontAlgn="auto" latinLnBrk="0" hangingPunct="1">
              <a:lnSpc>
                <a:spcPct val="113199"/>
              </a:lnSpc>
              <a:spcBef>
                <a:spcPts val="55"/>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Salman Khan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Manager – IT Security |</a:t>
            </a:r>
            <a:r>
              <a:rPr kumimoji="0" lang="en-US" sz="1000" b="0" i="0" u="none" strike="noStrike" kern="1200" cap="none" spc="17"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6">
                  <a:extLst>
                    <a:ext uri="{A12FA001-AC4F-418D-AE19-62706E023703}">
                      <ahyp:hlinkClr xmlns:ahyp="http://schemas.microsoft.com/office/drawing/2018/hyperlinkcolor" val="tx"/>
                    </a:ext>
                  </a:extLst>
                </a:hlinkClick>
              </a:rPr>
              <a:t>Salman.Khan@uth.tmc.edu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endPar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Questions / Answers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20 – 9 :3 0) </a:t>
            </a:r>
          </a:p>
        </p:txBody>
      </p:sp>
      <p:sp>
        <p:nvSpPr>
          <p:cNvPr id="8" name="Rectangle 7">
            <a:extLst>
              <a:ext uri="{FF2B5EF4-FFF2-40B4-BE49-F238E27FC236}">
                <a16:creationId xmlns:a16="http://schemas.microsoft.com/office/drawing/2014/main" id="{41E571D9-C647-4FD2-9F07-FA8C50F1EB94}"/>
              </a:ext>
            </a:extLst>
          </p:cNvPr>
          <p:cNvSpPr/>
          <p:nvPr/>
        </p:nvSpPr>
        <p:spPr>
          <a:xfrm>
            <a:off x="4154474" y="335188"/>
            <a:ext cx="3076227" cy="307777"/>
          </a:xfrm>
          <a:prstGeom prst="rect">
            <a:avLst/>
          </a:prstGeom>
        </p:spPr>
        <p:txBody>
          <a:bodyPr wrap="none">
            <a:spAutoFit/>
          </a:bodyPr>
          <a:lstStyle/>
          <a:p>
            <a:pPr marL="0" marR="431165" lvl="0" indent="0" algn="ctr" defTabSz="914400" rtl="0" eaLnBrk="1" fontAlgn="auto" latinLnBrk="0" hangingPunct="1">
              <a:lnSpc>
                <a:spcPct val="100000"/>
              </a:lnSpc>
              <a:spcBef>
                <a:spcPts val="85"/>
              </a:spcBef>
              <a:spcAft>
                <a:spcPts val="0"/>
              </a:spcAft>
              <a:buClrTx/>
              <a:buSzTx/>
              <a:buFontTx/>
              <a:buNone/>
              <a:tabLst/>
              <a:defRPr/>
            </a:pPr>
            <a:r>
              <a:rPr kumimoji="0" lang="en-US" sz="1400" b="0" i="0" u="none" strike="noStrike" kern="1200" cap="none" spc="-5" normalizeH="0" baseline="0" noProof="0" dirty="0">
                <a:ln>
                  <a:noFill/>
                </a:ln>
                <a:solidFill>
                  <a:srgbClr val="4D4F53"/>
                </a:solidFill>
                <a:effectLst/>
                <a:uLnTx/>
                <a:uFillTx/>
                <a:latin typeface="Times New Roman"/>
                <a:ea typeface="+mn-ea"/>
                <a:cs typeface="Times New Roman"/>
              </a:rPr>
              <a:t>October 21.2020 | 8:00 – 9:30</a:t>
            </a:r>
            <a:r>
              <a:rPr kumimoji="0" lang="en-US" sz="1400" b="0" i="0" u="none" strike="noStrike" kern="1200" cap="none" spc="10" normalizeH="0" baseline="0" noProof="0" dirty="0">
                <a:ln>
                  <a:noFill/>
                </a:ln>
                <a:solidFill>
                  <a:srgbClr val="4D4F53"/>
                </a:solidFill>
                <a:effectLst/>
                <a:uLnTx/>
                <a:uFillTx/>
                <a:latin typeface="Times New Roman"/>
                <a:ea typeface="+mn-ea"/>
                <a:cs typeface="Times New Roman"/>
              </a:rPr>
              <a:t> </a:t>
            </a:r>
            <a:r>
              <a:rPr kumimoji="0" lang="en-US" sz="1400" b="0" i="0" u="none" strike="noStrike" kern="1200" cap="none" spc="-5" normalizeH="0" baseline="0" noProof="0" dirty="0">
                <a:ln>
                  <a:noFill/>
                </a:ln>
                <a:solidFill>
                  <a:srgbClr val="4D4F53"/>
                </a:solidFill>
                <a:effectLst/>
                <a:uLnTx/>
                <a:uFillTx/>
                <a:latin typeface="Times New Roman"/>
                <a:ea typeface="+mn-ea"/>
                <a:cs typeface="Times New Roman"/>
              </a:rPr>
              <a:t>AM</a:t>
            </a:r>
            <a:endParaRPr kumimoji="0" lang="en-US" sz="1400" b="0" i="0" u="none" strike="noStrike" kern="1200" cap="none" spc="0" normalizeH="0" baseline="0" noProof="0" dirty="0">
              <a:ln>
                <a:noFill/>
              </a:ln>
              <a:solidFill>
                <a:prstClr val="black"/>
              </a:solidFill>
              <a:effectLst/>
              <a:uLnTx/>
              <a:uFillTx/>
              <a:latin typeface="Times New Roman"/>
              <a:ea typeface="+mn-ea"/>
              <a:cs typeface="Times New Roman"/>
            </a:endParaRPr>
          </a:p>
        </p:txBody>
      </p:sp>
      <p:pic>
        <p:nvPicPr>
          <p:cNvPr id="9" name="Picture 8">
            <a:extLst>
              <a:ext uri="{FF2B5EF4-FFF2-40B4-BE49-F238E27FC236}">
                <a16:creationId xmlns:a16="http://schemas.microsoft.com/office/drawing/2014/main" id="{980FE9B7-CE7B-4940-8F97-8D56B327A572}"/>
              </a:ext>
            </a:extLst>
          </p:cNvPr>
          <p:cNvPicPr>
            <a:picLocks noChangeAspect="1"/>
          </p:cNvPicPr>
          <p:nvPr/>
        </p:nvPicPr>
        <p:blipFill>
          <a:blip r:embed="rId17"/>
          <a:stretch>
            <a:fillRect/>
          </a:stretch>
        </p:blipFill>
        <p:spPr>
          <a:xfrm>
            <a:off x="9588094" y="4972631"/>
            <a:ext cx="1797902" cy="1612592"/>
          </a:xfrm>
          <a:prstGeom prst="rect">
            <a:avLst/>
          </a:prstGeom>
        </p:spPr>
      </p:pic>
    </p:spTree>
    <p:extLst>
      <p:ext uri="{BB962C8B-B14F-4D97-AF65-F5344CB8AC3E}">
        <p14:creationId xmlns:p14="http://schemas.microsoft.com/office/powerpoint/2010/main" val="1708908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371"/>
            <a:ext cx="12192000" cy="6858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 name="Subtitle 2"/>
          <p:cNvSpPr txBox="1">
            <a:spLocks/>
          </p:cNvSpPr>
          <p:nvPr/>
        </p:nvSpPr>
        <p:spPr>
          <a:xfrm>
            <a:off x="2402541" y="1452282"/>
            <a:ext cx="8229600" cy="762000"/>
          </a:xfrm>
          <a:prstGeom prst="rect">
            <a:avLst/>
          </a:prstGeom>
        </p:spPr>
        <p:txBody>
          <a:bodyPr vert="horz" lIns="91440" tIns="45720" rIns="91440" bIns="45720" rtlCol="0">
            <a:noAutofit/>
          </a:bodyPr>
          <a:lstStyle/>
          <a:p>
            <a:pPr defTabSz="457200">
              <a:spcBef>
                <a:spcPct val="20000"/>
              </a:spcBef>
              <a:defRPr/>
            </a:pPr>
            <a:r>
              <a:rPr lang="en-US" sz="4800" dirty="0">
                <a:solidFill>
                  <a:srgbClr val="4BACC6">
                    <a:lumMod val="60000"/>
                    <a:lumOff val="40000"/>
                  </a:srgbClr>
                </a:solidFill>
                <a:latin typeface="Adobe Garamond Pro"/>
                <a:cs typeface="Adobe Garamond Pro"/>
              </a:rPr>
              <a:t>Office of Diversity and Inclusion </a:t>
            </a:r>
          </a:p>
        </p:txBody>
      </p:sp>
      <p:cxnSp>
        <p:nvCxnSpPr>
          <p:cNvPr id="6" name="Straight Connector 5"/>
          <p:cNvCxnSpPr/>
          <p:nvPr/>
        </p:nvCxnSpPr>
        <p:spPr>
          <a:xfrm>
            <a:off x="2115339" y="3421629"/>
            <a:ext cx="8430336" cy="158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1" name="Subtitle 2"/>
          <p:cNvSpPr txBox="1">
            <a:spLocks/>
          </p:cNvSpPr>
          <p:nvPr/>
        </p:nvSpPr>
        <p:spPr>
          <a:xfrm>
            <a:off x="2083963" y="3715979"/>
            <a:ext cx="8229600" cy="1102442"/>
          </a:xfrm>
          <a:prstGeom prst="rect">
            <a:avLst/>
          </a:prstGeom>
        </p:spPr>
        <p:txBody>
          <a:bodyPr vert="horz" lIns="91440" tIns="45720" rIns="91440" bIns="45720" rtlCol="0">
            <a:noAutofit/>
          </a:bodyPr>
          <a:lstStyle/>
          <a:p>
            <a:pPr algn="ctr" defTabSz="457200">
              <a:defRPr/>
            </a:pPr>
            <a:endParaRPr lang="en-US" sz="1600" dirty="0">
              <a:solidFill>
                <a:prstClr val="white"/>
              </a:solidFill>
              <a:latin typeface="Arial" panose="020B0604020202020204" pitchFamily="34" charset="0"/>
              <a:cs typeface="Arial" panose="020B0604020202020204" pitchFamily="34" charset="0"/>
            </a:endParaRPr>
          </a:p>
          <a:p>
            <a:pPr algn="ctr" defTabSz="457200">
              <a:defRPr/>
            </a:pPr>
            <a:r>
              <a:rPr lang="en-US" sz="1600" dirty="0">
                <a:solidFill>
                  <a:prstClr val="white"/>
                </a:solidFill>
                <a:latin typeface="Arial" panose="020B0604020202020204" pitchFamily="34" charset="0"/>
                <a:cs typeface="Arial" panose="020B0604020202020204" pitchFamily="34" charset="0"/>
              </a:rPr>
              <a:t>Pedro Mancias, MD</a:t>
            </a:r>
          </a:p>
          <a:p>
            <a:pPr algn="ctr" defTabSz="457200">
              <a:spcBef>
                <a:spcPct val="20000"/>
              </a:spcBef>
              <a:defRPr/>
            </a:pPr>
            <a:endParaRPr lang="en-US" sz="1400" dirty="0">
              <a:solidFill>
                <a:srgbClr val="FFFFFF"/>
              </a:solidFill>
              <a:latin typeface="Arial" panose="020B0604020202020204" pitchFamily="34" charset="0"/>
              <a:cs typeface="Arial" panose="020B0604020202020204" pitchFamily="34" charset="0"/>
            </a:endParaRPr>
          </a:p>
          <a:p>
            <a:pPr defTabSz="457200">
              <a:spcBef>
                <a:spcPct val="20000"/>
              </a:spcBef>
              <a:defRPr/>
            </a:pPr>
            <a:endParaRPr lang="en-US" sz="3000" dirty="0">
              <a:solidFill>
                <a:srgbClr val="FFFFFF"/>
              </a:solidFill>
              <a:latin typeface="Adobe Garamond Pro"/>
              <a:cs typeface="Adobe Garamond Pr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653"/>
            <a:ext cx="12192000" cy="6858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9" name="Subtitle 2"/>
          <p:cNvSpPr txBox="1">
            <a:spLocks/>
          </p:cNvSpPr>
          <p:nvPr/>
        </p:nvSpPr>
        <p:spPr>
          <a:xfrm>
            <a:off x="257735" y="106857"/>
            <a:ext cx="8229600" cy="609600"/>
          </a:xfrm>
          <a:prstGeom prst="rect">
            <a:avLst/>
          </a:prstGeom>
        </p:spPr>
        <p:txBody>
          <a:bodyPr vert="horz" lIns="91440" tIns="45720" rIns="91440" bIns="45720" rtlCol="0">
            <a:noAutofit/>
          </a:bodyPr>
          <a:lstStyle/>
          <a:p>
            <a:pPr defTabSz="457200">
              <a:spcBef>
                <a:spcPct val="20000"/>
              </a:spcBef>
              <a:defRPr/>
            </a:pPr>
            <a:r>
              <a:rPr lang="en-US" sz="5000" dirty="0">
                <a:solidFill>
                  <a:srgbClr val="FFFFFF"/>
                </a:solidFill>
                <a:latin typeface="Adobe Garamond Pro"/>
                <a:cs typeface="Adobe Garamond Pro"/>
              </a:rPr>
              <a:t>Who we are…</a:t>
            </a:r>
          </a:p>
        </p:txBody>
      </p:sp>
      <p:cxnSp>
        <p:nvCxnSpPr>
          <p:cNvPr id="10" name="Straight Connector 9"/>
          <p:cNvCxnSpPr>
            <a:cxnSpLocks/>
          </p:cNvCxnSpPr>
          <p:nvPr/>
        </p:nvCxnSpPr>
        <p:spPr>
          <a:xfrm>
            <a:off x="307042" y="1027905"/>
            <a:ext cx="9879105" cy="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2" name="Diagram 1"/>
          <p:cNvGraphicFramePr/>
          <p:nvPr>
            <p:extLst>
              <p:ext uri="{D42A27DB-BD31-4B8C-83A1-F6EECF244321}">
                <p14:modId xmlns:p14="http://schemas.microsoft.com/office/powerpoint/2010/main" val="3733214267"/>
              </p:ext>
            </p:extLst>
          </p:nvPr>
        </p:nvGraphicFramePr>
        <p:xfrm>
          <a:off x="1897811" y="1660349"/>
          <a:ext cx="8666123" cy="3631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Subtitle 2"/>
          <p:cNvSpPr txBox="1">
            <a:spLocks/>
          </p:cNvSpPr>
          <p:nvPr/>
        </p:nvSpPr>
        <p:spPr>
          <a:xfrm>
            <a:off x="1752600" y="76200"/>
            <a:ext cx="8929628" cy="1752600"/>
          </a:xfrm>
          <a:prstGeom prst="rect">
            <a:avLst/>
          </a:prstGeom>
        </p:spPr>
        <p:txBody>
          <a:bodyPr vert="horz" lIns="91440" tIns="45720" rIns="91440" bIns="45720" rtlCol="0">
            <a:noAutofit/>
          </a:bodyPr>
          <a:lstStyle/>
          <a:p>
            <a:pPr defTabSz="457200">
              <a:spcAft>
                <a:spcPts val="1200"/>
              </a:spcAft>
            </a:pPr>
            <a:endParaRPr lang="en-US" sz="3200" b="1" dirty="0">
              <a:solidFill>
                <a:prstClr val="white"/>
              </a:solidFill>
              <a:latin typeface="Univers 45 Light"/>
              <a:cs typeface="Univers 45 Light"/>
            </a:endParaRPr>
          </a:p>
        </p:txBody>
      </p:sp>
      <p:cxnSp>
        <p:nvCxnSpPr>
          <p:cNvPr id="12" name="Straight Connector 11"/>
          <p:cNvCxnSpPr>
            <a:cxnSpLocks/>
          </p:cNvCxnSpPr>
          <p:nvPr/>
        </p:nvCxnSpPr>
        <p:spPr>
          <a:xfrm>
            <a:off x="242828" y="1200329"/>
            <a:ext cx="10487925" cy="12146"/>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84022" y="127422"/>
            <a:ext cx="10439400" cy="1200329"/>
          </a:xfrm>
          <a:prstGeom prst="rect">
            <a:avLst/>
          </a:prstGeom>
          <a:noFill/>
        </p:spPr>
        <p:txBody>
          <a:bodyPr wrap="square" rtlCol="0">
            <a:spAutoFit/>
          </a:bodyPr>
          <a:lstStyle/>
          <a:p>
            <a:pPr defTabSz="457200"/>
            <a:r>
              <a:rPr lang="en-US" sz="7200" dirty="0">
                <a:solidFill>
                  <a:prstClr val="white"/>
                </a:solidFill>
                <a:latin typeface="Calibri"/>
              </a:rPr>
              <a:t>Diversity is…..</a:t>
            </a:r>
          </a:p>
        </p:txBody>
      </p:sp>
      <p:sp>
        <p:nvSpPr>
          <p:cNvPr id="9" name="TextBox 8"/>
          <p:cNvSpPr txBox="1"/>
          <p:nvPr/>
        </p:nvSpPr>
        <p:spPr>
          <a:xfrm>
            <a:off x="1752600" y="5332187"/>
            <a:ext cx="8686800" cy="1631216"/>
          </a:xfrm>
          <a:prstGeom prst="rect">
            <a:avLst/>
          </a:prstGeom>
          <a:noFill/>
        </p:spPr>
        <p:txBody>
          <a:bodyPr wrap="square" rtlCol="0">
            <a:spAutoFit/>
          </a:bodyPr>
          <a:lstStyle/>
          <a:p>
            <a:pPr marL="0" lvl="1" algn="ctr" defTabSz="457200"/>
            <a:r>
              <a:rPr lang="en-US" sz="4000" b="1" dirty="0">
                <a:solidFill>
                  <a:srgbClr val="F79646">
                    <a:lumMod val="60000"/>
                    <a:lumOff val="40000"/>
                  </a:srgbClr>
                </a:solidFill>
                <a:effectLst>
                  <a:outerShdw blurRad="38100" dist="38100" dir="2700000" algn="tl">
                    <a:srgbClr val="000000">
                      <a:alpha val="43137"/>
                    </a:srgbClr>
                  </a:outerShdw>
                </a:effectLst>
                <a:latin typeface="Univers 45 Light"/>
                <a:cs typeface="Univers 45 Light"/>
              </a:rPr>
              <a:t>Homogeneity does not foster innovation!</a:t>
            </a:r>
          </a:p>
          <a:p>
            <a:pPr algn="ctr" defTabSz="457200"/>
            <a:endParaRPr lang="en-US" sz="2000" dirty="0">
              <a:solidFill>
                <a:prstClr val="black"/>
              </a:solidFill>
              <a:latin typeface="Calibri"/>
            </a:endParaRPr>
          </a:p>
        </p:txBody>
      </p:sp>
      <p:graphicFrame>
        <p:nvGraphicFramePr>
          <p:cNvPr id="2" name="Diagram 1"/>
          <p:cNvGraphicFramePr/>
          <p:nvPr>
            <p:extLst>
              <p:ext uri="{D42A27DB-BD31-4B8C-83A1-F6EECF244321}">
                <p14:modId xmlns:p14="http://schemas.microsoft.com/office/powerpoint/2010/main" val="1324513396"/>
              </p:ext>
            </p:extLst>
          </p:nvPr>
        </p:nvGraphicFramePr>
        <p:xfrm>
          <a:off x="2209800" y="1311295"/>
          <a:ext cx="7759390" cy="4020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8387" y="1219199"/>
            <a:ext cx="7347489" cy="4000727"/>
          </a:xfrm>
        </p:spPr>
      </p:pic>
      <p:sp>
        <p:nvSpPr>
          <p:cNvPr id="5" name="Rectangle 4"/>
          <p:cNvSpPr/>
          <p:nvPr/>
        </p:nvSpPr>
        <p:spPr>
          <a:xfrm>
            <a:off x="3352800" y="6400801"/>
            <a:ext cx="6248400" cy="307777"/>
          </a:xfrm>
          <a:prstGeom prst="rect">
            <a:avLst/>
          </a:prstGeom>
        </p:spPr>
        <p:txBody>
          <a:bodyPr wrap="square">
            <a:spAutoFit/>
          </a:bodyPr>
          <a:lstStyle/>
          <a:p>
            <a:pPr defTabSz="457200"/>
            <a:r>
              <a:rPr lang="en-US" sz="1400" dirty="0">
                <a:solidFill>
                  <a:prstClr val="white">
                    <a:lumMod val="95000"/>
                  </a:prstClr>
                </a:solidFill>
                <a:latin typeface="Calibri"/>
              </a:rPr>
              <a:t>https://twitter.com/CurtisSChin/status/1090782460386848768</a:t>
            </a:r>
          </a:p>
        </p:txBody>
      </p:sp>
    </p:spTree>
    <p:extLst>
      <p:ext uri="{BB962C8B-B14F-4D97-AF65-F5344CB8AC3E}">
        <p14:creationId xmlns:p14="http://schemas.microsoft.com/office/powerpoint/2010/main" val="3363699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200"/>
            <a:ext cx="12192000" cy="69342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Subtitle 2"/>
          <p:cNvSpPr txBox="1">
            <a:spLocks/>
          </p:cNvSpPr>
          <p:nvPr/>
        </p:nvSpPr>
        <p:spPr>
          <a:xfrm>
            <a:off x="1752600" y="76200"/>
            <a:ext cx="8929628" cy="1752600"/>
          </a:xfrm>
          <a:prstGeom prst="rect">
            <a:avLst/>
          </a:prstGeom>
        </p:spPr>
        <p:txBody>
          <a:bodyPr vert="horz" lIns="91440" tIns="45720" rIns="91440" bIns="45720" rtlCol="0">
            <a:noAutofit/>
          </a:bodyPr>
          <a:lstStyle/>
          <a:p>
            <a:pPr defTabSz="457200">
              <a:spcAft>
                <a:spcPts val="1200"/>
              </a:spcAft>
            </a:pPr>
            <a:endParaRPr lang="en-US" sz="3200" b="1" dirty="0">
              <a:solidFill>
                <a:prstClr val="white"/>
              </a:solidFill>
              <a:latin typeface="Univers 45 Light"/>
              <a:cs typeface="Univers 45 Light"/>
            </a:endParaRPr>
          </a:p>
        </p:txBody>
      </p:sp>
      <p:cxnSp>
        <p:nvCxnSpPr>
          <p:cNvPr id="12" name="Straight Connector 11"/>
          <p:cNvCxnSpPr>
            <a:cxnSpLocks/>
          </p:cNvCxnSpPr>
          <p:nvPr/>
        </p:nvCxnSpPr>
        <p:spPr>
          <a:xfrm flipV="1">
            <a:off x="242828" y="1205425"/>
            <a:ext cx="11443650" cy="2194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42828" y="1726918"/>
            <a:ext cx="8610600" cy="2462213"/>
          </a:xfrm>
          <a:prstGeom prst="rect">
            <a:avLst/>
          </a:prstGeom>
          <a:noFill/>
        </p:spPr>
        <p:txBody>
          <a:bodyPr wrap="square" rtlCol="0">
            <a:spAutoFit/>
          </a:bodyPr>
          <a:lstStyle/>
          <a:p>
            <a:pPr marL="914400" lvl="1" indent="-457200" defTabSz="457200">
              <a:spcAft>
                <a:spcPts val="1200"/>
              </a:spcAft>
              <a:buFont typeface="Arial" panose="020B0604020202020204" pitchFamily="34" charset="0"/>
              <a:buChar char="•"/>
            </a:pPr>
            <a:r>
              <a:rPr lang="en-US" sz="3600" b="1" dirty="0">
                <a:solidFill>
                  <a:prstClr val="white"/>
                </a:solidFill>
                <a:latin typeface="Univers 45 Light"/>
                <a:cs typeface="Univers 45 Light"/>
              </a:rPr>
              <a:t>The state of being valued, supported, and heard</a:t>
            </a:r>
          </a:p>
          <a:p>
            <a:pPr marL="914400" lvl="1" indent="-457200" defTabSz="457200">
              <a:spcAft>
                <a:spcPts val="1200"/>
              </a:spcAft>
              <a:buFont typeface="Arial" panose="020B0604020202020204" pitchFamily="34" charset="0"/>
              <a:buChar char="•"/>
            </a:pPr>
            <a:r>
              <a:rPr lang="en-US" sz="3600" b="1" dirty="0">
                <a:solidFill>
                  <a:prstClr val="white"/>
                </a:solidFill>
                <a:latin typeface="Univers 45 Light"/>
                <a:cs typeface="Univers 45 Light"/>
              </a:rPr>
              <a:t>The overall feeling of being a part of the community </a:t>
            </a:r>
          </a:p>
        </p:txBody>
      </p:sp>
      <p:sp>
        <p:nvSpPr>
          <p:cNvPr id="4" name="TextBox 3"/>
          <p:cNvSpPr txBox="1"/>
          <p:nvPr/>
        </p:nvSpPr>
        <p:spPr>
          <a:xfrm>
            <a:off x="242828" y="97429"/>
            <a:ext cx="8686800" cy="1107996"/>
          </a:xfrm>
          <a:prstGeom prst="rect">
            <a:avLst/>
          </a:prstGeom>
          <a:noFill/>
        </p:spPr>
        <p:txBody>
          <a:bodyPr wrap="square" rtlCol="0">
            <a:spAutoFit/>
          </a:bodyPr>
          <a:lstStyle/>
          <a:p>
            <a:pPr defTabSz="457200"/>
            <a:r>
              <a:rPr lang="en-US" sz="6600" dirty="0">
                <a:solidFill>
                  <a:prstClr val="white"/>
                </a:solidFill>
                <a:latin typeface="Calibri"/>
              </a:rPr>
              <a:t>What is Inclusion?</a:t>
            </a:r>
          </a:p>
        </p:txBody>
      </p:sp>
    </p:spTree>
    <p:extLst>
      <p:ext uri="{BB962C8B-B14F-4D97-AF65-F5344CB8AC3E}">
        <p14:creationId xmlns:p14="http://schemas.microsoft.com/office/powerpoint/2010/main" val="340572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200"/>
            <a:ext cx="12192000" cy="69342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Subtitle 2"/>
          <p:cNvSpPr txBox="1">
            <a:spLocks/>
          </p:cNvSpPr>
          <p:nvPr/>
        </p:nvSpPr>
        <p:spPr>
          <a:xfrm>
            <a:off x="1752600" y="76200"/>
            <a:ext cx="8929628" cy="1752600"/>
          </a:xfrm>
          <a:prstGeom prst="rect">
            <a:avLst/>
          </a:prstGeom>
        </p:spPr>
        <p:txBody>
          <a:bodyPr vert="horz" lIns="91440" tIns="45720" rIns="91440" bIns="45720" rtlCol="0">
            <a:noAutofit/>
          </a:bodyPr>
          <a:lstStyle/>
          <a:p>
            <a:pPr defTabSz="457200">
              <a:spcAft>
                <a:spcPts val="1200"/>
              </a:spcAft>
            </a:pPr>
            <a:endParaRPr lang="en-US" sz="3200" b="1" dirty="0">
              <a:solidFill>
                <a:prstClr val="white"/>
              </a:solidFill>
              <a:latin typeface="Univers 45 Light"/>
              <a:cs typeface="Univers 45 Light"/>
            </a:endParaRPr>
          </a:p>
        </p:txBody>
      </p:sp>
      <p:cxnSp>
        <p:nvCxnSpPr>
          <p:cNvPr id="12" name="Straight Connector 11"/>
          <p:cNvCxnSpPr>
            <a:cxnSpLocks/>
          </p:cNvCxnSpPr>
          <p:nvPr/>
        </p:nvCxnSpPr>
        <p:spPr>
          <a:xfrm>
            <a:off x="242828" y="1151244"/>
            <a:ext cx="11512416" cy="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36756" y="43248"/>
            <a:ext cx="8686800" cy="1107996"/>
          </a:xfrm>
          <a:prstGeom prst="rect">
            <a:avLst/>
          </a:prstGeom>
          <a:noFill/>
        </p:spPr>
        <p:txBody>
          <a:bodyPr wrap="square" rtlCol="0">
            <a:spAutoFit/>
          </a:bodyPr>
          <a:lstStyle/>
          <a:p>
            <a:pPr defTabSz="457200"/>
            <a:r>
              <a:rPr lang="en-US" sz="6600" dirty="0">
                <a:solidFill>
                  <a:prstClr val="white"/>
                </a:solidFill>
                <a:latin typeface="Calibri"/>
              </a:rPr>
              <a:t>Inclusion means you!</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293" y="1447800"/>
            <a:ext cx="6041493" cy="5217432"/>
          </a:xfrm>
          <a:prstGeom prst="rect">
            <a:avLst/>
          </a:prstGeom>
        </p:spPr>
      </p:pic>
    </p:spTree>
    <p:extLst>
      <p:ext uri="{BB962C8B-B14F-4D97-AF65-F5344CB8AC3E}">
        <p14:creationId xmlns:p14="http://schemas.microsoft.com/office/powerpoint/2010/main" val="314947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6556" y="380245"/>
            <a:ext cx="10304238" cy="5650761"/>
          </a:xfrm>
        </p:spPr>
      </p:pic>
    </p:spTree>
    <p:extLst>
      <p:ext uri="{BB962C8B-B14F-4D97-AF65-F5344CB8AC3E}">
        <p14:creationId xmlns:p14="http://schemas.microsoft.com/office/powerpoint/2010/main" val="3149713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37423" y="533400"/>
            <a:ext cx="9701561" cy="5790245"/>
          </a:xfrm>
        </p:spPr>
      </p:pic>
    </p:spTree>
    <p:extLst>
      <p:ext uri="{BB962C8B-B14F-4D97-AF65-F5344CB8AC3E}">
        <p14:creationId xmlns:p14="http://schemas.microsoft.com/office/powerpoint/2010/main" val="2577666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323C70-585D-4332-85F1-BAE408E2C561}"/>
              </a:ext>
            </a:extLst>
          </p:cNvPr>
          <p:cNvSpPr>
            <a:spLocks noGrp="1"/>
          </p:cNvSpPr>
          <p:nvPr>
            <p:ph type="sldNum" sz="quarter" idx="12"/>
          </p:nvPr>
        </p:nvSpPr>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0" fontAlgn="base" hangingPunct="0">
              <a:spcBef>
                <a:spcPct val="0"/>
              </a:spcBef>
              <a:spcAft>
                <a:spcPct val="0"/>
              </a:spcAft>
            </a:pPr>
            <a:fld id="{36214874-13B1-3346-93D6-21B042B4545F}" type="slidenum">
              <a:rPr lang="en-US" altLang="en-US" sz="900">
                <a:solidFill>
                  <a:srgbClr val="898989"/>
                </a:solidFill>
              </a:rPr>
              <a:pPr eaLnBrk="0" fontAlgn="base" hangingPunct="0">
                <a:spcBef>
                  <a:spcPct val="0"/>
                </a:spcBef>
                <a:spcAft>
                  <a:spcPct val="0"/>
                </a:spcAft>
              </a:pPr>
              <a:t>3</a:t>
            </a:fld>
            <a:endParaRPr lang="en-US" altLang="en-US" sz="900">
              <a:solidFill>
                <a:srgbClr val="898989"/>
              </a:solidFill>
            </a:endParaRPr>
          </a:p>
        </p:txBody>
      </p:sp>
      <p:sp>
        <p:nvSpPr>
          <p:cNvPr id="7" name="Rectangle 6">
            <a:extLst>
              <a:ext uri="{FF2B5EF4-FFF2-40B4-BE49-F238E27FC236}">
                <a16:creationId xmlns:a16="http://schemas.microsoft.com/office/drawing/2014/main" id="{E8F0B1AF-B2F9-42F3-B938-026CE3DC888E}"/>
              </a:ext>
            </a:extLst>
          </p:cNvPr>
          <p:cNvSpPr/>
          <p:nvPr/>
        </p:nvSpPr>
        <p:spPr>
          <a:xfrm>
            <a:off x="2371235" y="437043"/>
            <a:ext cx="7695554" cy="461665"/>
          </a:xfrm>
          <a:prstGeom prst="rect">
            <a:avLst/>
          </a:prstGeom>
        </p:spPr>
        <p:txBody>
          <a:bodyPr wrap="square">
            <a:spAutoFit/>
          </a:bodyPr>
          <a:lstStyle/>
          <a:p>
            <a:r>
              <a:rPr lang="en-US" altLang="en-US" sz="2400" b="1" kern="0" cap="all" dirty="0">
                <a:solidFill>
                  <a:srgbClr val="E28394">
                    <a:lumMod val="50000"/>
                  </a:srgbClr>
                </a:solidFill>
                <a:effectLst>
                  <a:outerShdw blurRad="50000" dist="30000" dir="5400000" algn="tl" rotWithShape="0">
                    <a:srgbClr val="000000">
                      <a:alpha val="30000"/>
                    </a:srgbClr>
                  </a:outerShdw>
                </a:effectLst>
                <a:latin typeface="Adobe Devanagari" panose="02040503050201020203" pitchFamily="18" charset="0"/>
                <a:ea typeface="ＭＳ Ｐゴシック" charset="0"/>
                <a:cs typeface="Adobe Devanagari" panose="02040503050201020203" pitchFamily="18" charset="0"/>
              </a:rPr>
              <a:t>The Office of Administration &amp; Faculty Affairs</a:t>
            </a:r>
            <a:endParaRPr lang="en-US" sz="2400" kern="0" dirty="0">
              <a:solidFill>
                <a:srgbClr val="E28394">
                  <a:lumMod val="50000"/>
                </a:srgbClr>
              </a:solidFill>
              <a:latin typeface="Rockwell" panose="02060603020205020403"/>
              <a:ea typeface="ＭＳ Ｐゴシック" charset="-128"/>
            </a:endParaRPr>
          </a:p>
        </p:txBody>
      </p:sp>
      <p:sp>
        <p:nvSpPr>
          <p:cNvPr id="10" name="Rectangle 9">
            <a:extLst>
              <a:ext uri="{FF2B5EF4-FFF2-40B4-BE49-F238E27FC236}">
                <a16:creationId xmlns:a16="http://schemas.microsoft.com/office/drawing/2014/main" id="{3BAFAC15-E616-46CC-B54D-922DB5C53356}"/>
              </a:ext>
            </a:extLst>
          </p:cNvPr>
          <p:cNvSpPr/>
          <p:nvPr/>
        </p:nvSpPr>
        <p:spPr>
          <a:xfrm>
            <a:off x="1719967" y="1119074"/>
            <a:ext cx="8413933" cy="5447645"/>
          </a:xfrm>
          <a:prstGeom prst="rect">
            <a:avLst/>
          </a:prstGeom>
        </p:spPr>
        <p:txBody>
          <a:bodyPr wrap="square">
            <a:spAutoFit/>
          </a:bodyPr>
          <a:lstStyle/>
          <a:p>
            <a:pPr defTabSz="457200"/>
            <a:r>
              <a:rPr lang="en-US" sz="1200" dirty="0">
                <a:solidFill>
                  <a:prstClr val="black"/>
                </a:solidFill>
                <a:latin typeface="Rockwell" panose="02060603020205020403"/>
                <a:ea typeface="ＭＳ Ｐゴシック" charset="-128"/>
              </a:rPr>
              <a:t> </a:t>
            </a:r>
          </a:p>
          <a:p>
            <a:pPr marL="171450" indent="-171450" defTabSz="457200">
              <a:buFont typeface="Wingdings" panose="05000000000000000000" pitchFamily="2" charset="2"/>
              <a:buChar char="q"/>
            </a:pPr>
            <a:r>
              <a:rPr lang="en-US" sz="1600" dirty="0">
                <a:solidFill>
                  <a:prstClr val="black"/>
                </a:solidFill>
                <a:latin typeface="Adobe Devanagari" panose="02040503050201020203" pitchFamily="18" charset="0"/>
                <a:ea typeface="ＭＳ Ｐゴシック" charset="-128"/>
                <a:cs typeface="Adobe Devanagari" panose="02040503050201020203" pitchFamily="18" charset="0"/>
              </a:rPr>
              <a:t>Counseling and mentoring of faculty about their academic careers (i.e., offering comprehensive reviews of a faculty member’s curriculum vitae to enhance career advancement opportunities)</a:t>
            </a:r>
          </a:p>
          <a:p>
            <a:pPr defTabSz="457200"/>
            <a:endParaRPr lang="en-US" sz="1600" dirty="0">
              <a:solidFill>
                <a:prstClr val="black"/>
              </a:solidFill>
              <a:latin typeface="Adobe Devanagari" panose="02040503050201020203" pitchFamily="18" charset="0"/>
              <a:ea typeface="ＭＳ Ｐゴシック" charset="-128"/>
              <a:cs typeface="Adobe Devanagari" panose="02040503050201020203" pitchFamily="18" charset="0"/>
            </a:endParaRPr>
          </a:p>
          <a:p>
            <a:pPr marL="171450" indent="-171450" defTabSz="457200">
              <a:buFont typeface="Wingdings" panose="05000000000000000000" pitchFamily="2" charset="2"/>
              <a:buChar char="q"/>
            </a:pPr>
            <a:r>
              <a:rPr lang="en-US" sz="1600" dirty="0">
                <a:solidFill>
                  <a:prstClr val="black"/>
                </a:solidFill>
                <a:latin typeface="Adobe Devanagari" panose="02040503050201020203" pitchFamily="18" charset="0"/>
                <a:ea typeface="ＭＳ Ｐゴシック" charset="-128"/>
                <a:cs typeface="Adobe Devanagari" panose="02040503050201020203" pitchFamily="18" charset="0"/>
              </a:rPr>
              <a:t>Promoting salary equity and equal opportunities for faculty</a:t>
            </a:r>
          </a:p>
          <a:p>
            <a:pPr defTabSz="457200"/>
            <a:r>
              <a:rPr lang="en-US" sz="1600" dirty="0">
                <a:solidFill>
                  <a:prstClr val="black"/>
                </a:solidFill>
                <a:latin typeface="Adobe Devanagari" panose="02040503050201020203" pitchFamily="18" charset="0"/>
                <a:ea typeface="ＭＳ Ｐゴシック" charset="-128"/>
                <a:cs typeface="Adobe Devanagari" panose="02040503050201020203" pitchFamily="18" charset="0"/>
              </a:rPr>
              <a:t> </a:t>
            </a:r>
          </a:p>
          <a:p>
            <a:pPr marL="171450" indent="-171450" defTabSz="457200">
              <a:buFont typeface="Wingdings" panose="05000000000000000000" pitchFamily="2" charset="2"/>
              <a:buChar char="q"/>
            </a:pPr>
            <a:r>
              <a:rPr lang="en-US" sz="1600" dirty="0">
                <a:solidFill>
                  <a:prstClr val="black"/>
                </a:solidFill>
                <a:latin typeface="Adobe Devanagari" panose="02040503050201020203" pitchFamily="18" charset="0"/>
                <a:ea typeface="ＭＳ Ｐゴシック" charset="-128"/>
                <a:cs typeface="Adobe Devanagari" panose="02040503050201020203" pitchFamily="18" charset="0"/>
              </a:rPr>
              <a:t>Seminars on the  promotion and tenure process</a:t>
            </a:r>
          </a:p>
          <a:p>
            <a:pPr defTabSz="457200"/>
            <a:r>
              <a:rPr lang="en-US" sz="1600" dirty="0">
                <a:solidFill>
                  <a:prstClr val="black"/>
                </a:solidFill>
                <a:latin typeface="Adobe Devanagari" panose="02040503050201020203" pitchFamily="18" charset="0"/>
                <a:ea typeface="ＭＳ Ｐゴシック" charset="-128"/>
                <a:cs typeface="Adobe Devanagari" panose="02040503050201020203" pitchFamily="18" charset="0"/>
              </a:rPr>
              <a:t> </a:t>
            </a:r>
          </a:p>
          <a:p>
            <a:pPr marL="171450" indent="-171450" defTabSz="457200">
              <a:buFont typeface="Wingdings" panose="05000000000000000000" pitchFamily="2" charset="2"/>
              <a:buChar char="q"/>
            </a:pPr>
            <a:r>
              <a:rPr lang="en-US" sz="1600" dirty="0">
                <a:solidFill>
                  <a:prstClr val="black"/>
                </a:solidFill>
                <a:latin typeface="Adobe Devanagari" panose="02040503050201020203" pitchFamily="18" charset="0"/>
                <a:ea typeface="ＭＳ Ｐゴシック" charset="-128"/>
                <a:cs typeface="Adobe Devanagari" panose="02040503050201020203" pitchFamily="18" charset="0"/>
              </a:rPr>
              <a:t>New faculty orientation programs</a:t>
            </a:r>
          </a:p>
          <a:p>
            <a:pPr defTabSz="457200"/>
            <a:r>
              <a:rPr lang="en-US" sz="1600" dirty="0">
                <a:solidFill>
                  <a:prstClr val="black"/>
                </a:solidFill>
                <a:latin typeface="Adobe Devanagari" panose="02040503050201020203" pitchFamily="18" charset="0"/>
                <a:ea typeface="ＭＳ Ｐゴシック" charset="-128"/>
                <a:cs typeface="Adobe Devanagari" panose="02040503050201020203" pitchFamily="18" charset="0"/>
              </a:rPr>
              <a:t> </a:t>
            </a:r>
          </a:p>
          <a:p>
            <a:pPr marL="171450" indent="-171450" defTabSz="457200">
              <a:buFont typeface="Wingdings" panose="05000000000000000000" pitchFamily="2" charset="2"/>
              <a:buChar char="q"/>
            </a:pPr>
            <a:r>
              <a:rPr lang="en-US" sz="1600" dirty="0">
                <a:solidFill>
                  <a:prstClr val="black"/>
                </a:solidFill>
                <a:latin typeface="Adobe Devanagari" panose="02040503050201020203" pitchFamily="18" charset="0"/>
                <a:ea typeface="ＭＳ Ｐゴシック" charset="-128"/>
                <a:cs typeface="Adobe Devanagari" panose="02040503050201020203" pitchFamily="18" charset="0"/>
              </a:rPr>
              <a:t>Counseling of faculty regarding employment-related issues</a:t>
            </a:r>
          </a:p>
          <a:p>
            <a:pPr defTabSz="457200"/>
            <a:r>
              <a:rPr lang="en-US" sz="1600" dirty="0">
                <a:solidFill>
                  <a:prstClr val="black"/>
                </a:solidFill>
                <a:latin typeface="Adobe Devanagari" panose="02040503050201020203" pitchFamily="18" charset="0"/>
                <a:ea typeface="ＭＳ Ｐゴシック" charset="-128"/>
                <a:cs typeface="Adobe Devanagari" panose="02040503050201020203" pitchFamily="18" charset="0"/>
              </a:rPr>
              <a:t> </a:t>
            </a:r>
          </a:p>
          <a:p>
            <a:pPr marL="171450" indent="-171450" defTabSz="457200">
              <a:buFont typeface="Wingdings" panose="05000000000000000000" pitchFamily="2" charset="2"/>
              <a:buChar char="q"/>
            </a:pPr>
            <a:r>
              <a:rPr lang="en-US" sz="1600" dirty="0">
                <a:solidFill>
                  <a:prstClr val="black"/>
                </a:solidFill>
                <a:latin typeface="Adobe Devanagari" panose="02040503050201020203" pitchFamily="18" charset="0"/>
                <a:ea typeface="ＭＳ Ｐゴシック" charset="-128"/>
                <a:cs typeface="Adobe Devanagari" panose="02040503050201020203" pitchFamily="18" charset="0"/>
              </a:rPr>
              <a:t>Manage and coordinate Annual Faculty Reviews and Six-Year (post-tenure) Faculty Reviews </a:t>
            </a:r>
          </a:p>
          <a:p>
            <a:pPr defTabSz="457200"/>
            <a:r>
              <a:rPr lang="en-US" sz="1600" dirty="0">
                <a:solidFill>
                  <a:prstClr val="black"/>
                </a:solidFill>
                <a:latin typeface="Adobe Devanagari" panose="02040503050201020203" pitchFamily="18" charset="0"/>
                <a:ea typeface="ＭＳ Ｐゴシック" charset="-128"/>
                <a:cs typeface="Adobe Devanagari" panose="02040503050201020203" pitchFamily="18" charset="0"/>
              </a:rPr>
              <a:t> </a:t>
            </a:r>
          </a:p>
          <a:p>
            <a:pPr marL="171450" indent="-171450" defTabSz="457200">
              <a:buFont typeface="Wingdings" panose="05000000000000000000" pitchFamily="2" charset="2"/>
              <a:buChar char="q"/>
            </a:pPr>
            <a:r>
              <a:rPr lang="en-US" sz="1600" dirty="0">
                <a:solidFill>
                  <a:prstClr val="black"/>
                </a:solidFill>
                <a:latin typeface="Adobe Devanagari" panose="02040503050201020203" pitchFamily="18" charset="0"/>
                <a:ea typeface="ＭＳ Ｐゴシック" charset="-128"/>
                <a:cs typeface="Adobe Devanagari" panose="02040503050201020203" pitchFamily="18" charset="0"/>
              </a:rPr>
              <a:t>Serving as a liaison with the Texas Medical Board for institutional permits for faculty licensing and for permanent licensure problems</a:t>
            </a:r>
          </a:p>
          <a:p>
            <a:pPr defTabSz="457200"/>
            <a:r>
              <a:rPr lang="en-US" sz="1600" dirty="0">
                <a:solidFill>
                  <a:prstClr val="black"/>
                </a:solidFill>
                <a:latin typeface="Adobe Devanagari" panose="02040503050201020203" pitchFamily="18" charset="0"/>
                <a:ea typeface="ＭＳ Ｐゴシック" charset="-128"/>
                <a:cs typeface="Adobe Devanagari" panose="02040503050201020203" pitchFamily="18" charset="0"/>
              </a:rPr>
              <a:t> </a:t>
            </a:r>
          </a:p>
          <a:p>
            <a:pPr marL="171450" indent="-171450" defTabSz="457200">
              <a:buFont typeface="Wingdings" panose="05000000000000000000" pitchFamily="2" charset="2"/>
              <a:buChar char="q"/>
            </a:pPr>
            <a:r>
              <a:rPr lang="en-US" sz="1600" dirty="0">
                <a:solidFill>
                  <a:prstClr val="black"/>
                </a:solidFill>
                <a:latin typeface="Adobe Devanagari" panose="02040503050201020203" pitchFamily="18" charset="0"/>
                <a:ea typeface="ＭＳ Ｐゴシック" charset="-128"/>
                <a:cs typeface="Adobe Devanagari" panose="02040503050201020203" pitchFamily="18" charset="0"/>
              </a:rPr>
              <a:t>Assisting with faculty recruitment and retention</a:t>
            </a:r>
          </a:p>
          <a:p>
            <a:pPr defTabSz="457200"/>
            <a:r>
              <a:rPr lang="en-US" sz="1600" dirty="0">
                <a:solidFill>
                  <a:prstClr val="black"/>
                </a:solidFill>
                <a:latin typeface="Adobe Devanagari" panose="02040503050201020203" pitchFamily="18" charset="0"/>
                <a:ea typeface="ＭＳ Ｐゴシック" charset="-128"/>
                <a:cs typeface="Adobe Devanagari" panose="02040503050201020203" pitchFamily="18" charset="0"/>
              </a:rPr>
              <a:t> </a:t>
            </a:r>
          </a:p>
          <a:p>
            <a:pPr marL="171450" indent="-171450" defTabSz="457200">
              <a:buFont typeface="Wingdings" panose="05000000000000000000" pitchFamily="2" charset="2"/>
              <a:buChar char="q"/>
            </a:pPr>
            <a:r>
              <a:rPr lang="en-US" sz="1600" dirty="0">
                <a:solidFill>
                  <a:prstClr val="black"/>
                </a:solidFill>
                <a:latin typeface="Adobe Devanagari" panose="02040503050201020203" pitchFamily="18" charset="0"/>
                <a:ea typeface="ＭＳ Ｐゴシック" charset="-128"/>
                <a:cs typeface="Adobe Devanagari" panose="02040503050201020203" pitchFamily="18" charset="0"/>
              </a:rPr>
              <a:t>Identifying and offering programs to improve faculty skills (faculty development)</a:t>
            </a:r>
          </a:p>
          <a:p>
            <a:pPr defTabSz="457200"/>
            <a:r>
              <a:rPr lang="en-US" sz="1600" dirty="0">
                <a:solidFill>
                  <a:prstClr val="black"/>
                </a:solidFill>
                <a:latin typeface="Adobe Devanagari" panose="02040503050201020203" pitchFamily="18" charset="0"/>
                <a:ea typeface="ＭＳ Ｐゴシック" charset="-128"/>
                <a:cs typeface="Adobe Devanagari" panose="02040503050201020203" pitchFamily="18" charset="0"/>
              </a:rPr>
              <a:t> </a:t>
            </a:r>
          </a:p>
          <a:p>
            <a:pPr marL="171450" indent="-171450" defTabSz="457200">
              <a:buFont typeface="Wingdings" panose="05000000000000000000" pitchFamily="2" charset="2"/>
              <a:buChar char="q"/>
            </a:pPr>
            <a:r>
              <a:rPr lang="en-US" sz="1600" dirty="0">
                <a:solidFill>
                  <a:prstClr val="black"/>
                </a:solidFill>
                <a:latin typeface="Adobe Devanagari" panose="02040503050201020203" pitchFamily="18" charset="0"/>
                <a:ea typeface="ＭＳ Ｐゴシック" charset="-128"/>
                <a:cs typeface="Adobe Devanagari" panose="02040503050201020203" pitchFamily="18" charset="0"/>
              </a:rPr>
              <a:t>Conducting exit interviews with faculty leaving MMS </a:t>
            </a:r>
            <a:endParaRPr lang="en-US" dirty="0">
              <a:solidFill>
                <a:prstClr val="black"/>
              </a:solidFill>
              <a:latin typeface="Adobe Devanagari" panose="02040503050201020203" pitchFamily="18" charset="0"/>
              <a:ea typeface="ＭＳ Ｐゴシック" charset="-128"/>
              <a:cs typeface="Adobe Devanagari" panose="02040503050201020203" pitchFamily="18" charset="0"/>
            </a:endParaRPr>
          </a:p>
        </p:txBody>
      </p:sp>
      <p:pic>
        <p:nvPicPr>
          <p:cNvPr id="11" name="Picture 10">
            <a:extLst>
              <a:ext uri="{FF2B5EF4-FFF2-40B4-BE49-F238E27FC236}">
                <a16:creationId xmlns:a16="http://schemas.microsoft.com/office/drawing/2014/main" id="{B7097F30-3E44-4D31-9726-A47EF4C42A9C}"/>
              </a:ext>
            </a:extLst>
          </p:cNvPr>
          <p:cNvPicPr>
            <a:picLocks noChangeAspect="1"/>
          </p:cNvPicPr>
          <p:nvPr/>
        </p:nvPicPr>
        <p:blipFill>
          <a:blip r:embed="rId2"/>
          <a:stretch>
            <a:fillRect/>
          </a:stretch>
        </p:blipFill>
        <p:spPr>
          <a:xfrm>
            <a:off x="939620" y="0"/>
            <a:ext cx="1431615" cy="1284058"/>
          </a:xfrm>
          <a:prstGeom prst="rect">
            <a:avLst/>
          </a:prstGeom>
        </p:spPr>
      </p:pic>
    </p:spTree>
    <p:extLst>
      <p:ext uri="{BB962C8B-B14F-4D97-AF65-F5344CB8AC3E}">
        <p14:creationId xmlns:p14="http://schemas.microsoft.com/office/powerpoint/2010/main" val="2249600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19454" y="423747"/>
            <a:ext cx="7518323" cy="6038432"/>
          </a:xfrm>
        </p:spPr>
      </p:pic>
    </p:spTree>
    <p:extLst>
      <p:ext uri="{BB962C8B-B14F-4D97-AF65-F5344CB8AC3E}">
        <p14:creationId xmlns:p14="http://schemas.microsoft.com/office/powerpoint/2010/main" val="1231365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Subtitle 2"/>
          <p:cNvSpPr txBox="1">
            <a:spLocks/>
          </p:cNvSpPr>
          <p:nvPr/>
        </p:nvSpPr>
        <p:spPr>
          <a:xfrm>
            <a:off x="354263" y="299405"/>
            <a:ext cx="8945215" cy="609600"/>
          </a:xfrm>
          <a:prstGeom prst="rect">
            <a:avLst/>
          </a:prstGeom>
        </p:spPr>
        <p:txBody>
          <a:bodyPr vert="horz" lIns="91440" tIns="45720" rIns="91440" bIns="45720" rtlCol="0">
            <a:noAutofit/>
          </a:bodyPr>
          <a:lstStyle/>
          <a:p>
            <a:pPr defTabSz="457200">
              <a:spcBef>
                <a:spcPct val="20000"/>
              </a:spcBef>
              <a:defRPr/>
            </a:pPr>
            <a:r>
              <a:rPr lang="en-US" sz="5000" dirty="0">
                <a:solidFill>
                  <a:srgbClr val="FFFFFF"/>
                </a:solidFill>
                <a:latin typeface="Adobe Garamond Pro"/>
                <a:cs typeface="Adobe Garamond Pro"/>
              </a:rPr>
              <a:t>Who do we serve?  </a:t>
            </a:r>
          </a:p>
        </p:txBody>
      </p:sp>
      <p:cxnSp>
        <p:nvCxnSpPr>
          <p:cNvPr id="12" name="Straight Connector 11"/>
          <p:cNvCxnSpPr>
            <a:cxnSpLocks/>
          </p:cNvCxnSpPr>
          <p:nvPr/>
        </p:nvCxnSpPr>
        <p:spPr>
          <a:xfrm>
            <a:off x="354263" y="1206822"/>
            <a:ext cx="11086888" cy="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1271239" y="1664370"/>
            <a:ext cx="9946888" cy="4809454"/>
            <a:chOff x="213013" y="1664369"/>
            <a:chExt cx="8717974" cy="4207497"/>
          </a:xfrm>
        </p:grpSpPr>
        <p:sp>
          <p:nvSpPr>
            <p:cNvPr id="14" name="Rectangle 13"/>
            <p:cNvSpPr/>
            <p:nvPr/>
          </p:nvSpPr>
          <p:spPr>
            <a:xfrm>
              <a:off x="838200" y="5410201"/>
              <a:ext cx="5977467" cy="461665"/>
            </a:xfrm>
            <a:prstGeom prst="rect">
              <a:avLst/>
            </a:prstGeom>
          </p:spPr>
          <p:txBody>
            <a:bodyPr wrap="square">
              <a:spAutoFit/>
            </a:bodyPr>
            <a:lstStyle/>
            <a:p>
              <a:pPr defTabSz="457200"/>
              <a:r>
                <a:rPr lang="en-US" sz="2400" b="1" dirty="0">
                  <a:solidFill>
                    <a:prstClr val="white"/>
                  </a:solidFill>
                  <a:latin typeface="Univers 45 Light"/>
                  <a:cs typeface="Univers 45 Light"/>
                </a:rPr>
                <a:t>McGovern Medical School!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13" y="1664369"/>
              <a:ext cx="8717974" cy="336483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Subtitle 2"/>
          <p:cNvSpPr txBox="1">
            <a:spLocks/>
          </p:cNvSpPr>
          <p:nvPr/>
        </p:nvSpPr>
        <p:spPr>
          <a:xfrm>
            <a:off x="1752600" y="76200"/>
            <a:ext cx="8929628" cy="1752600"/>
          </a:xfrm>
          <a:prstGeom prst="rect">
            <a:avLst/>
          </a:prstGeom>
        </p:spPr>
        <p:txBody>
          <a:bodyPr vert="horz" lIns="91440" tIns="45720" rIns="91440" bIns="45720" rtlCol="0">
            <a:noAutofit/>
          </a:bodyPr>
          <a:lstStyle/>
          <a:p>
            <a:pPr defTabSz="457200">
              <a:spcAft>
                <a:spcPts val="1200"/>
              </a:spcAft>
            </a:pPr>
            <a:endParaRPr lang="en-US" sz="3200" b="1" dirty="0">
              <a:solidFill>
                <a:prstClr val="white"/>
              </a:solidFill>
              <a:latin typeface="Univers 45 Light"/>
              <a:cs typeface="Univers 45 Light"/>
            </a:endParaRPr>
          </a:p>
        </p:txBody>
      </p:sp>
      <p:cxnSp>
        <p:nvCxnSpPr>
          <p:cNvPr id="12" name="Straight Connector 11"/>
          <p:cNvCxnSpPr>
            <a:cxnSpLocks/>
          </p:cNvCxnSpPr>
          <p:nvPr/>
        </p:nvCxnSpPr>
        <p:spPr>
          <a:xfrm>
            <a:off x="354918" y="1219200"/>
            <a:ext cx="10555910" cy="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19028" y="1184196"/>
            <a:ext cx="9538650" cy="3477875"/>
          </a:xfrm>
          <a:prstGeom prst="rect">
            <a:avLst/>
          </a:prstGeom>
          <a:noFill/>
        </p:spPr>
        <p:txBody>
          <a:bodyPr wrap="square" rtlCol="0">
            <a:spAutoFit/>
          </a:bodyPr>
          <a:lstStyle/>
          <a:p>
            <a:pPr lvl="1" defTabSz="457200">
              <a:spcAft>
                <a:spcPts val="1200"/>
              </a:spcAft>
            </a:pPr>
            <a:endParaRPr lang="en-US" sz="3000" b="1" dirty="0">
              <a:solidFill>
                <a:prstClr val="white"/>
              </a:solidFill>
              <a:latin typeface="Univers 45 Light"/>
              <a:cs typeface="Univers 45 Light"/>
            </a:endParaRPr>
          </a:p>
          <a:p>
            <a:pPr marL="914400" lvl="1" indent="-457200" defTabSz="457200">
              <a:spcAft>
                <a:spcPts val="1200"/>
              </a:spcAft>
              <a:buFont typeface="Arial" panose="020B0604020202020204" pitchFamily="34" charset="0"/>
              <a:buChar char="•"/>
            </a:pPr>
            <a:r>
              <a:rPr lang="en-US" sz="3000" b="1" dirty="0">
                <a:solidFill>
                  <a:schemeClr val="bg1"/>
                </a:solidFill>
                <a:latin typeface="Univers 45 Light"/>
              </a:rPr>
              <a:t>Climate surveys</a:t>
            </a:r>
          </a:p>
          <a:p>
            <a:pPr marL="914400" lvl="1" indent="-457200" defTabSz="457200">
              <a:spcAft>
                <a:spcPts val="1200"/>
              </a:spcAft>
              <a:buFont typeface="Arial" panose="020B0604020202020204" pitchFamily="34" charset="0"/>
              <a:buChar char="•"/>
            </a:pPr>
            <a:r>
              <a:rPr lang="en-US" sz="3000" b="1" dirty="0">
                <a:solidFill>
                  <a:schemeClr val="bg1"/>
                </a:solidFill>
                <a:latin typeface="Univers 45 Light"/>
              </a:rPr>
              <a:t>Diversity Weeks</a:t>
            </a:r>
          </a:p>
          <a:p>
            <a:pPr marL="914400" lvl="1" indent="-457200" defTabSz="457200">
              <a:spcAft>
                <a:spcPts val="1200"/>
              </a:spcAft>
              <a:buFont typeface="Arial" panose="020B0604020202020204" pitchFamily="34" charset="0"/>
              <a:buChar char="•"/>
            </a:pPr>
            <a:r>
              <a:rPr lang="en-US" sz="3000" b="1" dirty="0">
                <a:solidFill>
                  <a:schemeClr val="bg1"/>
                </a:solidFill>
                <a:latin typeface="Univers 45 Light"/>
              </a:rPr>
              <a:t>Bulletin board of opportunities for research, funding or training</a:t>
            </a:r>
          </a:p>
          <a:p>
            <a:pPr marL="914400" lvl="1" indent="-457200" defTabSz="457200">
              <a:spcAft>
                <a:spcPts val="1200"/>
              </a:spcAft>
              <a:buFont typeface="Arial" panose="020B0604020202020204" pitchFamily="34" charset="0"/>
              <a:buChar char="•"/>
            </a:pPr>
            <a:r>
              <a:rPr lang="en-US" sz="3000" b="1" dirty="0">
                <a:solidFill>
                  <a:schemeClr val="bg1"/>
                </a:solidFill>
                <a:latin typeface="Univers 45 Light"/>
              </a:rPr>
              <a:t>Workshops on cultural competency</a:t>
            </a:r>
          </a:p>
        </p:txBody>
      </p:sp>
      <p:sp>
        <p:nvSpPr>
          <p:cNvPr id="4" name="TextBox 3"/>
          <p:cNvSpPr txBox="1"/>
          <p:nvPr/>
        </p:nvSpPr>
        <p:spPr>
          <a:xfrm>
            <a:off x="471428" y="111204"/>
            <a:ext cx="8686800" cy="1107996"/>
          </a:xfrm>
          <a:prstGeom prst="rect">
            <a:avLst/>
          </a:prstGeom>
          <a:noFill/>
        </p:spPr>
        <p:txBody>
          <a:bodyPr wrap="square" rtlCol="0">
            <a:spAutoFit/>
          </a:bodyPr>
          <a:lstStyle/>
          <a:p>
            <a:pPr defTabSz="457200"/>
            <a:r>
              <a:rPr lang="en-US" sz="6600" dirty="0">
                <a:solidFill>
                  <a:prstClr val="white"/>
                </a:solidFill>
                <a:latin typeface="Calibri"/>
              </a:rPr>
              <a:t>What we do…</a:t>
            </a:r>
          </a:p>
        </p:txBody>
      </p:sp>
    </p:spTree>
    <p:extLst>
      <p:ext uri="{BB962C8B-B14F-4D97-AF65-F5344CB8AC3E}">
        <p14:creationId xmlns:p14="http://schemas.microsoft.com/office/powerpoint/2010/main" val="35887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Subtitle 2"/>
          <p:cNvSpPr txBox="1">
            <a:spLocks/>
          </p:cNvSpPr>
          <p:nvPr/>
        </p:nvSpPr>
        <p:spPr>
          <a:xfrm>
            <a:off x="1752600" y="76200"/>
            <a:ext cx="8929628" cy="1752600"/>
          </a:xfrm>
          <a:prstGeom prst="rect">
            <a:avLst/>
          </a:prstGeom>
        </p:spPr>
        <p:txBody>
          <a:bodyPr vert="horz" lIns="91440" tIns="45720" rIns="91440" bIns="45720" rtlCol="0">
            <a:noAutofit/>
          </a:bodyPr>
          <a:lstStyle/>
          <a:p>
            <a:pPr defTabSz="457200">
              <a:spcAft>
                <a:spcPts val="1200"/>
              </a:spcAft>
            </a:pPr>
            <a:endParaRPr lang="en-US" sz="3200" b="1" dirty="0">
              <a:solidFill>
                <a:prstClr val="white"/>
              </a:solidFill>
              <a:latin typeface="Univers 45 Light"/>
              <a:cs typeface="Univers 45 Light"/>
            </a:endParaRPr>
          </a:p>
        </p:txBody>
      </p:sp>
      <p:cxnSp>
        <p:nvCxnSpPr>
          <p:cNvPr id="12" name="Straight Connector 11"/>
          <p:cNvCxnSpPr>
            <a:cxnSpLocks/>
          </p:cNvCxnSpPr>
          <p:nvPr/>
        </p:nvCxnSpPr>
        <p:spPr>
          <a:xfrm>
            <a:off x="411955" y="1216024"/>
            <a:ext cx="10538543" cy="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62932" y="1828800"/>
            <a:ext cx="8929628" cy="2369880"/>
          </a:xfrm>
          <a:prstGeom prst="rect">
            <a:avLst/>
          </a:prstGeom>
          <a:noFill/>
        </p:spPr>
        <p:txBody>
          <a:bodyPr wrap="square" rtlCol="0">
            <a:spAutoFit/>
          </a:bodyPr>
          <a:lstStyle/>
          <a:p>
            <a:pPr marL="914400" lvl="1" indent="-457200" defTabSz="457200">
              <a:spcAft>
                <a:spcPts val="1200"/>
              </a:spcAft>
              <a:buFont typeface="Arial" panose="020B0604020202020204" pitchFamily="34" charset="0"/>
              <a:buChar char="•"/>
            </a:pPr>
            <a:r>
              <a:rPr lang="en-US" sz="3200" b="1" dirty="0">
                <a:solidFill>
                  <a:prstClr val="white"/>
                </a:solidFill>
                <a:latin typeface="Univers 45 Light"/>
                <a:cs typeface="Univers 45 Light"/>
              </a:rPr>
              <a:t>Outreach programs for area grade school students</a:t>
            </a:r>
          </a:p>
          <a:p>
            <a:pPr marL="914400" lvl="1" indent="-457200" defTabSz="457200">
              <a:spcAft>
                <a:spcPts val="1200"/>
              </a:spcAft>
              <a:buFont typeface="Arial" panose="020B0604020202020204" pitchFamily="34" charset="0"/>
              <a:buChar char="•"/>
            </a:pPr>
            <a:r>
              <a:rPr lang="en-US" sz="3200" b="1" dirty="0">
                <a:solidFill>
                  <a:prstClr val="white"/>
                </a:solidFill>
                <a:latin typeface="Univers 45 Light"/>
                <a:cs typeface="Univers 45 Light"/>
              </a:rPr>
              <a:t>JAMP</a:t>
            </a:r>
          </a:p>
          <a:p>
            <a:pPr marL="914400" lvl="1" indent="-457200" defTabSz="457200">
              <a:spcAft>
                <a:spcPts val="1200"/>
              </a:spcAft>
              <a:buFont typeface="Arial" panose="020B0604020202020204" pitchFamily="34" charset="0"/>
              <a:buChar char="•"/>
            </a:pPr>
            <a:r>
              <a:rPr lang="en-US" sz="3200" b="1" dirty="0">
                <a:solidFill>
                  <a:prstClr val="white"/>
                </a:solidFill>
                <a:latin typeface="Univers 45 Light"/>
                <a:cs typeface="Univers 45 Light"/>
              </a:rPr>
              <a:t>Walk-in advising/mentoring for students</a:t>
            </a:r>
          </a:p>
        </p:txBody>
      </p:sp>
      <p:sp>
        <p:nvSpPr>
          <p:cNvPr id="4" name="TextBox 3"/>
          <p:cNvSpPr txBox="1"/>
          <p:nvPr/>
        </p:nvSpPr>
        <p:spPr>
          <a:xfrm>
            <a:off x="411955" y="146347"/>
            <a:ext cx="8686800" cy="923330"/>
          </a:xfrm>
          <a:prstGeom prst="rect">
            <a:avLst/>
          </a:prstGeom>
          <a:noFill/>
        </p:spPr>
        <p:txBody>
          <a:bodyPr wrap="square" rtlCol="0">
            <a:spAutoFit/>
          </a:bodyPr>
          <a:lstStyle/>
          <a:p>
            <a:pPr defTabSz="457200"/>
            <a:r>
              <a:rPr lang="en-US" sz="5400" dirty="0">
                <a:solidFill>
                  <a:prstClr val="white"/>
                </a:solidFill>
                <a:latin typeface="Calibri"/>
              </a:rPr>
              <a:t>Other…</a:t>
            </a:r>
          </a:p>
        </p:txBody>
      </p:sp>
    </p:spTree>
    <p:extLst>
      <p:ext uri="{BB962C8B-B14F-4D97-AF65-F5344CB8AC3E}">
        <p14:creationId xmlns:p14="http://schemas.microsoft.com/office/powerpoint/2010/main" val="118008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Subtitle 2"/>
          <p:cNvSpPr txBox="1">
            <a:spLocks/>
          </p:cNvSpPr>
          <p:nvPr/>
        </p:nvSpPr>
        <p:spPr>
          <a:xfrm>
            <a:off x="1752600" y="76200"/>
            <a:ext cx="8929628" cy="1752600"/>
          </a:xfrm>
          <a:prstGeom prst="rect">
            <a:avLst/>
          </a:prstGeom>
        </p:spPr>
        <p:txBody>
          <a:bodyPr vert="horz" lIns="91440" tIns="45720" rIns="91440" bIns="45720" rtlCol="0">
            <a:noAutofit/>
          </a:bodyPr>
          <a:lstStyle/>
          <a:p>
            <a:pPr defTabSz="457200">
              <a:spcAft>
                <a:spcPts val="1200"/>
              </a:spcAft>
            </a:pPr>
            <a:endParaRPr lang="en-US" sz="3200" b="1" dirty="0">
              <a:solidFill>
                <a:prstClr val="white"/>
              </a:solidFill>
              <a:latin typeface="Univers 45 Light"/>
              <a:cs typeface="Univers 45 Light"/>
            </a:endParaRPr>
          </a:p>
        </p:txBody>
      </p:sp>
      <p:cxnSp>
        <p:nvCxnSpPr>
          <p:cNvPr id="12" name="Straight Connector 11"/>
          <p:cNvCxnSpPr>
            <a:cxnSpLocks/>
          </p:cNvCxnSpPr>
          <p:nvPr/>
        </p:nvCxnSpPr>
        <p:spPr>
          <a:xfrm>
            <a:off x="301382" y="1182290"/>
            <a:ext cx="11162072" cy="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42828" y="896889"/>
            <a:ext cx="8991600" cy="5601533"/>
          </a:xfrm>
          <a:prstGeom prst="rect">
            <a:avLst/>
          </a:prstGeom>
          <a:noFill/>
        </p:spPr>
        <p:txBody>
          <a:bodyPr wrap="square" rtlCol="0">
            <a:spAutoFit/>
          </a:bodyPr>
          <a:lstStyle/>
          <a:p>
            <a:pPr marL="914400" lvl="1" indent="-457200" defTabSz="457200">
              <a:spcAft>
                <a:spcPts val="1200"/>
              </a:spcAft>
              <a:buFont typeface="Arial" panose="020B0604020202020204" pitchFamily="34" charset="0"/>
              <a:buChar char="•"/>
            </a:pPr>
            <a:endParaRPr lang="en-US" sz="3200" b="1" dirty="0">
              <a:solidFill>
                <a:prstClr val="white"/>
              </a:solidFill>
              <a:latin typeface="Univers 45 Light"/>
              <a:cs typeface="Univers 45 Light"/>
            </a:endParaRPr>
          </a:p>
          <a:p>
            <a:pPr marL="914400" lvl="1" indent="-457200" defTabSz="457200">
              <a:spcAft>
                <a:spcPts val="1200"/>
              </a:spcAft>
              <a:buFont typeface="Arial" panose="020B0604020202020204" pitchFamily="34" charset="0"/>
              <a:buChar char="•"/>
            </a:pPr>
            <a:r>
              <a:rPr lang="en-US" sz="2800" dirty="0">
                <a:solidFill>
                  <a:prstClr val="white"/>
                </a:solidFill>
                <a:latin typeface="Univers 45 Light"/>
                <a:cs typeface="Univers 45 Light"/>
              </a:rPr>
              <a:t>Mentoring for junior faculty members</a:t>
            </a:r>
          </a:p>
          <a:p>
            <a:pPr marL="914400" lvl="1" indent="-457200" defTabSz="457200">
              <a:spcAft>
                <a:spcPts val="1200"/>
              </a:spcAft>
              <a:buFont typeface="Arial" panose="020B0604020202020204" pitchFamily="34" charset="0"/>
              <a:buChar char="•"/>
            </a:pPr>
            <a:r>
              <a:rPr lang="en-US" sz="2800" dirty="0">
                <a:solidFill>
                  <a:prstClr val="white"/>
                </a:solidFill>
                <a:latin typeface="Univers 45 Light"/>
                <a:cs typeface="Univers 45 Light"/>
              </a:rPr>
              <a:t>Needs assessments for MMS overall and for individual departments</a:t>
            </a:r>
          </a:p>
          <a:p>
            <a:pPr marL="914400" lvl="1" indent="-457200" defTabSz="457200">
              <a:spcAft>
                <a:spcPts val="1200"/>
              </a:spcAft>
              <a:buFont typeface="Arial" panose="020B0604020202020204" pitchFamily="34" charset="0"/>
              <a:buChar char="•"/>
            </a:pPr>
            <a:r>
              <a:rPr lang="en-US" sz="2800" dirty="0">
                <a:solidFill>
                  <a:prstClr val="white"/>
                </a:solidFill>
                <a:latin typeface="Univers 45 Light"/>
                <a:cs typeface="Univers 45 Light"/>
              </a:rPr>
              <a:t>Present inclusion in search committees</a:t>
            </a:r>
          </a:p>
          <a:p>
            <a:pPr marL="914400" lvl="1" indent="-457200" defTabSz="457200">
              <a:spcAft>
                <a:spcPts val="1200"/>
              </a:spcAft>
              <a:buFont typeface="Arial" panose="020B0604020202020204" pitchFamily="34" charset="0"/>
              <a:buChar char="•"/>
            </a:pPr>
            <a:r>
              <a:rPr lang="en-US" sz="2800" dirty="0">
                <a:solidFill>
                  <a:prstClr val="white"/>
                </a:solidFill>
                <a:latin typeface="Univers 45 Light"/>
                <a:cs typeface="Univers 45 Light"/>
              </a:rPr>
              <a:t>Support faculty for promotion and tenure</a:t>
            </a:r>
          </a:p>
          <a:p>
            <a:pPr marL="914400" lvl="1" indent="-457200" defTabSz="457200">
              <a:spcAft>
                <a:spcPts val="1200"/>
              </a:spcAft>
              <a:buFont typeface="Arial" panose="020B0604020202020204" pitchFamily="34" charset="0"/>
              <a:buChar char="•"/>
            </a:pPr>
            <a:r>
              <a:rPr lang="en-US" sz="2800" dirty="0">
                <a:solidFill>
                  <a:prstClr val="white"/>
                </a:solidFill>
                <a:latin typeface="Univers 45 Light"/>
                <a:cs typeface="Univers 45 Light"/>
              </a:rPr>
              <a:t>Highlight faculty members </a:t>
            </a:r>
            <a:r>
              <a:rPr lang="en-US" sz="3200" dirty="0">
                <a:solidFill>
                  <a:prstClr val="white"/>
                </a:solidFill>
                <a:latin typeface="Univers 45 Light"/>
                <a:cs typeface="Univers 45 Light"/>
              </a:rPr>
              <a:t>on</a:t>
            </a:r>
            <a:r>
              <a:rPr lang="en-US" sz="2800" dirty="0">
                <a:solidFill>
                  <a:prstClr val="white"/>
                </a:solidFill>
                <a:latin typeface="Univers 45 Light"/>
                <a:cs typeface="Univers 45 Light"/>
              </a:rPr>
              <a:t> our webpage</a:t>
            </a:r>
          </a:p>
          <a:p>
            <a:pPr marL="914400" lvl="1" indent="-457200" defTabSz="457200">
              <a:spcAft>
                <a:spcPts val="1200"/>
              </a:spcAft>
              <a:buFont typeface="Arial" panose="020B0604020202020204" pitchFamily="34" charset="0"/>
              <a:buChar char="•"/>
            </a:pPr>
            <a:r>
              <a:rPr lang="en-US" sz="2800" dirty="0">
                <a:solidFill>
                  <a:prstClr val="white"/>
                </a:solidFill>
                <a:latin typeface="Univers 45 Light"/>
                <a:cs typeface="Univers 45 Light"/>
              </a:rPr>
              <a:t>Mixers for faculty members</a:t>
            </a:r>
          </a:p>
          <a:p>
            <a:pPr marL="914400" lvl="1" indent="-457200" defTabSz="457200">
              <a:spcAft>
                <a:spcPts val="1200"/>
              </a:spcAft>
              <a:buFont typeface="Arial" panose="020B0604020202020204" pitchFamily="34" charset="0"/>
              <a:buChar char="•"/>
            </a:pPr>
            <a:r>
              <a:rPr lang="en-US" sz="2800" dirty="0">
                <a:solidFill>
                  <a:prstClr val="white"/>
                </a:solidFill>
                <a:latin typeface="Univers 45 Light"/>
                <a:cs typeface="Univers 45 Light"/>
              </a:rPr>
              <a:t>Help sponsor faculty to attend AAMC early and mid-career faculty developmental conferences</a:t>
            </a:r>
          </a:p>
        </p:txBody>
      </p:sp>
      <p:sp>
        <p:nvSpPr>
          <p:cNvPr id="4" name="TextBox 3"/>
          <p:cNvSpPr txBox="1"/>
          <p:nvPr/>
        </p:nvSpPr>
        <p:spPr>
          <a:xfrm>
            <a:off x="547628" y="-319"/>
            <a:ext cx="8686800" cy="1107996"/>
          </a:xfrm>
          <a:prstGeom prst="rect">
            <a:avLst/>
          </a:prstGeom>
          <a:noFill/>
        </p:spPr>
        <p:txBody>
          <a:bodyPr wrap="square" rtlCol="0">
            <a:spAutoFit/>
          </a:bodyPr>
          <a:lstStyle/>
          <a:p>
            <a:pPr defTabSz="457200"/>
            <a:r>
              <a:rPr lang="en-US" sz="6600" dirty="0">
                <a:solidFill>
                  <a:prstClr val="white"/>
                </a:solidFill>
                <a:latin typeface="Calibri"/>
              </a:rPr>
              <a:t>Also…</a:t>
            </a:r>
          </a:p>
        </p:txBody>
      </p:sp>
    </p:spTree>
    <p:extLst>
      <p:ext uri="{BB962C8B-B14F-4D97-AF65-F5344CB8AC3E}">
        <p14:creationId xmlns:p14="http://schemas.microsoft.com/office/powerpoint/2010/main" val="44801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1999" cy="6858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Subtitle 2"/>
          <p:cNvSpPr txBox="1">
            <a:spLocks/>
          </p:cNvSpPr>
          <p:nvPr/>
        </p:nvSpPr>
        <p:spPr>
          <a:xfrm>
            <a:off x="1752600" y="76200"/>
            <a:ext cx="8929628" cy="1752600"/>
          </a:xfrm>
          <a:prstGeom prst="rect">
            <a:avLst/>
          </a:prstGeom>
        </p:spPr>
        <p:txBody>
          <a:bodyPr vert="horz" lIns="91440" tIns="45720" rIns="91440" bIns="45720" rtlCol="0">
            <a:noAutofit/>
          </a:bodyPr>
          <a:lstStyle/>
          <a:p>
            <a:pPr defTabSz="457200">
              <a:spcAft>
                <a:spcPts val="1200"/>
              </a:spcAft>
            </a:pPr>
            <a:endParaRPr lang="en-US" sz="3200" b="1" dirty="0">
              <a:solidFill>
                <a:prstClr val="white"/>
              </a:solidFill>
              <a:latin typeface="Univers 45 Light"/>
              <a:cs typeface="Univers 45 Light"/>
            </a:endParaRPr>
          </a:p>
        </p:txBody>
      </p:sp>
      <p:cxnSp>
        <p:nvCxnSpPr>
          <p:cNvPr id="12" name="Straight Connector 11"/>
          <p:cNvCxnSpPr>
            <a:cxnSpLocks/>
          </p:cNvCxnSpPr>
          <p:nvPr/>
        </p:nvCxnSpPr>
        <p:spPr>
          <a:xfrm>
            <a:off x="475779" y="1276157"/>
            <a:ext cx="11234860" cy="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24189" y="1767232"/>
            <a:ext cx="8737600" cy="3385542"/>
          </a:xfrm>
          <a:prstGeom prst="rect">
            <a:avLst/>
          </a:prstGeom>
          <a:noFill/>
        </p:spPr>
        <p:txBody>
          <a:bodyPr wrap="square" rtlCol="0">
            <a:spAutoFit/>
          </a:bodyPr>
          <a:lstStyle/>
          <a:p>
            <a:pPr marL="914400" lvl="1" indent="-457200" defTabSz="457200">
              <a:spcAft>
                <a:spcPts val="1200"/>
              </a:spcAft>
              <a:buFont typeface="Arial" panose="020B0604020202020204" pitchFamily="34" charset="0"/>
              <a:buChar char="•"/>
            </a:pPr>
            <a:r>
              <a:rPr lang="en-US" sz="3600" b="1" dirty="0">
                <a:solidFill>
                  <a:prstClr val="white"/>
                </a:solidFill>
                <a:latin typeface="Univers 45 Light"/>
                <a:cs typeface="Univers 45 Light"/>
              </a:rPr>
              <a:t>Respond to our surveys and emails</a:t>
            </a:r>
          </a:p>
          <a:p>
            <a:pPr marL="914400" lvl="1" indent="-457200" defTabSz="457200">
              <a:spcAft>
                <a:spcPts val="1200"/>
              </a:spcAft>
              <a:buFont typeface="Arial" panose="020B0604020202020204" pitchFamily="34" charset="0"/>
              <a:buChar char="•"/>
            </a:pPr>
            <a:r>
              <a:rPr lang="en-US" sz="3600" b="1" dirty="0">
                <a:solidFill>
                  <a:prstClr val="white"/>
                </a:solidFill>
                <a:latin typeface="Univers 45 Light"/>
                <a:cs typeface="Univers 45 Light"/>
              </a:rPr>
              <a:t>Come to our events</a:t>
            </a:r>
          </a:p>
          <a:p>
            <a:pPr marL="914400" lvl="1" indent="-457200" defTabSz="457200">
              <a:spcAft>
                <a:spcPts val="1200"/>
              </a:spcAft>
              <a:buFont typeface="Arial" panose="020B0604020202020204" pitchFamily="34" charset="0"/>
              <a:buChar char="•"/>
            </a:pPr>
            <a:r>
              <a:rPr lang="en-US" sz="3600" b="1" dirty="0">
                <a:solidFill>
                  <a:prstClr val="white"/>
                </a:solidFill>
                <a:latin typeface="Univers 45 Light"/>
                <a:cs typeface="Univers 45 Light"/>
              </a:rPr>
              <a:t>Submit suggestions for more programs</a:t>
            </a:r>
          </a:p>
          <a:p>
            <a:pPr marL="914400" lvl="1" indent="-457200" defTabSz="457200">
              <a:spcAft>
                <a:spcPts val="1200"/>
              </a:spcAft>
              <a:buFont typeface="Arial" panose="020B0604020202020204" pitchFamily="34" charset="0"/>
              <a:buChar char="•"/>
            </a:pPr>
            <a:endParaRPr lang="en-US" sz="3000" b="1" dirty="0">
              <a:solidFill>
                <a:prstClr val="white"/>
              </a:solidFill>
              <a:latin typeface="Univers 45 Light"/>
              <a:cs typeface="Univers 45 Light"/>
            </a:endParaRPr>
          </a:p>
          <a:p>
            <a:pPr lvl="1" defTabSz="457200">
              <a:spcAft>
                <a:spcPts val="1200"/>
              </a:spcAft>
            </a:pPr>
            <a:r>
              <a:rPr lang="en-US" sz="3600" b="1" dirty="0">
                <a:solidFill>
                  <a:srgbClr val="4BACC6">
                    <a:lumMod val="60000"/>
                    <a:lumOff val="40000"/>
                  </a:srgbClr>
                </a:solidFill>
                <a:latin typeface="Univers 45 Light"/>
                <a:cs typeface="Univers 45 Light"/>
              </a:rPr>
              <a:t>We are here for you!</a:t>
            </a:r>
            <a:endParaRPr lang="en-US" sz="3600" b="1" dirty="0">
              <a:solidFill>
                <a:prstClr val="white"/>
              </a:solidFill>
              <a:latin typeface="Univers 45 Light"/>
              <a:cs typeface="Univers 45 Light"/>
            </a:endParaRPr>
          </a:p>
        </p:txBody>
      </p:sp>
      <p:sp>
        <p:nvSpPr>
          <p:cNvPr id="4" name="TextBox 3"/>
          <p:cNvSpPr txBox="1"/>
          <p:nvPr/>
        </p:nvSpPr>
        <p:spPr>
          <a:xfrm>
            <a:off x="724189" y="135552"/>
            <a:ext cx="8686800" cy="1015663"/>
          </a:xfrm>
          <a:prstGeom prst="rect">
            <a:avLst/>
          </a:prstGeom>
          <a:noFill/>
        </p:spPr>
        <p:txBody>
          <a:bodyPr wrap="square" rtlCol="0">
            <a:spAutoFit/>
          </a:bodyPr>
          <a:lstStyle/>
          <a:p>
            <a:pPr defTabSz="457200"/>
            <a:r>
              <a:rPr lang="en-US" sz="6000" dirty="0">
                <a:solidFill>
                  <a:prstClr val="white"/>
                </a:solidFill>
                <a:latin typeface="Calibri"/>
              </a:rPr>
              <a:t>What can you do?</a:t>
            </a:r>
          </a:p>
        </p:txBody>
      </p:sp>
    </p:spTree>
    <p:extLst>
      <p:ext uri="{BB962C8B-B14F-4D97-AF65-F5344CB8AC3E}">
        <p14:creationId xmlns:p14="http://schemas.microsoft.com/office/powerpoint/2010/main" val="277111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11" name="Subtitle 2"/>
          <p:cNvSpPr txBox="1">
            <a:spLocks/>
          </p:cNvSpPr>
          <p:nvPr/>
        </p:nvSpPr>
        <p:spPr>
          <a:xfrm>
            <a:off x="1752600" y="76200"/>
            <a:ext cx="8929628" cy="1752600"/>
          </a:xfrm>
          <a:prstGeom prst="rect">
            <a:avLst/>
          </a:prstGeom>
        </p:spPr>
        <p:txBody>
          <a:bodyPr vert="horz" lIns="91440" tIns="45720" rIns="91440" bIns="45720" rtlCol="0">
            <a:noAutofit/>
          </a:bodyPr>
          <a:lstStyle/>
          <a:p>
            <a:pPr defTabSz="457200">
              <a:spcAft>
                <a:spcPts val="1200"/>
              </a:spcAft>
            </a:pPr>
            <a:endParaRPr lang="en-US" sz="3200" b="1" dirty="0">
              <a:solidFill>
                <a:prstClr val="white"/>
              </a:solidFill>
              <a:latin typeface="Univers 45 Light"/>
              <a:cs typeface="Univers 45 Light"/>
            </a:endParaRPr>
          </a:p>
        </p:txBody>
      </p:sp>
      <p:sp>
        <p:nvSpPr>
          <p:cNvPr id="7" name="TextBox 6"/>
          <p:cNvSpPr txBox="1"/>
          <p:nvPr/>
        </p:nvSpPr>
        <p:spPr>
          <a:xfrm>
            <a:off x="1905000" y="373560"/>
            <a:ext cx="8686800" cy="769441"/>
          </a:xfrm>
          <a:prstGeom prst="rect">
            <a:avLst/>
          </a:prstGeom>
          <a:noFill/>
        </p:spPr>
        <p:txBody>
          <a:bodyPr wrap="square" rtlCol="0">
            <a:spAutoFit/>
          </a:bodyPr>
          <a:lstStyle/>
          <a:p>
            <a:pPr defTabSz="457200"/>
            <a:r>
              <a:rPr lang="en-US" sz="4400" dirty="0">
                <a:solidFill>
                  <a:prstClr val="white"/>
                </a:solidFill>
                <a:latin typeface="Calibri"/>
              </a:rPr>
              <a:t>Our office…..</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7404" b="7404"/>
          <a:stretch/>
        </p:blipFill>
        <p:spPr>
          <a:xfrm rot="10800000">
            <a:off x="1773936" y="2724013"/>
            <a:ext cx="5867400" cy="3749040"/>
          </a:xfrm>
        </p:spPr>
      </p:pic>
      <p:sp>
        <p:nvSpPr>
          <p:cNvPr id="14" name="Right Arrow 13"/>
          <p:cNvSpPr/>
          <p:nvPr/>
        </p:nvSpPr>
        <p:spPr>
          <a:xfrm rot="20199223">
            <a:off x="2657074" y="4542949"/>
            <a:ext cx="887747" cy="84928"/>
          </a:xfrm>
          <a:prstGeom prst="rightArrow">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TextBox 16"/>
          <p:cNvSpPr txBox="1"/>
          <p:nvPr/>
        </p:nvSpPr>
        <p:spPr>
          <a:xfrm>
            <a:off x="3270037" y="4047913"/>
            <a:ext cx="571498" cy="338554"/>
          </a:xfrm>
          <a:prstGeom prst="rect">
            <a:avLst/>
          </a:prstGeom>
          <a:noFill/>
        </p:spPr>
        <p:txBody>
          <a:bodyPr wrap="square" rtlCol="0">
            <a:spAutoFit/>
          </a:bodyPr>
          <a:lstStyle/>
          <a:p>
            <a:pPr defTabSz="457200"/>
            <a:r>
              <a:rPr lang="en-US" sz="1600" b="1" dirty="0">
                <a:solidFill>
                  <a:srgbClr val="FF0000"/>
                </a:solidFill>
                <a:latin typeface="Calibri"/>
              </a:rPr>
              <a:t>ODI</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715000" y="571499"/>
            <a:ext cx="4556759" cy="3246120"/>
          </a:xfrm>
          <a:prstGeom prst="rect">
            <a:avLst/>
          </a:prstGeom>
        </p:spPr>
      </p:pic>
      <p:sp>
        <p:nvSpPr>
          <p:cNvPr id="19" name="TextBox 18"/>
          <p:cNvSpPr txBox="1"/>
          <p:nvPr/>
        </p:nvSpPr>
        <p:spPr>
          <a:xfrm>
            <a:off x="7772400" y="3886201"/>
            <a:ext cx="2743200" cy="646331"/>
          </a:xfrm>
          <a:prstGeom prst="rect">
            <a:avLst/>
          </a:prstGeom>
          <a:noFill/>
        </p:spPr>
        <p:txBody>
          <a:bodyPr wrap="square" rtlCol="0">
            <a:spAutoFit/>
          </a:bodyPr>
          <a:lstStyle/>
          <a:p>
            <a:pPr defTabSz="457200"/>
            <a:r>
              <a:rPr lang="en-US" sz="3600" dirty="0">
                <a:solidFill>
                  <a:prstClr val="white"/>
                </a:solidFill>
                <a:latin typeface="Calibri"/>
              </a:rPr>
              <a:t>Come see us!</a:t>
            </a:r>
          </a:p>
        </p:txBody>
      </p:sp>
    </p:spTree>
    <p:extLst>
      <p:ext uri="{BB962C8B-B14F-4D97-AF65-F5344CB8AC3E}">
        <p14:creationId xmlns:p14="http://schemas.microsoft.com/office/powerpoint/2010/main" val="182578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C929C8-E1C7-4A42-A56A-9A444233B3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408F30-ACD9-9D4A-8732-D693E0D667D2}" type="slidenum">
              <a:rPr kumimoji="0" lang="en-US" altLang="en-US" sz="10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0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4" name="object 2">
            <a:extLst>
              <a:ext uri="{FF2B5EF4-FFF2-40B4-BE49-F238E27FC236}">
                <a16:creationId xmlns:a16="http://schemas.microsoft.com/office/drawing/2014/main" id="{3D959FF3-0306-42A5-A200-BC331D35F666}"/>
              </a:ext>
            </a:extLst>
          </p:cNvPr>
          <p:cNvSpPr txBox="1"/>
          <p:nvPr/>
        </p:nvSpPr>
        <p:spPr>
          <a:xfrm>
            <a:off x="806004" y="900012"/>
            <a:ext cx="5289996" cy="5517292"/>
          </a:xfrm>
          <a:prstGeom prst="rect">
            <a:avLst/>
          </a:prstGeom>
        </p:spPr>
        <p:txBody>
          <a:bodyPr vert="horz" wrap="square" lIns="0" tIns="18617" rIns="0" bIns="0" rtlCol="0">
            <a:spAutoFit/>
          </a:bodyPr>
          <a:lstStyle/>
          <a:p>
            <a:pPr marL="8659" marR="0" lvl="0" indent="0" algn="l" defTabSz="623438" rtl="0" eaLnBrk="1" fontAlgn="auto" latinLnBrk="0" hangingPunct="1">
              <a:lnSpc>
                <a:spcPct val="100000"/>
              </a:lnSpc>
              <a:spcBef>
                <a:spcPts val="777"/>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W</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elco</a:t>
            </a: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me</a:t>
            </a:r>
            <a:r>
              <a:rPr kumimoji="0" sz="1100" b="1" i="0" u="none" strike="noStrike" kern="1200" cap="none" spc="126" normalizeH="0" baseline="0" noProof="0" dirty="0">
                <a:ln>
                  <a:noFill/>
                </a:ln>
                <a:solidFill>
                  <a:srgbClr val="1F4E79"/>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5</a:t>
            </a:r>
            <a:r>
              <a:rPr kumimoji="0" sz="1100" b="1" i="0" u="none" strike="noStrike" kern="1200" cap="none" spc="7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r>
              <a:rPr kumimoji="0" sz="1100" b="1" i="0" u="none" strike="noStrike" kern="1200" cap="none" spc="85"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1</a:t>
            </a:r>
            <a:r>
              <a:rPr kumimoji="0" sz="1100" b="1" i="0" u="none" strike="noStrike" kern="1200" cap="none" spc="-61"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55"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endParaRPr kumimoji="0" sz="11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Richard Andrassy</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MD</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Executive Dean </a:t>
            </a:r>
            <a:r>
              <a:rPr kumimoji="0" sz="1000" b="0" i="1" u="none" strike="noStrike" kern="1200" cap="none" spc="-3" normalizeH="0" baseline="0" noProof="0" dirty="0">
                <a:ln>
                  <a:noFill/>
                </a:ln>
                <a:solidFill>
                  <a:srgbClr val="4D4F53"/>
                </a:solidFill>
                <a:effectLst/>
                <a:uLnTx/>
                <a:uFillTx/>
                <a:latin typeface="Adobe Devanagari"/>
                <a:ea typeface="+mn-ea"/>
                <a:cs typeface="Adobe Devanagari"/>
              </a:rPr>
              <a:t>ad interim</a:t>
            </a:r>
            <a:r>
              <a:rPr kumimoji="0" lang="en-US" sz="1000" b="0" i="1"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McGovern Medical School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H. Wayne Hightower Distinguished Professor in the Medical Sciences</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2">
                  <a:extLst>
                    <a:ext uri="{A12FA001-AC4F-418D-AE19-62706E023703}">
                      <ahyp:hlinkClr xmlns:ahyp="http://schemas.microsoft.com/office/drawing/2018/hyperlinkcolor" val="tx"/>
                    </a:ext>
                  </a:extLst>
                </a:hlinkClick>
              </a:rPr>
              <a:t>Richard.Andrassy@uth.tmc.edu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lang="en-US" sz="900" b="0" i="0" u="sng" strike="noStrike" kern="1200" cap="none" spc="-3" normalizeH="0" baseline="0" noProof="0" dirty="0">
              <a:ln>
                <a:noFill/>
              </a:ln>
              <a:solidFill>
                <a:srgbClr val="0563C1"/>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A</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ca</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demic Life | P</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ro</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motion &amp; T</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en</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ure | G</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ra</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nts 1 0 1 &amp; 1 0 2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200" b="1" i="0" u="none" strike="noStrike" kern="1200" cap="none" spc="65" normalizeH="0" baseline="0" noProof="0" dirty="0">
                <a:ln>
                  <a:noFill/>
                </a:ln>
                <a:solidFill>
                  <a:srgbClr val="833C0B"/>
                </a:solidFill>
                <a:effectLst/>
                <a:uLnTx/>
                <a:uFillTx/>
                <a:latin typeface="Adobe Devanagari"/>
                <a:ea typeface="+mn-ea"/>
                <a:cs typeface="Adobe Devanagari"/>
              </a:rPr>
              <a:t>8: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1 0 – </a:t>
            </a:r>
            <a:r>
              <a:rPr kumimoji="0" sz="1200" b="1" i="0" u="none" strike="noStrike" kern="1200" cap="none" spc="65" normalizeH="0" baseline="0" noProof="0" dirty="0">
                <a:ln>
                  <a:noFill/>
                </a:ln>
                <a:solidFill>
                  <a:srgbClr val="833C0B"/>
                </a:solidFill>
                <a:effectLst/>
                <a:uLnTx/>
                <a:uFillTx/>
                <a:latin typeface="Adobe Devanagari"/>
                <a:ea typeface="+mn-ea"/>
                <a:cs typeface="Adobe Devanagari"/>
              </a:rPr>
              <a:t>8: 25</a:t>
            </a:r>
            <a:r>
              <a:rPr kumimoji="0" sz="1200" b="1" i="0" u="none" strike="noStrike" kern="1200" cap="none" spc="99" normalizeH="0" baseline="0" noProof="0" dirty="0">
                <a:ln>
                  <a:noFill/>
                </a:ln>
                <a:solidFill>
                  <a:srgbClr val="833C0B"/>
                </a:solidFill>
                <a:effectLst/>
                <a:uLnTx/>
                <a:uFillTx/>
                <a:latin typeface="Adobe Devanagari"/>
                <a:ea typeface="+mn-ea"/>
                <a:cs typeface="Adobe Devanagari"/>
              </a:rPr>
              <a:t>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a:t>
            </a:r>
            <a:endParaRPr kumimoji="0" sz="12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Kevin A. Morano</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PhD</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3">
                  <a:extLst>
                    <a:ext uri="{A12FA001-AC4F-418D-AE19-62706E023703}">
                      <ahyp:hlinkClr xmlns:ahyp="http://schemas.microsoft.com/office/drawing/2018/hyperlinkcolor" val="tx"/>
                    </a:ext>
                  </a:extLst>
                </a:hlinkClick>
              </a:rPr>
              <a:t>Kevin.A.Morano@uth.tmc.edu </a:t>
            </a:r>
            <a:r>
              <a:rPr kumimoji="0"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Associate Vice President | Faculty Affairs &amp; Development  </a:t>
            </a:r>
            <a:endPar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Associate </a:t>
            </a:r>
            <a:r>
              <a:rPr kumimoji="0" sz="1000" b="0" i="0" u="none" strike="noStrike" kern="1200" cap="none" spc="0" normalizeH="0" baseline="0" noProof="0" dirty="0">
                <a:ln>
                  <a:noFill/>
                </a:ln>
                <a:solidFill>
                  <a:srgbClr val="4D4F53"/>
                </a:solidFill>
                <a:effectLst/>
                <a:uLnTx/>
                <a:uFillTx/>
                <a:latin typeface="Adobe Devanagari"/>
                <a:ea typeface="+mn-ea"/>
                <a:cs typeface="Adobe Devanagari"/>
              </a:rPr>
              <a:t>Dean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 Faculty Affairs</a:t>
            </a:r>
            <a:endParaRPr kumimoji="0" sz="10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16"/>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Director | New Investigator Development</a:t>
            </a:r>
            <a:r>
              <a:rPr kumimoji="0"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Program</a:t>
            </a:r>
            <a:endPar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16"/>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Grad</a:t>
            </a:r>
            <a:r>
              <a:rPr kumimoji="0" lang="en-US" sz="1200" b="1" i="0" u="none" strike="noStrike" kern="1200" cap="none" spc="65" normalizeH="0" baseline="0" noProof="0" dirty="0">
                <a:ln>
                  <a:noFill/>
                </a:ln>
                <a:solidFill>
                  <a:srgbClr val="1F4E79"/>
                </a:solidFill>
                <a:effectLst/>
                <a:uLnTx/>
                <a:uFillTx/>
                <a:latin typeface="Adobe Devanagari"/>
                <a:ea typeface="+mn-ea"/>
                <a:cs typeface="Adobe Devanagari"/>
              </a:rPr>
              <a:t>u</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ate </a:t>
            </a: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Student </a:t>
            </a:r>
            <a:r>
              <a:rPr kumimoji="0" lang="en-US" sz="1200" b="1" i="0" u="none" strike="noStrike" kern="1200" cap="none" spc="65" normalizeH="0" baseline="0" noProof="0" dirty="0">
                <a:ln>
                  <a:noFill/>
                </a:ln>
                <a:solidFill>
                  <a:srgbClr val="1F4E79"/>
                </a:solidFill>
                <a:effectLst/>
                <a:uLnTx/>
                <a:uFillTx/>
                <a:latin typeface="Adobe Devanagari"/>
                <a:ea typeface="+mn-ea"/>
                <a:cs typeface="Adobe Devanagari"/>
              </a:rPr>
              <a:t>T</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r</a:t>
            </a:r>
            <a:r>
              <a:rPr kumimoji="0" sz="1200" b="1" i="0" u="none" strike="noStrike" kern="1200" cap="none" spc="89" normalizeH="0" baseline="0" noProof="0" dirty="0">
                <a:ln>
                  <a:noFill/>
                </a:ln>
                <a:solidFill>
                  <a:srgbClr val="1F4E79"/>
                </a:solidFill>
                <a:effectLst/>
                <a:uLnTx/>
                <a:uFillTx/>
                <a:latin typeface="Adobe Devanagari"/>
                <a:ea typeface="+mn-ea"/>
                <a:cs typeface="Adobe Devanagari"/>
              </a:rPr>
              <a:t>aining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 25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:3</a:t>
            </a:r>
            <a:r>
              <a:rPr kumimoji="0" sz="1100" b="1" i="0" u="none" strike="noStrike" kern="1200" cap="none" spc="-112"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61" normalizeH="0" baseline="0" noProof="0" dirty="0">
                <a:ln>
                  <a:noFill/>
                </a:ln>
                <a:solidFill>
                  <a:srgbClr val="833C0B"/>
                </a:solidFill>
                <a:effectLst/>
                <a:uLnTx/>
                <a:uFillTx/>
                <a:latin typeface="Adobe Devanagari"/>
                <a:ea typeface="+mn-ea"/>
                <a:cs typeface="Adobe Devanagari"/>
              </a:rPr>
              <a:t> </a:t>
            </a:r>
            <a:endParaRPr kumimoji="0" sz="11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296"/>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William W. Mattox, PhD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Senior Associate Dean - Graduate School of Biomedical Sciences |</a:t>
            </a:r>
            <a:r>
              <a:rPr kumimoji="0" sz="1000" b="0" i="0" u="none" strike="noStrike" kern="1200" cap="none" spc="0"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4">
                  <a:extLst>
                    <a:ext uri="{A12FA001-AC4F-418D-AE19-62706E023703}">
                      <ahyp:hlinkClr xmlns:ahyp="http://schemas.microsoft.com/office/drawing/2018/hyperlinkcolor" val="tx"/>
                    </a:ext>
                  </a:extLst>
                </a:hlinkClick>
              </a:rPr>
              <a:t>William.Mattox@uth.tmc.edu</a:t>
            </a:r>
            <a:endPar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296"/>
              </a:spcBef>
              <a:spcAft>
                <a:spcPts val="0"/>
              </a:spcAft>
              <a:buClrTx/>
              <a:buSzTx/>
              <a:buFontTx/>
              <a:buNone/>
              <a:tabLst/>
              <a:defRPr/>
            </a:pPr>
            <a:endParaRPr kumimoji="0" sz="900" b="0" i="0" u="sng" strike="noStrike" kern="1200" cap="none" spc="-3" normalizeH="0" baseline="0" noProof="0" dirty="0">
              <a:ln>
                <a:noFill/>
              </a:ln>
              <a:solidFill>
                <a:srgbClr val="77A2BB">
                  <a:lumMod val="60000"/>
                  <a:lumOff val="40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Office of Diversity &amp; Inclusion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 30 – 8 :3 5) </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Pedro Mancias, MD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Assistant Dean - Diversity &amp; Inclusion |</a:t>
            </a:r>
            <a:r>
              <a:rPr kumimoji="0" sz="1000" b="0" i="0" u="none" strike="noStrike" kern="1200" cap="none" spc="27"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5">
                  <a:extLst>
                    <a:ext uri="{A12FA001-AC4F-418D-AE19-62706E023703}">
                      <ahyp:hlinkClr xmlns:ahyp="http://schemas.microsoft.com/office/drawing/2018/hyperlinkcolor" val="tx"/>
                    </a:ext>
                  </a:extLst>
                </a:hlinkClick>
              </a:rPr>
              <a:t>Pedro.Mancias@uth.tmc.edu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Faculty &amp; Educational Development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35 – 8 :4 0 )</a:t>
            </a:r>
          </a:p>
          <a:p>
            <a:pPr marL="8659" marR="0" lvl="0" indent="0" algn="l" defTabSz="623438" rtl="0" eaLnBrk="1" fontAlgn="auto" latinLnBrk="0" hangingPunct="1">
              <a:lnSpc>
                <a:spcPct val="100000"/>
              </a:lnSpc>
              <a:spcBef>
                <a:spcPts val="173"/>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Allison Ownby, PhD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Assistant Dean for Faculty and Educational Development |</a:t>
            </a:r>
            <a:r>
              <a:rPr kumimoji="0" sz="1000" b="0" i="0" u="none" strike="noStrike" kern="1200" cap="none" spc="55"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6">
                  <a:extLst>
                    <a:ext uri="{A12FA001-AC4F-418D-AE19-62706E023703}">
                      <ahyp:hlinkClr xmlns:ahyp="http://schemas.microsoft.com/office/drawing/2018/hyperlinkcolor" val="tx"/>
                    </a:ext>
                  </a:extLst>
                </a:hlinkClick>
              </a:rPr>
              <a:t>Allison.R.Ownby@uth.tmc.edu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3"/>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Women Faculty Forum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:40 – 8 :4 5 )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a:t>
            </a:r>
            <a:endPar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470"/>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Mandy Hill, DrPH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Co-Chair |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7">
                  <a:extLst>
                    <a:ext uri="{A12FA001-AC4F-418D-AE19-62706E023703}">
                      <ahyp:hlinkClr xmlns:ahyp="http://schemas.microsoft.com/office/drawing/2018/hyperlinkcolor" val="tx"/>
                    </a:ext>
                  </a:extLst>
                </a:hlinkClick>
              </a:rPr>
              <a:t>Mandy.J.Hill@uth.tmc.edu </a:t>
            </a:r>
            <a:r>
              <a:rPr kumimoji="0"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9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470"/>
              </a:spcBef>
              <a:spcAft>
                <a:spcPts val="0"/>
              </a:spcAft>
              <a:buClrTx/>
              <a:buSzTx/>
              <a:buFontTx/>
              <a:buNone/>
              <a:tabLst/>
              <a:defRPr/>
            </a:pPr>
            <a:r>
              <a:rPr kumimoji="0" sz="1100" b="1" i="0" u="none" strike="noStrike" kern="1200" cap="none" spc="-3" normalizeH="0" baseline="0" noProof="0" dirty="0" err="1">
                <a:ln>
                  <a:noFill/>
                </a:ln>
                <a:solidFill>
                  <a:srgbClr val="4D4F53"/>
                </a:solidFill>
                <a:effectLst/>
                <a:uLnTx/>
                <a:uFillTx/>
                <a:latin typeface="Adobe Devanagari"/>
                <a:ea typeface="+mn-ea"/>
                <a:cs typeface="Adobe Devanagari"/>
              </a:rPr>
              <a:t>Suur</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 Biliciler, MD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Co-Chair |</a:t>
            </a:r>
            <a:r>
              <a:rPr kumimoji="0" sz="1000" b="0" i="0" u="none" strike="noStrike" kern="1200" cap="none" spc="44"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8">
                  <a:extLst>
                    <a:ext uri="{A12FA001-AC4F-418D-AE19-62706E023703}">
                      <ahyp:hlinkClr xmlns:ahyp="http://schemas.microsoft.com/office/drawing/2018/hyperlinkcolor" val="tx"/>
                    </a:ext>
                  </a:extLst>
                </a:hlinkClick>
              </a:rPr>
              <a:t>Suur.Biliciler@uth.tmc.edu</a:t>
            </a:r>
            <a:endParaRPr kumimoji="0" sz="1000" b="0" i="0" u="none" strike="noStrike" kern="1200" cap="none" spc="0" normalizeH="0" baseline="0" noProof="0" dirty="0">
              <a:ln>
                <a:noFill/>
              </a:ln>
              <a:solidFill>
                <a:srgbClr val="77A2BB">
                  <a:lumMod val="75000"/>
                </a:srgbClr>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endParaRPr kumimoji="0" sz="1200" b="1" i="0" u="none" strike="noStrike" kern="1200" cap="none" spc="-3" normalizeH="0" baseline="0" noProof="0" dirty="0">
              <a:ln>
                <a:noFill/>
              </a:ln>
              <a:solidFill>
                <a:srgbClr val="833C0B"/>
              </a:solidFill>
              <a:effectLst/>
              <a:uLnTx/>
              <a:uFillTx/>
              <a:latin typeface="Adobe Devanagari"/>
              <a:ea typeface="+mn-ea"/>
              <a:cs typeface="Adobe Devanagari"/>
            </a:endParaRPr>
          </a:p>
        </p:txBody>
      </p:sp>
      <p:sp>
        <p:nvSpPr>
          <p:cNvPr id="5" name="TextBox 4">
            <a:extLst>
              <a:ext uri="{FF2B5EF4-FFF2-40B4-BE49-F238E27FC236}">
                <a16:creationId xmlns:a16="http://schemas.microsoft.com/office/drawing/2014/main" id="{3E20C581-6E8F-41E7-B7F6-B6B043B5134A}"/>
              </a:ext>
            </a:extLst>
          </p:cNvPr>
          <p:cNvSpPr txBox="1"/>
          <p:nvPr/>
        </p:nvSpPr>
        <p:spPr>
          <a:xfrm rot="16200000">
            <a:off x="-321690" y="755848"/>
            <a:ext cx="13066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77A2BB">
                    <a:lumMod val="50000"/>
                  </a:srgbClr>
                </a:solidFill>
                <a:effectLst/>
                <a:uLnTx/>
                <a:uFillTx/>
                <a:latin typeface="Adobe Devanagari" panose="02040503050201020203" pitchFamily="18" charset="0"/>
                <a:ea typeface="+mn-ea"/>
                <a:cs typeface="Adobe Devanagari" panose="02040503050201020203" pitchFamily="18" charset="0"/>
              </a:rPr>
              <a:t>P r o g r a m</a:t>
            </a:r>
          </a:p>
        </p:txBody>
      </p:sp>
      <p:sp>
        <p:nvSpPr>
          <p:cNvPr id="6" name="Rectangle 5">
            <a:extLst>
              <a:ext uri="{FF2B5EF4-FFF2-40B4-BE49-F238E27FC236}">
                <a16:creationId xmlns:a16="http://schemas.microsoft.com/office/drawing/2014/main" id="{5D36CDF0-FCCD-4324-8FBC-1F1B6B4462C2}"/>
              </a:ext>
            </a:extLst>
          </p:cNvPr>
          <p:cNvSpPr/>
          <p:nvPr/>
        </p:nvSpPr>
        <p:spPr>
          <a:xfrm>
            <a:off x="2991969" y="89218"/>
            <a:ext cx="5251077" cy="369332"/>
          </a:xfrm>
          <a:prstGeom prst="rect">
            <a:avLst/>
          </a:prstGeom>
        </p:spPr>
        <p:txBody>
          <a:bodyPr wrap="square">
            <a:spAutoFit/>
          </a:bodyPr>
          <a:lstStyle/>
          <a:p>
            <a:pPr marL="0" marR="79661" lvl="0" indent="0" algn="ctr" defTabSz="623438" rtl="0" eaLnBrk="1" fontAlgn="auto" latinLnBrk="0" hangingPunct="1">
              <a:lnSpc>
                <a:spcPct val="100000"/>
              </a:lnSpc>
              <a:spcBef>
                <a:spcPts val="147"/>
              </a:spcBef>
              <a:spcAft>
                <a:spcPts val="0"/>
              </a:spcAft>
              <a:buClrTx/>
              <a:buSzTx/>
              <a:buFontTx/>
              <a:buNone/>
              <a:tabLst/>
              <a:defRPr/>
            </a:pPr>
            <a:r>
              <a:rPr kumimoji="0" lang="en-US" sz="1800" b="1" i="0" u="none" strike="noStrike" kern="1200" cap="none" spc="0" normalizeH="0" baseline="0" noProof="0" dirty="0">
                <a:ln>
                  <a:noFill/>
                </a:ln>
                <a:solidFill>
                  <a:srgbClr val="833C0B"/>
                </a:solidFill>
                <a:effectLst/>
                <a:uLnTx/>
                <a:uFillTx/>
                <a:latin typeface="Adobe Devanagari"/>
                <a:ea typeface="+mn-ea"/>
                <a:cs typeface="Adobe Devanagari"/>
              </a:rPr>
              <a:t>NEW </a:t>
            </a:r>
            <a:r>
              <a:rPr kumimoji="0" lang="en-US" sz="1800" b="1" i="0" u="none" strike="noStrike" kern="1200" cap="none" spc="-3" normalizeH="0" baseline="0" noProof="0" dirty="0">
                <a:ln>
                  <a:noFill/>
                </a:ln>
                <a:solidFill>
                  <a:srgbClr val="833C0B"/>
                </a:solidFill>
                <a:effectLst/>
                <a:uLnTx/>
                <a:uFillTx/>
                <a:latin typeface="Adobe Devanagari"/>
                <a:ea typeface="+mn-ea"/>
                <a:cs typeface="Adobe Devanagari"/>
              </a:rPr>
              <a:t>FACULTY ORIENTATION</a:t>
            </a:r>
            <a:endParaRPr kumimoji="0" lang="en-US" sz="1800" b="1" i="0" u="none" strike="noStrike" kern="1200" cap="none" spc="0" normalizeH="0" baseline="0" noProof="0" dirty="0">
              <a:ln>
                <a:noFill/>
              </a:ln>
              <a:solidFill>
                <a:prstClr val="black"/>
              </a:solidFill>
              <a:effectLst/>
              <a:uLnTx/>
              <a:uFillTx/>
              <a:latin typeface="Adobe Devanagari"/>
              <a:ea typeface="+mn-ea"/>
              <a:cs typeface="Adobe Devanagari"/>
            </a:endParaRPr>
          </a:p>
        </p:txBody>
      </p:sp>
      <p:sp>
        <p:nvSpPr>
          <p:cNvPr id="7" name="Rectangle 6">
            <a:extLst>
              <a:ext uri="{FF2B5EF4-FFF2-40B4-BE49-F238E27FC236}">
                <a16:creationId xmlns:a16="http://schemas.microsoft.com/office/drawing/2014/main" id="{BFD6C88C-22E2-4D17-B01C-D16190F18FC0}"/>
              </a:ext>
            </a:extLst>
          </p:cNvPr>
          <p:cNvSpPr/>
          <p:nvPr/>
        </p:nvSpPr>
        <p:spPr>
          <a:xfrm>
            <a:off x="5964403" y="900012"/>
            <a:ext cx="6820419" cy="4959371"/>
          </a:xfrm>
          <a:prstGeom prst="rect">
            <a:avLst/>
          </a:prstGeom>
        </p:spPr>
        <p:txBody>
          <a:bodyPr wrap="square">
            <a:spAutoFit/>
          </a:bodyPr>
          <a:lstStyle/>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Office of Communications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( 8: 45 – 8 : 50 )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Darla Brown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Director |</a:t>
            </a:r>
            <a:r>
              <a:rPr kumimoji="0" lang="en-US"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chemeClr val="accent5">
                    <a:lumMod val="75000"/>
                  </a:schemeClr>
                </a:solidFill>
                <a:effectLst/>
                <a:uLnTx/>
                <a:uFill>
                  <a:solidFill>
                    <a:srgbClr val="0563C1"/>
                  </a:solidFill>
                </a:uFill>
                <a:latin typeface="Adobe Devanagari"/>
                <a:ea typeface="+mn-ea"/>
                <a:cs typeface="Adobe Devanagari"/>
                <a:hlinkClick r:id="rId9">
                  <a:extLst>
                    <a:ext uri="{A12FA001-AC4F-418D-AE19-62706E023703}">
                      <ahyp:hlinkClr xmlns:ahyp="http://schemas.microsoft.com/office/drawing/2018/hyperlinkcolor" val="tx"/>
                    </a:ext>
                  </a:extLst>
                </a:hlinkClick>
              </a:rPr>
              <a:t>M.Darla.Brown@uth.tmc.edu</a:t>
            </a:r>
            <a:endParaRPr kumimoji="0" lang="en-US" sz="900" b="0" i="0" u="sng" strike="noStrike" kern="1200" cap="none" spc="-3" normalizeH="0" baseline="0" noProof="0" dirty="0">
              <a:ln>
                <a:noFill/>
              </a:ln>
              <a:solidFill>
                <a:schemeClr val="accent5">
                  <a:lumMod val="75000"/>
                </a:scheme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7"/>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UTHealth Faculty Assistance Program| Academic </a:t>
            </a:r>
            <a:r>
              <a:rPr kumimoji="0" lang="en-US" sz="1200" b="1" i="0" u="none" strike="noStrike" kern="1200" cap="none" spc="-3" normalizeH="0" baseline="0" noProof="0" dirty="0" err="1">
                <a:ln>
                  <a:noFill/>
                </a:ln>
                <a:solidFill>
                  <a:srgbClr val="1F4E79"/>
                </a:solidFill>
                <a:effectLst/>
                <a:uLnTx/>
                <a:uFillTx/>
                <a:latin typeface="Adobe Devanagari"/>
                <a:ea typeface="+mn-ea"/>
                <a:cs typeface="Adobe Devanagari"/>
              </a:rPr>
              <a:t>Ombuds</a:t>
            </a: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( 8 :5 0 – 9 :0 0) </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Robin Dickey, PhD, MA, LPC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Faculty Assistance Specialist | Academic </a:t>
            </a:r>
            <a:r>
              <a:rPr kumimoji="0" lang="en-US" sz="1000" b="0" i="0" u="none" strike="noStrike" kern="1200" cap="none" spc="-3" normalizeH="0" baseline="0" noProof="0" dirty="0" err="1">
                <a:ln>
                  <a:noFill/>
                </a:ln>
                <a:solidFill>
                  <a:srgbClr val="4D4F53"/>
                </a:solidFill>
                <a:effectLst/>
                <a:uLnTx/>
                <a:uFillTx/>
                <a:latin typeface="Adobe Devanagari"/>
                <a:ea typeface="+mn-ea"/>
                <a:cs typeface="Adobe Devanagari"/>
              </a:rPr>
              <a:t>Ombuds</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58"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0">
                  <a:extLst>
                    <a:ext uri="{A12FA001-AC4F-418D-AE19-62706E023703}">
                      <ahyp:hlinkClr xmlns:ahyp="http://schemas.microsoft.com/office/drawing/2018/hyperlinkcolor" val="tx"/>
                    </a:ext>
                  </a:extLst>
                </a:hlinkClick>
              </a:rPr>
              <a:t>Robin.Dickey@uth.tmc.edu</a:t>
            </a:r>
            <a:endPar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Intellectual Property and Commercialization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:0 0 – 9: 05) </a:t>
            </a:r>
          </a:p>
          <a:p>
            <a:pPr marL="8659" marR="0" lvl="0" indent="0" algn="l" defTabSz="623438" rtl="0" eaLnBrk="1" fontAlgn="auto" latinLnBrk="0" hangingPunct="1">
              <a:lnSpc>
                <a:spcPct val="100000"/>
              </a:lnSpc>
              <a:spcBef>
                <a:spcPts val="173"/>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Christine Flynn,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Associate Director - Office of Technology Management |</a:t>
            </a:r>
            <a:r>
              <a:rPr kumimoji="0" lang="en-US" sz="1000" b="0" i="0" u="none" strike="noStrike" kern="1200" cap="none" spc="55"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1">
                  <a:extLst>
                    <a:ext uri="{A12FA001-AC4F-418D-AE19-62706E023703}">
                      <ahyp:hlinkClr xmlns:ahyp="http://schemas.microsoft.com/office/drawing/2018/hyperlinkcolor" val="tx"/>
                    </a:ext>
                  </a:extLst>
                </a:hlinkClick>
              </a:rPr>
              <a:t>Christine.Flynn@uth.tmc.edu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3"/>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Collaborative Research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05 – 9: 1 0)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Amy Hazen,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Associate Director, Shared Research Resources |</a:t>
            </a:r>
            <a:r>
              <a:rPr kumimoji="0" lang="en-US" sz="1000" b="0" i="0" u="none" strike="noStrike" kern="1200" cap="none" spc="48"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2">
                  <a:extLst>
                    <a:ext uri="{A12FA001-AC4F-418D-AE19-62706E023703}">
                      <ahyp:hlinkClr xmlns:ahyp="http://schemas.microsoft.com/office/drawing/2018/hyperlinkcolor" val="tx"/>
                    </a:ext>
                  </a:extLst>
                </a:hlinkClick>
              </a:rPr>
              <a:t>Amy.Hazen@uth.tmc.edu</a:t>
            </a:r>
            <a:endParaRPr kumimoji="0" lang="en-US" sz="1000" b="0" i="0" u="none" strike="noStrike" kern="1200" cap="none" spc="0" normalizeH="0" baseline="0" noProof="0" dirty="0">
              <a:ln>
                <a:noFill/>
              </a:ln>
              <a:solidFill>
                <a:srgbClr val="77A2BB">
                  <a:lumMod val="75000"/>
                </a:srgbClr>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61"/>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Valerie </a:t>
            </a:r>
            <a:r>
              <a:rPr kumimoji="0" lang="en-US" sz="1100" b="1" i="0" u="none" strike="noStrike" kern="1200" cap="none" spc="-3" normalizeH="0" baseline="0" noProof="0" dirty="0" err="1">
                <a:ln>
                  <a:noFill/>
                </a:ln>
                <a:solidFill>
                  <a:srgbClr val="4D4F53"/>
                </a:solidFill>
                <a:effectLst/>
                <a:uLnTx/>
                <a:uFillTx/>
                <a:latin typeface="Adobe Devanagari"/>
                <a:ea typeface="+mn-ea"/>
                <a:cs typeface="Adobe Devanagari"/>
              </a:rPr>
              <a:t>Bomben</a:t>
            </a: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Supervisor, Specialized &amp; Collaborative Research Agreements |</a:t>
            </a:r>
            <a:r>
              <a:rPr kumimoji="0" lang="en-US" sz="1000" b="0" i="0" u="none" strike="noStrike" kern="1200" cap="none" spc="89"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3">
                  <a:extLst>
                    <a:ext uri="{A12FA001-AC4F-418D-AE19-62706E023703}">
                      <ahyp:hlinkClr xmlns:ahyp="http://schemas.microsoft.com/office/drawing/2018/hyperlinkcolor" val="tx"/>
                    </a:ext>
                  </a:extLst>
                </a:hlinkClick>
              </a:rPr>
              <a:t>Valerie.C.Bomben@uth.tmc.edu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61"/>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Office of  Postdoctoral Affairs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10 – 9 :1 5)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Leslie S. Beckman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Assistant Director |</a:t>
            </a:r>
            <a:r>
              <a:rPr kumimoji="0" lang="en-US"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4">
                  <a:extLst>
                    <a:ext uri="{A12FA001-AC4F-418D-AE19-62706E023703}">
                      <ahyp:hlinkClr xmlns:ahyp="http://schemas.microsoft.com/office/drawing/2018/hyperlinkcolor" val="tx"/>
                    </a:ext>
                  </a:extLst>
                </a:hlinkClick>
              </a:rPr>
              <a:t>Leslie.Beckman@uth.tmc.edu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7"/>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Secured Text Messaging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:1 5 – 9 : 2 0 )</a:t>
            </a:r>
          </a:p>
          <a:p>
            <a:pPr marL="8659" marR="102607" lvl="0" indent="0" algn="l" defTabSz="623438" rtl="0" eaLnBrk="1" fontAlgn="auto" latinLnBrk="0" hangingPunct="1">
              <a:lnSpc>
                <a:spcPct val="113199"/>
              </a:lnSpc>
              <a:spcBef>
                <a:spcPts val="55"/>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Christina F. Solis, JD, MPH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Senior Legal Officer &amp; Privacy Officer - Office of Legal Affairs |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5">
                  <a:extLst>
                    <a:ext uri="{A12FA001-AC4F-418D-AE19-62706E023703}">
                      <ahyp:hlinkClr xmlns:ahyp="http://schemas.microsoft.com/office/drawing/2018/hyperlinkcolor" val="tx"/>
                    </a:ext>
                  </a:extLst>
                </a:hlinkClick>
              </a:rPr>
              <a:t>Christina.F.Solis@uth.tmc.edu </a:t>
            </a:r>
            <a:r>
              <a:rPr kumimoji="0" lang="en-US"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r>
              <a:rPr kumimoji="0" lang="en-US" sz="9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p>
          <a:p>
            <a:pPr marL="8659" marR="102607" lvl="0" indent="0" algn="l" defTabSz="623438" rtl="0" eaLnBrk="1" fontAlgn="auto" latinLnBrk="0" hangingPunct="1">
              <a:lnSpc>
                <a:spcPct val="113199"/>
              </a:lnSpc>
              <a:spcBef>
                <a:spcPts val="55"/>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Salman Khan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Manager – IT Security |</a:t>
            </a:r>
            <a:r>
              <a:rPr kumimoji="0" lang="en-US" sz="1000" b="0" i="0" u="none" strike="noStrike" kern="1200" cap="none" spc="17"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6">
                  <a:extLst>
                    <a:ext uri="{A12FA001-AC4F-418D-AE19-62706E023703}">
                      <ahyp:hlinkClr xmlns:ahyp="http://schemas.microsoft.com/office/drawing/2018/hyperlinkcolor" val="tx"/>
                    </a:ext>
                  </a:extLst>
                </a:hlinkClick>
              </a:rPr>
              <a:t>Salman.Khan@uth.tmc.edu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endPar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Questions / Answers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20 – 9 :3 0) </a:t>
            </a:r>
          </a:p>
        </p:txBody>
      </p:sp>
      <p:sp>
        <p:nvSpPr>
          <p:cNvPr id="8" name="Rectangle 7">
            <a:extLst>
              <a:ext uri="{FF2B5EF4-FFF2-40B4-BE49-F238E27FC236}">
                <a16:creationId xmlns:a16="http://schemas.microsoft.com/office/drawing/2014/main" id="{41E571D9-C647-4FD2-9F07-FA8C50F1EB94}"/>
              </a:ext>
            </a:extLst>
          </p:cNvPr>
          <p:cNvSpPr/>
          <p:nvPr/>
        </p:nvSpPr>
        <p:spPr>
          <a:xfrm>
            <a:off x="4154474" y="335188"/>
            <a:ext cx="3076227" cy="307777"/>
          </a:xfrm>
          <a:prstGeom prst="rect">
            <a:avLst/>
          </a:prstGeom>
        </p:spPr>
        <p:txBody>
          <a:bodyPr wrap="none">
            <a:spAutoFit/>
          </a:bodyPr>
          <a:lstStyle/>
          <a:p>
            <a:pPr marL="0" marR="431165" lvl="0" indent="0" algn="ctr" defTabSz="914400" rtl="0" eaLnBrk="1" fontAlgn="auto" latinLnBrk="0" hangingPunct="1">
              <a:lnSpc>
                <a:spcPct val="100000"/>
              </a:lnSpc>
              <a:spcBef>
                <a:spcPts val="85"/>
              </a:spcBef>
              <a:spcAft>
                <a:spcPts val="0"/>
              </a:spcAft>
              <a:buClrTx/>
              <a:buSzTx/>
              <a:buFontTx/>
              <a:buNone/>
              <a:tabLst/>
              <a:defRPr/>
            </a:pPr>
            <a:r>
              <a:rPr kumimoji="0" lang="en-US" sz="1400" b="0" i="0" u="none" strike="noStrike" kern="1200" cap="none" spc="-5" normalizeH="0" baseline="0" noProof="0" dirty="0">
                <a:ln>
                  <a:noFill/>
                </a:ln>
                <a:solidFill>
                  <a:srgbClr val="4D4F53"/>
                </a:solidFill>
                <a:effectLst/>
                <a:uLnTx/>
                <a:uFillTx/>
                <a:latin typeface="Times New Roman"/>
                <a:ea typeface="+mn-ea"/>
                <a:cs typeface="Times New Roman"/>
              </a:rPr>
              <a:t>October 21.2020 | 8:00 – 9:30</a:t>
            </a:r>
            <a:r>
              <a:rPr kumimoji="0" lang="en-US" sz="1400" b="0" i="0" u="none" strike="noStrike" kern="1200" cap="none" spc="10" normalizeH="0" baseline="0" noProof="0" dirty="0">
                <a:ln>
                  <a:noFill/>
                </a:ln>
                <a:solidFill>
                  <a:srgbClr val="4D4F53"/>
                </a:solidFill>
                <a:effectLst/>
                <a:uLnTx/>
                <a:uFillTx/>
                <a:latin typeface="Times New Roman"/>
                <a:ea typeface="+mn-ea"/>
                <a:cs typeface="Times New Roman"/>
              </a:rPr>
              <a:t> </a:t>
            </a:r>
            <a:r>
              <a:rPr kumimoji="0" lang="en-US" sz="1400" b="0" i="0" u="none" strike="noStrike" kern="1200" cap="none" spc="-5" normalizeH="0" baseline="0" noProof="0" dirty="0">
                <a:ln>
                  <a:noFill/>
                </a:ln>
                <a:solidFill>
                  <a:srgbClr val="4D4F53"/>
                </a:solidFill>
                <a:effectLst/>
                <a:uLnTx/>
                <a:uFillTx/>
                <a:latin typeface="Times New Roman"/>
                <a:ea typeface="+mn-ea"/>
                <a:cs typeface="Times New Roman"/>
              </a:rPr>
              <a:t>AM</a:t>
            </a:r>
            <a:endParaRPr kumimoji="0" lang="en-US" sz="1400" b="0" i="0" u="none" strike="noStrike" kern="1200" cap="none" spc="0" normalizeH="0" baseline="0" noProof="0" dirty="0">
              <a:ln>
                <a:noFill/>
              </a:ln>
              <a:solidFill>
                <a:prstClr val="black"/>
              </a:solidFill>
              <a:effectLst/>
              <a:uLnTx/>
              <a:uFillTx/>
              <a:latin typeface="Times New Roman"/>
              <a:ea typeface="+mn-ea"/>
              <a:cs typeface="Times New Roman"/>
            </a:endParaRPr>
          </a:p>
        </p:txBody>
      </p:sp>
      <p:pic>
        <p:nvPicPr>
          <p:cNvPr id="9" name="Picture 8">
            <a:extLst>
              <a:ext uri="{FF2B5EF4-FFF2-40B4-BE49-F238E27FC236}">
                <a16:creationId xmlns:a16="http://schemas.microsoft.com/office/drawing/2014/main" id="{980FE9B7-CE7B-4940-8F97-8D56B327A572}"/>
              </a:ext>
            </a:extLst>
          </p:cNvPr>
          <p:cNvPicPr>
            <a:picLocks noChangeAspect="1"/>
          </p:cNvPicPr>
          <p:nvPr/>
        </p:nvPicPr>
        <p:blipFill>
          <a:blip r:embed="rId17"/>
          <a:stretch>
            <a:fillRect/>
          </a:stretch>
        </p:blipFill>
        <p:spPr>
          <a:xfrm>
            <a:off x="9588094" y="4972631"/>
            <a:ext cx="1797902" cy="1612592"/>
          </a:xfrm>
          <a:prstGeom prst="rect">
            <a:avLst/>
          </a:prstGeom>
        </p:spPr>
      </p:pic>
    </p:spTree>
    <p:extLst>
      <p:ext uri="{BB962C8B-B14F-4D97-AF65-F5344CB8AC3E}">
        <p14:creationId xmlns:p14="http://schemas.microsoft.com/office/powerpoint/2010/main" val="7148346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906"/>
            <a:ext cx="10363200" cy="2818587"/>
          </a:xfrm>
        </p:spPr>
        <p:txBody>
          <a:bodyPr>
            <a:normAutofit/>
          </a:bodyPr>
          <a:lstStyle/>
          <a:p>
            <a:r>
              <a:rPr lang="en-US" sz="6600" dirty="0"/>
              <a:t>Educator Development</a:t>
            </a:r>
            <a:br>
              <a:rPr lang="en-US" sz="6600" dirty="0"/>
            </a:br>
            <a:r>
              <a:rPr lang="en-US" sz="6600" dirty="0"/>
              <a:t> Activities</a:t>
            </a:r>
          </a:p>
        </p:txBody>
      </p:sp>
      <p:sp>
        <p:nvSpPr>
          <p:cNvPr id="3" name="Subtitle 2"/>
          <p:cNvSpPr>
            <a:spLocks noGrp="1"/>
          </p:cNvSpPr>
          <p:nvPr>
            <p:ph type="subTitle" idx="1"/>
          </p:nvPr>
        </p:nvSpPr>
        <p:spPr>
          <a:xfrm>
            <a:off x="1524000" y="3429000"/>
            <a:ext cx="9144000" cy="1655762"/>
          </a:xfrm>
        </p:spPr>
        <p:txBody>
          <a:bodyPr>
            <a:normAutofit/>
          </a:bodyPr>
          <a:lstStyle/>
          <a:p>
            <a:r>
              <a:rPr lang="en-US" sz="2800" dirty="0"/>
              <a:t>The Office of Educational Programs</a:t>
            </a:r>
          </a:p>
          <a:p>
            <a:r>
              <a:rPr lang="en-US" sz="2800" dirty="0"/>
              <a:t>2020</a:t>
            </a:r>
          </a:p>
        </p:txBody>
      </p:sp>
    </p:spTree>
    <p:extLst>
      <p:ext uri="{BB962C8B-B14F-4D97-AF65-F5344CB8AC3E}">
        <p14:creationId xmlns:p14="http://schemas.microsoft.com/office/powerpoint/2010/main" val="37113079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2042" y="162055"/>
            <a:ext cx="7886700" cy="898410"/>
          </a:xfrm>
        </p:spPr>
        <p:txBody>
          <a:bodyPr/>
          <a:lstStyle/>
          <a:p>
            <a:pPr algn="ctr"/>
            <a:r>
              <a:rPr lang="en-US" b="1" dirty="0"/>
              <a:t>Educator Development Activities</a:t>
            </a:r>
          </a:p>
        </p:txBody>
      </p:sp>
      <p:sp>
        <p:nvSpPr>
          <p:cNvPr id="3" name="TextBox 2"/>
          <p:cNvSpPr txBox="1"/>
          <p:nvPr/>
        </p:nvSpPr>
        <p:spPr>
          <a:xfrm>
            <a:off x="857404" y="1308381"/>
            <a:ext cx="9496313" cy="5724644"/>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prstClr val="black"/>
                </a:solidFill>
                <a:latin typeface="Calibri" panose="020F0502020204030204"/>
              </a:rPr>
              <a:t>Educational Development Workshops*</a:t>
            </a:r>
          </a:p>
          <a:p>
            <a:pPr marL="914400" lvl="1" indent="-457200">
              <a:buFont typeface="Arial" panose="020B0604020202020204" pitchFamily="34" charset="0"/>
              <a:buChar char="•"/>
            </a:pPr>
            <a:r>
              <a:rPr lang="en-US" sz="2400" dirty="0">
                <a:solidFill>
                  <a:prstClr val="black"/>
                </a:solidFill>
                <a:latin typeface="Calibri" panose="020F0502020204030204"/>
              </a:rPr>
              <a:t>Monthly sessions at noon</a:t>
            </a:r>
          </a:p>
          <a:p>
            <a:pPr marL="914400" lvl="1" indent="-457200">
              <a:buFont typeface="Arial" panose="020B0604020202020204" pitchFamily="34" charset="0"/>
              <a:buChar char="•"/>
            </a:pPr>
            <a:r>
              <a:rPr lang="en-US" sz="2400" dirty="0">
                <a:solidFill>
                  <a:prstClr val="black"/>
                </a:solidFill>
                <a:latin typeface="Calibri" panose="020F0502020204030204"/>
              </a:rPr>
              <a:t>Educator Retreat – Fall and Spring</a:t>
            </a:r>
          </a:p>
          <a:p>
            <a:pPr marL="457200" indent="-457200">
              <a:buFont typeface="Arial" panose="020B0604020202020204" pitchFamily="34" charset="0"/>
              <a:buChar char="•"/>
            </a:pPr>
            <a:endParaRPr lang="en-US" sz="2400" b="1" i="1" dirty="0">
              <a:solidFill>
                <a:prstClr val="black"/>
              </a:solidFill>
              <a:latin typeface="Calibri" panose="020F0502020204030204"/>
            </a:endParaRPr>
          </a:p>
          <a:p>
            <a:pPr marL="457200" indent="-457200">
              <a:buFont typeface="Arial" panose="020B0604020202020204" pitchFamily="34" charset="0"/>
              <a:buChar char="•"/>
            </a:pPr>
            <a:r>
              <a:rPr lang="en-US" sz="2800" dirty="0">
                <a:solidFill>
                  <a:prstClr val="black"/>
                </a:solidFill>
                <a:latin typeface="Calibri" panose="020F0502020204030204"/>
              </a:rPr>
              <a:t>Educator Development Certificate</a:t>
            </a:r>
          </a:p>
          <a:p>
            <a:pPr marL="914400" lvl="1" indent="-457200">
              <a:buFont typeface="Arial" panose="020B0604020202020204" pitchFamily="34" charset="0"/>
              <a:buChar char="•"/>
            </a:pPr>
            <a:r>
              <a:rPr lang="en-US" sz="2800" dirty="0">
                <a:solidFill>
                  <a:prstClr val="black"/>
                </a:solidFill>
                <a:latin typeface="Calibri" panose="020F0502020204030204"/>
              </a:rPr>
              <a:t>Online modules</a:t>
            </a:r>
          </a:p>
          <a:p>
            <a:pPr lvl="1"/>
            <a:endParaRPr lang="en-US" sz="2400" dirty="0">
              <a:solidFill>
                <a:prstClr val="black"/>
              </a:solidFill>
              <a:latin typeface="Calibri" panose="020F0502020204030204"/>
            </a:endParaRPr>
          </a:p>
          <a:p>
            <a:pPr marL="457200" indent="-457200">
              <a:buFont typeface="Arial" panose="020B0604020202020204" pitchFamily="34" charset="0"/>
              <a:buChar char="•"/>
            </a:pPr>
            <a:r>
              <a:rPr lang="en-US" sz="2800" dirty="0">
                <a:solidFill>
                  <a:prstClr val="black"/>
                </a:solidFill>
                <a:latin typeface="Calibri" panose="020F0502020204030204"/>
              </a:rPr>
              <a:t>Educational Technology Training and Consultations</a:t>
            </a:r>
          </a:p>
          <a:p>
            <a:endParaRPr lang="en-US" sz="2800" dirty="0">
              <a:solidFill>
                <a:prstClr val="black"/>
              </a:solidFill>
              <a:latin typeface="Calibri" panose="020F0502020204030204"/>
            </a:endParaRPr>
          </a:p>
          <a:p>
            <a:pPr marL="457200" indent="-457200">
              <a:buFont typeface="Arial" panose="020B0604020202020204" pitchFamily="34" charset="0"/>
              <a:buChar char="•"/>
            </a:pPr>
            <a:r>
              <a:rPr lang="en-US" sz="2800" dirty="0">
                <a:solidFill>
                  <a:prstClr val="black"/>
                </a:solidFill>
                <a:latin typeface="Calibri" panose="020F0502020204030204"/>
              </a:rPr>
              <a:t>Online Resources – 20 Minute Mentor (Canvas)</a:t>
            </a:r>
          </a:p>
          <a:p>
            <a:pPr marL="457200" indent="-457200">
              <a:buFont typeface="Arial" panose="020B0604020202020204" pitchFamily="34" charset="0"/>
              <a:buChar char="•"/>
            </a:pPr>
            <a:endParaRPr lang="en-US" sz="2800" dirty="0">
              <a:solidFill>
                <a:prstClr val="black"/>
              </a:solidFill>
              <a:latin typeface="Calibri" panose="020F0502020204030204"/>
            </a:endParaRPr>
          </a:p>
          <a:p>
            <a:pPr marL="457200" indent="-457200">
              <a:buFont typeface="Arial" panose="020B0604020202020204" pitchFamily="34" charset="0"/>
              <a:buChar char="•"/>
            </a:pPr>
            <a:endParaRPr lang="en-US" sz="2800" dirty="0">
              <a:solidFill>
                <a:prstClr val="black"/>
              </a:solidFill>
              <a:latin typeface="Calibri" panose="020F0502020204030204"/>
            </a:endParaRPr>
          </a:p>
          <a:p>
            <a:endParaRPr lang="en-US" sz="2800" dirty="0">
              <a:solidFill>
                <a:prstClr val="black"/>
              </a:solidFill>
              <a:latin typeface="Calibri" panose="020F0502020204030204"/>
            </a:endParaRPr>
          </a:p>
          <a:p>
            <a:endParaRPr lang="en-US" dirty="0">
              <a:solidFill>
                <a:prstClr val="black"/>
              </a:solidFill>
              <a:latin typeface="Calibri" panose="020F0502020204030204"/>
            </a:endParaRPr>
          </a:p>
        </p:txBody>
      </p:sp>
      <p:sp>
        <p:nvSpPr>
          <p:cNvPr id="4" name="TextBox 3"/>
          <p:cNvSpPr txBox="1"/>
          <p:nvPr/>
        </p:nvSpPr>
        <p:spPr>
          <a:xfrm>
            <a:off x="194754" y="5985130"/>
            <a:ext cx="1422184" cy="261610"/>
          </a:xfrm>
          <a:prstGeom prst="rect">
            <a:avLst/>
          </a:prstGeom>
          <a:noFill/>
        </p:spPr>
        <p:txBody>
          <a:bodyPr wrap="none" rtlCol="0">
            <a:spAutoFit/>
          </a:bodyPr>
          <a:lstStyle/>
          <a:p>
            <a:r>
              <a:rPr lang="en-US" sz="1100" i="1" dirty="0">
                <a:solidFill>
                  <a:prstClr val="black"/>
                </a:solidFill>
                <a:latin typeface="Calibri" panose="020F0502020204030204"/>
              </a:rPr>
              <a:t>*CME credit available</a:t>
            </a:r>
          </a:p>
        </p:txBody>
      </p:sp>
    </p:spTree>
    <p:extLst>
      <p:ext uri="{BB962C8B-B14F-4D97-AF65-F5344CB8AC3E}">
        <p14:creationId xmlns:p14="http://schemas.microsoft.com/office/powerpoint/2010/main" val="1504016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ctrTitle"/>
          </p:nvPr>
        </p:nvSpPr>
        <p:spPr bwMode="auto">
          <a:xfrm>
            <a:off x="1828800" y="1291620"/>
            <a:ext cx="7848600" cy="1524000"/>
          </a:xfrm>
        </p:spPr>
        <p:txBody>
          <a:bodyPr vert="horz" wrap="square" lIns="91440" tIns="45720" rIns="91440" bIns="45720" numCol="1" rtlCol="0" anchor="b" anchorCtr="0" compatLnSpc="1">
            <a:prstTxWarp prst="textNoShape">
              <a:avLst/>
            </a:prstTxWarp>
            <a:normAutofit fontScale="90000"/>
          </a:bodyPr>
          <a:lstStyle/>
          <a:p>
            <a:pPr algn="ctr" eaLnBrk="1" hangingPunct="1"/>
            <a:r>
              <a:rPr lang="en-US" altLang="en-US" sz="5400" b="1" dirty="0">
                <a:ln w="22225">
                  <a:noFill/>
                  <a:prstDash val="solid"/>
                </a:ln>
                <a:solidFill>
                  <a:srgbClr val="F79646">
                    <a:lumMod val="50000"/>
                  </a:srgbClr>
                </a:solidFill>
                <a:effectLst>
                  <a:glow rad="63500">
                    <a:prstClr val="white">
                      <a:alpha val="40000"/>
                    </a:prstClr>
                  </a:glow>
                  <a:innerShdw blurRad="63500" dist="50800">
                    <a:prstClr val="black">
                      <a:alpha val="50000"/>
                    </a:prstClr>
                  </a:innerShdw>
                </a:effectLst>
                <a:latin typeface="Adobe Devanagari" panose="02040503050201020203" pitchFamily="18" charset="0"/>
                <a:ea typeface="+mn-ea"/>
              </a:rPr>
              <a:t>Promotion</a:t>
            </a:r>
            <a:r>
              <a:rPr lang="en-US" altLang="en-US" sz="5400" b="1" dirty="0">
                <a:solidFill>
                  <a:srgbClr val="AD3B14"/>
                </a:solidFill>
                <a:latin typeface="Arial Narrow" charset="0"/>
                <a:ea typeface="ＭＳ Ｐゴシック" charset="-128"/>
              </a:rPr>
              <a:t> </a:t>
            </a:r>
            <a:r>
              <a:rPr lang="en-US" altLang="en-US" sz="5400" b="1" dirty="0">
                <a:ln w="22225">
                  <a:noFill/>
                  <a:prstDash val="solid"/>
                </a:ln>
                <a:solidFill>
                  <a:srgbClr val="F79646">
                    <a:lumMod val="50000"/>
                  </a:srgbClr>
                </a:solidFill>
                <a:effectLst>
                  <a:glow rad="63500">
                    <a:prstClr val="white">
                      <a:alpha val="40000"/>
                    </a:prstClr>
                  </a:glow>
                  <a:innerShdw blurRad="63500" dist="50800">
                    <a:prstClr val="black">
                      <a:alpha val="50000"/>
                    </a:prstClr>
                  </a:innerShdw>
                </a:effectLst>
                <a:latin typeface="Adobe Devanagari" panose="02040503050201020203" pitchFamily="18" charset="0"/>
                <a:ea typeface="+mn-ea"/>
              </a:rPr>
              <a:t>and Tenure</a:t>
            </a:r>
          </a:p>
        </p:txBody>
      </p:sp>
      <p:sp>
        <p:nvSpPr>
          <p:cNvPr id="55298" name="Rectangle 3" descr="Rectangle: Click to edit Master text styles&#10;Second level&#10;Third level&#10;Fourth level&#10;Fifth level"/>
          <p:cNvSpPr>
            <a:spLocks noGrp="1" noChangeArrowheads="1"/>
          </p:cNvSpPr>
          <p:nvPr>
            <p:ph type="subTitle" idx="1"/>
          </p:nvPr>
        </p:nvSpPr>
        <p:spPr>
          <a:xfrm>
            <a:off x="2171700" y="3203029"/>
            <a:ext cx="7162800" cy="2557463"/>
          </a:xfrm>
        </p:spPr>
        <p:txBody>
          <a:bodyPr/>
          <a:lstStyle/>
          <a:p>
            <a:pPr marL="26988" algn="l"/>
            <a:r>
              <a:rPr lang="en-US" altLang="en-US" sz="2400" b="1" dirty="0">
                <a:latin typeface="Adobe Devanagari" panose="02040503050201020203" pitchFamily="18" charset="0"/>
                <a:ea typeface="ＭＳ Ｐゴシック" charset="-128"/>
                <a:cs typeface="Adobe Devanagari" panose="02040503050201020203" pitchFamily="18" charset="0"/>
              </a:rPr>
              <a:t>Kevin A. Morano, Ph.D.</a:t>
            </a:r>
          </a:p>
          <a:p>
            <a:pPr marL="26988" algn="l"/>
            <a:r>
              <a:rPr lang="en-US" altLang="en-US" sz="2000" dirty="0">
                <a:latin typeface="Adobe Devanagari" panose="02040503050201020203" pitchFamily="18" charset="0"/>
                <a:ea typeface="ＭＳ Ｐゴシック" charset="-128"/>
                <a:cs typeface="Adobe Devanagari" panose="02040503050201020203" pitchFamily="18" charset="0"/>
              </a:rPr>
              <a:t>Professor, Microbiology &amp; Molecular Genetics</a:t>
            </a:r>
          </a:p>
          <a:p>
            <a:pPr marL="26988" algn="l"/>
            <a:r>
              <a:rPr lang="en-US" altLang="en-US" sz="2000" dirty="0">
                <a:latin typeface="Adobe Devanagari" panose="02040503050201020203" pitchFamily="18" charset="0"/>
                <a:ea typeface="ＭＳ Ｐゴシック" charset="-128"/>
                <a:cs typeface="Adobe Devanagari" panose="02040503050201020203" pitchFamily="18" charset="0"/>
              </a:rPr>
              <a:t>Associate Dean for Faculty Affairs, McGovern Medical School</a:t>
            </a:r>
          </a:p>
          <a:p>
            <a:pPr marL="26988" algn="l"/>
            <a:r>
              <a:rPr lang="en-US" altLang="en-US" sz="2000" dirty="0">
                <a:latin typeface="Adobe Devanagari" panose="02040503050201020203" pitchFamily="18" charset="0"/>
                <a:ea typeface="ＭＳ Ｐゴシック" charset="-128"/>
                <a:cs typeface="Adobe Devanagari" panose="02040503050201020203" pitchFamily="18" charset="0"/>
              </a:rPr>
              <a:t>Associate VP, Faculty Affairs and Development, UTHealth</a:t>
            </a:r>
          </a:p>
          <a:p>
            <a:pPr marL="26988"/>
            <a:endParaRPr lang="en-US" altLang="en-US" sz="2400" dirty="0">
              <a:latin typeface="Gill Sans MT Condensed" charset="0"/>
              <a:ea typeface="ＭＳ Ｐゴシック" charset="-128"/>
            </a:endParaRPr>
          </a:p>
        </p:txBody>
      </p:sp>
      <p:sp>
        <p:nvSpPr>
          <p:cNvPr id="55299" name="Slide Number Placeholder 5"/>
          <p:cNvSpPr>
            <a:spLocks noGrp="1"/>
          </p:cNvSpPr>
          <p:nvPr>
            <p:ph type="sldNum" sz="quarter" idx="12"/>
          </p:nvPr>
        </p:nvSpPr>
        <p:spPr bwMode="auto">
          <a:xfrm>
            <a:off x="9220201" y="6305550"/>
            <a:ext cx="1374775"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80000"/>
              <a:buFont typeface="Wingdings 2" charset="2"/>
              <a:buChar char=""/>
              <a:defRPr sz="3200">
                <a:solidFill>
                  <a:schemeClr val="tx1"/>
                </a:solidFill>
                <a:latin typeface="Gill Sans MT" charset="0"/>
                <a:ea typeface="ＭＳ Ｐゴシック" charset="-128"/>
              </a:defRPr>
            </a:lvl1pPr>
            <a:lvl2pPr marL="742950" indent="-285750">
              <a:spcBef>
                <a:spcPts val="550"/>
              </a:spcBef>
              <a:buClr>
                <a:schemeClr val="accent1"/>
              </a:buClr>
              <a:buFont typeface="Verdana" charset="0"/>
              <a:buChar char="◦"/>
              <a:defRPr sz="28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buChar char=""/>
              <a:defRPr sz="24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buChar char=""/>
              <a:defRPr sz="2000">
                <a:solidFill>
                  <a:schemeClr val="tx1"/>
                </a:solidFill>
                <a:latin typeface="Gill Sans MT" charset="0"/>
                <a:ea typeface="ＭＳ Ｐゴシック" charset="-128"/>
              </a:defRPr>
            </a:lvl4pPr>
            <a:lvl5pPr marL="2057400" indent="-228600">
              <a:spcBef>
                <a:spcPct val="20000"/>
              </a:spcBef>
              <a:buClr>
                <a:srgbClr val="84AA33"/>
              </a:buClr>
              <a:buFont typeface="Wingdings 2" charset="2"/>
              <a:buChar char=""/>
              <a:defRPr sz="2000">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9pPr>
          </a:lstStyle>
          <a:p>
            <a:pPr eaLnBrk="0" fontAlgn="base" hangingPunct="0">
              <a:spcBef>
                <a:spcPct val="0"/>
              </a:spcBef>
              <a:spcAft>
                <a:spcPct val="0"/>
              </a:spcAft>
              <a:buClrTx/>
              <a:buSzTx/>
              <a:buNone/>
            </a:pPr>
            <a:fld id="{2CBE7823-E58E-254D-88D0-549DF328FF36}" type="slidenum">
              <a:rPr lang="en-US" altLang="en-US" sz="1200">
                <a:solidFill>
                  <a:srgbClr val="B5A788"/>
                </a:solidFill>
                <a:latin typeface="Tahoma" charset="0"/>
              </a:rPr>
              <a:pPr eaLnBrk="0" fontAlgn="base" hangingPunct="0">
                <a:spcBef>
                  <a:spcPct val="0"/>
                </a:spcBef>
                <a:spcAft>
                  <a:spcPct val="0"/>
                </a:spcAft>
                <a:buClrTx/>
                <a:buSzTx/>
                <a:buNone/>
              </a:pPr>
              <a:t>4</a:t>
            </a:fld>
            <a:endParaRPr lang="en-US" altLang="en-US" sz="1200">
              <a:solidFill>
                <a:srgbClr val="B5A788"/>
              </a:solidFill>
              <a:latin typeface="Tahoma" charset="0"/>
            </a:endParaRPr>
          </a:p>
        </p:txBody>
      </p:sp>
      <p:pic>
        <p:nvPicPr>
          <p:cNvPr id="9" name="Picture 8">
            <a:extLst>
              <a:ext uri="{FF2B5EF4-FFF2-40B4-BE49-F238E27FC236}">
                <a16:creationId xmlns:a16="http://schemas.microsoft.com/office/drawing/2014/main" id="{B25D5342-F6E0-40AD-B742-C4233E5288B0}"/>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328962" y="5741956"/>
            <a:ext cx="4879077" cy="81410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43065"/>
            <a:ext cx="7886700" cy="898410"/>
          </a:xfrm>
        </p:spPr>
        <p:txBody>
          <a:bodyPr/>
          <a:lstStyle/>
          <a:p>
            <a:r>
              <a:rPr lang="en-US" b="1" dirty="0"/>
              <a:t>Educator Development Activities</a:t>
            </a:r>
          </a:p>
        </p:txBody>
      </p:sp>
      <p:sp>
        <p:nvSpPr>
          <p:cNvPr id="3" name="TextBox 2"/>
          <p:cNvSpPr txBox="1"/>
          <p:nvPr/>
        </p:nvSpPr>
        <p:spPr>
          <a:xfrm>
            <a:off x="879661" y="1241475"/>
            <a:ext cx="9159689" cy="6894195"/>
          </a:xfrm>
          <a:prstGeom prst="rect">
            <a:avLst/>
          </a:prstGeom>
          <a:noFill/>
        </p:spPr>
        <p:txBody>
          <a:bodyPr wrap="square" rtlCol="0">
            <a:spAutoFit/>
          </a:bodyPr>
          <a:lstStyle/>
          <a:p>
            <a:pPr marL="457200" indent="-457200">
              <a:buFont typeface="Arial" panose="020B0604020202020204" pitchFamily="34" charset="0"/>
              <a:buChar char="•"/>
            </a:pPr>
            <a:endParaRPr lang="en-US" sz="2800" dirty="0">
              <a:solidFill>
                <a:prstClr val="black"/>
              </a:solidFill>
              <a:latin typeface="Calibri" panose="020F0502020204030204"/>
            </a:endParaRPr>
          </a:p>
          <a:p>
            <a:pPr marL="457200" indent="-457200">
              <a:buFont typeface="Arial" panose="020B0604020202020204" pitchFamily="34" charset="0"/>
              <a:buChar char="•"/>
            </a:pPr>
            <a:r>
              <a:rPr lang="en-US" sz="3200" dirty="0">
                <a:solidFill>
                  <a:prstClr val="black"/>
                </a:solidFill>
                <a:latin typeface="Calibri" panose="020F0502020204030204"/>
              </a:rPr>
              <a:t>Health Educators Fellowship Program</a:t>
            </a:r>
          </a:p>
          <a:p>
            <a:pPr marL="914400" lvl="1" indent="-457200">
              <a:buFont typeface="Arial" panose="020B0604020202020204" pitchFamily="34" charset="0"/>
              <a:buChar char="•"/>
            </a:pPr>
            <a:r>
              <a:rPr lang="en-US" sz="2800" dirty="0">
                <a:solidFill>
                  <a:prstClr val="black"/>
                </a:solidFill>
                <a:latin typeface="Calibri" panose="020F0502020204030204"/>
              </a:rPr>
              <a:t>Current cohort graduates in June 2021</a:t>
            </a:r>
          </a:p>
          <a:p>
            <a:pPr marL="914400" lvl="1" indent="-457200">
              <a:buFont typeface="Arial" panose="020B0604020202020204" pitchFamily="34" charset="0"/>
              <a:buChar char="•"/>
            </a:pPr>
            <a:r>
              <a:rPr lang="en-US" sz="2800" dirty="0">
                <a:solidFill>
                  <a:prstClr val="black"/>
                </a:solidFill>
                <a:latin typeface="Calibri" panose="020F0502020204030204"/>
              </a:rPr>
              <a:t>Recruiting Fall of 2021 for next cohort (2022-2023)</a:t>
            </a:r>
          </a:p>
          <a:p>
            <a:pPr marL="457200" indent="-457200">
              <a:buFont typeface="Arial" panose="020B0604020202020204" pitchFamily="34" charset="0"/>
              <a:buChar char="•"/>
            </a:pPr>
            <a:endParaRPr lang="en-US" sz="2800" dirty="0">
              <a:solidFill>
                <a:prstClr val="black"/>
              </a:solidFill>
              <a:latin typeface="Calibri" panose="020F0502020204030204"/>
            </a:endParaRPr>
          </a:p>
          <a:p>
            <a:pPr marL="457200" indent="-457200">
              <a:buFont typeface="Arial" panose="020B0604020202020204" pitchFamily="34" charset="0"/>
              <a:buChar char="•"/>
            </a:pPr>
            <a:endParaRPr lang="en-US" sz="2800" dirty="0">
              <a:solidFill>
                <a:prstClr val="black"/>
              </a:solidFill>
              <a:latin typeface="Calibri" panose="020F0502020204030204"/>
            </a:endParaRPr>
          </a:p>
          <a:p>
            <a:pPr marL="457200" indent="-457200">
              <a:buFont typeface="Arial" panose="020B0604020202020204" pitchFamily="34" charset="0"/>
              <a:buChar char="•"/>
            </a:pPr>
            <a:r>
              <a:rPr lang="en-US" sz="3200" dirty="0">
                <a:solidFill>
                  <a:prstClr val="black"/>
                </a:solidFill>
                <a:latin typeface="Calibri" panose="020F0502020204030204"/>
              </a:rPr>
              <a:t>Academy of Master Educators</a:t>
            </a:r>
          </a:p>
          <a:p>
            <a:pPr marL="914400" lvl="1" indent="-457200">
              <a:buFont typeface="Arial" panose="020B0604020202020204" pitchFamily="34" charset="0"/>
              <a:buChar char="•"/>
            </a:pPr>
            <a:r>
              <a:rPr lang="en-US" sz="2800" dirty="0">
                <a:solidFill>
                  <a:prstClr val="black"/>
                </a:solidFill>
                <a:latin typeface="Calibri" panose="020F0502020204030204"/>
              </a:rPr>
              <a:t>Hot Topics in Medical Education</a:t>
            </a:r>
          </a:p>
          <a:p>
            <a:pPr marL="914400" lvl="1" indent="-457200">
              <a:buFont typeface="Arial" panose="020B0604020202020204" pitchFamily="34" charset="0"/>
              <a:buChar char="•"/>
            </a:pPr>
            <a:r>
              <a:rPr lang="en-US" sz="2800" dirty="0">
                <a:solidFill>
                  <a:prstClr val="black"/>
                </a:solidFill>
                <a:latin typeface="Calibri" panose="020F0502020204030204"/>
              </a:rPr>
              <a:t>Networking and Mentorship opportunities</a:t>
            </a:r>
          </a:p>
          <a:p>
            <a:pPr marL="914400" lvl="1" indent="-457200">
              <a:buFont typeface="Arial" panose="020B0604020202020204" pitchFamily="34" charset="0"/>
              <a:buChar char="•"/>
            </a:pPr>
            <a:r>
              <a:rPr lang="en-US" sz="2800" dirty="0">
                <a:solidFill>
                  <a:prstClr val="black"/>
                </a:solidFill>
                <a:latin typeface="Calibri" panose="020F0502020204030204"/>
              </a:rPr>
              <a:t>Membership is based on teaching excellence</a:t>
            </a:r>
          </a:p>
          <a:p>
            <a:pPr marL="457200" indent="-457200">
              <a:buFont typeface="Arial" panose="020B0604020202020204" pitchFamily="34" charset="0"/>
              <a:buChar char="•"/>
            </a:pPr>
            <a:endParaRPr lang="en-US" sz="3200" dirty="0">
              <a:solidFill>
                <a:prstClr val="black"/>
              </a:solidFill>
              <a:latin typeface="Calibri" panose="020F0502020204030204"/>
            </a:endParaRPr>
          </a:p>
          <a:p>
            <a:pPr marL="46037"/>
            <a:endParaRPr lang="en-US" sz="2400" dirty="0">
              <a:solidFill>
                <a:prstClr val="black"/>
              </a:solidFill>
              <a:latin typeface="Calibri" panose="020F0502020204030204"/>
            </a:endParaRPr>
          </a:p>
          <a:p>
            <a:pPr marL="46037"/>
            <a:endParaRPr lang="en-US" sz="2400" dirty="0">
              <a:solidFill>
                <a:prstClr val="black"/>
              </a:solidFill>
              <a:latin typeface="Calibri" panose="020F0502020204030204"/>
            </a:endParaRPr>
          </a:p>
          <a:p>
            <a:endParaRPr lang="en-US" sz="2800" dirty="0">
              <a:solidFill>
                <a:prstClr val="black"/>
              </a:solidFill>
              <a:latin typeface="Calibri" panose="020F0502020204030204"/>
            </a:endParaRPr>
          </a:p>
          <a:p>
            <a:endParaRPr lang="en-US" sz="2800" dirty="0">
              <a:solidFill>
                <a:prstClr val="black"/>
              </a:solidFill>
              <a:latin typeface="Calibri" panose="020F0502020204030204"/>
            </a:endParaRPr>
          </a:p>
          <a:p>
            <a:endParaRPr lang="en-US" dirty="0">
              <a:solidFill>
                <a:prstClr val="black"/>
              </a:solidFill>
              <a:latin typeface="Calibri" panose="020F0502020204030204"/>
            </a:endParaRPr>
          </a:p>
        </p:txBody>
      </p:sp>
    </p:spTree>
    <p:extLst>
      <p:ext uri="{BB962C8B-B14F-4D97-AF65-F5344CB8AC3E}">
        <p14:creationId xmlns:p14="http://schemas.microsoft.com/office/powerpoint/2010/main" val="1300833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Opportunities for Involvement</a:t>
            </a:r>
          </a:p>
        </p:txBody>
      </p:sp>
      <p:sp>
        <p:nvSpPr>
          <p:cNvPr id="5" name="TextBox 4"/>
          <p:cNvSpPr txBox="1"/>
          <p:nvPr/>
        </p:nvSpPr>
        <p:spPr>
          <a:xfrm>
            <a:off x="2019646" y="2147888"/>
            <a:ext cx="8747170" cy="2215991"/>
          </a:xfrm>
          <a:prstGeom prst="rect">
            <a:avLst/>
          </a:prstGeom>
          <a:noFill/>
        </p:spPr>
        <p:txBody>
          <a:bodyPr wrap="square" rtlCol="0">
            <a:spAutoFit/>
          </a:bodyPr>
          <a:lstStyle/>
          <a:p>
            <a:pPr marL="285750" indent="-285750">
              <a:buFont typeface="Arial" panose="020B0604020202020204" pitchFamily="34" charset="0"/>
              <a:buChar char="•"/>
            </a:pPr>
            <a:r>
              <a:rPr lang="en-US" sz="3600" b="1" dirty="0">
                <a:solidFill>
                  <a:prstClr val="black"/>
                </a:solidFill>
                <a:latin typeface="Calibri" panose="020F0502020204030204"/>
              </a:rPr>
              <a:t>Committee Membership</a:t>
            </a:r>
          </a:p>
          <a:p>
            <a:pPr lvl="1"/>
            <a:r>
              <a:rPr lang="en-US" sz="2800" dirty="0">
                <a:solidFill>
                  <a:prstClr val="black"/>
                </a:solidFill>
                <a:latin typeface="Calibri" panose="020F0502020204030204"/>
              </a:rPr>
              <a:t>Curriculum Committee</a:t>
            </a:r>
          </a:p>
          <a:p>
            <a:pPr lvl="1"/>
            <a:r>
              <a:rPr lang="en-US" sz="2800" dirty="0">
                <a:solidFill>
                  <a:prstClr val="black"/>
                </a:solidFill>
                <a:latin typeface="Calibri" panose="020F0502020204030204"/>
              </a:rPr>
              <a:t>Graduate Medical Education Committee</a:t>
            </a:r>
          </a:p>
          <a:p>
            <a:pPr lvl="1"/>
            <a:r>
              <a:rPr lang="en-US" sz="2800" dirty="0">
                <a:solidFill>
                  <a:prstClr val="black"/>
                </a:solidFill>
                <a:latin typeface="Calibri" panose="020F0502020204030204"/>
              </a:rPr>
              <a:t>Continuing Medical Education</a:t>
            </a:r>
          </a:p>
          <a:p>
            <a:pPr marL="46037"/>
            <a:endParaRPr lang="en-US" dirty="0">
              <a:solidFill>
                <a:prstClr val="black"/>
              </a:solidFill>
              <a:latin typeface="Calibri" panose="020F0502020204030204"/>
            </a:endParaRPr>
          </a:p>
        </p:txBody>
      </p:sp>
    </p:spTree>
    <p:extLst>
      <p:ext uri="{BB962C8B-B14F-4D97-AF65-F5344CB8AC3E}">
        <p14:creationId xmlns:p14="http://schemas.microsoft.com/office/powerpoint/2010/main" val="2409155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654" y="78131"/>
            <a:ext cx="7850332" cy="950775"/>
          </a:xfrm>
        </p:spPr>
        <p:txBody>
          <a:bodyPr/>
          <a:lstStyle/>
          <a:p>
            <a:r>
              <a:rPr lang="en-US" b="1" dirty="0"/>
              <a:t>Opportunities for Involvement</a:t>
            </a:r>
          </a:p>
        </p:txBody>
      </p:sp>
      <p:graphicFrame>
        <p:nvGraphicFramePr>
          <p:cNvPr id="3" name="Diagram 2"/>
          <p:cNvGraphicFramePr/>
          <p:nvPr>
            <p:extLst>
              <p:ext uri="{D42A27DB-BD31-4B8C-83A1-F6EECF244321}">
                <p14:modId xmlns:p14="http://schemas.microsoft.com/office/powerpoint/2010/main" val="86305956"/>
              </p:ext>
            </p:extLst>
          </p:nvPr>
        </p:nvGraphicFramePr>
        <p:xfrm>
          <a:off x="802888" y="1869609"/>
          <a:ext cx="9879979" cy="4127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32030" y="1154013"/>
            <a:ext cx="4843314" cy="646331"/>
          </a:xfrm>
          <a:prstGeom prst="rect">
            <a:avLst/>
          </a:prstGeom>
          <a:noFill/>
        </p:spPr>
        <p:txBody>
          <a:bodyPr wrap="none" rtlCol="0">
            <a:spAutoFit/>
          </a:bodyPr>
          <a:lstStyle/>
          <a:p>
            <a:r>
              <a:rPr lang="en-US" sz="3600" b="1" i="1" dirty="0">
                <a:solidFill>
                  <a:prstClr val="black"/>
                </a:solidFill>
                <a:latin typeface="Calibri" panose="020F0502020204030204"/>
              </a:rPr>
              <a:t>Curriculum Participation</a:t>
            </a:r>
          </a:p>
        </p:txBody>
      </p:sp>
    </p:spTree>
    <p:extLst>
      <p:ext uri="{BB962C8B-B14F-4D97-AF65-F5344CB8AC3E}">
        <p14:creationId xmlns:p14="http://schemas.microsoft.com/office/powerpoint/2010/main" val="14764845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773" y="162259"/>
            <a:ext cx="7886700" cy="1325563"/>
          </a:xfrm>
        </p:spPr>
        <p:txBody>
          <a:bodyPr>
            <a:normAutofit/>
          </a:bodyPr>
          <a:lstStyle/>
          <a:p>
            <a:r>
              <a:rPr lang="en-US" sz="3600" b="1" dirty="0"/>
              <a:t>Interested in improving your teaching?</a:t>
            </a:r>
          </a:p>
        </p:txBody>
      </p:sp>
      <p:sp>
        <p:nvSpPr>
          <p:cNvPr id="3" name="TextBox 2"/>
          <p:cNvSpPr txBox="1"/>
          <p:nvPr/>
        </p:nvSpPr>
        <p:spPr>
          <a:xfrm>
            <a:off x="1445655" y="1694986"/>
            <a:ext cx="8233604" cy="3842306"/>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prstClr val="black"/>
                </a:solidFill>
                <a:latin typeface="Calibri" panose="020F0502020204030204"/>
              </a:rPr>
              <a:t>Academy of Master Educators-Peer Coaching Group (AME-PCG)</a:t>
            </a:r>
          </a:p>
          <a:p>
            <a:pPr lvl="1"/>
            <a:endParaRPr lang="en-US" dirty="0">
              <a:solidFill>
                <a:prstClr val="black"/>
              </a:solidFill>
              <a:latin typeface="Calibri" panose="020F0502020204030204"/>
            </a:endParaRPr>
          </a:p>
          <a:p>
            <a:pPr marL="742950" lvl="1" indent="-285750">
              <a:buFont typeface="Arial" panose="020B0604020202020204" pitchFamily="34" charset="0"/>
              <a:buChar char="•"/>
            </a:pPr>
            <a:r>
              <a:rPr lang="en-US" sz="2400" dirty="0">
                <a:solidFill>
                  <a:prstClr val="black"/>
                </a:solidFill>
                <a:latin typeface="Calibri" panose="020F0502020204030204"/>
              </a:rPr>
              <a:t>Peer coaching is available to all MMS faculty members who wish to have their educational activities reviewed</a:t>
            </a:r>
            <a:endParaRPr lang="en-US" sz="3200" dirty="0">
              <a:solidFill>
                <a:prstClr val="black"/>
              </a:solidFill>
              <a:latin typeface="Calibri" panose="020F0502020204030204"/>
            </a:endParaRPr>
          </a:p>
          <a:p>
            <a:endParaRPr lang="en-US" dirty="0">
              <a:solidFill>
                <a:prstClr val="black"/>
              </a:solidFill>
              <a:latin typeface="Calibri" panose="020F0502020204030204"/>
            </a:endParaRPr>
          </a:p>
          <a:p>
            <a:endParaRPr lang="en-US" dirty="0">
              <a:solidFill>
                <a:prstClr val="black"/>
              </a:solidFill>
              <a:latin typeface="Calibri" panose="020F0502020204030204"/>
            </a:endParaRPr>
          </a:p>
          <a:p>
            <a:pPr marL="742950" lvl="1" indent="-285750">
              <a:buFont typeface="Arial" panose="020B0604020202020204" pitchFamily="34" charset="0"/>
              <a:buChar char="•"/>
            </a:pPr>
            <a:r>
              <a:rPr lang="en-US" sz="2400" dirty="0">
                <a:solidFill>
                  <a:prstClr val="black"/>
                </a:solidFill>
                <a:latin typeface="Calibri" panose="020F0502020204030204"/>
              </a:rPr>
              <a:t>Request a peer observation:  </a:t>
            </a:r>
          </a:p>
          <a:p>
            <a:pPr marL="742950" lvl="1" indent="-285750">
              <a:buFont typeface="Arial" panose="020B0604020202020204" pitchFamily="34" charset="0"/>
              <a:buChar char="•"/>
            </a:pPr>
            <a:endParaRPr lang="en-US" sz="2400" dirty="0">
              <a:solidFill>
                <a:prstClr val="black"/>
              </a:solidFill>
              <a:latin typeface="Calibri" panose="020F0502020204030204"/>
              <a:hlinkClick r:id="rId2"/>
            </a:endParaRPr>
          </a:p>
          <a:p>
            <a:pPr lvl="1"/>
            <a:r>
              <a:rPr lang="en-US" dirty="0">
                <a:solidFill>
                  <a:prstClr val="black"/>
                </a:solidFill>
                <a:latin typeface="Calibri" panose="020F0502020204030204"/>
                <a:hlinkClick r:id="rId2"/>
              </a:rPr>
              <a:t>https://med.uth.edu/oep/educational-development/peer-coaching-group/</a:t>
            </a:r>
            <a:endParaRPr lang="en-US" dirty="0">
              <a:solidFill>
                <a:prstClr val="black"/>
              </a:solidFill>
              <a:latin typeface="Calibri" panose="020F0502020204030204"/>
            </a:endParaRPr>
          </a:p>
          <a:p>
            <a:endParaRPr lang="en-US" dirty="0">
              <a:solidFill>
                <a:prstClr val="black"/>
              </a:solidFill>
              <a:latin typeface="Calibri" panose="020F0502020204030204"/>
            </a:endParaRPr>
          </a:p>
        </p:txBody>
      </p:sp>
    </p:spTree>
    <p:extLst>
      <p:ext uri="{BB962C8B-B14F-4D97-AF65-F5344CB8AC3E}">
        <p14:creationId xmlns:p14="http://schemas.microsoft.com/office/powerpoint/2010/main" val="10667360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1922" y="949121"/>
            <a:ext cx="9360877" cy="5208367"/>
          </a:xfrm>
          <a:prstGeom prst="rect">
            <a:avLst/>
          </a:prstGeom>
        </p:spPr>
      </p:pic>
      <p:sp>
        <p:nvSpPr>
          <p:cNvPr id="4" name="TextBox 3"/>
          <p:cNvSpPr txBox="1"/>
          <p:nvPr/>
        </p:nvSpPr>
        <p:spPr>
          <a:xfrm>
            <a:off x="1726224" y="179680"/>
            <a:ext cx="8853854" cy="769441"/>
          </a:xfrm>
          <a:prstGeom prst="rect">
            <a:avLst/>
          </a:prstGeom>
          <a:noFill/>
        </p:spPr>
        <p:txBody>
          <a:bodyPr wrap="square" rtlCol="0">
            <a:spAutoFit/>
          </a:bodyPr>
          <a:lstStyle/>
          <a:p>
            <a:pPr algn="ctr"/>
            <a:r>
              <a:rPr lang="en-US" sz="4400" dirty="0">
                <a:solidFill>
                  <a:prstClr val="black"/>
                </a:solidFill>
                <a:latin typeface="Calibri" panose="020F0502020204030204"/>
              </a:rPr>
              <a:t>Welcome! </a:t>
            </a:r>
          </a:p>
        </p:txBody>
      </p:sp>
    </p:spTree>
    <p:extLst>
      <p:ext uri="{BB962C8B-B14F-4D97-AF65-F5344CB8AC3E}">
        <p14:creationId xmlns:p14="http://schemas.microsoft.com/office/powerpoint/2010/main" val="4322833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6318" y="117693"/>
            <a:ext cx="9319364" cy="6740307"/>
          </a:xfrm>
          <a:prstGeom prst="rect">
            <a:avLst/>
          </a:prstGeom>
          <a:noFill/>
        </p:spPr>
        <p:txBody>
          <a:bodyPr wrap="square" rtlCol="0">
            <a:spAutoFit/>
          </a:bodyPr>
          <a:lstStyle/>
          <a:p>
            <a:pPr marL="46037" algn="ctr"/>
            <a:r>
              <a:rPr lang="en-US" sz="2400" dirty="0">
                <a:solidFill>
                  <a:prstClr val="black"/>
                </a:solidFill>
                <a:latin typeface="Calibri" panose="020F0502020204030204"/>
              </a:rPr>
              <a:t>Office of Educational Programs / 713-500-5140</a:t>
            </a:r>
          </a:p>
          <a:p>
            <a:pPr marL="46037" algn="ctr"/>
            <a:r>
              <a:rPr lang="en-US" sz="2400" dirty="0">
                <a:solidFill>
                  <a:prstClr val="black"/>
                </a:solidFill>
                <a:latin typeface="Calibri" panose="020F0502020204030204"/>
                <a:hlinkClick r:id="rId3"/>
              </a:rPr>
              <a:t>https://med.uth.edu/oep/</a:t>
            </a:r>
            <a:endParaRPr lang="en-US" sz="2400" dirty="0">
              <a:solidFill>
                <a:prstClr val="black"/>
              </a:solidFill>
              <a:latin typeface="Calibri" panose="020F0502020204030204"/>
            </a:endParaRPr>
          </a:p>
          <a:p>
            <a:pPr marL="46037" algn="ctr"/>
            <a:endParaRPr lang="en-US" sz="2800" dirty="0">
              <a:solidFill>
                <a:prstClr val="black"/>
              </a:solidFill>
              <a:latin typeface="Calibri" panose="020F0502020204030204"/>
            </a:endParaRPr>
          </a:p>
          <a:p>
            <a:pPr marL="46037" algn="ctr"/>
            <a:r>
              <a:rPr lang="en-US" sz="1600" dirty="0">
                <a:solidFill>
                  <a:prstClr val="black"/>
                </a:solidFill>
                <a:latin typeface="Calibri" panose="020F0502020204030204"/>
              </a:rPr>
              <a:t>Patricia Butler, MD</a:t>
            </a:r>
          </a:p>
          <a:p>
            <a:pPr marL="46037" algn="ctr"/>
            <a:r>
              <a:rPr lang="en-US" sz="1600" dirty="0">
                <a:solidFill>
                  <a:prstClr val="black"/>
                </a:solidFill>
                <a:latin typeface="Calibri" panose="020F0502020204030204"/>
              </a:rPr>
              <a:t>Vice Dean for Educational Programs</a:t>
            </a:r>
          </a:p>
          <a:p>
            <a:pPr marL="46037" algn="ctr"/>
            <a:r>
              <a:rPr lang="en-US" sz="1600" dirty="0">
                <a:solidFill>
                  <a:prstClr val="black"/>
                </a:solidFill>
                <a:latin typeface="Calibri" panose="020F0502020204030204"/>
                <a:hlinkClick r:id="rId4"/>
              </a:rPr>
              <a:t>patricia.butler@uth.tmc.edu</a:t>
            </a:r>
            <a:r>
              <a:rPr lang="en-US" sz="1600" dirty="0">
                <a:solidFill>
                  <a:prstClr val="black"/>
                </a:solidFill>
                <a:latin typeface="Calibri" panose="020F0502020204030204"/>
              </a:rPr>
              <a:t> </a:t>
            </a:r>
          </a:p>
          <a:p>
            <a:pPr marL="46037" algn="ctr"/>
            <a:endParaRPr lang="en-US" sz="1600" dirty="0">
              <a:solidFill>
                <a:prstClr val="black"/>
              </a:solidFill>
              <a:latin typeface="Calibri" panose="020F0502020204030204"/>
            </a:endParaRPr>
          </a:p>
          <a:p>
            <a:pPr marL="46037" algn="ctr"/>
            <a:r>
              <a:rPr lang="en-US" sz="1600" dirty="0">
                <a:solidFill>
                  <a:prstClr val="black"/>
                </a:solidFill>
                <a:latin typeface="Calibri" panose="020F0502020204030204"/>
              </a:rPr>
              <a:t>Allison Ownby, PhD, MEd</a:t>
            </a:r>
          </a:p>
          <a:p>
            <a:pPr marL="46037" algn="ctr"/>
            <a:r>
              <a:rPr lang="en-US" sz="1600" dirty="0">
                <a:solidFill>
                  <a:prstClr val="black"/>
                </a:solidFill>
                <a:latin typeface="Calibri" panose="020F0502020204030204"/>
              </a:rPr>
              <a:t>Assistant Dean for Faculty and Educational Development</a:t>
            </a:r>
          </a:p>
          <a:p>
            <a:pPr marL="46037" algn="ctr"/>
            <a:r>
              <a:rPr lang="en-US" sz="1600" dirty="0">
                <a:solidFill>
                  <a:prstClr val="black"/>
                </a:solidFill>
                <a:latin typeface="Calibri" panose="020F0502020204030204"/>
                <a:hlinkClick r:id="rId5"/>
              </a:rPr>
              <a:t>allison.r.ownby@uth.tmc.edu</a:t>
            </a:r>
            <a:r>
              <a:rPr lang="en-US" sz="1600" dirty="0">
                <a:solidFill>
                  <a:prstClr val="black"/>
                </a:solidFill>
                <a:latin typeface="Calibri" panose="020F0502020204030204"/>
              </a:rPr>
              <a:t> </a:t>
            </a:r>
          </a:p>
          <a:p>
            <a:pPr marL="46037" algn="ctr"/>
            <a:endParaRPr lang="en-US" sz="1600" dirty="0">
              <a:solidFill>
                <a:prstClr val="black"/>
              </a:solidFill>
              <a:latin typeface="Calibri" panose="020F0502020204030204"/>
            </a:endParaRPr>
          </a:p>
          <a:p>
            <a:pPr marL="46037" algn="ctr"/>
            <a:r>
              <a:rPr lang="en-US" sz="1600" dirty="0">
                <a:solidFill>
                  <a:prstClr val="black"/>
                </a:solidFill>
                <a:latin typeface="Calibri" panose="020F0502020204030204"/>
              </a:rPr>
              <a:t>Peggy Hsieh, MEd, PhD</a:t>
            </a:r>
          </a:p>
          <a:p>
            <a:pPr marL="46037" algn="ctr"/>
            <a:r>
              <a:rPr lang="en-US" sz="1600" dirty="0">
                <a:solidFill>
                  <a:prstClr val="black"/>
                </a:solidFill>
                <a:latin typeface="Calibri" panose="020F0502020204030204"/>
              </a:rPr>
              <a:t>Director of Educational Development</a:t>
            </a:r>
          </a:p>
          <a:p>
            <a:pPr marL="46037" algn="ctr"/>
            <a:r>
              <a:rPr lang="en-US" sz="1600" dirty="0">
                <a:solidFill>
                  <a:prstClr val="black"/>
                </a:solidFill>
                <a:latin typeface="Calibri" panose="020F0502020204030204"/>
                <a:hlinkClick r:id="rId6"/>
              </a:rPr>
              <a:t>peggy.h.huang@uth.tmc.edu</a:t>
            </a:r>
            <a:endParaRPr lang="en-US" sz="1600" dirty="0">
              <a:solidFill>
                <a:prstClr val="black"/>
              </a:solidFill>
              <a:latin typeface="Calibri" panose="020F0502020204030204"/>
            </a:endParaRPr>
          </a:p>
          <a:p>
            <a:pPr marL="46037" algn="ctr"/>
            <a:endParaRPr lang="en-US" sz="1600" dirty="0">
              <a:solidFill>
                <a:prstClr val="black"/>
              </a:solidFill>
              <a:latin typeface="Calibri" panose="020F0502020204030204"/>
            </a:endParaRPr>
          </a:p>
          <a:p>
            <a:pPr marL="46037" algn="ctr"/>
            <a:r>
              <a:rPr lang="en-US" sz="1600" dirty="0">
                <a:solidFill>
                  <a:prstClr val="black"/>
                </a:solidFill>
                <a:latin typeface="Calibri" panose="020F0502020204030204"/>
              </a:rPr>
              <a:t>Christine Ford, </a:t>
            </a:r>
            <a:r>
              <a:rPr lang="en-US" sz="1600" dirty="0" err="1">
                <a:solidFill>
                  <a:prstClr val="black"/>
                </a:solidFill>
                <a:latin typeface="Calibri" panose="020F0502020204030204"/>
              </a:rPr>
              <a:t>EdD</a:t>
            </a:r>
            <a:endParaRPr lang="en-US" sz="1600" dirty="0">
              <a:solidFill>
                <a:prstClr val="black"/>
              </a:solidFill>
              <a:latin typeface="Calibri" panose="020F0502020204030204"/>
            </a:endParaRPr>
          </a:p>
          <a:p>
            <a:pPr marL="46037" algn="ctr"/>
            <a:r>
              <a:rPr lang="en-US" sz="1600" dirty="0">
                <a:solidFill>
                  <a:prstClr val="black"/>
                </a:solidFill>
                <a:latin typeface="Calibri" panose="020F0502020204030204"/>
              </a:rPr>
              <a:t>Education Specialist</a:t>
            </a:r>
          </a:p>
          <a:p>
            <a:pPr marL="46037" algn="ctr"/>
            <a:r>
              <a:rPr lang="en-US" sz="1600" dirty="0">
                <a:solidFill>
                  <a:prstClr val="black"/>
                </a:solidFill>
                <a:latin typeface="Calibri" panose="020F0502020204030204"/>
                <a:hlinkClick r:id="rId7"/>
              </a:rPr>
              <a:t>christine.d.ford@uth.tmc.edu</a:t>
            </a:r>
            <a:endParaRPr lang="en-US" sz="1600" dirty="0">
              <a:solidFill>
                <a:prstClr val="black"/>
              </a:solidFill>
              <a:latin typeface="Calibri" panose="020F0502020204030204"/>
            </a:endParaRPr>
          </a:p>
          <a:p>
            <a:pPr marL="46037" algn="ctr"/>
            <a:endParaRPr lang="en-US" sz="2000" dirty="0">
              <a:solidFill>
                <a:prstClr val="black"/>
              </a:solidFill>
              <a:latin typeface="Calibri" panose="020F0502020204030204"/>
            </a:endParaRPr>
          </a:p>
          <a:p>
            <a:pPr marL="46037" algn="ctr"/>
            <a:r>
              <a:rPr lang="en-US" sz="1600" dirty="0">
                <a:solidFill>
                  <a:prstClr val="black"/>
                </a:solidFill>
                <a:latin typeface="Calibri" panose="020F0502020204030204"/>
              </a:rPr>
              <a:t>Samuel </a:t>
            </a:r>
            <a:r>
              <a:rPr lang="en-US" sz="1600" dirty="0" err="1">
                <a:solidFill>
                  <a:prstClr val="black"/>
                </a:solidFill>
                <a:latin typeface="Calibri" panose="020F0502020204030204"/>
              </a:rPr>
              <a:t>Neher</a:t>
            </a:r>
            <a:r>
              <a:rPr lang="en-US" sz="1600" dirty="0">
                <a:solidFill>
                  <a:prstClr val="black"/>
                </a:solidFill>
                <a:latin typeface="Calibri" panose="020F0502020204030204"/>
              </a:rPr>
              <a:t>, </a:t>
            </a:r>
            <a:r>
              <a:rPr lang="en-US" sz="1600" dirty="0" err="1">
                <a:solidFill>
                  <a:prstClr val="black"/>
                </a:solidFill>
                <a:latin typeface="Calibri" panose="020F0502020204030204"/>
              </a:rPr>
              <a:t>EdD</a:t>
            </a:r>
            <a:endParaRPr lang="en-US" sz="1600" dirty="0">
              <a:solidFill>
                <a:prstClr val="black"/>
              </a:solidFill>
              <a:latin typeface="Calibri" panose="020F0502020204030204"/>
            </a:endParaRPr>
          </a:p>
          <a:p>
            <a:pPr marL="46037" algn="ctr"/>
            <a:r>
              <a:rPr lang="en-US" sz="1600" dirty="0">
                <a:solidFill>
                  <a:prstClr val="black"/>
                </a:solidFill>
                <a:latin typeface="Calibri" panose="020F0502020204030204"/>
              </a:rPr>
              <a:t>Education Specialist</a:t>
            </a:r>
          </a:p>
          <a:p>
            <a:pPr marL="46037" algn="ctr"/>
            <a:r>
              <a:rPr lang="en-US" sz="1600" dirty="0">
                <a:solidFill>
                  <a:prstClr val="black"/>
                </a:solidFill>
                <a:latin typeface="Calibri" panose="020F0502020204030204"/>
                <a:hlinkClick r:id="rId8"/>
              </a:rPr>
              <a:t>samuel.e.neher@uth.tmc.edu</a:t>
            </a:r>
            <a:endParaRPr lang="en-US" sz="1600" dirty="0">
              <a:solidFill>
                <a:prstClr val="black"/>
              </a:solidFill>
              <a:latin typeface="Calibri" panose="020F0502020204030204"/>
            </a:endParaRPr>
          </a:p>
          <a:p>
            <a:pPr marL="46037" algn="ctr"/>
            <a:endParaRPr lang="en-US" sz="1600" dirty="0">
              <a:solidFill>
                <a:prstClr val="black"/>
              </a:solidFill>
              <a:latin typeface="Calibri" panose="020F0502020204030204"/>
            </a:endParaRPr>
          </a:p>
          <a:p>
            <a:endParaRPr lang="en-US" dirty="0">
              <a:solidFill>
                <a:prstClr val="black"/>
              </a:solidFill>
              <a:latin typeface="Calibri" panose="020F0502020204030204"/>
            </a:endParaRPr>
          </a:p>
        </p:txBody>
      </p:sp>
    </p:spTree>
    <p:extLst>
      <p:ext uri="{BB962C8B-B14F-4D97-AF65-F5344CB8AC3E}">
        <p14:creationId xmlns:p14="http://schemas.microsoft.com/office/powerpoint/2010/main" val="2485600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C929C8-E1C7-4A42-A56A-9A444233B3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408F30-ACD9-9D4A-8732-D693E0D667D2}" type="slidenum">
              <a:rPr kumimoji="0" lang="en-US" altLang="en-US" sz="10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0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4" name="object 2">
            <a:extLst>
              <a:ext uri="{FF2B5EF4-FFF2-40B4-BE49-F238E27FC236}">
                <a16:creationId xmlns:a16="http://schemas.microsoft.com/office/drawing/2014/main" id="{3D959FF3-0306-42A5-A200-BC331D35F666}"/>
              </a:ext>
            </a:extLst>
          </p:cNvPr>
          <p:cNvSpPr txBox="1"/>
          <p:nvPr/>
        </p:nvSpPr>
        <p:spPr>
          <a:xfrm>
            <a:off x="806004" y="900012"/>
            <a:ext cx="5289996" cy="5517292"/>
          </a:xfrm>
          <a:prstGeom prst="rect">
            <a:avLst/>
          </a:prstGeom>
        </p:spPr>
        <p:txBody>
          <a:bodyPr vert="horz" wrap="square" lIns="0" tIns="18617" rIns="0" bIns="0" rtlCol="0">
            <a:spAutoFit/>
          </a:bodyPr>
          <a:lstStyle/>
          <a:p>
            <a:pPr marL="8659" marR="0" lvl="0" indent="0" algn="l" defTabSz="623438" rtl="0" eaLnBrk="1" fontAlgn="auto" latinLnBrk="0" hangingPunct="1">
              <a:lnSpc>
                <a:spcPct val="100000"/>
              </a:lnSpc>
              <a:spcBef>
                <a:spcPts val="777"/>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W</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elco</a:t>
            </a: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me</a:t>
            </a:r>
            <a:r>
              <a:rPr kumimoji="0" sz="1100" b="1" i="0" u="none" strike="noStrike" kern="1200" cap="none" spc="126" normalizeH="0" baseline="0" noProof="0" dirty="0">
                <a:ln>
                  <a:noFill/>
                </a:ln>
                <a:solidFill>
                  <a:srgbClr val="1F4E79"/>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5</a:t>
            </a:r>
            <a:r>
              <a:rPr kumimoji="0" sz="1100" b="1" i="0" u="none" strike="noStrike" kern="1200" cap="none" spc="7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r>
              <a:rPr kumimoji="0" sz="1100" b="1" i="0" u="none" strike="noStrike" kern="1200" cap="none" spc="85"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1</a:t>
            </a:r>
            <a:r>
              <a:rPr kumimoji="0" sz="1100" b="1" i="0" u="none" strike="noStrike" kern="1200" cap="none" spc="-61"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55"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endParaRPr kumimoji="0" sz="11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Richard Andrassy</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MD</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Executive Dean </a:t>
            </a:r>
            <a:r>
              <a:rPr kumimoji="0" sz="1000" b="0" i="1" u="none" strike="noStrike" kern="1200" cap="none" spc="-3" normalizeH="0" baseline="0" noProof="0" dirty="0">
                <a:ln>
                  <a:noFill/>
                </a:ln>
                <a:solidFill>
                  <a:srgbClr val="4D4F53"/>
                </a:solidFill>
                <a:effectLst/>
                <a:uLnTx/>
                <a:uFillTx/>
                <a:latin typeface="Adobe Devanagari"/>
                <a:ea typeface="+mn-ea"/>
                <a:cs typeface="Adobe Devanagari"/>
              </a:rPr>
              <a:t>ad interim</a:t>
            </a:r>
            <a:r>
              <a:rPr kumimoji="0" lang="en-US" sz="1000" b="0" i="1"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McGovern Medical School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H. Wayne Hightower Distinguished Professor in the Medical Sciences</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2">
                  <a:extLst>
                    <a:ext uri="{A12FA001-AC4F-418D-AE19-62706E023703}">
                      <ahyp:hlinkClr xmlns:ahyp="http://schemas.microsoft.com/office/drawing/2018/hyperlinkcolor" val="tx"/>
                    </a:ext>
                  </a:extLst>
                </a:hlinkClick>
              </a:rPr>
              <a:t>Richard.Andrassy@uth.tmc.edu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lang="en-US" sz="900" b="0" i="0" u="sng" strike="noStrike" kern="1200" cap="none" spc="-3" normalizeH="0" baseline="0" noProof="0" dirty="0">
              <a:ln>
                <a:noFill/>
              </a:ln>
              <a:solidFill>
                <a:srgbClr val="0563C1"/>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A</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ca</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demic Life | P</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ro</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motion &amp; T</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en</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ure | G</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ra</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nts 1 0 1 &amp; 1 0 2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200" b="1" i="0" u="none" strike="noStrike" kern="1200" cap="none" spc="65" normalizeH="0" baseline="0" noProof="0" dirty="0">
                <a:ln>
                  <a:noFill/>
                </a:ln>
                <a:solidFill>
                  <a:srgbClr val="833C0B"/>
                </a:solidFill>
                <a:effectLst/>
                <a:uLnTx/>
                <a:uFillTx/>
                <a:latin typeface="Adobe Devanagari"/>
                <a:ea typeface="+mn-ea"/>
                <a:cs typeface="Adobe Devanagari"/>
              </a:rPr>
              <a:t>8: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1 0 – </a:t>
            </a:r>
            <a:r>
              <a:rPr kumimoji="0" sz="1200" b="1" i="0" u="none" strike="noStrike" kern="1200" cap="none" spc="65" normalizeH="0" baseline="0" noProof="0" dirty="0">
                <a:ln>
                  <a:noFill/>
                </a:ln>
                <a:solidFill>
                  <a:srgbClr val="833C0B"/>
                </a:solidFill>
                <a:effectLst/>
                <a:uLnTx/>
                <a:uFillTx/>
                <a:latin typeface="Adobe Devanagari"/>
                <a:ea typeface="+mn-ea"/>
                <a:cs typeface="Adobe Devanagari"/>
              </a:rPr>
              <a:t>8: 25</a:t>
            </a:r>
            <a:r>
              <a:rPr kumimoji="0" sz="1200" b="1" i="0" u="none" strike="noStrike" kern="1200" cap="none" spc="99" normalizeH="0" baseline="0" noProof="0" dirty="0">
                <a:ln>
                  <a:noFill/>
                </a:ln>
                <a:solidFill>
                  <a:srgbClr val="833C0B"/>
                </a:solidFill>
                <a:effectLst/>
                <a:uLnTx/>
                <a:uFillTx/>
                <a:latin typeface="Adobe Devanagari"/>
                <a:ea typeface="+mn-ea"/>
                <a:cs typeface="Adobe Devanagari"/>
              </a:rPr>
              <a:t>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a:t>
            </a:r>
            <a:endParaRPr kumimoji="0" sz="12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Kevin A. Morano</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PhD</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3">
                  <a:extLst>
                    <a:ext uri="{A12FA001-AC4F-418D-AE19-62706E023703}">
                      <ahyp:hlinkClr xmlns:ahyp="http://schemas.microsoft.com/office/drawing/2018/hyperlinkcolor" val="tx"/>
                    </a:ext>
                  </a:extLst>
                </a:hlinkClick>
              </a:rPr>
              <a:t>Kevin.A.Morano@uth.tmc.edu </a:t>
            </a:r>
            <a:r>
              <a:rPr kumimoji="0"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Associate Vice President | Faculty Affairs &amp; Development  </a:t>
            </a:r>
            <a:endPar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Associate </a:t>
            </a:r>
            <a:r>
              <a:rPr kumimoji="0" sz="1000" b="0" i="0" u="none" strike="noStrike" kern="1200" cap="none" spc="0" normalizeH="0" baseline="0" noProof="0" dirty="0">
                <a:ln>
                  <a:noFill/>
                </a:ln>
                <a:solidFill>
                  <a:srgbClr val="4D4F53"/>
                </a:solidFill>
                <a:effectLst/>
                <a:uLnTx/>
                <a:uFillTx/>
                <a:latin typeface="Adobe Devanagari"/>
                <a:ea typeface="+mn-ea"/>
                <a:cs typeface="Adobe Devanagari"/>
              </a:rPr>
              <a:t>Dean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 Faculty Affairs</a:t>
            </a:r>
            <a:endParaRPr kumimoji="0" sz="10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16"/>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Director | New Investigator Development</a:t>
            </a:r>
            <a:r>
              <a:rPr kumimoji="0"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Program</a:t>
            </a:r>
            <a:endPar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16"/>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Grad</a:t>
            </a:r>
            <a:r>
              <a:rPr kumimoji="0" lang="en-US" sz="1200" b="1" i="0" u="none" strike="noStrike" kern="1200" cap="none" spc="65" normalizeH="0" baseline="0" noProof="0" dirty="0">
                <a:ln>
                  <a:noFill/>
                </a:ln>
                <a:solidFill>
                  <a:srgbClr val="1F4E79"/>
                </a:solidFill>
                <a:effectLst/>
                <a:uLnTx/>
                <a:uFillTx/>
                <a:latin typeface="Adobe Devanagari"/>
                <a:ea typeface="+mn-ea"/>
                <a:cs typeface="Adobe Devanagari"/>
              </a:rPr>
              <a:t>u</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ate </a:t>
            </a: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Student </a:t>
            </a:r>
            <a:r>
              <a:rPr kumimoji="0" lang="en-US" sz="1200" b="1" i="0" u="none" strike="noStrike" kern="1200" cap="none" spc="65" normalizeH="0" baseline="0" noProof="0" dirty="0">
                <a:ln>
                  <a:noFill/>
                </a:ln>
                <a:solidFill>
                  <a:srgbClr val="1F4E79"/>
                </a:solidFill>
                <a:effectLst/>
                <a:uLnTx/>
                <a:uFillTx/>
                <a:latin typeface="Adobe Devanagari"/>
                <a:ea typeface="+mn-ea"/>
                <a:cs typeface="Adobe Devanagari"/>
              </a:rPr>
              <a:t>T</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r</a:t>
            </a:r>
            <a:r>
              <a:rPr kumimoji="0" sz="1200" b="1" i="0" u="none" strike="noStrike" kern="1200" cap="none" spc="89" normalizeH="0" baseline="0" noProof="0" dirty="0">
                <a:ln>
                  <a:noFill/>
                </a:ln>
                <a:solidFill>
                  <a:srgbClr val="1F4E79"/>
                </a:solidFill>
                <a:effectLst/>
                <a:uLnTx/>
                <a:uFillTx/>
                <a:latin typeface="Adobe Devanagari"/>
                <a:ea typeface="+mn-ea"/>
                <a:cs typeface="Adobe Devanagari"/>
              </a:rPr>
              <a:t>aining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 25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:3</a:t>
            </a:r>
            <a:r>
              <a:rPr kumimoji="0" sz="1100" b="1" i="0" u="none" strike="noStrike" kern="1200" cap="none" spc="-112"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61" normalizeH="0" baseline="0" noProof="0" dirty="0">
                <a:ln>
                  <a:noFill/>
                </a:ln>
                <a:solidFill>
                  <a:srgbClr val="833C0B"/>
                </a:solidFill>
                <a:effectLst/>
                <a:uLnTx/>
                <a:uFillTx/>
                <a:latin typeface="Adobe Devanagari"/>
                <a:ea typeface="+mn-ea"/>
                <a:cs typeface="Adobe Devanagari"/>
              </a:rPr>
              <a:t> </a:t>
            </a:r>
            <a:endParaRPr kumimoji="0" sz="11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296"/>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William W. Mattox, PhD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Senior Associate Dean - Graduate School of Biomedical Sciences |</a:t>
            </a:r>
            <a:r>
              <a:rPr kumimoji="0" sz="1000" b="0" i="0" u="none" strike="noStrike" kern="1200" cap="none" spc="0"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4">
                  <a:extLst>
                    <a:ext uri="{A12FA001-AC4F-418D-AE19-62706E023703}">
                      <ahyp:hlinkClr xmlns:ahyp="http://schemas.microsoft.com/office/drawing/2018/hyperlinkcolor" val="tx"/>
                    </a:ext>
                  </a:extLst>
                </a:hlinkClick>
              </a:rPr>
              <a:t>William.Mattox@uth.tmc.edu</a:t>
            </a:r>
            <a:endPar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296"/>
              </a:spcBef>
              <a:spcAft>
                <a:spcPts val="0"/>
              </a:spcAft>
              <a:buClrTx/>
              <a:buSzTx/>
              <a:buFontTx/>
              <a:buNone/>
              <a:tabLst/>
              <a:defRPr/>
            </a:pPr>
            <a:endParaRPr kumimoji="0" sz="900" b="0" i="0" u="sng" strike="noStrike" kern="1200" cap="none" spc="-3" normalizeH="0" baseline="0" noProof="0" dirty="0">
              <a:ln>
                <a:noFill/>
              </a:ln>
              <a:solidFill>
                <a:srgbClr val="77A2BB">
                  <a:lumMod val="60000"/>
                  <a:lumOff val="40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Office of Diversity &amp; Inclusion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 30 – 8 :3 5) </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Pedro Mancias, MD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Assistant Dean - Diversity &amp; Inclusion |</a:t>
            </a:r>
            <a:r>
              <a:rPr kumimoji="0" sz="1000" b="0" i="0" u="none" strike="noStrike" kern="1200" cap="none" spc="27"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5">
                  <a:extLst>
                    <a:ext uri="{A12FA001-AC4F-418D-AE19-62706E023703}">
                      <ahyp:hlinkClr xmlns:ahyp="http://schemas.microsoft.com/office/drawing/2018/hyperlinkcolor" val="tx"/>
                    </a:ext>
                  </a:extLst>
                </a:hlinkClick>
              </a:rPr>
              <a:t>Pedro.Mancias@uth.tmc.edu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Faculty &amp; Educational Development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35 – 8 :4 0 )</a:t>
            </a:r>
          </a:p>
          <a:p>
            <a:pPr marL="8659" marR="0" lvl="0" indent="0" algn="l" defTabSz="623438" rtl="0" eaLnBrk="1" fontAlgn="auto" latinLnBrk="0" hangingPunct="1">
              <a:lnSpc>
                <a:spcPct val="100000"/>
              </a:lnSpc>
              <a:spcBef>
                <a:spcPts val="173"/>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Allison Ownby, PhD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Assistant Dean for Faculty and Educational Development |</a:t>
            </a:r>
            <a:r>
              <a:rPr kumimoji="0" sz="1000" b="0" i="0" u="none" strike="noStrike" kern="1200" cap="none" spc="55"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6">
                  <a:extLst>
                    <a:ext uri="{A12FA001-AC4F-418D-AE19-62706E023703}">
                      <ahyp:hlinkClr xmlns:ahyp="http://schemas.microsoft.com/office/drawing/2018/hyperlinkcolor" val="tx"/>
                    </a:ext>
                  </a:extLst>
                </a:hlinkClick>
              </a:rPr>
              <a:t>Allison.R.Ownby@uth.tmc.edu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3"/>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Women Faculty Forum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:40 – 8 :4 5 )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a:t>
            </a:r>
            <a:endPar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470"/>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Mandy Hill, DrPH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Co-Chair |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7">
                  <a:extLst>
                    <a:ext uri="{A12FA001-AC4F-418D-AE19-62706E023703}">
                      <ahyp:hlinkClr xmlns:ahyp="http://schemas.microsoft.com/office/drawing/2018/hyperlinkcolor" val="tx"/>
                    </a:ext>
                  </a:extLst>
                </a:hlinkClick>
              </a:rPr>
              <a:t>Mandy.J.Hill@uth.tmc.edu </a:t>
            </a:r>
            <a:r>
              <a:rPr kumimoji="0"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9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470"/>
              </a:spcBef>
              <a:spcAft>
                <a:spcPts val="0"/>
              </a:spcAft>
              <a:buClrTx/>
              <a:buSzTx/>
              <a:buFontTx/>
              <a:buNone/>
              <a:tabLst/>
              <a:defRPr/>
            </a:pPr>
            <a:r>
              <a:rPr kumimoji="0" sz="1100" b="1" i="0" u="none" strike="noStrike" kern="1200" cap="none" spc="-3" normalizeH="0" baseline="0" noProof="0" dirty="0" err="1">
                <a:ln>
                  <a:noFill/>
                </a:ln>
                <a:solidFill>
                  <a:srgbClr val="4D4F53"/>
                </a:solidFill>
                <a:effectLst/>
                <a:uLnTx/>
                <a:uFillTx/>
                <a:latin typeface="Adobe Devanagari"/>
                <a:ea typeface="+mn-ea"/>
                <a:cs typeface="Adobe Devanagari"/>
              </a:rPr>
              <a:t>Suur</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 Biliciler, MD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Co-Chair |</a:t>
            </a:r>
            <a:r>
              <a:rPr kumimoji="0" sz="1000" b="0" i="0" u="none" strike="noStrike" kern="1200" cap="none" spc="44"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8">
                  <a:extLst>
                    <a:ext uri="{A12FA001-AC4F-418D-AE19-62706E023703}">
                      <ahyp:hlinkClr xmlns:ahyp="http://schemas.microsoft.com/office/drawing/2018/hyperlinkcolor" val="tx"/>
                    </a:ext>
                  </a:extLst>
                </a:hlinkClick>
              </a:rPr>
              <a:t>Suur.Biliciler@uth.tmc.edu</a:t>
            </a:r>
            <a:endParaRPr kumimoji="0" sz="1000" b="0" i="0" u="none" strike="noStrike" kern="1200" cap="none" spc="0" normalizeH="0" baseline="0" noProof="0" dirty="0">
              <a:ln>
                <a:noFill/>
              </a:ln>
              <a:solidFill>
                <a:srgbClr val="77A2BB">
                  <a:lumMod val="75000"/>
                </a:srgbClr>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endParaRPr kumimoji="0" sz="1200" b="1" i="0" u="none" strike="noStrike" kern="1200" cap="none" spc="-3" normalizeH="0" baseline="0" noProof="0" dirty="0">
              <a:ln>
                <a:noFill/>
              </a:ln>
              <a:solidFill>
                <a:srgbClr val="833C0B"/>
              </a:solidFill>
              <a:effectLst/>
              <a:uLnTx/>
              <a:uFillTx/>
              <a:latin typeface="Adobe Devanagari"/>
              <a:ea typeface="+mn-ea"/>
              <a:cs typeface="Adobe Devanagari"/>
            </a:endParaRPr>
          </a:p>
        </p:txBody>
      </p:sp>
      <p:sp>
        <p:nvSpPr>
          <p:cNvPr id="5" name="TextBox 4">
            <a:extLst>
              <a:ext uri="{FF2B5EF4-FFF2-40B4-BE49-F238E27FC236}">
                <a16:creationId xmlns:a16="http://schemas.microsoft.com/office/drawing/2014/main" id="{3E20C581-6E8F-41E7-B7F6-B6B043B5134A}"/>
              </a:ext>
            </a:extLst>
          </p:cNvPr>
          <p:cNvSpPr txBox="1"/>
          <p:nvPr/>
        </p:nvSpPr>
        <p:spPr>
          <a:xfrm rot="16200000">
            <a:off x="-321690" y="755848"/>
            <a:ext cx="13066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77A2BB">
                    <a:lumMod val="50000"/>
                  </a:srgbClr>
                </a:solidFill>
                <a:effectLst/>
                <a:uLnTx/>
                <a:uFillTx/>
                <a:latin typeface="Adobe Devanagari" panose="02040503050201020203" pitchFamily="18" charset="0"/>
                <a:ea typeface="+mn-ea"/>
                <a:cs typeface="Adobe Devanagari" panose="02040503050201020203" pitchFamily="18" charset="0"/>
              </a:rPr>
              <a:t>P r o g r a m</a:t>
            </a:r>
          </a:p>
        </p:txBody>
      </p:sp>
      <p:sp>
        <p:nvSpPr>
          <p:cNvPr id="6" name="Rectangle 5">
            <a:extLst>
              <a:ext uri="{FF2B5EF4-FFF2-40B4-BE49-F238E27FC236}">
                <a16:creationId xmlns:a16="http://schemas.microsoft.com/office/drawing/2014/main" id="{5D36CDF0-FCCD-4324-8FBC-1F1B6B4462C2}"/>
              </a:ext>
            </a:extLst>
          </p:cNvPr>
          <p:cNvSpPr/>
          <p:nvPr/>
        </p:nvSpPr>
        <p:spPr>
          <a:xfrm>
            <a:off x="2991969" y="89218"/>
            <a:ext cx="5251077" cy="369332"/>
          </a:xfrm>
          <a:prstGeom prst="rect">
            <a:avLst/>
          </a:prstGeom>
        </p:spPr>
        <p:txBody>
          <a:bodyPr wrap="square">
            <a:spAutoFit/>
          </a:bodyPr>
          <a:lstStyle/>
          <a:p>
            <a:pPr marL="0" marR="79661" lvl="0" indent="0" algn="ctr" defTabSz="623438" rtl="0" eaLnBrk="1" fontAlgn="auto" latinLnBrk="0" hangingPunct="1">
              <a:lnSpc>
                <a:spcPct val="100000"/>
              </a:lnSpc>
              <a:spcBef>
                <a:spcPts val="147"/>
              </a:spcBef>
              <a:spcAft>
                <a:spcPts val="0"/>
              </a:spcAft>
              <a:buClrTx/>
              <a:buSzTx/>
              <a:buFontTx/>
              <a:buNone/>
              <a:tabLst/>
              <a:defRPr/>
            </a:pPr>
            <a:r>
              <a:rPr kumimoji="0" lang="en-US" sz="1800" b="1" i="0" u="none" strike="noStrike" kern="1200" cap="none" spc="0" normalizeH="0" baseline="0" noProof="0" dirty="0">
                <a:ln>
                  <a:noFill/>
                </a:ln>
                <a:solidFill>
                  <a:srgbClr val="833C0B"/>
                </a:solidFill>
                <a:effectLst/>
                <a:uLnTx/>
                <a:uFillTx/>
                <a:latin typeface="Adobe Devanagari"/>
                <a:ea typeface="+mn-ea"/>
                <a:cs typeface="Adobe Devanagari"/>
              </a:rPr>
              <a:t>NEW </a:t>
            </a:r>
            <a:r>
              <a:rPr kumimoji="0" lang="en-US" sz="1800" b="1" i="0" u="none" strike="noStrike" kern="1200" cap="none" spc="-3" normalizeH="0" baseline="0" noProof="0" dirty="0">
                <a:ln>
                  <a:noFill/>
                </a:ln>
                <a:solidFill>
                  <a:srgbClr val="833C0B"/>
                </a:solidFill>
                <a:effectLst/>
                <a:uLnTx/>
                <a:uFillTx/>
                <a:latin typeface="Adobe Devanagari"/>
                <a:ea typeface="+mn-ea"/>
                <a:cs typeface="Adobe Devanagari"/>
              </a:rPr>
              <a:t>FACULTY ORIENTATION</a:t>
            </a:r>
            <a:endParaRPr kumimoji="0" lang="en-US" sz="1800" b="1" i="0" u="none" strike="noStrike" kern="1200" cap="none" spc="0" normalizeH="0" baseline="0" noProof="0" dirty="0">
              <a:ln>
                <a:noFill/>
              </a:ln>
              <a:solidFill>
                <a:prstClr val="black"/>
              </a:solidFill>
              <a:effectLst/>
              <a:uLnTx/>
              <a:uFillTx/>
              <a:latin typeface="Adobe Devanagari"/>
              <a:ea typeface="+mn-ea"/>
              <a:cs typeface="Adobe Devanagari"/>
            </a:endParaRPr>
          </a:p>
        </p:txBody>
      </p:sp>
      <p:sp>
        <p:nvSpPr>
          <p:cNvPr id="7" name="Rectangle 6">
            <a:extLst>
              <a:ext uri="{FF2B5EF4-FFF2-40B4-BE49-F238E27FC236}">
                <a16:creationId xmlns:a16="http://schemas.microsoft.com/office/drawing/2014/main" id="{BFD6C88C-22E2-4D17-B01C-D16190F18FC0}"/>
              </a:ext>
            </a:extLst>
          </p:cNvPr>
          <p:cNvSpPr/>
          <p:nvPr/>
        </p:nvSpPr>
        <p:spPr>
          <a:xfrm>
            <a:off x="5964403" y="900012"/>
            <a:ext cx="6820419" cy="4790029"/>
          </a:xfrm>
          <a:prstGeom prst="rect">
            <a:avLst/>
          </a:prstGeom>
        </p:spPr>
        <p:txBody>
          <a:bodyPr wrap="square">
            <a:spAutoFit/>
          </a:bodyPr>
          <a:lstStyle/>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Office of Communications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( 8: 45 – 8 : 50 )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Darla Brown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Director |</a:t>
            </a:r>
            <a:r>
              <a:rPr kumimoji="0" lang="en-US"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chemeClr val="accent5">
                    <a:lumMod val="75000"/>
                  </a:schemeClr>
                </a:solidFill>
                <a:effectLst/>
                <a:uLnTx/>
                <a:uFill>
                  <a:solidFill>
                    <a:srgbClr val="0563C1"/>
                  </a:solidFill>
                </a:uFill>
                <a:latin typeface="Adobe Devanagari"/>
                <a:ea typeface="+mn-ea"/>
                <a:cs typeface="Adobe Devanagari"/>
                <a:hlinkClick r:id="rId9">
                  <a:extLst>
                    <a:ext uri="{A12FA001-AC4F-418D-AE19-62706E023703}">
                      <ahyp:hlinkClr xmlns:ahyp="http://schemas.microsoft.com/office/drawing/2018/hyperlinkcolor" val="tx"/>
                    </a:ext>
                  </a:extLst>
                </a:hlinkClick>
              </a:rPr>
              <a:t>M.Darla.Brown@uth.tmc.edu</a:t>
            </a:r>
            <a:endParaRPr kumimoji="0" lang="en-US" sz="900" b="0" i="0" u="sng" strike="noStrike" kern="1200" cap="none" spc="-3" normalizeH="0" baseline="0" noProof="0" dirty="0">
              <a:ln>
                <a:noFill/>
              </a:ln>
              <a:solidFill>
                <a:schemeClr val="accent5">
                  <a:lumMod val="75000"/>
                </a:scheme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7"/>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UTHealth Faculty Assistance Program| Academic </a:t>
            </a:r>
            <a:r>
              <a:rPr kumimoji="0" lang="en-US" sz="1200" b="1" i="0" u="none" strike="noStrike" kern="1200" cap="none" spc="-3" normalizeH="0" baseline="0" noProof="0" dirty="0" err="1">
                <a:ln>
                  <a:noFill/>
                </a:ln>
                <a:solidFill>
                  <a:srgbClr val="1F4E79"/>
                </a:solidFill>
                <a:effectLst/>
                <a:uLnTx/>
                <a:uFillTx/>
                <a:latin typeface="Adobe Devanagari"/>
                <a:ea typeface="+mn-ea"/>
                <a:cs typeface="Adobe Devanagari"/>
              </a:rPr>
              <a:t>Ombuds</a:t>
            </a: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( 8 :5 0 – 9 :0 0) </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Robin Dickey, PhD, MA, LPC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Faculty Assistance Specialist | Academic </a:t>
            </a:r>
            <a:r>
              <a:rPr kumimoji="0" lang="en-US" sz="1000" b="0" i="0" u="none" strike="noStrike" kern="1200" cap="none" spc="-3" normalizeH="0" baseline="0" noProof="0" dirty="0" err="1">
                <a:ln>
                  <a:noFill/>
                </a:ln>
                <a:solidFill>
                  <a:srgbClr val="4D4F53"/>
                </a:solidFill>
                <a:effectLst/>
                <a:uLnTx/>
                <a:uFillTx/>
                <a:latin typeface="Adobe Devanagari"/>
                <a:ea typeface="+mn-ea"/>
                <a:cs typeface="Adobe Devanagari"/>
              </a:rPr>
              <a:t>Ombuds</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58"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0">
                  <a:extLst>
                    <a:ext uri="{A12FA001-AC4F-418D-AE19-62706E023703}">
                      <ahyp:hlinkClr xmlns:ahyp="http://schemas.microsoft.com/office/drawing/2018/hyperlinkcolor" val="tx"/>
                    </a:ext>
                  </a:extLst>
                </a:hlinkClick>
              </a:rPr>
              <a:t>Robin.Dickey@uth.tmc.edu</a:t>
            </a:r>
            <a:endPar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Intellectual Property and Commercialization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:0 0 – 9: 05) </a:t>
            </a:r>
          </a:p>
          <a:p>
            <a:pPr marL="8659" marR="0" lvl="0" indent="0" algn="l" defTabSz="623438" rtl="0" eaLnBrk="1" fontAlgn="auto" latinLnBrk="0" hangingPunct="1">
              <a:lnSpc>
                <a:spcPct val="100000"/>
              </a:lnSpc>
              <a:spcBef>
                <a:spcPts val="173"/>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Christine Flynn,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Associate Director - Office of Technology Management |</a:t>
            </a:r>
            <a:r>
              <a:rPr kumimoji="0" lang="en-US" sz="1000" b="0" i="0" u="none" strike="noStrike" kern="1200" cap="none" spc="55"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1">
                  <a:extLst>
                    <a:ext uri="{A12FA001-AC4F-418D-AE19-62706E023703}">
                      <ahyp:hlinkClr xmlns:ahyp="http://schemas.microsoft.com/office/drawing/2018/hyperlinkcolor" val="tx"/>
                    </a:ext>
                  </a:extLst>
                </a:hlinkClick>
              </a:rPr>
              <a:t>Christine.Flynn@uth.tmc.edu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3"/>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Collaborative Research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05 – 9: 1 0)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Amy Hazen,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Associate Director, Shared Research Resources |</a:t>
            </a:r>
            <a:r>
              <a:rPr kumimoji="0" lang="en-US" sz="1000" b="0" i="0" u="none" strike="noStrike" kern="1200" cap="none" spc="48"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2">
                  <a:extLst>
                    <a:ext uri="{A12FA001-AC4F-418D-AE19-62706E023703}">
                      <ahyp:hlinkClr xmlns:ahyp="http://schemas.microsoft.com/office/drawing/2018/hyperlinkcolor" val="tx"/>
                    </a:ext>
                  </a:extLst>
                </a:hlinkClick>
              </a:rPr>
              <a:t>Amy.Hazen@uth.tmc.edu</a:t>
            </a:r>
            <a:endParaRPr kumimoji="0" lang="en-US" sz="1000" b="0" i="0" u="none" strike="noStrike" kern="1200" cap="none" spc="0" normalizeH="0" baseline="0" noProof="0" dirty="0">
              <a:ln>
                <a:noFill/>
              </a:ln>
              <a:solidFill>
                <a:srgbClr val="77A2BB">
                  <a:lumMod val="75000"/>
                </a:srgbClr>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61"/>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Valerie </a:t>
            </a:r>
            <a:r>
              <a:rPr kumimoji="0" lang="en-US" sz="1100" b="1" i="0" u="none" strike="noStrike" kern="1200" cap="none" spc="-3" normalizeH="0" baseline="0" noProof="0" dirty="0" err="1">
                <a:ln>
                  <a:noFill/>
                </a:ln>
                <a:solidFill>
                  <a:srgbClr val="4D4F53"/>
                </a:solidFill>
                <a:effectLst/>
                <a:uLnTx/>
                <a:uFillTx/>
                <a:latin typeface="Adobe Devanagari"/>
                <a:ea typeface="+mn-ea"/>
                <a:cs typeface="Adobe Devanagari"/>
              </a:rPr>
              <a:t>Bomben</a:t>
            </a: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Supervisor, Specialized &amp; Collaborative Research Agreements |</a:t>
            </a:r>
            <a:r>
              <a:rPr kumimoji="0" lang="en-US" sz="1000" b="0" i="0" u="none" strike="noStrike" kern="1200" cap="none" spc="89"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3">
                  <a:extLst>
                    <a:ext uri="{A12FA001-AC4F-418D-AE19-62706E023703}">
                      <ahyp:hlinkClr xmlns:ahyp="http://schemas.microsoft.com/office/drawing/2018/hyperlinkcolor" val="tx"/>
                    </a:ext>
                  </a:extLst>
                </a:hlinkClick>
              </a:rPr>
              <a:t>Valerie.C.Bomben@uth.tmc.edu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61"/>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Office of  Postdoctoral Affairs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10 – 9 :1 5)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Leslie S. Beckman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Assistant Director |</a:t>
            </a:r>
            <a:r>
              <a:rPr kumimoji="0" lang="en-US"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4">
                  <a:extLst>
                    <a:ext uri="{A12FA001-AC4F-418D-AE19-62706E023703}">
                      <ahyp:hlinkClr xmlns:ahyp="http://schemas.microsoft.com/office/drawing/2018/hyperlinkcolor" val="tx"/>
                    </a:ext>
                  </a:extLst>
                </a:hlinkClick>
              </a:rPr>
              <a:t>Leslie.Beckman@uth.tmc.edu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7"/>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Secured Text Messaging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:1 5 – 9 : 2 0 )</a:t>
            </a:r>
          </a:p>
          <a:p>
            <a:pPr marL="8659" marR="102607" lvl="0" indent="0" algn="l" defTabSz="623438" rtl="0" eaLnBrk="1" fontAlgn="auto" latinLnBrk="0" hangingPunct="1">
              <a:lnSpc>
                <a:spcPct val="113199"/>
              </a:lnSpc>
              <a:spcBef>
                <a:spcPts val="55"/>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Christina F. Solis, JD, MPH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Senior Legal Officer &amp; Privacy Officer - Office of Legal Affairs |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5">
                  <a:extLst>
                    <a:ext uri="{A12FA001-AC4F-418D-AE19-62706E023703}">
                      <ahyp:hlinkClr xmlns:ahyp="http://schemas.microsoft.com/office/drawing/2018/hyperlinkcolor" val="tx"/>
                    </a:ext>
                  </a:extLst>
                </a:hlinkClick>
              </a:rPr>
              <a:t>Christina.F.Solis@uth.tmc.edu </a:t>
            </a:r>
            <a:r>
              <a:rPr kumimoji="0" lang="en-US"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9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102607" lvl="0" indent="0" algn="l" defTabSz="623438" rtl="0" eaLnBrk="1" fontAlgn="auto" latinLnBrk="0" hangingPunct="1">
              <a:lnSpc>
                <a:spcPct val="113199"/>
              </a:lnSpc>
              <a:spcBef>
                <a:spcPts val="55"/>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Salman Khan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Manager – IT Security |</a:t>
            </a:r>
            <a:r>
              <a:rPr kumimoji="0" lang="en-US" sz="1000" b="0" i="0" u="none" strike="noStrike" kern="1200" cap="none" spc="17"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6">
                  <a:extLst>
                    <a:ext uri="{A12FA001-AC4F-418D-AE19-62706E023703}">
                      <ahyp:hlinkClr xmlns:ahyp="http://schemas.microsoft.com/office/drawing/2018/hyperlinkcolor" val="tx"/>
                    </a:ext>
                  </a:extLst>
                </a:hlinkClick>
              </a:rPr>
              <a:t>Salman.Khan@uth.tmc.edu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endPar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Questions / Answers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20 – 9 :3 0) </a:t>
            </a:r>
          </a:p>
        </p:txBody>
      </p:sp>
      <p:sp>
        <p:nvSpPr>
          <p:cNvPr id="8" name="Rectangle 7">
            <a:extLst>
              <a:ext uri="{FF2B5EF4-FFF2-40B4-BE49-F238E27FC236}">
                <a16:creationId xmlns:a16="http://schemas.microsoft.com/office/drawing/2014/main" id="{41E571D9-C647-4FD2-9F07-FA8C50F1EB94}"/>
              </a:ext>
            </a:extLst>
          </p:cNvPr>
          <p:cNvSpPr/>
          <p:nvPr/>
        </p:nvSpPr>
        <p:spPr>
          <a:xfrm>
            <a:off x="4154474" y="335188"/>
            <a:ext cx="3076227" cy="307777"/>
          </a:xfrm>
          <a:prstGeom prst="rect">
            <a:avLst/>
          </a:prstGeom>
        </p:spPr>
        <p:txBody>
          <a:bodyPr wrap="none">
            <a:spAutoFit/>
          </a:bodyPr>
          <a:lstStyle/>
          <a:p>
            <a:pPr marL="0" marR="431165" lvl="0" indent="0" algn="ctr" defTabSz="914400" rtl="0" eaLnBrk="1" fontAlgn="auto" latinLnBrk="0" hangingPunct="1">
              <a:lnSpc>
                <a:spcPct val="100000"/>
              </a:lnSpc>
              <a:spcBef>
                <a:spcPts val="85"/>
              </a:spcBef>
              <a:spcAft>
                <a:spcPts val="0"/>
              </a:spcAft>
              <a:buClrTx/>
              <a:buSzTx/>
              <a:buFontTx/>
              <a:buNone/>
              <a:tabLst/>
              <a:defRPr/>
            </a:pPr>
            <a:r>
              <a:rPr kumimoji="0" lang="en-US" sz="1400" b="0" i="0" u="none" strike="noStrike" kern="1200" cap="none" spc="-5" normalizeH="0" baseline="0" noProof="0" dirty="0">
                <a:ln>
                  <a:noFill/>
                </a:ln>
                <a:solidFill>
                  <a:srgbClr val="4D4F53"/>
                </a:solidFill>
                <a:effectLst/>
                <a:uLnTx/>
                <a:uFillTx/>
                <a:latin typeface="Times New Roman"/>
                <a:ea typeface="+mn-ea"/>
                <a:cs typeface="Times New Roman"/>
              </a:rPr>
              <a:t>October 21.2020 | 8:00 – 9:30</a:t>
            </a:r>
            <a:r>
              <a:rPr kumimoji="0" lang="en-US" sz="1400" b="0" i="0" u="none" strike="noStrike" kern="1200" cap="none" spc="10" normalizeH="0" baseline="0" noProof="0" dirty="0">
                <a:ln>
                  <a:noFill/>
                </a:ln>
                <a:solidFill>
                  <a:srgbClr val="4D4F53"/>
                </a:solidFill>
                <a:effectLst/>
                <a:uLnTx/>
                <a:uFillTx/>
                <a:latin typeface="Times New Roman"/>
                <a:ea typeface="+mn-ea"/>
                <a:cs typeface="Times New Roman"/>
              </a:rPr>
              <a:t> </a:t>
            </a:r>
            <a:r>
              <a:rPr kumimoji="0" lang="en-US" sz="1400" b="0" i="0" u="none" strike="noStrike" kern="1200" cap="none" spc="-5" normalizeH="0" baseline="0" noProof="0" dirty="0">
                <a:ln>
                  <a:noFill/>
                </a:ln>
                <a:solidFill>
                  <a:srgbClr val="4D4F53"/>
                </a:solidFill>
                <a:effectLst/>
                <a:uLnTx/>
                <a:uFillTx/>
                <a:latin typeface="Times New Roman"/>
                <a:ea typeface="+mn-ea"/>
                <a:cs typeface="Times New Roman"/>
              </a:rPr>
              <a:t>AM</a:t>
            </a:r>
            <a:endParaRPr kumimoji="0" lang="en-US" sz="1400" b="0" i="0" u="none" strike="noStrike" kern="1200" cap="none" spc="0" normalizeH="0" baseline="0" noProof="0" dirty="0">
              <a:ln>
                <a:noFill/>
              </a:ln>
              <a:solidFill>
                <a:prstClr val="black"/>
              </a:solidFill>
              <a:effectLst/>
              <a:uLnTx/>
              <a:uFillTx/>
              <a:latin typeface="Times New Roman"/>
              <a:ea typeface="+mn-ea"/>
              <a:cs typeface="Times New Roman"/>
            </a:endParaRPr>
          </a:p>
        </p:txBody>
      </p:sp>
      <p:pic>
        <p:nvPicPr>
          <p:cNvPr id="9" name="Picture 8">
            <a:extLst>
              <a:ext uri="{FF2B5EF4-FFF2-40B4-BE49-F238E27FC236}">
                <a16:creationId xmlns:a16="http://schemas.microsoft.com/office/drawing/2014/main" id="{980FE9B7-CE7B-4940-8F97-8D56B327A572}"/>
              </a:ext>
            </a:extLst>
          </p:cNvPr>
          <p:cNvPicPr>
            <a:picLocks noChangeAspect="1"/>
          </p:cNvPicPr>
          <p:nvPr/>
        </p:nvPicPr>
        <p:blipFill>
          <a:blip r:embed="rId17"/>
          <a:stretch>
            <a:fillRect/>
          </a:stretch>
        </p:blipFill>
        <p:spPr>
          <a:xfrm>
            <a:off x="9588094" y="4972631"/>
            <a:ext cx="1797902" cy="1612592"/>
          </a:xfrm>
          <a:prstGeom prst="rect">
            <a:avLst/>
          </a:prstGeom>
        </p:spPr>
      </p:pic>
    </p:spTree>
    <p:extLst>
      <p:ext uri="{BB962C8B-B14F-4D97-AF65-F5344CB8AC3E}">
        <p14:creationId xmlns:p14="http://schemas.microsoft.com/office/powerpoint/2010/main" val="2246020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818072"/>
            <a:ext cx="7772400" cy="892043"/>
          </a:xfrm>
        </p:spPr>
        <p:txBody>
          <a:bodyPr>
            <a:normAutofit fontScale="90000"/>
          </a:bodyPr>
          <a:lstStyle/>
          <a:p>
            <a:r>
              <a:rPr lang="en-US" b="1" i="1" dirty="0">
                <a:latin typeface="Baskerville Old Face" panose="02020602080505020303" pitchFamily="18" charset="0"/>
              </a:rPr>
              <a:t>Women Faculty Forum</a:t>
            </a:r>
          </a:p>
        </p:txBody>
      </p:sp>
      <p:pic>
        <p:nvPicPr>
          <p:cNvPr id="3" name="Picture 2">
            <a:extLst>
              <a:ext uri="{FF2B5EF4-FFF2-40B4-BE49-F238E27FC236}">
                <a16:creationId xmlns:a16="http://schemas.microsoft.com/office/drawing/2014/main" id="{E67F88A8-5719-4739-820F-881A29B71D9F}"/>
              </a:ext>
            </a:extLst>
          </p:cNvPr>
          <p:cNvPicPr>
            <a:picLocks noChangeAspect="1"/>
          </p:cNvPicPr>
          <p:nvPr/>
        </p:nvPicPr>
        <p:blipFill>
          <a:blip r:embed="rId2"/>
          <a:stretch>
            <a:fillRect/>
          </a:stretch>
        </p:blipFill>
        <p:spPr>
          <a:xfrm>
            <a:off x="5035252" y="2186173"/>
            <a:ext cx="2456412" cy="2485654"/>
          </a:xfrm>
          <a:prstGeom prst="rect">
            <a:avLst/>
          </a:prstGeom>
        </p:spPr>
      </p:pic>
    </p:spTree>
    <p:extLst>
      <p:ext uri="{BB962C8B-B14F-4D97-AF65-F5344CB8AC3E}">
        <p14:creationId xmlns:p14="http://schemas.microsoft.com/office/powerpoint/2010/main" val="30651975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66907"/>
            <a:ext cx="7886700" cy="1325563"/>
          </a:xfrm>
        </p:spPr>
        <p:txBody>
          <a:bodyPr/>
          <a:lstStyle/>
          <a:p>
            <a:pPr algn="ctr"/>
            <a:r>
              <a:rPr lang="en-US" b="1" i="1" dirty="0">
                <a:latin typeface="Baskerville Old Face" panose="02020602080505020303" pitchFamily="18" charset="0"/>
              </a:rPr>
              <a:t>MISSION</a:t>
            </a:r>
          </a:p>
        </p:txBody>
      </p:sp>
      <p:sp>
        <p:nvSpPr>
          <p:cNvPr id="4" name="Rectangle 3"/>
          <p:cNvSpPr/>
          <p:nvPr/>
        </p:nvSpPr>
        <p:spPr>
          <a:xfrm>
            <a:off x="1975452" y="986428"/>
            <a:ext cx="8661857" cy="4278094"/>
          </a:xfrm>
          <a:prstGeom prst="rect">
            <a:avLst/>
          </a:prstGeom>
        </p:spPr>
        <p:txBody>
          <a:bodyPr wrap="square">
            <a:spAutoFit/>
          </a:bodyPr>
          <a:lstStyle/>
          <a:p>
            <a:r>
              <a:rPr lang="en-US" sz="2800" dirty="0">
                <a:solidFill>
                  <a:prstClr val="black"/>
                </a:solidFill>
                <a:latin typeface="Baskerville Old Face" panose="02020602080505020303" pitchFamily="18" charset="0"/>
              </a:rPr>
              <a:t>The mission of the Women Faculty Forum (WFF) is to:</a:t>
            </a:r>
          </a:p>
          <a:p>
            <a:endParaRPr lang="en-US" sz="2800" dirty="0">
              <a:solidFill>
                <a:prstClr val="black"/>
              </a:solidFill>
              <a:latin typeface="Baskerville Old Face" panose="02020602080505020303" pitchFamily="18" charset="0"/>
            </a:endParaRPr>
          </a:p>
          <a:p>
            <a:pPr marL="457200" indent="-457200">
              <a:buFont typeface="Wingdings" panose="05000000000000000000" pitchFamily="2" charset="2"/>
              <a:buChar char="q"/>
            </a:pPr>
            <a:r>
              <a:rPr lang="en-US" sz="2400" dirty="0">
                <a:solidFill>
                  <a:prstClr val="black"/>
                </a:solidFill>
                <a:latin typeface="Baskerville Old Face" panose="02020602080505020303" pitchFamily="18" charset="0"/>
              </a:rPr>
              <a:t>Advocate on behalf of women faculty at McGovern Medical School at UTHealth.</a:t>
            </a:r>
          </a:p>
          <a:p>
            <a:endParaRPr lang="en-US" sz="2400" dirty="0">
              <a:solidFill>
                <a:prstClr val="black"/>
              </a:solidFill>
              <a:latin typeface="Baskerville Old Face" panose="02020602080505020303" pitchFamily="18" charset="0"/>
            </a:endParaRPr>
          </a:p>
          <a:p>
            <a:pPr marL="342900" indent="-342900">
              <a:buFont typeface="Wingdings" panose="05000000000000000000" pitchFamily="2" charset="2"/>
              <a:buChar char="q"/>
            </a:pPr>
            <a:r>
              <a:rPr lang="en-US" sz="2400" dirty="0">
                <a:solidFill>
                  <a:prstClr val="black"/>
                </a:solidFill>
                <a:latin typeface="Baskerville Old Face" panose="02020602080505020303" pitchFamily="18" charset="0"/>
              </a:rPr>
              <a:t> Create and deliver opportunities for professional development for women faculty at McGovern Medical School at UTHealth.</a:t>
            </a:r>
          </a:p>
          <a:p>
            <a:endParaRPr lang="en-US" sz="2400" dirty="0">
              <a:solidFill>
                <a:prstClr val="black"/>
              </a:solidFill>
              <a:latin typeface="Baskerville Old Face" panose="02020602080505020303" pitchFamily="18" charset="0"/>
            </a:endParaRPr>
          </a:p>
          <a:p>
            <a:pPr marL="342900" indent="-342900">
              <a:buFont typeface="Wingdings" panose="05000000000000000000" pitchFamily="2" charset="2"/>
              <a:buChar char="q"/>
            </a:pPr>
            <a:r>
              <a:rPr lang="en-US" sz="2400" dirty="0">
                <a:solidFill>
                  <a:prstClr val="black"/>
                </a:solidFill>
                <a:latin typeface="Baskerville Old Face" panose="02020602080505020303" pitchFamily="18" charset="0"/>
              </a:rPr>
              <a:t> Offer events aimed at encouraging networking among the women faculty, as well as with the leaders in academic science and medicine within and beyond the institution.</a:t>
            </a:r>
          </a:p>
        </p:txBody>
      </p:sp>
    </p:spTree>
    <p:extLst>
      <p:ext uri="{BB962C8B-B14F-4D97-AF65-F5344CB8AC3E}">
        <p14:creationId xmlns:p14="http://schemas.microsoft.com/office/powerpoint/2010/main" val="33465285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18279"/>
            <a:ext cx="7886700" cy="1325563"/>
          </a:xfrm>
        </p:spPr>
        <p:txBody>
          <a:bodyPr/>
          <a:lstStyle/>
          <a:p>
            <a:pPr algn="ctr"/>
            <a:r>
              <a:rPr lang="en-US" b="1" i="1" dirty="0">
                <a:latin typeface="Baskerville Old Face" panose="02020602080505020303" pitchFamily="18" charset="0"/>
              </a:rPr>
              <a:t>VISION</a:t>
            </a:r>
          </a:p>
        </p:txBody>
      </p:sp>
      <p:sp>
        <p:nvSpPr>
          <p:cNvPr id="4" name="Rectangle 3"/>
          <p:cNvSpPr/>
          <p:nvPr/>
        </p:nvSpPr>
        <p:spPr>
          <a:xfrm>
            <a:off x="2006144" y="1701317"/>
            <a:ext cx="8661857" cy="2677656"/>
          </a:xfrm>
          <a:prstGeom prst="rect">
            <a:avLst/>
          </a:prstGeom>
        </p:spPr>
        <p:txBody>
          <a:bodyPr wrap="square">
            <a:spAutoFit/>
          </a:bodyPr>
          <a:lstStyle/>
          <a:p>
            <a:r>
              <a:rPr lang="en-US" sz="2800" dirty="0">
                <a:solidFill>
                  <a:prstClr val="black"/>
                </a:solidFill>
                <a:latin typeface="Baskerville Old Face" panose="02020602080505020303" pitchFamily="18" charset="0"/>
              </a:rPr>
              <a:t>The vision of the Women Faculty Forum is to positively influence the academic experience of Women Faculty at our institution. </a:t>
            </a:r>
          </a:p>
          <a:p>
            <a:endParaRPr lang="en-US" sz="2800" dirty="0">
              <a:solidFill>
                <a:prstClr val="black"/>
              </a:solidFill>
              <a:latin typeface="Baskerville Old Face" panose="02020602080505020303" pitchFamily="18" charset="0"/>
            </a:endParaRPr>
          </a:p>
          <a:p>
            <a:r>
              <a:rPr lang="en-US" sz="2800" dirty="0">
                <a:solidFill>
                  <a:prstClr val="black"/>
                </a:solidFill>
                <a:latin typeface="Baskerville Old Face" panose="02020602080505020303" pitchFamily="18" charset="0"/>
              </a:rPr>
              <a:t>Through this vision, our goal is to increase retention of Women Faculty in Academic Medicine.</a:t>
            </a:r>
          </a:p>
        </p:txBody>
      </p:sp>
    </p:spTree>
    <p:extLst>
      <p:ext uri="{BB962C8B-B14F-4D97-AF65-F5344CB8AC3E}">
        <p14:creationId xmlns:p14="http://schemas.microsoft.com/office/powerpoint/2010/main" val="3845680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4742352" y="341298"/>
            <a:ext cx="3886200" cy="762000"/>
          </a:xfrm>
        </p:spPr>
        <p:txBody>
          <a:bodyPr vert="horz" wrap="square" lIns="91440" tIns="45720" rIns="91440" bIns="45720" numCol="1" rtlCol="0" anchor="t" anchorCtr="0" compatLnSpc="1">
            <a:prstTxWarp prst="textNoShape">
              <a:avLst/>
            </a:prstTxWarp>
            <a:normAutofit/>
          </a:bodyPr>
          <a:lstStyle/>
          <a:p>
            <a:pPr algn="ctr" eaLnBrk="1" hangingPunct="1">
              <a:defRPr/>
            </a:pPr>
            <a:r>
              <a:rPr lang="en-US" altLang="en-US" sz="4000" b="1" dirty="0">
                <a:solidFill>
                  <a:schemeClr val="accent4">
                    <a:lumMod val="50000"/>
                  </a:schemeClr>
                </a:solidFill>
                <a:effectLst>
                  <a:outerShdw blurRad="38100" dist="38100" dir="2700000" algn="tl">
                    <a:srgbClr val="C0C0C0"/>
                  </a:outerShdw>
                </a:effectLst>
                <a:latin typeface="Adobe Devanagari" panose="02040503050201020203" pitchFamily="18" charset="0"/>
                <a:ea typeface="ＭＳ Ｐゴシック" charset="-128"/>
                <a:cs typeface="Adobe Devanagari" panose="02040503050201020203" pitchFamily="18" charset="0"/>
              </a:rPr>
              <a:t>Need A Hand? </a:t>
            </a:r>
          </a:p>
        </p:txBody>
      </p:sp>
      <p:sp>
        <p:nvSpPr>
          <p:cNvPr id="126978" name="Rectangle 3" descr="Rectangle: Click to edit Master text styles&#10;Second level&#10;Third level&#10;Fourth level&#10;Fifth level"/>
          <p:cNvSpPr>
            <a:spLocks noGrp="1" noChangeArrowheads="1"/>
          </p:cNvSpPr>
          <p:nvPr>
            <p:ph type="body" sz="half" idx="1"/>
          </p:nvPr>
        </p:nvSpPr>
        <p:spPr>
          <a:xfrm>
            <a:off x="2242407" y="1600200"/>
            <a:ext cx="6883400" cy="4114800"/>
          </a:xfrm>
        </p:spPr>
        <p:txBody>
          <a:bodyPr>
            <a:normAutofit lnSpcReduction="10000"/>
          </a:bodyPr>
          <a:lstStyle/>
          <a:p>
            <a:pPr eaLnBrk="1" hangingPunct="1">
              <a:lnSpc>
                <a:spcPct val="90000"/>
              </a:lnSpc>
              <a:buClr>
                <a:schemeClr val="tx2"/>
              </a:buClr>
              <a:buFont typeface="Wingdings 2" charset="2"/>
              <a:buNone/>
            </a:pPr>
            <a:r>
              <a:rPr lang="en-US" altLang="en-US" sz="2800" b="1" dirty="0">
                <a:latin typeface="Adobe Devanagari" panose="02040503050201020203" pitchFamily="18" charset="0"/>
                <a:ea typeface="ＭＳ Ｐゴシック" charset="-128"/>
                <a:cs typeface="Adobe Devanagari" panose="02040503050201020203" pitchFamily="18" charset="0"/>
              </a:rPr>
              <a:t>Office of Administration and Faculty Affair</a:t>
            </a:r>
            <a:r>
              <a:rPr lang="en-US" altLang="en-US" sz="2800" dirty="0">
                <a:latin typeface="Adobe Devanagari" panose="02040503050201020203" pitchFamily="18" charset="0"/>
                <a:ea typeface="ＭＳ Ｐゴシック" charset="-128"/>
                <a:cs typeface="Adobe Devanagari" panose="02040503050201020203" pitchFamily="18" charset="0"/>
              </a:rPr>
              <a:t>s</a:t>
            </a:r>
          </a:p>
          <a:p>
            <a:pPr>
              <a:lnSpc>
                <a:spcPct val="90000"/>
              </a:lnSpc>
              <a:buClr>
                <a:schemeClr val="tx2"/>
              </a:buClr>
              <a:buNone/>
            </a:pPr>
            <a:r>
              <a:rPr lang="en-US" altLang="en-US" sz="2800" dirty="0">
                <a:latin typeface="Adobe Devanagari" panose="02040503050201020203" pitchFamily="18" charset="0"/>
                <a:ea typeface="ＭＳ Ｐゴシック" charset="-128"/>
                <a:cs typeface="Adobe Devanagari" panose="02040503050201020203" pitchFamily="18" charset="0"/>
              </a:rPr>
              <a:t>713-500-5103  MSB G.420</a:t>
            </a:r>
          </a:p>
          <a:p>
            <a:pPr>
              <a:lnSpc>
                <a:spcPct val="90000"/>
              </a:lnSpc>
              <a:buClr>
                <a:schemeClr val="tx2"/>
              </a:buClr>
              <a:buNone/>
            </a:pPr>
            <a:r>
              <a:rPr lang="en-US" altLang="en-US" sz="2800" b="1" dirty="0">
                <a:latin typeface="Adobe Devanagari" panose="02040503050201020203" pitchFamily="18" charset="0"/>
                <a:ea typeface="ＭＳ Ｐゴシック" charset="-128"/>
                <a:cs typeface="Adobe Devanagari" panose="02040503050201020203" pitchFamily="18" charset="0"/>
              </a:rPr>
              <a:t>Tina Clark:</a:t>
            </a:r>
            <a:r>
              <a:rPr lang="en-US" altLang="en-US" sz="2800" dirty="0">
                <a:latin typeface="Adobe Devanagari" panose="02040503050201020203" pitchFamily="18" charset="0"/>
                <a:ea typeface="ＭＳ Ｐゴシック" charset="-128"/>
                <a:cs typeface="Adobe Devanagari" panose="02040503050201020203" pitchFamily="18" charset="0"/>
              </a:rPr>
              <a:t> tasamania.d.clark@uth.tmc.edu</a:t>
            </a:r>
          </a:p>
          <a:p>
            <a:pPr>
              <a:lnSpc>
                <a:spcPct val="90000"/>
              </a:lnSpc>
              <a:buClr>
                <a:schemeClr val="tx2"/>
              </a:buClr>
              <a:buNone/>
            </a:pPr>
            <a:endParaRPr lang="en-US" altLang="en-US" sz="2800" dirty="0">
              <a:latin typeface="Adobe Devanagari" panose="02040503050201020203" pitchFamily="18" charset="0"/>
              <a:ea typeface="ＭＳ Ｐゴシック" charset="-128"/>
              <a:cs typeface="Adobe Devanagari" panose="02040503050201020203" pitchFamily="18" charset="0"/>
            </a:endParaRPr>
          </a:p>
          <a:p>
            <a:pPr lvl="1" eaLnBrk="1" hangingPunct="1">
              <a:lnSpc>
                <a:spcPct val="90000"/>
              </a:lnSpc>
              <a:buClr>
                <a:schemeClr val="tx2"/>
              </a:buClr>
              <a:buFont typeface="Wingdings 2" charset="2"/>
              <a:buChar char="¯"/>
            </a:pPr>
            <a:r>
              <a:rPr lang="en-US" altLang="en-US" sz="3200" dirty="0">
                <a:latin typeface="Adobe Devanagari" panose="02040503050201020203" pitchFamily="18" charset="0"/>
                <a:ea typeface="ＭＳ Ｐゴシック" charset="-128"/>
                <a:cs typeface="Adobe Devanagari" panose="02040503050201020203" pitchFamily="18" charset="0"/>
              </a:rPr>
              <a:t>Consultation</a:t>
            </a:r>
            <a:endParaRPr lang="en-US" altLang="en-US" sz="800" dirty="0">
              <a:latin typeface="Adobe Devanagari" panose="02040503050201020203" pitchFamily="18" charset="0"/>
              <a:ea typeface="ＭＳ Ｐゴシック" charset="-128"/>
              <a:cs typeface="Adobe Devanagari" panose="02040503050201020203" pitchFamily="18" charset="0"/>
            </a:endParaRPr>
          </a:p>
          <a:p>
            <a:pPr lvl="1" eaLnBrk="1" hangingPunct="1">
              <a:lnSpc>
                <a:spcPct val="90000"/>
              </a:lnSpc>
              <a:buClr>
                <a:schemeClr val="tx2"/>
              </a:buClr>
              <a:buFont typeface="Wingdings 2" charset="2"/>
              <a:buChar char="¯"/>
            </a:pPr>
            <a:r>
              <a:rPr lang="en-US" altLang="en-US" sz="3200" dirty="0">
                <a:latin typeface="Adobe Devanagari" panose="02040503050201020203" pitchFamily="18" charset="0"/>
                <a:ea typeface="ＭＳ Ｐゴシック" charset="-128"/>
                <a:cs typeface="Adobe Devanagari" panose="02040503050201020203" pitchFamily="18" charset="0"/>
              </a:rPr>
              <a:t>Information</a:t>
            </a:r>
            <a:endParaRPr lang="en-US" altLang="en-US" sz="800" dirty="0">
              <a:latin typeface="Adobe Devanagari" panose="02040503050201020203" pitchFamily="18" charset="0"/>
              <a:ea typeface="ＭＳ Ｐゴシック" charset="-128"/>
              <a:cs typeface="Adobe Devanagari" panose="02040503050201020203" pitchFamily="18" charset="0"/>
            </a:endParaRPr>
          </a:p>
          <a:p>
            <a:pPr lvl="1" eaLnBrk="1" hangingPunct="1">
              <a:lnSpc>
                <a:spcPct val="90000"/>
              </a:lnSpc>
              <a:buClr>
                <a:schemeClr val="tx2"/>
              </a:buClr>
              <a:buFont typeface="Wingdings 2" charset="2"/>
              <a:buChar char="¯"/>
            </a:pPr>
            <a:r>
              <a:rPr lang="en-US" altLang="en-US" sz="3200" dirty="0">
                <a:latin typeface="Adobe Devanagari" panose="02040503050201020203" pitchFamily="18" charset="0"/>
                <a:ea typeface="ＭＳ Ｐゴシック" charset="-128"/>
                <a:cs typeface="Adobe Devanagari" panose="02040503050201020203" pitchFamily="18" charset="0"/>
              </a:rPr>
              <a:t>Assistance</a:t>
            </a:r>
          </a:p>
          <a:p>
            <a:pPr lvl="1" eaLnBrk="1" hangingPunct="1">
              <a:lnSpc>
                <a:spcPct val="90000"/>
              </a:lnSpc>
              <a:buClr>
                <a:schemeClr val="tx2"/>
              </a:buClr>
              <a:buFont typeface="Wingdings 2" charset="2"/>
              <a:buChar char="¯"/>
            </a:pPr>
            <a:r>
              <a:rPr lang="en-US" altLang="en-US" sz="3200" dirty="0">
                <a:latin typeface="Adobe Devanagari" panose="02040503050201020203" pitchFamily="18" charset="0"/>
                <a:ea typeface="ＭＳ Ｐゴシック" charset="-128"/>
                <a:cs typeface="Adobe Devanagari" panose="02040503050201020203" pitchFamily="18" charset="0"/>
              </a:rPr>
              <a:t>CV Evaluation</a:t>
            </a:r>
          </a:p>
        </p:txBody>
      </p:sp>
      <p:sp>
        <p:nvSpPr>
          <p:cNvPr id="12698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80000"/>
              <a:buFont typeface="Wingdings 2" charset="2"/>
              <a:buChar char=""/>
              <a:defRPr sz="3200">
                <a:solidFill>
                  <a:schemeClr val="tx1"/>
                </a:solidFill>
                <a:latin typeface="Gill Sans MT" charset="0"/>
                <a:ea typeface="ＭＳ Ｐゴシック" charset="-128"/>
              </a:defRPr>
            </a:lvl1pPr>
            <a:lvl2pPr marL="742950" indent="-285750">
              <a:spcBef>
                <a:spcPts val="550"/>
              </a:spcBef>
              <a:buClr>
                <a:schemeClr val="accent1"/>
              </a:buClr>
              <a:buFont typeface="Verdana" charset="0"/>
              <a:buChar char="◦"/>
              <a:defRPr sz="28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buChar char=""/>
              <a:defRPr sz="24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buChar char=""/>
              <a:defRPr sz="2000">
                <a:solidFill>
                  <a:schemeClr val="tx1"/>
                </a:solidFill>
                <a:latin typeface="Gill Sans MT" charset="0"/>
                <a:ea typeface="ＭＳ Ｐゴシック" charset="-128"/>
              </a:defRPr>
            </a:lvl4pPr>
            <a:lvl5pPr marL="2057400" indent="-228600">
              <a:spcBef>
                <a:spcPct val="20000"/>
              </a:spcBef>
              <a:buClr>
                <a:srgbClr val="84AA33"/>
              </a:buClr>
              <a:buFont typeface="Wingdings 2" charset="2"/>
              <a:buChar char=""/>
              <a:defRPr sz="2000">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9pPr>
          </a:lstStyle>
          <a:p>
            <a:pPr eaLnBrk="0" fontAlgn="base" hangingPunct="0">
              <a:spcBef>
                <a:spcPct val="0"/>
              </a:spcBef>
              <a:spcAft>
                <a:spcPct val="0"/>
              </a:spcAft>
              <a:buClrTx/>
              <a:buSzTx/>
              <a:buNone/>
            </a:pPr>
            <a:fld id="{748596F3-03C0-8143-8528-EFCD71F6556C}" type="slidenum">
              <a:rPr lang="en-US" altLang="en-US" sz="1200">
                <a:solidFill>
                  <a:srgbClr val="B5A788"/>
                </a:solidFill>
                <a:latin typeface="Tahoma" charset="0"/>
              </a:rPr>
              <a:pPr eaLnBrk="0" fontAlgn="base" hangingPunct="0">
                <a:spcBef>
                  <a:spcPct val="0"/>
                </a:spcBef>
                <a:spcAft>
                  <a:spcPct val="0"/>
                </a:spcAft>
                <a:buClrTx/>
                <a:buSzTx/>
                <a:buNone/>
              </a:pPr>
              <a:t>5</a:t>
            </a:fld>
            <a:endParaRPr lang="en-US" altLang="en-US" sz="1200">
              <a:solidFill>
                <a:srgbClr val="B5A788"/>
              </a:solidFill>
              <a:latin typeface="Tahoma" charset="0"/>
            </a:endParaRPr>
          </a:p>
        </p:txBody>
      </p:sp>
      <p:pic>
        <p:nvPicPr>
          <p:cNvPr id="12" name="Picture 11">
            <a:extLst>
              <a:ext uri="{FF2B5EF4-FFF2-40B4-BE49-F238E27FC236}">
                <a16:creationId xmlns:a16="http://schemas.microsoft.com/office/drawing/2014/main" id="{36374628-65C8-450B-BBBA-DD551A3B1FE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13013" y="3429000"/>
            <a:ext cx="3415599" cy="2030581"/>
          </a:xfrm>
          <a:prstGeom prst="rect">
            <a:avLst/>
          </a:prstGeom>
        </p:spPr>
      </p:pic>
      <p:sp>
        <p:nvSpPr>
          <p:cNvPr id="16" name="TextBox 15">
            <a:extLst>
              <a:ext uri="{FF2B5EF4-FFF2-40B4-BE49-F238E27FC236}">
                <a16:creationId xmlns:a16="http://schemas.microsoft.com/office/drawing/2014/main" id="{76DCBBB0-DAEE-4045-BC1A-47E57DF2BDD9}"/>
              </a:ext>
            </a:extLst>
          </p:cNvPr>
          <p:cNvSpPr txBox="1"/>
          <p:nvPr/>
        </p:nvSpPr>
        <p:spPr>
          <a:xfrm>
            <a:off x="2521807" y="5903894"/>
            <a:ext cx="6324600" cy="954107"/>
          </a:xfrm>
          <a:prstGeom prst="rect">
            <a:avLst/>
          </a:prstGeom>
          <a:noFill/>
        </p:spPr>
        <p:txBody>
          <a:bodyPr wrap="square" rtlCol="0">
            <a:spAutoFit/>
          </a:bodyPr>
          <a:lstStyle/>
          <a:p>
            <a:pPr eaLnBrk="0" fontAlgn="base" hangingPunct="0">
              <a:spcBef>
                <a:spcPct val="0"/>
              </a:spcBef>
              <a:spcAft>
                <a:spcPct val="0"/>
              </a:spcAft>
            </a:pPr>
            <a:r>
              <a:rPr lang="en-US" sz="2400" dirty="0">
                <a:solidFill>
                  <a:srgbClr val="191B0E"/>
                </a:solidFill>
                <a:latin typeface="Adobe Devanagari" panose="02040503050201020203" pitchFamily="18" charset="0"/>
                <a:ea typeface="ＭＳ Ｐゴシック" charset="-128"/>
                <a:cs typeface="Adobe Devanagari" panose="02040503050201020203" pitchFamily="18" charset="0"/>
              </a:rPr>
              <a:t>Website</a:t>
            </a:r>
            <a:r>
              <a:rPr lang="en-US" sz="2800" dirty="0">
                <a:solidFill>
                  <a:srgbClr val="191B0E"/>
                </a:solidFill>
                <a:latin typeface="Adobe Devanagari" panose="02040503050201020203" pitchFamily="18" charset="0"/>
                <a:ea typeface="ＭＳ Ｐゴシック" charset="-128"/>
                <a:cs typeface="Adobe Devanagari" panose="02040503050201020203" pitchFamily="18" charset="0"/>
              </a:rPr>
              <a:t>: </a:t>
            </a:r>
            <a:r>
              <a:rPr lang="en-US" sz="2000" dirty="0">
                <a:solidFill>
                  <a:srgbClr val="77A2BB">
                    <a:lumMod val="75000"/>
                  </a:srgbClr>
                </a:solidFill>
                <a:latin typeface="Adobe Devanagari" panose="02040503050201020203" pitchFamily="18" charset="0"/>
                <a:ea typeface="ＭＳ Ｐゴシック" charset="-128"/>
                <a:cs typeface="Adobe Devanagari" panose="02040503050201020203" pitchFamily="18" charset="0"/>
                <a:hlinkClick r:id="rId4">
                  <a:extLst>
                    <a:ext uri="{A12FA001-AC4F-418D-AE19-62706E023703}">
                      <ahyp:hlinkClr xmlns:ahyp="http://schemas.microsoft.com/office/drawing/2018/hyperlinkcolor" val="tx"/>
                    </a:ext>
                  </a:extLst>
                </a:hlinkClick>
              </a:rPr>
              <a:t>https://med.uth.edu/administration</a:t>
            </a:r>
            <a:r>
              <a:rPr lang="en-US" sz="2800" dirty="0">
                <a:solidFill>
                  <a:srgbClr val="77A2BB">
                    <a:lumMod val="75000"/>
                  </a:srgbClr>
                </a:solidFill>
                <a:latin typeface="Adobe Devanagari" panose="02040503050201020203" pitchFamily="18" charset="0"/>
                <a:ea typeface="ＭＳ Ｐゴシック" charset="-128"/>
                <a:cs typeface="Adobe Devanagari" panose="02040503050201020203" pitchFamily="18" charset="0"/>
                <a:hlinkClick r:id="rId4">
                  <a:extLst>
                    <a:ext uri="{A12FA001-AC4F-418D-AE19-62706E023703}">
                      <ahyp:hlinkClr xmlns:ahyp="http://schemas.microsoft.com/office/drawing/2018/hyperlinkcolor" val="tx"/>
                    </a:ext>
                  </a:extLst>
                </a:hlinkClick>
              </a:rPr>
              <a:t>/</a:t>
            </a:r>
            <a:endParaRPr lang="en-US" altLang="en-US" sz="2800" dirty="0">
              <a:solidFill>
                <a:srgbClr val="77A2BB">
                  <a:lumMod val="75000"/>
                </a:srgbClr>
              </a:solidFill>
              <a:latin typeface="Adobe Devanagari" panose="02040503050201020203" pitchFamily="18" charset="0"/>
              <a:ea typeface="ＭＳ Ｐゴシック" charset="-128"/>
              <a:cs typeface="Adobe Devanagari" panose="02040503050201020203" pitchFamily="18" charset="0"/>
            </a:endParaRPr>
          </a:p>
          <a:p>
            <a:pPr eaLnBrk="0" fontAlgn="base" hangingPunct="0">
              <a:spcBef>
                <a:spcPct val="0"/>
              </a:spcBef>
              <a:spcAft>
                <a:spcPct val="0"/>
              </a:spcAft>
            </a:pPr>
            <a:endParaRPr lang="en-US" sz="2800" dirty="0">
              <a:solidFill>
                <a:prstClr val="black"/>
              </a:solidFill>
              <a:latin typeface="Tahoma" charset="0"/>
              <a:ea typeface="ＭＳ Ｐゴシック" charset="-128"/>
            </a:endParaRPr>
          </a:p>
        </p:txBody>
      </p:sp>
    </p:spTree>
    <p:extLst>
      <p:ext uri="{BB962C8B-B14F-4D97-AF65-F5344CB8AC3E}">
        <p14:creationId xmlns:p14="http://schemas.microsoft.com/office/powerpoint/2010/main" val="611013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52651" y="1998206"/>
            <a:ext cx="1439242" cy="1799053"/>
          </a:xfrm>
          <a:prstGeom prst="rect">
            <a:avLst/>
          </a:prstGeom>
        </p:spPr>
      </p:pic>
      <p:sp>
        <p:nvSpPr>
          <p:cNvPr id="12" name="Rectangle 11"/>
          <p:cNvSpPr/>
          <p:nvPr/>
        </p:nvSpPr>
        <p:spPr>
          <a:xfrm>
            <a:off x="3739450" y="1998207"/>
            <a:ext cx="4713101" cy="1169551"/>
          </a:xfrm>
          <a:prstGeom prst="rect">
            <a:avLst/>
          </a:prstGeom>
        </p:spPr>
        <p:txBody>
          <a:bodyPr wrap="square">
            <a:spAutoFit/>
          </a:bodyPr>
          <a:lstStyle/>
          <a:p>
            <a:r>
              <a:rPr lang="en-US" sz="1400" b="1" u="sng" dirty="0" err="1">
                <a:solidFill>
                  <a:prstClr val="black"/>
                </a:solidFill>
                <a:latin typeface="Baskerville Old Face" panose="02020602080505020303" pitchFamily="18" charset="0"/>
              </a:rPr>
              <a:t>Suur</a:t>
            </a:r>
            <a:r>
              <a:rPr lang="en-US" sz="1400" b="1" u="sng" dirty="0">
                <a:solidFill>
                  <a:prstClr val="black"/>
                </a:solidFill>
                <a:latin typeface="Baskerville Old Face" panose="02020602080505020303" pitchFamily="18" charset="0"/>
              </a:rPr>
              <a:t> </a:t>
            </a:r>
            <a:r>
              <a:rPr lang="en-US" sz="1400" b="1" u="sng" dirty="0" err="1">
                <a:solidFill>
                  <a:prstClr val="black"/>
                </a:solidFill>
                <a:latin typeface="Baskerville Old Face" panose="02020602080505020303" pitchFamily="18" charset="0"/>
              </a:rPr>
              <a:t>Biliciler</a:t>
            </a:r>
            <a:r>
              <a:rPr lang="en-US" sz="1400" b="1" u="sng" dirty="0">
                <a:solidFill>
                  <a:prstClr val="black"/>
                </a:solidFill>
                <a:latin typeface="Baskerville Old Face" panose="02020602080505020303" pitchFamily="18" charset="0"/>
              </a:rPr>
              <a:t>, M.D.</a:t>
            </a:r>
          </a:p>
          <a:p>
            <a:r>
              <a:rPr lang="en-US" sz="1400" dirty="0">
                <a:solidFill>
                  <a:prstClr val="black"/>
                </a:solidFill>
                <a:latin typeface="Baskerville Old Face" panose="02020602080505020303" pitchFamily="18" charset="0"/>
              </a:rPr>
              <a:t>Clinical Co-Chair</a:t>
            </a:r>
          </a:p>
          <a:p>
            <a:r>
              <a:rPr lang="en-US" sz="1400" dirty="0">
                <a:solidFill>
                  <a:prstClr val="black"/>
                </a:solidFill>
                <a:latin typeface="Baskerville Old Face" panose="02020602080505020303" pitchFamily="18" charset="0"/>
              </a:rPr>
              <a:t>Associate Professor</a:t>
            </a:r>
          </a:p>
          <a:p>
            <a:r>
              <a:rPr lang="en-US" sz="1400" dirty="0">
                <a:solidFill>
                  <a:prstClr val="black"/>
                </a:solidFill>
                <a:latin typeface="Baskerville Old Face" panose="02020602080505020303" pitchFamily="18" charset="0"/>
              </a:rPr>
              <a:t>Director, Neurology Residency Program</a:t>
            </a:r>
          </a:p>
          <a:p>
            <a:r>
              <a:rPr lang="en-US" sz="1400" dirty="0">
                <a:solidFill>
                  <a:prstClr val="black"/>
                </a:solidFill>
                <a:latin typeface="Baskerville Old Face" panose="02020602080505020303" pitchFamily="18" charset="0"/>
              </a:rPr>
              <a:t>Neurology</a:t>
            </a:r>
          </a:p>
        </p:txBody>
      </p:sp>
      <p:sp>
        <p:nvSpPr>
          <p:cNvPr id="2" name="Title 1">
            <a:extLst>
              <a:ext uri="{FF2B5EF4-FFF2-40B4-BE49-F238E27FC236}">
                <a16:creationId xmlns:a16="http://schemas.microsoft.com/office/drawing/2014/main" id="{57F83B0B-F9E4-A545-9408-02E05E800416}"/>
              </a:ext>
            </a:extLst>
          </p:cNvPr>
          <p:cNvSpPr>
            <a:spLocks noGrp="1"/>
          </p:cNvSpPr>
          <p:nvPr>
            <p:ph type="title"/>
          </p:nvPr>
        </p:nvSpPr>
        <p:spPr>
          <a:xfrm>
            <a:off x="2152650" y="252167"/>
            <a:ext cx="7886700" cy="1325563"/>
          </a:xfrm>
        </p:spPr>
        <p:txBody>
          <a:bodyPr/>
          <a:lstStyle/>
          <a:p>
            <a:r>
              <a:rPr lang="en-US" b="1" i="1" dirty="0">
                <a:solidFill>
                  <a:srgbClr val="000000"/>
                </a:solidFill>
                <a:latin typeface="Baskerville Old Face" panose="02020602080505020303" pitchFamily="18" charset="0"/>
              </a:rPr>
              <a:t>Woman Faculty Forum Co-Chairs</a:t>
            </a:r>
            <a:r>
              <a:rPr lang="en-US" i="1" dirty="0">
                <a:latin typeface="Baskerville Old Face" panose="02020602080505020303" pitchFamily="18" charset="0"/>
              </a:rPr>
              <a:t> </a:t>
            </a:r>
          </a:p>
        </p:txBody>
      </p:sp>
      <p:sp>
        <p:nvSpPr>
          <p:cNvPr id="3" name="Rectangle 2"/>
          <p:cNvSpPr/>
          <p:nvPr/>
        </p:nvSpPr>
        <p:spPr>
          <a:xfrm>
            <a:off x="8301026" y="1998207"/>
            <a:ext cx="2562319" cy="1384995"/>
          </a:xfrm>
          <a:prstGeom prst="rect">
            <a:avLst/>
          </a:prstGeom>
        </p:spPr>
        <p:txBody>
          <a:bodyPr wrap="square">
            <a:spAutoFit/>
          </a:bodyPr>
          <a:lstStyle/>
          <a:p>
            <a:r>
              <a:rPr lang="en-US" sz="1400" b="1" u="sng" dirty="0">
                <a:solidFill>
                  <a:prstClr val="black"/>
                </a:solidFill>
                <a:latin typeface="Baskerville Old Face" panose="02020602080505020303" pitchFamily="18" charset="0"/>
                <a:cs typeface="Calibri"/>
              </a:rPr>
              <a:t>Mandy Hill, </a:t>
            </a:r>
            <a:r>
              <a:rPr lang="en-US" sz="1400" b="1" u="sng" dirty="0" err="1">
                <a:solidFill>
                  <a:prstClr val="black"/>
                </a:solidFill>
                <a:latin typeface="Baskerville Old Face" panose="02020602080505020303" pitchFamily="18" charset="0"/>
                <a:cs typeface="Calibri"/>
              </a:rPr>
              <a:t>DrPH</a:t>
            </a:r>
            <a:r>
              <a:rPr lang="en-US" sz="1400" b="1" u="sng" dirty="0">
                <a:solidFill>
                  <a:prstClr val="black"/>
                </a:solidFill>
                <a:latin typeface="Baskerville Old Face" panose="02020602080505020303" pitchFamily="18" charset="0"/>
                <a:cs typeface="Calibri"/>
              </a:rPr>
              <a:t>, MPH</a:t>
            </a:r>
          </a:p>
          <a:p>
            <a:r>
              <a:rPr lang="en-US" sz="1400" dirty="0">
                <a:solidFill>
                  <a:prstClr val="black"/>
                </a:solidFill>
                <a:latin typeface="Baskerville Old Face" panose="02020602080505020303" pitchFamily="18" charset="0"/>
                <a:cs typeface="Calibri"/>
              </a:rPr>
              <a:t>Basic Sciences Co-Chair</a:t>
            </a:r>
          </a:p>
          <a:p>
            <a:r>
              <a:rPr lang="en-US" sz="1400" dirty="0">
                <a:solidFill>
                  <a:prstClr val="black"/>
                </a:solidFill>
                <a:latin typeface="Baskerville Old Face" panose="02020602080505020303" pitchFamily="18" charset="0"/>
                <a:cs typeface="Calibri"/>
              </a:rPr>
              <a:t>Associate Professor</a:t>
            </a:r>
          </a:p>
          <a:p>
            <a:r>
              <a:rPr lang="en-US" sz="1400" dirty="0">
                <a:solidFill>
                  <a:prstClr val="black"/>
                </a:solidFill>
                <a:latin typeface="Baskerville Old Face" panose="02020602080505020303" pitchFamily="18" charset="0"/>
                <a:cs typeface="Calibri"/>
              </a:rPr>
              <a:t>Director, Population Health in</a:t>
            </a:r>
          </a:p>
          <a:p>
            <a:r>
              <a:rPr lang="en-US" sz="1400" dirty="0">
                <a:solidFill>
                  <a:prstClr val="black"/>
                </a:solidFill>
                <a:latin typeface="Baskerville Old Face" panose="02020602080505020303" pitchFamily="18" charset="0"/>
                <a:cs typeface="Calibri"/>
              </a:rPr>
              <a:t>Emergency Medicine</a:t>
            </a:r>
            <a:r>
              <a:rPr lang="en-US" sz="1400" dirty="0">
                <a:solidFill>
                  <a:prstClr val="white"/>
                </a:solidFill>
                <a:latin typeface="Baskerville Old Face" panose="02020602080505020303" pitchFamily="18" charset="0"/>
                <a:cs typeface="Calibri"/>
              </a:rPr>
              <a:t> </a:t>
            </a:r>
          </a:p>
          <a:p>
            <a:r>
              <a:rPr lang="en-US" sz="1400" dirty="0">
                <a:solidFill>
                  <a:prstClr val="black"/>
                </a:solidFill>
                <a:latin typeface="Baskerville Old Face" panose="02020602080505020303" pitchFamily="18" charset="0"/>
                <a:cs typeface="Calibri"/>
              </a:rPr>
              <a:t>Emergency Medicine</a:t>
            </a:r>
          </a:p>
        </p:txBody>
      </p:sp>
      <p:pic>
        <p:nvPicPr>
          <p:cNvPr id="4" name="Picture 3">
            <a:extLst>
              <a:ext uri="{FF2B5EF4-FFF2-40B4-BE49-F238E27FC236}">
                <a16:creationId xmlns:a16="http://schemas.microsoft.com/office/drawing/2014/main" id="{C3C57906-96A2-4147-8705-A632A81E9444}"/>
              </a:ext>
            </a:extLst>
          </p:cNvPr>
          <p:cNvPicPr>
            <a:picLocks noChangeAspect="1"/>
          </p:cNvPicPr>
          <p:nvPr/>
        </p:nvPicPr>
        <p:blipFill>
          <a:blip r:embed="rId3"/>
          <a:stretch>
            <a:fillRect/>
          </a:stretch>
        </p:blipFill>
        <p:spPr>
          <a:xfrm>
            <a:off x="6714227" y="1998206"/>
            <a:ext cx="1439242" cy="1799053"/>
          </a:xfrm>
          <a:prstGeom prst="rect">
            <a:avLst/>
          </a:prstGeom>
        </p:spPr>
      </p:pic>
    </p:spTree>
    <p:extLst>
      <p:ext uri="{BB962C8B-B14F-4D97-AF65-F5344CB8AC3E}">
        <p14:creationId xmlns:p14="http://schemas.microsoft.com/office/powerpoint/2010/main" val="1336745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3CDD68-3B2A-CA4C-8878-DFC459F0052D}"/>
              </a:ext>
            </a:extLst>
          </p:cNvPr>
          <p:cNvSpPr>
            <a:spLocks noGrp="1"/>
          </p:cNvSpPr>
          <p:nvPr>
            <p:ph type="title"/>
          </p:nvPr>
        </p:nvSpPr>
        <p:spPr>
          <a:xfrm>
            <a:off x="2152650" y="216863"/>
            <a:ext cx="7886700" cy="1061830"/>
          </a:xfrm>
        </p:spPr>
        <p:txBody>
          <a:bodyPr/>
          <a:lstStyle/>
          <a:p>
            <a:r>
              <a:rPr lang="en-US" b="1" dirty="0">
                <a:latin typeface="Baskerville Old Face" panose="02020602080505020303" pitchFamily="18" charset="0"/>
              </a:rPr>
              <a:t>  </a:t>
            </a:r>
            <a:r>
              <a:rPr lang="en-US" b="1" i="1" dirty="0">
                <a:latin typeface="Baskerville Old Face" panose="02020602080505020303" pitchFamily="18" charset="0"/>
              </a:rPr>
              <a:t> Woman Faculty Forum Council</a:t>
            </a:r>
          </a:p>
        </p:txBody>
      </p:sp>
      <p:pic>
        <p:nvPicPr>
          <p:cNvPr id="8" name="Picture 7"/>
          <p:cNvPicPr>
            <a:picLocks noChangeAspect="1"/>
          </p:cNvPicPr>
          <p:nvPr/>
        </p:nvPicPr>
        <p:blipFill>
          <a:blip r:embed="rId2"/>
          <a:stretch>
            <a:fillRect/>
          </a:stretch>
        </p:blipFill>
        <p:spPr>
          <a:xfrm>
            <a:off x="2638720" y="1500697"/>
            <a:ext cx="1311065" cy="1651896"/>
          </a:xfrm>
          <a:prstGeom prst="rect">
            <a:avLst/>
          </a:prstGeom>
        </p:spPr>
      </p:pic>
      <p:pic>
        <p:nvPicPr>
          <p:cNvPr id="9" name="Picture 8"/>
          <p:cNvPicPr>
            <a:picLocks noChangeAspect="1"/>
          </p:cNvPicPr>
          <p:nvPr/>
        </p:nvPicPr>
        <p:blipFill>
          <a:blip r:embed="rId3"/>
          <a:stretch>
            <a:fillRect/>
          </a:stretch>
        </p:blipFill>
        <p:spPr>
          <a:xfrm>
            <a:off x="2638720" y="3374597"/>
            <a:ext cx="1333969" cy="1670625"/>
          </a:xfrm>
          <a:prstGeom prst="rect">
            <a:avLst/>
          </a:prstGeom>
        </p:spPr>
      </p:pic>
      <p:pic>
        <p:nvPicPr>
          <p:cNvPr id="10" name="Picture 9"/>
          <p:cNvPicPr>
            <a:picLocks noChangeAspect="1"/>
          </p:cNvPicPr>
          <p:nvPr/>
        </p:nvPicPr>
        <p:blipFill>
          <a:blip r:embed="rId4"/>
          <a:stretch>
            <a:fillRect/>
          </a:stretch>
        </p:blipFill>
        <p:spPr>
          <a:xfrm>
            <a:off x="6680816" y="1473839"/>
            <a:ext cx="1333969" cy="1670625"/>
          </a:xfrm>
          <a:prstGeom prst="rect">
            <a:avLst/>
          </a:prstGeom>
        </p:spPr>
      </p:pic>
      <p:pic>
        <p:nvPicPr>
          <p:cNvPr id="11" name="Picture 10"/>
          <p:cNvPicPr>
            <a:picLocks noChangeAspect="1"/>
          </p:cNvPicPr>
          <p:nvPr/>
        </p:nvPicPr>
        <p:blipFill>
          <a:blip r:embed="rId5"/>
          <a:stretch>
            <a:fillRect/>
          </a:stretch>
        </p:blipFill>
        <p:spPr>
          <a:xfrm>
            <a:off x="6676947" y="3353862"/>
            <a:ext cx="1333969" cy="1704876"/>
          </a:xfrm>
          <a:prstGeom prst="rect">
            <a:avLst/>
          </a:prstGeom>
        </p:spPr>
      </p:pic>
      <p:sp>
        <p:nvSpPr>
          <p:cNvPr id="18" name="TextBox 17"/>
          <p:cNvSpPr txBox="1"/>
          <p:nvPr/>
        </p:nvSpPr>
        <p:spPr>
          <a:xfrm>
            <a:off x="4031819" y="1500697"/>
            <a:ext cx="2064181" cy="738664"/>
          </a:xfrm>
          <a:prstGeom prst="rect">
            <a:avLst/>
          </a:prstGeom>
          <a:noFill/>
        </p:spPr>
        <p:txBody>
          <a:bodyPr wrap="square" rtlCol="0">
            <a:spAutoFit/>
          </a:bodyPr>
          <a:lstStyle/>
          <a:p>
            <a:r>
              <a:rPr lang="en-US" sz="1400" b="1" u="sng" dirty="0">
                <a:solidFill>
                  <a:prstClr val="black"/>
                </a:solidFill>
                <a:latin typeface="Baskerville Old Face" panose="02020602080505020303" pitchFamily="18" charset="0"/>
              </a:rPr>
              <a:t>Susan H. Wootton, M.D.</a:t>
            </a:r>
          </a:p>
          <a:p>
            <a:r>
              <a:rPr lang="en-US" sz="1400" dirty="0">
                <a:solidFill>
                  <a:prstClr val="black"/>
                </a:solidFill>
                <a:latin typeface="Baskerville Old Face" panose="02020602080505020303" pitchFamily="18" charset="0"/>
              </a:rPr>
              <a:t>Associate Professor Pediatrics</a:t>
            </a:r>
          </a:p>
        </p:txBody>
      </p:sp>
      <p:sp>
        <p:nvSpPr>
          <p:cNvPr id="21" name="TextBox 20"/>
          <p:cNvSpPr txBox="1"/>
          <p:nvPr/>
        </p:nvSpPr>
        <p:spPr>
          <a:xfrm>
            <a:off x="8014784" y="1432193"/>
            <a:ext cx="2024566" cy="954107"/>
          </a:xfrm>
          <a:prstGeom prst="rect">
            <a:avLst/>
          </a:prstGeom>
          <a:noFill/>
        </p:spPr>
        <p:txBody>
          <a:bodyPr wrap="square" rtlCol="0">
            <a:spAutoFit/>
          </a:bodyPr>
          <a:lstStyle/>
          <a:p>
            <a:r>
              <a:rPr lang="en-US" sz="1400" b="1" u="sng" dirty="0">
                <a:solidFill>
                  <a:prstClr val="black"/>
                </a:solidFill>
                <a:latin typeface="Baskerville Old Face" panose="02020602080505020303" pitchFamily="18" charset="0"/>
              </a:rPr>
              <a:t>Amber Zulfiqar, M.D.</a:t>
            </a:r>
          </a:p>
          <a:p>
            <a:r>
              <a:rPr lang="en-US" sz="1400" dirty="0">
                <a:solidFill>
                  <a:prstClr val="black"/>
                </a:solidFill>
                <a:latin typeface="Baskerville Old Face" panose="02020602080505020303" pitchFamily="18" charset="0"/>
              </a:rPr>
              <a:t>Assistant Professor</a:t>
            </a:r>
          </a:p>
          <a:p>
            <a:r>
              <a:rPr lang="en-US" sz="1400" dirty="0">
                <a:solidFill>
                  <a:prstClr val="black"/>
                </a:solidFill>
                <a:latin typeface="Baskerville Old Face" panose="02020602080505020303" pitchFamily="18" charset="0"/>
              </a:rPr>
              <a:t>Family And Community Medicine</a:t>
            </a:r>
          </a:p>
        </p:txBody>
      </p:sp>
      <p:sp>
        <p:nvSpPr>
          <p:cNvPr id="23" name="TextBox 22"/>
          <p:cNvSpPr txBox="1"/>
          <p:nvPr/>
        </p:nvSpPr>
        <p:spPr>
          <a:xfrm>
            <a:off x="4007102" y="3353863"/>
            <a:ext cx="2175525" cy="1169551"/>
          </a:xfrm>
          <a:prstGeom prst="rect">
            <a:avLst/>
          </a:prstGeom>
          <a:noFill/>
        </p:spPr>
        <p:txBody>
          <a:bodyPr wrap="square" rtlCol="0">
            <a:spAutoFit/>
          </a:bodyPr>
          <a:lstStyle/>
          <a:p>
            <a:r>
              <a:rPr lang="en-US" sz="1400" b="1" u="sng" dirty="0">
                <a:solidFill>
                  <a:prstClr val="black"/>
                </a:solidFill>
                <a:latin typeface="Baskerville Old Face" panose="02020602080505020303" pitchFamily="18" charset="0"/>
              </a:rPr>
              <a:t>Bindu </a:t>
            </a:r>
            <a:r>
              <a:rPr lang="en-US" sz="1400" b="1" u="sng" dirty="0" err="1">
                <a:solidFill>
                  <a:prstClr val="black"/>
                </a:solidFill>
                <a:latin typeface="Baskerville Old Face" panose="02020602080505020303" pitchFamily="18" charset="0"/>
              </a:rPr>
              <a:t>Akkanti</a:t>
            </a:r>
            <a:r>
              <a:rPr lang="en-US" sz="1400" b="1" u="sng" dirty="0">
                <a:solidFill>
                  <a:prstClr val="black"/>
                </a:solidFill>
                <a:latin typeface="Baskerville Old Face" panose="02020602080505020303" pitchFamily="18" charset="0"/>
              </a:rPr>
              <a:t>, MD CMQ FCCP</a:t>
            </a:r>
          </a:p>
          <a:p>
            <a:r>
              <a:rPr lang="en-US" sz="1400" dirty="0">
                <a:solidFill>
                  <a:prstClr val="black"/>
                </a:solidFill>
                <a:latin typeface="Baskerville Old Face" panose="02020602080505020303" pitchFamily="18" charset="0"/>
              </a:rPr>
              <a:t>Associate Professor Medicine- Pulmonary Rehabilitation </a:t>
            </a:r>
          </a:p>
        </p:txBody>
      </p:sp>
      <p:sp>
        <p:nvSpPr>
          <p:cNvPr id="25" name="TextBox 24"/>
          <p:cNvSpPr txBox="1"/>
          <p:nvPr/>
        </p:nvSpPr>
        <p:spPr>
          <a:xfrm>
            <a:off x="8095724" y="3353862"/>
            <a:ext cx="1943626" cy="954107"/>
          </a:xfrm>
          <a:prstGeom prst="rect">
            <a:avLst/>
          </a:prstGeom>
          <a:noFill/>
        </p:spPr>
        <p:txBody>
          <a:bodyPr wrap="square" rtlCol="0">
            <a:spAutoFit/>
          </a:bodyPr>
          <a:lstStyle/>
          <a:p>
            <a:r>
              <a:rPr lang="en-US" sz="1400" b="1" u="sng" dirty="0">
                <a:solidFill>
                  <a:prstClr val="black"/>
                </a:solidFill>
                <a:latin typeface="Baskerville Old Face" panose="02020602080505020303" pitchFamily="18" charset="0"/>
              </a:rPr>
              <a:t>Heidi B. Kaplan, Ph.D.</a:t>
            </a:r>
          </a:p>
          <a:p>
            <a:r>
              <a:rPr lang="en-US" sz="1400" dirty="0">
                <a:solidFill>
                  <a:prstClr val="black"/>
                </a:solidFill>
                <a:latin typeface="Baskerville Old Face" panose="02020602080505020303" pitchFamily="18" charset="0"/>
              </a:rPr>
              <a:t>Associate Professor</a:t>
            </a:r>
          </a:p>
          <a:p>
            <a:r>
              <a:rPr lang="en-US" sz="1400" dirty="0">
                <a:solidFill>
                  <a:prstClr val="black"/>
                </a:solidFill>
                <a:latin typeface="Baskerville Old Face" panose="02020602080505020303" pitchFamily="18" charset="0"/>
              </a:rPr>
              <a:t>Microbiology &amp; Molecular Genetics</a:t>
            </a:r>
          </a:p>
        </p:txBody>
      </p:sp>
      <p:sp>
        <p:nvSpPr>
          <p:cNvPr id="19" name="Title 2">
            <a:extLst>
              <a:ext uri="{FF2B5EF4-FFF2-40B4-BE49-F238E27FC236}">
                <a16:creationId xmlns:a16="http://schemas.microsoft.com/office/drawing/2014/main" id="{A3222D45-20E4-E746-9597-153E13F5AF36}"/>
              </a:ext>
            </a:extLst>
          </p:cNvPr>
          <p:cNvSpPr txBox="1">
            <a:spLocks/>
          </p:cNvSpPr>
          <p:nvPr/>
        </p:nvSpPr>
        <p:spPr>
          <a:xfrm>
            <a:off x="2498242" y="291387"/>
            <a:ext cx="7886700" cy="10618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prstClr val="black"/>
                </a:solidFill>
                <a:latin typeface="Calibri Light"/>
              </a:rPr>
              <a:t>   </a:t>
            </a:r>
            <a:endParaRPr lang="en-US" dirty="0">
              <a:solidFill>
                <a:prstClr val="black"/>
              </a:solidFill>
              <a:latin typeface="Calibri Light"/>
            </a:endParaRPr>
          </a:p>
        </p:txBody>
      </p:sp>
    </p:spTree>
    <p:extLst>
      <p:ext uri="{BB962C8B-B14F-4D97-AF65-F5344CB8AC3E}">
        <p14:creationId xmlns:p14="http://schemas.microsoft.com/office/powerpoint/2010/main" val="25334046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802945" y="3423119"/>
            <a:ext cx="1307705" cy="1650635"/>
          </a:xfrm>
          <a:prstGeom prst="rect">
            <a:avLst/>
          </a:prstGeom>
        </p:spPr>
      </p:pic>
      <p:pic>
        <p:nvPicPr>
          <p:cNvPr id="9" name="Picture 8"/>
          <p:cNvPicPr>
            <a:picLocks noChangeAspect="1"/>
          </p:cNvPicPr>
          <p:nvPr/>
        </p:nvPicPr>
        <p:blipFill>
          <a:blip r:embed="rId3"/>
          <a:stretch>
            <a:fillRect/>
          </a:stretch>
        </p:blipFill>
        <p:spPr>
          <a:xfrm>
            <a:off x="6746213" y="1473187"/>
            <a:ext cx="1335140" cy="1668925"/>
          </a:xfrm>
          <a:prstGeom prst="rect">
            <a:avLst/>
          </a:prstGeom>
        </p:spPr>
      </p:pic>
      <p:pic>
        <p:nvPicPr>
          <p:cNvPr id="10" name="Picture 9"/>
          <p:cNvPicPr>
            <a:picLocks noChangeAspect="1"/>
          </p:cNvPicPr>
          <p:nvPr/>
        </p:nvPicPr>
        <p:blipFill>
          <a:blip r:embed="rId4"/>
          <a:stretch>
            <a:fillRect/>
          </a:stretch>
        </p:blipFill>
        <p:spPr>
          <a:xfrm>
            <a:off x="2812089" y="1477759"/>
            <a:ext cx="1298561" cy="1664352"/>
          </a:xfrm>
          <a:prstGeom prst="rect">
            <a:avLst/>
          </a:prstGeom>
        </p:spPr>
      </p:pic>
      <p:sp>
        <p:nvSpPr>
          <p:cNvPr id="12" name="TextBox 11"/>
          <p:cNvSpPr txBox="1"/>
          <p:nvPr/>
        </p:nvSpPr>
        <p:spPr>
          <a:xfrm>
            <a:off x="4282245" y="1473187"/>
            <a:ext cx="1987010" cy="954107"/>
          </a:xfrm>
          <a:prstGeom prst="rect">
            <a:avLst/>
          </a:prstGeom>
          <a:noFill/>
        </p:spPr>
        <p:txBody>
          <a:bodyPr wrap="square" rtlCol="0">
            <a:spAutoFit/>
          </a:bodyPr>
          <a:lstStyle/>
          <a:p>
            <a:r>
              <a:rPr lang="en-US" sz="1400" b="1" u="sng" dirty="0" err="1">
                <a:solidFill>
                  <a:prstClr val="black"/>
                </a:solidFill>
                <a:latin typeface="Baskerville Old Face" panose="02020602080505020303" pitchFamily="18" charset="0"/>
              </a:rPr>
              <a:t>Chiamaka</a:t>
            </a:r>
            <a:r>
              <a:rPr lang="en-US" sz="1400" b="1" u="sng" dirty="0">
                <a:solidFill>
                  <a:prstClr val="black"/>
                </a:solidFill>
                <a:latin typeface="Baskerville Old Face" panose="02020602080505020303" pitchFamily="18" charset="0"/>
              </a:rPr>
              <a:t> N. </a:t>
            </a:r>
            <a:r>
              <a:rPr lang="en-US" sz="1400" b="1" u="sng" dirty="0" err="1">
                <a:solidFill>
                  <a:prstClr val="black"/>
                </a:solidFill>
                <a:latin typeface="Baskerville Old Face" panose="02020602080505020303" pitchFamily="18" charset="0"/>
              </a:rPr>
              <a:t>Aneji</a:t>
            </a:r>
            <a:r>
              <a:rPr lang="en-US" sz="1400" b="1" u="sng" dirty="0">
                <a:solidFill>
                  <a:prstClr val="black"/>
                </a:solidFill>
                <a:latin typeface="Baskerville Old Face" panose="02020602080505020303" pitchFamily="18" charset="0"/>
              </a:rPr>
              <a:t>, MD, MPH</a:t>
            </a:r>
          </a:p>
          <a:p>
            <a:r>
              <a:rPr lang="en-US" sz="1400" dirty="0">
                <a:solidFill>
                  <a:prstClr val="black"/>
                </a:solidFill>
                <a:latin typeface="Baskerville Old Face" panose="02020602080505020303" pitchFamily="18" charset="0"/>
              </a:rPr>
              <a:t>Associate Professor Pediatrics</a:t>
            </a:r>
          </a:p>
        </p:txBody>
      </p:sp>
      <p:sp>
        <p:nvSpPr>
          <p:cNvPr id="15" name="TextBox 14"/>
          <p:cNvSpPr txBox="1"/>
          <p:nvPr/>
        </p:nvSpPr>
        <p:spPr>
          <a:xfrm>
            <a:off x="4282245" y="3423119"/>
            <a:ext cx="1987010" cy="1169551"/>
          </a:xfrm>
          <a:prstGeom prst="rect">
            <a:avLst/>
          </a:prstGeom>
          <a:noFill/>
        </p:spPr>
        <p:txBody>
          <a:bodyPr wrap="square" rtlCol="0">
            <a:spAutoFit/>
          </a:bodyPr>
          <a:lstStyle/>
          <a:p>
            <a:r>
              <a:rPr lang="en-US" sz="1400" b="1" u="sng" dirty="0">
                <a:solidFill>
                  <a:prstClr val="black"/>
                </a:solidFill>
                <a:latin typeface="Baskerville Old Face" panose="02020602080505020303" pitchFamily="18" charset="0"/>
              </a:rPr>
              <a:t>Melissa B. Aldrich, Ph.D</a:t>
            </a:r>
            <a:r>
              <a:rPr lang="en-US" sz="1400" dirty="0">
                <a:solidFill>
                  <a:prstClr val="black"/>
                </a:solidFill>
                <a:latin typeface="Baskerville Old Face" panose="02020602080505020303" pitchFamily="18" charset="0"/>
              </a:rPr>
              <a:t>.</a:t>
            </a:r>
          </a:p>
          <a:p>
            <a:r>
              <a:rPr lang="en-US" sz="1400" dirty="0">
                <a:solidFill>
                  <a:prstClr val="black"/>
                </a:solidFill>
                <a:latin typeface="Baskerville Old Face" panose="02020602080505020303" pitchFamily="18" charset="0"/>
              </a:rPr>
              <a:t>Assistant Professor</a:t>
            </a:r>
          </a:p>
          <a:p>
            <a:r>
              <a:rPr lang="en-US" sz="1400" dirty="0">
                <a:solidFill>
                  <a:prstClr val="black"/>
                </a:solidFill>
                <a:latin typeface="Baskerville Old Face" panose="02020602080505020303" pitchFamily="18" charset="0"/>
              </a:rPr>
              <a:t>Institute of Molecular Medicine</a:t>
            </a:r>
          </a:p>
        </p:txBody>
      </p:sp>
      <p:sp>
        <p:nvSpPr>
          <p:cNvPr id="16" name="TextBox 15"/>
          <p:cNvSpPr txBox="1"/>
          <p:nvPr/>
        </p:nvSpPr>
        <p:spPr>
          <a:xfrm>
            <a:off x="8367589" y="1473187"/>
            <a:ext cx="2098280" cy="954107"/>
          </a:xfrm>
          <a:prstGeom prst="rect">
            <a:avLst/>
          </a:prstGeom>
          <a:noFill/>
        </p:spPr>
        <p:txBody>
          <a:bodyPr wrap="square" rtlCol="0">
            <a:spAutoFit/>
          </a:bodyPr>
          <a:lstStyle/>
          <a:p>
            <a:r>
              <a:rPr lang="en-US" sz="1400" b="1" u="sng" dirty="0" err="1">
                <a:solidFill>
                  <a:prstClr val="black"/>
                </a:solidFill>
                <a:latin typeface="Baskerville Old Face" panose="02020602080505020303" pitchFamily="18" charset="0"/>
              </a:rPr>
              <a:t>Nayun</a:t>
            </a:r>
            <a:r>
              <a:rPr lang="en-US" sz="1400" b="1" u="sng" dirty="0">
                <a:solidFill>
                  <a:prstClr val="black"/>
                </a:solidFill>
                <a:latin typeface="Baskerville Old Face" panose="02020602080505020303" pitchFamily="18" charset="0"/>
              </a:rPr>
              <a:t> Kim, Ph.D.</a:t>
            </a:r>
          </a:p>
          <a:p>
            <a:r>
              <a:rPr lang="en-US" sz="1400" dirty="0">
                <a:solidFill>
                  <a:prstClr val="black"/>
                </a:solidFill>
                <a:latin typeface="Baskerville Old Face" panose="02020602080505020303" pitchFamily="18" charset="0"/>
              </a:rPr>
              <a:t>Assistant Professor</a:t>
            </a:r>
          </a:p>
          <a:p>
            <a:r>
              <a:rPr lang="en-US" sz="1400" dirty="0">
                <a:solidFill>
                  <a:prstClr val="black"/>
                </a:solidFill>
                <a:latin typeface="Baskerville Old Face" panose="02020602080505020303" pitchFamily="18" charset="0"/>
              </a:rPr>
              <a:t>Microbiology &amp; Molecular Genetics</a:t>
            </a:r>
          </a:p>
        </p:txBody>
      </p:sp>
      <p:sp>
        <p:nvSpPr>
          <p:cNvPr id="2" name="Title 1">
            <a:extLst>
              <a:ext uri="{FF2B5EF4-FFF2-40B4-BE49-F238E27FC236}">
                <a16:creationId xmlns:a16="http://schemas.microsoft.com/office/drawing/2014/main" id="{BA474CC2-57EC-824F-9E30-BBA34E7F851F}"/>
              </a:ext>
            </a:extLst>
          </p:cNvPr>
          <p:cNvSpPr>
            <a:spLocks noGrp="1"/>
          </p:cNvSpPr>
          <p:nvPr>
            <p:ph type="title"/>
          </p:nvPr>
        </p:nvSpPr>
        <p:spPr>
          <a:xfrm>
            <a:off x="2547317" y="200884"/>
            <a:ext cx="7097367" cy="1061829"/>
          </a:xfrm>
        </p:spPr>
        <p:txBody>
          <a:bodyPr>
            <a:normAutofit fontScale="90000"/>
          </a:bodyPr>
          <a:lstStyle/>
          <a:p>
            <a:r>
              <a:rPr lang="en-US" b="1" i="1" dirty="0">
                <a:latin typeface="Baskerville Old Face" panose="02020602080505020303" pitchFamily="18" charset="0"/>
              </a:rPr>
              <a:t>Woman Faculty Forum Council</a:t>
            </a:r>
            <a:endParaRPr lang="en-US" i="1" dirty="0">
              <a:latin typeface="Baskerville Old Face" panose="02020602080505020303" pitchFamily="18" charset="0"/>
            </a:endParaRPr>
          </a:p>
        </p:txBody>
      </p:sp>
      <p:pic>
        <p:nvPicPr>
          <p:cNvPr id="1026" name="Picture 2" descr="https://med.uth.edu/administration/wp-content/uploads/sites/67/2020/09/Rachel-Miller_4798.jpg">
            <a:extLst>
              <a:ext uri="{FF2B5EF4-FFF2-40B4-BE49-F238E27FC236}">
                <a16:creationId xmlns:a16="http://schemas.microsoft.com/office/drawing/2014/main" id="{DB9F1F2E-7F6A-459A-9BF2-2BC50642F0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6213" y="3423118"/>
            <a:ext cx="1331482" cy="16643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D834766-F485-47CC-AFFD-23FC16253D4D}"/>
              </a:ext>
            </a:extLst>
          </p:cNvPr>
          <p:cNvSpPr/>
          <p:nvPr/>
        </p:nvSpPr>
        <p:spPr>
          <a:xfrm>
            <a:off x="8384153" y="3452969"/>
            <a:ext cx="1880643" cy="738664"/>
          </a:xfrm>
          <a:prstGeom prst="rect">
            <a:avLst/>
          </a:prstGeom>
        </p:spPr>
        <p:txBody>
          <a:bodyPr wrap="none">
            <a:spAutoFit/>
          </a:bodyPr>
          <a:lstStyle/>
          <a:p>
            <a:r>
              <a:rPr lang="en-US" sz="1400" b="1" u="sng" dirty="0">
                <a:solidFill>
                  <a:prstClr val="black"/>
                </a:solidFill>
                <a:latin typeface="Baskerville Old Face" panose="02020602080505020303" pitchFamily="18" charset="0"/>
              </a:rPr>
              <a:t>Rachel K. Miller, Ph.D.</a:t>
            </a:r>
          </a:p>
          <a:p>
            <a:r>
              <a:rPr lang="en-US" sz="1400" dirty="0">
                <a:solidFill>
                  <a:prstClr val="black"/>
                </a:solidFill>
                <a:latin typeface="Baskerville Old Face" panose="02020602080505020303" pitchFamily="18" charset="0"/>
              </a:rPr>
              <a:t>Assistant Professor</a:t>
            </a:r>
          </a:p>
          <a:p>
            <a:r>
              <a:rPr lang="en-US" sz="1400" dirty="0">
                <a:solidFill>
                  <a:prstClr val="black"/>
                </a:solidFill>
                <a:latin typeface="Baskerville Old Face" panose="02020602080505020303" pitchFamily="18" charset="0"/>
              </a:rPr>
              <a:t>Pediatrics</a:t>
            </a:r>
          </a:p>
        </p:txBody>
      </p:sp>
    </p:spTree>
    <p:extLst>
      <p:ext uri="{BB962C8B-B14F-4D97-AF65-F5344CB8AC3E}">
        <p14:creationId xmlns:p14="http://schemas.microsoft.com/office/powerpoint/2010/main" val="17940277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2049-65B8-49CC-A7B0-F8F792642F97}"/>
              </a:ext>
            </a:extLst>
          </p:cNvPr>
          <p:cNvSpPr>
            <a:spLocks noGrp="1"/>
          </p:cNvSpPr>
          <p:nvPr>
            <p:ph type="title"/>
          </p:nvPr>
        </p:nvSpPr>
        <p:spPr>
          <a:xfrm>
            <a:off x="2000147" y="55162"/>
            <a:ext cx="8515350" cy="1325563"/>
          </a:xfrm>
        </p:spPr>
        <p:txBody>
          <a:bodyPr>
            <a:normAutofit/>
          </a:bodyPr>
          <a:lstStyle/>
          <a:p>
            <a:r>
              <a:rPr lang="en-US" sz="4200" b="1" i="1" dirty="0">
                <a:solidFill>
                  <a:prstClr val="black"/>
                </a:solidFill>
                <a:latin typeface="Baskerville Old Face" panose="02020602080505020303" pitchFamily="18" charset="0"/>
              </a:rPr>
              <a:t>Woman Faculty Forum Administration</a:t>
            </a:r>
            <a:endParaRPr lang="en-US" sz="4200" dirty="0">
              <a:latin typeface="Baskerville Old Face" panose="02020602080505020303" pitchFamily="18" charset="0"/>
            </a:endParaRPr>
          </a:p>
        </p:txBody>
      </p:sp>
      <p:sp>
        <p:nvSpPr>
          <p:cNvPr id="3" name="Rectangle 2">
            <a:extLst>
              <a:ext uri="{FF2B5EF4-FFF2-40B4-BE49-F238E27FC236}">
                <a16:creationId xmlns:a16="http://schemas.microsoft.com/office/drawing/2014/main" id="{8B7A9B55-B5EA-4F85-8E72-5204A3F58C61}"/>
              </a:ext>
            </a:extLst>
          </p:cNvPr>
          <p:cNvSpPr/>
          <p:nvPr/>
        </p:nvSpPr>
        <p:spPr>
          <a:xfrm>
            <a:off x="3992881" y="1458930"/>
            <a:ext cx="4008923" cy="738664"/>
          </a:xfrm>
          <a:prstGeom prst="rect">
            <a:avLst/>
          </a:prstGeom>
        </p:spPr>
        <p:txBody>
          <a:bodyPr wrap="square">
            <a:spAutoFit/>
          </a:bodyPr>
          <a:lstStyle/>
          <a:p>
            <a:r>
              <a:rPr lang="en-US" sz="1400" b="1" u="sng" dirty="0">
                <a:solidFill>
                  <a:srgbClr val="373A3C"/>
                </a:solidFill>
                <a:latin typeface="Baskerville Old Face" panose="02020602080505020303" pitchFamily="18" charset="0"/>
              </a:rPr>
              <a:t>Kevin A. </a:t>
            </a:r>
            <a:r>
              <a:rPr lang="en-US" sz="1400" b="1" u="sng" dirty="0" err="1">
                <a:solidFill>
                  <a:srgbClr val="373A3C"/>
                </a:solidFill>
                <a:latin typeface="Baskerville Old Face" panose="02020602080505020303" pitchFamily="18" charset="0"/>
              </a:rPr>
              <a:t>Morano</a:t>
            </a:r>
            <a:r>
              <a:rPr lang="en-US" sz="1400" b="1" u="sng" dirty="0">
                <a:solidFill>
                  <a:srgbClr val="373A3C"/>
                </a:solidFill>
                <a:latin typeface="Baskerville Old Face" panose="02020602080505020303" pitchFamily="18" charset="0"/>
              </a:rPr>
              <a:t>, Ph.D.</a:t>
            </a:r>
            <a:br>
              <a:rPr lang="en-US" sz="1400" b="1" dirty="0">
                <a:solidFill>
                  <a:srgbClr val="373A3C"/>
                </a:solidFill>
                <a:latin typeface="Baskerville Old Face" panose="02020602080505020303" pitchFamily="18" charset="0"/>
              </a:rPr>
            </a:br>
            <a:r>
              <a:rPr lang="en-US" sz="1400" dirty="0">
                <a:solidFill>
                  <a:srgbClr val="373A3C"/>
                </a:solidFill>
                <a:latin typeface="Baskerville Old Face" panose="02020602080505020303" pitchFamily="18" charset="0"/>
              </a:rPr>
              <a:t>Associate Dean for Faculty Affairs</a:t>
            </a:r>
            <a:br>
              <a:rPr lang="en-US" sz="1400" dirty="0">
                <a:solidFill>
                  <a:prstClr val="black"/>
                </a:solidFill>
                <a:latin typeface="Baskerville Old Face" panose="02020602080505020303" pitchFamily="18" charset="0"/>
              </a:rPr>
            </a:br>
            <a:endParaRPr lang="en-US" sz="1400" dirty="0">
              <a:solidFill>
                <a:prstClr val="black"/>
              </a:solidFill>
              <a:latin typeface="Baskerville Old Face" panose="02020602080505020303" pitchFamily="18" charset="0"/>
            </a:endParaRPr>
          </a:p>
        </p:txBody>
      </p:sp>
      <p:pic>
        <p:nvPicPr>
          <p:cNvPr id="4" name="Picture 3">
            <a:extLst>
              <a:ext uri="{FF2B5EF4-FFF2-40B4-BE49-F238E27FC236}">
                <a16:creationId xmlns:a16="http://schemas.microsoft.com/office/drawing/2014/main" id="{F1574142-8975-4E44-A99A-AD5DFDFB43BF}"/>
              </a:ext>
            </a:extLst>
          </p:cNvPr>
          <p:cNvPicPr>
            <a:picLocks noChangeAspect="1"/>
          </p:cNvPicPr>
          <p:nvPr/>
        </p:nvPicPr>
        <p:blipFill>
          <a:blip r:embed="rId2"/>
          <a:stretch>
            <a:fillRect/>
          </a:stretch>
        </p:blipFill>
        <p:spPr>
          <a:xfrm>
            <a:off x="2457050" y="1481539"/>
            <a:ext cx="1378939" cy="1723674"/>
          </a:xfrm>
          <a:prstGeom prst="rect">
            <a:avLst/>
          </a:prstGeom>
        </p:spPr>
      </p:pic>
      <p:pic>
        <p:nvPicPr>
          <p:cNvPr id="11" name="Picture 10">
            <a:extLst>
              <a:ext uri="{FF2B5EF4-FFF2-40B4-BE49-F238E27FC236}">
                <a16:creationId xmlns:a16="http://schemas.microsoft.com/office/drawing/2014/main" id="{7F5FC430-98A4-472F-983D-43E90CE5DB6F}"/>
              </a:ext>
            </a:extLst>
          </p:cNvPr>
          <p:cNvPicPr>
            <a:picLocks noChangeAspect="1"/>
          </p:cNvPicPr>
          <p:nvPr/>
        </p:nvPicPr>
        <p:blipFill rotWithShape="1">
          <a:blip r:embed="rId3">
            <a:extLst>
              <a:ext uri="{28A0092B-C50C-407E-A947-70E740481C1C}">
                <a14:useLocalDpi xmlns:a14="http://schemas.microsoft.com/office/drawing/2010/main" val="0"/>
              </a:ext>
            </a:extLst>
          </a:blip>
          <a:srcRect b="20064"/>
          <a:stretch/>
        </p:blipFill>
        <p:spPr>
          <a:xfrm>
            <a:off x="2457049" y="3361623"/>
            <a:ext cx="1378938" cy="1860082"/>
          </a:xfrm>
          <a:prstGeom prst="rect">
            <a:avLst/>
          </a:prstGeom>
        </p:spPr>
      </p:pic>
      <p:sp>
        <p:nvSpPr>
          <p:cNvPr id="12" name="Rectangle 11">
            <a:extLst>
              <a:ext uri="{FF2B5EF4-FFF2-40B4-BE49-F238E27FC236}">
                <a16:creationId xmlns:a16="http://schemas.microsoft.com/office/drawing/2014/main" id="{0C351A2C-7AAC-41F6-A5AE-4A99C997F2B4}"/>
              </a:ext>
            </a:extLst>
          </p:cNvPr>
          <p:cNvSpPr/>
          <p:nvPr/>
        </p:nvSpPr>
        <p:spPr>
          <a:xfrm>
            <a:off x="3992881" y="3361623"/>
            <a:ext cx="4008923" cy="523220"/>
          </a:xfrm>
          <a:prstGeom prst="rect">
            <a:avLst/>
          </a:prstGeom>
        </p:spPr>
        <p:txBody>
          <a:bodyPr wrap="square">
            <a:spAutoFit/>
          </a:bodyPr>
          <a:lstStyle/>
          <a:p>
            <a:r>
              <a:rPr lang="en-US" sz="1400" b="1" u="sng" dirty="0">
                <a:solidFill>
                  <a:srgbClr val="373A3C"/>
                </a:solidFill>
                <a:latin typeface="Baskerville Old Face" panose="02020602080505020303" pitchFamily="18" charset="0"/>
              </a:rPr>
              <a:t>Maaria Farooqi</a:t>
            </a:r>
            <a:br>
              <a:rPr lang="en-US" b="1" dirty="0">
                <a:solidFill>
                  <a:srgbClr val="373A3C"/>
                </a:solidFill>
                <a:latin typeface="Baskerville Old Face" panose="02020602080505020303" pitchFamily="18" charset="0"/>
              </a:rPr>
            </a:br>
            <a:r>
              <a:rPr lang="en-US" sz="1400" dirty="0">
                <a:solidFill>
                  <a:srgbClr val="373A3C"/>
                </a:solidFill>
                <a:latin typeface="Baskerville Old Face" panose="02020602080505020303" pitchFamily="18" charset="0"/>
              </a:rPr>
              <a:t>Office of Administration &amp; Faculty Affairs</a:t>
            </a:r>
            <a:endParaRPr lang="en-US" sz="1400" dirty="0">
              <a:solidFill>
                <a:prstClr val="black"/>
              </a:solidFill>
              <a:latin typeface="Baskerville Old Face" panose="02020602080505020303" pitchFamily="18" charset="0"/>
            </a:endParaRPr>
          </a:p>
        </p:txBody>
      </p:sp>
    </p:spTree>
    <p:extLst>
      <p:ext uri="{BB962C8B-B14F-4D97-AF65-F5344CB8AC3E}">
        <p14:creationId xmlns:p14="http://schemas.microsoft.com/office/powerpoint/2010/main" val="1625095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251792"/>
            <a:ext cx="7886700" cy="1438897"/>
          </a:xfrm>
        </p:spPr>
        <p:txBody>
          <a:bodyPr>
            <a:normAutofit fontScale="90000"/>
          </a:bodyPr>
          <a:lstStyle/>
          <a:p>
            <a:pPr algn="ctr"/>
            <a:br>
              <a:rPr lang="en-US" b="1" dirty="0">
                <a:latin typeface="Baskerville Old Face" panose="02020602080505020303" pitchFamily="18" charset="0"/>
              </a:rPr>
            </a:br>
            <a:r>
              <a:rPr lang="en-US" b="1" i="1" dirty="0">
                <a:latin typeface="Baskerville Old Face" panose="02020602080505020303" pitchFamily="18" charset="0"/>
              </a:rPr>
              <a:t>Women Faculty Forum</a:t>
            </a:r>
            <a:br>
              <a:rPr lang="en-US" b="1" i="1" dirty="0">
                <a:latin typeface="Baskerville Old Face" panose="02020602080505020303" pitchFamily="18" charset="0"/>
              </a:rPr>
            </a:br>
            <a:r>
              <a:rPr lang="en-US" b="1" i="1" dirty="0">
                <a:latin typeface="Baskerville Old Face" panose="02020602080505020303" pitchFamily="18" charset="0"/>
              </a:rPr>
              <a:t>(Annual Events)</a:t>
            </a:r>
            <a:br>
              <a:rPr lang="en-US" b="1" dirty="0">
                <a:latin typeface="Baskerville Old Face" panose="02020602080505020303" pitchFamily="18" charset="0"/>
              </a:rPr>
            </a:br>
            <a:endParaRPr lang="en-US" b="1" dirty="0">
              <a:latin typeface="Baskerville Old Face" panose="02020602080505020303" pitchFamily="18" charset="0"/>
            </a:endParaRPr>
          </a:p>
        </p:txBody>
      </p:sp>
      <p:sp>
        <p:nvSpPr>
          <p:cNvPr id="3" name="Rectangle 2"/>
          <p:cNvSpPr/>
          <p:nvPr/>
        </p:nvSpPr>
        <p:spPr>
          <a:xfrm>
            <a:off x="1890577" y="1690688"/>
            <a:ext cx="9099685" cy="3416320"/>
          </a:xfrm>
          <a:prstGeom prst="rect">
            <a:avLst/>
          </a:prstGeom>
        </p:spPr>
        <p:txBody>
          <a:bodyPr wrap="square">
            <a:spAutoFit/>
          </a:bodyPr>
          <a:lstStyle/>
          <a:p>
            <a:pPr marL="457200" indent="-457200">
              <a:buFont typeface="Arial"/>
              <a:buChar char="•"/>
            </a:pPr>
            <a:endParaRPr lang="en-US" sz="2400" dirty="0">
              <a:solidFill>
                <a:prstClr val="black"/>
              </a:solidFill>
              <a:latin typeface="Baskerville Old Face" panose="02020602080505020303" pitchFamily="18" charset="0"/>
            </a:endParaRPr>
          </a:p>
          <a:p>
            <a:pPr marL="457200" indent="-457200">
              <a:buFont typeface="Arial"/>
              <a:buChar char="•"/>
            </a:pPr>
            <a:r>
              <a:rPr lang="en-US" sz="2400" dirty="0">
                <a:solidFill>
                  <a:prstClr val="black"/>
                </a:solidFill>
                <a:latin typeface="Baskerville Old Face" panose="02020602080505020303" pitchFamily="18" charset="0"/>
              </a:rPr>
              <a:t>Annual Fall event </a:t>
            </a:r>
          </a:p>
          <a:p>
            <a:endParaRPr lang="en-US" sz="2400" dirty="0">
              <a:solidFill>
                <a:prstClr val="black"/>
              </a:solidFill>
              <a:latin typeface="Baskerville Old Face" panose="02020602080505020303" pitchFamily="18" charset="0"/>
            </a:endParaRPr>
          </a:p>
          <a:p>
            <a:pPr marL="457200" indent="-457200">
              <a:buFont typeface="Arial"/>
              <a:buChar char="•"/>
            </a:pPr>
            <a:r>
              <a:rPr lang="en-US" sz="2400" dirty="0">
                <a:solidFill>
                  <a:prstClr val="black"/>
                </a:solidFill>
                <a:latin typeface="Baskerville Old Face" panose="02020602080505020303" pitchFamily="18" charset="0"/>
              </a:rPr>
              <a:t>Roundtable Discussions </a:t>
            </a:r>
          </a:p>
          <a:p>
            <a:r>
              <a:rPr lang="en-US" sz="2400" dirty="0">
                <a:solidFill>
                  <a:prstClr val="black"/>
                </a:solidFill>
                <a:latin typeface="Baskerville Old Face" panose="02020602080505020303" pitchFamily="18" charset="0"/>
              </a:rPr>
              <a:t>	</a:t>
            </a:r>
          </a:p>
          <a:p>
            <a:pPr marL="457200" indent="-457200">
              <a:buFont typeface="Arial"/>
              <a:buChar char="•"/>
            </a:pPr>
            <a:r>
              <a:rPr lang="en-US" sz="2400" dirty="0">
                <a:solidFill>
                  <a:prstClr val="black"/>
                </a:solidFill>
                <a:latin typeface="Baskerville Old Face" panose="02020602080505020303" pitchFamily="18" charset="0"/>
              </a:rPr>
              <a:t>Annual Spring Event: International Day of Women and Girls in Science Symposium</a:t>
            </a:r>
          </a:p>
          <a:p>
            <a:r>
              <a:rPr lang="en-US" sz="2400" dirty="0">
                <a:solidFill>
                  <a:prstClr val="black"/>
                </a:solidFill>
                <a:latin typeface="Baskerville Old Face" panose="02020602080505020303" pitchFamily="18" charset="0"/>
              </a:rPr>
              <a:t> </a:t>
            </a:r>
          </a:p>
          <a:p>
            <a:pPr marL="457200" indent="-457200">
              <a:buFont typeface="Arial"/>
              <a:buChar char="•"/>
            </a:pPr>
            <a:r>
              <a:rPr lang="en-US" sz="2400" dirty="0">
                <a:solidFill>
                  <a:prstClr val="black"/>
                </a:solidFill>
                <a:latin typeface="Baskerville Old Face" panose="02020602080505020303" pitchFamily="18" charset="0"/>
              </a:rPr>
              <a:t>Annual Excellence Awards </a:t>
            </a:r>
          </a:p>
        </p:txBody>
      </p:sp>
    </p:spTree>
    <p:extLst>
      <p:ext uri="{BB962C8B-B14F-4D97-AF65-F5344CB8AC3E}">
        <p14:creationId xmlns:p14="http://schemas.microsoft.com/office/powerpoint/2010/main" val="1447764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875B8C-0B9F-8342-9FDF-D3A19FD30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63" y="-86628"/>
            <a:ext cx="3121364" cy="3757468"/>
          </a:xfrm>
          <a:prstGeom prst="rect">
            <a:avLst/>
          </a:prstGeom>
        </p:spPr>
      </p:pic>
      <p:pic>
        <p:nvPicPr>
          <p:cNvPr id="2" name="Picture 1">
            <a:extLst>
              <a:ext uri="{FF2B5EF4-FFF2-40B4-BE49-F238E27FC236}">
                <a16:creationId xmlns:a16="http://schemas.microsoft.com/office/drawing/2014/main" id="{082F7420-1719-4212-B537-9EBB5A3D572D}"/>
              </a:ext>
            </a:extLst>
          </p:cNvPr>
          <p:cNvPicPr>
            <a:picLocks noChangeAspect="1"/>
          </p:cNvPicPr>
          <p:nvPr/>
        </p:nvPicPr>
        <p:blipFill>
          <a:blip r:embed="rId3"/>
          <a:stretch>
            <a:fillRect/>
          </a:stretch>
        </p:blipFill>
        <p:spPr>
          <a:xfrm>
            <a:off x="8912665" y="1016665"/>
            <a:ext cx="3295745" cy="4265454"/>
          </a:xfrm>
          <a:prstGeom prst="rect">
            <a:avLst/>
          </a:prstGeom>
        </p:spPr>
      </p:pic>
      <p:pic>
        <p:nvPicPr>
          <p:cNvPr id="7" name="Picture 6">
            <a:extLst>
              <a:ext uri="{FF2B5EF4-FFF2-40B4-BE49-F238E27FC236}">
                <a16:creationId xmlns:a16="http://schemas.microsoft.com/office/drawing/2014/main" id="{406E3E26-8B4E-4EE1-BA38-A46C48D401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90219">
            <a:off x="3947939" y="1747140"/>
            <a:ext cx="2892475" cy="1928501"/>
          </a:xfrm>
          <a:prstGeom prst="rect">
            <a:avLst/>
          </a:prstGeom>
        </p:spPr>
      </p:pic>
      <p:pic>
        <p:nvPicPr>
          <p:cNvPr id="8" name="Picture 7">
            <a:extLst>
              <a:ext uri="{FF2B5EF4-FFF2-40B4-BE49-F238E27FC236}">
                <a16:creationId xmlns:a16="http://schemas.microsoft.com/office/drawing/2014/main" id="{B8DDF1DB-CD95-42D6-ABC0-608C4FCE6D0B}"/>
              </a:ext>
            </a:extLst>
          </p:cNvPr>
          <p:cNvPicPr>
            <a:picLocks noChangeAspect="1"/>
          </p:cNvPicPr>
          <p:nvPr/>
        </p:nvPicPr>
        <p:blipFill>
          <a:blip r:embed="rId5"/>
          <a:stretch>
            <a:fillRect/>
          </a:stretch>
        </p:blipFill>
        <p:spPr>
          <a:xfrm>
            <a:off x="6925873" y="67112"/>
            <a:ext cx="2102738" cy="2226277"/>
          </a:xfrm>
          <a:prstGeom prst="rect">
            <a:avLst/>
          </a:prstGeom>
        </p:spPr>
      </p:pic>
      <p:pic>
        <p:nvPicPr>
          <p:cNvPr id="10" name="Picture 9">
            <a:extLst>
              <a:ext uri="{FF2B5EF4-FFF2-40B4-BE49-F238E27FC236}">
                <a16:creationId xmlns:a16="http://schemas.microsoft.com/office/drawing/2014/main" id="{D78861CB-F2C6-449A-98F2-54AA45D754E8}"/>
              </a:ext>
            </a:extLst>
          </p:cNvPr>
          <p:cNvPicPr>
            <a:picLocks noChangeAspect="1"/>
          </p:cNvPicPr>
          <p:nvPr/>
        </p:nvPicPr>
        <p:blipFill>
          <a:blip r:embed="rId6"/>
          <a:stretch>
            <a:fillRect/>
          </a:stretch>
        </p:blipFill>
        <p:spPr>
          <a:xfrm>
            <a:off x="2395407" y="3479358"/>
            <a:ext cx="1561394" cy="1861484"/>
          </a:xfrm>
          <a:prstGeom prst="rect">
            <a:avLst/>
          </a:prstGeom>
        </p:spPr>
      </p:pic>
    </p:spTree>
    <p:extLst>
      <p:ext uri="{BB962C8B-B14F-4D97-AF65-F5344CB8AC3E}">
        <p14:creationId xmlns:p14="http://schemas.microsoft.com/office/powerpoint/2010/main" val="24230421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a:latin typeface="Baskerville Old Face" panose="02020602080505020303" pitchFamily="18" charset="0"/>
              </a:rPr>
              <a:t>Women Faculty Forum</a:t>
            </a:r>
            <a:br>
              <a:rPr lang="en-US" sz="3600" b="1" dirty="0">
                <a:latin typeface="Baskerville Old Face" panose="02020602080505020303" pitchFamily="18" charset="0"/>
              </a:rPr>
            </a:br>
            <a:r>
              <a:rPr lang="en-US" sz="3600" b="1" dirty="0">
                <a:latin typeface="Baskerville Old Face" panose="02020602080505020303" pitchFamily="18" charset="0"/>
              </a:rPr>
              <a:t> Excellence Awards </a:t>
            </a:r>
            <a:br>
              <a:rPr lang="en-US" sz="3600" b="1" dirty="0">
                <a:latin typeface="Baskerville Old Face" panose="02020602080505020303" pitchFamily="18" charset="0"/>
              </a:rPr>
            </a:br>
            <a:r>
              <a:rPr lang="en-US" sz="3600" b="1" dirty="0">
                <a:latin typeface="Baskerville Old Face" panose="02020602080505020303" pitchFamily="18" charset="0"/>
              </a:rPr>
              <a:t>2019</a:t>
            </a:r>
          </a:p>
        </p:txBody>
      </p:sp>
      <p:pic>
        <p:nvPicPr>
          <p:cNvPr id="4" name="Picture 3">
            <a:extLst>
              <a:ext uri="{FF2B5EF4-FFF2-40B4-BE49-F238E27FC236}">
                <a16:creationId xmlns:a16="http://schemas.microsoft.com/office/drawing/2014/main" id="{8AFB2AA8-A36D-4CF7-979B-93E3B8F74E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3175" y="1690689"/>
            <a:ext cx="5659655" cy="3596196"/>
          </a:xfrm>
          <a:prstGeom prst="rect">
            <a:avLst/>
          </a:prstGeom>
        </p:spPr>
      </p:pic>
    </p:spTree>
    <p:extLst>
      <p:ext uri="{BB962C8B-B14F-4D97-AF65-F5344CB8AC3E}">
        <p14:creationId xmlns:p14="http://schemas.microsoft.com/office/powerpoint/2010/main" val="27296795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i="1" dirty="0">
                <a:latin typeface="Baskerville Old Face" panose="02020602080505020303" pitchFamily="18" charset="0"/>
              </a:rPr>
              <a:t>Women Faculty Forum Opportunities</a:t>
            </a:r>
            <a:br>
              <a:rPr lang="en-US" b="1" dirty="0">
                <a:latin typeface="Baskerville Old Face" panose="02020602080505020303" pitchFamily="18" charset="0"/>
              </a:rPr>
            </a:br>
            <a:endParaRPr lang="en-US" b="1" dirty="0">
              <a:latin typeface="Baskerville Old Face" panose="02020602080505020303" pitchFamily="18" charset="0"/>
            </a:endParaRPr>
          </a:p>
        </p:txBody>
      </p:sp>
      <p:sp>
        <p:nvSpPr>
          <p:cNvPr id="3" name="Rectangle 2"/>
          <p:cNvSpPr/>
          <p:nvPr/>
        </p:nvSpPr>
        <p:spPr>
          <a:xfrm>
            <a:off x="2042381" y="1676161"/>
            <a:ext cx="9201237" cy="3539431"/>
          </a:xfrm>
          <a:prstGeom prst="rect">
            <a:avLst/>
          </a:prstGeom>
        </p:spPr>
        <p:txBody>
          <a:bodyPr wrap="square">
            <a:spAutoFit/>
          </a:bodyPr>
          <a:lstStyle/>
          <a:p>
            <a:pPr marL="457200" indent="-457200">
              <a:buFont typeface="Arial"/>
              <a:buChar char="•"/>
            </a:pPr>
            <a:r>
              <a:rPr lang="en-US" sz="2800" dirty="0">
                <a:solidFill>
                  <a:prstClr val="black"/>
                </a:solidFill>
                <a:latin typeface="Baskerville Old Face" panose="02020602080505020303" pitchFamily="18" charset="0"/>
              </a:rPr>
              <a:t>Mentoring</a:t>
            </a:r>
          </a:p>
          <a:p>
            <a:pPr marL="457200" indent="-457200">
              <a:buFontTx/>
              <a:buChar char="-"/>
            </a:pPr>
            <a:endParaRPr lang="en-US" sz="2800" dirty="0">
              <a:solidFill>
                <a:prstClr val="black"/>
              </a:solidFill>
              <a:latin typeface="Baskerville Old Face" panose="02020602080505020303" pitchFamily="18" charset="0"/>
            </a:endParaRPr>
          </a:p>
          <a:p>
            <a:pPr marL="457200" indent="-457200">
              <a:buFont typeface="Arial"/>
              <a:buChar char="•"/>
            </a:pPr>
            <a:r>
              <a:rPr lang="en-US" sz="2800" dirty="0">
                <a:solidFill>
                  <a:prstClr val="black"/>
                </a:solidFill>
                <a:latin typeface="Baskerville Old Face" panose="02020602080505020303" pitchFamily="18" charset="0"/>
              </a:rPr>
              <a:t>Get connected</a:t>
            </a:r>
          </a:p>
          <a:p>
            <a:pPr marL="457200" indent="-457200">
              <a:buFont typeface="Arial"/>
              <a:buChar char="•"/>
            </a:pPr>
            <a:endParaRPr lang="en-US" sz="2800" dirty="0">
              <a:solidFill>
                <a:prstClr val="black"/>
              </a:solidFill>
              <a:latin typeface="Baskerville Old Face" panose="02020602080505020303" pitchFamily="18" charset="0"/>
            </a:endParaRPr>
          </a:p>
          <a:p>
            <a:pPr marL="457200" indent="-457200">
              <a:buFont typeface="Arial"/>
              <a:buChar char="•"/>
            </a:pPr>
            <a:r>
              <a:rPr lang="en-US" sz="2800" dirty="0">
                <a:solidFill>
                  <a:prstClr val="black"/>
                </a:solidFill>
                <a:latin typeface="Baskerville Old Face" panose="02020602080505020303" pitchFamily="18" charset="0"/>
              </a:rPr>
              <a:t>AAMC Faculty Development Meetings</a:t>
            </a:r>
          </a:p>
          <a:p>
            <a:pPr marL="457200" indent="-457200">
              <a:buFont typeface="Arial"/>
              <a:buChar char="•"/>
            </a:pPr>
            <a:endParaRPr lang="en-US" sz="2800" dirty="0">
              <a:solidFill>
                <a:prstClr val="black"/>
              </a:solidFill>
              <a:latin typeface="Baskerville Old Face" panose="02020602080505020303" pitchFamily="18" charset="0"/>
            </a:endParaRPr>
          </a:p>
          <a:p>
            <a:pPr marL="457200" indent="-457200">
              <a:buFont typeface="Arial"/>
              <a:buChar char="•"/>
            </a:pPr>
            <a:r>
              <a:rPr lang="en-US" sz="2800" dirty="0">
                <a:solidFill>
                  <a:prstClr val="black"/>
                </a:solidFill>
                <a:latin typeface="Baskerville Old Face" panose="02020602080505020303" pitchFamily="18" charset="0"/>
              </a:rPr>
              <a:t>Book club</a:t>
            </a:r>
          </a:p>
          <a:p>
            <a:endParaRPr lang="en-US" sz="2800" dirty="0">
              <a:solidFill>
                <a:prstClr val="black"/>
              </a:solidFill>
              <a:latin typeface="Baskerville Old Face" panose="02020602080505020303" pitchFamily="18" charset="0"/>
            </a:endParaRPr>
          </a:p>
        </p:txBody>
      </p:sp>
    </p:spTree>
    <p:extLst>
      <p:ext uri="{BB962C8B-B14F-4D97-AF65-F5344CB8AC3E}">
        <p14:creationId xmlns:p14="http://schemas.microsoft.com/office/powerpoint/2010/main" val="37607674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3790" y="184809"/>
            <a:ext cx="7864421" cy="1255363"/>
          </a:xfrm>
        </p:spPr>
        <p:txBody>
          <a:bodyPr>
            <a:normAutofit fontScale="90000"/>
          </a:bodyPr>
          <a:lstStyle/>
          <a:p>
            <a:pPr algn="ctr"/>
            <a:r>
              <a:rPr lang="en-US" b="1" dirty="0">
                <a:latin typeface="Baskerville Old Face" panose="02020602080505020303" pitchFamily="18" charset="0"/>
              </a:rPr>
              <a:t>Connect with us!</a:t>
            </a:r>
            <a:br>
              <a:rPr lang="en-US" b="1" dirty="0">
                <a:latin typeface="Baskerville Old Face" panose="02020602080505020303" pitchFamily="18" charset="0"/>
              </a:rPr>
            </a:br>
            <a:r>
              <a:rPr lang="en-US" b="1" dirty="0">
                <a:latin typeface="Baskerville Old Face" panose="02020602080505020303" pitchFamily="18" charset="0"/>
              </a:rPr>
              <a:t>Stay up to date with the WFF: </a:t>
            </a:r>
          </a:p>
        </p:txBody>
      </p:sp>
      <p:pic>
        <p:nvPicPr>
          <p:cNvPr id="5" name="Picture 4">
            <a:hlinkClick r:id="rId2"/>
            <a:extLst>
              <a:ext uri="{FF2B5EF4-FFF2-40B4-BE49-F238E27FC236}">
                <a16:creationId xmlns:a16="http://schemas.microsoft.com/office/drawing/2014/main" id="{09C5A727-C36A-495C-8715-A1CB56B15E4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912009" y="2058610"/>
            <a:ext cx="1255364" cy="1255364"/>
          </a:xfrm>
          <a:prstGeom prst="rect">
            <a:avLst/>
          </a:prstGeom>
        </p:spPr>
      </p:pic>
      <p:pic>
        <p:nvPicPr>
          <p:cNvPr id="8" name="Picture 7">
            <a:hlinkClick r:id="rId5"/>
            <a:extLst>
              <a:ext uri="{FF2B5EF4-FFF2-40B4-BE49-F238E27FC236}">
                <a16:creationId xmlns:a16="http://schemas.microsoft.com/office/drawing/2014/main" id="{0216970C-8780-4E1F-A4F7-555AAFDB6FFE}"/>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638305" y="2058611"/>
            <a:ext cx="1255365" cy="1255365"/>
          </a:xfrm>
          <a:prstGeom prst="rect">
            <a:avLst/>
          </a:prstGeom>
        </p:spPr>
      </p:pic>
      <p:pic>
        <p:nvPicPr>
          <p:cNvPr id="14" name="Picture 13">
            <a:hlinkClick r:id="rId8"/>
            <a:extLst>
              <a:ext uri="{FF2B5EF4-FFF2-40B4-BE49-F238E27FC236}">
                <a16:creationId xmlns:a16="http://schemas.microsoft.com/office/drawing/2014/main" id="{35C13AF1-49CE-4331-9569-2CB5A4F2482F}"/>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104718" y="2139241"/>
            <a:ext cx="1337236" cy="1094102"/>
          </a:xfrm>
          <a:prstGeom prst="rect">
            <a:avLst/>
          </a:prstGeom>
        </p:spPr>
      </p:pic>
      <p:sp>
        <p:nvSpPr>
          <p:cNvPr id="16" name="Rectangle 15">
            <a:extLst>
              <a:ext uri="{FF2B5EF4-FFF2-40B4-BE49-F238E27FC236}">
                <a16:creationId xmlns:a16="http://schemas.microsoft.com/office/drawing/2014/main" id="{AC7B2CD2-3BAD-4D40-BBB3-700C063629AE}"/>
              </a:ext>
            </a:extLst>
          </p:cNvPr>
          <p:cNvSpPr/>
          <p:nvPr/>
        </p:nvSpPr>
        <p:spPr>
          <a:xfrm>
            <a:off x="2830199" y="3308685"/>
            <a:ext cx="2255149" cy="646331"/>
          </a:xfrm>
          <a:prstGeom prst="rect">
            <a:avLst/>
          </a:prstGeom>
        </p:spPr>
        <p:txBody>
          <a:bodyPr wrap="square">
            <a:spAutoFit/>
          </a:bodyPr>
          <a:lstStyle/>
          <a:p>
            <a:r>
              <a:rPr lang="en-US" sz="1200" b="1" dirty="0">
                <a:solidFill>
                  <a:prstClr val="black"/>
                </a:solidFill>
                <a:latin typeface="Baskerville Old Face" panose="02020602080505020303" pitchFamily="18" charset="0"/>
              </a:rPr>
              <a:t>Women Faculty Forum McGovern Medical School at UTHealth</a:t>
            </a:r>
            <a:endParaRPr lang="en-US" sz="1200" dirty="0">
              <a:solidFill>
                <a:prstClr val="black"/>
              </a:solidFill>
              <a:latin typeface="Baskerville Old Face" panose="02020602080505020303" pitchFamily="18" charset="0"/>
            </a:endParaRPr>
          </a:p>
        </p:txBody>
      </p:sp>
      <p:sp>
        <p:nvSpPr>
          <p:cNvPr id="17" name="Rectangle 16">
            <a:extLst>
              <a:ext uri="{FF2B5EF4-FFF2-40B4-BE49-F238E27FC236}">
                <a16:creationId xmlns:a16="http://schemas.microsoft.com/office/drawing/2014/main" id="{0214608E-175A-43A0-844A-FDCB6D51CB4C}"/>
              </a:ext>
            </a:extLst>
          </p:cNvPr>
          <p:cNvSpPr/>
          <p:nvPr/>
        </p:nvSpPr>
        <p:spPr>
          <a:xfrm>
            <a:off x="5638305" y="3357427"/>
            <a:ext cx="1186543" cy="338554"/>
          </a:xfrm>
          <a:prstGeom prst="rect">
            <a:avLst/>
          </a:prstGeom>
        </p:spPr>
        <p:txBody>
          <a:bodyPr wrap="none">
            <a:spAutoFit/>
          </a:bodyPr>
          <a:lstStyle/>
          <a:p>
            <a:r>
              <a:rPr lang="en-US" sz="1600" b="1" dirty="0">
                <a:solidFill>
                  <a:prstClr val="black"/>
                </a:solidFill>
                <a:latin typeface="Baskerville Old Face" panose="02020602080505020303" pitchFamily="18" charset="0"/>
              </a:rPr>
              <a:t>wff_uthealth</a:t>
            </a:r>
          </a:p>
        </p:txBody>
      </p:sp>
      <p:sp>
        <p:nvSpPr>
          <p:cNvPr id="18" name="Rectangle 17">
            <a:extLst>
              <a:ext uri="{FF2B5EF4-FFF2-40B4-BE49-F238E27FC236}">
                <a16:creationId xmlns:a16="http://schemas.microsoft.com/office/drawing/2014/main" id="{24EFECED-5B14-4572-944B-23E91C513405}"/>
              </a:ext>
            </a:extLst>
          </p:cNvPr>
          <p:cNvSpPr/>
          <p:nvPr/>
        </p:nvSpPr>
        <p:spPr>
          <a:xfrm>
            <a:off x="7952053" y="3313974"/>
            <a:ext cx="1642566" cy="338554"/>
          </a:xfrm>
          <a:prstGeom prst="rect">
            <a:avLst/>
          </a:prstGeom>
        </p:spPr>
        <p:txBody>
          <a:bodyPr wrap="none">
            <a:spAutoFit/>
          </a:bodyPr>
          <a:lstStyle/>
          <a:p>
            <a:r>
              <a:rPr lang="en-US" sz="1600" b="1" dirty="0">
                <a:solidFill>
                  <a:prstClr val="black"/>
                </a:solidFill>
                <a:latin typeface="Baskerville Old Face" panose="02020602080505020303" pitchFamily="18" charset="0"/>
              </a:rPr>
              <a:t>@FacultyWomen</a:t>
            </a:r>
          </a:p>
        </p:txBody>
      </p:sp>
    </p:spTree>
    <p:extLst>
      <p:ext uri="{BB962C8B-B14F-4D97-AF65-F5344CB8AC3E}">
        <p14:creationId xmlns:p14="http://schemas.microsoft.com/office/powerpoint/2010/main" val="3711696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5776" y="603306"/>
            <a:ext cx="7079712" cy="769441"/>
          </a:xfrm>
          <a:prstGeom prst="rect">
            <a:avLst/>
          </a:prstGeom>
        </p:spPr>
        <p:txBody>
          <a:bodyPr wrap="square">
            <a:spAutoFit/>
          </a:bodyPr>
          <a:lstStyle/>
          <a:p>
            <a:pPr algn="ctr"/>
            <a:r>
              <a:rPr lang="en-US" sz="4400" b="1" dirty="0">
                <a:solidFill>
                  <a:prstClr val="black"/>
                </a:solidFill>
                <a:latin typeface="Baskerville Old Face" panose="02020602080505020303" pitchFamily="18" charset="0"/>
              </a:rPr>
              <a:t>Helpful Links</a:t>
            </a:r>
          </a:p>
        </p:txBody>
      </p:sp>
      <p:sp>
        <p:nvSpPr>
          <p:cNvPr id="8" name="Rectangle 7"/>
          <p:cNvSpPr/>
          <p:nvPr/>
        </p:nvSpPr>
        <p:spPr>
          <a:xfrm>
            <a:off x="1954190" y="2959794"/>
            <a:ext cx="2359941" cy="369332"/>
          </a:xfrm>
          <a:prstGeom prst="rect">
            <a:avLst/>
          </a:prstGeom>
        </p:spPr>
        <p:txBody>
          <a:bodyPr wrap="none">
            <a:spAutoFit/>
          </a:bodyPr>
          <a:lstStyle/>
          <a:p>
            <a:r>
              <a:rPr lang="en-US" u="sng" dirty="0">
                <a:solidFill>
                  <a:prstClr val="white"/>
                </a:solidFill>
                <a:latin typeface="Baskerville Old Face" panose="02020602080505020303" pitchFamily="18" charset="0"/>
                <a:ea typeface="Calibri" panose="020F0502020204030204" pitchFamily="34" charset="0"/>
                <a:cs typeface="Times New Roman" panose="02020603050405020304" pitchFamily="18" charset="0"/>
                <a:hlinkClick r:id="rId2"/>
              </a:rPr>
              <a:t>Http://tinyurl.com/utwff</a:t>
            </a:r>
            <a:endParaRPr lang="en-US" dirty="0">
              <a:solidFill>
                <a:prstClr val="white"/>
              </a:solidFill>
              <a:latin typeface="Baskerville Old Face" panose="02020602080505020303"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11072350" y="5558507"/>
            <a:ext cx="1020278" cy="1036681"/>
          </a:xfrm>
          <a:prstGeom prst="rect">
            <a:avLst/>
          </a:prstGeom>
        </p:spPr>
      </p:pic>
      <p:sp>
        <p:nvSpPr>
          <p:cNvPr id="13" name="TextBox 12"/>
          <p:cNvSpPr txBox="1"/>
          <p:nvPr/>
        </p:nvSpPr>
        <p:spPr>
          <a:xfrm>
            <a:off x="1954189" y="1372747"/>
            <a:ext cx="5618922" cy="461665"/>
          </a:xfrm>
          <a:prstGeom prst="rect">
            <a:avLst/>
          </a:prstGeom>
          <a:noFill/>
        </p:spPr>
        <p:txBody>
          <a:bodyPr wrap="square" rtlCol="0">
            <a:spAutoFit/>
          </a:bodyPr>
          <a:lstStyle/>
          <a:p>
            <a:r>
              <a:rPr lang="en-US" sz="2400" b="1" i="1" dirty="0">
                <a:solidFill>
                  <a:prstClr val="black"/>
                </a:solidFill>
                <a:latin typeface="Baskerville Old Face" panose="02020602080505020303" pitchFamily="18" charset="0"/>
              </a:rPr>
              <a:t>Women Faculty Forum Website</a:t>
            </a:r>
            <a:r>
              <a:rPr lang="en-US" sz="2400" dirty="0">
                <a:solidFill>
                  <a:prstClr val="black"/>
                </a:solidFill>
                <a:latin typeface="Baskerville Old Face" panose="02020602080505020303" pitchFamily="18" charset="0"/>
              </a:rPr>
              <a:t>:</a:t>
            </a:r>
          </a:p>
        </p:txBody>
      </p:sp>
      <p:sp>
        <p:nvSpPr>
          <p:cNvPr id="2" name="Rectangle 1">
            <a:extLst>
              <a:ext uri="{FF2B5EF4-FFF2-40B4-BE49-F238E27FC236}">
                <a16:creationId xmlns:a16="http://schemas.microsoft.com/office/drawing/2014/main" id="{6A8701F1-3BB0-45FB-9E31-0528090C424F}"/>
              </a:ext>
            </a:extLst>
          </p:cNvPr>
          <p:cNvSpPr/>
          <p:nvPr/>
        </p:nvSpPr>
        <p:spPr>
          <a:xfrm>
            <a:off x="1997503" y="2043168"/>
            <a:ext cx="4572000" cy="646331"/>
          </a:xfrm>
          <a:prstGeom prst="rect">
            <a:avLst/>
          </a:prstGeom>
        </p:spPr>
        <p:txBody>
          <a:bodyPr>
            <a:spAutoFit/>
          </a:bodyPr>
          <a:lstStyle/>
          <a:p>
            <a:r>
              <a:rPr lang="en-US" dirty="0">
                <a:solidFill>
                  <a:prstClr val="black"/>
                </a:solidFill>
                <a:latin typeface="Baskerville Old Face" panose="02020602080505020303" pitchFamily="18" charset="0"/>
                <a:hlinkClick r:id="rId4"/>
              </a:rPr>
              <a:t>https://med.uth.edu/administration/women-faculty-forum/</a:t>
            </a:r>
            <a:endParaRPr lang="en-US" dirty="0">
              <a:solidFill>
                <a:prstClr val="black"/>
              </a:solidFill>
              <a:latin typeface="Baskerville Old Face" panose="02020602080505020303" pitchFamily="18" charset="0"/>
            </a:endParaRPr>
          </a:p>
        </p:txBody>
      </p:sp>
    </p:spTree>
    <p:extLst>
      <p:ext uri="{BB962C8B-B14F-4D97-AF65-F5344CB8AC3E}">
        <p14:creationId xmlns:p14="http://schemas.microsoft.com/office/powerpoint/2010/main" val="770204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90800" y="381000"/>
            <a:ext cx="7772400" cy="685800"/>
          </a:xfrm>
        </p:spPr>
        <p:txBody>
          <a:bodyPr vert="horz" wrap="square" lIns="91440" tIns="45720" rIns="91440" bIns="45720" numCol="1" rtlCol="0" anchor="t" anchorCtr="0" compatLnSpc="1">
            <a:prstTxWarp prst="textNoShape">
              <a:avLst/>
            </a:prstTxWarp>
            <a:noAutofit/>
          </a:bodyPr>
          <a:lstStyle/>
          <a:p>
            <a:pPr algn="ctr" eaLnBrk="1" hangingPunct="1">
              <a:defRPr/>
            </a:pPr>
            <a:r>
              <a:rPr lang="en-US" altLang="en-US" sz="4000" b="1" dirty="0">
                <a:solidFill>
                  <a:schemeClr val="accent4">
                    <a:lumMod val="50000"/>
                  </a:schemeClr>
                </a:solidFill>
                <a:effectLst>
                  <a:outerShdw blurRad="38100" dist="38100" dir="2700000" algn="tl">
                    <a:srgbClr val="C0C0C0"/>
                  </a:outerShdw>
                </a:effectLst>
                <a:latin typeface="Adobe Devanagari" panose="02040503050201020203" pitchFamily="18" charset="0"/>
                <a:ea typeface="ＭＳ Ｐゴシック" charset="-128"/>
                <a:cs typeface="Adobe Devanagari" panose="02040503050201020203" pitchFamily="18" charset="0"/>
              </a:rPr>
              <a:t>Academic Tracks</a:t>
            </a:r>
          </a:p>
        </p:txBody>
      </p:sp>
      <p:sp>
        <p:nvSpPr>
          <p:cNvPr id="13315" name="Rectangle 3" descr="Rectangle: Click to edit Master text styles&#10;Second level&#10;Third level&#10;Fourth level&#10;Fifth level"/>
          <p:cNvSpPr>
            <a:spLocks noGrp="1" noChangeArrowheads="1"/>
          </p:cNvSpPr>
          <p:nvPr>
            <p:ph idx="1"/>
          </p:nvPr>
        </p:nvSpPr>
        <p:spPr>
          <a:xfrm>
            <a:off x="2438400" y="1600200"/>
            <a:ext cx="7772400" cy="4343400"/>
          </a:xfrm>
        </p:spPr>
        <p:txBody>
          <a:bodyPr>
            <a:normAutofit/>
          </a:bodyPr>
          <a:lstStyle/>
          <a:p>
            <a:pPr eaLnBrk="1" hangingPunct="1">
              <a:lnSpc>
                <a:spcPct val="90000"/>
              </a:lnSpc>
              <a:buClr>
                <a:schemeClr val="tx2"/>
              </a:buClr>
              <a:buFont typeface="Tahoma" charset="0"/>
              <a:buChar char="◊"/>
              <a:defRPr/>
            </a:pPr>
            <a:r>
              <a:rPr lang="en-US" sz="2400" dirty="0">
                <a:solidFill>
                  <a:srgbClr val="000000"/>
                </a:solidFill>
              </a:rPr>
              <a:t> </a:t>
            </a:r>
            <a:r>
              <a:rPr lang="en-US" sz="2400" dirty="0">
                <a:solidFill>
                  <a:srgbClr val="000000"/>
                </a:solidFill>
                <a:latin typeface="Adobe Devanagari" panose="02040503050201020203" pitchFamily="18" charset="0"/>
                <a:cs typeface="Adobe Devanagari" panose="02040503050201020203" pitchFamily="18" charset="0"/>
              </a:rPr>
              <a:t>Clinical, non-tenure track</a:t>
            </a:r>
          </a:p>
          <a:p>
            <a:pPr eaLnBrk="1" hangingPunct="1">
              <a:lnSpc>
                <a:spcPct val="90000"/>
              </a:lnSpc>
              <a:buClr>
                <a:schemeClr val="tx2"/>
              </a:buClr>
              <a:buFont typeface="Wingdings" pitchFamily="2" charset="2"/>
              <a:buNone/>
              <a:defRPr/>
            </a:pPr>
            <a:endParaRPr lang="en-US" sz="2400" dirty="0">
              <a:solidFill>
                <a:srgbClr val="000000"/>
              </a:solidFill>
              <a:latin typeface="Adobe Devanagari" panose="02040503050201020203" pitchFamily="18" charset="0"/>
              <a:cs typeface="Adobe Devanagari" panose="02040503050201020203" pitchFamily="18" charset="0"/>
            </a:endParaRPr>
          </a:p>
          <a:p>
            <a:pPr eaLnBrk="1" hangingPunct="1">
              <a:lnSpc>
                <a:spcPct val="90000"/>
              </a:lnSpc>
              <a:buClr>
                <a:schemeClr val="tx2"/>
              </a:buClr>
              <a:buFont typeface="Tahoma" charset="0"/>
              <a:buChar char="◊"/>
              <a:defRPr/>
            </a:pPr>
            <a:r>
              <a:rPr lang="en-US" sz="2400" dirty="0">
                <a:solidFill>
                  <a:srgbClr val="000000"/>
                </a:solidFill>
                <a:latin typeface="Adobe Devanagari" panose="02040503050201020203" pitchFamily="18" charset="0"/>
                <a:cs typeface="Adobe Devanagari" panose="02040503050201020203" pitchFamily="18" charset="0"/>
              </a:rPr>
              <a:t> Research, non-tenure track</a:t>
            </a:r>
          </a:p>
          <a:p>
            <a:pPr eaLnBrk="1" hangingPunct="1">
              <a:lnSpc>
                <a:spcPct val="90000"/>
              </a:lnSpc>
              <a:buClr>
                <a:schemeClr val="tx2"/>
              </a:buClr>
              <a:buFont typeface="Tahoma" charset="0"/>
              <a:buChar char="◊"/>
              <a:defRPr/>
            </a:pPr>
            <a:endParaRPr lang="en-US" sz="2400" dirty="0">
              <a:solidFill>
                <a:srgbClr val="000000"/>
              </a:solidFill>
              <a:latin typeface="Adobe Devanagari" panose="02040503050201020203" pitchFamily="18" charset="0"/>
              <a:cs typeface="Adobe Devanagari" panose="02040503050201020203" pitchFamily="18" charset="0"/>
            </a:endParaRPr>
          </a:p>
          <a:p>
            <a:pPr eaLnBrk="1" hangingPunct="1">
              <a:lnSpc>
                <a:spcPct val="90000"/>
              </a:lnSpc>
              <a:buClr>
                <a:schemeClr val="tx2"/>
              </a:buClr>
              <a:buFont typeface="Tahoma" charset="0"/>
              <a:buChar char="◊"/>
              <a:defRPr/>
            </a:pPr>
            <a:r>
              <a:rPr lang="en-US" sz="2400" dirty="0">
                <a:solidFill>
                  <a:srgbClr val="000000"/>
                </a:solidFill>
                <a:latin typeface="Adobe Devanagari" panose="02040503050201020203" pitchFamily="18" charset="0"/>
                <a:cs typeface="Adobe Devanagari" panose="02040503050201020203" pitchFamily="18" charset="0"/>
              </a:rPr>
              <a:t>Instructor, non-tenure track</a:t>
            </a:r>
          </a:p>
          <a:p>
            <a:pPr eaLnBrk="1" hangingPunct="1">
              <a:lnSpc>
                <a:spcPct val="90000"/>
              </a:lnSpc>
              <a:buClr>
                <a:schemeClr val="tx2"/>
              </a:buClr>
              <a:buFont typeface="Wingdings" pitchFamily="2" charset="2"/>
              <a:buNone/>
              <a:defRPr/>
            </a:pPr>
            <a:endParaRPr lang="en-US" sz="2400" dirty="0">
              <a:solidFill>
                <a:srgbClr val="000000"/>
              </a:solidFill>
              <a:latin typeface="Adobe Devanagari" panose="02040503050201020203" pitchFamily="18" charset="0"/>
              <a:cs typeface="Adobe Devanagari" panose="02040503050201020203" pitchFamily="18" charset="0"/>
            </a:endParaRPr>
          </a:p>
          <a:p>
            <a:pPr eaLnBrk="1" hangingPunct="1">
              <a:lnSpc>
                <a:spcPct val="90000"/>
              </a:lnSpc>
              <a:buClr>
                <a:schemeClr val="tx2"/>
              </a:buClr>
              <a:buFont typeface="Tahoma" charset="0"/>
              <a:buChar char="◊"/>
              <a:defRPr/>
            </a:pPr>
            <a:r>
              <a:rPr lang="en-US" sz="2400" dirty="0">
                <a:solidFill>
                  <a:srgbClr val="000000"/>
                </a:solidFill>
                <a:latin typeface="Adobe Devanagari" panose="02040503050201020203" pitchFamily="18" charset="0"/>
                <a:cs typeface="Adobe Devanagari" panose="02040503050201020203" pitchFamily="18" charset="0"/>
              </a:rPr>
              <a:t>Tenure track</a:t>
            </a:r>
          </a:p>
          <a:p>
            <a:pPr lvl="1" eaLnBrk="1" hangingPunct="1">
              <a:lnSpc>
                <a:spcPct val="90000"/>
              </a:lnSpc>
              <a:buClr>
                <a:schemeClr val="tx2"/>
              </a:buClr>
              <a:buFont typeface="Tahoma" charset="0"/>
              <a:buChar char="◊"/>
              <a:defRPr/>
            </a:pPr>
            <a:r>
              <a:rPr lang="en-US" dirty="0">
                <a:solidFill>
                  <a:srgbClr val="000000"/>
                </a:solidFill>
                <a:latin typeface="Adobe Devanagari" panose="02040503050201020203" pitchFamily="18" charset="0"/>
                <a:cs typeface="Adobe Devanagari" panose="02040503050201020203" pitchFamily="18" charset="0"/>
              </a:rPr>
              <a:t>Clinician/Educator pathway</a:t>
            </a:r>
          </a:p>
          <a:p>
            <a:pPr lvl="1" eaLnBrk="1" hangingPunct="1">
              <a:lnSpc>
                <a:spcPct val="90000"/>
              </a:lnSpc>
              <a:buClr>
                <a:schemeClr val="tx2"/>
              </a:buClr>
              <a:buFont typeface="Tahoma" charset="0"/>
              <a:buChar char="◊"/>
              <a:defRPr/>
            </a:pPr>
            <a:r>
              <a:rPr lang="en-US" dirty="0">
                <a:solidFill>
                  <a:srgbClr val="000000"/>
                </a:solidFill>
                <a:latin typeface="Adobe Devanagari" panose="02040503050201020203" pitchFamily="18" charset="0"/>
                <a:cs typeface="Adobe Devanagari" panose="02040503050201020203" pitchFamily="18" charset="0"/>
              </a:rPr>
              <a:t>Scientist/Educator pathway</a:t>
            </a:r>
          </a:p>
          <a:p>
            <a:pPr lvl="1" eaLnBrk="1" hangingPunct="1">
              <a:lnSpc>
                <a:spcPct val="90000"/>
              </a:lnSpc>
              <a:buClr>
                <a:schemeClr val="tx2"/>
              </a:buClr>
              <a:buFont typeface="Wingdings" pitchFamily="2" charset="2"/>
              <a:buNone/>
              <a:defRPr/>
            </a:pPr>
            <a:endParaRPr lang="en-US" sz="2800" dirty="0">
              <a:solidFill>
                <a:srgbClr val="000000"/>
              </a:solidFill>
              <a:latin typeface="Adobe Devanagari" panose="02040503050201020203" pitchFamily="18" charset="0"/>
              <a:cs typeface="Adobe Devanagari" panose="02040503050201020203" pitchFamily="18" charset="0"/>
            </a:endParaRPr>
          </a:p>
          <a:p>
            <a:pPr lvl="1" eaLnBrk="1" hangingPunct="1">
              <a:lnSpc>
                <a:spcPct val="90000"/>
              </a:lnSpc>
              <a:buClr>
                <a:schemeClr val="tx2"/>
              </a:buClr>
              <a:buFont typeface="Wingdings" pitchFamily="2" charset="2"/>
              <a:buNone/>
              <a:defRPr/>
            </a:pPr>
            <a:endParaRPr lang="en-US" sz="2800" dirty="0">
              <a:solidFill>
                <a:srgbClr val="000000"/>
              </a:solidFill>
              <a:cs typeface="Tahoma" charset="0"/>
            </a:endParaRPr>
          </a:p>
        </p:txBody>
      </p:sp>
      <p:sp>
        <p:nvSpPr>
          <p:cNvPr id="5939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80000"/>
              <a:buFont typeface="Wingdings 2" charset="2"/>
              <a:buChar char=""/>
              <a:defRPr sz="3200">
                <a:solidFill>
                  <a:schemeClr val="tx1"/>
                </a:solidFill>
                <a:latin typeface="Gill Sans MT" charset="0"/>
                <a:ea typeface="ＭＳ Ｐゴシック" charset="-128"/>
              </a:defRPr>
            </a:lvl1pPr>
            <a:lvl2pPr marL="742950" indent="-285750">
              <a:spcBef>
                <a:spcPts val="550"/>
              </a:spcBef>
              <a:buClr>
                <a:schemeClr val="accent1"/>
              </a:buClr>
              <a:buFont typeface="Verdana" charset="0"/>
              <a:buChar char="◦"/>
              <a:defRPr sz="28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buChar char=""/>
              <a:defRPr sz="24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buChar char=""/>
              <a:defRPr sz="2000">
                <a:solidFill>
                  <a:schemeClr val="tx1"/>
                </a:solidFill>
                <a:latin typeface="Gill Sans MT" charset="0"/>
                <a:ea typeface="ＭＳ Ｐゴシック" charset="-128"/>
              </a:defRPr>
            </a:lvl4pPr>
            <a:lvl5pPr marL="2057400" indent="-228600">
              <a:spcBef>
                <a:spcPct val="20000"/>
              </a:spcBef>
              <a:buClr>
                <a:srgbClr val="84AA33"/>
              </a:buClr>
              <a:buFont typeface="Wingdings 2" charset="2"/>
              <a:buChar char=""/>
              <a:defRPr sz="2000">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9pPr>
          </a:lstStyle>
          <a:p>
            <a:pPr eaLnBrk="0" fontAlgn="base" hangingPunct="0">
              <a:spcBef>
                <a:spcPct val="0"/>
              </a:spcBef>
              <a:spcAft>
                <a:spcPct val="0"/>
              </a:spcAft>
              <a:buClrTx/>
              <a:buSzTx/>
              <a:buNone/>
            </a:pPr>
            <a:fld id="{5C7DDE73-DA65-3143-80D7-CB0BE4EBAB5D}" type="slidenum">
              <a:rPr lang="en-US" altLang="en-US" sz="1200">
                <a:solidFill>
                  <a:srgbClr val="B5A788"/>
                </a:solidFill>
                <a:latin typeface="Tahoma" charset="0"/>
              </a:rPr>
              <a:pPr eaLnBrk="0" fontAlgn="base" hangingPunct="0">
                <a:spcBef>
                  <a:spcPct val="0"/>
                </a:spcBef>
                <a:spcAft>
                  <a:spcPct val="0"/>
                </a:spcAft>
                <a:buClrTx/>
                <a:buSzTx/>
                <a:buNone/>
              </a:pPr>
              <a:t>6</a:t>
            </a:fld>
            <a:endParaRPr lang="en-US" altLang="en-US" sz="1200">
              <a:solidFill>
                <a:srgbClr val="B5A788"/>
              </a:solidFill>
              <a:latin typeface="Tahoma" charset="0"/>
            </a:endParaRPr>
          </a:p>
        </p:txBody>
      </p:sp>
      <p:pic>
        <p:nvPicPr>
          <p:cNvPr id="15" name="Picture 14">
            <a:extLst>
              <a:ext uri="{FF2B5EF4-FFF2-40B4-BE49-F238E27FC236}">
                <a16:creationId xmlns:a16="http://schemas.microsoft.com/office/drawing/2014/main" id="{0EB9C91B-9151-4CA8-8730-EE26CC825E99}"/>
              </a:ext>
            </a:extLst>
          </p:cNvPr>
          <p:cNvPicPr>
            <a:picLocks noChangeAspect="1"/>
          </p:cNvPicPr>
          <p:nvPr/>
        </p:nvPicPr>
        <p:blipFill>
          <a:blip r:embed="rId3">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013381" y="3676687"/>
            <a:ext cx="1197419" cy="1596558"/>
          </a:xfrm>
          <a:prstGeom prst="rect">
            <a:avLst/>
          </a:prstGeom>
        </p:spPr>
      </p:pic>
      <p:sp>
        <p:nvSpPr>
          <p:cNvPr id="16" name="TextBox 15">
            <a:extLst>
              <a:ext uri="{FF2B5EF4-FFF2-40B4-BE49-F238E27FC236}">
                <a16:creationId xmlns:a16="http://schemas.microsoft.com/office/drawing/2014/main" id="{7A283F73-CEA9-4425-8FB0-00795513DCE5}"/>
              </a:ext>
            </a:extLst>
          </p:cNvPr>
          <p:cNvSpPr txBox="1"/>
          <p:nvPr/>
        </p:nvSpPr>
        <p:spPr>
          <a:xfrm>
            <a:off x="7848600" y="2819400"/>
            <a:ext cx="1428750" cy="230832"/>
          </a:xfrm>
          <a:prstGeom prst="rect">
            <a:avLst/>
          </a:prstGeom>
          <a:noFill/>
        </p:spPr>
        <p:txBody>
          <a:bodyPr wrap="square" rtlCol="0">
            <a:spAutoFit/>
          </a:bodyPr>
          <a:lstStyle/>
          <a:p>
            <a:pPr eaLnBrk="0" fontAlgn="base" hangingPunct="0">
              <a:spcBef>
                <a:spcPct val="0"/>
              </a:spcBef>
              <a:spcAft>
                <a:spcPct val="0"/>
              </a:spcAft>
            </a:pPr>
            <a:endParaRPr lang="en-US" sz="900" dirty="0">
              <a:solidFill>
                <a:prstClr val="black"/>
              </a:solidFill>
              <a:latin typeface="Tahoma" charset="0"/>
              <a:ea typeface="ＭＳ Ｐゴシック" charset="-128"/>
            </a:endParaRPr>
          </a:p>
        </p:txBody>
      </p:sp>
      <p:pic>
        <p:nvPicPr>
          <p:cNvPr id="18" name="Picture 17">
            <a:extLst>
              <a:ext uri="{FF2B5EF4-FFF2-40B4-BE49-F238E27FC236}">
                <a16:creationId xmlns:a16="http://schemas.microsoft.com/office/drawing/2014/main" id="{3A5C6B2B-6E77-4051-A21B-25F94D72FF09}"/>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693278" y="1687721"/>
            <a:ext cx="1359928" cy="1176338"/>
          </a:xfrm>
          <a:prstGeom prst="rect">
            <a:avLst/>
          </a:prstGeom>
        </p:spPr>
      </p:pic>
      <p:sp>
        <p:nvSpPr>
          <p:cNvPr id="19" name="TextBox 18">
            <a:extLst>
              <a:ext uri="{FF2B5EF4-FFF2-40B4-BE49-F238E27FC236}">
                <a16:creationId xmlns:a16="http://schemas.microsoft.com/office/drawing/2014/main" id="{245999AB-D2E7-44F1-B533-06364F244E44}"/>
              </a:ext>
            </a:extLst>
          </p:cNvPr>
          <p:cNvSpPr txBox="1"/>
          <p:nvPr/>
        </p:nvSpPr>
        <p:spPr>
          <a:xfrm>
            <a:off x="3238500" y="5900737"/>
            <a:ext cx="5715000" cy="230832"/>
          </a:xfrm>
          <a:prstGeom prst="rect">
            <a:avLst/>
          </a:prstGeom>
          <a:noFill/>
        </p:spPr>
        <p:txBody>
          <a:bodyPr wrap="square" rtlCol="0">
            <a:spAutoFit/>
          </a:bodyPr>
          <a:lstStyle/>
          <a:p>
            <a:pPr eaLnBrk="0" fontAlgn="base" hangingPunct="0">
              <a:spcBef>
                <a:spcPct val="0"/>
              </a:spcBef>
              <a:spcAft>
                <a:spcPct val="0"/>
              </a:spcAft>
            </a:pPr>
            <a:endParaRPr lang="en-US" sz="900" dirty="0">
              <a:solidFill>
                <a:prstClr val="black"/>
              </a:solidFill>
              <a:latin typeface="Tahoma" charset="0"/>
              <a:ea typeface="ＭＳ Ｐゴシック" charset="-128"/>
            </a:endParaRPr>
          </a:p>
        </p:txBody>
      </p:sp>
      <p:pic>
        <p:nvPicPr>
          <p:cNvPr id="21" name="Picture 20">
            <a:extLst>
              <a:ext uri="{FF2B5EF4-FFF2-40B4-BE49-F238E27FC236}">
                <a16:creationId xmlns:a16="http://schemas.microsoft.com/office/drawing/2014/main" id="{8EF36C2A-CB47-47F5-B9BD-50E58BAE42EF}"/>
              </a:ext>
            </a:extLst>
          </p:cNvPr>
          <p:cNvPicPr>
            <a:picLocks noChangeAspect="1"/>
          </p:cNvPicPr>
          <p:nvPr/>
        </p:nvPicPr>
        <p:blipFill>
          <a:blip r:embed="rId7">
            <a:grayscl/>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306692" y="1732380"/>
            <a:ext cx="2023329" cy="1664648"/>
          </a:xfrm>
          <a:prstGeom prst="rect">
            <a:avLst/>
          </a:prstGeom>
        </p:spPr>
      </p:pic>
      <p:pic>
        <p:nvPicPr>
          <p:cNvPr id="27" name="Picture 26">
            <a:extLst>
              <a:ext uri="{FF2B5EF4-FFF2-40B4-BE49-F238E27FC236}">
                <a16:creationId xmlns:a16="http://schemas.microsoft.com/office/drawing/2014/main" id="{3E7B8A64-E4EB-4C5C-883D-A9BAE5F8AC46}"/>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t="31692"/>
          <a:stretch/>
        </p:blipFill>
        <p:spPr>
          <a:xfrm>
            <a:off x="6096000" y="3527744"/>
            <a:ext cx="2602873" cy="1182122"/>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C929C8-E1C7-4A42-A56A-9A444233B3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408F30-ACD9-9D4A-8732-D693E0D667D2}" type="slidenum">
              <a:rPr kumimoji="0" lang="en-US" altLang="en-US" sz="10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0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4" name="object 2">
            <a:extLst>
              <a:ext uri="{FF2B5EF4-FFF2-40B4-BE49-F238E27FC236}">
                <a16:creationId xmlns:a16="http://schemas.microsoft.com/office/drawing/2014/main" id="{3D959FF3-0306-42A5-A200-BC331D35F666}"/>
              </a:ext>
            </a:extLst>
          </p:cNvPr>
          <p:cNvSpPr txBox="1"/>
          <p:nvPr/>
        </p:nvSpPr>
        <p:spPr>
          <a:xfrm>
            <a:off x="806004" y="900012"/>
            <a:ext cx="5289996" cy="5517292"/>
          </a:xfrm>
          <a:prstGeom prst="rect">
            <a:avLst/>
          </a:prstGeom>
        </p:spPr>
        <p:txBody>
          <a:bodyPr vert="horz" wrap="square" lIns="0" tIns="18617" rIns="0" bIns="0" rtlCol="0">
            <a:spAutoFit/>
          </a:bodyPr>
          <a:lstStyle/>
          <a:p>
            <a:pPr marL="8659" marR="0" lvl="0" indent="0" algn="l" defTabSz="623438" rtl="0" eaLnBrk="1" fontAlgn="auto" latinLnBrk="0" hangingPunct="1">
              <a:lnSpc>
                <a:spcPct val="100000"/>
              </a:lnSpc>
              <a:spcBef>
                <a:spcPts val="777"/>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W</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elco</a:t>
            </a: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me</a:t>
            </a:r>
            <a:r>
              <a:rPr kumimoji="0" sz="1100" b="1" i="0" u="none" strike="noStrike" kern="1200" cap="none" spc="126" normalizeH="0" baseline="0" noProof="0" dirty="0">
                <a:ln>
                  <a:noFill/>
                </a:ln>
                <a:solidFill>
                  <a:srgbClr val="1F4E79"/>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5</a:t>
            </a:r>
            <a:r>
              <a:rPr kumimoji="0" sz="1100" b="1" i="0" u="none" strike="noStrike" kern="1200" cap="none" spc="7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r>
              <a:rPr kumimoji="0" sz="1100" b="1" i="0" u="none" strike="noStrike" kern="1200" cap="none" spc="85"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1</a:t>
            </a:r>
            <a:r>
              <a:rPr kumimoji="0" sz="1100" b="1" i="0" u="none" strike="noStrike" kern="1200" cap="none" spc="-61"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55"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endParaRPr kumimoji="0" sz="11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Richard Andrassy</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MD</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Executive Dean </a:t>
            </a:r>
            <a:r>
              <a:rPr kumimoji="0" sz="1000" b="0" i="1" u="none" strike="noStrike" kern="1200" cap="none" spc="-3" normalizeH="0" baseline="0" noProof="0" dirty="0">
                <a:ln>
                  <a:noFill/>
                </a:ln>
                <a:solidFill>
                  <a:srgbClr val="4D4F53"/>
                </a:solidFill>
                <a:effectLst/>
                <a:uLnTx/>
                <a:uFillTx/>
                <a:latin typeface="Adobe Devanagari"/>
                <a:ea typeface="+mn-ea"/>
                <a:cs typeface="Adobe Devanagari"/>
              </a:rPr>
              <a:t>ad interim</a:t>
            </a:r>
            <a:r>
              <a:rPr kumimoji="0" lang="en-US" sz="1000" b="0" i="1"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McGovern Medical School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H. Wayne Hightower Distinguished Professor in the Medical Sciences</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2">
                  <a:extLst>
                    <a:ext uri="{A12FA001-AC4F-418D-AE19-62706E023703}">
                      <ahyp:hlinkClr xmlns:ahyp="http://schemas.microsoft.com/office/drawing/2018/hyperlinkcolor" val="tx"/>
                    </a:ext>
                  </a:extLst>
                </a:hlinkClick>
              </a:rPr>
              <a:t>Richard.Andrassy@uth.tmc.edu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lang="en-US" sz="900" b="0" i="0" u="sng" strike="noStrike" kern="1200" cap="none" spc="-3" normalizeH="0" baseline="0" noProof="0" dirty="0">
              <a:ln>
                <a:noFill/>
              </a:ln>
              <a:solidFill>
                <a:srgbClr val="0563C1"/>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A</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ca</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demic Life | P</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ro</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motion &amp; T</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en</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ure | G</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ra</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nts 1 0 1 &amp; 1 0 2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200" b="1" i="0" u="none" strike="noStrike" kern="1200" cap="none" spc="65" normalizeH="0" baseline="0" noProof="0" dirty="0">
                <a:ln>
                  <a:noFill/>
                </a:ln>
                <a:solidFill>
                  <a:srgbClr val="833C0B"/>
                </a:solidFill>
                <a:effectLst/>
                <a:uLnTx/>
                <a:uFillTx/>
                <a:latin typeface="Adobe Devanagari"/>
                <a:ea typeface="+mn-ea"/>
                <a:cs typeface="Adobe Devanagari"/>
              </a:rPr>
              <a:t>8: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1 0 – </a:t>
            </a:r>
            <a:r>
              <a:rPr kumimoji="0" sz="1200" b="1" i="0" u="none" strike="noStrike" kern="1200" cap="none" spc="65" normalizeH="0" baseline="0" noProof="0" dirty="0">
                <a:ln>
                  <a:noFill/>
                </a:ln>
                <a:solidFill>
                  <a:srgbClr val="833C0B"/>
                </a:solidFill>
                <a:effectLst/>
                <a:uLnTx/>
                <a:uFillTx/>
                <a:latin typeface="Adobe Devanagari"/>
                <a:ea typeface="+mn-ea"/>
                <a:cs typeface="Adobe Devanagari"/>
              </a:rPr>
              <a:t>8: 25</a:t>
            </a:r>
            <a:r>
              <a:rPr kumimoji="0" sz="1200" b="1" i="0" u="none" strike="noStrike" kern="1200" cap="none" spc="99" normalizeH="0" baseline="0" noProof="0" dirty="0">
                <a:ln>
                  <a:noFill/>
                </a:ln>
                <a:solidFill>
                  <a:srgbClr val="833C0B"/>
                </a:solidFill>
                <a:effectLst/>
                <a:uLnTx/>
                <a:uFillTx/>
                <a:latin typeface="Adobe Devanagari"/>
                <a:ea typeface="+mn-ea"/>
                <a:cs typeface="Adobe Devanagari"/>
              </a:rPr>
              <a:t>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a:t>
            </a:r>
            <a:endParaRPr kumimoji="0" sz="12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Kevin A. Morano</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PhD</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3">
                  <a:extLst>
                    <a:ext uri="{A12FA001-AC4F-418D-AE19-62706E023703}">
                      <ahyp:hlinkClr xmlns:ahyp="http://schemas.microsoft.com/office/drawing/2018/hyperlinkcolor" val="tx"/>
                    </a:ext>
                  </a:extLst>
                </a:hlinkClick>
              </a:rPr>
              <a:t>Kevin.A.Morano@uth.tmc.edu </a:t>
            </a:r>
            <a:r>
              <a:rPr kumimoji="0"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Associate Vice President | Faculty Affairs &amp; Development  </a:t>
            </a:r>
            <a:endPar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Associate </a:t>
            </a:r>
            <a:r>
              <a:rPr kumimoji="0" sz="1000" b="0" i="0" u="none" strike="noStrike" kern="1200" cap="none" spc="0" normalizeH="0" baseline="0" noProof="0" dirty="0">
                <a:ln>
                  <a:noFill/>
                </a:ln>
                <a:solidFill>
                  <a:srgbClr val="4D4F53"/>
                </a:solidFill>
                <a:effectLst/>
                <a:uLnTx/>
                <a:uFillTx/>
                <a:latin typeface="Adobe Devanagari"/>
                <a:ea typeface="+mn-ea"/>
                <a:cs typeface="Adobe Devanagari"/>
              </a:rPr>
              <a:t>Dean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 Faculty Affairs</a:t>
            </a:r>
            <a:endParaRPr kumimoji="0" sz="10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16"/>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Director | New Investigator Development</a:t>
            </a:r>
            <a:r>
              <a:rPr kumimoji="0"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Program</a:t>
            </a:r>
            <a:endPar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16"/>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Grad</a:t>
            </a:r>
            <a:r>
              <a:rPr kumimoji="0" lang="en-US" sz="1200" b="1" i="0" u="none" strike="noStrike" kern="1200" cap="none" spc="65" normalizeH="0" baseline="0" noProof="0" dirty="0">
                <a:ln>
                  <a:noFill/>
                </a:ln>
                <a:solidFill>
                  <a:srgbClr val="1F4E79"/>
                </a:solidFill>
                <a:effectLst/>
                <a:uLnTx/>
                <a:uFillTx/>
                <a:latin typeface="Adobe Devanagari"/>
                <a:ea typeface="+mn-ea"/>
                <a:cs typeface="Adobe Devanagari"/>
              </a:rPr>
              <a:t>u</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ate </a:t>
            </a: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Student </a:t>
            </a:r>
            <a:r>
              <a:rPr kumimoji="0" lang="en-US" sz="1200" b="1" i="0" u="none" strike="noStrike" kern="1200" cap="none" spc="65" normalizeH="0" baseline="0" noProof="0" dirty="0">
                <a:ln>
                  <a:noFill/>
                </a:ln>
                <a:solidFill>
                  <a:srgbClr val="1F4E79"/>
                </a:solidFill>
                <a:effectLst/>
                <a:uLnTx/>
                <a:uFillTx/>
                <a:latin typeface="Adobe Devanagari"/>
                <a:ea typeface="+mn-ea"/>
                <a:cs typeface="Adobe Devanagari"/>
              </a:rPr>
              <a:t>T</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r</a:t>
            </a:r>
            <a:r>
              <a:rPr kumimoji="0" sz="1200" b="1" i="0" u="none" strike="noStrike" kern="1200" cap="none" spc="89" normalizeH="0" baseline="0" noProof="0" dirty="0">
                <a:ln>
                  <a:noFill/>
                </a:ln>
                <a:solidFill>
                  <a:srgbClr val="1F4E79"/>
                </a:solidFill>
                <a:effectLst/>
                <a:uLnTx/>
                <a:uFillTx/>
                <a:latin typeface="Adobe Devanagari"/>
                <a:ea typeface="+mn-ea"/>
                <a:cs typeface="Adobe Devanagari"/>
              </a:rPr>
              <a:t>aining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 25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:3</a:t>
            </a:r>
            <a:r>
              <a:rPr kumimoji="0" sz="1100" b="1" i="0" u="none" strike="noStrike" kern="1200" cap="none" spc="-112"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61" normalizeH="0" baseline="0" noProof="0" dirty="0">
                <a:ln>
                  <a:noFill/>
                </a:ln>
                <a:solidFill>
                  <a:srgbClr val="833C0B"/>
                </a:solidFill>
                <a:effectLst/>
                <a:uLnTx/>
                <a:uFillTx/>
                <a:latin typeface="Adobe Devanagari"/>
                <a:ea typeface="+mn-ea"/>
                <a:cs typeface="Adobe Devanagari"/>
              </a:rPr>
              <a:t> </a:t>
            </a:r>
            <a:endParaRPr kumimoji="0" sz="11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296"/>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William W. Mattox, PhD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Senior Associate Dean - Graduate School of Biomedical Sciences |</a:t>
            </a:r>
            <a:r>
              <a:rPr kumimoji="0" sz="1000" b="0" i="0" u="none" strike="noStrike" kern="1200" cap="none" spc="0"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4">
                  <a:extLst>
                    <a:ext uri="{A12FA001-AC4F-418D-AE19-62706E023703}">
                      <ahyp:hlinkClr xmlns:ahyp="http://schemas.microsoft.com/office/drawing/2018/hyperlinkcolor" val="tx"/>
                    </a:ext>
                  </a:extLst>
                </a:hlinkClick>
              </a:rPr>
              <a:t>William.Mattox@uth.tmc.edu</a:t>
            </a:r>
            <a:endPar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296"/>
              </a:spcBef>
              <a:spcAft>
                <a:spcPts val="0"/>
              </a:spcAft>
              <a:buClrTx/>
              <a:buSzTx/>
              <a:buFontTx/>
              <a:buNone/>
              <a:tabLst/>
              <a:defRPr/>
            </a:pPr>
            <a:endParaRPr kumimoji="0" sz="900" b="0" i="0" u="sng" strike="noStrike" kern="1200" cap="none" spc="-3" normalizeH="0" baseline="0" noProof="0" dirty="0">
              <a:ln>
                <a:noFill/>
              </a:ln>
              <a:solidFill>
                <a:srgbClr val="77A2BB">
                  <a:lumMod val="60000"/>
                  <a:lumOff val="40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Office of Diversity &amp; Inclusion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 30 – 8 :3 5) </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Pedro Mancias, MD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Assistant Dean - Diversity &amp; Inclusion |</a:t>
            </a:r>
            <a:r>
              <a:rPr kumimoji="0" sz="1000" b="0" i="0" u="none" strike="noStrike" kern="1200" cap="none" spc="27"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5">
                  <a:extLst>
                    <a:ext uri="{A12FA001-AC4F-418D-AE19-62706E023703}">
                      <ahyp:hlinkClr xmlns:ahyp="http://schemas.microsoft.com/office/drawing/2018/hyperlinkcolor" val="tx"/>
                    </a:ext>
                  </a:extLst>
                </a:hlinkClick>
              </a:rPr>
              <a:t>Pedro.Mancias@uth.tmc.edu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Faculty &amp; Educational Development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35 – 8 :4 0 )</a:t>
            </a:r>
          </a:p>
          <a:p>
            <a:pPr marL="8659" marR="0" lvl="0" indent="0" algn="l" defTabSz="623438" rtl="0" eaLnBrk="1" fontAlgn="auto" latinLnBrk="0" hangingPunct="1">
              <a:lnSpc>
                <a:spcPct val="100000"/>
              </a:lnSpc>
              <a:spcBef>
                <a:spcPts val="173"/>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Allison Ownby, PhD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Assistant Dean for Faculty and Educational Development |</a:t>
            </a:r>
            <a:r>
              <a:rPr kumimoji="0" sz="1000" b="0" i="0" u="none" strike="noStrike" kern="1200" cap="none" spc="55"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6">
                  <a:extLst>
                    <a:ext uri="{A12FA001-AC4F-418D-AE19-62706E023703}">
                      <ahyp:hlinkClr xmlns:ahyp="http://schemas.microsoft.com/office/drawing/2018/hyperlinkcolor" val="tx"/>
                    </a:ext>
                  </a:extLst>
                </a:hlinkClick>
              </a:rPr>
              <a:t>Allison.R.Ownby@uth.tmc.edu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3"/>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Women Faculty Forum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:40 – 8 :4 5 )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a:t>
            </a:r>
            <a:endPar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470"/>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Mandy Hill, DrPH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Co-Chair |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7">
                  <a:extLst>
                    <a:ext uri="{A12FA001-AC4F-418D-AE19-62706E023703}">
                      <ahyp:hlinkClr xmlns:ahyp="http://schemas.microsoft.com/office/drawing/2018/hyperlinkcolor" val="tx"/>
                    </a:ext>
                  </a:extLst>
                </a:hlinkClick>
              </a:rPr>
              <a:t>Mandy.J.Hill@uth.tmc.edu </a:t>
            </a:r>
            <a:r>
              <a:rPr kumimoji="0"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9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470"/>
              </a:spcBef>
              <a:spcAft>
                <a:spcPts val="0"/>
              </a:spcAft>
              <a:buClrTx/>
              <a:buSzTx/>
              <a:buFontTx/>
              <a:buNone/>
              <a:tabLst/>
              <a:defRPr/>
            </a:pPr>
            <a:r>
              <a:rPr kumimoji="0" sz="1100" b="1" i="0" u="none" strike="noStrike" kern="1200" cap="none" spc="-3" normalizeH="0" baseline="0" noProof="0" dirty="0" err="1">
                <a:ln>
                  <a:noFill/>
                </a:ln>
                <a:solidFill>
                  <a:srgbClr val="4D4F53"/>
                </a:solidFill>
                <a:effectLst/>
                <a:uLnTx/>
                <a:uFillTx/>
                <a:latin typeface="Adobe Devanagari"/>
                <a:ea typeface="+mn-ea"/>
                <a:cs typeface="Adobe Devanagari"/>
              </a:rPr>
              <a:t>Suur</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 Biliciler, MD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Co-Chair |</a:t>
            </a:r>
            <a:r>
              <a:rPr kumimoji="0" sz="1000" b="0" i="0" u="none" strike="noStrike" kern="1200" cap="none" spc="44"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8">
                  <a:extLst>
                    <a:ext uri="{A12FA001-AC4F-418D-AE19-62706E023703}">
                      <ahyp:hlinkClr xmlns:ahyp="http://schemas.microsoft.com/office/drawing/2018/hyperlinkcolor" val="tx"/>
                    </a:ext>
                  </a:extLst>
                </a:hlinkClick>
              </a:rPr>
              <a:t>Suur.Biliciler@uth.tmc.edu</a:t>
            </a:r>
            <a:endParaRPr kumimoji="0" sz="1000" b="0" i="0" u="none" strike="noStrike" kern="1200" cap="none" spc="0" normalizeH="0" baseline="0" noProof="0" dirty="0">
              <a:ln>
                <a:noFill/>
              </a:ln>
              <a:solidFill>
                <a:srgbClr val="77A2BB">
                  <a:lumMod val="75000"/>
                </a:srgbClr>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endParaRPr kumimoji="0" sz="1200" b="1" i="0" u="none" strike="noStrike" kern="1200" cap="none" spc="-3" normalizeH="0" baseline="0" noProof="0" dirty="0">
              <a:ln>
                <a:noFill/>
              </a:ln>
              <a:solidFill>
                <a:srgbClr val="833C0B"/>
              </a:solidFill>
              <a:effectLst/>
              <a:uLnTx/>
              <a:uFillTx/>
              <a:latin typeface="Adobe Devanagari"/>
              <a:ea typeface="+mn-ea"/>
              <a:cs typeface="Adobe Devanagari"/>
            </a:endParaRPr>
          </a:p>
        </p:txBody>
      </p:sp>
      <p:sp>
        <p:nvSpPr>
          <p:cNvPr id="5" name="TextBox 4">
            <a:extLst>
              <a:ext uri="{FF2B5EF4-FFF2-40B4-BE49-F238E27FC236}">
                <a16:creationId xmlns:a16="http://schemas.microsoft.com/office/drawing/2014/main" id="{3E20C581-6E8F-41E7-B7F6-B6B043B5134A}"/>
              </a:ext>
            </a:extLst>
          </p:cNvPr>
          <p:cNvSpPr txBox="1"/>
          <p:nvPr/>
        </p:nvSpPr>
        <p:spPr>
          <a:xfrm rot="16200000">
            <a:off x="-321690" y="755848"/>
            <a:ext cx="13066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77A2BB">
                    <a:lumMod val="50000"/>
                  </a:srgbClr>
                </a:solidFill>
                <a:effectLst/>
                <a:uLnTx/>
                <a:uFillTx/>
                <a:latin typeface="Adobe Devanagari" panose="02040503050201020203" pitchFamily="18" charset="0"/>
                <a:ea typeface="+mn-ea"/>
                <a:cs typeface="Adobe Devanagari" panose="02040503050201020203" pitchFamily="18" charset="0"/>
              </a:rPr>
              <a:t>P r o g r a m</a:t>
            </a:r>
          </a:p>
        </p:txBody>
      </p:sp>
      <p:sp>
        <p:nvSpPr>
          <p:cNvPr id="6" name="Rectangle 5">
            <a:extLst>
              <a:ext uri="{FF2B5EF4-FFF2-40B4-BE49-F238E27FC236}">
                <a16:creationId xmlns:a16="http://schemas.microsoft.com/office/drawing/2014/main" id="{5D36CDF0-FCCD-4324-8FBC-1F1B6B4462C2}"/>
              </a:ext>
            </a:extLst>
          </p:cNvPr>
          <p:cNvSpPr/>
          <p:nvPr/>
        </p:nvSpPr>
        <p:spPr>
          <a:xfrm>
            <a:off x="2991969" y="89218"/>
            <a:ext cx="5251077" cy="369332"/>
          </a:xfrm>
          <a:prstGeom prst="rect">
            <a:avLst/>
          </a:prstGeom>
        </p:spPr>
        <p:txBody>
          <a:bodyPr wrap="square">
            <a:spAutoFit/>
          </a:bodyPr>
          <a:lstStyle/>
          <a:p>
            <a:pPr marL="0" marR="79661" lvl="0" indent="0" algn="ctr" defTabSz="623438" rtl="0" eaLnBrk="1" fontAlgn="auto" latinLnBrk="0" hangingPunct="1">
              <a:lnSpc>
                <a:spcPct val="100000"/>
              </a:lnSpc>
              <a:spcBef>
                <a:spcPts val="147"/>
              </a:spcBef>
              <a:spcAft>
                <a:spcPts val="0"/>
              </a:spcAft>
              <a:buClrTx/>
              <a:buSzTx/>
              <a:buFontTx/>
              <a:buNone/>
              <a:tabLst/>
              <a:defRPr/>
            </a:pPr>
            <a:r>
              <a:rPr kumimoji="0" lang="en-US" sz="1800" b="1" i="0" u="none" strike="noStrike" kern="1200" cap="none" spc="0" normalizeH="0" baseline="0" noProof="0" dirty="0">
                <a:ln>
                  <a:noFill/>
                </a:ln>
                <a:solidFill>
                  <a:srgbClr val="833C0B"/>
                </a:solidFill>
                <a:effectLst/>
                <a:uLnTx/>
                <a:uFillTx/>
                <a:latin typeface="Adobe Devanagari"/>
                <a:ea typeface="+mn-ea"/>
                <a:cs typeface="Adobe Devanagari"/>
              </a:rPr>
              <a:t>NEW </a:t>
            </a:r>
            <a:r>
              <a:rPr kumimoji="0" lang="en-US" sz="1800" b="1" i="0" u="none" strike="noStrike" kern="1200" cap="none" spc="-3" normalizeH="0" baseline="0" noProof="0" dirty="0">
                <a:ln>
                  <a:noFill/>
                </a:ln>
                <a:solidFill>
                  <a:srgbClr val="833C0B"/>
                </a:solidFill>
                <a:effectLst/>
                <a:uLnTx/>
                <a:uFillTx/>
                <a:latin typeface="Adobe Devanagari"/>
                <a:ea typeface="+mn-ea"/>
                <a:cs typeface="Adobe Devanagari"/>
              </a:rPr>
              <a:t>FACULTY ORIENTATION</a:t>
            </a:r>
            <a:endParaRPr kumimoji="0" lang="en-US" sz="1800" b="1" i="0" u="none" strike="noStrike" kern="1200" cap="none" spc="0" normalizeH="0" baseline="0" noProof="0" dirty="0">
              <a:ln>
                <a:noFill/>
              </a:ln>
              <a:solidFill>
                <a:prstClr val="black"/>
              </a:solidFill>
              <a:effectLst/>
              <a:uLnTx/>
              <a:uFillTx/>
              <a:latin typeface="Adobe Devanagari"/>
              <a:ea typeface="+mn-ea"/>
              <a:cs typeface="Adobe Devanagari"/>
            </a:endParaRPr>
          </a:p>
        </p:txBody>
      </p:sp>
      <p:sp>
        <p:nvSpPr>
          <p:cNvPr id="7" name="Rectangle 6">
            <a:extLst>
              <a:ext uri="{FF2B5EF4-FFF2-40B4-BE49-F238E27FC236}">
                <a16:creationId xmlns:a16="http://schemas.microsoft.com/office/drawing/2014/main" id="{BFD6C88C-22E2-4D17-B01C-D16190F18FC0}"/>
              </a:ext>
            </a:extLst>
          </p:cNvPr>
          <p:cNvSpPr/>
          <p:nvPr/>
        </p:nvSpPr>
        <p:spPr>
          <a:xfrm>
            <a:off x="5964403" y="900012"/>
            <a:ext cx="6820419" cy="4790029"/>
          </a:xfrm>
          <a:prstGeom prst="rect">
            <a:avLst/>
          </a:prstGeom>
        </p:spPr>
        <p:txBody>
          <a:bodyPr wrap="square">
            <a:spAutoFit/>
          </a:bodyPr>
          <a:lstStyle/>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Office of Communications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( 8: 45 – 8 : 50 )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Darla Brown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Director |</a:t>
            </a:r>
            <a:r>
              <a:rPr kumimoji="0" lang="en-US"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chemeClr val="accent5">
                    <a:lumMod val="75000"/>
                  </a:schemeClr>
                </a:solidFill>
                <a:effectLst/>
                <a:uLnTx/>
                <a:uFill>
                  <a:solidFill>
                    <a:srgbClr val="0563C1"/>
                  </a:solidFill>
                </a:uFill>
                <a:latin typeface="Adobe Devanagari"/>
                <a:ea typeface="+mn-ea"/>
                <a:cs typeface="Adobe Devanagari"/>
                <a:hlinkClick r:id="rId9">
                  <a:extLst>
                    <a:ext uri="{A12FA001-AC4F-418D-AE19-62706E023703}">
                      <ahyp:hlinkClr xmlns:ahyp="http://schemas.microsoft.com/office/drawing/2018/hyperlinkcolor" val="tx"/>
                    </a:ext>
                  </a:extLst>
                </a:hlinkClick>
              </a:rPr>
              <a:t>M.Darla.Brown@uth.tmc.edu</a:t>
            </a:r>
            <a:endParaRPr kumimoji="0" lang="en-US" sz="900" b="0" i="0" u="sng" strike="noStrike" kern="1200" cap="none" spc="-3" normalizeH="0" baseline="0" noProof="0" dirty="0">
              <a:ln>
                <a:noFill/>
              </a:ln>
              <a:solidFill>
                <a:schemeClr val="accent5">
                  <a:lumMod val="75000"/>
                </a:scheme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7"/>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UTHealth Faculty Assistance Program| Academic </a:t>
            </a:r>
            <a:r>
              <a:rPr kumimoji="0" lang="en-US" sz="1200" b="1" i="0" u="none" strike="noStrike" kern="1200" cap="none" spc="-3" normalizeH="0" baseline="0" noProof="0" dirty="0" err="1">
                <a:ln>
                  <a:noFill/>
                </a:ln>
                <a:solidFill>
                  <a:srgbClr val="1F4E79"/>
                </a:solidFill>
                <a:effectLst/>
                <a:uLnTx/>
                <a:uFillTx/>
                <a:latin typeface="Adobe Devanagari"/>
                <a:ea typeface="+mn-ea"/>
                <a:cs typeface="Adobe Devanagari"/>
              </a:rPr>
              <a:t>Ombuds</a:t>
            </a: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( 8 :5 0 – 9 :0 0) </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Robin Dickey, PhD, MA, LPC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Faculty Assistance Specialist | Academic </a:t>
            </a:r>
            <a:r>
              <a:rPr kumimoji="0" lang="en-US" sz="1000" b="0" i="0" u="none" strike="noStrike" kern="1200" cap="none" spc="-3" normalizeH="0" baseline="0" noProof="0" dirty="0" err="1">
                <a:ln>
                  <a:noFill/>
                </a:ln>
                <a:solidFill>
                  <a:srgbClr val="4D4F53"/>
                </a:solidFill>
                <a:effectLst/>
                <a:uLnTx/>
                <a:uFillTx/>
                <a:latin typeface="Adobe Devanagari"/>
                <a:ea typeface="+mn-ea"/>
                <a:cs typeface="Adobe Devanagari"/>
              </a:rPr>
              <a:t>Ombuds</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58"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0">
                  <a:extLst>
                    <a:ext uri="{A12FA001-AC4F-418D-AE19-62706E023703}">
                      <ahyp:hlinkClr xmlns:ahyp="http://schemas.microsoft.com/office/drawing/2018/hyperlinkcolor" val="tx"/>
                    </a:ext>
                  </a:extLst>
                </a:hlinkClick>
              </a:rPr>
              <a:t>Robin.Dickey@uth.tmc.edu</a:t>
            </a:r>
            <a:endPar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Intellectual Property and Commercialization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:0 0 – 9: 05) </a:t>
            </a:r>
          </a:p>
          <a:p>
            <a:pPr marL="8659" marR="0" lvl="0" indent="0" algn="l" defTabSz="623438" rtl="0" eaLnBrk="1" fontAlgn="auto" latinLnBrk="0" hangingPunct="1">
              <a:lnSpc>
                <a:spcPct val="100000"/>
              </a:lnSpc>
              <a:spcBef>
                <a:spcPts val="173"/>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Christine Flynn,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Associate Director - Office of Technology Management |</a:t>
            </a:r>
            <a:r>
              <a:rPr kumimoji="0" lang="en-US" sz="1000" b="0" i="0" u="none" strike="noStrike" kern="1200" cap="none" spc="55"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1">
                  <a:extLst>
                    <a:ext uri="{A12FA001-AC4F-418D-AE19-62706E023703}">
                      <ahyp:hlinkClr xmlns:ahyp="http://schemas.microsoft.com/office/drawing/2018/hyperlinkcolor" val="tx"/>
                    </a:ext>
                  </a:extLst>
                </a:hlinkClick>
              </a:rPr>
              <a:t>Christine.Flynn@uth.tmc.edu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3"/>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Collaborative Research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05 – 9: 1 0)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Amy Hazen,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Associate Director, Shared Research Resources |</a:t>
            </a:r>
            <a:r>
              <a:rPr kumimoji="0" lang="en-US" sz="1000" b="0" i="0" u="none" strike="noStrike" kern="1200" cap="none" spc="48"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2">
                  <a:extLst>
                    <a:ext uri="{A12FA001-AC4F-418D-AE19-62706E023703}">
                      <ahyp:hlinkClr xmlns:ahyp="http://schemas.microsoft.com/office/drawing/2018/hyperlinkcolor" val="tx"/>
                    </a:ext>
                  </a:extLst>
                </a:hlinkClick>
              </a:rPr>
              <a:t>Amy.Hazen@uth.tmc.edu</a:t>
            </a:r>
            <a:endParaRPr kumimoji="0" lang="en-US" sz="1000" b="0" i="0" u="none" strike="noStrike" kern="1200" cap="none" spc="0" normalizeH="0" baseline="0" noProof="0" dirty="0">
              <a:ln>
                <a:noFill/>
              </a:ln>
              <a:solidFill>
                <a:srgbClr val="77A2BB">
                  <a:lumMod val="75000"/>
                </a:srgbClr>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61"/>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Valerie </a:t>
            </a:r>
            <a:r>
              <a:rPr kumimoji="0" lang="en-US" sz="1100" b="1" i="0" u="none" strike="noStrike" kern="1200" cap="none" spc="-3" normalizeH="0" baseline="0" noProof="0" dirty="0" err="1">
                <a:ln>
                  <a:noFill/>
                </a:ln>
                <a:solidFill>
                  <a:srgbClr val="4D4F53"/>
                </a:solidFill>
                <a:effectLst/>
                <a:uLnTx/>
                <a:uFillTx/>
                <a:latin typeface="Adobe Devanagari"/>
                <a:ea typeface="+mn-ea"/>
                <a:cs typeface="Adobe Devanagari"/>
              </a:rPr>
              <a:t>Bomben</a:t>
            </a: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Supervisor, Specialized &amp; Collaborative Research Agreements |</a:t>
            </a:r>
            <a:r>
              <a:rPr kumimoji="0" lang="en-US" sz="1000" b="0" i="0" u="none" strike="noStrike" kern="1200" cap="none" spc="89"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3">
                  <a:extLst>
                    <a:ext uri="{A12FA001-AC4F-418D-AE19-62706E023703}">
                      <ahyp:hlinkClr xmlns:ahyp="http://schemas.microsoft.com/office/drawing/2018/hyperlinkcolor" val="tx"/>
                    </a:ext>
                  </a:extLst>
                </a:hlinkClick>
              </a:rPr>
              <a:t>Valerie.C.Bomben@uth.tmc.edu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61"/>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Office of  Postdoctoral Affairs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10 – 9 :1 5)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Leslie S. Beckman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Assistant Director |</a:t>
            </a:r>
            <a:r>
              <a:rPr kumimoji="0" lang="en-US"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4">
                  <a:extLst>
                    <a:ext uri="{A12FA001-AC4F-418D-AE19-62706E023703}">
                      <ahyp:hlinkClr xmlns:ahyp="http://schemas.microsoft.com/office/drawing/2018/hyperlinkcolor" val="tx"/>
                    </a:ext>
                  </a:extLst>
                </a:hlinkClick>
              </a:rPr>
              <a:t>Leslie.Beckman@uth.tmc.edu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7"/>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Secured Text Messaging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:1 5 – 9 : 2 0 )</a:t>
            </a:r>
          </a:p>
          <a:p>
            <a:pPr marL="8659" marR="102607" lvl="0" indent="0" algn="l" defTabSz="623438" rtl="0" eaLnBrk="1" fontAlgn="auto" latinLnBrk="0" hangingPunct="1">
              <a:lnSpc>
                <a:spcPct val="113199"/>
              </a:lnSpc>
              <a:spcBef>
                <a:spcPts val="55"/>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Christina F. Solis, JD, MPH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Senior Legal Officer &amp; Privacy Officer - Office of Legal Affairs |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5">
                  <a:extLst>
                    <a:ext uri="{A12FA001-AC4F-418D-AE19-62706E023703}">
                      <ahyp:hlinkClr xmlns:ahyp="http://schemas.microsoft.com/office/drawing/2018/hyperlinkcolor" val="tx"/>
                    </a:ext>
                  </a:extLst>
                </a:hlinkClick>
              </a:rPr>
              <a:t>Christina.F.Solis@uth.tmc.edu </a:t>
            </a:r>
            <a:r>
              <a:rPr kumimoji="0" lang="en-US"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9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102607" lvl="0" indent="0" algn="l" defTabSz="623438" rtl="0" eaLnBrk="1" fontAlgn="auto" latinLnBrk="0" hangingPunct="1">
              <a:lnSpc>
                <a:spcPct val="113199"/>
              </a:lnSpc>
              <a:spcBef>
                <a:spcPts val="55"/>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Salman Khan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Manager – IT Security |</a:t>
            </a:r>
            <a:r>
              <a:rPr kumimoji="0" lang="en-US" sz="1000" b="0" i="0" u="none" strike="noStrike" kern="1200" cap="none" spc="17"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6">
                  <a:extLst>
                    <a:ext uri="{A12FA001-AC4F-418D-AE19-62706E023703}">
                      <ahyp:hlinkClr xmlns:ahyp="http://schemas.microsoft.com/office/drawing/2018/hyperlinkcolor" val="tx"/>
                    </a:ext>
                  </a:extLst>
                </a:hlinkClick>
              </a:rPr>
              <a:t>Salman.Khan@uth.tmc.edu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endPar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Questions / Answers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20 – 9 :3 0) </a:t>
            </a:r>
          </a:p>
        </p:txBody>
      </p:sp>
      <p:sp>
        <p:nvSpPr>
          <p:cNvPr id="8" name="Rectangle 7">
            <a:extLst>
              <a:ext uri="{FF2B5EF4-FFF2-40B4-BE49-F238E27FC236}">
                <a16:creationId xmlns:a16="http://schemas.microsoft.com/office/drawing/2014/main" id="{41E571D9-C647-4FD2-9F07-FA8C50F1EB94}"/>
              </a:ext>
            </a:extLst>
          </p:cNvPr>
          <p:cNvSpPr/>
          <p:nvPr/>
        </p:nvSpPr>
        <p:spPr>
          <a:xfrm>
            <a:off x="4154474" y="335188"/>
            <a:ext cx="3076227" cy="307777"/>
          </a:xfrm>
          <a:prstGeom prst="rect">
            <a:avLst/>
          </a:prstGeom>
        </p:spPr>
        <p:txBody>
          <a:bodyPr wrap="none">
            <a:spAutoFit/>
          </a:bodyPr>
          <a:lstStyle/>
          <a:p>
            <a:pPr marL="0" marR="431165" lvl="0" indent="0" algn="ctr" defTabSz="914400" rtl="0" eaLnBrk="1" fontAlgn="auto" latinLnBrk="0" hangingPunct="1">
              <a:lnSpc>
                <a:spcPct val="100000"/>
              </a:lnSpc>
              <a:spcBef>
                <a:spcPts val="85"/>
              </a:spcBef>
              <a:spcAft>
                <a:spcPts val="0"/>
              </a:spcAft>
              <a:buClrTx/>
              <a:buSzTx/>
              <a:buFontTx/>
              <a:buNone/>
              <a:tabLst/>
              <a:defRPr/>
            </a:pPr>
            <a:r>
              <a:rPr kumimoji="0" lang="en-US" sz="1400" b="0" i="0" u="none" strike="noStrike" kern="1200" cap="none" spc="-5" normalizeH="0" baseline="0" noProof="0" dirty="0">
                <a:ln>
                  <a:noFill/>
                </a:ln>
                <a:solidFill>
                  <a:srgbClr val="4D4F53"/>
                </a:solidFill>
                <a:effectLst/>
                <a:uLnTx/>
                <a:uFillTx/>
                <a:latin typeface="Times New Roman"/>
                <a:ea typeface="+mn-ea"/>
                <a:cs typeface="Times New Roman"/>
              </a:rPr>
              <a:t>October 21.2020 | 8:00 – 9:30</a:t>
            </a:r>
            <a:r>
              <a:rPr kumimoji="0" lang="en-US" sz="1400" b="0" i="0" u="none" strike="noStrike" kern="1200" cap="none" spc="10" normalizeH="0" baseline="0" noProof="0" dirty="0">
                <a:ln>
                  <a:noFill/>
                </a:ln>
                <a:solidFill>
                  <a:srgbClr val="4D4F53"/>
                </a:solidFill>
                <a:effectLst/>
                <a:uLnTx/>
                <a:uFillTx/>
                <a:latin typeface="Times New Roman"/>
                <a:ea typeface="+mn-ea"/>
                <a:cs typeface="Times New Roman"/>
              </a:rPr>
              <a:t> </a:t>
            </a:r>
            <a:r>
              <a:rPr kumimoji="0" lang="en-US" sz="1400" b="0" i="0" u="none" strike="noStrike" kern="1200" cap="none" spc="-5" normalizeH="0" baseline="0" noProof="0" dirty="0">
                <a:ln>
                  <a:noFill/>
                </a:ln>
                <a:solidFill>
                  <a:srgbClr val="4D4F53"/>
                </a:solidFill>
                <a:effectLst/>
                <a:uLnTx/>
                <a:uFillTx/>
                <a:latin typeface="Times New Roman"/>
                <a:ea typeface="+mn-ea"/>
                <a:cs typeface="Times New Roman"/>
              </a:rPr>
              <a:t>AM</a:t>
            </a:r>
            <a:endParaRPr kumimoji="0" lang="en-US" sz="1400" b="0" i="0" u="none" strike="noStrike" kern="1200" cap="none" spc="0" normalizeH="0" baseline="0" noProof="0" dirty="0">
              <a:ln>
                <a:noFill/>
              </a:ln>
              <a:solidFill>
                <a:prstClr val="black"/>
              </a:solidFill>
              <a:effectLst/>
              <a:uLnTx/>
              <a:uFillTx/>
              <a:latin typeface="Times New Roman"/>
              <a:ea typeface="+mn-ea"/>
              <a:cs typeface="Times New Roman"/>
            </a:endParaRPr>
          </a:p>
        </p:txBody>
      </p:sp>
      <p:pic>
        <p:nvPicPr>
          <p:cNvPr id="9" name="Picture 8">
            <a:extLst>
              <a:ext uri="{FF2B5EF4-FFF2-40B4-BE49-F238E27FC236}">
                <a16:creationId xmlns:a16="http://schemas.microsoft.com/office/drawing/2014/main" id="{980FE9B7-CE7B-4940-8F97-8D56B327A572}"/>
              </a:ext>
            </a:extLst>
          </p:cNvPr>
          <p:cNvPicPr>
            <a:picLocks noChangeAspect="1"/>
          </p:cNvPicPr>
          <p:nvPr/>
        </p:nvPicPr>
        <p:blipFill>
          <a:blip r:embed="rId17"/>
          <a:stretch>
            <a:fillRect/>
          </a:stretch>
        </p:blipFill>
        <p:spPr>
          <a:xfrm>
            <a:off x="9588094" y="4972631"/>
            <a:ext cx="1797902" cy="1612592"/>
          </a:xfrm>
          <a:prstGeom prst="rect">
            <a:avLst/>
          </a:prstGeom>
        </p:spPr>
      </p:pic>
    </p:spTree>
    <p:extLst>
      <p:ext uri="{BB962C8B-B14F-4D97-AF65-F5344CB8AC3E}">
        <p14:creationId xmlns:p14="http://schemas.microsoft.com/office/powerpoint/2010/main" val="23748111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3113" y="605560"/>
            <a:ext cx="7772400" cy="2387600"/>
          </a:xfrm>
        </p:spPr>
        <p:txBody>
          <a:bodyPr>
            <a:normAutofit fontScale="90000"/>
          </a:bodyPr>
          <a:lstStyle/>
          <a:p>
            <a:r>
              <a:rPr lang="en-US" dirty="0"/>
              <a:t>Office of Communications, A Faculty Resource</a:t>
            </a:r>
            <a:endParaRPr lang="en-US" sz="3200" dirty="0"/>
          </a:p>
        </p:txBody>
      </p:sp>
      <p:sp>
        <p:nvSpPr>
          <p:cNvPr id="4" name="Subtitle 3"/>
          <p:cNvSpPr>
            <a:spLocks noGrp="1"/>
          </p:cNvSpPr>
          <p:nvPr>
            <p:ph type="subTitle" idx="1"/>
          </p:nvPr>
        </p:nvSpPr>
        <p:spPr>
          <a:xfrm>
            <a:off x="2866159" y="3141518"/>
            <a:ext cx="6606309" cy="574964"/>
          </a:xfrm>
        </p:spPr>
        <p:txBody>
          <a:bodyPr/>
          <a:lstStyle/>
          <a:p>
            <a:r>
              <a:rPr lang="en-US" dirty="0"/>
              <a:t>October 2020</a:t>
            </a:r>
          </a:p>
        </p:txBody>
      </p:sp>
    </p:spTree>
    <p:extLst>
      <p:ext uri="{BB962C8B-B14F-4D97-AF65-F5344CB8AC3E}">
        <p14:creationId xmlns:p14="http://schemas.microsoft.com/office/powerpoint/2010/main" val="14896860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5313" y="-84261"/>
            <a:ext cx="3979493" cy="752499"/>
          </a:xfrm>
        </p:spPr>
        <p:txBody>
          <a:bodyPr>
            <a:normAutofit/>
          </a:bodyPr>
          <a:lstStyle/>
          <a:p>
            <a:r>
              <a:rPr lang="en-US" sz="3200" b="1" dirty="0"/>
              <a:t>How we can help</a:t>
            </a:r>
            <a:endParaRPr lang="en-US" sz="3200" dirty="0"/>
          </a:p>
        </p:txBody>
      </p:sp>
      <p:sp>
        <p:nvSpPr>
          <p:cNvPr id="3" name="TextBox 2"/>
          <p:cNvSpPr txBox="1"/>
          <p:nvPr/>
        </p:nvSpPr>
        <p:spPr>
          <a:xfrm>
            <a:off x="1" y="5813512"/>
            <a:ext cx="4175312" cy="830997"/>
          </a:xfrm>
          <a:prstGeom prst="rect">
            <a:avLst/>
          </a:prstGeom>
          <a:noFill/>
        </p:spPr>
        <p:txBody>
          <a:bodyPr wrap="square" rtlCol="0">
            <a:spAutoFit/>
          </a:bodyPr>
          <a:lstStyle/>
          <a:p>
            <a:r>
              <a:rPr lang="en-US" sz="2400" dirty="0">
                <a:solidFill>
                  <a:prstClr val="black"/>
                </a:solidFill>
                <a:latin typeface="Calibri" panose="020F0502020204030204"/>
                <a:hlinkClick r:id="rId3"/>
              </a:rPr>
              <a:t>https://youtu.be/uowDI6OInnw</a:t>
            </a:r>
            <a:endParaRPr lang="en-US" sz="2400" dirty="0">
              <a:solidFill>
                <a:prstClr val="black"/>
              </a:solidFill>
              <a:latin typeface="Calibri" panose="020F0502020204030204"/>
            </a:endParaRPr>
          </a:p>
          <a:p>
            <a:pPr marL="457200" indent="-457200">
              <a:buFont typeface="Arial" panose="020B0604020202020204" pitchFamily="34" charset="0"/>
              <a:buChar char="•"/>
            </a:pPr>
            <a:endParaRPr lang="en-US" sz="2400" dirty="0">
              <a:solidFill>
                <a:prstClr val="black"/>
              </a:solidFill>
              <a:latin typeface="Calibri" panose="020F0502020204030204"/>
            </a:endParaRPr>
          </a:p>
        </p:txBody>
      </p:sp>
      <p:pic>
        <p:nvPicPr>
          <p:cNvPr id="5" name="Online Media 4">
            <a:hlinkClick r:id="" action="ppaction://media"/>
            <a:extLst>
              <a:ext uri="{FF2B5EF4-FFF2-40B4-BE49-F238E27FC236}">
                <a16:creationId xmlns:a16="http://schemas.microsoft.com/office/drawing/2014/main" id="{EB3DB48D-AC12-4477-896B-6442FDAB9B7A}"/>
              </a:ext>
            </a:extLst>
          </p:cNvPr>
          <p:cNvPicPr>
            <a:picLocks noRot="1" noChangeAspect="1"/>
          </p:cNvPicPr>
          <p:nvPr>
            <a:videoFile r:link="rId1"/>
          </p:nvPr>
        </p:nvPicPr>
        <p:blipFill>
          <a:blip r:embed="rId4"/>
          <a:stretch>
            <a:fillRect/>
          </a:stretch>
        </p:blipFill>
        <p:spPr>
          <a:xfrm>
            <a:off x="1347893" y="589740"/>
            <a:ext cx="9286706" cy="5223772"/>
          </a:xfrm>
          <a:prstGeom prst="rect">
            <a:avLst/>
          </a:prstGeom>
        </p:spPr>
      </p:pic>
    </p:spTree>
    <p:extLst>
      <p:ext uri="{BB962C8B-B14F-4D97-AF65-F5344CB8AC3E}">
        <p14:creationId xmlns:p14="http://schemas.microsoft.com/office/powerpoint/2010/main" val="7002585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564" y="354940"/>
            <a:ext cx="8921511" cy="994172"/>
          </a:xfrm>
        </p:spPr>
        <p:txBody>
          <a:bodyPr>
            <a:normAutofit fontScale="90000"/>
          </a:bodyPr>
          <a:lstStyle/>
          <a:p>
            <a:pPr algn="ctr"/>
            <a:r>
              <a:rPr lang="en-US" b="1" dirty="0"/>
              <a:t>What the </a:t>
            </a:r>
            <a:br>
              <a:rPr lang="en-US" b="1" dirty="0"/>
            </a:br>
            <a:r>
              <a:rPr lang="en-US" b="1" dirty="0"/>
              <a:t>Office of Communications provides</a:t>
            </a:r>
          </a:p>
        </p:txBody>
      </p:sp>
      <p:sp>
        <p:nvSpPr>
          <p:cNvPr id="3" name="TextBox 2"/>
          <p:cNvSpPr txBox="1"/>
          <p:nvPr/>
        </p:nvSpPr>
        <p:spPr>
          <a:xfrm>
            <a:off x="725963" y="1730760"/>
            <a:ext cx="2944091" cy="300082"/>
          </a:xfrm>
          <a:prstGeom prst="rect">
            <a:avLst/>
          </a:prstGeom>
          <a:solidFill>
            <a:schemeClr val="accent2"/>
          </a:solidFill>
        </p:spPr>
        <p:txBody>
          <a:bodyPr wrap="square" rtlCol="0">
            <a:spAutoFit/>
          </a:bodyPr>
          <a:lstStyle/>
          <a:p>
            <a:endParaRPr lang="en-US" sz="1350" dirty="0">
              <a:solidFill>
                <a:prstClr val="black"/>
              </a:solidFill>
              <a:latin typeface="Calibri" panose="020F0502020204030204"/>
            </a:endParaRPr>
          </a:p>
        </p:txBody>
      </p:sp>
      <p:sp>
        <p:nvSpPr>
          <p:cNvPr id="7" name="TextBox 6"/>
          <p:cNvSpPr txBox="1"/>
          <p:nvPr/>
        </p:nvSpPr>
        <p:spPr>
          <a:xfrm>
            <a:off x="5424054" y="1720851"/>
            <a:ext cx="2944091" cy="300082"/>
          </a:xfrm>
          <a:prstGeom prst="rect">
            <a:avLst/>
          </a:prstGeom>
          <a:solidFill>
            <a:schemeClr val="accent2"/>
          </a:solidFill>
        </p:spPr>
        <p:txBody>
          <a:bodyPr wrap="square" rtlCol="0">
            <a:spAutoFit/>
          </a:bodyPr>
          <a:lstStyle/>
          <a:p>
            <a:endParaRPr lang="en-US" sz="1350" dirty="0">
              <a:solidFill>
                <a:prstClr val="black"/>
              </a:solidFill>
              <a:latin typeface="Calibri" panose="020F0502020204030204"/>
            </a:endParaRPr>
          </a:p>
        </p:txBody>
      </p:sp>
      <p:sp>
        <p:nvSpPr>
          <p:cNvPr id="4" name="TextBox 3"/>
          <p:cNvSpPr txBox="1"/>
          <p:nvPr/>
        </p:nvSpPr>
        <p:spPr>
          <a:xfrm>
            <a:off x="901565" y="1711524"/>
            <a:ext cx="2708564" cy="338554"/>
          </a:xfrm>
          <a:prstGeom prst="rect">
            <a:avLst/>
          </a:prstGeom>
          <a:noFill/>
        </p:spPr>
        <p:txBody>
          <a:bodyPr wrap="square" rtlCol="0">
            <a:spAutoFit/>
          </a:bodyPr>
          <a:lstStyle/>
          <a:p>
            <a:r>
              <a:rPr lang="en-US" sz="1600" b="1" dirty="0">
                <a:solidFill>
                  <a:prstClr val="black"/>
                </a:solidFill>
                <a:latin typeface="Calibri" panose="020F0502020204030204"/>
              </a:rPr>
              <a:t>Internal Communications</a:t>
            </a:r>
          </a:p>
        </p:txBody>
      </p:sp>
      <p:sp>
        <p:nvSpPr>
          <p:cNvPr id="8" name="TextBox 7"/>
          <p:cNvSpPr txBox="1"/>
          <p:nvPr/>
        </p:nvSpPr>
        <p:spPr>
          <a:xfrm>
            <a:off x="5628792" y="1720851"/>
            <a:ext cx="2673927" cy="338554"/>
          </a:xfrm>
          <a:prstGeom prst="rect">
            <a:avLst/>
          </a:prstGeom>
          <a:noFill/>
        </p:spPr>
        <p:txBody>
          <a:bodyPr wrap="square" rtlCol="0">
            <a:spAutoFit/>
          </a:bodyPr>
          <a:lstStyle/>
          <a:p>
            <a:r>
              <a:rPr lang="en-US" sz="1600" b="1" dirty="0">
                <a:solidFill>
                  <a:prstClr val="black"/>
                </a:solidFill>
                <a:latin typeface="Calibri" panose="020F0502020204030204"/>
              </a:rPr>
              <a:t>Creative Services</a:t>
            </a:r>
          </a:p>
        </p:txBody>
      </p:sp>
      <p:sp>
        <p:nvSpPr>
          <p:cNvPr id="9" name="TextBox 8"/>
          <p:cNvSpPr txBox="1"/>
          <p:nvPr/>
        </p:nvSpPr>
        <p:spPr>
          <a:xfrm>
            <a:off x="725963" y="2232867"/>
            <a:ext cx="3344326" cy="3539430"/>
          </a:xfrm>
          <a:prstGeom prst="rect">
            <a:avLst/>
          </a:prstGeom>
          <a:noFill/>
        </p:spPr>
        <p:txBody>
          <a:bodyPr wrap="square" rtlCol="0">
            <a:spAutoFit/>
          </a:bodyPr>
          <a:lstStyle/>
          <a:p>
            <a:pPr marL="214313" indent="-214313">
              <a:buFont typeface="Arial" panose="020B0604020202020204" pitchFamily="34" charset="0"/>
              <a:buChar char="•"/>
            </a:pPr>
            <a:r>
              <a:rPr lang="en-US" sz="1400" dirty="0">
                <a:solidFill>
                  <a:prstClr val="black"/>
                </a:solidFill>
                <a:latin typeface="Calibri" panose="020F0502020204030204"/>
              </a:rPr>
              <a:t>Weekly e-newsletters (Scoop, Spotlight)</a:t>
            </a:r>
          </a:p>
          <a:p>
            <a:pPr marL="214313" indent="-214313">
              <a:buFont typeface="Arial" panose="020B0604020202020204" pitchFamily="34" charset="0"/>
              <a:buChar char="•"/>
            </a:pPr>
            <a:r>
              <a:rPr lang="en-US" sz="1400" dirty="0">
                <a:solidFill>
                  <a:prstClr val="black"/>
                </a:solidFill>
                <a:latin typeface="Calibri" panose="020F0502020204030204"/>
              </a:rPr>
              <a:t>Daily curated e-newsletter – News of Note</a:t>
            </a:r>
          </a:p>
          <a:p>
            <a:pPr marL="214313" indent="-214313">
              <a:buFont typeface="Arial" panose="020B0604020202020204" pitchFamily="34" charset="0"/>
              <a:buChar char="•"/>
            </a:pPr>
            <a:r>
              <a:rPr lang="en-US" sz="1400" dirty="0">
                <a:solidFill>
                  <a:prstClr val="black"/>
                </a:solidFill>
                <a:latin typeface="Calibri" panose="020F0502020204030204"/>
              </a:rPr>
              <a:t>Online calendar</a:t>
            </a:r>
          </a:p>
          <a:p>
            <a:pPr marL="214313" indent="-214313">
              <a:buFont typeface="Arial" panose="020B0604020202020204" pitchFamily="34" charset="0"/>
              <a:buChar char="•"/>
            </a:pPr>
            <a:r>
              <a:rPr lang="en-US" sz="1400" dirty="0">
                <a:solidFill>
                  <a:prstClr val="black"/>
                </a:solidFill>
                <a:latin typeface="Calibri" panose="020F0502020204030204"/>
              </a:rPr>
              <a:t>Medical School website</a:t>
            </a:r>
          </a:p>
          <a:p>
            <a:pPr marL="214313" indent="-214313">
              <a:buFont typeface="Arial" panose="020B0604020202020204" pitchFamily="34" charset="0"/>
              <a:buChar char="•"/>
            </a:pPr>
            <a:r>
              <a:rPr lang="en-US" sz="1400" dirty="0">
                <a:solidFill>
                  <a:prstClr val="black"/>
                </a:solidFill>
                <a:latin typeface="Calibri" panose="020F0502020204030204"/>
              </a:rPr>
              <a:t>Templates </a:t>
            </a:r>
          </a:p>
          <a:p>
            <a:pPr marL="214313" indent="-214313">
              <a:buFont typeface="Arial" panose="020B0604020202020204" pitchFamily="34" charset="0"/>
              <a:buChar char="•"/>
            </a:pPr>
            <a:r>
              <a:rPr lang="en-US" sz="1400" dirty="0">
                <a:solidFill>
                  <a:prstClr val="black"/>
                </a:solidFill>
                <a:latin typeface="Calibri" panose="020F0502020204030204"/>
              </a:rPr>
              <a:t>Social media: Facebook, Twitter, YouTube, Instagram</a:t>
            </a:r>
          </a:p>
          <a:p>
            <a:pPr marL="214313" indent="-214313">
              <a:buFont typeface="Arial" panose="020B0604020202020204" pitchFamily="34" charset="0"/>
              <a:buChar char="•"/>
            </a:pPr>
            <a:r>
              <a:rPr lang="en-US" sz="1400" dirty="0">
                <a:solidFill>
                  <a:prstClr val="black"/>
                </a:solidFill>
                <a:latin typeface="Calibri" panose="020F0502020204030204"/>
              </a:rPr>
              <a:t>Photography and video coverage of school events</a:t>
            </a:r>
          </a:p>
          <a:p>
            <a:pPr marL="214313" indent="-214313">
              <a:buFont typeface="Arial" panose="020B0604020202020204" pitchFamily="34" charset="0"/>
              <a:buChar char="•"/>
            </a:pPr>
            <a:r>
              <a:rPr lang="en-US" sz="1400" dirty="0">
                <a:solidFill>
                  <a:prstClr val="black"/>
                </a:solidFill>
                <a:latin typeface="Calibri" panose="020F0502020204030204"/>
              </a:rPr>
              <a:t>Annual report</a:t>
            </a:r>
          </a:p>
          <a:p>
            <a:pPr marL="214313" indent="-214313">
              <a:buFont typeface="Arial" panose="020B0604020202020204" pitchFamily="34" charset="0"/>
              <a:buChar char="•"/>
            </a:pPr>
            <a:r>
              <a:rPr lang="en-US" sz="1400" dirty="0">
                <a:solidFill>
                  <a:prstClr val="black"/>
                </a:solidFill>
                <a:latin typeface="Calibri" panose="020F0502020204030204"/>
              </a:rPr>
              <a:t>Fact book</a:t>
            </a:r>
          </a:p>
          <a:p>
            <a:pPr marL="214313" indent="-214313">
              <a:buFont typeface="Arial" panose="020B0604020202020204" pitchFamily="34" charset="0"/>
              <a:buChar char="•"/>
            </a:pPr>
            <a:r>
              <a:rPr lang="en-US" sz="1400" dirty="0">
                <a:solidFill>
                  <a:prstClr val="black"/>
                </a:solidFill>
                <a:latin typeface="Calibri" panose="020F0502020204030204"/>
              </a:rPr>
              <a:t>TV monitors – DNA (daily news access)</a:t>
            </a:r>
          </a:p>
          <a:p>
            <a:pPr marL="214313" indent="-214313">
              <a:buFont typeface="Arial" panose="020B0604020202020204" pitchFamily="34" charset="0"/>
              <a:buChar char="•"/>
            </a:pPr>
            <a:r>
              <a:rPr lang="en-US" sz="1400" dirty="0">
                <a:solidFill>
                  <a:prstClr val="black"/>
                </a:solidFill>
                <a:latin typeface="Calibri" panose="020F0502020204030204"/>
              </a:rPr>
              <a:t>Faculty bookcase</a:t>
            </a:r>
          </a:p>
          <a:p>
            <a:pPr marL="214313" indent="-214313">
              <a:buFont typeface="Arial" panose="020B0604020202020204" pitchFamily="34" charset="0"/>
              <a:buChar char="•"/>
            </a:pPr>
            <a:r>
              <a:rPr lang="en-US" sz="1400" dirty="0">
                <a:solidFill>
                  <a:prstClr val="black"/>
                </a:solidFill>
                <a:latin typeface="Calibri" panose="020F0502020204030204"/>
              </a:rPr>
              <a:t>Website training</a:t>
            </a:r>
          </a:p>
          <a:p>
            <a:pPr marL="214313" indent="-214313">
              <a:buFont typeface="Arial" panose="020B0604020202020204" pitchFamily="34" charset="0"/>
              <a:buChar char="•"/>
            </a:pPr>
            <a:r>
              <a:rPr lang="en-US" sz="1400" dirty="0">
                <a:solidFill>
                  <a:prstClr val="black"/>
                </a:solidFill>
                <a:latin typeface="Calibri" panose="020F0502020204030204"/>
              </a:rPr>
              <a:t>Web communicators meetings</a:t>
            </a:r>
          </a:p>
        </p:txBody>
      </p:sp>
      <p:sp>
        <p:nvSpPr>
          <p:cNvPr id="10" name="TextBox 9"/>
          <p:cNvSpPr txBox="1"/>
          <p:nvPr/>
        </p:nvSpPr>
        <p:spPr>
          <a:xfrm>
            <a:off x="5362319" y="2232867"/>
            <a:ext cx="4092472" cy="1600438"/>
          </a:xfrm>
          <a:prstGeom prst="rect">
            <a:avLst/>
          </a:prstGeom>
          <a:noFill/>
        </p:spPr>
        <p:txBody>
          <a:bodyPr wrap="square" rtlCol="0">
            <a:spAutoFit/>
          </a:bodyPr>
          <a:lstStyle/>
          <a:p>
            <a:pPr marL="214313" indent="-214313">
              <a:buFont typeface="Arial" panose="020B0604020202020204" pitchFamily="34" charset="0"/>
              <a:buChar char="•"/>
            </a:pPr>
            <a:r>
              <a:rPr lang="en-US" sz="1400" dirty="0">
                <a:solidFill>
                  <a:prstClr val="black"/>
                </a:solidFill>
                <a:latin typeface="Calibri" panose="020F0502020204030204"/>
              </a:rPr>
              <a:t>Photography (studio and on location)</a:t>
            </a:r>
          </a:p>
          <a:p>
            <a:pPr marL="214313" indent="-214313">
              <a:buFont typeface="Arial" panose="020B0604020202020204" pitchFamily="34" charset="0"/>
              <a:buChar char="•"/>
            </a:pPr>
            <a:r>
              <a:rPr lang="en-US" sz="1400" dirty="0">
                <a:solidFill>
                  <a:prstClr val="black"/>
                </a:solidFill>
                <a:latin typeface="Calibri" panose="020F0502020204030204"/>
              </a:rPr>
              <a:t>Graphic design</a:t>
            </a:r>
          </a:p>
          <a:p>
            <a:pPr marL="214313" indent="-214313">
              <a:buFont typeface="Arial" panose="020B0604020202020204" pitchFamily="34" charset="0"/>
              <a:buChar char="•"/>
            </a:pPr>
            <a:r>
              <a:rPr lang="en-US" sz="1400" dirty="0">
                <a:solidFill>
                  <a:prstClr val="black"/>
                </a:solidFill>
                <a:latin typeface="Calibri" panose="020F0502020204030204"/>
              </a:rPr>
              <a:t>Website design, e-newsletters</a:t>
            </a:r>
          </a:p>
          <a:p>
            <a:pPr marL="214313" indent="-214313">
              <a:buFont typeface="Arial" panose="020B0604020202020204" pitchFamily="34" charset="0"/>
              <a:buChar char="•"/>
            </a:pPr>
            <a:r>
              <a:rPr lang="en-US" sz="1400" dirty="0">
                <a:solidFill>
                  <a:prstClr val="black"/>
                </a:solidFill>
                <a:latin typeface="Calibri" panose="020F0502020204030204"/>
              </a:rPr>
              <a:t>Video</a:t>
            </a:r>
          </a:p>
          <a:p>
            <a:pPr marL="214313" indent="-214313">
              <a:buFont typeface="Arial" panose="020B0604020202020204" pitchFamily="34" charset="0"/>
              <a:buChar char="•"/>
            </a:pPr>
            <a:r>
              <a:rPr lang="en-US" sz="1400" dirty="0">
                <a:solidFill>
                  <a:prstClr val="black"/>
                </a:solidFill>
                <a:latin typeface="Calibri" panose="020F0502020204030204"/>
              </a:rPr>
              <a:t>Writing/editing</a:t>
            </a:r>
          </a:p>
          <a:p>
            <a:pPr marL="214313" indent="-214313">
              <a:buFont typeface="Arial" panose="020B0604020202020204" pitchFamily="34" charset="0"/>
              <a:buChar char="•"/>
            </a:pPr>
            <a:r>
              <a:rPr lang="en-US" sz="1400" dirty="0">
                <a:solidFill>
                  <a:prstClr val="black"/>
                </a:solidFill>
                <a:latin typeface="Calibri" panose="020F0502020204030204"/>
              </a:rPr>
              <a:t>Poster printing and design</a:t>
            </a:r>
          </a:p>
          <a:p>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31545184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66900" y="1059978"/>
            <a:ext cx="5351690" cy="646331"/>
          </a:xfrm>
          <a:prstGeom prst="rect">
            <a:avLst/>
          </a:prstGeom>
          <a:noFill/>
        </p:spPr>
        <p:txBody>
          <a:bodyPr wrap="square" rtlCol="0">
            <a:spAutoFit/>
          </a:bodyPr>
          <a:lstStyle/>
          <a:p>
            <a:r>
              <a:rPr lang="en-US" sz="3600" b="1" u="sng" dirty="0">
                <a:solidFill>
                  <a:prstClr val="black"/>
                </a:solidFill>
                <a:latin typeface="Calibri" panose="020F0502020204030204"/>
              </a:rPr>
              <a:t>med.uth.edu/</a:t>
            </a:r>
            <a:r>
              <a:rPr lang="en-US" sz="3600" b="1" u="sng" dirty="0" err="1">
                <a:solidFill>
                  <a:prstClr val="black"/>
                </a:solidFill>
                <a:latin typeface="Calibri" panose="020F0502020204030204"/>
              </a:rPr>
              <a:t>ooc</a:t>
            </a:r>
            <a:endParaRPr lang="en-US" sz="3600" b="1" u="sng" dirty="0">
              <a:solidFill>
                <a:prstClr val="black"/>
              </a:solidFill>
              <a:latin typeface="Calibri" panose="020F0502020204030204"/>
            </a:endParaRPr>
          </a:p>
        </p:txBody>
      </p:sp>
      <p:sp>
        <p:nvSpPr>
          <p:cNvPr id="6" name="Title 1">
            <a:extLst>
              <a:ext uri="{FF2B5EF4-FFF2-40B4-BE49-F238E27FC236}">
                <a16:creationId xmlns:a16="http://schemas.microsoft.com/office/drawing/2014/main" id="{BC12909E-EAB2-41EA-BEB6-AD6E23369F59}"/>
              </a:ext>
            </a:extLst>
          </p:cNvPr>
          <p:cNvSpPr txBox="1">
            <a:spLocks/>
          </p:cNvSpPr>
          <p:nvPr/>
        </p:nvSpPr>
        <p:spPr>
          <a:xfrm>
            <a:off x="2251364" y="65805"/>
            <a:ext cx="7689272" cy="99417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4500" kern="1200">
                <a:solidFill>
                  <a:schemeClr val="tx1"/>
                </a:solidFill>
                <a:latin typeface="+mj-lt"/>
                <a:ea typeface="+mj-ea"/>
                <a:cs typeface="+mj-cs"/>
              </a:defRPr>
            </a:lvl1pPr>
          </a:lstStyle>
          <a:p>
            <a:r>
              <a:rPr lang="en-US" b="1" dirty="0">
                <a:solidFill>
                  <a:prstClr val="black"/>
                </a:solidFill>
                <a:latin typeface="Calibri Light" panose="020F0302020204030204"/>
              </a:rPr>
              <a:t>Website</a:t>
            </a:r>
          </a:p>
        </p:txBody>
      </p:sp>
      <p:pic>
        <p:nvPicPr>
          <p:cNvPr id="5" name="Snagit_SNG86C">
            <a:extLst>
              <a:ext uri="{FF2B5EF4-FFF2-40B4-BE49-F238E27FC236}">
                <a16:creationId xmlns:a16="http://schemas.microsoft.com/office/drawing/2014/main" id="{A3316D90-19C2-4F99-81ED-7419590913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2496" y="1814379"/>
            <a:ext cx="9112441" cy="4153323"/>
          </a:xfrm>
          <a:prstGeom prst="rect">
            <a:avLst/>
          </a:prstGeom>
        </p:spPr>
      </p:pic>
    </p:spTree>
    <p:extLst>
      <p:ext uri="{BB962C8B-B14F-4D97-AF65-F5344CB8AC3E}">
        <p14:creationId xmlns:p14="http://schemas.microsoft.com/office/powerpoint/2010/main" val="24265283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6571" y="-140711"/>
            <a:ext cx="9601201" cy="1325563"/>
          </a:xfrm>
        </p:spPr>
        <p:txBody>
          <a:bodyPr/>
          <a:lstStyle/>
          <a:p>
            <a:r>
              <a:rPr lang="en-US" b="1" dirty="0"/>
              <a:t>About our Name</a:t>
            </a:r>
            <a:endParaRPr lang="en-US" dirty="0"/>
          </a:p>
        </p:txBody>
      </p:sp>
      <p:sp>
        <p:nvSpPr>
          <p:cNvPr id="3" name="TextBox 2"/>
          <p:cNvSpPr txBox="1"/>
          <p:nvPr/>
        </p:nvSpPr>
        <p:spPr>
          <a:xfrm>
            <a:off x="1811170" y="1202026"/>
            <a:ext cx="9060030"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prstClr val="black"/>
                </a:solidFill>
                <a:latin typeface="Calibri" panose="020F0502020204030204"/>
              </a:rPr>
              <a:t>McGovern Medical School at UTHealth</a:t>
            </a:r>
          </a:p>
          <a:p>
            <a:pPr marL="457200" indent="-457200">
              <a:buFont typeface="Arial" panose="020B0604020202020204" pitchFamily="34" charset="0"/>
              <a:buChar char="•"/>
            </a:pPr>
            <a:endParaRPr lang="en-US" sz="3200" dirty="0">
              <a:solidFill>
                <a:prstClr val="black"/>
              </a:solidFill>
              <a:latin typeface="Calibri" panose="020F0502020204030204"/>
            </a:endParaRPr>
          </a:p>
          <a:p>
            <a:pPr marL="457200" indent="-457200">
              <a:buFont typeface="Arial" panose="020B0604020202020204" pitchFamily="34" charset="0"/>
              <a:buChar char="•"/>
            </a:pPr>
            <a:r>
              <a:rPr lang="en-US" sz="3200" dirty="0">
                <a:solidFill>
                  <a:prstClr val="black"/>
                </a:solidFill>
                <a:latin typeface="Calibri" panose="020F0502020204030204"/>
              </a:rPr>
              <a:t>McGovern Medical School at The University of Texas Health Science Center at Houston (UTHealth)</a:t>
            </a:r>
          </a:p>
          <a:p>
            <a:pPr marL="457200" indent="-457200">
              <a:buFont typeface="Arial" panose="020B0604020202020204" pitchFamily="34" charset="0"/>
              <a:buChar char="•"/>
            </a:pPr>
            <a:endParaRPr lang="en-US" sz="3200" dirty="0">
              <a:solidFill>
                <a:prstClr val="black"/>
              </a:solidFill>
              <a:latin typeface="Calibri" panose="020F0502020204030204"/>
            </a:endParaRPr>
          </a:p>
          <a:p>
            <a:pPr marL="457200" indent="-457200">
              <a:buFont typeface="Arial" panose="020B0604020202020204" pitchFamily="34" charset="0"/>
              <a:buChar char="•"/>
            </a:pPr>
            <a:r>
              <a:rPr lang="en-US" sz="3200" dirty="0">
                <a:solidFill>
                  <a:prstClr val="black"/>
                </a:solidFill>
                <a:latin typeface="Calibri" panose="020F0502020204030204"/>
              </a:rPr>
              <a:t>McGovern Medical School, a part of UTHealth</a:t>
            </a:r>
          </a:p>
        </p:txBody>
      </p:sp>
      <p:sp>
        <p:nvSpPr>
          <p:cNvPr id="4" name="TextBox 3">
            <a:extLst>
              <a:ext uri="{FF2B5EF4-FFF2-40B4-BE49-F238E27FC236}">
                <a16:creationId xmlns:a16="http://schemas.microsoft.com/office/drawing/2014/main" id="{61C690E7-3374-42D9-A098-EEA596D6F43A}"/>
              </a:ext>
            </a:extLst>
          </p:cNvPr>
          <p:cNvSpPr txBox="1"/>
          <p:nvPr/>
        </p:nvSpPr>
        <p:spPr>
          <a:xfrm>
            <a:off x="2155371" y="4909457"/>
            <a:ext cx="7620000" cy="400110"/>
          </a:xfrm>
          <a:prstGeom prst="rect">
            <a:avLst/>
          </a:prstGeom>
          <a:noFill/>
        </p:spPr>
        <p:txBody>
          <a:bodyPr wrap="square" rtlCol="0">
            <a:spAutoFit/>
          </a:bodyPr>
          <a:lstStyle/>
          <a:p>
            <a:pPr algn="ctr"/>
            <a:r>
              <a:rPr lang="en-US" sz="2000" b="1" u="sng" dirty="0">
                <a:solidFill>
                  <a:prstClr val="black"/>
                </a:solidFill>
                <a:latin typeface="Calibri" panose="020F0502020204030204"/>
              </a:rPr>
              <a:t>med.uth.edu/</a:t>
            </a:r>
            <a:r>
              <a:rPr lang="en-US" sz="2000" b="1" u="sng" dirty="0" err="1">
                <a:solidFill>
                  <a:prstClr val="black"/>
                </a:solidFill>
                <a:latin typeface="Calibri" panose="020F0502020204030204"/>
              </a:rPr>
              <a:t>faq</a:t>
            </a:r>
            <a:endParaRPr lang="en-US" sz="2000" b="1" u="sng" dirty="0">
              <a:solidFill>
                <a:prstClr val="black"/>
              </a:solidFill>
              <a:latin typeface="Calibri" panose="020F0502020204030204"/>
            </a:endParaRPr>
          </a:p>
        </p:txBody>
      </p:sp>
    </p:spTree>
    <p:extLst>
      <p:ext uri="{BB962C8B-B14F-4D97-AF65-F5344CB8AC3E}">
        <p14:creationId xmlns:p14="http://schemas.microsoft.com/office/powerpoint/2010/main" val="23384655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C929C8-E1C7-4A42-A56A-9A444233B3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408F30-ACD9-9D4A-8732-D693E0D667D2}" type="slidenum">
              <a:rPr kumimoji="0" lang="en-US" altLang="en-US" sz="10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0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4" name="object 2">
            <a:extLst>
              <a:ext uri="{FF2B5EF4-FFF2-40B4-BE49-F238E27FC236}">
                <a16:creationId xmlns:a16="http://schemas.microsoft.com/office/drawing/2014/main" id="{3D959FF3-0306-42A5-A200-BC331D35F666}"/>
              </a:ext>
            </a:extLst>
          </p:cNvPr>
          <p:cNvSpPr txBox="1"/>
          <p:nvPr/>
        </p:nvSpPr>
        <p:spPr>
          <a:xfrm>
            <a:off x="806004" y="900012"/>
            <a:ext cx="5289996" cy="5517292"/>
          </a:xfrm>
          <a:prstGeom prst="rect">
            <a:avLst/>
          </a:prstGeom>
        </p:spPr>
        <p:txBody>
          <a:bodyPr vert="horz" wrap="square" lIns="0" tIns="18617" rIns="0" bIns="0" rtlCol="0">
            <a:spAutoFit/>
          </a:bodyPr>
          <a:lstStyle/>
          <a:p>
            <a:pPr marL="8659" marR="0" lvl="0" indent="0" algn="l" defTabSz="623438" rtl="0" eaLnBrk="1" fontAlgn="auto" latinLnBrk="0" hangingPunct="1">
              <a:lnSpc>
                <a:spcPct val="100000"/>
              </a:lnSpc>
              <a:spcBef>
                <a:spcPts val="777"/>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W</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elco</a:t>
            </a: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me</a:t>
            </a:r>
            <a:r>
              <a:rPr kumimoji="0" sz="1100" b="1" i="0" u="none" strike="noStrike" kern="1200" cap="none" spc="126" normalizeH="0" baseline="0" noProof="0" dirty="0">
                <a:ln>
                  <a:noFill/>
                </a:ln>
                <a:solidFill>
                  <a:srgbClr val="1F4E79"/>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5</a:t>
            </a:r>
            <a:r>
              <a:rPr kumimoji="0" sz="1100" b="1" i="0" u="none" strike="noStrike" kern="1200" cap="none" spc="7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r>
              <a:rPr kumimoji="0" sz="1100" b="1" i="0" u="none" strike="noStrike" kern="1200" cap="none" spc="85"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1</a:t>
            </a:r>
            <a:r>
              <a:rPr kumimoji="0" sz="1100" b="1" i="0" u="none" strike="noStrike" kern="1200" cap="none" spc="-61"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55"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endParaRPr kumimoji="0" sz="11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Richard Andrassy</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MD</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Executive Dean </a:t>
            </a:r>
            <a:r>
              <a:rPr kumimoji="0" sz="1000" b="0" i="1" u="none" strike="noStrike" kern="1200" cap="none" spc="-3" normalizeH="0" baseline="0" noProof="0" dirty="0">
                <a:ln>
                  <a:noFill/>
                </a:ln>
                <a:solidFill>
                  <a:srgbClr val="4D4F53"/>
                </a:solidFill>
                <a:effectLst/>
                <a:uLnTx/>
                <a:uFillTx/>
                <a:latin typeface="Adobe Devanagari"/>
                <a:ea typeface="+mn-ea"/>
                <a:cs typeface="Adobe Devanagari"/>
              </a:rPr>
              <a:t>ad interim</a:t>
            </a:r>
            <a:r>
              <a:rPr kumimoji="0" lang="en-US" sz="1000" b="0" i="1"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McGovern Medical School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H. Wayne Hightower Distinguished Professor in the Medical Sciences</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2">
                  <a:extLst>
                    <a:ext uri="{A12FA001-AC4F-418D-AE19-62706E023703}">
                      <ahyp:hlinkClr xmlns:ahyp="http://schemas.microsoft.com/office/drawing/2018/hyperlinkcolor" val="tx"/>
                    </a:ext>
                  </a:extLst>
                </a:hlinkClick>
              </a:rPr>
              <a:t>Richard.Andrassy@uth.tmc.edu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lang="en-US" sz="900" b="0" i="0" u="sng" strike="noStrike" kern="1200" cap="none" spc="-3" normalizeH="0" baseline="0" noProof="0" dirty="0">
              <a:ln>
                <a:noFill/>
              </a:ln>
              <a:solidFill>
                <a:srgbClr val="0563C1"/>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A</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ca</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demic Life | P</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ro</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motion &amp; T</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en</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ure | G</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ra</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nts 1 0 1 &amp; 1 0 2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200" b="1" i="0" u="none" strike="noStrike" kern="1200" cap="none" spc="65" normalizeH="0" baseline="0" noProof="0" dirty="0">
                <a:ln>
                  <a:noFill/>
                </a:ln>
                <a:solidFill>
                  <a:srgbClr val="833C0B"/>
                </a:solidFill>
                <a:effectLst/>
                <a:uLnTx/>
                <a:uFillTx/>
                <a:latin typeface="Adobe Devanagari"/>
                <a:ea typeface="+mn-ea"/>
                <a:cs typeface="Adobe Devanagari"/>
              </a:rPr>
              <a:t>8: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1 0 – </a:t>
            </a:r>
            <a:r>
              <a:rPr kumimoji="0" sz="1200" b="1" i="0" u="none" strike="noStrike" kern="1200" cap="none" spc="65" normalizeH="0" baseline="0" noProof="0" dirty="0">
                <a:ln>
                  <a:noFill/>
                </a:ln>
                <a:solidFill>
                  <a:srgbClr val="833C0B"/>
                </a:solidFill>
                <a:effectLst/>
                <a:uLnTx/>
                <a:uFillTx/>
                <a:latin typeface="Adobe Devanagari"/>
                <a:ea typeface="+mn-ea"/>
                <a:cs typeface="Adobe Devanagari"/>
              </a:rPr>
              <a:t>8: 25</a:t>
            </a:r>
            <a:r>
              <a:rPr kumimoji="0" sz="1200" b="1" i="0" u="none" strike="noStrike" kern="1200" cap="none" spc="99" normalizeH="0" baseline="0" noProof="0" dirty="0">
                <a:ln>
                  <a:noFill/>
                </a:ln>
                <a:solidFill>
                  <a:srgbClr val="833C0B"/>
                </a:solidFill>
                <a:effectLst/>
                <a:uLnTx/>
                <a:uFillTx/>
                <a:latin typeface="Adobe Devanagari"/>
                <a:ea typeface="+mn-ea"/>
                <a:cs typeface="Adobe Devanagari"/>
              </a:rPr>
              <a:t>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a:t>
            </a:r>
            <a:endParaRPr kumimoji="0" sz="12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Kevin A. Morano</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PhD</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3">
                  <a:extLst>
                    <a:ext uri="{A12FA001-AC4F-418D-AE19-62706E023703}">
                      <ahyp:hlinkClr xmlns:ahyp="http://schemas.microsoft.com/office/drawing/2018/hyperlinkcolor" val="tx"/>
                    </a:ext>
                  </a:extLst>
                </a:hlinkClick>
              </a:rPr>
              <a:t>Kevin.A.Morano@uth.tmc.edu </a:t>
            </a:r>
            <a:r>
              <a:rPr kumimoji="0"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Associate Vice President | Faculty Affairs &amp; Development  </a:t>
            </a:r>
            <a:endPar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Associate </a:t>
            </a:r>
            <a:r>
              <a:rPr kumimoji="0" sz="1000" b="0" i="0" u="none" strike="noStrike" kern="1200" cap="none" spc="0" normalizeH="0" baseline="0" noProof="0" dirty="0">
                <a:ln>
                  <a:noFill/>
                </a:ln>
                <a:solidFill>
                  <a:srgbClr val="4D4F53"/>
                </a:solidFill>
                <a:effectLst/>
                <a:uLnTx/>
                <a:uFillTx/>
                <a:latin typeface="Adobe Devanagari"/>
                <a:ea typeface="+mn-ea"/>
                <a:cs typeface="Adobe Devanagari"/>
              </a:rPr>
              <a:t>Dean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 Faculty Affairs</a:t>
            </a:r>
            <a:endParaRPr kumimoji="0" sz="10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16"/>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Director | New Investigator Development</a:t>
            </a:r>
            <a:r>
              <a:rPr kumimoji="0"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Program</a:t>
            </a:r>
            <a:endPar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16"/>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Grad</a:t>
            </a:r>
            <a:r>
              <a:rPr kumimoji="0" lang="en-US" sz="1200" b="1" i="0" u="none" strike="noStrike" kern="1200" cap="none" spc="65" normalizeH="0" baseline="0" noProof="0" dirty="0">
                <a:ln>
                  <a:noFill/>
                </a:ln>
                <a:solidFill>
                  <a:srgbClr val="1F4E79"/>
                </a:solidFill>
                <a:effectLst/>
                <a:uLnTx/>
                <a:uFillTx/>
                <a:latin typeface="Adobe Devanagari"/>
                <a:ea typeface="+mn-ea"/>
                <a:cs typeface="Adobe Devanagari"/>
              </a:rPr>
              <a:t>u</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ate </a:t>
            </a: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Student </a:t>
            </a:r>
            <a:r>
              <a:rPr kumimoji="0" lang="en-US" sz="1200" b="1" i="0" u="none" strike="noStrike" kern="1200" cap="none" spc="65" normalizeH="0" baseline="0" noProof="0" dirty="0">
                <a:ln>
                  <a:noFill/>
                </a:ln>
                <a:solidFill>
                  <a:srgbClr val="1F4E79"/>
                </a:solidFill>
                <a:effectLst/>
                <a:uLnTx/>
                <a:uFillTx/>
                <a:latin typeface="Adobe Devanagari"/>
                <a:ea typeface="+mn-ea"/>
                <a:cs typeface="Adobe Devanagari"/>
              </a:rPr>
              <a:t>T</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r</a:t>
            </a:r>
            <a:r>
              <a:rPr kumimoji="0" sz="1200" b="1" i="0" u="none" strike="noStrike" kern="1200" cap="none" spc="89" normalizeH="0" baseline="0" noProof="0" dirty="0">
                <a:ln>
                  <a:noFill/>
                </a:ln>
                <a:solidFill>
                  <a:srgbClr val="1F4E79"/>
                </a:solidFill>
                <a:effectLst/>
                <a:uLnTx/>
                <a:uFillTx/>
                <a:latin typeface="Adobe Devanagari"/>
                <a:ea typeface="+mn-ea"/>
                <a:cs typeface="Adobe Devanagari"/>
              </a:rPr>
              <a:t>aining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 25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:3</a:t>
            </a:r>
            <a:r>
              <a:rPr kumimoji="0" sz="1100" b="1" i="0" u="none" strike="noStrike" kern="1200" cap="none" spc="-112"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61" normalizeH="0" baseline="0" noProof="0" dirty="0">
                <a:ln>
                  <a:noFill/>
                </a:ln>
                <a:solidFill>
                  <a:srgbClr val="833C0B"/>
                </a:solidFill>
                <a:effectLst/>
                <a:uLnTx/>
                <a:uFillTx/>
                <a:latin typeface="Adobe Devanagari"/>
                <a:ea typeface="+mn-ea"/>
                <a:cs typeface="Adobe Devanagari"/>
              </a:rPr>
              <a:t> </a:t>
            </a:r>
            <a:endParaRPr kumimoji="0" sz="11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296"/>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William W. Mattox, PhD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Senior Associate Dean - Graduate School of Biomedical Sciences |</a:t>
            </a:r>
            <a:r>
              <a:rPr kumimoji="0" sz="1000" b="0" i="0" u="none" strike="noStrike" kern="1200" cap="none" spc="0"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4">
                  <a:extLst>
                    <a:ext uri="{A12FA001-AC4F-418D-AE19-62706E023703}">
                      <ahyp:hlinkClr xmlns:ahyp="http://schemas.microsoft.com/office/drawing/2018/hyperlinkcolor" val="tx"/>
                    </a:ext>
                  </a:extLst>
                </a:hlinkClick>
              </a:rPr>
              <a:t>William.Mattox@uth.tmc.edu</a:t>
            </a:r>
            <a:endPar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296"/>
              </a:spcBef>
              <a:spcAft>
                <a:spcPts val="0"/>
              </a:spcAft>
              <a:buClrTx/>
              <a:buSzTx/>
              <a:buFontTx/>
              <a:buNone/>
              <a:tabLst/>
              <a:defRPr/>
            </a:pPr>
            <a:endParaRPr kumimoji="0" sz="900" b="0" i="0" u="sng" strike="noStrike" kern="1200" cap="none" spc="-3" normalizeH="0" baseline="0" noProof="0" dirty="0">
              <a:ln>
                <a:noFill/>
              </a:ln>
              <a:solidFill>
                <a:srgbClr val="77A2BB">
                  <a:lumMod val="60000"/>
                  <a:lumOff val="40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Office of Diversity &amp; Inclusion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 30 – 8 :3 5) </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Pedro Mancias, MD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Assistant Dean - Diversity &amp; Inclusion |</a:t>
            </a:r>
            <a:r>
              <a:rPr kumimoji="0" sz="1000" b="0" i="0" u="none" strike="noStrike" kern="1200" cap="none" spc="27"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5">
                  <a:extLst>
                    <a:ext uri="{A12FA001-AC4F-418D-AE19-62706E023703}">
                      <ahyp:hlinkClr xmlns:ahyp="http://schemas.microsoft.com/office/drawing/2018/hyperlinkcolor" val="tx"/>
                    </a:ext>
                  </a:extLst>
                </a:hlinkClick>
              </a:rPr>
              <a:t>Pedro.Mancias@uth.tmc.edu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Faculty &amp; Educational Development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35 – 8 :4 0 )</a:t>
            </a:r>
          </a:p>
          <a:p>
            <a:pPr marL="8659" marR="0" lvl="0" indent="0" algn="l" defTabSz="623438" rtl="0" eaLnBrk="1" fontAlgn="auto" latinLnBrk="0" hangingPunct="1">
              <a:lnSpc>
                <a:spcPct val="100000"/>
              </a:lnSpc>
              <a:spcBef>
                <a:spcPts val="173"/>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Allison Ownby, PhD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Assistant Dean for Faculty and Educational Development |</a:t>
            </a:r>
            <a:r>
              <a:rPr kumimoji="0" sz="1000" b="0" i="0" u="none" strike="noStrike" kern="1200" cap="none" spc="55"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6">
                  <a:extLst>
                    <a:ext uri="{A12FA001-AC4F-418D-AE19-62706E023703}">
                      <ahyp:hlinkClr xmlns:ahyp="http://schemas.microsoft.com/office/drawing/2018/hyperlinkcolor" val="tx"/>
                    </a:ext>
                  </a:extLst>
                </a:hlinkClick>
              </a:rPr>
              <a:t>Allison.R.Ownby@uth.tmc.edu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3"/>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Women Faculty Forum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:40 – 8 :4 5 )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a:t>
            </a:r>
            <a:endPar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470"/>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Mandy Hill, DrPH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Co-Chair |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7">
                  <a:extLst>
                    <a:ext uri="{A12FA001-AC4F-418D-AE19-62706E023703}">
                      <ahyp:hlinkClr xmlns:ahyp="http://schemas.microsoft.com/office/drawing/2018/hyperlinkcolor" val="tx"/>
                    </a:ext>
                  </a:extLst>
                </a:hlinkClick>
              </a:rPr>
              <a:t>Mandy.J.Hill@uth.tmc.edu </a:t>
            </a:r>
            <a:r>
              <a:rPr kumimoji="0"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9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470"/>
              </a:spcBef>
              <a:spcAft>
                <a:spcPts val="0"/>
              </a:spcAft>
              <a:buClrTx/>
              <a:buSzTx/>
              <a:buFontTx/>
              <a:buNone/>
              <a:tabLst/>
              <a:defRPr/>
            </a:pPr>
            <a:r>
              <a:rPr kumimoji="0" sz="1100" b="1" i="0" u="none" strike="noStrike" kern="1200" cap="none" spc="-3" normalizeH="0" baseline="0" noProof="0" dirty="0" err="1">
                <a:ln>
                  <a:noFill/>
                </a:ln>
                <a:solidFill>
                  <a:srgbClr val="4D4F53"/>
                </a:solidFill>
                <a:effectLst/>
                <a:uLnTx/>
                <a:uFillTx/>
                <a:latin typeface="Adobe Devanagari"/>
                <a:ea typeface="+mn-ea"/>
                <a:cs typeface="Adobe Devanagari"/>
              </a:rPr>
              <a:t>Suur</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 Biliciler, MD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Co-Chair |</a:t>
            </a:r>
            <a:r>
              <a:rPr kumimoji="0" sz="1000" b="0" i="0" u="none" strike="noStrike" kern="1200" cap="none" spc="44"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8">
                  <a:extLst>
                    <a:ext uri="{A12FA001-AC4F-418D-AE19-62706E023703}">
                      <ahyp:hlinkClr xmlns:ahyp="http://schemas.microsoft.com/office/drawing/2018/hyperlinkcolor" val="tx"/>
                    </a:ext>
                  </a:extLst>
                </a:hlinkClick>
              </a:rPr>
              <a:t>Suur.Biliciler@uth.tmc.edu</a:t>
            </a:r>
            <a:endParaRPr kumimoji="0" sz="1000" b="0" i="0" u="none" strike="noStrike" kern="1200" cap="none" spc="0" normalizeH="0" baseline="0" noProof="0" dirty="0">
              <a:ln>
                <a:noFill/>
              </a:ln>
              <a:solidFill>
                <a:srgbClr val="77A2BB">
                  <a:lumMod val="75000"/>
                </a:srgbClr>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endParaRPr kumimoji="0" sz="1200" b="1" i="0" u="none" strike="noStrike" kern="1200" cap="none" spc="-3" normalizeH="0" baseline="0" noProof="0" dirty="0">
              <a:ln>
                <a:noFill/>
              </a:ln>
              <a:solidFill>
                <a:srgbClr val="833C0B"/>
              </a:solidFill>
              <a:effectLst/>
              <a:uLnTx/>
              <a:uFillTx/>
              <a:latin typeface="Adobe Devanagari"/>
              <a:ea typeface="+mn-ea"/>
              <a:cs typeface="Adobe Devanagari"/>
            </a:endParaRPr>
          </a:p>
        </p:txBody>
      </p:sp>
      <p:sp>
        <p:nvSpPr>
          <p:cNvPr id="5" name="TextBox 4">
            <a:extLst>
              <a:ext uri="{FF2B5EF4-FFF2-40B4-BE49-F238E27FC236}">
                <a16:creationId xmlns:a16="http://schemas.microsoft.com/office/drawing/2014/main" id="{3E20C581-6E8F-41E7-B7F6-B6B043B5134A}"/>
              </a:ext>
            </a:extLst>
          </p:cNvPr>
          <p:cNvSpPr txBox="1"/>
          <p:nvPr/>
        </p:nvSpPr>
        <p:spPr>
          <a:xfrm rot="16200000">
            <a:off x="-321690" y="755848"/>
            <a:ext cx="13066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77A2BB">
                    <a:lumMod val="50000"/>
                  </a:srgbClr>
                </a:solidFill>
                <a:effectLst/>
                <a:uLnTx/>
                <a:uFillTx/>
                <a:latin typeface="Adobe Devanagari" panose="02040503050201020203" pitchFamily="18" charset="0"/>
                <a:ea typeface="+mn-ea"/>
                <a:cs typeface="Adobe Devanagari" panose="02040503050201020203" pitchFamily="18" charset="0"/>
              </a:rPr>
              <a:t>P r o g r a m</a:t>
            </a:r>
          </a:p>
        </p:txBody>
      </p:sp>
      <p:sp>
        <p:nvSpPr>
          <p:cNvPr id="6" name="Rectangle 5">
            <a:extLst>
              <a:ext uri="{FF2B5EF4-FFF2-40B4-BE49-F238E27FC236}">
                <a16:creationId xmlns:a16="http://schemas.microsoft.com/office/drawing/2014/main" id="{5D36CDF0-FCCD-4324-8FBC-1F1B6B4462C2}"/>
              </a:ext>
            </a:extLst>
          </p:cNvPr>
          <p:cNvSpPr/>
          <p:nvPr/>
        </p:nvSpPr>
        <p:spPr>
          <a:xfrm>
            <a:off x="2991969" y="89218"/>
            <a:ext cx="5251077" cy="369332"/>
          </a:xfrm>
          <a:prstGeom prst="rect">
            <a:avLst/>
          </a:prstGeom>
        </p:spPr>
        <p:txBody>
          <a:bodyPr wrap="square">
            <a:spAutoFit/>
          </a:bodyPr>
          <a:lstStyle/>
          <a:p>
            <a:pPr marL="0" marR="79661" lvl="0" indent="0" algn="ctr" defTabSz="623438" rtl="0" eaLnBrk="1" fontAlgn="auto" latinLnBrk="0" hangingPunct="1">
              <a:lnSpc>
                <a:spcPct val="100000"/>
              </a:lnSpc>
              <a:spcBef>
                <a:spcPts val="147"/>
              </a:spcBef>
              <a:spcAft>
                <a:spcPts val="0"/>
              </a:spcAft>
              <a:buClrTx/>
              <a:buSzTx/>
              <a:buFontTx/>
              <a:buNone/>
              <a:tabLst/>
              <a:defRPr/>
            </a:pPr>
            <a:r>
              <a:rPr kumimoji="0" lang="en-US" sz="1800" b="1" i="0" u="none" strike="noStrike" kern="1200" cap="none" spc="0" normalizeH="0" baseline="0" noProof="0" dirty="0">
                <a:ln>
                  <a:noFill/>
                </a:ln>
                <a:solidFill>
                  <a:srgbClr val="833C0B"/>
                </a:solidFill>
                <a:effectLst/>
                <a:uLnTx/>
                <a:uFillTx/>
                <a:latin typeface="Adobe Devanagari"/>
                <a:ea typeface="+mn-ea"/>
                <a:cs typeface="Adobe Devanagari"/>
              </a:rPr>
              <a:t>NEW </a:t>
            </a:r>
            <a:r>
              <a:rPr kumimoji="0" lang="en-US" sz="1800" b="1" i="0" u="none" strike="noStrike" kern="1200" cap="none" spc="-3" normalizeH="0" baseline="0" noProof="0" dirty="0">
                <a:ln>
                  <a:noFill/>
                </a:ln>
                <a:solidFill>
                  <a:srgbClr val="833C0B"/>
                </a:solidFill>
                <a:effectLst/>
                <a:uLnTx/>
                <a:uFillTx/>
                <a:latin typeface="Adobe Devanagari"/>
                <a:ea typeface="+mn-ea"/>
                <a:cs typeface="Adobe Devanagari"/>
              </a:rPr>
              <a:t>FACULTY ORIENTATION</a:t>
            </a:r>
            <a:endParaRPr kumimoji="0" lang="en-US" sz="1800" b="1" i="0" u="none" strike="noStrike" kern="1200" cap="none" spc="0" normalizeH="0" baseline="0" noProof="0" dirty="0">
              <a:ln>
                <a:noFill/>
              </a:ln>
              <a:solidFill>
                <a:prstClr val="black"/>
              </a:solidFill>
              <a:effectLst/>
              <a:uLnTx/>
              <a:uFillTx/>
              <a:latin typeface="Adobe Devanagari"/>
              <a:ea typeface="+mn-ea"/>
              <a:cs typeface="Adobe Devanagari"/>
            </a:endParaRPr>
          </a:p>
        </p:txBody>
      </p:sp>
      <p:sp>
        <p:nvSpPr>
          <p:cNvPr id="7" name="Rectangle 6">
            <a:extLst>
              <a:ext uri="{FF2B5EF4-FFF2-40B4-BE49-F238E27FC236}">
                <a16:creationId xmlns:a16="http://schemas.microsoft.com/office/drawing/2014/main" id="{BFD6C88C-22E2-4D17-B01C-D16190F18FC0}"/>
              </a:ext>
            </a:extLst>
          </p:cNvPr>
          <p:cNvSpPr/>
          <p:nvPr/>
        </p:nvSpPr>
        <p:spPr>
          <a:xfrm>
            <a:off x="5964403" y="900012"/>
            <a:ext cx="6820419" cy="4790029"/>
          </a:xfrm>
          <a:prstGeom prst="rect">
            <a:avLst/>
          </a:prstGeom>
        </p:spPr>
        <p:txBody>
          <a:bodyPr wrap="square">
            <a:spAutoFit/>
          </a:bodyPr>
          <a:lstStyle/>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Office of Communications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( 8: 45 – 8 : 50 )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Darla Brown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Director |</a:t>
            </a:r>
            <a:r>
              <a:rPr kumimoji="0" lang="en-US"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chemeClr val="accent5">
                    <a:lumMod val="75000"/>
                  </a:schemeClr>
                </a:solidFill>
                <a:effectLst/>
                <a:uLnTx/>
                <a:uFill>
                  <a:solidFill>
                    <a:srgbClr val="0563C1"/>
                  </a:solidFill>
                </a:uFill>
                <a:latin typeface="Adobe Devanagari"/>
                <a:ea typeface="+mn-ea"/>
                <a:cs typeface="Adobe Devanagari"/>
                <a:hlinkClick r:id="rId9">
                  <a:extLst>
                    <a:ext uri="{A12FA001-AC4F-418D-AE19-62706E023703}">
                      <ahyp:hlinkClr xmlns:ahyp="http://schemas.microsoft.com/office/drawing/2018/hyperlinkcolor" val="tx"/>
                    </a:ext>
                  </a:extLst>
                </a:hlinkClick>
              </a:rPr>
              <a:t>M.Darla.Brown@uth.tmc.edu</a:t>
            </a:r>
            <a:endParaRPr kumimoji="0" lang="en-US" sz="900" b="0" i="0" u="sng" strike="noStrike" kern="1200" cap="none" spc="-3" normalizeH="0" baseline="0" noProof="0" dirty="0">
              <a:ln>
                <a:noFill/>
              </a:ln>
              <a:solidFill>
                <a:schemeClr val="accent5">
                  <a:lumMod val="75000"/>
                </a:scheme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7"/>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UTHealth Faculty Assistance Program| Academic </a:t>
            </a:r>
            <a:r>
              <a:rPr kumimoji="0" lang="en-US" sz="1200" b="1" i="0" u="none" strike="noStrike" kern="1200" cap="none" spc="-3" normalizeH="0" baseline="0" noProof="0" dirty="0" err="1">
                <a:ln>
                  <a:noFill/>
                </a:ln>
                <a:solidFill>
                  <a:srgbClr val="1F4E79"/>
                </a:solidFill>
                <a:effectLst/>
                <a:uLnTx/>
                <a:uFillTx/>
                <a:latin typeface="Adobe Devanagari"/>
                <a:ea typeface="+mn-ea"/>
                <a:cs typeface="Adobe Devanagari"/>
              </a:rPr>
              <a:t>Ombuds</a:t>
            </a: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( 8 :5 0 – 9 :0 0) </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Robin Dickey, PhD, MA, LPC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Faculty Assistance Specialist | Academic </a:t>
            </a:r>
            <a:r>
              <a:rPr kumimoji="0" lang="en-US" sz="1000" b="0" i="0" u="none" strike="noStrike" kern="1200" cap="none" spc="-3" normalizeH="0" baseline="0" noProof="0" dirty="0" err="1">
                <a:ln>
                  <a:noFill/>
                </a:ln>
                <a:solidFill>
                  <a:srgbClr val="4D4F53"/>
                </a:solidFill>
                <a:effectLst/>
                <a:uLnTx/>
                <a:uFillTx/>
                <a:latin typeface="Adobe Devanagari"/>
                <a:ea typeface="+mn-ea"/>
                <a:cs typeface="Adobe Devanagari"/>
              </a:rPr>
              <a:t>Ombuds</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58"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0">
                  <a:extLst>
                    <a:ext uri="{A12FA001-AC4F-418D-AE19-62706E023703}">
                      <ahyp:hlinkClr xmlns:ahyp="http://schemas.microsoft.com/office/drawing/2018/hyperlinkcolor" val="tx"/>
                    </a:ext>
                  </a:extLst>
                </a:hlinkClick>
              </a:rPr>
              <a:t>Robin.Dickey@uth.tmc.edu</a:t>
            </a:r>
            <a:endPar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Intellectual Property and Commercialization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:0 0 – 9: 05) </a:t>
            </a:r>
          </a:p>
          <a:p>
            <a:pPr marL="8659" marR="0" lvl="0" indent="0" algn="l" defTabSz="623438" rtl="0" eaLnBrk="1" fontAlgn="auto" latinLnBrk="0" hangingPunct="1">
              <a:lnSpc>
                <a:spcPct val="100000"/>
              </a:lnSpc>
              <a:spcBef>
                <a:spcPts val="173"/>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Christine Flynn,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Associate Director - Office of Technology Management |</a:t>
            </a:r>
            <a:r>
              <a:rPr kumimoji="0" lang="en-US" sz="1000" b="0" i="0" u="none" strike="noStrike" kern="1200" cap="none" spc="55"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1">
                  <a:extLst>
                    <a:ext uri="{A12FA001-AC4F-418D-AE19-62706E023703}">
                      <ahyp:hlinkClr xmlns:ahyp="http://schemas.microsoft.com/office/drawing/2018/hyperlinkcolor" val="tx"/>
                    </a:ext>
                  </a:extLst>
                </a:hlinkClick>
              </a:rPr>
              <a:t>Christine.Flynn@uth.tmc.edu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3"/>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Collaborative Research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05 – 9: 1 0)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Amy Hazen,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Associate Director, Shared Research Resources |</a:t>
            </a:r>
            <a:r>
              <a:rPr kumimoji="0" lang="en-US" sz="1000" b="0" i="0" u="none" strike="noStrike" kern="1200" cap="none" spc="48"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2">
                  <a:extLst>
                    <a:ext uri="{A12FA001-AC4F-418D-AE19-62706E023703}">
                      <ahyp:hlinkClr xmlns:ahyp="http://schemas.microsoft.com/office/drawing/2018/hyperlinkcolor" val="tx"/>
                    </a:ext>
                  </a:extLst>
                </a:hlinkClick>
              </a:rPr>
              <a:t>Amy.Hazen@uth.tmc.edu</a:t>
            </a:r>
            <a:endParaRPr kumimoji="0" lang="en-US" sz="1000" b="0" i="0" u="none" strike="noStrike" kern="1200" cap="none" spc="0" normalizeH="0" baseline="0" noProof="0" dirty="0">
              <a:ln>
                <a:noFill/>
              </a:ln>
              <a:solidFill>
                <a:srgbClr val="77A2BB">
                  <a:lumMod val="75000"/>
                </a:srgbClr>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61"/>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Valerie </a:t>
            </a:r>
            <a:r>
              <a:rPr kumimoji="0" lang="en-US" sz="1100" b="1" i="0" u="none" strike="noStrike" kern="1200" cap="none" spc="-3" normalizeH="0" baseline="0" noProof="0" dirty="0" err="1">
                <a:ln>
                  <a:noFill/>
                </a:ln>
                <a:solidFill>
                  <a:srgbClr val="4D4F53"/>
                </a:solidFill>
                <a:effectLst/>
                <a:uLnTx/>
                <a:uFillTx/>
                <a:latin typeface="Adobe Devanagari"/>
                <a:ea typeface="+mn-ea"/>
                <a:cs typeface="Adobe Devanagari"/>
              </a:rPr>
              <a:t>Bomben</a:t>
            </a: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Supervisor, Specialized &amp; Collaborative Research Agreements |</a:t>
            </a:r>
            <a:r>
              <a:rPr kumimoji="0" lang="en-US" sz="1000" b="0" i="0" u="none" strike="noStrike" kern="1200" cap="none" spc="89"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3">
                  <a:extLst>
                    <a:ext uri="{A12FA001-AC4F-418D-AE19-62706E023703}">
                      <ahyp:hlinkClr xmlns:ahyp="http://schemas.microsoft.com/office/drawing/2018/hyperlinkcolor" val="tx"/>
                    </a:ext>
                  </a:extLst>
                </a:hlinkClick>
              </a:rPr>
              <a:t>Valerie.C.Bomben@uth.tmc.edu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61"/>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Office of  Postdoctoral Affairs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10 – 9 :1 5)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Leslie S. Beckman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Assistant Director |</a:t>
            </a:r>
            <a:r>
              <a:rPr kumimoji="0" lang="en-US"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4">
                  <a:extLst>
                    <a:ext uri="{A12FA001-AC4F-418D-AE19-62706E023703}">
                      <ahyp:hlinkClr xmlns:ahyp="http://schemas.microsoft.com/office/drawing/2018/hyperlinkcolor" val="tx"/>
                    </a:ext>
                  </a:extLst>
                </a:hlinkClick>
              </a:rPr>
              <a:t>Leslie.Beckman@uth.tmc.edu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7"/>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Secured Text Messaging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:1 5 – 9 : 2 0 )</a:t>
            </a:r>
          </a:p>
          <a:p>
            <a:pPr marL="8659" marR="102607" lvl="0" indent="0" algn="l" defTabSz="623438" rtl="0" eaLnBrk="1" fontAlgn="auto" latinLnBrk="0" hangingPunct="1">
              <a:lnSpc>
                <a:spcPct val="113199"/>
              </a:lnSpc>
              <a:spcBef>
                <a:spcPts val="55"/>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Christina F. Solis, JD, MPH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Senior Legal Officer &amp; Privacy Officer - Office of Legal Affairs |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5">
                  <a:extLst>
                    <a:ext uri="{A12FA001-AC4F-418D-AE19-62706E023703}">
                      <ahyp:hlinkClr xmlns:ahyp="http://schemas.microsoft.com/office/drawing/2018/hyperlinkcolor" val="tx"/>
                    </a:ext>
                  </a:extLst>
                </a:hlinkClick>
              </a:rPr>
              <a:t>Christina.F.Solis@uth.tmc.edu </a:t>
            </a:r>
            <a:r>
              <a:rPr kumimoji="0" lang="en-US"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9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102607" lvl="0" indent="0" algn="l" defTabSz="623438" rtl="0" eaLnBrk="1" fontAlgn="auto" latinLnBrk="0" hangingPunct="1">
              <a:lnSpc>
                <a:spcPct val="113199"/>
              </a:lnSpc>
              <a:spcBef>
                <a:spcPts val="55"/>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Salman Khan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Manager – IT Security |</a:t>
            </a:r>
            <a:r>
              <a:rPr kumimoji="0" lang="en-US" sz="1000" b="0" i="0" u="none" strike="noStrike" kern="1200" cap="none" spc="17"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6">
                  <a:extLst>
                    <a:ext uri="{A12FA001-AC4F-418D-AE19-62706E023703}">
                      <ahyp:hlinkClr xmlns:ahyp="http://schemas.microsoft.com/office/drawing/2018/hyperlinkcolor" val="tx"/>
                    </a:ext>
                  </a:extLst>
                </a:hlinkClick>
              </a:rPr>
              <a:t>Salman.Khan@uth.tmc.edu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endPar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Questions / Answers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20 – 9 :3 0) </a:t>
            </a:r>
          </a:p>
        </p:txBody>
      </p:sp>
      <p:sp>
        <p:nvSpPr>
          <p:cNvPr id="8" name="Rectangle 7">
            <a:extLst>
              <a:ext uri="{FF2B5EF4-FFF2-40B4-BE49-F238E27FC236}">
                <a16:creationId xmlns:a16="http://schemas.microsoft.com/office/drawing/2014/main" id="{41E571D9-C647-4FD2-9F07-FA8C50F1EB94}"/>
              </a:ext>
            </a:extLst>
          </p:cNvPr>
          <p:cNvSpPr/>
          <p:nvPr/>
        </p:nvSpPr>
        <p:spPr>
          <a:xfrm>
            <a:off x="4154474" y="335188"/>
            <a:ext cx="3076227" cy="307777"/>
          </a:xfrm>
          <a:prstGeom prst="rect">
            <a:avLst/>
          </a:prstGeom>
        </p:spPr>
        <p:txBody>
          <a:bodyPr wrap="none">
            <a:spAutoFit/>
          </a:bodyPr>
          <a:lstStyle/>
          <a:p>
            <a:pPr marL="0" marR="431165" lvl="0" indent="0" algn="ctr" defTabSz="914400" rtl="0" eaLnBrk="1" fontAlgn="auto" latinLnBrk="0" hangingPunct="1">
              <a:lnSpc>
                <a:spcPct val="100000"/>
              </a:lnSpc>
              <a:spcBef>
                <a:spcPts val="85"/>
              </a:spcBef>
              <a:spcAft>
                <a:spcPts val="0"/>
              </a:spcAft>
              <a:buClrTx/>
              <a:buSzTx/>
              <a:buFontTx/>
              <a:buNone/>
              <a:tabLst/>
              <a:defRPr/>
            </a:pPr>
            <a:r>
              <a:rPr kumimoji="0" lang="en-US" sz="1400" b="0" i="0" u="none" strike="noStrike" kern="1200" cap="none" spc="-5" normalizeH="0" baseline="0" noProof="0" dirty="0">
                <a:ln>
                  <a:noFill/>
                </a:ln>
                <a:solidFill>
                  <a:srgbClr val="4D4F53"/>
                </a:solidFill>
                <a:effectLst/>
                <a:uLnTx/>
                <a:uFillTx/>
                <a:latin typeface="Times New Roman"/>
                <a:ea typeface="+mn-ea"/>
                <a:cs typeface="Times New Roman"/>
              </a:rPr>
              <a:t>October 21.2020 | 8:00 – 9:30</a:t>
            </a:r>
            <a:r>
              <a:rPr kumimoji="0" lang="en-US" sz="1400" b="0" i="0" u="none" strike="noStrike" kern="1200" cap="none" spc="10" normalizeH="0" baseline="0" noProof="0" dirty="0">
                <a:ln>
                  <a:noFill/>
                </a:ln>
                <a:solidFill>
                  <a:srgbClr val="4D4F53"/>
                </a:solidFill>
                <a:effectLst/>
                <a:uLnTx/>
                <a:uFillTx/>
                <a:latin typeface="Times New Roman"/>
                <a:ea typeface="+mn-ea"/>
                <a:cs typeface="Times New Roman"/>
              </a:rPr>
              <a:t> </a:t>
            </a:r>
            <a:r>
              <a:rPr kumimoji="0" lang="en-US" sz="1400" b="0" i="0" u="none" strike="noStrike" kern="1200" cap="none" spc="-5" normalizeH="0" baseline="0" noProof="0" dirty="0">
                <a:ln>
                  <a:noFill/>
                </a:ln>
                <a:solidFill>
                  <a:srgbClr val="4D4F53"/>
                </a:solidFill>
                <a:effectLst/>
                <a:uLnTx/>
                <a:uFillTx/>
                <a:latin typeface="Times New Roman"/>
                <a:ea typeface="+mn-ea"/>
                <a:cs typeface="Times New Roman"/>
              </a:rPr>
              <a:t>AM</a:t>
            </a:r>
            <a:endParaRPr kumimoji="0" lang="en-US" sz="1400" b="0" i="0" u="none" strike="noStrike" kern="1200" cap="none" spc="0" normalizeH="0" baseline="0" noProof="0" dirty="0">
              <a:ln>
                <a:noFill/>
              </a:ln>
              <a:solidFill>
                <a:prstClr val="black"/>
              </a:solidFill>
              <a:effectLst/>
              <a:uLnTx/>
              <a:uFillTx/>
              <a:latin typeface="Times New Roman"/>
              <a:ea typeface="+mn-ea"/>
              <a:cs typeface="Times New Roman"/>
            </a:endParaRPr>
          </a:p>
        </p:txBody>
      </p:sp>
      <p:pic>
        <p:nvPicPr>
          <p:cNvPr id="9" name="Picture 8">
            <a:extLst>
              <a:ext uri="{FF2B5EF4-FFF2-40B4-BE49-F238E27FC236}">
                <a16:creationId xmlns:a16="http://schemas.microsoft.com/office/drawing/2014/main" id="{980FE9B7-CE7B-4940-8F97-8D56B327A572}"/>
              </a:ext>
            </a:extLst>
          </p:cNvPr>
          <p:cNvPicPr>
            <a:picLocks noChangeAspect="1"/>
          </p:cNvPicPr>
          <p:nvPr/>
        </p:nvPicPr>
        <p:blipFill>
          <a:blip r:embed="rId17"/>
          <a:stretch>
            <a:fillRect/>
          </a:stretch>
        </p:blipFill>
        <p:spPr>
          <a:xfrm>
            <a:off x="9588094" y="4972631"/>
            <a:ext cx="1797902" cy="1612592"/>
          </a:xfrm>
          <a:prstGeom prst="rect">
            <a:avLst/>
          </a:prstGeom>
        </p:spPr>
      </p:pic>
    </p:spTree>
    <p:extLst>
      <p:ext uri="{BB962C8B-B14F-4D97-AF65-F5344CB8AC3E}">
        <p14:creationId xmlns:p14="http://schemas.microsoft.com/office/powerpoint/2010/main" val="27580447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5109C-2844-42BF-B0F8-21F499AC95AF}"/>
              </a:ext>
            </a:extLst>
          </p:cNvPr>
          <p:cNvSpPr>
            <a:spLocks noGrp="1"/>
          </p:cNvSpPr>
          <p:nvPr>
            <p:ph type="title"/>
          </p:nvPr>
        </p:nvSpPr>
        <p:spPr/>
        <p:txBody>
          <a:bodyPr/>
          <a:lstStyle/>
          <a:p>
            <a:r>
              <a:rPr lang="en-US" dirty="0"/>
              <a:t>Office of Academic Ombuds</a:t>
            </a:r>
          </a:p>
        </p:txBody>
      </p:sp>
      <p:sp>
        <p:nvSpPr>
          <p:cNvPr id="3" name="Content Placeholder 2">
            <a:extLst>
              <a:ext uri="{FF2B5EF4-FFF2-40B4-BE49-F238E27FC236}">
                <a16:creationId xmlns:a16="http://schemas.microsoft.com/office/drawing/2014/main" id="{32C65F5F-DEEC-4A22-847A-0E31EB70A590}"/>
              </a:ext>
            </a:extLst>
          </p:cNvPr>
          <p:cNvSpPr>
            <a:spLocks noGrp="1"/>
          </p:cNvSpPr>
          <p:nvPr>
            <p:ph idx="1"/>
          </p:nvPr>
        </p:nvSpPr>
        <p:spPr/>
        <p:txBody>
          <a:bodyPr>
            <a:normAutofit fontScale="92500" lnSpcReduction="20000"/>
          </a:bodyPr>
          <a:lstStyle/>
          <a:p>
            <a:pPr marL="0" indent="0">
              <a:lnSpc>
                <a:spcPct val="120000"/>
              </a:lnSpc>
              <a:spcBef>
                <a:spcPts val="0"/>
              </a:spcBef>
              <a:spcAft>
                <a:spcPts val="0"/>
              </a:spcAft>
              <a:buNone/>
            </a:pPr>
            <a:r>
              <a:rPr lang="en-US" dirty="0">
                <a:latin typeface="Arial" panose="020B0604020202020204" pitchFamily="34" charset="0"/>
                <a:cs typeface="Arial" panose="020B0604020202020204" pitchFamily="34" charset="0"/>
              </a:rPr>
              <a:t>Phone: 	Confidential mobile: 713-705-5005</a:t>
            </a:r>
          </a:p>
          <a:p>
            <a:pPr marL="0" indent="0">
              <a:lnSpc>
                <a:spcPct val="120000"/>
              </a:lnSpc>
              <a:spcBef>
                <a:spcPts val="0"/>
              </a:spcBef>
              <a:spcAft>
                <a:spcPts val="0"/>
              </a:spcAft>
              <a:buNone/>
            </a:pPr>
            <a:r>
              <a:rPr lang="en-US" dirty="0">
                <a:latin typeface="Arial" panose="020B0604020202020204" pitchFamily="34" charset="0"/>
                <a:cs typeface="Arial" panose="020B0604020202020204" pitchFamily="34" charset="0"/>
              </a:rPr>
              <a:t>Email:  	ombuds@uth.tmc.edu</a:t>
            </a:r>
          </a:p>
          <a:p>
            <a:pPr marL="0" indent="0">
              <a:lnSpc>
                <a:spcPct val="120000"/>
              </a:lnSpc>
              <a:spcBef>
                <a:spcPts val="0"/>
              </a:spcBef>
              <a:spcAft>
                <a:spcPts val="0"/>
              </a:spcAft>
              <a:buNone/>
            </a:pPr>
            <a:r>
              <a:rPr lang="en-US" dirty="0">
                <a:latin typeface="Arial" panose="020B0604020202020204" pitchFamily="34" charset="0"/>
                <a:cs typeface="Arial" panose="020B0604020202020204" pitchFamily="34" charset="0"/>
              </a:rPr>
              <a:t>Web:    	</a:t>
            </a:r>
            <a:r>
              <a:rPr lang="en-US" dirty="0">
                <a:latin typeface="Arial" panose="020B0604020202020204" pitchFamily="34" charset="0"/>
                <a:cs typeface="Arial" panose="020B0604020202020204" pitchFamily="34" charset="0"/>
                <a:hlinkClick r:id="rId2"/>
              </a:rPr>
              <a:t>www.go.uth.edu/ombuds</a:t>
            </a:r>
            <a:endParaRPr lang="en-US" dirty="0">
              <a:latin typeface="Arial" panose="020B0604020202020204" pitchFamily="34" charset="0"/>
              <a:cs typeface="Arial" panose="020B0604020202020204" pitchFamily="34" charset="0"/>
            </a:endParaRPr>
          </a:p>
          <a:p>
            <a:pPr marL="0" indent="0">
              <a:lnSpc>
                <a:spcPct val="120000"/>
              </a:lnSpc>
              <a:spcBef>
                <a:spcPts val="0"/>
              </a:spcBef>
              <a:spcAft>
                <a:spcPts val="0"/>
              </a:spcAft>
              <a:buNone/>
            </a:pPr>
            <a:endParaRPr lang="en-US" dirty="0">
              <a:latin typeface="Arial" panose="020B0604020202020204" pitchFamily="34" charset="0"/>
              <a:cs typeface="Arial" panose="020B0604020202020204" pitchFamily="34" charset="0"/>
            </a:endParaRPr>
          </a:p>
          <a:p>
            <a:r>
              <a:rPr lang="en-US" dirty="0"/>
              <a:t>Faculty, students, residents, fellows, and postdocs</a:t>
            </a:r>
          </a:p>
          <a:p>
            <a:r>
              <a:rPr lang="en-US" dirty="0"/>
              <a:t>Express and discuss concerns regarding your educational and workplace experiences at UTHealth</a:t>
            </a:r>
          </a:p>
          <a:p>
            <a:r>
              <a:rPr lang="en-US" dirty="0"/>
              <a:t>Get assistance navigating institutional information, policies, resources, and other offices to which you may formally express your concerns, resolve disputes, manage conflicts, and improve communication</a:t>
            </a:r>
          </a:p>
          <a:p>
            <a:r>
              <a:rPr lang="en-US" dirty="0"/>
              <a:t>Neutral, informal, confidential, impartial</a:t>
            </a:r>
          </a:p>
          <a:p>
            <a:pPr marL="0" indent="0">
              <a:lnSpc>
                <a:spcPct val="120000"/>
              </a:lnSpc>
              <a:spcBef>
                <a:spcPts val="0"/>
              </a:spcBef>
              <a:spcAft>
                <a:spcPts val="0"/>
              </a:spcAft>
              <a:buNone/>
            </a:pP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091782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Faculty Assistance Program (FAP)</a:t>
            </a:r>
          </a:p>
        </p:txBody>
      </p:sp>
      <p:sp>
        <p:nvSpPr>
          <p:cNvPr id="3" name="Content Placeholder 2"/>
          <p:cNvSpPr>
            <a:spLocks noGrp="1"/>
          </p:cNvSpPr>
          <p:nvPr>
            <p:ph sz="half" idx="1"/>
          </p:nvPr>
        </p:nvSpPr>
        <p:spPr>
          <a:xfrm>
            <a:off x="580968" y="2524039"/>
            <a:ext cx="5185873" cy="3638763"/>
          </a:xfrm>
        </p:spPr>
        <p:txBody>
          <a:bodyPr>
            <a:normAutofit fontScale="92500" lnSpcReduction="20000"/>
          </a:bodyPr>
          <a:lstStyle/>
          <a:p>
            <a:pPr>
              <a:buFont typeface="Courier New" panose="02070309020205020404" pitchFamily="49" charset="0"/>
              <a:buChar char="o"/>
            </a:pPr>
            <a:r>
              <a:rPr lang="en-US" sz="2200" dirty="0"/>
              <a:t>Available to faculty members as well as your family members.</a:t>
            </a:r>
          </a:p>
          <a:p>
            <a:pPr>
              <a:buFont typeface="Courier New" panose="02070309020205020404" pitchFamily="49" charset="0"/>
              <a:buChar char="o"/>
            </a:pPr>
            <a:r>
              <a:rPr lang="en-US" sz="2200" dirty="0"/>
              <a:t>Convenient and confidential mental health counseling and consultation services with a licensed mental health professional at no cost to you. 5 sessions </a:t>
            </a:r>
            <a:r>
              <a:rPr lang="en-US" sz="2200" u="sng" dirty="0"/>
              <a:t>per issue</a:t>
            </a:r>
            <a:r>
              <a:rPr lang="en-US" sz="2200" dirty="0"/>
              <a:t>.</a:t>
            </a:r>
          </a:p>
          <a:p>
            <a:pPr>
              <a:buFont typeface="Courier New" panose="02070309020205020404" pitchFamily="49" charset="0"/>
              <a:buChar char="o"/>
            </a:pPr>
            <a:r>
              <a:rPr lang="en-US" sz="2200" dirty="0"/>
              <a:t>Integrative Wellness Coaching-uniquely catered for faculty!</a:t>
            </a:r>
          </a:p>
          <a:p>
            <a:pPr>
              <a:buFont typeface="Courier New" panose="02070309020205020404" pitchFamily="49" charset="0"/>
              <a:buChar char="o"/>
            </a:pPr>
            <a:r>
              <a:rPr lang="en-US" sz="2200" dirty="0"/>
              <a:t>The FAP offers a variety of additional services including legal and financial resources, childcare and eldercare resources, and coping through COVID resources just to name a few.</a:t>
            </a:r>
          </a:p>
          <a:p>
            <a:pPr marL="0" indent="0">
              <a:buNone/>
            </a:pPr>
            <a:endParaRPr lang="en-US" dirty="0"/>
          </a:p>
        </p:txBody>
      </p:sp>
      <p:sp>
        <p:nvSpPr>
          <p:cNvPr id="4" name="Content Placeholder 3"/>
          <p:cNvSpPr>
            <a:spLocks noGrp="1"/>
          </p:cNvSpPr>
          <p:nvPr>
            <p:ph sz="half" idx="2"/>
          </p:nvPr>
        </p:nvSpPr>
        <p:spPr>
          <a:xfrm>
            <a:off x="6096000" y="2524038"/>
            <a:ext cx="5194583" cy="3638764"/>
          </a:xfrm>
        </p:spPr>
        <p:txBody>
          <a:bodyPr>
            <a:normAutofit fontScale="92500" lnSpcReduction="20000"/>
          </a:bodyPr>
          <a:lstStyle/>
          <a:p>
            <a:pPr>
              <a:buFont typeface="Courier New" panose="02070309020205020404" pitchFamily="49" charset="0"/>
              <a:buChar char="o"/>
            </a:pPr>
            <a:r>
              <a:rPr lang="en-US" dirty="0"/>
              <a:t> Websites: </a:t>
            </a:r>
          </a:p>
          <a:p>
            <a:pPr lvl="1">
              <a:buFont typeface="Courier New" panose="02070309020205020404" pitchFamily="49" charset="0"/>
              <a:buChar char="o"/>
            </a:pPr>
            <a:r>
              <a:rPr lang="en-US" dirty="0">
                <a:hlinkClick r:id="rId2"/>
              </a:rPr>
              <a:t>http://go.uth.edu/fap</a:t>
            </a:r>
            <a:endParaRPr lang="en-US" dirty="0"/>
          </a:p>
          <a:p>
            <a:pPr lvl="1">
              <a:buFont typeface="Courier New" panose="02070309020205020404" pitchFamily="49" charset="0"/>
              <a:buChar char="o"/>
            </a:pPr>
            <a:r>
              <a:rPr lang="en-US" dirty="0">
                <a:hlinkClick r:id="rId3"/>
              </a:rPr>
              <a:t>www.mylifevalues.com</a:t>
            </a:r>
            <a:r>
              <a:rPr lang="en-US" dirty="0"/>
              <a:t> </a:t>
            </a:r>
            <a:r>
              <a:rPr lang="en-US" sz="1900" dirty="0"/>
              <a:t>(username and password both: </a:t>
            </a:r>
            <a:r>
              <a:rPr lang="en-US" sz="1900" dirty="0" err="1"/>
              <a:t>uth</a:t>
            </a:r>
            <a:r>
              <a:rPr lang="en-US" sz="1900" dirty="0"/>
              <a:t>)</a:t>
            </a:r>
          </a:p>
          <a:p>
            <a:pPr lvl="1">
              <a:buFont typeface="Courier New" panose="02070309020205020404" pitchFamily="49" charset="0"/>
              <a:buChar char="o"/>
            </a:pPr>
            <a:endParaRPr lang="en-US" dirty="0"/>
          </a:p>
          <a:p>
            <a:pPr>
              <a:buFont typeface="Courier New" panose="02070309020205020404" pitchFamily="49" charset="0"/>
              <a:buChar char="o"/>
            </a:pPr>
            <a:r>
              <a:rPr lang="en-US" dirty="0"/>
              <a:t>Phone Contact: </a:t>
            </a:r>
          </a:p>
          <a:p>
            <a:pPr lvl="1">
              <a:buFont typeface="Courier New" panose="02070309020205020404" pitchFamily="49" charset="0"/>
              <a:buChar char="o"/>
            </a:pPr>
            <a:r>
              <a:rPr lang="en-US" dirty="0"/>
              <a:t>713-500-3880 (FAP)</a:t>
            </a:r>
          </a:p>
          <a:p>
            <a:pPr marL="457200" lvl="1" indent="0">
              <a:buNone/>
            </a:pPr>
            <a:endParaRPr lang="en-US" dirty="0"/>
          </a:p>
          <a:p>
            <a:pPr>
              <a:buFont typeface="Courier New" panose="02070309020205020404" pitchFamily="49" charset="0"/>
              <a:buChar char="o"/>
            </a:pPr>
            <a:r>
              <a:rPr lang="en-US" dirty="0"/>
              <a:t>Contact Robin directly at:</a:t>
            </a:r>
          </a:p>
          <a:p>
            <a:pPr lvl="1">
              <a:buFont typeface="Courier New" panose="02070309020205020404" pitchFamily="49" charset="0"/>
              <a:buChar char="o"/>
            </a:pPr>
            <a:r>
              <a:rPr lang="en-US" dirty="0"/>
              <a:t>Phone: 713-500-3358 </a:t>
            </a:r>
          </a:p>
          <a:p>
            <a:pPr lvl="1">
              <a:buFont typeface="Courier New" panose="02070309020205020404" pitchFamily="49" charset="0"/>
              <a:buChar char="o"/>
            </a:pPr>
            <a:r>
              <a:rPr lang="en-US" dirty="0"/>
              <a:t>Email: Robin.dickey@uth.tmc.edu</a:t>
            </a:r>
          </a:p>
        </p:txBody>
      </p:sp>
    </p:spTree>
    <p:extLst>
      <p:ext uri="{BB962C8B-B14F-4D97-AF65-F5344CB8AC3E}">
        <p14:creationId xmlns:p14="http://schemas.microsoft.com/office/powerpoint/2010/main" val="26827700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DEBC41-6B0C-43C2-8DDB-61D9B886A443}"/>
              </a:ext>
            </a:extLst>
          </p:cNvPr>
          <p:cNvPicPr>
            <a:picLocks noChangeAspect="1"/>
          </p:cNvPicPr>
          <p:nvPr/>
        </p:nvPicPr>
        <p:blipFill>
          <a:blip r:embed="rId2"/>
          <a:stretch>
            <a:fillRect/>
          </a:stretch>
        </p:blipFill>
        <p:spPr>
          <a:xfrm>
            <a:off x="1300055" y="561561"/>
            <a:ext cx="9591889" cy="5940972"/>
          </a:xfrm>
          <a:prstGeom prst="rect">
            <a:avLst/>
          </a:prstGeom>
        </p:spPr>
      </p:pic>
    </p:spTree>
    <p:extLst>
      <p:ext uri="{BB962C8B-B14F-4D97-AF65-F5344CB8AC3E}">
        <p14:creationId xmlns:p14="http://schemas.microsoft.com/office/powerpoint/2010/main" val="2867187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2209799" y="2106967"/>
            <a:ext cx="7772400" cy="1143000"/>
          </a:xfrm>
        </p:spPr>
        <p:txBody>
          <a:bodyPr vert="horz" wrap="square" lIns="91440" tIns="45720" rIns="91440" bIns="45720" numCol="1" rtlCol="0" anchor="b" anchorCtr="0" compatLnSpc="1">
            <a:prstTxWarp prst="textNoShape">
              <a:avLst/>
            </a:prstTxWarp>
            <a:noAutofit/>
          </a:bodyPr>
          <a:lstStyle/>
          <a:p>
            <a:pPr algn="ctr" eaLnBrk="1" hangingPunct="1">
              <a:defRPr/>
            </a:pPr>
            <a:r>
              <a:rPr lang="en-US" altLang="en-US" sz="6600" b="1" dirty="0">
                <a:ln w="22225">
                  <a:noFill/>
                  <a:prstDash val="solid"/>
                </a:ln>
                <a:solidFill>
                  <a:srgbClr val="F79646">
                    <a:lumMod val="50000"/>
                  </a:srgbClr>
                </a:solidFill>
                <a:effectLst>
                  <a:glow rad="63500">
                    <a:prstClr val="white">
                      <a:alpha val="40000"/>
                    </a:prstClr>
                  </a:glow>
                  <a:innerShdw blurRad="63500" dist="50800">
                    <a:prstClr val="black">
                      <a:alpha val="50000"/>
                    </a:prstClr>
                  </a:innerShdw>
                </a:effectLst>
                <a:latin typeface="Adobe Devanagari" panose="02040503050201020203" pitchFamily="18" charset="0"/>
                <a:ea typeface="+mn-ea"/>
              </a:rPr>
              <a:t>Expectations</a:t>
            </a:r>
          </a:p>
        </p:txBody>
      </p:sp>
      <p:sp>
        <p:nvSpPr>
          <p:cNvPr id="96258" name="Rectangle 3" descr="Rectangle: Click to edit Master text styles&#10;Second level&#10;Third level&#10;Fourth level&#10;Fifth level"/>
          <p:cNvSpPr>
            <a:spLocks noGrp="1" noChangeArrowheads="1"/>
          </p:cNvSpPr>
          <p:nvPr>
            <p:ph type="subTitle" idx="1"/>
          </p:nvPr>
        </p:nvSpPr>
        <p:spPr>
          <a:xfrm>
            <a:off x="2392363" y="3276600"/>
            <a:ext cx="7407275" cy="1752600"/>
          </a:xfrm>
        </p:spPr>
        <p:txBody>
          <a:bodyPr/>
          <a:lstStyle/>
          <a:p>
            <a:pPr marL="26988"/>
            <a:r>
              <a:rPr lang="en-US" altLang="en-US" sz="4000" dirty="0">
                <a:solidFill>
                  <a:srgbClr val="000000"/>
                </a:solidFill>
                <a:latin typeface="Adobe Devanagari" panose="02040503050201020203" pitchFamily="18" charset="0"/>
                <a:ea typeface="ＭＳ Ｐゴシック" charset="-128"/>
                <a:cs typeface="Adobe Devanagari" panose="02040503050201020203" pitchFamily="18" charset="0"/>
              </a:rPr>
              <a:t>Planning for Promotion and Tenure</a:t>
            </a:r>
          </a:p>
        </p:txBody>
      </p:sp>
      <p:sp>
        <p:nvSpPr>
          <p:cNvPr id="9625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80000"/>
              <a:buFont typeface="Wingdings 2" charset="2"/>
              <a:buChar char=""/>
              <a:defRPr sz="3200">
                <a:solidFill>
                  <a:schemeClr val="tx1"/>
                </a:solidFill>
                <a:latin typeface="Gill Sans MT" charset="0"/>
                <a:ea typeface="ＭＳ Ｐゴシック" charset="-128"/>
              </a:defRPr>
            </a:lvl1pPr>
            <a:lvl2pPr marL="742950" indent="-285750">
              <a:spcBef>
                <a:spcPts val="550"/>
              </a:spcBef>
              <a:buClr>
                <a:schemeClr val="accent1"/>
              </a:buClr>
              <a:buFont typeface="Verdana" charset="0"/>
              <a:buChar char="◦"/>
              <a:defRPr sz="28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buChar char=""/>
              <a:defRPr sz="24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buChar char=""/>
              <a:defRPr sz="2000">
                <a:solidFill>
                  <a:schemeClr val="tx1"/>
                </a:solidFill>
                <a:latin typeface="Gill Sans MT" charset="0"/>
                <a:ea typeface="ＭＳ Ｐゴシック" charset="-128"/>
              </a:defRPr>
            </a:lvl4pPr>
            <a:lvl5pPr marL="2057400" indent="-228600">
              <a:spcBef>
                <a:spcPct val="20000"/>
              </a:spcBef>
              <a:buClr>
                <a:srgbClr val="84AA33"/>
              </a:buClr>
              <a:buFont typeface="Wingdings 2" charset="2"/>
              <a:buChar char=""/>
              <a:defRPr sz="2000">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9pPr>
          </a:lstStyle>
          <a:p>
            <a:pPr eaLnBrk="0" fontAlgn="base" hangingPunct="0">
              <a:spcBef>
                <a:spcPct val="0"/>
              </a:spcBef>
              <a:spcAft>
                <a:spcPct val="0"/>
              </a:spcAft>
              <a:buClrTx/>
              <a:buSzTx/>
              <a:buNone/>
            </a:pPr>
            <a:fld id="{B7BE4137-2A64-EA4A-9435-DA05B35E5E9A}" type="slidenum">
              <a:rPr lang="en-US" altLang="en-US" sz="1200">
                <a:solidFill>
                  <a:srgbClr val="B5A788"/>
                </a:solidFill>
                <a:latin typeface="Tahoma" charset="0"/>
              </a:rPr>
              <a:pPr eaLnBrk="0" fontAlgn="base" hangingPunct="0">
                <a:spcBef>
                  <a:spcPct val="0"/>
                </a:spcBef>
                <a:spcAft>
                  <a:spcPct val="0"/>
                </a:spcAft>
                <a:buClrTx/>
                <a:buSzTx/>
                <a:buNone/>
              </a:pPr>
              <a:t>7</a:t>
            </a:fld>
            <a:endParaRPr lang="en-US" altLang="en-US" sz="1200">
              <a:solidFill>
                <a:srgbClr val="B5A788"/>
              </a:solidFill>
              <a:latin typeface="Tahoma" charset="0"/>
            </a:endParaRPr>
          </a:p>
        </p:txBody>
      </p:sp>
      <p:pic>
        <p:nvPicPr>
          <p:cNvPr id="3" name="Picture 2">
            <a:extLst>
              <a:ext uri="{FF2B5EF4-FFF2-40B4-BE49-F238E27FC236}">
                <a16:creationId xmlns:a16="http://schemas.microsoft.com/office/drawing/2014/main" id="{010779A5-47F4-463F-AC3A-DEA8C4410870}"/>
              </a:ext>
            </a:extLst>
          </p:cNvPr>
          <p:cNvPicPr>
            <a:picLocks noChangeAspect="1"/>
          </p:cNvPicPr>
          <p:nvPr/>
        </p:nvPicPr>
        <p:blipFill>
          <a:blip r:embed="rId3">
            <a:clrChange>
              <a:clrFrom>
                <a:srgbClr val="FFFFFF"/>
              </a:clrFrom>
              <a:clrTo>
                <a:srgbClr val="FFFFFF">
                  <a:alpha val="0"/>
                </a:srgbClr>
              </a:clrTo>
            </a:clrChange>
            <a:grayscl/>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828094">
            <a:off x="8059435" y="313341"/>
            <a:ext cx="2857500" cy="1905000"/>
          </a:xfrm>
          <a:prstGeom prst="rect">
            <a:avLst/>
          </a:prstGeom>
          <a:effectLst>
            <a:softEdge rad="63500"/>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1909762" y="322586"/>
            <a:ext cx="8372475" cy="6212827"/>
          </a:xfrm>
          <a:prstGeom prst="rect">
            <a:avLst/>
          </a:prstGeom>
        </p:spPr>
      </p:pic>
    </p:spTree>
    <p:extLst>
      <p:ext uri="{BB962C8B-B14F-4D97-AF65-F5344CB8AC3E}">
        <p14:creationId xmlns:p14="http://schemas.microsoft.com/office/powerpoint/2010/main" val="14188774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C929C8-E1C7-4A42-A56A-9A444233B3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408F30-ACD9-9D4A-8732-D693E0D667D2}" type="slidenum">
              <a:rPr kumimoji="0" lang="en-US" altLang="en-US" sz="10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0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4" name="object 2">
            <a:extLst>
              <a:ext uri="{FF2B5EF4-FFF2-40B4-BE49-F238E27FC236}">
                <a16:creationId xmlns:a16="http://schemas.microsoft.com/office/drawing/2014/main" id="{3D959FF3-0306-42A5-A200-BC331D35F666}"/>
              </a:ext>
            </a:extLst>
          </p:cNvPr>
          <p:cNvSpPr txBox="1"/>
          <p:nvPr/>
        </p:nvSpPr>
        <p:spPr>
          <a:xfrm>
            <a:off x="806004" y="900012"/>
            <a:ext cx="5289996" cy="5517292"/>
          </a:xfrm>
          <a:prstGeom prst="rect">
            <a:avLst/>
          </a:prstGeom>
        </p:spPr>
        <p:txBody>
          <a:bodyPr vert="horz" wrap="square" lIns="0" tIns="18617" rIns="0" bIns="0" rtlCol="0">
            <a:spAutoFit/>
          </a:bodyPr>
          <a:lstStyle/>
          <a:p>
            <a:pPr marL="8659" marR="0" lvl="0" indent="0" algn="l" defTabSz="623438" rtl="0" eaLnBrk="1" fontAlgn="auto" latinLnBrk="0" hangingPunct="1">
              <a:lnSpc>
                <a:spcPct val="100000"/>
              </a:lnSpc>
              <a:spcBef>
                <a:spcPts val="777"/>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W</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elco</a:t>
            </a: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me</a:t>
            </a:r>
            <a:r>
              <a:rPr kumimoji="0" sz="1100" b="1" i="0" u="none" strike="noStrike" kern="1200" cap="none" spc="126" normalizeH="0" baseline="0" noProof="0" dirty="0">
                <a:ln>
                  <a:noFill/>
                </a:ln>
                <a:solidFill>
                  <a:srgbClr val="1F4E79"/>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5</a:t>
            </a:r>
            <a:r>
              <a:rPr kumimoji="0" sz="1100" b="1" i="0" u="none" strike="noStrike" kern="1200" cap="none" spc="7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r>
              <a:rPr kumimoji="0" sz="1100" b="1" i="0" u="none" strike="noStrike" kern="1200" cap="none" spc="85"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1</a:t>
            </a:r>
            <a:r>
              <a:rPr kumimoji="0" sz="1100" b="1" i="0" u="none" strike="noStrike" kern="1200" cap="none" spc="-61"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55"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endParaRPr kumimoji="0" sz="11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Richard Andrassy</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MD</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Executive Dean </a:t>
            </a:r>
            <a:r>
              <a:rPr kumimoji="0" sz="1000" b="0" i="1" u="none" strike="noStrike" kern="1200" cap="none" spc="-3" normalizeH="0" baseline="0" noProof="0" dirty="0">
                <a:ln>
                  <a:noFill/>
                </a:ln>
                <a:solidFill>
                  <a:srgbClr val="4D4F53"/>
                </a:solidFill>
                <a:effectLst/>
                <a:uLnTx/>
                <a:uFillTx/>
                <a:latin typeface="Adobe Devanagari"/>
                <a:ea typeface="+mn-ea"/>
                <a:cs typeface="Adobe Devanagari"/>
              </a:rPr>
              <a:t>ad interim</a:t>
            </a:r>
            <a:r>
              <a:rPr kumimoji="0" lang="en-US" sz="1000" b="0" i="1"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McGovern Medical School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H. Wayne Hightower Distinguished Professor in the Medical Sciences</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2">
                  <a:extLst>
                    <a:ext uri="{A12FA001-AC4F-418D-AE19-62706E023703}">
                      <ahyp:hlinkClr xmlns:ahyp="http://schemas.microsoft.com/office/drawing/2018/hyperlinkcolor" val="tx"/>
                    </a:ext>
                  </a:extLst>
                </a:hlinkClick>
              </a:rPr>
              <a:t>Richard.Andrassy@uth.tmc.edu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lang="en-US" sz="900" b="0" i="0" u="sng" strike="noStrike" kern="1200" cap="none" spc="-3" normalizeH="0" baseline="0" noProof="0" dirty="0">
              <a:ln>
                <a:noFill/>
              </a:ln>
              <a:solidFill>
                <a:srgbClr val="0563C1"/>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A</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ca</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demic Life | P</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ro</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motion &amp; T</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en</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ure | G</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ra</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nts 1 0 1 &amp; 1 0 2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200" b="1" i="0" u="none" strike="noStrike" kern="1200" cap="none" spc="65" normalizeH="0" baseline="0" noProof="0" dirty="0">
                <a:ln>
                  <a:noFill/>
                </a:ln>
                <a:solidFill>
                  <a:srgbClr val="833C0B"/>
                </a:solidFill>
                <a:effectLst/>
                <a:uLnTx/>
                <a:uFillTx/>
                <a:latin typeface="Adobe Devanagari"/>
                <a:ea typeface="+mn-ea"/>
                <a:cs typeface="Adobe Devanagari"/>
              </a:rPr>
              <a:t>8: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1 0 – </a:t>
            </a:r>
            <a:r>
              <a:rPr kumimoji="0" sz="1200" b="1" i="0" u="none" strike="noStrike" kern="1200" cap="none" spc="65" normalizeH="0" baseline="0" noProof="0" dirty="0">
                <a:ln>
                  <a:noFill/>
                </a:ln>
                <a:solidFill>
                  <a:srgbClr val="833C0B"/>
                </a:solidFill>
                <a:effectLst/>
                <a:uLnTx/>
                <a:uFillTx/>
                <a:latin typeface="Adobe Devanagari"/>
                <a:ea typeface="+mn-ea"/>
                <a:cs typeface="Adobe Devanagari"/>
              </a:rPr>
              <a:t>8: 25</a:t>
            </a:r>
            <a:r>
              <a:rPr kumimoji="0" sz="1200" b="1" i="0" u="none" strike="noStrike" kern="1200" cap="none" spc="99" normalizeH="0" baseline="0" noProof="0" dirty="0">
                <a:ln>
                  <a:noFill/>
                </a:ln>
                <a:solidFill>
                  <a:srgbClr val="833C0B"/>
                </a:solidFill>
                <a:effectLst/>
                <a:uLnTx/>
                <a:uFillTx/>
                <a:latin typeface="Adobe Devanagari"/>
                <a:ea typeface="+mn-ea"/>
                <a:cs typeface="Adobe Devanagari"/>
              </a:rPr>
              <a:t>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a:t>
            </a:r>
            <a:endParaRPr kumimoji="0" sz="12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Kevin A. Morano</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PhD</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3">
                  <a:extLst>
                    <a:ext uri="{A12FA001-AC4F-418D-AE19-62706E023703}">
                      <ahyp:hlinkClr xmlns:ahyp="http://schemas.microsoft.com/office/drawing/2018/hyperlinkcolor" val="tx"/>
                    </a:ext>
                  </a:extLst>
                </a:hlinkClick>
              </a:rPr>
              <a:t>Kevin.A.Morano@uth.tmc.edu </a:t>
            </a:r>
            <a:r>
              <a:rPr kumimoji="0"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Associate Vice President | Faculty Affairs &amp; Development  </a:t>
            </a:r>
            <a:endPar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Associate </a:t>
            </a:r>
            <a:r>
              <a:rPr kumimoji="0" sz="1000" b="0" i="0" u="none" strike="noStrike" kern="1200" cap="none" spc="0" normalizeH="0" baseline="0" noProof="0" dirty="0">
                <a:ln>
                  <a:noFill/>
                </a:ln>
                <a:solidFill>
                  <a:srgbClr val="4D4F53"/>
                </a:solidFill>
                <a:effectLst/>
                <a:uLnTx/>
                <a:uFillTx/>
                <a:latin typeface="Adobe Devanagari"/>
                <a:ea typeface="+mn-ea"/>
                <a:cs typeface="Adobe Devanagari"/>
              </a:rPr>
              <a:t>Dean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 Faculty Affairs</a:t>
            </a:r>
            <a:endParaRPr kumimoji="0" sz="10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16"/>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Director | New Investigator Development</a:t>
            </a:r>
            <a:r>
              <a:rPr kumimoji="0"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Program</a:t>
            </a:r>
            <a:endPar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16"/>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Grad</a:t>
            </a:r>
            <a:r>
              <a:rPr kumimoji="0" lang="en-US" sz="1200" b="1" i="0" u="none" strike="noStrike" kern="1200" cap="none" spc="65" normalizeH="0" baseline="0" noProof="0" dirty="0">
                <a:ln>
                  <a:noFill/>
                </a:ln>
                <a:solidFill>
                  <a:srgbClr val="1F4E79"/>
                </a:solidFill>
                <a:effectLst/>
                <a:uLnTx/>
                <a:uFillTx/>
                <a:latin typeface="Adobe Devanagari"/>
                <a:ea typeface="+mn-ea"/>
                <a:cs typeface="Adobe Devanagari"/>
              </a:rPr>
              <a:t>u</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ate </a:t>
            </a: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Student </a:t>
            </a:r>
            <a:r>
              <a:rPr kumimoji="0" lang="en-US" sz="1200" b="1" i="0" u="none" strike="noStrike" kern="1200" cap="none" spc="65" normalizeH="0" baseline="0" noProof="0" dirty="0">
                <a:ln>
                  <a:noFill/>
                </a:ln>
                <a:solidFill>
                  <a:srgbClr val="1F4E79"/>
                </a:solidFill>
                <a:effectLst/>
                <a:uLnTx/>
                <a:uFillTx/>
                <a:latin typeface="Adobe Devanagari"/>
                <a:ea typeface="+mn-ea"/>
                <a:cs typeface="Adobe Devanagari"/>
              </a:rPr>
              <a:t>T</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r</a:t>
            </a:r>
            <a:r>
              <a:rPr kumimoji="0" sz="1200" b="1" i="0" u="none" strike="noStrike" kern="1200" cap="none" spc="89" normalizeH="0" baseline="0" noProof="0" dirty="0">
                <a:ln>
                  <a:noFill/>
                </a:ln>
                <a:solidFill>
                  <a:srgbClr val="1F4E79"/>
                </a:solidFill>
                <a:effectLst/>
                <a:uLnTx/>
                <a:uFillTx/>
                <a:latin typeface="Adobe Devanagari"/>
                <a:ea typeface="+mn-ea"/>
                <a:cs typeface="Adobe Devanagari"/>
              </a:rPr>
              <a:t>aining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 25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:3</a:t>
            </a:r>
            <a:r>
              <a:rPr kumimoji="0" sz="1100" b="1" i="0" u="none" strike="noStrike" kern="1200" cap="none" spc="-112"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61" normalizeH="0" baseline="0" noProof="0" dirty="0">
                <a:ln>
                  <a:noFill/>
                </a:ln>
                <a:solidFill>
                  <a:srgbClr val="833C0B"/>
                </a:solidFill>
                <a:effectLst/>
                <a:uLnTx/>
                <a:uFillTx/>
                <a:latin typeface="Adobe Devanagari"/>
                <a:ea typeface="+mn-ea"/>
                <a:cs typeface="Adobe Devanagari"/>
              </a:rPr>
              <a:t> </a:t>
            </a:r>
            <a:endParaRPr kumimoji="0" sz="11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296"/>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William W. Mattox, PhD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Senior Associate Dean - Graduate School of Biomedical Sciences |</a:t>
            </a:r>
            <a:r>
              <a:rPr kumimoji="0" sz="1000" b="0" i="0" u="none" strike="noStrike" kern="1200" cap="none" spc="0"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4">
                  <a:extLst>
                    <a:ext uri="{A12FA001-AC4F-418D-AE19-62706E023703}">
                      <ahyp:hlinkClr xmlns:ahyp="http://schemas.microsoft.com/office/drawing/2018/hyperlinkcolor" val="tx"/>
                    </a:ext>
                  </a:extLst>
                </a:hlinkClick>
              </a:rPr>
              <a:t>William.Mattox@uth.tmc.edu</a:t>
            </a:r>
            <a:endPar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296"/>
              </a:spcBef>
              <a:spcAft>
                <a:spcPts val="0"/>
              </a:spcAft>
              <a:buClrTx/>
              <a:buSzTx/>
              <a:buFontTx/>
              <a:buNone/>
              <a:tabLst/>
              <a:defRPr/>
            </a:pPr>
            <a:endParaRPr kumimoji="0" sz="900" b="0" i="0" u="sng" strike="noStrike" kern="1200" cap="none" spc="-3" normalizeH="0" baseline="0" noProof="0" dirty="0">
              <a:ln>
                <a:noFill/>
              </a:ln>
              <a:solidFill>
                <a:srgbClr val="77A2BB">
                  <a:lumMod val="60000"/>
                  <a:lumOff val="40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Office of Diversity &amp; Inclusion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 30 – 8 :3 5) </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Pedro Mancias, MD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Assistant Dean - Diversity &amp; Inclusion |</a:t>
            </a:r>
            <a:r>
              <a:rPr kumimoji="0" sz="1000" b="0" i="0" u="none" strike="noStrike" kern="1200" cap="none" spc="27"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5">
                  <a:extLst>
                    <a:ext uri="{A12FA001-AC4F-418D-AE19-62706E023703}">
                      <ahyp:hlinkClr xmlns:ahyp="http://schemas.microsoft.com/office/drawing/2018/hyperlinkcolor" val="tx"/>
                    </a:ext>
                  </a:extLst>
                </a:hlinkClick>
              </a:rPr>
              <a:t>Pedro.Mancias@uth.tmc.edu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Faculty &amp; Educational Development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35 – 8 :4 0 )</a:t>
            </a:r>
          </a:p>
          <a:p>
            <a:pPr marL="8659" marR="0" lvl="0" indent="0" algn="l" defTabSz="623438" rtl="0" eaLnBrk="1" fontAlgn="auto" latinLnBrk="0" hangingPunct="1">
              <a:lnSpc>
                <a:spcPct val="100000"/>
              </a:lnSpc>
              <a:spcBef>
                <a:spcPts val="173"/>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Allison Ownby, PhD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Assistant Dean for Faculty and Educational Development |</a:t>
            </a:r>
            <a:r>
              <a:rPr kumimoji="0" sz="1000" b="0" i="0" u="none" strike="noStrike" kern="1200" cap="none" spc="55"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6">
                  <a:extLst>
                    <a:ext uri="{A12FA001-AC4F-418D-AE19-62706E023703}">
                      <ahyp:hlinkClr xmlns:ahyp="http://schemas.microsoft.com/office/drawing/2018/hyperlinkcolor" val="tx"/>
                    </a:ext>
                  </a:extLst>
                </a:hlinkClick>
              </a:rPr>
              <a:t>Allison.R.Ownby@uth.tmc.edu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3"/>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Women Faculty Forum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:40 – 8 :4 5 )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a:t>
            </a:r>
            <a:endPar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470"/>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Mandy Hill, DrPH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Co-Chair |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7">
                  <a:extLst>
                    <a:ext uri="{A12FA001-AC4F-418D-AE19-62706E023703}">
                      <ahyp:hlinkClr xmlns:ahyp="http://schemas.microsoft.com/office/drawing/2018/hyperlinkcolor" val="tx"/>
                    </a:ext>
                  </a:extLst>
                </a:hlinkClick>
              </a:rPr>
              <a:t>Mandy.J.Hill@uth.tmc.edu </a:t>
            </a:r>
            <a:r>
              <a:rPr kumimoji="0"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9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470"/>
              </a:spcBef>
              <a:spcAft>
                <a:spcPts val="0"/>
              </a:spcAft>
              <a:buClrTx/>
              <a:buSzTx/>
              <a:buFontTx/>
              <a:buNone/>
              <a:tabLst/>
              <a:defRPr/>
            </a:pPr>
            <a:r>
              <a:rPr kumimoji="0" sz="1100" b="1" i="0" u="none" strike="noStrike" kern="1200" cap="none" spc="-3" normalizeH="0" baseline="0" noProof="0" dirty="0" err="1">
                <a:ln>
                  <a:noFill/>
                </a:ln>
                <a:solidFill>
                  <a:srgbClr val="4D4F53"/>
                </a:solidFill>
                <a:effectLst/>
                <a:uLnTx/>
                <a:uFillTx/>
                <a:latin typeface="Adobe Devanagari"/>
                <a:ea typeface="+mn-ea"/>
                <a:cs typeface="Adobe Devanagari"/>
              </a:rPr>
              <a:t>Suur</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 Biliciler, MD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Co-Chair |</a:t>
            </a:r>
            <a:r>
              <a:rPr kumimoji="0" sz="1000" b="0" i="0" u="none" strike="noStrike" kern="1200" cap="none" spc="44"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8">
                  <a:extLst>
                    <a:ext uri="{A12FA001-AC4F-418D-AE19-62706E023703}">
                      <ahyp:hlinkClr xmlns:ahyp="http://schemas.microsoft.com/office/drawing/2018/hyperlinkcolor" val="tx"/>
                    </a:ext>
                  </a:extLst>
                </a:hlinkClick>
              </a:rPr>
              <a:t>Suur.Biliciler@uth.tmc.edu</a:t>
            </a:r>
            <a:endParaRPr kumimoji="0" sz="1000" b="0" i="0" u="none" strike="noStrike" kern="1200" cap="none" spc="0" normalizeH="0" baseline="0" noProof="0" dirty="0">
              <a:ln>
                <a:noFill/>
              </a:ln>
              <a:solidFill>
                <a:srgbClr val="77A2BB">
                  <a:lumMod val="75000"/>
                </a:srgbClr>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endParaRPr kumimoji="0" sz="1200" b="1" i="0" u="none" strike="noStrike" kern="1200" cap="none" spc="-3" normalizeH="0" baseline="0" noProof="0" dirty="0">
              <a:ln>
                <a:noFill/>
              </a:ln>
              <a:solidFill>
                <a:srgbClr val="833C0B"/>
              </a:solidFill>
              <a:effectLst/>
              <a:uLnTx/>
              <a:uFillTx/>
              <a:latin typeface="Adobe Devanagari"/>
              <a:ea typeface="+mn-ea"/>
              <a:cs typeface="Adobe Devanagari"/>
            </a:endParaRPr>
          </a:p>
        </p:txBody>
      </p:sp>
      <p:sp>
        <p:nvSpPr>
          <p:cNvPr id="5" name="TextBox 4">
            <a:extLst>
              <a:ext uri="{FF2B5EF4-FFF2-40B4-BE49-F238E27FC236}">
                <a16:creationId xmlns:a16="http://schemas.microsoft.com/office/drawing/2014/main" id="{3E20C581-6E8F-41E7-B7F6-B6B043B5134A}"/>
              </a:ext>
            </a:extLst>
          </p:cNvPr>
          <p:cNvSpPr txBox="1"/>
          <p:nvPr/>
        </p:nvSpPr>
        <p:spPr>
          <a:xfrm rot="16200000">
            <a:off x="-321690" y="755848"/>
            <a:ext cx="13066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77A2BB">
                    <a:lumMod val="50000"/>
                  </a:srgbClr>
                </a:solidFill>
                <a:effectLst/>
                <a:uLnTx/>
                <a:uFillTx/>
                <a:latin typeface="Adobe Devanagari" panose="02040503050201020203" pitchFamily="18" charset="0"/>
                <a:ea typeface="+mn-ea"/>
                <a:cs typeface="Adobe Devanagari" panose="02040503050201020203" pitchFamily="18" charset="0"/>
              </a:rPr>
              <a:t>P r o g r a m</a:t>
            </a:r>
          </a:p>
        </p:txBody>
      </p:sp>
      <p:sp>
        <p:nvSpPr>
          <p:cNvPr id="6" name="Rectangle 5">
            <a:extLst>
              <a:ext uri="{FF2B5EF4-FFF2-40B4-BE49-F238E27FC236}">
                <a16:creationId xmlns:a16="http://schemas.microsoft.com/office/drawing/2014/main" id="{5D36CDF0-FCCD-4324-8FBC-1F1B6B4462C2}"/>
              </a:ext>
            </a:extLst>
          </p:cNvPr>
          <p:cNvSpPr/>
          <p:nvPr/>
        </p:nvSpPr>
        <p:spPr>
          <a:xfrm>
            <a:off x="2991969" y="89218"/>
            <a:ext cx="5251077" cy="369332"/>
          </a:xfrm>
          <a:prstGeom prst="rect">
            <a:avLst/>
          </a:prstGeom>
        </p:spPr>
        <p:txBody>
          <a:bodyPr wrap="square">
            <a:spAutoFit/>
          </a:bodyPr>
          <a:lstStyle/>
          <a:p>
            <a:pPr marL="0" marR="79661" lvl="0" indent="0" algn="ctr" defTabSz="623438" rtl="0" eaLnBrk="1" fontAlgn="auto" latinLnBrk="0" hangingPunct="1">
              <a:lnSpc>
                <a:spcPct val="100000"/>
              </a:lnSpc>
              <a:spcBef>
                <a:spcPts val="147"/>
              </a:spcBef>
              <a:spcAft>
                <a:spcPts val="0"/>
              </a:spcAft>
              <a:buClrTx/>
              <a:buSzTx/>
              <a:buFontTx/>
              <a:buNone/>
              <a:tabLst/>
              <a:defRPr/>
            </a:pPr>
            <a:r>
              <a:rPr kumimoji="0" lang="en-US" sz="1800" b="1" i="0" u="none" strike="noStrike" kern="1200" cap="none" spc="0" normalizeH="0" baseline="0" noProof="0" dirty="0">
                <a:ln>
                  <a:noFill/>
                </a:ln>
                <a:solidFill>
                  <a:srgbClr val="833C0B"/>
                </a:solidFill>
                <a:effectLst/>
                <a:uLnTx/>
                <a:uFillTx/>
                <a:latin typeface="Adobe Devanagari"/>
                <a:ea typeface="+mn-ea"/>
                <a:cs typeface="Adobe Devanagari"/>
              </a:rPr>
              <a:t>NEW </a:t>
            </a:r>
            <a:r>
              <a:rPr kumimoji="0" lang="en-US" sz="1800" b="1" i="0" u="none" strike="noStrike" kern="1200" cap="none" spc="-3" normalizeH="0" baseline="0" noProof="0" dirty="0">
                <a:ln>
                  <a:noFill/>
                </a:ln>
                <a:solidFill>
                  <a:srgbClr val="833C0B"/>
                </a:solidFill>
                <a:effectLst/>
                <a:uLnTx/>
                <a:uFillTx/>
                <a:latin typeface="Adobe Devanagari"/>
                <a:ea typeface="+mn-ea"/>
                <a:cs typeface="Adobe Devanagari"/>
              </a:rPr>
              <a:t>FACULTY ORIENTATION</a:t>
            </a:r>
            <a:endParaRPr kumimoji="0" lang="en-US" sz="1800" b="1" i="0" u="none" strike="noStrike" kern="1200" cap="none" spc="0" normalizeH="0" baseline="0" noProof="0" dirty="0">
              <a:ln>
                <a:noFill/>
              </a:ln>
              <a:solidFill>
                <a:prstClr val="black"/>
              </a:solidFill>
              <a:effectLst/>
              <a:uLnTx/>
              <a:uFillTx/>
              <a:latin typeface="Adobe Devanagari"/>
              <a:ea typeface="+mn-ea"/>
              <a:cs typeface="Adobe Devanagari"/>
            </a:endParaRPr>
          </a:p>
        </p:txBody>
      </p:sp>
      <p:sp>
        <p:nvSpPr>
          <p:cNvPr id="7" name="Rectangle 6">
            <a:extLst>
              <a:ext uri="{FF2B5EF4-FFF2-40B4-BE49-F238E27FC236}">
                <a16:creationId xmlns:a16="http://schemas.microsoft.com/office/drawing/2014/main" id="{BFD6C88C-22E2-4D17-B01C-D16190F18FC0}"/>
              </a:ext>
            </a:extLst>
          </p:cNvPr>
          <p:cNvSpPr/>
          <p:nvPr/>
        </p:nvSpPr>
        <p:spPr>
          <a:xfrm>
            <a:off x="5964403" y="900012"/>
            <a:ext cx="6820419" cy="4790029"/>
          </a:xfrm>
          <a:prstGeom prst="rect">
            <a:avLst/>
          </a:prstGeom>
        </p:spPr>
        <p:txBody>
          <a:bodyPr wrap="square">
            <a:spAutoFit/>
          </a:bodyPr>
          <a:lstStyle/>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Office of Communications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( 8: 45 – 8 : 50 )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Darla Brown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Director |</a:t>
            </a:r>
            <a:r>
              <a:rPr kumimoji="0" lang="en-US"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chemeClr val="accent5">
                    <a:lumMod val="75000"/>
                  </a:schemeClr>
                </a:solidFill>
                <a:effectLst/>
                <a:uLnTx/>
                <a:uFill>
                  <a:solidFill>
                    <a:srgbClr val="0563C1"/>
                  </a:solidFill>
                </a:uFill>
                <a:latin typeface="Adobe Devanagari"/>
                <a:ea typeface="+mn-ea"/>
                <a:cs typeface="Adobe Devanagari"/>
                <a:hlinkClick r:id="rId9">
                  <a:extLst>
                    <a:ext uri="{A12FA001-AC4F-418D-AE19-62706E023703}">
                      <ahyp:hlinkClr xmlns:ahyp="http://schemas.microsoft.com/office/drawing/2018/hyperlinkcolor" val="tx"/>
                    </a:ext>
                  </a:extLst>
                </a:hlinkClick>
              </a:rPr>
              <a:t>M.Darla.Brown@uth.tmc.edu</a:t>
            </a:r>
            <a:endParaRPr kumimoji="0" lang="en-US" sz="900" b="0" i="0" u="sng" strike="noStrike" kern="1200" cap="none" spc="-3" normalizeH="0" baseline="0" noProof="0" dirty="0">
              <a:ln>
                <a:noFill/>
              </a:ln>
              <a:solidFill>
                <a:schemeClr val="accent5">
                  <a:lumMod val="75000"/>
                </a:scheme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7"/>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UTHealth Faculty Assistance Program| Academic </a:t>
            </a:r>
            <a:r>
              <a:rPr kumimoji="0" lang="en-US" sz="1200" b="1" i="0" u="none" strike="noStrike" kern="1200" cap="none" spc="-3" normalizeH="0" baseline="0" noProof="0" dirty="0" err="1">
                <a:ln>
                  <a:noFill/>
                </a:ln>
                <a:solidFill>
                  <a:srgbClr val="1F4E79"/>
                </a:solidFill>
                <a:effectLst/>
                <a:uLnTx/>
                <a:uFillTx/>
                <a:latin typeface="Adobe Devanagari"/>
                <a:ea typeface="+mn-ea"/>
                <a:cs typeface="Adobe Devanagari"/>
              </a:rPr>
              <a:t>Ombuds</a:t>
            </a: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( 8 :5 0 – 9 :0 0) </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Robin Dickey, PhD, MA, LPC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Faculty Assistance Specialist | Academic </a:t>
            </a:r>
            <a:r>
              <a:rPr kumimoji="0" lang="en-US" sz="1000" b="0" i="0" u="none" strike="noStrike" kern="1200" cap="none" spc="-3" normalizeH="0" baseline="0" noProof="0" dirty="0" err="1">
                <a:ln>
                  <a:noFill/>
                </a:ln>
                <a:solidFill>
                  <a:srgbClr val="4D4F53"/>
                </a:solidFill>
                <a:effectLst/>
                <a:uLnTx/>
                <a:uFillTx/>
                <a:latin typeface="Adobe Devanagari"/>
                <a:ea typeface="+mn-ea"/>
                <a:cs typeface="Adobe Devanagari"/>
              </a:rPr>
              <a:t>Ombuds</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58"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0">
                  <a:extLst>
                    <a:ext uri="{A12FA001-AC4F-418D-AE19-62706E023703}">
                      <ahyp:hlinkClr xmlns:ahyp="http://schemas.microsoft.com/office/drawing/2018/hyperlinkcolor" val="tx"/>
                    </a:ext>
                  </a:extLst>
                </a:hlinkClick>
              </a:rPr>
              <a:t>Robin.Dickey@uth.tmc.edu</a:t>
            </a:r>
            <a:endPar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Intellectual Property and Commercialization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:0 0 – 9: 05) </a:t>
            </a:r>
          </a:p>
          <a:p>
            <a:pPr marL="8659" marR="0" lvl="0" indent="0" algn="l" defTabSz="623438" rtl="0" eaLnBrk="1" fontAlgn="auto" latinLnBrk="0" hangingPunct="1">
              <a:lnSpc>
                <a:spcPct val="100000"/>
              </a:lnSpc>
              <a:spcBef>
                <a:spcPts val="173"/>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Christine Flynn,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Associate Director - Office of Technology Management |</a:t>
            </a:r>
            <a:r>
              <a:rPr kumimoji="0" lang="en-US" sz="1000" b="0" i="0" u="none" strike="noStrike" kern="1200" cap="none" spc="55"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1">
                  <a:extLst>
                    <a:ext uri="{A12FA001-AC4F-418D-AE19-62706E023703}">
                      <ahyp:hlinkClr xmlns:ahyp="http://schemas.microsoft.com/office/drawing/2018/hyperlinkcolor" val="tx"/>
                    </a:ext>
                  </a:extLst>
                </a:hlinkClick>
              </a:rPr>
              <a:t>Christine.Flynn@uth.tmc.edu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3"/>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Collaborative Research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05 – 9: 1 0)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Amy Hazen,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Associate Director, Shared Research Resources |</a:t>
            </a:r>
            <a:r>
              <a:rPr kumimoji="0" lang="en-US" sz="1000" b="0" i="0" u="none" strike="noStrike" kern="1200" cap="none" spc="48"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2">
                  <a:extLst>
                    <a:ext uri="{A12FA001-AC4F-418D-AE19-62706E023703}">
                      <ahyp:hlinkClr xmlns:ahyp="http://schemas.microsoft.com/office/drawing/2018/hyperlinkcolor" val="tx"/>
                    </a:ext>
                  </a:extLst>
                </a:hlinkClick>
              </a:rPr>
              <a:t>Amy.Hazen@uth.tmc.edu</a:t>
            </a:r>
            <a:endParaRPr kumimoji="0" lang="en-US" sz="1000" b="0" i="0" u="none" strike="noStrike" kern="1200" cap="none" spc="0" normalizeH="0" baseline="0" noProof="0" dirty="0">
              <a:ln>
                <a:noFill/>
              </a:ln>
              <a:solidFill>
                <a:srgbClr val="77A2BB">
                  <a:lumMod val="75000"/>
                </a:srgbClr>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61"/>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Valerie </a:t>
            </a:r>
            <a:r>
              <a:rPr kumimoji="0" lang="en-US" sz="1100" b="1" i="0" u="none" strike="noStrike" kern="1200" cap="none" spc="-3" normalizeH="0" baseline="0" noProof="0" dirty="0" err="1">
                <a:ln>
                  <a:noFill/>
                </a:ln>
                <a:solidFill>
                  <a:srgbClr val="4D4F53"/>
                </a:solidFill>
                <a:effectLst/>
                <a:uLnTx/>
                <a:uFillTx/>
                <a:latin typeface="Adobe Devanagari"/>
                <a:ea typeface="+mn-ea"/>
                <a:cs typeface="Adobe Devanagari"/>
              </a:rPr>
              <a:t>Bomben</a:t>
            </a: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Supervisor, Specialized &amp; Collaborative Research Agreements |</a:t>
            </a:r>
            <a:r>
              <a:rPr kumimoji="0" lang="en-US" sz="1000" b="0" i="0" u="none" strike="noStrike" kern="1200" cap="none" spc="89"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3">
                  <a:extLst>
                    <a:ext uri="{A12FA001-AC4F-418D-AE19-62706E023703}">
                      <ahyp:hlinkClr xmlns:ahyp="http://schemas.microsoft.com/office/drawing/2018/hyperlinkcolor" val="tx"/>
                    </a:ext>
                  </a:extLst>
                </a:hlinkClick>
              </a:rPr>
              <a:t>Valerie.C.Bomben@uth.tmc.edu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61"/>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Office of  Postdoctoral Affairs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10 – 9 :1 5)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Leslie S. Beckman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Assistant Director |</a:t>
            </a:r>
            <a:r>
              <a:rPr kumimoji="0" lang="en-US"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4">
                  <a:extLst>
                    <a:ext uri="{A12FA001-AC4F-418D-AE19-62706E023703}">
                      <ahyp:hlinkClr xmlns:ahyp="http://schemas.microsoft.com/office/drawing/2018/hyperlinkcolor" val="tx"/>
                    </a:ext>
                  </a:extLst>
                </a:hlinkClick>
              </a:rPr>
              <a:t>Leslie.Beckman@uth.tmc.edu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7"/>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Secured Text Messaging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:1 5 – 9 : 2 0 )</a:t>
            </a:r>
          </a:p>
          <a:p>
            <a:pPr marL="8659" marR="102607" lvl="0" indent="0" algn="l" defTabSz="623438" rtl="0" eaLnBrk="1" fontAlgn="auto" latinLnBrk="0" hangingPunct="1">
              <a:lnSpc>
                <a:spcPct val="113199"/>
              </a:lnSpc>
              <a:spcBef>
                <a:spcPts val="55"/>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Christina F. Solis, JD, MPH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Senior Legal Officer &amp; Privacy Officer - Office of Legal Affairs |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5">
                  <a:extLst>
                    <a:ext uri="{A12FA001-AC4F-418D-AE19-62706E023703}">
                      <ahyp:hlinkClr xmlns:ahyp="http://schemas.microsoft.com/office/drawing/2018/hyperlinkcolor" val="tx"/>
                    </a:ext>
                  </a:extLst>
                </a:hlinkClick>
              </a:rPr>
              <a:t>Christina.F.Solis@uth.tmc.edu </a:t>
            </a:r>
            <a:r>
              <a:rPr kumimoji="0" lang="en-US"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9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102607" lvl="0" indent="0" algn="l" defTabSz="623438" rtl="0" eaLnBrk="1" fontAlgn="auto" latinLnBrk="0" hangingPunct="1">
              <a:lnSpc>
                <a:spcPct val="113199"/>
              </a:lnSpc>
              <a:spcBef>
                <a:spcPts val="55"/>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Salman Khan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Manager – IT Security |</a:t>
            </a:r>
            <a:r>
              <a:rPr kumimoji="0" lang="en-US" sz="1000" b="0" i="0" u="none" strike="noStrike" kern="1200" cap="none" spc="17"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6">
                  <a:extLst>
                    <a:ext uri="{A12FA001-AC4F-418D-AE19-62706E023703}">
                      <ahyp:hlinkClr xmlns:ahyp="http://schemas.microsoft.com/office/drawing/2018/hyperlinkcolor" val="tx"/>
                    </a:ext>
                  </a:extLst>
                </a:hlinkClick>
              </a:rPr>
              <a:t>Salman.Khan@uth.tmc.edu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endPar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Questions / Answers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20 – 9 :3 0) </a:t>
            </a:r>
          </a:p>
        </p:txBody>
      </p:sp>
      <p:sp>
        <p:nvSpPr>
          <p:cNvPr id="8" name="Rectangle 7">
            <a:extLst>
              <a:ext uri="{FF2B5EF4-FFF2-40B4-BE49-F238E27FC236}">
                <a16:creationId xmlns:a16="http://schemas.microsoft.com/office/drawing/2014/main" id="{41E571D9-C647-4FD2-9F07-FA8C50F1EB94}"/>
              </a:ext>
            </a:extLst>
          </p:cNvPr>
          <p:cNvSpPr/>
          <p:nvPr/>
        </p:nvSpPr>
        <p:spPr>
          <a:xfrm>
            <a:off x="4154474" y="335188"/>
            <a:ext cx="3076227" cy="307777"/>
          </a:xfrm>
          <a:prstGeom prst="rect">
            <a:avLst/>
          </a:prstGeom>
        </p:spPr>
        <p:txBody>
          <a:bodyPr wrap="none">
            <a:spAutoFit/>
          </a:bodyPr>
          <a:lstStyle/>
          <a:p>
            <a:pPr marL="0" marR="431165" lvl="0" indent="0" algn="ctr" defTabSz="914400" rtl="0" eaLnBrk="1" fontAlgn="auto" latinLnBrk="0" hangingPunct="1">
              <a:lnSpc>
                <a:spcPct val="100000"/>
              </a:lnSpc>
              <a:spcBef>
                <a:spcPts val="85"/>
              </a:spcBef>
              <a:spcAft>
                <a:spcPts val="0"/>
              </a:spcAft>
              <a:buClrTx/>
              <a:buSzTx/>
              <a:buFontTx/>
              <a:buNone/>
              <a:tabLst/>
              <a:defRPr/>
            </a:pPr>
            <a:r>
              <a:rPr kumimoji="0" lang="en-US" sz="1400" b="0" i="0" u="none" strike="noStrike" kern="1200" cap="none" spc="-5" normalizeH="0" baseline="0" noProof="0" dirty="0">
                <a:ln>
                  <a:noFill/>
                </a:ln>
                <a:solidFill>
                  <a:srgbClr val="4D4F53"/>
                </a:solidFill>
                <a:effectLst/>
                <a:uLnTx/>
                <a:uFillTx/>
                <a:latin typeface="Times New Roman"/>
                <a:ea typeface="+mn-ea"/>
                <a:cs typeface="Times New Roman"/>
              </a:rPr>
              <a:t>October 21.2020 | 8:00 – 9:30</a:t>
            </a:r>
            <a:r>
              <a:rPr kumimoji="0" lang="en-US" sz="1400" b="0" i="0" u="none" strike="noStrike" kern="1200" cap="none" spc="10" normalizeH="0" baseline="0" noProof="0" dirty="0">
                <a:ln>
                  <a:noFill/>
                </a:ln>
                <a:solidFill>
                  <a:srgbClr val="4D4F53"/>
                </a:solidFill>
                <a:effectLst/>
                <a:uLnTx/>
                <a:uFillTx/>
                <a:latin typeface="Times New Roman"/>
                <a:ea typeface="+mn-ea"/>
                <a:cs typeface="Times New Roman"/>
              </a:rPr>
              <a:t> </a:t>
            </a:r>
            <a:r>
              <a:rPr kumimoji="0" lang="en-US" sz="1400" b="0" i="0" u="none" strike="noStrike" kern="1200" cap="none" spc="-5" normalizeH="0" baseline="0" noProof="0" dirty="0">
                <a:ln>
                  <a:noFill/>
                </a:ln>
                <a:solidFill>
                  <a:srgbClr val="4D4F53"/>
                </a:solidFill>
                <a:effectLst/>
                <a:uLnTx/>
                <a:uFillTx/>
                <a:latin typeface="Times New Roman"/>
                <a:ea typeface="+mn-ea"/>
                <a:cs typeface="Times New Roman"/>
              </a:rPr>
              <a:t>AM</a:t>
            </a:r>
            <a:endParaRPr kumimoji="0" lang="en-US" sz="1400" b="0" i="0" u="none" strike="noStrike" kern="1200" cap="none" spc="0" normalizeH="0" baseline="0" noProof="0" dirty="0">
              <a:ln>
                <a:noFill/>
              </a:ln>
              <a:solidFill>
                <a:prstClr val="black"/>
              </a:solidFill>
              <a:effectLst/>
              <a:uLnTx/>
              <a:uFillTx/>
              <a:latin typeface="Times New Roman"/>
              <a:ea typeface="+mn-ea"/>
              <a:cs typeface="Times New Roman"/>
            </a:endParaRPr>
          </a:p>
        </p:txBody>
      </p:sp>
      <p:pic>
        <p:nvPicPr>
          <p:cNvPr id="9" name="Picture 8">
            <a:extLst>
              <a:ext uri="{FF2B5EF4-FFF2-40B4-BE49-F238E27FC236}">
                <a16:creationId xmlns:a16="http://schemas.microsoft.com/office/drawing/2014/main" id="{980FE9B7-CE7B-4940-8F97-8D56B327A572}"/>
              </a:ext>
            </a:extLst>
          </p:cNvPr>
          <p:cNvPicPr>
            <a:picLocks noChangeAspect="1"/>
          </p:cNvPicPr>
          <p:nvPr/>
        </p:nvPicPr>
        <p:blipFill>
          <a:blip r:embed="rId17"/>
          <a:stretch>
            <a:fillRect/>
          </a:stretch>
        </p:blipFill>
        <p:spPr>
          <a:xfrm>
            <a:off x="9588094" y="4972631"/>
            <a:ext cx="1797902" cy="1612592"/>
          </a:xfrm>
          <a:prstGeom prst="rect">
            <a:avLst/>
          </a:prstGeom>
        </p:spPr>
      </p:pic>
    </p:spTree>
    <p:extLst>
      <p:ext uri="{BB962C8B-B14F-4D97-AF65-F5344CB8AC3E}">
        <p14:creationId xmlns:p14="http://schemas.microsoft.com/office/powerpoint/2010/main" val="5173883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1714500" y="2514601"/>
            <a:ext cx="8763000" cy="1470025"/>
          </a:xfrm>
        </p:spPr>
        <p:txBody>
          <a:bodyPr/>
          <a:lstStyle/>
          <a:p>
            <a:pPr algn="ctr" eaLnBrk="1" hangingPunct="1">
              <a:defRPr/>
            </a:pPr>
            <a:r>
              <a:rPr lang="en-US" altLang="en-US" dirty="0">
                <a:latin typeface="+mn-lt"/>
              </a:rPr>
              <a:t>Intellectual Property &amp; Commercialization</a:t>
            </a:r>
          </a:p>
        </p:txBody>
      </p:sp>
      <p:sp>
        <p:nvSpPr>
          <p:cNvPr id="9219" name="Rectangle 3"/>
          <p:cNvSpPr>
            <a:spLocks noGrp="1" noChangeArrowheads="1"/>
          </p:cNvSpPr>
          <p:nvPr>
            <p:ph type="subTitle" idx="4294967295"/>
          </p:nvPr>
        </p:nvSpPr>
        <p:spPr>
          <a:xfrm>
            <a:off x="762000" y="5562600"/>
            <a:ext cx="4267200" cy="1752600"/>
          </a:xfrm>
        </p:spPr>
        <p:txBody>
          <a:bodyPr/>
          <a:lstStyle/>
          <a:p>
            <a:pPr marL="0" indent="0" eaLnBrk="1" hangingPunct="1">
              <a:lnSpc>
                <a:spcPct val="80000"/>
              </a:lnSpc>
              <a:buNone/>
              <a:defRPr/>
            </a:pPr>
            <a:r>
              <a:rPr lang="en-US" altLang="en-US" sz="2400" dirty="0">
                <a:latin typeface="+mn-lt"/>
              </a:rPr>
              <a:t>Christine E. Flynn, Ph.D.</a:t>
            </a:r>
          </a:p>
          <a:p>
            <a:pPr marL="0" indent="0" eaLnBrk="1" hangingPunct="1">
              <a:lnSpc>
                <a:spcPct val="80000"/>
              </a:lnSpc>
              <a:buNone/>
              <a:defRPr/>
            </a:pPr>
            <a:r>
              <a:rPr lang="en-US" altLang="en-US" sz="2400" dirty="0">
                <a:latin typeface="+mn-lt"/>
              </a:rPr>
              <a:t>Associate Director, Licensing &amp; New Venture Development</a:t>
            </a:r>
          </a:p>
          <a:p>
            <a:pPr eaLnBrk="1" hangingPunct="1">
              <a:defRPr/>
            </a:pPr>
            <a:endParaRPr lang="en-US" altLang="en-US" sz="2400" dirty="0">
              <a:latin typeface="+mn-lt"/>
            </a:endParaRPr>
          </a:p>
        </p:txBody>
      </p:sp>
      <p:sp>
        <p:nvSpPr>
          <p:cNvPr id="7" name="Rectangle 3"/>
          <p:cNvSpPr txBox="1">
            <a:spLocks noChangeArrowheads="1"/>
          </p:cNvSpPr>
          <p:nvPr/>
        </p:nvSpPr>
        <p:spPr bwMode="auto">
          <a:xfrm>
            <a:off x="2895600" y="1600200"/>
            <a:ext cx="6400800" cy="7620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3502213" y="4257714"/>
            <a:ext cx="5187574" cy="52322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white"/>
                </a:solidFill>
                <a:effectLst/>
                <a:uLnTx/>
                <a:uFillTx/>
                <a:latin typeface="Calibri"/>
                <a:ea typeface="+mn-ea"/>
                <a:cs typeface="+mn-cs"/>
              </a:rPr>
              <a:t>Office of Technology Management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762000" y="2112964"/>
            <a:ext cx="5715000" cy="4187825"/>
          </a:xfrm>
        </p:spPr>
        <p:txBody>
          <a:bodyPr/>
          <a:lstStyle/>
          <a:p>
            <a:r>
              <a:rPr lang="en-US" altLang="en-US" sz="2400" baseline="30000" dirty="0"/>
              <a:t>Intellectual property refers to creations of the mind, such as inventions, discoveries, trade secrets, technology, scientific or technological developments, research data, computer software, or original works of authorship fixed in a tangible medium of expression. </a:t>
            </a:r>
          </a:p>
          <a:p>
            <a:endParaRPr lang="en-US" altLang="en-US" sz="2400" baseline="30000" dirty="0"/>
          </a:p>
          <a:p>
            <a:r>
              <a:rPr lang="en-US" altLang="en-US" sz="2400" baseline="30000" dirty="0"/>
              <a:t>Intellectual property rights are rights that allow the inventors, creators, or owners of such property to exclude others from practicing, using, making, selling, reproducing, marketing, performing, displaying, and distributing their technologies, brands, or works covered by patents, copyrights, trademarks, or trade secrets, without permission. </a:t>
            </a:r>
          </a:p>
          <a:p>
            <a:endParaRPr lang="en-US" altLang="en-US" sz="2400" baseline="30000" dirty="0"/>
          </a:p>
          <a:p>
            <a:r>
              <a:rPr lang="en-US" altLang="en-US" sz="2400" baseline="30000" dirty="0"/>
              <a:t>Intellectual property and the rights associated with them can be protected in a number of ways, including  patents, trademarks, copyright, and/or by maintaining them as a trade secret. </a:t>
            </a:r>
          </a:p>
          <a:p>
            <a:endParaRPr lang="en-US" altLang="en-US" sz="2400" dirty="0"/>
          </a:p>
        </p:txBody>
      </p:sp>
      <p:sp>
        <p:nvSpPr>
          <p:cNvPr id="1229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82BD38-9BF9-41F4-B511-354C93602013}" type="slidenum">
              <a:rPr kumimoji="0" lang="en-US" altLang="en-US" sz="1200" b="0" i="0" u="none" strike="noStrike" kern="1200" cap="none" spc="0" normalizeH="0" baseline="0" noProof="0">
                <a:ln>
                  <a:noFill/>
                </a:ln>
                <a:solidFill>
                  <a:prstClr val="white"/>
                </a:solidFill>
                <a:effectLst/>
                <a:uLnTx/>
                <a:uFillTx/>
                <a:latin typeface="Univers LT Std 55" panose="020B0603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Univers LT Std 55" panose="020B0603020202020204" pitchFamily="34" charset="0"/>
              <a:ea typeface="+mn-ea"/>
              <a:cs typeface="Arial" panose="020B0604020202020204" pitchFamily="34" charset="0"/>
            </a:endParaRPr>
          </a:p>
        </p:txBody>
      </p:sp>
      <p:grpSp>
        <p:nvGrpSpPr>
          <p:cNvPr id="12292" name="Group 8"/>
          <p:cNvGrpSpPr>
            <a:grpSpLocks/>
          </p:cNvGrpSpPr>
          <p:nvPr/>
        </p:nvGrpSpPr>
        <p:grpSpPr bwMode="auto">
          <a:xfrm>
            <a:off x="4876800" y="685801"/>
            <a:ext cx="6775508" cy="1323975"/>
            <a:chOff x="3352800" y="685800"/>
            <a:chExt cx="5537200" cy="1323439"/>
          </a:xfrm>
        </p:grpSpPr>
        <p:sp>
          <p:nvSpPr>
            <p:cNvPr id="7" name="TextBox 6"/>
            <p:cNvSpPr txBox="1"/>
            <p:nvPr/>
          </p:nvSpPr>
          <p:spPr>
            <a:xfrm>
              <a:off x="3352800" y="790533"/>
              <a:ext cx="2438400" cy="1036218"/>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500" b="0" i="0" u="none" strike="noStrike" kern="1200" cap="none" spc="600" normalizeH="0" baseline="30000" noProof="0" dirty="0">
                  <a:ln>
                    <a:noFill/>
                  </a:ln>
                  <a:solidFill>
                    <a:prstClr val="white"/>
                  </a:solidFill>
                  <a:effectLst/>
                  <a:uLnTx/>
                  <a:uFillTx/>
                  <a:latin typeface="Univers LT Std 47 Cn Lt" panose="020B0406020202040204" pitchFamily="34" charset="0"/>
                  <a:ea typeface="+mn-ea"/>
                  <a:cs typeface="+mn-cs"/>
                </a:rPr>
                <a:t>ABOUT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600" normalizeH="0" baseline="0" noProof="0" dirty="0">
                <a:ln>
                  <a:noFill/>
                </a:ln>
                <a:solidFill>
                  <a:prstClr val="white"/>
                </a:solidFill>
                <a:effectLst/>
                <a:uLnTx/>
                <a:uFillTx/>
                <a:latin typeface="Univers LT Std 39 Thin UltraCn" panose="020B0408030702060204" pitchFamily="34" charset="0"/>
                <a:ea typeface="+mn-ea"/>
                <a:cs typeface="+mn-cs"/>
              </a:endParaRPr>
            </a:p>
          </p:txBody>
        </p:sp>
        <p:sp>
          <p:nvSpPr>
            <p:cNvPr id="8" name="TextBox 7"/>
            <p:cNvSpPr txBox="1"/>
            <p:nvPr/>
          </p:nvSpPr>
          <p:spPr>
            <a:xfrm>
              <a:off x="5181600" y="685800"/>
              <a:ext cx="3708400" cy="1323439"/>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300" b="0" i="0" u="none" strike="noStrike" kern="1200" cap="none" spc="600" normalizeH="0" baseline="30000" noProof="0" dirty="0">
                  <a:ln>
                    <a:noFill/>
                  </a:ln>
                  <a:solidFill>
                    <a:prstClr val="white"/>
                  </a:solidFill>
                  <a:effectLst/>
                  <a:uLnTx/>
                  <a:uFillTx/>
                  <a:latin typeface="Univers LT Std 47 Cn Lt" panose="020B0406020202040204" pitchFamily="34" charset="0"/>
                  <a:ea typeface="+mn-ea"/>
                  <a:cs typeface="+mn-cs"/>
                </a:rPr>
                <a:t>Innovation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600" normalizeH="0" baseline="0" noProof="0" dirty="0">
                <a:ln>
                  <a:noFill/>
                </a:ln>
                <a:solidFill>
                  <a:prstClr val="white"/>
                </a:solidFill>
                <a:effectLst/>
                <a:uLnTx/>
                <a:uFillTx/>
                <a:latin typeface="Univers LT Std 39 Thin UltraCn" panose="020B0408030702060204" pitchFamily="34" charset="0"/>
                <a:ea typeface="+mn-ea"/>
                <a:cs typeface="+mn-cs"/>
              </a:endParaRPr>
            </a:p>
          </p:txBody>
        </p:sp>
      </p:grpSp>
      <p:sp>
        <p:nvSpPr>
          <p:cNvPr id="12293" name="Rectangle 9"/>
          <p:cNvSpPr>
            <a:spLocks noChangeArrowheads="1"/>
          </p:cNvSpPr>
          <p:nvPr/>
        </p:nvSpPr>
        <p:spPr bwMode="auto">
          <a:xfrm>
            <a:off x="5029200" y="1309688"/>
            <a:ext cx="45720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s-ES_tradnl" altLang="en-US" sz="1900" b="0" i="0" u="none" strike="noStrike" kern="1200" cap="none" spc="0" normalizeH="0" baseline="30000" noProof="0" dirty="0">
                <a:ln>
                  <a:noFill/>
                </a:ln>
                <a:solidFill>
                  <a:srgbClr val="FFFFFF"/>
                </a:solidFill>
                <a:effectLst/>
                <a:uLnTx/>
                <a:uFillTx/>
                <a:latin typeface="Univers LT Std 73 Black Ext" panose="020B0907030502030204" pitchFamily="34" charset="0"/>
                <a:ea typeface="+mn-ea"/>
                <a:cs typeface="Arial" panose="020B0604020202020204" pitchFamily="34" charset="0"/>
              </a:rPr>
              <a:t>WHAT IS INTELECTUAL PROPERTY?</a:t>
            </a:r>
          </a:p>
        </p:txBody>
      </p:sp>
      <p:pic>
        <p:nvPicPr>
          <p:cNvPr id="12294"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9588" y="1716088"/>
            <a:ext cx="4189412" cy="498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Rectangle 10"/>
          <p:cNvSpPr>
            <a:spLocks noChangeArrowheads="1"/>
          </p:cNvSpPr>
          <p:nvPr/>
        </p:nvSpPr>
        <p:spPr bwMode="auto">
          <a:xfrm>
            <a:off x="7108031" y="1947864"/>
            <a:ext cx="3692525" cy="468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bg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30000" noProof="0" dirty="0">
                <a:ln>
                  <a:noFill/>
                </a:ln>
                <a:solidFill>
                  <a:srgbClr val="FFFFFF"/>
                </a:solidFill>
                <a:effectLst/>
                <a:uLnTx/>
                <a:uFillTx/>
                <a:latin typeface="Univers LT Std 47 Cn Lt" panose="020B0406020202040204" pitchFamily="34" charset="0"/>
                <a:ea typeface="+mn-ea"/>
                <a:cs typeface="Arial" panose="020B0604020202020204" pitchFamily="34" charset="0"/>
              </a:rPr>
              <a:t>Patents</a:t>
            </a:r>
            <a:endParaRPr kumimoji="0" lang="en-US" altLang="en-US" sz="2000" b="1" i="0" u="none" strike="noStrike" kern="1200" cap="none" spc="0" normalizeH="0" baseline="30000" noProof="0" dirty="0">
              <a:ln>
                <a:noFill/>
              </a:ln>
              <a:solidFill>
                <a:srgbClr val="FFFFFF"/>
              </a:solidFill>
              <a:effectLst/>
              <a:uLnTx/>
              <a:uFillTx/>
              <a:latin typeface="Univers LT Std 47 Cn Lt" panose="020B0406020202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30000" noProof="0" dirty="0">
                <a:ln>
                  <a:noFill/>
                </a:ln>
                <a:solidFill>
                  <a:srgbClr val="FFFFFF"/>
                </a:solidFill>
                <a:effectLst/>
                <a:uLnTx/>
                <a:uFillTx/>
                <a:latin typeface="Univers LT Std 47 Cn Lt" panose="020B0406020202040204" pitchFamily="34" charset="0"/>
                <a:ea typeface="+mn-ea"/>
                <a:cs typeface="Arial" panose="020B0604020202020204" pitchFamily="34" charset="0"/>
              </a:rPr>
              <a:t>A government granted right to exclusively exclude others from making, using, or selling an invention. Patented items include a processes or method, a machine, a manufacture, a composition of matter, a plant not occurring in nature, or a design.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30000" noProof="0" dirty="0">
                <a:ln>
                  <a:noFill/>
                </a:ln>
                <a:solidFill>
                  <a:srgbClr val="FFFFFF"/>
                </a:solidFill>
                <a:effectLst/>
                <a:uLnTx/>
                <a:uFillTx/>
                <a:latin typeface="Univers LT Std 47 Cn Lt" panose="020B0406020202040204" pitchFamily="34" charset="0"/>
                <a:ea typeface="+mn-ea"/>
                <a:cs typeface="Arial" panose="020B0604020202020204" pitchFamily="34" charset="0"/>
              </a:rPr>
              <a:t>Copyrights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30000" noProof="0" dirty="0">
                <a:ln>
                  <a:noFill/>
                </a:ln>
                <a:solidFill>
                  <a:srgbClr val="FFFFFF"/>
                </a:solidFill>
                <a:effectLst/>
                <a:uLnTx/>
                <a:uFillTx/>
                <a:latin typeface="Univers LT Std 47 Cn Lt" panose="020B0406020202040204" pitchFamily="34" charset="0"/>
                <a:ea typeface="+mn-ea"/>
                <a:cs typeface="Arial" panose="020B0604020202020204" pitchFamily="34" charset="0"/>
              </a:rPr>
              <a:t>The exclusive legal right of an author or owner to print, publish, perform, film, or record artistic, literary, and musical works.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30000" noProof="0" dirty="0">
                <a:ln>
                  <a:noFill/>
                </a:ln>
                <a:solidFill>
                  <a:srgbClr val="FFFFFF"/>
                </a:solidFill>
                <a:effectLst/>
                <a:uLnTx/>
                <a:uFillTx/>
                <a:latin typeface="Univers LT Std 47 Cn Lt" panose="020B0406020202040204" pitchFamily="34" charset="0"/>
                <a:ea typeface="+mn-ea"/>
                <a:cs typeface="Arial" panose="020B0604020202020204" pitchFamily="34" charset="0"/>
              </a:rPr>
              <a:t>Trade secrets</a:t>
            </a:r>
            <a:endParaRPr kumimoji="0" lang="en-US" altLang="en-US" sz="2000" b="1" i="0" u="none" strike="noStrike" kern="1200" cap="none" spc="0" normalizeH="0" baseline="30000" noProof="0" dirty="0">
              <a:ln>
                <a:noFill/>
              </a:ln>
              <a:solidFill>
                <a:srgbClr val="FFFFFF"/>
              </a:solidFill>
              <a:effectLst/>
              <a:uLnTx/>
              <a:uFillTx/>
              <a:latin typeface="Univers LT Std 47 Cn Lt" panose="020B0406020202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30000" noProof="0" dirty="0">
                <a:ln>
                  <a:noFill/>
                </a:ln>
                <a:solidFill>
                  <a:srgbClr val="FFFFFF"/>
                </a:solidFill>
                <a:effectLst/>
                <a:uLnTx/>
                <a:uFillTx/>
                <a:latin typeface="Univers LT Std 47 Cn Lt" panose="020B0406020202040204" pitchFamily="34" charset="0"/>
                <a:ea typeface="+mn-ea"/>
                <a:cs typeface="Arial" panose="020B0604020202020204" pitchFamily="34" charset="0"/>
              </a:rPr>
              <a:t>A secret device, method, formula, process, or strategy used in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30000" noProof="0" dirty="0">
                <a:ln>
                  <a:noFill/>
                </a:ln>
                <a:solidFill>
                  <a:srgbClr val="FFFFFF"/>
                </a:solidFill>
                <a:effectLst/>
                <a:uLnTx/>
                <a:uFillTx/>
                <a:latin typeface="Univers LT Std 47 Cn Lt" panose="020B0406020202040204" pitchFamily="34" charset="0"/>
                <a:ea typeface="+mn-ea"/>
                <a:cs typeface="Arial" panose="020B0604020202020204" pitchFamily="34" charset="0"/>
              </a:rPr>
              <a:t>business to obtain an economic advantage over competitors.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30000" noProof="0" dirty="0">
                <a:ln>
                  <a:noFill/>
                </a:ln>
                <a:solidFill>
                  <a:srgbClr val="FFFFFF"/>
                </a:solidFill>
                <a:effectLst/>
                <a:uLnTx/>
                <a:uFillTx/>
                <a:latin typeface="Univers LT Std 47 Cn Lt" panose="020B0406020202040204" pitchFamily="34" charset="0"/>
                <a:ea typeface="+mn-ea"/>
                <a:cs typeface="Arial" panose="020B0604020202020204" pitchFamily="34" charset="0"/>
              </a:rPr>
              <a:t>Trademarks</a:t>
            </a:r>
            <a:endParaRPr kumimoji="0" lang="en-US" altLang="en-US" sz="2000" b="1" i="0" u="none" strike="noStrike" kern="1200" cap="none" spc="0" normalizeH="0" baseline="30000" noProof="0" dirty="0">
              <a:ln>
                <a:noFill/>
              </a:ln>
              <a:solidFill>
                <a:srgbClr val="FFFFFF"/>
              </a:solidFill>
              <a:effectLst/>
              <a:uLnTx/>
              <a:uFillTx/>
              <a:latin typeface="Univers LT Std 47 Cn Lt" panose="020B0406020202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30000" noProof="0" dirty="0">
                <a:ln>
                  <a:noFill/>
                </a:ln>
                <a:solidFill>
                  <a:srgbClr val="FFFFFF"/>
                </a:solidFill>
                <a:effectLst/>
                <a:uLnTx/>
                <a:uFillTx/>
                <a:latin typeface="Univers LT Std 47 Cn Lt" panose="020B0406020202040204" pitchFamily="34" charset="0"/>
                <a:ea typeface="+mn-ea"/>
                <a:cs typeface="Arial" panose="020B0604020202020204" pitchFamily="34" charset="0"/>
              </a:rPr>
              <a:t>A word, phrase, symbol, design, or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30000" noProof="0" dirty="0">
                <a:ln>
                  <a:noFill/>
                </a:ln>
                <a:solidFill>
                  <a:srgbClr val="FFFFFF"/>
                </a:solidFill>
                <a:effectLst/>
                <a:uLnTx/>
                <a:uFillTx/>
                <a:latin typeface="Univers LT Std 47 Cn Lt" panose="020B0406020202040204" pitchFamily="34" charset="0"/>
                <a:ea typeface="+mn-ea"/>
                <a:cs typeface="Arial" panose="020B0604020202020204" pitchFamily="34" charset="0"/>
              </a:rPr>
              <a:t>combination thereof, which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30000" noProof="0" dirty="0">
                <a:ln>
                  <a:noFill/>
                </a:ln>
                <a:solidFill>
                  <a:srgbClr val="FFFFFF"/>
                </a:solidFill>
                <a:effectLst/>
                <a:uLnTx/>
                <a:uFillTx/>
                <a:latin typeface="Univers LT Std 47 Cn Lt" panose="020B0406020202040204" pitchFamily="34" charset="0"/>
                <a:ea typeface="+mn-ea"/>
                <a:cs typeface="Arial" panose="020B0604020202020204" pitchFamily="34" charset="0"/>
              </a:rPr>
              <a:t>identifies and  distinguishes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30000" noProof="0" dirty="0">
                <a:ln>
                  <a:noFill/>
                </a:ln>
                <a:solidFill>
                  <a:srgbClr val="FFFFFF"/>
                </a:solidFill>
                <a:effectLst/>
                <a:uLnTx/>
                <a:uFillTx/>
                <a:latin typeface="Univers LT Std 47 Cn Lt" panose="020B0406020202040204" pitchFamily="34" charset="0"/>
                <a:ea typeface="+mn-ea"/>
                <a:cs typeface="Arial" panose="020B0604020202020204" pitchFamily="34" charset="0"/>
              </a:rPr>
              <a:t>a source of goods.</a:t>
            </a:r>
          </a:p>
        </p:txBody>
      </p:sp>
    </p:spTree>
    <p:extLst>
      <p:ext uri="{BB962C8B-B14F-4D97-AF65-F5344CB8AC3E}">
        <p14:creationId xmlns:p14="http://schemas.microsoft.com/office/powerpoint/2010/main" val="34509091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V="1">
            <a:off x="1095090" y="1170337"/>
            <a:ext cx="10360232" cy="5297137"/>
          </a:xfrm>
          <a:prstGeom prst="rect">
            <a:avLst/>
          </a:prstGeom>
          <a:ln>
            <a:noFill/>
          </a:ln>
          <a:effectLst>
            <a:outerShdw blurRad="292100" dist="139700" dir="2700000" algn="tl" rotWithShape="0">
              <a:srgbClr val="333333">
                <a:alpha val="65000"/>
              </a:srgbClr>
            </a:outerShdw>
          </a:effectLst>
        </p:spPr>
      </p:pic>
      <p:grpSp>
        <p:nvGrpSpPr>
          <p:cNvPr id="13315" name="Group 8"/>
          <p:cNvGrpSpPr>
            <a:grpSpLocks/>
          </p:cNvGrpSpPr>
          <p:nvPr/>
        </p:nvGrpSpPr>
        <p:grpSpPr bwMode="auto">
          <a:xfrm>
            <a:off x="4876800" y="685801"/>
            <a:ext cx="7043164" cy="1323975"/>
            <a:chOff x="3352800" y="685800"/>
            <a:chExt cx="5537200" cy="1323439"/>
          </a:xfrm>
        </p:grpSpPr>
        <p:sp>
          <p:nvSpPr>
            <p:cNvPr id="7" name="TextBox 6"/>
            <p:cNvSpPr txBox="1"/>
            <p:nvPr/>
          </p:nvSpPr>
          <p:spPr>
            <a:xfrm>
              <a:off x="3352800" y="790533"/>
              <a:ext cx="2438400" cy="1036218"/>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500" b="0" i="0" u="none" strike="noStrike" kern="1200" cap="none" spc="600" normalizeH="0" baseline="30000" noProof="0" dirty="0">
                  <a:ln>
                    <a:noFill/>
                  </a:ln>
                  <a:solidFill>
                    <a:prstClr val="white"/>
                  </a:solidFill>
                  <a:effectLst/>
                  <a:uLnTx/>
                  <a:uFillTx/>
                  <a:latin typeface="Univers LT Std 47 Cn Lt" panose="020B0406020202040204" pitchFamily="34" charset="0"/>
                  <a:ea typeface="+mn-ea"/>
                  <a:cs typeface="+mn-cs"/>
                </a:rPr>
                <a:t>ABOUT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600" normalizeH="0" baseline="0" noProof="0" dirty="0">
                <a:ln>
                  <a:noFill/>
                </a:ln>
                <a:solidFill>
                  <a:prstClr val="white"/>
                </a:solidFill>
                <a:effectLst/>
                <a:uLnTx/>
                <a:uFillTx/>
                <a:latin typeface="Univers LT Std 39 Thin UltraCn" panose="020B0408030702060204" pitchFamily="34" charset="0"/>
                <a:ea typeface="+mn-ea"/>
                <a:cs typeface="+mn-cs"/>
              </a:endParaRPr>
            </a:p>
          </p:txBody>
        </p:sp>
        <p:sp>
          <p:nvSpPr>
            <p:cNvPr id="8" name="TextBox 7"/>
            <p:cNvSpPr txBox="1"/>
            <p:nvPr/>
          </p:nvSpPr>
          <p:spPr>
            <a:xfrm>
              <a:off x="5181600" y="685800"/>
              <a:ext cx="3708400" cy="1323439"/>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300" b="0" i="0" u="none" strike="noStrike" kern="1200" cap="none" spc="600" normalizeH="0" baseline="30000" noProof="0" dirty="0">
                  <a:ln>
                    <a:noFill/>
                  </a:ln>
                  <a:solidFill>
                    <a:prstClr val="white"/>
                  </a:solidFill>
                  <a:effectLst/>
                  <a:uLnTx/>
                  <a:uFillTx/>
                  <a:latin typeface="Univers LT Std 47 Cn Lt" panose="020B0406020202040204" pitchFamily="34" charset="0"/>
                  <a:ea typeface="+mn-ea"/>
                  <a:cs typeface="+mn-cs"/>
                </a:rPr>
                <a:t>Innovation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600" normalizeH="0" baseline="0" noProof="0" dirty="0">
                <a:ln>
                  <a:noFill/>
                </a:ln>
                <a:solidFill>
                  <a:prstClr val="white"/>
                </a:solidFill>
                <a:effectLst/>
                <a:uLnTx/>
                <a:uFillTx/>
                <a:latin typeface="Univers LT Std 39 Thin UltraCn" panose="020B0408030702060204" pitchFamily="34" charset="0"/>
                <a:ea typeface="+mn-ea"/>
                <a:cs typeface="+mn-cs"/>
              </a:endParaRPr>
            </a:p>
          </p:txBody>
        </p:sp>
      </p:grpSp>
      <p:sp>
        <p:nvSpPr>
          <p:cNvPr id="13316" name="Rectangle 9"/>
          <p:cNvSpPr>
            <a:spLocks noChangeArrowheads="1"/>
          </p:cNvSpPr>
          <p:nvPr/>
        </p:nvSpPr>
        <p:spPr bwMode="auto">
          <a:xfrm>
            <a:off x="4843463" y="1301750"/>
            <a:ext cx="45720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s-ES_tradnl" altLang="en-US" sz="1900" b="0" i="0" u="none" strike="noStrike" kern="1200" cap="none" spc="0" normalizeH="0" baseline="30000" noProof="0">
                <a:ln>
                  <a:noFill/>
                </a:ln>
                <a:solidFill>
                  <a:srgbClr val="FFFFFF"/>
                </a:solidFill>
                <a:effectLst/>
                <a:uLnTx/>
                <a:uFillTx/>
                <a:latin typeface="Univers LT Std 73 Black Ext" panose="020B0907030502030204" pitchFamily="34" charset="0"/>
                <a:ea typeface="+mn-ea"/>
                <a:cs typeface="Arial" panose="020B0604020202020204" pitchFamily="34" charset="0"/>
              </a:rPr>
              <a:t>THE COMMERCIALIZATION PATH</a:t>
            </a:r>
          </a:p>
        </p:txBody>
      </p:sp>
      <p:sp>
        <p:nvSpPr>
          <p:cNvPr id="13317" name="Rectangle 4"/>
          <p:cNvSpPr>
            <a:spLocks noChangeArrowheads="1"/>
          </p:cNvSpPr>
          <p:nvPr/>
        </p:nvSpPr>
        <p:spPr bwMode="auto">
          <a:xfrm>
            <a:off x="-115340" y="2548731"/>
            <a:ext cx="2895601"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30000" noProof="0" dirty="0">
                <a:ln>
                  <a:noFill/>
                </a:ln>
                <a:solidFill>
                  <a:prstClr val="white"/>
                </a:solidFill>
                <a:effectLst/>
                <a:uLnTx/>
                <a:uFillTx/>
                <a:latin typeface="Univers LT Std 73 Black Ext" panose="020B0907030502030204" pitchFamily="34" charset="0"/>
                <a:ea typeface="+mn-ea"/>
                <a:cs typeface="Arial" panose="020B0604020202020204" pitchFamily="34" charset="0"/>
              </a:rPr>
              <a:t>Discover</a:t>
            </a:r>
            <a:r>
              <a:rPr kumimoji="0" lang="en-US" altLang="en-US" sz="1800" b="0" i="0" u="none" strike="noStrike" kern="1200" cap="none" spc="0" normalizeH="0" baseline="30000" noProof="0" dirty="0">
                <a:ln>
                  <a:noFill/>
                </a:ln>
                <a:solidFill>
                  <a:prstClr val="white"/>
                </a:solidFill>
                <a:effectLst/>
                <a:uLnTx/>
                <a:uFillTx/>
                <a:latin typeface="Univers LT Std 73 Black Ext" panose="020B0907030502030204" pitchFamily="34" charset="0"/>
                <a:ea typeface="+mn-ea"/>
                <a:cs typeface="Arial" panose="020B0604020202020204" pitchFamily="34" charset="0"/>
              </a:rPr>
              <a:t>            </a:t>
            </a:r>
          </a:p>
        </p:txBody>
      </p:sp>
      <p:sp>
        <p:nvSpPr>
          <p:cNvPr id="13318" name="Rectangle 12"/>
          <p:cNvSpPr>
            <a:spLocks noChangeArrowheads="1"/>
          </p:cNvSpPr>
          <p:nvPr/>
        </p:nvSpPr>
        <p:spPr bwMode="auto">
          <a:xfrm>
            <a:off x="630448" y="3167703"/>
            <a:ext cx="2895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30000" noProof="0" dirty="0">
                <a:ln>
                  <a:noFill/>
                </a:ln>
                <a:solidFill>
                  <a:prstClr val="white"/>
                </a:solidFill>
                <a:effectLst/>
                <a:uLnTx/>
                <a:uFillTx/>
                <a:latin typeface="Univers LT Std 73 Black Ext" panose="020B0907030502030204" pitchFamily="34" charset="0"/>
                <a:ea typeface="+mn-ea"/>
                <a:cs typeface="Arial" panose="020B0604020202020204" pitchFamily="34" charset="0"/>
              </a:rPr>
              <a:t>Disclose</a:t>
            </a:r>
            <a:r>
              <a:rPr kumimoji="0" lang="en-US" altLang="en-US" sz="1800" b="0" i="0" u="none" strike="noStrike" kern="1200" cap="none" spc="0" normalizeH="0" baseline="30000" noProof="0" dirty="0">
                <a:ln>
                  <a:noFill/>
                </a:ln>
                <a:solidFill>
                  <a:prstClr val="white"/>
                </a:solidFill>
                <a:effectLst/>
                <a:uLnTx/>
                <a:uFillTx/>
                <a:latin typeface="Univers LT Std 73 Black Ext" panose="020B0907030502030204" pitchFamily="34" charset="0"/>
                <a:ea typeface="+mn-ea"/>
                <a:cs typeface="Arial" panose="020B0604020202020204" pitchFamily="34" charset="0"/>
              </a:rPr>
              <a:t>            </a:t>
            </a:r>
          </a:p>
        </p:txBody>
      </p:sp>
      <p:sp>
        <p:nvSpPr>
          <p:cNvPr id="13319" name="Rectangle 13"/>
          <p:cNvSpPr>
            <a:spLocks noChangeArrowheads="1"/>
          </p:cNvSpPr>
          <p:nvPr/>
        </p:nvSpPr>
        <p:spPr bwMode="auto">
          <a:xfrm>
            <a:off x="2282476" y="3659845"/>
            <a:ext cx="2895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30000" noProof="0" dirty="0">
                <a:ln>
                  <a:noFill/>
                </a:ln>
                <a:solidFill>
                  <a:prstClr val="white"/>
                </a:solidFill>
                <a:effectLst/>
                <a:uLnTx/>
                <a:uFillTx/>
                <a:latin typeface="Univers LT Std 73 Black Ext" panose="020B0907030502030204" pitchFamily="34" charset="0"/>
                <a:ea typeface="+mn-ea"/>
                <a:cs typeface="Arial" panose="020B0604020202020204" pitchFamily="34" charset="0"/>
              </a:rPr>
              <a:t>Search</a:t>
            </a:r>
            <a:endParaRPr kumimoji="0" lang="en-US" altLang="en-US" sz="1800" b="0" i="0" u="none" strike="noStrike" kern="1200" cap="none" spc="0" normalizeH="0" baseline="30000" noProof="0" dirty="0">
              <a:ln>
                <a:noFill/>
              </a:ln>
              <a:solidFill>
                <a:prstClr val="white"/>
              </a:solidFill>
              <a:effectLst/>
              <a:uLnTx/>
              <a:uFillTx/>
              <a:latin typeface="Univers LT Std 73 Black Ext" panose="020B0907030502030204" pitchFamily="34" charset="0"/>
              <a:ea typeface="+mn-ea"/>
              <a:cs typeface="Arial" panose="020B0604020202020204" pitchFamily="34" charset="0"/>
            </a:endParaRPr>
          </a:p>
        </p:txBody>
      </p:sp>
      <p:sp>
        <p:nvSpPr>
          <p:cNvPr id="13320" name="Rectangle 14"/>
          <p:cNvSpPr>
            <a:spLocks noChangeArrowheads="1"/>
          </p:cNvSpPr>
          <p:nvPr/>
        </p:nvSpPr>
        <p:spPr bwMode="auto">
          <a:xfrm>
            <a:off x="3293313" y="4203570"/>
            <a:ext cx="289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30000" noProof="0" dirty="0">
                <a:ln>
                  <a:noFill/>
                </a:ln>
                <a:solidFill>
                  <a:prstClr val="white"/>
                </a:solidFill>
                <a:effectLst/>
                <a:uLnTx/>
                <a:uFillTx/>
                <a:latin typeface="Univers LT Std 73 Black Ext" panose="020B0907030502030204" pitchFamily="34" charset="0"/>
                <a:ea typeface="+mn-ea"/>
                <a:cs typeface="Arial" panose="020B0604020202020204" pitchFamily="34" charset="0"/>
              </a:rPr>
              <a:t>Protect</a:t>
            </a:r>
            <a:r>
              <a:rPr kumimoji="0" lang="en-US" altLang="en-US" sz="1800" b="0" i="0" u="none" strike="noStrike" kern="1200" cap="none" spc="0" normalizeH="0" baseline="30000" noProof="0" dirty="0">
                <a:ln>
                  <a:noFill/>
                </a:ln>
                <a:solidFill>
                  <a:prstClr val="white"/>
                </a:solidFill>
                <a:effectLst/>
                <a:uLnTx/>
                <a:uFillTx/>
                <a:latin typeface="Univers LT Std 73 Black Ext" panose="020B0907030502030204" pitchFamily="34" charset="0"/>
                <a:ea typeface="+mn-ea"/>
                <a:cs typeface="Arial" panose="020B0604020202020204" pitchFamily="34" charset="0"/>
              </a:rPr>
              <a:t>            </a:t>
            </a:r>
          </a:p>
        </p:txBody>
      </p:sp>
      <p:sp>
        <p:nvSpPr>
          <p:cNvPr id="13321" name="Rectangle 15"/>
          <p:cNvSpPr>
            <a:spLocks noChangeArrowheads="1"/>
          </p:cNvSpPr>
          <p:nvPr/>
        </p:nvSpPr>
        <p:spPr bwMode="auto">
          <a:xfrm>
            <a:off x="5904842" y="4630940"/>
            <a:ext cx="2895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30000" noProof="0" dirty="0">
                <a:ln>
                  <a:noFill/>
                </a:ln>
                <a:solidFill>
                  <a:prstClr val="white"/>
                </a:solidFill>
                <a:effectLst/>
                <a:uLnTx/>
                <a:uFillTx/>
                <a:latin typeface="Univers LT Std 73 Black Ext" panose="020B0907030502030204" pitchFamily="34" charset="0"/>
                <a:ea typeface="+mn-ea"/>
                <a:cs typeface="Arial" panose="020B0604020202020204" pitchFamily="34" charset="0"/>
              </a:rPr>
              <a:t>Market</a:t>
            </a:r>
            <a:r>
              <a:rPr kumimoji="0" lang="en-US" altLang="en-US" sz="1800" b="0" i="0" u="none" strike="noStrike" kern="1200" cap="none" spc="0" normalizeH="0" baseline="30000" noProof="0" dirty="0">
                <a:ln>
                  <a:noFill/>
                </a:ln>
                <a:solidFill>
                  <a:prstClr val="white"/>
                </a:solidFill>
                <a:effectLst/>
                <a:uLnTx/>
                <a:uFillTx/>
                <a:latin typeface="Univers LT Std 73 Black Ext" panose="020B0907030502030204" pitchFamily="34" charset="0"/>
                <a:ea typeface="+mn-ea"/>
                <a:cs typeface="Arial" panose="020B0604020202020204" pitchFamily="34" charset="0"/>
              </a:rPr>
              <a:t>            </a:t>
            </a:r>
          </a:p>
        </p:txBody>
      </p:sp>
      <p:sp>
        <p:nvSpPr>
          <p:cNvPr id="13322" name="Rectangle 16"/>
          <p:cNvSpPr>
            <a:spLocks noChangeArrowheads="1"/>
          </p:cNvSpPr>
          <p:nvPr/>
        </p:nvSpPr>
        <p:spPr bwMode="auto">
          <a:xfrm>
            <a:off x="7112000" y="5514613"/>
            <a:ext cx="289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30000" noProof="0" dirty="0">
                <a:ln>
                  <a:noFill/>
                </a:ln>
                <a:solidFill>
                  <a:prstClr val="white"/>
                </a:solidFill>
                <a:effectLst/>
                <a:uLnTx/>
                <a:uFillTx/>
                <a:latin typeface="Univers LT Std 73 Black Ext" panose="020B0907030502030204" pitchFamily="34" charset="0"/>
                <a:ea typeface="+mn-ea"/>
                <a:cs typeface="Arial" panose="020B0604020202020204" pitchFamily="34" charset="0"/>
              </a:rPr>
              <a:t>License</a:t>
            </a:r>
            <a:r>
              <a:rPr kumimoji="0" lang="en-US" altLang="en-US" sz="1800" b="0" i="0" u="none" strike="noStrike" kern="1200" cap="none" spc="0" normalizeH="0" baseline="30000" noProof="0" dirty="0">
                <a:ln>
                  <a:noFill/>
                </a:ln>
                <a:solidFill>
                  <a:prstClr val="white"/>
                </a:solidFill>
                <a:effectLst/>
                <a:uLnTx/>
                <a:uFillTx/>
                <a:latin typeface="Univers LT Std 73 Black Ext" panose="020B0907030502030204" pitchFamily="34" charset="0"/>
                <a:ea typeface="+mn-ea"/>
                <a:cs typeface="Arial" panose="020B0604020202020204" pitchFamily="34" charset="0"/>
              </a:rPr>
              <a:t>            </a:t>
            </a:r>
          </a:p>
        </p:txBody>
      </p:sp>
      <p:sp>
        <p:nvSpPr>
          <p:cNvPr id="13323" name="Rectangle 17"/>
          <p:cNvSpPr>
            <a:spLocks noChangeArrowheads="1"/>
          </p:cNvSpPr>
          <p:nvPr/>
        </p:nvSpPr>
        <p:spPr bwMode="auto">
          <a:xfrm>
            <a:off x="7917015" y="6272213"/>
            <a:ext cx="2895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30000" noProof="0" dirty="0">
                <a:ln>
                  <a:noFill/>
                </a:ln>
                <a:solidFill>
                  <a:prstClr val="white"/>
                </a:solidFill>
                <a:effectLst/>
                <a:uLnTx/>
                <a:uFillTx/>
                <a:latin typeface="Univers LT Std 73 Black Ext" panose="020B0907030502030204" pitchFamily="34" charset="0"/>
                <a:ea typeface="+mn-ea"/>
                <a:cs typeface="Arial" panose="020B0604020202020204" pitchFamily="34" charset="0"/>
              </a:rPr>
              <a:t>Manage</a:t>
            </a:r>
            <a:r>
              <a:rPr kumimoji="0" lang="en-US" altLang="en-US" sz="1800" b="0" i="0" u="none" strike="noStrike" kern="1200" cap="none" spc="0" normalizeH="0" baseline="30000" noProof="0" dirty="0">
                <a:ln>
                  <a:noFill/>
                </a:ln>
                <a:solidFill>
                  <a:prstClr val="white"/>
                </a:solidFill>
                <a:effectLst/>
                <a:uLnTx/>
                <a:uFillTx/>
                <a:latin typeface="Univers LT Std 73 Black Ext" panose="020B0907030502030204" pitchFamily="34" charset="0"/>
                <a:ea typeface="+mn-ea"/>
                <a:cs typeface="Arial" panose="020B0604020202020204" pitchFamily="34" charset="0"/>
              </a:rPr>
              <a:t>            </a:t>
            </a:r>
          </a:p>
        </p:txBody>
      </p:sp>
      <p:pic>
        <p:nvPicPr>
          <p:cNvPr id="6" name="Picture 5"/>
          <p:cNvPicPr>
            <a:picLocks noChangeAspect="1"/>
          </p:cNvPicPr>
          <p:nvPr/>
        </p:nvPicPr>
        <p:blipFill>
          <a:blip r:embed="rId3"/>
          <a:stretch>
            <a:fillRect/>
          </a:stretch>
        </p:blipFill>
        <p:spPr>
          <a:xfrm rot="6300000">
            <a:off x="4415790" y="2702013"/>
            <a:ext cx="849313" cy="835025"/>
          </a:xfrm>
          <a:prstGeom prst="rect">
            <a:avLst/>
          </a:prstGeom>
          <a:ln>
            <a:noFill/>
          </a:ln>
          <a:effectLst>
            <a:outerShdw blurRad="292100" dist="139700" dir="2700000" algn="tl" rotWithShape="0">
              <a:srgbClr val="333333">
                <a:alpha val="65000"/>
              </a:srgbClr>
            </a:outerShdw>
          </a:effectLst>
        </p:spPr>
      </p:pic>
      <p:pic>
        <p:nvPicPr>
          <p:cNvPr id="1332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16" y="823913"/>
            <a:ext cx="198120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5"/>
          <a:stretch>
            <a:fillRect/>
          </a:stretch>
        </p:blipFill>
        <p:spPr>
          <a:xfrm>
            <a:off x="4989150" y="3337566"/>
            <a:ext cx="1111250" cy="831850"/>
          </a:xfrm>
          <a:prstGeom prst="rect">
            <a:avLst/>
          </a:prstGeom>
          <a:ln>
            <a:noFill/>
          </a:ln>
          <a:effectLst>
            <a:outerShdw blurRad="292100" dist="139700" dir="2700000" algn="tl" rotWithShape="0">
              <a:srgbClr val="333333">
                <a:alpha val="65000"/>
              </a:srgbClr>
            </a:outerShdw>
          </a:effectLst>
        </p:spPr>
      </p:pic>
      <p:pic>
        <p:nvPicPr>
          <p:cNvPr id="26" name="Picture 25"/>
          <p:cNvPicPr>
            <a:picLocks noChangeAspect="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678353" y="3617307"/>
            <a:ext cx="2124834" cy="1640886"/>
          </a:xfrm>
          <a:prstGeom prst="rect">
            <a:avLst/>
          </a:prstGeom>
          <a:ln>
            <a:noFill/>
          </a:ln>
          <a:effectLst>
            <a:outerShdw blurRad="292100" dist="139700" dir="2700000" algn="tl" rotWithShape="0">
              <a:srgbClr val="333333">
                <a:alpha val="65000"/>
              </a:srgbClr>
            </a:outerShdw>
          </a:effectLst>
        </p:spPr>
      </p:pic>
      <p:pic>
        <p:nvPicPr>
          <p:cNvPr id="13328"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30595" y="4277601"/>
            <a:ext cx="3186113"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9" name="Picture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79010" y="5569745"/>
            <a:ext cx="976312"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0" name="Picture 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70329" y="2198186"/>
            <a:ext cx="91122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26541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762000" y="1544638"/>
            <a:ext cx="6629401" cy="5160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Arial" pitchFamily="34" charset="0"/>
              </a:rPr>
              <a:t>$4+ million   </a:t>
            </a:r>
            <a:r>
              <a:rPr kumimoji="0" lang="en-US" sz="2400" b="0" i="0" u="none" strike="noStrike" kern="1200" cap="none" spc="0" normalizeH="0" baseline="0" noProof="0" dirty="0">
                <a:ln>
                  <a:noFill/>
                </a:ln>
                <a:solidFill>
                  <a:prstClr val="white"/>
                </a:solidFill>
                <a:effectLst/>
                <a:uLnTx/>
                <a:uFillTx/>
                <a:latin typeface="Calibri"/>
                <a:ea typeface="+mn-ea"/>
                <a:cs typeface="Arial" pitchFamily="34" charset="0"/>
                <a:sym typeface="Symbol" panose="05050102010706020507" pitchFamily="18" charset="2"/>
              </a:rPr>
              <a:t> </a:t>
            </a:r>
            <a:r>
              <a:rPr kumimoji="0" lang="en-US" sz="2200" b="0" i="0" u="none" strike="noStrike" kern="1200" cap="none" spc="0" normalizeH="0" baseline="0" noProof="0" dirty="0">
                <a:ln>
                  <a:noFill/>
                </a:ln>
                <a:solidFill>
                  <a:prstClr val="white"/>
                </a:solidFill>
                <a:effectLst/>
                <a:uLnTx/>
                <a:uFillTx/>
                <a:latin typeface="Calibri"/>
                <a:ea typeface="+mn-ea"/>
                <a:cs typeface="Arial" pitchFamily="34" charset="0"/>
              </a:rPr>
              <a:t>Annual Gross Revenue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Arial" pitchFamily="34" charset="0"/>
              </a:rPr>
              <a:t>$83+ million </a:t>
            </a:r>
            <a:r>
              <a:rPr kumimoji="0" lang="en-US" sz="2400" b="0" i="0" u="none" strike="noStrike" kern="1200" cap="none" spc="0" normalizeH="0" baseline="0" noProof="0" dirty="0">
                <a:ln>
                  <a:noFill/>
                </a:ln>
                <a:solidFill>
                  <a:prstClr val="white"/>
                </a:solidFill>
                <a:effectLst/>
                <a:uLnTx/>
                <a:uFillTx/>
                <a:latin typeface="Calibri"/>
                <a:ea typeface="+mn-ea"/>
                <a:cs typeface="Arial" pitchFamily="34" charset="0"/>
                <a:sym typeface="Symbol" panose="05050102010706020507" pitchFamily="18" charset="2"/>
              </a:rPr>
              <a:t> </a:t>
            </a:r>
            <a:r>
              <a:rPr kumimoji="0" lang="en-US" sz="2200" b="0" i="0" u="none" strike="noStrike" kern="1200" cap="none" spc="0" normalizeH="0" baseline="0" noProof="0" dirty="0">
                <a:ln>
                  <a:noFill/>
                </a:ln>
                <a:solidFill>
                  <a:prstClr val="white"/>
                </a:solidFill>
                <a:effectLst/>
                <a:uLnTx/>
                <a:uFillTx/>
                <a:latin typeface="Calibri"/>
                <a:ea typeface="+mn-ea"/>
                <a:cs typeface="Arial" pitchFamily="34" charset="0"/>
                <a:sym typeface="Symbol" panose="05050102010706020507" pitchFamily="18" charset="2"/>
              </a:rPr>
              <a:t>L</a:t>
            </a:r>
            <a:r>
              <a:rPr kumimoji="0" lang="en-US" sz="2200" b="0" i="0" u="none" strike="noStrike" kern="1200" cap="none" spc="0" normalizeH="0" baseline="0" noProof="0" dirty="0">
                <a:ln>
                  <a:noFill/>
                </a:ln>
                <a:solidFill>
                  <a:prstClr val="white"/>
                </a:solidFill>
                <a:effectLst/>
                <a:uLnTx/>
                <a:uFillTx/>
                <a:latin typeface="Calibri"/>
                <a:ea typeface="+mn-ea"/>
                <a:cs typeface="Arial" pitchFamily="34" charset="0"/>
              </a:rPr>
              <a:t>icensing Revenue (cumulative)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FF00"/>
                </a:solidFill>
                <a:effectLst/>
                <a:uLnTx/>
                <a:uFillTx/>
                <a:latin typeface="Calibri"/>
                <a:ea typeface="+mn-ea"/>
                <a:cs typeface="Arial" pitchFamily="34" charset="0"/>
              </a:rPr>
              <a:t>25+ </a:t>
            </a:r>
            <a:r>
              <a:rPr kumimoji="0" lang="en-US" sz="2200" b="0" i="0" u="none" strike="noStrike" kern="1200" cap="none" spc="0" normalizeH="0" baseline="0" noProof="0" dirty="0">
                <a:ln>
                  <a:noFill/>
                </a:ln>
                <a:solidFill>
                  <a:prstClr val="white"/>
                </a:solidFill>
                <a:effectLst/>
                <a:uLnTx/>
                <a:uFillTx/>
                <a:latin typeface="Calibri"/>
                <a:ea typeface="+mn-ea"/>
                <a:cs typeface="Arial" pitchFamily="34" charset="0"/>
              </a:rPr>
              <a:t>New License/Option Agreements per Year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FF00"/>
                </a:solidFill>
                <a:effectLst/>
                <a:uLnTx/>
                <a:uFillTx/>
                <a:latin typeface="Calibri"/>
                <a:ea typeface="+mn-ea"/>
                <a:cs typeface="Arial" pitchFamily="34" charset="0"/>
              </a:rPr>
              <a:t>475+ </a:t>
            </a:r>
            <a:r>
              <a:rPr kumimoji="0" lang="en-US" sz="2200" b="0" i="0" u="none" strike="noStrike" kern="1200" cap="none" spc="0" normalizeH="0" baseline="0" noProof="0" dirty="0">
                <a:ln>
                  <a:noFill/>
                </a:ln>
                <a:solidFill>
                  <a:prstClr val="white"/>
                </a:solidFill>
                <a:effectLst/>
                <a:uLnTx/>
                <a:uFillTx/>
                <a:latin typeface="Calibri"/>
                <a:ea typeface="+mn-ea"/>
                <a:cs typeface="Arial" pitchFamily="34" charset="0"/>
                <a:sym typeface="Symbol" panose="05050102010706020507" pitchFamily="18" charset="2"/>
              </a:rPr>
              <a:t>Total L</a:t>
            </a:r>
            <a:r>
              <a:rPr kumimoji="0" lang="en-US" sz="2200" b="0" i="0" u="none" strike="noStrike" kern="1200" cap="none" spc="0" normalizeH="0" baseline="0" noProof="0" dirty="0">
                <a:ln>
                  <a:noFill/>
                </a:ln>
                <a:solidFill>
                  <a:prstClr val="white"/>
                </a:solidFill>
                <a:effectLst/>
                <a:uLnTx/>
                <a:uFillTx/>
                <a:latin typeface="Calibri"/>
                <a:ea typeface="+mn-ea"/>
                <a:cs typeface="Arial" pitchFamily="34" charset="0"/>
              </a:rPr>
              <a:t>icense/Option Agreements </a:t>
            </a:r>
            <a:r>
              <a:rPr kumimoji="0" lang="en-US" sz="1800" b="0" i="0" u="none" strike="noStrike" kern="1200" cap="none" spc="0" normalizeH="0" baseline="0" noProof="0" dirty="0">
                <a:ln>
                  <a:noFill/>
                </a:ln>
                <a:solidFill>
                  <a:prstClr val="white"/>
                </a:solidFill>
                <a:effectLst/>
                <a:uLnTx/>
                <a:uFillTx/>
                <a:latin typeface="Calibri"/>
                <a:ea typeface="+mn-ea"/>
                <a:cs typeface="Arial" pitchFamily="34" charset="0"/>
              </a:rPr>
              <a:t>(cumulative)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FF00"/>
                </a:solidFill>
                <a:effectLst/>
                <a:uLnTx/>
                <a:uFillTx/>
                <a:latin typeface="Calibri"/>
                <a:ea typeface="+mn-ea"/>
                <a:cs typeface="Arial" pitchFamily="34" charset="0"/>
              </a:rPr>
              <a:t>1700+ </a:t>
            </a:r>
            <a:r>
              <a:rPr kumimoji="0" lang="en-US" sz="2200" b="0" i="0" u="none" strike="noStrike" kern="1200" cap="none" spc="0" normalizeH="0" baseline="0" noProof="0" dirty="0">
                <a:ln>
                  <a:noFill/>
                </a:ln>
                <a:solidFill>
                  <a:prstClr val="white"/>
                </a:solidFill>
                <a:effectLst/>
                <a:uLnTx/>
                <a:uFillTx/>
                <a:latin typeface="Calibri"/>
                <a:ea typeface="+mn-ea"/>
                <a:cs typeface="Arial" pitchFamily="34" charset="0"/>
              </a:rPr>
              <a:t> Patents/Patent Applications </a:t>
            </a:r>
            <a:r>
              <a:rPr kumimoji="0" lang="en-US" sz="1800" b="0" i="0" u="none" strike="noStrike" kern="1200" cap="none" spc="0" normalizeH="0" baseline="0" noProof="0" dirty="0">
                <a:ln>
                  <a:noFill/>
                </a:ln>
                <a:solidFill>
                  <a:prstClr val="white"/>
                </a:solidFill>
                <a:effectLst/>
                <a:uLnTx/>
                <a:uFillTx/>
                <a:latin typeface="Calibri"/>
                <a:ea typeface="+mn-ea"/>
                <a:cs typeface="Arial" pitchFamily="34" charset="0"/>
              </a:rPr>
              <a:t>(cumulative)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FF00"/>
                </a:solidFill>
                <a:effectLst/>
                <a:uLnTx/>
                <a:uFillTx/>
                <a:latin typeface="Calibri"/>
                <a:ea typeface="+mn-ea"/>
                <a:cs typeface="Arial" pitchFamily="34" charset="0"/>
              </a:rPr>
              <a:t>45  </a:t>
            </a:r>
            <a:r>
              <a:rPr kumimoji="0" lang="en-US" sz="2200" b="0" i="0" u="none" strike="noStrike" kern="1200" cap="none" spc="0" normalizeH="0" baseline="0" noProof="0" dirty="0">
                <a:ln>
                  <a:noFill/>
                </a:ln>
                <a:solidFill>
                  <a:prstClr val="white"/>
                </a:solidFill>
                <a:effectLst/>
                <a:uLnTx/>
                <a:uFillTx/>
                <a:latin typeface="Calibri"/>
                <a:ea typeface="+mn-ea"/>
                <a:cs typeface="Arial" pitchFamily="34" charset="0"/>
              </a:rPr>
              <a:t>New Patent Applications Filed Each Year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FF00"/>
                </a:solidFill>
                <a:effectLst/>
                <a:uLnTx/>
                <a:uFillTx/>
                <a:latin typeface="Calibri"/>
                <a:ea typeface="+mn-ea"/>
                <a:cs typeface="Arial" pitchFamily="34" charset="0"/>
              </a:rPr>
              <a:t>100+ </a:t>
            </a:r>
            <a:r>
              <a:rPr kumimoji="0" lang="en-US" sz="2200" b="0" i="0" u="none" strike="noStrike" kern="1200" cap="none" spc="0" normalizeH="0" baseline="0" noProof="0" dirty="0">
                <a:ln>
                  <a:noFill/>
                </a:ln>
                <a:solidFill>
                  <a:prstClr val="white"/>
                </a:solidFill>
                <a:effectLst/>
                <a:uLnTx/>
                <a:uFillTx/>
                <a:latin typeface="Calibri"/>
                <a:ea typeface="+mn-ea"/>
                <a:cs typeface="Arial" pitchFamily="34" charset="0"/>
                <a:sym typeface="Symbol" panose="05050102010706020507" pitchFamily="18" charset="2"/>
              </a:rPr>
              <a:t> P</a:t>
            </a:r>
            <a:r>
              <a:rPr kumimoji="0" lang="en-US" sz="2200" b="0" i="0" u="none" strike="noStrike" kern="1200" cap="none" spc="0" normalizeH="0" baseline="0" noProof="0" dirty="0">
                <a:ln>
                  <a:noFill/>
                </a:ln>
                <a:solidFill>
                  <a:prstClr val="white"/>
                </a:solidFill>
                <a:effectLst/>
                <a:uLnTx/>
                <a:uFillTx/>
                <a:latin typeface="Calibri"/>
                <a:ea typeface="+mn-ea"/>
                <a:cs typeface="Arial" pitchFamily="34" charset="0"/>
              </a:rPr>
              <a:t>roducts on the Market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a:ea typeface="+mn-ea"/>
                <a:cs typeface="Arial" pitchFamily="34" charset="0"/>
              </a:rPr>
              <a:t>Portfolio Companies (UTHealth)</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a:ea typeface="+mn-ea"/>
                <a:cs typeface="Arial" pitchFamily="34" charset="0"/>
              </a:rPr>
              <a:t> </a:t>
            </a:r>
            <a:r>
              <a:rPr kumimoji="0" lang="en-US" sz="1600" b="1" i="0" u="none" strike="noStrike" kern="1200" cap="none" spc="0" normalizeH="0" baseline="0" noProof="0" dirty="0">
                <a:ln>
                  <a:noFill/>
                </a:ln>
                <a:solidFill>
                  <a:prstClr val="white"/>
                </a:solidFill>
                <a:effectLst/>
                <a:uLnTx/>
                <a:uFillTx/>
                <a:latin typeface="Calibri"/>
                <a:ea typeface="+mn-ea"/>
                <a:cs typeface="Arial" pitchFamily="34" charset="0"/>
              </a:rPr>
              <a:t>56 portfolio companies </a:t>
            </a:r>
            <a:r>
              <a:rPr kumimoji="0" lang="en-US" sz="1600" b="0" i="0" u="none" strike="noStrike" kern="1200" cap="none" spc="0" normalizeH="0" baseline="0" noProof="0" dirty="0">
                <a:ln>
                  <a:noFill/>
                </a:ln>
                <a:solidFill>
                  <a:prstClr val="white"/>
                </a:solidFill>
                <a:effectLst/>
                <a:uLnTx/>
                <a:uFillTx/>
                <a:latin typeface="Calibri"/>
                <a:ea typeface="+mn-ea"/>
                <a:cs typeface="Arial" pitchFamily="34" charset="0"/>
              </a:rPr>
              <a:t>(cumulative); 31 active</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a:ea typeface="+mn-ea"/>
                <a:cs typeface="Arial" pitchFamily="34" charset="0"/>
              </a:rPr>
              <a:t> </a:t>
            </a:r>
            <a:r>
              <a:rPr kumimoji="0" lang="en-US" sz="1600" b="1" i="0" u="none" strike="noStrike" kern="1200" cap="none" spc="0" normalizeH="0" baseline="0" noProof="0" dirty="0">
                <a:ln>
                  <a:noFill/>
                </a:ln>
                <a:solidFill>
                  <a:prstClr val="white"/>
                </a:solidFill>
                <a:effectLst/>
                <a:uLnTx/>
                <a:uFillTx/>
                <a:latin typeface="Calibri"/>
                <a:ea typeface="+mn-ea"/>
                <a:cs typeface="Arial" pitchFamily="34" charset="0"/>
              </a:rPr>
              <a:t>More than $250 M </a:t>
            </a:r>
            <a:r>
              <a:rPr kumimoji="0" lang="en-US" sz="1600" b="0" i="0" u="none" strike="noStrike" kern="1200" cap="none" spc="0" normalizeH="0" baseline="0" noProof="0" dirty="0">
                <a:ln>
                  <a:noFill/>
                </a:ln>
                <a:solidFill>
                  <a:prstClr val="white"/>
                </a:solidFill>
                <a:effectLst/>
                <a:uLnTx/>
                <a:uFillTx/>
                <a:latin typeface="Calibri"/>
                <a:ea typeface="+mn-ea"/>
                <a:cs typeface="Arial" pitchFamily="34" charset="0"/>
              </a:rPr>
              <a:t>in capital raised to date</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a:ea typeface="+mn-ea"/>
                <a:cs typeface="Arial" pitchFamily="34" charset="0"/>
              </a:rPr>
              <a:t>3 companies IPO/acquired with market cap &gt;$3B : Volcano,  	</a:t>
            </a:r>
            <a:r>
              <a:rPr kumimoji="0" lang="en-US" sz="1600" b="0" i="0" u="none" strike="noStrike" kern="1200" cap="none" spc="0" normalizeH="0" baseline="0" noProof="0" dirty="0" err="1">
                <a:ln>
                  <a:noFill/>
                </a:ln>
                <a:solidFill>
                  <a:prstClr val="white"/>
                </a:solidFill>
                <a:effectLst/>
                <a:uLnTx/>
                <a:uFillTx/>
                <a:latin typeface="Calibri"/>
                <a:ea typeface="+mn-ea"/>
                <a:cs typeface="Arial" pitchFamily="34" charset="0"/>
              </a:rPr>
              <a:t>LifeCell</a:t>
            </a:r>
            <a:r>
              <a:rPr kumimoji="0" lang="en-US" sz="1600" b="0" i="0" u="none" strike="noStrike" kern="1200" cap="none" spc="0" normalizeH="0" baseline="0" noProof="0" dirty="0">
                <a:ln>
                  <a:noFill/>
                </a:ln>
                <a:solidFill>
                  <a:prstClr val="white"/>
                </a:solidFill>
                <a:effectLst/>
                <a:uLnTx/>
                <a:uFillTx/>
                <a:latin typeface="Calibri"/>
                <a:ea typeface="+mn-ea"/>
                <a:cs typeface="Arial" pitchFamily="34" charset="0"/>
              </a:rPr>
              <a:t>; </a:t>
            </a:r>
            <a:r>
              <a:rPr kumimoji="0" lang="en-US" sz="1600" b="0" i="0" u="none" strike="noStrike" kern="1200" cap="none" spc="0" normalizeH="0" baseline="0" noProof="0" dirty="0" err="1">
                <a:ln>
                  <a:noFill/>
                </a:ln>
                <a:solidFill>
                  <a:prstClr val="white"/>
                </a:solidFill>
                <a:effectLst/>
                <a:uLnTx/>
                <a:uFillTx/>
                <a:latin typeface="Calibri"/>
                <a:ea typeface="+mn-ea"/>
                <a:cs typeface="Arial" pitchFamily="34" charset="0"/>
              </a:rPr>
              <a:t>PLx</a:t>
            </a:r>
            <a:r>
              <a:rPr kumimoji="0" lang="en-US" sz="1600" b="0" i="0" u="none" strike="noStrike" kern="1200" cap="none" spc="0" normalizeH="0" baseline="0" noProof="0" dirty="0">
                <a:ln>
                  <a:noFill/>
                </a:ln>
                <a:solidFill>
                  <a:prstClr val="white"/>
                </a:solidFill>
                <a:effectLst/>
                <a:uLnTx/>
                <a:uFillTx/>
                <a:latin typeface="Calibri"/>
                <a:ea typeface="+mn-ea"/>
                <a:cs typeface="Arial" pitchFamily="34" charset="0"/>
              </a:rPr>
              <a:t> Pharma</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a:ea typeface="+mn-ea"/>
                <a:cs typeface="Arial" pitchFamily="34" charset="0"/>
              </a:rPr>
              <a:t> More than &gt;1300 jobs created in private and 3 public companies</a:t>
            </a:r>
          </a:p>
        </p:txBody>
      </p:sp>
      <p:sp>
        <p:nvSpPr>
          <p:cNvPr id="43012" name="Title 1"/>
          <p:cNvSpPr>
            <a:spLocks noGrp="1"/>
          </p:cNvSpPr>
          <p:nvPr>
            <p:ph type="title"/>
          </p:nvPr>
        </p:nvSpPr>
        <p:spPr>
          <a:xfrm>
            <a:off x="0" y="438610"/>
            <a:ext cx="8212139" cy="1143000"/>
          </a:xfrm>
        </p:spPr>
        <p:txBody>
          <a:bodyPr/>
          <a:lstStyle/>
          <a:p>
            <a:pPr algn="ctr" eaLnBrk="1" hangingPunct="1">
              <a:defRPr/>
            </a:pPr>
            <a:r>
              <a:rPr lang="en-US" altLang="en-US" sz="5400" b="1" dirty="0">
                <a:latin typeface="Univers LT Std 57 Cn" panose="020B0506020202050204" pitchFamily="34" charset="0"/>
              </a:rPr>
              <a:t>OTM By The Numbers</a:t>
            </a:r>
          </a:p>
        </p:txBody>
      </p:sp>
      <p:sp>
        <p:nvSpPr>
          <p:cNvPr id="43" name="Rectangle 42"/>
          <p:cNvSpPr/>
          <p:nvPr/>
        </p:nvSpPr>
        <p:spPr bwMode="auto">
          <a:xfrm>
            <a:off x="8153400" y="106961"/>
            <a:ext cx="3279775" cy="6705600"/>
          </a:xfrm>
          <a:prstGeom prst="rect">
            <a:avLst/>
          </a:prstGeom>
          <a:solidFill>
            <a:schemeClr val="bg1"/>
          </a:solidFill>
          <a:ln>
            <a:solidFill>
              <a:srgbClr val="3A497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049" name="TextBox 37"/>
          <p:cNvSpPr txBox="1">
            <a:spLocks noChangeArrowheads="1"/>
          </p:cNvSpPr>
          <p:nvPr/>
        </p:nvSpPr>
        <p:spPr bwMode="auto">
          <a:xfrm>
            <a:off x="8629650" y="186337"/>
            <a:ext cx="2422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Selected Portfolio Companies:</a:t>
            </a:r>
          </a:p>
        </p:txBody>
      </p:sp>
      <p:sp>
        <p:nvSpPr>
          <p:cNvPr id="149" name="Rectangle 148"/>
          <p:cNvSpPr/>
          <p:nvPr/>
        </p:nvSpPr>
        <p:spPr bwMode="auto">
          <a:xfrm>
            <a:off x="8618539" y="5849939"/>
            <a:ext cx="2205037" cy="44767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5" name="Rectangle 134"/>
          <p:cNvSpPr/>
          <p:nvPr/>
        </p:nvSpPr>
        <p:spPr bwMode="auto">
          <a:xfrm>
            <a:off x="7204076" y="1966914"/>
            <a:ext cx="1008063" cy="68262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7112"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6599" y="856262"/>
            <a:ext cx="20701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37762" y="2818412"/>
            <a:ext cx="120491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5650" y="645124"/>
            <a:ext cx="128111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86750" y="2248500"/>
            <a:ext cx="11144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50300" y="1623024"/>
            <a:ext cx="21177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Picture 16"/>
          <p:cNvPicPr>
            <a:picLocks noChangeAspect="1"/>
          </p:cNvPicPr>
          <p:nvPr/>
        </p:nvPicPr>
        <p:blipFill>
          <a:blip r:embed="rId8">
            <a:extLst>
              <a:ext uri="{28A0092B-C50C-407E-A947-70E740481C1C}">
                <a14:useLocalDpi xmlns:a14="http://schemas.microsoft.com/office/drawing/2010/main" val="0"/>
              </a:ext>
            </a:extLst>
          </a:blip>
          <a:srcRect l="19334" t="22281" r="19556" b="22163"/>
          <a:stretch>
            <a:fillRect/>
          </a:stretch>
        </p:blipFill>
        <p:spPr bwMode="auto">
          <a:xfrm>
            <a:off x="10221912" y="4112224"/>
            <a:ext cx="83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8" name="Picture 1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67725" y="5996587"/>
            <a:ext cx="1116013"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9" name="Pictur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809163" y="5869586"/>
            <a:ext cx="143192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0" name="Picture 1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305799" y="2948587"/>
            <a:ext cx="8890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1" name="Picture 1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88350" y="4585299"/>
            <a:ext cx="10128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2"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05837" y="5286974"/>
            <a:ext cx="233521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3" name="Picture 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626600" y="405411"/>
            <a:ext cx="15081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4" name="Picture 2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647113" y="4012212"/>
            <a:ext cx="13620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5" name="Picture 25"/>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9486899" y="2161186"/>
            <a:ext cx="6667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6" name="Picture 100"/>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618296" y="3106881"/>
            <a:ext cx="267652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7" name="Picture 26"/>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0193338" y="2194524"/>
            <a:ext cx="10493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8" name="Picture 27"/>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9440862" y="4921850"/>
            <a:ext cx="18097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9" name="Picture 29" descr="Melax Logo"/>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134474" y="3180362"/>
            <a:ext cx="736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0" name="AutoShape 31" descr="https://irp-cdn.multiscreensite.com/6df202e9/dms3rep/multi/tablet/AmiraLogo.sv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7131" name="Picture 2"/>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037762" y="3578824"/>
            <a:ext cx="107156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800600" y="833439"/>
            <a:ext cx="3657600" cy="1036637"/>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500" b="0" i="0" u="none" strike="noStrike" kern="1200" cap="none" spc="600" normalizeH="0" baseline="30000" noProof="0" dirty="0">
                <a:ln>
                  <a:noFill/>
                </a:ln>
                <a:solidFill>
                  <a:prstClr val="white"/>
                </a:solidFill>
                <a:effectLst/>
                <a:uLnTx/>
                <a:uFillTx/>
                <a:latin typeface="Univers LT Std 47 Cn Lt" panose="020B0406020202040204" pitchFamily="34" charset="0"/>
                <a:ea typeface="+mn-ea"/>
                <a:cs typeface="+mn-cs"/>
              </a:rPr>
              <a:t>MORE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600" normalizeH="0" baseline="0" noProof="0" dirty="0">
              <a:ln>
                <a:noFill/>
              </a:ln>
              <a:solidFill>
                <a:prstClr val="white"/>
              </a:solidFill>
              <a:effectLst/>
              <a:uLnTx/>
              <a:uFillTx/>
              <a:latin typeface="Univers LT Std 39 Thin UltraCn" panose="020B0408030702060204" pitchFamily="34" charset="0"/>
              <a:ea typeface="+mn-ea"/>
              <a:cs typeface="+mn-cs"/>
            </a:endParaRPr>
          </a:p>
        </p:txBody>
      </p:sp>
      <p:sp>
        <p:nvSpPr>
          <p:cNvPr id="8" name="TextBox 7"/>
          <p:cNvSpPr txBox="1"/>
          <p:nvPr/>
        </p:nvSpPr>
        <p:spPr>
          <a:xfrm>
            <a:off x="6324600" y="733425"/>
            <a:ext cx="5310930" cy="13239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300" b="0" i="0" u="none" strike="noStrike" kern="1200" cap="none" spc="0" normalizeH="0" baseline="30000" noProof="0" dirty="0">
                <a:ln>
                  <a:noFill/>
                </a:ln>
                <a:solidFill>
                  <a:prstClr val="white"/>
                </a:solidFill>
                <a:effectLst/>
                <a:uLnTx/>
                <a:uFillTx/>
                <a:latin typeface="Univers LT Std 47 Cn Lt" panose="020B0406020202040204" pitchFamily="34" charset="0"/>
                <a:ea typeface="+mn-ea"/>
                <a:cs typeface="+mn-cs"/>
              </a:rPr>
              <a:t> Information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600" normalizeH="0" baseline="0" noProof="0" dirty="0">
              <a:ln>
                <a:noFill/>
              </a:ln>
              <a:solidFill>
                <a:prstClr val="white"/>
              </a:solidFill>
              <a:effectLst/>
              <a:uLnTx/>
              <a:uFillTx/>
              <a:latin typeface="Univers LT Std 39 Thin UltraCn" panose="020B0408030702060204" pitchFamily="34" charset="0"/>
              <a:ea typeface="+mn-ea"/>
              <a:cs typeface="+mn-cs"/>
            </a:endParaRPr>
          </a:p>
        </p:txBody>
      </p:sp>
      <p:pic>
        <p:nvPicPr>
          <p:cNvPr id="49156" name="Picture 17"/>
          <p:cNvPicPr>
            <a:picLocks noChangeAspect="1"/>
          </p:cNvPicPr>
          <p:nvPr/>
        </p:nvPicPr>
        <p:blipFill>
          <a:blip r:embed="rId2">
            <a:extLst>
              <a:ext uri="{28A0092B-C50C-407E-A947-70E740481C1C}">
                <a14:useLocalDpi xmlns:a14="http://schemas.microsoft.com/office/drawing/2010/main" val="0"/>
              </a:ext>
            </a:extLst>
          </a:blip>
          <a:srcRect l="42810" t="39999" r="32745" b="43333"/>
          <a:stretch>
            <a:fillRect/>
          </a:stretch>
        </p:blipFill>
        <p:spPr bwMode="auto">
          <a:xfrm>
            <a:off x="2590801" y="2209800"/>
            <a:ext cx="12096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8"/>
          <p:cNvPicPr>
            <a:picLocks noChangeAspect="1"/>
          </p:cNvPicPr>
          <p:nvPr/>
        </p:nvPicPr>
        <p:blipFill>
          <a:blip r:embed="rId3">
            <a:extLst>
              <a:ext uri="{28A0092B-C50C-407E-A947-70E740481C1C}">
                <a14:useLocalDpi xmlns:a14="http://schemas.microsoft.com/office/drawing/2010/main" val="0"/>
              </a:ext>
            </a:extLst>
          </a:blip>
          <a:srcRect l="32745" t="42223" r="48563" b="42223"/>
          <a:stretch>
            <a:fillRect/>
          </a:stretch>
        </p:blipFill>
        <p:spPr bwMode="auto">
          <a:xfrm>
            <a:off x="2819401" y="3200400"/>
            <a:ext cx="9191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4270375"/>
            <a:ext cx="8382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Rectangle 20"/>
          <p:cNvSpPr>
            <a:spLocks noChangeArrowheads="1"/>
          </p:cNvSpPr>
          <p:nvPr/>
        </p:nvSpPr>
        <p:spPr bwMode="auto">
          <a:xfrm>
            <a:off x="3810000" y="2500314"/>
            <a:ext cx="4572000"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n-US" sz="3600" b="0" i="0" u="none" strike="noStrike" kern="1200" cap="none" spc="0" normalizeH="0" baseline="30000" noProof="0" dirty="0">
                <a:ln>
                  <a:noFill/>
                </a:ln>
                <a:solidFill>
                  <a:srgbClr val="FFFFFF"/>
                </a:solidFill>
                <a:effectLst/>
                <a:uLnTx/>
                <a:uFillTx/>
                <a:latin typeface="Univers LT Std 55" panose="020B0603020202020204" pitchFamily="34" charset="0"/>
                <a:ea typeface="+mn-ea"/>
                <a:cs typeface="Arial" panose="020B0604020202020204" pitchFamily="34" charset="0"/>
              </a:rPr>
              <a:t>otm@uth.tmc.edu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n-US" sz="3600" b="0" i="0" u="none" strike="noStrike" kern="1200" cap="none" spc="0" normalizeH="0" baseline="30000" noProof="0" dirty="0">
                <a:ln>
                  <a:noFill/>
                </a:ln>
                <a:solidFill>
                  <a:srgbClr val="FFFFFF"/>
                </a:solidFill>
                <a:effectLst/>
                <a:uLnTx/>
                <a:uFillTx/>
                <a:latin typeface="Univers LT Std 55" panose="020B0603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altLang="en-US" sz="3600" b="0" i="0" u="none" strike="noStrike" kern="1200" cap="none" spc="0" normalizeH="0" baseline="30000" noProof="0" dirty="0">
              <a:ln>
                <a:noFill/>
              </a:ln>
              <a:solidFill>
                <a:srgbClr val="FFFFFF"/>
              </a:solidFill>
              <a:effectLst/>
              <a:uLnTx/>
              <a:uFillTx/>
              <a:latin typeface="Univers LT Std 55" panose="020B0603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n-US" sz="3600" b="0" i="0" u="none" strike="noStrike" kern="1200" cap="none" spc="0" normalizeH="0" baseline="30000" noProof="0" dirty="0">
                <a:ln>
                  <a:noFill/>
                </a:ln>
                <a:solidFill>
                  <a:srgbClr val="FFFFFF"/>
                </a:solidFill>
                <a:effectLst/>
                <a:uLnTx/>
                <a:uFillTx/>
                <a:latin typeface="Univers LT Std 55" panose="020B0603020202020204" pitchFamily="34" charset="0"/>
                <a:ea typeface="+mn-ea"/>
                <a:cs typeface="Arial" panose="020B0604020202020204" pitchFamily="34" charset="0"/>
              </a:rPr>
              <a:t>uth.tmc.edu/</a:t>
            </a:r>
            <a:r>
              <a:rPr kumimoji="0" lang="es-ES_tradnl" altLang="en-US" sz="3600" b="0" i="0" u="none" strike="noStrike" kern="1200" cap="none" spc="0" normalizeH="0" baseline="30000" noProof="0" dirty="0" err="1">
                <a:ln>
                  <a:noFill/>
                </a:ln>
                <a:solidFill>
                  <a:srgbClr val="FFFFFF"/>
                </a:solidFill>
                <a:effectLst/>
                <a:uLnTx/>
                <a:uFillTx/>
                <a:latin typeface="Univers LT Std 55" panose="020B0603020202020204" pitchFamily="34" charset="0"/>
                <a:ea typeface="+mn-ea"/>
                <a:cs typeface="Arial" panose="020B0604020202020204" pitchFamily="34" charset="0"/>
              </a:rPr>
              <a:t>otm</a:t>
            </a:r>
            <a:endParaRPr kumimoji="0" lang="es-ES_tradnl" altLang="en-US" sz="3600" b="0" i="0" u="none" strike="noStrike" kern="1200" cap="none" spc="0" normalizeH="0" baseline="30000" noProof="0" dirty="0">
              <a:ln>
                <a:noFill/>
              </a:ln>
              <a:solidFill>
                <a:srgbClr val="FFFFFF"/>
              </a:solidFill>
              <a:effectLst/>
              <a:uLnTx/>
              <a:uFillTx/>
              <a:latin typeface="Univers LT Std 55" panose="020B0603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altLang="en-US" sz="2800" b="0" i="0" u="none" strike="noStrike" kern="1200" cap="none" spc="0" normalizeH="0" baseline="30000" noProof="0" dirty="0">
              <a:ln>
                <a:noFill/>
              </a:ln>
              <a:solidFill>
                <a:srgbClr val="FFFFFF"/>
              </a:solidFill>
              <a:effectLst/>
              <a:uLnTx/>
              <a:uFillTx/>
              <a:latin typeface="Univers LT Std 55" panose="020B0603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altLang="en-US" sz="2800" b="0" i="0" u="none" strike="noStrike" kern="1200" cap="none" spc="0" normalizeH="0" baseline="30000" noProof="0" dirty="0">
              <a:ln>
                <a:noFill/>
              </a:ln>
              <a:solidFill>
                <a:srgbClr val="FFFFFF"/>
              </a:solidFill>
              <a:effectLst/>
              <a:uLnTx/>
              <a:uFillTx/>
              <a:latin typeface="Univers LT Std 55" panose="020B0603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n-US" sz="3600" b="0" i="0" u="none" strike="noStrike" kern="1200" cap="none" spc="0" normalizeH="0" baseline="30000" noProof="0" dirty="0">
                <a:ln>
                  <a:noFill/>
                </a:ln>
                <a:solidFill>
                  <a:srgbClr val="FFFFFF"/>
                </a:solidFill>
                <a:effectLst/>
                <a:uLnTx/>
                <a:uFillTx/>
                <a:latin typeface="Univers LT Std 55" panose="020B0603020202020204" pitchFamily="34" charset="0"/>
                <a:ea typeface="+mn-ea"/>
                <a:cs typeface="Arial" panose="020B0604020202020204" pitchFamily="34" charset="0"/>
              </a:rPr>
              <a:t>@</a:t>
            </a:r>
            <a:r>
              <a:rPr kumimoji="0" lang="es-ES_tradnl" altLang="en-US" sz="3600" b="0" i="0" u="none" strike="noStrike" kern="1200" cap="none" spc="0" normalizeH="0" baseline="30000" noProof="0" dirty="0" err="1">
                <a:ln>
                  <a:noFill/>
                </a:ln>
                <a:solidFill>
                  <a:srgbClr val="FFFFFF"/>
                </a:solidFill>
                <a:effectLst/>
                <a:uLnTx/>
                <a:uFillTx/>
                <a:latin typeface="Univers LT Std 55" panose="020B0603020202020204" pitchFamily="34" charset="0"/>
                <a:ea typeface="+mn-ea"/>
                <a:cs typeface="Arial" panose="020B0604020202020204" pitchFamily="34" charset="0"/>
              </a:rPr>
              <a:t>UTHealth_OTM</a:t>
            </a:r>
            <a:endParaRPr kumimoji="0" lang="es-ES_tradnl" altLang="en-US" sz="3600" b="0" i="0" u="none" strike="noStrike" kern="1200" cap="none" spc="0" normalizeH="0" baseline="30000" noProof="0" dirty="0">
              <a:ln>
                <a:noFill/>
              </a:ln>
              <a:solidFill>
                <a:srgbClr val="FFFFFF"/>
              </a:solidFill>
              <a:effectLst/>
              <a:uLnTx/>
              <a:uFillTx/>
              <a:latin typeface="Univers LT Std 55" panose="020B0603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5400" b="0" i="0" u="none" strike="noStrike" kern="1200" cap="none" spc="0" normalizeH="0" baseline="30000" noProof="0" dirty="0">
              <a:ln>
                <a:noFill/>
              </a:ln>
              <a:solidFill>
                <a:srgbClr val="FFFFFF"/>
              </a:solidFill>
              <a:effectLst/>
              <a:uLnTx/>
              <a:uFillTx/>
              <a:latin typeface="Univers LT Std 55" panose="020B0603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30000" noProof="0" dirty="0">
                <a:ln>
                  <a:noFill/>
                </a:ln>
                <a:solidFill>
                  <a:srgbClr val="FFFFFF"/>
                </a:solidFill>
                <a:effectLst/>
                <a:uLnTx/>
                <a:uFillTx/>
                <a:latin typeface="Univers LT Std 55" panose="020B0603020202020204" pitchFamily="34" charset="0"/>
                <a:ea typeface="+mn-ea"/>
                <a:cs typeface="Arial" panose="020B0604020202020204" pitchFamily="34" charset="0"/>
              </a:rPr>
              <a:t>UTHealth Office of Technology Management</a:t>
            </a:r>
          </a:p>
        </p:txBody>
      </p:sp>
      <p:pic>
        <p:nvPicPr>
          <p:cNvPr id="49160"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74963" y="5334001"/>
            <a:ext cx="914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Text Box 16"/>
          <p:cNvSpPr txBox="1">
            <a:spLocks noChangeArrowheads="1"/>
          </p:cNvSpPr>
          <p:nvPr/>
        </p:nvSpPr>
        <p:spPr bwMode="auto">
          <a:xfrm>
            <a:off x="1407571" y="3217864"/>
            <a:ext cx="4691604"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bg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a:ea typeface="+mn-ea"/>
                <a:cs typeface="Arial" panose="020B0604020202020204" pitchFamily="34" charset="0"/>
              </a:rPr>
              <a:t>Christine E. Flynn, Ph.D.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Associate Director, Licensing &amp; New Ventures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Director, Biotechnology Commercialization Center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713-500-3383 direct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Christine.Flynn@uth.tmc.edu</a:t>
            </a:r>
            <a:endParaRPr kumimoji="0" lang="en-US" alt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1987" name="Rectangle 2"/>
          <p:cNvSpPr>
            <a:spLocks noGrp="1" noChangeArrowheads="1"/>
          </p:cNvSpPr>
          <p:nvPr>
            <p:ph type="title"/>
          </p:nvPr>
        </p:nvSpPr>
        <p:spPr>
          <a:xfrm>
            <a:off x="1524000" y="274638"/>
            <a:ext cx="9144000" cy="1143000"/>
          </a:xfrm>
        </p:spPr>
        <p:txBody>
          <a:bodyPr/>
          <a:lstStyle/>
          <a:p>
            <a:pPr algn="ctr" eaLnBrk="1" hangingPunct="1">
              <a:defRPr/>
            </a:pPr>
            <a:r>
              <a:rPr lang="en-US" altLang="en-US" dirty="0">
                <a:latin typeface="Univers LT Std 57 Cn" panose="020B0506020202050204" pitchFamily="34" charset="0"/>
              </a:rPr>
              <a:t>Contact Us: We are here to help YOU!</a:t>
            </a:r>
            <a:endParaRPr lang="en-US" altLang="en-US" sz="5400" dirty="0">
              <a:latin typeface="Univers LT Std 57 Cn" panose="020B0506020202050204" pitchFamily="34" charset="0"/>
            </a:endParaRPr>
          </a:p>
        </p:txBody>
      </p:sp>
      <p:sp>
        <p:nvSpPr>
          <p:cNvPr id="50180" name="Slide Number Placeholder 3"/>
          <p:cNvSpPr>
            <a:spLocks noGrp="1"/>
          </p:cNvSpPr>
          <p:nvPr>
            <p:ph type="sldNum" sz="quarter" idx="12"/>
          </p:nvPr>
        </p:nvSpPr>
        <p:spPr bwMode="auto">
          <a:xfrm>
            <a:off x="1524000" y="6381750"/>
            <a:ext cx="4572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B74F9B-9038-40D0-AB30-33EE915F4793}" type="slidenum">
              <a:rPr kumimoji="0" lang="en-US" alt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917" name="TextBox 6"/>
          <p:cNvSpPr txBox="1">
            <a:spLocks noChangeArrowheads="1"/>
          </p:cNvSpPr>
          <p:nvPr/>
        </p:nvSpPr>
        <p:spPr bwMode="auto">
          <a:xfrm>
            <a:off x="3964391" y="2009775"/>
            <a:ext cx="4263218" cy="150810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a:ea typeface="+mn-ea"/>
                <a:cs typeface="+mn-cs"/>
              </a:rPr>
              <a:t>Bruce D. Butler, Ph.D.</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Vice President for Research and Technology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(713) 500-3369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Bruce.D.Butler@uth.tmc.edu</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992" name="Text Box 17"/>
          <p:cNvSpPr txBox="1">
            <a:spLocks noChangeArrowheads="1"/>
          </p:cNvSpPr>
          <p:nvPr/>
        </p:nvSpPr>
        <p:spPr bwMode="auto">
          <a:xfrm>
            <a:off x="7696200" y="3289301"/>
            <a:ext cx="2971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bg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a:ea typeface="+mn-ea"/>
                <a:cs typeface="Arial" panose="020B0604020202020204" pitchFamily="34" charset="0"/>
              </a:rPr>
              <a:t>Peter G. </a:t>
            </a:r>
            <a:r>
              <a:rPr kumimoji="0" lang="en-US" altLang="en-US" sz="1600" b="1" i="0" u="none" strike="noStrike" kern="1200" cap="none" spc="0" normalizeH="0" baseline="0" noProof="0" dirty="0" err="1">
                <a:ln>
                  <a:noFill/>
                </a:ln>
                <a:solidFill>
                  <a:srgbClr val="FFFF00"/>
                </a:solidFill>
                <a:effectLst/>
                <a:uLnTx/>
                <a:uFillTx/>
                <a:latin typeface="Calibri"/>
                <a:ea typeface="+mn-ea"/>
                <a:cs typeface="Arial" panose="020B0604020202020204" pitchFamily="34" charset="0"/>
              </a:rPr>
              <a:t>Seferian</a:t>
            </a:r>
            <a:r>
              <a:rPr kumimoji="0" lang="en-US" altLang="en-US" sz="1600" b="1" i="0" u="none" strike="noStrike" kern="1200" cap="none" spc="0" normalizeH="0" baseline="0" noProof="0" dirty="0">
                <a:ln>
                  <a:noFill/>
                </a:ln>
                <a:solidFill>
                  <a:srgbClr val="FFFF00"/>
                </a:solidFill>
                <a:effectLst/>
                <a:uLnTx/>
                <a:uFillTx/>
                <a:latin typeface="Calibri"/>
                <a:ea typeface="+mn-ea"/>
                <a:cs typeface="Arial" panose="020B0604020202020204" pitchFamily="34" charset="0"/>
              </a:rPr>
              <a:t>, Ph.D.</a:t>
            </a:r>
            <a:br>
              <a:rPr kumimoji="0" lang="en-US" alt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br>
            <a:r>
              <a:rPr kumimoji="0" lang="en-US" alt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Senior Patent Manager</a:t>
            </a:r>
            <a:br>
              <a:rPr kumimoji="0" lang="en-US" alt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br>
            <a:r>
              <a:rPr kumimoji="0" lang="en-US" alt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713-500-3377 direct</a:t>
            </a:r>
            <a:br>
              <a:rPr kumimoji="0" lang="en-US" alt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br>
            <a:r>
              <a:rPr kumimoji="0" lang="en-US" alt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Peter.Seferian@uth.tmc.edu</a:t>
            </a:r>
            <a:endParaRPr kumimoji="0" lang="en-US" alt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1995" name="Text Box 19"/>
          <p:cNvSpPr txBox="1">
            <a:spLocks noChangeArrowheads="1"/>
          </p:cNvSpPr>
          <p:nvPr/>
        </p:nvSpPr>
        <p:spPr bwMode="auto">
          <a:xfrm>
            <a:off x="1407571" y="4744076"/>
            <a:ext cx="33131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bg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a:ea typeface="+mn-ea"/>
                <a:cs typeface="Arial" panose="020B0604020202020204" pitchFamily="34" charset="0"/>
              </a:rPr>
              <a:t>Hannah </a:t>
            </a:r>
            <a:r>
              <a:rPr kumimoji="0" lang="en-US" altLang="en-US" sz="1600" b="1" i="0" u="none" strike="noStrike" kern="1200" cap="none" spc="0" normalizeH="0" baseline="0" noProof="0" dirty="0" err="1">
                <a:ln>
                  <a:noFill/>
                </a:ln>
                <a:solidFill>
                  <a:srgbClr val="FFFF00"/>
                </a:solidFill>
                <a:effectLst/>
                <a:uLnTx/>
                <a:uFillTx/>
                <a:latin typeface="Calibri"/>
                <a:ea typeface="+mn-ea"/>
                <a:cs typeface="Arial" panose="020B0604020202020204" pitchFamily="34" charset="0"/>
              </a:rPr>
              <a:t>Marman</a:t>
            </a:r>
            <a:r>
              <a:rPr kumimoji="0" lang="en-US" altLang="en-US" sz="1600" b="1" i="0" u="none" strike="noStrike" kern="1200" cap="none" spc="0" normalizeH="0" baseline="0" noProof="0" dirty="0">
                <a:ln>
                  <a:noFill/>
                </a:ln>
                <a:solidFill>
                  <a:srgbClr val="FFFF00"/>
                </a:solidFill>
                <a:effectLst/>
                <a:uLnTx/>
                <a:uFillTx/>
                <a:latin typeface="Calibri"/>
                <a:ea typeface="+mn-ea"/>
                <a:cs typeface="Arial" panose="020B0604020202020204" pitchFamily="34" charset="0"/>
              </a:rPr>
              <a:t> Nelson, Ph.D.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Sr. Technology Licensing Associate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713-500-3399 direct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Hannah.M.Nelson@uth.tmc.edu</a:t>
            </a:r>
            <a:endParaRPr kumimoji="0" lang="en-US" alt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 name="Text Box 19"/>
          <p:cNvSpPr txBox="1">
            <a:spLocks noChangeArrowheads="1"/>
          </p:cNvSpPr>
          <p:nvPr/>
        </p:nvSpPr>
        <p:spPr bwMode="auto">
          <a:xfrm>
            <a:off x="7696200" y="4710287"/>
            <a:ext cx="2667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3200">
                <a:solidFill>
                  <a:schemeClr val="bg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Calibri"/>
                <a:ea typeface="+mn-ea"/>
                <a:cs typeface="Arial" panose="020B0604020202020204" pitchFamily="34" charset="0"/>
              </a:rPr>
              <a:t>Chuan-Yar “Yaya” Lai, Ph.D.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Technology Licensing Associate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713-500-3384 direct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Chuan-Yar.Lai@uth.tmc.edu</a:t>
            </a:r>
            <a:endParaRPr kumimoji="0" lang="en-US" alt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C929C8-E1C7-4A42-A56A-9A444233B3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408F30-ACD9-9D4A-8732-D693E0D667D2}" type="slidenum">
              <a:rPr kumimoji="0" lang="en-US" altLang="en-US" sz="10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0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4" name="object 2">
            <a:extLst>
              <a:ext uri="{FF2B5EF4-FFF2-40B4-BE49-F238E27FC236}">
                <a16:creationId xmlns:a16="http://schemas.microsoft.com/office/drawing/2014/main" id="{3D959FF3-0306-42A5-A200-BC331D35F666}"/>
              </a:ext>
            </a:extLst>
          </p:cNvPr>
          <p:cNvSpPr txBox="1"/>
          <p:nvPr/>
        </p:nvSpPr>
        <p:spPr>
          <a:xfrm>
            <a:off x="806004" y="900012"/>
            <a:ext cx="5289996" cy="5517292"/>
          </a:xfrm>
          <a:prstGeom prst="rect">
            <a:avLst/>
          </a:prstGeom>
        </p:spPr>
        <p:txBody>
          <a:bodyPr vert="horz" wrap="square" lIns="0" tIns="18617" rIns="0" bIns="0" rtlCol="0">
            <a:spAutoFit/>
          </a:bodyPr>
          <a:lstStyle/>
          <a:p>
            <a:pPr marL="8659" marR="0" lvl="0" indent="0" algn="l" defTabSz="623438" rtl="0" eaLnBrk="1" fontAlgn="auto" latinLnBrk="0" hangingPunct="1">
              <a:lnSpc>
                <a:spcPct val="100000"/>
              </a:lnSpc>
              <a:spcBef>
                <a:spcPts val="777"/>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W</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elco</a:t>
            </a: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me</a:t>
            </a:r>
            <a:r>
              <a:rPr kumimoji="0" sz="1100" b="1" i="0" u="none" strike="noStrike" kern="1200" cap="none" spc="126" normalizeH="0" baseline="0" noProof="0" dirty="0">
                <a:ln>
                  <a:noFill/>
                </a:ln>
                <a:solidFill>
                  <a:srgbClr val="1F4E79"/>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5</a:t>
            </a:r>
            <a:r>
              <a:rPr kumimoji="0" sz="1100" b="1" i="0" u="none" strike="noStrike" kern="1200" cap="none" spc="7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r>
              <a:rPr kumimoji="0" sz="1100" b="1" i="0" u="none" strike="noStrike" kern="1200" cap="none" spc="85"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1</a:t>
            </a:r>
            <a:r>
              <a:rPr kumimoji="0" sz="1100" b="1" i="0" u="none" strike="noStrike" kern="1200" cap="none" spc="-61"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55"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endParaRPr kumimoji="0" sz="11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Richard Andrassy</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MD</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Executive Dean </a:t>
            </a:r>
            <a:r>
              <a:rPr kumimoji="0" sz="1000" b="0" i="1" u="none" strike="noStrike" kern="1200" cap="none" spc="-3" normalizeH="0" baseline="0" noProof="0" dirty="0">
                <a:ln>
                  <a:noFill/>
                </a:ln>
                <a:solidFill>
                  <a:srgbClr val="4D4F53"/>
                </a:solidFill>
                <a:effectLst/>
                <a:uLnTx/>
                <a:uFillTx/>
                <a:latin typeface="Adobe Devanagari"/>
                <a:ea typeface="+mn-ea"/>
                <a:cs typeface="Adobe Devanagari"/>
              </a:rPr>
              <a:t>ad interim</a:t>
            </a:r>
            <a:r>
              <a:rPr kumimoji="0" lang="en-US" sz="1000" b="0" i="1"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McGovern Medical School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H. Wayne Hightower Distinguished Professor in the Medical Sciences</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2">
                  <a:extLst>
                    <a:ext uri="{A12FA001-AC4F-418D-AE19-62706E023703}">
                      <ahyp:hlinkClr xmlns:ahyp="http://schemas.microsoft.com/office/drawing/2018/hyperlinkcolor" val="tx"/>
                    </a:ext>
                  </a:extLst>
                </a:hlinkClick>
              </a:rPr>
              <a:t>Richard.Andrassy@uth.tmc.edu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lang="en-US" sz="900" b="0" i="0" u="sng" strike="noStrike" kern="1200" cap="none" spc="-3" normalizeH="0" baseline="0" noProof="0" dirty="0">
              <a:ln>
                <a:noFill/>
              </a:ln>
              <a:solidFill>
                <a:srgbClr val="0563C1"/>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A</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ca</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demic Life | P</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ro</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motion &amp; T</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en</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ure | G</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ra</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nts 1 0 1 &amp; 1 0 2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200" b="1" i="0" u="none" strike="noStrike" kern="1200" cap="none" spc="65" normalizeH="0" baseline="0" noProof="0" dirty="0">
                <a:ln>
                  <a:noFill/>
                </a:ln>
                <a:solidFill>
                  <a:srgbClr val="833C0B"/>
                </a:solidFill>
                <a:effectLst/>
                <a:uLnTx/>
                <a:uFillTx/>
                <a:latin typeface="Adobe Devanagari"/>
                <a:ea typeface="+mn-ea"/>
                <a:cs typeface="Adobe Devanagari"/>
              </a:rPr>
              <a:t>8: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1 0 – </a:t>
            </a:r>
            <a:r>
              <a:rPr kumimoji="0" sz="1200" b="1" i="0" u="none" strike="noStrike" kern="1200" cap="none" spc="65" normalizeH="0" baseline="0" noProof="0" dirty="0">
                <a:ln>
                  <a:noFill/>
                </a:ln>
                <a:solidFill>
                  <a:srgbClr val="833C0B"/>
                </a:solidFill>
                <a:effectLst/>
                <a:uLnTx/>
                <a:uFillTx/>
                <a:latin typeface="Adobe Devanagari"/>
                <a:ea typeface="+mn-ea"/>
                <a:cs typeface="Adobe Devanagari"/>
              </a:rPr>
              <a:t>8: 25</a:t>
            </a:r>
            <a:r>
              <a:rPr kumimoji="0" sz="1200" b="1" i="0" u="none" strike="noStrike" kern="1200" cap="none" spc="99" normalizeH="0" baseline="0" noProof="0" dirty="0">
                <a:ln>
                  <a:noFill/>
                </a:ln>
                <a:solidFill>
                  <a:srgbClr val="833C0B"/>
                </a:solidFill>
                <a:effectLst/>
                <a:uLnTx/>
                <a:uFillTx/>
                <a:latin typeface="Adobe Devanagari"/>
                <a:ea typeface="+mn-ea"/>
                <a:cs typeface="Adobe Devanagari"/>
              </a:rPr>
              <a:t>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a:t>
            </a:r>
            <a:endParaRPr kumimoji="0" sz="12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Kevin A. Morano</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PhD</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3">
                  <a:extLst>
                    <a:ext uri="{A12FA001-AC4F-418D-AE19-62706E023703}">
                      <ahyp:hlinkClr xmlns:ahyp="http://schemas.microsoft.com/office/drawing/2018/hyperlinkcolor" val="tx"/>
                    </a:ext>
                  </a:extLst>
                </a:hlinkClick>
              </a:rPr>
              <a:t>Kevin.A.Morano@uth.tmc.edu </a:t>
            </a:r>
            <a:r>
              <a:rPr kumimoji="0"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Associate Vice President | Faculty Affairs &amp; Development  </a:t>
            </a:r>
            <a:endPar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Associate </a:t>
            </a:r>
            <a:r>
              <a:rPr kumimoji="0" sz="1000" b="0" i="0" u="none" strike="noStrike" kern="1200" cap="none" spc="0" normalizeH="0" baseline="0" noProof="0" dirty="0">
                <a:ln>
                  <a:noFill/>
                </a:ln>
                <a:solidFill>
                  <a:srgbClr val="4D4F53"/>
                </a:solidFill>
                <a:effectLst/>
                <a:uLnTx/>
                <a:uFillTx/>
                <a:latin typeface="Adobe Devanagari"/>
                <a:ea typeface="+mn-ea"/>
                <a:cs typeface="Adobe Devanagari"/>
              </a:rPr>
              <a:t>Dean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 Faculty Affairs</a:t>
            </a:r>
            <a:endParaRPr kumimoji="0" sz="10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16"/>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Director | New Investigator Development</a:t>
            </a:r>
            <a:r>
              <a:rPr kumimoji="0"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Program</a:t>
            </a:r>
            <a:endPar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16"/>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Grad</a:t>
            </a:r>
            <a:r>
              <a:rPr kumimoji="0" lang="en-US" sz="1200" b="1" i="0" u="none" strike="noStrike" kern="1200" cap="none" spc="65" normalizeH="0" baseline="0" noProof="0" dirty="0">
                <a:ln>
                  <a:noFill/>
                </a:ln>
                <a:solidFill>
                  <a:srgbClr val="1F4E79"/>
                </a:solidFill>
                <a:effectLst/>
                <a:uLnTx/>
                <a:uFillTx/>
                <a:latin typeface="Adobe Devanagari"/>
                <a:ea typeface="+mn-ea"/>
                <a:cs typeface="Adobe Devanagari"/>
              </a:rPr>
              <a:t>u</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ate </a:t>
            </a: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Student </a:t>
            </a:r>
            <a:r>
              <a:rPr kumimoji="0" lang="en-US" sz="1200" b="1" i="0" u="none" strike="noStrike" kern="1200" cap="none" spc="65" normalizeH="0" baseline="0" noProof="0" dirty="0">
                <a:ln>
                  <a:noFill/>
                </a:ln>
                <a:solidFill>
                  <a:srgbClr val="1F4E79"/>
                </a:solidFill>
                <a:effectLst/>
                <a:uLnTx/>
                <a:uFillTx/>
                <a:latin typeface="Adobe Devanagari"/>
                <a:ea typeface="+mn-ea"/>
                <a:cs typeface="Adobe Devanagari"/>
              </a:rPr>
              <a:t>T</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r</a:t>
            </a:r>
            <a:r>
              <a:rPr kumimoji="0" sz="1200" b="1" i="0" u="none" strike="noStrike" kern="1200" cap="none" spc="89" normalizeH="0" baseline="0" noProof="0" dirty="0">
                <a:ln>
                  <a:noFill/>
                </a:ln>
                <a:solidFill>
                  <a:srgbClr val="1F4E79"/>
                </a:solidFill>
                <a:effectLst/>
                <a:uLnTx/>
                <a:uFillTx/>
                <a:latin typeface="Adobe Devanagari"/>
                <a:ea typeface="+mn-ea"/>
                <a:cs typeface="Adobe Devanagari"/>
              </a:rPr>
              <a:t>aining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 25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:3</a:t>
            </a:r>
            <a:r>
              <a:rPr kumimoji="0" sz="1100" b="1" i="0" u="none" strike="noStrike" kern="1200" cap="none" spc="-112"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61" normalizeH="0" baseline="0" noProof="0" dirty="0">
                <a:ln>
                  <a:noFill/>
                </a:ln>
                <a:solidFill>
                  <a:srgbClr val="833C0B"/>
                </a:solidFill>
                <a:effectLst/>
                <a:uLnTx/>
                <a:uFillTx/>
                <a:latin typeface="Adobe Devanagari"/>
                <a:ea typeface="+mn-ea"/>
                <a:cs typeface="Adobe Devanagari"/>
              </a:rPr>
              <a:t> </a:t>
            </a:r>
            <a:endParaRPr kumimoji="0" sz="11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296"/>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William W. Mattox, PhD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Senior Associate Dean - Graduate School of Biomedical Sciences |</a:t>
            </a:r>
            <a:r>
              <a:rPr kumimoji="0" sz="1000" b="0" i="0" u="none" strike="noStrike" kern="1200" cap="none" spc="0"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4">
                  <a:extLst>
                    <a:ext uri="{A12FA001-AC4F-418D-AE19-62706E023703}">
                      <ahyp:hlinkClr xmlns:ahyp="http://schemas.microsoft.com/office/drawing/2018/hyperlinkcolor" val="tx"/>
                    </a:ext>
                  </a:extLst>
                </a:hlinkClick>
              </a:rPr>
              <a:t>William.Mattox@uth.tmc.edu</a:t>
            </a:r>
            <a:endPar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296"/>
              </a:spcBef>
              <a:spcAft>
                <a:spcPts val="0"/>
              </a:spcAft>
              <a:buClrTx/>
              <a:buSzTx/>
              <a:buFontTx/>
              <a:buNone/>
              <a:tabLst/>
              <a:defRPr/>
            </a:pPr>
            <a:endParaRPr kumimoji="0" sz="900" b="0" i="0" u="sng" strike="noStrike" kern="1200" cap="none" spc="-3" normalizeH="0" baseline="0" noProof="0" dirty="0">
              <a:ln>
                <a:noFill/>
              </a:ln>
              <a:solidFill>
                <a:srgbClr val="77A2BB">
                  <a:lumMod val="60000"/>
                  <a:lumOff val="40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Office of Diversity &amp; Inclusion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 30 – 8 :3 5) </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Pedro Mancias, MD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Assistant Dean - Diversity &amp; Inclusion |</a:t>
            </a:r>
            <a:r>
              <a:rPr kumimoji="0" sz="1000" b="0" i="0" u="none" strike="noStrike" kern="1200" cap="none" spc="27"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5">
                  <a:extLst>
                    <a:ext uri="{A12FA001-AC4F-418D-AE19-62706E023703}">
                      <ahyp:hlinkClr xmlns:ahyp="http://schemas.microsoft.com/office/drawing/2018/hyperlinkcolor" val="tx"/>
                    </a:ext>
                  </a:extLst>
                </a:hlinkClick>
              </a:rPr>
              <a:t>Pedro.Mancias@uth.tmc.edu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Faculty &amp; Educational Development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35 – 8 :4 0 )</a:t>
            </a:r>
          </a:p>
          <a:p>
            <a:pPr marL="8659" marR="0" lvl="0" indent="0" algn="l" defTabSz="623438" rtl="0" eaLnBrk="1" fontAlgn="auto" latinLnBrk="0" hangingPunct="1">
              <a:lnSpc>
                <a:spcPct val="100000"/>
              </a:lnSpc>
              <a:spcBef>
                <a:spcPts val="173"/>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Allison Ownby, PhD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Assistant Dean for Faculty and Educational Development |</a:t>
            </a:r>
            <a:r>
              <a:rPr kumimoji="0" sz="1000" b="0" i="0" u="none" strike="noStrike" kern="1200" cap="none" spc="55"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6">
                  <a:extLst>
                    <a:ext uri="{A12FA001-AC4F-418D-AE19-62706E023703}">
                      <ahyp:hlinkClr xmlns:ahyp="http://schemas.microsoft.com/office/drawing/2018/hyperlinkcolor" val="tx"/>
                    </a:ext>
                  </a:extLst>
                </a:hlinkClick>
              </a:rPr>
              <a:t>Allison.R.Ownby@uth.tmc.edu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3"/>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Women Faculty Forum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:40 – 8 :4 5 )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a:t>
            </a:r>
            <a:endPar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470"/>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Mandy Hill, DrPH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Co-Chair |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7">
                  <a:extLst>
                    <a:ext uri="{A12FA001-AC4F-418D-AE19-62706E023703}">
                      <ahyp:hlinkClr xmlns:ahyp="http://schemas.microsoft.com/office/drawing/2018/hyperlinkcolor" val="tx"/>
                    </a:ext>
                  </a:extLst>
                </a:hlinkClick>
              </a:rPr>
              <a:t>Mandy.J.Hill@uth.tmc.edu </a:t>
            </a:r>
            <a:r>
              <a:rPr kumimoji="0"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9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470"/>
              </a:spcBef>
              <a:spcAft>
                <a:spcPts val="0"/>
              </a:spcAft>
              <a:buClrTx/>
              <a:buSzTx/>
              <a:buFontTx/>
              <a:buNone/>
              <a:tabLst/>
              <a:defRPr/>
            </a:pPr>
            <a:r>
              <a:rPr kumimoji="0" sz="1100" b="1" i="0" u="none" strike="noStrike" kern="1200" cap="none" spc="-3" normalizeH="0" baseline="0" noProof="0" dirty="0" err="1">
                <a:ln>
                  <a:noFill/>
                </a:ln>
                <a:solidFill>
                  <a:srgbClr val="4D4F53"/>
                </a:solidFill>
                <a:effectLst/>
                <a:uLnTx/>
                <a:uFillTx/>
                <a:latin typeface="Adobe Devanagari"/>
                <a:ea typeface="+mn-ea"/>
                <a:cs typeface="Adobe Devanagari"/>
              </a:rPr>
              <a:t>Suur</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 Biliciler, MD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Co-Chair |</a:t>
            </a:r>
            <a:r>
              <a:rPr kumimoji="0" sz="1000" b="0" i="0" u="none" strike="noStrike" kern="1200" cap="none" spc="44"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8">
                  <a:extLst>
                    <a:ext uri="{A12FA001-AC4F-418D-AE19-62706E023703}">
                      <ahyp:hlinkClr xmlns:ahyp="http://schemas.microsoft.com/office/drawing/2018/hyperlinkcolor" val="tx"/>
                    </a:ext>
                  </a:extLst>
                </a:hlinkClick>
              </a:rPr>
              <a:t>Suur.Biliciler@uth.tmc.edu</a:t>
            </a:r>
            <a:endParaRPr kumimoji="0" sz="1000" b="0" i="0" u="none" strike="noStrike" kern="1200" cap="none" spc="0" normalizeH="0" baseline="0" noProof="0" dirty="0">
              <a:ln>
                <a:noFill/>
              </a:ln>
              <a:solidFill>
                <a:srgbClr val="77A2BB">
                  <a:lumMod val="75000"/>
                </a:srgbClr>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endParaRPr kumimoji="0" sz="1200" b="1" i="0" u="none" strike="noStrike" kern="1200" cap="none" spc="-3" normalizeH="0" baseline="0" noProof="0" dirty="0">
              <a:ln>
                <a:noFill/>
              </a:ln>
              <a:solidFill>
                <a:srgbClr val="833C0B"/>
              </a:solidFill>
              <a:effectLst/>
              <a:uLnTx/>
              <a:uFillTx/>
              <a:latin typeface="Adobe Devanagari"/>
              <a:ea typeface="+mn-ea"/>
              <a:cs typeface="Adobe Devanagari"/>
            </a:endParaRPr>
          </a:p>
        </p:txBody>
      </p:sp>
      <p:sp>
        <p:nvSpPr>
          <p:cNvPr id="5" name="TextBox 4">
            <a:extLst>
              <a:ext uri="{FF2B5EF4-FFF2-40B4-BE49-F238E27FC236}">
                <a16:creationId xmlns:a16="http://schemas.microsoft.com/office/drawing/2014/main" id="{3E20C581-6E8F-41E7-B7F6-B6B043B5134A}"/>
              </a:ext>
            </a:extLst>
          </p:cNvPr>
          <p:cNvSpPr txBox="1"/>
          <p:nvPr/>
        </p:nvSpPr>
        <p:spPr>
          <a:xfrm rot="16200000">
            <a:off x="-321690" y="755848"/>
            <a:ext cx="13066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77A2BB">
                    <a:lumMod val="50000"/>
                  </a:srgbClr>
                </a:solidFill>
                <a:effectLst/>
                <a:uLnTx/>
                <a:uFillTx/>
                <a:latin typeface="Adobe Devanagari" panose="02040503050201020203" pitchFamily="18" charset="0"/>
                <a:ea typeface="+mn-ea"/>
                <a:cs typeface="Adobe Devanagari" panose="02040503050201020203" pitchFamily="18" charset="0"/>
              </a:rPr>
              <a:t>P r o g r a m</a:t>
            </a:r>
          </a:p>
        </p:txBody>
      </p:sp>
      <p:sp>
        <p:nvSpPr>
          <p:cNvPr id="6" name="Rectangle 5">
            <a:extLst>
              <a:ext uri="{FF2B5EF4-FFF2-40B4-BE49-F238E27FC236}">
                <a16:creationId xmlns:a16="http://schemas.microsoft.com/office/drawing/2014/main" id="{5D36CDF0-FCCD-4324-8FBC-1F1B6B4462C2}"/>
              </a:ext>
            </a:extLst>
          </p:cNvPr>
          <p:cNvSpPr/>
          <p:nvPr/>
        </p:nvSpPr>
        <p:spPr>
          <a:xfrm>
            <a:off x="2991969" y="89218"/>
            <a:ext cx="5251077" cy="369332"/>
          </a:xfrm>
          <a:prstGeom prst="rect">
            <a:avLst/>
          </a:prstGeom>
        </p:spPr>
        <p:txBody>
          <a:bodyPr wrap="square">
            <a:spAutoFit/>
          </a:bodyPr>
          <a:lstStyle/>
          <a:p>
            <a:pPr marL="0" marR="79661" lvl="0" indent="0" algn="ctr" defTabSz="623438" rtl="0" eaLnBrk="1" fontAlgn="auto" latinLnBrk="0" hangingPunct="1">
              <a:lnSpc>
                <a:spcPct val="100000"/>
              </a:lnSpc>
              <a:spcBef>
                <a:spcPts val="147"/>
              </a:spcBef>
              <a:spcAft>
                <a:spcPts val="0"/>
              </a:spcAft>
              <a:buClrTx/>
              <a:buSzTx/>
              <a:buFontTx/>
              <a:buNone/>
              <a:tabLst/>
              <a:defRPr/>
            </a:pPr>
            <a:r>
              <a:rPr kumimoji="0" lang="en-US" sz="1800" b="1" i="0" u="none" strike="noStrike" kern="1200" cap="none" spc="0" normalizeH="0" baseline="0" noProof="0" dirty="0">
                <a:ln>
                  <a:noFill/>
                </a:ln>
                <a:solidFill>
                  <a:srgbClr val="833C0B"/>
                </a:solidFill>
                <a:effectLst/>
                <a:uLnTx/>
                <a:uFillTx/>
                <a:latin typeface="Adobe Devanagari"/>
                <a:ea typeface="+mn-ea"/>
                <a:cs typeface="Adobe Devanagari"/>
              </a:rPr>
              <a:t>NEW </a:t>
            </a:r>
            <a:r>
              <a:rPr kumimoji="0" lang="en-US" sz="1800" b="1" i="0" u="none" strike="noStrike" kern="1200" cap="none" spc="-3" normalizeH="0" baseline="0" noProof="0" dirty="0">
                <a:ln>
                  <a:noFill/>
                </a:ln>
                <a:solidFill>
                  <a:srgbClr val="833C0B"/>
                </a:solidFill>
                <a:effectLst/>
                <a:uLnTx/>
                <a:uFillTx/>
                <a:latin typeface="Adobe Devanagari"/>
                <a:ea typeface="+mn-ea"/>
                <a:cs typeface="Adobe Devanagari"/>
              </a:rPr>
              <a:t>FACULTY ORIENTATION</a:t>
            </a:r>
            <a:endParaRPr kumimoji="0" lang="en-US" sz="1800" b="1" i="0" u="none" strike="noStrike" kern="1200" cap="none" spc="0" normalizeH="0" baseline="0" noProof="0" dirty="0">
              <a:ln>
                <a:noFill/>
              </a:ln>
              <a:solidFill>
                <a:prstClr val="black"/>
              </a:solidFill>
              <a:effectLst/>
              <a:uLnTx/>
              <a:uFillTx/>
              <a:latin typeface="Adobe Devanagari"/>
              <a:ea typeface="+mn-ea"/>
              <a:cs typeface="Adobe Devanagari"/>
            </a:endParaRPr>
          </a:p>
        </p:txBody>
      </p:sp>
      <p:sp>
        <p:nvSpPr>
          <p:cNvPr id="7" name="Rectangle 6">
            <a:extLst>
              <a:ext uri="{FF2B5EF4-FFF2-40B4-BE49-F238E27FC236}">
                <a16:creationId xmlns:a16="http://schemas.microsoft.com/office/drawing/2014/main" id="{BFD6C88C-22E2-4D17-B01C-D16190F18FC0}"/>
              </a:ext>
            </a:extLst>
          </p:cNvPr>
          <p:cNvSpPr/>
          <p:nvPr/>
        </p:nvSpPr>
        <p:spPr>
          <a:xfrm>
            <a:off x="5964403" y="900012"/>
            <a:ext cx="6820419" cy="4790029"/>
          </a:xfrm>
          <a:prstGeom prst="rect">
            <a:avLst/>
          </a:prstGeom>
        </p:spPr>
        <p:txBody>
          <a:bodyPr wrap="square">
            <a:spAutoFit/>
          </a:bodyPr>
          <a:lstStyle/>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Office of Communications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( 8: 45 – 8 : 50 )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Darla Brown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Director |</a:t>
            </a:r>
            <a:r>
              <a:rPr kumimoji="0" lang="en-US"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chemeClr val="accent5">
                    <a:lumMod val="75000"/>
                  </a:schemeClr>
                </a:solidFill>
                <a:effectLst/>
                <a:uLnTx/>
                <a:uFill>
                  <a:solidFill>
                    <a:srgbClr val="0563C1"/>
                  </a:solidFill>
                </a:uFill>
                <a:latin typeface="Adobe Devanagari"/>
                <a:ea typeface="+mn-ea"/>
                <a:cs typeface="Adobe Devanagari"/>
                <a:hlinkClick r:id="rId9">
                  <a:extLst>
                    <a:ext uri="{A12FA001-AC4F-418D-AE19-62706E023703}">
                      <ahyp:hlinkClr xmlns:ahyp="http://schemas.microsoft.com/office/drawing/2018/hyperlinkcolor" val="tx"/>
                    </a:ext>
                  </a:extLst>
                </a:hlinkClick>
              </a:rPr>
              <a:t>M.Darla.Brown@uth.tmc.edu</a:t>
            </a:r>
            <a:endParaRPr kumimoji="0" lang="en-US" sz="900" b="0" i="0" u="sng" strike="noStrike" kern="1200" cap="none" spc="-3" normalizeH="0" baseline="0" noProof="0" dirty="0">
              <a:ln>
                <a:noFill/>
              </a:ln>
              <a:solidFill>
                <a:schemeClr val="accent5">
                  <a:lumMod val="75000"/>
                </a:scheme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7"/>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UTHealth Faculty Assistance Program| Academic </a:t>
            </a:r>
            <a:r>
              <a:rPr kumimoji="0" lang="en-US" sz="1200" b="1" i="0" u="none" strike="noStrike" kern="1200" cap="none" spc="-3" normalizeH="0" baseline="0" noProof="0" dirty="0" err="1">
                <a:ln>
                  <a:noFill/>
                </a:ln>
                <a:solidFill>
                  <a:srgbClr val="1F4E79"/>
                </a:solidFill>
                <a:effectLst/>
                <a:uLnTx/>
                <a:uFillTx/>
                <a:latin typeface="Adobe Devanagari"/>
                <a:ea typeface="+mn-ea"/>
                <a:cs typeface="Adobe Devanagari"/>
              </a:rPr>
              <a:t>Ombuds</a:t>
            </a: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( 8 :5 0 – 9 :0 0) </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Robin Dickey, PhD, MA, LPC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Faculty Assistance Specialist | Academic </a:t>
            </a:r>
            <a:r>
              <a:rPr kumimoji="0" lang="en-US" sz="1000" b="0" i="0" u="none" strike="noStrike" kern="1200" cap="none" spc="-3" normalizeH="0" baseline="0" noProof="0" dirty="0" err="1">
                <a:ln>
                  <a:noFill/>
                </a:ln>
                <a:solidFill>
                  <a:srgbClr val="4D4F53"/>
                </a:solidFill>
                <a:effectLst/>
                <a:uLnTx/>
                <a:uFillTx/>
                <a:latin typeface="Adobe Devanagari"/>
                <a:ea typeface="+mn-ea"/>
                <a:cs typeface="Adobe Devanagari"/>
              </a:rPr>
              <a:t>Ombuds</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58"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0">
                  <a:extLst>
                    <a:ext uri="{A12FA001-AC4F-418D-AE19-62706E023703}">
                      <ahyp:hlinkClr xmlns:ahyp="http://schemas.microsoft.com/office/drawing/2018/hyperlinkcolor" val="tx"/>
                    </a:ext>
                  </a:extLst>
                </a:hlinkClick>
              </a:rPr>
              <a:t>Robin.Dickey@uth.tmc.edu</a:t>
            </a:r>
            <a:endPar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Intellectual Property and Commercialization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:0 0 – 9: 05) </a:t>
            </a:r>
          </a:p>
          <a:p>
            <a:pPr marL="8659" marR="0" lvl="0" indent="0" algn="l" defTabSz="623438" rtl="0" eaLnBrk="1" fontAlgn="auto" latinLnBrk="0" hangingPunct="1">
              <a:lnSpc>
                <a:spcPct val="100000"/>
              </a:lnSpc>
              <a:spcBef>
                <a:spcPts val="173"/>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Christine Flynn,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Associate Director - Office of Technology Management |</a:t>
            </a:r>
            <a:r>
              <a:rPr kumimoji="0" lang="en-US" sz="1000" b="0" i="0" u="none" strike="noStrike" kern="1200" cap="none" spc="55"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1">
                  <a:extLst>
                    <a:ext uri="{A12FA001-AC4F-418D-AE19-62706E023703}">
                      <ahyp:hlinkClr xmlns:ahyp="http://schemas.microsoft.com/office/drawing/2018/hyperlinkcolor" val="tx"/>
                    </a:ext>
                  </a:extLst>
                </a:hlinkClick>
              </a:rPr>
              <a:t>Christine.Flynn@uth.tmc.edu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3"/>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Collaborative Research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05 – 9: 1 0)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Amy Hazen,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Associate Director, Shared Research Resources |</a:t>
            </a:r>
            <a:r>
              <a:rPr kumimoji="0" lang="en-US" sz="1000" b="0" i="0" u="none" strike="noStrike" kern="1200" cap="none" spc="48"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2">
                  <a:extLst>
                    <a:ext uri="{A12FA001-AC4F-418D-AE19-62706E023703}">
                      <ahyp:hlinkClr xmlns:ahyp="http://schemas.microsoft.com/office/drawing/2018/hyperlinkcolor" val="tx"/>
                    </a:ext>
                  </a:extLst>
                </a:hlinkClick>
              </a:rPr>
              <a:t>Amy.Hazen@uth.tmc.edu</a:t>
            </a:r>
            <a:endParaRPr kumimoji="0" lang="en-US" sz="1000" b="0" i="0" u="none" strike="noStrike" kern="1200" cap="none" spc="0" normalizeH="0" baseline="0" noProof="0" dirty="0">
              <a:ln>
                <a:noFill/>
              </a:ln>
              <a:solidFill>
                <a:srgbClr val="77A2BB">
                  <a:lumMod val="75000"/>
                </a:srgbClr>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61"/>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Valerie </a:t>
            </a:r>
            <a:r>
              <a:rPr kumimoji="0" lang="en-US" sz="1100" b="1" i="0" u="none" strike="noStrike" kern="1200" cap="none" spc="-3" normalizeH="0" baseline="0" noProof="0" dirty="0" err="1">
                <a:ln>
                  <a:noFill/>
                </a:ln>
                <a:solidFill>
                  <a:srgbClr val="4D4F53"/>
                </a:solidFill>
                <a:effectLst/>
                <a:uLnTx/>
                <a:uFillTx/>
                <a:latin typeface="Adobe Devanagari"/>
                <a:ea typeface="+mn-ea"/>
                <a:cs typeface="Adobe Devanagari"/>
              </a:rPr>
              <a:t>Bomben</a:t>
            </a: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Supervisor, Specialized &amp; Collaborative Research Agreements |</a:t>
            </a:r>
            <a:r>
              <a:rPr kumimoji="0" lang="en-US" sz="1000" b="0" i="0" u="none" strike="noStrike" kern="1200" cap="none" spc="89"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3">
                  <a:extLst>
                    <a:ext uri="{A12FA001-AC4F-418D-AE19-62706E023703}">
                      <ahyp:hlinkClr xmlns:ahyp="http://schemas.microsoft.com/office/drawing/2018/hyperlinkcolor" val="tx"/>
                    </a:ext>
                  </a:extLst>
                </a:hlinkClick>
              </a:rPr>
              <a:t>Valerie.C.Bomben@uth.tmc.edu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61"/>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Office of  Postdoctoral Affairs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10 – 9 :1 5)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Leslie S. Beckman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Assistant Director |</a:t>
            </a:r>
            <a:r>
              <a:rPr kumimoji="0" lang="en-US"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4">
                  <a:extLst>
                    <a:ext uri="{A12FA001-AC4F-418D-AE19-62706E023703}">
                      <ahyp:hlinkClr xmlns:ahyp="http://schemas.microsoft.com/office/drawing/2018/hyperlinkcolor" val="tx"/>
                    </a:ext>
                  </a:extLst>
                </a:hlinkClick>
              </a:rPr>
              <a:t>Leslie.Beckman@uth.tmc.edu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7"/>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Secured Text Messaging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:1 5 – 9 : 2 0 )</a:t>
            </a:r>
          </a:p>
          <a:p>
            <a:pPr marL="8659" marR="102607" lvl="0" indent="0" algn="l" defTabSz="623438" rtl="0" eaLnBrk="1" fontAlgn="auto" latinLnBrk="0" hangingPunct="1">
              <a:lnSpc>
                <a:spcPct val="113199"/>
              </a:lnSpc>
              <a:spcBef>
                <a:spcPts val="55"/>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Christina F. Solis, JD, MPH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Senior Legal Officer &amp; Privacy Officer - Office of Legal Affairs |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5">
                  <a:extLst>
                    <a:ext uri="{A12FA001-AC4F-418D-AE19-62706E023703}">
                      <ahyp:hlinkClr xmlns:ahyp="http://schemas.microsoft.com/office/drawing/2018/hyperlinkcolor" val="tx"/>
                    </a:ext>
                  </a:extLst>
                </a:hlinkClick>
              </a:rPr>
              <a:t>Christina.F.Solis@uth.tmc.edu </a:t>
            </a:r>
            <a:r>
              <a:rPr kumimoji="0" lang="en-US"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9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102607" lvl="0" indent="0" algn="l" defTabSz="623438" rtl="0" eaLnBrk="1" fontAlgn="auto" latinLnBrk="0" hangingPunct="1">
              <a:lnSpc>
                <a:spcPct val="113199"/>
              </a:lnSpc>
              <a:spcBef>
                <a:spcPts val="55"/>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Salman Khan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Manager – IT Security |</a:t>
            </a:r>
            <a:r>
              <a:rPr kumimoji="0" lang="en-US" sz="1000" b="0" i="0" u="none" strike="noStrike" kern="1200" cap="none" spc="17"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6">
                  <a:extLst>
                    <a:ext uri="{A12FA001-AC4F-418D-AE19-62706E023703}">
                      <ahyp:hlinkClr xmlns:ahyp="http://schemas.microsoft.com/office/drawing/2018/hyperlinkcolor" val="tx"/>
                    </a:ext>
                  </a:extLst>
                </a:hlinkClick>
              </a:rPr>
              <a:t>Salman.Khan@uth.tmc.edu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endPar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Questions / Answers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20 – 9 :3 0) </a:t>
            </a:r>
          </a:p>
        </p:txBody>
      </p:sp>
      <p:sp>
        <p:nvSpPr>
          <p:cNvPr id="8" name="Rectangle 7">
            <a:extLst>
              <a:ext uri="{FF2B5EF4-FFF2-40B4-BE49-F238E27FC236}">
                <a16:creationId xmlns:a16="http://schemas.microsoft.com/office/drawing/2014/main" id="{41E571D9-C647-4FD2-9F07-FA8C50F1EB94}"/>
              </a:ext>
            </a:extLst>
          </p:cNvPr>
          <p:cNvSpPr/>
          <p:nvPr/>
        </p:nvSpPr>
        <p:spPr>
          <a:xfrm>
            <a:off x="4154474" y="335188"/>
            <a:ext cx="3076227" cy="307777"/>
          </a:xfrm>
          <a:prstGeom prst="rect">
            <a:avLst/>
          </a:prstGeom>
        </p:spPr>
        <p:txBody>
          <a:bodyPr wrap="none">
            <a:spAutoFit/>
          </a:bodyPr>
          <a:lstStyle/>
          <a:p>
            <a:pPr marL="0" marR="431165" lvl="0" indent="0" algn="ctr" defTabSz="914400" rtl="0" eaLnBrk="1" fontAlgn="auto" latinLnBrk="0" hangingPunct="1">
              <a:lnSpc>
                <a:spcPct val="100000"/>
              </a:lnSpc>
              <a:spcBef>
                <a:spcPts val="85"/>
              </a:spcBef>
              <a:spcAft>
                <a:spcPts val="0"/>
              </a:spcAft>
              <a:buClrTx/>
              <a:buSzTx/>
              <a:buFontTx/>
              <a:buNone/>
              <a:tabLst/>
              <a:defRPr/>
            </a:pPr>
            <a:r>
              <a:rPr kumimoji="0" lang="en-US" sz="1400" b="0" i="0" u="none" strike="noStrike" kern="1200" cap="none" spc="-5" normalizeH="0" baseline="0" noProof="0" dirty="0">
                <a:ln>
                  <a:noFill/>
                </a:ln>
                <a:solidFill>
                  <a:srgbClr val="4D4F53"/>
                </a:solidFill>
                <a:effectLst/>
                <a:uLnTx/>
                <a:uFillTx/>
                <a:latin typeface="Times New Roman"/>
                <a:ea typeface="+mn-ea"/>
                <a:cs typeface="Times New Roman"/>
              </a:rPr>
              <a:t>October 21.2020 | 8:00 – 9:30</a:t>
            </a:r>
            <a:r>
              <a:rPr kumimoji="0" lang="en-US" sz="1400" b="0" i="0" u="none" strike="noStrike" kern="1200" cap="none" spc="10" normalizeH="0" baseline="0" noProof="0" dirty="0">
                <a:ln>
                  <a:noFill/>
                </a:ln>
                <a:solidFill>
                  <a:srgbClr val="4D4F53"/>
                </a:solidFill>
                <a:effectLst/>
                <a:uLnTx/>
                <a:uFillTx/>
                <a:latin typeface="Times New Roman"/>
                <a:ea typeface="+mn-ea"/>
                <a:cs typeface="Times New Roman"/>
              </a:rPr>
              <a:t> </a:t>
            </a:r>
            <a:r>
              <a:rPr kumimoji="0" lang="en-US" sz="1400" b="0" i="0" u="none" strike="noStrike" kern="1200" cap="none" spc="-5" normalizeH="0" baseline="0" noProof="0" dirty="0">
                <a:ln>
                  <a:noFill/>
                </a:ln>
                <a:solidFill>
                  <a:srgbClr val="4D4F53"/>
                </a:solidFill>
                <a:effectLst/>
                <a:uLnTx/>
                <a:uFillTx/>
                <a:latin typeface="Times New Roman"/>
                <a:ea typeface="+mn-ea"/>
                <a:cs typeface="Times New Roman"/>
              </a:rPr>
              <a:t>AM</a:t>
            </a:r>
            <a:endParaRPr kumimoji="0" lang="en-US" sz="1400" b="0" i="0" u="none" strike="noStrike" kern="1200" cap="none" spc="0" normalizeH="0" baseline="0" noProof="0" dirty="0">
              <a:ln>
                <a:noFill/>
              </a:ln>
              <a:solidFill>
                <a:prstClr val="black"/>
              </a:solidFill>
              <a:effectLst/>
              <a:uLnTx/>
              <a:uFillTx/>
              <a:latin typeface="Times New Roman"/>
              <a:ea typeface="+mn-ea"/>
              <a:cs typeface="Times New Roman"/>
            </a:endParaRPr>
          </a:p>
        </p:txBody>
      </p:sp>
      <p:pic>
        <p:nvPicPr>
          <p:cNvPr id="9" name="Picture 8">
            <a:extLst>
              <a:ext uri="{FF2B5EF4-FFF2-40B4-BE49-F238E27FC236}">
                <a16:creationId xmlns:a16="http://schemas.microsoft.com/office/drawing/2014/main" id="{980FE9B7-CE7B-4940-8F97-8D56B327A572}"/>
              </a:ext>
            </a:extLst>
          </p:cNvPr>
          <p:cNvPicPr>
            <a:picLocks noChangeAspect="1"/>
          </p:cNvPicPr>
          <p:nvPr/>
        </p:nvPicPr>
        <p:blipFill>
          <a:blip r:embed="rId17"/>
          <a:stretch>
            <a:fillRect/>
          </a:stretch>
        </p:blipFill>
        <p:spPr>
          <a:xfrm>
            <a:off x="9588094" y="4972631"/>
            <a:ext cx="1797902" cy="1612592"/>
          </a:xfrm>
          <a:prstGeom prst="rect">
            <a:avLst/>
          </a:prstGeom>
        </p:spPr>
      </p:pic>
    </p:spTree>
    <p:extLst>
      <p:ext uri="{BB962C8B-B14F-4D97-AF65-F5344CB8AC3E}">
        <p14:creationId xmlns:p14="http://schemas.microsoft.com/office/powerpoint/2010/main" val="41547033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776EB-442F-4BAA-BF92-9EDB72AB7DAD}"/>
              </a:ext>
            </a:extLst>
          </p:cNvPr>
          <p:cNvSpPr>
            <a:spLocks noGrp="1"/>
          </p:cNvSpPr>
          <p:nvPr>
            <p:ph type="ctrTitle"/>
          </p:nvPr>
        </p:nvSpPr>
        <p:spPr>
          <a:xfrm>
            <a:off x="1524000" y="868362"/>
            <a:ext cx="9144000" cy="2387600"/>
          </a:xfrm>
        </p:spPr>
        <p:txBody>
          <a:bodyPr/>
          <a:lstStyle/>
          <a:p>
            <a:r>
              <a:rPr lang="en-US" dirty="0"/>
              <a:t>Collaborative Research</a:t>
            </a:r>
          </a:p>
        </p:txBody>
      </p:sp>
      <p:sp>
        <p:nvSpPr>
          <p:cNvPr id="3" name="Subtitle 2">
            <a:extLst>
              <a:ext uri="{FF2B5EF4-FFF2-40B4-BE49-F238E27FC236}">
                <a16:creationId xmlns:a16="http://schemas.microsoft.com/office/drawing/2014/main" id="{BF469F2C-AF3B-41AB-9478-B25E9AA08363}"/>
              </a:ext>
            </a:extLst>
          </p:cNvPr>
          <p:cNvSpPr>
            <a:spLocks noGrp="1"/>
          </p:cNvSpPr>
          <p:nvPr>
            <p:ph type="subTitle" idx="1"/>
          </p:nvPr>
        </p:nvSpPr>
        <p:spPr/>
        <p:txBody>
          <a:bodyPr>
            <a:normAutofit fontScale="92500" lnSpcReduction="20000"/>
          </a:bodyPr>
          <a:lstStyle/>
          <a:p>
            <a:endParaRPr lang="en-US" dirty="0"/>
          </a:p>
          <a:p>
            <a:r>
              <a:rPr lang="en-US" dirty="0"/>
              <a:t> Amy Hazen, PhD | Associate Director, Shared Research Resources</a:t>
            </a:r>
          </a:p>
          <a:p>
            <a:endParaRPr lang="en-US" dirty="0"/>
          </a:p>
          <a:p>
            <a:r>
              <a:rPr lang="en-US" dirty="0"/>
              <a:t> Valerie Bomben, PhD |  Supervisor, Specialized &amp; Collaborative Research   			Agreements, Sponsored Projects Administration </a:t>
            </a:r>
          </a:p>
          <a:p>
            <a:endParaRPr lang="en-US" dirty="0"/>
          </a:p>
        </p:txBody>
      </p:sp>
    </p:spTree>
    <p:extLst>
      <p:ext uri="{BB962C8B-B14F-4D97-AF65-F5344CB8AC3E}">
        <p14:creationId xmlns:p14="http://schemas.microsoft.com/office/powerpoint/2010/main" val="704310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3" descr="Rectangle: Click to edit Master text styles&#10;Second level&#10;Third level&#10;Fourth level&#10;Fifth level"/>
          <p:cNvSpPr>
            <a:spLocks noGrp="1" noChangeArrowheads="1"/>
          </p:cNvSpPr>
          <p:nvPr>
            <p:ph type="body" sz="half" idx="1"/>
          </p:nvPr>
        </p:nvSpPr>
        <p:spPr>
          <a:xfrm>
            <a:off x="1521212" y="1303883"/>
            <a:ext cx="7543800" cy="4786313"/>
          </a:xfrm>
        </p:spPr>
        <p:txBody>
          <a:bodyPr>
            <a:normAutofit fontScale="55000" lnSpcReduction="20000"/>
          </a:bodyPr>
          <a:lstStyle/>
          <a:p>
            <a:pPr eaLnBrk="1" hangingPunct="1">
              <a:buClr>
                <a:schemeClr val="tx2"/>
              </a:buClr>
              <a:buFont typeface="Tahoma" charset="0"/>
              <a:buChar char="◊"/>
            </a:pPr>
            <a:r>
              <a:rPr lang="en-US" altLang="en-US" sz="3400" dirty="0">
                <a:solidFill>
                  <a:srgbClr val="000000"/>
                </a:solidFill>
                <a:latin typeface="Adobe Devanagari" panose="02040503050201020203" pitchFamily="18" charset="0"/>
                <a:ea typeface="ＭＳ Ｐゴシック" charset="-128"/>
                <a:cs typeface="Adobe Devanagari" panose="02040503050201020203" pitchFamily="18" charset="0"/>
              </a:rPr>
              <a:t>Clinical service is highly valued  for its role in education and discovery.</a:t>
            </a:r>
          </a:p>
          <a:p>
            <a:pPr eaLnBrk="1" hangingPunct="1">
              <a:buClr>
                <a:schemeClr val="tx2"/>
              </a:buClr>
              <a:buFont typeface="Tahoma" charset="0"/>
              <a:buChar char="◊"/>
            </a:pPr>
            <a:endParaRPr lang="en-US" altLang="en-US" sz="3400" dirty="0">
              <a:solidFill>
                <a:srgbClr val="000000"/>
              </a:solidFill>
              <a:latin typeface="Adobe Devanagari" panose="02040503050201020203" pitchFamily="18" charset="0"/>
              <a:ea typeface="ＭＳ Ｐゴシック" charset="-128"/>
              <a:cs typeface="Adobe Devanagari" panose="02040503050201020203" pitchFamily="18" charset="0"/>
            </a:endParaRPr>
          </a:p>
          <a:p>
            <a:pPr eaLnBrk="1" hangingPunct="1">
              <a:buClr>
                <a:schemeClr val="tx2"/>
              </a:buClr>
              <a:buFont typeface="Tahoma" charset="0"/>
              <a:buChar char="◊"/>
            </a:pPr>
            <a:r>
              <a:rPr lang="en-US" altLang="en-US" sz="3400" dirty="0">
                <a:solidFill>
                  <a:srgbClr val="000000"/>
                </a:solidFill>
                <a:latin typeface="Adobe Devanagari" panose="02040503050201020203" pitchFamily="18" charset="0"/>
                <a:ea typeface="ＭＳ Ｐゴシック" charset="-128"/>
                <a:cs typeface="Adobe Devanagari" panose="02040503050201020203" pitchFamily="18" charset="0"/>
              </a:rPr>
              <a:t>Money generated is important to your department but not to your promotion</a:t>
            </a:r>
          </a:p>
          <a:p>
            <a:pPr eaLnBrk="1" hangingPunct="1">
              <a:buClr>
                <a:schemeClr val="tx2"/>
              </a:buClr>
              <a:buFont typeface="Tahoma" charset="0"/>
              <a:buChar char="◊"/>
            </a:pPr>
            <a:endParaRPr lang="en-US" altLang="en-US" sz="3400" dirty="0">
              <a:solidFill>
                <a:srgbClr val="000000"/>
              </a:solidFill>
              <a:latin typeface="Adobe Devanagari" panose="02040503050201020203" pitchFamily="18" charset="0"/>
              <a:ea typeface="ＭＳ Ｐゴシック" charset="-128"/>
              <a:cs typeface="Adobe Devanagari" panose="02040503050201020203" pitchFamily="18" charset="0"/>
            </a:endParaRPr>
          </a:p>
          <a:p>
            <a:pPr eaLnBrk="1" hangingPunct="1">
              <a:buClr>
                <a:schemeClr val="tx2"/>
              </a:buClr>
              <a:buFont typeface="Tahoma" charset="0"/>
              <a:buChar char="◊"/>
            </a:pPr>
            <a:r>
              <a:rPr lang="en-US" altLang="en-US" sz="3400" dirty="0">
                <a:solidFill>
                  <a:srgbClr val="000000"/>
                </a:solidFill>
                <a:latin typeface="Adobe Devanagari" panose="02040503050201020203" pitchFamily="18" charset="0"/>
                <a:ea typeface="ＭＳ Ｐゴシック" charset="-128"/>
                <a:cs typeface="Adobe Devanagari" panose="02040503050201020203" pitchFamily="18" charset="0"/>
              </a:rPr>
              <a:t>However,</a:t>
            </a:r>
            <a:r>
              <a:rPr lang="en-US" altLang="en-US" sz="3400" b="1" i="1" dirty="0">
                <a:solidFill>
                  <a:srgbClr val="000000"/>
                </a:solidFill>
                <a:latin typeface="Adobe Devanagari" panose="02040503050201020203" pitchFamily="18" charset="0"/>
                <a:ea typeface="ＭＳ Ｐゴシック" charset="-128"/>
                <a:cs typeface="Adobe Devanagari" panose="02040503050201020203" pitchFamily="18" charset="0"/>
              </a:rPr>
              <a:t> excellence</a:t>
            </a:r>
            <a:r>
              <a:rPr lang="en-US" altLang="en-US" sz="3400" dirty="0">
                <a:solidFill>
                  <a:srgbClr val="000000"/>
                </a:solidFill>
                <a:latin typeface="Adobe Devanagari" panose="02040503050201020203" pitchFamily="18" charset="0"/>
                <a:ea typeface="ＭＳ Ｐゴシック" charset="-128"/>
                <a:cs typeface="Adobe Devanagari" panose="02040503050201020203" pitchFamily="18" charset="0"/>
              </a:rPr>
              <a:t> in a clinical specialty DOES contribute to faculty promotion</a:t>
            </a:r>
          </a:p>
          <a:p>
            <a:pPr marL="0" indent="0">
              <a:buClr>
                <a:schemeClr val="tx2"/>
              </a:buClr>
              <a:buNone/>
            </a:pPr>
            <a:endParaRPr lang="en-US" altLang="en-US" sz="3400" dirty="0">
              <a:solidFill>
                <a:srgbClr val="000000"/>
              </a:solidFill>
              <a:latin typeface="Adobe Devanagari" panose="02040503050201020203" pitchFamily="18" charset="0"/>
              <a:ea typeface="ＭＳ Ｐゴシック" charset="-128"/>
              <a:cs typeface="Adobe Devanagari" panose="02040503050201020203" pitchFamily="18" charset="0"/>
            </a:endParaRPr>
          </a:p>
          <a:p>
            <a:pPr lvl="0">
              <a:buClr>
                <a:srgbClr val="191B0E"/>
              </a:buClr>
              <a:buFont typeface="Tahoma" charset="0"/>
              <a:buChar char="◊"/>
              <a:defRPr/>
            </a:pPr>
            <a:r>
              <a:rPr lang="en-US" sz="3400" dirty="0">
                <a:solidFill>
                  <a:srgbClr val="000000"/>
                </a:solidFill>
                <a:latin typeface="Adobe Devanagari" panose="02040503050201020203" pitchFamily="18" charset="0"/>
                <a:cs typeface="Adobe Devanagari" panose="02040503050201020203" pitchFamily="18" charset="0"/>
              </a:rPr>
              <a:t>Document all of your clinical obligations and expand on their impact</a:t>
            </a:r>
          </a:p>
          <a:p>
            <a:pPr marL="82550" indent="0">
              <a:buClr>
                <a:srgbClr val="191B0E"/>
              </a:buClr>
              <a:buNone/>
              <a:defRPr/>
            </a:pPr>
            <a:endParaRPr lang="en-US" sz="3400" dirty="0">
              <a:solidFill>
                <a:srgbClr val="000000"/>
              </a:solidFill>
              <a:latin typeface="Adobe Devanagari" panose="02040503050201020203" pitchFamily="18" charset="0"/>
              <a:cs typeface="Adobe Devanagari" panose="02040503050201020203" pitchFamily="18" charset="0"/>
            </a:endParaRPr>
          </a:p>
          <a:p>
            <a:pPr lvl="0">
              <a:buClr>
                <a:srgbClr val="191B0E"/>
              </a:buClr>
              <a:buFont typeface="Tahoma" charset="0"/>
              <a:buChar char="◊"/>
              <a:defRPr/>
            </a:pPr>
            <a:r>
              <a:rPr lang="en-US" sz="3400" dirty="0">
                <a:solidFill>
                  <a:srgbClr val="000000"/>
                </a:solidFill>
                <a:latin typeface="Adobe Devanagari" panose="02040503050201020203" pitchFamily="18" charset="0"/>
                <a:cs typeface="Adobe Devanagari" panose="02040503050201020203" pitchFamily="18" charset="0"/>
              </a:rPr>
              <a:t>Highlight new services, clinics, any other innovations you have implemented</a:t>
            </a:r>
          </a:p>
          <a:p>
            <a:pPr lvl="0">
              <a:buClr>
                <a:srgbClr val="191B0E"/>
              </a:buClr>
              <a:buFont typeface="Tahoma" charset="0"/>
              <a:buChar char="◊"/>
              <a:defRPr/>
            </a:pPr>
            <a:endParaRPr lang="en-US" sz="3400" dirty="0">
              <a:solidFill>
                <a:srgbClr val="000000"/>
              </a:solidFill>
              <a:latin typeface="Adobe Devanagari" panose="02040503050201020203" pitchFamily="18" charset="0"/>
              <a:cs typeface="Adobe Devanagari" panose="02040503050201020203" pitchFamily="18" charset="0"/>
            </a:endParaRPr>
          </a:p>
          <a:p>
            <a:pPr lvl="0">
              <a:buClr>
                <a:srgbClr val="191B0E"/>
              </a:buClr>
              <a:buFont typeface="Tahoma" charset="0"/>
              <a:buChar char="◊"/>
              <a:defRPr/>
            </a:pPr>
            <a:r>
              <a:rPr lang="en-US" sz="3400" dirty="0">
                <a:solidFill>
                  <a:srgbClr val="000000"/>
                </a:solidFill>
                <a:latin typeface="Adobe Devanagari" panose="02040503050201020203" pitchFamily="18" charset="0"/>
                <a:cs typeface="Adobe Devanagari" panose="02040503050201020203" pitchFamily="18" charset="0"/>
              </a:rPr>
              <a:t>Highlight any clinical leadership roles</a:t>
            </a:r>
          </a:p>
          <a:p>
            <a:pPr eaLnBrk="1" hangingPunct="1">
              <a:buClr>
                <a:schemeClr val="tx2"/>
              </a:buClr>
              <a:buFont typeface="Tahoma" charset="0"/>
              <a:buChar char="◊"/>
            </a:pPr>
            <a:endParaRPr lang="en-US" altLang="en-US" sz="1000" dirty="0">
              <a:solidFill>
                <a:srgbClr val="000000"/>
              </a:solidFill>
              <a:latin typeface="Adobe Devanagari" panose="02040503050201020203" pitchFamily="18" charset="0"/>
              <a:ea typeface="ＭＳ Ｐゴシック" charset="-128"/>
              <a:cs typeface="Adobe Devanagari" panose="02040503050201020203" pitchFamily="18" charset="0"/>
            </a:endParaRPr>
          </a:p>
        </p:txBody>
      </p:sp>
      <p:sp>
        <p:nvSpPr>
          <p:cNvPr id="98307"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80000"/>
              <a:buFont typeface="Wingdings 2" charset="2"/>
              <a:buChar char=""/>
              <a:defRPr sz="3200">
                <a:solidFill>
                  <a:schemeClr val="tx1"/>
                </a:solidFill>
                <a:latin typeface="Gill Sans MT" charset="0"/>
                <a:ea typeface="ＭＳ Ｐゴシック" charset="-128"/>
              </a:defRPr>
            </a:lvl1pPr>
            <a:lvl2pPr marL="742950" indent="-285750">
              <a:spcBef>
                <a:spcPts val="550"/>
              </a:spcBef>
              <a:buClr>
                <a:schemeClr val="accent1"/>
              </a:buClr>
              <a:buFont typeface="Verdana" charset="0"/>
              <a:buChar char="◦"/>
              <a:defRPr sz="28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buChar char=""/>
              <a:defRPr sz="24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buChar char=""/>
              <a:defRPr sz="2000">
                <a:solidFill>
                  <a:schemeClr val="tx1"/>
                </a:solidFill>
                <a:latin typeface="Gill Sans MT" charset="0"/>
                <a:ea typeface="ＭＳ Ｐゴシック" charset="-128"/>
              </a:defRPr>
            </a:lvl4pPr>
            <a:lvl5pPr marL="2057400" indent="-228600">
              <a:spcBef>
                <a:spcPct val="20000"/>
              </a:spcBef>
              <a:buClr>
                <a:srgbClr val="84AA33"/>
              </a:buClr>
              <a:buFont typeface="Wingdings 2" charset="2"/>
              <a:buChar char=""/>
              <a:defRPr sz="2000">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9pPr>
          </a:lstStyle>
          <a:p>
            <a:pPr eaLnBrk="0" fontAlgn="base" hangingPunct="0">
              <a:spcBef>
                <a:spcPct val="0"/>
              </a:spcBef>
              <a:spcAft>
                <a:spcPct val="0"/>
              </a:spcAft>
              <a:buClrTx/>
              <a:buSzTx/>
              <a:buNone/>
            </a:pPr>
            <a:fld id="{9A9AB4F8-AA98-EB4B-8481-F74BBFD79DC3}" type="slidenum">
              <a:rPr lang="en-US" altLang="en-US" sz="1200">
                <a:solidFill>
                  <a:srgbClr val="B5A788"/>
                </a:solidFill>
                <a:latin typeface="Tahoma" charset="0"/>
              </a:rPr>
              <a:pPr eaLnBrk="0" fontAlgn="base" hangingPunct="0">
                <a:spcBef>
                  <a:spcPct val="0"/>
                </a:spcBef>
                <a:spcAft>
                  <a:spcPct val="0"/>
                </a:spcAft>
                <a:buClrTx/>
                <a:buSzTx/>
                <a:buNone/>
              </a:pPr>
              <a:t>8</a:t>
            </a:fld>
            <a:endParaRPr lang="en-US" altLang="en-US" sz="1200">
              <a:solidFill>
                <a:srgbClr val="B5A788"/>
              </a:solidFill>
              <a:latin typeface="Tahoma" charset="0"/>
            </a:endParaRPr>
          </a:p>
        </p:txBody>
      </p:sp>
      <p:sp>
        <p:nvSpPr>
          <p:cNvPr id="7" name="Rectangle 2"/>
          <p:cNvSpPr txBox="1">
            <a:spLocks noChangeArrowheads="1"/>
          </p:cNvSpPr>
          <p:nvPr/>
        </p:nvSpPr>
        <p:spPr>
          <a:xfrm>
            <a:off x="1243137" y="337444"/>
            <a:ext cx="8229600" cy="609600"/>
          </a:xfrm>
          <a:prstGeom prst="rect">
            <a:avLst/>
          </a:prstGeom>
        </p:spPr>
        <p:txBody>
          <a:bodyPr anchor="ctr">
            <a:normAutofit lnSpcReduction="10000"/>
          </a:bodyPr>
          <a:lstStyle>
            <a:lvl1pPr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gn="ctr" eaLnBrk="1" fontAlgn="base" hangingPunct="1">
              <a:spcBef>
                <a:spcPct val="0"/>
              </a:spcBef>
              <a:spcAft>
                <a:spcPct val="0"/>
              </a:spcAft>
              <a:defRPr/>
            </a:pPr>
            <a:r>
              <a:rPr lang="en-US" altLang="en-US" sz="3600" b="1" dirty="0">
                <a:solidFill>
                  <a:srgbClr val="8DAB8E">
                    <a:lumMod val="50000"/>
                  </a:srgbClr>
                </a:solidFill>
                <a:effectLst>
                  <a:outerShdw blurRad="38100" dist="38100" dir="2700000" algn="tl">
                    <a:srgbClr val="C0C0C0"/>
                  </a:outerShdw>
                </a:effectLst>
                <a:latin typeface="Adobe Devanagari" panose="02040503050201020203" pitchFamily="18" charset="0"/>
                <a:cs typeface="Adobe Devanagari" panose="02040503050201020203" pitchFamily="18" charset="0"/>
              </a:rPr>
              <a:t>Qualifying for Promotion: ‘</a:t>
            </a:r>
            <a:r>
              <a:rPr lang="en-US" altLang="ja-JP" sz="3600" b="1" dirty="0">
                <a:solidFill>
                  <a:srgbClr val="8DAB8E">
                    <a:lumMod val="50000"/>
                  </a:srgbClr>
                </a:solidFill>
                <a:effectLst>
                  <a:outerShdw blurRad="38100" dist="38100" dir="2700000" algn="tl">
                    <a:srgbClr val="C0C0C0"/>
                  </a:outerShdw>
                </a:effectLst>
                <a:latin typeface="Adobe Devanagari" panose="02040503050201020203" pitchFamily="18" charset="0"/>
                <a:cs typeface="Adobe Devanagari" panose="02040503050201020203" pitchFamily="18" charset="0"/>
              </a:rPr>
              <a:t>Clinical Activities’</a:t>
            </a:r>
            <a:endParaRPr lang="en-US" altLang="en-US" sz="3600" b="1" dirty="0">
              <a:solidFill>
                <a:srgbClr val="8DAB8E">
                  <a:lumMod val="50000"/>
                </a:srgbClr>
              </a:solidFill>
              <a:effectLst>
                <a:outerShdw blurRad="38100" dist="38100" dir="2700000" algn="tl">
                  <a:srgbClr val="C0C0C0"/>
                </a:outerShdw>
              </a:effectLst>
              <a:latin typeface="Adobe Devanagari" panose="02040503050201020203" pitchFamily="18" charset="0"/>
              <a:cs typeface="Adobe Devanagari" panose="02040503050201020203" pitchFamily="18" charset="0"/>
            </a:endParaRPr>
          </a:p>
        </p:txBody>
      </p:sp>
      <p:pic>
        <p:nvPicPr>
          <p:cNvPr id="18" name="Picture 17">
            <a:extLst>
              <a:ext uri="{FF2B5EF4-FFF2-40B4-BE49-F238E27FC236}">
                <a16:creationId xmlns:a16="http://schemas.microsoft.com/office/drawing/2014/main" id="{5F7050B4-3A62-4427-8995-EC1E691BAB3F}"/>
              </a:ext>
            </a:extLst>
          </p:cNvPr>
          <p:cNvPicPr>
            <a:picLocks noChangeAspect="1"/>
          </p:cNvPicPr>
          <p:nvPr/>
        </p:nvPicPr>
        <p:blipFill>
          <a:blip r:embed="rId3"/>
          <a:stretch>
            <a:fillRect/>
          </a:stretch>
        </p:blipFill>
        <p:spPr>
          <a:xfrm>
            <a:off x="7971626" y="4556875"/>
            <a:ext cx="3002222" cy="1994483"/>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58440B-FB60-4063-9D26-3B104CF10119}"/>
              </a:ext>
            </a:extLst>
          </p:cNvPr>
          <p:cNvSpPr>
            <a:spLocks noGrp="1"/>
          </p:cNvSpPr>
          <p:nvPr>
            <p:ph idx="1"/>
          </p:nvPr>
        </p:nvSpPr>
        <p:spPr/>
        <p:txBody>
          <a:bodyPr/>
          <a:lstStyle/>
          <a:p>
            <a:pPr marL="0" indent="0">
              <a:buNone/>
            </a:pPr>
            <a:r>
              <a:rPr lang="en-US" dirty="0"/>
              <a:t>Research Service Centers</a:t>
            </a:r>
            <a:r>
              <a:rPr lang="en-US" sz="3600" dirty="0"/>
              <a:t> </a:t>
            </a:r>
          </a:p>
          <a:p>
            <a:pPr lvl="1"/>
            <a:r>
              <a:rPr lang="en-US" dirty="0"/>
              <a:t>Staffed by technical experts, can assist with protocol development, training, data analysis, letters of support for grants, fee for service </a:t>
            </a:r>
          </a:p>
          <a:p>
            <a:pPr lvl="1"/>
            <a:r>
              <a:rPr lang="en-US" dirty="0"/>
              <a:t>iLab Core Management System </a:t>
            </a:r>
          </a:p>
          <a:p>
            <a:pPr lvl="1"/>
            <a:r>
              <a:rPr lang="en-US" dirty="0"/>
              <a:t>MOU with GCC and across UTSystem (most on iLab platform) </a:t>
            </a:r>
          </a:p>
          <a:p>
            <a:pPr marL="0" indent="0">
              <a:buNone/>
            </a:pPr>
            <a:endParaRPr lang="en-US" dirty="0"/>
          </a:p>
          <a:p>
            <a:pPr marL="0" indent="0">
              <a:buNone/>
            </a:pPr>
            <a:r>
              <a:rPr lang="en-US" dirty="0"/>
              <a:t>Collaborative Research Centers </a:t>
            </a:r>
          </a:p>
          <a:p>
            <a:pPr lvl="1"/>
            <a:r>
              <a:rPr lang="en-US" dirty="0"/>
              <a:t>Collaboration with a PI with expertise in specific technology/area, shared authorship, shared expenses</a:t>
            </a:r>
          </a:p>
        </p:txBody>
      </p:sp>
      <p:sp>
        <p:nvSpPr>
          <p:cNvPr id="3" name="Title 2">
            <a:extLst>
              <a:ext uri="{FF2B5EF4-FFF2-40B4-BE49-F238E27FC236}">
                <a16:creationId xmlns:a16="http://schemas.microsoft.com/office/drawing/2014/main" id="{DD4A01ED-586A-43B0-8156-0D60F8BCDA6E}"/>
              </a:ext>
            </a:extLst>
          </p:cNvPr>
          <p:cNvSpPr>
            <a:spLocks noGrp="1"/>
          </p:cNvSpPr>
          <p:nvPr>
            <p:ph type="title"/>
          </p:nvPr>
        </p:nvSpPr>
        <p:spPr/>
        <p:txBody>
          <a:bodyPr/>
          <a:lstStyle/>
          <a:p>
            <a:r>
              <a:rPr lang="en-US" dirty="0"/>
              <a:t>Shared Research Resources </a:t>
            </a:r>
          </a:p>
        </p:txBody>
      </p:sp>
      <p:sp>
        <p:nvSpPr>
          <p:cNvPr id="4" name="TextBox 3">
            <a:extLst>
              <a:ext uri="{FF2B5EF4-FFF2-40B4-BE49-F238E27FC236}">
                <a16:creationId xmlns:a16="http://schemas.microsoft.com/office/drawing/2014/main" id="{24B4E839-3E68-4BD2-8122-7C4D73B4212D}"/>
              </a:ext>
            </a:extLst>
          </p:cNvPr>
          <p:cNvSpPr txBox="1"/>
          <p:nvPr/>
        </p:nvSpPr>
        <p:spPr>
          <a:xfrm>
            <a:off x="2796822" y="5864825"/>
            <a:ext cx="927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603A1"/>
                </a:solidFill>
                <a:effectLst/>
                <a:uLnTx/>
                <a:uFillTx/>
                <a:latin typeface="Calibri" panose="020F0502020204030204"/>
                <a:ea typeface="+mn-ea"/>
                <a:cs typeface="+mn-cs"/>
              </a:rPr>
              <a:t>https://www.uth.edu/research/</a:t>
            </a:r>
          </a:p>
        </p:txBody>
      </p:sp>
    </p:spTree>
    <p:extLst>
      <p:ext uri="{BB962C8B-B14F-4D97-AF65-F5344CB8AC3E}">
        <p14:creationId xmlns:p14="http://schemas.microsoft.com/office/powerpoint/2010/main" val="38204630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200" dirty="0"/>
              <a:t>Sponsored Projects Administration</a:t>
            </a:r>
          </a:p>
        </p:txBody>
      </p:sp>
      <p:pic>
        <p:nvPicPr>
          <p:cNvPr id="5" name="Content Placeholder 4">
            <a:extLst>
              <a:ext uri="{FF2B5EF4-FFF2-40B4-BE49-F238E27FC236}">
                <a16:creationId xmlns:a16="http://schemas.microsoft.com/office/drawing/2014/main" id="{132E581D-C9B7-4EFF-9AAD-FEEBBFA3AE64}"/>
              </a:ext>
            </a:extLst>
          </p:cNvPr>
          <p:cNvPicPr>
            <a:picLocks noGrp="1" noChangeAspect="1"/>
          </p:cNvPicPr>
          <p:nvPr>
            <p:ph idx="1"/>
          </p:nvPr>
        </p:nvPicPr>
        <p:blipFill>
          <a:blip r:embed="rId3"/>
          <a:stretch>
            <a:fillRect/>
          </a:stretch>
        </p:blipFill>
        <p:spPr>
          <a:xfrm>
            <a:off x="0" y="0"/>
            <a:ext cx="12192000" cy="6979237"/>
          </a:xfrm>
          <a:prstGeom prst="rect">
            <a:avLst/>
          </a:prstGeom>
        </p:spPr>
      </p:pic>
      <p:sp>
        <p:nvSpPr>
          <p:cNvPr id="7" name="TextBox 6">
            <a:extLst>
              <a:ext uri="{FF2B5EF4-FFF2-40B4-BE49-F238E27FC236}">
                <a16:creationId xmlns:a16="http://schemas.microsoft.com/office/drawing/2014/main" id="{419B34CE-B341-44EC-B737-5854F344F37F}"/>
              </a:ext>
            </a:extLst>
          </p:cNvPr>
          <p:cNvSpPr txBox="1"/>
          <p:nvPr/>
        </p:nvSpPr>
        <p:spPr>
          <a:xfrm>
            <a:off x="6170084" y="245327"/>
            <a:ext cx="56028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EA3"/>
                </a:solidFill>
                <a:effectLst/>
                <a:uLnTx/>
                <a:uFillTx/>
                <a:latin typeface="Calibri" panose="020F0502020204030204"/>
                <a:ea typeface="+mn-ea"/>
                <a:cs typeface="+mn-cs"/>
              </a:rPr>
              <a:t>https://www.uth.edu/sponsored-projects-administration/</a:t>
            </a:r>
          </a:p>
        </p:txBody>
      </p:sp>
    </p:spTree>
    <p:extLst>
      <p:ext uri="{BB962C8B-B14F-4D97-AF65-F5344CB8AC3E}">
        <p14:creationId xmlns:p14="http://schemas.microsoft.com/office/powerpoint/2010/main" val="6041130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58440B-FB60-4063-9D26-3B104CF10119}"/>
              </a:ext>
            </a:extLst>
          </p:cNvPr>
          <p:cNvSpPr>
            <a:spLocks noGrp="1"/>
          </p:cNvSpPr>
          <p:nvPr>
            <p:ph idx="1"/>
          </p:nvPr>
        </p:nvSpPr>
        <p:spPr/>
        <p:txBody>
          <a:bodyPr/>
          <a:lstStyle/>
          <a:p>
            <a:pPr marL="0" indent="0">
              <a:buNone/>
            </a:pPr>
            <a:r>
              <a:rPr lang="en-US" sz="3600" dirty="0"/>
              <a:t>Investigator initiated studies with industry &amp; other funding entities</a:t>
            </a:r>
          </a:p>
          <a:p>
            <a:pPr lvl="1"/>
            <a:r>
              <a:rPr lang="en-US" dirty="0"/>
              <a:t>In coordination with PIs, departments, Technology Management, Office of Research, we support the negotiations of contracts for the University and the set-up of the projects for the Sponsored Projects lifecycle</a:t>
            </a:r>
          </a:p>
          <a:p>
            <a:pPr lvl="1"/>
            <a:endParaRPr lang="en-US" dirty="0"/>
          </a:p>
        </p:txBody>
      </p:sp>
      <p:sp>
        <p:nvSpPr>
          <p:cNvPr id="3" name="Title 2">
            <a:extLst>
              <a:ext uri="{FF2B5EF4-FFF2-40B4-BE49-F238E27FC236}">
                <a16:creationId xmlns:a16="http://schemas.microsoft.com/office/drawing/2014/main" id="{DD4A01ED-586A-43B0-8156-0D60F8BCDA6E}"/>
              </a:ext>
            </a:extLst>
          </p:cNvPr>
          <p:cNvSpPr>
            <a:spLocks noGrp="1"/>
          </p:cNvSpPr>
          <p:nvPr>
            <p:ph type="title"/>
          </p:nvPr>
        </p:nvSpPr>
        <p:spPr/>
        <p:txBody>
          <a:bodyPr/>
          <a:lstStyle/>
          <a:p>
            <a:r>
              <a:rPr lang="en-US" dirty="0"/>
              <a:t>Specialized &amp; Collaborative Research Agreements Team</a:t>
            </a:r>
          </a:p>
        </p:txBody>
      </p:sp>
      <p:sp>
        <p:nvSpPr>
          <p:cNvPr id="4" name="TextBox 3">
            <a:extLst>
              <a:ext uri="{FF2B5EF4-FFF2-40B4-BE49-F238E27FC236}">
                <a16:creationId xmlns:a16="http://schemas.microsoft.com/office/drawing/2014/main" id="{24B4E839-3E68-4BD2-8122-7C4D73B4212D}"/>
              </a:ext>
            </a:extLst>
          </p:cNvPr>
          <p:cNvSpPr txBox="1"/>
          <p:nvPr/>
        </p:nvSpPr>
        <p:spPr>
          <a:xfrm>
            <a:off x="7121603" y="4095110"/>
            <a:ext cx="927100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603A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603A1"/>
                </a:solidFill>
                <a:effectLst/>
                <a:uLnTx/>
                <a:uFillTx/>
                <a:latin typeface="Calibri" panose="020F0502020204030204"/>
                <a:ea typeface="+mn-ea"/>
                <a:cs typeface="+mn-cs"/>
              </a:rPr>
              <a:t>uthealthstart.uth.tmc.edu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603A1"/>
                </a:solidFill>
                <a:effectLst/>
                <a:uLnTx/>
                <a:uFillTx/>
                <a:latin typeface="Calibri" panose="020F0502020204030204"/>
                <a:ea typeface="+mn-ea"/>
                <a:cs typeface="+mn-cs"/>
              </a:rPr>
              <a:t>go.uth.edu/start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603A1"/>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2966541-DDCD-4B38-961B-8E3201306B42}"/>
              </a:ext>
            </a:extLst>
          </p:cNvPr>
          <p:cNvPicPr>
            <a:picLocks noChangeAspect="1"/>
          </p:cNvPicPr>
          <p:nvPr/>
        </p:nvPicPr>
        <p:blipFill>
          <a:blip r:embed="rId2"/>
          <a:stretch>
            <a:fillRect/>
          </a:stretch>
        </p:blipFill>
        <p:spPr>
          <a:xfrm>
            <a:off x="193942" y="4463381"/>
            <a:ext cx="6763767" cy="1325562"/>
          </a:xfrm>
          <a:prstGeom prst="rect">
            <a:avLst/>
          </a:prstGeom>
        </p:spPr>
      </p:pic>
      <p:sp>
        <p:nvSpPr>
          <p:cNvPr id="6" name="Rectangle 5">
            <a:extLst>
              <a:ext uri="{FF2B5EF4-FFF2-40B4-BE49-F238E27FC236}">
                <a16:creationId xmlns:a16="http://schemas.microsoft.com/office/drawing/2014/main" id="{26F8327A-92EE-48A4-A182-4F978B3CF2B4}"/>
              </a:ext>
            </a:extLst>
          </p:cNvPr>
          <p:cNvSpPr/>
          <p:nvPr/>
        </p:nvSpPr>
        <p:spPr>
          <a:xfrm>
            <a:off x="1066182" y="5788943"/>
            <a:ext cx="8992218"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One stop Sponsored Projects System</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Project lifecycle: (Proposal Development, Award Management, Subaward and Contract management,  Financial Tracking, and Closeout) </a:t>
            </a:r>
          </a:p>
        </p:txBody>
      </p:sp>
    </p:spTree>
    <p:extLst>
      <p:ext uri="{BB962C8B-B14F-4D97-AF65-F5344CB8AC3E}">
        <p14:creationId xmlns:p14="http://schemas.microsoft.com/office/powerpoint/2010/main" val="20736327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CFFF30-3161-4384-91C9-6FC0D5A27DF3}"/>
              </a:ext>
            </a:extLst>
          </p:cNvPr>
          <p:cNvSpPr>
            <a:spLocks noGrp="1"/>
          </p:cNvSpPr>
          <p:nvPr>
            <p:ph idx="1"/>
          </p:nvPr>
        </p:nvSpPr>
        <p:spPr/>
        <p:txBody>
          <a:bodyPr/>
          <a:lstStyle/>
          <a:p>
            <a:endParaRPr lang="en-US" dirty="0">
              <a:hlinkClick r:id="" action="ppaction://noaction">
                <a:extLst>
                  <a:ext uri="{A12FA001-AC4F-418D-AE19-62706E023703}">
                    <ahyp:hlinkClr xmlns:ahyp="http://schemas.microsoft.com/office/drawing/2018/hyperlinkcolor" val="tx"/>
                  </a:ext>
                </a:extLst>
              </a:hlinkClick>
            </a:endParaRPr>
          </a:p>
          <a:p>
            <a:pPr marL="0" indent="0">
              <a:buNone/>
            </a:pPr>
            <a:r>
              <a:rPr lang="en-US" dirty="0">
                <a:hlinkClick r:id="" action="ppaction://noaction">
                  <a:extLst>
                    <a:ext uri="{A12FA001-AC4F-418D-AE19-62706E023703}">
                      <ahyp:hlinkClr xmlns:ahyp="http://schemas.microsoft.com/office/drawing/2018/hyperlinkcolor" val="tx"/>
                    </a:ext>
                  </a:extLst>
                </a:hlinkClick>
              </a:rPr>
              <a:t>Valerie.C.Bomben@uth.tmc.edu</a:t>
            </a:r>
            <a:endParaRPr lang="en-US" dirty="0"/>
          </a:p>
          <a:p>
            <a:pPr marL="0" indent="0">
              <a:buNone/>
            </a:pPr>
            <a:r>
              <a:rPr lang="en-US" dirty="0"/>
              <a:t>713-500-3174</a:t>
            </a:r>
          </a:p>
          <a:p>
            <a:endParaRPr lang="en-US" dirty="0"/>
          </a:p>
          <a:p>
            <a:pPr marL="0" indent="0">
              <a:buNone/>
            </a:pPr>
            <a:r>
              <a:rPr lang="en-US" dirty="0">
                <a:hlinkClick r:id="rId2">
                  <a:extLst>
                    <a:ext uri="{A12FA001-AC4F-418D-AE19-62706E023703}">
                      <ahyp:hlinkClr xmlns:ahyp="http://schemas.microsoft.com/office/drawing/2018/hyperlinkcolor" val="tx"/>
                    </a:ext>
                  </a:extLst>
                </a:hlinkClick>
              </a:rPr>
              <a:t>Amy.Hazen@uth.tmc.edu</a:t>
            </a:r>
            <a:endParaRPr lang="en-US" dirty="0"/>
          </a:p>
          <a:p>
            <a:pPr marL="0" indent="0">
              <a:buNone/>
            </a:pPr>
            <a:r>
              <a:rPr lang="en-US" dirty="0"/>
              <a:t>713-500-3612</a:t>
            </a:r>
          </a:p>
        </p:txBody>
      </p:sp>
      <p:sp>
        <p:nvSpPr>
          <p:cNvPr id="3" name="Title 2">
            <a:extLst>
              <a:ext uri="{FF2B5EF4-FFF2-40B4-BE49-F238E27FC236}">
                <a16:creationId xmlns:a16="http://schemas.microsoft.com/office/drawing/2014/main" id="{20D1991D-CF8A-45D3-91D7-CDE28523855A}"/>
              </a:ext>
            </a:extLst>
          </p:cNvPr>
          <p:cNvSpPr>
            <a:spLocks noGrp="1"/>
          </p:cNvSpPr>
          <p:nvPr>
            <p:ph type="title"/>
          </p:nvPr>
        </p:nvSpPr>
        <p:spPr/>
        <p:txBody>
          <a:bodyPr/>
          <a:lstStyle/>
          <a:p>
            <a:r>
              <a:rPr lang="en-US" dirty="0"/>
              <a:t>Contact Information</a:t>
            </a:r>
          </a:p>
        </p:txBody>
      </p:sp>
    </p:spTree>
    <p:extLst>
      <p:ext uri="{BB962C8B-B14F-4D97-AF65-F5344CB8AC3E}">
        <p14:creationId xmlns:p14="http://schemas.microsoft.com/office/powerpoint/2010/main" val="12491991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C929C8-E1C7-4A42-A56A-9A444233B3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408F30-ACD9-9D4A-8732-D693E0D667D2}" type="slidenum">
              <a:rPr kumimoji="0" lang="en-US" altLang="en-US" sz="10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0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4" name="object 2">
            <a:extLst>
              <a:ext uri="{FF2B5EF4-FFF2-40B4-BE49-F238E27FC236}">
                <a16:creationId xmlns:a16="http://schemas.microsoft.com/office/drawing/2014/main" id="{3D959FF3-0306-42A5-A200-BC331D35F666}"/>
              </a:ext>
            </a:extLst>
          </p:cNvPr>
          <p:cNvSpPr txBox="1"/>
          <p:nvPr/>
        </p:nvSpPr>
        <p:spPr>
          <a:xfrm>
            <a:off x="806004" y="900012"/>
            <a:ext cx="5289996" cy="5517292"/>
          </a:xfrm>
          <a:prstGeom prst="rect">
            <a:avLst/>
          </a:prstGeom>
        </p:spPr>
        <p:txBody>
          <a:bodyPr vert="horz" wrap="square" lIns="0" tIns="18617" rIns="0" bIns="0" rtlCol="0">
            <a:spAutoFit/>
          </a:bodyPr>
          <a:lstStyle/>
          <a:p>
            <a:pPr marL="8659" marR="0" lvl="0" indent="0" algn="l" defTabSz="623438" rtl="0" eaLnBrk="1" fontAlgn="auto" latinLnBrk="0" hangingPunct="1">
              <a:lnSpc>
                <a:spcPct val="100000"/>
              </a:lnSpc>
              <a:spcBef>
                <a:spcPts val="777"/>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W</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elco</a:t>
            </a: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me</a:t>
            </a:r>
            <a:r>
              <a:rPr kumimoji="0" sz="1100" b="1" i="0" u="none" strike="noStrike" kern="1200" cap="none" spc="126" normalizeH="0" baseline="0" noProof="0" dirty="0">
                <a:ln>
                  <a:noFill/>
                </a:ln>
                <a:solidFill>
                  <a:srgbClr val="1F4E79"/>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5</a:t>
            </a:r>
            <a:r>
              <a:rPr kumimoji="0" sz="1100" b="1" i="0" u="none" strike="noStrike" kern="1200" cap="none" spc="7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r>
              <a:rPr kumimoji="0" sz="1100" b="1" i="0" u="none" strike="noStrike" kern="1200" cap="none" spc="85"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1</a:t>
            </a:r>
            <a:r>
              <a:rPr kumimoji="0" sz="1100" b="1" i="0" u="none" strike="noStrike" kern="1200" cap="none" spc="-61"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55"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endParaRPr kumimoji="0" sz="11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Richard Andrassy</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MD</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Executive Dean </a:t>
            </a:r>
            <a:r>
              <a:rPr kumimoji="0" sz="1000" b="0" i="1" u="none" strike="noStrike" kern="1200" cap="none" spc="-3" normalizeH="0" baseline="0" noProof="0" dirty="0">
                <a:ln>
                  <a:noFill/>
                </a:ln>
                <a:solidFill>
                  <a:srgbClr val="4D4F53"/>
                </a:solidFill>
                <a:effectLst/>
                <a:uLnTx/>
                <a:uFillTx/>
                <a:latin typeface="Adobe Devanagari"/>
                <a:ea typeface="+mn-ea"/>
                <a:cs typeface="Adobe Devanagari"/>
              </a:rPr>
              <a:t>ad interim</a:t>
            </a:r>
            <a:r>
              <a:rPr kumimoji="0" lang="en-US" sz="1000" b="0" i="1"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McGovern Medical School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H. Wayne Hightower Distinguished Professor in the Medical Sciences</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2">
                  <a:extLst>
                    <a:ext uri="{A12FA001-AC4F-418D-AE19-62706E023703}">
                      <ahyp:hlinkClr xmlns:ahyp="http://schemas.microsoft.com/office/drawing/2018/hyperlinkcolor" val="tx"/>
                    </a:ext>
                  </a:extLst>
                </a:hlinkClick>
              </a:rPr>
              <a:t>Richard.Andrassy@uth.tmc.edu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lang="en-US" sz="900" b="0" i="0" u="sng" strike="noStrike" kern="1200" cap="none" spc="-3" normalizeH="0" baseline="0" noProof="0" dirty="0">
              <a:ln>
                <a:noFill/>
              </a:ln>
              <a:solidFill>
                <a:srgbClr val="0563C1"/>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A</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ca</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demic Life | P</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ro</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motion &amp; T</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en</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ure | G</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ra</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nts 1 0 1 &amp; 1 0 2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200" b="1" i="0" u="none" strike="noStrike" kern="1200" cap="none" spc="65" normalizeH="0" baseline="0" noProof="0" dirty="0">
                <a:ln>
                  <a:noFill/>
                </a:ln>
                <a:solidFill>
                  <a:srgbClr val="833C0B"/>
                </a:solidFill>
                <a:effectLst/>
                <a:uLnTx/>
                <a:uFillTx/>
                <a:latin typeface="Adobe Devanagari"/>
                <a:ea typeface="+mn-ea"/>
                <a:cs typeface="Adobe Devanagari"/>
              </a:rPr>
              <a:t>8: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1 0 – </a:t>
            </a:r>
            <a:r>
              <a:rPr kumimoji="0" sz="1200" b="1" i="0" u="none" strike="noStrike" kern="1200" cap="none" spc="65" normalizeH="0" baseline="0" noProof="0" dirty="0">
                <a:ln>
                  <a:noFill/>
                </a:ln>
                <a:solidFill>
                  <a:srgbClr val="833C0B"/>
                </a:solidFill>
                <a:effectLst/>
                <a:uLnTx/>
                <a:uFillTx/>
                <a:latin typeface="Adobe Devanagari"/>
                <a:ea typeface="+mn-ea"/>
                <a:cs typeface="Adobe Devanagari"/>
              </a:rPr>
              <a:t>8: 25</a:t>
            </a:r>
            <a:r>
              <a:rPr kumimoji="0" sz="1200" b="1" i="0" u="none" strike="noStrike" kern="1200" cap="none" spc="99" normalizeH="0" baseline="0" noProof="0" dirty="0">
                <a:ln>
                  <a:noFill/>
                </a:ln>
                <a:solidFill>
                  <a:srgbClr val="833C0B"/>
                </a:solidFill>
                <a:effectLst/>
                <a:uLnTx/>
                <a:uFillTx/>
                <a:latin typeface="Adobe Devanagari"/>
                <a:ea typeface="+mn-ea"/>
                <a:cs typeface="Adobe Devanagari"/>
              </a:rPr>
              <a:t>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a:t>
            </a:r>
            <a:endParaRPr kumimoji="0" sz="12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Kevin A. Morano</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PhD</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3">
                  <a:extLst>
                    <a:ext uri="{A12FA001-AC4F-418D-AE19-62706E023703}">
                      <ahyp:hlinkClr xmlns:ahyp="http://schemas.microsoft.com/office/drawing/2018/hyperlinkcolor" val="tx"/>
                    </a:ext>
                  </a:extLst>
                </a:hlinkClick>
              </a:rPr>
              <a:t>Kevin.A.Morano@uth.tmc.edu </a:t>
            </a:r>
            <a:r>
              <a:rPr kumimoji="0"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Associate Vice President | Faculty Affairs &amp; Development  </a:t>
            </a:r>
            <a:endPar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Associate </a:t>
            </a:r>
            <a:r>
              <a:rPr kumimoji="0" sz="1000" b="0" i="0" u="none" strike="noStrike" kern="1200" cap="none" spc="0" normalizeH="0" baseline="0" noProof="0" dirty="0">
                <a:ln>
                  <a:noFill/>
                </a:ln>
                <a:solidFill>
                  <a:srgbClr val="4D4F53"/>
                </a:solidFill>
                <a:effectLst/>
                <a:uLnTx/>
                <a:uFillTx/>
                <a:latin typeface="Adobe Devanagari"/>
                <a:ea typeface="+mn-ea"/>
                <a:cs typeface="Adobe Devanagari"/>
              </a:rPr>
              <a:t>Dean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 Faculty Affairs</a:t>
            </a:r>
            <a:endParaRPr kumimoji="0" sz="10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16"/>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Director | New Investigator Development</a:t>
            </a:r>
            <a:r>
              <a:rPr kumimoji="0"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Program</a:t>
            </a:r>
            <a:endPar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16"/>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Grad</a:t>
            </a:r>
            <a:r>
              <a:rPr kumimoji="0" lang="en-US" sz="1200" b="1" i="0" u="none" strike="noStrike" kern="1200" cap="none" spc="65" normalizeH="0" baseline="0" noProof="0" dirty="0">
                <a:ln>
                  <a:noFill/>
                </a:ln>
                <a:solidFill>
                  <a:srgbClr val="1F4E79"/>
                </a:solidFill>
                <a:effectLst/>
                <a:uLnTx/>
                <a:uFillTx/>
                <a:latin typeface="Adobe Devanagari"/>
                <a:ea typeface="+mn-ea"/>
                <a:cs typeface="Adobe Devanagari"/>
              </a:rPr>
              <a:t>u</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ate </a:t>
            </a: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Student </a:t>
            </a:r>
            <a:r>
              <a:rPr kumimoji="0" lang="en-US" sz="1200" b="1" i="0" u="none" strike="noStrike" kern="1200" cap="none" spc="65" normalizeH="0" baseline="0" noProof="0" dirty="0">
                <a:ln>
                  <a:noFill/>
                </a:ln>
                <a:solidFill>
                  <a:srgbClr val="1F4E79"/>
                </a:solidFill>
                <a:effectLst/>
                <a:uLnTx/>
                <a:uFillTx/>
                <a:latin typeface="Adobe Devanagari"/>
                <a:ea typeface="+mn-ea"/>
                <a:cs typeface="Adobe Devanagari"/>
              </a:rPr>
              <a:t>T</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r</a:t>
            </a:r>
            <a:r>
              <a:rPr kumimoji="0" sz="1200" b="1" i="0" u="none" strike="noStrike" kern="1200" cap="none" spc="89" normalizeH="0" baseline="0" noProof="0" dirty="0">
                <a:ln>
                  <a:noFill/>
                </a:ln>
                <a:solidFill>
                  <a:srgbClr val="1F4E79"/>
                </a:solidFill>
                <a:effectLst/>
                <a:uLnTx/>
                <a:uFillTx/>
                <a:latin typeface="Adobe Devanagari"/>
                <a:ea typeface="+mn-ea"/>
                <a:cs typeface="Adobe Devanagari"/>
              </a:rPr>
              <a:t>aining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 25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:3</a:t>
            </a:r>
            <a:r>
              <a:rPr kumimoji="0" sz="1100" b="1" i="0" u="none" strike="noStrike" kern="1200" cap="none" spc="-112"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61" normalizeH="0" baseline="0" noProof="0" dirty="0">
                <a:ln>
                  <a:noFill/>
                </a:ln>
                <a:solidFill>
                  <a:srgbClr val="833C0B"/>
                </a:solidFill>
                <a:effectLst/>
                <a:uLnTx/>
                <a:uFillTx/>
                <a:latin typeface="Adobe Devanagari"/>
                <a:ea typeface="+mn-ea"/>
                <a:cs typeface="Adobe Devanagari"/>
              </a:rPr>
              <a:t> </a:t>
            </a:r>
            <a:endParaRPr kumimoji="0" sz="11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296"/>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William W. Mattox, PhD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Senior Associate Dean - Graduate School of Biomedical Sciences |</a:t>
            </a:r>
            <a:r>
              <a:rPr kumimoji="0" sz="1000" b="0" i="0" u="none" strike="noStrike" kern="1200" cap="none" spc="0"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4">
                  <a:extLst>
                    <a:ext uri="{A12FA001-AC4F-418D-AE19-62706E023703}">
                      <ahyp:hlinkClr xmlns:ahyp="http://schemas.microsoft.com/office/drawing/2018/hyperlinkcolor" val="tx"/>
                    </a:ext>
                  </a:extLst>
                </a:hlinkClick>
              </a:rPr>
              <a:t>William.Mattox@uth.tmc.edu</a:t>
            </a:r>
            <a:endPar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296"/>
              </a:spcBef>
              <a:spcAft>
                <a:spcPts val="0"/>
              </a:spcAft>
              <a:buClrTx/>
              <a:buSzTx/>
              <a:buFontTx/>
              <a:buNone/>
              <a:tabLst/>
              <a:defRPr/>
            </a:pPr>
            <a:endParaRPr kumimoji="0" sz="900" b="0" i="0" u="sng" strike="noStrike" kern="1200" cap="none" spc="-3" normalizeH="0" baseline="0" noProof="0" dirty="0">
              <a:ln>
                <a:noFill/>
              </a:ln>
              <a:solidFill>
                <a:srgbClr val="77A2BB">
                  <a:lumMod val="60000"/>
                  <a:lumOff val="40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Office of Diversity &amp; Inclusion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 30 – 8 :3 5) </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Pedro Mancias, MD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Assistant Dean - Diversity &amp; Inclusion |</a:t>
            </a:r>
            <a:r>
              <a:rPr kumimoji="0" sz="1000" b="0" i="0" u="none" strike="noStrike" kern="1200" cap="none" spc="27"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5">
                  <a:extLst>
                    <a:ext uri="{A12FA001-AC4F-418D-AE19-62706E023703}">
                      <ahyp:hlinkClr xmlns:ahyp="http://schemas.microsoft.com/office/drawing/2018/hyperlinkcolor" val="tx"/>
                    </a:ext>
                  </a:extLst>
                </a:hlinkClick>
              </a:rPr>
              <a:t>Pedro.Mancias@uth.tmc.edu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Faculty &amp; Educational Development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35 – 8 :4 0 )</a:t>
            </a:r>
          </a:p>
          <a:p>
            <a:pPr marL="8659" marR="0" lvl="0" indent="0" algn="l" defTabSz="623438" rtl="0" eaLnBrk="1" fontAlgn="auto" latinLnBrk="0" hangingPunct="1">
              <a:lnSpc>
                <a:spcPct val="100000"/>
              </a:lnSpc>
              <a:spcBef>
                <a:spcPts val="173"/>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Allison Ownby, PhD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Assistant Dean for Faculty and Educational Development |</a:t>
            </a:r>
            <a:r>
              <a:rPr kumimoji="0" sz="1000" b="0" i="0" u="none" strike="noStrike" kern="1200" cap="none" spc="55"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6">
                  <a:extLst>
                    <a:ext uri="{A12FA001-AC4F-418D-AE19-62706E023703}">
                      <ahyp:hlinkClr xmlns:ahyp="http://schemas.microsoft.com/office/drawing/2018/hyperlinkcolor" val="tx"/>
                    </a:ext>
                  </a:extLst>
                </a:hlinkClick>
              </a:rPr>
              <a:t>Allison.R.Ownby@uth.tmc.edu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3"/>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Women Faculty Forum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:40 – 8 :4 5 )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a:t>
            </a:r>
            <a:endPar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470"/>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Mandy Hill, DrPH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Co-Chair |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7">
                  <a:extLst>
                    <a:ext uri="{A12FA001-AC4F-418D-AE19-62706E023703}">
                      <ahyp:hlinkClr xmlns:ahyp="http://schemas.microsoft.com/office/drawing/2018/hyperlinkcolor" val="tx"/>
                    </a:ext>
                  </a:extLst>
                </a:hlinkClick>
              </a:rPr>
              <a:t>Mandy.J.Hill@uth.tmc.edu </a:t>
            </a:r>
            <a:r>
              <a:rPr kumimoji="0"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9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470"/>
              </a:spcBef>
              <a:spcAft>
                <a:spcPts val="0"/>
              </a:spcAft>
              <a:buClrTx/>
              <a:buSzTx/>
              <a:buFontTx/>
              <a:buNone/>
              <a:tabLst/>
              <a:defRPr/>
            </a:pPr>
            <a:r>
              <a:rPr kumimoji="0" sz="1100" b="1" i="0" u="none" strike="noStrike" kern="1200" cap="none" spc="-3" normalizeH="0" baseline="0" noProof="0" dirty="0" err="1">
                <a:ln>
                  <a:noFill/>
                </a:ln>
                <a:solidFill>
                  <a:srgbClr val="4D4F53"/>
                </a:solidFill>
                <a:effectLst/>
                <a:uLnTx/>
                <a:uFillTx/>
                <a:latin typeface="Adobe Devanagari"/>
                <a:ea typeface="+mn-ea"/>
                <a:cs typeface="Adobe Devanagari"/>
              </a:rPr>
              <a:t>Suur</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 Biliciler, MD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Co-Chair |</a:t>
            </a:r>
            <a:r>
              <a:rPr kumimoji="0" sz="1000" b="0" i="0" u="none" strike="noStrike" kern="1200" cap="none" spc="44"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8">
                  <a:extLst>
                    <a:ext uri="{A12FA001-AC4F-418D-AE19-62706E023703}">
                      <ahyp:hlinkClr xmlns:ahyp="http://schemas.microsoft.com/office/drawing/2018/hyperlinkcolor" val="tx"/>
                    </a:ext>
                  </a:extLst>
                </a:hlinkClick>
              </a:rPr>
              <a:t>Suur.Biliciler@uth.tmc.edu</a:t>
            </a:r>
            <a:endParaRPr kumimoji="0" sz="1000" b="0" i="0" u="none" strike="noStrike" kern="1200" cap="none" spc="0" normalizeH="0" baseline="0" noProof="0" dirty="0">
              <a:ln>
                <a:noFill/>
              </a:ln>
              <a:solidFill>
                <a:srgbClr val="77A2BB">
                  <a:lumMod val="75000"/>
                </a:srgbClr>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endParaRPr kumimoji="0" sz="1200" b="1" i="0" u="none" strike="noStrike" kern="1200" cap="none" spc="-3" normalizeH="0" baseline="0" noProof="0" dirty="0">
              <a:ln>
                <a:noFill/>
              </a:ln>
              <a:solidFill>
                <a:srgbClr val="833C0B"/>
              </a:solidFill>
              <a:effectLst/>
              <a:uLnTx/>
              <a:uFillTx/>
              <a:latin typeface="Adobe Devanagari"/>
              <a:ea typeface="+mn-ea"/>
              <a:cs typeface="Adobe Devanagari"/>
            </a:endParaRPr>
          </a:p>
        </p:txBody>
      </p:sp>
      <p:sp>
        <p:nvSpPr>
          <p:cNvPr id="5" name="TextBox 4">
            <a:extLst>
              <a:ext uri="{FF2B5EF4-FFF2-40B4-BE49-F238E27FC236}">
                <a16:creationId xmlns:a16="http://schemas.microsoft.com/office/drawing/2014/main" id="{3E20C581-6E8F-41E7-B7F6-B6B043B5134A}"/>
              </a:ext>
            </a:extLst>
          </p:cNvPr>
          <p:cNvSpPr txBox="1"/>
          <p:nvPr/>
        </p:nvSpPr>
        <p:spPr>
          <a:xfrm rot="16200000">
            <a:off x="-321690" y="755848"/>
            <a:ext cx="13066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77A2BB">
                    <a:lumMod val="50000"/>
                  </a:srgbClr>
                </a:solidFill>
                <a:effectLst/>
                <a:uLnTx/>
                <a:uFillTx/>
                <a:latin typeface="Adobe Devanagari" panose="02040503050201020203" pitchFamily="18" charset="0"/>
                <a:ea typeface="+mn-ea"/>
                <a:cs typeface="Adobe Devanagari" panose="02040503050201020203" pitchFamily="18" charset="0"/>
              </a:rPr>
              <a:t>P r o g r a m</a:t>
            </a:r>
          </a:p>
        </p:txBody>
      </p:sp>
      <p:sp>
        <p:nvSpPr>
          <p:cNvPr id="6" name="Rectangle 5">
            <a:extLst>
              <a:ext uri="{FF2B5EF4-FFF2-40B4-BE49-F238E27FC236}">
                <a16:creationId xmlns:a16="http://schemas.microsoft.com/office/drawing/2014/main" id="{5D36CDF0-FCCD-4324-8FBC-1F1B6B4462C2}"/>
              </a:ext>
            </a:extLst>
          </p:cNvPr>
          <p:cNvSpPr/>
          <p:nvPr/>
        </p:nvSpPr>
        <p:spPr>
          <a:xfrm>
            <a:off x="2991969" y="89218"/>
            <a:ext cx="5251077" cy="369332"/>
          </a:xfrm>
          <a:prstGeom prst="rect">
            <a:avLst/>
          </a:prstGeom>
        </p:spPr>
        <p:txBody>
          <a:bodyPr wrap="square">
            <a:spAutoFit/>
          </a:bodyPr>
          <a:lstStyle/>
          <a:p>
            <a:pPr marL="0" marR="79661" lvl="0" indent="0" algn="ctr" defTabSz="623438" rtl="0" eaLnBrk="1" fontAlgn="auto" latinLnBrk="0" hangingPunct="1">
              <a:lnSpc>
                <a:spcPct val="100000"/>
              </a:lnSpc>
              <a:spcBef>
                <a:spcPts val="147"/>
              </a:spcBef>
              <a:spcAft>
                <a:spcPts val="0"/>
              </a:spcAft>
              <a:buClrTx/>
              <a:buSzTx/>
              <a:buFontTx/>
              <a:buNone/>
              <a:tabLst/>
              <a:defRPr/>
            </a:pPr>
            <a:r>
              <a:rPr kumimoji="0" lang="en-US" sz="1800" b="1" i="0" u="none" strike="noStrike" kern="1200" cap="none" spc="0" normalizeH="0" baseline="0" noProof="0" dirty="0">
                <a:ln>
                  <a:noFill/>
                </a:ln>
                <a:solidFill>
                  <a:srgbClr val="833C0B"/>
                </a:solidFill>
                <a:effectLst/>
                <a:uLnTx/>
                <a:uFillTx/>
                <a:latin typeface="Adobe Devanagari"/>
                <a:ea typeface="+mn-ea"/>
                <a:cs typeface="Adobe Devanagari"/>
              </a:rPr>
              <a:t>NEW </a:t>
            </a:r>
            <a:r>
              <a:rPr kumimoji="0" lang="en-US" sz="1800" b="1" i="0" u="none" strike="noStrike" kern="1200" cap="none" spc="-3" normalizeH="0" baseline="0" noProof="0" dirty="0">
                <a:ln>
                  <a:noFill/>
                </a:ln>
                <a:solidFill>
                  <a:srgbClr val="833C0B"/>
                </a:solidFill>
                <a:effectLst/>
                <a:uLnTx/>
                <a:uFillTx/>
                <a:latin typeface="Adobe Devanagari"/>
                <a:ea typeface="+mn-ea"/>
                <a:cs typeface="Adobe Devanagari"/>
              </a:rPr>
              <a:t>FACULTY ORIENTATION</a:t>
            </a:r>
            <a:endParaRPr kumimoji="0" lang="en-US" sz="1800" b="1" i="0" u="none" strike="noStrike" kern="1200" cap="none" spc="0" normalizeH="0" baseline="0" noProof="0" dirty="0">
              <a:ln>
                <a:noFill/>
              </a:ln>
              <a:solidFill>
                <a:prstClr val="black"/>
              </a:solidFill>
              <a:effectLst/>
              <a:uLnTx/>
              <a:uFillTx/>
              <a:latin typeface="Adobe Devanagari"/>
              <a:ea typeface="+mn-ea"/>
              <a:cs typeface="Adobe Devanagari"/>
            </a:endParaRPr>
          </a:p>
        </p:txBody>
      </p:sp>
      <p:sp>
        <p:nvSpPr>
          <p:cNvPr id="7" name="Rectangle 6">
            <a:extLst>
              <a:ext uri="{FF2B5EF4-FFF2-40B4-BE49-F238E27FC236}">
                <a16:creationId xmlns:a16="http://schemas.microsoft.com/office/drawing/2014/main" id="{BFD6C88C-22E2-4D17-B01C-D16190F18FC0}"/>
              </a:ext>
            </a:extLst>
          </p:cNvPr>
          <p:cNvSpPr/>
          <p:nvPr/>
        </p:nvSpPr>
        <p:spPr>
          <a:xfrm>
            <a:off x="5964403" y="900012"/>
            <a:ext cx="6820419" cy="4790029"/>
          </a:xfrm>
          <a:prstGeom prst="rect">
            <a:avLst/>
          </a:prstGeom>
        </p:spPr>
        <p:txBody>
          <a:bodyPr wrap="square">
            <a:spAutoFit/>
          </a:bodyPr>
          <a:lstStyle/>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Office of Communications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( 8: 45 – 8 : 50 )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Darla Brown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Director |</a:t>
            </a:r>
            <a:r>
              <a:rPr kumimoji="0" lang="en-US"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chemeClr val="accent5">
                    <a:lumMod val="75000"/>
                  </a:schemeClr>
                </a:solidFill>
                <a:effectLst/>
                <a:uLnTx/>
                <a:uFill>
                  <a:solidFill>
                    <a:srgbClr val="0563C1"/>
                  </a:solidFill>
                </a:uFill>
                <a:latin typeface="Adobe Devanagari"/>
                <a:ea typeface="+mn-ea"/>
                <a:cs typeface="Adobe Devanagari"/>
                <a:hlinkClick r:id="rId9">
                  <a:extLst>
                    <a:ext uri="{A12FA001-AC4F-418D-AE19-62706E023703}">
                      <ahyp:hlinkClr xmlns:ahyp="http://schemas.microsoft.com/office/drawing/2018/hyperlinkcolor" val="tx"/>
                    </a:ext>
                  </a:extLst>
                </a:hlinkClick>
              </a:rPr>
              <a:t>M.Darla.Brown@uth.tmc.edu</a:t>
            </a:r>
            <a:endParaRPr kumimoji="0" lang="en-US" sz="900" b="0" i="0" u="sng" strike="noStrike" kern="1200" cap="none" spc="-3" normalizeH="0" baseline="0" noProof="0" dirty="0">
              <a:ln>
                <a:noFill/>
              </a:ln>
              <a:solidFill>
                <a:schemeClr val="accent5">
                  <a:lumMod val="75000"/>
                </a:scheme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7"/>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UTHealth Faculty Assistance Program| Academic </a:t>
            </a:r>
            <a:r>
              <a:rPr kumimoji="0" lang="en-US" sz="1200" b="1" i="0" u="none" strike="noStrike" kern="1200" cap="none" spc="-3" normalizeH="0" baseline="0" noProof="0" dirty="0" err="1">
                <a:ln>
                  <a:noFill/>
                </a:ln>
                <a:solidFill>
                  <a:srgbClr val="1F4E79"/>
                </a:solidFill>
                <a:effectLst/>
                <a:uLnTx/>
                <a:uFillTx/>
                <a:latin typeface="Adobe Devanagari"/>
                <a:ea typeface="+mn-ea"/>
                <a:cs typeface="Adobe Devanagari"/>
              </a:rPr>
              <a:t>Ombuds</a:t>
            </a: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( 8 :5 0 – 9 :0 0) </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Robin Dickey, PhD, MA, LPC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Faculty Assistance Specialist | Academic </a:t>
            </a:r>
            <a:r>
              <a:rPr kumimoji="0" lang="en-US" sz="1000" b="0" i="0" u="none" strike="noStrike" kern="1200" cap="none" spc="-3" normalizeH="0" baseline="0" noProof="0" dirty="0" err="1">
                <a:ln>
                  <a:noFill/>
                </a:ln>
                <a:solidFill>
                  <a:srgbClr val="4D4F53"/>
                </a:solidFill>
                <a:effectLst/>
                <a:uLnTx/>
                <a:uFillTx/>
                <a:latin typeface="Adobe Devanagari"/>
                <a:ea typeface="+mn-ea"/>
                <a:cs typeface="Adobe Devanagari"/>
              </a:rPr>
              <a:t>Ombuds</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58"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0">
                  <a:extLst>
                    <a:ext uri="{A12FA001-AC4F-418D-AE19-62706E023703}">
                      <ahyp:hlinkClr xmlns:ahyp="http://schemas.microsoft.com/office/drawing/2018/hyperlinkcolor" val="tx"/>
                    </a:ext>
                  </a:extLst>
                </a:hlinkClick>
              </a:rPr>
              <a:t>Robin.Dickey@uth.tmc.edu</a:t>
            </a:r>
            <a:endPar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Intellectual Property and Commercialization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:0 0 – 9: 05) </a:t>
            </a:r>
          </a:p>
          <a:p>
            <a:pPr marL="8659" marR="0" lvl="0" indent="0" algn="l" defTabSz="623438" rtl="0" eaLnBrk="1" fontAlgn="auto" latinLnBrk="0" hangingPunct="1">
              <a:lnSpc>
                <a:spcPct val="100000"/>
              </a:lnSpc>
              <a:spcBef>
                <a:spcPts val="173"/>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Christine Flynn,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Associate Director - Office of Technology Management |</a:t>
            </a:r>
            <a:r>
              <a:rPr kumimoji="0" lang="en-US" sz="1000" b="0" i="0" u="none" strike="noStrike" kern="1200" cap="none" spc="55"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1">
                  <a:extLst>
                    <a:ext uri="{A12FA001-AC4F-418D-AE19-62706E023703}">
                      <ahyp:hlinkClr xmlns:ahyp="http://schemas.microsoft.com/office/drawing/2018/hyperlinkcolor" val="tx"/>
                    </a:ext>
                  </a:extLst>
                </a:hlinkClick>
              </a:rPr>
              <a:t>Christine.Flynn@uth.tmc.edu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3"/>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Collaborative Research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05 – 9: 1 0)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Amy Hazen,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Associate Director, Shared Research Resources |</a:t>
            </a:r>
            <a:r>
              <a:rPr kumimoji="0" lang="en-US" sz="1000" b="0" i="0" u="none" strike="noStrike" kern="1200" cap="none" spc="48"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2">
                  <a:extLst>
                    <a:ext uri="{A12FA001-AC4F-418D-AE19-62706E023703}">
                      <ahyp:hlinkClr xmlns:ahyp="http://schemas.microsoft.com/office/drawing/2018/hyperlinkcolor" val="tx"/>
                    </a:ext>
                  </a:extLst>
                </a:hlinkClick>
              </a:rPr>
              <a:t>Amy.Hazen@uth.tmc.edu</a:t>
            </a:r>
            <a:endParaRPr kumimoji="0" lang="en-US" sz="1000" b="0" i="0" u="none" strike="noStrike" kern="1200" cap="none" spc="0" normalizeH="0" baseline="0" noProof="0" dirty="0">
              <a:ln>
                <a:noFill/>
              </a:ln>
              <a:solidFill>
                <a:srgbClr val="77A2BB">
                  <a:lumMod val="75000"/>
                </a:srgbClr>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61"/>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Valerie </a:t>
            </a:r>
            <a:r>
              <a:rPr kumimoji="0" lang="en-US" sz="1100" b="1" i="0" u="none" strike="noStrike" kern="1200" cap="none" spc="-3" normalizeH="0" baseline="0" noProof="0" dirty="0" err="1">
                <a:ln>
                  <a:noFill/>
                </a:ln>
                <a:solidFill>
                  <a:srgbClr val="4D4F53"/>
                </a:solidFill>
                <a:effectLst/>
                <a:uLnTx/>
                <a:uFillTx/>
                <a:latin typeface="Adobe Devanagari"/>
                <a:ea typeface="+mn-ea"/>
                <a:cs typeface="Adobe Devanagari"/>
              </a:rPr>
              <a:t>Bomben</a:t>
            </a: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Supervisor, Specialized &amp; Collaborative Research Agreements |</a:t>
            </a:r>
            <a:r>
              <a:rPr kumimoji="0" lang="en-US" sz="1000" b="0" i="0" u="none" strike="noStrike" kern="1200" cap="none" spc="89"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3">
                  <a:extLst>
                    <a:ext uri="{A12FA001-AC4F-418D-AE19-62706E023703}">
                      <ahyp:hlinkClr xmlns:ahyp="http://schemas.microsoft.com/office/drawing/2018/hyperlinkcolor" val="tx"/>
                    </a:ext>
                  </a:extLst>
                </a:hlinkClick>
              </a:rPr>
              <a:t>Valerie.C.Bomben@uth.tmc.edu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61"/>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Office of  Postdoctoral Affairs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10 – 9 :1 5)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Leslie S. Beckman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Assistant Director |</a:t>
            </a:r>
            <a:r>
              <a:rPr kumimoji="0" lang="en-US"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4">
                  <a:extLst>
                    <a:ext uri="{A12FA001-AC4F-418D-AE19-62706E023703}">
                      <ahyp:hlinkClr xmlns:ahyp="http://schemas.microsoft.com/office/drawing/2018/hyperlinkcolor" val="tx"/>
                    </a:ext>
                  </a:extLst>
                </a:hlinkClick>
              </a:rPr>
              <a:t>Leslie.Beckman@uth.tmc.edu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7"/>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Secured Text Messaging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:1 5 – 9 : 2 0 )</a:t>
            </a:r>
          </a:p>
          <a:p>
            <a:pPr marL="8659" marR="102607" lvl="0" indent="0" algn="l" defTabSz="623438" rtl="0" eaLnBrk="1" fontAlgn="auto" latinLnBrk="0" hangingPunct="1">
              <a:lnSpc>
                <a:spcPct val="113199"/>
              </a:lnSpc>
              <a:spcBef>
                <a:spcPts val="55"/>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Christina F. Solis, JD, MPH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Senior Legal Officer &amp; Privacy Officer - Office of Legal Affairs |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5">
                  <a:extLst>
                    <a:ext uri="{A12FA001-AC4F-418D-AE19-62706E023703}">
                      <ahyp:hlinkClr xmlns:ahyp="http://schemas.microsoft.com/office/drawing/2018/hyperlinkcolor" val="tx"/>
                    </a:ext>
                  </a:extLst>
                </a:hlinkClick>
              </a:rPr>
              <a:t>Christina.F.Solis@uth.tmc.edu </a:t>
            </a:r>
            <a:r>
              <a:rPr kumimoji="0" lang="en-US"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9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102607" lvl="0" indent="0" algn="l" defTabSz="623438" rtl="0" eaLnBrk="1" fontAlgn="auto" latinLnBrk="0" hangingPunct="1">
              <a:lnSpc>
                <a:spcPct val="113199"/>
              </a:lnSpc>
              <a:spcBef>
                <a:spcPts val="55"/>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Salman Khan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Manager – IT Security |</a:t>
            </a:r>
            <a:r>
              <a:rPr kumimoji="0" lang="en-US" sz="1000" b="0" i="0" u="none" strike="noStrike" kern="1200" cap="none" spc="17"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6">
                  <a:extLst>
                    <a:ext uri="{A12FA001-AC4F-418D-AE19-62706E023703}">
                      <ahyp:hlinkClr xmlns:ahyp="http://schemas.microsoft.com/office/drawing/2018/hyperlinkcolor" val="tx"/>
                    </a:ext>
                  </a:extLst>
                </a:hlinkClick>
              </a:rPr>
              <a:t>Salman.Khan@uth.tmc.edu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endPar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Questions / Answers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20 – 9 :3 0) </a:t>
            </a:r>
          </a:p>
        </p:txBody>
      </p:sp>
      <p:sp>
        <p:nvSpPr>
          <p:cNvPr id="8" name="Rectangle 7">
            <a:extLst>
              <a:ext uri="{FF2B5EF4-FFF2-40B4-BE49-F238E27FC236}">
                <a16:creationId xmlns:a16="http://schemas.microsoft.com/office/drawing/2014/main" id="{41E571D9-C647-4FD2-9F07-FA8C50F1EB94}"/>
              </a:ext>
            </a:extLst>
          </p:cNvPr>
          <p:cNvSpPr/>
          <p:nvPr/>
        </p:nvSpPr>
        <p:spPr>
          <a:xfrm>
            <a:off x="4154474" y="335188"/>
            <a:ext cx="3076227" cy="307777"/>
          </a:xfrm>
          <a:prstGeom prst="rect">
            <a:avLst/>
          </a:prstGeom>
        </p:spPr>
        <p:txBody>
          <a:bodyPr wrap="none">
            <a:spAutoFit/>
          </a:bodyPr>
          <a:lstStyle/>
          <a:p>
            <a:pPr marL="0" marR="431165" lvl="0" indent="0" algn="ctr" defTabSz="914400" rtl="0" eaLnBrk="1" fontAlgn="auto" latinLnBrk="0" hangingPunct="1">
              <a:lnSpc>
                <a:spcPct val="100000"/>
              </a:lnSpc>
              <a:spcBef>
                <a:spcPts val="85"/>
              </a:spcBef>
              <a:spcAft>
                <a:spcPts val="0"/>
              </a:spcAft>
              <a:buClrTx/>
              <a:buSzTx/>
              <a:buFontTx/>
              <a:buNone/>
              <a:tabLst/>
              <a:defRPr/>
            </a:pPr>
            <a:r>
              <a:rPr kumimoji="0" lang="en-US" sz="1400" b="0" i="0" u="none" strike="noStrike" kern="1200" cap="none" spc="-5" normalizeH="0" baseline="0" noProof="0" dirty="0">
                <a:ln>
                  <a:noFill/>
                </a:ln>
                <a:solidFill>
                  <a:srgbClr val="4D4F53"/>
                </a:solidFill>
                <a:effectLst/>
                <a:uLnTx/>
                <a:uFillTx/>
                <a:latin typeface="Times New Roman"/>
                <a:ea typeface="+mn-ea"/>
                <a:cs typeface="Times New Roman"/>
              </a:rPr>
              <a:t>October 21.2020 | 8:00 – 9:30</a:t>
            </a:r>
            <a:r>
              <a:rPr kumimoji="0" lang="en-US" sz="1400" b="0" i="0" u="none" strike="noStrike" kern="1200" cap="none" spc="10" normalizeH="0" baseline="0" noProof="0" dirty="0">
                <a:ln>
                  <a:noFill/>
                </a:ln>
                <a:solidFill>
                  <a:srgbClr val="4D4F53"/>
                </a:solidFill>
                <a:effectLst/>
                <a:uLnTx/>
                <a:uFillTx/>
                <a:latin typeface="Times New Roman"/>
                <a:ea typeface="+mn-ea"/>
                <a:cs typeface="Times New Roman"/>
              </a:rPr>
              <a:t> </a:t>
            </a:r>
            <a:r>
              <a:rPr kumimoji="0" lang="en-US" sz="1400" b="0" i="0" u="none" strike="noStrike" kern="1200" cap="none" spc="-5" normalizeH="0" baseline="0" noProof="0" dirty="0">
                <a:ln>
                  <a:noFill/>
                </a:ln>
                <a:solidFill>
                  <a:srgbClr val="4D4F53"/>
                </a:solidFill>
                <a:effectLst/>
                <a:uLnTx/>
                <a:uFillTx/>
                <a:latin typeface="Times New Roman"/>
                <a:ea typeface="+mn-ea"/>
                <a:cs typeface="Times New Roman"/>
              </a:rPr>
              <a:t>AM</a:t>
            </a:r>
            <a:endParaRPr kumimoji="0" lang="en-US" sz="1400" b="0" i="0" u="none" strike="noStrike" kern="1200" cap="none" spc="0" normalizeH="0" baseline="0" noProof="0" dirty="0">
              <a:ln>
                <a:noFill/>
              </a:ln>
              <a:solidFill>
                <a:prstClr val="black"/>
              </a:solidFill>
              <a:effectLst/>
              <a:uLnTx/>
              <a:uFillTx/>
              <a:latin typeface="Times New Roman"/>
              <a:ea typeface="+mn-ea"/>
              <a:cs typeface="Times New Roman"/>
            </a:endParaRPr>
          </a:p>
        </p:txBody>
      </p:sp>
      <p:pic>
        <p:nvPicPr>
          <p:cNvPr id="9" name="Picture 8">
            <a:extLst>
              <a:ext uri="{FF2B5EF4-FFF2-40B4-BE49-F238E27FC236}">
                <a16:creationId xmlns:a16="http://schemas.microsoft.com/office/drawing/2014/main" id="{980FE9B7-CE7B-4940-8F97-8D56B327A572}"/>
              </a:ext>
            </a:extLst>
          </p:cNvPr>
          <p:cNvPicPr>
            <a:picLocks noChangeAspect="1"/>
          </p:cNvPicPr>
          <p:nvPr/>
        </p:nvPicPr>
        <p:blipFill>
          <a:blip r:embed="rId17"/>
          <a:stretch>
            <a:fillRect/>
          </a:stretch>
        </p:blipFill>
        <p:spPr>
          <a:xfrm>
            <a:off x="9588094" y="4972631"/>
            <a:ext cx="1797902" cy="1612592"/>
          </a:xfrm>
          <a:prstGeom prst="rect">
            <a:avLst/>
          </a:prstGeom>
        </p:spPr>
      </p:pic>
    </p:spTree>
    <p:extLst>
      <p:ext uri="{BB962C8B-B14F-4D97-AF65-F5344CB8AC3E}">
        <p14:creationId xmlns:p14="http://schemas.microsoft.com/office/powerpoint/2010/main" val="25654577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4084" y="0"/>
            <a:ext cx="11543830" cy="5689063"/>
          </a:xfrm>
          <a:prstGeom prst="rect">
            <a:avLst/>
          </a:prstGeom>
        </p:spPr>
      </p:pic>
      <p:pic>
        <p:nvPicPr>
          <p:cNvPr id="3" name="Picture 2"/>
          <p:cNvPicPr>
            <a:picLocks noChangeAspect="1"/>
          </p:cNvPicPr>
          <p:nvPr/>
        </p:nvPicPr>
        <p:blipFill>
          <a:blip r:embed="rId4"/>
          <a:stretch>
            <a:fillRect/>
          </a:stretch>
        </p:blipFill>
        <p:spPr>
          <a:xfrm>
            <a:off x="2257848" y="5889611"/>
            <a:ext cx="7437765" cy="499915"/>
          </a:xfrm>
          <a:prstGeom prst="rect">
            <a:avLst/>
          </a:prstGeom>
        </p:spPr>
      </p:pic>
    </p:spTree>
    <p:extLst>
      <p:ext uri="{BB962C8B-B14F-4D97-AF65-F5344CB8AC3E}">
        <p14:creationId xmlns:p14="http://schemas.microsoft.com/office/powerpoint/2010/main" val="2342159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0"/>
            <a:ext cx="10515600" cy="1325563"/>
          </a:xfrm>
        </p:spPr>
        <p:txBody>
          <a:bodyPr/>
          <a:lstStyle/>
          <a:p>
            <a:r>
              <a:rPr lang="en-US" b="1" spc="-5" dirty="0">
                <a:latin typeface="Calibri" panose="020F0502020204030204" pitchFamily="34" charset="0"/>
                <a:cs typeface="Times New Roman" panose="02020603050405020304" pitchFamily="18" charset="0"/>
              </a:rPr>
              <a:t>Faculty Support</a:t>
            </a:r>
            <a:endParaRPr lang="en-US" dirty="0"/>
          </a:p>
        </p:txBody>
      </p:sp>
      <p:sp>
        <p:nvSpPr>
          <p:cNvPr id="3" name="Content Placeholder 2"/>
          <p:cNvSpPr>
            <a:spLocks noGrp="1"/>
          </p:cNvSpPr>
          <p:nvPr>
            <p:ph idx="1"/>
          </p:nvPr>
        </p:nvSpPr>
        <p:spPr>
          <a:xfrm>
            <a:off x="731520" y="1104264"/>
            <a:ext cx="10972800" cy="5103496"/>
          </a:xfrm>
          <a:gradFill>
            <a:gsLst>
              <a:gs pos="54000">
                <a:schemeClr val="accent6">
                  <a:lumMod val="50000"/>
                </a:schemeClr>
              </a:gs>
              <a:gs pos="100000">
                <a:schemeClr val="accent6">
                  <a:lumMod val="99000"/>
                  <a:satMod val="120000"/>
                  <a:shade val="78000"/>
                </a:schemeClr>
              </a:gs>
            </a:gsLst>
          </a:gradFill>
        </p:spPr>
        <p:style>
          <a:lnRef idx="0">
            <a:schemeClr val="accent6"/>
          </a:lnRef>
          <a:fillRef idx="3">
            <a:schemeClr val="accent6"/>
          </a:fillRef>
          <a:effectRef idx="3">
            <a:schemeClr val="accent6"/>
          </a:effectRef>
          <a:fontRef idx="minor">
            <a:schemeClr val="lt1"/>
          </a:fontRef>
        </p:style>
        <p:txBody>
          <a:bodyPr>
            <a:normAutofit fontScale="92500" lnSpcReduction="10000"/>
          </a:bodyPr>
          <a:lstStyle/>
          <a:p>
            <a:pPr marL="0" indent="0">
              <a:buNone/>
            </a:pPr>
            <a:endParaRPr lang="en-US" sz="1200" dirty="0"/>
          </a:p>
          <a:p>
            <a:pPr marL="0" indent="0">
              <a:buNone/>
            </a:pPr>
            <a:r>
              <a:rPr lang="en-US" sz="3500" dirty="0"/>
              <a:t>15 years experience</a:t>
            </a:r>
          </a:p>
          <a:p>
            <a:pPr marL="0" indent="0">
              <a:buNone/>
            </a:pPr>
            <a:endParaRPr lang="en-US" sz="800" dirty="0"/>
          </a:p>
          <a:p>
            <a:pPr lvl="1"/>
            <a:r>
              <a:rPr lang="en-US" sz="4000" dirty="0"/>
              <a:t>Recruitment assistance / appointment approval</a:t>
            </a:r>
          </a:p>
          <a:p>
            <a:pPr lvl="1"/>
            <a:r>
              <a:rPr lang="en-US" sz="4000" dirty="0"/>
              <a:t>Career development training program</a:t>
            </a:r>
          </a:p>
          <a:p>
            <a:pPr lvl="1"/>
            <a:r>
              <a:rPr lang="en-US" sz="4000"/>
              <a:t>Communication channels  </a:t>
            </a:r>
            <a:endParaRPr lang="en-US" sz="4000" dirty="0"/>
          </a:p>
          <a:p>
            <a:pPr lvl="1"/>
            <a:r>
              <a:rPr lang="en-US" sz="4000" dirty="0"/>
              <a:t>Postdoctoral tracking database</a:t>
            </a:r>
          </a:p>
          <a:p>
            <a:pPr lvl="1"/>
            <a:r>
              <a:rPr lang="en-US" sz="4000" dirty="0"/>
              <a:t>Financial award programs</a:t>
            </a:r>
          </a:p>
          <a:p>
            <a:pPr lvl="1"/>
            <a:r>
              <a:rPr lang="en-US" sz="4000" dirty="0"/>
              <a:t>Open door / confidentiality policy</a:t>
            </a:r>
          </a:p>
          <a:p>
            <a:pPr marL="1371600" lvl="3" indent="0" algn="ctr">
              <a:buNone/>
            </a:pPr>
            <a:endParaRPr lang="en-US" sz="3000" dirty="0"/>
          </a:p>
          <a:p>
            <a:pPr marL="1371600" lvl="3" indent="0" algn="ctr">
              <a:buNone/>
            </a:pPr>
            <a:r>
              <a:rPr lang="en-US" sz="3000" dirty="0"/>
              <a:t>							Everything postdoc!</a:t>
            </a:r>
          </a:p>
          <a:p>
            <a:endParaRPr lang="en-US" sz="4400" dirty="0"/>
          </a:p>
          <a:p>
            <a:endParaRPr lang="en-US" sz="4400" dirty="0"/>
          </a:p>
          <a:p>
            <a:endParaRPr lang="en-US" sz="4400" dirty="0"/>
          </a:p>
          <a:p>
            <a:pPr marL="0" indent="0">
              <a:buNone/>
            </a:pPr>
            <a:endParaRPr lang="en-US" sz="4400" dirty="0"/>
          </a:p>
        </p:txBody>
      </p:sp>
    </p:spTree>
    <p:extLst>
      <p:ext uri="{BB962C8B-B14F-4D97-AF65-F5344CB8AC3E}">
        <p14:creationId xmlns:p14="http://schemas.microsoft.com/office/powerpoint/2010/main" val="31415861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0"/>
            <a:ext cx="10515600" cy="1325563"/>
          </a:xfrm>
        </p:spPr>
        <p:txBody>
          <a:bodyPr/>
          <a:lstStyle/>
          <a:p>
            <a:r>
              <a:rPr lang="en-US" b="1" spc="-5" dirty="0">
                <a:latin typeface="Calibri" panose="020F0502020204030204" pitchFamily="34" charset="0"/>
                <a:cs typeface="Times New Roman" panose="02020603050405020304" pitchFamily="18" charset="0"/>
              </a:rPr>
              <a:t>OPA Personnel  </a:t>
            </a:r>
            <a:endParaRPr lang="en-US" dirty="0"/>
          </a:p>
        </p:txBody>
      </p:sp>
      <p:sp>
        <p:nvSpPr>
          <p:cNvPr id="3" name="Content Placeholder 2"/>
          <p:cNvSpPr>
            <a:spLocks noGrp="1"/>
          </p:cNvSpPr>
          <p:nvPr>
            <p:ph idx="1"/>
          </p:nvPr>
        </p:nvSpPr>
        <p:spPr>
          <a:xfrm>
            <a:off x="731520" y="1144019"/>
            <a:ext cx="10972800" cy="5217023"/>
          </a:xfrm>
          <a:gradFill>
            <a:gsLst>
              <a:gs pos="54000">
                <a:schemeClr val="accent6">
                  <a:lumMod val="50000"/>
                </a:schemeClr>
              </a:gs>
              <a:gs pos="100000">
                <a:schemeClr val="accent6">
                  <a:lumMod val="99000"/>
                  <a:satMod val="120000"/>
                  <a:shade val="78000"/>
                </a:schemeClr>
              </a:gs>
            </a:gsLst>
          </a:gradFill>
        </p:spPr>
        <p:style>
          <a:lnRef idx="0">
            <a:schemeClr val="accent6"/>
          </a:lnRef>
          <a:fillRef idx="3">
            <a:schemeClr val="accent6"/>
          </a:fillRef>
          <a:effectRef idx="3">
            <a:schemeClr val="accent6"/>
          </a:effectRef>
          <a:fontRef idx="minor">
            <a:schemeClr val="lt1"/>
          </a:fontRef>
        </p:style>
        <p:txBody>
          <a:bodyPr>
            <a:normAutofit/>
          </a:bodyPr>
          <a:lstStyle/>
          <a:p>
            <a:pPr marL="0" indent="0">
              <a:buNone/>
            </a:pPr>
            <a:endParaRPr lang="en-US" sz="1200" dirty="0"/>
          </a:p>
          <a:p>
            <a:pPr marL="1371600" lvl="3" indent="0" algn="ctr">
              <a:buNone/>
            </a:pPr>
            <a:endParaRPr lang="en-US" sz="3000" dirty="0"/>
          </a:p>
          <a:p>
            <a:pPr marL="1371600" lvl="3" indent="0" algn="ctr">
              <a:buNone/>
            </a:pPr>
            <a:r>
              <a:rPr lang="en-US" sz="3000" dirty="0"/>
              <a:t>							</a:t>
            </a:r>
            <a:endParaRPr lang="en-US" sz="4400" dirty="0"/>
          </a:p>
          <a:p>
            <a:endParaRPr lang="en-US" sz="4400" dirty="0"/>
          </a:p>
          <a:p>
            <a:endParaRPr lang="en-US" sz="4400" dirty="0"/>
          </a:p>
          <a:p>
            <a:pPr marL="0" indent="0">
              <a:buNone/>
            </a:pPr>
            <a:endParaRPr lang="en-US" sz="4400" dirty="0"/>
          </a:p>
        </p:txBody>
      </p:sp>
      <p:sp>
        <p:nvSpPr>
          <p:cNvPr id="4" name="Rectangle 3"/>
          <p:cNvSpPr/>
          <p:nvPr/>
        </p:nvSpPr>
        <p:spPr>
          <a:xfrm>
            <a:off x="2116183" y="1353549"/>
            <a:ext cx="6096000" cy="116955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856"/>
              </a:solidFill>
              <a:effectLst/>
              <a:uLnTx/>
              <a:uFillTx/>
              <a:latin typeface="La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Kevin Morano,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AVP Faculty Affairs and Development</a:t>
            </a:r>
          </a:p>
        </p:txBody>
      </p:sp>
      <p:sp>
        <p:nvSpPr>
          <p:cNvPr id="5" name="Rectangle 4"/>
          <p:cNvSpPr/>
          <p:nvPr/>
        </p:nvSpPr>
        <p:spPr>
          <a:xfrm>
            <a:off x="2116183" y="2705366"/>
            <a:ext cx="6096000" cy="116955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856"/>
              </a:solidFill>
              <a:effectLst/>
              <a:uLnTx/>
              <a:uFillTx/>
              <a:latin typeface="La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Leslie S. Beckman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Assistant</a:t>
            </a:r>
            <a:r>
              <a:rPr kumimoji="0" lang="en-US" sz="2400" b="1" i="0" u="none" strike="noStrike" kern="1200" cap="none" spc="0" normalizeH="0" baseline="0" noProof="0" dirty="0">
                <a:ln>
                  <a:noFill/>
                </a:ln>
                <a:solidFill>
                  <a:srgbClr val="757575"/>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Director</a:t>
            </a:r>
          </a:p>
        </p:txBody>
      </p:sp>
      <p:sp>
        <p:nvSpPr>
          <p:cNvPr id="6" name="Rectangle 5"/>
          <p:cNvSpPr/>
          <p:nvPr/>
        </p:nvSpPr>
        <p:spPr>
          <a:xfrm>
            <a:off x="2116183" y="4057183"/>
            <a:ext cx="6096000" cy="116955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856"/>
              </a:solidFill>
              <a:effectLst/>
              <a:uLnTx/>
              <a:uFillTx/>
              <a:latin typeface="La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Yasmin Chebaro,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Program Manager</a:t>
            </a:r>
          </a:p>
        </p:txBody>
      </p:sp>
    </p:spTree>
    <p:extLst>
      <p:ext uri="{BB962C8B-B14F-4D97-AF65-F5344CB8AC3E}">
        <p14:creationId xmlns:p14="http://schemas.microsoft.com/office/powerpoint/2010/main" val="17513769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C929C8-E1C7-4A42-A56A-9A444233B3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408F30-ACD9-9D4A-8732-D693E0D667D2}" type="slidenum">
              <a:rPr kumimoji="0" lang="en-US" altLang="en-US" sz="10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0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4" name="object 2">
            <a:extLst>
              <a:ext uri="{FF2B5EF4-FFF2-40B4-BE49-F238E27FC236}">
                <a16:creationId xmlns:a16="http://schemas.microsoft.com/office/drawing/2014/main" id="{3D959FF3-0306-42A5-A200-BC331D35F666}"/>
              </a:ext>
            </a:extLst>
          </p:cNvPr>
          <p:cNvSpPr txBox="1"/>
          <p:nvPr/>
        </p:nvSpPr>
        <p:spPr>
          <a:xfrm>
            <a:off x="806004" y="900012"/>
            <a:ext cx="5289996" cy="5517292"/>
          </a:xfrm>
          <a:prstGeom prst="rect">
            <a:avLst/>
          </a:prstGeom>
        </p:spPr>
        <p:txBody>
          <a:bodyPr vert="horz" wrap="square" lIns="0" tIns="18617" rIns="0" bIns="0" rtlCol="0">
            <a:spAutoFit/>
          </a:bodyPr>
          <a:lstStyle/>
          <a:p>
            <a:pPr marL="8659" marR="0" lvl="0" indent="0" algn="l" defTabSz="623438" rtl="0" eaLnBrk="1" fontAlgn="auto" latinLnBrk="0" hangingPunct="1">
              <a:lnSpc>
                <a:spcPct val="100000"/>
              </a:lnSpc>
              <a:spcBef>
                <a:spcPts val="777"/>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W</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elco</a:t>
            </a: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me</a:t>
            </a:r>
            <a:r>
              <a:rPr kumimoji="0" sz="1100" b="1" i="0" u="none" strike="noStrike" kern="1200" cap="none" spc="126" normalizeH="0" baseline="0" noProof="0" dirty="0">
                <a:ln>
                  <a:noFill/>
                </a:ln>
                <a:solidFill>
                  <a:srgbClr val="1F4E79"/>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5</a:t>
            </a:r>
            <a:r>
              <a:rPr kumimoji="0" sz="1100" b="1" i="0" u="none" strike="noStrike" kern="1200" cap="none" spc="7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r>
              <a:rPr kumimoji="0" sz="1100" b="1" i="0" u="none" strike="noStrike" kern="1200" cap="none" spc="85"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a:t>
            </a:r>
            <a:r>
              <a:rPr kumimoji="0" sz="1100" b="1" i="0" u="none" strike="noStrike" kern="1200" cap="none" spc="-58"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1</a:t>
            </a:r>
            <a:r>
              <a:rPr kumimoji="0" sz="1100" b="1" i="0" u="none" strike="noStrike" kern="1200" cap="none" spc="-61"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55"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a:t>
            </a:r>
            <a:endParaRPr kumimoji="0" sz="11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Richard Andrassy</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MD</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Executive Dean </a:t>
            </a:r>
            <a:r>
              <a:rPr kumimoji="0" sz="1000" b="0" i="1" u="none" strike="noStrike" kern="1200" cap="none" spc="-3" normalizeH="0" baseline="0" noProof="0" dirty="0">
                <a:ln>
                  <a:noFill/>
                </a:ln>
                <a:solidFill>
                  <a:srgbClr val="4D4F53"/>
                </a:solidFill>
                <a:effectLst/>
                <a:uLnTx/>
                <a:uFillTx/>
                <a:latin typeface="Adobe Devanagari"/>
                <a:ea typeface="+mn-ea"/>
                <a:cs typeface="Adobe Devanagari"/>
              </a:rPr>
              <a:t>ad interim</a:t>
            </a:r>
            <a:r>
              <a:rPr kumimoji="0" lang="en-US" sz="1000" b="0" i="1"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McGovern Medical School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H. Wayne Hightower Distinguished Professor in the Medical Sciences</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2">
                  <a:extLst>
                    <a:ext uri="{A12FA001-AC4F-418D-AE19-62706E023703}">
                      <ahyp:hlinkClr xmlns:ahyp="http://schemas.microsoft.com/office/drawing/2018/hyperlinkcolor" val="tx"/>
                    </a:ext>
                  </a:extLst>
                </a:hlinkClick>
              </a:rPr>
              <a:t>Richard.Andrassy@uth.tmc.edu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lang="en-US" sz="900" b="0" i="0" u="sng" strike="noStrike" kern="1200" cap="none" spc="-3" normalizeH="0" baseline="0" noProof="0" dirty="0">
              <a:ln>
                <a:noFill/>
              </a:ln>
              <a:solidFill>
                <a:srgbClr val="0563C1"/>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A</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ca</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demic Life | P</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ro</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motion &amp; T</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en</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ure | G</a:t>
            </a:r>
            <a:r>
              <a:rPr kumimoji="0" sz="1100" b="1" i="0" u="none" strike="noStrike" kern="1200" cap="none" spc="65" normalizeH="0" baseline="0" noProof="0" dirty="0">
                <a:ln>
                  <a:noFill/>
                </a:ln>
                <a:solidFill>
                  <a:srgbClr val="1F4E79"/>
                </a:solidFill>
                <a:effectLst/>
                <a:uLnTx/>
                <a:uFillTx/>
                <a:latin typeface="Adobe Devanagari"/>
                <a:ea typeface="+mn-ea"/>
                <a:cs typeface="Adobe Devanagari"/>
              </a:rPr>
              <a:t>ra</a:t>
            </a:r>
            <a:r>
              <a:rPr kumimoji="0" sz="1100" b="1" i="0" u="none" strike="noStrike" kern="1200" cap="none" spc="-3" normalizeH="0" baseline="0" noProof="0" dirty="0">
                <a:ln>
                  <a:noFill/>
                </a:ln>
                <a:solidFill>
                  <a:srgbClr val="1F4E79"/>
                </a:solidFill>
                <a:effectLst/>
                <a:uLnTx/>
                <a:uFillTx/>
                <a:latin typeface="Adobe Devanagari"/>
                <a:ea typeface="+mn-ea"/>
                <a:cs typeface="Adobe Devanagari"/>
              </a:rPr>
              <a:t>nts 1 0 1 &amp; 1 0 2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200" b="1" i="0" u="none" strike="noStrike" kern="1200" cap="none" spc="65" normalizeH="0" baseline="0" noProof="0" dirty="0">
                <a:ln>
                  <a:noFill/>
                </a:ln>
                <a:solidFill>
                  <a:srgbClr val="833C0B"/>
                </a:solidFill>
                <a:effectLst/>
                <a:uLnTx/>
                <a:uFillTx/>
                <a:latin typeface="Adobe Devanagari"/>
                <a:ea typeface="+mn-ea"/>
                <a:cs typeface="Adobe Devanagari"/>
              </a:rPr>
              <a:t>8: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1 0 – </a:t>
            </a:r>
            <a:r>
              <a:rPr kumimoji="0" sz="1200" b="1" i="0" u="none" strike="noStrike" kern="1200" cap="none" spc="65" normalizeH="0" baseline="0" noProof="0" dirty="0">
                <a:ln>
                  <a:noFill/>
                </a:ln>
                <a:solidFill>
                  <a:srgbClr val="833C0B"/>
                </a:solidFill>
                <a:effectLst/>
                <a:uLnTx/>
                <a:uFillTx/>
                <a:latin typeface="Adobe Devanagari"/>
                <a:ea typeface="+mn-ea"/>
                <a:cs typeface="Adobe Devanagari"/>
              </a:rPr>
              <a:t>8: 25</a:t>
            </a:r>
            <a:r>
              <a:rPr kumimoji="0" sz="1200" b="1" i="0" u="none" strike="noStrike" kern="1200" cap="none" spc="99" normalizeH="0" baseline="0" noProof="0" dirty="0">
                <a:ln>
                  <a:noFill/>
                </a:ln>
                <a:solidFill>
                  <a:srgbClr val="833C0B"/>
                </a:solidFill>
                <a:effectLst/>
                <a:uLnTx/>
                <a:uFillTx/>
                <a:latin typeface="Adobe Devanagari"/>
                <a:ea typeface="+mn-ea"/>
                <a:cs typeface="Adobe Devanagari"/>
              </a:rPr>
              <a:t> </a:t>
            </a:r>
            <a:r>
              <a:rPr kumimoji="0" sz="1200" b="1" i="0" u="none" strike="noStrike" kern="1200" cap="none" spc="-3" normalizeH="0" baseline="0" noProof="0" dirty="0">
                <a:ln>
                  <a:noFill/>
                </a:ln>
                <a:solidFill>
                  <a:srgbClr val="833C0B"/>
                </a:solidFill>
                <a:effectLst/>
                <a:uLnTx/>
                <a:uFillTx/>
                <a:latin typeface="Adobe Devanagari"/>
                <a:ea typeface="+mn-ea"/>
                <a:cs typeface="Adobe Devanagari"/>
              </a:rPr>
              <a:t>)</a:t>
            </a:r>
            <a:endParaRPr kumimoji="0" sz="12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Kevin A. Morano</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PhD</a:t>
            </a:r>
            <a:r>
              <a:rPr kumimoji="0" sz="11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3">
                  <a:extLst>
                    <a:ext uri="{A12FA001-AC4F-418D-AE19-62706E023703}">
                      <ahyp:hlinkClr xmlns:ahyp="http://schemas.microsoft.com/office/drawing/2018/hyperlinkcolor" val="tx"/>
                    </a:ext>
                  </a:extLst>
                </a:hlinkClick>
              </a:rPr>
              <a:t>Kevin.A.Morano@uth.tmc.edu </a:t>
            </a:r>
            <a:r>
              <a:rPr kumimoji="0"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Associate Vice President | Faculty Affairs &amp; Development  </a:t>
            </a:r>
            <a:endPar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endParaRPr>
          </a:p>
          <a:p>
            <a:pPr marL="8659" marR="2431841" lvl="0" indent="0" algn="l" defTabSz="623438" rtl="0" eaLnBrk="1" fontAlgn="auto" latinLnBrk="0" hangingPunct="1">
              <a:lnSpc>
                <a:spcPct val="112999"/>
              </a:lnSpc>
              <a:spcBef>
                <a:spcPts val="61"/>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Associate </a:t>
            </a:r>
            <a:r>
              <a:rPr kumimoji="0" sz="1000" b="0" i="0" u="none" strike="noStrike" kern="1200" cap="none" spc="0" normalizeH="0" baseline="0" noProof="0" dirty="0">
                <a:ln>
                  <a:noFill/>
                </a:ln>
                <a:solidFill>
                  <a:srgbClr val="4D4F53"/>
                </a:solidFill>
                <a:effectLst/>
                <a:uLnTx/>
                <a:uFillTx/>
                <a:latin typeface="Adobe Devanagari"/>
                <a:ea typeface="+mn-ea"/>
                <a:cs typeface="Adobe Devanagari"/>
              </a:rPr>
              <a:t>Dean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 Faculty Affairs</a:t>
            </a:r>
            <a:endParaRPr kumimoji="0" sz="10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16"/>
              </a:spcBef>
              <a:spcAft>
                <a:spcPts val="0"/>
              </a:spcAft>
              <a:buClrTx/>
              <a:buSzTx/>
              <a:buFontTx/>
              <a:buNone/>
              <a:tabLst/>
              <a:defRPr/>
            </a:pP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Director | New Investigator Development</a:t>
            </a:r>
            <a:r>
              <a:rPr kumimoji="0"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Program</a:t>
            </a:r>
            <a:endPar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116"/>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Grad</a:t>
            </a:r>
            <a:r>
              <a:rPr kumimoji="0" lang="en-US" sz="1200" b="1" i="0" u="none" strike="noStrike" kern="1200" cap="none" spc="65" normalizeH="0" baseline="0" noProof="0" dirty="0">
                <a:ln>
                  <a:noFill/>
                </a:ln>
                <a:solidFill>
                  <a:srgbClr val="1F4E79"/>
                </a:solidFill>
                <a:effectLst/>
                <a:uLnTx/>
                <a:uFillTx/>
                <a:latin typeface="Adobe Devanagari"/>
                <a:ea typeface="+mn-ea"/>
                <a:cs typeface="Adobe Devanagari"/>
              </a:rPr>
              <a:t>u</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ate </a:t>
            </a: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Student </a:t>
            </a:r>
            <a:r>
              <a:rPr kumimoji="0" lang="en-US" sz="1200" b="1" i="0" u="none" strike="noStrike" kern="1200" cap="none" spc="65" normalizeH="0" baseline="0" noProof="0" dirty="0">
                <a:ln>
                  <a:noFill/>
                </a:ln>
                <a:solidFill>
                  <a:srgbClr val="1F4E79"/>
                </a:solidFill>
                <a:effectLst/>
                <a:uLnTx/>
                <a:uFillTx/>
                <a:latin typeface="Adobe Devanagari"/>
                <a:ea typeface="+mn-ea"/>
                <a:cs typeface="Adobe Devanagari"/>
              </a:rPr>
              <a:t>T</a:t>
            </a:r>
            <a:r>
              <a:rPr kumimoji="0" sz="1200" b="1" i="0" u="none" strike="noStrike" kern="1200" cap="none" spc="65" normalizeH="0" baseline="0" noProof="0" dirty="0">
                <a:ln>
                  <a:noFill/>
                </a:ln>
                <a:solidFill>
                  <a:srgbClr val="1F4E79"/>
                </a:solidFill>
                <a:effectLst/>
                <a:uLnTx/>
                <a:uFillTx/>
                <a:latin typeface="Adobe Devanagari"/>
                <a:ea typeface="+mn-ea"/>
                <a:cs typeface="Adobe Devanagari"/>
              </a:rPr>
              <a:t>r</a:t>
            </a:r>
            <a:r>
              <a:rPr kumimoji="0" sz="1200" b="1" i="0" u="none" strike="noStrike" kern="1200" cap="none" spc="89" normalizeH="0" baseline="0" noProof="0" dirty="0">
                <a:ln>
                  <a:noFill/>
                </a:ln>
                <a:solidFill>
                  <a:srgbClr val="1F4E79"/>
                </a:solidFill>
                <a:effectLst/>
                <a:uLnTx/>
                <a:uFillTx/>
                <a:latin typeface="Adobe Devanagari"/>
                <a:ea typeface="+mn-ea"/>
                <a:cs typeface="Adobe Devanagari"/>
              </a:rPr>
              <a:t>aining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8: 25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:3</a:t>
            </a:r>
            <a:r>
              <a:rPr kumimoji="0" sz="1100" b="1" i="0" u="none" strike="noStrike" kern="1200" cap="none" spc="-112"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65" normalizeH="0" baseline="0" noProof="0" dirty="0">
                <a:ln>
                  <a:noFill/>
                </a:ln>
                <a:solidFill>
                  <a:srgbClr val="833C0B"/>
                </a:solidFill>
                <a:effectLst/>
                <a:uLnTx/>
                <a:uFillTx/>
                <a:latin typeface="Adobe Devanagari"/>
                <a:ea typeface="+mn-ea"/>
                <a:cs typeface="Adobe Devanagari"/>
              </a:rPr>
              <a:t>0)</a:t>
            </a:r>
            <a:r>
              <a:rPr kumimoji="0" sz="1100" b="1" i="0" u="none" strike="noStrike" kern="1200" cap="none" spc="-61" normalizeH="0" baseline="0" noProof="0" dirty="0">
                <a:ln>
                  <a:noFill/>
                </a:ln>
                <a:solidFill>
                  <a:srgbClr val="833C0B"/>
                </a:solidFill>
                <a:effectLst/>
                <a:uLnTx/>
                <a:uFillTx/>
                <a:latin typeface="Adobe Devanagari"/>
                <a:ea typeface="+mn-ea"/>
                <a:cs typeface="Adobe Devanagari"/>
              </a:rPr>
              <a:t> </a:t>
            </a:r>
            <a:endParaRPr kumimoji="0" sz="11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296"/>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William W. Mattox, PhD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Senior Associate Dean - Graduate School of Biomedical Sciences |</a:t>
            </a:r>
            <a:r>
              <a:rPr kumimoji="0" sz="1000" b="0" i="0" u="none" strike="noStrike" kern="1200" cap="none" spc="0"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4">
                  <a:extLst>
                    <a:ext uri="{A12FA001-AC4F-418D-AE19-62706E023703}">
                      <ahyp:hlinkClr xmlns:ahyp="http://schemas.microsoft.com/office/drawing/2018/hyperlinkcolor" val="tx"/>
                    </a:ext>
                  </a:extLst>
                </a:hlinkClick>
              </a:rPr>
              <a:t>William.Mattox@uth.tmc.edu</a:t>
            </a:r>
            <a:endPar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296"/>
              </a:spcBef>
              <a:spcAft>
                <a:spcPts val="0"/>
              </a:spcAft>
              <a:buClrTx/>
              <a:buSzTx/>
              <a:buFontTx/>
              <a:buNone/>
              <a:tabLst/>
              <a:defRPr/>
            </a:pPr>
            <a:endParaRPr kumimoji="0" sz="900" b="0" i="0" u="sng" strike="noStrike" kern="1200" cap="none" spc="-3" normalizeH="0" baseline="0" noProof="0" dirty="0">
              <a:ln>
                <a:noFill/>
              </a:ln>
              <a:solidFill>
                <a:srgbClr val="77A2BB">
                  <a:lumMod val="60000"/>
                  <a:lumOff val="40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Office of Diversity &amp; Inclusion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 30 – 8 :3 5) </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Pedro Mancias, MD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Assistant Dean - Diversity &amp; Inclusion |</a:t>
            </a:r>
            <a:r>
              <a:rPr kumimoji="0" sz="1000" b="0" i="0" u="none" strike="noStrike" kern="1200" cap="none" spc="27"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5">
                  <a:extLst>
                    <a:ext uri="{A12FA001-AC4F-418D-AE19-62706E023703}">
                      <ahyp:hlinkClr xmlns:ahyp="http://schemas.microsoft.com/office/drawing/2018/hyperlinkcolor" val="tx"/>
                    </a:ext>
                  </a:extLst>
                </a:hlinkClick>
              </a:rPr>
              <a:t>Pedro.Mancias@uth.tmc.edu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Faculty &amp; Educational Development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35 – 8 :4 0 )</a:t>
            </a:r>
          </a:p>
          <a:p>
            <a:pPr marL="8659" marR="0" lvl="0" indent="0" algn="l" defTabSz="623438" rtl="0" eaLnBrk="1" fontAlgn="auto" latinLnBrk="0" hangingPunct="1">
              <a:lnSpc>
                <a:spcPct val="100000"/>
              </a:lnSpc>
              <a:spcBef>
                <a:spcPts val="173"/>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Allison Ownby, PhD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Assistant Dean for Faculty and Educational Development |</a:t>
            </a:r>
            <a:r>
              <a:rPr kumimoji="0" sz="1000" b="0" i="0" u="none" strike="noStrike" kern="1200" cap="none" spc="55"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6">
                  <a:extLst>
                    <a:ext uri="{A12FA001-AC4F-418D-AE19-62706E023703}">
                      <ahyp:hlinkClr xmlns:ahyp="http://schemas.microsoft.com/office/drawing/2018/hyperlinkcolor" val="tx"/>
                    </a:ext>
                  </a:extLst>
                </a:hlinkClick>
              </a:rPr>
              <a:t>Allison.R.Ownby@uth.tmc.edu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3"/>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sz="1200" b="1" i="0" u="none" strike="noStrike" kern="1200" cap="none" spc="-3" normalizeH="0" baseline="0" noProof="0" dirty="0">
                <a:ln>
                  <a:noFill/>
                </a:ln>
                <a:solidFill>
                  <a:srgbClr val="1F4E79"/>
                </a:solidFill>
                <a:effectLst/>
                <a:uLnTx/>
                <a:uFillTx/>
                <a:latin typeface="Adobe Devanagari"/>
                <a:ea typeface="+mn-ea"/>
                <a:cs typeface="Adobe Devanagari"/>
              </a:rPr>
              <a:t>Women Faculty Forum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( 8 :40 – 8 :4 5 )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a:t>
            </a:r>
            <a:r>
              <a:rPr kumimoji="0" sz="1100" b="1" i="0" u="none" strike="noStrike" kern="1200" cap="none" spc="-3" normalizeH="0" baseline="0" noProof="0" dirty="0">
                <a:ln>
                  <a:noFill/>
                </a:ln>
                <a:solidFill>
                  <a:srgbClr val="833C0B"/>
                </a:solidFill>
                <a:effectLst/>
                <a:uLnTx/>
                <a:uFillTx/>
                <a:latin typeface="Adobe Devanagari"/>
                <a:ea typeface="+mn-ea"/>
                <a:cs typeface="Adobe Devanagari"/>
              </a:rPr>
              <a:t> </a:t>
            </a:r>
            <a:endPar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470"/>
              </a:spcBef>
              <a:spcAft>
                <a:spcPts val="0"/>
              </a:spcAft>
              <a:buClrTx/>
              <a:buSzTx/>
              <a:buFontTx/>
              <a:buNone/>
              <a:tabLst/>
              <a:defRPr/>
            </a:pP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Mandy Hill, DrPH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Co-Chair |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7">
                  <a:extLst>
                    <a:ext uri="{A12FA001-AC4F-418D-AE19-62706E023703}">
                      <ahyp:hlinkClr xmlns:ahyp="http://schemas.microsoft.com/office/drawing/2018/hyperlinkcolor" val="tx"/>
                    </a:ext>
                  </a:extLst>
                </a:hlinkClick>
              </a:rPr>
              <a:t>Mandy.J.Hill@uth.tmc.edu </a:t>
            </a:r>
            <a:r>
              <a:rPr kumimoji="0"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9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470"/>
              </a:spcBef>
              <a:spcAft>
                <a:spcPts val="0"/>
              </a:spcAft>
              <a:buClrTx/>
              <a:buSzTx/>
              <a:buFontTx/>
              <a:buNone/>
              <a:tabLst/>
              <a:defRPr/>
            </a:pPr>
            <a:r>
              <a:rPr kumimoji="0" sz="1100" b="1" i="0" u="none" strike="noStrike" kern="1200" cap="none" spc="-3" normalizeH="0" baseline="0" noProof="0" dirty="0" err="1">
                <a:ln>
                  <a:noFill/>
                </a:ln>
                <a:solidFill>
                  <a:srgbClr val="4D4F53"/>
                </a:solidFill>
                <a:effectLst/>
                <a:uLnTx/>
                <a:uFillTx/>
                <a:latin typeface="Adobe Devanagari"/>
                <a:ea typeface="+mn-ea"/>
                <a:cs typeface="Adobe Devanagari"/>
              </a:rPr>
              <a:t>Suur</a:t>
            </a:r>
            <a:r>
              <a:rPr kumimoji="0" sz="1100" b="1" i="0" u="none" strike="noStrike" kern="1200" cap="none" spc="-3" normalizeH="0" baseline="0" noProof="0" dirty="0">
                <a:ln>
                  <a:noFill/>
                </a:ln>
                <a:solidFill>
                  <a:srgbClr val="4D4F53"/>
                </a:solidFill>
                <a:effectLst/>
                <a:uLnTx/>
                <a:uFillTx/>
                <a:latin typeface="Adobe Devanagari"/>
                <a:ea typeface="+mn-ea"/>
                <a:cs typeface="Adobe Devanagari"/>
              </a:rPr>
              <a:t> Biliciler, MD </a:t>
            </a:r>
            <a:r>
              <a:rPr kumimoji="0"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sz="1000" b="0" i="0" u="none" strike="noStrike" kern="1200" cap="none" spc="-3" normalizeH="0" baseline="0" noProof="0" dirty="0">
                <a:ln>
                  <a:noFill/>
                </a:ln>
                <a:solidFill>
                  <a:srgbClr val="4D4F53"/>
                </a:solidFill>
                <a:effectLst/>
                <a:uLnTx/>
                <a:uFillTx/>
                <a:latin typeface="Adobe Devanagari"/>
                <a:ea typeface="+mn-ea"/>
                <a:cs typeface="Adobe Devanagari"/>
              </a:rPr>
              <a:t>Co-Chair |</a:t>
            </a:r>
            <a:r>
              <a:rPr kumimoji="0" sz="1000" b="0" i="0" u="none" strike="noStrike" kern="1200" cap="none" spc="44" normalizeH="0" baseline="0" noProof="0" dirty="0">
                <a:ln>
                  <a:noFill/>
                </a:ln>
                <a:solidFill>
                  <a:srgbClr val="4D4F53"/>
                </a:solidFill>
                <a:effectLst/>
                <a:uLnTx/>
                <a:uFillTx/>
                <a:latin typeface="Adobe Devanagari"/>
                <a:ea typeface="+mn-ea"/>
                <a:cs typeface="Adobe Devanagari"/>
              </a:rPr>
              <a:t> </a:t>
            </a:r>
            <a:r>
              <a:rPr kumimoji="0"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8">
                  <a:extLst>
                    <a:ext uri="{A12FA001-AC4F-418D-AE19-62706E023703}">
                      <ahyp:hlinkClr xmlns:ahyp="http://schemas.microsoft.com/office/drawing/2018/hyperlinkcolor" val="tx"/>
                    </a:ext>
                  </a:extLst>
                </a:hlinkClick>
              </a:rPr>
              <a:t>Suur.Biliciler@uth.tmc.edu</a:t>
            </a:r>
            <a:endParaRPr kumimoji="0" sz="1000" b="0" i="0" u="none" strike="noStrike" kern="1200" cap="none" spc="0" normalizeH="0" baseline="0" noProof="0" dirty="0">
              <a:ln>
                <a:noFill/>
              </a:ln>
              <a:solidFill>
                <a:srgbClr val="77A2BB">
                  <a:lumMod val="75000"/>
                </a:srgbClr>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endParaRPr kumimoji="0" sz="1200" b="1" i="0" u="none" strike="noStrike" kern="1200" cap="none" spc="-3" normalizeH="0" baseline="0" noProof="0" dirty="0">
              <a:ln>
                <a:noFill/>
              </a:ln>
              <a:solidFill>
                <a:srgbClr val="833C0B"/>
              </a:solidFill>
              <a:effectLst/>
              <a:uLnTx/>
              <a:uFillTx/>
              <a:latin typeface="Adobe Devanagari"/>
              <a:ea typeface="+mn-ea"/>
              <a:cs typeface="Adobe Devanagari"/>
            </a:endParaRPr>
          </a:p>
        </p:txBody>
      </p:sp>
      <p:sp>
        <p:nvSpPr>
          <p:cNvPr id="5" name="TextBox 4">
            <a:extLst>
              <a:ext uri="{FF2B5EF4-FFF2-40B4-BE49-F238E27FC236}">
                <a16:creationId xmlns:a16="http://schemas.microsoft.com/office/drawing/2014/main" id="{3E20C581-6E8F-41E7-B7F6-B6B043B5134A}"/>
              </a:ext>
            </a:extLst>
          </p:cNvPr>
          <p:cNvSpPr txBox="1"/>
          <p:nvPr/>
        </p:nvSpPr>
        <p:spPr>
          <a:xfrm rot="16200000">
            <a:off x="-321690" y="755848"/>
            <a:ext cx="13066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77A2BB">
                    <a:lumMod val="50000"/>
                  </a:srgbClr>
                </a:solidFill>
                <a:effectLst/>
                <a:uLnTx/>
                <a:uFillTx/>
                <a:latin typeface="Adobe Devanagari" panose="02040503050201020203" pitchFamily="18" charset="0"/>
                <a:ea typeface="+mn-ea"/>
                <a:cs typeface="Adobe Devanagari" panose="02040503050201020203" pitchFamily="18" charset="0"/>
              </a:rPr>
              <a:t>P r o g r a m</a:t>
            </a:r>
          </a:p>
        </p:txBody>
      </p:sp>
      <p:sp>
        <p:nvSpPr>
          <p:cNvPr id="6" name="Rectangle 5">
            <a:extLst>
              <a:ext uri="{FF2B5EF4-FFF2-40B4-BE49-F238E27FC236}">
                <a16:creationId xmlns:a16="http://schemas.microsoft.com/office/drawing/2014/main" id="{5D36CDF0-FCCD-4324-8FBC-1F1B6B4462C2}"/>
              </a:ext>
            </a:extLst>
          </p:cNvPr>
          <p:cNvSpPr/>
          <p:nvPr/>
        </p:nvSpPr>
        <p:spPr>
          <a:xfrm>
            <a:off x="2991969" y="89218"/>
            <a:ext cx="5251077" cy="369332"/>
          </a:xfrm>
          <a:prstGeom prst="rect">
            <a:avLst/>
          </a:prstGeom>
        </p:spPr>
        <p:txBody>
          <a:bodyPr wrap="square">
            <a:spAutoFit/>
          </a:bodyPr>
          <a:lstStyle/>
          <a:p>
            <a:pPr marL="0" marR="79661" lvl="0" indent="0" algn="ctr" defTabSz="623438" rtl="0" eaLnBrk="1" fontAlgn="auto" latinLnBrk="0" hangingPunct="1">
              <a:lnSpc>
                <a:spcPct val="100000"/>
              </a:lnSpc>
              <a:spcBef>
                <a:spcPts val="147"/>
              </a:spcBef>
              <a:spcAft>
                <a:spcPts val="0"/>
              </a:spcAft>
              <a:buClrTx/>
              <a:buSzTx/>
              <a:buFontTx/>
              <a:buNone/>
              <a:tabLst/>
              <a:defRPr/>
            </a:pPr>
            <a:r>
              <a:rPr kumimoji="0" lang="en-US" sz="1800" b="1" i="0" u="none" strike="noStrike" kern="1200" cap="none" spc="0" normalizeH="0" baseline="0" noProof="0" dirty="0">
                <a:ln>
                  <a:noFill/>
                </a:ln>
                <a:solidFill>
                  <a:srgbClr val="833C0B"/>
                </a:solidFill>
                <a:effectLst/>
                <a:uLnTx/>
                <a:uFillTx/>
                <a:latin typeface="Adobe Devanagari"/>
                <a:ea typeface="+mn-ea"/>
                <a:cs typeface="Adobe Devanagari"/>
              </a:rPr>
              <a:t>NEW </a:t>
            </a:r>
            <a:r>
              <a:rPr kumimoji="0" lang="en-US" sz="1800" b="1" i="0" u="none" strike="noStrike" kern="1200" cap="none" spc="-3" normalizeH="0" baseline="0" noProof="0" dirty="0">
                <a:ln>
                  <a:noFill/>
                </a:ln>
                <a:solidFill>
                  <a:srgbClr val="833C0B"/>
                </a:solidFill>
                <a:effectLst/>
                <a:uLnTx/>
                <a:uFillTx/>
                <a:latin typeface="Adobe Devanagari"/>
                <a:ea typeface="+mn-ea"/>
                <a:cs typeface="Adobe Devanagari"/>
              </a:rPr>
              <a:t>FACULTY ORIENTATION</a:t>
            </a:r>
            <a:endParaRPr kumimoji="0" lang="en-US" sz="1800" b="1" i="0" u="none" strike="noStrike" kern="1200" cap="none" spc="0" normalizeH="0" baseline="0" noProof="0" dirty="0">
              <a:ln>
                <a:noFill/>
              </a:ln>
              <a:solidFill>
                <a:prstClr val="black"/>
              </a:solidFill>
              <a:effectLst/>
              <a:uLnTx/>
              <a:uFillTx/>
              <a:latin typeface="Adobe Devanagari"/>
              <a:ea typeface="+mn-ea"/>
              <a:cs typeface="Adobe Devanagari"/>
            </a:endParaRPr>
          </a:p>
        </p:txBody>
      </p:sp>
      <p:sp>
        <p:nvSpPr>
          <p:cNvPr id="7" name="Rectangle 6">
            <a:extLst>
              <a:ext uri="{FF2B5EF4-FFF2-40B4-BE49-F238E27FC236}">
                <a16:creationId xmlns:a16="http://schemas.microsoft.com/office/drawing/2014/main" id="{BFD6C88C-22E2-4D17-B01C-D16190F18FC0}"/>
              </a:ext>
            </a:extLst>
          </p:cNvPr>
          <p:cNvSpPr/>
          <p:nvPr/>
        </p:nvSpPr>
        <p:spPr>
          <a:xfrm>
            <a:off x="5964403" y="900012"/>
            <a:ext cx="6820419" cy="4790029"/>
          </a:xfrm>
          <a:prstGeom prst="rect">
            <a:avLst/>
          </a:prstGeom>
        </p:spPr>
        <p:txBody>
          <a:bodyPr wrap="square">
            <a:spAutoFit/>
          </a:bodyPr>
          <a:lstStyle/>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Office of Communications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( 8: 45 – 8 : 50 )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Darla Brown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Director |</a:t>
            </a:r>
            <a:r>
              <a:rPr kumimoji="0" lang="en-US"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chemeClr val="accent5">
                    <a:lumMod val="75000"/>
                  </a:schemeClr>
                </a:solidFill>
                <a:effectLst/>
                <a:uLnTx/>
                <a:uFill>
                  <a:solidFill>
                    <a:srgbClr val="0563C1"/>
                  </a:solidFill>
                </a:uFill>
                <a:latin typeface="Adobe Devanagari"/>
                <a:ea typeface="+mn-ea"/>
                <a:cs typeface="Adobe Devanagari"/>
                <a:hlinkClick r:id="rId9">
                  <a:extLst>
                    <a:ext uri="{A12FA001-AC4F-418D-AE19-62706E023703}">
                      <ahyp:hlinkClr xmlns:ahyp="http://schemas.microsoft.com/office/drawing/2018/hyperlinkcolor" val="tx"/>
                    </a:ext>
                  </a:extLst>
                </a:hlinkClick>
              </a:rPr>
              <a:t>M.Darla.Brown@uth.tmc.edu</a:t>
            </a:r>
            <a:endParaRPr kumimoji="0" lang="en-US" sz="900" b="0" i="0" u="sng" strike="noStrike" kern="1200" cap="none" spc="-3" normalizeH="0" baseline="0" noProof="0" dirty="0">
              <a:ln>
                <a:noFill/>
              </a:ln>
              <a:solidFill>
                <a:schemeClr val="accent5">
                  <a:lumMod val="75000"/>
                </a:scheme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7"/>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UTHealth Faculty Assistance Program| Academic </a:t>
            </a:r>
            <a:r>
              <a:rPr kumimoji="0" lang="en-US" sz="1200" b="1" i="0" u="none" strike="noStrike" kern="1200" cap="none" spc="-3" normalizeH="0" baseline="0" noProof="0" dirty="0" err="1">
                <a:ln>
                  <a:noFill/>
                </a:ln>
                <a:solidFill>
                  <a:srgbClr val="1F4E79"/>
                </a:solidFill>
                <a:effectLst/>
                <a:uLnTx/>
                <a:uFillTx/>
                <a:latin typeface="Adobe Devanagari"/>
                <a:ea typeface="+mn-ea"/>
                <a:cs typeface="Adobe Devanagari"/>
              </a:rPr>
              <a:t>Ombuds</a:t>
            </a: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( 8 :5 0 – 9 :0 0) </a:t>
            </a:r>
          </a:p>
          <a:p>
            <a:pPr marL="8659" marR="0" lvl="0" indent="0" algn="l" defTabSz="623438" rtl="0" eaLnBrk="1" fontAlgn="auto" latinLnBrk="0" hangingPunct="1">
              <a:lnSpc>
                <a:spcPct val="100000"/>
              </a:lnSpc>
              <a:spcBef>
                <a:spcPts val="181"/>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Robin Dickey, PhD, MA, LPC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Faculty Assistance Specialist | Academic </a:t>
            </a:r>
            <a:r>
              <a:rPr kumimoji="0" lang="en-US" sz="1000" b="0" i="0" u="none" strike="noStrike" kern="1200" cap="none" spc="-3" normalizeH="0" baseline="0" noProof="0" dirty="0" err="1">
                <a:ln>
                  <a:noFill/>
                </a:ln>
                <a:solidFill>
                  <a:srgbClr val="4D4F53"/>
                </a:solidFill>
                <a:effectLst/>
                <a:uLnTx/>
                <a:uFillTx/>
                <a:latin typeface="Adobe Devanagari"/>
                <a:ea typeface="+mn-ea"/>
                <a:cs typeface="Adobe Devanagari"/>
              </a:rPr>
              <a:t>Ombuds</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58"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0">
                  <a:extLst>
                    <a:ext uri="{A12FA001-AC4F-418D-AE19-62706E023703}">
                      <ahyp:hlinkClr xmlns:ahyp="http://schemas.microsoft.com/office/drawing/2018/hyperlinkcolor" val="tx"/>
                    </a:ext>
                  </a:extLst>
                </a:hlinkClick>
              </a:rPr>
              <a:t>Robin.Dickey@uth.tmc.edu</a:t>
            </a:r>
            <a:endPar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81"/>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Intellectual Property and Commercialization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:0 0 – 9: 05) </a:t>
            </a:r>
          </a:p>
          <a:p>
            <a:pPr marL="8659" marR="0" lvl="0" indent="0" algn="l" defTabSz="623438" rtl="0" eaLnBrk="1" fontAlgn="auto" latinLnBrk="0" hangingPunct="1">
              <a:lnSpc>
                <a:spcPct val="100000"/>
              </a:lnSpc>
              <a:spcBef>
                <a:spcPts val="173"/>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Christine Flynn,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Associate Director - Office of Technology Management |</a:t>
            </a:r>
            <a:r>
              <a:rPr kumimoji="0" lang="en-US" sz="1000" b="0" i="0" u="none" strike="noStrike" kern="1200" cap="none" spc="55"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1">
                  <a:extLst>
                    <a:ext uri="{A12FA001-AC4F-418D-AE19-62706E023703}">
                      <ahyp:hlinkClr xmlns:ahyp="http://schemas.microsoft.com/office/drawing/2018/hyperlinkcolor" val="tx"/>
                    </a:ext>
                  </a:extLst>
                </a:hlinkClick>
              </a:rPr>
              <a:t>Christine.Flynn@uth.tmc.edu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3"/>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Collaborative Research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05 – 9: 1 0)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Amy Hazen,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Associate Director, Shared Research Resources |</a:t>
            </a:r>
            <a:r>
              <a:rPr kumimoji="0" lang="en-US" sz="1000" b="0" i="0" u="none" strike="noStrike" kern="1200" cap="none" spc="48"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2">
                  <a:extLst>
                    <a:ext uri="{A12FA001-AC4F-418D-AE19-62706E023703}">
                      <ahyp:hlinkClr xmlns:ahyp="http://schemas.microsoft.com/office/drawing/2018/hyperlinkcolor" val="tx"/>
                    </a:ext>
                  </a:extLst>
                </a:hlinkClick>
              </a:rPr>
              <a:t>Amy.Hazen@uth.tmc.edu</a:t>
            </a:r>
            <a:endParaRPr kumimoji="0" lang="en-US" sz="1000" b="0" i="0" u="none" strike="noStrike" kern="1200" cap="none" spc="0" normalizeH="0" baseline="0" noProof="0" dirty="0">
              <a:ln>
                <a:noFill/>
              </a:ln>
              <a:solidFill>
                <a:srgbClr val="77A2BB">
                  <a:lumMod val="75000"/>
                </a:srgbClr>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61"/>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Valerie </a:t>
            </a:r>
            <a:r>
              <a:rPr kumimoji="0" lang="en-US" sz="1100" b="1" i="0" u="none" strike="noStrike" kern="1200" cap="none" spc="-3" normalizeH="0" baseline="0" noProof="0" dirty="0" err="1">
                <a:ln>
                  <a:noFill/>
                </a:ln>
                <a:solidFill>
                  <a:srgbClr val="4D4F53"/>
                </a:solidFill>
                <a:effectLst/>
                <a:uLnTx/>
                <a:uFillTx/>
                <a:latin typeface="Adobe Devanagari"/>
                <a:ea typeface="+mn-ea"/>
                <a:cs typeface="Adobe Devanagari"/>
              </a:rPr>
              <a:t>Bomben</a:t>
            </a: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 PhD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Supervisor, Specialized &amp; Collaborative Research Agreements |</a:t>
            </a:r>
            <a:r>
              <a:rPr kumimoji="0" lang="en-US" sz="1000" b="0" i="0" u="none" strike="noStrike" kern="1200" cap="none" spc="89"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3">
                  <a:extLst>
                    <a:ext uri="{A12FA001-AC4F-418D-AE19-62706E023703}">
                      <ahyp:hlinkClr xmlns:ahyp="http://schemas.microsoft.com/office/drawing/2018/hyperlinkcolor" val="tx"/>
                    </a:ext>
                  </a:extLst>
                </a:hlinkClick>
              </a:rPr>
              <a:t>Valerie.C.Bomben@uth.tmc.edu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61"/>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Office of  Postdoctoral Affairs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10 – 9 :1 5) </a:t>
            </a:r>
          </a:p>
          <a:p>
            <a:pPr marL="8659" marR="0" lvl="0" indent="0" algn="l" defTabSz="623438" rtl="0" eaLnBrk="1" fontAlgn="auto" latinLnBrk="0" hangingPunct="1">
              <a:lnSpc>
                <a:spcPct val="100000"/>
              </a:lnSpc>
              <a:spcBef>
                <a:spcPts val="177"/>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Leslie S. Beckman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Assistant Director |</a:t>
            </a:r>
            <a:r>
              <a:rPr kumimoji="0" lang="en-US" sz="1000" b="0" i="0" u="none" strike="noStrike" kern="1200" cap="none" spc="10"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4">
                  <a:extLst>
                    <a:ext uri="{A12FA001-AC4F-418D-AE19-62706E023703}">
                      <ahyp:hlinkClr xmlns:ahyp="http://schemas.microsoft.com/office/drawing/2018/hyperlinkcolor" val="tx"/>
                    </a:ext>
                  </a:extLst>
                </a:hlinkClick>
              </a:rPr>
              <a:t>Leslie.Beckman@uth.tmc.edu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177"/>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dobe Devanagari"/>
              <a:ea typeface="+mn-ea"/>
              <a:cs typeface="Adobe Devanagari"/>
            </a:endParaRPr>
          </a:p>
          <a:p>
            <a:pPr marL="8659" marR="2390711" lvl="0" indent="0" algn="l" defTabSz="623438" rtl="0" eaLnBrk="1" fontAlgn="auto" latinLnBrk="0" hangingPunct="1">
              <a:lnSpc>
                <a:spcPct val="1143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Secured Text Messaging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:1 5 – 9 : 2 0 )</a:t>
            </a:r>
          </a:p>
          <a:p>
            <a:pPr marL="8659" marR="102607" lvl="0" indent="0" algn="l" defTabSz="623438" rtl="0" eaLnBrk="1" fontAlgn="auto" latinLnBrk="0" hangingPunct="1">
              <a:lnSpc>
                <a:spcPct val="113199"/>
              </a:lnSpc>
              <a:spcBef>
                <a:spcPts val="55"/>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Christina F. Solis, JD, MPH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Senior Legal Officer &amp; Privacy Officer - Office of Legal Affairs |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5">
                  <a:extLst>
                    <a:ext uri="{A12FA001-AC4F-418D-AE19-62706E023703}">
                      <ahyp:hlinkClr xmlns:ahyp="http://schemas.microsoft.com/office/drawing/2018/hyperlinkcolor" val="tx"/>
                    </a:ext>
                  </a:extLst>
                </a:hlinkClick>
              </a:rPr>
              <a:t>Christina.F.Solis@uth.tmc.edu </a:t>
            </a:r>
            <a:r>
              <a:rPr kumimoji="0" lang="en-US" sz="1000" b="0" i="0" u="none" strike="noStrike" kern="1200" cap="none" spc="-3" normalizeH="0" baseline="0" noProof="0" dirty="0">
                <a:ln>
                  <a:noFill/>
                </a:ln>
                <a:solidFill>
                  <a:srgbClr val="77A2BB">
                    <a:lumMod val="75000"/>
                  </a:srgbClr>
                </a:solidFill>
                <a:effectLst/>
                <a:uLnTx/>
                <a:uFillTx/>
                <a:latin typeface="Adobe Devanagari"/>
                <a:ea typeface="+mn-ea"/>
                <a:cs typeface="Adobe Devanagari"/>
              </a:rPr>
              <a:t> </a:t>
            </a:r>
            <a:endParaRPr kumimoji="0" lang="en-US" sz="900" b="0" i="0" u="none" strike="noStrike" kern="1200" cap="none" spc="-3" normalizeH="0" baseline="0" noProof="0" dirty="0">
              <a:ln>
                <a:noFill/>
              </a:ln>
              <a:solidFill>
                <a:srgbClr val="77A2BB">
                  <a:lumMod val="75000"/>
                </a:srgbClr>
              </a:solidFill>
              <a:effectLst/>
              <a:uLnTx/>
              <a:uFillTx/>
              <a:latin typeface="Adobe Devanagari"/>
              <a:ea typeface="+mn-ea"/>
              <a:cs typeface="Adobe Devanagari"/>
            </a:endParaRPr>
          </a:p>
          <a:p>
            <a:pPr marL="8659" marR="102607" lvl="0" indent="0" algn="l" defTabSz="623438" rtl="0" eaLnBrk="1" fontAlgn="auto" latinLnBrk="0" hangingPunct="1">
              <a:lnSpc>
                <a:spcPct val="113199"/>
              </a:lnSpc>
              <a:spcBef>
                <a:spcPts val="55"/>
              </a:spcBef>
              <a:spcAft>
                <a:spcPts val="0"/>
              </a:spcAft>
              <a:buClrTx/>
              <a:buSzTx/>
              <a:buFontTx/>
              <a:buNone/>
              <a:tabLst/>
              <a:defRPr/>
            </a:pPr>
            <a:r>
              <a:rPr kumimoji="0" lang="en-US" sz="1100" b="1" i="0" u="none" strike="noStrike" kern="1200" cap="none" spc="-3" normalizeH="0" baseline="0" noProof="0" dirty="0">
                <a:ln>
                  <a:noFill/>
                </a:ln>
                <a:solidFill>
                  <a:srgbClr val="4D4F53"/>
                </a:solidFill>
                <a:effectLst/>
                <a:uLnTx/>
                <a:uFillTx/>
                <a:latin typeface="Adobe Devanagari"/>
                <a:ea typeface="+mn-ea"/>
                <a:cs typeface="Adobe Devanagari"/>
              </a:rPr>
              <a:t>Salman Khan </a:t>
            </a:r>
            <a:r>
              <a:rPr kumimoji="0" lang="en-US" sz="900" b="0" i="0" u="none" strike="noStrike" kern="1200" cap="none" spc="-3" normalizeH="0" baseline="0" noProof="0" dirty="0">
                <a:ln>
                  <a:noFill/>
                </a:ln>
                <a:solidFill>
                  <a:srgbClr val="4D4F53"/>
                </a:solidFill>
                <a:effectLst/>
                <a:uLnTx/>
                <a:uFillTx/>
                <a:latin typeface="Adobe Devanagari"/>
                <a:ea typeface="+mn-ea"/>
                <a:cs typeface="Adobe Devanagari"/>
              </a:rPr>
              <a:t>| </a:t>
            </a:r>
            <a:r>
              <a:rPr kumimoji="0" lang="en-US" sz="1000" b="0" i="0" u="none" strike="noStrike" kern="1200" cap="none" spc="-3" normalizeH="0" baseline="0" noProof="0" dirty="0">
                <a:ln>
                  <a:noFill/>
                </a:ln>
                <a:solidFill>
                  <a:srgbClr val="4D4F53"/>
                </a:solidFill>
                <a:effectLst/>
                <a:uLnTx/>
                <a:uFillTx/>
                <a:latin typeface="Adobe Devanagari"/>
                <a:ea typeface="+mn-ea"/>
                <a:cs typeface="Adobe Devanagari"/>
              </a:rPr>
              <a:t>Manager – IT Security |</a:t>
            </a:r>
            <a:r>
              <a:rPr kumimoji="0" lang="en-US" sz="1000" b="0" i="0" u="none" strike="noStrike" kern="1200" cap="none" spc="17" normalizeH="0" baseline="0" noProof="0" dirty="0">
                <a:ln>
                  <a:noFill/>
                </a:ln>
                <a:solidFill>
                  <a:srgbClr val="4D4F53"/>
                </a:solidFill>
                <a:effectLst/>
                <a:uLnTx/>
                <a:uFillTx/>
                <a:latin typeface="Adobe Devanagari"/>
                <a:ea typeface="+mn-ea"/>
                <a:cs typeface="Adobe Devanagari"/>
              </a:rPr>
              <a:t> </a:t>
            </a:r>
            <a:r>
              <a:rPr kumimoji="0" lang="en-US" sz="10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hlinkClick r:id="rId16">
                  <a:extLst>
                    <a:ext uri="{A12FA001-AC4F-418D-AE19-62706E023703}">
                      <ahyp:hlinkClr xmlns:ahyp="http://schemas.microsoft.com/office/drawing/2018/hyperlinkcolor" val="tx"/>
                    </a:ext>
                  </a:extLst>
                </a:hlinkClick>
              </a:rPr>
              <a:t>Salman.Khan@uth.tmc.edu</a:t>
            </a:r>
            <a:endParaRPr kumimoji="0" lang="en-US" sz="900" b="0" i="0" u="sng" strike="noStrike" kern="1200" cap="none" spc="-3" normalizeH="0" baseline="0" noProof="0" dirty="0">
              <a:ln>
                <a:noFill/>
              </a:ln>
              <a:solidFill>
                <a:srgbClr val="77A2BB">
                  <a:lumMod val="75000"/>
                </a:srgbClr>
              </a:solidFill>
              <a:effectLst/>
              <a:uLnTx/>
              <a:uFill>
                <a:solidFill>
                  <a:srgbClr val="0563C1"/>
                </a:solidFill>
              </a:uFill>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endPar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endParaRPr>
          </a:p>
          <a:p>
            <a:pPr marL="8659" marR="0" lvl="0" indent="0" algn="l" defTabSz="623438" rtl="0" eaLnBrk="1" fontAlgn="auto" latinLnBrk="0" hangingPunct="1">
              <a:lnSpc>
                <a:spcPct val="100000"/>
              </a:lnSpc>
              <a:spcBef>
                <a:spcPts val="634"/>
              </a:spcBef>
              <a:spcAft>
                <a:spcPts val="0"/>
              </a:spcAft>
              <a:buClrTx/>
              <a:buSzTx/>
              <a:buFontTx/>
              <a:buNone/>
              <a:tabLst/>
              <a:defRPr/>
            </a:pPr>
            <a:r>
              <a:rPr kumimoji="0" lang="en-US" sz="1200" b="1" i="0" u="none" strike="noStrike" kern="1200" cap="none" spc="-3" normalizeH="0" baseline="0" noProof="0" dirty="0">
                <a:ln>
                  <a:noFill/>
                </a:ln>
                <a:solidFill>
                  <a:srgbClr val="1F4E79"/>
                </a:solidFill>
                <a:effectLst/>
                <a:uLnTx/>
                <a:uFillTx/>
                <a:latin typeface="Adobe Devanagari"/>
                <a:ea typeface="+mn-ea"/>
                <a:cs typeface="Adobe Devanagari"/>
              </a:rPr>
              <a:t>Questions / Answers </a:t>
            </a:r>
            <a:r>
              <a:rPr kumimoji="0" lang="en-US" sz="1100" b="1" i="0" u="none" strike="noStrike" kern="1200" cap="none" spc="-3" normalizeH="0" baseline="0" noProof="0" dirty="0">
                <a:ln>
                  <a:noFill/>
                </a:ln>
                <a:solidFill>
                  <a:srgbClr val="833C0B"/>
                </a:solidFill>
                <a:effectLst/>
                <a:uLnTx/>
                <a:uFillTx/>
                <a:latin typeface="Adobe Devanagari"/>
                <a:ea typeface="+mn-ea"/>
                <a:cs typeface="Adobe Devanagari"/>
              </a:rPr>
              <a:t>( 9 : 20 – 9 :3 0) </a:t>
            </a:r>
          </a:p>
        </p:txBody>
      </p:sp>
      <p:sp>
        <p:nvSpPr>
          <p:cNvPr id="8" name="Rectangle 7">
            <a:extLst>
              <a:ext uri="{FF2B5EF4-FFF2-40B4-BE49-F238E27FC236}">
                <a16:creationId xmlns:a16="http://schemas.microsoft.com/office/drawing/2014/main" id="{41E571D9-C647-4FD2-9F07-FA8C50F1EB94}"/>
              </a:ext>
            </a:extLst>
          </p:cNvPr>
          <p:cNvSpPr/>
          <p:nvPr/>
        </p:nvSpPr>
        <p:spPr>
          <a:xfrm>
            <a:off x="4154474" y="335188"/>
            <a:ext cx="3076227" cy="307777"/>
          </a:xfrm>
          <a:prstGeom prst="rect">
            <a:avLst/>
          </a:prstGeom>
        </p:spPr>
        <p:txBody>
          <a:bodyPr wrap="none">
            <a:spAutoFit/>
          </a:bodyPr>
          <a:lstStyle/>
          <a:p>
            <a:pPr marL="0" marR="431165" lvl="0" indent="0" algn="ctr" defTabSz="914400" rtl="0" eaLnBrk="1" fontAlgn="auto" latinLnBrk="0" hangingPunct="1">
              <a:lnSpc>
                <a:spcPct val="100000"/>
              </a:lnSpc>
              <a:spcBef>
                <a:spcPts val="85"/>
              </a:spcBef>
              <a:spcAft>
                <a:spcPts val="0"/>
              </a:spcAft>
              <a:buClrTx/>
              <a:buSzTx/>
              <a:buFontTx/>
              <a:buNone/>
              <a:tabLst/>
              <a:defRPr/>
            </a:pPr>
            <a:r>
              <a:rPr kumimoji="0" lang="en-US" sz="1400" b="0" i="0" u="none" strike="noStrike" kern="1200" cap="none" spc="-5" normalizeH="0" baseline="0" noProof="0" dirty="0">
                <a:ln>
                  <a:noFill/>
                </a:ln>
                <a:solidFill>
                  <a:srgbClr val="4D4F53"/>
                </a:solidFill>
                <a:effectLst/>
                <a:uLnTx/>
                <a:uFillTx/>
                <a:latin typeface="Times New Roman"/>
                <a:ea typeface="+mn-ea"/>
                <a:cs typeface="Times New Roman"/>
              </a:rPr>
              <a:t>October 21.2020 | 8:00 – 9:30</a:t>
            </a:r>
            <a:r>
              <a:rPr kumimoji="0" lang="en-US" sz="1400" b="0" i="0" u="none" strike="noStrike" kern="1200" cap="none" spc="10" normalizeH="0" baseline="0" noProof="0" dirty="0">
                <a:ln>
                  <a:noFill/>
                </a:ln>
                <a:solidFill>
                  <a:srgbClr val="4D4F53"/>
                </a:solidFill>
                <a:effectLst/>
                <a:uLnTx/>
                <a:uFillTx/>
                <a:latin typeface="Times New Roman"/>
                <a:ea typeface="+mn-ea"/>
                <a:cs typeface="Times New Roman"/>
              </a:rPr>
              <a:t> </a:t>
            </a:r>
            <a:r>
              <a:rPr kumimoji="0" lang="en-US" sz="1400" b="0" i="0" u="none" strike="noStrike" kern="1200" cap="none" spc="-5" normalizeH="0" baseline="0" noProof="0" dirty="0">
                <a:ln>
                  <a:noFill/>
                </a:ln>
                <a:solidFill>
                  <a:srgbClr val="4D4F53"/>
                </a:solidFill>
                <a:effectLst/>
                <a:uLnTx/>
                <a:uFillTx/>
                <a:latin typeface="Times New Roman"/>
                <a:ea typeface="+mn-ea"/>
                <a:cs typeface="Times New Roman"/>
              </a:rPr>
              <a:t>AM</a:t>
            </a:r>
            <a:endParaRPr kumimoji="0" lang="en-US" sz="1400" b="0" i="0" u="none" strike="noStrike" kern="1200" cap="none" spc="0" normalizeH="0" baseline="0" noProof="0" dirty="0">
              <a:ln>
                <a:noFill/>
              </a:ln>
              <a:solidFill>
                <a:prstClr val="black"/>
              </a:solidFill>
              <a:effectLst/>
              <a:uLnTx/>
              <a:uFillTx/>
              <a:latin typeface="Times New Roman"/>
              <a:ea typeface="+mn-ea"/>
              <a:cs typeface="Times New Roman"/>
            </a:endParaRPr>
          </a:p>
        </p:txBody>
      </p:sp>
      <p:pic>
        <p:nvPicPr>
          <p:cNvPr id="9" name="Picture 8">
            <a:extLst>
              <a:ext uri="{FF2B5EF4-FFF2-40B4-BE49-F238E27FC236}">
                <a16:creationId xmlns:a16="http://schemas.microsoft.com/office/drawing/2014/main" id="{980FE9B7-CE7B-4940-8F97-8D56B327A572}"/>
              </a:ext>
            </a:extLst>
          </p:cNvPr>
          <p:cNvPicPr>
            <a:picLocks noChangeAspect="1"/>
          </p:cNvPicPr>
          <p:nvPr/>
        </p:nvPicPr>
        <p:blipFill>
          <a:blip r:embed="rId17"/>
          <a:stretch>
            <a:fillRect/>
          </a:stretch>
        </p:blipFill>
        <p:spPr>
          <a:xfrm>
            <a:off x="9588094" y="4972631"/>
            <a:ext cx="1797902" cy="1612592"/>
          </a:xfrm>
          <a:prstGeom prst="rect">
            <a:avLst/>
          </a:prstGeom>
        </p:spPr>
      </p:pic>
    </p:spTree>
    <p:extLst>
      <p:ext uri="{BB962C8B-B14F-4D97-AF65-F5344CB8AC3E}">
        <p14:creationId xmlns:p14="http://schemas.microsoft.com/office/powerpoint/2010/main" val="32397562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480329" y="1255924"/>
            <a:ext cx="221240" cy="2102860"/>
          </a:xfrm>
          <a:custGeom>
            <a:avLst/>
            <a:gdLst/>
            <a:ahLst/>
            <a:cxnLst/>
            <a:rect l="l" t="t" r="r" b="b"/>
            <a:pathLst>
              <a:path w="324485" h="3084195">
                <a:moveTo>
                  <a:pt x="0" y="3084093"/>
                </a:moveTo>
                <a:lnTo>
                  <a:pt x="0" y="25400"/>
                </a:lnTo>
                <a:lnTo>
                  <a:pt x="5852" y="15537"/>
                </a:lnTo>
                <a:lnTo>
                  <a:pt x="21785" y="7461"/>
                </a:lnTo>
                <a:lnTo>
                  <a:pt x="45368" y="2004"/>
                </a:lnTo>
                <a:lnTo>
                  <a:pt x="74164" y="0"/>
                </a:lnTo>
                <a:lnTo>
                  <a:pt x="324322" y="0"/>
                </a:lnTo>
              </a:path>
            </a:pathLst>
          </a:custGeom>
          <a:ln w="9725">
            <a:solidFill>
              <a:srgbClr val="DA2A26"/>
            </a:solidFill>
          </a:ln>
        </p:spPr>
        <p:txBody>
          <a:bodyPr wrap="square" lIns="0" tIns="0" rIns="0" bIns="0" rtlCol="0"/>
          <a:lstStyle/>
          <a:p>
            <a:pPr defTabSz="623438"/>
            <a:endParaRPr sz="1227">
              <a:solidFill>
                <a:prstClr val="black"/>
              </a:solidFill>
              <a:latin typeface="Calibri"/>
            </a:endParaRPr>
          </a:p>
        </p:txBody>
      </p:sp>
      <p:sp>
        <p:nvSpPr>
          <p:cNvPr id="3" name="object 3"/>
          <p:cNvSpPr/>
          <p:nvPr/>
        </p:nvSpPr>
        <p:spPr>
          <a:xfrm>
            <a:off x="5438653" y="4383919"/>
            <a:ext cx="1079737" cy="654356"/>
          </a:xfrm>
          <a:prstGeom prst="rect">
            <a:avLst/>
          </a:prstGeom>
          <a:blipFill>
            <a:blip r:embed="rId2" cstate="print"/>
            <a:stretch>
              <a:fillRect/>
            </a:stretch>
          </a:blipFill>
        </p:spPr>
        <p:txBody>
          <a:bodyPr wrap="square" lIns="0" tIns="0" rIns="0" bIns="0" rtlCol="0"/>
          <a:lstStyle/>
          <a:p>
            <a:pPr defTabSz="623438"/>
            <a:endParaRPr sz="1227">
              <a:solidFill>
                <a:prstClr val="black"/>
              </a:solidFill>
              <a:latin typeface="Calibri"/>
            </a:endParaRPr>
          </a:p>
        </p:txBody>
      </p:sp>
      <p:sp>
        <p:nvSpPr>
          <p:cNvPr id="4" name="object 4"/>
          <p:cNvSpPr/>
          <p:nvPr/>
        </p:nvSpPr>
        <p:spPr>
          <a:xfrm>
            <a:off x="4542911" y="1436023"/>
            <a:ext cx="4523976" cy="2707878"/>
          </a:xfrm>
          <a:prstGeom prst="rect">
            <a:avLst/>
          </a:prstGeom>
          <a:blipFill>
            <a:blip r:embed="rId3" cstate="print"/>
            <a:stretch>
              <a:fillRect/>
            </a:stretch>
          </a:blipFill>
        </p:spPr>
        <p:txBody>
          <a:bodyPr wrap="square" lIns="0" tIns="0" rIns="0" bIns="0" rtlCol="0"/>
          <a:lstStyle/>
          <a:p>
            <a:pPr defTabSz="623438"/>
            <a:endParaRPr sz="1227">
              <a:solidFill>
                <a:prstClr val="black"/>
              </a:solidFill>
              <a:latin typeface="Calibri"/>
            </a:endParaRPr>
          </a:p>
        </p:txBody>
      </p:sp>
      <p:sp>
        <p:nvSpPr>
          <p:cNvPr id="5" name="object 5"/>
          <p:cNvSpPr/>
          <p:nvPr/>
        </p:nvSpPr>
        <p:spPr>
          <a:xfrm>
            <a:off x="3013961" y="2447925"/>
            <a:ext cx="125990" cy="212148"/>
          </a:xfrm>
          <a:custGeom>
            <a:avLst/>
            <a:gdLst/>
            <a:ahLst/>
            <a:cxnLst/>
            <a:rect l="l" t="t" r="r" b="b"/>
            <a:pathLst>
              <a:path w="184784" h="311150">
                <a:moveTo>
                  <a:pt x="177241" y="0"/>
                </a:moveTo>
                <a:lnTo>
                  <a:pt x="6984" y="0"/>
                </a:lnTo>
                <a:lnTo>
                  <a:pt x="0" y="6984"/>
                </a:lnTo>
                <a:lnTo>
                  <a:pt x="0" y="303898"/>
                </a:lnTo>
                <a:lnTo>
                  <a:pt x="6984" y="310870"/>
                </a:lnTo>
                <a:lnTo>
                  <a:pt x="177241" y="310870"/>
                </a:lnTo>
                <a:lnTo>
                  <a:pt x="184226" y="303898"/>
                </a:lnTo>
                <a:lnTo>
                  <a:pt x="184226" y="299351"/>
                </a:lnTo>
                <a:lnTo>
                  <a:pt x="13347" y="299351"/>
                </a:lnTo>
                <a:lnTo>
                  <a:pt x="11531" y="297522"/>
                </a:lnTo>
                <a:lnTo>
                  <a:pt x="11531" y="241820"/>
                </a:lnTo>
                <a:lnTo>
                  <a:pt x="184226" y="241820"/>
                </a:lnTo>
                <a:lnTo>
                  <a:pt x="184226" y="230301"/>
                </a:lnTo>
                <a:lnTo>
                  <a:pt x="11531" y="230301"/>
                </a:lnTo>
                <a:lnTo>
                  <a:pt x="11531" y="46291"/>
                </a:lnTo>
                <a:lnTo>
                  <a:pt x="184226" y="46291"/>
                </a:lnTo>
                <a:lnTo>
                  <a:pt x="184226" y="34772"/>
                </a:lnTo>
                <a:lnTo>
                  <a:pt x="11531" y="34772"/>
                </a:lnTo>
                <a:lnTo>
                  <a:pt x="11531" y="13347"/>
                </a:lnTo>
                <a:lnTo>
                  <a:pt x="13347" y="11506"/>
                </a:lnTo>
                <a:lnTo>
                  <a:pt x="184226" y="11506"/>
                </a:lnTo>
                <a:lnTo>
                  <a:pt x="184226" y="6985"/>
                </a:lnTo>
                <a:lnTo>
                  <a:pt x="177241" y="0"/>
                </a:lnTo>
                <a:close/>
              </a:path>
              <a:path w="184784" h="311150">
                <a:moveTo>
                  <a:pt x="184226" y="241820"/>
                </a:moveTo>
                <a:lnTo>
                  <a:pt x="172707" y="241820"/>
                </a:lnTo>
                <a:lnTo>
                  <a:pt x="172707" y="297522"/>
                </a:lnTo>
                <a:lnTo>
                  <a:pt x="170878" y="299351"/>
                </a:lnTo>
                <a:lnTo>
                  <a:pt x="184226" y="299351"/>
                </a:lnTo>
                <a:lnTo>
                  <a:pt x="184226" y="241820"/>
                </a:lnTo>
                <a:close/>
              </a:path>
              <a:path w="184784" h="311150">
                <a:moveTo>
                  <a:pt x="184226" y="46291"/>
                </a:moveTo>
                <a:lnTo>
                  <a:pt x="172707" y="46291"/>
                </a:lnTo>
                <a:lnTo>
                  <a:pt x="172707" y="230301"/>
                </a:lnTo>
                <a:lnTo>
                  <a:pt x="184226" y="230301"/>
                </a:lnTo>
                <a:lnTo>
                  <a:pt x="184226" y="46291"/>
                </a:lnTo>
                <a:close/>
              </a:path>
              <a:path w="184784" h="311150">
                <a:moveTo>
                  <a:pt x="184226" y="11506"/>
                </a:moveTo>
                <a:lnTo>
                  <a:pt x="170878" y="11506"/>
                </a:lnTo>
                <a:lnTo>
                  <a:pt x="172707" y="13347"/>
                </a:lnTo>
                <a:lnTo>
                  <a:pt x="172707" y="34772"/>
                </a:lnTo>
                <a:lnTo>
                  <a:pt x="184226" y="34772"/>
                </a:lnTo>
                <a:lnTo>
                  <a:pt x="184226" y="11506"/>
                </a:lnTo>
                <a:close/>
              </a:path>
            </a:pathLst>
          </a:custGeom>
          <a:solidFill>
            <a:srgbClr val="5E89B1"/>
          </a:solidFill>
        </p:spPr>
        <p:txBody>
          <a:bodyPr wrap="square" lIns="0" tIns="0" rIns="0" bIns="0" rtlCol="0"/>
          <a:lstStyle/>
          <a:p>
            <a:pPr defTabSz="623438"/>
            <a:endParaRPr sz="1227">
              <a:solidFill>
                <a:prstClr val="black"/>
              </a:solidFill>
              <a:latin typeface="Calibri"/>
            </a:endParaRPr>
          </a:p>
        </p:txBody>
      </p:sp>
      <p:sp>
        <p:nvSpPr>
          <p:cNvPr id="6" name="object 6"/>
          <p:cNvSpPr/>
          <p:nvPr/>
        </p:nvSpPr>
        <p:spPr>
          <a:xfrm>
            <a:off x="3020741" y="2454687"/>
            <a:ext cx="112057" cy="198423"/>
          </a:xfrm>
          <a:prstGeom prst="rect">
            <a:avLst/>
          </a:prstGeom>
          <a:blipFill>
            <a:blip r:embed="rId4" cstate="print"/>
            <a:stretch>
              <a:fillRect/>
            </a:stretch>
          </a:blipFill>
        </p:spPr>
        <p:txBody>
          <a:bodyPr wrap="square" lIns="0" tIns="0" rIns="0" bIns="0" rtlCol="0"/>
          <a:lstStyle/>
          <a:p>
            <a:pPr defTabSz="623438"/>
            <a:endParaRPr sz="1227">
              <a:solidFill>
                <a:prstClr val="black"/>
              </a:solidFill>
              <a:latin typeface="Calibri"/>
            </a:endParaRPr>
          </a:p>
        </p:txBody>
      </p:sp>
      <p:sp>
        <p:nvSpPr>
          <p:cNvPr id="7" name="object 7"/>
          <p:cNvSpPr/>
          <p:nvPr/>
        </p:nvSpPr>
        <p:spPr>
          <a:xfrm>
            <a:off x="3013961" y="2447925"/>
            <a:ext cx="125990" cy="212148"/>
          </a:xfrm>
          <a:custGeom>
            <a:avLst/>
            <a:gdLst/>
            <a:ahLst/>
            <a:cxnLst/>
            <a:rect l="l" t="t" r="r" b="b"/>
            <a:pathLst>
              <a:path w="184784" h="311150">
                <a:moveTo>
                  <a:pt x="168643" y="0"/>
                </a:moveTo>
                <a:lnTo>
                  <a:pt x="15595" y="0"/>
                </a:lnTo>
                <a:lnTo>
                  <a:pt x="6984" y="0"/>
                </a:lnTo>
                <a:lnTo>
                  <a:pt x="0" y="6984"/>
                </a:lnTo>
                <a:lnTo>
                  <a:pt x="0" y="15595"/>
                </a:lnTo>
                <a:lnTo>
                  <a:pt x="0" y="295275"/>
                </a:lnTo>
                <a:lnTo>
                  <a:pt x="0" y="303898"/>
                </a:lnTo>
                <a:lnTo>
                  <a:pt x="6984" y="310870"/>
                </a:lnTo>
                <a:lnTo>
                  <a:pt x="15595" y="310870"/>
                </a:lnTo>
                <a:lnTo>
                  <a:pt x="168643" y="310870"/>
                </a:lnTo>
                <a:lnTo>
                  <a:pt x="177241" y="310870"/>
                </a:lnTo>
                <a:lnTo>
                  <a:pt x="184226" y="303898"/>
                </a:lnTo>
                <a:lnTo>
                  <a:pt x="184226" y="295275"/>
                </a:lnTo>
                <a:lnTo>
                  <a:pt x="184226" y="15595"/>
                </a:lnTo>
                <a:lnTo>
                  <a:pt x="184226" y="6984"/>
                </a:lnTo>
                <a:lnTo>
                  <a:pt x="177241" y="0"/>
                </a:lnTo>
                <a:lnTo>
                  <a:pt x="168643" y="0"/>
                </a:lnTo>
                <a:close/>
              </a:path>
            </a:pathLst>
          </a:custGeom>
          <a:ln w="3175">
            <a:solidFill>
              <a:srgbClr val="5E89B1"/>
            </a:solidFill>
          </a:ln>
        </p:spPr>
        <p:txBody>
          <a:bodyPr wrap="square" lIns="0" tIns="0" rIns="0" bIns="0" rtlCol="0"/>
          <a:lstStyle/>
          <a:p>
            <a:pPr defTabSz="623438"/>
            <a:endParaRPr sz="1227">
              <a:solidFill>
                <a:prstClr val="black"/>
              </a:solidFill>
              <a:latin typeface="Calibri"/>
            </a:endParaRPr>
          </a:p>
        </p:txBody>
      </p:sp>
      <p:sp>
        <p:nvSpPr>
          <p:cNvPr id="8" name="object 8"/>
          <p:cNvSpPr/>
          <p:nvPr/>
        </p:nvSpPr>
        <p:spPr>
          <a:xfrm>
            <a:off x="3064998" y="2628476"/>
            <a:ext cx="23813" cy="8226"/>
          </a:xfrm>
          <a:custGeom>
            <a:avLst/>
            <a:gdLst/>
            <a:ahLst/>
            <a:cxnLst/>
            <a:rect l="l" t="t" r="r" b="b"/>
            <a:pathLst>
              <a:path w="34925" h="12064">
                <a:moveTo>
                  <a:pt x="34543" y="0"/>
                </a:moveTo>
                <a:lnTo>
                  <a:pt x="0" y="0"/>
                </a:lnTo>
                <a:lnTo>
                  <a:pt x="0" y="11518"/>
                </a:lnTo>
                <a:lnTo>
                  <a:pt x="34543" y="11518"/>
                </a:lnTo>
                <a:lnTo>
                  <a:pt x="34543" y="0"/>
                </a:lnTo>
                <a:close/>
              </a:path>
            </a:pathLst>
          </a:custGeom>
          <a:solidFill>
            <a:srgbClr val="5E89B1"/>
          </a:solidFill>
        </p:spPr>
        <p:txBody>
          <a:bodyPr wrap="square" lIns="0" tIns="0" rIns="0" bIns="0" rtlCol="0"/>
          <a:lstStyle/>
          <a:p>
            <a:pPr defTabSz="623438"/>
            <a:endParaRPr sz="1227">
              <a:solidFill>
                <a:prstClr val="black"/>
              </a:solidFill>
              <a:latin typeface="Calibri"/>
            </a:endParaRPr>
          </a:p>
        </p:txBody>
      </p:sp>
      <p:sp>
        <p:nvSpPr>
          <p:cNvPr id="9" name="object 9"/>
          <p:cNvSpPr/>
          <p:nvPr/>
        </p:nvSpPr>
        <p:spPr>
          <a:xfrm>
            <a:off x="3074617" y="2479097"/>
            <a:ext cx="113711" cy="93651"/>
          </a:xfrm>
          <a:prstGeom prst="rect">
            <a:avLst/>
          </a:prstGeom>
          <a:blipFill>
            <a:blip r:embed="rId5" cstate="print"/>
            <a:stretch>
              <a:fillRect/>
            </a:stretch>
          </a:blipFill>
        </p:spPr>
        <p:txBody>
          <a:bodyPr wrap="square" lIns="0" tIns="0" rIns="0" bIns="0" rtlCol="0"/>
          <a:lstStyle/>
          <a:p>
            <a:pPr defTabSz="623438"/>
            <a:endParaRPr sz="1227">
              <a:solidFill>
                <a:prstClr val="black"/>
              </a:solidFill>
              <a:latin typeface="Calibri"/>
            </a:endParaRPr>
          </a:p>
        </p:txBody>
      </p:sp>
      <p:sp>
        <p:nvSpPr>
          <p:cNvPr id="10" name="object 10"/>
          <p:cNvSpPr/>
          <p:nvPr/>
        </p:nvSpPr>
        <p:spPr>
          <a:xfrm>
            <a:off x="2905898" y="2367486"/>
            <a:ext cx="357188" cy="357188"/>
          </a:xfrm>
          <a:custGeom>
            <a:avLst/>
            <a:gdLst/>
            <a:ahLst/>
            <a:cxnLst/>
            <a:rect l="l" t="t" r="r" b="b"/>
            <a:pathLst>
              <a:path w="523875" h="523875">
                <a:moveTo>
                  <a:pt x="261696" y="0"/>
                </a:moveTo>
                <a:lnTo>
                  <a:pt x="214717" y="4223"/>
                </a:lnTo>
                <a:lnTo>
                  <a:pt x="170476" y="16397"/>
                </a:lnTo>
                <a:lnTo>
                  <a:pt x="129716" y="35778"/>
                </a:lnTo>
                <a:lnTo>
                  <a:pt x="93184" y="61620"/>
                </a:lnTo>
                <a:lnTo>
                  <a:pt x="61624" y="93179"/>
                </a:lnTo>
                <a:lnTo>
                  <a:pt x="35781" y="129711"/>
                </a:lnTo>
                <a:lnTo>
                  <a:pt x="16399" y="170470"/>
                </a:lnTo>
                <a:lnTo>
                  <a:pt x="4223" y="214714"/>
                </a:lnTo>
                <a:lnTo>
                  <a:pt x="0" y="261696"/>
                </a:lnTo>
                <a:lnTo>
                  <a:pt x="4223" y="308675"/>
                </a:lnTo>
                <a:lnTo>
                  <a:pt x="16399" y="352917"/>
                </a:lnTo>
                <a:lnTo>
                  <a:pt x="35781" y="393678"/>
                </a:lnTo>
                <a:lnTo>
                  <a:pt x="61624" y="430212"/>
                </a:lnTo>
                <a:lnTo>
                  <a:pt x="93184" y="461775"/>
                </a:lnTo>
                <a:lnTo>
                  <a:pt x="129716" y="487620"/>
                </a:lnTo>
                <a:lnTo>
                  <a:pt x="170476" y="507004"/>
                </a:lnTo>
                <a:lnTo>
                  <a:pt x="214717" y="519180"/>
                </a:lnTo>
                <a:lnTo>
                  <a:pt x="261696" y="523405"/>
                </a:lnTo>
                <a:lnTo>
                  <a:pt x="308674" y="519180"/>
                </a:lnTo>
                <a:lnTo>
                  <a:pt x="352916" y="507004"/>
                </a:lnTo>
                <a:lnTo>
                  <a:pt x="356003" y="505536"/>
                </a:lnTo>
                <a:lnTo>
                  <a:pt x="261696" y="505536"/>
                </a:lnTo>
                <a:lnTo>
                  <a:pt x="212615" y="500573"/>
                </a:lnTo>
                <a:lnTo>
                  <a:pt x="166873" y="486343"/>
                </a:lnTo>
                <a:lnTo>
                  <a:pt x="125457" y="463835"/>
                </a:lnTo>
                <a:lnTo>
                  <a:pt x="89355" y="434036"/>
                </a:lnTo>
                <a:lnTo>
                  <a:pt x="59556" y="397935"/>
                </a:lnTo>
                <a:lnTo>
                  <a:pt x="37048" y="356519"/>
                </a:lnTo>
                <a:lnTo>
                  <a:pt x="22818" y="310776"/>
                </a:lnTo>
                <a:lnTo>
                  <a:pt x="17856" y="261696"/>
                </a:lnTo>
                <a:lnTo>
                  <a:pt x="22818" y="212615"/>
                </a:lnTo>
                <a:lnTo>
                  <a:pt x="37048" y="166873"/>
                </a:lnTo>
                <a:lnTo>
                  <a:pt x="59556" y="125457"/>
                </a:lnTo>
                <a:lnTo>
                  <a:pt x="89355" y="89355"/>
                </a:lnTo>
                <a:lnTo>
                  <a:pt x="125457" y="59556"/>
                </a:lnTo>
                <a:lnTo>
                  <a:pt x="166873" y="37048"/>
                </a:lnTo>
                <a:lnTo>
                  <a:pt x="212615" y="22818"/>
                </a:lnTo>
                <a:lnTo>
                  <a:pt x="261696" y="17856"/>
                </a:lnTo>
                <a:lnTo>
                  <a:pt x="355983" y="17856"/>
                </a:lnTo>
                <a:lnTo>
                  <a:pt x="352916" y="16397"/>
                </a:lnTo>
                <a:lnTo>
                  <a:pt x="308674" y="4223"/>
                </a:lnTo>
                <a:lnTo>
                  <a:pt x="261696" y="0"/>
                </a:lnTo>
                <a:close/>
              </a:path>
              <a:path w="523875" h="523875">
                <a:moveTo>
                  <a:pt x="355983" y="17856"/>
                </a:moveTo>
                <a:lnTo>
                  <a:pt x="261696" y="17856"/>
                </a:lnTo>
                <a:lnTo>
                  <a:pt x="310776" y="22818"/>
                </a:lnTo>
                <a:lnTo>
                  <a:pt x="356519" y="37048"/>
                </a:lnTo>
                <a:lnTo>
                  <a:pt x="397935" y="59556"/>
                </a:lnTo>
                <a:lnTo>
                  <a:pt x="434036" y="89355"/>
                </a:lnTo>
                <a:lnTo>
                  <a:pt x="463835" y="125457"/>
                </a:lnTo>
                <a:lnTo>
                  <a:pt x="486343" y="166873"/>
                </a:lnTo>
                <a:lnTo>
                  <a:pt x="500573" y="212615"/>
                </a:lnTo>
                <a:lnTo>
                  <a:pt x="505536" y="261696"/>
                </a:lnTo>
                <a:lnTo>
                  <a:pt x="500573" y="310776"/>
                </a:lnTo>
                <a:lnTo>
                  <a:pt x="486343" y="356519"/>
                </a:lnTo>
                <a:lnTo>
                  <a:pt x="463835" y="397935"/>
                </a:lnTo>
                <a:lnTo>
                  <a:pt x="434036" y="434036"/>
                </a:lnTo>
                <a:lnTo>
                  <a:pt x="397935" y="463835"/>
                </a:lnTo>
                <a:lnTo>
                  <a:pt x="356519" y="486343"/>
                </a:lnTo>
                <a:lnTo>
                  <a:pt x="310776" y="500573"/>
                </a:lnTo>
                <a:lnTo>
                  <a:pt x="261696" y="505536"/>
                </a:lnTo>
                <a:lnTo>
                  <a:pt x="356003" y="505536"/>
                </a:lnTo>
                <a:lnTo>
                  <a:pt x="393675" y="487620"/>
                </a:lnTo>
                <a:lnTo>
                  <a:pt x="430207" y="461775"/>
                </a:lnTo>
                <a:lnTo>
                  <a:pt x="461767" y="430212"/>
                </a:lnTo>
                <a:lnTo>
                  <a:pt x="487611" y="393678"/>
                </a:lnTo>
                <a:lnTo>
                  <a:pt x="506993" y="352917"/>
                </a:lnTo>
                <a:lnTo>
                  <a:pt x="519168" y="308675"/>
                </a:lnTo>
                <a:lnTo>
                  <a:pt x="523392" y="261696"/>
                </a:lnTo>
                <a:lnTo>
                  <a:pt x="519168" y="214714"/>
                </a:lnTo>
                <a:lnTo>
                  <a:pt x="506993" y="170470"/>
                </a:lnTo>
                <a:lnTo>
                  <a:pt x="487611" y="129711"/>
                </a:lnTo>
                <a:lnTo>
                  <a:pt x="461767" y="93179"/>
                </a:lnTo>
                <a:lnTo>
                  <a:pt x="430207" y="61620"/>
                </a:lnTo>
                <a:lnTo>
                  <a:pt x="393675" y="35778"/>
                </a:lnTo>
                <a:lnTo>
                  <a:pt x="355983" y="17856"/>
                </a:lnTo>
                <a:close/>
              </a:path>
            </a:pathLst>
          </a:custGeom>
          <a:solidFill>
            <a:srgbClr val="5E89B1"/>
          </a:solidFill>
        </p:spPr>
        <p:txBody>
          <a:bodyPr wrap="square" lIns="0" tIns="0" rIns="0" bIns="0" rtlCol="0"/>
          <a:lstStyle/>
          <a:p>
            <a:pPr defTabSz="623438"/>
            <a:endParaRPr sz="1227">
              <a:solidFill>
                <a:prstClr val="black"/>
              </a:solidFill>
              <a:latin typeface="Calibri"/>
            </a:endParaRPr>
          </a:p>
        </p:txBody>
      </p:sp>
      <p:sp>
        <p:nvSpPr>
          <p:cNvPr id="11" name="object 11"/>
          <p:cNvSpPr/>
          <p:nvPr/>
        </p:nvSpPr>
        <p:spPr>
          <a:xfrm>
            <a:off x="2918073" y="2379660"/>
            <a:ext cx="332509" cy="332509"/>
          </a:xfrm>
          <a:custGeom>
            <a:avLst/>
            <a:gdLst/>
            <a:ahLst/>
            <a:cxnLst/>
            <a:rect l="l" t="t" r="r" b="b"/>
            <a:pathLst>
              <a:path w="487680" h="487679">
                <a:moveTo>
                  <a:pt x="243840" y="0"/>
                </a:moveTo>
                <a:lnTo>
                  <a:pt x="194759" y="4962"/>
                </a:lnTo>
                <a:lnTo>
                  <a:pt x="149016" y="19192"/>
                </a:lnTo>
                <a:lnTo>
                  <a:pt x="107600" y="41700"/>
                </a:lnTo>
                <a:lnTo>
                  <a:pt x="71499" y="71499"/>
                </a:lnTo>
                <a:lnTo>
                  <a:pt x="41700" y="107600"/>
                </a:lnTo>
                <a:lnTo>
                  <a:pt x="19192" y="149016"/>
                </a:lnTo>
                <a:lnTo>
                  <a:pt x="4962" y="194759"/>
                </a:lnTo>
                <a:lnTo>
                  <a:pt x="0" y="243840"/>
                </a:lnTo>
                <a:lnTo>
                  <a:pt x="4962" y="292920"/>
                </a:lnTo>
                <a:lnTo>
                  <a:pt x="19192" y="338663"/>
                </a:lnTo>
                <a:lnTo>
                  <a:pt x="41700" y="380079"/>
                </a:lnTo>
                <a:lnTo>
                  <a:pt x="71499" y="416180"/>
                </a:lnTo>
                <a:lnTo>
                  <a:pt x="107600" y="445979"/>
                </a:lnTo>
                <a:lnTo>
                  <a:pt x="149016" y="468487"/>
                </a:lnTo>
                <a:lnTo>
                  <a:pt x="194759" y="482717"/>
                </a:lnTo>
                <a:lnTo>
                  <a:pt x="243840" y="487680"/>
                </a:lnTo>
                <a:lnTo>
                  <a:pt x="292920" y="482717"/>
                </a:lnTo>
                <a:lnTo>
                  <a:pt x="338663" y="468487"/>
                </a:lnTo>
                <a:lnTo>
                  <a:pt x="380079" y="445979"/>
                </a:lnTo>
                <a:lnTo>
                  <a:pt x="416180" y="416180"/>
                </a:lnTo>
                <a:lnTo>
                  <a:pt x="445979" y="380079"/>
                </a:lnTo>
                <a:lnTo>
                  <a:pt x="468487" y="338663"/>
                </a:lnTo>
                <a:lnTo>
                  <a:pt x="482717" y="292920"/>
                </a:lnTo>
                <a:lnTo>
                  <a:pt x="487680" y="243840"/>
                </a:lnTo>
                <a:lnTo>
                  <a:pt x="482717" y="194759"/>
                </a:lnTo>
                <a:lnTo>
                  <a:pt x="468487" y="149016"/>
                </a:lnTo>
                <a:lnTo>
                  <a:pt x="445979" y="107600"/>
                </a:lnTo>
                <a:lnTo>
                  <a:pt x="416180" y="71499"/>
                </a:lnTo>
                <a:lnTo>
                  <a:pt x="380079" y="41700"/>
                </a:lnTo>
                <a:lnTo>
                  <a:pt x="338663" y="19192"/>
                </a:lnTo>
                <a:lnTo>
                  <a:pt x="292920" y="4962"/>
                </a:lnTo>
                <a:lnTo>
                  <a:pt x="243840" y="0"/>
                </a:lnTo>
                <a:close/>
              </a:path>
            </a:pathLst>
          </a:custGeom>
          <a:ln w="12700">
            <a:solidFill>
              <a:srgbClr val="5E89B1"/>
            </a:solidFill>
          </a:ln>
        </p:spPr>
        <p:txBody>
          <a:bodyPr wrap="square" lIns="0" tIns="0" rIns="0" bIns="0" rtlCol="0"/>
          <a:lstStyle/>
          <a:p>
            <a:pPr defTabSz="623438"/>
            <a:endParaRPr sz="1227">
              <a:solidFill>
                <a:prstClr val="black"/>
              </a:solidFill>
              <a:latin typeface="Calibri"/>
            </a:endParaRPr>
          </a:p>
        </p:txBody>
      </p:sp>
      <p:sp>
        <p:nvSpPr>
          <p:cNvPr id="12" name="object 12"/>
          <p:cNvSpPr/>
          <p:nvPr/>
        </p:nvSpPr>
        <p:spPr>
          <a:xfrm>
            <a:off x="2905898" y="2367486"/>
            <a:ext cx="357188" cy="357188"/>
          </a:xfrm>
          <a:custGeom>
            <a:avLst/>
            <a:gdLst/>
            <a:ahLst/>
            <a:cxnLst/>
            <a:rect l="l" t="t" r="r" b="b"/>
            <a:pathLst>
              <a:path w="523875" h="523875">
                <a:moveTo>
                  <a:pt x="261696" y="523405"/>
                </a:moveTo>
                <a:lnTo>
                  <a:pt x="214717" y="519180"/>
                </a:lnTo>
                <a:lnTo>
                  <a:pt x="170476" y="507004"/>
                </a:lnTo>
                <a:lnTo>
                  <a:pt x="129716" y="487620"/>
                </a:lnTo>
                <a:lnTo>
                  <a:pt x="93184" y="461775"/>
                </a:lnTo>
                <a:lnTo>
                  <a:pt x="61624" y="430212"/>
                </a:lnTo>
                <a:lnTo>
                  <a:pt x="35781" y="393678"/>
                </a:lnTo>
                <a:lnTo>
                  <a:pt x="16399" y="352917"/>
                </a:lnTo>
                <a:lnTo>
                  <a:pt x="4223" y="308675"/>
                </a:lnTo>
                <a:lnTo>
                  <a:pt x="0" y="261696"/>
                </a:lnTo>
                <a:lnTo>
                  <a:pt x="4223" y="214714"/>
                </a:lnTo>
                <a:lnTo>
                  <a:pt x="16399" y="170470"/>
                </a:lnTo>
                <a:lnTo>
                  <a:pt x="35781" y="129711"/>
                </a:lnTo>
                <a:lnTo>
                  <a:pt x="61624" y="93179"/>
                </a:lnTo>
                <a:lnTo>
                  <a:pt x="93184" y="61620"/>
                </a:lnTo>
                <a:lnTo>
                  <a:pt x="129716" y="35778"/>
                </a:lnTo>
                <a:lnTo>
                  <a:pt x="170476" y="16397"/>
                </a:lnTo>
                <a:lnTo>
                  <a:pt x="214717" y="4223"/>
                </a:lnTo>
                <a:lnTo>
                  <a:pt x="261696" y="0"/>
                </a:lnTo>
                <a:lnTo>
                  <a:pt x="308674" y="4223"/>
                </a:lnTo>
                <a:lnTo>
                  <a:pt x="352916" y="16397"/>
                </a:lnTo>
                <a:lnTo>
                  <a:pt x="393675" y="35778"/>
                </a:lnTo>
                <a:lnTo>
                  <a:pt x="430207" y="61620"/>
                </a:lnTo>
                <a:lnTo>
                  <a:pt x="461767" y="93179"/>
                </a:lnTo>
                <a:lnTo>
                  <a:pt x="487611" y="129711"/>
                </a:lnTo>
                <a:lnTo>
                  <a:pt x="506993" y="170470"/>
                </a:lnTo>
                <a:lnTo>
                  <a:pt x="519168" y="214714"/>
                </a:lnTo>
                <a:lnTo>
                  <a:pt x="523392" y="261696"/>
                </a:lnTo>
                <a:lnTo>
                  <a:pt x="519168" y="308675"/>
                </a:lnTo>
                <a:lnTo>
                  <a:pt x="506993" y="352917"/>
                </a:lnTo>
                <a:lnTo>
                  <a:pt x="487611" y="393678"/>
                </a:lnTo>
                <a:lnTo>
                  <a:pt x="461767" y="430212"/>
                </a:lnTo>
                <a:lnTo>
                  <a:pt x="430207" y="461775"/>
                </a:lnTo>
                <a:lnTo>
                  <a:pt x="393675" y="487620"/>
                </a:lnTo>
                <a:lnTo>
                  <a:pt x="352916" y="507004"/>
                </a:lnTo>
                <a:lnTo>
                  <a:pt x="308674" y="519180"/>
                </a:lnTo>
                <a:lnTo>
                  <a:pt x="261696" y="523405"/>
                </a:lnTo>
                <a:close/>
              </a:path>
            </a:pathLst>
          </a:custGeom>
          <a:ln w="12700">
            <a:solidFill>
              <a:srgbClr val="5E89B1"/>
            </a:solidFill>
          </a:ln>
        </p:spPr>
        <p:txBody>
          <a:bodyPr wrap="square" lIns="0" tIns="0" rIns="0" bIns="0" rtlCol="0"/>
          <a:lstStyle/>
          <a:p>
            <a:pPr defTabSz="623438"/>
            <a:endParaRPr sz="1227">
              <a:solidFill>
                <a:prstClr val="black"/>
              </a:solidFill>
              <a:latin typeface="Calibri"/>
            </a:endParaRPr>
          </a:p>
        </p:txBody>
      </p:sp>
      <p:sp>
        <p:nvSpPr>
          <p:cNvPr id="13" name="object 13"/>
          <p:cNvSpPr/>
          <p:nvPr/>
        </p:nvSpPr>
        <p:spPr>
          <a:xfrm>
            <a:off x="2790798" y="5320628"/>
            <a:ext cx="6610783" cy="0"/>
          </a:xfrm>
          <a:custGeom>
            <a:avLst/>
            <a:gdLst/>
            <a:ahLst/>
            <a:cxnLst/>
            <a:rect l="l" t="t" r="r" b="b"/>
            <a:pathLst>
              <a:path w="9695815">
                <a:moveTo>
                  <a:pt x="0" y="0"/>
                </a:moveTo>
                <a:lnTo>
                  <a:pt x="9695256" y="0"/>
                </a:lnTo>
              </a:path>
            </a:pathLst>
          </a:custGeom>
          <a:ln w="3175">
            <a:solidFill>
              <a:srgbClr val="545457"/>
            </a:solidFill>
          </a:ln>
        </p:spPr>
        <p:txBody>
          <a:bodyPr wrap="square" lIns="0" tIns="0" rIns="0" bIns="0" rtlCol="0"/>
          <a:lstStyle/>
          <a:p>
            <a:pPr defTabSz="623438"/>
            <a:endParaRPr sz="1227">
              <a:solidFill>
                <a:prstClr val="black"/>
              </a:solidFill>
              <a:latin typeface="Calibri"/>
            </a:endParaRPr>
          </a:p>
        </p:txBody>
      </p:sp>
      <p:sp>
        <p:nvSpPr>
          <p:cNvPr id="14" name="object 14"/>
          <p:cNvSpPr/>
          <p:nvPr/>
        </p:nvSpPr>
        <p:spPr>
          <a:xfrm>
            <a:off x="4630201" y="1578469"/>
            <a:ext cx="874565" cy="311723"/>
          </a:xfrm>
          <a:prstGeom prst="rect">
            <a:avLst/>
          </a:prstGeom>
          <a:blipFill>
            <a:blip r:embed="rId6" cstate="print"/>
            <a:stretch>
              <a:fillRect/>
            </a:stretch>
          </a:blipFill>
        </p:spPr>
        <p:txBody>
          <a:bodyPr wrap="square" lIns="0" tIns="0" rIns="0" bIns="0" rtlCol="0"/>
          <a:lstStyle/>
          <a:p>
            <a:pPr defTabSz="623438"/>
            <a:endParaRPr sz="1227">
              <a:solidFill>
                <a:prstClr val="black"/>
              </a:solidFill>
              <a:latin typeface="Calibri"/>
            </a:endParaRPr>
          </a:p>
        </p:txBody>
      </p:sp>
      <p:sp>
        <p:nvSpPr>
          <p:cNvPr id="15" name="object 15"/>
          <p:cNvSpPr/>
          <p:nvPr/>
        </p:nvSpPr>
        <p:spPr>
          <a:xfrm>
            <a:off x="4649930" y="1590923"/>
            <a:ext cx="816119" cy="260639"/>
          </a:xfrm>
          <a:custGeom>
            <a:avLst/>
            <a:gdLst/>
            <a:ahLst/>
            <a:cxnLst/>
            <a:rect l="l" t="t" r="r" b="b"/>
            <a:pathLst>
              <a:path w="1196975" h="382269">
                <a:moveTo>
                  <a:pt x="1193736" y="0"/>
                </a:moveTo>
                <a:lnTo>
                  <a:pt x="2857" y="0"/>
                </a:lnTo>
                <a:lnTo>
                  <a:pt x="0" y="2857"/>
                </a:lnTo>
                <a:lnTo>
                  <a:pt x="0" y="379348"/>
                </a:lnTo>
                <a:lnTo>
                  <a:pt x="2857" y="382206"/>
                </a:lnTo>
                <a:lnTo>
                  <a:pt x="1193736" y="382206"/>
                </a:lnTo>
                <a:lnTo>
                  <a:pt x="1196606" y="379348"/>
                </a:lnTo>
                <a:lnTo>
                  <a:pt x="1196606" y="2857"/>
                </a:lnTo>
                <a:lnTo>
                  <a:pt x="1193736" y="0"/>
                </a:lnTo>
                <a:close/>
              </a:path>
            </a:pathLst>
          </a:custGeom>
          <a:solidFill>
            <a:srgbClr val="FFFFFF"/>
          </a:solidFill>
        </p:spPr>
        <p:txBody>
          <a:bodyPr wrap="square" lIns="0" tIns="0" rIns="0" bIns="0" rtlCol="0"/>
          <a:lstStyle/>
          <a:p>
            <a:pPr defTabSz="623438"/>
            <a:endParaRPr sz="1227">
              <a:solidFill>
                <a:prstClr val="black"/>
              </a:solidFill>
              <a:latin typeface="Calibri"/>
            </a:endParaRPr>
          </a:p>
        </p:txBody>
      </p:sp>
      <p:sp>
        <p:nvSpPr>
          <p:cNvPr id="16" name="object 16"/>
          <p:cNvSpPr/>
          <p:nvPr/>
        </p:nvSpPr>
        <p:spPr>
          <a:xfrm>
            <a:off x="4649930" y="1590923"/>
            <a:ext cx="816119" cy="260639"/>
          </a:xfrm>
          <a:custGeom>
            <a:avLst/>
            <a:gdLst/>
            <a:ahLst/>
            <a:cxnLst/>
            <a:rect l="l" t="t" r="r" b="b"/>
            <a:pathLst>
              <a:path w="1196975" h="382269">
                <a:moveTo>
                  <a:pt x="1196606" y="375856"/>
                </a:moveTo>
                <a:lnTo>
                  <a:pt x="1196606" y="379348"/>
                </a:lnTo>
                <a:lnTo>
                  <a:pt x="1193736" y="382206"/>
                </a:lnTo>
                <a:lnTo>
                  <a:pt x="1190256" y="382206"/>
                </a:lnTo>
                <a:lnTo>
                  <a:pt x="6350" y="382206"/>
                </a:lnTo>
                <a:lnTo>
                  <a:pt x="2857" y="382206"/>
                </a:lnTo>
                <a:lnTo>
                  <a:pt x="0" y="379348"/>
                </a:lnTo>
                <a:lnTo>
                  <a:pt x="0" y="375856"/>
                </a:lnTo>
                <a:lnTo>
                  <a:pt x="0" y="6349"/>
                </a:lnTo>
                <a:lnTo>
                  <a:pt x="0" y="2857"/>
                </a:lnTo>
                <a:lnTo>
                  <a:pt x="2857" y="0"/>
                </a:lnTo>
                <a:lnTo>
                  <a:pt x="6350" y="0"/>
                </a:lnTo>
                <a:lnTo>
                  <a:pt x="1190256" y="0"/>
                </a:lnTo>
                <a:lnTo>
                  <a:pt x="1193736" y="0"/>
                </a:lnTo>
                <a:lnTo>
                  <a:pt x="1196606" y="2857"/>
                </a:lnTo>
                <a:lnTo>
                  <a:pt x="1196606" y="6349"/>
                </a:lnTo>
                <a:lnTo>
                  <a:pt x="1196606" y="375856"/>
                </a:lnTo>
                <a:close/>
              </a:path>
            </a:pathLst>
          </a:custGeom>
          <a:ln w="5080">
            <a:solidFill>
              <a:srgbClr val="D1CECA"/>
            </a:solidFill>
          </a:ln>
        </p:spPr>
        <p:txBody>
          <a:bodyPr wrap="square" lIns="0" tIns="0" rIns="0" bIns="0" rtlCol="0"/>
          <a:lstStyle/>
          <a:p>
            <a:pPr defTabSz="623438"/>
            <a:endParaRPr sz="1227">
              <a:solidFill>
                <a:prstClr val="black"/>
              </a:solidFill>
              <a:latin typeface="Calibri"/>
            </a:endParaRPr>
          </a:p>
        </p:txBody>
      </p:sp>
      <p:sp>
        <p:nvSpPr>
          <p:cNvPr id="17" name="object 17"/>
          <p:cNvSpPr txBox="1"/>
          <p:nvPr/>
        </p:nvSpPr>
        <p:spPr>
          <a:xfrm>
            <a:off x="4715316" y="1718526"/>
            <a:ext cx="461530" cy="61194"/>
          </a:xfrm>
          <a:prstGeom prst="rect">
            <a:avLst/>
          </a:prstGeom>
        </p:spPr>
        <p:txBody>
          <a:bodyPr vert="horz" wrap="square" lIns="0" tIns="8659" rIns="0" bIns="0" rtlCol="0">
            <a:spAutoFit/>
          </a:bodyPr>
          <a:lstStyle/>
          <a:p>
            <a:pPr marL="8659" defTabSz="623438">
              <a:spcBef>
                <a:spcPts val="68"/>
              </a:spcBef>
            </a:pPr>
            <a:r>
              <a:rPr sz="341" dirty="0">
                <a:solidFill>
                  <a:srgbClr val="646464"/>
                </a:solidFill>
                <a:latin typeface="Open Sans"/>
                <a:cs typeface="Open Sans"/>
              </a:rPr>
              <a:t>Santa Monica</a:t>
            </a:r>
            <a:r>
              <a:rPr sz="341" spc="-48" dirty="0">
                <a:solidFill>
                  <a:srgbClr val="646464"/>
                </a:solidFill>
                <a:latin typeface="Open Sans"/>
                <a:cs typeface="Open Sans"/>
              </a:rPr>
              <a:t> </a:t>
            </a:r>
            <a:r>
              <a:rPr sz="341" dirty="0">
                <a:solidFill>
                  <a:srgbClr val="646464"/>
                </a:solidFill>
                <a:latin typeface="Open Sans"/>
                <a:cs typeface="Open Sans"/>
              </a:rPr>
              <a:t>General</a:t>
            </a:r>
            <a:endParaRPr sz="341">
              <a:solidFill>
                <a:prstClr val="black"/>
              </a:solidFill>
              <a:latin typeface="Open Sans"/>
              <a:cs typeface="Open Sans"/>
            </a:endParaRPr>
          </a:p>
        </p:txBody>
      </p:sp>
      <p:sp>
        <p:nvSpPr>
          <p:cNvPr id="18" name="object 18"/>
          <p:cNvSpPr/>
          <p:nvPr/>
        </p:nvSpPr>
        <p:spPr>
          <a:xfrm>
            <a:off x="5367943" y="1727396"/>
            <a:ext cx="70710" cy="70710"/>
          </a:xfrm>
          <a:prstGeom prst="rect">
            <a:avLst/>
          </a:prstGeom>
          <a:blipFill>
            <a:blip r:embed="rId7" cstate="print"/>
            <a:stretch>
              <a:fillRect/>
            </a:stretch>
          </a:blipFill>
        </p:spPr>
        <p:txBody>
          <a:bodyPr wrap="square" lIns="0" tIns="0" rIns="0" bIns="0" rtlCol="0"/>
          <a:lstStyle/>
          <a:p>
            <a:pPr defTabSz="623438"/>
            <a:endParaRPr sz="1227">
              <a:solidFill>
                <a:prstClr val="black"/>
              </a:solidFill>
              <a:latin typeface="Calibri"/>
            </a:endParaRPr>
          </a:p>
        </p:txBody>
      </p:sp>
      <p:sp>
        <p:nvSpPr>
          <p:cNvPr id="19" name="object 19"/>
          <p:cNvSpPr txBox="1"/>
          <p:nvPr/>
        </p:nvSpPr>
        <p:spPr>
          <a:xfrm>
            <a:off x="5379942" y="1722556"/>
            <a:ext cx="41564" cy="70835"/>
          </a:xfrm>
          <a:prstGeom prst="rect">
            <a:avLst/>
          </a:prstGeom>
        </p:spPr>
        <p:txBody>
          <a:bodyPr vert="horz" wrap="square" lIns="0" tIns="7793" rIns="0" bIns="0" rtlCol="0">
            <a:spAutoFit/>
          </a:bodyPr>
          <a:lstStyle/>
          <a:p>
            <a:pPr marL="8659" defTabSz="623438">
              <a:spcBef>
                <a:spcPts val="61"/>
              </a:spcBef>
            </a:pPr>
            <a:r>
              <a:rPr sz="409" spc="-37" dirty="0">
                <a:solidFill>
                  <a:srgbClr val="FFFFFF"/>
                </a:solidFill>
                <a:latin typeface="Tahoma"/>
                <a:cs typeface="Tahoma"/>
              </a:rPr>
              <a:t>1</a:t>
            </a:r>
            <a:endParaRPr sz="409">
              <a:solidFill>
                <a:prstClr val="black"/>
              </a:solidFill>
              <a:latin typeface="Tahoma"/>
              <a:cs typeface="Tahoma"/>
            </a:endParaRPr>
          </a:p>
        </p:txBody>
      </p:sp>
      <p:sp>
        <p:nvSpPr>
          <p:cNvPr id="20" name="object 20"/>
          <p:cNvSpPr/>
          <p:nvPr/>
        </p:nvSpPr>
        <p:spPr>
          <a:xfrm>
            <a:off x="2851383" y="2318770"/>
            <a:ext cx="167527" cy="167519"/>
          </a:xfrm>
          <a:prstGeom prst="rect">
            <a:avLst/>
          </a:prstGeom>
          <a:blipFill>
            <a:blip r:embed="rId8" cstate="print"/>
            <a:stretch>
              <a:fillRect/>
            </a:stretch>
          </a:blipFill>
        </p:spPr>
        <p:txBody>
          <a:bodyPr wrap="square" lIns="0" tIns="0" rIns="0" bIns="0" rtlCol="0"/>
          <a:lstStyle/>
          <a:p>
            <a:pPr defTabSz="623438"/>
            <a:endParaRPr sz="1227">
              <a:solidFill>
                <a:prstClr val="black"/>
              </a:solidFill>
              <a:latin typeface="Calibri"/>
            </a:endParaRPr>
          </a:p>
        </p:txBody>
      </p:sp>
      <p:sp>
        <p:nvSpPr>
          <p:cNvPr id="21" name="object 21"/>
          <p:cNvSpPr txBox="1"/>
          <p:nvPr/>
        </p:nvSpPr>
        <p:spPr>
          <a:xfrm>
            <a:off x="2901599" y="2339324"/>
            <a:ext cx="64510" cy="108451"/>
          </a:xfrm>
          <a:prstGeom prst="rect">
            <a:avLst/>
          </a:prstGeom>
        </p:spPr>
        <p:txBody>
          <a:bodyPr vert="horz" wrap="square" lIns="0" tIns="8659" rIns="0" bIns="0" rtlCol="0">
            <a:spAutoFit/>
          </a:bodyPr>
          <a:lstStyle/>
          <a:p>
            <a:pPr marL="8659" defTabSz="623438">
              <a:spcBef>
                <a:spcPts val="68"/>
              </a:spcBef>
            </a:pPr>
            <a:r>
              <a:rPr sz="648" spc="-41" dirty="0">
                <a:solidFill>
                  <a:srgbClr val="FFFFFF"/>
                </a:solidFill>
                <a:latin typeface="Lucida Sans"/>
                <a:cs typeface="Lucida Sans"/>
              </a:rPr>
              <a:t>2</a:t>
            </a:r>
            <a:endParaRPr sz="648">
              <a:solidFill>
                <a:prstClr val="black"/>
              </a:solidFill>
              <a:latin typeface="Lucida Sans"/>
              <a:cs typeface="Lucida Sans"/>
            </a:endParaRPr>
          </a:p>
        </p:txBody>
      </p:sp>
      <p:sp>
        <p:nvSpPr>
          <p:cNvPr id="22" name="object 22"/>
          <p:cNvSpPr/>
          <p:nvPr/>
        </p:nvSpPr>
        <p:spPr>
          <a:xfrm>
            <a:off x="2905898" y="1580366"/>
            <a:ext cx="357188" cy="357188"/>
          </a:xfrm>
          <a:custGeom>
            <a:avLst/>
            <a:gdLst/>
            <a:ahLst/>
            <a:cxnLst/>
            <a:rect l="l" t="t" r="r" b="b"/>
            <a:pathLst>
              <a:path w="523875" h="523875">
                <a:moveTo>
                  <a:pt x="261696" y="0"/>
                </a:moveTo>
                <a:lnTo>
                  <a:pt x="214717" y="4223"/>
                </a:lnTo>
                <a:lnTo>
                  <a:pt x="170476" y="16399"/>
                </a:lnTo>
                <a:lnTo>
                  <a:pt x="129716" y="35781"/>
                </a:lnTo>
                <a:lnTo>
                  <a:pt x="93184" y="61625"/>
                </a:lnTo>
                <a:lnTo>
                  <a:pt x="61624" y="93186"/>
                </a:lnTo>
                <a:lnTo>
                  <a:pt x="35781" y="129720"/>
                </a:lnTo>
                <a:lnTo>
                  <a:pt x="16399" y="170482"/>
                </a:lnTo>
                <a:lnTo>
                  <a:pt x="4223" y="214726"/>
                </a:lnTo>
                <a:lnTo>
                  <a:pt x="0" y="261708"/>
                </a:lnTo>
                <a:lnTo>
                  <a:pt x="4223" y="308687"/>
                </a:lnTo>
                <a:lnTo>
                  <a:pt x="16399" y="352929"/>
                </a:lnTo>
                <a:lnTo>
                  <a:pt x="35781" y="393688"/>
                </a:lnTo>
                <a:lnTo>
                  <a:pt x="61624" y="430220"/>
                </a:lnTo>
                <a:lnTo>
                  <a:pt x="93184" y="461780"/>
                </a:lnTo>
                <a:lnTo>
                  <a:pt x="129716" y="487624"/>
                </a:lnTo>
                <a:lnTo>
                  <a:pt x="170476" y="507005"/>
                </a:lnTo>
                <a:lnTo>
                  <a:pt x="214717" y="519181"/>
                </a:lnTo>
                <a:lnTo>
                  <a:pt x="261696" y="523405"/>
                </a:lnTo>
                <a:lnTo>
                  <a:pt x="308674" y="519181"/>
                </a:lnTo>
                <a:lnTo>
                  <a:pt x="352916" y="507005"/>
                </a:lnTo>
                <a:lnTo>
                  <a:pt x="355980" y="505548"/>
                </a:lnTo>
                <a:lnTo>
                  <a:pt x="261696" y="505548"/>
                </a:lnTo>
                <a:lnTo>
                  <a:pt x="212615" y="500586"/>
                </a:lnTo>
                <a:lnTo>
                  <a:pt x="166873" y="486356"/>
                </a:lnTo>
                <a:lnTo>
                  <a:pt x="125457" y="463848"/>
                </a:lnTo>
                <a:lnTo>
                  <a:pt x="89355" y="434049"/>
                </a:lnTo>
                <a:lnTo>
                  <a:pt x="59556" y="397948"/>
                </a:lnTo>
                <a:lnTo>
                  <a:pt x="37048" y="356532"/>
                </a:lnTo>
                <a:lnTo>
                  <a:pt x="22818" y="310789"/>
                </a:lnTo>
                <a:lnTo>
                  <a:pt x="17856" y="261708"/>
                </a:lnTo>
                <a:lnTo>
                  <a:pt x="22818" y="212623"/>
                </a:lnTo>
                <a:lnTo>
                  <a:pt x="37048" y="166878"/>
                </a:lnTo>
                <a:lnTo>
                  <a:pt x="59556" y="125460"/>
                </a:lnTo>
                <a:lnTo>
                  <a:pt x="89355" y="89357"/>
                </a:lnTo>
                <a:lnTo>
                  <a:pt x="125457" y="59557"/>
                </a:lnTo>
                <a:lnTo>
                  <a:pt x="166873" y="37048"/>
                </a:lnTo>
                <a:lnTo>
                  <a:pt x="212615" y="22818"/>
                </a:lnTo>
                <a:lnTo>
                  <a:pt x="261696" y="17856"/>
                </a:lnTo>
                <a:lnTo>
                  <a:pt x="355979" y="17856"/>
                </a:lnTo>
                <a:lnTo>
                  <a:pt x="352916" y="16399"/>
                </a:lnTo>
                <a:lnTo>
                  <a:pt x="308674" y="4223"/>
                </a:lnTo>
                <a:lnTo>
                  <a:pt x="261696" y="0"/>
                </a:lnTo>
                <a:close/>
              </a:path>
              <a:path w="523875" h="523875">
                <a:moveTo>
                  <a:pt x="355979" y="17856"/>
                </a:moveTo>
                <a:lnTo>
                  <a:pt x="261696" y="17856"/>
                </a:lnTo>
                <a:lnTo>
                  <a:pt x="310776" y="22818"/>
                </a:lnTo>
                <a:lnTo>
                  <a:pt x="356519" y="37048"/>
                </a:lnTo>
                <a:lnTo>
                  <a:pt x="397935" y="59557"/>
                </a:lnTo>
                <a:lnTo>
                  <a:pt x="434036" y="89357"/>
                </a:lnTo>
                <a:lnTo>
                  <a:pt x="463835" y="125460"/>
                </a:lnTo>
                <a:lnTo>
                  <a:pt x="486343" y="166878"/>
                </a:lnTo>
                <a:lnTo>
                  <a:pt x="500573" y="212623"/>
                </a:lnTo>
                <a:lnTo>
                  <a:pt x="505536" y="261708"/>
                </a:lnTo>
                <a:lnTo>
                  <a:pt x="500573" y="310789"/>
                </a:lnTo>
                <a:lnTo>
                  <a:pt x="486343" y="356532"/>
                </a:lnTo>
                <a:lnTo>
                  <a:pt x="463835" y="397948"/>
                </a:lnTo>
                <a:lnTo>
                  <a:pt x="434036" y="434049"/>
                </a:lnTo>
                <a:lnTo>
                  <a:pt x="397935" y="463848"/>
                </a:lnTo>
                <a:lnTo>
                  <a:pt x="356519" y="486356"/>
                </a:lnTo>
                <a:lnTo>
                  <a:pt x="310776" y="500586"/>
                </a:lnTo>
                <a:lnTo>
                  <a:pt x="261696" y="505548"/>
                </a:lnTo>
                <a:lnTo>
                  <a:pt x="355980" y="505548"/>
                </a:lnTo>
                <a:lnTo>
                  <a:pt x="393675" y="487624"/>
                </a:lnTo>
                <a:lnTo>
                  <a:pt x="430207" y="461780"/>
                </a:lnTo>
                <a:lnTo>
                  <a:pt x="461767" y="430220"/>
                </a:lnTo>
                <a:lnTo>
                  <a:pt x="487611" y="393688"/>
                </a:lnTo>
                <a:lnTo>
                  <a:pt x="506993" y="352929"/>
                </a:lnTo>
                <a:lnTo>
                  <a:pt x="519168" y="308687"/>
                </a:lnTo>
                <a:lnTo>
                  <a:pt x="523392" y="261708"/>
                </a:lnTo>
                <a:lnTo>
                  <a:pt x="519168" y="214726"/>
                </a:lnTo>
                <a:lnTo>
                  <a:pt x="506993" y="170482"/>
                </a:lnTo>
                <a:lnTo>
                  <a:pt x="487611" y="129720"/>
                </a:lnTo>
                <a:lnTo>
                  <a:pt x="461767" y="93186"/>
                </a:lnTo>
                <a:lnTo>
                  <a:pt x="430207" y="61625"/>
                </a:lnTo>
                <a:lnTo>
                  <a:pt x="393675" y="35781"/>
                </a:lnTo>
                <a:lnTo>
                  <a:pt x="355979" y="17856"/>
                </a:lnTo>
                <a:close/>
              </a:path>
            </a:pathLst>
          </a:custGeom>
          <a:solidFill>
            <a:srgbClr val="5E89B1"/>
          </a:solidFill>
        </p:spPr>
        <p:txBody>
          <a:bodyPr wrap="square" lIns="0" tIns="0" rIns="0" bIns="0" rtlCol="0"/>
          <a:lstStyle/>
          <a:p>
            <a:pPr defTabSz="623438"/>
            <a:endParaRPr sz="1227">
              <a:solidFill>
                <a:prstClr val="black"/>
              </a:solidFill>
              <a:latin typeface="Calibri"/>
            </a:endParaRPr>
          </a:p>
        </p:txBody>
      </p:sp>
      <p:sp>
        <p:nvSpPr>
          <p:cNvPr id="23" name="object 23"/>
          <p:cNvSpPr/>
          <p:nvPr/>
        </p:nvSpPr>
        <p:spPr>
          <a:xfrm>
            <a:off x="2918073" y="1592541"/>
            <a:ext cx="332509" cy="332942"/>
          </a:xfrm>
          <a:custGeom>
            <a:avLst/>
            <a:gdLst/>
            <a:ahLst/>
            <a:cxnLst/>
            <a:rect l="l" t="t" r="r" b="b"/>
            <a:pathLst>
              <a:path w="487680" h="488314">
                <a:moveTo>
                  <a:pt x="243840" y="0"/>
                </a:moveTo>
                <a:lnTo>
                  <a:pt x="194759" y="4962"/>
                </a:lnTo>
                <a:lnTo>
                  <a:pt x="149016" y="19192"/>
                </a:lnTo>
                <a:lnTo>
                  <a:pt x="107600" y="41701"/>
                </a:lnTo>
                <a:lnTo>
                  <a:pt x="71499" y="71501"/>
                </a:lnTo>
                <a:lnTo>
                  <a:pt x="41700" y="107603"/>
                </a:lnTo>
                <a:lnTo>
                  <a:pt x="19192" y="149022"/>
                </a:lnTo>
                <a:lnTo>
                  <a:pt x="4962" y="194767"/>
                </a:lnTo>
                <a:lnTo>
                  <a:pt x="0" y="243852"/>
                </a:lnTo>
                <a:lnTo>
                  <a:pt x="4962" y="292933"/>
                </a:lnTo>
                <a:lnTo>
                  <a:pt x="19192" y="338675"/>
                </a:lnTo>
                <a:lnTo>
                  <a:pt x="41700" y="380091"/>
                </a:lnTo>
                <a:lnTo>
                  <a:pt x="71499" y="416193"/>
                </a:lnTo>
                <a:lnTo>
                  <a:pt x="107600" y="445992"/>
                </a:lnTo>
                <a:lnTo>
                  <a:pt x="149016" y="468500"/>
                </a:lnTo>
                <a:lnTo>
                  <a:pt x="194759" y="482729"/>
                </a:lnTo>
                <a:lnTo>
                  <a:pt x="243840" y="487692"/>
                </a:lnTo>
                <a:lnTo>
                  <a:pt x="292920" y="482729"/>
                </a:lnTo>
                <a:lnTo>
                  <a:pt x="338663" y="468500"/>
                </a:lnTo>
                <a:lnTo>
                  <a:pt x="380079" y="445992"/>
                </a:lnTo>
                <a:lnTo>
                  <a:pt x="416180" y="416193"/>
                </a:lnTo>
                <a:lnTo>
                  <a:pt x="445979" y="380091"/>
                </a:lnTo>
                <a:lnTo>
                  <a:pt x="468487" y="338675"/>
                </a:lnTo>
                <a:lnTo>
                  <a:pt x="482717" y="292933"/>
                </a:lnTo>
                <a:lnTo>
                  <a:pt x="487680" y="243852"/>
                </a:lnTo>
                <a:lnTo>
                  <a:pt x="482717" y="194767"/>
                </a:lnTo>
                <a:lnTo>
                  <a:pt x="468487" y="149022"/>
                </a:lnTo>
                <a:lnTo>
                  <a:pt x="445979" y="107603"/>
                </a:lnTo>
                <a:lnTo>
                  <a:pt x="416180" y="71501"/>
                </a:lnTo>
                <a:lnTo>
                  <a:pt x="380079" y="41701"/>
                </a:lnTo>
                <a:lnTo>
                  <a:pt x="338663" y="19192"/>
                </a:lnTo>
                <a:lnTo>
                  <a:pt x="292920" y="4962"/>
                </a:lnTo>
                <a:lnTo>
                  <a:pt x="243840" y="0"/>
                </a:lnTo>
                <a:close/>
              </a:path>
            </a:pathLst>
          </a:custGeom>
          <a:ln w="12700">
            <a:solidFill>
              <a:srgbClr val="5E89B1"/>
            </a:solidFill>
          </a:ln>
        </p:spPr>
        <p:txBody>
          <a:bodyPr wrap="square" lIns="0" tIns="0" rIns="0" bIns="0" rtlCol="0"/>
          <a:lstStyle/>
          <a:p>
            <a:pPr defTabSz="623438"/>
            <a:endParaRPr sz="1227">
              <a:solidFill>
                <a:prstClr val="black"/>
              </a:solidFill>
              <a:latin typeface="Calibri"/>
            </a:endParaRPr>
          </a:p>
        </p:txBody>
      </p:sp>
      <p:sp>
        <p:nvSpPr>
          <p:cNvPr id="24" name="object 24"/>
          <p:cNvSpPr/>
          <p:nvPr/>
        </p:nvSpPr>
        <p:spPr>
          <a:xfrm>
            <a:off x="2905898" y="1580366"/>
            <a:ext cx="357188" cy="357188"/>
          </a:xfrm>
          <a:custGeom>
            <a:avLst/>
            <a:gdLst/>
            <a:ahLst/>
            <a:cxnLst/>
            <a:rect l="l" t="t" r="r" b="b"/>
            <a:pathLst>
              <a:path w="523875" h="523875">
                <a:moveTo>
                  <a:pt x="261696" y="523405"/>
                </a:moveTo>
                <a:lnTo>
                  <a:pt x="214717" y="519181"/>
                </a:lnTo>
                <a:lnTo>
                  <a:pt x="170476" y="507005"/>
                </a:lnTo>
                <a:lnTo>
                  <a:pt x="129716" y="487624"/>
                </a:lnTo>
                <a:lnTo>
                  <a:pt x="93184" y="461780"/>
                </a:lnTo>
                <a:lnTo>
                  <a:pt x="61624" y="430220"/>
                </a:lnTo>
                <a:lnTo>
                  <a:pt x="35781" y="393688"/>
                </a:lnTo>
                <a:lnTo>
                  <a:pt x="16399" y="352929"/>
                </a:lnTo>
                <a:lnTo>
                  <a:pt x="4223" y="308687"/>
                </a:lnTo>
                <a:lnTo>
                  <a:pt x="0" y="261708"/>
                </a:lnTo>
                <a:lnTo>
                  <a:pt x="4223" y="214726"/>
                </a:lnTo>
                <a:lnTo>
                  <a:pt x="16399" y="170482"/>
                </a:lnTo>
                <a:lnTo>
                  <a:pt x="35781" y="129720"/>
                </a:lnTo>
                <a:lnTo>
                  <a:pt x="61624" y="93186"/>
                </a:lnTo>
                <a:lnTo>
                  <a:pt x="93184" y="61625"/>
                </a:lnTo>
                <a:lnTo>
                  <a:pt x="129716" y="35781"/>
                </a:lnTo>
                <a:lnTo>
                  <a:pt x="170476" y="16399"/>
                </a:lnTo>
                <a:lnTo>
                  <a:pt x="214717" y="4223"/>
                </a:lnTo>
                <a:lnTo>
                  <a:pt x="261696" y="0"/>
                </a:lnTo>
                <a:lnTo>
                  <a:pt x="308674" y="4223"/>
                </a:lnTo>
                <a:lnTo>
                  <a:pt x="352916" y="16399"/>
                </a:lnTo>
                <a:lnTo>
                  <a:pt x="393675" y="35781"/>
                </a:lnTo>
                <a:lnTo>
                  <a:pt x="430207" y="61625"/>
                </a:lnTo>
                <a:lnTo>
                  <a:pt x="461767" y="93186"/>
                </a:lnTo>
                <a:lnTo>
                  <a:pt x="487611" y="129720"/>
                </a:lnTo>
                <a:lnTo>
                  <a:pt x="506993" y="170482"/>
                </a:lnTo>
                <a:lnTo>
                  <a:pt x="519168" y="214726"/>
                </a:lnTo>
                <a:lnTo>
                  <a:pt x="523392" y="261708"/>
                </a:lnTo>
                <a:lnTo>
                  <a:pt x="519168" y="308687"/>
                </a:lnTo>
                <a:lnTo>
                  <a:pt x="506993" y="352929"/>
                </a:lnTo>
                <a:lnTo>
                  <a:pt x="487611" y="393688"/>
                </a:lnTo>
                <a:lnTo>
                  <a:pt x="461767" y="430220"/>
                </a:lnTo>
                <a:lnTo>
                  <a:pt x="430207" y="461780"/>
                </a:lnTo>
                <a:lnTo>
                  <a:pt x="393675" y="487624"/>
                </a:lnTo>
                <a:lnTo>
                  <a:pt x="352916" y="507005"/>
                </a:lnTo>
                <a:lnTo>
                  <a:pt x="308674" y="519181"/>
                </a:lnTo>
                <a:lnTo>
                  <a:pt x="261696" y="523405"/>
                </a:lnTo>
                <a:close/>
              </a:path>
            </a:pathLst>
          </a:custGeom>
          <a:ln w="12700">
            <a:solidFill>
              <a:srgbClr val="5E89B1"/>
            </a:solidFill>
          </a:ln>
        </p:spPr>
        <p:txBody>
          <a:bodyPr wrap="square" lIns="0" tIns="0" rIns="0" bIns="0" rtlCol="0"/>
          <a:lstStyle/>
          <a:p>
            <a:pPr defTabSz="623438"/>
            <a:endParaRPr sz="1227">
              <a:solidFill>
                <a:prstClr val="black"/>
              </a:solidFill>
              <a:latin typeface="Calibri"/>
            </a:endParaRPr>
          </a:p>
        </p:txBody>
      </p:sp>
      <p:sp>
        <p:nvSpPr>
          <p:cNvPr id="25" name="object 25"/>
          <p:cNvSpPr/>
          <p:nvPr/>
        </p:nvSpPr>
        <p:spPr>
          <a:xfrm>
            <a:off x="2851383" y="1531651"/>
            <a:ext cx="167527" cy="167519"/>
          </a:xfrm>
          <a:prstGeom prst="rect">
            <a:avLst/>
          </a:prstGeom>
          <a:blipFill>
            <a:blip r:embed="rId9" cstate="print"/>
            <a:stretch>
              <a:fillRect/>
            </a:stretch>
          </a:blipFill>
        </p:spPr>
        <p:txBody>
          <a:bodyPr wrap="square" lIns="0" tIns="0" rIns="0" bIns="0" rtlCol="0"/>
          <a:lstStyle/>
          <a:p>
            <a:pPr defTabSz="623438"/>
            <a:endParaRPr sz="1227">
              <a:solidFill>
                <a:prstClr val="black"/>
              </a:solidFill>
              <a:latin typeface="Calibri"/>
            </a:endParaRPr>
          </a:p>
        </p:txBody>
      </p:sp>
      <p:sp>
        <p:nvSpPr>
          <p:cNvPr id="26" name="object 26"/>
          <p:cNvSpPr txBox="1"/>
          <p:nvPr/>
        </p:nvSpPr>
        <p:spPr>
          <a:xfrm>
            <a:off x="2905007" y="1552210"/>
            <a:ext cx="57583" cy="108451"/>
          </a:xfrm>
          <a:prstGeom prst="rect">
            <a:avLst/>
          </a:prstGeom>
        </p:spPr>
        <p:txBody>
          <a:bodyPr vert="horz" wrap="square" lIns="0" tIns="8659" rIns="0" bIns="0" rtlCol="0">
            <a:spAutoFit/>
          </a:bodyPr>
          <a:lstStyle/>
          <a:p>
            <a:pPr marL="8659" defTabSz="623438">
              <a:spcBef>
                <a:spcPts val="68"/>
              </a:spcBef>
            </a:pPr>
            <a:r>
              <a:rPr sz="648" spc="-95" dirty="0">
                <a:solidFill>
                  <a:srgbClr val="FFFFFF"/>
                </a:solidFill>
                <a:latin typeface="Lucida Sans"/>
                <a:cs typeface="Lucida Sans"/>
              </a:rPr>
              <a:t>1</a:t>
            </a:r>
            <a:endParaRPr sz="648">
              <a:solidFill>
                <a:prstClr val="black"/>
              </a:solidFill>
              <a:latin typeface="Lucida Sans"/>
              <a:cs typeface="Lucida Sans"/>
            </a:endParaRPr>
          </a:p>
        </p:txBody>
      </p:sp>
      <p:sp>
        <p:nvSpPr>
          <p:cNvPr id="27" name="object 27"/>
          <p:cNvSpPr/>
          <p:nvPr/>
        </p:nvSpPr>
        <p:spPr>
          <a:xfrm>
            <a:off x="2905898" y="3217691"/>
            <a:ext cx="357188" cy="357188"/>
          </a:xfrm>
          <a:custGeom>
            <a:avLst/>
            <a:gdLst/>
            <a:ahLst/>
            <a:cxnLst/>
            <a:rect l="l" t="t" r="r" b="b"/>
            <a:pathLst>
              <a:path w="523875" h="523875">
                <a:moveTo>
                  <a:pt x="261696" y="0"/>
                </a:moveTo>
                <a:lnTo>
                  <a:pt x="214717" y="4223"/>
                </a:lnTo>
                <a:lnTo>
                  <a:pt x="170476" y="16397"/>
                </a:lnTo>
                <a:lnTo>
                  <a:pt x="129716" y="35778"/>
                </a:lnTo>
                <a:lnTo>
                  <a:pt x="93184" y="61620"/>
                </a:lnTo>
                <a:lnTo>
                  <a:pt x="61624" y="93179"/>
                </a:lnTo>
                <a:lnTo>
                  <a:pt x="35781" y="129711"/>
                </a:lnTo>
                <a:lnTo>
                  <a:pt x="16399" y="170470"/>
                </a:lnTo>
                <a:lnTo>
                  <a:pt x="4223" y="214714"/>
                </a:lnTo>
                <a:lnTo>
                  <a:pt x="0" y="261696"/>
                </a:lnTo>
                <a:lnTo>
                  <a:pt x="4223" y="308675"/>
                </a:lnTo>
                <a:lnTo>
                  <a:pt x="16399" y="352917"/>
                </a:lnTo>
                <a:lnTo>
                  <a:pt x="35781" y="393678"/>
                </a:lnTo>
                <a:lnTo>
                  <a:pt x="61624" y="430212"/>
                </a:lnTo>
                <a:lnTo>
                  <a:pt x="93184" y="461775"/>
                </a:lnTo>
                <a:lnTo>
                  <a:pt x="129716" y="487620"/>
                </a:lnTo>
                <a:lnTo>
                  <a:pt x="170476" y="507004"/>
                </a:lnTo>
                <a:lnTo>
                  <a:pt x="214717" y="519180"/>
                </a:lnTo>
                <a:lnTo>
                  <a:pt x="261696" y="523405"/>
                </a:lnTo>
                <a:lnTo>
                  <a:pt x="308674" y="519180"/>
                </a:lnTo>
                <a:lnTo>
                  <a:pt x="352916" y="507004"/>
                </a:lnTo>
                <a:lnTo>
                  <a:pt x="356003" y="505536"/>
                </a:lnTo>
                <a:lnTo>
                  <a:pt x="261696" y="505536"/>
                </a:lnTo>
                <a:lnTo>
                  <a:pt x="212615" y="500573"/>
                </a:lnTo>
                <a:lnTo>
                  <a:pt x="166873" y="486343"/>
                </a:lnTo>
                <a:lnTo>
                  <a:pt x="125457" y="463835"/>
                </a:lnTo>
                <a:lnTo>
                  <a:pt x="89355" y="434036"/>
                </a:lnTo>
                <a:lnTo>
                  <a:pt x="59556" y="397935"/>
                </a:lnTo>
                <a:lnTo>
                  <a:pt x="37048" y="356519"/>
                </a:lnTo>
                <a:lnTo>
                  <a:pt x="22818" y="310776"/>
                </a:lnTo>
                <a:lnTo>
                  <a:pt x="17856" y="261696"/>
                </a:lnTo>
                <a:lnTo>
                  <a:pt x="22818" y="212615"/>
                </a:lnTo>
                <a:lnTo>
                  <a:pt x="37048" y="166873"/>
                </a:lnTo>
                <a:lnTo>
                  <a:pt x="59556" y="125457"/>
                </a:lnTo>
                <a:lnTo>
                  <a:pt x="89355" y="89355"/>
                </a:lnTo>
                <a:lnTo>
                  <a:pt x="125457" y="59556"/>
                </a:lnTo>
                <a:lnTo>
                  <a:pt x="166873" y="37048"/>
                </a:lnTo>
                <a:lnTo>
                  <a:pt x="212615" y="22818"/>
                </a:lnTo>
                <a:lnTo>
                  <a:pt x="261696" y="17856"/>
                </a:lnTo>
                <a:lnTo>
                  <a:pt x="355983" y="17856"/>
                </a:lnTo>
                <a:lnTo>
                  <a:pt x="352916" y="16397"/>
                </a:lnTo>
                <a:lnTo>
                  <a:pt x="308674" y="4223"/>
                </a:lnTo>
                <a:lnTo>
                  <a:pt x="261696" y="0"/>
                </a:lnTo>
                <a:close/>
              </a:path>
              <a:path w="523875" h="523875">
                <a:moveTo>
                  <a:pt x="355983" y="17856"/>
                </a:moveTo>
                <a:lnTo>
                  <a:pt x="261696" y="17856"/>
                </a:lnTo>
                <a:lnTo>
                  <a:pt x="310776" y="22818"/>
                </a:lnTo>
                <a:lnTo>
                  <a:pt x="356519" y="37048"/>
                </a:lnTo>
                <a:lnTo>
                  <a:pt x="397935" y="59556"/>
                </a:lnTo>
                <a:lnTo>
                  <a:pt x="434036" y="89355"/>
                </a:lnTo>
                <a:lnTo>
                  <a:pt x="463835" y="125457"/>
                </a:lnTo>
                <a:lnTo>
                  <a:pt x="486343" y="166873"/>
                </a:lnTo>
                <a:lnTo>
                  <a:pt x="500573" y="212615"/>
                </a:lnTo>
                <a:lnTo>
                  <a:pt x="505536" y="261696"/>
                </a:lnTo>
                <a:lnTo>
                  <a:pt x="500573" y="310776"/>
                </a:lnTo>
                <a:lnTo>
                  <a:pt x="486343" y="356519"/>
                </a:lnTo>
                <a:lnTo>
                  <a:pt x="463835" y="397935"/>
                </a:lnTo>
                <a:lnTo>
                  <a:pt x="434036" y="434036"/>
                </a:lnTo>
                <a:lnTo>
                  <a:pt x="397935" y="463835"/>
                </a:lnTo>
                <a:lnTo>
                  <a:pt x="356519" y="486343"/>
                </a:lnTo>
                <a:lnTo>
                  <a:pt x="310776" y="500573"/>
                </a:lnTo>
                <a:lnTo>
                  <a:pt x="261696" y="505536"/>
                </a:lnTo>
                <a:lnTo>
                  <a:pt x="356003" y="505536"/>
                </a:lnTo>
                <a:lnTo>
                  <a:pt x="393675" y="487620"/>
                </a:lnTo>
                <a:lnTo>
                  <a:pt x="430207" y="461775"/>
                </a:lnTo>
                <a:lnTo>
                  <a:pt x="461767" y="430212"/>
                </a:lnTo>
                <a:lnTo>
                  <a:pt x="487611" y="393678"/>
                </a:lnTo>
                <a:lnTo>
                  <a:pt x="506993" y="352917"/>
                </a:lnTo>
                <a:lnTo>
                  <a:pt x="519168" y="308675"/>
                </a:lnTo>
                <a:lnTo>
                  <a:pt x="523392" y="261696"/>
                </a:lnTo>
                <a:lnTo>
                  <a:pt x="519168" y="214714"/>
                </a:lnTo>
                <a:lnTo>
                  <a:pt x="506993" y="170470"/>
                </a:lnTo>
                <a:lnTo>
                  <a:pt x="487611" y="129711"/>
                </a:lnTo>
                <a:lnTo>
                  <a:pt x="461767" y="93179"/>
                </a:lnTo>
                <a:lnTo>
                  <a:pt x="430207" y="61620"/>
                </a:lnTo>
                <a:lnTo>
                  <a:pt x="393675" y="35778"/>
                </a:lnTo>
                <a:lnTo>
                  <a:pt x="355983" y="17856"/>
                </a:lnTo>
                <a:close/>
              </a:path>
            </a:pathLst>
          </a:custGeom>
          <a:solidFill>
            <a:srgbClr val="5E89B1"/>
          </a:solidFill>
        </p:spPr>
        <p:txBody>
          <a:bodyPr wrap="square" lIns="0" tIns="0" rIns="0" bIns="0" rtlCol="0"/>
          <a:lstStyle/>
          <a:p>
            <a:pPr defTabSz="623438"/>
            <a:endParaRPr sz="1227">
              <a:solidFill>
                <a:prstClr val="black"/>
              </a:solidFill>
              <a:latin typeface="Calibri"/>
            </a:endParaRPr>
          </a:p>
        </p:txBody>
      </p:sp>
      <p:sp>
        <p:nvSpPr>
          <p:cNvPr id="28" name="object 28"/>
          <p:cNvSpPr/>
          <p:nvPr/>
        </p:nvSpPr>
        <p:spPr>
          <a:xfrm>
            <a:off x="2918073" y="3229866"/>
            <a:ext cx="332509" cy="332509"/>
          </a:xfrm>
          <a:custGeom>
            <a:avLst/>
            <a:gdLst/>
            <a:ahLst/>
            <a:cxnLst/>
            <a:rect l="l" t="t" r="r" b="b"/>
            <a:pathLst>
              <a:path w="487680" h="487679">
                <a:moveTo>
                  <a:pt x="243840" y="0"/>
                </a:moveTo>
                <a:lnTo>
                  <a:pt x="194759" y="4962"/>
                </a:lnTo>
                <a:lnTo>
                  <a:pt x="149016" y="19192"/>
                </a:lnTo>
                <a:lnTo>
                  <a:pt x="107600" y="41700"/>
                </a:lnTo>
                <a:lnTo>
                  <a:pt x="71499" y="71499"/>
                </a:lnTo>
                <a:lnTo>
                  <a:pt x="41700" y="107600"/>
                </a:lnTo>
                <a:lnTo>
                  <a:pt x="19192" y="149016"/>
                </a:lnTo>
                <a:lnTo>
                  <a:pt x="4962" y="194759"/>
                </a:lnTo>
                <a:lnTo>
                  <a:pt x="0" y="243840"/>
                </a:lnTo>
                <a:lnTo>
                  <a:pt x="4962" y="292920"/>
                </a:lnTo>
                <a:lnTo>
                  <a:pt x="19192" y="338663"/>
                </a:lnTo>
                <a:lnTo>
                  <a:pt x="41700" y="380079"/>
                </a:lnTo>
                <a:lnTo>
                  <a:pt x="71499" y="416180"/>
                </a:lnTo>
                <a:lnTo>
                  <a:pt x="107600" y="445979"/>
                </a:lnTo>
                <a:lnTo>
                  <a:pt x="149016" y="468487"/>
                </a:lnTo>
                <a:lnTo>
                  <a:pt x="194759" y="482717"/>
                </a:lnTo>
                <a:lnTo>
                  <a:pt x="243840" y="487680"/>
                </a:lnTo>
                <a:lnTo>
                  <a:pt x="292920" y="482717"/>
                </a:lnTo>
                <a:lnTo>
                  <a:pt x="338663" y="468487"/>
                </a:lnTo>
                <a:lnTo>
                  <a:pt x="380079" y="445979"/>
                </a:lnTo>
                <a:lnTo>
                  <a:pt x="416180" y="416180"/>
                </a:lnTo>
                <a:lnTo>
                  <a:pt x="445979" y="380079"/>
                </a:lnTo>
                <a:lnTo>
                  <a:pt x="468487" y="338663"/>
                </a:lnTo>
                <a:lnTo>
                  <a:pt x="482717" y="292920"/>
                </a:lnTo>
                <a:lnTo>
                  <a:pt x="487680" y="243840"/>
                </a:lnTo>
                <a:lnTo>
                  <a:pt x="482717" y="194759"/>
                </a:lnTo>
                <a:lnTo>
                  <a:pt x="468487" y="149016"/>
                </a:lnTo>
                <a:lnTo>
                  <a:pt x="445979" y="107600"/>
                </a:lnTo>
                <a:lnTo>
                  <a:pt x="416180" y="71499"/>
                </a:lnTo>
                <a:lnTo>
                  <a:pt x="380079" y="41700"/>
                </a:lnTo>
                <a:lnTo>
                  <a:pt x="338663" y="19192"/>
                </a:lnTo>
                <a:lnTo>
                  <a:pt x="292920" y="4962"/>
                </a:lnTo>
                <a:lnTo>
                  <a:pt x="243840" y="0"/>
                </a:lnTo>
                <a:close/>
              </a:path>
            </a:pathLst>
          </a:custGeom>
          <a:ln w="12700">
            <a:solidFill>
              <a:srgbClr val="5E89B1"/>
            </a:solidFill>
          </a:ln>
        </p:spPr>
        <p:txBody>
          <a:bodyPr wrap="square" lIns="0" tIns="0" rIns="0" bIns="0" rtlCol="0"/>
          <a:lstStyle/>
          <a:p>
            <a:pPr defTabSz="623438"/>
            <a:endParaRPr sz="1227">
              <a:solidFill>
                <a:prstClr val="black"/>
              </a:solidFill>
              <a:latin typeface="Calibri"/>
            </a:endParaRPr>
          </a:p>
        </p:txBody>
      </p:sp>
      <p:sp>
        <p:nvSpPr>
          <p:cNvPr id="29" name="object 29"/>
          <p:cNvSpPr/>
          <p:nvPr/>
        </p:nvSpPr>
        <p:spPr>
          <a:xfrm>
            <a:off x="2905898" y="3217691"/>
            <a:ext cx="357188" cy="357188"/>
          </a:xfrm>
          <a:custGeom>
            <a:avLst/>
            <a:gdLst/>
            <a:ahLst/>
            <a:cxnLst/>
            <a:rect l="l" t="t" r="r" b="b"/>
            <a:pathLst>
              <a:path w="523875" h="523875">
                <a:moveTo>
                  <a:pt x="261696" y="523405"/>
                </a:moveTo>
                <a:lnTo>
                  <a:pt x="214717" y="519180"/>
                </a:lnTo>
                <a:lnTo>
                  <a:pt x="170476" y="507004"/>
                </a:lnTo>
                <a:lnTo>
                  <a:pt x="129716" y="487620"/>
                </a:lnTo>
                <a:lnTo>
                  <a:pt x="93184" y="461775"/>
                </a:lnTo>
                <a:lnTo>
                  <a:pt x="61624" y="430212"/>
                </a:lnTo>
                <a:lnTo>
                  <a:pt x="35781" y="393678"/>
                </a:lnTo>
                <a:lnTo>
                  <a:pt x="16399" y="352917"/>
                </a:lnTo>
                <a:lnTo>
                  <a:pt x="4223" y="308675"/>
                </a:lnTo>
                <a:lnTo>
                  <a:pt x="0" y="261696"/>
                </a:lnTo>
                <a:lnTo>
                  <a:pt x="4223" y="214714"/>
                </a:lnTo>
                <a:lnTo>
                  <a:pt x="16399" y="170470"/>
                </a:lnTo>
                <a:lnTo>
                  <a:pt x="35781" y="129711"/>
                </a:lnTo>
                <a:lnTo>
                  <a:pt x="61624" y="93179"/>
                </a:lnTo>
                <a:lnTo>
                  <a:pt x="93184" y="61620"/>
                </a:lnTo>
                <a:lnTo>
                  <a:pt x="129716" y="35778"/>
                </a:lnTo>
                <a:lnTo>
                  <a:pt x="170476" y="16397"/>
                </a:lnTo>
                <a:lnTo>
                  <a:pt x="214717" y="4223"/>
                </a:lnTo>
                <a:lnTo>
                  <a:pt x="261696" y="0"/>
                </a:lnTo>
                <a:lnTo>
                  <a:pt x="308674" y="4223"/>
                </a:lnTo>
                <a:lnTo>
                  <a:pt x="352916" y="16397"/>
                </a:lnTo>
                <a:lnTo>
                  <a:pt x="393675" y="35778"/>
                </a:lnTo>
                <a:lnTo>
                  <a:pt x="430207" y="61620"/>
                </a:lnTo>
                <a:lnTo>
                  <a:pt x="461767" y="93179"/>
                </a:lnTo>
                <a:lnTo>
                  <a:pt x="487611" y="129711"/>
                </a:lnTo>
                <a:lnTo>
                  <a:pt x="506993" y="170470"/>
                </a:lnTo>
                <a:lnTo>
                  <a:pt x="519168" y="214714"/>
                </a:lnTo>
                <a:lnTo>
                  <a:pt x="523392" y="261696"/>
                </a:lnTo>
                <a:lnTo>
                  <a:pt x="519168" y="308675"/>
                </a:lnTo>
                <a:lnTo>
                  <a:pt x="506993" y="352917"/>
                </a:lnTo>
                <a:lnTo>
                  <a:pt x="487611" y="393678"/>
                </a:lnTo>
                <a:lnTo>
                  <a:pt x="461767" y="430212"/>
                </a:lnTo>
                <a:lnTo>
                  <a:pt x="430207" y="461775"/>
                </a:lnTo>
                <a:lnTo>
                  <a:pt x="393675" y="487620"/>
                </a:lnTo>
                <a:lnTo>
                  <a:pt x="352916" y="507004"/>
                </a:lnTo>
                <a:lnTo>
                  <a:pt x="308674" y="519180"/>
                </a:lnTo>
                <a:lnTo>
                  <a:pt x="261696" y="523405"/>
                </a:lnTo>
                <a:close/>
              </a:path>
            </a:pathLst>
          </a:custGeom>
          <a:ln w="12700">
            <a:solidFill>
              <a:srgbClr val="5E89B1"/>
            </a:solidFill>
          </a:ln>
        </p:spPr>
        <p:txBody>
          <a:bodyPr wrap="square" lIns="0" tIns="0" rIns="0" bIns="0" rtlCol="0"/>
          <a:lstStyle/>
          <a:p>
            <a:pPr defTabSz="623438"/>
            <a:endParaRPr sz="1227">
              <a:solidFill>
                <a:prstClr val="black"/>
              </a:solidFill>
              <a:latin typeface="Calibri"/>
            </a:endParaRPr>
          </a:p>
        </p:txBody>
      </p:sp>
      <p:sp>
        <p:nvSpPr>
          <p:cNvPr id="30" name="object 30"/>
          <p:cNvSpPr/>
          <p:nvPr/>
        </p:nvSpPr>
        <p:spPr>
          <a:xfrm>
            <a:off x="2851383" y="3168972"/>
            <a:ext cx="167527" cy="167519"/>
          </a:xfrm>
          <a:prstGeom prst="rect">
            <a:avLst/>
          </a:prstGeom>
          <a:blipFill>
            <a:blip r:embed="rId8" cstate="print"/>
            <a:stretch>
              <a:fillRect/>
            </a:stretch>
          </a:blipFill>
        </p:spPr>
        <p:txBody>
          <a:bodyPr wrap="square" lIns="0" tIns="0" rIns="0" bIns="0" rtlCol="0"/>
          <a:lstStyle/>
          <a:p>
            <a:pPr defTabSz="623438"/>
            <a:endParaRPr sz="1227">
              <a:solidFill>
                <a:prstClr val="black"/>
              </a:solidFill>
              <a:latin typeface="Calibri"/>
            </a:endParaRPr>
          </a:p>
        </p:txBody>
      </p:sp>
      <p:sp>
        <p:nvSpPr>
          <p:cNvPr id="31" name="object 31"/>
          <p:cNvSpPr txBox="1"/>
          <p:nvPr/>
        </p:nvSpPr>
        <p:spPr>
          <a:xfrm>
            <a:off x="2901801" y="3189530"/>
            <a:ext cx="64077" cy="108451"/>
          </a:xfrm>
          <a:prstGeom prst="rect">
            <a:avLst/>
          </a:prstGeom>
        </p:spPr>
        <p:txBody>
          <a:bodyPr vert="horz" wrap="square" lIns="0" tIns="8659" rIns="0" bIns="0" rtlCol="0">
            <a:spAutoFit/>
          </a:bodyPr>
          <a:lstStyle/>
          <a:p>
            <a:pPr marL="8659" defTabSz="623438">
              <a:spcBef>
                <a:spcPts val="68"/>
              </a:spcBef>
            </a:pPr>
            <a:r>
              <a:rPr sz="648" spc="-44" dirty="0">
                <a:solidFill>
                  <a:srgbClr val="FFFFFF"/>
                </a:solidFill>
                <a:latin typeface="Lucida Sans"/>
                <a:cs typeface="Lucida Sans"/>
              </a:rPr>
              <a:t>3</a:t>
            </a:r>
            <a:endParaRPr sz="648">
              <a:solidFill>
                <a:prstClr val="black"/>
              </a:solidFill>
              <a:latin typeface="Lucida Sans"/>
              <a:cs typeface="Lucida Sans"/>
            </a:endParaRPr>
          </a:p>
        </p:txBody>
      </p:sp>
      <p:sp>
        <p:nvSpPr>
          <p:cNvPr id="32" name="object 32"/>
          <p:cNvSpPr/>
          <p:nvPr/>
        </p:nvSpPr>
        <p:spPr>
          <a:xfrm>
            <a:off x="6849721" y="1360598"/>
            <a:ext cx="2102860" cy="75767"/>
          </a:xfrm>
          <a:custGeom>
            <a:avLst/>
            <a:gdLst/>
            <a:ahLst/>
            <a:cxnLst/>
            <a:rect l="l" t="t" r="r" b="b"/>
            <a:pathLst>
              <a:path w="3084195" h="111125">
                <a:moveTo>
                  <a:pt x="0" y="0"/>
                </a:moveTo>
                <a:lnTo>
                  <a:pt x="3058693" y="0"/>
                </a:lnTo>
                <a:lnTo>
                  <a:pt x="3068555" y="2004"/>
                </a:lnTo>
                <a:lnTo>
                  <a:pt x="3076632" y="7461"/>
                </a:lnTo>
                <a:lnTo>
                  <a:pt x="3082089" y="15537"/>
                </a:lnTo>
                <a:lnTo>
                  <a:pt x="3084093" y="25400"/>
                </a:lnTo>
                <a:lnTo>
                  <a:pt x="3084093" y="111074"/>
                </a:lnTo>
              </a:path>
            </a:pathLst>
          </a:custGeom>
          <a:ln w="9525">
            <a:solidFill>
              <a:srgbClr val="DA2A26"/>
            </a:solidFill>
          </a:ln>
        </p:spPr>
        <p:txBody>
          <a:bodyPr wrap="square" lIns="0" tIns="0" rIns="0" bIns="0" rtlCol="0"/>
          <a:lstStyle/>
          <a:p>
            <a:pPr defTabSz="623438"/>
            <a:endParaRPr sz="1227">
              <a:solidFill>
                <a:prstClr val="black"/>
              </a:solidFill>
              <a:latin typeface="Calibri"/>
            </a:endParaRPr>
          </a:p>
        </p:txBody>
      </p:sp>
      <p:sp>
        <p:nvSpPr>
          <p:cNvPr id="33" name="object 33"/>
          <p:cNvSpPr/>
          <p:nvPr/>
        </p:nvSpPr>
        <p:spPr>
          <a:xfrm>
            <a:off x="2963217" y="3306020"/>
            <a:ext cx="220807" cy="220807"/>
          </a:xfrm>
          <a:custGeom>
            <a:avLst/>
            <a:gdLst/>
            <a:ahLst/>
            <a:cxnLst/>
            <a:rect l="l" t="t" r="r" b="b"/>
            <a:pathLst>
              <a:path w="323850" h="323850">
                <a:moveTo>
                  <a:pt x="323659" y="0"/>
                </a:moveTo>
                <a:lnTo>
                  <a:pt x="0" y="155346"/>
                </a:lnTo>
                <a:lnTo>
                  <a:pt x="117856" y="207238"/>
                </a:lnTo>
                <a:lnTo>
                  <a:pt x="175742" y="323697"/>
                </a:lnTo>
                <a:lnTo>
                  <a:pt x="189403" y="293801"/>
                </a:lnTo>
                <a:lnTo>
                  <a:pt x="175260" y="293801"/>
                </a:lnTo>
                <a:lnTo>
                  <a:pt x="130479" y="203669"/>
                </a:lnTo>
                <a:lnTo>
                  <a:pt x="139486" y="194602"/>
                </a:lnTo>
                <a:lnTo>
                  <a:pt x="121297" y="194602"/>
                </a:lnTo>
                <a:lnTo>
                  <a:pt x="30949" y="154838"/>
                </a:lnTo>
                <a:lnTo>
                  <a:pt x="279082" y="35750"/>
                </a:lnTo>
                <a:lnTo>
                  <a:pt x="307322" y="35750"/>
                </a:lnTo>
                <a:lnTo>
                  <a:pt x="323659" y="0"/>
                </a:lnTo>
                <a:close/>
              </a:path>
              <a:path w="323850" h="323850">
                <a:moveTo>
                  <a:pt x="303823" y="43408"/>
                </a:moveTo>
                <a:lnTo>
                  <a:pt x="289661" y="43408"/>
                </a:lnTo>
                <a:lnTo>
                  <a:pt x="175260" y="293801"/>
                </a:lnTo>
                <a:lnTo>
                  <a:pt x="189403" y="293801"/>
                </a:lnTo>
                <a:lnTo>
                  <a:pt x="303823" y="43408"/>
                </a:lnTo>
                <a:close/>
              </a:path>
              <a:path w="323850" h="323850">
                <a:moveTo>
                  <a:pt x="307322" y="35750"/>
                </a:moveTo>
                <a:lnTo>
                  <a:pt x="279082" y="35750"/>
                </a:lnTo>
                <a:lnTo>
                  <a:pt x="121297" y="194602"/>
                </a:lnTo>
                <a:lnTo>
                  <a:pt x="139486" y="194602"/>
                </a:lnTo>
                <a:lnTo>
                  <a:pt x="289661" y="43408"/>
                </a:lnTo>
                <a:lnTo>
                  <a:pt x="303823" y="43408"/>
                </a:lnTo>
                <a:lnTo>
                  <a:pt x="307322" y="35750"/>
                </a:lnTo>
                <a:close/>
              </a:path>
            </a:pathLst>
          </a:custGeom>
          <a:solidFill>
            <a:srgbClr val="5E89B1"/>
          </a:solidFill>
        </p:spPr>
        <p:txBody>
          <a:bodyPr wrap="square" lIns="0" tIns="0" rIns="0" bIns="0" rtlCol="0"/>
          <a:lstStyle/>
          <a:p>
            <a:pPr defTabSz="623438"/>
            <a:endParaRPr sz="1227">
              <a:solidFill>
                <a:prstClr val="black"/>
              </a:solidFill>
              <a:latin typeface="Calibri"/>
            </a:endParaRPr>
          </a:p>
        </p:txBody>
      </p:sp>
      <p:sp>
        <p:nvSpPr>
          <p:cNvPr id="34" name="object 34"/>
          <p:cNvSpPr/>
          <p:nvPr/>
        </p:nvSpPr>
        <p:spPr>
          <a:xfrm>
            <a:off x="3052180" y="3335617"/>
            <a:ext cx="108672" cy="171017"/>
          </a:xfrm>
          <a:custGeom>
            <a:avLst/>
            <a:gdLst/>
            <a:ahLst/>
            <a:cxnLst/>
            <a:rect l="l" t="t" r="r" b="b"/>
            <a:pathLst>
              <a:path w="159384" h="250825">
                <a:moveTo>
                  <a:pt x="44780" y="250393"/>
                </a:moveTo>
                <a:lnTo>
                  <a:pt x="0" y="160261"/>
                </a:lnTo>
                <a:lnTo>
                  <a:pt x="159181" y="0"/>
                </a:lnTo>
                <a:lnTo>
                  <a:pt x="44780" y="250393"/>
                </a:lnTo>
                <a:close/>
              </a:path>
            </a:pathLst>
          </a:custGeom>
          <a:ln w="6350">
            <a:solidFill>
              <a:srgbClr val="5E89B1"/>
            </a:solidFill>
          </a:ln>
        </p:spPr>
        <p:txBody>
          <a:bodyPr wrap="square" lIns="0" tIns="0" rIns="0" bIns="0" rtlCol="0"/>
          <a:lstStyle/>
          <a:p>
            <a:pPr defTabSz="623438"/>
            <a:endParaRPr sz="1227">
              <a:solidFill>
                <a:prstClr val="black"/>
              </a:solidFill>
              <a:latin typeface="Calibri"/>
            </a:endParaRPr>
          </a:p>
        </p:txBody>
      </p:sp>
      <p:sp>
        <p:nvSpPr>
          <p:cNvPr id="35" name="object 35"/>
          <p:cNvSpPr/>
          <p:nvPr/>
        </p:nvSpPr>
        <p:spPr>
          <a:xfrm>
            <a:off x="2984319" y="3330396"/>
            <a:ext cx="169285" cy="108672"/>
          </a:xfrm>
          <a:custGeom>
            <a:avLst/>
            <a:gdLst/>
            <a:ahLst/>
            <a:cxnLst/>
            <a:rect l="l" t="t" r="r" b="b"/>
            <a:pathLst>
              <a:path w="248284" h="159385">
                <a:moveTo>
                  <a:pt x="90347" y="158851"/>
                </a:moveTo>
                <a:lnTo>
                  <a:pt x="0" y="119087"/>
                </a:lnTo>
                <a:lnTo>
                  <a:pt x="248132" y="0"/>
                </a:lnTo>
                <a:lnTo>
                  <a:pt x="90347" y="158851"/>
                </a:lnTo>
                <a:close/>
              </a:path>
            </a:pathLst>
          </a:custGeom>
          <a:ln w="6350">
            <a:solidFill>
              <a:srgbClr val="5E89B1"/>
            </a:solidFill>
          </a:ln>
        </p:spPr>
        <p:txBody>
          <a:bodyPr wrap="square" lIns="0" tIns="0" rIns="0" bIns="0" rtlCol="0"/>
          <a:lstStyle/>
          <a:p>
            <a:pPr defTabSz="623438"/>
            <a:endParaRPr sz="1227">
              <a:solidFill>
                <a:prstClr val="black"/>
              </a:solidFill>
              <a:latin typeface="Calibri"/>
            </a:endParaRPr>
          </a:p>
        </p:txBody>
      </p:sp>
      <p:sp>
        <p:nvSpPr>
          <p:cNvPr id="36" name="object 36"/>
          <p:cNvSpPr/>
          <p:nvPr/>
        </p:nvSpPr>
        <p:spPr>
          <a:xfrm>
            <a:off x="2963217" y="3306020"/>
            <a:ext cx="220807" cy="220807"/>
          </a:xfrm>
          <a:custGeom>
            <a:avLst/>
            <a:gdLst/>
            <a:ahLst/>
            <a:cxnLst/>
            <a:rect l="l" t="t" r="r" b="b"/>
            <a:pathLst>
              <a:path w="323850" h="323850">
                <a:moveTo>
                  <a:pt x="117856" y="207238"/>
                </a:moveTo>
                <a:lnTo>
                  <a:pt x="175742" y="323697"/>
                </a:lnTo>
                <a:lnTo>
                  <a:pt x="323659" y="0"/>
                </a:lnTo>
                <a:lnTo>
                  <a:pt x="0" y="155346"/>
                </a:lnTo>
                <a:lnTo>
                  <a:pt x="117856" y="207238"/>
                </a:lnTo>
                <a:close/>
              </a:path>
            </a:pathLst>
          </a:custGeom>
          <a:ln w="6350">
            <a:solidFill>
              <a:srgbClr val="5E89B1"/>
            </a:solidFill>
          </a:ln>
        </p:spPr>
        <p:txBody>
          <a:bodyPr wrap="square" lIns="0" tIns="0" rIns="0" bIns="0" rtlCol="0"/>
          <a:lstStyle/>
          <a:p>
            <a:pPr defTabSz="623438"/>
            <a:endParaRPr sz="1227">
              <a:solidFill>
                <a:prstClr val="black"/>
              </a:solidFill>
              <a:latin typeface="Calibri"/>
            </a:endParaRPr>
          </a:p>
        </p:txBody>
      </p:sp>
      <p:sp>
        <p:nvSpPr>
          <p:cNvPr id="37" name="object 37"/>
          <p:cNvSpPr/>
          <p:nvPr/>
        </p:nvSpPr>
        <p:spPr>
          <a:xfrm>
            <a:off x="8860297" y="1440188"/>
            <a:ext cx="183140" cy="183140"/>
          </a:xfrm>
          <a:custGeom>
            <a:avLst/>
            <a:gdLst/>
            <a:ahLst/>
            <a:cxnLst/>
            <a:rect l="l" t="t" r="r" b="b"/>
            <a:pathLst>
              <a:path w="268604" h="268605">
                <a:moveTo>
                  <a:pt x="268236" y="134112"/>
                </a:moveTo>
                <a:lnTo>
                  <a:pt x="261399" y="176507"/>
                </a:lnTo>
                <a:lnTo>
                  <a:pt x="242359" y="213326"/>
                </a:lnTo>
                <a:lnTo>
                  <a:pt x="213326" y="242359"/>
                </a:lnTo>
                <a:lnTo>
                  <a:pt x="176507" y="261399"/>
                </a:lnTo>
                <a:lnTo>
                  <a:pt x="134111" y="268236"/>
                </a:lnTo>
                <a:lnTo>
                  <a:pt x="91722" y="261399"/>
                </a:lnTo>
                <a:lnTo>
                  <a:pt x="54907" y="242359"/>
                </a:lnTo>
                <a:lnTo>
                  <a:pt x="25876" y="213326"/>
                </a:lnTo>
                <a:lnTo>
                  <a:pt x="6837" y="176507"/>
                </a:lnTo>
                <a:lnTo>
                  <a:pt x="0" y="134112"/>
                </a:lnTo>
                <a:lnTo>
                  <a:pt x="6837" y="91722"/>
                </a:lnTo>
                <a:lnTo>
                  <a:pt x="25876" y="54907"/>
                </a:lnTo>
                <a:lnTo>
                  <a:pt x="54907" y="25876"/>
                </a:lnTo>
                <a:lnTo>
                  <a:pt x="91722" y="6837"/>
                </a:lnTo>
                <a:lnTo>
                  <a:pt x="134111" y="0"/>
                </a:lnTo>
                <a:lnTo>
                  <a:pt x="173903" y="6837"/>
                </a:lnTo>
                <a:lnTo>
                  <a:pt x="210396" y="25876"/>
                </a:lnTo>
                <a:lnTo>
                  <a:pt x="240406" y="54907"/>
                </a:lnTo>
                <a:lnTo>
                  <a:pt x="260748" y="91722"/>
                </a:lnTo>
                <a:lnTo>
                  <a:pt x="268236" y="134112"/>
                </a:lnTo>
                <a:close/>
              </a:path>
            </a:pathLst>
          </a:custGeom>
          <a:ln w="25400">
            <a:solidFill>
              <a:srgbClr val="DA2A26"/>
            </a:solidFill>
          </a:ln>
        </p:spPr>
        <p:txBody>
          <a:bodyPr wrap="square" lIns="0" tIns="0" rIns="0" bIns="0" rtlCol="0"/>
          <a:lstStyle/>
          <a:p>
            <a:pPr defTabSz="623438"/>
            <a:endParaRPr sz="1227">
              <a:solidFill>
                <a:prstClr val="black"/>
              </a:solidFill>
              <a:latin typeface="Calibri"/>
            </a:endParaRPr>
          </a:p>
        </p:txBody>
      </p:sp>
      <p:sp>
        <p:nvSpPr>
          <p:cNvPr id="38" name="object 38"/>
          <p:cNvSpPr/>
          <p:nvPr/>
        </p:nvSpPr>
        <p:spPr>
          <a:xfrm>
            <a:off x="3359905" y="1573971"/>
            <a:ext cx="1215736" cy="934316"/>
          </a:xfrm>
          <a:custGeom>
            <a:avLst/>
            <a:gdLst/>
            <a:ahLst/>
            <a:cxnLst/>
            <a:rect l="l" t="t" r="r" b="b"/>
            <a:pathLst>
              <a:path w="1783080" h="1370329">
                <a:moveTo>
                  <a:pt x="0" y="1370291"/>
                </a:moveTo>
                <a:lnTo>
                  <a:pt x="1503222" y="1370291"/>
                </a:lnTo>
                <a:lnTo>
                  <a:pt x="1513085" y="1368287"/>
                </a:lnTo>
                <a:lnTo>
                  <a:pt x="1521161" y="1362830"/>
                </a:lnTo>
                <a:lnTo>
                  <a:pt x="1526618" y="1354754"/>
                </a:lnTo>
                <a:lnTo>
                  <a:pt x="1528622" y="1344891"/>
                </a:lnTo>
                <a:lnTo>
                  <a:pt x="1528622" y="25399"/>
                </a:lnTo>
                <a:lnTo>
                  <a:pt x="1530627" y="15537"/>
                </a:lnTo>
                <a:lnTo>
                  <a:pt x="1536084" y="7461"/>
                </a:lnTo>
                <a:lnTo>
                  <a:pt x="1544160" y="2004"/>
                </a:lnTo>
                <a:lnTo>
                  <a:pt x="1554022" y="0"/>
                </a:lnTo>
                <a:lnTo>
                  <a:pt x="1782762" y="0"/>
                </a:lnTo>
              </a:path>
            </a:pathLst>
          </a:custGeom>
          <a:ln w="12700">
            <a:solidFill>
              <a:srgbClr val="82A2C2"/>
            </a:solidFill>
            <a:prstDash val="dot"/>
          </a:ln>
        </p:spPr>
        <p:txBody>
          <a:bodyPr wrap="square" lIns="0" tIns="0" rIns="0" bIns="0" rtlCol="0"/>
          <a:lstStyle/>
          <a:p>
            <a:pPr defTabSz="623438"/>
            <a:endParaRPr sz="1227">
              <a:solidFill>
                <a:prstClr val="black"/>
              </a:solidFill>
              <a:latin typeface="Calibri"/>
            </a:endParaRPr>
          </a:p>
        </p:txBody>
      </p:sp>
      <p:sp>
        <p:nvSpPr>
          <p:cNvPr id="39" name="object 39"/>
          <p:cNvSpPr/>
          <p:nvPr/>
        </p:nvSpPr>
        <p:spPr>
          <a:xfrm>
            <a:off x="4584913" y="1573971"/>
            <a:ext cx="751176" cy="0"/>
          </a:xfrm>
          <a:custGeom>
            <a:avLst/>
            <a:gdLst/>
            <a:ahLst/>
            <a:cxnLst/>
            <a:rect l="l" t="t" r="r" b="b"/>
            <a:pathLst>
              <a:path w="1101725">
                <a:moveTo>
                  <a:pt x="0" y="0"/>
                </a:moveTo>
                <a:lnTo>
                  <a:pt x="1101445" y="0"/>
                </a:lnTo>
              </a:path>
            </a:pathLst>
          </a:custGeom>
          <a:ln w="12700">
            <a:solidFill>
              <a:srgbClr val="82A2C2"/>
            </a:solidFill>
            <a:prstDash val="dot"/>
          </a:ln>
        </p:spPr>
        <p:txBody>
          <a:bodyPr wrap="square" lIns="0" tIns="0" rIns="0" bIns="0" rtlCol="0"/>
          <a:lstStyle/>
          <a:p>
            <a:pPr defTabSz="623438"/>
            <a:endParaRPr sz="1227">
              <a:solidFill>
                <a:prstClr val="black"/>
              </a:solidFill>
              <a:latin typeface="Calibri"/>
            </a:endParaRPr>
          </a:p>
        </p:txBody>
      </p:sp>
      <p:sp>
        <p:nvSpPr>
          <p:cNvPr id="40" name="object 40"/>
          <p:cNvSpPr/>
          <p:nvPr/>
        </p:nvSpPr>
        <p:spPr>
          <a:xfrm>
            <a:off x="3341361" y="4319042"/>
            <a:ext cx="2011074" cy="0"/>
          </a:xfrm>
          <a:custGeom>
            <a:avLst/>
            <a:gdLst/>
            <a:ahLst/>
            <a:cxnLst/>
            <a:rect l="l" t="t" r="r" b="b"/>
            <a:pathLst>
              <a:path w="2949575">
                <a:moveTo>
                  <a:pt x="0" y="0"/>
                </a:moveTo>
                <a:lnTo>
                  <a:pt x="2949346" y="0"/>
                </a:lnTo>
              </a:path>
            </a:pathLst>
          </a:custGeom>
          <a:ln w="12700">
            <a:solidFill>
              <a:srgbClr val="82A2C2"/>
            </a:solidFill>
            <a:prstDash val="dot"/>
          </a:ln>
        </p:spPr>
        <p:txBody>
          <a:bodyPr wrap="square" lIns="0" tIns="0" rIns="0" bIns="0" rtlCol="0"/>
          <a:lstStyle/>
          <a:p>
            <a:pPr defTabSz="623438"/>
            <a:endParaRPr sz="1227">
              <a:solidFill>
                <a:prstClr val="black"/>
              </a:solidFill>
              <a:latin typeface="Calibri"/>
            </a:endParaRPr>
          </a:p>
        </p:txBody>
      </p:sp>
      <p:sp>
        <p:nvSpPr>
          <p:cNvPr id="41" name="object 41"/>
          <p:cNvSpPr/>
          <p:nvPr/>
        </p:nvSpPr>
        <p:spPr>
          <a:xfrm>
            <a:off x="5367875" y="4599144"/>
            <a:ext cx="168852" cy="0"/>
          </a:xfrm>
          <a:custGeom>
            <a:avLst/>
            <a:gdLst/>
            <a:ahLst/>
            <a:cxnLst/>
            <a:rect l="l" t="t" r="r" b="b"/>
            <a:pathLst>
              <a:path w="247650">
                <a:moveTo>
                  <a:pt x="0" y="0"/>
                </a:moveTo>
                <a:lnTo>
                  <a:pt x="247256" y="0"/>
                </a:lnTo>
              </a:path>
            </a:pathLst>
          </a:custGeom>
          <a:ln w="12700">
            <a:solidFill>
              <a:srgbClr val="82A2C2"/>
            </a:solidFill>
            <a:prstDash val="dot"/>
          </a:ln>
        </p:spPr>
        <p:txBody>
          <a:bodyPr wrap="square" lIns="0" tIns="0" rIns="0" bIns="0" rtlCol="0"/>
          <a:lstStyle/>
          <a:p>
            <a:pPr defTabSz="623438"/>
            <a:endParaRPr sz="1227">
              <a:solidFill>
                <a:prstClr val="black"/>
              </a:solidFill>
              <a:latin typeface="Calibri"/>
            </a:endParaRPr>
          </a:p>
        </p:txBody>
      </p:sp>
      <p:sp>
        <p:nvSpPr>
          <p:cNvPr id="42" name="object 42"/>
          <p:cNvSpPr txBox="1"/>
          <p:nvPr/>
        </p:nvSpPr>
        <p:spPr>
          <a:xfrm>
            <a:off x="4663013" y="1605331"/>
            <a:ext cx="300903" cy="61194"/>
          </a:xfrm>
          <a:prstGeom prst="rect">
            <a:avLst/>
          </a:prstGeom>
        </p:spPr>
        <p:txBody>
          <a:bodyPr vert="horz" wrap="square" lIns="0" tIns="8659" rIns="0" bIns="0" rtlCol="0">
            <a:spAutoFit/>
          </a:bodyPr>
          <a:lstStyle/>
          <a:p>
            <a:pPr marL="8659" defTabSz="623438">
              <a:spcBef>
                <a:spcPts val="68"/>
              </a:spcBef>
            </a:pPr>
            <a:r>
              <a:rPr sz="341" spc="10" dirty="0">
                <a:solidFill>
                  <a:srgbClr val="646464"/>
                </a:solidFill>
                <a:latin typeface="Tahoma"/>
                <a:cs typeface="Tahoma"/>
              </a:rPr>
              <a:t>Organization</a:t>
            </a:r>
            <a:r>
              <a:rPr sz="341" spc="24" dirty="0">
                <a:solidFill>
                  <a:srgbClr val="646464"/>
                </a:solidFill>
                <a:latin typeface="Tahoma"/>
                <a:cs typeface="Tahoma"/>
              </a:rPr>
              <a:t>s</a:t>
            </a:r>
            <a:endParaRPr sz="341">
              <a:solidFill>
                <a:prstClr val="black"/>
              </a:solidFill>
              <a:latin typeface="Tahoma"/>
              <a:cs typeface="Tahoma"/>
            </a:endParaRPr>
          </a:p>
        </p:txBody>
      </p:sp>
      <p:sp>
        <p:nvSpPr>
          <p:cNvPr id="43" name="object 43"/>
          <p:cNvSpPr/>
          <p:nvPr/>
        </p:nvSpPr>
        <p:spPr>
          <a:xfrm>
            <a:off x="5352279" y="1429111"/>
            <a:ext cx="248083" cy="184439"/>
          </a:xfrm>
          <a:custGeom>
            <a:avLst/>
            <a:gdLst/>
            <a:ahLst/>
            <a:cxnLst/>
            <a:rect l="l" t="t" r="r" b="b"/>
            <a:pathLst>
              <a:path w="363854" h="270510">
                <a:moveTo>
                  <a:pt x="363486" y="270104"/>
                </a:moveTo>
                <a:lnTo>
                  <a:pt x="0" y="270104"/>
                </a:lnTo>
                <a:lnTo>
                  <a:pt x="0" y="0"/>
                </a:lnTo>
                <a:lnTo>
                  <a:pt x="363486" y="0"/>
                </a:lnTo>
                <a:lnTo>
                  <a:pt x="363486" y="270104"/>
                </a:lnTo>
                <a:close/>
              </a:path>
            </a:pathLst>
          </a:custGeom>
          <a:ln w="15983">
            <a:solidFill>
              <a:srgbClr val="DA2A26"/>
            </a:solidFill>
          </a:ln>
        </p:spPr>
        <p:txBody>
          <a:bodyPr wrap="square" lIns="0" tIns="0" rIns="0" bIns="0" rtlCol="0"/>
          <a:lstStyle/>
          <a:p>
            <a:pPr defTabSz="623438"/>
            <a:endParaRPr sz="1227">
              <a:solidFill>
                <a:prstClr val="black"/>
              </a:solidFill>
              <a:latin typeface="Calibri"/>
            </a:endParaRPr>
          </a:p>
        </p:txBody>
      </p:sp>
      <p:sp>
        <p:nvSpPr>
          <p:cNvPr id="44" name="object 44"/>
          <p:cNvSpPr txBox="1"/>
          <p:nvPr/>
        </p:nvSpPr>
        <p:spPr>
          <a:xfrm>
            <a:off x="3329481" y="1478367"/>
            <a:ext cx="631122" cy="131854"/>
          </a:xfrm>
          <a:prstGeom prst="rect">
            <a:avLst/>
          </a:prstGeom>
        </p:spPr>
        <p:txBody>
          <a:bodyPr vert="horz" wrap="square" lIns="0" tIns="8659" rIns="0" bIns="0" rtlCol="0">
            <a:spAutoFit/>
          </a:bodyPr>
          <a:lstStyle/>
          <a:p>
            <a:pPr marL="8659" defTabSz="623438">
              <a:spcBef>
                <a:spcPts val="68"/>
              </a:spcBef>
            </a:pPr>
            <a:r>
              <a:rPr sz="800" b="1" spc="-24" dirty="0">
                <a:solidFill>
                  <a:srgbClr val="5E89B1"/>
                </a:solidFill>
                <a:latin typeface="Arial"/>
                <a:cs typeface="Arial"/>
              </a:rPr>
              <a:t>Log</a:t>
            </a:r>
            <a:r>
              <a:rPr sz="800" b="1" spc="-58" dirty="0">
                <a:solidFill>
                  <a:srgbClr val="5E89B1"/>
                </a:solidFill>
                <a:latin typeface="Arial"/>
                <a:cs typeface="Arial"/>
              </a:rPr>
              <a:t> </a:t>
            </a:r>
            <a:r>
              <a:rPr sz="800" b="1" spc="3" dirty="0">
                <a:solidFill>
                  <a:srgbClr val="5E89B1"/>
                </a:solidFill>
                <a:latin typeface="Arial"/>
                <a:cs typeface="Arial"/>
              </a:rPr>
              <a:t>In</a:t>
            </a:r>
            <a:endParaRPr sz="800" dirty="0">
              <a:solidFill>
                <a:prstClr val="black"/>
              </a:solidFill>
              <a:latin typeface="Arial"/>
              <a:cs typeface="Arial"/>
            </a:endParaRPr>
          </a:p>
        </p:txBody>
      </p:sp>
      <p:sp>
        <p:nvSpPr>
          <p:cNvPr id="45" name="object 45"/>
          <p:cNvSpPr txBox="1"/>
          <p:nvPr/>
        </p:nvSpPr>
        <p:spPr>
          <a:xfrm>
            <a:off x="3329481" y="1592934"/>
            <a:ext cx="1096632" cy="504998"/>
          </a:xfrm>
          <a:prstGeom prst="rect">
            <a:avLst/>
          </a:prstGeom>
        </p:spPr>
        <p:txBody>
          <a:bodyPr vert="horz" wrap="square" lIns="0" tIns="9957" rIns="0" bIns="0" rtlCol="0">
            <a:spAutoFit/>
          </a:bodyPr>
          <a:lstStyle/>
          <a:p>
            <a:pPr marL="8659" marR="3464" defTabSz="623438">
              <a:lnSpc>
                <a:spcPct val="137700"/>
              </a:lnSpc>
              <a:spcBef>
                <a:spcPts val="78"/>
              </a:spcBef>
            </a:pPr>
            <a:r>
              <a:rPr sz="600" spc="20" dirty="0">
                <a:solidFill>
                  <a:srgbClr val="545457"/>
                </a:solidFill>
                <a:latin typeface="Lucida Sans"/>
                <a:cs typeface="Lucida Sans"/>
              </a:rPr>
              <a:t>Go</a:t>
            </a:r>
            <a:r>
              <a:rPr sz="600" spc="-34" dirty="0">
                <a:solidFill>
                  <a:srgbClr val="545457"/>
                </a:solidFill>
                <a:latin typeface="Lucida Sans"/>
                <a:cs typeface="Lucida Sans"/>
              </a:rPr>
              <a:t> </a:t>
            </a:r>
            <a:r>
              <a:rPr sz="600" spc="3" dirty="0">
                <a:solidFill>
                  <a:srgbClr val="545457"/>
                </a:solidFill>
                <a:latin typeface="Lucida Sans"/>
                <a:cs typeface="Lucida Sans"/>
              </a:rPr>
              <a:t>to</a:t>
            </a:r>
            <a:r>
              <a:rPr sz="600" spc="-31" dirty="0">
                <a:solidFill>
                  <a:srgbClr val="545457"/>
                </a:solidFill>
                <a:latin typeface="Lucida Sans"/>
                <a:cs typeface="Lucida Sans"/>
              </a:rPr>
              <a:t> </a:t>
            </a:r>
            <a:r>
              <a:rPr sz="600" spc="-7" dirty="0">
                <a:solidFill>
                  <a:srgbClr val="545457"/>
                </a:solidFill>
                <a:latin typeface="Lucida Sans"/>
                <a:cs typeface="Lucida Sans"/>
              </a:rPr>
              <a:t>Desktop</a:t>
            </a:r>
            <a:r>
              <a:rPr sz="600" spc="-31" dirty="0">
                <a:solidFill>
                  <a:srgbClr val="545457"/>
                </a:solidFill>
                <a:latin typeface="Lucida Sans"/>
                <a:cs typeface="Lucida Sans"/>
              </a:rPr>
              <a:t> </a:t>
            </a:r>
            <a:r>
              <a:rPr sz="600" spc="-14" dirty="0">
                <a:solidFill>
                  <a:srgbClr val="545457"/>
                </a:solidFill>
                <a:latin typeface="Lucida Sans"/>
                <a:cs typeface="Lucida Sans"/>
              </a:rPr>
              <a:t>App</a:t>
            </a:r>
            <a:r>
              <a:rPr sz="600" spc="-31" dirty="0">
                <a:solidFill>
                  <a:srgbClr val="545457"/>
                </a:solidFill>
                <a:latin typeface="Lucida Sans"/>
                <a:cs typeface="Lucida Sans"/>
              </a:rPr>
              <a:t> </a:t>
            </a:r>
            <a:r>
              <a:rPr sz="600" dirty="0">
                <a:solidFill>
                  <a:srgbClr val="545457"/>
                </a:solidFill>
                <a:latin typeface="Lucida Sans"/>
                <a:cs typeface="Lucida Sans"/>
              </a:rPr>
              <a:t>or</a:t>
            </a:r>
            <a:r>
              <a:rPr sz="600" spc="-48" dirty="0">
                <a:solidFill>
                  <a:srgbClr val="545457"/>
                </a:solidFill>
                <a:latin typeface="Lucida Sans"/>
                <a:cs typeface="Lucida Sans"/>
              </a:rPr>
              <a:t> </a:t>
            </a:r>
            <a:r>
              <a:rPr sz="600" b="1" u="sng" spc="14" dirty="0">
                <a:solidFill>
                  <a:srgbClr val="545457"/>
                </a:solidFill>
                <a:uFill>
                  <a:solidFill>
                    <a:srgbClr val="545457"/>
                  </a:solidFill>
                </a:uFill>
                <a:latin typeface="Arial"/>
                <a:cs typeface="Arial"/>
              </a:rPr>
              <a:t>https:// </a:t>
            </a:r>
            <a:r>
              <a:rPr sz="600" b="1" spc="14" dirty="0">
                <a:solidFill>
                  <a:srgbClr val="545457"/>
                </a:solidFill>
                <a:latin typeface="Arial"/>
                <a:cs typeface="Arial"/>
              </a:rPr>
              <a:t> </a:t>
            </a:r>
            <a:r>
              <a:rPr sz="600" b="1" u="sng" spc="3" dirty="0">
                <a:solidFill>
                  <a:srgbClr val="545457"/>
                </a:solidFill>
                <a:uFill>
                  <a:solidFill>
                    <a:srgbClr val="545457"/>
                  </a:solidFill>
                </a:uFill>
                <a:latin typeface="Arial"/>
                <a:cs typeface="Arial"/>
              </a:rPr>
              <a:t>login.tigerconnect.com</a:t>
            </a:r>
            <a:r>
              <a:rPr sz="600" b="1" spc="3" dirty="0">
                <a:solidFill>
                  <a:srgbClr val="545457"/>
                </a:solidFill>
                <a:latin typeface="Arial"/>
                <a:cs typeface="Arial"/>
              </a:rPr>
              <a:t> </a:t>
            </a:r>
            <a:r>
              <a:rPr sz="600" spc="-7" dirty="0">
                <a:solidFill>
                  <a:srgbClr val="545457"/>
                </a:solidFill>
                <a:latin typeface="Lucida Sans"/>
                <a:cs typeface="Lucida Sans"/>
              </a:rPr>
              <a:t>and  </a:t>
            </a:r>
            <a:r>
              <a:rPr sz="600" spc="-3" dirty="0">
                <a:solidFill>
                  <a:srgbClr val="545457"/>
                </a:solidFill>
                <a:latin typeface="Lucida Sans"/>
                <a:cs typeface="Lucida Sans"/>
              </a:rPr>
              <a:t>log </a:t>
            </a:r>
            <a:r>
              <a:rPr sz="600" spc="-10" dirty="0">
                <a:solidFill>
                  <a:srgbClr val="545457"/>
                </a:solidFill>
                <a:latin typeface="Lucida Sans"/>
                <a:cs typeface="Lucida Sans"/>
              </a:rPr>
              <a:t>in </a:t>
            </a:r>
            <a:r>
              <a:rPr sz="600" dirty="0">
                <a:solidFill>
                  <a:srgbClr val="545457"/>
                </a:solidFill>
                <a:latin typeface="Lucida Sans"/>
                <a:cs typeface="Lucida Sans"/>
              </a:rPr>
              <a:t>with </a:t>
            </a:r>
            <a:r>
              <a:rPr sz="600" spc="-3" dirty="0">
                <a:solidFill>
                  <a:srgbClr val="545457"/>
                </a:solidFill>
                <a:latin typeface="Lucida Sans"/>
                <a:cs typeface="Lucida Sans"/>
              </a:rPr>
              <a:t>your </a:t>
            </a:r>
            <a:r>
              <a:rPr sz="600" spc="-7" dirty="0">
                <a:solidFill>
                  <a:srgbClr val="545457"/>
                </a:solidFill>
                <a:latin typeface="Lucida Sans"/>
                <a:cs typeface="Lucida Sans"/>
              </a:rPr>
              <a:t>username  and</a:t>
            </a:r>
            <a:r>
              <a:rPr sz="600" spc="-27" dirty="0">
                <a:solidFill>
                  <a:srgbClr val="545457"/>
                </a:solidFill>
                <a:latin typeface="Lucida Sans"/>
                <a:cs typeface="Lucida Sans"/>
              </a:rPr>
              <a:t> </a:t>
            </a:r>
            <a:r>
              <a:rPr sz="600" spc="-10" dirty="0">
                <a:solidFill>
                  <a:srgbClr val="545457"/>
                </a:solidFill>
                <a:latin typeface="Lucida Sans"/>
                <a:cs typeface="Lucida Sans"/>
              </a:rPr>
              <a:t>password.</a:t>
            </a:r>
            <a:endParaRPr sz="600" dirty="0">
              <a:solidFill>
                <a:prstClr val="black"/>
              </a:solidFill>
              <a:latin typeface="Lucida Sans"/>
              <a:cs typeface="Lucida Sans"/>
            </a:endParaRPr>
          </a:p>
        </p:txBody>
      </p:sp>
      <p:sp>
        <p:nvSpPr>
          <p:cNvPr id="46" name="object 46"/>
          <p:cNvSpPr txBox="1"/>
          <p:nvPr/>
        </p:nvSpPr>
        <p:spPr>
          <a:xfrm>
            <a:off x="3329479" y="2375656"/>
            <a:ext cx="942337" cy="131854"/>
          </a:xfrm>
          <a:prstGeom prst="rect">
            <a:avLst/>
          </a:prstGeom>
        </p:spPr>
        <p:txBody>
          <a:bodyPr vert="horz" wrap="square" lIns="0" tIns="8659" rIns="0" bIns="0" rtlCol="0">
            <a:spAutoFit/>
          </a:bodyPr>
          <a:lstStyle/>
          <a:p>
            <a:pPr marL="8659" defTabSz="623438">
              <a:spcBef>
                <a:spcPts val="68"/>
              </a:spcBef>
            </a:pPr>
            <a:r>
              <a:rPr sz="800" b="1" spc="-27" dirty="0">
                <a:solidFill>
                  <a:srgbClr val="5E89B1"/>
                </a:solidFill>
                <a:latin typeface="Arial"/>
                <a:cs typeface="Arial"/>
              </a:rPr>
              <a:t>Find </a:t>
            </a:r>
            <a:r>
              <a:rPr sz="800" b="1" spc="-24" dirty="0">
                <a:solidFill>
                  <a:srgbClr val="5E89B1"/>
                </a:solidFill>
                <a:latin typeface="Arial"/>
                <a:cs typeface="Arial"/>
              </a:rPr>
              <a:t>a</a:t>
            </a:r>
            <a:r>
              <a:rPr sz="800" b="1" spc="-48" dirty="0">
                <a:solidFill>
                  <a:srgbClr val="5E89B1"/>
                </a:solidFill>
                <a:latin typeface="Arial"/>
                <a:cs typeface="Arial"/>
              </a:rPr>
              <a:t> </a:t>
            </a:r>
            <a:r>
              <a:rPr sz="800" b="1" spc="7" dirty="0">
                <a:solidFill>
                  <a:srgbClr val="5E89B1"/>
                </a:solidFill>
                <a:latin typeface="Arial"/>
                <a:cs typeface="Arial"/>
              </a:rPr>
              <a:t>Co-Worker</a:t>
            </a:r>
            <a:endParaRPr sz="800" dirty="0">
              <a:solidFill>
                <a:prstClr val="black"/>
              </a:solidFill>
              <a:latin typeface="Arial"/>
              <a:cs typeface="Arial"/>
            </a:endParaRPr>
          </a:p>
        </p:txBody>
      </p:sp>
      <p:sp>
        <p:nvSpPr>
          <p:cNvPr id="47" name="object 47"/>
          <p:cNvSpPr txBox="1"/>
          <p:nvPr/>
        </p:nvSpPr>
        <p:spPr>
          <a:xfrm>
            <a:off x="3329481" y="2495905"/>
            <a:ext cx="1083142" cy="617512"/>
          </a:xfrm>
          <a:prstGeom prst="rect">
            <a:avLst/>
          </a:prstGeom>
        </p:spPr>
        <p:txBody>
          <a:bodyPr vert="horz" wrap="square" lIns="0" tIns="8226" rIns="0" bIns="0" rtlCol="0">
            <a:spAutoFit/>
          </a:bodyPr>
          <a:lstStyle/>
          <a:p>
            <a:pPr marL="8659" marR="3464" defTabSz="623438">
              <a:lnSpc>
                <a:spcPct val="135400"/>
              </a:lnSpc>
              <a:spcBef>
                <a:spcPts val="65"/>
              </a:spcBef>
            </a:pPr>
            <a:r>
              <a:rPr sz="600" spc="3" dirty="0">
                <a:solidFill>
                  <a:srgbClr val="545457"/>
                </a:solidFill>
                <a:latin typeface="Lucida Sans"/>
                <a:cs typeface="Lucida Sans"/>
              </a:rPr>
              <a:t>Search</a:t>
            </a:r>
            <a:r>
              <a:rPr sz="600" spc="-31" dirty="0">
                <a:solidFill>
                  <a:srgbClr val="545457"/>
                </a:solidFill>
                <a:latin typeface="Lucida Sans"/>
                <a:cs typeface="Lucida Sans"/>
              </a:rPr>
              <a:t> </a:t>
            </a:r>
            <a:r>
              <a:rPr sz="600" spc="-7" dirty="0">
                <a:solidFill>
                  <a:srgbClr val="545457"/>
                </a:solidFill>
                <a:latin typeface="Lucida Sans"/>
                <a:cs typeface="Lucida Sans"/>
              </a:rPr>
              <a:t>by</a:t>
            </a:r>
            <a:r>
              <a:rPr sz="600" spc="-31" dirty="0">
                <a:solidFill>
                  <a:srgbClr val="545457"/>
                </a:solidFill>
                <a:latin typeface="Lucida Sans"/>
                <a:cs typeface="Lucida Sans"/>
              </a:rPr>
              <a:t> </a:t>
            </a:r>
            <a:r>
              <a:rPr sz="600" spc="-17" dirty="0">
                <a:solidFill>
                  <a:srgbClr val="545457"/>
                </a:solidFill>
                <a:latin typeface="Lucida Sans"/>
                <a:cs typeface="Lucida Sans"/>
              </a:rPr>
              <a:t>first</a:t>
            </a:r>
            <a:r>
              <a:rPr sz="600" spc="-31" dirty="0">
                <a:solidFill>
                  <a:srgbClr val="545457"/>
                </a:solidFill>
                <a:latin typeface="Lucida Sans"/>
                <a:cs typeface="Lucida Sans"/>
              </a:rPr>
              <a:t> </a:t>
            </a:r>
            <a:r>
              <a:rPr sz="600" dirty="0">
                <a:solidFill>
                  <a:srgbClr val="545457"/>
                </a:solidFill>
                <a:latin typeface="Lucida Sans"/>
                <a:cs typeface="Lucida Sans"/>
              </a:rPr>
              <a:t>or</a:t>
            </a:r>
            <a:r>
              <a:rPr sz="600" spc="-31" dirty="0">
                <a:solidFill>
                  <a:srgbClr val="545457"/>
                </a:solidFill>
                <a:latin typeface="Lucida Sans"/>
                <a:cs typeface="Lucida Sans"/>
              </a:rPr>
              <a:t> </a:t>
            </a:r>
            <a:r>
              <a:rPr sz="600" spc="-14" dirty="0">
                <a:solidFill>
                  <a:srgbClr val="545457"/>
                </a:solidFill>
                <a:latin typeface="Lucida Sans"/>
                <a:cs typeface="Lucida Sans"/>
              </a:rPr>
              <a:t>last</a:t>
            </a:r>
            <a:r>
              <a:rPr sz="600" spc="-31" dirty="0">
                <a:solidFill>
                  <a:srgbClr val="545457"/>
                </a:solidFill>
                <a:latin typeface="Lucida Sans"/>
                <a:cs typeface="Lucida Sans"/>
              </a:rPr>
              <a:t> </a:t>
            </a:r>
            <a:r>
              <a:rPr sz="600" dirty="0">
                <a:solidFill>
                  <a:srgbClr val="545457"/>
                </a:solidFill>
                <a:latin typeface="Lucida Sans"/>
                <a:cs typeface="Lucida Sans"/>
              </a:rPr>
              <a:t>name</a:t>
            </a:r>
            <a:r>
              <a:rPr sz="600" spc="-31" dirty="0">
                <a:solidFill>
                  <a:srgbClr val="545457"/>
                </a:solidFill>
                <a:latin typeface="Lucida Sans"/>
                <a:cs typeface="Lucida Sans"/>
              </a:rPr>
              <a:t> </a:t>
            </a:r>
            <a:r>
              <a:rPr sz="600" spc="-10" dirty="0">
                <a:solidFill>
                  <a:srgbClr val="545457"/>
                </a:solidFill>
                <a:latin typeface="Lucida Sans"/>
                <a:cs typeface="Lucida Sans"/>
              </a:rPr>
              <a:t>in  </a:t>
            </a:r>
            <a:r>
              <a:rPr sz="600" dirty="0">
                <a:solidFill>
                  <a:srgbClr val="545457"/>
                </a:solidFill>
                <a:latin typeface="Lucida Sans"/>
                <a:cs typeface="Lucida Sans"/>
              </a:rPr>
              <a:t>the </a:t>
            </a:r>
            <a:r>
              <a:rPr sz="600" spc="-3" dirty="0">
                <a:solidFill>
                  <a:srgbClr val="545457"/>
                </a:solidFill>
                <a:latin typeface="Lucida Sans"/>
                <a:cs typeface="Lucida Sans"/>
              </a:rPr>
              <a:t>directory </a:t>
            </a:r>
            <a:r>
              <a:rPr sz="600" spc="-10" dirty="0">
                <a:solidFill>
                  <a:srgbClr val="545457"/>
                </a:solidFill>
                <a:latin typeface="Lucida Sans"/>
                <a:cs typeface="Lucida Sans"/>
              </a:rPr>
              <a:t>(magnifying  </a:t>
            </a:r>
            <a:r>
              <a:rPr sz="600" spc="-17" dirty="0">
                <a:solidFill>
                  <a:srgbClr val="545457"/>
                </a:solidFill>
                <a:latin typeface="Lucida Sans"/>
                <a:cs typeface="Lucida Sans"/>
              </a:rPr>
              <a:t>glass) </a:t>
            </a:r>
            <a:r>
              <a:rPr sz="600" dirty="0">
                <a:solidFill>
                  <a:srgbClr val="545457"/>
                </a:solidFill>
                <a:latin typeface="Lucida Sans"/>
                <a:cs typeface="Lucida Sans"/>
              </a:rPr>
              <a:t>or </a:t>
            </a:r>
            <a:r>
              <a:rPr sz="600" spc="3" dirty="0">
                <a:solidFill>
                  <a:srgbClr val="545457"/>
                </a:solidFill>
                <a:latin typeface="Lucida Sans"/>
                <a:cs typeface="Lucida Sans"/>
              </a:rPr>
              <a:t>Compose </a:t>
            </a:r>
            <a:r>
              <a:rPr sz="600" spc="-7" dirty="0">
                <a:solidFill>
                  <a:srgbClr val="545457"/>
                </a:solidFill>
                <a:latin typeface="Lucida Sans"/>
                <a:cs typeface="Lucida Sans"/>
              </a:rPr>
              <a:t>a </a:t>
            </a:r>
            <a:r>
              <a:rPr sz="600" spc="10" dirty="0">
                <a:solidFill>
                  <a:srgbClr val="545457"/>
                </a:solidFill>
                <a:latin typeface="Lucida Sans"/>
                <a:cs typeface="Lucida Sans"/>
              </a:rPr>
              <a:t>new  </a:t>
            </a:r>
            <a:r>
              <a:rPr sz="600" spc="-10" dirty="0">
                <a:solidFill>
                  <a:srgbClr val="545457"/>
                </a:solidFill>
                <a:latin typeface="Lucida Sans"/>
                <a:cs typeface="Lucida Sans"/>
              </a:rPr>
              <a:t>message </a:t>
            </a:r>
            <a:r>
              <a:rPr sz="600" spc="-3" dirty="0">
                <a:solidFill>
                  <a:srgbClr val="545457"/>
                </a:solidFill>
                <a:latin typeface="Lucida Sans"/>
                <a:cs typeface="Lucida Sans"/>
              </a:rPr>
              <a:t>directly </a:t>
            </a:r>
            <a:r>
              <a:rPr sz="600" spc="-10" dirty="0">
                <a:solidFill>
                  <a:srgbClr val="545457"/>
                </a:solidFill>
                <a:latin typeface="Lucida Sans"/>
                <a:cs typeface="Lucida Sans"/>
              </a:rPr>
              <a:t>(pad </a:t>
            </a:r>
            <a:r>
              <a:rPr sz="600" spc="-7" dirty="0">
                <a:solidFill>
                  <a:srgbClr val="545457"/>
                </a:solidFill>
                <a:latin typeface="Lucida Sans"/>
                <a:cs typeface="Lucida Sans"/>
              </a:rPr>
              <a:t>and  </a:t>
            </a:r>
            <a:r>
              <a:rPr sz="600" spc="-3" dirty="0">
                <a:solidFill>
                  <a:srgbClr val="545457"/>
                </a:solidFill>
                <a:latin typeface="Lucida Sans"/>
                <a:cs typeface="Lucida Sans"/>
              </a:rPr>
              <a:t>pen </a:t>
            </a:r>
            <a:r>
              <a:rPr sz="600" spc="3" dirty="0">
                <a:solidFill>
                  <a:srgbClr val="545457"/>
                </a:solidFill>
                <a:latin typeface="Lucida Sans"/>
                <a:cs typeface="Lucida Sans"/>
              </a:rPr>
              <a:t>icon </a:t>
            </a:r>
            <a:r>
              <a:rPr sz="600" spc="85" dirty="0">
                <a:solidFill>
                  <a:srgbClr val="545457"/>
                </a:solidFill>
                <a:latin typeface="Lucida Sans"/>
                <a:cs typeface="Lucida Sans"/>
              </a:rPr>
              <a:t>-</a:t>
            </a:r>
            <a:r>
              <a:rPr sz="600" spc="-78" dirty="0">
                <a:solidFill>
                  <a:srgbClr val="545457"/>
                </a:solidFill>
                <a:latin typeface="Lucida Sans"/>
                <a:cs typeface="Lucida Sans"/>
              </a:rPr>
              <a:t> </a:t>
            </a:r>
            <a:r>
              <a:rPr sz="600" spc="-14" dirty="0">
                <a:solidFill>
                  <a:srgbClr val="545457"/>
                </a:solidFill>
                <a:latin typeface="Lucida Sans"/>
                <a:cs typeface="Lucida Sans"/>
              </a:rPr>
              <a:t>right).</a:t>
            </a:r>
            <a:endParaRPr sz="600" dirty="0">
              <a:solidFill>
                <a:prstClr val="black"/>
              </a:solidFill>
              <a:latin typeface="Lucida Sans"/>
              <a:cs typeface="Lucida Sans"/>
            </a:endParaRPr>
          </a:p>
        </p:txBody>
      </p:sp>
      <p:sp>
        <p:nvSpPr>
          <p:cNvPr id="48" name="object 48"/>
          <p:cNvSpPr txBox="1"/>
          <p:nvPr/>
        </p:nvSpPr>
        <p:spPr>
          <a:xfrm>
            <a:off x="3329481" y="3181197"/>
            <a:ext cx="1134368" cy="425670"/>
          </a:xfrm>
          <a:prstGeom prst="rect">
            <a:avLst/>
          </a:prstGeom>
        </p:spPr>
        <p:txBody>
          <a:bodyPr vert="horz" wrap="square" lIns="0" tIns="53253" rIns="0" bIns="0" rtlCol="0">
            <a:spAutoFit/>
          </a:bodyPr>
          <a:lstStyle/>
          <a:p>
            <a:pPr marL="8659" defTabSz="623438">
              <a:spcBef>
                <a:spcPts val="419"/>
              </a:spcBef>
            </a:pPr>
            <a:r>
              <a:rPr sz="800" b="1" spc="-27" dirty="0">
                <a:solidFill>
                  <a:srgbClr val="5E89B1"/>
                </a:solidFill>
                <a:latin typeface="Arial"/>
                <a:cs typeface="Arial"/>
              </a:rPr>
              <a:t>Send </a:t>
            </a:r>
            <a:r>
              <a:rPr sz="800" b="1" spc="-24" dirty="0">
                <a:solidFill>
                  <a:srgbClr val="5E89B1"/>
                </a:solidFill>
                <a:latin typeface="Arial"/>
                <a:cs typeface="Arial"/>
              </a:rPr>
              <a:t>a</a:t>
            </a:r>
            <a:r>
              <a:rPr sz="800" b="1" spc="-44" dirty="0">
                <a:solidFill>
                  <a:srgbClr val="5E89B1"/>
                </a:solidFill>
                <a:latin typeface="Arial"/>
                <a:cs typeface="Arial"/>
              </a:rPr>
              <a:t> </a:t>
            </a:r>
            <a:r>
              <a:rPr sz="800" b="1" spc="-27" dirty="0">
                <a:solidFill>
                  <a:srgbClr val="5E89B1"/>
                </a:solidFill>
                <a:latin typeface="Arial"/>
                <a:cs typeface="Arial"/>
              </a:rPr>
              <a:t>Message</a:t>
            </a:r>
            <a:endParaRPr sz="800" dirty="0">
              <a:solidFill>
                <a:prstClr val="black"/>
              </a:solidFill>
              <a:latin typeface="Arial"/>
              <a:cs typeface="Arial"/>
            </a:endParaRPr>
          </a:p>
          <a:p>
            <a:pPr marL="8659" defTabSz="623438">
              <a:spcBef>
                <a:spcPts val="276"/>
              </a:spcBef>
            </a:pPr>
            <a:r>
              <a:rPr sz="600" spc="-7" dirty="0">
                <a:solidFill>
                  <a:srgbClr val="545457"/>
                </a:solidFill>
                <a:latin typeface="Lucida Sans"/>
                <a:cs typeface="Lucida Sans"/>
              </a:rPr>
              <a:t>Type </a:t>
            </a:r>
            <a:r>
              <a:rPr sz="600" spc="-3" dirty="0">
                <a:solidFill>
                  <a:srgbClr val="545457"/>
                </a:solidFill>
                <a:latin typeface="Lucida Sans"/>
                <a:cs typeface="Lucida Sans"/>
              </a:rPr>
              <a:t>your </a:t>
            </a:r>
            <a:r>
              <a:rPr sz="600" spc="-10" dirty="0">
                <a:solidFill>
                  <a:srgbClr val="545457"/>
                </a:solidFill>
                <a:latin typeface="Lucida Sans"/>
                <a:cs typeface="Lucida Sans"/>
              </a:rPr>
              <a:t>message</a:t>
            </a:r>
            <a:r>
              <a:rPr sz="600" spc="-92" dirty="0">
                <a:solidFill>
                  <a:srgbClr val="545457"/>
                </a:solidFill>
                <a:latin typeface="Lucida Sans"/>
                <a:cs typeface="Lucida Sans"/>
              </a:rPr>
              <a:t> </a:t>
            </a:r>
            <a:r>
              <a:rPr sz="600" spc="-10" dirty="0">
                <a:solidFill>
                  <a:srgbClr val="545457"/>
                </a:solidFill>
                <a:latin typeface="Lucida Sans"/>
                <a:cs typeface="Lucida Sans"/>
              </a:rPr>
              <a:t>in</a:t>
            </a:r>
            <a:endParaRPr sz="600" dirty="0">
              <a:solidFill>
                <a:prstClr val="black"/>
              </a:solidFill>
              <a:latin typeface="Lucida Sans"/>
              <a:cs typeface="Lucida Sans"/>
            </a:endParaRPr>
          </a:p>
          <a:p>
            <a:pPr marL="8659" defTabSz="623438">
              <a:spcBef>
                <a:spcPts val="232"/>
              </a:spcBef>
            </a:pPr>
            <a:r>
              <a:rPr sz="600" dirty="0">
                <a:solidFill>
                  <a:srgbClr val="545457"/>
                </a:solidFill>
                <a:latin typeface="Lucida Sans"/>
                <a:cs typeface="Lucida Sans"/>
              </a:rPr>
              <a:t>the </a:t>
            </a:r>
            <a:r>
              <a:rPr sz="600" spc="-17" dirty="0">
                <a:solidFill>
                  <a:srgbClr val="545457"/>
                </a:solidFill>
                <a:latin typeface="Lucida Sans"/>
                <a:cs typeface="Lucida Sans"/>
              </a:rPr>
              <a:t>box </a:t>
            </a:r>
            <a:r>
              <a:rPr sz="600" spc="7" dirty="0">
                <a:solidFill>
                  <a:srgbClr val="545457"/>
                </a:solidFill>
                <a:latin typeface="Lucida Sans"/>
                <a:cs typeface="Lucida Sans"/>
              </a:rPr>
              <a:t>below</a:t>
            </a:r>
            <a:r>
              <a:rPr sz="600" spc="-126" dirty="0">
                <a:solidFill>
                  <a:srgbClr val="545457"/>
                </a:solidFill>
                <a:latin typeface="Lucida Sans"/>
                <a:cs typeface="Lucida Sans"/>
              </a:rPr>
              <a:t> </a:t>
            </a:r>
            <a:r>
              <a:rPr sz="600" spc="-7" dirty="0">
                <a:solidFill>
                  <a:srgbClr val="545457"/>
                </a:solidFill>
                <a:latin typeface="Lucida Sans"/>
                <a:cs typeface="Lucida Sans"/>
              </a:rPr>
              <a:t>and </a:t>
            </a:r>
            <a:r>
              <a:rPr sz="600" dirty="0">
                <a:solidFill>
                  <a:srgbClr val="545457"/>
                </a:solidFill>
                <a:latin typeface="Lucida Sans"/>
                <a:cs typeface="Lucida Sans"/>
              </a:rPr>
              <a:t>click </a:t>
            </a:r>
            <a:r>
              <a:rPr sz="600" spc="-10" dirty="0">
                <a:solidFill>
                  <a:srgbClr val="545457"/>
                </a:solidFill>
                <a:latin typeface="Lucida Sans"/>
                <a:cs typeface="Lucida Sans"/>
              </a:rPr>
              <a:t>Send</a:t>
            </a:r>
            <a:r>
              <a:rPr sz="545" spc="-10" dirty="0">
                <a:solidFill>
                  <a:srgbClr val="545457"/>
                </a:solidFill>
                <a:latin typeface="Lucida Sans"/>
                <a:cs typeface="Lucida Sans"/>
              </a:rPr>
              <a:t>.</a:t>
            </a:r>
            <a:endParaRPr sz="545" dirty="0">
              <a:solidFill>
                <a:prstClr val="black"/>
              </a:solidFill>
              <a:latin typeface="Lucida Sans"/>
              <a:cs typeface="Lucida Sans"/>
            </a:endParaRPr>
          </a:p>
        </p:txBody>
      </p:sp>
      <p:sp>
        <p:nvSpPr>
          <p:cNvPr id="49" name="object 49"/>
          <p:cNvSpPr txBox="1"/>
          <p:nvPr/>
        </p:nvSpPr>
        <p:spPr>
          <a:xfrm>
            <a:off x="3131472" y="4167472"/>
            <a:ext cx="631119" cy="147243"/>
          </a:xfrm>
          <a:prstGeom prst="rect">
            <a:avLst/>
          </a:prstGeom>
        </p:spPr>
        <p:txBody>
          <a:bodyPr vert="horz" wrap="square" lIns="0" tIns="8659" rIns="0" bIns="0" rtlCol="0">
            <a:spAutoFit/>
          </a:bodyPr>
          <a:lstStyle/>
          <a:p>
            <a:pPr marL="8659" defTabSz="623438">
              <a:spcBef>
                <a:spcPts val="68"/>
              </a:spcBef>
            </a:pPr>
            <a:r>
              <a:rPr sz="900" b="1" spc="-17" dirty="0">
                <a:solidFill>
                  <a:srgbClr val="5E89B1"/>
                </a:solidFill>
                <a:latin typeface="Arial"/>
                <a:cs typeface="Arial"/>
              </a:rPr>
              <a:t>Filtering</a:t>
            </a:r>
            <a:endParaRPr sz="900" dirty="0">
              <a:solidFill>
                <a:prstClr val="black"/>
              </a:solidFill>
              <a:latin typeface="Arial"/>
              <a:cs typeface="Arial"/>
            </a:endParaRPr>
          </a:p>
        </p:txBody>
      </p:sp>
      <p:sp>
        <p:nvSpPr>
          <p:cNvPr id="50" name="object 50"/>
          <p:cNvSpPr txBox="1"/>
          <p:nvPr/>
        </p:nvSpPr>
        <p:spPr>
          <a:xfrm>
            <a:off x="3329654" y="4489375"/>
            <a:ext cx="1905433" cy="624495"/>
          </a:xfrm>
          <a:prstGeom prst="rect">
            <a:avLst/>
          </a:prstGeom>
        </p:spPr>
        <p:txBody>
          <a:bodyPr vert="horz" wrap="square" lIns="0" tIns="6061" rIns="0" bIns="0" rtlCol="0">
            <a:spAutoFit/>
          </a:bodyPr>
          <a:lstStyle/>
          <a:p>
            <a:pPr marL="8659" marR="3464" defTabSz="623438">
              <a:lnSpc>
                <a:spcPct val="125099"/>
              </a:lnSpc>
              <a:spcBef>
                <a:spcPts val="48"/>
              </a:spcBef>
            </a:pPr>
            <a:r>
              <a:rPr sz="545" dirty="0">
                <a:solidFill>
                  <a:srgbClr val="545457"/>
                </a:solidFill>
                <a:latin typeface="Lucida Sans"/>
                <a:cs typeface="Lucida Sans"/>
              </a:rPr>
              <a:t>In </a:t>
            </a:r>
            <a:r>
              <a:rPr sz="545" spc="-3" dirty="0">
                <a:solidFill>
                  <a:srgbClr val="545457"/>
                </a:solidFill>
                <a:latin typeface="Lucida Sans"/>
                <a:cs typeface="Lucida Sans"/>
              </a:rPr>
              <a:t>TigerConnect, </a:t>
            </a:r>
            <a:r>
              <a:rPr sz="545" dirty="0">
                <a:solidFill>
                  <a:srgbClr val="545457"/>
                </a:solidFill>
                <a:latin typeface="Lucida Sans"/>
                <a:cs typeface="Lucida Sans"/>
              </a:rPr>
              <a:t>you </a:t>
            </a:r>
            <a:r>
              <a:rPr sz="545" spc="-3" dirty="0">
                <a:solidFill>
                  <a:srgbClr val="545457"/>
                </a:solidFill>
                <a:latin typeface="Lucida Sans"/>
                <a:cs typeface="Lucida Sans"/>
              </a:rPr>
              <a:t>have </a:t>
            </a:r>
            <a:r>
              <a:rPr sz="545" dirty="0">
                <a:solidFill>
                  <a:srgbClr val="545457"/>
                </a:solidFill>
                <a:latin typeface="Lucida Sans"/>
                <a:cs typeface="Lucida Sans"/>
              </a:rPr>
              <a:t>the </a:t>
            </a:r>
            <a:r>
              <a:rPr sz="545" spc="-10" dirty="0">
                <a:solidFill>
                  <a:srgbClr val="545457"/>
                </a:solidFill>
                <a:latin typeface="Lucida Sans"/>
                <a:cs typeface="Lucida Sans"/>
              </a:rPr>
              <a:t>ability </a:t>
            </a:r>
            <a:r>
              <a:rPr sz="545" spc="3" dirty="0">
                <a:solidFill>
                  <a:srgbClr val="545457"/>
                </a:solidFill>
                <a:latin typeface="Lucida Sans"/>
                <a:cs typeface="Lucida Sans"/>
              </a:rPr>
              <a:t>to </a:t>
            </a:r>
            <a:r>
              <a:rPr sz="545" spc="-10" dirty="0">
                <a:solidFill>
                  <a:srgbClr val="545457"/>
                </a:solidFill>
                <a:latin typeface="Lucida Sans"/>
                <a:cs typeface="Lucida Sans"/>
              </a:rPr>
              <a:t>filter </a:t>
            </a:r>
            <a:r>
              <a:rPr sz="545" spc="-3" dirty="0">
                <a:solidFill>
                  <a:srgbClr val="545457"/>
                </a:solidFill>
                <a:latin typeface="Lucida Sans"/>
                <a:cs typeface="Lucida Sans"/>
              </a:rPr>
              <a:t>Groups</a:t>
            </a:r>
            <a:r>
              <a:rPr sz="545" spc="-85" dirty="0">
                <a:solidFill>
                  <a:srgbClr val="545457"/>
                </a:solidFill>
                <a:latin typeface="Lucida Sans"/>
                <a:cs typeface="Lucida Sans"/>
              </a:rPr>
              <a:t> </a:t>
            </a:r>
            <a:r>
              <a:rPr sz="545" spc="-7" dirty="0">
                <a:solidFill>
                  <a:srgbClr val="545457"/>
                </a:solidFill>
                <a:latin typeface="Lucida Sans"/>
                <a:cs typeface="Lucida Sans"/>
              </a:rPr>
              <a:t>and  Forums and </a:t>
            </a:r>
            <a:r>
              <a:rPr sz="545" spc="-3" dirty="0">
                <a:solidFill>
                  <a:srgbClr val="545457"/>
                </a:solidFill>
                <a:latin typeface="Lucida Sans"/>
                <a:cs typeface="Lucida Sans"/>
              </a:rPr>
              <a:t>access your </a:t>
            </a:r>
            <a:r>
              <a:rPr sz="545" spc="-10" dirty="0">
                <a:solidFill>
                  <a:srgbClr val="545457"/>
                </a:solidFill>
                <a:latin typeface="Lucida Sans"/>
                <a:cs typeface="Lucida Sans"/>
              </a:rPr>
              <a:t>organization's </a:t>
            </a:r>
            <a:r>
              <a:rPr sz="545" spc="-7" dirty="0">
                <a:solidFill>
                  <a:srgbClr val="545457"/>
                </a:solidFill>
                <a:latin typeface="Lucida Sans"/>
                <a:cs typeface="Lucida Sans"/>
              </a:rPr>
              <a:t>Roles. </a:t>
            </a:r>
            <a:r>
              <a:rPr sz="545" spc="-27" dirty="0">
                <a:solidFill>
                  <a:srgbClr val="545457"/>
                </a:solidFill>
                <a:latin typeface="Lucida Sans"/>
                <a:cs typeface="Lucida Sans"/>
              </a:rPr>
              <a:t>To </a:t>
            </a:r>
            <a:r>
              <a:rPr sz="545" dirty="0">
                <a:solidFill>
                  <a:srgbClr val="545457"/>
                </a:solidFill>
                <a:latin typeface="Lucida Sans"/>
                <a:cs typeface="Lucida Sans"/>
              </a:rPr>
              <a:t>do </a:t>
            </a:r>
            <a:r>
              <a:rPr sz="545" spc="-17" dirty="0">
                <a:solidFill>
                  <a:srgbClr val="545457"/>
                </a:solidFill>
                <a:latin typeface="Lucida Sans"/>
                <a:cs typeface="Lucida Sans"/>
              </a:rPr>
              <a:t>so,  </a:t>
            </a:r>
            <a:r>
              <a:rPr sz="545" spc="-10" dirty="0">
                <a:solidFill>
                  <a:srgbClr val="545457"/>
                </a:solidFill>
                <a:latin typeface="Lucida Sans"/>
                <a:cs typeface="Lucida Sans"/>
              </a:rPr>
              <a:t>simply </a:t>
            </a:r>
            <a:r>
              <a:rPr sz="545" dirty="0">
                <a:solidFill>
                  <a:srgbClr val="545457"/>
                </a:solidFill>
                <a:latin typeface="Lucida Sans"/>
                <a:cs typeface="Lucida Sans"/>
              </a:rPr>
              <a:t>click </a:t>
            </a:r>
            <a:r>
              <a:rPr sz="545" spc="3" dirty="0">
                <a:solidFill>
                  <a:srgbClr val="545457"/>
                </a:solidFill>
                <a:latin typeface="Lucida Sans"/>
                <a:cs typeface="Lucida Sans"/>
              </a:rPr>
              <a:t>on </a:t>
            </a:r>
            <a:r>
              <a:rPr sz="545" dirty="0">
                <a:solidFill>
                  <a:srgbClr val="545457"/>
                </a:solidFill>
                <a:latin typeface="Lucida Sans"/>
                <a:cs typeface="Lucida Sans"/>
              </a:rPr>
              <a:t>the </a:t>
            </a:r>
            <a:r>
              <a:rPr sz="545" spc="-20" dirty="0">
                <a:solidFill>
                  <a:srgbClr val="545457"/>
                </a:solidFill>
                <a:latin typeface="Lucida Sans"/>
                <a:cs typeface="Lucida Sans"/>
              </a:rPr>
              <a:t>‘Inbox’ </a:t>
            </a:r>
            <a:r>
              <a:rPr sz="545" spc="-3" dirty="0">
                <a:solidFill>
                  <a:srgbClr val="545457"/>
                </a:solidFill>
                <a:latin typeface="Lucida Sans"/>
                <a:cs typeface="Lucida Sans"/>
              </a:rPr>
              <a:t>dropdown, </a:t>
            </a:r>
            <a:r>
              <a:rPr sz="545" spc="-17" dirty="0">
                <a:solidFill>
                  <a:srgbClr val="545457"/>
                </a:solidFill>
                <a:latin typeface="Lucida Sans"/>
                <a:cs typeface="Lucida Sans"/>
              </a:rPr>
              <a:t>just </a:t>
            </a:r>
            <a:r>
              <a:rPr sz="545" dirty="0">
                <a:solidFill>
                  <a:srgbClr val="545457"/>
                </a:solidFill>
                <a:latin typeface="Lucida Sans"/>
                <a:cs typeface="Lucida Sans"/>
              </a:rPr>
              <a:t>above </a:t>
            </a:r>
            <a:r>
              <a:rPr sz="545" spc="-3" dirty="0">
                <a:solidFill>
                  <a:srgbClr val="545457"/>
                </a:solidFill>
                <a:latin typeface="Lucida Sans"/>
                <a:cs typeface="Lucida Sans"/>
              </a:rPr>
              <a:t>your  </a:t>
            </a:r>
            <a:r>
              <a:rPr sz="545" spc="-10" dirty="0">
                <a:solidFill>
                  <a:srgbClr val="545457"/>
                </a:solidFill>
                <a:latin typeface="Lucida Sans"/>
                <a:cs typeface="Lucida Sans"/>
              </a:rPr>
              <a:t>Inbox </a:t>
            </a:r>
            <a:r>
              <a:rPr sz="545" spc="-3" dirty="0">
                <a:solidFill>
                  <a:srgbClr val="545457"/>
                </a:solidFill>
                <a:latin typeface="Lucida Sans"/>
                <a:cs typeface="Lucida Sans"/>
              </a:rPr>
              <a:t>conversations </a:t>
            </a:r>
            <a:r>
              <a:rPr sz="545" dirty="0">
                <a:solidFill>
                  <a:srgbClr val="545457"/>
                </a:solidFill>
                <a:latin typeface="Lucida Sans"/>
                <a:cs typeface="Lucida Sans"/>
              </a:rPr>
              <a:t>or click the </a:t>
            </a:r>
            <a:r>
              <a:rPr sz="545" spc="-7" dirty="0">
                <a:solidFill>
                  <a:srgbClr val="545457"/>
                </a:solidFill>
                <a:latin typeface="Lucida Sans"/>
                <a:cs typeface="Lucida Sans"/>
              </a:rPr>
              <a:t>'Roles' </a:t>
            </a:r>
            <a:r>
              <a:rPr sz="545" spc="-3" dirty="0">
                <a:solidFill>
                  <a:srgbClr val="545457"/>
                </a:solidFill>
                <a:latin typeface="Lucida Sans"/>
                <a:cs typeface="Lucida Sans"/>
              </a:rPr>
              <a:t>section </a:t>
            </a:r>
            <a:r>
              <a:rPr sz="545" spc="3" dirty="0">
                <a:solidFill>
                  <a:srgbClr val="545457"/>
                </a:solidFill>
                <a:latin typeface="Lucida Sans"/>
                <a:cs typeface="Lucida Sans"/>
              </a:rPr>
              <a:t>to </a:t>
            </a:r>
            <a:r>
              <a:rPr sz="545" spc="-3" dirty="0">
                <a:solidFill>
                  <a:srgbClr val="545457"/>
                </a:solidFill>
                <a:latin typeface="Lucida Sans"/>
                <a:cs typeface="Lucida Sans"/>
              </a:rPr>
              <a:t>access  your</a:t>
            </a:r>
            <a:r>
              <a:rPr sz="545" spc="-27" dirty="0">
                <a:solidFill>
                  <a:srgbClr val="545457"/>
                </a:solidFill>
                <a:latin typeface="Lucida Sans"/>
                <a:cs typeface="Lucida Sans"/>
              </a:rPr>
              <a:t> </a:t>
            </a:r>
            <a:r>
              <a:rPr sz="545" spc="-10" dirty="0">
                <a:solidFill>
                  <a:srgbClr val="545457"/>
                </a:solidFill>
                <a:latin typeface="Lucida Sans"/>
                <a:cs typeface="Lucida Sans"/>
              </a:rPr>
              <a:t>organization's</a:t>
            </a:r>
            <a:r>
              <a:rPr sz="545" spc="-24" dirty="0">
                <a:solidFill>
                  <a:srgbClr val="545457"/>
                </a:solidFill>
                <a:latin typeface="Lucida Sans"/>
                <a:cs typeface="Lucida Sans"/>
              </a:rPr>
              <a:t> </a:t>
            </a:r>
            <a:r>
              <a:rPr sz="545" spc="-7" dirty="0">
                <a:solidFill>
                  <a:srgbClr val="545457"/>
                </a:solidFill>
                <a:latin typeface="Lucida Sans"/>
                <a:cs typeface="Lucida Sans"/>
              </a:rPr>
              <a:t>Roles.</a:t>
            </a:r>
            <a:r>
              <a:rPr sz="545" spc="-24" dirty="0">
                <a:solidFill>
                  <a:srgbClr val="545457"/>
                </a:solidFill>
                <a:latin typeface="Lucida Sans"/>
                <a:cs typeface="Lucida Sans"/>
              </a:rPr>
              <a:t> </a:t>
            </a:r>
            <a:r>
              <a:rPr sz="545" spc="-7" dirty="0">
                <a:solidFill>
                  <a:srgbClr val="545457"/>
                </a:solidFill>
                <a:latin typeface="Lucida Sans"/>
                <a:cs typeface="Lucida Sans"/>
              </a:rPr>
              <a:t>Simply</a:t>
            </a:r>
            <a:r>
              <a:rPr sz="545" spc="-27" dirty="0">
                <a:solidFill>
                  <a:srgbClr val="545457"/>
                </a:solidFill>
                <a:latin typeface="Lucida Sans"/>
                <a:cs typeface="Lucida Sans"/>
              </a:rPr>
              <a:t> </a:t>
            </a:r>
            <a:r>
              <a:rPr sz="545" spc="-3" dirty="0">
                <a:solidFill>
                  <a:srgbClr val="545457"/>
                </a:solidFill>
                <a:latin typeface="Lucida Sans"/>
                <a:cs typeface="Lucida Sans"/>
              </a:rPr>
              <a:t>select</a:t>
            </a:r>
            <a:r>
              <a:rPr sz="545" spc="-24" dirty="0">
                <a:solidFill>
                  <a:srgbClr val="545457"/>
                </a:solidFill>
                <a:latin typeface="Lucida Sans"/>
                <a:cs typeface="Lucida Sans"/>
              </a:rPr>
              <a:t> </a:t>
            </a:r>
            <a:r>
              <a:rPr sz="545" dirty="0">
                <a:solidFill>
                  <a:srgbClr val="545457"/>
                </a:solidFill>
                <a:latin typeface="Lucida Sans"/>
                <a:cs typeface="Lucida Sans"/>
              </a:rPr>
              <a:t>the</a:t>
            </a:r>
            <a:r>
              <a:rPr sz="545" spc="-24" dirty="0">
                <a:solidFill>
                  <a:srgbClr val="545457"/>
                </a:solidFill>
                <a:latin typeface="Lucida Sans"/>
                <a:cs typeface="Lucida Sans"/>
              </a:rPr>
              <a:t> </a:t>
            </a:r>
            <a:r>
              <a:rPr sz="545" spc="-10" dirty="0">
                <a:solidFill>
                  <a:srgbClr val="545457"/>
                </a:solidFill>
                <a:latin typeface="Lucida Sans"/>
                <a:cs typeface="Lucida Sans"/>
              </a:rPr>
              <a:t>message</a:t>
            </a:r>
            <a:r>
              <a:rPr sz="545" spc="-24" dirty="0">
                <a:solidFill>
                  <a:srgbClr val="545457"/>
                </a:solidFill>
                <a:latin typeface="Lucida Sans"/>
                <a:cs typeface="Lucida Sans"/>
              </a:rPr>
              <a:t> </a:t>
            </a:r>
            <a:r>
              <a:rPr sz="545" spc="-3" dirty="0">
                <a:solidFill>
                  <a:srgbClr val="545457"/>
                </a:solidFill>
                <a:latin typeface="Lucida Sans"/>
                <a:cs typeface="Lucida Sans"/>
              </a:rPr>
              <a:t>type  </a:t>
            </a:r>
            <a:r>
              <a:rPr sz="545" dirty="0">
                <a:solidFill>
                  <a:srgbClr val="545457"/>
                </a:solidFill>
                <a:latin typeface="Lucida Sans"/>
                <a:cs typeface="Lucida Sans"/>
              </a:rPr>
              <a:t>you</a:t>
            </a:r>
            <a:r>
              <a:rPr sz="545" spc="-34" dirty="0">
                <a:solidFill>
                  <a:srgbClr val="545457"/>
                </a:solidFill>
                <a:latin typeface="Lucida Sans"/>
                <a:cs typeface="Lucida Sans"/>
              </a:rPr>
              <a:t> </a:t>
            </a:r>
            <a:r>
              <a:rPr sz="545" spc="-3" dirty="0">
                <a:solidFill>
                  <a:srgbClr val="545457"/>
                </a:solidFill>
                <a:latin typeface="Lucida Sans"/>
                <a:cs typeface="Lucida Sans"/>
              </a:rPr>
              <a:t>wish</a:t>
            </a:r>
            <a:r>
              <a:rPr sz="545" spc="-31" dirty="0">
                <a:solidFill>
                  <a:srgbClr val="545457"/>
                </a:solidFill>
                <a:latin typeface="Lucida Sans"/>
                <a:cs typeface="Lucida Sans"/>
              </a:rPr>
              <a:t> </a:t>
            </a:r>
            <a:r>
              <a:rPr sz="545" spc="3" dirty="0">
                <a:solidFill>
                  <a:srgbClr val="545457"/>
                </a:solidFill>
                <a:latin typeface="Lucida Sans"/>
                <a:cs typeface="Lucida Sans"/>
              </a:rPr>
              <a:t>to</a:t>
            </a:r>
            <a:r>
              <a:rPr sz="545" spc="-31" dirty="0">
                <a:solidFill>
                  <a:srgbClr val="545457"/>
                </a:solidFill>
                <a:latin typeface="Lucida Sans"/>
                <a:cs typeface="Lucida Sans"/>
              </a:rPr>
              <a:t> </a:t>
            </a:r>
            <a:r>
              <a:rPr sz="545" spc="3" dirty="0">
                <a:solidFill>
                  <a:srgbClr val="545457"/>
                </a:solidFill>
                <a:latin typeface="Lucida Sans"/>
                <a:cs typeface="Lucida Sans"/>
              </a:rPr>
              <a:t>view</a:t>
            </a:r>
            <a:r>
              <a:rPr sz="545" spc="-31" dirty="0">
                <a:solidFill>
                  <a:srgbClr val="545457"/>
                </a:solidFill>
                <a:latin typeface="Lucida Sans"/>
                <a:cs typeface="Lucida Sans"/>
              </a:rPr>
              <a:t> </a:t>
            </a:r>
            <a:r>
              <a:rPr sz="545" spc="-7" dirty="0">
                <a:solidFill>
                  <a:srgbClr val="545457"/>
                </a:solidFill>
                <a:latin typeface="Lucida Sans"/>
                <a:cs typeface="Lucida Sans"/>
              </a:rPr>
              <a:t>and</a:t>
            </a:r>
            <a:r>
              <a:rPr sz="545" spc="-34" dirty="0">
                <a:solidFill>
                  <a:srgbClr val="545457"/>
                </a:solidFill>
                <a:latin typeface="Lucida Sans"/>
                <a:cs typeface="Lucida Sans"/>
              </a:rPr>
              <a:t> </a:t>
            </a:r>
            <a:r>
              <a:rPr sz="545" spc="-3" dirty="0">
                <a:solidFill>
                  <a:srgbClr val="545457"/>
                </a:solidFill>
                <a:latin typeface="Lucida Sans"/>
                <a:cs typeface="Lucida Sans"/>
              </a:rPr>
              <a:t>select</a:t>
            </a:r>
            <a:r>
              <a:rPr sz="545" spc="-31" dirty="0">
                <a:solidFill>
                  <a:srgbClr val="545457"/>
                </a:solidFill>
                <a:latin typeface="Lucida Sans"/>
                <a:cs typeface="Lucida Sans"/>
              </a:rPr>
              <a:t> </a:t>
            </a:r>
            <a:r>
              <a:rPr sz="545" dirty="0">
                <a:solidFill>
                  <a:srgbClr val="545457"/>
                </a:solidFill>
                <a:latin typeface="Lucida Sans"/>
                <a:cs typeface="Lucida Sans"/>
              </a:rPr>
              <a:t>the</a:t>
            </a:r>
            <a:r>
              <a:rPr sz="545" spc="-31" dirty="0">
                <a:solidFill>
                  <a:srgbClr val="545457"/>
                </a:solidFill>
                <a:latin typeface="Lucida Sans"/>
                <a:cs typeface="Lucida Sans"/>
              </a:rPr>
              <a:t> </a:t>
            </a:r>
            <a:r>
              <a:rPr sz="545" spc="-3" dirty="0">
                <a:solidFill>
                  <a:srgbClr val="545457"/>
                </a:solidFill>
                <a:latin typeface="Lucida Sans"/>
                <a:cs typeface="Lucida Sans"/>
              </a:rPr>
              <a:t>conversation.</a:t>
            </a:r>
            <a:endParaRPr sz="545" dirty="0">
              <a:solidFill>
                <a:prstClr val="black"/>
              </a:solidFill>
              <a:latin typeface="Lucida Sans"/>
              <a:cs typeface="Lucida Sans"/>
            </a:endParaRPr>
          </a:p>
        </p:txBody>
      </p:sp>
      <p:sp>
        <p:nvSpPr>
          <p:cNvPr id="51" name="object 51"/>
          <p:cNvSpPr/>
          <p:nvPr/>
        </p:nvSpPr>
        <p:spPr>
          <a:xfrm>
            <a:off x="2879664" y="4432966"/>
            <a:ext cx="357188" cy="357188"/>
          </a:xfrm>
          <a:custGeom>
            <a:avLst/>
            <a:gdLst/>
            <a:ahLst/>
            <a:cxnLst/>
            <a:rect l="l" t="t" r="r" b="b"/>
            <a:pathLst>
              <a:path w="523875" h="523875">
                <a:moveTo>
                  <a:pt x="261696" y="0"/>
                </a:moveTo>
                <a:lnTo>
                  <a:pt x="214717" y="4223"/>
                </a:lnTo>
                <a:lnTo>
                  <a:pt x="170476" y="16397"/>
                </a:lnTo>
                <a:lnTo>
                  <a:pt x="129716" y="35778"/>
                </a:lnTo>
                <a:lnTo>
                  <a:pt x="93184" y="61620"/>
                </a:lnTo>
                <a:lnTo>
                  <a:pt x="61624" y="93179"/>
                </a:lnTo>
                <a:lnTo>
                  <a:pt x="35781" y="129711"/>
                </a:lnTo>
                <a:lnTo>
                  <a:pt x="16399" y="170470"/>
                </a:lnTo>
                <a:lnTo>
                  <a:pt x="4223" y="214714"/>
                </a:lnTo>
                <a:lnTo>
                  <a:pt x="0" y="261696"/>
                </a:lnTo>
                <a:lnTo>
                  <a:pt x="4223" y="308675"/>
                </a:lnTo>
                <a:lnTo>
                  <a:pt x="16399" y="352917"/>
                </a:lnTo>
                <a:lnTo>
                  <a:pt x="35781" y="393678"/>
                </a:lnTo>
                <a:lnTo>
                  <a:pt x="61624" y="430212"/>
                </a:lnTo>
                <a:lnTo>
                  <a:pt x="93184" y="461775"/>
                </a:lnTo>
                <a:lnTo>
                  <a:pt x="129716" y="487620"/>
                </a:lnTo>
                <a:lnTo>
                  <a:pt x="170476" y="507004"/>
                </a:lnTo>
                <a:lnTo>
                  <a:pt x="214717" y="519180"/>
                </a:lnTo>
                <a:lnTo>
                  <a:pt x="261696" y="523405"/>
                </a:lnTo>
                <a:lnTo>
                  <a:pt x="308674" y="519180"/>
                </a:lnTo>
                <a:lnTo>
                  <a:pt x="352916" y="507004"/>
                </a:lnTo>
                <a:lnTo>
                  <a:pt x="356003" y="505536"/>
                </a:lnTo>
                <a:lnTo>
                  <a:pt x="261696" y="505536"/>
                </a:lnTo>
                <a:lnTo>
                  <a:pt x="212615" y="500573"/>
                </a:lnTo>
                <a:lnTo>
                  <a:pt x="166873" y="486343"/>
                </a:lnTo>
                <a:lnTo>
                  <a:pt x="125457" y="463835"/>
                </a:lnTo>
                <a:lnTo>
                  <a:pt x="89355" y="434036"/>
                </a:lnTo>
                <a:lnTo>
                  <a:pt x="59556" y="397935"/>
                </a:lnTo>
                <a:lnTo>
                  <a:pt x="37048" y="356519"/>
                </a:lnTo>
                <a:lnTo>
                  <a:pt x="22818" y="310776"/>
                </a:lnTo>
                <a:lnTo>
                  <a:pt x="17856" y="261696"/>
                </a:lnTo>
                <a:lnTo>
                  <a:pt x="22818" y="212611"/>
                </a:lnTo>
                <a:lnTo>
                  <a:pt x="37048" y="166865"/>
                </a:lnTo>
                <a:lnTo>
                  <a:pt x="59556" y="125447"/>
                </a:lnTo>
                <a:lnTo>
                  <a:pt x="89355" y="89344"/>
                </a:lnTo>
                <a:lnTo>
                  <a:pt x="125457" y="59544"/>
                </a:lnTo>
                <a:lnTo>
                  <a:pt x="166873" y="37035"/>
                </a:lnTo>
                <a:lnTo>
                  <a:pt x="212615" y="22806"/>
                </a:lnTo>
                <a:lnTo>
                  <a:pt x="261696" y="17843"/>
                </a:lnTo>
                <a:lnTo>
                  <a:pt x="355956" y="17843"/>
                </a:lnTo>
                <a:lnTo>
                  <a:pt x="352916" y="16397"/>
                </a:lnTo>
                <a:lnTo>
                  <a:pt x="308674" y="4223"/>
                </a:lnTo>
                <a:lnTo>
                  <a:pt x="261696" y="0"/>
                </a:lnTo>
                <a:close/>
              </a:path>
              <a:path w="523875" h="523875">
                <a:moveTo>
                  <a:pt x="355956" y="17843"/>
                </a:moveTo>
                <a:lnTo>
                  <a:pt x="261696" y="17843"/>
                </a:lnTo>
                <a:lnTo>
                  <a:pt x="310776" y="22806"/>
                </a:lnTo>
                <a:lnTo>
                  <a:pt x="356519" y="37035"/>
                </a:lnTo>
                <a:lnTo>
                  <a:pt x="397935" y="59544"/>
                </a:lnTo>
                <a:lnTo>
                  <a:pt x="434036" y="89344"/>
                </a:lnTo>
                <a:lnTo>
                  <a:pt x="463835" y="125447"/>
                </a:lnTo>
                <a:lnTo>
                  <a:pt x="486343" y="166865"/>
                </a:lnTo>
                <a:lnTo>
                  <a:pt x="500573" y="212611"/>
                </a:lnTo>
                <a:lnTo>
                  <a:pt x="505536" y="261696"/>
                </a:lnTo>
                <a:lnTo>
                  <a:pt x="500573" y="310776"/>
                </a:lnTo>
                <a:lnTo>
                  <a:pt x="486343" y="356519"/>
                </a:lnTo>
                <a:lnTo>
                  <a:pt x="463835" y="397935"/>
                </a:lnTo>
                <a:lnTo>
                  <a:pt x="434036" y="434036"/>
                </a:lnTo>
                <a:lnTo>
                  <a:pt x="397935" y="463835"/>
                </a:lnTo>
                <a:lnTo>
                  <a:pt x="356519" y="486343"/>
                </a:lnTo>
                <a:lnTo>
                  <a:pt x="310776" y="500573"/>
                </a:lnTo>
                <a:lnTo>
                  <a:pt x="261696" y="505536"/>
                </a:lnTo>
                <a:lnTo>
                  <a:pt x="356003" y="505536"/>
                </a:lnTo>
                <a:lnTo>
                  <a:pt x="393675" y="487620"/>
                </a:lnTo>
                <a:lnTo>
                  <a:pt x="430207" y="461775"/>
                </a:lnTo>
                <a:lnTo>
                  <a:pt x="461767" y="430212"/>
                </a:lnTo>
                <a:lnTo>
                  <a:pt x="487611" y="393678"/>
                </a:lnTo>
                <a:lnTo>
                  <a:pt x="506993" y="352917"/>
                </a:lnTo>
                <a:lnTo>
                  <a:pt x="519168" y="308675"/>
                </a:lnTo>
                <a:lnTo>
                  <a:pt x="523392" y="261696"/>
                </a:lnTo>
                <a:lnTo>
                  <a:pt x="519168" y="214714"/>
                </a:lnTo>
                <a:lnTo>
                  <a:pt x="506993" y="170470"/>
                </a:lnTo>
                <a:lnTo>
                  <a:pt x="487611" y="129711"/>
                </a:lnTo>
                <a:lnTo>
                  <a:pt x="461767" y="93179"/>
                </a:lnTo>
                <a:lnTo>
                  <a:pt x="430207" y="61620"/>
                </a:lnTo>
                <a:lnTo>
                  <a:pt x="393675" y="35778"/>
                </a:lnTo>
                <a:lnTo>
                  <a:pt x="355956" y="17843"/>
                </a:lnTo>
                <a:close/>
              </a:path>
            </a:pathLst>
          </a:custGeom>
          <a:solidFill>
            <a:srgbClr val="5E89B1"/>
          </a:solidFill>
        </p:spPr>
        <p:txBody>
          <a:bodyPr wrap="square" lIns="0" tIns="0" rIns="0" bIns="0" rtlCol="0"/>
          <a:lstStyle/>
          <a:p>
            <a:pPr defTabSz="623438"/>
            <a:endParaRPr sz="1227">
              <a:solidFill>
                <a:prstClr val="black"/>
              </a:solidFill>
              <a:latin typeface="Calibri"/>
            </a:endParaRPr>
          </a:p>
        </p:txBody>
      </p:sp>
      <p:sp>
        <p:nvSpPr>
          <p:cNvPr id="52" name="object 52"/>
          <p:cNvSpPr/>
          <p:nvPr/>
        </p:nvSpPr>
        <p:spPr>
          <a:xfrm>
            <a:off x="2891839" y="4445132"/>
            <a:ext cx="332509" cy="332942"/>
          </a:xfrm>
          <a:custGeom>
            <a:avLst/>
            <a:gdLst/>
            <a:ahLst/>
            <a:cxnLst/>
            <a:rect l="l" t="t" r="r" b="b"/>
            <a:pathLst>
              <a:path w="487680" h="488315">
                <a:moveTo>
                  <a:pt x="243840" y="0"/>
                </a:moveTo>
                <a:lnTo>
                  <a:pt x="194759" y="4962"/>
                </a:lnTo>
                <a:lnTo>
                  <a:pt x="149016" y="19192"/>
                </a:lnTo>
                <a:lnTo>
                  <a:pt x="107600" y="41701"/>
                </a:lnTo>
                <a:lnTo>
                  <a:pt x="71499" y="71500"/>
                </a:lnTo>
                <a:lnTo>
                  <a:pt x="41700" y="107603"/>
                </a:lnTo>
                <a:lnTo>
                  <a:pt x="19192" y="149022"/>
                </a:lnTo>
                <a:lnTo>
                  <a:pt x="4962" y="194767"/>
                </a:lnTo>
                <a:lnTo>
                  <a:pt x="0" y="243852"/>
                </a:lnTo>
                <a:lnTo>
                  <a:pt x="4962" y="292933"/>
                </a:lnTo>
                <a:lnTo>
                  <a:pt x="19192" y="338675"/>
                </a:lnTo>
                <a:lnTo>
                  <a:pt x="41700" y="380091"/>
                </a:lnTo>
                <a:lnTo>
                  <a:pt x="71499" y="416193"/>
                </a:lnTo>
                <a:lnTo>
                  <a:pt x="107600" y="445992"/>
                </a:lnTo>
                <a:lnTo>
                  <a:pt x="149016" y="468500"/>
                </a:lnTo>
                <a:lnTo>
                  <a:pt x="194759" y="482729"/>
                </a:lnTo>
                <a:lnTo>
                  <a:pt x="243840" y="487692"/>
                </a:lnTo>
                <a:lnTo>
                  <a:pt x="292920" y="482729"/>
                </a:lnTo>
                <a:lnTo>
                  <a:pt x="338663" y="468500"/>
                </a:lnTo>
                <a:lnTo>
                  <a:pt x="380079" y="445992"/>
                </a:lnTo>
                <a:lnTo>
                  <a:pt x="416180" y="416193"/>
                </a:lnTo>
                <a:lnTo>
                  <a:pt x="445979" y="380091"/>
                </a:lnTo>
                <a:lnTo>
                  <a:pt x="468487" y="338675"/>
                </a:lnTo>
                <a:lnTo>
                  <a:pt x="482717" y="292933"/>
                </a:lnTo>
                <a:lnTo>
                  <a:pt x="487680" y="243852"/>
                </a:lnTo>
                <a:lnTo>
                  <a:pt x="482717" y="194767"/>
                </a:lnTo>
                <a:lnTo>
                  <a:pt x="468487" y="149022"/>
                </a:lnTo>
                <a:lnTo>
                  <a:pt x="445979" y="107603"/>
                </a:lnTo>
                <a:lnTo>
                  <a:pt x="416180" y="71500"/>
                </a:lnTo>
                <a:lnTo>
                  <a:pt x="380079" y="41701"/>
                </a:lnTo>
                <a:lnTo>
                  <a:pt x="338663" y="19192"/>
                </a:lnTo>
                <a:lnTo>
                  <a:pt x="292920" y="4962"/>
                </a:lnTo>
                <a:lnTo>
                  <a:pt x="243840" y="0"/>
                </a:lnTo>
                <a:close/>
              </a:path>
            </a:pathLst>
          </a:custGeom>
          <a:ln w="12699">
            <a:solidFill>
              <a:srgbClr val="5E89B1"/>
            </a:solidFill>
          </a:ln>
        </p:spPr>
        <p:txBody>
          <a:bodyPr wrap="square" lIns="0" tIns="0" rIns="0" bIns="0" rtlCol="0"/>
          <a:lstStyle/>
          <a:p>
            <a:pPr defTabSz="623438"/>
            <a:endParaRPr sz="1227">
              <a:solidFill>
                <a:prstClr val="black"/>
              </a:solidFill>
              <a:latin typeface="Calibri"/>
            </a:endParaRPr>
          </a:p>
        </p:txBody>
      </p:sp>
      <p:sp>
        <p:nvSpPr>
          <p:cNvPr id="53" name="object 53"/>
          <p:cNvSpPr/>
          <p:nvPr/>
        </p:nvSpPr>
        <p:spPr>
          <a:xfrm>
            <a:off x="2879664" y="4432966"/>
            <a:ext cx="357188" cy="357188"/>
          </a:xfrm>
          <a:custGeom>
            <a:avLst/>
            <a:gdLst/>
            <a:ahLst/>
            <a:cxnLst/>
            <a:rect l="l" t="t" r="r" b="b"/>
            <a:pathLst>
              <a:path w="523875" h="523875">
                <a:moveTo>
                  <a:pt x="261696" y="523405"/>
                </a:moveTo>
                <a:lnTo>
                  <a:pt x="214717" y="519180"/>
                </a:lnTo>
                <a:lnTo>
                  <a:pt x="170476" y="507004"/>
                </a:lnTo>
                <a:lnTo>
                  <a:pt x="129716" y="487620"/>
                </a:lnTo>
                <a:lnTo>
                  <a:pt x="93184" y="461775"/>
                </a:lnTo>
                <a:lnTo>
                  <a:pt x="61624" y="430212"/>
                </a:lnTo>
                <a:lnTo>
                  <a:pt x="35781" y="393678"/>
                </a:lnTo>
                <a:lnTo>
                  <a:pt x="16399" y="352917"/>
                </a:lnTo>
                <a:lnTo>
                  <a:pt x="4223" y="308675"/>
                </a:lnTo>
                <a:lnTo>
                  <a:pt x="0" y="261696"/>
                </a:lnTo>
                <a:lnTo>
                  <a:pt x="4223" y="214714"/>
                </a:lnTo>
                <a:lnTo>
                  <a:pt x="16399" y="170470"/>
                </a:lnTo>
                <a:lnTo>
                  <a:pt x="35781" y="129711"/>
                </a:lnTo>
                <a:lnTo>
                  <a:pt x="61624" y="93179"/>
                </a:lnTo>
                <a:lnTo>
                  <a:pt x="93184" y="61620"/>
                </a:lnTo>
                <a:lnTo>
                  <a:pt x="129716" y="35778"/>
                </a:lnTo>
                <a:lnTo>
                  <a:pt x="170476" y="16397"/>
                </a:lnTo>
                <a:lnTo>
                  <a:pt x="214717" y="4223"/>
                </a:lnTo>
                <a:lnTo>
                  <a:pt x="261696" y="0"/>
                </a:lnTo>
                <a:lnTo>
                  <a:pt x="308674" y="4223"/>
                </a:lnTo>
                <a:lnTo>
                  <a:pt x="352916" y="16397"/>
                </a:lnTo>
                <a:lnTo>
                  <a:pt x="393675" y="35778"/>
                </a:lnTo>
                <a:lnTo>
                  <a:pt x="430207" y="61620"/>
                </a:lnTo>
                <a:lnTo>
                  <a:pt x="461767" y="93179"/>
                </a:lnTo>
                <a:lnTo>
                  <a:pt x="487611" y="129711"/>
                </a:lnTo>
                <a:lnTo>
                  <a:pt x="506993" y="170470"/>
                </a:lnTo>
                <a:lnTo>
                  <a:pt x="519168" y="214714"/>
                </a:lnTo>
                <a:lnTo>
                  <a:pt x="523392" y="261696"/>
                </a:lnTo>
                <a:lnTo>
                  <a:pt x="519168" y="308675"/>
                </a:lnTo>
                <a:lnTo>
                  <a:pt x="506993" y="352917"/>
                </a:lnTo>
                <a:lnTo>
                  <a:pt x="487611" y="393678"/>
                </a:lnTo>
                <a:lnTo>
                  <a:pt x="461767" y="430212"/>
                </a:lnTo>
                <a:lnTo>
                  <a:pt x="430207" y="461775"/>
                </a:lnTo>
                <a:lnTo>
                  <a:pt x="393675" y="487620"/>
                </a:lnTo>
                <a:lnTo>
                  <a:pt x="352916" y="507004"/>
                </a:lnTo>
                <a:lnTo>
                  <a:pt x="308674" y="519180"/>
                </a:lnTo>
                <a:lnTo>
                  <a:pt x="261696" y="523405"/>
                </a:lnTo>
                <a:close/>
              </a:path>
            </a:pathLst>
          </a:custGeom>
          <a:ln w="12699">
            <a:solidFill>
              <a:srgbClr val="5E89B1"/>
            </a:solidFill>
          </a:ln>
        </p:spPr>
        <p:txBody>
          <a:bodyPr wrap="square" lIns="0" tIns="0" rIns="0" bIns="0" rtlCol="0"/>
          <a:lstStyle/>
          <a:p>
            <a:pPr defTabSz="623438"/>
            <a:endParaRPr sz="1227">
              <a:solidFill>
                <a:prstClr val="black"/>
              </a:solidFill>
              <a:latin typeface="Calibri"/>
            </a:endParaRPr>
          </a:p>
        </p:txBody>
      </p:sp>
      <p:sp>
        <p:nvSpPr>
          <p:cNvPr id="54" name="object 54"/>
          <p:cNvSpPr/>
          <p:nvPr/>
        </p:nvSpPr>
        <p:spPr>
          <a:xfrm>
            <a:off x="2970354" y="4539627"/>
            <a:ext cx="180109" cy="178377"/>
          </a:xfrm>
          <a:custGeom>
            <a:avLst/>
            <a:gdLst/>
            <a:ahLst/>
            <a:cxnLst/>
            <a:rect l="l" t="t" r="r" b="b"/>
            <a:pathLst>
              <a:path w="264159" h="261620">
                <a:moveTo>
                  <a:pt x="252869" y="0"/>
                </a:moveTo>
                <a:lnTo>
                  <a:pt x="546" y="0"/>
                </a:lnTo>
                <a:lnTo>
                  <a:pt x="0" y="12115"/>
                </a:lnTo>
                <a:lnTo>
                  <a:pt x="4813" y="18008"/>
                </a:lnTo>
                <a:lnTo>
                  <a:pt x="94742" y="122161"/>
                </a:lnTo>
                <a:lnTo>
                  <a:pt x="94742" y="250812"/>
                </a:lnTo>
                <a:lnTo>
                  <a:pt x="96728" y="257147"/>
                </a:lnTo>
                <a:lnTo>
                  <a:pt x="101585" y="260596"/>
                </a:lnTo>
                <a:lnTo>
                  <a:pt x="107659" y="261193"/>
                </a:lnTo>
                <a:lnTo>
                  <a:pt x="113296" y="258978"/>
                </a:lnTo>
                <a:lnTo>
                  <a:pt x="148746" y="226263"/>
                </a:lnTo>
                <a:lnTo>
                  <a:pt x="116598" y="226263"/>
                </a:lnTo>
                <a:lnTo>
                  <a:pt x="116598" y="115087"/>
                </a:lnTo>
                <a:lnTo>
                  <a:pt x="115519" y="112864"/>
                </a:lnTo>
                <a:lnTo>
                  <a:pt x="113893" y="110693"/>
                </a:lnTo>
                <a:lnTo>
                  <a:pt x="36995" y="21856"/>
                </a:lnTo>
                <a:lnTo>
                  <a:pt x="257704" y="21856"/>
                </a:lnTo>
                <a:lnTo>
                  <a:pt x="261035" y="18008"/>
                </a:lnTo>
                <a:lnTo>
                  <a:pt x="264028" y="12114"/>
                </a:lnTo>
                <a:lnTo>
                  <a:pt x="263667" y="6265"/>
                </a:lnTo>
                <a:lnTo>
                  <a:pt x="259949" y="1786"/>
                </a:lnTo>
                <a:lnTo>
                  <a:pt x="252869" y="0"/>
                </a:lnTo>
                <a:close/>
              </a:path>
              <a:path w="264159" h="261620">
                <a:moveTo>
                  <a:pt x="257704" y="21856"/>
                </a:moveTo>
                <a:lnTo>
                  <a:pt x="228854" y="21856"/>
                </a:lnTo>
                <a:lnTo>
                  <a:pt x="154178" y="108534"/>
                </a:lnTo>
                <a:lnTo>
                  <a:pt x="152565" y="110693"/>
                </a:lnTo>
                <a:lnTo>
                  <a:pt x="151497" y="112864"/>
                </a:lnTo>
                <a:lnTo>
                  <a:pt x="151472" y="194627"/>
                </a:lnTo>
                <a:lnTo>
                  <a:pt x="116598" y="226263"/>
                </a:lnTo>
                <a:lnTo>
                  <a:pt x="148746" y="226263"/>
                </a:lnTo>
                <a:lnTo>
                  <a:pt x="169430" y="207175"/>
                </a:lnTo>
                <a:lnTo>
                  <a:pt x="172186" y="205016"/>
                </a:lnTo>
                <a:lnTo>
                  <a:pt x="173266" y="202247"/>
                </a:lnTo>
                <a:lnTo>
                  <a:pt x="173266" y="119405"/>
                </a:lnTo>
                <a:lnTo>
                  <a:pt x="257704" y="21856"/>
                </a:lnTo>
                <a:close/>
              </a:path>
            </a:pathLst>
          </a:custGeom>
          <a:solidFill>
            <a:srgbClr val="5E89B1"/>
          </a:solidFill>
        </p:spPr>
        <p:txBody>
          <a:bodyPr wrap="square" lIns="0" tIns="0" rIns="0" bIns="0" rtlCol="0"/>
          <a:lstStyle/>
          <a:p>
            <a:pPr defTabSz="623438"/>
            <a:endParaRPr sz="1227">
              <a:solidFill>
                <a:prstClr val="black"/>
              </a:solidFill>
              <a:latin typeface="Calibri"/>
            </a:endParaRPr>
          </a:p>
        </p:txBody>
      </p:sp>
      <p:sp>
        <p:nvSpPr>
          <p:cNvPr id="55" name="object 55"/>
          <p:cNvSpPr/>
          <p:nvPr/>
        </p:nvSpPr>
        <p:spPr>
          <a:xfrm>
            <a:off x="5537921" y="4512207"/>
            <a:ext cx="172783" cy="167345"/>
          </a:xfrm>
          <a:prstGeom prst="rect">
            <a:avLst/>
          </a:prstGeom>
          <a:blipFill>
            <a:blip r:embed="rId10" cstate="print"/>
            <a:stretch>
              <a:fillRect/>
            </a:stretch>
          </a:blipFill>
        </p:spPr>
        <p:txBody>
          <a:bodyPr wrap="square" lIns="0" tIns="0" rIns="0" bIns="0" rtlCol="0"/>
          <a:lstStyle/>
          <a:p>
            <a:pPr defTabSz="623438"/>
            <a:endParaRPr sz="1227">
              <a:solidFill>
                <a:prstClr val="black"/>
              </a:solidFill>
              <a:latin typeface="Calibri"/>
            </a:endParaRPr>
          </a:p>
        </p:txBody>
      </p:sp>
      <p:sp>
        <p:nvSpPr>
          <p:cNvPr id="56" name="object 56"/>
          <p:cNvSpPr/>
          <p:nvPr/>
        </p:nvSpPr>
        <p:spPr>
          <a:xfrm>
            <a:off x="5358235" y="4331591"/>
            <a:ext cx="0" cy="254577"/>
          </a:xfrm>
          <a:custGeom>
            <a:avLst/>
            <a:gdLst/>
            <a:ahLst/>
            <a:cxnLst/>
            <a:rect l="l" t="t" r="r" b="b"/>
            <a:pathLst>
              <a:path h="373379">
                <a:moveTo>
                  <a:pt x="0" y="0"/>
                </a:moveTo>
                <a:lnTo>
                  <a:pt x="0" y="372999"/>
                </a:lnTo>
              </a:path>
            </a:pathLst>
          </a:custGeom>
          <a:ln w="12700">
            <a:solidFill>
              <a:srgbClr val="82A2C2"/>
            </a:solidFill>
            <a:prstDash val="dot"/>
          </a:ln>
        </p:spPr>
        <p:txBody>
          <a:bodyPr wrap="square" lIns="0" tIns="0" rIns="0" bIns="0" rtlCol="0"/>
          <a:lstStyle/>
          <a:p>
            <a:pPr defTabSz="623438"/>
            <a:endParaRPr sz="1227">
              <a:solidFill>
                <a:prstClr val="black"/>
              </a:solidFill>
              <a:latin typeface="Calibri"/>
            </a:endParaRPr>
          </a:p>
        </p:txBody>
      </p:sp>
      <p:sp>
        <p:nvSpPr>
          <p:cNvPr id="57" name="object 57"/>
          <p:cNvSpPr/>
          <p:nvPr/>
        </p:nvSpPr>
        <p:spPr>
          <a:xfrm>
            <a:off x="4542923" y="1435381"/>
            <a:ext cx="4500563" cy="2627168"/>
          </a:xfrm>
          <a:custGeom>
            <a:avLst/>
            <a:gdLst/>
            <a:ahLst/>
            <a:cxnLst/>
            <a:rect l="l" t="t" r="r" b="b"/>
            <a:pathLst>
              <a:path w="6600825" h="3853179">
                <a:moveTo>
                  <a:pt x="6600380" y="3852883"/>
                </a:moveTo>
                <a:lnTo>
                  <a:pt x="0" y="3852883"/>
                </a:lnTo>
                <a:lnTo>
                  <a:pt x="0" y="0"/>
                </a:lnTo>
                <a:lnTo>
                  <a:pt x="6600380" y="0"/>
                </a:lnTo>
                <a:lnTo>
                  <a:pt x="6600380" y="3852883"/>
                </a:lnTo>
                <a:close/>
              </a:path>
            </a:pathLst>
          </a:custGeom>
          <a:ln w="3175">
            <a:solidFill>
              <a:srgbClr val="545457"/>
            </a:solidFill>
          </a:ln>
        </p:spPr>
        <p:txBody>
          <a:bodyPr wrap="square" lIns="0" tIns="0" rIns="0" bIns="0" rtlCol="0"/>
          <a:lstStyle/>
          <a:p>
            <a:pPr defTabSz="623438"/>
            <a:endParaRPr sz="1227">
              <a:solidFill>
                <a:prstClr val="black"/>
              </a:solidFill>
              <a:latin typeface="Calibri"/>
            </a:endParaRPr>
          </a:p>
        </p:txBody>
      </p:sp>
      <p:sp>
        <p:nvSpPr>
          <p:cNvPr id="58" name="object 58"/>
          <p:cNvSpPr/>
          <p:nvPr/>
        </p:nvSpPr>
        <p:spPr>
          <a:xfrm>
            <a:off x="6742899" y="1189568"/>
            <a:ext cx="1447800" cy="342466"/>
          </a:xfrm>
          <a:custGeom>
            <a:avLst/>
            <a:gdLst/>
            <a:ahLst/>
            <a:cxnLst/>
            <a:rect l="l" t="t" r="r" b="b"/>
            <a:pathLst>
              <a:path w="2123440" h="502285">
                <a:moveTo>
                  <a:pt x="2034374" y="0"/>
                </a:moveTo>
                <a:lnTo>
                  <a:pt x="88900" y="0"/>
                </a:lnTo>
                <a:lnTo>
                  <a:pt x="54376" y="7014"/>
                </a:lnTo>
                <a:lnTo>
                  <a:pt x="26109" y="26114"/>
                </a:lnTo>
                <a:lnTo>
                  <a:pt x="7012" y="54381"/>
                </a:lnTo>
                <a:lnTo>
                  <a:pt x="0" y="88899"/>
                </a:lnTo>
                <a:lnTo>
                  <a:pt x="0" y="412788"/>
                </a:lnTo>
                <a:lnTo>
                  <a:pt x="7012" y="447306"/>
                </a:lnTo>
                <a:lnTo>
                  <a:pt x="26109" y="475573"/>
                </a:lnTo>
                <a:lnTo>
                  <a:pt x="54376" y="494673"/>
                </a:lnTo>
                <a:lnTo>
                  <a:pt x="88900" y="501688"/>
                </a:lnTo>
                <a:lnTo>
                  <a:pt x="2034374" y="501688"/>
                </a:lnTo>
                <a:lnTo>
                  <a:pt x="2068893" y="494673"/>
                </a:lnTo>
                <a:lnTo>
                  <a:pt x="2097160" y="475573"/>
                </a:lnTo>
                <a:lnTo>
                  <a:pt x="2116260" y="447306"/>
                </a:lnTo>
                <a:lnTo>
                  <a:pt x="2123274" y="412788"/>
                </a:lnTo>
                <a:lnTo>
                  <a:pt x="2123274" y="88899"/>
                </a:lnTo>
                <a:lnTo>
                  <a:pt x="2116260" y="54381"/>
                </a:lnTo>
                <a:lnTo>
                  <a:pt x="2097160" y="26114"/>
                </a:lnTo>
                <a:lnTo>
                  <a:pt x="2068893" y="7014"/>
                </a:lnTo>
                <a:lnTo>
                  <a:pt x="2034374" y="0"/>
                </a:lnTo>
                <a:close/>
              </a:path>
            </a:pathLst>
          </a:custGeom>
          <a:solidFill>
            <a:srgbClr val="8BAAC6"/>
          </a:solidFill>
        </p:spPr>
        <p:txBody>
          <a:bodyPr wrap="square" lIns="0" tIns="0" rIns="0" bIns="0" rtlCol="0"/>
          <a:lstStyle/>
          <a:p>
            <a:pPr defTabSz="623438"/>
            <a:endParaRPr sz="1227">
              <a:solidFill>
                <a:prstClr val="black"/>
              </a:solidFill>
              <a:latin typeface="Calibri"/>
            </a:endParaRPr>
          </a:p>
        </p:txBody>
      </p:sp>
      <p:sp>
        <p:nvSpPr>
          <p:cNvPr id="59" name="object 59"/>
          <p:cNvSpPr txBox="1"/>
          <p:nvPr/>
        </p:nvSpPr>
        <p:spPr>
          <a:xfrm>
            <a:off x="6857955" y="1253498"/>
            <a:ext cx="1210463" cy="197845"/>
          </a:xfrm>
          <a:prstGeom prst="rect">
            <a:avLst/>
          </a:prstGeom>
        </p:spPr>
        <p:txBody>
          <a:bodyPr vert="horz" wrap="square" lIns="0" tIns="8226" rIns="0" bIns="0" rtlCol="0">
            <a:spAutoFit/>
          </a:bodyPr>
          <a:lstStyle/>
          <a:p>
            <a:pPr marL="8659" marR="3464" indent="99577" defTabSz="623438">
              <a:lnSpc>
                <a:spcPct val="102800"/>
              </a:lnSpc>
              <a:spcBef>
                <a:spcPts val="65"/>
              </a:spcBef>
            </a:pPr>
            <a:r>
              <a:rPr sz="545" dirty="0">
                <a:solidFill>
                  <a:srgbClr val="FFFFFF"/>
                </a:solidFill>
                <a:latin typeface="Lucida Sans"/>
                <a:cs typeface="Lucida Sans"/>
              </a:rPr>
              <a:t>Click </a:t>
            </a:r>
            <a:r>
              <a:rPr sz="545" spc="-3" dirty="0">
                <a:solidFill>
                  <a:srgbClr val="FFFFFF"/>
                </a:solidFill>
                <a:latin typeface="Lucida Sans"/>
                <a:cs typeface="Lucida Sans"/>
              </a:rPr>
              <a:t>your </a:t>
            </a:r>
            <a:r>
              <a:rPr sz="545" spc="-7" dirty="0">
                <a:solidFill>
                  <a:srgbClr val="FFFFFF"/>
                </a:solidFill>
                <a:latin typeface="Lucida Sans"/>
                <a:cs typeface="Lucida Sans"/>
              </a:rPr>
              <a:t>avatar </a:t>
            </a:r>
            <a:r>
              <a:rPr sz="545" spc="3" dirty="0">
                <a:solidFill>
                  <a:srgbClr val="FFFFFF"/>
                </a:solidFill>
                <a:latin typeface="Lucida Sans"/>
                <a:cs typeface="Lucida Sans"/>
              </a:rPr>
              <a:t>to </a:t>
            </a:r>
            <a:r>
              <a:rPr sz="545" spc="-7" dirty="0">
                <a:solidFill>
                  <a:srgbClr val="FFFFFF"/>
                </a:solidFill>
                <a:latin typeface="Lucida Sans"/>
                <a:cs typeface="Lucida Sans"/>
              </a:rPr>
              <a:t>edit </a:t>
            </a:r>
            <a:r>
              <a:rPr sz="545" spc="-3" dirty="0">
                <a:solidFill>
                  <a:srgbClr val="FFFFFF"/>
                </a:solidFill>
                <a:latin typeface="Lucida Sans"/>
                <a:cs typeface="Lucida Sans"/>
              </a:rPr>
              <a:t>your  </a:t>
            </a:r>
            <a:r>
              <a:rPr sz="545" dirty="0">
                <a:solidFill>
                  <a:srgbClr val="FFFFFF"/>
                </a:solidFill>
                <a:latin typeface="Lucida Sans"/>
                <a:cs typeface="Lucida Sans"/>
              </a:rPr>
              <a:t>Profile</a:t>
            </a:r>
            <a:r>
              <a:rPr sz="545" spc="-27" dirty="0">
                <a:solidFill>
                  <a:srgbClr val="FFFFFF"/>
                </a:solidFill>
                <a:latin typeface="Lucida Sans"/>
                <a:cs typeface="Lucida Sans"/>
              </a:rPr>
              <a:t> </a:t>
            </a:r>
            <a:r>
              <a:rPr sz="545" dirty="0">
                <a:solidFill>
                  <a:srgbClr val="FFFFFF"/>
                </a:solidFill>
                <a:latin typeface="Lucida Sans"/>
                <a:cs typeface="Lucida Sans"/>
              </a:rPr>
              <a:t>or</a:t>
            </a:r>
            <a:r>
              <a:rPr sz="545" spc="-24" dirty="0">
                <a:solidFill>
                  <a:srgbClr val="FFFFFF"/>
                </a:solidFill>
                <a:latin typeface="Lucida Sans"/>
                <a:cs typeface="Lucida Sans"/>
              </a:rPr>
              <a:t> </a:t>
            </a:r>
            <a:r>
              <a:rPr sz="545" spc="-14" dirty="0">
                <a:solidFill>
                  <a:srgbClr val="FFFFFF"/>
                </a:solidFill>
                <a:latin typeface="Lucida Sans"/>
                <a:cs typeface="Lucida Sans"/>
              </a:rPr>
              <a:t>sign</a:t>
            </a:r>
            <a:r>
              <a:rPr sz="545" spc="-27" dirty="0">
                <a:solidFill>
                  <a:srgbClr val="FFFFFF"/>
                </a:solidFill>
                <a:latin typeface="Lucida Sans"/>
                <a:cs typeface="Lucida Sans"/>
              </a:rPr>
              <a:t> </a:t>
            </a:r>
            <a:r>
              <a:rPr sz="700" dirty="0">
                <a:solidFill>
                  <a:srgbClr val="FFFFFF"/>
                </a:solidFill>
                <a:latin typeface="Lucida Sans"/>
                <a:cs typeface="Lucida Sans"/>
              </a:rPr>
              <a:t>out</a:t>
            </a:r>
            <a:r>
              <a:rPr sz="545" spc="-24" dirty="0">
                <a:solidFill>
                  <a:srgbClr val="FFFFFF"/>
                </a:solidFill>
                <a:latin typeface="Lucida Sans"/>
                <a:cs typeface="Lucida Sans"/>
              </a:rPr>
              <a:t> </a:t>
            </a:r>
            <a:r>
              <a:rPr sz="545" dirty="0">
                <a:solidFill>
                  <a:srgbClr val="FFFFFF"/>
                </a:solidFill>
                <a:latin typeface="Lucida Sans"/>
                <a:cs typeface="Lucida Sans"/>
              </a:rPr>
              <a:t>of</a:t>
            </a:r>
            <a:r>
              <a:rPr sz="545" spc="-24" dirty="0">
                <a:solidFill>
                  <a:srgbClr val="FFFFFF"/>
                </a:solidFill>
                <a:latin typeface="Lucida Sans"/>
                <a:cs typeface="Lucida Sans"/>
              </a:rPr>
              <a:t> </a:t>
            </a:r>
            <a:r>
              <a:rPr sz="545" spc="-3" dirty="0">
                <a:solidFill>
                  <a:srgbClr val="FFFFFF"/>
                </a:solidFill>
                <a:latin typeface="Lucida Sans"/>
                <a:cs typeface="Lucida Sans"/>
              </a:rPr>
              <a:t>your</a:t>
            </a:r>
            <a:r>
              <a:rPr sz="545" spc="-27" dirty="0">
                <a:solidFill>
                  <a:srgbClr val="FFFFFF"/>
                </a:solidFill>
                <a:latin typeface="Lucida Sans"/>
                <a:cs typeface="Lucida Sans"/>
              </a:rPr>
              <a:t> </a:t>
            </a:r>
            <a:r>
              <a:rPr sz="545" dirty="0">
                <a:solidFill>
                  <a:srgbClr val="FFFFFF"/>
                </a:solidFill>
                <a:latin typeface="Lucida Sans"/>
                <a:cs typeface="Lucida Sans"/>
              </a:rPr>
              <a:t>account.</a:t>
            </a:r>
            <a:endParaRPr sz="545" dirty="0">
              <a:solidFill>
                <a:prstClr val="black"/>
              </a:solidFill>
              <a:latin typeface="Lucida Sans"/>
              <a:cs typeface="Lucida Sans"/>
            </a:endParaRPr>
          </a:p>
        </p:txBody>
      </p:sp>
      <p:sp>
        <p:nvSpPr>
          <p:cNvPr id="60" name="object 60"/>
          <p:cNvSpPr/>
          <p:nvPr/>
        </p:nvSpPr>
        <p:spPr>
          <a:xfrm>
            <a:off x="3004499" y="1674603"/>
            <a:ext cx="165177" cy="148496"/>
          </a:xfrm>
          <a:prstGeom prst="rect">
            <a:avLst/>
          </a:prstGeom>
          <a:blipFill>
            <a:blip r:embed="rId11" cstate="print"/>
            <a:stretch>
              <a:fillRect/>
            </a:stretch>
          </a:blipFill>
        </p:spPr>
        <p:txBody>
          <a:bodyPr wrap="square" lIns="0" tIns="0" rIns="0" bIns="0" rtlCol="0"/>
          <a:lstStyle/>
          <a:p>
            <a:pPr defTabSz="623438"/>
            <a:endParaRPr sz="1227">
              <a:solidFill>
                <a:prstClr val="black"/>
              </a:solidFill>
              <a:latin typeface="Calibri"/>
            </a:endParaRPr>
          </a:p>
        </p:txBody>
      </p:sp>
      <p:sp>
        <p:nvSpPr>
          <p:cNvPr id="61" name="object 61"/>
          <p:cNvSpPr/>
          <p:nvPr/>
        </p:nvSpPr>
        <p:spPr>
          <a:xfrm>
            <a:off x="8240383" y="161181"/>
            <a:ext cx="1009751" cy="328977"/>
          </a:xfrm>
          <a:prstGeom prst="rect">
            <a:avLst/>
          </a:prstGeom>
          <a:blipFill>
            <a:blip r:embed="rId12" cstate="print"/>
            <a:stretch>
              <a:fillRect/>
            </a:stretch>
          </a:blipFill>
        </p:spPr>
        <p:txBody>
          <a:bodyPr wrap="square" lIns="0" tIns="0" rIns="0" bIns="0" rtlCol="0"/>
          <a:lstStyle/>
          <a:p>
            <a:pPr defTabSz="623438"/>
            <a:endParaRPr sz="1227">
              <a:solidFill>
                <a:prstClr val="black"/>
              </a:solidFill>
              <a:latin typeface="Calibri"/>
            </a:endParaRPr>
          </a:p>
        </p:txBody>
      </p:sp>
      <p:sp>
        <p:nvSpPr>
          <p:cNvPr id="62" name="object 62"/>
          <p:cNvSpPr txBox="1">
            <a:spLocks noGrp="1"/>
          </p:cNvSpPr>
          <p:nvPr>
            <p:ph type="title"/>
          </p:nvPr>
        </p:nvSpPr>
        <p:spPr>
          <a:xfrm>
            <a:off x="345335" y="239578"/>
            <a:ext cx="1969239" cy="224187"/>
          </a:xfrm>
          <a:prstGeom prst="rect">
            <a:avLst/>
          </a:prstGeom>
        </p:spPr>
        <p:txBody>
          <a:bodyPr vert="horz" wrap="square" lIns="0" tIns="8659" rIns="0" bIns="0" rtlCol="0">
            <a:spAutoFit/>
          </a:bodyPr>
          <a:lstStyle/>
          <a:p>
            <a:pPr marL="8659">
              <a:spcBef>
                <a:spcPts val="68"/>
              </a:spcBef>
            </a:pPr>
            <a:r>
              <a:rPr sz="1400" b="1" spc="3" dirty="0">
                <a:solidFill>
                  <a:srgbClr val="35333B"/>
                </a:solidFill>
                <a:latin typeface="Arial"/>
                <a:cs typeface="Arial"/>
              </a:rPr>
              <a:t>Quick </a:t>
            </a:r>
            <a:r>
              <a:rPr sz="1400" b="1" spc="-10" dirty="0">
                <a:solidFill>
                  <a:srgbClr val="35333B"/>
                </a:solidFill>
                <a:latin typeface="Arial"/>
                <a:cs typeface="Arial"/>
              </a:rPr>
              <a:t>Reference</a:t>
            </a:r>
            <a:r>
              <a:rPr sz="1400" b="1" spc="-126" dirty="0">
                <a:solidFill>
                  <a:srgbClr val="35333B"/>
                </a:solidFill>
                <a:latin typeface="Arial"/>
                <a:cs typeface="Arial"/>
              </a:rPr>
              <a:t> </a:t>
            </a:r>
            <a:r>
              <a:rPr sz="1400" b="1" spc="-10" dirty="0">
                <a:solidFill>
                  <a:srgbClr val="35333B"/>
                </a:solidFill>
                <a:latin typeface="Arial"/>
                <a:cs typeface="Arial"/>
              </a:rPr>
              <a:t>Guide</a:t>
            </a:r>
            <a:endParaRPr sz="1400" dirty="0">
              <a:latin typeface="Arial"/>
              <a:cs typeface="Arial"/>
            </a:endParaRPr>
          </a:p>
        </p:txBody>
      </p:sp>
      <p:sp>
        <p:nvSpPr>
          <p:cNvPr id="63" name="object 63"/>
          <p:cNvSpPr/>
          <p:nvPr/>
        </p:nvSpPr>
        <p:spPr>
          <a:xfrm>
            <a:off x="6144996" y="3496005"/>
            <a:ext cx="226180" cy="245429"/>
          </a:xfrm>
          <a:prstGeom prst="rect">
            <a:avLst/>
          </a:prstGeom>
          <a:blipFill>
            <a:blip r:embed="rId13" cstate="print"/>
            <a:stretch>
              <a:fillRect/>
            </a:stretch>
          </a:blipFill>
        </p:spPr>
        <p:txBody>
          <a:bodyPr wrap="square" lIns="0" tIns="0" rIns="0" bIns="0" rtlCol="0"/>
          <a:lstStyle/>
          <a:p>
            <a:pPr defTabSz="623438"/>
            <a:endParaRPr sz="1227">
              <a:solidFill>
                <a:prstClr val="black"/>
              </a:solidFill>
              <a:latin typeface="Calibri"/>
            </a:endParaRPr>
          </a:p>
        </p:txBody>
      </p:sp>
      <p:sp>
        <p:nvSpPr>
          <p:cNvPr id="64" name="object 64"/>
          <p:cNvSpPr/>
          <p:nvPr/>
        </p:nvSpPr>
        <p:spPr>
          <a:xfrm>
            <a:off x="6300220" y="3729990"/>
            <a:ext cx="1249074" cy="186170"/>
          </a:xfrm>
          <a:custGeom>
            <a:avLst/>
            <a:gdLst/>
            <a:ahLst/>
            <a:cxnLst/>
            <a:rect l="l" t="t" r="r" b="b"/>
            <a:pathLst>
              <a:path w="1831975" h="273050">
                <a:moveTo>
                  <a:pt x="1831548" y="272611"/>
                </a:moveTo>
                <a:lnTo>
                  <a:pt x="15281" y="272611"/>
                </a:lnTo>
                <a:lnTo>
                  <a:pt x="6869" y="272611"/>
                </a:lnTo>
                <a:lnTo>
                  <a:pt x="0" y="264805"/>
                </a:lnTo>
                <a:lnTo>
                  <a:pt x="0" y="255263"/>
                </a:lnTo>
                <a:lnTo>
                  <a:pt x="0" y="0"/>
                </a:lnTo>
              </a:path>
            </a:pathLst>
          </a:custGeom>
          <a:ln w="6488">
            <a:solidFill>
              <a:srgbClr val="DA2A26"/>
            </a:solidFill>
          </a:ln>
        </p:spPr>
        <p:txBody>
          <a:bodyPr wrap="square" lIns="0" tIns="0" rIns="0" bIns="0" rtlCol="0"/>
          <a:lstStyle/>
          <a:p>
            <a:pPr defTabSz="623438"/>
            <a:endParaRPr sz="1227">
              <a:solidFill>
                <a:prstClr val="black"/>
              </a:solidFill>
              <a:latin typeface="Calibri"/>
            </a:endParaRPr>
          </a:p>
        </p:txBody>
      </p:sp>
      <p:sp>
        <p:nvSpPr>
          <p:cNvPr id="65" name="object 65"/>
          <p:cNvSpPr/>
          <p:nvPr/>
        </p:nvSpPr>
        <p:spPr>
          <a:xfrm>
            <a:off x="6209821" y="3549266"/>
            <a:ext cx="183140" cy="183140"/>
          </a:xfrm>
          <a:custGeom>
            <a:avLst/>
            <a:gdLst/>
            <a:ahLst/>
            <a:cxnLst/>
            <a:rect l="l" t="t" r="r" b="b"/>
            <a:pathLst>
              <a:path w="268604" h="268604">
                <a:moveTo>
                  <a:pt x="268236" y="134112"/>
                </a:moveTo>
                <a:lnTo>
                  <a:pt x="261399" y="176507"/>
                </a:lnTo>
                <a:lnTo>
                  <a:pt x="242359" y="213326"/>
                </a:lnTo>
                <a:lnTo>
                  <a:pt x="213326" y="242359"/>
                </a:lnTo>
                <a:lnTo>
                  <a:pt x="176507" y="261399"/>
                </a:lnTo>
                <a:lnTo>
                  <a:pt x="134111" y="268236"/>
                </a:lnTo>
                <a:lnTo>
                  <a:pt x="91722" y="261399"/>
                </a:lnTo>
                <a:lnTo>
                  <a:pt x="54907" y="242359"/>
                </a:lnTo>
                <a:lnTo>
                  <a:pt x="25876" y="213326"/>
                </a:lnTo>
                <a:lnTo>
                  <a:pt x="6837" y="176507"/>
                </a:lnTo>
                <a:lnTo>
                  <a:pt x="0" y="134112"/>
                </a:lnTo>
                <a:lnTo>
                  <a:pt x="6837" y="91722"/>
                </a:lnTo>
                <a:lnTo>
                  <a:pt x="25876" y="54907"/>
                </a:lnTo>
                <a:lnTo>
                  <a:pt x="54907" y="25876"/>
                </a:lnTo>
                <a:lnTo>
                  <a:pt x="91722" y="6837"/>
                </a:lnTo>
                <a:lnTo>
                  <a:pt x="134111" y="0"/>
                </a:lnTo>
                <a:lnTo>
                  <a:pt x="173903" y="6837"/>
                </a:lnTo>
                <a:lnTo>
                  <a:pt x="210396" y="25876"/>
                </a:lnTo>
                <a:lnTo>
                  <a:pt x="240406" y="54907"/>
                </a:lnTo>
                <a:lnTo>
                  <a:pt x="260748" y="91722"/>
                </a:lnTo>
                <a:lnTo>
                  <a:pt x="268236" y="134112"/>
                </a:lnTo>
                <a:close/>
              </a:path>
            </a:pathLst>
          </a:custGeom>
          <a:ln w="25400">
            <a:solidFill>
              <a:srgbClr val="DA2A26"/>
            </a:solidFill>
          </a:ln>
        </p:spPr>
        <p:txBody>
          <a:bodyPr wrap="square" lIns="0" tIns="0" rIns="0" bIns="0" rtlCol="0"/>
          <a:lstStyle/>
          <a:p>
            <a:pPr defTabSz="623438"/>
            <a:endParaRPr sz="1227">
              <a:solidFill>
                <a:prstClr val="black"/>
              </a:solidFill>
              <a:latin typeface="Calibri"/>
            </a:endParaRPr>
          </a:p>
        </p:txBody>
      </p:sp>
      <p:sp>
        <p:nvSpPr>
          <p:cNvPr id="66" name="object 66"/>
          <p:cNvSpPr/>
          <p:nvPr/>
        </p:nvSpPr>
        <p:spPr>
          <a:xfrm>
            <a:off x="6443563" y="3789484"/>
            <a:ext cx="1131743" cy="247217"/>
          </a:xfrm>
          <a:custGeom>
            <a:avLst/>
            <a:gdLst/>
            <a:ahLst/>
            <a:cxnLst/>
            <a:rect l="l" t="t" r="r" b="b"/>
            <a:pathLst>
              <a:path w="1659890" h="362585">
                <a:moveTo>
                  <a:pt x="1570989" y="0"/>
                </a:moveTo>
                <a:lnTo>
                  <a:pt x="88899" y="0"/>
                </a:lnTo>
                <a:lnTo>
                  <a:pt x="54381" y="7012"/>
                </a:lnTo>
                <a:lnTo>
                  <a:pt x="26114" y="26109"/>
                </a:lnTo>
                <a:lnTo>
                  <a:pt x="7014" y="54376"/>
                </a:lnTo>
                <a:lnTo>
                  <a:pt x="0" y="88899"/>
                </a:lnTo>
                <a:lnTo>
                  <a:pt x="0" y="273392"/>
                </a:lnTo>
                <a:lnTo>
                  <a:pt x="7014" y="307916"/>
                </a:lnTo>
                <a:lnTo>
                  <a:pt x="26114" y="336183"/>
                </a:lnTo>
                <a:lnTo>
                  <a:pt x="54381" y="355279"/>
                </a:lnTo>
                <a:lnTo>
                  <a:pt x="88899" y="362292"/>
                </a:lnTo>
                <a:lnTo>
                  <a:pt x="1570989" y="362292"/>
                </a:lnTo>
                <a:lnTo>
                  <a:pt x="1605513" y="355279"/>
                </a:lnTo>
                <a:lnTo>
                  <a:pt x="1633780" y="336183"/>
                </a:lnTo>
                <a:lnTo>
                  <a:pt x="1652877" y="307916"/>
                </a:lnTo>
                <a:lnTo>
                  <a:pt x="1659889" y="273392"/>
                </a:lnTo>
                <a:lnTo>
                  <a:pt x="1659889" y="88899"/>
                </a:lnTo>
                <a:lnTo>
                  <a:pt x="1652877" y="54376"/>
                </a:lnTo>
                <a:lnTo>
                  <a:pt x="1633780" y="26109"/>
                </a:lnTo>
                <a:lnTo>
                  <a:pt x="1605513" y="7012"/>
                </a:lnTo>
                <a:lnTo>
                  <a:pt x="1570989" y="0"/>
                </a:lnTo>
                <a:close/>
              </a:path>
            </a:pathLst>
          </a:custGeom>
          <a:solidFill>
            <a:srgbClr val="8BAAC6"/>
          </a:solidFill>
        </p:spPr>
        <p:txBody>
          <a:bodyPr wrap="square" lIns="0" tIns="0" rIns="0" bIns="0" rtlCol="0"/>
          <a:lstStyle/>
          <a:p>
            <a:pPr defTabSz="623438"/>
            <a:endParaRPr sz="1227">
              <a:solidFill>
                <a:prstClr val="black"/>
              </a:solidFill>
              <a:latin typeface="Calibri"/>
            </a:endParaRPr>
          </a:p>
        </p:txBody>
      </p:sp>
      <p:sp>
        <p:nvSpPr>
          <p:cNvPr id="67" name="object 67"/>
          <p:cNvSpPr txBox="1"/>
          <p:nvPr/>
        </p:nvSpPr>
        <p:spPr>
          <a:xfrm>
            <a:off x="6570284" y="3813793"/>
            <a:ext cx="878898" cy="176482"/>
          </a:xfrm>
          <a:prstGeom prst="rect">
            <a:avLst/>
          </a:prstGeom>
        </p:spPr>
        <p:txBody>
          <a:bodyPr vert="horz" wrap="square" lIns="0" tIns="8659" rIns="0" bIns="0" rtlCol="0">
            <a:spAutoFit/>
          </a:bodyPr>
          <a:lstStyle/>
          <a:p>
            <a:pPr marL="103473" marR="3464" indent="-95247" defTabSz="623438">
              <a:spcBef>
                <a:spcPts val="68"/>
              </a:spcBef>
            </a:pPr>
            <a:r>
              <a:rPr sz="545" spc="-3" dirty="0">
                <a:solidFill>
                  <a:srgbClr val="FFFFFF"/>
                </a:solidFill>
                <a:latin typeface="Lucida Sans"/>
                <a:cs typeface="Lucida Sans"/>
              </a:rPr>
              <a:t>Need</a:t>
            </a:r>
            <a:r>
              <a:rPr sz="545" spc="-44" dirty="0">
                <a:solidFill>
                  <a:srgbClr val="FFFFFF"/>
                </a:solidFill>
                <a:latin typeface="Lucida Sans"/>
                <a:cs typeface="Lucida Sans"/>
              </a:rPr>
              <a:t> </a:t>
            </a:r>
            <a:r>
              <a:rPr sz="545" spc="-3" dirty="0">
                <a:solidFill>
                  <a:srgbClr val="FFFFFF"/>
                </a:solidFill>
                <a:latin typeface="Lucida Sans"/>
                <a:cs typeface="Lucida Sans"/>
              </a:rPr>
              <a:t>to</a:t>
            </a:r>
            <a:r>
              <a:rPr sz="545" spc="-44" dirty="0">
                <a:solidFill>
                  <a:srgbClr val="FFFFFF"/>
                </a:solidFill>
                <a:latin typeface="Lucida Sans"/>
                <a:cs typeface="Lucida Sans"/>
              </a:rPr>
              <a:t> </a:t>
            </a:r>
            <a:r>
              <a:rPr sz="545" b="1" i="1" spc="27" dirty="0">
                <a:solidFill>
                  <a:srgbClr val="FFFFFF"/>
                </a:solidFill>
                <a:latin typeface="Calibri"/>
                <a:cs typeface="Calibri"/>
              </a:rPr>
              <a:t>Recall</a:t>
            </a:r>
            <a:r>
              <a:rPr sz="545" b="1" i="1" spc="3" dirty="0">
                <a:solidFill>
                  <a:srgbClr val="FFFFFF"/>
                </a:solidFill>
                <a:latin typeface="Calibri"/>
                <a:cs typeface="Calibri"/>
              </a:rPr>
              <a:t> </a:t>
            </a:r>
            <a:r>
              <a:rPr sz="545" spc="-7" dirty="0">
                <a:solidFill>
                  <a:srgbClr val="FFFFFF"/>
                </a:solidFill>
                <a:latin typeface="Lucida Sans"/>
                <a:cs typeface="Lucida Sans"/>
              </a:rPr>
              <a:t>or</a:t>
            </a:r>
            <a:r>
              <a:rPr sz="545" spc="-41" dirty="0">
                <a:solidFill>
                  <a:srgbClr val="FFFFFF"/>
                </a:solidFill>
                <a:latin typeface="Lucida Sans"/>
                <a:cs typeface="Lucida Sans"/>
              </a:rPr>
              <a:t> </a:t>
            </a:r>
            <a:r>
              <a:rPr sz="545" b="1" i="1" spc="34" dirty="0">
                <a:solidFill>
                  <a:srgbClr val="FFFFFF"/>
                </a:solidFill>
                <a:latin typeface="Calibri"/>
                <a:cs typeface="Calibri"/>
              </a:rPr>
              <a:t>Resend</a:t>
            </a:r>
            <a:r>
              <a:rPr sz="545" b="1" i="1" spc="3" dirty="0">
                <a:solidFill>
                  <a:srgbClr val="FFFFFF"/>
                </a:solidFill>
                <a:latin typeface="Calibri"/>
                <a:cs typeface="Calibri"/>
              </a:rPr>
              <a:t> </a:t>
            </a:r>
            <a:r>
              <a:rPr sz="545" spc="-14" dirty="0">
                <a:solidFill>
                  <a:srgbClr val="FFFFFF"/>
                </a:solidFill>
                <a:latin typeface="Lucida Sans"/>
                <a:cs typeface="Lucida Sans"/>
              </a:rPr>
              <a:t>a  </a:t>
            </a:r>
            <a:r>
              <a:rPr sz="545" spc="-10" dirty="0">
                <a:solidFill>
                  <a:srgbClr val="FFFFFF"/>
                </a:solidFill>
                <a:latin typeface="Lucida Sans"/>
                <a:cs typeface="Lucida Sans"/>
              </a:rPr>
              <a:t>message? </a:t>
            </a:r>
            <a:r>
              <a:rPr sz="545" spc="-7" dirty="0">
                <a:solidFill>
                  <a:srgbClr val="FFFFFF"/>
                </a:solidFill>
                <a:latin typeface="Lucida Sans"/>
                <a:cs typeface="Lucida Sans"/>
              </a:rPr>
              <a:t>Click</a:t>
            </a:r>
            <a:r>
              <a:rPr sz="545" spc="-75" dirty="0">
                <a:solidFill>
                  <a:srgbClr val="FFFFFF"/>
                </a:solidFill>
                <a:latin typeface="Lucida Sans"/>
                <a:cs typeface="Lucida Sans"/>
              </a:rPr>
              <a:t> </a:t>
            </a:r>
            <a:r>
              <a:rPr sz="545" spc="-14" dirty="0">
                <a:solidFill>
                  <a:srgbClr val="FFFFFF"/>
                </a:solidFill>
                <a:latin typeface="Lucida Sans"/>
                <a:cs typeface="Lucida Sans"/>
              </a:rPr>
              <a:t>here.</a:t>
            </a:r>
            <a:endParaRPr sz="545">
              <a:solidFill>
                <a:prstClr val="black"/>
              </a:solidFill>
              <a:latin typeface="Lucida Sans"/>
              <a:cs typeface="Lucida Sans"/>
            </a:endParaRPr>
          </a:p>
        </p:txBody>
      </p:sp>
      <p:sp>
        <p:nvSpPr>
          <p:cNvPr id="68" name="object 68"/>
          <p:cNvSpPr/>
          <p:nvPr/>
        </p:nvSpPr>
        <p:spPr>
          <a:xfrm>
            <a:off x="4354846" y="697776"/>
            <a:ext cx="2008830" cy="645411"/>
          </a:xfrm>
          <a:custGeom>
            <a:avLst/>
            <a:gdLst/>
            <a:ahLst/>
            <a:cxnLst/>
            <a:rect l="l" t="t" r="r" b="b"/>
            <a:pathLst>
              <a:path w="2814320" h="934719">
                <a:moveTo>
                  <a:pt x="2695975" y="0"/>
                </a:moveTo>
                <a:lnTo>
                  <a:pt x="117811" y="0"/>
                </a:lnTo>
                <a:lnTo>
                  <a:pt x="80670" y="8476"/>
                </a:lnTo>
                <a:lnTo>
                  <a:pt x="48342" y="32051"/>
                </a:lnTo>
                <a:lnTo>
                  <a:pt x="22803" y="67944"/>
                </a:lnTo>
                <a:lnTo>
                  <a:pt x="6030" y="113372"/>
                </a:lnTo>
                <a:lnTo>
                  <a:pt x="0" y="165556"/>
                </a:lnTo>
                <a:lnTo>
                  <a:pt x="0" y="768724"/>
                </a:lnTo>
                <a:lnTo>
                  <a:pt x="6030" y="820907"/>
                </a:lnTo>
                <a:lnTo>
                  <a:pt x="22803" y="866336"/>
                </a:lnTo>
                <a:lnTo>
                  <a:pt x="48342" y="902229"/>
                </a:lnTo>
                <a:lnTo>
                  <a:pt x="80670" y="925804"/>
                </a:lnTo>
                <a:lnTo>
                  <a:pt x="117811" y="934280"/>
                </a:lnTo>
                <a:lnTo>
                  <a:pt x="2695975" y="934280"/>
                </a:lnTo>
                <a:lnTo>
                  <a:pt x="2765436" y="902229"/>
                </a:lnTo>
                <a:lnTo>
                  <a:pt x="2790978" y="866336"/>
                </a:lnTo>
                <a:lnTo>
                  <a:pt x="2807754" y="820907"/>
                </a:lnTo>
                <a:lnTo>
                  <a:pt x="2813786" y="768724"/>
                </a:lnTo>
                <a:lnTo>
                  <a:pt x="2813786" y="165556"/>
                </a:lnTo>
                <a:lnTo>
                  <a:pt x="2807754" y="113372"/>
                </a:lnTo>
                <a:lnTo>
                  <a:pt x="2790978" y="67944"/>
                </a:lnTo>
                <a:lnTo>
                  <a:pt x="2765436" y="32051"/>
                </a:lnTo>
                <a:lnTo>
                  <a:pt x="2733109" y="8476"/>
                </a:lnTo>
                <a:lnTo>
                  <a:pt x="2695975" y="0"/>
                </a:lnTo>
                <a:close/>
              </a:path>
            </a:pathLst>
          </a:custGeom>
          <a:solidFill>
            <a:srgbClr val="8BAAC6"/>
          </a:solidFill>
        </p:spPr>
        <p:txBody>
          <a:bodyPr wrap="square" lIns="0" tIns="0" rIns="0" bIns="0" rtlCol="0"/>
          <a:lstStyle/>
          <a:p>
            <a:pPr defTabSz="623438"/>
            <a:endParaRPr sz="1227">
              <a:solidFill>
                <a:prstClr val="black"/>
              </a:solidFill>
              <a:latin typeface="Calibri"/>
            </a:endParaRPr>
          </a:p>
        </p:txBody>
      </p:sp>
      <p:sp>
        <p:nvSpPr>
          <p:cNvPr id="69" name="object 69"/>
          <p:cNvSpPr txBox="1"/>
          <p:nvPr/>
        </p:nvSpPr>
        <p:spPr>
          <a:xfrm>
            <a:off x="368386" y="603699"/>
            <a:ext cx="3089190" cy="644430"/>
          </a:xfrm>
          <a:prstGeom prst="rect">
            <a:avLst/>
          </a:prstGeom>
        </p:spPr>
        <p:txBody>
          <a:bodyPr vert="horz" wrap="square" lIns="0" tIns="8659" rIns="0" bIns="0" rtlCol="0">
            <a:spAutoFit/>
          </a:bodyPr>
          <a:lstStyle/>
          <a:p>
            <a:pPr marL="8659" defTabSz="623438">
              <a:spcBef>
                <a:spcPts val="68"/>
              </a:spcBef>
            </a:pPr>
            <a:r>
              <a:rPr sz="1050" b="1" spc="7" dirty="0">
                <a:solidFill>
                  <a:srgbClr val="DA2A26"/>
                </a:solidFill>
                <a:latin typeface="Arial"/>
                <a:cs typeface="Arial"/>
              </a:rPr>
              <a:t>Getting</a:t>
            </a:r>
            <a:r>
              <a:rPr sz="1050" b="1" spc="-37" dirty="0">
                <a:solidFill>
                  <a:srgbClr val="DA2A26"/>
                </a:solidFill>
                <a:latin typeface="Arial"/>
                <a:cs typeface="Arial"/>
              </a:rPr>
              <a:t> </a:t>
            </a:r>
            <a:r>
              <a:rPr sz="1050" b="1" spc="27" dirty="0">
                <a:solidFill>
                  <a:srgbClr val="DA2A26"/>
                </a:solidFill>
                <a:latin typeface="Arial"/>
                <a:cs typeface="Arial"/>
              </a:rPr>
              <a:t>to</a:t>
            </a:r>
            <a:r>
              <a:rPr sz="1050" b="1" spc="-34" dirty="0">
                <a:solidFill>
                  <a:srgbClr val="DA2A26"/>
                </a:solidFill>
                <a:latin typeface="Arial"/>
                <a:cs typeface="Arial"/>
              </a:rPr>
              <a:t> </a:t>
            </a:r>
            <a:r>
              <a:rPr sz="1050" b="1" spc="-7" dirty="0">
                <a:solidFill>
                  <a:srgbClr val="DA2A26"/>
                </a:solidFill>
                <a:latin typeface="Arial"/>
                <a:cs typeface="Arial"/>
              </a:rPr>
              <a:t>Know</a:t>
            </a:r>
            <a:r>
              <a:rPr sz="1050" b="1" spc="-37" dirty="0">
                <a:solidFill>
                  <a:srgbClr val="DA2A26"/>
                </a:solidFill>
                <a:latin typeface="Arial"/>
                <a:cs typeface="Arial"/>
              </a:rPr>
              <a:t> </a:t>
            </a:r>
            <a:r>
              <a:rPr sz="1050" b="1" spc="14" dirty="0">
                <a:solidFill>
                  <a:srgbClr val="DA2A26"/>
                </a:solidFill>
                <a:latin typeface="Arial"/>
                <a:cs typeface="Arial"/>
              </a:rPr>
              <a:t>the</a:t>
            </a:r>
            <a:r>
              <a:rPr sz="1050" b="1" spc="-34" dirty="0">
                <a:solidFill>
                  <a:srgbClr val="DA2A26"/>
                </a:solidFill>
                <a:latin typeface="Arial"/>
                <a:cs typeface="Arial"/>
              </a:rPr>
              <a:t> </a:t>
            </a:r>
            <a:r>
              <a:rPr sz="1050" b="1" dirty="0">
                <a:solidFill>
                  <a:srgbClr val="DA2A26"/>
                </a:solidFill>
                <a:latin typeface="Arial"/>
                <a:cs typeface="Arial"/>
              </a:rPr>
              <a:t>TigerConnect</a:t>
            </a:r>
            <a:r>
              <a:rPr sz="1050" b="1" spc="-65" dirty="0">
                <a:solidFill>
                  <a:srgbClr val="DA2A26"/>
                </a:solidFill>
                <a:latin typeface="Arial"/>
                <a:cs typeface="Arial"/>
              </a:rPr>
              <a:t> </a:t>
            </a:r>
            <a:r>
              <a:rPr sz="1050" b="1" spc="65" dirty="0">
                <a:solidFill>
                  <a:srgbClr val="DA2A26"/>
                </a:solidFill>
                <a:latin typeface="Calibri"/>
                <a:cs typeface="Calibri"/>
              </a:rPr>
              <a:t>Desktop</a:t>
            </a:r>
            <a:r>
              <a:rPr sz="1050" b="1" spc="-14" dirty="0">
                <a:solidFill>
                  <a:srgbClr val="DA2A26"/>
                </a:solidFill>
                <a:latin typeface="Calibri"/>
                <a:cs typeface="Calibri"/>
              </a:rPr>
              <a:t> </a:t>
            </a:r>
            <a:r>
              <a:rPr sz="1050" b="1" spc="37" dirty="0">
                <a:solidFill>
                  <a:srgbClr val="DA2A26"/>
                </a:solidFill>
                <a:latin typeface="Calibri"/>
                <a:cs typeface="Calibri"/>
              </a:rPr>
              <a:t>App/</a:t>
            </a:r>
            <a:r>
              <a:rPr lang="en-US" sz="1050" dirty="0">
                <a:solidFill>
                  <a:prstClr val="black"/>
                </a:solidFill>
                <a:latin typeface="Calibri"/>
                <a:cs typeface="Calibri"/>
              </a:rPr>
              <a:t>     </a:t>
            </a:r>
          </a:p>
          <a:p>
            <a:pPr marL="8659" defTabSz="623438">
              <a:spcBef>
                <a:spcPts val="68"/>
              </a:spcBef>
            </a:pPr>
            <a:r>
              <a:rPr sz="1050" b="1" spc="3" dirty="0">
                <a:solidFill>
                  <a:srgbClr val="DA2A26"/>
                </a:solidFill>
                <a:latin typeface="Arial"/>
                <a:cs typeface="Arial"/>
              </a:rPr>
              <a:t>Web</a:t>
            </a:r>
            <a:r>
              <a:rPr sz="1050" b="1" spc="-37" dirty="0">
                <a:solidFill>
                  <a:srgbClr val="DA2A26"/>
                </a:solidFill>
                <a:latin typeface="Arial"/>
                <a:cs typeface="Arial"/>
              </a:rPr>
              <a:t> </a:t>
            </a:r>
            <a:r>
              <a:rPr sz="1050" b="1" spc="-20" dirty="0">
                <a:solidFill>
                  <a:srgbClr val="DA2A26"/>
                </a:solidFill>
                <a:latin typeface="Arial"/>
                <a:cs typeface="Arial"/>
              </a:rPr>
              <a:t>Messenger</a:t>
            </a:r>
            <a:endParaRPr sz="1050" dirty="0">
              <a:solidFill>
                <a:prstClr val="black"/>
              </a:solidFill>
              <a:latin typeface="Arial"/>
              <a:cs typeface="Arial"/>
            </a:endParaRPr>
          </a:p>
          <a:p>
            <a:pPr marL="1550802" defTabSz="623438">
              <a:spcBef>
                <a:spcPts val="651"/>
              </a:spcBef>
            </a:pPr>
            <a:r>
              <a:rPr sz="682" b="1" spc="-17" dirty="0">
                <a:solidFill>
                  <a:srgbClr val="FFFFFF"/>
                </a:solidFill>
                <a:latin typeface="Arial"/>
                <a:cs typeface="Arial"/>
              </a:rPr>
              <a:t>Creating </a:t>
            </a:r>
            <a:r>
              <a:rPr sz="682" b="1" spc="-10" dirty="0">
                <a:solidFill>
                  <a:srgbClr val="FFFFFF"/>
                </a:solidFill>
                <a:latin typeface="Arial"/>
                <a:cs typeface="Arial"/>
              </a:rPr>
              <a:t>Patient-Centered Care</a:t>
            </a:r>
            <a:r>
              <a:rPr sz="682" b="1" spc="-44" dirty="0">
                <a:solidFill>
                  <a:srgbClr val="FFFFFF"/>
                </a:solidFill>
                <a:latin typeface="Arial"/>
                <a:cs typeface="Arial"/>
              </a:rPr>
              <a:t> </a:t>
            </a:r>
            <a:r>
              <a:rPr sz="682" b="1" spc="-31" dirty="0">
                <a:solidFill>
                  <a:srgbClr val="FFFFFF"/>
                </a:solidFill>
                <a:latin typeface="Arial"/>
                <a:cs typeface="Arial"/>
              </a:rPr>
              <a:t>Groups:</a:t>
            </a:r>
            <a:endParaRPr sz="682" dirty="0">
              <a:solidFill>
                <a:prstClr val="black"/>
              </a:solidFill>
              <a:latin typeface="Arial"/>
              <a:cs typeface="Arial"/>
            </a:endParaRPr>
          </a:p>
        </p:txBody>
      </p:sp>
      <p:sp>
        <p:nvSpPr>
          <p:cNvPr id="70" name="object 70"/>
          <p:cNvSpPr txBox="1"/>
          <p:nvPr/>
        </p:nvSpPr>
        <p:spPr>
          <a:xfrm>
            <a:off x="4457255" y="764432"/>
            <a:ext cx="1710170" cy="489440"/>
          </a:xfrm>
          <a:prstGeom prst="rect">
            <a:avLst/>
          </a:prstGeom>
        </p:spPr>
        <p:txBody>
          <a:bodyPr vert="horz" wrap="square" lIns="0" tIns="9092" rIns="0" bIns="0" rtlCol="0">
            <a:spAutoFit/>
          </a:bodyPr>
          <a:lstStyle/>
          <a:p>
            <a:pPr marL="8659" marR="3464" defTabSz="623438">
              <a:lnSpc>
                <a:spcPct val="101600"/>
              </a:lnSpc>
              <a:spcBef>
                <a:spcPts val="72"/>
              </a:spcBef>
            </a:pPr>
            <a:r>
              <a:rPr sz="600" dirty="0">
                <a:solidFill>
                  <a:srgbClr val="FFFFFF"/>
                </a:solidFill>
                <a:latin typeface="Lucida Sans"/>
                <a:cs typeface="Lucida Sans"/>
              </a:rPr>
              <a:t>Click </a:t>
            </a:r>
            <a:r>
              <a:rPr sz="600" b="1" i="1" spc="-3" dirty="0">
                <a:solidFill>
                  <a:srgbClr val="FFFFFF"/>
                </a:solidFill>
                <a:latin typeface="Arial"/>
                <a:cs typeface="Arial"/>
              </a:rPr>
              <a:t>Compose </a:t>
            </a:r>
            <a:r>
              <a:rPr sz="600" spc="-3" dirty="0">
                <a:solidFill>
                  <a:srgbClr val="FFFFFF"/>
                </a:solidFill>
                <a:latin typeface="Lucida Sans"/>
                <a:cs typeface="Lucida Sans"/>
              </a:rPr>
              <a:t>(pen </a:t>
            </a:r>
            <a:r>
              <a:rPr sz="600" spc="-7" dirty="0">
                <a:solidFill>
                  <a:srgbClr val="FFFFFF"/>
                </a:solidFill>
                <a:latin typeface="Lucida Sans"/>
                <a:cs typeface="Lucida Sans"/>
              </a:rPr>
              <a:t>and paper </a:t>
            </a:r>
            <a:r>
              <a:rPr sz="600" dirty="0">
                <a:solidFill>
                  <a:srgbClr val="FFFFFF"/>
                </a:solidFill>
                <a:latin typeface="Lucida Sans"/>
                <a:cs typeface="Lucida Sans"/>
              </a:rPr>
              <a:t>icon) </a:t>
            </a:r>
            <a:r>
              <a:rPr sz="600" spc="3" dirty="0">
                <a:solidFill>
                  <a:srgbClr val="FFFFFF"/>
                </a:solidFill>
                <a:latin typeface="Lucida Sans"/>
                <a:cs typeface="Lucida Sans"/>
              </a:rPr>
              <a:t>to </a:t>
            </a:r>
            <a:r>
              <a:rPr sz="600" dirty="0">
                <a:solidFill>
                  <a:srgbClr val="FFFFFF"/>
                </a:solidFill>
                <a:latin typeface="Lucida Sans"/>
                <a:cs typeface="Lucida Sans"/>
              </a:rPr>
              <a:t>create </a:t>
            </a:r>
            <a:r>
              <a:rPr sz="600" spc="-7" dirty="0">
                <a:solidFill>
                  <a:srgbClr val="FFFFFF"/>
                </a:solidFill>
                <a:latin typeface="Lucida Sans"/>
                <a:cs typeface="Lucida Sans"/>
              </a:rPr>
              <a:t>a  </a:t>
            </a:r>
            <a:r>
              <a:rPr sz="600" spc="3" dirty="0">
                <a:solidFill>
                  <a:srgbClr val="FFFFFF"/>
                </a:solidFill>
                <a:latin typeface="Lucida Sans"/>
                <a:cs typeface="Lucida Sans"/>
              </a:rPr>
              <a:t>Group with </a:t>
            </a:r>
            <a:r>
              <a:rPr sz="600" spc="-7" dirty="0">
                <a:solidFill>
                  <a:srgbClr val="FFFFFF"/>
                </a:solidFill>
                <a:latin typeface="Lucida Sans"/>
                <a:cs typeface="Lucida Sans"/>
              </a:rPr>
              <a:t>multiple </a:t>
            </a:r>
            <a:r>
              <a:rPr sz="600" spc="-3" dirty="0">
                <a:solidFill>
                  <a:srgbClr val="FFFFFF"/>
                </a:solidFill>
                <a:latin typeface="Lucida Sans"/>
                <a:cs typeface="Lucida Sans"/>
              </a:rPr>
              <a:t>colleagues. </a:t>
            </a:r>
            <a:r>
              <a:rPr sz="700" spc="-10" dirty="0">
                <a:solidFill>
                  <a:srgbClr val="FFFFFF"/>
                </a:solidFill>
                <a:latin typeface="Lucida Sans"/>
                <a:cs typeface="Lucida Sans"/>
              </a:rPr>
              <a:t>Alternatively</a:t>
            </a:r>
            <a:r>
              <a:rPr sz="600" spc="-10" dirty="0">
                <a:solidFill>
                  <a:srgbClr val="FFFFFF"/>
                </a:solidFill>
                <a:latin typeface="Lucida Sans"/>
                <a:cs typeface="Lucida Sans"/>
              </a:rPr>
              <a:t>, </a:t>
            </a:r>
            <a:r>
              <a:rPr sz="600" dirty="0">
                <a:solidFill>
                  <a:srgbClr val="FFFFFF"/>
                </a:solidFill>
                <a:latin typeface="Lucida Sans"/>
                <a:cs typeface="Lucida Sans"/>
              </a:rPr>
              <a:t>click  the </a:t>
            </a:r>
            <a:r>
              <a:rPr sz="600" b="1" i="1" spc="48" dirty="0">
                <a:solidFill>
                  <a:srgbClr val="FFFFFF"/>
                </a:solidFill>
                <a:latin typeface="Calibri"/>
                <a:cs typeface="Calibri"/>
              </a:rPr>
              <a:t>New Group </a:t>
            </a:r>
            <a:r>
              <a:rPr sz="600" spc="-3" dirty="0">
                <a:solidFill>
                  <a:srgbClr val="FFFFFF"/>
                </a:solidFill>
                <a:latin typeface="Lucida Sans"/>
                <a:cs typeface="Lucida Sans"/>
              </a:rPr>
              <a:t>button (far-right) </a:t>
            </a:r>
            <a:r>
              <a:rPr sz="600" spc="3" dirty="0">
                <a:solidFill>
                  <a:srgbClr val="FFFFFF"/>
                </a:solidFill>
                <a:latin typeface="Lucida Sans"/>
                <a:cs typeface="Lucida Sans"/>
              </a:rPr>
              <a:t>to </a:t>
            </a:r>
            <a:r>
              <a:rPr sz="600" spc="-10" dirty="0">
                <a:solidFill>
                  <a:srgbClr val="FFFFFF"/>
                </a:solidFill>
                <a:latin typeface="Lucida Sans"/>
                <a:cs typeface="Lucida Sans"/>
              </a:rPr>
              <a:t>set </a:t>
            </a:r>
            <a:r>
              <a:rPr sz="600" spc="-7" dirty="0">
                <a:solidFill>
                  <a:srgbClr val="FFFFFF"/>
                </a:solidFill>
                <a:latin typeface="Lucida Sans"/>
                <a:cs typeface="Lucida Sans"/>
              </a:rPr>
              <a:t>up a </a:t>
            </a:r>
            <a:r>
              <a:rPr sz="600" spc="-3" dirty="0">
                <a:solidFill>
                  <a:srgbClr val="FFFFFF"/>
                </a:solidFill>
                <a:latin typeface="Lucida Sans"/>
                <a:cs typeface="Lucida Sans"/>
              </a:rPr>
              <a:t>group  </a:t>
            </a:r>
            <a:r>
              <a:rPr sz="600" spc="-10" dirty="0">
                <a:solidFill>
                  <a:srgbClr val="FFFFFF"/>
                </a:solidFill>
                <a:latin typeface="Lucida Sans"/>
                <a:cs typeface="Lucida Sans"/>
              </a:rPr>
              <a:t>based</a:t>
            </a:r>
            <a:r>
              <a:rPr sz="600" spc="-24" dirty="0">
                <a:solidFill>
                  <a:srgbClr val="FFFFFF"/>
                </a:solidFill>
                <a:latin typeface="Lucida Sans"/>
                <a:cs typeface="Lucida Sans"/>
              </a:rPr>
              <a:t> </a:t>
            </a:r>
            <a:r>
              <a:rPr sz="600" spc="7" dirty="0">
                <a:solidFill>
                  <a:srgbClr val="FFFFFF"/>
                </a:solidFill>
                <a:latin typeface="Lucida Sans"/>
                <a:cs typeface="Lucida Sans"/>
              </a:rPr>
              <a:t>on</a:t>
            </a:r>
            <a:r>
              <a:rPr sz="600" spc="-24" dirty="0">
                <a:solidFill>
                  <a:srgbClr val="FFFFFF"/>
                </a:solidFill>
                <a:latin typeface="Lucida Sans"/>
                <a:cs typeface="Lucida Sans"/>
              </a:rPr>
              <a:t> </a:t>
            </a:r>
            <a:r>
              <a:rPr sz="600" spc="-7" dirty="0">
                <a:solidFill>
                  <a:srgbClr val="FFFFFF"/>
                </a:solidFill>
                <a:latin typeface="Lucida Sans"/>
                <a:cs typeface="Lucida Sans"/>
              </a:rPr>
              <a:t>a</a:t>
            </a:r>
            <a:r>
              <a:rPr sz="600" spc="-24" dirty="0">
                <a:solidFill>
                  <a:srgbClr val="FFFFFF"/>
                </a:solidFill>
                <a:latin typeface="Lucida Sans"/>
                <a:cs typeface="Lucida Sans"/>
              </a:rPr>
              <a:t> </a:t>
            </a:r>
            <a:r>
              <a:rPr sz="600" spc="-3" dirty="0">
                <a:solidFill>
                  <a:srgbClr val="FFFFFF"/>
                </a:solidFill>
                <a:latin typeface="Lucida Sans"/>
                <a:cs typeface="Lucida Sans"/>
              </a:rPr>
              <a:t>specific</a:t>
            </a:r>
            <a:r>
              <a:rPr sz="600" spc="-24" dirty="0">
                <a:solidFill>
                  <a:srgbClr val="FFFFFF"/>
                </a:solidFill>
                <a:latin typeface="Lucida Sans"/>
                <a:cs typeface="Lucida Sans"/>
              </a:rPr>
              <a:t> </a:t>
            </a:r>
            <a:r>
              <a:rPr sz="600" dirty="0">
                <a:solidFill>
                  <a:srgbClr val="FFFFFF"/>
                </a:solidFill>
                <a:latin typeface="Lucida Sans"/>
                <a:cs typeface="Lucida Sans"/>
              </a:rPr>
              <a:t>location</a:t>
            </a:r>
            <a:r>
              <a:rPr sz="600" spc="-20" dirty="0">
                <a:solidFill>
                  <a:srgbClr val="FFFFFF"/>
                </a:solidFill>
                <a:latin typeface="Lucida Sans"/>
                <a:cs typeface="Lucida Sans"/>
              </a:rPr>
              <a:t> </a:t>
            </a:r>
            <a:r>
              <a:rPr sz="600" dirty="0">
                <a:solidFill>
                  <a:srgbClr val="FFFFFF"/>
                </a:solidFill>
                <a:latin typeface="Lucida Sans"/>
                <a:cs typeface="Lucida Sans"/>
              </a:rPr>
              <a:t>or</a:t>
            </a:r>
            <a:r>
              <a:rPr sz="600" spc="-24" dirty="0">
                <a:solidFill>
                  <a:srgbClr val="FFFFFF"/>
                </a:solidFill>
                <a:latin typeface="Lucida Sans"/>
                <a:cs typeface="Lucida Sans"/>
              </a:rPr>
              <a:t> </a:t>
            </a:r>
            <a:r>
              <a:rPr sz="600" spc="-3" dirty="0">
                <a:solidFill>
                  <a:srgbClr val="FFFFFF"/>
                </a:solidFill>
                <a:latin typeface="Lucida Sans"/>
                <a:cs typeface="Lucida Sans"/>
              </a:rPr>
              <a:t>by</a:t>
            </a:r>
            <a:r>
              <a:rPr sz="600" spc="-24" dirty="0">
                <a:solidFill>
                  <a:srgbClr val="FFFFFF"/>
                </a:solidFill>
                <a:latin typeface="Lucida Sans"/>
                <a:cs typeface="Lucida Sans"/>
              </a:rPr>
              <a:t> </a:t>
            </a:r>
            <a:r>
              <a:rPr sz="600" spc="-7" dirty="0">
                <a:solidFill>
                  <a:srgbClr val="FFFFFF"/>
                </a:solidFill>
                <a:latin typeface="Lucida Sans"/>
                <a:cs typeface="Lucida Sans"/>
              </a:rPr>
              <a:t>a</a:t>
            </a:r>
            <a:r>
              <a:rPr sz="600" spc="-24" dirty="0">
                <a:solidFill>
                  <a:srgbClr val="FFFFFF"/>
                </a:solidFill>
                <a:latin typeface="Lucida Sans"/>
                <a:cs typeface="Lucida Sans"/>
              </a:rPr>
              <a:t> </a:t>
            </a:r>
            <a:r>
              <a:rPr sz="600" spc="-10" dirty="0">
                <a:solidFill>
                  <a:srgbClr val="FFFFFF"/>
                </a:solidFill>
                <a:latin typeface="Lucida Sans"/>
                <a:cs typeface="Lucida Sans"/>
              </a:rPr>
              <a:t>patient's</a:t>
            </a:r>
            <a:r>
              <a:rPr sz="600" spc="-20" dirty="0">
                <a:solidFill>
                  <a:srgbClr val="FFFFFF"/>
                </a:solidFill>
                <a:latin typeface="Lucida Sans"/>
                <a:cs typeface="Lucida Sans"/>
              </a:rPr>
              <a:t> </a:t>
            </a:r>
            <a:r>
              <a:rPr sz="600" spc="-7" dirty="0">
                <a:solidFill>
                  <a:srgbClr val="FFFFFF"/>
                </a:solidFill>
                <a:latin typeface="Lucida Sans"/>
                <a:cs typeface="Lucida Sans"/>
              </a:rPr>
              <a:t>name.</a:t>
            </a:r>
            <a:endParaRPr sz="600" dirty="0">
              <a:solidFill>
                <a:prstClr val="black"/>
              </a:solidFill>
              <a:latin typeface="Lucida Sans"/>
              <a:cs typeface="Lucida Sans"/>
            </a:endParaRPr>
          </a:p>
        </p:txBody>
      </p:sp>
      <p:sp>
        <p:nvSpPr>
          <p:cNvPr id="71" name="object 71"/>
          <p:cNvSpPr/>
          <p:nvPr/>
        </p:nvSpPr>
        <p:spPr>
          <a:xfrm>
            <a:off x="6365124" y="716362"/>
            <a:ext cx="2680272" cy="422369"/>
          </a:xfrm>
          <a:prstGeom prst="rect">
            <a:avLst/>
          </a:prstGeom>
          <a:blipFill>
            <a:blip r:embed="rId14" cstate="print"/>
            <a:stretch>
              <a:fillRect/>
            </a:stretch>
          </a:blipFill>
        </p:spPr>
        <p:txBody>
          <a:bodyPr wrap="square" lIns="0" tIns="0" rIns="0" bIns="0" rtlCol="0"/>
          <a:lstStyle/>
          <a:p>
            <a:pPr defTabSz="623438"/>
            <a:endParaRPr sz="1227">
              <a:solidFill>
                <a:prstClr val="black"/>
              </a:solidFill>
              <a:latin typeface="Calibri"/>
            </a:endParaRPr>
          </a:p>
        </p:txBody>
      </p:sp>
      <p:sp>
        <p:nvSpPr>
          <p:cNvPr id="72" name="object 72"/>
          <p:cNvSpPr/>
          <p:nvPr/>
        </p:nvSpPr>
        <p:spPr>
          <a:xfrm>
            <a:off x="6363767" y="697776"/>
            <a:ext cx="2681720" cy="442047"/>
          </a:xfrm>
          <a:custGeom>
            <a:avLst/>
            <a:gdLst/>
            <a:ahLst/>
            <a:cxnLst/>
            <a:rect l="l" t="t" r="r" b="b"/>
            <a:pathLst>
              <a:path w="3933190" h="648335">
                <a:moveTo>
                  <a:pt x="3933176" y="648089"/>
                </a:moveTo>
                <a:lnTo>
                  <a:pt x="0" y="648089"/>
                </a:lnTo>
                <a:lnTo>
                  <a:pt x="0" y="0"/>
                </a:lnTo>
                <a:lnTo>
                  <a:pt x="3933176" y="0"/>
                </a:lnTo>
                <a:lnTo>
                  <a:pt x="3933176" y="648089"/>
                </a:lnTo>
                <a:close/>
              </a:path>
            </a:pathLst>
          </a:custGeom>
          <a:ln w="3175">
            <a:solidFill>
              <a:srgbClr val="545457"/>
            </a:solidFill>
          </a:ln>
        </p:spPr>
        <p:txBody>
          <a:bodyPr wrap="square" lIns="0" tIns="0" rIns="0" bIns="0" rtlCol="0"/>
          <a:lstStyle/>
          <a:p>
            <a:pPr defTabSz="623438"/>
            <a:endParaRPr sz="1227">
              <a:solidFill>
                <a:prstClr val="black"/>
              </a:solidFill>
              <a:latin typeface="Calibri"/>
            </a:endParaRPr>
          </a:p>
        </p:txBody>
      </p:sp>
      <p:sp>
        <p:nvSpPr>
          <p:cNvPr id="73" name="object 73"/>
          <p:cNvSpPr/>
          <p:nvPr/>
        </p:nvSpPr>
        <p:spPr>
          <a:xfrm>
            <a:off x="6875499" y="4419295"/>
            <a:ext cx="2587808" cy="624494"/>
          </a:xfrm>
          <a:custGeom>
            <a:avLst/>
            <a:gdLst/>
            <a:ahLst/>
            <a:cxnLst/>
            <a:rect l="l" t="t" r="r" b="b"/>
            <a:pathLst>
              <a:path w="3597275" h="714375">
                <a:moveTo>
                  <a:pt x="3446107" y="0"/>
                </a:moveTo>
                <a:lnTo>
                  <a:pt x="150591" y="0"/>
                </a:lnTo>
                <a:lnTo>
                  <a:pt x="103116" y="6480"/>
                </a:lnTo>
                <a:lnTo>
                  <a:pt x="61793" y="24505"/>
                </a:lnTo>
                <a:lnTo>
                  <a:pt x="29148" y="51948"/>
                </a:lnTo>
                <a:lnTo>
                  <a:pt x="7708" y="86681"/>
                </a:lnTo>
                <a:lnTo>
                  <a:pt x="0" y="126579"/>
                </a:lnTo>
                <a:lnTo>
                  <a:pt x="0" y="587745"/>
                </a:lnTo>
                <a:lnTo>
                  <a:pt x="7708" y="627643"/>
                </a:lnTo>
                <a:lnTo>
                  <a:pt x="29148" y="662376"/>
                </a:lnTo>
                <a:lnTo>
                  <a:pt x="61793" y="689819"/>
                </a:lnTo>
                <a:lnTo>
                  <a:pt x="103116" y="707844"/>
                </a:lnTo>
                <a:lnTo>
                  <a:pt x="150591" y="714325"/>
                </a:lnTo>
                <a:lnTo>
                  <a:pt x="3446107" y="714325"/>
                </a:lnTo>
                <a:lnTo>
                  <a:pt x="3493573" y="707844"/>
                </a:lnTo>
                <a:lnTo>
                  <a:pt x="3534895" y="689819"/>
                </a:lnTo>
                <a:lnTo>
                  <a:pt x="3567544" y="662376"/>
                </a:lnTo>
                <a:lnTo>
                  <a:pt x="3588988" y="627643"/>
                </a:lnTo>
                <a:lnTo>
                  <a:pt x="3596698" y="587745"/>
                </a:lnTo>
                <a:lnTo>
                  <a:pt x="3596698" y="126579"/>
                </a:lnTo>
                <a:lnTo>
                  <a:pt x="3588988" y="86681"/>
                </a:lnTo>
                <a:lnTo>
                  <a:pt x="3567544" y="51948"/>
                </a:lnTo>
                <a:lnTo>
                  <a:pt x="3534895" y="24505"/>
                </a:lnTo>
                <a:lnTo>
                  <a:pt x="3493573" y="6480"/>
                </a:lnTo>
                <a:lnTo>
                  <a:pt x="3446107" y="0"/>
                </a:lnTo>
                <a:close/>
              </a:path>
            </a:pathLst>
          </a:custGeom>
          <a:solidFill>
            <a:srgbClr val="8BAAC6"/>
          </a:solidFill>
        </p:spPr>
        <p:txBody>
          <a:bodyPr wrap="square" lIns="0" tIns="0" rIns="0" bIns="0" rtlCol="0"/>
          <a:lstStyle/>
          <a:p>
            <a:pPr defTabSz="623438"/>
            <a:endParaRPr sz="1227">
              <a:solidFill>
                <a:prstClr val="black"/>
              </a:solidFill>
              <a:latin typeface="Calibri"/>
            </a:endParaRPr>
          </a:p>
        </p:txBody>
      </p:sp>
      <p:sp>
        <p:nvSpPr>
          <p:cNvPr id="74" name="object 74"/>
          <p:cNvSpPr txBox="1"/>
          <p:nvPr/>
        </p:nvSpPr>
        <p:spPr>
          <a:xfrm>
            <a:off x="7022984" y="4430021"/>
            <a:ext cx="1293235" cy="461059"/>
          </a:xfrm>
          <a:prstGeom prst="rect">
            <a:avLst/>
          </a:prstGeom>
        </p:spPr>
        <p:txBody>
          <a:bodyPr vert="horz" wrap="square" lIns="0" tIns="51089" rIns="0" bIns="0" rtlCol="0">
            <a:spAutoFit/>
          </a:bodyPr>
          <a:lstStyle/>
          <a:p>
            <a:pPr marL="8659" defTabSz="623438">
              <a:spcBef>
                <a:spcPts val="402"/>
              </a:spcBef>
            </a:pPr>
            <a:r>
              <a:rPr sz="600" b="1" i="1" spc="-10" dirty="0">
                <a:solidFill>
                  <a:srgbClr val="FFFFFF"/>
                </a:solidFill>
                <a:latin typeface="Arial"/>
                <a:cs typeface="Arial"/>
              </a:rPr>
              <a:t>Questions?</a:t>
            </a:r>
            <a:endParaRPr sz="600" dirty="0">
              <a:solidFill>
                <a:prstClr val="black"/>
              </a:solidFill>
              <a:latin typeface="Arial"/>
              <a:cs typeface="Arial"/>
            </a:endParaRPr>
          </a:p>
          <a:p>
            <a:pPr marL="95247" marR="3464" defTabSz="623438">
              <a:lnSpc>
                <a:spcPct val="102699"/>
              </a:lnSpc>
              <a:spcBef>
                <a:spcPts val="317"/>
              </a:spcBef>
            </a:pPr>
            <a:r>
              <a:rPr sz="600" spc="7" dirty="0">
                <a:solidFill>
                  <a:srgbClr val="FFFFFF"/>
                </a:solidFill>
                <a:latin typeface="Lucida Sans"/>
                <a:cs typeface="Lucida Sans"/>
              </a:rPr>
              <a:t>Contact</a:t>
            </a:r>
            <a:r>
              <a:rPr sz="600" spc="-34" dirty="0">
                <a:solidFill>
                  <a:srgbClr val="FFFFFF"/>
                </a:solidFill>
                <a:latin typeface="Lucida Sans"/>
                <a:cs typeface="Lucida Sans"/>
              </a:rPr>
              <a:t> </a:t>
            </a:r>
            <a:r>
              <a:rPr sz="600" spc="-3" dirty="0">
                <a:solidFill>
                  <a:srgbClr val="FFFFFF"/>
                </a:solidFill>
                <a:latin typeface="Lucida Sans"/>
                <a:cs typeface="Lucida Sans"/>
              </a:rPr>
              <a:t>Salman</a:t>
            </a:r>
            <a:r>
              <a:rPr sz="600" spc="-31" dirty="0">
                <a:solidFill>
                  <a:srgbClr val="FFFFFF"/>
                </a:solidFill>
                <a:latin typeface="Lucida Sans"/>
                <a:cs typeface="Lucida Sans"/>
              </a:rPr>
              <a:t> </a:t>
            </a:r>
            <a:r>
              <a:rPr sz="600" spc="-3" dirty="0">
                <a:solidFill>
                  <a:srgbClr val="FFFFFF"/>
                </a:solidFill>
                <a:latin typeface="Lucida Sans"/>
                <a:cs typeface="Lucida Sans"/>
              </a:rPr>
              <a:t>Khan</a:t>
            </a:r>
            <a:r>
              <a:rPr sz="600" spc="-31" dirty="0">
                <a:solidFill>
                  <a:srgbClr val="FFFFFF"/>
                </a:solidFill>
                <a:latin typeface="Lucida Sans"/>
                <a:cs typeface="Lucida Sans"/>
              </a:rPr>
              <a:t> </a:t>
            </a:r>
            <a:r>
              <a:rPr sz="600" spc="-10" dirty="0">
                <a:solidFill>
                  <a:srgbClr val="FFFFFF"/>
                </a:solidFill>
                <a:latin typeface="Lucida Sans"/>
                <a:cs typeface="Lucida Sans"/>
              </a:rPr>
              <a:t>in</a:t>
            </a:r>
            <a:r>
              <a:rPr sz="600" spc="-31" dirty="0">
                <a:solidFill>
                  <a:srgbClr val="FFFFFF"/>
                </a:solidFill>
                <a:latin typeface="Lucida Sans"/>
                <a:cs typeface="Lucida Sans"/>
              </a:rPr>
              <a:t> </a:t>
            </a:r>
            <a:r>
              <a:rPr sz="600" spc="-3" dirty="0">
                <a:solidFill>
                  <a:srgbClr val="FFFFFF"/>
                </a:solidFill>
                <a:latin typeface="Lucida Sans"/>
                <a:cs typeface="Lucida Sans"/>
              </a:rPr>
              <a:t>IT</a:t>
            </a:r>
            <a:r>
              <a:rPr sz="600" spc="-31" dirty="0">
                <a:solidFill>
                  <a:srgbClr val="FFFFFF"/>
                </a:solidFill>
                <a:latin typeface="Lucida Sans"/>
                <a:cs typeface="Lucida Sans"/>
              </a:rPr>
              <a:t> </a:t>
            </a:r>
            <a:r>
              <a:rPr sz="600" dirty="0">
                <a:solidFill>
                  <a:srgbClr val="FFFFFF"/>
                </a:solidFill>
                <a:latin typeface="Lucida Sans"/>
                <a:cs typeface="Lucida Sans"/>
              </a:rPr>
              <a:t>Security:  </a:t>
            </a:r>
            <a:r>
              <a:rPr sz="600" spc="-7" dirty="0">
                <a:solidFill>
                  <a:srgbClr val="FFFFFF"/>
                </a:solidFill>
                <a:latin typeface="Lucida Sans"/>
                <a:cs typeface="Lucida Sans"/>
                <a:hlinkClick r:id="rId15"/>
              </a:rPr>
              <a:t>salman.khan@uth.tmc.edu</a:t>
            </a:r>
            <a:endParaRPr sz="600" dirty="0">
              <a:solidFill>
                <a:prstClr val="black"/>
              </a:solidFill>
              <a:latin typeface="Lucida Sans"/>
              <a:cs typeface="Lucida Sans"/>
            </a:endParaRPr>
          </a:p>
        </p:txBody>
      </p:sp>
      <p:sp>
        <p:nvSpPr>
          <p:cNvPr id="75" name="object 75"/>
          <p:cNvSpPr/>
          <p:nvPr/>
        </p:nvSpPr>
        <p:spPr>
          <a:xfrm>
            <a:off x="6875499" y="1796922"/>
            <a:ext cx="2102860" cy="75767"/>
          </a:xfrm>
          <a:custGeom>
            <a:avLst/>
            <a:gdLst/>
            <a:ahLst/>
            <a:cxnLst/>
            <a:rect l="l" t="t" r="r" b="b"/>
            <a:pathLst>
              <a:path w="3084195" h="111125">
                <a:moveTo>
                  <a:pt x="0" y="111074"/>
                </a:moveTo>
                <a:lnTo>
                  <a:pt x="3058693" y="111074"/>
                </a:lnTo>
                <a:lnTo>
                  <a:pt x="3068555" y="109069"/>
                </a:lnTo>
                <a:lnTo>
                  <a:pt x="3076632" y="103612"/>
                </a:lnTo>
                <a:lnTo>
                  <a:pt x="3082089" y="95536"/>
                </a:lnTo>
                <a:lnTo>
                  <a:pt x="3084093" y="85674"/>
                </a:lnTo>
                <a:lnTo>
                  <a:pt x="3084093" y="0"/>
                </a:lnTo>
              </a:path>
            </a:pathLst>
          </a:custGeom>
          <a:ln w="9525">
            <a:solidFill>
              <a:srgbClr val="DA2A26"/>
            </a:solidFill>
          </a:ln>
        </p:spPr>
        <p:txBody>
          <a:bodyPr wrap="square" lIns="0" tIns="0" rIns="0" bIns="0" rtlCol="0"/>
          <a:lstStyle/>
          <a:p>
            <a:pPr defTabSz="623438"/>
            <a:endParaRPr sz="1227">
              <a:solidFill>
                <a:prstClr val="black"/>
              </a:solidFill>
              <a:latin typeface="Calibri"/>
            </a:endParaRPr>
          </a:p>
        </p:txBody>
      </p:sp>
      <p:sp>
        <p:nvSpPr>
          <p:cNvPr id="76" name="object 76"/>
          <p:cNvSpPr/>
          <p:nvPr/>
        </p:nvSpPr>
        <p:spPr>
          <a:xfrm>
            <a:off x="6745223" y="1662055"/>
            <a:ext cx="1439574" cy="583189"/>
          </a:xfrm>
          <a:custGeom>
            <a:avLst/>
            <a:gdLst/>
            <a:ahLst/>
            <a:cxnLst/>
            <a:rect l="l" t="t" r="r" b="b"/>
            <a:pathLst>
              <a:path w="2111375" h="855345">
                <a:moveTo>
                  <a:pt x="2022485" y="0"/>
                </a:moveTo>
                <a:lnTo>
                  <a:pt x="88380" y="0"/>
                </a:lnTo>
                <a:lnTo>
                  <a:pt x="54058" y="11958"/>
                </a:lnTo>
                <a:lnTo>
                  <a:pt x="25957" y="44518"/>
                </a:lnTo>
                <a:lnTo>
                  <a:pt x="6971" y="92706"/>
                </a:lnTo>
                <a:lnTo>
                  <a:pt x="0" y="151551"/>
                </a:lnTo>
                <a:lnTo>
                  <a:pt x="0" y="703697"/>
                </a:lnTo>
                <a:lnTo>
                  <a:pt x="6971" y="762542"/>
                </a:lnTo>
                <a:lnTo>
                  <a:pt x="25957" y="810730"/>
                </a:lnTo>
                <a:lnTo>
                  <a:pt x="54058" y="843290"/>
                </a:lnTo>
                <a:lnTo>
                  <a:pt x="88380" y="855248"/>
                </a:lnTo>
                <a:lnTo>
                  <a:pt x="2022485" y="855248"/>
                </a:lnTo>
                <a:lnTo>
                  <a:pt x="2056802" y="843290"/>
                </a:lnTo>
                <a:lnTo>
                  <a:pt x="2084904" y="810730"/>
                </a:lnTo>
                <a:lnTo>
                  <a:pt x="2103892" y="762542"/>
                </a:lnTo>
                <a:lnTo>
                  <a:pt x="2110866" y="703697"/>
                </a:lnTo>
                <a:lnTo>
                  <a:pt x="2110866" y="151551"/>
                </a:lnTo>
                <a:lnTo>
                  <a:pt x="2103892" y="92706"/>
                </a:lnTo>
                <a:lnTo>
                  <a:pt x="2084904" y="44518"/>
                </a:lnTo>
                <a:lnTo>
                  <a:pt x="2056802" y="11958"/>
                </a:lnTo>
                <a:lnTo>
                  <a:pt x="2022485" y="0"/>
                </a:lnTo>
                <a:close/>
              </a:path>
            </a:pathLst>
          </a:custGeom>
          <a:solidFill>
            <a:srgbClr val="8BAAC6"/>
          </a:solidFill>
        </p:spPr>
        <p:txBody>
          <a:bodyPr wrap="square" lIns="0" tIns="0" rIns="0" bIns="0" rtlCol="0"/>
          <a:lstStyle/>
          <a:p>
            <a:pPr defTabSz="623438"/>
            <a:endParaRPr sz="1227">
              <a:solidFill>
                <a:prstClr val="black"/>
              </a:solidFill>
              <a:latin typeface="Calibri"/>
            </a:endParaRPr>
          </a:p>
        </p:txBody>
      </p:sp>
      <p:sp>
        <p:nvSpPr>
          <p:cNvPr id="77" name="object 77"/>
          <p:cNvSpPr txBox="1"/>
          <p:nvPr/>
        </p:nvSpPr>
        <p:spPr>
          <a:xfrm>
            <a:off x="6845756" y="1679457"/>
            <a:ext cx="1222663" cy="261389"/>
          </a:xfrm>
          <a:prstGeom prst="rect">
            <a:avLst/>
          </a:prstGeom>
        </p:spPr>
        <p:txBody>
          <a:bodyPr vert="horz" wrap="square" lIns="0" tIns="8226" rIns="0" bIns="0" rtlCol="0">
            <a:spAutoFit/>
          </a:bodyPr>
          <a:lstStyle/>
          <a:p>
            <a:pPr marL="8659" marR="3464" algn="ctr" defTabSz="623438">
              <a:lnSpc>
                <a:spcPct val="102699"/>
              </a:lnSpc>
              <a:spcBef>
                <a:spcPts val="65"/>
              </a:spcBef>
            </a:pPr>
            <a:r>
              <a:rPr sz="545" spc="7" dirty="0">
                <a:solidFill>
                  <a:srgbClr val="FFFFFF"/>
                </a:solidFill>
                <a:latin typeface="Lucida Sans"/>
                <a:cs typeface="Lucida Sans"/>
              </a:rPr>
              <a:t>Need</a:t>
            </a:r>
            <a:r>
              <a:rPr sz="545" spc="-31" dirty="0">
                <a:solidFill>
                  <a:srgbClr val="FFFFFF"/>
                </a:solidFill>
                <a:latin typeface="Lucida Sans"/>
                <a:cs typeface="Lucida Sans"/>
              </a:rPr>
              <a:t> </a:t>
            </a:r>
            <a:r>
              <a:rPr sz="545" spc="3" dirty="0">
                <a:solidFill>
                  <a:srgbClr val="FFFFFF"/>
                </a:solidFill>
                <a:latin typeface="Lucida Sans"/>
                <a:cs typeface="Lucida Sans"/>
              </a:rPr>
              <a:t>to</a:t>
            </a:r>
            <a:r>
              <a:rPr sz="545" spc="-31" dirty="0">
                <a:solidFill>
                  <a:srgbClr val="FFFFFF"/>
                </a:solidFill>
                <a:latin typeface="Lucida Sans"/>
                <a:cs typeface="Lucida Sans"/>
              </a:rPr>
              <a:t> </a:t>
            </a:r>
            <a:r>
              <a:rPr sz="545" spc="-3" dirty="0">
                <a:solidFill>
                  <a:srgbClr val="FFFFFF"/>
                </a:solidFill>
                <a:latin typeface="Lucida Sans"/>
                <a:cs typeface="Lucida Sans"/>
              </a:rPr>
              <a:t>update</a:t>
            </a:r>
            <a:r>
              <a:rPr sz="545" spc="-31" dirty="0">
                <a:solidFill>
                  <a:srgbClr val="FFFFFF"/>
                </a:solidFill>
                <a:latin typeface="Lucida Sans"/>
                <a:cs typeface="Lucida Sans"/>
              </a:rPr>
              <a:t> </a:t>
            </a:r>
            <a:r>
              <a:rPr sz="545" spc="-7" dirty="0">
                <a:solidFill>
                  <a:srgbClr val="FFFFFF"/>
                </a:solidFill>
                <a:latin typeface="Lucida Sans"/>
                <a:cs typeface="Lucida Sans"/>
              </a:rPr>
              <a:t>a</a:t>
            </a:r>
            <a:r>
              <a:rPr sz="545" spc="-31" dirty="0">
                <a:solidFill>
                  <a:srgbClr val="FFFFFF"/>
                </a:solidFill>
                <a:latin typeface="Lucida Sans"/>
                <a:cs typeface="Lucida Sans"/>
              </a:rPr>
              <a:t> </a:t>
            </a:r>
            <a:r>
              <a:rPr sz="545" spc="3" dirty="0">
                <a:solidFill>
                  <a:srgbClr val="FFFFFF"/>
                </a:solidFill>
                <a:latin typeface="Lucida Sans"/>
                <a:cs typeface="Lucida Sans"/>
              </a:rPr>
              <a:t>Group</a:t>
            </a:r>
            <a:r>
              <a:rPr sz="545" spc="-31" dirty="0">
                <a:solidFill>
                  <a:srgbClr val="FFFFFF"/>
                </a:solidFill>
                <a:latin typeface="Lucida Sans"/>
                <a:cs typeface="Lucida Sans"/>
              </a:rPr>
              <a:t> </a:t>
            </a:r>
            <a:r>
              <a:rPr sz="545" spc="-7" dirty="0">
                <a:solidFill>
                  <a:srgbClr val="FFFFFF"/>
                </a:solidFill>
                <a:latin typeface="Lucida Sans"/>
                <a:cs typeface="Lucida Sans"/>
              </a:rPr>
              <a:t>name,</a:t>
            </a:r>
            <a:r>
              <a:rPr sz="545" spc="-31" dirty="0">
                <a:solidFill>
                  <a:srgbClr val="FFFFFF"/>
                </a:solidFill>
                <a:latin typeface="Lucida Sans"/>
                <a:cs typeface="Lucida Sans"/>
              </a:rPr>
              <a:t> </a:t>
            </a:r>
            <a:r>
              <a:rPr sz="545" dirty="0">
                <a:solidFill>
                  <a:srgbClr val="FFFFFF"/>
                </a:solidFill>
                <a:latin typeface="Lucida Sans"/>
                <a:cs typeface="Lucida Sans"/>
              </a:rPr>
              <a:t>Print  </a:t>
            </a:r>
            <a:r>
              <a:rPr sz="545" spc="-7" dirty="0">
                <a:solidFill>
                  <a:srgbClr val="FFFFFF"/>
                </a:solidFill>
                <a:latin typeface="Lucida Sans"/>
                <a:cs typeface="Lucida Sans"/>
              </a:rPr>
              <a:t>a </a:t>
            </a:r>
            <a:r>
              <a:rPr sz="545" i="1" spc="-3" dirty="0">
                <a:solidFill>
                  <a:srgbClr val="FFFFFF"/>
                </a:solidFill>
                <a:latin typeface="Lucida Sans"/>
                <a:cs typeface="Lucida Sans"/>
              </a:rPr>
              <a:t>C</a:t>
            </a:r>
            <a:r>
              <a:rPr sz="545" spc="-3" dirty="0">
                <a:solidFill>
                  <a:srgbClr val="FFFFFF"/>
                </a:solidFill>
                <a:latin typeface="Lucida Sans"/>
                <a:cs typeface="Lucida Sans"/>
              </a:rPr>
              <a:t>onversation</a:t>
            </a:r>
            <a:r>
              <a:rPr sz="545" i="1" spc="-3" dirty="0">
                <a:solidFill>
                  <a:srgbClr val="FFFFFF"/>
                </a:solidFill>
                <a:latin typeface="Lucida Sans"/>
                <a:cs typeface="Lucida Sans"/>
              </a:rPr>
              <a:t>, </a:t>
            </a:r>
            <a:r>
              <a:rPr sz="545" dirty="0">
                <a:solidFill>
                  <a:srgbClr val="FFFFFF"/>
                </a:solidFill>
                <a:latin typeface="Lucida Sans"/>
                <a:cs typeface="Lucida Sans"/>
              </a:rPr>
              <a:t>or </a:t>
            </a:r>
            <a:r>
              <a:rPr sz="545" spc="3" dirty="0">
                <a:solidFill>
                  <a:srgbClr val="FFFFFF"/>
                </a:solidFill>
                <a:latin typeface="Lucida Sans"/>
                <a:cs typeface="Lucida Sans"/>
              </a:rPr>
              <a:t>Mute </a:t>
            </a:r>
            <a:r>
              <a:rPr sz="545" spc="-7" dirty="0">
                <a:solidFill>
                  <a:srgbClr val="FFFFFF"/>
                </a:solidFill>
                <a:latin typeface="Lucida Sans"/>
                <a:cs typeface="Lucida Sans"/>
              </a:rPr>
              <a:t>a  </a:t>
            </a:r>
            <a:r>
              <a:rPr sz="545" spc="-3" dirty="0">
                <a:solidFill>
                  <a:srgbClr val="FFFFFF"/>
                </a:solidFill>
                <a:latin typeface="Lucida Sans"/>
                <a:cs typeface="Lucida Sans"/>
              </a:rPr>
              <a:t>Conversation's notifications?</a:t>
            </a:r>
            <a:r>
              <a:rPr sz="545" spc="-55" dirty="0">
                <a:solidFill>
                  <a:srgbClr val="FFFFFF"/>
                </a:solidFill>
                <a:latin typeface="Lucida Sans"/>
                <a:cs typeface="Lucida Sans"/>
              </a:rPr>
              <a:t> </a:t>
            </a:r>
            <a:r>
              <a:rPr sz="545" dirty="0">
                <a:solidFill>
                  <a:srgbClr val="FFFFFF"/>
                </a:solidFill>
                <a:latin typeface="Lucida Sans"/>
                <a:cs typeface="Lucida Sans"/>
              </a:rPr>
              <a:t>Click</a:t>
            </a:r>
            <a:endParaRPr sz="545" dirty="0">
              <a:solidFill>
                <a:prstClr val="black"/>
              </a:solidFill>
              <a:latin typeface="Lucida Sans"/>
              <a:cs typeface="Lucida Sans"/>
            </a:endParaRPr>
          </a:p>
        </p:txBody>
      </p:sp>
      <p:sp>
        <p:nvSpPr>
          <p:cNvPr id="78" name="object 78"/>
          <p:cNvSpPr txBox="1"/>
          <p:nvPr/>
        </p:nvSpPr>
        <p:spPr>
          <a:xfrm>
            <a:off x="6899407" y="1935696"/>
            <a:ext cx="1115291" cy="261389"/>
          </a:xfrm>
          <a:prstGeom prst="rect">
            <a:avLst/>
          </a:prstGeom>
        </p:spPr>
        <p:txBody>
          <a:bodyPr vert="horz" wrap="square" lIns="0" tIns="8226" rIns="0" bIns="0" rtlCol="0">
            <a:spAutoFit/>
          </a:bodyPr>
          <a:lstStyle/>
          <a:p>
            <a:pPr marL="8226" marR="3464" algn="ctr" defTabSz="623438">
              <a:lnSpc>
                <a:spcPct val="102699"/>
              </a:lnSpc>
              <a:spcBef>
                <a:spcPts val="65"/>
              </a:spcBef>
            </a:pPr>
            <a:r>
              <a:rPr sz="545" dirty="0">
                <a:solidFill>
                  <a:srgbClr val="FFFFFF"/>
                </a:solidFill>
                <a:latin typeface="Lucida Sans"/>
                <a:cs typeface="Lucida Sans"/>
              </a:rPr>
              <a:t>the </a:t>
            </a:r>
            <a:r>
              <a:rPr sz="545" spc="-3" dirty="0">
                <a:solidFill>
                  <a:srgbClr val="FFFFFF"/>
                </a:solidFill>
                <a:latin typeface="Lucida Sans"/>
                <a:cs typeface="Lucida Sans"/>
              </a:rPr>
              <a:t>Conversations </a:t>
            </a:r>
            <a:r>
              <a:rPr sz="545" spc="-7" dirty="0">
                <a:solidFill>
                  <a:srgbClr val="FFFFFF"/>
                </a:solidFill>
                <a:latin typeface="Lucida Sans"/>
                <a:cs typeface="Lucida Sans"/>
              </a:rPr>
              <a:t>Settings </a:t>
            </a:r>
            <a:r>
              <a:rPr sz="545" spc="-10" dirty="0">
                <a:solidFill>
                  <a:srgbClr val="FFFFFF"/>
                </a:solidFill>
                <a:latin typeface="Lucida Sans"/>
                <a:cs typeface="Lucida Sans"/>
              </a:rPr>
              <a:t>in</a:t>
            </a:r>
            <a:r>
              <a:rPr sz="545" spc="-119" dirty="0">
                <a:solidFill>
                  <a:srgbClr val="FFFFFF"/>
                </a:solidFill>
                <a:latin typeface="Lucida Sans"/>
                <a:cs typeface="Lucida Sans"/>
              </a:rPr>
              <a:t> </a:t>
            </a:r>
            <a:r>
              <a:rPr sz="545" dirty="0">
                <a:solidFill>
                  <a:srgbClr val="FFFFFF"/>
                </a:solidFill>
                <a:latin typeface="Lucida Sans"/>
                <a:cs typeface="Lucida Sans"/>
              </a:rPr>
              <a:t>the  </a:t>
            </a:r>
            <a:r>
              <a:rPr sz="545" spc="-7" dirty="0">
                <a:solidFill>
                  <a:srgbClr val="FFFFFF"/>
                </a:solidFill>
                <a:latin typeface="Lucida Sans"/>
                <a:cs typeface="Lucida Sans"/>
              </a:rPr>
              <a:t>upper </a:t>
            </a:r>
            <a:r>
              <a:rPr sz="545" spc="-10" dirty="0">
                <a:solidFill>
                  <a:srgbClr val="FFFFFF"/>
                </a:solidFill>
                <a:latin typeface="Lucida Sans"/>
                <a:cs typeface="Lucida Sans"/>
              </a:rPr>
              <a:t>right </a:t>
            </a:r>
            <a:r>
              <a:rPr sz="545" spc="-3" dirty="0">
                <a:solidFill>
                  <a:srgbClr val="FFFFFF"/>
                </a:solidFill>
                <a:latin typeface="Lucida Sans"/>
                <a:cs typeface="Lucida Sans"/>
              </a:rPr>
              <a:t>(</a:t>
            </a:r>
            <a:r>
              <a:rPr sz="545" i="1" spc="-3" dirty="0">
                <a:solidFill>
                  <a:srgbClr val="FFFFFF"/>
                </a:solidFill>
                <a:latin typeface="Lucida Sans"/>
                <a:cs typeface="Lucida Sans"/>
              </a:rPr>
              <a:t>circle with </a:t>
            </a:r>
            <a:r>
              <a:rPr sz="545" i="1" spc="-7" dirty="0">
                <a:solidFill>
                  <a:srgbClr val="FFFFFF"/>
                </a:solidFill>
                <a:latin typeface="Lucida Sans"/>
                <a:cs typeface="Lucida Sans"/>
              </a:rPr>
              <a:t>three  horizontal</a:t>
            </a:r>
            <a:r>
              <a:rPr sz="545" i="1" spc="-27" dirty="0">
                <a:solidFill>
                  <a:srgbClr val="FFFFFF"/>
                </a:solidFill>
                <a:latin typeface="Lucida Sans"/>
                <a:cs typeface="Lucida Sans"/>
              </a:rPr>
              <a:t> </a:t>
            </a:r>
            <a:r>
              <a:rPr sz="545" i="1" spc="-7" dirty="0">
                <a:solidFill>
                  <a:srgbClr val="FFFFFF"/>
                </a:solidFill>
                <a:latin typeface="Lucida Sans"/>
                <a:cs typeface="Lucida Sans"/>
              </a:rPr>
              <a:t>dots</a:t>
            </a:r>
            <a:r>
              <a:rPr sz="545" spc="-7" dirty="0">
                <a:solidFill>
                  <a:srgbClr val="FFFFFF"/>
                </a:solidFill>
                <a:latin typeface="Lucida Sans"/>
                <a:cs typeface="Lucida Sans"/>
              </a:rPr>
              <a:t>).</a:t>
            </a:r>
            <a:endParaRPr sz="545" dirty="0">
              <a:solidFill>
                <a:prstClr val="black"/>
              </a:solidFill>
              <a:latin typeface="Lucida Sans"/>
              <a:cs typeface="Lucida Sans"/>
            </a:endParaRPr>
          </a:p>
        </p:txBody>
      </p:sp>
      <p:sp>
        <p:nvSpPr>
          <p:cNvPr id="79" name="object 79"/>
          <p:cNvSpPr/>
          <p:nvPr/>
        </p:nvSpPr>
        <p:spPr>
          <a:xfrm>
            <a:off x="8892696" y="1641950"/>
            <a:ext cx="165203" cy="165206"/>
          </a:xfrm>
          <a:prstGeom prst="rect">
            <a:avLst/>
          </a:prstGeom>
          <a:blipFill>
            <a:blip r:embed="rId16" cstate="print"/>
            <a:stretch>
              <a:fillRect/>
            </a:stretch>
          </a:blipFill>
        </p:spPr>
        <p:txBody>
          <a:bodyPr wrap="square" lIns="0" tIns="0" rIns="0" bIns="0" rtlCol="0"/>
          <a:lstStyle/>
          <a:p>
            <a:pPr defTabSz="623438"/>
            <a:endParaRPr sz="1227">
              <a:solidFill>
                <a:prstClr val="black"/>
              </a:solidFill>
              <a:latin typeface="Calibri"/>
            </a:endParaRPr>
          </a:p>
        </p:txBody>
      </p:sp>
      <p:sp>
        <p:nvSpPr>
          <p:cNvPr id="80" name="object 80"/>
          <p:cNvSpPr/>
          <p:nvPr/>
        </p:nvSpPr>
        <p:spPr>
          <a:xfrm>
            <a:off x="9401581" y="5848359"/>
            <a:ext cx="2462023" cy="761817"/>
          </a:xfrm>
          <a:prstGeom prst="rect">
            <a:avLst/>
          </a:prstGeom>
          <a:blipFill>
            <a:blip r:embed="rId17" cstate="print"/>
            <a:stretch>
              <a:fillRect/>
            </a:stretch>
          </a:blipFill>
        </p:spPr>
        <p:txBody>
          <a:bodyPr wrap="square" lIns="0" tIns="0" rIns="0" bIns="0" rtlCol="0"/>
          <a:lstStyle/>
          <a:p>
            <a:pPr defTabSz="623438"/>
            <a:endParaRPr sz="1227">
              <a:solidFill>
                <a:prstClr val="black"/>
              </a:solidFill>
              <a:latin typeface="Calibri"/>
            </a:endParaRPr>
          </a:p>
        </p:txBody>
      </p:sp>
      <p:sp>
        <p:nvSpPr>
          <p:cNvPr id="81" name="object 81"/>
          <p:cNvSpPr txBox="1"/>
          <p:nvPr/>
        </p:nvSpPr>
        <p:spPr>
          <a:xfrm>
            <a:off x="9411420" y="5033342"/>
            <a:ext cx="100013" cy="176610"/>
          </a:xfrm>
          <a:prstGeom prst="rect">
            <a:avLst/>
          </a:prstGeom>
        </p:spPr>
        <p:txBody>
          <a:bodyPr vert="horz" wrap="square" lIns="0" tIns="8659" rIns="0" bIns="0" rtlCol="0">
            <a:spAutoFit/>
          </a:bodyPr>
          <a:lstStyle/>
          <a:p>
            <a:pPr marL="8659" defTabSz="623438">
              <a:spcBef>
                <a:spcPts val="68"/>
              </a:spcBef>
            </a:pPr>
            <a:r>
              <a:rPr sz="1091" b="1" spc="-3" dirty="0">
                <a:solidFill>
                  <a:srgbClr val="6C6B6B"/>
                </a:solidFill>
                <a:latin typeface="Arial Rounded MT Bold"/>
                <a:cs typeface="Arial Rounded MT Bold"/>
              </a:rPr>
              <a:t>9</a:t>
            </a:r>
            <a:endParaRPr sz="1091">
              <a:solidFill>
                <a:prstClr val="black"/>
              </a:solidFill>
              <a:latin typeface="Arial Rounded MT Bold"/>
              <a:cs typeface="Arial Rounded MT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80000"/>
              <a:buFont typeface="Wingdings 2" charset="2"/>
              <a:buChar char=""/>
              <a:defRPr sz="3200">
                <a:solidFill>
                  <a:schemeClr val="tx1"/>
                </a:solidFill>
                <a:latin typeface="Gill Sans MT" charset="0"/>
                <a:ea typeface="ＭＳ Ｐゴシック" charset="-128"/>
              </a:defRPr>
            </a:lvl1pPr>
            <a:lvl2pPr marL="742950" indent="-285750">
              <a:spcBef>
                <a:spcPts val="550"/>
              </a:spcBef>
              <a:buClr>
                <a:schemeClr val="accent1"/>
              </a:buClr>
              <a:buFont typeface="Verdana" charset="0"/>
              <a:buChar char="◦"/>
              <a:defRPr sz="2800">
                <a:solidFill>
                  <a:schemeClr val="tx1"/>
                </a:solidFill>
                <a:latin typeface="Gill Sans MT" charset="0"/>
                <a:ea typeface="ＭＳ Ｐゴシック" charset="-128"/>
              </a:defRPr>
            </a:lvl2pPr>
            <a:lvl3pPr marL="1143000" indent="-228600">
              <a:spcBef>
                <a:spcPct val="20000"/>
              </a:spcBef>
              <a:buClr>
                <a:schemeClr val="accent2"/>
              </a:buClr>
              <a:buFont typeface="Wingdings 2" charset="2"/>
              <a:buChar char=""/>
              <a:defRPr sz="2400">
                <a:solidFill>
                  <a:schemeClr val="tx1"/>
                </a:solidFill>
                <a:latin typeface="Gill Sans MT" charset="0"/>
                <a:ea typeface="ＭＳ Ｐゴシック" charset="-128"/>
              </a:defRPr>
            </a:lvl3pPr>
            <a:lvl4pPr marL="1600200" indent="-228600">
              <a:spcBef>
                <a:spcPct val="20000"/>
              </a:spcBef>
              <a:buClr>
                <a:srgbClr val="C32D2E"/>
              </a:buClr>
              <a:buFont typeface="Wingdings 2" charset="2"/>
              <a:buChar char=""/>
              <a:defRPr sz="2000">
                <a:solidFill>
                  <a:schemeClr val="tx1"/>
                </a:solidFill>
                <a:latin typeface="Gill Sans MT" charset="0"/>
                <a:ea typeface="ＭＳ Ｐゴシック" charset="-128"/>
              </a:defRPr>
            </a:lvl4pPr>
            <a:lvl5pPr marL="2057400" indent="-228600">
              <a:spcBef>
                <a:spcPct val="20000"/>
              </a:spcBef>
              <a:buClr>
                <a:srgbClr val="84AA33"/>
              </a:buClr>
              <a:buFont typeface="Wingdings 2" charset="2"/>
              <a:buChar char=""/>
              <a:defRPr sz="2000">
                <a:solidFill>
                  <a:schemeClr val="tx1"/>
                </a:solidFill>
                <a:latin typeface="Gill Sans MT" charset="0"/>
                <a:ea typeface="ＭＳ Ｐゴシック" charset="-128"/>
              </a:defRPr>
            </a:lvl5pPr>
            <a:lvl6pPr marL="25146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6pPr>
            <a:lvl7pPr marL="29718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7pPr>
            <a:lvl8pPr marL="34290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8pPr>
            <a:lvl9pPr marL="3886200" indent="-228600" eaLnBrk="0" fontAlgn="base" hangingPunct="0">
              <a:spcBef>
                <a:spcPct val="20000"/>
              </a:spcBef>
              <a:spcAft>
                <a:spcPct val="0"/>
              </a:spcAft>
              <a:buClr>
                <a:srgbClr val="84AA33"/>
              </a:buClr>
              <a:buFont typeface="Wingdings 2" charset="2"/>
              <a:buChar char=""/>
              <a:defRPr sz="2000">
                <a:solidFill>
                  <a:schemeClr val="tx1"/>
                </a:solidFill>
                <a:latin typeface="Gill Sans MT" charset="0"/>
                <a:ea typeface="ＭＳ Ｐゴシック" charset="-128"/>
              </a:defRPr>
            </a:lvl9pPr>
          </a:lstStyle>
          <a:p>
            <a:pPr eaLnBrk="0" fontAlgn="base" hangingPunct="0">
              <a:spcBef>
                <a:spcPct val="0"/>
              </a:spcBef>
              <a:spcAft>
                <a:spcPct val="0"/>
              </a:spcAft>
              <a:buClrTx/>
              <a:buSzTx/>
              <a:buNone/>
            </a:pPr>
            <a:fld id="{BE980524-34E4-BC41-9225-B5AEDCEA03A8}" type="slidenum">
              <a:rPr lang="en-US" altLang="en-US" sz="1200">
                <a:solidFill>
                  <a:srgbClr val="B5A788"/>
                </a:solidFill>
                <a:latin typeface="Tahoma" charset="0"/>
              </a:rPr>
              <a:pPr eaLnBrk="0" fontAlgn="base" hangingPunct="0">
                <a:spcBef>
                  <a:spcPct val="0"/>
                </a:spcBef>
                <a:spcAft>
                  <a:spcPct val="0"/>
                </a:spcAft>
                <a:buClrTx/>
                <a:buSzTx/>
                <a:buNone/>
              </a:pPr>
              <a:t>9</a:t>
            </a:fld>
            <a:endParaRPr lang="en-US" altLang="en-US" sz="1200">
              <a:solidFill>
                <a:srgbClr val="B5A788"/>
              </a:solidFill>
              <a:latin typeface="Tahoma" charset="0"/>
            </a:endParaRPr>
          </a:p>
        </p:txBody>
      </p:sp>
      <p:sp>
        <p:nvSpPr>
          <p:cNvPr id="6" name="Rectangle 2"/>
          <p:cNvSpPr txBox="1">
            <a:spLocks noChangeArrowheads="1"/>
          </p:cNvSpPr>
          <p:nvPr/>
        </p:nvSpPr>
        <p:spPr>
          <a:xfrm>
            <a:off x="2438400" y="257601"/>
            <a:ext cx="8229600" cy="609600"/>
          </a:xfrm>
          <a:prstGeom prst="rect">
            <a:avLst/>
          </a:prstGeom>
        </p:spPr>
        <p:txBody>
          <a:bodyPr anchor="ctr">
            <a:normAutofit/>
          </a:bodyPr>
          <a:lstStyle>
            <a:lvl1pPr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gn="ctr" eaLnBrk="1" fontAlgn="base" hangingPunct="1">
              <a:spcBef>
                <a:spcPct val="0"/>
              </a:spcBef>
              <a:spcAft>
                <a:spcPct val="0"/>
              </a:spcAft>
              <a:defRPr/>
            </a:pPr>
            <a:r>
              <a:rPr lang="en-US" altLang="en-US" sz="3000" b="1" dirty="0">
                <a:solidFill>
                  <a:srgbClr val="8DAB8E">
                    <a:lumMod val="50000"/>
                  </a:srgbClr>
                </a:solidFill>
                <a:effectLst>
                  <a:outerShdw blurRad="38100" dist="38100" dir="2700000" algn="tl">
                    <a:srgbClr val="C0C0C0"/>
                  </a:outerShdw>
                </a:effectLst>
                <a:latin typeface="Adobe Devanagari" panose="02040503050201020203" pitchFamily="18" charset="0"/>
                <a:cs typeface="Adobe Devanagari" panose="02040503050201020203" pitchFamily="18" charset="0"/>
              </a:rPr>
              <a:t>NTC Promotion Criteria</a:t>
            </a:r>
          </a:p>
        </p:txBody>
      </p:sp>
      <p:sp>
        <p:nvSpPr>
          <p:cNvPr id="7" name="TextBox 6"/>
          <p:cNvSpPr txBox="1"/>
          <p:nvPr/>
        </p:nvSpPr>
        <p:spPr>
          <a:xfrm>
            <a:off x="1858536" y="867201"/>
            <a:ext cx="8073020" cy="2108269"/>
          </a:xfrm>
          <a:prstGeom prst="rect">
            <a:avLst/>
          </a:prstGeom>
          <a:noFill/>
        </p:spPr>
        <p:txBody>
          <a:bodyPr wrap="square" rtlCol="0">
            <a:spAutoFit/>
          </a:bodyPr>
          <a:lstStyle/>
          <a:p>
            <a:pPr eaLnBrk="0" fontAlgn="base" hangingPunct="0">
              <a:spcBef>
                <a:spcPct val="0"/>
              </a:spcBef>
              <a:spcAft>
                <a:spcPct val="0"/>
              </a:spcAft>
            </a:pPr>
            <a:r>
              <a:rPr lang="en-US" sz="2400" b="1" dirty="0">
                <a:solidFill>
                  <a:prstClr val="black"/>
                </a:solidFill>
                <a:latin typeface="Adobe Devanagari" panose="02040503050201020203" pitchFamily="18" charset="0"/>
                <a:ea typeface="ＭＳ Ｐゴシック" charset="-128"/>
                <a:cs typeface="Adobe Devanagari" panose="02040503050201020203" pitchFamily="18" charset="0"/>
              </a:rPr>
              <a:t>Four Domains of Achievement</a:t>
            </a:r>
          </a:p>
          <a:p>
            <a:pPr eaLnBrk="0" fontAlgn="base" hangingPunct="0">
              <a:spcBef>
                <a:spcPct val="0"/>
              </a:spcBef>
              <a:spcAft>
                <a:spcPct val="0"/>
              </a:spcAft>
            </a:pPr>
            <a:endParaRPr lang="en-US" sz="1100" b="1" dirty="0">
              <a:solidFill>
                <a:prstClr val="black"/>
              </a:solidFill>
              <a:latin typeface="Adobe Devanagari" panose="02040503050201020203" pitchFamily="18" charset="0"/>
              <a:ea typeface="ＭＳ Ｐゴシック" charset="-128"/>
              <a:cs typeface="Adobe Devanagari" panose="02040503050201020203" pitchFamily="18" charset="0"/>
            </a:endParaRPr>
          </a:p>
          <a:p>
            <a:pPr marL="457200" indent="-457200" eaLnBrk="0" fontAlgn="base" hangingPunct="0">
              <a:spcBef>
                <a:spcPct val="0"/>
              </a:spcBef>
              <a:spcAft>
                <a:spcPct val="0"/>
              </a:spcAft>
              <a:buFont typeface="+mj-lt"/>
              <a:buAutoNum type="arabicPeriod"/>
            </a:pPr>
            <a:r>
              <a:rPr lang="en-US" sz="2400" i="1" dirty="0">
                <a:solidFill>
                  <a:srgbClr val="CC6600"/>
                </a:solidFill>
                <a:latin typeface="Adobe Devanagari" panose="02040503050201020203" pitchFamily="18" charset="0"/>
                <a:ea typeface="ＭＳ Ｐゴシック" charset="-128"/>
                <a:cs typeface="Adobe Devanagari" panose="02040503050201020203" pitchFamily="18" charset="0"/>
              </a:rPr>
              <a:t>Clinical/Patient Care</a:t>
            </a:r>
          </a:p>
          <a:p>
            <a:pPr marL="457200" indent="-457200" eaLnBrk="0" fontAlgn="base" hangingPunct="0">
              <a:spcBef>
                <a:spcPct val="0"/>
              </a:spcBef>
              <a:spcAft>
                <a:spcPct val="0"/>
              </a:spcAft>
              <a:buFont typeface="+mj-lt"/>
              <a:buAutoNum type="arabicPeriod"/>
            </a:pPr>
            <a:r>
              <a:rPr lang="en-US" sz="2400" i="1" dirty="0">
                <a:solidFill>
                  <a:srgbClr val="CC6600"/>
                </a:solidFill>
                <a:latin typeface="Adobe Devanagari" panose="02040503050201020203" pitchFamily="18" charset="0"/>
                <a:ea typeface="ＭＳ Ｐゴシック" charset="-128"/>
                <a:cs typeface="Adobe Devanagari" panose="02040503050201020203" pitchFamily="18" charset="0"/>
              </a:rPr>
              <a:t>Research/Scholarship</a:t>
            </a:r>
          </a:p>
          <a:p>
            <a:pPr marL="457200" indent="-457200" eaLnBrk="0" fontAlgn="base" hangingPunct="0">
              <a:spcBef>
                <a:spcPct val="0"/>
              </a:spcBef>
              <a:spcAft>
                <a:spcPct val="0"/>
              </a:spcAft>
              <a:buFont typeface="+mj-lt"/>
              <a:buAutoNum type="arabicPeriod"/>
            </a:pPr>
            <a:r>
              <a:rPr lang="en-US" sz="2400" i="1" dirty="0">
                <a:solidFill>
                  <a:srgbClr val="CC6600"/>
                </a:solidFill>
                <a:latin typeface="Adobe Devanagari" panose="02040503050201020203" pitchFamily="18" charset="0"/>
                <a:ea typeface="ＭＳ Ｐゴシック" charset="-128"/>
                <a:cs typeface="Adobe Devanagari" panose="02040503050201020203" pitchFamily="18" charset="0"/>
              </a:rPr>
              <a:t>Education</a:t>
            </a:r>
          </a:p>
          <a:p>
            <a:pPr marL="457200" indent="-457200" eaLnBrk="0" fontAlgn="base" hangingPunct="0">
              <a:spcBef>
                <a:spcPct val="0"/>
              </a:spcBef>
              <a:spcAft>
                <a:spcPct val="0"/>
              </a:spcAft>
              <a:buFont typeface="+mj-lt"/>
              <a:buAutoNum type="arabicPeriod"/>
            </a:pPr>
            <a:r>
              <a:rPr lang="en-US" sz="2400" i="1" dirty="0">
                <a:solidFill>
                  <a:srgbClr val="CC6600"/>
                </a:solidFill>
                <a:latin typeface="Adobe Devanagari" panose="02040503050201020203" pitchFamily="18" charset="0"/>
                <a:ea typeface="ＭＳ Ｐゴシック" charset="-128"/>
                <a:cs typeface="Adobe Devanagari" panose="02040503050201020203" pitchFamily="18" charset="0"/>
              </a:rPr>
              <a:t>Service/Administration</a:t>
            </a:r>
          </a:p>
        </p:txBody>
      </p:sp>
      <p:sp>
        <p:nvSpPr>
          <p:cNvPr id="8" name="Rectangle 7"/>
          <p:cNvSpPr/>
          <p:nvPr/>
        </p:nvSpPr>
        <p:spPr>
          <a:xfrm>
            <a:off x="2434874" y="3186317"/>
            <a:ext cx="7322251" cy="3056221"/>
          </a:xfrm>
          <a:prstGeom prst="rect">
            <a:avLst/>
          </a:prstGeom>
        </p:spPr>
        <p:txBody>
          <a:bodyPr wrap="square">
            <a:spAutoFit/>
          </a:bodyPr>
          <a:lstStyle/>
          <a:p>
            <a:pPr marL="342900" indent="-342900" algn="just" eaLnBrk="0" fontAlgn="base" hangingPunct="0">
              <a:lnSpc>
                <a:spcPct val="107000"/>
              </a:lnSpc>
              <a:buFont typeface="Symbol" charset="2"/>
              <a:buChar char=""/>
            </a:pPr>
            <a:r>
              <a:rPr lang="en-US" sz="2000" dirty="0">
                <a:solidFill>
                  <a:prstClr val="black"/>
                </a:solidFill>
                <a:latin typeface="Adobe Devanagari" panose="02040503050201020203" pitchFamily="18" charset="0"/>
                <a:ea typeface="Calibri" charset="0"/>
                <a:cs typeface="Adobe Devanagari" panose="02040503050201020203" pitchFamily="18" charset="0"/>
              </a:rPr>
              <a:t>Activity in any domain that only meets basic employment expectations will be described as </a:t>
            </a:r>
            <a:r>
              <a:rPr lang="en-US" sz="2000" b="1" i="1" dirty="0">
                <a:solidFill>
                  <a:srgbClr val="E28394">
                    <a:lumMod val="50000"/>
                  </a:srgbClr>
                </a:solidFill>
                <a:latin typeface="Adobe Devanagari" panose="02040503050201020203" pitchFamily="18" charset="0"/>
                <a:ea typeface="Calibri" charset="0"/>
                <a:cs typeface="Adobe Devanagari" panose="02040503050201020203" pitchFamily="18" charset="0"/>
              </a:rPr>
              <a:t>Acceptable</a:t>
            </a:r>
            <a:r>
              <a:rPr lang="en-US" sz="2000" dirty="0">
                <a:solidFill>
                  <a:prstClr val="black"/>
                </a:solidFill>
                <a:latin typeface="Adobe Devanagari" panose="02040503050201020203" pitchFamily="18" charset="0"/>
                <a:ea typeface="Calibri" charset="0"/>
                <a:cs typeface="Adobe Devanagari" panose="02040503050201020203" pitchFamily="18" charset="0"/>
              </a:rPr>
              <a:t> and will not contribute toward consideration for promotion. </a:t>
            </a:r>
          </a:p>
          <a:p>
            <a:pPr marL="342900" indent="-342900" algn="just" eaLnBrk="0" fontAlgn="base" hangingPunct="0">
              <a:lnSpc>
                <a:spcPct val="107000"/>
              </a:lnSpc>
              <a:buFont typeface="Symbol" charset="2"/>
              <a:buChar char=""/>
            </a:pPr>
            <a:r>
              <a:rPr lang="en-US" sz="2000" dirty="0">
                <a:solidFill>
                  <a:prstClr val="black"/>
                </a:solidFill>
                <a:latin typeface="Adobe Devanagari" panose="02040503050201020203" pitchFamily="18" charset="0"/>
                <a:ea typeface="Calibri" charset="0"/>
                <a:cs typeface="Adobe Devanagari" panose="02040503050201020203" pitchFamily="18" charset="0"/>
              </a:rPr>
              <a:t>Performance above and beyond this level will be described as</a:t>
            </a:r>
            <a:r>
              <a:rPr lang="en-US" sz="2000" i="1" dirty="0">
                <a:solidFill>
                  <a:srgbClr val="C00000"/>
                </a:solidFill>
                <a:latin typeface="Adobe Devanagari" panose="02040503050201020203" pitchFamily="18" charset="0"/>
                <a:ea typeface="Calibri" charset="0"/>
                <a:cs typeface="Adobe Devanagari" panose="02040503050201020203" pitchFamily="18" charset="0"/>
              </a:rPr>
              <a:t> </a:t>
            </a:r>
            <a:r>
              <a:rPr lang="en-US" sz="2000" b="1" i="1" dirty="0">
                <a:solidFill>
                  <a:srgbClr val="E28394">
                    <a:lumMod val="50000"/>
                  </a:srgbClr>
                </a:solidFill>
                <a:latin typeface="Adobe Devanagari" panose="02040503050201020203" pitchFamily="18" charset="0"/>
                <a:ea typeface="Calibri" charset="0"/>
                <a:cs typeface="Adobe Devanagari" panose="02040503050201020203" pitchFamily="18" charset="0"/>
              </a:rPr>
              <a:t>Commendable</a:t>
            </a:r>
            <a:r>
              <a:rPr lang="en-US" sz="2000" dirty="0">
                <a:solidFill>
                  <a:prstClr val="black"/>
                </a:solidFill>
                <a:latin typeface="Adobe Devanagari" panose="02040503050201020203" pitchFamily="18" charset="0"/>
                <a:ea typeface="Calibri" charset="0"/>
                <a:cs typeface="Adobe Devanagari" panose="02040503050201020203" pitchFamily="18" charset="0"/>
              </a:rPr>
              <a:t> and will count toward promotion. </a:t>
            </a:r>
          </a:p>
          <a:p>
            <a:pPr marL="342900" indent="-342900" algn="just" eaLnBrk="0" fontAlgn="base" hangingPunct="0">
              <a:lnSpc>
                <a:spcPct val="107000"/>
              </a:lnSpc>
              <a:buFont typeface="Symbol" charset="2"/>
              <a:buChar char=""/>
            </a:pPr>
            <a:r>
              <a:rPr lang="en-US" sz="2000" dirty="0">
                <a:solidFill>
                  <a:prstClr val="black"/>
                </a:solidFill>
                <a:latin typeface="Adobe Devanagari" panose="02040503050201020203" pitchFamily="18" charset="0"/>
                <a:ea typeface="Calibri" charset="0"/>
                <a:cs typeface="Adobe Devanagari" panose="02040503050201020203" pitchFamily="18" charset="0"/>
              </a:rPr>
              <a:t>A second level of extraordinarily high performance will be described as </a:t>
            </a:r>
            <a:r>
              <a:rPr lang="en-US" sz="2000" b="1" i="1" dirty="0">
                <a:solidFill>
                  <a:srgbClr val="E28394">
                    <a:lumMod val="50000"/>
                  </a:srgbClr>
                </a:solidFill>
                <a:latin typeface="Adobe Devanagari" panose="02040503050201020203" pitchFamily="18" charset="0"/>
                <a:ea typeface="Calibri" charset="0"/>
                <a:cs typeface="Adobe Devanagari" panose="02040503050201020203" pitchFamily="18" charset="0"/>
              </a:rPr>
              <a:t>Exceptional</a:t>
            </a:r>
            <a:r>
              <a:rPr lang="en-US" sz="2000" dirty="0">
                <a:solidFill>
                  <a:prstClr val="black"/>
                </a:solidFill>
                <a:latin typeface="Adobe Devanagari" panose="02040503050201020203" pitchFamily="18" charset="0"/>
                <a:ea typeface="Calibri" charset="0"/>
                <a:cs typeface="Adobe Devanagari" panose="02040503050201020203" pitchFamily="18" charset="0"/>
              </a:rPr>
              <a:t>. </a:t>
            </a:r>
          </a:p>
          <a:p>
            <a:pPr marL="342900" indent="-342900" algn="just" eaLnBrk="0" fontAlgn="base" hangingPunct="0">
              <a:lnSpc>
                <a:spcPct val="107000"/>
              </a:lnSpc>
              <a:buFont typeface="Symbol" charset="2"/>
              <a:buChar char=""/>
            </a:pPr>
            <a:r>
              <a:rPr lang="en-US" sz="2000" dirty="0">
                <a:solidFill>
                  <a:prstClr val="black"/>
                </a:solidFill>
                <a:latin typeface="Adobe Devanagari" panose="02040503050201020203" pitchFamily="18" charset="0"/>
                <a:ea typeface="Calibri" charset="0"/>
                <a:cs typeface="Adobe Devanagari" panose="02040503050201020203" pitchFamily="18" charset="0"/>
              </a:rPr>
              <a:t>Quantitatively, these levels of achievement will be given point values of </a:t>
            </a:r>
            <a:r>
              <a:rPr lang="en-US" sz="2000" b="1" dirty="0">
                <a:solidFill>
                  <a:srgbClr val="E28394">
                    <a:lumMod val="50000"/>
                  </a:srgbClr>
                </a:solidFill>
                <a:latin typeface="Adobe Devanagari" panose="02040503050201020203" pitchFamily="18" charset="0"/>
                <a:ea typeface="Calibri" charset="0"/>
                <a:cs typeface="Adobe Devanagari" panose="02040503050201020203" pitchFamily="18" charset="0"/>
              </a:rPr>
              <a:t>0</a:t>
            </a:r>
            <a:r>
              <a:rPr lang="en-US" sz="2000" dirty="0">
                <a:solidFill>
                  <a:prstClr val="black"/>
                </a:solidFill>
                <a:latin typeface="Adobe Devanagari" panose="02040503050201020203" pitchFamily="18" charset="0"/>
                <a:ea typeface="Calibri" charset="0"/>
                <a:cs typeface="Adobe Devanagari" panose="02040503050201020203" pitchFamily="18" charset="0"/>
              </a:rPr>
              <a:t>, </a:t>
            </a:r>
            <a:r>
              <a:rPr lang="en-US" sz="2000" b="1" dirty="0">
                <a:solidFill>
                  <a:srgbClr val="E28394">
                    <a:lumMod val="50000"/>
                  </a:srgbClr>
                </a:solidFill>
                <a:latin typeface="Adobe Devanagari" panose="02040503050201020203" pitchFamily="18" charset="0"/>
                <a:ea typeface="Calibri" charset="0"/>
                <a:cs typeface="Adobe Devanagari" panose="02040503050201020203" pitchFamily="18" charset="0"/>
              </a:rPr>
              <a:t>1</a:t>
            </a:r>
            <a:r>
              <a:rPr lang="en-US" sz="2000" dirty="0">
                <a:solidFill>
                  <a:prstClr val="black"/>
                </a:solidFill>
                <a:latin typeface="Adobe Devanagari" panose="02040503050201020203" pitchFamily="18" charset="0"/>
                <a:ea typeface="Calibri" charset="0"/>
                <a:cs typeface="Adobe Devanagari" panose="02040503050201020203" pitchFamily="18" charset="0"/>
              </a:rPr>
              <a:t> and </a:t>
            </a:r>
            <a:r>
              <a:rPr lang="en-US" sz="2000" b="1" dirty="0">
                <a:solidFill>
                  <a:srgbClr val="E28394">
                    <a:lumMod val="50000"/>
                  </a:srgbClr>
                </a:solidFill>
                <a:latin typeface="Adobe Devanagari" panose="02040503050201020203" pitchFamily="18" charset="0"/>
                <a:ea typeface="Calibri" charset="0"/>
                <a:cs typeface="Adobe Devanagari" panose="02040503050201020203" pitchFamily="18" charset="0"/>
              </a:rPr>
              <a:t>2</a:t>
            </a:r>
            <a:r>
              <a:rPr lang="en-US" sz="2000" dirty="0">
                <a:solidFill>
                  <a:prstClr val="black"/>
                </a:solidFill>
                <a:latin typeface="Adobe Devanagari" panose="02040503050201020203" pitchFamily="18" charset="0"/>
                <a:ea typeface="Calibri" charset="0"/>
                <a:cs typeface="Adobe Devanagari" panose="02040503050201020203" pitchFamily="18" charset="0"/>
              </a:rPr>
              <a:t>, respectively.</a:t>
            </a:r>
          </a:p>
        </p:txBody>
      </p:sp>
    </p:spTree>
    <p:extLst>
      <p:ext uri="{BB962C8B-B14F-4D97-AF65-F5344CB8AC3E}">
        <p14:creationId xmlns:p14="http://schemas.microsoft.com/office/powerpoint/2010/main" val="38292448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A67D84-D0C1-4DD0-B5E6-9451241F4525}"/>
              </a:ext>
            </a:extLst>
          </p:cNvPr>
          <p:cNvPicPr>
            <a:picLocks noChangeAspect="1"/>
          </p:cNvPicPr>
          <p:nvPr/>
        </p:nvPicPr>
        <p:blipFill>
          <a:blip r:embed="rId2"/>
          <a:stretch>
            <a:fillRect/>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E97B1CF-1DB2-44B8-A8A6-6B19C855D236}"/>
              </a:ext>
            </a:extLst>
          </p:cNvPr>
          <p:cNvSpPr/>
          <p:nvPr/>
        </p:nvSpPr>
        <p:spPr>
          <a:xfrm>
            <a:off x="2022088" y="1274352"/>
            <a:ext cx="6096000" cy="3477875"/>
          </a:xfrm>
          <a:prstGeom prst="rect">
            <a:avLst/>
          </a:prstGeom>
        </p:spPr>
        <p:txBody>
          <a:bodyPr>
            <a:spAutoFit/>
          </a:bodyPr>
          <a:lstStyle/>
          <a:p>
            <a:pPr lvl="0" algn="ctr">
              <a:defRPr/>
            </a:pPr>
            <a:r>
              <a:rPr lang="en-US" sz="8800" b="1" dirty="0">
                <a:ln w="22225">
                  <a:noFill/>
                  <a:prstDash val="solid"/>
                </a:ln>
                <a:solidFill>
                  <a:srgbClr val="F79646">
                    <a:lumMod val="50000"/>
                  </a:srgbClr>
                </a:solidFill>
                <a:effectLst>
                  <a:glow rad="63500">
                    <a:prstClr val="white">
                      <a:alpha val="40000"/>
                    </a:prstClr>
                  </a:glow>
                  <a:innerShdw blurRad="63500" dist="50800">
                    <a:prstClr val="black">
                      <a:alpha val="50000"/>
                    </a:prstClr>
                  </a:innerShdw>
                </a:effectLst>
                <a:latin typeface="Adobe Devanagari" panose="02040503050201020203" pitchFamily="18" charset="0"/>
                <a:ea typeface="ＭＳ Ｐゴシック" charset="-128"/>
                <a:cs typeface="Adobe Hebrew" panose="02040503050201020203"/>
              </a:rPr>
              <a:t>Thank you!</a:t>
            </a:r>
          </a:p>
          <a:p>
            <a:pPr lvl="0" algn="ctr">
              <a:defRPr/>
            </a:pPr>
            <a:endParaRPr lang="en-US" sz="6600" b="1" dirty="0">
              <a:ln w="22225">
                <a:noFill/>
                <a:prstDash val="solid"/>
              </a:ln>
              <a:solidFill>
                <a:srgbClr val="F79646">
                  <a:lumMod val="50000"/>
                </a:srgbClr>
              </a:solidFill>
              <a:effectLst>
                <a:glow rad="63500">
                  <a:prstClr val="white">
                    <a:alpha val="40000"/>
                  </a:prstClr>
                </a:glow>
                <a:innerShdw blurRad="63500" dist="50800">
                  <a:prstClr val="black">
                    <a:alpha val="50000"/>
                  </a:prstClr>
                </a:innerShdw>
              </a:effectLst>
              <a:latin typeface="Adobe Devanagari" panose="02040503050201020203" pitchFamily="18" charset="0"/>
              <a:ea typeface="ＭＳ Ｐゴシック" charset="-128"/>
              <a:cs typeface="Adobe Hebrew" panose="02040503050201020203"/>
            </a:endParaRPr>
          </a:p>
          <a:p>
            <a:pPr lvl="0" algn="ctr">
              <a:defRPr/>
            </a:pPr>
            <a:r>
              <a:rPr lang="en-US" sz="6600" b="1" dirty="0">
                <a:ln w="22225">
                  <a:noFill/>
                  <a:prstDash val="solid"/>
                </a:ln>
                <a:solidFill>
                  <a:srgbClr val="F79646">
                    <a:lumMod val="50000"/>
                  </a:srgbClr>
                </a:solidFill>
                <a:effectLst>
                  <a:glow rad="63500">
                    <a:prstClr val="white">
                      <a:alpha val="40000"/>
                    </a:prstClr>
                  </a:glow>
                  <a:innerShdw blurRad="63500" dist="50800">
                    <a:prstClr val="black">
                      <a:alpha val="50000"/>
                    </a:prstClr>
                  </a:innerShdw>
                </a:effectLst>
                <a:latin typeface="Adobe Devanagari" panose="02040503050201020203" pitchFamily="18" charset="0"/>
                <a:ea typeface="ＭＳ Ｐゴシック" charset="-128"/>
                <a:cs typeface="Adobe Hebrew" panose="02040503050201020203"/>
              </a:rPr>
              <a:t>Questions?</a:t>
            </a:r>
          </a:p>
        </p:txBody>
      </p:sp>
      <p:pic>
        <p:nvPicPr>
          <p:cNvPr id="5" name="Picture 4">
            <a:extLst>
              <a:ext uri="{FF2B5EF4-FFF2-40B4-BE49-F238E27FC236}">
                <a16:creationId xmlns:a16="http://schemas.microsoft.com/office/drawing/2014/main" id="{55763AB4-8EB7-4C57-AC02-C241CD898B5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118088" y="2628859"/>
            <a:ext cx="2653990" cy="2123192"/>
          </a:xfrm>
          <a:prstGeom prst="rect">
            <a:avLst/>
          </a:prstGeom>
        </p:spPr>
      </p:pic>
      <p:pic>
        <p:nvPicPr>
          <p:cNvPr id="7" name="Picture 6">
            <a:extLst>
              <a:ext uri="{FF2B5EF4-FFF2-40B4-BE49-F238E27FC236}">
                <a16:creationId xmlns:a16="http://schemas.microsoft.com/office/drawing/2014/main" id="{B1EF8880-3C5A-4F45-B7E6-C94AD9C458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630" y="-151701"/>
            <a:ext cx="2559469" cy="229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9048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7.xml><?xml version="1.0" encoding="utf-8"?>
<a:theme xmlns:a="http://schemas.openxmlformats.org/drawingml/2006/main" name="UTHealth-PPT-Templat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Office Theme">
  <a:themeElements>
    <a:clrScheme name="Custom 4">
      <a:dk1>
        <a:srgbClr val="007EA3"/>
      </a:dk1>
      <a:lt1>
        <a:srgbClr val="A6BCC6"/>
      </a:lt1>
      <a:dk2>
        <a:srgbClr val="412D5D"/>
      </a:dk2>
      <a:lt2>
        <a:srgbClr val="007EA3"/>
      </a:lt2>
      <a:accent1>
        <a:srgbClr val="8991C8"/>
      </a:accent1>
      <a:accent2>
        <a:srgbClr val="BD4F19"/>
      </a:accent2>
      <a:accent3>
        <a:srgbClr val="CE8E00"/>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8 Template" id="{23E0C8FE-F4BC-4E20-83DD-0DC7CBC20917}" vid="{E028529C-A76E-4001-9903-63E184A44693}"/>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10127</Words>
  <Application>Microsoft Office PowerPoint</Application>
  <PresentationFormat>Widescreen</PresentationFormat>
  <Paragraphs>1239</Paragraphs>
  <Slides>90</Slides>
  <Notes>38</Notes>
  <HiddenSlides>0</HiddenSlides>
  <MMClips>1</MMClips>
  <ScaleCrop>false</ScaleCrop>
  <HeadingPairs>
    <vt:vector size="6" baseType="variant">
      <vt:variant>
        <vt:lpstr>Fonts Used</vt:lpstr>
      </vt:variant>
      <vt:variant>
        <vt:i4>31</vt:i4>
      </vt:variant>
      <vt:variant>
        <vt:lpstr>Theme</vt:lpstr>
      </vt:variant>
      <vt:variant>
        <vt:i4>10</vt:i4>
      </vt:variant>
      <vt:variant>
        <vt:lpstr>Slide Titles</vt:lpstr>
      </vt:variant>
      <vt:variant>
        <vt:i4>90</vt:i4>
      </vt:variant>
    </vt:vector>
  </HeadingPairs>
  <TitlesOfParts>
    <vt:vector size="131" baseType="lpstr">
      <vt:lpstr>ＭＳ Ｐゴシック</vt:lpstr>
      <vt:lpstr>ＭＳ Ｐゴシック</vt:lpstr>
      <vt:lpstr>Adobe Devanagari</vt:lpstr>
      <vt:lpstr>Adobe Garamond Pro</vt:lpstr>
      <vt:lpstr>Adobe Hebrew</vt:lpstr>
      <vt:lpstr>Arial</vt:lpstr>
      <vt:lpstr>Arial Narrow</vt:lpstr>
      <vt:lpstr>Arial Rounded MT Bold</vt:lpstr>
      <vt:lpstr>Baskerville Old Face</vt:lpstr>
      <vt:lpstr>Calibri</vt:lpstr>
      <vt:lpstr>Calibri Light</vt:lpstr>
      <vt:lpstr>Courier New</vt:lpstr>
      <vt:lpstr>Franklin Gothic Book</vt:lpstr>
      <vt:lpstr>Gill Sans MT Condensed</vt:lpstr>
      <vt:lpstr>Lato</vt:lpstr>
      <vt:lpstr>Lucida Sans</vt:lpstr>
      <vt:lpstr>Open Sans</vt:lpstr>
      <vt:lpstr>Rockwell</vt:lpstr>
      <vt:lpstr>Symbol</vt:lpstr>
      <vt:lpstr>Tahoma</vt:lpstr>
      <vt:lpstr>Times New Roman</vt:lpstr>
      <vt:lpstr>Trebuchet MS</vt:lpstr>
      <vt:lpstr>Univers 45 Light</vt:lpstr>
      <vt:lpstr>Univers LT Std 39 Thin UltraCn</vt:lpstr>
      <vt:lpstr>Univers LT Std 47 Cn Lt</vt:lpstr>
      <vt:lpstr>Univers LT Std 55</vt:lpstr>
      <vt:lpstr>Univers LT Std 57 Cn</vt:lpstr>
      <vt:lpstr>Univers LT Std 73 Black Ext</vt:lpstr>
      <vt:lpstr>Verdana</vt:lpstr>
      <vt:lpstr>Wingdings</vt:lpstr>
      <vt:lpstr>Wingdings 2</vt:lpstr>
      <vt:lpstr>Crop</vt:lpstr>
      <vt:lpstr>Office Theme</vt:lpstr>
      <vt:lpstr>1_Office Theme</vt:lpstr>
      <vt:lpstr>2_Office Theme</vt:lpstr>
      <vt:lpstr>Custom Design</vt:lpstr>
      <vt:lpstr>Berlin</vt:lpstr>
      <vt:lpstr>UTHealth-PPT-Template-3</vt:lpstr>
      <vt:lpstr>3_Office Theme</vt:lpstr>
      <vt:lpstr>4_Office Theme</vt:lpstr>
      <vt:lpstr>5_Office Theme</vt:lpstr>
      <vt:lpstr>PowerPoint Presentation</vt:lpstr>
      <vt:lpstr>PowerPoint Presentation</vt:lpstr>
      <vt:lpstr>PowerPoint Presentation</vt:lpstr>
      <vt:lpstr>Promotion and Tenure</vt:lpstr>
      <vt:lpstr>Need A Hand? </vt:lpstr>
      <vt:lpstr>Academic Tracks</vt:lpstr>
      <vt:lpstr>Expectations</vt:lpstr>
      <vt:lpstr>PowerPoint Presentation</vt:lpstr>
      <vt:lpstr>PowerPoint Presentation</vt:lpstr>
      <vt:lpstr>PowerPoint Presentation</vt:lpstr>
      <vt:lpstr>Qualifying for Promotion: ‘Scholarly Activities’</vt:lpstr>
      <vt:lpstr>Qualifying for Promotion: ‘Teaching Activities’</vt:lpstr>
      <vt:lpstr>PowerPoint Presentation</vt:lpstr>
      <vt:lpstr>Qualifying for Promotion: ‘Peer Esteem’</vt:lpstr>
      <vt:lpstr>Mentoring: Opportunities and Pitfalls</vt:lpstr>
      <vt:lpstr>New Investigator Development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Educator Development  Activities</vt:lpstr>
      <vt:lpstr>Educator Development Activities</vt:lpstr>
      <vt:lpstr>Educator Development Activities</vt:lpstr>
      <vt:lpstr>Opportunities for Involvement</vt:lpstr>
      <vt:lpstr>Opportunities for Involvement</vt:lpstr>
      <vt:lpstr>Interested in improving your teaching?</vt:lpstr>
      <vt:lpstr>PowerPoint Presentation</vt:lpstr>
      <vt:lpstr>PowerPoint Presentation</vt:lpstr>
      <vt:lpstr>PowerPoint Presentation</vt:lpstr>
      <vt:lpstr>Women Faculty Forum</vt:lpstr>
      <vt:lpstr>MISSION</vt:lpstr>
      <vt:lpstr>VISION</vt:lpstr>
      <vt:lpstr>Woman Faculty Forum Co-Chairs </vt:lpstr>
      <vt:lpstr>   Woman Faculty Forum Council</vt:lpstr>
      <vt:lpstr>Woman Faculty Forum Council</vt:lpstr>
      <vt:lpstr>Woman Faculty Forum Administration</vt:lpstr>
      <vt:lpstr> Women Faculty Forum (Annual Events) </vt:lpstr>
      <vt:lpstr>PowerPoint Presentation</vt:lpstr>
      <vt:lpstr>Women Faculty Forum  Excellence Awards  2019</vt:lpstr>
      <vt:lpstr>Women Faculty Forum Opportunities </vt:lpstr>
      <vt:lpstr>Connect with us! Stay up to date with the WFF: </vt:lpstr>
      <vt:lpstr>PowerPoint Presentation</vt:lpstr>
      <vt:lpstr>PowerPoint Presentation</vt:lpstr>
      <vt:lpstr>Office of Communications, A Faculty Resource</vt:lpstr>
      <vt:lpstr>How we can help</vt:lpstr>
      <vt:lpstr>What the  Office of Communications provides</vt:lpstr>
      <vt:lpstr>PowerPoint Presentation</vt:lpstr>
      <vt:lpstr>About our Name</vt:lpstr>
      <vt:lpstr>PowerPoint Presentation</vt:lpstr>
      <vt:lpstr>Office of Academic Ombuds</vt:lpstr>
      <vt:lpstr>Faculty Assistance Program (FAP)</vt:lpstr>
      <vt:lpstr>PowerPoint Presentation</vt:lpstr>
      <vt:lpstr>PowerPoint Presentation</vt:lpstr>
      <vt:lpstr>PowerPoint Presentation</vt:lpstr>
      <vt:lpstr>Intellectual Property &amp; Commercialization</vt:lpstr>
      <vt:lpstr>PowerPoint Presentation</vt:lpstr>
      <vt:lpstr>PowerPoint Presentation</vt:lpstr>
      <vt:lpstr>OTM By The Numbers</vt:lpstr>
      <vt:lpstr>PowerPoint Presentation</vt:lpstr>
      <vt:lpstr>Contact Us: We are here to help YOU!</vt:lpstr>
      <vt:lpstr>PowerPoint Presentation</vt:lpstr>
      <vt:lpstr>Collaborative Research</vt:lpstr>
      <vt:lpstr>Shared Research Resources </vt:lpstr>
      <vt:lpstr>Sponsored Projects Administration</vt:lpstr>
      <vt:lpstr>Specialized &amp; Collaborative Research Agreements Team</vt:lpstr>
      <vt:lpstr>Contact Information</vt:lpstr>
      <vt:lpstr>PowerPoint Presentation</vt:lpstr>
      <vt:lpstr>PowerPoint Presentation</vt:lpstr>
      <vt:lpstr>Faculty Support</vt:lpstr>
      <vt:lpstr>OPA Personnel  </vt:lpstr>
      <vt:lpstr>PowerPoint Presentation</vt:lpstr>
      <vt:lpstr>Quick Reference Guide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Farooqi, Maaria</dc:creator>
  <cp:lastModifiedBy>Farooqi, Maaria</cp:lastModifiedBy>
  <cp:revision>28</cp:revision>
  <dcterms:created xsi:type="dcterms:W3CDTF">2020-10-20T13:52:18Z</dcterms:created>
  <dcterms:modified xsi:type="dcterms:W3CDTF">2020-10-20T21:22:58Z</dcterms:modified>
</cp:coreProperties>
</file>