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6" r:id="rId2"/>
    <p:sldId id="487" r:id="rId3"/>
    <p:sldId id="486" r:id="rId4"/>
    <p:sldId id="488" r:id="rId5"/>
    <p:sldId id="260" r:id="rId6"/>
    <p:sldId id="266" r:id="rId7"/>
    <p:sldId id="492" r:id="rId8"/>
    <p:sldId id="270" r:id="rId9"/>
    <p:sldId id="494" r:id="rId10"/>
    <p:sldId id="496" r:id="rId11"/>
    <p:sldId id="273" r:id="rId12"/>
    <p:sldId id="497" r:id="rId13"/>
    <p:sldId id="274" r:id="rId14"/>
    <p:sldId id="498" r:id="rId15"/>
    <p:sldId id="275" r:id="rId16"/>
    <p:sldId id="276" r:id="rId17"/>
    <p:sldId id="277" r:id="rId18"/>
    <p:sldId id="278" r:id="rId19"/>
    <p:sldId id="288" r:id="rId20"/>
    <p:sldId id="279" r:id="rId21"/>
    <p:sldId id="262" r:id="rId22"/>
    <p:sldId id="264" r:id="rId23"/>
    <p:sldId id="265" r:id="rId24"/>
    <p:sldId id="280" r:id="rId25"/>
    <p:sldId id="263" r:id="rId26"/>
    <p:sldId id="261" r:id="rId27"/>
    <p:sldId id="267" r:id="rId28"/>
    <p:sldId id="268" r:id="rId29"/>
    <p:sldId id="269" r:id="rId30"/>
    <p:sldId id="272" r:id="rId31"/>
    <p:sldId id="281" r:id="rId32"/>
    <p:sldId id="282" r:id="rId3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D55D233-C5CF-11E4-F6B7-704EF2EDBE00}" name="Rianon, Nahid J" initials="RNJ" userId="S::Nahid.J.Rianon@uth.tmc.edu::91da112b-6223-4cfb-95db-f8669d3f6a46" providerId="AD"/>
  <p188:author id="{F6866364-353D-4844-5EDA-AAD274E10039}" name="Guerrero, Valerie Z" initials="VG" userId="S::Valerie.Z.Guerrero@uth.tmc.edu::86cb7396-72d0-4f84-8fd6-c489bd97edc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66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3D71CB-29FD-4FFF-A880-31BD5592993A}" v="25" dt="2025-05-19T20:27:19.7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68" autoAdjust="0"/>
    <p:restoredTop sz="73151"/>
  </p:normalViewPr>
  <p:slideViewPr>
    <p:cSldViewPr snapToGrid="0">
      <p:cViewPr>
        <p:scale>
          <a:sx n="66" d="100"/>
          <a:sy n="66" d="100"/>
        </p:scale>
        <p:origin x="883" y="341"/>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anon, Nahid J" userId="91da112b-6223-4cfb-95db-f8669d3f6a46" providerId="ADAL" clId="{C03D71CB-29FD-4FFF-A880-31BD5592993A}"/>
    <pc:docChg chg="undo custSel addSld delSld modSld sldOrd">
      <pc:chgData name="Rianon, Nahid J" userId="91da112b-6223-4cfb-95db-f8669d3f6a46" providerId="ADAL" clId="{C03D71CB-29FD-4FFF-A880-31BD5592993A}" dt="2025-05-20T14:29:48.179" v="1716" actId="47"/>
      <pc:docMkLst>
        <pc:docMk/>
      </pc:docMkLst>
      <pc:sldChg chg="addSp modSp mod">
        <pc:chgData name="Rianon, Nahid J" userId="91da112b-6223-4cfb-95db-f8669d3f6a46" providerId="ADAL" clId="{C03D71CB-29FD-4FFF-A880-31BD5592993A}" dt="2025-05-19T20:18:42.048" v="1616" actId="255"/>
        <pc:sldMkLst>
          <pc:docMk/>
          <pc:sldMk cId="4110515872" sldId="261"/>
        </pc:sldMkLst>
        <pc:spChg chg="mod">
          <ac:chgData name="Rianon, Nahid J" userId="91da112b-6223-4cfb-95db-f8669d3f6a46" providerId="ADAL" clId="{C03D71CB-29FD-4FFF-A880-31BD5592993A}" dt="2025-05-19T20:18:42.048" v="1616" actId="255"/>
          <ac:spMkLst>
            <pc:docMk/>
            <pc:sldMk cId="4110515872" sldId="261"/>
            <ac:spMk id="2" creationId="{00000000-0000-0000-0000-000000000000}"/>
          </ac:spMkLst>
        </pc:spChg>
        <pc:spChg chg="mod">
          <ac:chgData name="Rianon, Nahid J" userId="91da112b-6223-4cfb-95db-f8669d3f6a46" providerId="ADAL" clId="{C03D71CB-29FD-4FFF-A880-31BD5592993A}" dt="2025-05-19T20:18:34.443" v="1613" actId="14100"/>
          <ac:spMkLst>
            <pc:docMk/>
            <pc:sldMk cId="4110515872" sldId="261"/>
            <ac:spMk id="3" creationId="{00000000-0000-0000-0000-000000000000}"/>
          </ac:spMkLst>
        </pc:spChg>
        <pc:spChg chg="add mod">
          <ac:chgData name="Rianon, Nahid J" userId="91da112b-6223-4cfb-95db-f8669d3f6a46" providerId="ADAL" clId="{C03D71CB-29FD-4FFF-A880-31BD5592993A}" dt="2025-05-19T20:18:35.457" v="1614" actId="1076"/>
          <ac:spMkLst>
            <pc:docMk/>
            <pc:sldMk cId="4110515872" sldId="261"/>
            <ac:spMk id="5" creationId="{ED0AFB4C-AB02-4073-737F-F0B3A3CE296D}"/>
          </ac:spMkLst>
        </pc:spChg>
      </pc:sldChg>
      <pc:sldChg chg="addSp modSp mod">
        <pc:chgData name="Rianon, Nahid J" userId="91da112b-6223-4cfb-95db-f8669d3f6a46" providerId="ADAL" clId="{C03D71CB-29FD-4FFF-A880-31BD5592993A}" dt="2025-05-19T20:13:48.634" v="1506" actId="20577"/>
        <pc:sldMkLst>
          <pc:docMk/>
          <pc:sldMk cId="1867163534" sldId="262"/>
        </pc:sldMkLst>
        <pc:spChg chg="mod">
          <ac:chgData name="Rianon, Nahid J" userId="91da112b-6223-4cfb-95db-f8669d3f6a46" providerId="ADAL" clId="{C03D71CB-29FD-4FFF-A880-31BD5592993A}" dt="2025-05-19T20:05:07.682" v="1244" actId="14100"/>
          <ac:spMkLst>
            <pc:docMk/>
            <pc:sldMk cId="1867163534" sldId="262"/>
            <ac:spMk id="3" creationId="{00000000-0000-0000-0000-000000000000}"/>
          </ac:spMkLst>
        </pc:spChg>
        <pc:spChg chg="mod">
          <ac:chgData name="Rianon, Nahid J" userId="91da112b-6223-4cfb-95db-f8669d3f6a46" providerId="ADAL" clId="{C03D71CB-29FD-4FFF-A880-31BD5592993A}" dt="2025-05-19T20:13:48.634" v="1506" actId="20577"/>
          <ac:spMkLst>
            <pc:docMk/>
            <pc:sldMk cId="1867163534" sldId="262"/>
            <ac:spMk id="4" creationId="{00000000-0000-0000-0000-000000000000}"/>
          </ac:spMkLst>
        </pc:spChg>
        <pc:spChg chg="add mod">
          <ac:chgData name="Rianon, Nahid J" userId="91da112b-6223-4cfb-95db-f8669d3f6a46" providerId="ADAL" clId="{C03D71CB-29FD-4FFF-A880-31BD5592993A}" dt="2025-05-19T20:04:54.170" v="1240"/>
          <ac:spMkLst>
            <pc:docMk/>
            <pc:sldMk cId="1867163534" sldId="262"/>
            <ac:spMk id="5" creationId="{88EF94C6-E169-2FB9-CD7F-128EB841A9B8}"/>
          </ac:spMkLst>
        </pc:spChg>
      </pc:sldChg>
      <pc:sldChg chg="addSp modSp mod">
        <pc:chgData name="Rianon, Nahid J" userId="91da112b-6223-4cfb-95db-f8669d3f6a46" providerId="ADAL" clId="{C03D71CB-29FD-4FFF-A880-31BD5592993A}" dt="2025-05-19T20:18:13.506" v="1607" actId="255"/>
        <pc:sldMkLst>
          <pc:docMk/>
          <pc:sldMk cId="1597233909" sldId="263"/>
        </pc:sldMkLst>
        <pc:spChg chg="mod">
          <ac:chgData name="Rianon, Nahid J" userId="91da112b-6223-4cfb-95db-f8669d3f6a46" providerId="ADAL" clId="{C03D71CB-29FD-4FFF-A880-31BD5592993A}" dt="2025-05-19T20:18:01.329" v="1604" actId="14100"/>
          <ac:spMkLst>
            <pc:docMk/>
            <pc:sldMk cId="1597233909" sldId="263"/>
            <ac:spMk id="3" creationId="{00000000-0000-0000-0000-000000000000}"/>
          </ac:spMkLst>
        </pc:spChg>
        <pc:spChg chg="mod">
          <ac:chgData name="Rianon, Nahid J" userId="91da112b-6223-4cfb-95db-f8669d3f6a46" providerId="ADAL" clId="{C03D71CB-29FD-4FFF-A880-31BD5592993A}" dt="2025-05-19T20:18:13.506" v="1607" actId="255"/>
          <ac:spMkLst>
            <pc:docMk/>
            <pc:sldMk cId="1597233909" sldId="263"/>
            <ac:spMk id="4" creationId="{00000000-0000-0000-0000-000000000000}"/>
          </ac:spMkLst>
        </pc:spChg>
        <pc:spChg chg="add mod">
          <ac:chgData name="Rianon, Nahid J" userId="91da112b-6223-4cfb-95db-f8669d3f6a46" providerId="ADAL" clId="{C03D71CB-29FD-4FFF-A880-31BD5592993A}" dt="2025-05-19T20:17:55.997" v="1602"/>
          <ac:spMkLst>
            <pc:docMk/>
            <pc:sldMk cId="1597233909" sldId="263"/>
            <ac:spMk id="5" creationId="{3ED80C17-C36C-745F-9025-4F28A063D0DE}"/>
          </ac:spMkLst>
        </pc:spChg>
      </pc:sldChg>
      <pc:sldChg chg="addSp modSp mod">
        <pc:chgData name="Rianon, Nahid J" userId="91da112b-6223-4cfb-95db-f8669d3f6a46" providerId="ADAL" clId="{C03D71CB-29FD-4FFF-A880-31BD5592993A}" dt="2025-05-19T20:14:34.803" v="1518" actId="5793"/>
        <pc:sldMkLst>
          <pc:docMk/>
          <pc:sldMk cId="1720548238" sldId="264"/>
        </pc:sldMkLst>
        <pc:spChg chg="mod">
          <ac:chgData name="Rianon, Nahid J" userId="91da112b-6223-4cfb-95db-f8669d3f6a46" providerId="ADAL" clId="{C03D71CB-29FD-4FFF-A880-31BD5592993A}" dt="2025-05-19T20:14:12.370" v="1512" actId="27636"/>
          <ac:spMkLst>
            <pc:docMk/>
            <pc:sldMk cId="1720548238" sldId="264"/>
            <ac:spMk id="3" creationId="{00000000-0000-0000-0000-000000000000}"/>
          </ac:spMkLst>
        </pc:spChg>
        <pc:spChg chg="mod">
          <ac:chgData name="Rianon, Nahid J" userId="91da112b-6223-4cfb-95db-f8669d3f6a46" providerId="ADAL" clId="{C03D71CB-29FD-4FFF-A880-31BD5592993A}" dt="2025-05-19T20:14:34.803" v="1518" actId="5793"/>
          <ac:spMkLst>
            <pc:docMk/>
            <pc:sldMk cId="1720548238" sldId="264"/>
            <ac:spMk id="4" creationId="{00000000-0000-0000-0000-000000000000}"/>
          </ac:spMkLst>
        </pc:spChg>
        <pc:spChg chg="add mod">
          <ac:chgData name="Rianon, Nahid J" userId="91da112b-6223-4cfb-95db-f8669d3f6a46" providerId="ADAL" clId="{C03D71CB-29FD-4FFF-A880-31BD5592993A}" dt="2025-05-19T20:14:14.065" v="1513" actId="1076"/>
          <ac:spMkLst>
            <pc:docMk/>
            <pc:sldMk cId="1720548238" sldId="264"/>
            <ac:spMk id="5" creationId="{546FF14B-F037-2DCA-7A2F-5212360A2F36}"/>
          </ac:spMkLst>
        </pc:spChg>
      </pc:sldChg>
      <pc:sldChg chg="addSp modSp mod">
        <pc:chgData name="Rianon, Nahid J" userId="91da112b-6223-4cfb-95db-f8669d3f6a46" providerId="ADAL" clId="{C03D71CB-29FD-4FFF-A880-31BD5592993A}" dt="2025-05-19T20:16:42.620" v="1581" actId="5793"/>
        <pc:sldMkLst>
          <pc:docMk/>
          <pc:sldMk cId="1733971051" sldId="265"/>
        </pc:sldMkLst>
        <pc:spChg chg="mod">
          <ac:chgData name="Rianon, Nahid J" userId="91da112b-6223-4cfb-95db-f8669d3f6a46" providerId="ADAL" clId="{C03D71CB-29FD-4FFF-A880-31BD5592993A}" dt="2025-05-19T20:14:55.787" v="1523" actId="14100"/>
          <ac:spMkLst>
            <pc:docMk/>
            <pc:sldMk cId="1733971051" sldId="265"/>
            <ac:spMk id="3" creationId="{00000000-0000-0000-0000-000000000000}"/>
          </ac:spMkLst>
        </pc:spChg>
        <pc:spChg chg="mod">
          <ac:chgData name="Rianon, Nahid J" userId="91da112b-6223-4cfb-95db-f8669d3f6a46" providerId="ADAL" clId="{C03D71CB-29FD-4FFF-A880-31BD5592993A}" dt="2025-05-19T20:16:42.620" v="1581" actId="5793"/>
          <ac:spMkLst>
            <pc:docMk/>
            <pc:sldMk cId="1733971051" sldId="265"/>
            <ac:spMk id="4" creationId="{00000000-0000-0000-0000-000000000000}"/>
          </ac:spMkLst>
        </pc:spChg>
        <pc:spChg chg="add mod">
          <ac:chgData name="Rianon, Nahid J" userId="91da112b-6223-4cfb-95db-f8669d3f6a46" providerId="ADAL" clId="{C03D71CB-29FD-4FFF-A880-31BD5592993A}" dt="2025-05-19T20:14:53.373" v="1522"/>
          <ac:spMkLst>
            <pc:docMk/>
            <pc:sldMk cId="1733971051" sldId="265"/>
            <ac:spMk id="5" creationId="{15D967B1-48CE-F60B-CC2C-3A533EDD9C37}"/>
          </ac:spMkLst>
        </pc:spChg>
      </pc:sldChg>
      <pc:sldChg chg="addSp modSp mod">
        <pc:chgData name="Rianon, Nahid J" userId="91da112b-6223-4cfb-95db-f8669d3f6a46" providerId="ADAL" clId="{C03D71CB-29FD-4FFF-A880-31BD5592993A}" dt="2025-05-19T20:21:43.842" v="1626" actId="255"/>
        <pc:sldMkLst>
          <pc:docMk/>
          <pc:sldMk cId="3481756485" sldId="267"/>
        </pc:sldMkLst>
        <pc:spChg chg="mod">
          <ac:chgData name="Rianon, Nahid J" userId="91da112b-6223-4cfb-95db-f8669d3f6a46" providerId="ADAL" clId="{C03D71CB-29FD-4FFF-A880-31BD5592993A}" dt="2025-05-19T20:20:58.532" v="1622" actId="255"/>
          <ac:spMkLst>
            <pc:docMk/>
            <pc:sldMk cId="3481756485" sldId="267"/>
            <ac:spMk id="3" creationId="{00000000-0000-0000-0000-000000000000}"/>
          </ac:spMkLst>
        </pc:spChg>
        <pc:spChg chg="mod">
          <ac:chgData name="Rianon, Nahid J" userId="91da112b-6223-4cfb-95db-f8669d3f6a46" providerId="ADAL" clId="{C03D71CB-29FD-4FFF-A880-31BD5592993A}" dt="2025-05-19T20:21:43.842" v="1626" actId="255"/>
          <ac:spMkLst>
            <pc:docMk/>
            <pc:sldMk cId="3481756485" sldId="267"/>
            <ac:spMk id="4" creationId="{00000000-0000-0000-0000-000000000000}"/>
          </ac:spMkLst>
        </pc:spChg>
        <pc:spChg chg="add mod">
          <ac:chgData name="Rianon, Nahid J" userId="91da112b-6223-4cfb-95db-f8669d3f6a46" providerId="ADAL" clId="{C03D71CB-29FD-4FFF-A880-31BD5592993A}" dt="2025-05-19T20:20:44.983" v="1617"/>
          <ac:spMkLst>
            <pc:docMk/>
            <pc:sldMk cId="3481756485" sldId="267"/>
            <ac:spMk id="5" creationId="{B84B1D60-C65F-70D9-D9EC-659369886E08}"/>
          </ac:spMkLst>
        </pc:spChg>
      </pc:sldChg>
      <pc:sldChg chg="addSp modSp mod">
        <pc:chgData name="Rianon, Nahid J" userId="91da112b-6223-4cfb-95db-f8669d3f6a46" providerId="ADAL" clId="{C03D71CB-29FD-4FFF-A880-31BD5592993A}" dt="2025-05-19T20:22:24.377" v="1636" actId="114"/>
        <pc:sldMkLst>
          <pc:docMk/>
          <pc:sldMk cId="2490322233" sldId="268"/>
        </pc:sldMkLst>
        <pc:spChg chg="mod">
          <ac:chgData name="Rianon, Nahid J" userId="91da112b-6223-4cfb-95db-f8669d3f6a46" providerId="ADAL" clId="{C03D71CB-29FD-4FFF-A880-31BD5592993A}" dt="2025-05-19T20:22:03.332" v="1631" actId="14100"/>
          <ac:spMkLst>
            <pc:docMk/>
            <pc:sldMk cId="2490322233" sldId="268"/>
            <ac:spMk id="3" creationId="{00000000-0000-0000-0000-000000000000}"/>
          </ac:spMkLst>
        </pc:spChg>
        <pc:spChg chg="add mod">
          <ac:chgData name="Rianon, Nahid J" userId="91da112b-6223-4cfb-95db-f8669d3f6a46" providerId="ADAL" clId="{C03D71CB-29FD-4FFF-A880-31BD5592993A}" dt="2025-05-19T20:22:00.360" v="1630"/>
          <ac:spMkLst>
            <pc:docMk/>
            <pc:sldMk cId="2490322233" sldId="268"/>
            <ac:spMk id="4" creationId="{9D9FA749-DA3D-0483-489C-570C96AA17E0}"/>
          </ac:spMkLst>
        </pc:spChg>
        <pc:spChg chg="mod">
          <ac:chgData name="Rianon, Nahid J" userId="91da112b-6223-4cfb-95db-f8669d3f6a46" providerId="ADAL" clId="{C03D71CB-29FD-4FFF-A880-31BD5592993A}" dt="2025-05-19T20:22:24.377" v="1636" actId="114"/>
          <ac:spMkLst>
            <pc:docMk/>
            <pc:sldMk cId="2490322233" sldId="268"/>
            <ac:spMk id="5" creationId="{00000000-0000-0000-0000-000000000000}"/>
          </ac:spMkLst>
        </pc:spChg>
      </pc:sldChg>
      <pc:sldChg chg="addSp modSp mod">
        <pc:chgData name="Rianon, Nahid J" userId="91da112b-6223-4cfb-95db-f8669d3f6a46" providerId="ADAL" clId="{C03D71CB-29FD-4FFF-A880-31BD5592993A}" dt="2025-05-19T20:22:57.153" v="1645" actId="6549"/>
        <pc:sldMkLst>
          <pc:docMk/>
          <pc:sldMk cId="3715094729" sldId="269"/>
        </pc:sldMkLst>
        <pc:spChg chg="mod">
          <ac:chgData name="Rianon, Nahid J" userId="91da112b-6223-4cfb-95db-f8669d3f6a46" providerId="ADAL" clId="{C03D71CB-29FD-4FFF-A880-31BD5592993A}" dt="2025-05-19T20:22:41.651" v="1641" actId="14100"/>
          <ac:spMkLst>
            <pc:docMk/>
            <pc:sldMk cId="3715094729" sldId="269"/>
            <ac:spMk id="3" creationId="{00000000-0000-0000-0000-000000000000}"/>
          </ac:spMkLst>
        </pc:spChg>
        <pc:spChg chg="add mod">
          <ac:chgData name="Rianon, Nahid J" userId="91da112b-6223-4cfb-95db-f8669d3f6a46" providerId="ADAL" clId="{C03D71CB-29FD-4FFF-A880-31BD5592993A}" dt="2025-05-19T20:22:38.848" v="1640"/>
          <ac:spMkLst>
            <pc:docMk/>
            <pc:sldMk cId="3715094729" sldId="269"/>
            <ac:spMk id="4" creationId="{94C972B0-A157-5EAD-F898-C0EDF1DD33EB}"/>
          </ac:spMkLst>
        </pc:spChg>
        <pc:spChg chg="mod">
          <ac:chgData name="Rianon, Nahid J" userId="91da112b-6223-4cfb-95db-f8669d3f6a46" providerId="ADAL" clId="{C03D71CB-29FD-4FFF-A880-31BD5592993A}" dt="2025-05-19T20:22:57.153" v="1645" actId="6549"/>
          <ac:spMkLst>
            <pc:docMk/>
            <pc:sldMk cId="3715094729" sldId="269"/>
            <ac:spMk id="5" creationId="{00000000-0000-0000-0000-000000000000}"/>
          </ac:spMkLst>
        </pc:spChg>
      </pc:sldChg>
      <pc:sldChg chg="addSp modSp mod">
        <pc:chgData name="Rianon, Nahid J" userId="91da112b-6223-4cfb-95db-f8669d3f6a46" providerId="ADAL" clId="{C03D71CB-29FD-4FFF-A880-31BD5592993A}" dt="2025-05-19T20:23:20.337" v="1652" actId="2711"/>
        <pc:sldMkLst>
          <pc:docMk/>
          <pc:sldMk cId="681202133" sldId="272"/>
        </pc:sldMkLst>
        <pc:spChg chg="mod">
          <ac:chgData name="Rianon, Nahid J" userId="91da112b-6223-4cfb-95db-f8669d3f6a46" providerId="ADAL" clId="{C03D71CB-29FD-4FFF-A880-31BD5592993A}" dt="2025-05-19T20:23:14.768" v="1651" actId="14100"/>
          <ac:spMkLst>
            <pc:docMk/>
            <pc:sldMk cId="681202133" sldId="272"/>
            <ac:spMk id="3" creationId="{00000000-0000-0000-0000-000000000000}"/>
          </ac:spMkLst>
        </pc:spChg>
        <pc:spChg chg="add mod">
          <ac:chgData name="Rianon, Nahid J" userId="91da112b-6223-4cfb-95db-f8669d3f6a46" providerId="ADAL" clId="{C03D71CB-29FD-4FFF-A880-31BD5592993A}" dt="2025-05-19T20:23:11.281" v="1650" actId="1076"/>
          <ac:spMkLst>
            <pc:docMk/>
            <pc:sldMk cId="681202133" sldId="272"/>
            <ac:spMk id="4" creationId="{AEE855B2-DA35-2999-F91C-1183A8B35D01}"/>
          </ac:spMkLst>
        </pc:spChg>
        <pc:spChg chg="mod">
          <ac:chgData name="Rianon, Nahid J" userId="91da112b-6223-4cfb-95db-f8669d3f6a46" providerId="ADAL" clId="{C03D71CB-29FD-4FFF-A880-31BD5592993A}" dt="2025-05-19T20:23:20.337" v="1652" actId="2711"/>
          <ac:spMkLst>
            <pc:docMk/>
            <pc:sldMk cId="681202133" sldId="272"/>
            <ac:spMk id="5" creationId="{00000000-0000-0000-0000-000000000000}"/>
          </ac:spMkLst>
        </pc:spChg>
      </pc:sldChg>
      <pc:sldChg chg="modSp mod">
        <pc:chgData name="Rianon, Nahid J" userId="91da112b-6223-4cfb-95db-f8669d3f6a46" providerId="ADAL" clId="{C03D71CB-29FD-4FFF-A880-31BD5592993A}" dt="2025-05-19T15:37:00.311" v="481" actId="948"/>
        <pc:sldMkLst>
          <pc:docMk/>
          <pc:sldMk cId="3344010520" sldId="274"/>
        </pc:sldMkLst>
        <pc:spChg chg="mod">
          <ac:chgData name="Rianon, Nahid J" userId="91da112b-6223-4cfb-95db-f8669d3f6a46" providerId="ADAL" clId="{C03D71CB-29FD-4FFF-A880-31BD5592993A}" dt="2025-05-19T15:37:00.311" v="481" actId="948"/>
          <ac:spMkLst>
            <pc:docMk/>
            <pc:sldMk cId="3344010520" sldId="274"/>
            <ac:spMk id="5" creationId="{00000000-0000-0000-0000-000000000000}"/>
          </ac:spMkLst>
        </pc:spChg>
      </pc:sldChg>
      <pc:sldChg chg="addSp modSp mod">
        <pc:chgData name="Rianon, Nahid J" userId="91da112b-6223-4cfb-95db-f8669d3f6a46" providerId="ADAL" clId="{C03D71CB-29FD-4FFF-A880-31BD5592993A}" dt="2025-05-19T20:04:16.352" v="1234" actId="255"/>
        <pc:sldMkLst>
          <pc:docMk/>
          <pc:sldMk cId="1700477687" sldId="275"/>
        </pc:sldMkLst>
        <pc:spChg chg="mod">
          <ac:chgData name="Rianon, Nahid J" userId="91da112b-6223-4cfb-95db-f8669d3f6a46" providerId="ADAL" clId="{C03D71CB-29FD-4FFF-A880-31BD5592993A}" dt="2025-05-19T15:44:46.495" v="764" actId="27636"/>
          <ac:spMkLst>
            <pc:docMk/>
            <pc:sldMk cId="1700477687" sldId="275"/>
            <ac:spMk id="3" creationId="{00000000-0000-0000-0000-000000000000}"/>
          </ac:spMkLst>
        </pc:spChg>
        <pc:spChg chg="add mod">
          <ac:chgData name="Rianon, Nahid J" userId="91da112b-6223-4cfb-95db-f8669d3f6a46" providerId="ADAL" clId="{C03D71CB-29FD-4FFF-A880-31BD5592993A}" dt="2025-05-19T15:42:51.588" v="751"/>
          <ac:spMkLst>
            <pc:docMk/>
            <pc:sldMk cId="1700477687" sldId="275"/>
            <ac:spMk id="4" creationId="{F27A5F55-45AF-AFAD-4EF0-3664FD0E1234}"/>
          </ac:spMkLst>
        </pc:spChg>
        <pc:spChg chg="mod">
          <ac:chgData name="Rianon, Nahid J" userId="91da112b-6223-4cfb-95db-f8669d3f6a46" providerId="ADAL" clId="{C03D71CB-29FD-4FFF-A880-31BD5592993A}" dt="2025-05-19T20:04:16.352" v="1234" actId="255"/>
          <ac:spMkLst>
            <pc:docMk/>
            <pc:sldMk cId="1700477687" sldId="275"/>
            <ac:spMk id="5" creationId="{00000000-0000-0000-0000-000000000000}"/>
          </ac:spMkLst>
        </pc:spChg>
      </pc:sldChg>
      <pc:sldChg chg="addSp modSp mod">
        <pc:chgData name="Rianon, Nahid J" userId="91da112b-6223-4cfb-95db-f8669d3f6a46" providerId="ADAL" clId="{C03D71CB-29FD-4FFF-A880-31BD5592993A}" dt="2025-05-19T15:51:23.498" v="1083" actId="1076"/>
        <pc:sldMkLst>
          <pc:docMk/>
          <pc:sldMk cId="107672578" sldId="276"/>
        </pc:sldMkLst>
        <pc:spChg chg="mod">
          <ac:chgData name="Rianon, Nahid J" userId="91da112b-6223-4cfb-95db-f8669d3f6a46" providerId="ADAL" clId="{C03D71CB-29FD-4FFF-A880-31BD5592993A}" dt="2025-05-19T15:51:23.498" v="1083" actId="1076"/>
          <ac:spMkLst>
            <pc:docMk/>
            <pc:sldMk cId="107672578" sldId="276"/>
            <ac:spMk id="2" creationId="{00000000-0000-0000-0000-000000000000}"/>
          </ac:spMkLst>
        </pc:spChg>
        <pc:spChg chg="mod">
          <ac:chgData name="Rianon, Nahid J" userId="91da112b-6223-4cfb-95db-f8669d3f6a46" providerId="ADAL" clId="{C03D71CB-29FD-4FFF-A880-31BD5592993A}" dt="2025-05-19T15:45:22.335" v="768" actId="113"/>
          <ac:spMkLst>
            <pc:docMk/>
            <pc:sldMk cId="107672578" sldId="276"/>
            <ac:spMk id="3" creationId="{00000000-0000-0000-0000-000000000000}"/>
          </ac:spMkLst>
        </pc:spChg>
        <pc:spChg chg="mod">
          <ac:chgData name="Rianon, Nahid J" userId="91da112b-6223-4cfb-95db-f8669d3f6a46" providerId="ADAL" clId="{C03D71CB-29FD-4FFF-A880-31BD5592993A}" dt="2025-05-19T15:45:58.396" v="775" actId="1076"/>
          <ac:spMkLst>
            <pc:docMk/>
            <pc:sldMk cId="107672578" sldId="276"/>
            <ac:spMk id="5" creationId="{00000000-0000-0000-0000-000000000000}"/>
          </ac:spMkLst>
        </pc:spChg>
        <pc:spChg chg="add mod">
          <ac:chgData name="Rianon, Nahid J" userId="91da112b-6223-4cfb-95db-f8669d3f6a46" providerId="ADAL" clId="{C03D71CB-29FD-4FFF-A880-31BD5592993A}" dt="2025-05-19T15:45:30.196" v="769"/>
          <ac:spMkLst>
            <pc:docMk/>
            <pc:sldMk cId="107672578" sldId="276"/>
            <ac:spMk id="6" creationId="{054DA7FE-5E77-5CF3-B559-ACB1C05A8009}"/>
          </ac:spMkLst>
        </pc:spChg>
      </pc:sldChg>
      <pc:sldChg chg="addSp modSp mod">
        <pc:chgData name="Rianon, Nahid J" userId="91da112b-6223-4cfb-95db-f8669d3f6a46" providerId="ADAL" clId="{C03D71CB-29FD-4FFF-A880-31BD5592993A}" dt="2025-05-19T15:55:50.435" v="1178" actId="208"/>
        <pc:sldMkLst>
          <pc:docMk/>
          <pc:sldMk cId="1445712198" sldId="277"/>
        </pc:sldMkLst>
        <pc:spChg chg="mod">
          <ac:chgData name="Rianon, Nahid J" userId="91da112b-6223-4cfb-95db-f8669d3f6a46" providerId="ADAL" clId="{C03D71CB-29FD-4FFF-A880-31BD5592993A}" dt="2025-05-19T15:55:50.435" v="1178" actId="208"/>
          <ac:spMkLst>
            <pc:docMk/>
            <pc:sldMk cId="1445712198" sldId="277"/>
            <ac:spMk id="2" creationId="{00000000-0000-0000-0000-000000000000}"/>
          </ac:spMkLst>
        </pc:spChg>
        <pc:spChg chg="mod">
          <ac:chgData name="Rianon, Nahid J" userId="91da112b-6223-4cfb-95db-f8669d3f6a46" providerId="ADAL" clId="{C03D71CB-29FD-4FFF-A880-31BD5592993A}" dt="2025-05-19T15:54:58.433" v="1166" actId="27636"/>
          <ac:spMkLst>
            <pc:docMk/>
            <pc:sldMk cId="1445712198" sldId="277"/>
            <ac:spMk id="3" creationId="{00000000-0000-0000-0000-000000000000}"/>
          </ac:spMkLst>
        </pc:spChg>
        <pc:spChg chg="mod">
          <ac:chgData name="Rianon, Nahid J" userId="91da112b-6223-4cfb-95db-f8669d3f6a46" providerId="ADAL" clId="{C03D71CB-29FD-4FFF-A880-31BD5592993A}" dt="2025-05-19T15:55:46.131" v="1177" actId="14100"/>
          <ac:spMkLst>
            <pc:docMk/>
            <pc:sldMk cId="1445712198" sldId="277"/>
            <ac:spMk id="5" creationId="{00000000-0000-0000-0000-000000000000}"/>
          </ac:spMkLst>
        </pc:spChg>
        <pc:spChg chg="mod">
          <ac:chgData name="Rianon, Nahid J" userId="91da112b-6223-4cfb-95db-f8669d3f6a46" providerId="ADAL" clId="{C03D71CB-29FD-4FFF-A880-31BD5592993A}" dt="2025-05-19T15:55:28.135" v="1175" actId="113"/>
          <ac:spMkLst>
            <pc:docMk/>
            <pc:sldMk cId="1445712198" sldId="277"/>
            <ac:spMk id="6" creationId="{00000000-0000-0000-0000-000000000000}"/>
          </ac:spMkLst>
        </pc:spChg>
        <pc:spChg chg="add mod">
          <ac:chgData name="Rianon, Nahid J" userId="91da112b-6223-4cfb-95db-f8669d3f6a46" providerId="ADAL" clId="{C03D71CB-29FD-4FFF-A880-31BD5592993A}" dt="2025-05-19T15:55:00.721" v="1167" actId="1076"/>
          <ac:spMkLst>
            <pc:docMk/>
            <pc:sldMk cId="1445712198" sldId="277"/>
            <ac:spMk id="7" creationId="{A7B05C24-1A41-2CF2-4FF8-EFE66E463AE2}"/>
          </ac:spMkLst>
        </pc:spChg>
      </pc:sldChg>
      <pc:sldChg chg="addSp modSp mod">
        <pc:chgData name="Rianon, Nahid J" userId="91da112b-6223-4cfb-95db-f8669d3f6a46" providerId="ADAL" clId="{C03D71CB-29FD-4FFF-A880-31BD5592993A}" dt="2025-05-19T20:00:35.375" v="1202" actId="1076"/>
        <pc:sldMkLst>
          <pc:docMk/>
          <pc:sldMk cId="3031443976" sldId="278"/>
        </pc:sldMkLst>
        <pc:spChg chg="mod">
          <ac:chgData name="Rianon, Nahid J" userId="91da112b-6223-4cfb-95db-f8669d3f6a46" providerId="ADAL" clId="{C03D71CB-29FD-4FFF-A880-31BD5592993A}" dt="2025-05-19T19:57:08.118" v="1183" actId="113"/>
          <ac:spMkLst>
            <pc:docMk/>
            <pc:sldMk cId="3031443976" sldId="278"/>
            <ac:spMk id="3" creationId="{00000000-0000-0000-0000-000000000000}"/>
          </ac:spMkLst>
        </pc:spChg>
        <pc:spChg chg="add mod">
          <ac:chgData name="Rianon, Nahid J" userId="91da112b-6223-4cfb-95db-f8669d3f6a46" providerId="ADAL" clId="{C03D71CB-29FD-4FFF-A880-31BD5592993A}" dt="2025-05-19T20:00:32.846" v="1201" actId="1076"/>
          <ac:spMkLst>
            <pc:docMk/>
            <pc:sldMk cId="3031443976" sldId="278"/>
            <ac:spMk id="4" creationId="{05C4B792-0D7F-3CB6-5BFE-68EC141C2EF2}"/>
          </ac:spMkLst>
        </pc:spChg>
        <pc:spChg chg="mod">
          <ac:chgData name="Rianon, Nahid J" userId="91da112b-6223-4cfb-95db-f8669d3f6a46" providerId="ADAL" clId="{C03D71CB-29FD-4FFF-A880-31BD5592993A}" dt="2025-05-19T20:00:35.375" v="1202" actId="1076"/>
          <ac:spMkLst>
            <pc:docMk/>
            <pc:sldMk cId="3031443976" sldId="278"/>
            <ac:spMk id="7" creationId="{00000000-0000-0000-0000-000000000000}"/>
          </ac:spMkLst>
        </pc:spChg>
      </pc:sldChg>
      <pc:sldChg chg="addSp modSp mod">
        <pc:chgData name="Rianon, Nahid J" userId="91da112b-6223-4cfb-95db-f8669d3f6a46" providerId="ADAL" clId="{C03D71CB-29FD-4FFF-A880-31BD5592993A}" dt="2025-05-19T20:03:11.349" v="1229" actId="255"/>
        <pc:sldMkLst>
          <pc:docMk/>
          <pc:sldMk cId="1266263950" sldId="279"/>
        </pc:sldMkLst>
        <pc:spChg chg="mod">
          <ac:chgData name="Rianon, Nahid J" userId="91da112b-6223-4cfb-95db-f8669d3f6a46" providerId="ADAL" clId="{C03D71CB-29FD-4FFF-A880-31BD5592993A}" dt="2025-05-19T20:02:54.691" v="1227" actId="14100"/>
          <ac:spMkLst>
            <pc:docMk/>
            <pc:sldMk cId="1266263950" sldId="279"/>
            <ac:spMk id="3" creationId="{00000000-0000-0000-0000-000000000000}"/>
          </ac:spMkLst>
        </pc:spChg>
        <pc:spChg chg="add mod">
          <ac:chgData name="Rianon, Nahid J" userId="91da112b-6223-4cfb-95db-f8669d3f6a46" providerId="ADAL" clId="{C03D71CB-29FD-4FFF-A880-31BD5592993A}" dt="2025-05-19T20:02:51.365" v="1226" actId="1076"/>
          <ac:spMkLst>
            <pc:docMk/>
            <pc:sldMk cId="1266263950" sldId="279"/>
            <ac:spMk id="4" creationId="{75DCC6C1-45D2-2502-6521-31A70F2C3BDB}"/>
          </ac:spMkLst>
        </pc:spChg>
        <pc:spChg chg="mod">
          <ac:chgData name="Rianon, Nahid J" userId="91da112b-6223-4cfb-95db-f8669d3f6a46" providerId="ADAL" clId="{C03D71CB-29FD-4FFF-A880-31BD5592993A}" dt="2025-05-19T20:03:11.349" v="1229" actId="255"/>
          <ac:spMkLst>
            <pc:docMk/>
            <pc:sldMk cId="1266263950" sldId="279"/>
            <ac:spMk id="5" creationId="{00000000-0000-0000-0000-000000000000}"/>
          </ac:spMkLst>
        </pc:spChg>
      </pc:sldChg>
      <pc:sldChg chg="addSp modSp mod ord">
        <pc:chgData name="Rianon, Nahid J" userId="91da112b-6223-4cfb-95db-f8669d3f6a46" providerId="ADAL" clId="{C03D71CB-29FD-4FFF-A880-31BD5592993A}" dt="2025-05-19T20:17:40.668" v="1598" actId="948"/>
        <pc:sldMkLst>
          <pc:docMk/>
          <pc:sldMk cId="2854981115" sldId="280"/>
        </pc:sldMkLst>
        <pc:spChg chg="mod">
          <ac:chgData name="Rianon, Nahid J" userId="91da112b-6223-4cfb-95db-f8669d3f6a46" providerId="ADAL" clId="{C03D71CB-29FD-4FFF-A880-31BD5592993A}" dt="2025-05-19T20:17:06.770" v="1586" actId="14100"/>
          <ac:spMkLst>
            <pc:docMk/>
            <pc:sldMk cId="2854981115" sldId="280"/>
            <ac:spMk id="3" creationId="{00000000-0000-0000-0000-000000000000}"/>
          </ac:spMkLst>
        </pc:spChg>
        <pc:spChg chg="add mod">
          <ac:chgData name="Rianon, Nahid J" userId="91da112b-6223-4cfb-95db-f8669d3f6a46" providerId="ADAL" clId="{C03D71CB-29FD-4FFF-A880-31BD5592993A}" dt="2025-05-19T20:17:08.738" v="1587"/>
          <ac:spMkLst>
            <pc:docMk/>
            <pc:sldMk cId="2854981115" sldId="280"/>
            <ac:spMk id="4" creationId="{3B79DE7D-2621-D1F9-CDA0-B9411E71B9CE}"/>
          </ac:spMkLst>
        </pc:spChg>
        <pc:spChg chg="mod">
          <ac:chgData name="Rianon, Nahid J" userId="91da112b-6223-4cfb-95db-f8669d3f6a46" providerId="ADAL" clId="{C03D71CB-29FD-4FFF-A880-31BD5592993A}" dt="2025-05-19T20:17:40.668" v="1598" actId="948"/>
          <ac:spMkLst>
            <pc:docMk/>
            <pc:sldMk cId="2854981115" sldId="280"/>
            <ac:spMk id="5" creationId="{00000000-0000-0000-0000-000000000000}"/>
          </ac:spMkLst>
        </pc:spChg>
      </pc:sldChg>
      <pc:sldChg chg="addSp modSp mod">
        <pc:chgData name="Rianon, Nahid J" userId="91da112b-6223-4cfb-95db-f8669d3f6a46" providerId="ADAL" clId="{C03D71CB-29FD-4FFF-A880-31BD5592993A}" dt="2025-05-19T20:27:03.116" v="1700" actId="6549"/>
        <pc:sldMkLst>
          <pc:docMk/>
          <pc:sldMk cId="2194149672" sldId="281"/>
        </pc:sldMkLst>
        <pc:spChg chg="mod">
          <ac:chgData name="Rianon, Nahid J" userId="91da112b-6223-4cfb-95db-f8669d3f6a46" providerId="ADAL" clId="{C03D71CB-29FD-4FFF-A880-31BD5592993A}" dt="2025-05-19T20:23:46.060" v="1657" actId="14100"/>
          <ac:spMkLst>
            <pc:docMk/>
            <pc:sldMk cId="2194149672" sldId="281"/>
            <ac:spMk id="3" creationId="{00000000-0000-0000-0000-000000000000}"/>
          </ac:spMkLst>
        </pc:spChg>
        <pc:spChg chg="add mod">
          <ac:chgData name="Rianon, Nahid J" userId="91da112b-6223-4cfb-95db-f8669d3f6a46" providerId="ADAL" clId="{C03D71CB-29FD-4FFF-A880-31BD5592993A}" dt="2025-05-19T20:23:33.200" v="1655"/>
          <ac:spMkLst>
            <pc:docMk/>
            <pc:sldMk cId="2194149672" sldId="281"/>
            <ac:spMk id="4" creationId="{53C5064D-1327-1363-1A7D-A01420BA0825}"/>
          </ac:spMkLst>
        </pc:spChg>
        <pc:spChg chg="mod">
          <ac:chgData name="Rianon, Nahid J" userId="91da112b-6223-4cfb-95db-f8669d3f6a46" providerId="ADAL" clId="{C03D71CB-29FD-4FFF-A880-31BD5592993A}" dt="2025-05-19T20:27:03.116" v="1700" actId="6549"/>
          <ac:spMkLst>
            <pc:docMk/>
            <pc:sldMk cId="2194149672" sldId="281"/>
            <ac:spMk id="5" creationId="{00000000-0000-0000-0000-000000000000}"/>
          </ac:spMkLst>
        </pc:spChg>
      </pc:sldChg>
      <pc:sldChg chg="addSp modSp mod">
        <pc:chgData name="Rianon, Nahid J" userId="91da112b-6223-4cfb-95db-f8669d3f6a46" providerId="ADAL" clId="{C03D71CB-29FD-4FFF-A880-31BD5592993A}" dt="2025-05-19T20:27:57.292" v="1715" actId="20577"/>
        <pc:sldMkLst>
          <pc:docMk/>
          <pc:sldMk cId="48951830" sldId="282"/>
        </pc:sldMkLst>
        <pc:spChg chg="mod">
          <ac:chgData name="Rianon, Nahid J" userId="91da112b-6223-4cfb-95db-f8669d3f6a46" providerId="ADAL" clId="{C03D71CB-29FD-4FFF-A880-31BD5592993A}" dt="2025-05-19T20:27:39.294" v="1709" actId="2711"/>
          <ac:spMkLst>
            <pc:docMk/>
            <pc:sldMk cId="48951830" sldId="282"/>
            <ac:spMk id="2" creationId="{45D5C48E-55B9-41BE-AC04-E50D4ED88FF5}"/>
          </ac:spMkLst>
        </pc:spChg>
        <pc:spChg chg="mod">
          <ac:chgData name="Rianon, Nahid J" userId="91da112b-6223-4cfb-95db-f8669d3f6a46" providerId="ADAL" clId="{C03D71CB-29FD-4FFF-A880-31BD5592993A}" dt="2025-05-19T20:27:23.744" v="1706" actId="14100"/>
          <ac:spMkLst>
            <pc:docMk/>
            <pc:sldMk cId="48951830" sldId="282"/>
            <ac:spMk id="3" creationId="{00000000-0000-0000-0000-000000000000}"/>
          </ac:spMkLst>
        </pc:spChg>
        <pc:spChg chg="mod">
          <ac:chgData name="Rianon, Nahid J" userId="91da112b-6223-4cfb-95db-f8669d3f6a46" providerId="ADAL" clId="{C03D71CB-29FD-4FFF-A880-31BD5592993A}" dt="2025-05-19T20:27:57.292" v="1715" actId="20577"/>
          <ac:spMkLst>
            <pc:docMk/>
            <pc:sldMk cId="48951830" sldId="282"/>
            <ac:spMk id="5" creationId="{00000000-0000-0000-0000-000000000000}"/>
          </ac:spMkLst>
        </pc:spChg>
        <pc:spChg chg="add mod">
          <ac:chgData name="Rianon, Nahid J" userId="91da112b-6223-4cfb-95db-f8669d3f6a46" providerId="ADAL" clId="{C03D71CB-29FD-4FFF-A880-31BD5592993A}" dt="2025-05-19T20:27:21.397" v="1705" actId="1076"/>
          <ac:spMkLst>
            <pc:docMk/>
            <pc:sldMk cId="48951830" sldId="282"/>
            <ac:spMk id="7" creationId="{BC3EEF07-BBE4-7784-2B36-EB3FD19252F4}"/>
          </ac:spMkLst>
        </pc:spChg>
      </pc:sldChg>
      <pc:sldChg chg="del">
        <pc:chgData name="Rianon, Nahid J" userId="91da112b-6223-4cfb-95db-f8669d3f6a46" providerId="ADAL" clId="{C03D71CB-29FD-4FFF-A880-31BD5592993A}" dt="2025-05-20T14:29:48.179" v="1716" actId="47"/>
        <pc:sldMkLst>
          <pc:docMk/>
          <pc:sldMk cId="3341429467" sldId="283"/>
        </pc:sldMkLst>
      </pc:sldChg>
      <pc:sldChg chg="addSp modSp mod">
        <pc:chgData name="Rianon, Nahid J" userId="91da112b-6223-4cfb-95db-f8669d3f6a46" providerId="ADAL" clId="{C03D71CB-29FD-4FFF-A880-31BD5592993A}" dt="2025-05-19T20:02:26.162" v="1222" actId="207"/>
        <pc:sldMkLst>
          <pc:docMk/>
          <pc:sldMk cId="1033116678" sldId="288"/>
        </pc:sldMkLst>
        <pc:spChg chg="mod">
          <ac:chgData name="Rianon, Nahid J" userId="91da112b-6223-4cfb-95db-f8669d3f6a46" providerId="ADAL" clId="{C03D71CB-29FD-4FFF-A880-31BD5592993A}" dt="2025-05-19T20:01:12.496" v="1208" actId="255"/>
          <ac:spMkLst>
            <pc:docMk/>
            <pc:sldMk cId="1033116678" sldId="288"/>
            <ac:spMk id="3" creationId="{00000000-0000-0000-0000-000000000000}"/>
          </ac:spMkLst>
        </pc:spChg>
        <pc:spChg chg="add mod">
          <ac:chgData name="Rianon, Nahid J" userId="91da112b-6223-4cfb-95db-f8669d3f6a46" providerId="ADAL" clId="{C03D71CB-29FD-4FFF-A880-31BD5592993A}" dt="2025-05-19T20:01:01.570" v="1204"/>
          <ac:spMkLst>
            <pc:docMk/>
            <pc:sldMk cId="1033116678" sldId="288"/>
            <ac:spMk id="4" creationId="{14E7ECD9-A37A-DD05-F844-FAE810C28201}"/>
          </ac:spMkLst>
        </pc:spChg>
        <pc:spChg chg="mod">
          <ac:chgData name="Rianon, Nahid J" userId="91da112b-6223-4cfb-95db-f8669d3f6a46" providerId="ADAL" clId="{C03D71CB-29FD-4FFF-A880-31BD5592993A}" dt="2025-05-19T20:02:26.162" v="1222" actId="207"/>
          <ac:spMkLst>
            <pc:docMk/>
            <pc:sldMk cId="1033116678" sldId="288"/>
            <ac:spMk id="7" creationId="{00000000-0000-0000-0000-000000000000}"/>
          </ac:spMkLst>
        </pc:spChg>
      </pc:sldChg>
      <pc:sldChg chg="modSp mod">
        <pc:chgData name="Rianon, Nahid J" userId="91da112b-6223-4cfb-95db-f8669d3f6a46" providerId="ADAL" clId="{C03D71CB-29FD-4FFF-A880-31BD5592993A}" dt="2025-05-19T14:49:34.611" v="184" actId="20577"/>
        <pc:sldMkLst>
          <pc:docMk/>
          <pc:sldMk cId="3082672280" sldId="497"/>
        </pc:sldMkLst>
        <pc:spChg chg="mod">
          <ac:chgData name="Rianon, Nahid J" userId="91da112b-6223-4cfb-95db-f8669d3f6a46" providerId="ADAL" clId="{C03D71CB-29FD-4FFF-A880-31BD5592993A}" dt="2025-05-19T14:49:34.611" v="184" actId="20577"/>
          <ac:spMkLst>
            <pc:docMk/>
            <pc:sldMk cId="3082672280" sldId="497"/>
            <ac:spMk id="5" creationId="{4E8D7495-7F12-5C63-1B9A-4CA20401EFD2}"/>
          </ac:spMkLst>
        </pc:spChg>
      </pc:sldChg>
      <pc:sldChg chg="modSp add mod">
        <pc:chgData name="Rianon, Nahid J" userId="91da112b-6223-4cfb-95db-f8669d3f6a46" providerId="ADAL" clId="{C03D71CB-29FD-4FFF-A880-31BD5592993A}" dt="2025-05-19T15:42:17.003" v="741" actId="20577"/>
        <pc:sldMkLst>
          <pc:docMk/>
          <pc:sldMk cId="373454406" sldId="498"/>
        </pc:sldMkLst>
        <pc:spChg chg="mod">
          <ac:chgData name="Rianon, Nahid J" userId="91da112b-6223-4cfb-95db-f8669d3f6a46" providerId="ADAL" clId="{C03D71CB-29FD-4FFF-A880-31BD5592993A}" dt="2025-05-19T15:37:16.305" v="482" actId="2711"/>
          <ac:spMkLst>
            <pc:docMk/>
            <pc:sldMk cId="373454406" sldId="498"/>
            <ac:spMk id="3" creationId="{B41BE94D-5FBF-BF6F-6DDA-40F12637264A}"/>
          </ac:spMkLst>
        </pc:spChg>
        <pc:spChg chg="mod">
          <ac:chgData name="Rianon, Nahid J" userId="91da112b-6223-4cfb-95db-f8669d3f6a46" providerId="ADAL" clId="{C03D71CB-29FD-4FFF-A880-31BD5592993A}" dt="2025-05-19T15:37:29.094" v="489" actId="1035"/>
          <ac:spMkLst>
            <pc:docMk/>
            <pc:sldMk cId="373454406" sldId="498"/>
            <ac:spMk id="4" creationId="{B910ADAF-84EF-5178-FAE8-5ADFC4C47581}"/>
          </ac:spMkLst>
        </pc:spChg>
        <pc:spChg chg="mod">
          <ac:chgData name="Rianon, Nahid J" userId="91da112b-6223-4cfb-95db-f8669d3f6a46" providerId="ADAL" clId="{C03D71CB-29FD-4FFF-A880-31BD5592993A}" dt="2025-05-19T15:42:17.003" v="741" actId="20577"/>
          <ac:spMkLst>
            <pc:docMk/>
            <pc:sldMk cId="373454406" sldId="498"/>
            <ac:spMk id="5" creationId="{2711EDA8-BDFF-F16F-F755-953BB6E07D3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350D3447-515F-4543-B9E0-57407DE26700}" type="datetimeFigureOut">
              <a:rPr lang="en-US" smtClean="0"/>
              <a:t>5/23/2025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A9C87704-D105-48F4-B083-574BDC108814}" type="slidenum">
              <a:rPr lang="en-US" smtClean="0"/>
              <a:t>‹#›</a:t>
            </a:fld>
            <a:endParaRPr lang="en-US"/>
          </a:p>
        </p:txBody>
      </p:sp>
    </p:spTree>
    <p:extLst>
      <p:ext uri="{BB962C8B-B14F-4D97-AF65-F5344CB8AC3E}">
        <p14:creationId xmlns:p14="http://schemas.microsoft.com/office/powerpoint/2010/main" val="1612917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C87704-D105-48F4-B083-574BDC108814}" type="slidenum">
              <a:rPr lang="en-US" smtClean="0"/>
              <a:t>3</a:t>
            </a:fld>
            <a:endParaRPr lang="en-US"/>
          </a:p>
        </p:txBody>
      </p:sp>
    </p:spTree>
    <p:extLst>
      <p:ext uri="{BB962C8B-B14F-4D97-AF65-F5344CB8AC3E}">
        <p14:creationId xmlns:p14="http://schemas.microsoft.com/office/powerpoint/2010/main" val="31594082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think we have to be careful about this. In general, medical directorships should be in the clinical leadership area to warrant a 2. I usually only put it in service when they already have a 2 in clinical from high RVU and QI, or launching a service.</a:t>
            </a:r>
          </a:p>
        </p:txBody>
      </p:sp>
      <p:sp>
        <p:nvSpPr>
          <p:cNvPr id="4" name="Slide Number Placeholder 3"/>
          <p:cNvSpPr>
            <a:spLocks noGrp="1"/>
          </p:cNvSpPr>
          <p:nvPr>
            <p:ph type="sldNum" sz="quarter" idx="5"/>
          </p:nvPr>
        </p:nvSpPr>
        <p:spPr/>
        <p:txBody>
          <a:bodyPr/>
          <a:lstStyle/>
          <a:p>
            <a:fld id="{A9C87704-D105-48F4-B083-574BDC108814}" type="slidenum">
              <a:rPr lang="en-US" smtClean="0"/>
              <a:t>18</a:t>
            </a:fld>
            <a:endParaRPr lang="en-US"/>
          </a:p>
        </p:txBody>
      </p:sp>
    </p:spTree>
    <p:extLst>
      <p:ext uri="{BB962C8B-B14F-4D97-AF65-F5344CB8AC3E}">
        <p14:creationId xmlns:p14="http://schemas.microsoft.com/office/powerpoint/2010/main" val="5083338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9C87704-D105-48F4-B083-574BDC108814}" type="slidenum">
              <a:rPr lang="en-US" smtClean="0"/>
              <a:t>21</a:t>
            </a:fld>
            <a:endParaRPr lang="en-US"/>
          </a:p>
        </p:txBody>
      </p:sp>
    </p:spTree>
    <p:extLst>
      <p:ext uri="{BB962C8B-B14F-4D97-AF65-F5344CB8AC3E}">
        <p14:creationId xmlns:p14="http://schemas.microsoft.com/office/powerpoint/2010/main" val="10233432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9C87704-D105-48F4-B083-574BDC108814}" type="slidenum">
              <a:rPr lang="en-US" smtClean="0"/>
              <a:t>6</a:t>
            </a:fld>
            <a:endParaRPr lang="en-US"/>
          </a:p>
        </p:txBody>
      </p:sp>
    </p:spTree>
    <p:extLst>
      <p:ext uri="{BB962C8B-B14F-4D97-AF65-F5344CB8AC3E}">
        <p14:creationId xmlns:p14="http://schemas.microsoft.com/office/powerpoint/2010/main" val="1600552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9C87704-D105-48F4-B083-574BDC108814}" type="slidenum">
              <a:rPr lang="en-US" smtClean="0"/>
              <a:t>7</a:t>
            </a:fld>
            <a:endParaRPr lang="en-US"/>
          </a:p>
        </p:txBody>
      </p:sp>
    </p:spTree>
    <p:extLst>
      <p:ext uri="{BB962C8B-B14F-4D97-AF65-F5344CB8AC3E}">
        <p14:creationId xmlns:p14="http://schemas.microsoft.com/office/powerpoint/2010/main" val="1765106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9C87704-D105-48F4-B083-574BDC108814}" type="slidenum">
              <a:rPr lang="en-US" smtClean="0"/>
              <a:t>8</a:t>
            </a:fld>
            <a:endParaRPr lang="en-US"/>
          </a:p>
        </p:txBody>
      </p:sp>
    </p:spTree>
    <p:extLst>
      <p:ext uri="{BB962C8B-B14F-4D97-AF65-F5344CB8AC3E}">
        <p14:creationId xmlns:p14="http://schemas.microsoft.com/office/powerpoint/2010/main" val="37621990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72072F-B4FE-B13F-1E87-E4B07917E90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1A9B76-E6D6-870A-080A-79C3138155C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3ED40CE-BC4E-3F94-C3B2-F9530F1ACC8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87D1311-36C2-A436-131C-6BAD8182FB7A}"/>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9C87704-D105-48F4-B083-574BDC10881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62243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46A86E-2BBE-6BC2-D675-DCDC918CDBD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1D62FB7-B7BB-D623-7341-13B128F3DB8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91DC6BB-EF41-CD93-8A7E-EABAEDA3741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EB414E9-6780-8482-1B4F-FB3ECA437BC1}"/>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9C87704-D105-48F4-B083-574BDC10881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4407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9C87704-D105-48F4-B083-574BDC108814}" type="slidenum">
              <a:rPr lang="en-US" smtClean="0"/>
              <a:t>11</a:t>
            </a:fld>
            <a:endParaRPr lang="en-US"/>
          </a:p>
        </p:txBody>
      </p:sp>
    </p:spTree>
    <p:extLst>
      <p:ext uri="{BB962C8B-B14F-4D97-AF65-F5344CB8AC3E}">
        <p14:creationId xmlns:p14="http://schemas.microsoft.com/office/powerpoint/2010/main" val="3490026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B8D144-4A82-0B76-47DF-5CBE7E921D5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93185C2-16F2-6679-80E8-9A4AB051F1E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6957C86-9F65-AC57-5853-50F05E219D22}"/>
              </a:ext>
            </a:extLst>
          </p:cNvPr>
          <p:cNvSpPr>
            <a:spLocks noGrp="1"/>
          </p:cNvSpPr>
          <p:nvPr>
            <p:ph type="body" idx="1"/>
          </p:nvPr>
        </p:nvSpPr>
        <p:spPr/>
        <p:txBody>
          <a:bodyPr/>
          <a:lstStyle/>
          <a:p>
            <a:r>
              <a:rPr lang="en-US" dirty="0"/>
              <a:t>Make very clear that papers&gt;&gt;&gt;talks/posters.</a:t>
            </a:r>
          </a:p>
        </p:txBody>
      </p:sp>
      <p:sp>
        <p:nvSpPr>
          <p:cNvPr id="4" name="Slide Number Placeholder 3">
            <a:extLst>
              <a:ext uri="{FF2B5EF4-FFF2-40B4-BE49-F238E27FC236}">
                <a16:creationId xmlns:a16="http://schemas.microsoft.com/office/drawing/2014/main" id="{D34DED76-DD89-37C2-BA41-1639D1159AEB}"/>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9C87704-D105-48F4-B083-574BDC10881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943141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9C87704-D105-48F4-B083-574BDC108814}" type="slidenum">
              <a:rPr lang="en-US" smtClean="0"/>
              <a:t>15</a:t>
            </a:fld>
            <a:endParaRPr lang="en-US"/>
          </a:p>
        </p:txBody>
      </p:sp>
    </p:spTree>
    <p:extLst>
      <p:ext uri="{BB962C8B-B14F-4D97-AF65-F5344CB8AC3E}">
        <p14:creationId xmlns:p14="http://schemas.microsoft.com/office/powerpoint/2010/main" val="2367070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04CCAD0-19FF-4E27-8A88-D2799EB9E2F7}" type="datetime1">
              <a:rPr lang="en-US" smtClean="0"/>
              <a:t>5/23/2025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EC2A8F-A9B4-4210-9F28-0F86B8E83E9D}" type="slidenum">
              <a:rPr lang="en-US" smtClean="0"/>
              <a:t>‹#›</a:t>
            </a:fld>
            <a:endParaRPr lang="en-US" dirty="0"/>
          </a:p>
        </p:txBody>
      </p:sp>
    </p:spTree>
    <p:extLst>
      <p:ext uri="{BB962C8B-B14F-4D97-AF65-F5344CB8AC3E}">
        <p14:creationId xmlns:p14="http://schemas.microsoft.com/office/powerpoint/2010/main" val="2518727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DD3AE5-229B-4D68-9290-D4FB30904F35}" type="datetime1">
              <a:rPr lang="en-US" smtClean="0"/>
              <a:t>5/23/2025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EC2A8F-A9B4-4210-9F28-0F86B8E83E9D}" type="slidenum">
              <a:rPr lang="en-US" smtClean="0"/>
              <a:t>‹#›</a:t>
            </a:fld>
            <a:endParaRPr lang="en-US" dirty="0"/>
          </a:p>
        </p:txBody>
      </p:sp>
    </p:spTree>
    <p:extLst>
      <p:ext uri="{BB962C8B-B14F-4D97-AF65-F5344CB8AC3E}">
        <p14:creationId xmlns:p14="http://schemas.microsoft.com/office/powerpoint/2010/main" val="1785652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A66156-7EF4-4058-8777-4202D7597195}" type="datetime1">
              <a:rPr lang="en-US" smtClean="0"/>
              <a:t>5/23/2025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EC2A8F-A9B4-4210-9F28-0F86B8E83E9D}" type="slidenum">
              <a:rPr lang="en-US" smtClean="0"/>
              <a:t>‹#›</a:t>
            </a:fld>
            <a:endParaRPr lang="en-US" dirty="0"/>
          </a:p>
        </p:txBody>
      </p:sp>
    </p:spTree>
    <p:extLst>
      <p:ext uri="{BB962C8B-B14F-4D97-AF65-F5344CB8AC3E}">
        <p14:creationId xmlns:p14="http://schemas.microsoft.com/office/powerpoint/2010/main" val="2164222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DD46FA-A0F1-4B9B-B657-30FBB90C973F}" type="datetime1">
              <a:rPr lang="en-US" smtClean="0"/>
              <a:t>5/23/2025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EC2A8F-A9B4-4210-9F28-0F86B8E83E9D}" type="slidenum">
              <a:rPr lang="en-US" smtClean="0"/>
              <a:t>‹#›</a:t>
            </a:fld>
            <a:endParaRPr lang="en-US" dirty="0"/>
          </a:p>
        </p:txBody>
      </p:sp>
    </p:spTree>
    <p:extLst>
      <p:ext uri="{BB962C8B-B14F-4D97-AF65-F5344CB8AC3E}">
        <p14:creationId xmlns:p14="http://schemas.microsoft.com/office/powerpoint/2010/main" val="2627690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8A0078-ABFD-49C8-AF5A-829E13472543}" type="datetime1">
              <a:rPr lang="en-US" smtClean="0"/>
              <a:t>5/23/2025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EC2A8F-A9B4-4210-9F28-0F86B8E83E9D}" type="slidenum">
              <a:rPr lang="en-US" smtClean="0"/>
              <a:t>‹#›</a:t>
            </a:fld>
            <a:endParaRPr lang="en-US" dirty="0"/>
          </a:p>
        </p:txBody>
      </p:sp>
    </p:spTree>
    <p:extLst>
      <p:ext uri="{BB962C8B-B14F-4D97-AF65-F5344CB8AC3E}">
        <p14:creationId xmlns:p14="http://schemas.microsoft.com/office/powerpoint/2010/main" val="1550791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58E91BA-3443-4C56-B426-2D16E9046BBE}" type="datetime1">
              <a:rPr lang="en-US" smtClean="0"/>
              <a:t>5/23/2025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CEC2A8F-A9B4-4210-9F28-0F86B8E83E9D}" type="slidenum">
              <a:rPr lang="en-US" smtClean="0"/>
              <a:t>‹#›</a:t>
            </a:fld>
            <a:endParaRPr lang="en-US" dirty="0"/>
          </a:p>
        </p:txBody>
      </p:sp>
    </p:spTree>
    <p:extLst>
      <p:ext uri="{BB962C8B-B14F-4D97-AF65-F5344CB8AC3E}">
        <p14:creationId xmlns:p14="http://schemas.microsoft.com/office/powerpoint/2010/main" val="2193385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F25579-8D65-4D56-93F0-4ABCCF485218}" type="datetime1">
              <a:rPr lang="en-US" smtClean="0"/>
              <a:t>5/23/2025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CEC2A8F-A9B4-4210-9F28-0F86B8E83E9D}" type="slidenum">
              <a:rPr lang="en-US" smtClean="0"/>
              <a:t>‹#›</a:t>
            </a:fld>
            <a:endParaRPr lang="en-US" dirty="0"/>
          </a:p>
        </p:txBody>
      </p:sp>
    </p:spTree>
    <p:extLst>
      <p:ext uri="{BB962C8B-B14F-4D97-AF65-F5344CB8AC3E}">
        <p14:creationId xmlns:p14="http://schemas.microsoft.com/office/powerpoint/2010/main" val="3549840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1F80DE7-B655-47F8-8E18-84A9965BDACA}" type="datetime1">
              <a:rPr lang="en-US" smtClean="0"/>
              <a:t>5/23/2025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CEC2A8F-A9B4-4210-9F28-0F86B8E83E9D}" type="slidenum">
              <a:rPr lang="en-US" smtClean="0"/>
              <a:t>‹#›</a:t>
            </a:fld>
            <a:endParaRPr lang="en-US" dirty="0"/>
          </a:p>
        </p:txBody>
      </p:sp>
    </p:spTree>
    <p:extLst>
      <p:ext uri="{BB962C8B-B14F-4D97-AF65-F5344CB8AC3E}">
        <p14:creationId xmlns:p14="http://schemas.microsoft.com/office/powerpoint/2010/main" val="3888427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A9588-325C-4E60-A0CD-59C243E1DB14}" type="datetime1">
              <a:rPr lang="en-US" smtClean="0"/>
              <a:t>5/23/2025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CEC2A8F-A9B4-4210-9F28-0F86B8E83E9D}" type="slidenum">
              <a:rPr lang="en-US" smtClean="0"/>
              <a:t>‹#›</a:t>
            </a:fld>
            <a:endParaRPr lang="en-US" dirty="0"/>
          </a:p>
        </p:txBody>
      </p:sp>
    </p:spTree>
    <p:extLst>
      <p:ext uri="{BB962C8B-B14F-4D97-AF65-F5344CB8AC3E}">
        <p14:creationId xmlns:p14="http://schemas.microsoft.com/office/powerpoint/2010/main" val="736066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9145B9-274A-4A2B-86AA-3BB6013AC03E}" type="datetime1">
              <a:rPr lang="en-US" smtClean="0"/>
              <a:t>5/23/2025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CEC2A8F-A9B4-4210-9F28-0F86B8E83E9D}" type="slidenum">
              <a:rPr lang="en-US" smtClean="0"/>
              <a:t>‹#›</a:t>
            </a:fld>
            <a:endParaRPr lang="en-US" dirty="0"/>
          </a:p>
        </p:txBody>
      </p:sp>
    </p:spTree>
    <p:extLst>
      <p:ext uri="{BB962C8B-B14F-4D97-AF65-F5344CB8AC3E}">
        <p14:creationId xmlns:p14="http://schemas.microsoft.com/office/powerpoint/2010/main" val="3168655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1B7C4D9-4A8F-4A23-8ED1-6B4DF6001206}" type="datetime1">
              <a:rPr lang="en-US" smtClean="0"/>
              <a:t>5/23/2025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CEC2A8F-A9B4-4210-9F28-0F86B8E83E9D}" type="slidenum">
              <a:rPr lang="en-US" smtClean="0"/>
              <a:t>‹#›</a:t>
            </a:fld>
            <a:endParaRPr lang="en-US" dirty="0"/>
          </a:p>
        </p:txBody>
      </p:sp>
    </p:spTree>
    <p:extLst>
      <p:ext uri="{BB962C8B-B14F-4D97-AF65-F5344CB8AC3E}">
        <p14:creationId xmlns:p14="http://schemas.microsoft.com/office/powerpoint/2010/main" val="4151312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0D6A2-79EA-481B-B261-52D55B0C3F9D}" type="datetime1">
              <a:rPr lang="en-US" smtClean="0"/>
              <a:t>5/23/2025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EC2A8F-A9B4-4210-9F28-0F86B8E83E9D}" type="slidenum">
              <a:rPr lang="en-US" smtClean="0"/>
              <a:pPr/>
              <a:t>‹#›</a:t>
            </a:fld>
            <a:endParaRPr lang="en-US" dirty="0"/>
          </a:p>
        </p:txBody>
      </p:sp>
    </p:spTree>
    <p:extLst>
      <p:ext uri="{BB962C8B-B14F-4D97-AF65-F5344CB8AC3E}">
        <p14:creationId xmlns:p14="http://schemas.microsoft.com/office/powerpoint/2010/main" val="12419238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mailto:tasamania.d.clark@uth.tmc.edu"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6" name="Title 1"/>
          <p:cNvSpPr txBox="1">
            <a:spLocks/>
          </p:cNvSpPr>
          <p:nvPr/>
        </p:nvSpPr>
        <p:spPr>
          <a:xfrm>
            <a:off x="1048444" y="690659"/>
            <a:ext cx="10186737" cy="177281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5400" dirty="0">
              <a:solidFill>
                <a:schemeClr val="bg1"/>
              </a:solidFill>
              <a:latin typeface="Arial" panose="020B0604020202020204" pitchFamily="34" charset="0"/>
              <a:cs typeface="Arial" panose="020B0604020202020204" pitchFamily="34" charset="0"/>
            </a:endParaRPr>
          </a:p>
          <a:p>
            <a:r>
              <a:rPr lang="en-US" sz="5400" dirty="0">
                <a:solidFill>
                  <a:schemeClr val="bg1"/>
                </a:solidFill>
                <a:latin typeface="Arial" panose="020B0604020202020204" pitchFamily="34" charset="0"/>
                <a:cs typeface="Arial" panose="020B0604020202020204" pitchFamily="34" charset="0"/>
              </a:rPr>
              <a:t>Promotion and Tenure Seminar</a:t>
            </a:r>
          </a:p>
          <a:p>
            <a:r>
              <a:rPr lang="en-US" sz="5400" dirty="0">
                <a:solidFill>
                  <a:schemeClr val="bg1"/>
                </a:solidFill>
                <a:latin typeface="Arial" panose="020B0604020202020204" pitchFamily="34" charset="0"/>
                <a:cs typeface="Arial" panose="020B0604020202020204" pitchFamily="34" charset="0"/>
              </a:rPr>
              <a:t>2025</a:t>
            </a:r>
          </a:p>
        </p:txBody>
      </p:sp>
      <p:sp>
        <p:nvSpPr>
          <p:cNvPr id="7" name="Subtitle 2"/>
          <p:cNvSpPr txBox="1">
            <a:spLocks/>
          </p:cNvSpPr>
          <p:nvPr/>
        </p:nvSpPr>
        <p:spPr>
          <a:xfrm>
            <a:off x="481263" y="3689744"/>
            <a:ext cx="9144000" cy="51543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US" sz="3600" dirty="0">
              <a:solidFill>
                <a:schemeClr val="bg1"/>
              </a:solidFill>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6ACF5E1F-9DE8-418B-8E39-6EA1D74B48F2}"/>
              </a:ext>
            </a:extLst>
          </p:cNvPr>
          <p:cNvSpPr>
            <a:spLocks noGrp="1"/>
          </p:cNvSpPr>
          <p:nvPr>
            <p:ph type="sldNum" sz="quarter" idx="12"/>
          </p:nvPr>
        </p:nvSpPr>
        <p:spPr/>
        <p:txBody>
          <a:bodyPr/>
          <a:lstStyle/>
          <a:p>
            <a:fld id="{6CEC2A8F-A9B4-4210-9F28-0F86B8E83E9D}" type="slidenum">
              <a:rPr lang="en-US" smtClean="0"/>
              <a:t>1</a:t>
            </a:fld>
            <a:endParaRPr lang="en-US" dirty="0"/>
          </a:p>
        </p:txBody>
      </p:sp>
    </p:spTree>
    <p:extLst>
      <p:ext uri="{BB962C8B-B14F-4D97-AF65-F5344CB8AC3E}">
        <p14:creationId xmlns:p14="http://schemas.microsoft.com/office/powerpoint/2010/main" val="2541050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a:extLst>
            <a:ext uri="{FF2B5EF4-FFF2-40B4-BE49-F238E27FC236}">
              <a16:creationId xmlns:a16="http://schemas.microsoft.com/office/drawing/2014/main" id="{050554A9-19F0-38A7-BE24-C70888F4F40F}"/>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FE816CE5-E6F5-2F78-125D-09D32C71156B}"/>
              </a:ext>
            </a:extLst>
          </p:cNvPr>
          <p:cNvSpPr>
            <a:spLocks noGrp="1"/>
          </p:cNvSpPr>
          <p:nvPr>
            <p:ph type="title"/>
          </p:nvPr>
        </p:nvSpPr>
        <p:spPr>
          <a:xfrm>
            <a:off x="838199" y="141361"/>
            <a:ext cx="10515600" cy="750771"/>
          </a:xfrm>
        </p:spPr>
        <p:txBody>
          <a:bodyPr>
            <a:normAutofit/>
          </a:bodyPr>
          <a:lstStyle/>
          <a:p>
            <a:r>
              <a:rPr lang="en-US" sz="3600" dirty="0">
                <a:latin typeface="Arial" panose="020B0604020202020204" pitchFamily="34" charset="0"/>
                <a:cs typeface="Arial" panose="020B0604020202020204" pitchFamily="34" charset="0"/>
              </a:rPr>
              <a:t>Best use of multipurpose topics- Clinical related</a:t>
            </a:r>
          </a:p>
        </p:txBody>
      </p:sp>
      <p:sp>
        <p:nvSpPr>
          <p:cNvPr id="2" name="Slide Number Placeholder 1">
            <a:extLst>
              <a:ext uri="{FF2B5EF4-FFF2-40B4-BE49-F238E27FC236}">
                <a16:creationId xmlns:a16="http://schemas.microsoft.com/office/drawing/2014/main" id="{DD186C8C-A0B4-89E5-83A6-1A89121EF885}"/>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CEC2A8F-A9B4-4210-9F28-0F86B8E83E9D}"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6E3A130F-1FB3-E727-BAEA-AE265F048B91}"/>
              </a:ext>
            </a:extLst>
          </p:cNvPr>
          <p:cNvSpPr txBox="1"/>
          <p:nvPr/>
        </p:nvSpPr>
        <p:spPr>
          <a:xfrm>
            <a:off x="647699" y="1254361"/>
            <a:ext cx="10515600" cy="4739759"/>
          </a:xfrm>
          <a:prstGeom prst="rect">
            <a:avLst/>
          </a:prstGeom>
          <a:noFill/>
        </p:spPr>
        <p:txBody>
          <a:bodyPr wrap="square" rtlCol="0">
            <a:spAutoFit/>
          </a:bodyPr>
          <a:lstStyle/>
          <a:p>
            <a:pPr marL="539750" marR="0" lvl="0" indent="-457200" algn="l" defTabSz="457200" rtl="0" eaLnBrk="1" fontAlgn="base" latinLnBrk="0" hangingPunct="1">
              <a:lnSpc>
                <a:spcPct val="100000"/>
              </a:lnSpc>
              <a:spcBef>
                <a:spcPts val="1200"/>
              </a:spcBef>
              <a:spcAft>
                <a:spcPct val="0"/>
              </a:spcAft>
              <a:buClr>
                <a:srgbClr val="4F271C"/>
              </a:buClr>
              <a:buSzPct val="80000"/>
              <a:buFont typeface="Wingdings" panose="05000000000000000000" pitchFamily="2" charset="2"/>
              <a:buChar char="v"/>
              <a:tabLst/>
              <a:defRPr/>
            </a:pPr>
            <a:r>
              <a:rPr kumimoji="0" lang="en-US" altLang="en-US" sz="3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Medical Director </a:t>
            </a:r>
          </a:p>
          <a:p>
            <a:pPr marL="996950" marR="0" lvl="1" indent="-457200" algn="l" defTabSz="457200" rtl="0" eaLnBrk="1" fontAlgn="base" latinLnBrk="0" hangingPunct="1">
              <a:lnSpc>
                <a:spcPct val="100000"/>
              </a:lnSpc>
              <a:spcBef>
                <a:spcPts val="600"/>
              </a:spcBef>
              <a:spcAft>
                <a:spcPct val="0"/>
              </a:spcAft>
              <a:buClr>
                <a:srgbClr val="4F271C"/>
              </a:buClr>
              <a:buSzPct val="80000"/>
              <a:buFont typeface="Wingdings" panose="05000000000000000000" pitchFamily="2" charset="2"/>
              <a:buChar char="Ø"/>
              <a:tabLst/>
              <a:defRPr/>
            </a:pPr>
            <a:r>
              <a:rPr lang="en-US" altLang="en-US" sz="3000" dirty="0">
                <a:solidFill>
                  <a:srgbClr val="C00000"/>
                </a:solidFill>
                <a:latin typeface="Arial" panose="020B0604020202020204" pitchFamily="34" charset="0"/>
                <a:ea typeface="ＭＳ Ｐゴシック" charset="-128"/>
                <a:cs typeface="Arial" panose="020B0604020202020204" pitchFamily="34" charset="0"/>
              </a:rPr>
              <a:t>Management of call schedule</a:t>
            </a:r>
          </a:p>
          <a:p>
            <a:pPr marL="996950" marR="0" lvl="1" indent="-457200" algn="l" defTabSz="457200" rtl="0" eaLnBrk="1" fontAlgn="base" latinLnBrk="0" hangingPunct="1">
              <a:lnSpc>
                <a:spcPct val="100000"/>
              </a:lnSpc>
              <a:spcBef>
                <a:spcPts val="600"/>
              </a:spcBef>
              <a:spcAft>
                <a:spcPct val="0"/>
              </a:spcAft>
              <a:buClr>
                <a:srgbClr val="4F271C"/>
              </a:buClr>
              <a:buSzPct val="80000"/>
              <a:buFont typeface="Wingdings" panose="05000000000000000000" pitchFamily="2" charset="2"/>
              <a:buChar char="Ø"/>
              <a:tabLst/>
              <a:defRPr/>
            </a:pPr>
            <a:r>
              <a:rPr lang="en-US" altLang="en-US" sz="3000" dirty="0">
                <a:solidFill>
                  <a:srgbClr val="C00000"/>
                </a:solidFill>
                <a:latin typeface="Arial" panose="020B0604020202020204" pitchFamily="34" charset="0"/>
                <a:ea typeface="ＭＳ Ｐゴシック" charset="-128"/>
                <a:cs typeface="Arial" panose="020B0604020202020204" pitchFamily="34" charset="0"/>
              </a:rPr>
              <a:t>Liaison between other service</a:t>
            </a:r>
            <a:r>
              <a:rPr kumimoji="0" lang="en-US" altLang="en-US" sz="3000" b="0" i="0" u="none" strike="noStrike" kern="1200" cap="none" spc="0" normalizeH="0" baseline="0" noProof="0" dirty="0">
                <a:ln>
                  <a:noFill/>
                </a:ln>
                <a:solidFill>
                  <a:srgbClr val="C00000"/>
                </a:solidFill>
                <a:effectLst/>
                <a:uLnTx/>
                <a:uFillTx/>
                <a:latin typeface="Arial" panose="020B0604020202020204" pitchFamily="34" charset="0"/>
                <a:ea typeface="ＭＳ Ｐゴシック" charset="-128"/>
                <a:cs typeface="Arial" panose="020B0604020202020204" pitchFamily="34" charset="0"/>
              </a:rPr>
              <a:t> </a:t>
            </a:r>
          </a:p>
          <a:p>
            <a:pPr marL="1454150" marR="0" lvl="2" indent="-457200" algn="l" defTabSz="457200" rtl="0" eaLnBrk="1" fontAlgn="base" latinLnBrk="0" hangingPunct="1">
              <a:lnSpc>
                <a:spcPct val="100000"/>
              </a:lnSpc>
              <a:spcBef>
                <a:spcPts val="0"/>
              </a:spcBef>
              <a:spcAft>
                <a:spcPct val="0"/>
              </a:spcAft>
              <a:buClr>
                <a:srgbClr val="4F271C"/>
              </a:buClr>
              <a:buSzPct val="80000"/>
              <a:buFont typeface="Courier New" panose="02070309020205020404" pitchFamily="49" charset="0"/>
              <a:buChar char="o"/>
              <a:tabLst/>
              <a:defRPr/>
            </a:pPr>
            <a:r>
              <a:rPr kumimoji="0" lang="en-US" altLang="en-US" sz="2800" b="0" i="1" u="none" strike="noStrike" kern="1200" cap="none" spc="0" normalizeH="0" baseline="0" noProof="0" dirty="0">
                <a:ln>
                  <a:noFill/>
                </a:ln>
                <a:solidFill>
                  <a:srgbClr val="4472C4">
                    <a:lumMod val="75000"/>
                  </a:srgbClr>
                </a:solidFill>
                <a:effectLst/>
                <a:uLnTx/>
                <a:uFillTx/>
                <a:latin typeface="Arial" panose="020B0604020202020204" pitchFamily="34" charset="0"/>
                <a:ea typeface="ＭＳ Ｐゴシック" charset="-128"/>
                <a:cs typeface="Arial" panose="020B0604020202020204" pitchFamily="34" charset="0"/>
              </a:rPr>
              <a:t>Leadership – service</a:t>
            </a:r>
          </a:p>
          <a:p>
            <a:pPr marL="996950" marR="0" lvl="1" indent="-457200" algn="l" defTabSz="457200" rtl="0" eaLnBrk="1" fontAlgn="base" latinLnBrk="0" hangingPunct="1">
              <a:lnSpc>
                <a:spcPct val="100000"/>
              </a:lnSpc>
              <a:spcBef>
                <a:spcPts val="2400"/>
              </a:spcBef>
              <a:spcAft>
                <a:spcPct val="0"/>
              </a:spcAft>
              <a:buClr>
                <a:srgbClr val="4F271C"/>
              </a:buClr>
              <a:buSzPct val="80000"/>
              <a:buFont typeface="Wingdings" panose="05000000000000000000" pitchFamily="2" charset="2"/>
              <a:buChar char="Ø"/>
              <a:tabLst/>
              <a:defRPr/>
            </a:pPr>
            <a:r>
              <a:rPr kumimoji="0" lang="en-US" altLang="en-US" sz="3000" b="0" i="0" u="none" strike="noStrike" kern="1200" cap="none" spc="0" normalizeH="0" baseline="0" noProof="0" dirty="0">
                <a:ln>
                  <a:noFill/>
                </a:ln>
                <a:solidFill>
                  <a:srgbClr val="C00000"/>
                </a:solidFill>
                <a:effectLst/>
                <a:uLnTx/>
                <a:uFillTx/>
                <a:latin typeface="Arial" panose="020B0604020202020204" pitchFamily="34" charset="0"/>
                <a:ea typeface="ＭＳ Ｐゴシック" charset="-128"/>
                <a:cs typeface="Arial" panose="020B0604020202020204" pitchFamily="34" charset="0"/>
              </a:rPr>
              <a:t>Opened a new clinical service </a:t>
            </a:r>
          </a:p>
          <a:p>
            <a:pPr marL="996950" marR="0" lvl="1" indent="-457200" algn="l" defTabSz="457200" rtl="0" eaLnBrk="1" fontAlgn="base" latinLnBrk="0" hangingPunct="1">
              <a:lnSpc>
                <a:spcPct val="100000"/>
              </a:lnSpc>
              <a:spcBef>
                <a:spcPts val="600"/>
              </a:spcBef>
              <a:spcAft>
                <a:spcPct val="0"/>
              </a:spcAft>
              <a:buClr>
                <a:srgbClr val="4F271C"/>
              </a:buClr>
              <a:buSzPct val="80000"/>
              <a:buFont typeface="Wingdings" panose="05000000000000000000" pitchFamily="2" charset="2"/>
              <a:buChar char="Ø"/>
              <a:tabLst/>
              <a:defRPr/>
            </a:pPr>
            <a:r>
              <a:rPr lang="en-US" altLang="en-US" sz="3000" dirty="0">
                <a:solidFill>
                  <a:srgbClr val="C00000"/>
                </a:solidFill>
                <a:latin typeface="Arial" panose="020B0604020202020204" pitchFamily="34" charset="0"/>
                <a:ea typeface="ＭＳ Ｐゴシック" charset="-128"/>
                <a:cs typeface="Arial" panose="020B0604020202020204" pitchFamily="34" charset="0"/>
              </a:rPr>
              <a:t>Updated/incorporated a diagnosis protocol </a:t>
            </a:r>
          </a:p>
          <a:p>
            <a:pPr marL="1454150" marR="0" lvl="2" indent="-457200" algn="l" defTabSz="457200" rtl="0" eaLnBrk="1" fontAlgn="base" latinLnBrk="0" hangingPunct="1">
              <a:lnSpc>
                <a:spcPct val="100000"/>
              </a:lnSpc>
              <a:spcBef>
                <a:spcPts val="0"/>
              </a:spcBef>
              <a:spcAft>
                <a:spcPct val="0"/>
              </a:spcAft>
              <a:buClr>
                <a:srgbClr val="4F271C"/>
              </a:buClr>
              <a:buSzPct val="80000"/>
              <a:buFont typeface="Courier New" panose="02070309020205020404" pitchFamily="49" charset="0"/>
              <a:buChar char="o"/>
              <a:tabLst/>
              <a:defRPr/>
            </a:pPr>
            <a:r>
              <a:rPr kumimoji="0" lang="en-US" altLang="en-US" sz="2800" b="0" i="1" u="none" strike="noStrike" kern="1200" cap="none" spc="0" normalizeH="0" baseline="0" noProof="0" dirty="0">
                <a:ln>
                  <a:noFill/>
                </a:ln>
                <a:solidFill>
                  <a:srgbClr val="4472C4">
                    <a:lumMod val="75000"/>
                  </a:srgbClr>
                </a:solidFill>
                <a:effectLst/>
                <a:uLnTx/>
                <a:uFillTx/>
                <a:latin typeface="Arial" panose="020B0604020202020204" pitchFamily="34" charset="0"/>
                <a:ea typeface="ＭＳ Ｐゴシック" charset="-128"/>
                <a:cs typeface="Arial" panose="020B0604020202020204" pitchFamily="34" charset="0"/>
              </a:rPr>
              <a:t>Improved patient care – clinical domain</a:t>
            </a:r>
          </a:p>
          <a:p>
            <a:pPr marL="539750" marR="0" lvl="0" indent="-457200" algn="l" defTabSz="457200" rtl="0" eaLnBrk="1" fontAlgn="base" latinLnBrk="0" hangingPunct="1">
              <a:lnSpc>
                <a:spcPct val="100000"/>
              </a:lnSpc>
              <a:spcBef>
                <a:spcPts val="2400"/>
              </a:spcBef>
              <a:spcAft>
                <a:spcPct val="0"/>
              </a:spcAft>
              <a:buClr>
                <a:srgbClr val="4F271C"/>
              </a:buClr>
              <a:buSzPct val="80000"/>
              <a:buFont typeface="Wingdings" panose="05000000000000000000" pitchFamily="2" charset="2"/>
              <a:buChar char="v"/>
              <a:tabLst/>
              <a:defRPr/>
            </a:pPr>
            <a:r>
              <a:rPr kumimoji="0" lang="en-US" sz="3400" b="1" i="0" u="none" strike="noStrike" kern="1200" cap="none" spc="0" normalizeH="0" baseline="0" noProof="0" dirty="0">
                <a:ln>
                  <a:noFill/>
                </a:ln>
                <a:solidFill>
                  <a:srgbClr val="7030A0"/>
                </a:solidFill>
                <a:effectLst/>
                <a:uLnTx/>
                <a:uFillTx/>
                <a:latin typeface="Arial" panose="020B0604020202020204" pitchFamily="34" charset="0"/>
                <a:ea typeface="ＭＳ Ｐゴシック" charset="0"/>
                <a:cs typeface="Arial" panose="020B0604020202020204" pitchFamily="34" charset="0"/>
              </a:rPr>
              <a:t>Choose the best fit for you- no double dipping</a:t>
            </a:r>
            <a:endParaRPr kumimoji="0" lang="en-US" sz="3400" b="1" i="1" u="none" strike="noStrike" kern="1200" cap="none" spc="0" normalizeH="0" baseline="0" noProof="0" dirty="0">
              <a:ln>
                <a:noFill/>
              </a:ln>
              <a:solidFill>
                <a:srgbClr val="7030A0"/>
              </a:solidFill>
              <a:effectLst/>
              <a:uLnTx/>
              <a:uFillTx/>
              <a:latin typeface="Arial" panose="020B0604020202020204" pitchFamily="34" charset="0"/>
              <a:ea typeface="ＭＳ Ｐゴシック" charset="0"/>
              <a:cs typeface="Arial" panose="020B0604020202020204" pitchFamily="34" charset="0"/>
            </a:endParaRPr>
          </a:p>
        </p:txBody>
      </p:sp>
      <p:sp>
        <p:nvSpPr>
          <p:cNvPr id="4" name="Line 6">
            <a:extLst>
              <a:ext uri="{FF2B5EF4-FFF2-40B4-BE49-F238E27FC236}">
                <a16:creationId xmlns:a16="http://schemas.microsoft.com/office/drawing/2014/main" id="{60BE3186-E045-11CB-359A-FC7574D95B4B}"/>
              </a:ext>
            </a:extLst>
          </p:cNvPr>
          <p:cNvSpPr>
            <a:spLocks noChangeShapeType="1"/>
          </p:cNvSpPr>
          <p:nvPr/>
        </p:nvSpPr>
        <p:spPr bwMode="auto">
          <a:xfrm flipV="1">
            <a:off x="534838" y="850856"/>
            <a:ext cx="10515600" cy="41276"/>
          </a:xfrm>
          <a:prstGeom prst="line">
            <a:avLst/>
          </a:prstGeom>
          <a:noFill/>
          <a:ln w="28575">
            <a:solidFill>
              <a:srgbClr val="B96645"/>
            </a:solidFill>
            <a:round/>
            <a:headEnd/>
            <a:tailEnd/>
          </a:ln>
          <a:extLst>
            <a:ext uri="{909E8E84-426E-40DD-AFC4-6F175D3DCCD1}">
              <a14:hiddenFill xmlns:a14="http://schemas.microsoft.com/office/drawing/2010/main">
                <a:no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highlight>
                <a:srgbClr val="B96645"/>
              </a:highlight>
              <a:uLnTx/>
              <a:uFillTx/>
              <a:latin typeface="Calibri" panose="020F0502020204030204"/>
              <a:ea typeface="+mn-ea"/>
              <a:cs typeface="+mn-cs"/>
            </a:endParaRPr>
          </a:p>
        </p:txBody>
      </p:sp>
    </p:spTree>
    <p:extLst>
      <p:ext uri="{BB962C8B-B14F-4D97-AF65-F5344CB8AC3E}">
        <p14:creationId xmlns:p14="http://schemas.microsoft.com/office/powerpoint/2010/main" val="4200737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647700" y="280427"/>
            <a:ext cx="10515600" cy="673618"/>
          </a:xfrm>
        </p:spPr>
        <p:txBody>
          <a:bodyPr>
            <a:normAutofit/>
          </a:bodyPr>
          <a:lstStyle/>
          <a:p>
            <a:pPr algn="ctr"/>
            <a:r>
              <a:rPr lang="en-US" sz="3600" dirty="0">
                <a:latin typeface="Arial" panose="020B0604020202020204" pitchFamily="34" charset="0"/>
                <a:cs typeface="Arial" panose="020B0604020202020204" pitchFamily="34" charset="0"/>
              </a:rPr>
              <a:t>Qualifying for Promotion:</a:t>
            </a:r>
            <a:r>
              <a:rPr lang="ja-JP" altLang="en-US" sz="3600" dirty="0">
                <a:effectLst>
                  <a:outerShdw blurRad="38100" dist="38100" dir="2700000" algn="tl">
                    <a:srgbClr val="C0C0C0"/>
                  </a:outerShdw>
                </a:effectLst>
                <a:latin typeface="Arial" panose="020B0604020202020204" pitchFamily="34" charset="0"/>
                <a:ea typeface="ＭＳ Ｐゴシック" charset="-128"/>
                <a:cs typeface="Arial" panose="020B0604020202020204" pitchFamily="34" charset="0"/>
              </a:rPr>
              <a:t>“</a:t>
            </a:r>
            <a:r>
              <a:rPr lang="en-US" altLang="ja-JP" sz="3600" dirty="0">
                <a:effectLst>
                  <a:outerShdw blurRad="38100" dist="38100" dir="2700000" algn="tl">
                    <a:srgbClr val="C0C0C0"/>
                  </a:outerShdw>
                </a:effectLst>
                <a:latin typeface="Arial" panose="020B0604020202020204" pitchFamily="34" charset="0"/>
                <a:ea typeface="ＭＳ Ｐゴシック" charset="-128"/>
                <a:cs typeface="Arial" panose="020B0604020202020204" pitchFamily="34" charset="0"/>
              </a:rPr>
              <a:t>Scholarly Activities</a:t>
            </a:r>
            <a:r>
              <a:rPr lang="ja-JP" altLang="en-US" sz="3600" dirty="0">
                <a:effectLst>
                  <a:outerShdw blurRad="38100" dist="38100" dir="2700000" algn="tl">
                    <a:srgbClr val="C0C0C0"/>
                  </a:outerShdw>
                </a:effectLst>
                <a:latin typeface="Arial" panose="020B0604020202020204" pitchFamily="34" charset="0"/>
                <a:ea typeface="ＭＳ Ｐゴシック" charset="-128"/>
                <a:cs typeface="Arial" panose="020B0604020202020204" pitchFamily="34" charset="0"/>
              </a:rPr>
              <a:t>”</a:t>
            </a:r>
            <a:endParaRPr lang="en-US" sz="3600" dirty="0">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5564E4BF-32EF-496A-8EDA-BE744318B5B7}"/>
              </a:ext>
            </a:extLst>
          </p:cNvPr>
          <p:cNvSpPr>
            <a:spLocks noGrp="1"/>
          </p:cNvSpPr>
          <p:nvPr>
            <p:ph type="sldNum" sz="quarter" idx="12"/>
          </p:nvPr>
        </p:nvSpPr>
        <p:spPr/>
        <p:txBody>
          <a:bodyPr/>
          <a:lstStyle/>
          <a:p>
            <a:fld id="{6CEC2A8F-A9B4-4210-9F28-0F86B8E83E9D}" type="slidenum">
              <a:rPr lang="en-US" smtClean="0"/>
              <a:t>11</a:t>
            </a:fld>
            <a:endParaRPr lang="en-US" dirty="0"/>
          </a:p>
        </p:txBody>
      </p:sp>
      <p:sp>
        <p:nvSpPr>
          <p:cNvPr id="5" name="TextBox 4"/>
          <p:cNvSpPr txBox="1"/>
          <p:nvPr/>
        </p:nvSpPr>
        <p:spPr>
          <a:xfrm>
            <a:off x="534838" y="1607025"/>
            <a:ext cx="10842173" cy="4024371"/>
          </a:xfrm>
          <a:prstGeom prst="rect">
            <a:avLst/>
          </a:prstGeom>
          <a:noFill/>
        </p:spPr>
        <p:txBody>
          <a:bodyPr wrap="square" rtlCol="0">
            <a:spAutoFit/>
          </a:bodyPr>
          <a:lstStyle/>
          <a:p>
            <a:pPr marL="82550" lvl="0" fontAlgn="base">
              <a:lnSpc>
                <a:spcPct val="70000"/>
              </a:lnSpc>
              <a:spcBef>
                <a:spcPts val="600"/>
              </a:spcBef>
              <a:spcAft>
                <a:spcPct val="0"/>
              </a:spcAft>
              <a:buClr>
                <a:srgbClr val="4F271C"/>
              </a:buClr>
              <a:buSzPct val="80000"/>
            </a:pPr>
            <a:r>
              <a:rPr lang="en-US" altLang="en-US" sz="3200" dirty="0">
                <a:latin typeface="Arial" panose="020B0604020202020204" pitchFamily="34" charset="0"/>
                <a:ea typeface="ＭＳ Ｐゴシック" charset="-128"/>
                <a:cs typeface="Arial" panose="020B0604020202020204" pitchFamily="34" charset="0"/>
              </a:rPr>
              <a:t>Evidence of scholarly activity </a:t>
            </a:r>
          </a:p>
          <a:p>
            <a:pPr marL="539750" indent="-457200" fontAlgn="base">
              <a:lnSpc>
                <a:spcPct val="70000"/>
              </a:lnSpc>
              <a:spcBef>
                <a:spcPts val="1200"/>
              </a:spcBef>
              <a:spcAft>
                <a:spcPts val="600"/>
              </a:spcAft>
              <a:buClr>
                <a:srgbClr val="4F271C"/>
              </a:buClr>
              <a:buSzPct val="80000"/>
              <a:buFont typeface="Wingdings" panose="05000000000000000000" pitchFamily="2" charset="2"/>
              <a:buChar char="v"/>
            </a:pPr>
            <a:r>
              <a:rPr lang="en-US" altLang="en-US" sz="3000" dirty="0">
                <a:solidFill>
                  <a:srgbClr val="B96645"/>
                </a:solidFill>
                <a:latin typeface="Arial" panose="020B0604020202020204" pitchFamily="34" charset="0"/>
                <a:ea typeface="ＭＳ Ｐゴシック" charset="-128"/>
                <a:cs typeface="Arial" panose="020B0604020202020204" pitchFamily="34" charset="0"/>
              </a:rPr>
              <a:t>Peer-reviewed publications, invited articles, awards and honors, participation on grants (PI, co-PI, consultants), patents issued/licensed</a:t>
            </a:r>
          </a:p>
          <a:p>
            <a:pPr marL="1454150" lvl="2" indent="-457200" fontAlgn="base">
              <a:lnSpc>
                <a:spcPct val="70000"/>
              </a:lnSpc>
              <a:spcBef>
                <a:spcPts val="600"/>
              </a:spcBef>
              <a:spcAft>
                <a:spcPct val="0"/>
              </a:spcAft>
              <a:buClr>
                <a:srgbClr val="4F271C"/>
              </a:buClr>
              <a:buSzPct val="80000"/>
              <a:buFont typeface="Wingdings" panose="05000000000000000000" pitchFamily="2" charset="2"/>
              <a:buChar char="Ø"/>
            </a:pPr>
            <a:r>
              <a:rPr lang="en-US" altLang="en-US" sz="2800" dirty="0">
                <a:solidFill>
                  <a:schemeClr val="accent1">
                    <a:lumMod val="75000"/>
                  </a:schemeClr>
                </a:solidFill>
                <a:latin typeface="Arial" panose="020B0604020202020204" pitchFamily="34" charset="0"/>
                <a:ea typeface="ＭＳ Ｐゴシック" charset="-128"/>
                <a:cs typeface="Arial" panose="020B0604020202020204" pitchFamily="34" charset="0"/>
              </a:rPr>
              <a:t>Original research/review &gt; case studies</a:t>
            </a:r>
          </a:p>
          <a:p>
            <a:pPr marL="1454150" lvl="2" indent="-457200" fontAlgn="base">
              <a:lnSpc>
                <a:spcPct val="70000"/>
              </a:lnSpc>
              <a:spcBef>
                <a:spcPts val="600"/>
              </a:spcBef>
              <a:spcAft>
                <a:spcPct val="0"/>
              </a:spcAft>
              <a:buClr>
                <a:srgbClr val="4F271C"/>
              </a:buClr>
              <a:buSzPct val="80000"/>
              <a:buFont typeface="Wingdings" panose="05000000000000000000" pitchFamily="2" charset="2"/>
              <a:buChar char="Ø"/>
            </a:pPr>
            <a:r>
              <a:rPr lang="en-US" altLang="en-US" sz="2800" dirty="0">
                <a:solidFill>
                  <a:schemeClr val="accent1">
                    <a:lumMod val="75000"/>
                  </a:schemeClr>
                </a:solidFill>
                <a:latin typeface="Arial" panose="020B0604020202020204" pitchFamily="34" charset="0"/>
                <a:ea typeface="ＭＳ Ｐゴシック" charset="-128"/>
                <a:cs typeface="Arial" panose="020B0604020202020204" pitchFamily="34" charset="0"/>
              </a:rPr>
              <a:t>First author/senior/contact author &gt; middle author</a:t>
            </a:r>
          </a:p>
          <a:p>
            <a:pPr marL="82550" lvl="0" fontAlgn="base">
              <a:lnSpc>
                <a:spcPct val="70000"/>
              </a:lnSpc>
              <a:spcBef>
                <a:spcPts val="2400"/>
              </a:spcBef>
              <a:spcAft>
                <a:spcPct val="0"/>
              </a:spcAft>
              <a:buClr>
                <a:srgbClr val="4F271C"/>
              </a:buClr>
              <a:buSzPct val="80000"/>
            </a:pPr>
            <a:r>
              <a:rPr lang="en-US" altLang="en-US" sz="3200" dirty="0">
                <a:solidFill>
                  <a:srgbClr val="000000"/>
                </a:solidFill>
                <a:latin typeface="Arial" panose="020B0604020202020204" pitchFamily="34" charset="0"/>
                <a:ea typeface="ＭＳ Ｐゴシック" charset="-128"/>
                <a:cs typeface="Arial" panose="020B0604020202020204" pitchFamily="34" charset="0"/>
              </a:rPr>
              <a:t>Oral Presentations/speaking invitations</a:t>
            </a:r>
          </a:p>
          <a:p>
            <a:pPr marL="539750" indent="-457200" fontAlgn="base">
              <a:lnSpc>
                <a:spcPct val="70000"/>
              </a:lnSpc>
              <a:spcBef>
                <a:spcPts val="1200"/>
              </a:spcBef>
              <a:spcAft>
                <a:spcPct val="0"/>
              </a:spcAft>
              <a:buClr>
                <a:srgbClr val="4F271C"/>
              </a:buClr>
              <a:buSzPct val="80000"/>
              <a:buFont typeface="Wingdings" panose="05000000000000000000" pitchFamily="2" charset="2"/>
              <a:buChar char="v"/>
            </a:pPr>
            <a:r>
              <a:rPr lang="en-US" altLang="en-US" sz="3000" dirty="0">
                <a:solidFill>
                  <a:srgbClr val="B96645"/>
                </a:solidFill>
                <a:latin typeface="Arial" panose="020B0604020202020204" pitchFamily="34" charset="0"/>
                <a:ea typeface="ＭＳ Ｐゴシック" charset="-128"/>
                <a:cs typeface="Arial" panose="020B0604020202020204" pitchFamily="34" charset="0"/>
              </a:rPr>
              <a:t>Grand rounds, podium presentation on scholarly products, e.g., abstracts/preliminary data, poster presentation</a:t>
            </a:r>
          </a:p>
          <a:p>
            <a:pPr marL="365125" lvl="0" indent="-282575" fontAlgn="base">
              <a:lnSpc>
                <a:spcPct val="70000"/>
              </a:lnSpc>
              <a:spcBef>
                <a:spcPts val="600"/>
              </a:spcBef>
              <a:spcAft>
                <a:spcPct val="0"/>
              </a:spcAft>
              <a:buClr>
                <a:srgbClr val="4F271C"/>
              </a:buClr>
              <a:buSzPct val="80000"/>
            </a:pPr>
            <a:endParaRPr lang="en-US" altLang="en-US" sz="900" dirty="0">
              <a:solidFill>
                <a:srgbClr val="000000"/>
              </a:solidFill>
              <a:latin typeface="Gill Sans MT"/>
              <a:ea typeface="ＭＳ Ｐゴシック" charset="-128"/>
            </a:endParaRPr>
          </a:p>
        </p:txBody>
      </p:sp>
      <p:sp>
        <p:nvSpPr>
          <p:cNvPr id="4" name="Line 6">
            <a:extLst>
              <a:ext uri="{FF2B5EF4-FFF2-40B4-BE49-F238E27FC236}">
                <a16:creationId xmlns:a16="http://schemas.microsoft.com/office/drawing/2014/main" id="{93984D38-B64F-9E72-601D-E8393A5E47F5}"/>
              </a:ext>
            </a:extLst>
          </p:cNvPr>
          <p:cNvSpPr>
            <a:spLocks noChangeShapeType="1"/>
          </p:cNvSpPr>
          <p:nvPr/>
        </p:nvSpPr>
        <p:spPr bwMode="auto">
          <a:xfrm flipV="1">
            <a:off x="534838" y="933407"/>
            <a:ext cx="10515600" cy="41276"/>
          </a:xfrm>
          <a:prstGeom prst="line">
            <a:avLst/>
          </a:prstGeom>
          <a:noFill/>
          <a:ln w="28575">
            <a:solidFill>
              <a:srgbClr val="B96645"/>
            </a:solidFill>
            <a:round/>
            <a:headEnd/>
            <a:tailEnd/>
          </a:ln>
          <a:extLst>
            <a:ext uri="{909E8E84-426E-40DD-AFC4-6F175D3DCCD1}">
              <a14:hiddenFill xmlns:a14="http://schemas.microsoft.com/office/drawing/2010/main">
                <a:noFill/>
              </a14:hiddenFill>
            </a:ext>
          </a:extLst>
        </p:spPr>
        <p:txBody>
          <a:bodyPr/>
          <a:lstStyle/>
          <a:p>
            <a:endParaRPr lang="en-US" dirty="0">
              <a:highlight>
                <a:srgbClr val="B96645"/>
              </a:highlight>
            </a:endParaRPr>
          </a:p>
        </p:txBody>
      </p:sp>
    </p:spTree>
    <p:extLst>
      <p:ext uri="{BB962C8B-B14F-4D97-AF65-F5344CB8AC3E}">
        <p14:creationId xmlns:p14="http://schemas.microsoft.com/office/powerpoint/2010/main" val="2634533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a:extLst>
            <a:ext uri="{FF2B5EF4-FFF2-40B4-BE49-F238E27FC236}">
              <a16:creationId xmlns:a16="http://schemas.microsoft.com/office/drawing/2014/main" id="{BAA12C4C-A38F-9A83-A20A-C3012F94E67A}"/>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18D45DE8-E94D-98A5-1807-980B6D2A04E0}"/>
              </a:ext>
            </a:extLst>
          </p:cNvPr>
          <p:cNvSpPr>
            <a:spLocks noGrp="1"/>
          </p:cNvSpPr>
          <p:nvPr>
            <p:ph type="title"/>
          </p:nvPr>
        </p:nvSpPr>
        <p:spPr>
          <a:xfrm>
            <a:off x="647700" y="280427"/>
            <a:ext cx="10515600" cy="673618"/>
          </a:xfrm>
        </p:spPr>
        <p:txBody>
          <a:bodyPr>
            <a:normAutofit/>
          </a:bodyPr>
          <a:lstStyle/>
          <a:p>
            <a:pPr algn="ctr"/>
            <a:r>
              <a:rPr lang="en-US" sz="3600" b="1" dirty="0">
                <a:latin typeface="Arial" panose="020B0604020202020204" pitchFamily="34" charset="0"/>
                <a:cs typeface="Arial" panose="020B0604020202020204" pitchFamily="34" charset="0"/>
              </a:rPr>
              <a:t>Qualifying for Promotion:</a:t>
            </a:r>
            <a:r>
              <a:rPr lang="ja-JP" altLang="en-US" sz="3600" b="1" dirty="0">
                <a:effectLst>
                  <a:outerShdw blurRad="38100" dist="38100" dir="2700000" algn="tl">
                    <a:srgbClr val="C0C0C0"/>
                  </a:outerShdw>
                </a:effectLst>
                <a:latin typeface="Arial" panose="020B0604020202020204" pitchFamily="34" charset="0"/>
                <a:ea typeface="ＭＳ Ｐゴシック" charset="-128"/>
                <a:cs typeface="Arial" panose="020B0604020202020204" pitchFamily="34" charset="0"/>
              </a:rPr>
              <a:t>“</a:t>
            </a:r>
            <a:r>
              <a:rPr lang="en-US" altLang="ja-JP" sz="3600" b="1" dirty="0">
                <a:effectLst>
                  <a:outerShdw blurRad="38100" dist="38100" dir="2700000" algn="tl">
                    <a:srgbClr val="C0C0C0"/>
                  </a:outerShdw>
                </a:effectLst>
                <a:latin typeface="Arial" panose="020B0604020202020204" pitchFamily="34" charset="0"/>
                <a:ea typeface="ＭＳ Ｐゴシック" charset="-128"/>
                <a:cs typeface="Arial" panose="020B0604020202020204" pitchFamily="34" charset="0"/>
              </a:rPr>
              <a:t>Scholarly Activities</a:t>
            </a:r>
            <a:r>
              <a:rPr lang="ja-JP" altLang="en-US" sz="3600" b="1" dirty="0">
                <a:effectLst>
                  <a:outerShdw blurRad="38100" dist="38100" dir="2700000" algn="tl">
                    <a:srgbClr val="C0C0C0"/>
                  </a:outerShdw>
                </a:effectLst>
                <a:latin typeface="Arial" panose="020B0604020202020204" pitchFamily="34" charset="0"/>
                <a:ea typeface="ＭＳ Ｐゴシック" charset="-128"/>
                <a:cs typeface="Arial" panose="020B0604020202020204" pitchFamily="34" charset="0"/>
              </a:rPr>
              <a:t>”</a:t>
            </a:r>
            <a:endParaRPr lang="en-US" sz="3600" b="1" dirty="0">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2BEFDF4E-2265-1728-88A8-9FD4CCEA922D}"/>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CEC2A8F-A9B4-4210-9F28-0F86B8E83E9D}"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4E8D7495-7F12-5C63-1B9A-4CA20401EFD2}"/>
              </a:ext>
            </a:extLst>
          </p:cNvPr>
          <p:cNvSpPr txBox="1"/>
          <p:nvPr/>
        </p:nvSpPr>
        <p:spPr>
          <a:xfrm>
            <a:off x="838201" y="1569933"/>
            <a:ext cx="10641226" cy="4195572"/>
          </a:xfrm>
          <a:prstGeom prst="rect">
            <a:avLst/>
          </a:prstGeom>
          <a:noFill/>
        </p:spPr>
        <p:txBody>
          <a:bodyPr wrap="square" rtlCol="0">
            <a:spAutoFit/>
          </a:bodyPr>
          <a:lstStyle/>
          <a:p>
            <a:pPr marL="82550" marR="0" lvl="0" indent="0" algn="l" defTabSz="457200" rtl="0" eaLnBrk="1" fontAlgn="base" latinLnBrk="0" hangingPunct="1">
              <a:lnSpc>
                <a:spcPct val="70000"/>
              </a:lnSpc>
              <a:spcBef>
                <a:spcPts val="1200"/>
              </a:spcBef>
              <a:spcAft>
                <a:spcPct val="0"/>
              </a:spcAft>
              <a:buClr>
                <a:srgbClr val="4F271C"/>
              </a:buClr>
              <a:buSzPct val="80000"/>
              <a:buFontTx/>
              <a:buNone/>
              <a:tabLst/>
              <a:defRPr/>
            </a:pPr>
            <a:r>
              <a:rPr kumimoji="0" lang="en-US" altLang="en-US" sz="3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Other types:</a:t>
            </a:r>
          </a:p>
          <a:p>
            <a:pPr marL="539750" marR="0" lvl="0" indent="-457200" algn="l" defTabSz="457200" rtl="0" eaLnBrk="1" fontAlgn="base" latinLnBrk="0" hangingPunct="1">
              <a:lnSpc>
                <a:spcPct val="70000"/>
              </a:lnSpc>
              <a:spcBef>
                <a:spcPts val="1200"/>
              </a:spcBef>
              <a:spcAft>
                <a:spcPct val="0"/>
              </a:spcAft>
              <a:buClr>
                <a:srgbClr val="4F271C"/>
              </a:buClr>
              <a:buSzPct val="80000"/>
              <a:buFont typeface="Wingdings" panose="05000000000000000000" pitchFamily="2" charset="2"/>
              <a:buChar char="v"/>
              <a:tabLst/>
              <a:defRPr/>
            </a:pPr>
            <a:r>
              <a:rPr kumimoji="0" lang="en-US" altLang="en-US" sz="3000" b="0" i="0" u="none" strike="noStrike" kern="1200" cap="none" spc="0" normalizeH="0" baseline="0" noProof="0" dirty="0">
                <a:ln>
                  <a:noFill/>
                </a:ln>
                <a:solidFill>
                  <a:srgbClr val="B96645"/>
                </a:solidFill>
                <a:effectLst/>
                <a:uLnTx/>
                <a:uFillTx/>
                <a:latin typeface="Arial" panose="020B0604020202020204" pitchFamily="34" charset="0"/>
                <a:ea typeface="ＭＳ Ｐゴシック" charset="-128"/>
                <a:cs typeface="Arial" panose="020B0604020202020204" pitchFamily="34" charset="0"/>
              </a:rPr>
              <a:t>Where your expertise is needed: </a:t>
            </a:r>
          </a:p>
          <a:p>
            <a:pPr marL="996950" lvl="1" indent="-457200" fontAlgn="base">
              <a:lnSpc>
                <a:spcPct val="70000"/>
              </a:lnSpc>
              <a:spcBef>
                <a:spcPts val="1200"/>
              </a:spcBef>
              <a:spcAft>
                <a:spcPct val="0"/>
              </a:spcAft>
              <a:buClr>
                <a:srgbClr val="4F271C"/>
              </a:buClr>
              <a:buSzPct val="80000"/>
              <a:buFont typeface="Wingdings" panose="05000000000000000000" pitchFamily="2" charset="2"/>
              <a:buChar char="Ø"/>
            </a:pPr>
            <a:r>
              <a:rPr kumimoji="0" lang="en-US" altLang="en-US" sz="2800" b="0" i="0" u="none" strike="noStrike" kern="1200" cap="none" spc="0" normalizeH="0" baseline="0" noProof="0" dirty="0">
                <a:ln>
                  <a:noFill/>
                </a:ln>
                <a:solidFill>
                  <a:schemeClr val="accent1">
                    <a:lumMod val="75000"/>
                  </a:schemeClr>
                </a:solidFill>
                <a:effectLst/>
                <a:uLnTx/>
                <a:uFillTx/>
                <a:latin typeface="Arial" panose="020B0604020202020204" pitchFamily="34" charset="0"/>
                <a:ea typeface="ＭＳ Ｐゴシック" charset="-128"/>
                <a:cs typeface="Arial" panose="020B0604020202020204" pitchFamily="34" charset="0"/>
              </a:rPr>
              <a:t>Media [TV, radio, online news, letters, blogs, etc.]</a:t>
            </a:r>
          </a:p>
          <a:p>
            <a:pPr marL="996950" lvl="1" indent="-457200" fontAlgn="base">
              <a:lnSpc>
                <a:spcPct val="70000"/>
              </a:lnSpc>
              <a:spcBef>
                <a:spcPts val="1200"/>
              </a:spcBef>
              <a:spcAft>
                <a:spcPct val="0"/>
              </a:spcAft>
              <a:buClr>
                <a:srgbClr val="4F271C"/>
              </a:buClr>
              <a:buSzPct val="80000"/>
              <a:buFont typeface="Wingdings" panose="05000000000000000000" pitchFamily="2" charset="2"/>
              <a:buChar char="Ø"/>
            </a:pPr>
            <a:r>
              <a:rPr lang="en-US" altLang="en-US" sz="2800" dirty="0">
                <a:solidFill>
                  <a:schemeClr val="accent1">
                    <a:lumMod val="75000"/>
                  </a:schemeClr>
                </a:solidFill>
                <a:latin typeface="Arial" panose="020B0604020202020204" pitchFamily="34" charset="0"/>
                <a:ea typeface="ＭＳ Ｐゴシック" charset="-128"/>
                <a:cs typeface="Arial" panose="020B0604020202020204" pitchFamily="34" charset="0"/>
              </a:rPr>
              <a:t>Community education (invited to speak)</a:t>
            </a:r>
            <a:endParaRPr kumimoji="0" lang="en-US" altLang="en-US" sz="2800" b="0" i="0" u="none" strike="noStrike" kern="1200" cap="none" spc="0" normalizeH="0" baseline="0" noProof="0" dirty="0">
              <a:ln>
                <a:noFill/>
              </a:ln>
              <a:solidFill>
                <a:schemeClr val="accent1">
                  <a:lumMod val="75000"/>
                </a:schemeClr>
              </a:solidFill>
              <a:effectLst/>
              <a:uLnTx/>
              <a:uFillTx/>
              <a:latin typeface="Arial" panose="020B0604020202020204" pitchFamily="34" charset="0"/>
              <a:ea typeface="ＭＳ Ｐゴシック" charset="-128"/>
              <a:cs typeface="Arial" panose="020B0604020202020204" pitchFamily="34" charset="0"/>
            </a:endParaRPr>
          </a:p>
          <a:p>
            <a:pPr marL="365125" marR="0" lvl="0" indent="-282575" algn="l" defTabSz="457200" rtl="0" eaLnBrk="1" fontAlgn="base" latinLnBrk="0" hangingPunct="1">
              <a:lnSpc>
                <a:spcPct val="70000"/>
              </a:lnSpc>
              <a:spcBef>
                <a:spcPts val="1200"/>
              </a:spcBef>
              <a:spcAft>
                <a:spcPct val="0"/>
              </a:spcAft>
              <a:buClr>
                <a:srgbClr val="4F271C"/>
              </a:buClr>
              <a:buSzPct val="80000"/>
              <a:buFontTx/>
              <a:buNone/>
              <a:tabLst/>
              <a:defRPr/>
            </a:pPr>
            <a:endParaRPr kumimoji="0" lang="en-US" altLang="en-US" sz="3000" b="0" i="0" u="none" strike="noStrike" kern="1200" cap="none" spc="0" normalizeH="0" baseline="0" noProof="0" dirty="0">
              <a:ln>
                <a:noFill/>
              </a:ln>
              <a:solidFill>
                <a:srgbClr val="B96645"/>
              </a:solidFill>
              <a:effectLst/>
              <a:uLnTx/>
              <a:uFillTx/>
              <a:latin typeface="Arial" panose="020B0604020202020204" pitchFamily="34" charset="0"/>
              <a:ea typeface="ＭＳ Ｐゴシック" charset="-128"/>
              <a:cs typeface="Arial" panose="020B0604020202020204" pitchFamily="34" charset="0"/>
            </a:endParaRPr>
          </a:p>
          <a:p>
            <a:pPr marL="539750" indent="-457200" fontAlgn="base">
              <a:lnSpc>
                <a:spcPct val="70000"/>
              </a:lnSpc>
              <a:spcBef>
                <a:spcPts val="600"/>
              </a:spcBef>
              <a:spcAft>
                <a:spcPct val="0"/>
              </a:spcAft>
              <a:buClr>
                <a:srgbClr val="4F271C"/>
              </a:buClr>
              <a:buSzPct val="80000"/>
              <a:buFont typeface="Wingdings" panose="05000000000000000000" pitchFamily="2" charset="2"/>
              <a:buChar char="v"/>
            </a:pPr>
            <a:r>
              <a:rPr lang="en-US" altLang="ja-JP" sz="3000" dirty="0">
                <a:solidFill>
                  <a:srgbClr val="B96645"/>
                </a:solidFill>
                <a:latin typeface="Arial" panose="020B0604020202020204" pitchFamily="34" charset="0"/>
                <a:ea typeface="ＭＳ Ｐゴシック" charset="-128"/>
                <a:cs typeface="Arial" panose="020B0604020202020204" pitchFamily="34" charset="0"/>
              </a:rPr>
              <a:t>Disseminated/adopted QI programs (change in policy or process)</a:t>
            </a:r>
          </a:p>
          <a:p>
            <a:pPr marL="996950" lvl="1" indent="-457200" fontAlgn="base">
              <a:lnSpc>
                <a:spcPct val="70000"/>
              </a:lnSpc>
              <a:spcBef>
                <a:spcPts val="600"/>
              </a:spcBef>
              <a:spcAft>
                <a:spcPct val="0"/>
              </a:spcAft>
              <a:buClr>
                <a:srgbClr val="4F271C"/>
              </a:buClr>
              <a:buSzPct val="80000"/>
              <a:buFont typeface="Wingdings" panose="05000000000000000000" pitchFamily="2" charset="2"/>
              <a:buChar char="Ø"/>
            </a:pPr>
            <a:r>
              <a:rPr lang="en-US" altLang="ja-JP" sz="2800" dirty="0">
                <a:solidFill>
                  <a:schemeClr val="accent1">
                    <a:lumMod val="50000"/>
                  </a:schemeClr>
                </a:solidFill>
                <a:latin typeface="Arial" panose="020B0604020202020204" pitchFamily="34" charset="0"/>
                <a:ea typeface="ＭＳ Ｐゴシック" charset="-128"/>
                <a:cs typeface="Arial" panose="020B0604020202020204" pitchFamily="34" charset="0"/>
              </a:rPr>
              <a:t>Please add QI charter number when documenting QI on CV</a:t>
            </a:r>
          </a:p>
          <a:p>
            <a:pPr marL="82550" marR="0" lvl="0" algn="l" defTabSz="457200" rtl="0" eaLnBrk="1" fontAlgn="base" latinLnBrk="0" hangingPunct="1">
              <a:lnSpc>
                <a:spcPct val="70000"/>
              </a:lnSpc>
              <a:spcBef>
                <a:spcPts val="3600"/>
              </a:spcBef>
              <a:spcAft>
                <a:spcPts val="600"/>
              </a:spcAft>
              <a:buClr>
                <a:srgbClr val="4F271C"/>
              </a:buClr>
              <a:buSzPct val="80000"/>
              <a:tabLst/>
              <a:defRPr/>
            </a:pPr>
            <a:r>
              <a:rPr kumimoji="0" lang="en-US" altLang="en-US" sz="3000" b="0" i="0" u="none" strike="noStrike" kern="1200" cap="none" spc="0" normalizeH="0" baseline="0" noProof="0" dirty="0">
                <a:ln>
                  <a:noFill/>
                </a:ln>
                <a:solidFill>
                  <a:srgbClr val="7030A0"/>
                </a:solidFill>
                <a:effectLst/>
                <a:uLnTx/>
                <a:uFillTx/>
                <a:latin typeface="Arial" panose="020B0604020202020204" pitchFamily="34" charset="0"/>
                <a:ea typeface="ＭＳ Ｐゴシック" charset="-128"/>
                <a:cs typeface="Arial" panose="020B0604020202020204" pitchFamily="34" charset="0"/>
              </a:rPr>
              <a:t>Must be documentable and impactful on the f</a:t>
            </a:r>
            <a:r>
              <a:rPr kumimoji="0" lang="en-US" altLang="ja-JP" sz="3000" b="0" i="0" u="none" strike="noStrike" kern="1200" cap="none" spc="0" normalizeH="0" baseline="0" noProof="0" dirty="0">
                <a:ln>
                  <a:noFill/>
                </a:ln>
                <a:solidFill>
                  <a:srgbClr val="7030A0"/>
                </a:solidFill>
                <a:effectLst/>
                <a:uLnTx/>
                <a:uFillTx/>
                <a:latin typeface="Arial" panose="020B0604020202020204" pitchFamily="34" charset="0"/>
                <a:ea typeface="ＭＳ Ｐゴシック" charset="-128"/>
                <a:cs typeface="Arial" panose="020B0604020202020204" pitchFamily="34" charset="0"/>
              </a:rPr>
              <a:t>ield of expertise.</a:t>
            </a:r>
          </a:p>
        </p:txBody>
      </p:sp>
      <p:sp>
        <p:nvSpPr>
          <p:cNvPr id="4" name="Line 6">
            <a:extLst>
              <a:ext uri="{FF2B5EF4-FFF2-40B4-BE49-F238E27FC236}">
                <a16:creationId xmlns:a16="http://schemas.microsoft.com/office/drawing/2014/main" id="{B12DF116-E3B0-0C23-F5F8-44A87AE54B63}"/>
              </a:ext>
            </a:extLst>
          </p:cNvPr>
          <p:cNvSpPr>
            <a:spLocks noChangeShapeType="1"/>
          </p:cNvSpPr>
          <p:nvPr/>
        </p:nvSpPr>
        <p:spPr bwMode="auto">
          <a:xfrm flipV="1">
            <a:off x="534838" y="933407"/>
            <a:ext cx="10515600" cy="41276"/>
          </a:xfrm>
          <a:prstGeom prst="line">
            <a:avLst/>
          </a:prstGeom>
          <a:noFill/>
          <a:ln w="28575">
            <a:solidFill>
              <a:srgbClr val="B96645"/>
            </a:solidFill>
            <a:round/>
            <a:headEnd/>
            <a:tailEnd/>
          </a:ln>
          <a:extLst>
            <a:ext uri="{909E8E84-426E-40DD-AFC4-6F175D3DCCD1}">
              <a14:hiddenFill xmlns:a14="http://schemas.microsoft.com/office/drawing/2010/main">
                <a:no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highlight>
                <a:srgbClr val="B96645"/>
              </a:highlight>
              <a:uLnTx/>
              <a:uFillTx/>
              <a:latin typeface="Calibri" panose="020F0502020204030204"/>
              <a:ea typeface="+mn-ea"/>
              <a:cs typeface="+mn-cs"/>
            </a:endParaRPr>
          </a:p>
        </p:txBody>
      </p:sp>
    </p:spTree>
    <p:extLst>
      <p:ext uri="{BB962C8B-B14F-4D97-AF65-F5344CB8AC3E}">
        <p14:creationId xmlns:p14="http://schemas.microsoft.com/office/powerpoint/2010/main" val="3082672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38200" y="240589"/>
            <a:ext cx="10515600" cy="584718"/>
          </a:xfrm>
        </p:spPr>
        <p:txBody>
          <a:bodyPr>
            <a:noAutofit/>
          </a:bodyPr>
          <a:lstStyle/>
          <a:p>
            <a:pPr algn="ctr"/>
            <a:r>
              <a:rPr lang="en-US" sz="3600" dirty="0">
                <a:latin typeface="Arial" panose="020B0604020202020204" pitchFamily="34" charset="0"/>
                <a:cs typeface="Arial" panose="020B0604020202020204" pitchFamily="34" charset="0"/>
              </a:rPr>
              <a:t>Qualifying for Promotion:</a:t>
            </a:r>
            <a:r>
              <a:rPr lang="ja-JP" altLang="en-US" sz="3600" dirty="0">
                <a:effectLst>
                  <a:outerShdw blurRad="38100" dist="38100" dir="2700000" algn="tl">
                    <a:srgbClr val="C0C0C0"/>
                  </a:outerShdw>
                </a:effectLst>
                <a:latin typeface="Arial" panose="020B0604020202020204" pitchFamily="34" charset="0"/>
                <a:ea typeface="ＭＳ Ｐゴシック" charset="-128"/>
                <a:cs typeface="Arial" panose="020B0604020202020204" pitchFamily="34" charset="0"/>
              </a:rPr>
              <a:t>“</a:t>
            </a:r>
            <a:r>
              <a:rPr lang="en-US" altLang="ja-JP" sz="3600" dirty="0">
                <a:effectLst>
                  <a:outerShdw blurRad="38100" dist="38100" dir="2700000" algn="tl">
                    <a:srgbClr val="C0C0C0"/>
                  </a:outerShdw>
                </a:effectLst>
                <a:latin typeface="Arial" panose="020B0604020202020204" pitchFamily="34" charset="0"/>
                <a:ea typeface="ＭＳ Ｐゴシック" charset="-128"/>
                <a:cs typeface="Arial" panose="020B0604020202020204" pitchFamily="34" charset="0"/>
              </a:rPr>
              <a:t>Teaching Activities</a:t>
            </a:r>
            <a:r>
              <a:rPr lang="ja-JP" altLang="en-US" sz="3600" dirty="0">
                <a:effectLst>
                  <a:outerShdw blurRad="38100" dist="38100" dir="2700000" algn="tl">
                    <a:srgbClr val="C0C0C0"/>
                  </a:outerShdw>
                </a:effectLst>
                <a:latin typeface="Arial" panose="020B0604020202020204" pitchFamily="34" charset="0"/>
                <a:ea typeface="ＭＳ Ｐゴシック" charset="-128"/>
                <a:cs typeface="Arial" panose="020B0604020202020204" pitchFamily="34" charset="0"/>
              </a:rPr>
              <a:t>”</a:t>
            </a:r>
            <a:endParaRPr lang="en-US" sz="3600" dirty="0">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80B71088-71A7-41CA-B243-CE5A07F11613}"/>
              </a:ext>
            </a:extLst>
          </p:cNvPr>
          <p:cNvSpPr>
            <a:spLocks noGrp="1"/>
          </p:cNvSpPr>
          <p:nvPr>
            <p:ph type="sldNum" sz="quarter" idx="12"/>
          </p:nvPr>
        </p:nvSpPr>
        <p:spPr/>
        <p:txBody>
          <a:bodyPr/>
          <a:lstStyle/>
          <a:p>
            <a:fld id="{6CEC2A8F-A9B4-4210-9F28-0F86B8E83E9D}" type="slidenum">
              <a:rPr lang="en-US" smtClean="0"/>
              <a:t>13</a:t>
            </a:fld>
            <a:endParaRPr lang="en-US" dirty="0"/>
          </a:p>
        </p:txBody>
      </p:sp>
      <p:sp>
        <p:nvSpPr>
          <p:cNvPr id="5" name="TextBox 4"/>
          <p:cNvSpPr txBox="1"/>
          <p:nvPr/>
        </p:nvSpPr>
        <p:spPr>
          <a:xfrm>
            <a:off x="674913" y="1239939"/>
            <a:ext cx="10375525" cy="5035802"/>
          </a:xfrm>
          <a:prstGeom prst="rect">
            <a:avLst/>
          </a:prstGeom>
          <a:noFill/>
        </p:spPr>
        <p:txBody>
          <a:bodyPr wrap="square" rtlCol="0">
            <a:spAutoFit/>
          </a:bodyPr>
          <a:lstStyle/>
          <a:p>
            <a:pPr marL="539750" lvl="0" indent="-457200" fontAlgn="base">
              <a:lnSpc>
                <a:spcPct val="70000"/>
              </a:lnSpc>
              <a:spcBef>
                <a:spcPts val="600"/>
              </a:spcBef>
              <a:spcAft>
                <a:spcPct val="0"/>
              </a:spcAft>
              <a:buClr>
                <a:srgbClr val="4F271C"/>
              </a:buClr>
              <a:buSzPct val="80000"/>
              <a:buFont typeface="Wingdings" panose="05000000000000000000" pitchFamily="2" charset="2"/>
              <a:buChar char="v"/>
            </a:pPr>
            <a:r>
              <a:rPr lang="en-US" altLang="en-US" sz="3200" dirty="0">
                <a:solidFill>
                  <a:srgbClr val="000000"/>
                </a:solidFill>
                <a:latin typeface="Arial" panose="020B0604020202020204" pitchFamily="34" charset="0"/>
                <a:ea typeface="ＭＳ Ｐゴシック" charset="-128"/>
                <a:cs typeface="Arial" panose="020B0604020202020204" pitchFamily="34" charset="0"/>
              </a:rPr>
              <a:t>Many types of teaching/educational activities</a:t>
            </a:r>
          </a:p>
          <a:p>
            <a:pPr marL="914400" lvl="1" indent="-457200" fontAlgn="base">
              <a:lnSpc>
                <a:spcPct val="70000"/>
              </a:lnSpc>
              <a:spcBef>
                <a:spcPts val="1200"/>
              </a:spcBef>
              <a:spcAft>
                <a:spcPct val="0"/>
              </a:spcAft>
              <a:buClr>
                <a:srgbClr val="4F271C"/>
              </a:buClr>
              <a:buFont typeface="Wingdings" panose="05000000000000000000" pitchFamily="2" charset="2"/>
              <a:buChar char="Ø"/>
            </a:pPr>
            <a:r>
              <a:rPr lang="en-US" altLang="en-US" sz="2800" dirty="0">
                <a:solidFill>
                  <a:srgbClr val="B96645"/>
                </a:solidFill>
                <a:latin typeface="Arial" panose="020B0604020202020204" pitchFamily="34" charset="0"/>
                <a:ea typeface="ＭＳ Ｐゴシック" charset="-128"/>
                <a:cs typeface="Arial" panose="020B0604020202020204" pitchFamily="34" charset="0"/>
              </a:rPr>
              <a:t>Didactic/classroom teaching</a:t>
            </a:r>
          </a:p>
          <a:p>
            <a:pPr marL="914400" lvl="1" indent="-457200" fontAlgn="base">
              <a:lnSpc>
                <a:spcPct val="70000"/>
              </a:lnSpc>
              <a:spcBef>
                <a:spcPts val="1200"/>
              </a:spcBef>
              <a:spcAft>
                <a:spcPct val="0"/>
              </a:spcAft>
              <a:buClr>
                <a:srgbClr val="4F271C"/>
              </a:buClr>
              <a:buFont typeface="Wingdings" panose="05000000000000000000" pitchFamily="2" charset="2"/>
              <a:buChar char="Ø"/>
            </a:pPr>
            <a:r>
              <a:rPr lang="en-US" altLang="en-US" sz="2800" dirty="0">
                <a:solidFill>
                  <a:srgbClr val="B96645"/>
                </a:solidFill>
                <a:latin typeface="Arial" panose="020B0604020202020204" pitchFamily="34" charset="0"/>
                <a:ea typeface="ＭＳ Ｐゴシック" charset="-128"/>
                <a:cs typeface="Arial" panose="020B0604020202020204" pitchFamily="34" charset="0"/>
              </a:rPr>
              <a:t>PBL/TBL</a:t>
            </a:r>
          </a:p>
          <a:p>
            <a:pPr marL="914400" lvl="1" indent="-457200" fontAlgn="base">
              <a:lnSpc>
                <a:spcPct val="70000"/>
              </a:lnSpc>
              <a:spcBef>
                <a:spcPts val="1200"/>
              </a:spcBef>
              <a:spcAft>
                <a:spcPct val="0"/>
              </a:spcAft>
              <a:buClr>
                <a:srgbClr val="4F271C"/>
              </a:buClr>
              <a:buFont typeface="Wingdings" panose="05000000000000000000" pitchFamily="2" charset="2"/>
              <a:buChar char="Ø"/>
            </a:pPr>
            <a:r>
              <a:rPr lang="en-US" altLang="en-US" sz="2800" dirty="0">
                <a:solidFill>
                  <a:srgbClr val="B96645"/>
                </a:solidFill>
                <a:latin typeface="Arial" panose="020B0604020202020204" pitchFamily="34" charset="0"/>
                <a:ea typeface="ＭＳ Ｐゴシック" charset="-128"/>
                <a:cs typeface="Arial" panose="020B0604020202020204" pitchFamily="34" charset="0"/>
              </a:rPr>
              <a:t>One-on-one mentoring/training</a:t>
            </a:r>
          </a:p>
          <a:p>
            <a:pPr marL="1371600" lvl="2" indent="-457200" fontAlgn="base">
              <a:lnSpc>
                <a:spcPct val="70000"/>
              </a:lnSpc>
              <a:spcBef>
                <a:spcPts val="550"/>
              </a:spcBef>
              <a:spcAft>
                <a:spcPct val="0"/>
              </a:spcAft>
              <a:buClr>
                <a:srgbClr val="4F271C"/>
              </a:buClr>
              <a:buFont typeface="Courier New" panose="02070309020205020404" pitchFamily="49" charset="0"/>
              <a:buChar char="o"/>
            </a:pPr>
            <a:r>
              <a:rPr lang="en-US" altLang="en-US" sz="2600" dirty="0">
                <a:solidFill>
                  <a:schemeClr val="accent1">
                    <a:lumMod val="75000"/>
                  </a:schemeClr>
                </a:solidFill>
                <a:latin typeface="Arial" panose="020B0604020202020204" pitchFamily="34" charset="0"/>
                <a:ea typeface="ＭＳ Ｐゴシック" charset="-128"/>
                <a:cs typeface="Arial" panose="020B0604020202020204" pitchFamily="34" charset="0"/>
              </a:rPr>
              <a:t>Undergraduates, graduate students (MS/PhD), medical students, postdocs, residents, fellows</a:t>
            </a:r>
          </a:p>
          <a:p>
            <a:pPr marL="914400" lvl="1" indent="-457200" fontAlgn="base">
              <a:lnSpc>
                <a:spcPct val="70000"/>
              </a:lnSpc>
              <a:spcBef>
                <a:spcPts val="1200"/>
              </a:spcBef>
              <a:spcAft>
                <a:spcPct val="0"/>
              </a:spcAft>
              <a:buClr>
                <a:srgbClr val="4F271C"/>
              </a:buClr>
              <a:buFont typeface="Wingdings" panose="05000000000000000000" pitchFamily="2" charset="2"/>
              <a:buChar char="Ø"/>
            </a:pPr>
            <a:r>
              <a:rPr lang="en-US" altLang="en-US" sz="2800" dirty="0">
                <a:solidFill>
                  <a:srgbClr val="B96645"/>
                </a:solidFill>
                <a:latin typeface="Arial" panose="020B0604020202020204" pitchFamily="34" charset="0"/>
                <a:ea typeface="ＭＳ Ｐゴシック" charset="-128"/>
                <a:cs typeface="Arial" panose="020B0604020202020204" pitchFamily="34" charset="0"/>
              </a:rPr>
              <a:t>Workshops, M&amp;M discussions</a:t>
            </a:r>
          </a:p>
          <a:p>
            <a:pPr marL="914400" lvl="1" indent="-457200" fontAlgn="base">
              <a:lnSpc>
                <a:spcPct val="70000"/>
              </a:lnSpc>
              <a:spcBef>
                <a:spcPts val="1200"/>
              </a:spcBef>
              <a:spcAft>
                <a:spcPct val="0"/>
              </a:spcAft>
              <a:buClr>
                <a:srgbClr val="4F271C"/>
              </a:buClr>
              <a:buFont typeface="Wingdings" panose="05000000000000000000" pitchFamily="2" charset="2"/>
              <a:buChar char="Ø"/>
            </a:pPr>
            <a:r>
              <a:rPr lang="en-US" altLang="en-US" sz="2800" dirty="0">
                <a:solidFill>
                  <a:srgbClr val="B96645"/>
                </a:solidFill>
                <a:latin typeface="Arial" panose="020B0604020202020204" pitchFamily="34" charset="0"/>
                <a:ea typeface="ＭＳ Ｐゴシック" charset="-128"/>
                <a:cs typeface="Arial" panose="020B0604020202020204" pitchFamily="34" charset="0"/>
              </a:rPr>
              <a:t>Bedside teaching – both out-patient clinic and in-patient rounds </a:t>
            </a:r>
          </a:p>
          <a:p>
            <a:pPr marL="539750" lvl="0" indent="-457200" fontAlgn="base">
              <a:lnSpc>
                <a:spcPct val="70000"/>
              </a:lnSpc>
              <a:spcBef>
                <a:spcPts val="2400"/>
              </a:spcBef>
              <a:spcAft>
                <a:spcPct val="0"/>
              </a:spcAft>
              <a:buClr>
                <a:srgbClr val="4F271C"/>
              </a:buClr>
              <a:buSzPct val="80000"/>
              <a:buFont typeface="Wingdings" panose="05000000000000000000" pitchFamily="2" charset="2"/>
              <a:buChar char="v"/>
            </a:pPr>
            <a:r>
              <a:rPr lang="en-US" altLang="en-US" sz="3200" dirty="0">
                <a:solidFill>
                  <a:srgbClr val="000000"/>
                </a:solidFill>
                <a:latin typeface="Arial" panose="020B0604020202020204" pitchFamily="34" charset="0"/>
                <a:ea typeface="ＭＳ Ｐゴシック" charset="-128"/>
                <a:cs typeface="Arial" panose="020B0604020202020204" pitchFamily="34" charset="0"/>
              </a:rPr>
              <a:t>GSBS – teaching may be different than MMS</a:t>
            </a:r>
          </a:p>
          <a:p>
            <a:pPr marL="996950" lvl="1" indent="-457200" fontAlgn="base">
              <a:lnSpc>
                <a:spcPct val="70000"/>
              </a:lnSpc>
              <a:spcBef>
                <a:spcPts val="600"/>
              </a:spcBef>
              <a:spcAft>
                <a:spcPct val="0"/>
              </a:spcAft>
              <a:buClr>
                <a:srgbClr val="4F271C"/>
              </a:buClr>
              <a:buSzPct val="80000"/>
              <a:buFont typeface="Wingdings" panose="05000000000000000000" pitchFamily="2" charset="2"/>
              <a:buChar char="Ø"/>
            </a:pPr>
            <a:r>
              <a:rPr lang="en-US" altLang="en-US" sz="2800" dirty="0">
                <a:solidFill>
                  <a:srgbClr val="B96645"/>
                </a:solidFill>
                <a:latin typeface="Arial" panose="020B0604020202020204" pitchFamily="34" charset="0"/>
                <a:ea typeface="ＭＳ Ｐゴシック" charset="-128"/>
                <a:cs typeface="Arial" panose="020B0604020202020204" pitchFamily="34" charset="0"/>
              </a:rPr>
              <a:t>Course per year/semester</a:t>
            </a:r>
          </a:p>
          <a:p>
            <a:pPr marL="996950" lvl="1" indent="-457200" fontAlgn="base">
              <a:lnSpc>
                <a:spcPct val="70000"/>
              </a:lnSpc>
              <a:spcBef>
                <a:spcPts val="600"/>
              </a:spcBef>
              <a:spcAft>
                <a:spcPct val="0"/>
              </a:spcAft>
              <a:buClr>
                <a:srgbClr val="4F271C"/>
              </a:buClr>
              <a:buSzPct val="80000"/>
              <a:buFont typeface="Wingdings" panose="05000000000000000000" pitchFamily="2" charset="2"/>
              <a:buChar char="Ø"/>
            </a:pPr>
            <a:r>
              <a:rPr lang="en-US" altLang="en-US" sz="2800" dirty="0">
                <a:solidFill>
                  <a:srgbClr val="B96645"/>
                </a:solidFill>
                <a:latin typeface="Arial" panose="020B0604020202020204" pitchFamily="34" charset="0"/>
                <a:ea typeface="ＭＳ Ｐゴシック" charset="-128"/>
                <a:cs typeface="Arial" panose="020B0604020202020204" pitchFamily="34" charset="0"/>
              </a:rPr>
              <a:t>Sponsoring PhD/post-docs</a:t>
            </a:r>
          </a:p>
        </p:txBody>
      </p:sp>
      <p:sp>
        <p:nvSpPr>
          <p:cNvPr id="4" name="Line 6">
            <a:extLst>
              <a:ext uri="{FF2B5EF4-FFF2-40B4-BE49-F238E27FC236}">
                <a16:creationId xmlns:a16="http://schemas.microsoft.com/office/drawing/2014/main" id="{C67B9B58-13CA-E6D4-7A7E-42A7B9EDACBB}"/>
              </a:ext>
            </a:extLst>
          </p:cNvPr>
          <p:cNvSpPr>
            <a:spLocks noChangeShapeType="1"/>
          </p:cNvSpPr>
          <p:nvPr/>
        </p:nvSpPr>
        <p:spPr bwMode="auto">
          <a:xfrm flipV="1">
            <a:off x="534838" y="933407"/>
            <a:ext cx="10515600" cy="41276"/>
          </a:xfrm>
          <a:prstGeom prst="line">
            <a:avLst/>
          </a:prstGeom>
          <a:noFill/>
          <a:ln w="28575">
            <a:solidFill>
              <a:srgbClr val="B96645"/>
            </a:solidFill>
            <a:round/>
            <a:headEnd/>
            <a:tailEnd/>
          </a:ln>
          <a:extLst>
            <a:ext uri="{909E8E84-426E-40DD-AFC4-6F175D3DCCD1}">
              <a14:hiddenFill xmlns:a14="http://schemas.microsoft.com/office/drawing/2010/main">
                <a:no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highlight>
                <a:srgbClr val="B96645"/>
              </a:highlight>
              <a:uLnTx/>
              <a:uFillTx/>
              <a:latin typeface="Calibri" panose="020F0502020204030204"/>
              <a:ea typeface="+mn-ea"/>
              <a:cs typeface="+mn-cs"/>
            </a:endParaRPr>
          </a:p>
        </p:txBody>
      </p:sp>
    </p:spTree>
    <p:extLst>
      <p:ext uri="{BB962C8B-B14F-4D97-AF65-F5344CB8AC3E}">
        <p14:creationId xmlns:p14="http://schemas.microsoft.com/office/powerpoint/2010/main" val="3344010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a:extLst>
            <a:ext uri="{FF2B5EF4-FFF2-40B4-BE49-F238E27FC236}">
              <a16:creationId xmlns:a16="http://schemas.microsoft.com/office/drawing/2014/main" id="{FDD4E076-25F6-1513-3628-03D69AB28776}"/>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B41BE94D-5FBF-BF6F-6DDA-40F12637264A}"/>
              </a:ext>
            </a:extLst>
          </p:cNvPr>
          <p:cNvSpPr>
            <a:spLocks noGrp="1"/>
          </p:cNvSpPr>
          <p:nvPr>
            <p:ph type="title"/>
          </p:nvPr>
        </p:nvSpPr>
        <p:spPr>
          <a:xfrm>
            <a:off x="838200" y="240589"/>
            <a:ext cx="10515600" cy="584718"/>
          </a:xfrm>
        </p:spPr>
        <p:txBody>
          <a:bodyPr>
            <a:noAutofit/>
          </a:bodyPr>
          <a:lstStyle/>
          <a:p>
            <a:pPr algn="ctr"/>
            <a:r>
              <a:rPr lang="en-US" sz="3600" dirty="0">
                <a:latin typeface="Arial" panose="020B0604020202020204" pitchFamily="34" charset="0"/>
                <a:cs typeface="Arial" panose="020B0604020202020204" pitchFamily="34" charset="0"/>
              </a:rPr>
              <a:t>Qualifying for Promotion:</a:t>
            </a:r>
            <a:r>
              <a:rPr lang="ja-JP" altLang="en-US" sz="3600" dirty="0">
                <a:effectLst>
                  <a:outerShdw blurRad="38100" dist="38100" dir="2700000" algn="tl">
                    <a:srgbClr val="C0C0C0"/>
                  </a:outerShdw>
                </a:effectLst>
                <a:latin typeface="Arial" panose="020B0604020202020204" pitchFamily="34" charset="0"/>
                <a:ea typeface="ＭＳ Ｐゴシック" charset="-128"/>
                <a:cs typeface="Arial" panose="020B0604020202020204" pitchFamily="34" charset="0"/>
              </a:rPr>
              <a:t>“</a:t>
            </a:r>
            <a:r>
              <a:rPr lang="en-US" altLang="ja-JP" sz="3600" dirty="0">
                <a:effectLst>
                  <a:outerShdw blurRad="38100" dist="38100" dir="2700000" algn="tl">
                    <a:srgbClr val="C0C0C0"/>
                  </a:outerShdw>
                </a:effectLst>
                <a:latin typeface="Arial" panose="020B0604020202020204" pitchFamily="34" charset="0"/>
                <a:ea typeface="ＭＳ Ｐゴシック" charset="-128"/>
                <a:cs typeface="Arial" panose="020B0604020202020204" pitchFamily="34" charset="0"/>
              </a:rPr>
              <a:t>Teaching Activities</a:t>
            </a:r>
            <a:r>
              <a:rPr lang="ja-JP" altLang="en-US" sz="3600" dirty="0">
                <a:effectLst>
                  <a:outerShdw blurRad="38100" dist="38100" dir="2700000" algn="tl">
                    <a:srgbClr val="C0C0C0"/>
                  </a:outerShdw>
                </a:effectLst>
                <a:latin typeface="Arial" panose="020B0604020202020204" pitchFamily="34" charset="0"/>
                <a:ea typeface="ＭＳ Ｐゴシック" charset="-128"/>
                <a:cs typeface="Arial" panose="020B0604020202020204" pitchFamily="34" charset="0"/>
              </a:rPr>
              <a:t>”</a:t>
            </a:r>
            <a:endParaRPr lang="en-US" sz="3600" dirty="0">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5DEE3D57-AE53-7FA8-492E-417DF372C3F6}"/>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CEC2A8F-A9B4-4210-9F28-0F86B8E83E9D}"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2711EDA8-BDFF-F16F-F755-953BB6E07D3A}"/>
              </a:ext>
            </a:extLst>
          </p:cNvPr>
          <p:cNvSpPr txBox="1"/>
          <p:nvPr/>
        </p:nvSpPr>
        <p:spPr>
          <a:xfrm>
            <a:off x="674913" y="1239939"/>
            <a:ext cx="10842173" cy="3699474"/>
          </a:xfrm>
          <a:prstGeom prst="rect">
            <a:avLst/>
          </a:prstGeom>
          <a:noFill/>
        </p:spPr>
        <p:txBody>
          <a:bodyPr wrap="square" rtlCol="0">
            <a:spAutoFit/>
          </a:bodyPr>
          <a:lstStyle/>
          <a:p>
            <a:pPr marL="457200" marR="0" lvl="0" indent="-457200" algn="l" defTabSz="457200" rtl="0" eaLnBrk="1" fontAlgn="base" latinLnBrk="0" hangingPunct="1">
              <a:lnSpc>
                <a:spcPct val="70000"/>
              </a:lnSpc>
              <a:spcBef>
                <a:spcPts val="550"/>
              </a:spcBef>
              <a:spcAft>
                <a:spcPct val="0"/>
              </a:spcAft>
              <a:buClr>
                <a:srgbClr val="4F271C"/>
              </a:buClr>
              <a:buSzTx/>
              <a:buFont typeface="Wingdings" panose="05000000000000000000" pitchFamily="2" charset="2"/>
              <a:buChar char="v"/>
              <a:tabLst/>
              <a:defRPr/>
            </a:pPr>
            <a:r>
              <a:rPr kumimoji="0" lang="en-US" altLang="en-US" sz="3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128"/>
                <a:cs typeface="Arial" panose="020B0604020202020204" pitchFamily="34" charset="0"/>
              </a:rPr>
              <a:t>Leadership in educational activities </a:t>
            </a:r>
          </a:p>
          <a:p>
            <a:pPr marL="914400" marR="0" lvl="1" indent="-457200" algn="l" defTabSz="457200" rtl="0" eaLnBrk="1" fontAlgn="base" latinLnBrk="0" hangingPunct="1">
              <a:lnSpc>
                <a:spcPct val="70000"/>
              </a:lnSpc>
              <a:spcBef>
                <a:spcPts val="1200"/>
              </a:spcBef>
              <a:spcAft>
                <a:spcPct val="0"/>
              </a:spcAft>
              <a:buClr>
                <a:srgbClr val="4F271C"/>
              </a:buClr>
              <a:buSzTx/>
              <a:buFont typeface="Wingdings" panose="05000000000000000000" pitchFamily="2" charset="2"/>
              <a:buChar char="Ø"/>
              <a:tabLst/>
              <a:defRPr/>
            </a:pPr>
            <a:r>
              <a:rPr kumimoji="0" lang="en-US" altLang="en-US" sz="2800" b="1" i="0" u="none" strike="noStrike" kern="1200" cap="none" spc="0" normalizeH="0" baseline="0" noProof="0" dirty="0">
                <a:ln>
                  <a:noFill/>
                </a:ln>
                <a:solidFill>
                  <a:srgbClr val="B96645"/>
                </a:solidFill>
                <a:effectLst/>
                <a:uLnTx/>
                <a:uFillTx/>
                <a:latin typeface="Arial" panose="020B0604020202020204" pitchFamily="34" charset="0"/>
                <a:ea typeface="ＭＳ Ｐゴシック" charset="-128"/>
                <a:cs typeface="Arial" panose="020B0604020202020204" pitchFamily="34" charset="0"/>
              </a:rPr>
              <a:t>PD, APD, divisional lead, site director, elective director</a:t>
            </a:r>
          </a:p>
          <a:p>
            <a:pPr marL="914400" marR="0" lvl="1" indent="-457200" algn="l" defTabSz="457200" rtl="0" eaLnBrk="1" fontAlgn="base" latinLnBrk="0" hangingPunct="1">
              <a:lnSpc>
                <a:spcPct val="70000"/>
              </a:lnSpc>
              <a:spcBef>
                <a:spcPts val="550"/>
              </a:spcBef>
              <a:spcAft>
                <a:spcPct val="0"/>
              </a:spcAft>
              <a:buClr>
                <a:srgbClr val="4F271C"/>
              </a:buClr>
              <a:buSzTx/>
              <a:buFont typeface="Wingdings" panose="05000000000000000000" pitchFamily="2" charset="2"/>
              <a:buChar char="Ø"/>
              <a:tabLst/>
              <a:defRPr/>
            </a:pPr>
            <a:r>
              <a:rPr lang="en-US" altLang="en-US" sz="2800" dirty="0">
                <a:solidFill>
                  <a:srgbClr val="B96645"/>
                </a:solidFill>
                <a:latin typeface="Arial" panose="020B0604020202020204" pitchFamily="34" charset="0"/>
                <a:ea typeface="ＭＳ Ｐゴシック" charset="-128"/>
                <a:cs typeface="Arial" panose="020B0604020202020204" pitchFamily="34" charset="0"/>
              </a:rPr>
              <a:t>Developing workshop or procedure skill clinic</a:t>
            </a:r>
          </a:p>
          <a:p>
            <a:pPr marL="914400" marR="0" lvl="1" indent="-457200" algn="l" defTabSz="457200" rtl="0" eaLnBrk="1" fontAlgn="base" latinLnBrk="0" hangingPunct="1">
              <a:lnSpc>
                <a:spcPct val="70000"/>
              </a:lnSpc>
              <a:spcBef>
                <a:spcPts val="550"/>
              </a:spcBef>
              <a:spcAft>
                <a:spcPct val="0"/>
              </a:spcAft>
              <a:buClr>
                <a:srgbClr val="4F271C"/>
              </a:buClr>
              <a:buSzTx/>
              <a:buFont typeface="Wingdings" panose="05000000000000000000" pitchFamily="2" charset="2"/>
              <a:buChar char="Ø"/>
              <a:tabLst/>
              <a:defRPr/>
            </a:pPr>
            <a:r>
              <a:rPr kumimoji="0" lang="en-US" altLang="en-US" sz="2800" b="0" i="0" u="none" strike="noStrike" kern="1200" cap="none" spc="0" normalizeH="0" baseline="0" noProof="0" dirty="0">
                <a:ln>
                  <a:noFill/>
                </a:ln>
                <a:solidFill>
                  <a:srgbClr val="B96645"/>
                </a:solidFill>
                <a:effectLst/>
                <a:uLnTx/>
                <a:uFillTx/>
                <a:latin typeface="Arial" panose="020B0604020202020204" pitchFamily="34" charset="0"/>
                <a:ea typeface="ＭＳ Ｐゴシック" charset="-128"/>
                <a:cs typeface="Arial" panose="020B0604020202020204" pitchFamily="34" charset="0"/>
              </a:rPr>
              <a:t>Developing curriculum</a:t>
            </a:r>
            <a:endParaRPr lang="en-US" altLang="en-US" sz="2800" dirty="0">
              <a:solidFill>
                <a:srgbClr val="B96645"/>
              </a:solidFill>
              <a:latin typeface="Arial" panose="020B0604020202020204" pitchFamily="34" charset="0"/>
              <a:ea typeface="ＭＳ Ｐゴシック" charset="-128"/>
              <a:cs typeface="Arial" panose="020B0604020202020204" pitchFamily="34" charset="0"/>
            </a:endParaRPr>
          </a:p>
          <a:p>
            <a:pPr marL="914400" marR="0" lvl="1" indent="-457200" algn="l" defTabSz="457200" rtl="0" eaLnBrk="1" fontAlgn="base" latinLnBrk="0" hangingPunct="1">
              <a:lnSpc>
                <a:spcPct val="70000"/>
              </a:lnSpc>
              <a:spcBef>
                <a:spcPts val="550"/>
              </a:spcBef>
              <a:spcAft>
                <a:spcPct val="0"/>
              </a:spcAft>
              <a:buClr>
                <a:srgbClr val="4F271C"/>
              </a:buClr>
              <a:buSzTx/>
              <a:buFont typeface="Wingdings" panose="05000000000000000000" pitchFamily="2" charset="2"/>
              <a:buChar char="Ø"/>
              <a:tabLst/>
              <a:defRPr/>
            </a:pPr>
            <a:endParaRPr kumimoji="0" lang="en-US" altLang="en-US" sz="2800" b="0" i="0" u="none" strike="noStrike" kern="1200" cap="none" spc="0" normalizeH="0" baseline="0" noProof="0" dirty="0">
              <a:ln>
                <a:noFill/>
              </a:ln>
              <a:solidFill>
                <a:srgbClr val="B96645"/>
              </a:solidFill>
              <a:effectLst/>
              <a:uLnTx/>
              <a:uFillTx/>
              <a:latin typeface="Arial" panose="020B0604020202020204" pitchFamily="34" charset="0"/>
              <a:ea typeface="ＭＳ Ｐゴシック" charset="-128"/>
              <a:cs typeface="Arial" panose="020B0604020202020204" pitchFamily="34" charset="0"/>
            </a:endParaRPr>
          </a:p>
          <a:p>
            <a:pPr marL="457200" indent="-457200" fontAlgn="base">
              <a:lnSpc>
                <a:spcPct val="70000"/>
              </a:lnSpc>
              <a:spcBef>
                <a:spcPts val="550"/>
              </a:spcBef>
              <a:spcAft>
                <a:spcPct val="0"/>
              </a:spcAft>
              <a:buClr>
                <a:srgbClr val="4F271C"/>
              </a:buClr>
              <a:buFont typeface="Wingdings" panose="05000000000000000000" pitchFamily="2" charset="2"/>
              <a:buChar char="v"/>
            </a:pPr>
            <a:r>
              <a:rPr kumimoji="0" lang="en-US" altLang="en-US" sz="3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Document awards, honors, recognition</a:t>
            </a:r>
          </a:p>
          <a:p>
            <a:pPr marL="914400" marR="0" lvl="1" indent="-457200" algn="l" defTabSz="457200" rtl="0" eaLnBrk="1" fontAlgn="base" latinLnBrk="0" hangingPunct="1">
              <a:lnSpc>
                <a:spcPct val="70000"/>
              </a:lnSpc>
              <a:spcBef>
                <a:spcPts val="600"/>
              </a:spcBef>
              <a:spcAft>
                <a:spcPct val="0"/>
              </a:spcAft>
              <a:buClr>
                <a:srgbClr val="4F271C"/>
              </a:buClr>
              <a:buSzPct val="80000"/>
              <a:buFont typeface="Wingdings" panose="05000000000000000000" pitchFamily="2" charset="2"/>
              <a:buChar char="Ø"/>
              <a:tabLst/>
              <a:defRPr/>
            </a:pPr>
            <a:r>
              <a:rPr kumimoji="0" lang="en-US" altLang="en-US" sz="2800" b="0" i="0" u="none" strike="noStrike" kern="1200" cap="none" spc="0" normalizeH="0" baseline="0" noProof="0" dirty="0">
                <a:ln>
                  <a:noFill/>
                </a:ln>
                <a:solidFill>
                  <a:srgbClr val="B96645"/>
                </a:solidFill>
                <a:effectLst/>
                <a:uLnTx/>
                <a:uFillTx/>
                <a:latin typeface="Arial" panose="020B0604020202020204" pitchFamily="34" charset="0"/>
                <a:ea typeface="ＭＳ Ｐゴシック" charset="-128"/>
                <a:cs typeface="Arial" panose="020B0604020202020204" pitchFamily="34" charset="0"/>
              </a:rPr>
              <a:t>Teaching effectiveness, evaluation and assessment – anything exceptional </a:t>
            </a:r>
            <a:endParaRPr kumimoji="0" lang="en-US" altLang="en-US" sz="2800" b="0" i="0" u="none" strike="noStrike" kern="1200" cap="none" spc="0" normalizeH="0" baseline="0" noProof="0" dirty="0">
              <a:ln>
                <a:noFill/>
              </a:ln>
              <a:solidFill>
                <a:srgbClr val="000000"/>
              </a:solidFill>
              <a:effectLst/>
              <a:uLnTx/>
              <a:uFillTx/>
              <a:latin typeface="Gill Sans MT"/>
              <a:ea typeface="ＭＳ Ｐゴシック" charset="-128"/>
              <a:cs typeface="+mn-cs"/>
            </a:endParaRPr>
          </a:p>
          <a:p>
            <a:pPr marL="365125" marR="0" lvl="0" indent="-282575" algn="l" defTabSz="457200" rtl="0" eaLnBrk="1" fontAlgn="base" latinLnBrk="0" hangingPunct="1">
              <a:lnSpc>
                <a:spcPct val="100000"/>
              </a:lnSpc>
              <a:spcBef>
                <a:spcPts val="600"/>
              </a:spcBef>
              <a:spcAft>
                <a:spcPct val="0"/>
              </a:spcAft>
              <a:buClr>
                <a:srgbClr val="4F271C"/>
              </a:buClr>
              <a:buSzPct val="80000"/>
              <a:buFont typeface="Tahoma" charset="0"/>
              <a:buChar char="◊"/>
              <a:tabLst/>
              <a:defRPr/>
            </a:pPr>
            <a:endParaRPr kumimoji="0" lang="en-US" sz="3200" b="0" i="0" u="none" strike="noStrike" kern="1200" cap="none" spc="0" normalizeH="0" baseline="0" noProof="0" dirty="0">
              <a:ln>
                <a:noFill/>
              </a:ln>
              <a:solidFill>
                <a:srgbClr val="000000"/>
              </a:solidFill>
              <a:effectLst/>
              <a:uLnTx/>
              <a:uFillTx/>
              <a:latin typeface="Gill Sans MT"/>
              <a:ea typeface="ＭＳ Ｐゴシック" charset="0"/>
              <a:cs typeface="+mn-cs"/>
            </a:endParaRPr>
          </a:p>
        </p:txBody>
      </p:sp>
      <p:sp>
        <p:nvSpPr>
          <p:cNvPr id="4" name="Line 6">
            <a:extLst>
              <a:ext uri="{FF2B5EF4-FFF2-40B4-BE49-F238E27FC236}">
                <a16:creationId xmlns:a16="http://schemas.microsoft.com/office/drawing/2014/main" id="{B910ADAF-84EF-5178-FAE8-5ADFC4C47581}"/>
              </a:ext>
            </a:extLst>
          </p:cNvPr>
          <p:cNvSpPr>
            <a:spLocks noChangeShapeType="1"/>
          </p:cNvSpPr>
          <p:nvPr/>
        </p:nvSpPr>
        <p:spPr bwMode="auto">
          <a:xfrm flipV="1">
            <a:off x="534838" y="850282"/>
            <a:ext cx="10515600" cy="41276"/>
          </a:xfrm>
          <a:prstGeom prst="line">
            <a:avLst/>
          </a:prstGeom>
          <a:noFill/>
          <a:ln w="28575">
            <a:solidFill>
              <a:srgbClr val="B96645"/>
            </a:solidFill>
            <a:round/>
            <a:headEnd/>
            <a:tailEnd/>
          </a:ln>
          <a:extLst>
            <a:ext uri="{909E8E84-426E-40DD-AFC4-6F175D3DCCD1}">
              <a14:hiddenFill xmlns:a14="http://schemas.microsoft.com/office/drawing/2010/main">
                <a:no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highlight>
                <a:srgbClr val="B96645"/>
              </a:highlight>
              <a:uLnTx/>
              <a:uFillTx/>
              <a:latin typeface="Calibri" panose="020F0502020204030204"/>
              <a:ea typeface="+mn-ea"/>
              <a:cs typeface="+mn-cs"/>
            </a:endParaRPr>
          </a:p>
        </p:txBody>
      </p:sp>
    </p:spTree>
    <p:extLst>
      <p:ext uri="{BB962C8B-B14F-4D97-AF65-F5344CB8AC3E}">
        <p14:creationId xmlns:p14="http://schemas.microsoft.com/office/powerpoint/2010/main" val="3734544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327560" y="231527"/>
            <a:ext cx="10842173" cy="424665"/>
          </a:xfrm>
        </p:spPr>
        <p:txBody>
          <a:bodyPr>
            <a:normAutofit fontScale="90000"/>
          </a:bodyPr>
          <a:lstStyle/>
          <a:p>
            <a:pPr algn="ctr"/>
            <a:r>
              <a:rPr lang="en-US" sz="3600" dirty="0">
                <a:latin typeface="Arial" panose="020B0604020202020204" pitchFamily="34" charset="0"/>
                <a:cs typeface="Arial" panose="020B0604020202020204" pitchFamily="34" charset="0"/>
              </a:rPr>
              <a:t>Qualifying for Promotion:</a:t>
            </a:r>
            <a:r>
              <a:rPr lang="ja-JP" altLang="en-US" sz="3600" dirty="0">
                <a:effectLst>
                  <a:outerShdw blurRad="38100" dist="38100" dir="2700000" algn="tl">
                    <a:srgbClr val="C0C0C0"/>
                  </a:outerShdw>
                </a:effectLst>
                <a:latin typeface="Arial" panose="020B0604020202020204" pitchFamily="34" charset="0"/>
                <a:ea typeface="ＭＳ Ｐゴシック" charset="-128"/>
                <a:cs typeface="Arial" panose="020B0604020202020204" pitchFamily="34" charset="0"/>
              </a:rPr>
              <a:t>“</a:t>
            </a:r>
            <a:r>
              <a:rPr lang="en-US" altLang="ja-JP" sz="3600" dirty="0">
                <a:effectLst>
                  <a:outerShdw blurRad="38100" dist="38100" dir="2700000" algn="tl">
                    <a:srgbClr val="C0C0C0"/>
                  </a:outerShdw>
                </a:effectLst>
                <a:latin typeface="Arial" panose="020B0604020202020204" pitchFamily="34" charset="0"/>
                <a:ea typeface="ＭＳ Ｐゴシック" charset="-128"/>
                <a:cs typeface="Arial" panose="020B0604020202020204" pitchFamily="34" charset="0"/>
              </a:rPr>
              <a:t>Service/Admin Activities</a:t>
            </a:r>
            <a:r>
              <a:rPr lang="ja-JP" altLang="en-US" sz="3600" dirty="0">
                <a:effectLst>
                  <a:outerShdw blurRad="38100" dist="38100" dir="2700000" algn="tl">
                    <a:srgbClr val="C0C0C0"/>
                  </a:outerShdw>
                </a:effectLst>
                <a:latin typeface="Arial" panose="020B0604020202020204" pitchFamily="34" charset="0"/>
                <a:ea typeface="ＭＳ Ｐゴシック" charset="-128"/>
                <a:cs typeface="Arial" panose="020B0604020202020204" pitchFamily="34" charset="0"/>
              </a:rPr>
              <a:t>”</a:t>
            </a:r>
            <a:endParaRPr lang="en-US" sz="3600" dirty="0">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9A176FC3-B466-482F-9A34-0EE6C8186F59}"/>
              </a:ext>
            </a:extLst>
          </p:cNvPr>
          <p:cNvSpPr>
            <a:spLocks noGrp="1"/>
          </p:cNvSpPr>
          <p:nvPr>
            <p:ph type="sldNum" sz="quarter" idx="12"/>
          </p:nvPr>
        </p:nvSpPr>
        <p:spPr/>
        <p:txBody>
          <a:bodyPr/>
          <a:lstStyle/>
          <a:p>
            <a:fld id="{6CEC2A8F-A9B4-4210-9F28-0F86B8E83E9D}" type="slidenum">
              <a:rPr lang="en-US" smtClean="0"/>
              <a:t>15</a:t>
            </a:fld>
            <a:endParaRPr lang="en-US" dirty="0"/>
          </a:p>
        </p:txBody>
      </p:sp>
      <p:sp>
        <p:nvSpPr>
          <p:cNvPr id="5" name="TextBox 4"/>
          <p:cNvSpPr txBox="1"/>
          <p:nvPr/>
        </p:nvSpPr>
        <p:spPr>
          <a:xfrm>
            <a:off x="838200" y="1062593"/>
            <a:ext cx="10842173" cy="5016758"/>
          </a:xfrm>
          <a:prstGeom prst="rect">
            <a:avLst/>
          </a:prstGeom>
          <a:noFill/>
        </p:spPr>
        <p:txBody>
          <a:bodyPr wrap="square" rtlCol="0">
            <a:spAutoFit/>
          </a:bodyPr>
          <a:lstStyle/>
          <a:p>
            <a:pPr marL="539750" lvl="0" indent="-457200" fontAlgn="base">
              <a:lnSpc>
                <a:spcPct val="90000"/>
              </a:lnSpc>
              <a:spcBef>
                <a:spcPts val="1200"/>
              </a:spcBef>
              <a:spcAft>
                <a:spcPct val="0"/>
              </a:spcAft>
              <a:buClr>
                <a:srgbClr val="4F271C"/>
              </a:buClr>
              <a:buSzPct val="80000"/>
              <a:buFont typeface="Wingdings" panose="05000000000000000000" pitchFamily="2" charset="2"/>
              <a:buChar char="v"/>
            </a:pPr>
            <a:r>
              <a:rPr lang="en-US" altLang="en-US" sz="3000" dirty="0">
                <a:solidFill>
                  <a:srgbClr val="000000"/>
                </a:solidFill>
                <a:latin typeface="Arial" panose="020B0604020202020204" pitchFamily="34" charset="0"/>
                <a:ea typeface="ＭＳ Ｐゴシック" charset="-128"/>
                <a:cs typeface="Arial" panose="020B0604020202020204" pitchFamily="34" charset="0"/>
              </a:rPr>
              <a:t>Administrative activity is important to the institution, but it is rarely by itself the basis for promotion. </a:t>
            </a:r>
          </a:p>
          <a:p>
            <a:pPr marL="539750" lvl="0" indent="-457200" fontAlgn="base">
              <a:lnSpc>
                <a:spcPct val="90000"/>
              </a:lnSpc>
              <a:spcBef>
                <a:spcPts val="1200"/>
              </a:spcBef>
              <a:spcAft>
                <a:spcPct val="0"/>
              </a:spcAft>
              <a:buClr>
                <a:srgbClr val="4F271C"/>
              </a:buClr>
              <a:buSzPct val="80000"/>
              <a:buFont typeface="Wingdings" panose="05000000000000000000" pitchFamily="2" charset="2"/>
              <a:buChar char="v"/>
            </a:pPr>
            <a:r>
              <a:rPr lang="en-US" altLang="en-US" sz="3000" dirty="0">
                <a:solidFill>
                  <a:srgbClr val="000000"/>
                </a:solidFill>
                <a:latin typeface="Arial" panose="020B0604020202020204" pitchFamily="34" charset="0"/>
                <a:ea typeface="ＭＳ Ｐゴシック" charset="-128"/>
                <a:cs typeface="Arial" panose="020B0604020202020204" pitchFamily="34" charset="0"/>
              </a:rPr>
              <a:t>Expected of all faculty at some level.</a:t>
            </a:r>
          </a:p>
          <a:p>
            <a:pPr marL="539750" lvl="0" indent="-457200" fontAlgn="base">
              <a:lnSpc>
                <a:spcPct val="90000"/>
              </a:lnSpc>
              <a:spcBef>
                <a:spcPts val="1200"/>
              </a:spcBef>
              <a:spcAft>
                <a:spcPct val="0"/>
              </a:spcAft>
              <a:buClr>
                <a:srgbClr val="4F271C"/>
              </a:buClr>
              <a:buSzPct val="80000"/>
              <a:buFont typeface="Wingdings" panose="05000000000000000000" pitchFamily="2" charset="2"/>
              <a:buChar char="v"/>
            </a:pPr>
            <a:r>
              <a:rPr lang="en-US" altLang="en-US" sz="3000" dirty="0">
                <a:solidFill>
                  <a:srgbClr val="000000"/>
                </a:solidFill>
                <a:latin typeface="Arial" panose="020B0604020202020204" pitchFamily="34" charset="0"/>
                <a:ea typeface="ＭＳ Ｐゴシック" charset="-128"/>
                <a:cs typeface="Arial" panose="020B0604020202020204" pitchFamily="34" charset="0"/>
              </a:rPr>
              <a:t>Committee work: division, department, school, university, hospital, society.</a:t>
            </a:r>
          </a:p>
          <a:p>
            <a:pPr marL="539750" lvl="0" indent="-457200" fontAlgn="base">
              <a:lnSpc>
                <a:spcPct val="90000"/>
              </a:lnSpc>
              <a:spcBef>
                <a:spcPts val="1200"/>
              </a:spcBef>
              <a:spcAft>
                <a:spcPct val="0"/>
              </a:spcAft>
              <a:buClr>
                <a:srgbClr val="4F271C"/>
              </a:buClr>
              <a:buSzPct val="80000"/>
              <a:buFont typeface="Wingdings" panose="05000000000000000000" pitchFamily="2" charset="2"/>
              <a:buChar char="v"/>
            </a:pPr>
            <a:r>
              <a:rPr lang="en-US" altLang="en-US" sz="3000" dirty="0">
                <a:solidFill>
                  <a:srgbClr val="000000"/>
                </a:solidFill>
                <a:latin typeface="Arial" panose="020B0604020202020204" pitchFamily="34" charset="0"/>
                <a:ea typeface="ＭＳ Ｐゴシック" charset="-128"/>
                <a:cs typeface="Arial" panose="020B0604020202020204" pitchFamily="34" charset="0"/>
              </a:rPr>
              <a:t>Grant/guideline/paper reviewing.</a:t>
            </a:r>
          </a:p>
          <a:p>
            <a:pPr marL="539750" lvl="0" indent="-457200" fontAlgn="base">
              <a:lnSpc>
                <a:spcPct val="90000"/>
              </a:lnSpc>
              <a:spcBef>
                <a:spcPts val="1200"/>
              </a:spcBef>
              <a:spcAft>
                <a:spcPct val="0"/>
              </a:spcAft>
              <a:buClr>
                <a:srgbClr val="4F271C"/>
              </a:buClr>
              <a:buSzPct val="80000"/>
              <a:buFont typeface="Wingdings" panose="05000000000000000000" pitchFamily="2" charset="2"/>
              <a:buChar char="v"/>
            </a:pPr>
            <a:r>
              <a:rPr lang="en-US" altLang="en-US" sz="3000" dirty="0">
                <a:solidFill>
                  <a:srgbClr val="000000"/>
                </a:solidFill>
                <a:latin typeface="Arial" panose="020B0604020202020204" pitchFamily="34" charset="0"/>
                <a:ea typeface="ＭＳ Ｐゴシック" charset="-128"/>
                <a:cs typeface="Arial" panose="020B0604020202020204" pitchFamily="34" charset="0"/>
              </a:rPr>
              <a:t>Leadership/admin examples: division director, vice chair, etc.</a:t>
            </a:r>
          </a:p>
          <a:p>
            <a:pPr marL="539750" lvl="0" indent="-457200" fontAlgn="base">
              <a:lnSpc>
                <a:spcPct val="90000"/>
              </a:lnSpc>
              <a:spcBef>
                <a:spcPts val="1200"/>
              </a:spcBef>
              <a:spcAft>
                <a:spcPct val="0"/>
              </a:spcAft>
              <a:buClr>
                <a:srgbClr val="4F271C"/>
              </a:buClr>
              <a:buSzPct val="80000"/>
              <a:buFont typeface="Wingdings" panose="05000000000000000000" pitchFamily="2" charset="2"/>
              <a:buChar char="v"/>
            </a:pPr>
            <a:r>
              <a:rPr lang="en-US" altLang="en-US" sz="3000" dirty="0">
                <a:solidFill>
                  <a:srgbClr val="000000"/>
                </a:solidFill>
                <a:latin typeface="Arial" panose="020B0604020202020204" pitchFamily="34" charset="0"/>
                <a:ea typeface="ＭＳ Ｐゴシック" charset="-128"/>
                <a:cs typeface="Arial" panose="020B0604020202020204" pitchFamily="34" charset="0"/>
              </a:rPr>
              <a:t>Leadership roles </a:t>
            </a:r>
            <a:r>
              <a:rPr lang="en-US" altLang="en-US" sz="3000" dirty="0">
                <a:latin typeface="Arial" panose="020B0604020202020204" pitchFamily="34" charset="0"/>
                <a:ea typeface="ＭＳ Ｐゴシック" charset="-128"/>
                <a:cs typeface="Arial" panose="020B0604020202020204" pitchFamily="34" charset="0"/>
              </a:rPr>
              <a:t>in professional societies: local/national/international.</a:t>
            </a:r>
          </a:p>
        </p:txBody>
      </p:sp>
      <p:sp>
        <p:nvSpPr>
          <p:cNvPr id="4" name="Line 6">
            <a:extLst>
              <a:ext uri="{FF2B5EF4-FFF2-40B4-BE49-F238E27FC236}">
                <a16:creationId xmlns:a16="http://schemas.microsoft.com/office/drawing/2014/main" id="{F27A5F55-45AF-AFAD-4EF0-3664FD0E1234}"/>
              </a:ext>
            </a:extLst>
          </p:cNvPr>
          <p:cNvSpPr>
            <a:spLocks noChangeShapeType="1"/>
          </p:cNvSpPr>
          <p:nvPr/>
        </p:nvSpPr>
        <p:spPr bwMode="auto">
          <a:xfrm flipV="1">
            <a:off x="534838" y="850282"/>
            <a:ext cx="10515600" cy="41276"/>
          </a:xfrm>
          <a:prstGeom prst="line">
            <a:avLst/>
          </a:prstGeom>
          <a:noFill/>
          <a:ln w="28575">
            <a:solidFill>
              <a:srgbClr val="B96645"/>
            </a:solidFill>
            <a:round/>
            <a:headEnd/>
            <a:tailEnd/>
          </a:ln>
          <a:extLst>
            <a:ext uri="{909E8E84-426E-40DD-AFC4-6F175D3DCCD1}">
              <a14:hiddenFill xmlns:a14="http://schemas.microsoft.com/office/drawing/2010/main">
                <a:no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highlight>
                <a:srgbClr val="B96645"/>
              </a:highlight>
              <a:uLnTx/>
              <a:uFillTx/>
              <a:latin typeface="Calibri" panose="020F0502020204030204"/>
              <a:ea typeface="+mn-ea"/>
              <a:cs typeface="+mn-cs"/>
            </a:endParaRPr>
          </a:p>
        </p:txBody>
      </p:sp>
    </p:spTree>
    <p:extLst>
      <p:ext uri="{BB962C8B-B14F-4D97-AF65-F5344CB8AC3E}">
        <p14:creationId xmlns:p14="http://schemas.microsoft.com/office/powerpoint/2010/main" val="17004776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38200" y="151882"/>
            <a:ext cx="10515600" cy="774393"/>
          </a:xfrm>
        </p:spPr>
        <p:txBody>
          <a:bodyPr>
            <a:normAutofit/>
          </a:bodyPr>
          <a:lstStyle/>
          <a:p>
            <a:pPr algn="ctr"/>
            <a:r>
              <a:rPr lang="en-US" sz="3600" dirty="0">
                <a:latin typeface="Arial" panose="020B0604020202020204" pitchFamily="34" charset="0"/>
                <a:cs typeface="Arial" panose="020B0604020202020204" pitchFamily="34" charset="0"/>
              </a:rPr>
              <a:t>NTC Promotion Criteria</a:t>
            </a:r>
          </a:p>
        </p:txBody>
      </p:sp>
      <p:sp>
        <p:nvSpPr>
          <p:cNvPr id="4" name="Slide Number Placeholder 3">
            <a:extLst>
              <a:ext uri="{FF2B5EF4-FFF2-40B4-BE49-F238E27FC236}">
                <a16:creationId xmlns:a16="http://schemas.microsoft.com/office/drawing/2014/main" id="{E087EF01-117B-4F41-8DB9-113C108FC8DD}"/>
              </a:ext>
            </a:extLst>
          </p:cNvPr>
          <p:cNvSpPr>
            <a:spLocks noGrp="1"/>
          </p:cNvSpPr>
          <p:nvPr>
            <p:ph type="sldNum" sz="quarter" idx="12"/>
          </p:nvPr>
        </p:nvSpPr>
        <p:spPr/>
        <p:txBody>
          <a:bodyPr/>
          <a:lstStyle/>
          <a:p>
            <a:fld id="{6CEC2A8F-A9B4-4210-9F28-0F86B8E83E9D}" type="slidenum">
              <a:rPr lang="en-US" smtClean="0"/>
              <a:t>16</a:t>
            </a:fld>
            <a:endParaRPr lang="en-US" dirty="0"/>
          </a:p>
        </p:txBody>
      </p:sp>
      <p:sp>
        <p:nvSpPr>
          <p:cNvPr id="5" name="TextBox 4"/>
          <p:cNvSpPr txBox="1"/>
          <p:nvPr/>
        </p:nvSpPr>
        <p:spPr>
          <a:xfrm>
            <a:off x="838200" y="1175657"/>
            <a:ext cx="10842173" cy="2169825"/>
          </a:xfrm>
          <a:prstGeom prst="rect">
            <a:avLst/>
          </a:prstGeom>
          <a:noFill/>
        </p:spPr>
        <p:txBody>
          <a:bodyPr wrap="square" rtlCol="0">
            <a:spAutoFit/>
          </a:bodyPr>
          <a:lstStyle/>
          <a:p>
            <a:pPr lvl="0" algn="ctr" eaLnBrk="0" fontAlgn="base" hangingPunct="0">
              <a:spcBef>
                <a:spcPct val="0"/>
              </a:spcBef>
              <a:spcAft>
                <a:spcPct val="0"/>
              </a:spcAft>
            </a:pPr>
            <a:r>
              <a:rPr lang="en-US" sz="2800" b="1" dirty="0">
                <a:solidFill>
                  <a:prstClr val="black"/>
                </a:solidFill>
                <a:latin typeface="Arial" panose="020B0604020202020204" pitchFamily="34" charset="0"/>
                <a:ea typeface="ＭＳ Ｐゴシック" charset="-128"/>
                <a:cs typeface="Arial" panose="020B0604020202020204" pitchFamily="34" charset="0"/>
              </a:rPr>
              <a:t>Four Domains of Achievement</a:t>
            </a:r>
          </a:p>
          <a:p>
            <a:pPr lvl="0" algn="ctr" eaLnBrk="0" fontAlgn="base" hangingPunct="0">
              <a:spcBef>
                <a:spcPct val="0"/>
              </a:spcBef>
              <a:spcAft>
                <a:spcPct val="0"/>
              </a:spcAft>
            </a:pPr>
            <a:endParaRPr lang="en-US" sz="1100" b="1" dirty="0">
              <a:solidFill>
                <a:prstClr val="black"/>
              </a:solidFill>
              <a:latin typeface="Gill Sans MT"/>
              <a:ea typeface="ＭＳ Ｐゴシック" charset="-128"/>
            </a:endParaRPr>
          </a:p>
          <a:p>
            <a:pPr lvl="0" algn="ctr" eaLnBrk="0" fontAlgn="base" hangingPunct="0">
              <a:spcBef>
                <a:spcPct val="0"/>
              </a:spcBef>
              <a:spcAft>
                <a:spcPct val="0"/>
              </a:spcAft>
            </a:pPr>
            <a:r>
              <a:rPr lang="en-US" sz="2400" b="1" i="1" dirty="0">
                <a:solidFill>
                  <a:srgbClr val="964305"/>
                </a:solidFill>
                <a:latin typeface="Arial" panose="020B0604020202020204" pitchFamily="34" charset="0"/>
                <a:ea typeface="ＭＳ Ｐゴシック" charset="-128"/>
                <a:cs typeface="Arial" panose="020B0604020202020204" pitchFamily="34" charset="0"/>
              </a:rPr>
              <a:t>Clinical/Patient Care</a:t>
            </a:r>
          </a:p>
          <a:p>
            <a:pPr lvl="0" algn="ctr" eaLnBrk="0" fontAlgn="base" hangingPunct="0">
              <a:spcBef>
                <a:spcPct val="0"/>
              </a:spcBef>
              <a:spcAft>
                <a:spcPct val="0"/>
              </a:spcAft>
            </a:pPr>
            <a:r>
              <a:rPr lang="en-US" sz="2400" b="1" i="1" dirty="0">
                <a:solidFill>
                  <a:srgbClr val="964305"/>
                </a:solidFill>
                <a:latin typeface="Arial" panose="020B0604020202020204" pitchFamily="34" charset="0"/>
                <a:ea typeface="ＭＳ Ｐゴシック" charset="-128"/>
                <a:cs typeface="Arial" panose="020B0604020202020204" pitchFamily="34" charset="0"/>
              </a:rPr>
              <a:t>Research/Scholarship</a:t>
            </a:r>
          </a:p>
          <a:p>
            <a:pPr lvl="0" algn="ctr" eaLnBrk="0" fontAlgn="base" hangingPunct="0">
              <a:spcBef>
                <a:spcPct val="0"/>
              </a:spcBef>
              <a:spcAft>
                <a:spcPct val="0"/>
              </a:spcAft>
            </a:pPr>
            <a:r>
              <a:rPr lang="en-US" sz="2400" b="1" i="1" dirty="0">
                <a:solidFill>
                  <a:srgbClr val="964305"/>
                </a:solidFill>
                <a:latin typeface="Arial" panose="020B0604020202020204" pitchFamily="34" charset="0"/>
                <a:ea typeface="ＭＳ Ｐゴシック" charset="-128"/>
                <a:cs typeface="Arial" panose="020B0604020202020204" pitchFamily="34" charset="0"/>
              </a:rPr>
              <a:t>Education</a:t>
            </a:r>
          </a:p>
          <a:p>
            <a:pPr lvl="0" algn="ctr" eaLnBrk="0" fontAlgn="base" hangingPunct="0">
              <a:spcBef>
                <a:spcPct val="0"/>
              </a:spcBef>
              <a:spcAft>
                <a:spcPct val="0"/>
              </a:spcAft>
            </a:pPr>
            <a:r>
              <a:rPr lang="en-US" sz="2400" b="1" i="1" dirty="0">
                <a:solidFill>
                  <a:srgbClr val="964305"/>
                </a:solidFill>
                <a:latin typeface="Arial" panose="020B0604020202020204" pitchFamily="34" charset="0"/>
                <a:ea typeface="ＭＳ Ｐゴシック" charset="-128"/>
                <a:cs typeface="Arial" panose="020B0604020202020204" pitchFamily="34" charset="0"/>
              </a:rPr>
              <a:t>Service/Administration</a:t>
            </a:r>
          </a:p>
        </p:txBody>
      </p:sp>
      <p:sp>
        <p:nvSpPr>
          <p:cNvPr id="2" name="TextBox 1"/>
          <p:cNvSpPr txBox="1"/>
          <p:nvPr/>
        </p:nvSpPr>
        <p:spPr>
          <a:xfrm>
            <a:off x="908956" y="3764027"/>
            <a:ext cx="10700659" cy="2243691"/>
          </a:xfrm>
          <a:prstGeom prst="rect">
            <a:avLst/>
          </a:prstGeom>
          <a:noFill/>
        </p:spPr>
        <p:txBody>
          <a:bodyPr wrap="square" rtlCol="0">
            <a:spAutoFit/>
          </a:bodyPr>
          <a:lstStyle/>
          <a:p>
            <a:pPr marL="342900" indent="-342900" algn="just" eaLnBrk="0" fontAlgn="base" hangingPunct="0">
              <a:lnSpc>
                <a:spcPct val="107000"/>
              </a:lnSpc>
              <a:buFont typeface="Wingdings" panose="05000000000000000000" pitchFamily="2" charset="2"/>
              <a:buChar char="v"/>
            </a:pPr>
            <a:r>
              <a:rPr lang="en-US" sz="3000" dirty="0">
                <a:solidFill>
                  <a:prstClr val="black"/>
                </a:solidFill>
                <a:latin typeface="Arial" panose="020B0604020202020204" pitchFamily="34" charset="0"/>
                <a:ea typeface="Calibri" charset="0"/>
                <a:cs typeface="Arial" panose="020B0604020202020204" pitchFamily="34" charset="0"/>
              </a:rPr>
              <a:t>Levels of Achievements Scores</a:t>
            </a:r>
          </a:p>
          <a:p>
            <a:pPr marL="800100" lvl="1" indent="-342900" eaLnBrk="0" fontAlgn="base" hangingPunct="0">
              <a:lnSpc>
                <a:spcPct val="107000"/>
              </a:lnSpc>
              <a:buFont typeface="Wingdings" panose="05000000000000000000" pitchFamily="2" charset="2"/>
              <a:buChar char="Ø"/>
            </a:pPr>
            <a:r>
              <a:rPr lang="en-US" sz="2800" b="1" dirty="0">
                <a:solidFill>
                  <a:srgbClr val="C00000"/>
                </a:solidFill>
                <a:latin typeface="Arial" panose="020B0604020202020204" pitchFamily="34" charset="0"/>
                <a:ea typeface="Calibri" charset="0"/>
                <a:cs typeface="Arial" panose="020B0604020202020204" pitchFamily="34" charset="0"/>
              </a:rPr>
              <a:t>0 (zero) Acceptable - </a:t>
            </a:r>
            <a:r>
              <a:rPr lang="en-US" sz="2800" dirty="0">
                <a:latin typeface="Arial" panose="020B0604020202020204" pitchFamily="34" charset="0"/>
                <a:ea typeface="Calibri" charset="0"/>
                <a:cs typeface="Arial" panose="020B0604020202020204" pitchFamily="34" charset="0"/>
              </a:rPr>
              <a:t>M</a:t>
            </a:r>
            <a:r>
              <a:rPr lang="en-US" sz="2800" dirty="0">
                <a:solidFill>
                  <a:prstClr val="black"/>
                </a:solidFill>
                <a:latin typeface="Arial" panose="020B0604020202020204" pitchFamily="34" charset="0"/>
                <a:ea typeface="Calibri" charset="0"/>
                <a:cs typeface="Arial" panose="020B0604020202020204" pitchFamily="34" charset="0"/>
              </a:rPr>
              <a:t>eets basic employment expectations </a:t>
            </a:r>
            <a:endParaRPr lang="en-US" sz="2800" b="1" dirty="0">
              <a:solidFill>
                <a:srgbClr val="C00000"/>
              </a:solidFill>
              <a:latin typeface="Arial" panose="020B0604020202020204" pitchFamily="34" charset="0"/>
              <a:ea typeface="Calibri" charset="0"/>
              <a:cs typeface="Arial" panose="020B0604020202020204" pitchFamily="34" charset="0"/>
            </a:endParaRPr>
          </a:p>
          <a:p>
            <a:pPr marL="800100" lvl="1" indent="-342900" eaLnBrk="0" fontAlgn="base" hangingPunct="0">
              <a:lnSpc>
                <a:spcPct val="107000"/>
              </a:lnSpc>
              <a:spcBef>
                <a:spcPts val="1200"/>
              </a:spcBef>
              <a:buFont typeface="Wingdings" panose="05000000000000000000" pitchFamily="2" charset="2"/>
              <a:buChar char="Ø"/>
            </a:pPr>
            <a:r>
              <a:rPr lang="en-US" sz="2800" b="1" dirty="0">
                <a:solidFill>
                  <a:srgbClr val="C00000"/>
                </a:solidFill>
                <a:latin typeface="Arial" panose="020B0604020202020204" pitchFamily="34" charset="0"/>
                <a:ea typeface="Calibri" charset="0"/>
                <a:cs typeface="Arial" panose="020B0604020202020204" pitchFamily="34" charset="0"/>
              </a:rPr>
              <a:t>1 (one) Commendable- </a:t>
            </a:r>
            <a:r>
              <a:rPr lang="en-US" sz="2800" dirty="0">
                <a:latin typeface="Arial" panose="020B0604020202020204" pitchFamily="34" charset="0"/>
                <a:ea typeface="Calibri" charset="0"/>
                <a:cs typeface="Arial" panose="020B0604020202020204" pitchFamily="34" charset="0"/>
              </a:rPr>
              <a:t>Abo</a:t>
            </a:r>
            <a:r>
              <a:rPr lang="en-US" sz="2800" dirty="0">
                <a:solidFill>
                  <a:prstClr val="black"/>
                </a:solidFill>
                <a:latin typeface="Arial" panose="020B0604020202020204" pitchFamily="34" charset="0"/>
                <a:ea typeface="Calibri" charset="0"/>
                <a:cs typeface="Arial" panose="020B0604020202020204" pitchFamily="34" charset="0"/>
              </a:rPr>
              <a:t>ve and beyond expected</a:t>
            </a:r>
            <a:endParaRPr lang="en-US" sz="2800" b="1" dirty="0">
              <a:solidFill>
                <a:srgbClr val="C00000"/>
              </a:solidFill>
              <a:latin typeface="Arial" panose="020B0604020202020204" pitchFamily="34" charset="0"/>
              <a:ea typeface="Calibri" charset="0"/>
              <a:cs typeface="Arial" panose="020B0604020202020204" pitchFamily="34" charset="0"/>
            </a:endParaRPr>
          </a:p>
          <a:p>
            <a:pPr marL="800100" lvl="1" indent="-342900" eaLnBrk="0" fontAlgn="base" hangingPunct="0">
              <a:lnSpc>
                <a:spcPct val="107000"/>
              </a:lnSpc>
              <a:spcBef>
                <a:spcPts val="1200"/>
              </a:spcBef>
              <a:buFont typeface="Wingdings" panose="05000000000000000000" pitchFamily="2" charset="2"/>
              <a:buChar char="Ø"/>
            </a:pPr>
            <a:r>
              <a:rPr lang="en-US" sz="2800" b="1" dirty="0">
                <a:solidFill>
                  <a:srgbClr val="C00000"/>
                </a:solidFill>
                <a:latin typeface="Arial" panose="020B0604020202020204" pitchFamily="34" charset="0"/>
                <a:ea typeface="Calibri" charset="0"/>
                <a:cs typeface="Arial" panose="020B0604020202020204" pitchFamily="34" charset="0"/>
              </a:rPr>
              <a:t>2 (two) Exceptional- </a:t>
            </a:r>
            <a:r>
              <a:rPr lang="en-US" sz="2800" dirty="0">
                <a:latin typeface="Arial" panose="020B0604020202020204" pitchFamily="34" charset="0"/>
                <a:ea typeface="Calibri" charset="0"/>
                <a:cs typeface="Arial" panose="020B0604020202020204" pitchFamily="34" charset="0"/>
              </a:rPr>
              <a:t>E</a:t>
            </a:r>
            <a:r>
              <a:rPr lang="en-US" sz="2800" dirty="0">
                <a:solidFill>
                  <a:prstClr val="black"/>
                </a:solidFill>
                <a:latin typeface="Arial" panose="020B0604020202020204" pitchFamily="34" charset="0"/>
                <a:ea typeface="Calibri" charset="0"/>
                <a:cs typeface="Arial" panose="020B0604020202020204" pitchFamily="34" charset="0"/>
              </a:rPr>
              <a:t>xtraordinarily high performance </a:t>
            </a:r>
          </a:p>
        </p:txBody>
      </p:sp>
      <p:sp>
        <p:nvSpPr>
          <p:cNvPr id="6" name="Line 6">
            <a:extLst>
              <a:ext uri="{FF2B5EF4-FFF2-40B4-BE49-F238E27FC236}">
                <a16:creationId xmlns:a16="http://schemas.microsoft.com/office/drawing/2014/main" id="{054DA7FE-5E77-5CF3-B559-ACB1C05A8009}"/>
              </a:ext>
            </a:extLst>
          </p:cNvPr>
          <p:cNvSpPr>
            <a:spLocks noChangeShapeType="1"/>
          </p:cNvSpPr>
          <p:nvPr/>
        </p:nvSpPr>
        <p:spPr bwMode="auto">
          <a:xfrm flipV="1">
            <a:off x="534838" y="850282"/>
            <a:ext cx="10515600" cy="41276"/>
          </a:xfrm>
          <a:prstGeom prst="line">
            <a:avLst/>
          </a:prstGeom>
          <a:noFill/>
          <a:ln w="28575">
            <a:solidFill>
              <a:srgbClr val="B96645"/>
            </a:solidFill>
            <a:round/>
            <a:headEnd/>
            <a:tailEnd/>
          </a:ln>
          <a:extLst>
            <a:ext uri="{909E8E84-426E-40DD-AFC4-6F175D3DCCD1}">
              <a14:hiddenFill xmlns:a14="http://schemas.microsoft.com/office/drawing/2010/main">
                <a:no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highlight>
                <a:srgbClr val="B96645"/>
              </a:highlight>
              <a:uLnTx/>
              <a:uFillTx/>
              <a:latin typeface="Calibri" panose="020F0502020204030204"/>
              <a:ea typeface="+mn-ea"/>
              <a:cs typeface="+mn-cs"/>
            </a:endParaRPr>
          </a:p>
        </p:txBody>
      </p:sp>
    </p:spTree>
    <p:extLst>
      <p:ext uri="{BB962C8B-B14F-4D97-AF65-F5344CB8AC3E}">
        <p14:creationId xmlns:p14="http://schemas.microsoft.com/office/powerpoint/2010/main" val="1076725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38200" y="151882"/>
            <a:ext cx="10515600" cy="464015"/>
          </a:xfrm>
        </p:spPr>
        <p:txBody>
          <a:bodyPr>
            <a:normAutofit fontScale="90000"/>
          </a:bodyPr>
          <a:lstStyle/>
          <a:p>
            <a:pPr algn="ctr"/>
            <a:r>
              <a:rPr lang="en-US" sz="3600" dirty="0">
                <a:latin typeface="Arial" panose="020B0604020202020204" pitchFamily="34" charset="0"/>
                <a:cs typeface="Arial" panose="020B0604020202020204" pitchFamily="34" charset="0"/>
              </a:rPr>
              <a:t>NTC Promotion Criteria</a:t>
            </a:r>
          </a:p>
        </p:txBody>
      </p:sp>
      <p:sp>
        <p:nvSpPr>
          <p:cNvPr id="4" name="Slide Number Placeholder 3">
            <a:extLst>
              <a:ext uri="{FF2B5EF4-FFF2-40B4-BE49-F238E27FC236}">
                <a16:creationId xmlns:a16="http://schemas.microsoft.com/office/drawing/2014/main" id="{A5FC08A2-4DAD-4369-8B5E-65D0DF6887B4}"/>
              </a:ext>
            </a:extLst>
          </p:cNvPr>
          <p:cNvSpPr>
            <a:spLocks noGrp="1"/>
          </p:cNvSpPr>
          <p:nvPr>
            <p:ph type="sldNum" sz="quarter" idx="12"/>
          </p:nvPr>
        </p:nvSpPr>
        <p:spPr/>
        <p:txBody>
          <a:bodyPr/>
          <a:lstStyle/>
          <a:p>
            <a:fld id="{6CEC2A8F-A9B4-4210-9F28-0F86B8E83E9D}" type="slidenum">
              <a:rPr lang="en-US" smtClean="0"/>
              <a:t>17</a:t>
            </a:fld>
            <a:endParaRPr lang="en-US" dirty="0"/>
          </a:p>
        </p:txBody>
      </p:sp>
      <p:sp>
        <p:nvSpPr>
          <p:cNvPr id="5" name="TextBox 4"/>
          <p:cNvSpPr txBox="1"/>
          <p:nvPr/>
        </p:nvSpPr>
        <p:spPr>
          <a:xfrm>
            <a:off x="838201" y="1040540"/>
            <a:ext cx="9871788" cy="2077492"/>
          </a:xfrm>
          <a:prstGeom prst="rect">
            <a:avLst/>
          </a:prstGeom>
          <a:noFill/>
          <a:ln>
            <a:solidFill>
              <a:schemeClr val="tx1"/>
            </a:solidFill>
          </a:ln>
        </p:spPr>
        <p:txBody>
          <a:bodyPr wrap="square" rtlCol="0">
            <a:spAutoFit/>
          </a:bodyPr>
          <a:lstStyle/>
          <a:p>
            <a:pPr lvl="0" eaLnBrk="0" fontAlgn="base" hangingPunct="0">
              <a:spcBef>
                <a:spcPct val="0"/>
              </a:spcBef>
              <a:spcAft>
                <a:spcPct val="0"/>
              </a:spcAft>
            </a:pPr>
            <a:r>
              <a:rPr lang="en-US" sz="3000" b="1" dirty="0">
                <a:solidFill>
                  <a:prstClr val="black"/>
                </a:solidFill>
                <a:latin typeface="Arial" panose="020B0604020202020204" pitchFamily="34" charset="0"/>
                <a:ea typeface="ＭＳ Ｐゴシック" charset="-128"/>
                <a:cs typeface="Arial" panose="020B0604020202020204" pitchFamily="34" charset="0"/>
              </a:rPr>
              <a:t>For promotion to Associate Professor</a:t>
            </a:r>
          </a:p>
          <a:p>
            <a:pPr marL="514350" lvl="0" indent="-514350" eaLnBrk="0" fontAlgn="base" hangingPunct="0">
              <a:spcBef>
                <a:spcPts val="600"/>
              </a:spcBef>
              <a:spcAft>
                <a:spcPct val="0"/>
              </a:spcAft>
              <a:buFont typeface="+mj-lt"/>
              <a:buAutoNum type="arabicPeriod"/>
            </a:pPr>
            <a:r>
              <a:rPr lang="en-US" sz="2800" dirty="0">
                <a:solidFill>
                  <a:schemeClr val="accent2">
                    <a:lumMod val="50000"/>
                  </a:schemeClr>
                </a:solidFill>
                <a:latin typeface="Arial" panose="020B0604020202020204" pitchFamily="34" charset="0"/>
                <a:ea typeface="ＭＳ Ｐゴシック" charset="-128"/>
                <a:cs typeface="Arial" panose="020B0604020202020204" pitchFamily="34" charset="0"/>
              </a:rPr>
              <a:t>Exceptional (2) in at least </a:t>
            </a:r>
            <a:r>
              <a:rPr lang="en-US" sz="2800" u="sng" dirty="0">
                <a:solidFill>
                  <a:schemeClr val="accent2">
                    <a:lumMod val="50000"/>
                  </a:schemeClr>
                </a:solidFill>
                <a:latin typeface="Arial" panose="020B0604020202020204" pitchFamily="34" charset="0"/>
                <a:ea typeface="ＭＳ Ｐゴシック" charset="-128"/>
                <a:cs typeface="Arial" panose="020B0604020202020204" pitchFamily="34" charset="0"/>
              </a:rPr>
              <a:t>one</a:t>
            </a:r>
            <a:r>
              <a:rPr lang="en-US" sz="2800" dirty="0">
                <a:solidFill>
                  <a:schemeClr val="accent2">
                    <a:lumMod val="50000"/>
                  </a:schemeClr>
                </a:solidFill>
                <a:latin typeface="Arial" panose="020B0604020202020204" pitchFamily="34" charset="0"/>
                <a:ea typeface="ＭＳ Ｐゴシック" charset="-128"/>
                <a:cs typeface="Arial" panose="020B0604020202020204" pitchFamily="34" charset="0"/>
              </a:rPr>
              <a:t> domain</a:t>
            </a:r>
          </a:p>
          <a:p>
            <a:pPr marL="514350" lvl="0" indent="-514350" eaLnBrk="0" fontAlgn="base" hangingPunct="0">
              <a:spcBef>
                <a:spcPts val="600"/>
              </a:spcBef>
              <a:spcAft>
                <a:spcPct val="0"/>
              </a:spcAft>
              <a:buFont typeface="+mj-lt"/>
              <a:buAutoNum type="arabicPeriod"/>
            </a:pPr>
            <a:r>
              <a:rPr lang="en-US" sz="2800" dirty="0">
                <a:solidFill>
                  <a:schemeClr val="accent2">
                    <a:lumMod val="50000"/>
                  </a:schemeClr>
                </a:solidFill>
                <a:latin typeface="Arial" panose="020B0604020202020204" pitchFamily="34" charset="0"/>
                <a:ea typeface="ＭＳ Ｐゴシック" charset="-128"/>
                <a:cs typeface="Arial" panose="020B0604020202020204" pitchFamily="34" charset="0"/>
              </a:rPr>
              <a:t>At least a 1 in clinical</a:t>
            </a:r>
          </a:p>
          <a:p>
            <a:pPr marL="514350" lvl="0" indent="-514350" eaLnBrk="0" fontAlgn="base" hangingPunct="0">
              <a:spcBef>
                <a:spcPts val="600"/>
              </a:spcBef>
              <a:spcAft>
                <a:spcPct val="0"/>
              </a:spcAft>
              <a:buFont typeface="+mj-lt"/>
              <a:buAutoNum type="arabicPeriod"/>
            </a:pPr>
            <a:r>
              <a:rPr lang="en-US" sz="2800" dirty="0">
                <a:solidFill>
                  <a:schemeClr val="accent2">
                    <a:lumMod val="50000"/>
                  </a:schemeClr>
                </a:solidFill>
                <a:latin typeface="Arial" panose="020B0604020202020204" pitchFamily="34" charset="0"/>
                <a:ea typeface="ＭＳ Ｐゴシック" charset="-128"/>
                <a:cs typeface="Arial" panose="020B0604020202020204" pitchFamily="34" charset="0"/>
              </a:rPr>
              <a:t>Total of 4 points.</a:t>
            </a:r>
          </a:p>
        </p:txBody>
      </p:sp>
      <p:sp>
        <p:nvSpPr>
          <p:cNvPr id="2" name="TextBox 1"/>
          <p:cNvSpPr txBox="1"/>
          <p:nvPr/>
        </p:nvSpPr>
        <p:spPr>
          <a:xfrm>
            <a:off x="856744" y="3327737"/>
            <a:ext cx="9871788" cy="2077492"/>
          </a:xfrm>
          <a:prstGeom prst="rect">
            <a:avLst/>
          </a:prstGeom>
          <a:noFill/>
          <a:ln>
            <a:solidFill>
              <a:schemeClr val="tx1"/>
            </a:solidFill>
          </a:ln>
        </p:spPr>
        <p:txBody>
          <a:bodyPr wrap="square" rtlCol="0">
            <a:spAutoFit/>
          </a:bodyPr>
          <a:lstStyle/>
          <a:p>
            <a:pPr lvl="0" eaLnBrk="0" fontAlgn="base" hangingPunct="0">
              <a:spcBef>
                <a:spcPct val="0"/>
              </a:spcBef>
              <a:spcAft>
                <a:spcPct val="0"/>
              </a:spcAft>
            </a:pPr>
            <a:r>
              <a:rPr lang="en-US" sz="3000" b="1" dirty="0">
                <a:solidFill>
                  <a:prstClr val="black"/>
                </a:solidFill>
                <a:latin typeface="Arial" panose="020B0604020202020204" pitchFamily="34" charset="0"/>
                <a:ea typeface="ＭＳ Ｐゴシック" charset="-128"/>
                <a:cs typeface="Arial" panose="020B0604020202020204" pitchFamily="34" charset="0"/>
              </a:rPr>
              <a:t>For promotion to Professor</a:t>
            </a:r>
          </a:p>
          <a:p>
            <a:pPr lvl="0" eaLnBrk="0" fontAlgn="base" hangingPunct="0">
              <a:spcBef>
                <a:spcPts val="600"/>
              </a:spcBef>
              <a:spcAft>
                <a:spcPct val="0"/>
              </a:spcAft>
            </a:pPr>
            <a:r>
              <a:rPr lang="en-US" sz="2800" dirty="0">
                <a:solidFill>
                  <a:schemeClr val="accent2">
                    <a:lumMod val="50000"/>
                  </a:schemeClr>
                </a:solidFill>
                <a:latin typeface="Arial" panose="020B0604020202020204" pitchFamily="34" charset="0"/>
                <a:ea typeface="ＭＳ Ｐゴシック" charset="-128"/>
                <a:cs typeface="Arial" panose="020B0604020202020204" pitchFamily="34" charset="0"/>
              </a:rPr>
              <a:t>Exceptional (2) in at least </a:t>
            </a:r>
            <a:r>
              <a:rPr lang="en-US" sz="2800" u="sng" dirty="0">
                <a:solidFill>
                  <a:schemeClr val="accent2">
                    <a:lumMod val="50000"/>
                  </a:schemeClr>
                </a:solidFill>
                <a:latin typeface="Arial" panose="020B0604020202020204" pitchFamily="34" charset="0"/>
                <a:ea typeface="ＭＳ Ｐゴシック" charset="-128"/>
                <a:cs typeface="Arial" panose="020B0604020202020204" pitchFamily="34" charset="0"/>
              </a:rPr>
              <a:t>two</a:t>
            </a:r>
            <a:r>
              <a:rPr lang="en-US" sz="2800" dirty="0">
                <a:solidFill>
                  <a:schemeClr val="accent2">
                    <a:lumMod val="50000"/>
                  </a:schemeClr>
                </a:solidFill>
                <a:latin typeface="Arial" panose="020B0604020202020204" pitchFamily="34" charset="0"/>
                <a:ea typeface="ＭＳ Ｐゴシック" charset="-128"/>
                <a:cs typeface="Arial" panose="020B0604020202020204" pitchFamily="34" charset="0"/>
              </a:rPr>
              <a:t> domains</a:t>
            </a:r>
          </a:p>
          <a:p>
            <a:pPr lvl="0" eaLnBrk="0" fontAlgn="base" hangingPunct="0">
              <a:spcBef>
                <a:spcPts val="600"/>
              </a:spcBef>
              <a:spcAft>
                <a:spcPct val="0"/>
              </a:spcAft>
            </a:pPr>
            <a:r>
              <a:rPr lang="en-US" sz="2800" dirty="0">
                <a:solidFill>
                  <a:schemeClr val="accent2">
                    <a:lumMod val="50000"/>
                  </a:schemeClr>
                </a:solidFill>
                <a:latin typeface="Arial" panose="020B0604020202020204" pitchFamily="34" charset="0"/>
                <a:ea typeface="ＭＳ Ｐゴシック" charset="-128"/>
                <a:cs typeface="Arial" panose="020B0604020202020204" pitchFamily="34" charset="0"/>
              </a:rPr>
              <a:t> At least a 1 in clinical</a:t>
            </a:r>
          </a:p>
          <a:p>
            <a:pPr lvl="0" eaLnBrk="0" fontAlgn="base" hangingPunct="0">
              <a:spcBef>
                <a:spcPts val="600"/>
              </a:spcBef>
              <a:spcAft>
                <a:spcPct val="0"/>
              </a:spcAft>
            </a:pPr>
            <a:r>
              <a:rPr lang="en-US" sz="2800" dirty="0">
                <a:solidFill>
                  <a:schemeClr val="accent2">
                    <a:lumMod val="50000"/>
                  </a:schemeClr>
                </a:solidFill>
                <a:latin typeface="Arial" panose="020B0604020202020204" pitchFamily="34" charset="0"/>
                <a:ea typeface="ＭＳ Ｐゴシック" charset="-128"/>
                <a:cs typeface="Arial" panose="020B0604020202020204" pitchFamily="34" charset="0"/>
              </a:rPr>
              <a:t>Total of 5 points.</a:t>
            </a:r>
          </a:p>
        </p:txBody>
      </p:sp>
      <p:sp>
        <p:nvSpPr>
          <p:cNvPr id="6" name="Rectangle 5"/>
          <p:cNvSpPr/>
          <p:nvPr/>
        </p:nvSpPr>
        <p:spPr>
          <a:xfrm>
            <a:off x="838199" y="5511458"/>
            <a:ext cx="10515599" cy="830997"/>
          </a:xfrm>
          <a:prstGeom prst="rect">
            <a:avLst/>
          </a:prstGeom>
        </p:spPr>
        <p:txBody>
          <a:bodyPr wrap="square">
            <a:spAutoFit/>
          </a:bodyPr>
          <a:lstStyle/>
          <a:p>
            <a:pPr algn="ctr" eaLnBrk="0" fontAlgn="base" hangingPunct="0">
              <a:spcBef>
                <a:spcPct val="0"/>
              </a:spcBef>
              <a:spcAft>
                <a:spcPct val="0"/>
              </a:spcAft>
            </a:pPr>
            <a:r>
              <a:rPr lang="en-US" sz="2400" b="1" i="1" dirty="0">
                <a:solidFill>
                  <a:srgbClr val="7030A0"/>
                </a:solidFill>
                <a:latin typeface="Arial" panose="020B0604020202020204" pitchFamily="34" charset="0"/>
                <a:ea typeface="ＭＳ Ｐゴシック" charset="-128"/>
                <a:cs typeface="Arial" panose="020B0604020202020204" pitchFamily="34" charset="0"/>
              </a:rPr>
              <a:t>Chair’s letter and faculty narrative will build the case for proposed achievement levels and areas of focus</a:t>
            </a:r>
            <a:endParaRPr lang="en-US" sz="2400" b="1" dirty="0">
              <a:solidFill>
                <a:srgbClr val="7030A0"/>
              </a:solidFill>
              <a:latin typeface="Arial" panose="020B0604020202020204" pitchFamily="34" charset="0"/>
              <a:ea typeface="ＭＳ Ｐゴシック" charset="-128"/>
              <a:cs typeface="Arial" panose="020B0604020202020204" pitchFamily="34" charset="0"/>
            </a:endParaRPr>
          </a:p>
        </p:txBody>
      </p:sp>
      <p:sp>
        <p:nvSpPr>
          <p:cNvPr id="7" name="Line 6">
            <a:extLst>
              <a:ext uri="{FF2B5EF4-FFF2-40B4-BE49-F238E27FC236}">
                <a16:creationId xmlns:a16="http://schemas.microsoft.com/office/drawing/2014/main" id="{A7B05C24-1A41-2CF2-4FF8-EFE66E463AE2}"/>
              </a:ext>
            </a:extLst>
          </p:cNvPr>
          <p:cNvSpPr>
            <a:spLocks noChangeShapeType="1"/>
          </p:cNvSpPr>
          <p:nvPr/>
        </p:nvSpPr>
        <p:spPr bwMode="auto">
          <a:xfrm flipV="1">
            <a:off x="534838" y="767155"/>
            <a:ext cx="10515600" cy="41276"/>
          </a:xfrm>
          <a:prstGeom prst="line">
            <a:avLst/>
          </a:prstGeom>
          <a:noFill/>
          <a:ln w="28575">
            <a:solidFill>
              <a:srgbClr val="B96645"/>
            </a:solidFill>
            <a:round/>
            <a:headEnd/>
            <a:tailEnd/>
          </a:ln>
          <a:extLst>
            <a:ext uri="{909E8E84-426E-40DD-AFC4-6F175D3DCCD1}">
              <a14:hiddenFill xmlns:a14="http://schemas.microsoft.com/office/drawing/2010/main">
                <a:no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highlight>
                <a:srgbClr val="B96645"/>
              </a:highlight>
              <a:uLnTx/>
              <a:uFillTx/>
              <a:latin typeface="Calibri" panose="020F0502020204030204"/>
              <a:ea typeface="+mn-ea"/>
              <a:cs typeface="+mn-cs"/>
            </a:endParaRPr>
          </a:p>
        </p:txBody>
      </p:sp>
    </p:spTree>
    <p:extLst>
      <p:ext uri="{BB962C8B-B14F-4D97-AF65-F5344CB8AC3E}">
        <p14:creationId xmlns:p14="http://schemas.microsoft.com/office/powerpoint/2010/main" val="14457121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38200" y="151882"/>
            <a:ext cx="10515600" cy="596953"/>
          </a:xfrm>
        </p:spPr>
        <p:txBody>
          <a:bodyPr>
            <a:normAutofit/>
          </a:bodyPr>
          <a:lstStyle/>
          <a:p>
            <a:pPr algn="ctr"/>
            <a:r>
              <a:rPr lang="en-US" sz="3600" dirty="0">
                <a:latin typeface="Arial" panose="020B0604020202020204" pitchFamily="34" charset="0"/>
                <a:cs typeface="Arial" panose="020B0604020202020204" pitchFamily="34" charset="0"/>
              </a:rPr>
              <a:t>NTC Promotion Criteria</a:t>
            </a:r>
          </a:p>
        </p:txBody>
      </p:sp>
      <p:sp>
        <p:nvSpPr>
          <p:cNvPr id="2" name="Slide Number Placeholder 1">
            <a:extLst>
              <a:ext uri="{FF2B5EF4-FFF2-40B4-BE49-F238E27FC236}">
                <a16:creationId xmlns:a16="http://schemas.microsoft.com/office/drawing/2014/main" id="{F85F0251-D453-4DF2-8590-0698A2D571D6}"/>
              </a:ext>
            </a:extLst>
          </p:cNvPr>
          <p:cNvSpPr>
            <a:spLocks noGrp="1"/>
          </p:cNvSpPr>
          <p:nvPr>
            <p:ph type="sldNum" sz="quarter" idx="12"/>
          </p:nvPr>
        </p:nvSpPr>
        <p:spPr/>
        <p:txBody>
          <a:bodyPr/>
          <a:lstStyle/>
          <a:p>
            <a:fld id="{6CEC2A8F-A9B4-4210-9F28-0F86B8E83E9D}" type="slidenum">
              <a:rPr lang="en-US" smtClean="0"/>
              <a:t>18</a:t>
            </a:fld>
            <a:endParaRPr lang="en-US" dirty="0"/>
          </a:p>
        </p:txBody>
      </p:sp>
      <p:sp>
        <p:nvSpPr>
          <p:cNvPr id="7" name="Rectangle 6"/>
          <p:cNvSpPr/>
          <p:nvPr/>
        </p:nvSpPr>
        <p:spPr>
          <a:xfrm>
            <a:off x="343678" y="968156"/>
            <a:ext cx="11504644" cy="5570756"/>
          </a:xfrm>
          <a:prstGeom prst="rect">
            <a:avLst/>
          </a:prstGeom>
        </p:spPr>
        <p:txBody>
          <a:bodyPr wrap="square">
            <a:spAutoFit/>
          </a:bodyPr>
          <a:lstStyle/>
          <a:p>
            <a:pPr marL="457200" marR="400050" algn="just" eaLnBrk="0" fontAlgn="base" hangingPunct="0"/>
            <a:r>
              <a:rPr lang="en-US" sz="2200" b="1" dirty="0">
                <a:solidFill>
                  <a:prstClr val="black"/>
                </a:solidFill>
                <a:latin typeface="Arial" panose="020B0604020202020204" pitchFamily="34" charset="0"/>
                <a:ea typeface="Calibri" charset="0"/>
                <a:cs typeface="Arial" panose="020B0604020202020204" pitchFamily="34" charset="0"/>
              </a:rPr>
              <a:t>Example A: </a:t>
            </a:r>
            <a:r>
              <a:rPr lang="en-US" sz="2200" dirty="0">
                <a:solidFill>
                  <a:prstClr val="black"/>
                </a:solidFill>
                <a:latin typeface="Arial" panose="020B0604020202020204" pitchFamily="34" charset="0"/>
                <a:ea typeface="Calibri" charset="0"/>
                <a:cs typeface="Arial" panose="020B0604020202020204" pitchFamily="34" charset="0"/>
              </a:rPr>
              <a:t>An innovative clinician with high clinical productivity and quality, significant committee service and activity in resident education with little to no published research seeking promotion to Associate Professor might claim Clinical: 2, Service: 1, Education: 1.</a:t>
            </a:r>
          </a:p>
          <a:p>
            <a:pPr marL="1200150" marR="400050" lvl="1" indent="-285750" algn="just" eaLnBrk="0" fontAlgn="base" hangingPunct="0">
              <a:buFont typeface="Arial" panose="020B0604020202020204" pitchFamily="34" charset="0"/>
              <a:buChar char="•"/>
            </a:pPr>
            <a:r>
              <a:rPr lang="en-US" sz="2000" dirty="0">
                <a:solidFill>
                  <a:srgbClr val="B96645"/>
                </a:solidFill>
                <a:latin typeface="Arial" panose="020B0604020202020204" pitchFamily="34" charset="0"/>
                <a:ea typeface="Calibri" charset="0"/>
                <a:cs typeface="Arial" panose="020B0604020202020204" pitchFamily="34" charset="0"/>
              </a:rPr>
              <a:t>Contribution to quality improvement related to patient outcomes (please keep the QI project numbers for documentation)</a:t>
            </a:r>
          </a:p>
          <a:p>
            <a:pPr marL="1200150" marR="400050" lvl="1" indent="-285750" algn="just" eaLnBrk="0" fontAlgn="base" hangingPunct="0">
              <a:buFont typeface="Arial" panose="020B0604020202020204" pitchFamily="34" charset="0"/>
              <a:buChar char="•"/>
            </a:pPr>
            <a:r>
              <a:rPr lang="en-US" sz="2000" dirty="0">
                <a:solidFill>
                  <a:srgbClr val="B96645"/>
                </a:solidFill>
                <a:latin typeface="Arial" panose="020B0604020202020204" pitchFamily="34" charset="0"/>
                <a:ea typeface="Calibri" charset="0"/>
                <a:cs typeface="Arial" panose="020B0604020202020204" pitchFamily="34" charset="0"/>
              </a:rPr>
              <a:t>Founder of a new clinic or service </a:t>
            </a:r>
          </a:p>
          <a:p>
            <a:pPr marL="1200150" marR="400050" lvl="1" indent="-285750" algn="just" eaLnBrk="0" fontAlgn="base" hangingPunct="0">
              <a:buFont typeface="Arial" panose="020B0604020202020204" pitchFamily="34" charset="0"/>
              <a:buChar char="•"/>
            </a:pPr>
            <a:r>
              <a:rPr lang="en-US" sz="2000" dirty="0">
                <a:solidFill>
                  <a:srgbClr val="B96645"/>
                </a:solidFill>
                <a:latin typeface="Arial" panose="020B0604020202020204" pitchFamily="34" charset="0"/>
                <a:ea typeface="Calibri" charset="0"/>
                <a:cs typeface="Arial" panose="020B0604020202020204" pitchFamily="34" charset="0"/>
              </a:rPr>
              <a:t>Leadership in expanding clinical services </a:t>
            </a:r>
          </a:p>
          <a:p>
            <a:pPr marL="457200" marR="400050" algn="just" eaLnBrk="0" fontAlgn="base" hangingPunct="0">
              <a:spcBef>
                <a:spcPts val="600"/>
              </a:spcBef>
            </a:pPr>
            <a:r>
              <a:rPr lang="en-US" sz="2000" b="1" dirty="0">
                <a:solidFill>
                  <a:prstClr val="black"/>
                </a:solidFill>
                <a:latin typeface="Arial" panose="020B0604020202020204" pitchFamily="34" charset="0"/>
                <a:ea typeface="Calibri" charset="0"/>
                <a:cs typeface="Arial" panose="020B0604020202020204" pitchFamily="34" charset="0"/>
              </a:rPr>
              <a:t>Example B: </a:t>
            </a:r>
            <a:r>
              <a:rPr lang="en-US" sz="2000" dirty="0">
                <a:solidFill>
                  <a:prstClr val="black"/>
                </a:solidFill>
                <a:latin typeface="Arial" panose="020B0604020202020204" pitchFamily="34" charset="0"/>
                <a:ea typeface="Calibri" charset="0"/>
                <a:cs typeface="Arial" panose="020B0604020202020204" pitchFamily="34" charset="0"/>
              </a:rPr>
              <a:t>A strong clinician with moderate clinical productivity and quality, </a:t>
            </a:r>
            <a:r>
              <a:rPr lang="en-US" sz="2000" dirty="0">
                <a:latin typeface="Arial" panose="020B0604020202020204" pitchFamily="34" charset="0"/>
                <a:ea typeface="Calibri" charset="0"/>
                <a:cs typeface="Arial" panose="020B0604020202020204" pitchFamily="34" charset="0"/>
              </a:rPr>
              <a:t>multi-year appointment as Medical Director</a:t>
            </a:r>
            <a:r>
              <a:rPr lang="en-US" sz="2000" dirty="0">
                <a:solidFill>
                  <a:srgbClr val="FF0000"/>
                </a:solidFill>
                <a:latin typeface="Arial" panose="020B0604020202020204" pitchFamily="34" charset="0"/>
                <a:ea typeface="Calibri" charset="0"/>
                <a:cs typeface="Arial" panose="020B0604020202020204" pitchFamily="34" charset="0"/>
              </a:rPr>
              <a:t>*</a:t>
            </a:r>
            <a:r>
              <a:rPr lang="en-US" sz="2000" dirty="0">
                <a:solidFill>
                  <a:prstClr val="black"/>
                </a:solidFill>
                <a:latin typeface="Arial" panose="020B0604020202020204" pitchFamily="34" charset="0"/>
                <a:ea typeface="Calibri" charset="0"/>
                <a:cs typeface="Arial" panose="020B0604020202020204" pitchFamily="34" charset="0"/>
              </a:rPr>
              <a:t>, and several published research papers or quality project reports seeking promotion to Associate Professor might claim Clinical: 1, Service: 2, Research: 1.</a:t>
            </a:r>
          </a:p>
          <a:p>
            <a:pPr marL="457200" marR="400050" algn="just" eaLnBrk="0" fontAlgn="base" hangingPunct="0">
              <a:spcBef>
                <a:spcPts val="600"/>
              </a:spcBef>
            </a:pPr>
            <a:r>
              <a:rPr lang="en-US" sz="2000" b="1" dirty="0">
                <a:latin typeface="Arial" panose="020B0604020202020204" pitchFamily="34" charset="0"/>
                <a:ea typeface="Calibri" charset="0"/>
                <a:cs typeface="Arial" panose="020B0604020202020204" pitchFamily="34" charset="0"/>
              </a:rPr>
              <a:t>Example C:  </a:t>
            </a:r>
            <a:r>
              <a:rPr lang="en-US" sz="2000" dirty="0">
                <a:latin typeface="Arial" panose="020B0604020202020204" pitchFamily="34" charset="0"/>
                <a:ea typeface="Calibri" charset="0"/>
                <a:cs typeface="Arial" panose="020B0604020202020204" pitchFamily="34" charset="0"/>
              </a:rPr>
              <a:t>Clinician with expected productivity, routine bedside teaching, has a K award or R01 or more than one R03 level grants (though may not be from NIH), with multiple publications, also with some McGovern and department level services, seeking promotion from assistant to Associate might claim Clinical:1, Education: 0, Research 2, Service 1. </a:t>
            </a:r>
          </a:p>
          <a:p>
            <a:pPr marL="457200" marR="400050" algn="just" eaLnBrk="0" fontAlgn="base" hangingPunct="0"/>
            <a:r>
              <a:rPr lang="en-US" dirty="0">
                <a:solidFill>
                  <a:prstClr val="black"/>
                </a:solidFill>
                <a:highlight>
                  <a:srgbClr val="FFFF00"/>
                </a:highlight>
                <a:latin typeface="Gill Sans MT"/>
                <a:ea typeface="Calibri" charset="0"/>
                <a:cs typeface="Times New Roman" charset="0"/>
              </a:rPr>
              <a:t> </a:t>
            </a:r>
          </a:p>
        </p:txBody>
      </p:sp>
      <p:sp>
        <p:nvSpPr>
          <p:cNvPr id="4" name="Line 6">
            <a:extLst>
              <a:ext uri="{FF2B5EF4-FFF2-40B4-BE49-F238E27FC236}">
                <a16:creationId xmlns:a16="http://schemas.microsoft.com/office/drawing/2014/main" id="{05C4B792-0D7F-3CB6-5BFE-68EC141C2EF2}"/>
              </a:ext>
            </a:extLst>
          </p:cNvPr>
          <p:cNvSpPr>
            <a:spLocks noChangeShapeType="1"/>
          </p:cNvSpPr>
          <p:nvPr/>
        </p:nvSpPr>
        <p:spPr bwMode="auto">
          <a:xfrm flipV="1">
            <a:off x="606090" y="728197"/>
            <a:ext cx="10515600" cy="41276"/>
          </a:xfrm>
          <a:prstGeom prst="line">
            <a:avLst/>
          </a:prstGeom>
          <a:noFill/>
          <a:ln w="28575">
            <a:solidFill>
              <a:srgbClr val="B96645"/>
            </a:solidFill>
            <a:round/>
            <a:headEnd/>
            <a:tailEnd/>
          </a:ln>
          <a:extLst>
            <a:ext uri="{909E8E84-426E-40DD-AFC4-6F175D3DCCD1}">
              <a14:hiddenFill xmlns:a14="http://schemas.microsoft.com/office/drawing/2010/main">
                <a:no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highlight>
                <a:srgbClr val="B96645"/>
              </a:highlight>
              <a:uLnTx/>
              <a:uFillTx/>
              <a:latin typeface="Calibri" panose="020F0502020204030204"/>
              <a:ea typeface="+mn-ea"/>
              <a:cs typeface="+mn-cs"/>
            </a:endParaRPr>
          </a:p>
        </p:txBody>
      </p:sp>
    </p:spTree>
    <p:extLst>
      <p:ext uri="{BB962C8B-B14F-4D97-AF65-F5344CB8AC3E}">
        <p14:creationId xmlns:p14="http://schemas.microsoft.com/office/powerpoint/2010/main" val="3031443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88818" y="243500"/>
            <a:ext cx="10515600" cy="482379"/>
          </a:xfrm>
        </p:spPr>
        <p:txBody>
          <a:bodyPr>
            <a:noAutofit/>
          </a:bodyPr>
          <a:lstStyle/>
          <a:p>
            <a:pPr algn="ctr"/>
            <a:r>
              <a:rPr lang="en-US" sz="3200" b="1" dirty="0">
                <a:latin typeface="Arial" panose="020B0604020202020204" pitchFamily="34" charset="0"/>
                <a:cs typeface="Arial" panose="020B0604020202020204" pitchFamily="34" charset="0"/>
              </a:rPr>
              <a:t>NTC Promotion Criteria</a:t>
            </a:r>
          </a:p>
        </p:txBody>
      </p:sp>
      <p:sp>
        <p:nvSpPr>
          <p:cNvPr id="2" name="Slide Number Placeholder 1">
            <a:extLst>
              <a:ext uri="{FF2B5EF4-FFF2-40B4-BE49-F238E27FC236}">
                <a16:creationId xmlns:a16="http://schemas.microsoft.com/office/drawing/2014/main" id="{F85F0251-D453-4DF2-8590-0698A2D571D6}"/>
              </a:ext>
            </a:extLst>
          </p:cNvPr>
          <p:cNvSpPr>
            <a:spLocks noGrp="1"/>
          </p:cNvSpPr>
          <p:nvPr>
            <p:ph type="sldNum" sz="quarter" idx="12"/>
          </p:nvPr>
        </p:nvSpPr>
        <p:spPr/>
        <p:txBody>
          <a:bodyPr/>
          <a:lstStyle/>
          <a:p>
            <a:fld id="{6CEC2A8F-A9B4-4210-9F28-0F86B8E83E9D}" type="slidenum">
              <a:rPr lang="en-US" smtClean="0"/>
              <a:t>19</a:t>
            </a:fld>
            <a:endParaRPr lang="en-US" dirty="0"/>
          </a:p>
        </p:txBody>
      </p:sp>
      <p:sp>
        <p:nvSpPr>
          <p:cNvPr id="7" name="Rectangle 6"/>
          <p:cNvSpPr/>
          <p:nvPr/>
        </p:nvSpPr>
        <p:spPr>
          <a:xfrm>
            <a:off x="343678" y="1190060"/>
            <a:ext cx="11504644" cy="4965462"/>
          </a:xfrm>
          <a:prstGeom prst="rect">
            <a:avLst/>
          </a:prstGeom>
        </p:spPr>
        <p:txBody>
          <a:bodyPr wrap="square">
            <a:spAutoFit/>
          </a:bodyPr>
          <a:lstStyle/>
          <a:p>
            <a:pPr marL="457200" marR="400050" algn="just" eaLnBrk="0" fontAlgn="base" hangingPunct="0">
              <a:spcAft>
                <a:spcPts val="400"/>
              </a:spcAft>
            </a:pPr>
            <a:r>
              <a:rPr lang="en-US" sz="2000" b="1" dirty="0">
                <a:solidFill>
                  <a:prstClr val="black"/>
                </a:solidFill>
                <a:latin typeface="Arial" panose="020B0604020202020204" pitchFamily="34" charset="0"/>
                <a:ea typeface="Calibri" charset="0"/>
                <a:cs typeface="Arial" panose="020B0604020202020204" pitchFamily="34" charset="0"/>
              </a:rPr>
              <a:t>Example D:</a:t>
            </a:r>
            <a:r>
              <a:rPr lang="en-US" sz="2000" dirty="0">
                <a:solidFill>
                  <a:prstClr val="black"/>
                </a:solidFill>
                <a:latin typeface="Arial" panose="020B0604020202020204" pitchFamily="34" charset="0"/>
                <a:ea typeface="Calibri" charset="0"/>
                <a:cs typeface="Arial" panose="020B0604020202020204" pitchFamily="34" charset="0"/>
              </a:rPr>
              <a:t>  An innovative clinician with high clinical productivity and quality, bedside supervision of multiple trainees and additional didactic teaching, multi-year appointment as Residency Director, several case studies and one or two peer-reviewed publications and a strong record of hospital committee service, seeking promotion to Professor might claim Clinical: 2, Education: 2, Research: 1, Service: 1.</a:t>
            </a:r>
          </a:p>
          <a:p>
            <a:pPr marL="457200" marR="400050" algn="just" eaLnBrk="0" fontAlgn="base" hangingPunct="0">
              <a:spcBef>
                <a:spcPts val="600"/>
              </a:spcBef>
              <a:spcAft>
                <a:spcPts val="400"/>
              </a:spcAft>
            </a:pPr>
            <a:r>
              <a:rPr lang="en-US" sz="2000" b="1" dirty="0">
                <a:solidFill>
                  <a:prstClr val="black"/>
                </a:solidFill>
                <a:latin typeface="Arial" panose="020B0604020202020204" pitchFamily="34" charset="0"/>
                <a:ea typeface="Calibri" charset="0"/>
                <a:cs typeface="Arial" panose="020B0604020202020204" pitchFamily="34" charset="0"/>
              </a:rPr>
              <a:t>Example E:</a:t>
            </a:r>
            <a:r>
              <a:rPr lang="en-US" sz="2000" dirty="0">
                <a:solidFill>
                  <a:prstClr val="black"/>
                </a:solidFill>
                <a:latin typeface="Arial" panose="020B0604020202020204" pitchFamily="34" charset="0"/>
                <a:ea typeface="Calibri" charset="0"/>
                <a:cs typeface="Arial" panose="020B0604020202020204" pitchFamily="34" charset="0"/>
              </a:rPr>
              <a:t>  A strong clinician with moderate clinical productivity and quality, little to no exposure to trainees, no publications and service on several committees in the last five years would be scored Clinical: 1, Education: 0, Research: 0, Service: 1, and would not yet be competitive for promotion. (This last case may also represent a faculty better suited to move to a Staff Physician appointment).</a:t>
            </a:r>
          </a:p>
          <a:p>
            <a:pPr marL="457200" marR="400050" algn="just" eaLnBrk="0" fontAlgn="base" hangingPunct="0">
              <a:spcBef>
                <a:spcPts val="600"/>
              </a:spcBef>
            </a:pPr>
            <a:r>
              <a:rPr lang="en-US" sz="2000" b="1" dirty="0">
                <a:latin typeface="Arial" panose="020B0604020202020204" pitchFamily="34" charset="0"/>
                <a:ea typeface="Calibri" charset="0"/>
                <a:cs typeface="Arial" panose="020B0604020202020204" pitchFamily="34" charset="0"/>
              </a:rPr>
              <a:t>Example F:  </a:t>
            </a:r>
            <a:r>
              <a:rPr lang="en-US" sz="2000" dirty="0">
                <a:latin typeface="Arial" panose="020B0604020202020204" pitchFamily="34" charset="0"/>
                <a:ea typeface="Calibri" charset="0"/>
                <a:cs typeface="Arial" panose="020B0604020202020204" pitchFamily="34" charset="0"/>
              </a:rPr>
              <a:t>A clinician with standard clinical, education, some leadership in service with research activities or hospital committees with previous K and a current R01 may think about switching to the tenure track if they project growth in the clinical research pathway where they will be working on more future grants. </a:t>
            </a:r>
          </a:p>
          <a:p>
            <a:pPr marL="1200150" marR="400050" lvl="1" indent="-285750" algn="just" eaLnBrk="0" fontAlgn="base" hangingPunct="0">
              <a:buFont typeface="Arial" panose="020B0604020202020204" pitchFamily="34" charset="0"/>
              <a:buChar char="•"/>
            </a:pPr>
            <a:r>
              <a:rPr lang="en-US" sz="2000" dirty="0">
                <a:solidFill>
                  <a:srgbClr val="B96645"/>
                </a:solidFill>
                <a:latin typeface="Arial" panose="020B0604020202020204" pitchFamily="34" charset="0"/>
                <a:ea typeface="Calibri" charset="0"/>
                <a:cs typeface="Arial" panose="020B0604020202020204" pitchFamily="34" charset="0"/>
              </a:rPr>
              <a:t>In this case, think about all requirements that come with tenure track </a:t>
            </a:r>
          </a:p>
        </p:txBody>
      </p:sp>
      <p:sp>
        <p:nvSpPr>
          <p:cNvPr id="4" name="Line 6">
            <a:extLst>
              <a:ext uri="{FF2B5EF4-FFF2-40B4-BE49-F238E27FC236}">
                <a16:creationId xmlns:a16="http://schemas.microsoft.com/office/drawing/2014/main" id="{14E7ECD9-A37A-DD05-F844-FAE810C28201}"/>
              </a:ext>
            </a:extLst>
          </p:cNvPr>
          <p:cNvSpPr>
            <a:spLocks noChangeShapeType="1"/>
          </p:cNvSpPr>
          <p:nvPr/>
        </p:nvSpPr>
        <p:spPr bwMode="auto">
          <a:xfrm flipV="1">
            <a:off x="534838" y="767155"/>
            <a:ext cx="10515600" cy="41276"/>
          </a:xfrm>
          <a:prstGeom prst="line">
            <a:avLst/>
          </a:prstGeom>
          <a:noFill/>
          <a:ln w="28575">
            <a:solidFill>
              <a:srgbClr val="B96645"/>
            </a:solidFill>
            <a:round/>
            <a:headEnd/>
            <a:tailEnd/>
          </a:ln>
          <a:extLst>
            <a:ext uri="{909E8E84-426E-40DD-AFC4-6F175D3DCCD1}">
              <a14:hiddenFill xmlns:a14="http://schemas.microsoft.com/office/drawing/2010/main">
                <a:no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highlight>
                <a:srgbClr val="B96645"/>
              </a:highlight>
              <a:uLnTx/>
              <a:uFillTx/>
              <a:latin typeface="Calibri" panose="020F0502020204030204"/>
              <a:ea typeface="+mn-ea"/>
              <a:cs typeface="+mn-cs"/>
            </a:endParaRPr>
          </a:p>
        </p:txBody>
      </p:sp>
    </p:spTree>
    <p:extLst>
      <p:ext uri="{BB962C8B-B14F-4D97-AF65-F5344CB8AC3E}">
        <p14:creationId xmlns:p14="http://schemas.microsoft.com/office/powerpoint/2010/main" val="1033116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47CF2-36F7-1EF2-286E-F96C737B88BC}"/>
              </a:ext>
            </a:extLst>
          </p:cNvPr>
          <p:cNvSpPr>
            <a:spLocks noGrp="1"/>
          </p:cNvSpPr>
          <p:nvPr>
            <p:ph type="title"/>
          </p:nvPr>
        </p:nvSpPr>
        <p:spPr>
          <a:xfrm>
            <a:off x="164783" y="89692"/>
            <a:ext cx="6814868" cy="905774"/>
          </a:xfrm>
        </p:spPr>
        <p:txBody>
          <a:bodyPr anchor="ctr">
            <a:normAutofit/>
          </a:bodyPr>
          <a:lstStyle/>
          <a:p>
            <a:r>
              <a:rPr lang="en-US" sz="3600" dirty="0">
                <a:solidFill>
                  <a:schemeClr val="bg1"/>
                </a:solidFill>
                <a:latin typeface="Verdana" panose="020B0604030504040204" pitchFamily="34" charset="0"/>
                <a:ea typeface="Verdana" panose="020B0604030504040204" pitchFamily="34" charset="0"/>
              </a:rPr>
              <a:t>Mission</a:t>
            </a:r>
          </a:p>
        </p:txBody>
      </p:sp>
      <p:sp>
        <p:nvSpPr>
          <p:cNvPr id="4" name="Slide Number Placeholder 3">
            <a:extLst>
              <a:ext uri="{FF2B5EF4-FFF2-40B4-BE49-F238E27FC236}">
                <a16:creationId xmlns:a16="http://schemas.microsoft.com/office/drawing/2014/main" id="{F4E03B97-12A6-5F95-F623-2DD93A03605A}"/>
              </a:ext>
            </a:extLst>
          </p:cNvPr>
          <p:cNvSpPr>
            <a:spLocks noGrp="1"/>
          </p:cNvSpPr>
          <p:nvPr>
            <p:ph type="sldNum" sz="quarter" idx="12"/>
          </p:nvPr>
        </p:nvSpPr>
        <p:spPr>
          <a:xfrm>
            <a:off x="10139910" y="6268767"/>
            <a:ext cx="1791859" cy="295936"/>
          </a:xfrm>
        </p:spPr>
        <p:txBody>
          <a:bodyPr/>
          <a:lstStyle/>
          <a:p>
            <a:pPr algn="r"/>
            <a:fld id="{6CEC2A8F-A9B4-4210-9F28-0F86B8E83E9D}" type="slidenum">
              <a:rPr lang="en-US" sz="1200" smtClean="0"/>
              <a:pPr algn="r"/>
              <a:t>2</a:t>
            </a:fld>
            <a:endParaRPr lang="en-US" sz="1200" dirty="0"/>
          </a:p>
        </p:txBody>
      </p:sp>
      <p:sp>
        <p:nvSpPr>
          <p:cNvPr id="3" name="TextBox 2">
            <a:extLst>
              <a:ext uri="{FF2B5EF4-FFF2-40B4-BE49-F238E27FC236}">
                <a16:creationId xmlns:a16="http://schemas.microsoft.com/office/drawing/2014/main" id="{E657F92B-7003-5EC5-0320-C9781C490933}"/>
              </a:ext>
            </a:extLst>
          </p:cNvPr>
          <p:cNvSpPr txBox="1"/>
          <p:nvPr/>
        </p:nvSpPr>
        <p:spPr>
          <a:xfrm>
            <a:off x="1191531" y="992541"/>
            <a:ext cx="9808937" cy="2862322"/>
          </a:xfrm>
          <a:prstGeom prst="rect">
            <a:avLst/>
          </a:prstGeom>
          <a:noFill/>
        </p:spPr>
        <p:txBody>
          <a:bodyPr wrap="square" rtlCol="0">
            <a:spAutoFit/>
          </a:bodyPr>
          <a:lstStyle/>
          <a:p>
            <a:pPr algn="ctr">
              <a:spcBef>
                <a:spcPts val="1200"/>
              </a:spcBef>
            </a:pPr>
            <a:r>
              <a:rPr lang="en-US" sz="3000" b="0" i="0" dirty="0">
                <a:solidFill>
                  <a:schemeClr val="accent2">
                    <a:lumMod val="75000"/>
                  </a:schemeClr>
                </a:solidFill>
                <a:effectLst/>
                <a:latin typeface="Verdana" panose="020B0604030504040204" pitchFamily="34" charset="0"/>
                <a:ea typeface="Verdana" panose="020B0604030504040204" pitchFamily="34" charset="0"/>
              </a:rPr>
              <a:t>The role of the Office of Administration &amp; Faculty Affairs is to promote the careers and development of our faculty and staff physicians in support of the clinical, research and education missions of McGovern Medical School.</a:t>
            </a:r>
          </a:p>
          <a:p>
            <a:endParaRPr lang="en-US" sz="3000" dirty="0">
              <a:latin typeface="Verdana" panose="020B0604030504040204" pitchFamily="34" charset="0"/>
              <a:ea typeface="Verdana" panose="020B0604030504040204" pitchFamily="34" charset="0"/>
            </a:endParaRPr>
          </a:p>
        </p:txBody>
      </p:sp>
      <p:sp>
        <p:nvSpPr>
          <p:cNvPr id="5" name="TextBox 4">
            <a:extLst>
              <a:ext uri="{FF2B5EF4-FFF2-40B4-BE49-F238E27FC236}">
                <a16:creationId xmlns:a16="http://schemas.microsoft.com/office/drawing/2014/main" id="{DB866393-E374-D5EE-36B6-1F3BAE47A17D}"/>
              </a:ext>
            </a:extLst>
          </p:cNvPr>
          <p:cNvSpPr txBox="1"/>
          <p:nvPr/>
        </p:nvSpPr>
        <p:spPr>
          <a:xfrm>
            <a:off x="9868802" y="6295398"/>
            <a:ext cx="1718163" cy="276999"/>
          </a:xfrm>
          <a:prstGeom prst="rect">
            <a:avLst/>
          </a:prstGeom>
          <a:noFill/>
          <a:ln>
            <a:solidFill>
              <a:schemeClr val="tx1"/>
            </a:solidFill>
          </a:ln>
        </p:spPr>
        <p:txBody>
          <a:bodyPr wrap="none" rtlCol="0">
            <a:spAutoFit/>
          </a:bodyPr>
          <a:lstStyle/>
          <a:p>
            <a:r>
              <a:rPr lang="en-US" sz="1200" dirty="0">
                <a:latin typeface="Verdana" panose="020B0604030504040204" pitchFamily="34" charset="0"/>
                <a:ea typeface="Verdana" panose="020B0604030504040204" pitchFamily="34" charset="0"/>
              </a:rPr>
              <a:t>MMS-FA, May, 2025</a:t>
            </a:r>
          </a:p>
        </p:txBody>
      </p:sp>
      <p:sp>
        <p:nvSpPr>
          <p:cNvPr id="6" name="TextBox 5"/>
          <p:cNvSpPr txBox="1"/>
          <p:nvPr/>
        </p:nvSpPr>
        <p:spPr>
          <a:xfrm>
            <a:off x="164783" y="3574501"/>
            <a:ext cx="11955809" cy="523220"/>
          </a:xfrm>
          <a:prstGeom prst="rect">
            <a:avLst/>
          </a:prstGeom>
          <a:noFill/>
        </p:spPr>
        <p:txBody>
          <a:bodyPr wrap="square" rtlCol="0">
            <a:spAutoFit/>
          </a:bodyPr>
          <a:lstStyle/>
          <a:p>
            <a:pPr algn="ctr"/>
            <a:r>
              <a:rPr lang="en-US" sz="2800" b="1" dirty="0"/>
              <a:t>The Office of Administration and Faculty Affairs Office: MSB G.150</a:t>
            </a:r>
          </a:p>
        </p:txBody>
      </p:sp>
      <p:pic>
        <p:nvPicPr>
          <p:cNvPr id="8" name="Picture 7">
            <a:extLst>
              <a:ext uri="{FF2B5EF4-FFF2-40B4-BE49-F238E27FC236}">
                <a16:creationId xmlns:a16="http://schemas.microsoft.com/office/drawing/2014/main" id="{7B72B0A1-D896-5205-20FE-24C3C37F3732}"/>
              </a:ext>
            </a:extLst>
          </p:cNvPr>
          <p:cNvPicPr>
            <a:picLocks noChangeAspect="1"/>
          </p:cNvPicPr>
          <p:nvPr/>
        </p:nvPicPr>
        <p:blipFill>
          <a:blip r:embed="rId2"/>
          <a:stretch>
            <a:fillRect/>
          </a:stretch>
        </p:blipFill>
        <p:spPr>
          <a:xfrm>
            <a:off x="3538505" y="4276670"/>
            <a:ext cx="5114987" cy="646232"/>
          </a:xfrm>
          <a:prstGeom prst="rect">
            <a:avLst/>
          </a:prstGeom>
        </p:spPr>
      </p:pic>
    </p:spTree>
    <p:extLst>
      <p:ext uri="{BB962C8B-B14F-4D97-AF65-F5344CB8AC3E}">
        <p14:creationId xmlns:p14="http://schemas.microsoft.com/office/powerpoint/2010/main" val="26718048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38200" y="151882"/>
            <a:ext cx="10515600" cy="644673"/>
          </a:xfrm>
        </p:spPr>
        <p:txBody>
          <a:bodyPr>
            <a:normAutofit/>
          </a:bodyPr>
          <a:lstStyle/>
          <a:p>
            <a:pPr algn="ctr"/>
            <a:r>
              <a:rPr lang="en-US" sz="3200" dirty="0">
                <a:latin typeface="Arial" panose="020B0604020202020204" pitchFamily="34" charset="0"/>
                <a:cs typeface="Arial" panose="020B0604020202020204" pitchFamily="34" charset="0"/>
              </a:rPr>
              <a:t>Qualifying for Promotion:</a:t>
            </a:r>
            <a:r>
              <a:rPr lang="ja-JP" altLang="en-US" sz="3200" dirty="0">
                <a:effectLst>
                  <a:outerShdw blurRad="38100" dist="38100" dir="2700000" algn="tl">
                    <a:srgbClr val="C0C0C0"/>
                  </a:outerShdw>
                </a:effectLst>
                <a:latin typeface="Arial" panose="020B0604020202020204" pitchFamily="34" charset="0"/>
                <a:ea typeface="ＭＳ Ｐゴシック" charset="-128"/>
                <a:cs typeface="Arial" panose="020B0604020202020204" pitchFamily="34" charset="0"/>
              </a:rPr>
              <a:t>“</a:t>
            </a:r>
            <a:r>
              <a:rPr lang="en-US" altLang="ja-JP" sz="3200" dirty="0">
                <a:effectLst>
                  <a:outerShdw blurRad="38100" dist="38100" dir="2700000" algn="tl">
                    <a:srgbClr val="C0C0C0"/>
                  </a:outerShdw>
                </a:effectLst>
                <a:latin typeface="Arial" panose="020B0604020202020204" pitchFamily="34" charset="0"/>
                <a:ea typeface="ＭＳ Ｐゴシック" charset="-128"/>
                <a:cs typeface="Arial" panose="020B0604020202020204" pitchFamily="34" charset="0"/>
              </a:rPr>
              <a:t>Peer Esteem</a:t>
            </a:r>
            <a:r>
              <a:rPr lang="ja-JP" altLang="en-US" sz="3200" dirty="0">
                <a:effectLst>
                  <a:outerShdw blurRad="38100" dist="38100" dir="2700000" algn="tl">
                    <a:srgbClr val="C0C0C0"/>
                  </a:outerShdw>
                </a:effectLst>
                <a:latin typeface="Arial" panose="020B0604020202020204" pitchFamily="34" charset="0"/>
                <a:ea typeface="ＭＳ Ｐゴシック" charset="-128"/>
                <a:cs typeface="Arial" panose="020B0604020202020204" pitchFamily="34" charset="0"/>
              </a:rPr>
              <a:t>”</a:t>
            </a:r>
            <a:endParaRPr lang="en-US" sz="3200" dirty="0">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E07CCD60-F299-4FE4-9A34-9FC6FDAE8C84}"/>
              </a:ext>
            </a:extLst>
          </p:cNvPr>
          <p:cNvSpPr>
            <a:spLocks noGrp="1"/>
          </p:cNvSpPr>
          <p:nvPr>
            <p:ph type="sldNum" sz="quarter" idx="12"/>
          </p:nvPr>
        </p:nvSpPr>
        <p:spPr/>
        <p:txBody>
          <a:bodyPr/>
          <a:lstStyle/>
          <a:p>
            <a:fld id="{6CEC2A8F-A9B4-4210-9F28-0F86B8E83E9D}" type="slidenum">
              <a:rPr lang="en-US" smtClean="0"/>
              <a:t>20</a:t>
            </a:fld>
            <a:endParaRPr lang="en-US" dirty="0"/>
          </a:p>
        </p:txBody>
      </p:sp>
      <p:sp>
        <p:nvSpPr>
          <p:cNvPr id="5" name="TextBox 4"/>
          <p:cNvSpPr txBox="1"/>
          <p:nvPr/>
        </p:nvSpPr>
        <p:spPr>
          <a:xfrm>
            <a:off x="838200" y="1477445"/>
            <a:ext cx="10842173" cy="4198072"/>
          </a:xfrm>
          <a:prstGeom prst="rect">
            <a:avLst/>
          </a:prstGeom>
          <a:noFill/>
        </p:spPr>
        <p:txBody>
          <a:bodyPr wrap="square" rtlCol="0">
            <a:spAutoFit/>
          </a:bodyPr>
          <a:lstStyle/>
          <a:p>
            <a:pPr marL="539750" lvl="0" indent="-457200" fontAlgn="base">
              <a:lnSpc>
                <a:spcPct val="90000"/>
              </a:lnSpc>
              <a:spcBef>
                <a:spcPts val="600"/>
              </a:spcBef>
              <a:spcAft>
                <a:spcPct val="0"/>
              </a:spcAft>
              <a:buClr>
                <a:srgbClr val="4F271C"/>
              </a:buClr>
              <a:buSzPct val="80000"/>
              <a:buFont typeface="Wingdings" panose="05000000000000000000" pitchFamily="2" charset="2"/>
              <a:buChar char="v"/>
              <a:defRPr/>
            </a:pPr>
            <a:r>
              <a:rPr lang="en-US" sz="2800" dirty="0">
                <a:solidFill>
                  <a:srgbClr val="000000"/>
                </a:solidFill>
                <a:latin typeface="Arial" panose="020B0604020202020204" pitchFamily="34" charset="0"/>
                <a:ea typeface="ＭＳ Ｐゴシック" charset="0"/>
                <a:cs typeface="Arial" panose="020B0604020202020204" pitchFamily="34" charset="0"/>
              </a:rPr>
              <a:t>Reflects regional, national, international reputation</a:t>
            </a:r>
          </a:p>
          <a:p>
            <a:pPr marL="365125" lvl="0" indent="-282575" fontAlgn="base">
              <a:lnSpc>
                <a:spcPct val="90000"/>
              </a:lnSpc>
              <a:spcBef>
                <a:spcPts val="600"/>
              </a:spcBef>
              <a:spcAft>
                <a:spcPct val="0"/>
              </a:spcAft>
              <a:buClr>
                <a:srgbClr val="4F271C"/>
              </a:buClr>
              <a:buSzPct val="80000"/>
              <a:buFont typeface="Tahoma" charset="0"/>
              <a:buChar char="◊"/>
              <a:defRPr/>
            </a:pPr>
            <a:endParaRPr lang="en-US" sz="2800" dirty="0">
              <a:solidFill>
                <a:srgbClr val="000000"/>
              </a:solidFill>
              <a:latin typeface="Arial" panose="020B0604020202020204" pitchFamily="34" charset="0"/>
              <a:ea typeface="ＭＳ Ｐゴシック" charset="0"/>
              <a:cs typeface="Arial" panose="020B0604020202020204" pitchFamily="34" charset="0"/>
            </a:endParaRPr>
          </a:p>
          <a:p>
            <a:pPr marL="539750" lvl="0" indent="-457200" fontAlgn="base">
              <a:lnSpc>
                <a:spcPct val="90000"/>
              </a:lnSpc>
              <a:spcBef>
                <a:spcPts val="600"/>
              </a:spcBef>
              <a:spcAft>
                <a:spcPct val="0"/>
              </a:spcAft>
              <a:buClr>
                <a:srgbClr val="4F271C"/>
              </a:buClr>
              <a:buSzPct val="80000"/>
              <a:buFont typeface="Wingdings" panose="05000000000000000000" pitchFamily="2" charset="2"/>
              <a:buChar char="v"/>
              <a:defRPr/>
            </a:pPr>
            <a:r>
              <a:rPr lang="en-US" sz="2800" dirty="0">
                <a:solidFill>
                  <a:srgbClr val="000000"/>
                </a:solidFill>
                <a:latin typeface="Arial" panose="020B0604020202020204" pitchFamily="34" charset="0"/>
                <a:ea typeface="ＭＳ Ｐゴシック" charset="0"/>
                <a:cs typeface="Arial" panose="020B0604020202020204" pitchFamily="34" charset="0"/>
              </a:rPr>
              <a:t>Clinical referrals, invited seminars/talks/meeting presentations</a:t>
            </a:r>
          </a:p>
          <a:p>
            <a:pPr marL="365125" lvl="0" indent="-282575" fontAlgn="base">
              <a:lnSpc>
                <a:spcPct val="90000"/>
              </a:lnSpc>
              <a:spcBef>
                <a:spcPts val="600"/>
              </a:spcBef>
              <a:spcAft>
                <a:spcPct val="0"/>
              </a:spcAft>
              <a:buClr>
                <a:srgbClr val="4F271C"/>
              </a:buClr>
              <a:buSzPct val="80000"/>
              <a:buFont typeface="Tahoma" charset="0"/>
              <a:buChar char="◊"/>
              <a:defRPr/>
            </a:pPr>
            <a:endParaRPr lang="en-US" sz="2800" dirty="0">
              <a:solidFill>
                <a:srgbClr val="000000"/>
              </a:solidFill>
              <a:latin typeface="Arial" panose="020B0604020202020204" pitchFamily="34" charset="0"/>
              <a:ea typeface="ＭＳ Ｐゴシック" charset="0"/>
              <a:cs typeface="Arial" panose="020B0604020202020204" pitchFamily="34" charset="0"/>
            </a:endParaRPr>
          </a:p>
          <a:p>
            <a:pPr marL="539750" lvl="0" indent="-457200" fontAlgn="base">
              <a:lnSpc>
                <a:spcPct val="90000"/>
              </a:lnSpc>
              <a:spcBef>
                <a:spcPts val="600"/>
              </a:spcBef>
              <a:spcAft>
                <a:spcPct val="0"/>
              </a:spcAft>
              <a:buClr>
                <a:srgbClr val="4F271C"/>
              </a:buClr>
              <a:buSzPct val="80000"/>
              <a:buFont typeface="Wingdings" panose="05000000000000000000" pitchFamily="2" charset="2"/>
              <a:buChar char="v"/>
              <a:defRPr/>
            </a:pPr>
            <a:r>
              <a:rPr lang="en-US" sz="2800" dirty="0">
                <a:solidFill>
                  <a:srgbClr val="000000"/>
                </a:solidFill>
                <a:latin typeface="Arial" panose="020B0604020202020204" pitchFamily="34" charset="0"/>
                <a:ea typeface="ＭＳ Ｐゴシック" charset="0"/>
                <a:cs typeface="Arial" panose="020B0604020202020204" pitchFamily="34" charset="0"/>
              </a:rPr>
              <a:t>Grant review, journal review, invited reviews and book chapters</a:t>
            </a:r>
          </a:p>
          <a:p>
            <a:pPr marL="365125" lvl="0" indent="-282575" fontAlgn="base">
              <a:lnSpc>
                <a:spcPct val="90000"/>
              </a:lnSpc>
              <a:spcBef>
                <a:spcPts val="600"/>
              </a:spcBef>
              <a:spcAft>
                <a:spcPct val="0"/>
              </a:spcAft>
              <a:buClr>
                <a:srgbClr val="4F271C"/>
              </a:buClr>
              <a:buSzPct val="80000"/>
              <a:buFont typeface="Tahoma" charset="0"/>
              <a:buChar char="◊"/>
              <a:defRPr/>
            </a:pPr>
            <a:endParaRPr lang="en-US" sz="2800" dirty="0">
              <a:solidFill>
                <a:srgbClr val="000000"/>
              </a:solidFill>
              <a:latin typeface="Arial" panose="020B0604020202020204" pitchFamily="34" charset="0"/>
              <a:ea typeface="ＭＳ Ｐゴシック" charset="0"/>
              <a:cs typeface="Arial" panose="020B0604020202020204" pitchFamily="34" charset="0"/>
            </a:endParaRPr>
          </a:p>
          <a:p>
            <a:pPr marL="539750" lvl="0" indent="-457200" fontAlgn="base">
              <a:lnSpc>
                <a:spcPct val="90000"/>
              </a:lnSpc>
              <a:spcBef>
                <a:spcPts val="600"/>
              </a:spcBef>
              <a:spcAft>
                <a:spcPct val="0"/>
              </a:spcAft>
              <a:buClr>
                <a:srgbClr val="4F271C"/>
              </a:buClr>
              <a:buSzPct val="80000"/>
              <a:buFont typeface="Wingdings" panose="05000000000000000000" pitchFamily="2" charset="2"/>
              <a:buChar char="v"/>
              <a:defRPr/>
            </a:pPr>
            <a:r>
              <a:rPr lang="en-US" sz="2800" dirty="0">
                <a:solidFill>
                  <a:srgbClr val="000000"/>
                </a:solidFill>
                <a:latin typeface="Arial" panose="020B0604020202020204" pitchFamily="34" charset="0"/>
                <a:ea typeface="ＭＳ Ｐゴシック" charset="0"/>
                <a:cs typeface="Arial" panose="020B0604020202020204" pitchFamily="34" charset="0"/>
              </a:rPr>
              <a:t>Overlaps with scholarship</a:t>
            </a:r>
          </a:p>
          <a:p>
            <a:pPr marL="365125" lvl="0" indent="-282575" fontAlgn="base">
              <a:lnSpc>
                <a:spcPct val="90000"/>
              </a:lnSpc>
              <a:spcBef>
                <a:spcPts val="600"/>
              </a:spcBef>
              <a:spcAft>
                <a:spcPct val="0"/>
              </a:spcAft>
              <a:buClr>
                <a:srgbClr val="4F271C"/>
              </a:buClr>
              <a:buSzPct val="80000"/>
              <a:buFont typeface="Tahoma" charset="0"/>
              <a:buChar char="◊"/>
              <a:defRPr/>
            </a:pPr>
            <a:endParaRPr lang="en-US" sz="2800" dirty="0">
              <a:solidFill>
                <a:srgbClr val="000000"/>
              </a:solidFill>
              <a:latin typeface="Arial" panose="020B0604020202020204" pitchFamily="34" charset="0"/>
              <a:ea typeface="ＭＳ Ｐゴシック" charset="0"/>
              <a:cs typeface="Arial" panose="020B0604020202020204" pitchFamily="34" charset="0"/>
            </a:endParaRPr>
          </a:p>
          <a:p>
            <a:pPr marL="539750" lvl="0" indent="-457200" fontAlgn="base">
              <a:lnSpc>
                <a:spcPct val="90000"/>
              </a:lnSpc>
              <a:spcBef>
                <a:spcPts val="600"/>
              </a:spcBef>
              <a:spcAft>
                <a:spcPct val="0"/>
              </a:spcAft>
              <a:buClr>
                <a:srgbClr val="4F271C"/>
              </a:buClr>
              <a:buSzPct val="80000"/>
              <a:buFont typeface="Wingdings" panose="05000000000000000000" pitchFamily="2" charset="2"/>
              <a:buChar char="v"/>
              <a:defRPr/>
            </a:pPr>
            <a:r>
              <a:rPr lang="en-US" sz="2800" dirty="0">
                <a:solidFill>
                  <a:srgbClr val="000000"/>
                </a:solidFill>
                <a:latin typeface="Arial" panose="020B0604020202020204" pitchFamily="34" charset="0"/>
                <a:ea typeface="ＭＳ Ｐゴシック" charset="0"/>
                <a:cs typeface="Arial" panose="020B0604020202020204" pitchFamily="34" charset="0"/>
              </a:rPr>
              <a:t>Takes time and effort</a:t>
            </a:r>
          </a:p>
        </p:txBody>
      </p:sp>
      <p:sp>
        <p:nvSpPr>
          <p:cNvPr id="4" name="Line 6">
            <a:extLst>
              <a:ext uri="{FF2B5EF4-FFF2-40B4-BE49-F238E27FC236}">
                <a16:creationId xmlns:a16="http://schemas.microsoft.com/office/drawing/2014/main" id="{75DCC6C1-45D2-2502-6521-31A70F2C3BDB}"/>
              </a:ext>
            </a:extLst>
          </p:cNvPr>
          <p:cNvSpPr>
            <a:spLocks noChangeShapeType="1"/>
          </p:cNvSpPr>
          <p:nvPr/>
        </p:nvSpPr>
        <p:spPr bwMode="auto">
          <a:xfrm flipV="1">
            <a:off x="570464" y="755279"/>
            <a:ext cx="10515600" cy="41276"/>
          </a:xfrm>
          <a:prstGeom prst="line">
            <a:avLst/>
          </a:prstGeom>
          <a:noFill/>
          <a:ln w="28575">
            <a:solidFill>
              <a:srgbClr val="B96645"/>
            </a:solidFill>
            <a:round/>
            <a:headEnd/>
            <a:tailEnd/>
          </a:ln>
          <a:extLst>
            <a:ext uri="{909E8E84-426E-40DD-AFC4-6F175D3DCCD1}">
              <a14:hiddenFill xmlns:a14="http://schemas.microsoft.com/office/drawing/2010/main">
                <a:no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highlight>
                <a:srgbClr val="B96645"/>
              </a:highlight>
              <a:uLnTx/>
              <a:uFillTx/>
              <a:latin typeface="Calibri" panose="020F0502020204030204"/>
              <a:ea typeface="+mn-ea"/>
              <a:cs typeface="+mn-cs"/>
            </a:endParaRPr>
          </a:p>
        </p:txBody>
      </p:sp>
    </p:spTree>
    <p:extLst>
      <p:ext uri="{BB962C8B-B14F-4D97-AF65-F5344CB8AC3E}">
        <p14:creationId xmlns:p14="http://schemas.microsoft.com/office/powerpoint/2010/main" val="12662639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38200" y="174197"/>
            <a:ext cx="10515600" cy="592958"/>
          </a:xfrm>
        </p:spPr>
        <p:txBody>
          <a:bodyPr>
            <a:normAutofit/>
          </a:bodyPr>
          <a:lstStyle/>
          <a:p>
            <a:pPr algn="ctr"/>
            <a:r>
              <a:rPr lang="en-US" sz="3600" dirty="0">
                <a:latin typeface="Arial" panose="020B0604020202020204" pitchFamily="34" charset="0"/>
                <a:cs typeface="Arial" panose="020B0604020202020204" pitchFamily="34" charset="0"/>
              </a:rPr>
              <a:t>Readiness for Promotion</a:t>
            </a:r>
          </a:p>
        </p:txBody>
      </p:sp>
      <p:sp>
        <p:nvSpPr>
          <p:cNvPr id="2" name="Slide Number Placeholder 1">
            <a:extLst>
              <a:ext uri="{FF2B5EF4-FFF2-40B4-BE49-F238E27FC236}">
                <a16:creationId xmlns:a16="http://schemas.microsoft.com/office/drawing/2014/main" id="{686F54B7-B55C-467A-AB8E-4FB7ECBE9942}"/>
              </a:ext>
            </a:extLst>
          </p:cNvPr>
          <p:cNvSpPr>
            <a:spLocks noGrp="1"/>
          </p:cNvSpPr>
          <p:nvPr>
            <p:ph type="sldNum" sz="quarter" idx="12"/>
          </p:nvPr>
        </p:nvSpPr>
        <p:spPr/>
        <p:txBody>
          <a:bodyPr/>
          <a:lstStyle/>
          <a:p>
            <a:fld id="{6CEC2A8F-A9B4-4210-9F28-0F86B8E83E9D}" type="slidenum">
              <a:rPr lang="en-US" smtClean="0"/>
              <a:t>21</a:t>
            </a:fld>
            <a:endParaRPr lang="en-US" dirty="0"/>
          </a:p>
        </p:txBody>
      </p:sp>
      <p:sp>
        <p:nvSpPr>
          <p:cNvPr id="4" name="TextBox 3"/>
          <p:cNvSpPr txBox="1"/>
          <p:nvPr/>
        </p:nvSpPr>
        <p:spPr>
          <a:xfrm>
            <a:off x="838200" y="1016664"/>
            <a:ext cx="11122090" cy="5207772"/>
          </a:xfrm>
          <a:prstGeom prst="rect">
            <a:avLst/>
          </a:prstGeom>
          <a:noFill/>
        </p:spPr>
        <p:txBody>
          <a:bodyPr wrap="square" rtlCol="0">
            <a:spAutoFit/>
          </a:bodyPr>
          <a:lstStyle/>
          <a:p>
            <a:pPr marL="425450" lvl="0" indent="-342900" fontAlgn="base">
              <a:lnSpc>
                <a:spcPct val="70000"/>
              </a:lnSpc>
              <a:spcBef>
                <a:spcPts val="600"/>
              </a:spcBef>
              <a:spcAft>
                <a:spcPct val="0"/>
              </a:spcAft>
              <a:buClr>
                <a:srgbClr val="4F271C"/>
              </a:buClr>
              <a:buSzPct val="80000"/>
              <a:buFont typeface="Wingdings" panose="05000000000000000000" pitchFamily="2" charset="2"/>
              <a:buChar char="v"/>
            </a:pPr>
            <a:r>
              <a:rPr lang="en-US" altLang="en-US" sz="2800" dirty="0">
                <a:solidFill>
                  <a:srgbClr val="000000"/>
                </a:solidFill>
                <a:latin typeface="Arial" panose="020B0604020202020204" pitchFamily="34" charset="0"/>
                <a:ea typeface="ＭＳ Ｐゴシック" charset="-128"/>
                <a:cs typeface="Arial" panose="020B0604020202020204" pitchFamily="34" charset="0"/>
              </a:rPr>
              <a:t>One purpose of the </a:t>
            </a:r>
            <a:r>
              <a:rPr lang="en-US" altLang="en-US" sz="2800" dirty="0">
                <a:solidFill>
                  <a:srgbClr val="C70533"/>
                </a:solidFill>
                <a:latin typeface="Arial" panose="020B0604020202020204" pitchFamily="34" charset="0"/>
                <a:ea typeface="ＭＳ Ｐゴシック" charset="-128"/>
                <a:cs typeface="Arial" panose="020B0604020202020204" pitchFamily="34" charset="0"/>
              </a:rPr>
              <a:t>Annual Faculty Review</a:t>
            </a:r>
          </a:p>
          <a:p>
            <a:pPr marL="746125" lvl="1" indent="-342900" fontAlgn="base">
              <a:lnSpc>
                <a:spcPct val="70000"/>
              </a:lnSpc>
              <a:spcBef>
                <a:spcPts val="550"/>
              </a:spcBef>
              <a:spcAft>
                <a:spcPct val="0"/>
              </a:spcAft>
              <a:buClr>
                <a:srgbClr val="4F271C"/>
              </a:buClr>
              <a:buFont typeface="Wingdings" panose="05000000000000000000" pitchFamily="2" charset="2"/>
              <a:buChar char="Ø"/>
            </a:pPr>
            <a:r>
              <a:rPr lang="en-US" altLang="en-US" sz="2400" dirty="0">
                <a:solidFill>
                  <a:srgbClr val="B96645"/>
                </a:solidFill>
                <a:latin typeface="Arial" panose="020B0604020202020204" pitchFamily="34" charset="0"/>
                <a:ea typeface="ＭＳ Ｐゴシック" charset="-128"/>
                <a:cs typeface="Arial" panose="020B0604020202020204" pitchFamily="34" charset="0"/>
              </a:rPr>
              <a:t>determine if the candidate is on track for promotion </a:t>
            </a:r>
          </a:p>
          <a:p>
            <a:pPr marL="746125" lvl="1" indent="-342900" fontAlgn="base">
              <a:lnSpc>
                <a:spcPct val="70000"/>
              </a:lnSpc>
              <a:spcBef>
                <a:spcPts val="550"/>
              </a:spcBef>
              <a:spcAft>
                <a:spcPct val="0"/>
              </a:spcAft>
              <a:buClr>
                <a:srgbClr val="4F271C"/>
              </a:buClr>
              <a:buFont typeface="Wingdings" panose="05000000000000000000" pitchFamily="2" charset="2"/>
              <a:buChar char="Ø"/>
            </a:pPr>
            <a:r>
              <a:rPr lang="en-US" altLang="en-US" sz="2400" dirty="0">
                <a:solidFill>
                  <a:srgbClr val="B96645"/>
                </a:solidFill>
                <a:latin typeface="Arial" panose="020B0604020202020204" pitchFamily="34" charset="0"/>
                <a:ea typeface="ＭＳ Ｐゴシック" charset="-128"/>
                <a:cs typeface="Arial" panose="020B0604020202020204" pitchFamily="34" charset="0"/>
              </a:rPr>
              <a:t>give guidance and plan for the upcoming year</a:t>
            </a:r>
          </a:p>
          <a:p>
            <a:pPr marL="425450" lvl="0" indent="-342900" fontAlgn="base">
              <a:lnSpc>
                <a:spcPct val="70000"/>
              </a:lnSpc>
              <a:spcBef>
                <a:spcPts val="2400"/>
              </a:spcBef>
              <a:spcAft>
                <a:spcPct val="0"/>
              </a:spcAft>
              <a:buClr>
                <a:srgbClr val="4F271C"/>
              </a:buClr>
              <a:buSzPct val="80000"/>
              <a:buFont typeface="Wingdings" panose="05000000000000000000" pitchFamily="2" charset="2"/>
              <a:buChar char="v"/>
            </a:pPr>
            <a:r>
              <a:rPr lang="en-US" altLang="en-US" sz="2800" dirty="0">
                <a:latin typeface="Arial" panose="020B0604020202020204" pitchFamily="34" charset="0"/>
                <a:ea typeface="ＭＳ Ｐゴシック" charset="-128"/>
                <a:cs typeface="Arial" panose="020B0604020202020204" pitchFamily="34" charset="0"/>
              </a:rPr>
              <a:t>The Department (Internal) Review Committee</a:t>
            </a:r>
          </a:p>
          <a:p>
            <a:pPr marL="746125" lvl="1" indent="-342900" fontAlgn="base">
              <a:lnSpc>
                <a:spcPct val="70000"/>
              </a:lnSpc>
              <a:spcBef>
                <a:spcPts val="550"/>
              </a:spcBef>
              <a:spcAft>
                <a:spcPct val="0"/>
              </a:spcAft>
              <a:buClr>
                <a:srgbClr val="4F271C"/>
              </a:buClr>
              <a:buFont typeface="Wingdings" panose="05000000000000000000" pitchFamily="2" charset="2"/>
              <a:buChar char="Ø"/>
            </a:pPr>
            <a:r>
              <a:rPr lang="en-US" altLang="en-US" sz="2400" dirty="0">
                <a:solidFill>
                  <a:srgbClr val="B96645"/>
                </a:solidFill>
                <a:latin typeface="Arial" panose="020B0604020202020204" pitchFamily="34" charset="0"/>
                <a:ea typeface="ＭＳ Ｐゴシック" charset="-128"/>
                <a:cs typeface="Arial" panose="020B0604020202020204" pitchFamily="34" charset="0"/>
              </a:rPr>
              <a:t>reviews the candidate’</a:t>
            </a:r>
            <a:r>
              <a:rPr lang="en-US" altLang="ja-JP" sz="2400" dirty="0">
                <a:solidFill>
                  <a:srgbClr val="B96645"/>
                </a:solidFill>
                <a:latin typeface="Arial" panose="020B0604020202020204" pitchFamily="34" charset="0"/>
                <a:ea typeface="ＭＳ Ｐゴシック" charset="-128"/>
                <a:cs typeface="Arial" panose="020B0604020202020204" pitchFamily="34" charset="0"/>
              </a:rPr>
              <a:t>s credentials with CV</a:t>
            </a:r>
          </a:p>
          <a:p>
            <a:pPr marL="746125" lvl="1" indent="-342900" fontAlgn="base">
              <a:lnSpc>
                <a:spcPct val="70000"/>
              </a:lnSpc>
              <a:spcBef>
                <a:spcPts val="550"/>
              </a:spcBef>
              <a:spcAft>
                <a:spcPct val="0"/>
              </a:spcAft>
              <a:buClr>
                <a:srgbClr val="4F271C"/>
              </a:buClr>
              <a:buFont typeface="Wingdings" panose="05000000000000000000" pitchFamily="2" charset="2"/>
              <a:buChar char="Ø"/>
            </a:pPr>
            <a:r>
              <a:rPr lang="en-US" altLang="en-US" sz="2400" dirty="0">
                <a:solidFill>
                  <a:srgbClr val="B96645"/>
                </a:solidFill>
                <a:latin typeface="Arial" panose="020B0604020202020204" pitchFamily="34" charset="0"/>
                <a:ea typeface="ＭＳ Ｐゴシック" charset="-128"/>
                <a:cs typeface="Arial" panose="020B0604020202020204" pitchFamily="34" charset="0"/>
              </a:rPr>
              <a:t>advises the Department Chair regarding the candidate’</a:t>
            </a:r>
            <a:r>
              <a:rPr lang="en-US" altLang="ja-JP" sz="2400" dirty="0">
                <a:solidFill>
                  <a:srgbClr val="B96645"/>
                </a:solidFill>
                <a:latin typeface="Arial" panose="020B0604020202020204" pitchFamily="34" charset="0"/>
                <a:ea typeface="ＭＳ Ｐゴシック" charset="-128"/>
                <a:cs typeface="Arial" panose="020B0604020202020204" pitchFamily="34" charset="0"/>
              </a:rPr>
              <a:t>s promotion</a:t>
            </a:r>
          </a:p>
          <a:p>
            <a:pPr marL="539750" lvl="0" indent="-457200" fontAlgn="base">
              <a:lnSpc>
                <a:spcPct val="70000"/>
              </a:lnSpc>
              <a:spcBef>
                <a:spcPts val="2400"/>
              </a:spcBef>
              <a:spcAft>
                <a:spcPct val="0"/>
              </a:spcAft>
              <a:buClr>
                <a:srgbClr val="4F271C"/>
              </a:buClr>
              <a:buSzPct val="80000"/>
              <a:buFont typeface="Wingdings" panose="05000000000000000000" pitchFamily="2" charset="2"/>
              <a:buChar char="v"/>
            </a:pPr>
            <a:r>
              <a:rPr lang="en-US" altLang="en-US" sz="2800" dirty="0">
                <a:latin typeface="Arial" panose="020B0604020202020204" pitchFamily="34" charset="0"/>
                <a:ea typeface="ＭＳ Ｐゴシック" charset="-128"/>
                <a:cs typeface="Arial" panose="020B0604020202020204" pitchFamily="34" charset="0"/>
              </a:rPr>
              <a:t>Individual Promotion Plan (IPP) by Faculty Affairs</a:t>
            </a:r>
          </a:p>
          <a:p>
            <a:pPr marL="749808" lvl="1" indent="-365760" fontAlgn="base">
              <a:lnSpc>
                <a:spcPct val="70000"/>
              </a:lnSpc>
              <a:spcBef>
                <a:spcPts val="600"/>
              </a:spcBef>
              <a:spcAft>
                <a:spcPct val="0"/>
              </a:spcAft>
              <a:buClr>
                <a:srgbClr val="4F271C"/>
              </a:buClr>
              <a:buSzPct val="80000"/>
              <a:buFont typeface="Wingdings" panose="05000000000000000000" pitchFamily="2" charset="2"/>
              <a:buChar char="Ø"/>
            </a:pPr>
            <a:r>
              <a:rPr lang="en-US" altLang="en-US" sz="2400" dirty="0">
                <a:solidFill>
                  <a:srgbClr val="B96645"/>
                </a:solidFill>
                <a:latin typeface="Arial" panose="020B0604020202020204" pitchFamily="34" charset="0"/>
                <a:ea typeface="ＭＳ Ｐゴシック" charset="-128"/>
                <a:cs typeface="Arial" panose="020B0604020202020204" pitchFamily="34" charset="0"/>
              </a:rPr>
              <a:t>review a candidate’</a:t>
            </a:r>
            <a:r>
              <a:rPr lang="en-US" altLang="ja-JP" sz="2400" dirty="0">
                <a:solidFill>
                  <a:srgbClr val="B96645"/>
                </a:solidFill>
                <a:latin typeface="Arial" panose="020B0604020202020204" pitchFamily="34" charset="0"/>
                <a:ea typeface="ＭＳ Ｐゴシック" charset="-128"/>
                <a:cs typeface="Arial" panose="020B0604020202020204" pitchFamily="34" charset="0"/>
              </a:rPr>
              <a:t>s CV (in the UT format) in advance </a:t>
            </a:r>
          </a:p>
          <a:p>
            <a:pPr marL="425450" lvl="0" indent="-342900" fontAlgn="base">
              <a:lnSpc>
                <a:spcPct val="70000"/>
              </a:lnSpc>
              <a:spcBef>
                <a:spcPts val="2400"/>
              </a:spcBef>
              <a:spcAft>
                <a:spcPct val="0"/>
              </a:spcAft>
              <a:buClr>
                <a:srgbClr val="4F271C"/>
              </a:buClr>
              <a:buSzPct val="80000"/>
              <a:buFont typeface="Wingdings" panose="05000000000000000000" pitchFamily="2" charset="2"/>
              <a:buChar char="v"/>
            </a:pPr>
            <a:r>
              <a:rPr lang="en-US" altLang="ja-JP" sz="2600" dirty="0">
                <a:latin typeface="Arial" panose="020B0604020202020204" pitchFamily="34" charset="0"/>
                <a:ea typeface="ＭＳ Ｐゴシック" charset="-128"/>
                <a:cs typeface="Arial" panose="020B0604020202020204" pitchFamily="34" charset="0"/>
              </a:rPr>
              <a:t>Associate Dean, Nahid Rianon and </a:t>
            </a:r>
            <a:r>
              <a:rPr lang="en-US" altLang="ja-JP" sz="2600" dirty="0">
                <a:solidFill>
                  <a:prstClr val="black"/>
                </a:solidFill>
                <a:latin typeface="Arial" panose="020B0604020202020204" pitchFamily="34" charset="0"/>
                <a:ea typeface="ＭＳ Ｐゴシック" charset="-128"/>
                <a:cs typeface="Arial" panose="020B0604020202020204" pitchFamily="34" charset="0"/>
              </a:rPr>
              <a:t>Assistant Dean, Johnson George, will hold a 30-minute IPP session upon request CV in the UT format</a:t>
            </a:r>
          </a:p>
          <a:p>
            <a:pPr marL="82550" fontAlgn="base">
              <a:lnSpc>
                <a:spcPct val="70000"/>
              </a:lnSpc>
              <a:spcBef>
                <a:spcPts val="1800"/>
              </a:spcBef>
              <a:spcAft>
                <a:spcPct val="0"/>
              </a:spcAft>
              <a:buClr>
                <a:srgbClr val="4F271C"/>
              </a:buClr>
              <a:buSzPct val="80000"/>
            </a:pPr>
            <a:endParaRPr lang="en-US" altLang="ja-JP" sz="2600" b="1" dirty="0">
              <a:solidFill>
                <a:prstClr val="black"/>
              </a:solidFill>
              <a:latin typeface="Arial" panose="020B0604020202020204" pitchFamily="34" charset="0"/>
              <a:ea typeface="ＭＳ Ｐゴシック" charset="-128"/>
              <a:cs typeface="Arial" panose="020B0604020202020204" pitchFamily="34" charset="0"/>
            </a:endParaRPr>
          </a:p>
          <a:p>
            <a:pPr marL="82550" algn="ctr" fontAlgn="base">
              <a:lnSpc>
                <a:spcPct val="70000"/>
              </a:lnSpc>
              <a:spcBef>
                <a:spcPts val="1800"/>
              </a:spcBef>
              <a:spcAft>
                <a:spcPct val="0"/>
              </a:spcAft>
              <a:buClr>
                <a:srgbClr val="4F271C"/>
              </a:buClr>
              <a:buSzPct val="80000"/>
            </a:pPr>
            <a:r>
              <a:rPr lang="en-US" altLang="ja-JP" sz="2600" b="1" dirty="0">
                <a:solidFill>
                  <a:prstClr val="black"/>
                </a:solidFill>
                <a:latin typeface="Arial" panose="020B0604020202020204" pitchFamily="34" charset="0"/>
                <a:ea typeface="ＭＳ Ｐゴシック" charset="-128"/>
                <a:cs typeface="Arial" panose="020B0604020202020204" pitchFamily="34" charset="0"/>
              </a:rPr>
              <a:t>	</a:t>
            </a:r>
            <a:r>
              <a:rPr lang="en-US" altLang="ja-JP" sz="2800" b="1" dirty="0">
                <a:solidFill>
                  <a:srgbClr val="7030A0"/>
                </a:solidFill>
                <a:latin typeface="Arial" panose="020B0604020202020204" pitchFamily="34" charset="0"/>
                <a:ea typeface="ＭＳ Ｐゴシック" charset="-128"/>
                <a:cs typeface="Arial" panose="020B0604020202020204" pitchFamily="34" charset="0"/>
              </a:rPr>
              <a:t>~IF IT IS NOT ON THE CV, IT DIDN’T HAPPEN~</a:t>
            </a:r>
          </a:p>
        </p:txBody>
      </p:sp>
      <p:sp>
        <p:nvSpPr>
          <p:cNvPr id="5" name="Line 6">
            <a:extLst>
              <a:ext uri="{FF2B5EF4-FFF2-40B4-BE49-F238E27FC236}">
                <a16:creationId xmlns:a16="http://schemas.microsoft.com/office/drawing/2014/main" id="{88EF94C6-E169-2FB9-CD7F-128EB841A9B8}"/>
              </a:ext>
            </a:extLst>
          </p:cNvPr>
          <p:cNvSpPr>
            <a:spLocks noChangeShapeType="1"/>
          </p:cNvSpPr>
          <p:nvPr/>
        </p:nvSpPr>
        <p:spPr bwMode="auto">
          <a:xfrm flipV="1">
            <a:off x="534838" y="767155"/>
            <a:ext cx="10515600" cy="41276"/>
          </a:xfrm>
          <a:prstGeom prst="line">
            <a:avLst/>
          </a:prstGeom>
          <a:noFill/>
          <a:ln w="28575">
            <a:solidFill>
              <a:srgbClr val="B96645"/>
            </a:solidFill>
            <a:round/>
            <a:headEnd/>
            <a:tailEnd/>
          </a:ln>
          <a:extLst>
            <a:ext uri="{909E8E84-426E-40DD-AFC4-6F175D3DCCD1}">
              <a14:hiddenFill xmlns:a14="http://schemas.microsoft.com/office/drawing/2010/main">
                <a:no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highlight>
                <a:srgbClr val="B96645"/>
              </a:highlight>
              <a:uLnTx/>
              <a:uFillTx/>
              <a:latin typeface="Calibri" panose="020F0502020204030204"/>
              <a:ea typeface="+mn-ea"/>
              <a:cs typeface="+mn-cs"/>
            </a:endParaRPr>
          </a:p>
        </p:txBody>
      </p:sp>
    </p:spTree>
    <p:extLst>
      <p:ext uri="{BB962C8B-B14F-4D97-AF65-F5344CB8AC3E}">
        <p14:creationId xmlns:p14="http://schemas.microsoft.com/office/powerpoint/2010/main" val="18671635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38200" y="151882"/>
            <a:ext cx="10515600" cy="532721"/>
          </a:xfrm>
        </p:spPr>
        <p:txBody>
          <a:bodyPr>
            <a:normAutofit fontScale="90000"/>
          </a:bodyPr>
          <a:lstStyle/>
          <a:p>
            <a:pPr algn="ctr"/>
            <a:r>
              <a:rPr lang="en-US" sz="3600" dirty="0">
                <a:latin typeface="Arial" panose="020B0604020202020204" pitchFamily="34" charset="0"/>
                <a:cs typeface="Arial" panose="020B0604020202020204" pitchFamily="34" charset="0"/>
              </a:rPr>
              <a:t>The Parts of Your Promotion Package</a:t>
            </a:r>
          </a:p>
        </p:txBody>
      </p:sp>
      <p:sp>
        <p:nvSpPr>
          <p:cNvPr id="2" name="Slide Number Placeholder 1">
            <a:extLst>
              <a:ext uri="{FF2B5EF4-FFF2-40B4-BE49-F238E27FC236}">
                <a16:creationId xmlns:a16="http://schemas.microsoft.com/office/drawing/2014/main" id="{9EA8E5D4-F2CF-439D-AA14-9E4C147B6829}"/>
              </a:ext>
            </a:extLst>
          </p:cNvPr>
          <p:cNvSpPr>
            <a:spLocks noGrp="1"/>
          </p:cNvSpPr>
          <p:nvPr>
            <p:ph type="sldNum" sz="quarter" idx="12"/>
          </p:nvPr>
        </p:nvSpPr>
        <p:spPr/>
        <p:txBody>
          <a:bodyPr/>
          <a:lstStyle/>
          <a:p>
            <a:fld id="{6CEC2A8F-A9B4-4210-9F28-0F86B8E83E9D}" type="slidenum">
              <a:rPr lang="en-US" smtClean="0"/>
              <a:t>22</a:t>
            </a:fld>
            <a:endParaRPr lang="en-US" dirty="0"/>
          </a:p>
        </p:txBody>
      </p:sp>
      <p:sp>
        <p:nvSpPr>
          <p:cNvPr id="4" name="TextBox 3"/>
          <p:cNvSpPr txBox="1"/>
          <p:nvPr/>
        </p:nvSpPr>
        <p:spPr>
          <a:xfrm>
            <a:off x="424966" y="945612"/>
            <a:ext cx="11159412" cy="5835444"/>
          </a:xfrm>
          <a:prstGeom prst="rect">
            <a:avLst/>
          </a:prstGeom>
          <a:noFill/>
        </p:spPr>
        <p:txBody>
          <a:bodyPr wrap="square" rtlCol="0">
            <a:spAutoFit/>
          </a:bodyPr>
          <a:lstStyle/>
          <a:p>
            <a:pPr marL="425450" lvl="0" indent="-342900" fontAlgn="base">
              <a:lnSpc>
                <a:spcPct val="90000"/>
              </a:lnSpc>
              <a:spcBef>
                <a:spcPts val="300"/>
              </a:spcBef>
              <a:spcAft>
                <a:spcPct val="0"/>
              </a:spcAft>
              <a:buClr>
                <a:srgbClr val="4F271C"/>
              </a:buClr>
              <a:buSzPct val="80000"/>
              <a:buFont typeface="Wingdings" panose="05000000000000000000" pitchFamily="2" charset="2"/>
              <a:buChar char="v"/>
            </a:pPr>
            <a:r>
              <a:rPr lang="en-US" altLang="en-US" sz="2400" dirty="0">
                <a:solidFill>
                  <a:srgbClr val="000000"/>
                </a:solidFill>
                <a:latin typeface="Arial" panose="020B0604020202020204" pitchFamily="34" charset="0"/>
                <a:ea typeface="ＭＳ Ｐゴシック" charset="-128"/>
                <a:cs typeface="Arial" panose="020B0604020202020204" pitchFamily="34" charset="0"/>
              </a:rPr>
              <a:t>The Chair’</a:t>
            </a:r>
            <a:r>
              <a:rPr lang="en-US" altLang="ja-JP" sz="2400" dirty="0">
                <a:solidFill>
                  <a:srgbClr val="000000"/>
                </a:solidFill>
                <a:latin typeface="Arial" panose="020B0604020202020204" pitchFamily="34" charset="0"/>
                <a:ea typeface="ＭＳ Ｐゴシック" charset="-128"/>
                <a:cs typeface="Arial" panose="020B0604020202020204" pitchFamily="34" charset="0"/>
              </a:rPr>
              <a:t>s letter of </a:t>
            </a:r>
            <a:r>
              <a:rPr lang="en-US" altLang="ja-JP" sz="2400" u="sng" dirty="0">
                <a:solidFill>
                  <a:srgbClr val="000000"/>
                </a:solidFill>
                <a:latin typeface="Arial" panose="020B0604020202020204" pitchFamily="34" charset="0"/>
                <a:ea typeface="ＭＳ Ｐゴシック" charset="-128"/>
                <a:cs typeface="Arial" panose="020B0604020202020204" pitchFamily="34" charset="0"/>
              </a:rPr>
              <a:t>nomination</a:t>
            </a:r>
          </a:p>
          <a:p>
            <a:pPr marL="82550" lvl="0" fontAlgn="base">
              <a:lnSpc>
                <a:spcPct val="90000"/>
              </a:lnSpc>
              <a:spcBef>
                <a:spcPts val="300"/>
              </a:spcBef>
              <a:spcAft>
                <a:spcPct val="0"/>
              </a:spcAft>
              <a:buClr>
                <a:srgbClr val="4F271C"/>
              </a:buClr>
              <a:buSzPct val="80000"/>
            </a:pPr>
            <a:endParaRPr lang="en-US" altLang="en-US" sz="2400" dirty="0">
              <a:solidFill>
                <a:srgbClr val="000000"/>
              </a:solidFill>
              <a:latin typeface="Arial" panose="020B0604020202020204" pitchFamily="34" charset="0"/>
              <a:ea typeface="ＭＳ Ｐゴシック" charset="-128"/>
              <a:cs typeface="Arial" panose="020B0604020202020204" pitchFamily="34" charset="0"/>
            </a:endParaRPr>
          </a:p>
          <a:p>
            <a:pPr marL="425450" lvl="0" indent="-342900" fontAlgn="base">
              <a:lnSpc>
                <a:spcPct val="90000"/>
              </a:lnSpc>
              <a:spcBef>
                <a:spcPts val="300"/>
              </a:spcBef>
              <a:spcAft>
                <a:spcPct val="0"/>
              </a:spcAft>
              <a:buClr>
                <a:srgbClr val="4F271C"/>
              </a:buClr>
              <a:buSzPct val="80000"/>
              <a:buFont typeface="Wingdings" panose="05000000000000000000" pitchFamily="2" charset="2"/>
              <a:buChar char="v"/>
            </a:pPr>
            <a:r>
              <a:rPr lang="en-US" altLang="en-US" sz="2400" dirty="0">
                <a:solidFill>
                  <a:srgbClr val="000000"/>
                </a:solidFill>
                <a:latin typeface="Arial" panose="020B0604020202020204" pitchFamily="34" charset="0"/>
                <a:ea typeface="ＭＳ Ｐゴシック" charset="-128"/>
                <a:cs typeface="Arial" panose="020B0604020202020204" pitchFamily="34" charset="0"/>
              </a:rPr>
              <a:t>CV in UT format</a:t>
            </a:r>
          </a:p>
          <a:p>
            <a:pPr marL="82550" lvl="0" fontAlgn="base">
              <a:lnSpc>
                <a:spcPct val="90000"/>
              </a:lnSpc>
              <a:spcBef>
                <a:spcPts val="300"/>
              </a:spcBef>
              <a:spcAft>
                <a:spcPct val="0"/>
              </a:spcAft>
              <a:buClr>
                <a:srgbClr val="4F271C"/>
              </a:buClr>
              <a:buSzPct val="80000"/>
            </a:pPr>
            <a:endParaRPr lang="en-US" altLang="en-US" sz="2400" dirty="0">
              <a:solidFill>
                <a:prstClr val="black"/>
              </a:solidFill>
              <a:latin typeface="Arial" panose="020B0604020202020204" pitchFamily="34" charset="0"/>
              <a:ea typeface="ＭＳ Ｐゴシック" charset="-128"/>
              <a:cs typeface="Arial" panose="020B0604020202020204" pitchFamily="34" charset="0"/>
            </a:endParaRPr>
          </a:p>
          <a:p>
            <a:pPr marL="425450" lvl="0" indent="-342900" fontAlgn="base">
              <a:lnSpc>
                <a:spcPct val="90000"/>
              </a:lnSpc>
              <a:spcBef>
                <a:spcPts val="300"/>
              </a:spcBef>
              <a:spcAft>
                <a:spcPct val="0"/>
              </a:spcAft>
              <a:buClr>
                <a:srgbClr val="4F271C"/>
              </a:buClr>
              <a:buSzPct val="80000"/>
              <a:buFont typeface="Wingdings" panose="05000000000000000000" pitchFamily="2" charset="2"/>
              <a:buChar char="v"/>
            </a:pPr>
            <a:r>
              <a:rPr lang="en-US" altLang="en-US" sz="2400" dirty="0">
                <a:solidFill>
                  <a:prstClr val="black"/>
                </a:solidFill>
                <a:latin typeface="Arial" panose="020B0604020202020204" pitchFamily="34" charset="0"/>
                <a:ea typeface="ＭＳ Ｐゴシック" charset="-128"/>
                <a:cs typeface="Arial" panose="020B0604020202020204" pitchFamily="34" charset="0"/>
              </a:rPr>
              <a:t>Promotion Narrative (required – maximum 6 pages).  Only NTC should be scored</a:t>
            </a:r>
          </a:p>
          <a:p>
            <a:pPr marL="365125" lvl="0" indent="-282575" fontAlgn="base">
              <a:lnSpc>
                <a:spcPct val="90000"/>
              </a:lnSpc>
              <a:spcBef>
                <a:spcPts val="300"/>
              </a:spcBef>
              <a:spcAft>
                <a:spcPct val="0"/>
              </a:spcAft>
              <a:buClr>
                <a:srgbClr val="4F271C"/>
              </a:buClr>
              <a:buSzPct val="80000"/>
              <a:buFont typeface="Tahoma" charset="0"/>
              <a:buChar char="◊"/>
            </a:pPr>
            <a:endParaRPr lang="en-US" altLang="en-US" sz="2400" dirty="0">
              <a:solidFill>
                <a:srgbClr val="000000"/>
              </a:solidFill>
              <a:latin typeface="Arial" panose="020B0604020202020204" pitchFamily="34" charset="0"/>
              <a:ea typeface="ＭＳ Ｐゴシック" charset="-128"/>
              <a:cs typeface="Arial" panose="020B0604020202020204" pitchFamily="34" charset="0"/>
            </a:endParaRPr>
          </a:p>
          <a:p>
            <a:pPr marL="425450" lvl="0" indent="-342900" fontAlgn="base">
              <a:lnSpc>
                <a:spcPct val="90000"/>
              </a:lnSpc>
              <a:spcBef>
                <a:spcPts val="300"/>
              </a:spcBef>
              <a:spcAft>
                <a:spcPct val="0"/>
              </a:spcAft>
              <a:buClr>
                <a:srgbClr val="4F271C"/>
              </a:buClr>
              <a:buSzPct val="80000"/>
              <a:buFont typeface="Wingdings" panose="05000000000000000000" pitchFamily="2" charset="2"/>
              <a:buChar char="v"/>
            </a:pPr>
            <a:r>
              <a:rPr lang="en-US" altLang="en-US" sz="2400" dirty="0">
                <a:solidFill>
                  <a:srgbClr val="000000"/>
                </a:solidFill>
                <a:latin typeface="Arial" panose="020B0604020202020204" pitchFamily="34" charset="0"/>
                <a:ea typeface="ＭＳ Ｐゴシック" charset="-128"/>
                <a:cs typeface="Arial" panose="020B0604020202020204" pitchFamily="34" charset="0"/>
              </a:rPr>
              <a:t>Internal letters of support (3) from colleagues within UTHealth but outside your department </a:t>
            </a:r>
          </a:p>
          <a:p>
            <a:pPr marL="365125" lvl="0" indent="-282575" fontAlgn="base">
              <a:lnSpc>
                <a:spcPct val="90000"/>
              </a:lnSpc>
              <a:spcBef>
                <a:spcPts val="300"/>
              </a:spcBef>
              <a:spcAft>
                <a:spcPct val="0"/>
              </a:spcAft>
              <a:buClr>
                <a:srgbClr val="4F271C"/>
              </a:buClr>
              <a:buSzPct val="80000"/>
              <a:buFont typeface="Tahoma" charset="0"/>
              <a:buChar char="◊"/>
            </a:pPr>
            <a:endParaRPr lang="en-US" altLang="en-US" sz="2400" dirty="0">
              <a:solidFill>
                <a:srgbClr val="000000"/>
              </a:solidFill>
              <a:latin typeface="Arial" panose="020B0604020202020204" pitchFamily="34" charset="0"/>
              <a:ea typeface="ＭＳ Ｐゴシック" charset="-128"/>
              <a:cs typeface="Arial" panose="020B0604020202020204" pitchFamily="34" charset="0"/>
            </a:endParaRPr>
          </a:p>
          <a:p>
            <a:pPr marL="425450" lvl="0" indent="-342900" fontAlgn="base">
              <a:lnSpc>
                <a:spcPct val="90000"/>
              </a:lnSpc>
              <a:spcBef>
                <a:spcPts val="300"/>
              </a:spcBef>
              <a:spcAft>
                <a:spcPct val="0"/>
              </a:spcAft>
              <a:buClr>
                <a:srgbClr val="4F271C"/>
              </a:buClr>
              <a:buSzPct val="80000"/>
              <a:buFont typeface="Wingdings" panose="05000000000000000000" pitchFamily="2" charset="2"/>
              <a:buChar char="v"/>
            </a:pPr>
            <a:r>
              <a:rPr lang="en-US" altLang="en-US" sz="2400" dirty="0">
                <a:solidFill>
                  <a:srgbClr val="000000"/>
                </a:solidFill>
                <a:latin typeface="Arial" panose="020B0604020202020204" pitchFamily="34" charset="0"/>
                <a:ea typeface="ＭＳ Ｐゴシック" charset="-128"/>
                <a:cs typeface="Arial" panose="020B0604020202020204" pitchFamily="34" charset="0"/>
              </a:rPr>
              <a:t>List of 6 external references outside UTHealth* (</a:t>
            </a:r>
            <a:r>
              <a:rPr lang="ja-JP" altLang="en-US" sz="2400" dirty="0">
                <a:solidFill>
                  <a:srgbClr val="000000"/>
                </a:solidFill>
                <a:latin typeface="Arial" panose="020B0604020202020204" pitchFamily="34" charset="0"/>
                <a:ea typeface="ＭＳ Ｐゴシック" charset="-128"/>
                <a:cs typeface="Arial" panose="020B0604020202020204" pitchFamily="34" charset="0"/>
              </a:rPr>
              <a:t>“</a:t>
            </a:r>
            <a:r>
              <a:rPr lang="en-US" altLang="ja-JP" sz="2400" dirty="0">
                <a:solidFill>
                  <a:srgbClr val="000000"/>
                </a:solidFill>
                <a:latin typeface="Arial" panose="020B0604020202020204" pitchFamily="34" charset="0"/>
                <a:ea typeface="ＭＳ Ｐゴシック" charset="-128"/>
                <a:cs typeface="Arial" panose="020B0604020202020204" pitchFamily="34" charset="0"/>
              </a:rPr>
              <a:t>Department letters</a:t>
            </a:r>
            <a:r>
              <a:rPr lang="ja-JP" altLang="en-US" sz="2400" dirty="0">
                <a:solidFill>
                  <a:srgbClr val="000000"/>
                </a:solidFill>
                <a:latin typeface="Arial" panose="020B0604020202020204" pitchFamily="34" charset="0"/>
                <a:ea typeface="ＭＳ Ｐゴシック" charset="-128"/>
                <a:cs typeface="Arial" panose="020B0604020202020204" pitchFamily="34" charset="0"/>
              </a:rPr>
              <a:t>”</a:t>
            </a:r>
            <a:r>
              <a:rPr lang="en-US" altLang="ja-JP" sz="2400" dirty="0">
                <a:solidFill>
                  <a:srgbClr val="000000"/>
                </a:solidFill>
                <a:latin typeface="Arial" panose="020B0604020202020204" pitchFamily="34" charset="0"/>
                <a:ea typeface="ＭＳ Ｐゴシック" charset="-128"/>
                <a:cs typeface="Arial" panose="020B0604020202020204" pitchFamily="34" charset="0"/>
              </a:rPr>
              <a:t>)</a:t>
            </a:r>
          </a:p>
          <a:p>
            <a:pPr marL="365125" lvl="0" indent="-282575" fontAlgn="base">
              <a:lnSpc>
                <a:spcPct val="90000"/>
              </a:lnSpc>
              <a:spcBef>
                <a:spcPts val="300"/>
              </a:spcBef>
              <a:spcAft>
                <a:spcPct val="0"/>
              </a:spcAft>
              <a:buClr>
                <a:srgbClr val="4F271C"/>
              </a:buClr>
              <a:buSzPct val="80000"/>
              <a:buFont typeface="Tahoma" charset="0"/>
              <a:buChar char="◊"/>
            </a:pPr>
            <a:endParaRPr lang="en-US" altLang="en-US" sz="2400" i="1" u="sng" dirty="0">
              <a:solidFill>
                <a:srgbClr val="000000"/>
              </a:solidFill>
              <a:latin typeface="Arial" panose="020B0604020202020204" pitchFamily="34" charset="0"/>
              <a:ea typeface="ＭＳ Ｐゴシック" charset="-128"/>
              <a:cs typeface="Arial" panose="020B0604020202020204" pitchFamily="34" charset="0"/>
            </a:endParaRPr>
          </a:p>
          <a:p>
            <a:pPr marL="425450" lvl="0" indent="-342900" fontAlgn="base">
              <a:lnSpc>
                <a:spcPct val="90000"/>
              </a:lnSpc>
              <a:spcBef>
                <a:spcPts val="300"/>
              </a:spcBef>
              <a:spcAft>
                <a:spcPct val="0"/>
              </a:spcAft>
              <a:buClr>
                <a:srgbClr val="4F271C"/>
              </a:buClr>
              <a:buSzPct val="80000"/>
              <a:buFont typeface="Wingdings" panose="05000000000000000000" pitchFamily="2" charset="2"/>
              <a:buChar char="v"/>
            </a:pPr>
            <a:r>
              <a:rPr lang="en-US" altLang="en-US" sz="2400" i="1" u="sng" dirty="0">
                <a:solidFill>
                  <a:srgbClr val="000000"/>
                </a:solidFill>
                <a:latin typeface="Arial" panose="020B0604020202020204" pitchFamily="34" charset="0"/>
                <a:ea typeface="ＭＳ Ｐゴシック" charset="-128"/>
                <a:cs typeface="Arial" panose="020B0604020202020204" pitchFamily="34" charset="0"/>
              </a:rPr>
              <a:t>Tenure track only</a:t>
            </a:r>
            <a:r>
              <a:rPr lang="en-US" altLang="en-US" sz="2400" dirty="0">
                <a:solidFill>
                  <a:srgbClr val="000000"/>
                </a:solidFill>
                <a:latin typeface="Arial" panose="020B0604020202020204" pitchFamily="34" charset="0"/>
                <a:ea typeface="ＭＳ Ｐゴシック" charset="-128"/>
                <a:cs typeface="Arial" panose="020B0604020202020204" pitchFamily="34" charset="0"/>
              </a:rPr>
              <a:t>:  Faculty Affairs obtains references and letters from </a:t>
            </a:r>
            <a:r>
              <a:rPr lang="en-US" altLang="en-US" sz="2400" u="sng" dirty="0">
                <a:solidFill>
                  <a:srgbClr val="000000"/>
                </a:solidFill>
                <a:latin typeface="Arial" panose="020B0604020202020204" pitchFamily="34" charset="0"/>
                <a:ea typeface="ＭＳ Ｐゴシック" charset="-128"/>
                <a:cs typeface="Arial" panose="020B0604020202020204" pitchFamily="34" charset="0"/>
              </a:rPr>
              <a:t>additional</a:t>
            </a:r>
            <a:r>
              <a:rPr lang="en-US" altLang="en-US" sz="2400" dirty="0">
                <a:solidFill>
                  <a:srgbClr val="000000"/>
                </a:solidFill>
                <a:latin typeface="Arial" panose="020B0604020202020204" pitchFamily="34" charset="0"/>
                <a:ea typeface="ＭＳ Ｐゴシック" charset="-128"/>
                <a:cs typeface="Arial" panose="020B0604020202020204" pitchFamily="34" charset="0"/>
              </a:rPr>
              <a:t>  colleagues (</a:t>
            </a:r>
            <a:r>
              <a:rPr lang="ja-JP" altLang="en-US" sz="2400" dirty="0">
                <a:solidFill>
                  <a:srgbClr val="000000"/>
                </a:solidFill>
                <a:latin typeface="Arial" panose="020B0604020202020204" pitchFamily="34" charset="0"/>
                <a:ea typeface="ＭＳ Ｐゴシック" charset="-128"/>
                <a:cs typeface="Arial" panose="020B0604020202020204" pitchFamily="34" charset="0"/>
              </a:rPr>
              <a:t>“</a:t>
            </a:r>
            <a:r>
              <a:rPr lang="en-US" altLang="ja-JP" sz="2400" dirty="0">
                <a:solidFill>
                  <a:srgbClr val="000000"/>
                </a:solidFill>
                <a:latin typeface="Arial" panose="020B0604020202020204" pitchFamily="34" charset="0"/>
                <a:ea typeface="ＭＳ Ｐゴシック" charset="-128"/>
                <a:cs typeface="Arial" panose="020B0604020202020204" pitchFamily="34" charset="0"/>
              </a:rPr>
              <a:t>Dean</a:t>
            </a:r>
            <a:r>
              <a:rPr lang="en-US" altLang="en-US" sz="2400" dirty="0">
                <a:solidFill>
                  <a:srgbClr val="000000"/>
                </a:solidFill>
                <a:latin typeface="Arial" panose="020B0604020202020204" pitchFamily="34" charset="0"/>
                <a:ea typeface="ＭＳ Ｐゴシック" charset="-128"/>
                <a:cs typeface="Arial" panose="020B0604020202020204" pitchFamily="34" charset="0"/>
              </a:rPr>
              <a:t>’</a:t>
            </a:r>
            <a:r>
              <a:rPr lang="en-US" altLang="ja-JP" sz="2400" dirty="0">
                <a:solidFill>
                  <a:srgbClr val="000000"/>
                </a:solidFill>
                <a:latin typeface="Arial" panose="020B0604020202020204" pitchFamily="34" charset="0"/>
                <a:ea typeface="ＭＳ Ｐゴシック" charset="-128"/>
                <a:cs typeface="Arial" panose="020B0604020202020204" pitchFamily="34" charset="0"/>
              </a:rPr>
              <a:t>s letters</a:t>
            </a:r>
            <a:r>
              <a:rPr lang="ja-JP" altLang="en-US" sz="2400" dirty="0">
                <a:solidFill>
                  <a:srgbClr val="000000"/>
                </a:solidFill>
                <a:latin typeface="Arial" panose="020B0604020202020204" pitchFamily="34" charset="0"/>
                <a:ea typeface="ＭＳ Ｐゴシック" charset="-128"/>
                <a:cs typeface="Arial" panose="020B0604020202020204" pitchFamily="34" charset="0"/>
              </a:rPr>
              <a:t>”</a:t>
            </a:r>
            <a:r>
              <a:rPr lang="en-US" altLang="ja-JP" sz="2400" dirty="0">
                <a:solidFill>
                  <a:srgbClr val="000000"/>
                </a:solidFill>
                <a:latin typeface="Arial" panose="020B0604020202020204" pitchFamily="34" charset="0"/>
                <a:ea typeface="ＭＳ Ｐゴシック" charset="-128"/>
                <a:cs typeface="Arial" panose="020B0604020202020204" pitchFamily="34" charset="0"/>
              </a:rPr>
              <a:t>), who are nominated by those on your external reference list</a:t>
            </a:r>
            <a:endParaRPr lang="en-US" altLang="en-US" sz="2400" dirty="0">
              <a:solidFill>
                <a:srgbClr val="000000"/>
              </a:solidFill>
              <a:latin typeface="Arial" panose="020B0604020202020204" pitchFamily="34" charset="0"/>
              <a:ea typeface="ＭＳ Ｐゴシック" charset="-128"/>
              <a:cs typeface="Arial" panose="020B0604020202020204" pitchFamily="34" charset="0"/>
            </a:endParaRPr>
          </a:p>
          <a:p>
            <a:pPr marL="365125" lvl="0" indent="-282575" fontAlgn="base">
              <a:lnSpc>
                <a:spcPct val="80000"/>
              </a:lnSpc>
              <a:spcBef>
                <a:spcPts val="600"/>
              </a:spcBef>
              <a:spcAft>
                <a:spcPct val="0"/>
              </a:spcAft>
              <a:buClr>
                <a:srgbClr val="4F271C"/>
              </a:buClr>
              <a:buSzPct val="80000"/>
              <a:buFont typeface="Tahoma" charset="0"/>
              <a:buChar char="◊"/>
            </a:pPr>
            <a:endParaRPr lang="en-US" altLang="en-US" sz="2400" dirty="0">
              <a:solidFill>
                <a:srgbClr val="000000"/>
              </a:solidFill>
              <a:latin typeface="Gill Sans MT"/>
              <a:ea typeface="ＭＳ Ｐゴシック" charset="-128"/>
            </a:endParaRPr>
          </a:p>
        </p:txBody>
      </p:sp>
      <p:sp>
        <p:nvSpPr>
          <p:cNvPr id="5" name="Line 6">
            <a:extLst>
              <a:ext uri="{FF2B5EF4-FFF2-40B4-BE49-F238E27FC236}">
                <a16:creationId xmlns:a16="http://schemas.microsoft.com/office/drawing/2014/main" id="{546FF14B-F037-2DCA-7A2F-5212360A2F36}"/>
              </a:ext>
            </a:extLst>
          </p:cNvPr>
          <p:cNvSpPr>
            <a:spLocks noChangeShapeType="1"/>
          </p:cNvSpPr>
          <p:nvPr/>
        </p:nvSpPr>
        <p:spPr bwMode="auto">
          <a:xfrm flipV="1">
            <a:off x="534838" y="751195"/>
            <a:ext cx="10515600" cy="41276"/>
          </a:xfrm>
          <a:prstGeom prst="line">
            <a:avLst/>
          </a:prstGeom>
          <a:noFill/>
          <a:ln w="28575">
            <a:solidFill>
              <a:srgbClr val="B96645"/>
            </a:solidFill>
            <a:round/>
            <a:headEnd/>
            <a:tailEnd/>
          </a:ln>
          <a:extLst>
            <a:ext uri="{909E8E84-426E-40DD-AFC4-6F175D3DCCD1}">
              <a14:hiddenFill xmlns:a14="http://schemas.microsoft.com/office/drawing/2010/main">
                <a:no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highlight>
                <a:srgbClr val="B96645"/>
              </a:highlight>
              <a:uLnTx/>
              <a:uFillTx/>
              <a:latin typeface="Calibri" panose="020F0502020204030204"/>
              <a:ea typeface="+mn-ea"/>
              <a:cs typeface="+mn-cs"/>
            </a:endParaRPr>
          </a:p>
        </p:txBody>
      </p:sp>
    </p:spTree>
    <p:extLst>
      <p:ext uri="{BB962C8B-B14F-4D97-AF65-F5344CB8AC3E}">
        <p14:creationId xmlns:p14="http://schemas.microsoft.com/office/powerpoint/2010/main" val="17205482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38200" y="151882"/>
            <a:ext cx="10515600" cy="656549"/>
          </a:xfrm>
        </p:spPr>
        <p:txBody>
          <a:bodyPr>
            <a:normAutofit/>
          </a:bodyPr>
          <a:lstStyle/>
          <a:p>
            <a:pPr algn="ctr"/>
            <a:r>
              <a:rPr lang="en-US" sz="3600" dirty="0">
                <a:latin typeface="Arial" panose="020B0604020202020204" pitchFamily="34" charset="0"/>
                <a:cs typeface="Arial" panose="020B0604020202020204" pitchFamily="34" charset="0"/>
              </a:rPr>
              <a:t>Rules for External Letters</a:t>
            </a:r>
          </a:p>
        </p:txBody>
      </p:sp>
      <p:sp>
        <p:nvSpPr>
          <p:cNvPr id="2" name="Slide Number Placeholder 1">
            <a:extLst>
              <a:ext uri="{FF2B5EF4-FFF2-40B4-BE49-F238E27FC236}">
                <a16:creationId xmlns:a16="http://schemas.microsoft.com/office/drawing/2014/main" id="{D94AE72D-7C58-45DE-9EC5-D7F640B20593}"/>
              </a:ext>
            </a:extLst>
          </p:cNvPr>
          <p:cNvSpPr>
            <a:spLocks noGrp="1"/>
          </p:cNvSpPr>
          <p:nvPr>
            <p:ph type="sldNum" sz="quarter" idx="12"/>
          </p:nvPr>
        </p:nvSpPr>
        <p:spPr/>
        <p:txBody>
          <a:bodyPr/>
          <a:lstStyle/>
          <a:p>
            <a:fld id="{6CEC2A8F-A9B4-4210-9F28-0F86B8E83E9D}" type="slidenum">
              <a:rPr lang="en-US" smtClean="0"/>
              <a:t>23</a:t>
            </a:fld>
            <a:endParaRPr lang="en-US" dirty="0"/>
          </a:p>
        </p:txBody>
      </p:sp>
      <p:sp>
        <p:nvSpPr>
          <p:cNvPr id="4" name="TextBox 3"/>
          <p:cNvSpPr txBox="1"/>
          <p:nvPr/>
        </p:nvSpPr>
        <p:spPr>
          <a:xfrm>
            <a:off x="534955" y="1045984"/>
            <a:ext cx="11122090" cy="5359929"/>
          </a:xfrm>
          <a:prstGeom prst="rect">
            <a:avLst/>
          </a:prstGeom>
          <a:noFill/>
        </p:spPr>
        <p:txBody>
          <a:bodyPr wrap="square" rtlCol="0">
            <a:spAutoFit/>
          </a:bodyPr>
          <a:lstStyle/>
          <a:p>
            <a:pPr marL="539496" lvl="0" indent="-457200">
              <a:lnSpc>
                <a:spcPct val="90000"/>
              </a:lnSpc>
              <a:spcBef>
                <a:spcPts val="600"/>
              </a:spcBef>
              <a:buClr>
                <a:srgbClr val="4F271C"/>
              </a:buClr>
              <a:buSzPct val="80000"/>
              <a:buFont typeface="Wingdings" panose="05000000000000000000" pitchFamily="2" charset="2"/>
              <a:buChar char="v"/>
              <a:defRPr/>
            </a:pPr>
            <a:r>
              <a:rPr lang="en-US" sz="3000" dirty="0">
                <a:solidFill>
                  <a:srgbClr val="000000"/>
                </a:solidFill>
                <a:latin typeface="Arial" panose="020B0604020202020204" pitchFamily="34" charset="0"/>
                <a:ea typeface="ＭＳ Ｐゴシック" charset="0"/>
                <a:cs typeface="Arial" panose="020B0604020202020204" pitchFamily="34" charset="0"/>
              </a:rPr>
              <a:t>For all candidates </a:t>
            </a:r>
          </a:p>
          <a:p>
            <a:pPr marL="745236" lvl="1" indent="-342900" algn="just">
              <a:lnSpc>
                <a:spcPct val="90000"/>
              </a:lnSpc>
              <a:spcBef>
                <a:spcPts val="550"/>
              </a:spcBef>
              <a:buClr>
                <a:srgbClr val="4F271C"/>
              </a:buClr>
              <a:buSzPct val="110000"/>
              <a:buFont typeface="Wingdings" panose="05000000000000000000" pitchFamily="2" charset="2"/>
              <a:buChar char="Ø"/>
              <a:defRPr/>
            </a:pPr>
            <a:r>
              <a:rPr lang="en-US" sz="2800" dirty="0">
                <a:solidFill>
                  <a:srgbClr val="C70533"/>
                </a:solidFill>
                <a:latin typeface="Arial" panose="020B0604020202020204" pitchFamily="34" charset="0"/>
                <a:ea typeface="ＭＳ Ｐゴシック" charset="0"/>
                <a:cs typeface="Arial" panose="020B0604020202020204" pitchFamily="34" charset="0"/>
              </a:rPr>
              <a:t>At least 3 </a:t>
            </a:r>
            <a:r>
              <a:rPr lang="en-US" sz="2800" dirty="0">
                <a:solidFill>
                  <a:srgbClr val="000000"/>
                </a:solidFill>
                <a:latin typeface="Arial" panose="020B0604020202020204" pitchFamily="34" charset="0"/>
                <a:ea typeface="ＭＳ Ｐゴシック" charset="0"/>
                <a:cs typeface="Arial" panose="020B0604020202020204" pitchFamily="34" charset="0"/>
              </a:rPr>
              <a:t>of the 6 external references submitted by the department should be from individuals </a:t>
            </a:r>
            <a:r>
              <a:rPr lang="en-US" sz="2800" b="1" dirty="0">
                <a:solidFill>
                  <a:srgbClr val="B96645"/>
                </a:solidFill>
                <a:latin typeface="Arial" panose="020B0604020202020204" pitchFamily="34" charset="0"/>
                <a:ea typeface="ＭＳ Ｐゴシック" charset="0"/>
                <a:cs typeface="Arial" panose="020B0604020202020204" pitchFamily="34" charset="0"/>
              </a:rPr>
              <a:t>outside of Houston who did not have personal contact with the candidate during training.  External letters must be from various institutions outside of UTHealth.</a:t>
            </a:r>
          </a:p>
          <a:p>
            <a:pPr marL="745236" lvl="1" indent="-342900" algn="just">
              <a:lnSpc>
                <a:spcPct val="90000"/>
              </a:lnSpc>
              <a:spcBef>
                <a:spcPts val="550"/>
              </a:spcBef>
              <a:buClr>
                <a:srgbClr val="4F271C"/>
              </a:buClr>
              <a:buSzPct val="110000"/>
              <a:buFont typeface="Wingdings" panose="05000000000000000000" pitchFamily="2" charset="2"/>
              <a:buChar char="Ø"/>
              <a:defRPr/>
            </a:pPr>
            <a:r>
              <a:rPr lang="en-US" sz="2800" b="1" dirty="0">
                <a:solidFill>
                  <a:srgbClr val="FF0000"/>
                </a:solidFill>
                <a:latin typeface="Arial" panose="020B0604020202020204" pitchFamily="34" charset="0"/>
                <a:ea typeface="ＭＳ Ｐゴシック" charset="0"/>
                <a:cs typeface="Arial" panose="020B0604020202020204" pitchFamily="34" charset="0"/>
              </a:rPr>
              <a:t>Avoid more than 2 letters from the same institution</a:t>
            </a:r>
            <a:endParaRPr lang="en-US" sz="2800" dirty="0">
              <a:solidFill>
                <a:srgbClr val="FF0000"/>
              </a:solidFill>
              <a:latin typeface="Arial" panose="020B0604020202020204" pitchFamily="34" charset="0"/>
              <a:ea typeface="ＭＳ Ｐゴシック" charset="0"/>
              <a:cs typeface="Arial" panose="020B0604020202020204" pitchFamily="34" charset="0"/>
            </a:endParaRPr>
          </a:p>
          <a:p>
            <a:pPr marL="640080" lvl="1" indent="-237744">
              <a:lnSpc>
                <a:spcPct val="90000"/>
              </a:lnSpc>
              <a:spcBef>
                <a:spcPts val="550"/>
              </a:spcBef>
              <a:buClr>
                <a:srgbClr val="4F271C"/>
              </a:buClr>
              <a:buSzPct val="110000"/>
              <a:buFont typeface="Tahoma" pitchFamily="34" charset="0"/>
              <a:buChar char="◊"/>
              <a:defRPr/>
            </a:pPr>
            <a:endParaRPr lang="en-US" sz="900" dirty="0">
              <a:solidFill>
                <a:srgbClr val="000000"/>
              </a:solidFill>
              <a:latin typeface="Gill Sans MT"/>
              <a:ea typeface="ＭＳ Ｐゴシック" charset="0"/>
            </a:endParaRPr>
          </a:p>
          <a:p>
            <a:pPr marL="539496" lvl="0" indent="-457200">
              <a:lnSpc>
                <a:spcPct val="90000"/>
              </a:lnSpc>
              <a:spcBef>
                <a:spcPts val="600"/>
              </a:spcBef>
              <a:buClr>
                <a:srgbClr val="4F271C"/>
              </a:buClr>
              <a:buSzPct val="80000"/>
              <a:buFont typeface="Wingdings" panose="05000000000000000000" pitchFamily="2" charset="2"/>
              <a:buChar char="v"/>
              <a:defRPr/>
            </a:pPr>
            <a:r>
              <a:rPr lang="en-US" sz="2800" dirty="0">
                <a:solidFill>
                  <a:srgbClr val="000000"/>
                </a:solidFill>
                <a:latin typeface="Arial" panose="020B0604020202020204" pitchFamily="34" charset="0"/>
                <a:ea typeface="ＭＳ Ｐゴシック" charset="0"/>
                <a:cs typeface="Arial" panose="020B0604020202020204" pitchFamily="34" charset="0"/>
              </a:rPr>
              <a:t>Tenure track: national/international peer esteem</a:t>
            </a:r>
          </a:p>
          <a:p>
            <a:pPr marL="539496" lvl="0" indent="-457200">
              <a:lnSpc>
                <a:spcPct val="90000"/>
              </a:lnSpc>
              <a:spcBef>
                <a:spcPts val="600"/>
              </a:spcBef>
              <a:buClr>
                <a:srgbClr val="4F271C"/>
              </a:buClr>
              <a:buSzPct val="80000"/>
              <a:buFont typeface="Wingdings" panose="05000000000000000000" pitchFamily="2" charset="2"/>
              <a:buChar char="v"/>
              <a:defRPr/>
            </a:pPr>
            <a:r>
              <a:rPr lang="en-US" sz="2800" dirty="0">
                <a:solidFill>
                  <a:srgbClr val="000000"/>
                </a:solidFill>
                <a:latin typeface="Arial" panose="020B0604020202020204" pitchFamily="34" charset="0"/>
                <a:ea typeface="ＭＳ Ｐゴシック" charset="0"/>
                <a:cs typeface="Arial" panose="020B0604020202020204" pitchFamily="34" charset="0"/>
              </a:rPr>
              <a:t>Non-tenure track: regional/state peer esteem</a:t>
            </a:r>
            <a:r>
              <a:rPr lang="en-US" sz="2800" b="1" dirty="0">
                <a:solidFill>
                  <a:srgbClr val="000000"/>
                </a:solidFill>
                <a:latin typeface="Arial" panose="020B0604020202020204" pitchFamily="34" charset="0"/>
                <a:ea typeface="ＭＳ Ｐゴシック" charset="0"/>
                <a:cs typeface="Arial" panose="020B0604020202020204" pitchFamily="34" charset="0"/>
              </a:rPr>
              <a:t> </a:t>
            </a:r>
          </a:p>
          <a:p>
            <a:pPr marL="425196" lvl="0" indent="-342900" algn="just">
              <a:lnSpc>
                <a:spcPct val="90000"/>
              </a:lnSpc>
              <a:spcBef>
                <a:spcPts val="600"/>
              </a:spcBef>
              <a:buClr>
                <a:srgbClr val="4F271C"/>
              </a:buClr>
              <a:buSzPct val="80000"/>
              <a:buFont typeface="Wingdings" panose="05000000000000000000" pitchFamily="2" charset="2"/>
              <a:buChar char="v"/>
              <a:defRPr/>
            </a:pPr>
            <a:r>
              <a:rPr lang="en-US" sz="2800" dirty="0">
                <a:solidFill>
                  <a:srgbClr val="000000"/>
                </a:solidFill>
                <a:latin typeface="Arial" panose="020B0604020202020204" pitchFamily="34" charset="0"/>
                <a:ea typeface="ＭＳ Ｐゴシック" charset="0"/>
                <a:cs typeface="Arial" panose="020B0604020202020204" pitchFamily="34" charset="0"/>
              </a:rPr>
              <a:t> External referees should be peers who know the candidate   through </a:t>
            </a:r>
            <a:r>
              <a:rPr lang="en-US" sz="2800" b="1" u="sng" dirty="0">
                <a:solidFill>
                  <a:srgbClr val="000000"/>
                </a:solidFill>
                <a:latin typeface="Arial" panose="020B0604020202020204" pitchFamily="34" charset="0"/>
                <a:ea typeface="ＭＳ Ｐゴシック" charset="0"/>
                <a:cs typeface="Arial" panose="020B0604020202020204" pitchFamily="34" charset="0"/>
              </a:rPr>
              <a:t>professional</a:t>
            </a:r>
            <a:r>
              <a:rPr lang="en-US" sz="2800" dirty="0">
                <a:solidFill>
                  <a:srgbClr val="000000"/>
                </a:solidFill>
                <a:latin typeface="Arial" panose="020B0604020202020204" pitchFamily="34" charset="0"/>
                <a:ea typeface="ＭＳ Ｐゴシック" charset="0"/>
                <a:cs typeface="Arial" panose="020B0604020202020204" pitchFamily="34" charset="0"/>
              </a:rPr>
              <a:t> accomplishments and not from a </a:t>
            </a:r>
            <a:r>
              <a:rPr lang="en-US" sz="2800" u="sng" dirty="0">
                <a:solidFill>
                  <a:srgbClr val="000000"/>
                </a:solidFill>
                <a:latin typeface="Arial" panose="020B0604020202020204" pitchFamily="34" charset="0"/>
                <a:ea typeface="ＭＳ Ｐゴシック" charset="0"/>
                <a:cs typeface="Arial" panose="020B0604020202020204" pitchFamily="34" charset="0"/>
              </a:rPr>
              <a:t>personal</a:t>
            </a:r>
            <a:r>
              <a:rPr lang="en-US" sz="2800" dirty="0">
                <a:solidFill>
                  <a:srgbClr val="000000"/>
                </a:solidFill>
                <a:latin typeface="Arial" panose="020B0604020202020204" pitchFamily="34" charset="0"/>
                <a:ea typeface="ＭＳ Ｐゴシック" charset="0"/>
                <a:cs typeface="Arial" panose="020B0604020202020204" pitchFamily="34" charset="0"/>
              </a:rPr>
              <a:t> relationship or by being a supervisor, e.g., PD</a:t>
            </a:r>
            <a:endParaRPr lang="en-US" altLang="en-US" sz="2800" dirty="0">
              <a:solidFill>
                <a:srgbClr val="000000"/>
              </a:solidFill>
              <a:latin typeface="Arial" panose="020B0604020202020204" pitchFamily="34" charset="0"/>
              <a:ea typeface="ＭＳ Ｐゴシック" charset="-128"/>
              <a:cs typeface="Arial" panose="020B0604020202020204" pitchFamily="34" charset="0"/>
            </a:endParaRPr>
          </a:p>
        </p:txBody>
      </p:sp>
      <p:sp>
        <p:nvSpPr>
          <p:cNvPr id="5" name="Line 6">
            <a:extLst>
              <a:ext uri="{FF2B5EF4-FFF2-40B4-BE49-F238E27FC236}">
                <a16:creationId xmlns:a16="http://schemas.microsoft.com/office/drawing/2014/main" id="{15D967B1-48CE-F60B-CC2C-3A533EDD9C37}"/>
              </a:ext>
            </a:extLst>
          </p:cNvPr>
          <p:cNvSpPr>
            <a:spLocks noChangeShapeType="1"/>
          </p:cNvSpPr>
          <p:nvPr/>
        </p:nvSpPr>
        <p:spPr bwMode="auto">
          <a:xfrm flipV="1">
            <a:off x="534838" y="767155"/>
            <a:ext cx="10515600" cy="41276"/>
          </a:xfrm>
          <a:prstGeom prst="line">
            <a:avLst/>
          </a:prstGeom>
          <a:noFill/>
          <a:ln w="28575">
            <a:solidFill>
              <a:srgbClr val="B96645"/>
            </a:solidFill>
            <a:round/>
            <a:headEnd/>
            <a:tailEnd/>
          </a:ln>
          <a:extLst>
            <a:ext uri="{909E8E84-426E-40DD-AFC4-6F175D3DCCD1}">
              <a14:hiddenFill xmlns:a14="http://schemas.microsoft.com/office/drawing/2010/main">
                <a:no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highlight>
                <a:srgbClr val="B96645"/>
              </a:highlight>
              <a:uLnTx/>
              <a:uFillTx/>
              <a:latin typeface="Calibri" panose="020F0502020204030204"/>
              <a:ea typeface="+mn-ea"/>
              <a:cs typeface="+mn-cs"/>
            </a:endParaRPr>
          </a:p>
        </p:txBody>
      </p:sp>
    </p:spTree>
    <p:extLst>
      <p:ext uri="{BB962C8B-B14F-4D97-AF65-F5344CB8AC3E}">
        <p14:creationId xmlns:p14="http://schemas.microsoft.com/office/powerpoint/2010/main" val="17339710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463138" y="430179"/>
            <a:ext cx="10890661" cy="646582"/>
          </a:xfrm>
        </p:spPr>
        <p:txBody>
          <a:bodyPr>
            <a:noAutofit/>
          </a:bodyPr>
          <a:lstStyle/>
          <a:p>
            <a:pPr algn="ctr"/>
            <a:r>
              <a:rPr lang="en-US" sz="3200" b="1" dirty="0">
                <a:latin typeface="Arial" panose="020B0604020202020204" pitchFamily="34" charset="0"/>
                <a:cs typeface="Arial" panose="020B0604020202020204" pitchFamily="34" charset="0"/>
              </a:rPr>
              <a:t>Strategies for Getting Known </a:t>
            </a:r>
            <a:r>
              <a:rPr lang="en-US" sz="3200" b="1" i="1" dirty="0">
                <a:latin typeface="Arial" panose="020B0604020202020204" pitchFamily="34" charset="0"/>
                <a:cs typeface="Arial" panose="020B0604020202020204" pitchFamily="34" charset="0"/>
              </a:rPr>
              <a:t>Outside </a:t>
            </a:r>
            <a:r>
              <a:rPr lang="en-US" sz="3200" b="1" dirty="0">
                <a:latin typeface="Arial" panose="020B0604020202020204" pitchFamily="34" charset="0"/>
                <a:cs typeface="Arial" panose="020B0604020202020204" pitchFamily="34" charset="0"/>
              </a:rPr>
              <a:t>Your Institution</a:t>
            </a:r>
            <a:br>
              <a:rPr lang="en-US" sz="3600" b="1" dirty="0"/>
            </a:br>
            <a:endParaRPr lang="en-US" sz="3600" b="1" dirty="0"/>
          </a:p>
        </p:txBody>
      </p:sp>
      <p:sp>
        <p:nvSpPr>
          <p:cNvPr id="2" name="Slide Number Placeholder 1">
            <a:extLst>
              <a:ext uri="{FF2B5EF4-FFF2-40B4-BE49-F238E27FC236}">
                <a16:creationId xmlns:a16="http://schemas.microsoft.com/office/drawing/2014/main" id="{0348A1B8-BB2E-4A11-AA46-455A66A40E8A}"/>
              </a:ext>
            </a:extLst>
          </p:cNvPr>
          <p:cNvSpPr>
            <a:spLocks noGrp="1"/>
          </p:cNvSpPr>
          <p:nvPr>
            <p:ph type="sldNum" sz="quarter" idx="12"/>
          </p:nvPr>
        </p:nvSpPr>
        <p:spPr/>
        <p:txBody>
          <a:bodyPr/>
          <a:lstStyle/>
          <a:p>
            <a:fld id="{6CEC2A8F-A9B4-4210-9F28-0F86B8E83E9D}" type="slidenum">
              <a:rPr lang="en-US" smtClean="0"/>
              <a:t>24</a:t>
            </a:fld>
            <a:endParaRPr lang="en-US" dirty="0"/>
          </a:p>
        </p:txBody>
      </p:sp>
      <p:sp>
        <p:nvSpPr>
          <p:cNvPr id="5" name="TextBox 4"/>
          <p:cNvSpPr txBox="1"/>
          <p:nvPr/>
        </p:nvSpPr>
        <p:spPr>
          <a:xfrm>
            <a:off x="1740041" y="1289136"/>
            <a:ext cx="9310397" cy="3958007"/>
          </a:xfrm>
          <a:prstGeom prst="rect">
            <a:avLst/>
          </a:prstGeom>
          <a:noFill/>
        </p:spPr>
        <p:txBody>
          <a:bodyPr wrap="square" rtlCol="0">
            <a:spAutoFit/>
          </a:bodyPr>
          <a:lstStyle/>
          <a:p>
            <a:pPr marL="539750" lvl="0" indent="-457200" fontAlgn="base">
              <a:lnSpc>
                <a:spcPct val="90000"/>
              </a:lnSpc>
              <a:spcBef>
                <a:spcPts val="2400"/>
              </a:spcBef>
              <a:spcAft>
                <a:spcPct val="0"/>
              </a:spcAft>
              <a:buClr>
                <a:srgbClr val="4F271C"/>
              </a:buClr>
              <a:buSzPct val="80000"/>
              <a:buFont typeface="Wingdings" panose="05000000000000000000" pitchFamily="2" charset="2"/>
              <a:buChar char="v"/>
              <a:defRPr/>
            </a:pPr>
            <a:r>
              <a:rPr lang="en-US" sz="2800" b="1" dirty="0">
                <a:solidFill>
                  <a:srgbClr val="FF0000"/>
                </a:solidFill>
                <a:latin typeface="Arial" panose="020B0604020202020204" pitchFamily="34" charset="0"/>
                <a:ea typeface="ＭＳ Ｐゴシック" charset="0"/>
                <a:cs typeface="Arial" panose="020B0604020202020204" pitchFamily="34" charset="0"/>
              </a:rPr>
              <a:t>**</a:t>
            </a:r>
            <a:r>
              <a:rPr lang="en-US" sz="2800" dirty="0">
                <a:solidFill>
                  <a:srgbClr val="000000"/>
                </a:solidFill>
                <a:latin typeface="Arial" panose="020B0604020202020204" pitchFamily="34" charset="0"/>
                <a:ea typeface="ＭＳ Ｐゴシック" charset="0"/>
                <a:cs typeface="Arial" panose="020B0604020202020204" pitchFamily="34" charset="0"/>
              </a:rPr>
              <a:t> Publish and present your work</a:t>
            </a:r>
            <a:r>
              <a:rPr lang="en-US" sz="2800" b="1" dirty="0">
                <a:solidFill>
                  <a:srgbClr val="FF0000"/>
                </a:solidFill>
                <a:latin typeface="Arial" panose="020B0604020202020204" pitchFamily="34" charset="0"/>
                <a:ea typeface="ＭＳ Ｐゴシック" charset="0"/>
                <a:cs typeface="Arial" panose="020B0604020202020204" pitchFamily="34" charset="0"/>
              </a:rPr>
              <a:t>**</a:t>
            </a:r>
          </a:p>
          <a:p>
            <a:pPr marL="539750" lvl="0" indent="-457200" fontAlgn="base">
              <a:lnSpc>
                <a:spcPct val="90000"/>
              </a:lnSpc>
              <a:spcBef>
                <a:spcPts val="2400"/>
              </a:spcBef>
              <a:spcAft>
                <a:spcPct val="0"/>
              </a:spcAft>
              <a:buClr>
                <a:srgbClr val="4F271C"/>
              </a:buClr>
              <a:buSzPct val="80000"/>
              <a:buFont typeface="Wingdings" panose="05000000000000000000" pitchFamily="2" charset="2"/>
              <a:buChar char="v"/>
              <a:defRPr/>
            </a:pPr>
            <a:r>
              <a:rPr lang="en-US" sz="2800" dirty="0">
                <a:solidFill>
                  <a:srgbClr val="000000"/>
                </a:solidFill>
                <a:latin typeface="Arial" panose="020B0604020202020204" pitchFamily="34" charset="0"/>
                <a:ea typeface="ＭＳ Ｐゴシック" charset="0"/>
                <a:cs typeface="Arial" panose="020B0604020202020204" pitchFamily="34" charset="0"/>
              </a:rPr>
              <a:t>Join professional societies, go to meetings</a:t>
            </a:r>
          </a:p>
          <a:p>
            <a:pPr marL="539750" lvl="0" indent="-457200" fontAlgn="base">
              <a:lnSpc>
                <a:spcPct val="90000"/>
              </a:lnSpc>
              <a:spcBef>
                <a:spcPts val="2400"/>
              </a:spcBef>
              <a:spcAft>
                <a:spcPct val="0"/>
              </a:spcAft>
              <a:buClr>
                <a:srgbClr val="4F271C"/>
              </a:buClr>
              <a:buSzPct val="80000"/>
              <a:buFont typeface="Wingdings" panose="05000000000000000000" pitchFamily="2" charset="2"/>
              <a:buChar char="v"/>
              <a:defRPr/>
            </a:pPr>
            <a:r>
              <a:rPr lang="en-US" sz="2800" dirty="0">
                <a:solidFill>
                  <a:srgbClr val="000000"/>
                </a:solidFill>
                <a:latin typeface="Arial" panose="020B0604020202020204" pitchFamily="34" charset="0"/>
                <a:ea typeface="ＭＳ Ｐゴシック" charset="0"/>
                <a:cs typeface="Arial" panose="020B0604020202020204" pitchFamily="34" charset="0"/>
              </a:rPr>
              <a:t>Correspond with people whose work interests you</a:t>
            </a:r>
          </a:p>
          <a:p>
            <a:pPr marL="539750" lvl="0" indent="-457200" fontAlgn="base">
              <a:lnSpc>
                <a:spcPct val="90000"/>
              </a:lnSpc>
              <a:spcBef>
                <a:spcPts val="2400"/>
              </a:spcBef>
              <a:spcAft>
                <a:spcPct val="0"/>
              </a:spcAft>
              <a:buClr>
                <a:srgbClr val="4F271C"/>
              </a:buClr>
              <a:buSzPct val="80000"/>
              <a:buFont typeface="Wingdings" panose="05000000000000000000" pitchFamily="2" charset="2"/>
              <a:buChar char="v"/>
              <a:defRPr/>
            </a:pPr>
            <a:r>
              <a:rPr lang="en-US" sz="2800" dirty="0">
                <a:solidFill>
                  <a:srgbClr val="000000"/>
                </a:solidFill>
                <a:latin typeface="Arial" panose="020B0604020202020204" pitchFamily="34" charset="0"/>
                <a:ea typeface="ＭＳ Ｐゴシック" charset="0"/>
                <a:cs typeface="Arial" panose="020B0604020202020204" pitchFamily="34" charset="0"/>
              </a:rPr>
              <a:t>Agree to review grants, journal articles</a:t>
            </a:r>
          </a:p>
          <a:p>
            <a:pPr marL="539750" lvl="0" indent="-457200" fontAlgn="base">
              <a:lnSpc>
                <a:spcPct val="90000"/>
              </a:lnSpc>
              <a:spcBef>
                <a:spcPts val="2400"/>
              </a:spcBef>
              <a:spcAft>
                <a:spcPct val="0"/>
              </a:spcAft>
              <a:buClr>
                <a:srgbClr val="4F271C"/>
              </a:buClr>
              <a:buSzPct val="80000"/>
              <a:buFont typeface="Wingdings" panose="05000000000000000000" pitchFamily="2" charset="2"/>
              <a:buChar char="v"/>
              <a:defRPr/>
            </a:pPr>
            <a:r>
              <a:rPr lang="en-US" sz="2800" dirty="0">
                <a:solidFill>
                  <a:srgbClr val="000000"/>
                </a:solidFill>
                <a:latin typeface="Arial" panose="020B0604020202020204" pitchFamily="34" charset="0"/>
                <a:ea typeface="ＭＳ Ｐゴシック" charset="0"/>
                <a:cs typeface="Arial" panose="020B0604020202020204" pitchFamily="34" charset="0"/>
              </a:rPr>
              <a:t>Speak to the media, local and national organizations</a:t>
            </a:r>
          </a:p>
          <a:p>
            <a:pPr marL="539750" lvl="0" indent="-457200" fontAlgn="base">
              <a:lnSpc>
                <a:spcPct val="90000"/>
              </a:lnSpc>
              <a:spcBef>
                <a:spcPts val="2400"/>
              </a:spcBef>
              <a:spcAft>
                <a:spcPct val="0"/>
              </a:spcAft>
              <a:buClr>
                <a:srgbClr val="4F271C"/>
              </a:buClr>
              <a:buSzPct val="80000"/>
              <a:buFont typeface="Wingdings" panose="05000000000000000000" pitchFamily="2" charset="2"/>
              <a:buChar char="v"/>
              <a:defRPr/>
            </a:pPr>
            <a:r>
              <a:rPr lang="en-US" sz="2800" dirty="0">
                <a:solidFill>
                  <a:srgbClr val="000000"/>
                </a:solidFill>
                <a:latin typeface="Arial" panose="020B0604020202020204" pitchFamily="34" charset="0"/>
                <a:ea typeface="ＭＳ Ｐゴシック" charset="0"/>
                <a:cs typeface="Arial" panose="020B0604020202020204" pitchFamily="34" charset="0"/>
              </a:rPr>
              <a:t>Join large (national) collaborative research studies</a:t>
            </a:r>
          </a:p>
        </p:txBody>
      </p:sp>
      <p:sp>
        <p:nvSpPr>
          <p:cNvPr id="4" name="Line 6">
            <a:extLst>
              <a:ext uri="{FF2B5EF4-FFF2-40B4-BE49-F238E27FC236}">
                <a16:creationId xmlns:a16="http://schemas.microsoft.com/office/drawing/2014/main" id="{3B79DE7D-2621-D1F9-CDA0-B9411E71B9CE}"/>
              </a:ext>
            </a:extLst>
          </p:cNvPr>
          <p:cNvSpPr>
            <a:spLocks noChangeShapeType="1"/>
          </p:cNvSpPr>
          <p:nvPr/>
        </p:nvSpPr>
        <p:spPr bwMode="auto">
          <a:xfrm flipV="1">
            <a:off x="534838" y="767155"/>
            <a:ext cx="10515600" cy="41276"/>
          </a:xfrm>
          <a:prstGeom prst="line">
            <a:avLst/>
          </a:prstGeom>
          <a:noFill/>
          <a:ln w="28575">
            <a:solidFill>
              <a:srgbClr val="B96645"/>
            </a:solidFill>
            <a:round/>
            <a:headEnd/>
            <a:tailEnd/>
          </a:ln>
          <a:extLst>
            <a:ext uri="{909E8E84-426E-40DD-AFC4-6F175D3DCCD1}">
              <a14:hiddenFill xmlns:a14="http://schemas.microsoft.com/office/drawing/2010/main">
                <a:no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highlight>
                <a:srgbClr val="B96645"/>
              </a:highlight>
              <a:uLnTx/>
              <a:uFillTx/>
              <a:latin typeface="Calibri" panose="020F0502020204030204"/>
              <a:ea typeface="+mn-ea"/>
              <a:cs typeface="+mn-cs"/>
            </a:endParaRPr>
          </a:p>
        </p:txBody>
      </p:sp>
    </p:spTree>
    <p:extLst>
      <p:ext uri="{BB962C8B-B14F-4D97-AF65-F5344CB8AC3E}">
        <p14:creationId xmlns:p14="http://schemas.microsoft.com/office/powerpoint/2010/main" val="28549811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38200" y="151883"/>
            <a:ext cx="10515600" cy="615272"/>
          </a:xfrm>
        </p:spPr>
        <p:txBody>
          <a:bodyPr>
            <a:normAutofit/>
          </a:bodyPr>
          <a:lstStyle/>
          <a:p>
            <a:pPr algn="ctr"/>
            <a:r>
              <a:rPr lang="en-US" sz="3600" dirty="0">
                <a:latin typeface="Arial" panose="020B0604020202020204" pitchFamily="34" charset="0"/>
                <a:cs typeface="Arial" panose="020B0604020202020204" pitchFamily="34" charset="0"/>
              </a:rPr>
              <a:t>Time Table</a:t>
            </a:r>
          </a:p>
        </p:txBody>
      </p:sp>
      <p:sp>
        <p:nvSpPr>
          <p:cNvPr id="2" name="Slide Number Placeholder 1">
            <a:extLst>
              <a:ext uri="{FF2B5EF4-FFF2-40B4-BE49-F238E27FC236}">
                <a16:creationId xmlns:a16="http://schemas.microsoft.com/office/drawing/2014/main" id="{1AEEEC02-1370-4AEB-B53A-9A223CFA5701}"/>
              </a:ext>
            </a:extLst>
          </p:cNvPr>
          <p:cNvSpPr>
            <a:spLocks noGrp="1"/>
          </p:cNvSpPr>
          <p:nvPr>
            <p:ph type="sldNum" sz="quarter" idx="12"/>
          </p:nvPr>
        </p:nvSpPr>
        <p:spPr/>
        <p:txBody>
          <a:bodyPr/>
          <a:lstStyle/>
          <a:p>
            <a:fld id="{6CEC2A8F-A9B4-4210-9F28-0F86B8E83E9D}" type="slidenum">
              <a:rPr lang="en-US" smtClean="0"/>
              <a:t>25</a:t>
            </a:fld>
            <a:endParaRPr lang="en-US" dirty="0"/>
          </a:p>
        </p:txBody>
      </p:sp>
      <p:sp>
        <p:nvSpPr>
          <p:cNvPr id="4" name="TextBox 3"/>
          <p:cNvSpPr txBox="1"/>
          <p:nvPr/>
        </p:nvSpPr>
        <p:spPr>
          <a:xfrm>
            <a:off x="534955" y="1093459"/>
            <a:ext cx="11122090" cy="4702826"/>
          </a:xfrm>
          <a:prstGeom prst="rect">
            <a:avLst/>
          </a:prstGeom>
          <a:noFill/>
        </p:spPr>
        <p:txBody>
          <a:bodyPr wrap="square" rtlCol="0">
            <a:spAutoFit/>
          </a:bodyPr>
          <a:lstStyle/>
          <a:p>
            <a:pPr marL="425450" lvl="0" indent="-342900" fontAlgn="base">
              <a:lnSpc>
                <a:spcPct val="80000"/>
              </a:lnSpc>
              <a:spcBef>
                <a:spcPts val="600"/>
              </a:spcBef>
              <a:spcAft>
                <a:spcPct val="0"/>
              </a:spcAft>
              <a:buClr>
                <a:srgbClr val="4F271C"/>
              </a:buClr>
              <a:buSzPct val="80000"/>
              <a:buFont typeface="Wingdings" panose="05000000000000000000" pitchFamily="2" charset="2"/>
              <a:buChar char="v"/>
            </a:pPr>
            <a:r>
              <a:rPr lang="en-US" altLang="en-US" sz="2400" dirty="0">
                <a:solidFill>
                  <a:srgbClr val="C70533"/>
                </a:solidFill>
                <a:latin typeface="Arial" panose="020B0604020202020204" pitchFamily="34" charset="0"/>
                <a:ea typeface="ＭＳ Ｐゴシック" charset="-128"/>
                <a:cs typeface="Arial" panose="020B0604020202020204" pitchFamily="34" charset="0"/>
              </a:rPr>
              <a:t>May 1 to August 31</a:t>
            </a:r>
            <a:r>
              <a:rPr lang="en-US" altLang="en-US" sz="2400" dirty="0">
                <a:solidFill>
                  <a:prstClr val="black"/>
                </a:solidFill>
                <a:latin typeface="Arial" panose="020B0604020202020204" pitchFamily="34" charset="0"/>
                <a:ea typeface="ＭＳ Ｐゴシック" charset="-128"/>
                <a:cs typeface="Arial" panose="020B0604020202020204" pitchFamily="34" charset="0"/>
              </a:rPr>
              <a:t> </a:t>
            </a:r>
            <a:r>
              <a:rPr lang="en-US" altLang="en-US" sz="2400" dirty="0">
                <a:solidFill>
                  <a:srgbClr val="000000"/>
                </a:solidFill>
                <a:latin typeface="Arial" panose="020B0604020202020204" pitchFamily="34" charset="0"/>
                <a:ea typeface="ＭＳ Ｐゴシック" charset="-128"/>
                <a:cs typeface="Arial" panose="020B0604020202020204" pitchFamily="34" charset="0"/>
              </a:rPr>
              <a:t>– Department (Internal) Review Committee reviews recommendations </a:t>
            </a:r>
          </a:p>
          <a:p>
            <a:pPr marL="365125" lvl="0" indent="-282575" fontAlgn="base">
              <a:lnSpc>
                <a:spcPct val="80000"/>
              </a:lnSpc>
              <a:spcBef>
                <a:spcPts val="600"/>
              </a:spcBef>
              <a:spcAft>
                <a:spcPct val="0"/>
              </a:spcAft>
              <a:buClr>
                <a:srgbClr val="4F271C"/>
              </a:buClr>
              <a:buSzPct val="80000"/>
              <a:buFont typeface="Tahoma" charset="0"/>
              <a:buChar char="◊"/>
            </a:pPr>
            <a:endParaRPr lang="en-US" altLang="en-US" sz="2400" dirty="0">
              <a:solidFill>
                <a:srgbClr val="000000"/>
              </a:solidFill>
              <a:latin typeface="Arial" panose="020B0604020202020204" pitchFamily="34" charset="0"/>
              <a:ea typeface="ＭＳ Ｐゴシック" charset="-128"/>
              <a:cs typeface="Arial" panose="020B0604020202020204" pitchFamily="34" charset="0"/>
            </a:endParaRPr>
          </a:p>
          <a:p>
            <a:pPr marL="425450" lvl="0" indent="-342900" fontAlgn="base">
              <a:lnSpc>
                <a:spcPct val="80000"/>
              </a:lnSpc>
              <a:spcBef>
                <a:spcPts val="600"/>
              </a:spcBef>
              <a:spcAft>
                <a:spcPct val="0"/>
              </a:spcAft>
              <a:buClr>
                <a:srgbClr val="4F271C"/>
              </a:buClr>
              <a:buSzPct val="80000"/>
              <a:buFont typeface="Wingdings" panose="05000000000000000000" pitchFamily="2" charset="2"/>
              <a:buChar char="v"/>
            </a:pPr>
            <a:r>
              <a:rPr lang="en-US" altLang="en-US" sz="2400" dirty="0">
                <a:solidFill>
                  <a:srgbClr val="C70533"/>
                </a:solidFill>
                <a:latin typeface="Arial" panose="020B0604020202020204" pitchFamily="34" charset="0"/>
                <a:ea typeface="ＭＳ Ｐゴシック" charset="-128"/>
                <a:cs typeface="Arial" panose="020B0604020202020204" pitchFamily="34" charset="0"/>
              </a:rPr>
              <a:t>September 1 </a:t>
            </a:r>
            <a:r>
              <a:rPr lang="en-US" altLang="en-US" sz="2400" dirty="0">
                <a:solidFill>
                  <a:srgbClr val="000000"/>
                </a:solidFill>
                <a:latin typeface="Arial" panose="020B0604020202020204" pitchFamily="34" charset="0"/>
                <a:ea typeface="ＭＳ Ｐゴシック" charset="-128"/>
                <a:cs typeface="Arial" panose="020B0604020202020204" pitchFamily="34" charset="0"/>
              </a:rPr>
              <a:t>- Proposals due to the Dean, c/o OAFA</a:t>
            </a:r>
          </a:p>
          <a:p>
            <a:pPr marL="82550" lvl="0" fontAlgn="base">
              <a:lnSpc>
                <a:spcPct val="80000"/>
              </a:lnSpc>
              <a:spcBef>
                <a:spcPts val="600"/>
              </a:spcBef>
              <a:spcAft>
                <a:spcPct val="0"/>
              </a:spcAft>
              <a:buClr>
                <a:srgbClr val="4F271C"/>
              </a:buClr>
              <a:buSzPct val="80000"/>
            </a:pPr>
            <a:endParaRPr lang="en-US" altLang="en-US" sz="2400" dirty="0">
              <a:solidFill>
                <a:srgbClr val="000000"/>
              </a:solidFill>
              <a:latin typeface="Arial" panose="020B0604020202020204" pitchFamily="34" charset="0"/>
              <a:ea typeface="ＭＳ Ｐゴシック" charset="-128"/>
              <a:cs typeface="Arial" panose="020B0604020202020204" pitchFamily="34" charset="0"/>
            </a:endParaRPr>
          </a:p>
          <a:p>
            <a:pPr marL="425450" lvl="0" indent="-342900" fontAlgn="base">
              <a:lnSpc>
                <a:spcPct val="80000"/>
              </a:lnSpc>
              <a:spcBef>
                <a:spcPts val="600"/>
              </a:spcBef>
              <a:spcAft>
                <a:spcPct val="0"/>
              </a:spcAft>
              <a:buClr>
                <a:srgbClr val="4F271C"/>
              </a:buClr>
              <a:buSzPct val="80000"/>
              <a:buFont typeface="Wingdings" panose="05000000000000000000" pitchFamily="2" charset="2"/>
              <a:buChar char="v"/>
            </a:pPr>
            <a:r>
              <a:rPr lang="en-US" altLang="en-US" sz="2400" dirty="0">
                <a:solidFill>
                  <a:srgbClr val="C70533"/>
                </a:solidFill>
                <a:latin typeface="Arial" panose="020B0604020202020204" pitchFamily="34" charset="0"/>
                <a:ea typeface="ＭＳ Ｐゴシック" charset="-128"/>
                <a:cs typeface="Arial" panose="020B0604020202020204" pitchFamily="34" charset="0"/>
              </a:rPr>
              <a:t>March/April</a:t>
            </a:r>
            <a:r>
              <a:rPr lang="en-US" altLang="en-US" sz="2400" dirty="0">
                <a:solidFill>
                  <a:prstClr val="black"/>
                </a:solidFill>
                <a:latin typeface="Arial" panose="020B0604020202020204" pitchFamily="34" charset="0"/>
                <a:ea typeface="ＭＳ Ｐゴシック" charset="-128"/>
                <a:cs typeface="Arial" panose="020B0604020202020204" pitchFamily="34" charset="0"/>
              </a:rPr>
              <a:t> - </a:t>
            </a:r>
            <a:r>
              <a:rPr lang="en-US" altLang="en-US" sz="2400" dirty="0">
                <a:solidFill>
                  <a:srgbClr val="000000"/>
                </a:solidFill>
                <a:latin typeface="Arial" panose="020B0604020202020204" pitchFamily="34" charset="0"/>
                <a:ea typeface="ＭＳ Ｐゴシック" charset="-128"/>
                <a:cs typeface="Arial" panose="020B0604020202020204" pitchFamily="34" charset="0"/>
              </a:rPr>
              <a:t>Health Science Center - University Appointments, Promotions and Tenure Committee meets</a:t>
            </a:r>
          </a:p>
          <a:p>
            <a:pPr marL="365125" lvl="0" indent="-282575" fontAlgn="base">
              <a:lnSpc>
                <a:spcPct val="80000"/>
              </a:lnSpc>
              <a:spcBef>
                <a:spcPts val="600"/>
              </a:spcBef>
              <a:spcAft>
                <a:spcPct val="0"/>
              </a:spcAft>
              <a:buClr>
                <a:srgbClr val="4F271C"/>
              </a:buClr>
              <a:buSzPct val="80000"/>
            </a:pPr>
            <a:endParaRPr lang="en-US" altLang="en-US" sz="2400" dirty="0">
              <a:solidFill>
                <a:srgbClr val="000000"/>
              </a:solidFill>
              <a:latin typeface="Arial" panose="020B0604020202020204" pitchFamily="34" charset="0"/>
              <a:ea typeface="ＭＳ Ｐゴシック" charset="-128"/>
              <a:cs typeface="Arial" panose="020B0604020202020204" pitchFamily="34" charset="0"/>
            </a:endParaRPr>
          </a:p>
          <a:p>
            <a:pPr marL="425450" lvl="0" indent="-342900" fontAlgn="base">
              <a:lnSpc>
                <a:spcPct val="80000"/>
              </a:lnSpc>
              <a:spcBef>
                <a:spcPts val="600"/>
              </a:spcBef>
              <a:spcAft>
                <a:spcPct val="0"/>
              </a:spcAft>
              <a:buClr>
                <a:srgbClr val="4F271C"/>
              </a:buClr>
              <a:buSzPct val="80000"/>
              <a:buFont typeface="Wingdings" panose="05000000000000000000" pitchFamily="2" charset="2"/>
              <a:buChar char="v"/>
            </a:pPr>
            <a:r>
              <a:rPr lang="en-US" altLang="en-US" sz="2400" dirty="0">
                <a:solidFill>
                  <a:srgbClr val="C70533"/>
                </a:solidFill>
                <a:latin typeface="Arial" panose="020B0604020202020204" pitchFamily="34" charset="0"/>
                <a:ea typeface="ＭＳ Ｐゴシック" charset="-128"/>
                <a:cs typeface="Arial" panose="020B0604020202020204" pitchFamily="34" charset="0"/>
              </a:rPr>
              <a:t>May/June</a:t>
            </a:r>
            <a:r>
              <a:rPr lang="en-US" altLang="en-US" sz="2400" dirty="0">
                <a:solidFill>
                  <a:prstClr val="black"/>
                </a:solidFill>
                <a:latin typeface="Arial" panose="020B0604020202020204" pitchFamily="34" charset="0"/>
                <a:ea typeface="ＭＳ Ｐゴシック" charset="-128"/>
                <a:cs typeface="Arial" panose="020B0604020202020204" pitchFamily="34" charset="0"/>
              </a:rPr>
              <a:t> - </a:t>
            </a:r>
            <a:r>
              <a:rPr lang="en-US" altLang="en-US" sz="2400" dirty="0">
                <a:solidFill>
                  <a:srgbClr val="000000"/>
                </a:solidFill>
                <a:latin typeface="Arial" panose="020B0604020202020204" pitchFamily="34" charset="0"/>
                <a:ea typeface="ＭＳ Ｐゴシック" charset="-128"/>
                <a:cs typeface="Arial" panose="020B0604020202020204" pitchFamily="34" charset="0"/>
              </a:rPr>
              <a:t>Health Science Center report due in Austin</a:t>
            </a:r>
          </a:p>
          <a:p>
            <a:pPr marL="365125" lvl="0" indent="-282575" fontAlgn="base">
              <a:lnSpc>
                <a:spcPct val="80000"/>
              </a:lnSpc>
              <a:spcBef>
                <a:spcPts val="600"/>
              </a:spcBef>
              <a:spcAft>
                <a:spcPct val="0"/>
              </a:spcAft>
              <a:buClr>
                <a:srgbClr val="4F271C"/>
              </a:buClr>
              <a:buSzPct val="80000"/>
              <a:buFont typeface="Tahoma" charset="0"/>
              <a:buChar char="◊"/>
            </a:pPr>
            <a:endParaRPr lang="en-US" altLang="en-US" sz="2400" dirty="0">
              <a:solidFill>
                <a:srgbClr val="000000"/>
              </a:solidFill>
              <a:latin typeface="Arial" panose="020B0604020202020204" pitchFamily="34" charset="0"/>
              <a:ea typeface="ＭＳ Ｐゴシック" charset="-128"/>
              <a:cs typeface="Arial" panose="020B0604020202020204" pitchFamily="34" charset="0"/>
            </a:endParaRPr>
          </a:p>
          <a:p>
            <a:pPr marL="425450" lvl="0" indent="-342900" fontAlgn="base">
              <a:lnSpc>
                <a:spcPct val="80000"/>
              </a:lnSpc>
              <a:spcBef>
                <a:spcPts val="600"/>
              </a:spcBef>
              <a:spcAft>
                <a:spcPct val="0"/>
              </a:spcAft>
              <a:buClr>
                <a:srgbClr val="4F271C"/>
              </a:buClr>
              <a:buSzPct val="80000"/>
              <a:buFont typeface="Wingdings" panose="05000000000000000000" pitchFamily="2" charset="2"/>
              <a:buChar char="v"/>
            </a:pPr>
            <a:r>
              <a:rPr lang="en-US" altLang="en-US" sz="2400" dirty="0">
                <a:solidFill>
                  <a:srgbClr val="C70533"/>
                </a:solidFill>
                <a:latin typeface="Arial" panose="020B0604020202020204" pitchFamily="34" charset="0"/>
                <a:ea typeface="ＭＳ Ｐゴシック" charset="-128"/>
                <a:cs typeface="Arial" panose="020B0604020202020204" pitchFamily="34" charset="0"/>
              </a:rPr>
              <a:t>August </a:t>
            </a:r>
            <a:r>
              <a:rPr lang="en-US" altLang="en-US" sz="2400" dirty="0">
                <a:solidFill>
                  <a:srgbClr val="000000"/>
                </a:solidFill>
                <a:latin typeface="Arial" panose="020B0604020202020204" pitchFamily="34" charset="0"/>
                <a:ea typeface="ＭＳ Ｐゴシック" charset="-128"/>
                <a:cs typeface="Arial" panose="020B0604020202020204" pitchFamily="34" charset="0"/>
              </a:rPr>
              <a:t>- Board of Regents meet (re: tenure actions)</a:t>
            </a:r>
          </a:p>
          <a:p>
            <a:pPr marL="365125" lvl="0" indent="-282575" fontAlgn="base">
              <a:lnSpc>
                <a:spcPct val="80000"/>
              </a:lnSpc>
              <a:spcBef>
                <a:spcPts val="600"/>
              </a:spcBef>
              <a:spcAft>
                <a:spcPct val="0"/>
              </a:spcAft>
              <a:buClr>
                <a:srgbClr val="4F271C"/>
              </a:buClr>
              <a:buSzPct val="80000"/>
            </a:pPr>
            <a:endParaRPr lang="en-US" altLang="en-US" sz="2400" dirty="0">
              <a:solidFill>
                <a:srgbClr val="000000"/>
              </a:solidFill>
              <a:latin typeface="Arial" panose="020B0604020202020204" pitchFamily="34" charset="0"/>
              <a:ea typeface="ＭＳ Ｐゴシック" charset="-128"/>
              <a:cs typeface="Arial" panose="020B0604020202020204" pitchFamily="34" charset="0"/>
            </a:endParaRPr>
          </a:p>
          <a:p>
            <a:pPr marL="425450" lvl="0" indent="-342900" fontAlgn="base">
              <a:lnSpc>
                <a:spcPct val="80000"/>
              </a:lnSpc>
              <a:spcBef>
                <a:spcPts val="600"/>
              </a:spcBef>
              <a:spcAft>
                <a:spcPct val="0"/>
              </a:spcAft>
              <a:buClr>
                <a:srgbClr val="4F271C"/>
              </a:buClr>
              <a:buSzPct val="80000"/>
              <a:buFont typeface="Wingdings" panose="05000000000000000000" pitchFamily="2" charset="2"/>
              <a:buChar char="v"/>
            </a:pPr>
            <a:r>
              <a:rPr lang="en-US" altLang="en-US" sz="2400" dirty="0">
                <a:solidFill>
                  <a:srgbClr val="C70533"/>
                </a:solidFill>
                <a:latin typeface="Arial" panose="020B0604020202020204" pitchFamily="34" charset="0"/>
                <a:ea typeface="ＭＳ Ｐゴシック" charset="-128"/>
                <a:cs typeface="Arial" panose="020B0604020202020204" pitchFamily="34" charset="0"/>
              </a:rPr>
              <a:t>September 1 </a:t>
            </a:r>
            <a:r>
              <a:rPr lang="en-US" altLang="en-US" sz="2400" dirty="0">
                <a:solidFill>
                  <a:prstClr val="black"/>
                </a:solidFill>
                <a:latin typeface="Arial" panose="020B0604020202020204" pitchFamily="34" charset="0"/>
                <a:ea typeface="ＭＳ Ｐゴシック" charset="-128"/>
                <a:cs typeface="Arial" panose="020B0604020202020204" pitchFamily="34" charset="0"/>
              </a:rPr>
              <a:t>- </a:t>
            </a:r>
            <a:r>
              <a:rPr lang="en-US" altLang="en-US" sz="2400" dirty="0">
                <a:solidFill>
                  <a:srgbClr val="000000"/>
                </a:solidFill>
                <a:latin typeface="Arial" panose="020B0604020202020204" pitchFamily="34" charset="0"/>
                <a:ea typeface="ＭＳ Ｐゴシック" charset="-128"/>
                <a:cs typeface="Arial" panose="020B0604020202020204" pitchFamily="34" charset="0"/>
              </a:rPr>
              <a:t>Promotion and/or Tenure becomes effective</a:t>
            </a:r>
          </a:p>
        </p:txBody>
      </p:sp>
      <p:sp>
        <p:nvSpPr>
          <p:cNvPr id="5" name="Line 6">
            <a:extLst>
              <a:ext uri="{FF2B5EF4-FFF2-40B4-BE49-F238E27FC236}">
                <a16:creationId xmlns:a16="http://schemas.microsoft.com/office/drawing/2014/main" id="{3ED80C17-C36C-745F-9025-4F28A063D0DE}"/>
              </a:ext>
            </a:extLst>
          </p:cNvPr>
          <p:cNvSpPr>
            <a:spLocks noChangeShapeType="1"/>
          </p:cNvSpPr>
          <p:nvPr/>
        </p:nvSpPr>
        <p:spPr bwMode="auto">
          <a:xfrm flipV="1">
            <a:off x="534838" y="767155"/>
            <a:ext cx="10515600" cy="41276"/>
          </a:xfrm>
          <a:prstGeom prst="line">
            <a:avLst/>
          </a:prstGeom>
          <a:noFill/>
          <a:ln w="28575">
            <a:solidFill>
              <a:srgbClr val="B96645"/>
            </a:solidFill>
            <a:round/>
            <a:headEnd/>
            <a:tailEnd/>
          </a:ln>
          <a:extLst>
            <a:ext uri="{909E8E84-426E-40DD-AFC4-6F175D3DCCD1}">
              <a14:hiddenFill xmlns:a14="http://schemas.microsoft.com/office/drawing/2010/main">
                <a:no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highlight>
                <a:srgbClr val="B96645"/>
              </a:highlight>
              <a:uLnTx/>
              <a:uFillTx/>
              <a:latin typeface="Calibri" panose="020F0502020204030204"/>
              <a:ea typeface="+mn-ea"/>
              <a:cs typeface="+mn-cs"/>
            </a:endParaRPr>
          </a:p>
        </p:txBody>
      </p:sp>
    </p:spTree>
    <p:extLst>
      <p:ext uri="{BB962C8B-B14F-4D97-AF65-F5344CB8AC3E}">
        <p14:creationId xmlns:p14="http://schemas.microsoft.com/office/powerpoint/2010/main" val="15972339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38200" y="151883"/>
            <a:ext cx="10515600" cy="740318"/>
          </a:xfrm>
        </p:spPr>
        <p:txBody>
          <a:bodyPr>
            <a:normAutofit/>
          </a:bodyPr>
          <a:lstStyle/>
          <a:p>
            <a:pPr algn="ctr"/>
            <a:r>
              <a:rPr lang="en-US" sz="3600" dirty="0">
                <a:latin typeface="Arial" panose="020B0604020202020204" pitchFamily="34" charset="0"/>
                <a:cs typeface="Arial" panose="020B0604020202020204" pitchFamily="34" charset="0"/>
              </a:rPr>
              <a:t>Role and Philosophy of the FAPTC</a:t>
            </a:r>
          </a:p>
        </p:txBody>
      </p:sp>
      <p:sp>
        <p:nvSpPr>
          <p:cNvPr id="4" name="Slide Number Placeholder 3">
            <a:extLst>
              <a:ext uri="{FF2B5EF4-FFF2-40B4-BE49-F238E27FC236}">
                <a16:creationId xmlns:a16="http://schemas.microsoft.com/office/drawing/2014/main" id="{13BDC428-9444-4BDE-83A9-778D3D59556C}"/>
              </a:ext>
            </a:extLst>
          </p:cNvPr>
          <p:cNvSpPr>
            <a:spLocks noGrp="1"/>
          </p:cNvSpPr>
          <p:nvPr>
            <p:ph type="sldNum" sz="quarter" idx="12"/>
          </p:nvPr>
        </p:nvSpPr>
        <p:spPr/>
        <p:txBody>
          <a:bodyPr/>
          <a:lstStyle/>
          <a:p>
            <a:fld id="{6CEC2A8F-A9B4-4210-9F28-0F86B8E83E9D}" type="slidenum">
              <a:rPr lang="en-US" smtClean="0"/>
              <a:t>26</a:t>
            </a:fld>
            <a:endParaRPr lang="en-US" dirty="0"/>
          </a:p>
        </p:txBody>
      </p:sp>
      <p:sp>
        <p:nvSpPr>
          <p:cNvPr id="2" name="TextBox 1"/>
          <p:cNvSpPr txBox="1"/>
          <p:nvPr/>
        </p:nvSpPr>
        <p:spPr>
          <a:xfrm>
            <a:off x="3771761" y="1359202"/>
            <a:ext cx="6055568" cy="4139595"/>
          </a:xfrm>
          <a:prstGeom prst="rect">
            <a:avLst/>
          </a:prstGeom>
          <a:noFill/>
        </p:spPr>
        <p:txBody>
          <a:bodyPr wrap="square" rtlCol="0">
            <a:spAutoFit/>
          </a:bodyPr>
          <a:lstStyle/>
          <a:p>
            <a:pPr marL="576263" lvl="1" indent="-457200" fontAlgn="base">
              <a:spcBef>
                <a:spcPts val="550"/>
              </a:spcBef>
              <a:spcAft>
                <a:spcPct val="0"/>
              </a:spcAft>
              <a:buClr>
                <a:srgbClr val="4F271C"/>
              </a:buClr>
              <a:buFont typeface="Wingdings" panose="05000000000000000000" pitchFamily="2" charset="2"/>
              <a:buChar char="v"/>
            </a:pPr>
            <a:r>
              <a:rPr lang="en-US" altLang="en-US" sz="3200" dirty="0">
                <a:solidFill>
                  <a:srgbClr val="000000"/>
                </a:solidFill>
                <a:latin typeface="Gill Sans MT"/>
                <a:ea typeface="ＭＳ Ｐゴシック" charset="-128"/>
              </a:rPr>
              <a:t> </a:t>
            </a:r>
            <a:r>
              <a:rPr lang="en-US" altLang="en-US" sz="2800" dirty="0">
                <a:solidFill>
                  <a:srgbClr val="000000"/>
                </a:solidFill>
                <a:latin typeface="Arial" panose="020B0604020202020204" pitchFamily="34" charset="0"/>
                <a:ea typeface="ＭＳ Ｐゴシック" charset="-128"/>
                <a:cs typeface="Arial" panose="020B0604020202020204" pitchFamily="34" charset="0"/>
              </a:rPr>
              <a:t>Advisory to the Dean</a:t>
            </a:r>
          </a:p>
          <a:p>
            <a:pPr marL="119063" lvl="1" indent="284163" fontAlgn="base">
              <a:spcBef>
                <a:spcPts val="550"/>
              </a:spcBef>
              <a:spcAft>
                <a:spcPct val="0"/>
              </a:spcAft>
              <a:buClr>
                <a:srgbClr val="4F271C"/>
              </a:buClr>
            </a:pPr>
            <a:endParaRPr lang="en-US" altLang="en-US" sz="2800" dirty="0">
              <a:solidFill>
                <a:srgbClr val="000000"/>
              </a:solidFill>
              <a:latin typeface="Arial" panose="020B0604020202020204" pitchFamily="34" charset="0"/>
              <a:ea typeface="ＭＳ Ｐゴシック" charset="-128"/>
              <a:cs typeface="Arial" panose="020B0604020202020204" pitchFamily="34" charset="0"/>
            </a:endParaRPr>
          </a:p>
          <a:p>
            <a:pPr marL="576263" lvl="1" indent="-457200" fontAlgn="base">
              <a:spcBef>
                <a:spcPts val="550"/>
              </a:spcBef>
              <a:spcAft>
                <a:spcPct val="0"/>
              </a:spcAft>
              <a:buClr>
                <a:srgbClr val="4F271C"/>
              </a:buClr>
              <a:buFont typeface="Wingdings" panose="05000000000000000000" pitchFamily="2" charset="2"/>
              <a:buChar char="v"/>
            </a:pPr>
            <a:r>
              <a:rPr lang="en-US" altLang="en-US" sz="2800" dirty="0">
                <a:solidFill>
                  <a:srgbClr val="000000"/>
                </a:solidFill>
                <a:latin typeface="Arial" panose="020B0604020202020204" pitchFamily="34" charset="0"/>
                <a:ea typeface="ＭＳ Ｐゴシック" charset="-128"/>
                <a:cs typeface="Arial" panose="020B0604020202020204" pitchFamily="34" charset="0"/>
              </a:rPr>
              <a:t> </a:t>
            </a:r>
            <a:r>
              <a:rPr lang="ja-JP" altLang="en-US" sz="2800" dirty="0">
                <a:solidFill>
                  <a:srgbClr val="000000"/>
                </a:solidFill>
                <a:latin typeface="Arial" panose="020B0604020202020204" pitchFamily="34" charset="0"/>
                <a:ea typeface="ＭＳ Ｐゴシック" charset="-128"/>
                <a:cs typeface="Arial" panose="020B0604020202020204" pitchFamily="34" charset="0"/>
              </a:rPr>
              <a:t>“</a:t>
            </a:r>
            <a:r>
              <a:rPr lang="en-US" altLang="ja-JP" sz="2800" dirty="0">
                <a:solidFill>
                  <a:srgbClr val="000000"/>
                </a:solidFill>
                <a:latin typeface="Arial" panose="020B0604020202020204" pitchFamily="34" charset="0"/>
                <a:ea typeface="ＭＳ Ｐゴシック" charset="-128"/>
                <a:cs typeface="Arial" panose="020B0604020202020204" pitchFamily="34" charset="0"/>
              </a:rPr>
              <a:t>Gatekeepers</a:t>
            </a:r>
            <a:r>
              <a:rPr lang="ja-JP" altLang="en-US" sz="2800" dirty="0">
                <a:solidFill>
                  <a:srgbClr val="000000"/>
                </a:solidFill>
                <a:latin typeface="Arial" panose="020B0604020202020204" pitchFamily="34" charset="0"/>
                <a:ea typeface="ＭＳ Ｐゴシック" charset="-128"/>
                <a:cs typeface="Arial" panose="020B0604020202020204" pitchFamily="34" charset="0"/>
              </a:rPr>
              <a:t>”</a:t>
            </a:r>
            <a:endParaRPr lang="en-US" altLang="ja-JP" sz="2800" dirty="0">
              <a:solidFill>
                <a:srgbClr val="000000"/>
              </a:solidFill>
              <a:latin typeface="Arial" panose="020B0604020202020204" pitchFamily="34" charset="0"/>
              <a:ea typeface="ＭＳ Ｐゴシック" charset="-128"/>
              <a:cs typeface="Arial" panose="020B0604020202020204" pitchFamily="34" charset="0"/>
            </a:endParaRPr>
          </a:p>
          <a:p>
            <a:pPr marL="119063" lvl="1" indent="284163" fontAlgn="base">
              <a:spcBef>
                <a:spcPts val="550"/>
              </a:spcBef>
              <a:spcAft>
                <a:spcPct val="0"/>
              </a:spcAft>
              <a:buClr>
                <a:srgbClr val="4F271C"/>
              </a:buClr>
            </a:pPr>
            <a:endParaRPr lang="en-US" altLang="en-US" sz="2800" dirty="0">
              <a:solidFill>
                <a:srgbClr val="000000"/>
              </a:solidFill>
              <a:latin typeface="Arial" panose="020B0604020202020204" pitchFamily="34" charset="0"/>
              <a:ea typeface="ＭＳ Ｐゴシック" charset="-128"/>
              <a:cs typeface="Arial" panose="020B0604020202020204" pitchFamily="34" charset="0"/>
            </a:endParaRPr>
          </a:p>
          <a:p>
            <a:pPr marL="576263" lvl="1" indent="-457200" fontAlgn="base">
              <a:spcBef>
                <a:spcPts val="550"/>
              </a:spcBef>
              <a:spcAft>
                <a:spcPct val="0"/>
              </a:spcAft>
              <a:buClr>
                <a:srgbClr val="4F271C"/>
              </a:buClr>
              <a:buFont typeface="Wingdings" panose="05000000000000000000" pitchFamily="2" charset="2"/>
              <a:buChar char="v"/>
            </a:pPr>
            <a:r>
              <a:rPr lang="en-US" altLang="en-US" sz="2800" dirty="0">
                <a:solidFill>
                  <a:srgbClr val="000000"/>
                </a:solidFill>
                <a:latin typeface="Arial" panose="020B0604020202020204" pitchFamily="34" charset="0"/>
                <a:ea typeface="ＭＳ Ｐゴシック" charset="-128"/>
                <a:cs typeface="Arial" panose="020B0604020202020204" pitchFamily="34" charset="0"/>
              </a:rPr>
              <a:t> Quality of the faculty</a:t>
            </a:r>
          </a:p>
          <a:p>
            <a:pPr marL="119063" lvl="1" indent="284163" fontAlgn="base">
              <a:spcBef>
                <a:spcPts val="550"/>
              </a:spcBef>
              <a:spcAft>
                <a:spcPct val="0"/>
              </a:spcAft>
              <a:buClr>
                <a:srgbClr val="4F271C"/>
              </a:buClr>
            </a:pPr>
            <a:endParaRPr lang="en-US" altLang="en-US" sz="2800" dirty="0">
              <a:solidFill>
                <a:srgbClr val="000000"/>
              </a:solidFill>
              <a:latin typeface="Arial" panose="020B0604020202020204" pitchFamily="34" charset="0"/>
              <a:ea typeface="ＭＳ Ｐゴシック" charset="-128"/>
              <a:cs typeface="Arial" panose="020B0604020202020204" pitchFamily="34" charset="0"/>
            </a:endParaRPr>
          </a:p>
          <a:p>
            <a:pPr marL="576263" lvl="1" indent="-457200" fontAlgn="base">
              <a:spcBef>
                <a:spcPts val="550"/>
              </a:spcBef>
              <a:spcAft>
                <a:spcPct val="0"/>
              </a:spcAft>
              <a:buClr>
                <a:srgbClr val="4F271C"/>
              </a:buClr>
              <a:buFont typeface="Wingdings" panose="05000000000000000000" pitchFamily="2" charset="2"/>
              <a:buChar char="v"/>
            </a:pPr>
            <a:r>
              <a:rPr lang="en-US" altLang="en-US" sz="2800" dirty="0">
                <a:solidFill>
                  <a:srgbClr val="000000"/>
                </a:solidFill>
                <a:latin typeface="Arial" panose="020B0604020202020204" pitchFamily="34" charset="0"/>
                <a:ea typeface="ＭＳ Ｐゴシック" charset="-128"/>
                <a:cs typeface="Arial" panose="020B0604020202020204" pitchFamily="34" charset="0"/>
              </a:rPr>
              <a:t> Reputation and future</a:t>
            </a:r>
          </a:p>
          <a:p>
            <a:pPr marL="119063" lvl="1" indent="284163" fontAlgn="base">
              <a:spcBef>
                <a:spcPts val="550"/>
              </a:spcBef>
              <a:spcAft>
                <a:spcPct val="0"/>
              </a:spcAft>
              <a:buClr>
                <a:srgbClr val="4F271C"/>
              </a:buClr>
            </a:pPr>
            <a:r>
              <a:rPr lang="en-US" altLang="en-US" sz="2800" dirty="0">
                <a:solidFill>
                  <a:srgbClr val="000000"/>
                </a:solidFill>
                <a:latin typeface="Arial" panose="020B0604020202020204" pitchFamily="34" charset="0"/>
                <a:ea typeface="ＭＳ Ｐゴシック" charset="-128"/>
                <a:cs typeface="Arial" panose="020B0604020202020204" pitchFamily="34" charset="0"/>
              </a:rPr>
              <a:t>   of the institution</a:t>
            </a:r>
          </a:p>
        </p:txBody>
      </p:sp>
      <p:sp>
        <p:nvSpPr>
          <p:cNvPr id="5" name="Line 6">
            <a:extLst>
              <a:ext uri="{FF2B5EF4-FFF2-40B4-BE49-F238E27FC236}">
                <a16:creationId xmlns:a16="http://schemas.microsoft.com/office/drawing/2014/main" id="{ED0AFB4C-AB02-4073-737F-F0B3A3CE296D}"/>
              </a:ext>
            </a:extLst>
          </p:cNvPr>
          <p:cNvSpPr>
            <a:spLocks noChangeShapeType="1"/>
          </p:cNvSpPr>
          <p:nvPr/>
        </p:nvSpPr>
        <p:spPr bwMode="auto">
          <a:xfrm flipV="1">
            <a:off x="618932" y="892200"/>
            <a:ext cx="10515600" cy="41276"/>
          </a:xfrm>
          <a:prstGeom prst="line">
            <a:avLst/>
          </a:prstGeom>
          <a:noFill/>
          <a:ln w="28575">
            <a:solidFill>
              <a:srgbClr val="B96645"/>
            </a:solidFill>
            <a:round/>
            <a:headEnd/>
            <a:tailEnd/>
          </a:ln>
          <a:extLst>
            <a:ext uri="{909E8E84-426E-40DD-AFC4-6F175D3DCCD1}">
              <a14:hiddenFill xmlns:a14="http://schemas.microsoft.com/office/drawing/2010/main">
                <a:no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highlight>
                <a:srgbClr val="B96645"/>
              </a:highlight>
              <a:uLnTx/>
              <a:uFillTx/>
              <a:latin typeface="Calibri" panose="020F0502020204030204"/>
              <a:ea typeface="+mn-ea"/>
              <a:cs typeface="+mn-cs"/>
            </a:endParaRPr>
          </a:p>
        </p:txBody>
      </p:sp>
    </p:spTree>
    <p:extLst>
      <p:ext uri="{BB962C8B-B14F-4D97-AF65-F5344CB8AC3E}">
        <p14:creationId xmlns:p14="http://schemas.microsoft.com/office/powerpoint/2010/main" val="41105158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759031" y="125012"/>
            <a:ext cx="10515600" cy="683420"/>
          </a:xfrm>
        </p:spPr>
        <p:txBody>
          <a:bodyPr>
            <a:normAutofit/>
          </a:bodyPr>
          <a:lstStyle/>
          <a:p>
            <a:pPr algn="ctr"/>
            <a:r>
              <a:rPr lang="en-US" sz="3600" dirty="0">
                <a:latin typeface="Arial" panose="020B0604020202020204" pitchFamily="34" charset="0"/>
                <a:cs typeface="Arial" panose="020B0604020202020204" pitchFamily="34" charset="0"/>
              </a:rPr>
              <a:t>Review Process by the FAPTC</a:t>
            </a:r>
          </a:p>
        </p:txBody>
      </p:sp>
      <p:sp>
        <p:nvSpPr>
          <p:cNvPr id="2" name="Slide Number Placeholder 1">
            <a:extLst>
              <a:ext uri="{FF2B5EF4-FFF2-40B4-BE49-F238E27FC236}">
                <a16:creationId xmlns:a16="http://schemas.microsoft.com/office/drawing/2014/main" id="{31C48F86-0840-47E3-959F-1252D12B585A}"/>
              </a:ext>
            </a:extLst>
          </p:cNvPr>
          <p:cNvSpPr>
            <a:spLocks noGrp="1"/>
          </p:cNvSpPr>
          <p:nvPr>
            <p:ph type="sldNum" sz="quarter" idx="12"/>
          </p:nvPr>
        </p:nvSpPr>
        <p:spPr/>
        <p:txBody>
          <a:bodyPr/>
          <a:lstStyle/>
          <a:p>
            <a:fld id="{6CEC2A8F-A9B4-4210-9F28-0F86B8E83E9D}" type="slidenum">
              <a:rPr lang="en-US" smtClean="0"/>
              <a:t>27</a:t>
            </a:fld>
            <a:endParaRPr lang="en-US" dirty="0"/>
          </a:p>
        </p:txBody>
      </p:sp>
      <p:sp>
        <p:nvSpPr>
          <p:cNvPr id="4" name="TextBox 3"/>
          <p:cNvSpPr txBox="1"/>
          <p:nvPr/>
        </p:nvSpPr>
        <p:spPr>
          <a:xfrm>
            <a:off x="727788" y="1393469"/>
            <a:ext cx="10842173" cy="3547125"/>
          </a:xfrm>
          <a:prstGeom prst="rect">
            <a:avLst/>
          </a:prstGeom>
          <a:noFill/>
        </p:spPr>
        <p:txBody>
          <a:bodyPr wrap="square" rtlCol="0">
            <a:spAutoFit/>
          </a:bodyPr>
          <a:lstStyle/>
          <a:p>
            <a:pPr marL="365125" lvl="0" indent="-282575" fontAlgn="base">
              <a:lnSpc>
                <a:spcPct val="90000"/>
              </a:lnSpc>
              <a:spcBef>
                <a:spcPts val="600"/>
              </a:spcBef>
              <a:spcAft>
                <a:spcPct val="0"/>
              </a:spcAft>
              <a:buClr>
                <a:srgbClr val="3891A7"/>
              </a:buClr>
              <a:buSzPct val="80000"/>
              <a:defRPr/>
            </a:pPr>
            <a:r>
              <a:rPr lang="en-US" sz="2800" dirty="0">
                <a:solidFill>
                  <a:srgbClr val="000000"/>
                </a:solidFill>
                <a:latin typeface="Arial" panose="020B0604020202020204" pitchFamily="34" charset="0"/>
                <a:ea typeface="ＭＳ Ｐゴシック" charset="0"/>
                <a:cs typeface="Arial" panose="020B0604020202020204" pitchFamily="34" charset="0"/>
              </a:rPr>
              <a:t>For promotion to </a:t>
            </a:r>
            <a:r>
              <a:rPr lang="en-US" sz="2800" u="sng" dirty="0">
                <a:solidFill>
                  <a:srgbClr val="C70533"/>
                </a:solidFill>
                <a:latin typeface="Arial" panose="020B0604020202020204" pitchFamily="34" charset="0"/>
                <a:ea typeface="ＭＳ Ｐゴシック" charset="0"/>
                <a:cs typeface="Arial" panose="020B0604020202020204" pitchFamily="34" charset="0"/>
              </a:rPr>
              <a:t>Associate Professor</a:t>
            </a:r>
            <a:r>
              <a:rPr lang="en-US" sz="2800" dirty="0">
                <a:solidFill>
                  <a:prstClr val="black"/>
                </a:solidFill>
                <a:latin typeface="Arial" panose="020B0604020202020204" pitchFamily="34" charset="0"/>
                <a:ea typeface="ＭＳ Ｐゴシック" charset="0"/>
                <a:cs typeface="Arial" panose="020B0604020202020204" pitchFamily="34" charset="0"/>
              </a:rPr>
              <a:t>:</a:t>
            </a:r>
          </a:p>
          <a:p>
            <a:pPr marL="365125" lvl="0" indent="-282575" fontAlgn="base">
              <a:lnSpc>
                <a:spcPct val="90000"/>
              </a:lnSpc>
              <a:spcBef>
                <a:spcPts val="600"/>
              </a:spcBef>
              <a:spcAft>
                <a:spcPct val="0"/>
              </a:spcAft>
              <a:buClr>
                <a:srgbClr val="3891A7"/>
              </a:buClr>
              <a:buSzPct val="80000"/>
              <a:defRPr/>
            </a:pPr>
            <a:endParaRPr lang="en-US" sz="900" dirty="0">
              <a:solidFill>
                <a:prstClr val="black"/>
              </a:solidFill>
              <a:latin typeface="Gill Sans MT"/>
              <a:ea typeface="ＭＳ Ｐゴシック" charset="0"/>
            </a:endParaRPr>
          </a:p>
          <a:p>
            <a:pPr marL="860425" lvl="1" indent="-457200" fontAlgn="base">
              <a:lnSpc>
                <a:spcPct val="90000"/>
              </a:lnSpc>
              <a:spcBef>
                <a:spcPts val="550"/>
              </a:spcBef>
              <a:spcAft>
                <a:spcPct val="0"/>
              </a:spcAft>
              <a:buClr>
                <a:srgbClr val="4F271C"/>
              </a:buClr>
              <a:buSzPct val="110000"/>
              <a:buFont typeface="Wingdings" panose="05000000000000000000" pitchFamily="2" charset="2"/>
              <a:buChar char="v"/>
              <a:defRPr/>
            </a:pPr>
            <a:r>
              <a:rPr lang="en-US" sz="2400" dirty="0">
                <a:solidFill>
                  <a:srgbClr val="000000"/>
                </a:solidFill>
                <a:latin typeface="Arial" panose="020B0604020202020204" pitchFamily="34" charset="0"/>
                <a:ea typeface="ＭＳ Ｐゴシック" charset="0"/>
                <a:cs typeface="Arial" panose="020B0604020202020204" pitchFamily="34" charset="0"/>
              </a:rPr>
              <a:t>Primary and secondary FAPTC reviewers </a:t>
            </a:r>
          </a:p>
          <a:p>
            <a:pPr marL="403225" lvl="1" fontAlgn="base">
              <a:lnSpc>
                <a:spcPct val="90000"/>
              </a:lnSpc>
              <a:spcBef>
                <a:spcPts val="550"/>
              </a:spcBef>
              <a:spcAft>
                <a:spcPct val="0"/>
              </a:spcAft>
              <a:buClr>
                <a:srgbClr val="4F271C"/>
              </a:buClr>
              <a:buSzPct val="110000"/>
              <a:defRPr/>
            </a:pPr>
            <a:r>
              <a:rPr lang="en-US" sz="2400" dirty="0">
                <a:solidFill>
                  <a:srgbClr val="000000"/>
                </a:solidFill>
                <a:latin typeface="Arial" panose="020B0604020202020204" pitchFamily="34" charset="0"/>
                <a:ea typeface="ＭＳ Ｐゴシック" charset="0"/>
                <a:cs typeface="Arial" panose="020B0604020202020204" pitchFamily="34" charset="0"/>
              </a:rPr>
              <a:t>     assigned </a:t>
            </a:r>
          </a:p>
          <a:p>
            <a:pPr marL="403225" lvl="1" fontAlgn="base">
              <a:lnSpc>
                <a:spcPct val="90000"/>
              </a:lnSpc>
              <a:spcBef>
                <a:spcPts val="550"/>
              </a:spcBef>
              <a:spcAft>
                <a:spcPct val="0"/>
              </a:spcAft>
              <a:buClr>
                <a:srgbClr val="4F271C"/>
              </a:buClr>
              <a:buSzPct val="110000"/>
              <a:defRPr/>
            </a:pPr>
            <a:endParaRPr lang="en-US" sz="2400" dirty="0">
              <a:solidFill>
                <a:srgbClr val="000000"/>
              </a:solidFill>
              <a:latin typeface="Arial" panose="020B0604020202020204" pitchFamily="34" charset="0"/>
              <a:ea typeface="ＭＳ Ｐゴシック" charset="0"/>
              <a:cs typeface="Arial" panose="020B0604020202020204" pitchFamily="34" charset="0"/>
            </a:endParaRPr>
          </a:p>
          <a:p>
            <a:pPr marL="860425" lvl="1" indent="-457200" fontAlgn="base">
              <a:lnSpc>
                <a:spcPct val="90000"/>
              </a:lnSpc>
              <a:spcBef>
                <a:spcPts val="550"/>
              </a:spcBef>
              <a:spcAft>
                <a:spcPct val="0"/>
              </a:spcAft>
              <a:buClr>
                <a:srgbClr val="4F271C"/>
              </a:buClr>
              <a:buSzPct val="110000"/>
              <a:buFont typeface="Wingdings" panose="05000000000000000000" pitchFamily="2" charset="2"/>
              <a:buChar char="v"/>
              <a:defRPr/>
            </a:pPr>
            <a:r>
              <a:rPr lang="en-US" sz="2400" dirty="0">
                <a:solidFill>
                  <a:srgbClr val="000000"/>
                </a:solidFill>
                <a:latin typeface="Arial" panose="020B0604020202020204" pitchFamily="34" charset="0"/>
                <a:ea typeface="ＭＳ Ｐゴシック" charset="0"/>
                <a:cs typeface="Arial" panose="020B0604020202020204" pitchFamily="34" charset="0"/>
              </a:rPr>
              <a:t>Reviewers present dossier at FAPTC meeting with recommendations</a:t>
            </a:r>
          </a:p>
          <a:p>
            <a:pPr marL="365125" lvl="0" indent="-282575" fontAlgn="base">
              <a:lnSpc>
                <a:spcPct val="90000"/>
              </a:lnSpc>
              <a:spcBef>
                <a:spcPts val="600"/>
              </a:spcBef>
              <a:spcAft>
                <a:spcPct val="0"/>
              </a:spcAft>
              <a:buClr>
                <a:srgbClr val="4F271C"/>
              </a:buClr>
              <a:buSzPct val="80000"/>
              <a:buFont typeface="Tahoma" charset="0"/>
              <a:buChar char="◊"/>
              <a:defRPr/>
            </a:pPr>
            <a:endParaRPr lang="en-US" sz="2400" dirty="0">
              <a:solidFill>
                <a:srgbClr val="000000"/>
              </a:solidFill>
              <a:latin typeface="Arial" panose="020B0604020202020204" pitchFamily="34" charset="0"/>
              <a:ea typeface="ＭＳ Ｐゴシック" charset="0"/>
              <a:cs typeface="Arial" panose="020B0604020202020204" pitchFamily="34" charset="0"/>
            </a:endParaRPr>
          </a:p>
          <a:p>
            <a:pPr marL="860425" lvl="1" indent="-457200" fontAlgn="base">
              <a:lnSpc>
                <a:spcPct val="90000"/>
              </a:lnSpc>
              <a:spcBef>
                <a:spcPts val="550"/>
              </a:spcBef>
              <a:spcAft>
                <a:spcPct val="0"/>
              </a:spcAft>
              <a:buClr>
                <a:srgbClr val="4F271C"/>
              </a:buClr>
              <a:buSzPct val="110000"/>
              <a:buFont typeface="Wingdings" panose="05000000000000000000" pitchFamily="2" charset="2"/>
              <a:buChar char="v"/>
              <a:defRPr/>
            </a:pPr>
            <a:r>
              <a:rPr lang="en-US" sz="2400" dirty="0">
                <a:solidFill>
                  <a:srgbClr val="000000"/>
                </a:solidFill>
                <a:latin typeface="Arial" panose="020B0604020202020204" pitchFamily="34" charset="0"/>
                <a:ea typeface="ＭＳ Ｐゴシック" charset="0"/>
                <a:cs typeface="Arial" panose="020B0604020202020204" pitchFamily="34" charset="0"/>
              </a:rPr>
              <a:t>FAPTC discusses and votes on recommendation, </a:t>
            </a:r>
          </a:p>
          <a:p>
            <a:pPr marL="403225" lvl="1" fontAlgn="base">
              <a:lnSpc>
                <a:spcPct val="90000"/>
              </a:lnSpc>
              <a:spcBef>
                <a:spcPts val="550"/>
              </a:spcBef>
              <a:spcAft>
                <a:spcPct val="0"/>
              </a:spcAft>
              <a:buClr>
                <a:srgbClr val="4F271C"/>
              </a:buClr>
              <a:buSzPct val="110000"/>
              <a:defRPr/>
            </a:pPr>
            <a:r>
              <a:rPr lang="en-US" sz="2400" dirty="0">
                <a:solidFill>
                  <a:srgbClr val="000000"/>
                </a:solidFill>
                <a:latin typeface="Arial" panose="020B0604020202020204" pitchFamily="34" charset="0"/>
                <a:ea typeface="ＭＳ Ｐゴシック" charset="0"/>
                <a:cs typeface="Arial" panose="020B0604020202020204" pitchFamily="34" charset="0"/>
              </a:rPr>
              <a:t>    which is forwarded to the Dean</a:t>
            </a:r>
          </a:p>
        </p:txBody>
      </p:sp>
      <p:sp>
        <p:nvSpPr>
          <p:cNvPr id="5" name="Line 6">
            <a:extLst>
              <a:ext uri="{FF2B5EF4-FFF2-40B4-BE49-F238E27FC236}">
                <a16:creationId xmlns:a16="http://schemas.microsoft.com/office/drawing/2014/main" id="{B84B1D60-C65F-70D9-D9EC-659369886E08}"/>
              </a:ext>
            </a:extLst>
          </p:cNvPr>
          <p:cNvSpPr>
            <a:spLocks noChangeShapeType="1"/>
          </p:cNvSpPr>
          <p:nvPr/>
        </p:nvSpPr>
        <p:spPr bwMode="auto">
          <a:xfrm flipV="1">
            <a:off x="534838" y="767155"/>
            <a:ext cx="10515600" cy="41276"/>
          </a:xfrm>
          <a:prstGeom prst="line">
            <a:avLst/>
          </a:prstGeom>
          <a:noFill/>
          <a:ln w="28575">
            <a:solidFill>
              <a:srgbClr val="B96645"/>
            </a:solidFill>
            <a:round/>
            <a:headEnd/>
            <a:tailEnd/>
          </a:ln>
          <a:extLst>
            <a:ext uri="{909E8E84-426E-40DD-AFC4-6F175D3DCCD1}">
              <a14:hiddenFill xmlns:a14="http://schemas.microsoft.com/office/drawing/2010/main">
                <a:no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highlight>
                <a:srgbClr val="B96645"/>
              </a:highlight>
              <a:uLnTx/>
              <a:uFillTx/>
              <a:latin typeface="Calibri" panose="020F0502020204030204"/>
              <a:ea typeface="+mn-ea"/>
              <a:cs typeface="+mn-cs"/>
            </a:endParaRPr>
          </a:p>
        </p:txBody>
      </p:sp>
    </p:spTree>
    <p:extLst>
      <p:ext uri="{BB962C8B-B14F-4D97-AF65-F5344CB8AC3E}">
        <p14:creationId xmlns:p14="http://schemas.microsoft.com/office/powerpoint/2010/main" val="34817564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38200" y="151882"/>
            <a:ext cx="10515600" cy="674317"/>
          </a:xfrm>
        </p:spPr>
        <p:txBody>
          <a:bodyPr>
            <a:normAutofit/>
          </a:bodyPr>
          <a:lstStyle/>
          <a:p>
            <a:pPr algn="ctr"/>
            <a:r>
              <a:rPr lang="en-US" sz="3600" dirty="0">
                <a:latin typeface="Arial" panose="020B0604020202020204" pitchFamily="34" charset="0"/>
                <a:cs typeface="Arial" panose="020B0604020202020204" pitchFamily="34" charset="0"/>
              </a:rPr>
              <a:t>Review Process by the FAPTC</a:t>
            </a:r>
          </a:p>
        </p:txBody>
      </p:sp>
      <p:sp>
        <p:nvSpPr>
          <p:cNvPr id="2" name="Slide Number Placeholder 1">
            <a:extLst>
              <a:ext uri="{FF2B5EF4-FFF2-40B4-BE49-F238E27FC236}">
                <a16:creationId xmlns:a16="http://schemas.microsoft.com/office/drawing/2014/main" id="{FD23705A-0090-4169-AD67-8E282A546EC3}"/>
              </a:ext>
            </a:extLst>
          </p:cNvPr>
          <p:cNvSpPr>
            <a:spLocks noGrp="1"/>
          </p:cNvSpPr>
          <p:nvPr>
            <p:ph type="sldNum" sz="quarter" idx="12"/>
          </p:nvPr>
        </p:nvSpPr>
        <p:spPr/>
        <p:txBody>
          <a:bodyPr/>
          <a:lstStyle/>
          <a:p>
            <a:fld id="{6CEC2A8F-A9B4-4210-9F28-0F86B8E83E9D}" type="slidenum">
              <a:rPr lang="en-US" smtClean="0"/>
              <a:t>28</a:t>
            </a:fld>
            <a:endParaRPr lang="en-US" dirty="0"/>
          </a:p>
        </p:txBody>
      </p:sp>
      <p:sp>
        <p:nvSpPr>
          <p:cNvPr id="5" name="TextBox 4"/>
          <p:cNvSpPr txBox="1"/>
          <p:nvPr/>
        </p:nvSpPr>
        <p:spPr>
          <a:xfrm>
            <a:off x="727788" y="1393469"/>
            <a:ext cx="10842173" cy="4422749"/>
          </a:xfrm>
          <a:prstGeom prst="rect">
            <a:avLst/>
          </a:prstGeom>
          <a:noFill/>
        </p:spPr>
        <p:txBody>
          <a:bodyPr wrap="square" rtlCol="0">
            <a:spAutoFit/>
          </a:bodyPr>
          <a:lstStyle/>
          <a:p>
            <a:pPr marL="365125" lvl="0" indent="-282575" fontAlgn="base">
              <a:lnSpc>
                <a:spcPct val="80000"/>
              </a:lnSpc>
              <a:spcBef>
                <a:spcPts val="600"/>
              </a:spcBef>
              <a:spcAft>
                <a:spcPct val="0"/>
              </a:spcAft>
              <a:buClr>
                <a:srgbClr val="3891A7"/>
              </a:buClr>
              <a:buSzPct val="80000"/>
              <a:defRPr/>
            </a:pPr>
            <a:r>
              <a:rPr lang="en-US" sz="3000" dirty="0">
                <a:solidFill>
                  <a:srgbClr val="000000"/>
                </a:solidFill>
                <a:latin typeface="Arial" panose="020B0604020202020204" pitchFamily="34" charset="0"/>
                <a:ea typeface="ＭＳ Ｐゴシック" charset="0"/>
                <a:cs typeface="Arial" panose="020B0604020202020204" pitchFamily="34" charset="0"/>
              </a:rPr>
              <a:t>For promotion to </a:t>
            </a:r>
            <a:r>
              <a:rPr lang="en-US" sz="3000" u="sng" dirty="0">
                <a:solidFill>
                  <a:srgbClr val="C70533"/>
                </a:solidFill>
                <a:latin typeface="Arial" panose="020B0604020202020204" pitchFamily="34" charset="0"/>
                <a:ea typeface="ＭＳ Ｐゴシック" charset="0"/>
                <a:cs typeface="Arial" panose="020B0604020202020204" pitchFamily="34" charset="0"/>
              </a:rPr>
              <a:t>Professor</a:t>
            </a:r>
            <a:r>
              <a:rPr lang="en-US" sz="3000" dirty="0">
                <a:solidFill>
                  <a:prstClr val="black"/>
                </a:solidFill>
                <a:latin typeface="Arial" panose="020B0604020202020204" pitchFamily="34" charset="0"/>
                <a:ea typeface="ＭＳ Ｐゴシック" charset="0"/>
                <a:cs typeface="Arial" panose="020B0604020202020204" pitchFamily="34" charset="0"/>
              </a:rPr>
              <a:t>:</a:t>
            </a:r>
            <a:br>
              <a:rPr lang="en-US" sz="3000" i="1" dirty="0">
                <a:solidFill>
                  <a:prstClr val="black"/>
                </a:solidFill>
                <a:latin typeface="Arial" panose="020B0604020202020204" pitchFamily="34" charset="0"/>
                <a:ea typeface="ＭＳ Ｐゴシック" charset="0"/>
                <a:cs typeface="Arial" panose="020B0604020202020204" pitchFamily="34" charset="0"/>
              </a:rPr>
            </a:br>
            <a:endParaRPr lang="en-US" sz="3000" dirty="0">
              <a:solidFill>
                <a:prstClr val="black"/>
              </a:solidFill>
              <a:latin typeface="Arial" panose="020B0604020202020204" pitchFamily="34" charset="0"/>
              <a:ea typeface="ＭＳ Ｐゴシック" charset="0"/>
              <a:cs typeface="Arial" panose="020B0604020202020204" pitchFamily="34" charset="0"/>
            </a:endParaRPr>
          </a:p>
          <a:p>
            <a:pPr marL="539750" lvl="0" indent="-457200" fontAlgn="base">
              <a:lnSpc>
                <a:spcPct val="80000"/>
              </a:lnSpc>
              <a:spcBef>
                <a:spcPts val="600"/>
              </a:spcBef>
              <a:spcAft>
                <a:spcPct val="0"/>
              </a:spcAft>
              <a:buClr>
                <a:srgbClr val="4F271C"/>
              </a:buClr>
              <a:buSzPct val="80000"/>
              <a:buFont typeface="Wingdings" panose="05000000000000000000" pitchFamily="2" charset="2"/>
              <a:buChar char="v"/>
              <a:defRPr/>
            </a:pPr>
            <a:r>
              <a:rPr lang="en-US" sz="2400" dirty="0">
                <a:solidFill>
                  <a:srgbClr val="000000"/>
                </a:solidFill>
                <a:latin typeface="Arial" panose="020B0604020202020204" pitchFamily="34" charset="0"/>
                <a:ea typeface="ＭＳ Ｐゴシック" charset="0"/>
                <a:cs typeface="Arial" panose="020B0604020202020204" pitchFamily="34" charset="0"/>
              </a:rPr>
              <a:t>Ad hoc committee of 3 professors (FAPTC member as Chair and 2 MMS Professors)</a:t>
            </a:r>
          </a:p>
          <a:p>
            <a:pPr marL="365125" lvl="0" indent="-282575" fontAlgn="base">
              <a:lnSpc>
                <a:spcPct val="80000"/>
              </a:lnSpc>
              <a:spcBef>
                <a:spcPts val="600"/>
              </a:spcBef>
              <a:spcAft>
                <a:spcPct val="0"/>
              </a:spcAft>
              <a:buClr>
                <a:srgbClr val="4F271C"/>
              </a:buClr>
              <a:buSzPct val="80000"/>
              <a:defRPr/>
            </a:pPr>
            <a:endParaRPr lang="en-US" sz="2400" dirty="0">
              <a:solidFill>
                <a:srgbClr val="000000"/>
              </a:solidFill>
              <a:latin typeface="Arial" panose="020B0604020202020204" pitchFamily="34" charset="0"/>
              <a:ea typeface="ＭＳ Ｐゴシック" charset="0"/>
              <a:cs typeface="Arial" panose="020B0604020202020204" pitchFamily="34" charset="0"/>
            </a:endParaRPr>
          </a:p>
          <a:p>
            <a:pPr marL="539750" lvl="0" indent="-457200" fontAlgn="base">
              <a:lnSpc>
                <a:spcPct val="80000"/>
              </a:lnSpc>
              <a:spcBef>
                <a:spcPts val="600"/>
              </a:spcBef>
              <a:spcAft>
                <a:spcPct val="0"/>
              </a:spcAft>
              <a:buClr>
                <a:srgbClr val="4F271C"/>
              </a:buClr>
              <a:buSzPct val="80000"/>
              <a:buFont typeface="Wingdings" panose="05000000000000000000" pitchFamily="2" charset="2"/>
              <a:buChar char="v"/>
              <a:defRPr/>
            </a:pPr>
            <a:r>
              <a:rPr lang="en-US" sz="2400" dirty="0">
                <a:solidFill>
                  <a:srgbClr val="000000"/>
                </a:solidFill>
                <a:latin typeface="Arial" panose="020B0604020202020204" pitchFamily="34" charset="0"/>
                <a:ea typeface="ＭＳ Ｐゴシック" charset="0"/>
                <a:cs typeface="Arial" panose="020B0604020202020204" pitchFamily="34" charset="0"/>
              </a:rPr>
              <a:t>Ad hoc committee reviews the dossier and prepares a report to FAPTC</a:t>
            </a:r>
          </a:p>
          <a:p>
            <a:pPr marL="82550" lvl="0" fontAlgn="base">
              <a:lnSpc>
                <a:spcPct val="80000"/>
              </a:lnSpc>
              <a:spcBef>
                <a:spcPts val="600"/>
              </a:spcBef>
              <a:spcAft>
                <a:spcPct val="0"/>
              </a:spcAft>
              <a:buClr>
                <a:srgbClr val="4F271C"/>
              </a:buClr>
              <a:buSzPct val="80000"/>
              <a:defRPr/>
            </a:pPr>
            <a:endParaRPr lang="en-US" sz="2400" dirty="0">
              <a:solidFill>
                <a:srgbClr val="000000"/>
              </a:solidFill>
              <a:latin typeface="Arial" panose="020B0604020202020204" pitchFamily="34" charset="0"/>
              <a:ea typeface="ＭＳ Ｐゴシック" charset="0"/>
              <a:cs typeface="Arial" panose="020B0604020202020204" pitchFamily="34" charset="0"/>
            </a:endParaRPr>
          </a:p>
          <a:p>
            <a:pPr marL="539750" lvl="0" indent="-457200" fontAlgn="base">
              <a:lnSpc>
                <a:spcPct val="80000"/>
              </a:lnSpc>
              <a:spcBef>
                <a:spcPts val="600"/>
              </a:spcBef>
              <a:spcAft>
                <a:spcPct val="0"/>
              </a:spcAft>
              <a:buClr>
                <a:srgbClr val="4F271C"/>
              </a:buClr>
              <a:buSzPct val="80000"/>
              <a:buFont typeface="Wingdings" panose="05000000000000000000" pitchFamily="2" charset="2"/>
              <a:buChar char="v"/>
              <a:defRPr/>
            </a:pPr>
            <a:r>
              <a:rPr lang="en-US" sz="2400" dirty="0">
                <a:solidFill>
                  <a:srgbClr val="000000"/>
                </a:solidFill>
                <a:latin typeface="Arial" panose="020B0604020202020204" pitchFamily="34" charset="0"/>
                <a:ea typeface="ＭＳ Ｐゴシック" charset="0"/>
                <a:cs typeface="Arial" panose="020B0604020202020204" pitchFamily="34" charset="0"/>
              </a:rPr>
              <a:t>The ad hoc committee chair presents the report at FAPTC meeting with recommendation</a:t>
            </a:r>
          </a:p>
          <a:p>
            <a:pPr marL="365125" lvl="0" indent="-282575" fontAlgn="base">
              <a:lnSpc>
                <a:spcPct val="80000"/>
              </a:lnSpc>
              <a:spcBef>
                <a:spcPts val="600"/>
              </a:spcBef>
              <a:spcAft>
                <a:spcPct val="0"/>
              </a:spcAft>
              <a:buClr>
                <a:srgbClr val="4F271C"/>
              </a:buClr>
              <a:buSzPct val="80000"/>
              <a:defRPr/>
            </a:pPr>
            <a:endParaRPr lang="en-US" sz="2400" dirty="0">
              <a:solidFill>
                <a:srgbClr val="000000"/>
              </a:solidFill>
              <a:latin typeface="Arial" panose="020B0604020202020204" pitchFamily="34" charset="0"/>
              <a:ea typeface="ＭＳ Ｐゴシック" charset="0"/>
              <a:cs typeface="Arial" panose="020B0604020202020204" pitchFamily="34" charset="0"/>
            </a:endParaRPr>
          </a:p>
          <a:p>
            <a:pPr marL="539750" lvl="0" indent="-457200" fontAlgn="base">
              <a:lnSpc>
                <a:spcPct val="80000"/>
              </a:lnSpc>
              <a:spcBef>
                <a:spcPts val="600"/>
              </a:spcBef>
              <a:spcAft>
                <a:spcPct val="0"/>
              </a:spcAft>
              <a:buClr>
                <a:srgbClr val="4F271C"/>
              </a:buClr>
              <a:buSzPct val="80000"/>
              <a:buFont typeface="Wingdings" panose="05000000000000000000" pitchFamily="2" charset="2"/>
              <a:buChar char="v"/>
              <a:defRPr/>
            </a:pPr>
            <a:r>
              <a:rPr lang="en-US" sz="2400" dirty="0">
                <a:solidFill>
                  <a:srgbClr val="000000"/>
                </a:solidFill>
                <a:latin typeface="Arial" panose="020B0604020202020204" pitchFamily="34" charset="0"/>
                <a:ea typeface="ＭＳ Ｐゴシック" charset="0"/>
                <a:cs typeface="Arial" panose="020B0604020202020204" pitchFamily="34" charset="0"/>
              </a:rPr>
              <a:t>After discussion, the FAPTC votes on recommendation, which is forwarded to the Dean.</a:t>
            </a:r>
          </a:p>
        </p:txBody>
      </p:sp>
      <p:sp>
        <p:nvSpPr>
          <p:cNvPr id="4" name="Line 6">
            <a:extLst>
              <a:ext uri="{FF2B5EF4-FFF2-40B4-BE49-F238E27FC236}">
                <a16:creationId xmlns:a16="http://schemas.microsoft.com/office/drawing/2014/main" id="{9D9FA749-DA3D-0483-489C-570C96AA17E0}"/>
              </a:ext>
            </a:extLst>
          </p:cNvPr>
          <p:cNvSpPr>
            <a:spLocks noChangeShapeType="1"/>
          </p:cNvSpPr>
          <p:nvPr/>
        </p:nvSpPr>
        <p:spPr bwMode="auto">
          <a:xfrm flipV="1">
            <a:off x="534838" y="767155"/>
            <a:ext cx="10515600" cy="41276"/>
          </a:xfrm>
          <a:prstGeom prst="line">
            <a:avLst/>
          </a:prstGeom>
          <a:noFill/>
          <a:ln w="28575">
            <a:solidFill>
              <a:srgbClr val="B96645"/>
            </a:solidFill>
            <a:round/>
            <a:headEnd/>
            <a:tailEnd/>
          </a:ln>
          <a:extLst>
            <a:ext uri="{909E8E84-426E-40DD-AFC4-6F175D3DCCD1}">
              <a14:hiddenFill xmlns:a14="http://schemas.microsoft.com/office/drawing/2010/main">
                <a:no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highlight>
                <a:srgbClr val="B96645"/>
              </a:highlight>
              <a:uLnTx/>
              <a:uFillTx/>
              <a:latin typeface="Calibri" panose="020F0502020204030204"/>
              <a:ea typeface="+mn-ea"/>
              <a:cs typeface="+mn-cs"/>
            </a:endParaRPr>
          </a:p>
        </p:txBody>
      </p:sp>
    </p:spTree>
    <p:extLst>
      <p:ext uri="{BB962C8B-B14F-4D97-AF65-F5344CB8AC3E}">
        <p14:creationId xmlns:p14="http://schemas.microsoft.com/office/powerpoint/2010/main" val="24903222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38200" y="151882"/>
            <a:ext cx="10515600" cy="715593"/>
          </a:xfrm>
        </p:spPr>
        <p:txBody>
          <a:bodyPr>
            <a:normAutofit/>
          </a:bodyPr>
          <a:lstStyle/>
          <a:p>
            <a:pPr algn="ctr"/>
            <a:r>
              <a:rPr lang="en-US" sz="3600" dirty="0">
                <a:latin typeface="Arial" panose="020B0604020202020204" pitchFamily="34" charset="0"/>
                <a:cs typeface="Arial" panose="020B0604020202020204" pitchFamily="34" charset="0"/>
              </a:rPr>
              <a:t>Dean’s Actions</a:t>
            </a:r>
          </a:p>
        </p:txBody>
      </p:sp>
      <p:sp>
        <p:nvSpPr>
          <p:cNvPr id="2" name="Slide Number Placeholder 1">
            <a:extLst>
              <a:ext uri="{FF2B5EF4-FFF2-40B4-BE49-F238E27FC236}">
                <a16:creationId xmlns:a16="http://schemas.microsoft.com/office/drawing/2014/main" id="{9ED89400-6427-4128-95F9-6AE41DE2D3B8}"/>
              </a:ext>
            </a:extLst>
          </p:cNvPr>
          <p:cNvSpPr>
            <a:spLocks noGrp="1"/>
          </p:cNvSpPr>
          <p:nvPr>
            <p:ph type="sldNum" sz="quarter" idx="12"/>
          </p:nvPr>
        </p:nvSpPr>
        <p:spPr/>
        <p:txBody>
          <a:bodyPr/>
          <a:lstStyle/>
          <a:p>
            <a:fld id="{6CEC2A8F-A9B4-4210-9F28-0F86B8E83E9D}" type="slidenum">
              <a:rPr lang="en-US" smtClean="0"/>
              <a:t>29</a:t>
            </a:fld>
            <a:endParaRPr lang="en-US" dirty="0"/>
          </a:p>
        </p:txBody>
      </p:sp>
      <p:sp>
        <p:nvSpPr>
          <p:cNvPr id="5" name="TextBox 4"/>
          <p:cNvSpPr txBox="1"/>
          <p:nvPr/>
        </p:nvSpPr>
        <p:spPr>
          <a:xfrm>
            <a:off x="838200" y="1477445"/>
            <a:ext cx="10842173" cy="3388620"/>
          </a:xfrm>
          <a:prstGeom prst="rect">
            <a:avLst/>
          </a:prstGeom>
          <a:noFill/>
        </p:spPr>
        <p:txBody>
          <a:bodyPr wrap="square" rtlCol="0">
            <a:spAutoFit/>
          </a:bodyPr>
          <a:lstStyle/>
          <a:p>
            <a:pPr marL="457200" indent="-457200">
              <a:lnSpc>
                <a:spcPct val="90000"/>
              </a:lnSpc>
              <a:buClr>
                <a:schemeClr val="tx2"/>
              </a:buClr>
              <a:buFont typeface="Wingdings" panose="05000000000000000000" pitchFamily="2" charset="2"/>
              <a:buChar char="v"/>
            </a:pPr>
            <a:r>
              <a:rPr lang="en-US" altLang="en-US" sz="3000" dirty="0">
                <a:solidFill>
                  <a:srgbClr val="000000"/>
                </a:solidFill>
                <a:latin typeface="Arial" panose="020B0604020202020204" pitchFamily="34" charset="0"/>
                <a:ea typeface="ＭＳ Ｐゴシック" charset="-128"/>
                <a:cs typeface="Arial" panose="020B0604020202020204" pitchFamily="34" charset="0"/>
              </a:rPr>
              <a:t>Dean reviews the FAPTC recommendations and decides to endorse or not endorse them</a:t>
            </a:r>
          </a:p>
          <a:p>
            <a:pPr>
              <a:lnSpc>
                <a:spcPct val="90000"/>
              </a:lnSpc>
              <a:buClr>
                <a:schemeClr val="tx2"/>
              </a:buClr>
            </a:pPr>
            <a:endParaRPr lang="en-US" altLang="en-US" sz="3000" dirty="0">
              <a:solidFill>
                <a:srgbClr val="000000"/>
              </a:solidFill>
              <a:latin typeface="Arial" panose="020B0604020202020204" pitchFamily="34" charset="0"/>
              <a:ea typeface="ＭＳ Ｐゴシック" charset="-128"/>
              <a:cs typeface="Arial" panose="020B0604020202020204" pitchFamily="34" charset="0"/>
            </a:endParaRPr>
          </a:p>
          <a:p>
            <a:pPr marL="457200" indent="-457200">
              <a:lnSpc>
                <a:spcPct val="90000"/>
              </a:lnSpc>
              <a:buClr>
                <a:schemeClr val="tx2"/>
              </a:buClr>
              <a:buFont typeface="Wingdings" panose="05000000000000000000" pitchFamily="2" charset="2"/>
              <a:buChar char="v"/>
            </a:pPr>
            <a:r>
              <a:rPr lang="en-US" altLang="en-US" sz="3000" dirty="0">
                <a:solidFill>
                  <a:srgbClr val="000000"/>
                </a:solidFill>
                <a:latin typeface="Arial" panose="020B0604020202020204" pitchFamily="34" charset="0"/>
                <a:ea typeface="ＭＳ Ｐゴシック" charset="-128"/>
                <a:cs typeface="Arial" panose="020B0604020202020204" pitchFamily="34" charset="0"/>
              </a:rPr>
              <a:t>The Dean notifies the candidate’</a:t>
            </a:r>
            <a:r>
              <a:rPr lang="en-US" altLang="ja-JP" sz="3000" dirty="0">
                <a:solidFill>
                  <a:srgbClr val="000000"/>
                </a:solidFill>
                <a:latin typeface="Arial" panose="020B0604020202020204" pitchFamily="34" charset="0"/>
                <a:ea typeface="ＭＳ Ｐゴシック" charset="-128"/>
                <a:cs typeface="Arial" panose="020B0604020202020204" pitchFamily="34" charset="0"/>
              </a:rPr>
              <a:t>s Department Chair of his decision</a:t>
            </a:r>
          </a:p>
          <a:p>
            <a:pPr>
              <a:lnSpc>
                <a:spcPct val="90000"/>
              </a:lnSpc>
              <a:buClr>
                <a:schemeClr val="tx2"/>
              </a:buClr>
            </a:pPr>
            <a:endParaRPr lang="en-US" altLang="en-US" sz="3000" dirty="0">
              <a:solidFill>
                <a:srgbClr val="000000"/>
              </a:solidFill>
              <a:latin typeface="Arial" panose="020B0604020202020204" pitchFamily="34" charset="0"/>
              <a:ea typeface="ＭＳ Ｐゴシック" charset="-128"/>
              <a:cs typeface="Arial" panose="020B0604020202020204" pitchFamily="34" charset="0"/>
            </a:endParaRPr>
          </a:p>
          <a:p>
            <a:pPr marL="457200" indent="-457200">
              <a:lnSpc>
                <a:spcPct val="90000"/>
              </a:lnSpc>
              <a:buClr>
                <a:schemeClr val="tx2"/>
              </a:buClr>
              <a:buFont typeface="Wingdings" panose="05000000000000000000" pitchFamily="2" charset="2"/>
              <a:buChar char="v"/>
            </a:pPr>
            <a:r>
              <a:rPr lang="en-US" altLang="en-US" sz="3000" dirty="0">
                <a:solidFill>
                  <a:srgbClr val="000000"/>
                </a:solidFill>
                <a:latin typeface="Arial" panose="020B0604020202020204" pitchFamily="34" charset="0"/>
                <a:ea typeface="ＭＳ Ｐゴシック" charset="-128"/>
                <a:cs typeface="Arial" panose="020B0604020202020204" pitchFamily="34" charset="0"/>
              </a:rPr>
              <a:t>The Department Chair notifies the candidate</a:t>
            </a:r>
          </a:p>
          <a:p>
            <a:pPr>
              <a:lnSpc>
                <a:spcPct val="90000"/>
              </a:lnSpc>
            </a:pPr>
            <a:endParaRPr lang="en-US" altLang="en-US" sz="2800" dirty="0">
              <a:solidFill>
                <a:srgbClr val="000000"/>
              </a:solidFill>
              <a:ea typeface="ＭＳ Ｐゴシック" charset="-128"/>
            </a:endParaRPr>
          </a:p>
        </p:txBody>
      </p:sp>
      <p:sp>
        <p:nvSpPr>
          <p:cNvPr id="4" name="Line 6">
            <a:extLst>
              <a:ext uri="{FF2B5EF4-FFF2-40B4-BE49-F238E27FC236}">
                <a16:creationId xmlns:a16="http://schemas.microsoft.com/office/drawing/2014/main" id="{94C972B0-A157-5EAD-F898-C0EDF1DD33EB}"/>
              </a:ext>
            </a:extLst>
          </p:cNvPr>
          <p:cNvSpPr>
            <a:spLocks noChangeShapeType="1"/>
          </p:cNvSpPr>
          <p:nvPr/>
        </p:nvSpPr>
        <p:spPr bwMode="auto">
          <a:xfrm flipV="1">
            <a:off x="534838" y="767155"/>
            <a:ext cx="10515600" cy="41276"/>
          </a:xfrm>
          <a:prstGeom prst="line">
            <a:avLst/>
          </a:prstGeom>
          <a:noFill/>
          <a:ln w="28575">
            <a:solidFill>
              <a:srgbClr val="B96645"/>
            </a:solidFill>
            <a:round/>
            <a:headEnd/>
            <a:tailEnd/>
          </a:ln>
          <a:extLst>
            <a:ext uri="{909E8E84-426E-40DD-AFC4-6F175D3DCCD1}">
              <a14:hiddenFill xmlns:a14="http://schemas.microsoft.com/office/drawing/2010/main">
                <a:no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highlight>
                <a:srgbClr val="B96645"/>
              </a:highlight>
              <a:uLnTx/>
              <a:uFillTx/>
              <a:latin typeface="Calibri" panose="020F0502020204030204"/>
              <a:ea typeface="+mn-ea"/>
              <a:cs typeface="+mn-cs"/>
            </a:endParaRPr>
          </a:p>
        </p:txBody>
      </p:sp>
    </p:spTree>
    <p:extLst>
      <p:ext uri="{BB962C8B-B14F-4D97-AF65-F5344CB8AC3E}">
        <p14:creationId xmlns:p14="http://schemas.microsoft.com/office/powerpoint/2010/main" val="3715094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3D0EB352-3967-B4D2-9C90-C521658570CE}"/>
              </a:ext>
            </a:extLst>
          </p:cNvPr>
          <p:cNvGraphicFramePr>
            <a:graphicFrameLocks noGrp="1"/>
          </p:cNvGraphicFramePr>
          <p:nvPr>
            <p:extLst>
              <p:ext uri="{D42A27DB-BD31-4B8C-83A1-F6EECF244321}">
                <p14:modId xmlns:p14="http://schemas.microsoft.com/office/powerpoint/2010/main" val="776282516"/>
              </p:ext>
            </p:extLst>
          </p:nvPr>
        </p:nvGraphicFramePr>
        <p:xfrm>
          <a:off x="1212631" y="920827"/>
          <a:ext cx="9766737" cy="5739198"/>
        </p:xfrm>
        <a:graphic>
          <a:graphicData uri="http://schemas.openxmlformats.org/drawingml/2006/table">
            <a:tbl>
              <a:tblPr firstRow="1" bandRow="1">
                <a:tableStyleId>{5C22544A-7EE6-4342-B048-85BDC9FD1C3A}</a:tableStyleId>
              </a:tblPr>
              <a:tblGrid>
                <a:gridCol w="3244253">
                  <a:extLst>
                    <a:ext uri="{9D8B030D-6E8A-4147-A177-3AD203B41FA5}">
                      <a16:colId xmlns:a16="http://schemas.microsoft.com/office/drawing/2014/main" val="2636347483"/>
                    </a:ext>
                  </a:extLst>
                </a:gridCol>
                <a:gridCol w="6522484">
                  <a:extLst>
                    <a:ext uri="{9D8B030D-6E8A-4147-A177-3AD203B41FA5}">
                      <a16:colId xmlns:a16="http://schemas.microsoft.com/office/drawing/2014/main" val="3315967561"/>
                    </a:ext>
                  </a:extLst>
                </a:gridCol>
              </a:tblGrid>
              <a:tr h="19081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b="0" dirty="0">
                          <a:solidFill>
                            <a:schemeClr val="accent5">
                              <a:lumMod val="50000"/>
                            </a:schemeClr>
                          </a:solidFill>
                          <a:latin typeface="Verdana" panose="020B0604030504040204" pitchFamily="34" charset="0"/>
                          <a:ea typeface="Verdana" panose="020B0604030504040204" pitchFamily="34" charset="0"/>
                        </a:rPr>
                        <a:t>Kevin A. Morano, PhD</a:t>
                      </a:r>
                    </a:p>
                    <a:p>
                      <a:endParaRPr lang="en-US" sz="2200" b="0" dirty="0">
                        <a:solidFill>
                          <a:schemeClr val="accent5">
                            <a:lumMod val="50000"/>
                          </a:schemeClr>
                        </a:solidFill>
                        <a:latin typeface="Verdana" panose="020B0604030504040204" pitchFamily="34" charset="0"/>
                        <a:ea typeface="Verdana" panose="020B0604030504040204" pitchFamily="34" charset="0"/>
                      </a:endParaRPr>
                    </a:p>
                  </a:txBody>
                  <a:tcPr>
                    <a:solidFill>
                      <a:schemeClr val="accent5">
                        <a:lumMod val="20000"/>
                        <a:lumOff val="80000"/>
                      </a:schemeClr>
                    </a:solidFill>
                  </a:tcPr>
                </a:tc>
                <a:tc>
                  <a:txBody>
                    <a:bodyPr/>
                    <a:lstStyle/>
                    <a:p>
                      <a:pPr marL="182880" lvl="1"/>
                      <a:r>
                        <a:rPr lang="en-US" sz="1800" b="0" dirty="0">
                          <a:solidFill>
                            <a:srgbClr val="002060"/>
                          </a:solidFill>
                          <a:latin typeface="Verdana" panose="020B0604030504040204" pitchFamily="34" charset="0"/>
                          <a:ea typeface="Verdana" panose="020B0604030504040204" pitchFamily="34" charset="0"/>
                        </a:rPr>
                        <a:t>Senior Associate Dean for Faculty Affairs</a:t>
                      </a:r>
                    </a:p>
                    <a:p>
                      <a:pPr marL="182880" lvl="1"/>
                      <a:r>
                        <a:rPr lang="en-US" sz="1800" b="0" dirty="0">
                          <a:solidFill>
                            <a:srgbClr val="002060"/>
                          </a:solidFill>
                          <a:latin typeface="Verdana" panose="020B0604030504040204" pitchFamily="34" charset="0"/>
                          <a:ea typeface="Verdana" panose="020B0604030504040204" pitchFamily="34" charset="0"/>
                          <a:cs typeface="Aptos" panose="020B0004020202020204" pitchFamily="34" charset="0"/>
                        </a:rPr>
                        <a:t>Professor, Department of Microbiology &amp; Molecular Genetics</a:t>
                      </a:r>
                    </a:p>
                    <a:p>
                      <a:pPr marL="182880" lvl="1"/>
                      <a:r>
                        <a:rPr lang="en-US" sz="1900" b="0" dirty="0">
                          <a:solidFill>
                            <a:schemeClr val="accent2">
                              <a:lumMod val="75000"/>
                            </a:schemeClr>
                          </a:solidFill>
                          <a:latin typeface="Aptos" panose="020B0004020202020204" pitchFamily="34" charset="0"/>
                          <a:ea typeface="Times New Roman" panose="02020603050405020304" pitchFamily="18" charset="0"/>
                          <a:cs typeface="Aptos" panose="020B0004020202020204" pitchFamily="34" charset="0"/>
                        </a:rPr>
                        <a:t>McGovern Medical School at UTHealth Houston</a:t>
                      </a:r>
                    </a:p>
                    <a:p>
                      <a:pPr marL="182880" lvl="1"/>
                      <a:r>
                        <a:rPr lang="en-US" sz="1800" b="0" dirty="0">
                          <a:solidFill>
                            <a:srgbClr val="002060"/>
                          </a:solidFill>
                          <a:effectLst/>
                          <a:latin typeface="Aptos" panose="020B0004020202020204" pitchFamily="34" charset="0"/>
                          <a:ea typeface="Times New Roman" panose="02020603050405020304" pitchFamily="18" charset="0"/>
                          <a:cs typeface="Aptos" panose="020B0004020202020204" pitchFamily="34" charset="0"/>
                        </a:rPr>
                        <a:t>Senior Vice President of Academic and Faculty Affairs</a:t>
                      </a:r>
                      <a:br>
                        <a:rPr lang="en-US" sz="1900" dirty="0">
                          <a:solidFill>
                            <a:srgbClr val="002060"/>
                          </a:solidFill>
                          <a:effectLst/>
                          <a:latin typeface="Aptos" panose="020B0004020202020204" pitchFamily="34" charset="0"/>
                          <a:ea typeface="Times New Roman" panose="02020603050405020304" pitchFamily="18" charset="0"/>
                          <a:cs typeface="Aptos" panose="020B0004020202020204" pitchFamily="34" charset="0"/>
                        </a:rPr>
                      </a:br>
                      <a:r>
                        <a:rPr lang="en-US" sz="1900" b="0" dirty="0">
                          <a:solidFill>
                            <a:schemeClr val="accent2">
                              <a:lumMod val="75000"/>
                            </a:schemeClr>
                          </a:solidFill>
                          <a:effectLst/>
                          <a:latin typeface="Aptos" panose="020B0004020202020204" pitchFamily="34" charset="0"/>
                          <a:ea typeface="Times New Roman" panose="02020603050405020304" pitchFamily="18" charset="0"/>
                          <a:cs typeface="Aptos" panose="020B0004020202020204" pitchFamily="34" charset="0"/>
                        </a:rPr>
                        <a:t>UTHealth Houston</a:t>
                      </a:r>
                    </a:p>
                  </a:txBody>
                  <a:tcPr>
                    <a:solidFill>
                      <a:schemeClr val="accent5">
                        <a:lumMod val="20000"/>
                        <a:lumOff val="80000"/>
                      </a:schemeClr>
                    </a:solidFill>
                  </a:tcPr>
                </a:tc>
                <a:extLst>
                  <a:ext uri="{0D108BD9-81ED-4DB2-BD59-A6C34878D82A}">
                    <a16:rowId xmlns:a16="http://schemas.microsoft.com/office/drawing/2014/main" val="35915431"/>
                  </a:ext>
                </a:extLst>
              </a:tr>
              <a:tr h="14736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b="0" dirty="0">
                          <a:solidFill>
                            <a:schemeClr val="accent5">
                              <a:lumMod val="50000"/>
                            </a:schemeClr>
                          </a:solidFill>
                          <a:latin typeface="Verdana" panose="020B0604030504040204" pitchFamily="34" charset="0"/>
                          <a:ea typeface="Verdana" panose="020B0604030504040204" pitchFamily="34" charset="0"/>
                        </a:rPr>
                        <a:t>Nahid Rianon, MBBS, DrPH</a:t>
                      </a:r>
                    </a:p>
                    <a:p>
                      <a:endParaRPr lang="en-US" sz="2200" b="0" dirty="0">
                        <a:solidFill>
                          <a:schemeClr val="accent5">
                            <a:lumMod val="50000"/>
                          </a:schemeClr>
                        </a:solidFill>
                        <a:latin typeface="Verdana" panose="020B0604030504040204" pitchFamily="34" charset="0"/>
                        <a:ea typeface="Verdana" panose="020B0604030504040204" pitchFamily="34" charset="0"/>
                      </a:endParaRPr>
                    </a:p>
                  </a:txBody>
                  <a:tcPr>
                    <a:solidFill>
                      <a:schemeClr val="accent5">
                        <a:lumMod val="20000"/>
                        <a:lumOff val="80000"/>
                      </a:schemeClr>
                    </a:solidFill>
                  </a:tcPr>
                </a:tc>
                <a:tc>
                  <a:txBody>
                    <a:bodyPr/>
                    <a:lstStyle/>
                    <a:p>
                      <a:pPr marL="182880" marR="0" lvl="1" indent="0" algn="l" defTabSz="914400" rtl="0" eaLnBrk="1" fontAlgn="auto" latinLnBrk="0" hangingPunct="1">
                        <a:lnSpc>
                          <a:spcPct val="100000"/>
                        </a:lnSpc>
                        <a:spcBef>
                          <a:spcPts val="0"/>
                        </a:spcBef>
                        <a:spcAft>
                          <a:spcPts val="0"/>
                        </a:spcAft>
                        <a:buClrTx/>
                        <a:buSzTx/>
                        <a:buFontTx/>
                        <a:buNone/>
                        <a:tabLst/>
                        <a:defRPr/>
                      </a:pPr>
                      <a:r>
                        <a:rPr lang="en-US" sz="1900" b="0" dirty="0">
                          <a:solidFill>
                            <a:schemeClr val="accent5">
                              <a:lumMod val="50000"/>
                            </a:schemeClr>
                          </a:solidFill>
                          <a:latin typeface="Verdana" panose="020B0604030504040204" pitchFamily="34" charset="0"/>
                          <a:ea typeface="Verdana" panose="020B0604030504040204" pitchFamily="34" charset="0"/>
                          <a:cs typeface="Aptos" panose="020B0004020202020204" pitchFamily="34" charset="0"/>
                        </a:rPr>
                        <a:t>Associate Dean for Faculty Affairs</a:t>
                      </a:r>
                    </a:p>
                    <a:p>
                      <a:pPr marL="182880" marR="0" lvl="1" indent="0" algn="l" defTabSz="914400" rtl="0" eaLnBrk="1" fontAlgn="auto" latinLnBrk="0" hangingPunct="1">
                        <a:lnSpc>
                          <a:spcPct val="100000"/>
                        </a:lnSpc>
                        <a:spcBef>
                          <a:spcPts val="0"/>
                        </a:spcBef>
                        <a:spcAft>
                          <a:spcPts val="0"/>
                        </a:spcAft>
                        <a:buClrTx/>
                        <a:buSzTx/>
                        <a:buFontTx/>
                        <a:buNone/>
                        <a:tabLst/>
                        <a:defRPr/>
                      </a:pPr>
                      <a:r>
                        <a:rPr lang="en-US" sz="1900" b="0" dirty="0">
                          <a:solidFill>
                            <a:schemeClr val="accent5">
                              <a:lumMod val="50000"/>
                            </a:schemeClr>
                          </a:solidFill>
                          <a:latin typeface="Verdana" panose="020B0604030504040204" pitchFamily="34" charset="0"/>
                          <a:ea typeface="Verdana" panose="020B0604030504040204" pitchFamily="34" charset="0"/>
                          <a:cs typeface="Aptos" panose="020B0004020202020204" pitchFamily="34" charset="0"/>
                        </a:rPr>
                        <a:t>Professor, Joan and Alexander Division of Geriatric and Palliative Medicine/Internal Medicine</a:t>
                      </a:r>
                    </a:p>
                    <a:p>
                      <a:pPr marL="182880" marR="0" lvl="1" indent="0" algn="l" defTabSz="914400" rtl="0" eaLnBrk="1" fontAlgn="auto" latinLnBrk="0" hangingPunct="1">
                        <a:lnSpc>
                          <a:spcPct val="100000"/>
                        </a:lnSpc>
                        <a:spcBef>
                          <a:spcPts val="0"/>
                        </a:spcBef>
                        <a:spcAft>
                          <a:spcPts val="0"/>
                        </a:spcAft>
                        <a:buClrTx/>
                        <a:buSzTx/>
                        <a:buFontTx/>
                        <a:buNone/>
                        <a:tabLst/>
                        <a:defRPr/>
                      </a:pPr>
                      <a:r>
                        <a:rPr lang="en-US" sz="1900" b="0" dirty="0">
                          <a:solidFill>
                            <a:schemeClr val="accent2">
                              <a:lumMod val="75000"/>
                            </a:schemeClr>
                          </a:solidFill>
                          <a:latin typeface="Verdana" panose="020B0604030504040204" pitchFamily="34" charset="0"/>
                          <a:ea typeface="Verdana" panose="020B0604030504040204" pitchFamily="34" charset="0"/>
                          <a:cs typeface="Aptos" panose="020B0004020202020204" pitchFamily="34" charset="0"/>
                        </a:rPr>
                        <a:t>McGovern Medical School at UTHealth Houston</a:t>
                      </a:r>
                    </a:p>
                  </a:txBody>
                  <a:tcPr>
                    <a:solidFill>
                      <a:schemeClr val="accent5">
                        <a:lumMod val="20000"/>
                        <a:lumOff val="80000"/>
                      </a:schemeClr>
                    </a:solidFill>
                  </a:tcPr>
                </a:tc>
                <a:extLst>
                  <a:ext uri="{0D108BD9-81ED-4DB2-BD59-A6C34878D82A}">
                    <a16:rowId xmlns:a16="http://schemas.microsoft.com/office/drawing/2014/main" val="2667758559"/>
                  </a:ext>
                </a:extLst>
              </a:tr>
              <a:tr h="1218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b="0" kern="1200" dirty="0">
                          <a:solidFill>
                            <a:schemeClr val="accent5">
                              <a:lumMod val="50000"/>
                            </a:schemeClr>
                          </a:solidFill>
                          <a:effectLst/>
                          <a:latin typeface="Verdana" panose="020B0604030504040204" pitchFamily="34" charset="0"/>
                          <a:ea typeface="Verdana" panose="020B0604030504040204" pitchFamily="34" charset="0"/>
                          <a:cs typeface="+mn-cs"/>
                        </a:rPr>
                        <a:t>Johnson George PhD, MBA, PMP, CAHIMS</a:t>
                      </a:r>
                      <a:endParaRPr lang="en-US" sz="2200" b="0" dirty="0">
                        <a:solidFill>
                          <a:schemeClr val="accent5">
                            <a:lumMod val="50000"/>
                          </a:schemeClr>
                        </a:solidFill>
                        <a:latin typeface="Verdana" panose="020B0604030504040204" pitchFamily="34" charset="0"/>
                        <a:ea typeface="Verdana" panose="020B0604030504040204" pitchFamily="34" charset="0"/>
                      </a:endParaRPr>
                    </a:p>
                  </a:txBody>
                  <a:tcPr>
                    <a:solidFill>
                      <a:schemeClr val="accent5">
                        <a:lumMod val="20000"/>
                        <a:lumOff val="80000"/>
                      </a:schemeClr>
                    </a:solidFill>
                  </a:tcPr>
                </a:tc>
                <a:tc>
                  <a:txBody>
                    <a:bodyPr/>
                    <a:lstStyle/>
                    <a:p>
                      <a:pPr marL="18288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chemeClr val="accent5">
                              <a:lumMod val="50000"/>
                            </a:schemeClr>
                          </a:solidFill>
                          <a:effectLst/>
                          <a:latin typeface="Verdana" panose="020B0604030504040204" pitchFamily="34" charset="0"/>
                          <a:ea typeface="Verdana" panose="020B0604030504040204" pitchFamily="34" charset="0"/>
                          <a:cs typeface="+mn-cs"/>
                        </a:rPr>
                        <a:t>Assistant Dean </a:t>
                      </a:r>
                    </a:p>
                    <a:p>
                      <a:pPr marL="18288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chemeClr val="accent5">
                              <a:lumMod val="50000"/>
                            </a:schemeClr>
                          </a:solidFill>
                          <a:effectLst/>
                          <a:latin typeface="Verdana" panose="020B0604030504040204" pitchFamily="34" charset="0"/>
                          <a:ea typeface="Verdana" panose="020B0604030504040204" pitchFamily="34" charset="0"/>
                          <a:cs typeface="+mn-cs"/>
                        </a:rPr>
                        <a:t>Administration &amp; Faculty Affairs </a:t>
                      </a:r>
                    </a:p>
                    <a:p>
                      <a:pPr marL="182880" marR="0" lvl="0" indent="0" algn="l" defTabSz="914400" rtl="0" eaLnBrk="1" fontAlgn="auto" latinLnBrk="0" hangingPunct="1">
                        <a:lnSpc>
                          <a:spcPct val="100000"/>
                        </a:lnSpc>
                        <a:spcBef>
                          <a:spcPts val="0"/>
                        </a:spcBef>
                        <a:spcAft>
                          <a:spcPts val="0"/>
                        </a:spcAft>
                        <a:buClrTx/>
                        <a:buSzTx/>
                        <a:buFontTx/>
                        <a:buNone/>
                        <a:tabLst/>
                        <a:defRPr/>
                      </a:pPr>
                      <a:r>
                        <a:rPr lang="en-US" sz="1900" b="0" dirty="0">
                          <a:solidFill>
                            <a:schemeClr val="accent2">
                              <a:lumMod val="75000"/>
                            </a:schemeClr>
                          </a:solidFill>
                          <a:latin typeface="Verdana" panose="020B0604030504040204" pitchFamily="34" charset="0"/>
                          <a:ea typeface="Verdana" panose="020B0604030504040204" pitchFamily="34" charset="0"/>
                          <a:cs typeface="Aptos" panose="020B0004020202020204" pitchFamily="34" charset="0"/>
                        </a:rPr>
                        <a:t>McGovern Medical School at UTHealth Houston</a:t>
                      </a:r>
                      <a:endParaRPr lang="en-US" sz="1900" b="0" kern="1200" dirty="0">
                        <a:solidFill>
                          <a:schemeClr val="dk1"/>
                        </a:solidFill>
                        <a:effectLst/>
                        <a:latin typeface="Verdana" panose="020B0604030504040204" pitchFamily="34" charset="0"/>
                        <a:ea typeface="Verdana" panose="020B0604030504040204" pitchFamily="34" charset="0"/>
                        <a:cs typeface="+mn-cs"/>
                      </a:endParaRPr>
                    </a:p>
                  </a:txBody>
                  <a:tcPr>
                    <a:solidFill>
                      <a:schemeClr val="accent5">
                        <a:lumMod val="20000"/>
                        <a:lumOff val="80000"/>
                      </a:schemeClr>
                    </a:solidFill>
                  </a:tcPr>
                </a:tc>
                <a:extLst>
                  <a:ext uri="{0D108BD9-81ED-4DB2-BD59-A6C34878D82A}">
                    <a16:rowId xmlns:a16="http://schemas.microsoft.com/office/drawing/2014/main" val="574910926"/>
                  </a:ext>
                </a:extLst>
              </a:tr>
              <a:tr h="1138569">
                <a:tc>
                  <a:txBody>
                    <a:bodyPr/>
                    <a:lstStyle/>
                    <a:p>
                      <a:r>
                        <a:rPr lang="en-US" sz="2200" dirty="0">
                          <a:solidFill>
                            <a:schemeClr val="accent5">
                              <a:lumMod val="50000"/>
                            </a:schemeClr>
                          </a:solidFill>
                          <a:latin typeface="Verdana" panose="020B0604030504040204" pitchFamily="34" charset="0"/>
                          <a:ea typeface="Verdana" panose="020B0604030504040204" pitchFamily="34" charset="0"/>
                        </a:rPr>
                        <a:t>Tina Clark</a:t>
                      </a:r>
                    </a:p>
                  </a:txBody>
                  <a:tcPr>
                    <a:solidFill>
                      <a:schemeClr val="accent5">
                        <a:lumMod val="20000"/>
                        <a:lumOff val="80000"/>
                      </a:schemeClr>
                    </a:solidFill>
                  </a:tcPr>
                </a:tc>
                <a:tc>
                  <a:txBody>
                    <a:bodyPr/>
                    <a:lstStyle/>
                    <a:p>
                      <a:pPr marL="18288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chemeClr val="accent5">
                              <a:lumMod val="50000"/>
                            </a:schemeClr>
                          </a:solidFill>
                          <a:effectLst/>
                          <a:latin typeface="Verdana" panose="020B0604030504040204" pitchFamily="34" charset="0"/>
                          <a:ea typeface="Verdana" panose="020B0604030504040204" pitchFamily="34" charset="0"/>
                          <a:cs typeface="+mn-cs"/>
                        </a:rPr>
                        <a:t>Executive Services Administrator</a:t>
                      </a:r>
                    </a:p>
                    <a:p>
                      <a:pPr marL="18288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chemeClr val="accent5">
                              <a:lumMod val="50000"/>
                            </a:schemeClr>
                          </a:solidFill>
                          <a:effectLst/>
                          <a:latin typeface="Verdana" panose="020B0604030504040204" pitchFamily="34" charset="0"/>
                          <a:ea typeface="Verdana" panose="020B0604030504040204" pitchFamily="34" charset="0"/>
                          <a:cs typeface="+mn-cs"/>
                        </a:rPr>
                        <a:t>Administration &amp; Faculty Affairs </a:t>
                      </a:r>
                    </a:p>
                    <a:p>
                      <a:pPr marL="182880" marR="0" lvl="0" indent="0" algn="l" defTabSz="914400" rtl="0" eaLnBrk="1" fontAlgn="auto" latinLnBrk="0" hangingPunct="1">
                        <a:lnSpc>
                          <a:spcPct val="100000"/>
                        </a:lnSpc>
                        <a:spcBef>
                          <a:spcPts val="0"/>
                        </a:spcBef>
                        <a:spcAft>
                          <a:spcPts val="0"/>
                        </a:spcAft>
                        <a:buClrTx/>
                        <a:buSzTx/>
                        <a:buFontTx/>
                        <a:buNone/>
                        <a:tabLst/>
                        <a:defRPr/>
                      </a:pPr>
                      <a:r>
                        <a:rPr lang="en-US" sz="1900" b="0" dirty="0">
                          <a:solidFill>
                            <a:schemeClr val="accent2">
                              <a:lumMod val="75000"/>
                            </a:schemeClr>
                          </a:solidFill>
                          <a:latin typeface="Verdana" panose="020B0604030504040204" pitchFamily="34" charset="0"/>
                          <a:ea typeface="Verdana" panose="020B0604030504040204" pitchFamily="34" charset="0"/>
                          <a:cs typeface="Aptos" panose="020B0004020202020204" pitchFamily="34" charset="0"/>
                        </a:rPr>
                        <a:t>McGovern Medical School at UTHealth Houston</a:t>
                      </a:r>
                    </a:p>
                  </a:txBody>
                  <a:tcPr>
                    <a:solidFill>
                      <a:schemeClr val="accent5">
                        <a:lumMod val="20000"/>
                        <a:lumOff val="80000"/>
                      </a:schemeClr>
                    </a:solidFill>
                  </a:tcPr>
                </a:tc>
                <a:extLst>
                  <a:ext uri="{0D108BD9-81ED-4DB2-BD59-A6C34878D82A}">
                    <a16:rowId xmlns:a16="http://schemas.microsoft.com/office/drawing/2014/main" val="1595529472"/>
                  </a:ext>
                </a:extLst>
              </a:tr>
            </a:tbl>
          </a:graphicData>
        </a:graphic>
      </p:graphicFrame>
      <p:sp>
        <p:nvSpPr>
          <p:cNvPr id="6" name="Title 1">
            <a:extLst>
              <a:ext uri="{FF2B5EF4-FFF2-40B4-BE49-F238E27FC236}">
                <a16:creationId xmlns:a16="http://schemas.microsoft.com/office/drawing/2014/main" id="{AC1CF441-939B-7407-C85D-DFD8AAB34D8F}"/>
              </a:ext>
            </a:extLst>
          </p:cNvPr>
          <p:cNvSpPr>
            <a:spLocks noGrp="1"/>
          </p:cNvSpPr>
          <p:nvPr>
            <p:ph type="title"/>
          </p:nvPr>
        </p:nvSpPr>
        <p:spPr>
          <a:xfrm>
            <a:off x="196541" y="3422"/>
            <a:ext cx="2857944" cy="673489"/>
          </a:xfrm>
        </p:spPr>
        <p:txBody>
          <a:bodyPr>
            <a:normAutofit/>
          </a:bodyPr>
          <a:lstStyle/>
          <a:p>
            <a:r>
              <a:rPr lang="en-US" sz="2800" dirty="0">
                <a:latin typeface="Verdana" panose="020B0604030504040204" pitchFamily="34" charset="0"/>
                <a:ea typeface="Verdana" panose="020B0604030504040204" pitchFamily="34" charset="0"/>
              </a:rPr>
              <a:t>Faculty Affairs </a:t>
            </a:r>
          </a:p>
        </p:txBody>
      </p:sp>
      <p:sp>
        <p:nvSpPr>
          <p:cNvPr id="15" name="Slide Number Placeholder 14">
            <a:extLst>
              <a:ext uri="{FF2B5EF4-FFF2-40B4-BE49-F238E27FC236}">
                <a16:creationId xmlns:a16="http://schemas.microsoft.com/office/drawing/2014/main" id="{0B352A0C-E0AB-0197-31BB-6ED71A9B1557}"/>
              </a:ext>
            </a:extLst>
          </p:cNvPr>
          <p:cNvSpPr>
            <a:spLocks noGrp="1"/>
          </p:cNvSpPr>
          <p:nvPr>
            <p:ph type="sldNum" sz="quarter" idx="12"/>
          </p:nvPr>
        </p:nvSpPr>
        <p:spPr>
          <a:xfrm>
            <a:off x="10376615" y="6314536"/>
            <a:ext cx="1514951" cy="345489"/>
          </a:xfrm>
        </p:spPr>
        <p:txBody>
          <a:bodyPr/>
          <a:lstStyle/>
          <a:p>
            <a:pPr algn="r"/>
            <a:fld id="{6CEC2A8F-A9B4-4210-9F28-0F86B8E83E9D}" type="slidenum">
              <a:rPr lang="en-US" sz="1200" smtClean="0">
                <a:latin typeface="Verdana" panose="020B0604030504040204" pitchFamily="34" charset="0"/>
                <a:ea typeface="Verdana" panose="020B0604030504040204" pitchFamily="34" charset="0"/>
              </a:rPr>
              <a:pPr algn="r"/>
              <a:t>3</a:t>
            </a:fld>
            <a:endParaRPr lang="en-US" sz="1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9965203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38200" y="151882"/>
            <a:ext cx="10515600" cy="888073"/>
          </a:xfrm>
        </p:spPr>
        <p:txBody>
          <a:bodyPr>
            <a:normAutofit/>
          </a:bodyPr>
          <a:lstStyle/>
          <a:p>
            <a:pPr algn="ctr"/>
            <a:r>
              <a:rPr lang="en-US" sz="3600" dirty="0">
                <a:latin typeface="Arial" panose="020B0604020202020204" pitchFamily="34" charset="0"/>
                <a:cs typeface="Arial" panose="020B0604020202020204" pitchFamily="34" charset="0"/>
              </a:rPr>
              <a:t>UTHealth Actions</a:t>
            </a:r>
          </a:p>
        </p:txBody>
      </p:sp>
      <p:sp>
        <p:nvSpPr>
          <p:cNvPr id="2" name="Slide Number Placeholder 1">
            <a:extLst>
              <a:ext uri="{FF2B5EF4-FFF2-40B4-BE49-F238E27FC236}">
                <a16:creationId xmlns:a16="http://schemas.microsoft.com/office/drawing/2014/main" id="{1D5231BC-3E37-4DAC-8620-8B5C174D4B8C}"/>
              </a:ext>
            </a:extLst>
          </p:cNvPr>
          <p:cNvSpPr>
            <a:spLocks noGrp="1"/>
          </p:cNvSpPr>
          <p:nvPr>
            <p:ph type="sldNum" sz="quarter" idx="12"/>
          </p:nvPr>
        </p:nvSpPr>
        <p:spPr/>
        <p:txBody>
          <a:bodyPr/>
          <a:lstStyle/>
          <a:p>
            <a:fld id="{6CEC2A8F-A9B4-4210-9F28-0F86B8E83E9D}" type="slidenum">
              <a:rPr lang="en-US" smtClean="0"/>
              <a:t>30</a:t>
            </a:fld>
            <a:endParaRPr lang="en-US" dirty="0"/>
          </a:p>
        </p:txBody>
      </p:sp>
      <p:sp>
        <p:nvSpPr>
          <p:cNvPr id="5" name="TextBox 4"/>
          <p:cNvSpPr txBox="1"/>
          <p:nvPr/>
        </p:nvSpPr>
        <p:spPr>
          <a:xfrm>
            <a:off x="838200" y="1477445"/>
            <a:ext cx="10842173" cy="3108543"/>
          </a:xfrm>
          <a:prstGeom prst="rect">
            <a:avLst/>
          </a:prstGeom>
          <a:noFill/>
        </p:spPr>
        <p:txBody>
          <a:bodyPr wrap="square" rtlCol="0">
            <a:spAutoFit/>
          </a:bodyPr>
          <a:lstStyle/>
          <a:p>
            <a:pPr marL="457200" indent="-457200">
              <a:buClr>
                <a:schemeClr val="tx2"/>
              </a:buClr>
              <a:buFont typeface="Wingdings" panose="05000000000000000000" pitchFamily="2" charset="2"/>
              <a:buChar char="v"/>
            </a:pPr>
            <a:r>
              <a:rPr lang="en-US" altLang="en-US" sz="2800" dirty="0">
                <a:solidFill>
                  <a:srgbClr val="000000"/>
                </a:solidFill>
                <a:latin typeface="Arial" panose="020B0604020202020204" pitchFamily="34" charset="0"/>
                <a:ea typeface="ＭＳ Ｐゴシック" charset="-128"/>
                <a:cs typeface="Arial" panose="020B0604020202020204" pitchFamily="34" charset="0"/>
              </a:rPr>
              <a:t>The endorsed </a:t>
            </a:r>
            <a:r>
              <a:rPr lang="en-US" altLang="en-US" sz="2800" u="sng" dirty="0">
                <a:solidFill>
                  <a:srgbClr val="000000"/>
                </a:solidFill>
                <a:latin typeface="Arial" panose="020B0604020202020204" pitchFamily="34" charset="0"/>
                <a:ea typeface="ＭＳ Ｐゴシック" charset="-128"/>
                <a:cs typeface="Arial" panose="020B0604020202020204" pitchFamily="34" charset="0"/>
              </a:rPr>
              <a:t>tenure track </a:t>
            </a:r>
            <a:r>
              <a:rPr lang="en-US" altLang="en-US" sz="2800" dirty="0">
                <a:solidFill>
                  <a:srgbClr val="000000"/>
                </a:solidFill>
                <a:latin typeface="Arial" panose="020B0604020202020204" pitchFamily="34" charset="0"/>
                <a:ea typeface="ＭＳ Ｐゴシック" charset="-128"/>
                <a:cs typeface="Arial" panose="020B0604020202020204" pitchFamily="34" charset="0"/>
              </a:rPr>
              <a:t>dossiers are forwarded to the SVP/Office of Academic and Faculty Affairs, and then President for the University Appointments, Promotions and Tenure Committee (</a:t>
            </a:r>
            <a:r>
              <a:rPr lang="en-US" altLang="en-US" sz="2800" dirty="0">
                <a:solidFill>
                  <a:srgbClr val="C70533"/>
                </a:solidFill>
                <a:latin typeface="Arial" panose="020B0604020202020204" pitchFamily="34" charset="0"/>
                <a:ea typeface="ＭＳ Ｐゴシック" charset="-128"/>
                <a:cs typeface="Arial" panose="020B0604020202020204" pitchFamily="34" charset="0"/>
              </a:rPr>
              <a:t>UAPTC</a:t>
            </a:r>
            <a:r>
              <a:rPr lang="en-US" altLang="en-US" sz="2800" dirty="0">
                <a:solidFill>
                  <a:srgbClr val="000000"/>
                </a:solidFill>
                <a:latin typeface="Arial" panose="020B0604020202020204" pitchFamily="34" charset="0"/>
                <a:ea typeface="ＭＳ Ｐゴシック" charset="-128"/>
                <a:cs typeface="Arial" panose="020B0604020202020204" pitchFamily="34" charset="0"/>
              </a:rPr>
              <a:t>). </a:t>
            </a:r>
            <a:r>
              <a:rPr lang="en-US" altLang="en-US" sz="2800" dirty="0">
                <a:latin typeface="Arial" panose="020B0604020202020204" pitchFamily="34" charset="0"/>
                <a:ea typeface="ＭＳ Ｐゴシック" charset="-128"/>
                <a:cs typeface="Arial" panose="020B0604020202020204" pitchFamily="34" charset="0"/>
              </a:rPr>
              <a:t> </a:t>
            </a:r>
          </a:p>
          <a:p>
            <a:pPr>
              <a:buClr>
                <a:schemeClr val="tx2"/>
              </a:buClr>
              <a:buFont typeface="Tahoma" charset="0"/>
              <a:buChar char="◊"/>
            </a:pPr>
            <a:endParaRPr lang="en-US" altLang="en-US" sz="2800" dirty="0">
              <a:latin typeface="Arial" panose="020B0604020202020204" pitchFamily="34" charset="0"/>
              <a:ea typeface="ＭＳ Ｐゴシック" charset="-128"/>
              <a:cs typeface="Arial" panose="020B0604020202020204" pitchFamily="34" charset="0"/>
            </a:endParaRPr>
          </a:p>
          <a:p>
            <a:pPr marL="457200" indent="-457200">
              <a:buClr>
                <a:schemeClr val="tx2"/>
              </a:buClr>
              <a:buFont typeface="Wingdings" panose="05000000000000000000" pitchFamily="2" charset="2"/>
              <a:buChar char="v"/>
            </a:pPr>
            <a:r>
              <a:rPr lang="en-US" altLang="en-US" sz="2800" dirty="0">
                <a:solidFill>
                  <a:srgbClr val="000000"/>
                </a:solidFill>
                <a:latin typeface="Arial" panose="020B0604020202020204" pitchFamily="34" charset="0"/>
                <a:ea typeface="ＭＳ Ｐゴシック" charset="-128"/>
                <a:cs typeface="Arial" panose="020B0604020202020204" pitchFamily="34" charset="0"/>
              </a:rPr>
              <a:t>The outcome of the UAPTC action is conveyed to the Dean, who notifies the candidate via the Department Chair.</a:t>
            </a:r>
          </a:p>
        </p:txBody>
      </p:sp>
      <p:sp>
        <p:nvSpPr>
          <p:cNvPr id="4" name="Line 6">
            <a:extLst>
              <a:ext uri="{FF2B5EF4-FFF2-40B4-BE49-F238E27FC236}">
                <a16:creationId xmlns:a16="http://schemas.microsoft.com/office/drawing/2014/main" id="{AEE855B2-DA35-2999-F91C-1183A8B35D01}"/>
              </a:ext>
            </a:extLst>
          </p:cNvPr>
          <p:cNvSpPr>
            <a:spLocks noChangeShapeType="1"/>
          </p:cNvSpPr>
          <p:nvPr/>
        </p:nvSpPr>
        <p:spPr bwMode="auto">
          <a:xfrm flipV="1">
            <a:off x="511627" y="957160"/>
            <a:ext cx="10515600" cy="41276"/>
          </a:xfrm>
          <a:prstGeom prst="line">
            <a:avLst/>
          </a:prstGeom>
          <a:noFill/>
          <a:ln w="28575">
            <a:solidFill>
              <a:srgbClr val="B96645"/>
            </a:solidFill>
            <a:round/>
            <a:headEnd/>
            <a:tailEnd/>
          </a:ln>
          <a:extLst>
            <a:ext uri="{909E8E84-426E-40DD-AFC4-6F175D3DCCD1}">
              <a14:hiddenFill xmlns:a14="http://schemas.microsoft.com/office/drawing/2010/main">
                <a:no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highlight>
                <a:srgbClr val="B96645"/>
              </a:highlight>
              <a:uLnTx/>
              <a:uFillTx/>
              <a:latin typeface="Calibri" panose="020F0502020204030204"/>
              <a:ea typeface="+mn-ea"/>
              <a:cs typeface="+mn-cs"/>
            </a:endParaRPr>
          </a:p>
        </p:txBody>
      </p:sp>
    </p:spTree>
    <p:extLst>
      <p:ext uri="{BB962C8B-B14F-4D97-AF65-F5344CB8AC3E}">
        <p14:creationId xmlns:p14="http://schemas.microsoft.com/office/powerpoint/2010/main" val="6812021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38200" y="151882"/>
            <a:ext cx="10515600" cy="615273"/>
          </a:xfrm>
        </p:spPr>
        <p:txBody>
          <a:bodyPr>
            <a:normAutofit/>
          </a:bodyPr>
          <a:lstStyle/>
          <a:p>
            <a:pPr algn="ctr"/>
            <a:r>
              <a:rPr lang="en-US" sz="3600" dirty="0">
                <a:latin typeface="Arial" panose="020B0604020202020204" pitchFamily="34" charset="0"/>
                <a:cs typeface="Arial" panose="020B0604020202020204" pitchFamily="34" charset="0"/>
              </a:rPr>
              <a:t>Take Away Messages…</a:t>
            </a:r>
          </a:p>
        </p:txBody>
      </p:sp>
      <p:sp>
        <p:nvSpPr>
          <p:cNvPr id="2" name="Slide Number Placeholder 1">
            <a:extLst>
              <a:ext uri="{FF2B5EF4-FFF2-40B4-BE49-F238E27FC236}">
                <a16:creationId xmlns:a16="http://schemas.microsoft.com/office/drawing/2014/main" id="{A1CCA5EB-BFCB-47F8-AB47-970B216588AB}"/>
              </a:ext>
            </a:extLst>
          </p:cNvPr>
          <p:cNvSpPr>
            <a:spLocks noGrp="1"/>
          </p:cNvSpPr>
          <p:nvPr>
            <p:ph type="sldNum" sz="quarter" idx="12"/>
          </p:nvPr>
        </p:nvSpPr>
        <p:spPr/>
        <p:txBody>
          <a:bodyPr/>
          <a:lstStyle/>
          <a:p>
            <a:fld id="{6CEC2A8F-A9B4-4210-9F28-0F86B8E83E9D}" type="slidenum">
              <a:rPr lang="en-US" smtClean="0"/>
              <a:t>31</a:t>
            </a:fld>
            <a:endParaRPr lang="en-US" dirty="0"/>
          </a:p>
        </p:txBody>
      </p:sp>
      <p:sp>
        <p:nvSpPr>
          <p:cNvPr id="5" name="TextBox 4"/>
          <p:cNvSpPr txBox="1"/>
          <p:nvPr/>
        </p:nvSpPr>
        <p:spPr>
          <a:xfrm>
            <a:off x="1707503" y="1237429"/>
            <a:ext cx="9646297" cy="4795159"/>
          </a:xfrm>
          <a:prstGeom prst="rect">
            <a:avLst/>
          </a:prstGeom>
          <a:noFill/>
        </p:spPr>
        <p:txBody>
          <a:bodyPr wrap="square" rtlCol="0">
            <a:spAutoFit/>
          </a:bodyPr>
          <a:lstStyle/>
          <a:p>
            <a:pPr marL="539750" lvl="0" indent="-457200" fontAlgn="base">
              <a:lnSpc>
                <a:spcPct val="90000"/>
              </a:lnSpc>
              <a:spcBef>
                <a:spcPts val="600"/>
              </a:spcBef>
              <a:spcAft>
                <a:spcPct val="0"/>
              </a:spcAft>
              <a:buClr>
                <a:srgbClr val="4F271C"/>
              </a:buClr>
              <a:buSzPct val="80000"/>
              <a:buFont typeface="Wingdings" panose="05000000000000000000" pitchFamily="2" charset="2"/>
              <a:buChar char="v"/>
            </a:pPr>
            <a:r>
              <a:rPr lang="en-US" altLang="en-US" sz="2800" dirty="0">
                <a:solidFill>
                  <a:prstClr val="black"/>
                </a:solidFill>
                <a:latin typeface="Arial" panose="020B0604020202020204" pitchFamily="34" charset="0"/>
                <a:ea typeface="ＭＳ Ｐゴシック" charset="-128"/>
                <a:cs typeface="Arial" panose="020B0604020202020204" pitchFamily="34" charset="0"/>
              </a:rPr>
              <a:t>Seek Help!</a:t>
            </a:r>
          </a:p>
          <a:p>
            <a:pPr marL="996950" lvl="1" indent="-457200" fontAlgn="base">
              <a:lnSpc>
                <a:spcPct val="90000"/>
              </a:lnSpc>
              <a:spcBef>
                <a:spcPts val="600"/>
              </a:spcBef>
              <a:spcAft>
                <a:spcPct val="0"/>
              </a:spcAft>
              <a:buClr>
                <a:srgbClr val="4F271C"/>
              </a:buClr>
              <a:buSzPct val="80000"/>
              <a:buFont typeface="Wingdings" panose="05000000000000000000" pitchFamily="2" charset="2"/>
              <a:buChar char="Ø"/>
            </a:pPr>
            <a:r>
              <a:rPr lang="en-US" altLang="en-US" sz="2400" dirty="0">
                <a:solidFill>
                  <a:srgbClr val="B96645"/>
                </a:solidFill>
                <a:latin typeface="Arial" panose="020B0604020202020204" pitchFamily="34" charset="0"/>
                <a:ea typeface="ＭＳ Ｐゴシック" charset="-128"/>
                <a:cs typeface="Arial" panose="020B0604020202020204" pitchFamily="34" charset="0"/>
              </a:rPr>
              <a:t>OAFA, Chair,  Vice Chairs/Development, Senior Colleagues…</a:t>
            </a:r>
          </a:p>
          <a:p>
            <a:pPr marL="539750" lvl="0" indent="-457200" fontAlgn="base">
              <a:lnSpc>
                <a:spcPct val="90000"/>
              </a:lnSpc>
              <a:spcBef>
                <a:spcPts val="600"/>
              </a:spcBef>
              <a:spcAft>
                <a:spcPct val="0"/>
              </a:spcAft>
              <a:buClr>
                <a:srgbClr val="4F271C"/>
              </a:buClr>
              <a:buSzPct val="80000"/>
              <a:buFont typeface="Wingdings" panose="05000000000000000000" pitchFamily="2" charset="2"/>
              <a:buChar char="v"/>
            </a:pPr>
            <a:r>
              <a:rPr lang="en-US" altLang="en-US" sz="2800" dirty="0">
                <a:solidFill>
                  <a:prstClr val="black"/>
                </a:solidFill>
                <a:latin typeface="Arial" panose="020B0604020202020204" pitchFamily="34" charset="0"/>
                <a:ea typeface="ＭＳ Ｐゴシック" charset="-128"/>
                <a:cs typeface="Arial" panose="020B0604020202020204" pitchFamily="34" charset="0"/>
              </a:rPr>
              <a:t>Know what is expected of you</a:t>
            </a:r>
          </a:p>
          <a:p>
            <a:pPr marL="539750" lvl="0" indent="-457200" fontAlgn="base">
              <a:lnSpc>
                <a:spcPct val="90000"/>
              </a:lnSpc>
              <a:spcBef>
                <a:spcPts val="600"/>
              </a:spcBef>
              <a:spcAft>
                <a:spcPct val="0"/>
              </a:spcAft>
              <a:buClr>
                <a:srgbClr val="4F271C"/>
              </a:buClr>
              <a:buSzPct val="80000"/>
              <a:buFont typeface="Wingdings" panose="05000000000000000000" pitchFamily="2" charset="2"/>
              <a:buChar char="v"/>
            </a:pPr>
            <a:r>
              <a:rPr lang="en-US" altLang="en-US" sz="2800" i="1" dirty="0">
                <a:solidFill>
                  <a:prstClr val="black"/>
                </a:solidFill>
                <a:latin typeface="Arial" panose="020B0604020202020204" pitchFamily="34" charset="0"/>
                <a:ea typeface="ＭＳ Ｐゴシック" charset="-128"/>
                <a:cs typeface="Arial" panose="020B0604020202020204" pitchFamily="34" charset="0"/>
              </a:rPr>
              <a:t>Actively</a:t>
            </a:r>
            <a:r>
              <a:rPr lang="en-US" altLang="en-US" sz="2800" dirty="0">
                <a:solidFill>
                  <a:prstClr val="black"/>
                </a:solidFill>
                <a:latin typeface="Arial" panose="020B0604020202020204" pitchFamily="34" charset="0"/>
                <a:ea typeface="ＭＳ Ｐゴシック" charset="-128"/>
                <a:cs typeface="Arial" panose="020B0604020202020204" pitchFamily="34" charset="0"/>
              </a:rPr>
              <a:t> guide your career path</a:t>
            </a:r>
          </a:p>
          <a:p>
            <a:pPr marL="746125" lvl="1" indent="-342900" fontAlgn="base">
              <a:lnSpc>
                <a:spcPct val="90000"/>
              </a:lnSpc>
              <a:spcBef>
                <a:spcPts val="550"/>
              </a:spcBef>
              <a:spcAft>
                <a:spcPct val="0"/>
              </a:spcAft>
              <a:buClr>
                <a:srgbClr val="4F271C"/>
              </a:buClr>
              <a:buSzPct val="80000"/>
              <a:buFont typeface="Wingdings" panose="05000000000000000000" pitchFamily="2" charset="2"/>
              <a:buChar char="Ø"/>
            </a:pPr>
            <a:r>
              <a:rPr lang="en-US" altLang="en-US" sz="2400" dirty="0">
                <a:solidFill>
                  <a:srgbClr val="B96645"/>
                </a:solidFill>
                <a:latin typeface="Arial" panose="020B0604020202020204" pitchFamily="34" charset="0"/>
                <a:ea typeface="ＭＳ Ｐゴシック" charset="-128"/>
                <a:cs typeface="Arial" panose="020B0604020202020204" pitchFamily="34" charset="0"/>
              </a:rPr>
              <a:t>Assess your readiness for promotion</a:t>
            </a:r>
          </a:p>
          <a:p>
            <a:pPr marL="746125" lvl="1" indent="-342900" fontAlgn="base">
              <a:lnSpc>
                <a:spcPct val="90000"/>
              </a:lnSpc>
              <a:spcBef>
                <a:spcPts val="550"/>
              </a:spcBef>
              <a:spcAft>
                <a:spcPct val="0"/>
              </a:spcAft>
              <a:buClr>
                <a:srgbClr val="4F271C"/>
              </a:buClr>
              <a:buSzPct val="80000"/>
              <a:buFont typeface="Wingdings" panose="05000000000000000000" pitchFamily="2" charset="2"/>
              <a:buChar char="Ø"/>
            </a:pPr>
            <a:r>
              <a:rPr lang="en-US" altLang="en-US" sz="2400" dirty="0">
                <a:solidFill>
                  <a:srgbClr val="B96645"/>
                </a:solidFill>
                <a:latin typeface="Arial" panose="020B0604020202020204" pitchFamily="34" charset="0"/>
                <a:ea typeface="ＭＳ Ｐゴシック" charset="-128"/>
                <a:cs typeface="Arial" panose="020B0604020202020204" pitchFamily="34" charset="0"/>
              </a:rPr>
              <a:t>Make a timeline</a:t>
            </a:r>
          </a:p>
          <a:p>
            <a:pPr marL="746125" lvl="1" indent="-342900" fontAlgn="base">
              <a:lnSpc>
                <a:spcPct val="90000"/>
              </a:lnSpc>
              <a:spcBef>
                <a:spcPts val="550"/>
              </a:spcBef>
              <a:spcAft>
                <a:spcPct val="0"/>
              </a:spcAft>
              <a:buClr>
                <a:srgbClr val="4F271C"/>
              </a:buClr>
              <a:buSzPct val="80000"/>
              <a:buFont typeface="Wingdings" panose="05000000000000000000" pitchFamily="2" charset="2"/>
              <a:buChar char="Ø"/>
            </a:pPr>
            <a:r>
              <a:rPr lang="en-US" altLang="en-US" sz="2400" dirty="0">
                <a:solidFill>
                  <a:srgbClr val="B96645"/>
                </a:solidFill>
                <a:latin typeface="Arial" panose="020B0604020202020204" pitchFamily="34" charset="0"/>
                <a:ea typeface="ＭＳ Ｐゴシック" charset="-128"/>
                <a:cs typeface="Arial" panose="020B0604020202020204" pitchFamily="34" charset="0"/>
              </a:rPr>
              <a:t>Decide how best to direct your efforts in the time you have</a:t>
            </a:r>
          </a:p>
          <a:p>
            <a:pPr marL="746125" lvl="1" indent="-342900" fontAlgn="base">
              <a:lnSpc>
                <a:spcPct val="90000"/>
              </a:lnSpc>
              <a:spcBef>
                <a:spcPts val="550"/>
              </a:spcBef>
              <a:spcAft>
                <a:spcPct val="0"/>
              </a:spcAft>
              <a:buClr>
                <a:srgbClr val="4F271C"/>
              </a:buClr>
              <a:buSzPct val="80000"/>
              <a:buFont typeface="Wingdings" panose="05000000000000000000" pitchFamily="2" charset="2"/>
              <a:buChar char="Ø"/>
            </a:pPr>
            <a:r>
              <a:rPr lang="en-US" altLang="en-US" sz="2400" dirty="0">
                <a:solidFill>
                  <a:srgbClr val="B96645"/>
                </a:solidFill>
                <a:latin typeface="Arial" panose="020B0604020202020204" pitchFamily="34" charset="0"/>
                <a:ea typeface="ＭＳ Ｐゴシック" charset="-128"/>
                <a:cs typeface="Arial" panose="020B0604020202020204" pitchFamily="34" charset="0"/>
              </a:rPr>
              <a:t>Revisit your plan and make mid-course corrections as needed</a:t>
            </a:r>
          </a:p>
          <a:p>
            <a:pPr marL="539750" lvl="0" indent="-457200" fontAlgn="base">
              <a:lnSpc>
                <a:spcPct val="90000"/>
              </a:lnSpc>
              <a:spcBef>
                <a:spcPts val="600"/>
              </a:spcBef>
              <a:spcAft>
                <a:spcPct val="0"/>
              </a:spcAft>
              <a:buClr>
                <a:srgbClr val="4F271C"/>
              </a:buClr>
              <a:buSzPct val="80000"/>
              <a:buFont typeface="Wingdings" panose="05000000000000000000" pitchFamily="2" charset="2"/>
              <a:buChar char="v"/>
            </a:pPr>
            <a:r>
              <a:rPr lang="en-US" altLang="en-US" sz="2800" dirty="0">
                <a:solidFill>
                  <a:prstClr val="black"/>
                </a:solidFill>
                <a:latin typeface="Arial" panose="020B0604020202020204" pitchFamily="34" charset="0"/>
                <a:ea typeface="ＭＳ Ｐゴシック" charset="-128"/>
                <a:cs typeface="Arial" panose="020B0604020202020204" pitchFamily="34" charset="0"/>
              </a:rPr>
              <a:t>Document your achievements carefully</a:t>
            </a:r>
          </a:p>
          <a:p>
            <a:pPr marL="996950" lvl="1" indent="-457200" fontAlgn="base">
              <a:lnSpc>
                <a:spcPct val="90000"/>
              </a:lnSpc>
              <a:spcBef>
                <a:spcPts val="600"/>
              </a:spcBef>
              <a:spcAft>
                <a:spcPct val="0"/>
              </a:spcAft>
              <a:buClr>
                <a:srgbClr val="4F271C"/>
              </a:buClr>
              <a:buSzPct val="80000"/>
              <a:buFont typeface="Wingdings" panose="05000000000000000000" pitchFamily="2" charset="2"/>
              <a:buChar char="Ø"/>
            </a:pPr>
            <a:r>
              <a:rPr lang="en-US" altLang="ja-JP" sz="2400" b="1" dirty="0">
                <a:solidFill>
                  <a:srgbClr val="FF0000"/>
                </a:solidFill>
                <a:latin typeface="Arial" panose="020B0604020202020204" pitchFamily="34" charset="0"/>
                <a:ea typeface="ＭＳ Ｐゴシック" charset="-128"/>
                <a:cs typeface="Arial" panose="020B0604020202020204" pitchFamily="34" charset="0"/>
              </a:rPr>
              <a:t>IF IT IS NOT IN THE CV, IT DIDN’T HAPPEN</a:t>
            </a:r>
            <a:endParaRPr lang="en-US" altLang="en-US" sz="2400" dirty="0">
              <a:solidFill>
                <a:prstClr val="black"/>
              </a:solidFill>
              <a:latin typeface="Arial" panose="020B0604020202020204" pitchFamily="34" charset="0"/>
              <a:ea typeface="ＭＳ Ｐゴシック" charset="-128"/>
              <a:cs typeface="Arial" panose="020B0604020202020204" pitchFamily="34" charset="0"/>
            </a:endParaRPr>
          </a:p>
          <a:p>
            <a:pPr marL="596900" lvl="0" indent="-514350" fontAlgn="base">
              <a:lnSpc>
                <a:spcPct val="90000"/>
              </a:lnSpc>
              <a:spcBef>
                <a:spcPts val="600"/>
              </a:spcBef>
              <a:spcAft>
                <a:spcPct val="0"/>
              </a:spcAft>
              <a:buClr>
                <a:srgbClr val="4F271C"/>
              </a:buClr>
              <a:buSzPct val="80000"/>
              <a:buFont typeface="Wingdings" panose="05000000000000000000" pitchFamily="2" charset="2"/>
              <a:buChar char="v"/>
            </a:pPr>
            <a:r>
              <a:rPr lang="en-US" altLang="en-US" sz="2800" dirty="0">
                <a:solidFill>
                  <a:prstClr val="black"/>
                </a:solidFill>
                <a:latin typeface="Arial" panose="020B0604020202020204" pitchFamily="34" charset="0"/>
                <a:ea typeface="ＭＳ Ｐゴシック" charset="-128"/>
                <a:cs typeface="Arial" panose="020B0604020202020204" pitchFamily="34" charset="0"/>
              </a:rPr>
              <a:t>Seek professional visibility</a:t>
            </a:r>
          </a:p>
        </p:txBody>
      </p:sp>
      <p:sp>
        <p:nvSpPr>
          <p:cNvPr id="4" name="Line 6">
            <a:extLst>
              <a:ext uri="{FF2B5EF4-FFF2-40B4-BE49-F238E27FC236}">
                <a16:creationId xmlns:a16="http://schemas.microsoft.com/office/drawing/2014/main" id="{53C5064D-1327-1363-1A7D-A01420BA0825}"/>
              </a:ext>
            </a:extLst>
          </p:cNvPr>
          <p:cNvSpPr>
            <a:spLocks noChangeShapeType="1"/>
          </p:cNvSpPr>
          <p:nvPr/>
        </p:nvSpPr>
        <p:spPr bwMode="auto">
          <a:xfrm flipV="1">
            <a:off x="534838" y="767155"/>
            <a:ext cx="10515600" cy="41276"/>
          </a:xfrm>
          <a:prstGeom prst="line">
            <a:avLst/>
          </a:prstGeom>
          <a:noFill/>
          <a:ln w="28575">
            <a:solidFill>
              <a:srgbClr val="B96645"/>
            </a:solidFill>
            <a:round/>
            <a:headEnd/>
            <a:tailEnd/>
          </a:ln>
          <a:extLst>
            <a:ext uri="{909E8E84-426E-40DD-AFC4-6F175D3DCCD1}">
              <a14:hiddenFill xmlns:a14="http://schemas.microsoft.com/office/drawing/2010/main">
                <a:no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highlight>
                <a:srgbClr val="B96645"/>
              </a:highlight>
              <a:uLnTx/>
              <a:uFillTx/>
              <a:latin typeface="Calibri" panose="020F0502020204030204"/>
              <a:ea typeface="+mn-ea"/>
              <a:cs typeface="+mn-cs"/>
            </a:endParaRPr>
          </a:p>
        </p:txBody>
      </p:sp>
    </p:spTree>
    <p:extLst>
      <p:ext uri="{BB962C8B-B14F-4D97-AF65-F5344CB8AC3E}">
        <p14:creationId xmlns:p14="http://schemas.microsoft.com/office/powerpoint/2010/main" val="21941496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38200" y="151882"/>
            <a:ext cx="10515600" cy="915767"/>
          </a:xfrm>
        </p:spPr>
        <p:txBody>
          <a:bodyPr>
            <a:normAutofit/>
          </a:bodyPr>
          <a:lstStyle/>
          <a:p>
            <a:pPr algn="ctr"/>
            <a:r>
              <a:rPr lang="en-US" sz="3600" dirty="0">
                <a:latin typeface="Arial" panose="020B0604020202020204" pitchFamily="34" charset="0"/>
                <a:cs typeface="Arial" panose="020B0604020202020204" pitchFamily="34" charset="0"/>
              </a:rPr>
              <a:t>Lifeline</a:t>
            </a:r>
          </a:p>
        </p:txBody>
      </p:sp>
      <p:sp>
        <p:nvSpPr>
          <p:cNvPr id="4" name="Slide Number Placeholder 3">
            <a:extLst>
              <a:ext uri="{FF2B5EF4-FFF2-40B4-BE49-F238E27FC236}">
                <a16:creationId xmlns:a16="http://schemas.microsoft.com/office/drawing/2014/main" id="{24417B2F-E3F6-4B57-9EE4-D43CA8D84A6B}"/>
              </a:ext>
            </a:extLst>
          </p:cNvPr>
          <p:cNvSpPr>
            <a:spLocks noGrp="1"/>
          </p:cNvSpPr>
          <p:nvPr>
            <p:ph type="sldNum" sz="quarter" idx="12"/>
          </p:nvPr>
        </p:nvSpPr>
        <p:spPr/>
        <p:txBody>
          <a:bodyPr/>
          <a:lstStyle/>
          <a:p>
            <a:fld id="{6CEC2A8F-A9B4-4210-9F28-0F86B8E83E9D}" type="slidenum">
              <a:rPr lang="en-US" smtClean="0"/>
              <a:t>32</a:t>
            </a:fld>
            <a:endParaRPr lang="en-US" dirty="0"/>
          </a:p>
        </p:txBody>
      </p:sp>
      <p:sp>
        <p:nvSpPr>
          <p:cNvPr id="5" name="TextBox 4"/>
          <p:cNvSpPr txBox="1"/>
          <p:nvPr/>
        </p:nvSpPr>
        <p:spPr>
          <a:xfrm>
            <a:off x="2354095" y="1804058"/>
            <a:ext cx="7696564" cy="3733330"/>
          </a:xfrm>
          <a:prstGeom prst="rect">
            <a:avLst/>
          </a:prstGeom>
          <a:noFill/>
        </p:spPr>
        <p:txBody>
          <a:bodyPr wrap="square" rtlCol="0">
            <a:spAutoFit/>
          </a:bodyPr>
          <a:lstStyle/>
          <a:p>
            <a:pPr marL="365125" lvl="0" indent="-282575" fontAlgn="base">
              <a:lnSpc>
                <a:spcPct val="90000"/>
              </a:lnSpc>
              <a:spcBef>
                <a:spcPts val="600"/>
              </a:spcBef>
              <a:spcAft>
                <a:spcPct val="0"/>
              </a:spcAft>
              <a:buClr>
                <a:srgbClr val="4F271C"/>
              </a:buClr>
              <a:buSzPct val="80000"/>
            </a:pPr>
            <a:r>
              <a:rPr lang="en-US" altLang="en-US" sz="2800" b="1" dirty="0">
                <a:solidFill>
                  <a:prstClr val="black"/>
                </a:solidFill>
                <a:latin typeface="Arial" panose="020B0604020202020204" pitchFamily="34" charset="0"/>
                <a:ea typeface="ＭＳ Ｐゴシック" charset="-128"/>
                <a:cs typeface="Arial" panose="020B0604020202020204" pitchFamily="34" charset="0"/>
              </a:rPr>
              <a:t>Contact: Tina Clark</a:t>
            </a:r>
          </a:p>
          <a:p>
            <a:pPr marL="365125" lvl="0" indent="-282575" fontAlgn="base">
              <a:lnSpc>
                <a:spcPct val="90000"/>
              </a:lnSpc>
              <a:spcBef>
                <a:spcPts val="600"/>
              </a:spcBef>
              <a:spcAft>
                <a:spcPct val="0"/>
              </a:spcAft>
              <a:buClr>
                <a:srgbClr val="4F271C"/>
              </a:buClr>
              <a:buSzPct val="80000"/>
            </a:pPr>
            <a:r>
              <a:rPr lang="en-US" altLang="en-US" sz="2800" b="1" dirty="0">
                <a:solidFill>
                  <a:prstClr val="black"/>
                </a:solidFill>
                <a:latin typeface="Arial" panose="020B0604020202020204" pitchFamily="34" charset="0"/>
                <a:ea typeface="ＭＳ Ｐゴシック" charset="-128"/>
                <a:cs typeface="Arial" panose="020B0604020202020204" pitchFamily="34" charset="0"/>
              </a:rPr>
              <a:t>Office of Administration and Faculty Affairs</a:t>
            </a:r>
            <a:r>
              <a:rPr lang="en-US" altLang="en-US" sz="2800" dirty="0">
                <a:solidFill>
                  <a:prstClr val="black"/>
                </a:solidFill>
                <a:latin typeface="Arial" panose="020B0604020202020204" pitchFamily="34" charset="0"/>
                <a:ea typeface="ＭＳ Ｐゴシック" charset="-128"/>
                <a:cs typeface="Arial" panose="020B0604020202020204" pitchFamily="34" charset="0"/>
              </a:rPr>
              <a:t> </a:t>
            </a:r>
          </a:p>
          <a:p>
            <a:pPr marL="365125" lvl="0" indent="-282575" fontAlgn="base">
              <a:lnSpc>
                <a:spcPct val="90000"/>
              </a:lnSpc>
              <a:spcBef>
                <a:spcPts val="600"/>
              </a:spcBef>
              <a:spcAft>
                <a:spcPct val="0"/>
              </a:spcAft>
              <a:buClr>
                <a:srgbClr val="4F271C"/>
              </a:buClr>
              <a:buSzPct val="80000"/>
            </a:pPr>
            <a:r>
              <a:rPr lang="en-US" altLang="en-US" sz="2800" dirty="0">
                <a:solidFill>
                  <a:prstClr val="black"/>
                </a:solidFill>
                <a:latin typeface="Arial" panose="020B0604020202020204" pitchFamily="34" charset="0"/>
                <a:ea typeface="ＭＳ Ｐゴシック" charset="-128"/>
                <a:cs typeface="Arial" panose="020B0604020202020204" pitchFamily="34" charset="0"/>
              </a:rPr>
              <a:t>713-500-5103, MSB G150</a:t>
            </a:r>
          </a:p>
          <a:p>
            <a:pPr marL="365125" lvl="0" indent="-282575" fontAlgn="base">
              <a:lnSpc>
                <a:spcPct val="90000"/>
              </a:lnSpc>
              <a:spcBef>
                <a:spcPts val="600"/>
              </a:spcBef>
              <a:spcAft>
                <a:spcPct val="0"/>
              </a:spcAft>
              <a:buClr>
                <a:srgbClr val="4F271C"/>
              </a:buClr>
              <a:buSzPct val="80000"/>
            </a:pPr>
            <a:r>
              <a:rPr lang="en-US" altLang="en-US" sz="2800" dirty="0">
                <a:solidFill>
                  <a:prstClr val="black"/>
                </a:solidFill>
                <a:latin typeface="Arial" panose="020B0604020202020204" pitchFamily="34" charset="0"/>
                <a:ea typeface="ＭＳ Ｐゴシック" charset="-128"/>
                <a:cs typeface="Arial" panose="020B0604020202020204" pitchFamily="34" charset="0"/>
              </a:rPr>
              <a:t> </a:t>
            </a:r>
            <a:r>
              <a:rPr lang="en-US" altLang="en-US" sz="2400" dirty="0">
                <a:solidFill>
                  <a:prstClr val="black"/>
                </a:solidFill>
                <a:latin typeface="Arial" panose="020B0604020202020204" pitchFamily="34" charset="0"/>
                <a:ea typeface="ＭＳ Ｐゴシック" charset="-128"/>
                <a:cs typeface="Arial" panose="020B0604020202020204" pitchFamily="34" charset="0"/>
                <a:hlinkClick r:id="rId3"/>
              </a:rPr>
              <a:t>tasamania.d.clark@uth.tmc.edu</a:t>
            </a:r>
            <a:r>
              <a:rPr lang="en-US" altLang="en-US" sz="2400" dirty="0">
                <a:solidFill>
                  <a:prstClr val="black"/>
                </a:solidFill>
                <a:latin typeface="Arial" panose="020B0604020202020204" pitchFamily="34" charset="0"/>
                <a:ea typeface="ＭＳ Ｐゴシック" charset="-128"/>
                <a:cs typeface="Arial" panose="020B0604020202020204" pitchFamily="34" charset="0"/>
              </a:rPr>
              <a:t> </a:t>
            </a:r>
            <a:endParaRPr lang="en-US" altLang="en-US" sz="2800" dirty="0">
              <a:solidFill>
                <a:prstClr val="black"/>
              </a:solidFill>
              <a:latin typeface="Arial" panose="020B0604020202020204" pitchFamily="34" charset="0"/>
              <a:ea typeface="ＭＳ Ｐゴシック" charset="-128"/>
              <a:cs typeface="Arial" panose="020B0604020202020204" pitchFamily="34" charset="0"/>
            </a:endParaRPr>
          </a:p>
          <a:p>
            <a:pPr marL="365125" lvl="0" indent="-282575" fontAlgn="base">
              <a:lnSpc>
                <a:spcPct val="90000"/>
              </a:lnSpc>
              <a:spcBef>
                <a:spcPts val="600"/>
              </a:spcBef>
              <a:spcAft>
                <a:spcPct val="0"/>
              </a:spcAft>
              <a:buClr>
                <a:srgbClr val="4F271C"/>
              </a:buClr>
              <a:buSzPct val="80000"/>
            </a:pPr>
            <a:r>
              <a:rPr lang="en-US" altLang="en-US" sz="2800" dirty="0">
                <a:solidFill>
                  <a:prstClr val="black"/>
                </a:solidFill>
                <a:latin typeface="Arial" panose="020B0604020202020204" pitchFamily="34" charset="0"/>
                <a:ea typeface="ＭＳ Ｐゴシック" charset="-128"/>
                <a:cs typeface="Arial" panose="020B0604020202020204" pitchFamily="34" charset="0"/>
              </a:rPr>
              <a:t>	</a:t>
            </a:r>
            <a:endParaRPr lang="en-US" altLang="en-US" sz="2800" dirty="0">
              <a:solidFill>
                <a:prstClr val="black"/>
              </a:solidFill>
              <a:latin typeface="Gill Sans MT"/>
              <a:ea typeface="ＭＳ Ｐゴシック" charset="-128"/>
            </a:endParaRPr>
          </a:p>
          <a:p>
            <a:pPr marL="860425" lvl="1" indent="-457200" fontAlgn="base">
              <a:lnSpc>
                <a:spcPct val="90000"/>
              </a:lnSpc>
              <a:spcBef>
                <a:spcPts val="550"/>
              </a:spcBef>
              <a:spcAft>
                <a:spcPct val="0"/>
              </a:spcAft>
              <a:buClr>
                <a:srgbClr val="4F271C"/>
              </a:buClr>
              <a:buFont typeface="Wingdings" panose="05000000000000000000" pitchFamily="2" charset="2"/>
              <a:buChar char="v"/>
            </a:pPr>
            <a:r>
              <a:rPr lang="en-US" altLang="en-US" sz="2800" dirty="0">
                <a:solidFill>
                  <a:prstClr val="black"/>
                </a:solidFill>
                <a:latin typeface="Arial" panose="020B0604020202020204" pitchFamily="34" charset="0"/>
                <a:ea typeface="ＭＳ Ｐゴシック" charset="-128"/>
                <a:cs typeface="Arial" panose="020B0604020202020204" pitchFamily="34" charset="0"/>
              </a:rPr>
              <a:t>Consultation</a:t>
            </a:r>
          </a:p>
          <a:p>
            <a:pPr marL="860425" lvl="1" indent="-457200" fontAlgn="base">
              <a:lnSpc>
                <a:spcPct val="90000"/>
              </a:lnSpc>
              <a:spcBef>
                <a:spcPts val="550"/>
              </a:spcBef>
              <a:spcAft>
                <a:spcPct val="0"/>
              </a:spcAft>
              <a:buClr>
                <a:srgbClr val="4F271C"/>
              </a:buClr>
              <a:buFont typeface="Wingdings" panose="05000000000000000000" pitchFamily="2" charset="2"/>
              <a:buChar char="v"/>
            </a:pPr>
            <a:r>
              <a:rPr lang="en-US" altLang="en-US" sz="2800" dirty="0">
                <a:solidFill>
                  <a:prstClr val="black"/>
                </a:solidFill>
                <a:latin typeface="Arial" panose="020B0604020202020204" pitchFamily="34" charset="0"/>
                <a:ea typeface="ＭＳ Ｐゴシック" charset="-128"/>
                <a:cs typeface="Arial" panose="020B0604020202020204" pitchFamily="34" charset="0"/>
              </a:rPr>
              <a:t>Information</a:t>
            </a:r>
          </a:p>
          <a:p>
            <a:pPr marL="860425" lvl="1" indent="-457200" fontAlgn="base">
              <a:lnSpc>
                <a:spcPct val="90000"/>
              </a:lnSpc>
              <a:spcBef>
                <a:spcPts val="550"/>
              </a:spcBef>
              <a:spcAft>
                <a:spcPct val="0"/>
              </a:spcAft>
              <a:buClr>
                <a:srgbClr val="4F271C"/>
              </a:buClr>
              <a:buFont typeface="Wingdings" panose="05000000000000000000" pitchFamily="2" charset="2"/>
              <a:buChar char="v"/>
            </a:pPr>
            <a:r>
              <a:rPr lang="en-US" altLang="en-US" sz="2800" dirty="0">
                <a:solidFill>
                  <a:prstClr val="black"/>
                </a:solidFill>
                <a:latin typeface="Arial" panose="020B0604020202020204" pitchFamily="34" charset="0"/>
                <a:ea typeface="ＭＳ Ｐゴシック" charset="-128"/>
                <a:cs typeface="Arial" panose="020B0604020202020204" pitchFamily="34" charset="0"/>
              </a:rPr>
              <a:t>Assistance</a:t>
            </a:r>
          </a:p>
        </p:txBody>
      </p:sp>
      <p:sp>
        <p:nvSpPr>
          <p:cNvPr id="7" name="Line 6">
            <a:extLst>
              <a:ext uri="{FF2B5EF4-FFF2-40B4-BE49-F238E27FC236}">
                <a16:creationId xmlns:a16="http://schemas.microsoft.com/office/drawing/2014/main" id="{BC3EEF07-BBE4-7784-2B36-EB3FD19252F4}"/>
              </a:ext>
            </a:extLst>
          </p:cNvPr>
          <p:cNvSpPr>
            <a:spLocks noChangeShapeType="1"/>
          </p:cNvSpPr>
          <p:nvPr/>
        </p:nvSpPr>
        <p:spPr bwMode="auto">
          <a:xfrm flipV="1">
            <a:off x="665466" y="1108925"/>
            <a:ext cx="10515600" cy="41276"/>
          </a:xfrm>
          <a:prstGeom prst="line">
            <a:avLst/>
          </a:prstGeom>
          <a:noFill/>
          <a:ln w="28575">
            <a:solidFill>
              <a:srgbClr val="B96645"/>
            </a:solidFill>
            <a:round/>
            <a:headEnd/>
            <a:tailEnd/>
          </a:ln>
          <a:extLst>
            <a:ext uri="{909E8E84-426E-40DD-AFC4-6F175D3DCCD1}">
              <a14:hiddenFill xmlns:a14="http://schemas.microsoft.com/office/drawing/2010/main">
                <a:no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highlight>
                <a:srgbClr val="B96645"/>
              </a:highlight>
              <a:uLnTx/>
              <a:uFillTx/>
              <a:latin typeface="Calibri" panose="020F0502020204030204"/>
              <a:ea typeface="+mn-ea"/>
              <a:cs typeface="+mn-cs"/>
            </a:endParaRPr>
          </a:p>
        </p:txBody>
      </p:sp>
    </p:spTree>
    <p:extLst>
      <p:ext uri="{BB962C8B-B14F-4D97-AF65-F5344CB8AC3E}">
        <p14:creationId xmlns:p14="http://schemas.microsoft.com/office/powerpoint/2010/main" val="48951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15686" y="1477445"/>
            <a:ext cx="10515600" cy="4661419"/>
          </a:xfrm>
        </p:spPr>
        <p:txBody>
          <a:bodyPr/>
          <a:lstStyle/>
          <a:p>
            <a:pPr marL="82550" lvl="0" indent="0" fontAlgn="base">
              <a:spcBef>
                <a:spcPts val="600"/>
              </a:spcBef>
              <a:spcAft>
                <a:spcPct val="0"/>
              </a:spcAft>
              <a:buClr>
                <a:srgbClr val="4F271C"/>
              </a:buClr>
              <a:buSzPct val="80000"/>
              <a:buNone/>
              <a:defRPr/>
            </a:pPr>
            <a:endParaRPr lang="en-US" sz="3200" dirty="0">
              <a:solidFill>
                <a:schemeClr val="accent2">
                  <a:lumMod val="75000"/>
                </a:schemeClr>
              </a:solidFill>
              <a:latin typeface="Gill Sans MT"/>
              <a:ea typeface="ＭＳ Ｐゴシック" charset="0"/>
              <a:cs typeface="Tahoma" charset="0"/>
            </a:endParaRPr>
          </a:p>
          <a:p>
            <a:pPr marL="539750" lvl="0" indent="-457200" fontAlgn="base">
              <a:spcBef>
                <a:spcPts val="600"/>
              </a:spcBef>
              <a:spcAft>
                <a:spcPct val="0"/>
              </a:spcAft>
              <a:buClr>
                <a:srgbClr val="4F271C"/>
              </a:buClr>
              <a:buSzPct val="80000"/>
              <a:buFont typeface="Wingdings" panose="05000000000000000000" pitchFamily="2" charset="2"/>
              <a:buChar char="v"/>
              <a:defRPr/>
            </a:pPr>
            <a:r>
              <a:rPr lang="en-US" sz="3200" dirty="0">
                <a:solidFill>
                  <a:schemeClr val="accent5">
                    <a:lumMod val="50000"/>
                  </a:schemeClr>
                </a:solidFill>
                <a:latin typeface="Gill Sans MT"/>
                <a:ea typeface="ＭＳ Ｐゴシック" charset="0"/>
                <a:cs typeface="Tahoma" charset="0"/>
              </a:rPr>
              <a:t>Clinical, non-tenure track  </a:t>
            </a:r>
            <a:endParaRPr lang="en-US" sz="2000" dirty="0">
              <a:solidFill>
                <a:schemeClr val="accent5">
                  <a:lumMod val="50000"/>
                </a:schemeClr>
              </a:solidFill>
              <a:latin typeface="Gill Sans MT"/>
              <a:ea typeface="ＭＳ Ｐゴシック" charset="0"/>
              <a:cs typeface="Tahoma" charset="0"/>
            </a:endParaRPr>
          </a:p>
          <a:p>
            <a:pPr marL="539750" lvl="0" indent="-457200" fontAlgn="base">
              <a:spcBef>
                <a:spcPts val="600"/>
              </a:spcBef>
              <a:spcAft>
                <a:spcPct val="0"/>
              </a:spcAft>
              <a:buClr>
                <a:srgbClr val="4F271C"/>
              </a:buClr>
              <a:buSzPct val="80000"/>
              <a:buFont typeface="Wingdings" panose="05000000000000000000" pitchFamily="2" charset="2"/>
              <a:buChar char="v"/>
              <a:defRPr/>
            </a:pPr>
            <a:r>
              <a:rPr lang="en-US" sz="3200" dirty="0">
                <a:solidFill>
                  <a:schemeClr val="accent5">
                    <a:lumMod val="50000"/>
                  </a:schemeClr>
                </a:solidFill>
                <a:latin typeface="Gill Sans MT"/>
                <a:ea typeface="ＭＳ Ｐゴシック" charset="0"/>
                <a:cs typeface="Tahoma" charset="0"/>
              </a:rPr>
              <a:t> Research, non-tenure track</a:t>
            </a:r>
          </a:p>
          <a:p>
            <a:pPr marL="539750" lvl="0" indent="-457200" fontAlgn="base">
              <a:spcBef>
                <a:spcPts val="600"/>
              </a:spcBef>
              <a:spcAft>
                <a:spcPct val="0"/>
              </a:spcAft>
              <a:buClr>
                <a:srgbClr val="4F271C"/>
              </a:buClr>
              <a:buSzPct val="80000"/>
              <a:buFont typeface="Wingdings" panose="05000000000000000000" pitchFamily="2" charset="2"/>
              <a:buChar char="v"/>
              <a:defRPr/>
            </a:pPr>
            <a:r>
              <a:rPr lang="en-US" sz="3200" dirty="0">
                <a:solidFill>
                  <a:schemeClr val="accent5">
                    <a:lumMod val="50000"/>
                  </a:schemeClr>
                </a:solidFill>
                <a:latin typeface="Gill Sans MT"/>
                <a:ea typeface="ＭＳ Ｐゴシック" charset="0"/>
                <a:cs typeface="Tahoma" charset="0"/>
              </a:rPr>
              <a:t> Instructional, non-tenure track</a:t>
            </a:r>
          </a:p>
          <a:p>
            <a:pPr marL="365125" lvl="0" indent="-282575" fontAlgn="base">
              <a:spcBef>
                <a:spcPts val="600"/>
              </a:spcBef>
              <a:spcAft>
                <a:spcPct val="0"/>
              </a:spcAft>
              <a:buClr>
                <a:srgbClr val="4F271C"/>
              </a:buClr>
              <a:buSzPct val="80000"/>
              <a:buFont typeface="Tahoma" charset="0"/>
              <a:buChar char="◊"/>
              <a:defRPr/>
            </a:pPr>
            <a:endParaRPr lang="en-US" sz="2000" dirty="0">
              <a:solidFill>
                <a:srgbClr val="000000"/>
              </a:solidFill>
              <a:latin typeface="Gill Sans MT"/>
              <a:ea typeface="ＭＳ Ｐゴシック" charset="0"/>
              <a:cs typeface="Tahoma" charset="0"/>
            </a:endParaRPr>
          </a:p>
          <a:p>
            <a:pPr marL="365125" lvl="0" indent="-282575" fontAlgn="base">
              <a:spcBef>
                <a:spcPts val="600"/>
              </a:spcBef>
              <a:spcAft>
                <a:spcPct val="0"/>
              </a:spcAft>
              <a:buClr>
                <a:srgbClr val="4F271C"/>
              </a:buClr>
              <a:buSzPct val="80000"/>
              <a:buFont typeface="Tahoma" charset="0"/>
              <a:buChar char="◊"/>
              <a:defRPr/>
            </a:pPr>
            <a:endParaRPr lang="en-US" sz="2000" dirty="0">
              <a:solidFill>
                <a:srgbClr val="000000"/>
              </a:solidFill>
              <a:latin typeface="Gill Sans MT"/>
              <a:ea typeface="ＭＳ Ｐゴシック" charset="0"/>
              <a:cs typeface="Tahoma" charset="0"/>
            </a:endParaRPr>
          </a:p>
          <a:p>
            <a:pPr marL="539750" lvl="0" indent="-457200" fontAlgn="base">
              <a:spcBef>
                <a:spcPts val="600"/>
              </a:spcBef>
              <a:spcAft>
                <a:spcPct val="0"/>
              </a:spcAft>
              <a:buClr>
                <a:srgbClr val="4F271C"/>
              </a:buClr>
              <a:buSzPct val="80000"/>
              <a:buFont typeface="Wingdings" panose="05000000000000000000" pitchFamily="2" charset="2"/>
              <a:buChar char="v"/>
              <a:defRPr/>
            </a:pPr>
            <a:r>
              <a:rPr lang="en-US" sz="3200">
                <a:latin typeface="Gill Sans MT"/>
                <a:ea typeface="ＭＳ Ｐゴシック" charset="0"/>
                <a:cs typeface="Tahoma" charset="0"/>
              </a:rPr>
              <a:t>Tenure track</a:t>
            </a:r>
            <a:endParaRPr lang="en-US" sz="3200" dirty="0">
              <a:latin typeface="Gill Sans MT"/>
              <a:ea typeface="ＭＳ Ｐゴシック" charset="0"/>
              <a:cs typeface="Tahoma" charset="0"/>
            </a:endParaRPr>
          </a:p>
          <a:p>
            <a:pPr marL="1203325" lvl="2" indent="-342900" fontAlgn="base">
              <a:spcBef>
                <a:spcPts val="550"/>
              </a:spcBef>
              <a:spcAft>
                <a:spcPct val="0"/>
              </a:spcAft>
              <a:buClr>
                <a:srgbClr val="4F271C"/>
              </a:buClr>
              <a:buFont typeface="Wingdings" panose="05000000000000000000" pitchFamily="2" charset="2"/>
              <a:buChar char="Ø"/>
              <a:defRPr/>
            </a:pPr>
            <a:r>
              <a:rPr lang="en-US" sz="2800" dirty="0">
                <a:solidFill>
                  <a:schemeClr val="accent5">
                    <a:lumMod val="50000"/>
                  </a:schemeClr>
                </a:solidFill>
                <a:latin typeface="Gill Sans MT"/>
                <a:ea typeface="ＭＳ Ｐゴシック" charset="0"/>
                <a:cs typeface="Tahoma" charset="0"/>
              </a:rPr>
              <a:t>Clinician/Educator pathway</a:t>
            </a:r>
          </a:p>
          <a:p>
            <a:pPr marL="1203325" lvl="2" indent="-342900" fontAlgn="base">
              <a:spcBef>
                <a:spcPts val="550"/>
              </a:spcBef>
              <a:spcAft>
                <a:spcPct val="0"/>
              </a:spcAft>
              <a:buClr>
                <a:srgbClr val="4F271C"/>
              </a:buClr>
              <a:buFont typeface="Wingdings" panose="05000000000000000000" pitchFamily="2" charset="2"/>
              <a:buChar char="Ø"/>
              <a:defRPr/>
            </a:pPr>
            <a:r>
              <a:rPr lang="en-US" sz="2800" dirty="0">
                <a:solidFill>
                  <a:schemeClr val="accent5">
                    <a:lumMod val="50000"/>
                  </a:schemeClr>
                </a:solidFill>
                <a:latin typeface="Gill Sans MT"/>
                <a:ea typeface="ＭＳ Ｐゴシック" charset="0"/>
                <a:cs typeface="Tahoma" charset="0"/>
              </a:rPr>
              <a:t>Scientist/Educator pathway</a:t>
            </a:r>
          </a:p>
          <a:p>
            <a:pPr marL="639763" lvl="1" indent="-236538" fontAlgn="base">
              <a:spcBef>
                <a:spcPts val="550"/>
              </a:spcBef>
              <a:spcAft>
                <a:spcPct val="0"/>
              </a:spcAft>
              <a:buClr>
                <a:srgbClr val="4F271C"/>
              </a:buClr>
              <a:buNone/>
              <a:defRPr/>
            </a:pPr>
            <a:endParaRPr lang="en-US" sz="3200" dirty="0">
              <a:solidFill>
                <a:srgbClr val="000000"/>
              </a:solidFill>
              <a:latin typeface="Gill Sans MT"/>
              <a:ea typeface="ＭＳ Ｐゴシック" charset="0"/>
              <a:cs typeface="Tahoma" charset="0"/>
            </a:endParaRPr>
          </a:p>
          <a:p>
            <a:endParaRPr lang="en-US" dirty="0"/>
          </a:p>
        </p:txBody>
      </p:sp>
      <p:sp>
        <p:nvSpPr>
          <p:cNvPr id="4" name="Slide Number Placeholder 4">
            <a:extLst>
              <a:ext uri="{FF2B5EF4-FFF2-40B4-BE49-F238E27FC236}">
                <a16:creationId xmlns:a16="http://schemas.microsoft.com/office/drawing/2014/main" id="{5379B830-C834-9716-F39F-E670D96DF723}"/>
              </a:ext>
            </a:extLst>
          </p:cNvPr>
          <p:cNvSpPr txBox="1">
            <a:spLocks/>
          </p:cNvSpPr>
          <p:nvPr/>
        </p:nvSpPr>
        <p:spPr>
          <a:xfrm>
            <a:off x="10403456" y="6219646"/>
            <a:ext cx="1442049" cy="294796"/>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EC2A8F-A9B4-4210-9F28-0F86B8E83E9D}" type="slidenum">
              <a:rPr lang="en-US" sz="1200" smtClean="0">
                <a:latin typeface="Verdana" panose="020B0604030504040204" pitchFamily="34" charset="0"/>
                <a:ea typeface="Verdana" panose="020B0604030504040204" pitchFamily="34" charset="0"/>
              </a:rPr>
              <a:pPr algn="r"/>
              <a:t>4</a:t>
            </a:fld>
            <a:endParaRPr lang="en-US" sz="1200" dirty="0">
              <a:latin typeface="Verdana" panose="020B0604030504040204" pitchFamily="34" charset="0"/>
              <a:ea typeface="Verdana" panose="020B0604030504040204" pitchFamily="34" charset="0"/>
            </a:endParaRPr>
          </a:p>
        </p:txBody>
      </p:sp>
      <p:sp>
        <p:nvSpPr>
          <p:cNvPr id="6" name="Title 5">
            <a:extLst>
              <a:ext uri="{FF2B5EF4-FFF2-40B4-BE49-F238E27FC236}">
                <a16:creationId xmlns:a16="http://schemas.microsoft.com/office/drawing/2014/main" id="{8B9A6587-A3F9-4244-9A1E-445AD329C56A}"/>
              </a:ext>
            </a:extLst>
          </p:cNvPr>
          <p:cNvSpPr>
            <a:spLocks noGrp="1"/>
          </p:cNvSpPr>
          <p:nvPr>
            <p:ph type="title"/>
          </p:nvPr>
        </p:nvSpPr>
        <p:spPr/>
        <p:txBody>
          <a:bodyPr/>
          <a:lstStyle/>
          <a:p>
            <a:pPr algn="ctr"/>
            <a:r>
              <a:rPr lang="en-US" b="1" dirty="0">
                <a:solidFill>
                  <a:schemeClr val="accent2">
                    <a:lumMod val="75000"/>
                  </a:schemeClr>
                </a:solidFill>
              </a:rPr>
              <a:t>ACADEMIC TRACKS</a:t>
            </a:r>
          </a:p>
        </p:txBody>
      </p:sp>
    </p:spTree>
    <p:extLst>
      <p:ext uri="{BB962C8B-B14F-4D97-AF65-F5344CB8AC3E}">
        <p14:creationId xmlns:p14="http://schemas.microsoft.com/office/powerpoint/2010/main" val="1107394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63756" y="246713"/>
            <a:ext cx="10515600" cy="937796"/>
          </a:xfrm>
        </p:spPr>
        <p:txBody>
          <a:bodyPr>
            <a:normAutofit fontScale="90000"/>
          </a:bodyPr>
          <a:lstStyle/>
          <a:p>
            <a:pPr algn="r">
              <a:spcBef>
                <a:spcPts val="0"/>
              </a:spcBef>
            </a:pPr>
            <a:r>
              <a:rPr lang="en-US" sz="3100" b="1" dirty="0">
                <a:solidFill>
                  <a:prstClr val="black"/>
                </a:solidFill>
                <a:latin typeface="Calibri"/>
                <a:ea typeface="MS PGothic" panose="020B0600070205080204" pitchFamily="34" charset="-128"/>
              </a:rPr>
              <a:t>Ranks, Tracks, and Pathways to Promotion and/or Tenure</a:t>
            </a:r>
            <a:br>
              <a:rPr lang="en-US" sz="3100" b="1" dirty="0">
                <a:solidFill>
                  <a:prstClr val="black"/>
                </a:solidFill>
                <a:latin typeface="Calibri"/>
                <a:ea typeface="MS PGothic" panose="020B0600070205080204" pitchFamily="34" charset="-128"/>
              </a:rPr>
            </a:br>
            <a:br>
              <a:rPr lang="en-US" sz="3100" b="1" dirty="0">
                <a:solidFill>
                  <a:prstClr val="black"/>
                </a:solidFill>
                <a:latin typeface="Calibri"/>
                <a:ea typeface="MS PGothic" panose="020B0600070205080204" pitchFamily="34" charset="-128"/>
              </a:rPr>
            </a:br>
            <a:endParaRPr lang="en-US" sz="1800" u="sng" dirty="0"/>
          </a:p>
        </p:txBody>
      </p:sp>
      <p:sp>
        <p:nvSpPr>
          <p:cNvPr id="5" name="Content Placeholder 4"/>
          <p:cNvSpPr>
            <a:spLocks noGrp="1"/>
          </p:cNvSpPr>
          <p:nvPr>
            <p:ph idx="1"/>
          </p:nvPr>
        </p:nvSpPr>
        <p:spPr>
          <a:xfrm>
            <a:off x="8091263" y="5517115"/>
            <a:ext cx="7934469" cy="1563190"/>
          </a:xfrm>
        </p:spPr>
        <p:txBody>
          <a:bodyPr>
            <a:normAutofit/>
          </a:bodyPr>
          <a:lstStyle/>
          <a:p>
            <a:pPr marL="639763" lvl="1" indent="-236538" fontAlgn="base">
              <a:spcBef>
                <a:spcPts val="550"/>
              </a:spcBef>
              <a:spcAft>
                <a:spcPct val="0"/>
              </a:spcAft>
              <a:buClr>
                <a:srgbClr val="4F271C"/>
              </a:buClr>
              <a:buNone/>
              <a:defRPr/>
            </a:pPr>
            <a:endParaRPr lang="en-US" sz="1400" i="1" dirty="0">
              <a:solidFill>
                <a:srgbClr val="000000"/>
              </a:solidFill>
              <a:latin typeface="Gill Sans MT"/>
              <a:ea typeface="ＭＳ Ｐゴシック" charset="0"/>
              <a:cs typeface="Tahoma" charset="0"/>
            </a:endParaRPr>
          </a:p>
          <a:p>
            <a:r>
              <a:rPr lang="en-US" sz="1600" i="1" dirty="0"/>
              <a:t> </a:t>
            </a:r>
            <a:r>
              <a:rPr lang="en-US" sz="1600" i="1" dirty="0">
                <a:solidFill>
                  <a:prstClr val="black"/>
                </a:solidFill>
                <a:latin typeface="Calibri"/>
                <a:ea typeface="MS PGothic" panose="020B0600070205080204" pitchFamily="34" charset="-128"/>
              </a:rPr>
              <a:t>(tenure must be awarded before 9</a:t>
            </a:r>
            <a:r>
              <a:rPr lang="en-US" sz="1600" i="1" baseline="30000" dirty="0">
                <a:solidFill>
                  <a:prstClr val="black"/>
                </a:solidFill>
                <a:latin typeface="Calibri"/>
                <a:ea typeface="MS PGothic" panose="020B0600070205080204" pitchFamily="34" charset="-128"/>
              </a:rPr>
              <a:t>th</a:t>
            </a:r>
            <a:r>
              <a:rPr lang="en-US" sz="1600" i="1" dirty="0">
                <a:solidFill>
                  <a:prstClr val="black"/>
                </a:solidFill>
                <a:latin typeface="Calibri"/>
                <a:ea typeface="MS PGothic" panose="020B0600070205080204" pitchFamily="34" charset="-128"/>
              </a:rPr>
              <a:t> year)</a:t>
            </a:r>
            <a:br>
              <a:rPr lang="en-US" sz="1600" i="1" u="sng" dirty="0">
                <a:solidFill>
                  <a:prstClr val="black"/>
                </a:solidFill>
                <a:latin typeface="Calibri"/>
                <a:ea typeface="MS PGothic" panose="020B0600070205080204" pitchFamily="34" charset="-128"/>
              </a:rPr>
            </a:br>
            <a:endParaRPr lang="en-US" sz="1600" i="1" dirty="0"/>
          </a:p>
        </p:txBody>
      </p:sp>
      <p:sp>
        <p:nvSpPr>
          <p:cNvPr id="4" name="Slide Number Placeholder 3">
            <a:extLst>
              <a:ext uri="{FF2B5EF4-FFF2-40B4-BE49-F238E27FC236}">
                <a16:creationId xmlns:a16="http://schemas.microsoft.com/office/drawing/2014/main" id="{3E4DE3AA-C651-4D43-A442-91FB3777C22E}"/>
              </a:ext>
            </a:extLst>
          </p:cNvPr>
          <p:cNvSpPr>
            <a:spLocks noGrp="1"/>
          </p:cNvSpPr>
          <p:nvPr>
            <p:ph type="sldNum" sz="quarter" idx="12"/>
          </p:nvPr>
        </p:nvSpPr>
        <p:spPr/>
        <p:txBody>
          <a:bodyPr/>
          <a:lstStyle/>
          <a:p>
            <a:fld id="{6CEC2A8F-A9B4-4210-9F28-0F86B8E83E9D}" type="slidenum">
              <a:rPr lang="en-US" smtClean="0"/>
              <a:t>5</a:t>
            </a:fld>
            <a:endParaRPr lang="en-US" dirty="0"/>
          </a:p>
        </p:txBody>
      </p:sp>
      <p:sp>
        <p:nvSpPr>
          <p:cNvPr id="39" name="TextBox 38"/>
          <p:cNvSpPr txBox="1"/>
          <p:nvPr/>
        </p:nvSpPr>
        <p:spPr>
          <a:xfrm>
            <a:off x="516294" y="5306731"/>
            <a:ext cx="5579706" cy="1107996"/>
          </a:xfrm>
          <a:prstGeom prst="rect">
            <a:avLst/>
          </a:prstGeom>
          <a:noFill/>
        </p:spPr>
        <p:txBody>
          <a:bodyPr wrap="square" rtlCol="0">
            <a:spAutoFit/>
          </a:bodyPr>
          <a:lstStyle/>
          <a:p>
            <a:pPr lvl="0"/>
            <a:r>
              <a:rPr lang="en-US" sz="1100" b="1" dirty="0">
                <a:solidFill>
                  <a:prstClr val="black"/>
                </a:solidFill>
                <a:ea typeface="MS PGothic" panose="020B0600070205080204" pitchFamily="34" charset="-128"/>
              </a:rPr>
              <a:t>*Minimum of 3 years in rank is required for promotion (HOOP); however, less than </a:t>
            </a:r>
          </a:p>
          <a:p>
            <a:pPr lvl="0"/>
            <a:r>
              <a:rPr lang="en-US" sz="1100" b="1" dirty="0">
                <a:solidFill>
                  <a:prstClr val="black"/>
                </a:solidFill>
                <a:ea typeface="MS PGothic" panose="020B0600070205080204" pitchFamily="34" charset="-128"/>
              </a:rPr>
              <a:t>     5 years at time of submission is considered accelerated.</a:t>
            </a:r>
          </a:p>
          <a:p>
            <a:pPr lvl="0"/>
            <a:endParaRPr lang="en-US" sz="1100" b="1" dirty="0">
              <a:solidFill>
                <a:prstClr val="black"/>
              </a:solidFill>
              <a:ea typeface="MS PGothic" panose="020B0600070205080204" pitchFamily="34" charset="-128"/>
            </a:endParaRPr>
          </a:p>
          <a:p>
            <a:pPr lvl="0"/>
            <a:r>
              <a:rPr lang="en-US" sz="1100" b="1" dirty="0">
                <a:solidFill>
                  <a:prstClr val="black"/>
                </a:solidFill>
                <a:ea typeface="MS PGothic" panose="020B0600070205080204" pitchFamily="34" charset="-128"/>
              </a:rPr>
              <a:t>** Requested by faculty member and approved by Dept. Chair and Dean, effective 9/1. </a:t>
            </a:r>
          </a:p>
          <a:p>
            <a:pPr lvl="0"/>
            <a:r>
              <a:rPr lang="en-US" sz="1100" b="1" dirty="0">
                <a:solidFill>
                  <a:prstClr val="black"/>
                </a:solidFill>
                <a:ea typeface="MS PGothic" panose="020B0600070205080204" pitchFamily="34" charset="-128"/>
              </a:rPr>
              <a:t>     Time off the tenure track  does not count toward the 9-year tenure probationary period.</a:t>
            </a:r>
          </a:p>
          <a:p>
            <a:pPr lvl="0"/>
            <a:endParaRPr lang="en-US" sz="1100" b="1" dirty="0">
              <a:solidFill>
                <a:prstClr val="black"/>
              </a:solidFill>
              <a:ea typeface="MS PGothic" panose="020B0600070205080204" pitchFamily="34" charset="-128"/>
            </a:endParaRPr>
          </a:p>
        </p:txBody>
      </p:sp>
      <p:grpSp>
        <p:nvGrpSpPr>
          <p:cNvPr id="6" name="Group 5">
            <a:extLst>
              <a:ext uri="{FF2B5EF4-FFF2-40B4-BE49-F238E27FC236}">
                <a16:creationId xmlns:a16="http://schemas.microsoft.com/office/drawing/2014/main" id="{459E7F51-960B-A5FD-2CEF-5C8EA6ACD3DE}"/>
              </a:ext>
            </a:extLst>
          </p:cNvPr>
          <p:cNvGrpSpPr/>
          <p:nvPr/>
        </p:nvGrpSpPr>
        <p:grpSpPr>
          <a:xfrm>
            <a:off x="1528290" y="993903"/>
            <a:ext cx="9225023" cy="3953998"/>
            <a:chOff x="1358766" y="1249655"/>
            <a:chExt cx="7639073" cy="3731500"/>
          </a:xfrm>
        </p:grpSpPr>
        <p:sp>
          <p:nvSpPr>
            <p:cNvPr id="7" name="Rounded Rectangle 7">
              <a:extLst>
                <a:ext uri="{FF2B5EF4-FFF2-40B4-BE49-F238E27FC236}">
                  <a16:creationId xmlns:a16="http://schemas.microsoft.com/office/drawing/2014/main" id="{B44350A2-F00E-A90E-CDD3-E98D24C32849}"/>
                </a:ext>
              </a:extLst>
            </p:cNvPr>
            <p:cNvSpPr/>
            <p:nvPr/>
          </p:nvSpPr>
          <p:spPr>
            <a:xfrm>
              <a:off x="3840203" y="1351193"/>
              <a:ext cx="884197" cy="697691"/>
            </a:xfrm>
            <a:prstGeom prst="roundRect">
              <a:avLst/>
            </a:prstGeom>
            <a:noFill/>
            <a:ln w="25400" cap="flat" cmpd="sng" algn="ctr">
              <a:solidFill>
                <a:srgbClr val="C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Gill Sans MT"/>
                <a:ea typeface="+mn-ea"/>
                <a:cs typeface="+mn-cs"/>
              </a:endParaRPr>
            </a:p>
          </p:txBody>
        </p:sp>
        <p:sp>
          <p:nvSpPr>
            <p:cNvPr id="8" name="Rounded Rectangle 10">
              <a:extLst>
                <a:ext uri="{FF2B5EF4-FFF2-40B4-BE49-F238E27FC236}">
                  <a16:creationId xmlns:a16="http://schemas.microsoft.com/office/drawing/2014/main" id="{50404995-9057-A398-6550-56BB28DF2042}"/>
                </a:ext>
              </a:extLst>
            </p:cNvPr>
            <p:cNvSpPr/>
            <p:nvPr/>
          </p:nvSpPr>
          <p:spPr>
            <a:xfrm>
              <a:off x="1395984" y="4268973"/>
              <a:ext cx="1704117" cy="674915"/>
            </a:xfrm>
            <a:prstGeom prst="roundRect">
              <a:avLst/>
            </a:prstGeom>
            <a:noFill/>
            <a:ln w="25400" cap="flat" cmpd="sng" algn="ctr">
              <a:solidFill>
                <a:srgbClr val="3891A7">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Gill Sans MT"/>
                <a:ea typeface="+mn-ea"/>
                <a:cs typeface="+mn-cs"/>
              </a:endParaRPr>
            </a:p>
          </p:txBody>
        </p:sp>
        <p:sp>
          <p:nvSpPr>
            <p:cNvPr id="9" name="Rounded Rectangle 11">
              <a:extLst>
                <a:ext uri="{FF2B5EF4-FFF2-40B4-BE49-F238E27FC236}">
                  <a16:creationId xmlns:a16="http://schemas.microsoft.com/office/drawing/2014/main" id="{CA5710FA-7449-99BE-DDFA-B7859C59986C}"/>
                </a:ext>
              </a:extLst>
            </p:cNvPr>
            <p:cNvSpPr/>
            <p:nvPr/>
          </p:nvSpPr>
          <p:spPr>
            <a:xfrm>
              <a:off x="1358766" y="1249655"/>
              <a:ext cx="1705960" cy="843074"/>
            </a:xfrm>
            <a:prstGeom prst="roundRect">
              <a:avLst>
                <a:gd name="adj" fmla="val 20611"/>
              </a:avLst>
            </a:prstGeom>
            <a:noFill/>
            <a:ln w="25400" cap="flat" cmpd="sng" algn="ctr">
              <a:solidFill>
                <a:srgbClr val="C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Gill Sans MT"/>
                <a:ea typeface="+mn-ea"/>
                <a:cs typeface="+mn-cs"/>
              </a:endParaRPr>
            </a:p>
          </p:txBody>
        </p:sp>
        <p:sp>
          <p:nvSpPr>
            <p:cNvPr id="10" name="TextBox 9">
              <a:extLst>
                <a:ext uri="{FF2B5EF4-FFF2-40B4-BE49-F238E27FC236}">
                  <a16:creationId xmlns:a16="http://schemas.microsoft.com/office/drawing/2014/main" id="{3044D0FC-1850-9503-EC5C-F846E23D2987}"/>
                </a:ext>
              </a:extLst>
            </p:cNvPr>
            <p:cNvSpPr txBox="1"/>
            <p:nvPr/>
          </p:nvSpPr>
          <p:spPr>
            <a:xfrm>
              <a:off x="1426677" y="4454112"/>
              <a:ext cx="1623560" cy="307777"/>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ea typeface="MS PGothic" panose="020B0600070205080204" pitchFamily="34" charset="-128"/>
                </a:rPr>
                <a:t>Non-tenure track</a:t>
              </a:r>
            </a:p>
          </p:txBody>
        </p:sp>
        <p:sp>
          <p:nvSpPr>
            <p:cNvPr id="11" name="TextBox 10">
              <a:extLst>
                <a:ext uri="{FF2B5EF4-FFF2-40B4-BE49-F238E27FC236}">
                  <a16:creationId xmlns:a16="http://schemas.microsoft.com/office/drawing/2014/main" id="{96448EEF-866D-CBB3-1760-198B3A4F5252}"/>
                </a:ext>
              </a:extLst>
            </p:cNvPr>
            <p:cNvSpPr txBox="1"/>
            <p:nvPr/>
          </p:nvSpPr>
          <p:spPr>
            <a:xfrm>
              <a:off x="1524190" y="1331163"/>
              <a:ext cx="1211027" cy="63900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ea typeface="MS PGothic" panose="020B0600070205080204" pitchFamily="34" charset="-128"/>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ea typeface="MS PGothic" panose="020B0600070205080204" pitchFamily="34" charset="-128"/>
                </a:rPr>
                <a:t>          </a:t>
              </a:r>
              <a:r>
                <a:rPr kumimoji="0" lang="en-US" sz="1400" b="0" i="0" u="none" strike="noStrike" kern="0" cap="none" spc="0" normalizeH="0" baseline="0" noProof="0" dirty="0">
                  <a:ln>
                    <a:noFill/>
                  </a:ln>
                  <a:solidFill>
                    <a:prstClr val="black"/>
                  </a:solidFill>
                  <a:effectLst/>
                  <a:uLnTx/>
                  <a:uFillTx/>
                  <a:ea typeface="MS PGothic" panose="020B0600070205080204" pitchFamily="34" charset="-128"/>
                </a:rPr>
                <a:t>Tenure track </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black"/>
                </a:solidFill>
                <a:effectLst/>
                <a:uLnTx/>
                <a:uFillTx/>
                <a:ea typeface="MS PGothic" panose="020B0600070205080204" pitchFamily="34" charset="-128"/>
              </a:endParaRPr>
            </a:p>
          </p:txBody>
        </p:sp>
        <p:sp>
          <p:nvSpPr>
            <p:cNvPr id="12" name="TextBox 11">
              <a:extLst>
                <a:ext uri="{FF2B5EF4-FFF2-40B4-BE49-F238E27FC236}">
                  <a16:creationId xmlns:a16="http://schemas.microsoft.com/office/drawing/2014/main" id="{AC81E15A-058C-F401-D0F7-EAE4FBA1167E}"/>
                </a:ext>
              </a:extLst>
            </p:cNvPr>
            <p:cNvSpPr txBox="1"/>
            <p:nvPr/>
          </p:nvSpPr>
          <p:spPr>
            <a:xfrm>
              <a:off x="3903944" y="4355192"/>
              <a:ext cx="879343"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ea typeface="MS PGothic" panose="020B0600070205080204" pitchFamily="34" charset="-128"/>
                </a:rPr>
                <a:t>Assistant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ea typeface="MS PGothic" panose="020B0600070205080204" pitchFamily="34" charset="-128"/>
                </a:rPr>
                <a:t>Professor</a:t>
              </a:r>
            </a:p>
          </p:txBody>
        </p:sp>
        <p:sp>
          <p:nvSpPr>
            <p:cNvPr id="13" name="TextBox 12">
              <a:extLst>
                <a:ext uri="{FF2B5EF4-FFF2-40B4-BE49-F238E27FC236}">
                  <a16:creationId xmlns:a16="http://schemas.microsoft.com/office/drawing/2014/main" id="{6AC030DF-5E44-DF1B-1CBF-C795C999D2CC}"/>
                </a:ext>
              </a:extLst>
            </p:cNvPr>
            <p:cNvSpPr txBox="1"/>
            <p:nvPr/>
          </p:nvSpPr>
          <p:spPr>
            <a:xfrm>
              <a:off x="3932096" y="1416426"/>
              <a:ext cx="879343"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ea typeface="MS PGothic" panose="020B0600070205080204" pitchFamily="34" charset="-128"/>
                </a:rPr>
                <a:t>Assistant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ea typeface="MS PGothic" panose="020B0600070205080204" pitchFamily="34" charset="-128"/>
                </a:rPr>
                <a:t>Professor</a:t>
              </a:r>
            </a:p>
          </p:txBody>
        </p:sp>
        <p:sp>
          <p:nvSpPr>
            <p:cNvPr id="14" name="TextBox 13">
              <a:extLst>
                <a:ext uri="{FF2B5EF4-FFF2-40B4-BE49-F238E27FC236}">
                  <a16:creationId xmlns:a16="http://schemas.microsoft.com/office/drawing/2014/main" id="{93A75625-9C0E-9E72-4D4A-2E26295761FC}"/>
                </a:ext>
              </a:extLst>
            </p:cNvPr>
            <p:cNvSpPr txBox="1"/>
            <p:nvPr/>
          </p:nvSpPr>
          <p:spPr>
            <a:xfrm>
              <a:off x="6141407" y="1446468"/>
              <a:ext cx="870373" cy="52322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ea typeface="MS PGothic" panose="020B0600070205080204" pitchFamily="34" charset="-128"/>
                </a:rPr>
                <a:t>Associate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ea typeface="MS PGothic" panose="020B0600070205080204" pitchFamily="34" charset="-128"/>
                </a:rPr>
                <a:t>Professor </a:t>
              </a:r>
            </a:p>
          </p:txBody>
        </p:sp>
        <p:sp>
          <p:nvSpPr>
            <p:cNvPr id="15" name="Rounded Rectangle 25">
              <a:extLst>
                <a:ext uri="{FF2B5EF4-FFF2-40B4-BE49-F238E27FC236}">
                  <a16:creationId xmlns:a16="http://schemas.microsoft.com/office/drawing/2014/main" id="{AED04169-6F89-9AB0-546E-7B074520EE04}"/>
                </a:ext>
              </a:extLst>
            </p:cNvPr>
            <p:cNvSpPr/>
            <p:nvPr/>
          </p:nvSpPr>
          <p:spPr>
            <a:xfrm>
              <a:off x="3874976" y="4289147"/>
              <a:ext cx="810436" cy="663853"/>
            </a:xfrm>
            <a:prstGeom prst="roundRect">
              <a:avLst>
                <a:gd name="adj" fmla="val 8594"/>
              </a:avLst>
            </a:prstGeom>
            <a:noFill/>
            <a:ln w="25400" cap="flat" cmpd="sng" algn="ctr">
              <a:solidFill>
                <a:srgbClr val="3891A7">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Gill Sans MT"/>
                <a:ea typeface="+mn-ea"/>
                <a:cs typeface="+mn-cs"/>
              </a:endParaRPr>
            </a:p>
          </p:txBody>
        </p:sp>
        <p:sp>
          <p:nvSpPr>
            <p:cNvPr id="16" name="Rounded Rectangle 48">
              <a:extLst>
                <a:ext uri="{FF2B5EF4-FFF2-40B4-BE49-F238E27FC236}">
                  <a16:creationId xmlns:a16="http://schemas.microsoft.com/office/drawing/2014/main" id="{6B1FB1CF-B167-56D9-AE88-42253C25790D}"/>
                </a:ext>
              </a:extLst>
            </p:cNvPr>
            <p:cNvSpPr/>
            <p:nvPr/>
          </p:nvSpPr>
          <p:spPr>
            <a:xfrm>
              <a:off x="6027530" y="4266667"/>
              <a:ext cx="934405" cy="714488"/>
            </a:xfrm>
            <a:prstGeom prst="roundRect">
              <a:avLst/>
            </a:prstGeom>
            <a:noFill/>
            <a:ln w="25400" cap="flat" cmpd="sng" algn="ctr">
              <a:solidFill>
                <a:srgbClr val="3891A7">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Gill Sans MT"/>
                <a:ea typeface="+mn-ea"/>
                <a:cs typeface="+mn-cs"/>
              </a:endParaRPr>
            </a:p>
          </p:txBody>
        </p:sp>
        <p:sp>
          <p:nvSpPr>
            <p:cNvPr id="17" name="Rounded Rectangle 60">
              <a:extLst>
                <a:ext uri="{FF2B5EF4-FFF2-40B4-BE49-F238E27FC236}">
                  <a16:creationId xmlns:a16="http://schemas.microsoft.com/office/drawing/2014/main" id="{FDB9B119-EAF5-851A-49AE-29886200A678}"/>
                </a:ext>
              </a:extLst>
            </p:cNvPr>
            <p:cNvSpPr/>
            <p:nvPr/>
          </p:nvSpPr>
          <p:spPr>
            <a:xfrm>
              <a:off x="7989594" y="4254314"/>
              <a:ext cx="937182" cy="698686"/>
            </a:xfrm>
            <a:prstGeom prst="roundRect">
              <a:avLst/>
            </a:prstGeom>
            <a:noFill/>
            <a:ln w="25400" cap="flat" cmpd="sng" algn="ctr">
              <a:solidFill>
                <a:srgbClr val="3891A7">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Gill Sans MT"/>
                <a:ea typeface="+mn-ea"/>
                <a:cs typeface="+mn-cs"/>
              </a:endParaRPr>
            </a:p>
          </p:txBody>
        </p:sp>
        <p:sp>
          <p:nvSpPr>
            <p:cNvPr id="18" name="TextBox 17">
              <a:extLst>
                <a:ext uri="{FF2B5EF4-FFF2-40B4-BE49-F238E27FC236}">
                  <a16:creationId xmlns:a16="http://schemas.microsoft.com/office/drawing/2014/main" id="{54025000-DE70-74D8-05AC-6AABE8105D81}"/>
                </a:ext>
              </a:extLst>
            </p:cNvPr>
            <p:cNvSpPr txBox="1"/>
            <p:nvPr/>
          </p:nvSpPr>
          <p:spPr>
            <a:xfrm>
              <a:off x="4909143" y="1698851"/>
              <a:ext cx="1153509"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ea typeface="MS PGothic" panose="020B0600070205080204" pitchFamily="34" charset="-128"/>
                </a:rPr>
                <a:t>       (-/+ tenure)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ea typeface="MS PGothic" panose="020B0600070205080204" pitchFamily="34" charset="-128"/>
                </a:rPr>
                <a:t>           UAPTC</a:t>
              </a:r>
            </a:p>
          </p:txBody>
        </p:sp>
        <p:sp>
          <p:nvSpPr>
            <p:cNvPr id="19" name="TextBox 18">
              <a:extLst>
                <a:ext uri="{FF2B5EF4-FFF2-40B4-BE49-F238E27FC236}">
                  <a16:creationId xmlns:a16="http://schemas.microsoft.com/office/drawing/2014/main" id="{BED5F589-9F6D-E94E-91CA-2930F8B7A522}"/>
                </a:ext>
              </a:extLst>
            </p:cNvPr>
            <p:cNvSpPr txBox="1"/>
            <p:nvPr/>
          </p:nvSpPr>
          <p:spPr>
            <a:xfrm>
              <a:off x="1568065" y="2859253"/>
              <a:ext cx="1388265" cy="52322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ea typeface="MS PGothic" panose="020B0600070205080204" pitchFamily="34" charset="-128"/>
                </a:rPr>
                <a:t>Track change </a:t>
              </a:r>
              <a:r>
                <a:rPr kumimoji="0" lang="en-US" sz="1400" b="0" i="0" u="none" strike="noStrike" kern="0" cap="none" spc="0" normalizeH="0" baseline="0" noProof="0" dirty="0">
                  <a:ln>
                    <a:noFill/>
                  </a:ln>
                  <a:solidFill>
                    <a:srgbClr val="7030A0"/>
                  </a:solidFill>
                  <a:effectLst/>
                  <a:uLnTx/>
                  <a:uFillTx/>
                  <a:ea typeface="MS PGothic" panose="020B0600070205080204" pitchFamily="34" charset="-128"/>
                </a:rPr>
                <a:t>**</a:t>
              </a:r>
              <a:r>
                <a:rPr kumimoji="0" lang="en-US" sz="1400" b="0" i="0" u="none" strike="noStrike" kern="0" cap="none" spc="0" normalizeH="0" baseline="0" noProof="0" dirty="0">
                  <a:ln>
                    <a:noFill/>
                  </a:ln>
                  <a:solidFill>
                    <a:prstClr val="black"/>
                  </a:solidFill>
                  <a:effectLst/>
                  <a:uLnTx/>
                  <a:uFillTx/>
                  <a:ea typeface="MS PGothic" panose="020B0600070205080204" pitchFamily="34" charset="-128"/>
                </a:rPr>
                <a:t>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ea typeface="MS PGothic" panose="020B0600070205080204" pitchFamily="34" charset="-128"/>
                </a:rPr>
                <a:t>(2 allowed)</a:t>
              </a:r>
            </a:p>
          </p:txBody>
        </p:sp>
        <p:sp>
          <p:nvSpPr>
            <p:cNvPr id="20" name="TextBox 19">
              <a:extLst>
                <a:ext uri="{FF2B5EF4-FFF2-40B4-BE49-F238E27FC236}">
                  <a16:creationId xmlns:a16="http://schemas.microsoft.com/office/drawing/2014/main" id="{F50ECBCB-43F3-C893-7128-6CC9CB3D4714}"/>
                </a:ext>
              </a:extLst>
            </p:cNvPr>
            <p:cNvSpPr txBox="1"/>
            <p:nvPr/>
          </p:nvSpPr>
          <p:spPr>
            <a:xfrm>
              <a:off x="8080799" y="4454390"/>
              <a:ext cx="869790"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ea typeface="MS PGothic" panose="020B0600070205080204" pitchFamily="34" charset="-128"/>
                </a:rPr>
                <a:t>Professor</a:t>
              </a:r>
            </a:p>
          </p:txBody>
        </p:sp>
        <p:sp>
          <p:nvSpPr>
            <p:cNvPr id="21" name="TextBox 20">
              <a:extLst>
                <a:ext uri="{FF2B5EF4-FFF2-40B4-BE49-F238E27FC236}">
                  <a16:creationId xmlns:a16="http://schemas.microsoft.com/office/drawing/2014/main" id="{E2AB0766-6DE8-C70A-3F65-AFF8B64AB6BD}"/>
                </a:ext>
              </a:extLst>
            </p:cNvPr>
            <p:cNvSpPr txBox="1"/>
            <p:nvPr/>
          </p:nvSpPr>
          <p:spPr>
            <a:xfrm>
              <a:off x="8128049" y="1544631"/>
              <a:ext cx="869790"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ea typeface="MS PGothic" panose="020B0600070205080204" pitchFamily="34" charset="-128"/>
                </a:rPr>
                <a:t>Professor</a:t>
              </a:r>
            </a:p>
          </p:txBody>
        </p:sp>
        <p:sp>
          <p:nvSpPr>
            <p:cNvPr id="23" name="TextBox 22">
              <a:extLst>
                <a:ext uri="{FF2B5EF4-FFF2-40B4-BE49-F238E27FC236}">
                  <a16:creationId xmlns:a16="http://schemas.microsoft.com/office/drawing/2014/main" id="{2A7D300B-256B-4841-83E9-55AEEEAB32A6}"/>
                </a:ext>
              </a:extLst>
            </p:cNvPr>
            <p:cNvSpPr txBox="1"/>
            <p:nvPr/>
          </p:nvSpPr>
          <p:spPr>
            <a:xfrm>
              <a:off x="3623160" y="3427734"/>
              <a:ext cx="1558440" cy="253916"/>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prstClr val="black"/>
                  </a:solidFill>
                  <a:effectLst/>
                  <a:uLnTx/>
                  <a:uFillTx/>
                  <a:ea typeface="MS PGothic" panose="020B0600070205080204" pitchFamily="34" charset="-128"/>
                </a:rPr>
                <a:t>(not reviewed by FAPTC) </a:t>
              </a:r>
            </a:p>
          </p:txBody>
        </p:sp>
        <p:sp>
          <p:nvSpPr>
            <p:cNvPr id="24" name="TextBox 23">
              <a:extLst>
                <a:ext uri="{FF2B5EF4-FFF2-40B4-BE49-F238E27FC236}">
                  <a16:creationId xmlns:a16="http://schemas.microsoft.com/office/drawing/2014/main" id="{C295B43B-3C12-7860-15F6-1F4C6A88143E}"/>
                </a:ext>
              </a:extLst>
            </p:cNvPr>
            <p:cNvSpPr txBox="1"/>
            <p:nvPr/>
          </p:nvSpPr>
          <p:spPr>
            <a:xfrm>
              <a:off x="4921038" y="4301546"/>
              <a:ext cx="771366" cy="461665"/>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ea typeface="MS PGothic" panose="020B0600070205080204" pitchFamily="34" charset="-128"/>
                </a:rPr>
                <a:t>FAPTC</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ea typeface="MS PGothic" panose="020B0600070205080204" pitchFamily="34" charset="-128"/>
                </a:rPr>
                <a:t>3 yr min*</a:t>
              </a:r>
            </a:p>
          </p:txBody>
        </p:sp>
        <p:sp>
          <p:nvSpPr>
            <p:cNvPr id="25" name="TextBox 24">
              <a:extLst>
                <a:ext uri="{FF2B5EF4-FFF2-40B4-BE49-F238E27FC236}">
                  <a16:creationId xmlns:a16="http://schemas.microsoft.com/office/drawing/2014/main" id="{BAE675BC-C09A-9B3A-2C0C-9A31DA20D9D1}"/>
                </a:ext>
              </a:extLst>
            </p:cNvPr>
            <p:cNvSpPr txBox="1"/>
            <p:nvPr/>
          </p:nvSpPr>
          <p:spPr>
            <a:xfrm>
              <a:off x="7128586" y="4257901"/>
              <a:ext cx="771366" cy="461665"/>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ea typeface="MS PGothic" panose="020B0600070205080204" pitchFamily="34" charset="-128"/>
                </a:rPr>
                <a:t>FAPTC</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ea typeface="MS PGothic" panose="020B0600070205080204" pitchFamily="34" charset="-128"/>
                </a:rPr>
                <a:t>3 yr min*</a:t>
              </a:r>
            </a:p>
          </p:txBody>
        </p:sp>
        <p:sp>
          <p:nvSpPr>
            <p:cNvPr id="26" name="Rounded Rectangle 75">
              <a:extLst>
                <a:ext uri="{FF2B5EF4-FFF2-40B4-BE49-F238E27FC236}">
                  <a16:creationId xmlns:a16="http://schemas.microsoft.com/office/drawing/2014/main" id="{9CF20F18-84B8-CF7E-A52F-E0D9E980F958}"/>
                </a:ext>
              </a:extLst>
            </p:cNvPr>
            <p:cNvSpPr/>
            <p:nvPr/>
          </p:nvSpPr>
          <p:spPr>
            <a:xfrm>
              <a:off x="3872315" y="2743200"/>
              <a:ext cx="855062" cy="645693"/>
            </a:xfrm>
            <a:prstGeom prst="roundRect">
              <a:avLst/>
            </a:prstGeom>
            <a:noFill/>
            <a:ln w="25400" cap="flat" cmpd="sng" algn="ctr">
              <a:solidFill>
                <a:srgbClr val="00B0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Gill Sans MT"/>
                <a:ea typeface="+mn-ea"/>
                <a:cs typeface="+mn-cs"/>
              </a:endParaRPr>
            </a:p>
          </p:txBody>
        </p:sp>
        <p:sp>
          <p:nvSpPr>
            <p:cNvPr id="27" name="TextBox 26">
              <a:extLst>
                <a:ext uri="{FF2B5EF4-FFF2-40B4-BE49-F238E27FC236}">
                  <a16:creationId xmlns:a16="http://schemas.microsoft.com/office/drawing/2014/main" id="{55230548-8371-FAAD-930A-3A30F102030E}"/>
                </a:ext>
              </a:extLst>
            </p:cNvPr>
            <p:cNvSpPr txBox="1"/>
            <p:nvPr/>
          </p:nvSpPr>
          <p:spPr>
            <a:xfrm>
              <a:off x="3872699" y="2914234"/>
              <a:ext cx="902298" cy="307777"/>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ea typeface="MS PGothic" panose="020B0600070205080204" pitchFamily="34" charset="-128"/>
                </a:rPr>
                <a:t>Instructor</a:t>
              </a:r>
            </a:p>
          </p:txBody>
        </p:sp>
        <p:sp>
          <p:nvSpPr>
            <p:cNvPr id="28" name="Rounded Rectangle 83">
              <a:extLst>
                <a:ext uri="{FF2B5EF4-FFF2-40B4-BE49-F238E27FC236}">
                  <a16:creationId xmlns:a16="http://schemas.microsoft.com/office/drawing/2014/main" id="{24663A07-10AB-72D1-1479-7FE8FAAC821F}"/>
                </a:ext>
              </a:extLst>
            </p:cNvPr>
            <p:cNvSpPr/>
            <p:nvPr/>
          </p:nvSpPr>
          <p:spPr>
            <a:xfrm>
              <a:off x="6076535" y="1359080"/>
              <a:ext cx="884197" cy="719908"/>
            </a:xfrm>
            <a:prstGeom prst="roundRect">
              <a:avLst/>
            </a:prstGeom>
            <a:noFill/>
            <a:ln w="25400" cap="flat" cmpd="sng" algn="ctr">
              <a:solidFill>
                <a:srgbClr val="C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Gill Sans MT"/>
                <a:ea typeface="+mn-ea"/>
                <a:cs typeface="+mn-cs"/>
              </a:endParaRPr>
            </a:p>
          </p:txBody>
        </p:sp>
        <p:cxnSp>
          <p:nvCxnSpPr>
            <p:cNvPr id="30" name="Straight Arrow Connector 29">
              <a:extLst>
                <a:ext uri="{FF2B5EF4-FFF2-40B4-BE49-F238E27FC236}">
                  <a16:creationId xmlns:a16="http://schemas.microsoft.com/office/drawing/2014/main" id="{7A30CF5D-2A76-2245-9281-5B5502DE48CA}"/>
                </a:ext>
              </a:extLst>
            </p:cNvPr>
            <p:cNvCxnSpPr/>
            <p:nvPr/>
          </p:nvCxnSpPr>
          <p:spPr>
            <a:xfrm flipV="1">
              <a:off x="7182196" y="1618612"/>
              <a:ext cx="728138" cy="10683"/>
            </a:xfrm>
            <a:prstGeom prst="straightConnector1">
              <a:avLst/>
            </a:prstGeom>
            <a:noFill/>
            <a:ln w="12700" cap="flat" cmpd="sng" algn="ctr">
              <a:solidFill>
                <a:sysClr val="windowText" lastClr="000000"/>
              </a:solidFill>
              <a:prstDash val="solid"/>
              <a:tailEnd type="triangle" w="lg" len="lg"/>
            </a:ln>
            <a:effectLst/>
          </p:spPr>
        </p:cxnSp>
        <p:sp>
          <p:nvSpPr>
            <p:cNvPr id="31" name="TextBox 30">
              <a:extLst>
                <a:ext uri="{FF2B5EF4-FFF2-40B4-BE49-F238E27FC236}">
                  <a16:creationId xmlns:a16="http://schemas.microsoft.com/office/drawing/2014/main" id="{0DAD9B93-06FB-3E97-15FB-9283C7204806}"/>
                </a:ext>
              </a:extLst>
            </p:cNvPr>
            <p:cNvSpPr txBox="1"/>
            <p:nvPr/>
          </p:nvSpPr>
          <p:spPr>
            <a:xfrm>
              <a:off x="6959119" y="1705045"/>
              <a:ext cx="1153509"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prstClr val="black"/>
                  </a:solidFill>
                  <a:effectLst/>
                  <a:uLnTx/>
                  <a:uFillTx/>
                  <a:ea typeface="MS PGothic" panose="020B0600070205080204" pitchFamily="34" charset="-128"/>
                </a:rPr>
                <a:t>       </a:t>
              </a:r>
              <a:r>
                <a:rPr kumimoji="0" lang="en-US" sz="1200" b="0" i="0" u="none" strike="noStrike" kern="0" cap="none" spc="0" normalizeH="0" baseline="0" noProof="0" dirty="0">
                  <a:ln>
                    <a:noFill/>
                  </a:ln>
                  <a:solidFill>
                    <a:prstClr val="black"/>
                  </a:solidFill>
                  <a:effectLst/>
                  <a:uLnTx/>
                  <a:uFillTx/>
                  <a:ea typeface="MS PGothic" panose="020B0600070205080204" pitchFamily="34" charset="-128"/>
                </a:rPr>
                <a:t>(-/+ tenure)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ea typeface="MS PGothic" panose="020B0600070205080204" pitchFamily="34" charset="-128"/>
                </a:rPr>
                <a:t>           UAPTC</a:t>
              </a:r>
            </a:p>
          </p:txBody>
        </p:sp>
        <p:sp>
          <p:nvSpPr>
            <p:cNvPr id="32" name="Rounded Rectangle 98">
              <a:extLst>
                <a:ext uri="{FF2B5EF4-FFF2-40B4-BE49-F238E27FC236}">
                  <a16:creationId xmlns:a16="http://schemas.microsoft.com/office/drawing/2014/main" id="{1215AB91-FEEB-EBD4-CB76-D8EE707BDD9C}"/>
                </a:ext>
              </a:extLst>
            </p:cNvPr>
            <p:cNvSpPr/>
            <p:nvPr/>
          </p:nvSpPr>
          <p:spPr>
            <a:xfrm>
              <a:off x="8065717" y="1337492"/>
              <a:ext cx="884197" cy="719908"/>
            </a:xfrm>
            <a:prstGeom prst="roundRect">
              <a:avLst/>
            </a:prstGeom>
            <a:noFill/>
            <a:ln w="25400" cap="flat" cmpd="sng" algn="ctr">
              <a:solidFill>
                <a:srgbClr val="C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Gill Sans MT"/>
                <a:ea typeface="+mn-ea"/>
                <a:cs typeface="+mn-cs"/>
              </a:endParaRPr>
            </a:p>
          </p:txBody>
        </p:sp>
        <p:cxnSp>
          <p:nvCxnSpPr>
            <p:cNvPr id="33" name="Straight Arrow Connector 32">
              <a:extLst>
                <a:ext uri="{FF2B5EF4-FFF2-40B4-BE49-F238E27FC236}">
                  <a16:creationId xmlns:a16="http://schemas.microsoft.com/office/drawing/2014/main" id="{DAC7D293-8815-5DFC-87EB-54344D7D8CD7}"/>
                </a:ext>
              </a:extLst>
            </p:cNvPr>
            <p:cNvCxnSpPr/>
            <p:nvPr/>
          </p:nvCxnSpPr>
          <p:spPr>
            <a:xfrm>
              <a:off x="5097106" y="1654723"/>
              <a:ext cx="812189" cy="0"/>
            </a:xfrm>
            <a:prstGeom prst="straightConnector1">
              <a:avLst/>
            </a:prstGeom>
            <a:noFill/>
            <a:ln w="12700" cap="flat" cmpd="sng" algn="ctr">
              <a:solidFill>
                <a:sysClr val="windowText" lastClr="000000"/>
              </a:solidFill>
              <a:prstDash val="solid"/>
              <a:tailEnd type="triangle" w="lg" len="lg"/>
            </a:ln>
            <a:effectLst/>
          </p:spPr>
        </p:cxnSp>
        <p:cxnSp>
          <p:nvCxnSpPr>
            <p:cNvPr id="34" name="Straight Arrow Connector 33">
              <a:extLst>
                <a:ext uri="{FF2B5EF4-FFF2-40B4-BE49-F238E27FC236}">
                  <a16:creationId xmlns:a16="http://schemas.microsoft.com/office/drawing/2014/main" id="{7187F785-E11C-01F3-C26B-00F8570B3808}"/>
                </a:ext>
              </a:extLst>
            </p:cNvPr>
            <p:cNvCxnSpPr/>
            <p:nvPr/>
          </p:nvCxnSpPr>
          <p:spPr>
            <a:xfrm flipV="1">
              <a:off x="3257036" y="4745039"/>
              <a:ext cx="519993" cy="10333"/>
            </a:xfrm>
            <a:prstGeom prst="straightConnector1">
              <a:avLst/>
            </a:prstGeom>
            <a:noFill/>
            <a:ln w="12700" cap="flat" cmpd="sng" algn="ctr">
              <a:solidFill>
                <a:sysClr val="windowText" lastClr="000000"/>
              </a:solidFill>
              <a:prstDash val="solid"/>
              <a:tailEnd type="triangle" w="lg" len="lg"/>
            </a:ln>
            <a:effectLst/>
          </p:spPr>
        </p:cxnSp>
        <p:cxnSp>
          <p:nvCxnSpPr>
            <p:cNvPr id="35" name="Straight Arrow Connector 34">
              <a:extLst>
                <a:ext uri="{FF2B5EF4-FFF2-40B4-BE49-F238E27FC236}">
                  <a16:creationId xmlns:a16="http://schemas.microsoft.com/office/drawing/2014/main" id="{47920C85-5E7D-BF29-C8B6-35362CABF86B}"/>
                </a:ext>
              </a:extLst>
            </p:cNvPr>
            <p:cNvCxnSpPr/>
            <p:nvPr/>
          </p:nvCxnSpPr>
          <p:spPr>
            <a:xfrm>
              <a:off x="7227250" y="4745039"/>
              <a:ext cx="648211" cy="0"/>
            </a:xfrm>
            <a:prstGeom prst="straightConnector1">
              <a:avLst/>
            </a:prstGeom>
            <a:noFill/>
            <a:ln w="12700" cap="flat" cmpd="sng" algn="ctr">
              <a:solidFill>
                <a:sysClr val="windowText" lastClr="000000"/>
              </a:solidFill>
              <a:prstDash val="solid"/>
              <a:tailEnd type="triangle" w="lg" len="lg"/>
            </a:ln>
            <a:effectLst/>
          </p:spPr>
        </p:cxnSp>
        <p:sp>
          <p:nvSpPr>
            <p:cNvPr id="36" name="TextBox 35">
              <a:extLst>
                <a:ext uri="{FF2B5EF4-FFF2-40B4-BE49-F238E27FC236}">
                  <a16:creationId xmlns:a16="http://schemas.microsoft.com/office/drawing/2014/main" id="{2B8F0B16-5832-6D7C-8FEE-9AD36633F603}"/>
                </a:ext>
              </a:extLst>
            </p:cNvPr>
            <p:cNvSpPr txBox="1"/>
            <p:nvPr/>
          </p:nvSpPr>
          <p:spPr>
            <a:xfrm>
              <a:off x="6131009" y="4366636"/>
              <a:ext cx="875592" cy="52322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ea typeface="MS PGothic" panose="020B0600070205080204" pitchFamily="34" charset="-128"/>
                </a:rPr>
                <a:t>Associate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ea typeface="MS PGothic" panose="020B0600070205080204" pitchFamily="34" charset="-128"/>
                </a:rPr>
                <a:t>Professor</a:t>
              </a:r>
            </a:p>
          </p:txBody>
        </p:sp>
        <p:cxnSp>
          <p:nvCxnSpPr>
            <p:cNvPr id="37" name="Straight Arrow Connector 36">
              <a:extLst>
                <a:ext uri="{FF2B5EF4-FFF2-40B4-BE49-F238E27FC236}">
                  <a16:creationId xmlns:a16="http://schemas.microsoft.com/office/drawing/2014/main" id="{74796BF0-5D7C-8424-134A-36452A2CE744}"/>
                </a:ext>
              </a:extLst>
            </p:cNvPr>
            <p:cNvCxnSpPr/>
            <p:nvPr/>
          </p:nvCxnSpPr>
          <p:spPr>
            <a:xfrm flipV="1">
              <a:off x="4331756" y="2343868"/>
              <a:ext cx="0" cy="286124"/>
            </a:xfrm>
            <a:prstGeom prst="straightConnector1">
              <a:avLst/>
            </a:prstGeom>
            <a:noFill/>
            <a:ln w="19050" cap="flat" cmpd="sng" algn="ctr">
              <a:solidFill>
                <a:sysClr val="windowText" lastClr="000000"/>
              </a:solidFill>
              <a:prstDash val="solid"/>
              <a:tailEnd type="triangle" w="lg" len="lg"/>
            </a:ln>
            <a:effectLst/>
          </p:spPr>
        </p:cxnSp>
        <p:cxnSp>
          <p:nvCxnSpPr>
            <p:cNvPr id="38" name="Straight Arrow Connector 37">
              <a:extLst>
                <a:ext uri="{FF2B5EF4-FFF2-40B4-BE49-F238E27FC236}">
                  <a16:creationId xmlns:a16="http://schemas.microsoft.com/office/drawing/2014/main" id="{7FBDE735-2BEE-A85A-8827-A17BD0723478}"/>
                </a:ext>
              </a:extLst>
            </p:cNvPr>
            <p:cNvCxnSpPr/>
            <p:nvPr/>
          </p:nvCxnSpPr>
          <p:spPr>
            <a:xfrm>
              <a:off x="4344950" y="3681650"/>
              <a:ext cx="0" cy="280750"/>
            </a:xfrm>
            <a:prstGeom prst="straightConnector1">
              <a:avLst/>
            </a:prstGeom>
            <a:noFill/>
            <a:ln w="19050" cap="flat" cmpd="sng" algn="ctr">
              <a:solidFill>
                <a:sysClr val="windowText" lastClr="000000"/>
              </a:solidFill>
              <a:prstDash val="solid"/>
              <a:tailEnd type="triangle" w="lg" len="lg"/>
            </a:ln>
            <a:effectLst/>
          </p:spPr>
        </p:cxnSp>
        <p:cxnSp>
          <p:nvCxnSpPr>
            <p:cNvPr id="40" name="Straight Arrow Connector 39">
              <a:extLst>
                <a:ext uri="{FF2B5EF4-FFF2-40B4-BE49-F238E27FC236}">
                  <a16:creationId xmlns:a16="http://schemas.microsoft.com/office/drawing/2014/main" id="{72F1C127-14DF-B4F7-2B02-0A91B8061CB9}"/>
                </a:ext>
              </a:extLst>
            </p:cNvPr>
            <p:cNvCxnSpPr/>
            <p:nvPr/>
          </p:nvCxnSpPr>
          <p:spPr>
            <a:xfrm flipV="1">
              <a:off x="3188546" y="1642845"/>
              <a:ext cx="519993" cy="10333"/>
            </a:xfrm>
            <a:prstGeom prst="straightConnector1">
              <a:avLst/>
            </a:prstGeom>
            <a:noFill/>
            <a:ln w="12700" cap="flat" cmpd="sng" algn="ctr">
              <a:solidFill>
                <a:sysClr val="windowText" lastClr="000000"/>
              </a:solidFill>
              <a:prstDash val="solid"/>
              <a:tailEnd type="triangle" w="lg" len="lg"/>
            </a:ln>
            <a:effectLst/>
          </p:spPr>
        </p:cxnSp>
        <p:cxnSp>
          <p:nvCxnSpPr>
            <p:cNvPr id="41" name="Straight Arrow Connector 40">
              <a:extLst>
                <a:ext uri="{FF2B5EF4-FFF2-40B4-BE49-F238E27FC236}">
                  <a16:creationId xmlns:a16="http://schemas.microsoft.com/office/drawing/2014/main" id="{A603B435-ED7F-2A28-E233-B783AC896575}"/>
                </a:ext>
              </a:extLst>
            </p:cNvPr>
            <p:cNvCxnSpPr/>
            <p:nvPr/>
          </p:nvCxnSpPr>
          <p:spPr>
            <a:xfrm>
              <a:off x="5008482" y="4763211"/>
              <a:ext cx="648211" cy="0"/>
            </a:xfrm>
            <a:prstGeom prst="straightConnector1">
              <a:avLst/>
            </a:prstGeom>
            <a:noFill/>
            <a:ln w="12700" cap="flat" cmpd="sng" algn="ctr">
              <a:solidFill>
                <a:sysClr val="windowText" lastClr="000000"/>
              </a:solidFill>
              <a:prstDash val="solid"/>
              <a:tailEnd type="triangle" w="lg" len="lg"/>
            </a:ln>
            <a:effectLst/>
          </p:spPr>
        </p:cxnSp>
      </p:grpSp>
      <p:sp>
        <p:nvSpPr>
          <p:cNvPr id="42" name="Oval 41">
            <a:extLst>
              <a:ext uri="{FF2B5EF4-FFF2-40B4-BE49-F238E27FC236}">
                <a16:creationId xmlns:a16="http://schemas.microsoft.com/office/drawing/2014/main" id="{E9AA33CB-F58D-0AA3-820A-C37FE8E1FB62}"/>
              </a:ext>
            </a:extLst>
          </p:cNvPr>
          <p:cNvSpPr/>
          <p:nvPr/>
        </p:nvSpPr>
        <p:spPr>
          <a:xfrm>
            <a:off x="1653717" y="2530204"/>
            <a:ext cx="1956909" cy="841547"/>
          </a:xfrm>
          <a:prstGeom prst="ellipse">
            <a:avLst/>
          </a:prstGeom>
          <a:noFill/>
          <a:ln w="28575">
            <a:solidFill>
              <a:srgbClr val="7030A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a:solidFill>
                  <a:srgbClr val="7030A0"/>
                </a:solidFill>
              </a:ln>
              <a:noFill/>
            </a:endParaRPr>
          </a:p>
        </p:txBody>
      </p:sp>
    </p:spTree>
    <p:extLst>
      <p:ext uri="{BB962C8B-B14F-4D97-AF65-F5344CB8AC3E}">
        <p14:creationId xmlns:p14="http://schemas.microsoft.com/office/powerpoint/2010/main" val="687231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38200" y="105229"/>
            <a:ext cx="10515600" cy="880903"/>
          </a:xfrm>
        </p:spPr>
        <p:txBody>
          <a:bodyPr>
            <a:normAutofit/>
          </a:bodyPr>
          <a:lstStyle/>
          <a:p>
            <a:pPr algn="ctr"/>
            <a:r>
              <a:rPr lang="en-US" sz="3200" b="1" dirty="0"/>
              <a:t>Promotion on the Tenure and Non-Tenure Tracks</a:t>
            </a:r>
          </a:p>
        </p:txBody>
      </p:sp>
      <p:sp>
        <p:nvSpPr>
          <p:cNvPr id="2" name="Slide Number Placeholder 1">
            <a:extLst>
              <a:ext uri="{FF2B5EF4-FFF2-40B4-BE49-F238E27FC236}">
                <a16:creationId xmlns:a16="http://schemas.microsoft.com/office/drawing/2014/main" id="{6F382614-0751-46AB-ABD1-8ABCED8B6CB1}"/>
              </a:ext>
            </a:extLst>
          </p:cNvPr>
          <p:cNvSpPr>
            <a:spLocks noGrp="1"/>
          </p:cNvSpPr>
          <p:nvPr>
            <p:ph type="sldNum" sz="quarter" idx="12"/>
          </p:nvPr>
        </p:nvSpPr>
        <p:spPr/>
        <p:txBody>
          <a:bodyPr/>
          <a:lstStyle/>
          <a:p>
            <a:fld id="{6CEC2A8F-A9B4-4210-9F28-0F86B8E83E9D}" type="slidenum">
              <a:rPr lang="en-US" smtClean="0"/>
              <a:t>6</a:t>
            </a:fld>
            <a:endParaRPr lang="en-US" dirty="0"/>
          </a:p>
        </p:txBody>
      </p:sp>
      <p:sp>
        <p:nvSpPr>
          <p:cNvPr id="6" name="Rectangle 5"/>
          <p:cNvSpPr/>
          <p:nvPr/>
        </p:nvSpPr>
        <p:spPr>
          <a:xfrm>
            <a:off x="534838" y="1076283"/>
            <a:ext cx="5374032" cy="5047536"/>
          </a:xfrm>
          <a:prstGeom prst="rect">
            <a:avLst/>
          </a:prstGeom>
        </p:spPr>
        <p:txBody>
          <a:bodyPr wrap="square">
            <a:spAutoFit/>
          </a:bodyPr>
          <a:lstStyle/>
          <a:p>
            <a:pPr>
              <a:buClr>
                <a:schemeClr val="tx2"/>
              </a:buClr>
            </a:pPr>
            <a:r>
              <a:rPr lang="en-US" altLang="en-US" sz="2200" b="1" u="sng" dirty="0">
                <a:solidFill>
                  <a:srgbClr val="000000"/>
                </a:solidFill>
                <a:latin typeface="Arial" panose="020B0604020202020204" pitchFamily="34" charset="0"/>
                <a:ea typeface="ＭＳ Ｐゴシック" charset="-128"/>
                <a:cs typeface="Arial" panose="020B0604020202020204" pitchFamily="34" charset="0"/>
              </a:rPr>
              <a:t>Tenure Track</a:t>
            </a:r>
          </a:p>
          <a:p>
            <a:pPr>
              <a:buClr>
                <a:schemeClr val="tx2"/>
              </a:buClr>
            </a:pPr>
            <a:endParaRPr lang="en-US" altLang="en-US" sz="2000" u="sng" dirty="0">
              <a:solidFill>
                <a:srgbClr val="000000"/>
              </a:solidFill>
              <a:ea typeface="ＭＳ Ｐゴシック" charset="-128"/>
            </a:endParaRPr>
          </a:p>
          <a:p>
            <a:pPr marL="342900" indent="-342900">
              <a:buClr>
                <a:schemeClr val="tx2"/>
              </a:buClr>
              <a:buFont typeface="Wingdings" panose="05000000000000000000" pitchFamily="2" charset="2"/>
              <a:buChar char="v"/>
            </a:pPr>
            <a:r>
              <a:rPr lang="en-US" altLang="en-US" sz="2000" dirty="0">
                <a:solidFill>
                  <a:srgbClr val="000000"/>
                </a:solidFill>
                <a:latin typeface="Arial" panose="020B0604020202020204" pitchFamily="34" charset="0"/>
                <a:ea typeface="ＭＳ Ｐゴシック" charset="-128"/>
                <a:cs typeface="Arial" panose="020B0604020202020204" pitchFamily="34" charset="0"/>
              </a:rPr>
              <a:t>“Department letters”                                    </a:t>
            </a:r>
            <a:r>
              <a:rPr lang="en-US" altLang="en-US" sz="2000" dirty="0">
                <a:latin typeface="Arial" panose="020B0604020202020204" pitchFamily="34" charset="0"/>
                <a:ea typeface="ＭＳ Ｐゴシック" charset="-128"/>
                <a:cs typeface="Arial" panose="020B0604020202020204" pitchFamily="34" charset="0"/>
              </a:rPr>
              <a:t>(3 Internal &amp; 6 External)</a:t>
            </a:r>
          </a:p>
          <a:p>
            <a:pPr>
              <a:buClr>
                <a:schemeClr val="tx2"/>
              </a:buClr>
              <a:buFont typeface="Tahoma" charset="0"/>
              <a:buChar char="◊"/>
            </a:pPr>
            <a:endParaRPr lang="en-US" altLang="en-US" sz="2000" dirty="0">
              <a:solidFill>
                <a:srgbClr val="000000"/>
              </a:solidFill>
              <a:ea typeface="ＭＳ Ｐゴシック" charset="-128"/>
            </a:endParaRPr>
          </a:p>
          <a:p>
            <a:pPr marL="457200" indent="-457200">
              <a:buClr>
                <a:schemeClr val="tx2"/>
              </a:buClr>
              <a:buFont typeface="Wingdings" panose="05000000000000000000" pitchFamily="2" charset="2"/>
              <a:buChar char="v"/>
            </a:pPr>
            <a:r>
              <a:rPr lang="en-US" altLang="en-US" sz="2000" dirty="0">
                <a:solidFill>
                  <a:srgbClr val="000000"/>
                </a:solidFill>
                <a:latin typeface="Arial" panose="020B0604020202020204" pitchFamily="34" charset="0"/>
                <a:ea typeface="ＭＳ Ｐゴシック" charset="-128"/>
                <a:cs typeface="Arial" panose="020B0604020202020204" pitchFamily="34" charset="0"/>
              </a:rPr>
              <a:t>“Dean’s letters”</a:t>
            </a:r>
          </a:p>
          <a:p>
            <a:pPr>
              <a:buClr>
                <a:schemeClr val="tx2"/>
              </a:buClr>
              <a:buFont typeface="Tahoma" charset="0"/>
              <a:buChar char="◊"/>
            </a:pPr>
            <a:endParaRPr lang="en-US" altLang="en-US" sz="2000" dirty="0">
              <a:solidFill>
                <a:srgbClr val="000000"/>
              </a:solidFill>
              <a:latin typeface="Arial" panose="020B0604020202020204" pitchFamily="34" charset="0"/>
              <a:ea typeface="ＭＳ Ｐゴシック" charset="-128"/>
              <a:cs typeface="Arial" panose="020B0604020202020204" pitchFamily="34" charset="0"/>
            </a:endParaRPr>
          </a:p>
          <a:p>
            <a:pPr marL="342900" indent="-342900">
              <a:buClr>
                <a:schemeClr val="tx2"/>
              </a:buClr>
              <a:buFont typeface="Wingdings" panose="05000000000000000000" pitchFamily="2" charset="2"/>
              <a:buChar char="v"/>
            </a:pPr>
            <a:r>
              <a:rPr lang="en-US" altLang="en-US" sz="2000" dirty="0">
                <a:solidFill>
                  <a:srgbClr val="000000"/>
                </a:solidFill>
                <a:latin typeface="Arial" panose="020B0604020202020204" pitchFamily="34" charset="0"/>
                <a:ea typeface="ＭＳ Ｐゴシック" charset="-128"/>
                <a:cs typeface="Arial" panose="020B0604020202020204" pitchFamily="34" charset="0"/>
              </a:rPr>
              <a:t>Must show a</a:t>
            </a:r>
            <a:r>
              <a:rPr lang="en-US" altLang="en-US" sz="2000" i="1" dirty="0">
                <a:solidFill>
                  <a:srgbClr val="000000"/>
                </a:solidFill>
                <a:latin typeface="Arial" panose="020B0604020202020204" pitchFamily="34" charset="0"/>
                <a:ea typeface="ＭＳ Ｐゴシック" charset="-128"/>
                <a:cs typeface="Arial" panose="020B0604020202020204" pitchFamily="34" charset="0"/>
              </a:rPr>
              <a:t> national or international reputation</a:t>
            </a:r>
            <a:r>
              <a:rPr lang="en-US" altLang="en-US" sz="2000" dirty="0">
                <a:solidFill>
                  <a:srgbClr val="000000"/>
                </a:solidFill>
                <a:latin typeface="Arial" panose="020B0604020202020204" pitchFamily="34" charset="0"/>
                <a:ea typeface="ＭＳ Ｐゴシック" charset="-128"/>
                <a:cs typeface="Arial" panose="020B0604020202020204" pitchFamily="34" charset="0"/>
              </a:rPr>
              <a:t> for focused scholarship; must be original, directed work</a:t>
            </a:r>
          </a:p>
          <a:p>
            <a:pPr marL="342900" indent="-342900">
              <a:buClr>
                <a:schemeClr val="tx2"/>
              </a:buClr>
              <a:buFont typeface="Wingdings" panose="05000000000000000000" pitchFamily="2" charset="2"/>
              <a:buChar char="v"/>
            </a:pPr>
            <a:endParaRPr lang="en-US" altLang="en-US" sz="2000" dirty="0">
              <a:solidFill>
                <a:srgbClr val="000000"/>
              </a:solidFill>
              <a:latin typeface="Arial" panose="020B0604020202020204" pitchFamily="34" charset="0"/>
              <a:ea typeface="ＭＳ Ｐゴシック" charset="-128"/>
              <a:cs typeface="Arial" panose="020B0604020202020204" pitchFamily="34" charset="0"/>
            </a:endParaRPr>
          </a:p>
          <a:p>
            <a:pPr marL="342900" indent="-342900">
              <a:buClr>
                <a:schemeClr val="tx2"/>
              </a:buClr>
              <a:buFont typeface="Wingdings" panose="05000000000000000000" pitchFamily="2" charset="2"/>
              <a:buChar char="v"/>
            </a:pPr>
            <a:r>
              <a:rPr lang="en-US" altLang="en-US" sz="2000" dirty="0">
                <a:solidFill>
                  <a:srgbClr val="000000"/>
                </a:solidFill>
                <a:latin typeface="Arial" panose="020B0604020202020204" pitchFamily="34" charset="0"/>
                <a:ea typeface="ＭＳ Ｐゴシック" charset="-128"/>
                <a:cs typeface="Arial" panose="020B0604020202020204" pitchFamily="34" charset="0"/>
              </a:rPr>
              <a:t>Show independence in leading scholarly work</a:t>
            </a:r>
          </a:p>
          <a:p>
            <a:pPr>
              <a:buClr>
                <a:schemeClr val="tx2"/>
              </a:buClr>
              <a:buFont typeface="Tahoma" charset="0"/>
              <a:buChar char="◊"/>
            </a:pPr>
            <a:endParaRPr lang="en-US" altLang="en-US" sz="2000" dirty="0">
              <a:solidFill>
                <a:srgbClr val="000000"/>
              </a:solidFill>
              <a:latin typeface="Arial" panose="020B0604020202020204" pitchFamily="34" charset="0"/>
              <a:ea typeface="ＭＳ Ｐゴシック" charset="-128"/>
              <a:cs typeface="Arial" panose="020B0604020202020204" pitchFamily="34" charset="0"/>
            </a:endParaRPr>
          </a:p>
          <a:p>
            <a:pPr marL="342900" indent="-342900">
              <a:buClr>
                <a:schemeClr val="tx2"/>
              </a:buClr>
              <a:buFont typeface="Wingdings" panose="05000000000000000000" pitchFamily="2" charset="2"/>
              <a:buChar char="v"/>
            </a:pPr>
            <a:r>
              <a:rPr lang="en-US" altLang="en-US" sz="2000" dirty="0">
                <a:solidFill>
                  <a:srgbClr val="000000"/>
                </a:solidFill>
                <a:latin typeface="Arial" panose="020B0604020202020204" pitchFamily="34" charset="0"/>
                <a:ea typeface="ＭＳ Ｐゴシック" charset="-128"/>
                <a:cs typeface="Arial" panose="020B0604020202020204" pitchFamily="34" charset="0"/>
              </a:rPr>
              <a:t>Requires a broader contribution to the university (e.g., in more areas of endeavor)</a:t>
            </a:r>
          </a:p>
        </p:txBody>
      </p:sp>
      <p:sp>
        <p:nvSpPr>
          <p:cNvPr id="7" name="Rectangle 6"/>
          <p:cNvSpPr/>
          <p:nvPr/>
        </p:nvSpPr>
        <p:spPr>
          <a:xfrm>
            <a:off x="6283132" y="1076283"/>
            <a:ext cx="5070668" cy="4739759"/>
          </a:xfrm>
          <a:prstGeom prst="rect">
            <a:avLst/>
          </a:prstGeom>
        </p:spPr>
        <p:txBody>
          <a:bodyPr wrap="square">
            <a:spAutoFit/>
          </a:bodyPr>
          <a:lstStyle/>
          <a:p>
            <a:pPr>
              <a:buClr>
                <a:schemeClr val="tx2"/>
              </a:buClr>
            </a:pPr>
            <a:r>
              <a:rPr lang="en-US" altLang="en-US" sz="2200" b="1" u="sng" dirty="0">
                <a:solidFill>
                  <a:srgbClr val="000000"/>
                </a:solidFill>
                <a:latin typeface="Arial" panose="020B0604020202020204" pitchFamily="34" charset="0"/>
                <a:ea typeface="ＭＳ Ｐゴシック" charset="-128"/>
                <a:cs typeface="Arial" panose="020B0604020202020204" pitchFamily="34" charset="0"/>
              </a:rPr>
              <a:t>Non-Tenure Track</a:t>
            </a:r>
          </a:p>
          <a:p>
            <a:pPr>
              <a:buClr>
                <a:schemeClr val="tx2"/>
              </a:buClr>
            </a:pPr>
            <a:endParaRPr lang="en-US" altLang="en-US" sz="2000" u="sng" dirty="0">
              <a:solidFill>
                <a:srgbClr val="000000"/>
              </a:solidFill>
              <a:ea typeface="ＭＳ Ｐゴシック" charset="-128"/>
            </a:endParaRPr>
          </a:p>
          <a:p>
            <a:pPr marL="342900" indent="-342900">
              <a:buClr>
                <a:schemeClr val="tx2"/>
              </a:buClr>
              <a:buFont typeface="Wingdings" panose="05000000000000000000" pitchFamily="2" charset="2"/>
              <a:buChar char="v"/>
            </a:pPr>
            <a:r>
              <a:rPr lang="en-US" altLang="en-US" sz="2000" dirty="0">
                <a:solidFill>
                  <a:srgbClr val="000000"/>
                </a:solidFill>
                <a:latin typeface="Arial" panose="020B0604020202020204" pitchFamily="34" charset="0"/>
                <a:ea typeface="ＭＳ Ｐゴシック" charset="-128"/>
                <a:cs typeface="Arial" panose="020B0604020202020204" pitchFamily="34" charset="0"/>
              </a:rPr>
              <a:t>“Department letters”                                        </a:t>
            </a:r>
            <a:r>
              <a:rPr lang="en-US" altLang="en-US" sz="2000" dirty="0">
                <a:latin typeface="Arial" panose="020B0604020202020204" pitchFamily="34" charset="0"/>
                <a:ea typeface="ＭＳ Ｐゴシック" charset="-128"/>
                <a:cs typeface="Arial" panose="020B0604020202020204" pitchFamily="34" charset="0"/>
              </a:rPr>
              <a:t>(3 Internal &amp; 6 External)</a:t>
            </a:r>
          </a:p>
          <a:p>
            <a:pPr>
              <a:buClr>
                <a:schemeClr val="tx2"/>
              </a:buClr>
              <a:buFont typeface="Tahoma" charset="0"/>
              <a:buChar char="◊"/>
            </a:pPr>
            <a:endParaRPr lang="en-US" altLang="en-US" sz="2000" dirty="0">
              <a:solidFill>
                <a:srgbClr val="000000"/>
              </a:solidFill>
              <a:latin typeface="Arial" panose="020B0604020202020204" pitchFamily="34" charset="0"/>
              <a:ea typeface="ＭＳ Ｐゴシック" charset="-128"/>
              <a:cs typeface="Arial" panose="020B0604020202020204" pitchFamily="34" charset="0"/>
            </a:endParaRPr>
          </a:p>
          <a:p>
            <a:pPr>
              <a:buClr>
                <a:schemeClr val="tx2"/>
              </a:buClr>
              <a:buFont typeface="Tahoma" charset="0"/>
              <a:buChar char="◊"/>
            </a:pPr>
            <a:endParaRPr lang="en-US" altLang="en-US" sz="2000" dirty="0">
              <a:solidFill>
                <a:srgbClr val="000000"/>
              </a:solidFill>
              <a:latin typeface="Arial" panose="020B0604020202020204" pitchFamily="34" charset="0"/>
              <a:ea typeface="ＭＳ Ｐゴシック" charset="-128"/>
              <a:cs typeface="Arial" panose="020B0604020202020204" pitchFamily="34" charset="0"/>
            </a:endParaRPr>
          </a:p>
          <a:p>
            <a:pPr marL="342900" indent="-342900">
              <a:buClr>
                <a:schemeClr val="tx2"/>
              </a:buClr>
              <a:buFont typeface="Wingdings" panose="05000000000000000000" pitchFamily="2" charset="2"/>
              <a:buChar char="v"/>
            </a:pPr>
            <a:r>
              <a:rPr lang="en-US" altLang="en-US" sz="2000" dirty="0">
                <a:solidFill>
                  <a:srgbClr val="000000"/>
                </a:solidFill>
                <a:latin typeface="Arial" panose="020B0604020202020204" pitchFamily="34" charset="0"/>
                <a:ea typeface="ＭＳ Ｐゴシック" charset="-128"/>
                <a:cs typeface="Arial" panose="020B0604020202020204" pitchFamily="34" charset="0"/>
              </a:rPr>
              <a:t>Must show a </a:t>
            </a:r>
            <a:r>
              <a:rPr lang="en-US" altLang="en-US" sz="2000" i="1" dirty="0">
                <a:solidFill>
                  <a:srgbClr val="000000"/>
                </a:solidFill>
                <a:latin typeface="Arial" panose="020B0604020202020204" pitchFamily="34" charset="0"/>
                <a:ea typeface="ＭＳ Ｐゴシック" charset="-128"/>
                <a:cs typeface="Arial" panose="020B0604020202020204" pitchFamily="34" charset="0"/>
              </a:rPr>
              <a:t>local</a:t>
            </a:r>
            <a:r>
              <a:rPr lang="en-US" altLang="en-US" sz="2000" dirty="0">
                <a:solidFill>
                  <a:srgbClr val="000000"/>
                </a:solidFill>
                <a:latin typeface="Arial" panose="020B0604020202020204" pitchFamily="34" charset="0"/>
                <a:ea typeface="ＭＳ Ｐゴシック" charset="-128"/>
                <a:cs typeface="Arial" panose="020B0604020202020204" pitchFamily="34" charset="0"/>
              </a:rPr>
              <a:t>/</a:t>
            </a:r>
            <a:r>
              <a:rPr lang="en-US" altLang="en-US" sz="2000" i="1" dirty="0">
                <a:solidFill>
                  <a:srgbClr val="000000"/>
                </a:solidFill>
                <a:latin typeface="Arial" panose="020B0604020202020204" pitchFamily="34" charset="0"/>
                <a:ea typeface="ＭＳ Ｐゴシック" charset="-128"/>
                <a:cs typeface="Arial" panose="020B0604020202020204" pitchFamily="34" charset="0"/>
              </a:rPr>
              <a:t>regional reputation</a:t>
            </a:r>
            <a:r>
              <a:rPr lang="en-US" altLang="en-US" sz="2000" dirty="0">
                <a:solidFill>
                  <a:srgbClr val="000000"/>
                </a:solidFill>
                <a:latin typeface="Arial" panose="020B0604020202020204" pitchFamily="34" charset="0"/>
                <a:ea typeface="ＭＳ Ｐゴシック" charset="-128"/>
                <a:cs typeface="Arial" panose="020B0604020202020204" pitchFamily="34" charset="0"/>
              </a:rPr>
              <a:t> for Associate professor,  </a:t>
            </a:r>
            <a:r>
              <a:rPr lang="en-US" altLang="en-US" sz="2000" i="1" dirty="0">
                <a:solidFill>
                  <a:srgbClr val="000000"/>
                </a:solidFill>
                <a:latin typeface="Arial" panose="020B0604020202020204" pitchFamily="34" charset="0"/>
                <a:ea typeface="ＭＳ Ｐゴシック" charset="-128"/>
                <a:cs typeface="Arial" panose="020B0604020202020204" pitchFamily="34" charset="0"/>
              </a:rPr>
              <a:t>national/international reputation </a:t>
            </a:r>
            <a:r>
              <a:rPr lang="en-US" altLang="en-US" sz="2000" dirty="0">
                <a:solidFill>
                  <a:srgbClr val="000000"/>
                </a:solidFill>
                <a:latin typeface="Arial" panose="020B0604020202020204" pitchFamily="34" charset="0"/>
                <a:ea typeface="ＭＳ Ｐゴシック" charset="-128"/>
                <a:cs typeface="Arial" panose="020B0604020202020204" pitchFamily="34" charset="0"/>
              </a:rPr>
              <a:t>expected at the full professor level</a:t>
            </a:r>
          </a:p>
          <a:p>
            <a:pPr marL="342900" indent="-342900">
              <a:buClr>
                <a:schemeClr val="tx2"/>
              </a:buClr>
              <a:buFont typeface="Wingdings" panose="05000000000000000000" pitchFamily="2" charset="2"/>
              <a:buChar char="v"/>
            </a:pPr>
            <a:endParaRPr lang="en-US" altLang="en-US" sz="2000" dirty="0">
              <a:solidFill>
                <a:srgbClr val="000000"/>
              </a:solidFill>
              <a:latin typeface="Arial" panose="020B0604020202020204" pitchFamily="34" charset="0"/>
              <a:ea typeface="ＭＳ Ｐゴシック" charset="-128"/>
              <a:cs typeface="Arial" panose="020B0604020202020204" pitchFamily="34" charset="0"/>
            </a:endParaRPr>
          </a:p>
          <a:p>
            <a:pPr marL="342900" indent="-342900">
              <a:buClr>
                <a:schemeClr val="tx2"/>
              </a:buClr>
              <a:buFont typeface="Wingdings" panose="05000000000000000000" pitchFamily="2" charset="2"/>
              <a:buChar char="v"/>
            </a:pPr>
            <a:endParaRPr lang="en-US" altLang="en-US" sz="2000" dirty="0">
              <a:solidFill>
                <a:srgbClr val="000000"/>
              </a:solidFill>
              <a:latin typeface="Arial" panose="020B0604020202020204" pitchFamily="34" charset="0"/>
              <a:ea typeface="ＭＳ Ｐゴシック" charset="-128"/>
              <a:cs typeface="Arial" panose="020B0604020202020204" pitchFamily="34" charset="0"/>
            </a:endParaRPr>
          </a:p>
          <a:p>
            <a:pPr marL="342900" indent="-342900">
              <a:buClr>
                <a:schemeClr val="tx2"/>
              </a:buClr>
              <a:buFont typeface="Wingdings" panose="05000000000000000000" pitchFamily="2" charset="2"/>
              <a:buChar char="v"/>
            </a:pPr>
            <a:r>
              <a:rPr lang="en-US" altLang="en-US" sz="2000" dirty="0">
                <a:solidFill>
                  <a:srgbClr val="000000"/>
                </a:solidFill>
                <a:latin typeface="Arial" panose="020B0604020202020204" pitchFamily="34" charset="0"/>
                <a:ea typeface="ＭＳ Ｐゴシック" charset="-128"/>
                <a:cs typeface="Arial" panose="020B0604020202020204" pitchFamily="34" charset="0"/>
              </a:rPr>
              <a:t>May have a narrower contribution to university (e.g., to McGovern or limited to the USA only)</a:t>
            </a:r>
            <a:endParaRPr lang="en-US" altLang="en-US" sz="2000" strike="sngStrike" dirty="0">
              <a:solidFill>
                <a:srgbClr val="FF0000"/>
              </a:solidFill>
              <a:highlight>
                <a:srgbClr val="FFFF00"/>
              </a:highlight>
              <a:latin typeface="Arial" panose="020B0604020202020204" pitchFamily="34" charset="0"/>
              <a:ea typeface="ＭＳ Ｐゴシック" charset="-128"/>
              <a:cs typeface="Arial" panose="020B0604020202020204" pitchFamily="34" charset="0"/>
            </a:endParaRPr>
          </a:p>
        </p:txBody>
      </p:sp>
      <p:sp>
        <p:nvSpPr>
          <p:cNvPr id="4" name="Line 6">
            <a:extLst>
              <a:ext uri="{FF2B5EF4-FFF2-40B4-BE49-F238E27FC236}">
                <a16:creationId xmlns:a16="http://schemas.microsoft.com/office/drawing/2014/main" id="{F3C4BFE3-526E-DCDC-9487-149C55A334F7}"/>
              </a:ext>
            </a:extLst>
          </p:cNvPr>
          <p:cNvSpPr>
            <a:spLocks noChangeShapeType="1"/>
          </p:cNvSpPr>
          <p:nvPr/>
        </p:nvSpPr>
        <p:spPr bwMode="auto">
          <a:xfrm flipV="1">
            <a:off x="534838" y="933407"/>
            <a:ext cx="10515600" cy="41276"/>
          </a:xfrm>
          <a:prstGeom prst="line">
            <a:avLst/>
          </a:prstGeom>
          <a:noFill/>
          <a:ln w="28575">
            <a:solidFill>
              <a:srgbClr val="B96645"/>
            </a:solidFill>
            <a:round/>
            <a:headEnd/>
            <a:tailEnd/>
          </a:ln>
          <a:extLst>
            <a:ext uri="{909E8E84-426E-40DD-AFC4-6F175D3DCCD1}">
              <a14:hiddenFill xmlns:a14="http://schemas.microsoft.com/office/drawing/2010/main">
                <a:noFill/>
              </a14:hiddenFill>
            </a:ext>
          </a:extLst>
        </p:spPr>
        <p:txBody>
          <a:bodyPr/>
          <a:lstStyle/>
          <a:p>
            <a:endParaRPr lang="en-US" dirty="0">
              <a:highlight>
                <a:srgbClr val="B96645"/>
              </a:highlight>
            </a:endParaRPr>
          </a:p>
        </p:txBody>
      </p:sp>
    </p:spTree>
    <p:extLst>
      <p:ext uri="{BB962C8B-B14F-4D97-AF65-F5344CB8AC3E}">
        <p14:creationId xmlns:p14="http://schemas.microsoft.com/office/powerpoint/2010/main" val="3597746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a:extLst>
            <a:ext uri="{FF2B5EF4-FFF2-40B4-BE49-F238E27FC236}">
              <a16:creationId xmlns:a16="http://schemas.microsoft.com/office/drawing/2014/main" id="{48809E82-8508-8520-10BE-914DE1FE4A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82D714-B275-A0C3-0609-D6BAF4CDD19A}"/>
              </a:ext>
            </a:extLst>
          </p:cNvPr>
          <p:cNvSpPr>
            <a:spLocks noGrp="1"/>
          </p:cNvSpPr>
          <p:nvPr>
            <p:ph type="title"/>
          </p:nvPr>
        </p:nvSpPr>
        <p:spPr>
          <a:xfrm>
            <a:off x="287746" y="2167892"/>
            <a:ext cx="6413501" cy="863600"/>
          </a:xfrm>
        </p:spPr>
        <p:txBody>
          <a:bodyPr>
            <a:normAutofit/>
          </a:bodyPr>
          <a:lstStyle/>
          <a:p>
            <a:r>
              <a:rPr lang="en-US" sz="3600" dirty="0">
                <a:latin typeface="Arial" panose="020B0604020202020204" pitchFamily="34" charset="0"/>
                <a:cs typeface="Arial" panose="020B0604020202020204" pitchFamily="34" charset="0"/>
              </a:rPr>
              <a:t>Focus Areas</a:t>
            </a:r>
          </a:p>
        </p:txBody>
      </p:sp>
      <p:sp>
        <p:nvSpPr>
          <p:cNvPr id="4" name="Slide Number Placeholder 3">
            <a:extLst>
              <a:ext uri="{FF2B5EF4-FFF2-40B4-BE49-F238E27FC236}">
                <a16:creationId xmlns:a16="http://schemas.microsoft.com/office/drawing/2014/main" id="{8517B169-0C3B-3025-1CC1-FDE07F3A0355}"/>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CEC2A8F-A9B4-4210-9F28-0F86B8E83E9D}"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41F1BDA1-E3BA-7E05-49B1-819977909937}"/>
              </a:ext>
            </a:extLst>
          </p:cNvPr>
          <p:cNvSpPr/>
          <p:nvPr/>
        </p:nvSpPr>
        <p:spPr>
          <a:xfrm>
            <a:off x="3048000" y="2867308"/>
            <a:ext cx="6096000" cy="1123384"/>
          </a:xfrm>
          <a:prstGeom prst="rect">
            <a:avLst/>
          </a:prstGeom>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7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endParaRPr kumimoji="0" lang="en-US" sz="10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mn-cs"/>
            </a:endParaRPr>
          </a:p>
        </p:txBody>
      </p:sp>
      <p:sp>
        <p:nvSpPr>
          <p:cNvPr id="3" name="Content Placeholder 2">
            <a:extLst>
              <a:ext uri="{FF2B5EF4-FFF2-40B4-BE49-F238E27FC236}">
                <a16:creationId xmlns:a16="http://schemas.microsoft.com/office/drawing/2014/main" id="{0EAB4576-1414-1321-4FF1-C88C65B685E3}"/>
              </a:ext>
            </a:extLst>
          </p:cNvPr>
          <p:cNvSpPr>
            <a:spLocks noGrp="1"/>
          </p:cNvSpPr>
          <p:nvPr>
            <p:ph idx="1"/>
          </p:nvPr>
        </p:nvSpPr>
        <p:spPr>
          <a:xfrm>
            <a:off x="786653" y="2933068"/>
            <a:ext cx="10515600" cy="3561859"/>
          </a:xfrm>
        </p:spPr>
        <p:txBody>
          <a:bodyPr>
            <a:normAutofit/>
          </a:bodyPr>
          <a:lstStyle/>
          <a:p>
            <a:pPr marL="0" indent="0">
              <a:buNone/>
            </a:pPr>
            <a:r>
              <a:rPr lang="en-US" sz="3200" dirty="0">
                <a:solidFill>
                  <a:srgbClr val="C00000"/>
                </a:solidFill>
                <a:latin typeface="Arial" panose="020B0604020202020204" pitchFamily="34" charset="0"/>
                <a:cs typeface="Arial" panose="020B0604020202020204" pitchFamily="34" charset="0"/>
              </a:rPr>
              <a:t>Four domains (three for non-clinicians)</a:t>
            </a:r>
          </a:p>
          <a:p>
            <a:pPr>
              <a:spcBef>
                <a:spcPts val="3600"/>
              </a:spcBef>
              <a:spcAft>
                <a:spcPts val="1200"/>
              </a:spcAft>
            </a:pPr>
            <a:r>
              <a:rPr lang="en-US" dirty="0">
                <a:latin typeface="Arial" panose="020B0604020202020204" pitchFamily="34" charset="0"/>
                <a:cs typeface="Arial" panose="020B0604020202020204" pitchFamily="34" charset="0"/>
              </a:rPr>
              <a:t>Clinical</a:t>
            </a:r>
          </a:p>
          <a:p>
            <a:pPr>
              <a:spcBef>
                <a:spcPts val="1200"/>
              </a:spcBef>
              <a:spcAft>
                <a:spcPts val="1200"/>
              </a:spcAft>
            </a:pPr>
            <a:r>
              <a:rPr lang="en-US" dirty="0">
                <a:latin typeface="Arial" panose="020B0604020202020204" pitchFamily="34" charset="0"/>
                <a:cs typeface="Arial" panose="020B0604020202020204" pitchFamily="34" charset="0"/>
              </a:rPr>
              <a:t>Scholarly</a:t>
            </a:r>
          </a:p>
          <a:p>
            <a:pPr>
              <a:spcBef>
                <a:spcPts val="1200"/>
              </a:spcBef>
              <a:spcAft>
                <a:spcPts val="1200"/>
              </a:spcAft>
            </a:pPr>
            <a:r>
              <a:rPr lang="en-US" dirty="0">
                <a:latin typeface="Arial" panose="020B0604020202020204" pitchFamily="34" charset="0"/>
                <a:cs typeface="Arial" panose="020B0604020202020204" pitchFamily="34" charset="0"/>
              </a:rPr>
              <a:t>Teaching</a:t>
            </a:r>
          </a:p>
          <a:p>
            <a:pPr>
              <a:spcBef>
                <a:spcPts val="1200"/>
              </a:spcBef>
              <a:spcAft>
                <a:spcPts val="1200"/>
              </a:spcAft>
            </a:pPr>
            <a:r>
              <a:rPr lang="en-US" dirty="0">
                <a:latin typeface="Arial" panose="020B0604020202020204" pitchFamily="34" charset="0"/>
                <a:cs typeface="Arial" panose="020B0604020202020204" pitchFamily="34" charset="0"/>
              </a:rPr>
              <a:t>Service</a:t>
            </a:r>
          </a:p>
        </p:txBody>
      </p:sp>
      <p:sp>
        <p:nvSpPr>
          <p:cNvPr id="7" name="Title 2">
            <a:extLst>
              <a:ext uri="{FF2B5EF4-FFF2-40B4-BE49-F238E27FC236}">
                <a16:creationId xmlns:a16="http://schemas.microsoft.com/office/drawing/2014/main" id="{3A424A84-26CC-FD9A-84E8-86394D10D801}"/>
              </a:ext>
            </a:extLst>
          </p:cNvPr>
          <p:cNvSpPr txBox="1">
            <a:spLocks/>
          </p:cNvSpPr>
          <p:nvPr/>
        </p:nvSpPr>
        <p:spPr>
          <a:xfrm>
            <a:off x="-3155577" y="-8668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000" b="1" dirty="0">
                <a:solidFill>
                  <a:schemeClr val="bg1"/>
                </a:solidFill>
              </a:rPr>
              <a:t>Expectations:</a:t>
            </a:r>
          </a:p>
        </p:txBody>
      </p:sp>
      <p:sp>
        <p:nvSpPr>
          <p:cNvPr id="8" name="TextBox 7"/>
          <p:cNvSpPr txBox="1"/>
          <p:nvPr/>
        </p:nvSpPr>
        <p:spPr>
          <a:xfrm>
            <a:off x="0" y="1069251"/>
            <a:ext cx="7772401" cy="707886"/>
          </a:xfrm>
          <a:prstGeom prst="rect">
            <a:avLst/>
          </a:prstGeom>
          <a:noFill/>
        </p:spPr>
        <p:txBody>
          <a:bodyPr wrap="square" rtlCol="0">
            <a:spAutoFit/>
          </a:bodyPr>
          <a:lstStyle/>
          <a:p>
            <a:pPr>
              <a:buClr>
                <a:schemeClr val="tx2"/>
              </a:buClr>
            </a:pPr>
            <a:r>
              <a:rPr lang="en-US" altLang="en-US" sz="4000" dirty="0">
                <a:solidFill>
                  <a:srgbClr val="000000"/>
                </a:solidFill>
                <a:ea typeface="ＭＳ Ｐゴシック" charset="-128"/>
              </a:rPr>
              <a:t>Planning for Promotion and Tenure</a:t>
            </a:r>
          </a:p>
        </p:txBody>
      </p:sp>
      <p:cxnSp>
        <p:nvCxnSpPr>
          <p:cNvPr id="10" name="Straight Connector 9">
            <a:extLst>
              <a:ext uri="{FF2B5EF4-FFF2-40B4-BE49-F238E27FC236}">
                <a16:creationId xmlns:a16="http://schemas.microsoft.com/office/drawing/2014/main" id="{31A1C628-4980-6C28-375A-9D9F78484995}"/>
              </a:ext>
            </a:extLst>
          </p:cNvPr>
          <p:cNvCxnSpPr>
            <a:cxnSpLocks/>
          </p:cNvCxnSpPr>
          <p:nvPr/>
        </p:nvCxnSpPr>
        <p:spPr>
          <a:xfrm>
            <a:off x="174812" y="1844372"/>
            <a:ext cx="11739282" cy="0"/>
          </a:xfrm>
          <a:prstGeom prst="line">
            <a:avLst/>
          </a:prstGeom>
          <a:ln w="381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46606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718931" y="1314181"/>
            <a:ext cx="10515600" cy="963539"/>
          </a:xfrm>
        </p:spPr>
        <p:txBody>
          <a:bodyPr>
            <a:normAutofit/>
          </a:bodyPr>
          <a:lstStyle/>
          <a:p>
            <a:pPr algn="ctr"/>
            <a:r>
              <a:rPr lang="en-US" sz="3600" b="1" dirty="0">
                <a:latin typeface="Arial" panose="020B0604020202020204" pitchFamily="34" charset="0"/>
                <a:cs typeface="Arial" panose="020B0604020202020204" pitchFamily="34" charset="0"/>
              </a:rPr>
              <a:t>Qualifying for Promotion:</a:t>
            </a:r>
            <a:r>
              <a:rPr lang="ja-JP" altLang="en-US" sz="3600" b="1" dirty="0">
                <a:effectLst>
                  <a:outerShdw blurRad="38100" dist="38100" dir="2700000" algn="tl">
                    <a:srgbClr val="C0C0C0"/>
                  </a:outerShdw>
                </a:effectLst>
                <a:latin typeface="Arial" panose="020B0604020202020204" pitchFamily="34" charset="0"/>
                <a:ea typeface="ＭＳ Ｐゴシック" charset="-128"/>
                <a:cs typeface="Arial" panose="020B0604020202020204" pitchFamily="34" charset="0"/>
              </a:rPr>
              <a:t>“</a:t>
            </a:r>
            <a:r>
              <a:rPr lang="en-US" altLang="ja-JP" sz="3600" b="1" dirty="0">
                <a:effectLst>
                  <a:outerShdw blurRad="38100" dist="38100" dir="2700000" algn="tl">
                    <a:srgbClr val="C0C0C0"/>
                  </a:outerShdw>
                </a:effectLst>
                <a:latin typeface="Arial" panose="020B0604020202020204" pitchFamily="34" charset="0"/>
                <a:ea typeface="ＭＳ Ｐゴシック" charset="-128"/>
                <a:cs typeface="Arial" panose="020B0604020202020204" pitchFamily="34" charset="0"/>
              </a:rPr>
              <a:t>Clinical Activities</a:t>
            </a:r>
            <a:r>
              <a:rPr lang="ja-JP" altLang="en-US" sz="3600" b="1" dirty="0">
                <a:effectLst>
                  <a:outerShdw blurRad="38100" dist="38100" dir="2700000" algn="tl">
                    <a:srgbClr val="C0C0C0"/>
                  </a:outerShdw>
                </a:effectLst>
                <a:latin typeface="Arial" panose="020B0604020202020204" pitchFamily="34" charset="0"/>
                <a:ea typeface="ＭＳ Ｐゴシック" charset="-128"/>
                <a:cs typeface="Arial" panose="020B0604020202020204" pitchFamily="34" charset="0"/>
              </a:rPr>
              <a:t>”</a:t>
            </a:r>
            <a:endParaRPr lang="en-US" sz="3600" b="1" dirty="0">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26F0D850-43A4-4160-B68F-1FB8FF5D108E}"/>
              </a:ext>
            </a:extLst>
          </p:cNvPr>
          <p:cNvSpPr>
            <a:spLocks noGrp="1"/>
          </p:cNvSpPr>
          <p:nvPr>
            <p:ph type="sldNum" sz="quarter" idx="12"/>
          </p:nvPr>
        </p:nvSpPr>
        <p:spPr/>
        <p:txBody>
          <a:bodyPr/>
          <a:lstStyle/>
          <a:p>
            <a:fld id="{6CEC2A8F-A9B4-4210-9F28-0F86B8E83E9D}" type="slidenum">
              <a:rPr lang="en-US" smtClean="0"/>
              <a:t>8</a:t>
            </a:fld>
            <a:endParaRPr lang="en-US" dirty="0"/>
          </a:p>
        </p:txBody>
      </p:sp>
      <p:sp>
        <p:nvSpPr>
          <p:cNvPr id="5" name="TextBox 4"/>
          <p:cNvSpPr txBox="1"/>
          <p:nvPr/>
        </p:nvSpPr>
        <p:spPr>
          <a:xfrm>
            <a:off x="718931" y="2348148"/>
            <a:ext cx="10515600" cy="3877985"/>
          </a:xfrm>
          <a:prstGeom prst="rect">
            <a:avLst/>
          </a:prstGeom>
          <a:noFill/>
        </p:spPr>
        <p:txBody>
          <a:bodyPr wrap="square" rtlCol="0">
            <a:spAutoFit/>
          </a:bodyPr>
          <a:lstStyle/>
          <a:p>
            <a:pPr marL="539750" lvl="0" indent="-457200" fontAlgn="base">
              <a:spcAft>
                <a:spcPct val="0"/>
              </a:spcAft>
              <a:buClr>
                <a:srgbClr val="4F271C"/>
              </a:buClr>
              <a:buSzPct val="80000"/>
              <a:buFont typeface="Wingdings" panose="05000000000000000000" pitchFamily="2" charset="2"/>
              <a:buChar char="v"/>
            </a:pPr>
            <a:r>
              <a:rPr lang="en-US" altLang="en-US" sz="2800" dirty="0">
                <a:solidFill>
                  <a:srgbClr val="000000"/>
                </a:solidFill>
                <a:latin typeface="Arial" panose="020B0604020202020204" pitchFamily="34" charset="0"/>
                <a:ea typeface="ＭＳ Ｐゴシック" charset="-128"/>
                <a:cs typeface="Arial" panose="020B0604020202020204" pitchFamily="34" charset="0"/>
              </a:rPr>
              <a:t>Clinical service is highly valued  for its role in education and discovery</a:t>
            </a:r>
          </a:p>
          <a:p>
            <a:pPr marL="539750" lvl="0" indent="-457200" fontAlgn="base">
              <a:spcBef>
                <a:spcPts val="1200"/>
              </a:spcBef>
              <a:spcAft>
                <a:spcPct val="0"/>
              </a:spcAft>
              <a:buClr>
                <a:srgbClr val="4F271C"/>
              </a:buClr>
              <a:buSzPct val="80000"/>
              <a:buFont typeface="Wingdings" panose="05000000000000000000" pitchFamily="2" charset="2"/>
              <a:buChar char="v"/>
            </a:pPr>
            <a:r>
              <a:rPr lang="en-US" altLang="en-US" sz="2800" dirty="0">
                <a:solidFill>
                  <a:srgbClr val="000000"/>
                </a:solidFill>
                <a:latin typeface="Arial" panose="020B0604020202020204" pitchFamily="34" charset="0"/>
                <a:ea typeface="ＭＳ Ｐゴシック" charset="-128"/>
                <a:cs typeface="Arial" panose="020B0604020202020204" pitchFamily="34" charset="0"/>
              </a:rPr>
              <a:t>Volume, quality, and impact</a:t>
            </a:r>
          </a:p>
          <a:p>
            <a:pPr marL="539750" lvl="0" indent="-457200" fontAlgn="base">
              <a:spcBef>
                <a:spcPts val="1200"/>
              </a:spcBef>
              <a:spcAft>
                <a:spcPct val="0"/>
              </a:spcAft>
              <a:buClr>
                <a:srgbClr val="4F271C"/>
              </a:buClr>
              <a:buSzPct val="80000"/>
              <a:buFont typeface="Wingdings" panose="05000000000000000000" pitchFamily="2" charset="2"/>
              <a:buChar char="v"/>
            </a:pPr>
            <a:r>
              <a:rPr lang="en-US" altLang="en-US" sz="2800" dirty="0">
                <a:solidFill>
                  <a:srgbClr val="000000"/>
                </a:solidFill>
                <a:latin typeface="Arial" panose="020B0604020202020204" pitchFamily="34" charset="0"/>
                <a:ea typeface="ＭＳ Ｐゴシック" charset="-128"/>
                <a:cs typeface="Arial" panose="020B0604020202020204" pitchFamily="34" charset="0"/>
              </a:rPr>
              <a:t>Quality improvement projects - </a:t>
            </a:r>
            <a:r>
              <a:rPr lang="en-US" altLang="en-US" sz="2800" i="1" dirty="0">
                <a:latin typeface="Arial" panose="020B0604020202020204" pitchFamily="34" charset="0"/>
                <a:ea typeface="ＭＳ Ｐゴシック" charset="-128"/>
                <a:cs typeface="Arial" panose="020B0604020202020204" pitchFamily="34" charset="0"/>
              </a:rPr>
              <a:t>improving patient outcomes</a:t>
            </a:r>
          </a:p>
          <a:p>
            <a:pPr marL="539750" lvl="0" indent="-457200" fontAlgn="base">
              <a:spcBef>
                <a:spcPts val="1200"/>
              </a:spcBef>
              <a:spcAft>
                <a:spcPct val="0"/>
              </a:spcAft>
              <a:buClr>
                <a:srgbClr val="4F271C"/>
              </a:buClr>
              <a:buSzPct val="80000"/>
              <a:buFont typeface="Wingdings" panose="05000000000000000000" pitchFamily="2" charset="2"/>
              <a:buChar char="v"/>
            </a:pPr>
            <a:r>
              <a:rPr lang="en-US" altLang="en-US" sz="2800" dirty="0">
                <a:solidFill>
                  <a:srgbClr val="000000"/>
                </a:solidFill>
                <a:latin typeface="Arial" panose="020B0604020202020204" pitchFamily="34" charset="0"/>
                <a:ea typeface="ＭＳ Ｐゴシック" charset="-128"/>
                <a:cs typeface="Arial" panose="020B0604020202020204" pitchFamily="34" charset="0"/>
              </a:rPr>
              <a:t>Developing or expanding clinical programs</a:t>
            </a:r>
          </a:p>
          <a:p>
            <a:pPr marL="539750" lvl="0" indent="-457200" fontAlgn="base">
              <a:spcBef>
                <a:spcPts val="1200"/>
              </a:spcBef>
              <a:spcAft>
                <a:spcPct val="0"/>
              </a:spcAft>
              <a:buClr>
                <a:srgbClr val="4F271C"/>
              </a:buClr>
              <a:buSzPct val="80000"/>
              <a:buFont typeface="Wingdings" panose="05000000000000000000" pitchFamily="2" charset="2"/>
              <a:buChar char="v"/>
            </a:pPr>
            <a:r>
              <a:rPr lang="en-US" altLang="en-US" sz="2800" dirty="0">
                <a:solidFill>
                  <a:srgbClr val="000000"/>
                </a:solidFill>
                <a:latin typeface="Arial" panose="020B0604020202020204" pitchFamily="34" charset="0"/>
                <a:ea typeface="ＭＳ Ｐゴシック" charset="-128"/>
                <a:cs typeface="Arial" panose="020B0604020202020204" pitchFamily="34" charset="0"/>
              </a:rPr>
              <a:t>Innovation in techniques, instrumentation, procedures</a:t>
            </a:r>
          </a:p>
          <a:p>
            <a:pPr marL="539750" lvl="0" indent="-457200" fontAlgn="base">
              <a:spcBef>
                <a:spcPts val="1200"/>
              </a:spcBef>
              <a:spcAft>
                <a:spcPct val="0"/>
              </a:spcAft>
              <a:buClr>
                <a:srgbClr val="4F271C"/>
              </a:buClr>
              <a:buSzPct val="80000"/>
              <a:buFont typeface="Wingdings" panose="05000000000000000000" pitchFamily="2" charset="2"/>
              <a:buChar char="v"/>
            </a:pPr>
            <a:r>
              <a:rPr lang="en-US" sz="2800" dirty="0">
                <a:solidFill>
                  <a:srgbClr val="000000"/>
                </a:solidFill>
                <a:latin typeface="Arial" panose="020B0604020202020204" pitchFamily="34" charset="0"/>
                <a:ea typeface="ＭＳ Ｐゴシック" charset="0"/>
                <a:cs typeface="Arial" panose="020B0604020202020204" pitchFamily="34" charset="0"/>
              </a:rPr>
              <a:t>Leadership in the clinical setting, e.g., </a:t>
            </a:r>
            <a:r>
              <a:rPr lang="en-US" sz="2800" i="1" dirty="0">
                <a:latin typeface="Arial" panose="020B0604020202020204" pitchFamily="34" charset="0"/>
                <a:ea typeface="ＭＳ Ｐゴシック" charset="0"/>
                <a:cs typeface="Arial" panose="020B0604020202020204" pitchFamily="34" charset="0"/>
              </a:rPr>
              <a:t>medical director</a:t>
            </a:r>
            <a:endParaRPr lang="en-US" sz="2800" i="1" dirty="0">
              <a:solidFill>
                <a:srgbClr val="000000"/>
              </a:solidFill>
              <a:latin typeface="Arial" panose="020B0604020202020204" pitchFamily="34" charset="0"/>
              <a:ea typeface="ＭＳ Ｐゴシック" charset="0"/>
              <a:cs typeface="Arial" panose="020B0604020202020204" pitchFamily="34" charset="0"/>
            </a:endParaRPr>
          </a:p>
        </p:txBody>
      </p:sp>
      <p:sp>
        <p:nvSpPr>
          <p:cNvPr id="4" name="Line 6">
            <a:extLst>
              <a:ext uri="{FF2B5EF4-FFF2-40B4-BE49-F238E27FC236}">
                <a16:creationId xmlns:a16="http://schemas.microsoft.com/office/drawing/2014/main" id="{ED84C505-4DD7-8F42-F118-C310F5015B05}"/>
              </a:ext>
            </a:extLst>
          </p:cNvPr>
          <p:cNvSpPr>
            <a:spLocks noChangeShapeType="1"/>
          </p:cNvSpPr>
          <p:nvPr/>
        </p:nvSpPr>
        <p:spPr bwMode="auto">
          <a:xfrm flipV="1">
            <a:off x="534838" y="933407"/>
            <a:ext cx="10515600" cy="41276"/>
          </a:xfrm>
          <a:prstGeom prst="line">
            <a:avLst/>
          </a:prstGeom>
          <a:noFill/>
          <a:ln w="28575">
            <a:solidFill>
              <a:srgbClr val="B96645"/>
            </a:solidFill>
            <a:round/>
            <a:headEnd/>
            <a:tailEnd/>
          </a:ln>
          <a:extLst>
            <a:ext uri="{909E8E84-426E-40DD-AFC4-6F175D3DCCD1}">
              <a14:hiddenFill xmlns:a14="http://schemas.microsoft.com/office/drawing/2010/main">
                <a:noFill/>
              </a14:hiddenFill>
            </a:ext>
          </a:extLst>
        </p:spPr>
        <p:txBody>
          <a:bodyPr/>
          <a:lstStyle/>
          <a:p>
            <a:endParaRPr lang="en-US" dirty="0">
              <a:highlight>
                <a:srgbClr val="B96645"/>
              </a:highlight>
            </a:endParaRPr>
          </a:p>
        </p:txBody>
      </p:sp>
      <p:sp>
        <p:nvSpPr>
          <p:cNvPr id="6" name="Title 1">
            <a:extLst>
              <a:ext uri="{FF2B5EF4-FFF2-40B4-BE49-F238E27FC236}">
                <a16:creationId xmlns:a16="http://schemas.microsoft.com/office/drawing/2014/main" id="{FD4C5C08-73CA-3B83-EF37-65F596E27D39}"/>
              </a:ext>
            </a:extLst>
          </p:cNvPr>
          <p:cNvSpPr txBox="1">
            <a:spLocks/>
          </p:cNvSpPr>
          <p:nvPr/>
        </p:nvSpPr>
        <p:spPr>
          <a:xfrm>
            <a:off x="534838" y="0"/>
            <a:ext cx="4455838" cy="1099537"/>
          </a:xfrm>
          <a:prstGeom prst="rect">
            <a:avLst/>
          </a:prstGeom>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b="1"/>
              <a:t>Clinical Work</a:t>
            </a:r>
            <a:endParaRPr lang="en-US" sz="7200" b="1" dirty="0"/>
          </a:p>
        </p:txBody>
      </p:sp>
    </p:spTree>
    <p:extLst>
      <p:ext uri="{BB962C8B-B14F-4D97-AF65-F5344CB8AC3E}">
        <p14:creationId xmlns:p14="http://schemas.microsoft.com/office/powerpoint/2010/main" val="871060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a:extLst>
            <a:ext uri="{FF2B5EF4-FFF2-40B4-BE49-F238E27FC236}">
              <a16:creationId xmlns:a16="http://schemas.microsoft.com/office/drawing/2014/main" id="{FD4DA946-5E62-4784-14BB-644D9C23AEDB}"/>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CA6002E5-ABD9-81A3-2EBA-21C187DBBC00}"/>
              </a:ext>
            </a:extLst>
          </p:cNvPr>
          <p:cNvSpPr>
            <a:spLocks noGrp="1"/>
          </p:cNvSpPr>
          <p:nvPr>
            <p:ph type="title"/>
          </p:nvPr>
        </p:nvSpPr>
        <p:spPr>
          <a:xfrm>
            <a:off x="838199" y="141361"/>
            <a:ext cx="10515600" cy="750771"/>
          </a:xfrm>
        </p:spPr>
        <p:txBody>
          <a:bodyPr>
            <a:normAutofit/>
          </a:bodyPr>
          <a:lstStyle/>
          <a:p>
            <a:r>
              <a:rPr lang="en-US" sz="3600" dirty="0">
                <a:latin typeface="Arial" panose="020B0604020202020204" pitchFamily="34" charset="0"/>
                <a:cs typeface="Arial" panose="020B0604020202020204" pitchFamily="34" charset="0"/>
              </a:rPr>
              <a:t>Best use of multipurpose topics- QI related</a:t>
            </a:r>
          </a:p>
        </p:txBody>
      </p:sp>
      <p:sp>
        <p:nvSpPr>
          <p:cNvPr id="2" name="Slide Number Placeholder 1">
            <a:extLst>
              <a:ext uri="{FF2B5EF4-FFF2-40B4-BE49-F238E27FC236}">
                <a16:creationId xmlns:a16="http://schemas.microsoft.com/office/drawing/2014/main" id="{D3309B03-E2D9-A493-7805-1FD61E59BC8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CEC2A8F-A9B4-4210-9F28-0F86B8E83E9D}"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7914518-4EF6-C4C7-38C2-1FB5DF097A25}"/>
              </a:ext>
            </a:extLst>
          </p:cNvPr>
          <p:cNvSpPr txBox="1"/>
          <p:nvPr/>
        </p:nvSpPr>
        <p:spPr>
          <a:xfrm>
            <a:off x="673099" y="1103211"/>
            <a:ext cx="10515600" cy="4970591"/>
          </a:xfrm>
          <a:prstGeom prst="rect">
            <a:avLst/>
          </a:prstGeom>
          <a:noFill/>
        </p:spPr>
        <p:txBody>
          <a:bodyPr wrap="square" rtlCol="0">
            <a:spAutoFit/>
          </a:bodyPr>
          <a:lstStyle/>
          <a:p>
            <a:pPr marL="539750" marR="0" lvl="0" indent="-457200" algn="l" defTabSz="457200" rtl="0" eaLnBrk="1" fontAlgn="base" latinLnBrk="0" hangingPunct="1">
              <a:lnSpc>
                <a:spcPct val="100000"/>
              </a:lnSpc>
              <a:spcBef>
                <a:spcPts val="1200"/>
              </a:spcBef>
              <a:spcAft>
                <a:spcPct val="0"/>
              </a:spcAft>
              <a:buClr>
                <a:srgbClr val="4F271C"/>
              </a:buClr>
              <a:buSzPct val="80000"/>
              <a:buFont typeface="Wingdings" panose="05000000000000000000" pitchFamily="2" charset="2"/>
              <a:buChar char="v"/>
              <a:tabLst/>
              <a:defRPr/>
            </a:pPr>
            <a:r>
              <a:rPr kumimoji="0" lang="en-US" altLang="en-US" sz="3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Quality improvement projects </a:t>
            </a:r>
            <a:endParaRPr lang="en-US" altLang="en-US" sz="3200" dirty="0">
              <a:solidFill>
                <a:srgbClr val="000000"/>
              </a:solidFill>
              <a:latin typeface="Arial" panose="020B0604020202020204" pitchFamily="34" charset="0"/>
              <a:ea typeface="ＭＳ Ｐゴシック" charset="-128"/>
              <a:cs typeface="Arial" panose="020B0604020202020204" pitchFamily="34" charset="0"/>
            </a:endParaRPr>
          </a:p>
          <a:p>
            <a:pPr marL="996950" lvl="1" indent="-457200" fontAlgn="base">
              <a:spcBef>
                <a:spcPts val="600"/>
              </a:spcBef>
              <a:spcAft>
                <a:spcPct val="0"/>
              </a:spcAft>
              <a:buClr>
                <a:srgbClr val="4F271C"/>
              </a:buClr>
              <a:buSzPct val="80000"/>
              <a:buFont typeface="Wingdings" panose="05000000000000000000" pitchFamily="2" charset="2"/>
              <a:buChar char="Ø"/>
            </a:pPr>
            <a:r>
              <a:rPr lang="en-US" altLang="en-US" sz="3000" dirty="0">
                <a:solidFill>
                  <a:srgbClr val="C00000"/>
                </a:solidFill>
                <a:latin typeface="Arial" panose="020B0604020202020204" pitchFamily="34" charset="0"/>
                <a:ea typeface="ＭＳ Ｐゴシック" charset="-128"/>
                <a:cs typeface="Arial" panose="020B0604020202020204" pitchFamily="34" charset="0"/>
              </a:rPr>
              <a:t>Implementing AI assisted diagnostic tool in EHR </a:t>
            </a:r>
          </a:p>
          <a:p>
            <a:pPr marL="1454150" lvl="2" indent="-457200" fontAlgn="base">
              <a:spcAft>
                <a:spcPct val="0"/>
              </a:spcAft>
              <a:buClr>
                <a:srgbClr val="4F271C"/>
              </a:buClr>
              <a:buSzPct val="80000"/>
              <a:buFont typeface="Courier New" panose="02070309020205020404" pitchFamily="49" charset="0"/>
              <a:buChar char="o"/>
            </a:pPr>
            <a:r>
              <a:rPr lang="en-US" altLang="en-US" sz="2800" i="1" dirty="0">
                <a:solidFill>
                  <a:schemeClr val="accent1">
                    <a:lumMod val="75000"/>
                  </a:schemeClr>
                </a:solidFill>
                <a:latin typeface="Arial" panose="020B0604020202020204" pitchFamily="34" charset="0"/>
                <a:ea typeface="ＭＳ Ｐゴシック" charset="-128"/>
                <a:cs typeface="Arial" panose="020B0604020202020204" pitchFamily="34" charset="0"/>
              </a:rPr>
              <a:t>Present/publish – scholarly domain</a:t>
            </a:r>
          </a:p>
          <a:p>
            <a:pPr marL="996950" lvl="1" indent="-457200" fontAlgn="base">
              <a:spcBef>
                <a:spcPts val="600"/>
              </a:spcBef>
              <a:spcAft>
                <a:spcPct val="0"/>
              </a:spcAft>
              <a:buClr>
                <a:srgbClr val="4F271C"/>
              </a:buClr>
              <a:buSzPct val="80000"/>
              <a:buFont typeface="Wingdings" panose="05000000000000000000" pitchFamily="2" charset="2"/>
              <a:buChar char="Ø"/>
            </a:pPr>
            <a:r>
              <a:rPr lang="en-US" altLang="en-US" sz="3000" dirty="0">
                <a:solidFill>
                  <a:srgbClr val="C00000"/>
                </a:solidFill>
                <a:latin typeface="Arial" panose="020B0604020202020204" pitchFamily="34" charset="0"/>
                <a:ea typeface="ＭＳ Ｐゴシック" charset="-128"/>
                <a:cs typeface="Arial" panose="020B0604020202020204" pitchFamily="34" charset="0"/>
              </a:rPr>
              <a:t>Shared with other groups/leadership role</a:t>
            </a:r>
          </a:p>
          <a:p>
            <a:pPr marL="1911350" lvl="3" indent="-457200" fontAlgn="base">
              <a:spcAft>
                <a:spcPct val="0"/>
              </a:spcAft>
              <a:buClr>
                <a:srgbClr val="4F271C"/>
              </a:buClr>
              <a:buSzPct val="80000"/>
              <a:buFont typeface="Courier New" panose="02070309020205020404" pitchFamily="49" charset="0"/>
              <a:buChar char="o"/>
            </a:pPr>
            <a:r>
              <a:rPr lang="en-US" altLang="en-US" sz="2800" i="1" dirty="0">
                <a:solidFill>
                  <a:schemeClr val="accent1">
                    <a:lumMod val="75000"/>
                  </a:schemeClr>
                </a:solidFill>
                <a:latin typeface="Arial" panose="020B0604020202020204" pitchFamily="34" charset="0"/>
                <a:ea typeface="ＭＳ Ｐゴシック" charset="-128"/>
                <a:cs typeface="Arial" panose="020B0604020202020204" pitchFamily="34" charset="0"/>
              </a:rPr>
              <a:t>Can be in service domain</a:t>
            </a:r>
          </a:p>
          <a:p>
            <a:pPr marL="996950" lvl="1" indent="-457200" fontAlgn="base">
              <a:spcBef>
                <a:spcPts val="1800"/>
              </a:spcBef>
              <a:spcAft>
                <a:spcPct val="0"/>
              </a:spcAft>
              <a:buClr>
                <a:srgbClr val="4F271C"/>
              </a:buClr>
              <a:buSzPct val="80000"/>
              <a:buFont typeface="Wingdings" panose="05000000000000000000" pitchFamily="2" charset="2"/>
              <a:buChar char="Ø"/>
            </a:pPr>
            <a:r>
              <a:rPr kumimoji="0" lang="en-US" altLang="en-US" sz="3000" b="0" u="none" strike="noStrike" kern="1200" cap="none" spc="0" normalizeH="0" baseline="0" noProof="0" dirty="0">
                <a:ln>
                  <a:noFill/>
                </a:ln>
                <a:solidFill>
                  <a:srgbClr val="C00000"/>
                </a:solidFill>
                <a:effectLst/>
                <a:uLnTx/>
                <a:uFillTx/>
                <a:latin typeface="Arial" panose="020B0604020202020204" pitchFamily="34" charset="0"/>
                <a:ea typeface="ＭＳ Ｐゴシック" charset="-128"/>
                <a:cs typeface="Arial" panose="020B0604020202020204" pitchFamily="34" charset="0"/>
              </a:rPr>
              <a:t>Improved identifying patients at risk of developing a disease – implemented in practice</a:t>
            </a:r>
          </a:p>
          <a:p>
            <a:pPr marL="1454150" lvl="2" indent="-457200" fontAlgn="base">
              <a:spcAft>
                <a:spcPct val="0"/>
              </a:spcAft>
              <a:buClr>
                <a:srgbClr val="4F271C"/>
              </a:buClr>
              <a:buSzPct val="80000"/>
              <a:buFont typeface="Courier New" panose="02070309020205020404" pitchFamily="49" charset="0"/>
              <a:buChar char="o"/>
            </a:pPr>
            <a:r>
              <a:rPr lang="en-US" altLang="en-US" sz="2800" i="1" dirty="0">
                <a:solidFill>
                  <a:schemeClr val="accent1">
                    <a:lumMod val="75000"/>
                  </a:schemeClr>
                </a:solidFill>
                <a:latin typeface="Arial" panose="020B0604020202020204" pitchFamily="34" charset="0"/>
                <a:ea typeface="ＭＳ Ｐゴシック" charset="-128"/>
                <a:cs typeface="Arial" panose="020B0604020202020204" pitchFamily="34" charset="0"/>
              </a:rPr>
              <a:t>Improved patient care – clinical domain</a:t>
            </a:r>
            <a:endParaRPr kumimoji="0" lang="en-US" altLang="en-US" sz="2800" b="0" i="1" u="none" strike="noStrike" kern="1200" cap="none" spc="0" normalizeH="0" baseline="0" noProof="0" dirty="0">
              <a:ln>
                <a:noFill/>
              </a:ln>
              <a:solidFill>
                <a:schemeClr val="accent1">
                  <a:lumMod val="75000"/>
                </a:schemeClr>
              </a:solidFill>
              <a:effectLst/>
              <a:uLnTx/>
              <a:uFillTx/>
              <a:latin typeface="Arial" panose="020B0604020202020204" pitchFamily="34" charset="0"/>
              <a:ea typeface="ＭＳ Ｐゴシック" charset="-128"/>
              <a:cs typeface="Arial" panose="020B0604020202020204" pitchFamily="34" charset="0"/>
            </a:endParaRPr>
          </a:p>
          <a:p>
            <a:pPr marL="539750" marR="0" lvl="0" indent="-457200" algn="l" defTabSz="457200" rtl="0" eaLnBrk="1" fontAlgn="base" latinLnBrk="0" hangingPunct="1">
              <a:lnSpc>
                <a:spcPct val="100000"/>
              </a:lnSpc>
              <a:spcBef>
                <a:spcPts val="2400"/>
              </a:spcBef>
              <a:spcAft>
                <a:spcPct val="0"/>
              </a:spcAft>
              <a:buClr>
                <a:srgbClr val="4F271C"/>
              </a:buClr>
              <a:buSzPct val="80000"/>
              <a:buFont typeface="Wingdings" panose="05000000000000000000" pitchFamily="2" charset="2"/>
              <a:buChar char="v"/>
              <a:tabLst/>
              <a:defRPr/>
            </a:pPr>
            <a:r>
              <a:rPr lang="en-US" sz="3400" b="1" dirty="0">
                <a:solidFill>
                  <a:srgbClr val="7030A0"/>
                </a:solidFill>
                <a:latin typeface="Arial" panose="020B0604020202020204" pitchFamily="34" charset="0"/>
                <a:ea typeface="ＭＳ Ｐゴシック" charset="0"/>
                <a:cs typeface="Arial" panose="020B0604020202020204" pitchFamily="34" charset="0"/>
              </a:rPr>
              <a:t>Choose the best fit for you- no double dipping</a:t>
            </a:r>
            <a:endParaRPr kumimoji="0" lang="en-US" sz="3400" b="1" i="1" u="none" strike="noStrike" kern="1200" cap="none" spc="0" normalizeH="0" baseline="0" noProof="0" dirty="0">
              <a:ln>
                <a:noFill/>
              </a:ln>
              <a:solidFill>
                <a:srgbClr val="7030A0"/>
              </a:solidFill>
              <a:effectLst/>
              <a:uLnTx/>
              <a:uFillTx/>
              <a:latin typeface="Arial" panose="020B0604020202020204" pitchFamily="34" charset="0"/>
              <a:ea typeface="ＭＳ Ｐゴシック" charset="0"/>
              <a:cs typeface="Arial" panose="020B0604020202020204" pitchFamily="34" charset="0"/>
            </a:endParaRPr>
          </a:p>
        </p:txBody>
      </p:sp>
      <p:sp>
        <p:nvSpPr>
          <p:cNvPr id="4" name="Line 6">
            <a:extLst>
              <a:ext uri="{FF2B5EF4-FFF2-40B4-BE49-F238E27FC236}">
                <a16:creationId xmlns:a16="http://schemas.microsoft.com/office/drawing/2014/main" id="{64A3B4A3-2C92-25D8-69F4-D86FCFC65D87}"/>
              </a:ext>
            </a:extLst>
          </p:cNvPr>
          <p:cNvSpPr>
            <a:spLocks noChangeShapeType="1"/>
          </p:cNvSpPr>
          <p:nvPr/>
        </p:nvSpPr>
        <p:spPr bwMode="auto">
          <a:xfrm flipV="1">
            <a:off x="534838" y="850856"/>
            <a:ext cx="10515600" cy="41276"/>
          </a:xfrm>
          <a:prstGeom prst="line">
            <a:avLst/>
          </a:prstGeom>
          <a:noFill/>
          <a:ln w="28575">
            <a:solidFill>
              <a:srgbClr val="B96645"/>
            </a:solidFill>
            <a:round/>
            <a:headEnd/>
            <a:tailEnd/>
          </a:ln>
          <a:extLst>
            <a:ext uri="{909E8E84-426E-40DD-AFC4-6F175D3DCCD1}">
              <a14:hiddenFill xmlns:a14="http://schemas.microsoft.com/office/drawing/2010/main">
                <a:no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highlight>
                <a:srgbClr val="B96645"/>
              </a:highlight>
              <a:uLnTx/>
              <a:uFillTx/>
              <a:latin typeface="Calibri" panose="020F0502020204030204"/>
              <a:ea typeface="+mn-ea"/>
              <a:cs typeface="+mn-cs"/>
            </a:endParaRPr>
          </a:p>
        </p:txBody>
      </p:sp>
    </p:spTree>
    <p:extLst>
      <p:ext uri="{BB962C8B-B14F-4D97-AF65-F5344CB8AC3E}">
        <p14:creationId xmlns:p14="http://schemas.microsoft.com/office/powerpoint/2010/main" val="3024384574"/>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2952</TotalTime>
  <Words>2441</Words>
  <Application>Microsoft Office PowerPoint</Application>
  <PresentationFormat>Widescreen</PresentationFormat>
  <Paragraphs>371</Paragraphs>
  <Slides>32</Slides>
  <Notes>11</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32</vt:i4>
      </vt:variant>
    </vt:vector>
  </HeadingPairs>
  <TitlesOfParts>
    <vt:vector size="45" baseType="lpstr">
      <vt:lpstr>ＭＳ Ｐゴシック</vt:lpstr>
      <vt:lpstr>ＭＳ Ｐゴシック</vt:lpstr>
      <vt:lpstr>Aptos</vt:lpstr>
      <vt:lpstr>Arial</vt:lpstr>
      <vt:lpstr>Calibri</vt:lpstr>
      <vt:lpstr>Calibri Light</vt:lpstr>
      <vt:lpstr>Courier New</vt:lpstr>
      <vt:lpstr>Gill Sans MT</vt:lpstr>
      <vt:lpstr>Tahoma</vt:lpstr>
      <vt:lpstr>Times New Roman</vt:lpstr>
      <vt:lpstr>Verdana</vt:lpstr>
      <vt:lpstr>Wingdings</vt:lpstr>
      <vt:lpstr>Office 2013 - 2022 Theme</vt:lpstr>
      <vt:lpstr>PowerPoint Presentation</vt:lpstr>
      <vt:lpstr>Mission</vt:lpstr>
      <vt:lpstr>Faculty Affairs </vt:lpstr>
      <vt:lpstr>ACADEMIC TRACKS</vt:lpstr>
      <vt:lpstr>Ranks, Tracks, and Pathways to Promotion and/or Tenure  </vt:lpstr>
      <vt:lpstr>Promotion on the Tenure and Non-Tenure Tracks</vt:lpstr>
      <vt:lpstr>Focus Areas</vt:lpstr>
      <vt:lpstr>Qualifying for Promotion:“Clinical Activities”</vt:lpstr>
      <vt:lpstr>Best use of multipurpose topics- QI related</vt:lpstr>
      <vt:lpstr>Best use of multipurpose topics- Clinical related</vt:lpstr>
      <vt:lpstr>Qualifying for Promotion:“Scholarly Activities”</vt:lpstr>
      <vt:lpstr>Qualifying for Promotion:“Scholarly Activities”</vt:lpstr>
      <vt:lpstr>Qualifying for Promotion:“Teaching Activities”</vt:lpstr>
      <vt:lpstr>Qualifying for Promotion:“Teaching Activities”</vt:lpstr>
      <vt:lpstr>Qualifying for Promotion:“Service/Admin Activities”</vt:lpstr>
      <vt:lpstr>NTC Promotion Criteria</vt:lpstr>
      <vt:lpstr>NTC Promotion Criteria</vt:lpstr>
      <vt:lpstr>NTC Promotion Criteria</vt:lpstr>
      <vt:lpstr>NTC Promotion Criteria</vt:lpstr>
      <vt:lpstr>Qualifying for Promotion:“Peer Esteem”</vt:lpstr>
      <vt:lpstr>Readiness for Promotion</vt:lpstr>
      <vt:lpstr>The Parts of Your Promotion Package</vt:lpstr>
      <vt:lpstr>Rules for External Letters</vt:lpstr>
      <vt:lpstr>Strategies for Getting Known Outside Your Institution </vt:lpstr>
      <vt:lpstr>Time Table</vt:lpstr>
      <vt:lpstr>Role and Philosophy of the FAPTC</vt:lpstr>
      <vt:lpstr>Review Process by the FAPTC</vt:lpstr>
      <vt:lpstr>Review Process by the FAPTC</vt:lpstr>
      <vt:lpstr>Dean’s Actions</vt:lpstr>
      <vt:lpstr>UTHealth Actions</vt:lpstr>
      <vt:lpstr>Take Away Messages…</vt:lpstr>
      <vt:lpstr>Lifeline</vt:lpstr>
    </vt:vector>
  </TitlesOfParts>
  <Company>UTHealth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Prince, Mia Lauren</dc:creator>
  <cp:lastModifiedBy>Guerrero, Valerie Z</cp:lastModifiedBy>
  <cp:revision>172</cp:revision>
  <cp:lastPrinted>2024-07-17T18:42:01Z</cp:lastPrinted>
  <dcterms:created xsi:type="dcterms:W3CDTF">2019-10-16T16:29:07Z</dcterms:created>
  <dcterms:modified xsi:type="dcterms:W3CDTF">2025-05-23T23:18:38Z</dcterms:modified>
</cp:coreProperties>
</file>