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2"/>
  </p:notesMasterIdLst>
  <p:sldIdLst>
    <p:sldId id="257" r:id="rId3"/>
    <p:sldId id="396" r:id="rId4"/>
    <p:sldId id="402" r:id="rId5"/>
    <p:sldId id="399" r:id="rId6"/>
    <p:sldId id="302" r:id="rId7"/>
    <p:sldId id="261" r:id="rId8"/>
    <p:sldId id="271" r:id="rId9"/>
    <p:sldId id="410" r:id="rId10"/>
    <p:sldId id="286" r:id="rId11"/>
    <p:sldId id="405" r:id="rId12"/>
    <p:sldId id="268" r:id="rId13"/>
    <p:sldId id="272" r:id="rId14"/>
    <p:sldId id="411" r:id="rId15"/>
    <p:sldId id="274" r:id="rId16"/>
    <p:sldId id="407" r:id="rId17"/>
    <p:sldId id="408" r:id="rId18"/>
    <p:sldId id="275" r:id="rId19"/>
    <p:sldId id="305" r:id="rId20"/>
    <p:sldId id="292" r:id="rId21"/>
    <p:sldId id="278" r:id="rId22"/>
    <p:sldId id="409" r:id="rId23"/>
    <p:sldId id="295" r:id="rId24"/>
    <p:sldId id="297" r:id="rId25"/>
    <p:sldId id="298" r:id="rId26"/>
    <p:sldId id="300" r:id="rId27"/>
    <p:sldId id="299" r:id="rId28"/>
    <p:sldId id="294" r:id="rId29"/>
    <p:sldId id="397" r:id="rId30"/>
    <p:sldId id="27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9" autoAdjust="0"/>
    <p:restoredTop sz="94629" autoAdjust="0"/>
  </p:normalViewPr>
  <p:slideViewPr>
    <p:cSldViewPr snapToGrid="0">
      <p:cViewPr varScale="1">
        <p:scale>
          <a:sx n="69" d="100"/>
          <a:sy n="69" d="100"/>
        </p:scale>
        <p:origin x="13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28T06:11:19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2303 0 0,'0'0'102'0'0,"9"8"1964"0"0,18 25-30 0 0,-20-28-1970 0 0,-2-9-45 0 0,-4 3 38 0 0,-1 1 26 0 0,0 0-42 0 0,0 0-109 0 0,0-2 2 0 0,0-5 63 0 0,0 5 54 0 0,0 1 1 0 0,0-5-28 0 0,0 4 50 0 0,0 2 0 0 0,1-1-4 0 0,4-2-26 0 0,-4 2-104 0 0,-1 1-11 0 0,0 0-2 0 0,0 0-1 0 0,0 0 0 0 0,0 0-1 0 0,0 0-6 0 0,0 0-1 0 0,0 0 0 0 0,0 0 0 0 0,0 0 0 0 0,0 0 3 0 0,0 0 10 0 0,0 0 3 0 0,0 0-10 0 0,0 0-40 0 0,0 0 6 0 0,0 0 4 0 0,0 0-21 0 0,0 0-90 0 0,-1 12-1646 0 0,1-12 382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28T06:11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89 4575 0 0,'0'0'102'0'0,"0"0"20"0"0,0 0 6 0 0,0 0 14 0 0,0 0 55 0 0,0 0 26 0 0,0 0 7 0 0,0 0-12 0 0,0 0-62 0 0,0 0-27 0 0,0 0-8 0 0,0 0-9 0 0,0 0-33 0 0,0 0-14 0 0,0 0-1 0 0,0 0 0 0 0,2-1-10 0 0,9-6-45 0 0,-8 1 46 0 0,-4-1-45 0 0,0-2-10 0 0,4 1 11 0 0,-3 6 42 0 0,-2 0 15 0 0,-5-12-72 0 0,2 6 4 0 0,1 1 0 0 0,0-2 11 0 0,3 2 42 0 0,1 6 11 0 0,0 1 0 0 0,0 1-10 0 0,-2 6-44 0 0,-4-8 1 0 0,4 0 42 0 0,3 3 1 0 0,3 5-44 0 0,2 2-10 0 0,-1-2-12 0 0,-4-6-21 0 0,-1-1 1 0 0,1 1-1 0 0,-1-1 0 0 0,0 1 0 0 0,1-1 0 0 0,-1 1 0 0 0,0-1 0 0 0,0 1 0 0 0,1 0 0 0 0,-1-1 0 0 0,0 1 0 0 0,0-1 0 0 0,0 1 0 0 0,0 0 1 0 0,0-1-1 0 0,0 1 0 0 0,0 0 0 0 0,0-1 33 0 0,0 1-293 0 0,0-1-26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01T04:12:09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3079 0 0,'0'0'128'0'0,"0"0"40"0"0,0 0-168 0 0,0 0 0 0 0,0 0 0 0 0,0 0 0 0 0,-1 12 112 0 0,1-12-16 0 0,0 0 0 0 0,0 0 0 0 0,-4 11-176 0 0,4-11-40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01T11:38:33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9671 0 0,'9'-1'185'0'0,"-6"1"-91"0"0,1 0 0 0 0,0-1 0 0 0,-1 0 0 0 0,1 0 0 0 0,-1 0 0 0 0,0-1 0 0 0,1 1 0 0 0,-1-1 0 0 0,2 0-94 0 0,15-8 211 0 0,-18 9-11 0 0,-1 0 6 0 0,6-3-15 0 0,-6 3-72 0 0,-1 1-30 0 0,0 0-8 0 0,0 0-33 0 0,0 0-124 0 0,0 0-14 0 0,-15 5-936 0 0,2 2-463 0 0,11-6 882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9875D-D879-45A2-9FB7-200491DDFB84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60444-E2AD-45CD-8979-D9E420C1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5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9863" y="1174750"/>
            <a:ext cx="4222750" cy="3167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3993B-EEB3-4CCD-9EBB-A86F2B4413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68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DD300C-A68A-426A-8D83-560D4F17F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7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3E2BF-54C8-4E7C-9F20-42C0A61B80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27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181A6-59A8-4541-AABA-C446C05066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5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181A6-59A8-4541-AABA-C446C05066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37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60444-E2AD-45CD-8979-D9E420C130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6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16C6B-EA36-453A-B896-F5FF9F6E8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65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618-8F1D-4D89-B6E3-26A391D973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363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D300C-A68A-426A-8D83-560D4F17F4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5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10"/>
            <a:ext cx="7848600" cy="1927225"/>
          </a:xfrm>
        </p:spPr>
        <p:txBody>
          <a:bodyPr anchor="b">
            <a:noAutofit/>
          </a:bodyPr>
          <a:lstStyle>
            <a:lvl1pPr>
              <a:defRPr sz="2279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456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55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2819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304800"/>
            <a:ext cx="91440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32401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012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034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03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68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142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27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11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773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509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2903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651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541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2025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7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013">
                <a:solidFill>
                  <a:schemeClr val="tx2"/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300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8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844" b="0">
                <a:solidFill>
                  <a:schemeClr val="tx2"/>
                </a:solidFill>
              </a:defRPr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844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54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8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10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62"/>
            <a:ext cx="2139696" cy="4243615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9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32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10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7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rgbClr val="FFFFFF"/>
                </a:solidFill>
              </a:defRPr>
            </a:lvl1pPr>
          </a:lstStyle>
          <a:p>
            <a:fld id="{C966CE67-06BF-4DC8-A5BC-9878026A726C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1" b="1">
                <a:solidFill>
                  <a:srgbClr val="FFFFFF"/>
                </a:solidFill>
              </a:defRPr>
            </a:lvl1pPr>
          </a:lstStyle>
          <a:p>
            <a:fld id="{91D7B31B-AC74-4BB3-A98C-B709AF0DB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5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385763" rtl="0" eaLnBrk="1" latinLnBrk="0" hangingPunct="1">
        <a:spcBef>
          <a:spcPct val="0"/>
        </a:spcBef>
        <a:buNone/>
        <a:defRPr sz="1688" kern="1200" spc="-42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77153" indent="-77153" algn="l" defTabSz="385763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indent="-77153" algn="l" defTabSz="385763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308610" indent="-77153" algn="l" defTabSz="385763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424339" indent="-77153" algn="l" defTabSz="38576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501491" indent="-57865" algn="l" defTabSz="385763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59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78644" indent="-77153" algn="l" defTabSz="38576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548" kern="1200">
          <a:solidFill>
            <a:schemeClr val="tx1"/>
          </a:solidFill>
          <a:latin typeface="+mn-lt"/>
          <a:ea typeface="+mn-ea"/>
          <a:cs typeface="+mn-cs"/>
        </a:defRPr>
      </a:lvl6pPr>
      <a:lvl7pPr marL="655796" indent="-77153" algn="l" defTabSz="38576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548" kern="1200">
          <a:solidFill>
            <a:schemeClr val="tx1"/>
          </a:solidFill>
          <a:latin typeface="+mn-lt"/>
          <a:ea typeface="+mn-ea"/>
          <a:cs typeface="+mn-cs"/>
        </a:defRPr>
      </a:lvl7pPr>
      <a:lvl8pPr marL="732949" indent="-77153" algn="l" defTabSz="38576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548" kern="1200">
          <a:solidFill>
            <a:schemeClr val="tx1"/>
          </a:solidFill>
          <a:latin typeface="+mn-lt"/>
          <a:ea typeface="+mn-ea"/>
          <a:cs typeface="+mn-cs"/>
        </a:defRPr>
      </a:lvl8pPr>
      <a:lvl9pPr marL="810101" indent="-77153" algn="l" defTabSz="38576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5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84200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0">
          <a:solidFill>
            <a:srgbClr val="A50000"/>
          </a:solidFill>
          <a:latin typeface="Century Gothic" panose="020B0502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36F63"/>
        </a:buClr>
        <a:buSzPct val="75000"/>
        <a:buFont typeface="Wingdings" panose="05000000000000000000" pitchFamily="2" charset="2"/>
        <a:buChar char="§"/>
        <a:defRPr sz="2800" b="0">
          <a:solidFill>
            <a:srgbClr val="736F63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36F63"/>
        </a:buClr>
        <a:buSzPct val="75000"/>
        <a:buFont typeface="Wingdings" panose="05000000000000000000" pitchFamily="2" charset="2"/>
        <a:buChar char="§"/>
        <a:defRPr sz="2600" b="0">
          <a:solidFill>
            <a:srgbClr val="736F63"/>
          </a:solidFill>
          <a:latin typeface="Century Gothic" panose="020B0502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36F63"/>
        </a:buClr>
        <a:buSzPct val="75000"/>
        <a:buFont typeface="Wingdings" panose="05000000000000000000" pitchFamily="2" charset="2"/>
        <a:buChar char="§"/>
        <a:defRPr sz="2600" b="0">
          <a:solidFill>
            <a:srgbClr val="736F63"/>
          </a:solidFill>
          <a:latin typeface="Century Gothic" panose="020B0502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536895"/>
            <a:ext cx="8044958" cy="281641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pathology of aortic diseases subject to open surgical repair: two decades experience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3649261"/>
            <a:ext cx="4227144" cy="2982448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sz="2800" dirty="0"/>
              <a:t>L. Maximilian Buja, MD</a:t>
            </a:r>
          </a:p>
          <a:p>
            <a:r>
              <a:rPr lang="en-US" sz="2800" dirty="0"/>
              <a:t>Professor of Pathology and Laboratory Medicine</a:t>
            </a:r>
          </a:p>
          <a:p>
            <a:r>
              <a:rPr lang="en-US" sz="2800" dirty="0"/>
              <a:t>Distinguished Teaching Professor</a:t>
            </a:r>
          </a:p>
          <a:p>
            <a:r>
              <a:rPr lang="en-US" sz="2800" dirty="0"/>
              <a:t>McGovern Medical School</a:t>
            </a:r>
          </a:p>
          <a:p>
            <a:endParaRPr lang="en-US" sz="2800" dirty="0"/>
          </a:p>
          <a:p>
            <a:r>
              <a:rPr lang="en-US" sz="2800" dirty="0"/>
              <a:t>Chief, Cardiovascular Pathology</a:t>
            </a:r>
          </a:p>
          <a:p>
            <a:r>
              <a:rPr lang="en-US" sz="2800" dirty="0"/>
              <a:t>Texas Heart Institute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3" descr="https://med.uth.edu/ooc/files/2015/07/UTH-McGov-MS-extra-horiz-2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27" y="5394038"/>
            <a:ext cx="3889961" cy="7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44" y="3695022"/>
            <a:ext cx="2962864" cy="135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5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0" name="Group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9" name="Group 1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2052" name="Rectangle 4"/>
              <p:cNvSpPr>
                <a:spLocks noChangeArrowheads="1"/>
              </p:cNvSpPr>
              <p:nvPr/>
            </p:nvSpPr>
            <p:spPr bwMode="auto">
              <a:xfrm>
                <a:off x="0" y="3784"/>
                <a:ext cx="5760" cy="53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7B688A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7B688A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528"/>
              </a:xfrm>
              <a:prstGeom prst="rect">
                <a:avLst/>
              </a:prstGeom>
              <a:gradFill rotWithShape="1">
                <a:gsLst>
                  <a:gs pos="0">
                    <a:srgbClr val="7B688A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057" name="Picture 9" descr="nrcardi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" y="3741"/>
              <a:ext cx="1668" cy="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457200" y="609600"/>
            <a:ext cx="8305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cs typeface="Arial" pitchFamily="34" charset="0"/>
              </a:rPr>
              <a:t>The Lamellar Unit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762000" y="54610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El-Hamamsy I and Yacoub M H</a:t>
            </a:r>
            <a:r>
              <a:rPr lang="en-US" sz="1200">
                <a:solidFill>
                  <a:srgbClr val="000000"/>
                </a:solidFill>
                <a:latin typeface="ITCFranklinGothicStd-Book" charset="0"/>
                <a:cs typeface="Arial" pitchFamily="34" charset="0"/>
              </a:rPr>
              <a:t> </a:t>
            </a:r>
            <a:r>
              <a:rPr lang="en-GB" sz="1200">
                <a:solidFill>
                  <a:srgbClr val="000000"/>
                </a:solidFill>
              </a:rPr>
              <a:t>(2009)</a:t>
            </a: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Cellular and molecular mechanisms of thoracic aortic aneurysms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000000"/>
                </a:solidFill>
              </a:rPr>
              <a:t>Nat Rev Cardiol </a:t>
            </a:r>
            <a:r>
              <a:rPr lang="en-US" sz="1200">
                <a:solidFill>
                  <a:srgbClr val="000000"/>
                </a:solidFill>
              </a:rPr>
              <a:t>doi:10.1038/nrcardio.2009.191</a:t>
            </a:r>
          </a:p>
        </p:txBody>
      </p:sp>
      <p:pic>
        <p:nvPicPr>
          <p:cNvPr id="2078" name="Picture 30" descr="E:\Kalyan\Oct-09\28-10-09\Image Training\nrcardio\images\nrcardio191-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06525"/>
            <a:ext cx="7315200" cy="3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67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6" y="533400"/>
            <a:ext cx="8857673" cy="990600"/>
          </a:xfrm>
        </p:spPr>
        <p:txBody>
          <a:bodyPr>
            <a:normAutofit/>
          </a:bodyPr>
          <a:lstStyle/>
          <a:p>
            <a:r>
              <a:rPr lang="en-US" sz="2800" dirty="0"/>
              <a:t>Classification of Aortic Surgical Cases Yielding Surgical Pathology Specimens for 2010 and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007" y="1600200"/>
            <a:ext cx="8613364" cy="4876800"/>
          </a:xfrm>
        </p:spPr>
        <p:txBody>
          <a:bodyPr>
            <a:normAutofit fontScale="85000"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Category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Pathology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Coarctation			12					0			Intimal/medial invagination (shelf)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ATAA				61					104			Primary medial degeneration; aortitis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Root				2					33		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AVR					1					11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Dissection			15					28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DTAA				13					8  			Primary med deg; atherosclerosis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TAAA				9					13			Atherosclerosis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AAA				7					6			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Atheroslerosis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102	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AAA = abdominal aortic aneurysm; ATAA = ascending thoracic aortic aneurysm; DTAA = descending thoracic aortic aneurysm; TAAA =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thoracoabdominal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aortic aneurysm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831264C-FFDB-40C6-BFEB-B99AB0212770}"/>
                  </a:ext>
                </a:extLst>
              </p14:cNvPr>
              <p14:cNvContentPartPr/>
              <p14:nvPr/>
            </p14:nvContentPartPr>
            <p14:xfrm>
              <a:off x="1689652" y="2163755"/>
              <a:ext cx="2520" cy="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831264C-FFDB-40C6-BFEB-B99AB02127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1012" y="2154755"/>
                <a:ext cx="20160" cy="2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2747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46" y="533400"/>
            <a:ext cx="22304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Image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18" y="3842854"/>
            <a:ext cx="4292600" cy="294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Image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82" y="1028700"/>
            <a:ext cx="17510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6"/>
          <p:cNvSpPr>
            <a:spLocks noGrp="1" noChangeArrowheads="1"/>
          </p:cNvSpPr>
          <p:nvPr>
            <p:ph type="title"/>
          </p:nvPr>
        </p:nvSpPr>
        <p:spPr>
          <a:xfrm>
            <a:off x="259879" y="533400"/>
            <a:ext cx="8149830" cy="840886"/>
          </a:xfrm>
        </p:spPr>
        <p:txBody>
          <a:bodyPr>
            <a:normAutofit/>
          </a:bodyPr>
          <a:lstStyle/>
          <a:p>
            <a:r>
              <a:rPr lang="en-US" sz="2800" dirty="0"/>
              <a:t>Type A Aortic Dissection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72" y="1374286"/>
            <a:ext cx="3488875" cy="2618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70" y="4201245"/>
            <a:ext cx="3506177" cy="22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0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F61E-1AB6-4445-B2E3-03FB0D00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29" y="533400"/>
            <a:ext cx="8703382" cy="990600"/>
          </a:xfrm>
        </p:spPr>
        <p:txBody>
          <a:bodyPr>
            <a:normAutofit/>
          </a:bodyPr>
          <a:lstStyle/>
          <a:p>
            <a:r>
              <a:rPr lang="en-US" sz="2800" dirty="0"/>
              <a:t>Aortic Size and Yearly Rates of Morbidity and Mortality</a:t>
            </a:r>
            <a:br>
              <a:rPr lang="en-US" sz="2800" dirty="0"/>
            </a:br>
            <a:r>
              <a:rPr lang="en-US" sz="1600" dirty="0"/>
              <a:t>(</a:t>
            </a:r>
            <a:r>
              <a:rPr lang="en-US" sz="1600" dirty="0" err="1"/>
              <a:t>Parve</a:t>
            </a:r>
            <a:r>
              <a:rPr lang="en-US" sz="1600" dirty="0"/>
              <a:t> S, </a:t>
            </a:r>
            <a:r>
              <a:rPr lang="en-US" sz="1600" dirty="0" err="1"/>
              <a:t>Ziganshin</a:t>
            </a:r>
            <a:r>
              <a:rPr lang="en-US" sz="1600" dirty="0"/>
              <a:t> BA, </a:t>
            </a:r>
            <a:r>
              <a:rPr lang="en-US" sz="1600" dirty="0" err="1"/>
              <a:t>Elefteriades</a:t>
            </a:r>
            <a:r>
              <a:rPr lang="en-US" sz="1600" dirty="0"/>
              <a:t> JA. J CV Surg (Torino) 2017;58:238-51)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302D63-4441-4A81-886A-8021FFCE3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9" y="1524000"/>
            <a:ext cx="7030930" cy="521318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B3CFBAD-DC4A-4A1D-96E9-3EABADB686A8}"/>
                  </a:ext>
                </a:extLst>
              </p14:cNvPr>
              <p14:cNvContentPartPr/>
              <p14:nvPr/>
            </p14:nvContentPartPr>
            <p14:xfrm>
              <a:off x="455154" y="1254755"/>
              <a:ext cx="27720" cy="10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B3CFBAD-DC4A-4A1D-96E9-3EABADB686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154" y="1245755"/>
                <a:ext cx="45360" cy="284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6A99297-0325-4106-B703-62C399050FD3}"/>
              </a:ext>
            </a:extLst>
          </p:cNvPr>
          <p:cNvSpPr txBox="1"/>
          <p:nvPr/>
        </p:nvSpPr>
        <p:spPr>
          <a:xfrm>
            <a:off x="7376791" y="1899867"/>
            <a:ext cx="14213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More than 50% of AD involve aortas less than 5.5 cm diameter (IRAD data)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800412-EC48-4C9A-899C-615C9BE23863}"/>
              </a:ext>
            </a:extLst>
          </p:cNvPr>
          <p:cNvSpPr txBox="1"/>
          <p:nvPr/>
        </p:nvSpPr>
        <p:spPr>
          <a:xfrm>
            <a:off x="1075486" y="189513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Rupture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C2412-7393-41EE-8FBD-5A6DDE26770E}"/>
              </a:ext>
            </a:extLst>
          </p:cNvPr>
          <p:cNvSpPr txBox="1"/>
          <p:nvPr/>
        </p:nvSpPr>
        <p:spPr>
          <a:xfrm>
            <a:off x="4410914" y="1838275"/>
            <a:ext cx="220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Dissection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74D07B-F827-4ED9-94B5-85E90E76B3DF}"/>
              </a:ext>
            </a:extLst>
          </p:cNvPr>
          <p:cNvSpPr txBox="1"/>
          <p:nvPr/>
        </p:nvSpPr>
        <p:spPr>
          <a:xfrm>
            <a:off x="781741" y="4519884"/>
            <a:ext cx="229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Rupture or Dissection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1C5E3-B4F2-4C9F-A18B-0ABB95DE100A}"/>
              </a:ext>
            </a:extLst>
          </p:cNvPr>
          <p:cNvSpPr txBox="1"/>
          <p:nvPr/>
        </p:nvSpPr>
        <p:spPr>
          <a:xfrm>
            <a:off x="4264043" y="4381384"/>
            <a:ext cx="1914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Rupture, Dissection or Death</a:t>
            </a:r>
          </a:p>
        </p:txBody>
      </p:sp>
    </p:spTree>
    <p:extLst>
      <p:ext uri="{BB962C8B-B14F-4D97-AF65-F5344CB8AC3E}">
        <p14:creationId xmlns:p14="http://schemas.microsoft.com/office/powerpoint/2010/main" val="3470357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Medial Degeneration of the Aortic Wall:</a:t>
            </a:r>
            <a:br>
              <a:rPr lang="en-US" sz="2800" dirty="0"/>
            </a:br>
            <a:r>
              <a:rPr lang="en-US" sz="2800" dirty="0"/>
              <a:t>Elastic Fiber Abnormalities and Aortic Dissection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2727" y="1761895"/>
            <a:ext cx="3879273" cy="1692505"/>
            <a:chOff x="0" y="0"/>
            <a:chExt cx="3063548" cy="1094161"/>
          </a:xfrm>
        </p:grpSpPr>
        <p:sp>
          <p:nvSpPr>
            <p:cNvPr id="5" name="Shape 277"/>
            <p:cNvSpPr/>
            <p:nvPr/>
          </p:nvSpPr>
          <p:spPr>
            <a:xfrm>
              <a:off x="382712" y="119569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Shape 278"/>
            <p:cNvSpPr/>
            <p:nvPr/>
          </p:nvSpPr>
          <p:spPr>
            <a:xfrm>
              <a:off x="382712" y="1015700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19761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Shape 279"/>
            <p:cNvSpPr/>
            <p:nvPr/>
          </p:nvSpPr>
          <p:spPr>
            <a:xfrm>
              <a:off x="382712" y="194205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Shape 280"/>
            <p:cNvSpPr/>
            <p:nvPr/>
          </p:nvSpPr>
          <p:spPr>
            <a:xfrm>
              <a:off x="382712" y="268830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Shape 281"/>
            <p:cNvSpPr/>
            <p:nvPr/>
          </p:nvSpPr>
          <p:spPr>
            <a:xfrm>
              <a:off x="382712" y="343468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Shape 282"/>
            <p:cNvSpPr/>
            <p:nvPr/>
          </p:nvSpPr>
          <p:spPr>
            <a:xfrm>
              <a:off x="382712" y="418094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Shape 283"/>
            <p:cNvSpPr/>
            <p:nvPr/>
          </p:nvSpPr>
          <p:spPr>
            <a:xfrm>
              <a:off x="382712" y="492719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Shape 284"/>
            <p:cNvSpPr/>
            <p:nvPr/>
          </p:nvSpPr>
          <p:spPr>
            <a:xfrm>
              <a:off x="382712" y="567357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Shape 285"/>
            <p:cNvSpPr/>
            <p:nvPr/>
          </p:nvSpPr>
          <p:spPr>
            <a:xfrm>
              <a:off x="382712" y="641994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Shape 286"/>
            <p:cNvSpPr/>
            <p:nvPr/>
          </p:nvSpPr>
          <p:spPr>
            <a:xfrm>
              <a:off x="382712" y="717166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Shape 287"/>
            <p:cNvSpPr/>
            <p:nvPr/>
          </p:nvSpPr>
          <p:spPr>
            <a:xfrm>
              <a:off x="382712" y="791804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Shape 288"/>
            <p:cNvSpPr/>
            <p:nvPr/>
          </p:nvSpPr>
          <p:spPr>
            <a:xfrm>
              <a:off x="382712" y="866429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Shape 289"/>
            <p:cNvSpPr/>
            <p:nvPr/>
          </p:nvSpPr>
          <p:spPr>
            <a:xfrm>
              <a:off x="382712" y="941054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Shape 290"/>
            <p:cNvSpPr/>
            <p:nvPr/>
          </p:nvSpPr>
          <p:spPr>
            <a:xfrm>
              <a:off x="1826499" y="136039"/>
              <a:ext cx="771551" cy="0"/>
            </a:xfrm>
            <a:custGeom>
              <a:avLst/>
              <a:gdLst/>
              <a:ahLst/>
              <a:cxnLst/>
              <a:rect l="0" t="0" r="0" b="0"/>
              <a:pathLst>
                <a:path w="771551">
                  <a:moveTo>
                    <a:pt x="0" y="0"/>
                  </a:moveTo>
                  <a:lnTo>
                    <a:pt x="771551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Shape 291"/>
            <p:cNvSpPr/>
            <p:nvPr/>
          </p:nvSpPr>
          <p:spPr>
            <a:xfrm>
              <a:off x="1826501" y="1015700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19761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Shape 292"/>
            <p:cNvSpPr/>
            <p:nvPr/>
          </p:nvSpPr>
          <p:spPr>
            <a:xfrm>
              <a:off x="1826501" y="268830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Shape 293"/>
            <p:cNvSpPr/>
            <p:nvPr/>
          </p:nvSpPr>
          <p:spPr>
            <a:xfrm>
              <a:off x="1826501" y="343455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Shape 294"/>
            <p:cNvSpPr/>
            <p:nvPr/>
          </p:nvSpPr>
          <p:spPr>
            <a:xfrm>
              <a:off x="1826501" y="418093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Shape 295"/>
            <p:cNvSpPr/>
            <p:nvPr/>
          </p:nvSpPr>
          <p:spPr>
            <a:xfrm>
              <a:off x="1826501" y="492719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Shape 296"/>
            <p:cNvSpPr/>
            <p:nvPr/>
          </p:nvSpPr>
          <p:spPr>
            <a:xfrm>
              <a:off x="1826501" y="641994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Shape 297"/>
            <p:cNvSpPr/>
            <p:nvPr/>
          </p:nvSpPr>
          <p:spPr>
            <a:xfrm>
              <a:off x="1826501" y="791804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Shape 298"/>
            <p:cNvSpPr/>
            <p:nvPr/>
          </p:nvSpPr>
          <p:spPr>
            <a:xfrm>
              <a:off x="1826501" y="941054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4445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0" y="954274"/>
              <a:ext cx="449824" cy="1398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adventitia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939" y="8224"/>
              <a:ext cx="280300" cy="1398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intima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239" y="476591"/>
              <a:ext cx="404839" cy="19422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media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Shape 302"/>
            <p:cNvSpPr/>
            <p:nvPr/>
          </p:nvSpPr>
          <p:spPr>
            <a:xfrm>
              <a:off x="392038" y="61402"/>
              <a:ext cx="771563" cy="0"/>
            </a:xfrm>
            <a:custGeom>
              <a:avLst/>
              <a:gdLst/>
              <a:ahLst/>
              <a:cxnLst/>
              <a:rect l="0" t="0" r="0" b="0"/>
              <a:pathLst>
                <a:path w="771563">
                  <a:moveTo>
                    <a:pt x="0" y="0"/>
                  </a:moveTo>
                  <a:lnTo>
                    <a:pt x="771563" y="0"/>
                  </a:lnTo>
                </a:path>
              </a:pathLst>
            </a:custGeom>
            <a:noFill/>
            <a:ln w="19761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Shape 303"/>
            <p:cNvSpPr/>
            <p:nvPr/>
          </p:nvSpPr>
          <p:spPr>
            <a:xfrm>
              <a:off x="1835824" y="61402"/>
              <a:ext cx="771550" cy="0"/>
            </a:xfrm>
            <a:custGeom>
              <a:avLst/>
              <a:gdLst/>
              <a:ahLst/>
              <a:cxnLst/>
              <a:rect l="0" t="0" r="0" b="0"/>
              <a:pathLst>
                <a:path w="771550">
                  <a:moveTo>
                    <a:pt x="0" y="0"/>
                  </a:moveTo>
                  <a:lnTo>
                    <a:pt x="771550" y="0"/>
                  </a:lnTo>
                </a:path>
              </a:pathLst>
            </a:custGeom>
            <a:noFill/>
            <a:ln w="19761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13724" y="946038"/>
              <a:ext cx="449824" cy="1398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adventitia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663685" y="0"/>
              <a:ext cx="280300" cy="1398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intima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38971" y="468356"/>
              <a:ext cx="404979" cy="19422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media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316482" y="473013"/>
              <a:ext cx="543153" cy="1398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Elastic</a:t>
              </a:r>
              <a:r>
                <a:rPr kumimoji="0" lang="en-US" sz="600" b="0" i="0" u="none" strike="noStrike" kern="0" cap="none" spc="3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fiber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6" name="Shape 308"/>
            <p:cNvSpPr/>
            <p:nvPr/>
          </p:nvSpPr>
          <p:spPr>
            <a:xfrm>
              <a:off x="1523022" y="281735"/>
              <a:ext cx="245097" cy="178067"/>
            </a:xfrm>
            <a:custGeom>
              <a:avLst/>
              <a:gdLst/>
              <a:ahLst/>
              <a:cxnLst/>
              <a:rect l="0" t="0" r="0" b="0"/>
              <a:pathLst>
                <a:path w="245097" h="178067">
                  <a:moveTo>
                    <a:pt x="0" y="178067"/>
                  </a:moveTo>
                  <a:lnTo>
                    <a:pt x="245097" y="0"/>
                  </a:lnTo>
                </a:path>
              </a:pathLst>
            </a:custGeom>
            <a:noFill/>
            <a:ln w="4394" cap="flat" cmpd="sng" algn="ctr">
              <a:solidFill>
                <a:srgbClr val="4A7EBB"/>
              </a:solidFill>
              <a:prstDash val="solid"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Shape 309"/>
            <p:cNvSpPr/>
            <p:nvPr/>
          </p:nvSpPr>
          <p:spPr>
            <a:xfrm>
              <a:off x="1756829" y="268832"/>
              <a:ext cx="29058" cy="26136"/>
            </a:xfrm>
            <a:custGeom>
              <a:avLst/>
              <a:gdLst/>
              <a:ahLst/>
              <a:cxnLst/>
              <a:rect l="0" t="0" r="0" b="0"/>
              <a:pathLst>
                <a:path w="29058" h="26136">
                  <a:moveTo>
                    <a:pt x="29058" y="0"/>
                  </a:moveTo>
                  <a:lnTo>
                    <a:pt x="15481" y="26136"/>
                  </a:lnTo>
                  <a:lnTo>
                    <a:pt x="0" y="4838"/>
                  </a:lnTo>
                  <a:lnTo>
                    <a:pt x="29058" y="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noFill/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8" name="Content Placeholder 3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3600" y="3917077"/>
            <a:ext cx="3531009" cy="175405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55963" y="6188364"/>
            <a:ext cx="7930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Akutsu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K. Etiology of aortic dissection. Gen Thoracic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Cardiovasc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2019;67:271-276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24460" y="1736032"/>
            <a:ext cx="3487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292934"/>
                </a:solidFill>
              </a:rPr>
              <a:t>Elastic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fiber (EF) loss obvious in AD (right) versus a control (left) – extent is variable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7200" y="4832205"/>
            <a:ext cx="4089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loss of interconnecting elastic fibers (IEF) is more obvious in the external media in AD (right) versus a control (left)</a:t>
            </a:r>
          </a:p>
        </p:txBody>
      </p:sp>
    </p:spTree>
    <p:extLst>
      <p:ext uri="{BB962C8B-B14F-4D97-AF65-F5344CB8AC3E}">
        <p14:creationId xmlns:p14="http://schemas.microsoft.com/office/powerpoint/2010/main" val="361754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12282"/>
            <a:ext cx="8728363" cy="618836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Quantitation of Interlaminar Elastic Fibers (IEF) Values for Control Cases (</a:t>
            </a:r>
            <a:r>
              <a:rPr lang="en-US" sz="1600" dirty="0"/>
              <a:t>Nakashima Y, </a:t>
            </a:r>
            <a:r>
              <a:rPr lang="en-US" sz="1600" dirty="0" err="1"/>
              <a:t>Shiokawa</a:t>
            </a:r>
            <a:r>
              <a:rPr lang="en-US" sz="1600" dirty="0"/>
              <a:t> Y, </a:t>
            </a:r>
            <a:r>
              <a:rPr lang="en-US" sz="1600" dirty="0" err="1"/>
              <a:t>Sueishi</a:t>
            </a:r>
            <a:r>
              <a:rPr lang="en-US" sz="1600" dirty="0"/>
              <a:t> K. Lab Invest 1990;62:751-760)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0592" y="1859751"/>
            <a:ext cx="3085408" cy="254599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6000" y="1109628"/>
            <a:ext cx="5495637" cy="47183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NUMBER OF INTERLAMINAR ELASTIC FIBERS (IEF) IN CONTROL CASES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Age in Decade   			Number of IEF of the Inner and Outer 								Media</a:t>
            </a:r>
          </a:p>
          <a:p>
            <a:pPr marL="0" indent="0">
              <a:buNone/>
            </a:pPr>
            <a:r>
              <a:rPr lang="en-US" dirty="0"/>
              <a:t>							(mean +/- SD, n=54)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		40					105.4 +/- 22.1</a:t>
            </a:r>
          </a:p>
          <a:p>
            <a:pPr marL="0" indent="0">
              <a:buNone/>
            </a:pPr>
            <a:r>
              <a:rPr lang="en-US" dirty="0"/>
              <a:t>							104.9 +/- 21.8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50					105.7 +/- 21.1</a:t>
            </a:r>
          </a:p>
          <a:p>
            <a:pPr marL="0" indent="0">
              <a:buNone/>
            </a:pPr>
            <a:r>
              <a:rPr lang="en-US" dirty="0"/>
              <a:t>							98.2 +/- 20.4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60					105.1 +/- 22.8</a:t>
            </a:r>
          </a:p>
          <a:p>
            <a:pPr marL="0" indent="0">
              <a:buNone/>
            </a:pPr>
            <a:r>
              <a:rPr lang="en-US" dirty="0"/>
              <a:t>							99.4 +/- 21.4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70 					117.5 +/- 23.9</a:t>
            </a:r>
          </a:p>
          <a:p>
            <a:pPr marL="0" indent="0">
              <a:buNone/>
            </a:pPr>
            <a:r>
              <a:rPr lang="en-US" dirty="0"/>
              <a:t>							93.5 +/- 24.9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80					118.0 +/- 25.8</a:t>
            </a:r>
          </a:p>
          <a:p>
            <a:pPr marL="0" indent="0">
              <a:buNone/>
            </a:pPr>
            <a:r>
              <a:rPr lang="en-US" dirty="0"/>
              <a:t>							95.6 +/- 27.9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592" y="5827932"/>
            <a:ext cx="7611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Point counting method. Details of the counting method are described in the "Methods" section. The number of points overlying the fractured lines of </a:t>
            </a:r>
            <a:r>
              <a:rPr lang="en-US" sz="1400" dirty="0" err="1"/>
              <a:t>interlaminar</a:t>
            </a:r>
            <a:r>
              <a:rPr lang="en-US" sz="1400" dirty="0"/>
              <a:t> elastic fibers, represented as black points in the figure, were counted. The figure is the same as that of Figure </a:t>
            </a:r>
            <a:r>
              <a:rPr lang="en-US" sz="1400" dirty="0" err="1"/>
              <a:t>lB.</a:t>
            </a:r>
            <a:r>
              <a:rPr lang="en-US" sz="1400" dirty="0"/>
              <a:t> Bar represents 50 µm. 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90665" y="4793673"/>
            <a:ext cx="284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Formic acid digestion</a:t>
            </a:r>
          </a:p>
          <a:p>
            <a:r>
              <a:rPr lang="en-US" dirty="0"/>
              <a:t>Scanning EM</a:t>
            </a:r>
          </a:p>
        </p:txBody>
      </p:sp>
    </p:spTree>
    <p:extLst>
      <p:ext uri="{BB962C8B-B14F-4D97-AF65-F5344CB8AC3E}">
        <p14:creationId xmlns:p14="http://schemas.microsoft.com/office/powerpoint/2010/main" val="302787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81" y="468746"/>
            <a:ext cx="8229600" cy="990600"/>
          </a:xfrm>
        </p:spPr>
        <p:txBody>
          <a:bodyPr>
            <a:normAutofit/>
          </a:bodyPr>
          <a:lstStyle/>
          <a:p>
            <a:r>
              <a:rPr lang="en-US" sz="2400" dirty="0"/>
              <a:t>Aortic Dissection Cases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lum bright="26000"/>
          </a:blip>
          <a:stretch>
            <a:fillRect/>
          </a:stretch>
        </p:blipFill>
        <p:spPr>
          <a:xfrm>
            <a:off x="3911601" y="664146"/>
            <a:ext cx="4844473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926" y="1459346"/>
            <a:ext cx="28632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Elastic architecture in cases of dissecting aneurysm. A, B, and C, The inner media of case No. 4 was demonstrated in A and the outer media in B and C. D and E, Outer media of case No. 10. F and G, The outer media of case No. 9. A, B, D, and G, Figures of scanning electron microscopy. C, E, and F, </a:t>
            </a:r>
            <a:r>
              <a:rPr lang="en-US" sz="1400" dirty="0" err="1"/>
              <a:t>Weigert's</a:t>
            </a:r>
            <a:r>
              <a:rPr lang="en-US" sz="1400" dirty="0"/>
              <a:t> elastic fiber staining. Bars represent 50 µm.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926" y="3938445"/>
            <a:ext cx="269701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#4(55F) – IM 125.2 +/- 15.3;</a:t>
            </a:r>
          </a:p>
          <a:p>
            <a:r>
              <a:rPr lang="en-US" sz="1400" dirty="0"/>
              <a:t>	  OM 45.9 +/- 9.8</a:t>
            </a:r>
          </a:p>
          <a:p>
            <a:r>
              <a:rPr lang="en-US" sz="1400" dirty="0"/>
              <a:t># 9(79F) – IM 94.4 +/- 34.8;</a:t>
            </a:r>
          </a:p>
          <a:p>
            <a:r>
              <a:rPr lang="en-US" sz="1400" dirty="0"/>
              <a:t>	   OM 34.8 +/- 9.9</a:t>
            </a:r>
          </a:p>
          <a:p>
            <a:r>
              <a:rPr lang="en-US" sz="1400" dirty="0"/>
              <a:t>#10(84F) – IM 119.7 +/- 21.6</a:t>
            </a:r>
          </a:p>
          <a:p>
            <a:r>
              <a:rPr lang="en-US" sz="1400" dirty="0"/>
              <a:t>	    OM 44.9 +/- 15.1</a:t>
            </a:r>
          </a:p>
          <a:p>
            <a:endParaRPr lang="en-US" sz="1400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7926" y="5320146"/>
            <a:ext cx="3066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6/10 cases – significant irregular arrangement and focal decrease of IEL</a:t>
            </a:r>
          </a:p>
          <a:p>
            <a:r>
              <a:rPr lang="en-US" dirty="0"/>
              <a:t>3/10 cases – CMN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2B80F-A548-4FFE-9F0D-0192F1AF8D94}"/>
              </a:ext>
            </a:extLst>
          </p:cNvPr>
          <p:cNvSpPr txBox="1"/>
          <p:nvPr/>
        </p:nvSpPr>
        <p:spPr>
          <a:xfrm>
            <a:off x="4211781" y="743838"/>
            <a:ext cx="149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Inner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8D627-CC82-4FB2-866C-550AB8459176}"/>
              </a:ext>
            </a:extLst>
          </p:cNvPr>
          <p:cNvSpPr txBox="1"/>
          <p:nvPr/>
        </p:nvSpPr>
        <p:spPr>
          <a:xfrm>
            <a:off x="5704603" y="2813847"/>
            <a:ext cx="228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Outer Media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EE8BC-9871-4680-9179-BEDBE2377A9B}"/>
              </a:ext>
            </a:extLst>
          </p:cNvPr>
          <p:cNvSpPr txBox="1"/>
          <p:nvPr/>
        </p:nvSpPr>
        <p:spPr>
          <a:xfrm>
            <a:off x="4245090" y="4646331"/>
            <a:ext cx="1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Outer Media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5B3CA-0997-4C43-84F6-E7872EF48778}"/>
              </a:ext>
            </a:extLst>
          </p:cNvPr>
          <p:cNvSpPr txBox="1"/>
          <p:nvPr/>
        </p:nvSpPr>
        <p:spPr>
          <a:xfrm>
            <a:off x="6531259" y="743838"/>
            <a:ext cx="152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Outer Media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48A5E-3918-4442-897F-73FDCEF7AD18}"/>
              </a:ext>
            </a:extLst>
          </p:cNvPr>
          <p:cNvSpPr txBox="1"/>
          <p:nvPr/>
        </p:nvSpPr>
        <p:spPr>
          <a:xfrm>
            <a:off x="6587374" y="4646331"/>
            <a:ext cx="187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Outer Media</a:t>
            </a:r>
          </a:p>
        </p:txBody>
      </p:sp>
    </p:spTree>
    <p:extLst>
      <p:ext uri="{BB962C8B-B14F-4D97-AF65-F5344CB8AC3E}">
        <p14:creationId xmlns:p14="http://schemas.microsoft.com/office/powerpoint/2010/main" val="3479156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Pathogenesis  of Aortic Dissection</a:t>
            </a:r>
            <a:br>
              <a:rPr lang="en-US" sz="2800" dirty="0"/>
            </a:br>
            <a:r>
              <a:rPr lang="en-US" sz="1600" dirty="0"/>
              <a:t>(</a:t>
            </a:r>
            <a:r>
              <a:rPr lang="en-US" sz="1600" dirty="0" err="1"/>
              <a:t>Akutsu</a:t>
            </a:r>
            <a:r>
              <a:rPr lang="en-US" sz="1600" dirty="0"/>
              <a:t> K. Etiology of aortic dissection. Gen Thoracic Cardiovasc Surg 2019;67: 271-276)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1406"/>
          </a:xfrm>
        </p:spPr>
        <p:txBody>
          <a:bodyPr>
            <a:normAutofit fontScale="92500" lnSpcReduction="10000"/>
          </a:bodyPr>
          <a:lstStyle/>
          <a:p>
            <a:pPr marL="342900" lvl="0" indent="-342900" defTabSz="914400">
              <a:buClrTx/>
              <a:buSzTx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AD has requirement for two pathological conditions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742950" lvl="1" indent="-285750" defTabSz="914400">
              <a:buClrTx/>
              <a:buSzTx/>
              <a:buFont typeface="Arial" panose="020B0604020202020204" pitchFamily="34" charset="0"/>
              <a:buChar char="–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Medial degeneration </a:t>
            </a:r>
          </a:p>
          <a:p>
            <a:pPr marL="858679" lvl="2" indent="-285750" defTabSz="914400">
              <a:buClrTx/>
              <a:buSzTx/>
              <a:buFont typeface="Arial" panose="020B0604020202020204" pitchFamily="34" charset="0"/>
              <a:buChar char="–"/>
            </a:pPr>
            <a:r>
              <a:rPr lang="en-US" sz="2716" dirty="0">
                <a:solidFill>
                  <a:prstClr val="black"/>
                </a:solidFill>
                <a:latin typeface="Calibri"/>
              </a:rPr>
              <a:t>Facilitative genetic profile</a:t>
            </a:r>
          </a:p>
          <a:p>
            <a:pPr marL="858679" lvl="2" indent="-285750" defTabSz="914400">
              <a:buClrTx/>
              <a:buSzTx/>
              <a:buFont typeface="Arial" panose="020B0604020202020204" pitchFamily="34" charset="0"/>
              <a:buChar char="–"/>
            </a:pPr>
            <a:r>
              <a:rPr lang="en-US" sz="2716" dirty="0">
                <a:solidFill>
                  <a:prstClr val="black"/>
                </a:solidFill>
                <a:latin typeface="Calibri"/>
              </a:rPr>
              <a:t>Damage to vasa vasorum from hypertension</a:t>
            </a:r>
          </a:p>
          <a:p>
            <a:pPr marL="858679" lvl="2" indent="-285750" defTabSz="914400">
              <a:buClrTx/>
              <a:buSzTx/>
              <a:buFont typeface="Arial" panose="020B0604020202020204" pitchFamily="34" charset="0"/>
              <a:buChar char="–"/>
            </a:pPr>
            <a:r>
              <a:rPr lang="en-US" sz="2716" dirty="0">
                <a:solidFill>
                  <a:prstClr val="black"/>
                </a:solidFill>
                <a:latin typeface="Calibri"/>
              </a:rPr>
              <a:t>Loss of interlaminar elastic fibers (IEF) in outer media</a:t>
            </a:r>
          </a:p>
          <a:p>
            <a:pPr marL="742950" lvl="1" indent="-285750" defTabSz="914400">
              <a:buClrTx/>
              <a:buSzTx/>
              <a:buFont typeface="Arial" panose="020B0604020202020204" pitchFamily="34" charset="0"/>
              <a:buChar char="–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Mechanical shear stress of the aortic wall</a:t>
            </a:r>
          </a:p>
          <a:p>
            <a:pPr marL="858679" lvl="2" indent="-285750" defTabSz="914400">
              <a:buClrTx/>
              <a:buSzTx/>
              <a:buFont typeface="Arial" panose="020B0604020202020204" pitchFamily="34" charset="0"/>
              <a:buChar char="–"/>
            </a:pPr>
            <a:r>
              <a:rPr lang="en-US" sz="2716" dirty="0">
                <a:solidFill>
                  <a:prstClr val="black"/>
                </a:solidFill>
                <a:latin typeface="Calibri"/>
              </a:rPr>
              <a:t>Vertical swinging motion of the aorta at the aortic root: upward movement of heart with contraction plus tethering of aorta at isthmus</a:t>
            </a:r>
          </a:p>
          <a:p>
            <a:pPr marL="858679" lvl="2" indent="-285750" defTabSz="914400">
              <a:buClrTx/>
              <a:buSzTx/>
              <a:buFont typeface="Arial" panose="020B0604020202020204" pitchFamily="34" charset="0"/>
              <a:buChar char="–"/>
            </a:pPr>
            <a:r>
              <a:rPr lang="en-US" sz="2716" dirty="0">
                <a:solidFill>
                  <a:prstClr val="black"/>
                </a:solidFill>
                <a:latin typeface="Calibri"/>
              </a:rPr>
              <a:t>Hypertension</a:t>
            </a:r>
          </a:p>
          <a:p>
            <a:pPr marL="858679" lvl="2" indent="-285750" defTabSz="914400">
              <a:buClrTx/>
              <a:buSzTx/>
              <a:buFont typeface="Arial" panose="020B0604020202020204" pitchFamily="34" charset="0"/>
              <a:buChar char="–"/>
            </a:pPr>
            <a:r>
              <a:rPr lang="en-US" sz="2716" dirty="0">
                <a:solidFill>
                  <a:prstClr val="black"/>
                </a:solidFill>
                <a:latin typeface="Calibri"/>
              </a:rPr>
              <a:t>Forceful </a:t>
            </a:r>
            <a:r>
              <a:rPr lang="en-US" sz="2716" dirty="0" err="1">
                <a:solidFill>
                  <a:prstClr val="black"/>
                </a:solidFill>
                <a:latin typeface="Calibri"/>
              </a:rPr>
              <a:t>dp</a:t>
            </a:r>
            <a:r>
              <a:rPr lang="en-US" sz="2716" dirty="0">
                <a:solidFill>
                  <a:prstClr val="black"/>
                </a:solidFill>
                <a:latin typeface="Calibri"/>
              </a:rPr>
              <a:t>/dt</a:t>
            </a:r>
          </a:p>
          <a:p>
            <a:pPr marL="858679" lvl="2" indent="-285750" defTabSz="914400">
              <a:buClrTx/>
              <a:buSzTx/>
              <a:buFont typeface="Arial" panose="020B0604020202020204" pitchFamily="34" charset="0"/>
              <a:buChar char="–"/>
            </a:pPr>
            <a:endParaRPr lang="en-US" sz="2716" dirty="0">
              <a:solidFill>
                <a:prstClr val="black"/>
              </a:solidFill>
              <a:latin typeface="Calibri"/>
            </a:endParaRPr>
          </a:p>
          <a:p>
            <a:pPr marL="858679" lvl="2" indent="-285750" defTabSz="914400">
              <a:buClrTx/>
              <a:buSzTx/>
              <a:buFont typeface="Arial" panose="020B0604020202020204" pitchFamily="34" charset="0"/>
              <a:buChar char="–"/>
            </a:pPr>
            <a:endParaRPr lang="en-US" sz="2716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64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Heritable Thoracic Aortic Disease (HTAAD)</a:t>
            </a:r>
            <a:br>
              <a:rPr lang="en-US" sz="3200" dirty="0"/>
            </a:br>
            <a:r>
              <a:rPr lang="en-US" sz="2700" dirty="0"/>
              <a:t>(Renaud M et al. JACC 2018;72:605-616</a:t>
            </a:r>
            <a:r>
              <a:rPr lang="en-US" sz="3200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6998" y="1673225"/>
            <a:ext cx="3579003" cy="47180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82632" y="4150900"/>
            <a:ext cx="3195084" cy="2399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632" y="1708505"/>
            <a:ext cx="3195084" cy="23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08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solidFill>
                  <a:srgbClr val="D2533C"/>
                </a:solidFill>
              </a:rPr>
              <a:t>Heritable Thoracic Aortic Disease (HTAD):</a:t>
            </a:r>
            <a:br>
              <a:rPr lang="en-US" sz="2900" dirty="0">
                <a:solidFill>
                  <a:srgbClr val="D2533C"/>
                </a:solidFill>
              </a:rPr>
            </a:br>
            <a:r>
              <a:rPr lang="en-US" sz="2900" dirty="0">
                <a:solidFill>
                  <a:srgbClr val="D2533C"/>
                </a:solidFill>
              </a:rPr>
              <a:t>Cases and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Review of histopathology of aortic specimens from 42 patients who underwent surgical aneurysm or dissection repair.</a:t>
            </a:r>
          </a:p>
          <a:p>
            <a:r>
              <a:rPr lang="en-US" sz="2400" dirty="0"/>
              <a:t> These individuals (n) harbored </a:t>
            </a:r>
            <a:r>
              <a:rPr lang="en-US" sz="2400" b="1" dirty="0"/>
              <a:t>pathogenic variants in the following 11 genes</a:t>
            </a:r>
            <a:r>
              <a:rPr lang="en-US" sz="2400" dirty="0"/>
              <a:t>: FBN1 (13), ACTA2 (6), TGFBR1 (7), TGFBR2 (3), TGF</a:t>
            </a:r>
            <a:r>
              <a:rPr lang="el-GR" sz="2400" dirty="0"/>
              <a:t>β2 (3), </a:t>
            </a:r>
            <a:r>
              <a:rPr lang="en-US" sz="2400" dirty="0"/>
              <a:t>SMAD3 (3), LOX (1), MYLK (1), PRKG1 (1), and COL3A1 (4); </a:t>
            </a:r>
            <a:r>
              <a:rPr lang="en-US" sz="2400" b="1" dirty="0"/>
              <a:t>total 42</a:t>
            </a:r>
            <a:r>
              <a:rPr lang="en-US" sz="2400" dirty="0"/>
              <a:t>.</a:t>
            </a:r>
          </a:p>
          <a:p>
            <a:r>
              <a:rPr lang="en-US" sz="2400" b="1" dirty="0"/>
              <a:t>The 42 specimens included 17 with medial dissection and 25 non-dissected aneurysms</a:t>
            </a:r>
            <a:r>
              <a:rPr lang="en-US" sz="2400" dirty="0"/>
              <a:t>.</a:t>
            </a:r>
          </a:p>
          <a:p>
            <a:r>
              <a:rPr lang="en-US" sz="2400" dirty="0"/>
              <a:t>Arterial specimens were evaluated using </a:t>
            </a:r>
            <a:r>
              <a:rPr lang="en-US" sz="2400" b="1" dirty="0"/>
              <a:t>histopathology consensus criteria</a:t>
            </a:r>
            <a:r>
              <a:rPr lang="en-US" sz="2400" dirty="0"/>
              <a:t> (</a:t>
            </a:r>
            <a:r>
              <a:rPr lang="en-US" sz="2400" dirty="0" err="1"/>
              <a:t>Halushka</a:t>
            </a:r>
            <a:r>
              <a:rPr lang="en-US" sz="2400" dirty="0"/>
              <a:t> MK et al. Cardiovasc </a:t>
            </a:r>
            <a:r>
              <a:rPr lang="en-US" sz="2400" dirty="0" err="1"/>
              <a:t>Pathol</a:t>
            </a:r>
            <a:r>
              <a:rPr lang="en-US" sz="2400" dirty="0"/>
              <a:t> 2016;25:247-257).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076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/>
          <p:cNvCxnSpPr/>
          <p:nvPr/>
        </p:nvCxnSpPr>
        <p:spPr bwMode="auto">
          <a:xfrm>
            <a:off x="1653871" y="3116912"/>
            <a:ext cx="33395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5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26" y="136271"/>
            <a:ext cx="8684548" cy="1598641"/>
          </a:xfrm>
        </p:spPr>
        <p:txBody>
          <a:bodyPr/>
          <a:lstStyle/>
          <a:p>
            <a:r>
              <a:rPr lang="en-US" dirty="0"/>
              <a:t>Genealogy of Innovators in Cardiothoracic and Vascular Surgery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74929" y="3962650"/>
            <a:ext cx="1533888" cy="7225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800" b="0">
                <a:solidFill>
                  <a:srgbClr val="736F6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5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Rudolph Mattas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(1860 - 1957)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Tulane University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8800" y="3962650"/>
            <a:ext cx="1701222" cy="7504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800" b="0">
                <a:solidFill>
                  <a:srgbClr val="736F6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5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A5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Ochsner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5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Sr.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(1896 - 1981)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Tulane University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474719" y="3962650"/>
            <a:ext cx="1868556" cy="7504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800" b="0">
                <a:solidFill>
                  <a:srgbClr val="736F6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5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Michael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A5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DeBakey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(1908 - 2008)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Tulane University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Baylor College of Medicine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287617" y="3962650"/>
            <a:ext cx="1868556" cy="7504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800" b="0">
                <a:solidFill>
                  <a:srgbClr val="736F6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5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Stanley Crawford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(1922 - 1992)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Baylor College of Medicine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140270" y="3962650"/>
            <a:ext cx="1868556" cy="7504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800" b="0">
                <a:solidFill>
                  <a:srgbClr val="736F6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Char char="§"/>
              <a:defRPr sz="2600" b="0">
                <a:solidFill>
                  <a:srgbClr val="736F63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5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Hazim Safi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????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????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Baylor College of Medicine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6F63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36F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UTHSCH (UT Health)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371353" y="3116912"/>
            <a:ext cx="33395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5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120639" y="3116912"/>
            <a:ext cx="37371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5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917635" y="3116912"/>
            <a:ext cx="37371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5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" r="5031"/>
          <a:stretch/>
        </p:blipFill>
        <p:spPr>
          <a:xfrm>
            <a:off x="3832530" y="2148059"/>
            <a:ext cx="1143445" cy="1770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5417"/>
          <a:stretch/>
        </p:blipFill>
        <p:spPr>
          <a:xfrm>
            <a:off x="389615" y="2146850"/>
            <a:ext cx="1144987" cy="1778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89" y="2153862"/>
            <a:ext cx="1152995" cy="17717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11732"/>
          <a:stretch/>
        </p:blipFill>
        <p:spPr>
          <a:xfrm>
            <a:off x="5645426" y="2154803"/>
            <a:ext cx="1150417" cy="17709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30" y="2149408"/>
            <a:ext cx="1235827" cy="17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22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Consensus grading scheme to evaluate aortic medial degeneration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400" dirty="0" err="1">
                <a:solidFill>
                  <a:srgbClr val="C00000"/>
                </a:solidFill>
              </a:rPr>
              <a:t>Halushka</a:t>
            </a:r>
            <a:r>
              <a:rPr lang="en-US" sz="2400" dirty="0">
                <a:solidFill>
                  <a:srgbClr val="C00000"/>
                </a:solidFill>
              </a:rPr>
              <a:t> MK et al. </a:t>
            </a:r>
            <a:r>
              <a:rPr lang="en-US" sz="2400" dirty="0" err="1">
                <a:solidFill>
                  <a:srgbClr val="C00000"/>
                </a:solidFill>
              </a:rPr>
              <a:t>Cardiovasc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Pathol</a:t>
            </a:r>
            <a:r>
              <a:rPr lang="en-US" sz="2400" dirty="0">
                <a:solidFill>
                  <a:srgbClr val="C00000"/>
                </a:solidFill>
              </a:rPr>
              <a:t> 2016;25:247-257)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67" y="1711842"/>
            <a:ext cx="59904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63246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MEMA – mucoid extracellular matrix accumulation</a:t>
            </a:r>
          </a:p>
        </p:txBody>
      </p:sp>
    </p:spTree>
    <p:extLst>
      <p:ext uri="{BB962C8B-B14F-4D97-AF65-F5344CB8AC3E}">
        <p14:creationId xmlns:p14="http://schemas.microsoft.com/office/powerpoint/2010/main" val="4269320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solidFill>
                  <a:srgbClr val="D2533C"/>
                </a:solidFill>
              </a:rPr>
              <a:t>Heritable Thoracic Aortic Disease (HTAD):</a:t>
            </a:r>
            <a:br>
              <a:rPr lang="en-US" sz="2900" dirty="0">
                <a:solidFill>
                  <a:srgbClr val="D2533C"/>
                </a:solidFill>
              </a:rPr>
            </a:br>
            <a:r>
              <a:rPr lang="en-US" sz="2900" dirty="0">
                <a:solidFill>
                  <a:srgbClr val="D2533C"/>
                </a:solidFill>
              </a:rPr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/>
              <a:t>By LM, specimens were graded  (0 – 3+) </a:t>
            </a:r>
            <a:r>
              <a:rPr lang="en-US" sz="2400" dirty="0"/>
              <a:t>for mucoid extracellular matrix accumulation (MEMA), elastic fiber fragmentation and/or loss (EFFL), SMC nuclear loss/laminar medial collapse (SMCNL/LMC), and </a:t>
            </a:r>
            <a:r>
              <a:rPr lang="en-US" sz="2400" b="1" dirty="0"/>
              <a:t>overall medial degeneration (A 1-2, B 3-4, C 5-6, D 7-9); </a:t>
            </a:r>
          </a:p>
          <a:p>
            <a:r>
              <a:rPr lang="en-US" sz="2400" dirty="0"/>
              <a:t>Intimal lesions (0-3+) and medial dissection (+/-) also were noted.</a:t>
            </a:r>
          </a:p>
          <a:p>
            <a:r>
              <a:rPr lang="en-US" sz="2400" b="1" dirty="0"/>
              <a:t>Electron microscopy was used to further evaluate two cases </a:t>
            </a:r>
            <a:r>
              <a:rPr lang="fr-FR" sz="2400" dirty="0"/>
              <a:t>(Davis EC. </a:t>
            </a:r>
            <a:r>
              <a:rPr lang="fr-FR" sz="2400" dirty="0" err="1"/>
              <a:t>Lab</a:t>
            </a:r>
            <a:r>
              <a:rPr lang="fr-FR" sz="2400" dirty="0"/>
              <a:t> Invest 1993;68:89-99). </a:t>
            </a:r>
          </a:p>
          <a:p>
            <a:pPr lvl="0">
              <a:buClr>
                <a:srgbClr val="93A299"/>
              </a:buClr>
            </a:pPr>
            <a:r>
              <a:rPr lang="en-US" sz="2400" b="1" dirty="0">
                <a:solidFill>
                  <a:srgbClr val="292934"/>
                </a:solidFill>
              </a:rPr>
              <a:t>By LM</a:t>
            </a:r>
            <a:r>
              <a:rPr lang="en-US" sz="2400" dirty="0">
                <a:solidFill>
                  <a:srgbClr val="292934"/>
                </a:solidFill>
              </a:rPr>
              <a:t>, cases showed a spectrum of extent and severity of medial degenerative changes: </a:t>
            </a:r>
            <a:r>
              <a:rPr lang="en-US" sz="2400" b="1" dirty="0">
                <a:solidFill>
                  <a:srgbClr val="292934"/>
                </a:solidFill>
              </a:rPr>
              <a:t>A mild 8 cases, B moderate 18 cases, C moderately severe 14 cases, and D severe 2 cases.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58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135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Two Cases of HTAAD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R.B.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D.S.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b="1" dirty="0"/>
              <a:t>31 year old man with </a:t>
            </a:r>
            <a:r>
              <a:rPr lang="en-US" sz="2000" b="1" dirty="0" err="1"/>
              <a:t>Loeys</a:t>
            </a:r>
            <a:r>
              <a:rPr lang="en-US" sz="2000" b="1" dirty="0"/>
              <a:t>-Dietz Syndrome</a:t>
            </a:r>
          </a:p>
          <a:p>
            <a:r>
              <a:rPr lang="en-US" sz="2000" dirty="0"/>
              <a:t>Mutated genes in LDS -TGFBR1,TGFBR2,TGFB2, SMAD3</a:t>
            </a:r>
          </a:p>
          <a:p>
            <a:r>
              <a:rPr lang="en-US" sz="2000" dirty="0"/>
              <a:t>Ascending aortic aneurysm</a:t>
            </a:r>
          </a:p>
          <a:p>
            <a:r>
              <a:rPr lang="en-US" sz="2000" dirty="0"/>
              <a:t>Underwent surgery on 8/14/2018 for aneurysm repair and aortic root procedure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b="1" dirty="0"/>
              <a:t>64 year old man with vascular Ehlers </a:t>
            </a:r>
            <a:r>
              <a:rPr lang="en-US" sz="2000" b="1" dirty="0" err="1"/>
              <a:t>Danlos</a:t>
            </a:r>
            <a:r>
              <a:rPr lang="en-US" sz="2000" b="1" dirty="0"/>
              <a:t> Syndrome</a:t>
            </a:r>
          </a:p>
          <a:p>
            <a:r>
              <a:rPr lang="en-US" sz="2000" dirty="0"/>
              <a:t>Mutated gene in </a:t>
            </a:r>
            <a:r>
              <a:rPr lang="en-US" sz="2000" dirty="0" err="1"/>
              <a:t>vEDS</a:t>
            </a:r>
            <a:r>
              <a:rPr lang="en-US" sz="2000" dirty="0"/>
              <a:t>/EDS-IV - COL3A1</a:t>
            </a:r>
          </a:p>
          <a:p>
            <a:r>
              <a:rPr lang="en-US" sz="2000" dirty="0"/>
              <a:t>Ascending Aortic Aneurysm</a:t>
            </a:r>
          </a:p>
          <a:p>
            <a:r>
              <a:rPr lang="en-US" sz="2000" dirty="0"/>
              <a:t>Underwent surgery on 9/4/2018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90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Two Cases of HTAAD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261" y="1578935"/>
            <a:ext cx="3889708" cy="1212277"/>
          </a:xfrm>
        </p:spPr>
        <p:txBody>
          <a:bodyPr>
            <a:noAutofit/>
          </a:bodyPr>
          <a:lstStyle/>
          <a:p>
            <a:r>
              <a:rPr lang="en-US" sz="2000" dirty="0"/>
              <a:t>R.B. (HS18-11161) – Aorta with mild focal medial degeneration with minimal loss of elastic fibers</a:t>
            </a:r>
          </a:p>
          <a:p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940196"/>
            <a:ext cx="3932238" cy="294769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676400"/>
            <a:ext cx="3932237" cy="1114812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/>
              <a:t>D.S. (HS18-10257) – Medial degeneration with marked fragmentation and loss of elastic fibers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54563" y="2940196"/>
            <a:ext cx="3932237" cy="29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65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Two Cases of HTAAD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R.B. - Abundant SMCs and elastin fibers; deficient collagen fibers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943419"/>
            <a:ext cx="3932238" cy="29412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D.S. - Abundant SMC and collagen fibers; deficient elastin fibers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54563" y="2943419"/>
            <a:ext cx="3932237" cy="29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6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Two Cases of HTAAD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R.B. - Variation in range of diameters of residual collagen fibers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943419"/>
            <a:ext cx="3932238" cy="29412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D.S. - Abundant normal collagen fibers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54563" y="2943419"/>
            <a:ext cx="3932237" cy="29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76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53843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Two Cases of HTAAD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R.B.Close</a:t>
            </a:r>
            <a:r>
              <a:rPr lang="en-US" sz="2000" dirty="0"/>
              <a:t> apposition of elastin fibers with SMC; deficient collagen fibers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943419"/>
            <a:ext cx="3932238" cy="29412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D.S. Residual elastin fiber lacks close contact with SMC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54563" y="2943419"/>
            <a:ext cx="3932237" cy="29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4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20" y="1662057"/>
            <a:ext cx="3846294" cy="472453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 Our findings: </a:t>
            </a:r>
          </a:p>
          <a:p>
            <a:r>
              <a:rPr lang="en-US" sz="2400" dirty="0"/>
              <a:t>1) demonstrate that the </a:t>
            </a:r>
            <a:r>
              <a:rPr lang="en-US" sz="2400" b="1" dirty="0"/>
              <a:t>pathology of the genetic vasculopathies </a:t>
            </a:r>
            <a:r>
              <a:rPr lang="en-US" sz="2400" dirty="0"/>
              <a:t>involves </a:t>
            </a:r>
            <a:r>
              <a:rPr lang="en-US" sz="2400" b="1" dirty="0"/>
              <a:t>structural defects in the interaction of ECM components and SMCs</a:t>
            </a:r>
            <a:r>
              <a:rPr lang="en-US" sz="2400" dirty="0"/>
              <a:t>, </a:t>
            </a:r>
            <a:r>
              <a:rPr lang="en-US" sz="2400" b="1" dirty="0"/>
              <a:t>with impairment of the elastin-contractile unit </a:t>
            </a:r>
            <a:r>
              <a:rPr lang="en-US" sz="2400" dirty="0"/>
              <a:t>directly or through loss of structural support provided by collagen, and </a:t>
            </a:r>
          </a:p>
          <a:p>
            <a:r>
              <a:rPr lang="en-US" sz="2400" dirty="0"/>
              <a:t>2) support the altered  </a:t>
            </a:r>
            <a:r>
              <a:rPr lang="en-US" sz="2400" b="1" dirty="0"/>
              <a:t>mechano-transduction hypothesis </a:t>
            </a:r>
            <a:r>
              <a:rPr lang="en-US" sz="2400" dirty="0"/>
              <a:t>for pathogenesis of </a:t>
            </a:r>
            <a:r>
              <a:rPr lang="en-US" sz="2400" dirty="0" err="1"/>
              <a:t>aortopathy</a:t>
            </a:r>
            <a:r>
              <a:rPr lang="en-US" sz="2400" dirty="0"/>
              <a:t>.</a:t>
            </a:r>
          </a:p>
          <a:p>
            <a:r>
              <a:rPr lang="en-US" sz="2400" dirty="0"/>
              <a:t>.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AF5BF-8765-4019-B0A7-57078834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752" y="1524000"/>
            <a:ext cx="5029636" cy="3505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97688-CF07-45B2-9441-00B7AB4AD42B}"/>
              </a:ext>
            </a:extLst>
          </p:cNvPr>
          <p:cNvSpPr txBox="1"/>
          <p:nvPr/>
        </p:nvSpPr>
        <p:spPr>
          <a:xfrm>
            <a:off x="4818367" y="5401119"/>
            <a:ext cx="3733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Humphrey JD et al. Circ Res 2015;116:1448-1461;</a:t>
            </a:r>
          </a:p>
          <a:p>
            <a:r>
              <a:rPr lang="en-US"/>
              <a:t> Pinard A, Jones GT, Milewicz DM. Circ Res 2019;124:588-606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1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Colleagues and Friends of Longstanding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4" y="1356130"/>
            <a:ext cx="6418052" cy="4812848"/>
          </a:xfrm>
        </p:spPr>
      </p:pic>
    </p:spTree>
    <p:extLst>
      <p:ext uri="{BB962C8B-B14F-4D97-AF65-F5344CB8AC3E}">
        <p14:creationId xmlns:p14="http://schemas.microsoft.com/office/powerpoint/2010/main" val="559004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38" y="2297892"/>
            <a:ext cx="7976190" cy="18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7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3146-E2F8-43D3-AF58-B80C26EA9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43" y="1085568"/>
            <a:ext cx="7751004" cy="1767147"/>
          </a:xfrm>
        </p:spPr>
        <p:txBody>
          <a:bodyPr/>
          <a:lstStyle/>
          <a:p>
            <a:r>
              <a:rPr lang="en-US" dirty="0"/>
              <a:t>The Safi Chairmanship at UTH and MHH-TMC 1999-2019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6713A-844C-4B75-847E-80B10A620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65" y="3113690"/>
            <a:ext cx="8977335" cy="2627211"/>
          </a:xfrm>
        </p:spPr>
        <p:txBody>
          <a:bodyPr/>
          <a:lstStyle/>
          <a:p>
            <a:r>
              <a:rPr lang="en-US" dirty="0"/>
              <a:t>Establishment of the Department of CTVS</a:t>
            </a:r>
          </a:p>
          <a:p>
            <a:r>
              <a:rPr lang="en-US" dirty="0"/>
              <a:t>Recruitment and Mentoring of Faculty and Fellows</a:t>
            </a:r>
          </a:p>
          <a:p>
            <a:r>
              <a:rPr lang="en-US" dirty="0"/>
              <a:t>Leadership of a Premier CTVS Service</a:t>
            </a:r>
          </a:p>
          <a:p>
            <a:r>
              <a:rPr lang="en-US" dirty="0"/>
              <a:t>Important Contributions to the Scientific Literature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0979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77851-72E2-4992-81F2-0F91BDCC7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66" y="533400"/>
            <a:ext cx="8229600" cy="990600"/>
          </a:xfrm>
        </p:spPr>
        <p:txBody>
          <a:bodyPr>
            <a:noAutofit/>
          </a:bodyPr>
          <a:lstStyle/>
          <a:p>
            <a:r>
              <a:rPr lang="en-US" sz="3200" dirty="0"/>
              <a:t>Open Surgical Procedures on the CTVS Service at MHH-TMC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2751A2-464A-4BFF-ABD7-3202C4777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586686"/>
            <a:ext cx="6502400" cy="48768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25A0D68-1314-40CD-9E4C-2C3A2C3E28E4}"/>
                  </a:ext>
                </a:extLst>
              </p14:cNvPr>
              <p14:cNvContentPartPr/>
              <p14:nvPr/>
            </p14:nvContentPartPr>
            <p14:xfrm>
              <a:off x="2538770" y="3251607"/>
              <a:ext cx="20880" cy="16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25A0D68-1314-40CD-9E4C-2C3A2C3E28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0130" y="3242607"/>
                <a:ext cx="385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47E895-9773-488A-B00E-51DBAF0FDC7E}"/>
                  </a:ext>
                </a:extLst>
              </p14:cNvPr>
              <p14:cNvContentPartPr/>
              <p14:nvPr/>
            </p14:nvContentPartPr>
            <p14:xfrm>
              <a:off x="2765210" y="3449247"/>
              <a:ext cx="12240" cy="32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47E895-9773-488A-B00E-51DBAF0FDC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6210" y="3440607"/>
                <a:ext cx="29880" cy="4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9964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Trends in Open Versus Endovascular (EVAR) Repair of Aortic Aneurysms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EVAR Adoption Trends for Non-ruptured AAA repairs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9354" y="2810453"/>
            <a:ext cx="3932238" cy="255859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000" dirty="0"/>
              <a:t>EVAR Adoption Trends for AAA repairs – Non-ruptured and Ruptured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51143" y="2438400"/>
            <a:ext cx="2539076" cy="395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7968" y="5980813"/>
            <a:ext cx="3488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Sethi</a:t>
            </a:r>
            <a:r>
              <a:rPr lang="en-US" dirty="0"/>
              <a:t> RKV et al. J </a:t>
            </a:r>
            <a:r>
              <a:rPr lang="en-US" dirty="0" err="1"/>
              <a:t>Vasc</a:t>
            </a:r>
            <a:r>
              <a:rPr lang="en-US" dirty="0"/>
              <a:t> Surgery </a:t>
            </a:r>
          </a:p>
          <a:p>
            <a:r>
              <a:rPr lang="en-US" dirty="0"/>
              <a:t>2013;58:596-606 </a:t>
            </a:r>
          </a:p>
        </p:txBody>
      </p:sp>
    </p:spTree>
    <p:extLst>
      <p:ext uri="{BB962C8B-B14F-4D97-AF65-F5344CB8AC3E}">
        <p14:creationId xmlns:p14="http://schemas.microsoft.com/office/powerpoint/2010/main" val="416429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048" y="472109"/>
            <a:ext cx="8204751" cy="702013"/>
          </a:xfrm>
        </p:spPr>
        <p:txBody>
          <a:bodyPr>
            <a:normAutofit/>
          </a:bodyPr>
          <a:lstStyle/>
          <a:p>
            <a:r>
              <a:rPr lang="en-US" sz="3600" dirty="0"/>
              <a:t>Center for Aortic Diseases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563" y="1343366"/>
            <a:ext cx="2133600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563" y="3655734"/>
            <a:ext cx="2133600" cy="181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317" y="1354389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56" y="5820907"/>
            <a:ext cx="3895682" cy="79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452" y="5296521"/>
            <a:ext cx="2657475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700" y="3655735"/>
            <a:ext cx="2184742" cy="1819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" y="2117035"/>
            <a:ext cx="181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Hazim</a:t>
            </a:r>
            <a:r>
              <a:rPr lang="en-US" dirty="0"/>
              <a:t> Safi, MD</a:t>
            </a:r>
          </a:p>
          <a:p>
            <a:r>
              <a:rPr lang="en-US" dirty="0"/>
              <a:t>CTV Surgery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088" y="3858801"/>
            <a:ext cx="1684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Anthony </a:t>
            </a:r>
            <a:r>
              <a:rPr lang="en-US" dirty="0" err="1"/>
              <a:t>Estrera</a:t>
            </a:r>
            <a:r>
              <a:rPr lang="en-US" dirty="0"/>
              <a:t>, MD</a:t>
            </a:r>
          </a:p>
          <a:p>
            <a:r>
              <a:rPr lang="en-US" dirty="0"/>
              <a:t>CTV Surgery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3457" y="2151822"/>
            <a:ext cx="218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Dianna </a:t>
            </a:r>
            <a:r>
              <a:rPr lang="en-US" dirty="0" err="1"/>
              <a:t>Milewicz</a:t>
            </a:r>
            <a:r>
              <a:rPr lang="en-US" dirty="0"/>
              <a:t>, MD, PhD</a:t>
            </a:r>
          </a:p>
          <a:p>
            <a:r>
              <a:rPr lang="en-US" dirty="0"/>
              <a:t>Medical Genetics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6235" y="4052852"/>
            <a:ext cx="2029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L. Max Buja, MD</a:t>
            </a:r>
          </a:p>
          <a:p>
            <a:r>
              <a:rPr lang="en-US" dirty="0"/>
              <a:t>CV Pathology</a:t>
            </a:r>
          </a:p>
        </p:txBody>
      </p:sp>
    </p:spTree>
    <p:extLst>
      <p:ext uri="{BB962C8B-B14F-4D97-AF65-F5344CB8AC3E}">
        <p14:creationId xmlns:p14="http://schemas.microsoft.com/office/powerpoint/2010/main" val="1842350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dirty="0"/>
              <a:t>Schematic representation of thoracic aortic aneurysms and aortic dissections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590800"/>
            <a:ext cx="7239000" cy="2427732"/>
          </a:xfrm>
        </p:spPr>
      </p:pic>
      <p:sp>
        <p:nvSpPr>
          <p:cNvPr id="6" name="TextBox 5"/>
          <p:cNvSpPr txBox="1"/>
          <p:nvPr/>
        </p:nvSpPr>
        <p:spPr>
          <a:xfrm>
            <a:off x="1524000" y="52578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 </a:t>
            </a:r>
            <a:r>
              <a:rPr lang="en-US" dirty="0" err="1"/>
              <a:t>Milewicz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722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F41A9-BA19-45CB-92C5-400FDC61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Pathology of Aortic Diseases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BA1DC-3036-44D8-94E5-10DCD8CB0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Functional Histology and Architecture of </a:t>
            </a:r>
            <a:r>
              <a:rPr lang="en-US" sz="2800" dirty="0" err="1"/>
              <a:t>th</a:t>
            </a:r>
            <a:r>
              <a:rPr lang="en-US" sz="2800" dirty="0"/>
              <a:t> Aorta</a:t>
            </a:r>
          </a:p>
          <a:p>
            <a:r>
              <a:rPr lang="en-US" sz="2800" dirty="0"/>
              <a:t>Focused Review of Surgical Pathology Cases from 2010 and 2019</a:t>
            </a:r>
          </a:p>
          <a:p>
            <a:r>
              <a:rPr lang="en-US" sz="2800" dirty="0"/>
              <a:t>Pathogenesis of Aortic Dissection</a:t>
            </a:r>
          </a:p>
          <a:p>
            <a:r>
              <a:rPr lang="en-US" sz="2800" dirty="0"/>
              <a:t>Pathology and Pathogenesis of Genetic </a:t>
            </a:r>
            <a:r>
              <a:rPr lang="en-US" sz="2800" dirty="0" err="1"/>
              <a:t>Aortopathies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2518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Functional Histology of Normal Aorta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9734" y="2127085"/>
            <a:ext cx="3633531" cy="38103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695" y="1667741"/>
            <a:ext cx="3408218" cy="2364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5" y="4197054"/>
            <a:ext cx="3408218" cy="22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2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1234</Words>
  <Application>Microsoft Office PowerPoint</Application>
  <PresentationFormat>On-screen Show (4:3)</PresentationFormat>
  <Paragraphs>195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Narrow</vt:lpstr>
      <vt:lpstr>Calibri</vt:lpstr>
      <vt:lpstr>Century Gothic</vt:lpstr>
      <vt:lpstr>ITCFranklinGothicStd-Book</vt:lpstr>
      <vt:lpstr>Times New Roman</vt:lpstr>
      <vt:lpstr>Wingdings</vt:lpstr>
      <vt:lpstr>Clarity</vt:lpstr>
      <vt:lpstr>Default Design</vt:lpstr>
      <vt:lpstr> pathology of aortic diseases subject to open surgical repair: two decades experience </vt:lpstr>
      <vt:lpstr>Genealogy of Innovators in Cardiothoracic and Vascular Surgery </vt:lpstr>
      <vt:lpstr>The Safi Chairmanship at UTH and MHH-TMC 1999-2019</vt:lpstr>
      <vt:lpstr>Open Surgical Procedures on the CTVS Service at MHH-TMC</vt:lpstr>
      <vt:lpstr>Trends in Open Versus Endovascular (EVAR) Repair of Aortic Aneurysms</vt:lpstr>
      <vt:lpstr>Center for Aortic Diseases</vt:lpstr>
      <vt:lpstr>Schematic representation of thoracic aortic aneurysms and aortic dissections</vt:lpstr>
      <vt:lpstr>Pathology of Aortic Diseases </vt:lpstr>
      <vt:lpstr>Functional Histology of Normal Aorta</vt:lpstr>
      <vt:lpstr>PowerPoint Presentation</vt:lpstr>
      <vt:lpstr>Classification of Aortic Surgical Cases Yielding Surgical Pathology Specimens for 2010 and 2019</vt:lpstr>
      <vt:lpstr>Type A Aortic Dissection </vt:lpstr>
      <vt:lpstr>Aortic Size and Yearly Rates of Morbidity and Mortality (Parve S, Ziganshin BA, Elefteriades JA. J CV Surg (Torino) 2017;58:238-51)</vt:lpstr>
      <vt:lpstr>Medial Degeneration of the Aortic Wall: Elastic Fiber Abnormalities and Aortic Dissection</vt:lpstr>
      <vt:lpstr>Quantitation of Interlaminar Elastic Fibers (IEF) Values for Control Cases (Nakashima Y, Shiokawa Y, Sueishi K. Lab Invest 1990;62:751-760)</vt:lpstr>
      <vt:lpstr>Aortic Dissection Cases</vt:lpstr>
      <vt:lpstr>Pathogenesis  of Aortic Dissection (Akutsu K. Etiology of aortic dissection. Gen Thoracic Cardiovasc Surg 2019;67: 271-276)</vt:lpstr>
      <vt:lpstr>Heritable Thoracic Aortic Disease (HTAAD) (Renaud M et al. JACC 2018;72:605-616)</vt:lpstr>
      <vt:lpstr>Heritable Thoracic Aortic Disease (HTAD): Cases and Methods</vt:lpstr>
      <vt:lpstr>Consensus grading scheme to evaluate aortic medial degeneration (Halushka MK et al. Cardiovasc Pathol 2016;25:247-257)</vt:lpstr>
      <vt:lpstr>Heritable Thoracic Aortic Disease (HTAD): Findings</vt:lpstr>
      <vt:lpstr>Two Cases of HTAAD</vt:lpstr>
      <vt:lpstr>Two Cases of HTAAD</vt:lpstr>
      <vt:lpstr>Two Cases of HTAAD</vt:lpstr>
      <vt:lpstr>Two Cases of HTAAD</vt:lpstr>
      <vt:lpstr>Two Cases of HTAAD</vt:lpstr>
      <vt:lpstr>Comment</vt:lpstr>
      <vt:lpstr>Colleagues and Friends of Longstanding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PATHOLOGY OF DISEASES OF THE AORTA</dc:title>
  <dc:creator>Buja, L Maximilian</dc:creator>
  <cp:lastModifiedBy>Ferguson, Caliann</cp:lastModifiedBy>
  <cp:revision>72</cp:revision>
  <dcterms:created xsi:type="dcterms:W3CDTF">2020-01-27T13:57:56Z</dcterms:created>
  <dcterms:modified xsi:type="dcterms:W3CDTF">2020-03-02T20:38:53Z</dcterms:modified>
</cp:coreProperties>
</file>