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71" r:id="rId3"/>
    <p:sldId id="302" r:id="rId4"/>
    <p:sldId id="303" r:id="rId5"/>
    <p:sldId id="304" r:id="rId6"/>
    <p:sldId id="305" r:id="rId7"/>
    <p:sldId id="306" r:id="rId8"/>
    <p:sldId id="307" r:id="rId9"/>
    <p:sldId id="309" r:id="rId10"/>
    <p:sldId id="310" r:id="rId11"/>
    <p:sldId id="312" r:id="rId12"/>
    <p:sldId id="311" r:id="rId13"/>
    <p:sldId id="315" r:id="rId14"/>
    <p:sldId id="313" r:id="rId15"/>
    <p:sldId id="314" r:id="rId16"/>
    <p:sldId id="316" r:id="rId17"/>
    <p:sldId id="308" r:id="rId18"/>
    <p:sldId id="256" r:id="rId19"/>
    <p:sldId id="257" r:id="rId20"/>
    <p:sldId id="300" r:id="rId21"/>
    <p:sldId id="261" r:id="rId22"/>
    <p:sldId id="264" r:id="rId23"/>
    <p:sldId id="265" r:id="rId24"/>
    <p:sldId id="266" r:id="rId25"/>
    <p:sldId id="286" r:id="rId26"/>
    <p:sldId id="293" r:id="rId27"/>
    <p:sldId id="295" r:id="rId28"/>
    <p:sldId id="296" r:id="rId29"/>
    <p:sldId id="29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00000"/>
    <a:srgbClr val="7030A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7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2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6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3E06-F2F0-4D84-9D9F-158BA47937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B178-3274-496C-A2B2-74F5A6FB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6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460" y="2063212"/>
            <a:ext cx="7879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Hazim</a:t>
            </a:r>
            <a:r>
              <a:rPr lang="en-US" sz="3600" dirty="0"/>
              <a:t> J. Safi, MD</a:t>
            </a:r>
          </a:p>
          <a:p>
            <a:pPr algn="ctr"/>
            <a:r>
              <a:rPr lang="en-US" sz="3600" dirty="0"/>
              <a:t>Observations From a Remarkable Career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Charles C Miller, PhD </a:t>
            </a:r>
          </a:p>
        </p:txBody>
      </p:sp>
    </p:spTree>
    <p:extLst>
      <p:ext uri="{BB962C8B-B14F-4D97-AF65-F5344CB8AC3E}">
        <p14:creationId xmlns:p14="http://schemas.microsoft.com/office/powerpoint/2010/main" val="739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85760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Peer Influence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50" y="1232091"/>
            <a:ext cx="4062499" cy="54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85760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Mentoring Staff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38" y="1363286"/>
            <a:ext cx="6960524" cy="5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85760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Tormentoring</a:t>
            </a:r>
            <a:r>
              <a:rPr lang="en-US" sz="3600" dirty="0" smtClean="0"/>
              <a:t> Associates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31847"/>
            <a:ext cx="10058400" cy="49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85760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Conferring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1319125"/>
            <a:ext cx="9235440" cy="51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85760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Skeptical Consumer of Data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9949" y="1974302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85760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13 Years of Symposium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4764" y="1952828"/>
            <a:ext cx="5222471" cy="39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85760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Still a Bad Hombre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368" y="1949363"/>
            <a:ext cx="5261263" cy="39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959836"/>
            <a:ext cx="8757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Recognition: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What Dr. Safi’s Career has Meant to the </a:t>
            </a:r>
            <a:r>
              <a:rPr lang="en-US" sz="3600" dirty="0" smtClean="0"/>
              <a:t>Field</a:t>
            </a:r>
          </a:p>
          <a:p>
            <a:pPr algn="ctr"/>
            <a:r>
              <a:rPr lang="en-US" sz="3600" dirty="0" smtClean="0"/>
              <a:t>The Academy of Athens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0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45" y="-642258"/>
            <a:ext cx="12285104" cy="81900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3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1834" y="548553"/>
            <a:ext cx="410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Academy of Athens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5365" y="1427748"/>
            <a:ext cx="228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Plato – 387 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3436" y="2604374"/>
            <a:ext cx="182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Some Wars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114" y="3814049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Modern Academy - 1926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8618" y="5183415"/>
            <a:ext cx="1193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Safi</a:t>
            </a: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5805224" y="1950968"/>
            <a:ext cx="3018" cy="653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05224" y="3160643"/>
            <a:ext cx="1" cy="653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05224" y="4475093"/>
            <a:ext cx="1" cy="653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460" y="959836"/>
            <a:ext cx="7879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JVS Article:</a:t>
            </a:r>
          </a:p>
          <a:p>
            <a:pPr algn="ctr"/>
            <a:r>
              <a:rPr lang="en-US" sz="3600" dirty="0"/>
              <a:t>The Challenges and Pitfalls of Survival Curves and Propensity Scores in Vascular Publications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What Dr. Safi Made Me Learn about Survival Analysis</a:t>
            </a:r>
          </a:p>
        </p:txBody>
      </p:sp>
    </p:spTree>
    <p:extLst>
      <p:ext uri="{BB962C8B-B14F-4D97-AF65-F5344CB8AC3E}">
        <p14:creationId xmlns:p14="http://schemas.microsoft.com/office/powerpoint/2010/main" val="2839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2454" y="447772"/>
            <a:ext cx="410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Notable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5251" y="5073910"/>
            <a:ext cx="1981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Hazim J. Safi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7261" y="1683266"/>
            <a:ext cx="33434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Albert Einstein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Alexander Fleming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Max Planck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Eric </a:t>
            </a:r>
            <a:r>
              <a:rPr lang="en-US" sz="2800" dirty="0" err="1"/>
              <a:t>Kandel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Michael </a:t>
            </a:r>
            <a:r>
              <a:rPr lang="en-US" sz="2800" dirty="0" err="1"/>
              <a:t>DeBakey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Lukas </a:t>
            </a:r>
            <a:r>
              <a:rPr lang="en-US" sz="2800" dirty="0" err="1"/>
              <a:t>Papademos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32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08" y="1634447"/>
            <a:ext cx="7535292" cy="5023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0359" y="224703"/>
            <a:ext cx="498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Proposed by Dr. </a:t>
            </a:r>
            <a:r>
              <a:rPr lang="en-US" sz="3600" dirty="0" err="1"/>
              <a:t>Skalkeas</a:t>
            </a:r>
            <a:endParaRPr lang="en-US" sz="3600" dirty="0"/>
          </a:p>
          <a:p>
            <a:r>
              <a:rPr lang="en-US" sz="3600" dirty="0"/>
              <a:t>Hosted by Dr. Iliopoulos</a:t>
            </a:r>
          </a:p>
        </p:txBody>
      </p:sp>
    </p:spTree>
    <p:extLst>
      <p:ext uri="{BB962C8B-B14F-4D97-AF65-F5344CB8AC3E}">
        <p14:creationId xmlns:p14="http://schemas.microsoft.com/office/powerpoint/2010/main" val="22803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696" y="339003"/>
            <a:ext cx="262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Dr. Iliopoulos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50" y="1768221"/>
            <a:ext cx="5398008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5452" y="396153"/>
            <a:ext cx="343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Athens Navy Club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97" y="974725"/>
            <a:ext cx="855345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1834" y="548553"/>
            <a:ext cx="410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November 7,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48" y="1194884"/>
            <a:ext cx="836295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1833" y="358053"/>
            <a:ext cx="410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Academy of Athens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45" y="1004384"/>
            <a:ext cx="8553954" cy="57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1833" y="358053"/>
            <a:ext cx="410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Academy of Athens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59" y="1130300"/>
            <a:ext cx="8162925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0588" y="243753"/>
            <a:ext cx="504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Frankfurt – The Honorees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47" y="1004384"/>
            <a:ext cx="7600950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460" y="376024"/>
            <a:ext cx="787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are Competing Risks Important?</a:t>
            </a:r>
          </a:p>
          <a:p>
            <a:pPr algn="ctr"/>
            <a:r>
              <a:rPr lang="en-US" sz="3600" dirty="0">
                <a:solidFill>
                  <a:srgbClr val="5B9BD5"/>
                </a:solidFill>
              </a:rPr>
              <a:t>Amputation 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4B9B02-F4D8-4E83-A133-85A033276357}"/>
              </a:ext>
            </a:extLst>
          </p:cNvPr>
          <p:cNvCxnSpPr/>
          <p:nvPr/>
        </p:nvCxnSpPr>
        <p:spPr>
          <a:xfrm>
            <a:off x="1421773" y="1830673"/>
            <a:ext cx="0" cy="40904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CFC81-687F-45D3-800B-57AF78E69A44}"/>
              </a:ext>
            </a:extLst>
          </p:cNvPr>
          <p:cNvCxnSpPr>
            <a:cxnSpLocks/>
          </p:cNvCxnSpPr>
          <p:nvPr/>
        </p:nvCxnSpPr>
        <p:spPr>
          <a:xfrm flipH="1">
            <a:off x="1412391" y="5911707"/>
            <a:ext cx="90750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85F61D-D951-4E54-87AA-9221522F4B69}"/>
              </a:ext>
            </a:extLst>
          </p:cNvPr>
          <p:cNvSpPr txBox="1"/>
          <p:nvPr/>
        </p:nvSpPr>
        <p:spPr>
          <a:xfrm>
            <a:off x="886267" y="17303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DE7E6-FC8C-40D4-BAF9-3314EB59D217}"/>
              </a:ext>
            </a:extLst>
          </p:cNvPr>
          <p:cNvSpPr txBox="1"/>
          <p:nvPr/>
        </p:nvSpPr>
        <p:spPr>
          <a:xfrm>
            <a:off x="1003499" y="25228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983F5-8DCC-4D90-A835-ABDB0D64D414}"/>
              </a:ext>
            </a:extLst>
          </p:cNvPr>
          <p:cNvSpPr txBox="1"/>
          <p:nvPr/>
        </p:nvSpPr>
        <p:spPr>
          <a:xfrm>
            <a:off x="1001156" y="3301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D48F6-B068-487F-BF78-16A7B698C763}"/>
              </a:ext>
            </a:extLst>
          </p:cNvPr>
          <p:cNvSpPr txBox="1"/>
          <p:nvPr/>
        </p:nvSpPr>
        <p:spPr>
          <a:xfrm>
            <a:off x="998811" y="4107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612FE-996D-4020-82AE-5427F6368B7E}"/>
              </a:ext>
            </a:extLst>
          </p:cNvPr>
          <p:cNvSpPr txBox="1"/>
          <p:nvPr/>
        </p:nvSpPr>
        <p:spPr>
          <a:xfrm>
            <a:off x="1003497" y="49072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EB01E-E33A-4459-AB06-661711BD0D2F}"/>
              </a:ext>
            </a:extLst>
          </p:cNvPr>
          <p:cNvSpPr txBox="1"/>
          <p:nvPr/>
        </p:nvSpPr>
        <p:spPr>
          <a:xfrm>
            <a:off x="1120727" y="5622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3C4D7-89F9-403D-9B3F-67B59C905DD7}"/>
              </a:ext>
            </a:extLst>
          </p:cNvPr>
          <p:cNvSpPr txBox="1"/>
          <p:nvPr/>
        </p:nvSpPr>
        <p:spPr>
          <a:xfrm>
            <a:off x="1273127" y="5915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98255-0761-4F08-8FA0-69F98A1E8597}"/>
              </a:ext>
            </a:extLst>
          </p:cNvPr>
          <p:cNvSpPr txBox="1"/>
          <p:nvPr/>
        </p:nvSpPr>
        <p:spPr>
          <a:xfrm>
            <a:off x="5676295" y="5908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29A97-C4AC-40CB-B87D-4444661E2335}"/>
              </a:ext>
            </a:extLst>
          </p:cNvPr>
          <p:cNvSpPr txBox="1"/>
          <p:nvPr/>
        </p:nvSpPr>
        <p:spPr>
          <a:xfrm>
            <a:off x="10149795" y="59084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486CE8-5CCE-44B1-AF38-EC1DE8B67A11}"/>
              </a:ext>
            </a:extLst>
          </p:cNvPr>
          <p:cNvCxnSpPr>
            <a:cxnSpLocks/>
          </p:cNvCxnSpPr>
          <p:nvPr/>
        </p:nvCxnSpPr>
        <p:spPr>
          <a:xfrm>
            <a:off x="1744394" y="1899138"/>
            <a:ext cx="405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3F359C-A136-42CF-9A6E-90D9CBF7C0F7}"/>
              </a:ext>
            </a:extLst>
          </p:cNvPr>
          <p:cNvCxnSpPr>
            <a:cxnSpLocks/>
          </p:cNvCxnSpPr>
          <p:nvPr/>
        </p:nvCxnSpPr>
        <p:spPr>
          <a:xfrm>
            <a:off x="2142982" y="1995266"/>
            <a:ext cx="5205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3C53A-F675-44FD-AD11-DE244464971D}"/>
              </a:ext>
            </a:extLst>
          </p:cNvPr>
          <p:cNvCxnSpPr>
            <a:cxnSpLocks/>
          </p:cNvCxnSpPr>
          <p:nvPr/>
        </p:nvCxnSpPr>
        <p:spPr>
          <a:xfrm>
            <a:off x="3153510" y="2203938"/>
            <a:ext cx="6658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5C628-03CE-492E-BFAC-B709F22EB518}"/>
              </a:ext>
            </a:extLst>
          </p:cNvPr>
          <p:cNvCxnSpPr>
            <a:cxnSpLocks/>
          </p:cNvCxnSpPr>
          <p:nvPr/>
        </p:nvCxnSpPr>
        <p:spPr>
          <a:xfrm>
            <a:off x="4564960" y="2370406"/>
            <a:ext cx="24735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6AF694-FA11-4802-8055-240167BF37A0}"/>
              </a:ext>
            </a:extLst>
          </p:cNvPr>
          <p:cNvCxnSpPr>
            <a:cxnSpLocks/>
          </p:cNvCxnSpPr>
          <p:nvPr/>
        </p:nvCxnSpPr>
        <p:spPr>
          <a:xfrm>
            <a:off x="7038514" y="2515772"/>
            <a:ext cx="32871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CF7D0D-1BE0-495F-9FFB-B76106105568}"/>
              </a:ext>
            </a:extLst>
          </p:cNvPr>
          <p:cNvCxnSpPr>
            <a:cxnSpLocks/>
          </p:cNvCxnSpPr>
          <p:nvPr/>
        </p:nvCxnSpPr>
        <p:spPr>
          <a:xfrm>
            <a:off x="2663486" y="2105462"/>
            <a:ext cx="490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D4742-1572-469C-B66C-79376DCC72CD}"/>
              </a:ext>
            </a:extLst>
          </p:cNvPr>
          <p:cNvCxnSpPr>
            <a:cxnSpLocks/>
          </p:cNvCxnSpPr>
          <p:nvPr/>
        </p:nvCxnSpPr>
        <p:spPr>
          <a:xfrm>
            <a:off x="3812344" y="2271930"/>
            <a:ext cx="7526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A6A845-FB90-4F82-8FB5-42B73339F857}"/>
              </a:ext>
            </a:extLst>
          </p:cNvPr>
          <p:cNvCxnSpPr>
            <a:cxnSpLocks/>
          </p:cNvCxnSpPr>
          <p:nvPr/>
        </p:nvCxnSpPr>
        <p:spPr>
          <a:xfrm>
            <a:off x="2142983" y="1896794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DF1AAB-D1A5-44BE-AE1B-9B6D6F5362E8}"/>
              </a:ext>
            </a:extLst>
          </p:cNvPr>
          <p:cNvCxnSpPr>
            <a:cxnSpLocks/>
          </p:cNvCxnSpPr>
          <p:nvPr/>
        </p:nvCxnSpPr>
        <p:spPr>
          <a:xfrm>
            <a:off x="2668176" y="1999957"/>
            <a:ext cx="0" cy="1067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D15B65-6F21-49F2-BEDF-4D1FF297228C}"/>
              </a:ext>
            </a:extLst>
          </p:cNvPr>
          <p:cNvCxnSpPr>
            <a:cxnSpLocks/>
          </p:cNvCxnSpPr>
          <p:nvPr/>
        </p:nvCxnSpPr>
        <p:spPr>
          <a:xfrm>
            <a:off x="3153511" y="2103120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E1870D-16B5-40BF-AD52-FAE76B90564A}"/>
              </a:ext>
            </a:extLst>
          </p:cNvPr>
          <p:cNvCxnSpPr>
            <a:cxnSpLocks/>
          </p:cNvCxnSpPr>
          <p:nvPr/>
        </p:nvCxnSpPr>
        <p:spPr>
          <a:xfrm>
            <a:off x="4562616" y="2269588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FA432A-4586-4C22-8261-8BADC238392C}"/>
              </a:ext>
            </a:extLst>
          </p:cNvPr>
          <p:cNvCxnSpPr>
            <a:cxnSpLocks/>
          </p:cNvCxnSpPr>
          <p:nvPr/>
        </p:nvCxnSpPr>
        <p:spPr>
          <a:xfrm>
            <a:off x="7040859" y="2370406"/>
            <a:ext cx="0" cy="1524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F6A2BE-4A27-4B7A-AA1F-8DCA10538521}"/>
              </a:ext>
            </a:extLst>
          </p:cNvPr>
          <p:cNvCxnSpPr>
            <a:cxnSpLocks/>
          </p:cNvCxnSpPr>
          <p:nvPr/>
        </p:nvCxnSpPr>
        <p:spPr>
          <a:xfrm>
            <a:off x="3809996" y="2199246"/>
            <a:ext cx="0" cy="726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460" y="376024"/>
            <a:ext cx="787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are Competing Risks Important?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Mortality 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4B9B02-F4D8-4E83-A133-85A033276357}"/>
              </a:ext>
            </a:extLst>
          </p:cNvPr>
          <p:cNvCxnSpPr/>
          <p:nvPr/>
        </p:nvCxnSpPr>
        <p:spPr>
          <a:xfrm>
            <a:off x="1421773" y="1830673"/>
            <a:ext cx="0" cy="40904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CFC81-687F-45D3-800B-57AF78E69A44}"/>
              </a:ext>
            </a:extLst>
          </p:cNvPr>
          <p:cNvCxnSpPr>
            <a:cxnSpLocks/>
          </p:cNvCxnSpPr>
          <p:nvPr/>
        </p:nvCxnSpPr>
        <p:spPr>
          <a:xfrm flipH="1">
            <a:off x="1412391" y="5911707"/>
            <a:ext cx="90750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85F61D-D951-4E54-87AA-9221522F4B69}"/>
              </a:ext>
            </a:extLst>
          </p:cNvPr>
          <p:cNvSpPr txBox="1"/>
          <p:nvPr/>
        </p:nvSpPr>
        <p:spPr>
          <a:xfrm>
            <a:off x="886267" y="17303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DE7E6-FC8C-40D4-BAF9-3314EB59D217}"/>
              </a:ext>
            </a:extLst>
          </p:cNvPr>
          <p:cNvSpPr txBox="1"/>
          <p:nvPr/>
        </p:nvSpPr>
        <p:spPr>
          <a:xfrm>
            <a:off x="1003499" y="25228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983F5-8DCC-4D90-A835-ABDB0D64D414}"/>
              </a:ext>
            </a:extLst>
          </p:cNvPr>
          <p:cNvSpPr txBox="1"/>
          <p:nvPr/>
        </p:nvSpPr>
        <p:spPr>
          <a:xfrm>
            <a:off x="1001156" y="3301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D48F6-B068-487F-BF78-16A7B698C763}"/>
              </a:ext>
            </a:extLst>
          </p:cNvPr>
          <p:cNvSpPr txBox="1"/>
          <p:nvPr/>
        </p:nvSpPr>
        <p:spPr>
          <a:xfrm>
            <a:off x="998811" y="4107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612FE-996D-4020-82AE-5427F6368B7E}"/>
              </a:ext>
            </a:extLst>
          </p:cNvPr>
          <p:cNvSpPr txBox="1"/>
          <p:nvPr/>
        </p:nvSpPr>
        <p:spPr>
          <a:xfrm>
            <a:off x="1003497" y="49072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EB01E-E33A-4459-AB06-661711BD0D2F}"/>
              </a:ext>
            </a:extLst>
          </p:cNvPr>
          <p:cNvSpPr txBox="1"/>
          <p:nvPr/>
        </p:nvSpPr>
        <p:spPr>
          <a:xfrm>
            <a:off x="1120727" y="5622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3C4D7-89F9-403D-9B3F-67B59C905DD7}"/>
              </a:ext>
            </a:extLst>
          </p:cNvPr>
          <p:cNvSpPr txBox="1"/>
          <p:nvPr/>
        </p:nvSpPr>
        <p:spPr>
          <a:xfrm>
            <a:off x="1273127" y="5915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98255-0761-4F08-8FA0-69F98A1E8597}"/>
              </a:ext>
            </a:extLst>
          </p:cNvPr>
          <p:cNvSpPr txBox="1"/>
          <p:nvPr/>
        </p:nvSpPr>
        <p:spPr>
          <a:xfrm>
            <a:off x="5676295" y="5908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29A97-C4AC-40CB-B87D-4444661E2335}"/>
              </a:ext>
            </a:extLst>
          </p:cNvPr>
          <p:cNvSpPr txBox="1"/>
          <p:nvPr/>
        </p:nvSpPr>
        <p:spPr>
          <a:xfrm>
            <a:off x="10149795" y="59084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486CE8-5CCE-44B1-AF38-EC1DE8B67A11}"/>
              </a:ext>
            </a:extLst>
          </p:cNvPr>
          <p:cNvCxnSpPr>
            <a:cxnSpLocks/>
          </p:cNvCxnSpPr>
          <p:nvPr/>
        </p:nvCxnSpPr>
        <p:spPr>
          <a:xfrm>
            <a:off x="1744394" y="1899138"/>
            <a:ext cx="4050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3F359C-A136-42CF-9A6E-90D9CBF7C0F7}"/>
              </a:ext>
            </a:extLst>
          </p:cNvPr>
          <p:cNvCxnSpPr>
            <a:cxnSpLocks/>
          </p:cNvCxnSpPr>
          <p:nvPr/>
        </p:nvCxnSpPr>
        <p:spPr>
          <a:xfrm>
            <a:off x="2140634" y="2386818"/>
            <a:ext cx="35638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3C53A-F675-44FD-AD11-DE244464971D}"/>
              </a:ext>
            </a:extLst>
          </p:cNvPr>
          <p:cNvCxnSpPr>
            <a:cxnSpLocks/>
          </p:cNvCxnSpPr>
          <p:nvPr/>
        </p:nvCxnSpPr>
        <p:spPr>
          <a:xfrm>
            <a:off x="3186332" y="3208671"/>
            <a:ext cx="77372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5C628-03CE-492E-BFAC-B709F22EB518}"/>
              </a:ext>
            </a:extLst>
          </p:cNvPr>
          <p:cNvCxnSpPr>
            <a:cxnSpLocks/>
          </p:cNvCxnSpPr>
          <p:nvPr/>
        </p:nvCxnSpPr>
        <p:spPr>
          <a:xfrm>
            <a:off x="7087747" y="4466596"/>
            <a:ext cx="64008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6AF694-FA11-4802-8055-240167BF37A0}"/>
              </a:ext>
            </a:extLst>
          </p:cNvPr>
          <p:cNvCxnSpPr>
            <a:cxnSpLocks/>
          </p:cNvCxnSpPr>
          <p:nvPr/>
        </p:nvCxnSpPr>
        <p:spPr>
          <a:xfrm>
            <a:off x="8489854" y="4815828"/>
            <a:ext cx="1807697" cy="703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CF7D0D-1BE0-495F-9FFB-B76106105568}"/>
              </a:ext>
            </a:extLst>
          </p:cNvPr>
          <p:cNvCxnSpPr>
            <a:cxnSpLocks/>
          </p:cNvCxnSpPr>
          <p:nvPr/>
        </p:nvCxnSpPr>
        <p:spPr>
          <a:xfrm>
            <a:off x="2492322" y="2616585"/>
            <a:ext cx="34934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D4742-1572-469C-B66C-79376DCC72CD}"/>
              </a:ext>
            </a:extLst>
          </p:cNvPr>
          <p:cNvCxnSpPr>
            <a:cxnSpLocks/>
          </p:cNvCxnSpPr>
          <p:nvPr/>
        </p:nvCxnSpPr>
        <p:spPr>
          <a:xfrm>
            <a:off x="3954196" y="3584924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A6A845-FB90-4F82-8FB5-42B73339F857}"/>
              </a:ext>
            </a:extLst>
          </p:cNvPr>
          <p:cNvCxnSpPr>
            <a:cxnSpLocks/>
          </p:cNvCxnSpPr>
          <p:nvPr/>
        </p:nvCxnSpPr>
        <p:spPr>
          <a:xfrm>
            <a:off x="2142983" y="1896794"/>
            <a:ext cx="0" cy="49002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DF1AAB-D1A5-44BE-AE1B-9B6D6F5362E8}"/>
              </a:ext>
            </a:extLst>
          </p:cNvPr>
          <p:cNvCxnSpPr>
            <a:cxnSpLocks/>
          </p:cNvCxnSpPr>
          <p:nvPr/>
        </p:nvCxnSpPr>
        <p:spPr>
          <a:xfrm>
            <a:off x="2492328" y="2386820"/>
            <a:ext cx="0" cy="23679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D15B65-6F21-49F2-BEDF-4D1FF297228C}"/>
              </a:ext>
            </a:extLst>
          </p:cNvPr>
          <p:cNvCxnSpPr>
            <a:cxnSpLocks/>
          </p:cNvCxnSpPr>
          <p:nvPr/>
        </p:nvCxnSpPr>
        <p:spPr>
          <a:xfrm>
            <a:off x="6353118" y="4175763"/>
            <a:ext cx="0" cy="11957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E1870D-16B5-40BF-AD52-FAE76B90564A}"/>
              </a:ext>
            </a:extLst>
          </p:cNvPr>
          <p:cNvCxnSpPr>
            <a:cxnSpLocks/>
          </p:cNvCxnSpPr>
          <p:nvPr/>
        </p:nvCxnSpPr>
        <p:spPr>
          <a:xfrm>
            <a:off x="5896692" y="3968326"/>
            <a:ext cx="0" cy="20977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FA432A-4586-4C22-8261-8BADC238392C}"/>
              </a:ext>
            </a:extLst>
          </p:cNvPr>
          <p:cNvCxnSpPr>
            <a:cxnSpLocks/>
          </p:cNvCxnSpPr>
          <p:nvPr/>
        </p:nvCxnSpPr>
        <p:spPr>
          <a:xfrm>
            <a:off x="5148771" y="3815864"/>
            <a:ext cx="0" cy="15240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F6A2BE-4A27-4B7A-AA1F-8DCA10538521}"/>
              </a:ext>
            </a:extLst>
          </p:cNvPr>
          <p:cNvCxnSpPr>
            <a:cxnSpLocks/>
          </p:cNvCxnSpPr>
          <p:nvPr/>
        </p:nvCxnSpPr>
        <p:spPr>
          <a:xfrm>
            <a:off x="8487482" y="4672801"/>
            <a:ext cx="2372" cy="15006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14AFCA-639F-4A51-8619-3A90431F7765}"/>
              </a:ext>
            </a:extLst>
          </p:cNvPr>
          <p:cNvCxnSpPr>
            <a:cxnSpLocks/>
          </p:cNvCxnSpPr>
          <p:nvPr/>
        </p:nvCxnSpPr>
        <p:spPr>
          <a:xfrm>
            <a:off x="6342168" y="4295337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C15E16-DBF3-427E-9906-5227658B7FAA}"/>
              </a:ext>
            </a:extLst>
          </p:cNvPr>
          <p:cNvCxnSpPr>
            <a:cxnSpLocks/>
          </p:cNvCxnSpPr>
          <p:nvPr/>
        </p:nvCxnSpPr>
        <p:spPr>
          <a:xfrm>
            <a:off x="5892008" y="4175763"/>
            <a:ext cx="45876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92CE58-9046-47E4-9A32-2FA898E44A38}"/>
              </a:ext>
            </a:extLst>
          </p:cNvPr>
          <p:cNvCxnSpPr>
            <a:cxnSpLocks/>
          </p:cNvCxnSpPr>
          <p:nvPr/>
        </p:nvCxnSpPr>
        <p:spPr>
          <a:xfrm>
            <a:off x="4696255" y="3815864"/>
            <a:ext cx="4525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FD7707-2A6E-4F50-9838-D55161FE8033}"/>
              </a:ext>
            </a:extLst>
          </p:cNvPr>
          <p:cNvCxnSpPr>
            <a:cxnSpLocks/>
          </p:cNvCxnSpPr>
          <p:nvPr/>
        </p:nvCxnSpPr>
        <p:spPr>
          <a:xfrm>
            <a:off x="5139392" y="3963635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11EFD-7EDB-4D30-9C12-99BBDB7931C7}"/>
              </a:ext>
            </a:extLst>
          </p:cNvPr>
          <p:cNvCxnSpPr>
            <a:cxnSpLocks/>
          </p:cNvCxnSpPr>
          <p:nvPr/>
        </p:nvCxnSpPr>
        <p:spPr>
          <a:xfrm>
            <a:off x="7727832" y="4679850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1E7457-3639-4F1F-A745-1504216E34E4}"/>
              </a:ext>
            </a:extLst>
          </p:cNvPr>
          <p:cNvCxnSpPr>
            <a:cxnSpLocks/>
          </p:cNvCxnSpPr>
          <p:nvPr/>
        </p:nvCxnSpPr>
        <p:spPr>
          <a:xfrm>
            <a:off x="2834636" y="2944835"/>
            <a:ext cx="34934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5CDFCA-C491-4373-93FC-DDD4E815149F}"/>
              </a:ext>
            </a:extLst>
          </p:cNvPr>
          <p:cNvCxnSpPr>
            <a:cxnSpLocks/>
          </p:cNvCxnSpPr>
          <p:nvPr/>
        </p:nvCxnSpPr>
        <p:spPr>
          <a:xfrm flipH="1">
            <a:off x="2834636" y="2618940"/>
            <a:ext cx="2354" cy="32589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041FDA-6232-409F-8C00-346830DBBD67}"/>
              </a:ext>
            </a:extLst>
          </p:cNvPr>
          <p:cNvCxnSpPr>
            <a:cxnSpLocks/>
          </p:cNvCxnSpPr>
          <p:nvPr/>
        </p:nvCxnSpPr>
        <p:spPr>
          <a:xfrm>
            <a:off x="3188684" y="2949531"/>
            <a:ext cx="0" cy="25914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53A2A3-A334-4ED6-B8A3-D9917A50F6BD}"/>
              </a:ext>
            </a:extLst>
          </p:cNvPr>
          <p:cNvCxnSpPr>
            <a:cxnSpLocks/>
          </p:cNvCxnSpPr>
          <p:nvPr/>
        </p:nvCxnSpPr>
        <p:spPr>
          <a:xfrm>
            <a:off x="3962399" y="3209778"/>
            <a:ext cx="0" cy="375146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94EE54-AF26-4A15-B068-5A3AE8D3D06B}"/>
              </a:ext>
            </a:extLst>
          </p:cNvPr>
          <p:cNvCxnSpPr>
            <a:cxnSpLocks/>
          </p:cNvCxnSpPr>
          <p:nvPr/>
        </p:nvCxnSpPr>
        <p:spPr>
          <a:xfrm flipH="1">
            <a:off x="4706812" y="3589610"/>
            <a:ext cx="1175" cy="22625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BA05E1-DE01-4E80-9393-7BDD1CED2FA7}"/>
              </a:ext>
            </a:extLst>
          </p:cNvPr>
          <p:cNvCxnSpPr>
            <a:cxnSpLocks/>
          </p:cNvCxnSpPr>
          <p:nvPr/>
        </p:nvCxnSpPr>
        <p:spPr>
          <a:xfrm>
            <a:off x="7099494" y="4295337"/>
            <a:ext cx="0" cy="17125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B88283-556C-4986-BCA9-9940FA53972B}"/>
              </a:ext>
            </a:extLst>
          </p:cNvPr>
          <p:cNvCxnSpPr>
            <a:cxnSpLocks/>
          </p:cNvCxnSpPr>
          <p:nvPr/>
        </p:nvCxnSpPr>
        <p:spPr>
          <a:xfrm>
            <a:off x="7727831" y="4466596"/>
            <a:ext cx="0" cy="21325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460" y="376024"/>
            <a:ext cx="787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are Competing Risks Important?</a:t>
            </a:r>
          </a:p>
          <a:p>
            <a:pPr algn="ctr"/>
            <a:r>
              <a:rPr lang="en-US" sz="3600" dirty="0"/>
              <a:t>Individual Rates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4B9B02-F4D8-4E83-A133-85A033276357}"/>
              </a:ext>
            </a:extLst>
          </p:cNvPr>
          <p:cNvCxnSpPr/>
          <p:nvPr/>
        </p:nvCxnSpPr>
        <p:spPr>
          <a:xfrm>
            <a:off x="1421773" y="1830673"/>
            <a:ext cx="0" cy="40904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CFC81-687F-45D3-800B-57AF78E69A44}"/>
              </a:ext>
            </a:extLst>
          </p:cNvPr>
          <p:cNvCxnSpPr>
            <a:cxnSpLocks/>
          </p:cNvCxnSpPr>
          <p:nvPr/>
        </p:nvCxnSpPr>
        <p:spPr>
          <a:xfrm flipH="1">
            <a:off x="1412391" y="5911707"/>
            <a:ext cx="90750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85F61D-D951-4E54-87AA-9221522F4B69}"/>
              </a:ext>
            </a:extLst>
          </p:cNvPr>
          <p:cNvSpPr txBox="1"/>
          <p:nvPr/>
        </p:nvSpPr>
        <p:spPr>
          <a:xfrm>
            <a:off x="886267" y="17303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DE7E6-FC8C-40D4-BAF9-3314EB59D217}"/>
              </a:ext>
            </a:extLst>
          </p:cNvPr>
          <p:cNvSpPr txBox="1"/>
          <p:nvPr/>
        </p:nvSpPr>
        <p:spPr>
          <a:xfrm>
            <a:off x="1003499" y="25228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983F5-8DCC-4D90-A835-ABDB0D64D414}"/>
              </a:ext>
            </a:extLst>
          </p:cNvPr>
          <p:cNvSpPr txBox="1"/>
          <p:nvPr/>
        </p:nvSpPr>
        <p:spPr>
          <a:xfrm>
            <a:off x="1001156" y="3301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D48F6-B068-487F-BF78-16A7B698C763}"/>
              </a:ext>
            </a:extLst>
          </p:cNvPr>
          <p:cNvSpPr txBox="1"/>
          <p:nvPr/>
        </p:nvSpPr>
        <p:spPr>
          <a:xfrm>
            <a:off x="998811" y="4107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612FE-996D-4020-82AE-5427F6368B7E}"/>
              </a:ext>
            </a:extLst>
          </p:cNvPr>
          <p:cNvSpPr txBox="1"/>
          <p:nvPr/>
        </p:nvSpPr>
        <p:spPr>
          <a:xfrm>
            <a:off x="1003497" y="49072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EB01E-E33A-4459-AB06-661711BD0D2F}"/>
              </a:ext>
            </a:extLst>
          </p:cNvPr>
          <p:cNvSpPr txBox="1"/>
          <p:nvPr/>
        </p:nvSpPr>
        <p:spPr>
          <a:xfrm>
            <a:off x="1120727" y="5622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3C4D7-89F9-403D-9B3F-67B59C905DD7}"/>
              </a:ext>
            </a:extLst>
          </p:cNvPr>
          <p:cNvSpPr txBox="1"/>
          <p:nvPr/>
        </p:nvSpPr>
        <p:spPr>
          <a:xfrm>
            <a:off x="1273127" y="5915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98255-0761-4F08-8FA0-69F98A1E8597}"/>
              </a:ext>
            </a:extLst>
          </p:cNvPr>
          <p:cNvSpPr txBox="1"/>
          <p:nvPr/>
        </p:nvSpPr>
        <p:spPr>
          <a:xfrm>
            <a:off x="5676295" y="5908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29A97-C4AC-40CB-B87D-4444661E2335}"/>
              </a:ext>
            </a:extLst>
          </p:cNvPr>
          <p:cNvSpPr txBox="1"/>
          <p:nvPr/>
        </p:nvSpPr>
        <p:spPr>
          <a:xfrm>
            <a:off x="10149795" y="59084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486CE8-5CCE-44B1-AF38-EC1DE8B67A11}"/>
              </a:ext>
            </a:extLst>
          </p:cNvPr>
          <p:cNvCxnSpPr>
            <a:cxnSpLocks/>
          </p:cNvCxnSpPr>
          <p:nvPr/>
        </p:nvCxnSpPr>
        <p:spPr>
          <a:xfrm>
            <a:off x="1744394" y="1899138"/>
            <a:ext cx="4050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3F359C-A136-42CF-9A6E-90D9CBF7C0F7}"/>
              </a:ext>
            </a:extLst>
          </p:cNvPr>
          <p:cNvCxnSpPr>
            <a:cxnSpLocks/>
          </p:cNvCxnSpPr>
          <p:nvPr/>
        </p:nvCxnSpPr>
        <p:spPr>
          <a:xfrm>
            <a:off x="2140634" y="2386818"/>
            <a:ext cx="35638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3C53A-F675-44FD-AD11-DE244464971D}"/>
              </a:ext>
            </a:extLst>
          </p:cNvPr>
          <p:cNvCxnSpPr>
            <a:cxnSpLocks/>
          </p:cNvCxnSpPr>
          <p:nvPr/>
        </p:nvCxnSpPr>
        <p:spPr>
          <a:xfrm>
            <a:off x="3186332" y="3208671"/>
            <a:ext cx="77372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5C628-03CE-492E-BFAC-B709F22EB518}"/>
              </a:ext>
            </a:extLst>
          </p:cNvPr>
          <p:cNvCxnSpPr>
            <a:cxnSpLocks/>
          </p:cNvCxnSpPr>
          <p:nvPr/>
        </p:nvCxnSpPr>
        <p:spPr>
          <a:xfrm>
            <a:off x="7087747" y="4466596"/>
            <a:ext cx="64008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6AF694-FA11-4802-8055-240167BF37A0}"/>
              </a:ext>
            </a:extLst>
          </p:cNvPr>
          <p:cNvCxnSpPr>
            <a:cxnSpLocks/>
          </p:cNvCxnSpPr>
          <p:nvPr/>
        </p:nvCxnSpPr>
        <p:spPr>
          <a:xfrm>
            <a:off x="8489854" y="4815828"/>
            <a:ext cx="1807697" cy="703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CF7D0D-1BE0-495F-9FFB-B76106105568}"/>
              </a:ext>
            </a:extLst>
          </p:cNvPr>
          <p:cNvCxnSpPr>
            <a:cxnSpLocks/>
          </p:cNvCxnSpPr>
          <p:nvPr/>
        </p:nvCxnSpPr>
        <p:spPr>
          <a:xfrm>
            <a:off x="2492322" y="2616585"/>
            <a:ext cx="34934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D4742-1572-469C-B66C-79376DCC72CD}"/>
              </a:ext>
            </a:extLst>
          </p:cNvPr>
          <p:cNvCxnSpPr>
            <a:cxnSpLocks/>
          </p:cNvCxnSpPr>
          <p:nvPr/>
        </p:nvCxnSpPr>
        <p:spPr>
          <a:xfrm>
            <a:off x="3954196" y="3584924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A6A845-FB90-4F82-8FB5-42B73339F857}"/>
              </a:ext>
            </a:extLst>
          </p:cNvPr>
          <p:cNvCxnSpPr>
            <a:cxnSpLocks/>
          </p:cNvCxnSpPr>
          <p:nvPr/>
        </p:nvCxnSpPr>
        <p:spPr>
          <a:xfrm>
            <a:off x="2142983" y="1896794"/>
            <a:ext cx="0" cy="49002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DF1AAB-D1A5-44BE-AE1B-9B6D6F5362E8}"/>
              </a:ext>
            </a:extLst>
          </p:cNvPr>
          <p:cNvCxnSpPr>
            <a:cxnSpLocks/>
          </p:cNvCxnSpPr>
          <p:nvPr/>
        </p:nvCxnSpPr>
        <p:spPr>
          <a:xfrm>
            <a:off x="2492328" y="2386820"/>
            <a:ext cx="0" cy="23679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D15B65-6F21-49F2-BEDF-4D1FF297228C}"/>
              </a:ext>
            </a:extLst>
          </p:cNvPr>
          <p:cNvCxnSpPr>
            <a:cxnSpLocks/>
          </p:cNvCxnSpPr>
          <p:nvPr/>
        </p:nvCxnSpPr>
        <p:spPr>
          <a:xfrm>
            <a:off x="6353118" y="4175763"/>
            <a:ext cx="0" cy="11957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E1870D-16B5-40BF-AD52-FAE76B90564A}"/>
              </a:ext>
            </a:extLst>
          </p:cNvPr>
          <p:cNvCxnSpPr>
            <a:cxnSpLocks/>
          </p:cNvCxnSpPr>
          <p:nvPr/>
        </p:nvCxnSpPr>
        <p:spPr>
          <a:xfrm>
            <a:off x="5896692" y="3968326"/>
            <a:ext cx="0" cy="20977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FA432A-4586-4C22-8261-8BADC238392C}"/>
              </a:ext>
            </a:extLst>
          </p:cNvPr>
          <p:cNvCxnSpPr>
            <a:cxnSpLocks/>
          </p:cNvCxnSpPr>
          <p:nvPr/>
        </p:nvCxnSpPr>
        <p:spPr>
          <a:xfrm>
            <a:off x="5148771" y="3815864"/>
            <a:ext cx="0" cy="15240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F6A2BE-4A27-4B7A-AA1F-8DCA10538521}"/>
              </a:ext>
            </a:extLst>
          </p:cNvPr>
          <p:cNvCxnSpPr>
            <a:cxnSpLocks/>
          </p:cNvCxnSpPr>
          <p:nvPr/>
        </p:nvCxnSpPr>
        <p:spPr>
          <a:xfrm>
            <a:off x="8487482" y="4672801"/>
            <a:ext cx="2372" cy="15006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14AFCA-639F-4A51-8619-3A90431F7765}"/>
              </a:ext>
            </a:extLst>
          </p:cNvPr>
          <p:cNvCxnSpPr>
            <a:cxnSpLocks/>
          </p:cNvCxnSpPr>
          <p:nvPr/>
        </p:nvCxnSpPr>
        <p:spPr>
          <a:xfrm>
            <a:off x="6342168" y="4295337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C15E16-DBF3-427E-9906-5227658B7FAA}"/>
              </a:ext>
            </a:extLst>
          </p:cNvPr>
          <p:cNvCxnSpPr>
            <a:cxnSpLocks/>
          </p:cNvCxnSpPr>
          <p:nvPr/>
        </p:nvCxnSpPr>
        <p:spPr>
          <a:xfrm>
            <a:off x="5892008" y="4175763"/>
            <a:ext cx="45876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92CE58-9046-47E4-9A32-2FA898E44A38}"/>
              </a:ext>
            </a:extLst>
          </p:cNvPr>
          <p:cNvCxnSpPr>
            <a:cxnSpLocks/>
          </p:cNvCxnSpPr>
          <p:nvPr/>
        </p:nvCxnSpPr>
        <p:spPr>
          <a:xfrm>
            <a:off x="4696255" y="3815864"/>
            <a:ext cx="4525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FD7707-2A6E-4F50-9838-D55161FE8033}"/>
              </a:ext>
            </a:extLst>
          </p:cNvPr>
          <p:cNvCxnSpPr>
            <a:cxnSpLocks/>
          </p:cNvCxnSpPr>
          <p:nvPr/>
        </p:nvCxnSpPr>
        <p:spPr>
          <a:xfrm>
            <a:off x="5139392" y="3963635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11EFD-7EDB-4D30-9C12-99BBDB7931C7}"/>
              </a:ext>
            </a:extLst>
          </p:cNvPr>
          <p:cNvCxnSpPr>
            <a:cxnSpLocks/>
          </p:cNvCxnSpPr>
          <p:nvPr/>
        </p:nvCxnSpPr>
        <p:spPr>
          <a:xfrm>
            <a:off x="7727832" y="4679850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1E7457-3639-4F1F-A745-1504216E34E4}"/>
              </a:ext>
            </a:extLst>
          </p:cNvPr>
          <p:cNvCxnSpPr>
            <a:cxnSpLocks/>
          </p:cNvCxnSpPr>
          <p:nvPr/>
        </p:nvCxnSpPr>
        <p:spPr>
          <a:xfrm>
            <a:off x="2834636" y="2944835"/>
            <a:ext cx="34934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5CDFCA-C491-4373-93FC-DDD4E815149F}"/>
              </a:ext>
            </a:extLst>
          </p:cNvPr>
          <p:cNvCxnSpPr>
            <a:cxnSpLocks/>
          </p:cNvCxnSpPr>
          <p:nvPr/>
        </p:nvCxnSpPr>
        <p:spPr>
          <a:xfrm flipH="1">
            <a:off x="2834636" y="2618940"/>
            <a:ext cx="2354" cy="32589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041FDA-6232-409F-8C00-346830DBBD67}"/>
              </a:ext>
            </a:extLst>
          </p:cNvPr>
          <p:cNvCxnSpPr>
            <a:cxnSpLocks/>
          </p:cNvCxnSpPr>
          <p:nvPr/>
        </p:nvCxnSpPr>
        <p:spPr>
          <a:xfrm>
            <a:off x="3188684" y="2949531"/>
            <a:ext cx="0" cy="25914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53A2A3-A334-4ED6-B8A3-D9917A50F6BD}"/>
              </a:ext>
            </a:extLst>
          </p:cNvPr>
          <p:cNvCxnSpPr>
            <a:cxnSpLocks/>
          </p:cNvCxnSpPr>
          <p:nvPr/>
        </p:nvCxnSpPr>
        <p:spPr>
          <a:xfrm>
            <a:off x="3962399" y="3209778"/>
            <a:ext cx="0" cy="375146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94EE54-AF26-4A15-B068-5A3AE8D3D06B}"/>
              </a:ext>
            </a:extLst>
          </p:cNvPr>
          <p:cNvCxnSpPr>
            <a:cxnSpLocks/>
          </p:cNvCxnSpPr>
          <p:nvPr/>
        </p:nvCxnSpPr>
        <p:spPr>
          <a:xfrm flipH="1">
            <a:off x="4706812" y="3589610"/>
            <a:ext cx="1175" cy="22625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BA05E1-DE01-4E80-9393-7BDD1CED2FA7}"/>
              </a:ext>
            </a:extLst>
          </p:cNvPr>
          <p:cNvCxnSpPr>
            <a:cxnSpLocks/>
          </p:cNvCxnSpPr>
          <p:nvPr/>
        </p:nvCxnSpPr>
        <p:spPr>
          <a:xfrm>
            <a:off x="7099494" y="4295337"/>
            <a:ext cx="0" cy="17125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B88283-556C-4986-BCA9-9940FA53972B}"/>
              </a:ext>
            </a:extLst>
          </p:cNvPr>
          <p:cNvCxnSpPr>
            <a:cxnSpLocks/>
          </p:cNvCxnSpPr>
          <p:nvPr/>
        </p:nvCxnSpPr>
        <p:spPr>
          <a:xfrm>
            <a:off x="7727831" y="4466596"/>
            <a:ext cx="0" cy="21325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EDDC36-DAE6-4EA7-91DA-43363649F4FD}"/>
              </a:ext>
            </a:extLst>
          </p:cNvPr>
          <p:cNvCxnSpPr>
            <a:cxnSpLocks/>
          </p:cNvCxnSpPr>
          <p:nvPr/>
        </p:nvCxnSpPr>
        <p:spPr>
          <a:xfrm>
            <a:off x="1744394" y="1899138"/>
            <a:ext cx="405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E9C21C-8BD4-4CA7-86F5-DD02254FFC3F}"/>
              </a:ext>
            </a:extLst>
          </p:cNvPr>
          <p:cNvCxnSpPr>
            <a:cxnSpLocks/>
          </p:cNvCxnSpPr>
          <p:nvPr/>
        </p:nvCxnSpPr>
        <p:spPr>
          <a:xfrm>
            <a:off x="2142982" y="1995266"/>
            <a:ext cx="5205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70FB1A-6E5A-46BB-B763-D74C9DA7B30F}"/>
              </a:ext>
            </a:extLst>
          </p:cNvPr>
          <p:cNvCxnSpPr>
            <a:cxnSpLocks/>
          </p:cNvCxnSpPr>
          <p:nvPr/>
        </p:nvCxnSpPr>
        <p:spPr>
          <a:xfrm>
            <a:off x="3153510" y="2203938"/>
            <a:ext cx="6658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CD12DD-34B4-40DA-92DE-9930F06B9082}"/>
              </a:ext>
            </a:extLst>
          </p:cNvPr>
          <p:cNvCxnSpPr>
            <a:cxnSpLocks/>
          </p:cNvCxnSpPr>
          <p:nvPr/>
        </p:nvCxnSpPr>
        <p:spPr>
          <a:xfrm>
            <a:off x="4564960" y="2370406"/>
            <a:ext cx="24735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8DCCD1-7F0E-4038-AE25-2F7D31BD59FA}"/>
              </a:ext>
            </a:extLst>
          </p:cNvPr>
          <p:cNvCxnSpPr>
            <a:cxnSpLocks/>
          </p:cNvCxnSpPr>
          <p:nvPr/>
        </p:nvCxnSpPr>
        <p:spPr>
          <a:xfrm>
            <a:off x="7038514" y="2515772"/>
            <a:ext cx="32871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5440B7-B8A6-446A-979F-DAA029216CE6}"/>
              </a:ext>
            </a:extLst>
          </p:cNvPr>
          <p:cNvCxnSpPr>
            <a:cxnSpLocks/>
          </p:cNvCxnSpPr>
          <p:nvPr/>
        </p:nvCxnSpPr>
        <p:spPr>
          <a:xfrm>
            <a:off x="2663486" y="2105462"/>
            <a:ext cx="490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8BF465F-215D-4268-A282-5DFF49EB181A}"/>
              </a:ext>
            </a:extLst>
          </p:cNvPr>
          <p:cNvCxnSpPr>
            <a:cxnSpLocks/>
          </p:cNvCxnSpPr>
          <p:nvPr/>
        </p:nvCxnSpPr>
        <p:spPr>
          <a:xfrm>
            <a:off x="3812344" y="2271930"/>
            <a:ext cx="7526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4F6B02-0E17-4951-8093-7AEA6595AA2D}"/>
              </a:ext>
            </a:extLst>
          </p:cNvPr>
          <p:cNvCxnSpPr>
            <a:cxnSpLocks/>
          </p:cNvCxnSpPr>
          <p:nvPr/>
        </p:nvCxnSpPr>
        <p:spPr>
          <a:xfrm>
            <a:off x="2142983" y="1896794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4EE82E-0C84-42F2-A75E-E9C72ED856CD}"/>
              </a:ext>
            </a:extLst>
          </p:cNvPr>
          <p:cNvCxnSpPr>
            <a:cxnSpLocks/>
          </p:cNvCxnSpPr>
          <p:nvPr/>
        </p:nvCxnSpPr>
        <p:spPr>
          <a:xfrm>
            <a:off x="2668176" y="1999957"/>
            <a:ext cx="0" cy="1067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98A7A3B-A9C0-4FE3-9E9C-4A610828E3F8}"/>
              </a:ext>
            </a:extLst>
          </p:cNvPr>
          <p:cNvCxnSpPr>
            <a:cxnSpLocks/>
          </p:cNvCxnSpPr>
          <p:nvPr/>
        </p:nvCxnSpPr>
        <p:spPr>
          <a:xfrm>
            <a:off x="3153511" y="2103120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37A933-248F-454C-8F00-2A4D6FD3ED40}"/>
              </a:ext>
            </a:extLst>
          </p:cNvPr>
          <p:cNvCxnSpPr>
            <a:cxnSpLocks/>
          </p:cNvCxnSpPr>
          <p:nvPr/>
        </p:nvCxnSpPr>
        <p:spPr>
          <a:xfrm>
            <a:off x="4562616" y="2269588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3A60296-2826-4E60-98B5-61C4E1F3B675}"/>
              </a:ext>
            </a:extLst>
          </p:cNvPr>
          <p:cNvCxnSpPr>
            <a:cxnSpLocks/>
          </p:cNvCxnSpPr>
          <p:nvPr/>
        </p:nvCxnSpPr>
        <p:spPr>
          <a:xfrm>
            <a:off x="7040859" y="2370406"/>
            <a:ext cx="0" cy="1524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06CBAB-2410-4409-8A0C-2DD065BFDFE8}"/>
              </a:ext>
            </a:extLst>
          </p:cNvPr>
          <p:cNvCxnSpPr>
            <a:cxnSpLocks/>
          </p:cNvCxnSpPr>
          <p:nvPr/>
        </p:nvCxnSpPr>
        <p:spPr>
          <a:xfrm>
            <a:off x="3809996" y="2199246"/>
            <a:ext cx="0" cy="726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460" y="376024"/>
            <a:ext cx="787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are Competing Risks Important?</a:t>
            </a:r>
          </a:p>
          <a:p>
            <a:pPr algn="ctr"/>
            <a:r>
              <a:rPr lang="en-US" sz="3600" dirty="0">
                <a:solidFill>
                  <a:srgbClr val="BF9000"/>
                </a:solidFill>
              </a:rPr>
              <a:t>Limbs with no People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4B9B02-F4D8-4E83-A133-85A033276357}"/>
              </a:ext>
            </a:extLst>
          </p:cNvPr>
          <p:cNvCxnSpPr/>
          <p:nvPr/>
        </p:nvCxnSpPr>
        <p:spPr>
          <a:xfrm>
            <a:off x="1421773" y="1830673"/>
            <a:ext cx="0" cy="40904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CFC81-687F-45D3-800B-57AF78E69A44}"/>
              </a:ext>
            </a:extLst>
          </p:cNvPr>
          <p:cNvCxnSpPr>
            <a:cxnSpLocks/>
          </p:cNvCxnSpPr>
          <p:nvPr/>
        </p:nvCxnSpPr>
        <p:spPr>
          <a:xfrm flipH="1">
            <a:off x="1412391" y="5911707"/>
            <a:ext cx="90750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85F61D-D951-4E54-87AA-9221522F4B69}"/>
              </a:ext>
            </a:extLst>
          </p:cNvPr>
          <p:cNvSpPr txBox="1"/>
          <p:nvPr/>
        </p:nvSpPr>
        <p:spPr>
          <a:xfrm>
            <a:off x="886267" y="17303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DE7E6-FC8C-40D4-BAF9-3314EB59D217}"/>
              </a:ext>
            </a:extLst>
          </p:cNvPr>
          <p:cNvSpPr txBox="1"/>
          <p:nvPr/>
        </p:nvSpPr>
        <p:spPr>
          <a:xfrm>
            <a:off x="1003499" y="25228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983F5-8DCC-4D90-A835-ABDB0D64D414}"/>
              </a:ext>
            </a:extLst>
          </p:cNvPr>
          <p:cNvSpPr txBox="1"/>
          <p:nvPr/>
        </p:nvSpPr>
        <p:spPr>
          <a:xfrm>
            <a:off x="1001156" y="3301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D48F6-B068-487F-BF78-16A7B698C763}"/>
              </a:ext>
            </a:extLst>
          </p:cNvPr>
          <p:cNvSpPr txBox="1"/>
          <p:nvPr/>
        </p:nvSpPr>
        <p:spPr>
          <a:xfrm>
            <a:off x="998811" y="4107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612FE-996D-4020-82AE-5427F6368B7E}"/>
              </a:ext>
            </a:extLst>
          </p:cNvPr>
          <p:cNvSpPr txBox="1"/>
          <p:nvPr/>
        </p:nvSpPr>
        <p:spPr>
          <a:xfrm>
            <a:off x="1003497" y="49072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EB01E-E33A-4459-AB06-661711BD0D2F}"/>
              </a:ext>
            </a:extLst>
          </p:cNvPr>
          <p:cNvSpPr txBox="1"/>
          <p:nvPr/>
        </p:nvSpPr>
        <p:spPr>
          <a:xfrm>
            <a:off x="1120727" y="5622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3C4D7-89F9-403D-9B3F-67B59C905DD7}"/>
              </a:ext>
            </a:extLst>
          </p:cNvPr>
          <p:cNvSpPr txBox="1"/>
          <p:nvPr/>
        </p:nvSpPr>
        <p:spPr>
          <a:xfrm>
            <a:off x="1273127" y="5915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98255-0761-4F08-8FA0-69F98A1E8597}"/>
              </a:ext>
            </a:extLst>
          </p:cNvPr>
          <p:cNvSpPr txBox="1"/>
          <p:nvPr/>
        </p:nvSpPr>
        <p:spPr>
          <a:xfrm>
            <a:off x="5676295" y="5908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29A97-C4AC-40CB-B87D-4444661E2335}"/>
              </a:ext>
            </a:extLst>
          </p:cNvPr>
          <p:cNvSpPr txBox="1"/>
          <p:nvPr/>
        </p:nvSpPr>
        <p:spPr>
          <a:xfrm>
            <a:off x="10149795" y="59084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486CE8-5CCE-44B1-AF38-EC1DE8B67A11}"/>
              </a:ext>
            </a:extLst>
          </p:cNvPr>
          <p:cNvCxnSpPr>
            <a:cxnSpLocks/>
          </p:cNvCxnSpPr>
          <p:nvPr/>
        </p:nvCxnSpPr>
        <p:spPr>
          <a:xfrm>
            <a:off x="1744394" y="1899138"/>
            <a:ext cx="4050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3F359C-A136-42CF-9A6E-90D9CBF7C0F7}"/>
              </a:ext>
            </a:extLst>
          </p:cNvPr>
          <p:cNvCxnSpPr>
            <a:cxnSpLocks/>
          </p:cNvCxnSpPr>
          <p:nvPr/>
        </p:nvCxnSpPr>
        <p:spPr>
          <a:xfrm>
            <a:off x="2140634" y="2386818"/>
            <a:ext cx="35638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3C53A-F675-44FD-AD11-DE244464971D}"/>
              </a:ext>
            </a:extLst>
          </p:cNvPr>
          <p:cNvCxnSpPr>
            <a:cxnSpLocks/>
          </p:cNvCxnSpPr>
          <p:nvPr/>
        </p:nvCxnSpPr>
        <p:spPr>
          <a:xfrm>
            <a:off x="3186332" y="3208671"/>
            <a:ext cx="77372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5C628-03CE-492E-BFAC-B709F22EB518}"/>
              </a:ext>
            </a:extLst>
          </p:cNvPr>
          <p:cNvCxnSpPr>
            <a:cxnSpLocks/>
          </p:cNvCxnSpPr>
          <p:nvPr/>
        </p:nvCxnSpPr>
        <p:spPr>
          <a:xfrm>
            <a:off x="7087747" y="4466596"/>
            <a:ext cx="640084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6AF694-FA11-4802-8055-240167BF37A0}"/>
              </a:ext>
            </a:extLst>
          </p:cNvPr>
          <p:cNvCxnSpPr>
            <a:cxnSpLocks/>
          </p:cNvCxnSpPr>
          <p:nvPr/>
        </p:nvCxnSpPr>
        <p:spPr>
          <a:xfrm>
            <a:off x="8489854" y="4815828"/>
            <a:ext cx="1807697" cy="703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CF7D0D-1BE0-495F-9FFB-B76106105568}"/>
              </a:ext>
            </a:extLst>
          </p:cNvPr>
          <p:cNvCxnSpPr>
            <a:cxnSpLocks/>
          </p:cNvCxnSpPr>
          <p:nvPr/>
        </p:nvCxnSpPr>
        <p:spPr>
          <a:xfrm>
            <a:off x="2492322" y="2616585"/>
            <a:ext cx="34934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D4742-1572-469C-B66C-79376DCC72CD}"/>
              </a:ext>
            </a:extLst>
          </p:cNvPr>
          <p:cNvCxnSpPr>
            <a:cxnSpLocks/>
          </p:cNvCxnSpPr>
          <p:nvPr/>
        </p:nvCxnSpPr>
        <p:spPr>
          <a:xfrm>
            <a:off x="3954196" y="3584924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A6A845-FB90-4F82-8FB5-42B73339F857}"/>
              </a:ext>
            </a:extLst>
          </p:cNvPr>
          <p:cNvCxnSpPr>
            <a:cxnSpLocks/>
          </p:cNvCxnSpPr>
          <p:nvPr/>
        </p:nvCxnSpPr>
        <p:spPr>
          <a:xfrm>
            <a:off x="2142983" y="1896794"/>
            <a:ext cx="0" cy="49002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DF1AAB-D1A5-44BE-AE1B-9B6D6F5362E8}"/>
              </a:ext>
            </a:extLst>
          </p:cNvPr>
          <p:cNvCxnSpPr>
            <a:cxnSpLocks/>
          </p:cNvCxnSpPr>
          <p:nvPr/>
        </p:nvCxnSpPr>
        <p:spPr>
          <a:xfrm>
            <a:off x="2492328" y="2386820"/>
            <a:ext cx="0" cy="23679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D15B65-6F21-49F2-BEDF-4D1FF297228C}"/>
              </a:ext>
            </a:extLst>
          </p:cNvPr>
          <p:cNvCxnSpPr>
            <a:cxnSpLocks/>
          </p:cNvCxnSpPr>
          <p:nvPr/>
        </p:nvCxnSpPr>
        <p:spPr>
          <a:xfrm>
            <a:off x="6353118" y="4175763"/>
            <a:ext cx="0" cy="11957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E1870D-16B5-40BF-AD52-FAE76B90564A}"/>
              </a:ext>
            </a:extLst>
          </p:cNvPr>
          <p:cNvCxnSpPr>
            <a:cxnSpLocks/>
          </p:cNvCxnSpPr>
          <p:nvPr/>
        </p:nvCxnSpPr>
        <p:spPr>
          <a:xfrm>
            <a:off x="5896692" y="3968326"/>
            <a:ext cx="0" cy="209777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FA432A-4586-4C22-8261-8BADC238392C}"/>
              </a:ext>
            </a:extLst>
          </p:cNvPr>
          <p:cNvCxnSpPr>
            <a:cxnSpLocks/>
          </p:cNvCxnSpPr>
          <p:nvPr/>
        </p:nvCxnSpPr>
        <p:spPr>
          <a:xfrm>
            <a:off x="5148771" y="3815864"/>
            <a:ext cx="0" cy="15240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F6A2BE-4A27-4B7A-AA1F-8DCA10538521}"/>
              </a:ext>
            </a:extLst>
          </p:cNvPr>
          <p:cNvCxnSpPr>
            <a:cxnSpLocks/>
          </p:cNvCxnSpPr>
          <p:nvPr/>
        </p:nvCxnSpPr>
        <p:spPr>
          <a:xfrm>
            <a:off x="8487482" y="4672801"/>
            <a:ext cx="2372" cy="15006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14AFCA-639F-4A51-8619-3A90431F7765}"/>
              </a:ext>
            </a:extLst>
          </p:cNvPr>
          <p:cNvCxnSpPr>
            <a:cxnSpLocks/>
          </p:cNvCxnSpPr>
          <p:nvPr/>
        </p:nvCxnSpPr>
        <p:spPr>
          <a:xfrm>
            <a:off x="6342168" y="4295337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C15E16-DBF3-427E-9906-5227658B7FAA}"/>
              </a:ext>
            </a:extLst>
          </p:cNvPr>
          <p:cNvCxnSpPr>
            <a:cxnSpLocks/>
          </p:cNvCxnSpPr>
          <p:nvPr/>
        </p:nvCxnSpPr>
        <p:spPr>
          <a:xfrm>
            <a:off x="5892008" y="4175763"/>
            <a:ext cx="45876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92CE58-9046-47E4-9A32-2FA898E44A38}"/>
              </a:ext>
            </a:extLst>
          </p:cNvPr>
          <p:cNvCxnSpPr>
            <a:cxnSpLocks/>
          </p:cNvCxnSpPr>
          <p:nvPr/>
        </p:nvCxnSpPr>
        <p:spPr>
          <a:xfrm>
            <a:off x="4696255" y="3815864"/>
            <a:ext cx="4525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FD7707-2A6E-4F50-9838-D55161FE8033}"/>
              </a:ext>
            </a:extLst>
          </p:cNvPr>
          <p:cNvCxnSpPr>
            <a:cxnSpLocks/>
          </p:cNvCxnSpPr>
          <p:nvPr/>
        </p:nvCxnSpPr>
        <p:spPr>
          <a:xfrm>
            <a:off x="5139392" y="3963635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11EFD-7EDB-4D30-9C12-99BBDB7931C7}"/>
              </a:ext>
            </a:extLst>
          </p:cNvPr>
          <p:cNvCxnSpPr>
            <a:cxnSpLocks/>
          </p:cNvCxnSpPr>
          <p:nvPr/>
        </p:nvCxnSpPr>
        <p:spPr>
          <a:xfrm>
            <a:off x="7727832" y="4679850"/>
            <a:ext cx="752616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1E7457-3639-4F1F-A745-1504216E34E4}"/>
              </a:ext>
            </a:extLst>
          </p:cNvPr>
          <p:cNvCxnSpPr>
            <a:cxnSpLocks/>
          </p:cNvCxnSpPr>
          <p:nvPr/>
        </p:nvCxnSpPr>
        <p:spPr>
          <a:xfrm>
            <a:off x="2834636" y="2944835"/>
            <a:ext cx="34934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5CDFCA-C491-4373-93FC-DDD4E815149F}"/>
              </a:ext>
            </a:extLst>
          </p:cNvPr>
          <p:cNvCxnSpPr>
            <a:cxnSpLocks/>
          </p:cNvCxnSpPr>
          <p:nvPr/>
        </p:nvCxnSpPr>
        <p:spPr>
          <a:xfrm flipH="1">
            <a:off x="2834636" y="2618940"/>
            <a:ext cx="2354" cy="32589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041FDA-6232-409F-8C00-346830DBBD67}"/>
              </a:ext>
            </a:extLst>
          </p:cNvPr>
          <p:cNvCxnSpPr>
            <a:cxnSpLocks/>
          </p:cNvCxnSpPr>
          <p:nvPr/>
        </p:nvCxnSpPr>
        <p:spPr>
          <a:xfrm>
            <a:off x="3188684" y="2949531"/>
            <a:ext cx="0" cy="25914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53A2A3-A334-4ED6-B8A3-D9917A50F6BD}"/>
              </a:ext>
            </a:extLst>
          </p:cNvPr>
          <p:cNvCxnSpPr>
            <a:cxnSpLocks/>
          </p:cNvCxnSpPr>
          <p:nvPr/>
        </p:nvCxnSpPr>
        <p:spPr>
          <a:xfrm>
            <a:off x="3962399" y="3209778"/>
            <a:ext cx="0" cy="375146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94EE54-AF26-4A15-B068-5A3AE8D3D06B}"/>
              </a:ext>
            </a:extLst>
          </p:cNvPr>
          <p:cNvCxnSpPr>
            <a:cxnSpLocks/>
          </p:cNvCxnSpPr>
          <p:nvPr/>
        </p:nvCxnSpPr>
        <p:spPr>
          <a:xfrm flipH="1">
            <a:off x="4706812" y="3589610"/>
            <a:ext cx="1175" cy="22625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BA05E1-DE01-4E80-9393-7BDD1CED2FA7}"/>
              </a:ext>
            </a:extLst>
          </p:cNvPr>
          <p:cNvCxnSpPr>
            <a:cxnSpLocks/>
          </p:cNvCxnSpPr>
          <p:nvPr/>
        </p:nvCxnSpPr>
        <p:spPr>
          <a:xfrm>
            <a:off x="7099494" y="4295337"/>
            <a:ext cx="0" cy="17125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B88283-556C-4986-BCA9-9940FA53972B}"/>
              </a:ext>
            </a:extLst>
          </p:cNvPr>
          <p:cNvCxnSpPr>
            <a:cxnSpLocks/>
          </p:cNvCxnSpPr>
          <p:nvPr/>
        </p:nvCxnSpPr>
        <p:spPr>
          <a:xfrm>
            <a:off x="7727831" y="4466596"/>
            <a:ext cx="0" cy="21325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EDDC36-DAE6-4EA7-91DA-43363649F4FD}"/>
              </a:ext>
            </a:extLst>
          </p:cNvPr>
          <p:cNvCxnSpPr>
            <a:cxnSpLocks/>
          </p:cNvCxnSpPr>
          <p:nvPr/>
        </p:nvCxnSpPr>
        <p:spPr>
          <a:xfrm>
            <a:off x="1744394" y="1899138"/>
            <a:ext cx="405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E9C21C-8BD4-4CA7-86F5-DD02254FFC3F}"/>
              </a:ext>
            </a:extLst>
          </p:cNvPr>
          <p:cNvCxnSpPr>
            <a:cxnSpLocks/>
          </p:cNvCxnSpPr>
          <p:nvPr/>
        </p:nvCxnSpPr>
        <p:spPr>
          <a:xfrm>
            <a:off x="2142982" y="1995266"/>
            <a:ext cx="5205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70FB1A-6E5A-46BB-B763-D74C9DA7B30F}"/>
              </a:ext>
            </a:extLst>
          </p:cNvPr>
          <p:cNvCxnSpPr>
            <a:cxnSpLocks/>
          </p:cNvCxnSpPr>
          <p:nvPr/>
        </p:nvCxnSpPr>
        <p:spPr>
          <a:xfrm>
            <a:off x="3153510" y="2203938"/>
            <a:ext cx="66586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CD12DD-34B4-40DA-92DE-9930F06B9082}"/>
              </a:ext>
            </a:extLst>
          </p:cNvPr>
          <p:cNvCxnSpPr>
            <a:cxnSpLocks/>
          </p:cNvCxnSpPr>
          <p:nvPr/>
        </p:nvCxnSpPr>
        <p:spPr>
          <a:xfrm>
            <a:off x="4564960" y="2370406"/>
            <a:ext cx="24735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8DCCD1-7F0E-4038-AE25-2F7D31BD59FA}"/>
              </a:ext>
            </a:extLst>
          </p:cNvPr>
          <p:cNvCxnSpPr>
            <a:cxnSpLocks/>
          </p:cNvCxnSpPr>
          <p:nvPr/>
        </p:nvCxnSpPr>
        <p:spPr>
          <a:xfrm>
            <a:off x="7038514" y="2515772"/>
            <a:ext cx="32871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5440B7-B8A6-446A-979F-DAA029216CE6}"/>
              </a:ext>
            </a:extLst>
          </p:cNvPr>
          <p:cNvCxnSpPr>
            <a:cxnSpLocks/>
          </p:cNvCxnSpPr>
          <p:nvPr/>
        </p:nvCxnSpPr>
        <p:spPr>
          <a:xfrm>
            <a:off x="2663486" y="2105462"/>
            <a:ext cx="490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8BF465F-215D-4268-A282-5DFF49EB181A}"/>
              </a:ext>
            </a:extLst>
          </p:cNvPr>
          <p:cNvCxnSpPr>
            <a:cxnSpLocks/>
          </p:cNvCxnSpPr>
          <p:nvPr/>
        </p:nvCxnSpPr>
        <p:spPr>
          <a:xfrm>
            <a:off x="3812344" y="2271930"/>
            <a:ext cx="7526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4F6B02-0E17-4951-8093-7AEA6595AA2D}"/>
              </a:ext>
            </a:extLst>
          </p:cNvPr>
          <p:cNvCxnSpPr>
            <a:cxnSpLocks/>
          </p:cNvCxnSpPr>
          <p:nvPr/>
        </p:nvCxnSpPr>
        <p:spPr>
          <a:xfrm>
            <a:off x="2142983" y="1896794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4EE82E-0C84-42F2-A75E-E9C72ED856CD}"/>
              </a:ext>
            </a:extLst>
          </p:cNvPr>
          <p:cNvCxnSpPr>
            <a:cxnSpLocks/>
          </p:cNvCxnSpPr>
          <p:nvPr/>
        </p:nvCxnSpPr>
        <p:spPr>
          <a:xfrm>
            <a:off x="2668176" y="1999957"/>
            <a:ext cx="0" cy="1067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98A7A3B-A9C0-4FE3-9E9C-4A610828E3F8}"/>
              </a:ext>
            </a:extLst>
          </p:cNvPr>
          <p:cNvCxnSpPr>
            <a:cxnSpLocks/>
          </p:cNvCxnSpPr>
          <p:nvPr/>
        </p:nvCxnSpPr>
        <p:spPr>
          <a:xfrm>
            <a:off x="3153511" y="2103120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37A933-248F-454C-8F00-2A4D6FD3ED40}"/>
              </a:ext>
            </a:extLst>
          </p:cNvPr>
          <p:cNvCxnSpPr>
            <a:cxnSpLocks/>
          </p:cNvCxnSpPr>
          <p:nvPr/>
        </p:nvCxnSpPr>
        <p:spPr>
          <a:xfrm>
            <a:off x="4562616" y="2269588"/>
            <a:ext cx="0" cy="100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3A60296-2826-4E60-98B5-61C4E1F3B675}"/>
              </a:ext>
            </a:extLst>
          </p:cNvPr>
          <p:cNvCxnSpPr>
            <a:cxnSpLocks/>
          </p:cNvCxnSpPr>
          <p:nvPr/>
        </p:nvCxnSpPr>
        <p:spPr>
          <a:xfrm>
            <a:off x="7040859" y="2370406"/>
            <a:ext cx="0" cy="1524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06CBAB-2410-4409-8A0C-2DD065BFDFE8}"/>
              </a:ext>
            </a:extLst>
          </p:cNvPr>
          <p:cNvCxnSpPr>
            <a:cxnSpLocks/>
          </p:cNvCxnSpPr>
          <p:nvPr/>
        </p:nvCxnSpPr>
        <p:spPr>
          <a:xfrm>
            <a:off x="3809996" y="2199246"/>
            <a:ext cx="0" cy="726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74A029-F812-49F6-97EE-DBBFEA414E82}"/>
              </a:ext>
            </a:extLst>
          </p:cNvPr>
          <p:cNvCxnSpPr>
            <a:cxnSpLocks/>
          </p:cNvCxnSpPr>
          <p:nvPr/>
        </p:nvCxnSpPr>
        <p:spPr>
          <a:xfrm>
            <a:off x="2419643" y="2099657"/>
            <a:ext cx="0" cy="16993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23D3D2-61C3-4EC5-8D4A-3C55AC5F6A8F}"/>
              </a:ext>
            </a:extLst>
          </p:cNvPr>
          <p:cNvCxnSpPr>
            <a:cxnSpLocks/>
          </p:cNvCxnSpPr>
          <p:nvPr/>
        </p:nvCxnSpPr>
        <p:spPr>
          <a:xfrm>
            <a:off x="2740855" y="2199249"/>
            <a:ext cx="0" cy="323557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A5AA7E-95AD-4805-BC42-82D2A348D251}"/>
              </a:ext>
            </a:extLst>
          </p:cNvPr>
          <p:cNvCxnSpPr>
            <a:cxnSpLocks/>
          </p:cNvCxnSpPr>
          <p:nvPr/>
        </p:nvCxnSpPr>
        <p:spPr>
          <a:xfrm>
            <a:off x="3019865" y="2337581"/>
            <a:ext cx="0" cy="323557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6C8161-01D1-4DEE-8C4B-A8E0C1C4296A}"/>
              </a:ext>
            </a:extLst>
          </p:cNvPr>
          <p:cNvCxnSpPr>
            <a:cxnSpLocks/>
          </p:cNvCxnSpPr>
          <p:nvPr/>
        </p:nvCxnSpPr>
        <p:spPr>
          <a:xfrm>
            <a:off x="3552093" y="2382126"/>
            <a:ext cx="0" cy="535803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A896FDE-5747-44BB-92FB-34194F94DE0F}"/>
              </a:ext>
            </a:extLst>
          </p:cNvPr>
          <p:cNvCxnSpPr>
            <a:cxnSpLocks/>
          </p:cNvCxnSpPr>
          <p:nvPr/>
        </p:nvCxnSpPr>
        <p:spPr>
          <a:xfrm>
            <a:off x="4358640" y="2515772"/>
            <a:ext cx="0" cy="78545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0B7576-DC5A-46CA-AA5B-930F804A99CC}"/>
              </a:ext>
            </a:extLst>
          </p:cNvPr>
          <p:cNvCxnSpPr>
            <a:cxnSpLocks/>
          </p:cNvCxnSpPr>
          <p:nvPr/>
        </p:nvCxnSpPr>
        <p:spPr>
          <a:xfrm>
            <a:off x="8034996" y="2778369"/>
            <a:ext cx="0" cy="1624818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64D42B-6BFD-45DD-851D-75717B985037}"/>
              </a:ext>
            </a:extLst>
          </p:cNvPr>
          <p:cNvCxnSpPr>
            <a:cxnSpLocks/>
          </p:cNvCxnSpPr>
          <p:nvPr/>
        </p:nvCxnSpPr>
        <p:spPr>
          <a:xfrm>
            <a:off x="9439422" y="2778369"/>
            <a:ext cx="0" cy="176549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952494C-2E9F-4A8C-910B-ADD0C34BFB4D}"/>
              </a:ext>
            </a:extLst>
          </p:cNvPr>
          <p:cNvCxnSpPr>
            <a:cxnSpLocks/>
          </p:cNvCxnSpPr>
          <p:nvPr/>
        </p:nvCxnSpPr>
        <p:spPr>
          <a:xfrm>
            <a:off x="7420704" y="2736166"/>
            <a:ext cx="0" cy="155917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941B10-5ADF-4ED0-8B51-E9DB8458B567}"/>
              </a:ext>
            </a:extLst>
          </p:cNvPr>
          <p:cNvCxnSpPr>
            <a:cxnSpLocks/>
          </p:cNvCxnSpPr>
          <p:nvPr/>
        </p:nvCxnSpPr>
        <p:spPr>
          <a:xfrm>
            <a:off x="6672769" y="2661138"/>
            <a:ext cx="0" cy="144662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3096AF6-76D1-40D8-9AEE-BE9A04CFEE07}"/>
              </a:ext>
            </a:extLst>
          </p:cNvPr>
          <p:cNvCxnSpPr>
            <a:cxnSpLocks/>
          </p:cNvCxnSpPr>
          <p:nvPr/>
        </p:nvCxnSpPr>
        <p:spPr>
          <a:xfrm flipH="1">
            <a:off x="6096000" y="2616585"/>
            <a:ext cx="16406" cy="119927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E8CAC02-C784-4D5E-B461-40A5E816D7CA}"/>
              </a:ext>
            </a:extLst>
          </p:cNvPr>
          <p:cNvCxnSpPr>
            <a:cxnSpLocks/>
          </p:cNvCxnSpPr>
          <p:nvPr/>
        </p:nvCxnSpPr>
        <p:spPr>
          <a:xfrm>
            <a:off x="5512184" y="2623619"/>
            <a:ext cx="0" cy="104693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082AD62-10C0-44A5-9F5A-D4D3787508D0}"/>
              </a:ext>
            </a:extLst>
          </p:cNvPr>
          <p:cNvCxnSpPr>
            <a:cxnSpLocks/>
          </p:cNvCxnSpPr>
          <p:nvPr/>
        </p:nvCxnSpPr>
        <p:spPr>
          <a:xfrm>
            <a:off x="4897892" y="2543911"/>
            <a:ext cx="0" cy="937843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460" y="376024"/>
            <a:ext cx="787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are Competing Risks Important?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Amputation-Free Survival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4B9B02-F4D8-4E83-A133-85A033276357}"/>
              </a:ext>
            </a:extLst>
          </p:cNvPr>
          <p:cNvCxnSpPr/>
          <p:nvPr/>
        </p:nvCxnSpPr>
        <p:spPr>
          <a:xfrm>
            <a:off x="1421773" y="1830673"/>
            <a:ext cx="0" cy="40904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CFC81-687F-45D3-800B-57AF78E69A44}"/>
              </a:ext>
            </a:extLst>
          </p:cNvPr>
          <p:cNvCxnSpPr>
            <a:cxnSpLocks/>
          </p:cNvCxnSpPr>
          <p:nvPr/>
        </p:nvCxnSpPr>
        <p:spPr>
          <a:xfrm flipH="1">
            <a:off x="1412391" y="5911707"/>
            <a:ext cx="907506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85F61D-D951-4E54-87AA-9221522F4B69}"/>
              </a:ext>
            </a:extLst>
          </p:cNvPr>
          <p:cNvSpPr txBox="1"/>
          <p:nvPr/>
        </p:nvSpPr>
        <p:spPr>
          <a:xfrm>
            <a:off x="886267" y="17303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DE7E6-FC8C-40D4-BAF9-3314EB59D217}"/>
              </a:ext>
            </a:extLst>
          </p:cNvPr>
          <p:cNvSpPr txBox="1"/>
          <p:nvPr/>
        </p:nvSpPr>
        <p:spPr>
          <a:xfrm>
            <a:off x="1003499" y="25228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983F5-8DCC-4D90-A835-ABDB0D64D414}"/>
              </a:ext>
            </a:extLst>
          </p:cNvPr>
          <p:cNvSpPr txBox="1"/>
          <p:nvPr/>
        </p:nvSpPr>
        <p:spPr>
          <a:xfrm>
            <a:off x="1001156" y="3301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D48F6-B068-487F-BF78-16A7B698C763}"/>
              </a:ext>
            </a:extLst>
          </p:cNvPr>
          <p:cNvSpPr txBox="1"/>
          <p:nvPr/>
        </p:nvSpPr>
        <p:spPr>
          <a:xfrm>
            <a:off x="998811" y="4107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612FE-996D-4020-82AE-5427F6368B7E}"/>
              </a:ext>
            </a:extLst>
          </p:cNvPr>
          <p:cNvSpPr txBox="1"/>
          <p:nvPr/>
        </p:nvSpPr>
        <p:spPr>
          <a:xfrm>
            <a:off x="1003497" y="49072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EB01E-E33A-4459-AB06-661711BD0D2F}"/>
              </a:ext>
            </a:extLst>
          </p:cNvPr>
          <p:cNvSpPr txBox="1"/>
          <p:nvPr/>
        </p:nvSpPr>
        <p:spPr>
          <a:xfrm>
            <a:off x="1120727" y="5622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3C4D7-89F9-403D-9B3F-67B59C905DD7}"/>
              </a:ext>
            </a:extLst>
          </p:cNvPr>
          <p:cNvSpPr txBox="1"/>
          <p:nvPr/>
        </p:nvSpPr>
        <p:spPr>
          <a:xfrm>
            <a:off x="1273127" y="5915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98255-0761-4F08-8FA0-69F98A1E8597}"/>
              </a:ext>
            </a:extLst>
          </p:cNvPr>
          <p:cNvSpPr txBox="1"/>
          <p:nvPr/>
        </p:nvSpPr>
        <p:spPr>
          <a:xfrm>
            <a:off x="5676295" y="5908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29A97-C4AC-40CB-B87D-4444661E2335}"/>
              </a:ext>
            </a:extLst>
          </p:cNvPr>
          <p:cNvSpPr txBox="1"/>
          <p:nvPr/>
        </p:nvSpPr>
        <p:spPr>
          <a:xfrm>
            <a:off x="10149795" y="59084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486CE8-5CCE-44B1-AF38-EC1DE8B67A11}"/>
              </a:ext>
            </a:extLst>
          </p:cNvPr>
          <p:cNvCxnSpPr>
            <a:cxnSpLocks/>
          </p:cNvCxnSpPr>
          <p:nvPr/>
        </p:nvCxnSpPr>
        <p:spPr>
          <a:xfrm>
            <a:off x="1744394" y="1899138"/>
            <a:ext cx="405032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3F359C-A136-42CF-9A6E-90D9CBF7C0F7}"/>
              </a:ext>
            </a:extLst>
          </p:cNvPr>
          <p:cNvCxnSpPr>
            <a:cxnSpLocks/>
          </p:cNvCxnSpPr>
          <p:nvPr/>
        </p:nvCxnSpPr>
        <p:spPr>
          <a:xfrm>
            <a:off x="2140634" y="2457158"/>
            <a:ext cx="356382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3C53A-F675-44FD-AD11-DE244464971D}"/>
              </a:ext>
            </a:extLst>
          </p:cNvPr>
          <p:cNvCxnSpPr>
            <a:cxnSpLocks/>
          </p:cNvCxnSpPr>
          <p:nvPr/>
        </p:nvCxnSpPr>
        <p:spPr>
          <a:xfrm>
            <a:off x="3186332" y="3279011"/>
            <a:ext cx="773724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5C628-03CE-492E-BFAC-B709F22EB518}"/>
              </a:ext>
            </a:extLst>
          </p:cNvPr>
          <p:cNvCxnSpPr>
            <a:cxnSpLocks/>
          </p:cNvCxnSpPr>
          <p:nvPr/>
        </p:nvCxnSpPr>
        <p:spPr>
          <a:xfrm>
            <a:off x="7087747" y="4515834"/>
            <a:ext cx="640084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6AF694-FA11-4802-8055-240167BF37A0}"/>
              </a:ext>
            </a:extLst>
          </p:cNvPr>
          <p:cNvCxnSpPr>
            <a:cxnSpLocks/>
          </p:cNvCxnSpPr>
          <p:nvPr/>
        </p:nvCxnSpPr>
        <p:spPr>
          <a:xfrm>
            <a:off x="8489854" y="4865066"/>
            <a:ext cx="1807697" cy="703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CF7D0D-1BE0-495F-9FFB-B76106105568}"/>
              </a:ext>
            </a:extLst>
          </p:cNvPr>
          <p:cNvCxnSpPr>
            <a:cxnSpLocks/>
          </p:cNvCxnSpPr>
          <p:nvPr/>
        </p:nvCxnSpPr>
        <p:spPr>
          <a:xfrm>
            <a:off x="2492322" y="2686925"/>
            <a:ext cx="349348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D4742-1572-469C-B66C-79376DCC72CD}"/>
              </a:ext>
            </a:extLst>
          </p:cNvPr>
          <p:cNvCxnSpPr>
            <a:cxnSpLocks/>
          </p:cNvCxnSpPr>
          <p:nvPr/>
        </p:nvCxnSpPr>
        <p:spPr>
          <a:xfrm>
            <a:off x="3954196" y="3648230"/>
            <a:ext cx="75261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A6A845-FB90-4F82-8FB5-42B73339F857}"/>
              </a:ext>
            </a:extLst>
          </p:cNvPr>
          <p:cNvCxnSpPr>
            <a:cxnSpLocks/>
          </p:cNvCxnSpPr>
          <p:nvPr/>
        </p:nvCxnSpPr>
        <p:spPr>
          <a:xfrm flipH="1">
            <a:off x="2140634" y="1896794"/>
            <a:ext cx="2349" cy="56036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DF1AAB-D1A5-44BE-AE1B-9B6D6F5362E8}"/>
              </a:ext>
            </a:extLst>
          </p:cNvPr>
          <p:cNvCxnSpPr>
            <a:cxnSpLocks/>
          </p:cNvCxnSpPr>
          <p:nvPr/>
        </p:nvCxnSpPr>
        <p:spPr>
          <a:xfrm>
            <a:off x="2492328" y="2457160"/>
            <a:ext cx="0" cy="23679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D15B65-6F21-49F2-BEDF-4D1FF297228C}"/>
              </a:ext>
            </a:extLst>
          </p:cNvPr>
          <p:cNvCxnSpPr>
            <a:cxnSpLocks/>
          </p:cNvCxnSpPr>
          <p:nvPr/>
        </p:nvCxnSpPr>
        <p:spPr>
          <a:xfrm>
            <a:off x="6353118" y="4225001"/>
            <a:ext cx="0" cy="11957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E1870D-16B5-40BF-AD52-FAE76B90564A}"/>
              </a:ext>
            </a:extLst>
          </p:cNvPr>
          <p:cNvCxnSpPr>
            <a:cxnSpLocks/>
          </p:cNvCxnSpPr>
          <p:nvPr/>
        </p:nvCxnSpPr>
        <p:spPr>
          <a:xfrm>
            <a:off x="5896692" y="4017564"/>
            <a:ext cx="0" cy="209777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FA432A-4586-4C22-8261-8BADC238392C}"/>
              </a:ext>
            </a:extLst>
          </p:cNvPr>
          <p:cNvCxnSpPr>
            <a:cxnSpLocks/>
          </p:cNvCxnSpPr>
          <p:nvPr/>
        </p:nvCxnSpPr>
        <p:spPr>
          <a:xfrm>
            <a:off x="5148771" y="3865102"/>
            <a:ext cx="0" cy="152403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F6A2BE-4A27-4B7A-AA1F-8DCA10538521}"/>
              </a:ext>
            </a:extLst>
          </p:cNvPr>
          <p:cNvCxnSpPr>
            <a:cxnSpLocks/>
          </p:cNvCxnSpPr>
          <p:nvPr/>
        </p:nvCxnSpPr>
        <p:spPr>
          <a:xfrm>
            <a:off x="8487482" y="4715005"/>
            <a:ext cx="2372" cy="150061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14AFCA-639F-4A51-8619-3A90431F7765}"/>
              </a:ext>
            </a:extLst>
          </p:cNvPr>
          <p:cNvCxnSpPr>
            <a:cxnSpLocks/>
          </p:cNvCxnSpPr>
          <p:nvPr/>
        </p:nvCxnSpPr>
        <p:spPr>
          <a:xfrm>
            <a:off x="6342168" y="4344575"/>
            <a:ext cx="75261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C15E16-DBF3-427E-9906-5227658B7FAA}"/>
              </a:ext>
            </a:extLst>
          </p:cNvPr>
          <p:cNvCxnSpPr>
            <a:cxnSpLocks/>
          </p:cNvCxnSpPr>
          <p:nvPr/>
        </p:nvCxnSpPr>
        <p:spPr>
          <a:xfrm>
            <a:off x="5892008" y="4232035"/>
            <a:ext cx="458762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92CE58-9046-47E4-9A32-2FA898E44A38}"/>
              </a:ext>
            </a:extLst>
          </p:cNvPr>
          <p:cNvCxnSpPr>
            <a:cxnSpLocks/>
          </p:cNvCxnSpPr>
          <p:nvPr/>
        </p:nvCxnSpPr>
        <p:spPr>
          <a:xfrm>
            <a:off x="4696255" y="3872136"/>
            <a:ext cx="45251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FD7707-2A6E-4F50-9838-D55161FE8033}"/>
              </a:ext>
            </a:extLst>
          </p:cNvPr>
          <p:cNvCxnSpPr>
            <a:cxnSpLocks/>
          </p:cNvCxnSpPr>
          <p:nvPr/>
        </p:nvCxnSpPr>
        <p:spPr>
          <a:xfrm>
            <a:off x="5139392" y="4019907"/>
            <a:ext cx="75261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11EFD-7EDB-4D30-9C12-99BBDB7931C7}"/>
              </a:ext>
            </a:extLst>
          </p:cNvPr>
          <p:cNvCxnSpPr>
            <a:cxnSpLocks/>
          </p:cNvCxnSpPr>
          <p:nvPr/>
        </p:nvCxnSpPr>
        <p:spPr>
          <a:xfrm>
            <a:off x="7727832" y="4729088"/>
            <a:ext cx="752616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1E7457-3639-4F1F-A745-1504216E34E4}"/>
              </a:ext>
            </a:extLst>
          </p:cNvPr>
          <p:cNvCxnSpPr>
            <a:cxnSpLocks/>
          </p:cNvCxnSpPr>
          <p:nvPr/>
        </p:nvCxnSpPr>
        <p:spPr>
          <a:xfrm>
            <a:off x="2834636" y="3015175"/>
            <a:ext cx="349348" cy="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5CDFCA-C491-4373-93FC-DDD4E815149F}"/>
              </a:ext>
            </a:extLst>
          </p:cNvPr>
          <p:cNvCxnSpPr>
            <a:cxnSpLocks/>
          </p:cNvCxnSpPr>
          <p:nvPr/>
        </p:nvCxnSpPr>
        <p:spPr>
          <a:xfrm flipH="1">
            <a:off x="2827602" y="2689280"/>
            <a:ext cx="2354" cy="325895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041FDA-6232-409F-8C00-346830DBBD67}"/>
              </a:ext>
            </a:extLst>
          </p:cNvPr>
          <p:cNvCxnSpPr>
            <a:cxnSpLocks/>
          </p:cNvCxnSpPr>
          <p:nvPr/>
        </p:nvCxnSpPr>
        <p:spPr>
          <a:xfrm>
            <a:off x="3181650" y="3019871"/>
            <a:ext cx="0" cy="25914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53A2A3-A334-4ED6-B8A3-D9917A50F6BD}"/>
              </a:ext>
            </a:extLst>
          </p:cNvPr>
          <p:cNvCxnSpPr>
            <a:cxnSpLocks/>
          </p:cNvCxnSpPr>
          <p:nvPr/>
        </p:nvCxnSpPr>
        <p:spPr>
          <a:xfrm>
            <a:off x="3955365" y="3280118"/>
            <a:ext cx="0" cy="375146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94EE54-AF26-4A15-B068-5A3AE8D3D06B}"/>
              </a:ext>
            </a:extLst>
          </p:cNvPr>
          <p:cNvCxnSpPr>
            <a:cxnSpLocks/>
          </p:cNvCxnSpPr>
          <p:nvPr/>
        </p:nvCxnSpPr>
        <p:spPr>
          <a:xfrm flipH="1">
            <a:off x="4706812" y="3659950"/>
            <a:ext cx="1175" cy="22625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8BA05E1-DE01-4E80-9393-7BDD1CED2FA7}"/>
              </a:ext>
            </a:extLst>
          </p:cNvPr>
          <p:cNvCxnSpPr>
            <a:cxnSpLocks/>
          </p:cNvCxnSpPr>
          <p:nvPr/>
        </p:nvCxnSpPr>
        <p:spPr>
          <a:xfrm>
            <a:off x="7099494" y="4337541"/>
            <a:ext cx="0" cy="171259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B88283-556C-4986-BCA9-9940FA53972B}"/>
              </a:ext>
            </a:extLst>
          </p:cNvPr>
          <p:cNvCxnSpPr>
            <a:cxnSpLocks/>
          </p:cNvCxnSpPr>
          <p:nvPr/>
        </p:nvCxnSpPr>
        <p:spPr>
          <a:xfrm>
            <a:off x="7727831" y="4508800"/>
            <a:ext cx="0" cy="21325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9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959836"/>
            <a:ext cx="8757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More Interesting Part: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What Dr. Safi’s Career has Meant to the </a:t>
            </a:r>
            <a:r>
              <a:rPr lang="en-US" sz="3600" dirty="0" smtClean="0"/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13961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431" y="544197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Teaching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8132" y="2158594"/>
            <a:ext cx="4895735" cy="36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243</Words>
  <Application>Microsoft Office PowerPoint</Application>
  <PresentationFormat>Widescreen</PresentationFormat>
  <Paragraphs>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Ferguson, Caliann</cp:lastModifiedBy>
  <cp:revision>63</cp:revision>
  <dcterms:created xsi:type="dcterms:W3CDTF">2018-03-08T22:50:33Z</dcterms:created>
  <dcterms:modified xsi:type="dcterms:W3CDTF">2020-03-02T20:40:42Z</dcterms:modified>
</cp:coreProperties>
</file>