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68" r:id="rId6"/>
    <p:sldId id="258" r:id="rId7"/>
    <p:sldId id="262" r:id="rId8"/>
    <p:sldId id="267" r:id="rId9"/>
    <p:sldId id="264" r:id="rId10"/>
    <p:sldId id="269" r:id="rId11"/>
    <p:sldId id="265" r:id="rId12"/>
    <p:sldId id="270" r:id="rId13"/>
    <p:sldId id="261" r:id="rId14"/>
    <p:sldId id="263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hyperlink" Target="https://ilga.org/resources" TargetMode="External"/><Relationship Id="rId7" Type="http://schemas.openxmlformats.org/officeDocument/2006/relationships/hyperlink" Target="https://www.utsystem.edu/offices/risk-management/student-international-travel-accident-sickness-policy" TargetMode="External"/><Relationship Id="rId2" Type="http://schemas.openxmlformats.org/officeDocument/2006/relationships/hyperlink" Target="https://inside.uth.edu/travel/international/so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el.state.gov/content/travel/en/traveladvisories/traveladvisories.html/" TargetMode="External"/><Relationship Id="rId5" Type="http://schemas.openxmlformats.org/officeDocument/2006/relationships/hyperlink" Target="https://wwwnc.cdc.gov/travel/page/summer-travel-abroad" TargetMode="External"/><Relationship Id="rId4" Type="http://schemas.openxmlformats.org/officeDocument/2006/relationships/hyperlink" Target="https://www.internationalsos.com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utsystem.edu/offices/risk-management/student-international-travel-accident-sickness-polic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ep.state.gov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ile:World map black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33" y="4289744"/>
            <a:ext cx="4901206" cy="25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3638"/>
            <a:ext cx="8971472" cy="1621766"/>
          </a:xfrm>
        </p:spPr>
        <p:txBody>
          <a:bodyPr/>
          <a:lstStyle/>
          <a:p>
            <a:r>
              <a:rPr lang="en-US" sz="4000" dirty="0" smtClean="0"/>
              <a:t>Center for Global Health at McGovern</a:t>
            </a:r>
            <a:br>
              <a:rPr lang="en-US" sz="4000" dirty="0" smtClean="0"/>
            </a:br>
            <a:r>
              <a:rPr lang="en-US" sz="2400" i="1" dirty="0" smtClean="0"/>
              <a:t>presents</a:t>
            </a:r>
            <a:r>
              <a:rPr lang="en-US" sz="4000" dirty="0" smtClean="0"/>
              <a:t> </a:t>
            </a:r>
            <a:r>
              <a:rPr lang="en-US" sz="4000" b="1" dirty="0" smtClean="0"/>
              <a:t>Travel Safety Information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79189" y="4640803"/>
            <a:ext cx="9644331" cy="9198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2019</a:t>
            </a:r>
            <a:endParaRPr lang="en-US" sz="3200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09" y="1399073"/>
            <a:ext cx="2320234" cy="28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Your Trip: Streetwise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4" y="2703782"/>
            <a:ext cx="5207516" cy="3599316"/>
          </a:xfrm>
        </p:spPr>
        <p:txBody>
          <a:bodyPr/>
          <a:lstStyle/>
          <a:p>
            <a:r>
              <a:rPr lang="en-US" dirty="0"/>
              <a:t>Petty theft is common especially in tourist areas</a:t>
            </a:r>
          </a:p>
          <a:p>
            <a:pPr lvl="1"/>
            <a:r>
              <a:rPr lang="en-US" dirty="0"/>
              <a:t>Keep valuables hidden and in a safe spot where you can see them</a:t>
            </a:r>
          </a:p>
          <a:p>
            <a:r>
              <a:rPr lang="en-US" dirty="0"/>
              <a:t>Vary your routes around to be less predictable and less of a target for theft/stalking</a:t>
            </a:r>
          </a:p>
          <a:p>
            <a:endParaRPr lang="en-US" dirty="0"/>
          </a:p>
        </p:txBody>
      </p:sp>
      <p:pic>
        <p:nvPicPr>
          <p:cNvPr id="5" name="Picture 2" descr="Money, Dollar Bill, Banknote, Cash And Cash Equivale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0" y="2703782"/>
            <a:ext cx="4848610" cy="32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9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Your Trip: Technology &amp; Finance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042094"/>
            <a:ext cx="7492181" cy="4815905"/>
          </a:xfrm>
        </p:spPr>
        <p:txBody>
          <a:bodyPr>
            <a:normAutofit/>
          </a:bodyPr>
          <a:lstStyle/>
          <a:p>
            <a:r>
              <a:rPr lang="en-US" dirty="0" smtClean="0"/>
              <a:t>Keep sensitive documents/research secure</a:t>
            </a:r>
          </a:p>
          <a:p>
            <a:pPr lvl="1"/>
            <a:r>
              <a:rPr lang="en-US" dirty="0" smtClean="0"/>
              <a:t>Clean devices of what you do not need (save on drive/device leaving behind)</a:t>
            </a:r>
          </a:p>
          <a:p>
            <a:pPr lvl="1"/>
            <a:r>
              <a:rPr lang="en-US" dirty="0" smtClean="0"/>
              <a:t>Check with Information Security at McGovern</a:t>
            </a:r>
          </a:p>
          <a:p>
            <a:pPr lvl="1"/>
            <a:r>
              <a:rPr lang="en-US" dirty="0" smtClean="0"/>
              <a:t>Change passwords before/after travel</a:t>
            </a:r>
          </a:p>
          <a:p>
            <a:pPr lvl="1"/>
            <a:r>
              <a:rPr lang="en-US" dirty="0" smtClean="0"/>
              <a:t>Turn Bluetooth off and do NOT connect to public Wi-Fi</a:t>
            </a:r>
          </a:p>
          <a:p>
            <a:r>
              <a:rPr lang="en-US" dirty="0" smtClean="0"/>
              <a:t>ATM skimming is common everywhere</a:t>
            </a:r>
          </a:p>
          <a:p>
            <a:pPr lvl="1"/>
            <a:r>
              <a:rPr lang="en-US" dirty="0" smtClean="0"/>
              <a:t>Use ATMs in a safe location in the daylight </a:t>
            </a:r>
          </a:p>
          <a:p>
            <a:pPr lvl="1"/>
            <a:r>
              <a:rPr lang="en-US" dirty="0" smtClean="0"/>
              <a:t>Monitor your bank account</a:t>
            </a:r>
          </a:p>
          <a:p>
            <a:pPr lvl="1"/>
            <a:r>
              <a:rPr lang="en-US" dirty="0" smtClean="0"/>
              <a:t>Limit the amount of money you have at one time or in one place</a:t>
            </a:r>
          </a:p>
          <a:p>
            <a:pPr lvl="1"/>
            <a:r>
              <a:rPr lang="en-US" dirty="0" smtClean="0"/>
              <a:t>Never resist theft – your life is more valuable</a:t>
            </a:r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redit Card, Bank Card, Theft, Charge Card, Pad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85" y="2761286"/>
            <a:ext cx="4754280" cy="33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280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Research data must ONLY be saved on </a:t>
            </a:r>
            <a:r>
              <a:rPr lang="en-US" dirty="0"/>
              <a:t>the </a:t>
            </a:r>
            <a:r>
              <a:rPr lang="en-US" dirty="0" err="1"/>
              <a:t>UTHealth</a:t>
            </a:r>
            <a:r>
              <a:rPr lang="en-US" dirty="0"/>
              <a:t> shared drive.  Research staff and IT will provide a secure path for data to be saved and accessed.  </a:t>
            </a:r>
            <a:endParaRPr lang="en-US" dirty="0" smtClean="0"/>
          </a:p>
          <a:p>
            <a:pPr lvl="1"/>
            <a:r>
              <a:rPr lang="en-US" dirty="0" smtClean="0"/>
              <a:t>NEVER </a:t>
            </a:r>
            <a:r>
              <a:rPr lang="en-US" dirty="0"/>
              <a:t>save data on a flash drive or portable device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Please contact you advisor: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get guidance on where to store data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devices are encrypted and shared prior to your travel </a:t>
            </a:r>
            <a:endParaRPr lang="en-US" dirty="0"/>
          </a:p>
          <a:p>
            <a:pPr lvl="1"/>
            <a:r>
              <a:rPr lang="en-US" dirty="0" smtClean="0"/>
              <a:t>On correct protocols to follow</a:t>
            </a:r>
          </a:p>
          <a:p>
            <a:pPr lvl="1"/>
            <a:r>
              <a:rPr lang="en-US" dirty="0" smtClean="0"/>
              <a:t>About if you need to complete the Human Subjects (CITI) Training*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747" y="732270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During Your Trip: Research &amp; Devices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2745" y="5713334"/>
            <a:ext cx="470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*Training guide can be found at med.uth.edu/</a:t>
            </a:r>
            <a:r>
              <a:rPr lang="en-US" dirty="0" err="1" smtClean="0"/>
              <a:t>globalhealth</a:t>
            </a:r>
            <a:r>
              <a:rPr lang="en-US" dirty="0" smtClean="0"/>
              <a:t>/resources</a:t>
            </a:r>
            <a:endParaRPr lang="en-US" dirty="0"/>
          </a:p>
        </p:txBody>
      </p:sp>
      <p:pic>
        <p:nvPicPr>
          <p:cNvPr id="1026" name="Picture 2" descr="Laboratory, Analysis, Chemistry, Research, Chemist, L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29" y="2336872"/>
            <a:ext cx="4763947" cy="31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5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Your Trip: Self 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2" y="2336872"/>
            <a:ext cx="5207517" cy="39768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 time for yourself</a:t>
            </a:r>
          </a:p>
          <a:p>
            <a:pPr lvl="1"/>
            <a:r>
              <a:rPr lang="en-US" dirty="0" smtClean="0"/>
              <a:t>Maintain normal hobbies &amp; exercise as appropriate for your travel location</a:t>
            </a:r>
          </a:p>
          <a:p>
            <a:r>
              <a:rPr lang="en-US" dirty="0" smtClean="0"/>
              <a:t>Remote areas with a language barrier can be a particular challenge with loneliness/homesickness </a:t>
            </a:r>
          </a:p>
          <a:p>
            <a:pPr lvl="1"/>
            <a:r>
              <a:rPr lang="en-US" dirty="0" smtClean="0"/>
              <a:t>In whatever communications are available to your area, regularly contact family/friends from home</a:t>
            </a:r>
          </a:p>
          <a:p>
            <a:r>
              <a:rPr lang="en-US" dirty="0" smtClean="0"/>
              <a:t>Call International SOS if you need to talk with someone (they will arrange)</a:t>
            </a:r>
            <a:endParaRPr lang="en-US" dirty="0"/>
          </a:p>
          <a:p>
            <a:pPr lvl="1"/>
            <a:r>
              <a:rPr lang="en-US" dirty="0" smtClean="0"/>
              <a:t>If you are unwell in any way, contact ISOS</a:t>
            </a:r>
          </a:p>
        </p:txBody>
      </p:sp>
      <p:pic>
        <p:nvPicPr>
          <p:cNvPr id="3076" name="Picture 4" descr="People, Woman, Yoga, Meditation, Fitness, Heal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638936"/>
            <a:ext cx="4492784" cy="29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sunami, Riptide, Natural Disaster, Hoverc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9" y="2423066"/>
            <a:ext cx="5366451" cy="39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Response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36409"/>
            <a:ext cx="6960734" cy="4540162"/>
          </a:xfrm>
        </p:spPr>
        <p:txBody>
          <a:bodyPr/>
          <a:lstStyle/>
          <a:p>
            <a:r>
              <a:rPr lang="en-US" dirty="0" smtClean="0"/>
              <a:t>HAVE AN EMERGENCY/SAFETY PLAN</a:t>
            </a:r>
          </a:p>
          <a:p>
            <a:pPr lvl="1"/>
            <a:r>
              <a:rPr lang="en-US" dirty="0" smtClean="0"/>
              <a:t>Emergency contacts</a:t>
            </a:r>
          </a:p>
          <a:p>
            <a:pPr lvl="1"/>
            <a:r>
              <a:rPr lang="en-US" dirty="0" smtClean="0"/>
              <a:t>ISOS</a:t>
            </a:r>
            <a:endParaRPr lang="en-US" dirty="0"/>
          </a:p>
          <a:p>
            <a:pPr lvl="1"/>
            <a:r>
              <a:rPr lang="en-US" dirty="0" smtClean="0"/>
              <a:t>U.S. Embassy</a:t>
            </a:r>
          </a:p>
          <a:p>
            <a:pPr lvl="1"/>
            <a:r>
              <a:rPr lang="en-US" dirty="0" smtClean="0"/>
              <a:t>Assess the situation during a crisis (safest place to be, help if needed, monitor alerts/progression of the situation)</a:t>
            </a:r>
          </a:p>
          <a:p>
            <a:pPr lvl="1"/>
            <a:r>
              <a:rPr lang="en-US" dirty="0" smtClean="0"/>
              <a:t>CONTACT all emergency contacts (family/friends, school, local partners, etc.) once it is SAFE to do so</a:t>
            </a:r>
          </a:p>
          <a:p>
            <a:pPr lvl="2"/>
            <a:r>
              <a:rPr lang="en-US" dirty="0" smtClean="0"/>
              <a:t>Keep your phone charged at all times</a:t>
            </a:r>
          </a:p>
          <a:p>
            <a:pPr lvl="2"/>
            <a:r>
              <a:rPr lang="en-US" dirty="0" smtClean="0"/>
              <a:t>Networks may be temporarily down but KEEP TRYING (call, text, apps, etc.)</a:t>
            </a: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5421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LGBTQ+ Traveler Safety info: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://ilga.org/resources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inside.uth.edu/travel/international/sos.htm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https://www.internationalsos.com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wwwnc.cdc.gov/travel/page/summer-travel-abroad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https://travel.state.gov/content/travel/en/traveladvisories/traveladvisories.html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https://www.utsystem.edu/offices/risk-management/student-international-travel-accident-sickness-policy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https://pixabay.com/</a:t>
            </a:r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at McGovern General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7058" y="2271557"/>
            <a:ext cx="5647907" cy="45864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Verify with your faculty mentor/supervisor of trip approval</a:t>
            </a:r>
          </a:p>
          <a:p>
            <a:r>
              <a:rPr lang="en-US" dirty="0" smtClean="0"/>
              <a:t>Follow all McGovern &amp; </a:t>
            </a:r>
            <a:r>
              <a:rPr lang="en-US" dirty="0" err="1" smtClean="0"/>
              <a:t>UTHealth</a:t>
            </a:r>
            <a:r>
              <a:rPr lang="en-US" dirty="0" smtClean="0"/>
              <a:t> procedures for travel including completing the Student Travel Portal (</a:t>
            </a:r>
            <a:r>
              <a:rPr lang="en-US" i="1" dirty="0" smtClean="0"/>
              <a:t>well in advance</a:t>
            </a:r>
            <a:r>
              <a:rPr lang="en-US" dirty="0" smtClean="0"/>
              <a:t>) on med.uth.edu/</a:t>
            </a:r>
            <a:r>
              <a:rPr lang="en-US" dirty="0" err="1" smtClean="0"/>
              <a:t>globalhealth</a:t>
            </a:r>
            <a:endParaRPr lang="en-US" dirty="0" smtClean="0"/>
          </a:p>
          <a:p>
            <a:pPr lvl="1"/>
            <a:r>
              <a:rPr lang="en-US" dirty="0" smtClean="0"/>
              <a:t>Get International SOS</a:t>
            </a:r>
          </a:p>
          <a:p>
            <a:pPr lvl="1"/>
            <a:r>
              <a:rPr lang="en-US" dirty="0" smtClean="0"/>
              <a:t>Check your travel destination is Govt. Level 1 or 2 (3 or 4 will be denied) travel.state.gov</a:t>
            </a:r>
          </a:p>
          <a:p>
            <a:r>
              <a:rPr lang="en-US" dirty="0" smtClean="0"/>
              <a:t>Complete travel plans</a:t>
            </a:r>
          </a:p>
          <a:p>
            <a:pPr lvl="1"/>
            <a:r>
              <a:rPr lang="en-US" dirty="0" smtClean="0"/>
              <a:t>Prepare for trip with itinerary, safety plans, etc.</a:t>
            </a:r>
          </a:p>
          <a:p>
            <a:r>
              <a:rPr lang="en-US" dirty="0" smtClean="0"/>
              <a:t>Upon return, complete any requirements from your faculty mentor, course, etc.</a:t>
            </a:r>
          </a:p>
          <a:p>
            <a:endParaRPr lang="en-US" dirty="0" smtClean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ands, World, Map, Global, Earth, Globe, Blue, Cre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6" y="2434238"/>
            <a:ext cx="6065044" cy="40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Your Trip: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5038309" cy="41510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Check your destination for health concerns</a:t>
            </a:r>
          </a:p>
          <a:p>
            <a:pPr lvl="1"/>
            <a:r>
              <a:rPr lang="en-US" dirty="0" smtClean="0"/>
              <a:t>Make an appointment with your healthcare provider well in advance</a:t>
            </a:r>
          </a:p>
          <a:p>
            <a:r>
              <a:rPr lang="en-US" dirty="0" smtClean="0"/>
              <a:t>Pack a travel health kit with:</a:t>
            </a:r>
          </a:p>
          <a:p>
            <a:pPr lvl="1"/>
            <a:r>
              <a:rPr lang="en-US" dirty="0" smtClean="0"/>
              <a:t>Your health insurance card</a:t>
            </a:r>
          </a:p>
          <a:p>
            <a:pPr lvl="1"/>
            <a:r>
              <a:rPr lang="en-US" dirty="0" smtClean="0"/>
              <a:t>Your ISOS insurance info</a:t>
            </a:r>
          </a:p>
          <a:p>
            <a:pPr lvl="1"/>
            <a:r>
              <a:rPr lang="en-US" dirty="0" smtClean="0"/>
              <a:t>All prescription &amp; OTC meds you will need for trip (plus extra)</a:t>
            </a:r>
          </a:p>
          <a:p>
            <a:pPr lvl="2"/>
            <a:r>
              <a:rPr lang="en-US" dirty="0" smtClean="0"/>
              <a:t>Make sure these are LEGAL in the area you are traveling</a:t>
            </a:r>
          </a:p>
          <a:p>
            <a:pPr lvl="1"/>
            <a:r>
              <a:rPr lang="en-US" dirty="0" smtClean="0"/>
              <a:t>First aid supplies</a:t>
            </a:r>
          </a:p>
          <a:p>
            <a:r>
              <a:rPr lang="en-US" dirty="0" smtClean="0"/>
              <a:t>Enroll in International </a:t>
            </a:r>
            <a:r>
              <a:rPr lang="en-US" dirty="0" smtClean="0"/>
              <a:t>SOS</a:t>
            </a:r>
            <a:endParaRPr lang="en-US" dirty="0" smtClean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id, Bandage, Bottle, Capsule, Emergency, Equip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52" y="2729479"/>
            <a:ext cx="470058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Your Trip: International 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650" y="2369473"/>
            <a:ext cx="7046092" cy="4740505"/>
          </a:xfrm>
        </p:spPr>
        <p:txBody>
          <a:bodyPr>
            <a:normAutofit/>
          </a:bodyPr>
          <a:lstStyle/>
          <a:p>
            <a:r>
              <a:rPr lang="en-US" dirty="0" smtClean="0"/>
              <a:t>Create an ISOS account; </a:t>
            </a:r>
            <a:r>
              <a:rPr lang="en-US" b="1" dirty="0" smtClean="0"/>
              <a:t>membership ID: 11BSGC000037</a:t>
            </a:r>
          </a:p>
          <a:p>
            <a:r>
              <a:rPr lang="en-US" dirty="0" smtClean="0"/>
              <a:t>Add your trip; make sure you include emergency contact(s) NOT traveling with you</a:t>
            </a:r>
          </a:p>
          <a:p>
            <a:r>
              <a:rPr lang="en-US" dirty="0" smtClean="0"/>
              <a:t>Get the ISOS App</a:t>
            </a:r>
          </a:p>
          <a:p>
            <a:pPr lvl="1"/>
            <a:r>
              <a:rPr lang="en-US" dirty="0" smtClean="0"/>
              <a:t>save the ISOS number in your phone</a:t>
            </a:r>
          </a:p>
          <a:p>
            <a:pPr lvl="1"/>
            <a:r>
              <a:rPr lang="en-US" dirty="0" smtClean="0"/>
              <a:t>print the ISOS travel card to keep in your purse/wallet</a:t>
            </a:r>
          </a:p>
          <a:p>
            <a:endParaRPr lang="en-US" dirty="0" smtClean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320" y="1585604"/>
            <a:ext cx="889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+1-215-942-8059   24/7 Emergency Assistance before &amp; DURING your travel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10171" y="632458"/>
            <a:ext cx="18578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*MANDITORY*</a:t>
            </a:r>
          </a:p>
          <a:p>
            <a:r>
              <a:rPr lang="en-US" sz="1100" dirty="0" smtClean="0"/>
              <a:t>For UTH related travel</a:t>
            </a:r>
            <a:endParaRPr lang="en-US" sz="1100" dirty="0"/>
          </a:p>
        </p:txBody>
      </p:sp>
      <p:pic>
        <p:nvPicPr>
          <p:cNvPr id="1026" name="Picture 2" descr="3664145330251846082074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9" y="2027542"/>
            <a:ext cx="2439711" cy="47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Your Trip: International 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1912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benefits: clinic/hospital referrals, security &amp; medical advice, legal referrals, emotional support</a:t>
            </a:r>
          </a:p>
          <a:p>
            <a:r>
              <a:rPr lang="en-US" dirty="0"/>
              <a:t>Review benefits policy: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https://www.utsystem.edu/offices/risk-management/student-international-travel-accident-sickness-policy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Insurance does not cover high risk activities, sports, or routine care</a:t>
            </a:r>
          </a:p>
          <a:p>
            <a:r>
              <a:rPr lang="en-US" dirty="0"/>
              <a:t>Maintain primary health coverage while </a:t>
            </a:r>
            <a:r>
              <a:rPr lang="en-US" dirty="0" smtClean="0"/>
              <a:t>abroad</a:t>
            </a:r>
          </a:p>
          <a:p>
            <a:r>
              <a:rPr lang="en-US" b="1" u="sng" dirty="0"/>
              <a:t>No cost</a:t>
            </a:r>
            <a:r>
              <a:rPr lang="en-US" dirty="0"/>
              <a:t> to students if policy guidelines are followed*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Extremely Unusual Conditions, Jumping, B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33" y="2365861"/>
            <a:ext cx="5552851" cy="370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6778172" y="3047692"/>
            <a:ext cx="2975428" cy="2888497"/>
          </a:xfrm>
          <a:prstGeom prst="noSmoking">
            <a:avLst>
              <a:gd name="adj" fmla="val 465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320" y="1585604"/>
            <a:ext cx="889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+1-215-942-8059   24/7 Emergency Assistance before &amp; DURING your travel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6594" y="6027003"/>
            <a:ext cx="6206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*Subject to change. Does not cover high risk activities/locations, routine care, elective procedures, unofficial/unapproved travel; contact ISOS with questions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411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Your Trip: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151892"/>
            <a:ext cx="4698358" cy="4521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Check your destination for safety concerns travel.state.gov</a:t>
            </a:r>
          </a:p>
          <a:p>
            <a:pPr lvl="1"/>
            <a:r>
              <a:rPr lang="en-US" dirty="0" smtClean="0"/>
              <a:t>Keep in mind these levels can change quickly</a:t>
            </a:r>
          </a:p>
          <a:p>
            <a:r>
              <a:rPr lang="en-US" dirty="0" smtClean="0"/>
              <a:t>Enroll in the State Department’s Smart Traveler Enrollment Program (STEP)</a:t>
            </a:r>
          </a:p>
          <a:p>
            <a:pPr lvl="1"/>
            <a:r>
              <a:rPr lang="en-US" dirty="0">
                <a:hlinkClick r:id="rId2"/>
              </a:rPr>
              <a:t>https://step.state.gov/</a:t>
            </a:r>
            <a:endParaRPr lang="en-US" dirty="0" smtClean="0"/>
          </a:p>
          <a:p>
            <a:pPr lvl="1"/>
            <a:r>
              <a:rPr lang="en-US" dirty="0" smtClean="0"/>
              <a:t>Latest safety info</a:t>
            </a:r>
          </a:p>
          <a:p>
            <a:r>
              <a:rPr lang="en-US" dirty="0" smtClean="0"/>
              <a:t>Provide your emergency contact(s) with your itinerary and copies of your important docs (i.e. passport)</a:t>
            </a:r>
          </a:p>
          <a:p>
            <a:pPr lvl="1"/>
            <a:r>
              <a:rPr lang="en-US" dirty="0" smtClean="0"/>
              <a:t>Keep an additional copy with you in case of loss or theft of originals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ssport, United States, Documentation, Trav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85" y="2336800"/>
            <a:ext cx="4116718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Your Trip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21" y="1954937"/>
            <a:ext cx="5573852" cy="4903064"/>
          </a:xfrm>
        </p:spPr>
        <p:txBody>
          <a:bodyPr>
            <a:noAutofit/>
          </a:bodyPr>
          <a:lstStyle/>
          <a:p>
            <a:r>
              <a:rPr lang="en-US" sz="2000" dirty="0" smtClean="0"/>
              <a:t>Always wear seat belts &amp; choose safe transportation</a:t>
            </a:r>
          </a:p>
          <a:p>
            <a:r>
              <a:rPr lang="en-US" sz="2000" dirty="0" smtClean="0"/>
              <a:t>Eat and drink safely</a:t>
            </a:r>
          </a:p>
          <a:p>
            <a:pPr lvl="1"/>
            <a:r>
              <a:rPr lang="en-US" sz="1600" dirty="0" smtClean="0"/>
              <a:t>Food should be kept at safe temps &amp; handled hygienically</a:t>
            </a:r>
          </a:p>
          <a:p>
            <a:pPr lvl="1"/>
            <a:r>
              <a:rPr lang="en-US" sz="1600" dirty="0" smtClean="0"/>
              <a:t>Drink responsibly (open own drink, know your limits, abstain)</a:t>
            </a:r>
          </a:p>
          <a:p>
            <a:pPr lvl="1"/>
            <a:r>
              <a:rPr lang="en-US" sz="1600" dirty="0" smtClean="0"/>
              <a:t>Even ice in your drink may be contaminated</a:t>
            </a:r>
          </a:p>
          <a:p>
            <a:r>
              <a:rPr lang="en-US" sz="2000" dirty="0" smtClean="0"/>
              <a:t>Protect yourself from hot temps &amp; sun exposure</a:t>
            </a:r>
          </a:p>
          <a:p>
            <a:r>
              <a:rPr lang="en-US" sz="2000" dirty="0" smtClean="0"/>
              <a:t>Prevent insect bites, bring DEET with you</a:t>
            </a:r>
          </a:p>
          <a:p>
            <a:r>
              <a:rPr lang="en-US" sz="2000" dirty="0" smtClean="0"/>
              <a:t>Avoid animals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717493" y="2212437"/>
            <a:ext cx="5603649" cy="442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#1 Killer of healthy US citizens in foreign countries: </a:t>
            </a:r>
          </a:p>
          <a:p>
            <a:pPr marL="0" indent="0">
              <a:buNone/>
            </a:pPr>
            <a:r>
              <a:rPr lang="en-US" b="1" dirty="0" smtClean="0"/>
              <a:t>motor vehicle crashes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common travel-related illness: </a:t>
            </a:r>
            <a:r>
              <a:rPr lang="en-US" b="1" dirty="0" smtClean="0"/>
              <a:t>travelers’ diarrhea </a:t>
            </a:r>
            <a:endParaRPr lang="en-US" b="1" dirty="0"/>
          </a:p>
        </p:txBody>
      </p:sp>
      <p:pic>
        <p:nvPicPr>
          <p:cNvPr id="2052" name="Picture 4" descr="Car Accident, Damage, Crash, Insurance, Wre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b="19988"/>
          <a:stretch/>
        </p:blipFill>
        <p:spPr bwMode="auto">
          <a:xfrm>
            <a:off x="5573853" y="3642699"/>
            <a:ext cx="3103529" cy="18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1222" y="876868"/>
            <a:ext cx="457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REMEMBER: food &amp; safety standards vary greatly country-to-country</a:t>
            </a:r>
            <a:endParaRPr lang="en-US" sz="2000" b="1" dirty="0"/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ailand, Boat, Woman, Floating-Market, Food, Coo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602" y="3095322"/>
            <a:ext cx="3149398" cy="23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Your Trip: Safety outside of the global </a:t>
            </a:r>
            <a:r>
              <a:rPr lang="en-US" dirty="0"/>
              <a:t>H</a:t>
            </a:r>
            <a:r>
              <a:rPr lang="en-US" dirty="0" smtClean="0"/>
              <a:t>ealth assignments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2" y="2336872"/>
            <a:ext cx="5668964" cy="41945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 </a:t>
            </a:r>
            <a:r>
              <a:rPr lang="en-US" dirty="0"/>
              <a:t>safe around bodies of water</a:t>
            </a:r>
          </a:p>
          <a:p>
            <a:pPr lvl="1"/>
            <a:r>
              <a:rPr lang="en-US" sz="1800" dirty="0"/>
              <a:t>Use a flotation device if needed, know your limits</a:t>
            </a:r>
          </a:p>
          <a:p>
            <a:pPr lvl="1"/>
            <a:r>
              <a:rPr lang="en-US" sz="1800" dirty="0"/>
              <a:t>Avoid rip tides &amp; live/washed up animals</a:t>
            </a:r>
          </a:p>
          <a:p>
            <a:pPr lvl="1"/>
            <a:r>
              <a:rPr lang="en-US" sz="1800" dirty="0"/>
              <a:t>Avoid areas without many people and follow warning signs</a:t>
            </a:r>
          </a:p>
          <a:p>
            <a:r>
              <a:rPr lang="en-US" dirty="0" smtClean="0"/>
              <a:t>Safety during social outings</a:t>
            </a:r>
            <a:endParaRPr lang="en-US" dirty="0"/>
          </a:p>
          <a:p>
            <a:pPr lvl="1"/>
            <a:r>
              <a:rPr lang="en-US" sz="1800" dirty="0"/>
              <a:t>Make a plan for “going out” – identify a non-drinker or low-drinker to be “in charge</a:t>
            </a:r>
            <a:r>
              <a:rPr lang="en-US" sz="1800" dirty="0" smtClean="0"/>
              <a:t>”</a:t>
            </a:r>
          </a:p>
          <a:p>
            <a:pPr lvl="1"/>
            <a:r>
              <a:rPr lang="en-US" sz="1800" dirty="0" smtClean="0"/>
              <a:t>Have </a:t>
            </a:r>
            <a:r>
              <a:rPr lang="en-US" sz="1800" dirty="0"/>
              <a:t>check-in plan and let someone know where you’ll be</a:t>
            </a:r>
          </a:p>
          <a:p>
            <a:pPr lvl="1"/>
            <a:r>
              <a:rPr lang="en-US" sz="1800" dirty="0"/>
              <a:t>Meet in public place and/or with others</a:t>
            </a:r>
          </a:p>
          <a:p>
            <a:pPr lvl="1"/>
            <a:r>
              <a:rPr lang="en-US" sz="1800" dirty="0"/>
              <a:t>Known risks include being in unfamiliar location, STIs, etc</a:t>
            </a:r>
            <a:r>
              <a:rPr lang="en-US" sz="1800" dirty="0" smtClean="0"/>
              <a:t>.</a:t>
            </a:r>
          </a:p>
          <a:p>
            <a:pPr lvl="1"/>
            <a:r>
              <a:rPr lang="en-US" sz="1900" dirty="0" smtClean="0"/>
              <a:t>Honor </a:t>
            </a:r>
            <a:r>
              <a:rPr lang="en-US" sz="1900" dirty="0"/>
              <a:t>a “leave no man or woman behind” code of community responsibility when heading back </a:t>
            </a:r>
            <a:r>
              <a:rPr lang="en-US" sz="1900" dirty="0" smtClean="0"/>
              <a:t>for </a:t>
            </a:r>
            <a:r>
              <a:rPr lang="en-US" sz="1900" dirty="0"/>
              <a:t>the </a:t>
            </a:r>
            <a:r>
              <a:rPr lang="en-US" sz="1900" dirty="0" smtClean="0"/>
              <a:t>night</a:t>
            </a:r>
            <a:endParaRPr lang="en-US" sz="1900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nd, Sea, Water, Wave, Clouds, Help, Save, Drow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7" y="2867394"/>
            <a:ext cx="4035580" cy="27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3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Your Trip: Streetwise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579123"/>
            <a:ext cx="7492181" cy="4815905"/>
          </a:xfrm>
        </p:spPr>
        <p:txBody>
          <a:bodyPr>
            <a:normAutofit/>
          </a:bodyPr>
          <a:lstStyle/>
          <a:p>
            <a:r>
              <a:rPr lang="en-US" dirty="0" smtClean="0"/>
              <a:t>Keep a low profile &amp; dress to local social norms</a:t>
            </a:r>
          </a:p>
          <a:p>
            <a:r>
              <a:rPr lang="en-US" dirty="0" smtClean="0"/>
              <a:t>Follow all local laws</a:t>
            </a:r>
          </a:p>
          <a:p>
            <a:r>
              <a:rPr lang="en-US" dirty="0" smtClean="0"/>
              <a:t>Avoid protests &amp; overcrowded infrastructures</a:t>
            </a:r>
          </a:p>
          <a:p>
            <a:pPr lvl="1"/>
            <a:r>
              <a:rPr lang="en-US" dirty="0" smtClean="0"/>
              <a:t>Know where emergency exits are </a:t>
            </a:r>
          </a:p>
          <a:p>
            <a:r>
              <a:rPr lang="en-US" dirty="0" smtClean="0"/>
              <a:t>Know when it is appropriate (and safe) to take a photo</a:t>
            </a:r>
          </a:p>
          <a:p>
            <a:pPr lvl="1"/>
            <a:r>
              <a:rPr lang="en-US" dirty="0" smtClean="0"/>
              <a:t>Pay attention to your surroundings and NOT your phone</a:t>
            </a:r>
          </a:p>
          <a:p>
            <a:pPr lvl="1"/>
            <a:r>
              <a:rPr lang="en-US" dirty="0" smtClean="0"/>
              <a:t>Some buildings/areas are illegal to photograph; do not take photos that risk your safety for a good shot</a:t>
            </a:r>
          </a:p>
          <a:p>
            <a:pPr lvl="1"/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40" y="506687"/>
            <a:ext cx="1183325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eople, Police, Protest, Water, Shield, Helmet, G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55" y="2699893"/>
            <a:ext cx="4946345" cy="32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1626</TotalTime>
  <Words>1016</Words>
  <Application>Microsoft Office PowerPoint</Application>
  <PresentationFormat>Widescreen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Center for Global Health at McGovern presents Travel Safety Information</vt:lpstr>
      <vt:lpstr>Travel at McGovern General Process</vt:lpstr>
      <vt:lpstr>Before Your Trip: Health</vt:lpstr>
      <vt:lpstr>Before Your Trip: International SOS</vt:lpstr>
      <vt:lpstr>Before Your Trip: International SOS</vt:lpstr>
      <vt:lpstr>Before Your Trip: Safety</vt:lpstr>
      <vt:lpstr>During Your Trip</vt:lpstr>
      <vt:lpstr>During Your Trip: Safety outside of the global Health assignments</vt:lpstr>
      <vt:lpstr>During Your Trip: Streetwise</vt:lpstr>
      <vt:lpstr>During Your Trip: Streetwise</vt:lpstr>
      <vt:lpstr>During Your Trip: Technology &amp; Finance Safety</vt:lpstr>
      <vt:lpstr>PowerPoint Presentation</vt:lpstr>
      <vt:lpstr>During Your Trip: Self Care</vt:lpstr>
      <vt:lpstr>Emergency Response </vt:lpstr>
      <vt:lpstr>References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Global Health at McGovern Travel Safety Information</dc:title>
  <dc:creator>Fossee, Kara</dc:creator>
  <cp:lastModifiedBy>Fossee, Kara</cp:lastModifiedBy>
  <cp:revision>43</cp:revision>
  <dcterms:created xsi:type="dcterms:W3CDTF">2019-05-06T16:12:45Z</dcterms:created>
  <dcterms:modified xsi:type="dcterms:W3CDTF">2019-05-28T16:48:58Z</dcterms:modified>
</cp:coreProperties>
</file>