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7" r:id="rId3"/>
    <p:sldMasterId id="2147483678" r:id="rId4"/>
  </p:sldMasterIdLst>
  <p:notesMasterIdLst>
    <p:notesMasterId r:id="rId39"/>
  </p:notesMasterIdLst>
  <p:sldIdLst>
    <p:sldId id="271" r:id="rId5"/>
    <p:sldId id="621" r:id="rId6"/>
    <p:sldId id="622" r:id="rId7"/>
    <p:sldId id="627" r:id="rId8"/>
    <p:sldId id="628" r:id="rId9"/>
    <p:sldId id="629" r:id="rId10"/>
    <p:sldId id="630" r:id="rId11"/>
    <p:sldId id="304" r:id="rId12"/>
    <p:sldId id="301" r:id="rId13"/>
    <p:sldId id="302" r:id="rId14"/>
    <p:sldId id="640" r:id="rId15"/>
    <p:sldId id="641" r:id="rId16"/>
    <p:sldId id="293" r:id="rId17"/>
    <p:sldId id="645" r:id="rId18"/>
    <p:sldId id="294" r:id="rId19"/>
    <p:sldId id="295" r:id="rId20"/>
    <p:sldId id="299" r:id="rId21"/>
    <p:sldId id="300" r:id="rId22"/>
    <p:sldId id="611" r:id="rId23"/>
    <p:sldId id="646" r:id="rId24"/>
    <p:sldId id="624" r:id="rId25"/>
    <p:sldId id="625" r:id="rId26"/>
    <p:sldId id="273" r:id="rId27"/>
    <p:sldId id="256" r:id="rId28"/>
    <p:sldId id="260" r:id="rId29"/>
    <p:sldId id="261" r:id="rId30"/>
    <p:sldId id="257" r:id="rId31"/>
    <p:sldId id="263" r:id="rId32"/>
    <p:sldId id="264" r:id="rId33"/>
    <p:sldId id="648" r:id="rId34"/>
    <p:sldId id="265" r:id="rId35"/>
    <p:sldId id="268" r:id="rId36"/>
    <p:sldId id="266" r:id="rId37"/>
    <p:sldId id="26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M" id="{C60FCDAB-5939-414D-8974-A85E29870B8F}">
          <p14:sldIdLst>
            <p14:sldId id="271"/>
            <p14:sldId id="621"/>
            <p14:sldId id="622"/>
            <p14:sldId id="627"/>
            <p14:sldId id="628"/>
            <p14:sldId id="629"/>
            <p14:sldId id="630"/>
            <p14:sldId id="304"/>
            <p14:sldId id="301"/>
            <p14:sldId id="302"/>
            <p14:sldId id="640"/>
            <p14:sldId id="641"/>
            <p14:sldId id="293"/>
            <p14:sldId id="645"/>
            <p14:sldId id="294"/>
            <p14:sldId id="295"/>
            <p14:sldId id="299"/>
            <p14:sldId id="300"/>
          </p14:sldIdLst>
        </p14:section>
        <p14:section name="MH" id="{C47447D4-0AAC-4CD6-9A44-C162AA47A729}">
          <p14:sldIdLst>
            <p14:sldId id="611"/>
            <p14:sldId id="646"/>
            <p14:sldId id="624"/>
            <p14:sldId id="625"/>
          </p14:sldIdLst>
        </p14:section>
        <p14:section name="UTHealth" id="{7CC04CBC-0A2C-4A52-8D58-D93C164AC2A6}">
          <p14:sldIdLst>
            <p14:sldId id="273"/>
            <p14:sldId id="256"/>
            <p14:sldId id="260"/>
            <p14:sldId id="261"/>
            <p14:sldId id="257"/>
            <p14:sldId id="263"/>
            <p14:sldId id="264"/>
            <p14:sldId id="648"/>
            <p14:sldId id="265"/>
            <p14:sldId id="268"/>
            <p14:sldId id="266"/>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7C7C80"/>
    <a:srgbClr val="BB68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Users\jeffreychen1001\Desktop\Candidemia%20QI%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Users\jeffreychen1001\Desktop\Candidemia%20QI%20Data.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Users\heleneweideman\Dropbox\My%20Mac%20(MacBook-Air)\Desktop\POAF%20QI%20Project\POAF%20graph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Users\heleneweideman\Dropbox\My%20Mac%20(MacBook-Air)\Desktop\POAF%20final%20data%20compilation.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175" b="1" dirty="0">
                <a:latin typeface="Times New Roman" panose="02020603050405020304" pitchFamily="18" charset="0"/>
                <a:cs typeface="Times New Roman" panose="02020603050405020304" pitchFamily="18" charset="0"/>
              </a:rPr>
              <a:t>Number</a:t>
            </a:r>
            <a:r>
              <a:rPr lang="en-US" sz="1175" b="1" baseline="0" dirty="0">
                <a:latin typeface="Times New Roman" panose="02020603050405020304" pitchFamily="18" charset="0"/>
                <a:cs typeface="Times New Roman" panose="02020603050405020304" pitchFamily="18" charset="0"/>
              </a:rPr>
              <a:t> </a:t>
            </a:r>
            <a:r>
              <a:rPr lang="en-US" sz="1175" b="1" dirty="0">
                <a:latin typeface="Times New Roman" panose="02020603050405020304" pitchFamily="18" charset="0"/>
                <a:cs typeface="Times New Roman" panose="02020603050405020304" pitchFamily="18" charset="0"/>
              </a:rPr>
              <a:t>of Candidemia Cases in the MICU By</a:t>
            </a:r>
            <a:r>
              <a:rPr lang="en-US" sz="1175" b="1" baseline="0" dirty="0">
                <a:latin typeface="Times New Roman" panose="02020603050405020304" pitchFamily="18" charset="0"/>
                <a:cs typeface="Times New Roman" panose="02020603050405020304" pitchFamily="18" charset="0"/>
              </a:rPr>
              <a:t> Month </a:t>
            </a:r>
          </a:p>
          <a:p>
            <a:pPr>
              <a:defRPr/>
            </a:pPr>
            <a:r>
              <a:rPr lang="en-US" sz="1175" b="1" dirty="0">
                <a:latin typeface="Times New Roman" panose="02020603050405020304" pitchFamily="18" charset="0"/>
                <a:cs typeface="Times New Roman" panose="02020603050405020304" pitchFamily="18" charset="0"/>
              </a:rPr>
              <a:t> Mar 2019- Feb 2020 (Pre-covid)</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9.1736247596508128E-2"/>
          <c:y val="0.16258226270614587"/>
          <c:w val="0.89095264748303182"/>
          <c:h val="0.71972159017360871"/>
        </c:manualLayout>
      </c:layout>
      <c:barChart>
        <c:barDir val="col"/>
        <c:grouping val="clustered"/>
        <c:varyColors val="0"/>
        <c:ser>
          <c:idx val="0"/>
          <c:order val="0"/>
          <c:tx>
            <c:strRef>
              <c:f>'Counts by Month'!$B$1</c:f>
              <c:strCache>
                <c:ptCount val="1"/>
                <c:pt idx="0">
                  <c:v># of Candidemia Cases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'Counts by Month'!$A$2:$A$13</c:f>
              <c:numCache>
                <c:formatCode>mmm\-yy</c:formatCode>
                <c:ptCount val="12"/>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numCache>
            </c:numRef>
          </c:cat>
          <c:val>
            <c:numRef>
              <c:f>'Counts by Month'!$B$2:$B$13</c:f>
              <c:numCache>
                <c:formatCode>General</c:formatCode>
                <c:ptCount val="12"/>
                <c:pt idx="0">
                  <c:v>0</c:v>
                </c:pt>
                <c:pt idx="1">
                  <c:v>0</c:v>
                </c:pt>
                <c:pt idx="2">
                  <c:v>0</c:v>
                </c:pt>
                <c:pt idx="3">
                  <c:v>0</c:v>
                </c:pt>
                <c:pt idx="4">
                  <c:v>0</c:v>
                </c:pt>
                <c:pt idx="5">
                  <c:v>0</c:v>
                </c:pt>
                <c:pt idx="6">
                  <c:v>1</c:v>
                </c:pt>
                <c:pt idx="7">
                  <c:v>1</c:v>
                </c:pt>
                <c:pt idx="8">
                  <c:v>1</c:v>
                </c:pt>
                <c:pt idx="9">
                  <c:v>0</c:v>
                </c:pt>
                <c:pt idx="10">
                  <c:v>1</c:v>
                </c:pt>
                <c:pt idx="11">
                  <c:v>1</c:v>
                </c:pt>
              </c:numCache>
            </c:numRef>
          </c:val>
          <c:extLst>
            <c:ext xmlns:c16="http://schemas.microsoft.com/office/drawing/2014/chart" uri="{C3380CC4-5D6E-409C-BE32-E72D297353CC}">
              <c16:uniqueId val="{00000000-04F1-7B49-87BA-D671BB6CA1C3}"/>
            </c:ext>
          </c:extLst>
        </c:ser>
        <c:dLbls>
          <c:dLblPos val="inEnd"/>
          <c:showLegendKey val="0"/>
          <c:showVal val="1"/>
          <c:showCatName val="0"/>
          <c:showSerName val="0"/>
          <c:showPercent val="0"/>
          <c:showBubbleSize val="0"/>
        </c:dLbls>
        <c:gapWidth val="150"/>
        <c:axId val="172778112"/>
        <c:axId val="172780464"/>
      </c:barChart>
      <c:dateAx>
        <c:axId val="17277811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72780464"/>
        <c:crosses val="autoZero"/>
        <c:auto val="1"/>
        <c:lblOffset val="100"/>
        <c:baseTimeUnit val="months"/>
      </c:dateAx>
      <c:valAx>
        <c:axId val="172780464"/>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sz="900" b="0" i="0" u="none" strike="noStrike" cap="all" baseline="0">
                    <a:effectLst/>
                  </a:rPr>
                  <a:t># of Candidemia Cases </a:t>
                </a:r>
                <a:endParaRPr lang="en-US"/>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778112"/>
        <c:crosses val="autoZero"/>
        <c:crossBetween val="between"/>
        <c:majorUnit val="1"/>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175" b="1" dirty="0">
                <a:latin typeface="Times New Roman" panose="02020603050405020304" pitchFamily="18" charset="0"/>
                <a:cs typeface="Times New Roman" panose="02020603050405020304" pitchFamily="18" charset="0"/>
              </a:rPr>
              <a:t>Number of Candidemia Cases in the MICU By</a:t>
            </a:r>
            <a:r>
              <a:rPr lang="en-US" sz="1175" b="1" baseline="0" dirty="0">
                <a:latin typeface="Times New Roman" panose="02020603050405020304" pitchFamily="18" charset="0"/>
                <a:cs typeface="Times New Roman" panose="02020603050405020304" pitchFamily="18" charset="0"/>
              </a:rPr>
              <a:t> Month </a:t>
            </a:r>
          </a:p>
          <a:p>
            <a:pPr>
              <a:defRPr sz="2000" b="0" i="0" u="none" strike="noStrike" kern="1200" cap="none" spc="0" normalizeH="0" baseline="0">
                <a:solidFill>
                  <a:schemeClr val="tx1">
                    <a:lumMod val="65000"/>
                    <a:lumOff val="35000"/>
                  </a:schemeClr>
                </a:solidFill>
                <a:latin typeface="+mj-lt"/>
                <a:ea typeface="+mj-ea"/>
                <a:cs typeface="+mj-cs"/>
              </a:defRPr>
            </a:pPr>
            <a:r>
              <a:rPr lang="en-US" sz="1175" b="1" dirty="0">
                <a:latin typeface="Times New Roman" panose="02020603050405020304" pitchFamily="18" charset="0"/>
                <a:cs typeface="Times New Roman" panose="02020603050405020304" pitchFamily="18" charset="0"/>
              </a:rPr>
              <a:t> April 2020- Mar</a:t>
            </a:r>
            <a:r>
              <a:rPr lang="en-US" sz="1175" b="1" baseline="0" dirty="0">
                <a:latin typeface="Times New Roman" panose="02020603050405020304" pitchFamily="18" charset="0"/>
                <a:cs typeface="Times New Roman" panose="02020603050405020304" pitchFamily="18" charset="0"/>
              </a:rPr>
              <a:t> 2021</a:t>
            </a:r>
            <a:r>
              <a:rPr lang="en-US" sz="1175" b="1" dirty="0">
                <a:latin typeface="Times New Roman" panose="02020603050405020304" pitchFamily="18" charset="0"/>
                <a:cs typeface="Times New Roman" panose="02020603050405020304" pitchFamily="18" charset="0"/>
              </a:rPr>
              <a:t>  (Year</a:t>
            </a:r>
            <a:r>
              <a:rPr lang="en-US" sz="1175" b="1" baseline="0" dirty="0">
                <a:latin typeface="Times New Roman" panose="02020603050405020304" pitchFamily="18" charset="0"/>
                <a:cs typeface="Times New Roman" panose="02020603050405020304" pitchFamily="18" charset="0"/>
              </a:rPr>
              <a:t> of c</a:t>
            </a:r>
            <a:r>
              <a:rPr lang="en-US" sz="1175" b="1" dirty="0">
                <a:latin typeface="Times New Roman" panose="02020603050405020304" pitchFamily="18" charset="0"/>
                <a:cs typeface="Times New Roman" panose="02020603050405020304" pitchFamily="18" charset="0"/>
              </a:rPr>
              <a:t>ovid)</a:t>
            </a:r>
          </a:p>
        </c:rich>
      </c:tx>
      <c:overlay val="0"/>
      <c:spPr>
        <a:noFill/>
        <a:ln>
          <a:noFill/>
        </a:ln>
        <a:effectLst/>
      </c:spPr>
    </c:title>
    <c:autoTitleDeleted val="0"/>
    <c:plotArea>
      <c:layout/>
      <c:barChart>
        <c:barDir val="col"/>
        <c:grouping val="clustered"/>
        <c:varyColors val="0"/>
        <c:ser>
          <c:idx val="1"/>
          <c:order val="0"/>
          <c:tx>
            <c:strRef>
              <c:f>'Counts by Month'!$B$14</c:f>
              <c:strCache>
                <c:ptCount val="1"/>
                <c:pt idx="0">
                  <c:v># of Candidemia Cases</c:v>
                </c:pt>
              </c:strCache>
            </c:strRef>
          </c:tx>
          <c:spPr>
            <a:solidFill>
              <a:schemeClr val="accent1"/>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'Counts by Month'!$A$15:$A$27</c:f>
              <c:numCache>
                <c:formatCode>mmm\-yy</c:formatCode>
                <c:ptCount val="13"/>
                <c:pt idx="0">
                  <c:v>43922</c:v>
                </c:pt>
                <c:pt idx="1">
                  <c:v>43952</c:v>
                </c:pt>
                <c:pt idx="2">
                  <c:v>43983</c:v>
                </c:pt>
                <c:pt idx="3">
                  <c:v>44013</c:v>
                </c:pt>
                <c:pt idx="4">
                  <c:v>44044</c:v>
                </c:pt>
                <c:pt idx="5">
                  <c:v>44075</c:v>
                </c:pt>
                <c:pt idx="6">
                  <c:v>44105</c:v>
                </c:pt>
                <c:pt idx="7">
                  <c:v>44136</c:v>
                </c:pt>
                <c:pt idx="8">
                  <c:v>44166</c:v>
                </c:pt>
                <c:pt idx="9">
                  <c:v>44197</c:v>
                </c:pt>
                <c:pt idx="10">
                  <c:v>44228</c:v>
                </c:pt>
                <c:pt idx="11">
                  <c:v>44256</c:v>
                </c:pt>
              </c:numCache>
            </c:numRef>
          </c:cat>
          <c:val>
            <c:numRef>
              <c:f>'Counts by Month'!$B$15:$B$27</c:f>
              <c:numCache>
                <c:formatCode>General</c:formatCode>
                <c:ptCount val="13"/>
                <c:pt idx="0">
                  <c:v>0</c:v>
                </c:pt>
                <c:pt idx="1">
                  <c:v>1</c:v>
                </c:pt>
                <c:pt idx="2">
                  <c:v>0</c:v>
                </c:pt>
                <c:pt idx="3">
                  <c:v>0</c:v>
                </c:pt>
                <c:pt idx="4">
                  <c:v>0</c:v>
                </c:pt>
                <c:pt idx="5">
                  <c:v>1</c:v>
                </c:pt>
                <c:pt idx="6">
                  <c:v>2</c:v>
                </c:pt>
                <c:pt idx="7">
                  <c:v>2</c:v>
                </c:pt>
                <c:pt idx="8">
                  <c:v>3</c:v>
                </c:pt>
                <c:pt idx="9">
                  <c:v>2</c:v>
                </c:pt>
                <c:pt idx="10">
                  <c:v>1</c:v>
                </c:pt>
                <c:pt idx="11">
                  <c:v>2</c:v>
                </c:pt>
              </c:numCache>
            </c:numRef>
          </c:val>
          <c:extLst>
            <c:ext xmlns:c16="http://schemas.microsoft.com/office/drawing/2014/chart" uri="{C3380CC4-5D6E-409C-BE32-E72D297353CC}">
              <c16:uniqueId val="{00000000-8CF9-E945-B740-2F66160FC22D}"/>
            </c:ext>
          </c:extLst>
        </c:ser>
        <c:dLbls>
          <c:dLblPos val="inEnd"/>
          <c:showLegendKey val="0"/>
          <c:showVal val="1"/>
          <c:showCatName val="0"/>
          <c:showSerName val="0"/>
          <c:showPercent val="0"/>
          <c:showBubbleSize val="0"/>
        </c:dLbls>
        <c:gapWidth val="150"/>
        <c:axId val="172778112"/>
        <c:axId val="172780464"/>
      </c:barChart>
      <c:dateAx>
        <c:axId val="17277811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72780464"/>
        <c:crosses val="autoZero"/>
        <c:auto val="1"/>
        <c:lblOffset val="100"/>
        <c:baseTimeUnit val="months"/>
      </c:dateAx>
      <c:valAx>
        <c:axId val="172780464"/>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sz="900" b="0" i="0" u="none" strike="noStrike" cap="all" baseline="0">
                    <a:effectLst/>
                  </a:rPr>
                  <a:t># of Candidemia Cases </a:t>
                </a:r>
                <a:endParaRPr lang="en-US"/>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778112"/>
        <c:crosses val="autoZero"/>
        <c:crossBetween val="between"/>
        <c:majorUnit val="1"/>
      </c:valAx>
    </c:plotArea>
    <c:plotVisOnly val="1"/>
    <c:dispBlanksAs val="zero"/>
    <c:showDLblsOverMax val="0"/>
    <c:extLst/>
  </c:chart>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dirty="0"/>
              <a:t>IJ Dressing Occlusive</a:t>
            </a:r>
            <a:r>
              <a:rPr lang="en-US" sz="1000" b="1" baseline="0" dirty="0"/>
              <a:t> and Intact Compliance</a:t>
            </a:r>
            <a:endParaRPr lang="en-US" sz="1000" b="1" dirty="0"/>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7CB1-4835-BF1C-F2312251B219}"/>
              </c:ext>
            </c:extLst>
          </c:dPt>
          <c:dPt>
            <c:idx val="2"/>
            <c:invertIfNegative val="0"/>
            <c:bubble3D val="0"/>
            <c:spPr>
              <a:solidFill>
                <a:srgbClr val="00B050"/>
              </a:solidFill>
              <a:ln>
                <a:noFill/>
              </a:ln>
              <a:effectLst/>
            </c:spPr>
            <c:extLst>
              <c:ext xmlns:c16="http://schemas.microsoft.com/office/drawing/2014/chart" uri="{C3380CC4-5D6E-409C-BE32-E72D297353CC}">
                <c16:uniqueId val="{00000003-7CB1-4835-BF1C-F2312251B21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mmm\-yy</c:formatCode>
                <c:ptCount val="3"/>
                <c:pt idx="0">
                  <c:v>44228</c:v>
                </c:pt>
                <c:pt idx="1">
                  <c:v>44256</c:v>
                </c:pt>
                <c:pt idx="2">
                  <c:v>44287</c:v>
                </c:pt>
              </c:numCache>
            </c:numRef>
          </c:cat>
          <c:val>
            <c:numRef>
              <c:f>Sheet1!$B$2:$B$4</c:f>
              <c:numCache>
                <c:formatCode>General</c:formatCode>
                <c:ptCount val="3"/>
                <c:pt idx="0" formatCode="0%">
                  <c:v>0.4</c:v>
                </c:pt>
                <c:pt idx="2" formatCode="0%">
                  <c:v>0.71</c:v>
                </c:pt>
              </c:numCache>
            </c:numRef>
          </c:val>
          <c:extLst>
            <c:ext xmlns:c16="http://schemas.microsoft.com/office/drawing/2014/chart" uri="{C3380CC4-5D6E-409C-BE32-E72D297353CC}">
              <c16:uniqueId val="{00000004-7CB1-4835-BF1C-F2312251B219}"/>
            </c:ext>
          </c:extLst>
        </c:ser>
        <c:dLbls>
          <c:showLegendKey val="0"/>
          <c:showVal val="0"/>
          <c:showCatName val="0"/>
          <c:showSerName val="0"/>
          <c:showPercent val="0"/>
          <c:showBubbleSize val="0"/>
        </c:dLbls>
        <c:gapWidth val="219"/>
        <c:overlap val="-27"/>
        <c:axId val="209239680"/>
        <c:axId val="209237712"/>
      </c:barChart>
      <c:dateAx>
        <c:axId val="2092396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237712"/>
        <c:crosses val="autoZero"/>
        <c:auto val="1"/>
        <c:lblOffset val="100"/>
        <c:baseTimeUnit val="months"/>
      </c:dateAx>
      <c:valAx>
        <c:axId val="20923771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09239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77"/>
                <a:ea typeface="+mn-ea"/>
                <a:cs typeface="+mn-cs"/>
              </a:defRPr>
            </a:pPr>
            <a:r>
              <a:rPr lang="en-US" dirty="0">
                <a:solidFill>
                  <a:schemeClr val="tx1"/>
                </a:solidFill>
                <a:latin typeface="Gill Sans MT" panose="020B0502020104020203" pitchFamily="34" charset="77"/>
              </a:rPr>
              <a:t>Incidence</a:t>
            </a:r>
            <a:r>
              <a:rPr lang="en-US" baseline="0" dirty="0">
                <a:solidFill>
                  <a:schemeClr val="tx1"/>
                </a:solidFill>
                <a:latin typeface="Gill Sans MT" panose="020B0502020104020203" pitchFamily="34" charset="77"/>
              </a:rPr>
              <a:t> of Post Op A-fib</a:t>
            </a:r>
            <a:endParaRPr lang="en-US" dirty="0">
              <a:solidFill>
                <a:schemeClr val="tx1"/>
              </a:solidFill>
              <a:latin typeface="Gill Sans MT" panose="020B0502020104020203" pitchFamily="34" charset="77"/>
            </a:endParaRPr>
          </a:p>
        </c:rich>
      </c:tx>
      <c:layout>
        <c:manualLayout>
          <c:xMode val="edge"/>
          <c:yMode val="edge"/>
          <c:x val="0.13245421701756571"/>
          <c:y val="2.404447660191592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77"/>
              <a:ea typeface="+mn-ea"/>
              <a:cs typeface="+mn-cs"/>
            </a:defRPr>
          </a:pPr>
          <a:endParaRPr lang="en-US"/>
        </a:p>
      </c:txPr>
    </c:title>
    <c:autoTitleDeleted val="0"/>
    <c:plotArea>
      <c:layout/>
      <c:barChart>
        <c:barDir val="col"/>
        <c:grouping val="percentStacked"/>
        <c:varyColors val="0"/>
        <c:ser>
          <c:idx val="0"/>
          <c:order val="0"/>
          <c:tx>
            <c:strRef>
              <c:f>Sheet1!$H$15</c:f>
              <c:strCache>
                <c:ptCount val="1"/>
                <c:pt idx="0">
                  <c:v>Developed A-Fib</c:v>
                </c:pt>
              </c:strCache>
            </c:strRef>
          </c:tx>
          <c:spPr>
            <a:solidFill>
              <a:srgbClr val="C00000"/>
            </a:solidFill>
            <a:ln>
              <a:solidFill>
                <a:schemeClr val="tx1"/>
              </a:solidFill>
            </a:ln>
            <a:effectLst>
              <a:outerShdw blurRad="57150" dist="19050" dir="5400000" algn="ctr" rotWithShape="0">
                <a:srgbClr val="000000">
                  <a:alpha val="63000"/>
                </a:srgbClr>
              </a:outerShdw>
            </a:effectLst>
            <a:scene3d>
              <a:camera prst="orthographicFront">
                <a:rot lat="0" lon="0" rev="0"/>
              </a:camera>
              <a:lightRig rig="brightRoom" dir="tl"/>
            </a:scene3d>
            <a:sp3d prstMaterial="dkEdge">
              <a:bevelT w="0" h="0"/>
            </a:sp3d>
          </c:spPr>
          <c:invertIfNegative val="0"/>
          <c:dPt>
            <c:idx val="0"/>
            <c:invertIfNegative val="0"/>
            <c:bubble3D val="0"/>
            <c:spPr>
              <a:solidFill>
                <a:schemeClr val="accent1"/>
              </a:solidFill>
              <a:ln>
                <a:solidFill>
                  <a:schemeClr val="tx1"/>
                </a:solidFill>
              </a:ln>
              <a:effectLst>
                <a:outerShdw blurRad="57150" dist="19050" dir="5400000" algn="ctr" rotWithShape="0">
                  <a:srgbClr val="000000">
                    <a:alpha val="63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1-3268-EE43-B799-9B21450D1970}"/>
              </c:ext>
            </c:extLst>
          </c:dPt>
          <c:dPt>
            <c:idx val="2"/>
            <c:invertIfNegative val="0"/>
            <c:bubble3D val="0"/>
            <c:spPr>
              <a:solidFill>
                <a:schemeClr val="accent2"/>
              </a:solidFill>
              <a:ln>
                <a:solidFill>
                  <a:schemeClr val="tx1"/>
                </a:solidFill>
              </a:ln>
              <a:effectLst>
                <a:outerShdw blurRad="57150" dist="19050" dir="5400000" algn="ctr" rotWithShape="0">
                  <a:srgbClr val="000000">
                    <a:alpha val="63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3-3268-EE43-B799-9B21450D1970}"/>
              </c:ext>
            </c:extLst>
          </c:dPt>
          <c:cat>
            <c:strRef>
              <c:f>Sheet1!$G$16:$G$18</c:f>
              <c:strCache>
                <c:ptCount val="3"/>
                <c:pt idx="0">
                  <c:v>Patients on protocol</c:v>
                </c:pt>
                <c:pt idx="1">
                  <c:v>Patients not on protocol</c:v>
                </c:pt>
                <c:pt idx="2">
                  <c:v>Expected</c:v>
                </c:pt>
              </c:strCache>
            </c:strRef>
          </c:cat>
          <c:val>
            <c:numRef>
              <c:f>Sheet1!$H$16:$H$18</c:f>
              <c:numCache>
                <c:formatCode>General</c:formatCode>
                <c:ptCount val="3"/>
                <c:pt idx="0">
                  <c:v>7</c:v>
                </c:pt>
                <c:pt idx="1">
                  <c:v>10</c:v>
                </c:pt>
                <c:pt idx="2">
                  <c:v>21</c:v>
                </c:pt>
              </c:numCache>
            </c:numRef>
          </c:val>
          <c:extLst>
            <c:ext xmlns:c16="http://schemas.microsoft.com/office/drawing/2014/chart" uri="{C3380CC4-5D6E-409C-BE32-E72D297353CC}">
              <c16:uniqueId val="{00000004-3268-EE43-B799-9B21450D1970}"/>
            </c:ext>
          </c:extLst>
        </c:ser>
        <c:ser>
          <c:idx val="1"/>
          <c:order val="1"/>
          <c:tx>
            <c:strRef>
              <c:f>Sheet1!$I$15</c:f>
              <c:strCache>
                <c:ptCount val="1"/>
                <c:pt idx="0">
                  <c:v>Did not develop Afib</c:v>
                </c:pt>
              </c:strCache>
            </c:strRef>
          </c:tx>
          <c:spPr>
            <a:solidFill>
              <a:schemeClr val="bg1">
                <a:lumMod val="95000"/>
              </a:schemeClr>
            </a:solidFill>
            <a:ln>
              <a:solidFill>
                <a:schemeClr val="tx1"/>
              </a:solidFill>
            </a:ln>
            <a:effectLst>
              <a:outerShdw blurRad="57150" dist="19050" dir="5400000" algn="ctr" rotWithShape="0">
                <a:srgbClr val="000000">
                  <a:alpha val="63000"/>
                </a:srgbClr>
              </a:outerShdw>
            </a:effectLst>
            <a:scene3d>
              <a:camera prst="orthographicFront">
                <a:rot lat="0" lon="0" rev="0"/>
              </a:camera>
              <a:lightRig rig="brightRoom" dir="tl"/>
            </a:scene3d>
            <a:sp3d prstMaterial="dkEdge">
              <a:bevelT w="0" h="0"/>
            </a:sp3d>
          </c:spPr>
          <c:invertIfNegative val="0"/>
          <c:cat>
            <c:strRef>
              <c:f>Sheet1!$G$16:$G$18</c:f>
              <c:strCache>
                <c:ptCount val="3"/>
                <c:pt idx="0">
                  <c:v>Patients on protocol</c:v>
                </c:pt>
                <c:pt idx="1">
                  <c:v>Patients not on protocol</c:v>
                </c:pt>
                <c:pt idx="2">
                  <c:v>Expected</c:v>
                </c:pt>
              </c:strCache>
            </c:strRef>
          </c:cat>
          <c:val>
            <c:numRef>
              <c:f>Sheet1!$I$16:$I$18</c:f>
              <c:numCache>
                <c:formatCode>General</c:formatCode>
                <c:ptCount val="3"/>
                <c:pt idx="0">
                  <c:v>42</c:v>
                </c:pt>
                <c:pt idx="1">
                  <c:v>10</c:v>
                </c:pt>
                <c:pt idx="2">
                  <c:v>39</c:v>
                </c:pt>
              </c:numCache>
            </c:numRef>
          </c:val>
          <c:extLst>
            <c:ext xmlns:c16="http://schemas.microsoft.com/office/drawing/2014/chart" uri="{C3380CC4-5D6E-409C-BE32-E72D297353CC}">
              <c16:uniqueId val="{00000005-3268-EE43-B799-9B21450D1970}"/>
            </c:ext>
          </c:extLst>
        </c:ser>
        <c:dLbls>
          <c:showLegendKey val="0"/>
          <c:showVal val="0"/>
          <c:showCatName val="0"/>
          <c:showSerName val="0"/>
          <c:showPercent val="0"/>
          <c:showBubbleSize val="0"/>
        </c:dLbls>
        <c:gapWidth val="150"/>
        <c:overlap val="100"/>
        <c:axId val="1705006848"/>
        <c:axId val="1739856768"/>
      </c:barChart>
      <c:catAx>
        <c:axId val="1705006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739856768"/>
        <c:crosses val="autoZero"/>
        <c:auto val="1"/>
        <c:lblAlgn val="ctr"/>
        <c:lblOffset val="100"/>
        <c:noMultiLvlLbl val="0"/>
      </c:catAx>
      <c:valAx>
        <c:axId val="1739856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0500684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200" b="1" dirty="0">
                <a:solidFill>
                  <a:schemeClr val="tx1"/>
                </a:solidFill>
                <a:latin typeface="Gill Sans MT" panose="020B0502020104020203" pitchFamily="34" charset="77"/>
              </a:rPr>
              <a:t>Incidence</a:t>
            </a:r>
            <a:r>
              <a:rPr lang="en-US" sz="1200" b="1" baseline="0" dirty="0">
                <a:solidFill>
                  <a:schemeClr val="tx1"/>
                </a:solidFill>
                <a:latin typeface="Gill Sans MT" panose="020B0502020104020203" pitchFamily="34" charset="77"/>
              </a:rPr>
              <a:t> of Post Op A-Fib vs STS score for Morbidity and Mortality</a:t>
            </a:r>
            <a:endParaRPr lang="en-US" sz="1200" b="1" dirty="0">
              <a:solidFill>
                <a:schemeClr val="tx1"/>
              </a:solidFill>
              <a:latin typeface="Gill Sans MT" panose="020B0502020104020203" pitchFamily="34" charset="77"/>
            </a:endParaRPr>
          </a:p>
        </c:rich>
      </c:tx>
      <c:layout>
        <c:manualLayout>
          <c:xMode val="edge"/>
          <c:yMode val="edge"/>
          <c:x val="0.12294592232144029"/>
          <c:y val="1.376492526928108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354085920038275"/>
          <c:y val="0.14351348492860921"/>
          <c:w val="0.84185688750089893"/>
          <c:h val="0.6794709709471799"/>
        </c:manualLayout>
      </c:layout>
      <c:scatterChart>
        <c:scatterStyle val="lineMarker"/>
        <c:varyColors val="0"/>
        <c:ser>
          <c:idx val="0"/>
          <c:order val="0"/>
          <c:tx>
            <c:v>On Protocol</c:v>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og"/>
            <c:dispRSqr val="1"/>
            <c:dispEq val="1"/>
            <c:trendlineLbl>
              <c:layout>
                <c:manualLayout>
                  <c:x val="6.0660866362098088E-2"/>
                  <c:y val="-5.3148573819446855E-2"/>
                </c:manualLayout>
              </c:layout>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1" baseline="0" dirty="0">
                        <a:solidFill>
                          <a:schemeClr val="tx1"/>
                        </a:solidFill>
                      </a:rPr>
                      <a:t>y = 0.0279ln(x) + 0.0611</a:t>
                    </a:r>
                    <a:br>
                      <a:rPr lang="en-US" sz="1200" b="1" baseline="0" dirty="0">
                        <a:solidFill>
                          <a:schemeClr val="tx1"/>
                        </a:solidFill>
                      </a:rPr>
                    </a:br>
                    <a:r>
                      <a:rPr lang="en-US" sz="1200" b="1" baseline="0" dirty="0">
                        <a:solidFill>
                          <a:schemeClr val="tx1"/>
                        </a:solidFill>
                      </a:rPr>
                      <a:t>R² = 0.2371</a:t>
                    </a:r>
                    <a:endParaRPr lang="en-US" sz="1200" b="1" dirty="0">
                      <a:solidFill>
                        <a:schemeClr val="tx1"/>
                      </a:solidFill>
                    </a:endParaRPr>
                  </a:p>
                </c:rich>
              </c:tx>
              <c:numFmt formatCode="General" sourceLinked="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rendlineLbl>
          </c:trendline>
          <c:xVal>
            <c:numRef>
              <c:f>'all Data with STS, Ttables'!$K$2:$K$16</c:f>
              <c:numCache>
                <c:formatCode>General</c:formatCode>
                <c:ptCount val="15"/>
                <c:pt idx="0">
                  <c:v>4</c:v>
                </c:pt>
                <c:pt idx="1">
                  <c:v>6</c:v>
                </c:pt>
                <c:pt idx="2">
                  <c:v>8</c:v>
                </c:pt>
                <c:pt idx="3">
                  <c:v>10</c:v>
                </c:pt>
                <c:pt idx="4">
                  <c:v>12</c:v>
                </c:pt>
                <c:pt idx="5">
                  <c:v>14</c:v>
                </c:pt>
                <c:pt idx="6">
                  <c:v>16</c:v>
                </c:pt>
                <c:pt idx="7">
                  <c:v>18</c:v>
                </c:pt>
                <c:pt idx="8">
                  <c:v>20</c:v>
                </c:pt>
                <c:pt idx="9">
                  <c:v>22</c:v>
                </c:pt>
                <c:pt idx="10">
                  <c:v>24</c:v>
                </c:pt>
                <c:pt idx="11">
                  <c:v>30</c:v>
                </c:pt>
                <c:pt idx="12">
                  <c:v>35</c:v>
                </c:pt>
                <c:pt idx="13">
                  <c:v>40</c:v>
                </c:pt>
                <c:pt idx="14">
                  <c:v>60</c:v>
                </c:pt>
              </c:numCache>
            </c:numRef>
          </c:xVal>
          <c:yVal>
            <c:numRef>
              <c:f>'all Data with STS, Ttables'!$L$2:$L$16</c:f>
              <c:numCache>
                <c:formatCode>General</c:formatCode>
                <c:ptCount val="15"/>
                <c:pt idx="0">
                  <c:v>0</c:v>
                </c:pt>
                <c:pt idx="1">
                  <c:v>0.1111111111111111</c:v>
                </c:pt>
                <c:pt idx="2">
                  <c:v>0.19230769230769232</c:v>
                </c:pt>
                <c:pt idx="3">
                  <c:v>0.16129032258064516</c:v>
                </c:pt>
                <c:pt idx="4">
                  <c:v>0.14285714285714285</c:v>
                </c:pt>
                <c:pt idx="5">
                  <c:v>0.15789473684210525</c:v>
                </c:pt>
                <c:pt idx="6">
                  <c:v>0.15384615384615385</c:v>
                </c:pt>
                <c:pt idx="7">
                  <c:v>0.15</c:v>
                </c:pt>
                <c:pt idx="8">
                  <c:v>0.13953488372093023</c:v>
                </c:pt>
                <c:pt idx="9">
                  <c:v>0.13636363636363635</c:v>
                </c:pt>
                <c:pt idx="10">
                  <c:v>0.15217391304347827</c:v>
                </c:pt>
                <c:pt idx="11">
                  <c:v>0.15217391304347827</c:v>
                </c:pt>
                <c:pt idx="12">
                  <c:v>0.15217391304347827</c:v>
                </c:pt>
                <c:pt idx="13">
                  <c:v>0.14893617021276595</c:v>
                </c:pt>
                <c:pt idx="14">
                  <c:v>0.14583333333333334</c:v>
                </c:pt>
              </c:numCache>
            </c:numRef>
          </c:yVal>
          <c:smooth val="0"/>
          <c:extLst>
            <c:ext xmlns:c16="http://schemas.microsoft.com/office/drawing/2014/chart" uri="{C3380CC4-5D6E-409C-BE32-E72D297353CC}">
              <c16:uniqueId val="{00000001-1672-C944-A5D3-67F170C152D3}"/>
            </c:ext>
          </c:extLst>
        </c:ser>
        <c:ser>
          <c:idx val="1"/>
          <c:order val="1"/>
          <c:tx>
            <c:v>Not on Protocol</c:v>
          </c:tx>
          <c:spPr>
            <a:ln w="19050" cap="rnd">
              <a:noFill/>
              <a:round/>
            </a:ln>
            <a:effectLst/>
          </c:spPr>
          <c:marker>
            <c:symbol val="circle"/>
            <c:size val="5"/>
            <c:spPr>
              <a:solidFill>
                <a:srgbClr val="960000"/>
              </a:solidFill>
              <a:ln w="9525">
                <a:solidFill>
                  <a:schemeClr val="accent2"/>
                </a:solidFill>
              </a:ln>
              <a:effectLst/>
            </c:spPr>
          </c:marker>
          <c:trendline>
            <c:spPr>
              <a:ln w="19050" cap="rnd">
                <a:solidFill>
                  <a:srgbClr val="960000"/>
                </a:solidFill>
                <a:prstDash val="sysDot"/>
              </a:ln>
              <a:effectLst/>
            </c:spPr>
            <c:trendlineType val="log"/>
            <c:dispRSqr val="1"/>
            <c:dispEq val="1"/>
            <c:trendlineLbl>
              <c:layout>
                <c:manualLayout>
                  <c:x val="-1.368504008652761E-2"/>
                  <c:y val="-2.1758312689831173E-2"/>
                </c:manualLayout>
              </c:layout>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1" baseline="0" dirty="0">
                        <a:solidFill>
                          <a:schemeClr val="tx1"/>
                        </a:solidFill>
                      </a:rPr>
                      <a:t>y = 0.1554ln(x) - 0.0993</a:t>
                    </a:r>
                    <a:br>
                      <a:rPr lang="en-US" sz="1200" b="1" baseline="0" dirty="0">
                        <a:solidFill>
                          <a:schemeClr val="tx1"/>
                        </a:solidFill>
                      </a:rPr>
                    </a:br>
                    <a:r>
                      <a:rPr lang="en-US" sz="1200" b="1" baseline="0" dirty="0">
                        <a:solidFill>
                          <a:schemeClr val="tx1"/>
                        </a:solidFill>
                      </a:rPr>
                      <a:t>R² = 0.8575</a:t>
                    </a:r>
                    <a:endParaRPr lang="en-US" sz="1200" b="1" dirty="0">
                      <a:solidFill>
                        <a:schemeClr val="tx1"/>
                      </a:solidFill>
                    </a:endParaRPr>
                  </a:p>
                </c:rich>
              </c:tx>
              <c:numFmt formatCode="General" sourceLinked="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rendlineLbl>
          </c:trendline>
          <c:xVal>
            <c:numRef>
              <c:f>'all Data with STS, Ttables'!$K$2:$K$16</c:f>
              <c:numCache>
                <c:formatCode>General</c:formatCode>
                <c:ptCount val="15"/>
                <c:pt idx="0">
                  <c:v>4</c:v>
                </c:pt>
                <c:pt idx="1">
                  <c:v>6</c:v>
                </c:pt>
                <c:pt idx="2">
                  <c:v>8</c:v>
                </c:pt>
                <c:pt idx="3">
                  <c:v>10</c:v>
                </c:pt>
                <c:pt idx="4">
                  <c:v>12</c:v>
                </c:pt>
                <c:pt idx="5">
                  <c:v>14</c:v>
                </c:pt>
                <c:pt idx="6">
                  <c:v>16</c:v>
                </c:pt>
                <c:pt idx="7">
                  <c:v>18</c:v>
                </c:pt>
                <c:pt idx="8">
                  <c:v>20</c:v>
                </c:pt>
                <c:pt idx="9">
                  <c:v>22</c:v>
                </c:pt>
                <c:pt idx="10">
                  <c:v>24</c:v>
                </c:pt>
                <c:pt idx="11">
                  <c:v>30</c:v>
                </c:pt>
                <c:pt idx="12">
                  <c:v>35</c:v>
                </c:pt>
                <c:pt idx="13">
                  <c:v>40</c:v>
                </c:pt>
                <c:pt idx="14">
                  <c:v>60</c:v>
                </c:pt>
              </c:numCache>
            </c:numRef>
          </c:xVal>
          <c:yVal>
            <c:numRef>
              <c:f>'all Data with STS, Ttables'!$M$2:$M$16</c:f>
              <c:numCache>
                <c:formatCode>General</c:formatCode>
                <c:ptCount val="15"/>
                <c:pt idx="0">
                  <c:v>0</c:v>
                </c:pt>
                <c:pt idx="1">
                  <c:v>0.2857142857142857</c:v>
                </c:pt>
                <c:pt idx="2">
                  <c:v>0.2</c:v>
                </c:pt>
                <c:pt idx="3">
                  <c:v>0.27272727272727271</c:v>
                </c:pt>
                <c:pt idx="4">
                  <c:v>0.30769230769230771</c:v>
                </c:pt>
                <c:pt idx="5">
                  <c:v>0.30769230769230771</c:v>
                </c:pt>
                <c:pt idx="6">
                  <c:v>0.35714285714285715</c:v>
                </c:pt>
                <c:pt idx="7">
                  <c:v>0.35714285714285715</c:v>
                </c:pt>
                <c:pt idx="8">
                  <c:v>0.4</c:v>
                </c:pt>
                <c:pt idx="9">
                  <c:v>0.4</c:v>
                </c:pt>
                <c:pt idx="10">
                  <c:v>0.375</c:v>
                </c:pt>
                <c:pt idx="11">
                  <c:v>0.41176470588235292</c:v>
                </c:pt>
                <c:pt idx="12">
                  <c:v>0.44444444444444442</c:v>
                </c:pt>
                <c:pt idx="13">
                  <c:v>0.47368421052631576</c:v>
                </c:pt>
                <c:pt idx="14">
                  <c:v>0.5</c:v>
                </c:pt>
              </c:numCache>
            </c:numRef>
          </c:yVal>
          <c:smooth val="0"/>
          <c:extLst>
            <c:ext xmlns:c16="http://schemas.microsoft.com/office/drawing/2014/chart" uri="{C3380CC4-5D6E-409C-BE32-E72D297353CC}">
              <c16:uniqueId val="{00000003-1672-C944-A5D3-67F170C152D3}"/>
            </c:ext>
          </c:extLst>
        </c:ser>
        <c:dLbls>
          <c:showLegendKey val="0"/>
          <c:showVal val="0"/>
          <c:showCatName val="0"/>
          <c:showSerName val="0"/>
          <c:showPercent val="0"/>
          <c:showBubbleSize val="0"/>
        </c:dLbls>
        <c:axId val="1306503791"/>
        <c:axId val="1306443839"/>
      </c:scatterChart>
      <c:valAx>
        <c:axId val="130650379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r>
                  <a:rPr lang="en-US" sz="1500" b="1" dirty="0">
                    <a:solidFill>
                      <a:schemeClr val="tx1"/>
                    </a:solidFill>
                  </a:rPr>
                  <a:t>STS</a:t>
                </a:r>
                <a:r>
                  <a:rPr lang="en-US" sz="1500" b="1" baseline="0" dirty="0">
                    <a:solidFill>
                      <a:schemeClr val="tx1"/>
                    </a:solidFill>
                  </a:rPr>
                  <a:t> score</a:t>
                </a:r>
              </a:p>
              <a:p>
                <a:pPr>
                  <a:defRPr sz="1500" b="1">
                    <a:solidFill>
                      <a:schemeClr val="tx1"/>
                    </a:solidFill>
                  </a:defRPr>
                </a:pPr>
                <a:r>
                  <a:rPr lang="en-US" sz="1500" b="1" baseline="0" dirty="0">
                    <a:solidFill>
                      <a:schemeClr val="tx1"/>
                    </a:solidFill>
                  </a:rPr>
                  <a:t> </a:t>
                </a:r>
                <a:r>
                  <a:rPr lang="en-US" sz="1400" b="1" baseline="0" dirty="0">
                    <a:solidFill>
                      <a:schemeClr val="tx1"/>
                    </a:solidFill>
                  </a:rPr>
                  <a:t>(maximum % risk morbidity and mortality) </a:t>
                </a:r>
                <a:endParaRPr lang="en-US" sz="1400" b="1" dirty="0">
                  <a:solidFill>
                    <a:schemeClr val="tx1"/>
                  </a:solidFill>
                </a:endParaRPr>
              </a:p>
            </c:rich>
          </c:tx>
          <c:layout>
            <c:manualLayout>
              <c:xMode val="edge"/>
              <c:yMode val="edge"/>
              <c:x val="0.15802820101813728"/>
              <c:y val="0.88845848282676121"/>
            </c:manualLayout>
          </c:layout>
          <c:overlay val="0"/>
          <c:spPr>
            <a:noFill/>
            <a:ln>
              <a:solidFill>
                <a:schemeClr val="tx1"/>
              </a:solid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6443839"/>
        <c:crosses val="autoZero"/>
        <c:crossBetween val="midCat"/>
      </c:valAx>
      <c:valAx>
        <c:axId val="13064438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1" i="0" u="none" strike="noStrike" kern="1200" baseline="0">
                    <a:solidFill>
                      <a:schemeClr val="tx1"/>
                    </a:solidFill>
                    <a:latin typeface="+mn-lt"/>
                    <a:ea typeface="+mn-ea"/>
                    <a:cs typeface="+mn-cs"/>
                  </a:defRPr>
                </a:pPr>
                <a:r>
                  <a:rPr lang="en-US" sz="1500" b="1" dirty="0">
                    <a:solidFill>
                      <a:schemeClr val="tx1"/>
                    </a:solidFill>
                  </a:rPr>
                  <a:t>Incidence</a:t>
                </a:r>
                <a:r>
                  <a:rPr lang="en-US" sz="1500" b="1" baseline="0" dirty="0">
                    <a:solidFill>
                      <a:schemeClr val="tx1"/>
                    </a:solidFill>
                  </a:rPr>
                  <a:t> of Post Op Atrial Fibrillation</a:t>
                </a:r>
                <a:endParaRPr lang="en-US" sz="1500" b="1" dirty="0">
                  <a:solidFill>
                    <a:schemeClr val="tx1"/>
                  </a:solidFill>
                </a:endParaRPr>
              </a:p>
            </c:rich>
          </c:tx>
          <c:layout>
            <c:manualLayout>
              <c:xMode val="edge"/>
              <c:yMode val="edge"/>
              <c:x val="2.6971652201934204E-3"/>
              <c:y val="0.17685128869413938"/>
            </c:manualLayout>
          </c:layout>
          <c:overlay val="0"/>
          <c:spPr>
            <a:noFill/>
            <a:ln>
              <a:solidFill>
                <a:schemeClr val="tx1"/>
              </a:solidFill>
            </a:ln>
            <a:effectLst/>
          </c:spPr>
          <c:txPr>
            <a:bodyPr rot="-54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650379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0.43073</cdr:x>
      <cdr:y>0.60513</cdr:y>
    </cdr:from>
    <cdr:to>
      <cdr:x>0.64037</cdr:x>
      <cdr:y>0.74806</cdr:y>
    </cdr:to>
    <cdr:sp macro="" textlink="">
      <cdr:nvSpPr>
        <cdr:cNvPr id="2" name="TextBox 1"/>
        <cdr:cNvSpPr txBox="1"/>
      </cdr:nvSpPr>
      <cdr:spPr>
        <a:xfrm xmlns:a="http://schemas.openxmlformats.org/drawingml/2006/main">
          <a:off x="1411521" y="730887"/>
          <a:ext cx="686999" cy="172628"/>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square" rtlCol="0"/>
        <a:lstStyle xmlns:a="http://schemas.openxmlformats.org/drawingml/2006/main"/>
        <a:p xmlns:a="http://schemas.openxmlformats.org/drawingml/2006/main">
          <a:r>
            <a:rPr lang="en-US" sz="800" dirty="0"/>
            <a:t>Pilot month</a:t>
          </a:r>
        </a:p>
      </cdr:txBody>
    </cdr:sp>
  </cdr:relSizeAnchor>
  <cdr:relSizeAnchor xmlns:cdr="http://schemas.openxmlformats.org/drawingml/2006/chartDrawing">
    <cdr:from>
      <cdr:x>0.68132</cdr:x>
      <cdr:y>0.18819</cdr:y>
    </cdr:from>
    <cdr:to>
      <cdr:x>0.96934</cdr:x>
      <cdr:y>0.31909</cdr:y>
    </cdr:to>
    <cdr:sp macro="" textlink="">
      <cdr:nvSpPr>
        <cdr:cNvPr id="3" name="TextBox 1"/>
        <cdr:cNvSpPr txBox="1"/>
      </cdr:nvSpPr>
      <cdr:spPr>
        <a:xfrm xmlns:a="http://schemas.openxmlformats.org/drawingml/2006/main">
          <a:off x="2232713" y="258034"/>
          <a:ext cx="943881" cy="179466"/>
        </a:xfrm>
        <a:prstGeom xmlns:a="http://schemas.openxmlformats.org/drawingml/2006/main" prst="rect">
          <a:avLst/>
        </a:prstGeom>
        <a:solidFill xmlns:a="http://schemas.openxmlformats.org/drawingml/2006/main">
          <a:srgbClr val="FFFF00"/>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t>Post intervention</a:t>
          </a:r>
        </a:p>
      </cdr:txBody>
    </cdr:sp>
  </cdr:relSizeAnchor>
</c:userShapes>
</file>

<file path=ppt/drawings/drawing2.xml><?xml version="1.0" encoding="utf-8"?>
<c:userShapes xmlns:c="http://schemas.openxmlformats.org/drawingml/2006/chart">
  <cdr:relSizeAnchor xmlns:cdr="http://schemas.openxmlformats.org/drawingml/2006/chartDrawing">
    <cdr:from>
      <cdr:x>0.63693</cdr:x>
      <cdr:y>0.35632</cdr:y>
    </cdr:from>
    <cdr:to>
      <cdr:x>0.95128</cdr:x>
      <cdr:y>0.46048</cdr:y>
    </cdr:to>
    <cdr:sp macro="" textlink="">
      <cdr:nvSpPr>
        <cdr:cNvPr id="3" name="TextBox 11">
          <a:extLst xmlns:a="http://schemas.openxmlformats.org/drawingml/2006/main">
            <a:ext uri="{FF2B5EF4-FFF2-40B4-BE49-F238E27FC236}">
              <a16:creationId xmlns:a16="http://schemas.microsoft.com/office/drawing/2014/main" id="{85C837EE-AC12-9D4E-BFB7-36723CE8E19C}"/>
            </a:ext>
          </a:extLst>
        </cdr:cNvPr>
        <cdr:cNvSpPr txBox="1"/>
      </cdr:nvSpPr>
      <cdr:spPr>
        <a:xfrm xmlns:a="http://schemas.openxmlformats.org/drawingml/2006/main">
          <a:off x="3362288" y="1789935"/>
          <a:ext cx="1659467" cy="523220"/>
        </a:xfrm>
        <a:prstGeom xmlns:a="http://schemas.openxmlformats.org/drawingml/2006/main" prst="rect">
          <a:avLst/>
        </a:prstGeom>
        <a:noFill xmlns:a="http://schemas.openxmlformats.org/drawingml/2006/main"/>
        <a:ln xmlns:a="http://schemas.openxmlformats.org/drawingml/2006/main" w="12700">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285750" indent="-285750">
            <a:buFont typeface="Arial" panose="020B0604020202020204" pitchFamily="34" charset="0"/>
            <a:buChar char="•"/>
          </a:pPr>
          <a:r>
            <a:rPr lang="en-US" sz="1400" b="1" dirty="0">
              <a:solidFill>
                <a:srgbClr val="990002"/>
              </a:solidFill>
            </a:rPr>
            <a:t>No Protocol</a:t>
          </a:r>
        </a:p>
        <a:p xmlns:a="http://schemas.openxmlformats.org/drawingml/2006/main">
          <a:pPr marL="285750" indent="-285750">
            <a:buFont typeface="Arial" panose="020B0604020202020204" pitchFamily="34" charset="0"/>
            <a:buChar char="•"/>
          </a:pPr>
          <a:r>
            <a:rPr lang="en-US" sz="1400" b="1" dirty="0">
              <a:solidFill>
                <a:schemeClr val="accent1"/>
              </a:solidFill>
            </a:rPr>
            <a:t>POAF protocol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B7FB8-6B99-4B38-BAF3-4288155594F0}"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F520C-4177-4FF9-8343-2233EEE0653D}" type="slidenum">
              <a:rPr lang="en-US" smtClean="0"/>
              <a:t>‹#›</a:t>
            </a:fld>
            <a:endParaRPr lang="en-US"/>
          </a:p>
        </p:txBody>
      </p:sp>
    </p:spTree>
    <p:extLst>
      <p:ext uri="{BB962C8B-B14F-4D97-AF65-F5344CB8AC3E}">
        <p14:creationId xmlns:p14="http://schemas.microsoft.com/office/powerpoint/2010/main" val="164521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4F4F8F0-1FF8-094F-A819-426F4F076AD9}" type="slidenum">
              <a:rPr kumimoji="0"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5068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09BA17A-7779-4382-895A-95D75102E42D}"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84020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7781482F-54C6-43CB-93CB-B67A4221CEDF}" type="slidenum">
              <a:rPr kumimoji="0" lang="en-US" sz="1800" b="0" i="0" u="none" strike="noStrike" kern="0" cap="none" spc="0" normalizeH="0" baseline="0" noProof="0" smtClean="0">
                <a:ln>
                  <a:noFill/>
                </a:ln>
                <a:solidFill>
                  <a:srgbClr val="000000"/>
                </a:solidFill>
                <a:effectLst/>
                <a:uLnTx/>
                <a:uFillTx/>
                <a:latin typeface="Franklin Gothic Book"/>
                <a:ea typeface="+mn-ea"/>
                <a:cs typeface="+mn-cs"/>
                <a:sym typeface="Franklin Gothic Book"/>
              </a:rPr>
              <a:pPr marL="0" marR="0" lvl="0" indent="0" algn="l" defTabSz="914400" rtl="0" eaLnBrk="1" fontAlgn="auto" latinLnBrk="0" hangingPunct="0">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rgbClr val="000000"/>
              </a:solidFill>
              <a:effectLst/>
              <a:uLnTx/>
              <a:uFillTx/>
              <a:latin typeface="Franklin Gothic Book"/>
              <a:ea typeface="+mn-ea"/>
              <a:cs typeface="+mn-cs"/>
              <a:sym typeface="Franklin Gothic Book"/>
            </a:endParaRPr>
          </a:p>
        </p:txBody>
      </p:sp>
    </p:spTree>
    <p:extLst>
      <p:ext uri="{BB962C8B-B14F-4D97-AF65-F5344CB8AC3E}">
        <p14:creationId xmlns:p14="http://schemas.microsoft.com/office/powerpoint/2010/main" val="361125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FY19 CCU CLABSI SIR: 1.50</a:t>
            </a:r>
          </a:p>
          <a:p>
            <a:r>
              <a:rPr lang="en-US" dirty="0"/>
              <a:t>FY20</a:t>
            </a:r>
            <a:r>
              <a:rPr lang="en-US" baseline="0" dirty="0"/>
              <a:t> CCU CLABSI SIR: 1.52</a:t>
            </a:r>
          </a:p>
          <a:p>
            <a:endParaRPr lang="en-US" baseline="0" dirty="0"/>
          </a:p>
          <a:p>
            <a:r>
              <a:rPr lang="en-US" baseline="0" dirty="0"/>
              <a:t>Kelsey – Conclusion</a:t>
            </a:r>
          </a:p>
          <a:p>
            <a:r>
              <a:rPr lang="en-US" baseline="0" dirty="0"/>
              <a:t>Dana – Methods?</a:t>
            </a:r>
          </a:p>
          <a:p>
            <a:r>
              <a:rPr lang="en-US" baseline="0" dirty="0"/>
              <a:t>Yvana - Introduction</a:t>
            </a:r>
          </a:p>
          <a:p>
            <a:r>
              <a:rPr lang="en-US" baseline="0" dirty="0"/>
              <a:t>Kim – Results?</a:t>
            </a:r>
          </a:p>
          <a:p>
            <a:endParaRPr lang="en-US" dirty="0"/>
          </a:p>
          <a:p>
            <a:r>
              <a:rPr lang="en-US" baseline="0" dirty="0"/>
              <a:t>IJ CL Dressing </a:t>
            </a:r>
            <a:r>
              <a:rPr lang="en-US" baseline="0" dirty="0" err="1"/>
              <a:t>Occ</a:t>
            </a:r>
            <a:r>
              <a:rPr lang="en-US" baseline="0" dirty="0"/>
              <a:t>/Intact Scores:</a:t>
            </a:r>
          </a:p>
          <a:p>
            <a:r>
              <a:rPr lang="en-US" baseline="0" dirty="0"/>
              <a:t>Feb: 40%</a:t>
            </a:r>
          </a:p>
          <a:p>
            <a:r>
              <a:rPr lang="en-US" baseline="0" dirty="0"/>
              <a:t>April: 71%</a:t>
            </a:r>
          </a:p>
          <a:p>
            <a:r>
              <a:rPr lang="en-US" baseline="0" dirty="0"/>
              <a:t>Percent increase: 77.5%</a:t>
            </a:r>
          </a:p>
          <a:p>
            <a:endParaRPr lang="en-US" baseline="0" dirty="0"/>
          </a:p>
          <a:p>
            <a:r>
              <a:rPr lang="en-US" baseline="0" dirty="0"/>
              <a:t>Days from insertion to infection for CLABSIs during July 2018 -October 2020: Range 3-13 days; Average: 6 days</a:t>
            </a:r>
          </a:p>
          <a:p>
            <a:r>
              <a:rPr lang="en-US" baseline="0" dirty="0"/>
              <a:t>Short term catheter use is defined as usually less than 3 weeks</a:t>
            </a:r>
          </a:p>
          <a:p>
            <a:endParaRPr lang="en-US" baseline="0" dirty="0"/>
          </a:p>
          <a:p>
            <a:r>
              <a:rPr lang="en-US" baseline="0" dirty="0"/>
              <a:t>References: </a:t>
            </a:r>
          </a:p>
          <a:p>
            <a:endParaRPr lang="en-US" baseline="0" dirty="0"/>
          </a:p>
          <a:p>
            <a:r>
              <a:rPr lang="en-US" sz="1200" kern="1200" baseline="30000" dirty="0">
                <a:solidFill>
                  <a:schemeClr val="tx1"/>
                </a:solidFill>
                <a:effectLst/>
                <a:latin typeface="+mn-lt"/>
                <a:ea typeface="+mn-ea"/>
                <a:cs typeface="+mn-cs"/>
              </a:rPr>
              <a:t>1</a:t>
            </a:r>
            <a:r>
              <a:rPr lang="en-US" sz="1200" kern="1200" baseline="0" dirty="0">
                <a:solidFill>
                  <a:schemeClr val="tx1"/>
                </a:solidFill>
                <a:effectLst/>
                <a:latin typeface="+mn-lt"/>
                <a:ea typeface="+mn-ea"/>
                <a:cs typeface="+mn-cs"/>
              </a:rPr>
              <a:t>Association for Professionals in Infection Control and Epidemiology. Vascular Access Device-Associated Infections. Retrieved May 5, 2021, from https://text.apic.org/toc/prevention-measures-for-healthcare-associated-infections/vascular-access-device-associated-infections</a:t>
            </a:r>
            <a:endParaRPr lang="en-US" sz="1200" kern="1200" baseline="30000" dirty="0">
              <a:solidFill>
                <a:schemeClr val="tx1"/>
              </a:solidFill>
              <a:effectLst/>
              <a:latin typeface="+mn-lt"/>
              <a:ea typeface="+mn-ea"/>
              <a:cs typeface="+mn-cs"/>
            </a:endParaRPr>
          </a:p>
          <a:p>
            <a:endParaRPr lang="en-US" sz="1200" kern="1200" baseline="300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Centers for Disease Control and Prevention. Reduction in Central Line--Associated Bloodstream Infections Among Patients in Intensive Care Units --- Pennsylvania, April 2001--March 2005. Retrieved May 5, 2021, from https://www.cdc.gov/MMWR/preview/mmwrhtml/mm5440a2.htm</a:t>
            </a:r>
          </a:p>
          <a:p>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Marschall, J., </a:t>
            </a:r>
            <a:r>
              <a:rPr lang="en-US" sz="1200" kern="1200" dirty="0" err="1">
                <a:solidFill>
                  <a:schemeClr val="tx1"/>
                </a:solidFill>
                <a:effectLst/>
                <a:latin typeface="+mn-lt"/>
                <a:ea typeface="+mn-ea"/>
                <a:cs typeface="+mn-cs"/>
              </a:rPr>
              <a:t>Mermel</a:t>
            </a:r>
            <a:r>
              <a:rPr lang="en-US" sz="1200" kern="1200" dirty="0">
                <a:solidFill>
                  <a:schemeClr val="tx1"/>
                </a:solidFill>
                <a:effectLst/>
                <a:latin typeface="+mn-lt"/>
                <a:ea typeface="+mn-ea"/>
                <a:cs typeface="+mn-cs"/>
              </a:rPr>
              <a:t>, L., Fakih, M., </a:t>
            </a:r>
            <a:r>
              <a:rPr lang="en-US" sz="1200" kern="1200" dirty="0" err="1">
                <a:solidFill>
                  <a:schemeClr val="tx1"/>
                </a:solidFill>
                <a:effectLst/>
                <a:latin typeface="+mn-lt"/>
                <a:ea typeface="+mn-ea"/>
                <a:cs typeface="+mn-cs"/>
              </a:rPr>
              <a:t>Hadaway</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Kallen</a:t>
            </a:r>
            <a:r>
              <a:rPr lang="en-US" sz="1200" kern="1200" dirty="0">
                <a:solidFill>
                  <a:schemeClr val="tx1"/>
                </a:solidFill>
                <a:effectLst/>
                <a:latin typeface="+mn-lt"/>
                <a:ea typeface="+mn-ea"/>
                <a:cs typeface="+mn-cs"/>
              </a:rPr>
              <a:t>, A., O’Grady, N., . . . </a:t>
            </a:r>
            <a:r>
              <a:rPr lang="en-US" sz="1200" kern="1200" dirty="0" err="1">
                <a:solidFill>
                  <a:schemeClr val="tx1"/>
                </a:solidFill>
                <a:effectLst/>
                <a:latin typeface="+mn-lt"/>
                <a:ea typeface="+mn-ea"/>
                <a:cs typeface="+mn-cs"/>
              </a:rPr>
              <a:t>Yokoe</a:t>
            </a:r>
            <a:r>
              <a:rPr lang="en-US" sz="1200" kern="1200" dirty="0">
                <a:solidFill>
                  <a:schemeClr val="tx1"/>
                </a:solidFill>
                <a:effectLst/>
                <a:latin typeface="+mn-lt"/>
                <a:ea typeface="+mn-ea"/>
                <a:cs typeface="+mn-cs"/>
              </a:rPr>
              <a:t>, D. (2014). Strategies to Prevent Central Line-Associated Bloodstream Infections in Acute Care Hospitals: 2014 Update. Infection Control &amp; Hospital Epidemiology, 35(S2), S89-S107. doi:10.1017/S0899823X00193870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O’Grady et al. (2017). Guidelines for the Prevention of Intravascular Catheter-Related Infections, 2011. Retrieved May 4, 2021, from https://www.cdc.gov/infectioncontrol/pdf/guidelines/bsi-guidelines-H.pdf</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7781482F-54C6-43CB-93CB-B67A4221CEDF}" type="slidenum">
              <a:rPr kumimoji="0" lang="en-US" sz="1800" b="0" i="0" u="none" strike="noStrike" kern="0" cap="none" spc="0" normalizeH="0" baseline="0" noProof="0" smtClean="0">
                <a:ln>
                  <a:noFill/>
                </a:ln>
                <a:solidFill>
                  <a:srgbClr val="000000"/>
                </a:solidFill>
                <a:effectLst/>
                <a:uLnTx/>
                <a:uFillTx/>
                <a:latin typeface="Franklin Gothic Book"/>
                <a:ea typeface="+mn-ea"/>
                <a:cs typeface="+mn-cs"/>
                <a:sym typeface="Franklin Gothic Book"/>
              </a:rPr>
              <a:pPr marL="0" marR="0" lvl="0" indent="0" algn="l" defTabSz="914400" rtl="0" eaLnBrk="1" fontAlgn="auto" latinLnBrk="0" hangingPunct="0">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rgbClr val="000000"/>
              </a:solidFill>
              <a:effectLst/>
              <a:uLnTx/>
              <a:uFillTx/>
              <a:latin typeface="Franklin Gothic Book"/>
              <a:ea typeface="+mn-ea"/>
              <a:cs typeface="+mn-cs"/>
              <a:sym typeface="Franklin Gothic Book"/>
            </a:endParaRPr>
          </a:p>
        </p:txBody>
      </p:sp>
    </p:spTree>
    <p:extLst>
      <p:ext uri="{BB962C8B-B14F-4D97-AF65-F5344CB8AC3E}">
        <p14:creationId xmlns:p14="http://schemas.microsoft.com/office/powerpoint/2010/main" val="134182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7781482F-54C6-43CB-93CB-B67A4221CEDF}" type="slidenum">
              <a:rPr kumimoji="0" lang="en-US" sz="1800" b="0" i="0" u="none" strike="noStrike" kern="0" cap="none" spc="0" normalizeH="0" baseline="0" noProof="0" smtClean="0">
                <a:ln>
                  <a:noFill/>
                </a:ln>
                <a:solidFill>
                  <a:srgbClr val="000000"/>
                </a:solidFill>
                <a:effectLst/>
                <a:uLnTx/>
                <a:uFillTx/>
                <a:latin typeface="Franklin Gothic Book"/>
                <a:ea typeface="+mn-ea"/>
                <a:cs typeface="+mn-cs"/>
                <a:sym typeface="Franklin Gothic Book"/>
              </a:rPr>
              <a:pPr marL="0" marR="0" lvl="0" indent="0" algn="l" defTabSz="914400" rtl="0" eaLnBrk="1" fontAlgn="auto" latinLnBrk="0" hangingPunct="0">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rgbClr val="000000"/>
              </a:solidFill>
              <a:effectLst/>
              <a:uLnTx/>
              <a:uFillTx/>
              <a:latin typeface="Franklin Gothic Book"/>
              <a:ea typeface="+mn-ea"/>
              <a:cs typeface="+mn-cs"/>
              <a:sym typeface="Franklin Gothic Book"/>
            </a:endParaRPr>
          </a:p>
        </p:txBody>
      </p:sp>
    </p:spTree>
    <p:extLst>
      <p:ext uri="{BB962C8B-B14F-4D97-AF65-F5344CB8AC3E}">
        <p14:creationId xmlns:p14="http://schemas.microsoft.com/office/powerpoint/2010/main" val="396108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A2AF-5797-4A35-AE40-EB20A67054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7347C3-D140-47B3-85C7-79883B277F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5B2C77-2A3F-47BA-8A33-883968714705}"/>
              </a:ext>
            </a:extLst>
          </p:cNvPr>
          <p:cNvSpPr>
            <a:spLocks noGrp="1"/>
          </p:cNvSpPr>
          <p:nvPr>
            <p:ph type="dt" sz="half" idx="10"/>
          </p:nvPr>
        </p:nvSpPr>
        <p:spPr/>
        <p:txBody>
          <a:bodyPr/>
          <a:lstStyle/>
          <a:p>
            <a:fld id="{3D814FD4-561E-4EAA-9E22-085D6E8580FA}" type="datetimeFigureOut">
              <a:rPr lang="en-US" smtClean="0"/>
              <a:t>5/26/2021</a:t>
            </a:fld>
            <a:endParaRPr lang="en-US"/>
          </a:p>
        </p:txBody>
      </p:sp>
      <p:sp>
        <p:nvSpPr>
          <p:cNvPr id="5" name="Footer Placeholder 4">
            <a:extLst>
              <a:ext uri="{FF2B5EF4-FFF2-40B4-BE49-F238E27FC236}">
                <a16:creationId xmlns:a16="http://schemas.microsoft.com/office/drawing/2014/main" id="{C47B6FD0-A32E-4297-9C88-6FFCF669B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D1815-50AA-4728-81E1-CD44B0F58A0A}"/>
              </a:ext>
            </a:extLst>
          </p:cNvPr>
          <p:cNvSpPr>
            <a:spLocks noGrp="1"/>
          </p:cNvSpPr>
          <p:nvPr>
            <p:ph type="sldNum" sz="quarter" idx="12"/>
          </p:nvPr>
        </p:nvSpPr>
        <p:spPr/>
        <p:txBody>
          <a:bodyPr/>
          <a:lstStyle/>
          <a:p>
            <a:fld id="{7DE32A15-9541-4D14-9075-D42296D36EE1}" type="slidenum">
              <a:rPr lang="en-US" smtClean="0"/>
              <a:t>‹#›</a:t>
            </a:fld>
            <a:endParaRPr lang="en-US"/>
          </a:p>
        </p:txBody>
      </p:sp>
    </p:spTree>
    <p:extLst>
      <p:ext uri="{BB962C8B-B14F-4D97-AF65-F5344CB8AC3E}">
        <p14:creationId xmlns:p14="http://schemas.microsoft.com/office/powerpoint/2010/main" val="244258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C8B1-230F-46AB-A350-7E50384090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265D3F-4C72-40FF-9F06-B01B62C0C8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36CFA-B42F-4A38-B936-A667279D9E5D}"/>
              </a:ext>
            </a:extLst>
          </p:cNvPr>
          <p:cNvSpPr>
            <a:spLocks noGrp="1"/>
          </p:cNvSpPr>
          <p:nvPr>
            <p:ph type="dt" sz="half" idx="10"/>
          </p:nvPr>
        </p:nvSpPr>
        <p:spPr/>
        <p:txBody>
          <a:bodyPr/>
          <a:lstStyle/>
          <a:p>
            <a:fld id="{3D814FD4-561E-4EAA-9E22-085D6E8580FA}" type="datetimeFigureOut">
              <a:rPr lang="en-US" smtClean="0"/>
              <a:t>5/26/2021</a:t>
            </a:fld>
            <a:endParaRPr lang="en-US"/>
          </a:p>
        </p:txBody>
      </p:sp>
      <p:sp>
        <p:nvSpPr>
          <p:cNvPr id="5" name="Footer Placeholder 4">
            <a:extLst>
              <a:ext uri="{FF2B5EF4-FFF2-40B4-BE49-F238E27FC236}">
                <a16:creationId xmlns:a16="http://schemas.microsoft.com/office/drawing/2014/main" id="{1A409E47-09B8-41D2-969B-4D0D54643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697D7-C13D-41D5-BC6A-9614F2245456}"/>
              </a:ext>
            </a:extLst>
          </p:cNvPr>
          <p:cNvSpPr>
            <a:spLocks noGrp="1"/>
          </p:cNvSpPr>
          <p:nvPr>
            <p:ph type="sldNum" sz="quarter" idx="12"/>
          </p:nvPr>
        </p:nvSpPr>
        <p:spPr/>
        <p:txBody>
          <a:bodyPr/>
          <a:lstStyle/>
          <a:p>
            <a:fld id="{7DE32A15-9541-4D14-9075-D42296D36EE1}" type="slidenum">
              <a:rPr lang="en-US" smtClean="0"/>
              <a:t>‹#›</a:t>
            </a:fld>
            <a:endParaRPr lang="en-US"/>
          </a:p>
        </p:txBody>
      </p:sp>
    </p:spTree>
    <p:extLst>
      <p:ext uri="{BB962C8B-B14F-4D97-AF65-F5344CB8AC3E}">
        <p14:creationId xmlns:p14="http://schemas.microsoft.com/office/powerpoint/2010/main" val="14897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1B30EC-C020-4975-A50D-8D94EAED10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9AD634-05F6-4663-A6BC-F42EB82ADF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F35C2-A9D5-4B57-8D3E-778E42F7ED61}"/>
              </a:ext>
            </a:extLst>
          </p:cNvPr>
          <p:cNvSpPr>
            <a:spLocks noGrp="1"/>
          </p:cNvSpPr>
          <p:nvPr>
            <p:ph type="dt" sz="half" idx="10"/>
          </p:nvPr>
        </p:nvSpPr>
        <p:spPr/>
        <p:txBody>
          <a:bodyPr/>
          <a:lstStyle/>
          <a:p>
            <a:fld id="{3D814FD4-561E-4EAA-9E22-085D6E8580FA}" type="datetimeFigureOut">
              <a:rPr lang="en-US" smtClean="0"/>
              <a:t>5/26/2021</a:t>
            </a:fld>
            <a:endParaRPr lang="en-US"/>
          </a:p>
        </p:txBody>
      </p:sp>
      <p:sp>
        <p:nvSpPr>
          <p:cNvPr id="5" name="Footer Placeholder 4">
            <a:extLst>
              <a:ext uri="{FF2B5EF4-FFF2-40B4-BE49-F238E27FC236}">
                <a16:creationId xmlns:a16="http://schemas.microsoft.com/office/drawing/2014/main" id="{99663DA2-40E0-476B-9B6C-00AAF80B9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386BD-B6FE-43FB-B6F0-9BECB5446239}"/>
              </a:ext>
            </a:extLst>
          </p:cNvPr>
          <p:cNvSpPr>
            <a:spLocks noGrp="1"/>
          </p:cNvSpPr>
          <p:nvPr>
            <p:ph type="sldNum" sz="quarter" idx="12"/>
          </p:nvPr>
        </p:nvSpPr>
        <p:spPr/>
        <p:txBody>
          <a:bodyPr/>
          <a:lstStyle/>
          <a:p>
            <a:fld id="{7DE32A15-9541-4D14-9075-D42296D36EE1}" type="slidenum">
              <a:rPr lang="en-US" smtClean="0"/>
              <a:t>‹#›</a:t>
            </a:fld>
            <a:endParaRPr lang="en-US"/>
          </a:p>
        </p:txBody>
      </p:sp>
    </p:spTree>
    <p:extLst>
      <p:ext uri="{BB962C8B-B14F-4D97-AF65-F5344CB8AC3E}">
        <p14:creationId xmlns:p14="http://schemas.microsoft.com/office/powerpoint/2010/main" val="3350284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3_Title Slide">
    <p:bg>
      <p:bgPr>
        <a:solidFill>
          <a:srgbClr val="FFFFFF"/>
        </a:solidFill>
        <a:effectLst/>
      </p:bgPr>
    </p:bg>
    <p:spTree>
      <p:nvGrpSpPr>
        <p:cNvPr id="1" name=""/>
        <p:cNvGrpSpPr/>
        <p:nvPr/>
      </p:nvGrpSpPr>
      <p:grpSpPr>
        <a:xfrm>
          <a:off x="0" y="0"/>
          <a:ext cx="0" cy="0"/>
          <a:chOff x="0" y="0"/>
          <a:chExt cx="0" cy="0"/>
        </a:xfrm>
      </p:grpSpPr>
      <p:sp>
        <p:nvSpPr>
          <p:cNvPr id="23" name="Rectangle 14"/>
          <p:cNvSpPr/>
          <p:nvPr/>
        </p:nvSpPr>
        <p:spPr>
          <a:xfrm>
            <a:off x="0" y="0"/>
            <a:ext cx="12192000"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7"/>
                </a:lnTo>
                <a:lnTo>
                  <a:pt x="0" y="21600"/>
                </a:lnTo>
                <a:lnTo>
                  <a:pt x="0" y="0"/>
                </a:lnTo>
                <a:close/>
              </a:path>
            </a:pathLst>
          </a:custGeom>
          <a:gradFill>
            <a:gsLst>
              <a:gs pos="0">
                <a:srgbClr val="307AAD"/>
              </a:gs>
              <a:gs pos="98000">
                <a:srgbClr val="307AAD">
                  <a:alpha val="85000"/>
                </a:srgbClr>
              </a:gs>
            </a:gsLst>
          </a:gradFill>
          <a:ln w="12700">
            <a:miter lim="400000"/>
          </a:ln>
          <a:effectLst>
            <a:outerShdw blurRad="508000" rotWithShape="0">
              <a:srgbClr val="000000">
                <a:alpha val="20000"/>
              </a:srgbClr>
            </a:outerShdw>
          </a:effectLst>
        </p:spPr>
        <p:txBody>
          <a:bodyPr lIns="36000" tIns="36000" rIns="36000" bIns="36000"/>
          <a:lstStyle/>
          <a:p>
            <a:pPr algn="ctr">
              <a:defRPr sz="1600"/>
            </a:pPr>
            <a:endParaRPr/>
          </a:p>
        </p:txBody>
      </p:sp>
      <p:sp>
        <p:nvSpPr>
          <p:cNvPr id="24" name="Click to add title"/>
          <p:cNvSpPr txBox="1">
            <a:spLocks noGrp="1"/>
          </p:cNvSpPr>
          <p:nvPr>
            <p:ph type="title" hasCustomPrompt="1"/>
          </p:nvPr>
        </p:nvSpPr>
        <p:spPr>
          <a:xfrm>
            <a:off x="914400" y="1325880"/>
            <a:ext cx="10363200" cy="1270363"/>
          </a:xfrm>
          <a:prstGeom prst="rect">
            <a:avLst/>
          </a:prstGeom>
        </p:spPr>
        <p:txBody>
          <a:bodyPr lIns="64007" tIns="64007" rIns="64007" bIns="64007" anchor="b">
            <a:normAutofit/>
          </a:bodyPr>
          <a:lstStyle>
            <a:lvl1pPr>
              <a:defRPr sz="6000">
                <a:solidFill>
                  <a:srgbClr val="FFFFFF"/>
                </a:solidFill>
              </a:defRPr>
            </a:lvl1pPr>
          </a:lstStyle>
          <a:p>
            <a:r>
              <a:t>Click to add title</a:t>
            </a:r>
          </a:p>
        </p:txBody>
      </p:sp>
      <p:pic>
        <p:nvPicPr>
          <p:cNvPr id="25" name="Picture 10" descr="Picture 10"/>
          <p:cNvPicPr>
            <a:picLocks noChangeAspect="1"/>
          </p:cNvPicPr>
          <p:nvPr/>
        </p:nvPicPr>
        <p:blipFill>
          <a:blip r:embed="rId2">
            <a:extLst/>
          </a:blip>
          <a:stretch>
            <a:fillRect/>
          </a:stretch>
        </p:blipFill>
        <p:spPr>
          <a:xfrm>
            <a:off x="8295002" y="5460574"/>
            <a:ext cx="3368632" cy="984677"/>
          </a:xfrm>
          <a:prstGeom prst="rect">
            <a:avLst/>
          </a:prstGeom>
          <a:ln w="12700">
            <a:miter lim="400000"/>
          </a:ln>
        </p:spPr>
      </p:pic>
      <p:sp>
        <p:nvSpPr>
          <p:cNvPr id="26" name="Body Level One…"/>
          <p:cNvSpPr txBox="1">
            <a:spLocks noGrp="1"/>
          </p:cNvSpPr>
          <p:nvPr>
            <p:ph type="body" sz="quarter" idx="1"/>
          </p:nvPr>
        </p:nvSpPr>
        <p:spPr>
          <a:xfrm>
            <a:off x="914400" y="2595563"/>
            <a:ext cx="7050089" cy="1355726"/>
          </a:xfrm>
          <a:prstGeom prst="rect">
            <a:avLst/>
          </a:prstGeom>
        </p:spPr>
        <p:txBody>
          <a:bodyPr/>
          <a:lstStyle>
            <a:lvl1pPr>
              <a:defRPr sz="2400">
                <a:solidFill>
                  <a:srgbClr val="FFFFFF"/>
                </a:solidFill>
                <a:latin typeface="Franklin Gothic Medium"/>
                <a:ea typeface="Franklin Gothic Medium"/>
                <a:cs typeface="Franklin Gothic Medium"/>
                <a:sym typeface="Franklin Gothic Medium"/>
              </a:defRPr>
            </a:lvl1pPr>
            <a:lvl2pPr marL="361921" indent="-180960">
              <a:defRPr sz="2400">
                <a:solidFill>
                  <a:srgbClr val="FFFFFF"/>
                </a:solidFill>
                <a:latin typeface="Franklin Gothic Medium"/>
                <a:ea typeface="Franklin Gothic Medium"/>
                <a:cs typeface="Franklin Gothic Medium"/>
                <a:sym typeface="Franklin Gothic Medium"/>
              </a:defRPr>
            </a:lvl2pPr>
            <a:lvl3pPr marL="534945" indent="-173023">
              <a:defRPr sz="2400">
                <a:solidFill>
                  <a:srgbClr val="FFFFFF"/>
                </a:solidFill>
                <a:latin typeface="Franklin Gothic Medium"/>
                <a:ea typeface="Franklin Gothic Medium"/>
                <a:cs typeface="Franklin Gothic Medium"/>
                <a:sym typeface="Franklin Gothic Medium"/>
              </a:defRPr>
            </a:lvl3pPr>
            <a:lvl4pPr marL="715906" indent="-180960">
              <a:defRPr sz="2400">
                <a:solidFill>
                  <a:srgbClr val="FFFFFF"/>
                </a:solidFill>
                <a:latin typeface="Franklin Gothic Medium"/>
                <a:ea typeface="Franklin Gothic Medium"/>
                <a:cs typeface="Franklin Gothic Medium"/>
                <a:sym typeface="Franklin Gothic Medium"/>
              </a:defRPr>
            </a:lvl4pPr>
            <a:lvl5pPr marL="898453" indent="-182548">
              <a:defRPr sz="2400">
                <a:solidFill>
                  <a:srgbClr val="FFFFFF"/>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497630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3_Title Slide">
    <p:bg>
      <p:bgPr>
        <a:solidFill>
          <a:srgbClr val="FFFFFF"/>
        </a:solidFill>
        <a:effectLst/>
      </p:bgPr>
    </p:bg>
    <p:spTree>
      <p:nvGrpSpPr>
        <p:cNvPr id="1" name=""/>
        <p:cNvGrpSpPr/>
        <p:nvPr/>
      </p:nvGrpSpPr>
      <p:grpSpPr>
        <a:xfrm>
          <a:off x="0" y="0"/>
          <a:ext cx="0" cy="0"/>
          <a:chOff x="0" y="0"/>
          <a:chExt cx="0" cy="0"/>
        </a:xfrm>
      </p:grpSpPr>
      <p:sp>
        <p:nvSpPr>
          <p:cNvPr id="23" name="Rectangle 14"/>
          <p:cNvSpPr/>
          <p:nvPr/>
        </p:nvSpPr>
        <p:spPr>
          <a:xfrm>
            <a:off x="0" y="0"/>
            <a:ext cx="12192000"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7"/>
                </a:lnTo>
                <a:lnTo>
                  <a:pt x="0" y="21600"/>
                </a:lnTo>
                <a:lnTo>
                  <a:pt x="0" y="0"/>
                </a:lnTo>
                <a:close/>
              </a:path>
            </a:pathLst>
          </a:custGeom>
          <a:gradFill>
            <a:gsLst>
              <a:gs pos="0">
                <a:srgbClr val="307AAD"/>
              </a:gs>
              <a:gs pos="98000">
                <a:srgbClr val="307AAD">
                  <a:alpha val="85000"/>
                </a:srgbClr>
              </a:gs>
            </a:gsLst>
          </a:gradFill>
          <a:ln w="12700">
            <a:miter lim="400000"/>
          </a:ln>
          <a:effectLst>
            <a:outerShdw blurRad="508000" rotWithShape="0">
              <a:srgbClr val="000000">
                <a:alpha val="20000"/>
              </a:srgbClr>
            </a:outerShdw>
          </a:effectLst>
        </p:spPr>
        <p:txBody>
          <a:bodyPr lIns="36000" tIns="36000" rIns="36000" bIns="36000"/>
          <a:lstStyle/>
          <a:p>
            <a:pPr algn="ctr">
              <a:defRPr sz="1600"/>
            </a:pPr>
            <a:endParaRPr/>
          </a:p>
        </p:txBody>
      </p:sp>
      <p:sp>
        <p:nvSpPr>
          <p:cNvPr id="24" name="Click to add title"/>
          <p:cNvSpPr txBox="1">
            <a:spLocks noGrp="1"/>
          </p:cNvSpPr>
          <p:nvPr>
            <p:ph type="title" hasCustomPrompt="1"/>
          </p:nvPr>
        </p:nvSpPr>
        <p:spPr>
          <a:xfrm>
            <a:off x="914400" y="1325880"/>
            <a:ext cx="10363200" cy="1270363"/>
          </a:xfrm>
          <a:prstGeom prst="rect">
            <a:avLst/>
          </a:prstGeom>
        </p:spPr>
        <p:txBody>
          <a:bodyPr lIns="64007" tIns="64007" rIns="64007" bIns="64007" anchor="b">
            <a:normAutofit/>
          </a:bodyPr>
          <a:lstStyle>
            <a:lvl1pPr>
              <a:defRPr sz="6000">
                <a:solidFill>
                  <a:srgbClr val="FFFFFF"/>
                </a:solidFill>
              </a:defRPr>
            </a:lvl1pPr>
          </a:lstStyle>
          <a:p>
            <a:r>
              <a:t>Click to add title</a:t>
            </a:r>
          </a:p>
        </p:txBody>
      </p:sp>
      <p:pic>
        <p:nvPicPr>
          <p:cNvPr id="25" name="Picture 10" descr="Picture 10"/>
          <p:cNvPicPr>
            <a:picLocks noChangeAspect="1"/>
          </p:cNvPicPr>
          <p:nvPr/>
        </p:nvPicPr>
        <p:blipFill>
          <a:blip r:embed="rId2">
            <a:extLst/>
          </a:blip>
          <a:stretch>
            <a:fillRect/>
          </a:stretch>
        </p:blipFill>
        <p:spPr>
          <a:xfrm>
            <a:off x="8295002" y="5460574"/>
            <a:ext cx="3368632" cy="984677"/>
          </a:xfrm>
          <a:prstGeom prst="rect">
            <a:avLst/>
          </a:prstGeom>
          <a:ln w="12700">
            <a:miter lim="400000"/>
          </a:ln>
        </p:spPr>
      </p:pic>
      <p:sp>
        <p:nvSpPr>
          <p:cNvPr id="26" name="Body Level One…"/>
          <p:cNvSpPr txBox="1">
            <a:spLocks noGrp="1"/>
          </p:cNvSpPr>
          <p:nvPr>
            <p:ph type="body" sz="quarter" idx="1"/>
          </p:nvPr>
        </p:nvSpPr>
        <p:spPr>
          <a:xfrm>
            <a:off x="914400" y="2595563"/>
            <a:ext cx="7050089" cy="1355726"/>
          </a:xfrm>
          <a:prstGeom prst="rect">
            <a:avLst/>
          </a:prstGeom>
        </p:spPr>
        <p:txBody>
          <a:bodyPr/>
          <a:lstStyle>
            <a:lvl1pPr>
              <a:defRPr sz="2400">
                <a:solidFill>
                  <a:srgbClr val="FFFFFF"/>
                </a:solidFill>
                <a:latin typeface="Franklin Gothic Medium"/>
                <a:ea typeface="Franklin Gothic Medium"/>
                <a:cs typeface="Franklin Gothic Medium"/>
                <a:sym typeface="Franklin Gothic Medium"/>
              </a:defRPr>
            </a:lvl1pPr>
            <a:lvl2pPr marL="361921" indent="-180960">
              <a:defRPr sz="2400">
                <a:solidFill>
                  <a:srgbClr val="FFFFFF"/>
                </a:solidFill>
                <a:latin typeface="Franklin Gothic Medium"/>
                <a:ea typeface="Franklin Gothic Medium"/>
                <a:cs typeface="Franklin Gothic Medium"/>
                <a:sym typeface="Franklin Gothic Medium"/>
              </a:defRPr>
            </a:lvl2pPr>
            <a:lvl3pPr marL="534945" indent="-173023">
              <a:defRPr sz="2400">
                <a:solidFill>
                  <a:srgbClr val="FFFFFF"/>
                </a:solidFill>
                <a:latin typeface="Franklin Gothic Medium"/>
                <a:ea typeface="Franklin Gothic Medium"/>
                <a:cs typeface="Franklin Gothic Medium"/>
                <a:sym typeface="Franklin Gothic Medium"/>
              </a:defRPr>
            </a:lvl3pPr>
            <a:lvl4pPr marL="715906" indent="-180960">
              <a:defRPr sz="2400">
                <a:solidFill>
                  <a:srgbClr val="FFFFFF"/>
                </a:solidFill>
                <a:latin typeface="Franklin Gothic Medium"/>
                <a:ea typeface="Franklin Gothic Medium"/>
                <a:cs typeface="Franklin Gothic Medium"/>
                <a:sym typeface="Franklin Gothic Medium"/>
              </a:defRPr>
            </a:lvl4pPr>
            <a:lvl5pPr marL="898453" indent="-182548">
              <a:defRPr sz="2400">
                <a:solidFill>
                  <a:srgbClr val="FFFFFF"/>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2286674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59" name="Slide Number"/>
          <p:cNvSpPr txBox="1">
            <a:spLocks noGrp="1"/>
          </p:cNvSpPr>
          <p:nvPr>
            <p:ph type="sldNum" sz="quarter" idx="2"/>
          </p:nvPr>
        </p:nvSpPr>
        <p:spPr>
          <a:xfrm>
            <a:off x="5972810" y="6417467"/>
            <a:ext cx="246381" cy="240986"/>
          </a:xfrm>
          <a:prstGeom prst="rect">
            <a:avLst/>
          </a:prstGeom>
        </p:spPr>
        <p:txBody>
          <a:bodyPr lIns="53339" tIns="53339" rIns="53339" bIns="53339"/>
          <a:lstStyle>
            <a:lvl1pPr algn="ctr" defTabSz="711142">
              <a:defRPr sz="1000">
                <a:solidFill>
                  <a:srgbClr val="BFBFBF"/>
                </a:solidFill>
                <a:latin typeface="Times New Roman"/>
                <a:ea typeface="Times New Roman"/>
                <a:cs typeface="Times New Roman"/>
                <a:sym typeface="Times New Roman"/>
              </a:defRPr>
            </a:lvl1pPr>
          </a:lstStyle>
          <a:p>
            <a:fld id="{86CB4B4D-7CA3-9044-876B-883B54F8677D}" type="slidenum">
              <a:t>‹#›</a:t>
            </a:fld>
            <a:endParaRPr/>
          </a:p>
        </p:txBody>
      </p:sp>
      <p:pic>
        <p:nvPicPr>
          <p:cNvPr id="60" name="Picture 10" descr="Picture 10"/>
          <p:cNvPicPr>
            <a:picLocks noChangeAspect="1"/>
          </p:cNvPicPr>
          <p:nvPr/>
        </p:nvPicPr>
        <p:blipFill>
          <a:blip r:embed="rId2">
            <a:extLst/>
          </a:blip>
          <a:stretch>
            <a:fillRect/>
          </a:stretch>
        </p:blipFill>
        <p:spPr>
          <a:xfrm>
            <a:off x="10601504" y="6339539"/>
            <a:ext cx="1382973" cy="404254"/>
          </a:xfrm>
          <a:prstGeom prst="rect">
            <a:avLst/>
          </a:prstGeom>
          <a:ln w="12700">
            <a:miter lim="400000"/>
          </a:ln>
        </p:spPr>
      </p:pic>
      <p:sp>
        <p:nvSpPr>
          <p:cNvPr id="61" name="Rectangle 5"/>
          <p:cNvSpPr/>
          <p:nvPr/>
        </p:nvSpPr>
        <p:spPr>
          <a:xfrm>
            <a:off x="-1" y="1171073"/>
            <a:ext cx="12208044" cy="94229"/>
          </a:xfrm>
          <a:prstGeom prst="rect">
            <a:avLst/>
          </a:prstGeom>
          <a:gradFill>
            <a:gsLst>
              <a:gs pos="0">
                <a:schemeClr val="accent1"/>
              </a:gs>
              <a:gs pos="100000">
                <a:srgbClr val="FFFFFF"/>
              </a:gs>
            </a:gsLst>
          </a:gradFill>
          <a:ln w="12700">
            <a:miter lim="400000"/>
          </a:ln>
        </p:spPr>
        <p:txBody>
          <a:bodyPr lIns="36000" tIns="36000" rIns="36000" bIns="36000"/>
          <a:lstStyle/>
          <a:p>
            <a:pPr algn="ctr">
              <a:defRPr sz="1600"/>
            </a:pPr>
            <a:endParaRPr/>
          </a:p>
        </p:txBody>
      </p:sp>
      <p:sp>
        <p:nvSpPr>
          <p:cNvPr id="62" name="TextBox 8"/>
          <p:cNvSpPr txBox="1"/>
          <p:nvPr/>
        </p:nvSpPr>
        <p:spPr>
          <a:xfrm>
            <a:off x="609600" y="6374562"/>
            <a:ext cx="3345426" cy="291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6000" tIns="36000" rIns="36000" bIns="36000">
            <a:spAutoFit/>
          </a:bodyPr>
          <a:lstStyle/>
          <a:p>
            <a:pPr>
              <a:defRPr sz="1600" b="1" i="1">
                <a:solidFill>
                  <a:srgbClr val="6C7379"/>
                </a:solidFill>
                <a:latin typeface="Times New Roman"/>
                <a:ea typeface="Times New Roman"/>
                <a:cs typeface="Times New Roman"/>
                <a:sym typeface="Times New Roman"/>
              </a:defRPr>
            </a:pPr>
            <a:r>
              <a:t>Advancing Health. </a:t>
            </a:r>
            <a:r>
              <a:rPr b="0"/>
              <a:t>Personalizing Care.</a:t>
            </a:r>
          </a:p>
        </p:txBody>
      </p:sp>
      <p:sp>
        <p:nvSpPr>
          <p:cNvPr id="63" name="Title Text"/>
          <p:cNvSpPr txBox="1">
            <a:spLocks noGrp="1"/>
          </p:cNvSpPr>
          <p:nvPr>
            <p:ph type="title"/>
          </p:nvPr>
        </p:nvSpPr>
        <p:spPr>
          <a:xfrm>
            <a:off x="609600" y="64851"/>
            <a:ext cx="8229600" cy="1051561"/>
          </a:xfrm>
          <a:prstGeom prst="rect">
            <a:avLst/>
          </a:prstGeom>
        </p:spPr>
        <p:txBody>
          <a:bodyPr>
            <a:normAutofit/>
          </a:bodyPr>
          <a:lstStyle/>
          <a:p>
            <a:r>
              <a:t>Title Text</a:t>
            </a:r>
          </a:p>
        </p:txBody>
      </p:sp>
    </p:spTree>
    <p:extLst>
      <p:ext uri="{BB962C8B-B14F-4D97-AF65-F5344CB8AC3E}">
        <p14:creationId xmlns:p14="http://schemas.microsoft.com/office/powerpoint/2010/main" val="31643755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0" name="Picture 1" descr="Picture 1"/>
          <p:cNvPicPr>
            <a:picLocks noChangeAspect="1"/>
          </p:cNvPicPr>
          <p:nvPr/>
        </p:nvPicPr>
        <p:blipFill>
          <a:blip r:embed="rId2">
            <a:extLst/>
          </a:blip>
          <a:stretch>
            <a:fillRect/>
          </a:stretch>
        </p:blipFill>
        <p:spPr>
          <a:xfrm>
            <a:off x="10608929" y="6339539"/>
            <a:ext cx="1368125" cy="404254"/>
          </a:xfrm>
          <a:prstGeom prst="rect">
            <a:avLst/>
          </a:prstGeom>
          <a:ln w="12700">
            <a:miter lim="400000"/>
          </a:ln>
        </p:spPr>
      </p:pic>
      <p:sp>
        <p:nvSpPr>
          <p:cNvPr id="71" name="Body Level One…"/>
          <p:cNvSpPr txBox="1">
            <a:spLocks noGrp="1"/>
          </p:cNvSpPr>
          <p:nvPr>
            <p:ph type="body" idx="1"/>
          </p:nvPr>
        </p:nvSpPr>
        <p:spPr>
          <a:xfrm>
            <a:off x="612648" y="690663"/>
            <a:ext cx="8246007" cy="5476673"/>
          </a:xfrm>
          <a:prstGeom prst="rect">
            <a:avLst/>
          </a:prstGeom>
        </p:spPr>
        <p:txBody>
          <a:bodyPr anchor="ctr"/>
          <a:lstStyle>
            <a:lvl1pPr>
              <a:defRPr sz="4400">
                <a:solidFill>
                  <a:srgbClr val="FFFFFF"/>
                </a:solidFill>
                <a:latin typeface="Franklin Gothic Medium"/>
                <a:ea typeface="Franklin Gothic Medium"/>
                <a:cs typeface="Franklin Gothic Medium"/>
                <a:sym typeface="Franklin Gothic Medium"/>
              </a:defRPr>
            </a:lvl1pPr>
            <a:lvl2pPr marL="361921" indent="-180960">
              <a:defRPr sz="4400">
                <a:solidFill>
                  <a:srgbClr val="FFFFFF"/>
                </a:solidFill>
                <a:latin typeface="Franklin Gothic Medium"/>
                <a:ea typeface="Franklin Gothic Medium"/>
                <a:cs typeface="Franklin Gothic Medium"/>
                <a:sym typeface="Franklin Gothic Medium"/>
              </a:defRPr>
            </a:lvl2pPr>
            <a:lvl3pPr marL="534945" indent="-173023">
              <a:defRPr sz="4400">
                <a:solidFill>
                  <a:srgbClr val="FFFFFF"/>
                </a:solidFill>
                <a:latin typeface="Franklin Gothic Medium"/>
                <a:ea typeface="Franklin Gothic Medium"/>
                <a:cs typeface="Franklin Gothic Medium"/>
                <a:sym typeface="Franklin Gothic Medium"/>
              </a:defRPr>
            </a:lvl3pPr>
            <a:lvl4pPr marL="715906" indent="-180960">
              <a:defRPr sz="4400">
                <a:solidFill>
                  <a:srgbClr val="FFFFFF"/>
                </a:solidFill>
                <a:latin typeface="Franklin Gothic Medium"/>
                <a:ea typeface="Franklin Gothic Medium"/>
                <a:cs typeface="Franklin Gothic Medium"/>
                <a:sym typeface="Franklin Gothic Medium"/>
              </a:defRPr>
            </a:lvl4pPr>
            <a:lvl5pPr marL="898453" indent="-182548">
              <a:defRPr sz="4400">
                <a:solidFill>
                  <a:srgbClr val="FFFFFF"/>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72" name="TextBox 4"/>
          <p:cNvSpPr txBox="1"/>
          <p:nvPr/>
        </p:nvSpPr>
        <p:spPr>
          <a:xfrm>
            <a:off x="609600" y="6374562"/>
            <a:ext cx="3345426" cy="291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6000" tIns="36000" rIns="36000" bIns="36000">
            <a:spAutoFit/>
          </a:bodyPr>
          <a:lstStyle/>
          <a:p>
            <a:pPr>
              <a:defRPr sz="1600" b="1" i="1">
                <a:solidFill>
                  <a:srgbClr val="FFFFFF"/>
                </a:solidFill>
                <a:latin typeface="Times New Roman"/>
                <a:ea typeface="Times New Roman"/>
                <a:cs typeface="Times New Roman"/>
                <a:sym typeface="Times New Roman"/>
              </a:defRPr>
            </a:pPr>
            <a:r>
              <a:t>Advancing Health. </a:t>
            </a:r>
            <a:r>
              <a:rPr b="0"/>
              <a:t>Personalizing Care.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8255079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8_Blank">
    <p:spTree>
      <p:nvGrpSpPr>
        <p:cNvPr id="1" name=""/>
        <p:cNvGrpSpPr/>
        <p:nvPr/>
      </p:nvGrpSpPr>
      <p:grpSpPr>
        <a:xfrm>
          <a:off x="0" y="0"/>
          <a:ext cx="0" cy="0"/>
          <a:chOff x="0" y="0"/>
          <a:chExt cx="0" cy="0"/>
        </a:xfrm>
      </p:grpSpPr>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867620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2DAE12-B695-41C0-B383-0D85BB6F3DF4}"/>
              </a:ext>
            </a:extLst>
          </p:cNvPr>
          <p:cNvSpPr>
            <a:spLocks noGrp="1"/>
          </p:cNvSpPr>
          <p:nvPr>
            <p:ph idx="1"/>
          </p:nvPr>
        </p:nvSpPr>
        <p:spPr>
          <a:xfrm>
            <a:off x="609600" y="1600200"/>
            <a:ext cx="10912928" cy="4526280"/>
          </a:xfrm>
        </p:spPr>
        <p:txBody>
          <a:bodyPr/>
          <a:lstStyle>
            <a:lvl1pPr>
              <a:defRPr b="0" i="0">
                <a:latin typeface="Times New Roman" panose="02020603050405020304" pitchFamily="18" charset="0"/>
                <a:cs typeface="Times New Roman" panose="02020603050405020304" pitchFamily="18" charset="0"/>
              </a:defRPr>
            </a:lvl1pPr>
            <a:lvl2pPr>
              <a:defRPr b="0" i="0">
                <a:latin typeface="Times New Roman" panose="02020603050405020304" pitchFamily="18" charset="0"/>
                <a:cs typeface="Times New Roman" panose="02020603050405020304" pitchFamily="18" charset="0"/>
              </a:defRPr>
            </a:lvl2pPr>
            <a:lvl3pPr>
              <a:defRPr b="0" i="0">
                <a:latin typeface="Times New Roman" panose="02020603050405020304" pitchFamily="18" charset="0"/>
                <a:cs typeface="Times New Roman" panose="02020603050405020304" pitchFamily="18" charset="0"/>
              </a:defRPr>
            </a:lvl3pPr>
            <a:lvl4pPr>
              <a:defRPr b="0" i="0">
                <a:latin typeface="Times New Roman" panose="02020603050405020304" pitchFamily="18" charset="0"/>
                <a:cs typeface="Times New Roman" panose="02020603050405020304" pitchFamily="18" charset="0"/>
              </a:defRPr>
            </a:lvl4pPr>
            <a:lvl5pPr>
              <a:defRPr b="0" i="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402AC3-805B-4E2A-A073-16AA6059B6C2}"/>
              </a:ext>
            </a:extLst>
          </p:cNvPr>
          <p:cNvSpPr>
            <a:spLocks noGrp="1"/>
          </p:cNvSpPr>
          <p:nvPr>
            <p:ph type="title"/>
          </p:nvPr>
        </p:nvSpPr>
        <p:spPr>
          <a:xfrm>
            <a:off x="609600" y="64008"/>
            <a:ext cx="8229600" cy="1051560"/>
          </a:xfrm>
        </p:spPr>
        <p:txBody>
          <a:bodyPr anchor="ctr"/>
          <a:lstStyle>
            <a:lvl1pPr>
              <a:defRPr b="0" i="0">
                <a:latin typeface="+mj-lt"/>
              </a:defRPr>
            </a:lvl1pPr>
          </a:lstStyle>
          <a:p>
            <a:r>
              <a:rPr lang="en-US"/>
              <a:t>Click to edit Master title style</a:t>
            </a:r>
          </a:p>
        </p:txBody>
      </p:sp>
    </p:spTree>
    <p:extLst>
      <p:ext uri="{BB962C8B-B14F-4D97-AF65-F5344CB8AC3E}">
        <p14:creationId xmlns:p14="http://schemas.microsoft.com/office/powerpoint/2010/main" val="517309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9987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758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DC17-A376-4772-9166-E5E8CA19BC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46DD4-520F-4DCD-B8E9-E2AA19362A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19046-227E-4695-A11B-63377BD58F24}"/>
              </a:ext>
            </a:extLst>
          </p:cNvPr>
          <p:cNvSpPr>
            <a:spLocks noGrp="1"/>
          </p:cNvSpPr>
          <p:nvPr>
            <p:ph type="dt" sz="half" idx="10"/>
          </p:nvPr>
        </p:nvSpPr>
        <p:spPr/>
        <p:txBody>
          <a:bodyPr/>
          <a:lstStyle/>
          <a:p>
            <a:fld id="{3D814FD4-561E-4EAA-9E22-085D6E8580FA}" type="datetimeFigureOut">
              <a:rPr lang="en-US" smtClean="0"/>
              <a:t>5/26/2021</a:t>
            </a:fld>
            <a:endParaRPr lang="en-US"/>
          </a:p>
        </p:txBody>
      </p:sp>
      <p:sp>
        <p:nvSpPr>
          <p:cNvPr id="5" name="Footer Placeholder 4">
            <a:extLst>
              <a:ext uri="{FF2B5EF4-FFF2-40B4-BE49-F238E27FC236}">
                <a16:creationId xmlns:a16="http://schemas.microsoft.com/office/drawing/2014/main" id="{E2964145-BFFD-4EB1-B49A-F4F2A9E98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426A3-6354-4B5F-AE4E-CAB2F38FF592}"/>
              </a:ext>
            </a:extLst>
          </p:cNvPr>
          <p:cNvSpPr>
            <a:spLocks noGrp="1"/>
          </p:cNvSpPr>
          <p:nvPr>
            <p:ph type="sldNum" sz="quarter" idx="12"/>
          </p:nvPr>
        </p:nvSpPr>
        <p:spPr/>
        <p:txBody>
          <a:bodyPr/>
          <a:lstStyle/>
          <a:p>
            <a:fld id="{7DE32A15-9541-4D14-9075-D42296D36EE1}" type="slidenum">
              <a:rPr lang="en-US" smtClean="0"/>
              <a:t>‹#›</a:t>
            </a:fld>
            <a:endParaRPr lang="en-US"/>
          </a:p>
        </p:txBody>
      </p:sp>
    </p:spTree>
    <p:extLst>
      <p:ext uri="{BB962C8B-B14F-4D97-AF65-F5344CB8AC3E}">
        <p14:creationId xmlns:p14="http://schemas.microsoft.com/office/powerpoint/2010/main" val="3282188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7361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49928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9541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2581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42772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2335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25179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42429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F9A3-0027-8F4C-A1EB-71ADAF80F1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E69385-CC17-D242-A68C-7CB3BBEEE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F3960F-961E-9F4A-B60F-7A09A11C6A4D}"/>
              </a:ext>
            </a:extLst>
          </p:cNvPr>
          <p:cNvSpPr>
            <a:spLocks noGrp="1"/>
          </p:cNvSpPr>
          <p:nvPr>
            <p:ph type="dt" sz="half" idx="10"/>
          </p:nvPr>
        </p:nvSpPr>
        <p:spPr/>
        <p:txBody>
          <a:bodyPr/>
          <a:lstStyle/>
          <a:p>
            <a:fld id="{4AE96380-7FEA-A847-A6FA-30CC4AD6D66F}" type="datetimeFigureOut">
              <a:rPr lang="en-US" smtClean="0"/>
              <a:t>5/25/2021</a:t>
            </a:fld>
            <a:endParaRPr lang="en-US"/>
          </a:p>
        </p:txBody>
      </p:sp>
      <p:sp>
        <p:nvSpPr>
          <p:cNvPr id="5" name="Footer Placeholder 4">
            <a:extLst>
              <a:ext uri="{FF2B5EF4-FFF2-40B4-BE49-F238E27FC236}">
                <a16:creationId xmlns:a16="http://schemas.microsoft.com/office/drawing/2014/main" id="{8A01790A-1332-9E4A-8002-04DDD15E4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E13C4-6067-B14E-8756-6F92E22DD6DA}"/>
              </a:ext>
            </a:extLst>
          </p:cNvPr>
          <p:cNvSpPr>
            <a:spLocks noGrp="1"/>
          </p:cNvSpPr>
          <p:nvPr>
            <p:ph type="sldNum" sz="quarter" idx="12"/>
          </p:nvPr>
        </p:nvSpPr>
        <p:spPr/>
        <p:txBody>
          <a:bodyPr/>
          <a:lstStyle/>
          <a:p>
            <a:fld id="{C00DB9F0-A391-8547-966F-9103502E72A0}" type="slidenum">
              <a:rPr lang="en-US" smtClean="0"/>
              <a:t>‹#›</a:t>
            </a:fld>
            <a:endParaRPr lang="en-US"/>
          </a:p>
        </p:txBody>
      </p:sp>
    </p:spTree>
    <p:extLst>
      <p:ext uri="{BB962C8B-B14F-4D97-AF65-F5344CB8AC3E}">
        <p14:creationId xmlns:p14="http://schemas.microsoft.com/office/powerpoint/2010/main" val="753193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3502-547B-D841-8B37-6072C05623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24C85-093A-F841-B7B7-233DDF46F7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F704B-37FE-4A47-B056-B885C65C4C71}"/>
              </a:ext>
            </a:extLst>
          </p:cNvPr>
          <p:cNvSpPr>
            <a:spLocks noGrp="1"/>
          </p:cNvSpPr>
          <p:nvPr>
            <p:ph type="dt" sz="half" idx="10"/>
          </p:nvPr>
        </p:nvSpPr>
        <p:spPr/>
        <p:txBody>
          <a:bodyPr/>
          <a:lstStyle/>
          <a:p>
            <a:fld id="{4AE96380-7FEA-A847-A6FA-30CC4AD6D66F}" type="datetimeFigureOut">
              <a:rPr lang="en-US" smtClean="0"/>
              <a:t>5/25/2021</a:t>
            </a:fld>
            <a:endParaRPr lang="en-US"/>
          </a:p>
        </p:txBody>
      </p:sp>
      <p:sp>
        <p:nvSpPr>
          <p:cNvPr id="5" name="Footer Placeholder 4">
            <a:extLst>
              <a:ext uri="{FF2B5EF4-FFF2-40B4-BE49-F238E27FC236}">
                <a16:creationId xmlns:a16="http://schemas.microsoft.com/office/drawing/2014/main" id="{49EC856A-22DA-3949-893B-B03EB6165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3163E-B7BC-4D4A-BB80-DD5408121B7C}"/>
              </a:ext>
            </a:extLst>
          </p:cNvPr>
          <p:cNvSpPr>
            <a:spLocks noGrp="1"/>
          </p:cNvSpPr>
          <p:nvPr>
            <p:ph type="sldNum" sz="quarter" idx="12"/>
          </p:nvPr>
        </p:nvSpPr>
        <p:spPr/>
        <p:txBody>
          <a:bodyPr/>
          <a:lstStyle/>
          <a:p>
            <a:fld id="{C00DB9F0-A391-8547-966F-9103502E72A0}" type="slidenum">
              <a:rPr lang="en-US" smtClean="0"/>
              <a:t>‹#›</a:t>
            </a:fld>
            <a:endParaRPr lang="en-US"/>
          </a:p>
        </p:txBody>
      </p:sp>
    </p:spTree>
    <p:extLst>
      <p:ext uri="{BB962C8B-B14F-4D97-AF65-F5344CB8AC3E}">
        <p14:creationId xmlns:p14="http://schemas.microsoft.com/office/powerpoint/2010/main" val="375986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9237-2256-45B4-B13C-159EBD12A0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5B9816-92E4-4FF3-97A6-94FF2D9AC4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C75159-D00F-4578-9EB9-60941210E091}"/>
              </a:ext>
            </a:extLst>
          </p:cNvPr>
          <p:cNvSpPr>
            <a:spLocks noGrp="1"/>
          </p:cNvSpPr>
          <p:nvPr>
            <p:ph type="dt" sz="half" idx="10"/>
          </p:nvPr>
        </p:nvSpPr>
        <p:spPr/>
        <p:txBody>
          <a:bodyPr/>
          <a:lstStyle/>
          <a:p>
            <a:fld id="{3D814FD4-561E-4EAA-9E22-085D6E8580FA}" type="datetimeFigureOut">
              <a:rPr lang="en-US" smtClean="0"/>
              <a:t>5/26/2021</a:t>
            </a:fld>
            <a:endParaRPr lang="en-US"/>
          </a:p>
        </p:txBody>
      </p:sp>
      <p:sp>
        <p:nvSpPr>
          <p:cNvPr id="5" name="Footer Placeholder 4">
            <a:extLst>
              <a:ext uri="{FF2B5EF4-FFF2-40B4-BE49-F238E27FC236}">
                <a16:creationId xmlns:a16="http://schemas.microsoft.com/office/drawing/2014/main" id="{68038FAF-4E30-446F-AD62-B9BE7EF64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B8D91-DD7E-43C3-9472-CD1EE56E1D48}"/>
              </a:ext>
            </a:extLst>
          </p:cNvPr>
          <p:cNvSpPr>
            <a:spLocks noGrp="1"/>
          </p:cNvSpPr>
          <p:nvPr>
            <p:ph type="sldNum" sz="quarter" idx="12"/>
          </p:nvPr>
        </p:nvSpPr>
        <p:spPr/>
        <p:txBody>
          <a:bodyPr/>
          <a:lstStyle/>
          <a:p>
            <a:fld id="{7DE32A15-9541-4D14-9075-D42296D36EE1}" type="slidenum">
              <a:rPr lang="en-US" smtClean="0"/>
              <a:t>‹#›</a:t>
            </a:fld>
            <a:endParaRPr lang="en-US"/>
          </a:p>
        </p:txBody>
      </p:sp>
    </p:spTree>
    <p:extLst>
      <p:ext uri="{BB962C8B-B14F-4D97-AF65-F5344CB8AC3E}">
        <p14:creationId xmlns:p14="http://schemas.microsoft.com/office/powerpoint/2010/main" val="1896835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303A-F537-B940-AC54-BA29A7F60D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CD9181-F016-2347-9ADE-B99E999CBF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A5615B-2F63-0545-9250-61A79A92D82E}"/>
              </a:ext>
            </a:extLst>
          </p:cNvPr>
          <p:cNvSpPr>
            <a:spLocks noGrp="1"/>
          </p:cNvSpPr>
          <p:nvPr>
            <p:ph type="dt" sz="half" idx="10"/>
          </p:nvPr>
        </p:nvSpPr>
        <p:spPr/>
        <p:txBody>
          <a:bodyPr/>
          <a:lstStyle/>
          <a:p>
            <a:fld id="{4AE96380-7FEA-A847-A6FA-30CC4AD6D66F}" type="datetimeFigureOut">
              <a:rPr lang="en-US" smtClean="0"/>
              <a:t>5/25/2021</a:t>
            </a:fld>
            <a:endParaRPr lang="en-US"/>
          </a:p>
        </p:txBody>
      </p:sp>
      <p:sp>
        <p:nvSpPr>
          <p:cNvPr id="5" name="Footer Placeholder 4">
            <a:extLst>
              <a:ext uri="{FF2B5EF4-FFF2-40B4-BE49-F238E27FC236}">
                <a16:creationId xmlns:a16="http://schemas.microsoft.com/office/drawing/2014/main" id="{D917A162-155B-3E48-B302-3147A8C2D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F9946-71BC-D941-9944-E79ADA19245E}"/>
              </a:ext>
            </a:extLst>
          </p:cNvPr>
          <p:cNvSpPr>
            <a:spLocks noGrp="1"/>
          </p:cNvSpPr>
          <p:nvPr>
            <p:ph type="sldNum" sz="quarter" idx="12"/>
          </p:nvPr>
        </p:nvSpPr>
        <p:spPr/>
        <p:txBody>
          <a:bodyPr/>
          <a:lstStyle/>
          <a:p>
            <a:fld id="{C00DB9F0-A391-8547-966F-9103502E72A0}" type="slidenum">
              <a:rPr lang="en-US" smtClean="0"/>
              <a:t>‹#›</a:t>
            </a:fld>
            <a:endParaRPr lang="en-US"/>
          </a:p>
        </p:txBody>
      </p:sp>
    </p:spTree>
    <p:extLst>
      <p:ext uri="{BB962C8B-B14F-4D97-AF65-F5344CB8AC3E}">
        <p14:creationId xmlns:p14="http://schemas.microsoft.com/office/powerpoint/2010/main" val="2020057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7467-0739-6342-8EEE-2742B09ADD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42C28A-681B-7942-BD27-DA235B8269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944BA7-A383-5243-AC91-365672CFD1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295A2F-B993-ED41-9131-D49B61C59164}"/>
              </a:ext>
            </a:extLst>
          </p:cNvPr>
          <p:cNvSpPr>
            <a:spLocks noGrp="1"/>
          </p:cNvSpPr>
          <p:nvPr>
            <p:ph type="dt" sz="half" idx="10"/>
          </p:nvPr>
        </p:nvSpPr>
        <p:spPr/>
        <p:txBody>
          <a:bodyPr/>
          <a:lstStyle/>
          <a:p>
            <a:fld id="{4AE96380-7FEA-A847-A6FA-30CC4AD6D66F}" type="datetimeFigureOut">
              <a:rPr lang="en-US" smtClean="0"/>
              <a:t>5/25/2021</a:t>
            </a:fld>
            <a:endParaRPr lang="en-US"/>
          </a:p>
        </p:txBody>
      </p:sp>
      <p:sp>
        <p:nvSpPr>
          <p:cNvPr id="6" name="Footer Placeholder 5">
            <a:extLst>
              <a:ext uri="{FF2B5EF4-FFF2-40B4-BE49-F238E27FC236}">
                <a16:creationId xmlns:a16="http://schemas.microsoft.com/office/drawing/2014/main" id="{587BAF02-EA74-0D4E-8D28-749DE7ABA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2D6D7-663D-2740-BF45-5F52AC155E66}"/>
              </a:ext>
            </a:extLst>
          </p:cNvPr>
          <p:cNvSpPr>
            <a:spLocks noGrp="1"/>
          </p:cNvSpPr>
          <p:nvPr>
            <p:ph type="sldNum" sz="quarter" idx="12"/>
          </p:nvPr>
        </p:nvSpPr>
        <p:spPr/>
        <p:txBody>
          <a:bodyPr/>
          <a:lstStyle/>
          <a:p>
            <a:fld id="{C00DB9F0-A391-8547-966F-9103502E72A0}" type="slidenum">
              <a:rPr lang="en-US" smtClean="0"/>
              <a:t>‹#›</a:t>
            </a:fld>
            <a:endParaRPr lang="en-US"/>
          </a:p>
        </p:txBody>
      </p:sp>
    </p:spTree>
    <p:extLst>
      <p:ext uri="{BB962C8B-B14F-4D97-AF65-F5344CB8AC3E}">
        <p14:creationId xmlns:p14="http://schemas.microsoft.com/office/powerpoint/2010/main" val="2404966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8A1C-0B35-2D41-AA26-4087B5D6EA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FE1ACA-411D-DB4D-B29D-39F22F3EC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8834B-68E9-0F45-B8CD-59FD868A5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784BF3-BE9F-FB46-A3BB-4A799FA05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11F10C-E00D-9D4A-834D-20E5610DBF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FB5197-C4AD-974B-82B4-FE3F421C281D}"/>
              </a:ext>
            </a:extLst>
          </p:cNvPr>
          <p:cNvSpPr>
            <a:spLocks noGrp="1"/>
          </p:cNvSpPr>
          <p:nvPr>
            <p:ph type="dt" sz="half" idx="10"/>
          </p:nvPr>
        </p:nvSpPr>
        <p:spPr/>
        <p:txBody>
          <a:bodyPr/>
          <a:lstStyle/>
          <a:p>
            <a:fld id="{4AE96380-7FEA-A847-A6FA-30CC4AD6D66F}" type="datetimeFigureOut">
              <a:rPr lang="en-US" smtClean="0"/>
              <a:t>5/25/2021</a:t>
            </a:fld>
            <a:endParaRPr lang="en-US"/>
          </a:p>
        </p:txBody>
      </p:sp>
      <p:sp>
        <p:nvSpPr>
          <p:cNvPr id="8" name="Footer Placeholder 7">
            <a:extLst>
              <a:ext uri="{FF2B5EF4-FFF2-40B4-BE49-F238E27FC236}">
                <a16:creationId xmlns:a16="http://schemas.microsoft.com/office/drawing/2014/main" id="{D31C94DA-6BDC-BB46-8813-5A7C811D71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C71A77-4A79-454E-AEBC-88228B1620B2}"/>
              </a:ext>
            </a:extLst>
          </p:cNvPr>
          <p:cNvSpPr>
            <a:spLocks noGrp="1"/>
          </p:cNvSpPr>
          <p:nvPr>
            <p:ph type="sldNum" sz="quarter" idx="12"/>
          </p:nvPr>
        </p:nvSpPr>
        <p:spPr/>
        <p:txBody>
          <a:bodyPr/>
          <a:lstStyle/>
          <a:p>
            <a:fld id="{C00DB9F0-A391-8547-966F-9103502E72A0}" type="slidenum">
              <a:rPr lang="en-US" smtClean="0"/>
              <a:t>‹#›</a:t>
            </a:fld>
            <a:endParaRPr lang="en-US"/>
          </a:p>
        </p:txBody>
      </p:sp>
    </p:spTree>
    <p:extLst>
      <p:ext uri="{BB962C8B-B14F-4D97-AF65-F5344CB8AC3E}">
        <p14:creationId xmlns:p14="http://schemas.microsoft.com/office/powerpoint/2010/main" val="564907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4C90-56E2-044F-A349-3729426904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06DB3C-ED18-0942-ABC5-D8BA4069B6CC}"/>
              </a:ext>
            </a:extLst>
          </p:cNvPr>
          <p:cNvSpPr>
            <a:spLocks noGrp="1"/>
          </p:cNvSpPr>
          <p:nvPr>
            <p:ph type="dt" sz="half" idx="10"/>
          </p:nvPr>
        </p:nvSpPr>
        <p:spPr/>
        <p:txBody>
          <a:bodyPr/>
          <a:lstStyle/>
          <a:p>
            <a:fld id="{4AE96380-7FEA-A847-A6FA-30CC4AD6D66F}" type="datetimeFigureOut">
              <a:rPr lang="en-US" smtClean="0"/>
              <a:t>5/25/2021</a:t>
            </a:fld>
            <a:endParaRPr lang="en-US"/>
          </a:p>
        </p:txBody>
      </p:sp>
      <p:sp>
        <p:nvSpPr>
          <p:cNvPr id="4" name="Footer Placeholder 3">
            <a:extLst>
              <a:ext uri="{FF2B5EF4-FFF2-40B4-BE49-F238E27FC236}">
                <a16:creationId xmlns:a16="http://schemas.microsoft.com/office/drawing/2014/main" id="{BA6ED48B-7783-BF48-83DD-B9BAC44DB8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EF5FA0-9E8F-FA48-99D2-5569B8D43010}"/>
              </a:ext>
            </a:extLst>
          </p:cNvPr>
          <p:cNvSpPr>
            <a:spLocks noGrp="1"/>
          </p:cNvSpPr>
          <p:nvPr>
            <p:ph type="sldNum" sz="quarter" idx="12"/>
          </p:nvPr>
        </p:nvSpPr>
        <p:spPr/>
        <p:txBody>
          <a:bodyPr/>
          <a:lstStyle/>
          <a:p>
            <a:fld id="{C00DB9F0-A391-8547-966F-9103502E72A0}" type="slidenum">
              <a:rPr lang="en-US" smtClean="0"/>
              <a:t>‹#›</a:t>
            </a:fld>
            <a:endParaRPr lang="en-US"/>
          </a:p>
        </p:txBody>
      </p:sp>
    </p:spTree>
    <p:extLst>
      <p:ext uri="{BB962C8B-B14F-4D97-AF65-F5344CB8AC3E}">
        <p14:creationId xmlns:p14="http://schemas.microsoft.com/office/powerpoint/2010/main" val="4010344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E9818-6016-9E43-A093-1D89C7135CA7}"/>
              </a:ext>
            </a:extLst>
          </p:cNvPr>
          <p:cNvSpPr>
            <a:spLocks noGrp="1"/>
          </p:cNvSpPr>
          <p:nvPr>
            <p:ph type="dt" sz="half" idx="10"/>
          </p:nvPr>
        </p:nvSpPr>
        <p:spPr/>
        <p:txBody>
          <a:bodyPr/>
          <a:lstStyle/>
          <a:p>
            <a:fld id="{4AE96380-7FEA-A847-A6FA-30CC4AD6D66F}" type="datetimeFigureOut">
              <a:rPr lang="en-US" smtClean="0"/>
              <a:t>5/25/2021</a:t>
            </a:fld>
            <a:endParaRPr lang="en-US"/>
          </a:p>
        </p:txBody>
      </p:sp>
      <p:sp>
        <p:nvSpPr>
          <p:cNvPr id="3" name="Footer Placeholder 2">
            <a:extLst>
              <a:ext uri="{FF2B5EF4-FFF2-40B4-BE49-F238E27FC236}">
                <a16:creationId xmlns:a16="http://schemas.microsoft.com/office/drawing/2014/main" id="{A2F9DF2B-B84D-CA41-A0D1-61CD6EFC76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3151B7-8D70-0E48-BFAC-A8A4877C0D20}"/>
              </a:ext>
            </a:extLst>
          </p:cNvPr>
          <p:cNvSpPr>
            <a:spLocks noGrp="1"/>
          </p:cNvSpPr>
          <p:nvPr>
            <p:ph type="sldNum" sz="quarter" idx="12"/>
          </p:nvPr>
        </p:nvSpPr>
        <p:spPr/>
        <p:txBody>
          <a:bodyPr/>
          <a:lstStyle/>
          <a:p>
            <a:fld id="{C00DB9F0-A391-8547-966F-9103502E72A0}" type="slidenum">
              <a:rPr lang="en-US" smtClean="0"/>
              <a:t>‹#›</a:t>
            </a:fld>
            <a:endParaRPr lang="en-US"/>
          </a:p>
        </p:txBody>
      </p:sp>
    </p:spTree>
    <p:extLst>
      <p:ext uri="{BB962C8B-B14F-4D97-AF65-F5344CB8AC3E}">
        <p14:creationId xmlns:p14="http://schemas.microsoft.com/office/powerpoint/2010/main" val="1325460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8787-A43F-A14A-9F8E-D987FF44A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E20B5A-4B27-2F45-8817-8E00E40A8A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CC944F-2D5B-4748-9CFF-0E8469E39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E5DCA-E127-2049-8EF9-C33456A29D96}"/>
              </a:ext>
            </a:extLst>
          </p:cNvPr>
          <p:cNvSpPr>
            <a:spLocks noGrp="1"/>
          </p:cNvSpPr>
          <p:nvPr>
            <p:ph type="dt" sz="half" idx="10"/>
          </p:nvPr>
        </p:nvSpPr>
        <p:spPr/>
        <p:txBody>
          <a:bodyPr/>
          <a:lstStyle/>
          <a:p>
            <a:fld id="{4AE96380-7FEA-A847-A6FA-30CC4AD6D66F}" type="datetimeFigureOut">
              <a:rPr lang="en-US" smtClean="0"/>
              <a:t>5/25/2021</a:t>
            </a:fld>
            <a:endParaRPr lang="en-US"/>
          </a:p>
        </p:txBody>
      </p:sp>
      <p:sp>
        <p:nvSpPr>
          <p:cNvPr id="6" name="Footer Placeholder 5">
            <a:extLst>
              <a:ext uri="{FF2B5EF4-FFF2-40B4-BE49-F238E27FC236}">
                <a16:creationId xmlns:a16="http://schemas.microsoft.com/office/drawing/2014/main" id="{442FA0CF-8B68-6D45-8639-B1B8B9299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32629-6FEB-6E46-A94B-070006FF75EE}"/>
              </a:ext>
            </a:extLst>
          </p:cNvPr>
          <p:cNvSpPr>
            <a:spLocks noGrp="1"/>
          </p:cNvSpPr>
          <p:nvPr>
            <p:ph type="sldNum" sz="quarter" idx="12"/>
          </p:nvPr>
        </p:nvSpPr>
        <p:spPr/>
        <p:txBody>
          <a:bodyPr/>
          <a:lstStyle/>
          <a:p>
            <a:fld id="{C00DB9F0-A391-8547-966F-9103502E72A0}" type="slidenum">
              <a:rPr lang="en-US" smtClean="0"/>
              <a:t>‹#›</a:t>
            </a:fld>
            <a:endParaRPr lang="en-US"/>
          </a:p>
        </p:txBody>
      </p:sp>
    </p:spTree>
    <p:extLst>
      <p:ext uri="{BB962C8B-B14F-4D97-AF65-F5344CB8AC3E}">
        <p14:creationId xmlns:p14="http://schemas.microsoft.com/office/powerpoint/2010/main" val="4204269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9C8A-EC50-B049-AC45-EEAF9A3B4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547C7B-4005-C84A-B5AC-6B57BE61F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4AA503-BF9C-C54B-83A2-4EB977247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316E25-03FD-B34C-9726-09A2465179B7}"/>
              </a:ext>
            </a:extLst>
          </p:cNvPr>
          <p:cNvSpPr>
            <a:spLocks noGrp="1"/>
          </p:cNvSpPr>
          <p:nvPr>
            <p:ph type="dt" sz="half" idx="10"/>
          </p:nvPr>
        </p:nvSpPr>
        <p:spPr/>
        <p:txBody>
          <a:bodyPr/>
          <a:lstStyle/>
          <a:p>
            <a:fld id="{4AE96380-7FEA-A847-A6FA-30CC4AD6D66F}" type="datetimeFigureOut">
              <a:rPr lang="en-US" smtClean="0"/>
              <a:t>5/25/2021</a:t>
            </a:fld>
            <a:endParaRPr lang="en-US"/>
          </a:p>
        </p:txBody>
      </p:sp>
      <p:sp>
        <p:nvSpPr>
          <p:cNvPr id="6" name="Footer Placeholder 5">
            <a:extLst>
              <a:ext uri="{FF2B5EF4-FFF2-40B4-BE49-F238E27FC236}">
                <a16:creationId xmlns:a16="http://schemas.microsoft.com/office/drawing/2014/main" id="{4C8A9A53-EF6A-F445-9DAB-63C829B6A5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64865-F30E-A043-99CB-C3175E4FFF33}"/>
              </a:ext>
            </a:extLst>
          </p:cNvPr>
          <p:cNvSpPr>
            <a:spLocks noGrp="1"/>
          </p:cNvSpPr>
          <p:nvPr>
            <p:ph type="sldNum" sz="quarter" idx="12"/>
          </p:nvPr>
        </p:nvSpPr>
        <p:spPr/>
        <p:txBody>
          <a:bodyPr/>
          <a:lstStyle/>
          <a:p>
            <a:fld id="{C00DB9F0-A391-8547-966F-9103502E72A0}" type="slidenum">
              <a:rPr lang="en-US" smtClean="0"/>
              <a:t>‹#›</a:t>
            </a:fld>
            <a:endParaRPr lang="en-US"/>
          </a:p>
        </p:txBody>
      </p:sp>
    </p:spTree>
    <p:extLst>
      <p:ext uri="{BB962C8B-B14F-4D97-AF65-F5344CB8AC3E}">
        <p14:creationId xmlns:p14="http://schemas.microsoft.com/office/powerpoint/2010/main" val="2513762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586A-412C-B94C-9C32-F9801F790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995CFD-6696-D943-8CEB-F56B0A6492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D7CE6-3252-C84A-BBD7-07CD5FE09804}"/>
              </a:ext>
            </a:extLst>
          </p:cNvPr>
          <p:cNvSpPr>
            <a:spLocks noGrp="1"/>
          </p:cNvSpPr>
          <p:nvPr>
            <p:ph type="dt" sz="half" idx="10"/>
          </p:nvPr>
        </p:nvSpPr>
        <p:spPr/>
        <p:txBody>
          <a:bodyPr/>
          <a:lstStyle/>
          <a:p>
            <a:fld id="{4AE96380-7FEA-A847-A6FA-30CC4AD6D66F}" type="datetimeFigureOut">
              <a:rPr lang="en-US" smtClean="0"/>
              <a:t>5/25/2021</a:t>
            </a:fld>
            <a:endParaRPr lang="en-US"/>
          </a:p>
        </p:txBody>
      </p:sp>
      <p:sp>
        <p:nvSpPr>
          <p:cNvPr id="5" name="Footer Placeholder 4">
            <a:extLst>
              <a:ext uri="{FF2B5EF4-FFF2-40B4-BE49-F238E27FC236}">
                <a16:creationId xmlns:a16="http://schemas.microsoft.com/office/drawing/2014/main" id="{548D11DA-3224-2D4B-B490-F1C1AF618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1AFE1-41CF-7344-B43C-FCAB71DFD517}"/>
              </a:ext>
            </a:extLst>
          </p:cNvPr>
          <p:cNvSpPr>
            <a:spLocks noGrp="1"/>
          </p:cNvSpPr>
          <p:nvPr>
            <p:ph type="sldNum" sz="quarter" idx="12"/>
          </p:nvPr>
        </p:nvSpPr>
        <p:spPr/>
        <p:txBody>
          <a:bodyPr/>
          <a:lstStyle/>
          <a:p>
            <a:fld id="{C00DB9F0-A391-8547-966F-9103502E72A0}" type="slidenum">
              <a:rPr lang="en-US" smtClean="0"/>
              <a:t>‹#›</a:t>
            </a:fld>
            <a:endParaRPr lang="en-US"/>
          </a:p>
        </p:txBody>
      </p:sp>
    </p:spTree>
    <p:extLst>
      <p:ext uri="{BB962C8B-B14F-4D97-AF65-F5344CB8AC3E}">
        <p14:creationId xmlns:p14="http://schemas.microsoft.com/office/powerpoint/2010/main" val="1429193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A53510-59B0-8545-8938-4E204DFCD7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5658EC-62EB-AA4E-8465-9D27295E6E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73253-28C6-2640-B805-06ACDF6D8B81}"/>
              </a:ext>
            </a:extLst>
          </p:cNvPr>
          <p:cNvSpPr>
            <a:spLocks noGrp="1"/>
          </p:cNvSpPr>
          <p:nvPr>
            <p:ph type="dt" sz="half" idx="10"/>
          </p:nvPr>
        </p:nvSpPr>
        <p:spPr/>
        <p:txBody>
          <a:bodyPr/>
          <a:lstStyle/>
          <a:p>
            <a:fld id="{4AE96380-7FEA-A847-A6FA-30CC4AD6D66F}" type="datetimeFigureOut">
              <a:rPr lang="en-US" smtClean="0"/>
              <a:t>5/25/2021</a:t>
            </a:fld>
            <a:endParaRPr lang="en-US"/>
          </a:p>
        </p:txBody>
      </p:sp>
      <p:sp>
        <p:nvSpPr>
          <p:cNvPr id="5" name="Footer Placeholder 4">
            <a:extLst>
              <a:ext uri="{FF2B5EF4-FFF2-40B4-BE49-F238E27FC236}">
                <a16:creationId xmlns:a16="http://schemas.microsoft.com/office/drawing/2014/main" id="{0E2DCC26-3433-EA4A-A4E7-0152C6BE4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BD0A7-800B-AD44-97F6-3E00ED1CCEB2}"/>
              </a:ext>
            </a:extLst>
          </p:cNvPr>
          <p:cNvSpPr>
            <a:spLocks noGrp="1"/>
          </p:cNvSpPr>
          <p:nvPr>
            <p:ph type="sldNum" sz="quarter" idx="12"/>
          </p:nvPr>
        </p:nvSpPr>
        <p:spPr/>
        <p:txBody>
          <a:bodyPr/>
          <a:lstStyle/>
          <a:p>
            <a:fld id="{C00DB9F0-A391-8547-966F-9103502E72A0}" type="slidenum">
              <a:rPr lang="en-US" smtClean="0"/>
              <a:t>‹#›</a:t>
            </a:fld>
            <a:endParaRPr lang="en-US"/>
          </a:p>
        </p:txBody>
      </p:sp>
    </p:spTree>
    <p:extLst>
      <p:ext uri="{BB962C8B-B14F-4D97-AF65-F5344CB8AC3E}">
        <p14:creationId xmlns:p14="http://schemas.microsoft.com/office/powerpoint/2010/main" val="41710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CBA2C-E1AA-4883-B70D-9AA5AE4F2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BF1DE4-9130-4BC1-A3A1-F5C3400C05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75F45D-D3E4-460E-8D23-D4F2FA1685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C46673-E39E-4B0D-B595-3547CDC31366}"/>
              </a:ext>
            </a:extLst>
          </p:cNvPr>
          <p:cNvSpPr>
            <a:spLocks noGrp="1"/>
          </p:cNvSpPr>
          <p:nvPr>
            <p:ph type="dt" sz="half" idx="10"/>
          </p:nvPr>
        </p:nvSpPr>
        <p:spPr/>
        <p:txBody>
          <a:bodyPr/>
          <a:lstStyle/>
          <a:p>
            <a:fld id="{3D814FD4-561E-4EAA-9E22-085D6E8580FA}" type="datetimeFigureOut">
              <a:rPr lang="en-US" smtClean="0"/>
              <a:t>5/26/2021</a:t>
            </a:fld>
            <a:endParaRPr lang="en-US"/>
          </a:p>
        </p:txBody>
      </p:sp>
      <p:sp>
        <p:nvSpPr>
          <p:cNvPr id="6" name="Footer Placeholder 5">
            <a:extLst>
              <a:ext uri="{FF2B5EF4-FFF2-40B4-BE49-F238E27FC236}">
                <a16:creationId xmlns:a16="http://schemas.microsoft.com/office/drawing/2014/main" id="{1BFCB417-E0D2-48BD-A6AE-65D3348A4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7CC93-A27E-4778-9348-540A9100D2B2}"/>
              </a:ext>
            </a:extLst>
          </p:cNvPr>
          <p:cNvSpPr>
            <a:spLocks noGrp="1"/>
          </p:cNvSpPr>
          <p:nvPr>
            <p:ph type="sldNum" sz="quarter" idx="12"/>
          </p:nvPr>
        </p:nvSpPr>
        <p:spPr/>
        <p:txBody>
          <a:bodyPr/>
          <a:lstStyle/>
          <a:p>
            <a:fld id="{7DE32A15-9541-4D14-9075-D42296D36EE1}" type="slidenum">
              <a:rPr lang="en-US" smtClean="0"/>
              <a:t>‹#›</a:t>
            </a:fld>
            <a:endParaRPr lang="en-US"/>
          </a:p>
        </p:txBody>
      </p:sp>
    </p:spTree>
    <p:extLst>
      <p:ext uri="{BB962C8B-B14F-4D97-AF65-F5344CB8AC3E}">
        <p14:creationId xmlns:p14="http://schemas.microsoft.com/office/powerpoint/2010/main" val="275057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EC8F-3A24-4F9F-978F-DD5C2010CF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170C0D-2031-4EBA-9DD7-C81AD5572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3ECB57-3807-422D-A6E1-BDDE96AA0D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077214-16A4-4DA5-BDBB-7731BCA6E4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0CF6D2-ABA7-4378-8AB7-7543790106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266738-497D-4AF6-979F-B32A6ADBB48B}"/>
              </a:ext>
            </a:extLst>
          </p:cNvPr>
          <p:cNvSpPr>
            <a:spLocks noGrp="1"/>
          </p:cNvSpPr>
          <p:nvPr>
            <p:ph type="dt" sz="half" idx="10"/>
          </p:nvPr>
        </p:nvSpPr>
        <p:spPr/>
        <p:txBody>
          <a:bodyPr/>
          <a:lstStyle/>
          <a:p>
            <a:fld id="{3D814FD4-561E-4EAA-9E22-085D6E8580FA}" type="datetimeFigureOut">
              <a:rPr lang="en-US" smtClean="0"/>
              <a:t>5/26/2021</a:t>
            </a:fld>
            <a:endParaRPr lang="en-US"/>
          </a:p>
        </p:txBody>
      </p:sp>
      <p:sp>
        <p:nvSpPr>
          <p:cNvPr id="8" name="Footer Placeholder 7">
            <a:extLst>
              <a:ext uri="{FF2B5EF4-FFF2-40B4-BE49-F238E27FC236}">
                <a16:creationId xmlns:a16="http://schemas.microsoft.com/office/drawing/2014/main" id="{8D986D61-0A70-454A-82B6-3D065BD7F6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5A7770-BF8D-468D-B7FA-B3A084D9C825}"/>
              </a:ext>
            </a:extLst>
          </p:cNvPr>
          <p:cNvSpPr>
            <a:spLocks noGrp="1"/>
          </p:cNvSpPr>
          <p:nvPr>
            <p:ph type="sldNum" sz="quarter" idx="12"/>
          </p:nvPr>
        </p:nvSpPr>
        <p:spPr/>
        <p:txBody>
          <a:bodyPr/>
          <a:lstStyle/>
          <a:p>
            <a:fld id="{7DE32A15-9541-4D14-9075-D42296D36EE1}" type="slidenum">
              <a:rPr lang="en-US" smtClean="0"/>
              <a:t>‹#›</a:t>
            </a:fld>
            <a:endParaRPr lang="en-US"/>
          </a:p>
        </p:txBody>
      </p:sp>
    </p:spTree>
    <p:extLst>
      <p:ext uri="{BB962C8B-B14F-4D97-AF65-F5344CB8AC3E}">
        <p14:creationId xmlns:p14="http://schemas.microsoft.com/office/powerpoint/2010/main" val="1711797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F52A-754C-4B1D-8A80-AB273B615D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EA861E-CCD4-4EAD-847B-22FCDB0CE88A}"/>
              </a:ext>
            </a:extLst>
          </p:cNvPr>
          <p:cNvSpPr>
            <a:spLocks noGrp="1"/>
          </p:cNvSpPr>
          <p:nvPr>
            <p:ph type="dt" sz="half" idx="10"/>
          </p:nvPr>
        </p:nvSpPr>
        <p:spPr/>
        <p:txBody>
          <a:bodyPr/>
          <a:lstStyle/>
          <a:p>
            <a:fld id="{3D814FD4-561E-4EAA-9E22-085D6E8580FA}" type="datetimeFigureOut">
              <a:rPr lang="en-US" smtClean="0"/>
              <a:t>5/26/2021</a:t>
            </a:fld>
            <a:endParaRPr lang="en-US"/>
          </a:p>
        </p:txBody>
      </p:sp>
      <p:sp>
        <p:nvSpPr>
          <p:cNvPr id="4" name="Footer Placeholder 3">
            <a:extLst>
              <a:ext uri="{FF2B5EF4-FFF2-40B4-BE49-F238E27FC236}">
                <a16:creationId xmlns:a16="http://schemas.microsoft.com/office/drawing/2014/main" id="{7A8BFB26-9EFD-4AED-BDA0-38218CBCB3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E0383F-28C1-43DA-9468-B40018CFE3F3}"/>
              </a:ext>
            </a:extLst>
          </p:cNvPr>
          <p:cNvSpPr>
            <a:spLocks noGrp="1"/>
          </p:cNvSpPr>
          <p:nvPr>
            <p:ph type="sldNum" sz="quarter" idx="12"/>
          </p:nvPr>
        </p:nvSpPr>
        <p:spPr/>
        <p:txBody>
          <a:bodyPr/>
          <a:lstStyle/>
          <a:p>
            <a:fld id="{7DE32A15-9541-4D14-9075-D42296D36EE1}" type="slidenum">
              <a:rPr lang="en-US" smtClean="0"/>
              <a:t>‹#›</a:t>
            </a:fld>
            <a:endParaRPr lang="en-US"/>
          </a:p>
        </p:txBody>
      </p:sp>
    </p:spTree>
    <p:extLst>
      <p:ext uri="{BB962C8B-B14F-4D97-AF65-F5344CB8AC3E}">
        <p14:creationId xmlns:p14="http://schemas.microsoft.com/office/powerpoint/2010/main" val="182487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0C0ABE-743E-422D-92CC-79BE35AC03AA}"/>
              </a:ext>
            </a:extLst>
          </p:cNvPr>
          <p:cNvSpPr>
            <a:spLocks noGrp="1"/>
          </p:cNvSpPr>
          <p:nvPr>
            <p:ph type="dt" sz="half" idx="10"/>
          </p:nvPr>
        </p:nvSpPr>
        <p:spPr/>
        <p:txBody>
          <a:bodyPr/>
          <a:lstStyle/>
          <a:p>
            <a:fld id="{3D814FD4-561E-4EAA-9E22-085D6E8580FA}" type="datetimeFigureOut">
              <a:rPr lang="en-US" smtClean="0"/>
              <a:t>5/26/2021</a:t>
            </a:fld>
            <a:endParaRPr lang="en-US"/>
          </a:p>
        </p:txBody>
      </p:sp>
      <p:sp>
        <p:nvSpPr>
          <p:cNvPr id="3" name="Footer Placeholder 2">
            <a:extLst>
              <a:ext uri="{FF2B5EF4-FFF2-40B4-BE49-F238E27FC236}">
                <a16:creationId xmlns:a16="http://schemas.microsoft.com/office/drawing/2014/main" id="{22747370-AA84-4208-B2F8-8B9B0DD6E6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5BD7BE-0D38-4BDD-9BF0-8B478B08B2D4}"/>
              </a:ext>
            </a:extLst>
          </p:cNvPr>
          <p:cNvSpPr>
            <a:spLocks noGrp="1"/>
          </p:cNvSpPr>
          <p:nvPr>
            <p:ph type="sldNum" sz="quarter" idx="12"/>
          </p:nvPr>
        </p:nvSpPr>
        <p:spPr/>
        <p:txBody>
          <a:bodyPr/>
          <a:lstStyle/>
          <a:p>
            <a:fld id="{7DE32A15-9541-4D14-9075-D42296D36EE1}" type="slidenum">
              <a:rPr lang="en-US" smtClean="0"/>
              <a:t>‹#›</a:t>
            </a:fld>
            <a:endParaRPr lang="en-US"/>
          </a:p>
        </p:txBody>
      </p:sp>
    </p:spTree>
    <p:extLst>
      <p:ext uri="{BB962C8B-B14F-4D97-AF65-F5344CB8AC3E}">
        <p14:creationId xmlns:p14="http://schemas.microsoft.com/office/powerpoint/2010/main" val="140484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1276B-C6A4-455F-B4BD-F88F66A36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3F0FE8-2FAF-4C69-B2CE-B8DACEFD35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69D7D5-CFC3-4C34-889E-C17EBECA1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B4F200-3C39-46BB-B75A-4CAD79892FA9}"/>
              </a:ext>
            </a:extLst>
          </p:cNvPr>
          <p:cNvSpPr>
            <a:spLocks noGrp="1"/>
          </p:cNvSpPr>
          <p:nvPr>
            <p:ph type="dt" sz="half" idx="10"/>
          </p:nvPr>
        </p:nvSpPr>
        <p:spPr/>
        <p:txBody>
          <a:bodyPr/>
          <a:lstStyle/>
          <a:p>
            <a:fld id="{3D814FD4-561E-4EAA-9E22-085D6E8580FA}" type="datetimeFigureOut">
              <a:rPr lang="en-US" smtClean="0"/>
              <a:t>5/26/2021</a:t>
            </a:fld>
            <a:endParaRPr lang="en-US"/>
          </a:p>
        </p:txBody>
      </p:sp>
      <p:sp>
        <p:nvSpPr>
          <p:cNvPr id="6" name="Footer Placeholder 5">
            <a:extLst>
              <a:ext uri="{FF2B5EF4-FFF2-40B4-BE49-F238E27FC236}">
                <a16:creationId xmlns:a16="http://schemas.microsoft.com/office/drawing/2014/main" id="{F4293A87-1B41-434E-9FEE-CEA72A723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48548-C530-40EE-89EE-2D8AB963B05C}"/>
              </a:ext>
            </a:extLst>
          </p:cNvPr>
          <p:cNvSpPr>
            <a:spLocks noGrp="1"/>
          </p:cNvSpPr>
          <p:nvPr>
            <p:ph type="sldNum" sz="quarter" idx="12"/>
          </p:nvPr>
        </p:nvSpPr>
        <p:spPr/>
        <p:txBody>
          <a:bodyPr/>
          <a:lstStyle/>
          <a:p>
            <a:fld id="{7DE32A15-9541-4D14-9075-D42296D36EE1}" type="slidenum">
              <a:rPr lang="en-US" smtClean="0"/>
              <a:t>‹#›</a:t>
            </a:fld>
            <a:endParaRPr lang="en-US"/>
          </a:p>
        </p:txBody>
      </p:sp>
    </p:spTree>
    <p:extLst>
      <p:ext uri="{BB962C8B-B14F-4D97-AF65-F5344CB8AC3E}">
        <p14:creationId xmlns:p14="http://schemas.microsoft.com/office/powerpoint/2010/main" val="176666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3B36-2AF9-4847-954B-DC2649E58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357DAC-DED2-4074-8DE2-83DC4A2445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B68F23-7620-4448-B5DD-5DA408E59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67A128-D868-42A6-A6B0-2A8EDC94DBA6}"/>
              </a:ext>
            </a:extLst>
          </p:cNvPr>
          <p:cNvSpPr>
            <a:spLocks noGrp="1"/>
          </p:cNvSpPr>
          <p:nvPr>
            <p:ph type="dt" sz="half" idx="10"/>
          </p:nvPr>
        </p:nvSpPr>
        <p:spPr/>
        <p:txBody>
          <a:bodyPr/>
          <a:lstStyle/>
          <a:p>
            <a:fld id="{3D814FD4-561E-4EAA-9E22-085D6E8580FA}" type="datetimeFigureOut">
              <a:rPr lang="en-US" smtClean="0"/>
              <a:t>5/26/2021</a:t>
            </a:fld>
            <a:endParaRPr lang="en-US"/>
          </a:p>
        </p:txBody>
      </p:sp>
      <p:sp>
        <p:nvSpPr>
          <p:cNvPr id="6" name="Footer Placeholder 5">
            <a:extLst>
              <a:ext uri="{FF2B5EF4-FFF2-40B4-BE49-F238E27FC236}">
                <a16:creationId xmlns:a16="http://schemas.microsoft.com/office/drawing/2014/main" id="{FDC38010-52C4-4CFD-BCE9-6455C9DBB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F2881-C260-4A0E-94D4-2D5F6F92DE44}"/>
              </a:ext>
            </a:extLst>
          </p:cNvPr>
          <p:cNvSpPr>
            <a:spLocks noGrp="1"/>
          </p:cNvSpPr>
          <p:nvPr>
            <p:ph type="sldNum" sz="quarter" idx="12"/>
          </p:nvPr>
        </p:nvSpPr>
        <p:spPr/>
        <p:txBody>
          <a:bodyPr/>
          <a:lstStyle/>
          <a:p>
            <a:fld id="{7DE32A15-9541-4D14-9075-D42296D36EE1}" type="slidenum">
              <a:rPr lang="en-US" smtClean="0"/>
              <a:t>‹#›</a:t>
            </a:fld>
            <a:endParaRPr lang="en-US"/>
          </a:p>
        </p:txBody>
      </p:sp>
    </p:spTree>
    <p:extLst>
      <p:ext uri="{BB962C8B-B14F-4D97-AF65-F5344CB8AC3E}">
        <p14:creationId xmlns:p14="http://schemas.microsoft.com/office/powerpoint/2010/main" val="24463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9E0F78-EDF4-464C-B6FF-F1A769D75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B5B89C-F1F3-4475-B922-6D3756B26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E6B7F-1B79-411E-888B-B66625163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14FD4-561E-4EAA-9E22-085D6E8580FA}" type="datetimeFigureOut">
              <a:rPr lang="en-US" smtClean="0"/>
              <a:t>5/26/2021</a:t>
            </a:fld>
            <a:endParaRPr lang="en-US"/>
          </a:p>
        </p:txBody>
      </p:sp>
      <p:sp>
        <p:nvSpPr>
          <p:cNvPr id="5" name="Footer Placeholder 4">
            <a:extLst>
              <a:ext uri="{FF2B5EF4-FFF2-40B4-BE49-F238E27FC236}">
                <a16:creationId xmlns:a16="http://schemas.microsoft.com/office/drawing/2014/main" id="{AF9245E6-06A6-4BC0-A35B-1CBEFD430F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A5F968-4989-4373-818D-BCEC087344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32A15-9541-4D14-9075-D42296D36EE1}" type="slidenum">
              <a:rPr lang="en-US" smtClean="0"/>
              <a:t>‹#›</a:t>
            </a:fld>
            <a:endParaRPr lang="en-US"/>
          </a:p>
        </p:txBody>
      </p:sp>
    </p:spTree>
    <p:extLst>
      <p:ext uri="{BB962C8B-B14F-4D97-AF65-F5344CB8AC3E}">
        <p14:creationId xmlns:p14="http://schemas.microsoft.com/office/powerpoint/2010/main" val="2304663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07AAD"/>
            </a:gs>
            <a:gs pos="98000">
              <a:srgbClr val="307AAD">
                <a:alpha val="85000"/>
              </a:srgbClr>
            </a:gs>
          </a:gsLst>
          <a:lin ang="0" scaled="0"/>
        </a:gra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7">
            <a:extLst/>
          </a:blip>
          <a:stretch>
            <a:fillRect/>
          </a:stretch>
        </p:blipFill>
        <p:spPr>
          <a:xfrm>
            <a:off x="10608929" y="6339539"/>
            <a:ext cx="1368125" cy="404254"/>
          </a:xfrm>
          <a:prstGeom prst="rect">
            <a:avLst/>
          </a:prstGeom>
          <a:ln w="12700">
            <a:miter lim="400000"/>
          </a:ln>
        </p:spPr>
      </p:pic>
      <p:grpSp>
        <p:nvGrpSpPr>
          <p:cNvPr id="5" name="Rectangle 3"/>
          <p:cNvGrpSpPr/>
          <p:nvPr/>
        </p:nvGrpSpPr>
        <p:grpSpPr>
          <a:xfrm>
            <a:off x="6777547" y="751888"/>
            <a:ext cx="4722746" cy="5145637"/>
            <a:chOff x="0" y="0"/>
            <a:chExt cx="4722745" cy="5145635"/>
          </a:xfrm>
        </p:grpSpPr>
        <p:sp>
          <p:nvSpPr>
            <p:cNvPr id="3" name="Rectangle"/>
            <p:cNvSpPr/>
            <p:nvPr/>
          </p:nvSpPr>
          <p:spPr>
            <a:xfrm>
              <a:off x="0" y="-1"/>
              <a:ext cx="4722746" cy="5145637"/>
            </a:xfrm>
            <a:prstGeom prst="rect">
              <a:avLst/>
            </a:prstGeom>
            <a:solidFill>
              <a:srgbClr val="FFFFFF"/>
            </a:solidFill>
            <a:ln w="38100" cap="flat">
              <a:solidFill>
                <a:schemeClr val="accent1"/>
              </a:solidFill>
              <a:prstDash val="solid"/>
              <a:miter lim="800000"/>
            </a:ln>
            <a:effectLst/>
          </p:spPr>
          <p:txBody>
            <a:bodyPr wrap="square" lIns="36000" tIns="36000" rIns="36000" bIns="36000" numCol="1" anchor="ctr">
              <a:noAutofit/>
            </a:bodyPr>
            <a:lstStyle/>
            <a:p>
              <a:pPr algn="ctr">
                <a:defRPr sz="2400" i="1">
                  <a:solidFill>
                    <a:srgbClr val="6C7379"/>
                  </a:solidFill>
                </a:defRPr>
              </a:pPr>
              <a:endParaRPr/>
            </a:p>
          </p:txBody>
        </p:sp>
        <p:sp>
          <p:nvSpPr>
            <p:cNvPr id="4" name="To create healthier communities, now and for generations to come."/>
            <p:cNvSpPr txBox="1"/>
            <p:nvPr/>
          </p:nvSpPr>
          <p:spPr>
            <a:xfrm>
              <a:off x="19050" y="1927217"/>
              <a:ext cx="4684646" cy="1291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 tIns="36000" rIns="36000" bIns="36000" numCol="1" anchor="ctr">
              <a:spAutoFit/>
            </a:bodyPr>
            <a:lstStyle/>
            <a:p>
              <a:pPr algn="ctr">
                <a:defRPr sz="2800" i="1">
                  <a:solidFill>
                    <a:srgbClr val="6C7379"/>
                  </a:solidFill>
                </a:defRPr>
              </a:pPr>
              <a:r>
                <a:t>To create healthier</a:t>
              </a:r>
              <a:br/>
              <a:r>
                <a:t>communities, now and</a:t>
              </a:r>
              <a:br/>
              <a:r>
                <a:t>for generations to come.</a:t>
              </a:r>
            </a:p>
          </p:txBody>
        </p:sp>
      </p:grpSp>
      <p:grpSp>
        <p:nvGrpSpPr>
          <p:cNvPr id="8" name="Rectangle 4"/>
          <p:cNvGrpSpPr/>
          <p:nvPr/>
        </p:nvGrpSpPr>
        <p:grpSpPr>
          <a:xfrm>
            <a:off x="929640" y="751889"/>
            <a:ext cx="4722747" cy="5145637"/>
            <a:chOff x="0" y="0"/>
            <a:chExt cx="4722745" cy="5145635"/>
          </a:xfrm>
        </p:grpSpPr>
        <p:sp>
          <p:nvSpPr>
            <p:cNvPr id="6" name="Rectangle"/>
            <p:cNvSpPr/>
            <p:nvPr/>
          </p:nvSpPr>
          <p:spPr>
            <a:xfrm>
              <a:off x="-1" y="-1"/>
              <a:ext cx="4722747" cy="5145637"/>
            </a:xfrm>
            <a:prstGeom prst="rect">
              <a:avLst/>
            </a:prstGeom>
            <a:solidFill>
              <a:srgbClr val="FFFFFF"/>
            </a:solidFill>
            <a:ln w="38100" cap="flat">
              <a:solidFill>
                <a:schemeClr val="accent1"/>
              </a:solidFill>
              <a:prstDash val="solid"/>
              <a:miter lim="800000"/>
            </a:ln>
            <a:effectLst/>
          </p:spPr>
          <p:txBody>
            <a:bodyPr wrap="square" lIns="36000" tIns="36000" rIns="36000" bIns="36000" numCol="1" anchor="ctr">
              <a:noAutofit/>
            </a:bodyPr>
            <a:lstStyle/>
            <a:p>
              <a:pPr algn="ctr">
                <a:defRPr sz="2400" i="1">
                  <a:solidFill>
                    <a:srgbClr val="6C7379"/>
                  </a:solidFill>
                </a:defRPr>
              </a:pPr>
              <a:endParaRPr/>
            </a:p>
          </p:txBody>
        </p:sp>
        <p:sp>
          <p:nvSpPr>
            <p:cNvPr id="7" name="Memorial Hermann  Health System is a  nonprofit, values-driven, community-owned  health system dedicated  to improving health."/>
            <p:cNvSpPr txBox="1"/>
            <p:nvPr/>
          </p:nvSpPr>
          <p:spPr>
            <a:xfrm>
              <a:off x="19049" y="1317617"/>
              <a:ext cx="4684647" cy="2510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 tIns="36000" rIns="36000" bIns="36000" numCol="1" anchor="ctr">
              <a:spAutoFit/>
            </a:bodyPr>
            <a:lstStyle/>
            <a:p>
              <a:pPr algn="ctr">
                <a:defRPr sz="2800" i="1">
                  <a:solidFill>
                    <a:srgbClr val="6C7379"/>
                  </a:solidFill>
                </a:defRPr>
              </a:pPr>
              <a:r>
                <a:t>Memorial Hermann </a:t>
              </a:r>
              <a:br/>
              <a:r>
                <a:t>Health System is a </a:t>
              </a:r>
              <a:br/>
              <a:r>
                <a:t>nonprofit, values-driven, community-owned </a:t>
              </a:r>
              <a:br/>
              <a:r>
                <a:t>health system dedicated </a:t>
              </a:r>
              <a:br/>
              <a:r>
                <a:t>to improving health.</a:t>
              </a:r>
            </a:p>
          </p:txBody>
        </p:sp>
      </p:grpSp>
      <p:sp>
        <p:nvSpPr>
          <p:cNvPr id="9" name="Rectangle 5"/>
          <p:cNvSpPr txBox="1"/>
          <p:nvPr/>
        </p:nvSpPr>
        <p:spPr>
          <a:xfrm>
            <a:off x="8057832" y="1278450"/>
            <a:ext cx="2162176" cy="30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6000" tIns="36000" rIns="36000" bIns="36000" anchor="ctr">
            <a:spAutoFit/>
          </a:bodyPr>
          <a:lstStyle>
            <a:lvl1pPr algn="ctr">
              <a:defRPr sz="1600" spc="300">
                <a:solidFill>
                  <a:schemeClr val="accent1"/>
                </a:solidFill>
                <a:latin typeface="Franklin Gothic Medium"/>
                <a:ea typeface="Franklin Gothic Medium"/>
                <a:cs typeface="Franklin Gothic Medium"/>
                <a:sym typeface="Franklin Gothic Medium"/>
              </a:defRPr>
            </a:lvl1pPr>
          </a:lstStyle>
          <a:p>
            <a:r>
              <a:t>OUR VISION</a:t>
            </a:r>
          </a:p>
        </p:txBody>
      </p:sp>
      <p:sp>
        <p:nvSpPr>
          <p:cNvPr id="10" name="Rectangle 8"/>
          <p:cNvSpPr txBox="1"/>
          <p:nvPr/>
        </p:nvSpPr>
        <p:spPr>
          <a:xfrm>
            <a:off x="2209924" y="1278450"/>
            <a:ext cx="2162176" cy="30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6000" tIns="36000" rIns="36000" bIns="36000" anchor="ctr">
            <a:spAutoFit/>
          </a:bodyPr>
          <a:lstStyle>
            <a:lvl1pPr algn="ctr">
              <a:defRPr sz="1600" spc="300">
                <a:solidFill>
                  <a:schemeClr val="accent1"/>
                </a:solidFill>
                <a:latin typeface="Franklin Gothic Medium"/>
                <a:ea typeface="Franklin Gothic Medium"/>
                <a:cs typeface="Franklin Gothic Medium"/>
                <a:sym typeface="Franklin Gothic Medium"/>
              </a:defRPr>
            </a:lvl1pPr>
          </a:lstStyle>
          <a:p>
            <a:r>
              <a:t>OUR MISSION</a:t>
            </a:r>
          </a:p>
        </p:txBody>
      </p:sp>
      <p:sp>
        <p:nvSpPr>
          <p:cNvPr id="11" name="Rectangle 2"/>
          <p:cNvSpPr/>
          <p:nvPr/>
        </p:nvSpPr>
        <p:spPr>
          <a:xfrm>
            <a:off x="2953386" y="1795781"/>
            <a:ext cx="675250" cy="27433"/>
          </a:xfrm>
          <a:prstGeom prst="rect">
            <a:avLst/>
          </a:prstGeom>
          <a:solidFill>
            <a:schemeClr val="accent1"/>
          </a:solidFill>
          <a:ln w="12700">
            <a:miter lim="400000"/>
          </a:ln>
        </p:spPr>
        <p:txBody>
          <a:bodyPr lIns="36000" tIns="36000" rIns="36000" bIns="36000"/>
          <a:lstStyle/>
          <a:p>
            <a:pPr algn="ctr">
              <a:defRPr sz="1600"/>
            </a:pPr>
            <a:endParaRPr/>
          </a:p>
        </p:txBody>
      </p:sp>
      <p:sp>
        <p:nvSpPr>
          <p:cNvPr id="12" name="Rectangle 9"/>
          <p:cNvSpPr/>
          <p:nvPr/>
        </p:nvSpPr>
        <p:spPr>
          <a:xfrm>
            <a:off x="8801293" y="1795781"/>
            <a:ext cx="675250" cy="27433"/>
          </a:xfrm>
          <a:prstGeom prst="rect">
            <a:avLst/>
          </a:prstGeom>
          <a:solidFill>
            <a:schemeClr val="accent1"/>
          </a:solidFill>
          <a:ln w="12700">
            <a:miter lim="400000"/>
          </a:ln>
        </p:spPr>
        <p:txBody>
          <a:bodyPr lIns="36000" tIns="36000" rIns="36000" bIns="36000"/>
          <a:lstStyle/>
          <a:p>
            <a:pPr algn="ctr">
              <a:defRPr sz="1600"/>
            </a:pPr>
            <a:endParaRPr/>
          </a:p>
        </p:txBody>
      </p:sp>
      <p:sp>
        <p:nvSpPr>
          <p:cNvPr id="13" name="TextBox 10"/>
          <p:cNvSpPr txBox="1"/>
          <p:nvPr/>
        </p:nvSpPr>
        <p:spPr>
          <a:xfrm>
            <a:off x="609600" y="6374562"/>
            <a:ext cx="3345426" cy="291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6000" tIns="36000" rIns="36000" bIns="36000">
            <a:spAutoFit/>
          </a:bodyPr>
          <a:lstStyle/>
          <a:p>
            <a:pPr>
              <a:defRPr sz="1600" b="1" i="1">
                <a:solidFill>
                  <a:srgbClr val="FFFFFF"/>
                </a:solidFill>
                <a:latin typeface="Times New Roman"/>
                <a:ea typeface="Times New Roman"/>
                <a:cs typeface="Times New Roman"/>
                <a:sym typeface="Times New Roman"/>
              </a:defRPr>
            </a:pPr>
            <a:r>
              <a:t>Advancing Health. </a:t>
            </a:r>
            <a:r>
              <a:rPr b="0"/>
              <a:t>Personalizing Care.</a:t>
            </a:r>
          </a:p>
        </p:txBody>
      </p:sp>
      <p:sp>
        <p:nvSpPr>
          <p:cNvPr id="14"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1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extLst>
      <p:ext uri="{BB962C8B-B14F-4D97-AF65-F5344CB8AC3E}">
        <p14:creationId xmlns:p14="http://schemas.microsoft.com/office/powerpoint/2010/main" val="25271665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ransition spd="med"/>
  <p:txStyles>
    <p:titleStyle>
      <a:lvl1pPr marL="0" marR="0" indent="0" algn="l" defTabSz="711142" rtl="0" latinLnBrk="0">
        <a:lnSpc>
          <a:spcPct val="100000"/>
        </a:lnSpc>
        <a:spcBef>
          <a:spcPts val="0"/>
        </a:spcBef>
        <a:spcAft>
          <a:spcPts val="0"/>
        </a:spcAft>
        <a:buClrTx/>
        <a:buSzTx/>
        <a:buFontTx/>
        <a:buNone/>
        <a:tabLst/>
        <a:defRPr sz="2800" b="0" i="0" u="none" strike="noStrike" cap="none" spc="0" baseline="0">
          <a:solidFill>
            <a:srgbClr val="6C7379"/>
          </a:solidFill>
          <a:uFillTx/>
          <a:latin typeface="Franklin Gothic Medium"/>
          <a:ea typeface="Franklin Gothic Medium"/>
          <a:cs typeface="Franklin Gothic Medium"/>
          <a:sym typeface="Franklin Gothic Medium"/>
        </a:defRPr>
      </a:lvl1pPr>
      <a:lvl2pPr marL="0" marR="0" indent="0" algn="l" defTabSz="711142" rtl="0" latinLnBrk="0">
        <a:lnSpc>
          <a:spcPct val="100000"/>
        </a:lnSpc>
        <a:spcBef>
          <a:spcPts val="0"/>
        </a:spcBef>
        <a:spcAft>
          <a:spcPts val="0"/>
        </a:spcAft>
        <a:buClrTx/>
        <a:buSzTx/>
        <a:buFontTx/>
        <a:buNone/>
        <a:tabLst/>
        <a:defRPr sz="2800" b="0" i="0" u="none" strike="noStrike" cap="none" spc="0" baseline="0">
          <a:solidFill>
            <a:srgbClr val="6C7379"/>
          </a:solidFill>
          <a:uFillTx/>
          <a:latin typeface="Franklin Gothic Medium"/>
          <a:ea typeface="Franklin Gothic Medium"/>
          <a:cs typeface="Franklin Gothic Medium"/>
          <a:sym typeface="Franklin Gothic Medium"/>
        </a:defRPr>
      </a:lvl2pPr>
      <a:lvl3pPr marL="0" marR="0" indent="0" algn="l" defTabSz="711142" rtl="0" latinLnBrk="0">
        <a:lnSpc>
          <a:spcPct val="100000"/>
        </a:lnSpc>
        <a:spcBef>
          <a:spcPts val="0"/>
        </a:spcBef>
        <a:spcAft>
          <a:spcPts val="0"/>
        </a:spcAft>
        <a:buClrTx/>
        <a:buSzTx/>
        <a:buFontTx/>
        <a:buNone/>
        <a:tabLst/>
        <a:defRPr sz="2800" b="0" i="0" u="none" strike="noStrike" cap="none" spc="0" baseline="0">
          <a:solidFill>
            <a:srgbClr val="6C7379"/>
          </a:solidFill>
          <a:uFillTx/>
          <a:latin typeface="Franklin Gothic Medium"/>
          <a:ea typeface="Franklin Gothic Medium"/>
          <a:cs typeface="Franklin Gothic Medium"/>
          <a:sym typeface="Franklin Gothic Medium"/>
        </a:defRPr>
      </a:lvl3pPr>
      <a:lvl4pPr marL="0" marR="0" indent="0" algn="l" defTabSz="711142" rtl="0" latinLnBrk="0">
        <a:lnSpc>
          <a:spcPct val="100000"/>
        </a:lnSpc>
        <a:spcBef>
          <a:spcPts val="0"/>
        </a:spcBef>
        <a:spcAft>
          <a:spcPts val="0"/>
        </a:spcAft>
        <a:buClrTx/>
        <a:buSzTx/>
        <a:buFontTx/>
        <a:buNone/>
        <a:tabLst/>
        <a:defRPr sz="2800" b="0" i="0" u="none" strike="noStrike" cap="none" spc="0" baseline="0">
          <a:solidFill>
            <a:srgbClr val="6C7379"/>
          </a:solidFill>
          <a:uFillTx/>
          <a:latin typeface="Franklin Gothic Medium"/>
          <a:ea typeface="Franklin Gothic Medium"/>
          <a:cs typeface="Franklin Gothic Medium"/>
          <a:sym typeface="Franklin Gothic Medium"/>
        </a:defRPr>
      </a:lvl4pPr>
      <a:lvl5pPr marL="0" marR="0" indent="0" algn="l" defTabSz="711142" rtl="0" latinLnBrk="0">
        <a:lnSpc>
          <a:spcPct val="100000"/>
        </a:lnSpc>
        <a:spcBef>
          <a:spcPts val="0"/>
        </a:spcBef>
        <a:spcAft>
          <a:spcPts val="0"/>
        </a:spcAft>
        <a:buClrTx/>
        <a:buSzTx/>
        <a:buFontTx/>
        <a:buNone/>
        <a:tabLst/>
        <a:defRPr sz="2800" b="0" i="0" u="none" strike="noStrike" cap="none" spc="0" baseline="0">
          <a:solidFill>
            <a:srgbClr val="6C7379"/>
          </a:solidFill>
          <a:uFillTx/>
          <a:latin typeface="Franklin Gothic Medium"/>
          <a:ea typeface="Franklin Gothic Medium"/>
          <a:cs typeface="Franklin Gothic Medium"/>
          <a:sym typeface="Franklin Gothic Medium"/>
        </a:defRPr>
      </a:lvl5pPr>
      <a:lvl6pPr marL="0" marR="0" indent="0" algn="l" defTabSz="711142" rtl="0" latinLnBrk="0">
        <a:lnSpc>
          <a:spcPct val="100000"/>
        </a:lnSpc>
        <a:spcBef>
          <a:spcPts val="0"/>
        </a:spcBef>
        <a:spcAft>
          <a:spcPts val="0"/>
        </a:spcAft>
        <a:buClrTx/>
        <a:buSzTx/>
        <a:buFontTx/>
        <a:buNone/>
        <a:tabLst/>
        <a:defRPr sz="2800" b="0" i="0" u="none" strike="noStrike" cap="none" spc="0" baseline="0">
          <a:solidFill>
            <a:srgbClr val="6C7379"/>
          </a:solidFill>
          <a:uFillTx/>
          <a:latin typeface="Franklin Gothic Medium"/>
          <a:ea typeface="Franklin Gothic Medium"/>
          <a:cs typeface="Franklin Gothic Medium"/>
          <a:sym typeface="Franklin Gothic Medium"/>
        </a:defRPr>
      </a:lvl6pPr>
      <a:lvl7pPr marL="0" marR="0" indent="0" algn="l" defTabSz="711142" rtl="0" latinLnBrk="0">
        <a:lnSpc>
          <a:spcPct val="100000"/>
        </a:lnSpc>
        <a:spcBef>
          <a:spcPts val="0"/>
        </a:spcBef>
        <a:spcAft>
          <a:spcPts val="0"/>
        </a:spcAft>
        <a:buClrTx/>
        <a:buSzTx/>
        <a:buFontTx/>
        <a:buNone/>
        <a:tabLst/>
        <a:defRPr sz="2800" b="0" i="0" u="none" strike="noStrike" cap="none" spc="0" baseline="0">
          <a:solidFill>
            <a:srgbClr val="6C7379"/>
          </a:solidFill>
          <a:uFillTx/>
          <a:latin typeface="Franklin Gothic Medium"/>
          <a:ea typeface="Franklin Gothic Medium"/>
          <a:cs typeface="Franklin Gothic Medium"/>
          <a:sym typeface="Franklin Gothic Medium"/>
        </a:defRPr>
      </a:lvl7pPr>
      <a:lvl8pPr marL="0" marR="0" indent="0" algn="l" defTabSz="711142" rtl="0" latinLnBrk="0">
        <a:lnSpc>
          <a:spcPct val="100000"/>
        </a:lnSpc>
        <a:spcBef>
          <a:spcPts val="0"/>
        </a:spcBef>
        <a:spcAft>
          <a:spcPts val="0"/>
        </a:spcAft>
        <a:buClrTx/>
        <a:buSzTx/>
        <a:buFontTx/>
        <a:buNone/>
        <a:tabLst/>
        <a:defRPr sz="2800" b="0" i="0" u="none" strike="noStrike" cap="none" spc="0" baseline="0">
          <a:solidFill>
            <a:srgbClr val="6C7379"/>
          </a:solidFill>
          <a:uFillTx/>
          <a:latin typeface="Franklin Gothic Medium"/>
          <a:ea typeface="Franklin Gothic Medium"/>
          <a:cs typeface="Franklin Gothic Medium"/>
          <a:sym typeface="Franklin Gothic Medium"/>
        </a:defRPr>
      </a:lvl8pPr>
      <a:lvl9pPr marL="0" marR="0" indent="0" algn="l" defTabSz="711142" rtl="0" latinLnBrk="0">
        <a:lnSpc>
          <a:spcPct val="100000"/>
        </a:lnSpc>
        <a:spcBef>
          <a:spcPts val="0"/>
        </a:spcBef>
        <a:spcAft>
          <a:spcPts val="0"/>
        </a:spcAft>
        <a:buClrTx/>
        <a:buSzTx/>
        <a:buFontTx/>
        <a:buNone/>
        <a:tabLst/>
        <a:defRPr sz="2800" b="0" i="0" u="none" strike="noStrike" cap="none" spc="0" baseline="0">
          <a:solidFill>
            <a:srgbClr val="6C7379"/>
          </a:solidFill>
          <a:uFillTx/>
          <a:latin typeface="Franklin Gothic Medium"/>
          <a:ea typeface="Franklin Gothic Medium"/>
          <a:cs typeface="Franklin Gothic Medium"/>
          <a:sym typeface="Franklin Gothic Medium"/>
        </a:defRPr>
      </a:lvl9pPr>
    </p:titleStyle>
    <p:bodyStyle>
      <a:lvl1pPr marL="180960" marR="0" indent="-180960" algn="l" defTabSz="914281" rtl="0" latinLnBrk="0">
        <a:lnSpc>
          <a:spcPct val="100000"/>
        </a:lnSpc>
        <a:spcBef>
          <a:spcPts val="900"/>
        </a:spcBef>
        <a:spcAft>
          <a:spcPts val="0"/>
        </a:spcAft>
        <a:buClrTx/>
        <a:buSzPct val="100000"/>
        <a:buFont typeface="Arial"/>
        <a:buChar char="•"/>
        <a:tabLst/>
        <a:defRPr sz="1600" b="0" i="0" u="none" strike="noStrike" cap="none" spc="0" baseline="0">
          <a:solidFill>
            <a:srgbClr val="6C7379"/>
          </a:solidFill>
          <a:uFillTx/>
          <a:latin typeface="Times New Roman"/>
          <a:ea typeface="Times New Roman"/>
          <a:cs typeface="Times New Roman"/>
          <a:sym typeface="Times New Roman"/>
        </a:defRPr>
      </a:lvl1pPr>
      <a:lvl2pPr marL="387772" marR="0" indent="-206812" algn="l" defTabSz="914281" rtl="0" latinLnBrk="0">
        <a:lnSpc>
          <a:spcPct val="100000"/>
        </a:lnSpc>
        <a:spcBef>
          <a:spcPts val="900"/>
        </a:spcBef>
        <a:spcAft>
          <a:spcPts val="0"/>
        </a:spcAft>
        <a:buClrTx/>
        <a:buSzPct val="100000"/>
        <a:buFont typeface="Arial"/>
        <a:buChar char="–"/>
        <a:tabLst/>
        <a:defRPr sz="1600" b="0" i="0" u="none" strike="noStrike" cap="none" spc="0" baseline="0">
          <a:solidFill>
            <a:srgbClr val="6C7379"/>
          </a:solidFill>
          <a:uFillTx/>
          <a:latin typeface="Times New Roman"/>
          <a:ea typeface="Times New Roman"/>
          <a:cs typeface="Times New Roman"/>
          <a:sym typeface="Times New Roman"/>
        </a:defRPr>
      </a:lvl2pPr>
      <a:lvl3pPr marL="559662" marR="0" indent="-197741" algn="l" defTabSz="914281" rtl="0" latinLnBrk="0">
        <a:lnSpc>
          <a:spcPct val="100000"/>
        </a:lnSpc>
        <a:spcBef>
          <a:spcPts val="900"/>
        </a:spcBef>
        <a:spcAft>
          <a:spcPts val="0"/>
        </a:spcAft>
        <a:buClrTx/>
        <a:buSzPct val="100000"/>
        <a:buFont typeface="Arial"/>
        <a:buChar char="&gt;"/>
        <a:tabLst/>
        <a:defRPr sz="1600" b="0" i="0" u="none" strike="noStrike" cap="none" spc="0" baseline="0">
          <a:solidFill>
            <a:srgbClr val="6C7379"/>
          </a:solidFill>
          <a:uFillTx/>
          <a:latin typeface="Times New Roman"/>
          <a:ea typeface="Times New Roman"/>
          <a:cs typeface="Times New Roman"/>
          <a:sym typeface="Times New Roman"/>
        </a:defRPr>
      </a:lvl3pPr>
      <a:lvl4pPr marL="741757" marR="0" indent="-206812" algn="l" defTabSz="914281" rtl="0" latinLnBrk="0">
        <a:lnSpc>
          <a:spcPct val="100000"/>
        </a:lnSpc>
        <a:spcBef>
          <a:spcPts val="900"/>
        </a:spcBef>
        <a:spcAft>
          <a:spcPts val="0"/>
        </a:spcAft>
        <a:buClrTx/>
        <a:buSzPct val="100000"/>
        <a:buFont typeface="Arial"/>
        <a:buChar char="–"/>
        <a:tabLst/>
        <a:defRPr sz="1600" b="0" i="0" u="none" strike="noStrike" cap="none" spc="0" baseline="0">
          <a:solidFill>
            <a:srgbClr val="6C7379"/>
          </a:solidFill>
          <a:uFillTx/>
          <a:latin typeface="Times New Roman"/>
          <a:ea typeface="Times New Roman"/>
          <a:cs typeface="Times New Roman"/>
          <a:sym typeface="Times New Roman"/>
        </a:defRPr>
      </a:lvl4pPr>
      <a:lvl5pPr marL="924531" marR="0" indent="-208627" algn="l" defTabSz="914281" rtl="0" latinLnBrk="0">
        <a:lnSpc>
          <a:spcPct val="100000"/>
        </a:lnSpc>
        <a:spcBef>
          <a:spcPts val="900"/>
        </a:spcBef>
        <a:spcAft>
          <a:spcPts val="0"/>
        </a:spcAft>
        <a:buClrTx/>
        <a:buSzPct val="100000"/>
        <a:buFont typeface="Arial"/>
        <a:buChar char="&gt;"/>
        <a:tabLst/>
        <a:defRPr sz="1600" b="0" i="0" u="none" strike="noStrike" cap="none" spc="0" baseline="0">
          <a:solidFill>
            <a:srgbClr val="6C7379"/>
          </a:solidFill>
          <a:uFillTx/>
          <a:latin typeface="Times New Roman"/>
          <a:ea typeface="Times New Roman"/>
          <a:cs typeface="Times New Roman"/>
          <a:sym typeface="Times New Roman"/>
        </a:defRPr>
      </a:lvl5pPr>
      <a:lvl6pPr marL="2488877" marR="0" indent="-203174" algn="l" defTabSz="914281" rtl="0" latinLnBrk="0">
        <a:lnSpc>
          <a:spcPct val="100000"/>
        </a:lnSpc>
        <a:spcBef>
          <a:spcPts val="900"/>
        </a:spcBef>
        <a:spcAft>
          <a:spcPts val="0"/>
        </a:spcAft>
        <a:buClrTx/>
        <a:buSzPct val="100000"/>
        <a:buFont typeface="Arial"/>
        <a:buChar char="•"/>
        <a:tabLst/>
        <a:defRPr sz="1600" b="0" i="0" u="none" strike="noStrike" cap="none" spc="0" baseline="0">
          <a:solidFill>
            <a:srgbClr val="6C7379"/>
          </a:solidFill>
          <a:uFillTx/>
          <a:latin typeface="Times New Roman"/>
          <a:ea typeface="Times New Roman"/>
          <a:cs typeface="Times New Roman"/>
          <a:sym typeface="Times New Roman"/>
        </a:defRPr>
      </a:lvl6pPr>
      <a:lvl7pPr marL="2946017" marR="0" indent="-203174" algn="l" defTabSz="914281" rtl="0" latinLnBrk="0">
        <a:lnSpc>
          <a:spcPct val="100000"/>
        </a:lnSpc>
        <a:spcBef>
          <a:spcPts val="900"/>
        </a:spcBef>
        <a:spcAft>
          <a:spcPts val="0"/>
        </a:spcAft>
        <a:buClrTx/>
        <a:buSzPct val="100000"/>
        <a:buFont typeface="Arial"/>
        <a:buChar char="•"/>
        <a:tabLst/>
        <a:defRPr sz="1600" b="0" i="0" u="none" strike="noStrike" cap="none" spc="0" baseline="0">
          <a:solidFill>
            <a:srgbClr val="6C7379"/>
          </a:solidFill>
          <a:uFillTx/>
          <a:latin typeface="Times New Roman"/>
          <a:ea typeface="Times New Roman"/>
          <a:cs typeface="Times New Roman"/>
          <a:sym typeface="Times New Roman"/>
        </a:defRPr>
      </a:lvl7pPr>
      <a:lvl8pPr marL="3403158" marR="0" indent="-203174" algn="l" defTabSz="914281" rtl="0" latinLnBrk="0">
        <a:lnSpc>
          <a:spcPct val="100000"/>
        </a:lnSpc>
        <a:spcBef>
          <a:spcPts val="900"/>
        </a:spcBef>
        <a:spcAft>
          <a:spcPts val="0"/>
        </a:spcAft>
        <a:buClrTx/>
        <a:buSzPct val="100000"/>
        <a:buFont typeface="Arial"/>
        <a:buChar char="•"/>
        <a:tabLst/>
        <a:defRPr sz="1600" b="0" i="0" u="none" strike="noStrike" cap="none" spc="0" baseline="0">
          <a:solidFill>
            <a:srgbClr val="6C7379"/>
          </a:solidFill>
          <a:uFillTx/>
          <a:latin typeface="Times New Roman"/>
          <a:ea typeface="Times New Roman"/>
          <a:cs typeface="Times New Roman"/>
          <a:sym typeface="Times New Roman"/>
        </a:defRPr>
      </a:lvl8pPr>
      <a:lvl9pPr marL="3860298" marR="0" indent="-203174" algn="l" defTabSz="914281" rtl="0" latinLnBrk="0">
        <a:lnSpc>
          <a:spcPct val="100000"/>
        </a:lnSpc>
        <a:spcBef>
          <a:spcPts val="900"/>
        </a:spcBef>
        <a:spcAft>
          <a:spcPts val="0"/>
        </a:spcAft>
        <a:buClrTx/>
        <a:buSzPct val="100000"/>
        <a:buFont typeface="Arial"/>
        <a:buChar char="•"/>
        <a:tabLst/>
        <a:defRPr sz="1600" b="0" i="0" u="none" strike="noStrike" cap="none" spc="0" baseline="0">
          <a:solidFill>
            <a:srgbClr val="6C7379"/>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Franklin Gothic Book"/>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85590777"/>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CA5F0C-3545-C244-9CC3-760D3B86C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BC48F5-8667-0049-B17A-F42BDDFA8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1755AB-9D41-104F-B082-487CBD14A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96380-7FEA-A847-A6FA-30CC4AD6D66F}" type="datetimeFigureOut">
              <a:rPr lang="en-US" smtClean="0"/>
              <a:t>5/25/2021</a:t>
            </a:fld>
            <a:endParaRPr lang="en-US"/>
          </a:p>
        </p:txBody>
      </p:sp>
      <p:sp>
        <p:nvSpPr>
          <p:cNvPr id="5" name="Footer Placeholder 4">
            <a:extLst>
              <a:ext uri="{FF2B5EF4-FFF2-40B4-BE49-F238E27FC236}">
                <a16:creationId xmlns:a16="http://schemas.microsoft.com/office/drawing/2014/main" id="{CEB5AE5E-8036-3F40-818F-D57B073FE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FD21C7-E11D-1543-A7E8-79B2F07034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DB9F0-A391-8547-966F-9103502E72A0}" type="slidenum">
              <a:rPr lang="en-US" smtClean="0"/>
              <a:t>‹#›</a:t>
            </a:fld>
            <a:endParaRPr lang="en-US"/>
          </a:p>
        </p:txBody>
      </p:sp>
    </p:spTree>
    <p:extLst>
      <p:ext uri="{BB962C8B-B14F-4D97-AF65-F5344CB8AC3E}">
        <p14:creationId xmlns:p14="http://schemas.microsoft.com/office/powerpoint/2010/main" val="15288719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3.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9.xml"/><Relationship Id="rId5" Type="http://schemas.openxmlformats.org/officeDocument/2006/relationships/image" Target="../media/image40.png"/><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53CE-614D-4EC5-BE6F-C2F773F5361C}"/>
              </a:ext>
            </a:extLst>
          </p:cNvPr>
          <p:cNvSpPr>
            <a:spLocks noGrp="1"/>
          </p:cNvSpPr>
          <p:nvPr>
            <p:ph type="ctrTitle"/>
          </p:nvPr>
        </p:nvSpPr>
        <p:spPr>
          <a:xfrm>
            <a:off x="960579" y="2051503"/>
            <a:ext cx="10270837" cy="883011"/>
          </a:xfrm>
        </p:spPr>
        <p:txBody>
          <a:bodyPr>
            <a:normAutofit/>
          </a:bodyPr>
          <a:lstStyle/>
          <a:p>
            <a:r>
              <a:rPr lang="en-US" sz="4800" b="1" dirty="0">
                <a:latin typeface="Garamond" panose="02020404030301010803" pitchFamily="18" charset="0"/>
              </a:rPr>
              <a:t>Internal Medicine Abstracts </a:t>
            </a:r>
          </a:p>
        </p:txBody>
      </p:sp>
      <p:grpSp>
        <p:nvGrpSpPr>
          <p:cNvPr id="7" name="Group 6">
            <a:extLst>
              <a:ext uri="{FF2B5EF4-FFF2-40B4-BE49-F238E27FC236}">
                <a16:creationId xmlns:a16="http://schemas.microsoft.com/office/drawing/2014/main" id="{B36E11A9-F537-49E2-934E-FF5622CA1B22}"/>
              </a:ext>
            </a:extLst>
          </p:cNvPr>
          <p:cNvGrpSpPr/>
          <p:nvPr/>
        </p:nvGrpSpPr>
        <p:grpSpPr>
          <a:xfrm>
            <a:off x="0" y="4353451"/>
            <a:ext cx="12192000" cy="2508902"/>
            <a:chOff x="0" y="4353451"/>
            <a:chExt cx="12192000" cy="2508902"/>
          </a:xfrm>
        </p:grpSpPr>
        <p:pic>
          <p:nvPicPr>
            <p:cNvPr id="5" name="Picture 4">
              <a:extLst>
                <a:ext uri="{FF2B5EF4-FFF2-40B4-BE49-F238E27FC236}">
                  <a16:creationId xmlns:a16="http://schemas.microsoft.com/office/drawing/2014/main" id="{0BA47DD1-94DF-469C-9782-5412707A6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650" y="4353451"/>
              <a:ext cx="5554700" cy="1412868"/>
            </a:xfrm>
            <a:prstGeom prst="rect">
              <a:avLst/>
            </a:prstGeom>
          </p:spPr>
        </p:pic>
        <p:sp>
          <p:nvSpPr>
            <p:cNvPr id="3" name="Rectangle 2">
              <a:extLst>
                <a:ext uri="{FF2B5EF4-FFF2-40B4-BE49-F238E27FC236}">
                  <a16:creationId xmlns:a16="http://schemas.microsoft.com/office/drawing/2014/main" id="{B8B7A44A-8141-4107-89EE-EC1FFA0CE486}"/>
                </a:ext>
              </a:extLst>
            </p:cNvPr>
            <p:cNvSpPr/>
            <p:nvPr/>
          </p:nvSpPr>
          <p:spPr>
            <a:xfrm>
              <a:off x="0" y="6156960"/>
              <a:ext cx="12192000" cy="701040"/>
            </a:xfrm>
            <a:prstGeom prst="rect">
              <a:avLst/>
            </a:prstGeom>
            <a:solidFill>
              <a:srgbClr val="BB6847"/>
            </a:solidFill>
            <a:ln>
              <a:solidFill>
                <a:srgbClr val="BB68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339BE13-80EC-48EE-B4CF-9ED75E36F0E9}"/>
                </a:ext>
              </a:extLst>
            </p:cNvPr>
            <p:cNvSpPr/>
            <p:nvPr/>
          </p:nvSpPr>
          <p:spPr>
            <a:xfrm>
              <a:off x="0" y="6514012"/>
              <a:ext cx="12192000" cy="348341"/>
            </a:xfrm>
            <a:prstGeom prst="rect">
              <a:avLst/>
            </a:prstGeom>
            <a:solidFill>
              <a:srgbClr val="7C7C80"/>
            </a:solidFill>
            <a:ln>
              <a:solidFill>
                <a:srgbClr val="7C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114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664025" y="1299067"/>
            <a:ext cx="10308775" cy="499723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Fig 1. Cooley Vaccine Center Observations </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p:txBody>
      </p:sp>
      <p:pic>
        <p:nvPicPr>
          <p:cNvPr id="2" name="Picture 1"/>
          <p:cNvPicPr>
            <a:picLocks noChangeAspect="1"/>
          </p:cNvPicPr>
          <p:nvPr/>
        </p:nvPicPr>
        <p:blipFill>
          <a:blip r:embed="rId2"/>
          <a:stretch>
            <a:fillRect/>
          </a:stretch>
        </p:blipFill>
        <p:spPr>
          <a:xfrm>
            <a:off x="1696916" y="1830741"/>
            <a:ext cx="7702062" cy="4465556"/>
          </a:xfrm>
          <a:prstGeom prst="rect">
            <a:avLst/>
          </a:prstGeom>
        </p:spPr>
      </p:pic>
      <p:sp>
        <p:nvSpPr>
          <p:cNvPr id="6" name="Rectangle 2">
            <a:extLst>
              <a:ext uri="{FF2B5EF4-FFF2-40B4-BE49-F238E27FC236}">
                <a16:creationId xmlns:a16="http://schemas.microsoft.com/office/drawing/2014/main" id="{5BB89C54-9DD5-4675-8904-26B1C5CF9C2A}"/>
              </a:ext>
            </a:extLst>
          </p:cNvPr>
          <p:cNvSpPr txBox="1">
            <a:spLocks noChangeArrowheads="1"/>
          </p:cNvSpPr>
          <p:nvPr/>
        </p:nvSpPr>
        <p:spPr>
          <a:xfrm>
            <a:off x="228599" y="109869"/>
            <a:ext cx="8088087"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A Surveillance Tool for Staff and Patient Safety at Vaccine Mega-Sites</a:t>
            </a:r>
            <a:b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b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Fozia Steinkuller MPH</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CIC, Karen J. Vigil MD, Stephanie Villarreal MA, CIC,  </a:t>
            </a:r>
          </a:p>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Olasunkanmi</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W.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Adeyinka</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MD, George L.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Delclos</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MD, MPH, PhD, Luis Ostrosky-</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Zeichner</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MD</a:t>
            </a:r>
          </a:p>
        </p:txBody>
      </p:sp>
      <p:pic>
        <p:nvPicPr>
          <p:cNvPr id="7" name="Picture 6">
            <a:extLst>
              <a:ext uri="{FF2B5EF4-FFF2-40B4-BE49-F238E27FC236}">
                <a16:creationId xmlns:a16="http://schemas.microsoft.com/office/drawing/2014/main" id="{A04B207C-EC25-4D7C-A272-73957FEF0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Tree>
    <p:extLst>
      <p:ext uri="{BB962C8B-B14F-4D97-AF65-F5344CB8AC3E}">
        <p14:creationId xmlns:p14="http://schemas.microsoft.com/office/powerpoint/2010/main" val="327848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096000" y="1299067"/>
            <a:ext cx="5829299"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Results</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 247 patients were identified, ages 27 to 87 (mean 55.7, SD 11.6). 91.5% female, 73.3% Hispanic, 24.7% diabetic, 48.2% on antihypertensives, and 30.4% on statin. In the last 5 years, 212 (85.8%) patients had a lipid panel. The ASCVD≥7.5 in 64 (30.2%) patients and 37 (57.8%) of these patients were on a statin. When using the risk modifier, the ASCVD-RA≥7.5 in 98 (46.2%) patients and 51 (52.0%) of these patients were on a statin. The intervention was used in 61(76%) patients in April 2021. 15 (19%) patients were identified to need a lipid panel and it was ordered in 12 (15%). Only 3 (4%) patients needed a lipid panel but did not have it ordered. </a:t>
            </a: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096000" y="3802017"/>
            <a:ext cx="5829300"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Conclusions</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 Lipid screening is a vital part of cardiovascular risk assessment in RA. Given the frequency that a rheumatologist sees their patients, they have a unique opportunity to educate patients and other providers about the increased risk associated with RA and the need for proper screening. Through a simple </a:t>
            </a:r>
            <a:r>
              <a:rPr kumimoji="0" lang="en-US" sz="1400" b="0" i="0" u="none" strike="noStrike" kern="0" cap="none" spc="0" normalizeH="0" baseline="0" noProof="0" dirty="0" err="1">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smartphrase</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 incorporated into the note template, lipid screening can be improved. </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endParaRP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28597" y="3802017"/>
            <a:ext cx="5829301"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Methods: </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A retrospective chart review of patients with RA seen at LBJ Rheumatology Clinic from 11/1/2020 to 2/28/2021. Data was collected including demographics, comorbidities, medications, blood pressure, and lipid panel if done within the last five years. The ASCVD risk was calculated as well as the increased risk from RA using the 1.5 risk modifier (ASCVD-RA). In April 2021, a smartphrase was introduced in clinic to prompt residents and fellows to obtain lipid screening if not done within the last five years.</a:t>
            </a:r>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6" y="1299067"/>
            <a:ext cx="5829302"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Overview/Problem Statement: </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Cardiovascular disease is the leading cause of death worldwide.</a:t>
            </a:r>
            <a:r>
              <a:rPr kumimoji="0" lang="en-US" sz="1400" b="0" i="0" u="none" strike="noStrike" kern="0" cap="none" spc="0" normalizeH="0" baseline="30000" noProof="0" dirty="0">
                <a:ln>
                  <a:noFill/>
                </a:ln>
                <a:solidFill>
                  <a:srgbClr val="000000"/>
                </a:solidFill>
                <a:effectLst/>
                <a:uLnTx/>
                <a:uFillTx/>
                <a:latin typeface="Franklin Gothic Book" panose="020B0503020102020204" pitchFamily="34" charset="0"/>
                <a:ea typeface="+mn-ea"/>
                <a:cs typeface="Arial"/>
                <a:sym typeface="Arial"/>
              </a:rPr>
              <a:t>1</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 In rheumatoid arthritis (RA), cardiovascular disease accounts for the largest proportion of excess mortality with a 48% increased risk for cardiovascular event (RR 1.48, 95% CI 1.36-1.62).</a:t>
            </a:r>
            <a:r>
              <a:rPr kumimoji="0" lang="en-US" sz="1400" b="0" i="0" u="none" strike="noStrike" kern="0" cap="none" spc="0" normalizeH="0" baseline="30000" noProof="0" dirty="0">
                <a:ln>
                  <a:noFill/>
                </a:ln>
                <a:solidFill>
                  <a:srgbClr val="000000"/>
                </a:solidFill>
                <a:effectLst/>
                <a:uLnTx/>
                <a:uFillTx/>
                <a:latin typeface="Franklin Gothic Book" panose="020B0503020102020204" pitchFamily="34" charset="0"/>
                <a:ea typeface="+mn-ea"/>
                <a:cs typeface="Arial"/>
                <a:sym typeface="Arial"/>
              </a:rPr>
              <a:t>2</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 The European League Against Rheumatism (EULAR) published guidelines in 2015/2016 recommending rheumatologists use a 1.5 multiplier to the cardiovascular risk model to account for increased cardiovascular risk.</a:t>
            </a:r>
            <a:r>
              <a:rPr kumimoji="0" lang="en-US" sz="1400" b="0" i="0" u="none" strike="noStrike" kern="0" cap="none" spc="0" normalizeH="0" baseline="30000" noProof="0" dirty="0">
                <a:ln>
                  <a:noFill/>
                </a:ln>
                <a:solidFill>
                  <a:srgbClr val="000000"/>
                </a:solidFill>
                <a:effectLst/>
                <a:uLnTx/>
                <a:uFillTx/>
                <a:latin typeface="Franklin Gothic Book" panose="020B0503020102020204" pitchFamily="34" charset="0"/>
                <a:ea typeface="+mn-ea"/>
                <a:cs typeface="Arial"/>
                <a:sym typeface="Arial"/>
              </a:rPr>
              <a:t>3</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 With this project, we sought to assess how well patients seen in the LBJ Rheumatology Clinic were screened for cardiovascular risk, and introduce a screening tool to remind rheumatologists to screen for cardiovascular risk in RA. </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C20A6E6C-9307-40ED-956F-BDA889FE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
        <p:nvSpPr>
          <p:cNvPr id="11" name="Rectangle 2">
            <a:extLst>
              <a:ext uri="{FF2B5EF4-FFF2-40B4-BE49-F238E27FC236}">
                <a16:creationId xmlns:a16="http://schemas.microsoft.com/office/drawing/2014/main" id="{C7A1173F-C6E6-4EFE-BD33-29464242176F}"/>
              </a:ext>
            </a:extLst>
          </p:cNvPr>
          <p:cNvSpPr txBox="1">
            <a:spLocks noChangeArrowheads="1"/>
          </p:cNvSpPr>
          <p:nvPr/>
        </p:nvSpPr>
        <p:spPr>
          <a:xfrm>
            <a:off x="228599" y="111528"/>
            <a:ext cx="8225141"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Cardiovascular Risk in Rheumatoid Arthritis Patients at LBJ Rheumatology Clinic</a:t>
            </a:r>
            <a:b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b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Katherine Terracina</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Austin Armstrong, Raman Bamidele, Arpita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Beechar</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Karim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Doughem</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Yvette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Farran</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Yllen</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Hernandez Blanco, Lakshmi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Konduru</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Brian Lam, Huong Le, Connor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Vershel</a:t>
            </a: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sym typeface="Arial"/>
            </a:endParaRPr>
          </a:p>
        </p:txBody>
      </p:sp>
      <p:sp>
        <p:nvSpPr>
          <p:cNvPr id="12" name="TextBox 11">
            <a:extLst>
              <a:ext uri="{FF2B5EF4-FFF2-40B4-BE49-F238E27FC236}">
                <a16:creationId xmlns:a16="http://schemas.microsoft.com/office/drawing/2014/main" id="{14381EBC-A875-4972-8F27-A66C54159DDB}"/>
              </a:ext>
            </a:extLst>
          </p:cNvPr>
          <p:cNvSpPr txBox="1"/>
          <p:nvPr/>
        </p:nvSpPr>
        <p:spPr>
          <a:xfrm>
            <a:off x="142875" y="6334780"/>
            <a:ext cx="12192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746760" algn="l"/>
              </a:tabLst>
              <a:defRPr/>
            </a:pPr>
            <a:r>
              <a:rPr kumimoji="0" lang="en-US" sz="700" b="1"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References</a:t>
            </a:r>
            <a:endParaRPr kumimoji="0" lang="en-US" sz="7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746760" algn="l"/>
              </a:tabLst>
              <a:defRPr/>
            </a:pPr>
            <a:r>
              <a:rPr kumimoji="0" lang="en-US" sz="7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1.World Health Organization. (17 May 2017). Cardiovascular diseases (CVDs). World Health Organization. Access 3 Dec 2020. https://www.who.int/news-room/fact-sheets/detail/cardiovascular-diseases-(cvds).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746760" algn="l"/>
              </a:tabLst>
              <a:defRPr/>
            </a:pPr>
            <a:r>
              <a:rPr kumimoji="0" lang="en-US" sz="7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2.Sokka T, Abelson B, Pincus T. Mortality in rheumatoid arthritis: 2008 update. Clin Exp </a:t>
            </a:r>
            <a:r>
              <a:rPr kumimoji="0" lang="en-US" sz="700" b="0" i="0" u="none" strike="noStrike" kern="0" cap="none" spc="0" normalizeH="0" baseline="0" noProof="0" dirty="0" err="1">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Rheumatol</a:t>
            </a:r>
            <a:r>
              <a:rPr kumimoji="0" lang="en-US" sz="7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 2008 Sep-Oct;26(5 Suppl 51):S35-61.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3.Agca R, </a:t>
            </a:r>
            <a:r>
              <a:rPr kumimoji="0" lang="en-US" sz="700" b="0" i="0" u="none" strike="noStrike" kern="0" cap="none" spc="0" normalizeH="0" baseline="0" noProof="0" dirty="0" err="1">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Heslinga</a:t>
            </a:r>
            <a:r>
              <a:rPr kumimoji="0" lang="en-US" sz="7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 SC, </a:t>
            </a:r>
            <a:r>
              <a:rPr kumimoji="0" lang="en-US" sz="700" b="0" i="0" u="none" strike="noStrike" kern="0" cap="none" spc="0" normalizeH="0" baseline="0" noProof="0" dirty="0" err="1">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Rollefstad</a:t>
            </a:r>
            <a:r>
              <a:rPr kumimoji="0" lang="en-US" sz="7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 S, et al. EULAR recommendations for cardiovascular disease risk management in patients with rheumatoid arthritis and other forms of inflammatory joint disorders: 2015/2016 update. Annals of the Rheumatic Diseases 2017;76:17-28.</a:t>
            </a:r>
            <a:endParaRPr kumimoji="0" lang="en-US" sz="7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endParaRPr>
          </a:p>
        </p:txBody>
      </p:sp>
      <p:sp>
        <p:nvSpPr>
          <p:cNvPr id="9" name="TextBox 8">
            <a:extLst>
              <a:ext uri="{FF2B5EF4-FFF2-40B4-BE49-F238E27FC236}">
                <a16:creationId xmlns:a16="http://schemas.microsoft.com/office/drawing/2014/main" id="{125F52A0-E3C5-4150-AF71-4006FEE4D5C9}"/>
              </a:ext>
            </a:extLst>
          </p:cNvPr>
          <p:cNvSpPr txBox="1"/>
          <p:nvPr/>
        </p:nvSpPr>
        <p:spPr>
          <a:xfrm>
            <a:off x="11648785" y="6398340"/>
            <a:ext cx="5911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14</a:t>
            </a:r>
          </a:p>
        </p:txBody>
      </p:sp>
    </p:spTree>
    <p:extLst>
      <p:ext uri="{BB962C8B-B14F-4D97-AF65-F5344CB8AC3E}">
        <p14:creationId xmlns:p14="http://schemas.microsoft.com/office/powerpoint/2010/main" val="278233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4222" y="1250336"/>
            <a:ext cx="11527975" cy="4997230"/>
          </a:xfrm>
          <a:prstGeom prst="rect">
            <a:avLst/>
          </a:prstGeom>
          <a:noFill/>
          <a:ln w="28575">
            <a:solidFill>
              <a:schemeClr val="tx1"/>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Figures: </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AE1D3293-A952-41A1-82BE-6154DAB77B48}"/>
              </a:ext>
            </a:extLst>
          </p:cNvPr>
          <p:cNvGrpSpPr/>
          <p:nvPr/>
        </p:nvGrpSpPr>
        <p:grpSpPr>
          <a:xfrm>
            <a:off x="309707" y="1882644"/>
            <a:ext cx="7877887" cy="3689284"/>
            <a:chOff x="1807682" y="601937"/>
            <a:chExt cx="11462004" cy="5699956"/>
          </a:xfrm>
        </p:grpSpPr>
        <p:sp>
          <p:nvSpPr>
            <p:cNvPr id="6" name="Flowchart: Alternate Process 5">
              <a:extLst>
                <a:ext uri="{FF2B5EF4-FFF2-40B4-BE49-F238E27FC236}">
                  <a16:creationId xmlns:a16="http://schemas.microsoft.com/office/drawing/2014/main" id="{C2F46008-E7A0-4685-B5B1-0E5399494D15}"/>
                </a:ext>
              </a:extLst>
            </p:cNvPr>
            <p:cNvSpPr/>
            <p:nvPr/>
          </p:nvSpPr>
          <p:spPr>
            <a:xfrm>
              <a:off x="5187950" y="1426935"/>
              <a:ext cx="1615621" cy="500063"/>
            </a:xfrm>
            <a:prstGeom prst="flowChartAlternate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mn-cs"/>
                  <a:sym typeface="Arial"/>
                </a:rPr>
                <a:t>Patients with RA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mn-cs"/>
                  <a:sym typeface="Arial"/>
                </a:rPr>
                <a:t>n=255</a:t>
              </a:r>
            </a:p>
          </p:txBody>
        </p:sp>
        <p:sp>
          <p:nvSpPr>
            <p:cNvPr id="7" name="Flowchart: Alternate Process 6">
              <a:extLst>
                <a:ext uri="{FF2B5EF4-FFF2-40B4-BE49-F238E27FC236}">
                  <a16:creationId xmlns:a16="http://schemas.microsoft.com/office/drawing/2014/main" id="{ED123D96-C18B-4087-9FB5-A52289415C5E}"/>
                </a:ext>
              </a:extLst>
            </p:cNvPr>
            <p:cNvSpPr/>
            <p:nvPr/>
          </p:nvSpPr>
          <p:spPr>
            <a:xfrm>
              <a:off x="5187950" y="2249486"/>
              <a:ext cx="1615621" cy="500063"/>
            </a:xfrm>
            <a:prstGeom prst="flowChartAlternateProcess">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mn-cs"/>
                  <a:sym typeface="Arial"/>
                </a:rPr>
                <a:t>Patients included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mn-cs"/>
                  <a:sym typeface="Arial"/>
                </a:rPr>
                <a:t>n=247</a:t>
              </a:r>
            </a:p>
          </p:txBody>
        </p:sp>
        <p:cxnSp>
          <p:nvCxnSpPr>
            <p:cNvPr id="9" name="Straight Connector 8">
              <a:extLst>
                <a:ext uri="{FF2B5EF4-FFF2-40B4-BE49-F238E27FC236}">
                  <a16:creationId xmlns:a16="http://schemas.microsoft.com/office/drawing/2014/main" id="{A974A18C-35E6-4090-B32B-1CD1C0682ED0}"/>
                </a:ext>
              </a:extLst>
            </p:cNvPr>
            <p:cNvCxnSpPr>
              <a:cxnSpLocks/>
              <a:endCxn id="6" idx="0"/>
            </p:cNvCxnSpPr>
            <p:nvPr/>
          </p:nvCxnSpPr>
          <p:spPr>
            <a:xfrm>
              <a:off x="5995761" y="957262"/>
              <a:ext cx="0" cy="469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lowchart: Alternate Process 10">
              <a:extLst>
                <a:ext uri="{FF2B5EF4-FFF2-40B4-BE49-F238E27FC236}">
                  <a16:creationId xmlns:a16="http://schemas.microsoft.com/office/drawing/2014/main" id="{E6D23AB0-9ED0-4513-A80C-9CA2158B19DB}"/>
                </a:ext>
              </a:extLst>
            </p:cNvPr>
            <p:cNvSpPr/>
            <p:nvPr/>
          </p:nvSpPr>
          <p:spPr>
            <a:xfrm>
              <a:off x="7428596" y="1838639"/>
              <a:ext cx="2069406" cy="500064"/>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Repeat visits excluded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n=8</a:t>
              </a:r>
            </a:p>
          </p:txBody>
        </p:sp>
        <p:sp>
          <p:nvSpPr>
            <p:cNvPr id="12" name="Flowchart: Alternate Process 11">
              <a:extLst>
                <a:ext uri="{FF2B5EF4-FFF2-40B4-BE49-F238E27FC236}">
                  <a16:creationId xmlns:a16="http://schemas.microsoft.com/office/drawing/2014/main" id="{86EDB179-CCF5-4774-BB2B-C82E9C608BE0}"/>
                </a:ext>
              </a:extLst>
            </p:cNvPr>
            <p:cNvSpPr/>
            <p:nvPr/>
          </p:nvSpPr>
          <p:spPr>
            <a:xfrm>
              <a:off x="5187950" y="601937"/>
              <a:ext cx="1615621" cy="500063"/>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Charts reviewed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n=683</a:t>
              </a:r>
            </a:p>
          </p:txBody>
        </p:sp>
        <p:sp>
          <p:nvSpPr>
            <p:cNvPr id="13" name="Flowchart: Alternate Process 12">
              <a:extLst>
                <a:ext uri="{FF2B5EF4-FFF2-40B4-BE49-F238E27FC236}">
                  <a16:creationId xmlns:a16="http://schemas.microsoft.com/office/drawing/2014/main" id="{96FA17EF-3834-46BA-96C0-A14408C734A1}"/>
                </a:ext>
              </a:extLst>
            </p:cNvPr>
            <p:cNvSpPr/>
            <p:nvPr/>
          </p:nvSpPr>
          <p:spPr>
            <a:xfrm>
              <a:off x="5187950" y="1426935"/>
              <a:ext cx="1615621" cy="500063"/>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Patients with RA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n=255 (37.3%)</a:t>
              </a:r>
            </a:p>
          </p:txBody>
        </p:sp>
        <p:sp>
          <p:nvSpPr>
            <p:cNvPr id="14" name="Flowchart: Alternate Process 13">
              <a:extLst>
                <a:ext uri="{FF2B5EF4-FFF2-40B4-BE49-F238E27FC236}">
                  <a16:creationId xmlns:a16="http://schemas.microsoft.com/office/drawing/2014/main" id="{FCE6B763-1AE2-4FD3-BC69-C1A79D45AB23}"/>
                </a:ext>
              </a:extLst>
            </p:cNvPr>
            <p:cNvSpPr/>
            <p:nvPr/>
          </p:nvSpPr>
          <p:spPr>
            <a:xfrm>
              <a:off x="5187951" y="2249486"/>
              <a:ext cx="1615621" cy="500063"/>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Patients included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n=247 (36.1%)</a:t>
              </a:r>
            </a:p>
          </p:txBody>
        </p:sp>
        <p:sp>
          <p:nvSpPr>
            <p:cNvPr id="15" name="Flowchart: Alternate Process 14">
              <a:extLst>
                <a:ext uri="{FF2B5EF4-FFF2-40B4-BE49-F238E27FC236}">
                  <a16:creationId xmlns:a16="http://schemas.microsoft.com/office/drawing/2014/main" id="{11204B30-2210-4C4F-A85A-1A0BFA4700A8}"/>
                </a:ext>
              </a:extLst>
            </p:cNvPr>
            <p:cNvSpPr/>
            <p:nvPr/>
          </p:nvSpPr>
          <p:spPr>
            <a:xfrm>
              <a:off x="2734529" y="3235357"/>
              <a:ext cx="1864978" cy="500063"/>
            </a:xfrm>
            <a:prstGeom prst="flowChartAlternateProcess">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Lipid panel in 1 yr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n=152 (61.5%)</a:t>
              </a:r>
            </a:p>
          </p:txBody>
        </p:sp>
        <p:sp>
          <p:nvSpPr>
            <p:cNvPr id="16" name="Flowchart: Alternate Process 15">
              <a:extLst>
                <a:ext uri="{FF2B5EF4-FFF2-40B4-BE49-F238E27FC236}">
                  <a16:creationId xmlns:a16="http://schemas.microsoft.com/office/drawing/2014/main" id="{DD72319A-11AA-4666-B3D1-4D120A4D474C}"/>
                </a:ext>
              </a:extLst>
            </p:cNvPr>
            <p:cNvSpPr/>
            <p:nvPr/>
          </p:nvSpPr>
          <p:spPr>
            <a:xfrm>
              <a:off x="7384653" y="3238272"/>
              <a:ext cx="1864978" cy="500063"/>
            </a:xfrm>
            <a:prstGeom prst="flowChartAlternateProcess">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Lipid panel in 5 yrs n=212 (85.8%)</a:t>
              </a:r>
            </a:p>
          </p:txBody>
        </p:sp>
        <p:sp>
          <p:nvSpPr>
            <p:cNvPr id="17" name="Flowchart: Alternate Process 16">
              <a:extLst>
                <a:ext uri="{FF2B5EF4-FFF2-40B4-BE49-F238E27FC236}">
                  <a16:creationId xmlns:a16="http://schemas.microsoft.com/office/drawing/2014/main" id="{04B228E2-AC52-4888-B066-4D7610B25639}"/>
                </a:ext>
              </a:extLst>
            </p:cNvPr>
            <p:cNvSpPr/>
            <p:nvPr/>
          </p:nvSpPr>
          <p:spPr>
            <a:xfrm>
              <a:off x="1996967" y="4052772"/>
              <a:ext cx="1615621" cy="500063"/>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ASCVD ≥ 7.5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n=44 (29.0%)</a:t>
              </a:r>
            </a:p>
          </p:txBody>
        </p:sp>
        <p:sp>
          <p:nvSpPr>
            <p:cNvPr id="18" name="Flowchart: Alternate Process 17">
              <a:extLst>
                <a:ext uri="{FF2B5EF4-FFF2-40B4-BE49-F238E27FC236}">
                  <a16:creationId xmlns:a16="http://schemas.microsoft.com/office/drawing/2014/main" id="{D2BAE9A9-060E-405A-8EBF-134044EB8A75}"/>
                </a:ext>
              </a:extLst>
            </p:cNvPr>
            <p:cNvSpPr/>
            <p:nvPr/>
          </p:nvSpPr>
          <p:spPr>
            <a:xfrm>
              <a:off x="3846125" y="4060824"/>
              <a:ext cx="1615621" cy="500063"/>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ASCVD-RA ≥ 7.5 n=70 (46.1%)</a:t>
              </a:r>
            </a:p>
          </p:txBody>
        </p:sp>
        <p:sp>
          <p:nvSpPr>
            <p:cNvPr id="19" name="Flowchart: Alternate Process 18">
              <a:extLst>
                <a:ext uri="{FF2B5EF4-FFF2-40B4-BE49-F238E27FC236}">
                  <a16:creationId xmlns:a16="http://schemas.microsoft.com/office/drawing/2014/main" id="{D045110E-D6DE-4023-AC5D-B771B8274CBF}"/>
                </a:ext>
              </a:extLst>
            </p:cNvPr>
            <p:cNvSpPr/>
            <p:nvPr/>
          </p:nvSpPr>
          <p:spPr>
            <a:xfrm>
              <a:off x="6522413" y="4052771"/>
              <a:ext cx="1615621" cy="500063"/>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ASCVD ≥ 7.5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n=64 (30.2%)</a:t>
              </a:r>
            </a:p>
          </p:txBody>
        </p:sp>
        <p:sp>
          <p:nvSpPr>
            <p:cNvPr id="20" name="Flowchart: Alternate Process 19">
              <a:extLst>
                <a:ext uri="{FF2B5EF4-FFF2-40B4-BE49-F238E27FC236}">
                  <a16:creationId xmlns:a16="http://schemas.microsoft.com/office/drawing/2014/main" id="{5210242C-8CD6-4DE8-8007-43BA3662B6A3}"/>
                </a:ext>
              </a:extLst>
            </p:cNvPr>
            <p:cNvSpPr/>
            <p:nvPr/>
          </p:nvSpPr>
          <p:spPr>
            <a:xfrm>
              <a:off x="8371572" y="4056705"/>
              <a:ext cx="1615621" cy="500063"/>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ASCVD-RA ≥ 7.5 n=98 (46.2%)</a:t>
              </a:r>
            </a:p>
          </p:txBody>
        </p:sp>
        <p:sp>
          <p:nvSpPr>
            <p:cNvPr id="21" name="Flowchart: Alternate Process 20">
              <a:extLst>
                <a:ext uri="{FF2B5EF4-FFF2-40B4-BE49-F238E27FC236}">
                  <a16:creationId xmlns:a16="http://schemas.microsoft.com/office/drawing/2014/main" id="{3BF018C0-4394-45EF-AB99-A7E4D8997CB9}"/>
                </a:ext>
              </a:extLst>
            </p:cNvPr>
            <p:cNvSpPr/>
            <p:nvPr/>
          </p:nvSpPr>
          <p:spPr>
            <a:xfrm>
              <a:off x="6669932" y="4870182"/>
              <a:ext cx="1315758" cy="500063"/>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On statin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n=37 (57.8%)</a:t>
              </a:r>
            </a:p>
          </p:txBody>
        </p:sp>
        <p:sp>
          <p:nvSpPr>
            <p:cNvPr id="22" name="Flowchart: Alternate Process 21">
              <a:extLst>
                <a:ext uri="{FF2B5EF4-FFF2-40B4-BE49-F238E27FC236}">
                  <a16:creationId xmlns:a16="http://schemas.microsoft.com/office/drawing/2014/main" id="{56DE191E-5535-40E8-8FEF-7296A45C25F3}"/>
                </a:ext>
              </a:extLst>
            </p:cNvPr>
            <p:cNvSpPr/>
            <p:nvPr/>
          </p:nvSpPr>
          <p:spPr>
            <a:xfrm>
              <a:off x="8521702" y="4870182"/>
              <a:ext cx="1315360" cy="500063"/>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On statin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n=51 (52.0%)</a:t>
              </a:r>
            </a:p>
          </p:txBody>
        </p:sp>
        <p:sp>
          <p:nvSpPr>
            <p:cNvPr id="23" name="Flowchart: Alternate Process 22">
              <a:extLst>
                <a:ext uri="{FF2B5EF4-FFF2-40B4-BE49-F238E27FC236}">
                  <a16:creationId xmlns:a16="http://schemas.microsoft.com/office/drawing/2014/main" id="{63BF3F0E-C949-4754-9DB1-FEC778C43339}"/>
                </a:ext>
              </a:extLst>
            </p:cNvPr>
            <p:cNvSpPr/>
            <p:nvPr/>
          </p:nvSpPr>
          <p:spPr>
            <a:xfrm>
              <a:off x="2147097" y="4870183"/>
              <a:ext cx="1315360" cy="500063"/>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On statin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n=27 (61.4%)</a:t>
              </a:r>
            </a:p>
          </p:txBody>
        </p:sp>
        <p:sp>
          <p:nvSpPr>
            <p:cNvPr id="24" name="Flowchart: Alternate Process 23">
              <a:extLst>
                <a:ext uri="{FF2B5EF4-FFF2-40B4-BE49-F238E27FC236}">
                  <a16:creationId xmlns:a16="http://schemas.microsoft.com/office/drawing/2014/main" id="{82669F66-F3F1-4064-B20B-573C09E8EA7A}"/>
                </a:ext>
              </a:extLst>
            </p:cNvPr>
            <p:cNvSpPr/>
            <p:nvPr/>
          </p:nvSpPr>
          <p:spPr>
            <a:xfrm>
              <a:off x="3996655" y="4870182"/>
              <a:ext cx="1315360" cy="500063"/>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On statin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n=40 (57.1%)</a:t>
              </a:r>
            </a:p>
          </p:txBody>
        </p:sp>
        <p:sp>
          <p:nvSpPr>
            <p:cNvPr id="25" name="TextBox 24">
              <a:extLst>
                <a:ext uri="{FF2B5EF4-FFF2-40B4-BE49-F238E27FC236}">
                  <a16:creationId xmlns:a16="http://schemas.microsoft.com/office/drawing/2014/main" id="{ED11C388-D6E1-46A5-BF3E-6BCC8445D2E9}"/>
                </a:ext>
              </a:extLst>
            </p:cNvPr>
            <p:cNvSpPr txBox="1"/>
            <p:nvPr/>
          </p:nvSpPr>
          <p:spPr>
            <a:xfrm>
              <a:off x="1807682" y="5778826"/>
              <a:ext cx="8431371" cy="52306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a:sym typeface="Arial"/>
                </a:rPr>
                <a:t>Figure 1: Lipid screening, ASCVD, and statin use in RA patients seen in LBJ Rheumatology Clinic from November 1, 2020 to February 28, 2021. </a:t>
              </a:r>
            </a:p>
          </p:txBody>
        </p:sp>
        <p:sp>
          <p:nvSpPr>
            <p:cNvPr id="26" name="Flowchart: Alternate Process 25">
              <a:extLst>
                <a:ext uri="{FF2B5EF4-FFF2-40B4-BE49-F238E27FC236}">
                  <a16:creationId xmlns:a16="http://schemas.microsoft.com/office/drawing/2014/main" id="{35223F57-265C-4BDB-8DDE-37125D2DF65D}"/>
                </a:ext>
              </a:extLst>
            </p:cNvPr>
            <p:cNvSpPr/>
            <p:nvPr/>
          </p:nvSpPr>
          <p:spPr>
            <a:xfrm>
              <a:off x="5059591" y="3238273"/>
              <a:ext cx="1864978" cy="500063"/>
            </a:xfrm>
            <a:prstGeom prst="flowChartAlternateProcess">
              <a:avLst/>
            </a:prstGeom>
            <a:solidFill>
              <a:srgbClr val="F8503E"/>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No lipid panel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n=35 (14.2%)</a:t>
              </a:r>
            </a:p>
          </p:txBody>
        </p:sp>
        <p:cxnSp>
          <p:nvCxnSpPr>
            <p:cNvPr id="27" name="Straight Connector 26">
              <a:extLst>
                <a:ext uri="{FF2B5EF4-FFF2-40B4-BE49-F238E27FC236}">
                  <a16:creationId xmlns:a16="http://schemas.microsoft.com/office/drawing/2014/main" id="{F21C10C9-6269-4105-8B7C-F9BFAFDF8523}"/>
                </a:ext>
              </a:extLst>
            </p:cNvPr>
            <p:cNvCxnSpPr>
              <a:stCxn id="13" idx="2"/>
              <a:endCxn id="14" idx="0"/>
            </p:cNvCxnSpPr>
            <p:nvPr/>
          </p:nvCxnSpPr>
          <p:spPr>
            <a:xfrm>
              <a:off x="5995761" y="1926998"/>
              <a:ext cx="1" cy="322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3BCCFBA-9EB8-41F1-866F-F4063E9D17A8}"/>
                </a:ext>
              </a:extLst>
            </p:cNvPr>
            <p:cNvCxnSpPr>
              <a:cxnSpLocks/>
              <a:stCxn id="11" idx="1"/>
            </p:cNvCxnSpPr>
            <p:nvPr/>
          </p:nvCxnSpPr>
          <p:spPr>
            <a:xfrm flipH="1" flipV="1">
              <a:off x="5995760" y="2088244"/>
              <a:ext cx="1432837" cy="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A06A066-4E70-4B97-815A-CA296C6A37CE}"/>
                </a:ext>
              </a:extLst>
            </p:cNvPr>
            <p:cNvCxnSpPr/>
            <p:nvPr/>
          </p:nvCxnSpPr>
          <p:spPr>
            <a:xfrm>
              <a:off x="13269686" y="3755571"/>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CC1AFAE-4C1C-4937-BFAC-59CC7EC2555F}"/>
                </a:ext>
              </a:extLst>
            </p:cNvPr>
            <p:cNvCxnSpPr>
              <a:stCxn id="17" idx="2"/>
              <a:endCxn id="23" idx="0"/>
            </p:cNvCxnSpPr>
            <p:nvPr/>
          </p:nvCxnSpPr>
          <p:spPr>
            <a:xfrm flipH="1">
              <a:off x="2804777" y="4552835"/>
              <a:ext cx="1" cy="3173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12CB590-4124-4E3E-9114-E99446549314}"/>
                </a:ext>
              </a:extLst>
            </p:cNvPr>
            <p:cNvCxnSpPr>
              <a:stCxn id="18" idx="2"/>
              <a:endCxn id="24" idx="0"/>
            </p:cNvCxnSpPr>
            <p:nvPr/>
          </p:nvCxnSpPr>
          <p:spPr>
            <a:xfrm>
              <a:off x="4653936" y="4560887"/>
              <a:ext cx="399" cy="309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A326B3-5B5B-4758-80A8-59741AE5EEAE}"/>
                </a:ext>
              </a:extLst>
            </p:cNvPr>
            <p:cNvCxnSpPr>
              <a:cxnSpLocks/>
              <a:stCxn id="19" idx="2"/>
              <a:endCxn id="21" idx="0"/>
            </p:cNvCxnSpPr>
            <p:nvPr/>
          </p:nvCxnSpPr>
          <p:spPr>
            <a:xfrm flipH="1">
              <a:off x="7327811" y="4552834"/>
              <a:ext cx="2413" cy="3173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91710F7-24C6-4F85-9681-A1D2731DC3F7}"/>
                </a:ext>
              </a:extLst>
            </p:cNvPr>
            <p:cNvCxnSpPr>
              <a:stCxn id="20" idx="2"/>
              <a:endCxn id="22" idx="0"/>
            </p:cNvCxnSpPr>
            <p:nvPr/>
          </p:nvCxnSpPr>
          <p:spPr>
            <a:xfrm flipH="1">
              <a:off x="9179382" y="4556768"/>
              <a:ext cx="1" cy="313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221201E-E4EE-4AC1-BEE5-0D871FAB3D32}"/>
                </a:ext>
              </a:extLst>
            </p:cNvPr>
            <p:cNvCxnSpPr>
              <a:cxnSpLocks/>
              <a:stCxn id="14" idx="2"/>
              <a:endCxn id="26" idx="0"/>
            </p:cNvCxnSpPr>
            <p:nvPr/>
          </p:nvCxnSpPr>
          <p:spPr>
            <a:xfrm flipH="1">
              <a:off x="5992080" y="2749549"/>
              <a:ext cx="3682" cy="488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8D31B75-04CC-477D-A433-F56CA6F7E56B}"/>
                </a:ext>
              </a:extLst>
            </p:cNvPr>
            <p:cNvCxnSpPr>
              <a:cxnSpLocks/>
              <a:stCxn id="15" idx="0"/>
            </p:cNvCxnSpPr>
            <p:nvPr/>
          </p:nvCxnSpPr>
          <p:spPr>
            <a:xfrm flipV="1">
              <a:off x="3667018" y="2971800"/>
              <a:ext cx="0" cy="263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5D8C6AC-5929-4CF1-905F-5A790C3296D8}"/>
                </a:ext>
              </a:extLst>
            </p:cNvPr>
            <p:cNvCxnSpPr>
              <a:cxnSpLocks/>
              <a:stCxn id="16" idx="0"/>
            </p:cNvCxnSpPr>
            <p:nvPr/>
          </p:nvCxnSpPr>
          <p:spPr>
            <a:xfrm flipV="1">
              <a:off x="8317142" y="2988241"/>
              <a:ext cx="0" cy="250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ABB4A2F-5225-475D-9012-6DC9D1E932ED}"/>
                </a:ext>
              </a:extLst>
            </p:cNvPr>
            <p:cNvCxnSpPr>
              <a:cxnSpLocks/>
            </p:cNvCxnSpPr>
            <p:nvPr/>
          </p:nvCxnSpPr>
          <p:spPr>
            <a:xfrm>
              <a:off x="3667018" y="2971800"/>
              <a:ext cx="4650124" cy="16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826D2A7-6FFB-497F-95CE-22CB90F19FC5}"/>
                </a:ext>
              </a:extLst>
            </p:cNvPr>
            <p:cNvCxnSpPr>
              <a:stCxn id="17" idx="0"/>
            </p:cNvCxnSpPr>
            <p:nvPr/>
          </p:nvCxnSpPr>
          <p:spPr>
            <a:xfrm flipH="1" flipV="1">
              <a:off x="2804777" y="3897086"/>
              <a:ext cx="1" cy="155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C411F15-F554-44E2-87F0-22E393C52CC9}"/>
                </a:ext>
              </a:extLst>
            </p:cNvPr>
            <p:cNvCxnSpPr>
              <a:stCxn id="18" idx="0"/>
            </p:cNvCxnSpPr>
            <p:nvPr/>
          </p:nvCxnSpPr>
          <p:spPr>
            <a:xfrm flipH="1" flipV="1">
              <a:off x="4653935" y="3897086"/>
              <a:ext cx="1" cy="163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F026CE7-DBD8-41D5-B8D5-5FF60950FF1B}"/>
                </a:ext>
              </a:extLst>
            </p:cNvPr>
            <p:cNvCxnSpPr>
              <a:stCxn id="15" idx="2"/>
            </p:cNvCxnSpPr>
            <p:nvPr/>
          </p:nvCxnSpPr>
          <p:spPr>
            <a:xfrm>
              <a:off x="3667018" y="3735420"/>
              <a:ext cx="0" cy="161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0ABA2D7-F052-4795-B04A-B01BB353AA00}"/>
                </a:ext>
              </a:extLst>
            </p:cNvPr>
            <p:cNvCxnSpPr>
              <a:cxnSpLocks/>
            </p:cNvCxnSpPr>
            <p:nvPr/>
          </p:nvCxnSpPr>
          <p:spPr>
            <a:xfrm>
              <a:off x="2804777" y="3897086"/>
              <a:ext cx="1849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03A276D-DF00-4A6F-9FA1-5DC0BC70262D}"/>
                </a:ext>
              </a:extLst>
            </p:cNvPr>
            <p:cNvCxnSpPr/>
            <p:nvPr/>
          </p:nvCxnSpPr>
          <p:spPr>
            <a:xfrm flipH="1" flipV="1">
              <a:off x="7446993" y="3887810"/>
              <a:ext cx="1" cy="155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E3791B7-CFCC-41AF-B477-EEBA705C00DB}"/>
                </a:ext>
              </a:extLst>
            </p:cNvPr>
            <p:cNvCxnSpPr/>
            <p:nvPr/>
          </p:nvCxnSpPr>
          <p:spPr>
            <a:xfrm flipH="1" flipV="1">
              <a:off x="9296151" y="3887810"/>
              <a:ext cx="1" cy="163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64EFA7E-6507-459D-A942-796A0D42C84E}"/>
                </a:ext>
              </a:extLst>
            </p:cNvPr>
            <p:cNvCxnSpPr/>
            <p:nvPr/>
          </p:nvCxnSpPr>
          <p:spPr>
            <a:xfrm>
              <a:off x="8309234" y="3726144"/>
              <a:ext cx="0" cy="161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00B5C2A-B20E-4C4C-9F15-081BBD7EAD46}"/>
                </a:ext>
              </a:extLst>
            </p:cNvPr>
            <p:cNvCxnSpPr>
              <a:cxnSpLocks/>
            </p:cNvCxnSpPr>
            <p:nvPr/>
          </p:nvCxnSpPr>
          <p:spPr>
            <a:xfrm>
              <a:off x="7446993" y="3887810"/>
              <a:ext cx="1849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1" name="Straight Connector 140">
            <a:extLst>
              <a:ext uri="{FF2B5EF4-FFF2-40B4-BE49-F238E27FC236}">
                <a16:creationId xmlns:a16="http://schemas.microsoft.com/office/drawing/2014/main" id="{B5D9AB01-AED7-4BA0-AA27-2E56C6FC0C13}"/>
              </a:ext>
            </a:extLst>
          </p:cNvPr>
          <p:cNvCxnSpPr/>
          <p:nvPr/>
        </p:nvCxnSpPr>
        <p:spPr>
          <a:xfrm flipH="1" flipV="1">
            <a:off x="9814560" y="5006340"/>
            <a:ext cx="12118" cy="909"/>
          </a:xfrm>
          <a:prstGeom prst="line">
            <a:avLst/>
          </a:prstGeom>
        </p:spPr>
        <p:style>
          <a:lnRef idx="1">
            <a:schemeClr val="dk1"/>
          </a:lnRef>
          <a:fillRef idx="0">
            <a:schemeClr val="dk1"/>
          </a:fillRef>
          <a:effectRef idx="0">
            <a:schemeClr val="dk1"/>
          </a:effectRef>
          <a:fontRef idx="minor">
            <a:schemeClr val="tx1"/>
          </a:fontRef>
        </p:style>
      </p:cxnSp>
      <p:grpSp>
        <p:nvGrpSpPr>
          <p:cNvPr id="195" name="Group 194">
            <a:extLst>
              <a:ext uri="{FF2B5EF4-FFF2-40B4-BE49-F238E27FC236}">
                <a16:creationId xmlns:a16="http://schemas.microsoft.com/office/drawing/2014/main" id="{1C05DBBB-9B9F-4F9C-B0CE-4948C9F8264F}"/>
              </a:ext>
            </a:extLst>
          </p:cNvPr>
          <p:cNvGrpSpPr/>
          <p:nvPr/>
        </p:nvGrpSpPr>
        <p:grpSpPr>
          <a:xfrm>
            <a:off x="6162718" y="2112627"/>
            <a:ext cx="5483847" cy="3336191"/>
            <a:chOff x="6289813" y="2062007"/>
            <a:chExt cx="5483847" cy="3336191"/>
          </a:xfrm>
        </p:grpSpPr>
        <p:sp>
          <p:nvSpPr>
            <p:cNvPr id="196" name="Flowchart: Alternate Process 195">
              <a:extLst>
                <a:ext uri="{FF2B5EF4-FFF2-40B4-BE49-F238E27FC236}">
                  <a16:creationId xmlns:a16="http://schemas.microsoft.com/office/drawing/2014/main" id="{BCA90591-12B3-4EB0-8804-C2567266E946}"/>
                </a:ext>
              </a:extLst>
            </p:cNvPr>
            <p:cNvSpPr/>
            <p:nvPr/>
          </p:nvSpPr>
          <p:spPr>
            <a:xfrm>
              <a:off x="8350170" y="2062007"/>
              <a:ext cx="1450752" cy="323665"/>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Patients seen in clinic</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n=208</a:t>
              </a:r>
            </a:p>
          </p:txBody>
        </p:sp>
        <p:sp>
          <p:nvSpPr>
            <p:cNvPr id="197" name="Flowchart: Alternate Process 196">
              <a:extLst>
                <a:ext uri="{FF2B5EF4-FFF2-40B4-BE49-F238E27FC236}">
                  <a16:creationId xmlns:a16="http://schemas.microsoft.com/office/drawing/2014/main" id="{F2941180-0FFF-44B0-A386-02E54C60523F}"/>
                </a:ext>
              </a:extLst>
            </p:cNvPr>
            <p:cNvSpPr/>
            <p:nvPr/>
          </p:nvSpPr>
          <p:spPr>
            <a:xfrm>
              <a:off x="8350888" y="3067547"/>
              <a:ext cx="1450739" cy="337457"/>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Intervention used?</a:t>
              </a:r>
            </a:p>
          </p:txBody>
        </p:sp>
        <p:sp>
          <p:nvSpPr>
            <p:cNvPr id="198" name="Flowchart: Alternate Process 197">
              <a:extLst>
                <a:ext uri="{FF2B5EF4-FFF2-40B4-BE49-F238E27FC236}">
                  <a16:creationId xmlns:a16="http://schemas.microsoft.com/office/drawing/2014/main" id="{56AEB1E1-6141-43F4-9848-E05CAB876B77}"/>
                </a:ext>
              </a:extLst>
            </p:cNvPr>
            <p:cNvSpPr/>
            <p:nvPr/>
          </p:nvSpPr>
          <p:spPr>
            <a:xfrm>
              <a:off x="7120699" y="3429332"/>
              <a:ext cx="1049180" cy="356395"/>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Yes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n=61 (76.3%)</a:t>
              </a:r>
            </a:p>
          </p:txBody>
        </p:sp>
        <p:sp>
          <p:nvSpPr>
            <p:cNvPr id="199" name="Flowchart: Alternate Process 198">
              <a:extLst>
                <a:ext uri="{FF2B5EF4-FFF2-40B4-BE49-F238E27FC236}">
                  <a16:creationId xmlns:a16="http://schemas.microsoft.com/office/drawing/2014/main" id="{1FE553EA-9F1B-4C9C-A804-12956156BFCD}"/>
                </a:ext>
              </a:extLst>
            </p:cNvPr>
            <p:cNvSpPr/>
            <p:nvPr/>
          </p:nvSpPr>
          <p:spPr>
            <a:xfrm>
              <a:off x="9897500" y="3430738"/>
              <a:ext cx="1046647" cy="356394"/>
            </a:xfrm>
            <a:prstGeom prst="flowChartAlternateProcess">
              <a:avLst/>
            </a:prstGeom>
            <a:solidFill>
              <a:srgbClr val="EB1F09"/>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n=19 (23.8%)</a:t>
              </a:r>
            </a:p>
          </p:txBody>
        </p:sp>
        <p:sp>
          <p:nvSpPr>
            <p:cNvPr id="200" name="Flowchart: Alternate Process 199">
              <a:extLst>
                <a:ext uri="{FF2B5EF4-FFF2-40B4-BE49-F238E27FC236}">
                  <a16:creationId xmlns:a16="http://schemas.microsoft.com/office/drawing/2014/main" id="{5330779C-1EB0-4417-BA66-B57D0DA0A028}"/>
                </a:ext>
              </a:extLst>
            </p:cNvPr>
            <p:cNvSpPr/>
            <p:nvPr/>
          </p:nvSpPr>
          <p:spPr>
            <a:xfrm>
              <a:off x="6431133" y="3946124"/>
              <a:ext cx="1194131" cy="363027"/>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Lipid panel in 5 yrs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n=49</a:t>
              </a:r>
            </a:p>
          </p:txBody>
        </p:sp>
        <p:sp>
          <p:nvSpPr>
            <p:cNvPr id="201" name="Flowchart: Alternate Process 200">
              <a:extLst>
                <a:ext uri="{FF2B5EF4-FFF2-40B4-BE49-F238E27FC236}">
                  <a16:creationId xmlns:a16="http://schemas.microsoft.com/office/drawing/2014/main" id="{6773CD1D-3C5F-41DD-9295-8EBBDD8BE589}"/>
                </a:ext>
              </a:extLst>
            </p:cNvPr>
            <p:cNvSpPr/>
            <p:nvPr/>
          </p:nvSpPr>
          <p:spPr>
            <a:xfrm>
              <a:off x="7707168" y="3930175"/>
              <a:ext cx="1363949" cy="363027"/>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No lipid panel in 5 yrs n=12 </a:t>
              </a:r>
            </a:p>
          </p:txBody>
        </p:sp>
        <p:sp>
          <p:nvSpPr>
            <p:cNvPr id="202" name="Flowchart: Alternate Process 201">
              <a:extLst>
                <a:ext uri="{FF2B5EF4-FFF2-40B4-BE49-F238E27FC236}">
                  <a16:creationId xmlns:a16="http://schemas.microsoft.com/office/drawing/2014/main" id="{E6C08CC0-A534-4764-8E13-5E126A0272A1}"/>
                </a:ext>
              </a:extLst>
            </p:cNvPr>
            <p:cNvSpPr/>
            <p:nvPr/>
          </p:nvSpPr>
          <p:spPr>
            <a:xfrm>
              <a:off x="7833930" y="4449312"/>
              <a:ext cx="1110424" cy="363028"/>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Lipids ordered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n=12 (100%)</a:t>
              </a:r>
            </a:p>
          </p:txBody>
        </p:sp>
        <p:sp>
          <p:nvSpPr>
            <p:cNvPr id="203" name="TextBox 202">
              <a:extLst>
                <a:ext uri="{FF2B5EF4-FFF2-40B4-BE49-F238E27FC236}">
                  <a16:creationId xmlns:a16="http://schemas.microsoft.com/office/drawing/2014/main" id="{070C58BA-8EFA-4178-A1EB-D645099733D1}"/>
                </a:ext>
              </a:extLst>
            </p:cNvPr>
            <p:cNvSpPr txBox="1"/>
            <p:nvPr/>
          </p:nvSpPr>
          <p:spPr>
            <a:xfrm>
              <a:off x="6289813" y="5182754"/>
              <a:ext cx="42373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a:sym typeface="Arial"/>
                </a:rPr>
                <a:t>Figure 2: Results of intervention in LBJ Rheumatology Clinic in April 2021. </a:t>
              </a:r>
            </a:p>
          </p:txBody>
        </p:sp>
        <p:sp>
          <p:nvSpPr>
            <p:cNvPr id="204" name="Flowchart: Alternate Process 203">
              <a:extLst>
                <a:ext uri="{FF2B5EF4-FFF2-40B4-BE49-F238E27FC236}">
                  <a16:creationId xmlns:a16="http://schemas.microsoft.com/office/drawing/2014/main" id="{A2CC273E-506B-499E-88C4-CC818ABC93FC}"/>
                </a:ext>
              </a:extLst>
            </p:cNvPr>
            <p:cNvSpPr/>
            <p:nvPr/>
          </p:nvSpPr>
          <p:spPr>
            <a:xfrm>
              <a:off x="8350183" y="2566165"/>
              <a:ext cx="1450739" cy="323665"/>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Patients with RA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n=80 (38.5%)</a:t>
              </a:r>
            </a:p>
          </p:txBody>
        </p:sp>
        <p:sp>
          <p:nvSpPr>
            <p:cNvPr id="205" name="Flowchart: Alternate Process 204">
              <a:extLst>
                <a:ext uri="{FF2B5EF4-FFF2-40B4-BE49-F238E27FC236}">
                  <a16:creationId xmlns:a16="http://schemas.microsoft.com/office/drawing/2014/main" id="{F3D3BBB4-F04F-42C4-9A1F-ECF70A8218C8}"/>
                </a:ext>
              </a:extLst>
            </p:cNvPr>
            <p:cNvSpPr/>
            <p:nvPr/>
          </p:nvSpPr>
          <p:spPr>
            <a:xfrm>
              <a:off x="9141574" y="3941187"/>
              <a:ext cx="1194130" cy="356395"/>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Lipid panel in 5 yrs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n=16</a:t>
              </a:r>
            </a:p>
          </p:txBody>
        </p:sp>
        <p:sp>
          <p:nvSpPr>
            <p:cNvPr id="206" name="Flowchart: Alternate Process 205">
              <a:extLst>
                <a:ext uri="{FF2B5EF4-FFF2-40B4-BE49-F238E27FC236}">
                  <a16:creationId xmlns:a16="http://schemas.microsoft.com/office/drawing/2014/main" id="{32C1EFD5-1466-4549-9335-021658D984F8}"/>
                </a:ext>
              </a:extLst>
            </p:cNvPr>
            <p:cNvSpPr/>
            <p:nvPr/>
          </p:nvSpPr>
          <p:spPr>
            <a:xfrm>
              <a:off x="10397993" y="3946126"/>
              <a:ext cx="1331219" cy="363025"/>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No lipid panel in 5 yrs n=3</a:t>
              </a:r>
            </a:p>
          </p:txBody>
        </p:sp>
        <p:sp>
          <p:nvSpPr>
            <p:cNvPr id="207" name="Flowchart: Alternate Process 206">
              <a:extLst>
                <a:ext uri="{FF2B5EF4-FFF2-40B4-BE49-F238E27FC236}">
                  <a16:creationId xmlns:a16="http://schemas.microsoft.com/office/drawing/2014/main" id="{5E0D8348-40B8-4649-A600-69ADEF5B287F}"/>
                </a:ext>
              </a:extLst>
            </p:cNvPr>
            <p:cNvSpPr/>
            <p:nvPr/>
          </p:nvSpPr>
          <p:spPr>
            <a:xfrm>
              <a:off x="10353544" y="4462931"/>
              <a:ext cx="1420116" cy="391540"/>
            </a:xfrm>
            <a:prstGeom prst="flowChartAlternateProcess">
              <a:avLst/>
            </a:prstGeom>
            <a:solidFill>
              <a:srgbClr val="EB1F0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“Missed Opportunity”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a:ea typeface="+mn-ea"/>
                  <a:cs typeface="+mn-cs"/>
                  <a:sym typeface="Arial"/>
                </a:rPr>
                <a:t>n=3 (4%)</a:t>
              </a:r>
            </a:p>
          </p:txBody>
        </p:sp>
        <p:cxnSp>
          <p:nvCxnSpPr>
            <p:cNvPr id="208" name="Straight Connector 207">
              <a:extLst>
                <a:ext uri="{FF2B5EF4-FFF2-40B4-BE49-F238E27FC236}">
                  <a16:creationId xmlns:a16="http://schemas.microsoft.com/office/drawing/2014/main" id="{D66EDA59-C76D-4FAA-AB26-34386D10D611}"/>
                </a:ext>
              </a:extLst>
            </p:cNvPr>
            <p:cNvCxnSpPr>
              <a:stCxn id="196" idx="2"/>
              <a:endCxn id="204" idx="0"/>
            </p:cNvCxnSpPr>
            <p:nvPr/>
          </p:nvCxnSpPr>
          <p:spPr>
            <a:xfrm>
              <a:off x="9075546" y="2385672"/>
              <a:ext cx="7" cy="180493"/>
            </a:xfrm>
            <a:prstGeom prst="line">
              <a:avLst/>
            </a:prstGeom>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961F4312-37D9-4234-ABA7-14DFECC25AD0}"/>
                </a:ext>
              </a:extLst>
            </p:cNvPr>
            <p:cNvCxnSpPr>
              <a:stCxn id="204" idx="2"/>
              <a:endCxn id="197" idx="0"/>
            </p:cNvCxnSpPr>
            <p:nvPr/>
          </p:nvCxnSpPr>
          <p:spPr>
            <a:xfrm>
              <a:off x="9075553" y="2889830"/>
              <a:ext cx="705" cy="177717"/>
            </a:xfrm>
            <a:prstGeom prst="line">
              <a:avLst/>
            </a:prstGeom>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B67A2F52-D50F-4B88-BAAC-38714DC3E58C}"/>
                </a:ext>
              </a:extLst>
            </p:cNvPr>
            <p:cNvCxnSpPr>
              <a:cxnSpLocks/>
              <a:endCxn id="199" idx="1"/>
            </p:cNvCxnSpPr>
            <p:nvPr/>
          </p:nvCxnSpPr>
          <p:spPr>
            <a:xfrm>
              <a:off x="8152995" y="3607530"/>
              <a:ext cx="1744505" cy="1405"/>
            </a:xfrm>
            <a:prstGeom prst="line">
              <a:avLst/>
            </a:prstGeom>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16425F78-E74C-47C3-944D-DA23E01AE37A}"/>
                </a:ext>
              </a:extLst>
            </p:cNvPr>
            <p:cNvCxnSpPr>
              <a:cxnSpLocks/>
            </p:cNvCxnSpPr>
            <p:nvPr/>
          </p:nvCxnSpPr>
          <p:spPr>
            <a:xfrm>
              <a:off x="9075195" y="3405004"/>
              <a:ext cx="0" cy="202526"/>
            </a:xfrm>
            <a:prstGeom prst="line">
              <a:avLst/>
            </a:prstGeom>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F712D322-3B21-47AF-8EFD-1A6A3BA73122}"/>
                </a:ext>
              </a:extLst>
            </p:cNvPr>
            <p:cNvCxnSpPr>
              <a:cxnSpLocks/>
            </p:cNvCxnSpPr>
            <p:nvPr/>
          </p:nvCxnSpPr>
          <p:spPr>
            <a:xfrm flipH="1" flipV="1">
              <a:off x="7014982" y="3843356"/>
              <a:ext cx="1" cy="10276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5FDCA440-2D54-4207-BCD6-6EBEF116A3C1}"/>
                </a:ext>
              </a:extLst>
            </p:cNvPr>
            <p:cNvCxnSpPr/>
            <p:nvPr/>
          </p:nvCxnSpPr>
          <p:spPr>
            <a:xfrm>
              <a:off x="7006815" y="3843356"/>
              <a:ext cx="13609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D0CB2D81-22FE-41BB-B314-BCFA4FF6E6E9}"/>
                </a:ext>
              </a:extLst>
            </p:cNvPr>
            <p:cNvCxnSpPr>
              <a:cxnSpLocks/>
            </p:cNvCxnSpPr>
            <p:nvPr/>
          </p:nvCxnSpPr>
          <p:spPr>
            <a:xfrm flipH="1" flipV="1">
              <a:off x="8375926" y="3843356"/>
              <a:ext cx="1" cy="86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80427E8-EB0B-4586-84ED-626EDC61B4E2}"/>
                </a:ext>
              </a:extLst>
            </p:cNvPr>
            <p:cNvCxnSpPr>
              <a:cxnSpLocks/>
            </p:cNvCxnSpPr>
            <p:nvPr/>
          </p:nvCxnSpPr>
          <p:spPr>
            <a:xfrm>
              <a:off x="7632073" y="3785727"/>
              <a:ext cx="0" cy="57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0C92635B-7F34-406E-A060-C8CA5C98F46C}"/>
                </a:ext>
              </a:extLst>
            </p:cNvPr>
            <p:cNvCxnSpPr>
              <a:cxnSpLocks/>
            </p:cNvCxnSpPr>
            <p:nvPr/>
          </p:nvCxnSpPr>
          <p:spPr>
            <a:xfrm flipH="1" flipV="1">
              <a:off x="9715065" y="3843356"/>
              <a:ext cx="1" cy="10276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D4F52357-3A0E-4A72-A09E-15D0A782B96C}"/>
                </a:ext>
              </a:extLst>
            </p:cNvPr>
            <p:cNvCxnSpPr/>
            <p:nvPr/>
          </p:nvCxnSpPr>
          <p:spPr>
            <a:xfrm>
              <a:off x="9715065" y="3843356"/>
              <a:ext cx="13609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208B1D6-3058-4EE5-9F84-14F384BC6508}"/>
                </a:ext>
              </a:extLst>
            </p:cNvPr>
            <p:cNvCxnSpPr>
              <a:cxnSpLocks/>
            </p:cNvCxnSpPr>
            <p:nvPr/>
          </p:nvCxnSpPr>
          <p:spPr>
            <a:xfrm flipH="1" flipV="1">
              <a:off x="11076009" y="3843356"/>
              <a:ext cx="1" cy="86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6CE31A7-0EE6-4172-A9AB-5D4AF4455864}"/>
                </a:ext>
              </a:extLst>
            </p:cNvPr>
            <p:cNvCxnSpPr>
              <a:cxnSpLocks/>
            </p:cNvCxnSpPr>
            <p:nvPr/>
          </p:nvCxnSpPr>
          <p:spPr>
            <a:xfrm>
              <a:off x="10465244" y="3785727"/>
              <a:ext cx="0" cy="57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175416ED-A0F0-4F9B-8CC9-250EAF9B1FA5}"/>
                </a:ext>
              </a:extLst>
            </p:cNvPr>
            <p:cNvCxnSpPr/>
            <p:nvPr/>
          </p:nvCxnSpPr>
          <p:spPr>
            <a:xfrm flipH="1" flipV="1">
              <a:off x="9814560" y="5006340"/>
              <a:ext cx="12118" cy="909"/>
            </a:xfrm>
            <a:prstGeom prst="line">
              <a:avLst/>
            </a:prstGeom>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C754A1A3-41F8-4143-95E5-EAD3B093B32D}"/>
                </a:ext>
              </a:extLst>
            </p:cNvPr>
            <p:cNvCxnSpPr>
              <a:stCxn id="201" idx="2"/>
              <a:endCxn id="202" idx="0"/>
            </p:cNvCxnSpPr>
            <p:nvPr/>
          </p:nvCxnSpPr>
          <p:spPr>
            <a:xfrm flipH="1">
              <a:off x="8389142" y="4293202"/>
              <a:ext cx="1" cy="156110"/>
            </a:xfrm>
            <a:prstGeom prst="line">
              <a:avLst/>
            </a:prstGeom>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069A3845-4C92-4852-BC25-67CCEBE3A46F}"/>
                </a:ext>
              </a:extLst>
            </p:cNvPr>
            <p:cNvCxnSpPr>
              <a:stCxn id="207" idx="0"/>
              <a:endCxn id="206" idx="2"/>
            </p:cNvCxnSpPr>
            <p:nvPr/>
          </p:nvCxnSpPr>
          <p:spPr>
            <a:xfrm flipV="1">
              <a:off x="11063602" y="4309151"/>
              <a:ext cx="1" cy="153780"/>
            </a:xfrm>
            <a:prstGeom prst="line">
              <a:avLst/>
            </a:prstGeom>
          </p:spPr>
          <p:style>
            <a:lnRef idx="1">
              <a:schemeClr val="dk1"/>
            </a:lnRef>
            <a:fillRef idx="0">
              <a:schemeClr val="dk1"/>
            </a:fillRef>
            <a:effectRef idx="0">
              <a:schemeClr val="dk1"/>
            </a:effectRef>
            <a:fontRef idx="minor">
              <a:schemeClr val="tx1"/>
            </a:fontRef>
          </p:style>
        </p:cxnSp>
      </p:grpSp>
      <p:cxnSp>
        <p:nvCxnSpPr>
          <p:cNvPr id="224" name="Straight Connector 223">
            <a:extLst>
              <a:ext uri="{FF2B5EF4-FFF2-40B4-BE49-F238E27FC236}">
                <a16:creationId xmlns:a16="http://schemas.microsoft.com/office/drawing/2014/main" id="{5032A87C-4871-4392-B6D3-37E369633AC3}"/>
              </a:ext>
            </a:extLst>
          </p:cNvPr>
          <p:cNvCxnSpPr>
            <a:stCxn id="8" idx="0"/>
            <a:endCxn id="8" idx="2"/>
          </p:cNvCxnSpPr>
          <p:nvPr/>
        </p:nvCxnSpPr>
        <p:spPr>
          <a:xfrm>
            <a:off x="5988210" y="1250336"/>
            <a:ext cx="0" cy="4997230"/>
          </a:xfrm>
          <a:prstGeom prst="line">
            <a:avLst/>
          </a:prstGeom>
        </p:spPr>
        <p:style>
          <a:lnRef idx="1">
            <a:schemeClr val="dk1"/>
          </a:lnRef>
          <a:fillRef idx="0">
            <a:schemeClr val="dk1"/>
          </a:fillRef>
          <a:effectRef idx="0">
            <a:schemeClr val="dk1"/>
          </a:effectRef>
          <a:fontRef idx="minor">
            <a:schemeClr val="tx1"/>
          </a:fontRef>
        </p:style>
      </p:cxnSp>
      <p:pic>
        <p:nvPicPr>
          <p:cNvPr id="74" name="Picture 73">
            <a:extLst>
              <a:ext uri="{FF2B5EF4-FFF2-40B4-BE49-F238E27FC236}">
                <a16:creationId xmlns:a16="http://schemas.microsoft.com/office/drawing/2014/main" id="{092BDE3D-2BCF-4E85-B7E7-28295B902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
        <p:nvSpPr>
          <p:cNvPr id="76" name="Rectangle 2">
            <a:extLst>
              <a:ext uri="{FF2B5EF4-FFF2-40B4-BE49-F238E27FC236}">
                <a16:creationId xmlns:a16="http://schemas.microsoft.com/office/drawing/2014/main" id="{AFB1C224-C99A-4CB9-9FE9-375ACCD10955}"/>
              </a:ext>
            </a:extLst>
          </p:cNvPr>
          <p:cNvSpPr txBox="1">
            <a:spLocks noChangeArrowheads="1"/>
          </p:cNvSpPr>
          <p:nvPr/>
        </p:nvSpPr>
        <p:spPr>
          <a:xfrm>
            <a:off x="228599" y="111528"/>
            <a:ext cx="8225141"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Cardiovascular Risk in Rheumatoid Arthritis Patients at LBJ Rheumatology Clinic</a:t>
            </a:r>
            <a:b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b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Katherine Terracina</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Austin Armstrong, Raman Bamidele, Arpita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Beechar</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Karim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Doughem</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Yvette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Farran</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Yllen</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Hernandez Blanco, Lakshmi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Konduru</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Brian Lam, Huong Le, Connor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Vershel</a:t>
            </a: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sym typeface="Arial"/>
            </a:endParaRPr>
          </a:p>
        </p:txBody>
      </p:sp>
    </p:spTree>
    <p:extLst>
      <p:ext uri="{BB962C8B-B14F-4D97-AF65-F5344CB8AC3E}">
        <p14:creationId xmlns:p14="http://schemas.microsoft.com/office/powerpoint/2010/main" val="3026195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2"/>
          <p:cNvSpPr txBox="1"/>
          <p:nvPr/>
        </p:nvSpPr>
        <p:spPr>
          <a:xfrm>
            <a:off x="274318" y="200960"/>
            <a:ext cx="7957689"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marL="0" marR="0" lvl="0" indent="0" algn="l" defTabSz="711142" rtl="0" eaLnBrk="1" fontAlgn="auto" latinLnBrk="0" hangingPunct="1">
              <a:lnSpc>
                <a:spcPct val="100000"/>
              </a:lnSpc>
              <a:spcBef>
                <a:spcPts val="0"/>
              </a:spcBef>
              <a:spcAft>
                <a:spcPts val="0"/>
              </a:spcAft>
              <a:buClr>
                <a:srgbClr val="000000"/>
              </a:buClr>
              <a:buSzTx/>
              <a:buFont typeface="Arial"/>
              <a:buNone/>
              <a:tabLst/>
              <a:defRPr>
                <a:latin typeface="Franklin Gothic Book"/>
                <a:ea typeface="Franklin Gothic Book"/>
                <a:cs typeface="Franklin Gothic Book"/>
                <a:sym typeface="Franklin Gothic Book"/>
              </a:defRPr>
            </a:pPr>
            <a:r>
              <a:rPr kumimoji="0" sz="1600" b="1" i="0" u="none" strike="noStrike" kern="0" cap="none" spc="0" normalizeH="0" baseline="0" noProof="0" dirty="0">
                <a:ln>
                  <a:noFill/>
                </a:ln>
                <a:solidFill>
                  <a:srgbClr val="000000"/>
                </a:solidFill>
                <a:effectLst/>
                <a:uLnTx/>
                <a:uFillTx/>
                <a:latin typeface="Franklin Gothic Book"/>
                <a:sym typeface="Franklin Gothic Book"/>
              </a:rPr>
              <a:t>Approach to Anemia in the Jehovah Witness Patient</a:t>
            </a:r>
            <a:br>
              <a:rPr kumimoji="0" sz="1600" b="0" i="0" u="none" strike="noStrike" kern="0" cap="none" spc="0" normalizeH="0" baseline="0" noProof="0" dirty="0">
                <a:ln>
                  <a:noFill/>
                </a:ln>
                <a:solidFill>
                  <a:srgbClr val="000000"/>
                </a:solidFill>
                <a:effectLst/>
                <a:uLnTx/>
                <a:uFillTx/>
                <a:latin typeface="Franklin Gothic Book"/>
                <a:sym typeface="Franklin Gothic Book"/>
              </a:rPr>
            </a:br>
            <a:r>
              <a:rPr kumimoji="0" sz="1600" b="0" i="0" u="none" strike="noStrike" kern="0" cap="none" spc="0" normalizeH="0" baseline="0" noProof="0" dirty="0">
                <a:ln>
                  <a:noFill/>
                </a:ln>
                <a:solidFill>
                  <a:srgbClr val="000000"/>
                </a:solidFill>
                <a:effectLst/>
                <a:uLnTx/>
                <a:uFillTx/>
                <a:latin typeface="Franklin Gothic Book"/>
                <a:sym typeface="Franklin Gothic Book"/>
              </a:rPr>
              <a:t>Laurent Ehrlich, </a:t>
            </a:r>
            <a:r>
              <a:rPr kumimoji="0" sz="1600" b="1" i="0" u="none" strike="noStrike" kern="0" cap="none" spc="0" normalizeH="0" baseline="0" noProof="0" dirty="0">
                <a:ln>
                  <a:noFill/>
                </a:ln>
                <a:solidFill>
                  <a:srgbClr val="000000"/>
                </a:solidFill>
                <a:effectLst/>
                <a:uLnTx/>
                <a:uFillTx/>
                <a:latin typeface="Franklin Gothic Book"/>
                <a:sym typeface="Franklin Gothic Book"/>
              </a:rPr>
              <a:t>Athira Jayan</a:t>
            </a:r>
            <a:r>
              <a:rPr kumimoji="0" sz="1600" b="0" i="0" u="none" strike="noStrike" kern="0" cap="none" spc="0" normalizeH="0" baseline="0" noProof="0" dirty="0">
                <a:ln>
                  <a:noFill/>
                </a:ln>
                <a:solidFill>
                  <a:srgbClr val="000000"/>
                </a:solidFill>
                <a:effectLst/>
                <a:uLnTx/>
                <a:uFillTx/>
                <a:latin typeface="Franklin Gothic Book"/>
                <a:sym typeface="Franklin Gothic Book"/>
              </a:rPr>
              <a:t>, Julia Chernis, Ariana McClendon, Ashlyn Parkhurst, Jeffrey Chen, Samir Mazharuddin</a:t>
            </a:r>
          </a:p>
        </p:txBody>
      </p:sp>
      <p:grpSp>
        <p:nvGrpSpPr>
          <p:cNvPr id="97" name="Text Box 4"/>
          <p:cNvGrpSpPr/>
          <p:nvPr/>
        </p:nvGrpSpPr>
        <p:grpSpPr>
          <a:xfrm>
            <a:off x="4290707" y="1299064"/>
            <a:ext cx="7609589" cy="2353613"/>
            <a:chOff x="-1307107" y="-1"/>
            <a:chExt cx="7136407" cy="2324351"/>
          </a:xfrm>
        </p:grpSpPr>
        <p:sp>
          <p:nvSpPr>
            <p:cNvPr id="95" name="Rectangle"/>
            <p:cNvSpPr/>
            <p:nvPr/>
          </p:nvSpPr>
          <p:spPr>
            <a:xfrm>
              <a:off x="-1307107" y="-1"/>
              <a:ext cx="7136407" cy="2324351"/>
            </a:xfrm>
            <a:prstGeom prst="rect">
              <a:avLst/>
            </a:prstGeom>
            <a:noFill/>
            <a:ln w="28575" cap="flat">
              <a:solidFill>
                <a:srgbClr val="222A35"/>
              </a:solidFill>
              <a:prstDash val="solid"/>
              <a:miter lim="800000"/>
            </a:ln>
            <a:effectLst/>
          </p:spPr>
          <p:txBody>
            <a:bodyPr wrap="square" lIns="45719" tIns="45719" rIns="45719" bIns="45719" numCol="1"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uLnTx/>
                <a:uFillTx/>
                <a:latin typeface="Franklin Gothic Book" panose="020B0503020102020204" pitchFamily="34" charset="0"/>
                <a:cs typeface="Arial"/>
                <a:sym typeface="Arial"/>
              </a:endParaRPr>
            </a:p>
          </p:txBody>
        </p:sp>
        <p:sp>
          <p:nvSpPr>
            <p:cNvPr id="96" name="Results:…"/>
            <p:cNvSpPr txBox="1"/>
            <p:nvPr/>
          </p:nvSpPr>
          <p:spPr>
            <a:xfrm>
              <a:off x="-1261549" y="-1"/>
              <a:ext cx="7030525" cy="23243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6037" tIns="46037" rIns="46037" bIns="46037" numCol="1"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r>
                <a:rPr kumimoji="0" sz="1300" b="1"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Results: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r>
                <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Pre-presentation </a:t>
              </a: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mean </a:t>
              </a:r>
              <a:r>
                <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scores: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r>
                <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2.04, 1.91, 2.17,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r>
                <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1.43, 1.96, and 1.96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r>
                <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(23 responses)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r>
                <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Post-presentation </a:t>
              </a: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mean </a:t>
              </a:r>
              <a:r>
                <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scores: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r>
                <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3.11, 2.96, 3.07,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r>
                <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3.07, 2.96, and 3.07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r>
                <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(27 responses)</a:t>
              </a:r>
            </a:p>
          </p:txBody>
        </p:sp>
      </p:grpSp>
      <p:grpSp>
        <p:nvGrpSpPr>
          <p:cNvPr id="100" name="Text Box 4"/>
          <p:cNvGrpSpPr/>
          <p:nvPr/>
        </p:nvGrpSpPr>
        <p:grpSpPr>
          <a:xfrm>
            <a:off x="4290707" y="3666690"/>
            <a:ext cx="7609589" cy="3079782"/>
            <a:chOff x="-1371111" y="-189519"/>
            <a:chExt cx="7188059" cy="2556627"/>
          </a:xfrm>
        </p:grpSpPr>
        <p:sp>
          <p:nvSpPr>
            <p:cNvPr id="98" name="Rectangle"/>
            <p:cNvSpPr/>
            <p:nvPr/>
          </p:nvSpPr>
          <p:spPr>
            <a:xfrm>
              <a:off x="-1371111" y="-189519"/>
              <a:ext cx="7188059" cy="2556627"/>
            </a:xfrm>
            <a:prstGeom prst="rect">
              <a:avLst/>
            </a:prstGeom>
            <a:noFill/>
            <a:ln w="28575" cap="flat">
              <a:solidFill>
                <a:srgbClr val="222A35"/>
              </a:solidFill>
              <a:prstDash val="solid"/>
              <a:miter lim="800000"/>
            </a:ln>
            <a:effectLst/>
          </p:spPr>
          <p:txBody>
            <a:bodyPr wrap="square" lIns="45719" tIns="45719" rIns="45719" bIns="45719" numCol="1"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000000"/>
                </a:solidFill>
                <a:effectLst/>
                <a:uLnTx/>
                <a:uFillTx/>
                <a:latin typeface="Franklin Gothic Book" panose="020B0503020102020204" pitchFamily="34" charset="0"/>
                <a:cs typeface="Arial"/>
                <a:sym typeface="Arial"/>
              </a:endParaRPr>
            </a:p>
          </p:txBody>
        </p:sp>
        <p:sp>
          <p:nvSpPr>
            <p:cNvPr id="99" name="Conclusions:…"/>
            <p:cNvSpPr txBox="1"/>
            <p:nvPr/>
          </p:nvSpPr>
          <p:spPr>
            <a:xfrm>
              <a:off x="-1301919" y="-182249"/>
              <a:ext cx="7034800" cy="16374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6037" tIns="46037" rIns="46037" bIns="46037" numCol="1"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r>
                <a:rPr kumimoji="0" sz="1300" b="1"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Conclusions:</a:t>
              </a:r>
              <a:endParaRPr kumimoji="0" lang="en-US" sz="1300" b="1"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endPar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endPar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endPar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endPar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endPar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endParaRPr>
            </a:p>
          </p:txBody>
        </p:sp>
      </p:grpSp>
      <p:grpSp>
        <p:nvGrpSpPr>
          <p:cNvPr id="103" name="Text Box 4"/>
          <p:cNvGrpSpPr/>
          <p:nvPr/>
        </p:nvGrpSpPr>
        <p:grpSpPr>
          <a:xfrm>
            <a:off x="228597" y="3666690"/>
            <a:ext cx="4020507" cy="3093796"/>
            <a:chOff x="0" y="-178601"/>
            <a:chExt cx="5829302" cy="2923551"/>
          </a:xfrm>
        </p:grpSpPr>
        <p:sp>
          <p:nvSpPr>
            <p:cNvPr id="101" name="Rectangle"/>
            <p:cNvSpPr/>
            <p:nvPr/>
          </p:nvSpPr>
          <p:spPr>
            <a:xfrm>
              <a:off x="0" y="-178601"/>
              <a:ext cx="5829302" cy="2923550"/>
            </a:xfrm>
            <a:prstGeom prst="rect">
              <a:avLst/>
            </a:prstGeom>
            <a:noFill/>
            <a:ln w="28575" cap="flat">
              <a:solidFill>
                <a:srgbClr val="222A35"/>
              </a:solidFill>
              <a:prstDash val="solid"/>
              <a:miter lim="800000"/>
            </a:ln>
            <a:effectLst/>
          </p:spPr>
          <p:txBody>
            <a:bodyPr wrap="square" lIns="45719" tIns="45719" rIns="45719" bIns="45719" numCol="1"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endParaRPr kumimoji="0" sz="1300" b="0" i="0" u="none" strike="noStrike" kern="0" cap="none" spc="0" normalizeH="0" baseline="0" noProof="0">
                <a:ln>
                  <a:noFill/>
                </a:ln>
                <a:solidFill>
                  <a:srgbClr val="000000"/>
                </a:solidFill>
                <a:effectLst/>
                <a:uLnTx/>
                <a:uFillTx/>
                <a:latin typeface="Franklin Gothic Book" panose="020B0503020102020204" pitchFamily="34" charset="0"/>
                <a:sym typeface="Franklin Gothic Book"/>
              </a:endParaRPr>
            </a:p>
          </p:txBody>
        </p:sp>
        <p:sp>
          <p:nvSpPr>
            <p:cNvPr id="102" name="Methods:…"/>
            <p:cNvSpPr txBox="1"/>
            <p:nvPr/>
          </p:nvSpPr>
          <p:spPr>
            <a:xfrm>
              <a:off x="60321" y="-138271"/>
              <a:ext cx="5519092" cy="28832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6037" tIns="46037" rIns="46037" bIns="46037" numCol="1"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r>
                <a:rPr kumimoji="0" sz="1300" b="1"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Methods: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r>
                <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We surveyed our own colleagues on a scale of 1-4 of how comfortable they were treating anemia in JW patients</a:t>
              </a: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 (1 least and 4 most comfortable).</a:t>
              </a:r>
              <a:r>
                <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  Six categories were addressed: understanding JW belief system, acute anemia, chronic anemia, blood product alternatives, discussion with staff and patients.  We then presented educational material describing the above material and created an algorithm describing the clinical approach to the JW patient with anemia.  We then conducted a post intervention survey to determine the effectiveness of our algorithm and education strategy.  Mean scores for each question were tabulated between pre- and post- intervention.</a:t>
              </a:r>
            </a:p>
          </p:txBody>
        </p:sp>
      </p:grpSp>
      <p:grpSp>
        <p:nvGrpSpPr>
          <p:cNvPr id="106" name="Text Box 4"/>
          <p:cNvGrpSpPr/>
          <p:nvPr/>
        </p:nvGrpSpPr>
        <p:grpSpPr>
          <a:xfrm>
            <a:off x="228597" y="1299064"/>
            <a:ext cx="4020507" cy="2436913"/>
            <a:chOff x="0" y="-1"/>
            <a:chExt cx="5251974" cy="2072147"/>
          </a:xfrm>
        </p:grpSpPr>
        <p:sp>
          <p:nvSpPr>
            <p:cNvPr id="104" name="Rectangle"/>
            <p:cNvSpPr/>
            <p:nvPr/>
          </p:nvSpPr>
          <p:spPr>
            <a:xfrm>
              <a:off x="0" y="-1"/>
              <a:ext cx="5251974" cy="2003494"/>
            </a:xfrm>
            <a:prstGeom prst="rect">
              <a:avLst/>
            </a:prstGeom>
            <a:noFill/>
            <a:ln w="28575" cap="flat">
              <a:solidFill>
                <a:srgbClr val="222A35"/>
              </a:solidFill>
              <a:prstDash val="solid"/>
              <a:miter lim="800000"/>
            </a:ln>
            <a:effectLst/>
          </p:spPr>
          <p:txBody>
            <a:bodyPr wrap="square" lIns="45719" tIns="45719" rIns="45719" bIns="45719" numCol="1" anchor="t">
              <a:noAutofit/>
            </a:bodyPr>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endParaRPr kumimoji="0" sz="1300" b="0" i="0" u="none" strike="noStrike" kern="0" cap="none" spc="0" normalizeH="0" baseline="0" noProof="0">
                <a:ln>
                  <a:noFill/>
                </a:ln>
                <a:solidFill>
                  <a:srgbClr val="000000"/>
                </a:solidFill>
                <a:effectLst/>
                <a:uLnTx/>
                <a:uFillTx/>
                <a:latin typeface="Franklin Gothic Book" panose="020B0503020102020204" pitchFamily="34" charset="0"/>
                <a:sym typeface="Franklin Gothic Book"/>
              </a:endParaRPr>
            </a:p>
          </p:txBody>
        </p:sp>
        <p:sp>
          <p:nvSpPr>
            <p:cNvPr id="105" name="Overview/Problem Statement:…"/>
            <p:cNvSpPr txBox="1"/>
            <p:nvPr/>
          </p:nvSpPr>
          <p:spPr>
            <a:xfrm>
              <a:off x="60326" y="14287"/>
              <a:ext cx="5128191" cy="20578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6037" tIns="46037" rIns="46037" bIns="46037" numCol="1" anchor="t">
              <a:spAutoFit/>
            </a:bodyPr>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r>
                <a:rPr kumimoji="0" sz="1300" b="1"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Overview/Problem Statement:</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sz="1400">
                  <a:latin typeface="Franklin Gothic Book"/>
                  <a:ea typeface="Franklin Gothic Book"/>
                  <a:cs typeface="Franklin Gothic Book"/>
                  <a:sym typeface="Franklin Gothic Book"/>
                </a:defRPr>
              </a:pPr>
              <a:r>
                <a:rPr kumimoji="0" sz="1300" b="0" i="0" u="none" strike="noStrike" kern="0" cap="none" spc="0" normalizeH="0" baseline="0" noProof="0" dirty="0">
                  <a:ln>
                    <a:noFill/>
                  </a:ln>
                  <a:solidFill>
                    <a:srgbClr val="000000"/>
                  </a:solidFill>
                  <a:effectLst/>
                  <a:uLnTx/>
                  <a:uFillTx/>
                  <a:latin typeface="Franklin Gothic Book" panose="020B0503020102020204" pitchFamily="34" charset="0"/>
                  <a:sym typeface="Franklin Gothic Book"/>
                </a:rPr>
                <a:t>There is currently no practice guidelines in place at MHH to address acute anemia in JW patients.  While blood products are absolutely contraindicated in JW patients, blood product “fractions” are not.  The goal of this project is to understand the principles underlying JW beliefs towards blood products as well as to develop an organized and tested clinical algorithm to anemia in the JW patient.  In the process, we will review new and emerging technologies regarded as blood product “fractions.”</a:t>
              </a:r>
            </a:p>
          </p:txBody>
        </p:sp>
      </p:grpSp>
      <p:pic>
        <p:nvPicPr>
          <p:cNvPr id="107" name="Picture 9" descr="Picture 9"/>
          <p:cNvPicPr>
            <a:picLocks noChangeAspect="1"/>
          </p:cNvPicPr>
          <p:nvPr/>
        </p:nvPicPr>
        <p:blipFill>
          <a:blip r:embed="rId2"/>
          <a:stretch>
            <a:fillRect/>
          </a:stretch>
        </p:blipFill>
        <p:spPr>
          <a:xfrm>
            <a:off x="8453739" y="111528"/>
            <a:ext cx="3471560" cy="883010"/>
          </a:xfrm>
          <a:prstGeom prst="rect">
            <a:avLst/>
          </a:prstGeom>
          <a:ln w="12700">
            <a:miter lim="400000"/>
          </a:ln>
        </p:spPr>
      </p:pic>
      <p:pic>
        <p:nvPicPr>
          <p:cNvPr id="108" name="Picture 8" descr="Picture 8"/>
          <p:cNvPicPr>
            <a:picLocks noChangeAspect="1"/>
          </p:cNvPicPr>
          <p:nvPr/>
        </p:nvPicPr>
        <p:blipFill>
          <a:blip r:embed="rId3"/>
          <a:stretch>
            <a:fillRect/>
          </a:stretch>
        </p:blipFill>
        <p:spPr>
          <a:xfrm>
            <a:off x="7372351" y="1382604"/>
            <a:ext cx="3533301" cy="2118940"/>
          </a:xfrm>
          <a:prstGeom prst="rect">
            <a:avLst/>
          </a:prstGeom>
          <a:ln>
            <a:solidFill>
              <a:srgbClr val="000000"/>
            </a:solidFill>
          </a:ln>
        </p:spPr>
      </p:pic>
      <p:pic>
        <p:nvPicPr>
          <p:cNvPr id="17" name="Picture 2" descr="Picture 2">
            <a:extLst>
              <a:ext uri="{FF2B5EF4-FFF2-40B4-BE49-F238E27FC236}">
                <a16:creationId xmlns:a16="http://schemas.microsoft.com/office/drawing/2014/main" id="{23B8A7D7-F936-1F47-815C-70B0FF85D1D5}"/>
              </a:ext>
            </a:extLst>
          </p:cNvPr>
          <p:cNvPicPr>
            <a:picLocks noChangeAspect="1"/>
          </p:cNvPicPr>
          <p:nvPr/>
        </p:nvPicPr>
        <p:blipFill rotWithShape="1">
          <a:blip r:embed="rId4"/>
          <a:srcRect l="214" b="16431"/>
          <a:stretch/>
        </p:blipFill>
        <p:spPr>
          <a:xfrm>
            <a:off x="5348533" y="3718945"/>
            <a:ext cx="6487439" cy="2282572"/>
          </a:xfrm>
          <a:prstGeom prst="rect">
            <a:avLst/>
          </a:prstGeom>
          <a:ln w="12700">
            <a:miter lim="400000"/>
          </a:ln>
        </p:spPr>
      </p:pic>
      <p:sp>
        <p:nvSpPr>
          <p:cNvPr id="2" name="TextBox 1">
            <a:extLst>
              <a:ext uri="{FF2B5EF4-FFF2-40B4-BE49-F238E27FC236}">
                <a16:creationId xmlns:a16="http://schemas.microsoft.com/office/drawing/2014/main" id="{77F8C269-E536-DC4C-B3A1-CD14B366E596}"/>
              </a:ext>
            </a:extLst>
          </p:cNvPr>
          <p:cNvSpPr txBox="1"/>
          <p:nvPr/>
        </p:nvSpPr>
        <p:spPr>
          <a:xfrm>
            <a:off x="4403609" y="6002553"/>
            <a:ext cx="7496687" cy="4770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5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An educational physician campaign increased levels of confidence and knowledge in UT physicians about managing anemia in JW patients. Our intervention will increase positive outcomes in JW patients with anemia.</a:t>
            </a:r>
          </a:p>
        </p:txBody>
      </p:sp>
      <p:sp>
        <p:nvSpPr>
          <p:cNvPr id="19" name="TextBox 18">
            <a:extLst>
              <a:ext uri="{FF2B5EF4-FFF2-40B4-BE49-F238E27FC236}">
                <a16:creationId xmlns:a16="http://schemas.microsoft.com/office/drawing/2014/main" id="{E4F9CAAC-D9E3-415A-803E-A687EA1AE43B}"/>
              </a:ext>
            </a:extLst>
          </p:cNvPr>
          <p:cNvSpPr txBox="1"/>
          <p:nvPr/>
        </p:nvSpPr>
        <p:spPr>
          <a:xfrm>
            <a:off x="11515735" y="6452708"/>
            <a:ext cx="5911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1EDE54-F343-42A2-BD52-3D0BBA0D710C}"/>
              </a:ext>
            </a:extLst>
          </p:cNvPr>
          <p:cNvSpPr txBox="1">
            <a:spLocks noChangeArrowheads="1"/>
          </p:cNvSpPr>
          <p:nvPr/>
        </p:nvSpPr>
        <p:spPr>
          <a:xfrm>
            <a:off x="228596" y="234890"/>
            <a:ext cx="8225141" cy="962186"/>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sym typeface="Arial"/>
              </a:rPr>
              <a:t>The Impact of Patient Age on Cardiac Catherization Length of Stay at Memorial Hermann Heart &amp; Vascular Institute </a:t>
            </a:r>
            <a:b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b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sym typeface="Arial"/>
              </a:rPr>
              <a:t>Honan, K. A.</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sym typeface="Arial"/>
              </a:rPr>
              <a:t>, Hanna, A.,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sym typeface="Arial"/>
              </a:rPr>
              <a:t>Fossas</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sym typeface="Arial"/>
              </a:rPr>
              <a:t>-Espinosa, J., Box, N.,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sym typeface="Arial"/>
              </a:rPr>
              <a:t>Thanikachalam</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sym typeface="Arial"/>
              </a:rPr>
              <a:t>, S.,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sym typeface="Arial"/>
              </a:rPr>
              <a:t>Amatullah</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sym typeface="Arial"/>
              </a:rPr>
              <a:t>, A., Kim, J. W., Chen, J. W., Anderson, H. V.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sym typeface="Arial"/>
              </a:rPr>
              <a:t>	</a:t>
            </a:r>
          </a:p>
        </p:txBody>
      </p:sp>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096000" y="1299067"/>
            <a:ext cx="5829299"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Results:</a:t>
            </a: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096000" y="3802016"/>
            <a:ext cx="5829300" cy="2862321"/>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Conclusions:</a:t>
            </a: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28597" y="3802017"/>
            <a:ext cx="5829301" cy="286232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Methods:</a:t>
            </a:r>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6" y="1299067"/>
            <a:ext cx="5829302"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Overview/Problem Statement:</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C20A6E6C-9307-40ED-956F-BDA889FE9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pic>
        <p:nvPicPr>
          <p:cNvPr id="9" name="image4.png">
            <a:extLst>
              <a:ext uri="{FF2B5EF4-FFF2-40B4-BE49-F238E27FC236}">
                <a16:creationId xmlns:a16="http://schemas.microsoft.com/office/drawing/2014/main" id="{80C198E8-FC9F-BF4E-90DD-C765AD0C8CBB}"/>
              </a:ext>
            </a:extLst>
          </p:cNvPr>
          <p:cNvPicPr/>
          <p:nvPr/>
        </p:nvPicPr>
        <p:blipFill>
          <a:blip r:embed="rId4"/>
          <a:srcRect/>
          <a:stretch>
            <a:fillRect/>
          </a:stretch>
        </p:blipFill>
        <p:spPr>
          <a:xfrm>
            <a:off x="3531476" y="1752297"/>
            <a:ext cx="2377488" cy="1597572"/>
          </a:xfrm>
          <a:prstGeom prst="rect">
            <a:avLst/>
          </a:prstGeom>
          <a:ln/>
        </p:spPr>
      </p:pic>
      <p:sp>
        <p:nvSpPr>
          <p:cNvPr id="11" name="Content Placeholder 2">
            <a:extLst>
              <a:ext uri="{FF2B5EF4-FFF2-40B4-BE49-F238E27FC236}">
                <a16:creationId xmlns:a16="http://schemas.microsoft.com/office/drawing/2014/main" id="{DBA7FA96-4A79-6D4D-A0A6-96CC9EFC3012}"/>
              </a:ext>
            </a:extLst>
          </p:cNvPr>
          <p:cNvSpPr txBox="1">
            <a:spLocks/>
          </p:cNvSpPr>
          <p:nvPr/>
        </p:nvSpPr>
        <p:spPr>
          <a:xfrm>
            <a:off x="266700" y="1672083"/>
            <a:ext cx="3226674" cy="19591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marR="0" lvl="0" indent="-17145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Healthcare systems worldwide are struggling with length-of-stay (LOS) and LOS-index issues</a:t>
            </a:r>
          </a:p>
          <a:p>
            <a:pPr marL="171450" marR="0" lvl="0" indent="-17145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We observed patients undergoing cardiac catheterization procedures at our hospital had LOS/LOS-indices higher-than-expected </a:t>
            </a:r>
            <a:r>
              <a:rPr kumimoji="0" lang="en-US" sz="900" b="0" i="1" u="none" strike="noStrike" kern="120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and</a:t>
            </a:r>
            <a:r>
              <a:rPr kumimoji="0" lang="en-US" sz="900" b="0" i="0" u="none" strike="noStrike" kern="120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 up-trending over the past year. Also, 3 of the top 4 DRG codes with highest LOS-indices were codes involving coronary stent procedures (Figure 1) </a:t>
            </a:r>
          </a:p>
          <a:p>
            <a:pPr marL="171450" marR="0" lvl="0" indent="-17145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We sought out to identify patient characteristics tied to increased LOS/LOS-i: we analyzed trends such as distinct age differences, sex, admit source, etc. </a:t>
            </a:r>
          </a:p>
          <a:p>
            <a:pPr marL="171450" marR="0" lvl="0" indent="-17145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p:txBody>
      </p:sp>
      <p:sp>
        <p:nvSpPr>
          <p:cNvPr id="2" name="Rectangle 1">
            <a:extLst>
              <a:ext uri="{FF2B5EF4-FFF2-40B4-BE49-F238E27FC236}">
                <a16:creationId xmlns:a16="http://schemas.microsoft.com/office/drawing/2014/main" id="{85406831-7361-0741-AA35-05B1C24D416F}"/>
              </a:ext>
            </a:extLst>
          </p:cNvPr>
          <p:cNvSpPr/>
          <p:nvPr/>
        </p:nvSpPr>
        <p:spPr>
          <a:xfrm>
            <a:off x="266700" y="4166480"/>
            <a:ext cx="1772352" cy="1754326"/>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135 patient charts came from 3 DRG codes of interest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ANOVA single factor and t-test statistics (paired two sample) were used to interrogate specific age delineations amongst the different cohorts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t-test with unequal variances was used sparingly</a:t>
            </a:r>
            <a:endPar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Arial" panose="020B0604020202020204" pitchFamily="34" charset="0"/>
              <a:cs typeface="Arial"/>
              <a:sym typeface="Arial"/>
            </a:endParaRPr>
          </a:p>
        </p:txBody>
      </p:sp>
      <p:pic>
        <p:nvPicPr>
          <p:cNvPr id="12" name="image7.png" descr="Chart, scatter chart&#10;&#10;Description automatically generated">
            <a:extLst>
              <a:ext uri="{FF2B5EF4-FFF2-40B4-BE49-F238E27FC236}">
                <a16:creationId xmlns:a16="http://schemas.microsoft.com/office/drawing/2014/main" id="{8557199D-5A54-2C44-86D6-A0B286206DFD}"/>
              </a:ext>
            </a:extLst>
          </p:cNvPr>
          <p:cNvPicPr/>
          <p:nvPr/>
        </p:nvPicPr>
        <p:blipFill>
          <a:blip r:embed="rId5"/>
          <a:srcRect/>
          <a:stretch>
            <a:fillRect/>
          </a:stretch>
        </p:blipFill>
        <p:spPr>
          <a:xfrm>
            <a:off x="4531943" y="4019734"/>
            <a:ext cx="1525954" cy="962186"/>
          </a:xfrm>
          <a:prstGeom prst="rect">
            <a:avLst/>
          </a:prstGeom>
          <a:ln/>
        </p:spPr>
      </p:pic>
      <p:pic>
        <p:nvPicPr>
          <p:cNvPr id="13" name="image3.png" descr="Chart, scatter chart&#10;&#10;Description automatically generated">
            <a:extLst>
              <a:ext uri="{FF2B5EF4-FFF2-40B4-BE49-F238E27FC236}">
                <a16:creationId xmlns:a16="http://schemas.microsoft.com/office/drawing/2014/main" id="{FD62B882-6D95-6540-BF64-D05346BF47C9}"/>
              </a:ext>
            </a:extLst>
          </p:cNvPr>
          <p:cNvPicPr/>
          <p:nvPr/>
        </p:nvPicPr>
        <p:blipFill>
          <a:blip r:embed="rId6"/>
          <a:srcRect/>
          <a:stretch>
            <a:fillRect/>
          </a:stretch>
        </p:blipFill>
        <p:spPr>
          <a:xfrm>
            <a:off x="4531944" y="4981920"/>
            <a:ext cx="1525954" cy="758957"/>
          </a:xfrm>
          <a:prstGeom prst="rect">
            <a:avLst/>
          </a:prstGeom>
          <a:ln/>
        </p:spPr>
      </p:pic>
      <p:pic>
        <p:nvPicPr>
          <p:cNvPr id="14" name="image5.png" descr="Chart, scatter chart&#10;&#10;Description automatically generated">
            <a:extLst>
              <a:ext uri="{FF2B5EF4-FFF2-40B4-BE49-F238E27FC236}">
                <a16:creationId xmlns:a16="http://schemas.microsoft.com/office/drawing/2014/main" id="{65ACDDDA-4E03-4040-B52E-EA5B6303D3D5}"/>
              </a:ext>
            </a:extLst>
          </p:cNvPr>
          <p:cNvPicPr/>
          <p:nvPr/>
        </p:nvPicPr>
        <p:blipFill>
          <a:blip r:embed="rId7"/>
          <a:srcRect/>
          <a:stretch>
            <a:fillRect/>
          </a:stretch>
        </p:blipFill>
        <p:spPr>
          <a:xfrm>
            <a:off x="4531944" y="5740877"/>
            <a:ext cx="1525954" cy="758957"/>
          </a:xfrm>
          <a:prstGeom prst="rect">
            <a:avLst/>
          </a:prstGeom>
          <a:ln/>
        </p:spPr>
      </p:pic>
      <p:sp>
        <p:nvSpPr>
          <p:cNvPr id="3" name="Rectangle 2">
            <a:extLst>
              <a:ext uri="{FF2B5EF4-FFF2-40B4-BE49-F238E27FC236}">
                <a16:creationId xmlns:a16="http://schemas.microsoft.com/office/drawing/2014/main" id="{E89EFED1-DF33-2641-A568-944705CC841D}"/>
              </a:ext>
            </a:extLst>
          </p:cNvPr>
          <p:cNvSpPr/>
          <p:nvPr/>
        </p:nvSpPr>
        <p:spPr>
          <a:xfrm>
            <a:off x="6096001" y="1524420"/>
            <a:ext cx="2610338" cy="2169825"/>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00" b="0" i="0" u="none" strike="noStrike" kern="0" cap="none" spc="0" normalizeH="0" baseline="0" noProof="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Cumulative DRG analysis with single factor ANOVA showed LOS/LOS-i did not significantly vary between ages by decade (Figure 2, 3; scatter plots [Figures 8-10])</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00" b="0" i="0" u="none" strike="noStrike" kern="0" cap="none" spc="0" normalizeH="0" baseline="0" noProof="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DRG 246 carried significantly higher LOS/LOS-i when compared to other DRGs (p=.0429 vs. 247, p=.0002 vs. 286), also showing ages 65-79 had a sharp demarcation in LOS compared to ages 40-64, and to [40-64]+[</a:t>
            </a:r>
            <a:r>
              <a:rPr kumimoji="0" lang="en-US" sz="900" b="0" i="0" u="none" strike="noStrike" kern="0" cap="none" spc="0" normalizeH="0" baseline="0" noProof="0">
                <a:ln>
                  <a:noFill/>
                </a:ln>
                <a:solidFill>
                  <a:srgbClr val="000000"/>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sym typeface="Symbol" pitchFamily="2" charset="2"/>
              </a:rPr>
              <a:t></a:t>
            </a:r>
            <a:r>
              <a:rPr kumimoji="0" lang="en-US" sz="900" b="0" i="0" u="none" strike="noStrike" kern="0" cap="none" spc="0" normalizeH="0" baseline="0" noProof="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80]; LOS-i in this age was not significant (Figures 5,6)</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900" b="0" i="0" u="none" strike="noStrike" kern="0" cap="none" spc="0" normalizeH="0" baseline="0" noProof="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The eldest half of DRG 246 was further split into ages 60-69 and 70+; surprisingly, patients in their 60’s did </a:t>
            </a:r>
            <a:r>
              <a:rPr kumimoji="0" lang="en-US" sz="900" b="0" i="1" u="none" strike="noStrike" kern="0" cap="none" spc="0" normalizeH="0" baseline="0" noProof="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not</a:t>
            </a:r>
            <a:r>
              <a:rPr kumimoji="0" lang="en-US" sz="900" b="0" i="0" u="none" strike="noStrike" kern="0" cap="none" spc="0" normalizeH="0" baseline="0" noProof="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 have significantly increased LOS/LOS-i compared to oldest patients (Figure 7a, 7b)</a:t>
            </a:r>
            <a:endParaRPr kumimoji="0" lang="en-US" sz="900" b="0" i="0" u="none" strike="noStrike" kern="0" cap="none" spc="0" normalizeH="0" baseline="0" noProof="0">
              <a:ln>
                <a:noFill/>
              </a:ln>
              <a:solidFill>
                <a:srgbClr val="000000"/>
              </a:solidFill>
              <a:effectLst/>
              <a:uLnTx/>
              <a:uFillTx/>
              <a:latin typeface="Franklin Gothic Book" panose="020B0503020102020204" pitchFamily="34" charset="0"/>
              <a:cs typeface="Arial"/>
              <a:sym typeface="Arial"/>
            </a:endParaRPr>
          </a:p>
        </p:txBody>
      </p:sp>
      <p:pic>
        <p:nvPicPr>
          <p:cNvPr id="16" name="Picture 15" descr="Table&#10;&#10;Description automatically generated">
            <a:extLst>
              <a:ext uri="{FF2B5EF4-FFF2-40B4-BE49-F238E27FC236}">
                <a16:creationId xmlns:a16="http://schemas.microsoft.com/office/drawing/2014/main" id="{BE0CBE45-376F-C445-8729-5E20E221ABA4}"/>
              </a:ext>
            </a:extLst>
          </p:cNvPr>
          <p:cNvPicPr/>
          <p:nvPr/>
        </p:nvPicPr>
        <p:blipFill>
          <a:blip r:embed="rId8">
            <a:extLst>
              <a:ext uri="{28A0092B-C50C-407E-A947-70E740481C1C}">
                <a14:useLocalDpi xmlns:a14="http://schemas.microsoft.com/office/drawing/2010/main" val="0"/>
              </a:ext>
            </a:extLst>
          </a:blip>
          <a:stretch>
            <a:fillRect/>
          </a:stretch>
        </p:blipFill>
        <p:spPr>
          <a:xfrm>
            <a:off x="2039052" y="4056187"/>
            <a:ext cx="2492890" cy="2295702"/>
          </a:xfrm>
          <a:prstGeom prst="rect">
            <a:avLst/>
          </a:prstGeom>
        </p:spPr>
      </p:pic>
      <p:pic>
        <p:nvPicPr>
          <p:cNvPr id="17" name="Picture 16" descr="Table&#10;&#10;Description automatically generated">
            <a:extLst>
              <a:ext uri="{FF2B5EF4-FFF2-40B4-BE49-F238E27FC236}">
                <a16:creationId xmlns:a16="http://schemas.microsoft.com/office/drawing/2014/main" id="{D1625CD9-B1DA-3C4B-B3BA-4F06F7F744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193" y="2648416"/>
            <a:ext cx="1315936" cy="1098571"/>
          </a:xfrm>
          <a:prstGeom prst="rect">
            <a:avLst/>
          </a:prstGeom>
        </p:spPr>
      </p:pic>
      <p:pic>
        <p:nvPicPr>
          <p:cNvPr id="19" name="Picture 18" descr="Table&#10;&#10;Description automatically generated">
            <a:extLst>
              <a:ext uri="{FF2B5EF4-FFF2-40B4-BE49-F238E27FC236}">
                <a16:creationId xmlns:a16="http://schemas.microsoft.com/office/drawing/2014/main" id="{B612D4C8-6F62-844A-9DCE-30DB03FCBB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54192" y="1367811"/>
            <a:ext cx="1315936" cy="1211861"/>
          </a:xfrm>
          <a:prstGeom prst="rect">
            <a:avLst/>
          </a:prstGeom>
        </p:spPr>
      </p:pic>
      <p:pic>
        <p:nvPicPr>
          <p:cNvPr id="20" name="Picture 19" descr="Table&#10;&#10;Description automatically generated">
            <a:extLst>
              <a:ext uri="{FF2B5EF4-FFF2-40B4-BE49-F238E27FC236}">
                <a16:creationId xmlns:a16="http://schemas.microsoft.com/office/drawing/2014/main" id="{586A6ECF-CB62-0247-9D43-A565FA0C3A0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89745" y="1367811"/>
            <a:ext cx="1315936" cy="1211861"/>
          </a:xfrm>
          <a:prstGeom prst="rect">
            <a:avLst/>
          </a:prstGeom>
        </p:spPr>
      </p:pic>
      <p:pic>
        <p:nvPicPr>
          <p:cNvPr id="21" name="Picture 20" descr="Table&#10;&#10;Description automatically generated">
            <a:extLst>
              <a:ext uri="{FF2B5EF4-FFF2-40B4-BE49-F238E27FC236}">
                <a16:creationId xmlns:a16="http://schemas.microsoft.com/office/drawing/2014/main" id="{DA17B332-470D-CE45-8964-27B1EA82F80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87038" y="2646795"/>
            <a:ext cx="1315936" cy="1108058"/>
          </a:xfrm>
          <a:prstGeom prst="rect">
            <a:avLst/>
          </a:prstGeom>
        </p:spPr>
      </p:pic>
      <p:sp>
        <p:nvSpPr>
          <p:cNvPr id="22" name="TextBox 21">
            <a:extLst>
              <a:ext uri="{FF2B5EF4-FFF2-40B4-BE49-F238E27FC236}">
                <a16:creationId xmlns:a16="http://schemas.microsoft.com/office/drawing/2014/main" id="{49C785FD-BBDC-8F4E-9635-F9200D06FFAA}"/>
              </a:ext>
            </a:extLst>
          </p:cNvPr>
          <p:cNvSpPr txBox="1"/>
          <p:nvPr/>
        </p:nvSpPr>
        <p:spPr>
          <a:xfrm>
            <a:off x="9010649" y="1339754"/>
            <a:ext cx="320922"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 b="0" i="0" u="none" strike="noStrike" kern="0" cap="none" spc="0" normalizeH="0" baseline="0" noProof="0">
                <a:ln>
                  <a:noFill/>
                </a:ln>
                <a:solidFill>
                  <a:srgbClr val="000000"/>
                </a:solidFill>
                <a:effectLst/>
                <a:uLnTx/>
                <a:uFillTx/>
                <a:latin typeface="Arial"/>
                <a:ea typeface="+mn-ea"/>
                <a:cs typeface="Arial"/>
                <a:sym typeface="Arial"/>
              </a:rPr>
              <a:t>Fig. 5</a:t>
            </a:r>
          </a:p>
        </p:txBody>
      </p:sp>
      <p:sp>
        <p:nvSpPr>
          <p:cNvPr id="23" name="TextBox 22">
            <a:extLst>
              <a:ext uri="{FF2B5EF4-FFF2-40B4-BE49-F238E27FC236}">
                <a16:creationId xmlns:a16="http://schemas.microsoft.com/office/drawing/2014/main" id="{0AD5706D-0F8D-7F4F-9F47-72A693EA8B47}"/>
              </a:ext>
            </a:extLst>
          </p:cNvPr>
          <p:cNvSpPr txBox="1"/>
          <p:nvPr/>
        </p:nvSpPr>
        <p:spPr>
          <a:xfrm>
            <a:off x="10437864" y="1339754"/>
            <a:ext cx="320922"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 b="0" i="0" u="none" strike="noStrike" kern="0" cap="none" spc="0" normalizeH="0" baseline="0" noProof="0">
                <a:ln>
                  <a:noFill/>
                </a:ln>
                <a:solidFill>
                  <a:srgbClr val="000000"/>
                </a:solidFill>
                <a:effectLst/>
                <a:uLnTx/>
                <a:uFillTx/>
                <a:latin typeface="Arial"/>
                <a:ea typeface="+mn-ea"/>
                <a:cs typeface="Arial"/>
                <a:sym typeface="Arial"/>
              </a:rPr>
              <a:t>Fig. 6</a:t>
            </a:r>
          </a:p>
        </p:txBody>
      </p:sp>
      <p:sp>
        <p:nvSpPr>
          <p:cNvPr id="24" name="TextBox 23">
            <a:extLst>
              <a:ext uri="{FF2B5EF4-FFF2-40B4-BE49-F238E27FC236}">
                <a16:creationId xmlns:a16="http://schemas.microsoft.com/office/drawing/2014/main" id="{C37B7B2E-E5BD-2649-8562-4C1F121F02D5}"/>
              </a:ext>
            </a:extLst>
          </p:cNvPr>
          <p:cNvSpPr txBox="1"/>
          <p:nvPr/>
        </p:nvSpPr>
        <p:spPr>
          <a:xfrm>
            <a:off x="9005149" y="2619717"/>
            <a:ext cx="351378"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 b="0" i="0" u="none" strike="noStrike" kern="0" cap="none" spc="0" normalizeH="0" baseline="0" noProof="0">
                <a:ln>
                  <a:noFill/>
                </a:ln>
                <a:solidFill>
                  <a:srgbClr val="000000"/>
                </a:solidFill>
                <a:effectLst/>
                <a:uLnTx/>
                <a:uFillTx/>
                <a:latin typeface="Arial"/>
                <a:ea typeface="+mn-ea"/>
                <a:cs typeface="Arial"/>
                <a:sym typeface="Arial"/>
              </a:rPr>
              <a:t>Fig. 7a</a:t>
            </a:r>
          </a:p>
        </p:txBody>
      </p:sp>
      <p:sp>
        <p:nvSpPr>
          <p:cNvPr id="25" name="TextBox 24">
            <a:extLst>
              <a:ext uri="{FF2B5EF4-FFF2-40B4-BE49-F238E27FC236}">
                <a16:creationId xmlns:a16="http://schemas.microsoft.com/office/drawing/2014/main" id="{5CCFF7C6-00FC-D84C-8081-028B5C58504D}"/>
              </a:ext>
            </a:extLst>
          </p:cNvPr>
          <p:cNvSpPr txBox="1"/>
          <p:nvPr/>
        </p:nvSpPr>
        <p:spPr>
          <a:xfrm>
            <a:off x="10433891" y="2607729"/>
            <a:ext cx="354584"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 b="0" i="0" u="none" strike="noStrike" kern="0" cap="none" spc="0" normalizeH="0" baseline="0" noProof="0">
                <a:ln>
                  <a:noFill/>
                </a:ln>
                <a:solidFill>
                  <a:srgbClr val="000000"/>
                </a:solidFill>
                <a:effectLst/>
                <a:uLnTx/>
                <a:uFillTx/>
                <a:latin typeface="Arial"/>
                <a:ea typeface="+mn-ea"/>
                <a:cs typeface="Arial"/>
                <a:sym typeface="Arial"/>
              </a:rPr>
              <a:t>Fig. 7b</a:t>
            </a:r>
          </a:p>
        </p:txBody>
      </p:sp>
      <p:sp>
        <p:nvSpPr>
          <p:cNvPr id="26" name="TextBox 25">
            <a:extLst>
              <a:ext uri="{FF2B5EF4-FFF2-40B4-BE49-F238E27FC236}">
                <a16:creationId xmlns:a16="http://schemas.microsoft.com/office/drawing/2014/main" id="{293A2F84-FD68-BC4D-9077-482B129A70C5}"/>
              </a:ext>
            </a:extLst>
          </p:cNvPr>
          <p:cNvSpPr txBox="1"/>
          <p:nvPr/>
        </p:nvSpPr>
        <p:spPr>
          <a:xfrm>
            <a:off x="1952640" y="3842141"/>
            <a:ext cx="320922"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 b="0" i="0" u="none" strike="noStrike" kern="0" cap="none" spc="0" normalizeH="0" baseline="0" noProof="0">
                <a:ln>
                  <a:noFill/>
                </a:ln>
                <a:solidFill>
                  <a:srgbClr val="000000"/>
                </a:solidFill>
                <a:effectLst/>
                <a:uLnTx/>
                <a:uFillTx/>
                <a:latin typeface="Arial"/>
                <a:ea typeface="+mn-ea"/>
                <a:cs typeface="Arial"/>
                <a:sym typeface="Arial"/>
              </a:rPr>
              <a:t>Fig. 2</a:t>
            </a:r>
          </a:p>
        </p:txBody>
      </p:sp>
      <p:sp>
        <p:nvSpPr>
          <p:cNvPr id="27" name="TextBox 26">
            <a:extLst>
              <a:ext uri="{FF2B5EF4-FFF2-40B4-BE49-F238E27FC236}">
                <a16:creationId xmlns:a16="http://schemas.microsoft.com/office/drawing/2014/main" id="{D547564F-5DF0-864B-ABCB-1DE4C8A6F214}"/>
              </a:ext>
            </a:extLst>
          </p:cNvPr>
          <p:cNvSpPr txBox="1"/>
          <p:nvPr/>
        </p:nvSpPr>
        <p:spPr>
          <a:xfrm>
            <a:off x="1952640" y="4986321"/>
            <a:ext cx="320922"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 b="0" i="0" u="none" strike="noStrike" kern="0" cap="none" spc="0" normalizeH="0" baseline="0" noProof="0">
                <a:ln>
                  <a:noFill/>
                </a:ln>
                <a:solidFill>
                  <a:srgbClr val="000000"/>
                </a:solidFill>
                <a:effectLst/>
                <a:uLnTx/>
                <a:uFillTx/>
                <a:latin typeface="Arial"/>
                <a:ea typeface="+mn-ea"/>
                <a:cs typeface="Arial"/>
                <a:sym typeface="Arial"/>
              </a:rPr>
              <a:t>Fig. 3</a:t>
            </a:r>
          </a:p>
        </p:txBody>
      </p:sp>
      <p:sp>
        <p:nvSpPr>
          <p:cNvPr id="28" name="TextBox 27">
            <a:extLst>
              <a:ext uri="{FF2B5EF4-FFF2-40B4-BE49-F238E27FC236}">
                <a16:creationId xmlns:a16="http://schemas.microsoft.com/office/drawing/2014/main" id="{F5E01E5B-F282-FB45-B8B3-2908964EFE99}"/>
              </a:ext>
            </a:extLst>
          </p:cNvPr>
          <p:cNvSpPr txBox="1"/>
          <p:nvPr/>
        </p:nvSpPr>
        <p:spPr>
          <a:xfrm>
            <a:off x="3493374" y="1755700"/>
            <a:ext cx="320922"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 b="0" i="0" u="none" strike="noStrike" kern="0" cap="none" spc="0" normalizeH="0" baseline="0" noProof="0">
                <a:ln>
                  <a:noFill/>
                </a:ln>
                <a:solidFill>
                  <a:srgbClr val="000000"/>
                </a:solidFill>
                <a:effectLst/>
                <a:uLnTx/>
                <a:uFillTx/>
                <a:latin typeface="Arial"/>
                <a:ea typeface="+mn-ea"/>
                <a:cs typeface="Arial"/>
                <a:sym typeface="Arial"/>
              </a:rPr>
              <a:t>Fig. 1</a:t>
            </a:r>
          </a:p>
        </p:txBody>
      </p:sp>
      <p:sp>
        <p:nvSpPr>
          <p:cNvPr id="29" name="TextBox 28">
            <a:extLst>
              <a:ext uri="{FF2B5EF4-FFF2-40B4-BE49-F238E27FC236}">
                <a16:creationId xmlns:a16="http://schemas.microsoft.com/office/drawing/2014/main" id="{53CAF596-875D-D547-9DA8-0C179FAA8BB4}"/>
              </a:ext>
            </a:extLst>
          </p:cNvPr>
          <p:cNvSpPr txBox="1"/>
          <p:nvPr/>
        </p:nvSpPr>
        <p:spPr>
          <a:xfrm>
            <a:off x="4446712" y="3773141"/>
            <a:ext cx="404278"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 b="0" i="0" u="none" strike="noStrike" kern="0" cap="none" spc="0" normalizeH="0" baseline="0" noProof="0">
                <a:ln>
                  <a:noFill/>
                </a:ln>
                <a:solidFill>
                  <a:srgbClr val="FFFFFF"/>
                </a:solidFill>
                <a:effectLst/>
                <a:uLnTx/>
                <a:uFillTx/>
                <a:latin typeface="Arial"/>
                <a:ea typeface="+mn-ea"/>
                <a:cs typeface="Arial"/>
                <a:sym typeface="Arial"/>
              </a:rPr>
              <a:t>Fig. 8-10</a:t>
            </a:r>
          </a:p>
        </p:txBody>
      </p:sp>
      <p:pic>
        <p:nvPicPr>
          <p:cNvPr id="30" name="Picture 2" descr="Memorial Hermann Heart &amp; Vascular Institute - ODELL Architecture">
            <a:extLst>
              <a:ext uri="{FF2B5EF4-FFF2-40B4-BE49-F238E27FC236}">
                <a16:creationId xmlns:a16="http://schemas.microsoft.com/office/drawing/2014/main" id="{FD72DEAD-CC7D-A34E-ACA1-91EE395AAA1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69105" y="3926837"/>
            <a:ext cx="2733869" cy="226350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19038FE8-AA6E-9E4F-B2A7-788AD7003887}"/>
              </a:ext>
            </a:extLst>
          </p:cNvPr>
          <p:cNvSpPr/>
          <p:nvPr/>
        </p:nvSpPr>
        <p:spPr>
          <a:xfrm>
            <a:off x="6107072" y="4115575"/>
            <a:ext cx="3022413"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a:sym typeface="Arial"/>
              </a:rPr>
              <a:t>Certain ages carry higher LOS/LOS-indices. Anticipation of age ranges carrying lengthier hospital stays will benefit all parties, by setting forth realistic expected time courses while demanding vigilance in monitoring for prolonging events close to time of cardiac catherization. Additional in-depth root cause analyses of these patients would be fruitful.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Appendix: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Length of Stay Index: LOS-i= [Observed LOS] / [Expected LOS]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DRG code 246: PCI w/ DES, with major complication or comorbidity (MCC) or 4+ vessels or stents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DRG code 247: PCI w/ drug-eluting stent without major complication or comorbidity (MCC)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DRG code 286: Circulatory disorders except A-MI, with cardiac catheterization with major complication or comorbidity (MCC)</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p:txBody>
      </p:sp>
      <p:sp>
        <p:nvSpPr>
          <p:cNvPr id="32" name="TextBox 31">
            <a:extLst>
              <a:ext uri="{FF2B5EF4-FFF2-40B4-BE49-F238E27FC236}">
                <a16:creationId xmlns:a16="http://schemas.microsoft.com/office/drawing/2014/main" id="{6105EE90-DC91-4F89-AF56-2AE9F159BEFF}"/>
              </a:ext>
            </a:extLst>
          </p:cNvPr>
          <p:cNvSpPr txBox="1"/>
          <p:nvPr/>
        </p:nvSpPr>
        <p:spPr>
          <a:xfrm>
            <a:off x="11507410" y="6356560"/>
            <a:ext cx="5911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19</a:t>
            </a:r>
          </a:p>
        </p:txBody>
      </p:sp>
    </p:spTree>
    <p:extLst>
      <p:ext uri="{BB962C8B-B14F-4D97-AF65-F5344CB8AC3E}">
        <p14:creationId xmlns:p14="http://schemas.microsoft.com/office/powerpoint/2010/main" val="323275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1EDE54-F343-42A2-BD52-3D0BBA0D710C}"/>
              </a:ext>
            </a:extLst>
          </p:cNvPr>
          <p:cNvSpPr txBox="1">
            <a:spLocks noChangeArrowheads="1"/>
          </p:cNvSpPr>
          <p:nvPr/>
        </p:nvSpPr>
        <p:spPr>
          <a:xfrm>
            <a:off x="209546" y="122108"/>
            <a:ext cx="8002638" cy="1331314"/>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Prevalence and factors associated with mental health symptoms in adults undergoing Covid-19 testing </a:t>
            </a:r>
            <a:b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b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Osaghae, Ikponmwosa, MD, MPH</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Nguyen, Linh, PhD; Chung, Tong Han, PhD, MPH; Moffitt, Olivia, MD; Le, Yen-Chi, PhD; Suh, Mark, MD; Prasad, Pooja, BS; Thomas, Eric J, MD, MPH; Gordon, Christine, MD; Hwang, Kevin O, MD, MPH</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sym typeface="Arial"/>
            </a:endParaRPr>
          </a:p>
        </p:txBody>
      </p:sp>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134105" y="1633320"/>
            <a:ext cx="5829299" cy="2686432"/>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Results: </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At baseline, a total of 124 (47.51%) participants reported at least mild depressive symptoms, 110 (42.15%) endorsed at least mild anxiety symptoms, and 94 (35.21%) endorsed hazardous alcohol use. Compared to males, females were at increased risk of having at least mild depressive symptoms at baseline (Adjusted OR (AOR): 2.08; 95% CI: 1.14-3.79). The odds of having at least mild depressive symptoms was significantly lower among those residing in zip codes within the highest quartile compared to lowest quartile of household income (AOR: 0.37; 95% CI: 0.17-0.81). Also, non-Hispanic Whites had significantly higher odds of reporting hazardous alcohol use compared to non-Whites at baseline (AOR: 1.94; 95% CI: 1.05-3.57). The prevalence of mental health symptoms remained elevated after 16 weeks. </a:t>
            </a: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134105" y="4319752"/>
            <a:ext cx="5829300" cy="2410742"/>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Conclusions: </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There is a high burden of symptoms of depression and anxiety as well as hazardous alcohol use in a diverse population who received COVID-19 testing. These findings highlight the need for screening for symptoms of mental health disorders in patients tested for COVID-19 well after initial testing.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28596" y="4319752"/>
            <a:ext cx="5829301" cy="241614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Methods: </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Prospective cohort study of adults who received outpatient COVID-19 testing at UT Physicians. Depression was assessed using PHQ-9 Questionnaire, anxiety was assessed using GAD-7 Questionnaire, and hazardous alcohol use was assessed using AUDIT-C Questionnaire. Logistic regression analyses were conducted to assess the association between sociodemographic characteristics and COVID-19 test results and mental health symptoms. </a:t>
            </a:r>
            <a:r>
              <a:rPr kumimoji="0" lang="en-US" sz="1400" b="0" i="0" u="none" strike="noStrike" kern="0" cap="none" spc="0" normalizeH="0" baseline="0" noProof="0" dirty="0" err="1">
                <a:ln>
                  <a:noFill/>
                </a:ln>
                <a:solidFill>
                  <a:srgbClr val="000000"/>
                </a:solidFill>
                <a:effectLst/>
                <a:uLnTx/>
                <a:uFillTx/>
                <a:latin typeface="Franklin Gothic Book" panose="020B0503020102020204" pitchFamily="34" charset="0"/>
                <a:cs typeface="Times New Roman" panose="02020603050405020304" pitchFamily="18" charset="0"/>
                <a:sym typeface="Arial"/>
              </a:rPr>
              <a:t>McNemar’s</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 test was used to compare the prevalence of mental health symptoms at baseline with those at 16 weeks follow-up. </a:t>
            </a:r>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5" y="1639614"/>
            <a:ext cx="5829302" cy="2680138"/>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Overview/Problem Statement: </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The burden of mental health symptoms have been shown to be on the rise since the COVID-19 pandemic began. Little is known about the mental and psychological sequelae among a segment of the population who were tested for COVID-19 relatively early in the pandemic. This study aims to assess the association between sociodemographic factors and mental health symptoms at 8 weeks (baseline) after a COVID-19 test and at 16 weeks follow-up, and compare the prevalence of mental health symptoms at baseline to those at follow-up. </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6333D1A0-C0BB-4619-B7B8-DDA03853B8B7}"/>
              </a:ext>
            </a:extLst>
          </p:cNvPr>
          <p:cNvSpPr txBox="1"/>
          <p:nvPr/>
        </p:nvSpPr>
        <p:spPr>
          <a:xfrm>
            <a:off x="11648785" y="6398340"/>
            <a:ext cx="5911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25</a:t>
            </a:r>
          </a:p>
        </p:txBody>
      </p:sp>
      <p:pic>
        <p:nvPicPr>
          <p:cNvPr id="11" name="Picture 10">
            <a:extLst>
              <a:ext uri="{FF2B5EF4-FFF2-40B4-BE49-F238E27FC236}">
                <a16:creationId xmlns:a16="http://schemas.microsoft.com/office/drawing/2014/main" id="{0B73E572-6BA5-44F3-956D-44B4EA066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Tree>
    <p:extLst>
      <p:ext uri="{BB962C8B-B14F-4D97-AF65-F5344CB8AC3E}">
        <p14:creationId xmlns:p14="http://schemas.microsoft.com/office/powerpoint/2010/main" val="2393602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66702" y="1613554"/>
            <a:ext cx="11527975" cy="4776736"/>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5CCA56DE-CF87-2A4D-ADEA-9187ACF27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59" y="1672890"/>
            <a:ext cx="11329373" cy="4642353"/>
          </a:xfrm>
          <a:prstGeom prst="rect">
            <a:avLst/>
          </a:prstGeom>
        </p:spPr>
      </p:pic>
      <p:sp>
        <p:nvSpPr>
          <p:cNvPr id="5" name="TextBox 4">
            <a:extLst>
              <a:ext uri="{FF2B5EF4-FFF2-40B4-BE49-F238E27FC236}">
                <a16:creationId xmlns:a16="http://schemas.microsoft.com/office/drawing/2014/main" id="{0C5EF667-0883-D24D-9213-DE10433AFD1D}"/>
              </a:ext>
            </a:extLst>
          </p:cNvPr>
          <p:cNvSpPr txBox="1"/>
          <p:nvPr/>
        </p:nvSpPr>
        <p:spPr>
          <a:xfrm>
            <a:off x="312959" y="6390290"/>
            <a:ext cx="1156608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rgbClr val="000000"/>
                </a:solidFill>
                <a:effectLst/>
                <a:uLnTx/>
                <a:uFillTx/>
                <a:latin typeface="Arial"/>
                <a:ea typeface="+mn-ea"/>
                <a:cs typeface="Arial"/>
                <a:sym typeface="Arial"/>
              </a:rPr>
              <a:t>Boldface indicates statistical significance (p &lt; 0.05). REF: Reference category.</a:t>
            </a:r>
            <a:endParaRPr kumimoji="0" lang="en-US" sz="10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rgbClr val="000000"/>
                </a:solidFill>
                <a:effectLst/>
                <a:uLnTx/>
                <a:uFillTx/>
                <a:latin typeface="Arial"/>
                <a:ea typeface="+mn-ea"/>
                <a:cs typeface="Arial"/>
                <a:sym typeface="Arial"/>
              </a:rPr>
              <a:t>OR: Odds ratio; CI: 95% confidence interval. Age, sex, race/ethnicity, median household income, and covid-19 test result were adjusted for each other in a multivariable logistic regression analysis.</a:t>
            </a:r>
            <a:endParaRPr kumimoji="0" lang="en-US" sz="10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 name="Rectangle 2">
            <a:extLst>
              <a:ext uri="{FF2B5EF4-FFF2-40B4-BE49-F238E27FC236}">
                <a16:creationId xmlns:a16="http://schemas.microsoft.com/office/drawing/2014/main" id="{D69CE971-87BF-4B08-92F3-1E79F7AB0687}"/>
              </a:ext>
            </a:extLst>
          </p:cNvPr>
          <p:cNvSpPr txBox="1">
            <a:spLocks noChangeArrowheads="1"/>
          </p:cNvSpPr>
          <p:nvPr/>
        </p:nvSpPr>
        <p:spPr>
          <a:xfrm>
            <a:off x="209546" y="122108"/>
            <a:ext cx="8002638" cy="1331314"/>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Prevalence and factors associated with mental health symptoms in adults undergoing Covid-19 testing </a:t>
            </a:r>
            <a:b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b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Osaghae, Ikponmwosa, MD, MPH</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Nguyen, Linh, PhD; Chung, Tong Han, PhD, MPH; Moffitt, Olivia, MD; Le, Yen-Chi, PhD; Suh, Mark, MD; Prasad, Pooja, BS; Thomas, Eric J, MD, MPH; Gordon, Christine, MD; Hwang, Kevin O, MD, MPH</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128"/>
              <a:cs typeface="Times New Roman" panose="02020603050405020304" pitchFamily="18" charset="0"/>
              <a:sym typeface="Arial"/>
            </a:endParaRPr>
          </a:p>
        </p:txBody>
      </p:sp>
      <p:pic>
        <p:nvPicPr>
          <p:cNvPr id="11" name="Picture 10">
            <a:extLst>
              <a:ext uri="{FF2B5EF4-FFF2-40B4-BE49-F238E27FC236}">
                <a16:creationId xmlns:a16="http://schemas.microsoft.com/office/drawing/2014/main" id="{B3721CA8-5302-41B3-B33B-38451CE70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Tree>
    <p:extLst>
      <p:ext uri="{BB962C8B-B14F-4D97-AF65-F5344CB8AC3E}">
        <p14:creationId xmlns:p14="http://schemas.microsoft.com/office/powerpoint/2010/main" val="1479876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1EDE54-F343-42A2-BD52-3D0BBA0D710C}"/>
              </a:ext>
            </a:extLst>
          </p:cNvPr>
          <p:cNvSpPr txBox="1">
            <a:spLocks noChangeArrowheads="1"/>
          </p:cNvSpPr>
          <p:nvPr/>
        </p:nvSpPr>
        <p:spPr>
          <a:xfrm>
            <a:off x="228596" y="0"/>
            <a:ext cx="8309762" cy="1299067"/>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j-ea"/>
                <a:cs typeface="+mj-cs"/>
                <a:sym typeface="Arial"/>
              </a:rPr>
              <a:t>Implementing Risk-Based Candida Prophylaxis Protocol to Decrease Cases of Candidemia During the COVID-19 pandemic in the Medical Intensive Care Unit</a:t>
            </a:r>
            <a:b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b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j-ea"/>
                <a:cs typeface="+mj-cs"/>
                <a:sym typeface="Arial"/>
              </a:rPr>
              <a:t>Dr. Logan Hostetter</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mj-ea"/>
                <a:cs typeface="+mj-cs"/>
                <a:sym typeface="Arial"/>
              </a:rPr>
              <a:t>, Dr. Jinesh Gheeya, Dr. Jeffrey Chen, Dr. Rajan Amin, Dr. Julio Rodarte, Dr. Jordan Graham, Dr. Akshitha Yarrabothula, Dr. Dan Rongo, Barbara Dutra, Jennifer Cortes, Dr. Brandy McKelvy, Dr. Luis Ostrosky</a:t>
            </a:r>
            <a:endParaRPr kumimoji="0" lang="en-US" sz="13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p:txBody>
      </p:sp>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096000" y="1299066"/>
            <a:ext cx="5829299" cy="2733003"/>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Results:</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Number of candidemia cases per year in the MICU increased from 5 pre-pandemic to 14 during the pandemic (Figure 1). This led to the implementation of a risk-based fluconazole prophylaxis protocol in March 2021 to prevent candidemia in the MICU. To qualify for Candida prophylaxis, patients must meet all three major criteria:  ICU stay length &gt; 7 days, exposure to broad spectrum antibiotics, and central venous access. They must also meet at least two of the following minor criteria: mechanical ventilation for at least 48h, any type of dialysis, systemic corticosteroids, systemic immunosuppressive therapy, pancreatitis, or use of total parenteral nutrition. </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endParaRP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096000" y="4032069"/>
            <a:ext cx="5829300" cy="2272898"/>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Conclusions:</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We implemented a risk-based Fluconazole prophylaxis protocol aimed at reducing cases of candidemia in the MICU. If successful, we intend to implement the protocol to additional ICUs.</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endParaRP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28597" y="4032067"/>
            <a:ext cx="5829301" cy="2272899"/>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Methods:</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This is a retrospective and prospective single center study of patients in the MICU. Cases of candidemia in the MICU between March 2019 and February 2020 was obtained as a baseline comparison prior to the COVID-19 pandemic. Cases of candidemia were then collected from April 2020 to March 2021 during the COVID-19 pandemic. </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endParaRPr>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6" y="1299067"/>
            <a:ext cx="5829302" cy="273300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Overview/Problem Statement:</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endParaRPr>
          </a:p>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Candidemia is a nosocomial infection associated with higher costs of care and increased length of stay with an estimated mortality as high as 40%.  During the COVID-19 pandemic there was an increase in ICU admissions, length of stay, and central line usage. This project aimed to implement a Candida prophylaxis protocol in response to increased candidemia cases per year in the MICU during the covid pandemic. </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C20A6E6C-9307-40ED-956F-BDA889FE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
        <p:nvSpPr>
          <p:cNvPr id="9" name="TextBox 8">
            <a:extLst>
              <a:ext uri="{FF2B5EF4-FFF2-40B4-BE49-F238E27FC236}">
                <a16:creationId xmlns:a16="http://schemas.microsoft.com/office/drawing/2014/main" id="{C00547C6-BE8F-4953-A4FC-69C306B1A2A7}"/>
              </a:ext>
            </a:extLst>
          </p:cNvPr>
          <p:cNvSpPr txBox="1"/>
          <p:nvPr/>
        </p:nvSpPr>
        <p:spPr>
          <a:xfrm>
            <a:off x="11648785" y="6398340"/>
            <a:ext cx="5911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28</a:t>
            </a:r>
          </a:p>
        </p:txBody>
      </p:sp>
    </p:spTree>
    <p:extLst>
      <p:ext uri="{BB962C8B-B14F-4D97-AF65-F5344CB8AC3E}">
        <p14:creationId xmlns:p14="http://schemas.microsoft.com/office/powerpoint/2010/main" val="1694699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5" y="1299067"/>
            <a:ext cx="11527975" cy="499723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39000"/>
              </a:lnSpc>
              <a:spcBef>
                <a:spcPts val="2400"/>
              </a:spcBef>
              <a:spcAft>
                <a:spcPts val="600"/>
              </a:spcAft>
              <a:buClr>
                <a:srgbClr val="000000"/>
              </a:buClr>
              <a:buSzTx/>
              <a:buFont typeface="Arial"/>
              <a:buNone/>
              <a:tabLst/>
              <a:defRPr/>
            </a:pPr>
            <a:r>
              <a:rPr kumimoji="0" lang="en-US" sz="1400" b="1" i="0" u="none" strike="noStrike" kern="0" cap="none" spc="0" normalizeH="0" baseline="0" noProof="0" dirty="0">
                <a:ln>
                  <a:noFill/>
                </a:ln>
                <a:solidFill>
                  <a:srgbClr val="212121"/>
                </a:solidFill>
                <a:effectLst/>
                <a:uLnTx/>
                <a:uFillTx/>
                <a:latin typeface="Times New Roman" panose="02020603050405020304" pitchFamily="18" charset="0"/>
                <a:ea typeface="Times New Roman" panose="02020603050405020304" pitchFamily="18" charset="0"/>
                <a:cs typeface="Arial"/>
                <a:sym typeface="Arial"/>
              </a:rPr>
              <a:t>Figure 1: Cases of Candidemia Per Month in the MICU Pre-Covid vs Post-Covid</a:t>
            </a: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p:txBody>
      </p:sp>
      <p:graphicFrame>
        <p:nvGraphicFramePr>
          <p:cNvPr id="5" name="Chart 4">
            <a:extLst>
              <a:ext uri="{FF2B5EF4-FFF2-40B4-BE49-F238E27FC236}">
                <a16:creationId xmlns:a16="http://schemas.microsoft.com/office/drawing/2014/main" id="{43912B1E-62FE-174A-B27C-366402BFF4A7}"/>
              </a:ext>
            </a:extLst>
          </p:cNvPr>
          <p:cNvGraphicFramePr/>
          <p:nvPr>
            <p:extLst/>
          </p:nvPr>
        </p:nvGraphicFramePr>
        <p:xfrm>
          <a:off x="83005" y="1861303"/>
          <a:ext cx="5934075" cy="40635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674D9154-0D68-3047-A0BF-40B65E5A5A15}"/>
              </a:ext>
            </a:extLst>
          </p:cNvPr>
          <p:cNvGraphicFramePr/>
          <p:nvPr>
            <p:extLst/>
          </p:nvPr>
        </p:nvGraphicFramePr>
        <p:xfrm>
          <a:off x="5660571" y="1847015"/>
          <a:ext cx="6096000" cy="393333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a:extLst>
              <a:ext uri="{FF2B5EF4-FFF2-40B4-BE49-F238E27FC236}">
                <a16:creationId xmlns:a16="http://schemas.microsoft.com/office/drawing/2014/main" id="{291E0F88-1F31-4849-8DC0-0157352760F2}"/>
              </a:ext>
            </a:extLst>
          </p:cNvPr>
          <p:cNvSpPr txBox="1">
            <a:spLocks noChangeArrowheads="1"/>
          </p:cNvSpPr>
          <p:nvPr/>
        </p:nvSpPr>
        <p:spPr>
          <a:xfrm>
            <a:off x="228596" y="0"/>
            <a:ext cx="8309762" cy="1299067"/>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j-ea"/>
                <a:cs typeface="+mj-cs"/>
                <a:sym typeface="Arial"/>
              </a:rPr>
              <a:t>Implementing Risk-Based Candida Prophylaxis Protocol to Decrease Cases of Candidemia During the COVID-19 pandemic in the Medical Intensive Care Unit</a:t>
            </a:r>
            <a:b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b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j-ea"/>
                <a:cs typeface="+mj-cs"/>
                <a:sym typeface="Arial"/>
              </a:rPr>
              <a:t>Dr. Logan Hostetter</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mj-ea"/>
                <a:cs typeface="+mj-cs"/>
                <a:sym typeface="Arial"/>
              </a:rPr>
              <a:t>, Dr. Jinesh Gheeya, Dr. Jeffrey Chen, Dr. Rajan Amin, Dr. Julio Rodarte, Dr. Jordan Graham, Dr. Akshitha Yarrabothula, Dr. Dan Rongo, Barbara Dutra, Jennifer Cortes, Dr. Brandy McKelvy, Dr. Luis Ostrosky</a:t>
            </a:r>
            <a:endParaRPr kumimoji="0" lang="en-US" sz="13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p:txBody>
      </p:sp>
      <p:pic>
        <p:nvPicPr>
          <p:cNvPr id="11" name="Picture 10">
            <a:extLst>
              <a:ext uri="{FF2B5EF4-FFF2-40B4-BE49-F238E27FC236}">
                <a16:creationId xmlns:a16="http://schemas.microsoft.com/office/drawing/2014/main" id="{65CBF122-BF6B-487A-BFE8-24382B2541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Tree>
    <p:extLst>
      <p:ext uri="{BB962C8B-B14F-4D97-AF65-F5344CB8AC3E}">
        <p14:creationId xmlns:p14="http://schemas.microsoft.com/office/powerpoint/2010/main" val="1804557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20007-B3A9-444E-B51B-6802A5E6B5C3}"/>
              </a:ext>
            </a:extLst>
          </p:cNvPr>
          <p:cNvSpPr>
            <a:spLocks noGrp="1"/>
          </p:cNvSpPr>
          <p:nvPr>
            <p:ph type="title"/>
          </p:nvPr>
        </p:nvSpPr>
        <p:spPr>
          <a:xfrm>
            <a:off x="914400" y="2226672"/>
            <a:ext cx="10363200" cy="1620883"/>
          </a:xfrm>
        </p:spPr>
        <p:txBody>
          <a:bodyPr>
            <a:normAutofit fontScale="90000"/>
          </a:bodyPr>
          <a:lstStyle/>
          <a:p>
            <a:pPr algn="ctr"/>
            <a:r>
              <a:rPr lang="en-US" b="1" dirty="0">
                <a:latin typeface="Garamond" panose="02020404030301010803" pitchFamily="18" charset="0"/>
              </a:rPr>
              <a:t>Memorial Hermann-TMC </a:t>
            </a:r>
            <a:br>
              <a:rPr lang="en-US" b="1" dirty="0">
                <a:latin typeface="Garamond" panose="02020404030301010803" pitchFamily="18" charset="0"/>
              </a:rPr>
            </a:br>
            <a:r>
              <a:rPr lang="en-US" b="1" dirty="0">
                <a:latin typeface="Garamond" panose="02020404030301010803" pitchFamily="18" charset="0"/>
              </a:rPr>
              <a:t>Abstracts </a:t>
            </a:r>
            <a:endParaRPr lang="en-US" dirty="0"/>
          </a:p>
        </p:txBody>
      </p:sp>
    </p:spTree>
    <p:extLst>
      <p:ext uri="{BB962C8B-B14F-4D97-AF65-F5344CB8AC3E}">
        <p14:creationId xmlns:p14="http://schemas.microsoft.com/office/powerpoint/2010/main" val="38219559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1EDE54-F343-42A2-BD52-3D0BBA0D710C}"/>
              </a:ext>
            </a:extLst>
          </p:cNvPr>
          <p:cNvSpPr txBox="1">
            <a:spLocks noChangeArrowheads="1"/>
          </p:cNvSpPr>
          <p:nvPr/>
        </p:nvSpPr>
        <p:spPr>
          <a:xfrm>
            <a:off x="228596" y="234156"/>
            <a:ext cx="8192593"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j-ea"/>
                <a:cs typeface="Times New Roman" panose="02020603050405020304" pitchFamily="18" charset="0"/>
                <a:sym typeface="Arial"/>
              </a:rPr>
              <a:t>Increasing Herpes Zoster Vaccination Rates in a High Risk IBD population</a:t>
            </a:r>
            <a:b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b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j-ea"/>
                <a:cs typeface="+mj-cs"/>
                <a:sym typeface="Arial"/>
              </a:rPr>
              <a:t>Ryan Goldstein M.D.</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mj-ea"/>
                <a:cs typeface="+mj-cs"/>
                <a:sym typeface="Arial"/>
              </a:rPr>
              <a:t>, Asmeen Bhatt M.D., Ph.D.</a:t>
            </a:r>
            <a:endParaRPr kumimoji="0" lang="en-US" sz="1600" b="0" i="0" u="none" strike="noStrike" kern="1200" cap="none" spc="0" normalizeH="0" baseline="0" noProof="0" dirty="0">
              <a:ln>
                <a:noFill/>
              </a:ln>
              <a:solidFill>
                <a:srgbClr val="E7E6E6"/>
              </a:solidFill>
              <a:effectLst/>
              <a:uLnTx/>
              <a:uFillTx/>
              <a:latin typeface="Franklin Gothic Book" panose="020B0503020102020204" pitchFamily="34" charset="0"/>
              <a:ea typeface="+mj-ea"/>
              <a:cs typeface="+mj-cs"/>
              <a:sym typeface="Arial"/>
            </a:endParaRPr>
          </a:p>
        </p:txBody>
      </p:sp>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096000" y="1299066"/>
            <a:ext cx="5829299" cy="2577259"/>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Results: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During the past 10 months, 55 patients have met the vaccination criteria.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76.4 % (42/55) received either their 1st or 2nd vaccinations, while 12.7% (7/55) did not receive immunizations and 10.9% declined immunizations (6/55) when offered.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At this time, 50.0% (21/42) patients have received their second Shingrix dose.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Franklin Gothic Book" panose="020B0503020102020204" pitchFamily="34" charset="0"/>
                <a:cs typeface="Arial"/>
                <a:sym typeface="Arial"/>
              </a:rPr>
              <a:t>No </a:t>
            </a:r>
            <a:r>
              <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recorded side effects to date.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096000" y="3876328"/>
            <a:ext cx="5829300" cy="2657636"/>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Conclusions</a:t>
            </a:r>
            <a:r>
              <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sym typeface="Arial"/>
              </a:rPr>
              <a:t>Through our QI implementation, we are successfully meeting our aim to increase HZ Vaccination rates from 4.8% to 76.4%.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sym typeface="Arial"/>
              </a:rPr>
              <a:t>Vaccination have largely been impacted by a decrease in inpatient clinic visits due to COVID-19 and patients holding off their 1</a:t>
            </a:r>
            <a:r>
              <a:rPr kumimoji="0" lang="en-US" sz="1200" b="0" i="0" u="none" strike="noStrike" kern="0" cap="none" spc="0" normalizeH="0" baseline="3000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sym typeface="Arial"/>
              </a:rPr>
              <a:t>st</a:t>
            </a:r>
            <a:r>
              <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sym typeface="Arial"/>
              </a:rPr>
              <a:t> or 2</a:t>
            </a:r>
            <a:r>
              <a:rPr kumimoji="0" lang="en-US" sz="1200" b="0" i="0" u="none" strike="noStrike" kern="0" cap="none" spc="0" normalizeH="0" baseline="3000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sym typeface="Arial"/>
              </a:rPr>
              <a:t>nd</a:t>
            </a:r>
            <a:r>
              <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sym typeface="Arial"/>
              </a:rPr>
              <a:t> Shingrix vaccination until after their COVID-19 vaccination series.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Although, current guidelines recommend vaccination after the age of 50, our retrospective analysis suggests that maybe patients before the age of 45 would benefit from earlier herpes zoster vaccination, especially if those patients are to receive a more aggressive immunosuppressive treatment for their underlying IBD.</a:t>
            </a:r>
            <a:endPar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28596" y="3876327"/>
            <a:ext cx="5829301" cy="2657637"/>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altLang="en-US" sz="1200" b="1"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Arial"/>
              </a:rPr>
              <a:t>Methods:</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Arial"/>
              </a:rPr>
              <a:t>We performed a retrospective analysis of all patients age greater than 50 that have been seen in the LBJ Gastroenterology clinic over a 2-month period and found that only 4.8% (1/21)  of patients with IBD were vaccinated for Herpes Zoster (HZ).</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alt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Arial"/>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Arial"/>
              </a:rPr>
              <a:t>Over a 5-year period there have been 15 patients with a major herpes zoster flare with 3 patients (20% having repeated flares). 20% of which had a potentially life threating or sight-threatening condition, like Herpes Zoster </a:t>
            </a:r>
            <a:r>
              <a:rPr kumimoji="0" lang="en-US" altLang="en-US" sz="1200" b="0" i="0" u="none" strike="noStrike" kern="0" cap="none" spc="0" normalizeH="0" baseline="0" noProof="0" dirty="0" err="1">
                <a:ln>
                  <a:noFill/>
                </a:ln>
                <a:solidFill>
                  <a:srgbClr val="000000"/>
                </a:solidFill>
                <a:effectLst/>
                <a:uLnTx/>
                <a:uFillTx/>
                <a:latin typeface="Franklin Gothic Book" panose="020B0503020102020204" pitchFamily="34" charset="0"/>
                <a:cs typeface="Calibri" panose="020F0502020204030204" pitchFamily="34" charset="0"/>
                <a:sym typeface="Arial"/>
              </a:rPr>
              <a:t>Opthalmicus</a:t>
            </a:r>
            <a:r>
              <a:rPr kumimoji="0" lang="en-US" alt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Arial"/>
              </a:rPr>
              <a:t> (HZO) defined as herpes zoster involvement of the ophthalmic division of the fifth cranial nerve.</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alt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Arial"/>
            </a:endParaRP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Arial"/>
              </a:rPr>
              <a:t>We aimed to increase HZ vaccinations through a series of QI interventions focused on education, awareness and a step wise algorithm with an EPIC IBD template and hard prompts.</a:t>
            </a:r>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6" y="1299067"/>
            <a:ext cx="5829302" cy="257726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Overview/Problem Statement</a:t>
            </a:r>
            <a:r>
              <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Arial"/>
              </a:rPr>
              <a:t>To increase Herpes Zoster Vaccination rates in patients with IBD age </a:t>
            </a:r>
            <a:r>
              <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a:t>
            </a:r>
            <a:r>
              <a:rPr kumimoji="0" lang="en-US" alt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Arial"/>
              </a:rPr>
              <a:t>50 from 4.8% to &gt;75% over a 1-year period by June 2021.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Arial"/>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Arial"/>
              </a:rPr>
              <a:t>Previously, Zostavax was the only option available for herpes zoster vaccination but had a limitation of being a live attenuated vaccine and since a majority of patients with inflammatory bowel disease (IBD) are on immunosuppression, Zostavax was contraindicated, and these patients were unable to receive vaccination. </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US" alt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Arial"/>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Arial"/>
              </a:rPr>
              <a:t>However, a recently approved drug called Shingrix, a recombinant zoster vaccine that is safe in patients with immunosuppression, has been made available to our LBJ community hospital. Shingrix is administered as a 2-dose series with the second dose given 2 to 6 months after the first dose.</a:t>
            </a:r>
            <a:endPar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p:txBody>
      </p:sp>
      <p:pic>
        <p:nvPicPr>
          <p:cNvPr id="10" name="Picture 9">
            <a:extLst>
              <a:ext uri="{FF2B5EF4-FFF2-40B4-BE49-F238E27FC236}">
                <a16:creationId xmlns:a16="http://schemas.microsoft.com/office/drawing/2014/main" id="{C20A6E6C-9307-40ED-956F-BDA889FE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1394" y="159845"/>
            <a:ext cx="3471559" cy="883010"/>
          </a:xfrm>
          <a:prstGeom prst="rect">
            <a:avLst/>
          </a:prstGeom>
        </p:spPr>
      </p:pic>
      <p:sp>
        <p:nvSpPr>
          <p:cNvPr id="9" name="TextBox 8">
            <a:extLst>
              <a:ext uri="{FF2B5EF4-FFF2-40B4-BE49-F238E27FC236}">
                <a16:creationId xmlns:a16="http://schemas.microsoft.com/office/drawing/2014/main" id="{64185CF6-7FE9-4492-9EE2-3E21F59BF843}"/>
              </a:ext>
            </a:extLst>
          </p:cNvPr>
          <p:cNvSpPr txBox="1"/>
          <p:nvPr/>
        </p:nvSpPr>
        <p:spPr>
          <a:xfrm>
            <a:off x="11667839" y="6533964"/>
            <a:ext cx="5911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01</a:t>
            </a:r>
          </a:p>
        </p:txBody>
      </p:sp>
    </p:spTree>
    <p:extLst>
      <p:ext uri="{BB962C8B-B14F-4D97-AF65-F5344CB8AC3E}">
        <p14:creationId xmlns:p14="http://schemas.microsoft.com/office/powerpoint/2010/main" val="379115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599" y="109869"/>
            <a:ext cx="11696701"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262626"/>
                </a:solidFill>
                <a:effectLst/>
                <a:uLnTx/>
                <a:uFillTx/>
                <a:latin typeface="Franklin Gothic Book" panose="020B0503020102020204" pitchFamily="34" charset="0"/>
                <a:ea typeface="ＭＳ Ｐゴシック" charset="-128"/>
                <a:cs typeface="Arial" charset="0"/>
                <a:sym typeface="Franklin Gothic Book"/>
              </a:rPr>
              <a:t>Reducing the number of procalcitonin lab draws in critically ill patients, a quality improvement project</a:t>
            </a:r>
            <a:br>
              <a:rPr kumimoji="0" lang="en-US" sz="1600" b="0" i="0" u="none" strike="noStrike" kern="1200" cap="none" spc="0" normalizeH="0" baseline="0" noProof="0" dirty="0">
                <a:ln>
                  <a:noFill/>
                </a:ln>
                <a:solidFill>
                  <a:srgbClr val="262626"/>
                </a:solidFill>
                <a:effectLst/>
                <a:uLnTx/>
                <a:uFillTx/>
                <a:latin typeface="Franklin Gothic Book" panose="020B0503020102020204" pitchFamily="34" charset="0"/>
                <a:ea typeface="ＭＳ Ｐゴシック" charset="-128"/>
                <a:cs typeface="Arial" charset="0"/>
                <a:sym typeface="Franklin Gothic Book"/>
              </a:rPr>
            </a:br>
            <a:r>
              <a:rPr kumimoji="0" lang="en-US" sz="1600" b="0" i="0" u="none" strike="noStrike" kern="1200" cap="none" spc="0" normalizeH="0" baseline="0" noProof="0" dirty="0">
                <a:ln>
                  <a:noFill/>
                </a:ln>
                <a:solidFill>
                  <a:srgbClr val="262626"/>
                </a:solidFill>
                <a:effectLst/>
                <a:uLnTx/>
                <a:uFillTx/>
                <a:latin typeface="Franklin Gothic Book" panose="020B0503020102020204" pitchFamily="34" charset="0"/>
                <a:ea typeface="ＭＳ Ｐゴシック" charset="-128"/>
                <a:cs typeface="Times New Roman" panose="02020603050405020304" pitchFamily="18" charset="0"/>
                <a:sym typeface="Franklin Gothic Book"/>
              </a:rPr>
              <a:t>Sarah Brinson, </a:t>
            </a:r>
            <a:r>
              <a:rPr kumimoji="0" lang="en-US" sz="1600" b="0" i="0" u="none" strike="noStrike" kern="1200" cap="none" spc="0" normalizeH="0" baseline="0" noProof="0" dirty="0" err="1">
                <a:ln>
                  <a:noFill/>
                </a:ln>
                <a:solidFill>
                  <a:srgbClr val="262626"/>
                </a:solidFill>
                <a:effectLst/>
                <a:uLnTx/>
                <a:uFillTx/>
                <a:latin typeface="Franklin Gothic Book" panose="020B0503020102020204" pitchFamily="34" charset="0"/>
                <a:ea typeface="ＭＳ Ｐゴシック" charset="-128"/>
                <a:cs typeface="Times New Roman" panose="02020603050405020304" pitchFamily="18" charset="0"/>
                <a:sym typeface="Franklin Gothic Book"/>
              </a:rPr>
              <a:t>PharmD</a:t>
            </a:r>
            <a:r>
              <a:rPr kumimoji="0" lang="en-US" sz="1600" b="0" i="0" u="none" strike="noStrike" kern="1200" cap="none" spc="0" normalizeH="0" baseline="0" noProof="0" dirty="0">
                <a:ln>
                  <a:noFill/>
                </a:ln>
                <a:solidFill>
                  <a:srgbClr val="262626"/>
                </a:solidFill>
                <a:effectLst/>
                <a:uLnTx/>
                <a:uFillTx/>
                <a:latin typeface="Franklin Gothic Book" panose="020B0503020102020204" pitchFamily="34" charset="0"/>
                <a:ea typeface="ＭＳ Ｐゴシック" charset="-128"/>
                <a:cs typeface="Times New Roman" panose="02020603050405020304" pitchFamily="18" charset="0"/>
                <a:sym typeface="Franklin Gothic Book"/>
              </a:rPr>
              <a:t>, MBA; Jennifer Cortes, PharmD, BCPS, BCCCP, FCCM; Megan Hooven, PharmD; Bethany Kummer, PharmD; Brittany Pelsue, PharmD, BCPS, BCCCP</a:t>
            </a:r>
          </a:p>
        </p:txBody>
      </p:sp>
      <p:sp>
        <p:nvSpPr>
          <p:cNvPr id="6" name="Text Box 4"/>
          <p:cNvSpPr txBox="1">
            <a:spLocks noChangeArrowheads="1"/>
          </p:cNvSpPr>
          <p:nvPr/>
        </p:nvSpPr>
        <p:spPr bwMode="auto">
          <a:xfrm>
            <a:off x="6042210" y="1299067"/>
            <a:ext cx="5991602"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8637E">
                    <a:lumMod val="75000"/>
                  </a:srgbClr>
                </a:solidFill>
                <a:effectLst/>
                <a:uLnTx/>
                <a:uFillTx/>
                <a:latin typeface="Franklin Gothic Book" panose="020B0503020102020204" pitchFamily="34" charset="0"/>
                <a:cs typeface="Helvetica"/>
                <a:sym typeface="Franklin Gothic Book"/>
              </a:rPr>
              <a:t>Results:</a:t>
            </a:r>
          </a:p>
        </p:txBody>
      </p:sp>
      <p:sp>
        <p:nvSpPr>
          <p:cNvPr id="12" name="Text Box 4"/>
          <p:cNvSpPr txBox="1">
            <a:spLocks noChangeArrowheads="1"/>
          </p:cNvSpPr>
          <p:nvPr/>
        </p:nvSpPr>
        <p:spPr bwMode="auto">
          <a:xfrm>
            <a:off x="6042209" y="3802017"/>
            <a:ext cx="5991603"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8637E">
                    <a:lumMod val="75000"/>
                  </a:srgbClr>
                </a:solidFill>
                <a:effectLst/>
                <a:uLnTx/>
                <a:uFillTx/>
                <a:latin typeface="Franklin Gothic Book" panose="020B0503020102020204" pitchFamily="34" charset="0"/>
                <a:cs typeface="Helvetica"/>
                <a:sym typeface="Franklin Gothic Book"/>
              </a:rPr>
              <a:t>Conclusions: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Pre-pilot:</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PCT labs were repeatedly drawn &lt;48 hours apart</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Thousands of dollars were spent annually on PCT labs with nearly 2/3 that did not result in a change to therapy</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Post-pilot:</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PCT labs were drawn less frequently and &gt;48 hours apart</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Exceeded goal reducing PCT use by &gt;50%</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Reduction in number of PCT lab draws resulting in no change to therapy</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Increased PCT labs considered appropriate</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Significant cost reduction</a:t>
            </a:r>
          </a:p>
        </p:txBody>
      </p:sp>
      <p:sp>
        <p:nvSpPr>
          <p:cNvPr id="14" name="Text Box 4"/>
          <p:cNvSpPr txBox="1">
            <a:spLocks noChangeArrowheads="1"/>
          </p:cNvSpPr>
          <p:nvPr/>
        </p:nvSpPr>
        <p:spPr bwMode="auto">
          <a:xfrm>
            <a:off x="174807" y="4078777"/>
            <a:ext cx="5883091" cy="2226189"/>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8637E">
                    <a:lumMod val="75000"/>
                  </a:srgbClr>
                </a:solidFill>
                <a:effectLst/>
                <a:uLnTx/>
                <a:uFillTx/>
                <a:latin typeface="Franklin Gothic Book" panose="020B0503020102020204" pitchFamily="34" charset="0"/>
                <a:cs typeface="Helvetica"/>
                <a:sym typeface="Franklin Gothic Book"/>
              </a:rPr>
              <a:t>Methods: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Single-center quality improvement project</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Created &amp; implemented an algorithm to guide PCT lab draws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Inclusion criteria:</a:t>
            </a:r>
          </a:p>
          <a:p>
            <a:pPr marL="742950" marR="0" lvl="1"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Admitted to MH-TMC MICU, SHIC, TSICU</a:t>
            </a:r>
          </a:p>
          <a:p>
            <a:pPr marL="742950" marR="0" lvl="1"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Adult patients </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Franklin Gothic Book"/>
              </a:rPr>
              <a:t>≥ 18 years of age</a:t>
            </a:r>
          </a:p>
          <a:p>
            <a:pPr marL="742950" marR="0" lvl="1"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Franklin Gothic Book"/>
              </a:rPr>
              <a:t>≥1 PCT level</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Franklin Gothic Book"/>
              </a:rPr>
              <a:t>Pre-intervention period: 12/1/2019 to 1/31/2020 and 5/1/2020 to 6/30/2020</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sym typeface="Franklin Gothic Book"/>
              </a:rPr>
              <a:t>Post-intervention period: 10/5/2020 to 12/31/2020</a:t>
            </a:r>
          </a:p>
        </p:txBody>
      </p:sp>
      <p:sp>
        <p:nvSpPr>
          <p:cNvPr id="15" name="Text Box 4"/>
          <p:cNvSpPr txBox="1">
            <a:spLocks noChangeArrowheads="1"/>
          </p:cNvSpPr>
          <p:nvPr/>
        </p:nvSpPr>
        <p:spPr bwMode="auto">
          <a:xfrm>
            <a:off x="174807" y="1299067"/>
            <a:ext cx="5883091" cy="277971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0">
              <a:lnSpc>
                <a:spcPct val="100000"/>
              </a:lnSpc>
              <a:spcBef>
                <a:spcPts val="60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128"/>
              <a:cs typeface="Arial" charset="0"/>
              <a:sym typeface="Franklin Gothic Book"/>
            </a:endParaRPr>
          </a:p>
          <a:p>
            <a:pPr marL="0" marR="0" lvl="0" indent="0" algn="l" defTabSz="914400" rtl="0" eaLnBrk="1" fontAlgn="auto" latinLnBrk="0" hangingPunct="0">
              <a:lnSpc>
                <a:spcPct val="100000"/>
              </a:lnSpc>
              <a:spcBef>
                <a:spcPts val="60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128"/>
              <a:cs typeface="Arial" charset="0"/>
              <a:sym typeface="Franklin Gothic Book"/>
            </a:endParaRPr>
          </a:p>
        </p:txBody>
      </p:sp>
      <p:sp>
        <p:nvSpPr>
          <p:cNvPr id="3" name="TextBox 2"/>
          <p:cNvSpPr txBox="1"/>
          <p:nvPr/>
        </p:nvSpPr>
        <p:spPr bwMode="gray">
          <a:xfrm>
            <a:off x="228599" y="1295400"/>
            <a:ext cx="5813609" cy="2734970"/>
          </a:xfrm>
          <a:prstGeom prst="rect">
            <a:avLst/>
          </a:prstGeom>
          <a:noFill/>
        </p:spPr>
        <p:txBody>
          <a:bodyPr wrap="square" lIns="36000" tIns="36000" rIns="36000" bIns="36000"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8637E">
                    <a:lumMod val="75000"/>
                  </a:srgbClr>
                </a:solidFill>
                <a:effectLst/>
                <a:uLnTx/>
                <a:uFillTx/>
                <a:latin typeface="Franklin Gothic Book" panose="020B0503020102020204" pitchFamily="34" charset="0"/>
                <a:cs typeface="Helvetica"/>
                <a:sym typeface="Franklin Gothic Book"/>
              </a:rPr>
              <a:t>Background:</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Procalcitonin (PCT) is released during an inflammatory response</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PCT becomes elevated within 2-6 hours, then peaks at 24 hours following insult</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PCT is cleared by the kidneys at about 50% every 1-1.5 days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PCT level trends can be monitored to escalate or de-escalate antibiotics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At MH-TMC, PCT labs are ordered routinely, and often more frequently than clinically necessary, leading to increased costs, unnecessary labs and waste of resources</a:t>
            </a:r>
            <a:endParaRPr kumimoji="0" lang="en-US" sz="1400" b="1" i="0" u="none" strike="noStrike" kern="0" cap="none" spc="0" normalizeH="0" baseline="0" noProof="0" dirty="0">
              <a:ln>
                <a:noFill/>
              </a:ln>
              <a:solidFill>
                <a:srgbClr val="18637E">
                  <a:lumMod val="75000"/>
                </a:srgbClr>
              </a:solidFill>
              <a:effectLst/>
              <a:uLnTx/>
              <a:uFillTx/>
              <a:latin typeface="Franklin Gothic Book" panose="020B0503020102020204" pitchFamily="34" charset="0"/>
              <a:cs typeface="Helvetica"/>
              <a:sym typeface="Franklin Gothic Book"/>
            </a:endParaRPr>
          </a:p>
          <a:p>
            <a:pPr marL="0" marR="0" lvl="0" indent="0" algn="l" defTabSz="914400" rtl="0" eaLnBrk="1" fontAlgn="auto" latinLnBrk="0" hangingPunct="0">
              <a:lnSpc>
                <a:spcPct val="100000"/>
              </a:lnSpc>
              <a:spcBef>
                <a:spcPts val="600"/>
              </a:spcBef>
              <a:spcAft>
                <a:spcPts val="0"/>
              </a:spcAft>
              <a:buClrTx/>
              <a:buSzTx/>
              <a:buFontTx/>
              <a:buNone/>
              <a:tabLst/>
              <a:defRPr/>
            </a:pPr>
            <a:r>
              <a:rPr kumimoji="0" lang="en-US" sz="1400" b="1" i="0" u="none" strike="noStrike" kern="0" cap="none" spc="0" normalizeH="0" baseline="0" noProof="0" dirty="0">
                <a:ln>
                  <a:noFill/>
                </a:ln>
                <a:solidFill>
                  <a:srgbClr val="18637E">
                    <a:lumMod val="75000"/>
                  </a:srgbClr>
                </a:solidFill>
                <a:effectLst/>
                <a:uLnTx/>
                <a:uFillTx/>
                <a:latin typeface="Franklin Gothic Book" panose="020B0503020102020204" pitchFamily="34" charset="0"/>
                <a:cs typeface="Helvetica"/>
                <a:sym typeface="Franklin Gothic Book"/>
              </a:rPr>
              <a:t>Objective</a:t>
            </a:r>
            <a:r>
              <a:rPr kumimoji="0" lang="en-US" sz="1400" b="0" i="0" u="none" strike="noStrike" kern="0" cap="none" spc="0" normalizeH="0" baseline="0" noProof="0" dirty="0">
                <a:ln>
                  <a:noFill/>
                </a:ln>
                <a:solidFill>
                  <a:srgbClr val="18637E">
                    <a:lumMod val="75000"/>
                  </a:srgbClr>
                </a:solidFill>
                <a:effectLst/>
                <a:uLnTx/>
                <a:uFillTx/>
                <a:latin typeface="Franklin Gothic Book" panose="020B0503020102020204" pitchFamily="34" charset="0"/>
                <a:cs typeface="Helvetica"/>
                <a:sym typeface="Franklin Gothic Book"/>
              </a:rPr>
              <a:t>: </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To evaluate and reduce the use of PCT lab draws by at least 10% in adult patients in the medical (MICU), transplant surgical (TSICU), and Sarofim heart (SHIC) intensive care units at MH-TMC</a:t>
            </a:r>
          </a:p>
        </p:txBody>
      </p:sp>
      <p:sp>
        <p:nvSpPr>
          <p:cNvPr id="16" name="CustomShape 30"/>
          <p:cNvSpPr/>
          <p:nvPr/>
        </p:nvSpPr>
        <p:spPr>
          <a:xfrm rot="18577800">
            <a:off x="15828177" y="10738562"/>
            <a:ext cx="1243440" cy="333360"/>
          </a:xfrm>
          <a:prstGeom prst="rect">
            <a:avLst/>
          </a:prstGeom>
          <a:noFill/>
          <a:ln>
            <a:noFill/>
          </a:ln>
          <a:effectLst/>
        </p:spPr>
        <p:txBody>
          <a:bodyPr wrap="none" lIns="90000" tIns="45000" rIns="90000" bIns="4500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sym typeface="Franklin Gothic Book"/>
              </a:rPr>
              <a:t>Discontinue</a:t>
            </a:r>
            <a:endParaRPr kumimoji="0" lang="en-US" sz="1200" b="0" i="0" u="none" strike="noStrike" kern="0" cap="none" spc="-1" normalizeH="0" baseline="0" noProof="0" dirty="0">
              <a:ln>
                <a:noFill/>
              </a:ln>
              <a:solidFill>
                <a:prstClr val="black"/>
              </a:solidFill>
              <a:effectLst/>
              <a:uLnTx/>
              <a:uFillTx/>
              <a:latin typeface="Calibri" panose="020F0502020204030204" pitchFamily="34" charset="0"/>
              <a:cs typeface="Calibri" panose="020F0502020204030204" pitchFamily="34" charset="0"/>
              <a:sym typeface="Franklin Gothic Book"/>
            </a:endParaRPr>
          </a:p>
        </p:txBody>
      </p:sp>
      <p:sp>
        <p:nvSpPr>
          <p:cNvPr id="23" name="TextBox 22"/>
          <p:cNvSpPr txBox="1"/>
          <p:nvPr/>
        </p:nvSpPr>
        <p:spPr bwMode="gray">
          <a:xfrm>
            <a:off x="6134794" y="1562297"/>
            <a:ext cx="2231136" cy="226591"/>
          </a:xfrm>
          <a:prstGeom prst="rect">
            <a:avLst/>
          </a:prstGeom>
          <a:noFill/>
        </p:spPr>
        <p:txBody>
          <a:bodyPr wrap="square" lIns="36000" tIns="36000" rIns="36000" bIns="36000"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Franklin Gothic Book"/>
                <a:cs typeface="Helvetica"/>
                <a:sym typeface="Franklin Gothic Book"/>
              </a:rPr>
              <a:t>Figure 1. Response to PCT result</a:t>
            </a:r>
          </a:p>
        </p:txBody>
      </p:sp>
      <p:sp>
        <p:nvSpPr>
          <p:cNvPr id="24" name="TextBox 23"/>
          <p:cNvSpPr txBox="1"/>
          <p:nvPr/>
        </p:nvSpPr>
        <p:spPr bwMode="gray">
          <a:xfrm>
            <a:off x="9105136" y="1514819"/>
            <a:ext cx="2982467" cy="226591"/>
          </a:xfrm>
          <a:prstGeom prst="rect">
            <a:avLst/>
          </a:prstGeom>
          <a:noFill/>
        </p:spPr>
        <p:txBody>
          <a:bodyPr wrap="square" lIns="36000" tIns="36000" rIns="36000" bIns="36000"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Franklin Gothic Book"/>
                <a:cs typeface="Helvetica"/>
                <a:sym typeface="Franklin Gothic Book"/>
              </a:rPr>
              <a:t>Table 1. Evaluation of institutional impact</a:t>
            </a:r>
          </a:p>
        </p:txBody>
      </p:sp>
      <p:graphicFrame>
        <p:nvGraphicFramePr>
          <p:cNvPr id="25" name="Table 24"/>
          <p:cNvGraphicFramePr>
            <a:graphicFrameLocks noGrp="1"/>
          </p:cNvGraphicFramePr>
          <p:nvPr>
            <p:extLst/>
          </p:nvPr>
        </p:nvGraphicFramePr>
        <p:xfrm>
          <a:off x="9132916" y="1766359"/>
          <a:ext cx="2708410" cy="1762010"/>
        </p:xfrm>
        <a:graphic>
          <a:graphicData uri="http://schemas.openxmlformats.org/drawingml/2006/table">
            <a:tbl>
              <a:tblPr firstRow="1" bandRow="1">
                <a:tableStyleId>{93296810-A885-4BE3-A3E7-6D5BEEA58F35}</a:tableStyleId>
              </a:tblPr>
              <a:tblGrid>
                <a:gridCol w="803564">
                  <a:extLst>
                    <a:ext uri="{9D8B030D-6E8A-4147-A177-3AD203B41FA5}">
                      <a16:colId xmlns:a16="http://schemas.microsoft.com/office/drawing/2014/main" val="4016084362"/>
                    </a:ext>
                  </a:extLst>
                </a:gridCol>
                <a:gridCol w="676102">
                  <a:extLst>
                    <a:ext uri="{9D8B030D-6E8A-4147-A177-3AD203B41FA5}">
                      <a16:colId xmlns:a16="http://schemas.microsoft.com/office/drawing/2014/main" val="722991637"/>
                    </a:ext>
                  </a:extLst>
                </a:gridCol>
                <a:gridCol w="714895">
                  <a:extLst>
                    <a:ext uri="{9D8B030D-6E8A-4147-A177-3AD203B41FA5}">
                      <a16:colId xmlns:a16="http://schemas.microsoft.com/office/drawing/2014/main" val="3884251694"/>
                    </a:ext>
                  </a:extLst>
                </a:gridCol>
                <a:gridCol w="513849">
                  <a:extLst>
                    <a:ext uri="{9D8B030D-6E8A-4147-A177-3AD203B41FA5}">
                      <a16:colId xmlns:a16="http://schemas.microsoft.com/office/drawing/2014/main" val="2263270311"/>
                    </a:ext>
                  </a:extLst>
                </a:gridCol>
              </a:tblGrid>
              <a:tr h="352402">
                <a:tc>
                  <a:txBody>
                    <a:bodyPr/>
                    <a:lstStyle/>
                    <a:p>
                      <a:pPr marL="0" indent="0">
                        <a:buNone/>
                      </a:pPr>
                      <a:endParaRPr lang="en-US" sz="7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4A5F"/>
                    </a:solidFill>
                  </a:tcPr>
                </a:tc>
                <a:tc>
                  <a:txBody>
                    <a:bodyPr/>
                    <a:lstStyle/>
                    <a:p>
                      <a:pPr marL="0" indent="0" algn="ctr">
                        <a:buNone/>
                      </a:pPr>
                      <a:r>
                        <a:rPr lang="en-US" sz="700" dirty="0">
                          <a:latin typeface="+mn-lt"/>
                        </a:rPr>
                        <a:t>Pre-Pilot (n=1215)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4A5F"/>
                    </a:solidFill>
                  </a:tcPr>
                </a:tc>
                <a:tc>
                  <a:txBody>
                    <a:bodyPr/>
                    <a:lstStyle/>
                    <a:p>
                      <a:pPr marL="0" indent="0" algn="ctr">
                        <a:buNone/>
                      </a:pPr>
                      <a:r>
                        <a:rPr lang="en-US" sz="700" dirty="0">
                          <a:latin typeface="+mn-lt"/>
                        </a:rPr>
                        <a:t>Post-Pilot</a:t>
                      </a:r>
                      <a:r>
                        <a:rPr lang="en-US" sz="700" baseline="0" dirty="0">
                          <a:latin typeface="+mn-lt"/>
                        </a:rPr>
                        <a:t> (n=567)</a:t>
                      </a:r>
                      <a:endParaRPr lang="en-US" sz="7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4A5F"/>
                    </a:solidFill>
                  </a:tcPr>
                </a:tc>
                <a:tc>
                  <a:txBody>
                    <a:bodyPr/>
                    <a:lstStyle/>
                    <a:p>
                      <a:pPr marL="0" indent="0" algn="ctr">
                        <a:buNone/>
                      </a:pPr>
                      <a:r>
                        <a:rPr lang="en-US" sz="700" i="1" dirty="0">
                          <a:latin typeface="+mn-lt"/>
                        </a:rPr>
                        <a:t>p</a:t>
                      </a:r>
                      <a:r>
                        <a:rPr lang="en-US" sz="700" dirty="0">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4A5F"/>
                    </a:solidFill>
                  </a:tcPr>
                </a:tc>
                <a:extLst>
                  <a:ext uri="{0D108BD9-81ED-4DB2-BD59-A6C34878D82A}">
                    <a16:rowId xmlns:a16="http://schemas.microsoft.com/office/drawing/2014/main" val="3580015461"/>
                  </a:ext>
                </a:extLst>
              </a:tr>
              <a:tr h="569265">
                <a:tc>
                  <a:txBody>
                    <a:bodyPr/>
                    <a:lstStyle/>
                    <a:p>
                      <a:pPr marL="0" marR="0" lvl="0" indent="0" algn="l" defTabSz="711143" rtl="0" eaLnBrk="1" fontAlgn="auto" latinLnBrk="0" hangingPunct="1">
                        <a:lnSpc>
                          <a:spcPct val="100000"/>
                        </a:lnSpc>
                        <a:spcBef>
                          <a:spcPts val="0"/>
                        </a:spcBef>
                        <a:spcAft>
                          <a:spcPts val="0"/>
                        </a:spcAft>
                        <a:buClrTx/>
                        <a:buSzTx/>
                        <a:buFontTx/>
                        <a:buNone/>
                        <a:tabLst/>
                        <a:defRPr/>
                      </a:pPr>
                      <a:r>
                        <a:rPr lang="en-US" sz="700" dirty="0">
                          <a:latin typeface="+mn-lt"/>
                        </a:rPr>
                        <a:t>Hours between PCTs, </a:t>
                      </a:r>
                    </a:p>
                    <a:p>
                      <a:pPr marL="0" marR="0" lvl="0" indent="0" algn="l" defTabSz="711143" rtl="0" eaLnBrk="1" fontAlgn="auto" latinLnBrk="0" hangingPunct="1">
                        <a:lnSpc>
                          <a:spcPct val="100000"/>
                        </a:lnSpc>
                        <a:spcBef>
                          <a:spcPts val="0"/>
                        </a:spcBef>
                        <a:spcAft>
                          <a:spcPts val="0"/>
                        </a:spcAft>
                        <a:buClrTx/>
                        <a:buSzTx/>
                        <a:buFontTx/>
                        <a:buNone/>
                        <a:tabLst/>
                        <a:defRPr/>
                      </a:pPr>
                      <a:r>
                        <a:rPr lang="en-US" sz="700" dirty="0">
                          <a:latin typeface="+mn-lt"/>
                        </a:rPr>
                        <a:t>median (IQR)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700" kern="1200" dirty="0">
                          <a:latin typeface="+mn-lt"/>
                        </a:rPr>
                        <a:t>35.2 </a:t>
                      </a:r>
                    </a:p>
                    <a:p>
                      <a:pPr marL="0" indent="0" algn="ctr">
                        <a:spcBef>
                          <a:spcPts val="0"/>
                        </a:spcBef>
                        <a:buNone/>
                      </a:pPr>
                      <a:r>
                        <a:rPr lang="en-US" sz="700" kern="1200" dirty="0">
                          <a:latin typeface="+mn-lt"/>
                        </a:rPr>
                        <a:t>(23.5-74.9)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700" kern="1200" dirty="0">
                          <a:latin typeface="+mn-lt"/>
                        </a:rPr>
                        <a:t>58.5</a:t>
                      </a:r>
                      <a:r>
                        <a:rPr lang="en-US" sz="700" kern="1200" baseline="0" dirty="0">
                          <a:latin typeface="+mn-lt"/>
                        </a:rPr>
                        <a:t> </a:t>
                      </a:r>
                    </a:p>
                    <a:p>
                      <a:pPr marL="0" indent="0" algn="ctr">
                        <a:spcBef>
                          <a:spcPts val="0"/>
                        </a:spcBef>
                        <a:buNone/>
                      </a:pPr>
                      <a:r>
                        <a:rPr lang="en-US" sz="700" kern="1200" baseline="0" dirty="0">
                          <a:latin typeface="+mn-lt"/>
                        </a:rPr>
                        <a:t>(26.4-128.1)</a:t>
                      </a:r>
                      <a:endParaRPr lang="en-US" sz="700" kern="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700" dirty="0">
                          <a:latin typeface="+mn-lt"/>
                        </a:rPr>
                        <a:t>&lt;0.001</a:t>
                      </a:r>
                      <a:endParaRPr 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772086"/>
                  </a:ext>
                </a:extLst>
              </a:tr>
              <a:tr h="352402">
                <a:tc>
                  <a:txBody>
                    <a:bodyPr/>
                    <a:lstStyle/>
                    <a:p>
                      <a:pPr marL="0" marR="0" lvl="0" indent="0" algn="l" defTabSz="711143" rtl="0" eaLnBrk="1" fontAlgn="auto" latinLnBrk="0" hangingPunct="1">
                        <a:lnSpc>
                          <a:spcPct val="100000"/>
                        </a:lnSpc>
                        <a:spcBef>
                          <a:spcPts val="0"/>
                        </a:spcBef>
                        <a:spcAft>
                          <a:spcPts val="0"/>
                        </a:spcAft>
                        <a:buClrTx/>
                        <a:buSzTx/>
                        <a:buFontTx/>
                        <a:buNone/>
                        <a:tabLst/>
                        <a:defRPr/>
                      </a:pPr>
                      <a:r>
                        <a:rPr lang="en-US" sz="700" dirty="0">
                          <a:latin typeface="+mn-lt"/>
                        </a:rPr>
                        <a:t>Appropriate</a:t>
                      </a:r>
                    </a:p>
                    <a:p>
                      <a:pPr marL="0" marR="0" lvl="0" indent="0" algn="l" defTabSz="711143" rtl="0" eaLnBrk="1" fontAlgn="auto" latinLnBrk="0" hangingPunct="1">
                        <a:lnSpc>
                          <a:spcPct val="100000"/>
                        </a:lnSpc>
                        <a:spcBef>
                          <a:spcPts val="0"/>
                        </a:spcBef>
                        <a:spcAft>
                          <a:spcPts val="0"/>
                        </a:spcAft>
                        <a:buClrTx/>
                        <a:buSzTx/>
                        <a:buFontTx/>
                        <a:buNone/>
                        <a:tabLst/>
                        <a:defRPr/>
                      </a:pPr>
                      <a:r>
                        <a:rPr lang="en-US" sz="700" baseline="0" dirty="0">
                          <a:latin typeface="+mn-lt"/>
                        </a:rPr>
                        <a:t>n (%)</a:t>
                      </a:r>
                      <a:endParaRPr lang="en-US" sz="7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700" dirty="0">
                          <a:latin typeface="+mn-lt"/>
                        </a:rPr>
                        <a:t>466 (38)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700" dirty="0">
                          <a:latin typeface="+mn-lt"/>
                        </a:rPr>
                        <a:t>402 (71)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11143" rtl="0" eaLnBrk="1" fontAlgn="auto" latinLnBrk="0" hangingPunct="1">
                        <a:lnSpc>
                          <a:spcPct val="100000"/>
                        </a:lnSpc>
                        <a:spcBef>
                          <a:spcPts val="1200"/>
                        </a:spcBef>
                        <a:spcAft>
                          <a:spcPts val="0"/>
                        </a:spcAft>
                        <a:buClrTx/>
                        <a:buSzTx/>
                        <a:buFontTx/>
                        <a:buNone/>
                        <a:tabLst/>
                        <a:defRPr/>
                      </a:pPr>
                      <a:r>
                        <a:rPr lang="en-US" sz="700" dirty="0">
                          <a:latin typeface="+mn-lt"/>
                        </a:rPr>
                        <a:t>&lt;0.001</a:t>
                      </a:r>
                      <a:endParaRPr 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711743"/>
                  </a:ext>
                </a:extLst>
              </a:tr>
              <a:tr h="487941">
                <a:tc>
                  <a:txBody>
                    <a:bodyPr/>
                    <a:lstStyle/>
                    <a:p>
                      <a:pPr marL="0" indent="0">
                        <a:buNone/>
                      </a:pPr>
                      <a:r>
                        <a:rPr lang="en-US" sz="700" dirty="0">
                          <a:latin typeface="+mn-lt"/>
                        </a:rPr>
                        <a:t>Cost of PCT during </a:t>
                      </a:r>
                      <a:r>
                        <a:rPr lang="en-US" sz="700">
                          <a:latin typeface="+mn-lt"/>
                        </a:rPr>
                        <a:t>study period</a:t>
                      </a:r>
                      <a:endParaRPr lang="en-US" sz="7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700" dirty="0">
                          <a:latin typeface="+mn-lt"/>
                        </a:rPr>
                        <a:t>$23,760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700" dirty="0">
                          <a:latin typeface="+mn-lt"/>
                        </a:rPr>
                        <a:t>$10,608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700" dirty="0">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260294"/>
                  </a:ext>
                </a:extLst>
              </a:tr>
            </a:tbl>
          </a:graphicData>
        </a:graphic>
      </p:graphicFrame>
      <p:pic>
        <p:nvPicPr>
          <p:cNvPr id="7" name="Picture 6"/>
          <p:cNvPicPr>
            <a:picLocks noChangeAspect="1"/>
          </p:cNvPicPr>
          <p:nvPr/>
        </p:nvPicPr>
        <p:blipFill>
          <a:blip r:embed="rId3"/>
          <a:stretch>
            <a:fillRect/>
          </a:stretch>
        </p:blipFill>
        <p:spPr>
          <a:xfrm>
            <a:off x="6138867" y="1815435"/>
            <a:ext cx="2917153" cy="1688433"/>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6309816" y="2591252"/>
            <a:ext cx="467863" cy="180462"/>
          </a:xfrm>
          <a:prstGeom prst="rect">
            <a:avLst/>
          </a:prstGeom>
        </p:spPr>
      </p:pic>
      <p:pic>
        <p:nvPicPr>
          <p:cNvPr id="9" name="Picture 8"/>
          <p:cNvPicPr>
            <a:picLocks noChangeAspect="1"/>
          </p:cNvPicPr>
          <p:nvPr/>
        </p:nvPicPr>
        <p:blipFill>
          <a:blip r:embed="rId5"/>
          <a:stretch>
            <a:fillRect/>
          </a:stretch>
        </p:blipFill>
        <p:spPr>
          <a:xfrm>
            <a:off x="7021883" y="2937212"/>
            <a:ext cx="454030" cy="176386"/>
          </a:xfrm>
          <a:prstGeom prst="rect">
            <a:avLst/>
          </a:prstGeom>
        </p:spPr>
      </p:pic>
      <p:pic>
        <p:nvPicPr>
          <p:cNvPr id="10" name="Picture 9"/>
          <p:cNvPicPr>
            <a:picLocks noChangeAspect="1"/>
          </p:cNvPicPr>
          <p:nvPr/>
        </p:nvPicPr>
        <p:blipFill>
          <a:blip r:embed="rId6"/>
          <a:stretch>
            <a:fillRect/>
          </a:stretch>
        </p:blipFill>
        <p:spPr>
          <a:xfrm>
            <a:off x="7769446" y="2930980"/>
            <a:ext cx="473453" cy="182618"/>
          </a:xfrm>
          <a:prstGeom prst="rect">
            <a:avLst/>
          </a:prstGeom>
        </p:spPr>
      </p:pic>
      <p:pic>
        <p:nvPicPr>
          <p:cNvPr id="11" name="Picture 10"/>
          <p:cNvPicPr>
            <a:picLocks noChangeAspect="1"/>
          </p:cNvPicPr>
          <p:nvPr/>
        </p:nvPicPr>
        <p:blipFill>
          <a:blip r:embed="rId7"/>
          <a:stretch>
            <a:fillRect/>
          </a:stretch>
        </p:blipFill>
        <p:spPr>
          <a:xfrm>
            <a:off x="8540600" y="1859632"/>
            <a:ext cx="480964" cy="183389"/>
          </a:xfrm>
          <a:prstGeom prst="rect">
            <a:avLst/>
          </a:prstGeom>
        </p:spPr>
      </p:pic>
    </p:spTree>
    <p:extLst>
      <p:ext uri="{BB962C8B-B14F-4D97-AF65-F5344CB8AC3E}">
        <p14:creationId xmlns:p14="http://schemas.microsoft.com/office/powerpoint/2010/main" val="380178467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599" y="109869"/>
            <a:ext cx="11696701" cy="1002366"/>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262626"/>
                </a:solidFill>
                <a:effectLst/>
                <a:uLnTx/>
                <a:uFillTx/>
                <a:latin typeface="Franklin Gothic Book" panose="020B0503020102020204" pitchFamily="34" charset="0"/>
                <a:ea typeface="ＭＳ Ｐゴシック" charset="-128"/>
                <a:cs typeface="Arial" charset="0"/>
                <a:sym typeface="Franklin Gothic Book"/>
              </a:rPr>
              <a:t>Problem solving CLABSI prevention: Front Line Engagement &amp; Solutions to Improve Central Line Dressing Integrity</a:t>
            </a:r>
            <a:br>
              <a:rPr kumimoji="0" lang="en-US" sz="1600" b="0" i="0" u="none" strike="noStrike" kern="1200" cap="none" spc="0" normalizeH="0" baseline="0" noProof="0" dirty="0">
                <a:ln>
                  <a:noFill/>
                </a:ln>
                <a:solidFill>
                  <a:srgbClr val="262626"/>
                </a:solidFill>
                <a:effectLst/>
                <a:uLnTx/>
                <a:uFillTx/>
                <a:latin typeface="Franklin Gothic Book" panose="020B0503020102020204" pitchFamily="34" charset="0"/>
                <a:ea typeface="ＭＳ Ｐゴシック" charset="-128"/>
                <a:cs typeface="Arial" charset="0"/>
                <a:sym typeface="Franklin Gothic Book"/>
              </a:rPr>
            </a:br>
            <a:r>
              <a:rPr kumimoji="0" lang="en-US" sz="1600" b="0" i="0" u="none" strike="noStrike" kern="1200" cap="none" spc="0" normalizeH="0" baseline="0" noProof="0" dirty="0" err="1">
                <a:ln>
                  <a:noFill/>
                </a:ln>
                <a:solidFill>
                  <a:srgbClr val="262626"/>
                </a:solidFill>
                <a:effectLst/>
                <a:uLnTx/>
                <a:uFillTx/>
                <a:latin typeface="Franklin Gothic Book" panose="020B0503020102020204" pitchFamily="34" charset="0"/>
                <a:ea typeface="ＭＳ Ｐゴシック" charset="-128"/>
                <a:cs typeface="Times New Roman" panose="02020603050405020304" pitchFamily="18" charset="0"/>
                <a:sym typeface="Franklin Gothic Book"/>
              </a:rPr>
              <a:t>Yvana</a:t>
            </a:r>
            <a:r>
              <a:rPr kumimoji="0" lang="en-US" sz="1600" b="0" i="0" u="none" strike="noStrike" kern="1200" cap="none" spc="0" normalizeH="0" baseline="0" noProof="0" dirty="0">
                <a:ln>
                  <a:noFill/>
                </a:ln>
                <a:solidFill>
                  <a:srgbClr val="262626"/>
                </a:solidFill>
                <a:effectLst/>
                <a:uLnTx/>
                <a:uFillTx/>
                <a:latin typeface="Franklin Gothic Book" panose="020B0503020102020204" pitchFamily="34" charset="0"/>
                <a:ea typeface="ＭＳ Ｐゴシック" charset="-128"/>
                <a:cs typeface="Times New Roman" panose="02020603050405020304" pitchFamily="18" charset="0"/>
                <a:sym typeface="Franklin Gothic Book"/>
              </a:rPr>
              <a:t> Rivera, MPH, CIC; Kelsey Schneider, BSN, RN, CCRN; Dana Kunkel, BSN, RN, CCRN; Kimberly York Thompson,  BSN, RN, CCRN; Kelley Boston, MPH, CIC, CPHQ, FAPIC; Luis Ostrosky-Zeichner, MD, FACP, FIDSA, FSHEA, FECMM, CMQ;  Mark Warner, MD, FCCP, CMQ; Konstantinos </a:t>
            </a:r>
            <a:r>
              <a:rPr kumimoji="0" lang="en-US" sz="1600" b="0" i="0" u="none" strike="noStrike" kern="1200" cap="none" spc="0" normalizeH="0" baseline="0" noProof="0" dirty="0" err="1">
                <a:ln>
                  <a:noFill/>
                </a:ln>
                <a:solidFill>
                  <a:srgbClr val="262626"/>
                </a:solidFill>
                <a:effectLst/>
                <a:uLnTx/>
                <a:uFillTx/>
                <a:latin typeface="Franklin Gothic Book" panose="020B0503020102020204" pitchFamily="34" charset="0"/>
                <a:ea typeface="ＭＳ Ｐゴシック" charset="-128"/>
                <a:cs typeface="Times New Roman" panose="02020603050405020304" pitchFamily="18" charset="0"/>
                <a:sym typeface="Franklin Gothic Book"/>
              </a:rPr>
              <a:t>Charitakis</a:t>
            </a:r>
            <a:r>
              <a:rPr kumimoji="0" lang="en-US" sz="1600" b="0" i="0" u="none" strike="noStrike" kern="1200" cap="none" spc="0" normalizeH="0" baseline="0" noProof="0" dirty="0">
                <a:ln>
                  <a:noFill/>
                </a:ln>
                <a:solidFill>
                  <a:srgbClr val="262626"/>
                </a:solidFill>
                <a:effectLst/>
                <a:uLnTx/>
                <a:uFillTx/>
                <a:latin typeface="Franklin Gothic Book" panose="020B0503020102020204" pitchFamily="34" charset="0"/>
                <a:ea typeface="ＭＳ Ｐゴシック" charset="-128"/>
                <a:cs typeface="Times New Roman" panose="02020603050405020304" pitchFamily="18" charset="0"/>
                <a:sym typeface="Franklin Gothic Book"/>
              </a:rPr>
              <a:t>, MD, FACC, FSCAI  </a:t>
            </a:r>
          </a:p>
        </p:txBody>
      </p:sp>
      <p:sp>
        <p:nvSpPr>
          <p:cNvPr id="6" name="Text Box 4"/>
          <p:cNvSpPr txBox="1">
            <a:spLocks noChangeArrowheads="1"/>
          </p:cNvSpPr>
          <p:nvPr/>
        </p:nvSpPr>
        <p:spPr bwMode="auto">
          <a:xfrm>
            <a:off x="6096000" y="1269351"/>
            <a:ext cx="5829299" cy="3216924"/>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Franklin Gothic Book"/>
                <a:cs typeface="Helvetica"/>
                <a:sym typeface="Franklin Gothic Book"/>
              </a:rPr>
              <a:t>Results:</a:t>
            </a:r>
          </a:p>
          <a:p>
            <a:pPr marL="342900" marR="0" lvl="0" indent="-342900" algn="l" defTabSz="914400" rtl="0" eaLnBrk="1" fontAlgn="auto" latinLnBrk="0" hangingPunct="0">
              <a:lnSpc>
                <a:spcPct val="115000"/>
              </a:lnSpc>
              <a:spcBef>
                <a:spcPts val="0"/>
              </a:spcBef>
              <a:spcAft>
                <a:spcPts val="0"/>
              </a:spcAft>
              <a:buClrTx/>
              <a:buSzTx/>
              <a:buFont typeface="Symbol" panose="05050102010706020507" pitchFamily="18" charset="2"/>
              <a:buChar char=""/>
              <a:tabLst/>
              <a:defRPr/>
            </a:pPr>
            <a:r>
              <a:rPr kumimoji="0" lang="en-US" sz="105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Franklin Gothic Book"/>
              </a:rPr>
              <a:t>Data review: &gt;70% of CLABSIs among IJ CLs involving skin organisms</a:t>
            </a:r>
          </a:p>
          <a:p>
            <a:pPr marL="342900" marR="0" lvl="0" indent="-342900" algn="l" defTabSz="914400" rtl="0" eaLnBrk="1" fontAlgn="auto" latinLnBrk="0" hangingPunct="0">
              <a:lnSpc>
                <a:spcPct val="115000"/>
              </a:lnSpc>
              <a:spcBef>
                <a:spcPts val="0"/>
              </a:spcBef>
              <a:spcAft>
                <a:spcPts val="0"/>
              </a:spcAft>
              <a:buClrTx/>
              <a:buSzTx/>
              <a:buFont typeface="Symbol" panose="05050102010706020507" pitchFamily="18" charset="2"/>
              <a:buChar char=""/>
              <a:tabLst/>
              <a:defRPr/>
            </a:pPr>
            <a:r>
              <a:rPr kumimoji="0" lang="en-US" sz="105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Franklin Gothic Book"/>
              </a:rPr>
              <a:t>Oct 2020-Feb 2021 bundle rounding: On average 77% of all CL dressings were occlusive and intact </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Franklin Gothic Book"/>
            </a:endParaRPr>
          </a:p>
          <a:p>
            <a:pPr marL="342900" marR="0" lvl="0" indent="-342900" algn="l" defTabSz="914400" rtl="0" eaLnBrk="1" fontAlgn="auto" latinLnBrk="0" hangingPunct="0">
              <a:lnSpc>
                <a:spcPct val="115000"/>
              </a:lnSpc>
              <a:spcBef>
                <a:spcPts val="0"/>
              </a:spcBef>
              <a:spcAft>
                <a:spcPts val="0"/>
              </a:spcAft>
              <a:buClrTx/>
              <a:buSzTx/>
              <a:buFont typeface="Symbol" panose="05050102010706020507" pitchFamily="18" charset="2"/>
              <a:buChar char=""/>
              <a:tabLst/>
              <a:defRPr/>
            </a:pPr>
            <a:r>
              <a:rPr kumimoji="0" lang="en-US" sz="105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Franklin Gothic Book"/>
              </a:rPr>
              <a:t>PPS Nov 2020: 62% of all CL dressings were clean, dry and intact. Internal jugular CL dressing integrity challenges identified: position and size of line in the neck, patient movement, line weight and tubing manipulation.  </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Franklin Gothic Book"/>
            </a:endParaRPr>
          </a:p>
          <a:p>
            <a:pPr marL="342900" marR="0" lvl="0" indent="-342900" algn="l" defTabSz="914400" rtl="0" eaLnBrk="1" fontAlgn="auto" latinLnBrk="0" hangingPunct="0">
              <a:lnSpc>
                <a:spcPct val="115000"/>
              </a:lnSpc>
              <a:spcBef>
                <a:spcPts val="0"/>
              </a:spcBef>
              <a:spcAft>
                <a:spcPts val="0"/>
              </a:spcAft>
              <a:buClrTx/>
              <a:buSzTx/>
              <a:buFont typeface="Symbol" panose="05050102010706020507" pitchFamily="18" charset="2"/>
              <a:buChar char=""/>
              <a:tabLst/>
              <a:defRPr/>
            </a:pPr>
            <a:r>
              <a:rPr kumimoji="0" lang="en-US" sz="105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Franklin Gothic Book"/>
              </a:rPr>
              <a:t>Process owner engagement which led to innovative solutions to address IJ dressing challenges </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Franklin Gothic Book"/>
            </a:endParaRPr>
          </a:p>
          <a:p>
            <a:pPr marL="342900" marR="0" lvl="0" indent="-342900" algn="l" defTabSz="914400" rtl="0" eaLnBrk="1" fontAlgn="auto" latinLnBrk="0" hangingPunct="0">
              <a:lnSpc>
                <a:spcPct val="115000"/>
              </a:lnSpc>
              <a:spcBef>
                <a:spcPts val="0"/>
              </a:spcBef>
              <a:spcAft>
                <a:spcPts val="0"/>
              </a:spcAft>
              <a:buClrTx/>
              <a:buSzTx/>
              <a:buFont typeface="Symbol" panose="05050102010706020507" pitchFamily="18" charset="2"/>
              <a:buChar char=""/>
              <a:tabLst/>
              <a:defRPr/>
            </a:pPr>
            <a:r>
              <a:rPr kumimoji="0" lang="en-US" sz="105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Franklin Gothic Book"/>
              </a:rPr>
              <a:t>April 2021: IJ project launched intervention to support dressing integrity </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Franklin Gothic Book"/>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Franklin Gothic Book"/>
              <a:cs typeface="Helvetica"/>
              <a:sym typeface="Franklin Gothic Book"/>
            </a:endParaRPr>
          </a:p>
        </p:txBody>
      </p:sp>
      <p:sp>
        <p:nvSpPr>
          <p:cNvPr id="12" name="Text Box 4"/>
          <p:cNvSpPr txBox="1">
            <a:spLocks noChangeArrowheads="1"/>
          </p:cNvSpPr>
          <p:nvPr/>
        </p:nvSpPr>
        <p:spPr bwMode="auto">
          <a:xfrm>
            <a:off x="6096000" y="4486275"/>
            <a:ext cx="5829300" cy="1818692"/>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Franklin Gothic Book"/>
                <a:cs typeface="Helvetica"/>
                <a:sym typeface="Franklin Gothic Book"/>
              </a:rPr>
              <a:t>Conclusions: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Franklin Gothic Book"/>
                <a:cs typeface="Helvetica"/>
                <a:sym typeface="Franklin Gothic Book"/>
              </a:rPr>
              <a:t>“The first step toward successful reduction of CLABSIs is to engage both frontline and senior leadership champions in the process and outcome improvement plan”</a:t>
            </a:r>
            <a:r>
              <a:rPr kumimoji="0" lang="en-US" sz="1100" b="0" i="0" u="none" strike="noStrike" kern="0" cap="none" spc="0" normalizeH="0" baseline="30000" noProof="0" dirty="0">
                <a:ln>
                  <a:noFill/>
                </a:ln>
                <a:solidFill>
                  <a:srgbClr val="000000"/>
                </a:solidFill>
                <a:effectLst/>
                <a:uLnTx/>
                <a:uFillTx/>
                <a:latin typeface="Franklin Gothic Book"/>
                <a:cs typeface="Helvetica"/>
                <a:sym typeface="Franklin Gothic Book"/>
              </a:rPr>
              <a:t> 3</a:t>
            </a:r>
            <a:r>
              <a:rPr kumimoji="0" lang="en-US" sz="1100" b="0" i="0" u="none" strike="noStrike" kern="0" cap="none" spc="0" normalizeH="0" baseline="0" noProof="0" dirty="0">
                <a:ln>
                  <a:noFill/>
                </a:ln>
                <a:solidFill>
                  <a:srgbClr val="000000"/>
                </a:solidFill>
                <a:effectLst/>
                <a:uLnTx/>
                <a:uFillTx/>
                <a:latin typeface="Franklin Gothic Book"/>
                <a:cs typeface="Helvetica"/>
                <a:sym typeface="Franklin Gothic Book"/>
              </a:rPr>
              <a:t>. Multidisciplinary CLABSI data review and bundle rounding with data monitoring and feedback fostered unit teamwork and engagement in prevention efforts resulting in frontline solutions for central line dressing integrity challenges. These are valuable tools that can be used to increase engagement and identify and target specific challenges to prevent CLABSIs in the high risk intensive care unit setting ultimately working towards the goal of zero patient harm</a:t>
            </a:r>
            <a:r>
              <a:rPr kumimoji="0" lang="en-US" sz="1200" b="0" i="0" u="none" strike="noStrike" kern="0" cap="none" spc="0" normalizeH="0" baseline="0" noProof="0" dirty="0">
                <a:ln>
                  <a:noFill/>
                </a:ln>
                <a:solidFill>
                  <a:srgbClr val="000000"/>
                </a:solidFill>
                <a:effectLst/>
                <a:uLnTx/>
                <a:uFillTx/>
                <a:latin typeface="Franklin Gothic Book"/>
                <a:cs typeface="Helvetica"/>
                <a:sym typeface="Franklin Gothic Book"/>
              </a:rPr>
              <a:t>. </a:t>
            </a:r>
          </a:p>
        </p:txBody>
      </p:sp>
      <p:sp>
        <p:nvSpPr>
          <p:cNvPr id="14" name="Text Box 4"/>
          <p:cNvSpPr txBox="1">
            <a:spLocks noChangeArrowheads="1"/>
          </p:cNvSpPr>
          <p:nvPr/>
        </p:nvSpPr>
        <p:spPr bwMode="auto">
          <a:xfrm>
            <a:off x="228597" y="4214949"/>
            <a:ext cx="5829301" cy="2090017"/>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rPr>
              <a:t>Methods:</a:t>
            </a:r>
          </a:p>
          <a:p>
            <a:pPr marL="342900" marR="0" lvl="0" indent="-342900" algn="l" defTabSz="914400" rtl="0" eaLnBrk="1" fontAlgn="auto" latinLnBrk="0" hangingPunct="0">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sym typeface="Franklin Gothic Book"/>
              </a:rPr>
              <a:t>Multidisciplinary review of CLABSIs during July 2018 -October 2020</a:t>
            </a:r>
            <a:endParaRPr kumimoji="0" lang="en-US" sz="11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Helvetica"/>
              <a:sym typeface="Franklin Gothic Book"/>
            </a:endParaRPr>
          </a:p>
          <a:p>
            <a:pPr marL="342900" marR="0" lvl="0" indent="-342900" algn="l" defTabSz="914400" rtl="0" eaLnBrk="1" fontAlgn="auto" latinLnBrk="0" hangingPunct="0">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sym typeface="Franklin Gothic Book"/>
              </a:rPr>
              <a:t>Ongoing CLABSI prevention bundle rounding with the infection </a:t>
            </a:r>
            <a:r>
              <a:rPr kumimoji="0" lang="en-US" sz="1100" b="0" i="0" u="none" strike="noStrike" kern="0" cap="none" spc="0" normalizeH="0" baseline="0" noProof="0" dirty="0" err="1">
                <a:ln>
                  <a:noFill/>
                </a:ln>
                <a:solidFill>
                  <a:srgbClr val="000000"/>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sym typeface="Franklin Gothic Book"/>
              </a:rPr>
              <a:t>preventionist</a:t>
            </a:r>
            <a:r>
              <a:rPr kumimoji="0" lang="en-US" sz="11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sym typeface="Franklin Gothic Book"/>
              </a:rPr>
              <a:t> (IP) and CCU team including quality coordinator, unit manager, educator, and medical directors</a:t>
            </a:r>
            <a:endParaRPr kumimoji="0" lang="en-US" sz="11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Helvetica"/>
              <a:sym typeface="Franklin Gothic Book"/>
            </a:endParaRPr>
          </a:p>
          <a:p>
            <a:pPr marL="342900" marR="0" lvl="0" indent="-342900" algn="l" defTabSz="914400" rtl="0" eaLnBrk="1" fontAlgn="auto" latinLnBrk="0" hangingPunct="0">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sym typeface="Franklin Gothic Book"/>
              </a:rPr>
              <a:t>Point prevalence study (PPS) in November 2020 with diverse team: bedside nurses, unit manager, quality coordinator, unit educator, and CL dressing manufacturer representative </a:t>
            </a:r>
            <a:endParaRPr kumimoji="0" lang="en-US" sz="11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Helvetica"/>
              <a:sym typeface="Franklin Gothic Book"/>
            </a:endParaRPr>
          </a:p>
          <a:p>
            <a:pPr marL="342900" marR="0" lvl="0" indent="-342900" algn="l" defTabSz="914400" rtl="0" eaLnBrk="1" fontAlgn="auto" latinLnBrk="0" hangingPunct="0">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sym typeface="Franklin Gothic Book"/>
              </a:rPr>
              <a:t>Mandatory education completed by 100% nursing staff on bundle compliance, available dressing aids, and internal jugular (IJ) project aims</a:t>
            </a:r>
            <a:endParaRPr kumimoji="0" lang="en-US" sz="11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Helvetica"/>
              <a:sym typeface="Franklin Gothic Book"/>
            </a:endParaRPr>
          </a:p>
          <a:p>
            <a:pPr marL="342900" marR="0" lvl="0" indent="-342900" algn="l" defTabSz="914400" rtl="0" eaLnBrk="1" fontAlgn="auto" latinLnBrk="0" hangingPunct="0">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sym typeface="Franklin Gothic Book"/>
              </a:rPr>
              <a:t>Weekly/monthly bundle compliance feedback, stakeholder meetings, and just in time education during rounds with nursing staff</a:t>
            </a:r>
            <a:endParaRPr kumimoji="0" lang="en-US" sz="11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Helvetica"/>
              <a:sym typeface="Franklin Gothic Book"/>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Franklin Gothic Book" panose="020B0503020102020204" pitchFamily="34" charset="0"/>
              <a:cs typeface="Helvetica"/>
              <a:sym typeface="Franklin Gothic Book"/>
            </a:endParaRPr>
          </a:p>
        </p:txBody>
      </p:sp>
      <p:sp>
        <p:nvSpPr>
          <p:cNvPr id="15" name="Text Box 4"/>
          <p:cNvSpPr txBox="1">
            <a:spLocks noChangeArrowheads="1"/>
          </p:cNvSpPr>
          <p:nvPr/>
        </p:nvSpPr>
        <p:spPr bwMode="auto">
          <a:xfrm>
            <a:off x="228596" y="1269351"/>
            <a:ext cx="5829302" cy="2945598"/>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0">
              <a:lnSpc>
                <a:spcPct val="100000"/>
              </a:lnSpc>
              <a:spcBef>
                <a:spcPts val="60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128"/>
              <a:cs typeface="Arial" charset="0"/>
              <a:sym typeface="Franklin Gothic Book"/>
            </a:endParaRPr>
          </a:p>
          <a:p>
            <a:pPr marL="0" marR="0" lvl="0" indent="0" algn="l" defTabSz="914400" rtl="0" eaLnBrk="1" fontAlgn="auto" latinLnBrk="0" hangingPunct="0">
              <a:lnSpc>
                <a:spcPct val="100000"/>
              </a:lnSpc>
              <a:spcBef>
                <a:spcPts val="60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128"/>
              <a:cs typeface="Arial" charset="0"/>
              <a:sym typeface="Franklin Gothic Book"/>
            </a:endParaRPr>
          </a:p>
        </p:txBody>
      </p:sp>
      <p:sp>
        <p:nvSpPr>
          <p:cNvPr id="3" name="TextBox 2"/>
          <p:cNvSpPr txBox="1"/>
          <p:nvPr/>
        </p:nvSpPr>
        <p:spPr bwMode="gray">
          <a:xfrm>
            <a:off x="244183" y="1269351"/>
            <a:ext cx="5791198" cy="2319472"/>
          </a:xfrm>
          <a:prstGeom prst="rect">
            <a:avLst/>
          </a:prstGeom>
          <a:noFill/>
        </p:spPr>
        <p:txBody>
          <a:bodyPr wrap="square" lIns="36000" tIns="36000" rIns="36000" bIns="36000"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Franklin Gothic Book"/>
                <a:cs typeface="Helvetica"/>
                <a:sym typeface="Franklin Gothic Book"/>
              </a:rPr>
              <a:t>Overview/Problem Statement: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Franklin Gothic Book"/>
                <a:cs typeface="Helvetica"/>
                <a:sym typeface="Franklin Gothic Book"/>
              </a:rPr>
              <a:t>Central line-associated bloodstream infections (CLABSIs) each have an estimated attributable mortality of 12%-25% and cost approximately $25, 000 per infection</a:t>
            </a:r>
            <a:r>
              <a:rPr kumimoji="0" lang="en-US" sz="1100" b="0" i="0" u="none" strike="noStrike" kern="0" cap="none" spc="0" normalizeH="0" baseline="30000" noProof="0" dirty="0">
                <a:ln>
                  <a:noFill/>
                </a:ln>
                <a:solidFill>
                  <a:srgbClr val="000000"/>
                </a:solidFill>
                <a:effectLst/>
                <a:uLnTx/>
                <a:uFillTx/>
                <a:latin typeface="Franklin Gothic Book"/>
                <a:cs typeface="Helvetica"/>
                <a:sym typeface="Franklin Gothic Book"/>
              </a:rPr>
              <a:t>2</a:t>
            </a:r>
            <a:r>
              <a:rPr kumimoji="0" lang="en-US" sz="1100" b="0" i="0" u="none" strike="noStrike" kern="0" cap="none" spc="0" normalizeH="0" baseline="0" noProof="0" dirty="0">
                <a:ln>
                  <a:noFill/>
                </a:ln>
                <a:solidFill>
                  <a:srgbClr val="000000"/>
                </a:solidFill>
                <a:effectLst/>
                <a:uLnTx/>
                <a:uFillTx/>
                <a:latin typeface="Franklin Gothic Book"/>
                <a:cs typeface="Helvetica"/>
                <a:sym typeface="Franklin Gothic Book"/>
              </a:rPr>
              <a:t>. “The most common route of infection for short-term catheters is migration of skin organisms at the insertion site.”</a:t>
            </a:r>
            <a:r>
              <a:rPr kumimoji="0" lang="en-US" sz="1100" b="0" i="0" u="none" strike="noStrike" kern="0" cap="none" spc="0" normalizeH="0" baseline="30000" noProof="0" dirty="0">
                <a:ln>
                  <a:noFill/>
                </a:ln>
                <a:solidFill>
                  <a:srgbClr val="000000"/>
                </a:solidFill>
                <a:effectLst/>
                <a:uLnTx/>
                <a:uFillTx/>
                <a:latin typeface="Franklin Gothic Book"/>
                <a:cs typeface="Helvetica"/>
                <a:sym typeface="Franklin Gothic Book"/>
              </a:rPr>
              <a:t> 1</a:t>
            </a:r>
            <a:r>
              <a:rPr kumimoji="0" lang="en-US" sz="1100" b="0" i="0" u="none" strike="noStrike" kern="0" cap="none" spc="0" normalizeH="0" baseline="0" noProof="0" dirty="0">
                <a:ln>
                  <a:noFill/>
                </a:ln>
                <a:solidFill>
                  <a:srgbClr val="000000"/>
                </a:solidFill>
                <a:effectLst/>
                <a:uLnTx/>
                <a:uFillTx/>
                <a:latin typeface="Franklin Gothic Book"/>
                <a:cs typeface="Helvetica"/>
                <a:sym typeface="Franklin Gothic Book"/>
              </a:rPr>
              <a:t>. Maintaining central line (CL) dressing integrity reduces a patient’s risk of device-associated infection</a:t>
            </a:r>
            <a:r>
              <a:rPr kumimoji="0" lang="en-US" sz="1100" b="0" i="0" u="none" strike="noStrike" kern="0" cap="none" spc="0" normalizeH="0" baseline="30000" noProof="0" dirty="0">
                <a:ln>
                  <a:noFill/>
                </a:ln>
                <a:solidFill>
                  <a:srgbClr val="000000"/>
                </a:solidFill>
                <a:effectLst/>
                <a:uLnTx/>
                <a:uFillTx/>
                <a:latin typeface="Franklin Gothic Book"/>
                <a:cs typeface="Helvetica"/>
                <a:sym typeface="Franklin Gothic Book"/>
              </a:rPr>
              <a:t>3,4</a:t>
            </a:r>
            <a:r>
              <a:rPr kumimoji="0" lang="en-US" sz="1100" b="0" i="0" u="none" strike="noStrike" kern="0" cap="none" spc="0" normalizeH="0" baseline="0" noProof="0" dirty="0">
                <a:ln>
                  <a:noFill/>
                </a:ln>
                <a:solidFill>
                  <a:srgbClr val="000000"/>
                </a:solidFill>
                <a:effectLst/>
                <a:uLnTx/>
                <a:uFillTx/>
                <a:latin typeface="Franklin Gothic Book"/>
                <a:cs typeface="Helvetica"/>
                <a:sym typeface="Franklin Gothic Book"/>
              </a:rPr>
              <a:t> by protecting  the insertion site from introduction of microorganisms that can cause infection.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Franklin Gothic Book"/>
              <a:cs typeface="Helvetica"/>
              <a:sym typeface="Franklin Gothic Book"/>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Franklin Gothic Book"/>
                <a:cs typeface="Helvetica"/>
                <a:sym typeface="Franklin Gothic Book"/>
              </a:rPr>
              <a:t>In a cardiac care unit (CCU), low CLABSI bundle compliance led to</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Franklin Gothic Book"/>
                <a:cs typeface="Helvetica"/>
                <a:sym typeface="Franklin Gothic Book"/>
              </a:rPr>
              <a:t>identifying decreased staff engagement in CLABSI prevention as well</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Franklin Gothic Book"/>
                <a:cs typeface="Helvetica"/>
                <a:sym typeface="Franklin Gothic Book"/>
              </a:rPr>
              <a:t>as a knowledge deficit of available resources and lack of integration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Franklin Gothic Book"/>
                <a:cs typeface="Helvetica"/>
                <a:sym typeface="Franklin Gothic Book"/>
              </a:rPr>
              <a:t>into practice contributing to ~50% more CLABSIs than predicted during</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Franklin Gothic Book"/>
                <a:cs typeface="Helvetica"/>
                <a:sym typeface="Franklin Gothic Book"/>
              </a:rPr>
              <a:t>FY19-20 (Standardized Infection Ratio: 1.50; 1.52).</a:t>
            </a:r>
            <a:endParaRPr kumimoji="0" lang="en-US" sz="1600" b="0" i="0" u="none" strike="noStrike" kern="0" cap="none" spc="0" normalizeH="0" baseline="0" noProof="0" dirty="0">
              <a:ln>
                <a:noFill/>
              </a:ln>
              <a:solidFill>
                <a:srgbClr val="000000"/>
              </a:solidFill>
              <a:effectLst/>
              <a:uLnTx/>
              <a:uFillTx/>
              <a:latin typeface="Franklin Gothic Book"/>
              <a:cs typeface="Helvetica"/>
              <a:sym typeface="Franklin Gothic Book"/>
            </a:endParaRPr>
          </a:p>
        </p:txBody>
      </p:sp>
      <p:graphicFrame>
        <p:nvGraphicFramePr>
          <p:cNvPr id="9" name="Chart 8"/>
          <p:cNvGraphicFramePr/>
          <p:nvPr>
            <p:extLst/>
          </p:nvPr>
        </p:nvGraphicFramePr>
        <p:xfrm>
          <a:off x="8276765" y="2891247"/>
          <a:ext cx="3305635" cy="1634708"/>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a:stretch>
            <a:fillRect/>
          </a:stretch>
        </p:blipFill>
        <p:spPr>
          <a:xfrm>
            <a:off x="6157533" y="2981164"/>
            <a:ext cx="1066199" cy="1461089"/>
          </a:xfrm>
          <a:prstGeom prst="rect">
            <a:avLst/>
          </a:prstGeom>
        </p:spPr>
      </p:pic>
      <p:pic>
        <p:nvPicPr>
          <p:cNvPr id="11" name="Picture 1" descr="clean dressing with tubing anch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4351" y="2982685"/>
            <a:ext cx="1053943" cy="146391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
          <p:cNvSpPr txBox="1"/>
          <p:nvPr/>
        </p:nvSpPr>
        <p:spPr>
          <a:xfrm>
            <a:off x="8650288" y="3553616"/>
            <a:ext cx="943881" cy="158093"/>
          </a:xfrm>
          <a:prstGeom prst="rect">
            <a:avLst/>
          </a:prstGeom>
          <a:solidFill>
            <a:srgbClr val="FFFF0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Helvetica"/>
                <a:cs typeface="Helvetica"/>
                <a:sym typeface="Franklin Gothic Book"/>
              </a:rPr>
              <a:t>Pre intervention</a:t>
            </a:r>
          </a:p>
        </p:txBody>
      </p:sp>
      <p:pic>
        <p:nvPicPr>
          <p:cNvPr id="2" name="Picture 1"/>
          <p:cNvPicPr>
            <a:picLocks noChangeAspect="1"/>
          </p:cNvPicPr>
          <p:nvPr/>
        </p:nvPicPr>
        <p:blipFill>
          <a:blip r:embed="rId6"/>
          <a:stretch>
            <a:fillRect/>
          </a:stretch>
        </p:blipFill>
        <p:spPr>
          <a:xfrm>
            <a:off x="4467744" y="2599782"/>
            <a:ext cx="1526727" cy="1377563"/>
          </a:xfrm>
          <a:prstGeom prst="rect">
            <a:avLst/>
          </a:prstGeom>
        </p:spPr>
      </p:pic>
    </p:spTree>
    <p:extLst>
      <p:ext uri="{BB962C8B-B14F-4D97-AF65-F5344CB8AC3E}">
        <p14:creationId xmlns:p14="http://schemas.microsoft.com/office/powerpoint/2010/main" val="36848937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599" y="109869"/>
            <a:ext cx="11696701"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ts val="0"/>
              </a:spcBef>
              <a:spcAft>
                <a:spcPts val="0"/>
              </a:spcAft>
              <a:buClrTx/>
              <a:buSzPts val="1100"/>
              <a:buFontTx/>
              <a:buNone/>
              <a:tabLst/>
              <a:defRPr/>
            </a:pPr>
            <a:r>
              <a:rPr kumimoji="0" lang="en-US" sz="1600" b="1" i="0" u="none" strike="noStrike" kern="1200" cap="none" spc="0" normalizeH="0" baseline="0" noProof="0" dirty="0">
                <a:ln>
                  <a:noFill/>
                </a:ln>
                <a:solidFill>
                  <a:srgbClr val="262626"/>
                </a:solidFill>
                <a:effectLst/>
                <a:uLnTx/>
                <a:uFillTx/>
                <a:latin typeface="Franklin Gothic Book" panose="020B0503020102020204" pitchFamily="34" charset="0"/>
                <a:ea typeface="ＭＳ Ｐゴシック" charset="-128"/>
                <a:cs typeface="Calibri" panose="020F0502020204030204" pitchFamily="34" charset="0"/>
                <a:sym typeface="Calibri"/>
              </a:rPr>
              <a:t>Evaluation of electrolyte replacement in the Medical Intensive Care Unit</a:t>
            </a:r>
            <a:br>
              <a:rPr kumimoji="0" lang="en-US" sz="1600" b="0" i="0" u="none" strike="noStrike" kern="1200" cap="none" spc="0" normalizeH="0" baseline="0" noProof="0" dirty="0">
                <a:ln>
                  <a:noFill/>
                </a:ln>
                <a:solidFill>
                  <a:srgbClr val="262626"/>
                </a:solidFill>
                <a:effectLst/>
                <a:uLnTx/>
                <a:uFillTx/>
                <a:latin typeface="Franklin Gothic Book" panose="020B0503020102020204" pitchFamily="34" charset="0"/>
                <a:ea typeface="ＭＳ Ｐゴシック" charset="-128"/>
                <a:cs typeface="Calibri" panose="020F0502020204030204" pitchFamily="34" charset="0"/>
                <a:sym typeface="Franklin Gothic Book"/>
              </a:rPr>
            </a:br>
            <a:r>
              <a:rPr kumimoji="0" lang="en-US" sz="1600" b="0" i="0" u="none" strike="noStrike" kern="1200" cap="none" spc="0" normalizeH="0" baseline="0" noProof="0" dirty="0">
                <a:ln>
                  <a:noFill/>
                </a:ln>
                <a:solidFill>
                  <a:srgbClr val="262626"/>
                </a:solidFill>
                <a:effectLst/>
                <a:uLnTx/>
                <a:uFillTx/>
                <a:latin typeface="Franklin Gothic Book" panose="020B0503020102020204" pitchFamily="34" charset="0"/>
                <a:ea typeface="ＭＳ Ｐゴシック" charset="-128"/>
                <a:cs typeface="Calibri" panose="020F0502020204030204" pitchFamily="34" charset="0"/>
                <a:sym typeface="Calibri"/>
              </a:rPr>
              <a:t>Diana Charles PharmD, Eric Dalton, PharmD, Jill Davenport, PharmD, Jennifer Cortes, PharmD, BCPS, BCCCP, FCCM, Brittany </a:t>
            </a:r>
            <a:r>
              <a:rPr kumimoji="0" lang="en-US" sz="1600" b="0" i="0" u="none" strike="noStrike" kern="1200" cap="none" spc="0" normalizeH="0" baseline="0" noProof="0" dirty="0" err="1">
                <a:ln>
                  <a:noFill/>
                </a:ln>
                <a:solidFill>
                  <a:srgbClr val="262626"/>
                </a:solidFill>
                <a:effectLst/>
                <a:uLnTx/>
                <a:uFillTx/>
                <a:latin typeface="Franklin Gothic Book" panose="020B0503020102020204" pitchFamily="34" charset="0"/>
                <a:ea typeface="ＭＳ Ｐゴシック" charset="-128"/>
                <a:cs typeface="Calibri" panose="020F0502020204030204" pitchFamily="34" charset="0"/>
                <a:sym typeface="Calibri"/>
              </a:rPr>
              <a:t>Pelsue</a:t>
            </a:r>
            <a:r>
              <a:rPr kumimoji="0" lang="en-US" sz="1600" b="0" i="0" u="none" strike="noStrike" kern="1200" cap="none" spc="0" normalizeH="0" baseline="0" noProof="0" dirty="0">
                <a:ln>
                  <a:noFill/>
                </a:ln>
                <a:solidFill>
                  <a:srgbClr val="262626"/>
                </a:solidFill>
                <a:effectLst/>
                <a:uLnTx/>
                <a:uFillTx/>
                <a:latin typeface="Franklin Gothic Book" panose="020B0503020102020204" pitchFamily="34" charset="0"/>
                <a:ea typeface="ＭＳ Ｐゴシック" charset="-128"/>
                <a:cs typeface="Calibri" panose="020F0502020204030204" pitchFamily="34" charset="0"/>
                <a:sym typeface="Calibri"/>
              </a:rPr>
              <a:t>, PharmD, BCPS, BCCCP</a:t>
            </a:r>
            <a:endParaRPr kumimoji="0" lang="en-US" sz="1600" b="0" i="0" u="none" strike="noStrike" kern="1200" cap="none" spc="0" normalizeH="0" baseline="0" noProof="0" dirty="0">
              <a:ln>
                <a:noFill/>
              </a:ln>
              <a:solidFill>
                <a:srgbClr val="262626"/>
              </a:solidFill>
              <a:effectLst/>
              <a:uLnTx/>
              <a:uFillTx/>
              <a:latin typeface="Franklin Gothic Book" panose="020B0503020102020204" pitchFamily="34" charset="0"/>
              <a:ea typeface="ＭＳ Ｐゴシック" charset="-128"/>
              <a:cs typeface="Calibri" panose="020F0502020204030204" pitchFamily="34" charset="0"/>
              <a:sym typeface="Franklin Gothic Book"/>
            </a:endParaRPr>
          </a:p>
        </p:txBody>
      </p:sp>
      <p:sp>
        <p:nvSpPr>
          <p:cNvPr id="6" name="Text Box 4"/>
          <p:cNvSpPr txBox="1">
            <a:spLocks noChangeArrowheads="1"/>
          </p:cNvSpPr>
          <p:nvPr/>
        </p:nvSpPr>
        <p:spPr bwMode="auto">
          <a:xfrm>
            <a:off x="6076949" y="1299066"/>
            <a:ext cx="5829299" cy="3701225"/>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Franklin Gothic Book"/>
              </a:rPr>
              <a:t>Results</a:t>
            </a:r>
            <a:r>
              <a:rPr kumimoji="0" lang="en-US" sz="1600" b="1" i="0" u="none" strike="noStrike" kern="0" cap="none" spc="0" normalizeH="0" baseline="0" noProof="0" dirty="0">
                <a:ln>
                  <a:noFill/>
                </a:ln>
                <a:solidFill>
                  <a:srgbClr val="000000"/>
                </a:solidFill>
                <a:effectLst/>
                <a:uLnTx/>
                <a:uFillTx/>
                <a:latin typeface="Franklin Gothic Book"/>
                <a:cs typeface="Helvetica"/>
                <a:sym typeface="Franklin Gothic Book"/>
              </a:rPr>
              <a:t>:</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Franklin Gothic Book"/>
              <a:cs typeface="Helvetica"/>
              <a:sym typeface="Franklin Gothic Book"/>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Franklin Gothic Book"/>
              <a:cs typeface="Helvetica"/>
              <a:sym typeface="Franklin Gothic Book"/>
            </a:endParaRPr>
          </a:p>
        </p:txBody>
      </p:sp>
      <p:sp>
        <p:nvSpPr>
          <p:cNvPr id="12" name="Text Box 4"/>
          <p:cNvSpPr txBox="1">
            <a:spLocks noChangeArrowheads="1"/>
          </p:cNvSpPr>
          <p:nvPr/>
        </p:nvSpPr>
        <p:spPr bwMode="auto">
          <a:xfrm>
            <a:off x="6076947" y="5000293"/>
            <a:ext cx="5829300" cy="1308526"/>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Franklin Gothic Book"/>
              </a:rPr>
              <a:t>Conclusions:</a:t>
            </a: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Franklin Gothic Book"/>
            </a:endParaRPr>
          </a:p>
          <a:p>
            <a:pPr marL="173736" marR="0" lvl="0" indent="-173736" algn="l" defTabSz="914400" rtl="0" eaLnBrk="1" fontAlgn="auto" latinLnBrk="0" hangingPunct="0">
              <a:lnSpc>
                <a:spcPct val="100000"/>
              </a:lnSpc>
              <a:spcBef>
                <a:spcPts val="0"/>
              </a:spcBef>
              <a:spcAft>
                <a:spcPts val="0"/>
              </a:spcAft>
              <a:buClrTx/>
              <a:buSzPct val="65000"/>
              <a:buFont typeface="Arial" panose="020B0604020202020204" pitchFamily="34" charset="0"/>
              <a:buChar char="•"/>
              <a:tabLst/>
              <a:defRPr/>
            </a:pPr>
            <a:r>
              <a:rPr kumimoji="0" lang="en-US" sz="148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Effective and safe adjustments to electrolyte replacements </a:t>
            </a:r>
          </a:p>
          <a:p>
            <a:pPr marL="173736" marR="0" lvl="0" indent="-173736" algn="l" defTabSz="914400" rtl="0" eaLnBrk="1" fontAlgn="auto" latinLnBrk="0" hangingPunct="0">
              <a:lnSpc>
                <a:spcPct val="100000"/>
              </a:lnSpc>
              <a:spcBef>
                <a:spcPts val="0"/>
              </a:spcBef>
              <a:spcAft>
                <a:spcPts val="0"/>
              </a:spcAft>
              <a:buClrTx/>
              <a:buSzPct val="65000"/>
              <a:buFont typeface="Arial" panose="020B0604020202020204" pitchFamily="34" charset="0"/>
              <a:buChar char="•"/>
              <a:tabLst/>
              <a:defRPr/>
            </a:pPr>
            <a:r>
              <a:rPr kumimoji="0" lang="en-US" sz="148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Expect appropriateness to be higher with new thresholds of replacement secondary to nurse driven replacement with less variation</a:t>
            </a:r>
          </a:p>
          <a:p>
            <a:pPr marL="173736" marR="0" lvl="0" indent="-173736" algn="l" defTabSz="914400" rtl="0" eaLnBrk="1" fontAlgn="auto" latinLnBrk="0" hangingPunct="0">
              <a:lnSpc>
                <a:spcPct val="100000"/>
              </a:lnSpc>
              <a:spcBef>
                <a:spcPts val="0"/>
              </a:spcBef>
              <a:spcAft>
                <a:spcPts val="0"/>
              </a:spcAft>
              <a:buClrTx/>
              <a:buSzPct val="65000"/>
              <a:buFont typeface="Arial" panose="020B0604020202020204" pitchFamily="34" charset="0"/>
              <a:buChar char="•"/>
              <a:tabLst/>
              <a:defRPr/>
            </a:pPr>
            <a:r>
              <a:rPr kumimoji="0" lang="en-US" sz="148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There were no difference in adverse reactions between the groups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Franklin Gothic Book"/>
              <a:cs typeface="Helvetica"/>
              <a:sym typeface="Franklin Gothic Book"/>
            </a:endParaRPr>
          </a:p>
        </p:txBody>
      </p:sp>
      <p:pic>
        <p:nvPicPr>
          <p:cNvPr id="11" name="Google Shape;152;p25"/>
          <p:cNvPicPr preferRelativeResize="0"/>
          <p:nvPr/>
        </p:nvPicPr>
        <p:blipFill>
          <a:blip r:embed="rId3">
            <a:alphaModFix/>
          </a:blip>
          <a:stretch>
            <a:fillRect/>
          </a:stretch>
        </p:blipFill>
        <p:spPr>
          <a:xfrm>
            <a:off x="6605000" y="1586033"/>
            <a:ext cx="4811295" cy="2069858"/>
          </a:xfrm>
          <a:prstGeom prst="rect">
            <a:avLst/>
          </a:prstGeom>
          <a:noFill/>
          <a:ln>
            <a:noFill/>
          </a:ln>
        </p:spPr>
      </p:pic>
      <p:sp>
        <p:nvSpPr>
          <p:cNvPr id="13" name="Text Box 4"/>
          <p:cNvSpPr txBox="1">
            <a:spLocks noChangeArrowheads="1"/>
          </p:cNvSpPr>
          <p:nvPr/>
        </p:nvSpPr>
        <p:spPr bwMode="auto">
          <a:xfrm>
            <a:off x="228599" y="1299067"/>
            <a:ext cx="5829300" cy="2073251"/>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0">
              <a:lnSpc>
                <a:spcPct val="100000"/>
              </a:lnSpc>
              <a:spcBef>
                <a:spcPts val="60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128"/>
              <a:cs typeface="Arial" charset="0"/>
              <a:sym typeface="Franklin Gothic Book"/>
            </a:endParaRPr>
          </a:p>
          <a:p>
            <a:pPr marL="0" marR="0" lvl="0" indent="0" algn="l" defTabSz="914400" rtl="0" eaLnBrk="1" fontAlgn="auto" latinLnBrk="0" hangingPunct="0">
              <a:lnSpc>
                <a:spcPct val="100000"/>
              </a:lnSpc>
              <a:spcBef>
                <a:spcPts val="60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128"/>
              <a:cs typeface="Arial" charset="0"/>
              <a:sym typeface="Franklin Gothic Book"/>
            </a:endParaRPr>
          </a:p>
        </p:txBody>
      </p:sp>
      <p:sp>
        <p:nvSpPr>
          <p:cNvPr id="14" name="Text Box 4"/>
          <p:cNvSpPr txBox="1">
            <a:spLocks noChangeArrowheads="1"/>
          </p:cNvSpPr>
          <p:nvPr/>
        </p:nvSpPr>
        <p:spPr bwMode="auto">
          <a:xfrm>
            <a:off x="228596" y="3372319"/>
            <a:ext cx="5829301" cy="293650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Franklin Gothic Book"/>
              </a:rPr>
              <a:t>Methods: </a:t>
            </a:r>
          </a:p>
          <a:p>
            <a:pPr marL="171450" marR="0" lvl="0" indent="-171450" algn="l" defTabSz="914400" rtl="0" eaLnBrk="1" fontAlgn="auto" latinLnBrk="0" hangingPunct="0">
              <a:lnSpc>
                <a:spcPct val="100000"/>
              </a:lnSpc>
              <a:spcBef>
                <a:spcPts val="0"/>
              </a:spcBef>
              <a:spcAft>
                <a:spcPts val="0"/>
              </a:spcAft>
              <a:buClrTx/>
              <a:buSzPct val="65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Single center, quasi-experimental study</a:t>
            </a:r>
          </a:p>
          <a:p>
            <a:pPr marL="171450" marR="0" lvl="0" indent="-171450" algn="l" defTabSz="914400" rtl="0" eaLnBrk="1" fontAlgn="auto" latinLnBrk="0" hangingPunct="0">
              <a:lnSpc>
                <a:spcPct val="100000"/>
              </a:lnSpc>
              <a:spcBef>
                <a:spcPts val="0"/>
              </a:spcBef>
              <a:spcAft>
                <a:spcPts val="0"/>
              </a:spcAft>
              <a:buClrTx/>
              <a:buSzPct val="65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Pre-Intervention time period: December 1, 2019 - June 30, 2020</a:t>
            </a:r>
          </a:p>
          <a:p>
            <a:pPr marL="171450" marR="0" lvl="0" indent="-171450" algn="l" defTabSz="914400" rtl="0" eaLnBrk="1" fontAlgn="auto" latinLnBrk="0" hangingPunct="0">
              <a:lnSpc>
                <a:spcPct val="100000"/>
              </a:lnSpc>
              <a:spcBef>
                <a:spcPts val="0"/>
              </a:spcBef>
              <a:spcAft>
                <a:spcPts val="0"/>
              </a:spcAft>
              <a:buClrTx/>
              <a:buSzPct val="65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Post-intervention time period: October 10, 2020-January 31, 2020</a:t>
            </a:r>
          </a:p>
          <a:p>
            <a:pPr marL="171450" marR="0" lvl="0" indent="-171450" algn="l" defTabSz="914400" rtl="0" eaLnBrk="1" fontAlgn="auto" latinLnBrk="0" hangingPunct="0">
              <a:lnSpc>
                <a:spcPct val="100000"/>
              </a:lnSpc>
              <a:spcBef>
                <a:spcPts val="0"/>
              </a:spcBef>
              <a:spcAft>
                <a:spcPts val="0"/>
              </a:spcAft>
              <a:buClrTx/>
              <a:buSzPct val="65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Inclusion Criteria: Admitted to MH-TMC MICU, Adult Patients &gt; 18 years of age, ordered to receive the ICU electrolyte replacement order set</a:t>
            </a:r>
            <a:endParaRPr kumimoji="0" lang="en-US" sz="1200" b="0" i="0" u="sng"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a:p>
            <a:pPr marL="171450" marR="0" lvl="0" indent="-171450" algn="l" defTabSz="914400" rtl="0" eaLnBrk="1" fontAlgn="auto" latinLnBrk="0" hangingPunct="0">
              <a:lnSpc>
                <a:spcPct val="100000"/>
              </a:lnSpc>
              <a:spcBef>
                <a:spcPts val="0"/>
              </a:spcBef>
              <a:spcAft>
                <a:spcPts val="0"/>
              </a:spcAft>
              <a:buClrTx/>
              <a:buSzPct val="650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Exclusion Criteria: Weight &lt; 40 kg, pregnancy, serum creatinine &gt; 2.0 mg/</a:t>
            </a:r>
            <a:r>
              <a:rPr kumimoji="0" lang="en-US" sz="12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dL</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or creatinine clearance &lt; 30 mL/min, temperature &lt; 35° Celsius, patients on dialysis (HD, PD, CRRT)</a:t>
            </a:r>
          </a:p>
          <a:p>
            <a:pPr marL="0" marR="0" lvl="0" indent="0" algn="l" defTabSz="914400" rtl="0" eaLnBrk="1" fontAlgn="auto" latinLnBrk="0" hangingPunct="0">
              <a:lnSpc>
                <a:spcPct val="100000"/>
              </a:lnSpc>
              <a:spcBef>
                <a:spcPts val="0"/>
              </a:spcBef>
              <a:spcAft>
                <a:spcPts val="0"/>
              </a:spcAft>
              <a:buClr>
                <a:srgbClr val="FFFFFF"/>
              </a:buClr>
              <a:buSzPts val="600"/>
              <a:buFontTx/>
              <a:buNone/>
              <a:tabLst/>
              <a:defRPr/>
            </a:pP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sp>
        <p:nvSpPr>
          <p:cNvPr id="15" name="Text Box 4"/>
          <p:cNvSpPr txBox="1">
            <a:spLocks noChangeArrowheads="1"/>
          </p:cNvSpPr>
          <p:nvPr/>
        </p:nvSpPr>
        <p:spPr bwMode="auto">
          <a:xfrm>
            <a:off x="228596" y="1299067"/>
            <a:ext cx="5829302" cy="2073251"/>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0">
              <a:lnSpc>
                <a:spcPct val="100000"/>
              </a:lnSpc>
              <a:spcBef>
                <a:spcPts val="60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128"/>
              <a:cs typeface="Arial" charset="0"/>
              <a:sym typeface="Franklin Gothic Book"/>
            </a:endParaRPr>
          </a:p>
          <a:p>
            <a:pPr marL="0" marR="0" lvl="0" indent="0" algn="l" defTabSz="914400" rtl="0" eaLnBrk="1" fontAlgn="auto" latinLnBrk="0" hangingPunct="0">
              <a:lnSpc>
                <a:spcPct val="100000"/>
              </a:lnSpc>
              <a:spcBef>
                <a:spcPts val="60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128"/>
              <a:cs typeface="Arial" charset="0"/>
              <a:sym typeface="Franklin Gothic Book"/>
            </a:endParaRPr>
          </a:p>
        </p:txBody>
      </p:sp>
      <p:sp>
        <p:nvSpPr>
          <p:cNvPr id="3" name="TextBox 2"/>
          <p:cNvSpPr txBox="1"/>
          <p:nvPr/>
        </p:nvSpPr>
        <p:spPr bwMode="gray">
          <a:xfrm>
            <a:off x="266700" y="1251118"/>
            <a:ext cx="5791198" cy="2165584"/>
          </a:xfrm>
          <a:prstGeom prst="rect">
            <a:avLst/>
          </a:prstGeom>
          <a:noFill/>
        </p:spPr>
        <p:txBody>
          <a:bodyPr wrap="square" lIns="36000" tIns="36000" rIns="36000" bIns="36000"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Franklin Gothic Book"/>
              </a:rPr>
              <a:t>Overview/Problem Statement:</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Franklin Gothic Book"/>
              </a:rPr>
              <a:t>In the medical intensive care unit (MICU) at Memorial Hermann–TMC (MH-TMC), critically ill patients often experience significant electrolyte abnormalities which require correction</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Franklin Gothic Book"/>
              </a:rPr>
              <a:t>However, the complexity of the current nurse-driven electrolyte repletion order set may cause confusion and lead to suboptimal or delays in therapy</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Franklin Gothic Book"/>
              </a:rPr>
              <a:t>This can lead to waste of ordered products, and excess lab draws increasing healthcare costs </a:t>
            </a:r>
          </a:p>
        </p:txBody>
      </p:sp>
      <p:graphicFrame>
        <p:nvGraphicFramePr>
          <p:cNvPr id="10" name="Google Shape;156;p25"/>
          <p:cNvGraphicFramePr/>
          <p:nvPr>
            <p:extLst/>
          </p:nvPr>
        </p:nvGraphicFramePr>
        <p:xfrm>
          <a:off x="7083629" y="3802903"/>
          <a:ext cx="3815935" cy="1059724"/>
        </p:xfrm>
        <a:graphic>
          <a:graphicData uri="http://schemas.openxmlformats.org/drawingml/2006/table">
            <a:tbl>
              <a:tblPr firstRow="1" bandRow="1">
                <a:noFill/>
              </a:tblPr>
              <a:tblGrid>
                <a:gridCol w="925499">
                  <a:extLst>
                    <a:ext uri="{9D8B030D-6E8A-4147-A177-3AD203B41FA5}">
                      <a16:colId xmlns:a16="http://schemas.microsoft.com/office/drawing/2014/main" val="20000"/>
                    </a:ext>
                  </a:extLst>
                </a:gridCol>
                <a:gridCol w="1082858">
                  <a:extLst>
                    <a:ext uri="{9D8B030D-6E8A-4147-A177-3AD203B41FA5}">
                      <a16:colId xmlns:a16="http://schemas.microsoft.com/office/drawing/2014/main" val="20001"/>
                    </a:ext>
                  </a:extLst>
                </a:gridCol>
                <a:gridCol w="1099851">
                  <a:extLst>
                    <a:ext uri="{9D8B030D-6E8A-4147-A177-3AD203B41FA5}">
                      <a16:colId xmlns:a16="http://schemas.microsoft.com/office/drawing/2014/main" val="20002"/>
                    </a:ext>
                  </a:extLst>
                </a:gridCol>
                <a:gridCol w="707727">
                  <a:extLst>
                    <a:ext uri="{9D8B030D-6E8A-4147-A177-3AD203B41FA5}">
                      <a16:colId xmlns:a16="http://schemas.microsoft.com/office/drawing/2014/main" val="20003"/>
                    </a:ext>
                  </a:extLst>
                </a:gridCol>
              </a:tblGrid>
              <a:tr h="165526">
                <a:tc gridSpan="4">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l" rtl="0">
                        <a:spcBef>
                          <a:spcPts val="0"/>
                        </a:spcBef>
                        <a:spcAft>
                          <a:spcPts val="0"/>
                        </a:spcAft>
                        <a:buNone/>
                      </a:pPr>
                      <a:r>
                        <a:rPr lang="en" sz="600" dirty="0">
                          <a:solidFill>
                            <a:schemeClr val="dk1"/>
                          </a:solidFill>
                          <a:latin typeface="Arial"/>
                          <a:ea typeface="Arial"/>
                          <a:cs typeface="Arial"/>
                          <a:sym typeface="Arial"/>
                        </a:rPr>
                        <a:t>Dose to Goal, median, dose (IQR)</a:t>
                      </a:r>
                      <a:endParaRPr sz="400" dirty="0">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5327">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l" rtl="0">
                        <a:spcBef>
                          <a:spcPts val="0"/>
                        </a:spcBef>
                        <a:spcAft>
                          <a:spcPts val="0"/>
                        </a:spcAft>
                        <a:buNone/>
                      </a:pPr>
                      <a:r>
                        <a:rPr lang="en" sz="600" b="1" dirty="0">
                          <a:latin typeface="Arial"/>
                          <a:ea typeface="Arial"/>
                          <a:cs typeface="Arial"/>
                          <a:sym typeface="Arial"/>
                        </a:rPr>
                        <a:t>Electrolyte</a:t>
                      </a:r>
                      <a:endParaRPr sz="600" b="1" dirty="0">
                        <a:solidFill>
                          <a:schemeClr val="dk1"/>
                        </a:solidFill>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 sz="600" b="1">
                          <a:latin typeface="Arial"/>
                          <a:ea typeface="Arial"/>
                          <a:cs typeface="Arial"/>
                          <a:sym typeface="Arial"/>
                        </a:rPr>
                        <a:t>Pre-protocol</a:t>
                      </a:r>
                      <a:endParaRPr sz="600" b="1">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 sz="600" b="1">
                          <a:latin typeface="Arial"/>
                          <a:ea typeface="Arial"/>
                          <a:cs typeface="Arial"/>
                          <a:sym typeface="Arial"/>
                        </a:rPr>
                        <a:t>Post-protocol</a:t>
                      </a:r>
                      <a:endParaRPr sz="600" b="1">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 sz="600" b="1">
                          <a:latin typeface="Arial"/>
                          <a:ea typeface="Arial"/>
                          <a:cs typeface="Arial"/>
                          <a:sym typeface="Arial"/>
                        </a:rPr>
                        <a:t>p-value</a:t>
                      </a:r>
                      <a:endParaRPr sz="600" b="1">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1883">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l" rtl="0">
                        <a:spcBef>
                          <a:spcPts val="0"/>
                        </a:spcBef>
                        <a:spcAft>
                          <a:spcPts val="0"/>
                        </a:spcAft>
                        <a:buNone/>
                      </a:pPr>
                      <a:r>
                        <a:rPr lang="en" sz="600" b="1">
                          <a:latin typeface="Arial"/>
                          <a:ea typeface="Arial"/>
                          <a:cs typeface="Arial"/>
                          <a:sym typeface="Arial"/>
                        </a:rPr>
                        <a:t>Potassium, mEq</a:t>
                      </a:r>
                      <a:endParaRPr sz="600" b="1">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 sz="600" b="1" dirty="0">
                          <a:latin typeface="Arial"/>
                          <a:ea typeface="Arial"/>
                          <a:cs typeface="Arial"/>
                          <a:sym typeface="Arial"/>
                        </a:rPr>
                        <a:t>40 (40-100)</a:t>
                      </a:r>
                      <a:endParaRPr sz="600" b="1" dirty="0">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 sz="600" b="1" dirty="0">
                          <a:latin typeface="Arial"/>
                          <a:ea typeface="Arial"/>
                          <a:cs typeface="Arial"/>
                          <a:sym typeface="Arial"/>
                        </a:rPr>
                        <a:t>60 (40-100)</a:t>
                      </a:r>
                      <a:endParaRPr sz="600" b="1" dirty="0">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 sz="600" b="1">
                          <a:latin typeface="Arial"/>
                          <a:ea typeface="Arial"/>
                          <a:cs typeface="Arial"/>
                          <a:sym typeface="Arial"/>
                        </a:rPr>
                        <a:t>0.09</a:t>
                      </a:r>
                      <a:endParaRPr sz="600" b="1">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9605">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l" rtl="0">
                        <a:spcBef>
                          <a:spcPts val="0"/>
                        </a:spcBef>
                        <a:spcAft>
                          <a:spcPts val="0"/>
                        </a:spcAft>
                        <a:buClr>
                          <a:schemeClr val="dk1"/>
                        </a:buClr>
                        <a:buFont typeface="Arial"/>
                        <a:buNone/>
                      </a:pPr>
                      <a:r>
                        <a:rPr lang="en" sz="600" b="1">
                          <a:latin typeface="Arial"/>
                          <a:ea typeface="Arial"/>
                          <a:cs typeface="Arial"/>
                          <a:sym typeface="Arial"/>
                        </a:rPr>
                        <a:t>Phosphorous, mmol</a:t>
                      </a:r>
                      <a:endParaRPr sz="600" b="1">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 sz="600" b="1" dirty="0">
                          <a:latin typeface="Arial"/>
                          <a:ea typeface="Arial"/>
                          <a:cs typeface="Arial"/>
                          <a:sym typeface="Arial"/>
                        </a:rPr>
                        <a:t>42 (16-61)</a:t>
                      </a:r>
                      <a:endParaRPr sz="600" b="1" dirty="0">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 sz="600" b="1">
                          <a:latin typeface="Arial"/>
                          <a:ea typeface="Arial"/>
                          <a:cs typeface="Arial"/>
                          <a:sym typeface="Arial"/>
                        </a:rPr>
                        <a:t>61 (45-96)</a:t>
                      </a:r>
                      <a:endParaRPr sz="600" b="1">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 sz="600" b="1">
                          <a:latin typeface="Arial"/>
                          <a:ea typeface="Arial"/>
                          <a:cs typeface="Arial"/>
                          <a:sym typeface="Arial"/>
                        </a:rPr>
                        <a:t>&lt; 0.01</a:t>
                      </a:r>
                      <a:endParaRPr sz="600" b="1">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4710">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l" rtl="0">
                        <a:spcBef>
                          <a:spcPts val="0"/>
                        </a:spcBef>
                        <a:spcAft>
                          <a:spcPts val="0"/>
                        </a:spcAft>
                        <a:buNone/>
                      </a:pPr>
                      <a:r>
                        <a:rPr lang="en" sz="600" b="1">
                          <a:latin typeface="Arial"/>
                          <a:ea typeface="Arial"/>
                          <a:cs typeface="Arial"/>
                          <a:sym typeface="Arial"/>
                        </a:rPr>
                        <a:t>Magnesium, grams</a:t>
                      </a:r>
                      <a:endParaRPr sz="400" b="1"/>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ctr" rtl="0">
                        <a:spcBef>
                          <a:spcPts val="0"/>
                        </a:spcBef>
                        <a:spcAft>
                          <a:spcPts val="0"/>
                        </a:spcAft>
                        <a:buNone/>
                      </a:pPr>
                      <a:r>
                        <a:rPr lang="en" sz="600" b="1">
                          <a:latin typeface="Arial"/>
                          <a:ea typeface="Arial"/>
                          <a:cs typeface="Arial"/>
                          <a:sym typeface="Arial"/>
                        </a:rPr>
                        <a:t>1.8 (0.8-1.4)</a:t>
                      </a:r>
                      <a:endParaRPr sz="600" b="1">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ctr" rtl="0">
                        <a:spcBef>
                          <a:spcPts val="0"/>
                        </a:spcBef>
                        <a:spcAft>
                          <a:spcPts val="0"/>
                        </a:spcAft>
                        <a:buNone/>
                      </a:pPr>
                      <a:r>
                        <a:rPr lang="en" sz="600" b="1">
                          <a:latin typeface="Arial"/>
                          <a:ea typeface="Arial"/>
                          <a:cs typeface="Arial"/>
                          <a:sym typeface="Arial"/>
                        </a:rPr>
                        <a:t>2 (2-4)</a:t>
                      </a:r>
                      <a:endParaRPr sz="600" b="1">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ctr" rtl="0">
                        <a:spcBef>
                          <a:spcPts val="0"/>
                        </a:spcBef>
                        <a:spcAft>
                          <a:spcPts val="0"/>
                        </a:spcAft>
                        <a:buNone/>
                      </a:pPr>
                      <a:r>
                        <a:rPr lang="en" sz="600" b="1" dirty="0">
                          <a:latin typeface="Arial"/>
                          <a:ea typeface="Arial"/>
                          <a:cs typeface="Arial"/>
                          <a:sym typeface="Arial"/>
                        </a:rPr>
                        <a:t>0.18</a:t>
                      </a:r>
                      <a:endParaRPr sz="600" b="1" dirty="0">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2673">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l" rtl="0">
                        <a:spcBef>
                          <a:spcPts val="0"/>
                        </a:spcBef>
                        <a:spcAft>
                          <a:spcPts val="0"/>
                        </a:spcAft>
                        <a:buNone/>
                      </a:pPr>
                      <a:r>
                        <a:rPr lang="en" sz="600" b="1">
                          <a:latin typeface="Arial"/>
                          <a:ea typeface="Arial"/>
                          <a:cs typeface="Arial"/>
                          <a:sym typeface="Arial"/>
                        </a:rPr>
                        <a:t>Calcium, grams</a:t>
                      </a:r>
                      <a:endParaRPr sz="600" b="1">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ctr" rtl="0">
                        <a:spcBef>
                          <a:spcPts val="0"/>
                        </a:spcBef>
                        <a:spcAft>
                          <a:spcPts val="0"/>
                        </a:spcAft>
                        <a:buNone/>
                      </a:pPr>
                      <a:r>
                        <a:rPr lang="en" sz="600" b="1">
                          <a:latin typeface="Arial"/>
                          <a:ea typeface="Arial"/>
                          <a:cs typeface="Arial"/>
                          <a:sym typeface="Arial"/>
                        </a:rPr>
                        <a:t>3 (2-3)</a:t>
                      </a:r>
                      <a:endParaRPr sz="600" b="1">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Clr>
                          <a:schemeClr val="dk1"/>
                        </a:buClr>
                        <a:buFont typeface="Arial"/>
                        <a:buNone/>
                      </a:pPr>
                      <a:r>
                        <a:rPr lang="en" sz="600" b="1" dirty="0">
                          <a:latin typeface="Arial"/>
                          <a:ea typeface="Arial"/>
                          <a:cs typeface="Arial"/>
                          <a:sym typeface="Arial"/>
                        </a:rPr>
                        <a:t>2 (1-4)</a:t>
                      </a:r>
                      <a:endParaRPr sz="600" b="1" dirty="0">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ctr" rtl="0">
                        <a:spcBef>
                          <a:spcPts val="0"/>
                        </a:spcBef>
                        <a:spcAft>
                          <a:spcPts val="0"/>
                        </a:spcAft>
                        <a:buNone/>
                      </a:pPr>
                      <a:r>
                        <a:rPr lang="en" sz="600" b="1" dirty="0">
                          <a:latin typeface="Arial"/>
                          <a:ea typeface="Arial"/>
                          <a:cs typeface="Arial"/>
                          <a:sym typeface="Arial"/>
                        </a:rPr>
                        <a:t>0.5</a:t>
                      </a:r>
                      <a:endParaRPr sz="600" b="1" dirty="0">
                        <a:latin typeface="Arial"/>
                        <a:ea typeface="Arial"/>
                        <a:cs typeface="Arial"/>
                        <a:sym typeface="Arial"/>
                      </a:endParaRPr>
                    </a:p>
                  </a:txBody>
                  <a:tcPr marL="30475" marR="30475" marT="14300" marB="143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6" name="Google Shape;156;p25"/>
          <p:cNvGraphicFramePr/>
          <p:nvPr>
            <p:extLst/>
          </p:nvPr>
        </p:nvGraphicFramePr>
        <p:xfrm>
          <a:off x="1219376" y="5074244"/>
          <a:ext cx="3108208" cy="1059724"/>
        </p:xfrm>
        <a:graphic>
          <a:graphicData uri="http://schemas.openxmlformats.org/drawingml/2006/table">
            <a:tbl>
              <a:tblPr firstRow="1" bandRow="1">
                <a:tableStyleId>{17292A2E-F333-43FB-9621-5CBBE7FDCDCB}</a:tableStyleId>
              </a:tblPr>
              <a:tblGrid>
                <a:gridCol w="925499">
                  <a:extLst>
                    <a:ext uri="{9D8B030D-6E8A-4147-A177-3AD203B41FA5}">
                      <a16:colId xmlns:a16="http://schemas.microsoft.com/office/drawing/2014/main" val="20000"/>
                    </a:ext>
                  </a:extLst>
                </a:gridCol>
                <a:gridCol w="1082858">
                  <a:extLst>
                    <a:ext uri="{9D8B030D-6E8A-4147-A177-3AD203B41FA5}">
                      <a16:colId xmlns:a16="http://schemas.microsoft.com/office/drawing/2014/main" val="20001"/>
                    </a:ext>
                  </a:extLst>
                </a:gridCol>
                <a:gridCol w="1099851">
                  <a:extLst>
                    <a:ext uri="{9D8B030D-6E8A-4147-A177-3AD203B41FA5}">
                      <a16:colId xmlns:a16="http://schemas.microsoft.com/office/drawing/2014/main" val="20002"/>
                    </a:ext>
                  </a:extLst>
                </a:gridCol>
              </a:tblGrid>
              <a:tr h="165526">
                <a:tc gridSpan="3">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l" rtl="0">
                        <a:spcBef>
                          <a:spcPts val="0"/>
                        </a:spcBef>
                        <a:spcAft>
                          <a:spcPts val="0"/>
                        </a:spcAft>
                        <a:buNone/>
                      </a:pPr>
                      <a:r>
                        <a:rPr lang="en" sz="600" dirty="0">
                          <a:solidFill>
                            <a:schemeClr val="bg1"/>
                          </a:solidFill>
                          <a:sym typeface="Arial"/>
                        </a:rPr>
                        <a:t>Replacement</a:t>
                      </a:r>
                      <a:r>
                        <a:rPr lang="en" sz="600" baseline="0" dirty="0">
                          <a:solidFill>
                            <a:schemeClr val="bg1"/>
                          </a:solidFill>
                          <a:sym typeface="Arial"/>
                        </a:rPr>
                        <a:t> Thresholds</a:t>
                      </a:r>
                      <a:endParaRPr sz="400" dirty="0">
                        <a:solidFill>
                          <a:schemeClr val="bg1"/>
                        </a:solidFill>
                        <a:latin typeface="Arial"/>
                        <a:ea typeface="Arial"/>
                        <a:cs typeface="Arial"/>
                        <a:sym typeface="Arial"/>
                      </a:endParaRPr>
                    </a:p>
                  </a:txBody>
                  <a:tcPr marL="30475" marR="30475" marT="14300" marB="1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5327">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l" rtl="0">
                        <a:spcBef>
                          <a:spcPts val="0"/>
                        </a:spcBef>
                        <a:spcAft>
                          <a:spcPts val="0"/>
                        </a:spcAft>
                        <a:buNone/>
                      </a:pPr>
                      <a:r>
                        <a:rPr lang="en" sz="600" dirty="0">
                          <a:sym typeface="Arial"/>
                        </a:rPr>
                        <a:t>Electrolyte</a:t>
                      </a:r>
                      <a:endParaRPr sz="600" b="1" dirty="0">
                        <a:solidFill>
                          <a:schemeClr val="dk1"/>
                        </a:solidFill>
                        <a:latin typeface="Arial"/>
                        <a:ea typeface="Arial"/>
                        <a:cs typeface="Arial"/>
                        <a:sym typeface="Arial"/>
                      </a:endParaRPr>
                    </a:p>
                  </a:txBody>
                  <a:tcPr marL="30475" marR="30475" marT="14300" marB="14300"/>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 sz="600" dirty="0">
                          <a:sym typeface="Arial"/>
                        </a:rPr>
                        <a:t>Pre-protocol</a:t>
                      </a:r>
                      <a:endParaRPr sz="600" b="1" dirty="0">
                        <a:latin typeface="Arial"/>
                        <a:ea typeface="Arial"/>
                        <a:cs typeface="Arial"/>
                        <a:sym typeface="Arial"/>
                      </a:endParaRPr>
                    </a:p>
                  </a:txBody>
                  <a:tcPr marL="30475" marR="30475" marT="14300" marB="14300"/>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 sz="600">
                          <a:sym typeface="Arial"/>
                        </a:rPr>
                        <a:t>Post-protocol</a:t>
                      </a:r>
                      <a:endParaRPr sz="600" b="1">
                        <a:latin typeface="Arial"/>
                        <a:ea typeface="Arial"/>
                        <a:cs typeface="Arial"/>
                        <a:sym typeface="Arial"/>
                      </a:endParaRPr>
                    </a:p>
                  </a:txBody>
                  <a:tcPr marL="30475" marR="30475" marT="14300" marB="14300"/>
                </a:tc>
                <a:extLst>
                  <a:ext uri="{0D108BD9-81ED-4DB2-BD59-A6C34878D82A}">
                    <a16:rowId xmlns:a16="http://schemas.microsoft.com/office/drawing/2014/main" val="10001"/>
                  </a:ext>
                </a:extLst>
              </a:tr>
              <a:tr h="171883">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l" rtl="0">
                        <a:spcBef>
                          <a:spcPts val="0"/>
                        </a:spcBef>
                        <a:spcAft>
                          <a:spcPts val="0"/>
                        </a:spcAft>
                        <a:buNone/>
                      </a:pPr>
                      <a:r>
                        <a:rPr lang="en" sz="600" dirty="0">
                          <a:sym typeface="Arial"/>
                        </a:rPr>
                        <a:t>Potassium, mg/dL</a:t>
                      </a:r>
                      <a:endParaRPr sz="600" b="1" dirty="0">
                        <a:latin typeface="Arial"/>
                        <a:ea typeface="Arial"/>
                        <a:cs typeface="Arial"/>
                        <a:sym typeface="Arial"/>
                      </a:endParaRPr>
                    </a:p>
                  </a:txBody>
                  <a:tcPr marL="30475" marR="30475" marT="14300" marB="14300"/>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US" sz="600" dirty="0">
                          <a:sym typeface="Calibri"/>
                        </a:rPr>
                        <a:t>3.9</a:t>
                      </a:r>
                      <a:endParaRPr sz="400" b="1" dirty="0">
                        <a:latin typeface="Arial" panose="020B0604020202020204" pitchFamily="34" charset="0"/>
                        <a:ea typeface="Arial"/>
                        <a:cs typeface="Arial" panose="020B0604020202020204" pitchFamily="34" charset="0"/>
                        <a:sym typeface="Arial"/>
                      </a:endParaRPr>
                    </a:p>
                  </a:txBody>
                  <a:tcPr marL="30475" marR="30475" marT="14300" marB="14300"/>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US" sz="600" dirty="0">
                          <a:sym typeface="Calibri"/>
                        </a:rPr>
                        <a:t>3.4</a:t>
                      </a:r>
                      <a:endParaRPr sz="400" b="1" dirty="0">
                        <a:latin typeface="Arial" panose="020B0604020202020204" pitchFamily="34" charset="0"/>
                        <a:ea typeface="Arial"/>
                        <a:cs typeface="Arial" panose="020B0604020202020204" pitchFamily="34" charset="0"/>
                        <a:sym typeface="Arial"/>
                      </a:endParaRPr>
                    </a:p>
                  </a:txBody>
                  <a:tcPr marL="30475" marR="30475" marT="14300" marB="14300"/>
                </a:tc>
                <a:extLst>
                  <a:ext uri="{0D108BD9-81ED-4DB2-BD59-A6C34878D82A}">
                    <a16:rowId xmlns:a16="http://schemas.microsoft.com/office/drawing/2014/main" val="10002"/>
                  </a:ext>
                </a:extLst>
              </a:tr>
              <a:tr h="179605">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l" rtl="0">
                        <a:spcBef>
                          <a:spcPts val="0"/>
                        </a:spcBef>
                        <a:spcAft>
                          <a:spcPts val="0"/>
                        </a:spcAft>
                        <a:buClr>
                          <a:schemeClr val="dk1"/>
                        </a:buClr>
                        <a:buFont typeface="Arial"/>
                        <a:buNone/>
                      </a:pPr>
                      <a:r>
                        <a:rPr lang="en" sz="600" dirty="0">
                          <a:sym typeface="Arial"/>
                        </a:rPr>
                        <a:t>Phosphorous, mg/dL</a:t>
                      </a:r>
                      <a:endParaRPr sz="600" b="1" dirty="0">
                        <a:latin typeface="Arial"/>
                        <a:ea typeface="Arial"/>
                        <a:cs typeface="Arial"/>
                        <a:sym typeface="Arial"/>
                      </a:endParaRPr>
                    </a:p>
                  </a:txBody>
                  <a:tcPr marL="30475" marR="30475" marT="14300" marB="14300"/>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US" sz="600" dirty="0">
                          <a:sym typeface="Calibri"/>
                        </a:rPr>
                        <a:t>2.4</a:t>
                      </a:r>
                      <a:endParaRPr sz="400" b="1" dirty="0">
                        <a:latin typeface="Arial" panose="020B0604020202020204" pitchFamily="34" charset="0"/>
                        <a:ea typeface="Arial"/>
                        <a:cs typeface="Arial" panose="020B0604020202020204" pitchFamily="34" charset="0"/>
                        <a:sym typeface="Arial"/>
                      </a:endParaRPr>
                    </a:p>
                  </a:txBody>
                  <a:tcPr marL="30475" marR="30475" marT="14300" marB="14300"/>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None/>
                      </a:pPr>
                      <a:r>
                        <a:rPr lang="en-US" sz="600" dirty="0">
                          <a:sym typeface="Calibri"/>
                        </a:rPr>
                        <a:t> 2.9 </a:t>
                      </a:r>
                      <a:endParaRPr sz="400" b="1" dirty="0">
                        <a:latin typeface="Arial" panose="020B0604020202020204" pitchFamily="34" charset="0"/>
                        <a:ea typeface="Arial"/>
                        <a:cs typeface="Arial" panose="020B0604020202020204" pitchFamily="34" charset="0"/>
                        <a:sym typeface="Arial"/>
                      </a:endParaRPr>
                    </a:p>
                  </a:txBody>
                  <a:tcPr marL="30475" marR="30475" marT="14300" marB="14300"/>
                </a:tc>
                <a:extLst>
                  <a:ext uri="{0D108BD9-81ED-4DB2-BD59-A6C34878D82A}">
                    <a16:rowId xmlns:a16="http://schemas.microsoft.com/office/drawing/2014/main" val="10003"/>
                  </a:ext>
                </a:extLst>
              </a:tr>
              <a:tr h="174710">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l" rtl="0">
                        <a:spcBef>
                          <a:spcPts val="0"/>
                        </a:spcBef>
                        <a:spcAft>
                          <a:spcPts val="0"/>
                        </a:spcAft>
                        <a:buNone/>
                      </a:pPr>
                      <a:r>
                        <a:rPr lang="en" sz="600" dirty="0">
                          <a:sym typeface="Arial"/>
                        </a:rPr>
                        <a:t>Magnesium, mg/dL</a:t>
                      </a:r>
                      <a:endParaRPr sz="400" b="1" dirty="0"/>
                    </a:p>
                  </a:txBody>
                  <a:tcPr marL="30475" marR="30475" marT="14300" marB="14300"/>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ctr" rtl="0">
                        <a:spcBef>
                          <a:spcPts val="0"/>
                        </a:spcBef>
                        <a:spcAft>
                          <a:spcPts val="0"/>
                        </a:spcAft>
                        <a:buNone/>
                      </a:pPr>
                      <a:r>
                        <a:rPr lang="en-US" sz="600" dirty="0">
                          <a:sym typeface="Calibri"/>
                        </a:rPr>
                        <a:t>2.0</a:t>
                      </a:r>
                      <a:endParaRPr sz="400" b="1" dirty="0">
                        <a:latin typeface="Arial" panose="020B0604020202020204" pitchFamily="34" charset="0"/>
                        <a:ea typeface="Arial"/>
                        <a:cs typeface="Arial" panose="020B0604020202020204" pitchFamily="34" charset="0"/>
                        <a:sym typeface="Arial"/>
                      </a:endParaRPr>
                    </a:p>
                  </a:txBody>
                  <a:tcPr marL="30475" marR="30475" marT="14300" marB="14300"/>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ctr" rtl="0">
                        <a:spcBef>
                          <a:spcPts val="0"/>
                        </a:spcBef>
                        <a:spcAft>
                          <a:spcPts val="0"/>
                        </a:spcAft>
                        <a:buNone/>
                      </a:pPr>
                      <a:r>
                        <a:rPr lang="en-US" sz="600" dirty="0">
                          <a:sym typeface="Calibri"/>
                        </a:rPr>
                        <a:t>1.7</a:t>
                      </a:r>
                      <a:endParaRPr sz="400" b="1" dirty="0">
                        <a:latin typeface="Arial" panose="020B0604020202020204" pitchFamily="34" charset="0"/>
                        <a:ea typeface="Arial"/>
                        <a:cs typeface="Arial" panose="020B0604020202020204" pitchFamily="34" charset="0"/>
                        <a:sym typeface="Arial"/>
                      </a:endParaRPr>
                    </a:p>
                  </a:txBody>
                  <a:tcPr marL="30475" marR="30475" marT="14300" marB="14300"/>
                </a:tc>
                <a:extLst>
                  <a:ext uri="{0D108BD9-81ED-4DB2-BD59-A6C34878D82A}">
                    <a16:rowId xmlns:a16="http://schemas.microsoft.com/office/drawing/2014/main" val="10004"/>
                  </a:ext>
                </a:extLst>
              </a:tr>
              <a:tr h="182673">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l" rtl="0">
                        <a:spcBef>
                          <a:spcPts val="0"/>
                        </a:spcBef>
                        <a:spcAft>
                          <a:spcPts val="0"/>
                        </a:spcAft>
                        <a:buNone/>
                      </a:pPr>
                      <a:r>
                        <a:rPr lang="en" sz="600" dirty="0">
                          <a:sym typeface="Arial"/>
                        </a:rPr>
                        <a:t>Calcium, mmol/L</a:t>
                      </a:r>
                      <a:endParaRPr sz="600" b="1" dirty="0">
                        <a:latin typeface="Arial"/>
                        <a:ea typeface="Arial"/>
                        <a:cs typeface="Arial"/>
                        <a:sym typeface="Arial"/>
                      </a:endParaRPr>
                    </a:p>
                  </a:txBody>
                  <a:tcPr marL="30475" marR="30475" marT="14300" marB="14300"/>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marR="0" lvl="0" indent="0" algn="ctr" rtl="0">
                        <a:spcBef>
                          <a:spcPts val="0"/>
                        </a:spcBef>
                        <a:spcAft>
                          <a:spcPts val="0"/>
                        </a:spcAft>
                        <a:buNone/>
                      </a:pPr>
                      <a:r>
                        <a:rPr lang="en-US" sz="600" dirty="0">
                          <a:sym typeface="Calibri"/>
                        </a:rPr>
                        <a:t>1.03</a:t>
                      </a:r>
                      <a:endParaRPr sz="400" b="1" dirty="0">
                        <a:latin typeface="Arial" panose="020B0604020202020204" pitchFamily="34" charset="0"/>
                        <a:ea typeface="Arial"/>
                        <a:cs typeface="Arial" panose="020B0604020202020204" pitchFamily="34" charset="0"/>
                        <a:sym typeface="Arial"/>
                      </a:endParaRPr>
                    </a:p>
                  </a:txBody>
                  <a:tcPr marL="30475" marR="30475" marT="14300" marB="14300"/>
                </a:tc>
                <a:tc>
                  <a:txBody>
                    <a:bodyPr/>
                    <a:lstStyle>
                      <a:lvl1pPr marL="177786" indent="-177786" algn="l" defTabSz="711143" rtl="0" eaLnBrk="1" latinLnBrk="0" hangingPunct="1">
                        <a:spcBef>
                          <a:spcPts val="1200"/>
                        </a:spcBef>
                        <a:buChar char="•"/>
                        <a:defRPr sz="1600" kern="1200">
                          <a:solidFill>
                            <a:schemeClr val="tx1"/>
                          </a:solidFill>
                          <a:latin typeface="Arial"/>
                        </a:defRPr>
                      </a:lvl1pPr>
                      <a:lvl2pPr marL="355572" indent="-177786" algn="l" defTabSz="711143" rtl="0" eaLnBrk="1" latinLnBrk="0" hangingPunct="1">
                        <a:spcBef>
                          <a:spcPts val="600"/>
                        </a:spcBef>
                        <a:buChar char="–"/>
                        <a:defRPr sz="1400" kern="1200">
                          <a:solidFill>
                            <a:schemeClr val="tx1"/>
                          </a:solidFill>
                          <a:latin typeface="Arial"/>
                        </a:defRPr>
                      </a:lvl2pPr>
                      <a:lvl3pPr marL="533358" indent="-177786" algn="l" defTabSz="711143" rtl="0" eaLnBrk="1" latinLnBrk="0" hangingPunct="1">
                        <a:spcBef>
                          <a:spcPts val="600"/>
                        </a:spcBef>
                        <a:buChar char="&gt;"/>
                        <a:defRPr sz="1400" kern="1200">
                          <a:solidFill>
                            <a:schemeClr val="tx1"/>
                          </a:solidFill>
                          <a:latin typeface="Arial"/>
                        </a:defRPr>
                      </a:lvl3pPr>
                      <a:lvl4pPr marL="711143" indent="-177786" algn="l" defTabSz="711143" rtl="0" eaLnBrk="1" latinLnBrk="0" hangingPunct="1">
                        <a:spcBef>
                          <a:spcPts val="600"/>
                        </a:spcBef>
                        <a:buChar char="–"/>
                        <a:defRPr sz="1400" kern="1200">
                          <a:solidFill>
                            <a:schemeClr val="tx1"/>
                          </a:solidFill>
                          <a:latin typeface="Arial"/>
                        </a:defRPr>
                      </a:lvl4pPr>
                      <a:lvl5pPr marL="888929" indent="-177786" algn="l" defTabSz="711143" rtl="0" eaLnBrk="1" latinLnBrk="0" hangingPunct="1">
                        <a:spcBef>
                          <a:spcPts val="600"/>
                        </a:spcBef>
                        <a:buChar char="&gt;"/>
                        <a:defRPr sz="1400" kern="1200">
                          <a:solidFill>
                            <a:schemeClr val="tx1"/>
                          </a:solidFill>
                          <a:latin typeface="Arial"/>
                        </a:defRPr>
                      </a:lvl5pPr>
                      <a:lvl6pPr marL="1066714" algn="l" defTabSz="711143" rtl="0" eaLnBrk="1" latinLnBrk="0" hangingPunct="1">
                        <a:defRPr sz="1400" kern="1200">
                          <a:solidFill>
                            <a:schemeClr val="tx1"/>
                          </a:solidFill>
                          <a:latin typeface="Arial"/>
                        </a:defRPr>
                      </a:lvl6pPr>
                      <a:lvl7pPr marL="1244500" algn="l" defTabSz="711143" rtl="0" eaLnBrk="1" latinLnBrk="0" hangingPunct="1">
                        <a:defRPr sz="1400" kern="1200">
                          <a:solidFill>
                            <a:schemeClr val="tx1"/>
                          </a:solidFill>
                          <a:latin typeface="Arial"/>
                        </a:defRPr>
                      </a:lvl7pPr>
                      <a:lvl8pPr marL="1422286" algn="l" defTabSz="711143" rtl="0" eaLnBrk="1" latinLnBrk="0" hangingPunct="1">
                        <a:defRPr sz="1400" kern="1200">
                          <a:solidFill>
                            <a:schemeClr val="tx1"/>
                          </a:solidFill>
                          <a:latin typeface="Arial"/>
                        </a:defRPr>
                      </a:lvl8pPr>
                      <a:lvl9pPr marL="1600072" algn="l" defTabSz="711143" rtl="0" eaLnBrk="1" latinLnBrk="0" hangingPunct="1">
                        <a:defRPr sz="1400" kern="1200">
                          <a:solidFill>
                            <a:schemeClr val="tx1"/>
                          </a:solidFill>
                          <a:latin typeface="Arial"/>
                        </a:defRPr>
                      </a:lvl9pPr>
                    </a:lstStyle>
                    <a:p>
                      <a:pPr marL="0" lvl="0" indent="0" algn="ctr" rtl="0">
                        <a:spcBef>
                          <a:spcPts val="0"/>
                        </a:spcBef>
                        <a:spcAft>
                          <a:spcPts val="0"/>
                        </a:spcAft>
                        <a:buClr>
                          <a:schemeClr val="dk1"/>
                        </a:buClr>
                        <a:buFont typeface="Arial"/>
                        <a:buNone/>
                      </a:pPr>
                      <a:r>
                        <a:rPr lang="en-US" sz="600" dirty="0">
                          <a:sym typeface="Calibri"/>
                        </a:rPr>
                        <a:t>0.89</a:t>
                      </a:r>
                      <a:endParaRPr sz="400" b="1" dirty="0">
                        <a:latin typeface="Arial" panose="020B0604020202020204" pitchFamily="34" charset="0"/>
                        <a:ea typeface="Arial"/>
                        <a:cs typeface="Arial" panose="020B0604020202020204" pitchFamily="34" charset="0"/>
                        <a:sym typeface="Arial"/>
                      </a:endParaRPr>
                    </a:p>
                  </a:txBody>
                  <a:tcPr marL="30475" marR="30475" marT="14300" marB="14300"/>
                </a:tc>
                <a:extLst>
                  <a:ext uri="{0D108BD9-81ED-4DB2-BD59-A6C34878D82A}">
                    <a16:rowId xmlns:a16="http://schemas.microsoft.com/office/drawing/2014/main" val="10005"/>
                  </a:ext>
                </a:extLst>
              </a:tr>
            </a:tbl>
          </a:graphicData>
        </a:graphic>
      </p:graphicFrame>
      <p:sp>
        <p:nvSpPr>
          <p:cNvPr id="5" name="TextBox 4"/>
          <p:cNvSpPr txBox="1"/>
          <p:nvPr/>
        </p:nvSpPr>
        <p:spPr bwMode="gray">
          <a:xfrm rot="10800000" flipH="1" flipV="1">
            <a:off x="4365688" y="5959117"/>
            <a:ext cx="1947225" cy="349702"/>
          </a:xfrm>
          <a:prstGeom prst="rect">
            <a:avLst/>
          </a:prstGeom>
          <a:noFill/>
        </p:spPr>
        <p:txBody>
          <a:bodyPr wrap="square" lIns="36000" tIns="36000" rIns="36000" bIns="36000"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Franklin Gothic Book"/>
              </a:rPr>
              <a:t>HD= hemodialysis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Franklin Gothic Book"/>
              </a:rPr>
              <a:t>PD= peritoneal dialysis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Franklin Gothic Book"/>
              </a:rPr>
              <a:t>CRRT= continuous renal replacement therapy</a:t>
            </a:r>
          </a:p>
        </p:txBody>
      </p:sp>
    </p:spTree>
    <p:extLst>
      <p:ext uri="{BB962C8B-B14F-4D97-AF65-F5344CB8AC3E}">
        <p14:creationId xmlns:p14="http://schemas.microsoft.com/office/powerpoint/2010/main" val="226391278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1A92830-1E15-4DBC-AF53-264A317AD566}"/>
              </a:ext>
            </a:extLst>
          </p:cNvPr>
          <p:cNvGrpSpPr/>
          <p:nvPr/>
        </p:nvGrpSpPr>
        <p:grpSpPr>
          <a:xfrm>
            <a:off x="0" y="4353451"/>
            <a:ext cx="12192000" cy="2508902"/>
            <a:chOff x="0" y="4353451"/>
            <a:chExt cx="12192000" cy="2508902"/>
          </a:xfrm>
        </p:grpSpPr>
        <p:pic>
          <p:nvPicPr>
            <p:cNvPr id="6" name="Picture 5">
              <a:extLst>
                <a:ext uri="{FF2B5EF4-FFF2-40B4-BE49-F238E27FC236}">
                  <a16:creationId xmlns:a16="http://schemas.microsoft.com/office/drawing/2014/main" id="{040D5378-CC89-4792-A795-1F42EA172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650" y="4353451"/>
              <a:ext cx="5554700" cy="1412868"/>
            </a:xfrm>
            <a:prstGeom prst="rect">
              <a:avLst/>
            </a:prstGeom>
          </p:spPr>
        </p:pic>
        <p:sp>
          <p:nvSpPr>
            <p:cNvPr id="7" name="Rectangle 6">
              <a:extLst>
                <a:ext uri="{FF2B5EF4-FFF2-40B4-BE49-F238E27FC236}">
                  <a16:creationId xmlns:a16="http://schemas.microsoft.com/office/drawing/2014/main" id="{5FAB3B03-B77B-4A82-BE57-C1CC97DAE514}"/>
                </a:ext>
              </a:extLst>
            </p:cNvPr>
            <p:cNvSpPr/>
            <p:nvPr/>
          </p:nvSpPr>
          <p:spPr>
            <a:xfrm>
              <a:off x="0" y="6156960"/>
              <a:ext cx="12192000" cy="701040"/>
            </a:xfrm>
            <a:prstGeom prst="rect">
              <a:avLst/>
            </a:prstGeom>
            <a:solidFill>
              <a:srgbClr val="BB6847"/>
            </a:solidFill>
            <a:ln>
              <a:solidFill>
                <a:srgbClr val="BB68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D7F014-5CE0-41E5-A5BA-C4F0BB2948F0}"/>
                </a:ext>
              </a:extLst>
            </p:cNvPr>
            <p:cNvSpPr/>
            <p:nvPr/>
          </p:nvSpPr>
          <p:spPr>
            <a:xfrm>
              <a:off x="0" y="6514012"/>
              <a:ext cx="12192000" cy="348341"/>
            </a:xfrm>
            <a:prstGeom prst="rect">
              <a:avLst/>
            </a:prstGeom>
            <a:solidFill>
              <a:srgbClr val="7C7C80"/>
            </a:solidFill>
            <a:ln>
              <a:solidFill>
                <a:srgbClr val="7C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E725CC0D-1319-4893-90CD-FD996B9F443C}"/>
              </a:ext>
            </a:extLst>
          </p:cNvPr>
          <p:cNvSpPr txBox="1">
            <a:spLocks/>
          </p:cNvSpPr>
          <p:nvPr/>
        </p:nvSpPr>
        <p:spPr>
          <a:xfrm>
            <a:off x="960579" y="2051503"/>
            <a:ext cx="10270837" cy="8830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Garamond" panose="02020404030301010803" pitchFamily="18" charset="0"/>
              </a:rPr>
              <a:t>UTHealth Abstracts </a:t>
            </a:r>
          </a:p>
        </p:txBody>
      </p:sp>
    </p:spTree>
    <p:extLst>
      <p:ext uri="{BB962C8B-B14F-4D97-AF65-F5344CB8AC3E}">
        <p14:creationId xmlns:p14="http://schemas.microsoft.com/office/powerpoint/2010/main" val="459909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1EDE54-F343-42A2-BD52-3D0BBA0D710C}"/>
              </a:ext>
            </a:extLst>
          </p:cNvPr>
          <p:cNvSpPr txBox="1">
            <a:spLocks noChangeArrowheads="1"/>
          </p:cNvSpPr>
          <p:nvPr/>
        </p:nvSpPr>
        <p:spPr>
          <a:xfrm>
            <a:off x="228599" y="156203"/>
            <a:ext cx="8096795"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a:defRPr/>
            </a:pP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Improving Accuracy of Linear Growth Measurements in the Neonatal ICU</a:t>
            </a:r>
            <a:endParaRPr lang="en-US" sz="1600" dirty="0">
              <a:solidFill>
                <a:schemeClr val="tx1"/>
              </a:solidFill>
              <a:latin typeface="Franklin Gothic Book" panose="020B0503020102020204" pitchFamily="34" charset="0"/>
              <a:ea typeface="ＭＳ Ｐゴシック" charset="-128"/>
              <a:cs typeface="Times New Roman" panose="02020603050405020304" pitchFamily="18" charset="0"/>
            </a:endParaRPr>
          </a:p>
          <a:p>
            <a:pPr>
              <a:defRPr/>
            </a:pP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Polina Gelfer, M.D</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Jenifer Davis RD; Megan Forbes, RD; Kendall McLean, RD</a:t>
            </a:r>
          </a:p>
        </p:txBody>
      </p:sp>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096000" y="1299067"/>
            <a:ext cx="5829299"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Results:</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rPr>
              <a:t>This pilot included 25 before and 22 after intervention audit measurements. The length board intervention improved accuracy of measurements to ≤1cm difference from 60% to 73% and to &gt;1≤2 cm from 20% to 23%. Measurement discrepancy of &gt; 2cm difference decreased from 24% to 4%. Out of 92 post procedure surveys, 99% stated that the length boards were easy to use and measurement time was &lt;5 min.</a:t>
            </a:r>
          </a:p>
          <a:p>
            <a:endParaRPr lang="en-US" sz="1400" dirty="0">
              <a:latin typeface="Franklin Gothic Book" panose="020B0503020102020204" pitchFamily="34" charset="0"/>
              <a:cs typeface="Times New Roman" panose="02020603050405020304" pitchFamily="18" charset="0"/>
            </a:endParaRP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096000" y="3802017"/>
            <a:ext cx="5829300"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Conclusions: </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rPr>
              <a:t>There is a need for uniformity and accuracy of length measurements. Many challenges were identified, including needs for additional nursing support and time, purchase and maintenance of the equipment and the safety of procedure for sick infants. Appropriate staffing and continued educational efforts can alleviate these concerns. </a:t>
            </a:r>
          </a:p>
          <a:p>
            <a:endParaRPr lang="en-US" sz="1400" dirty="0">
              <a:latin typeface="Franklin Gothic Book" panose="020B0503020102020204" pitchFamily="34" charset="0"/>
              <a:cs typeface="Times New Roman" panose="02020603050405020304" pitchFamily="18" charset="0"/>
            </a:endParaRP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28597" y="3802017"/>
            <a:ext cx="5829301"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Methods: </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rPr>
              <a:t>A before-after intervention comparison design was used. The following interventions were implemented: nursing education curriculum, measurement steps card, champion team, nursing questionnaire to elicit feedback, bedside rounds. The audits were performed within 24-48h of the original measurement. </a:t>
            </a:r>
            <a:endParaRPr lang="en-US" sz="1400" dirty="0">
              <a:latin typeface="Franklin Gothic Book" panose="020B0503020102020204" pitchFamily="34" charset="0"/>
              <a:cs typeface="Times New Roman" panose="02020603050405020304" pitchFamily="18" charset="0"/>
            </a:endParaRPr>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6" y="1299067"/>
            <a:ext cx="5829302" cy="2502950"/>
          </a:xfrm>
          <a:prstGeom prst="rect">
            <a:avLst/>
          </a:prstGeom>
          <a:noFill/>
          <a:ln w="28575">
            <a:solidFill>
              <a:schemeClr val="tx2">
                <a:lumMod val="50000"/>
              </a:schemeClr>
            </a:solidFill>
            <a:miter lim="800000"/>
            <a:headEnd/>
            <a:tailEnd/>
          </a:ln>
        </p:spPr>
        <p:txBody>
          <a:bodyPr lIns="92075" tIns="46038" rIns="92075" bIns="46038"/>
          <a:lstStyle/>
          <a:p>
            <a:pPr>
              <a:defRPr/>
            </a:pPr>
            <a:r>
              <a:rPr lang="en-US" sz="1400" b="1" dirty="0">
                <a:latin typeface="Franklin Gothic Book" panose="020B0503020102020204" pitchFamily="34" charset="0"/>
              </a:rPr>
              <a:t>Overview/Problem Statement: </a:t>
            </a:r>
          </a:p>
          <a:p>
            <a:pPr>
              <a:defRPr/>
            </a:pPr>
            <a:r>
              <a:rPr lang="en-US" sz="1400" dirty="0">
                <a:latin typeface="Franklin Gothic Book" panose="020B0503020102020204" pitchFamily="34" charset="0"/>
              </a:rPr>
              <a:t>Preterm infants are at risk for disproportional growth and many remain underweight and short during childhood. Improved postnatal linear growth was associated with improved cognitive and motor scores. Close monitoring of linear growth allows necessary adjustments in nutritional plans and better outcomes. The American Academy of Pediatrics recommends length board measurements performed by 2 trained professionals. Our unit’s routine length measurement practice was done by obtaining tape measurements by one nurse. During random audits only 60% of infants were measured within 1 cm of differences. We aimed to increase this rate to 80% by implementing length board measurement practices.</a:t>
            </a:r>
            <a:endParaRPr lang="en-US" sz="1400" dirty="0">
              <a:latin typeface="Franklin Gothic Book" panose="020B0503020102020204" pitchFamily="34" charset="0"/>
              <a:ea typeface="ＭＳ Ｐゴシック" charset="-128"/>
              <a:cs typeface="Times New Roman" panose="02020603050405020304" pitchFamily="18" charset="0"/>
            </a:endParaRPr>
          </a:p>
        </p:txBody>
      </p:sp>
      <p:pic>
        <p:nvPicPr>
          <p:cNvPr id="10" name="Picture 9">
            <a:extLst>
              <a:ext uri="{FF2B5EF4-FFF2-40B4-BE49-F238E27FC236}">
                <a16:creationId xmlns:a16="http://schemas.microsoft.com/office/drawing/2014/main" id="{C20A6E6C-9307-40ED-956F-BDA889FE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Tree>
    <p:extLst>
      <p:ext uri="{BB962C8B-B14F-4D97-AF65-F5344CB8AC3E}">
        <p14:creationId xmlns:p14="http://schemas.microsoft.com/office/powerpoint/2010/main" val="3111881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1EDE54-F343-42A2-BD52-3D0BBA0D710C}"/>
              </a:ext>
            </a:extLst>
          </p:cNvPr>
          <p:cNvSpPr txBox="1">
            <a:spLocks noChangeArrowheads="1"/>
          </p:cNvSpPr>
          <p:nvPr/>
        </p:nvSpPr>
        <p:spPr>
          <a:xfrm>
            <a:off x="228599" y="156203"/>
            <a:ext cx="8096795"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a:defRPr/>
            </a:pP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A Novel Telemedicine Intervention to Decrease Avoidable Emergency Department (ED) Visits</a:t>
            </a:r>
          </a:p>
          <a:p>
            <a:pPr>
              <a:defRPr/>
            </a:pP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Zheng Ben Ma, MD MHCM</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Jonathan Rogg, MD MBA; Kunal Sharma, MD CMQ</a:t>
            </a:r>
          </a:p>
        </p:txBody>
      </p:sp>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096000" y="1299067"/>
            <a:ext cx="5829299"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Results:</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rPr>
              <a:t>During the study period, 1351 patients called ask-my-nurse and met criteria for ED evaluation. 102 patients declined to be seen virtually or were unable to connect. 1249 patients had a telehealth visit with an EP; 74% were video visits. 894 patients (72%) successfully avoided the ED.  Overall satisfaction measured by post-visit survey was 77.9%.</a:t>
            </a:r>
          </a:p>
          <a:p>
            <a:r>
              <a:rPr lang="en-US" sz="1400" dirty="0">
                <a:latin typeface="Franklin Gothic Book" panose="020B0503020102020204" pitchFamily="34" charset="0"/>
              </a:rPr>
              <a:t> </a:t>
            </a:r>
          </a:p>
          <a:p>
            <a:endParaRPr lang="en-US" sz="1400" dirty="0">
              <a:latin typeface="Franklin Gothic Book" panose="020B0503020102020204" pitchFamily="34" charset="0"/>
              <a:cs typeface="Times New Roman" panose="02020603050405020304" pitchFamily="18" charset="0"/>
            </a:endParaRP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096000" y="3802017"/>
            <a:ext cx="5829300"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Conclusions: </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rPr>
              <a:t>This study examines a novel role of emergency physicians in telemedicine, where EPs enhance an ask-my-nurse line to avoid ED visits. Most patients (72%) successfully avoided the ED and were definitively treated or referred to less intensive sites of care. EPs are perfectly suited to judiciously determine the best use of precious and costly emergency care resources. Importantly, health systems that wish to reduce ED visits should consider investment in tele-triage systems staffed by emergency physicians. </a:t>
            </a:r>
          </a:p>
          <a:p>
            <a:endParaRPr lang="en-US" sz="1400" dirty="0">
              <a:latin typeface="Franklin Gothic Book" panose="020B0503020102020204" pitchFamily="34" charset="0"/>
              <a:cs typeface="Times New Roman" panose="02020603050405020304" pitchFamily="18" charset="0"/>
            </a:endParaRP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28597" y="3802017"/>
            <a:ext cx="5829301"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Methods: </a:t>
            </a:r>
          </a:p>
          <a:p>
            <a:endParaRPr lang="en-US" sz="1400" dirty="0">
              <a:latin typeface="Franklin Gothic Book" panose="020B0503020102020204" pitchFamily="34" charset="0"/>
            </a:endParaRPr>
          </a:p>
          <a:p>
            <a:r>
              <a:rPr lang="en-US" sz="1400" dirty="0">
                <a:latin typeface="Franklin Gothic Book" panose="020B0503020102020204" pitchFamily="34" charset="0"/>
              </a:rPr>
              <a:t>This was a four-month pilot study that includes patients who called the Harris Health ask-my-nurse line Monday-Friday, 8AM-5PM between November 2020 and March 2021. Patients who would by protocol be sent to the ED were instead routed to an EP on-call for telemedicine. The EP would then either definitively address the patient’s concern or refer to the appropriate care setting.  </a:t>
            </a:r>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6" y="1299067"/>
            <a:ext cx="5829302" cy="2502950"/>
          </a:xfrm>
          <a:prstGeom prst="rect">
            <a:avLst/>
          </a:prstGeom>
          <a:noFill/>
          <a:ln w="28575">
            <a:solidFill>
              <a:schemeClr val="tx2">
                <a:lumMod val="50000"/>
              </a:schemeClr>
            </a:solidFill>
            <a:miter lim="800000"/>
            <a:headEnd/>
            <a:tailEnd/>
          </a:ln>
        </p:spPr>
        <p:txBody>
          <a:bodyPr lIns="92075" tIns="46038" rIns="92075" bIns="46038"/>
          <a:lstStyle/>
          <a:p>
            <a:pPr>
              <a:defRPr/>
            </a:pPr>
            <a:r>
              <a:rPr lang="en-US" sz="1400" b="1" dirty="0">
                <a:latin typeface="Franklin Gothic Book" panose="020B0503020102020204" pitchFamily="34" charset="0"/>
              </a:rPr>
              <a:t>Overview/Problem Statement: </a:t>
            </a:r>
          </a:p>
          <a:p>
            <a:pPr>
              <a:defRPr/>
            </a:pPr>
            <a:endParaRPr lang="en-US" sz="1400" dirty="0">
              <a:latin typeface="Franklin Gothic Book" panose="020B0503020102020204" pitchFamily="34" charset="0"/>
            </a:endParaRPr>
          </a:p>
          <a:p>
            <a:r>
              <a:rPr lang="en-US" sz="1400" dirty="0">
                <a:latin typeface="Franklin Gothic Book" panose="020B0503020102020204" pitchFamily="34" charset="0"/>
              </a:rPr>
              <a:t>To decrease avoidable ED visits, this study aimed to examine the impact of using an emergency physician (EP) telemedicine visit to assist the ask-my-nurse line at Harris Health System for patients who would otherwise be referred to the ED. The primary goal was to assess the reduction in referred patient visits to the ED. Patient satisfaction and accessibility were additionally measured. </a:t>
            </a:r>
          </a:p>
        </p:txBody>
      </p:sp>
      <p:pic>
        <p:nvPicPr>
          <p:cNvPr id="10" name="Picture 9">
            <a:extLst>
              <a:ext uri="{FF2B5EF4-FFF2-40B4-BE49-F238E27FC236}">
                <a16:creationId xmlns:a16="http://schemas.microsoft.com/office/drawing/2014/main" id="{C20A6E6C-9307-40ED-956F-BDA889FE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Tree>
    <p:extLst>
      <p:ext uri="{BB962C8B-B14F-4D97-AF65-F5344CB8AC3E}">
        <p14:creationId xmlns:p14="http://schemas.microsoft.com/office/powerpoint/2010/main" val="719207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1EDE54-F343-42A2-BD52-3D0BBA0D710C}"/>
              </a:ext>
            </a:extLst>
          </p:cNvPr>
          <p:cNvSpPr txBox="1">
            <a:spLocks noChangeArrowheads="1"/>
          </p:cNvSpPr>
          <p:nvPr/>
        </p:nvSpPr>
        <p:spPr>
          <a:xfrm>
            <a:off x="228599" y="156203"/>
            <a:ext cx="8096795"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a:defRPr/>
            </a:pP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Using Patient Data to Transform Care and Improve Outcomes in Pediatric Inflammatory Bowel Disease</a:t>
            </a:r>
          </a:p>
          <a:p>
            <a:pPr>
              <a:defRPr/>
            </a:pP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Fernando Navarro, M.D</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Jon Marc Rhoads, M.D, Amanda Schuck-Phan, D.O, Melissa Van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Arsdall</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M.D.,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Supriya</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Nair, M.D., Jane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Alookaran</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M.D</a:t>
            </a:r>
          </a:p>
        </p:txBody>
      </p:sp>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096000" y="1299067"/>
            <a:ext cx="5829299"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Results:</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rPr>
              <a:t>Increased percentage of patients registered (Figure 1). Increased percentage of patients on prednisone-free remission (Figure 2).  Data quality score (the lower the better) improving (Figure 3). CMHH/UTPGI team compared to ICN network targets (Figure 4).</a:t>
            </a:r>
          </a:p>
          <a:p>
            <a:endParaRPr lang="en-US" sz="1400" dirty="0">
              <a:latin typeface="Franklin Gothic Book" panose="020B0503020102020204" pitchFamily="34" charset="0"/>
              <a:cs typeface="Times New Roman" panose="02020603050405020304" pitchFamily="18" charset="0"/>
            </a:endParaRP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096000" y="3802017"/>
            <a:ext cx="5829300"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Conclusions:</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rPr>
              <a:t>Our overall goal of increasing the percentage of prednisone-free clinical remission (US news and world report measure for hospital national rankings) met network target.</a:t>
            </a:r>
          </a:p>
          <a:p>
            <a:pPr>
              <a:defRPr/>
            </a:pPr>
            <a:endParaRPr lang="en-US" sz="1400" dirty="0">
              <a:latin typeface="Franklin Gothic Book" panose="020B0503020102020204" pitchFamily="34" charset="0"/>
            </a:endParaRPr>
          </a:p>
          <a:p>
            <a:endParaRPr lang="en-US" sz="1400" dirty="0">
              <a:latin typeface="Franklin Gothic Book" panose="020B0503020102020204" pitchFamily="34" charset="0"/>
              <a:cs typeface="Times New Roman" panose="02020603050405020304" pitchFamily="18" charset="0"/>
            </a:endParaRP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28597" y="3802017"/>
            <a:ext cx="5829301"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Methods:</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rPr>
              <a:t>The network assigns teams to learning labs to guide and support QI projects. These assignments are based on where the teams are in their QI journey within the network. The learning labs meet monthly with a QI coach from ICN to share each team progress. </a:t>
            </a:r>
          </a:p>
          <a:p>
            <a:r>
              <a:rPr lang="en-US" sz="1400" dirty="0">
                <a:latin typeface="Franklin Gothic Book" panose="020B0503020102020204" pitchFamily="34" charset="0"/>
              </a:rPr>
              <a:t>The clinical remission and data completeness were tracked and compared to the network targets. PLAN-DO-STUDY-ADAPT cycles were done to optimize the maintenance of the patient master list, weekly review of UTPGI providers’ schedule and monthly pre-visit planning visits to improve the consent, registration and timely input of clinical/lab data processes.</a:t>
            </a:r>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6" y="1299067"/>
            <a:ext cx="5829302" cy="2502950"/>
          </a:xfrm>
          <a:prstGeom prst="rect">
            <a:avLst/>
          </a:prstGeom>
          <a:noFill/>
          <a:ln w="28575">
            <a:solidFill>
              <a:schemeClr val="tx2">
                <a:lumMod val="50000"/>
              </a:schemeClr>
            </a:solidFill>
            <a:miter lim="800000"/>
            <a:headEnd/>
            <a:tailEnd/>
          </a:ln>
        </p:spPr>
        <p:txBody>
          <a:bodyPr lIns="92075" tIns="46038" rIns="92075" bIns="46038"/>
          <a:lstStyle/>
          <a:p>
            <a:pPr>
              <a:defRPr/>
            </a:pPr>
            <a:r>
              <a:rPr lang="en-US" sz="1400" b="1" dirty="0">
                <a:latin typeface="Franklin Gothic Book" panose="020B0503020102020204" pitchFamily="34" charset="0"/>
              </a:rPr>
              <a:t>Overview/Problem Statement:</a:t>
            </a:r>
          </a:p>
          <a:p>
            <a:pPr>
              <a:defRPr/>
            </a:pPr>
            <a:endParaRPr lang="en-US" sz="1400" dirty="0">
              <a:latin typeface="Franklin Gothic Book" panose="020B0503020102020204" pitchFamily="34" charset="0"/>
            </a:endParaRPr>
          </a:p>
          <a:p>
            <a:pPr>
              <a:defRPr/>
            </a:pPr>
            <a:r>
              <a:rPr lang="en-US" sz="1400" dirty="0">
                <a:latin typeface="Franklin Gothic Book" panose="020B0503020102020204" pitchFamily="34" charset="0"/>
              </a:rPr>
              <a:t>Children’s Memorial Hermann Hospital (CMHH) and the University of Texas McGovern Medical School pediatric gastroenterology division (UTPGI) are part of the national Improve Care Now (ICN) network. This national quality improvement network focuses in improving the health care delivery for pediatric patients with inflammatory bowel disease (IBD). </a:t>
            </a:r>
          </a:p>
          <a:p>
            <a:pPr>
              <a:defRPr/>
            </a:pPr>
            <a:endParaRPr lang="en-US" sz="1400" dirty="0">
              <a:latin typeface="Franklin Gothic Book" panose="020B0503020102020204" pitchFamily="34" charset="0"/>
            </a:endParaRPr>
          </a:p>
          <a:p>
            <a:pPr>
              <a:defRPr/>
            </a:pPr>
            <a:endParaRPr lang="en-US" sz="1400" dirty="0">
              <a:latin typeface="Franklin Gothic Book" panose="020B0503020102020204" pitchFamily="34" charset="0"/>
              <a:ea typeface="ＭＳ Ｐゴシック" charset="-128"/>
              <a:cs typeface="Times New Roman" panose="02020603050405020304" pitchFamily="18" charset="0"/>
            </a:endParaRPr>
          </a:p>
        </p:txBody>
      </p:sp>
      <p:pic>
        <p:nvPicPr>
          <p:cNvPr id="10" name="Picture 9">
            <a:extLst>
              <a:ext uri="{FF2B5EF4-FFF2-40B4-BE49-F238E27FC236}">
                <a16:creationId xmlns:a16="http://schemas.microsoft.com/office/drawing/2014/main" id="{C20A6E6C-9307-40ED-956F-BDA889FE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Tree>
    <p:extLst>
      <p:ext uri="{BB962C8B-B14F-4D97-AF65-F5344CB8AC3E}">
        <p14:creationId xmlns:p14="http://schemas.microsoft.com/office/powerpoint/2010/main" val="2089221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5" y="1299067"/>
            <a:ext cx="11527975" cy="5402730"/>
          </a:xfrm>
          <a:prstGeom prst="rect">
            <a:avLst/>
          </a:prstGeom>
          <a:noFill/>
          <a:ln w="28575">
            <a:solidFill>
              <a:schemeClr val="tx2">
                <a:lumMod val="50000"/>
              </a:schemeClr>
            </a:solidFill>
            <a:miter lim="800000"/>
            <a:headEnd/>
            <a:tailEnd/>
          </a:ln>
        </p:spPr>
        <p:txBody>
          <a:bodyPr lIns="92075" tIns="46038" rIns="92075" bIns="46038"/>
          <a:lstStyle/>
          <a:p>
            <a:r>
              <a:rPr lang="en-US" sz="1400" dirty="0">
                <a:latin typeface="Franklin Gothic Book" panose="020B0503020102020204" pitchFamily="34" charset="0"/>
              </a:rPr>
              <a:t> </a:t>
            </a:r>
          </a:p>
          <a:p>
            <a:pPr fontAlgn="auto">
              <a:spcBef>
                <a:spcPts val="600"/>
              </a:spcBef>
              <a:spcAft>
                <a:spcPts val="0"/>
              </a:spcAft>
              <a:defRPr/>
            </a:pPr>
            <a:endParaRPr lang="en-US" sz="1400" dirty="0">
              <a:latin typeface="Franklin Gothic Book" panose="020B0503020102020204" pitchFamily="34" charset="0"/>
              <a:ea typeface="ＭＳ Ｐゴシック" charset="-128"/>
              <a:cs typeface="Times New Roman" panose="02020603050405020304" pitchFamily="18" charset="0"/>
            </a:endParaRPr>
          </a:p>
        </p:txBody>
      </p:sp>
      <p:pic>
        <p:nvPicPr>
          <p:cNvPr id="6" name="Picture 5" descr="Percentage of Registrable Population">
            <a:extLst>
              <a:ext uri="{FF2B5EF4-FFF2-40B4-BE49-F238E27FC236}">
                <a16:creationId xmlns:a16="http://schemas.microsoft.com/office/drawing/2014/main" id="{B8360335-68CD-4676-A1B3-F430DAF94F2F}"/>
              </a:ext>
              <a:ext uri="{C183D7F6-B498-43B3-948B-1728B52AA6E4}">
                <adec:decorative xmlns:adec="http://schemas.microsoft.com/office/drawing/2017/decorative" val="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2697" y="1565011"/>
            <a:ext cx="4460560" cy="2551087"/>
          </a:xfrm>
          <a:prstGeom prst="rect">
            <a:avLst/>
          </a:prstGeom>
          <a:noFill/>
          <a:ln>
            <a:noFill/>
          </a:ln>
        </p:spPr>
      </p:pic>
      <p:pic>
        <p:nvPicPr>
          <p:cNvPr id="7" name="Picture 6">
            <a:extLst>
              <a:ext uri="{FF2B5EF4-FFF2-40B4-BE49-F238E27FC236}">
                <a16:creationId xmlns:a16="http://schemas.microsoft.com/office/drawing/2014/main" id="{02440BDE-488C-4884-9DF2-965A7CACD733}"/>
              </a:ext>
            </a:extLst>
          </p:cNvPr>
          <p:cNvPicPr/>
          <p:nvPr/>
        </p:nvPicPr>
        <p:blipFill rotWithShape="1">
          <a:blip r:embed="rId3">
            <a:extLst>
              <a:ext uri="{28A0092B-C50C-407E-A947-70E740481C1C}">
                <a14:useLocalDpi xmlns:a14="http://schemas.microsoft.com/office/drawing/2010/main" val="0"/>
              </a:ext>
            </a:extLst>
          </a:blip>
          <a:srcRect l="1795" t="1987"/>
          <a:stretch/>
        </p:blipFill>
        <p:spPr bwMode="auto">
          <a:xfrm>
            <a:off x="5669555" y="1651763"/>
            <a:ext cx="5836920" cy="2950096"/>
          </a:xfrm>
          <a:prstGeom prst="rect">
            <a:avLst/>
          </a:prstGeom>
          <a:noFill/>
          <a:ln>
            <a:noFill/>
          </a:ln>
        </p:spPr>
      </p:pic>
      <p:pic>
        <p:nvPicPr>
          <p:cNvPr id="9" name="Picture 8">
            <a:extLst>
              <a:ext uri="{FF2B5EF4-FFF2-40B4-BE49-F238E27FC236}">
                <a16:creationId xmlns:a16="http://schemas.microsoft.com/office/drawing/2014/main" id="{085F38A1-9FAB-4AAF-BA5C-F0AFF58F57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5430" y="4482582"/>
            <a:ext cx="3824268" cy="2133598"/>
          </a:xfrm>
          <a:prstGeom prst="rect">
            <a:avLst/>
          </a:prstGeom>
          <a:noFill/>
          <a:ln>
            <a:noFill/>
          </a:ln>
        </p:spPr>
      </p:pic>
      <p:pic>
        <p:nvPicPr>
          <p:cNvPr id="11" name="Picture 10">
            <a:extLst>
              <a:ext uri="{FF2B5EF4-FFF2-40B4-BE49-F238E27FC236}">
                <a16:creationId xmlns:a16="http://schemas.microsoft.com/office/drawing/2014/main" id="{9D5CE0BF-C7B0-44D0-84A7-DF03901E50B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562875" y="5129349"/>
            <a:ext cx="5943600" cy="1419225"/>
          </a:xfrm>
          <a:prstGeom prst="rect">
            <a:avLst/>
          </a:prstGeom>
          <a:noFill/>
          <a:ln>
            <a:noFill/>
          </a:ln>
        </p:spPr>
      </p:pic>
      <p:sp>
        <p:nvSpPr>
          <p:cNvPr id="3" name="Rectangle 2">
            <a:extLst>
              <a:ext uri="{FF2B5EF4-FFF2-40B4-BE49-F238E27FC236}">
                <a16:creationId xmlns:a16="http://schemas.microsoft.com/office/drawing/2014/main" id="{96D6D7B4-6252-4884-88C7-2613EB972A55}"/>
              </a:ext>
            </a:extLst>
          </p:cNvPr>
          <p:cNvSpPr/>
          <p:nvPr/>
        </p:nvSpPr>
        <p:spPr>
          <a:xfrm>
            <a:off x="296500" y="1320527"/>
            <a:ext cx="2953053" cy="261610"/>
          </a:xfrm>
          <a:prstGeom prst="rect">
            <a:avLst/>
          </a:prstGeom>
        </p:spPr>
        <p:txBody>
          <a:bodyPr wrap="square">
            <a:spAutoFit/>
          </a:bodyPr>
          <a:lstStyle/>
          <a:p>
            <a:r>
              <a:rPr lang="en-US" sz="1100" dirty="0">
                <a:latin typeface="Franklin Gothic Book" panose="020B0503020102020204" pitchFamily="34" charset="0"/>
              </a:rPr>
              <a:t>Figure 1: Percentage of Registrable Population</a:t>
            </a:r>
          </a:p>
        </p:txBody>
      </p:sp>
      <p:sp>
        <p:nvSpPr>
          <p:cNvPr id="12" name="Rectangle 11">
            <a:extLst>
              <a:ext uri="{FF2B5EF4-FFF2-40B4-BE49-F238E27FC236}">
                <a16:creationId xmlns:a16="http://schemas.microsoft.com/office/drawing/2014/main" id="{F7F90575-D1A4-4A0C-83E5-360887A9515E}"/>
              </a:ext>
            </a:extLst>
          </p:cNvPr>
          <p:cNvSpPr/>
          <p:nvPr/>
        </p:nvSpPr>
        <p:spPr>
          <a:xfrm>
            <a:off x="5992582" y="1303401"/>
            <a:ext cx="3015569" cy="261610"/>
          </a:xfrm>
          <a:prstGeom prst="rect">
            <a:avLst/>
          </a:prstGeom>
        </p:spPr>
        <p:txBody>
          <a:bodyPr wrap="square">
            <a:spAutoFit/>
          </a:bodyPr>
          <a:lstStyle/>
          <a:p>
            <a:r>
              <a:rPr lang="en-US" sz="1100" dirty="0">
                <a:latin typeface="Franklin Gothic Book" panose="020B0503020102020204" pitchFamily="34" charset="0"/>
              </a:rPr>
              <a:t>Figure 2: Patients on Prednisone-free remission</a:t>
            </a:r>
          </a:p>
        </p:txBody>
      </p:sp>
      <p:sp>
        <p:nvSpPr>
          <p:cNvPr id="13" name="Rectangle 12">
            <a:extLst>
              <a:ext uri="{FF2B5EF4-FFF2-40B4-BE49-F238E27FC236}">
                <a16:creationId xmlns:a16="http://schemas.microsoft.com/office/drawing/2014/main" id="{C644E4B0-40C1-4F5C-A0E5-681C8B97D6D8}"/>
              </a:ext>
            </a:extLst>
          </p:cNvPr>
          <p:cNvSpPr/>
          <p:nvPr/>
        </p:nvSpPr>
        <p:spPr>
          <a:xfrm>
            <a:off x="372697" y="4168535"/>
            <a:ext cx="4001180" cy="261610"/>
          </a:xfrm>
          <a:prstGeom prst="rect">
            <a:avLst/>
          </a:prstGeom>
        </p:spPr>
        <p:txBody>
          <a:bodyPr wrap="square">
            <a:spAutoFit/>
          </a:bodyPr>
          <a:lstStyle/>
          <a:p>
            <a:r>
              <a:rPr lang="en-US" sz="1100" dirty="0">
                <a:latin typeface="Franklin Gothic Book" panose="020B0503020102020204" pitchFamily="34" charset="0"/>
              </a:rPr>
              <a:t>Figure 3: Data quality score card for CMHH/UTPGI (in green)</a:t>
            </a:r>
          </a:p>
        </p:txBody>
      </p:sp>
      <p:sp>
        <p:nvSpPr>
          <p:cNvPr id="14" name="Rectangle 13">
            <a:extLst>
              <a:ext uri="{FF2B5EF4-FFF2-40B4-BE49-F238E27FC236}">
                <a16:creationId xmlns:a16="http://schemas.microsoft.com/office/drawing/2014/main" id="{AE4DF602-CA03-4C84-B58D-88E5C1886E8E}"/>
              </a:ext>
            </a:extLst>
          </p:cNvPr>
          <p:cNvSpPr/>
          <p:nvPr/>
        </p:nvSpPr>
        <p:spPr>
          <a:xfrm>
            <a:off x="5499776" y="4762500"/>
            <a:ext cx="4001180" cy="261610"/>
          </a:xfrm>
          <a:prstGeom prst="rect">
            <a:avLst/>
          </a:prstGeom>
        </p:spPr>
        <p:txBody>
          <a:bodyPr wrap="square">
            <a:spAutoFit/>
          </a:bodyPr>
          <a:lstStyle/>
          <a:p>
            <a:r>
              <a:rPr lang="en-US" sz="1100" dirty="0">
                <a:latin typeface="Franklin Gothic Book" panose="020B0503020102020204" pitchFamily="34" charset="0"/>
              </a:rPr>
              <a:t>Figure 4: CMHH/UTPGI team performance and ICN targets </a:t>
            </a:r>
          </a:p>
        </p:txBody>
      </p:sp>
      <p:sp>
        <p:nvSpPr>
          <p:cNvPr id="15" name="Rectangle 2">
            <a:extLst>
              <a:ext uri="{FF2B5EF4-FFF2-40B4-BE49-F238E27FC236}">
                <a16:creationId xmlns:a16="http://schemas.microsoft.com/office/drawing/2014/main" id="{20BD5F1E-79E8-4B0A-B1CC-3FFD9C3D02C6}"/>
              </a:ext>
            </a:extLst>
          </p:cNvPr>
          <p:cNvSpPr txBox="1">
            <a:spLocks noChangeArrowheads="1"/>
          </p:cNvSpPr>
          <p:nvPr/>
        </p:nvSpPr>
        <p:spPr>
          <a:xfrm>
            <a:off x="228599" y="156203"/>
            <a:ext cx="8096795"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a:defRPr/>
            </a:pP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Using Patient Data to Transform Care and Improve Outcomes in Pediatric Inflammatory Bowel Disease</a:t>
            </a:r>
          </a:p>
          <a:p>
            <a:pPr>
              <a:defRPr/>
            </a:pP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Fernando Navarro, M.D</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Jon Marc Rhoads, M.D, Amanda Schuck-Phan, D.O, Melissa Van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Arsdall</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M.D.,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Supriya</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Nair, M.D., Jane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Alookaran</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M.D</a:t>
            </a:r>
          </a:p>
        </p:txBody>
      </p:sp>
      <p:pic>
        <p:nvPicPr>
          <p:cNvPr id="16" name="Picture 15">
            <a:extLst>
              <a:ext uri="{FF2B5EF4-FFF2-40B4-BE49-F238E27FC236}">
                <a16:creationId xmlns:a16="http://schemas.microsoft.com/office/drawing/2014/main" id="{1B123C27-AD75-44D8-A61F-42633E30D0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Tree>
    <p:extLst>
      <p:ext uri="{BB962C8B-B14F-4D97-AF65-F5344CB8AC3E}">
        <p14:creationId xmlns:p14="http://schemas.microsoft.com/office/powerpoint/2010/main" val="190859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1EDE54-F343-42A2-BD52-3D0BBA0D710C}"/>
              </a:ext>
            </a:extLst>
          </p:cNvPr>
          <p:cNvSpPr txBox="1">
            <a:spLocks noChangeArrowheads="1"/>
          </p:cNvSpPr>
          <p:nvPr/>
        </p:nvSpPr>
        <p:spPr>
          <a:xfrm>
            <a:off x="228599" y="156203"/>
            <a:ext cx="8096795"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a:defRPr/>
            </a:pP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Improve Parental awareness and knowledge about Newborn Screening</a:t>
            </a:r>
          </a:p>
          <a:p>
            <a:pPr>
              <a:defRPr/>
            </a:pP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Marta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Frigeni</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a:t>
            </a: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Katherine Leach</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Matthew Wright, Jeremy Hill, John Patton, Abigail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Kacpura</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Agata</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Migut</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Prajakta Yeragi</a:t>
            </a:r>
          </a:p>
        </p:txBody>
      </p:sp>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096000" y="1299067"/>
            <a:ext cx="5829299"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Results:</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rPr>
              <a:t>To date, 41 pre-intervention surveys and 38 post-intervention surveys have been completed at two pediatric clinics. After receiving the education, 95% of parents reported knowing why newborn screening is performed, compared to 20% of parents prior to the intervention. After intervention, 95% of parents said they knew what to do if their child’s newborn screen is abnormal, compared to 5% pre-intervention.</a:t>
            </a:r>
          </a:p>
          <a:p>
            <a:endParaRPr lang="en-US" sz="1400" dirty="0">
              <a:latin typeface="Franklin Gothic Book" panose="020B0503020102020204" pitchFamily="34" charset="0"/>
              <a:cs typeface="Times New Roman" panose="02020603050405020304" pitchFamily="18" charset="0"/>
            </a:endParaRP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096000" y="3802017"/>
            <a:ext cx="5829300"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Discussion &amp; Conclusion:</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rPr>
              <a:t>The education provided to parents about newborn screening was well-received. Survey results indicate that the education improved parental understanding of the purpose of newborn screening as well as the implications for their children.</a:t>
            </a:r>
          </a:p>
          <a:p>
            <a:endParaRPr lang="en-US" sz="1400" dirty="0">
              <a:latin typeface="Franklin Gothic Book" panose="020B0503020102020204" pitchFamily="34" charset="0"/>
            </a:endParaRPr>
          </a:p>
          <a:p>
            <a:r>
              <a:rPr lang="en-US" sz="1400" dirty="0">
                <a:latin typeface="Franklin Gothic Book" panose="020B0503020102020204" pitchFamily="34" charset="0"/>
              </a:rPr>
              <a:t>This standardized method of parental education about newborn screening is effective and can be a valuable contribution to routine newborn care. </a:t>
            </a:r>
          </a:p>
          <a:p>
            <a:endParaRPr lang="en-US" sz="1400" dirty="0">
              <a:latin typeface="Franklin Gothic Book" panose="020B0503020102020204" pitchFamily="34" charset="0"/>
              <a:cs typeface="Times New Roman" panose="02020603050405020304" pitchFamily="18" charset="0"/>
            </a:endParaRPr>
          </a:p>
          <a:p>
            <a:endParaRPr lang="en-US" sz="1400" dirty="0">
              <a:latin typeface="Franklin Gothic Book" panose="020B0503020102020204" pitchFamily="34" charset="0"/>
              <a:cs typeface="Times New Roman" panose="02020603050405020304" pitchFamily="18" charset="0"/>
            </a:endParaRP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28597" y="3802017"/>
            <a:ext cx="5829301"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Methods: </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rPr>
              <a:t>Questionnaires were provided to parents to assess understanding of newborn screening at the 2 weeks well child visit, and then parents were counseled and given an education pamphlet. A repeat questionnaire was given to parents at the 2 months visit to assess retention of information post-counseling.</a:t>
            </a:r>
          </a:p>
          <a:p>
            <a:endParaRPr lang="en-US" sz="1400" dirty="0">
              <a:latin typeface="Franklin Gothic Book" panose="020B0503020102020204" pitchFamily="34" charset="0"/>
              <a:cs typeface="Times New Roman" panose="02020603050405020304" pitchFamily="18" charset="0"/>
            </a:endParaRPr>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6" y="1299067"/>
            <a:ext cx="5829302" cy="2502950"/>
          </a:xfrm>
          <a:prstGeom prst="rect">
            <a:avLst/>
          </a:prstGeom>
          <a:noFill/>
          <a:ln w="28575">
            <a:solidFill>
              <a:schemeClr val="tx2">
                <a:lumMod val="50000"/>
              </a:schemeClr>
            </a:solidFill>
            <a:miter lim="800000"/>
            <a:headEnd/>
            <a:tailEnd/>
          </a:ln>
        </p:spPr>
        <p:txBody>
          <a:bodyPr lIns="92075" tIns="46038" rIns="92075" bIns="46038"/>
          <a:lstStyle/>
          <a:p>
            <a:pPr>
              <a:defRPr/>
            </a:pPr>
            <a:r>
              <a:rPr lang="en-US" sz="1400" b="1" dirty="0">
                <a:latin typeface="Franklin Gothic Book" panose="020B0503020102020204" pitchFamily="34" charset="0"/>
              </a:rPr>
              <a:t>Overview/Problem Statement: </a:t>
            </a:r>
          </a:p>
          <a:p>
            <a:pPr>
              <a:defRPr/>
            </a:pPr>
            <a:endParaRPr lang="en-US" sz="1400" dirty="0">
              <a:latin typeface="Franklin Gothic Book" panose="020B0503020102020204" pitchFamily="34" charset="0"/>
            </a:endParaRPr>
          </a:p>
          <a:p>
            <a:pPr>
              <a:defRPr/>
            </a:pPr>
            <a:r>
              <a:rPr lang="en-US" sz="1400" dirty="0">
                <a:latin typeface="Franklin Gothic Book" panose="020B0503020102020204" pitchFamily="34" charset="0"/>
              </a:rPr>
              <a:t>Every child born in Texas receives two newborn screening blood tests to screen for rare genetic, metabolic, immunologic, and hematologic disorders. The goal of the screening is to identify children with serious but treatable diseases in order to reduce morbidity and mortality associated with these conditions. Despite the screening being a routine component of newborn care, there is no standardized method of educating parents about the significance of the screen.</a:t>
            </a:r>
          </a:p>
          <a:p>
            <a:pPr>
              <a:defRPr/>
            </a:pPr>
            <a:r>
              <a:rPr lang="en-US" sz="1400" b="1" dirty="0">
                <a:latin typeface="Franklin Gothic Book" panose="020B0503020102020204" pitchFamily="34" charset="0"/>
              </a:rPr>
              <a:t>Objective:</a:t>
            </a:r>
            <a:r>
              <a:rPr lang="en-US" sz="1400" b="1" i="1" dirty="0">
                <a:latin typeface="Franklin Gothic Book" panose="020B0503020102020204" pitchFamily="34" charset="0"/>
              </a:rPr>
              <a:t> </a:t>
            </a:r>
            <a:r>
              <a:rPr lang="en-US" sz="1400" dirty="0">
                <a:latin typeface="Franklin Gothic Book" panose="020B0503020102020204" pitchFamily="34" charset="0"/>
              </a:rPr>
              <a:t>This project aims to improve parental knowledge about newborn screening.</a:t>
            </a:r>
          </a:p>
          <a:p>
            <a:pPr>
              <a:defRPr/>
            </a:pPr>
            <a:endParaRPr lang="en-US" sz="1400" dirty="0">
              <a:latin typeface="Franklin Gothic Book" panose="020B0503020102020204" pitchFamily="34" charset="0"/>
              <a:ea typeface="ＭＳ Ｐゴシック" charset="-128"/>
              <a:cs typeface="Times New Roman" panose="02020603050405020304" pitchFamily="18" charset="0"/>
            </a:endParaRPr>
          </a:p>
        </p:txBody>
      </p:sp>
      <p:pic>
        <p:nvPicPr>
          <p:cNvPr id="10" name="Picture 9">
            <a:extLst>
              <a:ext uri="{FF2B5EF4-FFF2-40B4-BE49-F238E27FC236}">
                <a16:creationId xmlns:a16="http://schemas.microsoft.com/office/drawing/2014/main" id="{C20A6E6C-9307-40ED-956F-BDA889FE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Tree>
    <p:extLst>
      <p:ext uri="{BB962C8B-B14F-4D97-AF65-F5344CB8AC3E}">
        <p14:creationId xmlns:p14="http://schemas.microsoft.com/office/powerpoint/2010/main" val="1304392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1EDE54-F343-42A2-BD52-3D0BBA0D710C}"/>
              </a:ext>
            </a:extLst>
          </p:cNvPr>
          <p:cNvSpPr txBox="1">
            <a:spLocks noChangeArrowheads="1"/>
          </p:cNvSpPr>
          <p:nvPr/>
        </p:nvSpPr>
        <p:spPr>
          <a:xfrm>
            <a:off x="228599" y="156203"/>
            <a:ext cx="8096795"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a:defRPr/>
            </a:pP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Post-Operative Atrial Fibrillation Prevention in patients receiving isolated Coronary Artery Bypass Grafting—MHH-TMC</a:t>
            </a:r>
          </a:p>
          <a:p>
            <a:pPr>
              <a:defRPr/>
            </a:pP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Steven B. Eisenberg MD, </a:t>
            </a: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Helene Weideman</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Ijeoma</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A.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Ekeruo</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MD, Mark T. Warner MD, Jill A. Bennett NP, Rana O. Afifi MD, Brian E. Gulbis PharmD</a:t>
            </a:r>
          </a:p>
        </p:txBody>
      </p:sp>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096000" y="1299067"/>
            <a:ext cx="5829299"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Results:</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cs typeface="Times New Roman" panose="02020603050405020304" pitchFamily="18" charset="0"/>
              </a:rPr>
              <a:t>49/69 patients receiving isolated CABG were started on the POAF protocol.</a:t>
            </a:r>
          </a:p>
          <a:p>
            <a:r>
              <a:rPr lang="en-US" sz="1400" dirty="0">
                <a:latin typeface="Franklin Gothic Book" panose="020B0503020102020204" pitchFamily="34" charset="0"/>
                <a:cs typeface="Times New Roman" panose="02020603050405020304" pitchFamily="18" charset="0"/>
              </a:rPr>
              <a:t>Incidence of post-operative AF in protocol vs non protocol group was 14.286% vs 50.0% (x2, p= 0.0018). POAF incidence Protocol vs Historical/STS incidence 35% (x2, p=0.0188), NNT = 4.8. Median post-operative length of stay between protocol and non-protocol patients was 6 vs 7 days (IQR=2.0,4.25) and median post-operative ICU time 3</a:t>
            </a:r>
          </a:p>
          <a:p>
            <a:r>
              <a:rPr lang="en-US" sz="1400" dirty="0">
                <a:latin typeface="Franklin Gothic Book" panose="020B0503020102020204" pitchFamily="34" charset="0"/>
                <a:cs typeface="Times New Roman" panose="02020603050405020304" pitchFamily="18" charset="0"/>
              </a:rPr>
              <a:t>vs 3.5 days respectively (IQR=2.0,2.25).</a:t>
            </a: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096000" y="3802017"/>
            <a:ext cx="5829300"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Conclusions:</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cs typeface="Times New Roman" panose="02020603050405020304" pitchFamily="18" charset="0"/>
              </a:rPr>
              <a:t>In patients receiving an isolated CABG, initiation of the POAF protocol </a:t>
            </a:r>
            <a:r>
              <a:rPr lang="en-US" sz="1400" i="1" dirty="0">
                <a:latin typeface="Franklin Gothic Book" panose="020B0503020102020204" pitchFamily="34" charset="0"/>
                <a:cs typeface="Times New Roman" panose="02020603050405020304" pitchFamily="18" charset="0"/>
              </a:rPr>
              <a:t>significantly</a:t>
            </a:r>
            <a:r>
              <a:rPr lang="en-US" sz="1400" dirty="0">
                <a:latin typeface="Franklin Gothic Book" panose="020B0503020102020204" pitchFamily="34" charset="0"/>
                <a:cs typeface="Times New Roman" panose="02020603050405020304" pitchFamily="18" charset="0"/>
              </a:rPr>
              <a:t> reduces incidence of POAF, post-op ICU time, and post-op hospital length of stay.</a:t>
            </a:r>
          </a:p>
          <a:p>
            <a:endParaRPr lang="en-US" sz="1400" dirty="0">
              <a:latin typeface="Franklin Gothic Book" panose="020B0503020102020204" pitchFamily="34" charset="0"/>
              <a:cs typeface="Times New Roman" panose="02020603050405020304" pitchFamily="18" charset="0"/>
            </a:endParaRP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28597" y="3802017"/>
            <a:ext cx="5829301"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Methods:</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cs typeface="Times New Roman" panose="02020603050405020304" pitchFamily="18" charset="0"/>
              </a:rPr>
              <a:t>The POAF protocol was developed and approved by MHH/TMC QIIRB to reduce the incidence of POAF. Protocol elements include pre-operative screening for obstructive sleep apnea, intra-operative administration of 2gm Magnesium IV and Amiodarone 0.75 mg/min IV continuing for 72 hours post-op, early post-operative initiation of beta blocker and Colchicine BID at 72 hours post-op. Protocol was initiated or withheld from patients</a:t>
            </a:r>
          </a:p>
          <a:p>
            <a:r>
              <a:rPr lang="en-US" sz="1400" dirty="0">
                <a:latin typeface="Franklin Gothic Book" panose="020B0503020102020204" pitchFamily="34" charset="0"/>
                <a:cs typeface="Times New Roman" panose="02020603050405020304" pitchFamily="18" charset="0"/>
              </a:rPr>
              <a:t>based on individual surgeon preference. Patients were monitored in real time for POAF.</a:t>
            </a:r>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6" y="1299067"/>
            <a:ext cx="5829302" cy="2502950"/>
          </a:xfrm>
          <a:prstGeom prst="rect">
            <a:avLst/>
          </a:prstGeom>
          <a:noFill/>
          <a:ln w="28575">
            <a:solidFill>
              <a:schemeClr val="tx2">
                <a:lumMod val="50000"/>
              </a:schemeClr>
            </a:solidFill>
            <a:miter lim="800000"/>
            <a:headEnd/>
            <a:tailEnd/>
          </a:ln>
        </p:spPr>
        <p:txBody>
          <a:bodyPr lIns="92075" tIns="46038" rIns="92075" bIns="46038"/>
          <a:lstStyle/>
          <a:p>
            <a:pPr>
              <a:defRPr/>
            </a:pPr>
            <a:r>
              <a:rPr lang="en-US" sz="1400" b="1" dirty="0">
                <a:latin typeface="Franklin Gothic Book" panose="020B0503020102020204" pitchFamily="34" charset="0"/>
              </a:rPr>
              <a:t>Overview/Problem Statement:</a:t>
            </a:r>
          </a:p>
          <a:p>
            <a:pPr>
              <a:defRPr/>
            </a:pPr>
            <a:endParaRPr lang="en-US" sz="1400" b="1" dirty="0">
              <a:latin typeface="Franklin Gothic Book" panose="020B0503020102020204" pitchFamily="34" charset="0"/>
            </a:endParaRPr>
          </a:p>
          <a:p>
            <a:pPr>
              <a:defRPr/>
            </a:pPr>
            <a:r>
              <a:rPr lang="en-US" sz="1400" dirty="0">
                <a:latin typeface="Franklin Gothic Book" panose="020B0503020102020204" pitchFamily="34" charset="0"/>
                <a:ea typeface="ＭＳ Ｐゴシック" charset="-128"/>
                <a:cs typeface="Times New Roman" panose="02020603050405020304" pitchFamily="18" charset="0"/>
              </a:rPr>
              <a:t>Post-operative atrial fibrillation (POAF) in patients undergoing isolated coronary bypass grafting is common (historical incidence 33-35%/STS data) and has been associated with multiple complications including significant increases in ICU and total length of stay. Previously published studies have suggested reduction in POAF utilizing pharmacologic, pulmonary, and mechanical interventions. This study was designed to develop a PROTOCOL integrating these modalities to potentially improve Hospital metrics.</a:t>
            </a:r>
          </a:p>
        </p:txBody>
      </p:sp>
      <p:pic>
        <p:nvPicPr>
          <p:cNvPr id="10" name="Picture 9">
            <a:extLst>
              <a:ext uri="{FF2B5EF4-FFF2-40B4-BE49-F238E27FC236}">
                <a16:creationId xmlns:a16="http://schemas.microsoft.com/office/drawing/2014/main" id="{C20A6E6C-9307-40ED-956F-BDA889FE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Tree>
    <p:extLst>
      <p:ext uri="{BB962C8B-B14F-4D97-AF65-F5344CB8AC3E}">
        <p14:creationId xmlns:p14="http://schemas.microsoft.com/office/powerpoint/2010/main" val="117992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5" y="1299067"/>
            <a:ext cx="11527975" cy="499723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Figures (if any): </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p:txBody>
      </p:sp>
      <p:pic>
        <p:nvPicPr>
          <p:cNvPr id="5" name="Picture 2">
            <a:extLst>
              <a:ext uri="{FF2B5EF4-FFF2-40B4-BE49-F238E27FC236}">
                <a16:creationId xmlns:a16="http://schemas.microsoft.com/office/drawing/2014/main" id="{3432C34F-6FC2-483D-B56E-3ECC23AE6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29782"/>
            <a:ext cx="6802015" cy="282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2E2587A-EF56-4900-9123-096266612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06884"/>
            <a:ext cx="6802016" cy="28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0">
            <a:extLst>
              <a:ext uri="{FF2B5EF4-FFF2-40B4-BE49-F238E27FC236}">
                <a16:creationId xmlns:a16="http://schemas.microsoft.com/office/drawing/2014/main" id="{DAFFBEAC-1639-4216-A060-A2908A4AF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015" y="1206562"/>
            <a:ext cx="5264025" cy="28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3856FA2A-9568-40B1-9958-5556452746F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02015" y="4078249"/>
            <a:ext cx="5389985" cy="2871687"/>
          </a:xfrm>
          <a:prstGeom prst="rect">
            <a:avLst/>
          </a:prstGeom>
          <a:noFill/>
          <a:ln>
            <a:noFill/>
          </a:ln>
        </p:spPr>
      </p:pic>
      <p:sp>
        <p:nvSpPr>
          <p:cNvPr id="9" name="Rectangle 2">
            <a:extLst>
              <a:ext uri="{FF2B5EF4-FFF2-40B4-BE49-F238E27FC236}">
                <a16:creationId xmlns:a16="http://schemas.microsoft.com/office/drawing/2014/main" id="{715CA7BF-2E25-4E59-91B3-3D8A858613F1}"/>
              </a:ext>
            </a:extLst>
          </p:cNvPr>
          <p:cNvSpPr txBox="1">
            <a:spLocks noChangeArrowheads="1"/>
          </p:cNvSpPr>
          <p:nvPr/>
        </p:nvSpPr>
        <p:spPr>
          <a:xfrm>
            <a:off x="228596" y="234156"/>
            <a:ext cx="8192593"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j-ea"/>
                <a:cs typeface="Times New Roman" panose="02020603050405020304" pitchFamily="18" charset="0"/>
                <a:sym typeface="Arial"/>
              </a:rPr>
              <a:t>Increasing Herpes Zoster Vaccination Rates in a High Risk IBD population</a:t>
            </a:r>
            <a:b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b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mj-ea"/>
                <a:cs typeface="+mj-cs"/>
                <a:sym typeface="Arial"/>
              </a:rPr>
              <a:t>Ryan Goldstein M.D.</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mj-ea"/>
                <a:cs typeface="+mj-cs"/>
                <a:sym typeface="Arial"/>
              </a:rPr>
              <a:t>, Asmeen Bhatt M.D., Ph.D.</a:t>
            </a:r>
            <a:endParaRPr kumimoji="0" lang="en-US" sz="1600" b="0" i="0" u="none" strike="noStrike" kern="1200" cap="none" spc="0" normalizeH="0" baseline="0" noProof="0" dirty="0">
              <a:ln>
                <a:noFill/>
              </a:ln>
              <a:solidFill>
                <a:srgbClr val="E7E6E6"/>
              </a:solidFill>
              <a:effectLst/>
              <a:uLnTx/>
              <a:uFillTx/>
              <a:latin typeface="Franklin Gothic Book" panose="020B0503020102020204" pitchFamily="34" charset="0"/>
              <a:ea typeface="+mj-ea"/>
              <a:cs typeface="+mj-cs"/>
              <a:sym typeface="Arial"/>
            </a:endParaRPr>
          </a:p>
        </p:txBody>
      </p:sp>
      <p:pic>
        <p:nvPicPr>
          <p:cNvPr id="11" name="Picture 10">
            <a:extLst>
              <a:ext uri="{FF2B5EF4-FFF2-40B4-BE49-F238E27FC236}">
                <a16:creationId xmlns:a16="http://schemas.microsoft.com/office/drawing/2014/main" id="{01F991F0-A645-4A7B-9389-24CA61C371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1394" y="159845"/>
            <a:ext cx="3471559" cy="883010"/>
          </a:xfrm>
          <a:prstGeom prst="rect">
            <a:avLst/>
          </a:prstGeom>
        </p:spPr>
      </p:pic>
    </p:spTree>
    <p:extLst>
      <p:ext uri="{BB962C8B-B14F-4D97-AF65-F5344CB8AC3E}">
        <p14:creationId xmlns:p14="http://schemas.microsoft.com/office/powerpoint/2010/main" val="1561753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a:extLst>
              <a:ext uri="{FF2B5EF4-FFF2-40B4-BE49-F238E27FC236}">
                <a16:creationId xmlns:a16="http://schemas.microsoft.com/office/drawing/2014/main" id="{60AE6D9C-24D5-487A-BF66-CA812FC0F522}"/>
              </a:ext>
            </a:extLst>
          </p:cNvPr>
          <p:cNvSpPr txBox="1">
            <a:spLocks noChangeArrowheads="1"/>
          </p:cNvSpPr>
          <p:nvPr/>
        </p:nvSpPr>
        <p:spPr bwMode="auto">
          <a:xfrm>
            <a:off x="228595" y="1299067"/>
            <a:ext cx="11527975" cy="540273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Figures:</a:t>
            </a:r>
            <a:endPar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charset="-128"/>
              <a:cs typeface="Times New Roman" panose="02020603050405020304" pitchFamily="18" charset="0"/>
            </a:endParaRPr>
          </a:p>
        </p:txBody>
      </p:sp>
      <p:sp>
        <p:nvSpPr>
          <p:cNvPr id="10" name="Rectangle 2">
            <a:extLst>
              <a:ext uri="{FF2B5EF4-FFF2-40B4-BE49-F238E27FC236}">
                <a16:creationId xmlns:a16="http://schemas.microsoft.com/office/drawing/2014/main" id="{2C29A42F-5312-451C-B4CE-8AE27BC4C8CA}"/>
              </a:ext>
            </a:extLst>
          </p:cNvPr>
          <p:cNvSpPr txBox="1">
            <a:spLocks noChangeArrowheads="1"/>
          </p:cNvSpPr>
          <p:nvPr/>
        </p:nvSpPr>
        <p:spPr>
          <a:xfrm>
            <a:off x="228599" y="156203"/>
            <a:ext cx="8096795"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charset="-128"/>
                <a:cs typeface="Times New Roman" panose="02020603050405020304" pitchFamily="18" charset="0"/>
              </a:rPr>
              <a:t>Post-Operative Atrial Fibrillation Prevention in patients receiving isolated Coronary Artery Bypass Grafting—MHH-TMC</a:t>
            </a:r>
          </a:p>
          <a:p>
            <a:pPr marL="0" marR="0" lvl="0" indent="0" algn="l" defTabSz="711143"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charset="-128"/>
                <a:cs typeface="Times New Roman" panose="02020603050405020304" pitchFamily="18" charset="0"/>
              </a:rPr>
              <a:t>Steven B. Eisenberg MD, </a:t>
            </a:r>
            <a:r>
              <a:rPr kumimoji="0" lang="en-US" sz="1600" b="1"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charset="-128"/>
                <a:cs typeface="Times New Roman" panose="02020603050405020304" pitchFamily="18" charset="0"/>
              </a:rPr>
              <a:t>Helene Weideman</a:t>
            </a: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charset="-128"/>
                <a:cs typeface="Times New Roman" panose="02020603050405020304" pitchFamily="18" charset="0"/>
              </a:rPr>
              <a:t>, </a:t>
            </a:r>
            <a:r>
              <a:rPr kumimoji="0" lang="en-US" sz="1600" b="0" i="0" u="none" strike="noStrike" kern="1200" cap="none" spc="0" normalizeH="0" baseline="0" noProof="0" dirty="0" err="1">
                <a:ln>
                  <a:noFill/>
                </a:ln>
                <a:solidFill>
                  <a:prstClr val="black"/>
                </a:solidFill>
                <a:effectLst/>
                <a:uLnTx/>
                <a:uFillTx/>
                <a:latin typeface="Franklin Gothic Book" panose="020B0503020102020204" pitchFamily="34" charset="0"/>
                <a:ea typeface="ＭＳ Ｐゴシック" charset="-128"/>
                <a:cs typeface="Times New Roman" panose="02020603050405020304" pitchFamily="18" charset="0"/>
              </a:rPr>
              <a:t>Ijeoma</a:t>
            </a: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charset="-128"/>
                <a:cs typeface="Times New Roman" panose="02020603050405020304" pitchFamily="18" charset="0"/>
              </a:rPr>
              <a:t> A. </a:t>
            </a:r>
            <a:r>
              <a:rPr kumimoji="0" lang="en-US" sz="1600" b="0" i="0" u="none" strike="noStrike" kern="1200" cap="none" spc="0" normalizeH="0" baseline="0" noProof="0" dirty="0" err="1">
                <a:ln>
                  <a:noFill/>
                </a:ln>
                <a:solidFill>
                  <a:prstClr val="black"/>
                </a:solidFill>
                <a:effectLst/>
                <a:uLnTx/>
                <a:uFillTx/>
                <a:latin typeface="Franklin Gothic Book" panose="020B0503020102020204" pitchFamily="34" charset="0"/>
                <a:ea typeface="ＭＳ Ｐゴシック" charset="-128"/>
                <a:cs typeface="Times New Roman" panose="02020603050405020304" pitchFamily="18" charset="0"/>
              </a:rPr>
              <a:t>Ekeruo</a:t>
            </a: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charset="-128"/>
                <a:cs typeface="Times New Roman" panose="02020603050405020304" pitchFamily="18" charset="0"/>
              </a:rPr>
              <a:t> MD, Mark T. Warner MD, Jill A. Bennett NP, Rana O. Afifi MD, Brian E. Gulbis PharmD</a:t>
            </a:r>
          </a:p>
        </p:txBody>
      </p:sp>
      <p:pic>
        <p:nvPicPr>
          <p:cNvPr id="11" name="Picture 10">
            <a:extLst>
              <a:ext uri="{FF2B5EF4-FFF2-40B4-BE49-F238E27FC236}">
                <a16:creationId xmlns:a16="http://schemas.microsoft.com/office/drawing/2014/main" id="{D26BD46F-F5E0-46E2-86D9-0C87E5F95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graphicFrame>
        <p:nvGraphicFramePr>
          <p:cNvPr id="13" name="Chart 12">
            <a:extLst>
              <a:ext uri="{FF2B5EF4-FFF2-40B4-BE49-F238E27FC236}">
                <a16:creationId xmlns:a16="http://schemas.microsoft.com/office/drawing/2014/main" id="{D75BDB3A-4A24-C04B-A604-C231F2A747B0}"/>
              </a:ext>
            </a:extLst>
          </p:cNvPr>
          <p:cNvGraphicFramePr>
            <a:graphicFrameLocks/>
          </p:cNvGraphicFramePr>
          <p:nvPr/>
        </p:nvGraphicFramePr>
        <p:xfrm>
          <a:off x="411745" y="1569459"/>
          <a:ext cx="2350633" cy="28466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20B35907-1213-6944-BD3D-125FBED9BB16}"/>
              </a:ext>
            </a:extLst>
          </p:cNvPr>
          <p:cNvGraphicFramePr>
            <a:graphicFrameLocks/>
          </p:cNvGraphicFramePr>
          <p:nvPr/>
        </p:nvGraphicFramePr>
        <p:xfrm>
          <a:off x="6222508" y="1377455"/>
          <a:ext cx="5278930" cy="5023345"/>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descr="Chart, waterfall chart&#10;&#10;Description automatically generated">
            <a:extLst>
              <a:ext uri="{FF2B5EF4-FFF2-40B4-BE49-F238E27FC236}">
                <a16:creationId xmlns:a16="http://schemas.microsoft.com/office/drawing/2014/main" id="{B98DC2CB-587A-4641-8FAB-6FF3A340C5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736" y="4533018"/>
            <a:ext cx="3967735" cy="2069446"/>
          </a:xfrm>
          <a:prstGeom prst="rect">
            <a:avLst/>
          </a:prstGeom>
        </p:spPr>
      </p:pic>
      <p:graphicFrame>
        <p:nvGraphicFramePr>
          <p:cNvPr id="16" name="Table 15">
            <a:extLst>
              <a:ext uri="{FF2B5EF4-FFF2-40B4-BE49-F238E27FC236}">
                <a16:creationId xmlns:a16="http://schemas.microsoft.com/office/drawing/2014/main" id="{EC0DD66B-654A-0343-9B6F-3496FFBE7C20}"/>
              </a:ext>
            </a:extLst>
          </p:cNvPr>
          <p:cNvGraphicFramePr>
            <a:graphicFrameLocks noGrp="1"/>
          </p:cNvGraphicFramePr>
          <p:nvPr/>
        </p:nvGraphicFramePr>
        <p:xfrm>
          <a:off x="3042604" y="1354736"/>
          <a:ext cx="2796909" cy="3078950"/>
        </p:xfrm>
        <a:graphic>
          <a:graphicData uri="http://schemas.openxmlformats.org/drawingml/2006/table">
            <a:tbl>
              <a:tblPr firstRow="1">
                <a:tableStyleId>{9DCAF9ED-07DC-4A11-8D7F-57B35C25682E}</a:tableStyleId>
              </a:tblPr>
              <a:tblGrid>
                <a:gridCol w="1172682">
                  <a:extLst>
                    <a:ext uri="{9D8B030D-6E8A-4147-A177-3AD203B41FA5}">
                      <a16:colId xmlns:a16="http://schemas.microsoft.com/office/drawing/2014/main" val="2224765911"/>
                    </a:ext>
                  </a:extLst>
                </a:gridCol>
                <a:gridCol w="693217">
                  <a:extLst>
                    <a:ext uri="{9D8B030D-6E8A-4147-A177-3AD203B41FA5}">
                      <a16:colId xmlns:a16="http://schemas.microsoft.com/office/drawing/2014/main" val="1048189334"/>
                    </a:ext>
                  </a:extLst>
                </a:gridCol>
                <a:gridCol w="931010">
                  <a:extLst>
                    <a:ext uri="{9D8B030D-6E8A-4147-A177-3AD203B41FA5}">
                      <a16:colId xmlns:a16="http://schemas.microsoft.com/office/drawing/2014/main" val="3477867156"/>
                    </a:ext>
                  </a:extLst>
                </a:gridCol>
              </a:tblGrid>
              <a:tr h="460481">
                <a:tc>
                  <a:txBody>
                    <a:bodyPr/>
                    <a:lstStyle/>
                    <a:p>
                      <a:pPr algn="ctr" fontAlgn="b"/>
                      <a:r>
                        <a:rPr lang="en-US" sz="1100" b="1" u="none" strike="noStrike" dirty="0">
                          <a:solidFill>
                            <a:srgbClr val="000000"/>
                          </a:solidFill>
                          <a:effectLst/>
                        </a:rPr>
                        <a:t>Metric</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rgbClr val="000000"/>
                          </a:solidFill>
                          <a:effectLst/>
                        </a:rPr>
                        <a:t>Protocol</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rgbClr val="000000"/>
                          </a:solidFill>
                          <a:effectLst/>
                        </a:rPr>
                        <a:t>No Protocol</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308168"/>
                  </a:ext>
                </a:extLst>
              </a:tr>
              <a:tr h="460481">
                <a:tc>
                  <a:txBody>
                    <a:bodyPr/>
                    <a:lstStyle/>
                    <a:p>
                      <a:pPr algn="ctr" fontAlgn="b"/>
                      <a:r>
                        <a:rPr lang="en-US" sz="1100" b="1" u="none" strike="noStrike" dirty="0">
                          <a:effectLst/>
                        </a:rPr>
                        <a:t>median ICU time</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dirty="0">
                          <a:effectLst/>
                        </a:rPr>
                        <a:t>3</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dirty="0">
                          <a:solidFill>
                            <a:srgbClr val="000000"/>
                          </a:solidFill>
                          <a:effectLst/>
                        </a:rPr>
                        <a:t>3.5</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672056"/>
                  </a:ext>
                </a:extLst>
              </a:tr>
              <a:tr h="308284">
                <a:tc>
                  <a:txBody>
                    <a:bodyPr/>
                    <a:lstStyle/>
                    <a:p>
                      <a:pPr algn="ctr" fontAlgn="b"/>
                      <a:r>
                        <a:rPr lang="en-US" sz="1100" b="1" u="none" strike="noStrike" dirty="0">
                          <a:effectLst/>
                        </a:rPr>
                        <a:t>median LOS</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a:effectLst/>
                        </a:rPr>
                        <a:t>6</a:t>
                      </a:r>
                      <a:endParaRPr lang="en-US" sz="1100" b="1" i="0" u="none" strike="noStrike">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a:solidFill>
                            <a:srgbClr val="000000"/>
                          </a:solidFill>
                          <a:effectLst/>
                        </a:rPr>
                        <a:t>7</a:t>
                      </a:r>
                      <a:endParaRPr lang="en-US" sz="1100" b="1" i="0" u="none" strike="noStrike">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8314757"/>
                  </a:ext>
                </a:extLst>
              </a:tr>
              <a:tr h="308284">
                <a:tc>
                  <a:txBody>
                    <a:bodyPr/>
                    <a:lstStyle/>
                    <a:p>
                      <a:pPr algn="ctr" fontAlgn="b"/>
                      <a:r>
                        <a:rPr lang="en-US" sz="1100" b="1" u="none" strike="noStrike" dirty="0">
                          <a:effectLst/>
                        </a:rPr>
                        <a:t>IQR ICU time</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dirty="0">
                          <a:effectLst/>
                        </a:rPr>
                        <a:t>2</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1" u="none" strike="noStrike" dirty="0">
                          <a:solidFill>
                            <a:srgbClr val="000000"/>
                          </a:solidFill>
                          <a:effectLst/>
                        </a:rPr>
                        <a:t>2.25</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0892"/>
                  </a:ext>
                </a:extLst>
              </a:tr>
              <a:tr h="308284">
                <a:tc>
                  <a:txBody>
                    <a:bodyPr/>
                    <a:lstStyle/>
                    <a:p>
                      <a:pPr algn="ctr" fontAlgn="b"/>
                      <a:r>
                        <a:rPr lang="en-US" sz="1100" b="1" u="none" strike="noStrike" dirty="0">
                          <a:effectLst/>
                        </a:rPr>
                        <a:t>IQR LOS</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dirty="0">
                          <a:effectLst/>
                        </a:rPr>
                        <a:t>2</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dirty="0">
                          <a:solidFill>
                            <a:srgbClr val="000000"/>
                          </a:solidFill>
                          <a:effectLst/>
                        </a:rPr>
                        <a:t>4.25</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0842682"/>
                  </a:ext>
                </a:extLst>
              </a:tr>
              <a:tr h="308284">
                <a:tc>
                  <a:txBody>
                    <a:bodyPr/>
                    <a:lstStyle/>
                    <a:p>
                      <a:pPr algn="ctr" fontAlgn="b"/>
                      <a:r>
                        <a:rPr lang="en-US" sz="1100" b="1" u="none" strike="noStrike">
                          <a:effectLst/>
                        </a:rPr>
                        <a:t>mean ICU time</a:t>
                      </a:r>
                      <a:endParaRPr lang="en-US" sz="1100" b="1" i="0" u="none" strike="noStrike">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dirty="0">
                          <a:effectLst/>
                        </a:rPr>
                        <a:t>4</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a:solidFill>
                            <a:srgbClr val="000000"/>
                          </a:solidFill>
                          <a:effectLst/>
                        </a:rPr>
                        <a:t>4</a:t>
                      </a:r>
                      <a:endParaRPr lang="en-US" sz="1100" b="1" i="0" u="none" strike="noStrike">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297127"/>
                  </a:ext>
                </a:extLst>
              </a:tr>
              <a:tr h="308284">
                <a:tc>
                  <a:txBody>
                    <a:bodyPr/>
                    <a:lstStyle/>
                    <a:p>
                      <a:pPr algn="ctr" fontAlgn="b"/>
                      <a:r>
                        <a:rPr lang="en-US" sz="1100" b="1" u="none" strike="noStrike" dirty="0">
                          <a:effectLst/>
                        </a:rPr>
                        <a:t>mean LOS</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dirty="0">
                          <a:effectLst/>
                        </a:rPr>
                        <a:t>7</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dirty="0">
                          <a:solidFill>
                            <a:srgbClr val="000000"/>
                          </a:solidFill>
                          <a:effectLst/>
                        </a:rPr>
                        <a:t>9</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207944"/>
                  </a:ext>
                </a:extLst>
              </a:tr>
              <a:tr h="308284">
                <a:tc>
                  <a:txBody>
                    <a:bodyPr/>
                    <a:lstStyle/>
                    <a:p>
                      <a:pPr algn="ctr" fontAlgn="b"/>
                      <a:r>
                        <a:rPr lang="en-US" sz="1100" b="1" u="none" strike="noStrike">
                          <a:effectLst/>
                        </a:rPr>
                        <a:t>SD ICU time</a:t>
                      </a:r>
                      <a:endParaRPr lang="en-US" sz="1100" b="1" i="0" u="none" strike="noStrike">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dirty="0">
                          <a:effectLst/>
                        </a:rPr>
                        <a:t>3</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a:solidFill>
                            <a:srgbClr val="000000"/>
                          </a:solidFill>
                          <a:effectLst/>
                        </a:rPr>
                        <a:t>3</a:t>
                      </a:r>
                      <a:endParaRPr lang="en-US" sz="1100" b="1" i="0" u="none" strike="noStrike">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2365904"/>
                  </a:ext>
                </a:extLst>
              </a:tr>
              <a:tr h="308284">
                <a:tc>
                  <a:txBody>
                    <a:bodyPr/>
                    <a:lstStyle/>
                    <a:p>
                      <a:pPr algn="ctr" fontAlgn="b"/>
                      <a:r>
                        <a:rPr lang="en-US" sz="1100" b="1" u="none" strike="noStrike" dirty="0">
                          <a:effectLst/>
                        </a:rPr>
                        <a:t>SD LOS</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dirty="0">
                          <a:effectLst/>
                        </a:rPr>
                        <a:t>4</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dirty="0">
                          <a:solidFill>
                            <a:srgbClr val="000000"/>
                          </a:solidFill>
                          <a:effectLst/>
                        </a:rPr>
                        <a:t>6</a:t>
                      </a:r>
                      <a:endParaRPr lang="en-US" sz="1100" b="1" i="0" u="none" strike="noStrike" dirty="0">
                        <a:solidFill>
                          <a:srgbClr val="000000"/>
                        </a:solidFill>
                        <a:effectLst/>
                        <a:latin typeface="Calibri" panose="020F0502020204030204" pitchFamily="34" charset="0"/>
                      </a:endParaRPr>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740283"/>
                  </a:ext>
                </a:extLst>
              </a:tr>
            </a:tbl>
          </a:graphicData>
        </a:graphic>
      </p:graphicFrame>
    </p:spTree>
    <p:extLst>
      <p:ext uri="{BB962C8B-B14F-4D97-AF65-F5344CB8AC3E}">
        <p14:creationId xmlns:p14="http://schemas.microsoft.com/office/powerpoint/2010/main" val="592706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1EDE54-F343-42A2-BD52-3D0BBA0D710C}"/>
              </a:ext>
            </a:extLst>
          </p:cNvPr>
          <p:cNvSpPr txBox="1">
            <a:spLocks noChangeArrowheads="1"/>
          </p:cNvSpPr>
          <p:nvPr/>
        </p:nvSpPr>
        <p:spPr>
          <a:xfrm>
            <a:off x="228599" y="156203"/>
            <a:ext cx="8096795"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a:defRPr/>
            </a:pPr>
            <a:r>
              <a:rPr lang="en-US" sz="1400" b="1" dirty="0">
                <a:solidFill>
                  <a:schemeClr val="tx1"/>
                </a:solidFill>
                <a:latin typeface="Franklin Gothic Book" panose="020B0503020102020204" pitchFamily="34" charset="0"/>
                <a:ea typeface="ＭＳ Ｐゴシック" charset="-128"/>
                <a:cs typeface="Times New Roman" panose="02020603050405020304" pitchFamily="18" charset="0"/>
              </a:rPr>
              <a:t>Standardization of Pediatric Non-cardiac Operating Room to Intensive Care Unit Handoffs Improves Communication and Outcomes</a:t>
            </a:r>
          </a:p>
          <a:p>
            <a:pPr>
              <a:defRPr/>
            </a:pPr>
            <a:r>
              <a:rPr lang="en-US" sz="1400" dirty="0">
                <a:solidFill>
                  <a:schemeClr val="tx1"/>
                </a:solidFill>
                <a:latin typeface="Franklin Gothic Book" panose="020B0503020102020204" pitchFamily="34" charset="0"/>
                <a:ea typeface="ＭＳ Ｐゴシック" charset="-128"/>
                <a:cs typeface="Times New Roman" panose="02020603050405020304" pitchFamily="18" charset="0"/>
              </a:rPr>
              <a:t>Nutan B Hebballi BDS, MPH, Vikas Gupta MD, Kyle Sheppard, BS, Ann </a:t>
            </a:r>
            <a:r>
              <a:rPr lang="en-US" sz="1400" dirty="0" err="1">
                <a:solidFill>
                  <a:schemeClr val="tx1"/>
                </a:solidFill>
                <a:latin typeface="Franklin Gothic Book" panose="020B0503020102020204" pitchFamily="34" charset="0"/>
                <a:ea typeface="ＭＳ Ｐゴシック" charset="-128"/>
                <a:cs typeface="Times New Roman" panose="02020603050405020304" pitchFamily="18" charset="0"/>
              </a:rPr>
              <a:t>Kubanda</a:t>
            </a:r>
            <a:r>
              <a:rPr lang="en-US" sz="1400" dirty="0">
                <a:solidFill>
                  <a:schemeClr val="tx1"/>
                </a:solidFill>
                <a:latin typeface="Franklin Gothic Book" panose="020B0503020102020204" pitchFamily="34" charset="0"/>
                <a:ea typeface="ＭＳ Ｐゴシック" charset="-128"/>
                <a:cs typeface="Times New Roman" panose="02020603050405020304" pitchFamily="18" charset="0"/>
              </a:rPr>
              <a:t> RN, Danielle </a:t>
            </a:r>
            <a:r>
              <a:rPr lang="en-US" sz="1400" dirty="0" err="1">
                <a:solidFill>
                  <a:schemeClr val="tx1"/>
                </a:solidFill>
                <a:latin typeface="Franklin Gothic Book" panose="020B0503020102020204" pitchFamily="34" charset="0"/>
                <a:ea typeface="ＭＳ Ｐゴシック" charset="-128"/>
                <a:cs typeface="Times New Roman" panose="02020603050405020304" pitchFamily="18" charset="0"/>
              </a:rPr>
              <a:t>Salley</a:t>
            </a:r>
            <a:r>
              <a:rPr lang="en-US" sz="1400" dirty="0">
                <a:solidFill>
                  <a:schemeClr val="tx1"/>
                </a:solidFill>
                <a:latin typeface="Franklin Gothic Book" panose="020B0503020102020204" pitchFamily="34" charset="0"/>
                <a:ea typeface="ＭＳ Ｐゴシック" charset="-128"/>
                <a:cs typeface="Times New Roman" panose="02020603050405020304" pitchFamily="18" charset="0"/>
              </a:rPr>
              <a:t> RN, Tiffany </a:t>
            </a:r>
            <a:r>
              <a:rPr lang="en-US" sz="1400" dirty="0" err="1">
                <a:solidFill>
                  <a:schemeClr val="tx1"/>
                </a:solidFill>
                <a:latin typeface="Franklin Gothic Book" panose="020B0503020102020204" pitchFamily="34" charset="0"/>
                <a:ea typeface="ＭＳ Ｐゴシック" charset="-128"/>
                <a:cs typeface="Times New Roman" panose="02020603050405020304" pitchFamily="18" charset="0"/>
              </a:rPr>
              <a:t>Ostovar-Kermani</a:t>
            </a:r>
            <a:r>
              <a:rPr lang="en-US" sz="1400" dirty="0">
                <a:solidFill>
                  <a:schemeClr val="tx1"/>
                </a:solidFill>
                <a:latin typeface="Franklin Gothic Book" panose="020B0503020102020204" pitchFamily="34" charset="0"/>
                <a:ea typeface="ＭＳ Ｐゴシック" charset="-128"/>
                <a:cs typeface="Times New Roman" panose="02020603050405020304" pitchFamily="18" charset="0"/>
              </a:rPr>
              <a:t> MD, MPH,  Christina </a:t>
            </a:r>
            <a:r>
              <a:rPr lang="en-US" sz="1400" dirty="0" err="1">
                <a:solidFill>
                  <a:schemeClr val="tx1"/>
                </a:solidFill>
                <a:latin typeface="Franklin Gothic Book" panose="020B0503020102020204" pitchFamily="34" charset="0"/>
                <a:ea typeface="ＭＳ Ｐゴシック" charset="-128"/>
                <a:cs typeface="Times New Roman" panose="02020603050405020304" pitchFamily="18" charset="0"/>
              </a:rPr>
              <a:t>Bryndzia</a:t>
            </a:r>
            <a:r>
              <a:rPr lang="en-US" sz="1400" dirty="0">
                <a:solidFill>
                  <a:schemeClr val="tx1"/>
                </a:solidFill>
                <a:latin typeface="Franklin Gothic Book" panose="020B0503020102020204" pitchFamily="34" charset="0"/>
                <a:ea typeface="ＭＳ Ｐゴシック" charset="-128"/>
                <a:cs typeface="Times New Roman" panose="02020603050405020304" pitchFamily="18" charset="0"/>
              </a:rPr>
              <a:t> DO, Amir Khan, MD, Nitin Wadhwa MD, KuoJen Tsao, MD, </a:t>
            </a:r>
            <a:r>
              <a:rPr lang="en-US" sz="1400" dirty="0" err="1">
                <a:solidFill>
                  <a:schemeClr val="tx1"/>
                </a:solidFill>
                <a:latin typeface="Franklin Gothic Book" panose="020B0503020102020204" pitchFamily="34" charset="0"/>
                <a:ea typeface="ＭＳ Ｐゴシック" charset="-128"/>
                <a:cs typeface="Times New Roman" panose="02020603050405020304" pitchFamily="18" charset="0"/>
              </a:rPr>
              <a:t>Ranu</a:t>
            </a:r>
            <a:r>
              <a:rPr lang="en-US" sz="1400" dirty="0">
                <a:solidFill>
                  <a:schemeClr val="tx1"/>
                </a:solidFill>
                <a:latin typeface="Franklin Gothic Book" panose="020B0503020102020204" pitchFamily="34" charset="0"/>
                <a:ea typeface="ＭＳ Ｐゴシック" charset="-128"/>
                <a:cs typeface="Times New Roman" panose="02020603050405020304" pitchFamily="18" charset="0"/>
              </a:rPr>
              <a:t> Jain MBBS, </a:t>
            </a:r>
            <a:r>
              <a:rPr lang="en-US" sz="1400" b="1" dirty="0">
                <a:solidFill>
                  <a:schemeClr val="tx1"/>
                </a:solidFill>
                <a:latin typeface="Franklin Gothic Book" panose="020B0503020102020204" pitchFamily="34" charset="0"/>
                <a:ea typeface="ＭＳ Ｐゴシック" charset="-128"/>
                <a:cs typeface="Times New Roman" panose="02020603050405020304" pitchFamily="18" charset="0"/>
              </a:rPr>
              <a:t>Akemi L Kawaguchi, MD, MS</a:t>
            </a:r>
          </a:p>
        </p:txBody>
      </p:sp>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096000" y="1299067"/>
            <a:ext cx="5829299"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Results:</a:t>
            </a:r>
          </a:p>
          <a:p>
            <a:endParaRPr lang="en-US" sz="1300" dirty="0">
              <a:latin typeface="Franklin Gothic Book" panose="020B0503020102020204" pitchFamily="34" charset="0"/>
              <a:cs typeface="Times New Roman" panose="02020603050405020304" pitchFamily="18" charset="0"/>
            </a:endParaRPr>
          </a:p>
          <a:p>
            <a:r>
              <a:rPr lang="en-US" sz="1300" dirty="0">
                <a:latin typeface="Franklin Gothic Book" panose="020B0503020102020204" pitchFamily="34" charset="0"/>
                <a:cs typeface="Times New Roman" panose="02020603050405020304" pitchFamily="18" charset="0"/>
              </a:rPr>
              <a:t>After phase 1, surgery and ICU physician attendance increased significantly, distractions decreased, and communication of essential patient data improved. In phase 2 (scripted handoff), attendance continued to rise, distractions remained decreased, and transfer of essential information was still improved compared to baseline. Mean handoff duration did not significantly change throughout the study. Certain patient-care parameters (escalation of respiratory support, additional laboratory studies, vasopressor administration, antibiotic administration and timing) remained unchanged compared to baseline. However, the need for resuscitative fluid bolus or blood products significantly decreased in phase 2.</a:t>
            </a:r>
          </a:p>
          <a:p>
            <a:endParaRPr lang="en-US" sz="1300" dirty="0">
              <a:latin typeface="Franklin Gothic Book" panose="020B0503020102020204" pitchFamily="34" charset="0"/>
              <a:cs typeface="Times New Roman" panose="02020603050405020304" pitchFamily="18" charset="0"/>
            </a:endParaRPr>
          </a:p>
          <a:p>
            <a:endParaRPr lang="en-US" sz="1400" dirty="0">
              <a:latin typeface="Franklin Gothic Book" panose="020B0503020102020204" pitchFamily="34" charset="0"/>
              <a:cs typeface="Times New Roman" panose="02020603050405020304" pitchFamily="18" charset="0"/>
            </a:endParaRP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096000" y="3802017"/>
            <a:ext cx="5829300"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Conclusions:</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cs typeface="Times New Roman" panose="02020603050405020304" pitchFamily="18" charset="0"/>
              </a:rPr>
              <a:t>Standardized handoffs for pediatric non-cardiac surgical patients from the OR to ICU can improve provider attendance and communication.</a:t>
            </a:r>
          </a:p>
          <a:p>
            <a:r>
              <a:rPr lang="en-US" sz="1400" dirty="0">
                <a:latin typeface="Franklin Gothic Book" panose="020B0503020102020204" pitchFamily="34" charset="0"/>
                <a:cs typeface="Times New Roman" panose="02020603050405020304" pitchFamily="18" charset="0"/>
              </a:rPr>
              <a:t> </a:t>
            </a:r>
          </a:p>
          <a:p>
            <a:endParaRPr lang="en-US" sz="1400" dirty="0">
              <a:latin typeface="Franklin Gothic Book" panose="020B0503020102020204" pitchFamily="34" charset="0"/>
              <a:cs typeface="Times New Roman" panose="02020603050405020304" pitchFamily="18" charset="0"/>
            </a:endParaRPr>
          </a:p>
          <a:p>
            <a:endParaRPr lang="en-US" sz="1400" dirty="0">
              <a:latin typeface="Franklin Gothic Book" panose="020B0503020102020204" pitchFamily="34" charset="0"/>
              <a:cs typeface="Times New Roman" panose="02020603050405020304" pitchFamily="18" charset="0"/>
            </a:endParaRP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28597" y="3802017"/>
            <a:ext cx="5829301" cy="2502950"/>
          </a:xfrm>
          <a:prstGeom prst="rect">
            <a:avLst/>
          </a:prstGeom>
          <a:noFill/>
          <a:ln w="28575">
            <a:solidFill>
              <a:schemeClr val="tx2">
                <a:lumMod val="50000"/>
              </a:schemeClr>
            </a:solidFill>
            <a:miter lim="800000"/>
            <a:headEnd/>
            <a:tailEnd/>
          </a:ln>
        </p:spPr>
        <p:txBody>
          <a:bodyPr lIns="92075" tIns="46038" rIns="92075" bIns="46038"/>
          <a:lstStyle>
            <a:defPPr>
              <a:defRPr lang="en-US"/>
            </a:defPPr>
            <a:lvl1pPr>
              <a:defRPr sz="1400" b="1">
                <a:latin typeface="Franklin Gothic Book" panose="020B0503020102020204" pitchFamily="34" charset="0"/>
              </a:defRPr>
            </a:lvl1pPr>
          </a:lstStyle>
          <a:p>
            <a:r>
              <a:rPr lang="en-US" dirty="0"/>
              <a:t>Methods:</a:t>
            </a:r>
            <a:endParaRPr lang="en-US" b="0" dirty="0"/>
          </a:p>
          <a:p>
            <a:r>
              <a:rPr lang="en-US" b="0" dirty="0"/>
              <a:t>This quality improvement initiative was performed at a tertiary children’s hospital. Stakeholders (anesthesiologists, nurses, intensivists, and surgeons) developed a standardized OR to pediatric and neonatal ICU handoff process based on common goals and outcomes of interest. Baseline data were collected and the implementation was carried out in two phases, Phase 1 with a written handoff, and Phase 2 with a scripted handoff process. Data collected by trained observers included handoff attendance, distractions, and transfer of essential patient information. As a surrogate for outcomes, patient-care parameter data were collected for six hours post-transfer.</a:t>
            </a:r>
          </a:p>
          <a:p>
            <a:endParaRPr lang="en-US" dirty="0"/>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6" y="1299067"/>
            <a:ext cx="5829302" cy="2502950"/>
          </a:xfrm>
          <a:prstGeom prst="rect">
            <a:avLst/>
          </a:prstGeom>
          <a:noFill/>
          <a:ln w="28575">
            <a:solidFill>
              <a:schemeClr val="tx2">
                <a:lumMod val="50000"/>
              </a:schemeClr>
            </a:solidFill>
            <a:miter lim="800000"/>
            <a:headEnd/>
            <a:tailEnd/>
          </a:ln>
        </p:spPr>
        <p:txBody>
          <a:bodyPr lIns="92075" tIns="46038" rIns="92075" bIns="46038"/>
          <a:lstStyle>
            <a:defPPr>
              <a:defRPr lang="en-US"/>
            </a:defPPr>
            <a:lvl1pPr>
              <a:defRPr sz="1400" b="1">
                <a:latin typeface="Franklin Gothic Book" panose="020B0503020102020204" pitchFamily="34" charset="0"/>
              </a:defRPr>
            </a:lvl1pPr>
          </a:lstStyle>
          <a:p>
            <a:r>
              <a:rPr lang="en-US" dirty="0"/>
              <a:t>Overview/Problem Statement:</a:t>
            </a:r>
          </a:p>
          <a:p>
            <a:endParaRPr lang="en-US" b="0" dirty="0"/>
          </a:p>
          <a:p>
            <a:r>
              <a:rPr lang="en-US" b="0" dirty="0"/>
              <a:t>Handoffs are critical points in transitioning care between multidisciplinary teams, yet data regarding intensive care unit (ICU) handoffs in pediatric non-cardiac surgical patients are lacking. We hypothesized that standardized handoffs from the pediatric operating room (OR) to the ICU would improve physician presence, communication, and patient care parameters.</a:t>
            </a:r>
          </a:p>
          <a:p>
            <a:endParaRPr lang="en-US" dirty="0"/>
          </a:p>
        </p:txBody>
      </p:sp>
      <p:pic>
        <p:nvPicPr>
          <p:cNvPr id="10" name="Picture 9">
            <a:extLst>
              <a:ext uri="{FF2B5EF4-FFF2-40B4-BE49-F238E27FC236}">
                <a16:creationId xmlns:a16="http://schemas.microsoft.com/office/drawing/2014/main" id="{C20A6E6C-9307-40ED-956F-BDA889FE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Tree>
    <p:extLst>
      <p:ext uri="{BB962C8B-B14F-4D97-AF65-F5344CB8AC3E}">
        <p14:creationId xmlns:p14="http://schemas.microsoft.com/office/powerpoint/2010/main" val="2967761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5" y="1299067"/>
            <a:ext cx="11527975" cy="5402730"/>
          </a:xfrm>
          <a:prstGeom prst="rect">
            <a:avLst/>
          </a:prstGeom>
          <a:noFill/>
          <a:ln w="28575">
            <a:solidFill>
              <a:schemeClr val="tx2">
                <a:lumMod val="50000"/>
              </a:schemeClr>
            </a:solidFill>
            <a:miter lim="800000"/>
            <a:headEnd/>
            <a:tailEnd/>
          </a:ln>
        </p:spPr>
        <p:txBody>
          <a:bodyPr lIns="92075" tIns="46038" rIns="92075" bIns="46038"/>
          <a:lstStyle/>
          <a:p>
            <a:r>
              <a:rPr lang="en-US" sz="1400" dirty="0">
                <a:latin typeface="Franklin Gothic Book" panose="020B0503020102020204" pitchFamily="34" charset="0"/>
              </a:rPr>
              <a:t> </a:t>
            </a:r>
          </a:p>
          <a:p>
            <a:pPr fontAlgn="auto">
              <a:spcBef>
                <a:spcPts val="600"/>
              </a:spcBef>
              <a:spcAft>
                <a:spcPts val="0"/>
              </a:spcAft>
              <a:defRPr/>
            </a:pPr>
            <a:endParaRPr lang="en-US" sz="1400" dirty="0">
              <a:latin typeface="Franklin Gothic Book" panose="020B0503020102020204" pitchFamily="34" charset="0"/>
              <a:ea typeface="ＭＳ Ｐゴシック" charset="-128"/>
              <a:cs typeface="Times New Roman" panose="02020603050405020304" pitchFamily="18" charset="0"/>
            </a:endParaRPr>
          </a:p>
        </p:txBody>
      </p:sp>
      <p:sp>
        <p:nvSpPr>
          <p:cNvPr id="3" name="Rectangle 2">
            <a:extLst>
              <a:ext uri="{FF2B5EF4-FFF2-40B4-BE49-F238E27FC236}">
                <a16:creationId xmlns:a16="http://schemas.microsoft.com/office/drawing/2014/main" id="{96D6D7B4-6252-4884-88C7-2613EB972A55}"/>
              </a:ext>
            </a:extLst>
          </p:cNvPr>
          <p:cNvSpPr/>
          <p:nvPr/>
        </p:nvSpPr>
        <p:spPr>
          <a:xfrm>
            <a:off x="296500" y="1320527"/>
            <a:ext cx="4414045" cy="261610"/>
          </a:xfrm>
          <a:prstGeom prst="rect">
            <a:avLst/>
          </a:prstGeom>
        </p:spPr>
        <p:txBody>
          <a:bodyPr wrap="square">
            <a:spAutoFit/>
          </a:bodyPr>
          <a:lstStyle/>
          <a:p>
            <a:pPr algn="ctr"/>
            <a:r>
              <a:rPr lang="en-US" sz="1100" dirty="0">
                <a:latin typeface="Franklin Gothic Book" panose="020B0503020102020204" pitchFamily="34" charset="0"/>
              </a:rPr>
              <a:t>Figure 1: Quality Improvement (QI) Initiative – Written handoff form</a:t>
            </a:r>
          </a:p>
        </p:txBody>
      </p:sp>
      <p:sp>
        <p:nvSpPr>
          <p:cNvPr id="12" name="Rectangle 11">
            <a:extLst>
              <a:ext uri="{FF2B5EF4-FFF2-40B4-BE49-F238E27FC236}">
                <a16:creationId xmlns:a16="http://schemas.microsoft.com/office/drawing/2014/main" id="{F7F90575-D1A4-4A0C-83E5-360887A9515E}"/>
              </a:ext>
            </a:extLst>
          </p:cNvPr>
          <p:cNvSpPr/>
          <p:nvPr/>
        </p:nvSpPr>
        <p:spPr>
          <a:xfrm>
            <a:off x="7338425" y="1320527"/>
            <a:ext cx="3973021" cy="430887"/>
          </a:xfrm>
          <a:prstGeom prst="rect">
            <a:avLst/>
          </a:prstGeom>
        </p:spPr>
        <p:txBody>
          <a:bodyPr wrap="square">
            <a:spAutoFit/>
          </a:bodyPr>
          <a:lstStyle/>
          <a:p>
            <a:pPr algn="ctr"/>
            <a:r>
              <a:rPr lang="en-US" sz="1100" dirty="0">
                <a:latin typeface="Franklin Gothic Book" panose="020B0503020102020204" pitchFamily="34" charset="0"/>
              </a:rPr>
              <a:t>Figure 2: Quality Improvement (QI) Initiative – Handoff Script</a:t>
            </a:r>
          </a:p>
          <a:p>
            <a:pPr algn="ctr"/>
            <a:endParaRPr lang="en-US" sz="1100" dirty="0">
              <a:latin typeface="Franklin Gothic Book" panose="020B0503020102020204" pitchFamily="34" charset="0"/>
            </a:endParaRPr>
          </a:p>
        </p:txBody>
      </p:sp>
      <p:pic>
        <p:nvPicPr>
          <p:cNvPr id="16" name="Picture 15">
            <a:extLst>
              <a:ext uri="{FF2B5EF4-FFF2-40B4-BE49-F238E27FC236}">
                <a16:creationId xmlns:a16="http://schemas.microsoft.com/office/drawing/2014/main" id="{1B123C27-AD75-44D8-A61F-42633E30D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
        <p:nvSpPr>
          <p:cNvPr id="17" name="Rectangle 2">
            <a:extLst>
              <a:ext uri="{FF2B5EF4-FFF2-40B4-BE49-F238E27FC236}">
                <a16:creationId xmlns:a16="http://schemas.microsoft.com/office/drawing/2014/main" id="{4C982138-B7F3-48DC-82D0-A1AB4CBBD5D1}"/>
              </a:ext>
            </a:extLst>
          </p:cNvPr>
          <p:cNvSpPr txBox="1">
            <a:spLocks noChangeArrowheads="1"/>
          </p:cNvSpPr>
          <p:nvPr/>
        </p:nvSpPr>
        <p:spPr>
          <a:xfrm>
            <a:off x="228599" y="156203"/>
            <a:ext cx="8096795"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a:defRPr/>
            </a:pPr>
            <a:r>
              <a:rPr lang="en-US" sz="1400" b="1" dirty="0">
                <a:solidFill>
                  <a:schemeClr val="tx1"/>
                </a:solidFill>
                <a:latin typeface="Franklin Gothic Book" panose="020B0503020102020204" pitchFamily="34" charset="0"/>
                <a:ea typeface="ＭＳ Ｐゴシック" charset="-128"/>
                <a:cs typeface="Times New Roman" panose="02020603050405020304" pitchFamily="18" charset="0"/>
              </a:rPr>
              <a:t>Standardization of Pediatric Non-cardiac Operating Room to Intensive Care Unit Handoffs Improves Communication and Outcomes</a:t>
            </a:r>
          </a:p>
          <a:p>
            <a:pPr>
              <a:defRPr/>
            </a:pPr>
            <a:r>
              <a:rPr lang="en-US" sz="1400" dirty="0">
                <a:solidFill>
                  <a:schemeClr val="tx1"/>
                </a:solidFill>
                <a:latin typeface="Franklin Gothic Book" panose="020B0503020102020204" pitchFamily="34" charset="0"/>
                <a:ea typeface="ＭＳ Ｐゴシック" charset="-128"/>
                <a:cs typeface="Times New Roman" panose="02020603050405020304" pitchFamily="18" charset="0"/>
              </a:rPr>
              <a:t>Nutan B Hebballi BDS, MPH, Vikas Gupta MD, Kyle Sheppard, BS, Ann </a:t>
            </a:r>
            <a:r>
              <a:rPr lang="en-US" sz="1400" dirty="0" err="1">
                <a:solidFill>
                  <a:schemeClr val="tx1"/>
                </a:solidFill>
                <a:latin typeface="Franklin Gothic Book" panose="020B0503020102020204" pitchFamily="34" charset="0"/>
                <a:ea typeface="ＭＳ Ｐゴシック" charset="-128"/>
                <a:cs typeface="Times New Roman" panose="02020603050405020304" pitchFamily="18" charset="0"/>
              </a:rPr>
              <a:t>Kubanda</a:t>
            </a:r>
            <a:r>
              <a:rPr lang="en-US" sz="1400" dirty="0">
                <a:solidFill>
                  <a:schemeClr val="tx1"/>
                </a:solidFill>
                <a:latin typeface="Franklin Gothic Book" panose="020B0503020102020204" pitchFamily="34" charset="0"/>
                <a:ea typeface="ＭＳ Ｐゴシック" charset="-128"/>
                <a:cs typeface="Times New Roman" panose="02020603050405020304" pitchFamily="18" charset="0"/>
              </a:rPr>
              <a:t> RN, Danielle </a:t>
            </a:r>
            <a:r>
              <a:rPr lang="en-US" sz="1400" dirty="0" err="1">
                <a:solidFill>
                  <a:schemeClr val="tx1"/>
                </a:solidFill>
                <a:latin typeface="Franklin Gothic Book" panose="020B0503020102020204" pitchFamily="34" charset="0"/>
                <a:ea typeface="ＭＳ Ｐゴシック" charset="-128"/>
                <a:cs typeface="Times New Roman" panose="02020603050405020304" pitchFamily="18" charset="0"/>
              </a:rPr>
              <a:t>Salley</a:t>
            </a:r>
            <a:r>
              <a:rPr lang="en-US" sz="1400" dirty="0">
                <a:solidFill>
                  <a:schemeClr val="tx1"/>
                </a:solidFill>
                <a:latin typeface="Franklin Gothic Book" panose="020B0503020102020204" pitchFamily="34" charset="0"/>
                <a:ea typeface="ＭＳ Ｐゴシック" charset="-128"/>
                <a:cs typeface="Times New Roman" panose="02020603050405020304" pitchFamily="18" charset="0"/>
              </a:rPr>
              <a:t> RN, Tiffany </a:t>
            </a:r>
            <a:r>
              <a:rPr lang="en-US" sz="1400" dirty="0" err="1">
                <a:solidFill>
                  <a:schemeClr val="tx1"/>
                </a:solidFill>
                <a:latin typeface="Franklin Gothic Book" panose="020B0503020102020204" pitchFamily="34" charset="0"/>
                <a:ea typeface="ＭＳ Ｐゴシック" charset="-128"/>
                <a:cs typeface="Times New Roman" panose="02020603050405020304" pitchFamily="18" charset="0"/>
              </a:rPr>
              <a:t>Ostovar-Kermani</a:t>
            </a:r>
            <a:r>
              <a:rPr lang="en-US" sz="1400" dirty="0">
                <a:solidFill>
                  <a:schemeClr val="tx1"/>
                </a:solidFill>
                <a:latin typeface="Franklin Gothic Book" panose="020B0503020102020204" pitchFamily="34" charset="0"/>
                <a:ea typeface="ＭＳ Ｐゴシック" charset="-128"/>
                <a:cs typeface="Times New Roman" panose="02020603050405020304" pitchFamily="18" charset="0"/>
              </a:rPr>
              <a:t> MD, MPH,  Christina </a:t>
            </a:r>
            <a:r>
              <a:rPr lang="en-US" sz="1400" dirty="0" err="1">
                <a:solidFill>
                  <a:schemeClr val="tx1"/>
                </a:solidFill>
                <a:latin typeface="Franklin Gothic Book" panose="020B0503020102020204" pitchFamily="34" charset="0"/>
                <a:ea typeface="ＭＳ Ｐゴシック" charset="-128"/>
                <a:cs typeface="Times New Roman" panose="02020603050405020304" pitchFamily="18" charset="0"/>
              </a:rPr>
              <a:t>Bryndzia</a:t>
            </a:r>
            <a:r>
              <a:rPr lang="en-US" sz="1400" dirty="0">
                <a:solidFill>
                  <a:schemeClr val="tx1"/>
                </a:solidFill>
                <a:latin typeface="Franklin Gothic Book" panose="020B0503020102020204" pitchFamily="34" charset="0"/>
                <a:ea typeface="ＭＳ Ｐゴシック" charset="-128"/>
                <a:cs typeface="Times New Roman" panose="02020603050405020304" pitchFamily="18" charset="0"/>
              </a:rPr>
              <a:t> DO, Amir Khan, MD, Nitin Wadhwa MD, KuoJen Tsao, MD, </a:t>
            </a:r>
            <a:r>
              <a:rPr lang="en-US" sz="1400" dirty="0" err="1">
                <a:solidFill>
                  <a:schemeClr val="tx1"/>
                </a:solidFill>
                <a:latin typeface="Franklin Gothic Book" panose="020B0503020102020204" pitchFamily="34" charset="0"/>
                <a:ea typeface="ＭＳ Ｐゴシック" charset="-128"/>
                <a:cs typeface="Times New Roman" panose="02020603050405020304" pitchFamily="18" charset="0"/>
              </a:rPr>
              <a:t>Ranu</a:t>
            </a:r>
            <a:r>
              <a:rPr lang="en-US" sz="1400" dirty="0">
                <a:solidFill>
                  <a:schemeClr val="tx1"/>
                </a:solidFill>
                <a:latin typeface="Franklin Gothic Book" panose="020B0503020102020204" pitchFamily="34" charset="0"/>
                <a:ea typeface="ＭＳ Ｐゴシック" charset="-128"/>
                <a:cs typeface="Times New Roman" panose="02020603050405020304" pitchFamily="18" charset="0"/>
              </a:rPr>
              <a:t> Jain MBBS, </a:t>
            </a:r>
            <a:r>
              <a:rPr lang="en-US" sz="1400" b="1" dirty="0">
                <a:solidFill>
                  <a:schemeClr val="tx1"/>
                </a:solidFill>
                <a:latin typeface="Franklin Gothic Book" panose="020B0503020102020204" pitchFamily="34" charset="0"/>
                <a:ea typeface="ＭＳ Ｐゴシック" charset="-128"/>
                <a:cs typeface="Times New Roman" panose="02020603050405020304" pitchFamily="18" charset="0"/>
              </a:rPr>
              <a:t>Akemi L Kawaguchi, MD, MS</a:t>
            </a:r>
          </a:p>
        </p:txBody>
      </p:sp>
      <p:pic>
        <p:nvPicPr>
          <p:cNvPr id="18" name="Picture 17" descr="A picture containing text, receipt, screenshot&#10;&#10;Description automatically generated">
            <a:extLst>
              <a:ext uri="{FF2B5EF4-FFF2-40B4-BE49-F238E27FC236}">
                <a16:creationId xmlns:a16="http://schemas.microsoft.com/office/drawing/2014/main" id="{067ADB9C-35B3-41A6-9827-5F53AE1A4C4F}"/>
              </a:ext>
            </a:extLst>
          </p:cNvPr>
          <p:cNvPicPr>
            <a:picLocks noChangeAspect="1"/>
          </p:cNvPicPr>
          <p:nvPr/>
        </p:nvPicPr>
        <p:blipFill>
          <a:blip r:embed="rId3"/>
          <a:stretch>
            <a:fillRect/>
          </a:stretch>
        </p:blipFill>
        <p:spPr>
          <a:xfrm>
            <a:off x="435429" y="1734401"/>
            <a:ext cx="4071915" cy="4850681"/>
          </a:xfrm>
          <a:prstGeom prst="rect">
            <a:avLst/>
          </a:prstGeom>
          <a:ln>
            <a:solidFill>
              <a:schemeClr val="tx1"/>
            </a:solidFill>
          </a:ln>
        </p:spPr>
      </p:pic>
      <p:pic>
        <p:nvPicPr>
          <p:cNvPr id="19" name="Picture 18">
            <a:extLst>
              <a:ext uri="{FF2B5EF4-FFF2-40B4-BE49-F238E27FC236}">
                <a16:creationId xmlns:a16="http://schemas.microsoft.com/office/drawing/2014/main" id="{5A81ACE4-51A9-44B5-9E5A-FCC693309EEB}"/>
              </a:ext>
            </a:extLst>
          </p:cNvPr>
          <p:cNvPicPr>
            <a:picLocks noChangeAspect="1"/>
          </p:cNvPicPr>
          <p:nvPr/>
        </p:nvPicPr>
        <p:blipFill>
          <a:blip r:embed="rId4"/>
          <a:stretch>
            <a:fillRect/>
          </a:stretch>
        </p:blipFill>
        <p:spPr>
          <a:xfrm>
            <a:off x="7044640" y="1582137"/>
            <a:ext cx="3973020" cy="5097316"/>
          </a:xfrm>
          <a:prstGeom prst="rect">
            <a:avLst/>
          </a:prstGeom>
        </p:spPr>
      </p:pic>
    </p:spTree>
    <p:extLst>
      <p:ext uri="{BB962C8B-B14F-4D97-AF65-F5344CB8AC3E}">
        <p14:creationId xmlns:p14="http://schemas.microsoft.com/office/powerpoint/2010/main" val="2114837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1EDE54-F343-42A2-BD52-3D0BBA0D710C}"/>
              </a:ext>
            </a:extLst>
          </p:cNvPr>
          <p:cNvSpPr txBox="1">
            <a:spLocks noChangeArrowheads="1"/>
          </p:cNvSpPr>
          <p:nvPr/>
        </p:nvSpPr>
        <p:spPr>
          <a:xfrm>
            <a:off x="228599" y="156203"/>
            <a:ext cx="8096795"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a:defRPr/>
            </a:pP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Early Discharge after Enema Reduction of Pediatric Intussusception is Cost-Effective and Safe </a:t>
            </a:r>
          </a:p>
          <a:p>
            <a:pPr>
              <a:defRPr/>
            </a:pP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Nutan Hebballi BDS MPH</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Seyed</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Arshad MD,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Elenir</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Avritscher</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MD PhD MBA/MHA, Susan John, MD, Robert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Lapus</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MD, KuoJen Tsao MD, Akemi Kawaguchi MD MS</a:t>
            </a:r>
          </a:p>
        </p:txBody>
      </p:sp>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096000" y="1299067"/>
            <a:ext cx="5829299"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Results:</a:t>
            </a:r>
          </a:p>
          <a:p>
            <a:r>
              <a:rPr lang="en-US" sz="1400" dirty="0">
                <a:latin typeface="Franklin Gothic Book" panose="020B0503020102020204" pitchFamily="34" charset="0"/>
                <a:cs typeface="Times New Roman" panose="02020603050405020304" pitchFamily="18" charset="0"/>
              </a:rPr>
              <a:t>Of 90 patients, 37(41%) were pre-QI and 53(59%) were post-QI. Age, sex, race, insurance status, transfer status, and imaging performed were similar. Patients had a median LOS of 23.4 hours pre-QI (IQR: 16.1-34.6), versus 9.3 hours (IQR 7.4-14.2) post-QI , P&lt;0.001 (Figure). Mean total costs per patient were $3,231 (95% CI, $2,442 to $4,020) pre-QI, versus $1,861 (95% CI, $1,481 to $2,240) post-QI (Figure). The mean absolute cost difference was $1,370 less per patient post-QI (95% CI, [-$2,251]-[-$490]). Five patients had an additional encounter within 24 hours of discharge [Pre-QI: 1 (3%) versus post-QI: 4 (8%), p=0.7] with four recurrences [pre-QI: 1 (3%) versus post-QI: 3 (6%), p=0.6].</a:t>
            </a:r>
          </a:p>
          <a:p>
            <a:endParaRPr lang="en-US" sz="1400" dirty="0">
              <a:latin typeface="Franklin Gothic Book" panose="020B0503020102020204" pitchFamily="34" charset="0"/>
              <a:cs typeface="Times New Roman" panose="02020603050405020304" pitchFamily="18" charset="0"/>
            </a:endParaRP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096000" y="3802017"/>
            <a:ext cx="5829300"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Conclusions:</a:t>
            </a:r>
          </a:p>
          <a:p>
            <a:endParaRPr lang="en-US" sz="1400" dirty="0">
              <a:latin typeface="Franklin Gothic Book" panose="020B0503020102020204" pitchFamily="34" charset="0"/>
              <a:cs typeface="Times New Roman" panose="02020603050405020304" pitchFamily="18" charset="0"/>
            </a:endParaRPr>
          </a:p>
          <a:p>
            <a:r>
              <a:rPr lang="en-US" sz="1400" dirty="0">
                <a:latin typeface="Franklin Gothic Book" panose="020B0503020102020204" pitchFamily="34" charset="0"/>
                <a:cs typeface="Times New Roman" panose="02020603050405020304" pitchFamily="18" charset="0"/>
              </a:rPr>
              <a:t>Implementation of a QI initiative for the treatment of pediatric intussusception reduced hospital length of stay and costs without negatively affecting post-discharge encounters or recurrence rates. </a:t>
            </a:r>
          </a:p>
          <a:p>
            <a:r>
              <a:rPr lang="en-US" sz="1400" dirty="0">
                <a:latin typeface="Franklin Gothic Book" panose="020B0503020102020204" pitchFamily="34" charset="0"/>
                <a:cs typeface="Times New Roman" panose="02020603050405020304" pitchFamily="18" charset="0"/>
              </a:rPr>
              <a:t> </a:t>
            </a:r>
          </a:p>
          <a:p>
            <a:endParaRPr lang="en-US" sz="1400" dirty="0">
              <a:latin typeface="Franklin Gothic Book" panose="020B0503020102020204" pitchFamily="34" charset="0"/>
              <a:cs typeface="Times New Roman" panose="02020603050405020304" pitchFamily="18" charset="0"/>
            </a:endParaRP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28597" y="3802017"/>
            <a:ext cx="5829301" cy="2502950"/>
          </a:xfrm>
          <a:prstGeom prst="rect">
            <a:avLst/>
          </a:prstGeom>
          <a:noFill/>
          <a:ln w="28575">
            <a:solidFill>
              <a:schemeClr val="tx2">
                <a:lumMod val="50000"/>
              </a:schemeClr>
            </a:solidFill>
            <a:miter lim="800000"/>
            <a:headEnd/>
            <a:tailEnd/>
          </a:ln>
        </p:spPr>
        <p:txBody>
          <a:bodyPr lIns="92075" tIns="46038" rIns="92075" bIns="46038"/>
          <a:lstStyle/>
          <a:p>
            <a:r>
              <a:rPr lang="en-US" sz="1400" b="1" dirty="0">
                <a:latin typeface="Franklin Gothic Book" panose="020B0503020102020204" pitchFamily="34" charset="0"/>
                <a:cs typeface="Times New Roman" panose="02020603050405020304" pitchFamily="18" charset="0"/>
              </a:rPr>
              <a:t>Methods:</a:t>
            </a:r>
          </a:p>
          <a:p>
            <a:endParaRPr lang="en-US" sz="1400" dirty="0">
              <a:latin typeface="Franklin Gothic Book" panose="020B0503020102020204" pitchFamily="34" charset="0"/>
            </a:endParaRPr>
          </a:p>
          <a:p>
            <a:r>
              <a:rPr lang="en-US" sz="1400" dirty="0">
                <a:latin typeface="Franklin Gothic Book" panose="020B0503020102020204" pitchFamily="34" charset="0"/>
              </a:rPr>
              <a:t>A retrospective cohort study was conducted of pediatric ileocolic intussusception patients who underwent successful air enema reduction between January 2015- June 2020. Our QI protocol allowed discharge from the emergency department after reduction. Pre- and post-QI outcomes were compared for index encounters and encounters within 24 hours of discharge. An economic evaluation was performed with hospital costs inflation-adjusted to 2020 United States Dollars ($). Cost differences between groups were assessed using multivariable regression, P&lt;0.05 significant.</a:t>
            </a:r>
          </a:p>
          <a:p>
            <a:endParaRPr lang="en-US" sz="1400" dirty="0">
              <a:latin typeface="Franklin Gothic Book" panose="020B0503020102020204" pitchFamily="34" charset="0"/>
              <a:cs typeface="Times New Roman" panose="02020603050405020304" pitchFamily="18" charset="0"/>
            </a:endParaRPr>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6" y="1299067"/>
            <a:ext cx="5829302" cy="2502950"/>
          </a:xfrm>
          <a:prstGeom prst="rect">
            <a:avLst/>
          </a:prstGeom>
          <a:noFill/>
          <a:ln w="28575">
            <a:solidFill>
              <a:schemeClr val="tx2">
                <a:lumMod val="50000"/>
              </a:schemeClr>
            </a:solidFill>
            <a:miter lim="800000"/>
            <a:headEnd/>
            <a:tailEnd/>
          </a:ln>
        </p:spPr>
        <p:txBody>
          <a:bodyPr lIns="92075" tIns="46038" rIns="92075" bIns="46038"/>
          <a:lstStyle/>
          <a:p>
            <a:pPr>
              <a:defRPr/>
            </a:pPr>
            <a:r>
              <a:rPr lang="en-US" sz="1400" b="1" dirty="0">
                <a:latin typeface="Franklin Gothic Book" panose="020B0503020102020204" pitchFamily="34" charset="0"/>
              </a:rPr>
              <a:t>Overview/Problem Statement:</a:t>
            </a:r>
          </a:p>
          <a:p>
            <a:pPr>
              <a:defRPr/>
            </a:pPr>
            <a:endParaRPr lang="en-US" sz="1400" dirty="0">
              <a:latin typeface="Franklin Gothic Book" panose="020B0503020102020204" pitchFamily="34" charset="0"/>
              <a:ea typeface="ＭＳ Ｐゴシック" charset="-128"/>
              <a:cs typeface="Times New Roman" panose="02020603050405020304" pitchFamily="18" charset="0"/>
            </a:endParaRPr>
          </a:p>
          <a:p>
            <a:pPr>
              <a:defRPr/>
            </a:pPr>
            <a:r>
              <a:rPr lang="en-US" sz="1400" dirty="0">
                <a:latin typeface="Franklin Gothic Book" panose="020B0503020102020204" pitchFamily="34" charset="0"/>
              </a:rPr>
              <a:t>We implemented a quality improvement (QI) initiative to safely reduce post-reduction monitoring for pediatric patients with ileocolic intussusception, hypothesizing that there would be decreased length of stay (LOS) and hospital costs, without change in intussusception recurrence rates.</a:t>
            </a:r>
          </a:p>
          <a:p>
            <a:pPr>
              <a:defRPr/>
            </a:pPr>
            <a:endParaRPr lang="en-US" sz="1400" dirty="0">
              <a:latin typeface="Franklin Gothic Book" panose="020B0503020102020204" pitchFamily="34" charset="0"/>
              <a:ea typeface="ＭＳ Ｐゴシック" charset="-128"/>
              <a:cs typeface="Times New Roman" panose="02020603050405020304" pitchFamily="18" charset="0"/>
            </a:endParaRPr>
          </a:p>
        </p:txBody>
      </p:sp>
      <p:pic>
        <p:nvPicPr>
          <p:cNvPr id="10" name="Picture 9">
            <a:extLst>
              <a:ext uri="{FF2B5EF4-FFF2-40B4-BE49-F238E27FC236}">
                <a16:creationId xmlns:a16="http://schemas.microsoft.com/office/drawing/2014/main" id="{C20A6E6C-9307-40ED-956F-BDA889FE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Tree>
    <p:extLst>
      <p:ext uri="{BB962C8B-B14F-4D97-AF65-F5344CB8AC3E}">
        <p14:creationId xmlns:p14="http://schemas.microsoft.com/office/powerpoint/2010/main" val="1829600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5" y="1299067"/>
            <a:ext cx="11527975" cy="5402730"/>
          </a:xfrm>
          <a:prstGeom prst="rect">
            <a:avLst/>
          </a:prstGeom>
          <a:noFill/>
          <a:ln w="28575">
            <a:solidFill>
              <a:schemeClr val="tx2">
                <a:lumMod val="50000"/>
              </a:schemeClr>
            </a:solidFill>
            <a:miter lim="800000"/>
            <a:headEnd/>
            <a:tailEnd/>
          </a:ln>
        </p:spPr>
        <p:txBody>
          <a:bodyPr lIns="92075" tIns="46038" rIns="92075" bIns="46038"/>
          <a:lstStyle/>
          <a:p>
            <a:r>
              <a:rPr lang="en-US" sz="1400" dirty="0">
                <a:latin typeface="Franklin Gothic Book" panose="020B0503020102020204" pitchFamily="34" charset="0"/>
              </a:rPr>
              <a:t> </a:t>
            </a:r>
          </a:p>
          <a:p>
            <a:pPr fontAlgn="auto">
              <a:spcBef>
                <a:spcPts val="600"/>
              </a:spcBef>
              <a:spcAft>
                <a:spcPts val="0"/>
              </a:spcAft>
              <a:defRPr/>
            </a:pPr>
            <a:endParaRPr lang="en-US" sz="1400" dirty="0">
              <a:latin typeface="Franklin Gothic Book" panose="020B0503020102020204" pitchFamily="34" charset="0"/>
              <a:ea typeface="ＭＳ Ｐゴシック" charset="-128"/>
              <a:cs typeface="Times New Roman" panose="02020603050405020304" pitchFamily="18" charset="0"/>
            </a:endParaRPr>
          </a:p>
        </p:txBody>
      </p:sp>
      <p:sp>
        <p:nvSpPr>
          <p:cNvPr id="3" name="Rectangle 2">
            <a:extLst>
              <a:ext uri="{FF2B5EF4-FFF2-40B4-BE49-F238E27FC236}">
                <a16:creationId xmlns:a16="http://schemas.microsoft.com/office/drawing/2014/main" id="{96D6D7B4-6252-4884-88C7-2613EB972A55}"/>
              </a:ext>
            </a:extLst>
          </p:cNvPr>
          <p:cNvSpPr/>
          <p:nvPr/>
        </p:nvSpPr>
        <p:spPr>
          <a:xfrm>
            <a:off x="939145" y="1470006"/>
            <a:ext cx="10106871" cy="264395"/>
          </a:xfrm>
          <a:prstGeom prst="rect">
            <a:avLst/>
          </a:prstGeom>
        </p:spPr>
        <p:txBody>
          <a:bodyPr wrap="square">
            <a:spAutoFit/>
          </a:bodyPr>
          <a:lstStyle/>
          <a:p>
            <a:pPr algn="ctr"/>
            <a:r>
              <a:rPr lang="en-US" sz="1100" dirty="0">
                <a:latin typeface="Franklin Gothic Book" panose="020B0503020102020204" pitchFamily="34" charset="0"/>
              </a:rPr>
              <a:t>Figure 1: Additional Encounters and Recurrence</a:t>
            </a:r>
          </a:p>
        </p:txBody>
      </p:sp>
      <p:pic>
        <p:nvPicPr>
          <p:cNvPr id="16" name="Picture 15">
            <a:extLst>
              <a:ext uri="{FF2B5EF4-FFF2-40B4-BE49-F238E27FC236}">
                <a16:creationId xmlns:a16="http://schemas.microsoft.com/office/drawing/2014/main" id="{1B123C27-AD75-44D8-A61F-42633E30D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
        <p:nvSpPr>
          <p:cNvPr id="9" name="Rectangle 2">
            <a:extLst>
              <a:ext uri="{FF2B5EF4-FFF2-40B4-BE49-F238E27FC236}">
                <a16:creationId xmlns:a16="http://schemas.microsoft.com/office/drawing/2014/main" id="{9712A129-B152-4E1E-99C9-203E0AC27159}"/>
              </a:ext>
            </a:extLst>
          </p:cNvPr>
          <p:cNvSpPr txBox="1">
            <a:spLocks noChangeArrowheads="1"/>
          </p:cNvSpPr>
          <p:nvPr/>
        </p:nvSpPr>
        <p:spPr>
          <a:xfrm>
            <a:off x="228599" y="156203"/>
            <a:ext cx="8096795"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a:defRPr/>
            </a:pP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Early Discharge after Enema Reduction of Pediatric Intussusception is Cost-Effective and Safe </a:t>
            </a:r>
          </a:p>
          <a:p>
            <a:pPr>
              <a:defRPr/>
            </a:pPr>
            <a:r>
              <a:rPr lang="en-US" sz="1600" b="1" dirty="0">
                <a:solidFill>
                  <a:schemeClr val="tx1"/>
                </a:solidFill>
                <a:latin typeface="Franklin Gothic Book" panose="020B0503020102020204" pitchFamily="34" charset="0"/>
                <a:ea typeface="ＭＳ Ｐゴシック" charset="-128"/>
                <a:cs typeface="Times New Roman" panose="02020603050405020304" pitchFamily="18" charset="0"/>
              </a:rPr>
              <a:t>Nutan Hebballi BDS MPH</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Seyed</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Arshad MD,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Elenir</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Avritscher</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MD PhD MBA/MHA, Susan John, MD, Robert </a:t>
            </a:r>
            <a:r>
              <a:rPr lang="en-US" sz="1600" dirty="0" err="1">
                <a:solidFill>
                  <a:schemeClr val="tx1"/>
                </a:solidFill>
                <a:latin typeface="Franklin Gothic Book" panose="020B0503020102020204" pitchFamily="34" charset="0"/>
                <a:ea typeface="ＭＳ Ｐゴシック" charset="-128"/>
                <a:cs typeface="Times New Roman" panose="02020603050405020304" pitchFamily="18" charset="0"/>
              </a:rPr>
              <a:t>Lapus</a:t>
            </a:r>
            <a:r>
              <a:rPr lang="en-US" sz="1600" dirty="0">
                <a:solidFill>
                  <a:schemeClr val="tx1"/>
                </a:solidFill>
                <a:latin typeface="Franklin Gothic Book" panose="020B0503020102020204" pitchFamily="34" charset="0"/>
                <a:ea typeface="ＭＳ Ｐゴシック" charset="-128"/>
                <a:cs typeface="Times New Roman" panose="02020603050405020304" pitchFamily="18" charset="0"/>
              </a:rPr>
              <a:t> MD, KuoJen Tsao MD, Akemi Kawaguchi MD MS</a:t>
            </a:r>
          </a:p>
        </p:txBody>
      </p:sp>
      <p:pic>
        <p:nvPicPr>
          <p:cNvPr id="11" name="Content Placeholder 4">
            <a:extLst>
              <a:ext uri="{FF2B5EF4-FFF2-40B4-BE49-F238E27FC236}">
                <a16:creationId xmlns:a16="http://schemas.microsoft.com/office/drawing/2014/main" id="{5E79D69A-1AF3-41DF-9383-FE694A9BC994}"/>
              </a:ext>
            </a:extLst>
          </p:cNvPr>
          <p:cNvPicPr>
            <a:picLocks noChangeAspect="1"/>
          </p:cNvPicPr>
          <p:nvPr/>
        </p:nvPicPr>
        <p:blipFill>
          <a:blip r:embed="rId3"/>
          <a:stretch>
            <a:fillRect/>
          </a:stretch>
        </p:blipFill>
        <p:spPr>
          <a:xfrm>
            <a:off x="939146" y="1886666"/>
            <a:ext cx="10106871" cy="4543279"/>
          </a:xfrm>
          <a:prstGeom prst="rect">
            <a:avLst/>
          </a:prstGeom>
        </p:spPr>
      </p:pic>
    </p:spTree>
    <p:extLst>
      <p:ext uri="{BB962C8B-B14F-4D97-AF65-F5344CB8AC3E}">
        <p14:creationId xmlns:p14="http://schemas.microsoft.com/office/powerpoint/2010/main" val="422394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247649" y="215094"/>
            <a:ext cx="8206091" cy="9906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Libre Franklin"/>
              <a:buNone/>
              <a:tabLst/>
              <a:defRPr/>
            </a:pPr>
            <a:r>
              <a:rPr kumimoji="0" lang="en-US" sz="1600" b="1"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Examining Factors Related to CHF Readmission Rates at Memorial Hermann</a:t>
            </a:r>
            <a:r>
              <a:rPr lang="en-US" sz="1600" b="1" kern="0" dirty="0">
                <a:solidFill>
                  <a:srgbClr val="000000"/>
                </a:solidFill>
                <a:latin typeface="Franklin Gothic Book" panose="020B0503020102020204" pitchFamily="34" charset="0"/>
                <a:ea typeface="Libre Franklin"/>
                <a:cs typeface="Libre Franklin"/>
                <a:sym typeface="Libre Franklin"/>
              </a:rPr>
              <a:t> </a:t>
            </a:r>
            <a:r>
              <a:rPr kumimoji="0" lang="en-US" sz="1600" b="1"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Hospital</a:t>
            </a:r>
            <a:endParaRPr kumimoji="0" sz="1600" b="1"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500"/>
              <a:buFont typeface="Libre Franklin"/>
              <a:buNone/>
              <a:tabLst/>
              <a:defRPr/>
            </a:pPr>
            <a:r>
              <a:rPr kumimoji="0" lang="en-US" sz="1600" b="0" i="0" u="none" strike="noStrike" kern="0" cap="none" spc="0" normalizeH="0" baseline="0" noProof="0" dirty="0" err="1">
                <a:ln>
                  <a:noFill/>
                </a:ln>
                <a:solidFill>
                  <a:srgbClr val="000000"/>
                </a:solidFill>
                <a:effectLst/>
                <a:uLnTx/>
                <a:uFillTx/>
                <a:latin typeface="Franklin Gothic Book" panose="020B0503020102020204" pitchFamily="34" charset="0"/>
                <a:ea typeface="Calibri"/>
                <a:cs typeface="Calibri"/>
                <a:sym typeface="Calibri"/>
              </a:rPr>
              <a:t>Ijele</a:t>
            </a:r>
            <a:r>
              <a:rPr kumimoji="0" lang="en-US" sz="16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t> </a:t>
            </a:r>
            <a:r>
              <a:rPr kumimoji="0" lang="en-US" sz="1600" b="0" i="0" u="none" strike="noStrike" kern="0" cap="none" spc="0" normalizeH="0" baseline="0" noProof="0" dirty="0" err="1">
                <a:ln>
                  <a:noFill/>
                </a:ln>
                <a:solidFill>
                  <a:srgbClr val="000000"/>
                </a:solidFill>
                <a:effectLst/>
                <a:uLnTx/>
                <a:uFillTx/>
                <a:latin typeface="Franklin Gothic Book" panose="020B0503020102020204" pitchFamily="34" charset="0"/>
                <a:ea typeface="Calibri"/>
                <a:cs typeface="Calibri"/>
                <a:sym typeface="Calibri"/>
              </a:rPr>
              <a:t>Adimora</a:t>
            </a:r>
            <a:r>
              <a:rPr kumimoji="0" lang="en-US" sz="16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t> MD, </a:t>
            </a:r>
            <a:r>
              <a:rPr kumimoji="0" lang="en-US" sz="1600" b="1"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t>Steffi Hu MD</a:t>
            </a:r>
            <a:r>
              <a:rPr kumimoji="0" lang="en-US" sz="16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t>, Annie Janise MD, Kalyn Mosely MD, Vivian </a:t>
            </a:r>
            <a:r>
              <a:rPr kumimoji="0" lang="en-US" sz="1600" b="0" i="0" u="none" strike="noStrike" kern="0" cap="none" spc="0" normalizeH="0" baseline="0" noProof="0" dirty="0" err="1">
                <a:ln>
                  <a:noFill/>
                </a:ln>
                <a:solidFill>
                  <a:srgbClr val="000000"/>
                </a:solidFill>
                <a:effectLst/>
                <a:uLnTx/>
                <a:uFillTx/>
                <a:latin typeface="Franklin Gothic Book" panose="020B0503020102020204" pitchFamily="34" charset="0"/>
                <a:ea typeface="Calibri"/>
                <a:cs typeface="Calibri"/>
                <a:sym typeface="Calibri"/>
              </a:rPr>
              <a:t>Okirie</a:t>
            </a:r>
            <a:r>
              <a:rPr kumimoji="0" lang="en-US" sz="16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t> MD, </a:t>
            </a:r>
            <a:endParaRPr kumimoji="0" sz="16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500"/>
              <a:buFont typeface="Libre Franklin"/>
              <a:buNone/>
              <a:tabLst/>
              <a:defRPr/>
            </a:pPr>
            <a:r>
              <a:rPr kumimoji="0" lang="en-US" sz="16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t>Vi Pham MD, Stephan Reyes MD, Siddharth Karanth MBBS, MPH, DRPH</a:t>
            </a:r>
            <a:endParaRPr kumimoji="0" sz="16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endParaRPr>
          </a:p>
        </p:txBody>
      </p:sp>
      <p:sp>
        <p:nvSpPr>
          <p:cNvPr id="85" name="Google Shape;85;p1"/>
          <p:cNvSpPr txBox="1"/>
          <p:nvPr/>
        </p:nvSpPr>
        <p:spPr>
          <a:xfrm>
            <a:off x="6096000" y="1299067"/>
            <a:ext cx="5829299" cy="2502950"/>
          </a:xfrm>
          <a:prstGeom prst="rect">
            <a:avLst/>
          </a:prstGeom>
          <a:noFill/>
          <a:ln w="28575" cap="flat" cmpd="sng">
            <a:solidFill>
              <a:srgbClr val="222A35"/>
            </a:solidFill>
            <a:prstDash val="solid"/>
            <a:miter lim="800000"/>
            <a:headEnd type="none" w="sm" len="sm"/>
            <a:tailEnd type="none" w="sm" len="sm"/>
          </a:ln>
        </p:spPr>
        <p:txBody>
          <a:bodyPr spcFirstLastPara="1" wrap="square" lIns="92075" tIns="46025" rIns="92075" bIns="46025" anchor="t" anchorCtr="0">
            <a:noAutofit/>
          </a:bodyPr>
          <a:lstStyle/>
          <a:p>
            <a:pPr marL="0" marR="0" lvl="0" indent="0" algn="l" defTabSz="914400" rtl="0" eaLnBrk="1" fontAlgn="auto" latinLnBrk="0" hangingPunct="1">
              <a:spcAft>
                <a:spcPts val="0"/>
              </a:spcAft>
              <a:buClr>
                <a:srgbClr val="000000"/>
              </a:buClr>
              <a:buSzTx/>
              <a:buFont typeface="Arial"/>
              <a:buNone/>
              <a:tabLst/>
              <a:defRPr/>
            </a:pPr>
            <a:r>
              <a:rPr kumimoji="0" lang="en-US" sz="1300" b="1" i="0" u="sng"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Results</a:t>
            </a:r>
          </a:p>
          <a:p>
            <a:pPr marL="0" marR="0" lvl="0" indent="0" algn="l" defTabSz="914400" rtl="0" eaLnBrk="1" fontAlgn="auto" latinLnBrk="0" hangingPunct="1">
              <a:spcAft>
                <a:spcPts val="0"/>
              </a:spcAft>
              <a:buClr>
                <a:srgbClr val="000000"/>
              </a:buClr>
              <a:buSzTx/>
              <a:buFont typeface="Arial"/>
              <a:buNone/>
              <a:tabLst/>
              <a:defRPr/>
            </a:pPr>
            <a:endParaRPr kumimoji="0" sz="1300" b="1"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Of the 148 patients who were readmitted within 30 days:</a:t>
            </a: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spcAft>
                <a:spcPts val="0"/>
              </a:spcAft>
              <a:buClr>
                <a:srgbClr val="000000"/>
              </a:buClr>
              <a:buSzTx/>
              <a:buFont typeface="Arial"/>
              <a:buNone/>
              <a:tabLst/>
              <a:defRPr/>
            </a:pP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a:p>
            <a:pPr marL="285750" marR="0" lvl="0" indent="-285750" algn="l" defTabSz="914400" rtl="0" eaLnBrk="1" fontAlgn="auto" latinLnBrk="0" hangingPunct="1">
              <a:spcAft>
                <a:spcPts val="0"/>
              </a:spcAft>
              <a:buClr>
                <a:srgbClr val="000000"/>
              </a:buClr>
              <a:buSzPts val="1450"/>
              <a:buFont typeface="Arial"/>
              <a:buChar char="•"/>
              <a:tabLst/>
              <a:defRPr/>
            </a:pP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61% had low health literacy </a:t>
            </a: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285750" marR="0" lvl="0" indent="-285750" algn="l" defTabSz="914400" rtl="0" eaLnBrk="1" fontAlgn="auto" latinLnBrk="0" hangingPunct="1">
              <a:spcAft>
                <a:spcPts val="0"/>
              </a:spcAft>
              <a:buClr>
                <a:srgbClr val="000000"/>
              </a:buClr>
              <a:buSzPts val="1450"/>
              <a:buFont typeface="Arial"/>
              <a:buChar char="•"/>
              <a:tabLst/>
              <a:defRPr/>
            </a:pP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69% had scheduled outpatient follow up</a:t>
            </a: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285750" marR="0" lvl="0" indent="-285750" algn="l" defTabSz="914400" rtl="0" eaLnBrk="1" fontAlgn="auto" latinLnBrk="0" hangingPunct="1">
              <a:spcAft>
                <a:spcPts val="0"/>
              </a:spcAft>
              <a:buClr>
                <a:srgbClr val="000000"/>
              </a:buClr>
              <a:buSzPts val="1450"/>
              <a:buFont typeface="Arial"/>
              <a:buChar char="•"/>
              <a:tabLst/>
              <a:defRPr/>
            </a:pP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67% had documented medication compliance</a:t>
            </a: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a:p>
            <a:pPr marL="285750" marR="0" lvl="0" indent="-285750" algn="l" defTabSz="914400" rtl="0" eaLnBrk="1" fontAlgn="auto" latinLnBrk="0" hangingPunct="1">
              <a:spcAft>
                <a:spcPts val="0"/>
              </a:spcAft>
              <a:buClr>
                <a:srgbClr val="000000"/>
              </a:buClr>
              <a:buSzPts val="1450"/>
              <a:buFont typeface="Libre Franklin"/>
              <a:buChar char="•"/>
              <a:tabLst/>
              <a:defRPr/>
            </a:pP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48% had physical limitation</a:t>
            </a: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a:p>
            <a:pPr marL="285750" marR="0" lvl="0" indent="-285750" algn="l" defTabSz="914400" rtl="0" eaLnBrk="1" fontAlgn="auto" latinLnBrk="0" hangingPunct="1">
              <a:spcAft>
                <a:spcPts val="0"/>
              </a:spcAft>
              <a:buClr>
                <a:srgbClr val="000000"/>
              </a:buClr>
              <a:buSzPts val="1450"/>
              <a:buFont typeface="Libre Franklin"/>
              <a:buChar char="•"/>
              <a:tabLst/>
              <a:defRPr/>
            </a:pP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25% had neuropsychiatric barriers</a:t>
            </a: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a:p>
            <a:pPr marL="285750" marR="0" lvl="0" indent="-285750" algn="l" defTabSz="914400" rtl="0" eaLnBrk="1" fontAlgn="auto" latinLnBrk="0" hangingPunct="1">
              <a:spcAft>
                <a:spcPts val="0"/>
              </a:spcAft>
              <a:buClr>
                <a:srgbClr val="000000"/>
              </a:buClr>
              <a:buSzPts val="1450"/>
              <a:buFont typeface="Libre Franklin"/>
              <a:buChar char="•"/>
              <a:tabLst/>
              <a:defRPr/>
            </a:pP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34% readmitted with non CHF exacerbation related problems</a:t>
            </a: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a:p>
            <a:pPr marL="457200" marR="0" lvl="0" indent="0" algn="l" defTabSz="914400" rtl="0" eaLnBrk="1" fontAlgn="auto" latinLnBrk="0" hangingPunct="1">
              <a:spcAft>
                <a:spcPts val="0"/>
              </a:spcAft>
              <a:buClr>
                <a:srgbClr val="000000"/>
              </a:buClr>
              <a:buSzTx/>
              <a:buFont typeface="Arial"/>
              <a:buNone/>
              <a:tabLst/>
              <a:defRPr/>
            </a:pP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a:p>
            <a:pPr marL="0" marR="0" lvl="0" indent="0" algn="l" defTabSz="914400" rtl="0" eaLnBrk="1" fontAlgn="auto" latinLnBrk="0" hangingPunct="1">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See Figure 1</a:t>
            </a: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a:p>
            <a:pPr marL="0" marR="0" lvl="0" indent="0" algn="l" defTabSz="914400" rtl="0" eaLnBrk="1" fontAlgn="auto" latinLnBrk="0" hangingPunct="1">
              <a:spcAft>
                <a:spcPts val="0"/>
              </a:spcAft>
              <a:buClr>
                <a:srgbClr val="000000"/>
              </a:buClr>
              <a:buSzTx/>
              <a:buFont typeface="Arial"/>
              <a:buNone/>
              <a:tabLst/>
              <a:defRPr/>
            </a:pPr>
            <a:endParaRPr kumimoji="0" sz="1300" b="1" i="0" u="sng"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a:p>
            <a:pPr marL="0" marR="0" lvl="0" indent="0" algn="l" defTabSz="914400" rtl="0" eaLnBrk="1" fontAlgn="auto" latinLnBrk="0" hangingPunct="1">
              <a:spcAft>
                <a:spcPts val="0"/>
              </a:spcAft>
              <a:buClr>
                <a:srgbClr val="000000"/>
              </a:buClr>
              <a:buSzTx/>
              <a:buFont typeface="Arial"/>
              <a:buNone/>
              <a:tabLst/>
              <a:defRPr/>
            </a:pPr>
            <a:endParaRPr kumimoji="0" sz="1300" b="1" i="0" u="sng"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p:txBody>
      </p:sp>
      <p:sp>
        <p:nvSpPr>
          <p:cNvPr id="86" name="Google Shape;86;p1"/>
          <p:cNvSpPr txBox="1"/>
          <p:nvPr/>
        </p:nvSpPr>
        <p:spPr>
          <a:xfrm>
            <a:off x="6096000" y="3802017"/>
            <a:ext cx="5829300" cy="2502950"/>
          </a:xfrm>
          <a:prstGeom prst="rect">
            <a:avLst/>
          </a:prstGeom>
          <a:noFill/>
          <a:ln w="28575" cap="flat" cmpd="sng">
            <a:solidFill>
              <a:srgbClr val="222A35"/>
            </a:solidFill>
            <a:prstDash val="solid"/>
            <a:miter lim="800000"/>
            <a:headEnd type="none" w="sm" len="sm"/>
            <a:tailEnd type="none" w="sm" len="sm"/>
          </a:ln>
        </p:spPr>
        <p:txBody>
          <a:bodyPr spcFirstLastPara="1" wrap="square" lIns="92075" tIns="46025" rIns="92075" bIns="46025" anchor="t" anchorCtr="0">
            <a:noAutofit/>
          </a:bodyPr>
          <a:lstStyle/>
          <a:p>
            <a:pPr marL="0" marR="0" lvl="0" indent="0" algn="l" defTabSz="914400" rtl="0" eaLnBrk="1" fontAlgn="auto" latinLnBrk="0" hangingPunct="1">
              <a:spcAft>
                <a:spcPts val="0"/>
              </a:spcAft>
              <a:buClr>
                <a:srgbClr val="000000"/>
              </a:buClr>
              <a:buSzTx/>
              <a:buFont typeface="Arial"/>
              <a:buNone/>
              <a:tabLst/>
              <a:defRPr/>
            </a:pPr>
            <a:r>
              <a:rPr kumimoji="0" lang="en-US" sz="1300" b="1" i="0" u="sng"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Conclusion</a:t>
            </a:r>
          </a:p>
          <a:p>
            <a:pPr marL="0" marR="0" lvl="0" indent="0" algn="l" defTabSz="914400" rtl="0" eaLnBrk="1" fontAlgn="auto" latinLnBrk="0" hangingPunct="1">
              <a:spcAft>
                <a:spcPts val="0"/>
              </a:spcAft>
              <a:buClr>
                <a:srgbClr val="000000"/>
              </a:buClr>
              <a:buSzTx/>
              <a:buFont typeface="Arial"/>
              <a:buNone/>
              <a:tabLst/>
              <a:defRPr/>
            </a:pPr>
            <a:endParaRPr kumimoji="0" sz="1300" b="0" i="0" u="sng"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a:p>
            <a:pPr marL="0" marR="0" lvl="0" indent="0" algn="l" defTabSz="914400" rtl="0" eaLnBrk="1" fontAlgn="auto" latinLnBrk="0" hangingPunct="1">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Low health literacy appears to be a large contributor to CHF readmissions. The majority of patients readmitted for CHF exacerbation had scheduled outpatient follow up and were documented as medication compliant. </a:t>
            </a: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spcAft>
                <a:spcPts val="0"/>
              </a:spcAft>
              <a:buClr>
                <a:srgbClr val="000000"/>
              </a:buClr>
              <a:buSzTx/>
              <a:buFont typeface="Arial"/>
              <a:buNone/>
              <a:tabLst/>
              <a:defRPr/>
            </a:pPr>
            <a:endParaRPr kumimoji="0" sz="1300" b="0" i="0" u="sng"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a:p>
            <a:pPr marL="0" marR="0" lvl="0" indent="0" algn="l" defTabSz="914400" rtl="0" eaLnBrk="1" fontAlgn="auto" latinLnBrk="0" hangingPunct="1">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More analyses remains to be done about the particular root causes for readmission in the setting of appropriate adherence and outpatient attention.</a:t>
            </a: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t> </a:t>
            </a:r>
            <a:endParaRPr kumimoji="0" sz="1300" b="0" i="0" u="sng"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p:txBody>
      </p:sp>
      <p:sp>
        <p:nvSpPr>
          <p:cNvPr id="87" name="Google Shape;87;p1"/>
          <p:cNvSpPr txBox="1"/>
          <p:nvPr/>
        </p:nvSpPr>
        <p:spPr>
          <a:xfrm>
            <a:off x="228597" y="3802017"/>
            <a:ext cx="5829301" cy="2502950"/>
          </a:xfrm>
          <a:prstGeom prst="rect">
            <a:avLst/>
          </a:prstGeom>
          <a:noFill/>
          <a:ln w="28575" cap="flat" cmpd="sng">
            <a:solidFill>
              <a:srgbClr val="222A35"/>
            </a:solidFill>
            <a:prstDash val="solid"/>
            <a:miter lim="800000"/>
            <a:headEnd type="none" w="sm" len="sm"/>
            <a:tailEnd type="none" w="sm" len="sm"/>
          </a:ln>
        </p:spPr>
        <p:txBody>
          <a:bodyPr spcFirstLastPara="1" wrap="square" lIns="92075" tIns="46025" rIns="92075" bIns="46025" anchor="t" anchorCtr="0">
            <a:noAutofit/>
          </a:bodyPr>
          <a:lstStyle/>
          <a:p>
            <a:pPr marL="0" marR="0" lvl="0" indent="0" algn="l" defTabSz="914400" rtl="0" eaLnBrk="1" fontAlgn="auto" latinLnBrk="0" hangingPunct="1">
              <a:spcAft>
                <a:spcPts val="0"/>
              </a:spcAft>
              <a:buClr>
                <a:srgbClr val="000000"/>
              </a:buClr>
              <a:buSzTx/>
              <a:buFont typeface="Arial"/>
              <a:buNone/>
              <a:tabLst/>
              <a:defRPr/>
            </a:pPr>
            <a:r>
              <a:rPr kumimoji="0" lang="en-US" sz="1300" b="1" i="0" u="sng"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Methods</a:t>
            </a:r>
          </a:p>
          <a:p>
            <a:pPr marL="0" marR="0" lvl="0" indent="0" algn="l" defTabSz="914400" rtl="0" eaLnBrk="1" fontAlgn="auto" latinLnBrk="0" hangingPunct="1">
              <a:spcAft>
                <a:spcPts val="0"/>
              </a:spcAft>
              <a:buClr>
                <a:srgbClr val="000000"/>
              </a:buClr>
              <a:buSzTx/>
              <a:buFont typeface="Arial"/>
              <a:buNone/>
              <a:tabLst/>
              <a:defRPr/>
            </a:pPr>
            <a:endParaRPr kumimoji="0" sz="1300" b="1"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285750" marR="0" lvl="0" indent="-285750" algn="l" defTabSz="914400" rtl="0" eaLnBrk="1" fontAlgn="auto" latinLnBrk="0" hangingPunct="1">
              <a:spcAft>
                <a:spcPts val="0"/>
              </a:spcAft>
              <a:buClr>
                <a:srgbClr val="000000"/>
              </a:buClr>
              <a:buSzPts val="1400"/>
              <a:buFont typeface="Arial"/>
              <a:buChar char="•"/>
              <a:tabLst/>
              <a:defRPr/>
            </a:pP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We examined the medical records of </a:t>
            </a:r>
            <a:r>
              <a:rPr kumimoji="0" lang="en-US" sz="1300" b="1" i="1"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148 patients </a:t>
            </a: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who had  </a:t>
            </a:r>
            <a:r>
              <a:rPr kumimoji="0" lang="en-US" sz="1300" b="1" i="1"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CHF as their primary diagnosis </a:t>
            </a: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and were </a:t>
            </a:r>
            <a:r>
              <a:rPr kumimoji="0" lang="en-US" sz="1300" b="1" i="1"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readmitted to our institution within 30 days </a:t>
            </a:r>
            <a:r>
              <a:rPr kumimoji="0" lang="en-US" sz="1300" b="0" i="1"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 from 9/2015-9/2019</a:t>
            </a: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a:p>
            <a:pPr marL="285750" marR="0" lvl="0" indent="-285750" algn="l" defTabSz="914400" rtl="0" eaLnBrk="1" fontAlgn="auto" latinLnBrk="0" hangingPunct="1">
              <a:spcAft>
                <a:spcPts val="0"/>
              </a:spcAft>
              <a:buClr>
                <a:srgbClr val="000000"/>
              </a:buClr>
              <a:buSzPts val="1400"/>
              <a:buFont typeface="Arial"/>
              <a:buChar char="•"/>
              <a:tabLst/>
              <a:defRPr/>
            </a:pP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Reason for readmission was documented as either related to or unrelated to CHF exacerbation. </a:t>
            </a: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285750" marR="0" lvl="0" indent="-285750" algn="l" defTabSz="914400" rtl="0" eaLnBrk="1" fontAlgn="auto" latinLnBrk="0" hangingPunct="1">
              <a:spcAft>
                <a:spcPts val="0"/>
              </a:spcAft>
              <a:buClr>
                <a:srgbClr val="000000"/>
              </a:buClr>
              <a:buSzPts val="1400"/>
              <a:buFont typeface="Arial"/>
              <a:buChar char="•"/>
              <a:tabLst/>
              <a:defRPr/>
            </a:pPr>
            <a:r>
              <a:rPr kumimoji="0" lang="en-US" sz="1300" b="1" i="1"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Multiple risk factors</a:t>
            </a: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 related to hospital readmission were examined including: availability of home ancillary services, patient neuropsychiatric barriers, </a:t>
            </a:r>
            <a:r>
              <a:rPr kumimoji="0" lang="en-US" sz="1300" b="1" i="1"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patient health literacy</a:t>
            </a: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 scheduled outpatient follow-up, </a:t>
            </a:r>
            <a:r>
              <a:rPr kumimoji="0" lang="en-US" sz="1300" b="1" i="1"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medication availability and compliance</a:t>
            </a: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 and patient physical limitations. </a:t>
            </a: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spcAft>
                <a:spcPts val="0"/>
              </a:spcAft>
              <a:buClr>
                <a:srgbClr val="000000"/>
              </a:buClr>
              <a:buSzTx/>
              <a:buFont typeface="Arial"/>
              <a:buNone/>
              <a:tabLst/>
              <a:defRPr/>
            </a:pPr>
            <a:b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b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p:txBody>
      </p:sp>
      <p:sp>
        <p:nvSpPr>
          <p:cNvPr id="88" name="Google Shape;88;p1"/>
          <p:cNvSpPr txBox="1"/>
          <p:nvPr/>
        </p:nvSpPr>
        <p:spPr>
          <a:xfrm>
            <a:off x="228596" y="1299067"/>
            <a:ext cx="5829302" cy="2502950"/>
          </a:xfrm>
          <a:prstGeom prst="rect">
            <a:avLst/>
          </a:prstGeom>
          <a:noFill/>
          <a:ln w="28575" cap="flat" cmpd="sng">
            <a:solidFill>
              <a:srgbClr val="222A35"/>
            </a:solidFill>
            <a:prstDash val="solid"/>
            <a:miter lim="800000"/>
            <a:headEnd type="none" w="sm" len="sm"/>
            <a:tailEnd type="none" w="sm" len="sm"/>
          </a:ln>
        </p:spPr>
        <p:txBody>
          <a:bodyPr spcFirstLastPara="1" wrap="square" lIns="92075" tIns="46025" rIns="92075" bIns="46025" anchor="t" anchorCtr="0">
            <a:noAutofit/>
          </a:bodyPr>
          <a:lstStyle/>
          <a:p>
            <a:pPr marL="0" marR="0" lvl="0" indent="0" algn="l" defTabSz="914400" rtl="0" eaLnBrk="1" fontAlgn="auto" latinLnBrk="0" hangingPunct="1">
              <a:spcAft>
                <a:spcPts val="0"/>
              </a:spcAft>
              <a:buClr>
                <a:srgbClr val="000000"/>
              </a:buClr>
              <a:buSzTx/>
              <a:buFont typeface="Arial"/>
              <a:buNone/>
              <a:tabLst/>
              <a:defRPr/>
            </a:pPr>
            <a:r>
              <a:rPr kumimoji="0" lang="en-US" sz="1300" b="1" i="0" u="sng"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Overview/Problem Statement</a:t>
            </a:r>
          </a:p>
          <a:p>
            <a:pPr marL="0" marR="0" lvl="0" indent="0" algn="l" defTabSz="914400" rtl="0" eaLnBrk="1" fontAlgn="auto" latinLnBrk="0" hangingPunct="1">
              <a:spcAft>
                <a:spcPts val="0"/>
              </a:spcAft>
              <a:buClr>
                <a:srgbClr val="000000"/>
              </a:buClr>
              <a:buSzTx/>
              <a:buFont typeface="Arial"/>
              <a:buNone/>
              <a:tabLst/>
              <a:defRPr/>
            </a:pPr>
            <a:endParaRPr kumimoji="0" sz="1300" b="1" i="0" u="sng"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a:p>
            <a:pPr marL="0" marR="0" lvl="0" indent="0" algn="l" defTabSz="914400" rtl="0" eaLnBrk="1" fontAlgn="auto" latinLnBrk="0" hangingPunct="1">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Congestive heart failure (CHF) is the leading cause of hospitalization among adults in the United States. Nearly 50% of all CHF patients discharged from a hospitalization will be readmitted within 6 months.</a:t>
            </a: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The purpose of our research is to elucidate the risk factors driving CHF readmission at our institution, in order to more effectively implement a prevention strategy for management of heart failure readmissions. </a:t>
            </a: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spcAft>
                <a:spcPts val="0"/>
              </a:spcAft>
              <a:buClr>
                <a:srgbClr val="000000"/>
              </a:buClr>
              <a:buSzTx/>
              <a:buFont typeface="Arial"/>
              <a:buNone/>
              <a:tabLst/>
              <a:defRPr/>
            </a:pPr>
            <a:br>
              <a:rPr kumimoji="0" lang="en-US" sz="13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br>
            <a:endParaRPr kumimoji="0" sz="1300" b="0"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endParaRPr>
          </a:p>
        </p:txBody>
      </p:sp>
      <p:pic>
        <p:nvPicPr>
          <p:cNvPr id="89" name="Google Shape;89;p1"/>
          <p:cNvPicPr preferRelativeResize="0"/>
          <p:nvPr/>
        </p:nvPicPr>
        <p:blipFill rotWithShape="1">
          <a:blip r:embed="rId3">
            <a:alphaModFix/>
          </a:blip>
          <a:srcRect/>
          <a:stretch/>
        </p:blipFill>
        <p:spPr>
          <a:xfrm>
            <a:off x="8453740" y="111528"/>
            <a:ext cx="3471559" cy="883010"/>
          </a:xfrm>
          <a:prstGeom prst="rect">
            <a:avLst/>
          </a:prstGeom>
          <a:noFill/>
          <a:ln>
            <a:noFill/>
          </a:ln>
        </p:spPr>
      </p:pic>
      <p:sp>
        <p:nvSpPr>
          <p:cNvPr id="2" name="TextBox 1">
            <a:extLst>
              <a:ext uri="{FF2B5EF4-FFF2-40B4-BE49-F238E27FC236}">
                <a16:creationId xmlns:a16="http://schemas.microsoft.com/office/drawing/2014/main" id="{15ECE37D-C18A-4DDB-8D71-52262EC5901B}"/>
              </a:ext>
            </a:extLst>
          </p:cNvPr>
          <p:cNvSpPr txBox="1"/>
          <p:nvPr/>
        </p:nvSpPr>
        <p:spPr>
          <a:xfrm>
            <a:off x="11648785" y="6398340"/>
            <a:ext cx="5911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03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p:cNvPicPr preferRelativeResize="0"/>
          <p:nvPr/>
        </p:nvPicPr>
        <p:blipFill>
          <a:blip r:embed="rId3">
            <a:alphaModFix/>
          </a:blip>
          <a:stretch>
            <a:fillRect/>
          </a:stretch>
        </p:blipFill>
        <p:spPr>
          <a:xfrm>
            <a:off x="2278200" y="1234875"/>
            <a:ext cx="9144000" cy="5143500"/>
          </a:xfrm>
          <a:prstGeom prst="rect">
            <a:avLst/>
          </a:prstGeom>
          <a:noFill/>
          <a:ln>
            <a:noFill/>
          </a:ln>
        </p:spPr>
      </p:pic>
      <p:sp>
        <p:nvSpPr>
          <p:cNvPr id="96" name="Google Shape;96;p2"/>
          <p:cNvSpPr txBox="1"/>
          <p:nvPr/>
        </p:nvSpPr>
        <p:spPr>
          <a:xfrm>
            <a:off x="228600" y="1299075"/>
            <a:ext cx="11696700" cy="5015100"/>
          </a:xfrm>
          <a:prstGeom prst="rect">
            <a:avLst/>
          </a:prstGeom>
          <a:noFill/>
          <a:ln w="28575" cap="flat" cmpd="sng">
            <a:solidFill>
              <a:srgbClr val="222A35"/>
            </a:solidFill>
            <a:prstDash val="solid"/>
            <a:miter lim="800000"/>
            <a:headEnd type="none" w="sm" len="sm"/>
            <a:tailEnd type="none" w="sm" len="sm"/>
          </a:ln>
        </p:spPr>
        <p:txBody>
          <a:bodyPr spcFirstLastPara="1" wrap="square" lIns="92075" tIns="46025" rIns="92075" bIns="460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
        <p:nvSpPr>
          <p:cNvPr id="98" name="Google Shape;98;p2"/>
          <p:cNvSpPr txBox="1"/>
          <p:nvPr/>
        </p:nvSpPr>
        <p:spPr>
          <a:xfrm>
            <a:off x="228595" y="1299067"/>
            <a:ext cx="2214600" cy="2108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Libre Franklin"/>
                <a:ea typeface="Libre Franklin"/>
                <a:cs typeface="Libre Franklin"/>
                <a:sym typeface="Libre Franklin"/>
              </a:rPr>
              <a:t>Figure 1.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Libre Franklin"/>
                <a:ea typeface="Libre Franklin"/>
                <a:cs typeface="Libre Franklin"/>
                <a:sym typeface="Libre Franklin"/>
              </a:rPr>
              <a:t>Cause and Effect Diagram for 30-day readmissions in CHF patients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 name="Google Shape;84;p1">
            <a:extLst>
              <a:ext uri="{FF2B5EF4-FFF2-40B4-BE49-F238E27FC236}">
                <a16:creationId xmlns:a16="http://schemas.microsoft.com/office/drawing/2014/main" id="{FC2357E1-F2E4-4E03-8E19-2C906722B2D8}"/>
              </a:ext>
            </a:extLst>
          </p:cNvPr>
          <p:cNvSpPr txBox="1"/>
          <p:nvPr/>
        </p:nvSpPr>
        <p:spPr>
          <a:xfrm>
            <a:off x="247649" y="215094"/>
            <a:ext cx="8206091" cy="9906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Libre Franklin"/>
              <a:buNone/>
              <a:tabLst/>
              <a:defRPr/>
            </a:pPr>
            <a:r>
              <a:rPr kumimoji="0" lang="en-US" sz="1600" b="1"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Examining Factors Related to CHF Readmission Rates at Memorial Hermann</a:t>
            </a:r>
            <a:r>
              <a:rPr lang="en-US" sz="1600" b="1" kern="0" dirty="0">
                <a:solidFill>
                  <a:srgbClr val="000000"/>
                </a:solidFill>
                <a:latin typeface="Franklin Gothic Book" panose="020B0503020102020204" pitchFamily="34" charset="0"/>
                <a:ea typeface="Libre Franklin"/>
                <a:cs typeface="Libre Franklin"/>
                <a:sym typeface="Libre Franklin"/>
              </a:rPr>
              <a:t> </a:t>
            </a:r>
            <a:r>
              <a:rPr kumimoji="0" lang="en-US" sz="1600" b="1" i="0" u="none" strike="noStrike" kern="0" cap="none" spc="0" normalizeH="0" baseline="0" noProof="0" dirty="0">
                <a:ln>
                  <a:noFill/>
                </a:ln>
                <a:solidFill>
                  <a:srgbClr val="000000"/>
                </a:solidFill>
                <a:effectLst/>
                <a:uLnTx/>
                <a:uFillTx/>
                <a:latin typeface="Franklin Gothic Book" panose="020B0503020102020204" pitchFamily="34" charset="0"/>
                <a:ea typeface="Libre Franklin"/>
                <a:cs typeface="Libre Franklin"/>
                <a:sym typeface="Libre Franklin"/>
              </a:rPr>
              <a:t>Hospital</a:t>
            </a:r>
            <a:endParaRPr kumimoji="0" sz="1600" b="1"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500"/>
              <a:buFont typeface="Libre Franklin"/>
              <a:buNone/>
              <a:tabLst/>
              <a:defRPr/>
            </a:pPr>
            <a:r>
              <a:rPr kumimoji="0" lang="en-US" sz="1600" b="0" i="0" u="none" strike="noStrike" kern="0" cap="none" spc="0" normalizeH="0" baseline="0" noProof="0" dirty="0" err="1">
                <a:ln>
                  <a:noFill/>
                </a:ln>
                <a:solidFill>
                  <a:srgbClr val="000000"/>
                </a:solidFill>
                <a:effectLst/>
                <a:uLnTx/>
                <a:uFillTx/>
                <a:latin typeface="Franklin Gothic Book" panose="020B0503020102020204" pitchFamily="34" charset="0"/>
                <a:ea typeface="Calibri"/>
                <a:cs typeface="Calibri"/>
                <a:sym typeface="Calibri"/>
              </a:rPr>
              <a:t>Ijele</a:t>
            </a:r>
            <a:r>
              <a:rPr kumimoji="0" lang="en-US" sz="16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t> </a:t>
            </a:r>
            <a:r>
              <a:rPr kumimoji="0" lang="en-US" sz="1600" b="0" i="0" u="none" strike="noStrike" kern="0" cap="none" spc="0" normalizeH="0" baseline="0" noProof="0" dirty="0" err="1">
                <a:ln>
                  <a:noFill/>
                </a:ln>
                <a:solidFill>
                  <a:srgbClr val="000000"/>
                </a:solidFill>
                <a:effectLst/>
                <a:uLnTx/>
                <a:uFillTx/>
                <a:latin typeface="Franklin Gothic Book" panose="020B0503020102020204" pitchFamily="34" charset="0"/>
                <a:ea typeface="Calibri"/>
                <a:cs typeface="Calibri"/>
                <a:sym typeface="Calibri"/>
              </a:rPr>
              <a:t>Adimora</a:t>
            </a:r>
            <a:r>
              <a:rPr kumimoji="0" lang="en-US" sz="16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t> MD, </a:t>
            </a:r>
            <a:r>
              <a:rPr kumimoji="0" lang="en-US" sz="1600" b="1"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t>Steffi Hu MD</a:t>
            </a:r>
            <a:r>
              <a:rPr kumimoji="0" lang="en-US" sz="16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t>, Annie Janise MD, Kalyn Mosely MD, Vivian </a:t>
            </a:r>
            <a:r>
              <a:rPr kumimoji="0" lang="en-US" sz="1600" b="0" i="0" u="none" strike="noStrike" kern="0" cap="none" spc="0" normalizeH="0" baseline="0" noProof="0" dirty="0" err="1">
                <a:ln>
                  <a:noFill/>
                </a:ln>
                <a:solidFill>
                  <a:srgbClr val="000000"/>
                </a:solidFill>
                <a:effectLst/>
                <a:uLnTx/>
                <a:uFillTx/>
                <a:latin typeface="Franklin Gothic Book" panose="020B0503020102020204" pitchFamily="34" charset="0"/>
                <a:ea typeface="Calibri"/>
                <a:cs typeface="Calibri"/>
                <a:sym typeface="Calibri"/>
              </a:rPr>
              <a:t>Okirie</a:t>
            </a:r>
            <a:r>
              <a:rPr kumimoji="0" lang="en-US" sz="16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t> MD, </a:t>
            </a:r>
            <a:endParaRPr kumimoji="0" sz="16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500"/>
              <a:buFont typeface="Libre Franklin"/>
              <a:buNone/>
              <a:tabLst/>
              <a:defRPr/>
            </a:pPr>
            <a:r>
              <a:rPr kumimoji="0" lang="en-US" sz="16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rPr>
              <a:t>Vi Pham MD, Stephan Reyes MD, Siddharth Karanth MBBS, MPH, DRPH</a:t>
            </a:r>
            <a:endParaRPr kumimoji="0" sz="1600" b="0" i="0" u="none" strike="noStrike" kern="0" cap="none" spc="0" normalizeH="0" baseline="0" noProof="0" dirty="0">
              <a:ln>
                <a:noFill/>
              </a:ln>
              <a:solidFill>
                <a:srgbClr val="000000"/>
              </a:solidFill>
              <a:effectLst/>
              <a:uLnTx/>
              <a:uFillTx/>
              <a:latin typeface="Franklin Gothic Book" panose="020B0503020102020204" pitchFamily="34" charset="0"/>
              <a:ea typeface="Calibri"/>
              <a:cs typeface="Calibri"/>
              <a:sym typeface="Calibri"/>
            </a:endParaRPr>
          </a:p>
        </p:txBody>
      </p:sp>
      <p:pic>
        <p:nvPicPr>
          <p:cNvPr id="8" name="Google Shape;89;p1">
            <a:extLst>
              <a:ext uri="{FF2B5EF4-FFF2-40B4-BE49-F238E27FC236}">
                <a16:creationId xmlns:a16="http://schemas.microsoft.com/office/drawing/2014/main" id="{95870EB1-06DC-4812-90FD-7C491D9BE00C}"/>
              </a:ext>
            </a:extLst>
          </p:cNvPr>
          <p:cNvPicPr preferRelativeResize="0"/>
          <p:nvPr/>
        </p:nvPicPr>
        <p:blipFill rotWithShape="1">
          <a:blip r:embed="rId4">
            <a:alphaModFix/>
          </a:blip>
          <a:srcRect/>
          <a:stretch/>
        </p:blipFill>
        <p:spPr>
          <a:xfrm>
            <a:off x="8453740" y="111528"/>
            <a:ext cx="3471559" cy="8830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1EDE54-F343-42A2-BD52-3D0BBA0D710C}"/>
              </a:ext>
            </a:extLst>
          </p:cNvPr>
          <p:cNvSpPr txBox="1">
            <a:spLocks noChangeArrowheads="1"/>
          </p:cNvSpPr>
          <p:nvPr/>
        </p:nvSpPr>
        <p:spPr>
          <a:xfrm>
            <a:off x="228595" y="218412"/>
            <a:ext cx="8225142"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Bridging the Gap: A palliative care-modeled goals of care curriculum for in-person Spanish interpreters providing language services to patients with limited English proficiency</a:t>
            </a:r>
            <a:b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b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Adrienne Baksh MD, Halyna Ivashchuk MD, Soraira Pacheco DO, Ana Leech MD, </a:t>
            </a: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Rex Paulino MD</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a:t>
            </a:r>
          </a:p>
        </p:txBody>
      </p:sp>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095999" y="1300726"/>
            <a:ext cx="5829299"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Results:  </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In-person SI feel comfortable discussing GOC 100% (Figure B) of the time. Since participating in the goals of care training, SI reported initiating pre-meetings 89% (Figure C) and debriefs 78% (Figure D) of the time. They also reported feeling more comfortable speaking with patients and families regarding Palliative Care and hospice (89%). Overall, 100% of participants felt the training equipped with them with skills to better serve as a patient liaison/advocate in their role as an interpreter. Majority of the SI had a correct response to core PC topics of at least 50% (Figure A).</a:t>
            </a: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095999" y="3803676"/>
            <a:ext cx="5829300"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Conclusion:  </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The palliative care-modeled goals of care curriculum increased the SI’ level of comfort communicating serious news and initiating pre-meetings and debriefs.</a:t>
            </a: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28596" y="3803676"/>
            <a:ext cx="5829301"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rPr>
              <a:t>Methods: </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A needs assessment was done to determine curriculum content. A multiple-choice pre-test was used to establish SI’ attitude in rendering goals of care (GOC) discussions. SI attended communication skills training sessions commonly provided to palliative care providers. The content included core PC topics (days 1 and 2), interpreting exercises (day 1), and role-play (day 2). Post-tests were distributed immediately, at 2-, and 4-months after intervention. Outcomes measured include SI’ knowledge and attitude in communicating serious news and/or end-of-life issues using a multiple-choice exam and self-efficacy scale.</a:t>
            </a: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Times New Roman" panose="02020603050405020304" pitchFamily="18" charset="0"/>
              <a:sym typeface="Arial"/>
            </a:endParaRPr>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5" y="1300726"/>
            <a:ext cx="5829302"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Introduction:  </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endParaRPr>
          </a:p>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More than 60 million Americans speak a second language at home, Spanish being the most common second language. Our project aims to bridge the gap in communication between Spanish-speaking patients and Palliative Care (PC) providers by teaching in-person Spanish interpreters (SI) key communication concepts. </a:t>
            </a:r>
          </a:p>
        </p:txBody>
      </p:sp>
      <p:pic>
        <p:nvPicPr>
          <p:cNvPr id="10" name="Picture 9">
            <a:extLst>
              <a:ext uri="{FF2B5EF4-FFF2-40B4-BE49-F238E27FC236}">
                <a16:creationId xmlns:a16="http://schemas.microsoft.com/office/drawing/2014/main" id="{C20A6E6C-9307-40ED-956F-BDA889FE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
        <p:nvSpPr>
          <p:cNvPr id="9" name="TextBox 8">
            <a:extLst>
              <a:ext uri="{FF2B5EF4-FFF2-40B4-BE49-F238E27FC236}">
                <a16:creationId xmlns:a16="http://schemas.microsoft.com/office/drawing/2014/main" id="{18FF3906-4B0B-4CF1-B3D6-7F4ADBB405A0}"/>
              </a:ext>
            </a:extLst>
          </p:cNvPr>
          <p:cNvSpPr txBox="1"/>
          <p:nvPr/>
        </p:nvSpPr>
        <p:spPr>
          <a:xfrm>
            <a:off x="11648785" y="6398340"/>
            <a:ext cx="5911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04</a:t>
            </a:r>
          </a:p>
        </p:txBody>
      </p:sp>
    </p:spTree>
    <p:extLst>
      <p:ext uri="{BB962C8B-B14F-4D97-AF65-F5344CB8AC3E}">
        <p14:creationId xmlns:p14="http://schemas.microsoft.com/office/powerpoint/2010/main" val="216233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05149" y="1299066"/>
            <a:ext cx="11543402" cy="548576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Figures: 	           </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mn-ea"/>
                <a:cs typeface="Arial"/>
                <a:sym typeface="Arial"/>
              </a:rPr>
              <a:t>                            A.					                   B. </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C. 					                   D.</a:t>
            </a:r>
          </a:p>
        </p:txBody>
      </p:sp>
      <p:pic>
        <p:nvPicPr>
          <p:cNvPr id="7" name="Picture 6" descr="Chart, bar chart&#10;&#10;Description automatically generated">
            <a:extLst>
              <a:ext uri="{FF2B5EF4-FFF2-40B4-BE49-F238E27FC236}">
                <a16:creationId xmlns:a16="http://schemas.microsoft.com/office/drawing/2014/main" id="{90734E13-F4A3-45DD-9298-47A7ABA6F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906" y="1350515"/>
            <a:ext cx="3918693" cy="2656596"/>
          </a:xfrm>
          <a:prstGeom prst="rect">
            <a:avLst/>
          </a:prstGeom>
        </p:spPr>
      </p:pic>
      <p:pic>
        <p:nvPicPr>
          <p:cNvPr id="9" name="Picture 8" descr="Chart, bar chart&#10;&#10;Description automatically generated">
            <a:extLst>
              <a:ext uri="{FF2B5EF4-FFF2-40B4-BE49-F238E27FC236}">
                <a16:creationId xmlns:a16="http://schemas.microsoft.com/office/drawing/2014/main" id="{8040A110-F1D9-4906-BA62-EB5843996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764" y="1350394"/>
            <a:ext cx="3264370" cy="2656596"/>
          </a:xfrm>
          <a:prstGeom prst="rect">
            <a:avLst/>
          </a:prstGeom>
        </p:spPr>
      </p:pic>
      <p:pic>
        <p:nvPicPr>
          <p:cNvPr id="11" name="Picture 10" descr="Bar chart&#10;&#10;Description automatically generated with medium confidence">
            <a:extLst>
              <a:ext uri="{FF2B5EF4-FFF2-40B4-BE49-F238E27FC236}">
                <a16:creationId xmlns:a16="http://schemas.microsoft.com/office/drawing/2014/main" id="{77C1583D-F853-4850-91CF-2AB66FB45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0186" y="4060813"/>
            <a:ext cx="3266518" cy="2654046"/>
          </a:xfrm>
          <a:prstGeom prst="rect">
            <a:avLst/>
          </a:prstGeom>
        </p:spPr>
      </p:pic>
      <p:pic>
        <p:nvPicPr>
          <p:cNvPr id="12" name="Picture 11" descr="Chart, bar chart&#10;&#10;Description automatically generated">
            <a:extLst>
              <a:ext uri="{FF2B5EF4-FFF2-40B4-BE49-F238E27FC236}">
                <a16:creationId xmlns:a16="http://schemas.microsoft.com/office/drawing/2014/main" id="{A84ED45B-F2CB-432F-84DB-1A694A64EB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3696" y="4058280"/>
            <a:ext cx="3266519" cy="2656597"/>
          </a:xfrm>
          <a:prstGeom prst="rect">
            <a:avLst/>
          </a:prstGeom>
        </p:spPr>
      </p:pic>
      <p:pic>
        <p:nvPicPr>
          <p:cNvPr id="14" name="Picture 13">
            <a:extLst>
              <a:ext uri="{FF2B5EF4-FFF2-40B4-BE49-F238E27FC236}">
                <a16:creationId xmlns:a16="http://schemas.microsoft.com/office/drawing/2014/main" id="{D7DEA579-2AE6-4015-A907-C4386EBDAE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
        <p:nvSpPr>
          <p:cNvPr id="15" name="Rectangle 2">
            <a:extLst>
              <a:ext uri="{FF2B5EF4-FFF2-40B4-BE49-F238E27FC236}">
                <a16:creationId xmlns:a16="http://schemas.microsoft.com/office/drawing/2014/main" id="{E0556ADA-6413-42CE-9359-7F9DB91BE4A7}"/>
              </a:ext>
            </a:extLst>
          </p:cNvPr>
          <p:cNvSpPr txBox="1">
            <a:spLocks noChangeArrowheads="1"/>
          </p:cNvSpPr>
          <p:nvPr/>
        </p:nvSpPr>
        <p:spPr>
          <a:xfrm>
            <a:off x="228595" y="218412"/>
            <a:ext cx="8225142"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Bridging the Gap: A palliative care-modeled goals of care curriculum for in-person Spanish interpreters providing language services to patients with limited English proficiency</a:t>
            </a:r>
            <a:b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b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Adrienne Baksh MD, Halyna Ivashchuk MD, Soraira Pacheco DO, Ana Leech MD, </a:t>
            </a: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Rex Paulino MD</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a:t>
            </a:r>
          </a:p>
        </p:txBody>
      </p:sp>
    </p:spTree>
    <p:extLst>
      <p:ext uri="{BB962C8B-B14F-4D97-AF65-F5344CB8AC3E}">
        <p14:creationId xmlns:p14="http://schemas.microsoft.com/office/powerpoint/2010/main" val="407379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1EDE54-F343-42A2-BD52-3D0BBA0D710C}"/>
              </a:ext>
            </a:extLst>
          </p:cNvPr>
          <p:cNvSpPr txBox="1">
            <a:spLocks noChangeArrowheads="1"/>
          </p:cNvSpPr>
          <p:nvPr/>
        </p:nvSpPr>
        <p:spPr>
          <a:xfrm>
            <a:off x="228596" y="310126"/>
            <a:ext cx="8084128" cy="988941"/>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endParaRPr>
          </a:p>
        </p:txBody>
      </p:sp>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096000" y="1299066"/>
            <a:ext cx="5829299" cy="3229089"/>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Results:</a:t>
            </a:r>
          </a:p>
          <a:p>
            <a:pPr marL="0" marR="0" lvl="0" indent="0" algn="l" defTabSz="914400" rtl="0" eaLnBrk="1" fontAlgn="auto" latinLnBrk="0" hangingPunct="1">
              <a:buClr>
                <a:srgbClr val="000000"/>
              </a:buClr>
              <a:buSzTx/>
              <a:buFont typeface="Arial"/>
              <a:buNone/>
              <a:tabLst/>
              <a:defRPr/>
            </a:pPr>
            <a:endParaRPr lang="en-US" sz="1400" kern="0" dirty="0">
              <a:solidFill>
                <a:srgbClr val="000000"/>
              </a:solidFill>
              <a:latin typeface="Franklin Gothic Book" panose="020B0503020102020204" pitchFamily="34" charset="0"/>
              <a:cs typeface="Times New Roman" panose="02020603050405020304" pitchFamily="18" charset="0"/>
              <a:sym typeface="Arial"/>
            </a:endParaRPr>
          </a:p>
          <a:p>
            <a:pPr lvl="0">
              <a:buClr>
                <a:srgbClr val="000000"/>
              </a:buClr>
            </a:pPr>
            <a:r>
              <a:rPr lang="en-US" sz="1400" kern="0" dirty="0">
                <a:solidFill>
                  <a:srgbClr val="000000"/>
                </a:solidFill>
                <a:latin typeface="Franklin Gothic Book" panose="020B0503020102020204" pitchFamily="34" charset="0"/>
                <a:cs typeface="Times New Roman" panose="02020603050405020304" pitchFamily="18" charset="0"/>
                <a:sym typeface="Arial"/>
              </a:rPr>
              <a:t>A total of 5291 CSF specimens were screened, 285 (5.3%) met the criteria for meningitis or encephalitis and underwent testing. (84.2%) were adults and (74.3%) had meningitis presentation. (99.6%) were admitted to the hospital. FAME panel was positive in 101 patients (35.4%) for all etiologies, 74.2% of patients were positive for a viral pathogen. A total of 165 (57.8%) patients were discharged from MHH with an unknown etiology of whom FAME was positive in 25 (15%) [VZV (36%), HSV2 (20%), Enterovirus (16%), </a:t>
            </a:r>
            <a:r>
              <a:rPr lang="en-US" sz="1400" kern="0" dirty="0" err="1">
                <a:solidFill>
                  <a:srgbClr val="000000"/>
                </a:solidFill>
                <a:latin typeface="Franklin Gothic Book" panose="020B0503020102020204" pitchFamily="34" charset="0"/>
                <a:cs typeface="Times New Roman" panose="02020603050405020304" pitchFamily="18" charset="0"/>
                <a:sym typeface="Arial"/>
              </a:rPr>
              <a:t>Haemophilus</a:t>
            </a:r>
            <a:r>
              <a:rPr lang="en-US" sz="1400" kern="0" dirty="0">
                <a:solidFill>
                  <a:srgbClr val="000000"/>
                </a:solidFill>
                <a:latin typeface="Franklin Gothic Book" panose="020B0503020102020204" pitchFamily="34" charset="0"/>
                <a:cs typeface="Times New Roman" panose="02020603050405020304" pitchFamily="18" charset="0"/>
                <a:sym typeface="Arial"/>
              </a:rPr>
              <a:t> influenzae (8%), HHV6 (8), Streptococcus pneumoniae (8%) and HSV1 (4%)]. 52 patients (18.2%) underwent a repeat LP with main reason to obtain additional testing. Empirical antibiotic and antiviral therapy was given to 89% and 63% of patients, respectively. </a:t>
            </a:r>
          </a:p>
          <a:p>
            <a:pPr marL="0" marR="0" lvl="0" indent="0" algn="l" defTabSz="914400" rtl="0" eaLnBrk="1" fontAlgn="auto" latinLnBrk="0" hangingPunct="1">
              <a:buClr>
                <a:srgbClr val="000000"/>
              </a:buClr>
              <a:buSzTx/>
              <a:buFont typeface="Arial"/>
              <a:buNone/>
              <a:tabLst/>
              <a:defRPr/>
            </a:pPr>
            <a:endParaRPr kumimoji="0" lang="en-US" sz="140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096000" y="4528155"/>
            <a:ext cx="5829300" cy="1776811"/>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Conclusions:</a:t>
            </a:r>
          </a:p>
          <a:p>
            <a:pPr marL="0" marR="0" lvl="0" indent="0" algn="l" defTabSz="914400" rtl="0" eaLnBrk="1" fontAlgn="auto" latinLnBrk="0" hangingPunct="1">
              <a:buClr>
                <a:srgbClr val="000000"/>
              </a:buClr>
              <a:buSzTx/>
              <a:buFont typeface="Arial"/>
              <a:buNone/>
              <a:tabLst/>
              <a:defRPr/>
            </a:pPr>
            <a:endParaRPr lang="en-US" sz="1400" kern="0" dirty="0">
              <a:solidFill>
                <a:srgbClr val="000000"/>
              </a:solidFill>
              <a:latin typeface="Franklin Gothic Book" panose="020B0503020102020204" pitchFamily="34" charset="0"/>
              <a:cs typeface="Times New Roman" panose="02020603050405020304" pitchFamily="18" charset="0"/>
              <a:sym typeface="Arial"/>
            </a:endParaRPr>
          </a:p>
          <a:p>
            <a:r>
              <a:rPr lang="en-US" sz="1400" dirty="0">
                <a:latin typeface="Franklin Gothic Book" panose="020B0503020102020204" pitchFamily="34" charset="0"/>
                <a:ea typeface="Calibri" panose="020F0502020204030204" pitchFamily="34" charset="0"/>
                <a:cs typeface="Times New Roman" panose="02020603050405020304" pitchFamily="18" charset="0"/>
              </a:rPr>
              <a:t>A rapid multiplex PCR decreases the proportion of unknown etiologies and has the potential to decrease length of stay and the use of empirical antibiotic and antiviral therapies.</a:t>
            </a:r>
          </a:p>
          <a:p>
            <a:pPr marL="0" marR="0" lvl="0" indent="0" algn="l" defTabSz="914400" rtl="0" eaLnBrk="1" fontAlgn="auto" latinLnBrk="0" hangingPunct="1">
              <a:buClr>
                <a:srgbClr val="000000"/>
              </a:buClr>
              <a:buSzTx/>
              <a:buFont typeface="Arial"/>
              <a:buNone/>
              <a:tabLst/>
              <a:defRPr/>
            </a:pPr>
            <a:endParaRPr kumimoji="0" lang="en-US" sz="140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a:p>
            <a:pPr marL="0" marR="0" lvl="0" indent="0" algn="l" defTabSz="914400" rtl="0" eaLnBrk="1" fontAlgn="auto" latinLnBrk="0" hangingPunct="1">
              <a:buClr>
                <a:srgbClr val="000000"/>
              </a:buClr>
              <a:buSzTx/>
              <a:buFont typeface="Arial"/>
              <a:buNone/>
              <a:tabLst/>
              <a:defRPr/>
            </a:pPr>
            <a:endParaRPr kumimoji="0" lang="en-US" sz="140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28597" y="3802017"/>
            <a:ext cx="5829301"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Methods:</a:t>
            </a:r>
          </a:p>
          <a:p>
            <a:pPr fontAlgn="base"/>
            <a:endParaRPr lang="en-US" sz="1400" dirty="0">
              <a:latin typeface="Franklin Gothic Book" panose="020B0503020102020204" pitchFamily="34" charset="0"/>
              <a:ea typeface="Calibri" panose="020F0502020204030204" pitchFamily="34" charset="0"/>
              <a:cs typeface="Times New Roman" panose="02020603050405020304" pitchFamily="18" charset="0"/>
            </a:endParaRPr>
          </a:p>
          <a:p>
            <a:pPr algn="just"/>
            <a:r>
              <a:rPr lang="en-US" sz="1400" dirty="0">
                <a:solidFill>
                  <a:srgbClr val="323130"/>
                </a:solidFill>
                <a:latin typeface="Franklin Gothic Book" panose="020B0503020102020204" pitchFamily="34" charset="0"/>
                <a:ea typeface="Times New Roman" panose="02020603050405020304" pitchFamily="18" charset="0"/>
                <a:cs typeface="Times New Roman" panose="02020603050405020304" pitchFamily="18" charset="0"/>
              </a:rPr>
              <a:t>Patients admitted to MHH system between July 5, 2018, to April 26, 2021 with meningitis or encephalitis, cerebrospinal fluid (CSF) with WBC &gt;5 cells/mm</a:t>
            </a:r>
            <a:r>
              <a:rPr lang="en-US" sz="1400" baseline="30000" dirty="0">
                <a:solidFill>
                  <a:srgbClr val="323130"/>
                </a:solidFill>
                <a:latin typeface="Franklin Gothic Book" panose="020B0503020102020204" pitchFamily="34" charset="0"/>
                <a:ea typeface="Times New Roman" panose="02020603050405020304" pitchFamily="18" charset="0"/>
                <a:cs typeface="Times New Roman" panose="02020603050405020304" pitchFamily="18" charset="0"/>
              </a:rPr>
              <a:t>3</a:t>
            </a:r>
            <a:r>
              <a:rPr lang="en-US" sz="1400" dirty="0">
                <a:solidFill>
                  <a:srgbClr val="323130"/>
                </a:solidFill>
                <a:latin typeface="Franklin Gothic Book" panose="020B0503020102020204" pitchFamily="34" charset="0"/>
                <a:ea typeface="Times New Roman" panose="02020603050405020304" pitchFamily="18" charset="0"/>
                <a:cs typeface="Times New Roman" panose="02020603050405020304" pitchFamily="18" charset="0"/>
              </a:rPr>
              <a:t> and  leftover CSF were available for testing. All CSF specimens underwent testing with the </a:t>
            </a:r>
            <a:r>
              <a:rPr lang="en-US" sz="1400" dirty="0" err="1">
                <a:latin typeface="Franklin Gothic Book" panose="020B0503020102020204" pitchFamily="34" charset="0"/>
                <a:ea typeface="Times New Roman" panose="02020603050405020304" pitchFamily="18" charset="0"/>
                <a:cs typeface="Times New Roman" panose="02020603050405020304" pitchFamily="18" charset="0"/>
              </a:rPr>
              <a:t>Biofire</a:t>
            </a:r>
            <a:r>
              <a:rPr lang="en-US" sz="1400" dirty="0">
                <a:latin typeface="Franklin Gothic Book" panose="020B0503020102020204" pitchFamily="34" charset="0"/>
                <a:ea typeface="Times New Roman" panose="02020603050405020304" pitchFamily="18" charset="0"/>
                <a:cs typeface="Times New Roman" panose="02020603050405020304" pitchFamily="18" charset="0"/>
              </a:rPr>
              <a:t>® Film Array Meningitis Encephalitis (FAME) panel. This is a multiplex PCR tool that utilizes a sample of 0.2cc of CSF to identify in 1 hour the presence of 14 viral, bacterial and fungal pathogens.</a:t>
            </a:r>
            <a:endParaRPr lang="en-US" sz="1400" dirty="0">
              <a:latin typeface="Franklin Gothic Book" panose="020B05030201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buClr>
                <a:srgbClr val="000000"/>
              </a:buClr>
              <a:buSzTx/>
              <a:buFont typeface="Arial"/>
              <a:buNone/>
              <a:tabLst/>
              <a:defRPr/>
            </a:pPr>
            <a:endParaRPr kumimoji="0" lang="en-US" sz="140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a:p>
            <a:pPr marL="0" marR="0" lvl="0" indent="0" algn="l" defTabSz="914400" rtl="0" eaLnBrk="1" fontAlgn="auto" latinLnBrk="0" hangingPunct="1">
              <a:buClr>
                <a:srgbClr val="000000"/>
              </a:buClr>
              <a:buSzTx/>
              <a:buFont typeface="Arial"/>
              <a:buNone/>
              <a:tabLst/>
              <a:defRPr/>
            </a:pPr>
            <a:endParaRPr kumimoji="0" lang="en-US" sz="140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28596" y="1299067"/>
            <a:ext cx="5829302"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Overview/Problem Statement:</a:t>
            </a:r>
          </a:p>
          <a:p>
            <a:pPr marL="0" marR="0" lvl="0" indent="0" algn="l" defTabSz="914400" rtl="0" eaLnBrk="1" fontAlgn="auto" latinLnBrk="0" hangingPunct="1">
              <a:buClr>
                <a:srgbClr val="000000"/>
              </a:buClr>
              <a:buSzTx/>
              <a:buFont typeface="Arial"/>
              <a:buNone/>
              <a:tabLst/>
              <a:defRPr/>
            </a:pPr>
            <a:endParaRPr lang="en-US" sz="1400" kern="0" dirty="0">
              <a:solidFill>
                <a:srgbClr val="000000"/>
              </a:solidFill>
              <a:latin typeface="Franklin Gothic Book" panose="020B0503020102020204" pitchFamily="34" charset="0"/>
              <a:cs typeface="Arial"/>
              <a:sym typeface="Arial"/>
            </a:endParaRPr>
          </a:p>
          <a:p>
            <a:pPr lvl="0">
              <a:buClr>
                <a:srgbClr val="000000"/>
              </a:buClr>
              <a:defRPr/>
            </a:pPr>
            <a:r>
              <a:rPr lang="en-US" sz="1400" kern="0" dirty="0">
                <a:solidFill>
                  <a:srgbClr val="000000"/>
                </a:solidFill>
                <a:latin typeface="Franklin Gothic Book" panose="020B0503020102020204" pitchFamily="34" charset="0"/>
                <a:cs typeface="Arial"/>
                <a:sym typeface="Arial"/>
              </a:rPr>
              <a:t>The majority of adults and children with meningitis and encephalitis have unknown etiologies fostering universal admission, prolonged length of stay, empirical antibiotic and antiviral therapies.</a:t>
            </a:r>
            <a:endParaRPr kumimoji="0" lang="en-US" sz="140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p:txBody>
      </p:sp>
      <p:pic>
        <p:nvPicPr>
          <p:cNvPr id="10" name="Picture 9">
            <a:extLst>
              <a:ext uri="{FF2B5EF4-FFF2-40B4-BE49-F238E27FC236}">
                <a16:creationId xmlns:a16="http://schemas.microsoft.com/office/drawing/2014/main" id="{C20A6E6C-9307-40ED-956F-BDA889FE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
        <p:nvSpPr>
          <p:cNvPr id="9" name="TextBox 8">
            <a:extLst>
              <a:ext uri="{FF2B5EF4-FFF2-40B4-BE49-F238E27FC236}">
                <a16:creationId xmlns:a16="http://schemas.microsoft.com/office/drawing/2014/main" id="{EA4F023E-4A74-4DCB-9C3D-6F434AE89E96}"/>
              </a:ext>
            </a:extLst>
          </p:cNvPr>
          <p:cNvSpPr txBox="1"/>
          <p:nvPr/>
        </p:nvSpPr>
        <p:spPr>
          <a:xfrm>
            <a:off x="11629735" y="6438695"/>
            <a:ext cx="5911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10</a:t>
            </a:r>
          </a:p>
        </p:txBody>
      </p:sp>
      <p:sp>
        <p:nvSpPr>
          <p:cNvPr id="11" name="Rectangle 2">
            <a:extLst>
              <a:ext uri="{FF2B5EF4-FFF2-40B4-BE49-F238E27FC236}">
                <a16:creationId xmlns:a16="http://schemas.microsoft.com/office/drawing/2014/main" id="{292882E5-0559-44EF-85F3-2CE3C62D641D}"/>
              </a:ext>
            </a:extLst>
          </p:cNvPr>
          <p:cNvSpPr txBox="1">
            <a:spLocks noChangeArrowheads="1"/>
          </p:cNvSpPr>
          <p:nvPr/>
        </p:nvSpPr>
        <p:spPr>
          <a:xfrm>
            <a:off x="228599" y="111527"/>
            <a:ext cx="8084126" cy="1117571"/>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lvl="0">
              <a:buClr>
                <a:srgbClr val="000000"/>
              </a:buClr>
              <a:defRPr/>
            </a:pPr>
            <a:r>
              <a:rPr lang="en-US" sz="1600" b="1" dirty="0">
                <a:solidFill>
                  <a:srgbClr val="000000"/>
                </a:solidFill>
                <a:latin typeface="Franklin Gothic Book" panose="020B0503020102020204" pitchFamily="34" charset="0"/>
                <a:ea typeface="ＭＳ Ｐゴシック" charset="-128"/>
                <a:cs typeface="Times New Roman" panose="02020603050405020304" pitchFamily="18" charset="0"/>
                <a:sym typeface="Arial"/>
              </a:rPr>
              <a:t>The potential impact of a multiplex meningitis and encephalitis PCR in the management of CNS infections in adults and children at MHH</a:t>
            </a:r>
          </a:p>
          <a:p>
            <a:pPr lvl="0">
              <a:buClr>
                <a:srgbClr val="000000"/>
              </a:buClr>
              <a:defRPr/>
            </a:pPr>
            <a:r>
              <a:rPr lang="en-US" sz="1600" dirty="0">
                <a:solidFill>
                  <a:srgbClr val="000000"/>
                </a:solidFill>
                <a:latin typeface="Franklin Gothic Book" panose="020B0503020102020204" pitchFamily="34" charset="0"/>
                <a:ea typeface="ＭＳ Ｐゴシック" charset="-128"/>
                <a:cs typeface="Times New Roman" panose="02020603050405020304" pitchFamily="18" charset="0"/>
                <a:sym typeface="Arial"/>
              </a:rPr>
              <a:t>Elizabeth Aguilera, Shelby </a:t>
            </a:r>
            <a:r>
              <a:rPr lang="en-US" sz="1600" dirty="0" err="1">
                <a:solidFill>
                  <a:srgbClr val="000000"/>
                </a:solidFill>
                <a:latin typeface="Franklin Gothic Book" panose="020B0503020102020204" pitchFamily="34" charset="0"/>
                <a:ea typeface="ＭＳ Ｐゴシック" charset="-128"/>
                <a:cs typeface="Times New Roman" panose="02020603050405020304" pitchFamily="18" charset="0"/>
                <a:sym typeface="Arial"/>
              </a:rPr>
              <a:t>Simar</a:t>
            </a:r>
            <a:r>
              <a:rPr lang="en-US" sz="1600" dirty="0">
                <a:solidFill>
                  <a:srgbClr val="000000"/>
                </a:solidFill>
                <a:latin typeface="Franklin Gothic Book" panose="020B0503020102020204" pitchFamily="34" charset="0"/>
                <a:ea typeface="ＭＳ Ｐゴシック" charset="-128"/>
                <a:cs typeface="Times New Roman" panose="02020603050405020304" pitchFamily="18" charset="0"/>
                <a:sym typeface="Arial"/>
              </a:rPr>
              <a:t>, Susan H Wootton, Rodrigo Hasbun</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a:t>
            </a:r>
          </a:p>
        </p:txBody>
      </p:sp>
    </p:spTree>
    <p:extLst>
      <p:ext uri="{BB962C8B-B14F-4D97-AF65-F5344CB8AC3E}">
        <p14:creationId xmlns:p14="http://schemas.microsoft.com/office/powerpoint/2010/main" val="327466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1EDE54-F343-42A2-BD52-3D0BBA0D710C}"/>
              </a:ext>
            </a:extLst>
          </p:cNvPr>
          <p:cNvSpPr txBox="1">
            <a:spLocks noChangeArrowheads="1"/>
          </p:cNvSpPr>
          <p:nvPr/>
        </p:nvSpPr>
        <p:spPr>
          <a:xfrm>
            <a:off x="228599" y="109869"/>
            <a:ext cx="8088087" cy="990600"/>
          </a:xfrm>
          <a:prstGeom prst="rect">
            <a:avLst/>
          </a:prstGeom>
        </p:spPr>
        <p:txBody>
          <a:bodyPr vert="horz" lIns="91440" tIns="45720" rIns="91440" bIns="45720" rtlCol="0" anchor="ctr" anchorCtr="0">
            <a:noAutofit/>
          </a:bodyPr>
          <a:lstStyle>
            <a:lvl1pPr algn="l" defTabSz="711143" rtl="0" eaLnBrk="1" latinLnBrk="0" hangingPunct="1">
              <a:lnSpc>
                <a:spcPct val="100000"/>
              </a:lnSpc>
              <a:spcBef>
                <a:spcPct val="0"/>
              </a:spcBef>
              <a:buNone/>
              <a:defRPr sz="2800" b="0" i="0" kern="1200">
                <a:solidFill>
                  <a:schemeClr val="tx2"/>
                </a:solidFill>
                <a:latin typeface="+mj-lt"/>
                <a:ea typeface="+mj-ea"/>
                <a:cs typeface="+mj-cs"/>
              </a:defRPr>
            </a:lvl1pPr>
          </a:lstStyle>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A Surveillance Tool for Staff and Patient Safety at Vaccine Mega-Sites</a:t>
            </a:r>
            <a:b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br>
            <a:r>
              <a:rPr kumimoji="0" lang="en-US" sz="1600" b="1"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Fozia Steinkuller MPH</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CIC, Karen J. Vigil MD, Stephanie Villarreal MA, CIC,  </a:t>
            </a:r>
          </a:p>
          <a:p>
            <a:pPr marL="0" marR="0" lvl="0" indent="0" algn="l" defTabSz="711143" rtl="0" eaLnBrk="1" fontAlgn="auto" latinLnBrk="0" hangingPunct="1">
              <a:lnSpc>
                <a:spcPct val="100000"/>
              </a:lnSpc>
              <a:spcBef>
                <a:spcPct val="0"/>
              </a:spcBef>
              <a:spcAft>
                <a:spcPts val="0"/>
              </a:spcAft>
              <a:buClr>
                <a:srgbClr val="000000"/>
              </a:buClr>
              <a:buSzTx/>
              <a:buFont typeface="Arial"/>
              <a:buNone/>
              <a:tabLst/>
              <a:defRPr/>
            </a:pP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Olasunkanmi</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W.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Adeyinka</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MD, George L. </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Delclos</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MD, MPH, PhD, Luis Ostrosky-</a:t>
            </a:r>
            <a:r>
              <a:rPr kumimoji="0" lang="en-US" sz="1600" b="0" i="0" u="none" strike="noStrike" kern="1200" cap="none" spc="0" normalizeH="0" baseline="0" noProof="0" dirty="0" err="1">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Zeichner</a:t>
            </a:r>
            <a:r>
              <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 MD</a:t>
            </a:r>
          </a:p>
        </p:txBody>
      </p:sp>
      <p:sp>
        <p:nvSpPr>
          <p:cNvPr id="5" name="Text Box 4">
            <a:extLst>
              <a:ext uri="{FF2B5EF4-FFF2-40B4-BE49-F238E27FC236}">
                <a16:creationId xmlns:a16="http://schemas.microsoft.com/office/drawing/2014/main" id="{C1EABF74-6C32-4DB3-829C-6EC8335CBBD1}"/>
              </a:ext>
            </a:extLst>
          </p:cNvPr>
          <p:cNvSpPr txBox="1">
            <a:spLocks noChangeArrowheads="1"/>
          </p:cNvSpPr>
          <p:nvPr/>
        </p:nvSpPr>
        <p:spPr bwMode="auto">
          <a:xfrm>
            <a:off x="6093073" y="1307859"/>
            <a:ext cx="5829299"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Results:</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The vaccination site surveillance tool score overall average at baseline was 77% and increased to above 90% for subsequent visits. The audit tool provided feedback which guided tailored education and interventions which improved compliance. Just in time education as well as reeducation during noon huddles closed knowledge gaps. The increase in scores from the baseline was sustained ( &gt;90%) and indicates the use of this audit tool was successful in improving infection prevention and patient safety measures. </a:t>
            </a:r>
          </a:p>
        </p:txBody>
      </p:sp>
      <p:sp>
        <p:nvSpPr>
          <p:cNvPr id="6" name="Text Box 4">
            <a:extLst>
              <a:ext uri="{FF2B5EF4-FFF2-40B4-BE49-F238E27FC236}">
                <a16:creationId xmlns:a16="http://schemas.microsoft.com/office/drawing/2014/main" id="{35FE26B9-B1E4-4D1B-AB92-1AF2E9F02A2A}"/>
              </a:ext>
            </a:extLst>
          </p:cNvPr>
          <p:cNvSpPr txBox="1">
            <a:spLocks noChangeArrowheads="1"/>
          </p:cNvSpPr>
          <p:nvPr/>
        </p:nvSpPr>
        <p:spPr bwMode="auto">
          <a:xfrm>
            <a:off x="6096000" y="3802017"/>
            <a:ext cx="5829300"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Conclusions:</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The vaccination site surveillance tool provides an organized infection prevention assessment of vaccination sites. </a:t>
            </a:r>
          </a:p>
        </p:txBody>
      </p:sp>
      <p:sp>
        <p:nvSpPr>
          <p:cNvPr id="7" name="Text Box 4">
            <a:extLst>
              <a:ext uri="{FF2B5EF4-FFF2-40B4-BE49-F238E27FC236}">
                <a16:creationId xmlns:a16="http://schemas.microsoft.com/office/drawing/2014/main" id="{C35ABF78-67AC-49C9-958F-5A454D264539}"/>
              </a:ext>
            </a:extLst>
          </p:cNvPr>
          <p:cNvSpPr txBox="1">
            <a:spLocks noChangeArrowheads="1"/>
          </p:cNvSpPr>
          <p:nvPr/>
        </p:nvSpPr>
        <p:spPr bwMode="auto">
          <a:xfrm>
            <a:off x="246181" y="3810809"/>
            <a:ext cx="5829301"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Methods:`</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rPr>
              <a:t>We developed a vaccination site surveillance tool adapted from the Guide to Infection Prevention for Outpatient Settings: Minimum Expectations for Safe Care. Our tool examines appropriate personal protection equipment (PPE), hand hygiene, injection safety practices, and additional measures tailored to vaccinations centers not encompassed in the first three domains.</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Times New Roman" panose="02020603050405020304" pitchFamily="18" charset="0"/>
              <a:sym typeface="Arial"/>
            </a:endParaRPr>
          </a:p>
        </p:txBody>
      </p:sp>
      <p:sp>
        <p:nvSpPr>
          <p:cNvPr id="8" name="Text Box 4">
            <a:extLst>
              <a:ext uri="{FF2B5EF4-FFF2-40B4-BE49-F238E27FC236}">
                <a16:creationId xmlns:a16="http://schemas.microsoft.com/office/drawing/2014/main" id="{511D8A33-36E3-4549-98C5-1DDEBD2ABCE7}"/>
              </a:ext>
            </a:extLst>
          </p:cNvPr>
          <p:cNvSpPr txBox="1">
            <a:spLocks noChangeArrowheads="1"/>
          </p:cNvSpPr>
          <p:nvPr/>
        </p:nvSpPr>
        <p:spPr bwMode="auto">
          <a:xfrm>
            <a:off x="246180" y="1307859"/>
            <a:ext cx="5829302" cy="2502950"/>
          </a:xfrm>
          <a:prstGeom prst="rect">
            <a:avLst/>
          </a:prstGeom>
          <a:noFill/>
          <a:ln w="28575">
            <a:solidFill>
              <a:schemeClr val="tx2">
                <a:lumMod val="50000"/>
              </a:schemeClr>
            </a:solidFill>
            <a:miter lim="800000"/>
            <a:headEnd/>
            <a:tailEnd/>
          </a:ln>
        </p:spPr>
        <p:txBody>
          <a:bodyPr lIns="92075" tIns="46038" rIns="92075" bIns="46038"/>
          <a:lstStyle/>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rPr>
              <a:t>Overview/Problem Statement:</a:t>
            </a:r>
          </a:p>
          <a:p>
            <a:pPr marL="0" marR="0" lvl="0" indent="0" algn="l" defTabSz="914400" rtl="0" eaLnBrk="1" fontAlgn="auto" latinLnBrk="0" hangingPunct="1">
              <a:lnSpc>
                <a:spcPct val="100000"/>
              </a:lnSpc>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cs typeface="Arial"/>
              <a:sym typeface="Arial"/>
            </a:endParaRPr>
          </a:p>
          <a:p>
            <a:pPr marL="0" marR="0" lvl="0" indent="0" algn="l" defTabSz="914400" rtl="0" eaLnBrk="1" fontAlgn="auto" latinLnBrk="0" hangingPunct="1">
              <a:lnSpc>
                <a:spcPct val="100000"/>
              </a:lnSpc>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ＭＳ Ｐゴシック" charset="-128"/>
                <a:cs typeface="Times New Roman" panose="02020603050405020304" pitchFamily="18" charset="0"/>
                <a:sym typeface="Arial"/>
              </a:rPr>
              <a:t>Vaccine mega sites are new and could potentially negatively affect staff and patients if they are not monitored. We created a surveillance tool to audit staff and patient safety at vaccine mega sites. We aimed to achieve a score above 90% with the implementation of the surveillance tool. </a:t>
            </a:r>
          </a:p>
        </p:txBody>
      </p:sp>
      <p:pic>
        <p:nvPicPr>
          <p:cNvPr id="10" name="Picture 9">
            <a:extLst>
              <a:ext uri="{FF2B5EF4-FFF2-40B4-BE49-F238E27FC236}">
                <a16:creationId xmlns:a16="http://schemas.microsoft.com/office/drawing/2014/main" id="{C20A6E6C-9307-40ED-956F-BDA889FE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0" y="111528"/>
            <a:ext cx="3471559" cy="883010"/>
          </a:xfrm>
          <a:prstGeom prst="rect">
            <a:avLst/>
          </a:prstGeom>
        </p:spPr>
      </p:pic>
      <p:sp>
        <p:nvSpPr>
          <p:cNvPr id="9" name="TextBox 8">
            <a:extLst>
              <a:ext uri="{FF2B5EF4-FFF2-40B4-BE49-F238E27FC236}">
                <a16:creationId xmlns:a16="http://schemas.microsoft.com/office/drawing/2014/main" id="{A55483AF-2F0C-4085-8E74-CEEE9C0565C3}"/>
              </a:ext>
            </a:extLst>
          </p:cNvPr>
          <p:cNvSpPr txBox="1"/>
          <p:nvPr/>
        </p:nvSpPr>
        <p:spPr>
          <a:xfrm>
            <a:off x="11648785" y="6398340"/>
            <a:ext cx="5911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11</a:t>
            </a:r>
          </a:p>
        </p:txBody>
      </p:sp>
    </p:spTree>
    <p:extLst>
      <p:ext uri="{BB962C8B-B14F-4D97-AF65-F5344CB8AC3E}">
        <p14:creationId xmlns:p14="http://schemas.microsoft.com/office/powerpoint/2010/main" val="2745407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H - Blue">
  <a:themeElements>
    <a:clrScheme name="MH - Blue">
      <a:dk1>
        <a:srgbClr val="000000"/>
      </a:dk1>
      <a:lt1>
        <a:srgbClr val="FFFFFF"/>
      </a:lt1>
      <a:dk2>
        <a:srgbClr val="A7A7A7"/>
      </a:dk2>
      <a:lt2>
        <a:srgbClr val="535353"/>
      </a:lt2>
      <a:accent1>
        <a:srgbClr val="F6A900"/>
      </a:accent1>
      <a:accent2>
        <a:srgbClr val="B13737"/>
      </a:accent2>
      <a:accent3>
        <a:srgbClr val="18637E"/>
      </a:accent3>
      <a:accent4>
        <a:srgbClr val="3579AC"/>
      </a:accent4>
      <a:accent5>
        <a:srgbClr val="23A0A4"/>
      </a:accent5>
      <a:accent6>
        <a:srgbClr val="4C7389"/>
      </a:accent6>
      <a:hlink>
        <a:srgbClr val="0000FF"/>
      </a:hlink>
      <a:folHlink>
        <a:srgbClr val="FF00FF"/>
      </a:folHlink>
    </a:clrScheme>
    <a:fontScheme name="MH - Blue">
      <a:majorFont>
        <a:latin typeface="Calibri"/>
        <a:ea typeface="Calibri"/>
        <a:cs typeface="Calibri"/>
      </a:majorFont>
      <a:minorFont>
        <a:latin typeface="Helvetica"/>
        <a:ea typeface="Helvetica"/>
        <a:cs typeface="Helvetica"/>
      </a:minorFont>
    </a:fontScheme>
    <a:fmtScheme name="MH - 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36000" tIns="36000" rIns="36000" bIns="3600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36000" tIns="36000" rIns="36000" bIns="3600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TotalTime>
  <Words>9172</Words>
  <Application>Microsoft Office PowerPoint</Application>
  <PresentationFormat>Widescreen</PresentationFormat>
  <Paragraphs>606</Paragraphs>
  <Slides>34</Slides>
  <Notes>7</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34</vt:i4>
      </vt:variant>
    </vt:vector>
  </HeadingPairs>
  <TitlesOfParts>
    <vt:vector size="51" baseType="lpstr">
      <vt:lpstr>ＭＳ Ｐゴシック</vt:lpstr>
      <vt:lpstr>Arial</vt:lpstr>
      <vt:lpstr>Calibri</vt:lpstr>
      <vt:lpstr>Calibri Light</vt:lpstr>
      <vt:lpstr>DejaVu Sans</vt:lpstr>
      <vt:lpstr>Franklin Gothic Book</vt:lpstr>
      <vt:lpstr>Franklin Gothic Medium</vt:lpstr>
      <vt:lpstr>Garamond</vt:lpstr>
      <vt:lpstr>Gill Sans MT</vt:lpstr>
      <vt:lpstr>Helvetica</vt:lpstr>
      <vt:lpstr>Libre Franklin</vt:lpstr>
      <vt:lpstr>Symbol</vt:lpstr>
      <vt:lpstr>Times New Roman</vt:lpstr>
      <vt:lpstr>Office Theme</vt:lpstr>
      <vt:lpstr>MH - Blue</vt:lpstr>
      <vt:lpstr>2_Office Theme</vt:lpstr>
      <vt:lpstr>1_Office Theme</vt:lpstr>
      <vt:lpstr>Internal Medicine Abstracts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Memorial Hermann-TMC  Abstracts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D'Souza, Kimberly A</dc:creator>
  <cp:lastModifiedBy>D'Souza, Kimberly A</cp:lastModifiedBy>
  <cp:revision>58</cp:revision>
  <dcterms:created xsi:type="dcterms:W3CDTF">2021-05-12T17:18:11Z</dcterms:created>
  <dcterms:modified xsi:type="dcterms:W3CDTF">2021-05-26T20:47:53Z</dcterms:modified>
</cp:coreProperties>
</file>