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6" r:id="rId3"/>
    <p:sldId id="270" r:id="rId4"/>
    <p:sldId id="271" r:id="rId5"/>
    <p:sldId id="259" r:id="rId6"/>
    <p:sldId id="257" r:id="rId7"/>
    <p:sldId id="258" r:id="rId8"/>
    <p:sldId id="267" r:id="rId9"/>
    <p:sldId id="263" r:id="rId10"/>
    <p:sldId id="272" r:id="rId11"/>
    <p:sldId id="262" r:id="rId12"/>
    <p:sldId id="260" r:id="rId13"/>
    <p:sldId id="261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39" autoAdjust="0"/>
  </p:normalViewPr>
  <p:slideViewPr>
    <p:cSldViewPr>
      <p:cViewPr varScale="1">
        <p:scale>
          <a:sx n="155" d="100"/>
          <a:sy n="155" d="100"/>
        </p:scale>
        <p:origin x="162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5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3/13/2023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3/13/2023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KG line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3/13/2023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81760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/>
              <a:pPr/>
              <a:t>3/13/2023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1" y="1828800"/>
            <a:ext cx="4724400" cy="3177380"/>
          </a:xfrm>
        </p:spPr>
        <p:txBody>
          <a:bodyPr>
            <a:normAutofit/>
          </a:bodyPr>
          <a:lstStyle/>
          <a:p>
            <a:r>
              <a:rPr lang="en-US" sz="4800" dirty="0"/>
              <a:t>Cardiac Electrophysiology </a:t>
            </a:r>
            <a:br>
              <a:rPr lang="en-US" sz="4800" dirty="0"/>
            </a:br>
            <a:r>
              <a:rPr lang="en-US" sz="4800" dirty="0"/>
              <a:t>Fellowship</a:t>
            </a:r>
            <a:br>
              <a:rPr lang="en-US" sz="4800" dirty="0"/>
            </a:br>
            <a:r>
              <a:rPr lang="en-US" sz="4800" dirty="0"/>
              <a:t>Program</a:t>
            </a:r>
            <a:br>
              <a:rPr lang="en-US" sz="4800" dirty="0"/>
            </a:br>
            <a:r>
              <a:rPr lang="en-US" sz="3600" dirty="0"/>
              <a:t>A Virtual Tour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5181600"/>
            <a:ext cx="4495800" cy="990600"/>
          </a:xfrm>
        </p:spPr>
        <p:txBody>
          <a:bodyPr>
            <a:normAutofit/>
          </a:bodyPr>
          <a:lstStyle/>
          <a:p>
            <a:r>
              <a:rPr lang="en-US" sz="1600" dirty="0"/>
              <a:t>McGovern Medical School</a:t>
            </a:r>
          </a:p>
          <a:p>
            <a:r>
              <a:rPr lang="en-US" sz="16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D514-9CF8-4256-A042-92AF53FB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 Lab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26665-5B95-4CD0-975F-A18C66E22B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312986"/>
            <a:ext cx="5755217" cy="4316413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C92C41A-D84F-4FF2-B8BA-49B9505C9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7600" y="1825624"/>
            <a:ext cx="4800600" cy="4575175"/>
          </a:xfrm>
        </p:spPr>
        <p:txBody>
          <a:bodyPr/>
          <a:lstStyle/>
          <a:p>
            <a:r>
              <a:rPr lang="en-US" dirty="0"/>
              <a:t>Claris recording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E30DE-FEC6-4CD8-93FC-84B11B679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2004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D514-9CF8-4256-A042-92AF53FB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Mapping Systems at MHH-TMC</a:t>
            </a:r>
          </a:p>
        </p:txBody>
      </p:sp>
      <p:pic>
        <p:nvPicPr>
          <p:cNvPr id="3" name="99F78444">
            <a:hlinkClick r:id="" action="ppaction://media"/>
            <a:extLst>
              <a:ext uri="{FF2B5EF4-FFF2-40B4-BE49-F238E27FC236}">
                <a16:creationId xmlns:a16="http://schemas.microsoft.com/office/drawing/2014/main" id="{AC1E66B1-D7C7-40CA-9E59-1F5827273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5796" y="1600200"/>
            <a:ext cx="4300934" cy="2277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291C4-138B-48F6-905C-117275AA37D2}"/>
              </a:ext>
            </a:extLst>
          </p:cNvPr>
          <p:cNvSpPr txBox="1"/>
          <p:nvPr/>
        </p:nvSpPr>
        <p:spPr>
          <a:xfrm>
            <a:off x="6019800" y="6412468"/>
            <a:ext cx="78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6AB64-FF11-4BBE-9C7F-01AB4D04A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21" y="4150138"/>
            <a:ext cx="2557598" cy="2707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2515B-2621-402B-B6F9-4FD5E302C10B}"/>
              </a:ext>
            </a:extLst>
          </p:cNvPr>
          <p:cNvSpPr txBox="1"/>
          <p:nvPr/>
        </p:nvSpPr>
        <p:spPr>
          <a:xfrm>
            <a:off x="1219200" y="5486400"/>
            <a:ext cx="86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BF14-D03F-4988-A51B-5A46D75055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42222" b="21111"/>
          <a:stretch/>
        </p:blipFill>
        <p:spPr>
          <a:xfrm>
            <a:off x="228600" y="1600200"/>
            <a:ext cx="4114800" cy="251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E54A6-B59F-482E-8677-347CE7D2CC68}"/>
              </a:ext>
            </a:extLst>
          </p:cNvPr>
          <p:cNvSpPr txBox="1"/>
          <p:nvPr/>
        </p:nvSpPr>
        <p:spPr>
          <a:xfrm>
            <a:off x="9448800" y="4191000"/>
            <a:ext cx="11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Rhythmia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787F3-0053-4DAA-9739-D0B355340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040" y="3352800"/>
            <a:ext cx="3005760" cy="30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D514-9CF8-4256-A042-92AF53FB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220"/>
            <a:ext cx="10515600" cy="1325563"/>
          </a:xfrm>
        </p:spPr>
        <p:txBody>
          <a:bodyPr/>
          <a:lstStyle/>
          <a:p>
            <a:r>
              <a:rPr lang="en-US" dirty="0"/>
              <a:t>The EP Fellows’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C2A88-DC6D-4AFF-BA27-102D447F2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6878107" cy="51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D0839-0901-4C21-A1E7-EC37A1EE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CCU</a:t>
            </a:r>
            <a:br>
              <a:rPr lang="en-US" dirty="0"/>
            </a:br>
            <a:r>
              <a:rPr lang="en-US" sz="2800" dirty="0"/>
              <a:t>MHH HVI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CE5BE0-C847-4BA6-8340-69CDEA1CE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799"/>
            <a:ext cx="5508716" cy="413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D708-4FE4-4541-B1D7-5C2C295B4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508000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0794F3-7534-47A4-A6EE-20CDD910B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796380"/>
            <a:ext cx="52832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611F2-EE01-4D03-8458-2FAB9B31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38" y="99220"/>
            <a:ext cx="36068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0954-440E-4EC6-943C-0FFFF667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Noninvasive Labs</a:t>
            </a:r>
            <a:br>
              <a:rPr lang="en-US" dirty="0"/>
            </a:br>
            <a:r>
              <a:rPr lang="en-US" sz="2800" dirty="0"/>
              <a:t>MHH HVI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E6486E-4114-44C4-8914-845DD1EA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828799"/>
            <a:ext cx="6248400" cy="4572001"/>
          </a:xfrm>
        </p:spPr>
        <p:txBody>
          <a:bodyPr/>
          <a:lstStyle/>
          <a:p>
            <a:r>
              <a:rPr lang="en-US" dirty="0"/>
              <a:t>Outpatient TEE and DC cardioversions performed here or in Sarofim EP suite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250AA-D1E6-4C1E-99E7-486607574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9200" r="28489" b="32221"/>
          <a:stretch/>
        </p:blipFill>
        <p:spPr>
          <a:xfrm>
            <a:off x="8001000" y="152401"/>
            <a:ext cx="4038600" cy="304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72F44-F4B9-484F-94CA-A3FF6B437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33700"/>
            <a:ext cx="5029200" cy="377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F109F-76F9-4924-8EC6-DB27584BD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56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7F744D-2F88-4939-ABEE-27D98883E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12222" r="21250" b="14445"/>
          <a:stretch/>
        </p:blipFill>
        <p:spPr>
          <a:xfrm>
            <a:off x="2286000" y="838200"/>
            <a:ext cx="731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F83F6-665C-46AA-84B3-3B8DD4AB6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5556" r="34375" b="10000"/>
          <a:stretch/>
        </p:blipFill>
        <p:spPr>
          <a:xfrm>
            <a:off x="4114800" y="1066800"/>
            <a:ext cx="3886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48A89C-0EB3-4F57-8BEA-0A5D68DB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28800"/>
            <a:ext cx="5029200" cy="1219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2E05C8-C9D8-4F71-A855-DC168AE4D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1066800" y="4267200"/>
            <a:ext cx="487680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21108-7F92-4842-85E8-ACDC9379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44645"/>
            <a:ext cx="5447189" cy="2179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ACBB7-5FA4-471A-BDF2-C5FCEE29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841662"/>
            <a:ext cx="4669941" cy="3109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607F5-6A2A-4348-A922-CB3ACB64B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2974"/>
            <a:ext cx="6504996" cy="3657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F93AD2-183F-48F8-AD6A-005917A56ACB}"/>
              </a:ext>
            </a:extLst>
          </p:cNvPr>
          <p:cNvSpPr txBox="1"/>
          <p:nvPr/>
        </p:nvSpPr>
        <p:spPr>
          <a:xfrm>
            <a:off x="6248400" y="5715000"/>
            <a:ext cx="553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UTH Factbook</a:t>
            </a:r>
          </a:p>
          <a:p>
            <a:r>
              <a:rPr lang="en-US" sz="1600" dirty="0"/>
              <a:t>https://med.uth.edu/mcgovern-facts-figures/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92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296B01-D7C4-479D-91DC-C9EE58A35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34442"/>
            <a:ext cx="10026681" cy="3134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7FEFF-8000-4A5A-B345-C3CC8CAA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04800"/>
            <a:ext cx="3418523" cy="2527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FC2BA-8EDE-4AE3-9A62-21C78D6EE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817" y="1698235"/>
            <a:ext cx="1990725" cy="12054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D243A8-3051-4AB4-AAC2-D9B7BFB3C077}"/>
              </a:ext>
            </a:extLst>
          </p:cNvPr>
          <p:cNvSpPr txBox="1"/>
          <p:nvPr/>
        </p:nvSpPr>
        <p:spPr>
          <a:xfrm>
            <a:off x="9220200" y="6211669"/>
            <a:ext cx="216437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Memorial Hermann </a:t>
            </a:r>
          </a:p>
          <a:p>
            <a:r>
              <a:rPr lang="en-US" dirty="0"/>
              <a:t>Medical Plaza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1F0A6-DB13-4B7D-9EAD-65A465FD7E27}"/>
              </a:ext>
            </a:extLst>
          </p:cNvPr>
          <p:cNvSpPr txBox="1"/>
          <p:nvPr/>
        </p:nvSpPr>
        <p:spPr>
          <a:xfrm>
            <a:off x="6396367" y="6211669"/>
            <a:ext cx="190943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Heart &amp; Vascular </a:t>
            </a:r>
          </a:p>
          <a:p>
            <a:r>
              <a:rPr lang="en-US" dirty="0"/>
              <a:t>Institute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3CB581-FB8E-4CC3-AB74-930B94DD4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6781800" cy="15259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2BDF84-B36C-449A-BC3F-EBF59507CA2E}"/>
              </a:ext>
            </a:extLst>
          </p:cNvPr>
          <p:cNvSpPr txBox="1"/>
          <p:nvPr/>
        </p:nvSpPr>
        <p:spPr>
          <a:xfrm>
            <a:off x="2209800" y="1752600"/>
            <a:ext cx="227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Texas Medical Center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8BDB53-E23E-45D6-800C-F25805FFEC87}"/>
              </a:ext>
            </a:extLst>
          </p:cNvPr>
          <p:cNvSpPr txBox="1"/>
          <p:nvPr/>
        </p:nvSpPr>
        <p:spPr>
          <a:xfrm>
            <a:off x="228600" y="228600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MHMP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6CFCFF-7537-4274-B82E-884AE5FD819C}"/>
              </a:ext>
            </a:extLst>
          </p:cNvPr>
          <p:cNvSpPr txBox="1"/>
          <p:nvPr/>
        </p:nvSpPr>
        <p:spPr>
          <a:xfrm>
            <a:off x="609600" y="457200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MHH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625B2-3181-4FFF-9C97-30B1F4C2A292}"/>
              </a:ext>
            </a:extLst>
          </p:cNvPr>
          <p:cNvSpPr txBox="1"/>
          <p:nvPr/>
        </p:nvSpPr>
        <p:spPr>
          <a:xfrm>
            <a:off x="1385306" y="533400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MMS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03A86D-2A09-483A-AF5C-5A13E70B3215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7351083" y="6069005"/>
            <a:ext cx="1" cy="142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BCC713-C3BA-4688-8183-DC6128283587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10302387" y="6044403"/>
            <a:ext cx="1" cy="167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F0C89E7-BF17-40D6-8E00-0712ACB21BEF}"/>
              </a:ext>
            </a:extLst>
          </p:cNvPr>
          <p:cNvSpPr txBox="1"/>
          <p:nvPr/>
        </p:nvSpPr>
        <p:spPr>
          <a:xfrm>
            <a:off x="1676400" y="6211669"/>
            <a:ext cx="185544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Sarofim Pavilion</a:t>
            </a:r>
          </a:p>
          <a:p>
            <a:r>
              <a:rPr lang="en-US" dirty="0"/>
              <a:t>New EP labs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BED32C-6FD6-465D-A183-58D77F5A5A86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2604122" y="6069005"/>
            <a:ext cx="0" cy="142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4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D514-9CF8-4256-A042-92AF53FB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 Arrhythmia Center</a:t>
            </a:r>
            <a:br>
              <a:rPr lang="en-US" dirty="0"/>
            </a:br>
            <a:r>
              <a:rPr lang="en-US" sz="2200" dirty="0"/>
              <a:t>Memorial Hermann Medical Plaza</a:t>
            </a:r>
            <a:br>
              <a:rPr lang="en-US" sz="2200" dirty="0"/>
            </a:br>
            <a:r>
              <a:rPr lang="en-US" sz="2200" dirty="0"/>
              <a:t>25</a:t>
            </a:r>
            <a:r>
              <a:rPr lang="en-US" sz="2200" baseline="30000" dirty="0"/>
              <a:t>th</a:t>
            </a:r>
            <a:r>
              <a:rPr lang="en-US" sz="2200" dirty="0"/>
              <a:t> Floor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51286C7-9364-41E9-B300-21E1E674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0" y="5334000"/>
            <a:ext cx="3732200" cy="1371601"/>
          </a:xfrm>
        </p:spPr>
        <p:txBody>
          <a:bodyPr/>
          <a:lstStyle/>
          <a:p>
            <a:r>
              <a:rPr lang="en-US" dirty="0"/>
              <a:t>EP flagship at TMC</a:t>
            </a:r>
          </a:p>
          <a:p>
            <a:r>
              <a:rPr lang="en-US" dirty="0"/>
              <a:t>One of 14+ outpatient offices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E5A3E-20F6-4CB3-983A-0F1211EE1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00" y="228600"/>
            <a:ext cx="416560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B4D94-0927-4AFB-AD7F-7994E9FBB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00" y="3603049"/>
            <a:ext cx="4165600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E7E362-4DD3-453E-8124-7F6AFC92A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0" y="1790700"/>
            <a:ext cx="4724400" cy="354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AD60E1-B7DF-4BC8-9D0C-80B10E86C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155499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4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D514-9CF8-4256-A042-92AF53FB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 Conference Room</a:t>
            </a:r>
            <a:br>
              <a:rPr lang="en-US" dirty="0"/>
            </a:br>
            <a:r>
              <a:rPr lang="en-US" sz="2200" dirty="0"/>
              <a:t>Memorial Hermann Medical Plaza</a:t>
            </a:r>
            <a:br>
              <a:rPr lang="en-US" sz="2200" dirty="0"/>
            </a:br>
            <a:r>
              <a:rPr lang="en-US" sz="2200" dirty="0"/>
              <a:t>25</a:t>
            </a:r>
            <a:r>
              <a:rPr lang="en-US" sz="2200" baseline="30000" dirty="0"/>
              <a:t>th</a:t>
            </a:r>
            <a:r>
              <a:rPr lang="en-US" sz="2200" dirty="0"/>
              <a:t> Floor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1528ED-BE94-4B87-802B-A52590ABD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0" y="3810000"/>
            <a:ext cx="4724400" cy="2895600"/>
          </a:xfrm>
        </p:spPr>
        <p:txBody>
          <a:bodyPr/>
          <a:lstStyle/>
          <a:p>
            <a:r>
              <a:rPr lang="en-US" dirty="0"/>
              <a:t>Site of the Thursday morning didactic conferences</a:t>
            </a:r>
          </a:p>
          <a:p>
            <a:r>
              <a:rPr lang="en-US" dirty="0"/>
              <a:t>Overlooks Rice University campus with Greenway Plaza in the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4D11E-0D39-438B-84C5-A79383FDB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6" y="1343299"/>
            <a:ext cx="7178600" cy="538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4D3CC-696A-49F1-A892-57B9E1B51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86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D514-9CF8-4256-A042-92AF53FB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Cath Lab</a:t>
            </a:r>
            <a:br>
              <a:rPr lang="en-US" dirty="0"/>
            </a:br>
            <a:r>
              <a:rPr lang="en-US" sz="2400" dirty="0"/>
              <a:t>Memorial Hermann Hospital Heart &amp; Vascular Institute - TMC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E1EBB5-2D4B-4F34-B8B1-E4CBBEB34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953000"/>
            <a:ext cx="4264000" cy="1752600"/>
          </a:xfrm>
        </p:spPr>
        <p:txBody>
          <a:bodyPr/>
          <a:lstStyle/>
          <a:p>
            <a:r>
              <a:rPr lang="en-US" dirty="0"/>
              <a:t>6 labs</a:t>
            </a:r>
          </a:p>
          <a:p>
            <a:r>
              <a:rPr lang="en-US" dirty="0"/>
              <a:t>23 bed holding area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5A122-87D4-49E5-8ADB-5419B03A6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30348"/>
            <a:ext cx="2667000" cy="200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EFA82-8F6C-4818-9DB6-90CD5A2D5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00" y="2017500"/>
            <a:ext cx="6250800" cy="468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A7AD3-19D3-4213-AD13-B913F2D24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4264000" cy="3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D780-6537-4384-84C0-96D93973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EP Labs</a:t>
            </a:r>
            <a:br>
              <a:rPr lang="en-US" dirty="0"/>
            </a:br>
            <a:r>
              <a:rPr lang="en-US" sz="2800" dirty="0"/>
              <a:t>Memorial Hermann Hospital Sarofim Pavilion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8B3BB-0E65-4E5F-8915-B7FC0CC1C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0"/>
            <a:ext cx="9144000" cy="4572001"/>
          </a:xfrm>
        </p:spPr>
        <p:txBody>
          <a:bodyPr/>
          <a:lstStyle/>
          <a:p>
            <a:r>
              <a:rPr lang="en-US" dirty="0"/>
              <a:t>3 labs plus Hybrid OR</a:t>
            </a:r>
          </a:p>
          <a:p>
            <a:r>
              <a:rPr lang="en-US" dirty="0"/>
              <a:t>14 holding beds plus PACU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E702A-632B-4F90-9DF7-AAE133612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10855"/>
            <a:ext cx="3134783" cy="2351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71D91-7F59-4A6E-9A4C-05528BCDA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8137"/>
            <a:ext cx="3581400" cy="2686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61390-0C62-4A57-B35D-6A72004EF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608137"/>
            <a:ext cx="3124200" cy="2343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D999E9-4CFB-4FCA-9220-C540D176B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314824"/>
            <a:ext cx="3124200" cy="2343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0FB8F3-CE00-4068-9DFF-10322B203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002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8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Health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5CEF502-15EE-45C7-AFE8-30E87AC73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0</TotalTime>
  <Words>171</Words>
  <Application>Microsoft Office PowerPoint</Application>
  <PresentationFormat>Widescreen</PresentationFormat>
  <Paragraphs>37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Franklin Gothic Medium</vt:lpstr>
      <vt:lpstr>Medical Health 16x9</vt:lpstr>
      <vt:lpstr>Cardiac Electrophysiology  Fellowship Program A Virtual Tour</vt:lpstr>
      <vt:lpstr>PowerPoint Presentation</vt:lpstr>
      <vt:lpstr>PowerPoint Presentation</vt:lpstr>
      <vt:lpstr>PowerPoint Presentation</vt:lpstr>
      <vt:lpstr>PowerPoint Presentation</vt:lpstr>
      <vt:lpstr>Complex Arrhythmia Center Memorial Hermann Medical Plaza 25th Floor</vt:lpstr>
      <vt:lpstr>EP Conference Room Memorial Hermann Medical Plaza 25th Floor</vt:lpstr>
      <vt:lpstr>Main Cath Lab Memorial Hermann Hospital Heart &amp; Vascular Institute - TMC</vt:lpstr>
      <vt:lpstr>New EP Labs Memorial Hermann Hospital Sarofim Pavilion</vt:lpstr>
      <vt:lpstr>EP Lab</vt:lpstr>
      <vt:lpstr>3-D Mapping Systems at MHH-TMC</vt:lpstr>
      <vt:lpstr>The EP Fellows’ Room</vt:lpstr>
      <vt:lpstr>CCU MHH HVI</vt:lpstr>
      <vt:lpstr>Noninvasive Labs MHH HVI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2018-11-09T01:16:05Z</dcterms:created>
  <dcterms:modified xsi:type="dcterms:W3CDTF">2023-03-13T15:06:53Z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TC029010249991</vt:lpwstr>
  </property>
</Properties>
</file>