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61" r:id="rId4"/>
    <p:sldId id="260" r:id="rId5"/>
    <p:sldId id="262" r:id="rId6"/>
    <p:sldId id="263" r:id="rId7"/>
    <p:sldId id="266" r:id="rId8"/>
    <p:sldId id="264" r:id="rId9"/>
    <p:sldId id="265" r:id="rId10"/>
    <p:sldId id="271" r:id="rId11"/>
    <p:sldId id="267" r:id="rId12"/>
    <p:sldId id="270" r:id="rId13"/>
    <p:sldId id="269" r:id="rId14"/>
    <p:sldId id="276" r:id="rId15"/>
    <p:sldId id="268" r:id="rId16"/>
    <p:sldId id="277" r:id="rId17"/>
    <p:sldId id="285" r:id="rId18"/>
    <p:sldId id="259" r:id="rId19"/>
    <p:sldId id="273" r:id="rId20"/>
    <p:sldId id="281" r:id="rId21"/>
    <p:sldId id="275" r:id="rId22"/>
    <p:sldId id="280" r:id="rId23"/>
    <p:sldId id="278" r:id="rId24"/>
    <p:sldId id="274" r:id="rId25"/>
    <p:sldId id="272" r:id="rId26"/>
    <p:sldId id="282" r:id="rId27"/>
    <p:sldId id="284" r:id="rId28"/>
    <p:sldId id="279" r:id="rId29"/>
    <p:sldId id="313" r:id="rId30"/>
    <p:sldId id="314" r:id="rId31"/>
    <p:sldId id="315" r:id="rId32"/>
    <p:sldId id="316" r:id="rId33"/>
    <p:sldId id="283" r:id="rId34"/>
    <p:sldId id="311" r:id="rId35"/>
    <p:sldId id="31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3" autoAdjust="0"/>
    <p:restoredTop sz="94674"/>
  </p:normalViewPr>
  <p:slideViewPr>
    <p:cSldViewPr snapToGrid="0">
      <p:cViewPr varScale="1">
        <p:scale>
          <a:sx n="121" d="100"/>
          <a:sy n="121" d="100"/>
        </p:scale>
        <p:origin x="1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B0642-FD39-4934-AE49-751F46EF5417}" type="datetimeFigureOut">
              <a:rPr lang="en-US" smtClean="0"/>
              <a:t>1/24/23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21368-8832-4497-B0D2-8DFA4219E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49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21368-8832-4497-B0D2-8DFA4219EA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18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07C7-ABA4-4FBA-9B0C-E2B8D276F915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0FB9-F7B2-4E6C-9E2F-BCE3C306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4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07C7-ABA4-4FBA-9B0C-E2B8D276F915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0FB9-F7B2-4E6C-9E2F-BCE3C306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40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07C7-ABA4-4FBA-9B0C-E2B8D276F915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0FB9-F7B2-4E6C-9E2F-BCE3C306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07C7-ABA4-4FBA-9B0C-E2B8D276F915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0FB9-F7B2-4E6C-9E2F-BCE3C306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5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07C7-ABA4-4FBA-9B0C-E2B8D276F915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0FB9-F7B2-4E6C-9E2F-BCE3C306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06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07C7-ABA4-4FBA-9B0C-E2B8D276F915}" type="datetimeFigureOut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0FB9-F7B2-4E6C-9E2F-BCE3C306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3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07C7-ABA4-4FBA-9B0C-E2B8D276F915}" type="datetimeFigureOut">
              <a:rPr lang="en-US" smtClean="0"/>
              <a:t>1/24/23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0FB9-F7B2-4E6C-9E2F-BCE3C306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07C7-ABA4-4FBA-9B0C-E2B8D276F915}" type="datetimeFigureOut">
              <a:rPr lang="en-US" smtClean="0"/>
              <a:t>1/24/23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0FB9-F7B2-4E6C-9E2F-BCE3C306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07C7-ABA4-4FBA-9B0C-E2B8D276F915}" type="datetimeFigureOut">
              <a:rPr lang="en-US" smtClean="0"/>
              <a:t>1/24/23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0FB9-F7B2-4E6C-9E2F-BCE3C306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6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07C7-ABA4-4FBA-9B0C-E2B8D276F915}" type="datetimeFigureOut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0FB9-F7B2-4E6C-9E2F-BCE3C306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07C7-ABA4-4FBA-9B0C-E2B8D276F915}" type="datetimeFigureOut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0FB9-F7B2-4E6C-9E2F-BCE3C306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46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407C7-ABA4-4FBA-9B0C-E2B8D276F915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00FB9-F7B2-4E6C-9E2F-BCE3C306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2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15061486421764907359885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Inter-areal cortical connections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Systems Neuroscience</a:t>
            </a:r>
          </a:p>
          <a:p>
            <a:r>
              <a:rPr lang="en-US" dirty="0"/>
              <a:t>GSBS 2023</a:t>
            </a:r>
          </a:p>
          <a:p>
            <a:endParaRPr lang="en-US" dirty="0"/>
          </a:p>
          <a:p>
            <a:r>
              <a:rPr lang="en-US" dirty="0"/>
              <a:t>Ariana Andrei, PhD</a:t>
            </a:r>
          </a:p>
          <a:p>
            <a:r>
              <a:rPr lang="en-US" dirty="0"/>
              <a:t>ariana.r.andrei@uth.tmc.edu</a:t>
            </a:r>
          </a:p>
        </p:txBody>
      </p:sp>
    </p:spTree>
    <p:extLst>
      <p:ext uri="{BB962C8B-B14F-4D97-AF65-F5344CB8AC3E}">
        <p14:creationId xmlns:p14="http://schemas.microsoft.com/office/powerpoint/2010/main" val="828216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Feedforward circuits through cortex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2796701"/>
            <a:ext cx="10107304" cy="223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We’ll use visual cortical circuits as an example, but remember, the same connectivity patterns apply throughout the cortex</a:t>
            </a:r>
          </a:p>
        </p:txBody>
      </p:sp>
    </p:spTree>
    <p:extLst>
      <p:ext uri="{BB962C8B-B14F-4D97-AF65-F5344CB8AC3E}">
        <p14:creationId xmlns:p14="http://schemas.microsoft.com/office/powerpoint/2010/main" val="301119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10719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b="1" i="1" dirty="0"/>
              <a:t>FEEDFORWARD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connection between an areas with simpler stimulus response properties (simple features, smaller receptive fields </a:t>
            </a:r>
            <a:r>
              <a:rPr lang="en-US" dirty="0" err="1"/>
              <a:t>etc</a:t>
            </a:r>
            <a:r>
              <a:rPr lang="en-US" dirty="0"/>
              <a:t>), to an area with more complex stimulus response properties.</a:t>
            </a:r>
          </a:p>
          <a:p>
            <a:pPr lvl="1"/>
            <a:r>
              <a:rPr lang="en-US" dirty="0"/>
              <a:t>Provides “driving” activity, generally</a:t>
            </a:r>
          </a:p>
          <a:p>
            <a:pPr lvl="1"/>
            <a:r>
              <a:rPr lang="en-US" dirty="0"/>
              <a:t>Less complex area </a:t>
            </a:r>
            <a:r>
              <a:rPr lang="en-US" dirty="0">
                <a:sym typeface="Wingdings" panose="05000000000000000000" pitchFamily="2" charset="2"/>
              </a:rPr>
              <a:t> more complex area</a:t>
            </a:r>
          </a:p>
          <a:p>
            <a:pPr lvl="1"/>
            <a:r>
              <a:rPr lang="en-US" dirty="0"/>
              <a:t>Sensory-organ driven</a:t>
            </a:r>
          </a:p>
          <a:p>
            <a:endParaRPr lang="en-US" dirty="0"/>
          </a:p>
          <a:p>
            <a:r>
              <a:rPr lang="en-US" b="1" i="1" dirty="0"/>
              <a:t>FEEDBACK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more complex area </a:t>
            </a:r>
            <a:r>
              <a:rPr lang="en-US" dirty="0">
                <a:sym typeface="Wingdings" panose="05000000000000000000" pitchFamily="2" charset="2"/>
              </a:rPr>
              <a:t> less complex area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Provides “modulating” activity, generally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Cortically-driven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3542662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 &amp; FB implies a cortical hierarchy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590" y="1825625"/>
            <a:ext cx="6727209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“…</a:t>
            </a:r>
            <a:r>
              <a:rPr lang="en-US" u="sng" dirty="0"/>
              <a:t>a hierarchical distance rule</a:t>
            </a:r>
            <a:r>
              <a:rPr lang="en-US" dirty="0"/>
              <a:t>, long-distance feedforward (FF) originating uniquely from </a:t>
            </a:r>
            <a:r>
              <a:rPr lang="en-US" dirty="0" err="1"/>
              <a:t>supragranular</a:t>
            </a:r>
            <a:r>
              <a:rPr lang="en-US" dirty="0"/>
              <a:t> layers and progressively more </a:t>
            </a:r>
            <a:r>
              <a:rPr lang="en-US" dirty="0" err="1"/>
              <a:t>infragranular</a:t>
            </a:r>
            <a:r>
              <a:rPr lang="en-US" dirty="0"/>
              <a:t> layers are recruited on approaching the injection site, </a:t>
            </a:r>
          </a:p>
          <a:p>
            <a:pPr marL="0" indent="0">
              <a:buNone/>
            </a:pPr>
            <a:r>
              <a:rPr lang="en-US" dirty="0"/>
              <a:t>likewise long-distance feedback (FB) projections originate uniquely from the infragranular layers and more </a:t>
            </a:r>
            <a:r>
              <a:rPr lang="en-US" dirty="0" err="1"/>
              <a:t>supragranular</a:t>
            </a:r>
            <a:r>
              <a:rPr lang="en-US" dirty="0"/>
              <a:t> layers are recruited nearer the injection site.”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Laminar connectivity patterns can be used to define hierarchy position (important for complex association areas)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230" t="26296" r="28691" b="26191"/>
          <a:stretch/>
        </p:blipFill>
        <p:spPr>
          <a:xfrm>
            <a:off x="553453" y="1311693"/>
            <a:ext cx="3956971" cy="52666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4312" y="6581154"/>
            <a:ext cx="1750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Markov &amp; Kennedy, 2013</a:t>
            </a:r>
          </a:p>
        </p:txBody>
      </p:sp>
    </p:spTree>
    <p:extLst>
      <p:ext uri="{BB962C8B-B14F-4D97-AF65-F5344CB8AC3E}">
        <p14:creationId xmlns:p14="http://schemas.microsoft.com/office/powerpoint/2010/main" val="3693062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54" y="214543"/>
            <a:ext cx="10515600" cy="1325563"/>
          </a:xfrm>
        </p:spPr>
        <p:txBody>
          <a:bodyPr/>
          <a:lstStyle/>
          <a:p>
            <a:r>
              <a:rPr lang="en-US" dirty="0"/>
              <a:t>Increasing complexity across visual hierarchy (ventral stream example)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Schematic depiction of (A) receptive field (RF) size and (B) population...  |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4" y="1690688"/>
            <a:ext cx="3556616" cy="477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97419"/>
            <a:ext cx="566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Carrasco, Marisa &amp; </a:t>
            </a:r>
            <a:r>
              <a:rPr lang="en-US" sz="1200" dirty="0" err="1"/>
              <a:t>Barbot</a:t>
            </a:r>
            <a:r>
              <a:rPr lang="en-US" sz="1200" dirty="0"/>
              <a:t>, Antoine. (2015). How Attention Affects Spatial Resolution. </a:t>
            </a:r>
          </a:p>
          <a:p>
            <a:r>
              <a:rPr lang="en-US" sz="1200" dirty="0"/>
              <a:t>Cold Spring Harbor symposia on quantitative biology. 79. 10.1101/sqb.2014.79.024687. </a:t>
            </a:r>
          </a:p>
        </p:txBody>
      </p:sp>
      <p:pic>
        <p:nvPicPr>
          <p:cNvPr id="6148" name="Picture 4" descr="10.1 Learned Features | Interpretable Machine Lea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73" y="4731780"/>
            <a:ext cx="7049827" cy="188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17414" y="6509114"/>
            <a:ext cx="4574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https://christophm.github.io/interpretable-ml-book/cnn-features.html</a:t>
            </a:r>
          </a:p>
        </p:txBody>
      </p:sp>
      <p:pic>
        <p:nvPicPr>
          <p:cNvPr id="6150" name="Picture 6" descr="Visual pathway | Brain for ai Wiki | F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65765"/>
            <a:ext cx="4734676" cy="295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600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54516" cy="4351338"/>
          </a:xfrm>
        </p:spPr>
        <p:txBody>
          <a:bodyPr>
            <a:normAutofit lnSpcReduction="10000"/>
          </a:bodyPr>
          <a:lstStyle/>
          <a:p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Main input layer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Specialized for each sensory modality in primary sensory cortex (V1, S1, A1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etc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Contains L4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intracortical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neurons that project within a column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Creation of  new sensory response properties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L4 has a deep homology across species: it is found in marsupials, and even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nonmammalian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vertebrates such as birds and turtles.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065" y="1690688"/>
            <a:ext cx="3702205" cy="337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43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Thalamic relay nuclei project to cortical layer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2179" y="1825625"/>
            <a:ext cx="3301621" cy="4586907"/>
          </a:xfrm>
        </p:spPr>
        <p:txBody>
          <a:bodyPr>
            <a:normAutofit/>
          </a:bodyPr>
          <a:lstStyle/>
          <a:p>
            <a:r>
              <a:rPr lang="en-US" dirty="0"/>
              <a:t>LGN projects to layer 4 of primary visual cortex (V1).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LGN = lateral geniculate nucleus </a:t>
            </a:r>
          </a:p>
          <a:p>
            <a:endParaRPr lang="en-US" dirty="0"/>
          </a:p>
          <a:p>
            <a:r>
              <a:rPr lang="en-US" dirty="0"/>
              <a:t>Stimulus features are kept along separate pathways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468" y="1825625"/>
            <a:ext cx="4095750" cy="458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01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representation is systematically organized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378" y="1825625"/>
            <a:ext cx="6637421" cy="4351338"/>
          </a:xfrm>
        </p:spPr>
        <p:txBody>
          <a:bodyPr/>
          <a:lstStyle/>
          <a:p>
            <a:r>
              <a:rPr lang="en-US" dirty="0"/>
              <a:t>Inputs from separate eyes are kept separate to create ocular dominance “stripes” across V1.</a:t>
            </a:r>
          </a:p>
          <a:p>
            <a:endParaRPr lang="en-US" dirty="0"/>
          </a:p>
          <a:p>
            <a:r>
              <a:rPr lang="en-US" dirty="0"/>
              <a:t>Cells within a column will be driven by the same eye</a:t>
            </a:r>
          </a:p>
          <a:p>
            <a:endParaRPr lang="en-US" dirty="0"/>
          </a:p>
          <a:p>
            <a:r>
              <a:rPr lang="en-US" dirty="0"/>
              <a:t>Cells in adjacent columns will be driven by input from opposite eyes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535" t="32807" r="56229" b="4035"/>
          <a:stretch/>
        </p:blipFill>
        <p:spPr>
          <a:xfrm>
            <a:off x="838200" y="1690688"/>
            <a:ext cx="3578994" cy="466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60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Across species, layer 4 is more specialized in accordance with the reliance on that modality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rot="5400000"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7" name="Picture 1" descr="cid:15061486421764907359885"/>
          <p:cNvPicPr>
            <a:picLocks noChangeAspect="1" noChangeArrowheads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12610" r="17130" b="7672"/>
          <a:stretch>
            <a:fillRect/>
          </a:stretch>
        </p:blipFill>
        <p:spPr bwMode="auto">
          <a:xfrm rot="5400000">
            <a:off x="284471" y="2244417"/>
            <a:ext cx="4957994" cy="385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02179" y="1796716"/>
            <a:ext cx="59516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Rodents rely heavily on their vibrissae and their S1 barrels are strikingly specialized compared to other sensory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Primates have layer 4 in visual cortex that is subdivided into different input streams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star-nosed mole has a map of its nose represented in the layer 4 of S1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Even the catfish has its barbels (gustatory ‘whiskers’)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isomorphically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mapped across its frontal lobe (though no 6 layered cortex here).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about mapping next time!</a:t>
            </a:r>
          </a:p>
        </p:txBody>
      </p:sp>
    </p:spTree>
    <p:extLst>
      <p:ext uri="{BB962C8B-B14F-4D97-AF65-F5344CB8AC3E}">
        <p14:creationId xmlns:p14="http://schemas.microsoft.com/office/powerpoint/2010/main" val="1365465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Cortico</a:t>
            </a:r>
            <a:r>
              <a:rPr lang="en-US" dirty="0"/>
              <a:t>-cortical feedforward connections arise in layer 2/3 and project to layer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numenta.com/wp-content/uploads/blog/2018/08/29/images/fig1-540x4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67"/>
          <a:stretch/>
        </p:blipFill>
        <p:spPr bwMode="auto">
          <a:xfrm>
            <a:off x="1395862" y="2521699"/>
            <a:ext cx="9109963" cy="235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147457" y="2521699"/>
            <a:ext cx="1364501" cy="1364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99052" y="2521698"/>
            <a:ext cx="1364501" cy="1364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30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Feedforward functional example: V2 neurons encode combinations of orientations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614" t="20409" r="50702" b="6140"/>
          <a:stretch/>
        </p:blipFill>
        <p:spPr>
          <a:xfrm>
            <a:off x="1774657" y="1690688"/>
            <a:ext cx="4792579" cy="4532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087" t="46140" r="71491" b="40293"/>
          <a:stretch/>
        </p:blipFill>
        <p:spPr>
          <a:xfrm>
            <a:off x="6505052" y="2726519"/>
            <a:ext cx="4848748" cy="20087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5131" y="6358366"/>
            <a:ext cx="2099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Anzai</a:t>
            </a:r>
            <a:r>
              <a:rPr lang="en-US" sz="1200" dirty="0"/>
              <a:t> et al. Nat </a:t>
            </a:r>
            <a:r>
              <a:rPr lang="en-US" sz="1200" dirty="0" err="1"/>
              <a:t>Neurosci</a:t>
            </a:r>
            <a:r>
              <a:rPr lang="en-US" sz="1200" dirty="0"/>
              <a:t>, 2007</a:t>
            </a:r>
          </a:p>
        </p:txBody>
      </p:sp>
    </p:spTree>
    <p:extLst>
      <p:ext uri="{BB962C8B-B14F-4D97-AF65-F5344CB8AC3E}">
        <p14:creationId xmlns:p14="http://schemas.microsoft.com/office/powerpoint/2010/main" val="3139297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035" y="2141537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Sensory input to the cortex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Feedforward pathways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Feedback pathways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Readings:</a:t>
            </a:r>
          </a:p>
          <a:p>
            <a:pPr marL="0" indent="0">
              <a:buNone/>
            </a:pPr>
            <a:r>
              <a:rPr lang="en-US" dirty="0"/>
              <a:t>The importance of being hierarchical, Markov &amp; Kennedy 2013</a:t>
            </a:r>
          </a:p>
          <a:p>
            <a:pPr marL="0" indent="0">
              <a:buNone/>
            </a:pPr>
            <a:r>
              <a:rPr lang="en-US" dirty="0"/>
              <a:t>The neocortical circuit: themes and variations, Harris &amp; Shepherd 2015</a:t>
            </a:r>
          </a:p>
        </p:txBody>
      </p:sp>
      <p:pic>
        <p:nvPicPr>
          <p:cNvPr id="1026" name="Picture 2" descr="Mapping the brain's connective structure could unlock immortality | Aeon  Essays">
            <a:extLst>
              <a:ext uri="{FF2B5EF4-FFF2-40B4-BE49-F238E27FC236}">
                <a16:creationId xmlns:a16="http://schemas.microsoft.com/office/drawing/2014/main" id="{549783D1-CE3B-625D-58E5-5C92EC725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421" y="0"/>
            <a:ext cx="6684579" cy="418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873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layer 2/3 is expanded in primates compared to rodents and carnivores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Appears to be due to increased cell proliferation afforded by longer gestation period</a:t>
            </a:r>
          </a:p>
          <a:p>
            <a:endParaRPr lang="en-US" dirty="0"/>
          </a:p>
          <a:p>
            <a:r>
              <a:rPr lang="en-US" dirty="0"/>
              <a:t>Open question of whether the expansion of Layer 2/3 is a key evolutionary feature that differentiates primate cognitive capacities from other animals</a:t>
            </a:r>
          </a:p>
        </p:txBody>
      </p:sp>
    </p:spTree>
    <p:extLst>
      <p:ext uri="{BB962C8B-B14F-4D97-AF65-F5344CB8AC3E}">
        <p14:creationId xmlns:p14="http://schemas.microsoft.com/office/powerpoint/2010/main" val="1880108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 mouse L2/3, FF &amp; FB cells are intermingled populations, but segregated in primates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82" t="32167" r="59518" b="47309"/>
          <a:stretch/>
        </p:blipFill>
        <p:spPr>
          <a:xfrm>
            <a:off x="753510" y="2097753"/>
            <a:ext cx="10600289" cy="4079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06961" y="6311900"/>
            <a:ext cx="2485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Harris &amp; Shepherd, 2015</a:t>
            </a:r>
          </a:p>
        </p:txBody>
      </p:sp>
    </p:spTree>
    <p:extLst>
      <p:ext uri="{BB962C8B-B14F-4D97-AF65-F5344CB8AC3E}">
        <p14:creationId xmlns:p14="http://schemas.microsoft.com/office/powerpoint/2010/main" val="23022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 mouse L2/3, FF &amp; FB cells are intermingled populations, but segregated in primates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82" t="32167" r="59518" b="47309"/>
          <a:stretch/>
        </p:blipFill>
        <p:spPr>
          <a:xfrm>
            <a:off x="753510" y="2097753"/>
            <a:ext cx="10600289" cy="4079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06961" y="6311900"/>
            <a:ext cx="2485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Harris &amp; Shepherd, 2015</a:t>
            </a:r>
          </a:p>
        </p:txBody>
      </p:sp>
      <p:sp>
        <p:nvSpPr>
          <p:cNvPr id="6" name="Oval 5"/>
          <p:cNvSpPr/>
          <p:nvPr/>
        </p:nvSpPr>
        <p:spPr>
          <a:xfrm>
            <a:off x="3248526" y="4162926"/>
            <a:ext cx="2286000" cy="1058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60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columnar microcircuit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17e72f45d931d59b76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25909" r="42819" b="19122"/>
          <a:stretch/>
        </p:blipFill>
        <p:spPr bwMode="auto">
          <a:xfrm>
            <a:off x="4768801" y="1271420"/>
            <a:ext cx="2654398" cy="51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6392901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Martin &amp; Douglas, 2004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DDEFC53-1DA9-0548-9C48-C41525EFF2C7}"/>
              </a:ext>
            </a:extLst>
          </p:cNvPr>
          <p:cNvSpPr/>
          <p:nvPr/>
        </p:nvSpPr>
        <p:spPr>
          <a:xfrm>
            <a:off x="4052152" y="1690689"/>
            <a:ext cx="4103876" cy="2141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7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cells in each layer conform to the canonical circuit: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 S1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26" t="26725" r="30043" b="35381"/>
          <a:stretch/>
        </p:blipFill>
        <p:spPr>
          <a:xfrm>
            <a:off x="140368" y="1825625"/>
            <a:ext cx="11911263" cy="3898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011" y="6581001"/>
            <a:ext cx="1761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Harris &amp; Shepherd, 2015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1" y="1825625"/>
            <a:ext cx="8065168" cy="38982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51495" y="1825625"/>
            <a:ext cx="1612231" cy="38982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611853" y="1825624"/>
            <a:ext cx="1463841" cy="38982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28210" y="5858793"/>
            <a:ext cx="2722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Cortical projecting neurons</a:t>
            </a:r>
          </a:p>
          <a:p>
            <a:r>
              <a:rPr lang="en-US" dirty="0">
                <a:solidFill>
                  <a:srgbClr val="002060"/>
                </a:solidFill>
              </a:rPr>
              <a:t>(IT = </a:t>
            </a:r>
            <a:r>
              <a:rPr lang="en-US" dirty="0" err="1">
                <a:solidFill>
                  <a:srgbClr val="002060"/>
                </a:solidFill>
              </a:rPr>
              <a:t>intratelencephalic</a:t>
            </a:r>
            <a:r>
              <a:rPr lang="en-US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78385" y="957018"/>
            <a:ext cx="1972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Subcortical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Projecting neurons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(PT = pyramidal tract)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54977" y="5782767"/>
            <a:ext cx="2237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Thalamic</a:t>
            </a:r>
          </a:p>
          <a:p>
            <a:pPr algn="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Projecting neurons</a:t>
            </a:r>
          </a:p>
          <a:p>
            <a:pPr algn="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(CT =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corticothalamic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8695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 </a:t>
            </a:r>
            <a:r>
              <a:rPr lang="en-US" sz="3600" dirty="0"/>
              <a:t>second (indirect) feedforward connection (</a:t>
            </a:r>
            <a:r>
              <a:rPr lang="en-US" sz="3600" dirty="0" err="1"/>
              <a:t>cortico</a:t>
            </a:r>
            <a:r>
              <a:rPr lang="en-US" sz="3600" dirty="0"/>
              <a:t>-</a:t>
            </a:r>
            <a:r>
              <a:rPr lang="en-US" sz="3600" dirty="0" err="1"/>
              <a:t>thalamo</a:t>
            </a:r>
            <a:r>
              <a:rPr lang="en-US" sz="3600" dirty="0"/>
              <a:t>-cortical projections) originates from layer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numenta.com/wp-content/uploads/blog/2018/08/29/images/fig1-540x4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216" y="1921198"/>
            <a:ext cx="6465249" cy="478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3372564" y="2991580"/>
            <a:ext cx="2350745" cy="256633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630779" y="2646947"/>
            <a:ext cx="185061" cy="281539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40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Feedback: projections avoid layer 4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0" y="1825625"/>
            <a:ext cx="44958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secondary visual, auditory and somatosensory cortices, a molecularly distinct type of cell (yellow) in deep layers sends feedback projections to corresponding primary sensory cortex, but not higher cortical areas, or to contralateral hemisphere.</a:t>
            </a:r>
          </a:p>
          <a:p>
            <a:r>
              <a:rPr lang="en-US" dirty="0"/>
              <a:t>Dedicated feedback cells!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51" t="47544" r="63991" b="28596"/>
          <a:stretch/>
        </p:blipFill>
        <p:spPr>
          <a:xfrm>
            <a:off x="838200" y="2598820"/>
            <a:ext cx="5606716" cy="245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22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primates, all visual cortical areas send feedback to V1, but not all receive direct input from V1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Feedback projections from </a:t>
            </a:r>
            <a:r>
              <a:rPr lang="en-US" dirty="0" err="1"/>
              <a:t>extrastriate</a:t>
            </a:r>
            <a:r>
              <a:rPr lang="en-US" dirty="0"/>
              <a:t> visual areas originate from layer 6 cells in those areas (</a:t>
            </a:r>
            <a:r>
              <a:rPr lang="en-US" dirty="0" err="1"/>
              <a:t>Perkel</a:t>
            </a:r>
            <a:r>
              <a:rPr lang="en-US" dirty="0"/>
              <a:t> et al,  J Comp Neurol, 1986)</a:t>
            </a:r>
          </a:p>
          <a:p>
            <a:endParaRPr lang="en-US" dirty="0"/>
          </a:p>
          <a:p>
            <a:r>
              <a:rPr lang="en-US" dirty="0"/>
              <a:t>Essentially the same pattern as in rat S2 to S1 (previous slide)!</a:t>
            </a:r>
          </a:p>
          <a:p>
            <a:endParaRPr lang="en-US" dirty="0"/>
          </a:p>
          <a:p>
            <a:r>
              <a:rPr lang="en-US" dirty="0"/>
              <a:t>So what does feedback do?</a:t>
            </a:r>
          </a:p>
        </p:txBody>
      </p:sp>
    </p:spTree>
    <p:extLst>
      <p:ext uri="{BB962C8B-B14F-4D97-AF65-F5344CB8AC3E}">
        <p14:creationId xmlns:p14="http://schemas.microsoft.com/office/powerpoint/2010/main" val="1125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functional example: suppressing FB from V2 increases the RF size of V1 neurons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69" t="53075" r="85494" b="20158"/>
          <a:stretch/>
        </p:blipFill>
        <p:spPr>
          <a:xfrm>
            <a:off x="1102894" y="2624570"/>
            <a:ext cx="2975811" cy="2753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899964"/>
            <a:ext cx="2311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Nurminen</a:t>
            </a:r>
            <a:r>
              <a:rPr lang="en-US" sz="1200" dirty="0"/>
              <a:t> et al. Nat </a:t>
            </a:r>
            <a:r>
              <a:rPr lang="en-US" sz="1200" dirty="0" err="1"/>
              <a:t>Comms</a:t>
            </a:r>
            <a:r>
              <a:rPr lang="en-US" sz="1200" dirty="0"/>
              <a:t>, 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86" t="34444" r="82167" b="9047"/>
          <a:stretch/>
        </p:blipFill>
        <p:spPr>
          <a:xfrm>
            <a:off x="4307869" y="1667862"/>
            <a:ext cx="3655031" cy="46668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62875" y="4295775"/>
            <a:ext cx="600075" cy="174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912" t="31169" r="83246" b="22047"/>
          <a:stretch/>
        </p:blipFill>
        <p:spPr>
          <a:xfrm>
            <a:off x="8213558" y="2471598"/>
            <a:ext cx="3140242" cy="348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66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97CC-837B-2E48-A1B2-0C1F041C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Voluntary attention, deployed by forebrain areas, operates via feedback!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25C3B-78F4-004F-8171-2009FC71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428" y="1825625"/>
            <a:ext cx="3807372" cy="4351338"/>
          </a:xfrm>
        </p:spPr>
        <p:txBody>
          <a:bodyPr/>
          <a:lstStyle/>
          <a:p>
            <a:r>
              <a:rPr lang="en-US" dirty="0"/>
              <a:t>Find all the </a:t>
            </a:r>
          </a:p>
          <a:p>
            <a:pPr lvl="1"/>
            <a:r>
              <a:rPr lang="en-US" dirty="0"/>
              <a:t>Red objects</a:t>
            </a:r>
          </a:p>
          <a:p>
            <a:pPr lvl="1"/>
            <a:r>
              <a:rPr lang="en-US" dirty="0"/>
              <a:t>Boats</a:t>
            </a:r>
          </a:p>
          <a:p>
            <a:pPr lvl="1"/>
            <a:r>
              <a:rPr lang="en-US" dirty="0"/>
              <a:t>Stripes</a:t>
            </a:r>
          </a:p>
          <a:p>
            <a:pPr lvl="1"/>
            <a:r>
              <a:rPr lang="en-US" dirty="0"/>
              <a:t>Waldo!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Where&amp;#39;s Waldo? Google&amp;#39;s April Fools&amp;#39; day gift will have you combing through  Maps looking for Wally and his pals!- Technology News, Firstpost">
            <a:extLst>
              <a:ext uri="{FF2B5EF4-FFF2-40B4-BE49-F238E27FC236}">
                <a16:creationId xmlns:a16="http://schemas.microsoft.com/office/drawing/2014/main" id="{5FB82179-3097-B546-902A-5F5FC9A1D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50890"/>
            <a:ext cx="6455980" cy="484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4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5-6 kinds of sensory inputs reach the cortex via the relay nuclei of the thalamus (only smell does not)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Grey matter nuclei (non-cranial nerve):Thalamus | RANZCRPart1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244" y="2309813"/>
            <a:ext cx="66008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x sense organs of human body with names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9"/>
          <a:stretch/>
        </p:blipFill>
        <p:spPr bwMode="auto">
          <a:xfrm>
            <a:off x="1033880" y="1825625"/>
            <a:ext cx="5326307" cy="440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4752975" y="2562726"/>
            <a:ext cx="1343025" cy="14385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704597" y="2562726"/>
            <a:ext cx="1439779" cy="1474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082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F8FCD-CFEB-FC4F-8958-33207AFB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PFC feedback acts to enhance relevant sensory signals, and quench irrelevant 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C2FFE-BF7C-584A-9E3F-D9793E005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2FD548-3212-FC46-AAFA-18BA4F803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973" y="1825625"/>
            <a:ext cx="7219074" cy="42365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5A109-A2E9-4C4A-9D14-7FC7987964AE}"/>
              </a:ext>
            </a:extLst>
          </p:cNvPr>
          <p:cNvSpPr/>
          <p:nvPr/>
        </p:nvSpPr>
        <p:spPr>
          <a:xfrm>
            <a:off x="4163796" y="6311900"/>
            <a:ext cx="3153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Knudsen, Trends in Neurosciences, 2018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36997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F973F-F9D0-E3CE-8472-79FA0F006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evidence that sensory awareness/ conscious perception requires feedback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FCDF1A-CC2F-CD7D-7725-AA4846A07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4013" y="1986154"/>
            <a:ext cx="5181600" cy="3441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A8051B-CC84-1B37-68DC-A86B43B88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42" y="1844961"/>
            <a:ext cx="5746531" cy="40048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16BF68-48C6-B360-B010-E2333D712135}"/>
              </a:ext>
            </a:extLst>
          </p:cNvPr>
          <p:cNvSpPr txBox="1"/>
          <p:nvPr/>
        </p:nvSpPr>
        <p:spPr>
          <a:xfrm>
            <a:off x="8961382" y="6477953"/>
            <a:ext cx="3005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Pascual-Leone &amp; Walsh, Science 2001</a:t>
            </a:r>
          </a:p>
        </p:txBody>
      </p:sp>
    </p:spTree>
    <p:extLst>
      <p:ext uri="{BB962C8B-B14F-4D97-AF65-F5344CB8AC3E}">
        <p14:creationId xmlns:p14="http://schemas.microsoft.com/office/powerpoint/2010/main" val="2870196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126EF-D710-2215-4D8C-1A76DB47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7A0CC-1F82-C2C1-9BB3-6B4796324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1) let’s draw the reciprocal connections between 2 cortical areas with 6 layers </a:t>
            </a:r>
          </a:p>
          <a:p>
            <a:endParaRPr lang="en-US" dirty="0"/>
          </a:p>
          <a:p>
            <a:r>
              <a:rPr lang="en-US" dirty="0"/>
              <a:t>2) which comes first, feedforward or feedback?</a:t>
            </a:r>
          </a:p>
          <a:p>
            <a:endParaRPr lang="en-US" dirty="0"/>
          </a:p>
          <a:p>
            <a:r>
              <a:rPr lang="en-US" dirty="0"/>
              <a:t>3) how can you measure this?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895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FF &amp; FB between excitatory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02" t="30468" r="30176" b="21345"/>
          <a:stretch/>
        </p:blipFill>
        <p:spPr>
          <a:xfrm>
            <a:off x="136358" y="1522788"/>
            <a:ext cx="12055642" cy="4957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011" y="6581001"/>
            <a:ext cx="1761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Harris &amp; Shepherd, 2015</a:t>
            </a:r>
          </a:p>
        </p:txBody>
      </p:sp>
    </p:spTree>
    <p:extLst>
      <p:ext uri="{BB962C8B-B14F-4D97-AF65-F5344CB8AC3E}">
        <p14:creationId xmlns:p14="http://schemas.microsoft.com/office/powerpoint/2010/main" val="463379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E079D-8457-B045-8910-672B45029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A0522-8D6E-9B4D-8BBA-D86F833BC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Cortical cells are more likely to be connected to other cells vertically, rather than horizontally (hence column).</a:t>
            </a:r>
          </a:p>
          <a:p>
            <a:r>
              <a:rPr lang="en-US" dirty="0"/>
              <a:t>Layer 4 is the input layer to any cortical column</a:t>
            </a:r>
          </a:p>
          <a:p>
            <a:r>
              <a:rPr lang="en-US" dirty="0"/>
              <a:t>Layer 4 is specialized in sensory cortex</a:t>
            </a:r>
          </a:p>
          <a:p>
            <a:r>
              <a:rPr lang="en-US" dirty="0"/>
              <a:t>Layers 2/3 and 5/6 send/receive projections to/from other cortical areas</a:t>
            </a:r>
          </a:p>
          <a:p>
            <a:r>
              <a:rPr lang="en-US" dirty="0"/>
              <a:t>Relative hierarchy positions of two cortical areas can be determined based on their laminar connections</a:t>
            </a:r>
          </a:p>
          <a:p>
            <a:r>
              <a:rPr lang="en-US" dirty="0"/>
              <a:t>Layers 5/6 also send projections to subcortical targets</a:t>
            </a:r>
          </a:p>
          <a:p>
            <a:r>
              <a:rPr lang="en-US" dirty="0"/>
              <a:t>Cortical areas can also be connected via subcortical structures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3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DF210-C088-1547-9410-87B1283EE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F2DFD-8685-F043-9493-D1DA956F2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02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Sensory afferents reach the cortex/ pallium via thalamus in mammals, birds (and maybe reptiles too)</a:t>
            </a:r>
          </a:p>
        </p:txBody>
      </p:sp>
      <p:pic>
        <p:nvPicPr>
          <p:cNvPr id="2050" name="Picture 2" descr="Evolution of the Pallium in Birds and Reptiles |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925" y="1893778"/>
            <a:ext cx="557022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211669"/>
            <a:ext cx="5247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“Evolution of the Pallium in Birds and Reptiles”, E. Jarvis</a:t>
            </a:r>
          </a:p>
          <a:p>
            <a:r>
              <a:rPr lang="en-US" sz="1200" dirty="0"/>
              <a:t>Encyclopedia of Neuroscience, 2009</a:t>
            </a:r>
          </a:p>
          <a:p>
            <a:r>
              <a:rPr lang="en-US" sz="1200" dirty="0"/>
              <a:t>https://link.springer.com/referenceworkentry/10.1007/978-3-540-29678-2_3165</a:t>
            </a:r>
          </a:p>
        </p:txBody>
      </p:sp>
    </p:spTree>
    <p:extLst>
      <p:ext uri="{BB962C8B-B14F-4D97-AF65-F5344CB8AC3E}">
        <p14:creationId xmlns:p14="http://schemas.microsoft.com/office/powerpoint/2010/main" val="2696624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Thalamus has many nuclei divided into 2 broad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“Relay” nuclei receive input from periphery and project to cortex</a:t>
            </a:r>
          </a:p>
          <a:p>
            <a:r>
              <a:rPr lang="en-US" sz="2000" dirty="0"/>
              <a:t>“Higher order nuclei” receive input from cortex and mainly project to cortex</a:t>
            </a:r>
          </a:p>
        </p:txBody>
      </p:sp>
      <p:pic>
        <p:nvPicPr>
          <p:cNvPr id="2050" name="Picture 2" descr="Grey matter nuclei (non-cranial nerve):Thalamus | RANZCRPart1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53" y="2617871"/>
            <a:ext cx="7237462" cy="424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949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Relay nuclei are located along the lateral thalamus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Thal</a:t>
            </a:r>
            <a:r>
              <a:rPr lang="en-US" dirty="0"/>
              <a:t>. </a:t>
            </a:r>
            <a:r>
              <a:rPr lang="en-US" dirty="0" err="1"/>
              <a:t>Nuc</a:t>
            </a:r>
            <a:r>
              <a:rPr lang="en-US" dirty="0"/>
              <a:t> – cortical target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LGN – V1</a:t>
            </a:r>
          </a:p>
          <a:p>
            <a:r>
              <a:rPr lang="en-US" dirty="0"/>
              <a:t>MGN – A1</a:t>
            </a:r>
          </a:p>
          <a:p>
            <a:r>
              <a:rPr lang="en-US" dirty="0"/>
              <a:t>VPL – S1, body</a:t>
            </a:r>
          </a:p>
          <a:p>
            <a:r>
              <a:rPr lang="en-US" dirty="0"/>
              <a:t>VPM – S1, face</a:t>
            </a:r>
          </a:p>
          <a:p>
            <a:pPr lvl="2"/>
            <a:r>
              <a:rPr lang="en-US" dirty="0"/>
              <a:t>+ taste</a:t>
            </a:r>
          </a:p>
        </p:txBody>
      </p:sp>
      <p:pic>
        <p:nvPicPr>
          <p:cNvPr id="4" name="Picture 4" descr="DIENCEPHALON | Neupsy 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80" y="1414254"/>
            <a:ext cx="619125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452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8850" y="365125"/>
            <a:ext cx="5314950" cy="2016125"/>
          </a:xfrm>
        </p:spPr>
        <p:txBody>
          <a:bodyPr>
            <a:normAutofit/>
          </a:bodyPr>
          <a:lstStyle/>
          <a:p>
            <a:r>
              <a:rPr lang="en-US" dirty="0"/>
              <a:t>Cortex is sometimes called “</a:t>
            </a:r>
            <a:r>
              <a:rPr lang="en-US" dirty="0" err="1"/>
              <a:t>isocortex</a:t>
            </a:r>
            <a:r>
              <a:rPr lang="en-US" dirty="0"/>
              <a:t>”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Iso</a:t>
            </a:r>
            <a:r>
              <a:rPr lang="en-US" dirty="0"/>
              <a:t>” means “same”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84" y="365125"/>
            <a:ext cx="4861932" cy="621122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133598" y="2709863"/>
            <a:ext cx="5067802" cy="3186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mammals, cortex is (mostly) a 6-layered structure</a:t>
            </a:r>
          </a:p>
          <a:p>
            <a:endParaRPr lang="en-US" dirty="0"/>
          </a:p>
          <a:p>
            <a:r>
              <a:rPr lang="en-US" dirty="0"/>
              <a:t>This “sameness” means that connectivity patterns repeat throughout the cortex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50" y="6488668"/>
            <a:ext cx="174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Brodmann</a:t>
            </a:r>
            <a:r>
              <a:rPr lang="en-US" dirty="0"/>
              <a:t>, 1908</a:t>
            </a:r>
          </a:p>
        </p:txBody>
      </p:sp>
    </p:spTree>
    <p:extLst>
      <p:ext uri="{BB962C8B-B14F-4D97-AF65-F5344CB8AC3E}">
        <p14:creationId xmlns:p14="http://schemas.microsoft.com/office/powerpoint/2010/main" val="4112140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visual cortex (V1) across primates</a:t>
            </a:r>
          </a:p>
        </p:txBody>
      </p:sp>
      <p:pic>
        <p:nvPicPr>
          <p:cNvPr id="3074" name="Picture 2" descr="Frontiers | Towards a unified scheme of cortical lamination for primary  visual cortex across primates: insights from NeuN and VGLUT2  immunoreactivity | Frontiers in Neuro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714" y="1544638"/>
            <a:ext cx="8109283" cy="45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29010" y="6581001"/>
            <a:ext cx="2577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Balaram</a:t>
            </a:r>
            <a:r>
              <a:rPr lang="en-US" sz="1200" dirty="0"/>
              <a:t> &amp; </a:t>
            </a:r>
            <a:r>
              <a:rPr lang="en-US" sz="1200" dirty="0" err="1"/>
              <a:t>Kaas</a:t>
            </a:r>
            <a:r>
              <a:rPr lang="en-US" sz="1200" dirty="0"/>
              <a:t> 2014 Front </a:t>
            </a:r>
            <a:r>
              <a:rPr lang="en-US" sz="1200" dirty="0" err="1"/>
              <a:t>Neuroanat</a:t>
            </a:r>
            <a:endParaRPr lang="en-US" sz="1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10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529" y="1048850"/>
            <a:ext cx="51054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Some cortex (“</a:t>
            </a:r>
            <a:r>
              <a:rPr lang="en-US" dirty="0" err="1"/>
              <a:t>archicortex</a:t>
            </a:r>
            <a:r>
              <a:rPr lang="en-US" dirty="0"/>
              <a:t>” &amp; “</a:t>
            </a:r>
            <a:r>
              <a:rPr lang="en-US" dirty="0" err="1"/>
              <a:t>paleocortex</a:t>
            </a:r>
            <a:r>
              <a:rPr lang="en-US" dirty="0"/>
              <a:t>”) has fewer layers (e.g. piriform, entorhinal, hippocampus)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5525" y="3519229"/>
            <a:ext cx="5391150" cy="2079625"/>
          </a:xfrm>
        </p:spPr>
        <p:txBody>
          <a:bodyPr/>
          <a:lstStyle/>
          <a:p>
            <a:r>
              <a:rPr lang="en-US" dirty="0"/>
              <a:t>Mouse piriform cortex (primary site of cortical olfactory inputs)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49916" y="6488668"/>
            <a:ext cx="347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Larriva-Sahd</a:t>
            </a:r>
            <a:r>
              <a:rPr lang="en-US" dirty="0"/>
              <a:t> 2010 Front </a:t>
            </a:r>
            <a:r>
              <a:rPr lang="en-US" dirty="0" err="1"/>
              <a:t>Neuroanat</a:t>
            </a:r>
            <a:endParaRPr lang="en-US" dirty="0"/>
          </a:p>
        </p:txBody>
      </p:sp>
      <p:pic>
        <p:nvPicPr>
          <p:cNvPr id="5122" name="Picture 2" descr="Frontiers | Chandelier and Interfascicular Neurons in the Adult Mouse  Piriform Cortex | Frontiers in Neuro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5267584" cy="630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737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14072</TotalTime>
  <Words>1268</Words>
  <Application>Microsoft Macintosh PowerPoint</Application>
  <PresentationFormat>Widescreen</PresentationFormat>
  <Paragraphs>157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Inter-areal cortical connections</vt:lpstr>
      <vt:lpstr>overview</vt:lpstr>
      <vt:lpstr>5-6 kinds of sensory inputs reach the cortex via the relay nuclei of the thalamus (only smell does not)</vt:lpstr>
      <vt:lpstr>Sensory afferents reach the cortex/ pallium via thalamus in mammals, birds (and maybe reptiles too)</vt:lpstr>
      <vt:lpstr>Thalamus has many nuclei divided into 2 broad classes</vt:lpstr>
      <vt:lpstr>Relay nuclei are located along the lateral thalamus</vt:lpstr>
      <vt:lpstr>Cortex is sometimes called “isocortex” “Iso” means “same”</vt:lpstr>
      <vt:lpstr>Primary visual cortex (V1) across primates</vt:lpstr>
      <vt:lpstr>Some cortex (“archicortex” &amp; “paleocortex”) has fewer layers (e.g. piriform, entorhinal, hippocampus)</vt:lpstr>
      <vt:lpstr>2. Feedforward circuits through cortex</vt:lpstr>
      <vt:lpstr>Definitions</vt:lpstr>
      <vt:lpstr>FF &amp; FB implies a cortical hierarchy</vt:lpstr>
      <vt:lpstr>Increasing complexity across visual hierarchy (ventral stream example)</vt:lpstr>
      <vt:lpstr>Layer 4</vt:lpstr>
      <vt:lpstr>Thalamic relay nuclei project to cortical layer 4</vt:lpstr>
      <vt:lpstr>Feature representation is systematically organized</vt:lpstr>
      <vt:lpstr>Across species, layer 4 is more specialized in accordance with the reliance on that modality</vt:lpstr>
      <vt:lpstr>Cortico-cortical feedforward connections arise in layer 2/3 and project to layer 4</vt:lpstr>
      <vt:lpstr>Feedforward functional example: V2 neurons encode combinations of orientations</vt:lpstr>
      <vt:lpstr>Aside: layer 2/3 is expanded in primates compared to rodents and carnivores </vt:lpstr>
      <vt:lpstr>In mouse L2/3, FF &amp; FB cells are intermingled populations, but segregated in primates</vt:lpstr>
      <vt:lpstr>In mouse L2/3, FF &amp; FB cells are intermingled populations, but segregated in primates</vt:lpstr>
      <vt:lpstr>Canonical columnar microcircuit</vt:lpstr>
      <vt:lpstr>Not all cells in each layer conform to the canonical circuit:</vt:lpstr>
      <vt:lpstr>A second (indirect) feedforward connection (cortico-thalamo-cortical projections) originates from layer 5</vt:lpstr>
      <vt:lpstr>Feedback: projections avoid layer 4 cells</vt:lpstr>
      <vt:lpstr>In primates, all visual cortical areas send feedback to V1, but not all receive direct input from V1</vt:lpstr>
      <vt:lpstr>Feedback functional example: suppressing FB from V2 increases the RF size of V1 neurons </vt:lpstr>
      <vt:lpstr>Voluntary attention, deployed by forebrain areas, operates via feedback!</vt:lpstr>
      <vt:lpstr>PFC feedback acts to enhance relevant sensory signals, and quench irrelevant ones</vt:lpstr>
      <vt:lpstr>Some evidence that sensory awareness/ conscious perception requires feedback</vt:lpstr>
      <vt:lpstr>Questions:</vt:lpstr>
      <vt:lpstr>Summary of FF &amp; FB between excitatory cells</vt:lpstr>
      <vt:lpstr>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Inter-areal Pathways</dc:title>
  <dc:creator>Andrei, Ariana R</dc:creator>
  <cp:lastModifiedBy>Microsoft Office User</cp:lastModifiedBy>
  <cp:revision>60</cp:revision>
  <dcterms:created xsi:type="dcterms:W3CDTF">2022-01-17T19:30:29Z</dcterms:created>
  <dcterms:modified xsi:type="dcterms:W3CDTF">2023-01-27T14:47:21Z</dcterms:modified>
</cp:coreProperties>
</file>