
<file path=[Content_Types].xml><?xml version="1.0" encoding="utf-8"?>
<Types xmlns="http://schemas.openxmlformats.org/package/2006/content-types">
  <Default Extension="png" ContentType="image/png"/>
  <Default Extension="svg" ContentType="image/svg+xml"/>
  <Default Extension="jpeg" ContentType="image/jpeg"/>
  <Default Extension="mov" ContentType="video/quicktime"/>
  <Default Extension="emf" ContentType="image/x-emf"/>
  <Default Extension="wmf" ContentType="image/x-wmf"/>
  <Default Extension="rels" ContentType="application/vnd.openxmlformats-package.relationships+xml"/>
  <Default Extension="xml" ContentType="application/xml"/>
  <Default Extension="gif" ContentType="image/gif"/>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593" r:id="rId2"/>
    <p:sldId id="632" r:id="rId3"/>
    <p:sldId id="620" r:id="rId4"/>
    <p:sldId id="275" r:id="rId5"/>
    <p:sldId id="621" r:id="rId6"/>
    <p:sldId id="622" r:id="rId7"/>
    <p:sldId id="635" r:id="rId8"/>
    <p:sldId id="375" r:id="rId9"/>
    <p:sldId id="331" r:id="rId10"/>
    <p:sldId id="602" r:id="rId11"/>
    <p:sldId id="262" r:id="rId12"/>
    <p:sldId id="634" r:id="rId13"/>
    <p:sldId id="534" r:id="rId14"/>
    <p:sldId id="537" r:id="rId15"/>
    <p:sldId id="606" r:id="rId16"/>
    <p:sldId id="605" r:id="rId17"/>
    <p:sldId id="419" r:id="rId18"/>
    <p:sldId id="633" r:id="rId19"/>
    <p:sldId id="626" r:id="rId20"/>
    <p:sldId id="630" r:id="rId21"/>
    <p:sldId id="610" r:id="rId22"/>
    <p:sldId id="274" r:id="rId23"/>
    <p:sldId id="267" r:id="rId24"/>
    <p:sldId id="627" r:id="rId25"/>
    <p:sldId id="377" r:id="rId26"/>
    <p:sldId id="625" r:id="rId27"/>
    <p:sldId id="257" r:id="rId28"/>
    <p:sldId id="263" r:id="rId29"/>
    <p:sldId id="260" r:id="rId30"/>
    <p:sldId id="628" r:id="rId31"/>
    <p:sldId id="256" r:id="rId32"/>
    <p:sldId id="624" r:id="rId33"/>
    <p:sldId id="623" r:id="rId34"/>
    <p:sldId id="631"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E20"/>
    <a:srgbClr val="020000"/>
    <a:srgbClr val="00FF66"/>
    <a:srgbClr val="804000"/>
    <a:srgbClr val="800000"/>
    <a:srgbClr val="000094"/>
    <a:srgbClr val="C6987C"/>
    <a:srgbClr val="FFFF00"/>
    <a:srgbClr val="FFFF33"/>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06" autoAdjust="0"/>
    <p:restoredTop sz="95268" autoAdjust="0"/>
  </p:normalViewPr>
  <p:slideViewPr>
    <p:cSldViewPr>
      <p:cViewPr varScale="1">
        <p:scale>
          <a:sx n="83" d="100"/>
          <a:sy n="83" d="100"/>
        </p:scale>
        <p:origin x="1459" y="72"/>
      </p:cViewPr>
      <p:guideLst>
        <p:guide orient="horz" pos="2160"/>
        <p:guide pos="2880"/>
      </p:guideLst>
    </p:cSldViewPr>
  </p:slideViewPr>
  <p:notesTextViewPr>
    <p:cViewPr>
      <p:scale>
        <a:sx n="3" d="2"/>
        <a:sy n="3" d="2"/>
      </p:scale>
      <p:origin x="0" y="0"/>
    </p:cViewPr>
  </p:notesTextViewPr>
  <p:sorterViewPr>
    <p:cViewPr>
      <p:scale>
        <a:sx n="66" d="100"/>
        <a:sy n="66" d="100"/>
      </p:scale>
      <p:origin x="0" y="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BA06E09-3237-451F-B088-0F83E9D1F509}" type="datetimeFigureOut">
              <a:rPr lang="en-US" smtClean="0"/>
              <a:pPr/>
              <a:t>4/15/2021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0D0E101-6A6E-494A-B38A-A929938E8919}" type="slidenum">
              <a:rPr lang="en-US" smtClean="0"/>
              <a:pPr/>
              <a:t>‹#›</a:t>
            </a:fld>
            <a:endParaRPr lang="en-US"/>
          </a:p>
        </p:txBody>
      </p:sp>
    </p:spTree>
    <p:extLst>
      <p:ext uri="{BB962C8B-B14F-4D97-AF65-F5344CB8AC3E}">
        <p14:creationId xmlns:p14="http://schemas.microsoft.com/office/powerpoint/2010/main" val="898969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FBFD06-C333-4872-A91D-45DB550A739D}" type="datetimeFigureOut">
              <a:rPr lang="en-US" smtClean="0"/>
              <a:pPr/>
              <a:t>4/15/2021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3A4FFF-85A0-45D4-BD6F-1A6E904B669C}" type="slidenum">
              <a:rPr lang="en-US" smtClean="0"/>
              <a:pPr/>
              <a:t>‹#›</a:t>
            </a:fld>
            <a:endParaRPr lang="en-US"/>
          </a:p>
        </p:txBody>
      </p:sp>
    </p:spTree>
    <p:extLst>
      <p:ext uri="{BB962C8B-B14F-4D97-AF65-F5344CB8AC3E}">
        <p14:creationId xmlns:p14="http://schemas.microsoft.com/office/powerpoint/2010/main" val="1121797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A4FFF-85A0-45D4-BD6F-1A6E904B669C}" type="slidenum">
              <a:rPr lang="en-US" smtClean="0"/>
              <a:pPr/>
              <a:t>1</a:t>
            </a:fld>
            <a:endParaRPr lang="en-US"/>
          </a:p>
        </p:txBody>
      </p:sp>
    </p:spTree>
    <p:extLst>
      <p:ext uri="{BB962C8B-B14F-4D97-AF65-F5344CB8AC3E}">
        <p14:creationId xmlns:p14="http://schemas.microsoft.com/office/powerpoint/2010/main" val="2264754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humans (confirmed with rodent</a:t>
            </a:r>
            <a:r>
              <a:rPr lang="en-US" baseline="0" dirty="0"/>
              <a:t> studies)</a:t>
            </a:r>
          </a:p>
          <a:p>
            <a:r>
              <a:rPr lang="en-US" baseline="0" dirty="0"/>
              <a:t>Transition: how are organisms “entrained”</a:t>
            </a:r>
            <a:endParaRPr lang="en-US" dirty="0"/>
          </a:p>
        </p:txBody>
      </p:sp>
      <p:sp>
        <p:nvSpPr>
          <p:cNvPr id="4" name="Slide Number Placeholder 3"/>
          <p:cNvSpPr>
            <a:spLocks noGrp="1"/>
          </p:cNvSpPr>
          <p:nvPr>
            <p:ph type="sldNum" sz="quarter" idx="10"/>
          </p:nvPr>
        </p:nvSpPr>
        <p:spPr/>
        <p:txBody>
          <a:bodyPr/>
          <a:lstStyle/>
          <a:p>
            <a:fld id="{3D76C02A-D0AF-4D55-B36C-47CFCD8404BA}" type="slidenum">
              <a:rPr lang="en-US" smtClean="0"/>
              <a:t>28</a:t>
            </a:fld>
            <a:endParaRPr lang="en-US" dirty="0"/>
          </a:p>
        </p:txBody>
      </p:sp>
    </p:spTree>
    <p:extLst>
      <p:ext uri="{BB962C8B-B14F-4D97-AF65-F5344CB8AC3E}">
        <p14:creationId xmlns:p14="http://schemas.microsoft.com/office/powerpoint/2010/main" val="2241361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2DD6BEF5-D93D-494E-AF12-E4E68BCD1BB7}" type="slidenum">
              <a:rPr lang="en-US"/>
              <a:pPr/>
              <a:t>8</a:t>
            </a:fld>
            <a:endParaRPr lang="en-US"/>
          </a:p>
        </p:txBody>
      </p:sp>
      <p:sp>
        <p:nvSpPr>
          <p:cNvPr id="753666" name="Rectangle 2"/>
          <p:cNvSpPr>
            <a:spLocks noGrp="1" noRot="1" noChangeAspect="1" noChangeArrowheads="1" noTextEdit="1"/>
          </p:cNvSpPr>
          <p:nvPr>
            <p:ph type="sldImg"/>
          </p:nvPr>
        </p:nvSpPr>
        <p:spPr>
          <a:xfrm>
            <a:off x="1143000" y="685800"/>
            <a:ext cx="4572000" cy="3429000"/>
          </a:xfrm>
          <a:prstGeom prst="rect">
            <a:avLst/>
          </a:prstGeom>
          <a:ln/>
        </p:spPr>
      </p:sp>
      <p:sp>
        <p:nvSpPr>
          <p:cNvPr id="753667" name="Rectangle 3"/>
          <p:cNvSpPr>
            <a:spLocks noGrp="1" noChangeArrowheads="1"/>
          </p:cNvSpPr>
          <p:nvPr>
            <p:ph type="body" idx="1"/>
          </p:nvPr>
        </p:nvSpPr>
        <p:spPr>
          <a:xfrm>
            <a:off x="685800" y="4343400"/>
            <a:ext cx="5486400" cy="4114800"/>
          </a:xfrm>
          <a:prstGeom prst="rect">
            <a:avLst/>
          </a:prstGeom>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FBD9663-214C-9E4E-A530-F2053B500CA9}" type="slidenum">
              <a:rPr lang="en-US">
                <a:latin typeface="Arial" pitchFamily="-105" charset="0"/>
                <a:ea typeface="ＭＳ Ｐゴシック" pitchFamily="-105" charset="-128"/>
                <a:cs typeface="ＭＳ Ｐゴシック" pitchFamily="-105" charset="-128"/>
              </a:rPr>
              <a:pPr/>
              <a:t>13</a:t>
            </a:fld>
            <a:endParaRPr lang="en-US">
              <a:latin typeface="Arial" pitchFamily="-105" charset="0"/>
              <a:ea typeface="ＭＳ Ｐゴシック" pitchFamily="-105" charset="-128"/>
              <a:cs typeface="ＭＳ Ｐゴシック" pitchFamily="-105" charset="-128"/>
            </a:endParaRPr>
          </a:p>
        </p:txBody>
      </p:sp>
      <p:sp>
        <p:nvSpPr>
          <p:cNvPr id="94211" name="Rectangle 1026"/>
          <p:cNvSpPr>
            <a:spLocks noGrp="1" noRot="1" noChangeAspect="1" noChangeArrowheads="1"/>
          </p:cNvSpPr>
          <p:nvPr>
            <p:ph type="sldImg"/>
          </p:nvPr>
        </p:nvSpPr>
        <p:spPr>
          <a:solidFill>
            <a:srgbClr val="FFFFFF"/>
          </a:solidFill>
          <a:ln/>
        </p:spPr>
      </p:sp>
      <p:sp>
        <p:nvSpPr>
          <p:cNvPr id="9421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3705505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5F802F31-B9C0-8544-B8CC-8FB082A8BE81}" type="slidenum">
              <a:rPr lang="en-US">
                <a:latin typeface="Arial" pitchFamily="-105" charset="0"/>
                <a:ea typeface="ＭＳ Ｐゴシック" pitchFamily="-105" charset="-128"/>
                <a:cs typeface="ＭＳ Ｐゴシック" pitchFamily="-105" charset="-128"/>
              </a:rPr>
              <a:pPr/>
              <a:t>14</a:t>
            </a:fld>
            <a:endParaRPr lang="en-US">
              <a:latin typeface="Arial" pitchFamily="-105" charset="0"/>
              <a:ea typeface="ＭＳ Ｐゴシック" pitchFamily="-105" charset="-128"/>
              <a:cs typeface="ＭＳ Ｐゴシック" pitchFamily="-105" charset="-128"/>
            </a:endParaRPr>
          </a:p>
        </p:txBody>
      </p:sp>
      <p:sp>
        <p:nvSpPr>
          <p:cNvPr id="96259" name="Rectangle 2"/>
          <p:cNvSpPr>
            <a:spLocks noGrp="1" noRot="1" noChangeAspect="1" noChangeArrowheads="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169447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3A4FFF-85A0-45D4-BD6F-1A6E904B669C}" type="slidenum">
              <a:rPr lang="en-US" smtClean="0"/>
              <a:pPr/>
              <a:t>15</a:t>
            </a:fld>
            <a:endParaRPr lang="en-US"/>
          </a:p>
        </p:txBody>
      </p:sp>
    </p:spTree>
    <p:extLst>
      <p:ext uri="{BB962C8B-B14F-4D97-AF65-F5344CB8AC3E}">
        <p14:creationId xmlns:p14="http://schemas.microsoft.com/office/powerpoint/2010/main" val="890924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253A4FFF-85A0-45D4-BD6F-1A6E904B669C}" type="slidenum">
              <a:rPr lang="en-US" smtClean="0"/>
              <a:pPr/>
              <a:t>16</a:t>
            </a:fld>
            <a:endParaRPr lang="en-US"/>
          </a:p>
        </p:txBody>
      </p:sp>
    </p:spTree>
    <p:extLst>
      <p:ext uri="{BB962C8B-B14F-4D97-AF65-F5344CB8AC3E}">
        <p14:creationId xmlns:p14="http://schemas.microsoft.com/office/powerpoint/2010/main" val="123517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A2473B1-6A5F-43DD-8255-637822BB38FD}" type="slidenum">
              <a:rPr lang="en-US" smtClean="0"/>
              <a:pPr/>
              <a:t>17</a:t>
            </a:fld>
            <a:endParaRPr lang="en-US"/>
          </a:p>
        </p:txBody>
      </p:sp>
    </p:spTree>
    <p:extLst>
      <p:ext uri="{BB962C8B-B14F-4D97-AF65-F5344CB8AC3E}">
        <p14:creationId xmlns:p14="http://schemas.microsoft.com/office/powerpoint/2010/main" val="3292547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A4FFF-85A0-45D4-BD6F-1A6E904B669C}" type="slidenum">
              <a:rPr lang="en-US" smtClean="0"/>
              <a:pPr/>
              <a:t>21</a:t>
            </a:fld>
            <a:endParaRPr lang="en-US"/>
          </a:p>
        </p:txBody>
      </p:sp>
    </p:spTree>
    <p:extLst>
      <p:ext uri="{BB962C8B-B14F-4D97-AF65-F5344CB8AC3E}">
        <p14:creationId xmlns:p14="http://schemas.microsoft.com/office/powerpoint/2010/main" val="1084778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0097932B-8874-40E0-B41F-09C96601E037}" type="slidenum">
              <a:rPr lang="en-US"/>
              <a:pPr/>
              <a:t>25</a:t>
            </a:fld>
            <a:endParaRPr lang="en-US"/>
          </a:p>
        </p:txBody>
      </p:sp>
      <p:sp>
        <p:nvSpPr>
          <p:cNvPr id="756738" name="Rectangle 2"/>
          <p:cNvSpPr>
            <a:spLocks noGrp="1" noRot="1" noChangeAspect="1" noChangeArrowheads="1" noTextEdit="1"/>
          </p:cNvSpPr>
          <p:nvPr>
            <p:ph type="sldImg"/>
          </p:nvPr>
        </p:nvSpPr>
        <p:spPr>
          <a:xfrm>
            <a:off x="1143000" y="685800"/>
            <a:ext cx="4572000" cy="3429000"/>
          </a:xfrm>
          <a:prstGeom prst="rect">
            <a:avLst/>
          </a:prstGeom>
          <a:ln/>
        </p:spPr>
      </p:sp>
      <p:sp>
        <p:nvSpPr>
          <p:cNvPr id="756739" name="Rectangle 3"/>
          <p:cNvSpPr>
            <a:spLocks noGrp="1" noChangeArrowheads="1"/>
          </p:cNvSpPr>
          <p:nvPr>
            <p:ph type="body" idx="1"/>
          </p:nvPr>
        </p:nvSpPr>
        <p:spPr>
          <a:xfrm>
            <a:off x="685800" y="4343400"/>
            <a:ext cx="5486400" cy="4114800"/>
          </a:xfrm>
          <a:prstGeom prst="rect">
            <a:avLst/>
          </a:prstGeom>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D87D69-1ED8-48D0-B487-09484A0A33C2}" type="datetimeFigureOut">
              <a:rPr lang="en-US" smtClean="0"/>
              <a:pPr/>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21FAE-4A38-4884-B01F-ED875DBD9C6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D87D69-1ED8-48D0-B487-09484A0A33C2}" type="datetimeFigureOut">
              <a:rPr lang="en-US" smtClean="0"/>
              <a:pPr/>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21FAE-4A38-4884-B01F-ED875DBD9C6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D87D69-1ED8-48D0-B487-09484A0A33C2}" type="datetimeFigureOut">
              <a:rPr lang="en-US" smtClean="0"/>
              <a:pPr/>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21FAE-4A38-4884-B01F-ED875DBD9C6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785D7D1-3AE0-452E-B646-4A231488E337}" type="slidenum">
              <a:rPr lang="en-US"/>
              <a:pPr/>
              <a:t>‹#›</a:t>
            </a:fld>
            <a:endParaRPr lang="en-US"/>
          </a:p>
        </p:txBody>
      </p:sp>
    </p:spTree>
    <p:extLst>
      <p:ext uri="{BB962C8B-B14F-4D97-AF65-F5344CB8AC3E}">
        <p14:creationId xmlns:p14="http://schemas.microsoft.com/office/powerpoint/2010/main" val="1632641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D87D69-1ED8-48D0-B487-09484A0A33C2}" type="datetimeFigureOut">
              <a:rPr lang="en-US" smtClean="0"/>
              <a:pPr/>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21FAE-4A38-4884-B01F-ED875DBD9C6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D87D69-1ED8-48D0-B487-09484A0A33C2}" type="datetimeFigureOut">
              <a:rPr lang="en-US" smtClean="0"/>
              <a:pPr/>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21FAE-4A38-4884-B01F-ED875DBD9C6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D87D69-1ED8-48D0-B487-09484A0A33C2}" type="datetimeFigureOut">
              <a:rPr lang="en-US" smtClean="0"/>
              <a:pPr/>
              <a:t>4/15/2021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21FAE-4A38-4884-B01F-ED875DBD9C6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D87D69-1ED8-48D0-B487-09484A0A33C2}" type="datetimeFigureOut">
              <a:rPr lang="en-US" smtClean="0"/>
              <a:pPr/>
              <a:t>4/15/2021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121FAE-4A38-4884-B01F-ED875DBD9C6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D87D69-1ED8-48D0-B487-09484A0A33C2}" type="datetimeFigureOut">
              <a:rPr lang="en-US" smtClean="0"/>
              <a:pPr/>
              <a:t>4/15/2021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121FAE-4A38-4884-B01F-ED875DBD9C6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D87D69-1ED8-48D0-B487-09484A0A33C2}" type="datetimeFigureOut">
              <a:rPr lang="en-US" smtClean="0"/>
              <a:pPr/>
              <a:t>4/15/2021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121FAE-4A38-4884-B01F-ED875DBD9C6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D87D69-1ED8-48D0-B487-09484A0A33C2}" type="datetimeFigureOut">
              <a:rPr lang="en-US" smtClean="0"/>
              <a:pPr/>
              <a:t>4/15/2021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21FAE-4A38-4884-B01F-ED875DBD9C6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D87D69-1ED8-48D0-B487-09484A0A33C2}" type="datetimeFigureOut">
              <a:rPr lang="en-US" smtClean="0"/>
              <a:pPr/>
              <a:t>4/15/2021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21FAE-4A38-4884-B01F-ED875DBD9C6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rgbClr val="000042"/>
            </a:gs>
            <a:gs pos="17000">
              <a:srgbClr val="000042"/>
            </a:gs>
            <a:gs pos="68000">
              <a:srgbClr val="000066"/>
            </a:gs>
            <a:gs pos="89000">
              <a:schemeClr val="tx2">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D87D69-1ED8-48D0-B487-09484A0A33C2}" type="datetimeFigureOut">
              <a:rPr lang="en-US" smtClean="0"/>
              <a:pPr/>
              <a:t>4/15/2021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121FAE-4A38-4884-B01F-ED875DBD9C6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8.emf"/><Relationship Id="rId5" Type="http://schemas.openxmlformats.org/officeDocument/2006/relationships/image" Target="../media/image27.jpe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5.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4.png"/><Relationship Id="rId5" Type="http://schemas.openxmlformats.org/officeDocument/2006/relationships/image" Target="../media/image29.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wmf"/></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jetlagrooster.com/"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rgbClr val="000042"/>
            </a:gs>
            <a:gs pos="17000">
              <a:srgbClr val="000042"/>
            </a:gs>
            <a:gs pos="68000">
              <a:srgbClr val="000066"/>
            </a:gs>
            <a:gs pos="100000">
              <a:srgbClr val="020000"/>
            </a:gs>
          </a:gsLst>
          <a:lin ang="5400000" scaled="1"/>
          <a:tileRect/>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52400" y="228600"/>
            <a:ext cx="8839200" cy="1200329"/>
          </a:xfrm>
          <a:prstGeom prst="rect">
            <a:avLst/>
          </a:prstGeom>
        </p:spPr>
        <p:txBody>
          <a:bodyPr wrap="square">
            <a:spAutoFit/>
          </a:bodyPr>
          <a:lstStyle/>
          <a:p>
            <a:pPr algn="ctr"/>
            <a:endParaRPr lang="en-US" sz="2400" i="1" dirty="0">
              <a:solidFill>
                <a:schemeClr val="bg1"/>
              </a:solidFill>
              <a:latin typeface="Comic Sans MS" panose="030F0702030302020204" pitchFamily="66" charset="0"/>
            </a:endParaRPr>
          </a:p>
          <a:p>
            <a:r>
              <a:rPr lang="en-US" sz="2400" dirty="0">
                <a:solidFill>
                  <a:schemeClr val="bg1"/>
                </a:solidFill>
                <a:latin typeface="Comic Sans MS" panose="030F0702030302020204" pitchFamily="66" charset="0"/>
              </a:rPr>
              <a:t>Introduction to Circadian Biology</a:t>
            </a:r>
            <a:br>
              <a:rPr lang="en-US" sz="2400" dirty="0">
                <a:solidFill>
                  <a:schemeClr val="bg1"/>
                </a:solidFill>
                <a:latin typeface="Comic Sans MS" panose="030F0702030302020204" pitchFamily="66" charset="0"/>
              </a:rPr>
            </a:br>
            <a:r>
              <a:rPr lang="en-US" sz="2400" dirty="0">
                <a:solidFill>
                  <a:schemeClr val="bg1"/>
                </a:solidFill>
                <a:latin typeface="Comic Sans MS" panose="030F0702030302020204" pitchFamily="66" charset="0"/>
              </a:rPr>
              <a:t>- The Mammalian Circadian System</a:t>
            </a:r>
          </a:p>
        </p:txBody>
      </p:sp>
      <p:sp>
        <p:nvSpPr>
          <p:cNvPr id="5" name="Rectangle 4"/>
          <p:cNvSpPr/>
          <p:nvPr/>
        </p:nvSpPr>
        <p:spPr>
          <a:xfrm>
            <a:off x="2286000" y="5779256"/>
            <a:ext cx="4572000" cy="646331"/>
          </a:xfrm>
          <a:prstGeom prst="rect">
            <a:avLst/>
          </a:prstGeom>
        </p:spPr>
        <p:txBody>
          <a:bodyPr>
            <a:spAutoFit/>
          </a:bodyPr>
          <a:lstStyle/>
          <a:p>
            <a:pPr algn="ctr"/>
            <a:r>
              <a:rPr lang="en-US" dirty="0">
                <a:solidFill>
                  <a:schemeClr val="bg1"/>
                </a:solidFill>
                <a:latin typeface="Comic Sans MS" panose="030F0702030302020204" pitchFamily="66" charset="0"/>
                <a:cs typeface="Chalkboard"/>
              </a:rPr>
              <a:t>Lecture 1/2</a:t>
            </a:r>
          </a:p>
          <a:p>
            <a:pPr algn="ctr"/>
            <a:r>
              <a:rPr lang="en-US" dirty="0">
                <a:solidFill>
                  <a:schemeClr val="bg1"/>
                </a:solidFill>
                <a:latin typeface="Comic Sans MS" panose="030F0702030302020204" pitchFamily="66" charset="0"/>
                <a:cs typeface="Chalkboard"/>
              </a:rPr>
              <a:t>Christophe P. Ribelayga – April 2021</a:t>
            </a:r>
          </a:p>
        </p:txBody>
      </p:sp>
      <p:pic>
        <p:nvPicPr>
          <p:cNvPr id="6" name="Picture 5" descr="earth-rotation-summer-solstice_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90800" y="1733729"/>
            <a:ext cx="3810000" cy="3740727"/>
          </a:xfrm>
          <a:prstGeom prst="ellipse">
            <a:avLst/>
          </a:prstGeom>
          <a:ln>
            <a:noFill/>
          </a:ln>
          <a:effectLst>
            <a:softEdge rad="112500"/>
          </a:effectLst>
        </p:spPr>
      </p:pic>
    </p:spTree>
    <p:extLst>
      <p:ext uri="{BB962C8B-B14F-4D97-AF65-F5344CB8AC3E}">
        <p14:creationId xmlns:p14="http://schemas.microsoft.com/office/powerpoint/2010/main" val="573053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3235" y="489636"/>
            <a:ext cx="1460656" cy="338554"/>
          </a:xfrm>
          <a:prstGeom prst="rect">
            <a:avLst/>
          </a:prstGeom>
        </p:spPr>
        <p:txBody>
          <a:bodyPr wrap="none">
            <a:spAutoFit/>
          </a:bodyPr>
          <a:lstStyle/>
          <a:p>
            <a:r>
              <a:rPr lang="en-US" sz="1600" dirty="0">
                <a:solidFill>
                  <a:srgbClr val="FFFFFF"/>
                </a:solidFill>
                <a:latin typeface="Arial" panose="020B0604020202020204" pitchFamily="34" charset="0"/>
                <a:cs typeface="Arial" panose="020B0604020202020204" pitchFamily="34" charset="0"/>
              </a:rPr>
              <a:t>SCN anatomy</a:t>
            </a:r>
          </a:p>
        </p:txBody>
      </p:sp>
      <p:sp>
        <p:nvSpPr>
          <p:cNvPr id="5" name="Rectangle 4"/>
          <p:cNvSpPr/>
          <p:nvPr/>
        </p:nvSpPr>
        <p:spPr>
          <a:xfrm>
            <a:off x="473235" y="1003817"/>
            <a:ext cx="8001000" cy="1569660"/>
          </a:xfrm>
          <a:prstGeom prst="rect">
            <a:avLst/>
          </a:prstGeom>
        </p:spPr>
        <p:txBody>
          <a:bodyPr wrap="square">
            <a:spAutoFit/>
          </a:bodyPr>
          <a:lstStyle/>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One and only site in brain to receive light </a:t>
            </a:r>
          </a:p>
          <a:p>
            <a:r>
              <a:rPr lang="en-US" sz="1600" dirty="0">
                <a:solidFill>
                  <a:schemeClr val="bg1"/>
                </a:solidFill>
                <a:latin typeface="Arial" panose="020B0604020202020204" pitchFamily="34" charset="0"/>
                <a:cs typeface="Arial" panose="020B0604020202020204" pitchFamily="34" charset="0"/>
              </a:rPr>
              <a:t>information: termination site of the </a:t>
            </a:r>
          </a:p>
          <a:p>
            <a:r>
              <a:rPr lang="en-US" sz="1600" dirty="0" err="1">
                <a:solidFill>
                  <a:schemeClr val="bg1"/>
                </a:solidFill>
                <a:latin typeface="Arial" panose="020B0604020202020204" pitchFamily="34" charset="0"/>
                <a:cs typeface="Arial" panose="020B0604020202020204" pitchFamily="34" charset="0"/>
              </a:rPr>
              <a:t>retinohypothalamic</a:t>
            </a:r>
            <a:r>
              <a:rPr lang="en-US" sz="1600" dirty="0">
                <a:solidFill>
                  <a:schemeClr val="bg1"/>
                </a:solidFill>
                <a:latin typeface="Arial" panose="020B0604020202020204" pitchFamily="34" charset="0"/>
                <a:cs typeface="Arial" panose="020B0604020202020204" pitchFamily="34" charset="0"/>
              </a:rPr>
              <a:t> tract (RHT)</a:t>
            </a:r>
          </a:p>
          <a:p>
            <a:pPr marL="285750" indent="-285750">
              <a:buFont typeface="Arial" panose="020B0604020202020204" pitchFamily="34" charset="0"/>
              <a:buChar char="•"/>
            </a:pPr>
            <a:endParaRPr lang="en-US" sz="16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Lesion studies: behavioral, endocrine, and seasonal rhythms were compromised when the SCN was damaged</a:t>
            </a:r>
          </a:p>
        </p:txBody>
      </p:sp>
      <p:pic>
        <p:nvPicPr>
          <p:cNvPr id="9" name="Picture 11" descr="af.jpg                                                         00020EACHastSecX                       BCA16BE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3173968"/>
            <a:ext cx="3543300" cy="26749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g.jpg                                                         00020EACHastSecX                       BCA16BE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94520" y="3173968"/>
            <a:ext cx="1574262" cy="2665143"/>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8"/>
          <p:cNvSpPr txBox="1">
            <a:spLocks noChangeArrowheads="1"/>
          </p:cNvSpPr>
          <p:nvPr/>
        </p:nvSpPr>
        <p:spPr bwMode="auto">
          <a:xfrm>
            <a:off x="1861318" y="4372749"/>
            <a:ext cx="14712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t>SCN Lesion</a:t>
            </a:r>
          </a:p>
        </p:txBody>
      </p:sp>
      <p:sp>
        <p:nvSpPr>
          <p:cNvPr id="8" name="Text Box 10"/>
          <p:cNvSpPr txBox="1">
            <a:spLocks noChangeArrowheads="1"/>
          </p:cNvSpPr>
          <p:nvPr/>
        </p:nvSpPr>
        <p:spPr bwMode="auto">
          <a:xfrm>
            <a:off x="1579920" y="4754781"/>
            <a:ext cx="16236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800" dirty="0"/>
              <a:t>Moore, 1972</a:t>
            </a:r>
          </a:p>
        </p:txBody>
      </p:sp>
      <p:pic>
        <p:nvPicPr>
          <p:cNvPr id="11" name="Picture 5" descr="C:\Documents and Settings\Owner\My Documents\Joshua Gooley\Josh Research\Saper Lab\Physiology Data\JOSHRF\DMH lesions\Raster plots\2005-10 (Oct)\Kittrell SCN lesion Tb LMA Drinking.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94720" y="3248311"/>
            <a:ext cx="161925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Documents and Settings\Owner\My Documents\Joshua Gooley\Josh Research\Saper Lab\Physiology Data\JOSHRF\DMH lesions\Raster plots\2005-10 (Oct)\Kittrell SCN lesion Tb LMA Drinking.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71120" y="3248311"/>
            <a:ext cx="1447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
          <p:cNvSpPr txBox="1">
            <a:spLocks noChangeArrowheads="1"/>
          </p:cNvSpPr>
          <p:nvPr/>
        </p:nvSpPr>
        <p:spPr bwMode="auto">
          <a:xfrm>
            <a:off x="7542570" y="2943511"/>
            <a:ext cx="9316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dirty="0">
                <a:solidFill>
                  <a:schemeClr val="bg1"/>
                </a:solidFill>
                <a:latin typeface="Comic Sans MS" panose="030F0702030302020204" pitchFamily="66" charset="0"/>
              </a:rPr>
              <a:t>SCN-X</a:t>
            </a:r>
          </a:p>
        </p:txBody>
      </p:sp>
      <p:sp>
        <p:nvSpPr>
          <p:cNvPr id="14" name="Text Box 14"/>
          <p:cNvSpPr txBox="1">
            <a:spLocks noChangeArrowheads="1"/>
          </p:cNvSpPr>
          <p:nvPr/>
        </p:nvSpPr>
        <p:spPr bwMode="auto">
          <a:xfrm>
            <a:off x="5980470" y="2943511"/>
            <a:ext cx="7761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dirty="0">
                <a:solidFill>
                  <a:schemeClr val="bg1"/>
                </a:solidFill>
                <a:latin typeface="Comic Sans MS" panose="030F0702030302020204" pitchFamily="66" charset="0"/>
              </a:rPr>
              <a:t>Sham</a:t>
            </a:r>
          </a:p>
        </p:txBody>
      </p:sp>
      <p:sp>
        <p:nvSpPr>
          <p:cNvPr id="15" name="Text Box 17"/>
          <p:cNvSpPr txBox="1">
            <a:spLocks noChangeArrowheads="1"/>
          </p:cNvSpPr>
          <p:nvPr/>
        </p:nvSpPr>
        <p:spPr bwMode="auto">
          <a:xfrm>
            <a:off x="6155930" y="2638711"/>
            <a:ext cx="22894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u="sng" dirty="0">
                <a:solidFill>
                  <a:schemeClr val="bg1"/>
                </a:solidFill>
                <a:latin typeface="Comic Sans MS" panose="030F0702030302020204" pitchFamily="66" charset="0"/>
              </a:rPr>
              <a:t>Locomotor Activity</a:t>
            </a:r>
          </a:p>
        </p:txBody>
      </p:sp>
      <p:sp>
        <p:nvSpPr>
          <p:cNvPr id="16" name="Text Box 19"/>
          <p:cNvSpPr txBox="1">
            <a:spLocks noChangeArrowheads="1"/>
          </p:cNvSpPr>
          <p:nvPr/>
        </p:nvSpPr>
        <p:spPr bwMode="auto">
          <a:xfrm>
            <a:off x="4977742" y="5956395"/>
            <a:ext cx="384579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a:solidFill>
                  <a:schemeClr val="bg1"/>
                </a:solidFill>
                <a:latin typeface="Arial" panose="020B0604020202020204" pitchFamily="34" charset="0"/>
                <a:cs typeface="Arial" panose="020B0604020202020204" pitchFamily="34" charset="0"/>
              </a:rPr>
              <a:t>Stephan and </a:t>
            </a:r>
            <a:r>
              <a:rPr lang="en-US" altLang="en-US" sz="1600" dirty="0" err="1">
                <a:solidFill>
                  <a:schemeClr val="bg1"/>
                </a:solidFill>
                <a:latin typeface="Arial" panose="020B0604020202020204" pitchFamily="34" charset="0"/>
                <a:cs typeface="Arial" panose="020B0604020202020204" pitchFamily="34" charset="0"/>
              </a:rPr>
              <a:t>Zucker</a:t>
            </a:r>
            <a:r>
              <a:rPr lang="en-US" altLang="en-US" sz="1600" dirty="0">
                <a:solidFill>
                  <a:schemeClr val="bg1"/>
                </a:solidFill>
                <a:latin typeface="Arial" panose="020B0604020202020204" pitchFamily="34" charset="0"/>
                <a:cs typeface="Arial" panose="020B0604020202020204" pitchFamily="34" charset="0"/>
              </a:rPr>
              <a:t>, 1972; </a:t>
            </a:r>
            <a:r>
              <a:rPr lang="en-US" altLang="en-US" sz="1600" dirty="0" err="1">
                <a:solidFill>
                  <a:schemeClr val="bg1"/>
                </a:solidFill>
                <a:latin typeface="Arial" panose="020B0604020202020204" pitchFamily="34" charset="0"/>
                <a:cs typeface="Arial" panose="020B0604020202020204" pitchFamily="34" charset="0"/>
              </a:rPr>
              <a:t>Kittrell</a:t>
            </a:r>
            <a:r>
              <a:rPr lang="en-US" altLang="en-US" sz="1600" dirty="0">
                <a:solidFill>
                  <a:schemeClr val="bg1"/>
                </a:solidFill>
                <a:latin typeface="Arial" panose="020B0604020202020204" pitchFamily="34" charset="0"/>
                <a:cs typeface="Arial" panose="020B0604020202020204" pitchFamily="34" charset="0"/>
              </a:rPr>
              <a:t>, 1988</a:t>
            </a:r>
          </a:p>
        </p:txBody>
      </p:sp>
      <p:pic>
        <p:nvPicPr>
          <p:cNvPr id="2" name="Picture 1">
            <a:extLst>
              <a:ext uri="{FF2B5EF4-FFF2-40B4-BE49-F238E27FC236}">
                <a16:creationId xmlns:a16="http://schemas.microsoft.com/office/drawing/2014/main" id="{0E5202CD-970E-4695-9169-A7A45B3DB13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89440" y="318677"/>
            <a:ext cx="3384795" cy="1552575"/>
          </a:xfrm>
          <a:prstGeom prst="rect">
            <a:avLst/>
          </a:prstGeom>
        </p:spPr>
      </p:pic>
    </p:spTree>
    <p:extLst>
      <p:ext uri="{BB962C8B-B14F-4D97-AF65-F5344CB8AC3E}">
        <p14:creationId xmlns:p14="http://schemas.microsoft.com/office/powerpoint/2010/main" val="1619471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l="2916" t="4367" r="2708" b="10863"/>
          <a:stretch>
            <a:fillRect/>
          </a:stretch>
        </p:blipFill>
        <p:spPr bwMode="auto">
          <a:xfrm>
            <a:off x="161925" y="201613"/>
            <a:ext cx="8734425" cy="6408737"/>
          </a:xfrm>
          <a:prstGeom prst="rect">
            <a:avLst/>
          </a:prstGeom>
          <a:noFill/>
        </p:spPr>
      </p:pic>
      <p:sp>
        <p:nvSpPr>
          <p:cNvPr id="8195" name="Text Box 3"/>
          <p:cNvSpPr txBox="1">
            <a:spLocks noChangeArrowheads="1"/>
          </p:cNvSpPr>
          <p:nvPr/>
        </p:nvSpPr>
        <p:spPr bwMode="auto">
          <a:xfrm>
            <a:off x="247650" y="290513"/>
            <a:ext cx="4175125" cy="584775"/>
          </a:xfrm>
          <a:prstGeom prst="rect">
            <a:avLst/>
          </a:prstGeom>
          <a:noFill/>
          <a:ln w="9525">
            <a:noFill/>
            <a:miter lim="800000"/>
            <a:headEnd/>
            <a:tailEnd/>
          </a:ln>
          <a:effectLst/>
        </p:spPr>
        <p:txBody>
          <a:bodyPr>
            <a:spAutoFit/>
          </a:bodyPr>
          <a:lstStyle/>
          <a:p>
            <a:pPr eaLnBrk="0" hangingPunct="0"/>
            <a:r>
              <a:rPr lang="en-US" sz="1600" dirty="0">
                <a:latin typeface="Arial" panose="020B0604020202020204" pitchFamily="34" charset="0"/>
                <a:cs typeface="Arial" panose="020B0604020202020204" pitchFamily="34" charset="0"/>
              </a:rPr>
              <a:t>Former view of the circadian system… </a:t>
            </a:r>
          </a:p>
          <a:p>
            <a:pPr eaLnBrk="0" hangingPunct="0"/>
            <a:r>
              <a:rPr lang="en-US" sz="1600" i="1" dirty="0">
                <a:latin typeface="Arial" panose="020B0604020202020204" pitchFamily="34" charset="0"/>
                <a:cs typeface="Arial" panose="020B0604020202020204" pitchFamily="34" charset="0"/>
              </a:rPr>
              <a:t>(Central role of the SCN)</a:t>
            </a:r>
          </a:p>
        </p:txBody>
      </p:sp>
      <p:sp>
        <p:nvSpPr>
          <p:cNvPr id="2" name="TextBox 1">
            <a:extLst>
              <a:ext uri="{FF2B5EF4-FFF2-40B4-BE49-F238E27FC236}">
                <a16:creationId xmlns:a16="http://schemas.microsoft.com/office/drawing/2014/main" id="{D51FA784-8265-4BF8-8460-FF0332FD8400}"/>
              </a:ext>
            </a:extLst>
          </p:cNvPr>
          <p:cNvSpPr txBox="1"/>
          <p:nvPr/>
        </p:nvSpPr>
        <p:spPr>
          <a:xfrm>
            <a:off x="1600200" y="3596436"/>
            <a:ext cx="2143536" cy="307777"/>
          </a:xfrm>
          <a:prstGeom prst="rect">
            <a:avLst/>
          </a:prstGeom>
          <a:noFill/>
        </p:spPr>
        <p:txBody>
          <a:bodyPr wrap="none" rtlCol="0">
            <a:spAutoFit/>
          </a:bodyPr>
          <a:lstStyle/>
          <a:p>
            <a:r>
              <a:rPr lang="en-US" sz="1400" dirty="0" err="1">
                <a:latin typeface="Arial" panose="020B0604020202020204" pitchFamily="34" charset="0"/>
                <a:cs typeface="Arial" panose="020B0604020202020204" pitchFamily="34" charset="0"/>
              </a:rPr>
              <a:t>retino</a:t>
            </a:r>
            <a:r>
              <a:rPr lang="en-US" sz="1400" dirty="0">
                <a:latin typeface="Arial" panose="020B0604020202020204" pitchFamily="34" charset="0"/>
                <a:cs typeface="Arial" panose="020B0604020202020204" pitchFamily="34" charset="0"/>
              </a:rPr>
              <a:t>-hypothalamic tract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BE5ADD-6779-4724-9E8B-EA011D6081B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8184"/>
          <a:stretch/>
        </p:blipFill>
        <p:spPr>
          <a:xfrm>
            <a:off x="1066800" y="685800"/>
            <a:ext cx="7172325" cy="3276600"/>
          </a:xfrm>
          <a:prstGeom prst="rect">
            <a:avLst/>
          </a:prstGeom>
        </p:spPr>
      </p:pic>
      <p:pic>
        <p:nvPicPr>
          <p:cNvPr id="3" name="Picture 2">
            <a:extLst>
              <a:ext uri="{FF2B5EF4-FFF2-40B4-BE49-F238E27FC236}">
                <a16:creationId xmlns:a16="http://schemas.microsoft.com/office/drawing/2014/main" id="{89CF711F-3402-4F5F-927E-3D0EB9B8A3D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62400" y="3980873"/>
            <a:ext cx="4276725" cy="2447637"/>
          </a:xfrm>
          <a:prstGeom prst="rect">
            <a:avLst/>
          </a:prstGeom>
        </p:spPr>
      </p:pic>
      <p:sp>
        <p:nvSpPr>
          <p:cNvPr id="4" name="TextBox 3">
            <a:extLst>
              <a:ext uri="{FF2B5EF4-FFF2-40B4-BE49-F238E27FC236}">
                <a16:creationId xmlns:a16="http://schemas.microsoft.com/office/drawing/2014/main" id="{DC3363C6-9AAD-4E58-BDAF-0CECA0C452DA}"/>
              </a:ext>
            </a:extLst>
          </p:cNvPr>
          <p:cNvSpPr txBox="1"/>
          <p:nvPr/>
        </p:nvSpPr>
        <p:spPr>
          <a:xfrm>
            <a:off x="304800" y="244824"/>
            <a:ext cx="5854488"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SCN: 10,000 neurons…. may contain more than 100 peptides!</a:t>
            </a:r>
          </a:p>
        </p:txBody>
      </p:sp>
      <p:sp>
        <p:nvSpPr>
          <p:cNvPr id="5" name="TextBox 4">
            <a:extLst>
              <a:ext uri="{FF2B5EF4-FFF2-40B4-BE49-F238E27FC236}">
                <a16:creationId xmlns:a16="http://schemas.microsoft.com/office/drawing/2014/main" id="{17DB612E-3C37-493E-9B5D-3A4E275A6743}"/>
              </a:ext>
            </a:extLst>
          </p:cNvPr>
          <p:cNvSpPr txBox="1"/>
          <p:nvPr/>
        </p:nvSpPr>
        <p:spPr>
          <a:xfrm>
            <a:off x="7467600" y="838200"/>
            <a:ext cx="571951" cy="646331"/>
          </a:xfrm>
          <a:prstGeom prst="rect">
            <a:avLst/>
          </a:prstGeom>
          <a:noFill/>
        </p:spPr>
        <p:txBody>
          <a:bodyPr wrap="none" rtlCol="0">
            <a:spAutoFit/>
          </a:bodyPr>
          <a:lstStyle/>
          <a:p>
            <a:r>
              <a:rPr lang="en-US" b="1" dirty="0">
                <a:solidFill>
                  <a:srgbClr val="FF0000"/>
                </a:solidFill>
              </a:rPr>
              <a:t>AVP</a:t>
            </a:r>
          </a:p>
          <a:p>
            <a:r>
              <a:rPr lang="en-US" b="1" dirty="0">
                <a:solidFill>
                  <a:srgbClr val="92D050"/>
                </a:solidFill>
              </a:rPr>
              <a:t>VIP</a:t>
            </a:r>
          </a:p>
        </p:txBody>
      </p:sp>
      <p:sp>
        <p:nvSpPr>
          <p:cNvPr id="6" name="TextBox 5">
            <a:extLst>
              <a:ext uri="{FF2B5EF4-FFF2-40B4-BE49-F238E27FC236}">
                <a16:creationId xmlns:a16="http://schemas.microsoft.com/office/drawing/2014/main" id="{2BEEA558-13E0-45E6-9F5D-C283C3B832D1}"/>
              </a:ext>
            </a:extLst>
          </p:cNvPr>
          <p:cNvSpPr txBox="1"/>
          <p:nvPr/>
        </p:nvSpPr>
        <p:spPr>
          <a:xfrm>
            <a:off x="3121731" y="2514600"/>
            <a:ext cx="571951" cy="646331"/>
          </a:xfrm>
          <a:prstGeom prst="rect">
            <a:avLst/>
          </a:prstGeom>
          <a:noFill/>
        </p:spPr>
        <p:txBody>
          <a:bodyPr wrap="none" rtlCol="0">
            <a:spAutoFit/>
          </a:bodyPr>
          <a:lstStyle/>
          <a:p>
            <a:r>
              <a:rPr lang="en-US" b="1" dirty="0">
                <a:solidFill>
                  <a:srgbClr val="FF0000"/>
                </a:solidFill>
              </a:rPr>
              <a:t>AVP</a:t>
            </a:r>
          </a:p>
          <a:p>
            <a:r>
              <a:rPr lang="en-US" b="1" dirty="0">
                <a:solidFill>
                  <a:srgbClr val="92D050"/>
                </a:solidFill>
              </a:rPr>
              <a:t>VIP</a:t>
            </a:r>
          </a:p>
        </p:txBody>
      </p:sp>
    </p:spTree>
    <p:extLst>
      <p:ext uri="{BB962C8B-B14F-4D97-AF65-F5344CB8AC3E}">
        <p14:creationId xmlns:p14="http://schemas.microsoft.com/office/powerpoint/2010/main" val="1316365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rgbClr val="000042"/>
            </a:gs>
            <a:gs pos="17000">
              <a:srgbClr val="000042"/>
            </a:gs>
            <a:gs pos="68000">
              <a:srgbClr val="000066"/>
            </a:gs>
            <a:gs pos="100000">
              <a:srgbClr val="020000"/>
            </a:gs>
          </a:gsLst>
          <a:lin ang="5400000" scaled="1"/>
          <a:tileRect/>
        </a:gradFill>
        <a:effectLst/>
      </p:bgPr>
    </p:bg>
    <p:spTree>
      <p:nvGrpSpPr>
        <p:cNvPr id="1" name=""/>
        <p:cNvGrpSpPr/>
        <p:nvPr/>
      </p:nvGrpSpPr>
      <p:grpSpPr>
        <a:xfrm>
          <a:off x="0" y="0"/>
          <a:ext cx="0" cy="0"/>
          <a:chOff x="0" y="0"/>
          <a:chExt cx="0" cy="0"/>
        </a:xfrm>
      </p:grpSpPr>
      <p:sp>
        <p:nvSpPr>
          <p:cNvPr id="641028" name="Rectangle 4"/>
          <p:cNvSpPr>
            <a:spLocks noChangeArrowheads="1"/>
          </p:cNvSpPr>
          <p:nvPr/>
        </p:nvSpPr>
        <p:spPr bwMode="auto">
          <a:xfrm>
            <a:off x="990600" y="6248400"/>
            <a:ext cx="3352800" cy="430887"/>
          </a:xfrm>
          <a:prstGeom prst="rect">
            <a:avLst/>
          </a:prstGeom>
          <a:noFill/>
          <a:ln w="9525">
            <a:noFill/>
            <a:miter lim="800000"/>
            <a:headEnd/>
            <a:tailEnd/>
          </a:ln>
          <a:effectLst/>
        </p:spPr>
        <p:txBody>
          <a:bodyPr wrap="square">
            <a:prstTxWarp prst="textNoShape">
              <a:avLst/>
            </a:prstTxWarp>
            <a:spAutoFit/>
          </a:bodyPr>
          <a:lstStyle/>
          <a:p>
            <a:pPr algn="ctr">
              <a:defRPr/>
            </a:pPr>
            <a:r>
              <a:rPr lang="en-US" sz="2200" baseline="0" dirty="0" err="1">
                <a:solidFill>
                  <a:srgbClr val="FFFFFF"/>
                </a:solidFill>
                <a:latin typeface="Arial" panose="020B0604020202020204" pitchFamily="34" charset="0"/>
                <a:ea typeface="ＭＳ Ｐゴシック" charset="-128"/>
                <a:cs typeface="Arial" panose="020B0604020202020204" pitchFamily="34" charset="0"/>
              </a:rPr>
              <a:t>Yoo</a:t>
            </a:r>
            <a:r>
              <a:rPr lang="en-US" sz="2200" baseline="0" dirty="0">
                <a:solidFill>
                  <a:srgbClr val="FFFFFF"/>
                </a:solidFill>
                <a:latin typeface="Arial" panose="020B0604020202020204" pitchFamily="34" charset="0"/>
                <a:ea typeface="ＭＳ Ｐゴシック" charset="-128"/>
                <a:cs typeface="Arial" panose="020B0604020202020204" pitchFamily="34" charset="0"/>
              </a:rPr>
              <a:t> et al. PNAS 2004 </a:t>
            </a:r>
          </a:p>
        </p:txBody>
      </p:sp>
      <p:sp>
        <p:nvSpPr>
          <p:cNvPr id="9" name="TextBox 8"/>
          <p:cNvSpPr txBox="1"/>
          <p:nvPr/>
        </p:nvSpPr>
        <p:spPr>
          <a:xfrm>
            <a:off x="1473481" y="253424"/>
            <a:ext cx="6035627" cy="584775"/>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Monitoring the molecular rhythm</a:t>
            </a:r>
          </a:p>
        </p:txBody>
      </p:sp>
      <p:sp>
        <p:nvSpPr>
          <p:cNvPr id="641029" name="Rectangle 5"/>
          <p:cNvSpPr>
            <a:spLocks noChangeArrowheads="1"/>
          </p:cNvSpPr>
          <p:nvPr/>
        </p:nvSpPr>
        <p:spPr bwMode="auto">
          <a:xfrm>
            <a:off x="4648200" y="3225317"/>
            <a:ext cx="4267200" cy="646331"/>
          </a:xfrm>
          <a:prstGeom prst="rect">
            <a:avLst/>
          </a:prstGeom>
          <a:noFill/>
          <a:ln w="9525">
            <a:noFill/>
            <a:miter lim="800000"/>
            <a:headEnd/>
            <a:tailEnd/>
          </a:ln>
          <a:effectLst>
            <a:outerShdw blurRad="63500" dist="17961" dir="2700000" algn="ctr" rotWithShape="0">
              <a:schemeClr val="bg2">
                <a:alpha val="74998"/>
              </a:schemeClr>
            </a:outerShdw>
          </a:effectLst>
        </p:spPr>
        <p:txBody>
          <a:bodyPr wrap="square">
            <a:prstTxWarp prst="textNoShape">
              <a:avLst/>
            </a:prstTxWarp>
            <a:spAutoFit/>
          </a:bodyPr>
          <a:lstStyle/>
          <a:p>
            <a:pPr algn="ctr">
              <a:defRPr/>
            </a:pPr>
            <a:r>
              <a:rPr lang="en-US" baseline="0" dirty="0">
                <a:solidFill>
                  <a:srgbClr val="FFFFFF"/>
                </a:solidFill>
                <a:latin typeface="Arial" panose="020B0604020202020204" pitchFamily="34" charset="0"/>
                <a:ea typeface="ＭＳ Ｐゴシック" charset="-128"/>
                <a:cs typeface="Arial" panose="020B0604020202020204" pitchFamily="34" charset="0"/>
              </a:rPr>
              <a:t>Bioluminescence</a:t>
            </a:r>
            <a:r>
              <a:rPr lang="en-US" dirty="0">
                <a:solidFill>
                  <a:srgbClr val="FFFFFF"/>
                </a:solidFill>
                <a:latin typeface="Arial" panose="020B0604020202020204" pitchFamily="34" charset="0"/>
                <a:ea typeface="ＭＳ Ｐゴシック" charset="-128"/>
                <a:cs typeface="Arial" panose="020B0604020202020204" pitchFamily="34" charset="0"/>
              </a:rPr>
              <a:t> recording </a:t>
            </a:r>
          </a:p>
          <a:p>
            <a:pPr algn="ctr">
              <a:defRPr/>
            </a:pPr>
            <a:r>
              <a:rPr lang="en-US" dirty="0">
                <a:solidFill>
                  <a:srgbClr val="FFFFFF"/>
                </a:solidFill>
                <a:latin typeface="Arial" panose="020B0604020202020204" pitchFamily="34" charset="0"/>
                <a:ea typeface="ＭＳ Ｐゴシック" charset="-128"/>
                <a:cs typeface="Arial" panose="020B0604020202020204" pitchFamily="34" charset="0"/>
              </a:rPr>
              <a:t>from</a:t>
            </a:r>
            <a:r>
              <a:rPr lang="en-US" baseline="0" dirty="0">
                <a:solidFill>
                  <a:srgbClr val="FFFFFF"/>
                </a:solidFill>
                <a:latin typeface="Arial" panose="020B0604020202020204" pitchFamily="34" charset="0"/>
                <a:ea typeface="ＭＳ Ｐゴシック" charset="-128"/>
                <a:cs typeface="Arial" panose="020B0604020202020204" pitchFamily="34" charset="0"/>
              </a:rPr>
              <a:t> PER2::LUC SCN slice </a:t>
            </a:r>
          </a:p>
        </p:txBody>
      </p:sp>
      <p:pic>
        <p:nvPicPr>
          <p:cNvPr id="641027"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91067" y="990600"/>
            <a:ext cx="5452533" cy="2133600"/>
          </a:xfrm>
          <a:prstGeom prst="rect">
            <a:avLst/>
          </a:prstGeom>
          <a:noFill/>
          <a:effectLst>
            <a:outerShdw blurRad="63500" dist="38099" dir="2700000" algn="ctr" rotWithShape="0">
              <a:schemeClr val="bg2">
                <a:alpha val="74998"/>
              </a:schemeClr>
            </a:outerShdw>
          </a:effectLst>
        </p:spPr>
      </p:pic>
      <p:sp>
        <p:nvSpPr>
          <p:cNvPr id="12" name="Rectangle 11"/>
          <p:cNvSpPr/>
          <p:nvPr/>
        </p:nvSpPr>
        <p:spPr>
          <a:xfrm>
            <a:off x="2836332" y="2556936"/>
            <a:ext cx="274320" cy="173736"/>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Box 12"/>
          <p:cNvSpPr txBox="1"/>
          <p:nvPr/>
        </p:nvSpPr>
        <p:spPr>
          <a:xfrm>
            <a:off x="2772837" y="2514688"/>
            <a:ext cx="402674"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Luc</a:t>
            </a:r>
          </a:p>
        </p:txBody>
      </p:sp>
      <p:grpSp>
        <p:nvGrpSpPr>
          <p:cNvPr id="14" name="Group 17"/>
          <p:cNvGrpSpPr/>
          <p:nvPr/>
        </p:nvGrpSpPr>
        <p:grpSpPr>
          <a:xfrm>
            <a:off x="1371600" y="3733800"/>
            <a:ext cx="3422658" cy="1461532"/>
            <a:chOff x="5714497" y="1196297"/>
            <a:chExt cx="2479315" cy="886503"/>
          </a:xfrm>
        </p:grpSpPr>
        <p:grpSp>
          <p:nvGrpSpPr>
            <p:cNvPr id="15" name="Group 12"/>
            <p:cNvGrpSpPr/>
            <p:nvPr/>
          </p:nvGrpSpPr>
          <p:grpSpPr>
            <a:xfrm>
              <a:off x="5714497" y="1524000"/>
              <a:ext cx="2479315" cy="558800"/>
              <a:chOff x="4808902" y="2133600"/>
              <a:chExt cx="2479315" cy="558800"/>
            </a:xfrm>
          </p:grpSpPr>
          <p:pic>
            <p:nvPicPr>
              <p:cNvPr id="17"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7338" t="29166" r="3140" b="16667"/>
              <a:stretch/>
            </p:blipFill>
            <p:spPr bwMode="auto">
              <a:xfrm>
                <a:off x="4864100" y="2362200"/>
                <a:ext cx="1689100" cy="330200"/>
              </a:xfrm>
              <a:prstGeom prst="rect">
                <a:avLst/>
              </a:prstGeom>
              <a:noFill/>
              <a:ln w="9525">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4808902" y="2133600"/>
                <a:ext cx="2479315" cy="24269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 0   4   8 12 16 20 24 hr </a:t>
                </a:r>
              </a:p>
            </p:txBody>
          </p:sp>
        </p:grpSp>
        <p:sp>
          <p:nvSpPr>
            <p:cNvPr id="16" name="Rectangle 15"/>
            <p:cNvSpPr/>
            <p:nvPr/>
          </p:nvSpPr>
          <p:spPr>
            <a:xfrm>
              <a:off x="6045685" y="1196297"/>
              <a:ext cx="1490345" cy="280026"/>
            </a:xfrm>
            <a:prstGeom prst="rect">
              <a:avLst/>
            </a:prstGeom>
          </p:spPr>
          <p:txBody>
            <a:bodyPr wrap="square">
              <a:spAutoFit/>
            </a:bodyPr>
            <a:lstStyle/>
            <a:p>
              <a:r>
                <a:rPr lang="en-US" sz="2400" dirty="0">
                  <a:solidFill>
                    <a:srgbClr val="FFFFFF"/>
                  </a:solidFill>
                  <a:latin typeface="Arial" panose="020B0604020202020204" pitchFamily="34" charset="0"/>
                  <a:cs typeface="Arial" panose="020B0604020202020204" pitchFamily="34" charset="0"/>
                </a:rPr>
                <a:t>PER2 WB</a:t>
              </a:r>
            </a:p>
          </p:txBody>
        </p:sp>
      </p:grpSp>
      <p:pic>
        <p:nvPicPr>
          <p:cNvPr id="19" name="SCN050309-WTc.mov">
            <a:hlinkClick r:id="" action="ppaction://media"/>
            <a:extLst>
              <a:ext uri="{FF2B5EF4-FFF2-40B4-BE49-F238E27FC236}">
                <a16:creationId xmlns:a16="http://schemas.microsoft.com/office/drawing/2014/main" id="{B8AF1A89-4B90-454C-AAE9-E04B2547BD9F}"/>
              </a:ext>
            </a:extLst>
          </p:cNvPr>
          <p:cNvPicPr/>
          <p:nvPr>
            <a:videoFile r:link="rId2"/>
            <p:extLst>
              <p:ext uri="{DAA4B4D4-6D71-4841-9C94-3DE7FCFB9230}">
                <p14:media xmlns:p14="http://schemas.microsoft.com/office/powerpoint/2010/main" r:embed="rId1"/>
              </p:ext>
            </p:extLst>
          </p:nvPr>
        </p:nvPicPr>
        <p:blipFill>
          <a:blip r:embed="rId7"/>
          <a:stretch>
            <a:fillRect/>
          </a:stretch>
        </p:blipFill>
        <p:spPr>
          <a:xfrm>
            <a:off x="5758416" y="4038600"/>
            <a:ext cx="2046768" cy="2000250"/>
          </a:xfrm>
          <a:prstGeom prst="rect">
            <a:avLst/>
          </a:prstGeom>
        </p:spPr>
      </p:pic>
    </p:spTree>
    <p:extLst>
      <p:ext uri="{BB962C8B-B14F-4D97-AF65-F5344CB8AC3E}">
        <p14:creationId xmlns:p14="http://schemas.microsoft.com/office/powerpoint/2010/main" val="910389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rgbClr val="000042"/>
            </a:gs>
            <a:gs pos="17000">
              <a:srgbClr val="000042"/>
            </a:gs>
            <a:gs pos="68000">
              <a:srgbClr val="000066"/>
            </a:gs>
            <a:gs pos="100000">
              <a:srgbClr val="020000"/>
            </a:gs>
          </a:gsLst>
          <a:lin ang="5400000" scaled="1"/>
          <a:tileRect/>
        </a:gradFill>
        <a:effectLst/>
      </p:bgPr>
    </p:bg>
    <p:spTree>
      <p:nvGrpSpPr>
        <p:cNvPr id="1" name=""/>
        <p:cNvGrpSpPr/>
        <p:nvPr/>
      </p:nvGrpSpPr>
      <p:grpSpPr>
        <a:xfrm>
          <a:off x="0" y="0"/>
          <a:ext cx="0" cy="0"/>
          <a:chOff x="0" y="0"/>
          <a:chExt cx="0" cy="0"/>
        </a:xfrm>
      </p:grpSpPr>
      <p:sp>
        <p:nvSpPr>
          <p:cNvPr id="505858" name="Rectangle 2"/>
          <p:cNvSpPr>
            <a:spLocks noChangeArrowheads="1"/>
          </p:cNvSpPr>
          <p:nvPr/>
        </p:nvSpPr>
        <p:spPr bwMode="auto">
          <a:xfrm>
            <a:off x="2667000" y="477820"/>
            <a:ext cx="4185761" cy="584775"/>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a:prstTxWarp prst="textNoShape">
              <a:avLst/>
            </a:prstTxWarp>
            <a:spAutoFit/>
          </a:bodyPr>
          <a:lstStyle/>
          <a:p>
            <a:pPr algn="ctr">
              <a:defRPr/>
            </a:pPr>
            <a:r>
              <a:rPr lang="en-US" sz="1600" baseline="0" dirty="0">
                <a:solidFill>
                  <a:srgbClr val="FFFFFF"/>
                </a:solidFill>
                <a:latin typeface="Arial" panose="020B0604020202020204" pitchFamily="34" charset="0"/>
                <a:ea typeface="ＭＳ Ｐゴシック" charset="-128"/>
                <a:cs typeface="Arial" panose="020B0604020202020204" pitchFamily="34" charset="0"/>
              </a:rPr>
              <a:t>Real-time</a:t>
            </a:r>
            <a:r>
              <a:rPr lang="en-US" sz="1600" dirty="0">
                <a:solidFill>
                  <a:srgbClr val="FFFFFF"/>
                </a:solidFill>
                <a:latin typeface="Arial" panose="020B0604020202020204" pitchFamily="34" charset="0"/>
                <a:ea typeface="ＭＳ Ｐゴシック" charset="-128"/>
                <a:cs typeface="Arial" panose="020B0604020202020204" pitchFamily="34" charset="0"/>
              </a:rPr>
              <a:t> bioluminescence recordings from </a:t>
            </a:r>
          </a:p>
          <a:p>
            <a:pPr algn="ctr">
              <a:defRPr/>
            </a:pPr>
            <a:r>
              <a:rPr lang="en-US" sz="1600" baseline="0" dirty="0">
                <a:solidFill>
                  <a:srgbClr val="FFFFFF"/>
                </a:solidFill>
                <a:latin typeface="Arial" panose="020B0604020202020204" pitchFamily="34" charset="0"/>
                <a:ea typeface="ＭＳ Ｐゴシック" charset="-128"/>
                <a:cs typeface="Arial" panose="020B0604020202020204" pitchFamily="34" charset="0"/>
              </a:rPr>
              <a:t>PER2::LUC mouse tissue explants</a:t>
            </a:r>
          </a:p>
        </p:txBody>
      </p:sp>
      <p:pic>
        <p:nvPicPr>
          <p:cNvPr id="505859"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47800" y="1239680"/>
            <a:ext cx="6324600" cy="4760410"/>
          </a:xfrm>
          <a:prstGeom prst="rect">
            <a:avLst/>
          </a:prstGeom>
          <a:noFill/>
          <a:effectLst>
            <a:glow>
              <a:schemeClr val="bg1">
                <a:alpha val="75000"/>
              </a:schemeClr>
            </a:glow>
            <a:outerShdw blurRad="63500" dist="35921" dir="2700000" algn="ctr" rotWithShape="0">
              <a:schemeClr val="tx1">
                <a:alpha val="74998"/>
              </a:schemeClr>
            </a:outerShdw>
          </a:effectLst>
        </p:spPr>
      </p:pic>
      <p:sp>
        <p:nvSpPr>
          <p:cNvPr id="5" name="Rectangle 4"/>
          <p:cNvSpPr/>
          <p:nvPr/>
        </p:nvSpPr>
        <p:spPr>
          <a:xfrm>
            <a:off x="4152900" y="1593850"/>
            <a:ext cx="304800" cy="152400"/>
          </a:xfrm>
          <a:prstGeom prst="rect">
            <a:avLst/>
          </a:prstGeom>
          <a:noFill/>
          <a:ln w="254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451581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257CA-71F1-4C7D-AE37-EEC9D72C76F3}"/>
              </a:ext>
            </a:extLst>
          </p:cNvPr>
          <p:cNvSpPr/>
          <p:nvPr/>
        </p:nvSpPr>
        <p:spPr>
          <a:xfrm>
            <a:off x="838200" y="1193128"/>
            <a:ext cx="7772400" cy="4979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447800" y="1600200"/>
            <a:ext cx="6477000" cy="411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9" name="TextBox 8"/>
          <p:cNvSpPr txBox="1"/>
          <p:nvPr/>
        </p:nvSpPr>
        <p:spPr>
          <a:xfrm rot="16200000">
            <a:off x="879073" y="2321868"/>
            <a:ext cx="1447800" cy="461665"/>
          </a:xfrm>
          <a:prstGeom prst="rect">
            <a:avLst/>
          </a:prstGeom>
          <a:noFill/>
        </p:spPr>
        <p:txBody>
          <a:bodyPr wrap="square" rtlCol="0">
            <a:spAutoFit/>
          </a:bodyPr>
          <a:lstStyle/>
          <a:p>
            <a:r>
              <a:rPr lang="en-US" sz="1200" b="1" dirty="0">
                <a:latin typeface="Arial" pitchFamily="34" charset="0"/>
                <a:cs typeface="Arial" pitchFamily="34" charset="0"/>
              </a:rPr>
              <a:t>Relative Unit of </a:t>
            </a:r>
          </a:p>
          <a:p>
            <a:r>
              <a:rPr lang="en-US" sz="1200" b="1" dirty="0">
                <a:latin typeface="Arial" pitchFamily="34" charset="0"/>
                <a:cs typeface="Arial" pitchFamily="34" charset="0"/>
              </a:rPr>
              <a:t>Bioluminescence</a:t>
            </a:r>
          </a:p>
        </p:txBody>
      </p:sp>
      <p:sp>
        <p:nvSpPr>
          <p:cNvPr id="14" name="Rectangle 13"/>
          <p:cNvSpPr/>
          <p:nvPr/>
        </p:nvSpPr>
        <p:spPr>
          <a:xfrm>
            <a:off x="533400" y="499481"/>
            <a:ext cx="8305800" cy="584775"/>
          </a:xfrm>
          <a:prstGeom prst="rect">
            <a:avLst/>
          </a:prstGeom>
        </p:spPr>
        <p:txBody>
          <a:bodyPr wrap="square">
            <a:spAutoFit/>
          </a:bodyPr>
          <a:lstStyle/>
          <a:p>
            <a:pPr algn="ctr"/>
            <a:r>
              <a:rPr lang="en-US" sz="1600" dirty="0">
                <a:solidFill>
                  <a:srgbClr val="FFFFFF"/>
                </a:solidFill>
                <a:latin typeface="Arial" panose="020B0604020202020204" pitchFamily="34" charset="0"/>
                <a:cs typeface="Arial" panose="020B0604020202020204" pitchFamily="34" charset="0"/>
              </a:rPr>
              <a:t>The master clock functions not to generate peripheral rhythms, </a:t>
            </a:r>
          </a:p>
          <a:p>
            <a:pPr algn="ctr"/>
            <a:r>
              <a:rPr lang="en-US" sz="1600" dirty="0">
                <a:solidFill>
                  <a:srgbClr val="FFFFFF"/>
                </a:solidFill>
                <a:latin typeface="Arial" panose="020B0604020202020204" pitchFamily="34" charset="0"/>
                <a:cs typeface="Arial" panose="020B0604020202020204" pitchFamily="34" charset="0"/>
              </a:rPr>
              <a:t>but to synchronize and coordinate!</a:t>
            </a:r>
          </a:p>
        </p:txBody>
      </p:sp>
      <p:grpSp>
        <p:nvGrpSpPr>
          <p:cNvPr id="19" name="Group 18"/>
          <p:cNvGrpSpPr/>
          <p:nvPr/>
        </p:nvGrpSpPr>
        <p:grpSpPr>
          <a:xfrm>
            <a:off x="1752600" y="2057400"/>
            <a:ext cx="6127331" cy="1371600"/>
            <a:chOff x="1905000" y="2362200"/>
            <a:chExt cx="6127331" cy="1371600"/>
          </a:xfrm>
        </p:grpSpPr>
        <p:pic>
          <p:nvPicPr>
            <p:cNvPr id="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00" y="2362200"/>
              <a:ext cx="6127331"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3625850" y="2438400"/>
              <a:ext cx="615950" cy="152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632200" y="3581400"/>
              <a:ext cx="615950" cy="152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959600" y="3581400"/>
              <a:ext cx="615950" cy="152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959600" y="2438400"/>
              <a:ext cx="615950" cy="152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TextBox 19"/>
          <p:cNvSpPr txBox="1"/>
          <p:nvPr/>
        </p:nvSpPr>
        <p:spPr>
          <a:xfrm>
            <a:off x="2057400" y="1992868"/>
            <a:ext cx="979755" cy="369332"/>
          </a:xfrm>
          <a:prstGeom prst="rect">
            <a:avLst/>
          </a:prstGeom>
          <a:noFill/>
        </p:spPr>
        <p:txBody>
          <a:bodyPr wrap="none" rtlCol="0">
            <a:spAutoFit/>
          </a:bodyPr>
          <a:lstStyle/>
          <a:p>
            <a:r>
              <a:rPr lang="en-US" dirty="0"/>
              <a:t>Pituitary</a:t>
            </a:r>
          </a:p>
        </p:txBody>
      </p:sp>
      <p:sp>
        <p:nvSpPr>
          <p:cNvPr id="21" name="TextBox 20"/>
          <p:cNvSpPr txBox="1"/>
          <p:nvPr/>
        </p:nvSpPr>
        <p:spPr>
          <a:xfrm>
            <a:off x="5421045" y="1992868"/>
            <a:ext cx="632918" cy="369332"/>
          </a:xfrm>
          <a:prstGeom prst="rect">
            <a:avLst/>
          </a:prstGeom>
          <a:noFill/>
        </p:spPr>
        <p:txBody>
          <a:bodyPr wrap="none" rtlCol="0">
            <a:spAutoFit/>
          </a:bodyPr>
          <a:lstStyle/>
          <a:p>
            <a:r>
              <a:rPr lang="en-US" dirty="0"/>
              <a:t>Lung</a:t>
            </a:r>
          </a:p>
        </p:txBody>
      </p:sp>
      <p:sp>
        <p:nvSpPr>
          <p:cNvPr id="22" name="TextBox 21"/>
          <p:cNvSpPr txBox="1"/>
          <p:nvPr/>
        </p:nvSpPr>
        <p:spPr>
          <a:xfrm>
            <a:off x="3802306" y="1600200"/>
            <a:ext cx="1768333" cy="461665"/>
          </a:xfrm>
          <a:prstGeom prst="rect">
            <a:avLst/>
          </a:prstGeom>
          <a:noFill/>
        </p:spPr>
        <p:txBody>
          <a:bodyPr wrap="none" rtlCol="0">
            <a:spAutoFit/>
          </a:bodyPr>
          <a:lstStyle/>
          <a:p>
            <a:r>
              <a:rPr lang="en-US" sz="2400" dirty="0">
                <a:solidFill>
                  <a:srgbClr val="000000"/>
                </a:solidFill>
                <a:latin typeface="Comic Sans MS"/>
                <a:cs typeface="Comic Sans MS"/>
              </a:rPr>
              <a:t>DD Control</a:t>
            </a:r>
          </a:p>
        </p:txBody>
      </p:sp>
      <p:sp>
        <p:nvSpPr>
          <p:cNvPr id="25" name="Rectangle 24"/>
          <p:cNvSpPr/>
          <p:nvPr/>
        </p:nvSpPr>
        <p:spPr>
          <a:xfrm>
            <a:off x="3465756" y="3615038"/>
            <a:ext cx="615950" cy="152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 name="Group 36"/>
          <p:cNvGrpSpPr/>
          <p:nvPr/>
        </p:nvGrpSpPr>
        <p:grpSpPr>
          <a:xfrm>
            <a:off x="1363906" y="3348335"/>
            <a:ext cx="6508331" cy="2367697"/>
            <a:chOff x="1363906" y="3348335"/>
            <a:chExt cx="6508331" cy="2367697"/>
          </a:xfrm>
        </p:grpSpPr>
        <p:grpSp>
          <p:nvGrpSpPr>
            <p:cNvPr id="35" name="Group 34"/>
            <p:cNvGrpSpPr/>
            <p:nvPr/>
          </p:nvGrpSpPr>
          <p:grpSpPr>
            <a:xfrm>
              <a:off x="1363906" y="3348335"/>
              <a:ext cx="6508331" cy="2061865"/>
              <a:chOff x="1066800" y="3653135"/>
              <a:chExt cx="6508331" cy="2061865"/>
            </a:xfrm>
          </p:grpSpPr>
          <p:grpSp>
            <p:nvGrpSpPr>
              <p:cNvPr id="33" name="Group 32"/>
              <p:cNvGrpSpPr/>
              <p:nvPr/>
            </p:nvGrpSpPr>
            <p:grpSpPr>
              <a:xfrm>
                <a:off x="1447800" y="3653135"/>
                <a:ext cx="6127331" cy="2061865"/>
                <a:chOff x="1447800" y="3653135"/>
                <a:chExt cx="6127331" cy="2061865"/>
              </a:xfrm>
            </p:grpSpPr>
            <p:grpSp>
              <p:nvGrpSpPr>
                <p:cNvPr id="30" name="Group 29"/>
                <p:cNvGrpSpPr/>
                <p:nvPr/>
              </p:nvGrpSpPr>
              <p:grpSpPr>
                <a:xfrm>
                  <a:off x="1447800" y="4068633"/>
                  <a:ext cx="6127331" cy="1646367"/>
                  <a:chOff x="1447800" y="3429000"/>
                  <a:chExt cx="6127331" cy="1646367"/>
                </a:xfrm>
              </p:grpSpPr>
              <p:sp>
                <p:nvSpPr>
                  <p:cNvPr id="8" name="TextBox 7"/>
                  <p:cNvSpPr txBox="1"/>
                  <p:nvPr/>
                </p:nvSpPr>
                <p:spPr>
                  <a:xfrm>
                    <a:off x="2674694" y="4767590"/>
                    <a:ext cx="609600" cy="307777"/>
                  </a:xfrm>
                  <a:prstGeom prst="rect">
                    <a:avLst/>
                  </a:prstGeom>
                  <a:noFill/>
                </p:spPr>
                <p:txBody>
                  <a:bodyPr wrap="square" rtlCol="0">
                    <a:spAutoFit/>
                  </a:bodyPr>
                  <a:lstStyle/>
                  <a:p>
                    <a:r>
                      <a:rPr lang="en-US" sz="1400" dirty="0">
                        <a:latin typeface="Arial" pitchFamily="34" charset="0"/>
                        <a:cs typeface="Arial" pitchFamily="34" charset="0"/>
                      </a:rPr>
                      <a:t>Days</a:t>
                    </a:r>
                  </a:p>
                </p:txBody>
              </p:sp>
              <p:sp>
                <p:nvSpPr>
                  <p:cNvPr id="10" name="TextBox 9"/>
                  <p:cNvSpPr txBox="1"/>
                  <p:nvPr/>
                </p:nvSpPr>
                <p:spPr>
                  <a:xfrm>
                    <a:off x="6027494" y="4767590"/>
                    <a:ext cx="593707" cy="307777"/>
                  </a:xfrm>
                  <a:prstGeom prst="rect">
                    <a:avLst/>
                  </a:prstGeom>
                  <a:noFill/>
                </p:spPr>
                <p:txBody>
                  <a:bodyPr wrap="none" rtlCol="0">
                    <a:spAutoFit/>
                  </a:bodyPr>
                  <a:lstStyle/>
                  <a:p>
                    <a:r>
                      <a:rPr lang="en-US" sz="1400" dirty="0">
                        <a:latin typeface="Arial" pitchFamily="34" charset="0"/>
                        <a:cs typeface="Arial" pitchFamily="34" charset="0"/>
                      </a:rPr>
                      <a:t>Days</a:t>
                    </a:r>
                  </a:p>
                </p:txBody>
              </p:sp>
              <p:grpSp>
                <p:nvGrpSpPr>
                  <p:cNvPr id="29" name="Group 28"/>
                  <p:cNvGrpSpPr/>
                  <p:nvPr/>
                </p:nvGrpSpPr>
                <p:grpSpPr>
                  <a:xfrm>
                    <a:off x="1447800" y="3429000"/>
                    <a:ext cx="6127331" cy="1337962"/>
                    <a:chOff x="1524000" y="6129638"/>
                    <a:chExt cx="6127331" cy="1337962"/>
                  </a:xfrm>
                </p:grpSpPr>
                <p:sp>
                  <p:nvSpPr>
                    <p:cNvPr id="13" name="Rectangle 12"/>
                    <p:cNvSpPr/>
                    <p:nvPr/>
                  </p:nvSpPr>
                  <p:spPr>
                    <a:xfrm>
                      <a:off x="2209800" y="6248400"/>
                      <a:ext cx="3403496" cy="369332"/>
                    </a:xfrm>
                    <a:prstGeom prst="rect">
                      <a:avLst/>
                    </a:prstGeom>
                  </p:spPr>
                  <p:txBody>
                    <a:bodyPr wrap="none">
                      <a:spAutoFit/>
                    </a:bodyPr>
                    <a:lstStyle/>
                    <a:p>
                      <a:r>
                        <a:rPr lang="en-US" b="1" dirty="0">
                          <a:solidFill>
                            <a:srgbClr val="3366FF"/>
                          </a:solidFill>
                        </a:rPr>
                        <a:t>Phase asynchrony among animals </a:t>
                      </a:r>
                    </a:p>
                  </p:txBody>
                </p:sp>
                <p:pic>
                  <p:nvPicPr>
                    <p:cNvPr id="24"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24000" y="6129638"/>
                      <a:ext cx="6127331" cy="1337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p:nvSpPr>
                  <p:spPr>
                    <a:xfrm>
                      <a:off x="3219450" y="6248400"/>
                      <a:ext cx="615950" cy="152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546850" y="6248400"/>
                      <a:ext cx="615950" cy="152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2" name="TextBox 31"/>
                <p:cNvSpPr txBox="1"/>
                <p:nvPr/>
              </p:nvSpPr>
              <p:spPr>
                <a:xfrm>
                  <a:off x="3505200" y="3653135"/>
                  <a:ext cx="1817925" cy="461665"/>
                </a:xfrm>
                <a:prstGeom prst="rect">
                  <a:avLst/>
                </a:prstGeom>
                <a:noFill/>
              </p:spPr>
              <p:txBody>
                <a:bodyPr wrap="none" rtlCol="0">
                  <a:spAutoFit/>
                </a:bodyPr>
                <a:lstStyle/>
                <a:p>
                  <a:r>
                    <a:rPr lang="en-US" sz="2400" dirty="0">
                      <a:solidFill>
                        <a:srgbClr val="000000"/>
                      </a:solidFill>
                      <a:latin typeface="Comic Sans MS"/>
                      <a:cs typeface="Comic Sans MS"/>
                    </a:rPr>
                    <a:t>SCN Lesion</a:t>
                  </a:r>
                </a:p>
              </p:txBody>
            </p:sp>
          </p:grpSp>
          <p:sp>
            <p:nvSpPr>
              <p:cNvPr id="34" name="TextBox 33"/>
              <p:cNvSpPr txBox="1"/>
              <p:nvPr/>
            </p:nvSpPr>
            <p:spPr>
              <a:xfrm rot="16200000">
                <a:off x="573733" y="4379268"/>
                <a:ext cx="1447800" cy="461665"/>
              </a:xfrm>
              <a:prstGeom prst="rect">
                <a:avLst/>
              </a:prstGeom>
              <a:noFill/>
            </p:spPr>
            <p:txBody>
              <a:bodyPr wrap="square" rtlCol="0">
                <a:spAutoFit/>
              </a:bodyPr>
              <a:lstStyle/>
              <a:p>
                <a:r>
                  <a:rPr lang="en-US" sz="1200" b="1" dirty="0">
                    <a:latin typeface="Arial" pitchFamily="34" charset="0"/>
                    <a:cs typeface="Arial" pitchFamily="34" charset="0"/>
                  </a:rPr>
                  <a:t>Relative Unit of </a:t>
                </a:r>
              </a:p>
              <a:p>
                <a:r>
                  <a:rPr lang="en-US" sz="1200" b="1" dirty="0">
                    <a:latin typeface="Arial" pitchFamily="34" charset="0"/>
                    <a:cs typeface="Arial" pitchFamily="34" charset="0"/>
                  </a:rPr>
                  <a:t>Bioluminescence</a:t>
                </a:r>
              </a:p>
            </p:txBody>
          </p:sp>
        </p:grpSp>
        <p:sp>
          <p:nvSpPr>
            <p:cNvPr id="36" name="Rectangle 35"/>
            <p:cNvSpPr/>
            <p:nvPr/>
          </p:nvSpPr>
          <p:spPr>
            <a:xfrm>
              <a:off x="2895600" y="5346700"/>
              <a:ext cx="3801905" cy="369332"/>
            </a:xfrm>
            <a:prstGeom prst="rect">
              <a:avLst/>
            </a:prstGeom>
          </p:spPr>
          <p:txBody>
            <a:bodyPr wrap="none">
              <a:spAutoFit/>
            </a:bodyPr>
            <a:lstStyle/>
            <a:p>
              <a:r>
                <a:rPr lang="en-US" b="1" dirty="0">
                  <a:solidFill>
                    <a:srgbClr val="3366FF"/>
                  </a:solidFill>
                  <a:latin typeface="Comic Sans MS"/>
                  <a:cs typeface="Comic Sans MS"/>
                </a:rPr>
                <a:t>Phase asynchrony among animals </a:t>
              </a:r>
            </a:p>
          </p:txBody>
        </p:sp>
      </p:grpSp>
    </p:spTree>
    <p:extLst>
      <p:ext uri="{BB962C8B-B14F-4D97-AF65-F5344CB8AC3E}">
        <p14:creationId xmlns:p14="http://schemas.microsoft.com/office/powerpoint/2010/main" val="2254200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713684" y="819521"/>
            <a:ext cx="3829895" cy="584775"/>
          </a:xfrm>
          <a:prstGeom prst="rect">
            <a:avLst/>
          </a:prstGeom>
          <a:noFill/>
        </p:spPr>
        <p:txBody>
          <a:bodyPr wrap="none" rtlCol="0">
            <a:spAutoFit/>
          </a:bodyPr>
          <a:lstStyle/>
          <a:p>
            <a:pPr algn="ctr"/>
            <a:r>
              <a:rPr lang="en-US" sz="1600" dirty="0">
                <a:solidFill>
                  <a:schemeClr val="bg1"/>
                </a:solidFill>
                <a:latin typeface="Arial" panose="020B0604020202020204" pitchFamily="34" charset="0"/>
                <a:cs typeface="Arial" panose="020B0604020202020204" pitchFamily="34" charset="0"/>
              </a:rPr>
              <a:t>SCN lesion disrupts phase coordination </a:t>
            </a:r>
          </a:p>
          <a:p>
            <a:pPr algn="ctr"/>
            <a:r>
              <a:rPr lang="en-US" sz="1600" dirty="0">
                <a:solidFill>
                  <a:schemeClr val="bg1"/>
                </a:solidFill>
                <a:latin typeface="Arial" panose="020B0604020202020204" pitchFamily="34" charset="0"/>
                <a:cs typeface="Arial" panose="020B0604020202020204" pitchFamily="34" charset="0"/>
              </a:rPr>
              <a:t>among peripheral tissues</a:t>
            </a:r>
          </a:p>
        </p:txBody>
      </p:sp>
      <p:grpSp>
        <p:nvGrpSpPr>
          <p:cNvPr id="18" name="Group 17"/>
          <p:cNvGrpSpPr>
            <a:grpSpLocks noChangeAspect="1"/>
          </p:cNvGrpSpPr>
          <p:nvPr/>
        </p:nvGrpSpPr>
        <p:grpSpPr>
          <a:xfrm>
            <a:off x="2286000" y="1676400"/>
            <a:ext cx="4610103" cy="4613453"/>
            <a:chOff x="2514600" y="1828800"/>
            <a:chExt cx="4191000" cy="4194048"/>
          </a:xfrm>
        </p:grpSpPr>
        <p:sp>
          <p:nvSpPr>
            <p:cNvPr id="5" name="Rectangle 4"/>
            <p:cNvSpPr/>
            <p:nvPr/>
          </p:nvSpPr>
          <p:spPr>
            <a:xfrm>
              <a:off x="2514600" y="1828800"/>
              <a:ext cx="4191000" cy="419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03576" y="2520886"/>
              <a:ext cx="3881376" cy="350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711450" y="2294622"/>
              <a:ext cx="118110" cy="232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003466" y="1865678"/>
              <a:ext cx="3156111" cy="531615"/>
            </a:xfrm>
            <a:prstGeom prst="rect">
              <a:avLst/>
            </a:prstGeom>
            <a:noFill/>
          </p:spPr>
          <p:txBody>
            <a:bodyPr wrap="none" rtlCol="0">
              <a:spAutoFit/>
            </a:bodyPr>
            <a:lstStyle/>
            <a:p>
              <a:pPr algn="ctr"/>
              <a:r>
                <a:rPr lang="en-US" sz="1600" b="1" dirty="0">
                  <a:solidFill>
                    <a:srgbClr val="3366FF"/>
                  </a:solidFill>
                  <a:latin typeface="Comic Sans MS"/>
                  <a:cs typeface="Comic Sans MS"/>
                </a:rPr>
                <a:t>Internal phase </a:t>
              </a:r>
              <a:r>
                <a:rPr lang="en-US" sz="1600" b="1" dirty="0" err="1">
                  <a:solidFill>
                    <a:srgbClr val="3366FF"/>
                  </a:solidFill>
                  <a:latin typeface="Comic Sans MS"/>
                  <a:cs typeface="Comic Sans MS"/>
                </a:rPr>
                <a:t>desynchronization</a:t>
              </a:r>
              <a:endParaRPr lang="en-US" sz="1600" b="1" dirty="0">
                <a:solidFill>
                  <a:srgbClr val="3366FF"/>
                </a:solidFill>
                <a:latin typeface="Comic Sans MS"/>
                <a:cs typeface="Comic Sans MS"/>
              </a:endParaRPr>
            </a:p>
            <a:p>
              <a:pPr algn="ctr"/>
              <a:r>
                <a:rPr lang="en-US" sz="1600" b="1" dirty="0">
                  <a:solidFill>
                    <a:srgbClr val="3366FF"/>
                  </a:solidFill>
                  <a:latin typeface="Comic Sans MS"/>
                  <a:cs typeface="Comic Sans MS"/>
                </a:rPr>
                <a:t>within an animal</a:t>
              </a:r>
            </a:p>
          </p:txBody>
        </p:sp>
      </p:grpSp>
    </p:spTree>
    <p:extLst>
      <p:ext uri="{BB962C8B-B14F-4D97-AF65-F5344CB8AC3E}">
        <p14:creationId xmlns:p14="http://schemas.microsoft.com/office/powerpoint/2010/main" val="961205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rgbClr val="000042"/>
            </a:gs>
            <a:gs pos="17000">
              <a:srgbClr val="000042"/>
            </a:gs>
            <a:gs pos="68000">
              <a:srgbClr val="000066"/>
            </a:gs>
            <a:gs pos="100000">
              <a:srgbClr val="020000"/>
            </a:gs>
          </a:gsLst>
          <a:lin ang="5400000" scaled="1"/>
          <a:tileRect/>
        </a:gradFill>
        <a:effectLst/>
      </p:bgPr>
    </p:bg>
    <p:spTree>
      <p:nvGrpSpPr>
        <p:cNvPr id="1" name=""/>
        <p:cNvGrpSpPr/>
        <p:nvPr/>
      </p:nvGrpSpPr>
      <p:grpSpPr>
        <a:xfrm>
          <a:off x="0" y="0"/>
          <a:ext cx="0" cy="0"/>
          <a:chOff x="0" y="0"/>
          <a:chExt cx="0" cy="0"/>
        </a:xfrm>
      </p:grpSpPr>
      <p:pic>
        <p:nvPicPr>
          <p:cNvPr id="3" name="SCN050309-WTc.mov">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6265387" y="838200"/>
            <a:ext cx="2046768" cy="2000250"/>
          </a:xfrm>
          <a:prstGeom prst="rect">
            <a:avLst/>
          </a:prstGeom>
        </p:spPr>
      </p:pic>
      <p:sp>
        <p:nvSpPr>
          <p:cNvPr id="5" name="Sun 4"/>
          <p:cNvSpPr/>
          <p:nvPr/>
        </p:nvSpPr>
        <p:spPr>
          <a:xfrm>
            <a:off x="609600" y="1324378"/>
            <a:ext cx="1447800" cy="1495022"/>
          </a:xfrm>
          <a:prstGeom prst="sun">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ight Arrow 1"/>
          <p:cNvSpPr/>
          <p:nvPr/>
        </p:nvSpPr>
        <p:spPr>
          <a:xfrm>
            <a:off x="2438400" y="1893402"/>
            <a:ext cx="381000" cy="240198"/>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352800" y="1410758"/>
            <a:ext cx="1981200" cy="1082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reeform 7"/>
          <p:cNvSpPr/>
          <p:nvPr/>
        </p:nvSpPr>
        <p:spPr>
          <a:xfrm>
            <a:off x="3913908" y="2010575"/>
            <a:ext cx="2410691" cy="228203"/>
          </a:xfrm>
          <a:custGeom>
            <a:avLst/>
            <a:gdLst>
              <a:gd name="connsiteX0" fmla="*/ 0 w 1454727"/>
              <a:gd name="connsiteY0" fmla="*/ 0 h 859491"/>
              <a:gd name="connsiteX1" fmla="*/ 96982 w 1454727"/>
              <a:gd name="connsiteY1" fmla="*/ 55419 h 859491"/>
              <a:gd name="connsiteX2" fmla="*/ 152400 w 1454727"/>
              <a:gd name="connsiteY2" fmla="*/ 96982 h 859491"/>
              <a:gd name="connsiteX3" fmla="*/ 207818 w 1454727"/>
              <a:gd name="connsiteY3" fmla="*/ 124691 h 859491"/>
              <a:gd name="connsiteX4" fmla="*/ 290946 w 1454727"/>
              <a:gd name="connsiteY4" fmla="*/ 207819 h 859491"/>
              <a:gd name="connsiteX5" fmla="*/ 346364 w 1454727"/>
              <a:gd name="connsiteY5" fmla="*/ 235528 h 859491"/>
              <a:gd name="connsiteX6" fmla="*/ 387927 w 1454727"/>
              <a:gd name="connsiteY6" fmla="*/ 277091 h 859491"/>
              <a:gd name="connsiteX7" fmla="*/ 484909 w 1454727"/>
              <a:gd name="connsiteY7" fmla="*/ 346364 h 859491"/>
              <a:gd name="connsiteX8" fmla="*/ 540327 w 1454727"/>
              <a:gd name="connsiteY8" fmla="*/ 374073 h 859491"/>
              <a:gd name="connsiteX9" fmla="*/ 554182 w 1454727"/>
              <a:gd name="connsiteY9" fmla="*/ 415637 h 859491"/>
              <a:gd name="connsiteX10" fmla="*/ 595746 w 1454727"/>
              <a:gd name="connsiteY10" fmla="*/ 443346 h 859491"/>
              <a:gd name="connsiteX11" fmla="*/ 651164 w 1454727"/>
              <a:gd name="connsiteY11" fmla="*/ 484909 h 859491"/>
              <a:gd name="connsiteX12" fmla="*/ 720436 w 1454727"/>
              <a:gd name="connsiteY12" fmla="*/ 554182 h 859491"/>
              <a:gd name="connsiteX13" fmla="*/ 762000 w 1454727"/>
              <a:gd name="connsiteY13" fmla="*/ 581891 h 859491"/>
              <a:gd name="connsiteX14" fmla="*/ 845127 w 1454727"/>
              <a:gd name="connsiteY14" fmla="*/ 651164 h 859491"/>
              <a:gd name="connsiteX15" fmla="*/ 942109 w 1454727"/>
              <a:gd name="connsiteY15" fmla="*/ 720437 h 859491"/>
              <a:gd name="connsiteX16" fmla="*/ 1039091 w 1454727"/>
              <a:gd name="connsiteY16" fmla="*/ 762000 h 859491"/>
              <a:gd name="connsiteX17" fmla="*/ 1122218 w 1454727"/>
              <a:gd name="connsiteY17" fmla="*/ 789709 h 859491"/>
              <a:gd name="connsiteX18" fmla="*/ 1163782 w 1454727"/>
              <a:gd name="connsiteY18" fmla="*/ 803564 h 859491"/>
              <a:gd name="connsiteX19" fmla="*/ 1233055 w 1454727"/>
              <a:gd name="connsiteY19" fmla="*/ 817419 h 859491"/>
              <a:gd name="connsiteX20" fmla="*/ 1427018 w 1454727"/>
              <a:gd name="connsiteY20" fmla="*/ 858982 h 859491"/>
              <a:gd name="connsiteX21" fmla="*/ 1454727 w 1454727"/>
              <a:gd name="connsiteY21" fmla="*/ 858982 h 8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54727" h="859491">
                <a:moveTo>
                  <a:pt x="0" y="0"/>
                </a:moveTo>
                <a:cubicBezTo>
                  <a:pt x="32327" y="18473"/>
                  <a:pt x="65570" y="35429"/>
                  <a:pt x="96982" y="55419"/>
                </a:cubicBezTo>
                <a:cubicBezTo>
                  <a:pt x="116463" y="67816"/>
                  <a:pt x="132819" y="84744"/>
                  <a:pt x="152400" y="96982"/>
                </a:cubicBezTo>
                <a:cubicBezTo>
                  <a:pt x="169914" y="107928"/>
                  <a:pt x="191691" y="111789"/>
                  <a:pt x="207818" y="124691"/>
                </a:cubicBezTo>
                <a:cubicBezTo>
                  <a:pt x="238418" y="149171"/>
                  <a:pt x="263237" y="180110"/>
                  <a:pt x="290946" y="207819"/>
                </a:cubicBezTo>
                <a:cubicBezTo>
                  <a:pt x="305550" y="222423"/>
                  <a:pt x="329558" y="223524"/>
                  <a:pt x="346364" y="235528"/>
                </a:cubicBezTo>
                <a:cubicBezTo>
                  <a:pt x="362307" y="246916"/>
                  <a:pt x="373051" y="264340"/>
                  <a:pt x="387927" y="277091"/>
                </a:cubicBezTo>
                <a:cubicBezTo>
                  <a:pt x="402792" y="289832"/>
                  <a:pt x="462982" y="333834"/>
                  <a:pt x="484909" y="346364"/>
                </a:cubicBezTo>
                <a:cubicBezTo>
                  <a:pt x="502841" y="356611"/>
                  <a:pt x="521854" y="364837"/>
                  <a:pt x="540327" y="374073"/>
                </a:cubicBezTo>
                <a:cubicBezTo>
                  <a:pt x="544945" y="387928"/>
                  <a:pt x="545059" y="404233"/>
                  <a:pt x="554182" y="415637"/>
                </a:cubicBezTo>
                <a:cubicBezTo>
                  <a:pt x="564584" y="428639"/>
                  <a:pt x="582196" y="433668"/>
                  <a:pt x="595746" y="443346"/>
                </a:cubicBezTo>
                <a:cubicBezTo>
                  <a:pt x="614536" y="456767"/>
                  <a:pt x="633906" y="469568"/>
                  <a:pt x="651164" y="484909"/>
                </a:cubicBezTo>
                <a:cubicBezTo>
                  <a:pt x="675571" y="506604"/>
                  <a:pt x="697345" y="531091"/>
                  <a:pt x="720436" y="554182"/>
                </a:cubicBezTo>
                <a:cubicBezTo>
                  <a:pt x="732210" y="565956"/>
                  <a:pt x="749208" y="571231"/>
                  <a:pt x="762000" y="581891"/>
                </a:cubicBezTo>
                <a:cubicBezTo>
                  <a:pt x="868681" y="670791"/>
                  <a:pt x="741929" y="582365"/>
                  <a:pt x="845127" y="651164"/>
                </a:cubicBezTo>
                <a:cubicBezTo>
                  <a:pt x="875146" y="741219"/>
                  <a:pt x="831273" y="646547"/>
                  <a:pt x="942109" y="720437"/>
                </a:cubicBezTo>
                <a:cubicBezTo>
                  <a:pt x="1008052" y="764399"/>
                  <a:pt x="957758" y="737600"/>
                  <a:pt x="1039091" y="762000"/>
                </a:cubicBezTo>
                <a:cubicBezTo>
                  <a:pt x="1067067" y="770393"/>
                  <a:pt x="1094509" y="780473"/>
                  <a:pt x="1122218" y="789709"/>
                </a:cubicBezTo>
                <a:cubicBezTo>
                  <a:pt x="1136073" y="794327"/>
                  <a:pt x="1149461" y="800700"/>
                  <a:pt x="1163782" y="803564"/>
                </a:cubicBezTo>
                <a:cubicBezTo>
                  <a:pt x="1186873" y="808182"/>
                  <a:pt x="1210110" y="812124"/>
                  <a:pt x="1233055" y="817419"/>
                </a:cubicBezTo>
                <a:cubicBezTo>
                  <a:pt x="1331797" y="840206"/>
                  <a:pt x="1335350" y="847524"/>
                  <a:pt x="1427018" y="858982"/>
                </a:cubicBezTo>
                <a:cubicBezTo>
                  <a:pt x="1436183" y="860128"/>
                  <a:pt x="1445491" y="858982"/>
                  <a:pt x="1454727" y="858982"/>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900055" y="1941303"/>
            <a:ext cx="2320636" cy="343838"/>
          </a:xfrm>
          <a:custGeom>
            <a:avLst/>
            <a:gdLst>
              <a:gd name="connsiteX0" fmla="*/ 0 w 1427018"/>
              <a:gd name="connsiteY0" fmla="*/ 0 h 970836"/>
              <a:gd name="connsiteX1" fmla="*/ 69272 w 1427018"/>
              <a:gd name="connsiteY1" fmla="*/ 55418 h 970836"/>
              <a:gd name="connsiteX2" fmla="*/ 83127 w 1427018"/>
              <a:gd name="connsiteY2" fmla="*/ 96981 h 970836"/>
              <a:gd name="connsiteX3" fmla="*/ 110836 w 1427018"/>
              <a:gd name="connsiteY3" fmla="*/ 124691 h 970836"/>
              <a:gd name="connsiteX4" fmla="*/ 193963 w 1427018"/>
              <a:gd name="connsiteY4" fmla="*/ 166254 h 970836"/>
              <a:gd name="connsiteX5" fmla="*/ 235527 w 1427018"/>
              <a:gd name="connsiteY5" fmla="*/ 193963 h 970836"/>
              <a:gd name="connsiteX6" fmla="*/ 277090 w 1427018"/>
              <a:gd name="connsiteY6" fmla="*/ 207818 h 970836"/>
              <a:gd name="connsiteX7" fmla="*/ 304800 w 1427018"/>
              <a:gd name="connsiteY7" fmla="*/ 235527 h 970836"/>
              <a:gd name="connsiteX8" fmla="*/ 360218 w 1427018"/>
              <a:gd name="connsiteY8" fmla="*/ 249381 h 970836"/>
              <a:gd name="connsiteX9" fmla="*/ 401781 w 1427018"/>
              <a:gd name="connsiteY9" fmla="*/ 263236 h 970836"/>
              <a:gd name="connsiteX10" fmla="*/ 484909 w 1427018"/>
              <a:gd name="connsiteY10" fmla="*/ 304800 h 970836"/>
              <a:gd name="connsiteX11" fmla="*/ 581890 w 1427018"/>
              <a:gd name="connsiteY11" fmla="*/ 401781 h 970836"/>
              <a:gd name="connsiteX12" fmla="*/ 637309 w 1427018"/>
              <a:gd name="connsiteY12" fmla="*/ 484909 h 970836"/>
              <a:gd name="connsiteX13" fmla="*/ 665018 w 1427018"/>
              <a:gd name="connsiteY13" fmla="*/ 526472 h 970836"/>
              <a:gd name="connsiteX14" fmla="*/ 706581 w 1427018"/>
              <a:gd name="connsiteY14" fmla="*/ 554181 h 970836"/>
              <a:gd name="connsiteX15" fmla="*/ 803563 w 1427018"/>
              <a:gd name="connsiteY15" fmla="*/ 609600 h 970836"/>
              <a:gd name="connsiteX16" fmla="*/ 886690 w 1427018"/>
              <a:gd name="connsiteY16" fmla="*/ 706581 h 970836"/>
              <a:gd name="connsiteX17" fmla="*/ 928254 w 1427018"/>
              <a:gd name="connsiteY17" fmla="*/ 720436 h 970836"/>
              <a:gd name="connsiteX18" fmla="*/ 1039090 w 1427018"/>
              <a:gd name="connsiteY18" fmla="*/ 817418 h 970836"/>
              <a:gd name="connsiteX19" fmla="*/ 1149927 w 1427018"/>
              <a:gd name="connsiteY19" fmla="*/ 900545 h 970836"/>
              <a:gd name="connsiteX20" fmla="*/ 1233054 w 1427018"/>
              <a:gd name="connsiteY20" fmla="*/ 928254 h 970836"/>
              <a:gd name="connsiteX21" fmla="*/ 1316181 w 1427018"/>
              <a:gd name="connsiteY21" fmla="*/ 955963 h 970836"/>
              <a:gd name="connsiteX22" fmla="*/ 1371600 w 1427018"/>
              <a:gd name="connsiteY22" fmla="*/ 969818 h 970836"/>
              <a:gd name="connsiteX23" fmla="*/ 1427018 w 1427018"/>
              <a:gd name="connsiteY23" fmla="*/ 969818 h 97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7018" h="970836">
                <a:moveTo>
                  <a:pt x="0" y="0"/>
                </a:moveTo>
                <a:cubicBezTo>
                  <a:pt x="23091" y="18473"/>
                  <a:pt x="50028" y="32966"/>
                  <a:pt x="69272" y="55418"/>
                </a:cubicBezTo>
                <a:cubicBezTo>
                  <a:pt x="78776" y="66506"/>
                  <a:pt x="75613" y="84458"/>
                  <a:pt x="83127" y="96981"/>
                </a:cubicBezTo>
                <a:cubicBezTo>
                  <a:pt x="89848" y="108182"/>
                  <a:pt x="100636" y="116531"/>
                  <a:pt x="110836" y="124691"/>
                </a:cubicBezTo>
                <a:cubicBezTo>
                  <a:pt x="149203" y="155385"/>
                  <a:pt x="150065" y="151622"/>
                  <a:pt x="193963" y="166254"/>
                </a:cubicBezTo>
                <a:cubicBezTo>
                  <a:pt x="207818" y="175490"/>
                  <a:pt x="220634" y="186516"/>
                  <a:pt x="235527" y="193963"/>
                </a:cubicBezTo>
                <a:cubicBezTo>
                  <a:pt x="248589" y="200494"/>
                  <a:pt x="264567" y="200304"/>
                  <a:pt x="277090" y="207818"/>
                </a:cubicBezTo>
                <a:cubicBezTo>
                  <a:pt x="288291" y="214539"/>
                  <a:pt x="293117" y="229685"/>
                  <a:pt x="304800" y="235527"/>
                </a:cubicBezTo>
                <a:cubicBezTo>
                  <a:pt x="321831" y="244042"/>
                  <a:pt x="341909" y="244150"/>
                  <a:pt x="360218" y="249381"/>
                </a:cubicBezTo>
                <a:cubicBezTo>
                  <a:pt x="374260" y="253393"/>
                  <a:pt x="388719" y="256705"/>
                  <a:pt x="401781" y="263236"/>
                </a:cubicBezTo>
                <a:cubicBezTo>
                  <a:pt x="509208" y="316950"/>
                  <a:pt x="380440" y="269976"/>
                  <a:pt x="484909" y="304800"/>
                </a:cubicBezTo>
                <a:cubicBezTo>
                  <a:pt x="548428" y="400078"/>
                  <a:pt x="508734" y="377396"/>
                  <a:pt x="581890" y="401781"/>
                </a:cubicBezTo>
                <a:lnTo>
                  <a:pt x="637309" y="484909"/>
                </a:lnTo>
                <a:cubicBezTo>
                  <a:pt x="646545" y="498763"/>
                  <a:pt x="651164" y="517236"/>
                  <a:pt x="665018" y="526472"/>
                </a:cubicBezTo>
                <a:cubicBezTo>
                  <a:pt x="678872" y="535708"/>
                  <a:pt x="692124" y="545920"/>
                  <a:pt x="706581" y="554181"/>
                </a:cubicBezTo>
                <a:cubicBezTo>
                  <a:pt x="731935" y="568669"/>
                  <a:pt x="781060" y="587097"/>
                  <a:pt x="803563" y="609600"/>
                </a:cubicBezTo>
                <a:cubicBezTo>
                  <a:pt x="841974" y="648011"/>
                  <a:pt x="841449" y="676421"/>
                  <a:pt x="886690" y="706581"/>
                </a:cubicBezTo>
                <a:cubicBezTo>
                  <a:pt x="898841" y="714682"/>
                  <a:pt x="914399" y="715818"/>
                  <a:pt x="928254" y="720436"/>
                </a:cubicBezTo>
                <a:cubicBezTo>
                  <a:pt x="1006756" y="838190"/>
                  <a:pt x="877468" y="655802"/>
                  <a:pt x="1039090" y="817418"/>
                </a:cubicBezTo>
                <a:cubicBezTo>
                  <a:pt x="1071913" y="850240"/>
                  <a:pt x="1102932" y="884880"/>
                  <a:pt x="1149927" y="900545"/>
                </a:cubicBezTo>
                <a:lnTo>
                  <a:pt x="1233054" y="928254"/>
                </a:lnTo>
                <a:lnTo>
                  <a:pt x="1316181" y="955963"/>
                </a:lnTo>
                <a:cubicBezTo>
                  <a:pt x="1334245" y="961984"/>
                  <a:pt x="1352705" y="967456"/>
                  <a:pt x="1371600" y="969818"/>
                </a:cubicBezTo>
                <a:cubicBezTo>
                  <a:pt x="1389930" y="972109"/>
                  <a:pt x="1408545" y="969818"/>
                  <a:pt x="1427018" y="969818"/>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927763" y="1858175"/>
            <a:ext cx="2298105" cy="363105"/>
          </a:xfrm>
          <a:custGeom>
            <a:avLst/>
            <a:gdLst>
              <a:gd name="connsiteX0" fmla="*/ 0 w 1413163"/>
              <a:gd name="connsiteY0" fmla="*/ 0 h 1025237"/>
              <a:gd name="connsiteX1" fmla="*/ 69272 w 1413163"/>
              <a:gd name="connsiteY1" fmla="*/ 55419 h 1025237"/>
              <a:gd name="connsiteX2" fmla="*/ 96981 w 1413163"/>
              <a:gd name="connsiteY2" fmla="*/ 138546 h 1025237"/>
              <a:gd name="connsiteX3" fmla="*/ 152400 w 1413163"/>
              <a:gd name="connsiteY3" fmla="*/ 207819 h 1025237"/>
              <a:gd name="connsiteX4" fmla="*/ 249381 w 1413163"/>
              <a:gd name="connsiteY4" fmla="*/ 318655 h 1025237"/>
              <a:gd name="connsiteX5" fmla="*/ 277091 w 1413163"/>
              <a:gd name="connsiteY5" fmla="*/ 346364 h 1025237"/>
              <a:gd name="connsiteX6" fmla="*/ 304800 w 1413163"/>
              <a:gd name="connsiteY6" fmla="*/ 387928 h 1025237"/>
              <a:gd name="connsiteX7" fmla="*/ 346363 w 1413163"/>
              <a:gd name="connsiteY7" fmla="*/ 401782 h 1025237"/>
              <a:gd name="connsiteX8" fmla="*/ 443345 w 1413163"/>
              <a:gd name="connsiteY8" fmla="*/ 471055 h 1025237"/>
              <a:gd name="connsiteX9" fmla="*/ 484909 w 1413163"/>
              <a:gd name="connsiteY9" fmla="*/ 484909 h 1025237"/>
              <a:gd name="connsiteX10" fmla="*/ 512618 w 1413163"/>
              <a:gd name="connsiteY10" fmla="*/ 512619 h 1025237"/>
              <a:gd name="connsiteX11" fmla="*/ 595745 w 1413163"/>
              <a:gd name="connsiteY11" fmla="*/ 540328 h 1025237"/>
              <a:gd name="connsiteX12" fmla="*/ 678872 w 1413163"/>
              <a:gd name="connsiteY12" fmla="*/ 609600 h 1025237"/>
              <a:gd name="connsiteX13" fmla="*/ 775854 w 1413163"/>
              <a:gd name="connsiteY13" fmla="*/ 637309 h 1025237"/>
              <a:gd name="connsiteX14" fmla="*/ 886691 w 1413163"/>
              <a:gd name="connsiteY14" fmla="*/ 720437 h 1025237"/>
              <a:gd name="connsiteX15" fmla="*/ 942109 w 1413163"/>
              <a:gd name="connsiteY15" fmla="*/ 734291 h 1025237"/>
              <a:gd name="connsiteX16" fmla="*/ 997527 w 1413163"/>
              <a:gd name="connsiteY16" fmla="*/ 762000 h 1025237"/>
              <a:gd name="connsiteX17" fmla="*/ 1039091 w 1413163"/>
              <a:gd name="connsiteY17" fmla="*/ 775855 h 1025237"/>
              <a:gd name="connsiteX18" fmla="*/ 1122218 w 1413163"/>
              <a:gd name="connsiteY18" fmla="*/ 831273 h 1025237"/>
              <a:gd name="connsiteX19" fmla="*/ 1163781 w 1413163"/>
              <a:gd name="connsiteY19" fmla="*/ 872837 h 1025237"/>
              <a:gd name="connsiteX20" fmla="*/ 1205345 w 1413163"/>
              <a:gd name="connsiteY20" fmla="*/ 886691 h 1025237"/>
              <a:gd name="connsiteX21" fmla="*/ 1274618 w 1413163"/>
              <a:gd name="connsiteY21" fmla="*/ 942109 h 1025237"/>
              <a:gd name="connsiteX22" fmla="*/ 1343891 w 1413163"/>
              <a:gd name="connsiteY22" fmla="*/ 983673 h 1025237"/>
              <a:gd name="connsiteX23" fmla="*/ 1413163 w 1413163"/>
              <a:gd name="connsiteY23" fmla="*/ 1025237 h 102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13163" h="1025237">
                <a:moveTo>
                  <a:pt x="0" y="0"/>
                </a:moveTo>
                <a:cubicBezTo>
                  <a:pt x="23091" y="18473"/>
                  <a:pt x="52314" y="31194"/>
                  <a:pt x="69272" y="55419"/>
                </a:cubicBezTo>
                <a:cubicBezTo>
                  <a:pt x="86021" y="79347"/>
                  <a:pt x="87745" y="110837"/>
                  <a:pt x="96981" y="138546"/>
                </a:cubicBezTo>
                <a:cubicBezTo>
                  <a:pt x="110540" y="179224"/>
                  <a:pt x="129702" y="177555"/>
                  <a:pt x="152400" y="207819"/>
                </a:cubicBezTo>
                <a:cubicBezTo>
                  <a:pt x="271888" y="367138"/>
                  <a:pt x="152692" y="241305"/>
                  <a:pt x="249381" y="318655"/>
                </a:cubicBezTo>
                <a:cubicBezTo>
                  <a:pt x="259581" y="326815"/>
                  <a:pt x="268931" y="336164"/>
                  <a:pt x="277091" y="346364"/>
                </a:cubicBezTo>
                <a:cubicBezTo>
                  <a:pt x="287493" y="359366"/>
                  <a:pt x="291798" y="377526"/>
                  <a:pt x="304800" y="387928"/>
                </a:cubicBezTo>
                <a:cubicBezTo>
                  <a:pt x="316204" y="397051"/>
                  <a:pt x="332509" y="397164"/>
                  <a:pt x="346363" y="401782"/>
                </a:cubicBezTo>
                <a:cubicBezTo>
                  <a:pt x="358917" y="411198"/>
                  <a:pt x="423084" y="460925"/>
                  <a:pt x="443345" y="471055"/>
                </a:cubicBezTo>
                <a:cubicBezTo>
                  <a:pt x="456407" y="477586"/>
                  <a:pt x="471054" y="480291"/>
                  <a:pt x="484909" y="484909"/>
                </a:cubicBezTo>
                <a:cubicBezTo>
                  <a:pt x="494145" y="494146"/>
                  <a:pt x="500935" y="506777"/>
                  <a:pt x="512618" y="512619"/>
                </a:cubicBezTo>
                <a:cubicBezTo>
                  <a:pt x="538742" y="525681"/>
                  <a:pt x="595745" y="540328"/>
                  <a:pt x="595745" y="540328"/>
                </a:cubicBezTo>
                <a:cubicBezTo>
                  <a:pt x="626385" y="570967"/>
                  <a:pt x="640296" y="590312"/>
                  <a:pt x="678872" y="609600"/>
                </a:cubicBezTo>
                <a:cubicBezTo>
                  <a:pt x="698751" y="619540"/>
                  <a:pt x="758094" y="632869"/>
                  <a:pt x="775854" y="637309"/>
                </a:cubicBezTo>
                <a:cubicBezTo>
                  <a:pt x="806629" y="668085"/>
                  <a:pt x="844912" y="709993"/>
                  <a:pt x="886691" y="720437"/>
                </a:cubicBezTo>
                <a:lnTo>
                  <a:pt x="942109" y="734291"/>
                </a:lnTo>
                <a:cubicBezTo>
                  <a:pt x="960582" y="743527"/>
                  <a:pt x="978544" y="753864"/>
                  <a:pt x="997527" y="762000"/>
                </a:cubicBezTo>
                <a:cubicBezTo>
                  <a:pt x="1010950" y="767753"/>
                  <a:pt x="1026325" y="768763"/>
                  <a:pt x="1039091" y="775855"/>
                </a:cubicBezTo>
                <a:cubicBezTo>
                  <a:pt x="1068202" y="792028"/>
                  <a:pt x="1098670" y="807725"/>
                  <a:pt x="1122218" y="831273"/>
                </a:cubicBezTo>
                <a:cubicBezTo>
                  <a:pt x="1136072" y="845128"/>
                  <a:pt x="1147478" y="861969"/>
                  <a:pt x="1163781" y="872837"/>
                </a:cubicBezTo>
                <a:cubicBezTo>
                  <a:pt x="1175932" y="880938"/>
                  <a:pt x="1191490" y="882073"/>
                  <a:pt x="1205345" y="886691"/>
                </a:cubicBezTo>
                <a:cubicBezTo>
                  <a:pt x="1260534" y="969476"/>
                  <a:pt x="1200261" y="897494"/>
                  <a:pt x="1274618" y="942109"/>
                </a:cubicBezTo>
                <a:cubicBezTo>
                  <a:pt x="1369707" y="999163"/>
                  <a:pt x="1226147" y="944427"/>
                  <a:pt x="1343891" y="983673"/>
                </a:cubicBezTo>
                <a:cubicBezTo>
                  <a:pt x="1394046" y="1017110"/>
                  <a:pt x="1370561" y="1003935"/>
                  <a:pt x="1413163" y="1025237"/>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3927764" y="1927448"/>
            <a:ext cx="2320636" cy="353291"/>
          </a:xfrm>
          <a:custGeom>
            <a:avLst/>
            <a:gdLst>
              <a:gd name="connsiteX0" fmla="*/ 0 w 1427018"/>
              <a:gd name="connsiteY0" fmla="*/ 0 h 997527"/>
              <a:gd name="connsiteX1" fmla="*/ 69272 w 1427018"/>
              <a:gd name="connsiteY1" fmla="*/ 41564 h 997527"/>
              <a:gd name="connsiteX2" fmla="*/ 110836 w 1427018"/>
              <a:gd name="connsiteY2" fmla="*/ 69273 h 997527"/>
              <a:gd name="connsiteX3" fmla="*/ 124691 w 1427018"/>
              <a:gd name="connsiteY3" fmla="*/ 110836 h 997527"/>
              <a:gd name="connsiteX4" fmla="*/ 207818 w 1427018"/>
              <a:gd name="connsiteY4" fmla="*/ 180109 h 997527"/>
              <a:gd name="connsiteX5" fmla="*/ 290945 w 1427018"/>
              <a:gd name="connsiteY5" fmla="*/ 290946 h 997527"/>
              <a:gd name="connsiteX6" fmla="*/ 374072 w 1427018"/>
              <a:gd name="connsiteY6" fmla="*/ 346364 h 997527"/>
              <a:gd name="connsiteX7" fmla="*/ 401781 w 1427018"/>
              <a:gd name="connsiteY7" fmla="*/ 387927 h 997527"/>
              <a:gd name="connsiteX8" fmla="*/ 443345 w 1427018"/>
              <a:gd name="connsiteY8" fmla="*/ 415636 h 997527"/>
              <a:gd name="connsiteX9" fmla="*/ 471054 w 1427018"/>
              <a:gd name="connsiteY9" fmla="*/ 443346 h 997527"/>
              <a:gd name="connsiteX10" fmla="*/ 568036 w 1427018"/>
              <a:gd name="connsiteY10" fmla="*/ 498764 h 997527"/>
              <a:gd name="connsiteX11" fmla="*/ 706581 w 1427018"/>
              <a:gd name="connsiteY11" fmla="*/ 568036 h 997527"/>
              <a:gd name="connsiteX12" fmla="*/ 762000 w 1427018"/>
              <a:gd name="connsiteY12" fmla="*/ 595746 h 997527"/>
              <a:gd name="connsiteX13" fmla="*/ 803563 w 1427018"/>
              <a:gd name="connsiteY13" fmla="*/ 623455 h 997527"/>
              <a:gd name="connsiteX14" fmla="*/ 858981 w 1427018"/>
              <a:gd name="connsiteY14" fmla="*/ 637309 h 997527"/>
              <a:gd name="connsiteX15" fmla="*/ 886691 w 1427018"/>
              <a:gd name="connsiteY15" fmla="*/ 665018 h 997527"/>
              <a:gd name="connsiteX16" fmla="*/ 969818 w 1427018"/>
              <a:gd name="connsiteY16" fmla="*/ 692727 h 997527"/>
              <a:gd name="connsiteX17" fmla="*/ 1011381 w 1427018"/>
              <a:gd name="connsiteY17" fmla="*/ 720436 h 997527"/>
              <a:gd name="connsiteX18" fmla="*/ 1080654 w 1427018"/>
              <a:gd name="connsiteY18" fmla="*/ 789709 h 997527"/>
              <a:gd name="connsiteX19" fmla="*/ 1094509 w 1427018"/>
              <a:gd name="connsiteY19" fmla="*/ 831273 h 997527"/>
              <a:gd name="connsiteX20" fmla="*/ 1136072 w 1427018"/>
              <a:gd name="connsiteY20" fmla="*/ 845127 h 997527"/>
              <a:gd name="connsiteX21" fmla="*/ 1177636 w 1427018"/>
              <a:gd name="connsiteY21" fmla="*/ 872836 h 997527"/>
              <a:gd name="connsiteX22" fmla="*/ 1205345 w 1427018"/>
              <a:gd name="connsiteY22" fmla="*/ 900546 h 997527"/>
              <a:gd name="connsiteX23" fmla="*/ 1246909 w 1427018"/>
              <a:gd name="connsiteY23" fmla="*/ 914400 h 997527"/>
              <a:gd name="connsiteX24" fmla="*/ 1413163 w 1427018"/>
              <a:gd name="connsiteY24" fmla="*/ 997527 h 997527"/>
              <a:gd name="connsiteX25" fmla="*/ 1427018 w 1427018"/>
              <a:gd name="connsiteY25" fmla="*/ 997527 h 99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7018" h="997527">
                <a:moveTo>
                  <a:pt x="0" y="0"/>
                </a:moveTo>
                <a:cubicBezTo>
                  <a:pt x="23091" y="13855"/>
                  <a:pt x="46437" y="27292"/>
                  <a:pt x="69272" y="41564"/>
                </a:cubicBezTo>
                <a:cubicBezTo>
                  <a:pt x="83392" y="50389"/>
                  <a:pt x="100434" y="56271"/>
                  <a:pt x="110836" y="69273"/>
                </a:cubicBezTo>
                <a:cubicBezTo>
                  <a:pt x="119959" y="80677"/>
                  <a:pt x="117177" y="98313"/>
                  <a:pt x="124691" y="110836"/>
                </a:cubicBezTo>
                <a:cubicBezTo>
                  <a:pt x="136703" y="130856"/>
                  <a:pt x="198560" y="173166"/>
                  <a:pt x="207818" y="180109"/>
                </a:cubicBezTo>
                <a:cubicBezTo>
                  <a:pt x="226917" y="208758"/>
                  <a:pt x="256776" y="265319"/>
                  <a:pt x="290945" y="290946"/>
                </a:cubicBezTo>
                <a:cubicBezTo>
                  <a:pt x="317587" y="310927"/>
                  <a:pt x="374072" y="346364"/>
                  <a:pt x="374072" y="346364"/>
                </a:cubicBezTo>
                <a:cubicBezTo>
                  <a:pt x="383308" y="360218"/>
                  <a:pt x="390007" y="376153"/>
                  <a:pt x="401781" y="387927"/>
                </a:cubicBezTo>
                <a:cubicBezTo>
                  <a:pt x="413555" y="399701"/>
                  <a:pt x="430343" y="405234"/>
                  <a:pt x="443345" y="415636"/>
                </a:cubicBezTo>
                <a:cubicBezTo>
                  <a:pt x="453545" y="423796"/>
                  <a:pt x="460854" y="435186"/>
                  <a:pt x="471054" y="443346"/>
                </a:cubicBezTo>
                <a:cubicBezTo>
                  <a:pt x="518976" y="481684"/>
                  <a:pt x="511153" y="464634"/>
                  <a:pt x="568036" y="498764"/>
                </a:cubicBezTo>
                <a:cubicBezTo>
                  <a:pt x="685857" y="569457"/>
                  <a:pt x="608077" y="543411"/>
                  <a:pt x="706581" y="568036"/>
                </a:cubicBezTo>
                <a:cubicBezTo>
                  <a:pt x="725054" y="577273"/>
                  <a:pt x="744068" y="585499"/>
                  <a:pt x="762000" y="595746"/>
                </a:cubicBezTo>
                <a:cubicBezTo>
                  <a:pt x="776457" y="604007"/>
                  <a:pt x="788258" y="616896"/>
                  <a:pt x="803563" y="623455"/>
                </a:cubicBezTo>
                <a:cubicBezTo>
                  <a:pt x="821065" y="630956"/>
                  <a:pt x="840508" y="632691"/>
                  <a:pt x="858981" y="637309"/>
                </a:cubicBezTo>
                <a:cubicBezTo>
                  <a:pt x="868218" y="646545"/>
                  <a:pt x="875008" y="659176"/>
                  <a:pt x="886691" y="665018"/>
                </a:cubicBezTo>
                <a:cubicBezTo>
                  <a:pt x="912815" y="678080"/>
                  <a:pt x="969818" y="692727"/>
                  <a:pt x="969818" y="692727"/>
                </a:cubicBezTo>
                <a:cubicBezTo>
                  <a:pt x="983672" y="701963"/>
                  <a:pt x="998850" y="709471"/>
                  <a:pt x="1011381" y="720436"/>
                </a:cubicBezTo>
                <a:cubicBezTo>
                  <a:pt x="1035957" y="741940"/>
                  <a:pt x="1080654" y="789709"/>
                  <a:pt x="1080654" y="789709"/>
                </a:cubicBezTo>
                <a:cubicBezTo>
                  <a:pt x="1085272" y="803564"/>
                  <a:pt x="1084182" y="820946"/>
                  <a:pt x="1094509" y="831273"/>
                </a:cubicBezTo>
                <a:cubicBezTo>
                  <a:pt x="1104835" y="841599"/>
                  <a:pt x="1123010" y="838596"/>
                  <a:pt x="1136072" y="845127"/>
                </a:cubicBezTo>
                <a:cubicBezTo>
                  <a:pt x="1150965" y="852574"/>
                  <a:pt x="1164634" y="862434"/>
                  <a:pt x="1177636" y="872836"/>
                </a:cubicBezTo>
                <a:cubicBezTo>
                  <a:pt x="1187836" y="880996"/>
                  <a:pt x="1194144" y="893825"/>
                  <a:pt x="1205345" y="900546"/>
                </a:cubicBezTo>
                <a:cubicBezTo>
                  <a:pt x="1217868" y="908060"/>
                  <a:pt x="1233054" y="909782"/>
                  <a:pt x="1246909" y="914400"/>
                </a:cubicBezTo>
                <a:cubicBezTo>
                  <a:pt x="1288938" y="942419"/>
                  <a:pt x="1355803" y="997527"/>
                  <a:pt x="1413163" y="997527"/>
                </a:cubicBezTo>
                <a:lnTo>
                  <a:pt x="1427018" y="997527"/>
                </a:ln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5400000">
            <a:off x="7124700" y="2933700"/>
            <a:ext cx="304800" cy="2286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102537" y="1290935"/>
            <a:ext cx="869149" cy="461665"/>
          </a:xfrm>
          <a:prstGeom prst="rect">
            <a:avLst/>
          </a:prstGeom>
          <a:noFill/>
        </p:spPr>
        <p:txBody>
          <a:bodyPr wrap="none" rtlCol="0">
            <a:spAutoFit/>
          </a:bodyPr>
          <a:lstStyle/>
          <a:p>
            <a:r>
              <a:rPr lang="en-US" sz="2400" dirty="0">
                <a:solidFill>
                  <a:schemeClr val="bg1"/>
                </a:solidFill>
                <a:latin typeface="Arial" panose="020B0604020202020204" pitchFamily="34" charset="0"/>
                <a:cs typeface="Arial" panose="020B0604020202020204" pitchFamily="34" charset="0"/>
              </a:rPr>
              <a:t>Input</a:t>
            </a:r>
          </a:p>
        </p:txBody>
      </p:sp>
      <p:grpSp>
        <p:nvGrpSpPr>
          <p:cNvPr id="25" name="Group 24"/>
          <p:cNvGrpSpPr/>
          <p:nvPr/>
        </p:nvGrpSpPr>
        <p:grpSpPr>
          <a:xfrm>
            <a:off x="1005892" y="3198208"/>
            <a:ext cx="7604708" cy="3507392"/>
            <a:chOff x="1005892" y="3198208"/>
            <a:chExt cx="7604708" cy="3507392"/>
          </a:xfrm>
        </p:grpSpPr>
        <p:pic>
          <p:nvPicPr>
            <p:cNvPr id="14" name="Picture 13" descr="Shin Per-luc blue"/>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48200" y="3728297"/>
              <a:ext cx="3962400" cy="2977303"/>
            </a:xfrm>
            <a:prstGeom prst="rect">
              <a:avLst/>
            </a:prstGeom>
            <a:noFill/>
            <a:ln w="9525">
              <a:noFill/>
              <a:miter lim="800000"/>
              <a:headEnd/>
              <a:tailEnd/>
            </a:ln>
          </p:spPr>
        </p:pic>
        <p:sp>
          <p:nvSpPr>
            <p:cNvPr id="16" name="TextBox 15"/>
            <p:cNvSpPr txBox="1"/>
            <p:nvPr/>
          </p:nvSpPr>
          <p:spPr>
            <a:xfrm>
              <a:off x="1005892" y="3983504"/>
              <a:ext cx="1623008" cy="1938992"/>
            </a:xfrm>
            <a:prstGeom prst="rect">
              <a:avLst/>
            </a:prstGeom>
            <a:noFill/>
            <a:ln w="25400">
              <a:solidFill>
                <a:schemeClr val="bg1"/>
              </a:solidFill>
            </a:ln>
          </p:spPr>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Sleep-wake</a:t>
              </a:r>
            </a:p>
            <a:p>
              <a:r>
                <a:rPr lang="en-US" sz="2000" dirty="0">
                  <a:solidFill>
                    <a:schemeClr val="bg1"/>
                  </a:solidFill>
                  <a:latin typeface="Arial" panose="020B0604020202020204" pitchFamily="34" charset="0"/>
                  <a:cs typeface="Arial" panose="020B0604020202020204" pitchFamily="34" charset="0"/>
                </a:rPr>
                <a:t>Locomotion</a:t>
              </a:r>
            </a:p>
            <a:p>
              <a:r>
                <a:rPr lang="en-US" sz="2000" dirty="0">
                  <a:solidFill>
                    <a:schemeClr val="bg1"/>
                  </a:solidFill>
                  <a:latin typeface="Arial" panose="020B0604020202020204" pitchFamily="34" charset="0"/>
                  <a:cs typeface="Arial" panose="020B0604020202020204" pitchFamily="34" charset="0"/>
                </a:rPr>
                <a:t>Feeding</a:t>
              </a:r>
            </a:p>
            <a:p>
              <a:r>
                <a:rPr lang="en-US" sz="2000" dirty="0">
                  <a:solidFill>
                    <a:schemeClr val="bg1"/>
                  </a:solidFill>
                  <a:latin typeface="Arial" panose="020B0604020202020204" pitchFamily="34" charset="0"/>
                  <a:cs typeface="Arial" panose="020B0604020202020204" pitchFamily="34" charset="0"/>
                </a:rPr>
                <a:t>Temperature</a:t>
              </a:r>
            </a:p>
            <a:p>
              <a:r>
                <a:rPr lang="en-US" sz="2000" dirty="0">
                  <a:solidFill>
                    <a:schemeClr val="bg1"/>
                  </a:solidFill>
                  <a:latin typeface="Arial" panose="020B0604020202020204" pitchFamily="34" charset="0"/>
                  <a:cs typeface="Arial" panose="020B0604020202020204" pitchFamily="34" charset="0"/>
                </a:rPr>
                <a:t>Metabolism</a:t>
              </a:r>
            </a:p>
            <a:p>
              <a:r>
                <a:rPr lang="en-US" sz="2000" dirty="0">
                  <a:solidFill>
                    <a:schemeClr val="bg1"/>
                  </a:solidFill>
                  <a:latin typeface="Arial" panose="020B0604020202020204" pitchFamily="34" charset="0"/>
                  <a:cs typeface="Arial" panose="020B0604020202020204" pitchFamily="34" charset="0"/>
                </a:rPr>
                <a:t>Physiology</a:t>
              </a:r>
            </a:p>
          </p:txBody>
        </p:sp>
        <p:sp>
          <p:nvSpPr>
            <p:cNvPr id="20" name="Right Arrow 19"/>
            <p:cNvSpPr/>
            <p:nvPr/>
          </p:nvSpPr>
          <p:spPr>
            <a:xfrm rot="10800000">
              <a:off x="3276601" y="4683736"/>
              <a:ext cx="380999" cy="269264"/>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mic Sans MS" panose="030F0702030302020204" pitchFamily="66" charset="0"/>
              </a:endParaRPr>
            </a:p>
          </p:txBody>
        </p:sp>
        <p:sp>
          <p:nvSpPr>
            <p:cNvPr id="22" name="TextBox 21"/>
            <p:cNvSpPr txBox="1"/>
            <p:nvPr/>
          </p:nvSpPr>
          <p:spPr>
            <a:xfrm>
              <a:off x="3050756" y="4212183"/>
              <a:ext cx="896399" cy="400110"/>
            </a:xfrm>
            <a:prstGeom prst="rect">
              <a:avLst/>
            </a:prstGeom>
            <a:noFill/>
          </p:spPr>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output</a:t>
              </a:r>
            </a:p>
          </p:txBody>
        </p:sp>
        <p:sp>
          <p:nvSpPr>
            <p:cNvPr id="23" name="TextBox 22"/>
            <p:cNvSpPr txBox="1"/>
            <p:nvPr/>
          </p:nvSpPr>
          <p:spPr>
            <a:xfrm>
              <a:off x="5119253" y="3198208"/>
              <a:ext cx="2877711" cy="400110"/>
            </a:xfrm>
            <a:prstGeom prst="rect">
              <a:avLst/>
            </a:prstGeom>
            <a:noFill/>
          </p:spPr>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Multi Oscillator Network</a:t>
              </a:r>
            </a:p>
          </p:txBody>
        </p:sp>
      </p:grpSp>
      <p:sp>
        <p:nvSpPr>
          <p:cNvPr id="21" name="TextBox 20"/>
          <p:cNvSpPr txBox="1"/>
          <p:nvPr/>
        </p:nvSpPr>
        <p:spPr>
          <a:xfrm>
            <a:off x="6874234" y="862713"/>
            <a:ext cx="829073" cy="461665"/>
          </a:xfrm>
          <a:prstGeom prst="rect">
            <a:avLst/>
          </a:prstGeom>
          <a:noFill/>
        </p:spPr>
        <p:txBody>
          <a:bodyPr wrap="none" rtlCol="0">
            <a:spAutoFit/>
          </a:bodyPr>
          <a:lstStyle/>
          <a:p>
            <a:r>
              <a:rPr lang="en-US" sz="2400" dirty="0">
                <a:solidFill>
                  <a:schemeClr val="bg1"/>
                </a:solidFill>
                <a:latin typeface="Arial" panose="020B0604020202020204" pitchFamily="34" charset="0"/>
                <a:cs typeface="Arial" panose="020B0604020202020204" pitchFamily="34" charset="0"/>
              </a:rPr>
              <a:t>SCN</a:t>
            </a:r>
          </a:p>
        </p:txBody>
      </p:sp>
      <p:sp>
        <p:nvSpPr>
          <p:cNvPr id="24" name="Rectangle 23"/>
          <p:cNvSpPr/>
          <p:nvPr/>
        </p:nvSpPr>
        <p:spPr>
          <a:xfrm>
            <a:off x="623455" y="414081"/>
            <a:ext cx="5279009" cy="338554"/>
          </a:xfrm>
          <a:prstGeom prst="rect">
            <a:avLst/>
          </a:prstGeom>
        </p:spPr>
        <p:txBody>
          <a:bodyPr wrap="none">
            <a:spAutoFit/>
          </a:bodyPr>
          <a:lstStyle/>
          <a:p>
            <a:r>
              <a:rPr lang="en-US" sz="1600" dirty="0">
                <a:solidFill>
                  <a:srgbClr val="FFFFFF"/>
                </a:solidFill>
                <a:latin typeface="Arial" panose="020B0604020202020204" pitchFamily="34" charset="0"/>
                <a:cs typeface="Arial" panose="020B0604020202020204" pitchFamily="34" charset="0"/>
              </a:rPr>
              <a:t>Mammalian clock system (SCN = </a:t>
            </a:r>
            <a:r>
              <a:rPr lang="en-US" sz="1600" u="sng" dirty="0">
                <a:solidFill>
                  <a:srgbClr val="FFFFFF"/>
                </a:solidFill>
                <a:latin typeface="Arial" panose="020B0604020202020204" pitchFamily="34" charset="0"/>
                <a:cs typeface="Arial" panose="020B0604020202020204" pitchFamily="34" charset="0"/>
              </a:rPr>
              <a:t>master synchronizer</a:t>
            </a:r>
            <a:r>
              <a:rPr lang="en-US" sz="1600" dirty="0">
                <a:solidFill>
                  <a:srgbClr val="FFFF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31185139"/>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ffect of the SCN clock on peripheral clocks. The suprachiasmatic (SCN)...  | Download Scientific Diagram">
            <a:extLst>
              <a:ext uri="{FF2B5EF4-FFF2-40B4-BE49-F238E27FC236}">
                <a16:creationId xmlns:a16="http://schemas.microsoft.com/office/drawing/2014/main" id="{CBB8DE5A-65C5-4FF3-BDF0-145D42B3914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2554" y="1143000"/>
            <a:ext cx="7598892"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01D7CBC-C005-480D-B033-60109945F333}"/>
              </a:ext>
            </a:extLst>
          </p:cNvPr>
          <p:cNvSpPr txBox="1"/>
          <p:nvPr/>
        </p:nvSpPr>
        <p:spPr>
          <a:xfrm>
            <a:off x="3436913" y="2921168"/>
            <a:ext cx="2270173" cy="1015663"/>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Autonomic innervation</a:t>
            </a:r>
          </a:p>
          <a:p>
            <a:pPr algn="ctr"/>
            <a:r>
              <a:rPr lang="en-US" sz="1200" dirty="0">
                <a:latin typeface="Arial" panose="020B0604020202020204" pitchFamily="34" charset="0"/>
                <a:cs typeface="Arial" panose="020B0604020202020204" pitchFamily="34" charset="0"/>
              </a:rPr>
              <a:t>Body temperature</a:t>
            </a:r>
          </a:p>
          <a:p>
            <a:pPr algn="ctr"/>
            <a:r>
              <a:rPr lang="en-US" sz="1200" dirty="0">
                <a:latin typeface="Arial" panose="020B0604020202020204" pitchFamily="34" charset="0"/>
                <a:cs typeface="Arial" panose="020B0604020202020204" pitchFamily="34" charset="0"/>
              </a:rPr>
              <a:t>Sleep</a:t>
            </a:r>
          </a:p>
          <a:p>
            <a:pPr algn="ctr"/>
            <a:r>
              <a:rPr lang="en-US" sz="1200" dirty="0">
                <a:latin typeface="Arial" panose="020B0604020202020204" pitchFamily="34" charset="0"/>
                <a:cs typeface="Arial" panose="020B0604020202020204" pitchFamily="34" charset="0"/>
              </a:rPr>
              <a:t>Oscillating blood-borne signals</a:t>
            </a:r>
          </a:p>
          <a:p>
            <a:pPr algn="ctr"/>
            <a:r>
              <a:rPr lang="en-US" sz="1200" dirty="0">
                <a:latin typeface="Arial" panose="020B0604020202020204" pitchFamily="34" charset="0"/>
                <a:cs typeface="Arial" panose="020B0604020202020204" pitchFamily="34" charset="0"/>
              </a:rPr>
              <a:t>Feeding-related cues</a:t>
            </a:r>
          </a:p>
        </p:txBody>
      </p:sp>
      <p:sp>
        <p:nvSpPr>
          <p:cNvPr id="5" name="Rectangle 4">
            <a:extLst>
              <a:ext uri="{FF2B5EF4-FFF2-40B4-BE49-F238E27FC236}">
                <a16:creationId xmlns:a16="http://schemas.microsoft.com/office/drawing/2014/main" id="{CE7AF504-53CD-4C92-9FDA-734CCB309C7F}"/>
              </a:ext>
            </a:extLst>
          </p:cNvPr>
          <p:cNvSpPr/>
          <p:nvPr/>
        </p:nvSpPr>
        <p:spPr>
          <a:xfrm>
            <a:off x="623455" y="414081"/>
            <a:ext cx="5279009" cy="338554"/>
          </a:xfrm>
          <a:prstGeom prst="rect">
            <a:avLst/>
          </a:prstGeom>
        </p:spPr>
        <p:txBody>
          <a:bodyPr wrap="none">
            <a:spAutoFit/>
          </a:bodyPr>
          <a:lstStyle/>
          <a:p>
            <a:r>
              <a:rPr lang="en-US" sz="1600" dirty="0">
                <a:solidFill>
                  <a:srgbClr val="FFFFFF"/>
                </a:solidFill>
                <a:latin typeface="Arial" panose="020B0604020202020204" pitchFamily="34" charset="0"/>
                <a:cs typeface="Arial" panose="020B0604020202020204" pitchFamily="34" charset="0"/>
              </a:rPr>
              <a:t>Mammalian clock system (SCN = </a:t>
            </a:r>
            <a:r>
              <a:rPr lang="en-US" sz="1600" u="sng" dirty="0">
                <a:solidFill>
                  <a:srgbClr val="FFFFFF"/>
                </a:solidFill>
                <a:latin typeface="Arial" panose="020B0604020202020204" pitchFamily="34" charset="0"/>
                <a:cs typeface="Arial" panose="020B0604020202020204" pitchFamily="34" charset="0"/>
              </a:rPr>
              <a:t>master synchronizer</a:t>
            </a:r>
            <a:r>
              <a:rPr lang="en-US" sz="1600" dirty="0">
                <a:solidFill>
                  <a:srgbClr val="FFFF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87611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442E90-9D03-4DC1-8194-1B9702777338}"/>
              </a:ext>
            </a:extLst>
          </p:cNvPr>
          <p:cNvSpPr/>
          <p:nvPr/>
        </p:nvSpPr>
        <p:spPr>
          <a:xfrm>
            <a:off x="152400" y="1219200"/>
            <a:ext cx="8815173" cy="449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 name="Straight Connector 4">
            <a:extLst>
              <a:ext uri="{FF2B5EF4-FFF2-40B4-BE49-F238E27FC236}">
                <a16:creationId xmlns:a16="http://schemas.microsoft.com/office/drawing/2014/main" id="{5A4B46CB-9289-4A12-BDBE-40BD7DBD9117}"/>
              </a:ext>
            </a:extLst>
          </p:cNvPr>
          <p:cNvCxnSpPr/>
          <p:nvPr/>
        </p:nvCxnSpPr>
        <p:spPr>
          <a:xfrm>
            <a:off x="967551" y="5248275"/>
            <a:ext cx="20288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ounded Rectangle 2">
            <a:extLst>
              <a:ext uri="{FF2B5EF4-FFF2-40B4-BE49-F238E27FC236}">
                <a16:creationId xmlns:a16="http://schemas.microsoft.com/office/drawing/2014/main" id="{8195B10E-676A-476C-A2D9-4F7E94197B81}"/>
              </a:ext>
            </a:extLst>
          </p:cNvPr>
          <p:cNvSpPr/>
          <p:nvPr/>
        </p:nvSpPr>
        <p:spPr>
          <a:xfrm>
            <a:off x="1405701" y="5086349"/>
            <a:ext cx="1123950" cy="323851"/>
          </a:xfrm>
          <a:prstGeom prst="round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E-box</a:t>
            </a:r>
            <a:endParaRPr lang="en-US" b="1" dirty="0">
              <a:solidFill>
                <a:schemeClr val="bg1"/>
              </a:solidFill>
            </a:endParaRPr>
          </a:p>
        </p:txBody>
      </p:sp>
      <p:sp>
        <p:nvSpPr>
          <p:cNvPr id="7" name="Bent-Up Arrow 6">
            <a:extLst>
              <a:ext uri="{FF2B5EF4-FFF2-40B4-BE49-F238E27FC236}">
                <a16:creationId xmlns:a16="http://schemas.microsoft.com/office/drawing/2014/main" id="{2E41DF3E-55AE-410A-8F91-A4817EE5C25B}"/>
              </a:ext>
            </a:extLst>
          </p:cNvPr>
          <p:cNvSpPr/>
          <p:nvPr/>
        </p:nvSpPr>
        <p:spPr>
          <a:xfrm rot="16200000" flipV="1">
            <a:off x="2702121" y="4993140"/>
            <a:ext cx="248330" cy="234043"/>
          </a:xfrm>
          <a:prstGeom prst="ben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8593032C-84D8-44F7-89A2-8F430158B3D5}"/>
              </a:ext>
            </a:extLst>
          </p:cNvPr>
          <p:cNvSpPr txBox="1"/>
          <p:nvPr/>
        </p:nvSpPr>
        <p:spPr>
          <a:xfrm>
            <a:off x="2967801" y="5040868"/>
            <a:ext cx="2295757" cy="369332"/>
          </a:xfrm>
          <a:prstGeom prst="rect">
            <a:avLst/>
          </a:prstGeom>
          <a:noFill/>
        </p:spPr>
        <p:txBody>
          <a:bodyPr wrap="none" rtlCol="0">
            <a:spAutoFit/>
          </a:bodyPr>
          <a:lstStyle/>
          <a:p>
            <a:r>
              <a:rPr lang="en-US" dirty="0"/>
              <a:t>clock controlled genes</a:t>
            </a:r>
          </a:p>
        </p:txBody>
      </p:sp>
      <p:pic>
        <p:nvPicPr>
          <p:cNvPr id="9" name="Picture 8">
            <a:extLst>
              <a:ext uri="{FF2B5EF4-FFF2-40B4-BE49-F238E27FC236}">
                <a16:creationId xmlns:a16="http://schemas.microsoft.com/office/drawing/2014/main" id="{98A7C04A-6339-4C75-B723-F718D324D2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2231" y="1491281"/>
            <a:ext cx="3901440" cy="3468624"/>
          </a:xfrm>
          <a:prstGeom prst="rect">
            <a:avLst/>
          </a:prstGeom>
        </p:spPr>
      </p:pic>
      <p:pic>
        <p:nvPicPr>
          <p:cNvPr id="10" name="Picture 6" descr="http://www.qbic.riken.jp/syn-bio/activities/img/activities_img_1.jpg">
            <a:extLst>
              <a:ext uri="{FF2B5EF4-FFF2-40B4-BE49-F238E27FC236}">
                <a16:creationId xmlns:a16="http://schemas.microsoft.com/office/drawing/2014/main" id="{327FEB65-84F6-4DBE-958F-712813F0981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133151" y="2193524"/>
            <a:ext cx="1549400" cy="2572138"/>
          </a:xfrm>
          <a:prstGeom prst="rect">
            <a:avLst/>
          </a:prstGeom>
          <a:noFill/>
          <a:extLst>
            <a:ext uri="{909E8E84-426E-40DD-AFC4-6F175D3DCCD1}">
              <a14:hiddenFill xmlns:a14="http://schemas.microsoft.com/office/drawing/2010/main">
                <a:solidFill>
                  <a:srgbClr val="FFFFFF"/>
                </a:solidFill>
              </a14:hiddenFill>
            </a:ext>
          </a:extLst>
        </p:spPr>
      </p:pic>
      <p:sp>
        <p:nvSpPr>
          <p:cNvPr id="11" name="Bent Arrow 13">
            <a:extLst>
              <a:ext uri="{FF2B5EF4-FFF2-40B4-BE49-F238E27FC236}">
                <a16:creationId xmlns:a16="http://schemas.microsoft.com/office/drawing/2014/main" id="{03590605-8B8F-4F72-A4AE-94B349CA4159}"/>
              </a:ext>
            </a:extLst>
          </p:cNvPr>
          <p:cNvSpPr/>
          <p:nvPr/>
        </p:nvSpPr>
        <p:spPr>
          <a:xfrm rot="16200000" flipV="1">
            <a:off x="5446427" y="4724220"/>
            <a:ext cx="411163" cy="71119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ight Arrow 14">
            <a:extLst>
              <a:ext uri="{FF2B5EF4-FFF2-40B4-BE49-F238E27FC236}">
                <a16:creationId xmlns:a16="http://schemas.microsoft.com/office/drawing/2014/main" id="{588A9C6C-3E89-4892-8C24-364F2FDCE3DF}"/>
              </a:ext>
            </a:extLst>
          </p:cNvPr>
          <p:cNvSpPr/>
          <p:nvPr/>
        </p:nvSpPr>
        <p:spPr>
          <a:xfrm>
            <a:off x="6911151" y="3060493"/>
            <a:ext cx="495300" cy="33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80A7598F-F3CF-4A6A-A054-564929EBA1F1}"/>
              </a:ext>
            </a:extLst>
          </p:cNvPr>
          <p:cNvSpPr txBox="1"/>
          <p:nvPr/>
        </p:nvSpPr>
        <p:spPr>
          <a:xfrm>
            <a:off x="6950226" y="1613906"/>
            <a:ext cx="2017347" cy="646331"/>
          </a:xfrm>
          <a:prstGeom prst="rect">
            <a:avLst/>
          </a:prstGeom>
          <a:noFill/>
        </p:spPr>
        <p:txBody>
          <a:bodyPr wrap="none" rtlCol="0">
            <a:spAutoFit/>
          </a:bodyPr>
          <a:lstStyle/>
          <a:p>
            <a:pPr algn="ctr"/>
            <a:r>
              <a:rPr lang="en-US" dirty="0"/>
              <a:t>clock controlled</a:t>
            </a:r>
          </a:p>
          <a:p>
            <a:pPr algn="ctr"/>
            <a:r>
              <a:rPr lang="en-US" dirty="0"/>
              <a:t>processes/behavior</a:t>
            </a:r>
          </a:p>
        </p:txBody>
      </p:sp>
      <p:sp>
        <p:nvSpPr>
          <p:cNvPr id="14" name="TextBox 13">
            <a:extLst>
              <a:ext uri="{FF2B5EF4-FFF2-40B4-BE49-F238E27FC236}">
                <a16:creationId xmlns:a16="http://schemas.microsoft.com/office/drawing/2014/main" id="{D72784A3-8592-40A8-9A57-BFE7A9FEC4AD}"/>
              </a:ext>
            </a:extLst>
          </p:cNvPr>
          <p:cNvSpPr txBox="1"/>
          <p:nvPr/>
        </p:nvSpPr>
        <p:spPr>
          <a:xfrm>
            <a:off x="7406451" y="2621341"/>
            <a:ext cx="1549400" cy="1169551"/>
          </a:xfrm>
          <a:prstGeom prst="rect">
            <a:avLst/>
          </a:prstGeom>
          <a:noFill/>
        </p:spPr>
        <p:txBody>
          <a:bodyPr wrap="square" rtlCol="0">
            <a:spAutoFit/>
          </a:bodyPr>
          <a:lstStyle/>
          <a:p>
            <a:r>
              <a:rPr lang="en-US" sz="1400" dirty="0"/>
              <a:t>(enzymes, channels,</a:t>
            </a:r>
          </a:p>
          <a:p>
            <a:r>
              <a:rPr lang="en-US" sz="1400" dirty="0"/>
              <a:t>synaptic proteins, electrical activity, </a:t>
            </a:r>
          </a:p>
          <a:p>
            <a:r>
              <a:rPr lang="en-US" sz="1400" dirty="0"/>
              <a:t>behavior, </a:t>
            </a:r>
            <a:r>
              <a:rPr lang="en-US" sz="1400" dirty="0" err="1"/>
              <a:t>etc</a:t>
            </a:r>
            <a:r>
              <a:rPr lang="en-US" sz="1400" dirty="0"/>
              <a:t>…)</a:t>
            </a:r>
          </a:p>
        </p:txBody>
      </p:sp>
      <p:sp>
        <p:nvSpPr>
          <p:cNvPr id="15" name="TextBox 14">
            <a:extLst>
              <a:ext uri="{FF2B5EF4-FFF2-40B4-BE49-F238E27FC236}">
                <a16:creationId xmlns:a16="http://schemas.microsoft.com/office/drawing/2014/main" id="{7134CA72-D84D-40C1-A1D7-E4B9EEA8E2A9}"/>
              </a:ext>
            </a:extLst>
          </p:cNvPr>
          <p:cNvSpPr txBox="1"/>
          <p:nvPr/>
        </p:nvSpPr>
        <p:spPr>
          <a:xfrm>
            <a:off x="5054143" y="1752405"/>
            <a:ext cx="1507144" cy="369332"/>
          </a:xfrm>
          <a:prstGeom prst="rect">
            <a:avLst/>
          </a:prstGeom>
          <a:noFill/>
        </p:spPr>
        <p:txBody>
          <a:bodyPr wrap="none" rtlCol="0">
            <a:spAutoFit/>
          </a:bodyPr>
          <a:lstStyle/>
          <a:p>
            <a:pPr algn="ctr"/>
            <a:r>
              <a:rPr lang="en-US" dirty="0"/>
              <a:t>transcriptome</a:t>
            </a:r>
          </a:p>
        </p:txBody>
      </p:sp>
      <p:sp>
        <p:nvSpPr>
          <p:cNvPr id="16" name="TextBox 15">
            <a:extLst>
              <a:ext uri="{FF2B5EF4-FFF2-40B4-BE49-F238E27FC236}">
                <a16:creationId xmlns:a16="http://schemas.microsoft.com/office/drawing/2014/main" id="{92912964-6B61-4A6D-8DC0-D32FC7474CC0}"/>
              </a:ext>
            </a:extLst>
          </p:cNvPr>
          <p:cNvSpPr txBox="1"/>
          <p:nvPr/>
        </p:nvSpPr>
        <p:spPr>
          <a:xfrm>
            <a:off x="450478" y="2902427"/>
            <a:ext cx="2810578" cy="646331"/>
          </a:xfrm>
          <a:prstGeom prst="rect">
            <a:avLst/>
          </a:prstGeom>
          <a:noFill/>
        </p:spPr>
        <p:txBody>
          <a:bodyPr wrap="none" rtlCol="0">
            <a:spAutoFit/>
          </a:bodyPr>
          <a:lstStyle/>
          <a:p>
            <a:r>
              <a:rPr lang="en-US" i="1" dirty="0"/>
              <a:t>transcriptional/translational</a:t>
            </a:r>
          </a:p>
          <a:p>
            <a:r>
              <a:rPr lang="en-US" i="1" dirty="0"/>
              <a:t> feedback loop</a:t>
            </a:r>
          </a:p>
        </p:txBody>
      </p:sp>
      <p:sp>
        <p:nvSpPr>
          <p:cNvPr id="17" name="TextBox 16">
            <a:extLst>
              <a:ext uri="{FF2B5EF4-FFF2-40B4-BE49-F238E27FC236}">
                <a16:creationId xmlns:a16="http://schemas.microsoft.com/office/drawing/2014/main" id="{ED486377-03E2-40F1-A68D-AAF1DF45CB28}"/>
              </a:ext>
            </a:extLst>
          </p:cNvPr>
          <p:cNvSpPr txBox="1"/>
          <p:nvPr/>
        </p:nvSpPr>
        <p:spPr>
          <a:xfrm>
            <a:off x="228600" y="685800"/>
            <a:ext cx="7741222" cy="338554"/>
          </a:xfrm>
          <a:prstGeom prst="rect">
            <a:avLst/>
          </a:prstGeom>
          <a:noFill/>
        </p:spPr>
        <p:txBody>
          <a:bodyPr wrap="none" rtlCol="0">
            <a:spAutoFit/>
          </a:bodyPr>
          <a:lstStyle/>
          <a:p>
            <a:r>
              <a:rPr lang="en-US" sz="1600" b="1" dirty="0">
                <a:solidFill>
                  <a:schemeClr val="bg1"/>
                </a:solidFill>
                <a:latin typeface="Arial" panose="020B0604020202020204" pitchFamily="34" charset="0"/>
                <a:cs typeface="Arial" panose="020B0604020202020204" pitchFamily="34" charset="0"/>
              </a:rPr>
              <a:t>The transcriptome is the primary output of the molecular circadian clockwork </a:t>
            </a:r>
          </a:p>
        </p:txBody>
      </p:sp>
    </p:spTree>
    <p:extLst>
      <p:ext uri="{BB962C8B-B14F-4D97-AF65-F5344CB8AC3E}">
        <p14:creationId xmlns:p14="http://schemas.microsoft.com/office/powerpoint/2010/main" val="3038322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C2F898-08D1-47FA-A3F3-44D21DF2FDCC}"/>
              </a:ext>
            </a:extLst>
          </p:cNvPr>
          <p:cNvSpPr txBox="1"/>
          <p:nvPr/>
        </p:nvSpPr>
        <p:spPr>
          <a:xfrm>
            <a:off x="744670" y="1524000"/>
            <a:ext cx="7654660" cy="1754326"/>
          </a:xfrm>
          <a:prstGeom prst="rect">
            <a:avLst/>
          </a:prstGeom>
          <a:noFill/>
        </p:spPr>
        <p:txBody>
          <a:bodyPr wrap="none" rtlCol="0">
            <a:spAutoFit/>
          </a:bodyPr>
          <a:lstStyle/>
          <a:p>
            <a:r>
              <a:rPr lang="en-US" u="sng" dirty="0">
                <a:solidFill>
                  <a:schemeClr val="bg1"/>
                </a:solidFill>
                <a:latin typeface="Arial" panose="020B0604020202020204" pitchFamily="34" charset="0"/>
                <a:cs typeface="Arial" panose="020B0604020202020204" pitchFamily="34" charset="0"/>
              </a:rPr>
              <a:t>Objectives:</a:t>
            </a:r>
          </a:p>
          <a:p>
            <a:endParaRPr lang="en-US" dirty="0">
              <a:solidFill>
                <a:schemeClr val="bg1"/>
              </a:solidFill>
              <a:latin typeface="Arial" panose="020B0604020202020204" pitchFamily="34" charset="0"/>
              <a:cs typeface="Arial" panose="020B0604020202020204" pitchFamily="34" charset="0"/>
            </a:endParaRPr>
          </a:p>
          <a:p>
            <a:pPr marL="285750" indent="-285750">
              <a:buFontTx/>
              <a:buChar char="-"/>
            </a:pPr>
            <a:r>
              <a:rPr lang="en-US" dirty="0">
                <a:solidFill>
                  <a:schemeClr val="bg1"/>
                </a:solidFill>
                <a:latin typeface="Arial" panose="020B0604020202020204" pitchFamily="34" charset="0"/>
                <a:cs typeface="Arial" panose="020B0604020202020204" pitchFamily="34" charset="0"/>
              </a:rPr>
              <a:t>Become familiar with the </a:t>
            </a:r>
            <a:r>
              <a:rPr lang="en-US" i="1" u="sng" dirty="0">
                <a:solidFill>
                  <a:schemeClr val="bg1"/>
                </a:solidFill>
                <a:latin typeface="Arial" panose="020B0604020202020204" pitchFamily="34" charset="0"/>
                <a:cs typeface="Arial" panose="020B0604020202020204" pitchFamily="34" charset="0"/>
              </a:rPr>
              <a:t>concept</a:t>
            </a:r>
            <a:r>
              <a:rPr lang="en-US" dirty="0">
                <a:solidFill>
                  <a:schemeClr val="bg1"/>
                </a:solidFill>
                <a:latin typeface="Arial" panose="020B0604020202020204" pitchFamily="34" charset="0"/>
                <a:cs typeface="Arial" panose="020B0604020202020204" pitchFamily="34" charset="0"/>
              </a:rPr>
              <a:t> of circadian biology (lecture 1)</a:t>
            </a:r>
          </a:p>
          <a:p>
            <a:pPr marL="285750" indent="-285750">
              <a:buFontTx/>
              <a:buChar char="-"/>
            </a:pPr>
            <a:endParaRPr lang="en-US" dirty="0">
              <a:solidFill>
                <a:schemeClr val="bg1"/>
              </a:solidFill>
              <a:latin typeface="Arial" panose="020B0604020202020204" pitchFamily="34" charset="0"/>
              <a:cs typeface="Arial" panose="020B0604020202020204" pitchFamily="34" charset="0"/>
            </a:endParaRPr>
          </a:p>
          <a:p>
            <a:pPr marL="285750" indent="-285750">
              <a:buFontTx/>
              <a:buChar char="-"/>
            </a:pPr>
            <a:r>
              <a:rPr lang="en-US" dirty="0">
                <a:solidFill>
                  <a:schemeClr val="bg1"/>
                </a:solidFill>
                <a:latin typeface="Arial" panose="020B0604020202020204" pitchFamily="34" charset="0"/>
                <a:cs typeface="Arial" panose="020B0604020202020204" pitchFamily="34" charset="0"/>
              </a:rPr>
              <a:t>Acquire a basic understanding of </a:t>
            </a:r>
            <a:r>
              <a:rPr lang="en-US" i="1" u="sng" dirty="0">
                <a:solidFill>
                  <a:schemeClr val="bg1"/>
                </a:solidFill>
                <a:latin typeface="Arial" panose="020B0604020202020204" pitchFamily="34" charset="0"/>
                <a:cs typeface="Arial" panose="020B0604020202020204" pitchFamily="34" charset="0"/>
              </a:rPr>
              <a:t>how sleep works</a:t>
            </a:r>
            <a:r>
              <a:rPr lang="en-US" i="1"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and of its </a:t>
            </a:r>
            <a:r>
              <a:rPr lang="en-US" i="1" u="sng" dirty="0">
                <a:solidFill>
                  <a:schemeClr val="bg1"/>
                </a:solidFill>
                <a:latin typeface="Arial" panose="020B0604020202020204" pitchFamily="34" charset="0"/>
                <a:cs typeface="Arial" panose="020B0604020202020204" pitchFamily="34" charset="0"/>
              </a:rPr>
              <a:t>circadian </a:t>
            </a:r>
          </a:p>
          <a:p>
            <a:r>
              <a:rPr lang="en-US" i="1" u="sng" dirty="0">
                <a:solidFill>
                  <a:schemeClr val="bg1"/>
                </a:solidFill>
                <a:latin typeface="Arial" panose="020B0604020202020204" pitchFamily="34" charset="0"/>
                <a:cs typeface="Arial" panose="020B0604020202020204" pitchFamily="34" charset="0"/>
              </a:rPr>
              <a:t>component</a:t>
            </a:r>
            <a:r>
              <a:rPr lang="en-US" dirty="0">
                <a:solidFill>
                  <a:schemeClr val="bg1"/>
                </a:solidFill>
                <a:latin typeface="Arial" panose="020B0604020202020204" pitchFamily="34" charset="0"/>
                <a:cs typeface="Arial" panose="020B0604020202020204" pitchFamily="34" charset="0"/>
              </a:rPr>
              <a:t> (lecture 2)</a:t>
            </a:r>
          </a:p>
        </p:txBody>
      </p:sp>
      <p:sp>
        <p:nvSpPr>
          <p:cNvPr id="3" name="TextBox 2">
            <a:extLst>
              <a:ext uri="{FF2B5EF4-FFF2-40B4-BE49-F238E27FC236}">
                <a16:creationId xmlns:a16="http://schemas.microsoft.com/office/drawing/2014/main" id="{B3155690-55B9-4BF6-A361-CB7F65A8879E}"/>
              </a:ext>
            </a:extLst>
          </p:cNvPr>
          <p:cNvSpPr txBox="1"/>
          <p:nvPr/>
        </p:nvSpPr>
        <p:spPr>
          <a:xfrm>
            <a:off x="744670" y="4876800"/>
            <a:ext cx="4748416"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Questions?: Christophe.p.Ribelayga@uth.tmc.edu</a:t>
            </a:r>
          </a:p>
        </p:txBody>
      </p:sp>
    </p:spTree>
    <p:extLst>
      <p:ext uri="{BB962C8B-B14F-4D97-AF65-F5344CB8AC3E}">
        <p14:creationId xmlns:p14="http://schemas.microsoft.com/office/powerpoint/2010/main" val="1680429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8E27BD-BD22-4492-B350-1CEF43CD72E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13858" y="1771473"/>
            <a:ext cx="2825730" cy="3002338"/>
          </a:xfrm>
          <a:prstGeom prst="rect">
            <a:avLst/>
          </a:prstGeom>
        </p:spPr>
      </p:pic>
      <p:sp>
        <p:nvSpPr>
          <p:cNvPr id="4" name="TextBox 3">
            <a:extLst>
              <a:ext uri="{FF2B5EF4-FFF2-40B4-BE49-F238E27FC236}">
                <a16:creationId xmlns:a16="http://schemas.microsoft.com/office/drawing/2014/main" id="{D3740867-7CCF-4A81-BE83-BA5725FD5862}"/>
              </a:ext>
            </a:extLst>
          </p:cNvPr>
          <p:cNvSpPr txBox="1"/>
          <p:nvPr/>
        </p:nvSpPr>
        <p:spPr>
          <a:xfrm>
            <a:off x="3464402" y="5078299"/>
            <a:ext cx="2475742" cy="369332"/>
          </a:xfrm>
          <a:prstGeom prst="rect">
            <a:avLst/>
          </a:prstGeom>
          <a:noFill/>
        </p:spPr>
        <p:txBody>
          <a:bodyPr wrap="none" rtlCol="0">
            <a:spAutoFit/>
          </a:bodyPr>
          <a:lstStyle/>
          <a:p>
            <a:r>
              <a:rPr lang="en-US" dirty="0">
                <a:solidFill>
                  <a:schemeClr val="bg1"/>
                </a:solidFill>
              </a:rPr>
              <a:t>Miller et al. (2006) PNAS</a:t>
            </a:r>
          </a:p>
        </p:txBody>
      </p:sp>
      <p:sp>
        <p:nvSpPr>
          <p:cNvPr id="12" name="Right Arrow 14">
            <a:extLst>
              <a:ext uri="{FF2B5EF4-FFF2-40B4-BE49-F238E27FC236}">
                <a16:creationId xmlns:a16="http://schemas.microsoft.com/office/drawing/2014/main" id="{588A9C6C-3E89-4892-8C24-364F2FDCE3DF}"/>
              </a:ext>
            </a:extLst>
          </p:cNvPr>
          <p:cNvSpPr/>
          <p:nvPr/>
        </p:nvSpPr>
        <p:spPr>
          <a:xfrm>
            <a:off x="6337252" y="2743200"/>
            <a:ext cx="495300" cy="33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0A7598F-F3CF-4A6A-A054-564929EBA1F1}"/>
              </a:ext>
            </a:extLst>
          </p:cNvPr>
          <p:cNvSpPr txBox="1"/>
          <p:nvPr/>
        </p:nvSpPr>
        <p:spPr>
          <a:xfrm>
            <a:off x="6722638" y="1410369"/>
            <a:ext cx="2017347" cy="646331"/>
          </a:xfrm>
          <a:prstGeom prst="rect">
            <a:avLst/>
          </a:prstGeom>
          <a:noFill/>
        </p:spPr>
        <p:txBody>
          <a:bodyPr wrap="none" rtlCol="0">
            <a:spAutoFit/>
          </a:bodyPr>
          <a:lstStyle/>
          <a:p>
            <a:pPr algn="ctr"/>
            <a:r>
              <a:rPr lang="en-US" dirty="0">
                <a:solidFill>
                  <a:schemeClr val="bg1"/>
                </a:solidFill>
              </a:rPr>
              <a:t>clock controlled</a:t>
            </a:r>
          </a:p>
          <a:p>
            <a:pPr algn="ctr"/>
            <a:r>
              <a:rPr lang="en-US" dirty="0">
                <a:solidFill>
                  <a:schemeClr val="bg1"/>
                </a:solidFill>
              </a:rPr>
              <a:t>processes/behavior</a:t>
            </a:r>
          </a:p>
        </p:txBody>
      </p:sp>
      <p:sp>
        <p:nvSpPr>
          <p:cNvPr id="15" name="TextBox 14">
            <a:extLst>
              <a:ext uri="{FF2B5EF4-FFF2-40B4-BE49-F238E27FC236}">
                <a16:creationId xmlns:a16="http://schemas.microsoft.com/office/drawing/2014/main" id="{7134CA72-D84D-40C1-A1D7-E4B9EEA8E2A9}"/>
              </a:ext>
            </a:extLst>
          </p:cNvPr>
          <p:cNvSpPr txBox="1"/>
          <p:nvPr/>
        </p:nvSpPr>
        <p:spPr>
          <a:xfrm>
            <a:off x="3898852" y="1410369"/>
            <a:ext cx="1507144" cy="369332"/>
          </a:xfrm>
          <a:prstGeom prst="rect">
            <a:avLst/>
          </a:prstGeom>
          <a:noFill/>
        </p:spPr>
        <p:txBody>
          <a:bodyPr wrap="none" rtlCol="0">
            <a:spAutoFit/>
          </a:bodyPr>
          <a:lstStyle/>
          <a:p>
            <a:pPr algn="ctr"/>
            <a:r>
              <a:rPr lang="en-US" dirty="0">
                <a:solidFill>
                  <a:schemeClr val="bg1"/>
                </a:solidFill>
              </a:rPr>
              <a:t>transcriptome</a:t>
            </a:r>
          </a:p>
        </p:txBody>
      </p:sp>
      <p:sp>
        <p:nvSpPr>
          <p:cNvPr id="17" name="TextBox 16">
            <a:extLst>
              <a:ext uri="{FF2B5EF4-FFF2-40B4-BE49-F238E27FC236}">
                <a16:creationId xmlns:a16="http://schemas.microsoft.com/office/drawing/2014/main" id="{ED486377-03E2-40F1-A68D-AAF1DF45CB28}"/>
              </a:ext>
            </a:extLst>
          </p:cNvPr>
          <p:cNvSpPr txBox="1"/>
          <p:nvPr/>
        </p:nvSpPr>
        <p:spPr>
          <a:xfrm>
            <a:off x="407351" y="560819"/>
            <a:ext cx="7566495" cy="338554"/>
          </a:xfrm>
          <a:prstGeom prst="rect">
            <a:avLst/>
          </a:prstGeom>
          <a:noFill/>
        </p:spPr>
        <p:txBody>
          <a:bodyPr wrap="none" rtlCol="0">
            <a:spAutoFit/>
          </a:bodyPr>
          <a:lstStyle/>
          <a:p>
            <a:r>
              <a:rPr lang="en-US" sz="1600" b="1" dirty="0">
                <a:solidFill>
                  <a:schemeClr val="bg1"/>
                </a:solidFill>
                <a:latin typeface="Arial" panose="020B0604020202020204" pitchFamily="34" charset="0"/>
                <a:cs typeface="Arial" panose="020B0604020202020204" pitchFamily="34" charset="0"/>
              </a:rPr>
              <a:t>The circadian clock control of the transcriptome/output is tissue-dependent</a:t>
            </a:r>
          </a:p>
        </p:txBody>
      </p:sp>
      <p:sp>
        <p:nvSpPr>
          <p:cNvPr id="18" name="Right Arrow 14">
            <a:extLst>
              <a:ext uri="{FF2B5EF4-FFF2-40B4-BE49-F238E27FC236}">
                <a16:creationId xmlns:a16="http://schemas.microsoft.com/office/drawing/2014/main" id="{86EEC50F-B020-4DF2-91C4-4CC00310A908}"/>
              </a:ext>
            </a:extLst>
          </p:cNvPr>
          <p:cNvSpPr/>
          <p:nvPr/>
        </p:nvSpPr>
        <p:spPr>
          <a:xfrm rot="10800000">
            <a:off x="2514601" y="2743200"/>
            <a:ext cx="495300" cy="33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CC66D40-E9F7-4B19-BF0B-11A20BCAA55D}"/>
              </a:ext>
            </a:extLst>
          </p:cNvPr>
          <p:cNvSpPr txBox="1"/>
          <p:nvPr/>
        </p:nvSpPr>
        <p:spPr>
          <a:xfrm>
            <a:off x="838200" y="1416596"/>
            <a:ext cx="2017347" cy="646331"/>
          </a:xfrm>
          <a:prstGeom prst="rect">
            <a:avLst/>
          </a:prstGeom>
          <a:noFill/>
        </p:spPr>
        <p:txBody>
          <a:bodyPr wrap="none" rtlCol="0">
            <a:spAutoFit/>
          </a:bodyPr>
          <a:lstStyle/>
          <a:p>
            <a:pPr algn="ctr"/>
            <a:r>
              <a:rPr lang="en-US" dirty="0">
                <a:solidFill>
                  <a:schemeClr val="bg1"/>
                </a:solidFill>
              </a:rPr>
              <a:t>clock controlled</a:t>
            </a:r>
          </a:p>
          <a:p>
            <a:pPr algn="ctr"/>
            <a:r>
              <a:rPr lang="en-US" dirty="0">
                <a:solidFill>
                  <a:schemeClr val="bg1"/>
                </a:solidFill>
              </a:rPr>
              <a:t>processes/behavior</a:t>
            </a:r>
          </a:p>
        </p:txBody>
      </p:sp>
      <p:sp>
        <p:nvSpPr>
          <p:cNvPr id="3" name="TextBox 2">
            <a:extLst>
              <a:ext uri="{FF2B5EF4-FFF2-40B4-BE49-F238E27FC236}">
                <a16:creationId xmlns:a16="http://schemas.microsoft.com/office/drawing/2014/main" id="{D47E0CA8-35F7-452E-91FA-8E5FDDEBCB18}"/>
              </a:ext>
            </a:extLst>
          </p:cNvPr>
          <p:cNvSpPr txBox="1"/>
          <p:nvPr/>
        </p:nvSpPr>
        <p:spPr>
          <a:xfrm>
            <a:off x="6893111" y="2334736"/>
            <a:ext cx="1676400" cy="1754326"/>
          </a:xfrm>
          <a:prstGeom prst="rect">
            <a:avLst/>
          </a:prstGeom>
          <a:noFill/>
        </p:spPr>
        <p:txBody>
          <a:bodyPr wrap="square" rtlCol="0">
            <a:spAutoFit/>
          </a:bodyPr>
          <a:lstStyle/>
          <a:p>
            <a:r>
              <a:rPr lang="en-US" dirty="0">
                <a:solidFill>
                  <a:schemeClr val="bg1"/>
                </a:solidFill>
              </a:rPr>
              <a:t>Myod1, Ucp3, Atrogin1 (Fbxo32), and Myh1 (myosin heavy chain IIX)…</a:t>
            </a:r>
          </a:p>
        </p:txBody>
      </p:sp>
      <p:sp>
        <p:nvSpPr>
          <p:cNvPr id="22" name="TextBox 21">
            <a:extLst>
              <a:ext uri="{FF2B5EF4-FFF2-40B4-BE49-F238E27FC236}">
                <a16:creationId xmlns:a16="http://schemas.microsoft.com/office/drawing/2014/main" id="{511E3D84-45D8-4AEF-911B-11FF2EB57B0C}"/>
              </a:ext>
            </a:extLst>
          </p:cNvPr>
          <p:cNvSpPr txBox="1"/>
          <p:nvPr/>
        </p:nvSpPr>
        <p:spPr>
          <a:xfrm>
            <a:off x="838200" y="2334736"/>
            <a:ext cx="1676400" cy="923330"/>
          </a:xfrm>
          <a:prstGeom prst="rect">
            <a:avLst/>
          </a:prstGeom>
          <a:noFill/>
        </p:spPr>
        <p:txBody>
          <a:bodyPr wrap="square" rtlCol="0">
            <a:spAutoFit/>
          </a:bodyPr>
          <a:lstStyle/>
          <a:p>
            <a:r>
              <a:rPr lang="en-US" dirty="0">
                <a:solidFill>
                  <a:schemeClr val="bg1"/>
                </a:solidFill>
              </a:rPr>
              <a:t>CYP450, </a:t>
            </a:r>
            <a:r>
              <a:rPr lang="en-US" dirty="0" err="1">
                <a:solidFill>
                  <a:schemeClr val="bg1"/>
                </a:solidFill>
              </a:rPr>
              <a:t>Acot</a:t>
            </a:r>
            <a:r>
              <a:rPr lang="en-US" dirty="0">
                <a:solidFill>
                  <a:schemeClr val="bg1"/>
                </a:solidFill>
              </a:rPr>
              <a:t>, Hmgcs1, </a:t>
            </a:r>
            <a:r>
              <a:rPr lang="en-US" dirty="0" err="1">
                <a:solidFill>
                  <a:schemeClr val="bg1"/>
                </a:solidFill>
              </a:rPr>
              <a:t>Lipin</a:t>
            </a:r>
            <a:r>
              <a:rPr lang="en-US" dirty="0">
                <a:solidFill>
                  <a:schemeClr val="bg1"/>
                </a:solidFill>
              </a:rPr>
              <a:t>, </a:t>
            </a:r>
            <a:r>
              <a:rPr lang="en-US" dirty="0" err="1">
                <a:solidFill>
                  <a:schemeClr val="bg1"/>
                </a:solidFill>
              </a:rPr>
              <a:t>Thrsp</a:t>
            </a:r>
            <a:r>
              <a:rPr lang="en-US" dirty="0">
                <a:solidFill>
                  <a:schemeClr val="bg1"/>
                </a:solidFill>
              </a:rPr>
              <a:t>, </a:t>
            </a:r>
            <a:r>
              <a:rPr lang="en-US" dirty="0" err="1">
                <a:solidFill>
                  <a:schemeClr val="bg1"/>
                </a:solidFill>
              </a:rPr>
              <a:t>Scd</a:t>
            </a:r>
            <a:r>
              <a:rPr lang="en-US" dirty="0">
                <a:solidFill>
                  <a:schemeClr val="bg1"/>
                </a:solidFill>
              </a:rPr>
              <a:t>, … </a:t>
            </a:r>
          </a:p>
        </p:txBody>
      </p:sp>
    </p:spTree>
    <p:extLst>
      <p:ext uri="{BB962C8B-B14F-4D97-AF65-F5344CB8AC3E}">
        <p14:creationId xmlns:p14="http://schemas.microsoft.com/office/powerpoint/2010/main" val="4019567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8F512D47-61BD-7948-90E4-0B3C56C3F91E}"/>
              </a:ext>
            </a:extLst>
          </p:cNvPr>
          <p:cNvSpPr/>
          <p:nvPr/>
        </p:nvSpPr>
        <p:spPr>
          <a:xfrm>
            <a:off x="4773213" y="2862673"/>
            <a:ext cx="485740" cy="161771"/>
          </a:xfrm>
          <a:prstGeom prst="homePlate">
            <a:avLst/>
          </a:prstGeom>
          <a:pattFill prst="pct75">
            <a:fgClr>
              <a:srgbClr val="FFCC99"/>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11" name="TextBox 10">
            <a:extLst>
              <a:ext uri="{FF2B5EF4-FFF2-40B4-BE49-F238E27FC236}">
                <a16:creationId xmlns:a16="http://schemas.microsoft.com/office/drawing/2014/main" id="{2F6690DD-DC19-D64F-9B50-8BCE31ECF702}"/>
              </a:ext>
            </a:extLst>
          </p:cNvPr>
          <p:cNvSpPr txBox="1"/>
          <p:nvPr/>
        </p:nvSpPr>
        <p:spPr>
          <a:xfrm>
            <a:off x="4758127" y="2845714"/>
            <a:ext cx="537327" cy="21929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825" b="1" i="0" u="none" strike="noStrike" kern="1200" cap="none" spc="0" normalizeH="0" baseline="0" noProof="0" dirty="0">
                <a:ln>
                  <a:noFill/>
                </a:ln>
                <a:solidFill>
                  <a:schemeClr val="bg1"/>
                </a:solidFill>
                <a:effectLst>
                  <a:outerShdw blurRad="50800" dist="50800" dir="5400000" algn="ctr" rotWithShape="0">
                    <a:schemeClr val="tx1"/>
                  </a:outerShdw>
                </a:effectLst>
                <a:uLnTx/>
                <a:uFillTx/>
                <a:latin typeface="Arial" panose="020B0604020202020204" pitchFamily="34" charset="0"/>
                <a:ea typeface="+mn-ea"/>
                <a:cs typeface="Arial" panose="020B0604020202020204" pitchFamily="34" charset="0"/>
              </a:rPr>
              <a:t>β</a:t>
            </a:r>
            <a:r>
              <a:rPr kumimoji="0" lang="en-US" sz="825" b="1" i="0" u="none" strike="noStrike" kern="1200" cap="none" spc="0" normalizeH="0" baseline="0" noProof="0" dirty="0">
                <a:ln>
                  <a:noFill/>
                </a:ln>
                <a:solidFill>
                  <a:schemeClr val="bg1"/>
                </a:solidFill>
                <a:effectLst>
                  <a:outerShdw blurRad="50800" dist="50800" dir="5400000" algn="ctr" rotWithShape="0">
                    <a:schemeClr val="tx1"/>
                  </a:outerShdw>
                </a:effectLst>
                <a:uLnTx/>
                <a:uFillTx/>
                <a:latin typeface="Arial" panose="020B0604020202020204" pitchFamily="34" charset="0"/>
                <a:ea typeface="+mn-ea"/>
                <a:cs typeface="Arial" panose="020B0604020202020204" pitchFamily="34" charset="0"/>
              </a:rPr>
              <a:t>TRCP</a:t>
            </a:r>
          </a:p>
        </p:txBody>
      </p:sp>
      <p:sp>
        <p:nvSpPr>
          <p:cNvPr id="12" name="Freeform 11">
            <a:extLst>
              <a:ext uri="{FF2B5EF4-FFF2-40B4-BE49-F238E27FC236}">
                <a16:creationId xmlns:a16="http://schemas.microsoft.com/office/drawing/2014/main" id="{60633B2F-0062-E540-9B09-0FA5B9B6539A}"/>
              </a:ext>
            </a:extLst>
          </p:cNvPr>
          <p:cNvSpPr/>
          <p:nvPr/>
        </p:nvSpPr>
        <p:spPr>
          <a:xfrm rot="1974572" flipV="1">
            <a:off x="3035626" y="2456027"/>
            <a:ext cx="380944" cy="505978"/>
          </a:xfrm>
          <a:custGeom>
            <a:avLst/>
            <a:gdLst>
              <a:gd name="connsiteX0" fmla="*/ 412865 w 412865"/>
              <a:gd name="connsiteY0" fmla="*/ 3729 h 1029225"/>
              <a:gd name="connsiteX1" fmla="*/ 36850 w 412865"/>
              <a:gd name="connsiteY1" fmla="*/ 157554 h 1029225"/>
              <a:gd name="connsiteX2" fmla="*/ 11213 w 412865"/>
              <a:gd name="connsiteY2" fmla="*/ 1029225 h 1029225"/>
              <a:gd name="connsiteX0" fmla="*/ 412865 w 412865"/>
              <a:gd name="connsiteY0" fmla="*/ 30376 h 976099"/>
              <a:gd name="connsiteX1" fmla="*/ 36850 w 412865"/>
              <a:gd name="connsiteY1" fmla="*/ 104428 h 976099"/>
              <a:gd name="connsiteX2" fmla="*/ 11213 w 412865"/>
              <a:gd name="connsiteY2" fmla="*/ 976099 h 976099"/>
              <a:gd name="connsiteX0" fmla="*/ 401905 w 401905"/>
              <a:gd name="connsiteY0" fmla="*/ 13814 h 959537"/>
              <a:gd name="connsiteX1" fmla="*/ 49384 w 401905"/>
              <a:gd name="connsiteY1" fmla="*/ 124903 h 959537"/>
              <a:gd name="connsiteX2" fmla="*/ 253 w 401905"/>
              <a:gd name="connsiteY2" fmla="*/ 959537 h 959537"/>
              <a:gd name="connsiteX0" fmla="*/ 436864 w 436864"/>
              <a:gd name="connsiteY0" fmla="*/ 685 h 1068604"/>
              <a:gd name="connsiteX1" fmla="*/ 49384 w 436864"/>
              <a:gd name="connsiteY1" fmla="*/ 233970 h 1068604"/>
              <a:gd name="connsiteX2" fmla="*/ 253 w 436864"/>
              <a:gd name="connsiteY2" fmla="*/ 1068604 h 1068604"/>
            </a:gdLst>
            <a:ahLst/>
            <a:cxnLst>
              <a:cxn ang="0">
                <a:pos x="connsiteX0" y="connsiteY0"/>
              </a:cxn>
              <a:cxn ang="0">
                <a:pos x="connsiteX1" y="connsiteY1"/>
              </a:cxn>
              <a:cxn ang="0">
                <a:pos x="connsiteX2" y="connsiteY2"/>
              </a:cxn>
            </a:cxnLst>
            <a:rect l="l" t="t" r="r" b="b"/>
            <a:pathLst>
              <a:path w="436864" h="1068604">
                <a:moveTo>
                  <a:pt x="436864" y="685"/>
                </a:moveTo>
                <a:cubicBezTo>
                  <a:pt x="282327" y="-7861"/>
                  <a:pt x="116326" y="63054"/>
                  <a:pt x="49384" y="233970"/>
                </a:cubicBezTo>
                <a:cubicBezTo>
                  <a:pt x="-17558" y="404886"/>
                  <a:pt x="4526" y="968903"/>
                  <a:pt x="253" y="1068604"/>
                </a:cubicBezTo>
              </a:path>
            </a:pathLst>
          </a:custGeom>
          <a:noFill/>
          <a:ln w="25400">
            <a:solidFill>
              <a:schemeClr val="bg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cxnSp>
        <p:nvCxnSpPr>
          <p:cNvPr id="13" name="Straight Connector 12">
            <a:extLst>
              <a:ext uri="{FF2B5EF4-FFF2-40B4-BE49-F238E27FC236}">
                <a16:creationId xmlns:a16="http://schemas.microsoft.com/office/drawing/2014/main" id="{914CC3CC-04FC-7E46-921D-CF8DBF57A2FB}"/>
              </a:ext>
            </a:extLst>
          </p:cNvPr>
          <p:cNvCxnSpPr/>
          <p:nvPr/>
        </p:nvCxnSpPr>
        <p:spPr>
          <a:xfrm rot="5400000">
            <a:off x="3761380" y="3250885"/>
            <a:ext cx="16050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D632240A-9227-F846-B30B-ACD7D9598BF0}"/>
              </a:ext>
            </a:extLst>
          </p:cNvPr>
          <p:cNvSpPr/>
          <p:nvPr/>
        </p:nvSpPr>
        <p:spPr>
          <a:xfrm flipH="1" flipV="1">
            <a:off x="3844472" y="3123491"/>
            <a:ext cx="1536628" cy="123993"/>
          </a:xfrm>
          <a:custGeom>
            <a:avLst/>
            <a:gdLst>
              <a:gd name="connsiteX0" fmla="*/ 412865 w 412865"/>
              <a:gd name="connsiteY0" fmla="*/ 3729 h 1029225"/>
              <a:gd name="connsiteX1" fmla="*/ 36850 w 412865"/>
              <a:gd name="connsiteY1" fmla="*/ 157554 h 1029225"/>
              <a:gd name="connsiteX2" fmla="*/ 11213 w 412865"/>
              <a:gd name="connsiteY2" fmla="*/ 1029225 h 1029225"/>
              <a:gd name="connsiteX0" fmla="*/ 417301 w 417301"/>
              <a:gd name="connsiteY0" fmla="*/ 3729 h 1003482"/>
              <a:gd name="connsiteX1" fmla="*/ 41286 w 417301"/>
              <a:gd name="connsiteY1" fmla="*/ 157554 h 1003482"/>
              <a:gd name="connsiteX2" fmla="*/ 5714 w 417301"/>
              <a:gd name="connsiteY2" fmla="*/ 1003482 h 1003482"/>
              <a:gd name="connsiteX0" fmla="*/ 430663 w 430663"/>
              <a:gd name="connsiteY0" fmla="*/ 3729 h 1039048"/>
              <a:gd name="connsiteX1" fmla="*/ 54648 w 430663"/>
              <a:gd name="connsiteY1" fmla="*/ 157554 h 1039048"/>
              <a:gd name="connsiteX2" fmla="*/ 0 w 430663"/>
              <a:gd name="connsiteY2" fmla="*/ 1039048 h 1039048"/>
              <a:gd name="connsiteX0" fmla="*/ 430663 w 430663"/>
              <a:gd name="connsiteY0" fmla="*/ 1391 h 1036710"/>
              <a:gd name="connsiteX1" fmla="*/ 54648 w 430663"/>
              <a:gd name="connsiteY1" fmla="*/ 190782 h 1036710"/>
              <a:gd name="connsiteX2" fmla="*/ 0 w 430663"/>
              <a:gd name="connsiteY2" fmla="*/ 1036710 h 1036710"/>
              <a:gd name="connsiteX0" fmla="*/ 430663 w 430663"/>
              <a:gd name="connsiteY0" fmla="*/ 261 h 1035580"/>
              <a:gd name="connsiteX1" fmla="*/ 54648 w 430663"/>
              <a:gd name="connsiteY1" fmla="*/ 189652 h 1035580"/>
              <a:gd name="connsiteX2" fmla="*/ 0 w 430663"/>
              <a:gd name="connsiteY2" fmla="*/ 1035580 h 1035580"/>
              <a:gd name="connsiteX0" fmla="*/ 430663 w 430663"/>
              <a:gd name="connsiteY0" fmla="*/ 1690 h 859179"/>
              <a:gd name="connsiteX1" fmla="*/ 54648 w 430663"/>
              <a:gd name="connsiteY1" fmla="*/ 13251 h 859179"/>
              <a:gd name="connsiteX2" fmla="*/ 0 w 430663"/>
              <a:gd name="connsiteY2" fmla="*/ 859179 h 859179"/>
            </a:gdLst>
            <a:ahLst/>
            <a:cxnLst>
              <a:cxn ang="0">
                <a:pos x="connsiteX0" y="connsiteY0"/>
              </a:cxn>
              <a:cxn ang="0">
                <a:pos x="connsiteX1" y="connsiteY1"/>
              </a:cxn>
              <a:cxn ang="0">
                <a:pos x="connsiteX2" y="connsiteY2"/>
              </a:cxn>
            </a:cxnLst>
            <a:rect l="l" t="t" r="r" b="b"/>
            <a:pathLst>
              <a:path w="430663" h="859179">
                <a:moveTo>
                  <a:pt x="430663" y="1690"/>
                </a:moveTo>
                <a:cubicBezTo>
                  <a:pt x="276126" y="-6856"/>
                  <a:pt x="121590" y="20163"/>
                  <a:pt x="54648" y="13251"/>
                </a:cubicBezTo>
                <a:cubicBezTo>
                  <a:pt x="-12294" y="184167"/>
                  <a:pt x="4273" y="759478"/>
                  <a:pt x="0" y="859179"/>
                </a:cubicBezTo>
              </a:path>
            </a:pathLst>
          </a:custGeom>
          <a:noFill/>
          <a:ln w="25400">
            <a:solidFill>
              <a:schemeClr val="bg1"/>
            </a:solid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chemeClr val="bg1"/>
                </a:solidFill>
                <a:effectLst/>
                <a:uLnTx/>
                <a:uFillTx/>
                <a:latin typeface="Arial"/>
                <a:ea typeface="+mn-ea"/>
                <a:cs typeface="+mn-cs"/>
              </a:rPr>
              <a:t> </a:t>
            </a:r>
          </a:p>
        </p:txBody>
      </p:sp>
      <p:cxnSp>
        <p:nvCxnSpPr>
          <p:cNvPr id="15" name="Straight Connector 14">
            <a:extLst>
              <a:ext uri="{FF2B5EF4-FFF2-40B4-BE49-F238E27FC236}">
                <a16:creationId xmlns:a16="http://schemas.microsoft.com/office/drawing/2014/main" id="{F0A8F501-B2E8-2F4C-86F6-03E647E70A79}"/>
              </a:ext>
            </a:extLst>
          </p:cNvPr>
          <p:cNvCxnSpPr/>
          <p:nvPr/>
        </p:nvCxnSpPr>
        <p:spPr>
          <a:xfrm>
            <a:off x="3149670" y="4420294"/>
            <a:ext cx="770438"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DD464E7E-7D09-584F-AB85-0B1750353B55}"/>
              </a:ext>
            </a:extLst>
          </p:cNvPr>
          <p:cNvSpPr/>
          <p:nvPr/>
        </p:nvSpPr>
        <p:spPr>
          <a:xfrm>
            <a:off x="3275825" y="3272834"/>
            <a:ext cx="495266" cy="368685"/>
          </a:xfrm>
          <a:prstGeom prst="ellipse">
            <a:avLst/>
          </a:prstGeom>
          <a:gradFill>
            <a:gsLst>
              <a:gs pos="0">
                <a:schemeClr val="accent6">
                  <a:lumMod val="40000"/>
                  <a:lumOff val="60000"/>
                </a:schemeClr>
              </a:gs>
              <a:gs pos="17999">
                <a:schemeClr val="accent6">
                  <a:lumMod val="60000"/>
                  <a:lumOff val="40000"/>
                </a:schemeClr>
              </a:gs>
              <a:gs pos="36000">
                <a:srgbClr val="FAC77D"/>
              </a:gs>
              <a:gs pos="61000">
                <a:srgbClr val="FBA97D"/>
              </a:gs>
              <a:gs pos="82001">
                <a:srgbClr val="FBD49C"/>
              </a:gs>
              <a:gs pos="100000">
                <a:srgbClr val="FEE7F2"/>
              </a:gs>
            </a:gsLst>
            <a:lin ang="5400000" scaled="0"/>
          </a:gradFill>
          <a:ln w="12700">
            <a:solidFill>
              <a:srgbClr val="F57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outerShdw blurRad="50800" dist="50800" dir="5400000" algn="ctr" rotWithShape="0">
                  <a:schemeClr val="tx1"/>
                </a:outerShdw>
              </a:effectLst>
              <a:uLnTx/>
              <a:uFillTx/>
              <a:latin typeface="Arial"/>
              <a:ea typeface="+mn-ea"/>
              <a:cs typeface="+mn-cs"/>
            </a:endParaRPr>
          </a:p>
        </p:txBody>
      </p:sp>
      <p:sp>
        <p:nvSpPr>
          <p:cNvPr id="17" name="TextBox 16">
            <a:extLst>
              <a:ext uri="{FF2B5EF4-FFF2-40B4-BE49-F238E27FC236}">
                <a16:creationId xmlns:a16="http://schemas.microsoft.com/office/drawing/2014/main" id="{F8EF98C5-60B2-F34F-BAA2-1FFC72C47B13}"/>
              </a:ext>
            </a:extLst>
          </p:cNvPr>
          <p:cNvSpPr txBox="1"/>
          <p:nvPr/>
        </p:nvSpPr>
        <p:spPr>
          <a:xfrm>
            <a:off x="3252467" y="3335401"/>
            <a:ext cx="626897" cy="21929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schemeClr val="bg1"/>
                </a:solidFill>
                <a:effectLst>
                  <a:outerShdw blurRad="50800" dist="50800" dir="5400000" algn="ctr" rotWithShape="0">
                    <a:schemeClr val="tx1"/>
                  </a:outerShdw>
                </a:effectLst>
                <a:uLnTx/>
                <a:uFillTx/>
                <a:latin typeface="Arial" panose="020B0604020202020204" pitchFamily="34" charset="0"/>
                <a:ea typeface="+mn-ea"/>
                <a:cs typeface="Arial" panose="020B0604020202020204" pitchFamily="34" charset="0"/>
              </a:rPr>
              <a:t>BMAL1</a:t>
            </a:r>
          </a:p>
        </p:txBody>
      </p:sp>
      <p:sp>
        <p:nvSpPr>
          <p:cNvPr id="18" name="Oval 17">
            <a:extLst>
              <a:ext uri="{FF2B5EF4-FFF2-40B4-BE49-F238E27FC236}">
                <a16:creationId xmlns:a16="http://schemas.microsoft.com/office/drawing/2014/main" id="{46DC5834-AF7A-4940-8197-E04D5C927453}"/>
              </a:ext>
            </a:extLst>
          </p:cNvPr>
          <p:cNvSpPr/>
          <p:nvPr/>
        </p:nvSpPr>
        <p:spPr>
          <a:xfrm>
            <a:off x="3224066" y="3021465"/>
            <a:ext cx="546218" cy="322191"/>
          </a:xfrm>
          <a:prstGeom prst="ellipse">
            <a:avLst/>
          </a:prstGeom>
          <a:gradFill>
            <a:gsLst>
              <a:gs pos="0">
                <a:srgbClr val="03D4A8"/>
              </a:gs>
              <a:gs pos="25000">
                <a:srgbClr val="21D6E0"/>
              </a:gs>
              <a:gs pos="75000">
                <a:srgbClr val="0087E6"/>
              </a:gs>
              <a:gs pos="100000">
                <a:srgbClr val="005CBF"/>
              </a:gs>
            </a:gsLst>
            <a:lin ang="5400000" scaled="0"/>
          </a:gradFill>
          <a:ln w="127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19" name="TextBox 18">
            <a:extLst>
              <a:ext uri="{FF2B5EF4-FFF2-40B4-BE49-F238E27FC236}">
                <a16:creationId xmlns:a16="http://schemas.microsoft.com/office/drawing/2014/main" id="{B5E37F3A-C521-F247-B87A-0C23D95CC6BC}"/>
              </a:ext>
            </a:extLst>
          </p:cNvPr>
          <p:cNvSpPr txBox="1"/>
          <p:nvPr/>
        </p:nvSpPr>
        <p:spPr>
          <a:xfrm>
            <a:off x="3195922" y="3018128"/>
            <a:ext cx="632656" cy="259302"/>
          </a:xfrm>
          <a:prstGeom prst="rect">
            <a:avLst/>
          </a:prstGeom>
          <a:noFill/>
        </p:spPr>
        <p:txBody>
          <a:bodyPr wrap="square" rtlCol="0">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825" b="1" i="0" u="none" strike="noStrike" kern="1200" cap="none" spc="0" normalizeH="0" baseline="0" noProof="0" dirty="0">
                <a:ln>
                  <a:noFill/>
                </a:ln>
                <a:solidFill>
                  <a:schemeClr val="bg1"/>
                </a:solidFill>
                <a:effectLst>
                  <a:outerShdw blurRad="50800" dist="50800" dir="5400000" algn="ctr" rotWithShape="0">
                    <a:schemeClr val="tx1"/>
                  </a:outerShdw>
                </a:effectLst>
                <a:uLnTx/>
                <a:uFillTx/>
                <a:latin typeface="Arial" panose="020B0604020202020204" pitchFamily="34" charset="0"/>
                <a:ea typeface="+mn-ea"/>
                <a:cs typeface="Arial" panose="020B0604020202020204" pitchFamily="34" charset="0"/>
              </a:rPr>
              <a:t>CLOCK</a:t>
            </a:r>
          </a:p>
        </p:txBody>
      </p:sp>
      <p:sp>
        <p:nvSpPr>
          <p:cNvPr id="20" name="Oval 19">
            <a:extLst>
              <a:ext uri="{FF2B5EF4-FFF2-40B4-BE49-F238E27FC236}">
                <a16:creationId xmlns:a16="http://schemas.microsoft.com/office/drawing/2014/main" id="{EFC7BFD8-3E76-9941-95F5-1F33BDD04D05}"/>
              </a:ext>
            </a:extLst>
          </p:cNvPr>
          <p:cNvSpPr/>
          <p:nvPr/>
        </p:nvSpPr>
        <p:spPr>
          <a:xfrm>
            <a:off x="5301651" y="2698003"/>
            <a:ext cx="546218" cy="401270"/>
          </a:xfrm>
          <a:prstGeom prst="ellipse">
            <a:avLst/>
          </a:prstGeom>
          <a:solidFill>
            <a:srgbClr val="FF2F92"/>
          </a:solidFill>
          <a:ln w="127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21" name="TextBox 20">
            <a:extLst>
              <a:ext uri="{FF2B5EF4-FFF2-40B4-BE49-F238E27FC236}">
                <a16:creationId xmlns:a16="http://schemas.microsoft.com/office/drawing/2014/main" id="{E9F725DD-1C1B-0D4A-A79A-1376F7D174DC}"/>
              </a:ext>
            </a:extLst>
          </p:cNvPr>
          <p:cNvSpPr txBox="1"/>
          <p:nvPr/>
        </p:nvSpPr>
        <p:spPr>
          <a:xfrm>
            <a:off x="5300036" y="2820354"/>
            <a:ext cx="705179" cy="21929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schemeClr val="bg1"/>
                </a:solidFill>
                <a:effectLst>
                  <a:outerShdw blurRad="50800" dist="50800" dir="5400000" algn="ctr" rotWithShape="0">
                    <a:schemeClr val="tx1"/>
                  </a:outerShdw>
                </a:effectLst>
                <a:uLnTx/>
                <a:uFillTx/>
                <a:latin typeface="Arial" panose="020B0604020202020204" pitchFamily="34" charset="0"/>
                <a:ea typeface="+mn-ea"/>
                <a:cs typeface="Arial" panose="020B0604020202020204" pitchFamily="34" charset="0"/>
              </a:rPr>
              <a:t>PER1/2</a:t>
            </a:r>
          </a:p>
        </p:txBody>
      </p:sp>
      <p:sp>
        <p:nvSpPr>
          <p:cNvPr id="22" name="Oval 21">
            <a:extLst>
              <a:ext uri="{FF2B5EF4-FFF2-40B4-BE49-F238E27FC236}">
                <a16:creationId xmlns:a16="http://schemas.microsoft.com/office/drawing/2014/main" id="{164B25DA-0723-BD47-A50F-0DFE94AA9064}"/>
              </a:ext>
            </a:extLst>
          </p:cNvPr>
          <p:cNvSpPr/>
          <p:nvPr/>
        </p:nvSpPr>
        <p:spPr>
          <a:xfrm>
            <a:off x="5341011" y="2458873"/>
            <a:ext cx="467501" cy="341725"/>
          </a:xfrm>
          <a:prstGeom prst="ellipse">
            <a:avLst/>
          </a:prstGeom>
          <a:gradFill>
            <a:gsLst>
              <a:gs pos="0">
                <a:srgbClr val="DDEBCF"/>
              </a:gs>
              <a:gs pos="50000">
                <a:srgbClr val="9CB86E"/>
              </a:gs>
              <a:gs pos="100000">
                <a:srgbClr val="156B13"/>
              </a:gs>
            </a:gsLst>
            <a:lin ang="5400000" scaled="0"/>
          </a:gra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23" name="TextBox 22">
            <a:extLst>
              <a:ext uri="{FF2B5EF4-FFF2-40B4-BE49-F238E27FC236}">
                <a16:creationId xmlns:a16="http://schemas.microsoft.com/office/drawing/2014/main" id="{6FE273A0-E27B-B343-AEAC-C71570181DA8}"/>
              </a:ext>
            </a:extLst>
          </p:cNvPr>
          <p:cNvSpPr txBox="1"/>
          <p:nvPr/>
        </p:nvSpPr>
        <p:spPr>
          <a:xfrm>
            <a:off x="5319444" y="2534932"/>
            <a:ext cx="632656" cy="21929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schemeClr val="bg1"/>
                </a:solidFill>
                <a:effectLst>
                  <a:outerShdw blurRad="50800" dist="50800" dir="5400000" algn="ctr" rotWithShape="0">
                    <a:schemeClr val="tx1"/>
                  </a:outerShdw>
                </a:effectLst>
                <a:uLnTx/>
                <a:uFillTx/>
                <a:latin typeface="Arial" panose="020B0604020202020204" pitchFamily="34" charset="0"/>
                <a:ea typeface="+mn-ea"/>
                <a:cs typeface="Arial" panose="020B0604020202020204" pitchFamily="34" charset="0"/>
              </a:rPr>
              <a:t>CRY1/2</a:t>
            </a:r>
          </a:p>
        </p:txBody>
      </p:sp>
      <p:sp>
        <p:nvSpPr>
          <p:cNvPr id="24" name="Oval 23">
            <a:extLst>
              <a:ext uri="{FF2B5EF4-FFF2-40B4-BE49-F238E27FC236}">
                <a16:creationId xmlns:a16="http://schemas.microsoft.com/office/drawing/2014/main" id="{84BBE176-4F81-1646-B03C-84042D903DF1}"/>
              </a:ext>
            </a:extLst>
          </p:cNvPr>
          <p:cNvSpPr/>
          <p:nvPr/>
        </p:nvSpPr>
        <p:spPr>
          <a:xfrm>
            <a:off x="5770567" y="4254193"/>
            <a:ext cx="554961" cy="244055"/>
          </a:xfrm>
          <a:prstGeom prst="ellipse">
            <a:avLst/>
          </a:prstGeom>
          <a:gradFill flip="none" rotWithShape="1">
            <a:gsLst>
              <a:gs pos="0">
                <a:srgbClr val="FFF200"/>
              </a:gs>
              <a:gs pos="35000">
                <a:srgbClr val="FF7A00"/>
              </a:gs>
              <a:gs pos="86000">
                <a:srgbClr val="FF0300"/>
              </a:gs>
              <a:gs pos="100000">
                <a:srgbClr val="4D0808"/>
              </a:gs>
            </a:gsLst>
            <a:lin ang="5400000" scaled="0"/>
            <a:tileRect r="-100000" b="-100000"/>
          </a:gra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25" name="TextBox 24">
            <a:extLst>
              <a:ext uri="{FF2B5EF4-FFF2-40B4-BE49-F238E27FC236}">
                <a16:creationId xmlns:a16="http://schemas.microsoft.com/office/drawing/2014/main" id="{8C1EC047-912E-AE4D-9594-68AC83247815}"/>
              </a:ext>
            </a:extLst>
          </p:cNvPr>
          <p:cNvSpPr txBox="1"/>
          <p:nvPr/>
        </p:nvSpPr>
        <p:spPr>
          <a:xfrm>
            <a:off x="5815503" y="4263933"/>
            <a:ext cx="598442" cy="21929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schemeClr val="bg1"/>
                </a:solidFill>
                <a:effectLst>
                  <a:outerShdw blurRad="50800" dist="50800" dir="5400000" algn="ctr" rotWithShape="0">
                    <a:schemeClr val="tx1"/>
                  </a:outerShdw>
                </a:effectLst>
                <a:uLnTx/>
                <a:uFillTx/>
                <a:latin typeface="Arial" panose="020B0604020202020204" pitchFamily="34" charset="0"/>
                <a:ea typeface="+mn-ea"/>
                <a:cs typeface="Arial" panose="020B0604020202020204" pitchFamily="34" charset="0"/>
              </a:rPr>
              <a:t>RORs</a:t>
            </a:r>
          </a:p>
        </p:txBody>
      </p:sp>
      <p:sp>
        <p:nvSpPr>
          <p:cNvPr id="26" name="Oval 25">
            <a:extLst>
              <a:ext uri="{FF2B5EF4-FFF2-40B4-BE49-F238E27FC236}">
                <a16:creationId xmlns:a16="http://schemas.microsoft.com/office/drawing/2014/main" id="{F5C34CF6-F336-1D48-A59C-60792CCB9071}"/>
              </a:ext>
            </a:extLst>
          </p:cNvPr>
          <p:cNvSpPr/>
          <p:nvPr/>
        </p:nvSpPr>
        <p:spPr>
          <a:xfrm>
            <a:off x="5047280" y="4407554"/>
            <a:ext cx="625981" cy="240761"/>
          </a:xfrm>
          <a:prstGeom prst="ellipse">
            <a:avLst/>
          </a:prstGeom>
          <a:solidFill>
            <a:schemeClr val="accent3">
              <a:lumMod val="7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27" name="TextBox 26">
            <a:extLst>
              <a:ext uri="{FF2B5EF4-FFF2-40B4-BE49-F238E27FC236}">
                <a16:creationId xmlns:a16="http://schemas.microsoft.com/office/drawing/2014/main" id="{A675407F-F5B5-A341-8614-D11CC808BC5D}"/>
              </a:ext>
            </a:extLst>
          </p:cNvPr>
          <p:cNvSpPr txBox="1"/>
          <p:nvPr/>
        </p:nvSpPr>
        <p:spPr>
          <a:xfrm>
            <a:off x="5020675" y="4412876"/>
            <a:ext cx="799076" cy="21929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schemeClr val="bg1"/>
                </a:solidFill>
                <a:effectLst>
                  <a:outerShdw blurRad="50800" dist="50800" dir="5400000" algn="ctr" rotWithShape="0">
                    <a:schemeClr val="tx1"/>
                  </a:outerShdw>
                </a:effectLst>
                <a:uLnTx/>
                <a:uFillTx/>
                <a:latin typeface="Arial" panose="020B0604020202020204" pitchFamily="34" charset="0"/>
                <a:ea typeface="+mn-ea"/>
                <a:cs typeface="Arial" panose="020B0604020202020204" pitchFamily="34" charset="0"/>
              </a:rPr>
              <a:t>REV-ERBs</a:t>
            </a:r>
          </a:p>
        </p:txBody>
      </p:sp>
      <p:cxnSp>
        <p:nvCxnSpPr>
          <p:cNvPr id="28" name="Straight Connector 27">
            <a:extLst>
              <a:ext uri="{FF2B5EF4-FFF2-40B4-BE49-F238E27FC236}">
                <a16:creationId xmlns:a16="http://schemas.microsoft.com/office/drawing/2014/main" id="{2FEBB905-BB05-E64C-9D1E-0347448E72D3}"/>
              </a:ext>
            </a:extLst>
          </p:cNvPr>
          <p:cNvCxnSpPr/>
          <p:nvPr/>
        </p:nvCxnSpPr>
        <p:spPr>
          <a:xfrm rot="180000">
            <a:off x="5371947" y="4081346"/>
            <a:ext cx="11653" cy="2889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7">
            <a:extLst>
              <a:ext uri="{FF2B5EF4-FFF2-40B4-BE49-F238E27FC236}">
                <a16:creationId xmlns:a16="http://schemas.microsoft.com/office/drawing/2014/main" id="{D4803E8B-767B-AE4F-97CB-2F1E1EC50DA3}"/>
              </a:ext>
            </a:extLst>
          </p:cNvPr>
          <p:cNvCxnSpPr/>
          <p:nvPr/>
        </p:nvCxnSpPr>
        <p:spPr>
          <a:xfrm>
            <a:off x="3129992" y="2237754"/>
            <a:ext cx="1059352"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30" name="Rectangle 28">
            <a:extLst>
              <a:ext uri="{FF2B5EF4-FFF2-40B4-BE49-F238E27FC236}">
                <a16:creationId xmlns:a16="http://schemas.microsoft.com/office/drawing/2014/main" id="{4651BD5A-7585-9348-8BE8-AEB9ECA42A50}"/>
              </a:ext>
            </a:extLst>
          </p:cNvPr>
          <p:cNvSpPr/>
          <p:nvPr/>
        </p:nvSpPr>
        <p:spPr>
          <a:xfrm>
            <a:off x="3205493" y="2159955"/>
            <a:ext cx="371684" cy="150476"/>
          </a:xfrm>
          <a:prstGeom prst="rect">
            <a:avLst/>
          </a:prstGeom>
          <a:solidFill>
            <a:schemeClr val="bg1">
              <a:lumMod val="9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cxnSp>
        <p:nvCxnSpPr>
          <p:cNvPr id="31" name="Straight Connector 30">
            <a:extLst>
              <a:ext uri="{FF2B5EF4-FFF2-40B4-BE49-F238E27FC236}">
                <a16:creationId xmlns:a16="http://schemas.microsoft.com/office/drawing/2014/main" id="{7FB625AE-8A0F-EE40-85BA-E2F450D91DFE}"/>
              </a:ext>
            </a:extLst>
          </p:cNvPr>
          <p:cNvCxnSpPr/>
          <p:nvPr/>
        </p:nvCxnSpPr>
        <p:spPr>
          <a:xfrm>
            <a:off x="3659849" y="2077810"/>
            <a:ext cx="0" cy="1637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CB0FAF4-854A-354B-968F-657514CDBD86}"/>
              </a:ext>
            </a:extLst>
          </p:cNvPr>
          <p:cNvCxnSpPr/>
          <p:nvPr/>
        </p:nvCxnSpPr>
        <p:spPr>
          <a:xfrm>
            <a:off x="3656315" y="2083595"/>
            <a:ext cx="192610" cy="0"/>
          </a:xfrm>
          <a:prstGeom prst="line">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7EB9A37-36BA-094C-B088-ACE733A1F3D9}"/>
              </a:ext>
            </a:extLst>
          </p:cNvPr>
          <p:cNvSpPr txBox="1"/>
          <p:nvPr/>
        </p:nvSpPr>
        <p:spPr>
          <a:xfrm>
            <a:off x="3149081" y="2123381"/>
            <a:ext cx="521818" cy="21929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E-box</a:t>
            </a:r>
          </a:p>
        </p:txBody>
      </p:sp>
      <p:sp>
        <p:nvSpPr>
          <p:cNvPr id="34" name="Freeform 50">
            <a:extLst>
              <a:ext uri="{FF2B5EF4-FFF2-40B4-BE49-F238E27FC236}">
                <a16:creationId xmlns:a16="http://schemas.microsoft.com/office/drawing/2014/main" id="{B3261EE7-7DA7-2B4C-8AA2-57906C19A5C4}"/>
              </a:ext>
            </a:extLst>
          </p:cNvPr>
          <p:cNvSpPr/>
          <p:nvPr/>
        </p:nvSpPr>
        <p:spPr>
          <a:xfrm flipH="1">
            <a:off x="4756967" y="2160445"/>
            <a:ext cx="667730" cy="284776"/>
          </a:xfrm>
          <a:custGeom>
            <a:avLst/>
            <a:gdLst>
              <a:gd name="connsiteX0" fmla="*/ 412865 w 412865"/>
              <a:gd name="connsiteY0" fmla="*/ 3729 h 1029225"/>
              <a:gd name="connsiteX1" fmla="*/ 36850 w 412865"/>
              <a:gd name="connsiteY1" fmla="*/ 157554 h 1029225"/>
              <a:gd name="connsiteX2" fmla="*/ 11213 w 412865"/>
              <a:gd name="connsiteY2" fmla="*/ 1029225 h 1029225"/>
              <a:gd name="connsiteX0" fmla="*/ 422407 w 422407"/>
              <a:gd name="connsiteY0" fmla="*/ 3729 h 1011412"/>
              <a:gd name="connsiteX1" fmla="*/ 46392 w 422407"/>
              <a:gd name="connsiteY1" fmla="*/ 157554 h 1011412"/>
              <a:gd name="connsiteX2" fmla="*/ 1717 w 422407"/>
              <a:gd name="connsiteY2" fmla="*/ 1011412 h 1011412"/>
            </a:gdLst>
            <a:ahLst/>
            <a:cxnLst>
              <a:cxn ang="0">
                <a:pos x="connsiteX0" y="connsiteY0"/>
              </a:cxn>
              <a:cxn ang="0">
                <a:pos x="connsiteX1" y="connsiteY1"/>
              </a:cxn>
              <a:cxn ang="0">
                <a:pos x="connsiteX2" y="connsiteY2"/>
              </a:cxn>
            </a:cxnLst>
            <a:rect l="l" t="t" r="r" b="b"/>
            <a:pathLst>
              <a:path w="422407" h="1011412">
                <a:moveTo>
                  <a:pt x="422407" y="3729"/>
                </a:moveTo>
                <a:cubicBezTo>
                  <a:pt x="267870" y="-4817"/>
                  <a:pt x="113334" y="-13362"/>
                  <a:pt x="46392" y="157554"/>
                </a:cubicBezTo>
                <a:cubicBezTo>
                  <a:pt x="-20550" y="328470"/>
                  <a:pt x="5990" y="911711"/>
                  <a:pt x="1717" y="1011412"/>
                </a:cubicBezTo>
              </a:path>
            </a:pathLst>
          </a:custGeom>
          <a:noFill/>
          <a:ln w="25400">
            <a:solidFill>
              <a:schemeClr val="bg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cxnSp>
        <p:nvCxnSpPr>
          <p:cNvPr id="35" name="直接箭头连接符 23">
            <a:extLst>
              <a:ext uri="{FF2B5EF4-FFF2-40B4-BE49-F238E27FC236}">
                <a16:creationId xmlns:a16="http://schemas.microsoft.com/office/drawing/2014/main" id="{AEC4A7B1-FE6F-6445-AB45-0239CE70CC33}"/>
              </a:ext>
            </a:extLst>
          </p:cNvPr>
          <p:cNvCxnSpPr/>
          <p:nvPr/>
        </p:nvCxnSpPr>
        <p:spPr>
          <a:xfrm>
            <a:off x="3823283" y="3444757"/>
            <a:ext cx="1645920"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36" name="Group 32">
            <a:extLst>
              <a:ext uri="{FF2B5EF4-FFF2-40B4-BE49-F238E27FC236}">
                <a16:creationId xmlns:a16="http://schemas.microsoft.com/office/drawing/2014/main" id="{35502393-A44F-E04A-821F-8430464921B9}"/>
              </a:ext>
            </a:extLst>
          </p:cNvPr>
          <p:cNvGrpSpPr/>
          <p:nvPr/>
        </p:nvGrpSpPr>
        <p:grpSpPr>
          <a:xfrm>
            <a:off x="5553660" y="3370941"/>
            <a:ext cx="1444571" cy="155029"/>
            <a:chOff x="2238617" y="3938218"/>
            <a:chExt cx="1371600" cy="147198"/>
          </a:xfrm>
        </p:grpSpPr>
        <p:cxnSp>
          <p:nvCxnSpPr>
            <p:cNvPr id="111" name="Straight Connector 27">
              <a:extLst>
                <a:ext uri="{FF2B5EF4-FFF2-40B4-BE49-F238E27FC236}">
                  <a16:creationId xmlns:a16="http://schemas.microsoft.com/office/drawing/2014/main" id="{413B89DA-4E10-C648-881E-EB0FCD4D8602}"/>
                </a:ext>
              </a:extLst>
            </p:cNvPr>
            <p:cNvCxnSpPr/>
            <p:nvPr/>
          </p:nvCxnSpPr>
          <p:spPr>
            <a:xfrm>
              <a:off x="2238617" y="4015989"/>
              <a:ext cx="1371600"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12" name="Rectangle 28">
              <a:extLst>
                <a:ext uri="{FF2B5EF4-FFF2-40B4-BE49-F238E27FC236}">
                  <a16:creationId xmlns:a16="http://schemas.microsoft.com/office/drawing/2014/main" id="{EE830DBD-5127-4D42-B215-69ED81A92730}"/>
                </a:ext>
              </a:extLst>
            </p:cNvPr>
            <p:cNvSpPr/>
            <p:nvPr/>
          </p:nvSpPr>
          <p:spPr>
            <a:xfrm>
              <a:off x="2291184" y="3938218"/>
              <a:ext cx="911621" cy="14719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grpSp>
      <p:cxnSp>
        <p:nvCxnSpPr>
          <p:cNvPr id="37" name="Straight Connector 45">
            <a:extLst>
              <a:ext uri="{FF2B5EF4-FFF2-40B4-BE49-F238E27FC236}">
                <a16:creationId xmlns:a16="http://schemas.microsoft.com/office/drawing/2014/main" id="{AEC39A6F-0094-8D4F-95E8-19915F484EBD}"/>
              </a:ext>
            </a:extLst>
          </p:cNvPr>
          <p:cNvCxnSpPr/>
          <p:nvPr/>
        </p:nvCxnSpPr>
        <p:spPr>
          <a:xfrm rot="10800000" flipV="1">
            <a:off x="4730311" y="3921781"/>
            <a:ext cx="685801"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38" name="Rectangle 46">
            <a:extLst>
              <a:ext uri="{FF2B5EF4-FFF2-40B4-BE49-F238E27FC236}">
                <a16:creationId xmlns:a16="http://schemas.microsoft.com/office/drawing/2014/main" id="{E1FCFACE-5AAD-EF44-AFA9-EE02927249B7}"/>
              </a:ext>
            </a:extLst>
          </p:cNvPr>
          <p:cNvSpPr/>
          <p:nvPr/>
        </p:nvSpPr>
        <p:spPr>
          <a:xfrm rot="10800000" flipV="1">
            <a:off x="5252569" y="3854235"/>
            <a:ext cx="357491" cy="149612"/>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39" name="TextBox 38">
            <a:extLst>
              <a:ext uri="{FF2B5EF4-FFF2-40B4-BE49-F238E27FC236}">
                <a16:creationId xmlns:a16="http://schemas.microsoft.com/office/drawing/2014/main" id="{B8090EFA-CEE5-8E4D-BD82-B91F475392A3}"/>
              </a:ext>
            </a:extLst>
          </p:cNvPr>
          <p:cNvSpPr txBox="1"/>
          <p:nvPr/>
        </p:nvSpPr>
        <p:spPr>
          <a:xfrm rot="10800000" flipV="1">
            <a:off x="5225603" y="3830930"/>
            <a:ext cx="570211" cy="20774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5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RORE</a:t>
            </a:r>
          </a:p>
        </p:txBody>
      </p:sp>
      <p:cxnSp>
        <p:nvCxnSpPr>
          <p:cNvPr id="40" name="直接箭头连接符 125">
            <a:extLst>
              <a:ext uri="{FF2B5EF4-FFF2-40B4-BE49-F238E27FC236}">
                <a16:creationId xmlns:a16="http://schemas.microsoft.com/office/drawing/2014/main" id="{D03C320B-227A-214D-BABD-292C58F5AA53}"/>
              </a:ext>
            </a:extLst>
          </p:cNvPr>
          <p:cNvCxnSpPr/>
          <p:nvPr/>
        </p:nvCxnSpPr>
        <p:spPr>
          <a:xfrm flipH="1" flipV="1">
            <a:off x="5590869" y="4064123"/>
            <a:ext cx="179699" cy="1920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125C33B-0676-5D41-AF4F-3DA9D699C6B4}"/>
              </a:ext>
            </a:extLst>
          </p:cNvPr>
          <p:cNvCxnSpPr/>
          <p:nvPr/>
        </p:nvCxnSpPr>
        <p:spPr>
          <a:xfrm>
            <a:off x="5297642" y="4075575"/>
            <a:ext cx="151290" cy="2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28">
            <a:extLst>
              <a:ext uri="{FF2B5EF4-FFF2-40B4-BE49-F238E27FC236}">
                <a16:creationId xmlns:a16="http://schemas.microsoft.com/office/drawing/2014/main" id="{142E77E8-4F29-DD4E-AB5F-3B20512A8E27}"/>
              </a:ext>
            </a:extLst>
          </p:cNvPr>
          <p:cNvSpPr/>
          <p:nvPr/>
        </p:nvSpPr>
        <p:spPr>
          <a:xfrm>
            <a:off x="3732064" y="2155434"/>
            <a:ext cx="480060" cy="14203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43" name="TextBox 42">
            <a:extLst>
              <a:ext uri="{FF2B5EF4-FFF2-40B4-BE49-F238E27FC236}">
                <a16:creationId xmlns:a16="http://schemas.microsoft.com/office/drawing/2014/main" id="{1AFE746B-96F8-A64D-BAEA-E52FBEFA1B18}"/>
              </a:ext>
            </a:extLst>
          </p:cNvPr>
          <p:cNvSpPr txBox="1"/>
          <p:nvPr/>
        </p:nvSpPr>
        <p:spPr>
          <a:xfrm>
            <a:off x="3713854" y="2120856"/>
            <a:ext cx="590744" cy="20774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5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Per/Cry</a:t>
            </a:r>
          </a:p>
        </p:txBody>
      </p:sp>
      <p:sp>
        <p:nvSpPr>
          <p:cNvPr id="44" name="Freeform 43">
            <a:extLst>
              <a:ext uri="{FF2B5EF4-FFF2-40B4-BE49-F238E27FC236}">
                <a16:creationId xmlns:a16="http://schemas.microsoft.com/office/drawing/2014/main" id="{AFF5C669-E4B8-2443-9780-5AE6D2F3CC04}"/>
              </a:ext>
            </a:extLst>
          </p:cNvPr>
          <p:cNvSpPr/>
          <p:nvPr/>
        </p:nvSpPr>
        <p:spPr>
          <a:xfrm rot="10800000">
            <a:off x="3892619" y="1967836"/>
            <a:ext cx="698430" cy="142883"/>
          </a:xfrm>
          <a:custGeom>
            <a:avLst/>
            <a:gdLst>
              <a:gd name="connsiteX0" fmla="*/ 0 w 1885950"/>
              <a:gd name="connsiteY0" fmla="*/ 323861 h 343097"/>
              <a:gd name="connsiteX1" fmla="*/ 276225 w 1885950"/>
              <a:gd name="connsiteY1" fmla="*/ 11 h 343097"/>
              <a:gd name="connsiteX2" fmla="*/ 566737 w 1885950"/>
              <a:gd name="connsiteY2" fmla="*/ 333386 h 343097"/>
              <a:gd name="connsiteX3" fmla="*/ 857250 w 1885950"/>
              <a:gd name="connsiteY3" fmla="*/ 4773 h 343097"/>
              <a:gd name="connsiteX4" fmla="*/ 1143000 w 1885950"/>
              <a:gd name="connsiteY4" fmla="*/ 333386 h 343097"/>
              <a:gd name="connsiteX5" fmla="*/ 1428750 w 1885950"/>
              <a:gd name="connsiteY5" fmla="*/ 4773 h 343097"/>
              <a:gd name="connsiteX6" fmla="*/ 1704975 w 1885950"/>
              <a:gd name="connsiteY6" fmla="*/ 333386 h 343097"/>
              <a:gd name="connsiteX7" fmla="*/ 1885950 w 1885950"/>
              <a:gd name="connsiteY7" fmla="*/ 223848 h 343097"/>
              <a:gd name="connsiteX0" fmla="*/ 0 w 1804588"/>
              <a:gd name="connsiteY0" fmla="*/ 206198 h 347381"/>
              <a:gd name="connsiteX1" fmla="*/ 194863 w 1804588"/>
              <a:gd name="connsiteY1" fmla="*/ 4295 h 347381"/>
              <a:gd name="connsiteX2" fmla="*/ 485375 w 1804588"/>
              <a:gd name="connsiteY2" fmla="*/ 337670 h 347381"/>
              <a:gd name="connsiteX3" fmla="*/ 775888 w 1804588"/>
              <a:gd name="connsiteY3" fmla="*/ 9057 h 347381"/>
              <a:gd name="connsiteX4" fmla="*/ 1061638 w 1804588"/>
              <a:gd name="connsiteY4" fmla="*/ 337670 h 347381"/>
              <a:gd name="connsiteX5" fmla="*/ 1347388 w 1804588"/>
              <a:gd name="connsiteY5" fmla="*/ 9057 h 347381"/>
              <a:gd name="connsiteX6" fmla="*/ 1623613 w 1804588"/>
              <a:gd name="connsiteY6" fmla="*/ 337670 h 347381"/>
              <a:gd name="connsiteX7" fmla="*/ 1804588 w 1804588"/>
              <a:gd name="connsiteY7" fmla="*/ 228132 h 34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4588" h="347381">
                <a:moveTo>
                  <a:pt x="0" y="206198"/>
                </a:moveTo>
                <a:cubicBezTo>
                  <a:pt x="90884" y="43479"/>
                  <a:pt x="113967" y="-17617"/>
                  <a:pt x="194863" y="4295"/>
                </a:cubicBezTo>
                <a:cubicBezTo>
                  <a:pt x="275759" y="26207"/>
                  <a:pt x="388538" y="336876"/>
                  <a:pt x="485375" y="337670"/>
                </a:cubicBezTo>
                <a:cubicBezTo>
                  <a:pt x="582212" y="338464"/>
                  <a:pt x="679844" y="9057"/>
                  <a:pt x="775888" y="9057"/>
                </a:cubicBezTo>
                <a:cubicBezTo>
                  <a:pt x="871932" y="9057"/>
                  <a:pt x="966388" y="337670"/>
                  <a:pt x="1061638" y="337670"/>
                </a:cubicBezTo>
                <a:cubicBezTo>
                  <a:pt x="1156888" y="337670"/>
                  <a:pt x="1253726" y="9057"/>
                  <a:pt x="1347388" y="9057"/>
                </a:cubicBezTo>
                <a:cubicBezTo>
                  <a:pt x="1441050" y="9057"/>
                  <a:pt x="1547413" y="301157"/>
                  <a:pt x="1623613" y="337670"/>
                </a:cubicBezTo>
                <a:cubicBezTo>
                  <a:pt x="1699813" y="374183"/>
                  <a:pt x="1752200" y="301157"/>
                  <a:pt x="1804588" y="228132"/>
                </a:cubicBez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cxnSp>
        <p:nvCxnSpPr>
          <p:cNvPr id="45" name="Straight Connector 30">
            <a:extLst>
              <a:ext uri="{FF2B5EF4-FFF2-40B4-BE49-F238E27FC236}">
                <a16:creationId xmlns:a16="http://schemas.microsoft.com/office/drawing/2014/main" id="{43BAA916-3F94-0648-AD2A-E6FF86A87BAE}"/>
              </a:ext>
            </a:extLst>
          </p:cNvPr>
          <p:cNvCxnSpPr/>
          <p:nvPr/>
        </p:nvCxnSpPr>
        <p:spPr>
          <a:xfrm>
            <a:off x="6651328" y="3292025"/>
            <a:ext cx="0" cy="1637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31">
            <a:extLst>
              <a:ext uri="{FF2B5EF4-FFF2-40B4-BE49-F238E27FC236}">
                <a16:creationId xmlns:a16="http://schemas.microsoft.com/office/drawing/2014/main" id="{DFFE60D7-066F-AF47-B6AD-14810F1F176D}"/>
              </a:ext>
            </a:extLst>
          </p:cNvPr>
          <p:cNvCxnSpPr/>
          <p:nvPr/>
        </p:nvCxnSpPr>
        <p:spPr>
          <a:xfrm>
            <a:off x="6648449" y="3290889"/>
            <a:ext cx="192610" cy="0"/>
          </a:xfrm>
          <a:prstGeom prst="line">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28">
            <a:extLst>
              <a:ext uri="{FF2B5EF4-FFF2-40B4-BE49-F238E27FC236}">
                <a16:creationId xmlns:a16="http://schemas.microsoft.com/office/drawing/2014/main" id="{11C2F0A2-CAC6-D041-A6E9-D0B31EDBC7A0}"/>
              </a:ext>
            </a:extLst>
          </p:cNvPr>
          <p:cNvSpPr/>
          <p:nvPr/>
        </p:nvSpPr>
        <p:spPr>
          <a:xfrm>
            <a:off x="6741417" y="3375493"/>
            <a:ext cx="338997" cy="150476"/>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48" name="Freeform 47">
            <a:extLst>
              <a:ext uri="{FF2B5EF4-FFF2-40B4-BE49-F238E27FC236}">
                <a16:creationId xmlns:a16="http://schemas.microsoft.com/office/drawing/2014/main" id="{8D15676B-6407-9A43-8A7B-443B97E4E231}"/>
              </a:ext>
            </a:extLst>
          </p:cNvPr>
          <p:cNvSpPr/>
          <p:nvPr/>
        </p:nvSpPr>
        <p:spPr>
          <a:xfrm rot="10800000">
            <a:off x="6842962" y="3133717"/>
            <a:ext cx="698430" cy="142883"/>
          </a:xfrm>
          <a:custGeom>
            <a:avLst/>
            <a:gdLst>
              <a:gd name="connsiteX0" fmla="*/ 0 w 1885950"/>
              <a:gd name="connsiteY0" fmla="*/ 323861 h 343097"/>
              <a:gd name="connsiteX1" fmla="*/ 276225 w 1885950"/>
              <a:gd name="connsiteY1" fmla="*/ 11 h 343097"/>
              <a:gd name="connsiteX2" fmla="*/ 566737 w 1885950"/>
              <a:gd name="connsiteY2" fmla="*/ 333386 h 343097"/>
              <a:gd name="connsiteX3" fmla="*/ 857250 w 1885950"/>
              <a:gd name="connsiteY3" fmla="*/ 4773 h 343097"/>
              <a:gd name="connsiteX4" fmla="*/ 1143000 w 1885950"/>
              <a:gd name="connsiteY4" fmla="*/ 333386 h 343097"/>
              <a:gd name="connsiteX5" fmla="*/ 1428750 w 1885950"/>
              <a:gd name="connsiteY5" fmla="*/ 4773 h 343097"/>
              <a:gd name="connsiteX6" fmla="*/ 1704975 w 1885950"/>
              <a:gd name="connsiteY6" fmla="*/ 333386 h 343097"/>
              <a:gd name="connsiteX7" fmla="*/ 1885950 w 1885950"/>
              <a:gd name="connsiteY7" fmla="*/ 223848 h 343097"/>
              <a:gd name="connsiteX0" fmla="*/ 0 w 1804588"/>
              <a:gd name="connsiteY0" fmla="*/ 206198 h 347381"/>
              <a:gd name="connsiteX1" fmla="*/ 194863 w 1804588"/>
              <a:gd name="connsiteY1" fmla="*/ 4295 h 347381"/>
              <a:gd name="connsiteX2" fmla="*/ 485375 w 1804588"/>
              <a:gd name="connsiteY2" fmla="*/ 337670 h 347381"/>
              <a:gd name="connsiteX3" fmla="*/ 775888 w 1804588"/>
              <a:gd name="connsiteY3" fmla="*/ 9057 h 347381"/>
              <a:gd name="connsiteX4" fmla="*/ 1061638 w 1804588"/>
              <a:gd name="connsiteY4" fmla="*/ 337670 h 347381"/>
              <a:gd name="connsiteX5" fmla="*/ 1347388 w 1804588"/>
              <a:gd name="connsiteY5" fmla="*/ 9057 h 347381"/>
              <a:gd name="connsiteX6" fmla="*/ 1623613 w 1804588"/>
              <a:gd name="connsiteY6" fmla="*/ 337670 h 347381"/>
              <a:gd name="connsiteX7" fmla="*/ 1804588 w 1804588"/>
              <a:gd name="connsiteY7" fmla="*/ 228132 h 34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4588" h="347381">
                <a:moveTo>
                  <a:pt x="0" y="206198"/>
                </a:moveTo>
                <a:cubicBezTo>
                  <a:pt x="90884" y="43479"/>
                  <a:pt x="113967" y="-17617"/>
                  <a:pt x="194863" y="4295"/>
                </a:cubicBezTo>
                <a:cubicBezTo>
                  <a:pt x="275759" y="26207"/>
                  <a:pt x="388538" y="336876"/>
                  <a:pt x="485375" y="337670"/>
                </a:cubicBezTo>
                <a:cubicBezTo>
                  <a:pt x="582212" y="338464"/>
                  <a:pt x="679844" y="9057"/>
                  <a:pt x="775888" y="9057"/>
                </a:cubicBezTo>
                <a:cubicBezTo>
                  <a:pt x="871932" y="9057"/>
                  <a:pt x="966388" y="337670"/>
                  <a:pt x="1061638" y="337670"/>
                </a:cubicBezTo>
                <a:cubicBezTo>
                  <a:pt x="1156888" y="337670"/>
                  <a:pt x="1253726" y="9057"/>
                  <a:pt x="1347388" y="9057"/>
                </a:cubicBezTo>
                <a:cubicBezTo>
                  <a:pt x="1441050" y="9057"/>
                  <a:pt x="1547413" y="301157"/>
                  <a:pt x="1623613" y="337670"/>
                </a:cubicBezTo>
                <a:cubicBezTo>
                  <a:pt x="1699813" y="374183"/>
                  <a:pt x="1752200" y="301157"/>
                  <a:pt x="1804588" y="228132"/>
                </a:cubicBez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49" name="TextBox 48">
            <a:extLst>
              <a:ext uri="{FF2B5EF4-FFF2-40B4-BE49-F238E27FC236}">
                <a16:creationId xmlns:a16="http://schemas.microsoft.com/office/drawing/2014/main" id="{163BD479-7D10-074B-9951-303E6AE106CB}"/>
              </a:ext>
            </a:extLst>
          </p:cNvPr>
          <p:cNvSpPr txBox="1"/>
          <p:nvPr/>
        </p:nvSpPr>
        <p:spPr>
          <a:xfrm>
            <a:off x="6700562" y="3347812"/>
            <a:ext cx="1356285" cy="219291"/>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25"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Clock controlled genes</a:t>
            </a:r>
            <a:endParaRPr kumimoji="0" lang="en-US" sz="825"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50" name="Rectangle 28">
            <a:extLst>
              <a:ext uri="{FF2B5EF4-FFF2-40B4-BE49-F238E27FC236}">
                <a16:creationId xmlns:a16="http://schemas.microsoft.com/office/drawing/2014/main" id="{6BE68E7C-B972-B342-9D74-E848BCE4B38E}"/>
              </a:ext>
            </a:extLst>
          </p:cNvPr>
          <p:cNvSpPr/>
          <p:nvPr/>
        </p:nvSpPr>
        <p:spPr>
          <a:xfrm>
            <a:off x="3111827" y="4348167"/>
            <a:ext cx="617220" cy="156044"/>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51" name="TextBox 50">
            <a:extLst>
              <a:ext uri="{FF2B5EF4-FFF2-40B4-BE49-F238E27FC236}">
                <a16:creationId xmlns:a16="http://schemas.microsoft.com/office/drawing/2014/main" id="{A1F6A4DC-A159-7A41-929B-AEB20486ED30}"/>
              </a:ext>
            </a:extLst>
          </p:cNvPr>
          <p:cNvSpPr txBox="1"/>
          <p:nvPr/>
        </p:nvSpPr>
        <p:spPr>
          <a:xfrm>
            <a:off x="3042516" y="4335065"/>
            <a:ext cx="815622" cy="20774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5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D-box/E-box</a:t>
            </a:r>
          </a:p>
        </p:txBody>
      </p:sp>
      <p:sp>
        <p:nvSpPr>
          <p:cNvPr id="52" name="TextBox 51">
            <a:extLst>
              <a:ext uri="{FF2B5EF4-FFF2-40B4-BE49-F238E27FC236}">
                <a16:creationId xmlns:a16="http://schemas.microsoft.com/office/drawing/2014/main" id="{0C3A75FE-EAFB-0F4B-B6B0-31D255BFDDA5}"/>
              </a:ext>
            </a:extLst>
          </p:cNvPr>
          <p:cNvSpPr txBox="1"/>
          <p:nvPr/>
        </p:nvSpPr>
        <p:spPr>
          <a:xfrm>
            <a:off x="5570551" y="3355120"/>
            <a:ext cx="1356284" cy="20774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5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E-box/D-box/RORE</a:t>
            </a:r>
          </a:p>
        </p:txBody>
      </p:sp>
      <p:cxnSp>
        <p:nvCxnSpPr>
          <p:cNvPr id="53" name="Straight Connector 27">
            <a:extLst>
              <a:ext uri="{FF2B5EF4-FFF2-40B4-BE49-F238E27FC236}">
                <a16:creationId xmlns:a16="http://schemas.microsoft.com/office/drawing/2014/main" id="{7856EBB3-3BB0-7244-B71D-2E341E08092D}"/>
              </a:ext>
            </a:extLst>
          </p:cNvPr>
          <p:cNvCxnSpPr/>
          <p:nvPr/>
        </p:nvCxnSpPr>
        <p:spPr>
          <a:xfrm>
            <a:off x="1985857" y="3446236"/>
            <a:ext cx="891540"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54" name="Rectangle 28">
            <a:extLst>
              <a:ext uri="{FF2B5EF4-FFF2-40B4-BE49-F238E27FC236}">
                <a16:creationId xmlns:a16="http://schemas.microsoft.com/office/drawing/2014/main" id="{31340533-3D8C-2B41-AF90-45FE4201E822}"/>
              </a:ext>
            </a:extLst>
          </p:cNvPr>
          <p:cNvSpPr/>
          <p:nvPr/>
        </p:nvSpPr>
        <p:spPr>
          <a:xfrm>
            <a:off x="2433542" y="3365772"/>
            <a:ext cx="371684" cy="150476"/>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cxnSp>
        <p:nvCxnSpPr>
          <p:cNvPr id="55" name="Straight Connector 30">
            <a:extLst>
              <a:ext uri="{FF2B5EF4-FFF2-40B4-BE49-F238E27FC236}">
                <a16:creationId xmlns:a16="http://schemas.microsoft.com/office/drawing/2014/main" id="{FBB88E7A-CA26-0D4D-B39C-2ADD6CCB7BBF}"/>
              </a:ext>
            </a:extLst>
          </p:cNvPr>
          <p:cNvCxnSpPr/>
          <p:nvPr/>
        </p:nvCxnSpPr>
        <p:spPr>
          <a:xfrm>
            <a:off x="2389692" y="3288673"/>
            <a:ext cx="0" cy="1637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31">
            <a:extLst>
              <a:ext uri="{FF2B5EF4-FFF2-40B4-BE49-F238E27FC236}">
                <a16:creationId xmlns:a16="http://schemas.microsoft.com/office/drawing/2014/main" id="{044F597E-6F73-7645-9F23-181CD6926A59}"/>
              </a:ext>
            </a:extLst>
          </p:cNvPr>
          <p:cNvCxnSpPr/>
          <p:nvPr/>
        </p:nvCxnSpPr>
        <p:spPr>
          <a:xfrm rot="10800000">
            <a:off x="2203552" y="3288681"/>
            <a:ext cx="192610" cy="0"/>
          </a:xfrm>
          <a:prstGeom prst="line">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40896E52-20FF-9247-B194-75F02A1362F0}"/>
              </a:ext>
            </a:extLst>
          </p:cNvPr>
          <p:cNvSpPr txBox="1"/>
          <p:nvPr/>
        </p:nvSpPr>
        <p:spPr>
          <a:xfrm>
            <a:off x="2385696" y="3340599"/>
            <a:ext cx="592911" cy="20774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5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E-box</a:t>
            </a:r>
          </a:p>
        </p:txBody>
      </p:sp>
      <p:sp>
        <p:nvSpPr>
          <p:cNvPr id="58" name="Rectangle 28">
            <a:extLst>
              <a:ext uri="{FF2B5EF4-FFF2-40B4-BE49-F238E27FC236}">
                <a16:creationId xmlns:a16="http://schemas.microsoft.com/office/drawing/2014/main" id="{92C12B17-A799-2B40-AC11-DB87DA57FBF5}"/>
              </a:ext>
            </a:extLst>
          </p:cNvPr>
          <p:cNvSpPr/>
          <p:nvPr/>
        </p:nvSpPr>
        <p:spPr>
          <a:xfrm>
            <a:off x="2047864" y="3363915"/>
            <a:ext cx="274320" cy="150476"/>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59" name="TextBox 58">
            <a:extLst>
              <a:ext uri="{FF2B5EF4-FFF2-40B4-BE49-F238E27FC236}">
                <a16:creationId xmlns:a16="http://schemas.microsoft.com/office/drawing/2014/main" id="{C3D379D0-CF78-DF42-AF10-69E9D0860AF8}"/>
              </a:ext>
            </a:extLst>
          </p:cNvPr>
          <p:cNvSpPr txBox="1"/>
          <p:nvPr/>
        </p:nvSpPr>
        <p:spPr>
          <a:xfrm>
            <a:off x="2002892" y="3346380"/>
            <a:ext cx="484246" cy="20774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5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Dbp</a:t>
            </a:r>
          </a:p>
        </p:txBody>
      </p:sp>
      <p:sp>
        <p:nvSpPr>
          <p:cNvPr id="60" name="Freeform 59">
            <a:extLst>
              <a:ext uri="{FF2B5EF4-FFF2-40B4-BE49-F238E27FC236}">
                <a16:creationId xmlns:a16="http://schemas.microsoft.com/office/drawing/2014/main" id="{0D43789D-8589-2848-A51C-0543F90F5726}"/>
              </a:ext>
            </a:extLst>
          </p:cNvPr>
          <p:cNvSpPr/>
          <p:nvPr/>
        </p:nvSpPr>
        <p:spPr>
          <a:xfrm rot="10800000">
            <a:off x="1657349" y="3171448"/>
            <a:ext cx="520607" cy="134753"/>
          </a:xfrm>
          <a:custGeom>
            <a:avLst/>
            <a:gdLst>
              <a:gd name="connsiteX0" fmla="*/ 0 w 1885950"/>
              <a:gd name="connsiteY0" fmla="*/ 323861 h 343097"/>
              <a:gd name="connsiteX1" fmla="*/ 276225 w 1885950"/>
              <a:gd name="connsiteY1" fmla="*/ 11 h 343097"/>
              <a:gd name="connsiteX2" fmla="*/ 566737 w 1885950"/>
              <a:gd name="connsiteY2" fmla="*/ 333386 h 343097"/>
              <a:gd name="connsiteX3" fmla="*/ 857250 w 1885950"/>
              <a:gd name="connsiteY3" fmla="*/ 4773 h 343097"/>
              <a:gd name="connsiteX4" fmla="*/ 1143000 w 1885950"/>
              <a:gd name="connsiteY4" fmla="*/ 333386 h 343097"/>
              <a:gd name="connsiteX5" fmla="*/ 1428750 w 1885950"/>
              <a:gd name="connsiteY5" fmla="*/ 4773 h 343097"/>
              <a:gd name="connsiteX6" fmla="*/ 1704975 w 1885950"/>
              <a:gd name="connsiteY6" fmla="*/ 333386 h 343097"/>
              <a:gd name="connsiteX7" fmla="*/ 1885950 w 1885950"/>
              <a:gd name="connsiteY7" fmla="*/ 223848 h 343097"/>
              <a:gd name="connsiteX0" fmla="*/ 0 w 1804588"/>
              <a:gd name="connsiteY0" fmla="*/ 206198 h 347381"/>
              <a:gd name="connsiteX1" fmla="*/ 194863 w 1804588"/>
              <a:gd name="connsiteY1" fmla="*/ 4295 h 347381"/>
              <a:gd name="connsiteX2" fmla="*/ 485375 w 1804588"/>
              <a:gd name="connsiteY2" fmla="*/ 337670 h 347381"/>
              <a:gd name="connsiteX3" fmla="*/ 775888 w 1804588"/>
              <a:gd name="connsiteY3" fmla="*/ 9057 h 347381"/>
              <a:gd name="connsiteX4" fmla="*/ 1061638 w 1804588"/>
              <a:gd name="connsiteY4" fmla="*/ 337670 h 347381"/>
              <a:gd name="connsiteX5" fmla="*/ 1347388 w 1804588"/>
              <a:gd name="connsiteY5" fmla="*/ 9057 h 347381"/>
              <a:gd name="connsiteX6" fmla="*/ 1623613 w 1804588"/>
              <a:gd name="connsiteY6" fmla="*/ 337670 h 347381"/>
              <a:gd name="connsiteX7" fmla="*/ 1804588 w 1804588"/>
              <a:gd name="connsiteY7" fmla="*/ 228132 h 347381"/>
              <a:gd name="connsiteX0" fmla="*/ 1 w 1609726"/>
              <a:gd name="connsiteY0" fmla="*/ 1 h 343087"/>
              <a:gd name="connsiteX1" fmla="*/ 290513 w 1609726"/>
              <a:gd name="connsiteY1" fmla="*/ 333376 h 343087"/>
              <a:gd name="connsiteX2" fmla="*/ 581026 w 1609726"/>
              <a:gd name="connsiteY2" fmla="*/ 4763 h 343087"/>
              <a:gd name="connsiteX3" fmla="*/ 866776 w 1609726"/>
              <a:gd name="connsiteY3" fmla="*/ 333376 h 343087"/>
              <a:gd name="connsiteX4" fmla="*/ 1152526 w 1609726"/>
              <a:gd name="connsiteY4" fmla="*/ 4763 h 343087"/>
              <a:gd name="connsiteX5" fmla="*/ 1428751 w 1609726"/>
              <a:gd name="connsiteY5" fmla="*/ 333376 h 343087"/>
              <a:gd name="connsiteX6" fmla="*/ 1609726 w 1609726"/>
              <a:gd name="connsiteY6" fmla="*/ 223838 h 343087"/>
              <a:gd name="connsiteX0" fmla="*/ -1 w 1319212"/>
              <a:gd name="connsiteY0" fmla="*/ 328613 h 338324"/>
              <a:gd name="connsiteX1" fmla="*/ 290512 w 1319212"/>
              <a:gd name="connsiteY1" fmla="*/ 0 h 338324"/>
              <a:gd name="connsiteX2" fmla="*/ 576262 w 1319212"/>
              <a:gd name="connsiteY2" fmla="*/ 328613 h 338324"/>
              <a:gd name="connsiteX3" fmla="*/ 862012 w 1319212"/>
              <a:gd name="connsiteY3" fmla="*/ 0 h 338324"/>
              <a:gd name="connsiteX4" fmla="*/ 1138237 w 1319212"/>
              <a:gd name="connsiteY4" fmla="*/ 328613 h 338324"/>
              <a:gd name="connsiteX5" fmla="*/ 1319212 w 1319212"/>
              <a:gd name="connsiteY5" fmla="*/ 219075 h 338324"/>
              <a:gd name="connsiteX0" fmla="*/ 0 w 1345132"/>
              <a:gd name="connsiteY0" fmla="*/ 278392 h 338504"/>
              <a:gd name="connsiteX1" fmla="*/ 316432 w 1345132"/>
              <a:gd name="connsiteY1" fmla="*/ 180 h 338504"/>
              <a:gd name="connsiteX2" fmla="*/ 602182 w 1345132"/>
              <a:gd name="connsiteY2" fmla="*/ 328793 h 338504"/>
              <a:gd name="connsiteX3" fmla="*/ 887932 w 1345132"/>
              <a:gd name="connsiteY3" fmla="*/ 180 h 338504"/>
              <a:gd name="connsiteX4" fmla="*/ 1164157 w 1345132"/>
              <a:gd name="connsiteY4" fmla="*/ 328793 h 338504"/>
              <a:gd name="connsiteX5" fmla="*/ 1345132 w 1345132"/>
              <a:gd name="connsiteY5" fmla="*/ 219255 h 33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5132" h="338504">
                <a:moveTo>
                  <a:pt x="0" y="278392"/>
                </a:moveTo>
                <a:cubicBezTo>
                  <a:pt x="96837" y="279186"/>
                  <a:pt x="216068" y="-8220"/>
                  <a:pt x="316432" y="180"/>
                </a:cubicBezTo>
                <a:cubicBezTo>
                  <a:pt x="416796" y="8580"/>
                  <a:pt x="506932" y="328793"/>
                  <a:pt x="602182" y="328793"/>
                </a:cubicBezTo>
                <a:cubicBezTo>
                  <a:pt x="697432" y="328793"/>
                  <a:pt x="794270" y="180"/>
                  <a:pt x="887932" y="180"/>
                </a:cubicBezTo>
                <a:cubicBezTo>
                  <a:pt x="981594" y="180"/>
                  <a:pt x="1087957" y="292280"/>
                  <a:pt x="1164157" y="328793"/>
                </a:cubicBezTo>
                <a:cubicBezTo>
                  <a:pt x="1240357" y="365306"/>
                  <a:pt x="1292744" y="292280"/>
                  <a:pt x="1345132" y="219255"/>
                </a:cubicBez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cxnSp>
        <p:nvCxnSpPr>
          <p:cNvPr id="61" name="Straight Connector 30">
            <a:extLst>
              <a:ext uri="{FF2B5EF4-FFF2-40B4-BE49-F238E27FC236}">
                <a16:creationId xmlns:a16="http://schemas.microsoft.com/office/drawing/2014/main" id="{D7E53263-E997-9D4E-8210-EABC6535A019}"/>
              </a:ext>
            </a:extLst>
          </p:cNvPr>
          <p:cNvCxnSpPr/>
          <p:nvPr/>
        </p:nvCxnSpPr>
        <p:spPr>
          <a:xfrm rot="10800000">
            <a:off x="5209957" y="3757221"/>
            <a:ext cx="0" cy="1637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31">
            <a:extLst>
              <a:ext uri="{FF2B5EF4-FFF2-40B4-BE49-F238E27FC236}">
                <a16:creationId xmlns:a16="http://schemas.microsoft.com/office/drawing/2014/main" id="{2C62CF18-E698-F548-A982-CC4520B9D804}"/>
              </a:ext>
            </a:extLst>
          </p:cNvPr>
          <p:cNvCxnSpPr/>
          <p:nvPr/>
        </p:nvCxnSpPr>
        <p:spPr>
          <a:xfrm rot="10800000">
            <a:off x="5023201" y="3757229"/>
            <a:ext cx="192610" cy="0"/>
          </a:xfrm>
          <a:prstGeom prst="line">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23">
            <a:extLst>
              <a:ext uri="{FF2B5EF4-FFF2-40B4-BE49-F238E27FC236}">
                <a16:creationId xmlns:a16="http://schemas.microsoft.com/office/drawing/2014/main" id="{BBCFD445-1423-274E-A6A7-D2C63B43AD56}"/>
              </a:ext>
            </a:extLst>
          </p:cNvPr>
          <p:cNvCxnSpPr/>
          <p:nvPr/>
        </p:nvCxnSpPr>
        <p:spPr>
          <a:xfrm rot="10800000">
            <a:off x="2913528" y="3444507"/>
            <a:ext cx="288914"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4" name="Rectangle 28">
            <a:extLst>
              <a:ext uri="{FF2B5EF4-FFF2-40B4-BE49-F238E27FC236}">
                <a16:creationId xmlns:a16="http://schemas.microsoft.com/office/drawing/2014/main" id="{EC48CCF4-ED68-9F41-9DE1-E7D32012E5F3}"/>
              </a:ext>
            </a:extLst>
          </p:cNvPr>
          <p:cNvSpPr/>
          <p:nvPr/>
        </p:nvSpPr>
        <p:spPr>
          <a:xfrm>
            <a:off x="4819648" y="3849356"/>
            <a:ext cx="342900" cy="146196"/>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65" name="TextBox 64">
            <a:extLst>
              <a:ext uri="{FF2B5EF4-FFF2-40B4-BE49-F238E27FC236}">
                <a16:creationId xmlns:a16="http://schemas.microsoft.com/office/drawing/2014/main" id="{188FD332-F00F-6C44-A8AD-9335E8DA178E}"/>
              </a:ext>
            </a:extLst>
          </p:cNvPr>
          <p:cNvSpPr txBox="1"/>
          <p:nvPr/>
        </p:nvSpPr>
        <p:spPr>
          <a:xfrm>
            <a:off x="4756593" y="3826097"/>
            <a:ext cx="558723" cy="20774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5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Bmal1</a:t>
            </a:r>
          </a:p>
        </p:txBody>
      </p:sp>
      <p:sp>
        <p:nvSpPr>
          <p:cNvPr id="66" name="TextBox 65">
            <a:extLst>
              <a:ext uri="{FF2B5EF4-FFF2-40B4-BE49-F238E27FC236}">
                <a16:creationId xmlns:a16="http://schemas.microsoft.com/office/drawing/2014/main" id="{6EF84286-EFC8-D74C-8238-7F0A0078CE47}"/>
              </a:ext>
            </a:extLst>
          </p:cNvPr>
          <p:cNvSpPr txBox="1"/>
          <p:nvPr/>
        </p:nvSpPr>
        <p:spPr>
          <a:xfrm>
            <a:off x="3687272" y="2553987"/>
            <a:ext cx="848309"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~24 </a:t>
            </a:r>
            <a:r>
              <a:rPr kumimoji="0" lang="en-US" sz="9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hr</a:t>
            </a:r>
            <a:r>
              <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cycle</a:t>
            </a:r>
          </a:p>
        </p:txBody>
      </p:sp>
      <p:sp>
        <p:nvSpPr>
          <p:cNvPr id="67" name="Freeform 66">
            <a:extLst>
              <a:ext uri="{FF2B5EF4-FFF2-40B4-BE49-F238E27FC236}">
                <a16:creationId xmlns:a16="http://schemas.microsoft.com/office/drawing/2014/main" id="{83B3E052-0226-6449-A9EA-1F7A25E4A8B2}"/>
              </a:ext>
            </a:extLst>
          </p:cNvPr>
          <p:cNvSpPr/>
          <p:nvPr/>
        </p:nvSpPr>
        <p:spPr>
          <a:xfrm rot="10800000">
            <a:off x="4027443" y="4166791"/>
            <a:ext cx="698430" cy="142883"/>
          </a:xfrm>
          <a:custGeom>
            <a:avLst/>
            <a:gdLst>
              <a:gd name="connsiteX0" fmla="*/ 0 w 1885950"/>
              <a:gd name="connsiteY0" fmla="*/ 323861 h 343097"/>
              <a:gd name="connsiteX1" fmla="*/ 276225 w 1885950"/>
              <a:gd name="connsiteY1" fmla="*/ 11 h 343097"/>
              <a:gd name="connsiteX2" fmla="*/ 566737 w 1885950"/>
              <a:gd name="connsiteY2" fmla="*/ 333386 h 343097"/>
              <a:gd name="connsiteX3" fmla="*/ 857250 w 1885950"/>
              <a:gd name="connsiteY3" fmla="*/ 4773 h 343097"/>
              <a:gd name="connsiteX4" fmla="*/ 1143000 w 1885950"/>
              <a:gd name="connsiteY4" fmla="*/ 333386 h 343097"/>
              <a:gd name="connsiteX5" fmla="*/ 1428750 w 1885950"/>
              <a:gd name="connsiteY5" fmla="*/ 4773 h 343097"/>
              <a:gd name="connsiteX6" fmla="*/ 1704975 w 1885950"/>
              <a:gd name="connsiteY6" fmla="*/ 333386 h 343097"/>
              <a:gd name="connsiteX7" fmla="*/ 1885950 w 1885950"/>
              <a:gd name="connsiteY7" fmla="*/ 223848 h 343097"/>
              <a:gd name="connsiteX0" fmla="*/ 0 w 1804588"/>
              <a:gd name="connsiteY0" fmla="*/ 206198 h 347381"/>
              <a:gd name="connsiteX1" fmla="*/ 194863 w 1804588"/>
              <a:gd name="connsiteY1" fmla="*/ 4295 h 347381"/>
              <a:gd name="connsiteX2" fmla="*/ 485375 w 1804588"/>
              <a:gd name="connsiteY2" fmla="*/ 337670 h 347381"/>
              <a:gd name="connsiteX3" fmla="*/ 775888 w 1804588"/>
              <a:gd name="connsiteY3" fmla="*/ 9057 h 347381"/>
              <a:gd name="connsiteX4" fmla="*/ 1061638 w 1804588"/>
              <a:gd name="connsiteY4" fmla="*/ 337670 h 347381"/>
              <a:gd name="connsiteX5" fmla="*/ 1347388 w 1804588"/>
              <a:gd name="connsiteY5" fmla="*/ 9057 h 347381"/>
              <a:gd name="connsiteX6" fmla="*/ 1623613 w 1804588"/>
              <a:gd name="connsiteY6" fmla="*/ 337670 h 347381"/>
              <a:gd name="connsiteX7" fmla="*/ 1804588 w 1804588"/>
              <a:gd name="connsiteY7" fmla="*/ 228132 h 34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4588" h="347381">
                <a:moveTo>
                  <a:pt x="0" y="206198"/>
                </a:moveTo>
                <a:cubicBezTo>
                  <a:pt x="90884" y="43479"/>
                  <a:pt x="113967" y="-17617"/>
                  <a:pt x="194863" y="4295"/>
                </a:cubicBezTo>
                <a:cubicBezTo>
                  <a:pt x="275759" y="26207"/>
                  <a:pt x="388538" y="336876"/>
                  <a:pt x="485375" y="337670"/>
                </a:cubicBezTo>
                <a:cubicBezTo>
                  <a:pt x="582212" y="338464"/>
                  <a:pt x="679844" y="9057"/>
                  <a:pt x="775888" y="9057"/>
                </a:cubicBezTo>
                <a:cubicBezTo>
                  <a:pt x="871932" y="9057"/>
                  <a:pt x="966388" y="337670"/>
                  <a:pt x="1061638" y="337670"/>
                </a:cubicBezTo>
                <a:cubicBezTo>
                  <a:pt x="1156888" y="337670"/>
                  <a:pt x="1253726" y="9057"/>
                  <a:pt x="1347388" y="9057"/>
                </a:cubicBezTo>
                <a:cubicBezTo>
                  <a:pt x="1441050" y="9057"/>
                  <a:pt x="1547413" y="301157"/>
                  <a:pt x="1623613" y="337670"/>
                </a:cubicBezTo>
                <a:cubicBezTo>
                  <a:pt x="1699813" y="374183"/>
                  <a:pt x="1752200" y="301157"/>
                  <a:pt x="1804588" y="228132"/>
                </a:cubicBez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cxnSp>
        <p:nvCxnSpPr>
          <p:cNvPr id="68" name="Straight Connector 30">
            <a:extLst>
              <a:ext uri="{FF2B5EF4-FFF2-40B4-BE49-F238E27FC236}">
                <a16:creationId xmlns:a16="http://schemas.microsoft.com/office/drawing/2014/main" id="{F0E4EE4C-C19D-4242-AC2B-8B7384411A2E}"/>
              </a:ext>
            </a:extLst>
          </p:cNvPr>
          <p:cNvCxnSpPr/>
          <p:nvPr/>
        </p:nvCxnSpPr>
        <p:spPr>
          <a:xfrm>
            <a:off x="3807616" y="4256173"/>
            <a:ext cx="0" cy="1637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31">
            <a:extLst>
              <a:ext uri="{FF2B5EF4-FFF2-40B4-BE49-F238E27FC236}">
                <a16:creationId xmlns:a16="http://schemas.microsoft.com/office/drawing/2014/main" id="{91DFC9A5-C4E3-B540-8AFC-9BB2A42F90FD}"/>
              </a:ext>
            </a:extLst>
          </p:cNvPr>
          <p:cNvCxnSpPr/>
          <p:nvPr/>
        </p:nvCxnSpPr>
        <p:spPr>
          <a:xfrm>
            <a:off x="3803349" y="4256181"/>
            <a:ext cx="192610" cy="0"/>
          </a:xfrm>
          <a:prstGeom prst="line">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Freeform 69">
            <a:extLst>
              <a:ext uri="{FF2B5EF4-FFF2-40B4-BE49-F238E27FC236}">
                <a16:creationId xmlns:a16="http://schemas.microsoft.com/office/drawing/2014/main" id="{9F9B7ACE-7463-764C-A055-45FC898933E4}"/>
              </a:ext>
            </a:extLst>
          </p:cNvPr>
          <p:cNvSpPr/>
          <p:nvPr/>
        </p:nvSpPr>
        <p:spPr>
          <a:xfrm rot="10800000">
            <a:off x="4292668" y="3633789"/>
            <a:ext cx="698430" cy="142883"/>
          </a:xfrm>
          <a:custGeom>
            <a:avLst/>
            <a:gdLst>
              <a:gd name="connsiteX0" fmla="*/ 0 w 1885950"/>
              <a:gd name="connsiteY0" fmla="*/ 323861 h 343097"/>
              <a:gd name="connsiteX1" fmla="*/ 276225 w 1885950"/>
              <a:gd name="connsiteY1" fmla="*/ 11 h 343097"/>
              <a:gd name="connsiteX2" fmla="*/ 566737 w 1885950"/>
              <a:gd name="connsiteY2" fmla="*/ 333386 h 343097"/>
              <a:gd name="connsiteX3" fmla="*/ 857250 w 1885950"/>
              <a:gd name="connsiteY3" fmla="*/ 4773 h 343097"/>
              <a:gd name="connsiteX4" fmla="*/ 1143000 w 1885950"/>
              <a:gd name="connsiteY4" fmla="*/ 333386 h 343097"/>
              <a:gd name="connsiteX5" fmla="*/ 1428750 w 1885950"/>
              <a:gd name="connsiteY5" fmla="*/ 4773 h 343097"/>
              <a:gd name="connsiteX6" fmla="*/ 1704975 w 1885950"/>
              <a:gd name="connsiteY6" fmla="*/ 333386 h 343097"/>
              <a:gd name="connsiteX7" fmla="*/ 1885950 w 1885950"/>
              <a:gd name="connsiteY7" fmla="*/ 223848 h 343097"/>
              <a:gd name="connsiteX0" fmla="*/ 0 w 1804588"/>
              <a:gd name="connsiteY0" fmla="*/ 206198 h 347381"/>
              <a:gd name="connsiteX1" fmla="*/ 194863 w 1804588"/>
              <a:gd name="connsiteY1" fmla="*/ 4295 h 347381"/>
              <a:gd name="connsiteX2" fmla="*/ 485375 w 1804588"/>
              <a:gd name="connsiteY2" fmla="*/ 337670 h 347381"/>
              <a:gd name="connsiteX3" fmla="*/ 775888 w 1804588"/>
              <a:gd name="connsiteY3" fmla="*/ 9057 h 347381"/>
              <a:gd name="connsiteX4" fmla="*/ 1061638 w 1804588"/>
              <a:gd name="connsiteY4" fmla="*/ 337670 h 347381"/>
              <a:gd name="connsiteX5" fmla="*/ 1347388 w 1804588"/>
              <a:gd name="connsiteY5" fmla="*/ 9057 h 347381"/>
              <a:gd name="connsiteX6" fmla="*/ 1623613 w 1804588"/>
              <a:gd name="connsiteY6" fmla="*/ 337670 h 347381"/>
              <a:gd name="connsiteX7" fmla="*/ 1804588 w 1804588"/>
              <a:gd name="connsiteY7" fmla="*/ 228132 h 34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4588" h="347381">
                <a:moveTo>
                  <a:pt x="0" y="206198"/>
                </a:moveTo>
                <a:cubicBezTo>
                  <a:pt x="90884" y="43479"/>
                  <a:pt x="113967" y="-17617"/>
                  <a:pt x="194863" y="4295"/>
                </a:cubicBezTo>
                <a:cubicBezTo>
                  <a:pt x="275759" y="26207"/>
                  <a:pt x="388538" y="336876"/>
                  <a:pt x="485375" y="337670"/>
                </a:cubicBezTo>
                <a:cubicBezTo>
                  <a:pt x="582212" y="338464"/>
                  <a:pt x="679844" y="9057"/>
                  <a:pt x="775888" y="9057"/>
                </a:cubicBezTo>
                <a:cubicBezTo>
                  <a:pt x="871932" y="9057"/>
                  <a:pt x="966388" y="337670"/>
                  <a:pt x="1061638" y="337670"/>
                </a:cubicBezTo>
                <a:cubicBezTo>
                  <a:pt x="1156888" y="337670"/>
                  <a:pt x="1253726" y="9057"/>
                  <a:pt x="1347388" y="9057"/>
                </a:cubicBezTo>
                <a:cubicBezTo>
                  <a:pt x="1441050" y="9057"/>
                  <a:pt x="1547413" y="301157"/>
                  <a:pt x="1623613" y="337670"/>
                </a:cubicBezTo>
                <a:cubicBezTo>
                  <a:pt x="1699813" y="374183"/>
                  <a:pt x="1752200" y="301157"/>
                  <a:pt x="1804588" y="228132"/>
                </a:cubicBez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71" name="Rectangle 28">
            <a:extLst>
              <a:ext uri="{FF2B5EF4-FFF2-40B4-BE49-F238E27FC236}">
                <a16:creationId xmlns:a16="http://schemas.microsoft.com/office/drawing/2014/main" id="{B3F452A1-2F5D-A243-A2DE-B9FF58CAA4D6}"/>
              </a:ext>
            </a:extLst>
          </p:cNvPr>
          <p:cNvSpPr/>
          <p:nvPr/>
        </p:nvSpPr>
        <p:spPr>
          <a:xfrm>
            <a:off x="3870229" y="4346044"/>
            <a:ext cx="754379" cy="15544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72" name="TextBox 71">
            <a:extLst>
              <a:ext uri="{FF2B5EF4-FFF2-40B4-BE49-F238E27FC236}">
                <a16:creationId xmlns:a16="http://schemas.microsoft.com/office/drawing/2014/main" id="{AEC27C89-A76D-D344-987A-A389413A14EC}"/>
              </a:ext>
            </a:extLst>
          </p:cNvPr>
          <p:cNvSpPr txBox="1"/>
          <p:nvPr/>
        </p:nvSpPr>
        <p:spPr>
          <a:xfrm>
            <a:off x="3827938" y="4326601"/>
            <a:ext cx="897764" cy="20774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750" b="1" i="1"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Rors</a:t>
            </a:r>
            <a:r>
              <a:rPr kumimoji="0" lang="en-US" altLang="zh-CN" sz="75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r>
              <a:rPr kumimoji="0" lang="en-US" sz="75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Rev-</a:t>
            </a:r>
            <a:r>
              <a:rPr kumimoji="0" lang="en-US" sz="750" b="1" i="1"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erbs</a:t>
            </a:r>
            <a:endParaRPr kumimoji="0" lang="en-US" sz="75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73" name="Oval 72">
            <a:extLst>
              <a:ext uri="{FF2B5EF4-FFF2-40B4-BE49-F238E27FC236}">
                <a16:creationId xmlns:a16="http://schemas.microsoft.com/office/drawing/2014/main" id="{8EB9A286-799E-CD4B-B2F0-C96D8AC04BCC}"/>
              </a:ext>
            </a:extLst>
          </p:cNvPr>
          <p:cNvSpPr/>
          <p:nvPr/>
        </p:nvSpPr>
        <p:spPr>
          <a:xfrm>
            <a:off x="2704795" y="3678991"/>
            <a:ext cx="377316" cy="218005"/>
          </a:xfrm>
          <a:prstGeom prst="ellipse">
            <a:avLst/>
          </a:prstGeom>
          <a:solidFill>
            <a:schemeClr val="accent2">
              <a:lumMod val="60000"/>
              <a:lumOff val="4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74" name="TextBox 73">
            <a:extLst>
              <a:ext uri="{FF2B5EF4-FFF2-40B4-BE49-F238E27FC236}">
                <a16:creationId xmlns:a16="http://schemas.microsoft.com/office/drawing/2014/main" id="{868A7916-32DE-584F-975D-777E10B5A6E4}"/>
              </a:ext>
            </a:extLst>
          </p:cNvPr>
          <p:cNvSpPr txBox="1"/>
          <p:nvPr/>
        </p:nvSpPr>
        <p:spPr>
          <a:xfrm>
            <a:off x="2694742" y="3678991"/>
            <a:ext cx="533166" cy="21929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schemeClr val="bg1"/>
                </a:solidFill>
                <a:effectLst>
                  <a:outerShdw blurRad="50800" dist="50800" dir="5400000" algn="ctr" rotWithShape="0">
                    <a:schemeClr val="tx1"/>
                  </a:outerShdw>
                </a:effectLst>
                <a:uLnTx/>
                <a:uFillTx/>
                <a:latin typeface="Arial" panose="020B0604020202020204" pitchFamily="34" charset="0"/>
                <a:ea typeface="+mn-ea"/>
                <a:cs typeface="Arial" panose="020B0604020202020204" pitchFamily="34" charset="0"/>
              </a:rPr>
              <a:t>DBP</a:t>
            </a:r>
          </a:p>
        </p:txBody>
      </p:sp>
      <p:sp>
        <p:nvSpPr>
          <p:cNvPr id="75" name="Freeform 9">
            <a:extLst>
              <a:ext uri="{FF2B5EF4-FFF2-40B4-BE49-F238E27FC236}">
                <a16:creationId xmlns:a16="http://schemas.microsoft.com/office/drawing/2014/main" id="{D79A91C4-5239-954B-94D6-0AEB4357C465}"/>
              </a:ext>
            </a:extLst>
          </p:cNvPr>
          <p:cNvSpPr/>
          <p:nvPr/>
        </p:nvSpPr>
        <p:spPr>
          <a:xfrm rot="1243283" flipV="1">
            <a:off x="2769135" y="3991580"/>
            <a:ext cx="409154" cy="211330"/>
          </a:xfrm>
          <a:custGeom>
            <a:avLst/>
            <a:gdLst>
              <a:gd name="connsiteX0" fmla="*/ 412865 w 412865"/>
              <a:gd name="connsiteY0" fmla="*/ 3729 h 1029225"/>
              <a:gd name="connsiteX1" fmla="*/ 36850 w 412865"/>
              <a:gd name="connsiteY1" fmla="*/ 157554 h 1029225"/>
              <a:gd name="connsiteX2" fmla="*/ 11213 w 412865"/>
              <a:gd name="connsiteY2" fmla="*/ 1029225 h 1029225"/>
            </a:gdLst>
            <a:ahLst/>
            <a:cxnLst>
              <a:cxn ang="0">
                <a:pos x="connsiteX0" y="connsiteY0"/>
              </a:cxn>
              <a:cxn ang="0">
                <a:pos x="connsiteX1" y="connsiteY1"/>
              </a:cxn>
              <a:cxn ang="0">
                <a:pos x="connsiteX2" y="connsiteY2"/>
              </a:cxn>
            </a:cxnLst>
            <a:rect l="l" t="t" r="r" b="b"/>
            <a:pathLst>
              <a:path w="412865" h="1029225">
                <a:moveTo>
                  <a:pt x="412865" y="3729"/>
                </a:moveTo>
                <a:cubicBezTo>
                  <a:pt x="258328" y="-4817"/>
                  <a:pt x="103792" y="-13362"/>
                  <a:pt x="36850" y="157554"/>
                </a:cubicBezTo>
                <a:cubicBezTo>
                  <a:pt x="-30092" y="328470"/>
                  <a:pt x="15486" y="929524"/>
                  <a:pt x="11213" y="1029225"/>
                </a:cubicBezTo>
              </a:path>
            </a:pathLst>
          </a:custGeom>
          <a:noFill/>
          <a:ln w="19050">
            <a:solidFill>
              <a:schemeClr val="bg1"/>
            </a:solidFill>
            <a:headEnd type="arrow"/>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cxnSp>
        <p:nvCxnSpPr>
          <p:cNvPr id="76" name="直接箭头连接符 23">
            <a:extLst>
              <a:ext uri="{FF2B5EF4-FFF2-40B4-BE49-F238E27FC236}">
                <a16:creationId xmlns:a16="http://schemas.microsoft.com/office/drawing/2014/main" id="{D3F6BF5C-6AD9-A548-9CFF-96F7CED0683B}"/>
              </a:ext>
            </a:extLst>
          </p:cNvPr>
          <p:cNvCxnSpPr/>
          <p:nvPr/>
        </p:nvCxnSpPr>
        <p:spPr>
          <a:xfrm rot="5400000">
            <a:off x="3221526" y="4003600"/>
            <a:ext cx="577828"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Connector 27">
            <a:extLst>
              <a:ext uri="{FF2B5EF4-FFF2-40B4-BE49-F238E27FC236}">
                <a16:creationId xmlns:a16="http://schemas.microsoft.com/office/drawing/2014/main" id="{2C957E13-4BE8-0E45-8AD7-CB6555FC6DFA}"/>
              </a:ext>
            </a:extLst>
          </p:cNvPr>
          <p:cNvCxnSpPr/>
          <p:nvPr/>
        </p:nvCxnSpPr>
        <p:spPr>
          <a:xfrm>
            <a:off x="1548198" y="4051413"/>
            <a:ext cx="674133"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78" name="Rectangle 28">
            <a:extLst>
              <a:ext uri="{FF2B5EF4-FFF2-40B4-BE49-F238E27FC236}">
                <a16:creationId xmlns:a16="http://schemas.microsoft.com/office/drawing/2014/main" id="{FB266784-1BBB-2648-B0A9-77FDAA64583A}"/>
              </a:ext>
            </a:extLst>
          </p:cNvPr>
          <p:cNvSpPr/>
          <p:nvPr/>
        </p:nvSpPr>
        <p:spPr>
          <a:xfrm>
            <a:off x="1995879" y="3970949"/>
            <a:ext cx="342900" cy="150476"/>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cxnSp>
        <p:nvCxnSpPr>
          <p:cNvPr id="79" name="Straight Connector 30">
            <a:extLst>
              <a:ext uri="{FF2B5EF4-FFF2-40B4-BE49-F238E27FC236}">
                <a16:creationId xmlns:a16="http://schemas.microsoft.com/office/drawing/2014/main" id="{D66297C1-CA2B-814D-A0EC-F40E3A9FB907}"/>
              </a:ext>
            </a:extLst>
          </p:cNvPr>
          <p:cNvCxnSpPr/>
          <p:nvPr/>
        </p:nvCxnSpPr>
        <p:spPr>
          <a:xfrm>
            <a:off x="1952030" y="3891469"/>
            <a:ext cx="0" cy="1637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31">
            <a:extLst>
              <a:ext uri="{FF2B5EF4-FFF2-40B4-BE49-F238E27FC236}">
                <a16:creationId xmlns:a16="http://schemas.microsoft.com/office/drawing/2014/main" id="{5ABE48E6-EDD7-3949-802D-3FEEECC1383E}"/>
              </a:ext>
            </a:extLst>
          </p:cNvPr>
          <p:cNvCxnSpPr/>
          <p:nvPr/>
        </p:nvCxnSpPr>
        <p:spPr>
          <a:xfrm rot="10800000">
            <a:off x="1763510" y="3893858"/>
            <a:ext cx="192610" cy="0"/>
          </a:xfrm>
          <a:prstGeom prst="line">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28">
            <a:extLst>
              <a:ext uri="{FF2B5EF4-FFF2-40B4-BE49-F238E27FC236}">
                <a16:creationId xmlns:a16="http://schemas.microsoft.com/office/drawing/2014/main" id="{26D61FB7-5B5A-7B4D-AD1F-D9307E3B778A}"/>
              </a:ext>
            </a:extLst>
          </p:cNvPr>
          <p:cNvSpPr/>
          <p:nvPr/>
        </p:nvSpPr>
        <p:spPr>
          <a:xfrm>
            <a:off x="1493518" y="3969091"/>
            <a:ext cx="411481" cy="152333"/>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82" name="TextBox 81">
            <a:extLst>
              <a:ext uri="{FF2B5EF4-FFF2-40B4-BE49-F238E27FC236}">
                <a16:creationId xmlns:a16="http://schemas.microsoft.com/office/drawing/2014/main" id="{6B1F8613-3B8B-FF4F-9580-ED5FBE227AD6}"/>
              </a:ext>
            </a:extLst>
          </p:cNvPr>
          <p:cNvSpPr txBox="1"/>
          <p:nvPr/>
        </p:nvSpPr>
        <p:spPr>
          <a:xfrm>
            <a:off x="1462727" y="3941100"/>
            <a:ext cx="664214" cy="20774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5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E4bp4</a:t>
            </a:r>
          </a:p>
        </p:txBody>
      </p:sp>
      <p:sp>
        <p:nvSpPr>
          <p:cNvPr id="83" name="Freeform 82">
            <a:extLst>
              <a:ext uri="{FF2B5EF4-FFF2-40B4-BE49-F238E27FC236}">
                <a16:creationId xmlns:a16="http://schemas.microsoft.com/office/drawing/2014/main" id="{CCD59EEF-C4F0-3543-8326-E9BB4FC94A05}"/>
              </a:ext>
            </a:extLst>
          </p:cNvPr>
          <p:cNvSpPr/>
          <p:nvPr/>
        </p:nvSpPr>
        <p:spPr>
          <a:xfrm rot="10800000">
            <a:off x="1219200" y="3776625"/>
            <a:ext cx="520607" cy="134753"/>
          </a:xfrm>
          <a:custGeom>
            <a:avLst/>
            <a:gdLst>
              <a:gd name="connsiteX0" fmla="*/ 0 w 1885950"/>
              <a:gd name="connsiteY0" fmla="*/ 323861 h 343097"/>
              <a:gd name="connsiteX1" fmla="*/ 276225 w 1885950"/>
              <a:gd name="connsiteY1" fmla="*/ 11 h 343097"/>
              <a:gd name="connsiteX2" fmla="*/ 566737 w 1885950"/>
              <a:gd name="connsiteY2" fmla="*/ 333386 h 343097"/>
              <a:gd name="connsiteX3" fmla="*/ 857250 w 1885950"/>
              <a:gd name="connsiteY3" fmla="*/ 4773 h 343097"/>
              <a:gd name="connsiteX4" fmla="*/ 1143000 w 1885950"/>
              <a:gd name="connsiteY4" fmla="*/ 333386 h 343097"/>
              <a:gd name="connsiteX5" fmla="*/ 1428750 w 1885950"/>
              <a:gd name="connsiteY5" fmla="*/ 4773 h 343097"/>
              <a:gd name="connsiteX6" fmla="*/ 1704975 w 1885950"/>
              <a:gd name="connsiteY6" fmla="*/ 333386 h 343097"/>
              <a:gd name="connsiteX7" fmla="*/ 1885950 w 1885950"/>
              <a:gd name="connsiteY7" fmla="*/ 223848 h 343097"/>
              <a:gd name="connsiteX0" fmla="*/ 0 w 1804588"/>
              <a:gd name="connsiteY0" fmla="*/ 206198 h 347381"/>
              <a:gd name="connsiteX1" fmla="*/ 194863 w 1804588"/>
              <a:gd name="connsiteY1" fmla="*/ 4295 h 347381"/>
              <a:gd name="connsiteX2" fmla="*/ 485375 w 1804588"/>
              <a:gd name="connsiteY2" fmla="*/ 337670 h 347381"/>
              <a:gd name="connsiteX3" fmla="*/ 775888 w 1804588"/>
              <a:gd name="connsiteY3" fmla="*/ 9057 h 347381"/>
              <a:gd name="connsiteX4" fmla="*/ 1061638 w 1804588"/>
              <a:gd name="connsiteY4" fmla="*/ 337670 h 347381"/>
              <a:gd name="connsiteX5" fmla="*/ 1347388 w 1804588"/>
              <a:gd name="connsiteY5" fmla="*/ 9057 h 347381"/>
              <a:gd name="connsiteX6" fmla="*/ 1623613 w 1804588"/>
              <a:gd name="connsiteY6" fmla="*/ 337670 h 347381"/>
              <a:gd name="connsiteX7" fmla="*/ 1804588 w 1804588"/>
              <a:gd name="connsiteY7" fmla="*/ 228132 h 347381"/>
              <a:gd name="connsiteX0" fmla="*/ 1 w 1609726"/>
              <a:gd name="connsiteY0" fmla="*/ 1 h 343087"/>
              <a:gd name="connsiteX1" fmla="*/ 290513 w 1609726"/>
              <a:gd name="connsiteY1" fmla="*/ 333376 h 343087"/>
              <a:gd name="connsiteX2" fmla="*/ 581026 w 1609726"/>
              <a:gd name="connsiteY2" fmla="*/ 4763 h 343087"/>
              <a:gd name="connsiteX3" fmla="*/ 866776 w 1609726"/>
              <a:gd name="connsiteY3" fmla="*/ 333376 h 343087"/>
              <a:gd name="connsiteX4" fmla="*/ 1152526 w 1609726"/>
              <a:gd name="connsiteY4" fmla="*/ 4763 h 343087"/>
              <a:gd name="connsiteX5" fmla="*/ 1428751 w 1609726"/>
              <a:gd name="connsiteY5" fmla="*/ 333376 h 343087"/>
              <a:gd name="connsiteX6" fmla="*/ 1609726 w 1609726"/>
              <a:gd name="connsiteY6" fmla="*/ 223838 h 343087"/>
              <a:gd name="connsiteX0" fmla="*/ -1 w 1319212"/>
              <a:gd name="connsiteY0" fmla="*/ 328613 h 338324"/>
              <a:gd name="connsiteX1" fmla="*/ 290512 w 1319212"/>
              <a:gd name="connsiteY1" fmla="*/ 0 h 338324"/>
              <a:gd name="connsiteX2" fmla="*/ 576262 w 1319212"/>
              <a:gd name="connsiteY2" fmla="*/ 328613 h 338324"/>
              <a:gd name="connsiteX3" fmla="*/ 862012 w 1319212"/>
              <a:gd name="connsiteY3" fmla="*/ 0 h 338324"/>
              <a:gd name="connsiteX4" fmla="*/ 1138237 w 1319212"/>
              <a:gd name="connsiteY4" fmla="*/ 328613 h 338324"/>
              <a:gd name="connsiteX5" fmla="*/ 1319212 w 1319212"/>
              <a:gd name="connsiteY5" fmla="*/ 219075 h 338324"/>
              <a:gd name="connsiteX0" fmla="*/ 0 w 1345132"/>
              <a:gd name="connsiteY0" fmla="*/ 278392 h 338504"/>
              <a:gd name="connsiteX1" fmla="*/ 316432 w 1345132"/>
              <a:gd name="connsiteY1" fmla="*/ 180 h 338504"/>
              <a:gd name="connsiteX2" fmla="*/ 602182 w 1345132"/>
              <a:gd name="connsiteY2" fmla="*/ 328793 h 338504"/>
              <a:gd name="connsiteX3" fmla="*/ 887932 w 1345132"/>
              <a:gd name="connsiteY3" fmla="*/ 180 h 338504"/>
              <a:gd name="connsiteX4" fmla="*/ 1164157 w 1345132"/>
              <a:gd name="connsiteY4" fmla="*/ 328793 h 338504"/>
              <a:gd name="connsiteX5" fmla="*/ 1345132 w 1345132"/>
              <a:gd name="connsiteY5" fmla="*/ 219255 h 33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5132" h="338504">
                <a:moveTo>
                  <a:pt x="0" y="278392"/>
                </a:moveTo>
                <a:cubicBezTo>
                  <a:pt x="96837" y="279186"/>
                  <a:pt x="216068" y="-8220"/>
                  <a:pt x="316432" y="180"/>
                </a:cubicBezTo>
                <a:cubicBezTo>
                  <a:pt x="416796" y="8580"/>
                  <a:pt x="506932" y="328793"/>
                  <a:pt x="602182" y="328793"/>
                </a:cubicBezTo>
                <a:cubicBezTo>
                  <a:pt x="697432" y="328793"/>
                  <a:pt x="794270" y="180"/>
                  <a:pt x="887932" y="180"/>
                </a:cubicBezTo>
                <a:cubicBezTo>
                  <a:pt x="981594" y="180"/>
                  <a:pt x="1087957" y="292280"/>
                  <a:pt x="1164157" y="328793"/>
                </a:cubicBezTo>
                <a:cubicBezTo>
                  <a:pt x="1240357" y="365306"/>
                  <a:pt x="1292744" y="292280"/>
                  <a:pt x="1345132" y="219255"/>
                </a:cubicBez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84" name="TextBox 83">
            <a:extLst>
              <a:ext uri="{FF2B5EF4-FFF2-40B4-BE49-F238E27FC236}">
                <a16:creationId xmlns:a16="http://schemas.microsoft.com/office/drawing/2014/main" id="{76D99BB0-B0AD-0045-8F8D-21BB5F5DBDF0}"/>
              </a:ext>
            </a:extLst>
          </p:cNvPr>
          <p:cNvSpPr txBox="1"/>
          <p:nvPr/>
        </p:nvSpPr>
        <p:spPr>
          <a:xfrm rot="10800000" flipV="1">
            <a:off x="1937034" y="3941101"/>
            <a:ext cx="475004" cy="20774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5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RORE</a:t>
            </a:r>
          </a:p>
        </p:txBody>
      </p:sp>
      <p:sp>
        <p:nvSpPr>
          <p:cNvPr id="85" name="Oval 84">
            <a:extLst>
              <a:ext uri="{FF2B5EF4-FFF2-40B4-BE49-F238E27FC236}">
                <a16:creationId xmlns:a16="http://schemas.microsoft.com/office/drawing/2014/main" id="{574ACA6E-8E0B-8C4E-AC7D-B01FB97A1B67}"/>
              </a:ext>
            </a:extLst>
          </p:cNvPr>
          <p:cNvSpPr/>
          <p:nvPr/>
        </p:nvSpPr>
        <p:spPr>
          <a:xfrm>
            <a:off x="2041751" y="4274406"/>
            <a:ext cx="491899" cy="286436"/>
          </a:xfrm>
          <a:prstGeom prst="ellipse">
            <a:avLst/>
          </a:prstGeom>
          <a:solidFill>
            <a:srgbClr val="CCECFF"/>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86" name="TextBox 85">
            <a:extLst>
              <a:ext uri="{FF2B5EF4-FFF2-40B4-BE49-F238E27FC236}">
                <a16:creationId xmlns:a16="http://schemas.microsoft.com/office/drawing/2014/main" id="{9287A6E2-E0B3-554B-AB94-09A20F0600EC}"/>
              </a:ext>
            </a:extLst>
          </p:cNvPr>
          <p:cNvSpPr txBox="1"/>
          <p:nvPr/>
        </p:nvSpPr>
        <p:spPr>
          <a:xfrm>
            <a:off x="2018907" y="4326601"/>
            <a:ext cx="655485" cy="21929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E4BP4</a:t>
            </a:r>
          </a:p>
        </p:txBody>
      </p:sp>
      <p:cxnSp>
        <p:nvCxnSpPr>
          <p:cNvPr id="87" name="直接箭头连接符 23">
            <a:extLst>
              <a:ext uri="{FF2B5EF4-FFF2-40B4-BE49-F238E27FC236}">
                <a16:creationId xmlns:a16="http://schemas.microsoft.com/office/drawing/2014/main" id="{21642B46-BBD8-FC40-B936-BE8613F74747}"/>
              </a:ext>
            </a:extLst>
          </p:cNvPr>
          <p:cNvCxnSpPr/>
          <p:nvPr/>
        </p:nvCxnSpPr>
        <p:spPr>
          <a:xfrm rot="10800000">
            <a:off x="2566476" y="4425003"/>
            <a:ext cx="481523" cy="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418AAB0-2D06-5F47-A79E-E9CA08001EA3}"/>
              </a:ext>
            </a:extLst>
          </p:cNvPr>
          <p:cNvCxnSpPr/>
          <p:nvPr/>
        </p:nvCxnSpPr>
        <p:spPr>
          <a:xfrm rot="5400000">
            <a:off x="2962971" y="4432650"/>
            <a:ext cx="151290" cy="2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583C4571-F1C5-0C4F-BB2F-07DBCE1C38DA}"/>
              </a:ext>
            </a:extLst>
          </p:cNvPr>
          <p:cNvSpPr/>
          <p:nvPr/>
        </p:nvSpPr>
        <p:spPr>
          <a:xfrm>
            <a:off x="6004091" y="2565259"/>
            <a:ext cx="346799" cy="218005"/>
          </a:xfrm>
          <a:prstGeom prst="ellipse">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90" name="TextBox 89">
            <a:extLst>
              <a:ext uri="{FF2B5EF4-FFF2-40B4-BE49-F238E27FC236}">
                <a16:creationId xmlns:a16="http://schemas.microsoft.com/office/drawing/2014/main" id="{315C7B22-9B29-3C45-95A1-C102E5DE0E29}"/>
              </a:ext>
            </a:extLst>
          </p:cNvPr>
          <p:cNvSpPr txBox="1"/>
          <p:nvPr/>
        </p:nvSpPr>
        <p:spPr>
          <a:xfrm>
            <a:off x="6004091" y="2572635"/>
            <a:ext cx="533166" cy="21929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CK1</a:t>
            </a:r>
          </a:p>
        </p:txBody>
      </p:sp>
      <p:sp>
        <p:nvSpPr>
          <p:cNvPr id="91" name="Pentagon 90">
            <a:extLst>
              <a:ext uri="{FF2B5EF4-FFF2-40B4-BE49-F238E27FC236}">
                <a16:creationId xmlns:a16="http://schemas.microsoft.com/office/drawing/2014/main" id="{CA2FB90A-0DE4-824F-8205-73663326CFC0}"/>
              </a:ext>
            </a:extLst>
          </p:cNvPr>
          <p:cNvSpPr/>
          <p:nvPr/>
        </p:nvSpPr>
        <p:spPr>
          <a:xfrm rot="1800000">
            <a:off x="4894767" y="2332322"/>
            <a:ext cx="465016" cy="161771"/>
          </a:xfrm>
          <a:prstGeom prst="homePlate">
            <a:avLst/>
          </a:prstGeom>
          <a:pattFill prst="pct70">
            <a:fgClr>
              <a:schemeClr val="accent1">
                <a:lumMod val="60000"/>
                <a:lumOff val="40000"/>
              </a:schemeClr>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92" name="TextBox 91">
            <a:extLst>
              <a:ext uri="{FF2B5EF4-FFF2-40B4-BE49-F238E27FC236}">
                <a16:creationId xmlns:a16="http://schemas.microsoft.com/office/drawing/2014/main" id="{1CC1433D-3C22-1F48-A499-0E4599D89A5F}"/>
              </a:ext>
            </a:extLst>
          </p:cNvPr>
          <p:cNvSpPr txBox="1"/>
          <p:nvPr/>
        </p:nvSpPr>
        <p:spPr>
          <a:xfrm rot="1800000">
            <a:off x="4847213" y="2291385"/>
            <a:ext cx="519694" cy="21929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25" b="1" i="0" u="none" strike="noStrike" kern="1200" cap="none" spc="0" normalizeH="0" baseline="0" noProof="0" dirty="0">
                <a:ln>
                  <a:solidFill>
                    <a:schemeClr val="accent2">
                      <a:lumMod val="20000"/>
                      <a:lumOff val="80000"/>
                    </a:schemeClr>
                  </a:solidFill>
                </a:ln>
                <a:uLnTx/>
                <a:uFillTx/>
                <a:latin typeface="Arial" panose="020B0604020202020204" pitchFamily="34" charset="0"/>
                <a:ea typeface="+mn-ea"/>
                <a:cs typeface="Arial" panose="020B0604020202020204" pitchFamily="34" charset="0"/>
              </a:rPr>
              <a:t>FBXL3</a:t>
            </a:r>
          </a:p>
        </p:txBody>
      </p:sp>
      <p:grpSp>
        <p:nvGrpSpPr>
          <p:cNvPr id="93" name="Group 92">
            <a:extLst>
              <a:ext uri="{FF2B5EF4-FFF2-40B4-BE49-F238E27FC236}">
                <a16:creationId xmlns:a16="http://schemas.microsoft.com/office/drawing/2014/main" id="{BEDE4038-07CE-5345-83FD-EE151C5E84ED}"/>
              </a:ext>
            </a:extLst>
          </p:cNvPr>
          <p:cNvGrpSpPr/>
          <p:nvPr/>
        </p:nvGrpSpPr>
        <p:grpSpPr>
          <a:xfrm rot="2334347">
            <a:off x="4732403" y="2580124"/>
            <a:ext cx="579005" cy="219291"/>
            <a:chOff x="7248013" y="1984978"/>
            <a:chExt cx="549757" cy="208215"/>
          </a:xfrm>
        </p:grpSpPr>
        <p:sp>
          <p:nvSpPr>
            <p:cNvPr id="109" name="Pentagon 108">
              <a:extLst>
                <a:ext uri="{FF2B5EF4-FFF2-40B4-BE49-F238E27FC236}">
                  <a16:creationId xmlns:a16="http://schemas.microsoft.com/office/drawing/2014/main" id="{3BB47C83-09D5-A149-B0D7-04390D24CF13}"/>
                </a:ext>
              </a:extLst>
            </p:cNvPr>
            <p:cNvSpPr/>
            <p:nvPr/>
          </p:nvSpPr>
          <p:spPr>
            <a:xfrm rot="19265653">
              <a:off x="7307967" y="1995869"/>
              <a:ext cx="461203" cy="153599"/>
            </a:xfrm>
            <a:prstGeom prst="homePlate">
              <a:avLst/>
            </a:prstGeom>
            <a:solidFill>
              <a:srgbClr val="00FDFF"/>
            </a:solidFill>
            <a:ln w="9525">
              <a:solidFill>
                <a:srgbClr val="00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110" name="TextBox 109">
              <a:extLst>
                <a:ext uri="{FF2B5EF4-FFF2-40B4-BE49-F238E27FC236}">
                  <a16:creationId xmlns:a16="http://schemas.microsoft.com/office/drawing/2014/main" id="{CCB244F4-E4E9-0B4A-98B1-16B4943678D2}"/>
                </a:ext>
              </a:extLst>
            </p:cNvPr>
            <p:cNvSpPr txBox="1"/>
            <p:nvPr/>
          </p:nvSpPr>
          <p:spPr>
            <a:xfrm rot="19260000">
              <a:off x="7248013" y="1984978"/>
              <a:ext cx="549757" cy="208215"/>
            </a:xfrm>
            <a:prstGeom prst="rect">
              <a:avLst/>
            </a:prstGeom>
            <a:noFill/>
            <a:ln>
              <a:solidFill>
                <a:srgbClr val="FF3300"/>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effectLst>
                    <a:outerShdw blurRad="50800" dist="38100" algn="l" rotWithShape="0">
                      <a:prstClr val="black">
                        <a:alpha val="40000"/>
                      </a:prstClr>
                    </a:outerShdw>
                  </a:effectLst>
                  <a:uLnTx/>
                  <a:uFillTx/>
                  <a:latin typeface="Arial" panose="020B0604020202020204" pitchFamily="34" charset="0"/>
                  <a:ea typeface="+mn-ea"/>
                  <a:cs typeface="Arial" panose="020B0604020202020204" pitchFamily="34" charset="0"/>
                </a:rPr>
                <a:t>FBXL21</a:t>
              </a:r>
            </a:p>
          </p:txBody>
        </p:sp>
      </p:grpSp>
      <p:sp>
        <p:nvSpPr>
          <p:cNvPr id="94" name="Pentagon 93">
            <a:extLst>
              <a:ext uri="{FF2B5EF4-FFF2-40B4-BE49-F238E27FC236}">
                <a16:creationId xmlns:a16="http://schemas.microsoft.com/office/drawing/2014/main" id="{C8EDA2A4-0413-A745-9399-7BA35054EC8C}"/>
              </a:ext>
            </a:extLst>
          </p:cNvPr>
          <p:cNvSpPr/>
          <p:nvPr/>
        </p:nvSpPr>
        <p:spPr>
          <a:xfrm rot="12608207" flipH="1">
            <a:off x="4812254" y="4199480"/>
            <a:ext cx="463667" cy="142115"/>
          </a:xfrm>
          <a:prstGeom prst="homePlate">
            <a:avLst/>
          </a:prstGeom>
          <a:pattFill prst="pct70">
            <a:fgClr>
              <a:schemeClr val="accent3"/>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95" name="TextBox 94">
            <a:extLst>
              <a:ext uri="{FF2B5EF4-FFF2-40B4-BE49-F238E27FC236}">
                <a16:creationId xmlns:a16="http://schemas.microsoft.com/office/drawing/2014/main" id="{441E388B-B136-6A4A-90A7-463179577A9F}"/>
              </a:ext>
            </a:extLst>
          </p:cNvPr>
          <p:cNvSpPr txBox="1"/>
          <p:nvPr/>
        </p:nvSpPr>
        <p:spPr>
          <a:xfrm rot="1800000">
            <a:off x="4768841" y="4161384"/>
            <a:ext cx="521297" cy="20774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50" b="1" i="0" u="none" strike="noStrike" kern="1200" cap="none" spc="0" normalizeH="0" baseline="0" noProof="0" dirty="0">
                <a:ln>
                  <a:noFill/>
                </a:ln>
                <a:solidFill>
                  <a:schemeClr val="bg1"/>
                </a:solidFill>
                <a:effectLst>
                  <a:outerShdw blurRad="50800" dist="50800" dir="5400000" algn="ctr" rotWithShape="0">
                    <a:schemeClr val="tx1"/>
                  </a:outerShdw>
                </a:effectLst>
                <a:uLnTx/>
                <a:uFillTx/>
                <a:latin typeface="Arial" panose="020B0604020202020204" pitchFamily="34" charset="0"/>
                <a:ea typeface="+mn-ea"/>
                <a:cs typeface="Arial" panose="020B0604020202020204" pitchFamily="34" charset="0"/>
              </a:rPr>
              <a:t>FBXW7</a:t>
            </a:r>
          </a:p>
        </p:txBody>
      </p:sp>
      <p:sp>
        <p:nvSpPr>
          <p:cNvPr id="96" name="Oval 97">
            <a:extLst>
              <a:ext uri="{FF2B5EF4-FFF2-40B4-BE49-F238E27FC236}">
                <a16:creationId xmlns:a16="http://schemas.microsoft.com/office/drawing/2014/main" id="{B1B55433-7F3A-D344-8AFA-49A4ABF7B281}"/>
              </a:ext>
            </a:extLst>
          </p:cNvPr>
          <p:cNvSpPr/>
          <p:nvPr/>
        </p:nvSpPr>
        <p:spPr>
          <a:xfrm>
            <a:off x="2631392" y="3028296"/>
            <a:ext cx="445377" cy="272123"/>
          </a:xfrm>
          <a:prstGeom prst="ellipse">
            <a:avLst/>
          </a:prstGeom>
          <a:solidFill>
            <a:srgbClr val="FF85FF"/>
          </a:solidFill>
          <a:ln w="127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97" name="TextBox 96">
            <a:extLst>
              <a:ext uri="{FF2B5EF4-FFF2-40B4-BE49-F238E27FC236}">
                <a16:creationId xmlns:a16="http://schemas.microsoft.com/office/drawing/2014/main" id="{54D1BFA7-7EA2-6B41-B48E-B32025C85ADE}"/>
              </a:ext>
            </a:extLst>
          </p:cNvPr>
          <p:cNvSpPr txBox="1"/>
          <p:nvPr/>
        </p:nvSpPr>
        <p:spPr>
          <a:xfrm>
            <a:off x="2626841" y="3050392"/>
            <a:ext cx="538931" cy="21929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schemeClr val="bg1"/>
                </a:solidFill>
                <a:effectLst>
                  <a:outerShdw blurRad="50800" dist="50800" dir="5400000" algn="ctr" rotWithShape="0">
                    <a:schemeClr val="tx1"/>
                  </a:outerShdw>
                </a:effectLst>
                <a:uLnTx/>
                <a:uFillTx/>
                <a:latin typeface="Arial" panose="020B0604020202020204" pitchFamily="34" charset="0"/>
                <a:ea typeface="+mn-ea"/>
                <a:cs typeface="Arial" panose="020B0604020202020204" pitchFamily="34" charset="0"/>
              </a:rPr>
              <a:t>SIRT1</a:t>
            </a:r>
          </a:p>
        </p:txBody>
      </p:sp>
      <p:sp>
        <p:nvSpPr>
          <p:cNvPr id="98" name="TextBox 97">
            <a:extLst>
              <a:ext uri="{FF2B5EF4-FFF2-40B4-BE49-F238E27FC236}">
                <a16:creationId xmlns:a16="http://schemas.microsoft.com/office/drawing/2014/main" id="{7775B5EE-073D-464C-90C5-BA6961EB16F4}"/>
              </a:ext>
            </a:extLst>
          </p:cNvPr>
          <p:cNvSpPr txBox="1"/>
          <p:nvPr/>
        </p:nvSpPr>
        <p:spPr>
          <a:xfrm>
            <a:off x="1548198" y="2398127"/>
            <a:ext cx="1259963" cy="553998"/>
          </a:xfrm>
          <a:prstGeom prst="rect">
            <a:avLst/>
          </a:prstGeom>
          <a:noFill/>
          <a:ln w="6350">
            <a:solidFill>
              <a:schemeClr val="bg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SIRT1 activator: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Resveratrol, SRT compounds</a:t>
            </a:r>
            <a:endParaRPr kumimoji="0" lang="en-US" sz="1000"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99" name="TextBox 98">
            <a:extLst>
              <a:ext uri="{FF2B5EF4-FFF2-40B4-BE49-F238E27FC236}">
                <a16:creationId xmlns:a16="http://schemas.microsoft.com/office/drawing/2014/main" id="{3721FF9D-9C0F-8446-8FFB-69D0DDA04558}"/>
              </a:ext>
            </a:extLst>
          </p:cNvPr>
          <p:cNvSpPr txBox="1"/>
          <p:nvPr/>
        </p:nvSpPr>
        <p:spPr>
          <a:xfrm>
            <a:off x="6461065" y="2159388"/>
            <a:ext cx="1902954" cy="707886"/>
          </a:xfrm>
          <a:prstGeom prst="rect">
            <a:avLst/>
          </a:prstGeom>
          <a:noFill/>
          <a:ln w="6350">
            <a:solidFill>
              <a:schemeClr val="bg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CK</a:t>
            </a:r>
            <a:r>
              <a:rPr kumimoji="0" lang="en-US" altLang="zh-CN" sz="1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a:t>
            </a:r>
            <a:r>
              <a:rPr kumimoji="0" lang="en-US" sz="1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inhibitors: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IC261, CKI-7, </a:t>
            </a:r>
            <a:r>
              <a:rPr kumimoji="0" lang="en-US" sz="10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Longdaysin</a:t>
            </a:r>
            <a:r>
              <a:rPr kumimoji="0" lang="en-US" sz="1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PF-670642, PF-48000567, Compund</a:t>
            </a:r>
            <a:r>
              <a:rPr kumimoji="0" lang="en-US" sz="1000"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a:t>
            </a:r>
            <a:r>
              <a:rPr kumimoji="0" lang="en-US" sz="1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r>
              <a:rPr kumimoji="0" lang="en-US" sz="1000"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a:t>
            </a:r>
          </a:p>
        </p:txBody>
      </p:sp>
      <p:sp>
        <p:nvSpPr>
          <p:cNvPr id="100" name="Oval 97">
            <a:extLst>
              <a:ext uri="{FF2B5EF4-FFF2-40B4-BE49-F238E27FC236}">
                <a16:creationId xmlns:a16="http://schemas.microsoft.com/office/drawing/2014/main" id="{EBF93655-EF7B-2742-BF11-76FB825395C8}"/>
              </a:ext>
            </a:extLst>
          </p:cNvPr>
          <p:cNvSpPr/>
          <p:nvPr/>
        </p:nvSpPr>
        <p:spPr>
          <a:xfrm>
            <a:off x="5501974" y="1996192"/>
            <a:ext cx="447856" cy="265997"/>
          </a:xfrm>
          <a:prstGeom prst="ellipse">
            <a:avLst/>
          </a:prstGeom>
          <a:solidFill>
            <a:srgbClr val="7A81FF"/>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chemeClr val="bg1"/>
              </a:solidFill>
              <a:effectLst/>
              <a:uLnTx/>
              <a:uFillTx/>
              <a:latin typeface="Arial"/>
              <a:ea typeface="+mn-ea"/>
              <a:cs typeface="+mn-cs"/>
            </a:endParaRPr>
          </a:p>
        </p:txBody>
      </p:sp>
      <p:sp>
        <p:nvSpPr>
          <p:cNvPr id="101" name="TextBox 100">
            <a:extLst>
              <a:ext uri="{FF2B5EF4-FFF2-40B4-BE49-F238E27FC236}">
                <a16:creationId xmlns:a16="http://schemas.microsoft.com/office/drawing/2014/main" id="{807015F3-44FB-7943-979E-E5259FFAF82B}"/>
              </a:ext>
            </a:extLst>
          </p:cNvPr>
          <p:cNvSpPr txBox="1"/>
          <p:nvPr/>
        </p:nvSpPr>
        <p:spPr>
          <a:xfrm>
            <a:off x="5959263" y="1601321"/>
            <a:ext cx="1414240" cy="400110"/>
          </a:xfrm>
          <a:prstGeom prst="rect">
            <a:avLst/>
          </a:prstGeom>
          <a:noFill/>
          <a:ln w="6350">
            <a:solidFill>
              <a:schemeClr val="bg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AMPK activators: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AICAR, Metformin</a:t>
            </a:r>
            <a:endParaRPr kumimoji="0" lang="en-US" sz="1000"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02" name="TextBox 101">
            <a:extLst>
              <a:ext uri="{FF2B5EF4-FFF2-40B4-BE49-F238E27FC236}">
                <a16:creationId xmlns:a16="http://schemas.microsoft.com/office/drawing/2014/main" id="{75FC9A7C-5E96-D345-82E6-A8FC929E8074}"/>
              </a:ext>
            </a:extLst>
          </p:cNvPr>
          <p:cNvSpPr txBox="1"/>
          <p:nvPr/>
        </p:nvSpPr>
        <p:spPr>
          <a:xfrm>
            <a:off x="5491139" y="2024304"/>
            <a:ext cx="576321" cy="21929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AMPK</a:t>
            </a:r>
          </a:p>
        </p:txBody>
      </p:sp>
      <p:cxnSp>
        <p:nvCxnSpPr>
          <p:cNvPr id="103" name="Straight Connector 102">
            <a:extLst>
              <a:ext uri="{FF2B5EF4-FFF2-40B4-BE49-F238E27FC236}">
                <a16:creationId xmlns:a16="http://schemas.microsoft.com/office/drawing/2014/main" id="{19D8DF49-B27A-F74D-8396-CD52D2EF92B1}"/>
              </a:ext>
            </a:extLst>
          </p:cNvPr>
          <p:cNvCxnSpPr>
            <a:stCxn id="100" idx="4"/>
          </p:cNvCxnSpPr>
          <p:nvPr/>
        </p:nvCxnSpPr>
        <p:spPr>
          <a:xfrm flipH="1">
            <a:off x="5563362" y="2262189"/>
            <a:ext cx="162540" cy="18699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0360001-5787-9F49-B625-4A74495FA394}"/>
              </a:ext>
            </a:extLst>
          </p:cNvPr>
          <p:cNvCxnSpPr/>
          <p:nvPr/>
        </p:nvCxnSpPr>
        <p:spPr>
          <a:xfrm flipH="1">
            <a:off x="5846050" y="2783264"/>
            <a:ext cx="244714" cy="67364"/>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82048EC2-7D62-A141-9168-E1D6C202417B}"/>
              </a:ext>
            </a:extLst>
          </p:cNvPr>
          <p:cNvSpPr txBox="1"/>
          <p:nvPr/>
        </p:nvSpPr>
        <p:spPr>
          <a:xfrm>
            <a:off x="4189345" y="4759027"/>
            <a:ext cx="1563990" cy="707886"/>
          </a:xfrm>
          <a:prstGeom prst="rect">
            <a:avLst/>
          </a:prstGeom>
          <a:noFill/>
          <a:ln w="6350">
            <a:solidFill>
              <a:schemeClr val="bg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REV-ERB ligands: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GSK4112,  GSK2945, SR9009/9011, SR8278, ARN5187</a:t>
            </a:r>
          </a:p>
        </p:txBody>
      </p:sp>
      <p:sp>
        <p:nvSpPr>
          <p:cNvPr id="106" name="TextBox 105">
            <a:extLst>
              <a:ext uri="{FF2B5EF4-FFF2-40B4-BE49-F238E27FC236}">
                <a16:creationId xmlns:a16="http://schemas.microsoft.com/office/drawing/2014/main" id="{7BC4488E-7EEF-5942-B895-8956008943CE}"/>
              </a:ext>
            </a:extLst>
          </p:cNvPr>
          <p:cNvSpPr txBox="1"/>
          <p:nvPr/>
        </p:nvSpPr>
        <p:spPr>
          <a:xfrm>
            <a:off x="5858704" y="4610084"/>
            <a:ext cx="1902954" cy="707886"/>
          </a:xfrm>
          <a:prstGeom prst="rect">
            <a:avLst/>
          </a:prstGeom>
          <a:noFill/>
          <a:ln w="6350">
            <a:solidFill>
              <a:schemeClr val="bg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ROR ligands: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SR1078, SR1001,</a:t>
            </a:r>
            <a:r>
              <a:rPr kumimoji="0" lang="en-US" sz="1000" b="1"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nobiletin,</a:t>
            </a:r>
            <a:r>
              <a:rPr kumimoji="0" lang="en-US" sz="1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10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neoruscognenin</a:t>
            </a:r>
            <a:r>
              <a:rPr kumimoji="0" lang="en-US" sz="1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Digoxin, </a:t>
            </a:r>
            <a:r>
              <a:rPr kumimoji="0" lang="en-US" sz="10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Ursolic</a:t>
            </a:r>
            <a:r>
              <a:rPr kumimoji="0" lang="en-US" sz="1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acid,SR3335</a:t>
            </a:r>
          </a:p>
        </p:txBody>
      </p:sp>
      <p:cxnSp>
        <p:nvCxnSpPr>
          <p:cNvPr id="107" name="Straight Connector 106">
            <a:extLst>
              <a:ext uri="{FF2B5EF4-FFF2-40B4-BE49-F238E27FC236}">
                <a16:creationId xmlns:a16="http://schemas.microsoft.com/office/drawing/2014/main" id="{4462CE9A-DB2D-2843-B0EF-4F829FFDD838}"/>
              </a:ext>
            </a:extLst>
          </p:cNvPr>
          <p:cNvCxnSpPr>
            <a:cxnSpLocks/>
          </p:cNvCxnSpPr>
          <p:nvPr/>
        </p:nvCxnSpPr>
        <p:spPr>
          <a:xfrm>
            <a:off x="3043536" y="3247484"/>
            <a:ext cx="232289" cy="138536"/>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3" name="Text Box 5">
            <a:extLst>
              <a:ext uri="{FF2B5EF4-FFF2-40B4-BE49-F238E27FC236}">
                <a16:creationId xmlns:a16="http://schemas.microsoft.com/office/drawing/2014/main" id="{D6AABDBA-32D0-3E47-B5BA-686F26311865}"/>
              </a:ext>
            </a:extLst>
          </p:cNvPr>
          <p:cNvSpPr txBox="1">
            <a:spLocks noChangeArrowheads="1"/>
          </p:cNvSpPr>
          <p:nvPr/>
        </p:nvSpPr>
        <p:spPr bwMode="auto">
          <a:xfrm>
            <a:off x="6331840" y="6254609"/>
            <a:ext cx="25317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Annu</a:t>
            </a:r>
            <a:r>
              <a:rPr kumimoji="0" lang="en-US" altLang="en-US" sz="12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Rev </a:t>
            </a:r>
            <a:r>
              <a:rPr kumimoji="0" lang="en-US" altLang="en-US" sz="12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Pharmacol</a:t>
            </a:r>
            <a:r>
              <a:rPr kumimoji="0" lang="en-US" altLang="en-US" sz="12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12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Toxicol</a:t>
            </a:r>
            <a:r>
              <a:rPr kumimoji="0" lang="en-US" altLang="en-US" sz="12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2018</a:t>
            </a:r>
          </a:p>
        </p:txBody>
      </p:sp>
      <p:sp>
        <p:nvSpPr>
          <p:cNvPr id="114" name="Rectangle 4">
            <a:extLst>
              <a:ext uri="{FF2B5EF4-FFF2-40B4-BE49-F238E27FC236}">
                <a16:creationId xmlns:a16="http://schemas.microsoft.com/office/drawing/2014/main" id="{1A187EE3-56EA-764C-A76F-211E0F4C3C12}"/>
              </a:ext>
            </a:extLst>
          </p:cNvPr>
          <p:cNvSpPr>
            <a:spLocks noChangeArrowheads="1"/>
          </p:cNvSpPr>
          <p:nvPr/>
        </p:nvSpPr>
        <p:spPr bwMode="auto">
          <a:xfrm>
            <a:off x="680569" y="723542"/>
            <a:ext cx="49552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defRPr/>
            </a:pPr>
            <a:r>
              <a:rPr lang="en-US" altLang="en-US" sz="1600" b="1" dirty="0">
                <a:solidFill>
                  <a:schemeClr val="bg1"/>
                </a:solidFill>
                <a:cs typeface="Arial" panose="020B0604020202020204" pitchFamily="34" charset="0"/>
              </a:rPr>
              <a:t>Molecular oscillator </a:t>
            </a:r>
            <a:r>
              <a:rPr kumimoji="0" lang="en-US" altLang="en-US" sz="1600" b="1" i="0" u="none" strike="noStrike" kern="1200" cap="none" spc="0" normalizeH="0" baseline="0" noProof="0" dirty="0">
                <a:ln>
                  <a:noFill/>
                </a:ln>
                <a:solidFill>
                  <a:schemeClr val="bg1"/>
                </a:solidFill>
                <a:effectLst/>
                <a:uLnTx/>
                <a:uFillTx/>
                <a:cs typeface="Arial" panose="020B0604020202020204" pitchFamily="34" charset="0"/>
              </a:rPr>
              <a:t>&amp; Pharmacological targeting</a:t>
            </a:r>
          </a:p>
        </p:txBody>
      </p:sp>
    </p:spTree>
    <p:extLst>
      <p:ext uri="{BB962C8B-B14F-4D97-AF65-F5344CB8AC3E}">
        <p14:creationId xmlns:p14="http://schemas.microsoft.com/office/powerpoint/2010/main" val="412786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1" grpId="0" animBg="1"/>
      <p:bldP spid="105" grpId="0" animBg="1"/>
      <p:bldP spid="10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79C2C9EE-2724-491B-B378-22DCA05E3746}"/>
              </a:ext>
            </a:extLst>
          </p:cNvPr>
          <p:cNvSpPr/>
          <p:nvPr/>
        </p:nvSpPr>
        <p:spPr>
          <a:xfrm>
            <a:off x="142037" y="152400"/>
            <a:ext cx="8859926" cy="6556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3FE8507-9FBA-4609-8221-E224693C9A68}"/>
              </a:ext>
            </a:extLst>
          </p:cNvPr>
          <p:cNvSpPr txBox="1"/>
          <p:nvPr/>
        </p:nvSpPr>
        <p:spPr>
          <a:xfrm>
            <a:off x="488253" y="640274"/>
            <a:ext cx="8263976"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Light entrainment pathway in mammals involves induction of clock gene expression in SCN</a:t>
            </a:r>
          </a:p>
        </p:txBody>
      </p:sp>
      <p:grpSp>
        <p:nvGrpSpPr>
          <p:cNvPr id="4" name="Group 3">
            <a:extLst>
              <a:ext uri="{FF2B5EF4-FFF2-40B4-BE49-F238E27FC236}">
                <a16:creationId xmlns:a16="http://schemas.microsoft.com/office/drawing/2014/main" id="{907469DC-21A4-4B3A-804A-B857797B3EC5}"/>
              </a:ext>
            </a:extLst>
          </p:cNvPr>
          <p:cNvGrpSpPr/>
          <p:nvPr/>
        </p:nvGrpSpPr>
        <p:grpSpPr>
          <a:xfrm>
            <a:off x="5479767" y="4173682"/>
            <a:ext cx="2007614" cy="180109"/>
            <a:chOff x="7778746" y="4082472"/>
            <a:chExt cx="2676818" cy="240145"/>
          </a:xfrm>
        </p:grpSpPr>
        <p:sp>
          <p:nvSpPr>
            <p:cNvPr id="5" name="Rectangle 4">
              <a:extLst>
                <a:ext uri="{FF2B5EF4-FFF2-40B4-BE49-F238E27FC236}">
                  <a16:creationId xmlns:a16="http://schemas.microsoft.com/office/drawing/2014/main" id="{0F38D3EF-1314-431E-8687-EC0248F76D9D}"/>
                </a:ext>
              </a:extLst>
            </p:cNvPr>
            <p:cNvSpPr/>
            <p:nvPr/>
          </p:nvSpPr>
          <p:spPr>
            <a:xfrm>
              <a:off x="9117155" y="4082472"/>
              <a:ext cx="1338409" cy="2401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A25CD022-0187-4DAE-BF0E-021722B98CC2}"/>
                </a:ext>
              </a:extLst>
            </p:cNvPr>
            <p:cNvSpPr/>
            <p:nvPr/>
          </p:nvSpPr>
          <p:spPr>
            <a:xfrm>
              <a:off x="7778746" y="4082472"/>
              <a:ext cx="1760904" cy="2401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8" name="Group 7">
            <a:extLst>
              <a:ext uri="{FF2B5EF4-FFF2-40B4-BE49-F238E27FC236}">
                <a16:creationId xmlns:a16="http://schemas.microsoft.com/office/drawing/2014/main" id="{1B9B9445-14D6-4829-A246-D13019A8E878}"/>
              </a:ext>
            </a:extLst>
          </p:cNvPr>
          <p:cNvGrpSpPr/>
          <p:nvPr/>
        </p:nvGrpSpPr>
        <p:grpSpPr>
          <a:xfrm>
            <a:off x="5479767" y="5382491"/>
            <a:ext cx="2007614" cy="180109"/>
            <a:chOff x="7778746" y="4082472"/>
            <a:chExt cx="2676818" cy="240145"/>
          </a:xfrm>
        </p:grpSpPr>
        <p:sp>
          <p:nvSpPr>
            <p:cNvPr id="9" name="Rectangle 8">
              <a:extLst>
                <a:ext uri="{FF2B5EF4-FFF2-40B4-BE49-F238E27FC236}">
                  <a16:creationId xmlns:a16="http://schemas.microsoft.com/office/drawing/2014/main" id="{59C5AE77-5C59-40F2-BB70-F041331913F4}"/>
                </a:ext>
              </a:extLst>
            </p:cNvPr>
            <p:cNvSpPr/>
            <p:nvPr/>
          </p:nvSpPr>
          <p:spPr>
            <a:xfrm>
              <a:off x="9117155" y="4082472"/>
              <a:ext cx="1338409" cy="2401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F2A0E131-B14B-4FB9-876C-7F958A418C02}"/>
                </a:ext>
              </a:extLst>
            </p:cNvPr>
            <p:cNvSpPr/>
            <p:nvPr/>
          </p:nvSpPr>
          <p:spPr>
            <a:xfrm>
              <a:off x="7778746" y="4082472"/>
              <a:ext cx="1338409" cy="2401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1" name="Group 10">
            <a:extLst>
              <a:ext uri="{FF2B5EF4-FFF2-40B4-BE49-F238E27FC236}">
                <a16:creationId xmlns:a16="http://schemas.microsoft.com/office/drawing/2014/main" id="{23B47A1C-C257-474F-9A74-49905F06FCDF}"/>
              </a:ext>
            </a:extLst>
          </p:cNvPr>
          <p:cNvGrpSpPr/>
          <p:nvPr/>
        </p:nvGrpSpPr>
        <p:grpSpPr>
          <a:xfrm>
            <a:off x="5479767" y="2815936"/>
            <a:ext cx="2007614" cy="180109"/>
            <a:chOff x="7778746" y="4082472"/>
            <a:chExt cx="2676818" cy="240145"/>
          </a:xfrm>
        </p:grpSpPr>
        <p:sp>
          <p:nvSpPr>
            <p:cNvPr id="12" name="Rectangle 11">
              <a:extLst>
                <a:ext uri="{FF2B5EF4-FFF2-40B4-BE49-F238E27FC236}">
                  <a16:creationId xmlns:a16="http://schemas.microsoft.com/office/drawing/2014/main" id="{0CC8889E-615D-4C1B-9F7A-74F44B9CD844}"/>
                </a:ext>
              </a:extLst>
            </p:cNvPr>
            <p:cNvSpPr/>
            <p:nvPr/>
          </p:nvSpPr>
          <p:spPr>
            <a:xfrm>
              <a:off x="9117155" y="4082472"/>
              <a:ext cx="1338409" cy="2401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B9185505-96F9-4F4B-B46A-6024464B4133}"/>
                </a:ext>
              </a:extLst>
            </p:cNvPr>
            <p:cNvSpPr/>
            <p:nvPr/>
          </p:nvSpPr>
          <p:spPr>
            <a:xfrm>
              <a:off x="7778746" y="4082472"/>
              <a:ext cx="1338409" cy="2401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 name="Freeform: Shape 6">
            <a:extLst>
              <a:ext uri="{FF2B5EF4-FFF2-40B4-BE49-F238E27FC236}">
                <a16:creationId xmlns:a16="http://schemas.microsoft.com/office/drawing/2014/main" id="{61102E27-5451-4C66-9FC2-CDE6CB1E9248}"/>
              </a:ext>
            </a:extLst>
          </p:cNvPr>
          <p:cNvSpPr/>
          <p:nvPr/>
        </p:nvSpPr>
        <p:spPr>
          <a:xfrm>
            <a:off x="5485399" y="2109356"/>
            <a:ext cx="998176" cy="609606"/>
          </a:xfrm>
          <a:custGeom>
            <a:avLst/>
            <a:gdLst>
              <a:gd name="connsiteX0" fmla="*/ 0 w 942109"/>
              <a:gd name="connsiteY0" fmla="*/ 812808 h 812808"/>
              <a:gd name="connsiteX1" fmla="*/ 489527 w 942109"/>
              <a:gd name="connsiteY1" fmla="*/ 8 h 812808"/>
              <a:gd name="connsiteX2" fmla="*/ 942109 w 942109"/>
              <a:gd name="connsiteY2" fmla="*/ 794336 h 812808"/>
              <a:gd name="connsiteX3" fmla="*/ 942109 w 942109"/>
              <a:gd name="connsiteY3" fmla="*/ 794336 h 812808"/>
            </a:gdLst>
            <a:ahLst/>
            <a:cxnLst>
              <a:cxn ang="0">
                <a:pos x="connsiteX0" y="connsiteY0"/>
              </a:cxn>
              <a:cxn ang="0">
                <a:pos x="connsiteX1" y="connsiteY1"/>
              </a:cxn>
              <a:cxn ang="0">
                <a:pos x="connsiteX2" y="connsiteY2"/>
              </a:cxn>
              <a:cxn ang="0">
                <a:pos x="connsiteX3" y="connsiteY3"/>
              </a:cxn>
            </a:cxnLst>
            <a:rect l="l" t="t" r="r" b="b"/>
            <a:pathLst>
              <a:path w="942109" h="812808">
                <a:moveTo>
                  <a:pt x="0" y="812808"/>
                </a:moveTo>
                <a:cubicBezTo>
                  <a:pt x="166254" y="407947"/>
                  <a:pt x="332509" y="3087"/>
                  <a:pt x="489527" y="8"/>
                </a:cubicBezTo>
                <a:cubicBezTo>
                  <a:pt x="646545" y="-3071"/>
                  <a:pt x="942109" y="794336"/>
                  <a:pt x="942109" y="794336"/>
                </a:cubicBezTo>
                <a:lnTo>
                  <a:pt x="942109" y="794336"/>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reeform: Shape 15">
            <a:extLst>
              <a:ext uri="{FF2B5EF4-FFF2-40B4-BE49-F238E27FC236}">
                <a16:creationId xmlns:a16="http://schemas.microsoft.com/office/drawing/2014/main" id="{43B6D576-8C3B-4681-81B0-73F927EEF1CF}"/>
              </a:ext>
            </a:extLst>
          </p:cNvPr>
          <p:cNvSpPr/>
          <p:nvPr/>
        </p:nvSpPr>
        <p:spPr>
          <a:xfrm>
            <a:off x="5479768" y="3501745"/>
            <a:ext cx="998176" cy="609606"/>
          </a:xfrm>
          <a:custGeom>
            <a:avLst/>
            <a:gdLst>
              <a:gd name="connsiteX0" fmla="*/ 0 w 942109"/>
              <a:gd name="connsiteY0" fmla="*/ 812808 h 812808"/>
              <a:gd name="connsiteX1" fmla="*/ 489527 w 942109"/>
              <a:gd name="connsiteY1" fmla="*/ 8 h 812808"/>
              <a:gd name="connsiteX2" fmla="*/ 942109 w 942109"/>
              <a:gd name="connsiteY2" fmla="*/ 794336 h 812808"/>
              <a:gd name="connsiteX3" fmla="*/ 942109 w 942109"/>
              <a:gd name="connsiteY3" fmla="*/ 794336 h 812808"/>
            </a:gdLst>
            <a:ahLst/>
            <a:cxnLst>
              <a:cxn ang="0">
                <a:pos x="connsiteX0" y="connsiteY0"/>
              </a:cxn>
              <a:cxn ang="0">
                <a:pos x="connsiteX1" y="connsiteY1"/>
              </a:cxn>
              <a:cxn ang="0">
                <a:pos x="connsiteX2" y="connsiteY2"/>
              </a:cxn>
              <a:cxn ang="0">
                <a:pos x="connsiteX3" y="connsiteY3"/>
              </a:cxn>
            </a:cxnLst>
            <a:rect l="l" t="t" r="r" b="b"/>
            <a:pathLst>
              <a:path w="942109" h="812808">
                <a:moveTo>
                  <a:pt x="0" y="812808"/>
                </a:moveTo>
                <a:cubicBezTo>
                  <a:pt x="166254" y="407947"/>
                  <a:pt x="332509" y="3087"/>
                  <a:pt x="489527" y="8"/>
                </a:cubicBezTo>
                <a:cubicBezTo>
                  <a:pt x="646545" y="-3071"/>
                  <a:pt x="942109" y="794336"/>
                  <a:pt x="942109" y="794336"/>
                </a:cubicBezTo>
                <a:lnTo>
                  <a:pt x="942109" y="794336"/>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reeform: Shape 17">
            <a:extLst>
              <a:ext uri="{FF2B5EF4-FFF2-40B4-BE49-F238E27FC236}">
                <a16:creationId xmlns:a16="http://schemas.microsoft.com/office/drawing/2014/main" id="{85206356-6668-4E19-B8B0-9BEAD0D12F50}"/>
              </a:ext>
            </a:extLst>
          </p:cNvPr>
          <p:cNvSpPr/>
          <p:nvPr/>
        </p:nvSpPr>
        <p:spPr>
          <a:xfrm>
            <a:off x="6118208" y="3501565"/>
            <a:ext cx="632038" cy="595931"/>
          </a:xfrm>
          <a:custGeom>
            <a:avLst/>
            <a:gdLst>
              <a:gd name="connsiteX0" fmla="*/ 0 w 942109"/>
              <a:gd name="connsiteY0" fmla="*/ 812808 h 812808"/>
              <a:gd name="connsiteX1" fmla="*/ 489527 w 942109"/>
              <a:gd name="connsiteY1" fmla="*/ 8 h 812808"/>
              <a:gd name="connsiteX2" fmla="*/ 942109 w 942109"/>
              <a:gd name="connsiteY2" fmla="*/ 794336 h 812808"/>
              <a:gd name="connsiteX3" fmla="*/ 942109 w 942109"/>
              <a:gd name="connsiteY3" fmla="*/ 794336 h 812808"/>
              <a:gd name="connsiteX0" fmla="*/ 0 w 764424"/>
              <a:gd name="connsiteY0" fmla="*/ 516507 h 802835"/>
              <a:gd name="connsiteX1" fmla="*/ 311842 w 764424"/>
              <a:gd name="connsiteY1" fmla="*/ 8507 h 802835"/>
              <a:gd name="connsiteX2" fmla="*/ 764424 w 764424"/>
              <a:gd name="connsiteY2" fmla="*/ 802835 h 802835"/>
              <a:gd name="connsiteX3" fmla="*/ 764424 w 764424"/>
              <a:gd name="connsiteY3" fmla="*/ 802835 h 802835"/>
              <a:gd name="connsiteX0" fmla="*/ 0 w 596259"/>
              <a:gd name="connsiteY0" fmla="*/ 239954 h 952106"/>
              <a:gd name="connsiteX1" fmla="*/ 143677 w 596259"/>
              <a:gd name="connsiteY1" fmla="*/ 157778 h 952106"/>
              <a:gd name="connsiteX2" fmla="*/ 596259 w 596259"/>
              <a:gd name="connsiteY2" fmla="*/ 952106 h 952106"/>
              <a:gd name="connsiteX3" fmla="*/ 596259 w 596259"/>
              <a:gd name="connsiteY3" fmla="*/ 952106 h 952106"/>
              <a:gd name="connsiteX0" fmla="*/ 356 w 596615"/>
              <a:gd name="connsiteY0" fmla="*/ 117310 h 829462"/>
              <a:gd name="connsiteX1" fmla="*/ 144033 w 596615"/>
              <a:gd name="connsiteY1" fmla="*/ 35134 h 829462"/>
              <a:gd name="connsiteX2" fmla="*/ 596615 w 596615"/>
              <a:gd name="connsiteY2" fmla="*/ 829462 h 829462"/>
              <a:gd name="connsiteX3" fmla="*/ 596615 w 596615"/>
              <a:gd name="connsiteY3" fmla="*/ 829462 h 829462"/>
              <a:gd name="connsiteX0" fmla="*/ 278 w 596537"/>
              <a:gd name="connsiteY0" fmla="*/ 82423 h 794575"/>
              <a:gd name="connsiteX1" fmla="*/ 159820 w 596537"/>
              <a:gd name="connsiteY1" fmla="*/ 40589 h 794575"/>
              <a:gd name="connsiteX2" fmla="*/ 596537 w 596537"/>
              <a:gd name="connsiteY2" fmla="*/ 794575 h 794575"/>
              <a:gd name="connsiteX3" fmla="*/ 596537 w 596537"/>
              <a:gd name="connsiteY3" fmla="*/ 794575 h 794575"/>
            </a:gdLst>
            <a:ahLst/>
            <a:cxnLst>
              <a:cxn ang="0">
                <a:pos x="connsiteX0" y="connsiteY0"/>
              </a:cxn>
              <a:cxn ang="0">
                <a:pos x="connsiteX1" y="connsiteY1"/>
              </a:cxn>
              <a:cxn ang="0">
                <a:pos x="connsiteX2" y="connsiteY2"/>
              </a:cxn>
              <a:cxn ang="0">
                <a:pos x="connsiteX3" y="connsiteY3"/>
              </a:cxn>
            </a:cxnLst>
            <a:rect l="l" t="t" r="r" b="b"/>
            <a:pathLst>
              <a:path w="596537" h="794575">
                <a:moveTo>
                  <a:pt x="278" y="82423"/>
                </a:moveTo>
                <a:cubicBezTo>
                  <a:pt x="-4807" y="103385"/>
                  <a:pt x="60444" y="-78103"/>
                  <a:pt x="159820" y="40589"/>
                </a:cubicBezTo>
                <a:cubicBezTo>
                  <a:pt x="259196" y="159281"/>
                  <a:pt x="523751" y="668911"/>
                  <a:pt x="596537" y="794575"/>
                </a:cubicBezTo>
                <a:lnTo>
                  <a:pt x="596537" y="794575"/>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5825DABA-0B96-439D-BD4D-480D2B607068}"/>
              </a:ext>
            </a:extLst>
          </p:cNvPr>
          <p:cNvSpPr/>
          <p:nvPr/>
        </p:nvSpPr>
        <p:spPr>
          <a:xfrm>
            <a:off x="6483575" y="4174506"/>
            <a:ext cx="316871" cy="179285"/>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reeform: Shape 19">
            <a:extLst>
              <a:ext uri="{FF2B5EF4-FFF2-40B4-BE49-F238E27FC236}">
                <a16:creationId xmlns:a16="http://schemas.microsoft.com/office/drawing/2014/main" id="{D234AD2E-E21D-449F-811D-04C912427853}"/>
              </a:ext>
            </a:extLst>
          </p:cNvPr>
          <p:cNvSpPr/>
          <p:nvPr/>
        </p:nvSpPr>
        <p:spPr>
          <a:xfrm>
            <a:off x="7487381" y="2168237"/>
            <a:ext cx="998176" cy="609606"/>
          </a:xfrm>
          <a:custGeom>
            <a:avLst/>
            <a:gdLst>
              <a:gd name="connsiteX0" fmla="*/ 0 w 942109"/>
              <a:gd name="connsiteY0" fmla="*/ 812808 h 812808"/>
              <a:gd name="connsiteX1" fmla="*/ 489527 w 942109"/>
              <a:gd name="connsiteY1" fmla="*/ 8 h 812808"/>
              <a:gd name="connsiteX2" fmla="*/ 942109 w 942109"/>
              <a:gd name="connsiteY2" fmla="*/ 794336 h 812808"/>
              <a:gd name="connsiteX3" fmla="*/ 942109 w 942109"/>
              <a:gd name="connsiteY3" fmla="*/ 794336 h 812808"/>
            </a:gdLst>
            <a:ahLst/>
            <a:cxnLst>
              <a:cxn ang="0">
                <a:pos x="connsiteX0" y="connsiteY0"/>
              </a:cxn>
              <a:cxn ang="0">
                <a:pos x="connsiteX1" y="connsiteY1"/>
              </a:cxn>
              <a:cxn ang="0">
                <a:pos x="connsiteX2" y="connsiteY2"/>
              </a:cxn>
              <a:cxn ang="0">
                <a:pos x="connsiteX3" y="connsiteY3"/>
              </a:cxn>
            </a:cxnLst>
            <a:rect l="l" t="t" r="r" b="b"/>
            <a:pathLst>
              <a:path w="942109" h="812808">
                <a:moveTo>
                  <a:pt x="0" y="812808"/>
                </a:moveTo>
                <a:cubicBezTo>
                  <a:pt x="166254" y="407947"/>
                  <a:pt x="332509" y="3087"/>
                  <a:pt x="489527" y="8"/>
                </a:cubicBezTo>
                <a:cubicBezTo>
                  <a:pt x="646545" y="-3071"/>
                  <a:pt x="942109" y="794336"/>
                  <a:pt x="942109" y="794336"/>
                </a:cubicBezTo>
                <a:lnTo>
                  <a:pt x="942109" y="794336"/>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reeform: Shape 20">
            <a:extLst>
              <a:ext uri="{FF2B5EF4-FFF2-40B4-BE49-F238E27FC236}">
                <a16:creationId xmlns:a16="http://schemas.microsoft.com/office/drawing/2014/main" id="{656B5444-8249-49FB-8EBE-50C57D7823AC}"/>
              </a:ext>
            </a:extLst>
          </p:cNvPr>
          <p:cNvSpPr/>
          <p:nvPr/>
        </p:nvSpPr>
        <p:spPr>
          <a:xfrm>
            <a:off x="7754053" y="3564076"/>
            <a:ext cx="998176" cy="609606"/>
          </a:xfrm>
          <a:custGeom>
            <a:avLst/>
            <a:gdLst>
              <a:gd name="connsiteX0" fmla="*/ 0 w 942109"/>
              <a:gd name="connsiteY0" fmla="*/ 812808 h 812808"/>
              <a:gd name="connsiteX1" fmla="*/ 489527 w 942109"/>
              <a:gd name="connsiteY1" fmla="*/ 8 h 812808"/>
              <a:gd name="connsiteX2" fmla="*/ 942109 w 942109"/>
              <a:gd name="connsiteY2" fmla="*/ 794336 h 812808"/>
              <a:gd name="connsiteX3" fmla="*/ 942109 w 942109"/>
              <a:gd name="connsiteY3" fmla="*/ 794336 h 812808"/>
            </a:gdLst>
            <a:ahLst/>
            <a:cxnLst>
              <a:cxn ang="0">
                <a:pos x="connsiteX0" y="connsiteY0"/>
              </a:cxn>
              <a:cxn ang="0">
                <a:pos x="connsiteX1" y="connsiteY1"/>
              </a:cxn>
              <a:cxn ang="0">
                <a:pos x="connsiteX2" y="connsiteY2"/>
              </a:cxn>
              <a:cxn ang="0">
                <a:pos x="connsiteX3" y="connsiteY3"/>
              </a:cxn>
            </a:cxnLst>
            <a:rect l="l" t="t" r="r" b="b"/>
            <a:pathLst>
              <a:path w="942109" h="812808">
                <a:moveTo>
                  <a:pt x="0" y="812808"/>
                </a:moveTo>
                <a:cubicBezTo>
                  <a:pt x="166254" y="407947"/>
                  <a:pt x="332509" y="3087"/>
                  <a:pt x="489527" y="8"/>
                </a:cubicBezTo>
                <a:cubicBezTo>
                  <a:pt x="646545" y="-3071"/>
                  <a:pt x="942109" y="794336"/>
                  <a:pt x="942109" y="794336"/>
                </a:cubicBezTo>
                <a:lnTo>
                  <a:pt x="942109" y="794336"/>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19" name="Arrow: Right 18">
            <a:extLst>
              <a:ext uri="{FF2B5EF4-FFF2-40B4-BE49-F238E27FC236}">
                <a16:creationId xmlns:a16="http://schemas.microsoft.com/office/drawing/2014/main" id="{F3A09B60-40E8-4F6A-A2C0-7FA35F9E4C40}"/>
              </a:ext>
            </a:extLst>
          </p:cNvPr>
          <p:cNvSpPr/>
          <p:nvPr/>
        </p:nvSpPr>
        <p:spPr>
          <a:xfrm>
            <a:off x="6963620" y="3662257"/>
            <a:ext cx="718376" cy="22225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Box 21">
            <a:extLst>
              <a:ext uri="{FF2B5EF4-FFF2-40B4-BE49-F238E27FC236}">
                <a16:creationId xmlns:a16="http://schemas.microsoft.com/office/drawing/2014/main" id="{1BB26626-2071-46EE-8EB2-287F8FF1EFD1}"/>
              </a:ext>
            </a:extLst>
          </p:cNvPr>
          <p:cNvSpPr txBox="1"/>
          <p:nvPr/>
        </p:nvSpPr>
        <p:spPr>
          <a:xfrm>
            <a:off x="7069329" y="3442531"/>
            <a:ext cx="561372" cy="300082"/>
          </a:xfrm>
          <a:prstGeom prst="rect">
            <a:avLst/>
          </a:prstGeom>
          <a:noFill/>
        </p:spPr>
        <p:txBody>
          <a:bodyPr wrap="none" rtlCol="0">
            <a:spAutoFit/>
          </a:bodyPr>
          <a:lstStyle/>
          <a:p>
            <a:r>
              <a:rPr lang="en-US" sz="1350" dirty="0">
                <a:solidFill>
                  <a:srgbClr val="FF0000"/>
                </a:solidFill>
              </a:rPr>
              <a:t>delay</a:t>
            </a:r>
          </a:p>
        </p:txBody>
      </p:sp>
      <p:sp>
        <p:nvSpPr>
          <p:cNvPr id="24" name="Freeform: Shape 23">
            <a:extLst>
              <a:ext uri="{FF2B5EF4-FFF2-40B4-BE49-F238E27FC236}">
                <a16:creationId xmlns:a16="http://schemas.microsoft.com/office/drawing/2014/main" id="{46B5035B-D565-463D-A758-5B067C5EE9A1}"/>
              </a:ext>
            </a:extLst>
          </p:cNvPr>
          <p:cNvSpPr/>
          <p:nvPr/>
        </p:nvSpPr>
        <p:spPr>
          <a:xfrm>
            <a:off x="5493562" y="4689272"/>
            <a:ext cx="998176" cy="609606"/>
          </a:xfrm>
          <a:custGeom>
            <a:avLst/>
            <a:gdLst>
              <a:gd name="connsiteX0" fmla="*/ 0 w 942109"/>
              <a:gd name="connsiteY0" fmla="*/ 812808 h 812808"/>
              <a:gd name="connsiteX1" fmla="*/ 489527 w 942109"/>
              <a:gd name="connsiteY1" fmla="*/ 8 h 812808"/>
              <a:gd name="connsiteX2" fmla="*/ 942109 w 942109"/>
              <a:gd name="connsiteY2" fmla="*/ 794336 h 812808"/>
              <a:gd name="connsiteX3" fmla="*/ 942109 w 942109"/>
              <a:gd name="connsiteY3" fmla="*/ 794336 h 812808"/>
            </a:gdLst>
            <a:ahLst/>
            <a:cxnLst>
              <a:cxn ang="0">
                <a:pos x="connsiteX0" y="connsiteY0"/>
              </a:cxn>
              <a:cxn ang="0">
                <a:pos x="connsiteX1" y="connsiteY1"/>
              </a:cxn>
              <a:cxn ang="0">
                <a:pos x="connsiteX2" y="connsiteY2"/>
              </a:cxn>
              <a:cxn ang="0">
                <a:pos x="connsiteX3" y="connsiteY3"/>
              </a:cxn>
            </a:cxnLst>
            <a:rect l="l" t="t" r="r" b="b"/>
            <a:pathLst>
              <a:path w="942109" h="812808">
                <a:moveTo>
                  <a:pt x="0" y="812808"/>
                </a:moveTo>
                <a:cubicBezTo>
                  <a:pt x="166254" y="407947"/>
                  <a:pt x="332509" y="3087"/>
                  <a:pt x="489527" y="8"/>
                </a:cubicBezTo>
                <a:cubicBezTo>
                  <a:pt x="646545" y="-3071"/>
                  <a:pt x="942109" y="794336"/>
                  <a:pt x="942109" y="794336"/>
                </a:cubicBezTo>
                <a:lnTo>
                  <a:pt x="942109" y="794336"/>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Freeform: Shape 25">
            <a:extLst>
              <a:ext uri="{FF2B5EF4-FFF2-40B4-BE49-F238E27FC236}">
                <a16:creationId xmlns:a16="http://schemas.microsoft.com/office/drawing/2014/main" id="{97C37835-9AD2-40B1-9E39-2FDD8031E65A}"/>
              </a:ext>
            </a:extLst>
          </p:cNvPr>
          <p:cNvSpPr/>
          <p:nvPr/>
        </p:nvSpPr>
        <p:spPr>
          <a:xfrm>
            <a:off x="7181491" y="4668714"/>
            <a:ext cx="724251" cy="641957"/>
          </a:xfrm>
          <a:custGeom>
            <a:avLst/>
            <a:gdLst>
              <a:gd name="connsiteX0" fmla="*/ 0 w 942109"/>
              <a:gd name="connsiteY0" fmla="*/ 812808 h 812808"/>
              <a:gd name="connsiteX1" fmla="*/ 489527 w 942109"/>
              <a:gd name="connsiteY1" fmla="*/ 8 h 812808"/>
              <a:gd name="connsiteX2" fmla="*/ 942109 w 942109"/>
              <a:gd name="connsiteY2" fmla="*/ 794336 h 812808"/>
              <a:gd name="connsiteX3" fmla="*/ 942109 w 942109"/>
              <a:gd name="connsiteY3" fmla="*/ 794336 h 812808"/>
              <a:gd name="connsiteX0" fmla="*/ 0 w 943863"/>
              <a:gd name="connsiteY0" fmla="*/ 812809 h 812809"/>
              <a:gd name="connsiteX1" fmla="*/ 489527 w 943863"/>
              <a:gd name="connsiteY1" fmla="*/ 9 h 812809"/>
              <a:gd name="connsiteX2" fmla="*/ 942109 w 943863"/>
              <a:gd name="connsiteY2" fmla="*/ 794337 h 812809"/>
              <a:gd name="connsiteX3" fmla="*/ 633881 w 943863"/>
              <a:gd name="connsiteY3" fmla="*/ 97652 h 812809"/>
              <a:gd name="connsiteX0" fmla="*/ 0 w 633881"/>
              <a:gd name="connsiteY0" fmla="*/ 850927 h 850927"/>
              <a:gd name="connsiteX1" fmla="*/ 489527 w 633881"/>
              <a:gd name="connsiteY1" fmla="*/ 38127 h 850927"/>
              <a:gd name="connsiteX2" fmla="*/ 633881 w 633881"/>
              <a:gd name="connsiteY2" fmla="*/ 135770 h 850927"/>
              <a:gd name="connsiteX0" fmla="*/ 0 w 672410"/>
              <a:gd name="connsiteY0" fmla="*/ 850927 h 850927"/>
              <a:gd name="connsiteX1" fmla="*/ 489527 w 672410"/>
              <a:gd name="connsiteY1" fmla="*/ 38127 h 850927"/>
              <a:gd name="connsiteX2" fmla="*/ 672410 w 672410"/>
              <a:gd name="connsiteY2" fmla="*/ 135770 h 850927"/>
              <a:gd name="connsiteX0" fmla="*/ 0 w 683570"/>
              <a:gd name="connsiteY0" fmla="*/ 854269 h 854269"/>
              <a:gd name="connsiteX1" fmla="*/ 489527 w 683570"/>
              <a:gd name="connsiteY1" fmla="*/ 41469 h 854269"/>
              <a:gd name="connsiteX2" fmla="*/ 683570 w 683570"/>
              <a:gd name="connsiteY2" fmla="*/ 123346 h 854269"/>
              <a:gd name="connsiteX0" fmla="*/ 0 w 683570"/>
              <a:gd name="connsiteY0" fmla="*/ 855942 h 855942"/>
              <a:gd name="connsiteX1" fmla="*/ 489527 w 683570"/>
              <a:gd name="connsiteY1" fmla="*/ 43142 h 855942"/>
              <a:gd name="connsiteX2" fmla="*/ 683570 w 683570"/>
              <a:gd name="connsiteY2" fmla="*/ 125019 h 855942"/>
            </a:gdLst>
            <a:ahLst/>
            <a:cxnLst>
              <a:cxn ang="0">
                <a:pos x="connsiteX0" y="connsiteY0"/>
              </a:cxn>
              <a:cxn ang="0">
                <a:pos x="connsiteX1" y="connsiteY1"/>
              </a:cxn>
              <a:cxn ang="0">
                <a:pos x="connsiteX2" y="connsiteY2"/>
              </a:cxn>
            </a:cxnLst>
            <a:rect l="l" t="t" r="r" b="b"/>
            <a:pathLst>
              <a:path w="683570" h="855942">
                <a:moveTo>
                  <a:pt x="0" y="855942"/>
                </a:moveTo>
                <a:cubicBezTo>
                  <a:pt x="166254" y="451081"/>
                  <a:pt x="375599" y="164963"/>
                  <a:pt x="489527" y="43142"/>
                </a:cubicBezTo>
                <a:cubicBezTo>
                  <a:pt x="603455" y="-78679"/>
                  <a:pt x="675816" y="92853"/>
                  <a:pt x="683570" y="12501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28" name="TextBox 27">
            <a:extLst>
              <a:ext uri="{FF2B5EF4-FFF2-40B4-BE49-F238E27FC236}">
                <a16:creationId xmlns:a16="http://schemas.microsoft.com/office/drawing/2014/main" id="{72385C6A-D829-4FF4-9411-F8E71E54BE76}"/>
              </a:ext>
            </a:extLst>
          </p:cNvPr>
          <p:cNvSpPr txBox="1"/>
          <p:nvPr/>
        </p:nvSpPr>
        <p:spPr>
          <a:xfrm>
            <a:off x="8068796" y="4530215"/>
            <a:ext cx="770404" cy="300082"/>
          </a:xfrm>
          <a:prstGeom prst="rect">
            <a:avLst/>
          </a:prstGeom>
          <a:noFill/>
        </p:spPr>
        <p:txBody>
          <a:bodyPr wrap="none" rtlCol="0">
            <a:spAutoFit/>
          </a:bodyPr>
          <a:lstStyle/>
          <a:p>
            <a:r>
              <a:rPr lang="en-US" sz="1350" dirty="0">
                <a:solidFill>
                  <a:srgbClr val="FF0000"/>
                </a:solidFill>
              </a:rPr>
              <a:t>advance</a:t>
            </a:r>
          </a:p>
        </p:txBody>
      </p:sp>
      <p:sp>
        <p:nvSpPr>
          <p:cNvPr id="29" name="Rectangle 28">
            <a:extLst>
              <a:ext uri="{FF2B5EF4-FFF2-40B4-BE49-F238E27FC236}">
                <a16:creationId xmlns:a16="http://schemas.microsoft.com/office/drawing/2014/main" id="{802377BB-448B-4796-AC70-5FD895B3F419}"/>
              </a:ext>
            </a:extLst>
          </p:cNvPr>
          <p:cNvSpPr/>
          <p:nvPr/>
        </p:nvSpPr>
        <p:spPr>
          <a:xfrm>
            <a:off x="7170510" y="5382902"/>
            <a:ext cx="316871" cy="179285"/>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Freeform: Shape 29">
            <a:extLst>
              <a:ext uri="{FF2B5EF4-FFF2-40B4-BE49-F238E27FC236}">
                <a16:creationId xmlns:a16="http://schemas.microsoft.com/office/drawing/2014/main" id="{9836BB70-5676-4371-A160-28B1DEC903DD}"/>
              </a:ext>
            </a:extLst>
          </p:cNvPr>
          <p:cNvSpPr/>
          <p:nvPr/>
        </p:nvSpPr>
        <p:spPr>
          <a:xfrm>
            <a:off x="7487381" y="4715572"/>
            <a:ext cx="998176" cy="609606"/>
          </a:xfrm>
          <a:custGeom>
            <a:avLst/>
            <a:gdLst>
              <a:gd name="connsiteX0" fmla="*/ 0 w 942109"/>
              <a:gd name="connsiteY0" fmla="*/ 812808 h 812808"/>
              <a:gd name="connsiteX1" fmla="*/ 489527 w 942109"/>
              <a:gd name="connsiteY1" fmla="*/ 8 h 812808"/>
              <a:gd name="connsiteX2" fmla="*/ 942109 w 942109"/>
              <a:gd name="connsiteY2" fmla="*/ 794336 h 812808"/>
              <a:gd name="connsiteX3" fmla="*/ 942109 w 942109"/>
              <a:gd name="connsiteY3" fmla="*/ 794336 h 812808"/>
            </a:gdLst>
            <a:ahLst/>
            <a:cxnLst>
              <a:cxn ang="0">
                <a:pos x="connsiteX0" y="connsiteY0"/>
              </a:cxn>
              <a:cxn ang="0">
                <a:pos x="connsiteX1" y="connsiteY1"/>
              </a:cxn>
              <a:cxn ang="0">
                <a:pos x="connsiteX2" y="connsiteY2"/>
              </a:cxn>
              <a:cxn ang="0">
                <a:pos x="connsiteX3" y="connsiteY3"/>
              </a:cxn>
            </a:cxnLst>
            <a:rect l="l" t="t" r="r" b="b"/>
            <a:pathLst>
              <a:path w="942109" h="812808">
                <a:moveTo>
                  <a:pt x="0" y="812808"/>
                </a:moveTo>
                <a:cubicBezTo>
                  <a:pt x="166254" y="407947"/>
                  <a:pt x="332509" y="3087"/>
                  <a:pt x="489527" y="8"/>
                </a:cubicBezTo>
                <a:cubicBezTo>
                  <a:pt x="646545" y="-3071"/>
                  <a:pt x="942109" y="794336"/>
                  <a:pt x="942109" y="794336"/>
                </a:cubicBezTo>
                <a:lnTo>
                  <a:pt x="942109" y="794336"/>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TextBox 30">
            <a:extLst>
              <a:ext uri="{FF2B5EF4-FFF2-40B4-BE49-F238E27FC236}">
                <a16:creationId xmlns:a16="http://schemas.microsoft.com/office/drawing/2014/main" id="{8AE167E8-44EA-4F60-89B7-FF409824C1A7}"/>
              </a:ext>
            </a:extLst>
          </p:cNvPr>
          <p:cNvSpPr txBox="1"/>
          <p:nvPr/>
        </p:nvSpPr>
        <p:spPr>
          <a:xfrm>
            <a:off x="5302179" y="1453615"/>
            <a:ext cx="2792431" cy="300082"/>
          </a:xfrm>
          <a:prstGeom prst="rect">
            <a:avLst/>
          </a:prstGeom>
          <a:noFill/>
          <a:ln>
            <a:solidFill>
              <a:srgbClr val="FFC000"/>
            </a:solidFill>
          </a:ln>
        </p:spPr>
        <p:txBody>
          <a:bodyPr wrap="none" rtlCol="0">
            <a:spAutoFit/>
          </a:bodyPr>
          <a:lstStyle/>
          <a:p>
            <a:r>
              <a:rPr lang="en-US" sz="1350" dirty="0"/>
              <a:t>Light pulses - entrainment &amp; masking</a:t>
            </a:r>
          </a:p>
        </p:txBody>
      </p:sp>
      <p:sp>
        <p:nvSpPr>
          <p:cNvPr id="27" name="Arrow: Right 26">
            <a:extLst>
              <a:ext uri="{FF2B5EF4-FFF2-40B4-BE49-F238E27FC236}">
                <a16:creationId xmlns:a16="http://schemas.microsoft.com/office/drawing/2014/main" id="{ED76EA38-4A18-4F06-B4D4-D40840C2AF7A}"/>
              </a:ext>
            </a:extLst>
          </p:cNvPr>
          <p:cNvSpPr/>
          <p:nvPr/>
        </p:nvSpPr>
        <p:spPr>
          <a:xfrm rot="10800000">
            <a:off x="7493256" y="4909249"/>
            <a:ext cx="718376" cy="22225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3" name="Group 22">
            <a:extLst>
              <a:ext uri="{FF2B5EF4-FFF2-40B4-BE49-F238E27FC236}">
                <a16:creationId xmlns:a16="http://schemas.microsoft.com/office/drawing/2014/main" id="{9E44C9BA-790B-4590-9E48-E13856559083}"/>
              </a:ext>
            </a:extLst>
          </p:cNvPr>
          <p:cNvGrpSpPr/>
          <p:nvPr/>
        </p:nvGrpSpPr>
        <p:grpSpPr>
          <a:xfrm>
            <a:off x="408710" y="1597169"/>
            <a:ext cx="4893469" cy="3857625"/>
            <a:chOff x="544946" y="986559"/>
            <a:chExt cx="6524625" cy="5143500"/>
          </a:xfrm>
        </p:grpSpPr>
        <p:pic>
          <p:nvPicPr>
            <p:cNvPr id="2050" name="Picture 2" descr="figure1">
              <a:extLst>
                <a:ext uri="{FF2B5EF4-FFF2-40B4-BE49-F238E27FC236}">
                  <a16:creationId xmlns:a16="http://schemas.microsoft.com/office/drawing/2014/main" id="{FD6A8D26-15C3-4C0F-BA66-FD0285C86FD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4946" y="986559"/>
              <a:ext cx="6524625"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1CA50D7-1CD7-4380-96AA-C61055378795}"/>
                </a:ext>
              </a:extLst>
            </p:cNvPr>
            <p:cNvSpPr/>
            <p:nvPr/>
          </p:nvSpPr>
          <p:spPr>
            <a:xfrm>
              <a:off x="1616361" y="2029040"/>
              <a:ext cx="554184" cy="290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4" name="TextBox 13">
            <a:extLst>
              <a:ext uri="{FF2B5EF4-FFF2-40B4-BE49-F238E27FC236}">
                <a16:creationId xmlns:a16="http://schemas.microsoft.com/office/drawing/2014/main" id="{BD11403D-2E87-45C3-AD0E-CCE96D120A56}"/>
              </a:ext>
            </a:extLst>
          </p:cNvPr>
          <p:cNvSpPr txBox="1"/>
          <p:nvPr/>
        </p:nvSpPr>
        <p:spPr>
          <a:xfrm>
            <a:off x="5180598" y="1936173"/>
            <a:ext cx="418448" cy="300082"/>
          </a:xfrm>
          <a:prstGeom prst="rect">
            <a:avLst/>
          </a:prstGeom>
          <a:noFill/>
          <a:ln>
            <a:noFill/>
          </a:ln>
        </p:spPr>
        <p:txBody>
          <a:bodyPr wrap="none" rtlCol="0">
            <a:spAutoFit/>
          </a:bodyPr>
          <a:lstStyle/>
          <a:p>
            <a:r>
              <a:rPr lang="en-US" sz="1350" dirty="0">
                <a:solidFill>
                  <a:schemeClr val="accent1"/>
                </a:solidFill>
              </a:rPr>
              <a:t>Per</a:t>
            </a:r>
          </a:p>
        </p:txBody>
      </p:sp>
      <p:sp>
        <p:nvSpPr>
          <p:cNvPr id="17" name="TextBox 16">
            <a:extLst>
              <a:ext uri="{FF2B5EF4-FFF2-40B4-BE49-F238E27FC236}">
                <a16:creationId xmlns:a16="http://schemas.microsoft.com/office/drawing/2014/main" id="{9BC9DDF9-F88B-4089-AB03-A32D5275F7A7}"/>
              </a:ext>
            </a:extLst>
          </p:cNvPr>
          <p:cNvSpPr txBox="1"/>
          <p:nvPr/>
        </p:nvSpPr>
        <p:spPr>
          <a:xfrm>
            <a:off x="5174967" y="3328561"/>
            <a:ext cx="418448" cy="300082"/>
          </a:xfrm>
          <a:prstGeom prst="rect">
            <a:avLst/>
          </a:prstGeom>
          <a:noFill/>
          <a:ln>
            <a:noFill/>
          </a:ln>
        </p:spPr>
        <p:txBody>
          <a:bodyPr wrap="none" rtlCol="0">
            <a:spAutoFit/>
          </a:bodyPr>
          <a:lstStyle/>
          <a:p>
            <a:r>
              <a:rPr lang="en-US" sz="1350" dirty="0">
                <a:solidFill>
                  <a:schemeClr val="accent1"/>
                </a:solidFill>
              </a:rPr>
              <a:t>Per</a:t>
            </a:r>
          </a:p>
        </p:txBody>
      </p:sp>
      <p:sp>
        <p:nvSpPr>
          <p:cNvPr id="25" name="TextBox 24">
            <a:extLst>
              <a:ext uri="{FF2B5EF4-FFF2-40B4-BE49-F238E27FC236}">
                <a16:creationId xmlns:a16="http://schemas.microsoft.com/office/drawing/2014/main" id="{A6BAC470-C7B8-49F6-B3DA-98EF5672297A}"/>
              </a:ext>
            </a:extLst>
          </p:cNvPr>
          <p:cNvSpPr txBox="1"/>
          <p:nvPr/>
        </p:nvSpPr>
        <p:spPr>
          <a:xfrm>
            <a:off x="5173704" y="4479926"/>
            <a:ext cx="418448" cy="300082"/>
          </a:xfrm>
          <a:prstGeom prst="rect">
            <a:avLst/>
          </a:prstGeom>
          <a:noFill/>
          <a:ln>
            <a:noFill/>
          </a:ln>
        </p:spPr>
        <p:txBody>
          <a:bodyPr wrap="none" rtlCol="0">
            <a:spAutoFit/>
          </a:bodyPr>
          <a:lstStyle/>
          <a:p>
            <a:r>
              <a:rPr lang="en-US" sz="1350" dirty="0">
                <a:solidFill>
                  <a:schemeClr val="accent1"/>
                </a:solidFill>
              </a:rPr>
              <a:t>Per</a:t>
            </a:r>
          </a:p>
        </p:txBody>
      </p:sp>
      <p:sp>
        <p:nvSpPr>
          <p:cNvPr id="34" name="TextBox 33">
            <a:extLst>
              <a:ext uri="{FF2B5EF4-FFF2-40B4-BE49-F238E27FC236}">
                <a16:creationId xmlns:a16="http://schemas.microsoft.com/office/drawing/2014/main" id="{B059D27A-5AD9-46F6-AD5F-6417B6CD624B}"/>
              </a:ext>
            </a:extLst>
          </p:cNvPr>
          <p:cNvSpPr txBox="1"/>
          <p:nvPr/>
        </p:nvSpPr>
        <p:spPr>
          <a:xfrm>
            <a:off x="553638" y="5927661"/>
            <a:ext cx="8198591" cy="300082"/>
          </a:xfrm>
          <a:prstGeom prst="rect">
            <a:avLst/>
          </a:prstGeom>
          <a:noFill/>
          <a:ln>
            <a:solidFill>
              <a:schemeClr val="tx1"/>
            </a:solidFill>
          </a:ln>
        </p:spPr>
        <p:txBody>
          <a:bodyPr wrap="none" rtlCol="0">
            <a:spAutoFit/>
          </a:bodyPr>
          <a:lstStyle/>
          <a:p>
            <a:r>
              <a:rPr lang="en-US" sz="1350" dirty="0">
                <a:solidFill>
                  <a:schemeClr val="accent1"/>
                </a:solidFill>
              </a:rPr>
              <a:t>light - retinal ganglion cells – RHT – glutamate/PACAP – increase in Ca2+/CREB activity – increase in clock gene exp.</a:t>
            </a:r>
          </a:p>
        </p:txBody>
      </p:sp>
    </p:spTree>
    <p:extLst>
      <p:ext uri="{BB962C8B-B14F-4D97-AF65-F5344CB8AC3E}">
        <p14:creationId xmlns:p14="http://schemas.microsoft.com/office/powerpoint/2010/main" val="2880822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35985B-2139-4183-A50B-FCC27CC31D6C}"/>
              </a:ext>
            </a:extLst>
          </p:cNvPr>
          <p:cNvSpPr/>
          <p:nvPr/>
        </p:nvSpPr>
        <p:spPr>
          <a:xfrm>
            <a:off x="257252" y="914400"/>
            <a:ext cx="8629496" cy="4359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a16="http://schemas.microsoft.com/office/drawing/2014/main" id="{60EDBD06-E918-4993-A6B3-9EBFC69F2071}"/>
              </a:ext>
            </a:extLst>
          </p:cNvPr>
          <p:cNvSpPr txBox="1"/>
          <p:nvPr/>
        </p:nvSpPr>
        <p:spPr>
          <a:xfrm>
            <a:off x="616527" y="1307523"/>
            <a:ext cx="5675785" cy="300082"/>
          </a:xfrm>
          <a:prstGeom prst="rect">
            <a:avLst/>
          </a:prstGeom>
          <a:noFill/>
        </p:spPr>
        <p:txBody>
          <a:bodyPr wrap="none" rtlCol="0">
            <a:spAutoFit/>
          </a:bodyPr>
          <a:lstStyle/>
          <a:p>
            <a:r>
              <a:rPr lang="en-US" sz="1350" b="1" dirty="0"/>
              <a:t>Masking = override of the clock effects (masking can be positive or negative) </a:t>
            </a:r>
          </a:p>
        </p:txBody>
      </p:sp>
      <p:pic>
        <p:nvPicPr>
          <p:cNvPr id="8194" name="Picture 2" descr="Circadian and photic modulation of daily rhythms in diurnal ...">
            <a:extLst>
              <a:ext uri="{FF2B5EF4-FFF2-40B4-BE49-F238E27FC236}">
                <a16:creationId xmlns:a16="http://schemas.microsoft.com/office/drawing/2014/main" id="{0471DF6C-C9D6-4BB5-A4A6-4B56BF6863F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2104" y="2266293"/>
            <a:ext cx="4874232" cy="232541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peperperspective.files.wordpress.com/2012/02/slide21.jpg?w=240&amp;h=371">
            <a:extLst>
              <a:ext uri="{FF2B5EF4-FFF2-40B4-BE49-F238E27FC236}">
                <a16:creationId xmlns:a16="http://schemas.microsoft.com/office/drawing/2014/main" id="{C862F919-29A0-4E33-AC2A-16147135212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6248400" y="1982391"/>
            <a:ext cx="2152650" cy="28932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DDD0D79-D35B-4F03-8156-3EF620DFA688}"/>
              </a:ext>
            </a:extLst>
          </p:cNvPr>
          <p:cNvSpPr txBox="1"/>
          <p:nvPr/>
        </p:nvSpPr>
        <p:spPr>
          <a:xfrm>
            <a:off x="6372226" y="1584522"/>
            <a:ext cx="1793311" cy="300082"/>
          </a:xfrm>
          <a:prstGeom prst="rect">
            <a:avLst/>
          </a:prstGeom>
          <a:noFill/>
        </p:spPr>
        <p:txBody>
          <a:bodyPr wrap="none" rtlCol="0">
            <a:spAutoFit/>
          </a:bodyPr>
          <a:lstStyle/>
          <a:p>
            <a:r>
              <a:rPr lang="en-US" sz="1350" dirty="0"/>
              <a:t>Melatonin suppression</a:t>
            </a:r>
          </a:p>
        </p:txBody>
      </p:sp>
      <p:sp>
        <p:nvSpPr>
          <p:cNvPr id="6" name="TextBox 5">
            <a:extLst>
              <a:ext uri="{FF2B5EF4-FFF2-40B4-BE49-F238E27FC236}">
                <a16:creationId xmlns:a16="http://schemas.microsoft.com/office/drawing/2014/main" id="{6AFA72E2-19E6-493A-B357-7C21C37AA798}"/>
              </a:ext>
            </a:extLst>
          </p:cNvPr>
          <p:cNvSpPr txBox="1"/>
          <p:nvPr/>
        </p:nvSpPr>
        <p:spPr>
          <a:xfrm>
            <a:off x="2352675" y="1816672"/>
            <a:ext cx="1497654" cy="300082"/>
          </a:xfrm>
          <a:prstGeom prst="rect">
            <a:avLst/>
          </a:prstGeom>
          <a:noFill/>
        </p:spPr>
        <p:txBody>
          <a:bodyPr wrap="none" rtlCol="0">
            <a:spAutoFit/>
          </a:bodyPr>
          <a:lstStyle/>
          <a:p>
            <a:r>
              <a:rPr lang="en-US" sz="1350" dirty="0"/>
              <a:t>Locomotor activity</a:t>
            </a:r>
          </a:p>
        </p:txBody>
      </p:sp>
      <p:sp>
        <p:nvSpPr>
          <p:cNvPr id="7" name="TextBox 6">
            <a:extLst>
              <a:ext uri="{FF2B5EF4-FFF2-40B4-BE49-F238E27FC236}">
                <a16:creationId xmlns:a16="http://schemas.microsoft.com/office/drawing/2014/main" id="{1C1E8E96-6074-4C82-B09D-17C43E091154}"/>
              </a:ext>
            </a:extLst>
          </p:cNvPr>
          <p:cNvSpPr txBox="1"/>
          <p:nvPr/>
        </p:nvSpPr>
        <p:spPr>
          <a:xfrm>
            <a:off x="6526711" y="1280399"/>
            <a:ext cx="1718740" cy="300082"/>
          </a:xfrm>
          <a:prstGeom prst="rect">
            <a:avLst/>
          </a:prstGeom>
          <a:noFill/>
          <a:ln>
            <a:solidFill>
              <a:srgbClr val="FFC000"/>
            </a:solidFill>
          </a:ln>
        </p:spPr>
        <p:txBody>
          <a:bodyPr wrap="none" rtlCol="0">
            <a:spAutoFit/>
          </a:bodyPr>
          <a:lstStyle/>
          <a:p>
            <a:r>
              <a:rPr lang="en-US" sz="1350" dirty="0"/>
              <a:t>Light pulses - masking</a:t>
            </a:r>
          </a:p>
        </p:txBody>
      </p:sp>
      <p:sp>
        <p:nvSpPr>
          <p:cNvPr id="4" name="TextBox 3">
            <a:extLst>
              <a:ext uri="{FF2B5EF4-FFF2-40B4-BE49-F238E27FC236}">
                <a16:creationId xmlns:a16="http://schemas.microsoft.com/office/drawing/2014/main" id="{A2F523CE-932B-46C5-B2E7-C2E882738950}"/>
              </a:ext>
            </a:extLst>
          </p:cNvPr>
          <p:cNvSpPr txBox="1"/>
          <p:nvPr/>
        </p:nvSpPr>
        <p:spPr>
          <a:xfrm>
            <a:off x="4763145" y="2907507"/>
            <a:ext cx="300083" cy="1200329"/>
          </a:xfrm>
          <a:prstGeom prst="rect">
            <a:avLst/>
          </a:prstGeom>
          <a:noFill/>
        </p:spPr>
        <p:txBody>
          <a:bodyPr wrap="none" rtlCol="0">
            <a:spAutoFit/>
          </a:bodyPr>
          <a:lstStyle/>
          <a:p>
            <a:pPr algn="ctr"/>
            <a:r>
              <a:rPr lang="en-US" b="1" dirty="0"/>
              <a:t>+</a:t>
            </a:r>
          </a:p>
          <a:p>
            <a:pPr algn="ctr"/>
            <a:endParaRPr lang="en-US" b="1" dirty="0"/>
          </a:p>
          <a:p>
            <a:pPr algn="ctr"/>
            <a:endParaRPr lang="en-US" b="1" dirty="0"/>
          </a:p>
          <a:p>
            <a:pPr algn="ctr"/>
            <a:r>
              <a:rPr lang="en-US" b="1" dirty="0"/>
              <a:t>-</a:t>
            </a:r>
          </a:p>
        </p:txBody>
      </p:sp>
      <p:sp>
        <p:nvSpPr>
          <p:cNvPr id="10" name="TextBox 9">
            <a:extLst>
              <a:ext uri="{FF2B5EF4-FFF2-40B4-BE49-F238E27FC236}">
                <a16:creationId xmlns:a16="http://schemas.microsoft.com/office/drawing/2014/main" id="{635DE2E5-9319-49C5-AD2C-0B955ADF6912}"/>
              </a:ext>
            </a:extLst>
          </p:cNvPr>
          <p:cNvSpPr txBox="1"/>
          <p:nvPr/>
        </p:nvSpPr>
        <p:spPr>
          <a:xfrm>
            <a:off x="152400" y="400745"/>
            <a:ext cx="6788525"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Light has 2 major effects on circadian rhythms: entrainment and masking</a:t>
            </a:r>
          </a:p>
        </p:txBody>
      </p:sp>
    </p:spTree>
    <p:extLst>
      <p:ext uri="{BB962C8B-B14F-4D97-AF65-F5344CB8AC3E}">
        <p14:creationId xmlns:p14="http://schemas.microsoft.com/office/powerpoint/2010/main" val="3312763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7A504B-1FE6-4E70-AC14-378E1006758F}"/>
              </a:ext>
            </a:extLst>
          </p:cNvPr>
          <p:cNvSpPr/>
          <p:nvPr/>
        </p:nvSpPr>
        <p:spPr>
          <a:xfrm>
            <a:off x="990600" y="833437"/>
            <a:ext cx="70104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www.researchgate.net/profile/David-Bechtold-2/publication/23791876/figure/fig1/AS:276840364167179@1443015294590/Entrainment-of-circadian-clocks-by-light-and-feeding-Light-entrainment-photic-timing_W640.jpg">
            <a:extLst>
              <a:ext uri="{FF2B5EF4-FFF2-40B4-BE49-F238E27FC236}">
                <a16:creationId xmlns:a16="http://schemas.microsoft.com/office/drawing/2014/main" id="{C26939D9-7F8F-4662-84B2-7076CA103B4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219200"/>
            <a:ext cx="6096000" cy="4714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626C9C-C7FB-4566-B234-8155A87E387E}"/>
              </a:ext>
            </a:extLst>
          </p:cNvPr>
          <p:cNvSpPr txBox="1"/>
          <p:nvPr/>
        </p:nvSpPr>
        <p:spPr>
          <a:xfrm>
            <a:off x="228600" y="291315"/>
            <a:ext cx="4859022"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Entrainment of circadian clocks by light and feeding</a:t>
            </a:r>
            <a:endParaRPr lang="en-US"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4949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4389A-D939-4B58-8336-F74A6A47B6C3}"/>
              </a:ext>
            </a:extLst>
          </p:cNvPr>
          <p:cNvSpPr/>
          <p:nvPr/>
        </p:nvSpPr>
        <p:spPr>
          <a:xfrm>
            <a:off x="3962400" y="1254708"/>
            <a:ext cx="4953000" cy="40030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46508" name="Picture 12"/>
          <p:cNvPicPr>
            <a:picLocks noChangeAspect="1" noChangeArrowheads="1"/>
          </p:cNvPicPr>
          <p:nvPr/>
        </p:nvPicPr>
        <p:blipFill>
          <a:blip r:embed="rId3" cstate="print"/>
          <a:srcRect/>
          <a:stretch>
            <a:fillRect/>
          </a:stretch>
        </p:blipFill>
        <p:spPr bwMode="auto">
          <a:xfrm>
            <a:off x="990600" y="1403498"/>
            <a:ext cx="2890837" cy="4714875"/>
          </a:xfrm>
          <a:prstGeom prst="rect">
            <a:avLst/>
          </a:prstGeom>
          <a:noFill/>
          <a:ln w="9525">
            <a:noFill/>
            <a:miter lim="800000"/>
            <a:headEnd/>
            <a:tailEnd/>
          </a:ln>
          <a:effectLst/>
        </p:spPr>
      </p:pic>
      <p:pic>
        <p:nvPicPr>
          <p:cNvPr id="746503" name="Picture 7"/>
          <p:cNvPicPr>
            <a:picLocks noChangeAspect="1" noChangeArrowheads="1"/>
          </p:cNvPicPr>
          <p:nvPr/>
        </p:nvPicPr>
        <p:blipFill>
          <a:blip r:embed="rId4" cstate="print">
            <a:extLst>
              <a:ext uri="{28A0092B-C50C-407E-A947-70E740481C1C}">
                <a14:useLocalDpi xmlns:a14="http://schemas.microsoft.com/office/drawing/2010/main"/>
              </a:ext>
            </a:extLst>
          </a:blip>
          <a:srcRect l="740" b="2953"/>
          <a:stretch>
            <a:fillRect/>
          </a:stretch>
        </p:blipFill>
        <p:spPr bwMode="auto">
          <a:xfrm>
            <a:off x="4191000" y="1403498"/>
            <a:ext cx="4589753" cy="3320902"/>
          </a:xfrm>
          <a:prstGeom prst="rect">
            <a:avLst/>
          </a:prstGeom>
          <a:noFill/>
          <a:ln w="9525">
            <a:noFill/>
            <a:miter lim="800000"/>
            <a:headEnd/>
            <a:tailEnd/>
          </a:ln>
          <a:effectLst/>
        </p:spPr>
      </p:pic>
      <p:sp>
        <p:nvSpPr>
          <p:cNvPr id="746505" name="Text Box 9"/>
          <p:cNvSpPr txBox="1">
            <a:spLocks noChangeArrowheads="1"/>
          </p:cNvSpPr>
          <p:nvPr/>
        </p:nvSpPr>
        <p:spPr bwMode="auto">
          <a:xfrm>
            <a:off x="6611884" y="5326293"/>
            <a:ext cx="2303516" cy="276999"/>
          </a:xfrm>
          <a:prstGeom prst="rect">
            <a:avLst/>
          </a:prstGeom>
          <a:noFill/>
          <a:ln w="9525">
            <a:noFill/>
            <a:miter lim="800000"/>
            <a:headEnd/>
            <a:tailEnd/>
          </a:ln>
          <a:effectLst/>
        </p:spPr>
        <p:txBody>
          <a:bodyPr wrap="none">
            <a:spAutoFit/>
          </a:bodyPr>
          <a:lstStyle/>
          <a:p>
            <a:r>
              <a:rPr lang="en-US" sz="1200" b="1" dirty="0" err="1">
                <a:solidFill>
                  <a:schemeClr val="bg1"/>
                </a:solidFill>
              </a:rPr>
              <a:t>Kondratov</a:t>
            </a:r>
            <a:r>
              <a:rPr lang="en-US" sz="1200" b="1" dirty="0">
                <a:solidFill>
                  <a:schemeClr val="bg1"/>
                </a:solidFill>
              </a:rPr>
              <a:t> </a:t>
            </a:r>
            <a:r>
              <a:rPr lang="en-US" sz="1200" b="1" i="1" dirty="0">
                <a:solidFill>
                  <a:schemeClr val="bg1"/>
                </a:solidFill>
              </a:rPr>
              <a:t>et al</a:t>
            </a:r>
            <a:r>
              <a:rPr lang="en-US" sz="1200" b="1" dirty="0">
                <a:solidFill>
                  <a:schemeClr val="bg1"/>
                </a:solidFill>
              </a:rPr>
              <a:t>., </a:t>
            </a:r>
            <a:r>
              <a:rPr lang="en-US" sz="1200" b="1" i="1" dirty="0">
                <a:solidFill>
                  <a:schemeClr val="bg1"/>
                </a:solidFill>
              </a:rPr>
              <a:t>Genes Dev</a:t>
            </a:r>
            <a:r>
              <a:rPr lang="en-US" sz="1200" b="1" dirty="0">
                <a:solidFill>
                  <a:schemeClr val="bg1"/>
                </a:solidFill>
              </a:rPr>
              <a:t> 1998</a:t>
            </a:r>
          </a:p>
        </p:txBody>
      </p:sp>
      <p:sp>
        <p:nvSpPr>
          <p:cNvPr id="746504" name="Text Box 8"/>
          <p:cNvSpPr txBox="1">
            <a:spLocks noChangeArrowheads="1"/>
          </p:cNvSpPr>
          <p:nvPr/>
        </p:nvSpPr>
        <p:spPr bwMode="auto">
          <a:xfrm>
            <a:off x="1706511" y="885376"/>
            <a:ext cx="1600118" cy="369332"/>
          </a:xfrm>
          <a:prstGeom prst="rect">
            <a:avLst/>
          </a:prstGeom>
          <a:solidFill>
            <a:srgbClr val="FFFFCC"/>
          </a:solidFill>
          <a:ln w="9525">
            <a:noFill/>
            <a:miter lim="800000"/>
            <a:headEnd/>
            <a:tailEnd/>
          </a:ln>
          <a:effectLst/>
        </p:spPr>
        <p:txBody>
          <a:bodyPr wrap="none">
            <a:spAutoFit/>
          </a:bodyPr>
          <a:lstStyle/>
          <a:p>
            <a:r>
              <a:rPr lang="en-US" i="1" dirty="0"/>
              <a:t>Mop3 (BMAL1)</a:t>
            </a:r>
            <a:endParaRPr lang="el-GR" i="1" dirty="0">
              <a:cs typeface="Arial" charset="0"/>
            </a:endParaRPr>
          </a:p>
        </p:txBody>
      </p:sp>
      <p:sp>
        <p:nvSpPr>
          <p:cNvPr id="746511" name="Text Box 15"/>
          <p:cNvSpPr txBox="1">
            <a:spLocks noChangeArrowheads="1"/>
          </p:cNvSpPr>
          <p:nvPr/>
        </p:nvSpPr>
        <p:spPr bwMode="auto">
          <a:xfrm>
            <a:off x="914400" y="6176963"/>
            <a:ext cx="1921232" cy="276999"/>
          </a:xfrm>
          <a:prstGeom prst="rect">
            <a:avLst/>
          </a:prstGeom>
          <a:noFill/>
          <a:ln w="9525">
            <a:noFill/>
            <a:miter lim="800000"/>
            <a:headEnd/>
            <a:tailEnd/>
          </a:ln>
          <a:effectLst/>
        </p:spPr>
        <p:txBody>
          <a:bodyPr wrap="none">
            <a:spAutoFit/>
          </a:bodyPr>
          <a:lstStyle/>
          <a:p>
            <a:r>
              <a:rPr lang="en-US" sz="1200" b="1" dirty="0">
                <a:solidFill>
                  <a:schemeClr val="bg1"/>
                </a:solidFill>
              </a:rPr>
              <a:t>Bunger </a:t>
            </a:r>
            <a:r>
              <a:rPr lang="en-US" sz="1200" b="1" i="1" dirty="0">
                <a:solidFill>
                  <a:schemeClr val="bg1"/>
                </a:solidFill>
              </a:rPr>
              <a:t>et al</a:t>
            </a:r>
            <a:r>
              <a:rPr lang="en-US" sz="1200" b="1" dirty="0">
                <a:solidFill>
                  <a:schemeClr val="bg1"/>
                </a:solidFill>
              </a:rPr>
              <a:t>., Genesis 2005</a:t>
            </a:r>
          </a:p>
        </p:txBody>
      </p:sp>
      <p:sp>
        <p:nvSpPr>
          <p:cNvPr id="746512" name="Rectangle 16"/>
          <p:cNvSpPr>
            <a:spLocks noChangeArrowheads="1"/>
          </p:cNvSpPr>
          <p:nvPr/>
        </p:nvSpPr>
        <p:spPr bwMode="auto">
          <a:xfrm>
            <a:off x="247073" y="301060"/>
            <a:ext cx="8686800" cy="338554"/>
          </a:xfrm>
          <a:prstGeom prst="rect">
            <a:avLst/>
          </a:prstGeom>
          <a:noFill/>
          <a:ln w="9525">
            <a:noFill/>
            <a:miter lim="800000"/>
            <a:headEnd/>
            <a:tailEnd/>
          </a:ln>
          <a:effectLst/>
        </p:spPr>
        <p:txBody>
          <a:bodyPr>
            <a:spAutoFit/>
          </a:bodyPr>
          <a:lstStyle/>
          <a:p>
            <a:pPr eaLnBrk="1" hangingPunct="1">
              <a:spcBef>
                <a:spcPct val="50000"/>
              </a:spcBef>
            </a:pPr>
            <a:r>
              <a:rPr lang="en-US" sz="1600" dirty="0">
                <a:solidFill>
                  <a:schemeClr val="bg1"/>
                </a:solidFill>
                <a:latin typeface="Arial" panose="020B0604020202020204" pitchFamily="34" charset="0"/>
                <a:cs typeface="Arial" panose="020B0604020202020204" pitchFamily="34" charset="0"/>
              </a:rPr>
              <a:t>Circadian clocks are </a:t>
            </a:r>
            <a:r>
              <a:rPr lang="en-US" sz="1600" u="sng" dirty="0">
                <a:solidFill>
                  <a:schemeClr val="bg1"/>
                </a:solidFill>
                <a:latin typeface="Arial" panose="020B0604020202020204" pitchFamily="34" charset="0"/>
                <a:cs typeface="Arial" panose="020B0604020202020204" pitchFamily="34" charset="0"/>
              </a:rPr>
              <a:t>essential</a:t>
            </a:r>
            <a:r>
              <a:rPr lang="en-US" sz="1600" dirty="0">
                <a:solidFill>
                  <a:schemeClr val="bg1"/>
                </a:solidFill>
                <a:latin typeface="Arial" panose="020B0604020202020204" pitchFamily="34" charset="0"/>
                <a:cs typeface="Arial" panose="020B0604020202020204" pitchFamily="34" charset="0"/>
              </a:rPr>
              <a:t> for the regulation of fundamental biological processes</a:t>
            </a:r>
          </a:p>
        </p:txBody>
      </p:sp>
      <p:sp>
        <p:nvSpPr>
          <p:cNvPr id="3" name="Rectangle 2">
            <a:extLst>
              <a:ext uri="{FF2B5EF4-FFF2-40B4-BE49-F238E27FC236}">
                <a16:creationId xmlns:a16="http://schemas.microsoft.com/office/drawing/2014/main" id="{1F256807-8875-4171-A5F8-9D42606427BB}"/>
              </a:ext>
            </a:extLst>
          </p:cNvPr>
          <p:cNvSpPr/>
          <p:nvPr/>
        </p:nvSpPr>
        <p:spPr>
          <a:xfrm>
            <a:off x="4206014" y="4470400"/>
            <a:ext cx="594585" cy="4535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at is the Circadian Rhythm?">
            <a:extLst>
              <a:ext uri="{FF2B5EF4-FFF2-40B4-BE49-F238E27FC236}">
                <a16:creationId xmlns:a16="http://schemas.microsoft.com/office/drawing/2014/main" id="{6F2C17AB-BF7E-4BEB-9A95-4BA353374C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1600" y="114300"/>
            <a:ext cx="6629400" cy="6629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9C86DDC-6A7C-4A96-8B24-FC0E241DA775}"/>
              </a:ext>
            </a:extLst>
          </p:cNvPr>
          <p:cNvSpPr txBox="1"/>
          <p:nvPr/>
        </p:nvSpPr>
        <p:spPr>
          <a:xfrm>
            <a:off x="1513637" y="228600"/>
            <a:ext cx="317266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Circadian rhythms in humans</a:t>
            </a:r>
          </a:p>
        </p:txBody>
      </p:sp>
    </p:spTree>
    <p:extLst>
      <p:ext uri="{BB962C8B-B14F-4D97-AF65-F5344CB8AC3E}">
        <p14:creationId xmlns:p14="http://schemas.microsoft.com/office/powerpoint/2010/main" val="2239212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9E2F5B-FAAC-4E03-978E-E0A2D71E8903}"/>
              </a:ext>
            </a:extLst>
          </p:cNvPr>
          <p:cNvSpPr txBox="1"/>
          <p:nvPr/>
        </p:nvSpPr>
        <p:spPr>
          <a:xfrm>
            <a:off x="1905000" y="1303538"/>
            <a:ext cx="2154757"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Jet lag (= phase shift)</a:t>
            </a:r>
          </a:p>
        </p:txBody>
      </p:sp>
      <p:sp>
        <p:nvSpPr>
          <p:cNvPr id="6" name="AutoShape 4" descr="Is it jet lag or a simple lack of sleep? - Los Angeles Times">
            <a:extLst>
              <a:ext uri="{FF2B5EF4-FFF2-40B4-BE49-F238E27FC236}">
                <a16:creationId xmlns:a16="http://schemas.microsoft.com/office/drawing/2014/main" id="{6B2DCB5C-FDBC-43D2-9B71-5EA9E6717458}"/>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pic>
        <p:nvPicPr>
          <p:cNvPr id="7" name="Picture 6">
            <a:extLst>
              <a:ext uri="{FF2B5EF4-FFF2-40B4-BE49-F238E27FC236}">
                <a16:creationId xmlns:a16="http://schemas.microsoft.com/office/drawing/2014/main" id="{6BB81535-A6FA-4BC2-B02B-ABB94055B06D}"/>
              </a:ext>
            </a:extLst>
          </p:cNvPr>
          <p:cNvPicPr>
            <a:picLocks noChangeAspect="1"/>
          </p:cNvPicPr>
          <p:nvPr/>
        </p:nvPicPr>
        <p:blipFill>
          <a:blip r:embed="rId2"/>
          <a:stretch>
            <a:fillRect/>
          </a:stretch>
        </p:blipFill>
        <p:spPr>
          <a:xfrm>
            <a:off x="2021273" y="1900115"/>
            <a:ext cx="4715283" cy="2829170"/>
          </a:xfrm>
          <a:prstGeom prst="rect">
            <a:avLst/>
          </a:prstGeom>
        </p:spPr>
      </p:pic>
      <p:sp>
        <p:nvSpPr>
          <p:cNvPr id="5" name="Rectangle 4">
            <a:extLst>
              <a:ext uri="{FF2B5EF4-FFF2-40B4-BE49-F238E27FC236}">
                <a16:creationId xmlns:a16="http://schemas.microsoft.com/office/drawing/2014/main" id="{FF4A8A1F-815B-4800-BE0B-F0D8FB6E8A3D}"/>
              </a:ext>
            </a:extLst>
          </p:cNvPr>
          <p:cNvSpPr/>
          <p:nvPr/>
        </p:nvSpPr>
        <p:spPr>
          <a:xfrm>
            <a:off x="3190416" y="4906778"/>
            <a:ext cx="2424766" cy="300082"/>
          </a:xfrm>
          <a:prstGeom prst="rect">
            <a:avLst/>
          </a:prstGeom>
        </p:spPr>
        <p:txBody>
          <a:bodyPr wrap="none">
            <a:spAutoFit/>
          </a:bodyPr>
          <a:lstStyle/>
          <a:p>
            <a:r>
              <a:rPr lang="en-US" sz="1350" dirty="0">
                <a:solidFill>
                  <a:schemeClr val="bg1"/>
                </a:solidFill>
                <a:hlinkClick r:id="rId3">
                  <a:extLst>
                    <a:ext uri="{A12FA001-AC4F-418D-AE19-62706E023703}">
                      <ahyp:hlinkClr xmlns:ahyp="http://schemas.microsoft.com/office/drawing/2018/hyperlinkcolor" val="tx"/>
                    </a:ext>
                  </a:extLst>
                </a:hlinkClick>
              </a:rPr>
              <a:t>https://www.jetlagrooster.com/</a:t>
            </a:r>
            <a:endParaRPr lang="en-US" sz="1350" dirty="0">
              <a:solidFill>
                <a:schemeClr val="bg1"/>
              </a:solidFill>
            </a:endParaRPr>
          </a:p>
        </p:txBody>
      </p:sp>
      <p:sp>
        <p:nvSpPr>
          <p:cNvPr id="8" name="Title 1">
            <a:extLst>
              <a:ext uri="{FF2B5EF4-FFF2-40B4-BE49-F238E27FC236}">
                <a16:creationId xmlns:a16="http://schemas.microsoft.com/office/drawing/2014/main" id="{CB93CA10-1194-4D96-92A6-5F634E096FA9}"/>
              </a:ext>
            </a:extLst>
          </p:cNvPr>
          <p:cNvSpPr txBox="1">
            <a:spLocks/>
          </p:cNvSpPr>
          <p:nvPr/>
        </p:nvSpPr>
        <p:spPr>
          <a:xfrm>
            <a:off x="434708" y="534196"/>
            <a:ext cx="6804292" cy="359867"/>
          </a:xfrm>
          <a:prstGeom prst="rect">
            <a:avLst/>
          </a:prstGeom>
        </p:spPr>
        <p:txBody>
          <a:bodyP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Consequences of the clock function alterations</a:t>
            </a:r>
          </a:p>
        </p:txBody>
      </p:sp>
    </p:spTree>
    <p:extLst>
      <p:ext uri="{BB962C8B-B14F-4D97-AF65-F5344CB8AC3E}">
        <p14:creationId xmlns:p14="http://schemas.microsoft.com/office/powerpoint/2010/main" val="2885749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714500" y="1869782"/>
            <a:ext cx="6000750" cy="2963466"/>
          </a:xfrm>
        </p:spPr>
        <p:txBody>
          <a:bodyPr>
            <a:normAutofit/>
          </a:bodyPr>
          <a:lstStyle/>
          <a:p>
            <a:r>
              <a:rPr lang="en-US" sz="2700" dirty="0">
                <a:solidFill>
                  <a:schemeClr val="bg1"/>
                </a:solidFill>
              </a:rPr>
              <a:t>Sleep disorders (FASPS, etc.)</a:t>
            </a:r>
          </a:p>
          <a:p>
            <a:r>
              <a:rPr lang="en-US" sz="2700" dirty="0">
                <a:solidFill>
                  <a:schemeClr val="bg1"/>
                </a:solidFill>
              </a:rPr>
              <a:t>Depression</a:t>
            </a:r>
          </a:p>
          <a:p>
            <a:r>
              <a:rPr lang="en-US" sz="2700" dirty="0">
                <a:solidFill>
                  <a:schemeClr val="bg1"/>
                </a:solidFill>
              </a:rPr>
              <a:t>Obesity/metabolic disorders</a:t>
            </a:r>
          </a:p>
          <a:p>
            <a:r>
              <a:rPr lang="en-US" sz="2700" dirty="0">
                <a:solidFill>
                  <a:schemeClr val="bg1"/>
                </a:solidFill>
              </a:rPr>
              <a:t>Aging</a:t>
            </a:r>
          </a:p>
          <a:p>
            <a:r>
              <a:rPr lang="en-US" sz="2700" dirty="0">
                <a:solidFill>
                  <a:schemeClr val="bg1"/>
                </a:solidFill>
              </a:rPr>
              <a:t>Cancer</a:t>
            </a:r>
          </a:p>
          <a:p>
            <a:endParaRPr lang="en-US" sz="2700" dirty="0">
              <a:solidFill>
                <a:schemeClr val="bg1"/>
              </a:solidFill>
            </a:endParaRPr>
          </a:p>
        </p:txBody>
      </p:sp>
      <p:sp>
        <p:nvSpPr>
          <p:cNvPr id="3" name="AutoShape 2" descr="data:image/jpeg;base64,/9j/4AAQSkZJRgABAQAAAQABAAD/2wCEAAkGBg8PDw8PDQ8PDQwNDwwNDw0MDw4MDQ0MFBAVFBQQEhIXGyYeFxkjGRISHy8gJCcpLCwsFR4xNTAqNSYrLCkBCQoKDgwOFA8PFDUcFBw1KSkpLCkpKSksKSkpLCkpLCkpKSkpKSkpKSkpKSkpLikpKSkpKSkpKSksLykpKSkpKf/AABEIAOcA2gMBIgACEQEDEQH/xAAcAAACAgMBAQAAAAAAAAAAAAACAwAEAQUGBwj/xABEEAADAAECAQkEBgYHCQEAAAAAAQIDBBESBQYTITFBUWGRInGBoQcUkrHB0SMyQlJysiQzYoKis8IlNDVEU2Rz4fAW/8QAGQEAAwEBAQAAAAAAAAAAAAAAAQIDBAAF/8QAKREBAQABAgYBAwQDAAAAAAAAAAECAxEEEiExMlETQWJxI0LR8GGBsf/aAAwDAQACEQMRAD8A8OIQg4IQhnYLkSM7ESC2ODdhIyQykcVNgkiJBKTgYSDSMpBJBBhIYpIpGTIXbpMjJkzMDZgOxdwzA2YMzBYjGPIW0EwOjGHOMdGMaQloJxjoxjIxDoxDyEtKnEOjEOjCPjCPIS0mcQ2cI+MQ6cI0hbVecQzovIsxiGdCPsXd4wQhDzHrMpBJESMnAmxCGUjisoykRINI4ESDSIkEkFyJBzJlSMmQlYmRsySZGxIYCTI6YJED4geQtoYgsRjJEFiIGkJaxGMfGMKMZYjGUkTtBGMsRjDjEWIxjyEtBGMdGIZGMfGIpIS0qcQ+MQ2MI+MQ8hLSIxDehLE4hnQjbF3fPwSRhIJHjvarJlGAkgFRIzsQJIIJKDSMIYkEESDlESGTIQSZGzJiUNmQyAzMjokxEj4geQtrMQPiCRA+IGkJakQWMeMxEFrHjKSJ2pjxlnHjJjxlnHjKSJ2sRjLEYzMYyzjxFJCWhjEWIxB48RYx4h5E7S4xD4xDYxDoxjyFtLjEM6MfGIZ0Y+ye75oSCIZR4T30QSMJBJALURlImwcoYqShqQMobKC5mUNlAyhsoIMzI2JMTI6JGhaKJLEQDjkfEjSEtHEj4gxjgsRJSRO0WOC1jgDHBaxwUkTtFjgs44BxwWscFZCWix4yzjxmMcFrHjHkTtTHjLMYyY4LMQUkTtDGMdGMOIHRA+xNwTjGdGMmA+EFyGYvloyiGTwXvVlBJGEEglZSDSIgkguZlDkgJQ2UNCjmRkyDKHShi0USPiQYkfEjQtHEliJFwixjkeQlMxyWccgY5LESUkTpmOC3igVjgt4oKSJ2mYoLWOAMUFrHBWRO0eOC1jgHHBZxwUkStFjgsRAMQWIkcjMQOmCTI2ZEuR8cUmQ+EKZC2J2rTF8oIJGNgkjx3qiSCSMJBoIMpByjCQcoYByhsIGUNlDAKUOhC90k2+xLc0uo5Qu32uV3TL2+feC5crpjzOlhFjHJx0azIuy69Wzacj8stVwZq3l9lV+y/B+QcdSOy07HSY5LOOSvp8s1+q1S8V3l3HJojNTcclnHIvHJZxIrIlabikuYoEYpLmOSkidNxyW8cCcUlzHJWJWmY5LWORWORubPGKLyZGox45q7p9kylu2P2J3UecHOLByfhebUPt6oxzt0mW/3ZX49xd5u6+9TpsWfLhenvKnfRVXE5nd8Lb271s/ieU8jTk5f5W6XMn9R0/tvFT9mMK/Ux7LtdUlv8fBI9qiTPhqXUtv7fp/LRnpTTkx/d9f4FMjZkxKGyhrXSIpC4QpQWxK1TZ8lINAoNI816DKDSBlDEguZSGSgUhkoIGShsoCEOhDwtU+VcvDGy/be2/gjTG45an2J6v2u34GnI591sOyEIQQ61pOUsmL9V79TSVbtL3G3wc8LiZno1TlJcVU22/F9RzxBpnZ2pbhje8dZpufWz/SYVt4466/R/mbzk/nbpMmyeToq8Mq4V9rs+Z5uQrjr5xLLQwv+HtmnaaTTTT6009014pl7HJ5Bzc505dHSX9Zp21xYm31LvceD+89Z5K1+LUY5y4aVxXqn3pruZu0dWZ/lh1tK4fhsMUlrHIjEi3jRqjJTsaPKvpR53vLkehwV+gxVtncv+szJ/qe6er4+47/nXy19S0WbOmlkU8GLfvzV1T1d+3b8DxDkjk96vV4NO228+WJut/a2b3ut337b9pk4vUs2053rZwmnLvqZdo9n+i3m/wDVdBF1O2fV7Z8j29rg6+jl+6Xvt40ztYQnFjUpTK2mUpSXYklskWILzHlxk9IXLnyuV+pkoZKAkZIlUg0gtjCMkzPkoJAhSYG4yQ0Cg5C6jQyEAhkIIGwNlC5HQNCDeJUnNLdPqe5Rvm9LXs21XdxbNe42UD4QeWXu6ZWdnI6vQZMT2udl3UuuX7mJid2lulu0t31Je87l4ptOaSqX2p9hxmv03R5bj92nt/D2r5bEc8OX8LYZ83T6thy9ybGCcEylxOa46W/tUtus05d5R13TLDvvxRiUU9+ptU+73bP4+RSFy236Hx326oQhBTIb/mhzmrRZvabemyNLLK69vC5XivmjQEGxyuN3hcsZlNr2fQ+myTUzUtVNJVNLrTl9jRcxo8y+jDnP1/Uc1eNadv4usf3tfHyPTsZ7WjqTPHePF1tO6eW1eb/TBypvel0ifUk9Ta83vEfJX6o1P0SaDpeU1kae2nxZcu/crpcC3+2/Q1vPzlHp+UtVW+84qeCfJY/Yf+Li9TsvoR0Xs6zO/wBp4cM+K2Tqv5p9DBL8mv8A36N9nx8P/r/r1WR0CZHSehWDE2RsipGIjVYYjIKC3EM+SkHIKGSjA3CQyQEMkMAcjZAlDZGgUcodAuRsDQtOhD4FQPgYlNg5znVh2yxXdcbf3pb3+TR0cGr506d1ii0t+Ctn5S1+ewNSb4m07tk5UhC5yRye9RmjFu1xcW9Jb8KSb3+Rlk3a7duqmQ3ep5n6uL4Zx9Kuva8bXC1577bGlqWm01s02mn2pnXGzvHTKXtWCEIATMGesdzcNzcUrml2zSe6Z7vzb5xxq9GtV1Komumn9zJE71+fuaPBDccic5MmlxarDO7xavDeJzu1wW5aVrz2bRo0Nb47fVZ9fR+ST3Gu1WoeS8mR9VZclW1503T+89r+iPRqOTIvvz5c2R+OyrgW/wBg8PfYviz6J5mafo+T9HG2z+r4aa86nif3leDm+dqPGXbCR0EjZEyMTPQrBjTpYyWJljJJ2KynJhbi0wiexnyfIaFyMRgbxobIpDJCB0jEKkZIwU2R+MRI+GEtWIGwKkbA8JT8Zq+UucOKeLEo6bdOa6+GPNb94/lXO8eDJU9VbKU/Ddpb/M40nqZ2dIppYTLrWafX1dS7l27IfpNdkwtvFbiqXC3O2+3hv3FchmalvLyrqL/WzZaXg8l7em5VbMEDbu7bZCEIByEIQ5woh00pW7bUpeLfUfTeixKMeOJ6piIhLyUpI+cOQsfFq9LP72o08+uSUfSUs9LgZ5V5vHXxixNBpiYGo3WMONOljZYiWNlkqriamFuLTD3JqPlKQ0BIcnmvQGhki0MkIGSNQuRiHCmyPgRI/GNC0+B0CYHwNCVU5d/3bJ/c/nRyJ1fOGttO/OoX4/gcoZ9XyaNHxQhCxodFefJOLHtx3xbbvZdUtv5JkllchuXzR1u/Vh4vNXj2+bArmrrV/wAvb/h4a+5j8mXovPj7akhsMnIGrnt02b4Y6f3ITXJedduDMl54rX4C8t9DvPaqQKoa6n1PwaaYIBbrmZi4uUdEv+4xV9muL8D6DhngfMBf7T0n/kr/AC6PepPU4LwryuO8osQxssRLGyzdWGHSxssRLGSyVi2NOTC3FpmdxNlJXyygkCgkeU9MxByLkZIQNkZIuRiGKbJYxleR8DQtPljoYiR0DQla7nNX6GV45F/KzmTo+cz/AEeP+P8A0s5wz6nk06Xihu+Z+PfVw/3JyV/hc/6jSHQ8yZ/pNPuWKl61P5A0/KG1PGu/xliCtjZYhnqR5VWsbLONlPGy1jY8JVqYT7Un70meVfSbjmdclMqV0GJ7SlK34q6+o9Uxs8v+lGP6bD7np8a9KshxU/TX4W/qNfzA/wCJ6T+O/wDLo94lngvMZ8PKek3/AOq59ZpHu80HgvC/kON85+FmGMliJY2Wb2A6WNliJY2WJVMacmZ3Fphbk9lJXy7ISBQSPHeuORki5DkYtNkZIqRsjAbA+CvA6GNCVYkdDESxsMYrV85n7OPw3r7jnzf848FOYvdcE9XD2Pd9/n2I0Bm1PJp0/GIbDkiNS6r6pxcSS4uByurfq7TXnScycqWTLPfUS17k+v70dhN8pBzu2Nolj5X7nl+1j/MNRyz3PN9rH+Z2EUPijZNH7qx/N9scUly13dP6wEny53fWfhws7qKLEWN8H3Uvz/bHn6y8vd31r4Sn+BpOXnrXcPXrL0nC1DzTwtwn3fFnsmOzivpT0+8abL3TWXG/7yTX8j9RNXR5cLea0+lrc2cnLI5Pm3lePlDSuu1anAq387Sf3nvc0fP+auhzafL2+xpMyS7fZUp/HeH6nvWPLuk/FJ+o/B3plE+NnXGrkUOmipNjps9GV51izLGyytNjZo6unRYTM7i5oLiEsUlfL6yoJZUVeIzxHhvc2W1mQa1C8ylxmVYdw5V9alBzqp8zXKglYdy7NlOsnzGzrp8zVLIErDzUOWNvPKE+foUNfyrk4tofBHc0lvXvFK/MXkqu5vYFtsGSSkZc9X13Tr3tsWFcbAk6rEL3Imt6HPFvfh3c0l3qlt9+z+BRH6OtqX/o7Hu7LtXexy5j8K9B0cu4/CvQ5WdUOjVea+RrmpWO6cdXPL2P+16Do5ex/wBr0OWjXe75FiNcvFfIeal9kulPTqI5wY/CvQ1nO7XYtRo8kLfjjhyzuu+e35blGNevEXr+UP0dcNbPZ9a2Oyztxs3djhtlLs5XUNXpsNft4qyYH5w/0kfOsi+CPUubXOjHWk0/Fxcc45x09v2oXC/uPPcGqXQ3CiG7vit3PFxPxXX1HU82NHwYFPVtu319rb7yejvjl0U19ssersJ5yYvP0Gxznw+L9DSrGvBP4DZwrwXobZnl7Yrhj6bqec+HxfoMnnPh8X6GmnF5L0QxYfJfIbnyLyY+m7XOfD4v0Zn/APU4PF+jNKsC8vSTP1f+H0kPNk7kxeGEIQ8d7SBKSEOCi2MkIEGUg0QhxRIj3IQ5xOUSQgtPj2QZi7SEOg3ssy35jFXvIQdMyaGy/eQgYWnxuDrE+HtMECCtpfxO05M34Ek9l1dhCFNJPVbOd/Mdjf8A9uQhpjMYs3l8wo1G/wCr3EINuGxnSPvYXS+bIQIP/9k="/>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76268" y="4783480"/>
            <a:ext cx="886536" cy="939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33568" y="4841130"/>
            <a:ext cx="1471613" cy="824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http://www.turmalinhaz.hu/ebl/show_image?ID=4004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flipH="1">
            <a:off x="904618" y="4841130"/>
            <a:ext cx="1420943" cy="8001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encrypted-tbn0.gstatic.com/images?q=tbn:ANd9GcQWlsPvxobDIBiaKTuuRnrsRrF0UgxcL-9aqtfYqIUZ0VppiF4TlFSZfdI"/>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67400" y="4833248"/>
            <a:ext cx="800100" cy="876344"/>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531422" y="1062454"/>
            <a:ext cx="6804292" cy="359867"/>
          </a:xfrm>
          <a:prstGeom prst="rect">
            <a:avLst/>
          </a:prstGeom>
        </p:spPr>
        <p:txBody>
          <a:bodyP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Consequences of the clock breaking down</a:t>
            </a:r>
          </a:p>
        </p:txBody>
      </p:sp>
    </p:spTree>
    <p:extLst>
      <p:ext uri="{BB962C8B-B14F-4D97-AF65-F5344CB8AC3E}">
        <p14:creationId xmlns:p14="http://schemas.microsoft.com/office/powerpoint/2010/main" val="1221349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4B559F-D708-4820-83F3-E456E9F06B23}"/>
              </a:ext>
            </a:extLst>
          </p:cNvPr>
          <p:cNvSpPr/>
          <p:nvPr/>
        </p:nvSpPr>
        <p:spPr>
          <a:xfrm>
            <a:off x="407194" y="1141773"/>
            <a:ext cx="8343900" cy="923330"/>
          </a:xfrm>
          <a:prstGeom prst="rect">
            <a:avLst/>
          </a:prstGeom>
          <a:solidFill>
            <a:schemeClr val="bg1"/>
          </a:solidFill>
        </p:spPr>
        <p:txBody>
          <a:bodyPr wrap="square">
            <a:spAutoFit/>
          </a:bodyPr>
          <a:lstStyle/>
          <a:p>
            <a:r>
              <a:rPr lang="en-US" sz="1350" b="1" dirty="0">
                <a:solidFill>
                  <a:srgbClr val="202122"/>
                </a:solidFill>
                <a:latin typeface="Arial" panose="020B0604020202020204" pitchFamily="34" charset="0"/>
              </a:rPr>
              <a:t>Seasonal affective disorder</a:t>
            </a:r>
            <a:r>
              <a:rPr lang="en-US" sz="1350" dirty="0">
                <a:solidFill>
                  <a:srgbClr val="202122"/>
                </a:solidFill>
                <a:latin typeface="Arial" panose="020B0604020202020204" pitchFamily="34" charset="0"/>
              </a:rPr>
              <a:t> (</a:t>
            </a:r>
            <a:r>
              <a:rPr lang="en-US" sz="1350" b="1" dirty="0">
                <a:solidFill>
                  <a:srgbClr val="202122"/>
                </a:solidFill>
                <a:latin typeface="Arial" panose="020B0604020202020204" pitchFamily="34" charset="0"/>
              </a:rPr>
              <a:t>SAD</a:t>
            </a:r>
            <a:r>
              <a:rPr lang="en-US" sz="1350" dirty="0">
                <a:solidFill>
                  <a:srgbClr val="202122"/>
                </a:solidFill>
                <a:latin typeface="Arial" panose="020B0604020202020204" pitchFamily="34" charset="0"/>
              </a:rPr>
              <a:t>) (a.k.a. Winter depression) is a mood disorder subset in which people who have normal mental health throughout most of the year exhibit depressive symptoms at the same time each year, most commonly in winter. Common symptoms include sleeping too much, having little to no energy, and overeating.</a:t>
            </a:r>
            <a:endParaRPr lang="en-US" sz="1350" dirty="0"/>
          </a:p>
        </p:txBody>
      </p:sp>
      <p:pic>
        <p:nvPicPr>
          <p:cNvPr id="3074" name="Picture 2" descr="Winter Blues and Seasonal Affective Disorder - HealthyChildren.org">
            <a:extLst>
              <a:ext uri="{FF2B5EF4-FFF2-40B4-BE49-F238E27FC236}">
                <a16:creationId xmlns:a16="http://schemas.microsoft.com/office/drawing/2014/main" id="{F9811DE8-2ADB-4DA8-BC54-38CB7D4C3D7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7194" y="2179048"/>
            <a:ext cx="3343275" cy="1571625"/>
          </a:xfrm>
          <a:prstGeom prst="rect">
            <a:avLst/>
          </a:prstGeom>
          <a:solidFill>
            <a:schemeClr val="bg1"/>
          </a:solidFill>
          <a:extLst/>
        </p:spPr>
      </p:pic>
      <p:pic>
        <p:nvPicPr>
          <p:cNvPr id="3078" name="Picture 6" descr="Figure 1. Proposed pathological mechanisms of Seasonal Affective Disorder.">
            <a:extLst>
              <a:ext uri="{FF2B5EF4-FFF2-40B4-BE49-F238E27FC236}">
                <a16:creationId xmlns:a16="http://schemas.microsoft.com/office/drawing/2014/main" id="{68053EE2-360F-4CD4-BEBC-F64D3FFA491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257675" y="2549225"/>
            <a:ext cx="3857625" cy="2758582"/>
          </a:xfrm>
          <a:prstGeom prst="rect">
            <a:avLst/>
          </a:prstGeom>
          <a:solidFill>
            <a:schemeClr val="bg1"/>
          </a:solidFill>
          <a:extLst/>
        </p:spPr>
      </p:pic>
      <p:sp>
        <p:nvSpPr>
          <p:cNvPr id="5" name="TextBox 4">
            <a:extLst>
              <a:ext uri="{FF2B5EF4-FFF2-40B4-BE49-F238E27FC236}">
                <a16:creationId xmlns:a16="http://schemas.microsoft.com/office/drawing/2014/main" id="{FC27C6F2-1AB1-44F8-AC16-C16178ABA691}"/>
              </a:ext>
            </a:extLst>
          </p:cNvPr>
          <p:cNvSpPr txBox="1"/>
          <p:nvPr/>
        </p:nvSpPr>
        <p:spPr>
          <a:xfrm>
            <a:off x="407194" y="561158"/>
            <a:ext cx="5930919"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Light entrainment of the clock and seasonal affective disorder</a:t>
            </a:r>
          </a:p>
        </p:txBody>
      </p:sp>
    </p:spTree>
    <p:extLst>
      <p:ext uri="{BB962C8B-B14F-4D97-AF65-F5344CB8AC3E}">
        <p14:creationId xmlns:p14="http://schemas.microsoft.com/office/powerpoint/2010/main" val="3548666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ean-Jacques d'Ortous de Mairan - Wikipedia">
            <a:extLst>
              <a:ext uri="{FF2B5EF4-FFF2-40B4-BE49-F238E27FC236}">
                <a16:creationId xmlns:a16="http://schemas.microsoft.com/office/drawing/2014/main" id="{D3A08DCA-ED5F-41E0-8416-828F935E823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98763" y="545068"/>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180A0BB-8DB8-47B8-9228-360A5A2139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20837" y="2743200"/>
            <a:ext cx="4724400" cy="3733801"/>
          </a:xfrm>
          <a:prstGeom prst="rect">
            <a:avLst/>
          </a:prstGeom>
        </p:spPr>
      </p:pic>
      <p:sp>
        <p:nvSpPr>
          <p:cNvPr id="3" name="Rectangle 2">
            <a:extLst>
              <a:ext uri="{FF2B5EF4-FFF2-40B4-BE49-F238E27FC236}">
                <a16:creationId xmlns:a16="http://schemas.microsoft.com/office/drawing/2014/main" id="{916514CE-C0CB-43B1-93AD-71E2D4391757}"/>
              </a:ext>
            </a:extLst>
          </p:cNvPr>
          <p:cNvSpPr/>
          <p:nvPr/>
        </p:nvSpPr>
        <p:spPr>
          <a:xfrm>
            <a:off x="384342" y="5451158"/>
            <a:ext cx="3400290" cy="861774"/>
          </a:xfrm>
          <a:prstGeom prst="rect">
            <a:avLst/>
          </a:prstGeom>
        </p:spPr>
        <p:txBody>
          <a:bodyPr wrap="none">
            <a:spAutoFit/>
          </a:bodyPr>
          <a:lstStyle/>
          <a:p>
            <a:r>
              <a:rPr lang="en-US" sz="1600" dirty="0">
                <a:solidFill>
                  <a:schemeClr val="bg1"/>
                </a:solidFill>
                <a:latin typeface="Arial" panose="020B0604020202020204" pitchFamily="34" charset="0"/>
              </a:rPr>
              <a:t>Augustin de Candolle (1778-1841)</a:t>
            </a:r>
          </a:p>
          <a:p>
            <a:r>
              <a:rPr lang="en-US" sz="1600" dirty="0">
                <a:solidFill>
                  <a:schemeClr val="bg1"/>
                </a:solidFill>
                <a:latin typeface="Arial" panose="020B0604020202020204" pitchFamily="34" charset="0"/>
              </a:rPr>
              <a:t>observed in 1832 that endogenous </a:t>
            </a:r>
          </a:p>
          <a:p>
            <a:r>
              <a:rPr lang="en-US" sz="1600" dirty="0">
                <a:solidFill>
                  <a:schemeClr val="bg1"/>
                </a:solidFill>
                <a:latin typeface="Arial" panose="020B0604020202020204" pitchFamily="34" charset="0"/>
              </a:rPr>
              <a:t>period was 22-23h (&lt;&lt;24h) </a:t>
            </a:r>
            <a:endParaRPr lang="en-US" sz="1600" dirty="0">
              <a:solidFill>
                <a:schemeClr val="bg1"/>
              </a:solidFill>
            </a:endParaRPr>
          </a:p>
        </p:txBody>
      </p:sp>
      <p:sp>
        <p:nvSpPr>
          <p:cNvPr id="4" name="TextBox 3">
            <a:extLst>
              <a:ext uri="{FF2B5EF4-FFF2-40B4-BE49-F238E27FC236}">
                <a16:creationId xmlns:a16="http://schemas.microsoft.com/office/drawing/2014/main" id="{73FD23BF-528C-481B-9E50-FCFF226FEFAF}"/>
              </a:ext>
            </a:extLst>
          </p:cNvPr>
          <p:cNvSpPr txBox="1"/>
          <p:nvPr/>
        </p:nvSpPr>
        <p:spPr>
          <a:xfrm>
            <a:off x="394153" y="3593068"/>
            <a:ext cx="3264034" cy="584775"/>
          </a:xfrm>
          <a:prstGeom prst="rect">
            <a:avLst/>
          </a:prstGeom>
          <a:noFill/>
        </p:spPr>
        <p:txBody>
          <a:bodyPr wrap="none" rtlCol="0">
            <a:spAutoFit/>
          </a:bodyPr>
          <a:lstStyle/>
          <a:p>
            <a:pPr algn="ctr"/>
            <a:r>
              <a:rPr lang="en-US" sz="1600" dirty="0">
                <a:solidFill>
                  <a:schemeClr val="bg1"/>
                </a:solidFill>
                <a:latin typeface="Arial" panose="020B0604020202020204" pitchFamily="34" charset="0"/>
                <a:cs typeface="Arial" panose="020B0604020202020204" pitchFamily="34" charset="0"/>
              </a:rPr>
              <a:t>Jean-Jacques </a:t>
            </a:r>
            <a:r>
              <a:rPr lang="en-US" sz="1600" dirty="0" err="1">
                <a:solidFill>
                  <a:schemeClr val="bg1"/>
                </a:solidFill>
                <a:latin typeface="Arial" panose="020B0604020202020204" pitchFamily="34" charset="0"/>
                <a:cs typeface="Arial" panose="020B0604020202020204" pitchFamily="34" charset="0"/>
              </a:rPr>
              <a:t>d’Ortous</a:t>
            </a:r>
            <a:r>
              <a:rPr lang="en-US" sz="1600" dirty="0">
                <a:solidFill>
                  <a:schemeClr val="bg1"/>
                </a:solidFill>
                <a:latin typeface="Arial" panose="020B0604020202020204" pitchFamily="34" charset="0"/>
                <a:cs typeface="Arial" panose="020B0604020202020204" pitchFamily="34" charset="0"/>
              </a:rPr>
              <a:t> de </a:t>
            </a:r>
            <a:r>
              <a:rPr lang="en-US" sz="1600" dirty="0" err="1">
                <a:solidFill>
                  <a:schemeClr val="bg1"/>
                </a:solidFill>
                <a:latin typeface="Arial" panose="020B0604020202020204" pitchFamily="34" charset="0"/>
                <a:cs typeface="Arial" panose="020B0604020202020204" pitchFamily="34" charset="0"/>
              </a:rPr>
              <a:t>Mairan</a:t>
            </a:r>
            <a:endParaRPr lang="en-US" sz="1600" dirty="0">
              <a:solidFill>
                <a:schemeClr val="bg1"/>
              </a:solidFill>
              <a:latin typeface="Arial" panose="020B0604020202020204" pitchFamily="34" charset="0"/>
              <a:cs typeface="Arial" panose="020B0604020202020204" pitchFamily="34" charset="0"/>
            </a:endParaRPr>
          </a:p>
          <a:p>
            <a:pPr algn="ctr"/>
            <a:r>
              <a:rPr lang="en-US" sz="1600" dirty="0">
                <a:solidFill>
                  <a:schemeClr val="bg1"/>
                </a:solidFill>
                <a:latin typeface="Arial" panose="020B0604020202020204" pitchFamily="34" charset="0"/>
                <a:cs typeface="Arial" panose="020B0604020202020204" pitchFamily="34" charset="0"/>
              </a:rPr>
              <a:t>(1678-1771)</a:t>
            </a:r>
          </a:p>
        </p:txBody>
      </p:sp>
      <p:pic>
        <p:nvPicPr>
          <p:cNvPr id="1028" name="Picture 4" descr="https://upload.wikimedia.org/wikipedia/commons/f/fe/Mimosa_Pudica.gif">
            <a:extLst>
              <a:ext uri="{FF2B5EF4-FFF2-40B4-BE49-F238E27FC236}">
                <a16:creationId xmlns:a16="http://schemas.microsoft.com/office/drawing/2014/main" id="{2CC1147D-8743-4A8D-8F5E-423861E0D2A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20837" y="369454"/>
            <a:ext cx="3048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0497C5-8204-4D99-B5E0-1D8371D97610}"/>
              </a:ext>
            </a:extLst>
          </p:cNvPr>
          <p:cNvSpPr txBox="1"/>
          <p:nvPr/>
        </p:nvSpPr>
        <p:spPr>
          <a:xfrm>
            <a:off x="7162800" y="380999"/>
            <a:ext cx="1563248" cy="338554"/>
          </a:xfrm>
          <a:prstGeom prst="rect">
            <a:avLst/>
          </a:prstGeom>
          <a:noFill/>
        </p:spPr>
        <p:txBody>
          <a:bodyPr wrap="none" rtlCol="0">
            <a:spAutoFit/>
          </a:bodyPr>
          <a:lstStyle/>
          <a:p>
            <a:r>
              <a:rPr lang="en-US" sz="1600" i="1" dirty="0">
                <a:solidFill>
                  <a:schemeClr val="bg1"/>
                </a:solidFill>
                <a:latin typeface="Arial" panose="020B0604020202020204" pitchFamily="34" charset="0"/>
                <a:cs typeface="Arial" panose="020B0604020202020204" pitchFamily="34" charset="0"/>
              </a:rPr>
              <a:t>Mimosa </a:t>
            </a:r>
            <a:r>
              <a:rPr lang="en-US" sz="1600" i="1" dirty="0" err="1">
                <a:solidFill>
                  <a:schemeClr val="bg1"/>
                </a:solidFill>
                <a:latin typeface="Arial" panose="020B0604020202020204" pitchFamily="34" charset="0"/>
                <a:cs typeface="Arial" panose="020B0604020202020204" pitchFamily="34" charset="0"/>
              </a:rPr>
              <a:t>pudica</a:t>
            </a:r>
            <a:endParaRPr lang="en-US" sz="16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3410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researchgate.net/profile/David-Bechtold-2/publication/23791876/figure/fig2/AS:276840368361472@1443015295558/Molecular-interactions-of-the-clock-and-metabolic-regulators-The-molecular-clock-the_W640.jpg">
            <a:extLst>
              <a:ext uri="{FF2B5EF4-FFF2-40B4-BE49-F238E27FC236}">
                <a16:creationId xmlns:a16="http://schemas.microsoft.com/office/drawing/2014/main" id="{8E0BA8BB-B826-4D8A-A0E0-ABE0F37541C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285875"/>
            <a:ext cx="6096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B48F431-68C6-47C1-9D0F-A1F2AA6A734E}"/>
              </a:ext>
            </a:extLst>
          </p:cNvPr>
          <p:cNvSpPr txBox="1"/>
          <p:nvPr/>
        </p:nvSpPr>
        <p:spPr>
          <a:xfrm>
            <a:off x="457200" y="457200"/>
            <a:ext cx="5578771"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Molecular interactions of the clock and metabolic regulators</a:t>
            </a:r>
          </a:p>
        </p:txBody>
      </p:sp>
    </p:spTree>
    <p:extLst>
      <p:ext uri="{BB962C8B-B14F-4D97-AF65-F5344CB8AC3E}">
        <p14:creationId xmlns:p14="http://schemas.microsoft.com/office/powerpoint/2010/main" val="2934860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a:extLst>
              <a:ext uri="{FF2B5EF4-FFF2-40B4-BE49-F238E27FC236}">
                <a16:creationId xmlns:a16="http://schemas.microsoft.com/office/drawing/2014/main" id="{1E1EF8CD-4F7E-40F3-B858-C0D7CC991C4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6363" y="1066800"/>
            <a:ext cx="7331273" cy="4179094"/>
          </a:xfrm>
          <a:prstGeom prst="rect">
            <a:avLst/>
          </a:prstGeom>
          <a:noFill/>
          <a:extLst>
            <a:ext uri="{909E8E84-426E-40DD-AFC4-6F175D3DCCD1}">
              <a14:hiddenFill xmlns:a14="http://schemas.microsoft.com/office/drawing/2010/main">
                <a:solidFill>
                  <a:srgbClr val="FFFFFF"/>
                </a:solidFill>
              </a14:hiddenFill>
            </a:ext>
          </a:extLst>
        </p:spPr>
      </p:pic>
      <p:sp>
        <p:nvSpPr>
          <p:cNvPr id="4100" name="Text Box 4">
            <a:extLst>
              <a:ext uri="{FF2B5EF4-FFF2-40B4-BE49-F238E27FC236}">
                <a16:creationId xmlns:a16="http://schemas.microsoft.com/office/drawing/2014/main" id="{A43173A1-5F19-4001-94DD-80D0F5B0FEC7}"/>
              </a:ext>
            </a:extLst>
          </p:cNvPr>
          <p:cNvSpPr txBox="1">
            <a:spLocks noChangeArrowheads="1"/>
          </p:cNvSpPr>
          <p:nvPr/>
        </p:nvSpPr>
        <p:spPr bwMode="auto">
          <a:xfrm>
            <a:off x="906363" y="5485219"/>
            <a:ext cx="7331273" cy="61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844" dirty="0">
                <a:solidFill>
                  <a:schemeClr val="bg1"/>
                </a:solidFill>
              </a:rPr>
              <a:t>Overlay of BMAL1 target genes (indicated in red) on diverse metabolic pathways in the liver. BMAL1 occupancy data are from a previously published </a:t>
            </a:r>
            <a:r>
              <a:rPr lang="en-US" altLang="en-US" sz="844" dirty="0" err="1">
                <a:solidFill>
                  <a:schemeClr val="bg1"/>
                </a:solidFill>
              </a:rPr>
              <a:t>ChIP</a:t>
            </a:r>
            <a:r>
              <a:rPr lang="en-US" altLang="en-US" sz="844" dirty="0">
                <a:solidFill>
                  <a:schemeClr val="bg1"/>
                </a:solidFill>
              </a:rPr>
              <a:t>-seq dataset (Koike et al. 2012). The original metabolic pathway is from a KEGG analysis (used with permission) and has been simplified to show major nodes (</a:t>
            </a:r>
            <a:r>
              <a:rPr lang="en-US" altLang="en-US" sz="844" dirty="0" err="1">
                <a:solidFill>
                  <a:schemeClr val="bg1"/>
                </a:solidFill>
              </a:rPr>
              <a:t>Kanehisa</a:t>
            </a:r>
            <a:r>
              <a:rPr lang="en-US" altLang="en-US" sz="844" dirty="0">
                <a:solidFill>
                  <a:schemeClr val="bg1"/>
                </a:solidFill>
              </a:rPr>
              <a:t> &amp; </a:t>
            </a:r>
            <a:r>
              <a:rPr lang="en-US" altLang="en-US" sz="844" dirty="0" err="1">
                <a:solidFill>
                  <a:schemeClr val="bg1"/>
                </a:solidFill>
              </a:rPr>
              <a:t>Goto</a:t>
            </a:r>
            <a:r>
              <a:rPr lang="en-US" altLang="en-US" sz="844" dirty="0">
                <a:solidFill>
                  <a:schemeClr val="bg1"/>
                </a:solidFill>
              </a:rPr>
              <a:t> 2000, 2017). In KEGG, nodes indicate enzymes and lines indicate connections in metabolic pathways, with colors indicating pathways serving similar functions. The red dots and lines indicate BMAL1 interactions with genes involved in these pathways.</a:t>
            </a:r>
            <a:endParaRPr lang="en-US" altLang="en-US" sz="1266" dirty="0">
              <a:solidFill>
                <a:schemeClr val="bg1"/>
              </a:solidFill>
            </a:endParaRPr>
          </a:p>
        </p:txBody>
      </p:sp>
      <p:sp>
        <p:nvSpPr>
          <p:cNvPr id="2" name="TextBox 1">
            <a:extLst>
              <a:ext uri="{FF2B5EF4-FFF2-40B4-BE49-F238E27FC236}">
                <a16:creationId xmlns:a16="http://schemas.microsoft.com/office/drawing/2014/main" id="{86674388-2D4B-4D62-B111-F03912428DA7}"/>
              </a:ext>
            </a:extLst>
          </p:cNvPr>
          <p:cNvSpPr txBox="1"/>
          <p:nvPr/>
        </p:nvSpPr>
        <p:spPr>
          <a:xfrm>
            <a:off x="906363" y="421505"/>
            <a:ext cx="3206327" cy="338554"/>
          </a:xfrm>
          <a:prstGeom prst="rect">
            <a:avLst/>
          </a:prstGeom>
          <a:noFill/>
        </p:spPr>
        <p:txBody>
          <a:bodyPr wrap="none" rtlCol="0">
            <a:spAutoFit/>
          </a:bodyPr>
          <a:lstStyle/>
          <a:p>
            <a:r>
              <a:rPr lang="en-US" altLang="en-US" sz="1600" dirty="0">
                <a:solidFill>
                  <a:schemeClr val="bg1"/>
                </a:solidFill>
                <a:latin typeface="Arial" panose="020B0604020202020204" pitchFamily="34" charset="0"/>
                <a:cs typeface="Arial" panose="020B0604020202020204" pitchFamily="34" charset="0"/>
              </a:rPr>
              <a:t>BMAL1 regulation of metabolism.</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260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B709F4-CCC5-43E8-BE25-325ECE588F8F}"/>
              </a:ext>
            </a:extLst>
          </p:cNvPr>
          <p:cNvSpPr/>
          <p:nvPr/>
        </p:nvSpPr>
        <p:spPr>
          <a:xfrm>
            <a:off x="381000" y="990600"/>
            <a:ext cx="8382000" cy="556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science.sciencemag.org/content/sci/371/6524/eabb0738/F4.large.jpg?width=800&amp;height=600&amp;carousel=1">
            <a:extLst>
              <a:ext uri="{FF2B5EF4-FFF2-40B4-BE49-F238E27FC236}">
                <a16:creationId xmlns:a16="http://schemas.microsoft.com/office/drawing/2014/main" id="{9B523276-C9A8-4D81-B7C2-64C14B9EC09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3402" y="1524000"/>
            <a:ext cx="7337196" cy="4448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42129D-65C0-483F-BC8A-B3E0A60742F1}"/>
              </a:ext>
            </a:extLst>
          </p:cNvPr>
          <p:cNvSpPr txBox="1"/>
          <p:nvPr/>
        </p:nvSpPr>
        <p:spPr>
          <a:xfrm>
            <a:off x="304800" y="547271"/>
            <a:ext cx="7314823"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Molecular interactions of the clock and cancer regulators (example with </a:t>
            </a:r>
            <a:r>
              <a:rPr lang="en-US" sz="1600" i="1" dirty="0">
                <a:solidFill>
                  <a:schemeClr val="bg1"/>
                </a:solidFill>
                <a:latin typeface="Arial" panose="020B0604020202020204" pitchFamily="34" charset="0"/>
                <a:cs typeface="Arial" panose="020B0604020202020204" pitchFamily="34" charset="0"/>
              </a:rPr>
              <a:t>c-</a:t>
            </a:r>
            <a:r>
              <a:rPr lang="en-US" sz="1600" i="1" dirty="0" err="1">
                <a:solidFill>
                  <a:schemeClr val="bg1"/>
                </a:solidFill>
                <a:latin typeface="Arial" panose="020B0604020202020204" pitchFamily="34" charset="0"/>
                <a:cs typeface="Arial" panose="020B0604020202020204" pitchFamily="34" charset="0"/>
              </a:rPr>
              <a:t>Myc</a:t>
            </a:r>
            <a:r>
              <a:rPr lang="en-US" sz="16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93997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C63B78-BCFB-436D-A56A-3E30A89DCE21}"/>
              </a:ext>
            </a:extLst>
          </p:cNvPr>
          <p:cNvSpPr/>
          <p:nvPr/>
        </p:nvSpPr>
        <p:spPr>
          <a:xfrm>
            <a:off x="266700" y="396727"/>
            <a:ext cx="8610600" cy="5606022"/>
          </a:xfrm>
          <a:prstGeom prst="rect">
            <a:avLst/>
          </a:prstGeom>
        </p:spPr>
        <p:txBody>
          <a:bodyPr wrap="square">
            <a:spAutoFit/>
          </a:bodyPr>
          <a:lstStyle/>
          <a:p>
            <a:pPr>
              <a:lnSpc>
                <a:spcPct val="107000"/>
              </a:lnSpc>
            </a:pPr>
            <a:r>
              <a:rPr lang="en-US" sz="1600" i="1" dirty="0">
                <a:solidFill>
                  <a:schemeClr val="bg1"/>
                </a:solidFill>
                <a:latin typeface="Arial" panose="020B0604020202020204" pitchFamily="34" charset="0"/>
                <a:ea typeface="Calibri" panose="020F0502020204030204" pitchFamily="34" charset="0"/>
                <a:cs typeface="Arial" panose="020B0604020202020204" pitchFamily="34" charset="0"/>
              </a:rPr>
              <a:t>Take home message</a:t>
            </a:r>
          </a:p>
          <a:p>
            <a:pPr>
              <a:lnSpc>
                <a:spcPct val="107000"/>
              </a:lnSpc>
            </a:pPr>
            <a:endParaRPr lang="en-US" sz="16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Circadian rhythms, as characterized by </a:t>
            </a:r>
            <a:r>
              <a:rPr lang="en-US" sz="1600" i="1" dirty="0">
                <a:solidFill>
                  <a:schemeClr val="bg1"/>
                </a:solidFill>
                <a:latin typeface="Arial" panose="020B0604020202020204" pitchFamily="34" charset="0"/>
                <a:ea typeface="Calibri" panose="020F0502020204030204" pitchFamily="34" charset="0"/>
                <a:cs typeface="Arial" panose="020B0604020202020204" pitchFamily="34" charset="0"/>
              </a:rPr>
              <a:t>endogenous</a:t>
            </a: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 periods of nearly 24 h, are an inherent property of living beings. </a:t>
            </a:r>
          </a:p>
          <a:p>
            <a:pPr>
              <a:lnSpc>
                <a:spcPct val="107000"/>
              </a:lnSpc>
            </a:pPr>
            <a:endParaRPr lang="en-US" sz="16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The circadian clock mechanism is made of a set of genes (</a:t>
            </a:r>
            <a:r>
              <a:rPr lang="en-US" sz="1600" i="1" dirty="0">
                <a:solidFill>
                  <a:schemeClr val="bg1"/>
                </a:solidFill>
                <a:latin typeface="Arial" panose="020B0604020202020204" pitchFamily="34" charset="0"/>
                <a:ea typeface="Calibri" panose="020F0502020204030204" pitchFamily="34" charset="0"/>
                <a:cs typeface="Arial" panose="020B0604020202020204" pitchFamily="34" charset="0"/>
              </a:rPr>
              <a:t>clock genes</a:t>
            </a: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 and their protein products (clock proteins). It is present within single cells (</a:t>
            </a:r>
            <a:r>
              <a:rPr lang="en-US" sz="1600" i="1" dirty="0">
                <a:solidFill>
                  <a:schemeClr val="bg1"/>
                </a:solidFill>
                <a:latin typeface="Arial" panose="020B0604020202020204" pitchFamily="34" charset="0"/>
                <a:ea typeface="Calibri" panose="020F0502020204030204" pitchFamily="34" charset="0"/>
                <a:cs typeface="Arial" panose="020B0604020202020204" pitchFamily="34" charset="0"/>
              </a:rPr>
              <a:t>almost every single cell in the body contains a clock</a:t>
            </a: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sz="16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600" dirty="0">
                <a:solidFill>
                  <a:schemeClr val="bg1"/>
                </a:solidFill>
                <a:latin typeface="Arial" panose="020B0604020202020204" pitchFamily="34" charset="0"/>
                <a:cs typeface="Arial" panose="020B0604020202020204" pitchFamily="34" charset="0"/>
              </a:rPr>
              <a:t>The major output of the cellular clock is transcriptional (tissue dependent). </a:t>
            </a:r>
          </a:p>
          <a:p>
            <a:pPr>
              <a:lnSpc>
                <a:spcPct val="107000"/>
              </a:lnSpc>
            </a:pPr>
            <a:endParaRPr lang="en-US" sz="1600" dirty="0">
              <a:solidFill>
                <a:schemeClr val="bg1"/>
              </a:solidFill>
              <a:latin typeface="Arial" panose="020B0604020202020204" pitchFamily="34" charset="0"/>
              <a:cs typeface="Arial" panose="020B0604020202020204" pitchFamily="34" charset="0"/>
            </a:endParaRPr>
          </a:p>
          <a:p>
            <a:pPr>
              <a:lnSpc>
                <a:spcPct val="107000"/>
              </a:lnSpc>
            </a:pPr>
            <a:r>
              <a:rPr lang="en-US" sz="1600" dirty="0">
                <a:solidFill>
                  <a:schemeClr val="bg1"/>
                </a:solidFill>
                <a:latin typeface="Arial" panose="020B0604020202020204" pitchFamily="34" charset="0"/>
                <a:cs typeface="Arial" panose="020B0604020202020204" pitchFamily="34" charset="0"/>
              </a:rPr>
              <a:t>The circadian system represents a complex </a:t>
            </a:r>
            <a:r>
              <a:rPr lang="en-US" sz="1600" dirty="0" err="1">
                <a:solidFill>
                  <a:schemeClr val="bg1"/>
                </a:solidFill>
                <a:latin typeface="Arial" panose="020B0604020202020204" pitchFamily="34" charset="0"/>
                <a:cs typeface="Arial" panose="020B0604020202020204" pitchFamily="34" charset="0"/>
              </a:rPr>
              <a:t>multioscillatory</a:t>
            </a:r>
            <a:r>
              <a:rPr lang="en-US" sz="1600" dirty="0">
                <a:solidFill>
                  <a:schemeClr val="bg1"/>
                </a:solidFill>
                <a:latin typeface="Arial" panose="020B0604020202020204" pitchFamily="34" charset="0"/>
                <a:cs typeface="Arial" panose="020B0604020202020204" pitchFamily="34" charset="0"/>
              </a:rPr>
              <a:t> temporal network in which an ensemble of coupled neurons comprising the principal circadian clock in the suprachiasmatic nucleus of the hypothalamus is entrained to the daily light/dark cycle and subsequently transmits synchronizing signals to local circadian clocks in peripheral tissues. </a:t>
            </a:r>
          </a:p>
          <a:p>
            <a:pPr>
              <a:lnSpc>
                <a:spcPct val="107000"/>
              </a:lnSpc>
            </a:pPr>
            <a:endParaRPr lang="en-US" sz="1600" dirty="0">
              <a:solidFill>
                <a:schemeClr val="bg1"/>
              </a:solidFill>
              <a:latin typeface="Arial" panose="020B0604020202020204" pitchFamily="34" charset="0"/>
              <a:cs typeface="Arial" panose="020B0604020202020204" pitchFamily="34" charset="0"/>
            </a:endParaRPr>
          </a:p>
          <a:p>
            <a:pPr>
              <a:lnSpc>
                <a:spcPct val="107000"/>
              </a:lnSpc>
            </a:pPr>
            <a:r>
              <a:rPr lang="en-US" sz="1600" dirty="0">
                <a:solidFill>
                  <a:schemeClr val="bg1"/>
                </a:solidFill>
                <a:latin typeface="Arial" panose="020B0604020202020204" pitchFamily="34" charset="0"/>
                <a:cs typeface="Arial" panose="020B0604020202020204" pitchFamily="34" charset="0"/>
              </a:rPr>
              <a:t>The circadian system regulates fundamental biological processes such as the cell cycle and metabolism. </a:t>
            </a:r>
            <a:endParaRPr lang="en-US" sz="16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sz="16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600" dirty="0">
                <a:solidFill>
                  <a:schemeClr val="bg1"/>
                </a:solidFill>
                <a:latin typeface="Arial" panose="020B0604020202020204" pitchFamily="34" charset="0"/>
                <a:ea typeface="Calibri" panose="020F0502020204030204" pitchFamily="34" charset="0"/>
                <a:cs typeface="Arial" panose="020B0604020202020204" pitchFamily="34" charset="0"/>
              </a:rPr>
              <a:t>Disrupted or abnormal circadian function has been associated with disorders of sleep, mood, behavior, metabolic diseases, and cancer. </a:t>
            </a:r>
          </a:p>
        </p:txBody>
      </p:sp>
    </p:spTree>
    <p:extLst>
      <p:ext uri="{BB962C8B-B14F-4D97-AF65-F5344CB8AC3E}">
        <p14:creationId xmlns:p14="http://schemas.microsoft.com/office/powerpoint/2010/main" val="2383868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72699-CCC9-46D8-AE22-67A85F77CBE0}"/>
              </a:ext>
            </a:extLst>
          </p:cNvPr>
          <p:cNvSpPr txBox="1"/>
          <p:nvPr/>
        </p:nvSpPr>
        <p:spPr>
          <a:xfrm>
            <a:off x="2133600" y="1066800"/>
            <a:ext cx="5162824" cy="4801314"/>
          </a:xfrm>
          <a:prstGeom prst="rect">
            <a:avLst/>
          </a:prstGeom>
          <a:noFill/>
        </p:spPr>
        <p:txBody>
          <a:bodyPr wrap="none" rtlCol="0">
            <a:spAutoFit/>
          </a:bodyPr>
          <a:lstStyle/>
          <a:p>
            <a:r>
              <a:rPr lang="en-US" dirty="0">
                <a:solidFill>
                  <a:schemeClr val="bg1"/>
                </a:solidFill>
              </a:rPr>
              <a:t>Readings:</a:t>
            </a:r>
          </a:p>
          <a:p>
            <a:endParaRPr lang="en-US" dirty="0">
              <a:solidFill>
                <a:schemeClr val="bg1"/>
              </a:solidFill>
            </a:endParaRPr>
          </a:p>
          <a:p>
            <a:r>
              <a:rPr lang="en-US" dirty="0">
                <a:solidFill>
                  <a:schemeClr val="bg1"/>
                </a:solidFill>
              </a:rPr>
              <a:t>(mandatory)</a:t>
            </a:r>
          </a:p>
          <a:p>
            <a:endParaRPr lang="en-US" dirty="0">
              <a:solidFill>
                <a:schemeClr val="bg1"/>
              </a:solidFill>
            </a:endParaRPr>
          </a:p>
          <a:p>
            <a:endParaRPr lang="en-US" dirty="0">
              <a:solidFill>
                <a:schemeClr val="bg1"/>
              </a:solidFill>
            </a:endParaRPr>
          </a:p>
          <a:p>
            <a:pPr marL="285750" indent="-285750">
              <a:buFontTx/>
              <a:buChar char="-"/>
            </a:pPr>
            <a:r>
              <a:rPr lang="en-US" dirty="0">
                <a:solidFill>
                  <a:schemeClr val="bg1"/>
                </a:solidFill>
              </a:rPr>
              <a:t>1971 Konopka and </a:t>
            </a:r>
            <a:r>
              <a:rPr lang="en-US" dirty="0" err="1">
                <a:solidFill>
                  <a:schemeClr val="bg1"/>
                </a:solidFill>
              </a:rPr>
              <a:t>Benzer</a:t>
            </a:r>
            <a:endParaRPr lang="en-US" dirty="0">
              <a:solidFill>
                <a:schemeClr val="bg1"/>
              </a:solidFill>
            </a:endParaRPr>
          </a:p>
          <a:p>
            <a:pPr marL="285750" indent="-285750">
              <a:buFontTx/>
              <a:buChar char="-"/>
            </a:pPr>
            <a:endParaRPr lang="en-US" dirty="0">
              <a:solidFill>
                <a:schemeClr val="bg1"/>
              </a:solidFill>
            </a:endParaRPr>
          </a:p>
          <a:p>
            <a:pPr marL="285750" indent="-285750">
              <a:buFontTx/>
              <a:buChar char="-"/>
            </a:pPr>
            <a:r>
              <a:rPr lang="en-US" dirty="0">
                <a:solidFill>
                  <a:schemeClr val="bg1"/>
                </a:solidFill>
              </a:rPr>
              <a:t>2019 </a:t>
            </a:r>
            <a:r>
              <a:rPr lang="en-US" dirty="0" err="1">
                <a:solidFill>
                  <a:schemeClr val="bg1"/>
                </a:solidFill>
              </a:rPr>
              <a:t>Rijo</a:t>
            </a:r>
            <a:r>
              <a:rPr lang="en-US" dirty="0">
                <a:solidFill>
                  <a:schemeClr val="bg1"/>
                </a:solidFill>
              </a:rPr>
              <a:t>-Ferreira and Takahashi</a:t>
            </a:r>
          </a:p>
          <a:p>
            <a:pPr marL="285750" indent="-285750">
              <a:buFontTx/>
              <a:buChar char="-"/>
            </a:pPr>
            <a:endParaRPr lang="en-US" dirty="0">
              <a:solidFill>
                <a:schemeClr val="bg1"/>
              </a:solidFill>
            </a:endParaRPr>
          </a:p>
          <a:p>
            <a:pPr marL="285750" indent="-285750">
              <a:buFontTx/>
              <a:buChar char="-"/>
            </a:pPr>
            <a:endParaRPr lang="en-US" dirty="0">
              <a:solidFill>
                <a:schemeClr val="bg1"/>
              </a:solidFill>
            </a:endParaRPr>
          </a:p>
          <a:p>
            <a:r>
              <a:rPr lang="en-US" dirty="0">
                <a:solidFill>
                  <a:schemeClr val="bg1"/>
                </a:solidFill>
              </a:rPr>
              <a:t>(optional)</a:t>
            </a:r>
          </a:p>
          <a:p>
            <a:pPr marL="285750" indent="-285750">
              <a:buFontTx/>
              <a:buChar char="-"/>
            </a:pPr>
            <a:endParaRPr lang="en-US" dirty="0">
              <a:solidFill>
                <a:schemeClr val="bg1"/>
              </a:solidFill>
            </a:endParaRPr>
          </a:p>
          <a:p>
            <a:pPr marL="285750" indent="-285750">
              <a:buFontTx/>
              <a:buChar char="-"/>
            </a:pPr>
            <a:r>
              <a:rPr lang="en-US" dirty="0">
                <a:solidFill>
                  <a:schemeClr val="bg1"/>
                </a:solidFill>
              </a:rPr>
              <a:t>1990 Hardin et al.</a:t>
            </a:r>
          </a:p>
          <a:p>
            <a:pPr marL="285750" indent="-285750">
              <a:buFontTx/>
              <a:buChar char="-"/>
            </a:pPr>
            <a:endParaRPr lang="en-US" dirty="0">
              <a:solidFill>
                <a:schemeClr val="bg1"/>
              </a:solidFill>
            </a:endParaRPr>
          </a:p>
          <a:p>
            <a:pPr marL="285750" indent="-285750">
              <a:buFontTx/>
              <a:buChar char="-"/>
            </a:pPr>
            <a:r>
              <a:rPr lang="en-US" dirty="0">
                <a:solidFill>
                  <a:schemeClr val="bg1"/>
                </a:solidFill>
              </a:rPr>
              <a:t>2004 Yoo et al.</a:t>
            </a:r>
          </a:p>
          <a:p>
            <a:pPr marL="285750" indent="-285750">
              <a:buFontTx/>
              <a:buChar char="-"/>
            </a:pPr>
            <a:endParaRPr lang="en-US" dirty="0">
              <a:solidFill>
                <a:schemeClr val="bg1"/>
              </a:solidFill>
            </a:endParaRPr>
          </a:p>
          <a:p>
            <a:pPr marL="285750" indent="-285750">
              <a:buFontTx/>
              <a:buChar char="-"/>
            </a:pPr>
            <a:r>
              <a:rPr lang="en-US" dirty="0">
                <a:solidFill>
                  <a:schemeClr val="bg1"/>
                </a:solidFill>
              </a:rPr>
              <a:t>2016 Book A Time For Metabolism And Hormones</a:t>
            </a:r>
          </a:p>
        </p:txBody>
      </p:sp>
    </p:spTree>
    <p:extLst>
      <p:ext uri="{BB962C8B-B14F-4D97-AF65-F5344CB8AC3E}">
        <p14:creationId xmlns:p14="http://schemas.microsoft.com/office/powerpoint/2010/main" val="2082973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C79A6A-72DD-462A-9710-07040A8136B3}"/>
              </a:ext>
            </a:extLst>
          </p:cNvPr>
          <p:cNvSpPr/>
          <p:nvPr/>
        </p:nvSpPr>
        <p:spPr>
          <a:xfrm>
            <a:off x="685800" y="838200"/>
            <a:ext cx="7772400" cy="441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ADF88CF-1CD2-4D31-B351-7F596776D58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00150" y="1178719"/>
            <a:ext cx="6655675" cy="3586163"/>
          </a:xfrm>
          <a:prstGeom prst="rect">
            <a:avLst/>
          </a:prstGeom>
        </p:spPr>
      </p:pic>
      <p:sp>
        <p:nvSpPr>
          <p:cNvPr id="3" name="TextBox 2">
            <a:extLst>
              <a:ext uri="{FF2B5EF4-FFF2-40B4-BE49-F238E27FC236}">
                <a16:creationId xmlns:a16="http://schemas.microsoft.com/office/drawing/2014/main" id="{0DE0EB32-C054-4D76-8166-9AB822C11AB1}"/>
              </a:ext>
            </a:extLst>
          </p:cNvPr>
          <p:cNvSpPr txBox="1"/>
          <p:nvPr/>
        </p:nvSpPr>
        <p:spPr>
          <a:xfrm>
            <a:off x="6222206" y="1728787"/>
            <a:ext cx="365806" cy="300082"/>
          </a:xfrm>
          <a:prstGeom prst="rect">
            <a:avLst/>
          </a:prstGeom>
          <a:noFill/>
        </p:spPr>
        <p:txBody>
          <a:bodyPr wrap="none" rtlCol="0">
            <a:spAutoFit/>
          </a:bodyPr>
          <a:lstStyle/>
          <a:p>
            <a:r>
              <a:rPr lang="en-US" sz="1350" dirty="0">
                <a:solidFill>
                  <a:srgbClr val="7030A0"/>
                </a:solidFill>
                <a:sym typeface="Symbol" panose="05050102010706020507" pitchFamily="18" charset="2"/>
              </a:rPr>
              <a:t>()</a:t>
            </a:r>
            <a:endParaRPr lang="en-US" sz="1350" dirty="0">
              <a:solidFill>
                <a:srgbClr val="7030A0"/>
              </a:solidFill>
            </a:endParaRPr>
          </a:p>
        </p:txBody>
      </p:sp>
      <p:sp>
        <p:nvSpPr>
          <p:cNvPr id="4" name="TextBox 3">
            <a:extLst>
              <a:ext uri="{FF2B5EF4-FFF2-40B4-BE49-F238E27FC236}">
                <a16:creationId xmlns:a16="http://schemas.microsoft.com/office/drawing/2014/main" id="{5523A400-D373-4505-AB4F-9AA0949016E0}"/>
              </a:ext>
            </a:extLst>
          </p:cNvPr>
          <p:cNvSpPr txBox="1"/>
          <p:nvPr/>
        </p:nvSpPr>
        <p:spPr>
          <a:xfrm>
            <a:off x="5350669" y="2886075"/>
            <a:ext cx="394660" cy="300082"/>
          </a:xfrm>
          <a:prstGeom prst="rect">
            <a:avLst/>
          </a:prstGeom>
          <a:noFill/>
        </p:spPr>
        <p:txBody>
          <a:bodyPr wrap="none" rtlCol="0">
            <a:spAutoFit/>
          </a:bodyPr>
          <a:lstStyle/>
          <a:p>
            <a:r>
              <a:rPr lang="en-US" sz="1350" dirty="0">
                <a:solidFill>
                  <a:schemeClr val="accent6"/>
                </a:solidFill>
                <a:sym typeface="Symbol" panose="05050102010706020507" pitchFamily="18" charset="2"/>
              </a:rPr>
              <a:t>()</a:t>
            </a:r>
            <a:endParaRPr lang="en-US" sz="1350" dirty="0">
              <a:solidFill>
                <a:schemeClr val="accent6"/>
              </a:solidFill>
            </a:endParaRPr>
          </a:p>
        </p:txBody>
      </p:sp>
      <p:sp>
        <p:nvSpPr>
          <p:cNvPr id="5" name="TextBox 4">
            <a:extLst>
              <a:ext uri="{FF2B5EF4-FFF2-40B4-BE49-F238E27FC236}">
                <a16:creationId xmlns:a16="http://schemas.microsoft.com/office/drawing/2014/main" id="{AD4B53D5-B50D-4EFC-8274-7575ABEAB2CF}"/>
              </a:ext>
            </a:extLst>
          </p:cNvPr>
          <p:cNvSpPr txBox="1"/>
          <p:nvPr/>
        </p:nvSpPr>
        <p:spPr>
          <a:xfrm>
            <a:off x="6629401" y="4164806"/>
            <a:ext cx="595035" cy="300082"/>
          </a:xfrm>
          <a:prstGeom prst="rect">
            <a:avLst/>
          </a:prstGeom>
          <a:noFill/>
        </p:spPr>
        <p:txBody>
          <a:bodyPr wrap="none" rtlCol="0">
            <a:spAutoFit/>
          </a:bodyPr>
          <a:lstStyle/>
          <a:p>
            <a:r>
              <a:rPr lang="en-US" sz="1350" b="1" dirty="0">
                <a:sym typeface="Symbol" panose="05050102010706020507" pitchFamily="18" charset="2"/>
              </a:rPr>
              <a:t>( ZT)</a:t>
            </a:r>
            <a:endParaRPr lang="en-US" sz="1350" b="1" dirty="0"/>
          </a:p>
        </p:txBody>
      </p:sp>
      <p:sp>
        <p:nvSpPr>
          <p:cNvPr id="6" name="TextBox 5">
            <a:extLst>
              <a:ext uri="{FF2B5EF4-FFF2-40B4-BE49-F238E27FC236}">
                <a16:creationId xmlns:a16="http://schemas.microsoft.com/office/drawing/2014/main" id="{DBA8E1DB-3955-4E65-8680-DE634EF9AA84}"/>
              </a:ext>
            </a:extLst>
          </p:cNvPr>
          <p:cNvSpPr txBox="1"/>
          <p:nvPr/>
        </p:nvSpPr>
        <p:spPr>
          <a:xfrm>
            <a:off x="2414588" y="4441806"/>
            <a:ext cx="1778436" cy="507831"/>
          </a:xfrm>
          <a:prstGeom prst="rect">
            <a:avLst/>
          </a:prstGeom>
          <a:noFill/>
        </p:spPr>
        <p:txBody>
          <a:bodyPr wrap="none" rtlCol="0">
            <a:spAutoFit/>
          </a:bodyPr>
          <a:lstStyle/>
          <a:p>
            <a:r>
              <a:rPr lang="en-US" sz="1350" b="1" dirty="0">
                <a:sym typeface="Symbol" panose="05050102010706020507" pitchFamily="18" charset="2"/>
              </a:rPr>
              <a:t>( astronomical time </a:t>
            </a:r>
          </a:p>
          <a:p>
            <a:r>
              <a:rPr lang="en-US" sz="1350" b="1" dirty="0">
                <a:sym typeface="Symbol" panose="05050102010706020507" pitchFamily="18" charset="2"/>
              </a:rPr>
              <a:t>or time at your watch)</a:t>
            </a:r>
            <a:endParaRPr lang="en-US" sz="1350" b="1" dirty="0"/>
          </a:p>
        </p:txBody>
      </p:sp>
      <p:sp>
        <p:nvSpPr>
          <p:cNvPr id="8" name="TextBox 7">
            <a:extLst>
              <a:ext uri="{FF2B5EF4-FFF2-40B4-BE49-F238E27FC236}">
                <a16:creationId xmlns:a16="http://schemas.microsoft.com/office/drawing/2014/main" id="{7B639332-8147-4969-8B18-D30EB81D10DD}"/>
              </a:ext>
            </a:extLst>
          </p:cNvPr>
          <p:cNvSpPr txBox="1"/>
          <p:nvPr/>
        </p:nvSpPr>
        <p:spPr>
          <a:xfrm>
            <a:off x="1200150" y="5563683"/>
            <a:ext cx="6629400" cy="646331"/>
          </a:xfrm>
          <a:prstGeom prst="rect">
            <a:avLst/>
          </a:prstGeom>
          <a:noFill/>
          <a:ln>
            <a:solidFill>
              <a:schemeClr val="bg1"/>
            </a:solid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Key features of circadian rhythms: a) they remain/persist despite lack of environmental cues indicating the time of day; b) </a:t>
            </a:r>
            <a:r>
              <a:rPr lang="en-US" sz="20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US" sz="1600" dirty="0">
                <a:solidFill>
                  <a:schemeClr val="bg1"/>
                </a:solidFill>
                <a:latin typeface="Arial" panose="020B0604020202020204" pitchFamily="34" charset="0"/>
                <a:cs typeface="Arial" panose="020B0604020202020204" pitchFamily="34" charset="0"/>
                <a:sym typeface="Symbol" panose="05050102010706020507" pitchFamily="18" charset="2"/>
              </a:rPr>
              <a:t>  24 h</a:t>
            </a:r>
            <a:endParaRPr lang="en-US" sz="16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89E4667-1185-451F-ADE2-5BEC6B704979}"/>
              </a:ext>
            </a:extLst>
          </p:cNvPr>
          <p:cNvSpPr txBox="1"/>
          <p:nvPr/>
        </p:nvSpPr>
        <p:spPr>
          <a:xfrm>
            <a:off x="304800" y="207389"/>
            <a:ext cx="3881191"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Circadian from “</a:t>
            </a:r>
            <a:r>
              <a:rPr lang="en-US" sz="1600" i="1" dirty="0">
                <a:solidFill>
                  <a:schemeClr val="bg1"/>
                </a:solidFill>
                <a:latin typeface="Arial" panose="020B0604020202020204" pitchFamily="34" charset="0"/>
                <a:cs typeface="Arial" panose="020B0604020202020204" pitchFamily="34" charset="0"/>
              </a:rPr>
              <a:t>Circa diem</a:t>
            </a:r>
            <a:r>
              <a:rPr lang="en-US" sz="1600" dirty="0">
                <a:solidFill>
                  <a:schemeClr val="bg1"/>
                </a:solidFill>
                <a:latin typeface="Arial" panose="020B0604020202020204" pitchFamily="34" charset="0"/>
                <a:cs typeface="Arial" panose="020B0604020202020204" pitchFamily="34" charset="0"/>
              </a:rPr>
              <a:t>”, about a day</a:t>
            </a:r>
          </a:p>
        </p:txBody>
      </p:sp>
    </p:spTree>
    <p:extLst>
      <p:ext uri="{BB962C8B-B14F-4D97-AF65-F5344CB8AC3E}">
        <p14:creationId xmlns:p14="http://schemas.microsoft.com/office/powerpoint/2010/main" val="3540732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1F0990-A62D-416C-9C87-A9EFCD55C3A8}"/>
              </a:ext>
            </a:extLst>
          </p:cNvPr>
          <p:cNvSpPr/>
          <p:nvPr/>
        </p:nvSpPr>
        <p:spPr>
          <a:xfrm>
            <a:off x="6655275" y="1524000"/>
            <a:ext cx="1676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1971</a:t>
            </a:r>
          </a:p>
        </p:txBody>
      </p:sp>
      <p:sp>
        <p:nvSpPr>
          <p:cNvPr id="9" name="Rectangle 8">
            <a:extLst>
              <a:ext uri="{FF2B5EF4-FFF2-40B4-BE49-F238E27FC236}">
                <a16:creationId xmlns:a16="http://schemas.microsoft.com/office/drawing/2014/main" id="{AAB5EF35-2089-4ADC-8B91-53681DBD7B09}"/>
              </a:ext>
            </a:extLst>
          </p:cNvPr>
          <p:cNvSpPr/>
          <p:nvPr/>
        </p:nvSpPr>
        <p:spPr>
          <a:xfrm>
            <a:off x="590448" y="1524000"/>
            <a:ext cx="1676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1725-1850</a:t>
            </a:r>
          </a:p>
        </p:txBody>
      </p:sp>
      <p:sp>
        <p:nvSpPr>
          <p:cNvPr id="10" name="Rectangle 9">
            <a:extLst>
              <a:ext uri="{FF2B5EF4-FFF2-40B4-BE49-F238E27FC236}">
                <a16:creationId xmlns:a16="http://schemas.microsoft.com/office/drawing/2014/main" id="{B0845CFD-E2CD-4624-8E80-3D5EF656BBC9}"/>
              </a:ext>
            </a:extLst>
          </p:cNvPr>
          <p:cNvSpPr/>
          <p:nvPr/>
        </p:nvSpPr>
        <p:spPr>
          <a:xfrm>
            <a:off x="2612057" y="1524000"/>
            <a:ext cx="1676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1920s</a:t>
            </a:r>
          </a:p>
        </p:txBody>
      </p:sp>
      <p:sp>
        <p:nvSpPr>
          <p:cNvPr id="11" name="Rectangle 10">
            <a:extLst>
              <a:ext uri="{FF2B5EF4-FFF2-40B4-BE49-F238E27FC236}">
                <a16:creationId xmlns:a16="http://schemas.microsoft.com/office/drawing/2014/main" id="{B104AC68-9C6F-4A83-AF91-21F6C5F41F9D}"/>
              </a:ext>
            </a:extLst>
          </p:cNvPr>
          <p:cNvSpPr/>
          <p:nvPr/>
        </p:nvSpPr>
        <p:spPr>
          <a:xfrm>
            <a:off x="4633666" y="1524000"/>
            <a:ext cx="1676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1960s</a:t>
            </a:r>
          </a:p>
        </p:txBody>
      </p:sp>
      <p:sp>
        <p:nvSpPr>
          <p:cNvPr id="12" name="Rectangle 11">
            <a:extLst>
              <a:ext uri="{FF2B5EF4-FFF2-40B4-BE49-F238E27FC236}">
                <a16:creationId xmlns:a16="http://schemas.microsoft.com/office/drawing/2014/main" id="{729F3302-1926-43C3-922A-AFE31806C0B0}"/>
              </a:ext>
            </a:extLst>
          </p:cNvPr>
          <p:cNvSpPr/>
          <p:nvPr/>
        </p:nvSpPr>
        <p:spPr>
          <a:xfrm>
            <a:off x="606612" y="3385127"/>
            <a:ext cx="1676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1972</a:t>
            </a:r>
          </a:p>
        </p:txBody>
      </p:sp>
      <p:pic>
        <p:nvPicPr>
          <p:cNvPr id="14" name="Graphic 13" descr="Plant">
            <a:extLst>
              <a:ext uri="{FF2B5EF4-FFF2-40B4-BE49-F238E27FC236}">
                <a16:creationId xmlns:a16="http://schemas.microsoft.com/office/drawing/2014/main" id="{4360ABD4-F4C9-4BC1-A16E-198F2343496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3248" y="495672"/>
            <a:ext cx="914400" cy="914400"/>
          </a:xfrm>
          <a:prstGeom prst="rect">
            <a:avLst/>
          </a:prstGeom>
        </p:spPr>
      </p:pic>
      <p:pic>
        <p:nvPicPr>
          <p:cNvPr id="18" name="Graphic 17" descr="Head with gears">
            <a:extLst>
              <a:ext uri="{FF2B5EF4-FFF2-40B4-BE49-F238E27FC236}">
                <a16:creationId xmlns:a16="http://schemas.microsoft.com/office/drawing/2014/main" id="{E28A2323-EE1C-4CF2-86B8-38D33A352FC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06584" y="500784"/>
            <a:ext cx="914400" cy="914400"/>
          </a:xfrm>
          <a:prstGeom prst="rect">
            <a:avLst/>
          </a:prstGeom>
        </p:spPr>
      </p:pic>
      <p:sp>
        <p:nvSpPr>
          <p:cNvPr id="19" name="TextBox 18">
            <a:extLst>
              <a:ext uri="{FF2B5EF4-FFF2-40B4-BE49-F238E27FC236}">
                <a16:creationId xmlns:a16="http://schemas.microsoft.com/office/drawing/2014/main" id="{9CDD8999-8150-4F7E-BDA9-7075B0A80A49}"/>
              </a:ext>
            </a:extLst>
          </p:cNvPr>
          <p:cNvSpPr txBox="1"/>
          <p:nvPr/>
        </p:nvSpPr>
        <p:spPr>
          <a:xfrm>
            <a:off x="502168" y="2400207"/>
            <a:ext cx="1826141" cy="584775"/>
          </a:xfrm>
          <a:prstGeom prst="rect">
            <a:avLst/>
          </a:prstGeom>
          <a:noFill/>
        </p:spPr>
        <p:txBody>
          <a:bodyPr wrap="none" rtlCol="0">
            <a:spAutoFit/>
          </a:bodyPr>
          <a:lstStyle/>
          <a:p>
            <a:pPr algn="ctr"/>
            <a:r>
              <a:rPr lang="en-US" sz="1600" dirty="0">
                <a:solidFill>
                  <a:schemeClr val="bg1"/>
                </a:solidFill>
                <a:latin typeface="Arial" panose="020B0604020202020204" pitchFamily="34" charset="0"/>
                <a:cs typeface="Arial" panose="020B0604020202020204" pitchFamily="34" charset="0"/>
              </a:rPr>
              <a:t>mammalian clock </a:t>
            </a:r>
          </a:p>
          <a:p>
            <a:pPr algn="ctr"/>
            <a:r>
              <a:rPr lang="en-US" sz="1600" dirty="0">
                <a:solidFill>
                  <a:schemeClr val="bg1"/>
                </a:solidFill>
                <a:latin typeface="Arial" panose="020B0604020202020204" pitchFamily="34" charset="0"/>
                <a:cs typeface="Arial" panose="020B0604020202020204" pitchFamily="34" charset="0"/>
              </a:rPr>
              <a:t>in the SCN*</a:t>
            </a:r>
          </a:p>
        </p:txBody>
      </p:sp>
      <p:pic>
        <p:nvPicPr>
          <p:cNvPr id="21" name="Graphic 20" descr="Hamster">
            <a:extLst>
              <a:ext uri="{FF2B5EF4-FFF2-40B4-BE49-F238E27FC236}">
                <a16:creationId xmlns:a16="http://schemas.microsoft.com/office/drawing/2014/main" id="{FCBA2EBB-DD68-44D4-AC35-7068BCFECBB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010685" y="485508"/>
            <a:ext cx="914400" cy="914400"/>
          </a:xfrm>
          <a:prstGeom prst="rect">
            <a:avLst/>
          </a:prstGeom>
        </p:spPr>
      </p:pic>
      <p:sp>
        <p:nvSpPr>
          <p:cNvPr id="22" name="TextBox 21">
            <a:extLst>
              <a:ext uri="{FF2B5EF4-FFF2-40B4-BE49-F238E27FC236}">
                <a16:creationId xmlns:a16="http://schemas.microsoft.com/office/drawing/2014/main" id="{08EBA1EB-81C1-4D51-9D0E-B989F7469CB7}"/>
              </a:ext>
            </a:extLst>
          </p:cNvPr>
          <p:cNvSpPr txBox="1"/>
          <p:nvPr/>
        </p:nvSpPr>
        <p:spPr>
          <a:xfrm>
            <a:off x="6612085" y="527270"/>
            <a:ext cx="1738681" cy="923330"/>
          </a:xfrm>
          <a:prstGeom prst="rect">
            <a:avLst/>
          </a:prstGeom>
          <a:noFill/>
        </p:spPr>
        <p:txBody>
          <a:bodyPr wrap="none" rtlCol="0">
            <a:spAutoFit/>
          </a:bodyPr>
          <a:lstStyle/>
          <a:p>
            <a:pPr algn="ctr"/>
            <a:r>
              <a:rPr lang="en-US" dirty="0">
                <a:solidFill>
                  <a:schemeClr val="bg1"/>
                </a:solidFill>
              </a:rPr>
              <a:t>1</a:t>
            </a:r>
            <a:r>
              <a:rPr lang="en-US" baseline="30000" dirty="0">
                <a:solidFill>
                  <a:schemeClr val="bg1"/>
                </a:solidFill>
              </a:rPr>
              <a:t>st</a:t>
            </a:r>
            <a:r>
              <a:rPr lang="en-US" dirty="0">
                <a:solidFill>
                  <a:schemeClr val="bg1"/>
                </a:solidFill>
              </a:rPr>
              <a:t> clock mutant</a:t>
            </a:r>
          </a:p>
          <a:p>
            <a:pPr algn="ctr"/>
            <a:r>
              <a:rPr lang="en-US" i="1" dirty="0">
                <a:solidFill>
                  <a:schemeClr val="bg1"/>
                </a:solidFill>
              </a:rPr>
              <a:t>(Per)</a:t>
            </a:r>
            <a:r>
              <a:rPr lang="en-US" dirty="0">
                <a:solidFill>
                  <a:schemeClr val="bg1"/>
                </a:solidFill>
              </a:rPr>
              <a:t> identified</a:t>
            </a:r>
          </a:p>
          <a:p>
            <a:pPr algn="ctr"/>
            <a:r>
              <a:rPr lang="en-US" dirty="0">
                <a:solidFill>
                  <a:schemeClr val="bg1"/>
                </a:solidFill>
              </a:rPr>
              <a:t>(Drosophila)</a:t>
            </a:r>
          </a:p>
        </p:txBody>
      </p:sp>
      <p:sp>
        <p:nvSpPr>
          <p:cNvPr id="23" name="TextBox 22">
            <a:extLst>
              <a:ext uri="{FF2B5EF4-FFF2-40B4-BE49-F238E27FC236}">
                <a16:creationId xmlns:a16="http://schemas.microsoft.com/office/drawing/2014/main" id="{F9B55081-065C-45F7-9DCC-795E01FAB151}"/>
              </a:ext>
            </a:extLst>
          </p:cNvPr>
          <p:cNvSpPr txBox="1"/>
          <p:nvPr/>
        </p:nvSpPr>
        <p:spPr>
          <a:xfrm>
            <a:off x="244414" y="4268518"/>
            <a:ext cx="2287293" cy="923330"/>
          </a:xfrm>
          <a:prstGeom prst="rect">
            <a:avLst/>
          </a:prstGeom>
          <a:noFill/>
        </p:spPr>
        <p:txBody>
          <a:bodyPr wrap="none" rtlCol="0">
            <a:spAutoFit/>
          </a:bodyPr>
          <a:lstStyle/>
          <a:p>
            <a:pPr algn="ctr"/>
            <a:r>
              <a:rPr lang="en-US" dirty="0">
                <a:solidFill>
                  <a:schemeClr val="bg1"/>
                </a:solidFill>
              </a:rPr>
              <a:t>1</a:t>
            </a:r>
            <a:r>
              <a:rPr lang="en-US" baseline="30000" dirty="0">
                <a:solidFill>
                  <a:schemeClr val="bg1"/>
                </a:solidFill>
              </a:rPr>
              <a:t>st</a:t>
            </a:r>
            <a:r>
              <a:rPr lang="en-US" dirty="0">
                <a:solidFill>
                  <a:schemeClr val="bg1"/>
                </a:solidFill>
              </a:rPr>
              <a:t> clock mutants</a:t>
            </a:r>
          </a:p>
          <a:p>
            <a:pPr algn="ctr"/>
            <a:r>
              <a:rPr lang="en-US" dirty="0">
                <a:solidFill>
                  <a:schemeClr val="bg1"/>
                </a:solidFill>
              </a:rPr>
              <a:t>identified in mammals</a:t>
            </a:r>
          </a:p>
          <a:p>
            <a:pPr algn="ctr"/>
            <a:r>
              <a:rPr lang="en-US" dirty="0">
                <a:solidFill>
                  <a:schemeClr val="bg1"/>
                </a:solidFill>
              </a:rPr>
              <a:t>(</a:t>
            </a:r>
            <a:r>
              <a:rPr lang="en-US" i="1" dirty="0">
                <a:solidFill>
                  <a:schemeClr val="bg1"/>
                </a:solidFill>
              </a:rPr>
              <a:t>Tau</a:t>
            </a:r>
            <a:r>
              <a:rPr lang="en-US" dirty="0">
                <a:solidFill>
                  <a:schemeClr val="bg1"/>
                </a:solidFill>
              </a:rPr>
              <a:t>, </a:t>
            </a:r>
            <a:r>
              <a:rPr lang="en-US" i="1" dirty="0">
                <a:solidFill>
                  <a:schemeClr val="bg1"/>
                </a:solidFill>
              </a:rPr>
              <a:t>Clock</a:t>
            </a:r>
            <a:r>
              <a:rPr lang="en-US" dirty="0">
                <a:solidFill>
                  <a:schemeClr val="bg1"/>
                </a:solidFill>
              </a:rPr>
              <a:t>**, </a:t>
            </a:r>
            <a:r>
              <a:rPr lang="en-US" dirty="0" err="1">
                <a:solidFill>
                  <a:schemeClr val="bg1"/>
                </a:solidFill>
              </a:rPr>
              <a:t>etc</a:t>
            </a:r>
            <a:r>
              <a:rPr lang="en-US" dirty="0">
                <a:solidFill>
                  <a:schemeClr val="bg1"/>
                </a:solidFill>
              </a:rPr>
              <a:t>…)</a:t>
            </a:r>
          </a:p>
        </p:txBody>
      </p:sp>
      <p:sp>
        <p:nvSpPr>
          <p:cNvPr id="25" name="Rectangle 24">
            <a:extLst>
              <a:ext uri="{FF2B5EF4-FFF2-40B4-BE49-F238E27FC236}">
                <a16:creationId xmlns:a16="http://schemas.microsoft.com/office/drawing/2014/main" id="{BB6E1A8B-970A-41A3-B5DD-9395BBED9B29}"/>
              </a:ext>
            </a:extLst>
          </p:cNvPr>
          <p:cNvSpPr/>
          <p:nvPr/>
        </p:nvSpPr>
        <p:spPr>
          <a:xfrm>
            <a:off x="2607986" y="5417126"/>
            <a:ext cx="1676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1990-</a:t>
            </a:r>
          </a:p>
        </p:txBody>
      </p:sp>
      <p:sp>
        <p:nvSpPr>
          <p:cNvPr id="26" name="Rectangle 25">
            <a:extLst>
              <a:ext uri="{FF2B5EF4-FFF2-40B4-BE49-F238E27FC236}">
                <a16:creationId xmlns:a16="http://schemas.microsoft.com/office/drawing/2014/main" id="{058A34EF-4ECC-4A48-87C5-C36C0DF11741}"/>
              </a:ext>
            </a:extLst>
          </p:cNvPr>
          <p:cNvSpPr/>
          <p:nvPr/>
        </p:nvSpPr>
        <p:spPr>
          <a:xfrm>
            <a:off x="2612057" y="3385127"/>
            <a:ext cx="1676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1970s-1980s</a:t>
            </a:r>
          </a:p>
        </p:txBody>
      </p:sp>
      <p:sp>
        <p:nvSpPr>
          <p:cNvPr id="27" name="Rectangle 26">
            <a:extLst>
              <a:ext uri="{FF2B5EF4-FFF2-40B4-BE49-F238E27FC236}">
                <a16:creationId xmlns:a16="http://schemas.microsoft.com/office/drawing/2014/main" id="{D292121F-FD1B-44CA-96C9-4452CADF1C10}"/>
              </a:ext>
            </a:extLst>
          </p:cNvPr>
          <p:cNvSpPr/>
          <p:nvPr/>
        </p:nvSpPr>
        <p:spPr>
          <a:xfrm>
            <a:off x="4617502" y="3385127"/>
            <a:ext cx="1676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1984</a:t>
            </a:r>
          </a:p>
        </p:txBody>
      </p:sp>
      <p:sp>
        <p:nvSpPr>
          <p:cNvPr id="28" name="Rectangle 27">
            <a:extLst>
              <a:ext uri="{FF2B5EF4-FFF2-40B4-BE49-F238E27FC236}">
                <a16:creationId xmlns:a16="http://schemas.microsoft.com/office/drawing/2014/main" id="{67D0179F-9FC9-4FE5-87F9-2176161793CC}"/>
              </a:ext>
            </a:extLst>
          </p:cNvPr>
          <p:cNvSpPr/>
          <p:nvPr/>
        </p:nvSpPr>
        <p:spPr>
          <a:xfrm>
            <a:off x="4609360" y="5417126"/>
            <a:ext cx="1676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2000-</a:t>
            </a:r>
          </a:p>
        </p:txBody>
      </p:sp>
      <p:sp>
        <p:nvSpPr>
          <p:cNvPr id="29" name="Rectangle 28">
            <a:extLst>
              <a:ext uri="{FF2B5EF4-FFF2-40B4-BE49-F238E27FC236}">
                <a16:creationId xmlns:a16="http://schemas.microsoft.com/office/drawing/2014/main" id="{8FD3435D-22EB-4038-B2B9-AFB77C7B7B76}"/>
              </a:ext>
            </a:extLst>
          </p:cNvPr>
          <p:cNvSpPr/>
          <p:nvPr/>
        </p:nvSpPr>
        <p:spPr>
          <a:xfrm>
            <a:off x="606612" y="5417126"/>
            <a:ext cx="1676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1980s-1990s</a:t>
            </a:r>
          </a:p>
        </p:txBody>
      </p:sp>
      <p:sp>
        <p:nvSpPr>
          <p:cNvPr id="30" name="TextBox 29">
            <a:extLst>
              <a:ext uri="{FF2B5EF4-FFF2-40B4-BE49-F238E27FC236}">
                <a16:creationId xmlns:a16="http://schemas.microsoft.com/office/drawing/2014/main" id="{53541933-44D9-4494-95E1-0A058AB24AAE}"/>
              </a:ext>
            </a:extLst>
          </p:cNvPr>
          <p:cNvSpPr txBox="1"/>
          <p:nvPr/>
        </p:nvSpPr>
        <p:spPr>
          <a:xfrm>
            <a:off x="381000" y="6085703"/>
            <a:ext cx="6377067" cy="584775"/>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SCN*: suprachiasmatic nucleus of the hypothalamus</a:t>
            </a:r>
          </a:p>
          <a:p>
            <a:r>
              <a:rPr lang="en-US" sz="1600" i="1" dirty="0">
                <a:solidFill>
                  <a:schemeClr val="bg1"/>
                </a:solidFill>
                <a:latin typeface="Arial" panose="020B0604020202020204" pitchFamily="34" charset="0"/>
                <a:cs typeface="Arial" panose="020B0604020202020204" pitchFamily="34" charset="0"/>
              </a:rPr>
              <a:t>Clock</a:t>
            </a:r>
            <a:r>
              <a:rPr lang="en-US" sz="1600" dirty="0">
                <a:solidFill>
                  <a:schemeClr val="bg1"/>
                </a:solidFill>
                <a:latin typeface="Arial" panose="020B0604020202020204" pitchFamily="34" charset="0"/>
                <a:cs typeface="Arial" panose="020B0604020202020204" pitchFamily="34" charset="0"/>
              </a:rPr>
              <a:t>**: </a:t>
            </a:r>
            <a:r>
              <a:rPr lang="en-US" sz="1600" u="sng" dirty="0">
                <a:solidFill>
                  <a:schemeClr val="bg1"/>
                </a:solidFill>
                <a:latin typeface="Arial" panose="020B0604020202020204" pitchFamily="34" charset="0"/>
                <a:cs typeface="Arial" panose="020B0604020202020204" pitchFamily="34" charset="0"/>
              </a:rPr>
              <a:t>C</a:t>
            </a:r>
            <a:r>
              <a:rPr lang="en-US" sz="1600" dirty="0">
                <a:solidFill>
                  <a:schemeClr val="bg1"/>
                </a:solidFill>
                <a:latin typeface="Arial" panose="020B0604020202020204" pitchFamily="34" charset="0"/>
                <a:cs typeface="Arial" panose="020B0604020202020204" pitchFamily="34" charset="0"/>
              </a:rPr>
              <a:t>ircadian </a:t>
            </a:r>
            <a:r>
              <a:rPr lang="en-US" sz="1600" u="sng" dirty="0">
                <a:solidFill>
                  <a:schemeClr val="bg1"/>
                </a:solidFill>
                <a:latin typeface="Arial" panose="020B0604020202020204" pitchFamily="34" charset="0"/>
                <a:cs typeface="Arial" panose="020B0604020202020204" pitchFamily="34" charset="0"/>
              </a:rPr>
              <a:t>L</a:t>
            </a:r>
            <a:r>
              <a:rPr lang="en-US" sz="1600" dirty="0">
                <a:solidFill>
                  <a:schemeClr val="bg1"/>
                </a:solidFill>
                <a:latin typeface="Arial" panose="020B0604020202020204" pitchFamily="34" charset="0"/>
                <a:cs typeface="Arial" panose="020B0604020202020204" pitchFamily="34" charset="0"/>
              </a:rPr>
              <a:t>ocomotor </a:t>
            </a:r>
            <a:r>
              <a:rPr lang="en-US" sz="1600" u="sng" dirty="0">
                <a:solidFill>
                  <a:schemeClr val="bg1"/>
                </a:solidFill>
                <a:latin typeface="Arial" panose="020B0604020202020204" pitchFamily="34" charset="0"/>
                <a:cs typeface="Arial" panose="020B0604020202020204" pitchFamily="34" charset="0"/>
              </a:rPr>
              <a:t>O</a:t>
            </a:r>
            <a:r>
              <a:rPr lang="en-US" sz="1600" dirty="0">
                <a:solidFill>
                  <a:schemeClr val="bg1"/>
                </a:solidFill>
                <a:latin typeface="Arial" panose="020B0604020202020204" pitchFamily="34" charset="0"/>
                <a:cs typeface="Arial" panose="020B0604020202020204" pitchFamily="34" charset="0"/>
              </a:rPr>
              <a:t>utput </a:t>
            </a:r>
            <a:r>
              <a:rPr lang="en-US" sz="1600" u="sng" dirty="0">
                <a:solidFill>
                  <a:schemeClr val="bg1"/>
                </a:solidFill>
                <a:latin typeface="Arial" panose="020B0604020202020204" pitchFamily="34" charset="0"/>
                <a:cs typeface="Arial" panose="020B0604020202020204" pitchFamily="34" charset="0"/>
              </a:rPr>
              <a:t>C</a:t>
            </a:r>
            <a:r>
              <a:rPr lang="en-US" sz="1600" dirty="0">
                <a:solidFill>
                  <a:schemeClr val="bg1"/>
                </a:solidFill>
                <a:latin typeface="Arial" panose="020B0604020202020204" pitchFamily="34" charset="0"/>
                <a:cs typeface="Arial" panose="020B0604020202020204" pitchFamily="34" charset="0"/>
              </a:rPr>
              <a:t>ycles </a:t>
            </a:r>
            <a:r>
              <a:rPr lang="en-US" sz="1600" u="sng" dirty="0">
                <a:solidFill>
                  <a:schemeClr val="bg1"/>
                </a:solidFill>
                <a:latin typeface="Arial" panose="020B0604020202020204" pitchFamily="34" charset="0"/>
                <a:cs typeface="Arial" panose="020B0604020202020204" pitchFamily="34" charset="0"/>
              </a:rPr>
              <a:t>K</a:t>
            </a:r>
            <a:r>
              <a:rPr lang="en-US" sz="1600" dirty="0">
                <a:solidFill>
                  <a:schemeClr val="bg1"/>
                </a:solidFill>
                <a:latin typeface="Arial" panose="020B0604020202020204" pitchFamily="34" charset="0"/>
                <a:cs typeface="Arial" panose="020B0604020202020204" pitchFamily="34" charset="0"/>
              </a:rPr>
              <a:t>aput (</a:t>
            </a:r>
            <a:r>
              <a:rPr lang="en-US" sz="1600" i="1" dirty="0">
                <a:solidFill>
                  <a:schemeClr val="bg1"/>
                </a:solidFill>
                <a:latin typeface="Arial" panose="020B0604020202020204" pitchFamily="34" charset="0"/>
                <a:cs typeface="Arial" panose="020B0604020202020204" pitchFamily="34" charset="0"/>
              </a:rPr>
              <a:t>clock</a:t>
            </a:r>
            <a:r>
              <a:rPr lang="en-US" sz="1600"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sym typeface="Symbol" panose="05050102010706020507" pitchFamily="18" charset="2"/>
              </a:rPr>
              <a:t> clock!!!)</a:t>
            </a:r>
            <a:endParaRPr lang="en-US" sz="1600" dirty="0">
              <a:solidFill>
                <a:schemeClr val="bg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17CB7704-B278-4D66-98B8-7B2774072264}"/>
              </a:ext>
            </a:extLst>
          </p:cNvPr>
          <p:cNvSpPr txBox="1"/>
          <p:nvPr/>
        </p:nvSpPr>
        <p:spPr>
          <a:xfrm>
            <a:off x="2287630" y="2323262"/>
            <a:ext cx="2183610" cy="738664"/>
          </a:xfrm>
          <a:prstGeom prst="rect">
            <a:avLst/>
          </a:prstGeom>
          <a:noFill/>
        </p:spPr>
        <p:txBody>
          <a:bodyPr wrap="none" rtlCol="0">
            <a:spAutoFit/>
          </a:bodyPr>
          <a:lstStyle/>
          <a:p>
            <a:pPr algn="ctr"/>
            <a:r>
              <a:rPr lang="en-US" sz="1400" dirty="0">
                <a:solidFill>
                  <a:schemeClr val="bg1"/>
                </a:solidFill>
                <a:latin typeface="Arial" panose="020B0604020202020204" pitchFamily="34" charset="0"/>
                <a:cs typeface="Arial" panose="020B0604020202020204" pitchFamily="34" charset="0"/>
              </a:rPr>
              <a:t>other models</a:t>
            </a:r>
          </a:p>
          <a:p>
            <a:pPr algn="ctr"/>
            <a:r>
              <a:rPr lang="en-US" sz="1400" dirty="0">
                <a:solidFill>
                  <a:schemeClr val="bg1"/>
                </a:solidFill>
                <a:latin typeface="Arial" panose="020B0604020202020204" pitchFamily="34" charset="0"/>
                <a:cs typeface="Arial" panose="020B0604020202020204" pitchFamily="34" charset="0"/>
              </a:rPr>
              <a:t>developed</a:t>
            </a:r>
          </a:p>
          <a:p>
            <a:pPr algn="ctr"/>
            <a:r>
              <a:rPr lang="en-US" sz="1400" dirty="0">
                <a:solidFill>
                  <a:schemeClr val="bg1"/>
                </a:solidFill>
                <a:latin typeface="Arial" panose="020B0604020202020204" pitchFamily="34" charset="0"/>
                <a:cs typeface="Arial" panose="020B0604020202020204" pitchFamily="34" charset="0"/>
              </a:rPr>
              <a:t>(bacteria, plants, fungi…)</a:t>
            </a:r>
          </a:p>
        </p:txBody>
      </p:sp>
      <p:sp>
        <p:nvSpPr>
          <p:cNvPr id="32" name="TextBox 31">
            <a:extLst>
              <a:ext uri="{FF2B5EF4-FFF2-40B4-BE49-F238E27FC236}">
                <a16:creationId xmlns:a16="http://schemas.microsoft.com/office/drawing/2014/main" id="{37EFD3F4-D93F-43EF-8FAA-83D00F566480}"/>
              </a:ext>
            </a:extLst>
          </p:cNvPr>
          <p:cNvSpPr txBox="1"/>
          <p:nvPr/>
        </p:nvSpPr>
        <p:spPr>
          <a:xfrm>
            <a:off x="4471240" y="2230929"/>
            <a:ext cx="2005164" cy="923330"/>
          </a:xfrm>
          <a:prstGeom prst="rect">
            <a:avLst/>
          </a:prstGeom>
          <a:noFill/>
        </p:spPr>
        <p:txBody>
          <a:bodyPr wrap="none" rtlCol="0">
            <a:spAutoFit/>
          </a:bodyPr>
          <a:lstStyle/>
          <a:p>
            <a:pPr algn="ctr"/>
            <a:r>
              <a:rPr lang="en-US" dirty="0">
                <a:solidFill>
                  <a:schemeClr val="bg1"/>
                </a:solidFill>
              </a:rPr>
              <a:t>1</a:t>
            </a:r>
            <a:r>
              <a:rPr lang="en-US" baseline="30000" dirty="0">
                <a:solidFill>
                  <a:schemeClr val="bg1"/>
                </a:solidFill>
              </a:rPr>
              <a:t>st</a:t>
            </a:r>
            <a:r>
              <a:rPr lang="en-US" dirty="0">
                <a:solidFill>
                  <a:schemeClr val="bg1"/>
                </a:solidFill>
              </a:rPr>
              <a:t> clock gene</a:t>
            </a:r>
          </a:p>
          <a:p>
            <a:pPr algn="ctr"/>
            <a:r>
              <a:rPr lang="en-US" dirty="0">
                <a:solidFill>
                  <a:schemeClr val="bg1"/>
                </a:solidFill>
              </a:rPr>
              <a:t>cloned</a:t>
            </a:r>
          </a:p>
          <a:p>
            <a:pPr algn="ctr"/>
            <a:r>
              <a:rPr lang="en-US" dirty="0">
                <a:solidFill>
                  <a:schemeClr val="bg1"/>
                </a:solidFill>
              </a:rPr>
              <a:t>(Drosophila </a:t>
            </a:r>
            <a:r>
              <a:rPr lang="en-US" i="1" dirty="0">
                <a:solidFill>
                  <a:schemeClr val="bg1"/>
                </a:solidFill>
              </a:rPr>
              <a:t>period</a:t>
            </a:r>
            <a:r>
              <a:rPr lang="en-US" dirty="0">
                <a:solidFill>
                  <a:schemeClr val="bg1"/>
                </a:solidFill>
              </a:rPr>
              <a:t>)</a:t>
            </a:r>
          </a:p>
        </p:txBody>
      </p:sp>
      <p:sp>
        <p:nvSpPr>
          <p:cNvPr id="33" name="TextBox 32">
            <a:extLst>
              <a:ext uri="{FF2B5EF4-FFF2-40B4-BE49-F238E27FC236}">
                <a16:creationId xmlns:a16="http://schemas.microsoft.com/office/drawing/2014/main" id="{4613E554-200B-4097-A405-9D1C00A36B65}"/>
              </a:ext>
            </a:extLst>
          </p:cNvPr>
          <p:cNvSpPr txBox="1"/>
          <p:nvPr/>
        </p:nvSpPr>
        <p:spPr>
          <a:xfrm>
            <a:off x="2399519" y="4407018"/>
            <a:ext cx="2260041" cy="646331"/>
          </a:xfrm>
          <a:prstGeom prst="rect">
            <a:avLst/>
          </a:prstGeom>
          <a:noFill/>
        </p:spPr>
        <p:txBody>
          <a:bodyPr wrap="none" rtlCol="0">
            <a:spAutoFit/>
          </a:bodyPr>
          <a:lstStyle/>
          <a:p>
            <a:pPr algn="ctr"/>
            <a:r>
              <a:rPr lang="en-US" dirty="0">
                <a:solidFill>
                  <a:schemeClr val="bg1"/>
                </a:solidFill>
              </a:rPr>
              <a:t>proposed mechanism</a:t>
            </a:r>
          </a:p>
          <a:p>
            <a:pPr algn="ctr"/>
            <a:r>
              <a:rPr lang="en-US" dirty="0">
                <a:solidFill>
                  <a:schemeClr val="bg1"/>
                </a:solidFill>
              </a:rPr>
              <a:t>for the clock</a:t>
            </a:r>
          </a:p>
        </p:txBody>
      </p:sp>
      <p:sp>
        <p:nvSpPr>
          <p:cNvPr id="36" name="Rectangle 35">
            <a:extLst>
              <a:ext uri="{FF2B5EF4-FFF2-40B4-BE49-F238E27FC236}">
                <a16:creationId xmlns:a16="http://schemas.microsoft.com/office/drawing/2014/main" id="{5230A87B-68E9-44A9-B1BA-6BDAE19CBD1C}"/>
              </a:ext>
            </a:extLst>
          </p:cNvPr>
          <p:cNvSpPr/>
          <p:nvPr/>
        </p:nvSpPr>
        <p:spPr>
          <a:xfrm>
            <a:off x="6622947" y="3385127"/>
            <a:ext cx="1676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1980s</a:t>
            </a:r>
          </a:p>
        </p:txBody>
      </p:sp>
      <p:sp>
        <p:nvSpPr>
          <p:cNvPr id="37" name="TextBox 36">
            <a:extLst>
              <a:ext uri="{FF2B5EF4-FFF2-40B4-BE49-F238E27FC236}">
                <a16:creationId xmlns:a16="http://schemas.microsoft.com/office/drawing/2014/main" id="{439A339F-1DFE-4A21-922B-711F489A8F59}"/>
              </a:ext>
            </a:extLst>
          </p:cNvPr>
          <p:cNvSpPr txBox="1"/>
          <p:nvPr/>
        </p:nvSpPr>
        <p:spPr>
          <a:xfrm>
            <a:off x="6614171" y="2369429"/>
            <a:ext cx="1837361" cy="646331"/>
          </a:xfrm>
          <a:prstGeom prst="rect">
            <a:avLst/>
          </a:prstGeom>
          <a:noFill/>
        </p:spPr>
        <p:txBody>
          <a:bodyPr wrap="none" rtlCol="0">
            <a:spAutoFit/>
          </a:bodyPr>
          <a:lstStyle/>
          <a:p>
            <a:pPr algn="ctr"/>
            <a:r>
              <a:rPr lang="en-US" dirty="0">
                <a:solidFill>
                  <a:schemeClr val="bg1"/>
                </a:solidFill>
              </a:rPr>
              <a:t>Mammalian clock</a:t>
            </a:r>
          </a:p>
          <a:p>
            <a:pPr algn="ctr"/>
            <a:r>
              <a:rPr lang="en-US" dirty="0">
                <a:solidFill>
                  <a:schemeClr val="bg1"/>
                </a:solidFill>
              </a:rPr>
              <a:t>transplant SCN</a:t>
            </a:r>
          </a:p>
        </p:txBody>
      </p:sp>
      <p:sp>
        <p:nvSpPr>
          <p:cNvPr id="38" name="TextBox 37">
            <a:extLst>
              <a:ext uri="{FF2B5EF4-FFF2-40B4-BE49-F238E27FC236}">
                <a16:creationId xmlns:a16="http://schemas.microsoft.com/office/drawing/2014/main" id="{33FFAE6A-465F-4518-A2F9-DA5984F4DD6D}"/>
              </a:ext>
            </a:extLst>
          </p:cNvPr>
          <p:cNvSpPr txBox="1"/>
          <p:nvPr/>
        </p:nvSpPr>
        <p:spPr>
          <a:xfrm>
            <a:off x="4738198" y="4407018"/>
            <a:ext cx="1435008" cy="923330"/>
          </a:xfrm>
          <a:prstGeom prst="rect">
            <a:avLst/>
          </a:prstGeom>
          <a:noFill/>
        </p:spPr>
        <p:txBody>
          <a:bodyPr wrap="none" rtlCol="0">
            <a:spAutoFit/>
          </a:bodyPr>
          <a:lstStyle/>
          <a:p>
            <a:pPr algn="ctr"/>
            <a:r>
              <a:rPr lang="en-US" dirty="0">
                <a:solidFill>
                  <a:schemeClr val="bg1"/>
                </a:solidFill>
              </a:rPr>
              <a:t>link clock </a:t>
            </a:r>
          </a:p>
          <a:p>
            <a:pPr algn="ctr"/>
            <a:r>
              <a:rPr lang="en-US" dirty="0">
                <a:solidFill>
                  <a:schemeClr val="bg1"/>
                </a:solidFill>
              </a:rPr>
              <a:t>and diseases,</a:t>
            </a:r>
          </a:p>
          <a:p>
            <a:pPr algn="ctr"/>
            <a:r>
              <a:rPr lang="en-US" dirty="0">
                <a:solidFill>
                  <a:schemeClr val="bg1"/>
                </a:solidFill>
              </a:rPr>
              <a:t>cancer, </a:t>
            </a:r>
            <a:r>
              <a:rPr lang="en-US" dirty="0" err="1">
                <a:solidFill>
                  <a:schemeClr val="bg1"/>
                </a:solidFill>
              </a:rPr>
              <a:t>etc</a:t>
            </a:r>
            <a:r>
              <a:rPr lang="en-US" dirty="0">
                <a:solidFill>
                  <a:schemeClr val="bg1"/>
                </a:solidFill>
              </a:rPr>
              <a:t>…</a:t>
            </a:r>
          </a:p>
        </p:txBody>
      </p:sp>
      <p:pic>
        <p:nvPicPr>
          <p:cNvPr id="2050" name="Picture 2" descr="https://www.skeptical-science.com/wp-content/uploads/2017/10/The_Nobel_Prize_in_Physiology_or_Medicine_2017-650x517.jpg">
            <a:extLst>
              <a:ext uri="{FF2B5EF4-FFF2-40B4-BE49-F238E27FC236}">
                <a16:creationId xmlns:a16="http://schemas.microsoft.com/office/drawing/2014/main" id="{2A1C0B57-88AA-4387-A248-591BFA655F5D}"/>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493320" y="4106496"/>
            <a:ext cx="2380866" cy="189370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6DDFBFB9-4643-4BBD-ADF2-695156F142F5}"/>
              </a:ext>
            </a:extLst>
          </p:cNvPr>
          <p:cNvSpPr txBox="1"/>
          <p:nvPr/>
        </p:nvSpPr>
        <p:spPr>
          <a:xfrm>
            <a:off x="790242" y="713947"/>
            <a:ext cx="1641796" cy="584775"/>
          </a:xfrm>
          <a:prstGeom prst="rect">
            <a:avLst/>
          </a:prstGeom>
          <a:noFill/>
        </p:spPr>
        <p:txBody>
          <a:bodyPr wrap="none" rtlCol="0">
            <a:spAutoFit/>
          </a:bodyPr>
          <a:lstStyle/>
          <a:p>
            <a:pPr algn="ctr"/>
            <a:r>
              <a:rPr lang="en-US" sz="1600" dirty="0">
                <a:solidFill>
                  <a:schemeClr val="bg1"/>
                </a:solidFill>
                <a:latin typeface="Arial" panose="020B0604020202020204" pitchFamily="34" charset="0"/>
                <a:cs typeface="Arial" panose="020B0604020202020204" pitchFamily="34" charset="0"/>
              </a:rPr>
              <a:t>“Chronobiology”</a:t>
            </a:r>
          </a:p>
          <a:p>
            <a:pPr algn="ctr"/>
            <a:r>
              <a:rPr lang="en-US" sz="1600" dirty="0">
                <a:solidFill>
                  <a:schemeClr val="bg1"/>
                </a:solidFill>
                <a:latin typeface="Arial" panose="020B0604020202020204" pitchFamily="34" charset="0"/>
                <a:cs typeface="Arial" panose="020B0604020202020204" pitchFamily="34" charset="0"/>
              </a:rPr>
              <a:t>DOB 1832</a:t>
            </a:r>
          </a:p>
        </p:txBody>
      </p:sp>
    </p:spTree>
    <p:extLst>
      <p:ext uri="{BB962C8B-B14F-4D97-AF65-F5344CB8AC3E}">
        <p14:creationId xmlns:p14="http://schemas.microsoft.com/office/powerpoint/2010/main" val="1740283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A2A0EF-9412-49E4-BFFE-9B56A8D4E37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04800" y="152400"/>
            <a:ext cx="4914900" cy="3276600"/>
          </a:xfrm>
          <a:prstGeom prst="rect">
            <a:avLst/>
          </a:prstGeom>
        </p:spPr>
      </p:pic>
      <p:pic>
        <p:nvPicPr>
          <p:cNvPr id="4" name="Picture 3">
            <a:extLst>
              <a:ext uri="{FF2B5EF4-FFF2-40B4-BE49-F238E27FC236}">
                <a16:creationId xmlns:a16="http://schemas.microsoft.com/office/drawing/2014/main" id="{699911BC-CDD3-4998-8FEA-79994B9DE6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21036" y="152400"/>
            <a:ext cx="3352800" cy="5393871"/>
          </a:xfrm>
          <a:prstGeom prst="rect">
            <a:avLst/>
          </a:prstGeom>
        </p:spPr>
      </p:pic>
      <p:sp>
        <p:nvSpPr>
          <p:cNvPr id="5" name="TextBox 4">
            <a:extLst>
              <a:ext uri="{FF2B5EF4-FFF2-40B4-BE49-F238E27FC236}">
                <a16:creationId xmlns:a16="http://schemas.microsoft.com/office/drawing/2014/main" id="{0BF7EECB-84ED-4AC8-A489-1122A938BED7}"/>
              </a:ext>
            </a:extLst>
          </p:cNvPr>
          <p:cNvSpPr txBox="1"/>
          <p:nvPr/>
        </p:nvSpPr>
        <p:spPr>
          <a:xfrm>
            <a:off x="5074871" y="5791200"/>
            <a:ext cx="3958135"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Hardin, Hall, and </a:t>
            </a:r>
            <a:r>
              <a:rPr lang="en-US" sz="1600" dirty="0" err="1">
                <a:solidFill>
                  <a:schemeClr val="bg1"/>
                </a:solidFill>
                <a:latin typeface="Arial" panose="020B0604020202020204" pitchFamily="34" charset="0"/>
                <a:cs typeface="Arial" panose="020B0604020202020204" pitchFamily="34" charset="0"/>
              </a:rPr>
              <a:t>Rosbash</a:t>
            </a:r>
            <a:r>
              <a:rPr lang="en-US" sz="1600" dirty="0">
                <a:solidFill>
                  <a:schemeClr val="bg1"/>
                </a:solidFill>
                <a:latin typeface="Arial" panose="020B0604020202020204" pitchFamily="34" charset="0"/>
                <a:cs typeface="Arial" panose="020B0604020202020204" pitchFamily="34" charset="0"/>
              </a:rPr>
              <a:t> (1990) Nature </a:t>
            </a:r>
          </a:p>
        </p:txBody>
      </p:sp>
      <p:pic>
        <p:nvPicPr>
          <p:cNvPr id="2" name="Picture 1">
            <a:extLst>
              <a:ext uri="{FF2B5EF4-FFF2-40B4-BE49-F238E27FC236}">
                <a16:creationId xmlns:a16="http://schemas.microsoft.com/office/drawing/2014/main" id="{929C06DF-3C19-4A5E-8514-845126EEA9A3}"/>
              </a:ext>
            </a:extLst>
          </p:cNvPr>
          <p:cNvPicPr>
            <a:picLocks noChangeAspect="1"/>
          </p:cNvPicPr>
          <p:nvPr/>
        </p:nvPicPr>
        <p:blipFill>
          <a:blip r:embed="rId4"/>
          <a:stretch>
            <a:fillRect/>
          </a:stretch>
        </p:blipFill>
        <p:spPr>
          <a:xfrm>
            <a:off x="981446" y="3505367"/>
            <a:ext cx="3318165" cy="3177142"/>
          </a:xfrm>
          <a:prstGeom prst="rect">
            <a:avLst/>
          </a:prstGeom>
        </p:spPr>
      </p:pic>
      <p:sp>
        <p:nvSpPr>
          <p:cNvPr id="7" name="TextBox 6">
            <a:extLst>
              <a:ext uri="{FF2B5EF4-FFF2-40B4-BE49-F238E27FC236}">
                <a16:creationId xmlns:a16="http://schemas.microsoft.com/office/drawing/2014/main" id="{193BD3C9-A20E-4770-BDF4-09DB60E1AAB3}"/>
              </a:ext>
            </a:extLst>
          </p:cNvPr>
          <p:cNvSpPr txBox="1"/>
          <p:nvPr/>
        </p:nvSpPr>
        <p:spPr>
          <a:xfrm rot="16200000">
            <a:off x="-577220" y="4909272"/>
            <a:ext cx="2734146" cy="369332"/>
          </a:xfrm>
          <a:prstGeom prst="rect">
            <a:avLst/>
          </a:prstGeom>
          <a:noFill/>
        </p:spPr>
        <p:txBody>
          <a:bodyPr wrap="none" rtlCol="0">
            <a:spAutoFit/>
          </a:bodyPr>
          <a:lstStyle/>
          <a:p>
            <a:r>
              <a:rPr lang="en-US" dirty="0">
                <a:solidFill>
                  <a:schemeClr val="bg1"/>
                </a:solidFill>
              </a:rPr>
              <a:t>Nobel Prize announcement</a:t>
            </a:r>
          </a:p>
        </p:txBody>
      </p:sp>
    </p:spTree>
    <p:extLst>
      <p:ext uri="{BB962C8B-B14F-4D97-AF65-F5344CB8AC3E}">
        <p14:creationId xmlns:p14="http://schemas.microsoft.com/office/powerpoint/2010/main" val="1690761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DD70A7-EBC7-4ED2-BAD5-CB84D49AF5D7}"/>
              </a:ext>
            </a:extLst>
          </p:cNvPr>
          <p:cNvPicPr>
            <a:picLocks noChangeAspect="1"/>
          </p:cNvPicPr>
          <p:nvPr/>
        </p:nvPicPr>
        <p:blipFill>
          <a:blip r:embed="rId2"/>
          <a:stretch>
            <a:fillRect/>
          </a:stretch>
        </p:blipFill>
        <p:spPr>
          <a:xfrm>
            <a:off x="1752600" y="729425"/>
            <a:ext cx="5638800" cy="5399149"/>
          </a:xfrm>
          <a:prstGeom prst="rect">
            <a:avLst/>
          </a:prstGeom>
        </p:spPr>
      </p:pic>
      <p:sp>
        <p:nvSpPr>
          <p:cNvPr id="3" name="TextBox 2">
            <a:extLst>
              <a:ext uri="{FF2B5EF4-FFF2-40B4-BE49-F238E27FC236}">
                <a16:creationId xmlns:a16="http://schemas.microsoft.com/office/drawing/2014/main" id="{6FF61B86-D294-41E8-9053-8CB2723129B5}"/>
              </a:ext>
            </a:extLst>
          </p:cNvPr>
          <p:cNvSpPr txBox="1"/>
          <p:nvPr/>
        </p:nvSpPr>
        <p:spPr>
          <a:xfrm>
            <a:off x="4684963" y="6128574"/>
            <a:ext cx="2734146" cy="369332"/>
          </a:xfrm>
          <a:prstGeom prst="rect">
            <a:avLst/>
          </a:prstGeom>
          <a:noFill/>
        </p:spPr>
        <p:txBody>
          <a:bodyPr wrap="none" rtlCol="0">
            <a:spAutoFit/>
          </a:bodyPr>
          <a:lstStyle/>
          <a:p>
            <a:r>
              <a:rPr lang="en-US" dirty="0">
                <a:solidFill>
                  <a:schemeClr val="bg1"/>
                </a:solidFill>
              </a:rPr>
              <a:t>Nobel Prize announcement</a:t>
            </a:r>
          </a:p>
        </p:txBody>
      </p:sp>
      <p:sp>
        <p:nvSpPr>
          <p:cNvPr id="4" name="TextBox 3">
            <a:extLst>
              <a:ext uri="{FF2B5EF4-FFF2-40B4-BE49-F238E27FC236}">
                <a16:creationId xmlns:a16="http://schemas.microsoft.com/office/drawing/2014/main" id="{5C5EBEC1-E220-49D4-B901-B89B1E011F92}"/>
              </a:ext>
            </a:extLst>
          </p:cNvPr>
          <p:cNvSpPr txBox="1"/>
          <p:nvPr/>
        </p:nvSpPr>
        <p:spPr>
          <a:xfrm>
            <a:off x="304800" y="304800"/>
            <a:ext cx="7059946"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Proposed clock mechanism: the “</a:t>
            </a:r>
            <a:r>
              <a:rPr lang="en-US" sz="1600" i="1" dirty="0">
                <a:solidFill>
                  <a:schemeClr val="bg1"/>
                </a:solidFill>
                <a:latin typeface="Arial" panose="020B0604020202020204" pitchFamily="34" charset="0"/>
                <a:cs typeface="Arial" panose="020B0604020202020204" pitchFamily="34" charset="0"/>
              </a:rPr>
              <a:t>transcriptional/translational feedback loop</a:t>
            </a:r>
            <a:r>
              <a:rPr lang="en-US" sz="16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79939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ChangeArrowheads="1"/>
          </p:cNvSpPr>
          <p:nvPr/>
        </p:nvSpPr>
        <p:spPr bwMode="auto">
          <a:xfrm>
            <a:off x="123825" y="225425"/>
            <a:ext cx="8850313" cy="6375400"/>
          </a:xfrm>
          <a:prstGeom prst="rect">
            <a:avLst/>
          </a:prstGeom>
          <a:solidFill>
            <a:schemeClr val="bg1"/>
          </a:solidFill>
          <a:ln w="9525">
            <a:noFill/>
            <a:miter lim="800000"/>
            <a:headEnd/>
            <a:tailEnd/>
          </a:ln>
          <a:effectLst/>
        </p:spPr>
        <p:txBody>
          <a:bodyPr wrap="none" anchor="ctr"/>
          <a:lstStyle/>
          <a:p>
            <a:endParaRPr lang="en-US"/>
          </a:p>
        </p:txBody>
      </p:sp>
      <p:sp>
        <p:nvSpPr>
          <p:cNvPr id="672771" name="Rectangle 3"/>
          <p:cNvSpPr>
            <a:spLocks noChangeArrowheads="1"/>
          </p:cNvSpPr>
          <p:nvPr/>
        </p:nvSpPr>
        <p:spPr bwMode="auto">
          <a:xfrm>
            <a:off x="2192338" y="2435225"/>
            <a:ext cx="1189037" cy="808038"/>
          </a:xfrm>
          <a:prstGeom prst="rect">
            <a:avLst/>
          </a:prstGeom>
          <a:solidFill>
            <a:srgbClr val="C0C0C0"/>
          </a:solidFill>
          <a:ln w="9525">
            <a:noFill/>
            <a:miter lim="800000"/>
            <a:headEnd/>
            <a:tailEnd/>
          </a:ln>
          <a:effectLst/>
        </p:spPr>
        <p:txBody>
          <a:bodyPr wrap="none" anchor="ctr"/>
          <a:lstStyle/>
          <a:p>
            <a:endParaRPr lang="en-US"/>
          </a:p>
        </p:txBody>
      </p:sp>
      <p:sp>
        <p:nvSpPr>
          <p:cNvPr id="672772" name="Rectangle 4"/>
          <p:cNvSpPr>
            <a:spLocks noChangeArrowheads="1"/>
          </p:cNvSpPr>
          <p:nvPr/>
        </p:nvSpPr>
        <p:spPr bwMode="auto">
          <a:xfrm>
            <a:off x="4594225" y="2433638"/>
            <a:ext cx="1189038" cy="801687"/>
          </a:xfrm>
          <a:prstGeom prst="rect">
            <a:avLst/>
          </a:prstGeom>
          <a:solidFill>
            <a:srgbClr val="C0C0C0"/>
          </a:solidFill>
          <a:ln w="9525">
            <a:noFill/>
            <a:miter lim="800000"/>
            <a:headEnd/>
            <a:tailEnd/>
          </a:ln>
          <a:effectLst/>
        </p:spPr>
        <p:txBody>
          <a:bodyPr wrap="none" anchor="ctr"/>
          <a:lstStyle/>
          <a:p>
            <a:endParaRPr lang="en-US"/>
          </a:p>
        </p:txBody>
      </p:sp>
      <p:sp>
        <p:nvSpPr>
          <p:cNvPr id="672773" name="Rectangle 5"/>
          <p:cNvSpPr>
            <a:spLocks noChangeArrowheads="1"/>
          </p:cNvSpPr>
          <p:nvPr/>
        </p:nvSpPr>
        <p:spPr bwMode="auto">
          <a:xfrm>
            <a:off x="1636713" y="3241675"/>
            <a:ext cx="4687887" cy="3016250"/>
          </a:xfrm>
          <a:prstGeom prst="rect">
            <a:avLst/>
          </a:prstGeom>
          <a:solidFill>
            <a:srgbClr val="C0C0C0"/>
          </a:solidFill>
          <a:ln w="9525">
            <a:noFill/>
            <a:miter lim="800000"/>
            <a:headEnd/>
            <a:tailEnd/>
          </a:ln>
          <a:effectLst/>
        </p:spPr>
        <p:txBody>
          <a:bodyPr wrap="none" anchor="ctr"/>
          <a:lstStyle/>
          <a:p>
            <a:endParaRPr lang="en-US"/>
          </a:p>
        </p:txBody>
      </p:sp>
      <p:pic>
        <p:nvPicPr>
          <p:cNvPr id="672774" name="Picture 6"/>
          <p:cNvPicPr>
            <a:picLocks noChangeAspect="1" noChangeArrowheads="1"/>
          </p:cNvPicPr>
          <p:nvPr/>
        </p:nvPicPr>
        <p:blipFill>
          <a:blip r:embed="rId3" cstate="print"/>
          <a:srcRect/>
          <a:stretch>
            <a:fillRect/>
          </a:stretch>
        </p:blipFill>
        <p:spPr bwMode="auto">
          <a:xfrm>
            <a:off x="6450013" y="1962150"/>
            <a:ext cx="2427287" cy="1916113"/>
          </a:xfrm>
          <a:prstGeom prst="rect">
            <a:avLst/>
          </a:prstGeom>
          <a:noFill/>
        </p:spPr>
      </p:pic>
      <p:sp>
        <p:nvSpPr>
          <p:cNvPr id="672775" name="Line 7"/>
          <p:cNvSpPr>
            <a:spLocks noChangeShapeType="1"/>
          </p:cNvSpPr>
          <p:nvPr/>
        </p:nvSpPr>
        <p:spPr bwMode="auto">
          <a:xfrm>
            <a:off x="1628775" y="2681288"/>
            <a:ext cx="4716463" cy="0"/>
          </a:xfrm>
          <a:prstGeom prst="line">
            <a:avLst/>
          </a:prstGeom>
          <a:noFill/>
          <a:ln w="9525">
            <a:solidFill>
              <a:schemeClr val="tx1"/>
            </a:solidFill>
            <a:round/>
            <a:headEnd/>
            <a:tailEnd/>
          </a:ln>
          <a:effectLst/>
        </p:spPr>
        <p:txBody>
          <a:bodyPr/>
          <a:lstStyle/>
          <a:p>
            <a:endParaRPr lang="en-US"/>
          </a:p>
        </p:txBody>
      </p:sp>
      <p:sp>
        <p:nvSpPr>
          <p:cNvPr id="672776" name="Line 8"/>
          <p:cNvSpPr>
            <a:spLocks noChangeShapeType="1"/>
          </p:cNvSpPr>
          <p:nvPr/>
        </p:nvSpPr>
        <p:spPr bwMode="auto">
          <a:xfrm>
            <a:off x="1628775" y="2962275"/>
            <a:ext cx="4716463" cy="0"/>
          </a:xfrm>
          <a:prstGeom prst="line">
            <a:avLst/>
          </a:prstGeom>
          <a:noFill/>
          <a:ln w="9525">
            <a:solidFill>
              <a:schemeClr val="tx1"/>
            </a:solidFill>
            <a:round/>
            <a:headEnd/>
            <a:tailEnd/>
          </a:ln>
          <a:effectLst/>
        </p:spPr>
        <p:txBody>
          <a:bodyPr/>
          <a:lstStyle/>
          <a:p>
            <a:endParaRPr lang="en-US"/>
          </a:p>
        </p:txBody>
      </p:sp>
      <p:sp>
        <p:nvSpPr>
          <p:cNvPr id="672777" name="Line 9"/>
          <p:cNvSpPr>
            <a:spLocks noChangeShapeType="1"/>
          </p:cNvSpPr>
          <p:nvPr/>
        </p:nvSpPr>
        <p:spPr bwMode="auto">
          <a:xfrm>
            <a:off x="1628775" y="3233738"/>
            <a:ext cx="4716463" cy="0"/>
          </a:xfrm>
          <a:prstGeom prst="line">
            <a:avLst/>
          </a:prstGeom>
          <a:noFill/>
          <a:ln w="9525">
            <a:solidFill>
              <a:schemeClr val="tx1"/>
            </a:solidFill>
            <a:round/>
            <a:headEnd/>
            <a:tailEnd/>
          </a:ln>
          <a:effectLst/>
        </p:spPr>
        <p:txBody>
          <a:bodyPr/>
          <a:lstStyle/>
          <a:p>
            <a:endParaRPr lang="en-US"/>
          </a:p>
        </p:txBody>
      </p:sp>
      <p:sp>
        <p:nvSpPr>
          <p:cNvPr id="672778" name="Line 10"/>
          <p:cNvSpPr>
            <a:spLocks noChangeShapeType="1"/>
          </p:cNvSpPr>
          <p:nvPr/>
        </p:nvSpPr>
        <p:spPr bwMode="auto">
          <a:xfrm>
            <a:off x="1628775" y="3505200"/>
            <a:ext cx="4716463" cy="0"/>
          </a:xfrm>
          <a:prstGeom prst="line">
            <a:avLst/>
          </a:prstGeom>
          <a:noFill/>
          <a:ln w="9525">
            <a:solidFill>
              <a:schemeClr val="tx1"/>
            </a:solidFill>
            <a:round/>
            <a:headEnd/>
            <a:tailEnd/>
          </a:ln>
          <a:effectLst/>
        </p:spPr>
        <p:txBody>
          <a:bodyPr/>
          <a:lstStyle/>
          <a:p>
            <a:endParaRPr lang="en-US"/>
          </a:p>
        </p:txBody>
      </p:sp>
      <p:sp>
        <p:nvSpPr>
          <p:cNvPr id="672779" name="Line 11"/>
          <p:cNvSpPr>
            <a:spLocks noChangeShapeType="1"/>
          </p:cNvSpPr>
          <p:nvPr/>
        </p:nvSpPr>
        <p:spPr bwMode="auto">
          <a:xfrm>
            <a:off x="1628775" y="3779838"/>
            <a:ext cx="4716463" cy="0"/>
          </a:xfrm>
          <a:prstGeom prst="line">
            <a:avLst/>
          </a:prstGeom>
          <a:noFill/>
          <a:ln w="9525">
            <a:solidFill>
              <a:schemeClr val="tx1"/>
            </a:solidFill>
            <a:round/>
            <a:headEnd/>
            <a:tailEnd/>
          </a:ln>
          <a:effectLst/>
        </p:spPr>
        <p:txBody>
          <a:bodyPr/>
          <a:lstStyle/>
          <a:p>
            <a:endParaRPr lang="en-US"/>
          </a:p>
        </p:txBody>
      </p:sp>
      <p:sp>
        <p:nvSpPr>
          <p:cNvPr id="672780" name="Line 12"/>
          <p:cNvSpPr>
            <a:spLocks noChangeShapeType="1"/>
          </p:cNvSpPr>
          <p:nvPr/>
        </p:nvSpPr>
        <p:spPr bwMode="auto">
          <a:xfrm>
            <a:off x="1628775" y="4054475"/>
            <a:ext cx="4716463" cy="0"/>
          </a:xfrm>
          <a:prstGeom prst="line">
            <a:avLst/>
          </a:prstGeom>
          <a:noFill/>
          <a:ln w="9525">
            <a:solidFill>
              <a:schemeClr val="tx1"/>
            </a:solidFill>
            <a:round/>
            <a:headEnd/>
            <a:tailEnd/>
          </a:ln>
          <a:effectLst/>
        </p:spPr>
        <p:txBody>
          <a:bodyPr/>
          <a:lstStyle/>
          <a:p>
            <a:endParaRPr lang="en-US"/>
          </a:p>
        </p:txBody>
      </p:sp>
      <p:sp>
        <p:nvSpPr>
          <p:cNvPr id="672781" name="Line 13"/>
          <p:cNvSpPr>
            <a:spLocks noChangeShapeType="1"/>
          </p:cNvSpPr>
          <p:nvPr/>
        </p:nvSpPr>
        <p:spPr bwMode="auto">
          <a:xfrm>
            <a:off x="1628775" y="4330700"/>
            <a:ext cx="4716463" cy="0"/>
          </a:xfrm>
          <a:prstGeom prst="line">
            <a:avLst/>
          </a:prstGeom>
          <a:noFill/>
          <a:ln w="9525">
            <a:solidFill>
              <a:schemeClr val="tx1"/>
            </a:solidFill>
            <a:round/>
            <a:headEnd/>
            <a:tailEnd/>
          </a:ln>
          <a:effectLst/>
        </p:spPr>
        <p:txBody>
          <a:bodyPr/>
          <a:lstStyle/>
          <a:p>
            <a:endParaRPr lang="en-US"/>
          </a:p>
        </p:txBody>
      </p:sp>
      <p:sp>
        <p:nvSpPr>
          <p:cNvPr id="672782" name="Line 14"/>
          <p:cNvSpPr>
            <a:spLocks noChangeShapeType="1"/>
          </p:cNvSpPr>
          <p:nvPr/>
        </p:nvSpPr>
        <p:spPr bwMode="auto">
          <a:xfrm>
            <a:off x="1628775" y="4606925"/>
            <a:ext cx="4716463" cy="0"/>
          </a:xfrm>
          <a:prstGeom prst="line">
            <a:avLst/>
          </a:prstGeom>
          <a:noFill/>
          <a:ln w="9525">
            <a:solidFill>
              <a:schemeClr val="tx1"/>
            </a:solidFill>
            <a:round/>
            <a:headEnd/>
            <a:tailEnd/>
          </a:ln>
          <a:effectLst/>
        </p:spPr>
        <p:txBody>
          <a:bodyPr/>
          <a:lstStyle/>
          <a:p>
            <a:endParaRPr lang="en-US"/>
          </a:p>
        </p:txBody>
      </p:sp>
      <p:sp>
        <p:nvSpPr>
          <p:cNvPr id="672783" name="Line 15"/>
          <p:cNvSpPr>
            <a:spLocks noChangeShapeType="1"/>
          </p:cNvSpPr>
          <p:nvPr/>
        </p:nvSpPr>
        <p:spPr bwMode="auto">
          <a:xfrm>
            <a:off x="1628775" y="4881563"/>
            <a:ext cx="4716463" cy="0"/>
          </a:xfrm>
          <a:prstGeom prst="line">
            <a:avLst/>
          </a:prstGeom>
          <a:noFill/>
          <a:ln w="9525">
            <a:solidFill>
              <a:schemeClr val="tx1"/>
            </a:solidFill>
            <a:round/>
            <a:headEnd/>
            <a:tailEnd/>
          </a:ln>
          <a:effectLst/>
        </p:spPr>
        <p:txBody>
          <a:bodyPr/>
          <a:lstStyle/>
          <a:p>
            <a:endParaRPr lang="en-US"/>
          </a:p>
        </p:txBody>
      </p:sp>
      <p:sp>
        <p:nvSpPr>
          <p:cNvPr id="672784" name="Line 16"/>
          <p:cNvSpPr>
            <a:spLocks noChangeShapeType="1"/>
          </p:cNvSpPr>
          <p:nvPr/>
        </p:nvSpPr>
        <p:spPr bwMode="auto">
          <a:xfrm>
            <a:off x="1628775" y="5156200"/>
            <a:ext cx="4716463" cy="0"/>
          </a:xfrm>
          <a:prstGeom prst="line">
            <a:avLst/>
          </a:prstGeom>
          <a:noFill/>
          <a:ln w="9525">
            <a:solidFill>
              <a:schemeClr val="tx1"/>
            </a:solidFill>
            <a:round/>
            <a:headEnd/>
            <a:tailEnd/>
          </a:ln>
          <a:effectLst/>
        </p:spPr>
        <p:txBody>
          <a:bodyPr/>
          <a:lstStyle/>
          <a:p>
            <a:endParaRPr lang="en-US"/>
          </a:p>
        </p:txBody>
      </p:sp>
      <p:sp>
        <p:nvSpPr>
          <p:cNvPr id="672785" name="Line 17"/>
          <p:cNvSpPr>
            <a:spLocks noChangeShapeType="1"/>
          </p:cNvSpPr>
          <p:nvPr/>
        </p:nvSpPr>
        <p:spPr bwMode="auto">
          <a:xfrm>
            <a:off x="1628775" y="5432425"/>
            <a:ext cx="4716463" cy="0"/>
          </a:xfrm>
          <a:prstGeom prst="line">
            <a:avLst/>
          </a:prstGeom>
          <a:noFill/>
          <a:ln w="9525">
            <a:solidFill>
              <a:schemeClr val="tx1"/>
            </a:solidFill>
            <a:round/>
            <a:headEnd/>
            <a:tailEnd/>
          </a:ln>
          <a:effectLst/>
        </p:spPr>
        <p:txBody>
          <a:bodyPr/>
          <a:lstStyle/>
          <a:p>
            <a:endParaRPr lang="en-US"/>
          </a:p>
        </p:txBody>
      </p:sp>
      <p:sp>
        <p:nvSpPr>
          <p:cNvPr id="672786" name="Line 18"/>
          <p:cNvSpPr>
            <a:spLocks noChangeShapeType="1"/>
          </p:cNvSpPr>
          <p:nvPr/>
        </p:nvSpPr>
        <p:spPr bwMode="auto">
          <a:xfrm>
            <a:off x="1628775" y="5707063"/>
            <a:ext cx="4716463" cy="0"/>
          </a:xfrm>
          <a:prstGeom prst="line">
            <a:avLst/>
          </a:prstGeom>
          <a:noFill/>
          <a:ln w="9525">
            <a:solidFill>
              <a:schemeClr val="tx1"/>
            </a:solidFill>
            <a:round/>
            <a:headEnd/>
            <a:tailEnd/>
          </a:ln>
          <a:effectLst/>
        </p:spPr>
        <p:txBody>
          <a:bodyPr/>
          <a:lstStyle/>
          <a:p>
            <a:endParaRPr lang="en-US"/>
          </a:p>
        </p:txBody>
      </p:sp>
      <p:sp>
        <p:nvSpPr>
          <p:cNvPr id="672787" name="Line 19"/>
          <p:cNvSpPr>
            <a:spLocks noChangeShapeType="1"/>
          </p:cNvSpPr>
          <p:nvPr/>
        </p:nvSpPr>
        <p:spPr bwMode="auto">
          <a:xfrm>
            <a:off x="1628775" y="5983288"/>
            <a:ext cx="4716463" cy="0"/>
          </a:xfrm>
          <a:prstGeom prst="line">
            <a:avLst/>
          </a:prstGeom>
          <a:noFill/>
          <a:ln w="9525">
            <a:solidFill>
              <a:schemeClr val="tx1"/>
            </a:solidFill>
            <a:round/>
            <a:headEnd/>
            <a:tailEnd/>
          </a:ln>
          <a:effectLst/>
        </p:spPr>
        <p:txBody>
          <a:bodyPr/>
          <a:lstStyle/>
          <a:p>
            <a:endParaRPr lang="en-US"/>
          </a:p>
        </p:txBody>
      </p:sp>
      <p:sp>
        <p:nvSpPr>
          <p:cNvPr id="672788" name="Line 20"/>
          <p:cNvSpPr>
            <a:spLocks noChangeShapeType="1"/>
          </p:cNvSpPr>
          <p:nvPr/>
        </p:nvSpPr>
        <p:spPr bwMode="auto">
          <a:xfrm>
            <a:off x="1628775" y="6257925"/>
            <a:ext cx="4716463" cy="0"/>
          </a:xfrm>
          <a:prstGeom prst="line">
            <a:avLst/>
          </a:prstGeom>
          <a:noFill/>
          <a:ln w="9525">
            <a:solidFill>
              <a:schemeClr val="tx1"/>
            </a:solidFill>
            <a:round/>
            <a:headEnd/>
            <a:tailEnd/>
          </a:ln>
          <a:effectLst/>
        </p:spPr>
        <p:txBody>
          <a:bodyPr/>
          <a:lstStyle/>
          <a:p>
            <a:endParaRPr lang="en-US"/>
          </a:p>
        </p:txBody>
      </p:sp>
      <p:sp>
        <p:nvSpPr>
          <p:cNvPr id="672789" name="Rectangle 21"/>
          <p:cNvSpPr>
            <a:spLocks noChangeArrowheads="1"/>
          </p:cNvSpPr>
          <p:nvPr/>
        </p:nvSpPr>
        <p:spPr bwMode="auto">
          <a:xfrm>
            <a:off x="2197100" y="2578100"/>
            <a:ext cx="635000"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790" name="Rectangle 22"/>
          <p:cNvSpPr>
            <a:spLocks noChangeArrowheads="1"/>
          </p:cNvSpPr>
          <p:nvPr/>
        </p:nvSpPr>
        <p:spPr bwMode="auto">
          <a:xfrm>
            <a:off x="2195513" y="2868613"/>
            <a:ext cx="1016000" cy="889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791" name="Rectangle 23"/>
          <p:cNvSpPr>
            <a:spLocks noChangeArrowheads="1"/>
          </p:cNvSpPr>
          <p:nvPr/>
        </p:nvSpPr>
        <p:spPr bwMode="auto">
          <a:xfrm>
            <a:off x="2862263" y="2578100"/>
            <a:ext cx="873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792" name="Rectangle 24"/>
          <p:cNvSpPr>
            <a:spLocks noChangeArrowheads="1"/>
          </p:cNvSpPr>
          <p:nvPr/>
        </p:nvSpPr>
        <p:spPr bwMode="auto">
          <a:xfrm>
            <a:off x="3014663" y="2579688"/>
            <a:ext cx="873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793" name="Rectangle 25"/>
          <p:cNvSpPr>
            <a:spLocks noChangeArrowheads="1"/>
          </p:cNvSpPr>
          <p:nvPr/>
        </p:nvSpPr>
        <p:spPr bwMode="auto">
          <a:xfrm>
            <a:off x="3167063" y="2579688"/>
            <a:ext cx="1397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794" name="Rectangle 26"/>
          <p:cNvSpPr>
            <a:spLocks noChangeArrowheads="1"/>
          </p:cNvSpPr>
          <p:nvPr/>
        </p:nvSpPr>
        <p:spPr bwMode="auto">
          <a:xfrm>
            <a:off x="4595813" y="2582863"/>
            <a:ext cx="1016000" cy="889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795" name="Rectangle 27"/>
          <p:cNvSpPr>
            <a:spLocks noChangeArrowheads="1"/>
          </p:cNvSpPr>
          <p:nvPr/>
        </p:nvSpPr>
        <p:spPr bwMode="auto">
          <a:xfrm>
            <a:off x="4597400" y="2868613"/>
            <a:ext cx="6350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796" name="Rectangle 28"/>
          <p:cNvSpPr>
            <a:spLocks noChangeArrowheads="1"/>
          </p:cNvSpPr>
          <p:nvPr/>
        </p:nvSpPr>
        <p:spPr bwMode="auto">
          <a:xfrm>
            <a:off x="5268913" y="2868613"/>
            <a:ext cx="873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797" name="Rectangle 29"/>
          <p:cNvSpPr>
            <a:spLocks noChangeArrowheads="1"/>
          </p:cNvSpPr>
          <p:nvPr/>
        </p:nvSpPr>
        <p:spPr bwMode="auto">
          <a:xfrm>
            <a:off x="5472113" y="2870200"/>
            <a:ext cx="87312" cy="90488"/>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798" name="Rectangle 30"/>
          <p:cNvSpPr>
            <a:spLocks noChangeArrowheads="1"/>
          </p:cNvSpPr>
          <p:nvPr/>
        </p:nvSpPr>
        <p:spPr bwMode="auto">
          <a:xfrm>
            <a:off x="5580063" y="2868613"/>
            <a:ext cx="1397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799" name="Rectangle 31"/>
          <p:cNvSpPr>
            <a:spLocks noChangeArrowheads="1"/>
          </p:cNvSpPr>
          <p:nvPr/>
        </p:nvSpPr>
        <p:spPr bwMode="auto">
          <a:xfrm>
            <a:off x="2197100" y="3135313"/>
            <a:ext cx="6350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00" name="Rectangle 32"/>
          <p:cNvSpPr>
            <a:spLocks noChangeArrowheads="1"/>
          </p:cNvSpPr>
          <p:nvPr/>
        </p:nvSpPr>
        <p:spPr bwMode="auto">
          <a:xfrm>
            <a:off x="2862263" y="3135313"/>
            <a:ext cx="873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01" name="Rectangle 33"/>
          <p:cNvSpPr>
            <a:spLocks noChangeArrowheads="1"/>
          </p:cNvSpPr>
          <p:nvPr/>
        </p:nvSpPr>
        <p:spPr bwMode="auto">
          <a:xfrm>
            <a:off x="3065463" y="3136900"/>
            <a:ext cx="873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02" name="Rectangle 34"/>
          <p:cNvSpPr>
            <a:spLocks noChangeArrowheads="1"/>
          </p:cNvSpPr>
          <p:nvPr/>
        </p:nvSpPr>
        <p:spPr bwMode="auto">
          <a:xfrm>
            <a:off x="3173413" y="3135313"/>
            <a:ext cx="1397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03" name="Rectangle 35"/>
          <p:cNvSpPr>
            <a:spLocks noChangeArrowheads="1"/>
          </p:cNvSpPr>
          <p:nvPr/>
        </p:nvSpPr>
        <p:spPr bwMode="auto">
          <a:xfrm>
            <a:off x="4600575" y="3132138"/>
            <a:ext cx="6350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04" name="Rectangle 36"/>
          <p:cNvSpPr>
            <a:spLocks noChangeArrowheads="1"/>
          </p:cNvSpPr>
          <p:nvPr/>
        </p:nvSpPr>
        <p:spPr bwMode="auto">
          <a:xfrm>
            <a:off x="5275263" y="3132138"/>
            <a:ext cx="873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05" name="Rectangle 37"/>
          <p:cNvSpPr>
            <a:spLocks noChangeArrowheads="1"/>
          </p:cNvSpPr>
          <p:nvPr/>
        </p:nvSpPr>
        <p:spPr bwMode="auto">
          <a:xfrm>
            <a:off x="5389563" y="3133725"/>
            <a:ext cx="873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06" name="Rectangle 38"/>
          <p:cNvSpPr>
            <a:spLocks noChangeArrowheads="1"/>
          </p:cNvSpPr>
          <p:nvPr/>
        </p:nvSpPr>
        <p:spPr bwMode="auto">
          <a:xfrm>
            <a:off x="5580063" y="3132138"/>
            <a:ext cx="1397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07" name="Rectangle 39"/>
          <p:cNvSpPr>
            <a:spLocks noChangeArrowheads="1"/>
          </p:cNvSpPr>
          <p:nvPr/>
        </p:nvSpPr>
        <p:spPr bwMode="auto">
          <a:xfrm>
            <a:off x="5503863" y="3133725"/>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08" name="Rectangle 40"/>
          <p:cNvSpPr>
            <a:spLocks noChangeArrowheads="1"/>
          </p:cNvSpPr>
          <p:nvPr/>
        </p:nvSpPr>
        <p:spPr bwMode="auto">
          <a:xfrm>
            <a:off x="2139950" y="3411538"/>
            <a:ext cx="6350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09" name="Rectangle 41"/>
          <p:cNvSpPr>
            <a:spLocks noChangeArrowheads="1"/>
          </p:cNvSpPr>
          <p:nvPr/>
        </p:nvSpPr>
        <p:spPr bwMode="auto">
          <a:xfrm>
            <a:off x="2811463" y="3411538"/>
            <a:ext cx="873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10" name="Rectangle 42"/>
          <p:cNvSpPr>
            <a:spLocks noChangeArrowheads="1"/>
          </p:cNvSpPr>
          <p:nvPr/>
        </p:nvSpPr>
        <p:spPr bwMode="auto">
          <a:xfrm>
            <a:off x="2925763" y="3406775"/>
            <a:ext cx="873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11" name="Rectangle 43"/>
          <p:cNvSpPr>
            <a:spLocks noChangeArrowheads="1"/>
          </p:cNvSpPr>
          <p:nvPr/>
        </p:nvSpPr>
        <p:spPr bwMode="auto">
          <a:xfrm>
            <a:off x="3116263" y="3408363"/>
            <a:ext cx="1397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12" name="Rectangle 44"/>
          <p:cNvSpPr>
            <a:spLocks noChangeArrowheads="1"/>
          </p:cNvSpPr>
          <p:nvPr/>
        </p:nvSpPr>
        <p:spPr bwMode="auto">
          <a:xfrm>
            <a:off x="3040063" y="340995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13" name="Rectangle 45"/>
          <p:cNvSpPr>
            <a:spLocks noChangeArrowheads="1"/>
          </p:cNvSpPr>
          <p:nvPr/>
        </p:nvSpPr>
        <p:spPr bwMode="auto">
          <a:xfrm>
            <a:off x="4565650" y="3405188"/>
            <a:ext cx="6350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14" name="Rectangle 46"/>
          <p:cNvSpPr>
            <a:spLocks noChangeArrowheads="1"/>
          </p:cNvSpPr>
          <p:nvPr/>
        </p:nvSpPr>
        <p:spPr bwMode="auto">
          <a:xfrm>
            <a:off x="5237163" y="3405188"/>
            <a:ext cx="873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15" name="Rectangle 47"/>
          <p:cNvSpPr>
            <a:spLocks noChangeArrowheads="1"/>
          </p:cNvSpPr>
          <p:nvPr/>
        </p:nvSpPr>
        <p:spPr bwMode="auto">
          <a:xfrm>
            <a:off x="5376863" y="3403600"/>
            <a:ext cx="873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16" name="Rectangle 48"/>
          <p:cNvSpPr>
            <a:spLocks noChangeArrowheads="1"/>
          </p:cNvSpPr>
          <p:nvPr/>
        </p:nvSpPr>
        <p:spPr bwMode="auto">
          <a:xfrm>
            <a:off x="5541963" y="3405188"/>
            <a:ext cx="1397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17" name="Rectangle 49"/>
          <p:cNvSpPr>
            <a:spLocks noChangeArrowheads="1"/>
          </p:cNvSpPr>
          <p:nvPr/>
        </p:nvSpPr>
        <p:spPr bwMode="auto">
          <a:xfrm>
            <a:off x="5465763" y="340360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18" name="Rectangle 50"/>
          <p:cNvSpPr>
            <a:spLocks noChangeArrowheads="1"/>
          </p:cNvSpPr>
          <p:nvPr/>
        </p:nvSpPr>
        <p:spPr bwMode="auto">
          <a:xfrm>
            <a:off x="2089150" y="3675063"/>
            <a:ext cx="6350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19" name="Rectangle 51"/>
          <p:cNvSpPr>
            <a:spLocks noChangeArrowheads="1"/>
          </p:cNvSpPr>
          <p:nvPr/>
        </p:nvSpPr>
        <p:spPr bwMode="auto">
          <a:xfrm>
            <a:off x="2760663" y="3675063"/>
            <a:ext cx="873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20" name="Rectangle 52"/>
          <p:cNvSpPr>
            <a:spLocks noChangeArrowheads="1"/>
          </p:cNvSpPr>
          <p:nvPr/>
        </p:nvSpPr>
        <p:spPr bwMode="auto">
          <a:xfrm>
            <a:off x="2900363" y="3683000"/>
            <a:ext cx="873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21" name="Rectangle 53"/>
          <p:cNvSpPr>
            <a:spLocks noChangeArrowheads="1"/>
          </p:cNvSpPr>
          <p:nvPr/>
        </p:nvSpPr>
        <p:spPr bwMode="auto">
          <a:xfrm>
            <a:off x="3065463" y="3684588"/>
            <a:ext cx="1397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22" name="Rectangle 54"/>
          <p:cNvSpPr>
            <a:spLocks noChangeArrowheads="1"/>
          </p:cNvSpPr>
          <p:nvPr/>
        </p:nvSpPr>
        <p:spPr bwMode="auto">
          <a:xfrm>
            <a:off x="2989263" y="368300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23" name="Rectangle 55"/>
          <p:cNvSpPr>
            <a:spLocks noChangeArrowheads="1"/>
          </p:cNvSpPr>
          <p:nvPr/>
        </p:nvSpPr>
        <p:spPr bwMode="auto">
          <a:xfrm>
            <a:off x="4502150" y="3681413"/>
            <a:ext cx="6350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24" name="Rectangle 56"/>
          <p:cNvSpPr>
            <a:spLocks noChangeArrowheads="1"/>
          </p:cNvSpPr>
          <p:nvPr/>
        </p:nvSpPr>
        <p:spPr bwMode="auto">
          <a:xfrm>
            <a:off x="5173663" y="3681413"/>
            <a:ext cx="873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25" name="Rectangle 57"/>
          <p:cNvSpPr>
            <a:spLocks noChangeArrowheads="1"/>
          </p:cNvSpPr>
          <p:nvPr/>
        </p:nvSpPr>
        <p:spPr bwMode="auto">
          <a:xfrm>
            <a:off x="5135563" y="3683000"/>
            <a:ext cx="873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26" name="Rectangle 58"/>
          <p:cNvSpPr>
            <a:spLocks noChangeArrowheads="1"/>
          </p:cNvSpPr>
          <p:nvPr/>
        </p:nvSpPr>
        <p:spPr bwMode="auto">
          <a:xfrm>
            <a:off x="5478463" y="3678238"/>
            <a:ext cx="1397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27" name="Rectangle 59"/>
          <p:cNvSpPr>
            <a:spLocks noChangeArrowheads="1"/>
          </p:cNvSpPr>
          <p:nvPr/>
        </p:nvSpPr>
        <p:spPr bwMode="auto">
          <a:xfrm>
            <a:off x="5402263" y="3679825"/>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28" name="Rectangle 60"/>
          <p:cNvSpPr>
            <a:spLocks noChangeArrowheads="1"/>
          </p:cNvSpPr>
          <p:nvPr/>
        </p:nvSpPr>
        <p:spPr bwMode="auto">
          <a:xfrm>
            <a:off x="2012950" y="3951288"/>
            <a:ext cx="6350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29" name="Rectangle 61"/>
          <p:cNvSpPr>
            <a:spLocks noChangeArrowheads="1"/>
          </p:cNvSpPr>
          <p:nvPr/>
        </p:nvSpPr>
        <p:spPr bwMode="auto">
          <a:xfrm>
            <a:off x="2646363" y="3952875"/>
            <a:ext cx="873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30" name="Rectangle 62"/>
          <p:cNvSpPr>
            <a:spLocks noChangeArrowheads="1"/>
          </p:cNvSpPr>
          <p:nvPr/>
        </p:nvSpPr>
        <p:spPr bwMode="auto">
          <a:xfrm>
            <a:off x="2989263" y="3954463"/>
            <a:ext cx="1397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31" name="Rectangle 63"/>
          <p:cNvSpPr>
            <a:spLocks noChangeArrowheads="1"/>
          </p:cNvSpPr>
          <p:nvPr/>
        </p:nvSpPr>
        <p:spPr bwMode="auto">
          <a:xfrm>
            <a:off x="2913063" y="395605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32" name="Rectangle 64"/>
          <p:cNvSpPr>
            <a:spLocks noChangeArrowheads="1"/>
          </p:cNvSpPr>
          <p:nvPr/>
        </p:nvSpPr>
        <p:spPr bwMode="auto">
          <a:xfrm>
            <a:off x="4451350" y="3954463"/>
            <a:ext cx="6350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33" name="Rectangle 65"/>
          <p:cNvSpPr>
            <a:spLocks noChangeArrowheads="1"/>
          </p:cNvSpPr>
          <p:nvPr/>
        </p:nvSpPr>
        <p:spPr bwMode="auto">
          <a:xfrm>
            <a:off x="5129213" y="3956050"/>
            <a:ext cx="873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34" name="Rectangle 66"/>
          <p:cNvSpPr>
            <a:spLocks noChangeArrowheads="1"/>
          </p:cNvSpPr>
          <p:nvPr/>
        </p:nvSpPr>
        <p:spPr bwMode="auto">
          <a:xfrm>
            <a:off x="5427663" y="3951288"/>
            <a:ext cx="1397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35" name="Rectangle 67"/>
          <p:cNvSpPr>
            <a:spLocks noChangeArrowheads="1"/>
          </p:cNvSpPr>
          <p:nvPr/>
        </p:nvSpPr>
        <p:spPr bwMode="auto">
          <a:xfrm>
            <a:off x="5287963" y="395605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36" name="Rectangle 68"/>
          <p:cNvSpPr>
            <a:spLocks noChangeArrowheads="1"/>
          </p:cNvSpPr>
          <p:nvPr/>
        </p:nvSpPr>
        <p:spPr bwMode="auto">
          <a:xfrm>
            <a:off x="1955800" y="4227513"/>
            <a:ext cx="6350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37" name="Rectangle 69"/>
          <p:cNvSpPr>
            <a:spLocks noChangeArrowheads="1"/>
          </p:cNvSpPr>
          <p:nvPr/>
        </p:nvSpPr>
        <p:spPr bwMode="auto">
          <a:xfrm>
            <a:off x="2633663" y="4235450"/>
            <a:ext cx="873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38" name="Rectangle 70"/>
          <p:cNvSpPr>
            <a:spLocks noChangeArrowheads="1"/>
          </p:cNvSpPr>
          <p:nvPr/>
        </p:nvSpPr>
        <p:spPr bwMode="auto">
          <a:xfrm>
            <a:off x="2932113" y="4233863"/>
            <a:ext cx="1397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39" name="Rectangle 71"/>
          <p:cNvSpPr>
            <a:spLocks noChangeArrowheads="1"/>
          </p:cNvSpPr>
          <p:nvPr/>
        </p:nvSpPr>
        <p:spPr bwMode="auto">
          <a:xfrm>
            <a:off x="2792413" y="423545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40" name="Rectangle 72"/>
          <p:cNvSpPr>
            <a:spLocks noChangeArrowheads="1"/>
          </p:cNvSpPr>
          <p:nvPr/>
        </p:nvSpPr>
        <p:spPr bwMode="auto">
          <a:xfrm>
            <a:off x="4413250" y="4233863"/>
            <a:ext cx="6350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41" name="Rectangle 73"/>
          <p:cNvSpPr>
            <a:spLocks noChangeArrowheads="1"/>
          </p:cNvSpPr>
          <p:nvPr/>
        </p:nvSpPr>
        <p:spPr bwMode="auto">
          <a:xfrm>
            <a:off x="5148263" y="4235450"/>
            <a:ext cx="873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42" name="Rectangle 74"/>
          <p:cNvSpPr>
            <a:spLocks noChangeArrowheads="1"/>
          </p:cNvSpPr>
          <p:nvPr/>
        </p:nvSpPr>
        <p:spPr bwMode="auto">
          <a:xfrm>
            <a:off x="5389563" y="4233863"/>
            <a:ext cx="1397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43" name="Rectangle 75"/>
          <p:cNvSpPr>
            <a:spLocks noChangeArrowheads="1"/>
          </p:cNvSpPr>
          <p:nvPr/>
        </p:nvSpPr>
        <p:spPr bwMode="auto">
          <a:xfrm>
            <a:off x="5249863" y="423545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44" name="Rectangle 76"/>
          <p:cNvSpPr>
            <a:spLocks noChangeArrowheads="1"/>
          </p:cNvSpPr>
          <p:nvPr/>
        </p:nvSpPr>
        <p:spPr bwMode="auto">
          <a:xfrm>
            <a:off x="1898650" y="4513263"/>
            <a:ext cx="6350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45" name="Rectangle 77"/>
          <p:cNvSpPr>
            <a:spLocks noChangeArrowheads="1"/>
          </p:cNvSpPr>
          <p:nvPr/>
        </p:nvSpPr>
        <p:spPr bwMode="auto">
          <a:xfrm>
            <a:off x="2633663" y="4514850"/>
            <a:ext cx="873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46" name="Rectangle 78"/>
          <p:cNvSpPr>
            <a:spLocks noChangeArrowheads="1"/>
          </p:cNvSpPr>
          <p:nvPr/>
        </p:nvSpPr>
        <p:spPr bwMode="auto">
          <a:xfrm>
            <a:off x="2874963" y="4510088"/>
            <a:ext cx="1397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47" name="Rectangle 79"/>
          <p:cNvSpPr>
            <a:spLocks noChangeArrowheads="1"/>
          </p:cNvSpPr>
          <p:nvPr/>
        </p:nvSpPr>
        <p:spPr bwMode="auto">
          <a:xfrm>
            <a:off x="2735263" y="451485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48" name="Rectangle 80"/>
          <p:cNvSpPr>
            <a:spLocks noChangeArrowheads="1"/>
          </p:cNvSpPr>
          <p:nvPr/>
        </p:nvSpPr>
        <p:spPr bwMode="auto">
          <a:xfrm>
            <a:off x="4349750" y="4506913"/>
            <a:ext cx="6350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49" name="Rectangle 81"/>
          <p:cNvSpPr>
            <a:spLocks noChangeArrowheads="1"/>
          </p:cNvSpPr>
          <p:nvPr/>
        </p:nvSpPr>
        <p:spPr bwMode="auto">
          <a:xfrm>
            <a:off x="5084763" y="4508500"/>
            <a:ext cx="873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50" name="Rectangle 82"/>
          <p:cNvSpPr>
            <a:spLocks noChangeArrowheads="1"/>
          </p:cNvSpPr>
          <p:nvPr/>
        </p:nvSpPr>
        <p:spPr bwMode="auto">
          <a:xfrm>
            <a:off x="5326063" y="4503738"/>
            <a:ext cx="1397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51" name="Rectangle 83"/>
          <p:cNvSpPr>
            <a:spLocks noChangeArrowheads="1"/>
          </p:cNvSpPr>
          <p:nvPr/>
        </p:nvSpPr>
        <p:spPr bwMode="auto">
          <a:xfrm>
            <a:off x="5186363" y="450850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52" name="Rectangle 84"/>
          <p:cNvSpPr>
            <a:spLocks noChangeArrowheads="1"/>
          </p:cNvSpPr>
          <p:nvPr/>
        </p:nvSpPr>
        <p:spPr bwMode="auto">
          <a:xfrm>
            <a:off x="4989513" y="4508500"/>
            <a:ext cx="873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53" name="Rectangle 85"/>
          <p:cNvSpPr>
            <a:spLocks noChangeArrowheads="1"/>
          </p:cNvSpPr>
          <p:nvPr/>
        </p:nvSpPr>
        <p:spPr bwMode="auto">
          <a:xfrm>
            <a:off x="1835150" y="4779963"/>
            <a:ext cx="6350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54" name="Rectangle 86"/>
          <p:cNvSpPr>
            <a:spLocks noChangeArrowheads="1"/>
          </p:cNvSpPr>
          <p:nvPr/>
        </p:nvSpPr>
        <p:spPr bwMode="auto">
          <a:xfrm>
            <a:off x="2570163" y="4778375"/>
            <a:ext cx="873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55" name="Rectangle 87"/>
          <p:cNvSpPr>
            <a:spLocks noChangeArrowheads="1"/>
          </p:cNvSpPr>
          <p:nvPr/>
        </p:nvSpPr>
        <p:spPr bwMode="auto">
          <a:xfrm>
            <a:off x="2811463" y="4779963"/>
            <a:ext cx="1397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56" name="Rectangle 88"/>
          <p:cNvSpPr>
            <a:spLocks noChangeArrowheads="1"/>
          </p:cNvSpPr>
          <p:nvPr/>
        </p:nvSpPr>
        <p:spPr bwMode="auto">
          <a:xfrm>
            <a:off x="2671763" y="478155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57" name="Rectangle 89"/>
          <p:cNvSpPr>
            <a:spLocks noChangeArrowheads="1"/>
          </p:cNvSpPr>
          <p:nvPr/>
        </p:nvSpPr>
        <p:spPr bwMode="auto">
          <a:xfrm>
            <a:off x="2474913" y="4778375"/>
            <a:ext cx="873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58" name="Rectangle 90"/>
          <p:cNvSpPr>
            <a:spLocks noChangeArrowheads="1"/>
          </p:cNvSpPr>
          <p:nvPr/>
        </p:nvSpPr>
        <p:spPr bwMode="auto">
          <a:xfrm>
            <a:off x="4286250" y="4779963"/>
            <a:ext cx="6350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59" name="Rectangle 91"/>
          <p:cNvSpPr>
            <a:spLocks noChangeArrowheads="1"/>
          </p:cNvSpPr>
          <p:nvPr/>
        </p:nvSpPr>
        <p:spPr bwMode="auto">
          <a:xfrm>
            <a:off x="5046663" y="4778375"/>
            <a:ext cx="873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60" name="Rectangle 92"/>
          <p:cNvSpPr>
            <a:spLocks noChangeArrowheads="1"/>
          </p:cNvSpPr>
          <p:nvPr/>
        </p:nvSpPr>
        <p:spPr bwMode="auto">
          <a:xfrm>
            <a:off x="5262563" y="4783138"/>
            <a:ext cx="139700"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61" name="Rectangle 93"/>
          <p:cNvSpPr>
            <a:spLocks noChangeArrowheads="1"/>
          </p:cNvSpPr>
          <p:nvPr/>
        </p:nvSpPr>
        <p:spPr bwMode="auto">
          <a:xfrm>
            <a:off x="5167313" y="4778375"/>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62" name="Rectangle 94"/>
          <p:cNvSpPr>
            <a:spLocks noChangeArrowheads="1"/>
          </p:cNvSpPr>
          <p:nvPr/>
        </p:nvSpPr>
        <p:spPr bwMode="auto">
          <a:xfrm>
            <a:off x="4938713" y="4778375"/>
            <a:ext cx="873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63" name="Rectangle 95"/>
          <p:cNvSpPr>
            <a:spLocks noChangeArrowheads="1"/>
          </p:cNvSpPr>
          <p:nvPr/>
        </p:nvSpPr>
        <p:spPr bwMode="auto">
          <a:xfrm>
            <a:off x="1719263" y="505460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64" name="Rectangle 96"/>
          <p:cNvSpPr>
            <a:spLocks noChangeArrowheads="1"/>
          </p:cNvSpPr>
          <p:nvPr/>
        </p:nvSpPr>
        <p:spPr bwMode="auto">
          <a:xfrm>
            <a:off x="1792288" y="505460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65" name="Rectangle 97"/>
          <p:cNvSpPr>
            <a:spLocks noChangeArrowheads="1"/>
          </p:cNvSpPr>
          <p:nvPr/>
        </p:nvSpPr>
        <p:spPr bwMode="auto">
          <a:xfrm>
            <a:off x="1998663" y="505460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66" name="Rectangle 98"/>
          <p:cNvSpPr>
            <a:spLocks noChangeArrowheads="1"/>
          </p:cNvSpPr>
          <p:nvPr/>
        </p:nvSpPr>
        <p:spPr bwMode="auto">
          <a:xfrm>
            <a:off x="2138363" y="5054600"/>
            <a:ext cx="4286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67" name="Rectangle 99"/>
          <p:cNvSpPr>
            <a:spLocks noChangeArrowheads="1"/>
          </p:cNvSpPr>
          <p:nvPr/>
        </p:nvSpPr>
        <p:spPr bwMode="auto">
          <a:xfrm>
            <a:off x="2278063" y="505460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68" name="Rectangle 100"/>
          <p:cNvSpPr>
            <a:spLocks noChangeArrowheads="1"/>
          </p:cNvSpPr>
          <p:nvPr/>
        </p:nvSpPr>
        <p:spPr bwMode="auto">
          <a:xfrm>
            <a:off x="2836863" y="505460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69" name="Rectangle 101"/>
          <p:cNvSpPr>
            <a:spLocks noChangeArrowheads="1"/>
          </p:cNvSpPr>
          <p:nvPr/>
        </p:nvSpPr>
        <p:spPr bwMode="auto">
          <a:xfrm>
            <a:off x="3122613" y="505460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70" name="Rectangle 102"/>
          <p:cNvSpPr>
            <a:spLocks noChangeArrowheads="1"/>
          </p:cNvSpPr>
          <p:nvPr/>
        </p:nvSpPr>
        <p:spPr bwMode="auto">
          <a:xfrm>
            <a:off x="3249613" y="505460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71" name="Rectangle 103"/>
          <p:cNvSpPr>
            <a:spLocks noChangeArrowheads="1"/>
          </p:cNvSpPr>
          <p:nvPr/>
        </p:nvSpPr>
        <p:spPr bwMode="auto">
          <a:xfrm>
            <a:off x="3713163" y="505460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72" name="Rectangle 104"/>
          <p:cNvSpPr>
            <a:spLocks noChangeArrowheads="1"/>
          </p:cNvSpPr>
          <p:nvPr/>
        </p:nvSpPr>
        <p:spPr bwMode="auto">
          <a:xfrm>
            <a:off x="3859213" y="505460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73" name="Rectangle 105"/>
          <p:cNvSpPr>
            <a:spLocks noChangeArrowheads="1"/>
          </p:cNvSpPr>
          <p:nvPr/>
        </p:nvSpPr>
        <p:spPr bwMode="auto">
          <a:xfrm>
            <a:off x="4183063" y="505460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74" name="Rectangle 106"/>
          <p:cNvSpPr>
            <a:spLocks noChangeArrowheads="1"/>
          </p:cNvSpPr>
          <p:nvPr/>
        </p:nvSpPr>
        <p:spPr bwMode="auto">
          <a:xfrm>
            <a:off x="4462463" y="505460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75" name="Rectangle 107"/>
          <p:cNvSpPr>
            <a:spLocks noChangeArrowheads="1"/>
          </p:cNvSpPr>
          <p:nvPr/>
        </p:nvSpPr>
        <p:spPr bwMode="auto">
          <a:xfrm>
            <a:off x="4602163" y="505460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76" name="Rectangle 108"/>
          <p:cNvSpPr>
            <a:spLocks noChangeArrowheads="1"/>
          </p:cNvSpPr>
          <p:nvPr/>
        </p:nvSpPr>
        <p:spPr bwMode="auto">
          <a:xfrm>
            <a:off x="5021263" y="505460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77" name="Rectangle 109"/>
          <p:cNvSpPr>
            <a:spLocks noChangeArrowheads="1"/>
          </p:cNvSpPr>
          <p:nvPr/>
        </p:nvSpPr>
        <p:spPr bwMode="auto">
          <a:xfrm>
            <a:off x="5313363" y="505460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78" name="Rectangle 110"/>
          <p:cNvSpPr>
            <a:spLocks noChangeArrowheads="1"/>
          </p:cNvSpPr>
          <p:nvPr/>
        </p:nvSpPr>
        <p:spPr bwMode="auto">
          <a:xfrm>
            <a:off x="5573713" y="505460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79" name="Rectangle 111"/>
          <p:cNvSpPr>
            <a:spLocks noChangeArrowheads="1"/>
          </p:cNvSpPr>
          <p:nvPr/>
        </p:nvSpPr>
        <p:spPr bwMode="auto">
          <a:xfrm>
            <a:off x="5891213" y="505460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80" name="Rectangle 112"/>
          <p:cNvSpPr>
            <a:spLocks noChangeArrowheads="1"/>
          </p:cNvSpPr>
          <p:nvPr/>
        </p:nvSpPr>
        <p:spPr bwMode="auto">
          <a:xfrm>
            <a:off x="6037263" y="5054600"/>
            <a:ext cx="6191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81" name="Rectangle 113"/>
          <p:cNvSpPr>
            <a:spLocks noChangeArrowheads="1"/>
          </p:cNvSpPr>
          <p:nvPr/>
        </p:nvSpPr>
        <p:spPr bwMode="auto">
          <a:xfrm>
            <a:off x="2505075" y="5059363"/>
            <a:ext cx="42863"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82" name="Rectangle 114"/>
          <p:cNvSpPr>
            <a:spLocks noChangeArrowheads="1"/>
          </p:cNvSpPr>
          <p:nvPr/>
        </p:nvSpPr>
        <p:spPr bwMode="auto">
          <a:xfrm>
            <a:off x="3009900" y="5059363"/>
            <a:ext cx="42863"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83" name="Rectangle 115"/>
          <p:cNvSpPr>
            <a:spLocks noChangeArrowheads="1"/>
          </p:cNvSpPr>
          <p:nvPr/>
        </p:nvSpPr>
        <p:spPr bwMode="auto">
          <a:xfrm>
            <a:off x="4038600" y="5059363"/>
            <a:ext cx="42863"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84" name="Rectangle 116"/>
          <p:cNvSpPr>
            <a:spLocks noChangeArrowheads="1"/>
          </p:cNvSpPr>
          <p:nvPr/>
        </p:nvSpPr>
        <p:spPr bwMode="auto">
          <a:xfrm>
            <a:off x="5748338" y="5059363"/>
            <a:ext cx="4286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85" name="Rectangle 117"/>
          <p:cNvSpPr>
            <a:spLocks noChangeArrowheads="1"/>
          </p:cNvSpPr>
          <p:nvPr/>
        </p:nvSpPr>
        <p:spPr bwMode="auto">
          <a:xfrm>
            <a:off x="6196013" y="5059363"/>
            <a:ext cx="4286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86" name="Rectangle 118"/>
          <p:cNvSpPr>
            <a:spLocks noChangeArrowheads="1"/>
          </p:cNvSpPr>
          <p:nvPr/>
        </p:nvSpPr>
        <p:spPr bwMode="auto">
          <a:xfrm>
            <a:off x="1830388" y="533241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87" name="Rectangle 119"/>
          <p:cNvSpPr>
            <a:spLocks noChangeArrowheads="1"/>
          </p:cNvSpPr>
          <p:nvPr/>
        </p:nvSpPr>
        <p:spPr bwMode="auto">
          <a:xfrm>
            <a:off x="2109788" y="533241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88" name="Rectangle 120"/>
          <p:cNvSpPr>
            <a:spLocks noChangeArrowheads="1"/>
          </p:cNvSpPr>
          <p:nvPr/>
        </p:nvSpPr>
        <p:spPr bwMode="auto">
          <a:xfrm>
            <a:off x="2249488" y="533241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89" name="Rectangle 121"/>
          <p:cNvSpPr>
            <a:spLocks noChangeArrowheads="1"/>
          </p:cNvSpPr>
          <p:nvPr/>
        </p:nvSpPr>
        <p:spPr bwMode="auto">
          <a:xfrm>
            <a:off x="2668588" y="533241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90" name="Rectangle 122"/>
          <p:cNvSpPr>
            <a:spLocks noChangeArrowheads="1"/>
          </p:cNvSpPr>
          <p:nvPr/>
        </p:nvSpPr>
        <p:spPr bwMode="auto">
          <a:xfrm>
            <a:off x="2960688" y="533241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91" name="Rectangle 123"/>
          <p:cNvSpPr>
            <a:spLocks noChangeArrowheads="1"/>
          </p:cNvSpPr>
          <p:nvPr/>
        </p:nvSpPr>
        <p:spPr bwMode="auto">
          <a:xfrm>
            <a:off x="3221038" y="533241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92" name="Rectangle 124"/>
          <p:cNvSpPr>
            <a:spLocks noChangeArrowheads="1"/>
          </p:cNvSpPr>
          <p:nvPr/>
        </p:nvSpPr>
        <p:spPr bwMode="auto">
          <a:xfrm>
            <a:off x="3538538" y="533241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93" name="Rectangle 125"/>
          <p:cNvSpPr>
            <a:spLocks noChangeArrowheads="1"/>
          </p:cNvSpPr>
          <p:nvPr/>
        </p:nvSpPr>
        <p:spPr bwMode="auto">
          <a:xfrm>
            <a:off x="3684588" y="533241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94" name="Rectangle 126"/>
          <p:cNvSpPr>
            <a:spLocks noChangeArrowheads="1"/>
          </p:cNvSpPr>
          <p:nvPr/>
        </p:nvSpPr>
        <p:spPr bwMode="auto">
          <a:xfrm>
            <a:off x="1685925" y="5334000"/>
            <a:ext cx="42863"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95" name="Rectangle 127"/>
          <p:cNvSpPr>
            <a:spLocks noChangeArrowheads="1"/>
          </p:cNvSpPr>
          <p:nvPr/>
        </p:nvSpPr>
        <p:spPr bwMode="auto">
          <a:xfrm>
            <a:off x="3395663" y="5334000"/>
            <a:ext cx="4286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96" name="Rectangle 128"/>
          <p:cNvSpPr>
            <a:spLocks noChangeArrowheads="1"/>
          </p:cNvSpPr>
          <p:nvPr/>
        </p:nvSpPr>
        <p:spPr bwMode="auto">
          <a:xfrm>
            <a:off x="3843338" y="5334000"/>
            <a:ext cx="4286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97" name="Rectangle 129"/>
          <p:cNvSpPr>
            <a:spLocks noChangeArrowheads="1"/>
          </p:cNvSpPr>
          <p:nvPr/>
        </p:nvSpPr>
        <p:spPr bwMode="auto">
          <a:xfrm>
            <a:off x="4287838" y="533241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98" name="Rectangle 130"/>
          <p:cNvSpPr>
            <a:spLocks noChangeArrowheads="1"/>
          </p:cNvSpPr>
          <p:nvPr/>
        </p:nvSpPr>
        <p:spPr bwMode="auto">
          <a:xfrm>
            <a:off x="4471988" y="533241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899" name="Rectangle 131"/>
          <p:cNvSpPr>
            <a:spLocks noChangeArrowheads="1"/>
          </p:cNvSpPr>
          <p:nvPr/>
        </p:nvSpPr>
        <p:spPr bwMode="auto">
          <a:xfrm>
            <a:off x="4545013" y="533241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00" name="Rectangle 132"/>
          <p:cNvSpPr>
            <a:spLocks noChangeArrowheads="1"/>
          </p:cNvSpPr>
          <p:nvPr/>
        </p:nvSpPr>
        <p:spPr bwMode="auto">
          <a:xfrm>
            <a:off x="5097463" y="533241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01" name="Rectangle 133"/>
          <p:cNvSpPr>
            <a:spLocks noChangeArrowheads="1"/>
          </p:cNvSpPr>
          <p:nvPr/>
        </p:nvSpPr>
        <p:spPr bwMode="auto">
          <a:xfrm>
            <a:off x="5322888" y="533241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02" name="Rectangle 134"/>
          <p:cNvSpPr>
            <a:spLocks noChangeArrowheads="1"/>
          </p:cNvSpPr>
          <p:nvPr/>
        </p:nvSpPr>
        <p:spPr bwMode="auto">
          <a:xfrm>
            <a:off x="5659438" y="533241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03" name="Rectangle 135"/>
          <p:cNvSpPr>
            <a:spLocks noChangeArrowheads="1"/>
          </p:cNvSpPr>
          <p:nvPr/>
        </p:nvSpPr>
        <p:spPr bwMode="auto">
          <a:xfrm>
            <a:off x="5900738" y="533241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04" name="Rectangle 136"/>
          <p:cNvSpPr>
            <a:spLocks noChangeArrowheads="1"/>
          </p:cNvSpPr>
          <p:nvPr/>
        </p:nvSpPr>
        <p:spPr bwMode="auto">
          <a:xfrm>
            <a:off x="5970588" y="533241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05" name="Rectangle 137"/>
          <p:cNvSpPr>
            <a:spLocks noChangeArrowheads="1"/>
          </p:cNvSpPr>
          <p:nvPr/>
        </p:nvSpPr>
        <p:spPr bwMode="auto">
          <a:xfrm>
            <a:off x="4048125" y="5334000"/>
            <a:ext cx="42863"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06" name="Rectangle 138"/>
          <p:cNvSpPr>
            <a:spLocks noChangeArrowheads="1"/>
          </p:cNvSpPr>
          <p:nvPr/>
        </p:nvSpPr>
        <p:spPr bwMode="auto">
          <a:xfrm>
            <a:off x="5757863" y="5334000"/>
            <a:ext cx="4286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07" name="Rectangle 139"/>
          <p:cNvSpPr>
            <a:spLocks noChangeArrowheads="1"/>
          </p:cNvSpPr>
          <p:nvPr/>
        </p:nvSpPr>
        <p:spPr bwMode="auto">
          <a:xfrm>
            <a:off x="6205538" y="5334000"/>
            <a:ext cx="4286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08" name="Rectangle 140"/>
          <p:cNvSpPr>
            <a:spLocks noChangeArrowheads="1"/>
          </p:cNvSpPr>
          <p:nvPr/>
        </p:nvSpPr>
        <p:spPr bwMode="auto">
          <a:xfrm>
            <a:off x="1690688" y="5607050"/>
            <a:ext cx="4286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09" name="Rectangle 141"/>
          <p:cNvSpPr>
            <a:spLocks noChangeArrowheads="1"/>
          </p:cNvSpPr>
          <p:nvPr/>
        </p:nvSpPr>
        <p:spPr bwMode="auto">
          <a:xfrm>
            <a:off x="2135188" y="560546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10" name="Rectangle 142"/>
          <p:cNvSpPr>
            <a:spLocks noChangeArrowheads="1"/>
          </p:cNvSpPr>
          <p:nvPr/>
        </p:nvSpPr>
        <p:spPr bwMode="auto">
          <a:xfrm>
            <a:off x="2319338" y="560546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11" name="Rectangle 143"/>
          <p:cNvSpPr>
            <a:spLocks noChangeArrowheads="1"/>
          </p:cNvSpPr>
          <p:nvPr/>
        </p:nvSpPr>
        <p:spPr bwMode="auto">
          <a:xfrm>
            <a:off x="2392363" y="560546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12" name="Rectangle 144"/>
          <p:cNvSpPr>
            <a:spLocks noChangeArrowheads="1"/>
          </p:cNvSpPr>
          <p:nvPr/>
        </p:nvSpPr>
        <p:spPr bwMode="auto">
          <a:xfrm>
            <a:off x="2944813" y="560546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13" name="Rectangle 145"/>
          <p:cNvSpPr>
            <a:spLocks noChangeArrowheads="1"/>
          </p:cNvSpPr>
          <p:nvPr/>
        </p:nvSpPr>
        <p:spPr bwMode="auto">
          <a:xfrm>
            <a:off x="3170238" y="560546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14" name="Rectangle 146"/>
          <p:cNvSpPr>
            <a:spLocks noChangeArrowheads="1"/>
          </p:cNvSpPr>
          <p:nvPr/>
        </p:nvSpPr>
        <p:spPr bwMode="auto">
          <a:xfrm>
            <a:off x="3506788" y="560546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15" name="Rectangle 147"/>
          <p:cNvSpPr>
            <a:spLocks noChangeArrowheads="1"/>
          </p:cNvSpPr>
          <p:nvPr/>
        </p:nvSpPr>
        <p:spPr bwMode="auto">
          <a:xfrm>
            <a:off x="3748088" y="560546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16" name="Rectangle 148"/>
          <p:cNvSpPr>
            <a:spLocks noChangeArrowheads="1"/>
          </p:cNvSpPr>
          <p:nvPr/>
        </p:nvSpPr>
        <p:spPr bwMode="auto">
          <a:xfrm>
            <a:off x="3817938" y="560546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17" name="Rectangle 149"/>
          <p:cNvSpPr>
            <a:spLocks noChangeArrowheads="1"/>
          </p:cNvSpPr>
          <p:nvPr/>
        </p:nvSpPr>
        <p:spPr bwMode="auto">
          <a:xfrm>
            <a:off x="1895475" y="5607050"/>
            <a:ext cx="42863"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18" name="Rectangle 150"/>
          <p:cNvSpPr>
            <a:spLocks noChangeArrowheads="1"/>
          </p:cNvSpPr>
          <p:nvPr/>
        </p:nvSpPr>
        <p:spPr bwMode="auto">
          <a:xfrm>
            <a:off x="3605213" y="5607050"/>
            <a:ext cx="4286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19" name="Rectangle 151"/>
          <p:cNvSpPr>
            <a:spLocks noChangeArrowheads="1"/>
          </p:cNvSpPr>
          <p:nvPr/>
        </p:nvSpPr>
        <p:spPr bwMode="auto">
          <a:xfrm>
            <a:off x="4148138" y="5607050"/>
            <a:ext cx="4286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20" name="Rectangle 152"/>
          <p:cNvSpPr>
            <a:spLocks noChangeArrowheads="1"/>
          </p:cNvSpPr>
          <p:nvPr/>
        </p:nvSpPr>
        <p:spPr bwMode="auto">
          <a:xfrm>
            <a:off x="4373563" y="560546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21" name="Rectangle 153"/>
          <p:cNvSpPr>
            <a:spLocks noChangeArrowheads="1"/>
          </p:cNvSpPr>
          <p:nvPr/>
        </p:nvSpPr>
        <p:spPr bwMode="auto">
          <a:xfrm>
            <a:off x="4652963" y="560546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22" name="Rectangle 154"/>
          <p:cNvSpPr>
            <a:spLocks noChangeArrowheads="1"/>
          </p:cNvSpPr>
          <p:nvPr/>
        </p:nvSpPr>
        <p:spPr bwMode="auto">
          <a:xfrm>
            <a:off x="4916488" y="560546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23" name="Rectangle 155"/>
          <p:cNvSpPr>
            <a:spLocks noChangeArrowheads="1"/>
          </p:cNvSpPr>
          <p:nvPr/>
        </p:nvSpPr>
        <p:spPr bwMode="auto">
          <a:xfrm>
            <a:off x="5211763" y="560546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24" name="Rectangle 156"/>
          <p:cNvSpPr>
            <a:spLocks noChangeArrowheads="1"/>
          </p:cNvSpPr>
          <p:nvPr/>
        </p:nvSpPr>
        <p:spPr bwMode="auto">
          <a:xfrm>
            <a:off x="5399088" y="560546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25" name="Rectangle 157"/>
          <p:cNvSpPr>
            <a:spLocks noChangeArrowheads="1"/>
          </p:cNvSpPr>
          <p:nvPr/>
        </p:nvSpPr>
        <p:spPr bwMode="auto">
          <a:xfrm>
            <a:off x="5764213" y="560546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26" name="Rectangle 158"/>
          <p:cNvSpPr>
            <a:spLocks noChangeArrowheads="1"/>
          </p:cNvSpPr>
          <p:nvPr/>
        </p:nvSpPr>
        <p:spPr bwMode="auto">
          <a:xfrm>
            <a:off x="6081713" y="560546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27" name="Rectangle 159"/>
          <p:cNvSpPr>
            <a:spLocks noChangeArrowheads="1"/>
          </p:cNvSpPr>
          <p:nvPr/>
        </p:nvSpPr>
        <p:spPr bwMode="auto">
          <a:xfrm>
            <a:off x="6227763" y="5605463"/>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28" name="Rectangle 160"/>
          <p:cNvSpPr>
            <a:spLocks noChangeArrowheads="1"/>
          </p:cNvSpPr>
          <p:nvPr/>
        </p:nvSpPr>
        <p:spPr bwMode="auto">
          <a:xfrm>
            <a:off x="4229100" y="5607050"/>
            <a:ext cx="42863"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29" name="Rectangle 161"/>
          <p:cNvSpPr>
            <a:spLocks noChangeArrowheads="1"/>
          </p:cNvSpPr>
          <p:nvPr/>
        </p:nvSpPr>
        <p:spPr bwMode="auto">
          <a:xfrm>
            <a:off x="5938838" y="5607050"/>
            <a:ext cx="4286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30" name="Rectangle 162"/>
          <p:cNvSpPr>
            <a:spLocks noChangeArrowheads="1"/>
          </p:cNvSpPr>
          <p:nvPr/>
        </p:nvSpPr>
        <p:spPr bwMode="auto">
          <a:xfrm>
            <a:off x="1690688" y="5883275"/>
            <a:ext cx="4286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31" name="Rectangle 163"/>
          <p:cNvSpPr>
            <a:spLocks noChangeArrowheads="1"/>
          </p:cNvSpPr>
          <p:nvPr/>
        </p:nvSpPr>
        <p:spPr bwMode="auto">
          <a:xfrm>
            <a:off x="1916113" y="588168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32" name="Rectangle 164"/>
          <p:cNvSpPr>
            <a:spLocks noChangeArrowheads="1"/>
          </p:cNvSpPr>
          <p:nvPr/>
        </p:nvSpPr>
        <p:spPr bwMode="auto">
          <a:xfrm>
            <a:off x="2195513" y="588168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33" name="Rectangle 165"/>
          <p:cNvSpPr>
            <a:spLocks noChangeArrowheads="1"/>
          </p:cNvSpPr>
          <p:nvPr/>
        </p:nvSpPr>
        <p:spPr bwMode="auto">
          <a:xfrm>
            <a:off x="2459038" y="588168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34" name="Rectangle 166"/>
          <p:cNvSpPr>
            <a:spLocks noChangeArrowheads="1"/>
          </p:cNvSpPr>
          <p:nvPr/>
        </p:nvSpPr>
        <p:spPr bwMode="auto">
          <a:xfrm>
            <a:off x="2754313" y="588168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35" name="Rectangle 167"/>
          <p:cNvSpPr>
            <a:spLocks noChangeArrowheads="1"/>
          </p:cNvSpPr>
          <p:nvPr/>
        </p:nvSpPr>
        <p:spPr bwMode="auto">
          <a:xfrm>
            <a:off x="2941638" y="588168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36" name="Rectangle 168"/>
          <p:cNvSpPr>
            <a:spLocks noChangeArrowheads="1"/>
          </p:cNvSpPr>
          <p:nvPr/>
        </p:nvSpPr>
        <p:spPr bwMode="auto">
          <a:xfrm>
            <a:off x="3306763" y="588168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37" name="Rectangle 169"/>
          <p:cNvSpPr>
            <a:spLocks noChangeArrowheads="1"/>
          </p:cNvSpPr>
          <p:nvPr/>
        </p:nvSpPr>
        <p:spPr bwMode="auto">
          <a:xfrm>
            <a:off x="3624263" y="588168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38" name="Rectangle 170"/>
          <p:cNvSpPr>
            <a:spLocks noChangeArrowheads="1"/>
          </p:cNvSpPr>
          <p:nvPr/>
        </p:nvSpPr>
        <p:spPr bwMode="auto">
          <a:xfrm>
            <a:off x="3770313" y="588168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39" name="Rectangle 171"/>
          <p:cNvSpPr>
            <a:spLocks noChangeArrowheads="1"/>
          </p:cNvSpPr>
          <p:nvPr/>
        </p:nvSpPr>
        <p:spPr bwMode="auto">
          <a:xfrm>
            <a:off x="1771650" y="5883275"/>
            <a:ext cx="42863"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40" name="Rectangle 172"/>
          <p:cNvSpPr>
            <a:spLocks noChangeArrowheads="1"/>
          </p:cNvSpPr>
          <p:nvPr/>
        </p:nvSpPr>
        <p:spPr bwMode="auto">
          <a:xfrm>
            <a:off x="3481388" y="5883275"/>
            <a:ext cx="4286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41" name="Rectangle 173"/>
          <p:cNvSpPr>
            <a:spLocks noChangeArrowheads="1"/>
          </p:cNvSpPr>
          <p:nvPr/>
        </p:nvSpPr>
        <p:spPr bwMode="auto">
          <a:xfrm>
            <a:off x="4081463" y="5883275"/>
            <a:ext cx="4286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42" name="Rectangle 174"/>
          <p:cNvSpPr>
            <a:spLocks noChangeArrowheads="1"/>
          </p:cNvSpPr>
          <p:nvPr/>
        </p:nvSpPr>
        <p:spPr bwMode="auto">
          <a:xfrm>
            <a:off x="4306888" y="588168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43" name="Rectangle 175"/>
          <p:cNvSpPr>
            <a:spLocks noChangeArrowheads="1"/>
          </p:cNvSpPr>
          <p:nvPr/>
        </p:nvSpPr>
        <p:spPr bwMode="auto">
          <a:xfrm>
            <a:off x="4719638" y="588168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44" name="Rectangle 176"/>
          <p:cNvSpPr>
            <a:spLocks noChangeArrowheads="1"/>
          </p:cNvSpPr>
          <p:nvPr/>
        </p:nvSpPr>
        <p:spPr bwMode="auto">
          <a:xfrm>
            <a:off x="4849813" y="588168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45" name="Rectangle 177"/>
          <p:cNvSpPr>
            <a:spLocks noChangeArrowheads="1"/>
          </p:cNvSpPr>
          <p:nvPr/>
        </p:nvSpPr>
        <p:spPr bwMode="auto">
          <a:xfrm>
            <a:off x="4983163" y="588168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46" name="Rectangle 178"/>
          <p:cNvSpPr>
            <a:spLocks noChangeArrowheads="1"/>
          </p:cNvSpPr>
          <p:nvPr/>
        </p:nvSpPr>
        <p:spPr bwMode="auto">
          <a:xfrm>
            <a:off x="5332413" y="588168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47" name="Rectangle 179"/>
          <p:cNvSpPr>
            <a:spLocks noChangeArrowheads="1"/>
          </p:cNvSpPr>
          <p:nvPr/>
        </p:nvSpPr>
        <p:spPr bwMode="auto">
          <a:xfrm>
            <a:off x="5497513" y="588168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48" name="Rectangle 180"/>
          <p:cNvSpPr>
            <a:spLocks noChangeArrowheads="1"/>
          </p:cNvSpPr>
          <p:nvPr/>
        </p:nvSpPr>
        <p:spPr bwMode="auto">
          <a:xfrm>
            <a:off x="5967413" y="588168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49" name="Rectangle 181"/>
          <p:cNvSpPr>
            <a:spLocks noChangeArrowheads="1"/>
          </p:cNvSpPr>
          <p:nvPr/>
        </p:nvSpPr>
        <p:spPr bwMode="auto">
          <a:xfrm>
            <a:off x="6161088" y="588168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50" name="Rectangle 182"/>
          <p:cNvSpPr>
            <a:spLocks noChangeArrowheads="1"/>
          </p:cNvSpPr>
          <p:nvPr/>
        </p:nvSpPr>
        <p:spPr bwMode="auto">
          <a:xfrm>
            <a:off x="4238625" y="5883275"/>
            <a:ext cx="42863"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51" name="Rectangle 183"/>
          <p:cNvSpPr>
            <a:spLocks noChangeArrowheads="1"/>
          </p:cNvSpPr>
          <p:nvPr/>
        </p:nvSpPr>
        <p:spPr bwMode="auto">
          <a:xfrm>
            <a:off x="5872163" y="5883275"/>
            <a:ext cx="4286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52" name="Rectangle 184"/>
          <p:cNvSpPr>
            <a:spLocks noChangeArrowheads="1"/>
          </p:cNvSpPr>
          <p:nvPr/>
        </p:nvSpPr>
        <p:spPr bwMode="auto">
          <a:xfrm>
            <a:off x="1728788" y="6156325"/>
            <a:ext cx="4286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53" name="Rectangle 185"/>
          <p:cNvSpPr>
            <a:spLocks noChangeArrowheads="1"/>
          </p:cNvSpPr>
          <p:nvPr/>
        </p:nvSpPr>
        <p:spPr bwMode="auto">
          <a:xfrm>
            <a:off x="1954213" y="615473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54" name="Rectangle 186"/>
          <p:cNvSpPr>
            <a:spLocks noChangeArrowheads="1"/>
          </p:cNvSpPr>
          <p:nvPr/>
        </p:nvSpPr>
        <p:spPr bwMode="auto">
          <a:xfrm>
            <a:off x="2366963" y="615473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55" name="Rectangle 187"/>
          <p:cNvSpPr>
            <a:spLocks noChangeArrowheads="1"/>
          </p:cNvSpPr>
          <p:nvPr/>
        </p:nvSpPr>
        <p:spPr bwMode="auto">
          <a:xfrm>
            <a:off x="2497138" y="615473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56" name="Rectangle 188"/>
          <p:cNvSpPr>
            <a:spLocks noChangeArrowheads="1"/>
          </p:cNvSpPr>
          <p:nvPr/>
        </p:nvSpPr>
        <p:spPr bwMode="auto">
          <a:xfrm>
            <a:off x="2630488" y="615473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57" name="Rectangle 189"/>
          <p:cNvSpPr>
            <a:spLocks noChangeArrowheads="1"/>
          </p:cNvSpPr>
          <p:nvPr/>
        </p:nvSpPr>
        <p:spPr bwMode="auto">
          <a:xfrm>
            <a:off x="2979738" y="615473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58" name="Rectangle 190"/>
          <p:cNvSpPr>
            <a:spLocks noChangeArrowheads="1"/>
          </p:cNvSpPr>
          <p:nvPr/>
        </p:nvSpPr>
        <p:spPr bwMode="auto">
          <a:xfrm>
            <a:off x="3144838" y="615473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59" name="Rectangle 191"/>
          <p:cNvSpPr>
            <a:spLocks noChangeArrowheads="1"/>
          </p:cNvSpPr>
          <p:nvPr/>
        </p:nvSpPr>
        <p:spPr bwMode="auto">
          <a:xfrm>
            <a:off x="3614738" y="615473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60" name="Rectangle 192"/>
          <p:cNvSpPr>
            <a:spLocks noChangeArrowheads="1"/>
          </p:cNvSpPr>
          <p:nvPr/>
        </p:nvSpPr>
        <p:spPr bwMode="auto">
          <a:xfrm>
            <a:off x="3808413" y="615473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61" name="Rectangle 193"/>
          <p:cNvSpPr>
            <a:spLocks noChangeArrowheads="1"/>
          </p:cNvSpPr>
          <p:nvPr/>
        </p:nvSpPr>
        <p:spPr bwMode="auto">
          <a:xfrm>
            <a:off x="1876425" y="6156325"/>
            <a:ext cx="42863"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62" name="Rectangle 194"/>
          <p:cNvSpPr>
            <a:spLocks noChangeArrowheads="1"/>
          </p:cNvSpPr>
          <p:nvPr/>
        </p:nvSpPr>
        <p:spPr bwMode="auto">
          <a:xfrm>
            <a:off x="3519488" y="6156325"/>
            <a:ext cx="42862"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63" name="Rectangle 195"/>
          <p:cNvSpPr>
            <a:spLocks noChangeArrowheads="1"/>
          </p:cNvSpPr>
          <p:nvPr/>
        </p:nvSpPr>
        <p:spPr bwMode="auto">
          <a:xfrm>
            <a:off x="4062413" y="615473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64" name="Rectangle 196"/>
          <p:cNvSpPr>
            <a:spLocks noChangeArrowheads="1"/>
          </p:cNvSpPr>
          <p:nvPr/>
        </p:nvSpPr>
        <p:spPr bwMode="auto">
          <a:xfrm>
            <a:off x="4211638" y="615473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65" name="Rectangle 197"/>
          <p:cNvSpPr>
            <a:spLocks noChangeArrowheads="1"/>
          </p:cNvSpPr>
          <p:nvPr/>
        </p:nvSpPr>
        <p:spPr bwMode="auto">
          <a:xfrm>
            <a:off x="4341813" y="615473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66" name="Rectangle 198"/>
          <p:cNvSpPr>
            <a:spLocks noChangeArrowheads="1"/>
          </p:cNvSpPr>
          <p:nvPr/>
        </p:nvSpPr>
        <p:spPr bwMode="auto">
          <a:xfrm>
            <a:off x="4481513" y="6154738"/>
            <a:ext cx="4286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67" name="Rectangle 199"/>
          <p:cNvSpPr>
            <a:spLocks noChangeArrowheads="1"/>
          </p:cNvSpPr>
          <p:nvPr/>
        </p:nvSpPr>
        <p:spPr bwMode="auto">
          <a:xfrm>
            <a:off x="4725988" y="615473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68" name="Rectangle 200"/>
          <p:cNvSpPr>
            <a:spLocks noChangeArrowheads="1"/>
          </p:cNvSpPr>
          <p:nvPr/>
        </p:nvSpPr>
        <p:spPr bwMode="auto">
          <a:xfrm>
            <a:off x="5180013" y="615473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69" name="Rectangle 201"/>
          <p:cNvSpPr>
            <a:spLocks noChangeArrowheads="1"/>
          </p:cNvSpPr>
          <p:nvPr/>
        </p:nvSpPr>
        <p:spPr bwMode="auto">
          <a:xfrm>
            <a:off x="5465763" y="615473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70" name="Rectangle 202"/>
          <p:cNvSpPr>
            <a:spLocks noChangeArrowheads="1"/>
          </p:cNvSpPr>
          <p:nvPr/>
        </p:nvSpPr>
        <p:spPr bwMode="auto">
          <a:xfrm>
            <a:off x="5878513" y="615473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71" name="Rectangle 203"/>
          <p:cNvSpPr>
            <a:spLocks noChangeArrowheads="1"/>
          </p:cNvSpPr>
          <p:nvPr/>
        </p:nvSpPr>
        <p:spPr bwMode="auto">
          <a:xfrm>
            <a:off x="6056313" y="6154738"/>
            <a:ext cx="61912" cy="936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72" name="Rectangle 204"/>
          <p:cNvSpPr>
            <a:spLocks noChangeArrowheads="1"/>
          </p:cNvSpPr>
          <p:nvPr/>
        </p:nvSpPr>
        <p:spPr bwMode="auto">
          <a:xfrm>
            <a:off x="4848225" y="6156325"/>
            <a:ext cx="42863"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73" name="Rectangle 205"/>
          <p:cNvSpPr>
            <a:spLocks noChangeArrowheads="1"/>
          </p:cNvSpPr>
          <p:nvPr/>
        </p:nvSpPr>
        <p:spPr bwMode="auto">
          <a:xfrm>
            <a:off x="5276850" y="6156325"/>
            <a:ext cx="42863" cy="9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74" name="Line 206"/>
          <p:cNvSpPr>
            <a:spLocks noChangeShapeType="1"/>
          </p:cNvSpPr>
          <p:nvPr/>
        </p:nvSpPr>
        <p:spPr bwMode="auto">
          <a:xfrm>
            <a:off x="1473200" y="2492375"/>
            <a:ext cx="0" cy="7239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72975" name="Line 207"/>
          <p:cNvSpPr>
            <a:spLocks noChangeShapeType="1"/>
          </p:cNvSpPr>
          <p:nvPr/>
        </p:nvSpPr>
        <p:spPr bwMode="auto">
          <a:xfrm>
            <a:off x="1473200" y="3267075"/>
            <a:ext cx="0" cy="30099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72976" name="Text Box 208"/>
          <p:cNvSpPr txBox="1">
            <a:spLocks noChangeArrowheads="1"/>
          </p:cNvSpPr>
          <p:nvPr/>
        </p:nvSpPr>
        <p:spPr bwMode="auto">
          <a:xfrm>
            <a:off x="346075" y="2614613"/>
            <a:ext cx="938213" cy="457200"/>
          </a:xfrm>
          <a:prstGeom prst="rect">
            <a:avLst/>
          </a:prstGeom>
          <a:noFill/>
          <a:ln w="9525">
            <a:noFill/>
            <a:miter lim="800000"/>
            <a:headEnd/>
            <a:tailEnd/>
          </a:ln>
          <a:effectLst/>
        </p:spPr>
        <p:txBody>
          <a:bodyPr wrap="none">
            <a:spAutoFit/>
          </a:bodyPr>
          <a:lstStyle/>
          <a:p>
            <a:pPr algn="ctr" eaLnBrk="1" hangingPunct="1"/>
            <a:r>
              <a:rPr lang="en-US" sz="1200" b="1"/>
              <a:t>Light/Dark</a:t>
            </a:r>
          </a:p>
          <a:p>
            <a:pPr algn="ctr" eaLnBrk="1" hangingPunct="1"/>
            <a:r>
              <a:rPr lang="en-US" sz="1200" b="1"/>
              <a:t>cycle</a:t>
            </a:r>
          </a:p>
        </p:txBody>
      </p:sp>
      <p:sp>
        <p:nvSpPr>
          <p:cNvPr id="672977" name="Text Box 209"/>
          <p:cNvSpPr txBox="1">
            <a:spLocks noChangeArrowheads="1"/>
          </p:cNvSpPr>
          <p:nvPr/>
        </p:nvSpPr>
        <p:spPr bwMode="auto">
          <a:xfrm>
            <a:off x="171450" y="4237038"/>
            <a:ext cx="1250950" cy="639762"/>
          </a:xfrm>
          <a:prstGeom prst="rect">
            <a:avLst/>
          </a:prstGeom>
          <a:noFill/>
          <a:ln w="9525">
            <a:noFill/>
            <a:miter lim="800000"/>
            <a:headEnd/>
            <a:tailEnd/>
          </a:ln>
          <a:effectLst/>
        </p:spPr>
        <p:txBody>
          <a:bodyPr wrap="none">
            <a:spAutoFit/>
          </a:bodyPr>
          <a:lstStyle/>
          <a:p>
            <a:pPr algn="ctr" eaLnBrk="1" hangingPunct="1"/>
            <a:r>
              <a:rPr lang="en-US" sz="1200" b="1"/>
              <a:t>Constant dark </a:t>
            </a:r>
          </a:p>
          <a:p>
            <a:pPr algn="ctr" eaLnBrk="1" hangingPunct="1"/>
            <a:r>
              <a:rPr lang="en-US" sz="1200" b="1"/>
              <a:t>[circadian</a:t>
            </a:r>
          </a:p>
          <a:p>
            <a:pPr algn="ctr" eaLnBrk="1" hangingPunct="1"/>
            <a:r>
              <a:rPr lang="en-US" sz="1200" b="1"/>
              <a:t>cycle]</a:t>
            </a:r>
          </a:p>
        </p:txBody>
      </p:sp>
      <p:sp>
        <p:nvSpPr>
          <p:cNvPr id="672978" name="Line 210"/>
          <p:cNvSpPr>
            <a:spLocks noChangeShapeType="1"/>
          </p:cNvSpPr>
          <p:nvPr/>
        </p:nvSpPr>
        <p:spPr bwMode="auto">
          <a:xfrm>
            <a:off x="6464300" y="4968875"/>
            <a:ext cx="0" cy="12700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72979" name="Text Box 211"/>
          <p:cNvSpPr txBox="1">
            <a:spLocks noChangeArrowheads="1"/>
          </p:cNvSpPr>
          <p:nvPr/>
        </p:nvSpPr>
        <p:spPr bwMode="auto">
          <a:xfrm>
            <a:off x="6524625" y="5354638"/>
            <a:ext cx="2420938" cy="1004887"/>
          </a:xfrm>
          <a:prstGeom prst="rect">
            <a:avLst/>
          </a:prstGeom>
          <a:noFill/>
          <a:ln w="9525">
            <a:noFill/>
            <a:miter lim="800000"/>
            <a:headEnd/>
            <a:tailEnd/>
          </a:ln>
          <a:effectLst/>
        </p:spPr>
        <p:txBody>
          <a:bodyPr wrap="none">
            <a:spAutoFit/>
          </a:bodyPr>
          <a:lstStyle/>
          <a:p>
            <a:pPr eaLnBrk="1" hangingPunct="1"/>
            <a:r>
              <a:rPr lang="en-US" sz="1200" b="1"/>
              <a:t>Lesion of the suprachiasmatic </a:t>
            </a:r>
          </a:p>
          <a:p>
            <a:pPr eaLnBrk="1" hangingPunct="1"/>
            <a:r>
              <a:rPr lang="en-US" sz="1200" b="1"/>
              <a:t>nucleus of the hypothalamus</a:t>
            </a:r>
          </a:p>
          <a:p>
            <a:pPr eaLnBrk="1" hangingPunct="1"/>
            <a:r>
              <a:rPr lang="en-US" sz="1200" b="1"/>
              <a:t>(SCN) </a:t>
            </a:r>
          </a:p>
          <a:p>
            <a:pPr eaLnBrk="1" hangingPunct="1"/>
            <a:endParaRPr lang="en-US" sz="1200" b="1"/>
          </a:p>
          <a:p>
            <a:pPr eaLnBrk="1" hangingPunct="1"/>
            <a:r>
              <a:rPr lang="en-US" sz="1200" b="1"/>
              <a:t>Stephan &amp; Zucker,</a:t>
            </a:r>
            <a:r>
              <a:rPr lang="en-US" sz="1200" b="1" i="1"/>
              <a:t> PNAS</a:t>
            </a:r>
            <a:r>
              <a:rPr lang="en-US" sz="1200" b="1"/>
              <a:t> 1972</a:t>
            </a:r>
          </a:p>
        </p:txBody>
      </p:sp>
      <p:sp>
        <p:nvSpPr>
          <p:cNvPr id="672980" name="Rectangle 212"/>
          <p:cNvSpPr>
            <a:spLocks noChangeArrowheads="1"/>
          </p:cNvSpPr>
          <p:nvPr/>
        </p:nvSpPr>
        <p:spPr bwMode="auto">
          <a:xfrm>
            <a:off x="1738313" y="1471613"/>
            <a:ext cx="1943100" cy="152400"/>
          </a:xfrm>
          <a:prstGeom prst="rect">
            <a:avLst/>
          </a:prstGeom>
          <a:solidFill>
            <a:schemeClr val="bg1"/>
          </a:solidFill>
          <a:ln w="9525">
            <a:solidFill>
              <a:schemeClr val="tx1"/>
            </a:solidFill>
            <a:miter lim="800000"/>
            <a:headEnd/>
            <a:tailEnd/>
          </a:ln>
          <a:effectLst/>
        </p:spPr>
        <p:txBody>
          <a:bodyPr wrap="none" anchor="ctr"/>
          <a:lstStyle/>
          <a:p>
            <a:pPr algn="ctr" eaLnBrk="1" hangingPunct="1"/>
            <a:endParaRPr lang="en-US" sz="1400">
              <a:solidFill>
                <a:schemeClr val="bg1"/>
              </a:solidFill>
            </a:endParaRPr>
          </a:p>
        </p:txBody>
      </p:sp>
      <p:sp>
        <p:nvSpPr>
          <p:cNvPr id="672981" name="Rectangle 213"/>
          <p:cNvSpPr>
            <a:spLocks noChangeArrowheads="1"/>
          </p:cNvSpPr>
          <p:nvPr/>
        </p:nvSpPr>
        <p:spPr bwMode="auto">
          <a:xfrm>
            <a:off x="3681413" y="1471613"/>
            <a:ext cx="1943100" cy="152400"/>
          </a:xfrm>
          <a:prstGeom prst="rect">
            <a:avLst/>
          </a:prstGeom>
          <a:solidFill>
            <a:srgbClr val="C0C0C0"/>
          </a:solidFill>
          <a:ln w="9525">
            <a:solidFill>
              <a:schemeClr val="tx1"/>
            </a:solidFill>
            <a:miter lim="800000"/>
            <a:headEnd/>
            <a:tailEnd/>
          </a:ln>
          <a:effectLst/>
        </p:spPr>
        <p:txBody>
          <a:bodyPr wrap="none" anchor="ctr"/>
          <a:lstStyle/>
          <a:p>
            <a:endParaRPr lang="en-US"/>
          </a:p>
        </p:txBody>
      </p:sp>
      <p:sp>
        <p:nvSpPr>
          <p:cNvPr id="672982" name="Text Box 214"/>
          <p:cNvSpPr txBox="1">
            <a:spLocks noChangeArrowheads="1"/>
          </p:cNvSpPr>
          <p:nvPr/>
        </p:nvSpPr>
        <p:spPr bwMode="auto">
          <a:xfrm>
            <a:off x="114300" y="627063"/>
            <a:ext cx="1658938" cy="457200"/>
          </a:xfrm>
          <a:prstGeom prst="rect">
            <a:avLst/>
          </a:prstGeom>
          <a:noFill/>
          <a:ln w="9525">
            <a:noFill/>
            <a:miter lim="800000"/>
            <a:headEnd/>
            <a:tailEnd/>
          </a:ln>
          <a:effectLst/>
        </p:spPr>
        <p:txBody>
          <a:bodyPr wrap="none">
            <a:spAutoFit/>
          </a:bodyPr>
          <a:lstStyle/>
          <a:p>
            <a:pPr algn="ctr" eaLnBrk="1" hangingPunct="1"/>
            <a:r>
              <a:rPr lang="en-US" sz="1200" b="1"/>
              <a:t>Locomotor activity</a:t>
            </a:r>
          </a:p>
          <a:p>
            <a:pPr algn="ctr" eaLnBrk="1" hangingPunct="1"/>
            <a:r>
              <a:rPr lang="en-US" sz="1200" b="1"/>
              <a:t>(</a:t>
            </a:r>
            <a:r>
              <a:rPr lang="en-US" sz="1200" b="1" i="1"/>
              <a:t>wheel turns/15 min</a:t>
            </a:r>
            <a:r>
              <a:rPr lang="en-US" sz="1200" b="1"/>
              <a:t>)</a:t>
            </a:r>
          </a:p>
        </p:txBody>
      </p:sp>
      <p:sp>
        <p:nvSpPr>
          <p:cNvPr id="672983" name="Line 215"/>
          <p:cNvSpPr>
            <a:spLocks noChangeShapeType="1"/>
          </p:cNvSpPr>
          <p:nvPr/>
        </p:nvSpPr>
        <p:spPr bwMode="auto">
          <a:xfrm flipV="1">
            <a:off x="1738313" y="352425"/>
            <a:ext cx="0" cy="1276350"/>
          </a:xfrm>
          <a:prstGeom prst="line">
            <a:avLst/>
          </a:prstGeom>
          <a:noFill/>
          <a:ln w="9525">
            <a:solidFill>
              <a:schemeClr val="tx1"/>
            </a:solidFill>
            <a:round/>
            <a:headEnd/>
            <a:tailEnd type="triangle" w="med" len="med"/>
          </a:ln>
          <a:effectLst/>
        </p:spPr>
        <p:txBody>
          <a:bodyPr/>
          <a:lstStyle/>
          <a:p>
            <a:endParaRPr lang="en-US"/>
          </a:p>
        </p:txBody>
      </p:sp>
      <p:sp>
        <p:nvSpPr>
          <p:cNvPr id="672984" name="Rectangle 216"/>
          <p:cNvSpPr>
            <a:spLocks noChangeArrowheads="1"/>
          </p:cNvSpPr>
          <p:nvPr/>
        </p:nvSpPr>
        <p:spPr bwMode="auto">
          <a:xfrm>
            <a:off x="3676650" y="366713"/>
            <a:ext cx="42863" cy="109537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85" name="Rectangle 217"/>
          <p:cNvSpPr>
            <a:spLocks noChangeArrowheads="1"/>
          </p:cNvSpPr>
          <p:nvPr/>
        </p:nvSpPr>
        <p:spPr bwMode="auto">
          <a:xfrm>
            <a:off x="3771900" y="447675"/>
            <a:ext cx="42863" cy="101441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86" name="Rectangle 218"/>
          <p:cNvSpPr>
            <a:spLocks noChangeArrowheads="1"/>
          </p:cNvSpPr>
          <p:nvPr/>
        </p:nvSpPr>
        <p:spPr bwMode="auto">
          <a:xfrm>
            <a:off x="3724275" y="395288"/>
            <a:ext cx="42863" cy="10668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87" name="Rectangle 219"/>
          <p:cNvSpPr>
            <a:spLocks noChangeArrowheads="1"/>
          </p:cNvSpPr>
          <p:nvPr/>
        </p:nvSpPr>
        <p:spPr bwMode="auto">
          <a:xfrm>
            <a:off x="3824288" y="428625"/>
            <a:ext cx="42862" cy="10334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88" name="Rectangle 220"/>
          <p:cNvSpPr>
            <a:spLocks noChangeArrowheads="1"/>
          </p:cNvSpPr>
          <p:nvPr/>
        </p:nvSpPr>
        <p:spPr bwMode="auto">
          <a:xfrm>
            <a:off x="3924300" y="447675"/>
            <a:ext cx="42863" cy="101441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89" name="Rectangle 221"/>
          <p:cNvSpPr>
            <a:spLocks noChangeArrowheads="1"/>
          </p:cNvSpPr>
          <p:nvPr/>
        </p:nvSpPr>
        <p:spPr bwMode="auto">
          <a:xfrm>
            <a:off x="3876675" y="338138"/>
            <a:ext cx="44450" cy="112395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90" name="Rectangle 222"/>
          <p:cNvSpPr>
            <a:spLocks noChangeArrowheads="1"/>
          </p:cNvSpPr>
          <p:nvPr/>
        </p:nvSpPr>
        <p:spPr bwMode="auto">
          <a:xfrm>
            <a:off x="3976688" y="342900"/>
            <a:ext cx="49212" cy="1119188"/>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91" name="Rectangle 223"/>
          <p:cNvSpPr>
            <a:spLocks noChangeArrowheads="1"/>
          </p:cNvSpPr>
          <p:nvPr/>
        </p:nvSpPr>
        <p:spPr bwMode="auto">
          <a:xfrm>
            <a:off x="4076700" y="447675"/>
            <a:ext cx="42863" cy="101441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92" name="Rectangle 224"/>
          <p:cNvSpPr>
            <a:spLocks noChangeArrowheads="1"/>
          </p:cNvSpPr>
          <p:nvPr/>
        </p:nvSpPr>
        <p:spPr bwMode="auto">
          <a:xfrm>
            <a:off x="4029075" y="371475"/>
            <a:ext cx="49213" cy="109061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93" name="Rectangle 225"/>
          <p:cNvSpPr>
            <a:spLocks noChangeArrowheads="1"/>
          </p:cNvSpPr>
          <p:nvPr/>
        </p:nvSpPr>
        <p:spPr bwMode="auto">
          <a:xfrm>
            <a:off x="4129088" y="590550"/>
            <a:ext cx="42862" cy="871538"/>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94" name="Rectangle 226"/>
          <p:cNvSpPr>
            <a:spLocks noChangeArrowheads="1"/>
          </p:cNvSpPr>
          <p:nvPr/>
        </p:nvSpPr>
        <p:spPr bwMode="auto">
          <a:xfrm>
            <a:off x="4229100" y="338138"/>
            <a:ext cx="47625" cy="112395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95" name="Rectangle 227"/>
          <p:cNvSpPr>
            <a:spLocks noChangeArrowheads="1"/>
          </p:cNvSpPr>
          <p:nvPr/>
        </p:nvSpPr>
        <p:spPr bwMode="auto">
          <a:xfrm>
            <a:off x="4181475" y="395288"/>
            <a:ext cx="42863" cy="10668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96" name="Rectangle 228"/>
          <p:cNvSpPr>
            <a:spLocks noChangeArrowheads="1"/>
          </p:cNvSpPr>
          <p:nvPr/>
        </p:nvSpPr>
        <p:spPr bwMode="auto">
          <a:xfrm>
            <a:off x="4714875" y="371475"/>
            <a:ext cx="42863" cy="109537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97" name="Rectangle 229"/>
          <p:cNvSpPr>
            <a:spLocks noChangeArrowheads="1"/>
          </p:cNvSpPr>
          <p:nvPr/>
        </p:nvSpPr>
        <p:spPr bwMode="auto">
          <a:xfrm>
            <a:off x="4629150" y="452438"/>
            <a:ext cx="42863" cy="101441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98" name="Rectangle 230"/>
          <p:cNvSpPr>
            <a:spLocks noChangeArrowheads="1"/>
          </p:cNvSpPr>
          <p:nvPr/>
        </p:nvSpPr>
        <p:spPr bwMode="auto">
          <a:xfrm>
            <a:off x="4672013" y="400050"/>
            <a:ext cx="42862" cy="10668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2999" name="Rectangle 231"/>
          <p:cNvSpPr>
            <a:spLocks noChangeArrowheads="1"/>
          </p:cNvSpPr>
          <p:nvPr/>
        </p:nvSpPr>
        <p:spPr bwMode="auto">
          <a:xfrm>
            <a:off x="4781550" y="433388"/>
            <a:ext cx="42863" cy="103346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3000" name="Rectangle 232"/>
          <p:cNvSpPr>
            <a:spLocks noChangeArrowheads="1"/>
          </p:cNvSpPr>
          <p:nvPr/>
        </p:nvSpPr>
        <p:spPr bwMode="auto">
          <a:xfrm>
            <a:off x="4833938" y="457200"/>
            <a:ext cx="42862" cy="101441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3001" name="Rectangle 233"/>
          <p:cNvSpPr>
            <a:spLocks noChangeArrowheads="1"/>
          </p:cNvSpPr>
          <p:nvPr/>
        </p:nvSpPr>
        <p:spPr bwMode="auto">
          <a:xfrm>
            <a:off x="5019675" y="347663"/>
            <a:ext cx="44450" cy="112395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3002" name="Rectangle 234"/>
          <p:cNvSpPr>
            <a:spLocks noChangeArrowheads="1"/>
          </p:cNvSpPr>
          <p:nvPr/>
        </p:nvSpPr>
        <p:spPr bwMode="auto">
          <a:xfrm>
            <a:off x="4886325" y="352425"/>
            <a:ext cx="49213" cy="1119188"/>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3003" name="Rectangle 235"/>
          <p:cNvSpPr>
            <a:spLocks noChangeArrowheads="1"/>
          </p:cNvSpPr>
          <p:nvPr/>
        </p:nvSpPr>
        <p:spPr bwMode="auto">
          <a:xfrm>
            <a:off x="5114925" y="452438"/>
            <a:ext cx="42863" cy="1014412"/>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3004" name="Rectangle 236"/>
          <p:cNvSpPr>
            <a:spLocks noChangeArrowheads="1"/>
          </p:cNvSpPr>
          <p:nvPr/>
        </p:nvSpPr>
        <p:spPr bwMode="auto">
          <a:xfrm>
            <a:off x="5062538" y="381000"/>
            <a:ext cx="49212" cy="109061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3005" name="Rectangle 237"/>
          <p:cNvSpPr>
            <a:spLocks noChangeArrowheads="1"/>
          </p:cNvSpPr>
          <p:nvPr/>
        </p:nvSpPr>
        <p:spPr bwMode="auto">
          <a:xfrm>
            <a:off x="5162550" y="595313"/>
            <a:ext cx="42863" cy="871537"/>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3006" name="Rectangle 238"/>
          <p:cNvSpPr>
            <a:spLocks noChangeArrowheads="1"/>
          </p:cNvSpPr>
          <p:nvPr/>
        </p:nvSpPr>
        <p:spPr bwMode="auto">
          <a:xfrm>
            <a:off x="5434013" y="342900"/>
            <a:ext cx="47625" cy="112395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3007" name="Rectangle 239"/>
          <p:cNvSpPr>
            <a:spLocks noChangeArrowheads="1"/>
          </p:cNvSpPr>
          <p:nvPr/>
        </p:nvSpPr>
        <p:spPr bwMode="auto">
          <a:xfrm>
            <a:off x="5386388" y="400050"/>
            <a:ext cx="42862" cy="10668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3008" name="Text Box 240"/>
          <p:cNvSpPr txBox="1">
            <a:spLocks noChangeArrowheads="1"/>
          </p:cNvSpPr>
          <p:nvPr/>
        </p:nvSpPr>
        <p:spPr bwMode="auto">
          <a:xfrm>
            <a:off x="5705475" y="485775"/>
            <a:ext cx="3270250" cy="915988"/>
          </a:xfrm>
          <a:prstGeom prst="rect">
            <a:avLst/>
          </a:prstGeom>
          <a:solidFill>
            <a:schemeClr val="bg1"/>
          </a:solidFill>
          <a:ln w="9525">
            <a:noFill/>
            <a:miter lim="800000"/>
            <a:headEnd/>
            <a:tailEnd/>
          </a:ln>
          <a:effectLst/>
        </p:spPr>
        <p:txBody>
          <a:bodyPr wrap="none">
            <a:spAutoFit/>
          </a:bodyPr>
          <a:lstStyle/>
          <a:p>
            <a:pPr algn="ctr"/>
            <a:r>
              <a:rPr lang="en-US" b="1"/>
              <a:t>Circadian component of the </a:t>
            </a:r>
          </a:p>
          <a:p>
            <a:pPr algn="ctr"/>
            <a:r>
              <a:rPr lang="en-US" b="1"/>
              <a:t>locomotor activity of the </a:t>
            </a:r>
          </a:p>
          <a:p>
            <a:pPr algn="ctr"/>
            <a:r>
              <a:rPr lang="en-US" b="1"/>
              <a:t>rodent</a:t>
            </a:r>
          </a:p>
        </p:txBody>
      </p:sp>
      <p:sp>
        <p:nvSpPr>
          <p:cNvPr id="673009" name="Rectangle 241"/>
          <p:cNvSpPr>
            <a:spLocks noChangeArrowheads="1"/>
          </p:cNvSpPr>
          <p:nvPr/>
        </p:nvSpPr>
        <p:spPr bwMode="auto">
          <a:xfrm>
            <a:off x="4359275" y="395288"/>
            <a:ext cx="42863" cy="10668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3010" name="Rectangle 242"/>
          <p:cNvSpPr>
            <a:spLocks noChangeArrowheads="1"/>
          </p:cNvSpPr>
          <p:nvPr/>
        </p:nvSpPr>
        <p:spPr bwMode="auto">
          <a:xfrm>
            <a:off x="4422775" y="392113"/>
            <a:ext cx="42863" cy="10668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3011" name="Rectangle 243"/>
          <p:cNvSpPr>
            <a:spLocks noChangeArrowheads="1"/>
          </p:cNvSpPr>
          <p:nvPr/>
        </p:nvSpPr>
        <p:spPr bwMode="auto">
          <a:xfrm>
            <a:off x="4486275" y="395288"/>
            <a:ext cx="42863" cy="10668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3012" name="Rectangle 244"/>
          <p:cNvSpPr>
            <a:spLocks noChangeArrowheads="1"/>
          </p:cNvSpPr>
          <p:nvPr/>
        </p:nvSpPr>
        <p:spPr bwMode="auto">
          <a:xfrm>
            <a:off x="4524375" y="395288"/>
            <a:ext cx="42863" cy="10668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3013" name="Rectangle 245"/>
          <p:cNvSpPr>
            <a:spLocks noChangeArrowheads="1"/>
          </p:cNvSpPr>
          <p:nvPr/>
        </p:nvSpPr>
        <p:spPr bwMode="auto">
          <a:xfrm>
            <a:off x="5273675" y="395288"/>
            <a:ext cx="42863" cy="10668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73014" name="Line 246"/>
          <p:cNvSpPr>
            <a:spLocks noChangeShapeType="1"/>
          </p:cNvSpPr>
          <p:nvPr/>
        </p:nvSpPr>
        <p:spPr bwMode="auto">
          <a:xfrm>
            <a:off x="1758950" y="1651000"/>
            <a:ext cx="1593850" cy="722313"/>
          </a:xfrm>
          <a:prstGeom prst="line">
            <a:avLst/>
          </a:prstGeom>
          <a:noFill/>
          <a:ln w="19050">
            <a:solidFill>
              <a:schemeClr val="tx1"/>
            </a:solidFill>
            <a:prstDash val="sysDot"/>
            <a:round/>
            <a:headEnd type="none" w="sm" len="sm"/>
            <a:tailEnd type="none" w="sm" len="sm"/>
          </a:ln>
          <a:effectLst/>
        </p:spPr>
        <p:txBody>
          <a:bodyPr/>
          <a:lstStyle/>
          <a:p>
            <a:endParaRPr lang="en-US"/>
          </a:p>
        </p:txBody>
      </p:sp>
      <p:sp>
        <p:nvSpPr>
          <p:cNvPr id="673015" name="Line 247"/>
          <p:cNvSpPr>
            <a:spLocks noChangeShapeType="1"/>
          </p:cNvSpPr>
          <p:nvPr/>
        </p:nvSpPr>
        <p:spPr bwMode="auto">
          <a:xfrm>
            <a:off x="5629275" y="1671638"/>
            <a:ext cx="152400" cy="741362"/>
          </a:xfrm>
          <a:prstGeom prst="line">
            <a:avLst/>
          </a:prstGeom>
          <a:noFill/>
          <a:ln w="19050">
            <a:solidFill>
              <a:schemeClr val="tx1"/>
            </a:solidFill>
            <a:prstDash val="sysDot"/>
            <a:round/>
            <a:headEnd type="none" w="sm" len="sm"/>
            <a:tailEnd type="none" w="sm" len="sm"/>
          </a:ln>
          <a:effectLst/>
        </p:spPr>
        <p:txBody>
          <a:bodyPr/>
          <a:lstStyle/>
          <a:p>
            <a:endParaRPr lang="en-US"/>
          </a:p>
        </p:txBody>
      </p:sp>
      <p:sp>
        <p:nvSpPr>
          <p:cNvPr id="673016" name="Text Box 248"/>
          <p:cNvSpPr txBox="1">
            <a:spLocks noChangeArrowheads="1"/>
          </p:cNvSpPr>
          <p:nvPr/>
        </p:nvSpPr>
        <p:spPr bwMode="auto">
          <a:xfrm>
            <a:off x="3314700" y="3478213"/>
            <a:ext cx="1068388" cy="244475"/>
          </a:xfrm>
          <a:prstGeom prst="rect">
            <a:avLst/>
          </a:prstGeom>
          <a:noFill/>
          <a:ln w="9525" cap="rnd" algn="ctr">
            <a:noFill/>
            <a:miter lim="800000"/>
            <a:headEnd type="none" w="sm" len="sm"/>
            <a:tailEnd type="none" w="sm" len="sm"/>
          </a:ln>
          <a:effectLst/>
        </p:spPr>
        <p:txBody>
          <a:bodyPr wrap="none">
            <a:spAutoFit/>
          </a:bodyPr>
          <a:lstStyle/>
          <a:p>
            <a:pPr algn="ctr" eaLnBrk="1" hangingPunct="1"/>
            <a:r>
              <a:rPr lang="en-US" sz="1000" b="1"/>
              <a:t>Subjective day</a:t>
            </a:r>
          </a:p>
        </p:txBody>
      </p:sp>
      <p:sp>
        <p:nvSpPr>
          <p:cNvPr id="673017" name="Text Box 249"/>
          <p:cNvSpPr txBox="1">
            <a:spLocks noChangeArrowheads="1"/>
          </p:cNvSpPr>
          <p:nvPr/>
        </p:nvSpPr>
        <p:spPr bwMode="auto">
          <a:xfrm>
            <a:off x="4475163" y="3478213"/>
            <a:ext cx="1162050" cy="244475"/>
          </a:xfrm>
          <a:prstGeom prst="rect">
            <a:avLst/>
          </a:prstGeom>
          <a:noFill/>
          <a:ln w="9525" cap="rnd" algn="ctr">
            <a:noFill/>
            <a:miter lim="800000"/>
            <a:headEnd type="none" w="sm" len="sm"/>
            <a:tailEnd type="none" w="sm" len="sm"/>
          </a:ln>
          <a:effectLst/>
        </p:spPr>
        <p:txBody>
          <a:bodyPr wrap="none">
            <a:spAutoFit/>
          </a:bodyPr>
          <a:lstStyle/>
          <a:p>
            <a:pPr algn="ctr" eaLnBrk="1" hangingPunct="1"/>
            <a:r>
              <a:rPr lang="en-US" sz="1000" b="1"/>
              <a:t>Subjective night</a:t>
            </a:r>
          </a:p>
        </p:txBody>
      </p:sp>
      <p:sp>
        <p:nvSpPr>
          <p:cNvPr id="673018" name="Text Box 250"/>
          <p:cNvSpPr txBox="1">
            <a:spLocks noChangeArrowheads="1"/>
          </p:cNvSpPr>
          <p:nvPr/>
        </p:nvSpPr>
        <p:spPr bwMode="auto">
          <a:xfrm>
            <a:off x="4919663" y="2368550"/>
            <a:ext cx="509587" cy="244475"/>
          </a:xfrm>
          <a:prstGeom prst="rect">
            <a:avLst/>
          </a:prstGeom>
          <a:noFill/>
          <a:ln w="9525" cap="rnd" algn="ctr">
            <a:noFill/>
            <a:miter lim="800000"/>
            <a:headEnd type="none" w="sm" len="sm"/>
            <a:tailEnd type="none" w="sm" len="sm"/>
          </a:ln>
          <a:effectLst/>
        </p:spPr>
        <p:txBody>
          <a:bodyPr wrap="none">
            <a:spAutoFit/>
          </a:bodyPr>
          <a:lstStyle/>
          <a:p>
            <a:pPr algn="ctr" eaLnBrk="1" hangingPunct="1"/>
            <a:r>
              <a:rPr lang="en-US" sz="1000" b="1"/>
              <a:t>Night</a:t>
            </a:r>
          </a:p>
        </p:txBody>
      </p:sp>
      <p:sp>
        <p:nvSpPr>
          <p:cNvPr id="673019" name="Text Box 251"/>
          <p:cNvSpPr txBox="1">
            <a:spLocks noChangeArrowheads="1"/>
          </p:cNvSpPr>
          <p:nvPr/>
        </p:nvSpPr>
        <p:spPr bwMode="auto">
          <a:xfrm>
            <a:off x="3744913" y="2368550"/>
            <a:ext cx="415925" cy="244475"/>
          </a:xfrm>
          <a:prstGeom prst="rect">
            <a:avLst/>
          </a:prstGeom>
          <a:noFill/>
          <a:ln w="9525" cap="rnd" algn="ctr">
            <a:noFill/>
            <a:miter lim="800000"/>
            <a:headEnd type="none" w="sm" len="sm"/>
            <a:tailEnd type="none" w="sm" len="sm"/>
          </a:ln>
          <a:effectLst/>
        </p:spPr>
        <p:txBody>
          <a:bodyPr wrap="none">
            <a:spAutoFit/>
          </a:bodyPr>
          <a:lstStyle/>
          <a:p>
            <a:pPr algn="ctr" eaLnBrk="1" hangingPunct="1"/>
            <a:r>
              <a:rPr lang="en-US" sz="1000" b="1"/>
              <a:t>Day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152400" y="152400"/>
            <a:ext cx="8763000" cy="914400"/>
          </a:xfrm>
        </p:spPr>
        <p:txBody>
          <a:bodyPr>
            <a:normAutofit/>
          </a:bodyPr>
          <a:lstStyle/>
          <a:p>
            <a:pPr algn="l"/>
            <a:r>
              <a:rPr lang="en-US" sz="1600" b="1">
                <a:solidFill>
                  <a:schemeClr val="bg1"/>
                </a:solidFill>
                <a:latin typeface="Arial" panose="020B0604020202020204" pitchFamily="34" charset="0"/>
                <a:cs typeface="Arial" panose="020B0604020202020204" pitchFamily="34" charset="0"/>
              </a:rPr>
              <a:t>1972 </a:t>
            </a:r>
            <a:br>
              <a:rPr lang="en-US" sz="1600" b="1">
                <a:solidFill>
                  <a:schemeClr val="bg1"/>
                </a:solidFill>
                <a:latin typeface="Arial" panose="020B0604020202020204" pitchFamily="34" charset="0"/>
                <a:cs typeface="Arial" panose="020B0604020202020204" pitchFamily="34" charset="0"/>
              </a:rPr>
            </a:br>
            <a:r>
              <a:rPr lang="en-US" sz="1600" b="1">
                <a:solidFill>
                  <a:schemeClr val="bg1"/>
                </a:solidFill>
                <a:latin typeface="Arial" panose="020B0604020202020204" pitchFamily="34" charset="0"/>
                <a:cs typeface="Arial" panose="020B0604020202020204" pitchFamily="34" charset="0"/>
              </a:rPr>
              <a:t>The clock is in the suprachiasmatic nucleus of the hypothalamus (SCN)</a:t>
            </a:r>
          </a:p>
        </p:txBody>
      </p:sp>
      <p:sp>
        <p:nvSpPr>
          <p:cNvPr id="110595" name="Rectangle 3"/>
          <p:cNvSpPr>
            <a:spLocks noGrp="1" noChangeArrowheads="1"/>
          </p:cNvSpPr>
          <p:nvPr>
            <p:ph type="body" sz="half" idx="2"/>
          </p:nvPr>
        </p:nvSpPr>
        <p:spPr>
          <a:xfrm>
            <a:off x="228600" y="4724400"/>
            <a:ext cx="8610600" cy="1905000"/>
          </a:xfrm>
        </p:spPr>
        <p:txBody>
          <a:bodyPr>
            <a:normAutofit lnSpcReduction="10000"/>
          </a:bodyPr>
          <a:lstStyle/>
          <a:p>
            <a:pPr>
              <a:lnSpc>
                <a:spcPct val="90000"/>
              </a:lnSpc>
              <a:buFontTx/>
              <a:buNone/>
            </a:pPr>
            <a:r>
              <a:rPr lang="en-US" sz="1600" b="1" dirty="0">
                <a:solidFill>
                  <a:schemeClr val="bg1"/>
                </a:solidFill>
                <a:latin typeface="Arial" panose="020B0604020202020204" pitchFamily="34" charset="0"/>
                <a:cs typeface="Arial" panose="020B0604020202020204" pitchFamily="34" charset="0"/>
              </a:rPr>
              <a:t>Lesioning the SCN abolishes normal rhythms</a:t>
            </a:r>
          </a:p>
          <a:p>
            <a:pPr>
              <a:lnSpc>
                <a:spcPct val="90000"/>
              </a:lnSpc>
              <a:buFontTx/>
              <a:buNone/>
            </a:pPr>
            <a:r>
              <a:rPr lang="en-US" sz="1600" dirty="0">
                <a:solidFill>
                  <a:schemeClr val="bg1"/>
                </a:solidFill>
                <a:latin typeface="Arial" panose="020B0604020202020204" pitchFamily="34" charset="0"/>
                <a:cs typeface="Arial" panose="020B0604020202020204" pitchFamily="34" charset="0"/>
              </a:rPr>
              <a:t>- Moore, R.Y and Eichler, V.B. (1972) Loss of a circadian adrenal cortisone rhythm following suprachiasmatic lesions in rat. </a:t>
            </a:r>
            <a:r>
              <a:rPr lang="en-US" sz="1600" i="1" dirty="0">
                <a:solidFill>
                  <a:schemeClr val="bg1"/>
                </a:solidFill>
                <a:latin typeface="Arial" panose="020B0604020202020204" pitchFamily="34" charset="0"/>
                <a:cs typeface="Arial" panose="020B0604020202020204" pitchFamily="34" charset="0"/>
              </a:rPr>
              <a:t>Brain Res.</a:t>
            </a:r>
            <a:r>
              <a:rPr lang="en-US" sz="1600" dirty="0">
                <a:solidFill>
                  <a:schemeClr val="bg1"/>
                </a:solidFill>
                <a:latin typeface="Arial" panose="020B0604020202020204" pitchFamily="34" charset="0"/>
                <a:cs typeface="Arial" panose="020B0604020202020204" pitchFamily="34" charset="0"/>
              </a:rPr>
              <a:t> 42:201-206.</a:t>
            </a:r>
          </a:p>
          <a:p>
            <a:pPr>
              <a:lnSpc>
                <a:spcPct val="90000"/>
              </a:lnSpc>
              <a:buFontTx/>
              <a:buNone/>
            </a:pPr>
            <a:r>
              <a:rPr lang="en-US" sz="1600" dirty="0">
                <a:solidFill>
                  <a:schemeClr val="bg1"/>
                </a:solidFill>
                <a:latin typeface="Arial" panose="020B0604020202020204" pitchFamily="34" charset="0"/>
                <a:cs typeface="Arial" panose="020B0604020202020204" pitchFamily="34" charset="0"/>
              </a:rPr>
              <a:t>- Stephan, F.K. and Zucker, I. (1972) Circadian rhythms in drinking behavior and locomotor activity of rats are eliminated by hypothalamic lesions. </a:t>
            </a:r>
            <a:r>
              <a:rPr lang="en-US" sz="1600" i="1" dirty="0">
                <a:solidFill>
                  <a:schemeClr val="bg1"/>
                </a:solidFill>
                <a:latin typeface="Arial" panose="020B0604020202020204" pitchFamily="34" charset="0"/>
                <a:cs typeface="Arial" panose="020B0604020202020204" pitchFamily="34" charset="0"/>
              </a:rPr>
              <a:t>Proc. Natl. Acad. Sci. USA</a:t>
            </a:r>
            <a:r>
              <a:rPr lang="en-US" sz="1600" dirty="0">
                <a:solidFill>
                  <a:schemeClr val="bg1"/>
                </a:solidFill>
                <a:latin typeface="Arial" panose="020B0604020202020204" pitchFamily="34" charset="0"/>
                <a:cs typeface="Arial" panose="020B0604020202020204" pitchFamily="34" charset="0"/>
              </a:rPr>
              <a:t> 69:1583-1586.</a:t>
            </a:r>
          </a:p>
          <a:p>
            <a:pPr>
              <a:lnSpc>
                <a:spcPct val="90000"/>
              </a:lnSpc>
              <a:buFontTx/>
              <a:buNone/>
            </a:pPr>
            <a:r>
              <a:rPr lang="en-US" sz="1600" dirty="0">
                <a:solidFill>
                  <a:schemeClr val="bg1"/>
                </a:solidFill>
                <a:latin typeface="Arial" panose="020B0604020202020204" pitchFamily="34" charset="0"/>
                <a:cs typeface="Arial" panose="020B0604020202020204" pitchFamily="34" charset="0"/>
              </a:rPr>
              <a:t>- Moore, R.Y. and Klein, D.C. (1974) Visual pathways and the central neural control of a circadian rhythm in pineal serotonin N-acetyltransferase activity. </a:t>
            </a:r>
            <a:r>
              <a:rPr lang="en-US" sz="1600" i="1" dirty="0">
                <a:solidFill>
                  <a:schemeClr val="bg1"/>
                </a:solidFill>
                <a:latin typeface="Arial" panose="020B0604020202020204" pitchFamily="34" charset="0"/>
                <a:cs typeface="Arial" panose="020B0604020202020204" pitchFamily="34" charset="0"/>
              </a:rPr>
              <a:t>Brain Res.</a:t>
            </a:r>
            <a:r>
              <a:rPr lang="en-US" sz="1600" dirty="0">
                <a:solidFill>
                  <a:schemeClr val="bg1"/>
                </a:solidFill>
                <a:latin typeface="Arial" panose="020B0604020202020204" pitchFamily="34" charset="0"/>
                <a:cs typeface="Arial" panose="020B0604020202020204" pitchFamily="34" charset="0"/>
              </a:rPr>
              <a:t> 71:17-33.</a:t>
            </a:r>
          </a:p>
        </p:txBody>
      </p:sp>
      <p:pic>
        <p:nvPicPr>
          <p:cNvPr id="110596" name="Picture 4"/>
          <p:cNvPicPr>
            <a:picLocks noGrp="1" noChangeAspect="1" noChangeArrowheads="1"/>
          </p:cNvPicPr>
          <p:nvPr>
            <p:ph sz="half" idx="1"/>
          </p:nvPr>
        </p:nvPicPr>
        <p:blipFill>
          <a:blip r:embed="rId2" cstate="print"/>
          <a:srcRect/>
          <a:stretch>
            <a:fillRect/>
          </a:stretch>
        </p:blipFill>
        <p:spPr>
          <a:xfrm>
            <a:off x="381000" y="1227138"/>
            <a:ext cx="4648200" cy="2928937"/>
          </a:xfrm>
          <a:noFill/>
          <a:ln/>
        </p:spPr>
      </p:pic>
      <p:pic>
        <p:nvPicPr>
          <p:cNvPr id="110598" name="Picture 6" descr="04_brain"/>
          <p:cNvPicPr>
            <a:picLocks noChangeAspect="1" noChangeArrowheads="1"/>
          </p:cNvPicPr>
          <p:nvPr/>
        </p:nvPicPr>
        <p:blipFill>
          <a:blip r:embed="rId3" cstate="print"/>
          <a:srcRect/>
          <a:stretch>
            <a:fillRect/>
          </a:stretch>
        </p:blipFill>
        <p:spPr bwMode="auto">
          <a:xfrm>
            <a:off x="5486400" y="1219200"/>
            <a:ext cx="3276600" cy="327660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1001B39-8B2B-4ABD-BF0A-9892E5E18074}">
  <we:reference id="wa104178141" version="3.1.2.22" store="en-US" storeType="OMEX"/>
  <we:alternateReferences>
    <we:reference id="wa104178141" version="3.1.2.22"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137085</TotalTime>
  <Words>1501</Words>
  <Application>Microsoft Office PowerPoint</Application>
  <PresentationFormat>On-screen Show (4:3)</PresentationFormat>
  <Paragraphs>297</Paragraphs>
  <Slides>34</Slides>
  <Notes>10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ＭＳ Ｐゴシック</vt:lpstr>
      <vt:lpstr>宋体</vt:lpstr>
      <vt:lpstr>Arial</vt:lpstr>
      <vt:lpstr>Calibri</vt:lpstr>
      <vt:lpstr>Chalkboard</vt:lpstr>
      <vt:lpstr>Comic Sans MS</vt:lpstr>
      <vt:lpstr>Symbol</vt:lpstr>
      <vt:lpstr>Times</vt:lpstr>
      <vt:lpstr>Office Theme</vt:lpstr>
      <vt:lpstr> Introduction to Circadian Biology - The Mammalian Circadian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1972  The clock is in the suprachiasmatic nucleus of the hypothalamus (SCN)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UT Southwestern Medical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Fbxl21 regulates Circadian clock by modulating  CRY degradation rate in the nucleus</dc:title>
  <dc:creator>Seung-Hee Yoo</dc:creator>
  <cp:lastModifiedBy>Ribelayga, Christophe P</cp:lastModifiedBy>
  <cp:revision>851</cp:revision>
  <dcterms:created xsi:type="dcterms:W3CDTF">2014-11-30T03:46:37Z</dcterms:created>
  <dcterms:modified xsi:type="dcterms:W3CDTF">2021-04-15T19:24:19Z</dcterms:modified>
</cp:coreProperties>
</file>