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593" r:id="rId2"/>
    <p:sldId id="620" r:id="rId3"/>
    <p:sldId id="628" r:id="rId4"/>
    <p:sldId id="624" r:id="rId5"/>
    <p:sldId id="275" r:id="rId6"/>
    <p:sldId id="622" r:id="rId7"/>
    <p:sldId id="625" r:id="rId8"/>
    <p:sldId id="621" r:id="rId9"/>
    <p:sldId id="627" r:id="rId10"/>
    <p:sldId id="626" r:id="rId11"/>
    <p:sldId id="630" r:id="rId12"/>
    <p:sldId id="635" r:id="rId13"/>
    <p:sldId id="640" r:id="rId14"/>
    <p:sldId id="641" r:id="rId15"/>
    <p:sldId id="636" r:id="rId16"/>
    <p:sldId id="623" r:id="rId17"/>
    <p:sldId id="637" r:id="rId18"/>
    <p:sldId id="638" r:id="rId19"/>
    <p:sldId id="639" r:id="rId20"/>
    <p:sldId id="629" r:id="rId21"/>
    <p:sldId id="633" r:id="rId22"/>
    <p:sldId id="267" r:id="rId23"/>
    <p:sldId id="272" r:id="rId24"/>
    <p:sldId id="258" r:id="rId25"/>
    <p:sldId id="261" r:id="rId26"/>
    <p:sldId id="256" r:id="rId27"/>
    <p:sldId id="631" r:id="rId28"/>
    <p:sldId id="632" r:id="rId29"/>
    <p:sldId id="63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E20"/>
    <a:srgbClr val="020000"/>
    <a:srgbClr val="00FF66"/>
    <a:srgbClr val="804000"/>
    <a:srgbClr val="800000"/>
    <a:srgbClr val="000094"/>
    <a:srgbClr val="C6987C"/>
    <a:srgbClr val="FFFF00"/>
    <a:srgbClr val="FFFF33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06" autoAdjust="0"/>
    <p:restoredTop sz="95268" autoAdjust="0"/>
  </p:normalViewPr>
  <p:slideViewPr>
    <p:cSldViewPr>
      <p:cViewPr varScale="1">
        <p:scale>
          <a:sx n="83" d="100"/>
          <a:sy n="83" d="100"/>
        </p:scale>
        <p:origin x="1459" y="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06E09-3237-451F-B088-0F83E9D1F5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0E101-6A6E-494A-B38A-A929938E8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69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BFD06-C333-4872-A91D-45DB550A739D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A4FFF-85A0-45D4-BD6F-1A6E904B6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97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A4FFF-85A0-45D4-BD6F-1A6E904B669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5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7D69-1ED8-48D0-B487-09484A0A33C2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FAE-4A38-4884-B01F-ED875DBD9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7D69-1ED8-48D0-B487-09484A0A33C2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FAE-4A38-4884-B01F-ED875DBD9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7D69-1ED8-48D0-B487-09484A0A33C2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FAE-4A38-4884-B01F-ED875DBD9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7D69-1ED8-48D0-B487-09484A0A33C2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FAE-4A38-4884-B01F-ED875DBD9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7D69-1ED8-48D0-B487-09484A0A33C2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FAE-4A38-4884-B01F-ED875DBD9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7D69-1ED8-48D0-B487-09484A0A33C2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FAE-4A38-4884-B01F-ED875DBD9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7D69-1ED8-48D0-B487-09484A0A33C2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FAE-4A38-4884-B01F-ED875DBD9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7D69-1ED8-48D0-B487-09484A0A33C2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FAE-4A38-4884-B01F-ED875DBD9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7D69-1ED8-48D0-B487-09484A0A33C2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FAE-4A38-4884-B01F-ED875DBD9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7D69-1ED8-48D0-B487-09484A0A33C2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FAE-4A38-4884-B01F-ED875DBD9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7D69-1ED8-48D0-B487-09484A0A33C2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1FAE-4A38-4884-B01F-ED875DBD9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000042"/>
            </a:gs>
            <a:gs pos="17000">
              <a:srgbClr val="000042"/>
            </a:gs>
            <a:gs pos="68000">
              <a:srgbClr val="000066"/>
            </a:gs>
            <a:gs pos="89000">
              <a:schemeClr val="tx2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87D69-1ED8-48D0-B487-09484A0A33C2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21FAE-4A38-4884-B01F-ED875DBD9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000042"/>
            </a:gs>
            <a:gs pos="17000">
              <a:srgbClr val="000042"/>
            </a:gs>
            <a:gs pos="68000">
              <a:srgbClr val="000066"/>
            </a:gs>
            <a:gs pos="100000">
              <a:srgbClr val="02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413266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Introduction to Sleep Biology</a:t>
            </a:r>
          </a:p>
        </p:txBody>
      </p:sp>
      <p:pic>
        <p:nvPicPr>
          <p:cNvPr id="6" name="Picture 5" descr="earth-rotation-summer-solstice_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0800" y="1733729"/>
            <a:ext cx="3810000" cy="3740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5845F3-722D-406F-B97A-49A34E6A57F2}"/>
              </a:ext>
            </a:extLst>
          </p:cNvPr>
          <p:cNvSpPr/>
          <p:nvPr/>
        </p:nvSpPr>
        <p:spPr>
          <a:xfrm>
            <a:off x="2438400" y="56407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  <a:cs typeface="Chalkboard"/>
              </a:rPr>
              <a:t>Lecture 2/2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  <a:cs typeface="Chalkboard"/>
              </a:rPr>
              <a:t>Christophe P. Ribelayga – April 2021</a:t>
            </a:r>
          </a:p>
        </p:txBody>
      </p:sp>
    </p:spTree>
    <p:extLst>
      <p:ext uri="{BB962C8B-B14F-4D97-AF65-F5344CB8AC3E}">
        <p14:creationId xmlns:p14="http://schemas.microsoft.com/office/powerpoint/2010/main" val="573053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08C739-3058-450D-9C3B-51D6D238826A}"/>
              </a:ext>
            </a:extLst>
          </p:cNvPr>
          <p:cNvSpPr/>
          <p:nvPr/>
        </p:nvSpPr>
        <p:spPr>
          <a:xfrm>
            <a:off x="838200" y="1524000"/>
            <a:ext cx="7467600" cy="434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An external file that holds a picture, illustration, etc.&#10;Object name is nihms853261f3.jpg">
            <a:extLst>
              <a:ext uri="{FF2B5EF4-FFF2-40B4-BE49-F238E27FC236}">
                <a16:creationId xmlns:a16="http://schemas.microsoft.com/office/drawing/2014/main" id="{026E2BC1-9A9B-4BEF-9EF6-D5122D2CC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9225" y="2352675"/>
            <a:ext cx="622935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161AE4-A63C-4245-8287-ACC5121CC53A}"/>
              </a:ext>
            </a:extLst>
          </p:cNvPr>
          <p:cNvSpPr txBox="1"/>
          <p:nvPr/>
        </p:nvSpPr>
        <p:spPr>
          <a:xfrm>
            <a:off x="533400" y="6858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Sleep and wakefulness are determined by a balance of sleep-promoting and wake-promoting substances.</a:t>
            </a:r>
          </a:p>
        </p:txBody>
      </p:sp>
    </p:spTree>
    <p:extLst>
      <p:ext uri="{BB962C8B-B14F-4D97-AF65-F5344CB8AC3E}">
        <p14:creationId xmlns:p14="http://schemas.microsoft.com/office/powerpoint/2010/main" val="154515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9CC911-BE12-46E8-A553-0796C76764FF}"/>
              </a:ext>
            </a:extLst>
          </p:cNvPr>
          <p:cNvSpPr/>
          <p:nvPr/>
        </p:nvSpPr>
        <p:spPr>
          <a:xfrm>
            <a:off x="283711" y="228600"/>
            <a:ext cx="8576578" cy="6334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Orexin/Hypocretin Antagonists in Insomnia: From Bench to Clinic |  SpringerLink">
            <a:extLst>
              <a:ext uri="{FF2B5EF4-FFF2-40B4-BE49-F238E27FC236}">
                <a16:creationId xmlns:a16="http://schemas.microsoft.com/office/drawing/2014/main" id="{0A22D5CA-2C38-4FE9-937D-B525D258D2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/>
        </p:blipFill>
        <p:spPr bwMode="auto">
          <a:xfrm>
            <a:off x="1295400" y="726476"/>
            <a:ext cx="26289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2445F4-FB77-4D7F-9055-21744B88361C}"/>
              </a:ext>
            </a:extLst>
          </p:cNvPr>
          <p:cNvSpPr/>
          <p:nvPr/>
        </p:nvSpPr>
        <p:spPr>
          <a:xfrm>
            <a:off x="1066800" y="538019"/>
            <a:ext cx="457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_neuro_brain_path-l.jpg">
            <a:extLst>
              <a:ext uri="{FF2B5EF4-FFF2-40B4-BE49-F238E27FC236}">
                <a16:creationId xmlns:a16="http://schemas.microsoft.com/office/drawing/2014/main" id="{16222E12-F374-427E-9D7B-37ADDE008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538019"/>
            <a:ext cx="4114800" cy="380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_neuro_brain_orexin-l.jpg">
            <a:extLst>
              <a:ext uri="{FF2B5EF4-FFF2-40B4-BE49-F238E27FC236}">
                <a16:creationId xmlns:a16="http://schemas.microsoft.com/office/drawing/2014/main" id="{E8C2A453-BAC0-4670-9E81-E9C687CC57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16522" y="3944962"/>
            <a:ext cx="2837196" cy="230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C85B403-B241-4F46-9A32-EB0676FF4F98}"/>
              </a:ext>
            </a:extLst>
          </p:cNvPr>
          <p:cNvSpPr/>
          <p:nvPr/>
        </p:nvSpPr>
        <p:spPr>
          <a:xfrm>
            <a:off x="2735120" y="2048164"/>
            <a:ext cx="1143000" cy="762000"/>
          </a:xfrm>
          <a:prstGeom prst="ellipse">
            <a:avLst/>
          </a:prstGeom>
          <a:solidFill>
            <a:srgbClr val="F57E2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Wake-active neurons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528C77-0DC6-42D9-A120-5D46A867B052}"/>
              </a:ext>
            </a:extLst>
          </p:cNvPr>
          <p:cNvSpPr txBox="1"/>
          <p:nvPr/>
        </p:nvSpPr>
        <p:spPr>
          <a:xfrm>
            <a:off x="914400" y="6215117"/>
            <a:ext cx="456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Orexin (hypocretin) neurons in lateral hypothalamus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424786-90D0-4392-9FB5-5F600FE4CBB0}"/>
              </a:ext>
            </a:extLst>
          </p:cNvPr>
          <p:cNvSpPr txBox="1"/>
          <p:nvPr/>
        </p:nvSpPr>
        <p:spPr>
          <a:xfrm>
            <a:off x="4689927" y="4311851"/>
            <a:ext cx="40836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Wake-active neurons in the brainstem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(a.k.a. The ascending reticular activating system (ARAS))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Locus Coeruleus: norepinephrine</a:t>
            </a: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Tubero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Mammillary Nucleus: histamine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Dorsal Raphe Nucleus: serotonin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Pedunculopontine and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Laterodorsal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Tegmental nuclei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(PPN/LDT): Acetyl choline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0BBA29-38D0-439A-912E-2B10733BA1DF}"/>
              </a:ext>
            </a:extLst>
          </p:cNvPr>
          <p:cNvSpPr/>
          <p:nvPr/>
        </p:nvSpPr>
        <p:spPr>
          <a:xfrm>
            <a:off x="1405660" y="1731816"/>
            <a:ext cx="609600" cy="55419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VLPO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6D1A5C1-0F5B-427E-BBBC-A7218E37E686}"/>
              </a:ext>
            </a:extLst>
          </p:cNvPr>
          <p:cNvSpPr/>
          <p:nvPr/>
        </p:nvSpPr>
        <p:spPr>
          <a:xfrm>
            <a:off x="2015260" y="893230"/>
            <a:ext cx="701387" cy="704088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Orexin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853DA3-4E96-4B3A-A15F-47141C676483}"/>
              </a:ext>
            </a:extLst>
          </p:cNvPr>
          <p:cNvSpPr/>
          <p:nvPr/>
        </p:nvSpPr>
        <p:spPr>
          <a:xfrm>
            <a:off x="323850" y="26921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"Flip-Flop Switch" Between Sleep and Wakefulness</a:t>
            </a:r>
            <a:endParaRPr lang="en-US" sz="14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14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00E9794-651A-4414-85ED-65019ED85EFC}"/>
              </a:ext>
            </a:extLst>
          </p:cNvPr>
          <p:cNvSpPr/>
          <p:nvPr/>
        </p:nvSpPr>
        <p:spPr>
          <a:xfrm>
            <a:off x="283711" y="228600"/>
            <a:ext cx="8576578" cy="6334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Orexin/Hypocretin Antagonists in Insomnia: From Bench to Clinic |  SpringerLink">
            <a:extLst>
              <a:ext uri="{FF2B5EF4-FFF2-40B4-BE49-F238E27FC236}">
                <a16:creationId xmlns:a16="http://schemas.microsoft.com/office/drawing/2014/main" id="{0A22D5CA-2C38-4FE9-937D-B525D258D2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/>
        </p:blipFill>
        <p:spPr bwMode="auto">
          <a:xfrm>
            <a:off x="5593637" y="576988"/>
            <a:ext cx="26289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3D7463-99FE-4EE0-AFDE-6529ADB47B2F}"/>
              </a:ext>
            </a:extLst>
          </p:cNvPr>
          <p:cNvSpPr/>
          <p:nvPr/>
        </p:nvSpPr>
        <p:spPr>
          <a:xfrm>
            <a:off x="1752600" y="381000"/>
            <a:ext cx="457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2445F4-FB77-4D7F-9055-21744B88361C}"/>
              </a:ext>
            </a:extLst>
          </p:cNvPr>
          <p:cNvSpPr/>
          <p:nvPr/>
        </p:nvSpPr>
        <p:spPr>
          <a:xfrm>
            <a:off x="5765087" y="348388"/>
            <a:ext cx="457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_neuro_brain_VLPO-l.jpg">
            <a:extLst>
              <a:ext uri="{FF2B5EF4-FFF2-40B4-BE49-F238E27FC236}">
                <a16:creationId xmlns:a16="http://schemas.microsoft.com/office/drawing/2014/main" id="{F9F7A85D-2A21-4761-BAD7-A4676AEB1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341" y="771473"/>
            <a:ext cx="5050894" cy="456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Orexin/Hypocretin Antagonists in Insomnia: From Bench to Clinic |  SpringerLink">
            <a:extLst>
              <a:ext uri="{FF2B5EF4-FFF2-40B4-BE49-F238E27FC236}">
                <a16:creationId xmlns:a16="http://schemas.microsoft.com/office/drawing/2014/main" id="{4E00CB2C-025A-46C8-B375-7CB77E0574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004" r="77879" b="-2438"/>
          <a:stretch/>
        </p:blipFill>
        <p:spPr bwMode="auto">
          <a:xfrm>
            <a:off x="5908047" y="3123870"/>
            <a:ext cx="1199979" cy="35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CB8C0D8-9893-4084-81DB-C0A701CC6B79}"/>
              </a:ext>
            </a:extLst>
          </p:cNvPr>
          <p:cNvSpPr/>
          <p:nvPr/>
        </p:nvSpPr>
        <p:spPr>
          <a:xfrm>
            <a:off x="7503543" y="1574866"/>
            <a:ext cx="552158" cy="544594"/>
          </a:xfrm>
          <a:prstGeom prst="ellipse">
            <a:avLst/>
          </a:prstGeom>
          <a:solidFill>
            <a:srgbClr val="F57E2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Wake-active neurons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B05D04-9C6B-4B98-870A-1FB3CEF15720}"/>
              </a:ext>
            </a:extLst>
          </p:cNvPr>
          <p:cNvSpPr/>
          <p:nvPr/>
        </p:nvSpPr>
        <p:spPr>
          <a:xfrm>
            <a:off x="5707071" y="1894801"/>
            <a:ext cx="1067376" cy="76112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VLPO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sleep-active neurons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F682E0B-A5AB-4A18-8DC3-15896C148FB8}"/>
              </a:ext>
            </a:extLst>
          </p:cNvPr>
          <p:cNvSpPr/>
          <p:nvPr/>
        </p:nvSpPr>
        <p:spPr>
          <a:xfrm>
            <a:off x="6802155" y="762913"/>
            <a:ext cx="701387" cy="704088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Orexin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5D62F0-7C01-474F-BA8D-FA3F96EAF629}"/>
              </a:ext>
            </a:extLst>
          </p:cNvPr>
          <p:cNvSpPr/>
          <p:nvPr/>
        </p:nvSpPr>
        <p:spPr>
          <a:xfrm>
            <a:off x="323850" y="26921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"Flip-Flop Switch" Between Sleep and Wakefulness</a:t>
            </a:r>
            <a:endParaRPr lang="en-US" sz="14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BC96DC-E292-4F21-9422-23A408D114BB}"/>
              </a:ext>
            </a:extLst>
          </p:cNvPr>
          <p:cNvSpPr txBox="1"/>
          <p:nvPr/>
        </p:nvSpPr>
        <p:spPr>
          <a:xfrm>
            <a:off x="489341" y="5471736"/>
            <a:ext cx="4156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VLPO: ventrolateral preoptic nucleus (GABAergic)</a:t>
            </a:r>
          </a:p>
        </p:txBody>
      </p:sp>
    </p:spTree>
    <p:extLst>
      <p:ext uri="{BB962C8B-B14F-4D97-AF65-F5344CB8AC3E}">
        <p14:creationId xmlns:p14="http://schemas.microsoft.com/office/powerpoint/2010/main" val="223521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F45A65-8744-4907-BDEF-F7C498C46998}"/>
              </a:ext>
            </a:extLst>
          </p:cNvPr>
          <p:cNvSpPr/>
          <p:nvPr/>
        </p:nvSpPr>
        <p:spPr>
          <a:xfrm>
            <a:off x="3907631" y="152400"/>
            <a:ext cx="4267200" cy="655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www.researchgate.net/profile/Takeshi-Sakurai-2/publication/6506843/figure/fig1/AS:279047633424412@1443541548954/Mechanisms-by-which-the-orexin-system-stabilizes-sleep-and-wakefulnessThe-figures_W640.jpg">
            <a:extLst>
              <a:ext uri="{FF2B5EF4-FFF2-40B4-BE49-F238E27FC236}">
                <a16:creationId xmlns:a16="http://schemas.microsoft.com/office/drawing/2014/main" id="{A4C5DAF5-4F90-4DA0-8175-599A8488E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44" y="590550"/>
            <a:ext cx="3381375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139C15-AEC5-4B9A-A12E-6AB0F30C5E76}"/>
              </a:ext>
            </a:extLst>
          </p:cNvPr>
          <p:cNvSpPr/>
          <p:nvPr/>
        </p:nvSpPr>
        <p:spPr>
          <a:xfrm>
            <a:off x="511969" y="221218"/>
            <a:ext cx="29527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central role of orexins in the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"Flip-Flop Switch"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Sleep and Wakefulness</a:t>
            </a:r>
            <a:endParaRPr lang="en-US" sz="140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583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F45A65-8744-4907-BDEF-F7C498C46998}"/>
              </a:ext>
            </a:extLst>
          </p:cNvPr>
          <p:cNvSpPr/>
          <p:nvPr/>
        </p:nvSpPr>
        <p:spPr>
          <a:xfrm>
            <a:off x="3907631" y="152400"/>
            <a:ext cx="4267200" cy="655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www.researchgate.net/profile/Takeshi-Sakurai-2/publication/6506843/figure/fig1/AS:279047633424412@1443541548954/Mechanisms-by-which-the-orexin-system-stabilizes-sleep-and-wakefulnessThe-figures_W640.jpg">
            <a:extLst>
              <a:ext uri="{FF2B5EF4-FFF2-40B4-BE49-F238E27FC236}">
                <a16:creationId xmlns:a16="http://schemas.microsoft.com/office/drawing/2014/main" id="{A4C5DAF5-4F90-4DA0-8175-599A8488E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44" y="590550"/>
            <a:ext cx="3381375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139C15-AEC5-4B9A-A12E-6AB0F30C5E76}"/>
              </a:ext>
            </a:extLst>
          </p:cNvPr>
          <p:cNvSpPr/>
          <p:nvPr/>
        </p:nvSpPr>
        <p:spPr>
          <a:xfrm>
            <a:off x="511969" y="221218"/>
            <a:ext cx="29527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central role of orexins in the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"Flip-Flop Switch"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Sleep and Wakefulness</a:t>
            </a:r>
            <a:endParaRPr lang="en-US" sz="140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utterfly">
            <a:extLst>
              <a:ext uri="{FF2B5EF4-FFF2-40B4-BE49-F238E27FC236}">
                <a16:creationId xmlns:a16="http://schemas.microsoft.com/office/drawing/2014/main" id="{122DD28F-DF85-40DA-A81A-C0C6B2016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62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661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00E9794-651A-4414-85ED-65019ED85EFC}"/>
              </a:ext>
            </a:extLst>
          </p:cNvPr>
          <p:cNvSpPr/>
          <p:nvPr/>
        </p:nvSpPr>
        <p:spPr>
          <a:xfrm>
            <a:off x="283711" y="228600"/>
            <a:ext cx="8576578" cy="6334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3D7463-99FE-4EE0-AFDE-6529ADB47B2F}"/>
              </a:ext>
            </a:extLst>
          </p:cNvPr>
          <p:cNvSpPr/>
          <p:nvPr/>
        </p:nvSpPr>
        <p:spPr>
          <a:xfrm>
            <a:off x="1752600" y="381000"/>
            <a:ext cx="457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2445F4-FB77-4D7F-9055-21744B88361C}"/>
              </a:ext>
            </a:extLst>
          </p:cNvPr>
          <p:cNvSpPr/>
          <p:nvPr/>
        </p:nvSpPr>
        <p:spPr>
          <a:xfrm>
            <a:off x="5765087" y="348388"/>
            <a:ext cx="457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Orexin/Hypocretin Antagonists in Insomnia: From Bench to Clinic |  SpringerLink">
            <a:extLst>
              <a:ext uri="{FF2B5EF4-FFF2-40B4-BE49-F238E27FC236}">
                <a16:creationId xmlns:a16="http://schemas.microsoft.com/office/drawing/2014/main" id="{4E00CB2C-025A-46C8-B375-7CB77E0574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004" r="77879" b="-2438"/>
          <a:stretch/>
        </p:blipFill>
        <p:spPr bwMode="auto">
          <a:xfrm>
            <a:off x="648785" y="3524077"/>
            <a:ext cx="1734182" cy="51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0B05D04-9C6B-4B98-870A-1FB3CEF15720}"/>
              </a:ext>
            </a:extLst>
          </p:cNvPr>
          <p:cNvSpPr/>
          <p:nvPr/>
        </p:nvSpPr>
        <p:spPr>
          <a:xfrm>
            <a:off x="3238500" y="2409482"/>
            <a:ext cx="1067376" cy="761128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vlPAG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F682E0B-A5AB-4A18-8DC3-15896C148FB8}"/>
              </a:ext>
            </a:extLst>
          </p:cNvPr>
          <p:cNvSpPr/>
          <p:nvPr/>
        </p:nvSpPr>
        <p:spPr>
          <a:xfrm>
            <a:off x="832560" y="2361041"/>
            <a:ext cx="701387" cy="704088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Orexin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5D62F0-7C01-474F-BA8D-FA3F96EAF629}"/>
              </a:ext>
            </a:extLst>
          </p:cNvPr>
          <p:cNvSpPr/>
          <p:nvPr/>
        </p:nvSpPr>
        <p:spPr>
          <a:xfrm>
            <a:off x="323850" y="26921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"Flip-Flop Switch" Between REM and non-REM sleep</a:t>
            </a:r>
            <a:endParaRPr lang="en-US" sz="14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CFA74BD-9FB3-4F27-91EA-582D6BCD020A}"/>
              </a:ext>
            </a:extLst>
          </p:cNvPr>
          <p:cNvCxnSpPr/>
          <p:nvPr/>
        </p:nvCxnSpPr>
        <p:spPr>
          <a:xfrm>
            <a:off x="4462894" y="2633692"/>
            <a:ext cx="1454593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958E04F-3154-4856-BCBF-86EE021ED46F}"/>
              </a:ext>
            </a:extLst>
          </p:cNvPr>
          <p:cNvCxnSpPr>
            <a:cxnSpLocks/>
          </p:cNvCxnSpPr>
          <p:nvPr/>
        </p:nvCxnSpPr>
        <p:spPr>
          <a:xfrm rot="10800000">
            <a:off x="4462894" y="2861400"/>
            <a:ext cx="1454593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09F40729-F6B6-40DA-9C5B-667FDD1347F2}"/>
              </a:ext>
            </a:extLst>
          </p:cNvPr>
          <p:cNvSpPr/>
          <p:nvPr/>
        </p:nvSpPr>
        <p:spPr>
          <a:xfrm>
            <a:off x="6074505" y="2362200"/>
            <a:ext cx="1067376" cy="761128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52B1F2-47FE-4361-8D0F-4D5691F30C75}"/>
              </a:ext>
            </a:extLst>
          </p:cNvPr>
          <p:cNvSpPr/>
          <p:nvPr/>
        </p:nvSpPr>
        <p:spPr>
          <a:xfrm>
            <a:off x="594858" y="41034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ventrolateral periaqueductal gray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vlPAG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sublaterodorsal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nucleus (SLD)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D0734A5-8ABE-4A42-AC31-C4C90333DE88}"/>
              </a:ext>
            </a:extLst>
          </p:cNvPr>
          <p:cNvCxnSpPr>
            <a:cxnSpLocks/>
          </p:cNvCxnSpPr>
          <p:nvPr/>
        </p:nvCxnSpPr>
        <p:spPr>
          <a:xfrm flipV="1">
            <a:off x="1636125" y="2751563"/>
            <a:ext cx="1451707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C2CA4F-EF14-4D07-9687-CE89E067C772}"/>
              </a:ext>
            </a:extLst>
          </p:cNvPr>
          <p:cNvCxnSpPr/>
          <p:nvPr/>
        </p:nvCxnSpPr>
        <p:spPr>
          <a:xfrm>
            <a:off x="5908251" y="2523836"/>
            <a:ext cx="0" cy="2242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530BE1-25C3-41D1-A287-9859BDB5731D}"/>
              </a:ext>
            </a:extLst>
          </p:cNvPr>
          <p:cNvCxnSpPr/>
          <p:nvPr/>
        </p:nvCxnSpPr>
        <p:spPr>
          <a:xfrm>
            <a:off x="4456544" y="2747590"/>
            <a:ext cx="0" cy="2242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776894B-33CF-4121-9E55-9FC5874C0A46}"/>
              </a:ext>
            </a:extLst>
          </p:cNvPr>
          <p:cNvSpPr/>
          <p:nvPr/>
        </p:nvSpPr>
        <p:spPr>
          <a:xfrm>
            <a:off x="687955" y="822787"/>
            <a:ext cx="1067376" cy="76112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VLPO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sleep-active neurons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2089F04-8C2E-4B18-A134-FF9561650A77}"/>
              </a:ext>
            </a:extLst>
          </p:cNvPr>
          <p:cNvCxnSpPr>
            <a:cxnSpLocks/>
          </p:cNvCxnSpPr>
          <p:nvPr/>
        </p:nvCxnSpPr>
        <p:spPr>
          <a:xfrm>
            <a:off x="1221643" y="1626807"/>
            <a:ext cx="0" cy="58299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22C1072-44C4-4C1C-9B1D-FDAC9867896E}"/>
              </a:ext>
            </a:extLst>
          </p:cNvPr>
          <p:cNvCxnSpPr>
            <a:cxnSpLocks/>
          </p:cNvCxnSpPr>
          <p:nvPr/>
        </p:nvCxnSpPr>
        <p:spPr>
          <a:xfrm rot="5400000">
            <a:off x="1210098" y="2097695"/>
            <a:ext cx="0" cy="2242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504F7F8-9C16-4403-A58B-A4DACA4F49E3}"/>
              </a:ext>
            </a:extLst>
          </p:cNvPr>
          <p:cNvCxnSpPr>
            <a:cxnSpLocks/>
          </p:cNvCxnSpPr>
          <p:nvPr/>
        </p:nvCxnSpPr>
        <p:spPr>
          <a:xfrm>
            <a:off x="1210098" y="1626807"/>
            <a:ext cx="2028402" cy="79562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1FEDD73-D321-4CC7-9347-AB005A9361DD}"/>
              </a:ext>
            </a:extLst>
          </p:cNvPr>
          <p:cNvCxnSpPr>
            <a:cxnSpLocks/>
          </p:cNvCxnSpPr>
          <p:nvPr/>
        </p:nvCxnSpPr>
        <p:spPr>
          <a:xfrm flipH="1">
            <a:off x="3182216" y="2308033"/>
            <a:ext cx="112568" cy="228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5321E6A-6B39-4D68-8E8E-CA99CF80E5D4}"/>
              </a:ext>
            </a:extLst>
          </p:cNvPr>
          <p:cNvSpPr txBox="1"/>
          <p:nvPr/>
        </p:nvSpPr>
        <p:spPr>
          <a:xfrm>
            <a:off x="3294784" y="1903436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REM-OFF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5AD651-2E20-4B85-B299-C8D22625AF49}"/>
              </a:ext>
            </a:extLst>
          </p:cNvPr>
          <p:cNvSpPr txBox="1"/>
          <p:nvPr/>
        </p:nvSpPr>
        <p:spPr>
          <a:xfrm>
            <a:off x="6088387" y="1903296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REM-ON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361AF8-F560-490C-A2B9-3ED6F949C11E}"/>
              </a:ext>
            </a:extLst>
          </p:cNvPr>
          <p:cNvCxnSpPr>
            <a:cxnSpLocks/>
          </p:cNvCxnSpPr>
          <p:nvPr/>
        </p:nvCxnSpPr>
        <p:spPr>
          <a:xfrm>
            <a:off x="6638427" y="3277126"/>
            <a:ext cx="0" cy="6701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072CE83-5AF2-4923-8B7E-428A679C950C}"/>
              </a:ext>
            </a:extLst>
          </p:cNvPr>
          <p:cNvSpPr txBox="1"/>
          <p:nvPr/>
        </p:nvSpPr>
        <p:spPr>
          <a:xfrm>
            <a:off x="5307229" y="4023532"/>
            <a:ext cx="2634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Brain regions that control</a:t>
            </a:r>
          </a:p>
          <a:p>
            <a:r>
              <a:rPr lang="en-US" dirty="0"/>
              <a:t>components of REM sleep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603C6E-D364-413A-B5BB-73D19DEF712C}"/>
              </a:ext>
            </a:extLst>
          </p:cNvPr>
          <p:cNvCxnSpPr>
            <a:cxnSpLocks/>
          </p:cNvCxnSpPr>
          <p:nvPr/>
        </p:nvCxnSpPr>
        <p:spPr>
          <a:xfrm flipH="1">
            <a:off x="5908251" y="4669863"/>
            <a:ext cx="675624" cy="4355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54EB0EC-5786-435A-8F3A-773BFDC6382D}"/>
              </a:ext>
            </a:extLst>
          </p:cNvPr>
          <p:cNvCxnSpPr>
            <a:cxnSpLocks/>
          </p:cNvCxnSpPr>
          <p:nvPr/>
        </p:nvCxnSpPr>
        <p:spPr>
          <a:xfrm>
            <a:off x="6712535" y="4682094"/>
            <a:ext cx="658314" cy="42330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5B089B9-2783-48DF-BAF1-2F809D130BA6}"/>
              </a:ext>
            </a:extLst>
          </p:cNvPr>
          <p:cNvSpPr txBox="1"/>
          <p:nvPr/>
        </p:nvSpPr>
        <p:spPr>
          <a:xfrm>
            <a:off x="4239489" y="4887631"/>
            <a:ext cx="17541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ACh</a:t>
            </a:r>
            <a:r>
              <a:rPr lang="en-US" dirty="0"/>
              <a:t> neurons in</a:t>
            </a:r>
          </a:p>
          <a:p>
            <a:r>
              <a:rPr lang="en-US" dirty="0"/>
              <a:t>pons, forebrain</a:t>
            </a:r>
          </a:p>
          <a:p>
            <a:r>
              <a:rPr lang="en-US" dirty="0"/>
              <a:t>(cortical arousal,</a:t>
            </a:r>
          </a:p>
          <a:p>
            <a:r>
              <a:rPr lang="en-US" dirty="0"/>
              <a:t>tectum-REMs)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FAE457C-9EFC-4271-8088-DFFBD848D7DA}"/>
              </a:ext>
            </a:extLst>
          </p:cNvPr>
          <p:cNvSpPr txBox="1"/>
          <p:nvPr/>
        </p:nvSpPr>
        <p:spPr>
          <a:xfrm>
            <a:off x="6468231" y="5137484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inhibitory neurons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9696305-F5CC-4A51-A049-3DF0A4D93583}"/>
              </a:ext>
            </a:extLst>
          </p:cNvPr>
          <p:cNvCxnSpPr>
            <a:cxnSpLocks/>
          </p:cNvCxnSpPr>
          <p:nvPr/>
        </p:nvCxnSpPr>
        <p:spPr>
          <a:xfrm>
            <a:off x="7370849" y="5567618"/>
            <a:ext cx="0" cy="29978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9AC9531-0E77-44D8-9717-2135C55F8341}"/>
              </a:ext>
            </a:extLst>
          </p:cNvPr>
          <p:cNvCxnSpPr>
            <a:cxnSpLocks/>
          </p:cNvCxnSpPr>
          <p:nvPr/>
        </p:nvCxnSpPr>
        <p:spPr>
          <a:xfrm>
            <a:off x="7240716" y="5867400"/>
            <a:ext cx="2602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4FFC1E1A-E062-4562-876E-AA478EE8FCB3}"/>
              </a:ext>
            </a:extLst>
          </p:cNvPr>
          <p:cNvSpPr txBox="1"/>
          <p:nvPr/>
        </p:nvSpPr>
        <p:spPr>
          <a:xfrm>
            <a:off x="6545719" y="5907610"/>
            <a:ext cx="1650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motor neurons</a:t>
            </a:r>
          </a:p>
          <a:p>
            <a:pPr algn="ctr"/>
            <a:r>
              <a:rPr lang="en-US" dirty="0"/>
              <a:t>(muscle </a:t>
            </a:r>
            <a:r>
              <a:rPr lang="en-US" dirty="0" err="1"/>
              <a:t>atonia</a:t>
            </a:r>
            <a:r>
              <a:rPr lang="en-US" dirty="0"/>
              <a:t>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6EEF704-D6BF-4400-A943-2700279182E9}"/>
              </a:ext>
            </a:extLst>
          </p:cNvPr>
          <p:cNvSpPr txBox="1"/>
          <p:nvPr/>
        </p:nvSpPr>
        <p:spPr>
          <a:xfrm>
            <a:off x="2224299" y="3452376"/>
            <a:ext cx="57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GLU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F0B7D5F-8390-45E3-9D7A-6D131C0BA2DB}"/>
              </a:ext>
            </a:extLst>
          </p:cNvPr>
          <p:cNvSpPr txBox="1"/>
          <p:nvPr/>
        </p:nvSpPr>
        <p:spPr>
          <a:xfrm>
            <a:off x="2209800" y="3658512"/>
            <a:ext cx="71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GABA</a:t>
            </a:r>
          </a:p>
        </p:txBody>
      </p:sp>
    </p:spTree>
    <p:extLst>
      <p:ext uri="{BB962C8B-B14F-4D97-AF65-F5344CB8AC3E}">
        <p14:creationId xmlns:p14="http://schemas.microsoft.com/office/powerpoint/2010/main" val="432911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: Two-process model of sleep regulation. Process S indicates the... |  Download Scientific Diagram">
            <a:extLst>
              <a:ext uri="{FF2B5EF4-FFF2-40B4-BE49-F238E27FC236}">
                <a16:creationId xmlns:a16="http://schemas.microsoft.com/office/drawing/2014/main" id="{86B516ED-C3D5-4909-8F27-0BB26F654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330" y="1295400"/>
            <a:ext cx="809625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705BA9-8FF0-47B4-82AD-0C745F708030}"/>
              </a:ext>
            </a:extLst>
          </p:cNvPr>
          <p:cNvSpPr txBox="1"/>
          <p:nvPr/>
        </p:nvSpPr>
        <p:spPr>
          <a:xfrm>
            <a:off x="512330" y="212743"/>
            <a:ext cx="8096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Two-process model of sleep regulation. Process S indicates the homeostatic built-up of sleep pressure and Process C represents the circadian rhythm. The difference between the two processes quantify the sleep pressure. </a:t>
            </a:r>
          </a:p>
        </p:txBody>
      </p:sp>
    </p:spTree>
    <p:extLst>
      <p:ext uri="{BB962C8B-B14F-4D97-AF65-F5344CB8AC3E}">
        <p14:creationId xmlns:p14="http://schemas.microsoft.com/office/powerpoint/2010/main" val="357089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25A6C0-DEA2-477C-A1F7-26853BB456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1143000"/>
            <a:ext cx="7315200" cy="457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3C397A5-0B4D-4D77-978A-F4A45B928E63}"/>
              </a:ext>
            </a:extLst>
          </p:cNvPr>
          <p:cNvSpPr/>
          <p:nvPr/>
        </p:nvSpPr>
        <p:spPr>
          <a:xfrm>
            <a:off x="838200" y="5334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adenosine in the process S</a:t>
            </a:r>
            <a:endParaRPr lang="en-US" sz="16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839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C397A5-0B4D-4D77-978A-F4A45B928E63}"/>
              </a:ext>
            </a:extLst>
          </p:cNvPr>
          <p:cNvSpPr/>
          <p:nvPr/>
        </p:nvSpPr>
        <p:spPr>
          <a:xfrm>
            <a:off x="412340" y="4572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adenosine in the process S</a:t>
            </a:r>
            <a:endParaRPr lang="en-US" sz="16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04055D-D240-4597-8EAA-F72C9E71D0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7"/>
          <a:stretch/>
        </p:blipFill>
        <p:spPr>
          <a:xfrm>
            <a:off x="520980" y="914400"/>
            <a:ext cx="4354719" cy="3090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BA0D31-FDEA-4628-878F-573E7CE529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600" y="3429000"/>
            <a:ext cx="4354719" cy="309044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870255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508DBE-DB67-4BAA-A322-49B805E112D9}"/>
              </a:ext>
            </a:extLst>
          </p:cNvPr>
          <p:cNvSpPr txBox="1"/>
          <p:nvPr/>
        </p:nvSpPr>
        <p:spPr>
          <a:xfrm>
            <a:off x="292310" y="533400"/>
            <a:ext cx="27061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Circadian control of sleep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247E3BB-1E2F-4AD9-ADFB-65BDBFE7104E}"/>
              </a:ext>
            </a:extLst>
          </p:cNvPr>
          <p:cNvGrpSpPr/>
          <p:nvPr/>
        </p:nvGrpSpPr>
        <p:grpSpPr>
          <a:xfrm>
            <a:off x="4670245" y="1447800"/>
            <a:ext cx="4232676" cy="3429000"/>
            <a:chOff x="4651773" y="457200"/>
            <a:chExt cx="4232676" cy="3429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78FEB75-8A19-4DD2-9403-BF88FA8E2C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51773" y="457200"/>
              <a:ext cx="4232676" cy="3429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738C457-A8F5-4B0B-A72C-95ADEFE71BF9}"/>
                </a:ext>
              </a:extLst>
            </p:cNvPr>
            <p:cNvSpPr/>
            <p:nvPr/>
          </p:nvSpPr>
          <p:spPr>
            <a:xfrm>
              <a:off x="4684100" y="490954"/>
              <a:ext cx="4572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40BC22-B6E7-4FE4-864F-29F68110D569}"/>
              </a:ext>
            </a:extLst>
          </p:cNvPr>
          <p:cNvSpPr txBox="1"/>
          <p:nvPr/>
        </p:nvSpPr>
        <p:spPr>
          <a:xfrm>
            <a:off x="269219" y="2377470"/>
            <a:ext cx="43027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SCN clock stimulates LH/orexin neurons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SCN clock inhibits VLPO neurons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(Local) clocks control neuromodulators,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extracellular adenosine!)</a:t>
            </a:r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AE0EE761-FC0F-41D0-A85D-7A76AB2961A9}"/>
              </a:ext>
            </a:extLst>
          </p:cNvPr>
          <p:cNvGrpSpPr>
            <a:grpSpLocks/>
          </p:cNvGrpSpPr>
          <p:nvPr/>
        </p:nvGrpSpPr>
        <p:grpSpPr bwMode="auto">
          <a:xfrm rot="-5400000" flipV="1">
            <a:off x="5093506" y="3923378"/>
            <a:ext cx="356076" cy="403580"/>
            <a:chOff x="4128" y="2379"/>
            <a:chExt cx="830" cy="1797"/>
          </a:xfrm>
        </p:grpSpPr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B891DADC-DD73-4805-9E9E-223585AD8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2379"/>
              <a:ext cx="392" cy="391"/>
            </a:xfrm>
            <a:custGeom>
              <a:avLst/>
              <a:gdLst/>
              <a:ahLst/>
              <a:cxnLst>
                <a:cxn ang="0">
                  <a:pos x="770" y="39"/>
                </a:cxn>
                <a:cxn ang="0">
                  <a:pos x="778" y="34"/>
                </a:cxn>
                <a:cxn ang="0">
                  <a:pos x="783" y="25"/>
                </a:cxn>
                <a:cxn ang="0">
                  <a:pos x="783" y="15"/>
                </a:cxn>
                <a:cxn ang="0">
                  <a:pos x="778" y="5"/>
                </a:cxn>
                <a:cxn ang="0">
                  <a:pos x="770" y="0"/>
                </a:cxn>
                <a:cxn ang="0">
                  <a:pos x="764" y="0"/>
                </a:cxn>
                <a:cxn ang="0">
                  <a:pos x="686" y="3"/>
                </a:cxn>
                <a:cxn ang="0">
                  <a:pos x="610" y="15"/>
                </a:cxn>
                <a:cxn ang="0">
                  <a:pos x="536" y="33"/>
                </a:cxn>
                <a:cxn ang="0">
                  <a:pos x="467" y="59"/>
                </a:cxn>
                <a:cxn ang="0">
                  <a:pos x="400" y="92"/>
                </a:cxn>
                <a:cxn ang="0">
                  <a:pos x="336" y="130"/>
                </a:cxn>
                <a:cxn ang="0">
                  <a:pos x="277" y="174"/>
                </a:cxn>
                <a:cxn ang="0">
                  <a:pos x="224" y="224"/>
                </a:cxn>
                <a:cxn ang="0">
                  <a:pos x="175" y="277"/>
                </a:cxn>
                <a:cxn ang="0">
                  <a:pos x="131" y="335"/>
                </a:cxn>
                <a:cxn ang="0">
                  <a:pos x="93" y="398"/>
                </a:cxn>
                <a:cxn ang="0">
                  <a:pos x="60" y="466"/>
                </a:cxn>
                <a:cxn ang="0">
                  <a:pos x="34" y="536"/>
                </a:cxn>
                <a:cxn ang="0">
                  <a:pos x="15" y="609"/>
                </a:cxn>
                <a:cxn ang="0">
                  <a:pos x="4" y="684"/>
                </a:cxn>
                <a:cxn ang="0">
                  <a:pos x="0" y="762"/>
                </a:cxn>
                <a:cxn ang="0">
                  <a:pos x="1" y="769"/>
                </a:cxn>
                <a:cxn ang="0">
                  <a:pos x="6" y="777"/>
                </a:cxn>
                <a:cxn ang="0">
                  <a:pos x="15" y="783"/>
                </a:cxn>
                <a:cxn ang="0">
                  <a:pos x="26" y="783"/>
                </a:cxn>
                <a:cxn ang="0">
                  <a:pos x="34" y="777"/>
                </a:cxn>
                <a:cxn ang="0">
                  <a:pos x="40" y="769"/>
                </a:cxn>
                <a:cxn ang="0">
                  <a:pos x="40" y="764"/>
                </a:cxn>
                <a:cxn ang="0">
                  <a:pos x="44" y="689"/>
                </a:cxn>
                <a:cxn ang="0">
                  <a:pos x="54" y="617"/>
                </a:cxn>
                <a:cxn ang="0">
                  <a:pos x="72" y="547"/>
                </a:cxn>
                <a:cxn ang="0">
                  <a:pos x="97" y="481"/>
                </a:cxn>
                <a:cxn ang="0">
                  <a:pos x="127" y="418"/>
                </a:cxn>
                <a:cxn ang="0">
                  <a:pos x="164" y="358"/>
                </a:cxn>
                <a:cxn ang="0">
                  <a:pos x="205" y="303"/>
                </a:cxn>
                <a:cxn ang="0">
                  <a:pos x="252" y="252"/>
                </a:cxn>
                <a:cxn ang="0">
                  <a:pos x="303" y="204"/>
                </a:cxn>
                <a:cxn ang="0">
                  <a:pos x="359" y="163"/>
                </a:cxn>
                <a:cxn ang="0">
                  <a:pos x="419" y="127"/>
                </a:cxn>
                <a:cxn ang="0">
                  <a:pos x="481" y="97"/>
                </a:cxn>
                <a:cxn ang="0">
                  <a:pos x="549" y="71"/>
                </a:cxn>
                <a:cxn ang="0">
                  <a:pos x="618" y="54"/>
                </a:cxn>
                <a:cxn ang="0">
                  <a:pos x="689" y="43"/>
                </a:cxn>
                <a:cxn ang="0">
                  <a:pos x="765" y="39"/>
                </a:cxn>
              </a:cxnLst>
              <a:rect l="0" t="0" r="r" b="b"/>
              <a:pathLst>
                <a:path w="784" h="783">
                  <a:moveTo>
                    <a:pt x="764" y="39"/>
                  </a:moveTo>
                  <a:lnTo>
                    <a:pt x="770" y="39"/>
                  </a:lnTo>
                  <a:lnTo>
                    <a:pt x="773" y="37"/>
                  </a:lnTo>
                  <a:lnTo>
                    <a:pt x="778" y="34"/>
                  </a:lnTo>
                  <a:lnTo>
                    <a:pt x="781" y="30"/>
                  </a:lnTo>
                  <a:lnTo>
                    <a:pt x="783" y="25"/>
                  </a:lnTo>
                  <a:lnTo>
                    <a:pt x="784" y="20"/>
                  </a:lnTo>
                  <a:lnTo>
                    <a:pt x="783" y="15"/>
                  </a:lnTo>
                  <a:lnTo>
                    <a:pt x="781" y="10"/>
                  </a:lnTo>
                  <a:lnTo>
                    <a:pt x="778" y="5"/>
                  </a:lnTo>
                  <a:lnTo>
                    <a:pt x="773" y="3"/>
                  </a:lnTo>
                  <a:lnTo>
                    <a:pt x="770" y="0"/>
                  </a:lnTo>
                  <a:lnTo>
                    <a:pt x="764" y="0"/>
                  </a:lnTo>
                  <a:lnTo>
                    <a:pt x="764" y="0"/>
                  </a:lnTo>
                  <a:lnTo>
                    <a:pt x="725" y="0"/>
                  </a:lnTo>
                  <a:lnTo>
                    <a:pt x="686" y="3"/>
                  </a:lnTo>
                  <a:lnTo>
                    <a:pt x="648" y="8"/>
                  </a:lnTo>
                  <a:lnTo>
                    <a:pt x="610" y="15"/>
                  </a:lnTo>
                  <a:lnTo>
                    <a:pt x="573" y="23"/>
                  </a:lnTo>
                  <a:lnTo>
                    <a:pt x="536" y="33"/>
                  </a:lnTo>
                  <a:lnTo>
                    <a:pt x="501" y="45"/>
                  </a:lnTo>
                  <a:lnTo>
                    <a:pt x="467" y="59"/>
                  </a:lnTo>
                  <a:lnTo>
                    <a:pt x="433" y="75"/>
                  </a:lnTo>
                  <a:lnTo>
                    <a:pt x="400" y="92"/>
                  </a:lnTo>
                  <a:lnTo>
                    <a:pt x="368" y="110"/>
                  </a:lnTo>
                  <a:lnTo>
                    <a:pt x="336" y="130"/>
                  </a:lnTo>
                  <a:lnTo>
                    <a:pt x="307" y="150"/>
                  </a:lnTo>
                  <a:lnTo>
                    <a:pt x="277" y="174"/>
                  </a:lnTo>
                  <a:lnTo>
                    <a:pt x="251" y="198"/>
                  </a:lnTo>
                  <a:lnTo>
                    <a:pt x="224" y="224"/>
                  </a:lnTo>
                  <a:lnTo>
                    <a:pt x="198" y="249"/>
                  </a:lnTo>
                  <a:lnTo>
                    <a:pt x="175" y="277"/>
                  </a:lnTo>
                  <a:lnTo>
                    <a:pt x="152" y="306"/>
                  </a:lnTo>
                  <a:lnTo>
                    <a:pt x="131" y="335"/>
                  </a:lnTo>
                  <a:lnTo>
                    <a:pt x="110" y="367"/>
                  </a:lnTo>
                  <a:lnTo>
                    <a:pt x="93" y="398"/>
                  </a:lnTo>
                  <a:lnTo>
                    <a:pt x="76" y="431"/>
                  </a:lnTo>
                  <a:lnTo>
                    <a:pt x="60" y="466"/>
                  </a:lnTo>
                  <a:lnTo>
                    <a:pt x="47" y="500"/>
                  </a:lnTo>
                  <a:lnTo>
                    <a:pt x="34" y="536"/>
                  </a:lnTo>
                  <a:lnTo>
                    <a:pt x="25" y="572"/>
                  </a:lnTo>
                  <a:lnTo>
                    <a:pt x="15" y="609"/>
                  </a:lnTo>
                  <a:lnTo>
                    <a:pt x="9" y="646"/>
                  </a:lnTo>
                  <a:lnTo>
                    <a:pt x="4" y="684"/>
                  </a:lnTo>
                  <a:lnTo>
                    <a:pt x="1" y="723"/>
                  </a:lnTo>
                  <a:lnTo>
                    <a:pt x="0" y="762"/>
                  </a:lnTo>
                  <a:lnTo>
                    <a:pt x="0" y="764"/>
                  </a:lnTo>
                  <a:lnTo>
                    <a:pt x="1" y="769"/>
                  </a:lnTo>
                  <a:lnTo>
                    <a:pt x="4" y="773"/>
                  </a:lnTo>
                  <a:lnTo>
                    <a:pt x="6" y="777"/>
                  </a:lnTo>
                  <a:lnTo>
                    <a:pt x="11" y="781"/>
                  </a:lnTo>
                  <a:lnTo>
                    <a:pt x="15" y="783"/>
                  </a:lnTo>
                  <a:lnTo>
                    <a:pt x="21" y="783"/>
                  </a:lnTo>
                  <a:lnTo>
                    <a:pt x="26" y="783"/>
                  </a:lnTo>
                  <a:lnTo>
                    <a:pt x="31" y="781"/>
                  </a:lnTo>
                  <a:lnTo>
                    <a:pt x="34" y="777"/>
                  </a:lnTo>
                  <a:lnTo>
                    <a:pt x="38" y="773"/>
                  </a:lnTo>
                  <a:lnTo>
                    <a:pt x="40" y="769"/>
                  </a:lnTo>
                  <a:lnTo>
                    <a:pt x="40" y="764"/>
                  </a:lnTo>
                  <a:lnTo>
                    <a:pt x="40" y="764"/>
                  </a:lnTo>
                  <a:lnTo>
                    <a:pt x="40" y="726"/>
                  </a:lnTo>
                  <a:lnTo>
                    <a:pt x="44" y="689"/>
                  </a:lnTo>
                  <a:lnTo>
                    <a:pt x="49" y="652"/>
                  </a:lnTo>
                  <a:lnTo>
                    <a:pt x="54" y="617"/>
                  </a:lnTo>
                  <a:lnTo>
                    <a:pt x="64" y="582"/>
                  </a:lnTo>
                  <a:lnTo>
                    <a:pt x="72" y="547"/>
                  </a:lnTo>
                  <a:lnTo>
                    <a:pt x="84" y="514"/>
                  </a:lnTo>
                  <a:lnTo>
                    <a:pt x="97" y="481"/>
                  </a:lnTo>
                  <a:lnTo>
                    <a:pt x="111" y="449"/>
                  </a:lnTo>
                  <a:lnTo>
                    <a:pt x="127" y="418"/>
                  </a:lnTo>
                  <a:lnTo>
                    <a:pt x="144" y="387"/>
                  </a:lnTo>
                  <a:lnTo>
                    <a:pt x="164" y="358"/>
                  </a:lnTo>
                  <a:lnTo>
                    <a:pt x="185" y="330"/>
                  </a:lnTo>
                  <a:lnTo>
                    <a:pt x="205" y="303"/>
                  </a:lnTo>
                  <a:lnTo>
                    <a:pt x="229" y="276"/>
                  </a:lnTo>
                  <a:lnTo>
                    <a:pt x="252" y="252"/>
                  </a:lnTo>
                  <a:lnTo>
                    <a:pt x="277" y="227"/>
                  </a:lnTo>
                  <a:lnTo>
                    <a:pt x="303" y="204"/>
                  </a:lnTo>
                  <a:lnTo>
                    <a:pt x="331" y="183"/>
                  </a:lnTo>
                  <a:lnTo>
                    <a:pt x="359" y="163"/>
                  </a:lnTo>
                  <a:lnTo>
                    <a:pt x="389" y="144"/>
                  </a:lnTo>
                  <a:lnTo>
                    <a:pt x="419" y="127"/>
                  </a:lnTo>
                  <a:lnTo>
                    <a:pt x="450" y="110"/>
                  </a:lnTo>
                  <a:lnTo>
                    <a:pt x="481" y="97"/>
                  </a:lnTo>
                  <a:lnTo>
                    <a:pt x="514" y="83"/>
                  </a:lnTo>
                  <a:lnTo>
                    <a:pt x="549" y="71"/>
                  </a:lnTo>
                  <a:lnTo>
                    <a:pt x="583" y="63"/>
                  </a:lnTo>
                  <a:lnTo>
                    <a:pt x="618" y="54"/>
                  </a:lnTo>
                  <a:lnTo>
                    <a:pt x="654" y="48"/>
                  </a:lnTo>
                  <a:lnTo>
                    <a:pt x="689" y="43"/>
                  </a:lnTo>
                  <a:lnTo>
                    <a:pt x="727" y="41"/>
                  </a:lnTo>
                  <a:lnTo>
                    <a:pt x="765" y="39"/>
                  </a:lnTo>
                  <a:lnTo>
                    <a:pt x="764" y="39"/>
                  </a:lnTo>
                  <a:close/>
                </a:path>
              </a:pathLst>
            </a:custGeom>
            <a:solidFill>
              <a:schemeClr val="accent2"/>
            </a:solidFill>
            <a:ln w="19050" cmpd="sng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9646E823-0CEC-465A-A99A-59B441999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2750"/>
              <a:ext cx="103" cy="254"/>
            </a:xfrm>
            <a:custGeom>
              <a:avLst/>
              <a:gdLst/>
              <a:ahLst/>
              <a:cxnLst>
                <a:cxn ang="0">
                  <a:pos x="40" y="15"/>
                </a:cxn>
                <a:cxn ang="0">
                  <a:pos x="34" y="6"/>
                </a:cxn>
                <a:cxn ang="0">
                  <a:pos x="26" y="1"/>
                </a:cxn>
                <a:cxn ang="0">
                  <a:pos x="15" y="1"/>
                </a:cxn>
                <a:cxn ang="0">
                  <a:pos x="6" y="6"/>
                </a:cxn>
                <a:cxn ang="0">
                  <a:pos x="1" y="15"/>
                </a:cxn>
                <a:cxn ang="0">
                  <a:pos x="0" y="37"/>
                </a:cxn>
                <a:cxn ang="0">
                  <a:pos x="3" y="69"/>
                </a:cxn>
                <a:cxn ang="0">
                  <a:pos x="5" y="104"/>
                </a:cxn>
                <a:cxn ang="0">
                  <a:pos x="9" y="137"/>
                </a:cxn>
                <a:cxn ang="0">
                  <a:pos x="18" y="186"/>
                </a:cxn>
                <a:cxn ang="0">
                  <a:pos x="26" y="217"/>
                </a:cxn>
                <a:cxn ang="0">
                  <a:pos x="34" y="248"/>
                </a:cxn>
                <a:cxn ang="0">
                  <a:pos x="45" y="278"/>
                </a:cxn>
                <a:cxn ang="0">
                  <a:pos x="62" y="324"/>
                </a:cxn>
                <a:cxn ang="0">
                  <a:pos x="83" y="366"/>
                </a:cxn>
                <a:cxn ang="0">
                  <a:pos x="99" y="396"/>
                </a:cxn>
                <a:cxn ang="0">
                  <a:pos x="115" y="423"/>
                </a:cxn>
                <a:cxn ang="0">
                  <a:pos x="132" y="449"/>
                </a:cxn>
                <a:cxn ang="0">
                  <a:pos x="170" y="501"/>
                </a:cxn>
                <a:cxn ang="0">
                  <a:pos x="178" y="507"/>
                </a:cxn>
                <a:cxn ang="0">
                  <a:pos x="189" y="508"/>
                </a:cxn>
                <a:cxn ang="0">
                  <a:pos x="198" y="504"/>
                </a:cxn>
                <a:cxn ang="0">
                  <a:pos x="204" y="496"/>
                </a:cxn>
                <a:cxn ang="0">
                  <a:pos x="205" y="485"/>
                </a:cxn>
                <a:cxn ang="0">
                  <a:pos x="202" y="476"/>
                </a:cxn>
                <a:cxn ang="0">
                  <a:pos x="183" y="451"/>
                </a:cxn>
                <a:cxn ang="0">
                  <a:pos x="157" y="414"/>
                </a:cxn>
                <a:cxn ang="0">
                  <a:pos x="141" y="388"/>
                </a:cxn>
                <a:cxn ang="0">
                  <a:pos x="126" y="363"/>
                </a:cxn>
                <a:cxn ang="0">
                  <a:pos x="113" y="336"/>
                </a:cxn>
                <a:cxn ang="0">
                  <a:pos x="100" y="308"/>
                </a:cxn>
                <a:cxn ang="0">
                  <a:pos x="88" y="280"/>
                </a:cxn>
                <a:cxn ang="0">
                  <a:pos x="77" y="250"/>
                </a:cxn>
                <a:cxn ang="0">
                  <a:pos x="69" y="222"/>
                </a:cxn>
                <a:cxn ang="0">
                  <a:pos x="60" y="192"/>
                </a:cxn>
                <a:cxn ang="0">
                  <a:pos x="54" y="161"/>
                </a:cxn>
                <a:cxn ang="0">
                  <a:pos x="47" y="115"/>
                </a:cxn>
                <a:cxn ang="0">
                  <a:pos x="43" y="83"/>
                </a:cxn>
                <a:cxn ang="0">
                  <a:pos x="40" y="52"/>
                </a:cxn>
                <a:cxn ang="0">
                  <a:pos x="40" y="21"/>
                </a:cxn>
              </a:cxnLst>
              <a:rect l="0" t="0" r="r" b="b"/>
              <a:pathLst>
                <a:path w="207" h="508">
                  <a:moveTo>
                    <a:pt x="40" y="21"/>
                  </a:moveTo>
                  <a:lnTo>
                    <a:pt x="40" y="15"/>
                  </a:lnTo>
                  <a:lnTo>
                    <a:pt x="38" y="11"/>
                  </a:lnTo>
                  <a:lnTo>
                    <a:pt x="34" y="6"/>
                  </a:lnTo>
                  <a:lnTo>
                    <a:pt x="31" y="4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5" y="1"/>
                  </a:lnTo>
                  <a:lnTo>
                    <a:pt x="11" y="4"/>
                  </a:lnTo>
                  <a:lnTo>
                    <a:pt x="6" y="6"/>
                  </a:lnTo>
                  <a:lnTo>
                    <a:pt x="4" y="11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0" y="37"/>
                  </a:lnTo>
                  <a:lnTo>
                    <a:pt x="1" y="54"/>
                  </a:lnTo>
                  <a:lnTo>
                    <a:pt x="3" y="69"/>
                  </a:lnTo>
                  <a:lnTo>
                    <a:pt x="3" y="88"/>
                  </a:lnTo>
                  <a:lnTo>
                    <a:pt x="5" y="104"/>
                  </a:lnTo>
                  <a:lnTo>
                    <a:pt x="6" y="120"/>
                  </a:lnTo>
                  <a:lnTo>
                    <a:pt x="9" y="137"/>
                  </a:lnTo>
                  <a:lnTo>
                    <a:pt x="15" y="170"/>
                  </a:lnTo>
                  <a:lnTo>
                    <a:pt x="18" y="186"/>
                  </a:lnTo>
                  <a:lnTo>
                    <a:pt x="22" y="201"/>
                  </a:lnTo>
                  <a:lnTo>
                    <a:pt x="26" y="217"/>
                  </a:lnTo>
                  <a:lnTo>
                    <a:pt x="29" y="232"/>
                  </a:lnTo>
                  <a:lnTo>
                    <a:pt x="34" y="248"/>
                  </a:lnTo>
                  <a:lnTo>
                    <a:pt x="39" y="264"/>
                  </a:lnTo>
                  <a:lnTo>
                    <a:pt x="45" y="278"/>
                  </a:lnTo>
                  <a:lnTo>
                    <a:pt x="50" y="294"/>
                  </a:lnTo>
                  <a:lnTo>
                    <a:pt x="62" y="324"/>
                  </a:lnTo>
                  <a:lnTo>
                    <a:pt x="76" y="353"/>
                  </a:lnTo>
                  <a:lnTo>
                    <a:pt x="83" y="366"/>
                  </a:lnTo>
                  <a:lnTo>
                    <a:pt x="91" y="381"/>
                  </a:lnTo>
                  <a:lnTo>
                    <a:pt x="99" y="396"/>
                  </a:lnTo>
                  <a:lnTo>
                    <a:pt x="106" y="409"/>
                  </a:lnTo>
                  <a:lnTo>
                    <a:pt x="115" y="423"/>
                  </a:lnTo>
                  <a:lnTo>
                    <a:pt x="122" y="436"/>
                  </a:lnTo>
                  <a:lnTo>
                    <a:pt x="132" y="449"/>
                  </a:lnTo>
                  <a:lnTo>
                    <a:pt x="150" y="475"/>
                  </a:lnTo>
                  <a:lnTo>
                    <a:pt x="170" y="501"/>
                  </a:lnTo>
                  <a:lnTo>
                    <a:pt x="175" y="504"/>
                  </a:lnTo>
                  <a:lnTo>
                    <a:pt x="178" y="507"/>
                  </a:lnTo>
                  <a:lnTo>
                    <a:pt x="185" y="508"/>
                  </a:lnTo>
                  <a:lnTo>
                    <a:pt x="189" y="508"/>
                  </a:lnTo>
                  <a:lnTo>
                    <a:pt x="194" y="507"/>
                  </a:lnTo>
                  <a:lnTo>
                    <a:pt x="198" y="504"/>
                  </a:lnTo>
                  <a:lnTo>
                    <a:pt x="202" y="499"/>
                  </a:lnTo>
                  <a:lnTo>
                    <a:pt x="204" y="496"/>
                  </a:lnTo>
                  <a:lnTo>
                    <a:pt x="207" y="490"/>
                  </a:lnTo>
                  <a:lnTo>
                    <a:pt x="205" y="485"/>
                  </a:lnTo>
                  <a:lnTo>
                    <a:pt x="204" y="480"/>
                  </a:lnTo>
                  <a:lnTo>
                    <a:pt x="202" y="476"/>
                  </a:lnTo>
                  <a:lnTo>
                    <a:pt x="192" y="463"/>
                  </a:lnTo>
                  <a:lnTo>
                    <a:pt x="183" y="451"/>
                  </a:lnTo>
                  <a:lnTo>
                    <a:pt x="165" y="427"/>
                  </a:lnTo>
                  <a:lnTo>
                    <a:pt x="157" y="414"/>
                  </a:lnTo>
                  <a:lnTo>
                    <a:pt x="149" y="401"/>
                  </a:lnTo>
                  <a:lnTo>
                    <a:pt x="141" y="388"/>
                  </a:lnTo>
                  <a:lnTo>
                    <a:pt x="133" y="375"/>
                  </a:lnTo>
                  <a:lnTo>
                    <a:pt x="126" y="363"/>
                  </a:lnTo>
                  <a:lnTo>
                    <a:pt x="119" y="349"/>
                  </a:lnTo>
                  <a:lnTo>
                    <a:pt x="113" y="336"/>
                  </a:lnTo>
                  <a:lnTo>
                    <a:pt x="105" y="321"/>
                  </a:lnTo>
                  <a:lnTo>
                    <a:pt x="100" y="308"/>
                  </a:lnTo>
                  <a:lnTo>
                    <a:pt x="94" y="293"/>
                  </a:lnTo>
                  <a:lnTo>
                    <a:pt x="88" y="280"/>
                  </a:lnTo>
                  <a:lnTo>
                    <a:pt x="83" y="266"/>
                  </a:lnTo>
                  <a:lnTo>
                    <a:pt x="77" y="250"/>
                  </a:lnTo>
                  <a:lnTo>
                    <a:pt x="72" y="236"/>
                  </a:lnTo>
                  <a:lnTo>
                    <a:pt x="69" y="222"/>
                  </a:lnTo>
                  <a:lnTo>
                    <a:pt x="65" y="206"/>
                  </a:lnTo>
                  <a:lnTo>
                    <a:pt x="60" y="192"/>
                  </a:lnTo>
                  <a:lnTo>
                    <a:pt x="58" y="177"/>
                  </a:lnTo>
                  <a:lnTo>
                    <a:pt x="54" y="161"/>
                  </a:lnTo>
                  <a:lnTo>
                    <a:pt x="48" y="131"/>
                  </a:lnTo>
                  <a:lnTo>
                    <a:pt x="47" y="115"/>
                  </a:lnTo>
                  <a:lnTo>
                    <a:pt x="45" y="100"/>
                  </a:lnTo>
                  <a:lnTo>
                    <a:pt x="43" y="83"/>
                  </a:lnTo>
                  <a:lnTo>
                    <a:pt x="42" y="68"/>
                  </a:lnTo>
                  <a:lnTo>
                    <a:pt x="40" y="52"/>
                  </a:lnTo>
                  <a:lnTo>
                    <a:pt x="40" y="35"/>
                  </a:lnTo>
                  <a:lnTo>
                    <a:pt x="40" y="21"/>
                  </a:lnTo>
                  <a:close/>
                </a:path>
              </a:pathLst>
            </a:custGeom>
            <a:solidFill>
              <a:schemeClr val="accent2"/>
            </a:solidFill>
            <a:ln w="19050" cmpd="sng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334845AD-E15C-440E-B408-BF73C16AB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" y="2984"/>
              <a:ext cx="649" cy="493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23" y="1"/>
                </a:cxn>
                <a:cxn ang="0">
                  <a:pos x="12" y="2"/>
                </a:cxn>
                <a:cxn ang="0">
                  <a:pos x="4" y="7"/>
                </a:cxn>
                <a:cxn ang="0">
                  <a:pos x="0" y="17"/>
                </a:cxn>
                <a:cxn ang="0">
                  <a:pos x="2" y="28"/>
                </a:cxn>
                <a:cxn ang="0">
                  <a:pos x="4" y="31"/>
                </a:cxn>
                <a:cxn ang="0">
                  <a:pos x="56" y="96"/>
                </a:cxn>
                <a:cxn ang="0">
                  <a:pos x="118" y="160"/>
                </a:cxn>
                <a:cxn ang="0">
                  <a:pos x="188" y="221"/>
                </a:cxn>
                <a:cxn ang="0">
                  <a:pos x="265" y="282"/>
                </a:cxn>
                <a:cxn ang="0">
                  <a:pos x="347" y="342"/>
                </a:cxn>
                <a:cxn ang="0">
                  <a:pos x="435" y="402"/>
                </a:cxn>
                <a:cxn ang="0">
                  <a:pos x="526" y="460"/>
                </a:cxn>
                <a:cxn ang="0">
                  <a:pos x="664" y="547"/>
                </a:cxn>
                <a:cxn ang="0">
                  <a:pos x="757" y="604"/>
                </a:cxn>
                <a:cxn ang="0">
                  <a:pos x="847" y="662"/>
                </a:cxn>
                <a:cxn ang="0">
                  <a:pos x="935" y="720"/>
                </a:cxn>
                <a:cxn ang="0">
                  <a:pos x="1019" y="777"/>
                </a:cxn>
                <a:cxn ang="0">
                  <a:pos x="1135" y="863"/>
                </a:cxn>
                <a:cxn ang="0">
                  <a:pos x="1204" y="921"/>
                </a:cxn>
                <a:cxn ang="0">
                  <a:pos x="1265" y="981"/>
                </a:cxn>
                <a:cxn ang="0">
                  <a:pos x="1268" y="983"/>
                </a:cxn>
                <a:cxn ang="0">
                  <a:pos x="1278" y="985"/>
                </a:cxn>
                <a:cxn ang="0">
                  <a:pos x="1288" y="983"/>
                </a:cxn>
                <a:cxn ang="0">
                  <a:pos x="1295" y="976"/>
                </a:cxn>
                <a:cxn ang="0">
                  <a:pos x="1299" y="966"/>
                </a:cxn>
                <a:cxn ang="0">
                  <a:pos x="1297" y="956"/>
                </a:cxn>
                <a:cxn ang="0">
                  <a:pos x="1293" y="951"/>
                </a:cxn>
                <a:cxn ang="0">
                  <a:pos x="1231" y="891"/>
                </a:cxn>
                <a:cxn ang="0">
                  <a:pos x="1160" y="833"/>
                </a:cxn>
                <a:cxn ang="0">
                  <a:pos x="1083" y="774"/>
                </a:cxn>
                <a:cxn ang="0">
                  <a:pos x="1001" y="715"/>
                </a:cxn>
                <a:cxn ang="0">
                  <a:pos x="913" y="658"/>
                </a:cxn>
                <a:cxn ang="0">
                  <a:pos x="823" y="601"/>
                </a:cxn>
                <a:cxn ang="0">
                  <a:pos x="731" y="542"/>
                </a:cxn>
                <a:cxn ang="0">
                  <a:pos x="593" y="455"/>
                </a:cxn>
                <a:cxn ang="0">
                  <a:pos x="501" y="397"/>
                </a:cxn>
                <a:cxn ang="0">
                  <a:pos x="414" y="338"/>
                </a:cxn>
                <a:cxn ang="0">
                  <a:pos x="329" y="279"/>
                </a:cxn>
                <a:cxn ang="0">
                  <a:pos x="251" y="221"/>
                </a:cxn>
                <a:cxn ang="0">
                  <a:pos x="179" y="160"/>
                </a:cxn>
                <a:cxn ang="0">
                  <a:pos x="114" y="100"/>
                </a:cxn>
                <a:cxn ang="0">
                  <a:pos x="60" y="39"/>
                </a:cxn>
                <a:cxn ang="0">
                  <a:pos x="36" y="8"/>
                </a:cxn>
              </a:cxnLst>
              <a:rect l="0" t="0" r="r" b="b"/>
              <a:pathLst>
                <a:path w="1299" h="985">
                  <a:moveTo>
                    <a:pt x="36" y="8"/>
                  </a:moveTo>
                  <a:lnTo>
                    <a:pt x="33" y="5"/>
                  </a:lnTo>
                  <a:lnTo>
                    <a:pt x="28" y="2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9" y="3"/>
                  </a:lnTo>
                  <a:lnTo>
                    <a:pt x="4" y="7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2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8" y="64"/>
                  </a:lnTo>
                  <a:lnTo>
                    <a:pt x="56" y="96"/>
                  </a:lnTo>
                  <a:lnTo>
                    <a:pt x="86" y="128"/>
                  </a:lnTo>
                  <a:lnTo>
                    <a:pt x="118" y="160"/>
                  </a:lnTo>
                  <a:lnTo>
                    <a:pt x="152" y="190"/>
                  </a:lnTo>
                  <a:lnTo>
                    <a:pt x="188" y="221"/>
                  </a:lnTo>
                  <a:lnTo>
                    <a:pt x="225" y="251"/>
                  </a:lnTo>
                  <a:lnTo>
                    <a:pt x="265" y="282"/>
                  </a:lnTo>
                  <a:lnTo>
                    <a:pt x="306" y="312"/>
                  </a:lnTo>
                  <a:lnTo>
                    <a:pt x="347" y="342"/>
                  </a:lnTo>
                  <a:lnTo>
                    <a:pt x="391" y="372"/>
                  </a:lnTo>
                  <a:lnTo>
                    <a:pt x="435" y="402"/>
                  </a:lnTo>
                  <a:lnTo>
                    <a:pt x="479" y="431"/>
                  </a:lnTo>
                  <a:lnTo>
                    <a:pt x="526" y="460"/>
                  </a:lnTo>
                  <a:lnTo>
                    <a:pt x="571" y="488"/>
                  </a:lnTo>
                  <a:lnTo>
                    <a:pt x="664" y="547"/>
                  </a:lnTo>
                  <a:lnTo>
                    <a:pt x="710" y="576"/>
                  </a:lnTo>
                  <a:lnTo>
                    <a:pt x="757" y="604"/>
                  </a:lnTo>
                  <a:lnTo>
                    <a:pt x="802" y="634"/>
                  </a:lnTo>
                  <a:lnTo>
                    <a:pt x="847" y="662"/>
                  </a:lnTo>
                  <a:lnTo>
                    <a:pt x="891" y="691"/>
                  </a:lnTo>
                  <a:lnTo>
                    <a:pt x="935" y="720"/>
                  </a:lnTo>
                  <a:lnTo>
                    <a:pt x="978" y="748"/>
                  </a:lnTo>
                  <a:lnTo>
                    <a:pt x="1019" y="777"/>
                  </a:lnTo>
                  <a:lnTo>
                    <a:pt x="1099" y="835"/>
                  </a:lnTo>
                  <a:lnTo>
                    <a:pt x="1135" y="863"/>
                  </a:lnTo>
                  <a:lnTo>
                    <a:pt x="1171" y="893"/>
                  </a:lnTo>
                  <a:lnTo>
                    <a:pt x="1204" y="921"/>
                  </a:lnTo>
                  <a:lnTo>
                    <a:pt x="1235" y="950"/>
                  </a:lnTo>
                  <a:lnTo>
                    <a:pt x="1265" y="981"/>
                  </a:lnTo>
                  <a:lnTo>
                    <a:pt x="1265" y="979"/>
                  </a:lnTo>
                  <a:lnTo>
                    <a:pt x="1268" y="983"/>
                  </a:lnTo>
                  <a:lnTo>
                    <a:pt x="1273" y="984"/>
                  </a:lnTo>
                  <a:lnTo>
                    <a:pt x="1278" y="985"/>
                  </a:lnTo>
                  <a:lnTo>
                    <a:pt x="1283" y="985"/>
                  </a:lnTo>
                  <a:lnTo>
                    <a:pt x="1288" y="983"/>
                  </a:lnTo>
                  <a:lnTo>
                    <a:pt x="1293" y="981"/>
                  </a:lnTo>
                  <a:lnTo>
                    <a:pt x="1295" y="976"/>
                  </a:lnTo>
                  <a:lnTo>
                    <a:pt x="1298" y="972"/>
                  </a:lnTo>
                  <a:lnTo>
                    <a:pt x="1299" y="966"/>
                  </a:lnTo>
                  <a:lnTo>
                    <a:pt x="1298" y="961"/>
                  </a:lnTo>
                  <a:lnTo>
                    <a:pt x="1297" y="956"/>
                  </a:lnTo>
                  <a:lnTo>
                    <a:pt x="1293" y="952"/>
                  </a:lnTo>
                  <a:lnTo>
                    <a:pt x="1293" y="951"/>
                  </a:lnTo>
                  <a:lnTo>
                    <a:pt x="1262" y="922"/>
                  </a:lnTo>
                  <a:lnTo>
                    <a:pt x="1231" y="891"/>
                  </a:lnTo>
                  <a:lnTo>
                    <a:pt x="1196" y="862"/>
                  </a:lnTo>
                  <a:lnTo>
                    <a:pt x="1160" y="833"/>
                  </a:lnTo>
                  <a:lnTo>
                    <a:pt x="1122" y="802"/>
                  </a:lnTo>
                  <a:lnTo>
                    <a:pt x="1083" y="774"/>
                  </a:lnTo>
                  <a:lnTo>
                    <a:pt x="1042" y="745"/>
                  </a:lnTo>
                  <a:lnTo>
                    <a:pt x="1001" y="715"/>
                  </a:lnTo>
                  <a:lnTo>
                    <a:pt x="957" y="686"/>
                  </a:lnTo>
                  <a:lnTo>
                    <a:pt x="913" y="658"/>
                  </a:lnTo>
                  <a:lnTo>
                    <a:pt x="868" y="629"/>
                  </a:lnTo>
                  <a:lnTo>
                    <a:pt x="823" y="601"/>
                  </a:lnTo>
                  <a:lnTo>
                    <a:pt x="777" y="571"/>
                  </a:lnTo>
                  <a:lnTo>
                    <a:pt x="731" y="542"/>
                  </a:lnTo>
                  <a:lnTo>
                    <a:pt x="684" y="513"/>
                  </a:lnTo>
                  <a:lnTo>
                    <a:pt x="593" y="455"/>
                  </a:lnTo>
                  <a:lnTo>
                    <a:pt x="548" y="426"/>
                  </a:lnTo>
                  <a:lnTo>
                    <a:pt x="501" y="397"/>
                  </a:lnTo>
                  <a:lnTo>
                    <a:pt x="457" y="369"/>
                  </a:lnTo>
                  <a:lnTo>
                    <a:pt x="414" y="338"/>
                  </a:lnTo>
                  <a:lnTo>
                    <a:pt x="370" y="309"/>
                  </a:lnTo>
                  <a:lnTo>
                    <a:pt x="329" y="279"/>
                  </a:lnTo>
                  <a:lnTo>
                    <a:pt x="289" y="250"/>
                  </a:lnTo>
                  <a:lnTo>
                    <a:pt x="251" y="221"/>
                  </a:lnTo>
                  <a:lnTo>
                    <a:pt x="214" y="190"/>
                  </a:lnTo>
                  <a:lnTo>
                    <a:pt x="179" y="160"/>
                  </a:lnTo>
                  <a:lnTo>
                    <a:pt x="146" y="130"/>
                  </a:lnTo>
                  <a:lnTo>
                    <a:pt x="114" y="100"/>
                  </a:lnTo>
                  <a:lnTo>
                    <a:pt x="86" y="69"/>
                  </a:lnTo>
                  <a:lnTo>
                    <a:pt x="60" y="39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chemeClr val="accent2"/>
            </a:solidFill>
            <a:ln w="19050" cmpd="sng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C8D1AFFF-E26D-4FD1-B288-993F31EB1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" y="3457"/>
              <a:ext cx="118" cy="291"/>
            </a:xfrm>
            <a:custGeom>
              <a:avLst/>
              <a:gdLst/>
              <a:ahLst/>
              <a:cxnLst>
                <a:cxn ang="0">
                  <a:pos x="31" y="4"/>
                </a:cxn>
                <a:cxn ang="0">
                  <a:pos x="22" y="0"/>
                </a:cxn>
                <a:cxn ang="0">
                  <a:pos x="12" y="2"/>
                </a:cxn>
                <a:cxn ang="0">
                  <a:pos x="3" y="9"/>
                </a:cxn>
                <a:cxn ang="0">
                  <a:pos x="0" y="17"/>
                </a:cxn>
                <a:cxn ang="0">
                  <a:pos x="2" y="27"/>
                </a:cxn>
                <a:cxn ang="0">
                  <a:pos x="5" y="32"/>
                </a:cxn>
                <a:cxn ang="0">
                  <a:pos x="27" y="60"/>
                </a:cxn>
                <a:cxn ang="0">
                  <a:pos x="56" y="102"/>
                </a:cxn>
                <a:cxn ang="0">
                  <a:pos x="84" y="147"/>
                </a:cxn>
                <a:cxn ang="0">
                  <a:pos x="101" y="177"/>
                </a:cxn>
                <a:cxn ang="0">
                  <a:pos x="124" y="225"/>
                </a:cxn>
                <a:cxn ang="0">
                  <a:pos x="138" y="259"/>
                </a:cxn>
                <a:cxn ang="0">
                  <a:pos x="150" y="292"/>
                </a:cxn>
                <a:cxn ang="0">
                  <a:pos x="161" y="326"/>
                </a:cxn>
                <a:cxn ang="0">
                  <a:pos x="174" y="379"/>
                </a:cxn>
                <a:cxn ang="0">
                  <a:pos x="182" y="414"/>
                </a:cxn>
                <a:cxn ang="0">
                  <a:pos x="189" y="469"/>
                </a:cxn>
                <a:cxn ang="0">
                  <a:pos x="193" y="506"/>
                </a:cxn>
                <a:cxn ang="0">
                  <a:pos x="194" y="544"/>
                </a:cxn>
                <a:cxn ang="0">
                  <a:pos x="195" y="563"/>
                </a:cxn>
                <a:cxn ang="0">
                  <a:pos x="198" y="573"/>
                </a:cxn>
                <a:cxn ang="0">
                  <a:pos x="205" y="581"/>
                </a:cxn>
                <a:cxn ang="0">
                  <a:pos x="215" y="583"/>
                </a:cxn>
                <a:cxn ang="0">
                  <a:pos x="226" y="581"/>
                </a:cxn>
                <a:cxn ang="0">
                  <a:pos x="232" y="573"/>
                </a:cxn>
                <a:cxn ang="0">
                  <a:pos x="235" y="563"/>
                </a:cxn>
                <a:cxn ang="0">
                  <a:pos x="234" y="543"/>
                </a:cxn>
                <a:cxn ang="0">
                  <a:pos x="233" y="504"/>
                </a:cxn>
                <a:cxn ang="0">
                  <a:pos x="229" y="464"/>
                </a:cxn>
                <a:cxn ang="0">
                  <a:pos x="221" y="408"/>
                </a:cxn>
                <a:cxn ang="0">
                  <a:pos x="213" y="370"/>
                </a:cxn>
                <a:cxn ang="0">
                  <a:pos x="199" y="315"/>
                </a:cxn>
                <a:cxn ang="0">
                  <a:pos x="188" y="280"/>
                </a:cxn>
                <a:cxn ang="0">
                  <a:pos x="174" y="245"/>
                </a:cxn>
                <a:cxn ang="0">
                  <a:pos x="160" y="209"/>
                </a:cxn>
                <a:cxn ang="0">
                  <a:pos x="137" y="159"/>
                </a:cxn>
                <a:cxn ang="0">
                  <a:pos x="118" y="127"/>
                </a:cxn>
                <a:cxn ang="0">
                  <a:pos x="100" y="96"/>
                </a:cxn>
                <a:cxn ang="0">
                  <a:pos x="69" y="49"/>
                </a:cxn>
                <a:cxn ang="0">
                  <a:pos x="46" y="20"/>
                </a:cxn>
                <a:cxn ang="0">
                  <a:pos x="35" y="6"/>
                </a:cxn>
              </a:cxnLst>
              <a:rect l="0" t="0" r="r" b="b"/>
              <a:pathLst>
                <a:path w="235" h="583">
                  <a:moveTo>
                    <a:pt x="35" y="6"/>
                  </a:moveTo>
                  <a:lnTo>
                    <a:pt x="31" y="4"/>
                  </a:lnTo>
                  <a:lnTo>
                    <a:pt x="27" y="2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7" y="4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2" y="27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14" y="46"/>
                  </a:lnTo>
                  <a:lnTo>
                    <a:pt x="27" y="60"/>
                  </a:lnTo>
                  <a:lnTo>
                    <a:pt x="36" y="74"/>
                  </a:lnTo>
                  <a:lnTo>
                    <a:pt x="56" y="102"/>
                  </a:lnTo>
                  <a:lnTo>
                    <a:pt x="66" y="116"/>
                  </a:lnTo>
                  <a:lnTo>
                    <a:pt x="84" y="147"/>
                  </a:lnTo>
                  <a:lnTo>
                    <a:pt x="93" y="163"/>
                  </a:lnTo>
                  <a:lnTo>
                    <a:pt x="101" y="177"/>
                  </a:lnTo>
                  <a:lnTo>
                    <a:pt x="108" y="193"/>
                  </a:lnTo>
                  <a:lnTo>
                    <a:pt x="124" y="225"/>
                  </a:lnTo>
                  <a:lnTo>
                    <a:pt x="130" y="242"/>
                  </a:lnTo>
                  <a:lnTo>
                    <a:pt x="138" y="259"/>
                  </a:lnTo>
                  <a:lnTo>
                    <a:pt x="144" y="276"/>
                  </a:lnTo>
                  <a:lnTo>
                    <a:pt x="150" y="292"/>
                  </a:lnTo>
                  <a:lnTo>
                    <a:pt x="155" y="309"/>
                  </a:lnTo>
                  <a:lnTo>
                    <a:pt x="161" y="326"/>
                  </a:lnTo>
                  <a:lnTo>
                    <a:pt x="170" y="362"/>
                  </a:lnTo>
                  <a:lnTo>
                    <a:pt x="174" y="379"/>
                  </a:lnTo>
                  <a:lnTo>
                    <a:pt x="178" y="397"/>
                  </a:lnTo>
                  <a:lnTo>
                    <a:pt x="182" y="414"/>
                  </a:lnTo>
                  <a:lnTo>
                    <a:pt x="187" y="451"/>
                  </a:lnTo>
                  <a:lnTo>
                    <a:pt x="189" y="469"/>
                  </a:lnTo>
                  <a:lnTo>
                    <a:pt x="191" y="488"/>
                  </a:lnTo>
                  <a:lnTo>
                    <a:pt x="193" y="506"/>
                  </a:lnTo>
                  <a:lnTo>
                    <a:pt x="194" y="526"/>
                  </a:lnTo>
                  <a:lnTo>
                    <a:pt x="194" y="544"/>
                  </a:lnTo>
                  <a:lnTo>
                    <a:pt x="195" y="565"/>
                  </a:lnTo>
                  <a:lnTo>
                    <a:pt x="195" y="563"/>
                  </a:lnTo>
                  <a:lnTo>
                    <a:pt x="195" y="568"/>
                  </a:lnTo>
                  <a:lnTo>
                    <a:pt x="198" y="573"/>
                  </a:lnTo>
                  <a:lnTo>
                    <a:pt x="201" y="578"/>
                  </a:lnTo>
                  <a:lnTo>
                    <a:pt x="205" y="581"/>
                  </a:lnTo>
                  <a:lnTo>
                    <a:pt x="210" y="583"/>
                  </a:lnTo>
                  <a:lnTo>
                    <a:pt x="215" y="583"/>
                  </a:lnTo>
                  <a:lnTo>
                    <a:pt x="221" y="583"/>
                  </a:lnTo>
                  <a:lnTo>
                    <a:pt x="226" y="581"/>
                  </a:lnTo>
                  <a:lnTo>
                    <a:pt x="229" y="578"/>
                  </a:lnTo>
                  <a:lnTo>
                    <a:pt x="232" y="573"/>
                  </a:lnTo>
                  <a:lnTo>
                    <a:pt x="234" y="568"/>
                  </a:lnTo>
                  <a:lnTo>
                    <a:pt x="235" y="563"/>
                  </a:lnTo>
                  <a:lnTo>
                    <a:pt x="235" y="562"/>
                  </a:lnTo>
                  <a:lnTo>
                    <a:pt x="234" y="543"/>
                  </a:lnTo>
                  <a:lnTo>
                    <a:pt x="234" y="523"/>
                  </a:lnTo>
                  <a:lnTo>
                    <a:pt x="233" y="504"/>
                  </a:lnTo>
                  <a:lnTo>
                    <a:pt x="232" y="484"/>
                  </a:lnTo>
                  <a:lnTo>
                    <a:pt x="229" y="464"/>
                  </a:lnTo>
                  <a:lnTo>
                    <a:pt x="227" y="446"/>
                  </a:lnTo>
                  <a:lnTo>
                    <a:pt x="221" y="408"/>
                  </a:lnTo>
                  <a:lnTo>
                    <a:pt x="217" y="389"/>
                  </a:lnTo>
                  <a:lnTo>
                    <a:pt x="213" y="370"/>
                  </a:lnTo>
                  <a:lnTo>
                    <a:pt x="209" y="352"/>
                  </a:lnTo>
                  <a:lnTo>
                    <a:pt x="199" y="315"/>
                  </a:lnTo>
                  <a:lnTo>
                    <a:pt x="194" y="297"/>
                  </a:lnTo>
                  <a:lnTo>
                    <a:pt x="188" y="280"/>
                  </a:lnTo>
                  <a:lnTo>
                    <a:pt x="182" y="262"/>
                  </a:lnTo>
                  <a:lnTo>
                    <a:pt x="174" y="245"/>
                  </a:lnTo>
                  <a:lnTo>
                    <a:pt x="168" y="228"/>
                  </a:lnTo>
                  <a:lnTo>
                    <a:pt x="160" y="209"/>
                  </a:lnTo>
                  <a:lnTo>
                    <a:pt x="145" y="176"/>
                  </a:lnTo>
                  <a:lnTo>
                    <a:pt x="137" y="159"/>
                  </a:lnTo>
                  <a:lnTo>
                    <a:pt x="127" y="143"/>
                  </a:lnTo>
                  <a:lnTo>
                    <a:pt x="118" y="127"/>
                  </a:lnTo>
                  <a:lnTo>
                    <a:pt x="108" y="111"/>
                  </a:lnTo>
                  <a:lnTo>
                    <a:pt x="100" y="96"/>
                  </a:lnTo>
                  <a:lnTo>
                    <a:pt x="89" y="80"/>
                  </a:lnTo>
                  <a:lnTo>
                    <a:pt x="69" y="49"/>
                  </a:lnTo>
                  <a:lnTo>
                    <a:pt x="57" y="35"/>
                  </a:lnTo>
                  <a:lnTo>
                    <a:pt x="46" y="20"/>
                  </a:lnTo>
                  <a:lnTo>
                    <a:pt x="35" y="6"/>
                  </a:lnTo>
                  <a:lnTo>
                    <a:pt x="35" y="6"/>
                  </a:lnTo>
                  <a:close/>
                </a:path>
              </a:pathLst>
            </a:custGeom>
            <a:solidFill>
              <a:schemeClr val="accent2"/>
            </a:solidFill>
            <a:ln w="19050" cmpd="sng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62F2A296-8628-457F-ABC3-BCED6BC02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" y="3729"/>
              <a:ext cx="448" cy="447"/>
            </a:xfrm>
            <a:custGeom>
              <a:avLst/>
              <a:gdLst/>
              <a:ahLst/>
              <a:cxnLst>
                <a:cxn ang="0">
                  <a:pos x="894" y="15"/>
                </a:cxn>
                <a:cxn ang="0">
                  <a:pos x="889" y="5"/>
                </a:cxn>
                <a:cxn ang="0">
                  <a:pos x="881" y="0"/>
                </a:cxn>
                <a:cxn ang="0">
                  <a:pos x="870" y="0"/>
                </a:cxn>
                <a:cxn ang="0">
                  <a:pos x="861" y="5"/>
                </a:cxn>
                <a:cxn ang="0">
                  <a:pos x="855" y="15"/>
                </a:cxn>
                <a:cxn ang="0">
                  <a:pos x="855" y="19"/>
                </a:cxn>
                <a:cxn ang="0">
                  <a:pos x="850" y="105"/>
                </a:cxn>
                <a:cxn ang="0">
                  <a:pos x="838" y="188"/>
                </a:cxn>
                <a:cxn ang="0">
                  <a:pos x="817" y="267"/>
                </a:cxn>
                <a:cxn ang="0">
                  <a:pos x="789" y="344"/>
                </a:cxn>
                <a:cxn ang="0">
                  <a:pos x="754" y="418"/>
                </a:cxn>
                <a:cxn ang="0">
                  <a:pos x="712" y="486"/>
                </a:cxn>
                <a:cxn ang="0">
                  <a:pos x="665" y="551"/>
                </a:cxn>
                <a:cxn ang="0">
                  <a:pos x="610" y="609"/>
                </a:cxn>
                <a:cxn ang="0">
                  <a:pos x="551" y="663"/>
                </a:cxn>
                <a:cxn ang="0">
                  <a:pos x="486" y="711"/>
                </a:cxn>
                <a:cxn ang="0">
                  <a:pos x="418" y="754"/>
                </a:cxn>
                <a:cxn ang="0">
                  <a:pos x="344" y="789"/>
                </a:cxn>
                <a:cxn ang="0">
                  <a:pos x="267" y="816"/>
                </a:cxn>
                <a:cxn ang="0">
                  <a:pos x="188" y="838"/>
                </a:cxn>
                <a:cxn ang="0">
                  <a:pos x="105" y="849"/>
                </a:cxn>
                <a:cxn ang="0">
                  <a:pos x="19" y="855"/>
                </a:cxn>
                <a:cxn ang="0">
                  <a:pos x="15" y="855"/>
                </a:cxn>
                <a:cxn ang="0">
                  <a:pos x="6" y="860"/>
                </a:cxn>
                <a:cxn ang="0">
                  <a:pos x="0" y="870"/>
                </a:cxn>
                <a:cxn ang="0">
                  <a:pos x="0" y="879"/>
                </a:cxn>
                <a:cxn ang="0">
                  <a:pos x="6" y="889"/>
                </a:cxn>
                <a:cxn ang="0">
                  <a:pos x="15" y="894"/>
                </a:cxn>
                <a:cxn ang="0">
                  <a:pos x="21" y="894"/>
                </a:cxn>
                <a:cxn ang="0">
                  <a:pos x="109" y="889"/>
                </a:cxn>
                <a:cxn ang="0">
                  <a:pos x="195" y="877"/>
                </a:cxn>
                <a:cxn ang="0">
                  <a:pos x="280" y="855"/>
                </a:cxn>
                <a:cxn ang="0">
                  <a:pos x="360" y="826"/>
                </a:cxn>
                <a:cxn ang="0">
                  <a:pos x="436" y="789"/>
                </a:cxn>
                <a:cxn ang="0">
                  <a:pos x="508" y="745"/>
                </a:cxn>
                <a:cxn ang="0">
                  <a:pos x="577" y="694"/>
                </a:cxn>
                <a:cxn ang="0">
                  <a:pos x="639" y="637"/>
                </a:cxn>
                <a:cxn ang="0">
                  <a:pos x="695" y="576"/>
                </a:cxn>
                <a:cxn ang="0">
                  <a:pos x="745" y="508"/>
                </a:cxn>
                <a:cxn ang="0">
                  <a:pos x="789" y="436"/>
                </a:cxn>
                <a:cxn ang="0">
                  <a:pos x="826" y="359"/>
                </a:cxn>
                <a:cxn ang="0">
                  <a:pos x="855" y="278"/>
                </a:cxn>
                <a:cxn ang="0">
                  <a:pos x="877" y="197"/>
                </a:cxn>
                <a:cxn ang="0">
                  <a:pos x="891" y="109"/>
                </a:cxn>
                <a:cxn ang="0">
                  <a:pos x="895" y="21"/>
                </a:cxn>
              </a:cxnLst>
              <a:rect l="0" t="0" r="r" b="b"/>
              <a:pathLst>
                <a:path w="895" h="894">
                  <a:moveTo>
                    <a:pt x="895" y="19"/>
                  </a:moveTo>
                  <a:lnTo>
                    <a:pt x="894" y="15"/>
                  </a:lnTo>
                  <a:lnTo>
                    <a:pt x="892" y="10"/>
                  </a:lnTo>
                  <a:lnTo>
                    <a:pt x="889" y="5"/>
                  </a:lnTo>
                  <a:lnTo>
                    <a:pt x="886" y="2"/>
                  </a:lnTo>
                  <a:lnTo>
                    <a:pt x="881" y="0"/>
                  </a:lnTo>
                  <a:lnTo>
                    <a:pt x="875" y="0"/>
                  </a:lnTo>
                  <a:lnTo>
                    <a:pt x="870" y="0"/>
                  </a:lnTo>
                  <a:lnTo>
                    <a:pt x="865" y="2"/>
                  </a:lnTo>
                  <a:lnTo>
                    <a:pt x="861" y="5"/>
                  </a:lnTo>
                  <a:lnTo>
                    <a:pt x="858" y="10"/>
                  </a:lnTo>
                  <a:lnTo>
                    <a:pt x="855" y="15"/>
                  </a:lnTo>
                  <a:lnTo>
                    <a:pt x="855" y="19"/>
                  </a:lnTo>
                  <a:lnTo>
                    <a:pt x="855" y="19"/>
                  </a:lnTo>
                  <a:lnTo>
                    <a:pt x="854" y="61"/>
                  </a:lnTo>
                  <a:lnTo>
                    <a:pt x="850" y="105"/>
                  </a:lnTo>
                  <a:lnTo>
                    <a:pt x="845" y="146"/>
                  </a:lnTo>
                  <a:lnTo>
                    <a:pt x="838" y="188"/>
                  </a:lnTo>
                  <a:lnTo>
                    <a:pt x="828" y="227"/>
                  </a:lnTo>
                  <a:lnTo>
                    <a:pt x="817" y="267"/>
                  </a:lnTo>
                  <a:lnTo>
                    <a:pt x="804" y="306"/>
                  </a:lnTo>
                  <a:lnTo>
                    <a:pt x="789" y="344"/>
                  </a:lnTo>
                  <a:lnTo>
                    <a:pt x="772" y="381"/>
                  </a:lnTo>
                  <a:lnTo>
                    <a:pt x="754" y="418"/>
                  </a:lnTo>
                  <a:lnTo>
                    <a:pt x="733" y="452"/>
                  </a:lnTo>
                  <a:lnTo>
                    <a:pt x="712" y="486"/>
                  </a:lnTo>
                  <a:lnTo>
                    <a:pt x="688" y="519"/>
                  </a:lnTo>
                  <a:lnTo>
                    <a:pt x="665" y="551"/>
                  </a:lnTo>
                  <a:lnTo>
                    <a:pt x="638" y="580"/>
                  </a:lnTo>
                  <a:lnTo>
                    <a:pt x="610" y="609"/>
                  </a:lnTo>
                  <a:lnTo>
                    <a:pt x="581" y="636"/>
                  </a:lnTo>
                  <a:lnTo>
                    <a:pt x="551" y="663"/>
                  </a:lnTo>
                  <a:lnTo>
                    <a:pt x="519" y="688"/>
                  </a:lnTo>
                  <a:lnTo>
                    <a:pt x="486" y="711"/>
                  </a:lnTo>
                  <a:lnTo>
                    <a:pt x="452" y="733"/>
                  </a:lnTo>
                  <a:lnTo>
                    <a:pt x="418" y="754"/>
                  </a:lnTo>
                  <a:lnTo>
                    <a:pt x="381" y="772"/>
                  </a:lnTo>
                  <a:lnTo>
                    <a:pt x="344" y="789"/>
                  </a:lnTo>
                  <a:lnTo>
                    <a:pt x="307" y="804"/>
                  </a:lnTo>
                  <a:lnTo>
                    <a:pt x="267" y="816"/>
                  </a:lnTo>
                  <a:lnTo>
                    <a:pt x="228" y="827"/>
                  </a:lnTo>
                  <a:lnTo>
                    <a:pt x="188" y="838"/>
                  </a:lnTo>
                  <a:lnTo>
                    <a:pt x="147" y="844"/>
                  </a:lnTo>
                  <a:lnTo>
                    <a:pt x="105" y="849"/>
                  </a:lnTo>
                  <a:lnTo>
                    <a:pt x="62" y="852"/>
                  </a:lnTo>
                  <a:lnTo>
                    <a:pt x="19" y="855"/>
                  </a:lnTo>
                  <a:lnTo>
                    <a:pt x="19" y="855"/>
                  </a:lnTo>
                  <a:lnTo>
                    <a:pt x="15" y="855"/>
                  </a:lnTo>
                  <a:lnTo>
                    <a:pt x="10" y="857"/>
                  </a:lnTo>
                  <a:lnTo>
                    <a:pt x="6" y="860"/>
                  </a:lnTo>
                  <a:lnTo>
                    <a:pt x="2" y="865"/>
                  </a:lnTo>
                  <a:lnTo>
                    <a:pt x="0" y="870"/>
                  </a:lnTo>
                  <a:lnTo>
                    <a:pt x="0" y="874"/>
                  </a:lnTo>
                  <a:lnTo>
                    <a:pt x="0" y="879"/>
                  </a:lnTo>
                  <a:lnTo>
                    <a:pt x="2" y="884"/>
                  </a:lnTo>
                  <a:lnTo>
                    <a:pt x="6" y="889"/>
                  </a:lnTo>
                  <a:lnTo>
                    <a:pt x="10" y="892"/>
                  </a:lnTo>
                  <a:lnTo>
                    <a:pt x="15" y="894"/>
                  </a:lnTo>
                  <a:lnTo>
                    <a:pt x="19" y="894"/>
                  </a:lnTo>
                  <a:lnTo>
                    <a:pt x="21" y="894"/>
                  </a:lnTo>
                  <a:lnTo>
                    <a:pt x="65" y="893"/>
                  </a:lnTo>
                  <a:lnTo>
                    <a:pt x="109" y="889"/>
                  </a:lnTo>
                  <a:lnTo>
                    <a:pt x="153" y="884"/>
                  </a:lnTo>
                  <a:lnTo>
                    <a:pt x="195" y="877"/>
                  </a:lnTo>
                  <a:lnTo>
                    <a:pt x="238" y="866"/>
                  </a:lnTo>
                  <a:lnTo>
                    <a:pt x="280" y="855"/>
                  </a:lnTo>
                  <a:lnTo>
                    <a:pt x="320" y="841"/>
                  </a:lnTo>
                  <a:lnTo>
                    <a:pt x="360" y="826"/>
                  </a:lnTo>
                  <a:lnTo>
                    <a:pt x="398" y="807"/>
                  </a:lnTo>
                  <a:lnTo>
                    <a:pt x="436" y="789"/>
                  </a:lnTo>
                  <a:lnTo>
                    <a:pt x="473" y="767"/>
                  </a:lnTo>
                  <a:lnTo>
                    <a:pt x="508" y="745"/>
                  </a:lnTo>
                  <a:lnTo>
                    <a:pt x="544" y="719"/>
                  </a:lnTo>
                  <a:lnTo>
                    <a:pt x="577" y="694"/>
                  </a:lnTo>
                  <a:lnTo>
                    <a:pt x="608" y="666"/>
                  </a:lnTo>
                  <a:lnTo>
                    <a:pt x="639" y="637"/>
                  </a:lnTo>
                  <a:lnTo>
                    <a:pt x="667" y="607"/>
                  </a:lnTo>
                  <a:lnTo>
                    <a:pt x="695" y="576"/>
                  </a:lnTo>
                  <a:lnTo>
                    <a:pt x="721" y="542"/>
                  </a:lnTo>
                  <a:lnTo>
                    <a:pt x="745" y="508"/>
                  </a:lnTo>
                  <a:lnTo>
                    <a:pt x="767" y="473"/>
                  </a:lnTo>
                  <a:lnTo>
                    <a:pt x="789" y="436"/>
                  </a:lnTo>
                  <a:lnTo>
                    <a:pt x="809" y="398"/>
                  </a:lnTo>
                  <a:lnTo>
                    <a:pt x="826" y="359"/>
                  </a:lnTo>
                  <a:lnTo>
                    <a:pt x="842" y="320"/>
                  </a:lnTo>
                  <a:lnTo>
                    <a:pt x="855" y="278"/>
                  </a:lnTo>
                  <a:lnTo>
                    <a:pt x="867" y="238"/>
                  </a:lnTo>
                  <a:lnTo>
                    <a:pt x="877" y="197"/>
                  </a:lnTo>
                  <a:lnTo>
                    <a:pt x="884" y="153"/>
                  </a:lnTo>
                  <a:lnTo>
                    <a:pt x="891" y="109"/>
                  </a:lnTo>
                  <a:lnTo>
                    <a:pt x="894" y="65"/>
                  </a:lnTo>
                  <a:lnTo>
                    <a:pt x="895" y="21"/>
                  </a:lnTo>
                  <a:lnTo>
                    <a:pt x="895" y="19"/>
                  </a:lnTo>
                  <a:close/>
                </a:path>
              </a:pathLst>
            </a:custGeom>
            <a:solidFill>
              <a:schemeClr val="accent2"/>
            </a:solidFill>
            <a:ln w="19050" cmpd="sng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5407FE-D254-4480-863D-0821F6065BA6}"/>
              </a:ext>
            </a:extLst>
          </p:cNvPr>
          <p:cNvGrpSpPr/>
          <p:nvPr/>
        </p:nvGrpSpPr>
        <p:grpSpPr>
          <a:xfrm>
            <a:off x="5069754" y="4395939"/>
            <a:ext cx="403580" cy="45719"/>
            <a:chOff x="7592553" y="3166942"/>
            <a:chExt cx="403580" cy="4571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562B968-8869-45E2-8FB4-5759AF4BA2D5}"/>
                </a:ext>
              </a:extLst>
            </p:cNvPr>
            <p:cNvSpPr/>
            <p:nvPr/>
          </p:nvSpPr>
          <p:spPr>
            <a:xfrm>
              <a:off x="7592553" y="3166942"/>
              <a:ext cx="202109" cy="45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3A58EA-94F7-437E-9AB9-E2DB50FBD28D}"/>
                </a:ext>
              </a:extLst>
            </p:cNvPr>
            <p:cNvSpPr/>
            <p:nvPr/>
          </p:nvSpPr>
          <p:spPr>
            <a:xfrm>
              <a:off x="7794024" y="3166942"/>
              <a:ext cx="202109" cy="45719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C523997-1521-4B62-A98D-6696BBF0863F}"/>
              </a:ext>
            </a:extLst>
          </p:cNvPr>
          <p:cNvSpPr txBox="1"/>
          <p:nvPr/>
        </p:nvSpPr>
        <p:spPr>
          <a:xfrm>
            <a:off x="4665627" y="4473797"/>
            <a:ext cx="1391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0070C0"/>
                </a:solidFill>
              </a:rPr>
              <a:t>activity of SCN neurons</a:t>
            </a:r>
          </a:p>
          <a:p>
            <a:pPr algn="ctr"/>
            <a:r>
              <a:rPr lang="en-US" sz="1000" u="sng" dirty="0">
                <a:solidFill>
                  <a:srgbClr val="0070C0"/>
                </a:solidFill>
              </a:rPr>
              <a:t>peaks in the day</a:t>
            </a:r>
          </a:p>
        </p:txBody>
      </p:sp>
    </p:spTree>
    <p:extLst>
      <p:ext uri="{BB962C8B-B14F-4D97-AF65-F5344CB8AC3E}">
        <p14:creationId xmlns:p14="http://schemas.microsoft.com/office/powerpoint/2010/main" val="233783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7C653B-90A8-4EF9-848D-8F2E903A5E55}"/>
              </a:ext>
            </a:extLst>
          </p:cNvPr>
          <p:cNvSpPr txBox="1"/>
          <p:nvPr/>
        </p:nvSpPr>
        <p:spPr>
          <a:xfrm>
            <a:off x="533400" y="501134"/>
            <a:ext cx="4943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Sleep as a passive, dormant part of our daily lives...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D90773-E6D3-4704-A84B-9D30E9331B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3124200"/>
            <a:ext cx="6705600" cy="3048000"/>
          </a:xfrm>
          <a:prstGeom prst="rect">
            <a:avLst/>
          </a:prstGeom>
        </p:spPr>
      </p:pic>
      <p:pic>
        <p:nvPicPr>
          <p:cNvPr id="1026" name="Picture 2" descr="How to Sleep Better - HelpGuide.org">
            <a:extLst>
              <a:ext uri="{FF2B5EF4-FFF2-40B4-BE49-F238E27FC236}">
                <a16:creationId xmlns:a16="http://schemas.microsoft.com/office/drawing/2014/main" id="{DA41012C-E6A9-4C65-95E6-D2C176BCD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183625"/>
            <a:ext cx="3657600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410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535A28-5507-47F8-B9F9-44A28529D9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601" y="1371600"/>
            <a:ext cx="7844967" cy="3581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5277DA-805D-4D21-AA99-5BDDB0F571F8}"/>
              </a:ext>
            </a:extLst>
          </p:cNvPr>
          <p:cNvSpPr txBox="1"/>
          <p:nvPr/>
        </p:nvSpPr>
        <p:spPr>
          <a:xfrm>
            <a:off x="720085" y="5219700"/>
            <a:ext cx="465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Familial advanced sleep phase disorder (FASPD)</a:t>
            </a:r>
          </a:p>
          <a:p>
            <a:r>
              <a:rPr lang="en-US" dirty="0">
                <a:solidFill>
                  <a:schemeClr val="bg1"/>
                </a:solidFill>
              </a:rPr>
              <a:t>Delayed sleep phase disorder (DSPD)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CB3F71-F7BB-4880-8210-B7B7F04BB1A5}"/>
              </a:ext>
            </a:extLst>
          </p:cNvPr>
          <p:cNvSpPr txBox="1"/>
          <p:nvPr/>
        </p:nvSpPr>
        <p:spPr>
          <a:xfrm>
            <a:off x="584510" y="700416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circadian sleep disorders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0FFB1-AF2A-4411-89BC-9376F2CF0184}"/>
              </a:ext>
            </a:extLst>
          </p:cNvPr>
          <p:cNvSpPr txBox="1"/>
          <p:nvPr/>
        </p:nvSpPr>
        <p:spPr>
          <a:xfrm>
            <a:off x="3886200" y="6230154"/>
            <a:ext cx="4598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Rijo</a:t>
            </a:r>
            <a:r>
              <a:rPr lang="en-US" sz="1600" dirty="0">
                <a:solidFill>
                  <a:schemeClr val="bg1"/>
                </a:solidFill>
              </a:rPr>
              <a:t>-Ferreira and Takahashi (2019) Genome Medicine</a:t>
            </a:r>
          </a:p>
        </p:txBody>
      </p:sp>
    </p:spTree>
    <p:extLst>
      <p:ext uri="{BB962C8B-B14F-4D97-AF65-F5344CB8AC3E}">
        <p14:creationId xmlns:p14="http://schemas.microsoft.com/office/powerpoint/2010/main" val="2350547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00FAB2-85E7-41F2-B13F-DEBFBAA391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2514600"/>
            <a:ext cx="6924034" cy="3581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01C3F6-67C6-489B-9667-30EBE84F961B}"/>
              </a:ext>
            </a:extLst>
          </p:cNvPr>
          <p:cNvSpPr txBox="1"/>
          <p:nvPr/>
        </p:nvSpPr>
        <p:spPr>
          <a:xfrm>
            <a:off x="872837" y="1143000"/>
            <a:ext cx="4696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Melatonin (nighttime effector of the SCN clock)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27AEA9-D8F9-4A41-BF4D-DEE8CA4C5D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421925"/>
            <a:ext cx="229545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92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B74D69-3067-43B0-8745-D553762558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801" y="2191630"/>
            <a:ext cx="2795654" cy="27956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5F46C8-CA17-4683-8612-D8BCD69CD6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134" y="2191630"/>
            <a:ext cx="3545546" cy="31625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9D7414-84AA-4E76-B9D3-545A7C199C62}"/>
              </a:ext>
            </a:extLst>
          </p:cNvPr>
          <p:cNvSpPr txBox="1"/>
          <p:nvPr/>
        </p:nvSpPr>
        <p:spPr>
          <a:xfrm>
            <a:off x="679268" y="1503862"/>
            <a:ext cx="23102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Entrainment by melatonin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E28542-27F4-4377-B10B-90AA95FF055E}"/>
              </a:ext>
            </a:extLst>
          </p:cNvPr>
          <p:cNvSpPr txBox="1"/>
          <p:nvPr/>
        </p:nvSpPr>
        <p:spPr>
          <a:xfrm>
            <a:off x="679268" y="756021"/>
            <a:ext cx="1619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Chronotherapy</a:t>
            </a:r>
          </a:p>
        </p:txBody>
      </p:sp>
    </p:spTree>
    <p:extLst>
      <p:ext uri="{BB962C8B-B14F-4D97-AF65-F5344CB8AC3E}">
        <p14:creationId xmlns:p14="http://schemas.microsoft.com/office/powerpoint/2010/main" val="3331383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04A79F-73D3-4FB7-8F71-1C13B2CDD06B}"/>
              </a:ext>
            </a:extLst>
          </p:cNvPr>
          <p:cNvSpPr txBox="1"/>
          <p:nvPr/>
        </p:nvSpPr>
        <p:spPr>
          <a:xfrm>
            <a:off x="679269" y="1503862"/>
            <a:ext cx="71769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Melatonin agonists currently on the market for use to treat sleep/circadian disorders: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4A09A3-981C-4EBB-ABA1-482C9BCB00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711" y="2457450"/>
            <a:ext cx="7854578" cy="2377441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A46D24EA-682E-4C53-A3B0-4D97570A7E44}"/>
              </a:ext>
            </a:extLst>
          </p:cNvPr>
          <p:cNvSpPr/>
          <p:nvPr/>
        </p:nvSpPr>
        <p:spPr>
          <a:xfrm rot="10800000">
            <a:off x="2374711" y="4842421"/>
            <a:ext cx="245660" cy="3411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1631E9-0BA9-4AF9-99C3-AD8A49DC0222}"/>
              </a:ext>
            </a:extLst>
          </p:cNvPr>
          <p:cNvSpPr txBox="1"/>
          <p:nvPr/>
        </p:nvSpPr>
        <p:spPr>
          <a:xfrm>
            <a:off x="1625979" y="5234479"/>
            <a:ext cx="17888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Long-lasting melatonin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EEE53526-6EC2-4C0F-B402-40663D20ED28}"/>
              </a:ext>
            </a:extLst>
          </p:cNvPr>
          <p:cNvSpPr/>
          <p:nvPr/>
        </p:nvSpPr>
        <p:spPr>
          <a:xfrm rot="10800000">
            <a:off x="7711282" y="4842421"/>
            <a:ext cx="245660" cy="3411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EDCADF-DD90-450E-9B35-59DBDD3FBCD7}"/>
              </a:ext>
            </a:extLst>
          </p:cNvPr>
          <p:cNvSpPr txBox="1"/>
          <p:nvPr/>
        </p:nvSpPr>
        <p:spPr>
          <a:xfrm>
            <a:off x="7067056" y="5234479"/>
            <a:ext cx="15992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Under development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27D743-77DC-4F18-B42F-7E8A5A3830EF}"/>
              </a:ext>
            </a:extLst>
          </p:cNvPr>
          <p:cNvSpPr/>
          <p:nvPr/>
        </p:nvSpPr>
        <p:spPr>
          <a:xfrm>
            <a:off x="3115492" y="2666456"/>
            <a:ext cx="4101737" cy="18810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60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95AED6-C2F4-45B3-B24B-B0E2AB4B1364}"/>
              </a:ext>
            </a:extLst>
          </p:cNvPr>
          <p:cNvSpPr/>
          <p:nvPr/>
        </p:nvSpPr>
        <p:spPr>
          <a:xfrm>
            <a:off x="0" y="457200"/>
            <a:ext cx="91440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4905C7-832B-4D97-8C8A-F4B4F85E2882}"/>
              </a:ext>
            </a:extLst>
          </p:cNvPr>
          <p:cNvSpPr txBox="1"/>
          <p:nvPr/>
        </p:nvSpPr>
        <p:spPr>
          <a:xfrm>
            <a:off x="391886" y="1334044"/>
            <a:ext cx="1486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Light at night</a:t>
            </a:r>
          </a:p>
        </p:txBody>
      </p:sp>
      <p:pic>
        <p:nvPicPr>
          <p:cNvPr id="4100" name="Picture 4" descr="Blue light has a dark side - Harvard Health">
            <a:extLst>
              <a:ext uri="{FF2B5EF4-FFF2-40B4-BE49-F238E27FC236}">
                <a16:creationId xmlns:a16="http://schemas.microsoft.com/office/drawing/2014/main" id="{8A3A6EF0-BE1C-4F83-81A5-6DEFC192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886" y="2228850"/>
            <a:ext cx="385643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9EE39A-89B1-43BB-A28C-46CCF8F2018A}"/>
              </a:ext>
            </a:extLst>
          </p:cNvPr>
          <p:cNvSpPr txBox="1"/>
          <p:nvPr/>
        </p:nvSpPr>
        <p:spPr>
          <a:xfrm>
            <a:off x="4966850" y="1882602"/>
            <a:ext cx="351403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Light suppresses melatonin </a:t>
            </a:r>
          </a:p>
          <a:p>
            <a:r>
              <a:rPr lang="en-US" sz="1350" dirty="0"/>
              <a:t>(and sleep, and induces phase shifts, melatonin</a:t>
            </a:r>
          </a:p>
          <a:p>
            <a:r>
              <a:rPr lang="en-US" sz="1350" dirty="0"/>
              <a:t>suppression, </a:t>
            </a:r>
            <a:r>
              <a:rPr lang="en-US" sz="1350" dirty="0" err="1"/>
              <a:t>etc</a:t>
            </a:r>
            <a:r>
              <a:rPr lang="en-US" sz="1350" dirty="0"/>
              <a:t>…)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697B85-4B9D-4465-9344-F98BE9AD8B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9571" y="2686134"/>
            <a:ext cx="2586038" cy="211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12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AD LED Happy Light 2 Mode Seasonal Affective Disorder SAD ...">
            <a:extLst>
              <a:ext uri="{FF2B5EF4-FFF2-40B4-BE49-F238E27FC236}">
                <a16:creationId xmlns:a16="http://schemas.microsoft.com/office/drawing/2014/main" id="{D834E46D-E0D5-4AD2-AC76-158090899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78" y="1268934"/>
            <a:ext cx="2160066" cy="216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D232AE-A0F5-4E90-8573-E87E4EED27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6788" y="1817370"/>
            <a:ext cx="3845006" cy="32232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DCF764-A73D-48DF-AE29-0FC29DFD49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36" y="3591700"/>
            <a:ext cx="2789950" cy="1737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2F5360-9F6F-4299-AC08-F56EF6433EE4}"/>
              </a:ext>
            </a:extLst>
          </p:cNvPr>
          <p:cNvSpPr txBox="1"/>
          <p:nvPr/>
        </p:nvSpPr>
        <p:spPr>
          <a:xfrm>
            <a:off x="679268" y="756021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Chronotherapy - phototherapy</a:t>
            </a:r>
          </a:p>
        </p:txBody>
      </p:sp>
    </p:spTree>
    <p:extLst>
      <p:ext uri="{BB962C8B-B14F-4D97-AF65-F5344CB8AC3E}">
        <p14:creationId xmlns:p14="http://schemas.microsoft.com/office/powerpoint/2010/main" val="3320689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9A02A9-628E-4EFA-B3BB-AD5DB2CF5E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5880"/>
            <a:ext cx="9144000" cy="4206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CB64F1-FD3F-4B86-8CD5-FA6045E10297}"/>
              </a:ext>
            </a:extLst>
          </p:cNvPr>
          <p:cNvSpPr txBox="1"/>
          <p:nvPr/>
        </p:nvSpPr>
        <p:spPr>
          <a:xfrm>
            <a:off x="135732" y="5619877"/>
            <a:ext cx="8510663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>
                <a:solidFill>
                  <a:schemeClr val="bg1"/>
                </a:solidFill>
              </a:rPr>
              <a:t>▲ As part of a U.S. Department of Energy study, new tunable lighting was installed at the ACC Care Center for seniors in Sacramento, California. Shown here are programmed settings for morning, afternoon, and nighttime. </a:t>
            </a:r>
            <a:r>
              <a:rPr lang="en-US" sz="675" i="1">
                <a:solidFill>
                  <a:schemeClr val="bg1"/>
                </a:solidFill>
              </a:rPr>
              <a:t>Visual: U.S. DOE</a:t>
            </a:r>
            <a:endParaRPr lang="en-US" sz="675">
              <a:solidFill>
                <a:schemeClr val="bg1"/>
              </a:solidFill>
            </a:endParaRPr>
          </a:p>
          <a:p>
            <a:br>
              <a:rPr lang="en-US" sz="675">
                <a:solidFill>
                  <a:schemeClr val="bg1"/>
                </a:solidFill>
              </a:rPr>
            </a:br>
            <a:endParaRPr lang="en-US" sz="675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B063C3-49F9-45F9-96BE-01FFB0FCD538}"/>
              </a:ext>
            </a:extLst>
          </p:cNvPr>
          <p:cNvSpPr txBox="1"/>
          <p:nvPr/>
        </p:nvSpPr>
        <p:spPr>
          <a:xfrm>
            <a:off x="95774" y="1005003"/>
            <a:ext cx="45223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lighting changes with the time of day </a:t>
            </a:r>
          </a:p>
        </p:txBody>
      </p:sp>
    </p:spTree>
    <p:extLst>
      <p:ext uri="{BB962C8B-B14F-4D97-AF65-F5344CB8AC3E}">
        <p14:creationId xmlns:p14="http://schemas.microsoft.com/office/powerpoint/2010/main" val="2221645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8B2103-7E69-4E23-BC04-0446A4C694AF}"/>
              </a:ext>
            </a:extLst>
          </p:cNvPr>
          <p:cNvSpPr/>
          <p:nvPr/>
        </p:nvSpPr>
        <p:spPr>
          <a:xfrm>
            <a:off x="457200" y="1676400"/>
            <a:ext cx="7715445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YrfnnvAdvTT86d47313"/>
              </a:rPr>
              <a:t>Take-home message</a:t>
            </a:r>
          </a:p>
          <a:p>
            <a:endParaRPr lang="en-US" dirty="0">
              <a:solidFill>
                <a:schemeClr val="bg1"/>
              </a:solidFill>
              <a:latin typeface="YrfnnvAdvTT86d47313"/>
            </a:endParaRPr>
          </a:p>
          <a:p>
            <a:endParaRPr lang="en-US" dirty="0">
              <a:solidFill>
                <a:schemeClr val="bg1"/>
              </a:solidFill>
              <a:latin typeface="YrfnnvAdvTT86d47313"/>
            </a:endParaRPr>
          </a:p>
          <a:p>
            <a:r>
              <a:rPr lang="en-US" dirty="0">
                <a:solidFill>
                  <a:schemeClr val="bg1"/>
                </a:solidFill>
                <a:latin typeface="YrfnnvAdvTT86d47313"/>
              </a:rPr>
              <a:t>- Sleep is an essential function (supported by specific circuits/neurotransmitters)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YrfnnvAdvTT86d47313"/>
            </a:endParaRPr>
          </a:p>
          <a:p>
            <a:r>
              <a:rPr lang="en-US" dirty="0">
                <a:solidFill>
                  <a:schemeClr val="bg1"/>
                </a:solidFill>
                <a:latin typeface="YrfnnvAdvTT86d47313"/>
              </a:rPr>
              <a:t>- Tow-process model: 	- Build-up of homeostatic sleep drive “S”</a:t>
            </a:r>
          </a:p>
          <a:p>
            <a:r>
              <a:rPr lang="en-US" dirty="0">
                <a:solidFill>
                  <a:schemeClr val="bg1"/>
                </a:solidFill>
                <a:latin typeface="YrfnnvAdvTT86d47313"/>
              </a:rPr>
              <a:t> 			- Circadian rhythms “C”</a:t>
            </a:r>
          </a:p>
          <a:p>
            <a:endParaRPr lang="en-US" dirty="0">
              <a:solidFill>
                <a:schemeClr val="bg1"/>
              </a:solidFill>
              <a:latin typeface="YrfnnvAdvTT86d47313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Circadian clock malfunctions linked sleep problems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Pharmacological modulation of the circadian machinery (Chronotherapy) </a:t>
            </a:r>
          </a:p>
        </p:txBody>
      </p:sp>
    </p:spTree>
    <p:extLst>
      <p:ext uri="{BB962C8B-B14F-4D97-AF65-F5344CB8AC3E}">
        <p14:creationId xmlns:p14="http://schemas.microsoft.com/office/powerpoint/2010/main" val="3923913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DC4102-75D3-44DC-ADF2-0A032A6D1E30}"/>
              </a:ext>
            </a:extLst>
          </p:cNvPr>
          <p:cNvSpPr txBox="1"/>
          <p:nvPr/>
        </p:nvSpPr>
        <p:spPr>
          <a:xfrm>
            <a:off x="1371600" y="1371600"/>
            <a:ext cx="352102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Readings (mandatory)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2017 </a:t>
            </a:r>
            <a:r>
              <a:rPr lang="en-US" dirty="0" err="1">
                <a:solidFill>
                  <a:schemeClr val="bg1"/>
                </a:solidFill>
              </a:rPr>
              <a:t>Scamell</a:t>
            </a:r>
            <a:r>
              <a:rPr lang="en-US" dirty="0">
                <a:solidFill>
                  <a:schemeClr val="bg1"/>
                </a:solidFill>
              </a:rPr>
              <a:t> et al.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2012 Schaefer et al.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2019 </a:t>
            </a:r>
            <a:r>
              <a:rPr lang="en-US" dirty="0" err="1">
                <a:solidFill>
                  <a:schemeClr val="bg1"/>
                </a:solidFill>
              </a:rPr>
              <a:t>Rijo</a:t>
            </a:r>
            <a:r>
              <a:rPr lang="en-US" dirty="0">
                <a:solidFill>
                  <a:schemeClr val="bg1"/>
                </a:solidFill>
              </a:rPr>
              <a:t>-Ferreira and Takahashi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69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826BD1-B550-4658-B8EF-A56398FF3D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159" y="1104900"/>
            <a:ext cx="8189681" cy="4648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6F5D47-A1D7-4454-9268-96FD1D1AB297}"/>
              </a:ext>
            </a:extLst>
          </p:cNvPr>
          <p:cNvSpPr txBox="1"/>
          <p:nvPr/>
        </p:nvSpPr>
        <p:spPr>
          <a:xfrm>
            <a:off x="477159" y="533400"/>
            <a:ext cx="7201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Registration now open for Summer 2021! (course starts on May 18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, 2021)</a:t>
            </a:r>
          </a:p>
        </p:txBody>
      </p:sp>
    </p:spTree>
    <p:extLst>
      <p:ext uri="{BB962C8B-B14F-4D97-AF65-F5344CB8AC3E}">
        <p14:creationId xmlns:p14="http://schemas.microsoft.com/office/powerpoint/2010/main" val="2729391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EE5D4B-B8A7-4BC2-B869-8F7C1A18DF13}"/>
              </a:ext>
            </a:extLst>
          </p:cNvPr>
          <p:cNvSpPr txBox="1"/>
          <p:nvPr/>
        </p:nvSpPr>
        <p:spPr>
          <a:xfrm>
            <a:off x="723900" y="685800"/>
            <a:ext cx="7696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we sleep?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Inactivity theory (a means of staying safe!)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conservation theory (so that animals don’t have to be constantly searching for food, decrease in temperature, decrease in muscle activity)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Restorative theory (clean the body/brain of toxins, proteins are rebuilt,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 plasticity theory (required for healthy brains, consolidate/preserve memories)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Personality theory (to preserve an individual's psychological heredity, the basis of personality)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686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eep research pioneers">
            <a:extLst>
              <a:ext uri="{FF2B5EF4-FFF2-40B4-BE49-F238E27FC236}">
                <a16:creationId xmlns:a16="http://schemas.microsoft.com/office/drawing/2014/main" id="{B5CD0F8F-F451-425F-B41E-4567F3E33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928688"/>
            <a:ext cx="68580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4B1516-7993-47D6-B0AE-67247F8B772E}"/>
              </a:ext>
            </a:extLst>
          </p:cNvPr>
          <p:cNvSpPr/>
          <p:nvPr/>
        </p:nvSpPr>
        <p:spPr>
          <a:xfrm>
            <a:off x="1066800" y="60198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i="1" dirty="0">
                <a:solidFill>
                  <a:schemeClr val="bg1"/>
                </a:solidFill>
                <a:latin typeface="Open Sans"/>
              </a:rPr>
              <a:t> Jouvet, Dement, Kleitman, Aserinsky and Rechtschaffen (standing) in 1995.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AB350-9A2F-4F49-874F-5FBD028F3370}"/>
              </a:ext>
            </a:extLst>
          </p:cNvPr>
          <p:cNvSpPr txBox="1"/>
          <p:nvPr/>
        </p:nvSpPr>
        <p:spPr>
          <a:xfrm>
            <a:off x="355348" y="46656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pioneers…</a:t>
            </a:r>
          </a:p>
        </p:txBody>
      </p:sp>
    </p:spTree>
    <p:extLst>
      <p:ext uri="{BB962C8B-B14F-4D97-AF65-F5344CB8AC3E}">
        <p14:creationId xmlns:p14="http://schemas.microsoft.com/office/powerpoint/2010/main" val="726848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7DC9C5-06BB-444E-A587-6BE339EEB1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" y="685800"/>
            <a:ext cx="7010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32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7E3050-A683-4998-9D14-EBC5AC3426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7300" y="942338"/>
            <a:ext cx="6629400" cy="497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66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ommeil.univ-lyon1.fr/articles/jouvet/scientific_american/images/fig2.gif">
            <a:extLst>
              <a:ext uri="{FF2B5EF4-FFF2-40B4-BE49-F238E27FC236}">
                <a16:creationId xmlns:a16="http://schemas.microsoft.com/office/drawing/2014/main" id="{EBA8EE11-502F-4A59-AB8A-A2EB50CC8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037907"/>
            <a:ext cx="4038600" cy="530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C08CE8-0D44-45EA-AF8D-23546051583D}"/>
              </a:ext>
            </a:extLst>
          </p:cNvPr>
          <p:cNvSpPr txBox="1"/>
          <p:nvPr/>
        </p:nvSpPr>
        <p:spPr>
          <a:xfrm>
            <a:off x="533400" y="482600"/>
            <a:ext cx="4746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Jouvet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 “paradoxical” sleep (1950- 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A10936-302E-4D55-BC39-D3F1B4881AE5}"/>
              </a:ext>
            </a:extLst>
          </p:cNvPr>
          <p:cNvSpPr/>
          <p:nvPr/>
        </p:nvSpPr>
        <p:spPr>
          <a:xfrm>
            <a:off x="5029200" y="3212281"/>
            <a:ext cx="350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paradox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that even though the brain is quite active during REM sleep, consuming large amounts of energy, the body remains completely inactive.</a:t>
            </a:r>
          </a:p>
        </p:txBody>
      </p:sp>
    </p:spTree>
    <p:extLst>
      <p:ext uri="{BB962C8B-B14F-4D97-AF65-F5344CB8AC3E}">
        <p14:creationId xmlns:p14="http://schemas.microsoft.com/office/powerpoint/2010/main" val="3131138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2DC21A-F915-4C4D-A616-1CBEE739BB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0" y="945931"/>
            <a:ext cx="6858000" cy="496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70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ciencemission.com/data/attachment.php?id=3568">
            <a:extLst>
              <a:ext uri="{FF2B5EF4-FFF2-40B4-BE49-F238E27FC236}">
                <a16:creationId xmlns:a16="http://schemas.microsoft.com/office/drawing/2014/main" id="{694D5985-F6BF-46F4-998C-0B65362C2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281" y="323850"/>
            <a:ext cx="8373438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049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1001B39-8B2B-4ABD-BF0A-9892E5E18074}">
  <we:reference id="wa104178141" version="3.1.2.22" store="en-US" storeType="OMEX"/>
  <we:alternateReferences>
    <we:reference id="wa104178141" version="3.1.2.22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137245</TotalTime>
  <Words>688</Words>
  <Application>Microsoft Office PowerPoint</Application>
  <PresentationFormat>On-screen Show (4:3)</PresentationFormat>
  <Paragraphs>124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Chalkboard</vt:lpstr>
      <vt:lpstr>Comic Sans MS</vt:lpstr>
      <vt:lpstr>Open Sans</vt:lpstr>
      <vt:lpstr>YrfnnvAdvTT86d47313</vt:lpstr>
      <vt:lpstr>Office Theme</vt:lpstr>
      <vt:lpstr> Introduction to Sleep Biology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 Southwestern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Fbxl21 regulates Circadian clock by modulating  CRY degradation rate in the nucleus</dc:title>
  <dc:creator>Seung-Hee Yoo</dc:creator>
  <cp:lastModifiedBy>Ribelayga, Christophe P</cp:lastModifiedBy>
  <cp:revision>878</cp:revision>
  <dcterms:created xsi:type="dcterms:W3CDTF">2014-11-30T03:46:37Z</dcterms:created>
  <dcterms:modified xsi:type="dcterms:W3CDTF">2021-04-15T19:35:13Z</dcterms:modified>
</cp:coreProperties>
</file>