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377" r:id="rId6"/>
    <p:sldId id="369" r:id="rId7"/>
    <p:sldId id="372" r:id="rId8"/>
    <p:sldId id="387" r:id="rId9"/>
    <p:sldId id="373" r:id="rId10"/>
    <p:sldId id="374" r:id="rId11"/>
    <p:sldId id="375" r:id="rId12"/>
    <p:sldId id="429" r:id="rId13"/>
    <p:sldId id="260" r:id="rId14"/>
    <p:sldId id="366" r:id="rId15"/>
    <p:sldId id="261" r:id="rId16"/>
    <p:sldId id="370" r:id="rId17"/>
    <p:sldId id="367" r:id="rId18"/>
    <p:sldId id="371" r:id="rId19"/>
    <p:sldId id="378" r:id="rId20"/>
    <p:sldId id="386" r:id="rId21"/>
    <p:sldId id="264" r:id="rId22"/>
    <p:sldId id="415" r:id="rId23"/>
    <p:sldId id="265" r:id="rId24"/>
    <p:sldId id="388" r:id="rId25"/>
    <p:sldId id="384" r:id="rId26"/>
    <p:sldId id="266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416" r:id="rId35"/>
    <p:sldId id="448" r:id="rId36"/>
    <p:sldId id="417" r:id="rId37"/>
    <p:sldId id="418" r:id="rId38"/>
    <p:sldId id="403" r:id="rId39"/>
    <p:sldId id="419" r:id="rId40"/>
    <p:sldId id="420" r:id="rId41"/>
    <p:sldId id="421" r:id="rId42"/>
    <p:sldId id="405" r:id="rId43"/>
    <p:sldId id="406" r:id="rId44"/>
    <p:sldId id="407" r:id="rId45"/>
    <p:sldId id="411" r:id="rId46"/>
    <p:sldId id="412" r:id="rId47"/>
    <p:sldId id="422" r:id="rId48"/>
    <p:sldId id="425" r:id="rId49"/>
    <p:sldId id="423" r:id="rId50"/>
    <p:sldId id="424" r:id="rId51"/>
    <p:sldId id="426" r:id="rId52"/>
    <p:sldId id="428" r:id="rId53"/>
    <p:sldId id="273" r:id="rId54"/>
    <p:sldId id="449" r:id="rId55"/>
    <p:sldId id="390" r:id="rId56"/>
    <p:sldId id="431" r:id="rId57"/>
    <p:sldId id="379" r:id="rId58"/>
    <p:sldId id="277" r:id="rId59"/>
    <p:sldId id="434" r:id="rId60"/>
    <p:sldId id="433" r:id="rId61"/>
    <p:sldId id="435" r:id="rId62"/>
    <p:sldId id="437" r:id="rId63"/>
    <p:sldId id="436" r:id="rId64"/>
    <p:sldId id="278" r:id="rId65"/>
    <p:sldId id="438" r:id="rId66"/>
    <p:sldId id="439" r:id="rId67"/>
    <p:sldId id="440" r:id="rId68"/>
    <p:sldId id="441" r:id="rId69"/>
    <p:sldId id="442" r:id="rId70"/>
    <p:sldId id="443" r:id="rId71"/>
    <p:sldId id="444" r:id="rId72"/>
    <p:sldId id="445" r:id="rId73"/>
    <p:sldId id="430" r:id="rId74"/>
    <p:sldId id="281" r:id="rId75"/>
    <p:sldId id="298" r:id="rId76"/>
    <p:sldId id="446" r:id="rId77"/>
    <p:sldId id="447" r:id="rId78"/>
    <p:sldId id="319" r:id="rId79"/>
    <p:sldId id="320" r:id="rId80"/>
    <p:sldId id="325" r:id="rId81"/>
    <p:sldId id="451" r:id="rId82"/>
    <p:sldId id="450" r:id="rId8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4" y="2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5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CF527-343F-4116-BC02-19F3F5BF56B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29539-E079-4637-9D53-5781152F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4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29539-E079-4637-9D53-5781152FFC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4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6549" y="283591"/>
            <a:ext cx="807090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294640"/>
          </a:xfrm>
          <a:custGeom>
            <a:avLst/>
            <a:gdLst/>
            <a:ahLst/>
            <a:cxnLst/>
            <a:rect l="l" t="t" r="r" b="b"/>
            <a:pathLst>
              <a:path w="9144000" h="294640">
                <a:moveTo>
                  <a:pt x="9144000" y="0"/>
                </a:moveTo>
                <a:lnTo>
                  <a:pt x="0" y="0"/>
                </a:lnTo>
                <a:lnTo>
                  <a:pt x="0" y="294131"/>
                </a:lnTo>
                <a:lnTo>
                  <a:pt x="9144000" y="294131"/>
                </a:lnTo>
                <a:lnTo>
                  <a:pt x="9144000" y="0"/>
                </a:lnTo>
                <a:close/>
              </a:path>
            </a:pathLst>
          </a:custGeom>
          <a:solidFill>
            <a:srgbClr val="86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55773" y="635000"/>
            <a:ext cx="4632452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54020" y="1616176"/>
            <a:ext cx="4235958" cy="1690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9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4.png"/><Relationship Id="rId4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5153" y="914400"/>
            <a:ext cx="5394580" cy="13916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40000"/>
              </a:lnSpc>
              <a:spcBef>
                <a:spcPts val="100"/>
              </a:spcBef>
            </a:pPr>
            <a:r>
              <a:rPr sz="3200" b="0" dirty="0">
                <a:latin typeface="Arial"/>
                <a:cs typeface="Arial"/>
              </a:rPr>
              <a:t>Systems</a:t>
            </a:r>
            <a:r>
              <a:rPr sz="3200" b="0" spc="-3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Neuroscience</a:t>
            </a:r>
            <a:r>
              <a:rPr sz="3200" b="0" spc="-50" dirty="0">
                <a:latin typeface="Arial"/>
                <a:cs typeface="Arial"/>
              </a:rPr>
              <a:t> </a:t>
            </a:r>
            <a:r>
              <a:rPr sz="3200" b="0" dirty="0" smtClean="0">
                <a:latin typeface="Arial"/>
                <a:cs typeface="Arial"/>
              </a:rPr>
              <a:t>202</a:t>
            </a:r>
            <a:r>
              <a:rPr lang="en-US" sz="3200" b="0" dirty="0" smtClean="0">
                <a:latin typeface="Arial"/>
                <a:cs typeface="Arial"/>
              </a:rPr>
              <a:t>2</a:t>
            </a:r>
            <a:r>
              <a:rPr sz="3200" b="0" dirty="0" smtClean="0">
                <a:latin typeface="Arial"/>
                <a:cs typeface="Arial"/>
              </a:rPr>
              <a:t> </a:t>
            </a:r>
            <a:r>
              <a:rPr sz="3200" b="0" spc="-705" dirty="0" smtClean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Brain</a:t>
            </a:r>
            <a:r>
              <a:rPr sz="3200" b="0" spc="100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Anatomy</a:t>
            </a:r>
            <a:r>
              <a:rPr sz="3200" b="0" spc="80" dirty="0">
                <a:latin typeface="Arial"/>
                <a:cs typeface="Arial"/>
              </a:rPr>
              <a:t> </a:t>
            </a:r>
            <a:r>
              <a:rPr sz="3200" b="0" dirty="0" smtClean="0">
                <a:latin typeface="Arial"/>
                <a:cs typeface="Arial"/>
              </a:rPr>
              <a:t>Overview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53523" y="3200400"/>
            <a:ext cx="4037839" cy="2772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9259">
              <a:lnSpc>
                <a:spcPct val="140000"/>
              </a:lnSpc>
              <a:spcBef>
                <a:spcPts val="100"/>
              </a:spcBef>
            </a:pPr>
            <a:r>
              <a:rPr lang="en-US" sz="2000" spc="-5" dirty="0" smtClean="0">
                <a:latin typeface="Arial"/>
                <a:cs typeface="Arial"/>
              </a:rPr>
              <a:t>Patrick M Dougherty</a:t>
            </a:r>
            <a:r>
              <a:rPr sz="2000" spc="-5" dirty="0" smtClean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Ph.D. </a:t>
            </a:r>
            <a:r>
              <a:rPr sz="2000" dirty="0">
                <a:latin typeface="Arial"/>
                <a:cs typeface="Arial"/>
              </a:rPr>
              <a:t> Dept.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of</a:t>
            </a:r>
            <a:r>
              <a:rPr lang="en-US" sz="2000" dirty="0" smtClean="0">
                <a:latin typeface="Arial"/>
                <a:cs typeface="Arial"/>
              </a:rPr>
              <a:t> Pain Medicine Research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en-US" sz="2000" spc="-5" dirty="0" smtClean="0">
                <a:latin typeface="Arial"/>
                <a:cs typeface="Arial"/>
              </a:rPr>
              <a:t>The University of Texas M.D. Anderson Cancer </a:t>
            </a:r>
            <a:r>
              <a:rPr lang="en-US" sz="2000" spc="-5" dirty="0" smtClean="0">
                <a:latin typeface="Arial"/>
                <a:cs typeface="Arial"/>
              </a:rPr>
              <a:t>Center</a:t>
            </a: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en-US" sz="2000" dirty="0" smtClean="0">
                <a:latin typeface="Arial"/>
                <a:cs typeface="Arial"/>
              </a:rPr>
              <a:t>FC13.2042 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dirty="0" smtClean="0">
                <a:latin typeface="Arial"/>
                <a:cs typeface="Arial"/>
              </a:rPr>
              <a:t>713-</a:t>
            </a:r>
            <a:r>
              <a:rPr lang="en-US" sz="2000" dirty="0" smtClean="0">
                <a:latin typeface="Arial"/>
                <a:cs typeface="Arial"/>
              </a:rPr>
              <a:t>745-0438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en-US" sz="2000" dirty="0" smtClean="0">
                <a:latin typeface="Arial"/>
                <a:cs typeface="Arial"/>
              </a:rPr>
              <a:t>pdougherty@mdanderson.org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556259"/>
            <a:ext cx="6821456" cy="5847588"/>
          </a:xfrm>
          <a:prstGeom prst="rect">
            <a:avLst/>
          </a:prstGeom>
        </p:spPr>
      </p:pic>
      <p:sp>
        <p:nvSpPr>
          <p:cNvPr id="5" name="object 2"/>
          <p:cNvSpPr txBox="1"/>
          <p:nvPr/>
        </p:nvSpPr>
        <p:spPr>
          <a:xfrm>
            <a:off x="3048000" y="0"/>
            <a:ext cx="2971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Arterial blood supply to the CNS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3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2301" y="533400"/>
            <a:ext cx="4911979" cy="6172200"/>
          </a:xfrm>
          <a:prstGeom prst="rect">
            <a:avLst/>
          </a:prstGeom>
        </p:spPr>
      </p:pic>
      <p:sp>
        <p:nvSpPr>
          <p:cNvPr id="5" name="object 2"/>
          <p:cNvSpPr txBox="1"/>
          <p:nvPr/>
        </p:nvSpPr>
        <p:spPr>
          <a:xfrm>
            <a:off x="3048000" y="0"/>
            <a:ext cx="2971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Arterial blood supply to the CNS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56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1876" r="3538"/>
          <a:stretch/>
        </p:blipFill>
        <p:spPr bwMode="auto">
          <a:xfrm>
            <a:off x="76200" y="416169"/>
            <a:ext cx="5434891" cy="613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Brain_Blood lo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32" y="914400"/>
            <a:ext cx="374046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2"/>
          <p:cNvSpPr txBox="1"/>
          <p:nvPr/>
        </p:nvSpPr>
        <p:spPr>
          <a:xfrm>
            <a:off x="3048000" y="0"/>
            <a:ext cx="2971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Arterial blood supply to the CNS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23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57" y="431290"/>
            <a:ext cx="8388368" cy="62495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43200" y="0"/>
            <a:ext cx="586425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Development 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nervous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7200" y="1295400"/>
            <a:ext cx="4351348" cy="49087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57600" y="0"/>
            <a:ext cx="1828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Neuro-development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074" r="-1"/>
          <a:stretch/>
        </p:blipFill>
        <p:spPr>
          <a:xfrm rot="10800000">
            <a:off x="0" y="1371600"/>
            <a:ext cx="3962400" cy="43852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3276600"/>
            <a:ext cx="228600" cy="28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3313174"/>
            <a:ext cx="4578045" cy="34305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0200" y="553212"/>
            <a:ext cx="6018276" cy="2647188"/>
          </a:xfrm>
          <a:prstGeom prst="rect">
            <a:avLst/>
          </a:prstGeom>
        </p:spPr>
      </p:pic>
      <p:sp>
        <p:nvSpPr>
          <p:cNvPr id="6" name="object 3"/>
          <p:cNvSpPr txBox="1"/>
          <p:nvPr/>
        </p:nvSpPr>
        <p:spPr>
          <a:xfrm>
            <a:off x="3657600" y="0"/>
            <a:ext cx="1828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Neuro-development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8209754" cy="5653668"/>
          </a:xfrm>
          <a:prstGeom prst="rect">
            <a:avLst/>
          </a:prstGeom>
        </p:spPr>
      </p:pic>
      <p:sp>
        <p:nvSpPr>
          <p:cNvPr id="5" name="object 3"/>
          <p:cNvSpPr txBox="1"/>
          <p:nvPr/>
        </p:nvSpPr>
        <p:spPr>
          <a:xfrm>
            <a:off x="3657600" y="0"/>
            <a:ext cx="1828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Neuro-development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9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75" r="38262" b="75680"/>
          <a:stretch/>
        </p:blipFill>
        <p:spPr>
          <a:xfrm>
            <a:off x="143543" y="419100"/>
            <a:ext cx="3481135" cy="2133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439" t="22921" r="10823" b="54039"/>
          <a:stretch/>
        </p:blipFill>
        <p:spPr>
          <a:xfrm>
            <a:off x="3581400" y="1295400"/>
            <a:ext cx="5029198" cy="2514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444" t="47360" r="199" b="28320"/>
          <a:stretch/>
        </p:blipFill>
        <p:spPr>
          <a:xfrm>
            <a:off x="23933" y="3195638"/>
            <a:ext cx="4243267" cy="2290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400" r="27972"/>
          <a:stretch/>
        </p:blipFill>
        <p:spPr>
          <a:xfrm>
            <a:off x="3429001" y="3714070"/>
            <a:ext cx="5450564" cy="30010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0" y="3505200"/>
            <a:ext cx="497565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3"/>
          <p:cNvSpPr txBox="1"/>
          <p:nvPr/>
        </p:nvSpPr>
        <p:spPr>
          <a:xfrm>
            <a:off x="3657600" y="0"/>
            <a:ext cx="1828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Neuro-development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5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44" t="68454" r="3816" b="4616"/>
          <a:stretch/>
        </p:blipFill>
        <p:spPr>
          <a:xfrm rot="10800000">
            <a:off x="228600" y="838200"/>
            <a:ext cx="262128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93857"/>
            <a:ext cx="4689222" cy="3222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964" t="15526" r="1871" b="55813"/>
          <a:stretch/>
        </p:blipFill>
        <p:spPr>
          <a:xfrm rot="10800000">
            <a:off x="2743200" y="789215"/>
            <a:ext cx="2514600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76199" y="3462454"/>
            <a:ext cx="4425244" cy="3166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247" y="3345366"/>
            <a:ext cx="4786489" cy="3512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5840" y="42493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5 months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5272" y="40476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</a:t>
            </a:r>
            <a:r>
              <a:rPr lang="en-US" dirty="0" smtClean="0">
                <a:solidFill>
                  <a:srgbClr val="C00000"/>
                </a:solidFill>
              </a:rPr>
              <a:t> months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2400" y="29385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7 months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9667" y="308888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8</a:t>
            </a:r>
            <a:r>
              <a:rPr lang="en-US" dirty="0" smtClean="0">
                <a:solidFill>
                  <a:srgbClr val="C00000"/>
                </a:solidFill>
              </a:rPr>
              <a:t> months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1544" y="31375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9</a:t>
            </a:r>
            <a:r>
              <a:rPr lang="en-US" dirty="0" smtClean="0">
                <a:solidFill>
                  <a:srgbClr val="C00000"/>
                </a:solidFill>
              </a:rPr>
              <a:t> months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3657600" y="0"/>
            <a:ext cx="1828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Neuro-development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5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3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6667"/>
          <a:stretch>
            <a:fillRect/>
          </a:stretch>
        </p:blipFill>
        <p:spPr bwMode="auto">
          <a:xfrm>
            <a:off x="533400" y="93784"/>
            <a:ext cx="8229600" cy="661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7873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625" y="600794"/>
            <a:ext cx="70914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smtClean="0"/>
              <a:t>The Main </a:t>
            </a:r>
            <a:r>
              <a:rPr dirty="0" smtClean="0"/>
              <a:t>Obj</a:t>
            </a:r>
            <a:r>
              <a:rPr spc="-5" dirty="0" smtClean="0"/>
              <a:t>ectives</a:t>
            </a:r>
            <a:r>
              <a:rPr lang="en-US" spc="-5" dirty="0" smtClean="0"/>
              <a:t> are to become familiar with: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195620"/>
            <a:ext cx="8455660" cy="2070439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39395" indent="-227329">
              <a:lnSpc>
                <a:spcPct val="100000"/>
              </a:lnSpc>
              <a:spcBef>
                <a:spcPts val="765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basic orientation and o</a:t>
            </a:r>
            <a:r>
              <a:rPr sz="1400" dirty="0" smtClean="0">
                <a:latin typeface="Arial"/>
                <a:cs typeface="Arial"/>
              </a:rPr>
              <a:t>rganization</a:t>
            </a:r>
            <a:r>
              <a:rPr sz="1400" spc="-40" dirty="0" smtClean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nervous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 smtClean="0">
                <a:latin typeface="Arial"/>
                <a:cs typeface="Arial"/>
              </a:rPr>
              <a:t>system</a:t>
            </a:r>
            <a:r>
              <a:rPr lang="en-US" sz="1400" spc="-5" dirty="0" smtClean="0">
                <a:latin typeface="Arial"/>
                <a:cs typeface="Arial"/>
              </a:rPr>
              <a:t> based on neurodevelopment</a:t>
            </a:r>
            <a:endParaRPr sz="1400" dirty="0">
              <a:latin typeface="Arial"/>
              <a:cs typeface="Arial"/>
            </a:endParaRPr>
          </a:p>
          <a:p>
            <a:pPr marL="239395" indent="-227329">
              <a:lnSpc>
                <a:spcPct val="100000"/>
              </a:lnSpc>
              <a:spcBef>
                <a:spcPts val="675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organization of the m</a:t>
            </a:r>
            <a:r>
              <a:rPr sz="1400" dirty="0" smtClean="0">
                <a:latin typeface="Arial"/>
                <a:cs typeface="Arial"/>
              </a:rPr>
              <a:t>eninges</a:t>
            </a:r>
            <a:endParaRPr lang="en-US" sz="1400" dirty="0" smtClean="0">
              <a:latin typeface="Arial"/>
              <a:cs typeface="Arial"/>
            </a:endParaRPr>
          </a:p>
          <a:p>
            <a:pPr marL="239395" indent="-227329">
              <a:lnSpc>
                <a:spcPct val="100000"/>
              </a:lnSpc>
              <a:spcBef>
                <a:spcPts val="675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organization of the brain ventricles and the flow of cerebrospinal fluid</a:t>
            </a:r>
            <a:endParaRPr sz="1400" dirty="0">
              <a:latin typeface="Arial"/>
              <a:cs typeface="Arial"/>
            </a:endParaRPr>
          </a:p>
          <a:p>
            <a:pPr marL="239395" indent="-227329">
              <a:lnSpc>
                <a:spcPct val="100000"/>
              </a:lnSpc>
              <a:spcBef>
                <a:spcPts val="675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b</a:t>
            </a:r>
            <a:r>
              <a:rPr sz="1400" dirty="0" smtClean="0">
                <a:latin typeface="Arial"/>
                <a:cs typeface="Arial"/>
              </a:rPr>
              <a:t>lood</a:t>
            </a:r>
            <a:r>
              <a:rPr sz="1400" spc="-65" dirty="0" smtClean="0">
                <a:latin typeface="Arial"/>
                <a:cs typeface="Arial"/>
              </a:rPr>
              <a:t> </a:t>
            </a:r>
            <a:r>
              <a:rPr sz="1400" dirty="0" smtClean="0">
                <a:latin typeface="Arial"/>
                <a:cs typeface="Arial"/>
              </a:rPr>
              <a:t>supply</a:t>
            </a:r>
            <a:r>
              <a:rPr lang="en-US" sz="1400" dirty="0" smtClean="0">
                <a:latin typeface="Arial"/>
                <a:cs typeface="Arial"/>
              </a:rPr>
              <a:t> of the CNS</a:t>
            </a:r>
            <a:endParaRPr sz="1400" dirty="0">
              <a:latin typeface="Arial"/>
              <a:cs typeface="Arial"/>
            </a:endParaRPr>
          </a:p>
          <a:p>
            <a:pPr marL="239395" indent="-227329">
              <a:spcBef>
                <a:spcPts val="675"/>
              </a:spcBef>
              <a:buFontTx/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major functional</a:t>
            </a:r>
            <a:r>
              <a:rPr lang="en-US" sz="1400" spc="-45" dirty="0" smtClean="0">
                <a:latin typeface="Arial"/>
                <a:cs typeface="Arial"/>
              </a:rPr>
              <a:t> </a:t>
            </a:r>
            <a:r>
              <a:rPr lang="en-US" sz="1400" spc="-5" dirty="0" smtClean="0">
                <a:latin typeface="Arial"/>
                <a:cs typeface="Arial"/>
              </a:rPr>
              <a:t>divisions</a:t>
            </a:r>
            <a:r>
              <a:rPr lang="en-US" sz="1400" spc="-15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of</a:t>
            </a:r>
            <a:r>
              <a:rPr lang="en-US" sz="1400" spc="-15" dirty="0" smtClean="0">
                <a:latin typeface="Arial"/>
                <a:cs typeface="Arial"/>
              </a:rPr>
              <a:t> cerebral cortex, </a:t>
            </a:r>
            <a:r>
              <a:rPr lang="en-US" sz="1400" dirty="0" smtClean="0">
                <a:latin typeface="Arial"/>
                <a:cs typeface="Arial"/>
              </a:rPr>
              <a:t>a</a:t>
            </a:r>
            <a:r>
              <a:rPr lang="en-US" sz="1400" spc="-5" dirty="0" smtClean="0">
                <a:latin typeface="Arial"/>
                <a:cs typeface="Arial"/>
              </a:rPr>
              <a:t>rchitectonics, cortical columns</a:t>
            </a:r>
            <a:endParaRPr lang="en-US" sz="1400" dirty="0" smtClean="0">
              <a:latin typeface="Arial"/>
              <a:cs typeface="Arial"/>
            </a:endParaRPr>
          </a:p>
          <a:p>
            <a:pPr marL="239395" indent="-227329">
              <a:lnSpc>
                <a:spcPct val="100000"/>
              </a:lnSpc>
              <a:spcBef>
                <a:spcPts val="670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spc="-5" dirty="0" smtClean="0">
                <a:latin typeface="Arial"/>
                <a:cs typeface="Arial"/>
              </a:rPr>
              <a:t>The major internal structures of the </a:t>
            </a:r>
            <a:r>
              <a:rPr lang="en-US" sz="1400" spc="-5" dirty="0">
                <a:latin typeface="Arial"/>
                <a:cs typeface="Arial"/>
              </a:rPr>
              <a:t>b</a:t>
            </a:r>
            <a:r>
              <a:rPr lang="en-US" sz="1400" spc="-5" dirty="0" smtClean="0">
                <a:latin typeface="Arial"/>
                <a:cs typeface="Arial"/>
              </a:rPr>
              <a:t>rain, caudate nucleus and d</a:t>
            </a:r>
            <a:r>
              <a:rPr sz="1400" spc="-5" dirty="0" smtClean="0">
                <a:latin typeface="Arial"/>
                <a:cs typeface="Arial"/>
              </a:rPr>
              <a:t>iencephalon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500" dirty="0" smtClean="0">
              <a:latin typeface="Arial"/>
              <a:cs typeface="Arial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612140" y="3962400"/>
            <a:ext cx="79984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spc="-5" dirty="0" smtClean="0"/>
              <a:t>The Main Principles you should be able to discuss are:</a:t>
            </a:r>
            <a:endParaRPr lang="en-US" kern="0" spc="-5" dirty="0"/>
          </a:p>
        </p:txBody>
      </p:sp>
      <p:sp>
        <p:nvSpPr>
          <p:cNvPr id="5" name="object 3"/>
          <p:cNvSpPr txBox="1"/>
          <p:nvPr/>
        </p:nvSpPr>
        <p:spPr>
          <a:xfrm>
            <a:off x="594555" y="4457307"/>
            <a:ext cx="8455660" cy="923971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39395" indent="-227329">
              <a:spcBef>
                <a:spcPts val="675"/>
              </a:spcBef>
              <a:buFontTx/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How ontogeny repeats phylogeny in brain development</a:t>
            </a:r>
          </a:p>
          <a:p>
            <a:pPr marL="239395" indent="-227329">
              <a:spcBef>
                <a:spcPts val="675"/>
              </a:spcBef>
              <a:buFontTx/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How the structure of the adult brain reflects neurodevelopment</a:t>
            </a:r>
            <a:endParaRPr lang="en-US" sz="1400" dirty="0" smtClean="0">
              <a:latin typeface="Arial"/>
              <a:cs typeface="Arial"/>
            </a:endParaRPr>
          </a:p>
          <a:p>
            <a:pPr marL="239395" indent="-227329">
              <a:lnSpc>
                <a:spcPct val="100000"/>
              </a:lnSpc>
              <a:spcBef>
                <a:spcPts val="670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spc="-5" dirty="0" smtClean="0">
                <a:latin typeface="Arial"/>
                <a:cs typeface="Arial"/>
              </a:rPr>
              <a:t>Why the major functional centers of the brain are located where they are</a:t>
            </a:r>
            <a:endParaRPr lang="en-US" sz="15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3" descr="cor_hypothal_mam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343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89" y="94785"/>
            <a:ext cx="8715022" cy="6668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293" y="0"/>
            <a:ext cx="620367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2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3200" y="0"/>
            <a:ext cx="30480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Ventricles and Cerebrospinal fluid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98830"/>
            <a:ext cx="5257800" cy="6578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2977"/>
          <a:stretch/>
        </p:blipFill>
        <p:spPr>
          <a:xfrm>
            <a:off x="228600" y="1142999"/>
            <a:ext cx="2895600" cy="187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6441"/>
          <a:stretch/>
        </p:blipFill>
        <p:spPr>
          <a:xfrm>
            <a:off x="154578" y="3429000"/>
            <a:ext cx="3119845" cy="1773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1" y="304800"/>
            <a:ext cx="8686800" cy="6553200"/>
          </a:xfrm>
          <a:prstGeom prst="rect">
            <a:avLst/>
          </a:prstGeom>
        </p:spPr>
      </p:pic>
      <p:sp>
        <p:nvSpPr>
          <p:cNvPr id="3" name="object 2"/>
          <p:cNvSpPr txBox="1"/>
          <p:nvPr/>
        </p:nvSpPr>
        <p:spPr>
          <a:xfrm>
            <a:off x="2743200" y="0"/>
            <a:ext cx="30480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Ventricles and Cerebrospinal fluid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10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603340"/>
            <a:ext cx="4854832" cy="5377891"/>
          </a:xfrm>
          <a:prstGeom prst="rect">
            <a:avLst/>
          </a:prstGeom>
        </p:spPr>
      </p:pic>
      <p:sp>
        <p:nvSpPr>
          <p:cNvPr id="4" name="object 2"/>
          <p:cNvSpPr txBox="1"/>
          <p:nvPr/>
        </p:nvSpPr>
        <p:spPr>
          <a:xfrm>
            <a:off x="2743200" y="0"/>
            <a:ext cx="30480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Ventricles and Cerebrospinal fluid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600" y="852403"/>
            <a:ext cx="3642360" cy="4879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" y="50180"/>
            <a:ext cx="8624711" cy="67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medulla_open_Latrec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" y="0"/>
            <a:ext cx="88498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9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827532"/>
            <a:ext cx="5846519" cy="5000244"/>
          </a:xfrm>
          <a:prstGeom prst="rect">
            <a:avLst/>
          </a:prstGeom>
        </p:spPr>
      </p:pic>
      <p:sp>
        <p:nvSpPr>
          <p:cNvPr id="4" name="object 2"/>
          <p:cNvSpPr txBox="1"/>
          <p:nvPr/>
        </p:nvSpPr>
        <p:spPr>
          <a:xfrm>
            <a:off x="2743200" y="0"/>
            <a:ext cx="30480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Ventricles and Cerebrospinal fluid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57" y="431290"/>
            <a:ext cx="8388368" cy="62495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33600" y="0"/>
            <a:ext cx="586425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General Neuroanatomy of </a:t>
            </a: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r>
              <a:rPr sz="160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nervous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3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414505"/>
            <a:ext cx="7543800" cy="48866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80080" y="0"/>
            <a:ext cx="28600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Lateral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4" name="Picture 2" descr="ss2-Somatotopic-OAC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62" y="3449986"/>
            <a:ext cx="2895600" cy="33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4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57" y="431290"/>
            <a:ext cx="8388368" cy="62495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86000" y="0"/>
            <a:ext cx="41078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Dorsal and Ventral 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Views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human brain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4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498280"/>
            <a:ext cx="8531352" cy="51825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7870" y="0"/>
            <a:ext cx="84061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(A) 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Anatomical</a:t>
            </a:r>
            <a:r>
              <a:rPr sz="1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terminology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brainstem;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(B)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Major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planes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section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57" y="431290"/>
            <a:ext cx="8388368" cy="62495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24200" y="0"/>
            <a:ext cx="43141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Midsagittal</a:t>
            </a:r>
            <a:r>
              <a:rPr sz="160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12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1263396"/>
            <a:ext cx="3505200" cy="28955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7279" y="4297679"/>
            <a:ext cx="2407920" cy="25481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7263" y="1295400"/>
            <a:ext cx="4416552" cy="356311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0842" y="246970"/>
            <a:ext cx="7775575" cy="92329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  <a:tabLst>
                <a:tab pos="5344795" algn="l"/>
              </a:tabLst>
            </a:pPr>
            <a:r>
              <a:rPr sz="2800" b="0" dirty="0">
                <a:latin typeface="Arial"/>
                <a:cs typeface="Arial"/>
              </a:rPr>
              <a:t>Organization</a:t>
            </a:r>
            <a:r>
              <a:rPr sz="2800" b="0" spc="20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of</a:t>
            </a:r>
            <a:r>
              <a:rPr sz="2800" b="0" spc="15" dirty="0">
                <a:latin typeface="Arial"/>
                <a:cs typeface="Arial"/>
              </a:rPr>
              <a:t> </a:t>
            </a:r>
            <a:r>
              <a:rPr sz="2800" b="0" dirty="0">
                <a:latin typeface="Arial"/>
                <a:cs typeface="Arial"/>
              </a:rPr>
              <a:t>Cerebral</a:t>
            </a:r>
            <a:r>
              <a:rPr sz="2800" b="0" spc="40" dirty="0">
                <a:latin typeface="Arial"/>
                <a:cs typeface="Arial"/>
              </a:rPr>
              <a:t> </a:t>
            </a:r>
            <a:r>
              <a:rPr sz="2800" b="0" dirty="0">
                <a:latin typeface="Arial"/>
                <a:cs typeface="Arial"/>
              </a:rPr>
              <a:t>Cortex:	Lobes</a:t>
            </a:r>
            <a:r>
              <a:rPr sz="2800" b="0" spc="-35" dirty="0">
                <a:latin typeface="Arial"/>
                <a:cs typeface="Arial"/>
              </a:rPr>
              <a:t> </a:t>
            </a:r>
            <a:r>
              <a:rPr sz="2800" b="0" dirty="0">
                <a:latin typeface="Arial"/>
                <a:cs typeface="Arial"/>
              </a:rPr>
              <a:t>and</a:t>
            </a:r>
            <a:r>
              <a:rPr sz="2800" b="0" spc="-35" dirty="0">
                <a:latin typeface="Arial"/>
                <a:cs typeface="Arial"/>
              </a:rPr>
              <a:t> </a:t>
            </a:r>
            <a:r>
              <a:rPr sz="2800" b="0" dirty="0">
                <a:latin typeface="Arial"/>
                <a:cs typeface="Arial"/>
              </a:rPr>
              <a:t>Gyri</a:t>
            </a:r>
            <a:endParaRPr sz="2800">
              <a:latin typeface="Arial"/>
              <a:cs typeface="Arial"/>
            </a:endParaRPr>
          </a:p>
          <a:p>
            <a:pPr marL="2185670">
              <a:lnSpc>
                <a:spcPct val="100000"/>
              </a:lnSpc>
              <a:spcBef>
                <a:spcPts val="380"/>
              </a:spcBef>
            </a:pPr>
            <a:r>
              <a:rPr b="0" spc="-5" dirty="0">
                <a:latin typeface="Arial"/>
                <a:cs typeface="Arial"/>
              </a:rPr>
              <a:t>Frontal lobe</a:t>
            </a:r>
            <a:r>
              <a:rPr b="0" spc="2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major </a:t>
            </a:r>
            <a:r>
              <a:rPr b="0" spc="-5" dirty="0">
                <a:latin typeface="Arial"/>
                <a:cs typeface="Arial"/>
              </a:rPr>
              <a:t>sulci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and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gyri</a:t>
            </a:r>
          </a:p>
        </p:txBody>
      </p:sp>
    </p:spTree>
    <p:extLst>
      <p:ext uri="{BB962C8B-B14F-4D97-AF65-F5344CB8AC3E}">
        <p14:creationId xmlns:p14="http://schemas.microsoft.com/office/powerpoint/2010/main" val="32006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9526" y="421386"/>
            <a:ext cx="7275830" cy="757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945"/>
              </a:lnSpc>
              <a:spcBef>
                <a:spcPts val="95"/>
              </a:spcBef>
              <a:tabLst>
                <a:tab pos="4746625" algn="l"/>
              </a:tabLst>
            </a:pPr>
            <a:r>
              <a:rPr sz="2500" b="0" spc="-5" dirty="0">
                <a:latin typeface="Arial"/>
                <a:cs typeface="Arial"/>
              </a:rPr>
              <a:t>Organization</a:t>
            </a:r>
            <a:r>
              <a:rPr sz="2500" b="0" spc="20" dirty="0">
                <a:latin typeface="Arial"/>
                <a:cs typeface="Arial"/>
              </a:rPr>
              <a:t> </a:t>
            </a:r>
            <a:r>
              <a:rPr sz="2500" b="0" spc="-5" dirty="0">
                <a:latin typeface="Arial"/>
                <a:cs typeface="Arial"/>
              </a:rPr>
              <a:t>of</a:t>
            </a:r>
            <a:r>
              <a:rPr sz="2500" b="0" spc="15" dirty="0">
                <a:latin typeface="Arial"/>
                <a:cs typeface="Arial"/>
              </a:rPr>
              <a:t> </a:t>
            </a:r>
            <a:r>
              <a:rPr sz="2500" b="0" spc="-5" dirty="0">
                <a:latin typeface="Arial"/>
                <a:cs typeface="Arial"/>
              </a:rPr>
              <a:t>Cerebral</a:t>
            </a:r>
            <a:r>
              <a:rPr sz="2500" b="0" spc="10" dirty="0">
                <a:latin typeface="Arial"/>
                <a:cs typeface="Arial"/>
              </a:rPr>
              <a:t> </a:t>
            </a:r>
            <a:r>
              <a:rPr sz="2500" b="0" spc="-5" dirty="0">
                <a:latin typeface="Arial"/>
                <a:cs typeface="Arial"/>
              </a:rPr>
              <a:t>Cortex:	Lobes</a:t>
            </a:r>
            <a:r>
              <a:rPr sz="2500" b="0" spc="-25" dirty="0">
                <a:latin typeface="Arial"/>
                <a:cs typeface="Arial"/>
              </a:rPr>
              <a:t> </a:t>
            </a:r>
            <a:r>
              <a:rPr sz="2500" b="0" spc="-5" dirty="0">
                <a:latin typeface="Arial"/>
                <a:cs typeface="Arial"/>
              </a:rPr>
              <a:t>and</a:t>
            </a:r>
            <a:r>
              <a:rPr sz="2500" b="0" spc="-20" dirty="0">
                <a:latin typeface="Arial"/>
                <a:cs typeface="Arial"/>
              </a:rPr>
              <a:t> </a:t>
            </a:r>
            <a:r>
              <a:rPr sz="2500" b="0" spc="-5" dirty="0">
                <a:latin typeface="Arial"/>
                <a:cs typeface="Arial"/>
              </a:rPr>
              <a:t>Gyri</a:t>
            </a:r>
            <a:r>
              <a:rPr sz="2500" b="0" spc="-10" dirty="0">
                <a:latin typeface="Arial"/>
                <a:cs typeface="Arial"/>
              </a:rPr>
              <a:t> </a:t>
            </a:r>
            <a:r>
              <a:rPr sz="2500" b="0" spc="-5" dirty="0">
                <a:latin typeface="Arial"/>
                <a:cs typeface="Arial"/>
              </a:rPr>
              <a:t>III</a:t>
            </a:r>
            <a:endParaRPr sz="2500">
              <a:latin typeface="Arial"/>
              <a:cs typeface="Arial"/>
            </a:endParaRPr>
          </a:p>
          <a:p>
            <a:pPr marL="575945" algn="ctr">
              <a:lnSpc>
                <a:spcPts val="2825"/>
              </a:lnSpc>
            </a:pPr>
            <a:r>
              <a:rPr b="0" spc="-5" dirty="0">
                <a:latin typeface="Arial"/>
                <a:cs typeface="Arial"/>
              </a:rPr>
              <a:t>Parietal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lobe</a:t>
            </a:r>
            <a:r>
              <a:rPr b="0" spc="2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major</a:t>
            </a:r>
            <a:r>
              <a:rPr b="0" spc="-5" dirty="0">
                <a:latin typeface="Arial"/>
                <a:cs typeface="Arial"/>
              </a:rPr>
              <a:t> sulci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and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gyri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0" y="2023872"/>
            <a:ext cx="3026663" cy="254812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022348"/>
            <a:ext cx="4321739" cy="255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4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549" y="283591"/>
            <a:ext cx="77685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38445" algn="l"/>
              </a:tabLst>
            </a:pPr>
            <a:r>
              <a:rPr sz="2800" dirty="0">
                <a:latin typeface="Arial"/>
                <a:cs typeface="Arial"/>
              </a:rPr>
              <a:t>Organization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of</a:t>
            </a:r>
            <a:r>
              <a:rPr sz="2800" dirty="0">
                <a:latin typeface="Arial"/>
                <a:cs typeface="Arial"/>
              </a:rPr>
              <a:t> Cerebral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Cortex:	</a:t>
            </a:r>
            <a:r>
              <a:rPr sz="2800" dirty="0">
                <a:latin typeface="Arial"/>
                <a:cs typeface="Arial"/>
              </a:rPr>
              <a:t>Lobes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and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Gyri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3819" y="1325880"/>
            <a:ext cx="8734425" cy="3200400"/>
            <a:chOff x="83819" y="1325880"/>
            <a:chExt cx="8734425" cy="3200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19" y="1325880"/>
              <a:ext cx="5402580" cy="3200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399" y="1347216"/>
              <a:ext cx="3331463" cy="255727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593594" y="903478"/>
            <a:ext cx="4653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latin typeface="Arial"/>
                <a:cs typeface="Arial"/>
              </a:rPr>
              <a:t>Temporal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lobe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major</a:t>
            </a:r>
            <a:r>
              <a:rPr sz="2400" spc="-5" dirty="0">
                <a:latin typeface="Arial"/>
                <a:cs typeface="Arial"/>
              </a:rPr>
              <a:t> sulci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and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gyri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8575" y="5862"/>
            <a:ext cx="20078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5" dirty="0">
                <a:solidFill>
                  <a:schemeClr val="bg1"/>
                </a:solidFill>
                <a:latin typeface="Arial"/>
                <a:cs typeface="Arial"/>
              </a:rPr>
              <a:t>Limbic</a:t>
            </a:r>
            <a:r>
              <a:rPr sz="1600" b="0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b="0" dirty="0">
                <a:solidFill>
                  <a:schemeClr val="bg1"/>
                </a:solidFill>
                <a:latin typeface="Arial"/>
                <a:cs typeface="Arial"/>
              </a:rPr>
              <a:t>System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529" y="1371600"/>
            <a:ext cx="761196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2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59" y="1257300"/>
            <a:ext cx="3381375" cy="2552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4800" y="1249680"/>
            <a:ext cx="4681728" cy="26639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3405" y="3913632"/>
            <a:ext cx="3357262" cy="2743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4625" y="4049267"/>
            <a:ext cx="3470414" cy="2463405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3698575" y="5862"/>
            <a:ext cx="20078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1600" b="0" kern="0" spc="-5" smtClean="0">
                <a:solidFill>
                  <a:schemeClr val="bg1"/>
                </a:solidFill>
              </a:rPr>
              <a:t>Limbic</a:t>
            </a:r>
            <a:r>
              <a:rPr lang="en-US" sz="1600" b="0" kern="0" spc="-65" smtClean="0">
                <a:solidFill>
                  <a:schemeClr val="bg1"/>
                </a:solidFill>
              </a:rPr>
              <a:t> </a:t>
            </a:r>
            <a:r>
              <a:rPr lang="en-US" sz="1600" b="0" kern="0" smtClean="0">
                <a:solidFill>
                  <a:schemeClr val="bg1"/>
                </a:solidFill>
              </a:rPr>
              <a:t>System</a:t>
            </a:r>
            <a:endParaRPr lang="en-US" sz="1600" b="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990600"/>
            <a:ext cx="6835140" cy="426720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3698575" y="5862"/>
            <a:ext cx="20078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1600" kern="0" spc="-5" smtClean="0">
                <a:solidFill>
                  <a:schemeClr val="bg1"/>
                </a:solidFill>
                <a:latin typeface="Arial"/>
                <a:cs typeface="Arial"/>
              </a:rPr>
              <a:t>Limbic</a:t>
            </a:r>
            <a:r>
              <a:rPr lang="en-US" sz="1600" kern="0" spc="-65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kern="0" smtClean="0">
                <a:solidFill>
                  <a:schemeClr val="bg1"/>
                </a:solidFill>
                <a:latin typeface="Arial"/>
                <a:cs typeface="Arial"/>
              </a:rPr>
              <a:t>System</a:t>
            </a:r>
            <a:endParaRPr lang="en-US" sz="16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5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4811" y="1066800"/>
            <a:ext cx="4676383" cy="54452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-76200"/>
            <a:ext cx="3080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Cytoarchitectonics</a:t>
            </a:r>
            <a:r>
              <a:rPr lang="en-US" dirty="0" smtClean="0">
                <a:solidFill>
                  <a:schemeClr val="bg1"/>
                </a:solidFill>
              </a:rPr>
              <a:t> of the Brain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549" y="648715"/>
            <a:ext cx="137350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latin typeface="Arial"/>
                <a:cs typeface="Arial"/>
              </a:rPr>
              <a:t>circa</a:t>
            </a:r>
            <a:r>
              <a:rPr sz="2300" b="0" spc="-90" dirty="0">
                <a:latin typeface="Arial"/>
                <a:cs typeface="Arial"/>
              </a:rPr>
              <a:t> </a:t>
            </a:r>
            <a:r>
              <a:rPr sz="2300" b="0" dirty="0">
                <a:latin typeface="Arial"/>
                <a:cs typeface="Arial"/>
              </a:rPr>
              <a:t>1900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143000"/>
            <a:ext cx="3948684" cy="51541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1333522"/>
            <a:ext cx="3735324" cy="5108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-76200"/>
            <a:ext cx="3080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Cytoarchitectonics</a:t>
            </a:r>
            <a:r>
              <a:rPr lang="en-US" dirty="0" smtClean="0">
                <a:solidFill>
                  <a:schemeClr val="bg1"/>
                </a:solidFill>
              </a:rPr>
              <a:t> of the Brain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533400"/>
            <a:ext cx="8915400" cy="6266815"/>
            <a:chOff x="152400" y="533400"/>
            <a:chExt cx="8915400" cy="6266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4340" y="3276598"/>
              <a:ext cx="4823460" cy="35234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533400"/>
              <a:ext cx="4800600" cy="364540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124200" y="-76200"/>
            <a:ext cx="3080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Cytoarchitectonics</a:t>
            </a:r>
            <a:r>
              <a:rPr lang="en-US" dirty="0" smtClean="0">
                <a:solidFill>
                  <a:schemeClr val="bg1"/>
                </a:solidFill>
              </a:rPr>
              <a:t> of the Brain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1798" y="450342"/>
            <a:ext cx="68275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5" dirty="0">
                <a:latin typeface="Arial"/>
                <a:cs typeface="Arial"/>
              </a:rPr>
              <a:t>Axis</a:t>
            </a:r>
            <a:r>
              <a:rPr sz="2800" b="0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Conventions</a:t>
            </a:r>
            <a:r>
              <a:rPr sz="2800" b="0" spc="25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in</a:t>
            </a:r>
            <a:r>
              <a:rPr sz="2800" b="0" spc="10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Human</a:t>
            </a:r>
            <a:r>
              <a:rPr sz="2800" b="0" spc="25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Neuroanatomy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219200"/>
            <a:ext cx="6071615" cy="5077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8111" y="423672"/>
            <a:ext cx="5800678" cy="6010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1379" y="11668"/>
            <a:ext cx="4354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smtClean="0">
                <a:solidFill>
                  <a:schemeClr val="bg1"/>
                </a:solidFill>
              </a:rPr>
              <a:t>Modern Functional Subdivisions of the Brain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996439"/>
            <a:ext cx="8314944" cy="39471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0459" y="1279905"/>
            <a:ext cx="8272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190+</a:t>
            </a:r>
            <a:r>
              <a:rPr sz="1800" b="1" dirty="0">
                <a:latin typeface="Arial"/>
                <a:cs typeface="Arial"/>
              </a:rPr>
              <a:t> multi-modally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defined</a:t>
            </a:r>
            <a:r>
              <a:rPr sz="1800" b="1" spc="-5" dirty="0">
                <a:latin typeface="Arial"/>
                <a:cs typeface="Arial"/>
              </a:rPr>
              <a:t> areas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vs.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Brodmann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(44)</a:t>
            </a:r>
            <a:r>
              <a:rPr sz="1800" b="1" dirty="0">
                <a:latin typeface="Arial"/>
                <a:cs typeface="Arial"/>
              </a:rPr>
              <a:t> and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other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architectonic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maps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5844" y="5973571"/>
            <a:ext cx="639000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"/>
                <a:cs typeface="Arial"/>
              </a:rPr>
              <a:t>Partially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inflated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cortical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surface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to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aid </a:t>
            </a:r>
            <a:r>
              <a:rPr sz="1500" dirty="0">
                <a:latin typeface="Arial"/>
                <a:cs typeface="Arial"/>
              </a:rPr>
              <a:t>the </a:t>
            </a:r>
            <a:r>
              <a:rPr sz="1500" spc="-5" dirty="0">
                <a:latin typeface="Arial"/>
                <a:cs typeface="Arial"/>
              </a:rPr>
              <a:t>visualization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of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cortex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within</a:t>
            </a:r>
            <a:r>
              <a:rPr sz="1500" spc="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sulci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-5" dirty="0">
                <a:latin typeface="Arial"/>
                <a:cs typeface="Arial"/>
              </a:rPr>
              <a:t>Full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unfolded,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2D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cortical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maps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3552" y="274396"/>
            <a:ext cx="800354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Human</a:t>
            </a:r>
            <a:r>
              <a:rPr spc="-10" dirty="0"/>
              <a:t> </a:t>
            </a:r>
            <a:r>
              <a:rPr spc="-5" dirty="0"/>
              <a:t>Connectome</a:t>
            </a:r>
            <a:r>
              <a:rPr spc="5" dirty="0"/>
              <a:t> </a:t>
            </a:r>
            <a:r>
              <a:rPr spc="-5" dirty="0"/>
              <a:t>Project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190</a:t>
            </a:r>
            <a:r>
              <a:rPr dirty="0"/>
              <a:t> </a:t>
            </a:r>
            <a:r>
              <a:rPr spc="-5" dirty="0"/>
              <a:t>areas</a:t>
            </a:r>
            <a:r>
              <a:rPr spc="5" dirty="0"/>
              <a:t> </a:t>
            </a:r>
            <a:r>
              <a:rPr dirty="0"/>
              <a:t>on</a:t>
            </a:r>
            <a:r>
              <a:rPr spc="-15" dirty="0"/>
              <a:t> </a:t>
            </a:r>
            <a:r>
              <a:rPr dirty="0"/>
              <a:t>partially</a:t>
            </a:r>
            <a:r>
              <a:rPr spc="-30" dirty="0"/>
              <a:t> </a:t>
            </a:r>
            <a:r>
              <a:rPr dirty="0"/>
              <a:t>inflated</a:t>
            </a:r>
            <a:r>
              <a:rPr spc="-40" dirty="0"/>
              <a:t> </a:t>
            </a:r>
            <a:r>
              <a:rPr spc="-5" dirty="0"/>
              <a:t>cortical</a:t>
            </a:r>
            <a:r>
              <a:rPr spc="-10" dirty="0"/>
              <a:t> </a:t>
            </a:r>
            <a:r>
              <a:rPr dirty="0"/>
              <a:t>hemisphere-</a:t>
            </a:r>
            <a:r>
              <a:rPr spc="10" dirty="0"/>
              <a:t> </a:t>
            </a:r>
            <a:r>
              <a:rPr dirty="0"/>
              <a:t>Left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1379" y="11668"/>
            <a:ext cx="4354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smtClean="0">
                <a:solidFill>
                  <a:schemeClr val="bg1"/>
                </a:solidFill>
              </a:rPr>
              <a:t>Modern Functional Subdivisions of the Brain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1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0" y="-35169"/>
            <a:ext cx="463245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chemeClr val="bg1"/>
                </a:solidFill>
              </a:rPr>
              <a:t>Principles</a:t>
            </a:r>
            <a:r>
              <a:rPr sz="1800" spc="-55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of</a:t>
            </a:r>
            <a:r>
              <a:rPr sz="1800" spc="-30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cortical</a:t>
            </a:r>
            <a:r>
              <a:rPr sz="1800" spc="-40" dirty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lamination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2538" y="3519812"/>
            <a:ext cx="6279748" cy="31366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600" y="457200"/>
            <a:ext cx="5423136" cy="306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561" y="386537"/>
            <a:ext cx="6262370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62125">
              <a:lnSpc>
                <a:spcPct val="100000"/>
              </a:lnSpc>
              <a:spcBef>
                <a:spcPts val="95"/>
              </a:spcBef>
            </a:pPr>
            <a:r>
              <a:rPr sz="2800" b="0" spc="-5" dirty="0">
                <a:latin typeface="Arial"/>
                <a:cs typeface="Arial"/>
              </a:rPr>
              <a:t>Laminar</a:t>
            </a:r>
            <a:r>
              <a:rPr sz="2800" b="0" spc="790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Patterns </a:t>
            </a:r>
            <a:r>
              <a:rPr sz="2800" b="0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Reciprocal</a:t>
            </a:r>
            <a:r>
              <a:rPr sz="2800" b="0" spc="5" dirty="0">
                <a:latin typeface="Arial"/>
                <a:cs typeface="Arial"/>
              </a:rPr>
              <a:t> </a:t>
            </a:r>
            <a:r>
              <a:rPr sz="2800" b="0" dirty="0">
                <a:latin typeface="Arial"/>
                <a:cs typeface="Arial"/>
              </a:rPr>
              <a:t>Cortico-cortical</a:t>
            </a:r>
            <a:r>
              <a:rPr sz="2800" b="0" spc="-10" dirty="0">
                <a:latin typeface="Arial"/>
                <a:cs typeface="Arial"/>
              </a:rPr>
              <a:t> </a:t>
            </a:r>
            <a:r>
              <a:rPr sz="2800" b="0" dirty="0">
                <a:latin typeface="Arial"/>
                <a:cs typeface="Arial"/>
              </a:rPr>
              <a:t>Connections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929" y="1600221"/>
            <a:ext cx="4123687" cy="3934946"/>
          </a:xfrm>
          <a:prstGeom prst="rect">
            <a:avLst/>
          </a:prstGeom>
        </p:spPr>
      </p:pic>
      <p:sp>
        <p:nvSpPr>
          <p:cNvPr id="4" name="object 2"/>
          <p:cNvSpPr txBox="1">
            <a:spLocks/>
          </p:cNvSpPr>
          <p:nvPr/>
        </p:nvSpPr>
        <p:spPr>
          <a:xfrm>
            <a:off x="2743200" y="-35169"/>
            <a:ext cx="463245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1800" kern="0" dirty="0" smtClean="0">
                <a:solidFill>
                  <a:schemeClr val="bg1"/>
                </a:solidFill>
              </a:rPr>
              <a:t>Principles</a:t>
            </a:r>
            <a:r>
              <a:rPr lang="en-US" sz="1800" kern="0" spc="-55" dirty="0" smtClean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of</a:t>
            </a:r>
            <a:r>
              <a:rPr lang="en-US" sz="1800" kern="0" spc="-30" dirty="0" smtClean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cortical</a:t>
            </a:r>
            <a:r>
              <a:rPr lang="en-US" sz="1800" kern="0" spc="-40" dirty="0" smtClean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lamination: Circuits</a:t>
            </a:r>
            <a:endParaRPr lang="en-US" sz="1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1511" y="457200"/>
            <a:ext cx="4762499" cy="594360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2743200" y="-35169"/>
            <a:ext cx="463245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1800" kern="0" dirty="0" smtClean="0">
                <a:solidFill>
                  <a:schemeClr val="bg1"/>
                </a:solidFill>
              </a:rPr>
              <a:t>Principles</a:t>
            </a:r>
            <a:r>
              <a:rPr lang="en-US" sz="1800" kern="0" spc="-55" dirty="0" smtClean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of</a:t>
            </a:r>
            <a:r>
              <a:rPr lang="en-US" sz="1800" kern="0" spc="-30" dirty="0" smtClean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cortical</a:t>
            </a:r>
            <a:r>
              <a:rPr lang="en-US" sz="1800" kern="0" spc="-40" dirty="0" smtClean="0">
                <a:solidFill>
                  <a:schemeClr val="bg1"/>
                </a:solidFill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</a:rPr>
              <a:t>lamination: Circuits</a:t>
            </a:r>
            <a:endParaRPr lang="en-US" sz="1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1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744" y="417574"/>
            <a:ext cx="7906511" cy="63276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57600" y="0"/>
            <a:ext cx="35140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Diffusion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Tensor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1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993647"/>
            <a:ext cx="8467650" cy="51755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29000" y="0"/>
            <a:ext cx="35140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Diffusion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Tensor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Imaging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8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20" y="380998"/>
            <a:ext cx="8384250" cy="625770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2600" y="0"/>
            <a:ext cx="59677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Major 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Internal</a:t>
            </a:r>
            <a:r>
              <a:rPr sz="160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structures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seen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in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coronal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section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0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81000"/>
            <a:ext cx="7979934" cy="3581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4038600"/>
            <a:ext cx="8688233" cy="22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234439"/>
            <a:ext cx="8534400" cy="46939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9349" y="0"/>
            <a:ext cx="51727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BOX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Thalamus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Thalamocortical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Relations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(Part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1)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72" y="457200"/>
            <a:ext cx="8900528" cy="60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57" y="431290"/>
            <a:ext cx="8388368" cy="62495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43115" y="0"/>
            <a:ext cx="586425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subdivisions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components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nervous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2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2269" y="330200"/>
            <a:ext cx="48399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Arial"/>
                <a:cs typeface="Arial"/>
              </a:rPr>
              <a:t>Diencephalon:</a:t>
            </a:r>
            <a:r>
              <a:rPr b="0" spc="2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Hypothalamic</a:t>
            </a:r>
            <a:r>
              <a:rPr b="0" spc="2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Nuclei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066800"/>
            <a:ext cx="7653772" cy="4264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90" y="330200"/>
            <a:ext cx="8900528" cy="60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5153" y="914400"/>
            <a:ext cx="5394580" cy="20810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40000"/>
              </a:lnSpc>
              <a:spcBef>
                <a:spcPts val="100"/>
              </a:spcBef>
            </a:pPr>
            <a:r>
              <a:rPr sz="3200" b="0" dirty="0">
                <a:latin typeface="Arial"/>
                <a:cs typeface="Arial"/>
              </a:rPr>
              <a:t>Systems</a:t>
            </a:r>
            <a:r>
              <a:rPr sz="3200" b="0" spc="-3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Neuroscience</a:t>
            </a:r>
            <a:r>
              <a:rPr sz="3200" b="0" spc="-50" dirty="0">
                <a:latin typeface="Arial"/>
                <a:cs typeface="Arial"/>
              </a:rPr>
              <a:t> </a:t>
            </a:r>
            <a:r>
              <a:rPr sz="3200" b="0" dirty="0" smtClean="0">
                <a:latin typeface="Arial"/>
                <a:cs typeface="Arial"/>
              </a:rPr>
              <a:t>202</a:t>
            </a:r>
            <a:r>
              <a:rPr lang="en-US" sz="3200" b="0" dirty="0" smtClean="0">
                <a:latin typeface="Arial"/>
                <a:cs typeface="Arial"/>
              </a:rPr>
              <a:t>2</a:t>
            </a:r>
            <a:r>
              <a:rPr sz="3200" b="0" dirty="0" smtClean="0">
                <a:latin typeface="Arial"/>
                <a:cs typeface="Arial"/>
              </a:rPr>
              <a:t> </a:t>
            </a:r>
            <a:r>
              <a:rPr sz="3200" b="0" spc="-705" dirty="0" smtClean="0">
                <a:latin typeface="Arial"/>
                <a:cs typeface="Arial"/>
              </a:rPr>
              <a:t> </a:t>
            </a:r>
            <a:r>
              <a:rPr sz="3200" b="0" dirty="0" smtClean="0">
                <a:latin typeface="Arial"/>
                <a:cs typeface="Arial"/>
              </a:rPr>
              <a:t>Overview</a:t>
            </a:r>
            <a:r>
              <a:rPr lang="en-US" sz="3200" b="0" dirty="0" smtClean="0">
                <a:latin typeface="Arial"/>
                <a:cs typeface="Arial"/>
              </a:rPr>
              <a:t> of Major Ascending and Descending Pathways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53523" y="3200400"/>
            <a:ext cx="4037839" cy="2772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9259">
              <a:lnSpc>
                <a:spcPct val="140000"/>
              </a:lnSpc>
              <a:spcBef>
                <a:spcPts val="100"/>
              </a:spcBef>
            </a:pPr>
            <a:r>
              <a:rPr lang="en-US" sz="2000" spc="-5" dirty="0" smtClean="0">
                <a:latin typeface="Arial"/>
                <a:cs typeface="Arial"/>
              </a:rPr>
              <a:t>Patrick M Dougherty</a:t>
            </a:r>
            <a:r>
              <a:rPr sz="2000" spc="-5" dirty="0" smtClean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Ph.D. </a:t>
            </a:r>
            <a:r>
              <a:rPr sz="2000" dirty="0">
                <a:latin typeface="Arial"/>
                <a:cs typeface="Arial"/>
              </a:rPr>
              <a:t> Dept.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of</a:t>
            </a:r>
            <a:r>
              <a:rPr lang="en-US" sz="2000" dirty="0" smtClean="0">
                <a:latin typeface="Arial"/>
                <a:cs typeface="Arial"/>
              </a:rPr>
              <a:t> Pain Medicine Research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en-US" sz="2000" spc="-5" dirty="0" smtClean="0">
                <a:latin typeface="Arial"/>
                <a:cs typeface="Arial"/>
              </a:rPr>
              <a:t>The University of Texas M.D. Anderson Cancer </a:t>
            </a:r>
            <a:r>
              <a:rPr lang="en-US" sz="2000" spc="-5" dirty="0" smtClean="0">
                <a:latin typeface="Arial"/>
                <a:cs typeface="Arial"/>
              </a:rPr>
              <a:t>Center</a:t>
            </a: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en-US" sz="2000" dirty="0" smtClean="0">
                <a:latin typeface="Arial"/>
                <a:cs typeface="Arial"/>
              </a:rPr>
              <a:t>FC13.2042 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dirty="0" smtClean="0">
                <a:latin typeface="Arial"/>
                <a:cs typeface="Arial"/>
              </a:rPr>
              <a:t>713-</a:t>
            </a:r>
            <a:r>
              <a:rPr lang="en-US" sz="2000" dirty="0" smtClean="0">
                <a:latin typeface="Arial"/>
                <a:cs typeface="Arial"/>
              </a:rPr>
              <a:t>745-0438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lang="en-US" sz="2000" dirty="0" smtClean="0">
                <a:latin typeface="Arial"/>
                <a:cs typeface="Arial"/>
              </a:rPr>
              <a:t>pdougherty@mdanderson.org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36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625" y="600794"/>
            <a:ext cx="70914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smtClean="0"/>
              <a:t>The Main </a:t>
            </a:r>
            <a:r>
              <a:rPr dirty="0" smtClean="0"/>
              <a:t>Obj</a:t>
            </a:r>
            <a:r>
              <a:rPr spc="-5" dirty="0" smtClean="0"/>
              <a:t>ectives</a:t>
            </a:r>
            <a:r>
              <a:rPr lang="en-US" spc="-5" dirty="0" smtClean="0"/>
              <a:t> are to become familiar with: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195620"/>
            <a:ext cx="8455660" cy="1765227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39395" indent="-227329">
              <a:lnSpc>
                <a:spcPct val="100000"/>
              </a:lnSpc>
              <a:spcBef>
                <a:spcPts val="765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basic o</a:t>
            </a:r>
            <a:r>
              <a:rPr sz="1400" dirty="0" smtClean="0">
                <a:latin typeface="Arial"/>
                <a:cs typeface="Arial"/>
              </a:rPr>
              <a:t>rganization</a:t>
            </a:r>
            <a:r>
              <a:rPr sz="1400" spc="-40" dirty="0" smtClean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 smtClean="0">
                <a:latin typeface="Arial"/>
                <a:cs typeface="Arial"/>
              </a:rPr>
              <a:t>the</a:t>
            </a:r>
            <a:r>
              <a:rPr lang="en-US" sz="1400" dirty="0" smtClean="0">
                <a:latin typeface="Arial"/>
                <a:cs typeface="Arial"/>
              </a:rPr>
              <a:t> major ascending and descending spinal pathways</a:t>
            </a:r>
            <a:endParaRPr sz="1400" dirty="0">
              <a:latin typeface="Arial"/>
              <a:cs typeface="Arial"/>
            </a:endParaRPr>
          </a:p>
          <a:p>
            <a:pPr marL="239395" indent="-227329">
              <a:lnSpc>
                <a:spcPct val="100000"/>
              </a:lnSpc>
              <a:spcBef>
                <a:spcPts val="675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main similarities and differences between the peripheral and central nervous systems</a:t>
            </a:r>
          </a:p>
          <a:p>
            <a:pPr marL="239395" indent="-227329">
              <a:lnSpc>
                <a:spcPct val="100000"/>
              </a:lnSpc>
              <a:spcBef>
                <a:spcPts val="675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main similarities and differences between the somatic and autonomic nervous systems</a:t>
            </a:r>
          </a:p>
          <a:p>
            <a:pPr marL="239395" indent="-227329">
              <a:lnSpc>
                <a:spcPct val="100000"/>
              </a:lnSpc>
              <a:spcBef>
                <a:spcPts val="675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basic organization of the cranial nerves and their orientation in the midbrain, pons and medulla</a:t>
            </a:r>
            <a:endParaRPr sz="1400" dirty="0">
              <a:latin typeface="Arial"/>
              <a:cs typeface="Arial"/>
            </a:endParaRPr>
          </a:p>
          <a:p>
            <a:pPr marL="239395" indent="-227329">
              <a:lnSpc>
                <a:spcPct val="100000"/>
              </a:lnSpc>
              <a:spcBef>
                <a:spcPts val="675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dirty="0" smtClean="0">
                <a:latin typeface="Arial"/>
                <a:cs typeface="Arial"/>
              </a:rPr>
              <a:t>The basic organization of inputs to the brain for smell, vision, hearing and body position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500" dirty="0" smtClean="0">
              <a:latin typeface="Arial"/>
              <a:cs typeface="Arial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612140" y="3962400"/>
            <a:ext cx="79984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spc="-5" dirty="0" smtClean="0"/>
              <a:t>The Main Principles you should be able to discuss are:</a:t>
            </a:r>
            <a:endParaRPr lang="en-US" kern="0" spc="-5" dirty="0"/>
          </a:p>
        </p:txBody>
      </p:sp>
      <p:sp>
        <p:nvSpPr>
          <p:cNvPr id="5" name="object 3"/>
          <p:cNvSpPr txBox="1"/>
          <p:nvPr/>
        </p:nvSpPr>
        <p:spPr>
          <a:xfrm>
            <a:off x="594555" y="4457307"/>
            <a:ext cx="8016045" cy="313547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39395" indent="-227329">
              <a:lnSpc>
                <a:spcPct val="100000"/>
              </a:lnSpc>
              <a:spcBef>
                <a:spcPts val="670"/>
              </a:spcBef>
              <a:buChar char="•"/>
              <a:tabLst>
                <a:tab pos="239395" algn="l"/>
                <a:tab pos="240029" algn="l"/>
              </a:tabLst>
            </a:pPr>
            <a:r>
              <a:rPr lang="en-US" sz="1400" spc="-5" dirty="0" smtClean="0">
                <a:latin typeface="Arial"/>
                <a:cs typeface="Arial"/>
              </a:rPr>
              <a:t>Why the major ascending and descending pathways of the spinal cord are located where they are</a:t>
            </a:r>
            <a:endParaRPr lang="en-US" sz="15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8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57" y="469397"/>
            <a:ext cx="8388368" cy="62114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9349" y="0"/>
            <a:ext cx="7508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Figure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A4</a:t>
            </a:r>
            <a:r>
              <a:rPr sz="1600" spc="4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Relationship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spinal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cord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spinal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nerves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vertebral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column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99" y="1219200"/>
            <a:ext cx="8408667" cy="54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6" descr="fig1-s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4" y="685800"/>
            <a:ext cx="4713288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3"/>
          <p:cNvSpPr txBox="1"/>
          <p:nvPr/>
        </p:nvSpPr>
        <p:spPr>
          <a:xfrm>
            <a:off x="2655888" y="11723"/>
            <a:ext cx="43434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Differences in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glial support cells in CNS vs PNS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5" name="Picture 4" descr="SemilunarLine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2"/>
          <a:stretch/>
        </p:blipFill>
        <p:spPr bwMode="auto">
          <a:xfrm>
            <a:off x="5410200" y="1280319"/>
            <a:ext cx="3581400" cy="42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3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3078" y="1752600"/>
            <a:ext cx="3174722" cy="3581400"/>
          </a:xfrm>
          <a:prstGeom prst="rect">
            <a:avLst/>
          </a:prstGeom>
        </p:spPr>
      </p:pic>
      <p:pic>
        <p:nvPicPr>
          <p:cNvPr id="3" name="Picture 4" descr="#2 Lumbar cor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2" y="1289411"/>
            <a:ext cx="5598078" cy="420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2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or_cervical_c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0"/>
            <a:ext cx="5410201" cy="338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ject 4"/>
          <p:cNvPicPr/>
          <p:nvPr/>
        </p:nvPicPr>
        <p:blipFill rotWithShape="1">
          <a:blip r:embed="rId3" cstate="print"/>
          <a:srcRect b="40429"/>
          <a:stretch/>
        </p:blipFill>
        <p:spPr>
          <a:xfrm>
            <a:off x="1905000" y="3082572"/>
            <a:ext cx="5562600" cy="38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3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2" cstate="print"/>
          <a:srcRect l="1695" t="1439" r="1695" b="3589"/>
          <a:stretch/>
        </p:blipFill>
        <p:spPr>
          <a:xfrm>
            <a:off x="152400" y="1295400"/>
            <a:ext cx="4473318" cy="5181600"/>
          </a:xfrm>
          <a:prstGeom prst="rect">
            <a:avLst/>
          </a:prstGeom>
        </p:spPr>
      </p:pic>
      <p:pic>
        <p:nvPicPr>
          <p:cNvPr id="5" name="Picture 12" descr="CT-fig9-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01325"/>
            <a:ext cx="4724400" cy="517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685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Dorsal Column-Medial Lemniscus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652031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Spinothalamic Tract (Anterior lateral System)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38397"/>
            <a:ext cx="4800600" cy="431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ig11-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60" y="1676400"/>
            <a:ext cx="4416987" cy="426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76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Sensory Trigeminal Pathway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51379" y="762000"/>
            <a:ext cx="269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Spinal Trigeminal Pathway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0" y="-15159"/>
            <a:ext cx="335280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0" dirty="0" smtClean="0">
                <a:solidFill>
                  <a:schemeClr val="bg1"/>
                </a:solidFill>
                <a:latin typeface="Arial"/>
                <a:cs typeface="Arial"/>
              </a:rPr>
              <a:t>Meninges</a:t>
            </a:r>
            <a:r>
              <a:rPr lang="en-US" sz="2000" b="0" dirty="0" smtClean="0">
                <a:solidFill>
                  <a:schemeClr val="bg1"/>
                </a:solidFill>
                <a:latin typeface="Arial"/>
                <a:cs typeface="Arial"/>
              </a:rPr>
              <a:t> and </a:t>
            </a:r>
            <a:r>
              <a:rPr sz="2000" b="0" spc="-5" dirty="0" smtClean="0">
                <a:solidFill>
                  <a:schemeClr val="bg1"/>
                </a:solidFill>
                <a:latin typeface="Arial"/>
                <a:cs typeface="Arial"/>
              </a:rPr>
              <a:t>Dural</a:t>
            </a:r>
            <a:r>
              <a:rPr sz="2000" b="0" spc="1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000" b="0" spc="-5" dirty="0" smtClean="0">
                <a:solidFill>
                  <a:schemeClr val="bg1"/>
                </a:solidFill>
                <a:latin typeface="Arial"/>
                <a:cs typeface="Arial"/>
              </a:rPr>
              <a:t>Sinuses</a:t>
            </a:r>
            <a:endParaRPr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200" y="1257017"/>
            <a:ext cx="5628336" cy="4809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5389"/>
          <a:stretch/>
        </p:blipFill>
        <p:spPr>
          <a:xfrm>
            <a:off x="134776" y="4123963"/>
            <a:ext cx="3351671" cy="2698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6201" y="457200"/>
            <a:ext cx="3412559" cy="363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57351"/>
            <a:ext cx="2895600" cy="590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Spino</a:t>
            </a:r>
            <a:r>
              <a:rPr lang="en-US" dirty="0" smtClean="0"/>
              <a:t>- &amp; Cuneo-cerebellar tracts</a:t>
            </a:r>
            <a:endParaRPr lang="en-US" dirty="0"/>
          </a:p>
        </p:txBody>
      </p:sp>
      <p:pic>
        <p:nvPicPr>
          <p:cNvPr id="5" name="Picture 3" descr="thoracic_cor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6" r="16086" b="14686"/>
          <a:stretch/>
        </p:blipFill>
        <p:spPr bwMode="auto">
          <a:xfrm>
            <a:off x="3722512" y="5203521"/>
            <a:ext cx="2133600" cy="15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112" y="2895600"/>
            <a:ext cx="2667000" cy="2253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35169"/>
            <a:ext cx="3254023" cy="2755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090" t="28102" r="13807"/>
          <a:stretch/>
        </p:blipFill>
        <p:spPr>
          <a:xfrm>
            <a:off x="6321501" y="2362200"/>
            <a:ext cx="2746299" cy="208151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7742978" y="3962400"/>
            <a:ext cx="639022" cy="43250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895378" y="4063299"/>
            <a:ext cx="639022" cy="43250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4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53801" y="568569"/>
            <a:ext cx="2177726" cy="6289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368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Cortico</a:t>
            </a:r>
            <a:r>
              <a:rPr lang="en-US" dirty="0" smtClean="0"/>
              <a:t>-, </a:t>
            </a:r>
            <a:r>
              <a:rPr lang="en-US" dirty="0" err="1" smtClean="0"/>
              <a:t>Rubro</a:t>
            </a:r>
            <a:r>
              <a:rPr lang="en-US" dirty="0" smtClean="0"/>
              <a:t>- &amp; </a:t>
            </a:r>
            <a:r>
              <a:rPr lang="en-US" dirty="0" err="1" smtClean="0"/>
              <a:t>Tecto</a:t>
            </a:r>
            <a:r>
              <a:rPr lang="en-US" dirty="0" smtClean="0"/>
              <a:t>-Spinal Tracts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197"/>
          <a:stretch/>
        </p:blipFill>
        <p:spPr>
          <a:xfrm>
            <a:off x="3430411" y="3681219"/>
            <a:ext cx="2514600" cy="2338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709419"/>
            <a:ext cx="3736622" cy="2876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090" t="28102" r="13807"/>
          <a:stretch/>
        </p:blipFill>
        <p:spPr>
          <a:xfrm>
            <a:off x="6248400" y="2895600"/>
            <a:ext cx="2746299" cy="208151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302038" y="3720104"/>
            <a:ext cx="639022" cy="43250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543800" y="4191000"/>
            <a:ext cx="639022" cy="43250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29364" y="63088"/>
            <a:ext cx="368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Cortico</a:t>
            </a:r>
            <a:r>
              <a:rPr lang="en-US" dirty="0" smtClean="0"/>
              <a:t>-Bulbar Tracts for all Motor Cranial Nerves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2" cstate="print"/>
          <a:srcRect l="1408" t="4206" r="1408" b="3824"/>
          <a:stretch/>
        </p:blipFill>
        <p:spPr>
          <a:xfrm>
            <a:off x="3810000" y="3276599"/>
            <a:ext cx="5257800" cy="3581401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 rotWithShape="1">
          <a:blip r:embed="rId3" cstate="print"/>
          <a:srcRect l="1414" t="2421" r="1034" b="5573"/>
          <a:stretch/>
        </p:blipFill>
        <p:spPr>
          <a:xfrm>
            <a:off x="228600" y="457200"/>
            <a:ext cx="690017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3516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Vestibulo</a:t>
            </a:r>
            <a:r>
              <a:rPr lang="en-US" dirty="0" smtClean="0"/>
              <a:t>-Spinal Tracts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4882633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Reticulo</a:t>
            </a:r>
            <a:r>
              <a:rPr lang="en-US" dirty="0" smtClean="0"/>
              <a:t>-Spinal Tracts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1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51" b="12222"/>
          <a:stretch/>
        </p:blipFill>
        <p:spPr>
          <a:xfrm>
            <a:off x="76200" y="621270"/>
            <a:ext cx="8763000" cy="6236730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91440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Descending Tracts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152399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Ascending Tracts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880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457200"/>
            <a:ext cx="7141865" cy="6096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86806" y="23446"/>
            <a:ext cx="190185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60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ranial</a:t>
            </a:r>
            <a:r>
              <a:rPr sz="160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erves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762103"/>
            <a:ext cx="7482840" cy="533761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76400" y="0"/>
            <a:ext cx="89027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ranial</a:t>
            </a:r>
            <a:r>
              <a:rPr sz="160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5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erves</a:t>
            </a:r>
            <a:r>
              <a:rPr sz="160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enter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exit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midbrain,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pons,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medulla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5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685897"/>
            <a:ext cx="7921752" cy="572232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43200" y="0"/>
            <a:ext cx="402438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Locations of 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Brainstem</a:t>
            </a:r>
            <a:r>
              <a:rPr sz="160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2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ranial</a:t>
            </a:r>
            <a:r>
              <a:rPr sz="160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5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erve</a:t>
            </a:r>
            <a:r>
              <a:rPr sz="160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2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5" dirty="0" smtClean="0">
                <a:solidFill>
                  <a:srgbClr val="FFFFFF"/>
                </a:solidFill>
                <a:latin typeface="Arial"/>
                <a:cs typeface="Arial"/>
              </a:rPr>
              <a:t>uclei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4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23" y="1067409"/>
            <a:ext cx="7616952" cy="51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040999"/>
            <a:ext cx="8531352" cy="563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1295400"/>
            <a:ext cx="6934200" cy="52014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3098" y="203149"/>
            <a:ext cx="65766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Cranial</a:t>
            </a:r>
            <a:r>
              <a:rPr dirty="0"/>
              <a:t> </a:t>
            </a:r>
            <a:r>
              <a:rPr spc="-10" dirty="0"/>
              <a:t>Base</a:t>
            </a:r>
            <a:r>
              <a:rPr spc="20" dirty="0"/>
              <a:t> </a:t>
            </a:r>
            <a:r>
              <a:rPr spc="-5" dirty="0"/>
              <a:t>Fossae,</a:t>
            </a:r>
            <a:r>
              <a:rPr spc="5" dirty="0"/>
              <a:t> </a:t>
            </a:r>
            <a:r>
              <a:rPr dirty="0"/>
              <a:t>Foramina</a:t>
            </a:r>
            <a:r>
              <a:rPr spc="-15" dirty="0"/>
              <a:t> </a:t>
            </a:r>
            <a:r>
              <a:rPr spc="-5" dirty="0"/>
              <a:t>and</a:t>
            </a:r>
            <a:r>
              <a:rPr spc="-10" dirty="0"/>
              <a:t> </a:t>
            </a:r>
            <a:r>
              <a:rPr spc="-5" dirty="0"/>
              <a:t>Contents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74665" y="1931034"/>
            <a:ext cx="3293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Anterior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Cranial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Fossa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66028" y="3607689"/>
            <a:ext cx="3070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Middle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Cranial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Fossa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57546" y="6058001"/>
            <a:ext cx="34461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Posterior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Cranial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Fossa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91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44745" y="0"/>
            <a:ext cx="12560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Dural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sinuses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5257800" cy="44942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1348" y="2484121"/>
            <a:ext cx="3951822" cy="242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95312" y="366712"/>
          <a:ext cx="7772400" cy="62033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55"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CRANIAL </a:t>
                      </a:r>
                      <a:r>
                        <a:rPr sz="1500" b="1" spc="-5" dirty="0">
                          <a:latin typeface="Arial"/>
                          <a:cs typeface="Arial"/>
                        </a:rPr>
                        <a:t>FOSSA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FORAMINA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CONTENTS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Anterior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Fossa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Foramen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cecum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Nasal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emissary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vein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Foramina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cribriform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plate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Axons</a:t>
                      </a:r>
                      <a:r>
                        <a:rPr sz="11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CN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 marR="438784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Anterior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posterior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ethmoid </a:t>
                      </a:r>
                      <a:r>
                        <a:rPr sz="1100" b="1" spc="-2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foramina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220979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Vessels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nerves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anterior </a:t>
                      </a:r>
                      <a:r>
                        <a:rPr sz="1100" b="1" spc="-2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posterior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ethmoid.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Middle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Fossa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Opt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ls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CN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II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ophthalmic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Superior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orbital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fissure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41211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CN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V1,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CN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III,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IV,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VI,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ophthalmic </a:t>
                      </a:r>
                      <a:r>
                        <a:rPr sz="1100" b="1" spc="-2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veins,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sympathetic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fibers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Foramen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rotundum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CN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V2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Foramen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ovale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CN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V3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accessory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meningeal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Foramen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spinosum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Middle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meningeal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artery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vein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meningeal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branch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CN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V3.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6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Foramen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lacerum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150495" indent="381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Filled with cartilage in life. Internal </a:t>
                      </a:r>
                      <a:r>
                        <a:rPr sz="1100" b="1" spc="-2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carotid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artery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sympathetic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100" b="1" spc="-2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venous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plexuses passes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over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its 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superior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aspect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Hiatus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greater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petrosal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214629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Greater petrosal n. and petrosal 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branch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middle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meningeal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artery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4520"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Posterior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Fossa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Foramen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magnum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3327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Medulla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meninges,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vertebral </a:t>
                      </a:r>
                      <a:r>
                        <a:rPr sz="1100" b="1" spc="-2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arteries,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CN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XI, spinal art., dural 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veins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49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Jugular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foramen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33464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CN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IX,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X,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XI,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sup.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bulb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internal </a:t>
                      </a:r>
                      <a:r>
                        <a:rPr sz="1100" b="1" spc="-2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jugular v.,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inferior petrosal and 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sigmoid sinuses, meningeal 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branches of occipital and 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pharyngeal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Hypoglossal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canal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CN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XII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5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124200"/>
            <a:ext cx="7861493" cy="35052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194304" y="76200"/>
            <a:ext cx="2527300" cy="2918460"/>
            <a:chOff x="3194304" y="76200"/>
            <a:chExt cx="2527300" cy="29184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6600" y="76200"/>
              <a:ext cx="2365248" cy="29184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00400" y="1077467"/>
              <a:ext cx="2514600" cy="1132840"/>
            </a:xfrm>
            <a:custGeom>
              <a:avLst/>
              <a:gdLst/>
              <a:ahLst/>
              <a:cxnLst/>
              <a:rect l="l" t="t" r="r" b="b"/>
              <a:pathLst>
                <a:path w="2514600" h="1132839">
                  <a:moveTo>
                    <a:pt x="0" y="1132331"/>
                  </a:moveTo>
                  <a:lnTo>
                    <a:pt x="2514600" y="1132331"/>
                  </a:lnTo>
                  <a:lnTo>
                    <a:pt x="2514600" y="0"/>
                  </a:lnTo>
                  <a:lnTo>
                    <a:pt x="0" y="0"/>
                  </a:lnTo>
                  <a:lnTo>
                    <a:pt x="0" y="1132331"/>
                  </a:lnTo>
                  <a:close/>
                </a:path>
              </a:pathLst>
            </a:custGeom>
            <a:ln w="1219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00455" y="4594859"/>
            <a:ext cx="3515360" cy="2045335"/>
            <a:chOff x="600455" y="4594859"/>
            <a:chExt cx="3515360" cy="2045335"/>
          </a:xfrm>
        </p:grpSpPr>
        <p:sp>
          <p:nvSpPr>
            <p:cNvPr id="7" name="object 7"/>
            <p:cNvSpPr/>
            <p:nvPr/>
          </p:nvSpPr>
          <p:spPr>
            <a:xfrm>
              <a:off x="610361" y="4604765"/>
              <a:ext cx="1066800" cy="2025650"/>
            </a:xfrm>
            <a:custGeom>
              <a:avLst/>
              <a:gdLst/>
              <a:ahLst/>
              <a:cxnLst/>
              <a:rect l="l" t="t" r="r" b="b"/>
              <a:pathLst>
                <a:path w="1066800" h="2025650">
                  <a:moveTo>
                    <a:pt x="0" y="2025395"/>
                  </a:moveTo>
                  <a:lnTo>
                    <a:pt x="1066800" y="2025395"/>
                  </a:lnTo>
                  <a:lnTo>
                    <a:pt x="1066800" y="0"/>
                  </a:lnTo>
                  <a:lnTo>
                    <a:pt x="0" y="0"/>
                  </a:lnTo>
                  <a:lnTo>
                    <a:pt x="0" y="2025395"/>
                  </a:lnTo>
                  <a:close/>
                </a:path>
              </a:pathLst>
            </a:custGeom>
            <a:ln w="1981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5003" y="4715255"/>
              <a:ext cx="2440940" cy="1619885"/>
            </a:xfrm>
            <a:custGeom>
              <a:avLst/>
              <a:gdLst/>
              <a:ahLst/>
              <a:cxnLst/>
              <a:rect l="l" t="t" r="r" b="b"/>
              <a:pathLst>
                <a:path w="2440940" h="1619885">
                  <a:moveTo>
                    <a:pt x="954659" y="619506"/>
                  </a:moveTo>
                  <a:lnTo>
                    <a:pt x="934847" y="609600"/>
                  </a:lnTo>
                  <a:lnTo>
                    <a:pt x="878459" y="581406"/>
                  </a:lnTo>
                  <a:lnTo>
                    <a:pt x="878459" y="609600"/>
                  </a:lnTo>
                  <a:lnTo>
                    <a:pt x="2159" y="609600"/>
                  </a:lnTo>
                  <a:lnTo>
                    <a:pt x="2159" y="629412"/>
                  </a:lnTo>
                  <a:lnTo>
                    <a:pt x="878459" y="629412"/>
                  </a:lnTo>
                  <a:lnTo>
                    <a:pt x="878459" y="657606"/>
                  </a:lnTo>
                  <a:lnTo>
                    <a:pt x="934847" y="629412"/>
                  </a:lnTo>
                  <a:lnTo>
                    <a:pt x="954659" y="619506"/>
                  </a:lnTo>
                  <a:close/>
                </a:path>
                <a:path w="2440940" h="1619885">
                  <a:moveTo>
                    <a:pt x="1221359" y="1076706"/>
                  </a:moveTo>
                  <a:lnTo>
                    <a:pt x="1215809" y="1074750"/>
                  </a:lnTo>
                  <a:lnTo>
                    <a:pt x="1140968" y="1048346"/>
                  </a:lnTo>
                  <a:lnTo>
                    <a:pt x="1144485" y="1076337"/>
                  </a:lnTo>
                  <a:lnTo>
                    <a:pt x="889" y="1219276"/>
                  </a:lnTo>
                  <a:lnTo>
                    <a:pt x="3429" y="1238935"/>
                  </a:lnTo>
                  <a:lnTo>
                    <a:pt x="1146962" y="1095997"/>
                  </a:lnTo>
                  <a:lnTo>
                    <a:pt x="1150493" y="1123962"/>
                  </a:lnTo>
                  <a:lnTo>
                    <a:pt x="1221359" y="1076706"/>
                  </a:lnTo>
                  <a:close/>
                </a:path>
                <a:path w="2440940" h="1619885">
                  <a:moveTo>
                    <a:pt x="1526159" y="1000506"/>
                  </a:moveTo>
                  <a:lnTo>
                    <a:pt x="1510855" y="993787"/>
                  </a:lnTo>
                  <a:lnTo>
                    <a:pt x="1448181" y="966254"/>
                  </a:lnTo>
                  <a:lnTo>
                    <a:pt x="1449590" y="994422"/>
                  </a:lnTo>
                  <a:lnTo>
                    <a:pt x="1651" y="1066812"/>
                  </a:lnTo>
                  <a:lnTo>
                    <a:pt x="2667" y="1086599"/>
                  </a:lnTo>
                  <a:lnTo>
                    <a:pt x="1450581" y="1014222"/>
                  </a:lnTo>
                  <a:lnTo>
                    <a:pt x="1451991" y="1042365"/>
                  </a:lnTo>
                  <a:lnTo>
                    <a:pt x="1526159" y="1000506"/>
                  </a:lnTo>
                  <a:close/>
                </a:path>
                <a:path w="2440940" h="1619885">
                  <a:moveTo>
                    <a:pt x="1586814" y="321564"/>
                  </a:moveTo>
                  <a:lnTo>
                    <a:pt x="1538478" y="321564"/>
                  </a:lnTo>
                  <a:lnTo>
                    <a:pt x="1525714" y="321564"/>
                  </a:lnTo>
                  <a:lnTo>
                    <a:pt x="1524381" y="349123"/>
                  </a:lnTo>
                  <a:lnTo>
                    <a:pt x="1586814" y="321564"/>
                  </a:lnTo>
                  <a:close/>
                </a:path>
                <a:path w="2440940" h="1619885">
                  <a:moveTo>
                    <a:pt x="1602359" y="314706"/>
                  </a:moveTo>
                  <a:lnTo>
                    <a:pt x="1528064" y="273050"/>
                  </a:lnTo>
                  <a:lnTo>
                    <a:pt x="1526692" y="301155"/>
                  </a:lnTo>
                  <a:lnTo>
                    <a:pt x="2667" y="228600"/>
                  </a:lnTo>
                  <a:lnTo>
                    <a:pt x="1651" y="248412"/>
                  </a:lnTo>
                  <a:lnTo>
                    <a:pt x="1525739" y="320967"/>
                  </a:lnTo>
                  <a:lnTo>
                    <a:pt x="1538503" y="320967"/>
                  </a:lnTo>
                  <a:lnTo>
                    <a:pt x="1588185" y="320967"/>
                  </a:lnTo>
                  <a:lnTo>
                    <a:pt x="1602359" y="314706"/>
                  </a:lnTo>
                  <a:close/>
                </a:path>
                <a:path w="2440940" h="1619885">
                  <a:moveTo>
                    <a:pt x="1754759" y="695706"/>
                  </a:moveTo>
                  <a:lnTo>
                    <a:pt x="1743849" y="691388"/>
                  </a:lnTo>
                  <a:lnTo>
                    <a:pt x="1675511" y="664337"/>
                  </a:lnTo>
                  <a:lnTo>
                    <a:pt x="1677949" y="692492"/>
                  </a:lnTo>
                  <a:lnTo>
                    <a:pt x="1270" y="838200"/>
                  </a:lnTo>
                  <a:lnTo>
                    <a:pt x="3048" y="858012"/>
                  </a:lnTo>
                  <a:lnTo>
                    <a:pt x="1679663" y="712190"/>
                  </a:lnTo>
                  <a:lnTo>
                    <a:pt x="1682115" y="740283"/>
                  </a:lnTo>
                  <a:lnTo>
                    <a:pt x="1754759" y="695706"/>
                  </a:lnTo>
                  <a:close/>
                </a:path>
                <a:path w="2440940" h="1619885">
                  <a:moveTo>
                    <a:pt x="1890814" y="93472"/>
                  </a:moveTo>
                  <a:lnTo>
                    <a:pt x="1843278" y="93472"/>
                  </a:lnTo>
                  <a:lnTo>
                    <a:pt x="1830539" y="93472"/>
                  </a:lnTo>
                  <a:lnTo>
                    <a:pt x="1829435" y="121158"/>
                  </a:lnTo>
                  <a:lnTo>
                    <a:pt x="1890814" y="93472"/>
                  </a:lnTo>
                  <a:close/>
                </a:path>
                <a:path w="2440940" h="1619885">
                  <a:moveTo>
                    <a:pt x="1907159" y="86106"/>
                  </a:moveTo>
                  <a:lnTo>
                    <a:pt x="1832483" y="44958"/>
                  </a:lnTo>
                  <a:lnTo>
                    <a:pt x="1831352" y="73152"/>
                  </a:lnTo>
                  <a:lnTo>
                    <a:pt x="2540" y="0"/>
                  </a:lnTo>
                  <a:lnTo>
                    <a:pt x="1778" y="19812"/>
                  </a:lnTo>
                  <a:lnTo>
                    <a:pt x="1830552" y="92964"/>
                  </a:lnTo>
                  <a:lnTo>
                    <a:pt x="1843290" y="92964"/>
                  </a:lnTo>
                  <a:lnTo>
                    <a:pt x="1891944" y="92964"/>
                  </a:lnTo>
                  <a:lnTo>
                    <a:pt x="1907159" y="86106"/>
                  </a:lnTo>
                  <a:close/>
                </a:path>
                <a:path w="2440940" h="1619885">
                  <a:moveTo>
                    <a:pt x="2440559" y="1076706"/>
                  </a:moveTo>
                  <a:lnTo>
                    <a:pt x="2358009" y="1055763"/>
                  </a:lnTo>
                  <a:lnTo>
                    <a:pt x="2364016" y="1083310"/>
                  </a:lnTo>
                  <a:lnTo>
                    <a:pt x="0" y="1600428"/>
                  </a:lnTo>
                  <a:lnTo>
                    <a:pt x="4318" y="1619783"/>
                  </a:lnTo>
                  <a:lnTo>
                    <a:pt x="2368245" y="1102664"/>
                  </a:lnTo>
                  <a:lnTo>
                    <a:pt x="2374265" y="1130211"/>
                  </a:lnTo>
                  <a:lnTo>
                    <a:pt x="2435733" y="1080592"/>
                  </a:lnTo>
                  <a:lnTo>
                    <a:pt x="2440559" y="1076706"/>
                  </a:lnTo>
                  <a:close/>
                </a:path>
                <a:path w="2440940" h="1619885">
                  <a:moveTo>
                    <a:pt x="2440559" y="467106"/>
                  </a:moveTo>
                  <a:lnTo>
                    <a:pt x="2420747" y="457200"/>
                  </a:lnTo>
                  <a:lnTo>
                    <a:pt x="2364359" y="429006"/>
                  </a:lnTo>
                  <a:lnTo>
                    <a:pt x="2364359" y="457200"/>
                  </a:lnTo>
                  <a:lnTo>
                    <a:pt x="2159" y="457200"/>
                  </a:lnTo>
                  <a:lnTo>
                    <a:pt x="2159" y="477012"/>
                  </a:lnTo>
                  <a:lnTo>
                    <a:pt x="2364359" y="477012"/>
                  </a:lnTo>
                  <a:lnTo>
                    <a:pt x="2364359" y="505206"/>
                  </a:lnTo>
                  <a:lnTo>
                    <a:pt x="2420747" y="477012"/>
                  </a:lnTo>
                  <a:lnTo>
                    <a:pt x="2440559" y="467106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2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949" y="0"/>
            <a:ext cx="61131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A3</a:t>
            </a:r>
            <a:r>
              <a:rPr sz="1600" spc="4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Classification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Location of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Cranial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Nerve</a:t>
            </a:r>
            <a:r>
              <a:rPr sz="16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Nuclei</a:t>
            </a:r>
            <a:r>
              <a:rPr sz="1575" i="1" baseline="264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575" baseline="26455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202436"/>
            <a:ext cx="7696200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3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37" r:id="rId3" imgW="0" imgH="0"/>
        </mc:Choice>
        <mc:Fallback>
          <p:control r:id="rId3" imgW="0" imgH="0">
            <p:pic>
              <p:nvPicPr>
                <p:cNvPr id="4098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228600"/>
                  <a:ext cx="8610600" cy="6477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397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533400"/>
            <a:ext cx="6172200" cy="6172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40074" y="0"/>
            <a:ext cx="258765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Autonomic Nervous System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33400" y="1219200"/>
            <a:ext cx="7881476" cy="5105400"/>
          </a:xfrm>
          <a:prstGeom prst="rect">
            <a:avLst/>
          </a:prstGeom>
        </p:spPr>
      </p:pic>
      <p:sp>
        <p:nvSpPr>
          <p:cNvPr id="9" name="object 2"/>
          <p:cNvSpPr txBox="1"/>
          <p:nvPr/>
        </p:nvSpPr>
        <p:spPr>
          <a:xfrm>
            <a:off x="1027806" y="0"/>
            <a:ext cx="741365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Similarities and Differences Between Somatic and Autonomic Nervous Systems</a:t>
            </a:r>
            <a:endParaRPr sz="1575" baseline="26455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7270" y="420116"/>
            <a:ext cx="3088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latin typeface="Arial"/>
                <a:cs typeface="Arial"/>
              </a:rPr>
              <a:t>Olfactory</a:t>
            </a:r>
            <a:r>
              <a:rPr sz="2800" b="0" spc="-65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Pathways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676400"/>
            <a:ext cx="3354456" cy="2971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0" y="1066800"/>
            <a:ext cx="507339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295400"/>
            <a:ext cx="7799850" cy="3985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6549" y="543560"/>
            <a:ext cx="802195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/>
              <a:t>Visual</a:t>
            </a:r>
            <a:r>
              <a:rPr sz="2500" dirty="0"/>
              <a:t> </a:t>
            </a:r>
            <a:r>
              <a:rPr sz="2500" spc="-10" dirty="0" smtClean="0"/>
              <a:t>System</a:t>
            </a:r>
            <a:r>
              <a:rPr sz="2500" spc="-5" dirty="0" smtClean="0"/>
              <a:t>:</a:t>
            </a:r>
            <a:r>
              <a:rPr sz="2500" spc="25" dirty="0" smtClean="0"/>
              <a:t> </a:t>
            </a:r>
            <a:r>
              <a:rPr sz="2500" spc="-5" dirty="0"/>
              <a:t>Optic</a:t>
            </a:r>
            <a:r>
              <a:rPr sz="2500" spc="25" dirty="0"/>
              <a:t> </a:t>
            </a:r>
            <a:r>
              <a:rPr sz="2500" spc="-5" dirty="0"/>
              <a:t>Nerve</a:t>
            </a:r>
            <a:r>
              <a:rPr sz="2500" spc="5" dirty="0"/>
              <a:t> </a:t>
            </a:r>
            <a:r>
              <a:rPr sz="2500" spc="-5" dirty="0"/>
              <a:t>Afferents</a:t>
            </a:r>
            <a:r>
              <a:rPr sz="2500" spc="25" dirty="0"/>
              <a:t> </a:t>
            </a:r>
            <a:r>
              <a:rPr sz="2500" spc="-5" dirty="0"/>
              <a:t>and</a:t>
            </a:r>
            <a:r>
              <a:rPr sz="2500" spc="15" dirty="0"/>
              <a:t> </a:t>
            </a:r>
            <a:r>
              <a:rPr sz="2500" spc="-5" dirty="0"/>
              <a:t>Efferents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7807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1382267"/>
            <a:ext cx="3467100" cy="45217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0" y="2231135"/>
            <a:ext cx="3122676" cy="286512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94457" y="453898"/>
            <a:ext cx="32067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5" dirty="0">
                <a:latin typeface="Arial"/>
                <a:cs typeface="Arial"/>
              </a:rPr>
              <a:t>Gustatory</a:t>
            </a:r>
            <a:r>
              <a:rPr sz="2800" b="0" spc="-30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Pathways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762000"/>
            <a:ext cx="6139899" cy="524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6723D-764E-4802-B816-09DA37A7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Two posterior spinal arteries (1/3 of cord)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One anterior spinal artery (2/3s of cord)</a:t>
            </a:r>
          </a:p>
        </p:txBody>
      </p:sp>
      <p:pic>
        <p:nvPicPr>
          <p:cNvPr id="1030" name="Picture 6" descr="Human Anatomy: Vascular supply of the Spinal Cord">
            <a:extLst>
              <a:ext uri="{FF2B5EF4-FFF2-40B4-BE49-F238E27FC236}">
                <a16:creationId xmlns:a16="http://schemas.microsoft.com/office/drawing/2014/main" id="{448D2A00-D7DF-4489-83FC-C6CE6CD1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9" y="1769847"/>
            <a:ext cx="8277342" cy="480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/>
          <p:cNvSpPr txBox="1"/>
          <p:nvPr/>
        </p:nvSpPr>
        <p:spPr>
          <a:xfrm>
            <a:off x="3048000" y="0"/>
            <a:ext cx="2971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Arterial blood supply to the CNS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7801" y="425577"/>
            <a:ext cx="45529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5" dirty="0">
                <a:latin typeface="Arial"/>
                <a:cs typeface="Arial"/>
              </a:rPr>
              <a:t>Auditory</a:t>
            </a:r>
            <a:r>
              <a:rPr sz="2800" b="0" spc="5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Ascending</a:t>
            </a:r>
            <a:r>
              <a:rPr sz="2800" b="0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Pathway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899160"/>
            <a:ext cx="2895600" cy="24238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600" y="1122659"/>
            <a:ext cx="2590800" cy="18336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800" y="3344427"/>
            <a:ext cx="6934200" cy="3523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61205" y="365031"/>
            <a:ext cx="6796087" cy="621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549" y="343916"/>
            <a:ext cx="7689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latin typeface="Arial"/>
                <a:cs typeface="Arial"/>
              </a:rPr>
              <a:t>Vestibular </a:t>
            </a:r>
            <a:r>
              <a:rPr sz="2800" b="0" spc="-5" dirty="0">
                <a:latin typeface="Arial"/>
                <a:cs typeface="Arial"/>
              </a:rPr>
              <a:t>Ascending</a:t>
            </a:r>
            <a:r>
              <a:rPr sz="2800" b="0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and</a:t>
            </a:r>
            <a:r>
              <a:rPr sz="2800" b="0" spc="15" dirty="0">
                <a:latin typeface="Arial"/>
                <a:cs typeface="Arial"/>
              </a:rPr>
              <a:t> </a:t>
            </a:r>
            <a:r>
              <a:rPr sz="2800" b="0" dirty="0">
                <a:latin typeface="Arial"/>
                <a:cs typeface="Arial"/>
              </a:rPr>
              <a:t>Descending</a:t>
            </a:r>
            <a:r>
              <a:rPr sz="2800" b="0" spc="5" dirty="0">
                <a:latin typeface="Arial"/>
                <a:cs typeface="Arial"/>
              </a:rPr>
              <a:t> </a:t>
            </a:r>
            <a:r>
              <a:rPr sz="2800" b="0" dirty="0">
                <a:latin typeface="Arial"/>
                <a:cs typeface="Arial"/>
              </a:rPr>
              <a:t>Pathways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885755"/>
            <a:ext cx="3785616" cy="1905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3216" y="1222770"/>
            <a:ext cx="4579784" cy="53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1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0"/>
            <a:ext cx="3480816" cy="41330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8600" y="1524000"/>
            <a:ext cx="4157472" cy="4133088"/>
          </a:xfrm>
          <a:prstGeom prst="rect">
            <a:avLst/>
          </a:prstGeom>
        </p:spPr>
      </p:pic>
      <p:sp>
        <p:nvSpPr>
          <p:cNvPr id="4" name="object 2"/>
          <p:cNvSpPr txBox="1"/>
          <p:nvPr/>
        </p:nvSpPr>
        <p:spPr>
          <a:xfrm>
            <a:off x="3048000" y="0"/>
            <a:ext cx="29718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Arterial blood supply to the CNS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0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2945</TotalTime>
  <Words>946</Words>
  <Application>Microsoft Office PowerPoint</Application>
  <PresentationFormat>On-screen Show (4:3)</PresentationFormat>
  <Paragraphs>153</Paragraphs>
  <Slides>82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Arial</vt:lpstr>
      <vt:lpstr>Calibri</vt:lpstr>
      <vt:lpstr>Times New Roman</vt:lpstr>
      <vt:lpstr>Office Theme</vt:lpstr>
      <vt:lpstr>Systems Neuroscience 2022  Brain Anatomy Overview</vt:lpstr>
      <vt:lpstr>The Main Objectives are to become familiar with:</vt:lpstr>
      <vt:lpstr>PowerPoint Presentation</vt:lpstr>
      <vt:lpstr>Axis Conventions in Human Neuroanatomy</vt:lpstr>
      <vt:lpstr>PowerPoint Presentation</vt:lpstr>
      <vt:lpstr>Meninges and Dural Sinuses</vt:lpstr>
      <vt:lpstr>PowerPoint Presentation</vt:lpstr>
      <vt:lpstr>Two posterior spinal arteries (1/3 of cord) One anterior spinal artery (2/3s of cord)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Organization of Cerebral Cortex: Lobes and Gyri Frontal lobe major sulci and gyri</vt:lpstr>
      <vt:lpstr>Organization of Cerebral Cortex: Lobes and Gyri III Parietal lobe major sulci and gyri</vt:lpstr>
      <vt:lpstr>PowerPoint Presentation</vt:lpstr>
      <vt:lpstr>Limbic System</vt:lpstr>
      <vt:lpstr>PowerPoint Presentation</vt:lpstr>
      <vt:lpstr>PowerPoint Presentation</vt:lpstr>
      <vt:lpstr>PowerPoint Presentation</vt:lpstr>
      <vt:lpstr>circa 1900</vt:lpstr>
      <vt:lpstr>PowerPoint Presentation</vt:lpstr>
      <vt:lpstr>PowerPoint Presentation</vt:lpstr>
      <vt:lpstr>Human Connectome Project 190 areas on partially inflated cortical hemisphere- Left</vt:lpstr>
      <vt:lpstr>Principles of cortical lamination</vt:lpstr>
      <vt:lpstr>Laminar Patterns  Reciprocal Cortico-cortical Connections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Diencephalon: Hypothalamic Nuclei</vt:lpstr>
      <vt:lpstr>Systems Neuroscience 2022  Overview of Major Ascending and Descending Pathways</vt:lpstr>
      <vt:lpstr>The Main Objectives are to become familiar with: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Cranial Base Fossae, Foramina and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Olfactory Pathways</vt:lpstr>
      <vt:lpstr>Visual System: Optic Nerve Afferents and Efferents</vt:lpstr>
      <vt:lpstr>Gustatory Pathways</vt:lpstr>
      <vt:lpstr>PowerPoint Presentation</vt:lpstr>
      <vt:lpstr>Auditory Ascending Pathway</vt:lpstr>
      <vt:lpstr>PowerPoint Presentation</vt:lpstr>
      <vt:lpstr>Vestibular Ascending and Descending Pathways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Neuroscience, 4e</dc:title>
  <dc:creator>Felleman, Daniel</dc:creator>
  <cp:lastModifiedBy>Dougherty,Patrick</cp:lastModifiedBy>
  <cp:revision>55</cp:revision>
  <dcterms:created xsi:type="dcterms:W3CDTF">2022-01-10T18:48:30Z</dcterms:created>
  <dcterms:modified xsi:type="dcterms:W3CDTF">2022-01-12T19:53:43Z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2021-01-13T00:00:00Z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2022-01-10T00:00:00Z</vt:filetime>
  </property>
</Properties>
</file>