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22" r:id="rId2"/>
    <p:sldId id="353" r:id="rId3"/>
    <p:sldId id="411" r:id="rId4"/>
    <p:sldId id="412" r:id="rId5"/>
    <p:sldId id="372" r:id="rId6"/>
    <p:sldId id="262" r:id="rId7"/>
    <p:sldId id="264" r:id="rId8"/>
    <p:sldId id="265" r:id="rId9"/>
    <p:sldId id="405" r:id="rId10"/>
    <p:sldId id="380" r:id="rId11"/>
    <p:sldId id="400" r:id="rId12"/>
    <p:sldId id="258" r:id="rId13"/>
    <p:sldId id="257" r:id="rId14"/>
    <p:sldId id="259" r:id="rId15"/>
    <p:sldId id="296" r:id="rId16"/>
    <p:sldId id="413" r:id="rId17"/>
    <p:sldId id="342" r:id="rId18"/>
    <p:sldId id="341" r:id="rId19"/>
    <p:sldId id="343" r:id="rId20"/>
    <p:sldId id="414" r:id="rId21"/>
    <p:sldId id="261" r:id="rId22"/>
    <p:sldId id="381" r:id="rId23"/>
    <p:sldId id="379" r:id="rId24"/>
    <p:sldId id="374" r:id="rId25"/>
    <p:sldId id="298" r:id="rId26"/>
    <p:sldId id="293" r:id="rId27"/>
    <p:sldId id="268" r:id="rId28"/>
    <p:sldId id="397" r:id="rId29"/>
    <p:sldId id="404" r:id="rId30"/>
    <p:sldId id="398" r:id="rId31"/>
    <p:sldId id="402" r:id="rId32"/>
    <p:sldId id="409" r:id="rId33"/>
    <p:sldId id="383" r:id="rId34"/>
    <p:sldId id="367" r:id="rId35"/>
    <p:sldId id="330" r:id="rId36"/>
    <p:sldId id="331" r:id="rId37"/>
    <p:sldId id="346" r:id="rId38"/>
    <p:sldId id="274" r:id="rId39"/>
    <p:sldId id="279" r:id="rId40"/>
    <p:sldId id="286" r:id="rId41"/>
    <p:sldId id="369" r:id="rId42"/>
    <p:sldId id="368" r:id="rId43"/>
    <p:sldId id="306" r:id="rId44"/>
    <p:sldId id="326" r:id="rId45"/>
    <p:sldId id="348" r:id="rId46"/>
    <p:sldId id="311" r:id="rId47"/>
    <p:sldId id="349" r:id="rId48"/>
    <p:sldId id="290" r:id="rId49"/>
    <p:sldId id="312" r:id="rId50"/>
    <p:sldId id="393" r:id="rId51"/>
    <p:sldId id="403" r:id="rId52"/>
    <p:sldId id="399" r:id="rId5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ierlein, Michael" initials="BM" lastIdx="1" clrIdx="0">
    <p:extLst>
      <p:ext uri="{19B8F6BF-5375-455C-9EA6-DF929625EA0E}">
        <p15:presenceInfo xmlns:p15="http://schemas.microsoft.com/office/powerpoint/2012/main" userId="S-1-5-21-1292428093-879983540-839522115-288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>
      <p:cViewPr varScale="1">
        <p:scale>
          <a:sx n="109" d="100"/>
          <a:sy n="109" d="100"/>
        </p:scale>
        <p:origin x="17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D04AF3F-BCF0-4E10-9F2B-F33DF91F58E4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2CA6811-B7B0-4741-91FB-AD8C9738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69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9446AF-BAC6-4E7F-8D38-D8C55496F11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007069-4E64-4267-A33D-D1FC133E8F1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F61A5D-10DD-49B7-95E4-496405A7851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6F36C8-E623-4356-B412-E7F62994D93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5CCDF8-8EED-4CC1-9099-B541F603416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C516F-14D6-46D4-A26B-4F855074F2A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4270-74AE-43A9-B563-FDEAE95C17E0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802E-CB11-4DAA-AE83-BF827F3F4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4270-74AE-43A9-B563-FDEAE95C17E0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802E-CB11-4DAA-AE83-BF827F3F4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4270-74AE-43A9-B563-FDEAE95C17E0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802E-CB11-4DAA-AE83-BF827F3F4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4270-74AE-43A9-B563-FDEAE95C17E0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802E-CB11-4DAA-AE83-BF827F3F4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4270-74AE-43A9-B563-FDEAE95C17E0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802E-CB11-4DAA-AE83-BF827F3F4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4270-74AE-43A9-B563-FDEAE95C17E0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802E-CB11-4DAA-AE83-BF827F3F4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4270-74AE-43A9-B563-FDEAE95C17E0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802E-CB11-4DAA-AE83-BF827F3F4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4270-74AE-43A9-B563-FDEAE95C17E0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802E-CB11-4DAA-AE83-BF827F3F4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4270-74AE-43A9-B563-FDEAE95C17E0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802E-CB11-4DAA-AE83-BF827F3F4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4270-74AE-43A9-B563-FDEAE95C17E0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802E-CB11-4DAA-AE83-BF827F3F4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4270-74AE-43A9-B563-FDEAE95C17E0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9802E-CB11-4DAA-AE83-BF827F3F4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C4270-74AE-43A9-B563-FDEAE95C17E0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9802E-CB11-4DAA-AE83-BF827F3F4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16/j.neuron.2007.09.01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oi.org/10.3389/neuro.01.017.2008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038%2Fnbt.3445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016/j.neuron.2007.09.017" TargetMode="External"/><Relationship Id="rId4" Type="http://schemas.openxmlformats.org/officeDocument/2006/relationships/image" Target="../media/image2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0.png"/><Relationship Id="rId4" Type="http://schemas.openxmlformats.org/officeDocument/2006/relationships/image" Target="../media/image40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980915/" TargetMode="External"/><Relationship Id="rId2" Type="http://schemas.openxmlformats.org/officeDocument/2006/relationships/hyperlink" Target="https://www.nature.com/articles/nrn.2017.85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nnualreviews.org/doi/full/10.1146/annurev-neuro-102320-085825" TargetMode="External"/><Relationship Id="rId4" Type="http://schemas.openxmlformats.org/officeDocument/2006/relationships/hyperlink" Target="https://www.nature.com/articles/s41583-019-0200-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cell.com/fulltext/S0092-8674(15)01191-5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silicofilm.com/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ajal_actx_in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04800"/>
            <a:ext cx="4876800" cy="640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00200" y="228600"/>
            <a:ext cx="5943600" cy="6553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793" y="457200"/>
            <a:ext cx="9091207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Cell types and feedforward circuits in neocortex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3600" dirty="0"/>
              <a:t>Michael Beierlein, PhD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r>
              <a:rPr lang="en-US" sz="2400" b="1" dirty="0"/>
              <a:t>Office: </a:t>
            </a:r>
            <a:r>
              <a:rPr lang="en-US" sz="2400" dirty="0"/>
              <a:t>MSE R442</a:t>
            </a:r>
          </a:p>
          <a:p>
            <a:r>
              <a:rPr lang="en-US" sz="2400" b="1" dirty="0"/>
              <a:t>Email: </a:t>
            </a:r>
            <a:r>
              <a:rPr lang="en-US" sz="2400" dirty="0"/>
              <a:t>michael.beierlein@uth.tmc.edu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ajal_actx_in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04800"/>
            <a:ext cx="4876800" cy="640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00200" y="228600"/>
            <a:ext cx="5943600" cy="6553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990600"/>
            <a:ext cx="7467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Outline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Intro: circuit neuroscience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Defining cell types in neocortex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Feedforward inhibition mediated by distinct types of interneurons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89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38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Why classify neurons?</a:t>
            </a:r>
            <a:endParaRPr lang="en-US" sz="2000" dirty="0"/>
          </a:p>
          <a:p>
            <a:endParaRPr lang="en-US" sz="2000" dirty="0"/>
          </a:p>
          <a:p>
            <a:endParaRPr lang="en-US" sz="2000" b="1" dirty="0" smtClean="0"/>
          </a:p>
          <a:p>
            <a:r>
              <a:rPr lang="en-US" sz="2000" b="1" dirty="0" smtClean="0"/>
              <a:t>Creation </a:t>
            </a:r>
            <a:r>
              <a:rPr lang="en-US" sz="2000" b="1" dirty="0"/>
              <a:t>of “parts list” for local circuits</a:t>
            </a:r>
            <a:endParaRPr lang="en-US" sz="2000" dirty="0"/>
          </a:p>
          <a:p>
            <a:endParaRPr lang="en-US" sz="2000" b="1" dirty="0"/>
          </a:p>
          <a:p>
            <a:r>
              <a:rPr lang="en-US" sz="2000" b="1" dirty="0"/>
              <a:t>Reproducibility: </a:t>
            </a:r>
            <a:r>
              <a:rPr lang="en-US" sz="2000" dirty="0"/>
              <a:t>Allows for comparison of different studies done at different times by different investigators</a:t>
            </a:r>
          </a:p>
          <a:p>
            <a:endParaRPr lang="en-US" sz="2000" dirty="0"/>
          </a:p>
          <a:p>
            <a:r>
              <a:rPr lang="en-US" sz="2000" b="1" dirty="0"/>
              <a:t>Genetic access (molecular classifications): </a:t>
            </a:r>
            <a:r>
              <a:rPr lang="en-US" sz="2000" dirty="0"/>
              <a:t>labeling and/or manipulating distinct types of neurons in vivo</a:t>
            </a:r>
          </a:p>
          <a:p>
            <a:endParaRPr lang="en-US" sz="2000" dirty="0"/>
          </a:p>
          <a:p>
            <a:r>
              <a:rPr lang="en-US" sz="2000" b="1" dirty="0"/>
              <a:t>Discovery: </a:t>
            </a:r>
            <a:r>
              <a:rPr lang="en-US" sz="2000" dirty="0"/>
              <a:t>Classifying most cells in a given area might highlight previously unrecognized neurons</a:t>
            </a:r>
          </a:p>
          <a:p>
            <a:endParaRPr lang="en-US" sz="2000" dirty="0"/>
          </a:p>
          <a:p>
            <a:r>
              <a:rPr lang="en-US" sz="2000" b="1" dirty="0"/>
              <a:t>Studying neurodegeneration: </a:t>
            </a:r>
            <a:r>
              <a:rPr lang="en-US" sz="2000" dirty="0"/>
              <a:t>certain diseases only affect specific types of neurons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62784" y="6400800"/>
            <a:ext cx="380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Zeng &amp; </a:t>
            </a:r>
            <a:r>
              <a:rPr lang="en-US" dirty="0" err="1"/>
              <a:t>Sanes</a:t>
            </a:r>
            <a:r>
              <a:rPr lang="en-US" dirty="0"/>
              <a:t>, Nature Rev Neuro, 2017</a:t>
            </a:r>
          </a:p>
        </p:txBody>
      </p:sp>
    </p:spTree>
    <p:extLst>
      <p:ext uri="{BB962C8B-B14F-4D97-AF65-F5344CB8AC3E}">
        <p14:creationId xmlns:p14="http://schemas.microsoft.com/office/powerpoint/2010/main" val="4200251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100" y="774700"/>
            <a:ext cx="38100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1074737" y="152400"/>
            <a:ext cx="7459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Pyramidal cells: </a:t>
            </a:r>
            <a:r>
              <a:rPr lang="en-US" sz="2000" b="0" dirty="0"/>
              <a:t>the principal type of excitatory neuron of neocortex</a:t>
            </a:r>
          </a:p>
        </p:txBody>
      </p:sp>
      <p:pic>
        <p:nvPicPr>
          <p:cNvPr id="5125" name="Picture 5" descr="CA1 pyramid, Amara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3188" y="733425"/>
            <a:ext cx="28860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" y="1120775"/>
            <a:ext cx="549751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0350" y="3494088"/>
            <a:ext cx="2428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219200" y="152400"/>
            <a:ext cx="6696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Pyramidal cells </a:t>
            </a:r>
            <a:r>
              <a:rPr lang="en-US" dirty="0"/>
              <a:t>are located in cortical layers 2-6, while </a:t>
            </a:r>
            <a:r>
              <a:rPr lang="en-US" b="1" dirty="0"/>
              <a:t>spiny stellate </a:t>
            </a:r>
            <a:r>
              <a:rPr lang="en-US" b="1" dirty="0" smtClean="0"/>
              <a:t>cells </a:t>
            </a:r>
            <a:r>
              <a:rPr lang="en-US" dirty="0"/>
              <a:t>(also excitatory) are only found in layer 4</a:t>
            </a:r>
            <a:endParaRPr lang="en-US" b="0" dirty="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884863" y="2011363"/>
            <a:ext cx="3021012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800" dirty="0">
                <a:latin typeface="Arial" pitchFamily="34" charset="0"/>
              </a:rPr>
              <a:t> </a:t>
            </a:r>
            <a:r>
              <a:rPr lang="en-US" sz="1800" b="0" dirty="0">
                <a:latin typeface="Arial" pitchFamily="34" charset="0"/>
              </a:rPr>
              <a:t>lengths of dendrites are very variable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800" b="0" dirty="0">
                <a:latin typeface="Arial" pitchFamily="34" charset="0"/>
              </a:rPr>
              <a:t> dendrites can span multiple layers in order to collect various synaptic inputs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800" b="0" dirty="0">
                <a:latin typeface="Arial" pitchFamily="34" charset="0"/>
              </a:rPr>
              <a:t> some dendrites are short to limit the types of synaptic input the neuron receives</a:t>
            </a:r>
            <a:endParaRPr lang="en-US" sz="1800" dirty="0">
              <a:latin typeface="Arial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778250" y="4595813"/>
            <a:ext cx="3584575" cy="1662112"/>
            <a:chOff x="2380" y="2895"/>
            <a:chExt cx="2258" cy="1047"/>
          </a:xfrm>
        </p:grpSpPr>
        <p:sp>
          <p:nvSpPr>
            <p:cNvPr id="5127" name="Text Box 6"/>
            <p:cNvSpPr txBox="1">
              <a:spLocks noChangeArrowheads="1"/>
            </p:cNvSpPr>
            <p:nvPr/>
          </p:nvSpPr>
          <p:spPr bwMode="auto">
            <a:xfrm>
              <a:off x="3570" y="3673"/>
              <a:ext cx="10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solidFill>
                    <a:srgbClr val="FF0000"/>
                  </a:solidFill>
                  <a:latin typeface="Arial" pitchFamily="34" charset="0"/>
                </a:rPr>
                <a:t>pyramidal cells</a:t>
              </a:r>
            </a:p>
          </p:txBody>
        </p:sp>
        <p:sp>
          <p:nvSpPr>
            <p:cNvPr id="5128" name="Line 7"/>
            <p:cNvSpPr>
              <a:spLocks noChangeShapeType="1"/>
            </p:cNvSpPr>
            <p:nvPr/>
          </p:nvSpPr>
          <p:spPr bwMode="auto">
            <a:xfrm flipH="1" flipV="1">
              <a:off x="3201" y="2895"/>
              <a:ext cx="415" cy="81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9" name="Line 8"/>
            <p:cNvSpPr>
              <a:spLocks noChangeShapeType="1"/>
            </p:cNvSpPr>
            <p:nvPr/>
          </p:nvSpPr>
          <p:spPr bwMode="auto">
            <a:xfrm flipH="1" flipV="1">
              <a:off x="2947" y="3217"/>
              <a:ext cx="634" cy="52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Line 9"/>
            <p:cNvSpPr>
              <a:spLocks noChangeShapeType="1"/>
            </p:cNvSpPr>
            <p:nvPr/>
          </p:nvSpPr>
          <p:spPr bwMode="auto">
            <a:xfrm flipH="1" flipV="1">
              <a:off x="2569" y="3663"/>
              <a:ext cx="997" cy="11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1" name="Line 10"/>
            <p:cNvSpPr>
              <a:spLocks noChangeShapeType="1"/>
            </p:cNvSpPr>
            <p:nvPr/>
          </p:nvSpPr>
          <p:spPr bwMode="auto">
            <a:xfrm flipH="1">
              <a:off x="2380" y="3817"/>
              <a:ext cx="1188" cy="1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tx circuit, Jones"/>
          <p:cNvPicPr>
            <a:picLocks noChangeAspect="1" noChangeArrowheads="1"/>
          </p:cNvPicPr>
          <p:nvPr/>
        </p:nvPicPr>
        <p:blipFill>
          <a:blip r:embed="rId3"/>
          <a:srcRect t="5667"/>
          <a:stretch>
            <a:fillRect/>
          </a:stretch>
        </p:blipFill>
        <p:spPr bwMode="auto">
          <a:xfrm>
            <a:off x="2071688" y="760413"/>
            <a:ext cx="500062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538913" y="1325563"/>
            <a:ext cx="1255712" cy="3194050"/>
            <a:chOff x="4119" y="915"/>
            <a:chExt cx="791" cy="2012"/>
          </a:xfrm>
        </p:grpSpPr>
        <p:sp>
          <p:nvSpPr>
            <p:cNvPr id="8207" name="AutoShape 4"/>
            <p:cNvSpPr>
              <a:spLocks/>
            </p:cNvSpPr>
            <p:nvPr/>
          </p:nvSpPr>
          <p:spPr bwMode="auto">
            <a:xfrm rot="-1895024">
              <a:off x="4119" y="915"/>
              <a:ext cx="285" cy="2012"/>
            </a:xfrm>
            <a:prstGeom prst="rightBrace">
              <a:avLst>
                <a:gd name="adj1" fmla="val 58830"/>
                <a:gd name="adj2" fmla="val 50000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8" name="Text Box 5"/>
            <p:cNvSpPr txBox="1">
              <a:spLocks noChangeArrowheads="1"/>
            </p:cNvSpPr>
            <p:nvPr/>
          </p:nvSpPr>
          <p:spPr bwMode="auto">
            <a:xfrm>
              <a:off x="4331" y="1661"/>
              <a:ext cx="5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  <a:latin typeface="Arial" pitchFamily="34" charset="0"/>
                </a:rPr>
                <a:t>axons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025650" y="581025"/>
            <a:ext cx="3860800" cy="4130675"/>
            <a:chOff x="1276" y="446"/>
            <a:chExt cx="2432" cy="2602"/>
          </a:xfrm>
        </p:grpSpPr>
        <p:sp>
          <p:nvSpPr>
            <p:cNvPr id="8202" name="Oval 6"/>
            <p:cNvSpPr>
              <a:spLocks noChangeArrowheads="1"/>
            </p:cNvSpPr>
            <p:nvPr/>
          </p:nvSpPr>
          <p:spPr bwMode="auto">
            <a:xfrm>
              <a:off x="1640" y="1561"/>
              <a:ext cx="591" cy="1487"/>
            </a:xfrm>
            <a:prstGeom prst="ellips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Oval 7"/>
            <p:cNvSpPr>
              <a:spLocks noChangeArrowheads="1"/>
            </p:cNvSpPr>
            <p:nvPr/>
          </p:nvSpPr>
          <p:spPr bwMode="auto">
            <a:xfrm>
              <a:off x="2002" y="520"/>
              <a:ext cx="905" cy="2282"/>
            </a:xfrm>
            <a:prstGeom prst="ellips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" name="Oval 8"/>
            <p:cNvSpPr>
              <a:spLocks noChangeArrowheads="1"/>
            </p:cNvSpPr>
            <p:nvPr/>
          </p:nvSpPr>
          <p:spPr bwMode="auto">
            <a:xfrm>
              <a:off x="2606" y="446"/>
              <a:ext cx="788" cy="1531"/>
            </a:xfrm>
            <a:prstGeom prst="ellips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" name="Oval 9"/>
            <p:cNvSpPr>
              <a:spLocks noChangeArrowheads="1"/>
            </p:cNvSpPr>
            <p:nvPr/>
          </p:nvSpPr>
          <p:spPr bwMode="auto">
            <a:xfrm>
              <a:off x="3218" y="494"/>
              <a:ext cx="490" cy="671"/>
            </a:xfrm>
            <a:prstGeom prst="ellips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6" name="Text Box 10"/>
            <p:cNvSpPr txBox="1">
              <a:spLocks noChangeArrowheads="1"/>
            </p:cNvSpPr>
            <p:nvPr/>
          </p:nvSpPr>
          <p:spPr bwMode="auto">
            <a:xfrm>
              <a:off x="1276" y="969"/>
              <a:ext cx="83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66FF"/>
                  </a:solidFill>
                  <a:latin typeface="Arial" pitchFamily="34" charset="0"/>
                </a:rPr>
                <a:t>dendrites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759575" y="5092700"/>
            <a:ext cx="1809750" cy="1354138"/>
            <a:chOff x="4258" y="3288"/>
            <a:chExt cx="1140" cy="853"/>
          </a:xfrm>
        </p:grpSpPr>
        <p:sp>
          <p:nvSpPr>
            <p:cNvPr id="8200" name="AutoShape 13"/>
            <p:cNvSpPr>
              <a:spLocks/>
            </p:cNvSpPr>
            <p:nvPr/>
          </p:nvSpPr>
          <p:spPr bwMode="auto">
            <a:xfrm>
              <a:off x="4258" y="3288"/>
              <a:ext cx="226" cy="853"/>
            </a:xfrm>
            <a:prstGeom prst="rightBrace">
              <a:avLst>
                <a:gd name="adj1" fmla="val 31453"/>
                <a:gd name="adj2" fmla="val 50000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1" name="Text Box 14"/>
            <p:cNvSpPr txBox="1">
              <a:spLocks noChangeArrowheads="1"/>
            </p:cNvSpPr>
            <p:nvPr/>
          </p:nvSpPr>
          <p:spPr bwMode="auto">
            <a:xfrm>
              <a:off x="4465" y="3413"/>
              <a:ext cx="933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b="0" dirty="0">
                  <a:solidFill>
                    <a:srgbClr val="FF0000"/>
                  </a:solidFill>
                  <a:latin typeface="Arial" pitchFamily="34" charset="0"/>
                </a:rPr>
                <a:t>targets of pyramidal cell axons</a:t>
              </a:r>
            </a:p>
          </p:txBody>
        </p:sp>
      </p:grp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3529013" y="5181600"/>
            <a:ext cx="1052512" cy="1325563"/>
          </a:xfrm>
          <a:prstGeom prst="rect">
            <a:avLst/>
          </a:prstGeom>
          <a:noFill/>
          <a:ln w="28575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28600" y="107919"/>
            <a:ext cx="87725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Pyramidal cells show </a:t>
            </a:r>
            <a:r>
              <a:rPr lang="en-US" sz="2000" b="0" dirty="0" smtClean="0"/>
              <a:t>form </a:t>
            </a:r>
            <a:r>
              <a:rPr lang="en-US" sz="2000" b="0" dirty="0"/>
              <a:t>distinct projections to targets within and outside cortex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331861"/>
            <a:ext cx="6248400" cy="438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0" y="6248400"/>
            <a:ext cx="3160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McCormick et al., J </a:t>
            </a:r>
            <a:r>
              <a:rPr lang="en-US" sz="1600" dirty="0" err="1"/>
              <a:t>Neurophys</a:t>
            </a:r>
            <a:r>
              <a:rPr lang="en-US" sz="1600" dirty="0"/>
              <a:t> 1985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7526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“intrinsically bursting” (IB) </a:t>
            </a:r>
          </a:p>
          <a:p>
            <a:r>
              <a:rPr lang="en-US" dirty="0">
                <a:solidFill>
                  <a:srgbClr val="FF0000"/>
                </a:solidFill>
              </a:rPr>
              <a:t>-&gt; some Layer V pyramidal neurons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581400"/>
            <a:ext cx="3287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“regular spiking” (RS)</a:t>
            </a:r>
          </a:p>
          <a:p>
            <a:r>
              <a:rPr lang="en-US" dirty="0">
                <a:solidFill>
                  <a:srgbClr val="FF0000"/>
                </a:solidFill>
              </a:rPr>
              <a:t>-&gt; almost all pyramidal neurons</a:t>
            </a:r>
          </a:p>
          <a:p>
            <a:r>
              <a:rPr lang="en-US" dirty="0">
                <a:solidFill>
                  <a:srgbClr val="FF0000"/>
                </a:solidFill>
              </a:rPr>
              <a:t>and spiny stellate cells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223626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Most pyramidal (and spiny stellate neurons) show the same “intrinsic firing pattern” (response to depolarizing current step)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485900"/>
            <a:ext cx="4323809" cy="4580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3295238" cy="1666667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E0821ED8-BBD4-4416-9708-BFF060D6C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19" y="533400"/>
            <a:ext cx="7655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Recurrent</a:t>
            </a:r>
            <a:r>
              <a:rPr lang="en-US" sz="2400" b="0" dirty="0"/>
              <a:t> excitatory loops dominate </a:t>
            </a:r>
            <a:r>
              <a:rPr lang="en-US" sz="2400" b="0" dirty="0" smtClean="0"/>
              <a:t>circuitry in neocortex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925947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E0821ED8-BBD4-4416-9708-BFF060D6C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19" y="533400"/>
            <a:ext cx="7655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Recurrent</a:t>
            </a:r>
            <a:r>
              <a:rPr lang="en-US" sz="2400" b="0" dirty="0"/>
              <a:t> excitatory loops dominate </a:t>
            </a:r>
            <a:r>
              <a:rPr lang="en-US" sz="2400" b="0" dirty="0" smtClean="0"/>
              <a:t>circuitry in neocortex</a:t>
            </a:r>
            <a:endParaRPr lang="en-US" sz="24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676400"/>
            <a:ext cx="6927345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8627" y="6400800"/>
            <a:ext cx="604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Petersen, 2007, </a:t>
            </a:r>
            <a:r>
              <a:rPr lang="en-US" dirty="0">
                <a:hlinkClick r:id="rId4" tooltip="Persistent link using digital object identifier"/>
              </a:rPr>
              <a:t>https://doi.org/10.1016/j.neuron.2007.09.017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265113" y="1411288"/>
          <a:ext cx="5526087" cy="449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16" name="CorelPhotoPaint.Image.8" r:id="rId3" imgW="8571429" imgH="6971429" progId="CorelPhotoPaint.Image.8">
                  <p:embed/>
                </p:oleObj>
              </mc:Choice>
              <mc:Fallback>
                <p:oleObj name="CorelPhotoPaint.Image.8" r:id="rId3" imgW="8571429" imgH="6971429" progId="CorelPhotoPaint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1411288"/>
                        <a:ext cx="5526087" cy="449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47750" y="320675"/>
            <a:ext cx="7048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 dirty="0"/>
              <a:t>Slight alterations in GABA function can cause epileptic seizures, measurable as gross EEG abnormalities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45200" y="1685925"/>
            <a:ext cx="269557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b="0" dirty="0"/>
              <a:t> blocking GABA</a:t>
            </a:r>
            <a:r>
              <a:rPr lang="en-US" sz="1600" b="0" baseline="-25000" dirty="0"/>
              <a:t>A </a:t>
            </a:r>
            <a:r>
              <a:rPr lang="en-US" sz="1600" b="0" dirty="0"/>
              <a:t>receptors, even a little, causes seizures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b="0" dirty="0"/>
              <a:t> many useful anti-</a:t>
            </a:r>
            <a:r>
              <a:rPr lang="en-US" sz="1600" b="0" dirty="0" err="1"/>
              <a:t>convulsant</a:t>
            </a:r>
            <a:r>
              <a:rPr lang="en-US" sz="1600" b="0" dirty="0"/>
              <a:t> drugs act by enhancing GABA function (e.g. barbiturates, benzodiazepines) or blocking breakdown of GABA (e.g. </a:t>
            </a:r>
            <a:r>
              <a:rPr lang="en-US" sz="1600" b="0" dirty="0" err="1"/>
              <a:t>vigabatrin</a:t>
            </a:r>
            <a:r>
              <a:rPr lang="en-US" sz="1600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1295400" y="3006725"/>
            <a:ext cx="655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4495800" y="2397125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470725" y="1748298"/>
            <a:ext cx="25266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Times New Roman" pitchFamily="18" charset="0"/>
              </a:rPr>
              <a:t>Normal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b="0" dirty="0" smtClean="0">
                <a:latin typeface="Times New Roman" pitchFamily="18" charset="0"/>
              </a:rPr>
              <a:t>inhibitory </a:t>
            </a:r>
            <a:r>
              <a:rPr lang="en-US" b="0" dirty="0">
                <a:latin typeface="Times New Roman" pitchFamily="18" charset="0"/>
              </a:rPr>
              <a:t>tone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371600" y="2533650"/>
            <a:ext cx="2667000" cy="3063875"/>
            <a:chOff x="864" y="1596"/>
            <a:chExt cx="1680" cy="1930"/>
          </a:xfrm>
        </p:grpSpPr>
        <p:sp>
          <p:nvSpPr>
            <p:cNvPr id="12301" name="Text Box 6"/>
            <p:cNvSpPr txBox="1">
              <a:spLocks noChangeArrowheads="1"/>
            </p:cNvSpPr>
            <p:nvPr/>
          </p:nvSpPr>
          <p:spPr bwMode="auto">
            <a:xfrm rot="-3322148">
              <a:off x="1308" y="2537"/>
              <a:ext cx="17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>
                  <a:solidFill>
                    <a:srgbClr val="FF0000"/>
                  </a:solidFill>
                  <a:latin typeface="Times New Roman" pitchFamily="18" charset="0"/>
                </a:rPr>
                <a:t>anxiolytic/anticonvulsant</a:t>
              </a:r>
            </a:p>
          </p:txBody>
        </p:sp>
        <p:sp>
          <p:nvSpPr>
            <p:cNvPr id="12302" name="Text Box 7"/>
            <p:cNvSpPr txBox="1">
              <a:spLocks noChangeArrowheads="1"/>
            </p:cNvSpPr>
            <p:nvPr/>
          </p:nvSpPr>
          <p:spPr bwMode="auto">
            <a:xfrm rot="-3315663">
              <a:off x="1582" y="2185"/>
              <a:ext cx="6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>
                  <a:solidFill>
                    <a:srgbClr val="FF0000"/>
                  </a:solidFill>
                  <a:latin typeface="Times New Roman" pitchFamily="18" charset="0"/>
                </a:rPr>
                <a:t>sedative</a:t>
              </a:r>
            </a:p>
          </p:txBody>
        </p:sp>
        <p:sp>
          <p:nvSpPr>
            <p:cNvPr id="12303" name="Text Box 8"/>
            <p:cNvSpPr txBox="1">
              <a:spLocks noChangeArrowheads="1"/>
            </p:cNvSpPr>
            <p:nvPr/>
          </p:nvSpPr>
          <p:spPr bwMode="auto">
            <a:xfrm rot="-3325252">
              <a:off x="807" y="2297"/>
              <a:ext cx="12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>
                  <a:solidFill>
                    <a:srgbClr val="FF0000"/>
                  </a:solidFill>
                  <a:latin typeface="Times New Roman" pitchFamily="18" charset="0"/>
                </a:rPr>
                <a:t>general anesthetic</a:t>
              </a:r>
            </a:p>
          </p:txBody>
        </p:sp>
        <p:sp>
          <p:nvSpPr>
            <p:cNvPr id="12304" name="Text Box 9"/>
            <p:cNvSpPr txBox="1">
              <a:spLocks noChangeArrowheads="1"/>
            </p:cNvSpPr>
            <p:nvPr/>
          </p:nvSpPr>
          <p:spPr bwMode="auto">
            <a:xfrm rot="-3321287">
              <a:off x="758" y="2122"/>
              <a:ext cx="46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 dirty="0">
                  <a:solidFill>
                    <a:srgbClr val="FF0000"/>
                  </a:solidFill>
                  <a:latin typeface="Times New Roman" pitchFamily="18" charset="0"/>
                </a:rPr>
                <a:t>coma</a:t>
              </a:r>
            </a:p>
          </p:txBody>
        </p:sp>
        <p:sp>
          <p:nvSpPr>
            <p:cNvPr id="12305" name="Text Box 15"/>
            <p:cNvSpPr txBox="1">
              <a:spLocks noChangeArrowheads="1"/>
            </p:cNvSpPr>
            <p:nvPr/>
          </p:nvSpPr>
          <p:spPr bwMode="auto">
            <a:xfrm>
              <a:off x="1440" y="1596"/>
              <a:ext cx="11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 i="1">
                  <a:solidFill>
                    <a:srgbClr val="FF0066"/>
                  </a:solidFill>
                  <a:latin typeface="Times New Roman" pitchFamily="18" charset="0"/>
                </a:rPr>
                <a:t>more inhibition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699000" y="2533650"/>
            <a:ext cx="2246313" cy="2963863"/>
            <a:chOff x="2960" y="1596"/>
            <a:chExt cx="1415" cy="1867"/>
          </a:xfrm>
        </p:grpSpPr>
        <p:sp>
          <p:nvSpPr>
            <p:cNvPr id="12297" name="Text Box 11"/>
            <p:cNvSpPr txBox="1">
              <a:spLocks noChangeArrowheads="1"/>
            </p:cNvSpPr>
            <p:nvPr/>
          </p:nvSpPr>
          <p:spPr bwMode="auto">
            <a:xfrm rot="-3325052">
              <a:off x="2229" y="2483"/>
              <a:ext cx="171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 dirty="0">
                  <a:solidFill>
                    <a:srgbClr val="009900"/>
                  </a:solidFill>
                  <a:latin typeface="Times New Roman" pitchFamily="18" charset="0"/>
                </a:rPr>
                <a:t>anxiety/</a:t>
              </a:r>
              <a:r>
                <a:rPr lang="en-US" sz="2000" b="0" dirty="0" err="1">
                  <a:solidFill>
                    <a:srgbClr val="009900"/>
                  </a:solidFill>
                  <a:latin typeface="Times New Roman" pitchFamily="18" charset="0"/>
                </a:rPr>
                <a:t>hyperexcitability</a:t>
              </a:r>
              <a:endParaRPr lang="en-US" sz="2000" b="0" dirty="0">
                <a:solidFill>
                  <a:srgbClr val="009900"/>
                </a:solidFill>
                <a:latin typeface="Times New Roman" pitchFamily="18" charset="0"/>
              </a:endParaRPr>
            </a:p>
          </p:txBody>
        </p:sp>
        <p:sp>
          <p:nvSpPr>
            <p:cNvPr id="12298" name="Text Box 12"/>
            <p:cNvSpPr txBox="1">
              <a:spLocks noChangeArrowheads="1"/>
            </p:cNvSpPr>
            <p:nvPr/>
          </p:nvSpPr>
          <p:spPr bwMode="auto">
            <a:xfrm rot="-3324121">
              <a:off x="3507" y="2229"/>
              <a:ext cx="63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>
                  <a:solidFill>
                    <a:srgbClr val="009900"/>
                  </a:solidFill>
                  <a:latin typeface="Times New Roman" pitchFamily="18" charset="0"/>
                </a:rPr>
                <a:t>seizures</a:t>
              </a:r>
            </a:p>
          </p:txBody>
        </p:sp>
        <p:sp>
          <p:nvSpPr>
            <p:cNvPr id="12299" name="Text Box 17"/>
            <p:cNvSpPr txBox="1">
              <a:spLocks noChangeArrowheads="1"/>
            </p:cNvSpPr>
            <p:nvPr/>
          </p:nvSpPr>
          <p:spPr bwMode="auto">
            <a:xfrm>
              <a:off x="3312" y="1596"/>
              <a:ext cx="101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 i="1">
                  <a:solidFill>
                    <a:srgbClr val="009900"/>
                  </a:solidFill>
                  <a:latin typeface="Times New Roman" pitchFamily="18" charset="0"/>
                </a:rPr>
                <a:t>less inhibition</a:t>
              </a:r>
            </a:p>
          </p:txBody>
        </p:sp>
        <p:sp>
          <p:nvSpPr>
            <p:cNvPr id="12300" name="Text Box 22"/>
            <p:cNvSpPr txBox="1">
              <a:spLocks noChangeArrowheads="1"/>
            </p:cNvSpPr>
            <p:nvPr/>
          </p:nvSpPr>
          <p:spPr bwMode="auto">
            <a:xfrm rot="-3324121">
              <a:off x="3645" y="2363"/>
              <a:ext cx="121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>
                  <a:solidFill>
                    <a:srgbClr val="009900"/>
                  </a:solidFill>
                  <a:latin typeface="Times New Roman" pitchFamily="18" charset="0"/>
                </a:rPr>
                <a:t>status epilepticus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ajal_actx_in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04800"/>
            <a:ext cx="4876800" cy="640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00200" y="228600"/>
            <a:ext cx="5943600" cy="6553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990600"/>
            <a:ext cx="7467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Outline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Intro: circuit neuroscience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Defining cell types in neocortex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Feedforward inhibition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64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untitled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371600"/>
            <a:ext cx="4312285" cy="447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5638800" y="6342965"/>
            <a:ext cx="3941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/>
              <a:t>Douglas and Martin, </a:t>
            </a:r>
            <a:r>
              <a:rPr lang="en-US" b="0" i="1" dirty="0"/>
              <a:t>J. Physiol. </a:t>
            </a:r>
            <a:r>
              <a:rPr lang="en-US" b="0" dirty="0"/>
              <a:t>1991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12673-97E5-489E-BE23-5ED395169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9712"/>
            <a:ext cx="79301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/>
              <a:t>Recurrent excitatory loops dominate cortical circuitry,</a:t>
            </a:r>
          </a:p>
          <a:p>
            <a:r>
              <a:rPr lang="en-US" sz="2400" dirty="0"/>
              <a:t>controlled by inhibitory neurons (~20% of all cortical neurons)</a:t>
            </a:r>
            <a:endParaRPr lang="en-US" sz="24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7FB81-59CA-4425-9E29-D1792A07CA32}"/>
              </a:ext>
            </a:extLst>
          </p:cNvPr>
          <p:cNvSpPr txBox="1"/>
          <p:nvPr/>
        </p:nvSpPr>
        <p:spPr>
          <a:xfrm>
            <a:off x="152400" y="60198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Smooth cells: Inhibitory neurons</a:t>
            </a:r>
          </a:p>
          <a:p>
            <a:r>
              <a:rPr lang="en-US" dirty="0"/>
              <a:t>P2+3: Pyramidal (excitatory) neurons in layers 2/3 </a:t>
            </a:r>
          </a:p>
        </p:txBody>
      </p:sp>
      <p:sp>
        <p:nvSpPr>
          <p:cNvPr id="2" name="Rectangle 1"/>
          <p:cNvSpPr/>
          <p:nvPr/>
        </p:nvSpPr>
        <p:spPr>
          <a:xfrm>
            <a:off x="3962400" y="2554654"/>
            <a:ext cx="838200" cy="9505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22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9"/>
          <p:cNvSpPr txBox="1">
            <a:spLocks noChangeArrowheads="1"/>
          </p:cNvSpPr>
          <p:nvPr/>
        </p:nvSpPr>
        <p:spPr bwMode="auto">
          <a:xfrm>
            <a:off x="1447800" y="228600"/>
            <a:ext cx="606390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/>
              <a:t>GABAergic interneurons in neocortex are highly diverse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90600"/>
            <a:ext cx="5867400" cy="5384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3666" y="6488371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Kawaguchi and Kubota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990600"/>
            <a:ext cx="6400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cs typeface="Arial" charset="0"/>
              </a:rPr>
              <a:t>Anatomical properties</a:t>
            </a:r>
            <a:endParaRPr lang="en-US" altLang="en-US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  <a:cs typeface="Arial" charset="0"/>
              </a:rPr>
              <a:t>Dendritic and axonal </a:t>
            </a:r>
            <a:r>
              <a:rPr lang="en-US" altLang="en-US" dirty="0" err="1">
                <a:solidFill>
                  <a:prstClr val="black"/>
                </a:solidFill>
                <a:cs typeface="Arial" charset="0"/>
              </a:rPr>
              <a:t>arborization</a:t>
            </a:r>
            <a:r>
              <a:rPr lang="en-US" altLang="en-US" dirty="0">
                <a:solidFill>
                  <a:prstClr val="black"/>
                </a:solidFill>
                <a:cs typeface="Arial" charset="0"/>
              </a:rPr>
              <a:t> pattern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  <a:cs typeface="Arial" charset="0"/>
              </a:rPr>
              <a:t>Postsynaptic targets: Proximal vs. distal inhibition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Physiological/biophysical 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Intrinsic firing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Response to neuromodulators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Ionotropic &amp; metabotropic receptors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Ion channels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Synaptic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Dynamic properties (e.g. short-term plasticity) of synaptic inputs and outputs</a:t>
            </a:r>
            <a:endParaRPr lang="en-US" altLang="en-US" dirty="0">
              <a:solidFill>
                <a:prstClr val="black"/>
              </a:solidFill>
              <a:cs typeface="Arial" charset="0"/>
            </a:endParaRP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Molecular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Transcription factors (Dlx1, Dlx2, Dlx5, </a:t>
            </a:r>
            <a:r>
              <a:rPr lang="en-US" dirty="0" err="1"/>
              <a:t>Arx</a:t>
            </a:r>
            <a:r>
              <a:rPr lang="en-US" dirty="0"/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Neuropeptides (Somatostatin, VIP, CCK, NPY)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Calcium-binding proteins (e.g. Parvalbumin)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228600"/>
            <a:ext cx="324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Classifying interneurons</a:t>
            </a:r>
          </a:p>
        </p:txBody>
      </p:sp>
    </p:spTree>
    <p:extLst>
      <p:ext uri="{BB962C8B-B14F-4D97-AF65-F5344CB8AC3E}">
        <p14:creationId xmlns:p14="http://schemas.microsoft.com/office/powerpoint/2010/main" val="3414161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0" y="76200"/>
            <a:ext cx="809366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228600"/>
            <a:ext cx="324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Classifying interneurons</a:t>
            </a:r>
          </a:p>
        </p:txBody>
      </p:sp>
    </p:spTree>
    <p:extLst>
      <p:ext uri="{BB962C8B-B14F-4D97-AF65-F5344CB8AC3E}">
        <p14:creationId xmlns:p14="http://schemas.microsoft.com/office/powerpoint/2010/main" val="1685322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95" y="569297"/>
            <a:ext cx="5869808" cy="5840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130989"/>
            <a:ext cx="535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Morphological types of interneurons (latest count: 15)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8513" y="6374351"/>
            <a:ext cx="256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Jiang et al., </a:t>
            </a:r>
            <a:r>
              <a:rPr lang="en-US" i="1" dirty="0"/>
              <a:t>Science</a:t>
            </a:r>
            <a:r>
              <a:rPr lang="en-US" dirty="0"/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2905302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480" y="1333500"/>
            <a:ext cx="818303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7643" y="266700"/>
            <a:ext cx="7426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Basket and Chandelier neurons show “fast-spiking” (FS)</a:t>
            </a:r>
          </a:p>
          <a:p>
            <a:pPr algn="ctr"/>
            <a:r>
              <a:rPr lang="en-US" b="1" dirty="0"/>
              <a:t>(no spike frequency adaptation, very high spike rates, short-duration spikes)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6248400"/>
            <a:ext cx="3160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McCormick et al., J </a:t>
            </a:r>
            <a:r>
              <a:rPr lang="en-US" sz="1600" dirty="0" err="1"/>
              <a:t>Neurophys</a:t>
            </a:r>
            <a:r>
              <a:rPr lang="en-US" sz="1600" dirty="0"/>
              <a:t> 1985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138329"/>
            <a:ext cx="588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 GABAergic Interneurons show distinct firing patterns….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83" y="685800"/>
            <a:ext cx="6248400" cy="558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600" y="6380046"/>
            <a:ext cx="5246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Petilla</a:t>
            </a:r>
            <a:r>
              <a:rPr lang="en-US" dirty="0"/>
              <a:t> Interneuron Nomenclature Group (PING), 2008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6972" y="49697"/>
            <a:ext cx="651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Distinct types of interneurons contact specific postsynaptic targets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01604"/>
            <a:ext cx="4477703" cy="5458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7778" y="6411300"/>
            <a:ext cx="422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Marin, Nature Reviews Neuroscience, 2012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247973"/>
            <a:ext cx="658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Short-term synaptic plasticity differs based on interneuron subtype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62000"/>
            <a:ext cx="4870355" cy="55743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00800" y="5575279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Short-term facilitation</a:t>
            </a:r>
          </a:p>
          <a:p>
            <a:r>
              <a:rPr lang="en-US" dirty="0">
                <a:solidFill>
                  <a:srgbClr val="FF0000"/>
                </a:solidFill>
              </a:rPr>
              <a:t>(use-dependent increase in synaptic strength)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56388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Short-term depression (use-dependent decrease in synaptic strength)</a:t>
            </a:r>
          </a:p>
        </p:txBody>
      </p:sp>
    </p:spTree>
    <p:extLst>
      <p:ext uri="{BB962C8B-B14F-4D97-AF65-F5344CB8AC3E}">
        <p14:creationId xmlns:p14="http://schemas.microsoft.com/office/powerpoint/2010/main" val="3242995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17" y="410479"/>
            <a:ext cx="7010400" cy="6447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0808" y="126746"/>
            <a:ext cx="490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Neurons can be classified using molecular markers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2784" y="6400800"/>
            <a:ext cx="380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Zeng &amp; </a:t>
            </a:r>
            <a:r>
              <a:rPr lang="en-US" dirty="0" err="1"/>
              <a:t>Sanes</a:t>
            </a:r>
            <a:r>
              <a:rPr lang="en-US" dirty="0"/>
              <a:t>, Nature Rev Neuro, 2017</a:t>
            </a:r>
          </a:p>
        </p:txBody>
      </p:sp>
    </p:spTree>
    <p:extLst>
      <p:ext uri="{BB962C8B-B14F-4D97-AF65-F5344CB8AC3E}">
        <p14:creationId xmlns:p14="http://schemas.microsoft.com/office/powerpoint/2010/main" val="682770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177" y="94963"/>
            <a:ext cx="8382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Circuit Neuroscience</a:t>
            </a:r>
          </a:p>
          <a:p>
            <a:endParaRPr lang="en-US" dirty="0"/>
          </a:p>
          <a:p>
            <a:r>
              <a:rPr lang="en-US" dirty="0"/>
              <a:t>Understanding of the computational function of neural circuits, </a:t>
            </a:r>
            <a:r>
              <a:rPr lang="en-US" i="1" dirty="0"/>
              <a:t>linking this function with the underlying circuit structure.</a:t>
            </a:r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312838"/>
            <a:ext cx="493442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There is a finite number of neuronal types with distinct properties. </a:t>
            </a:r>
            <a:r>
              <a:rPr lang="en-US" sz="1600" dirty="0">
                <a:solidFill>
                  <a:srgbClr val="FF0000"/>
                </a:solidFill>
              </a:rPr>
              <a:t>(Determine cell types)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Synaptic connections between these neuronal types are not random, but follow specific rules, giving rise to well defined local circuits. </a:t>
            </a:r>
            <a:r>
              <a:rPr lang="en-US" sz="1600" dirty="0">
                <a:solidFill>
                  <a:srgbClr val="FF0000"/>
                </a:solidFill>
              </a:rPr>
              <a:t>(Determine connectivity)</a:t>
            </a:r>
            <a:endParaRPr lang="en-US" sz="1600" dirty="0"/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FontTx/>
              <a:buAutoNum type="arabicPeriod"/>
            </a:pPr>
            <a:r>
              <a:rPr lang="en-US" sz="1600" dirty="0"/>
              <a:t>Circuits show </a:t>
            </a:r>
            <a:r>
              <a:rPr lang="en-US" sz="1600" i="1" dirty="0"/>
              <a:t>emergent</a:t>
            </a:r>
            <a:r>
              <a:rPr lang="en-US" sz="1600" dirty="0"/>
              <a:t> functional properties, i.e. their behavior does not simply reflect the behavior of individual cells. </a:t>
            </a:r>
            <a:r>
              <a:rPr lang="en-US" sz="1600" dirty="0">
                <a:solidFill>
                  <a:srgbClr val="FF0000"/>
                </a:solidFill>
              </a:rPr>
              <a:t>(Determine algorithm &amp; temporal dynamics)</a:t>
            </a:r>
          </a:p>
          <a:p>
            <a:pPr marL="342900" indent="-342900">
              <a:buFontTx/>
              <a:buAutoNum type="arabicPeriod"/>
            </a:pPr>
            <a:endParaRPr lang="en-US" sz="1600" dirty="0"/>
          </a:p>
          <a:p>
            <a:pPr marL="342900" indent="-342900">
              <a:buFontTx/>
              <a:buAutoNum type="arabicPeriod"/>
            </a:pPr>
            <a:r>
              <a:rPr lang="en-US" sz="1600" dirty="0"/>
              <a:t>Local circuits are the basic anatomical and functional building block of the mammalian brain  (“canonical circuit”), with each brain area containing a massive number of circuits arranged in parallel.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854028"/>
            <a:ext cx="4764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Key principles </a:t>
            </a:r>
            <a:r>
              <a:rPr lang="en-US" sz="1600" b="1" dirty="0">
                <a:solidFill>
                  <a:srgbClr val="FF0000"/>
                </a:solidFill>
              </a:rPr>
              <a:t>(and challenges) </a:t>
            </a:r>
            <a:r>
              <a:rPr lang="en-US" sz="1600" b="1" dirty="0"/>
              <a:t>of circuit neuroscience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7800" y="6519446"/>
            <a:ext cx="38396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2"/>
              </a:rPr>
              <a:t>https://doi.org/10.3389/neuro.01.017.2008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49" y="1854028"/>
            <a:ext cx="3985459" cy="43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3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6715" y="87868"/>
            <a:ext cx="686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Classification of virtually all interneurons based on 4 molecular markers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0" y="6400800"/>
            <a:ext cx="295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Tremblay et al., Neuron, 2016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5EDCB6-7C36-48FA-B8C9-951275C39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6234"/>
            <a:ext cx="8081374" cy="59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20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1" y="1104900"/>
            <a:ext cx="8606897" cy="464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7342" y="304800"/>
            <a:ext cx="538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Proposed hierarchical classification of cells in neocortex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2784" y="6400800"/>
            <a:ext cx="380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Zeng &amp; </a:t>
            </a:r>
            <a:r>
              <a:rPr lang="en-US" dirty="0" err="1"/>
              <a:t>Sanes</a:t>
            </a:r>
            <a:r>
              <a:rPr lang="en-US" dirty="0"/>
              <a:t>, Nature Rev Neuro, 2017</a:t>
            </a:r>
          </a:p>
        </p:txBody>
      </p:sp>
    </p:spTree>
    <p:extLst>
      <p:ext uri="{BB962C8B-B14F-4D97-AF65-F5344CB8AC3E}">
        <p14:creationId xmlns:p14="http://schemas.microsoft.com/office/powerpoint/2010/main" val="3137237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8600"/>
            <a:ext cx="792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Patch </a:t>
            </a:r>
            <a:r>
              <a:rPr lang="en-US" b="1" dirty="0" err="1"/>
              <a:t>seq</a:t>
            </a:r>
            <a:r>
              <a:rPr lang="en-US" b="1" dirty="0"/>
              <a:t>: </a:t>
            </a:r>
            <a:r>
              <a:rPr lang="en-US" dirty="0"/>
              <a:t>Electrophysiological and morphologic characterization of single neurons (in vitro or in vivo), followed by characterization of </a:t>
            </a:r>
            <a:r>
              <a:rPr lang="en-US" dirty="0">
                <a:solidFill>
                  <a:srgbClr val="FF0000"/>
                </a:solidFill>
              </a:rPr>
              <a:t>entire single cell transcriptome</a:t>
            </a:r>
          </a:p>
          <a:p>
            <a:pPr algn="ctr"/>
            <a:r>
              <a:rPr lang="en-US" dirty="0"/>
              <a:t>-&gt; large diversity of cell types and transcriptomes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1371600"/>
            <a:ext cx="6769099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6400800"/>
            <a:ext cx="579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Cadwell</a:t>
            </a:r>
            <a:r>
              <a:rPr lang="en-US" dirty="0"/>
              <a:t> et al, Nature Biotechnology, 2016 </a:t>
            </a:r>
            <a:r>
              <a:rPr lang="en-US" dirty="0">
                <a:hlinkClick r:id="rId3"/>
              </a:rPr>
              <a:t>10.1038/nbt.3445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07" y="3352800"/>
            <a:ext cx="3048000" cy="260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45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6868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Challenges with classifying (“naming”) neurons in neocortex</a:t>
            </a:r>
          </a:p>
          <a:p>
            <a:pPr algn="ctr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universal agreement over “essential features” (firing patterns, axonal and dendritic morphology, molecular markers)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Lumping </a:t>
            </a:r>
            <a:r>
              <a:rPr lang="en-US" sz="2400"/>
              <a:t>vs splitting: </a:t>
            </a:r>
            <a:r>
              <a:rPr lang="en-US" sz="2400" dirty="0"/>
              <a:t>good agreement about classes and subclasses of neurons, less agreement about types and subtypes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Ignores (functionally important) variability of neurons within a category, overemphasizes distinctions between categories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Certain criteria (e.g. firing patterns) can be rather qualitative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Classifications might be unique to e.g. specific cortical areas, developmental stages, or species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Ignores action of neuromodulators, plasticity, trophic factors, age…</a:t>
            </a:r>
          </a:p>
        </p:txBody>
      </p:sp>
    </p:spTree>
    <p:extLst>
      <p:ext uri="{BB962C8B-B14F-4D97-AF65-F5344CB8AC3E}">
        <p14:creationId xmlns:p14="http://schemas.microsoft.com/office/powerpoint/2010/main" val="883474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ajal_actx_in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304800"/>
            <a:ext cx="4876800" cy="640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600200" y="152400"/>
            <a:ext cx="6553200" cy="66294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90600"/>
            <a:ext cx="7467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Outline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Intro: circuit neuroscience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Defining cell types in neocortex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Feedforward inhibition mediated by distinct types of interneurons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94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" y="762000"/>
            <a:ext cx="8001000" cy="35787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990600"/>
            <a:ext cx="609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19800" y="6172200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Petersen, Neuron, 2007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1518492"/>
            <a:ext cx="6858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366092"/>
            <a:ext cx="6858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70011" y="154886"/>
            <a:ext cx="5156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Rodent somatosensory (“barrel”) cortex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59" y="891853"/>
            <a:ext cx="5718972" cy="2209800"/>
          </a:xfrm>
          <a:prstGeom prst="rect">
            <a:avLst/>
          </a:prstGeom>
        </p:spPr>
      </p:pic>
      <p:pic>
        <p:nvPicPr>
          <p:cNvPr id="9" name="Picture 8" descr="untitled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219644"/>
            <a:ext cx="2887849" cy="22690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382153"/>
            <a:ext cx="4104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Thalamocortical</a:t>
            </a:r>
            <a:r>
              <a:rPr lang="en-US" dirty="0"/>
              <a:t> </a:t>
            </a:r>
            <a:r>
              <a:rPr lang="en-US" dirty="0" smtClean="0"/>
              <a:t>(TC) axons targeting layer</a:t>
            </a:r>
          </a:p>
          <a:p>
            <a:pPr algn="ctr"/>
            <a:r>
              <a:rPr lang="en-US" dirty="0" smtClean="0"/>
              <a:t>4 neurons in barrel </a:t>
            </a:r>
            <a:r>
              <a:rPr lang="en-US" dirty="0"/>
              <a:t>cortex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153438"/>
            <a:ext cx="4648200" cy="22497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66745" y="6488668"/>
            <a:ext cx="471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tooltip="Persistent link using digital object identifier"/>
              </a:rPr>
              <a:t>https</a:t>
            </a:r>
            <a:r>
              <a:rPr lang="en-US" dirty="0">
                <a:hlinkClick r:id="rId5" tooltip="Persistent link using digital object identifier"/>
              </a:rPr>
              <a:t>://doi.org/10.1016/j.neuron.2007.09.017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92799" y="3376955"/>
            <a:ext cx="483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Initial processing of TC inputs in layer 4 is confined to individual barrels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600200"/>
            <a:ext cx="4495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76400"/>
            <a:ext cx="348642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37807" y="228600"/>
            <a:ext cx="8605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Moving individual whiskers triggers only a single spike in neurons of</a:t>
            </a:r>
          </a:p>
          <a:p>
            <a:pPr algn="ctr"/>
            <a:r>
              <a:rPr lang="en-US" sz="2400" dirty="0"/>
              <a:t>layer 4 in barrel cortex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334000"/>
            <a:ext cx="84192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Excitatory cells in layer 4 and 2/3 within a single barrel column are</a:t>
            </a:r>
          </a:p>
          <a:p>
            <a:r>
              <a:rPr lang="en-US" sz="2400" dirty="0"/>
              <a:t>heavily interconnected </a:t>
            </a:r>
          </a:p>
          <a:p>
            <a:r>
              <a:rPr lang="en-US" sz="2400" dirty="0"/>
              <a:t>	-&gt; why do thalamic inputs only trigger single spikes???</a:t>
            </a:r>
          </a:p>
          <a:p>
            <a:r>
              <a:rPr lang="en-US" dirty="0"/>
              <a:t>	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34100" y="4648200"/>
            <a:ext cx="292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Gabernet</a:t>
            </a:r>
            <a:r>
              <a:rPr lang="en-US" dirty="0"/>
              <a:t> et al., Neuron 2005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52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PV interneurons mediate “sparse” and  reliable activity in local circuits of barrel cortex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00" y="1828800"/>
            <a:ext cx="838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7" y="1676400"/>
            <a:ext cx="8887541" cy="4468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6300" y="6463086"/>
            <a:ext cx="448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Petersen, Nature Reviews Neuroscience,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2B54F-0029-4445-BE75-B36907A84CD3}"/>
              </a:ext>
            </a:extLst>
          </p:cNvPr>
          <p:cNvSpPr txBox="1"/>
          <p:nvPr/>
        </p:nvSpPr>
        <p:spPr>
          <a:xfrm>
            <a:off x="1578240" y="5334000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Thalamus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2578" name="Object 4098"/>
          <p:cNvGraphicFramePr>
            <a:graphicFrameLocks noChangeAspect="1"/>
          </p:cNvGraphicFramePr>
          <p:nvPr/>
        </p:nvGraphicFramePr>
        <p:xfrm>
          <a:off x="3124200" y="2743200"/>
          <a:ext cx="2300287" cy="240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Drawing" r:id="rId3" imgW="1403280" imgH="1469160" progId="">
                  <p:embed/>
                </p:oleObj>
              </mc:Choice>
              <mc:Fallback>
                <p:oleObj name="Drawing" r:id="rId3" imgW="1403280" imgH="14691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743200"/>
                        <a:ext cx="2300287" cy="240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2579" name="Picture 4099" descr="Fig3.tif                                                       00000010Ten Forward                    ABA78158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2590800"/>
            <a:ext cx="256857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0" name="Text Box 4100"/>
          <p:cNvSpPr txBox="1">
            <a:spLocks noChangeArrowheads="1"/>
          </p:cNvSpPr>
          <p:nvPr/>
        </p:nvSpPr>
        <p:spPr bwMode="auto">
          <a:xfrm>
            <a:off x="271574" y="264048"/>
            <a:ext cx="8491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0" dirty="0"/>
              <a:t>Inhibitory </a:t>
            </a:r>
            <a:r>
              <a:rPr lang="en-US" sz="2000" dirty="0"/>
              <a:t>fast-spiking (FS)</a:t>
            </a:r>
            <a:r>
              <a:rPr lang="en-US" sz="2000" b="0" dirty="0"/>
              <a:t> cells mediate rapid and precise feedforward inhibition</a:t>
            </a:r>
          </a:p>
          <a:p>
            <a:pPr algn="ctr"/>
            <a:r>
              <a:rPr lang="en-US" sz="2000" b="0" dirty="0"/>
              <a:t>of </a:t>
            </a:r>
            <a:r>
              <a:rPr lang="en-US" sz="2000" b="0" dirty="0" err="1"/>
              <a:t>thalamocortical</a:t>
            </a:r>
            <a:r>
              <a:rPr lang="en-US" sz="2000" b="0" dirty="0"/>
              <a:t> inputs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600200"/>
            <a:ext cx="2438400" cy="394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05526" y="1976993"/>
            <a:ext cx="365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Thalamocortical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monsosynaptic</a:t>
            </a:r>
            <a:r>
              <a:rPr lang="en-US" dirty="0">
                <a:solidFill>
                  <a:srgbClr val="FF0000"/>
                </a:solidFill>
              </a:rPr>
              <a:t> EPSP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6172200" y="2438400"/>
            <a:ext cx="7620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77000" y="5257800"/>
            <a:ext cx="16045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Disynaptic</a:t>
            </a:r>
            <a:r>
              <a:rPr lang="en-US" dirty="0">
                <a:solidFill>
                  <a:srgbClr val="0070C0"/>
                </a:solidFill>
              </a:rPr>
              <a:t> IPSP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086600" y="4724400"/>
            <a:ext cx="533400" cy="3810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724400" y="6224620"/>
            <a:ext cx="415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in-vitro recordings in brain slices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9769"/>
            <a:ext cx="3352800" cy="4468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46246"/>
            <a:ext cx="4122306" cy="4895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810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some invertebrate systems (e.g. </a:t>
            </a:r>
            <a:r>
              <a:rPr lang="en-US" dirty="0" err="1"/>
              <a:t>stomatogastric</a:t>
            </a:r>
            <a:r>
              <a:rPr lang="en-US" dirty="0"/>
              <a:t> ganglion of lobster), structure and function of local circuits are well understood.</a:t>
            </a:r>
          </a:p>
        </p:txBody>
      </p:sp>
    </p:spTree>
    <p:extLst>
      <p:ext uri="{BB962C8B-B14F-4D97-AF65-F5344CB8AC3E}">
        <p14:creationId xmlns:p14="http://schemas.microsoft.com/office/powerpoint/2010/main" val="34451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nins-02-026-g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4572000" cy="4460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7964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Feedforward</a:t>
            </a:r>
            <a:r>
              <a:rPr lang="en-US" dirty="0"/>
              <a:t> inhibitory circuits are common for </a:t>
            </a:r>
            <a:r>
              <a:rPr lang="en-US" dirty="0" err="1"/>
              <a:t>thalamocortical</a:t>
            </a:r>
            <a:r>
              <a:rPr lang="en-US" dirty="0"/>
              <a:t>, </a:t>
            </a:r>
            <a:r>
              <a:rPr lang="en-US" dirty="0" err="1"/>
              <a:t>interlaminar</a:t>
            </a:r>
            <a:r>
              <a:rPr lang="en-US" dirty="0"/>
              <a:t> and</a:t>
            </a:r>
          </a:p>
          <a:p>
            <a:pPr algn="ctr"/>
            <a:r>
              <a:rPr lang="en-US" dirty="0"/>
              <a:t>inter-area cortical circuits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2" y="679342"/>
            <a:ext cx="4419600" cy="4993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652220"/>
            <a:ext cx="3575709" cy="5766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100960"/>
            <a:ext cx="5640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Manipulating PV neuronal activity </a:t>
            </a:r>
            <a:r>
              <a:rPr lang="en-US" sz="2000" i="1" dirty="0"/>
              <a:t>in vivo </a:t>
            </a:r>
            <a:r>
              <a:rPr lang="en-US" sz="2000" dirty="0"/>
              <a:t>using ChR2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0" y="6400800"/>
            <a:ext cx="3423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Cardin et al., Nature  </a:t>
            </a:r>
            <a:r>
              <a:rPr lang="en-US" dirty="0" err="1"/>
              <a:t>Protoc</a:t>
            </a:r>
            <a:r>
              <a:rPr lang="en-US" dirty="0"/>
              <a:t>., 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057" y="6077633"/>
            <a:ext cx="4355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ChR2</a:t>
            </a:r>
            <a:r>
              <a:rPr lang="en-US" sz="1600" dirty="0"/>
              <a:t>  expression in </a:t>
            </a:r>
            <a:r>
              <a:rPr lang="en-US" sz="1600" dirty="0">
                <a:solidFill>
                  <a:srgbClr val="00B050"/>
                </a:solidFill>
              </a:rPr>
              <a:t>PV </a:t>
            </a:r>
            <a:r>
              <a:rPr lang="en-US" sz="1600" dirty="0"/>
              <a:t>(FS) interneurons using</a:t>
            </a:r>
          </a:p>
          <a:p>
            <a:r>
              <a:rPr lang="en-US" sz="1600" dirty="0"/>
              <a:t>AAV DIO </a:t>
            </a:r>
            <a:r>
              <a:rPr lang="en-US" sz="1600" i="1" dirty="0"/>
              <a:t>ChR2-mCherry</a:t>
            </a:r>
            <a:r>
              <a:rPr lang="en-US" sz="1600" dirty="0"/>
              <a:t>  in PV-</a:t>
            </a:r>
            <a:r>
              <a:rPr lang="en-US" sz="1600" dirty="0" err="1"/>
              <a:t>Cre</a:t>
            </a:r>
            <a:r>
              <a:rPr lang="en-US" sz="1600" dirty="0"/>
              <a:t> knock-in mouse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552" y="5672640"/>
            <a:ext cx="3986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   PV </a:t>
            </a:r>
            <a:r>
              <a:rPr lang="en-US" sz="1400" dirty="0">
                <a:solidFill>
                  <a:srgbClr val="FF0000"/>
                </a:solidFill>
              </a:rPr>
              <a:t>ChR2-mCherry        </a:t>
            </a:r>
            <a:r>
              <a:rPr lang="en-US" sz="1400" dirty="0" err="1">
                <a:solidFill>
                  <a:srgbClr val="FF0000"/>
                </a:solidFill>
              </a:rPr>
              <a:t>ChR2-mCherry</a:t>
            </a:r>
            <a:r>
              <a:rPr lang="en-US" sz="1400" dirty="0">
                <a:solidFill>
                  <a:srgbClr val="FF0000"/>
                </a:solidFill>
              </a:rPr>
              <a:t>                 </a:t>
            </a:r>
            <a:r>
              <a:rPr lang="en-US" sz="1400" dirty="0">
                <a:solidFill>
                  <a:srgbClr val="00B050"/>
                </a:solidFill>
              </a:rPr>
              <a:t>PV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19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7315200" cy="4242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6248400"/>
            <a:ext cx="259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Cardin et al., Nature 2009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3381" y="139430"/>
            <a:ext cx="6677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Light-evoked activity in PV</a:t>
            </a:r>
            <a:r>
              <a:rPr lang="en-US" sz="2000" baseline="30000" dirty="0"/>
              <a:t>+</a:t>
            </a:r>
            <a:r>
              <a:rPr lang="en-US" sz="2000" dirty="0"/>
              <a:t> inhibitory interneurons suppresses</a:t>
            </a:r>
          </a:p>
          <a:p>
            <a:pPr algn="ctr"/>
            <a:r>
              <a:rPr lang="en-US" sz="2000" dirty="0"/>
              <a:t>sensory processing in nearby excitatory neuron</a:t>
            </a:r>
          </a:p>
        </p:txBody>
      </p:sp>
    </p:spTree>
    <p:extLst>
      <p:ext uri="{BB962C8B-B14F-4D97-AF65-F5344CB8AC3E}">
        <p14:creationId xmlns:p14="http://schemas.microsoft.com/office/powerpoint/2010/main" val="2836051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083" y="1905000"/>
            <a:ext cx="896571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66711" y="152400"/>
            <a:ext cx="743645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Synaptic basis for strong and rapid feedforward inhibition</a:t>
            </a:r>
          </a:p>
          <a:p>
            <a:pPr algn="ctr"/>
            <a:r>
              <a:rPr lang="en-US" sz="2400" dirty="0"/>
              <a:t>mediated by FS/PV neurons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b="1" dirty="0"/>
              <a:t>Excitatory synapses formed onto FS interneuron are larger than the ones</a:t>
            </a:r>
          </a:p>
          <a:p>
            <a:pPr marL="342900" indent="-342900"/>
            <a:r>
              <a:rPr lang="en-US" b="1" dirty="0"/>
              <a:t>       formed onto excitatory (RS) neuron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6109" y="6400800"/>
            <a:ext cx="4111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Cruikshank et al., Nature Neuroscience 2007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990600"/>
            <a:ext cx="4419600" cy="568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02367" y="304800"/>
            <a:ext cx="7117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2. Synaptic divergence</a:t>
            </a:r>
          </a:p>
          <a:p>
            <a:r>
              <a:rPr lang="en-US" dirty="0"/>
              <a:t>Cross-correlation analysis in vivo: Individual </a:t>
            </a:r>
            <a:r>
              <a:rPr lang="en-US" dirty="0" err="1"/>
              <a:t>thalamocortical</a:t>
            </a:r>
            <a:r>
              <a:rPr lang="en-US" dirty="0"/>
              <a:t> axons contact</a:t>
            </a:r>
          </a:p>
          <a:p>
            <a:r>
              <a:rPr lang="en-US" dirty="0"/>
              <a:t>many FS interneurons, but fewer RS cells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3657600"/>
            <a:ext cx="1285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Relay cell</a:t>
            </a:r>
          </a:p>
          <a:p>
            <a:r>
              <a:rPr lang="en-US" dirty="0"/>
              <a:t>In thalamus</a:t>
            </a:r>
          </a:p>
        </p:txBody>
      </p:sp>
      <p:sp>
        <p:nvSpPr>
          <p:cNvPr id="8" name="Rectangle 7"/>
          <p:cNvSpPr/>
          <p:nvPr/>
        </p:nvSpPr>
        <p:spPr>
          <a:xfrm>
            <a:off x="3886200" y="1600200"/>
            <a:ext cx="152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24200" y="1676400"/>
            <a:ext cx="6858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00200" y="2057400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Synaptic weight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52800" y="59436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4600" y="6172200"/>
            <a:ext cx="76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FS cell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88567" y="6107723"/>
            <a:ext cx="2740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Swadlow</a:t>
            </a:r>
            <a:r>
              <a:rPr lang="en-US" dirty="0"/>
              <a:t> and </a:t>
            </a:r>
            <a:r>
              <a:rPr lang="en-US" dirty="0" err="1"/>
              <a:t>Gusev</a:t>
            </a:r>
            <a:r>
              <a:rPr lang="en-US" dirty="0"/>
              <a:t>,</a:t>
            </a:r>
          </a:p>
          <a:p>
            <a:r>
              <a:rPr lang="en-US" dirty="0"/>
              <a:t>Nature Neuroscience, 2002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76400"/>
            <a:ext cx="6324600" cy="3760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533400"/>
            <a:ext cx="6467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3. Synaptic convergence:</a:t>
            </a:r>
          </a:p>
          <a:p>
            <a:r>
              <a:rPr lang="en-US" dirty="0"/>
              <a:t>Individual FS cells are contacted by multiple thalamic relay neurons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92950" y="6096000"/>
            <a:ext cx="2740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Swadlow</a:t>
            </a:r>
            <a:r>
              <a:rPr lang="en-US" dirty="0"/>
              <a:t> and </a:t>
            </a:r>
            <a:r>
              <a:rPr lang="en-US" dirty="0" err="1"/>
              <a:t>Gusev</a:t>
            </a:r>
            <a:r>
              <a:rPr lang="en-US" dirty="0"/>
              <a:t>,</a:t>
            </a:r>
          </a:p>
          <a:p>
            <a:r>
              <a:rPr lang="en-US" dirty="0"/>
              <a:t>Nature Neuroscience, 2002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0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793916"/>
              </p:ext>
            </p:extLst>
          </p:nvPr>
        </p:nvGraphicFramePr>
        <p:xfrm>
          <a:off x="1439971" y="3186648"/>
          <a:ext cx="1847850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63" name="Drawing" r:id="rId3" imgW="1403280" imgH="1469160" progId="">
                  <p:embed/>
                </p:oleObj>
              </mc:Choice>
              <mc:Fallback>
                <p:oleObj name="Drawing" r:id="rId3" imgW="1403280" imgH="14691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971" y="3186648"/>
                        <a:ext cx="1847850" cy="193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600292" y="1028335"/>
            <a:ext cx="808650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 dirty="0" err="1">
                <a:latin typeface="+mj-lt"/>
              </a:rPr>
              <a:t>Thalamocortical</a:t>
            </a:r>
            <a:r>
              <a:rPr lang="en-US" sz="2000" b="0" dirty="0">
                <a:latin typeface="+mj-lt"/>
              </a:rPr>
              <a:t> (TC) excitatory inputs onto FS cells shows strong short-term</a:t>
            </a:r>
          </a:p>
          <a:p>
            <a:r>
              <a:rPr lang="en-US" sz="2000" dirty="0">
                <a:latin typeface="+mj-lt"/>
              </a:rPr>
              <a:t>synaptic </a:t>
            </a:r>
            <a:r>
              <a:rPr lang="en-US" sz="2000" b="1" dirty="0">
                <a:latin typeface="+mj-lt"/>
              </a:rPr>
              <a:t>depression</a:t>
            </a:r>
            <a:r>
              <a:rPr lang="en-US" sz="2000" dirty="0">
                <a:latin typeface="+mj-lt"/>
              </a:rPr>
              <a:t> (</a:t>
            </a:r>
            <a:r>
              <a:rPr lang="en-US" sz="2000" dirty="0"/>
              <a:t>activity-dependent decrease in synaptic strength)</a:t>
            </a:r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More modest synaptic depression of TC synapses onto RS cells</a:t>
            </a:r>
          </a:p>
        </p:txBody>
      </p:sp>
      <p:grpSp>
        <p:nvGrpSpPr>
          <p:cNvPr id="6" name="Group 1033"/>
          <p:cNvGrpSpPr>
            <a:grpSpLocks/>
          </p:cNvGrpSpPr>
          <p:nvPr/>
        </p:nvGrpSpPr>
        <p:grpSpPr bwMode="auto">
          <a:xfrm>
            <a:off x="3948221" y="2858035"/>
            <a:ext cx="3719513" cy="2601913"/>
            <a:chOff x="2730" y="606"/>
            <a:chExt cx="2343" cy="1639"/>
          </a:xfrm>
        </p:grpSpPr>
        <p:pic>
          <p:nvPicPr>
            <p:cNvPr id="7" name="Picture 103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30" y="606"/>
              <a:ext cx="2343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1032"/>
            <p:cNvSpPr>
              <a:spLocks noChangeArrowheads="1"/>
            </p:cNvSpPr>
            <p:nvPr/>
          </p:nvSpPr>
          <p:spPr bwMode="auto">
            <a:xfrm>
              <a:off x="2813" y="628"/>
              <a:ext cx="239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693971" y="3480335"/>
            <a:ext cx="381000" cy="2286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84571" y="3556535"/>
            <a:ext cx="381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84257" y="5247890"/>
            <a:ext cx="733914" cy="2286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41089" y="3935948"/>
            <a:ext cx="700881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8476" y="209509"/>
            <a:ext cx="8641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Strength of most synapses is </a:t>
            </a:r>
            <a:r>
              <a:rPr lang="en-US" sz="2400" b="1" dirty="0">
                <a:solidFill>
                  <a:srgbClr val="FF0000"/>
                </a:solidFill>
              </a:rPr>
              <a:t>dynamic</a:t>
            </a:r>
            <a:r>
              <a:rPr lang="en-US" sz="2400" b="1" dirty="0"/>
              <a:t> and changes in a use-dependent manner (short-term plasticity)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9912" y="1895475"/>
            <a:ext cx="5038725" cy="1800225"/>
            <a:chOff x="488950" y="1722438"/>
            <a:chExt cx="5038725" cy="1800225"/>
          </a:xfrm>
        </p:grpSpPr>
        <p:graphicFrame>
          <p:nvGraphicFramePr>
            <p:cNvPr id="3" name="Object 0"/>
            <p:cNvGraphicFramePr>
              <a:graphicFrameLocks noChangeAspect="1"/>
            </p:cNvGraphicFramePr>
            <p:nvPr/>
          </p:nvGraphicFramePr>
          <p:xfrm>
            <a:off x="488950" y="1752600"/>
            <a:ext cx="2436813" cy="1050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26" name="Drawing" r:id="rId3" imgW="1837852" imgH="792700" progId="">
                    <p:embed/>
                  </p:oleObj>
                </mc:Choice>
                <mc:Fallback>
                  <p:oleObj name="Drawing" r:id="rId3" imgW="1837852" imgH="792700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950" y="1752600"/>
                          <a:ext cx="2436813" cy="1050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Freeform 235"/>
            <p:cNvSpPr>
              <a:spLocks/>
            </p:cNvSpPr>
            <p:nvPr/>
          </p:nvSpPr>
          <p:spPr bwMode="auto">
            <a:xfrm>
              <a:off x="3236913" y="1785938"/>
              <a:ext cx="342900" cy="1587500"/>
            </a:xfrm>
            <a:custGeom>
              <a:avLst/>
              <a:gdLst/>
              <a:ahLst/>
              <a:cxnLst>
                <a:cxn ang="0">
                  <a:pos x="4" y="61"/>
                </a:cxn>
                <a:cxn ang="0">
                  <a:pos x="7" y="55"/>
                </a:cxn>
                <a:cxn ang="0">
                  <a:pos x="9" y="48"/>
                </a:cxn>
                <a:cxn ang="0">
                  <a:pos x="13" y="44"/>
                </a:cxn>
                <a:cxn ang="0">
                  <a:pos x="18" y="45"/>
                </a:cxn>
                <a:cxn ang="0">
                  <a:pos x="20" y="45"/>
                </a:cxn>
                <a:cxn ang="0">
                  <a:pos x="24" y="35"/>
                </a:cxn>
                <a:cxn ang="0">
                  <a:pos x="29" y="32"/>
                </a:cxn>
                <a:cxn ang="0">
                  <a:pos x="33" y="33"/>
                </a:cxn>
                <a:cxn ang="0">
                  <a:pos x="36" y="38"/>
                </a:cxn>
                <a:cxn ang="0">
                  <a:pos x="38" y="42"/>
                </a:cxn>
                <a:cxn ang="0">
                  <a:pos x="42" y="29"/>
                </a:cxn>
                <a:cxn ang="0">
                  <a:pos x="47" y="3"/>
                </a:cxn>
                <a:cxn ang="0">
                  <a:pos x="51" y="8"/>
                </a:cxn>
                <a:cxn ang="0">
                  <a:pos x="53" y="12"/>
                </a:cxn>
                <a:cxn ang="0">
                  <a:pos x="58" y="26"/>
                </a:cxn>
                <a:cxn ang="0">
                  <a:pos x="60" y="29"/>
                </a:cxn>
                <a:cxn ang="0">
                  <a:pos x="65" y="30"/>
                </a:cxn>
                <a:cxn ang="0">
                  <a:pos x="69" y="44"/>
                </a:cxn>
                <a:cxn ang="0">
                  <a:pos x="71" y="61"/>
                </a:cxn>
                <a:cxn ang="0">
                  <a:pos x="76" y="63"/>
                </a:cxn>
                <a:cxn ang="0">
                  <a:pos x="78" y="63"/>
                </a:cxn>
                <a:cxn ang="0">
                  <a:pos x="82" y="73"/>
                </a:cxn>
                <a:cxn ang="0">
                  <a:pos x="85" y="61"/>
                </a:cxn>
                <a:cxn ang="0">
                  <a:pos x="89" y="76"/>
                </a:cxn>
                <a:cxn ang="0">
                  <a:pos x="93" y="140"/>
                </a:cxn>
                <a:cxn ang="0">
                  <a:pos x="96" y="440"/>
                </a:cxn>
                <a:cxn ang="0">
                  <a:pos x="100" y="670"/>
                </a:cxn>
                <a:cxn ang="0">
                  <a:pos x="102" y="850"/>
                </a:cxn>
                <a:cxn ang="0">
                  <a:pos x="105" y="926"/>
                </a:cxn>
                <a:cxn ang="0">
                  <a:pos x="109" y="968"/>
                </a:cxn>
                <a:cxn ang="0">
                  <a:pos x="114" y="979"/>
                </a:cxn>
                <a:cxn ang="0">
                  <a:pos x="116" y="976"/>
                </a:cxn>
                <a:cxn ang="0">
                  <a:pos x="120" y="970"/>
                </a:cxn>
                <a:cxn ang="0">
                  <a:pos x="125" y="962"/>
                </a:cxn>
                <a:cxn ang="0">
                  <a:pos x="127" y="946"/>
                </a:cxn>
                <a:cxn ang="0">
                  <a:pos x="131" y="928"/>
                </a:cxn>
                <a:cxn ang="0">
                  <a:pos x="134" y="888"/>
                </a:cxn>
                <a:cxn ang="0">
                  <a:pos x="136" y="880"/>
                </a:cxn>
                <a:cxn ang="0">
                  <a:pos x="140" y="868"/>
                </a:cxn>
                <a:cxn ang="0">
                  <a:pos x="145" y="841"/>
                </a:cxn>
                <a:cxn ang="0">
                  <a:pos x="147" y="822"/>
                </a:cxn>
                <a:cxn ang="0">
                  <a:pos x="149" y="813"/>
                </a:cxn>
                <a:cxn ang="0">
                  <a:pos x="154" y="795"/>
                </a:cxn>
                <a:cxn ang="0">
                  <a:pos x="156" y="780"/>
                </a:cxn>
                <a:cxn ang="0">
                  <a:pos x="160" y="762"/>
                </a:cxn>
                <a:cxn ang="0">
                  <a:pos x="162" y="749"/>
                </a:cxn>
                <a:cxn ang="0">
                  <a:pos x="165" y="736"/>
                </a:cxn>
                <a:cxn ang="0">
                  <a:pos x="169" y="689"/>
                </a:cxn>
                <a:cxn ang="0">
                  <a:pos x="174" y="646"/>
                </a:cxn>
                <a:cxn ang="0">
                  <a:pos x="176" y="618"/>
                </a:cxn>
                <a:cxn ang="0">
                  <a:pos x="180" y="594"/>
                </a:cxn>
                <a:cxn ang="0">
                  <a:pos x="185" y="582"/>
                </a:cxn>
                <a:cxn ang="0">
                  <a:pos x="187" y="569"/>
                </a:cxn>
                <a:cxn ang="0">
                  <a:pos x="189" y="560"/>
                </a:cxn>
                <a:cxn ang="0">
                  <a:pos x="194" y="592"/>
                </a:cxn>
                <a:cxn ang="0">
                  <a:pos x="196" y="750"/>
                </a:cxn>
                <a:cxn ang="0">
                  <a:pos x="200" y="885"/>
                </a:cxn>
                <a:cxn ang="0">
                  <a:pos x="205" y="959"/>
                </a:cxn>
                <a:cxn ang="0">
                  <a:pos x="207" y="986"/>
                </a:cxn>
                <a:cxn ang="0">
                  <a:pos x="209" y="992"/>
                </a:cxn>
                <a:cxn ang="0">
                  <a:pos x="214" y="985"/>
                </a:cxn>
              </a:cxnLst>
              <a:rect l="0" t="0" r="r" b="b"/>
              <a:pathLst>
                <a:path w="216" h="1000">
                  <a:moveTo>
                    <a:pt x="0" y="63"/>
                  </a:moveTo>
                  <a:lnTo>
                    <a:pt x="0" y="66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2" y="72"/>
                  </a:lnTo>
                  <a:lnTo>
                    <a:pt x="2" y="63"/>
                  </a:lnTo>
                  <a:lnTo>
                    <a:pt x="4" y="66"/>
                  </a:lnTo>
                  <a:lnTo>
                    <a:pt x="4" y="61"/>
                  </a:lnTo>
                  <a:lnTo>
                    <a:pt x="4" y="52"/>
                  </a:lnTo>
                  <a:lnTo>
                    <a:pt x="4" y="54"/>
                  </a:lnTo>
                  <a:lnTo>
                    <a:pt x="4" y="55"/>
                  </a:lnTo>
                  <a:lnTo>
                    <a:pt x="4" y="63"/>
                  </a:lnTo>
                  <a:lnTo>
                    <a:pt x="4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7" y="55"/>
                  </a:lnTo>
                  <a:lnTo>
                    <a:pt x="9" y="54"/>
                  </a:lnTo>
                  <a:lnTo>
                    <a:pt x="9" y="66"/>
                  </a:lnTo>
                  <a:lnTo>
                    <a:pt x="9" y="58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48"/>
                  </a:lnTo>
                  <a:lnTo>
                    <a:pt x="9" y="51"/>
                  </a:lnTo>
                  <a:lnTo>
                    <a:pt x="9" y="48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11" y="49"/>
                  </a:lnTo>
                  <a:lnTo>
                    <a:pt x="13" y="52"/>
                  </a:lnTo>
                  <a:lnTo>
                    <a:pt x="13" y="45"/>
                  </a:lnTo>
                  <a:lnTo>
                    <a:pt x="13" y="48"/>
                  </a:lnTo>
                  <a:lnTo>
                    <a:pt x="13" y="45"/>
                  </a:lnTo>
                  <a:lnTo>
                    <a:pt x="13" y="44"/>
                  </a:lnTo>
                  <a:lnTo>
                    <a:pt x="13" y="45"/>
                  </a:lnTo>
                  <a:lnTo>
                    <a:pt x="13" y="35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8"/>
                  </a:lnTo>
                  <a:lnTo>
                    <a:pt x="18" y="41"/>
                  </a:lnTo>
                  <a:lnTo>
                    <a:pt x="18" y="44"/>
                  </a:lnTo>
                  <a:lnTo>
                    <a:pt x="18" y="45"/>
                  </a:lnTo>
                  <a:lnTo>
                    <a:pt x="18" y="48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8" y="44"/>
                  </a:lnTo>
                  <a:lnTo>
                    <a:pt x="20" y="38"/>
                  </a:lnTo>
                  <a:lnTo>
                    <a:pt x="20" y="32"/>
                  </a:lnTo>
                  <a:lnTo>
                    <a:pt x="20" y="38"/>
                  </a:lnTo>
                  <a:lnTo>
                    <a:pt x="20" y="45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0" y="38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22" y="39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24" y="33"/>
                  </a:lnTo>
                  <a:lnTo>
                    <a:pt x="24" y="35"/>
                  </a:lnTo>
                  <a:lnTo>
                    <a:pt x="24" y="26"/>
                  </a:lnTo>
                  <a:lnTo>
                    <a:pt x="27" y="30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29" y="26"/>
                  </a:lnTo>
                  <a:lnTo>
                    <a:pt x="29" y="35"/>
                  </a:lnTo>
                  <a:lnTo>
                    <a:pt x="31" y="33"/>
                  </a:lnTo>
                  <a:lnTo>
                    <a:pt x="31" y="36"/>
                  </a:lnTo>
                  <a:lnTo>
                    <a:pt x="31" y="35"/>
                  </a:lnTo>
                  <a:lnTo>
                    <a:pt x="33" y="33"/>
                  </a:lnTo>
                  <a:lnTo>
                    <a:pt x="33" y="41"/>
                  </a:lnTo>
                  <a:lnTo>
                    <a:pt x="33" y="48"/>
                  </a:lnTo>
                  <a:lnTo>
                    <a:pt x="33" y="44"/>
                  </a:lnTo>
                  <a:lnTo>
                    <a:pt x="33" y="42"/>
                  </a:lnTo>
                  <a:lnTo>
                    <a:pt x="33" y="38"/>
                  </a:lnTo>
                  <a:lnTo>
                    <a:pt x="33" y="42"/>
                  </a:lnTo>
                  <a:lnTo>
                    <a:pt x="36" y="41"/>
                  </a:lnTo>
                  <a:lnTo>
                    <a:pt x="36" y="38"/>
                  </a:lnTo>
                  <a:lnTo>
                    <a:pt x="36" y="39"/>
                  </a:lnTo>
                  <a:lnTo>
                    <a:pt x="36" y="41"/>
                  </a:lnTo>
                  <a:lnTo>
                    <a:pt x="38" y="42"/>
                  </a:lnTo>
                  <a:lnTo>
                    <a:pt x="38" y="35"/>
                  </a:lnTo>
                  <a:lnTo>
                    <a:pt x="38" y="42"/>
                  </a:lnTo>
                  <a:lnTo>
                    <a:pt x="38" y="38"/>
                  </a:lnTo>
                  <a:lnTo>
                    <a:pt x="38" y="44"/>
                  </a:lnTo>
                  <a:lnTo>
                    <a:pt x="38" y="42"/>
                  </a:lnTo>
                  <a:lnTo>
                    <a:pt x="40" y="51"/>
                  </a:lnTo>
                  <a:lnTo>
                    <a:pt x="40" y="48"/>
                  </a:lnTo>
                  <a:lnTo>
                    <a:pt x="40" y="44"/>
                  </a:lnTo>
                  <a:lnTo>
                    <a:pt x="40" y="41"/>
                  </a:lnTo>
                  <a:lnTo>
                    <a:pt x="40" y="42"/>
                  </a:lnTo>
                  <a:lnTo>
                    <a:pt x="40" y="36"/>
                  </a:lnTo>
                  <a:lnTo>
                    <a:pt x="42" y="41"/>
                  </a:lnTo>
                  <a:lnTo>
                    <a:pt x="42" y="29"/>
                  </a:lnTo>
                  <a:lnTo>
                    <a:pt x="42" y="33"/>
                  </a:lnTo>
                  <a:lnTo>
                    <a:pt x="45" y="29"/>
                  </a:lnTo>
                  <a:lnTo>
                    <a:pt x="45" y="18"/>
                  </a:lnTo>
                  <a:lnTo>
                    <a:pt x="45" y="23"/>
                  </a:lnTo>
                  <a:lnTo>
                    <a:pt x="45" y="17"/>
                  </a:lnTo>
                  <a:lnTo>
                    <a:pt x="45" y="11"/>
                  </a:lnTo>
                  <a:lnTo>
                    <a:pt x="47" y="8"/>
                  </a:lnTo>
                  <a:lnTo>
                    <a:pt x="47" y="3"/>
                  </a:lnTo>
                  <a:lnTo>
                    <a:pt x="47" y="0"/>
                  </a:lnTo>
                  <a:lnTo>
                    <a:pt x="49" y="3"/>
                  </a:lnTo>
                  <a:lnTo>
                    <a:pt x="49" y="8"/>
                  </a:lnTo>
                  <a:lnTo>
                    <a:pt x="49" y="3"/>
                  </a:lnTo>
                  <a:lnTo>
                    <a:pt x="49" y="8"/>
                  </a:lnTo>
                  <a:lnTo>
                    <a:pt x="49" y="0"/>
                  </a:lnTo>
                  <a:lnTo>
                    <a:pt x="49" y="5"/>
                  </a:lnTo>
                  <a:lnTo>
                    <a:pt x="51" y="8"/>
                  </a:lnTo>
                  <a:lnTo>
                    <a:pt x="51" y="2"/>
                  </a:lnTo>
                  <a:lnTo>
                    <a:pt x="51" y="8"/>
                  </a:lnTo>
                  <a:lnTo>
                    <a:pt x="51" y="11"/>
                  </a:lnTo>
                  <a:lnTo>
                    <a:pt x="53" y="5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15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6" y="24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8" y="15"/>
                  </a:lnTo>
                  <a:lnTo>
                    <a:pt x="58" y="17"/>
                  </a:lnTo>
                  <a:lnTo>
                    <a:pt x="58" y="12"/>
                  </a:lnTo>
                  <a:lnTo>
                    <a:pt x="58" y="26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60" y="21"/>
                  </a:lnTo>
                  <a:lnTo>
                    <a:pt x="60" y="18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2" y="29"/>
                  </a:lnTo>
                  <a:lnTo>
                    <a:pt x="62" y="26"/>
                  </a:lnTo>
                  <a:lnTo>
                    <a:pt x="62" y="21"/>
                  </a:lnTo>
                  <a:lnTo>
                    <a:pt x="65" y="26"/>
                  </a:lnTo>
                  <a:lnTo>
                    <a:pt x="65" y="30"/>
                  </a:lnTo>
                  <a:lnTo>
                    <a:pt x="65" y="29"/>
                  </a:lnTo>
                  <a:lnTo>
                    <a:pt x="65" y="30"/>
                  </a:lnTo>
                  <a:lnTo>
                    <a:pt x="65" y="33"/>
                  </a:lnTo>
                  <a:lnTo>
                    <a:pt x="65" y="42"/>
                  </a:lnTo>
                  <a:lnTo>
                    <a:pt x="67" y="35"/>
                  </a:lnTo>
                  <a:lnTo>
                    <a:pt x="67" y="44"/>
                  </a:lnTo>
                  <a:lnTo>
                    <a:pt x="67" y="41"/>
                  </a:lnTo>
                  <a:lnTo>
                    <a:pt x="67" y="51"/>
                  </a:lnTo>
                  <a:lnTo>
                    <a:pt x="69" y="49"/>
                  </a:lnTo>
                  <a:lnTo>
                    <a:pt x="69" y="44"/>
                  </a:lnTo>
                  <a:lnTo>
                    <a:pt x="69" y="49"/>
                  </a:lnTo>
                  <a:lnTo>
                    <a:pt x="69" y="51"/>
                  </a:lnTo>
                  <a:lnTo>
                    <a:pt x="69" y="58"/>
                  </a:lnTo>
                  <a:lnTo>
                    <a:pt x="69" y="51"/>
                  </a:lnTo>
                  <a:lnTo>
                    <a:pt x="69" y="55"/>
                  </a:lnTo>
                  <a:lnTo>
                    <a:pt x="71" y="58"/>
                  </a:lnTo>
                  <a:lnTo>
                    <a:pt x="71" y="57"/>
                  </a:lnTo>
                  <a:lnTo>
                    <a:pt x="71" y="61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3" y="57"/>
                  </a:lnTo>
                  <a:lnTo>
                    <a:pt x="73" y="54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6" y="57"/>
                  </a:lnTo>
                  <a:lnTo>
                    <a:pt x="76" y="63"/>
                  </a:lnTo>
                  <a:lnTo>
                    <a:pt x="76" y="54"/>
                  </a:lnTo>
                  <a:lnTo>
                    <a:pt x="76" y="55"/>
                  </a:lnTo>
                  <a:lnTo>
                    <a:pt x="78" y="57"/>
                  </a:lnTo>
                  <a:lnTo>
                    <a:pt x="78" y="58"/>
                  </a:lnTo>
                  <a:lnTo>
                    <a:pt x="78" y="63"/>
                  </a:lnTo>
                  <a:lnTo>
                    <a:pt x="78" y="55"/>
                  </a:lnTo>
                  <a:lnTo>
                    <a:pt x="78" y="66"/>
                  </a:lnTo>
                  <a:lnTo>
                    <a:pt x="78" y="63"/>
                  </a:lnTo>
                  <a:lnTo>
                    <a:pt x="78" y="58"/>
                  </a:lnTo>
                  <a:lnTo>
                    <a:pt x="80" y="61"/>
                  </a:lnTo>
                  <a:lnTo>
                    <a:pt x="80" y="61"/>
                  </a:lnTo>
                  <a:lnTo>
                    <a:pt x="80" y="63"/>
                  </a:lnTo>
                  <a:lnTo>
                    <a:pt x="80" y="58"/>
                  </a:lnTo>
                  <a:lnTo>
                    <a:pt x="80" y="63"/>
                  </a:lnTo>
                  <a:lnTo>
                    <a:pt x="80" y="66"/>
                  </a:lnTo>
                  <a:lnTo>
                    <a:pt x="82" y="73"/>
                  </a:lnTo>
                  <a:lnTo>
                    <a:pt x="82" y="75"/>
                  </a:lnTo>
                  <a:lnTo>
                    <a:pt x="82" y="69"/>
                  </a:lnTo>
                  <a:lnTo>
                    <a:pt x="82" y="66"/>
                  </a:lnTo>
                  <a:lnTo>
                    <a:pt x="85" y="66"/>
                  </a:lnTo>
                  <a:lnTo>
                    <a:pt x="85" y="66"/>
                  </a:lnTo>
                  <a:lnTo>
                    <a:pt x="85" y="58"/>
                  </a:lnTo>
                  <a:lnTo>
                    <a:pt x="85" y="55"/>
                  </a:lnTo>
                  <a:lnTo>
                    <a:pt x="85" y="61"/>
                  </a:lnTo>
                  <a:lnTo>
                    <a:pt x="85" y="63"/>
                  </a:lnTo>
                  <a:lnTo>
                    <a:pt x="87" y="72"/>
                  </a:lnTo>
                  <a:lnTo>
                    <a:pt x="87" y="69"/>
                  </a:lnTo>
                  <a:lnTo>
                    <a:pt x="87" y="61"/>
                  </a:lnTo>
                  <a:lnTo>
                    <a:pt x="89" y="69"/>
                  </a:lnTo>
                  <a:lnTo>
                    <a:pt x="89" y="69"/>
                  </a:lnTo>
                  <a:lnTo>
                    <a:pt x="89" y="69"/>
                  </a:lnTo>
                  <a:lnTo>
                    <a:pt x="89" y="76"/>
                  </a:lnTo>
                  <a:lnTo>
                    <a:pt x="89" y="78"/>
                  </a:lnTo>
                  <a:lnTo>
                    <a:pt x="89" y="75"/>
                  </a:lnTo>
                  <a:lnTo>
                    <a:pt x="89" y="76"/>
                  </a:lnTo>
                  <a:lnTo>
                    <a:pt x="91" y="69"/>
                  </a:lnTo>
                  <a:lnTo>
                    <a:pt x="91" y="79"/>
                  </a:lnTo>
                  <a:lnTo>
                    <a:pt x="93" y="94"/>
                  </a:lnTo>
                  <a:lnTo>
                    <a:pt x="93" y="109"/>
                  </a:lnTo>
                  <a:lnTo>
                    <a:pt x="93" y="140"/>
                  </a:lnTo>
                  <a:lnTo>
                    <a:pt x="93" y="193"/>
                  </a:lnTo>
                  <a:lnTo>
                    <a:pt x="93" y="234"/>
                  </a:lnTo>
                  <a:lnTo>
                    <a:pt x="93" y="288"/>
                  </a:lnTo>
                  <a:lnTo>
                    <a:pt x="93" y="319"/>
                  </a:lnTo>
                  <a:lnTo>
                    <a:pt x="96" y="357"/>
                  </a:lnTo>
                  <a:lnTo>
                    <a:pt x="96" y="385"/>
                  </a:lnTo>
                  <a:lnTo>
                    <a:pt x="96" y="409"/>
                  </a:lnTo>
                  <a:lnTo>
                    <a:pt x="96" y="440"/>
                  </a:lnTo>
                  <a:lnTo>
                    <a:pt x="98" y="467"/>
                  </a:lnTo>
                  <a:lnTo>
                    <a:pt x="98" y="501"/>
                  </a:lnTo>
                  <a:lnTo>
                    <a:pt x="98" y="539"/>
                  </a:lnTo>
                  <a:lnTo>
                    <a:pt x="98" y="573"/>
                  </a:lnTo>
                  <a:lnTo>
                    <a:pt x="98" y="595"/>
                  </a:lnTo>
                  <a:lnTo>
                    <a:pt x="98" y="627"/>
                  </a:lnTo>
                  <a:lnTo>
                    <a:pt x="98" y="654"/>
                  </a:lnTo>
                  <a:lnTo>
                    <a:pt x="100" y="670"/>
                  </a:lnTo>
                  <a:lnTo>
                    <a:pt x="100" y="694"/>
                  </a:lnTo>
                  <a:lnTo>
                    <a:pt x="100" y="719"/>
                  </a:lnTo>
                  <a:lnTo>
                    <a:pt x="100" y="753"/>
                  </a:lnTo>
                  <a:lnTo>
                    <a:pt x="100" y="773"/>
                  </a:lnTo>
                  <a:lnTo>
                    <a:pt x="100" y="797"/>
                  </a:lnTo>
                  <a:lnTo>
                    <a:pt x="100" y="813"/>
                  </a:lnTo>
                  <a:lnTo>
                    <a:pt x="102" y="832"/>
                  </a:lnTo>
                  <a:lnTo>
                    <a:pt x="102" y="850"/>
                  </a:lnTo>
                  <a:lnTo>
                    <a:pt x="102" y="859"/>
                  </a:lnTo>
                  <a:lnTo>
                    <a:pt x="102" y="877"/>
                  </a:lnTo>
                  <a:lnTo>
                    <a:pt x="105" y="891"/>
                  </a:lnTo>
                  <a:lnTo>
                    <a:pt x="105" y="898"/>
                  </a:lnTo>
                  <a:lnTo>
                    <a:pt x="105" y="909"/>
                  </a:lnTo>
                  <a:lnTo>
                    <a:pt x="105" y="909"/>
                  </a:lnTo>
                  <a:lnTo>
                    <a:pt x="105" y="922"/>
                  </a:lnTo>
                  <a:lnTo>
                    <a:pt x="105" y="926"/>
                  </a:lnTo>
                  <a:lnTo>
                    <a:pt x="105" y="931"/>
                  </a:lnTo>
                  <a:lnTo>
                    <a:pt x="107" y="944"/>
                  </a:lnTo>
                  <a:lnTo>
                    <a:pt x="107" y="946"/>
                  </a:lnTo>
                  <a:lnTo>
                    <a:pt x="107" y="952"/>
                  </a:lnTo>
                  <a:lnTo>
                    <a:pt x="109" y="959"/>
                  </a:lnTo>
                  <a:lnTo>
                    <a:pt x="109" y="962"/>
                  </a:lnTo>
                  <a:lnTo>
                    <a:pt x="109" y="970"/>
                  </a:lnTo>
                  <a:lnTo>
                    <a:pt x="109" y="968"/>
                  </a:lnTo>
                  <a:lnTo>
                    <a:pt x="109" y="964"/>
                  </a:lnTo>
                  <a:lnTo>
                    <a:pt x="109" y="970"/>
                  </a:lnTo>
                  <a:lnTo>
                    <a:pt x="111" y="973"/>
                  </a:lnTo>
                  <a:lnTo>
                    <a:pt x="111" y="979"/>
                  </a:lnTo>
                  <a:lnTo>
                    <a:pt x="111" y="980"/>
                  </a:lnTo>
                  <a:lnTo>
                    <a:pt x="111" y="971"/>
                  </a:lnTo>
                  <a:lnTo>
                    <a:pt x="114" y="980"/>
                  </a:lnTo>
                  <a:lnTo>
                    <a:pt x="114" y="979"/>
                  </a:lnTo>
                  <a:lnTo>
                    <a:pt x="114" y="980"/>
                  </a:lnTo>
                  <a:lnTo>
                    <a:pt x="114" y="985"/>
                  </a:lnTo>
                  <a:lnTo>
                    <a:pt x="114" y="992"/>
                  </a:lnTo>
                  <a:lnTo>
                    <a:pt x="114" y="982"/>
                  </a:lnTo>
                  <a:lnTo>
                    <a:pt x="116" y="986"/>
                  </a:lnTo>
                  <a:lnTo>
                    <a:pt x="116" y="985"/>
                  </a:lnTo>
                  <a:lnTo>
                    <a:pt x="116" y="982"/>
                  </a:lnTo>
                  <a:lnTo>
                    <a:pt x="116" y="976"/>
                  </a:lnTo>
                  <a:lnTo>
                    <a:pt x="116" y="985"/>
                  </a:lnTo>
                  <a:lnTo>
                    <a:pt x="116" y="971"/>
                  </a:lnTo>
                  <a:lnTo>
                    <a:pt x="118" y="976"/>
                  </a:lnTo>
                  <a:lnTo>
                    <a:pt x="118" y="974"/>
                  </a:lnTo>
                  <a:lnTo>
                    <a:pt x="118" y="973"/>
                  </a:lnTo>
                  <a:lnTo>
                    <a:pt x="120" y="971"/>
                  </a:lnTo>
                  <a:lnTo>
                    <a:pt x="120" y="967"/>
                  </a:lnTo>
                  <a:lnTo>
                    <a:pt x="120" y="970"/>
                  </a:lnTo>
                  <a:lnTo>
                    <a:pt x="120" y="968"/>
                  </a:lnTo>
                  <a:lnTo>
                    <a:pt x="120" y="964"/>
                  </a:lnTo>
                  <a:lnTo>
                    <a:pt x="120" y="977"/>
                  </a:lnTo>
                  <a:lnTo>
                    <a:pt x="120" y="970"/>
                  </a:lnTo>
                  <a:lnTo>
                    <a:pt x="122" y="967"/>
                  </a:lnTo>
                  <a:lnTo>
                    <a:pt x="122" y="964"/>
                  </a:lnTo>
                  <a:lnTo>
                    <a:pt x="122" y="955"/>
                  </a:lnTo>
                  <a:lnTo>
                    <a:pt x="125" y="962"/>
                  </a:lnTo>
                  <a:lnTo>
                    <a:pt x="125" y="952"/>
                  </a:lnTo>
                  <a:lnTo>
                    <a:pt x="125" y="952"/>
                  </a:lnTo>
                  <a:lnTo>
                    <a:pt x="125" y="946"/>
                  </a:lnTo>
                  <a:lnTo>
                    <a:pt x="125" y="952"/>
                  </a:lnTo>
                  <a:lnTo>
                    <a:pt x="125" y="949"/>
                  </a:lnTo>
                  <a:lnTo>
                    <a:pt x="127" y="949"/>
                  </a:lnTo>
                  <a:lnTo>
                    <a:pt x="127" y="944"/>
                  </a:lnTo>
                  <a:lnTo>
                    <a:pt x="127" y="946"/>
                  </a:lnTo>
                  <a:lnTo>
                    <a:pt x="127" y="940"/>
                  </a:lnTo>
                  <a:lnTo>
                    <a:pt x="129" y="934"/>
                  </a:lnTo>
                  <a:lnTo>
                    <a:pt x="129" y="937"/>
                  </a:lnTo>
                  <a:lnTo>
                    <a:pt x="129" y="925"/>
                  </a:lnTo>
                  <a:lnTo>
                    <a:pt x="129" y="926"/>
                  </a:lnTo>
                  <a:lnTo>
                    <a:pt x="129" y="922"/>
                  </a:lnTo>
                  <a:lnTo>
                    <a:pt x="129" y="923"/>
                  </a:lnTo>
                  <a:lnTo>
                    <a:pt x="131" y="928"/>
                  </a:lnTo>
                  <a:lnTo>
                    <a:pt x="131" y="922"/>
                  </a:lnTo>
                  <a:lnTo>
                    <a:pt x="131" y="920"/>
                  </a:lnTo>
                  <a:lnTo>
                    <a:pt x="131" y="916"/>
                  </a:lnTo>
                  <a:lnTo>
                    <a:pt x="134" y="913"/>
                  </a:lnTo>
                  <a:lnTo>
                    <a:pt x="134" y="917"/>
                  </a:lnTo>
                  <a:lnTo>
                    <a:pt x="134" y="909"/>
                  </a:lnTo>
                  <a:lnTo>
                    <a:pt x="134" y="904"/>
                  </a:lnTo>
                  <a:lnTo>
                    <a:pt x="134" y="888"/>
                  </a:lnTo>
                  <a:lnTo>
                    <a:pt x="134" y="900"/>
                  </a:lnTo>
                  <a:lnTo>
                    <a:pt x="134" y="886"/>
                  </a:lnTo>
                  <a:lnTo>
                    <a:pt x="136" y="885"/>
                  </a:lnTo>
                  <a:lnTo>
                    <a:pt x="136" y="888"/>
                  </a:lnTo>
                  <a:lnTo>
                    <a:pt x="136" y="879"/>
                  </a:lnTo>
                  <a:lnTo>
                    <a:pt x="136" y="883"/>
                  </a:lnTo>
                  <a:lnTo>
                    <a:pt x="136" y="876"/>
                  </a:lnTo>
                  <a:lnTo>
                    <a:pt x="136" y="880"/>
                  </a:lnTo>
                  <a:lnTo>
                    <a:pt x="136" y="873"/>
                  </a:lnTo>
                  <a:lnTo>
                    <a:pt x="138" y="876"/>
                  </a:lnTo>
                  <a:lnTo>
                    <a:pt x="138" y="870"/>
                  </a:lnTo>
                  <a:lnTo>
                    <a:pt x="138" y="871"/>
                  </a:lnTo>
                  <a:lnTo>
                    <a:pt x="140" y="867"/>
                  </a:lnTo>
                  <a:lnTo>
                    <a:pt x="140" y="871"/>
                  </a:lnTo>
                  <a:lnTo>
                    <a:pt x="140" y="865"/>
                  </a:lnTo>
                  <a:lnTo>
                    <a:pt x="140" y="868"/>
                  </a:lnTo>
                  <a:lnTo>
                    <a:pt x="140" y="870"/>
                  </a:lnTo>
                  <a:lnTo>
                    <a:pt x="140" y="864"/>
                  </a:lnTo>
                  <a:lnTo>
                    <a:pt x="140" y="861"/>
                  </a:lnTo>
                  <a:lnTo>
                    <a:pt x="142" y="852"/>
                  </a:lnTo>
                  <a:lnTo>
                    <a:pt x="142" y="859"/>
                  </a:lnTo>
                  <a:lnTo>
                    <a:pt x="142" y="850"/>
                  </a:lnTo>
                  <a:lnTo>
                    <a:pt x="142" y="847"/>
                  </a:lnTo>
                  <a:lnTo>
                    <a:pt x="145" y="841"/>
                  </a:lnTo>
                  <a:lnTo>
                    <a:pt x="145" y="843"/>
                  </a:lnTo>
                  <a:lnTo>
                    <a:pt x="145" y="841"/>
                  </a:lnTo>
                  <a:lnTo>
                    <a:pt x="145" y="832"/>
                  </a:lnTo>
                  <a:lnTo>
                    <a:pt x="145" y="837"/>
                  </a:lnTo>
                  <a:lnTo>
                    <a:pt x="145" y="832"/>
                  </a:lnTo>
                  <a:lnTo>
                    <a:pt x="145" y="827"/>
                  </a:lnTo>
                  <a:lnTo>
                    <a:pt x="147" y="819"/>
                  </a:lnTo>
                  <a:lnTo>
                    <a:pt x="147" y="822"/>
                  </a:lnTo>
                  <a:lnTo>
                    <a:pt x="147" y="827"/>
                  </a:lnTo>
                  <a:lnTo>
                    <a:pt x="147" y="819"/>
                  </a:lnTo>
                  <a:lnTo>
                    <a:pt x="149" y="822"/>
                  </a:lnTo>
                  <a:lnTo>
                    <a:pt x="149" y="819"/>
                  </a:lnTo>
                  <a:lnTo>
                    <a:pt x="149" y="815"/>
                  </a:lnTo>
                  <a:lnTo>
                    <a:pt x="149" y="816"/>
                  </a:lnTo>
                  <a:lnTo>
                    <a:pt x="149" y="815"/>
                  </a:lnTo>
                  <a:lnTo>
                    <a:pt x="149" y="813"/>
                  </a:lnTo>
                  <a:lnTo>
                    <a:pt x="149" y="812"/>
                  </a:lnTo>
                  <a:lnTo>
                    <a:pt x="151" y="812"/>
                  </a:lnTo>
                  <a:lnTo>
                    <a:pt x="151" y="801"/>
                  </a:lnTo>
                  <a:lnTo>
                    <a:pt x="151" y="804"/>
                  </a:lnTo>
                  <a:lnTo>
                    <a:pt x="154" y="794"/>
                  </a:lnTo>
                  <a:lnTo>
                    <a:pt x="154" y="800"/>
                  </a:lnTo>
                  <a:lnTo>
                    <a:pt x="154" y="806"/>
                  </a:lnTo>
                  <a:lnTo>
                    <a:pt x="154" y="795"/>
                  </a:lnTo>
                  <a:lnTo>
                    <a:pt x="154" y="795"/>
                  </a:lnTo>
                  <a:lnTo>
                    <a:pt x="154" y="786"/>
                  </a:lnTo>
                  <a:lnTo>
                    <a:pt x="154" y="789"/>
                  </a:lnTo>
                  <a:lnTo>
                    <a:pt x="156" y="794"/>
                  </a:lnTo>
                  <a:lnTo>
                    <a:pt x="156" y="782"/>
                  </a:lnTo>
                  <a:lnTo>
                    <a:pt x="156" y="783"/>
                  </a:lnTo>
                  <a:lnTo>
                    <a:pt x="156" y="773"/>
                  </a:lnTo>
                  <a:lnTo>
                    <a:pt x="156" y="780"/>
                  </a:lnTo>
                  <a:lnTo>
                    <a:pt x="156" y="782"/>
                  </a:lnTo>
                  <a:lnTo>
                    <a:pt x="156" y="776"/>
                  </a:lnTo>
                  <a:lnTo>
                    <a:pt x="156" y="779"/>
                  </a:lnTo>
                  <a:lnTo>
                    <a:pt x="158" y="773"/>
                  </a:lnTo>
                  <a:lnTo>
                    <a:pt x="158" y="764"/>
                  </a:lnTo>
                  <a:lnTo>
                    <a:pt x="158" y="773"/>
                  </a:lnTo>
                  <a:lnTo>
                    <a:pt x="160" y="782"/>
                  </a:lnTo>
                  <a:lnTo>
                    <a:pt x="160" y="762"/>
                  </a:lnTo>
                  <a:lnTo>
                    <a:pt x="160" y="768"/>
                  </a:lnTo>
                  <a:lnTo>
                    <a:pt x="160" y="759"/>
                  </a:lnTo>
                  <a:lnTo>
                    <a:pt x="160" y="761"/>
                  </a:lnTo>
                  <a:lnTo>
                    <a:pt x="160" y="756"/>
                  </a:lnTo>
                  <a:lnTo>
                    <a:pt x="160" y="755"/>
                  </a:lnTo>
                  <a:lnTo>
                    <a:pt x="162" y="755"/>
                  </a:lnTo>
                  <a:lnTo>
                    <a:pt x="162" y="746"/>
                  </a:lnTo>
                  <a:lnTo>
                    <a:pt x="162" y="749"/>
                  </a:lnTo>
                  <a:lnTo>
                    <a:pt x="162" y="742"/>
                  </a:lnTo>
                  <a:lnTo>
                    <a:pt x="165" y="742"/>
                  </a:lnTo>
                  <a:lnTo>
                    <a:pt x="165" y="743"/>
                  </a:lnTo>
                  <a:lnTo>
                    <a:pt x="165" y="740"/>
                  </a:lnTo>
                  <a:lnTo>
                    <a:pt x="165" y="739"/>
                  </a:lnTo>
                  <a:lnTo>
                    <a:pt x="165" y="736"/>
                  </a:lnTo>
                  <a:lnTo>
                    <a:pt x="165" y="733"/>
                  </a:lnTo>
                  <a:lnTo>
                    <a:pt x="165" y="736"/>
                  </a:lnTo>
                  <a:lnTo>
                    <a:pt x="167" y="725"/>
                  </a:lnTo>
                  <a:lnTo>
                    <a:pt x="167" y="728"/>
                  </a:lnTo>
                  <a:lnTo>
                    <a:pt x="167" y="724"/>
                  </a:lnTo>
                  <a:lnTo>
                    <a:pt x="169" y="722"/>
                  </a:lnTo>
                  <a:lnTo>
                    <a:pt x="169" y="712"/>
                  </a:lnTo>
                  <a:lnTo>
                    <a:pt x="169" y="710"/>
                  </a:lnTo>
                  <a:lnTo>
                    <a:pt x="169" y="701"/>
                  </a:lnTo>
                  <a:lnTo>
                    <a:pt x="169" y="689"/>
                  </a:lnTo>
                  <a:lnTo>
                    <a:pt x="169" y="688"/>
                  </a:lnTo>
                  <a:lnTo>
                    <a:pt x="169" y="674"/>
                  </a:lnTo>
                  <a:lnTo>
                    <a:pt x="171" y="674"/>
                  </a:lnTo>
                  <a:lnTo>
                    <a:pt x="171" y="668"/>
                  </a:lnTo>
                  <a:lnTo>
                    <a:pt x="171" y="659"/>
                  </a:lnTo>
                  <a:lnTo>
                    <a:pt x="174" y="661"/>
                  </a:lnTo>
                  <a:lnTo>
                    <a:pt x="174" y="664"/>
                  </a:lnTo>
                  <a:lnTo>
                    <a:pt x="174" y="646"/>
                  </a:lnTo>
                  <a:lnTo>
                    <a:pt x="174" y="642"/>
                  </a:lnTo>
                  <a:lnTo>
                    <a:pt x="174" y="645"/>
                  </a:lnTo>
                  <a:lnTo>
                    <a:pt x="174" y="631"/>
                  </a:lnTo>
                  <a:lnTo>
                    <a:pt x="176" y="639"/>
                  </a:lnTo>
                  <a:lnTo>
                    <a:pt x="176" y="631"/>
                  </a:lnTo>
                  <a:lnTo>
                    <a:pt x="176" y="627"/>
                  </a:lnTo>
                  <a:lnTo>
                    <a:pt x="176" y="630"/>
                  </a:lnTo>
                  <a:lnTo>
                    <a:pt x="176" y="618"/>
                  </a:lnTo>
                  <a:lnTo>
                    <a:pt x="176" y="618"/>
                  </a:lnTo>
                  <a:lnTo>
                    <a:pt x="178" y="613"/>
                  </a:lnTo>
                  <a:lnTo>
                    <a:pt x="178" y="618"/>
                  </a:lnTo>
                  <a:lnTo>
                    <a:pt x="178" y="616"/>
                  </a:lnTo>
                  <a:lnTo>
                    <a:pt x="178" y="621"/>
                  </a:lnTo>
                  <a:lnTo>
                    <a:pt x="180" y="616"/>
                  </a:lnTo>
                  <a:lnTo>
                    <a:pt x="180" y="613"/>
                  </a:lnTo>
                  <a:lnTo>
                    <a:pt x="180" y="594"/>
                  </a:lnTo>
                  <a:lnTo>
                    <a:pt x="180" y="597"/>
                  </a:lnTo>
                  <a:lnTo>
                    <a:pt x="180" y="592"/>
                  </a:lnTo>
                  <a:lnTo>
                    <a:pt x="180" y="597"/>
                  </a:lnTo>
                  <a:lnTo>
                    <a:pt x="183" y="595"/>
                  </a:lnTo>
                  <a:lnTo>
                    <a:pt x="183" y="588"/>
                  </a:lnTo>
                  <a:lnTo>
                    <a:pt x="183" y="589"/>
                  </a:lnTo>
                  <a:lnTo>
                    <a:pt x="183" y="585"/>
                  </a:lnTo>
                  <a:lnTo>
                    <a:pt x="185" y="582"/>
                  </a:lnTo>
                  <a:lnTo>
                    <a:pt x="185" y="579"/>
                  </a:lnTo>
                  <a:lnTo>
                    <a:pt x="185" y="582"/>
                  </a:lnTo>
                  <a:lnTo>
                    <a:pt x="185" y="570"/>
                  </a:lnTo>
                  <a:lnTo>
                    <a:pt x="185" y="573"/>
                  </a:lnTo>
                  <a:lnTo>
                    <a:pt x="185" y="567"/>
                  </a:lnTo>
                  <a:lnTo>
                    <a:pt x="185" y="563"/>
                  </a:lnTo>
                  <a:lnTo>
                    <a:pt x="187" y="573"/>
                  </a:lnTo>
                  <a:lnTo>
                    <a:pt x="187" y="569"/>
                  </a:lnTo>
                  <a:lnTo>
                    <a:pt x="187" y="566"/>
                  </a:lnTo>
                  <a:lnTo>
                    <a:pt x="189" y="560"/>
                  </a:lnTo>
                  <a:lnTo>
                    <a:pt x="189" y="564"/>
                  </a:lnTo>
                  <a:lnTo>
                    <a:pt x="189" y="560"/>
                  </a:lnTo>
                  <a:lnTo>
                    <a:pt x="189" y="555"/>
                  </a:lnTo>
                  <a:lnTo>
                    <a:pt x="189" y="560"/>
                  </a:lnTo>
                  <a:lnTo>
                    <a:pt x="189" y="549"/>
                  </a:lnTo>
                  <a:lnTo>
                    <a:pt x="189" y="560"/>
                  </a:lnTo>
                  <a:lnTo>
                    <a:pt x="191" y="549"/>
                  </a:lnTo>
                  <a:lnTo>
                    <a:pt x="191" y="552"/>
                  </a:lnTo>
                  <a:lnTo>
                    <a:pt x="191" y="539"/>
                  </a:lnTo>
                  <a:lnTo>
                    <a:pt x="191" y="542"/>
                  </a:lnTo>
                  <a:lnTo>
                    <a:pt x="194" y="548"/>
                  </a:lnTo>
                  <a:lnTo>
                    <a:pt x="194" y="557"/>
                  </a:lnTo>
                  <a:lnTo>
                    <a:pt x="194" y="573"/>
                  </a:lnTo>
                  <a:lnTo>
                    <a:pt x="194" y="592"/>
                  </a:lnTo>
                  <a:lnTo>
                    <a:pt x="194" y="613"/>
                  </a:lnTo>
                  <a:lnTo>
                    <a:pt x="194" y="646"/>
                  </a:lnTo>
                  <a:lnTo>
                    <a:pt x="194" y="670"/>
                  </a:lnTo>
                  <a:lnTo>
                    <a:pt x="196" y="677"/>
                  </a:lnTo>
                  <a:lnTo>
                    <a:pt x="196" y="692"/>
                  </a:lnTo>
                  <a:lnTo>
                    <a:pt x="196" y="715"/>
                  </a:lnTo>
                  <a:lnTo>
                    <a:pt x="196" y="728"/>
                  </a:lnTo>
                  <a:lnTo>
                    <a:pt x="196" y="750"/>
                  </a:lnTo>
                  <a:lnTo>
                    <a:pt x="196" y="773"/>
                  </a:lnTo>
                  <a:lnTo>
                    <a:pt x="196" y="794"/>
                  </a:lnTo>
                  <a:lnTo>
                    <a:pt x="198" y="813"/>
                  </a:lnTo>
                  <a:lnTo>
                    <a:pt x="198" y="822"/>
                  </a:lnTo>
                  <a:lnTo>
                    <a:pt x="198" y="841"/>
                  </a:lnTo>
                  <a:lnTo>
                    <a:pt x="198" y="867"/>
                  </a:lnTo>
                  <a:lnTo>
                    <a:pt x="200" y="877"/>
                  </a:lnTo>
                  <a:lnTo>
                    <a:pt x="200" y="885"/>
                  </a:lnTo>
                  <a:lnTo>
                    <a:pt x="200" y="900"/>
                  </a:lnTo>
                  <a:lnTo>
                    <a:pt x="200" y="915"/>
                  </a:lnTo>
                  <a:lnTo>
                    <a:pt x="200" y="919"/>
                  </a:lnTo>
                  <a:lnTo>
                    <a:pt x="200" y="926"/>
                  </a:lnTo>
                  <a:lnTo>
                    <a:pt x="203" y="931"/>
                  </a:lnTo>
                  <a:lnTo>
                    <a:pt x="203" y="946"/>
                  </a:lnTo>
                  <a:lnTo>
                    <a:pt x="203" y="955"/>
                  </a:lnTo>
                  <a:lnTo>
                    <a:pt x="205" y="959"/>
                  </a:lnTo>
                  <a:lnTo>
                    <a:pt x="205" y="967"/>
                  </a:lnTo>
                  <a:lnTo>
                    <a:pt x="205" y="976"/>
                  </a:lnTo>
                  <a:lnTo>
                    <a:pt x="205" y="977"/>
                  </a:lnTo>
                  <a:lnTo>
                    <a:pt x="205" y="979"/>
                  </a:lnTo>
                  <a:lnTo>
                    <a:pt x="205" y="988"/>
                  </a:lnTo>
                  <a:lnTo>
                    <a:pt x="205" y="985"/>
                  </a:lnTo>
                  <a:lnTo>
                    <a:pt x="207" y="985"/>
                  </a:lnTo>
                  <a:lnTo>
                    <a:pt x="207" y="986"/>
                  </a:lnTo>
                  <a:lnTo>
                    <a:pt x="207" y="985"/>
                  </a:lnTo>
                  <a:lnTo>
                    <a:pt x="209" y="986"/>
                  </a:lnTo>
                  <a:lnTo>
                    <a:pt x="209" y="997"/>
                  </a:lnTo>
                  <a:lnTo>
                    <a:pt x="209" y="989"/>
                  </a:lnTo>
                  <a:lnTo>
                    <a:pt x="209" y="1000"/>
                  </a:lnTo>
                  <a:lnTo>
                    <a:pt x="209" y="989"/>
                  </a:lnTo>
                  <a:lnTo>
                    <a:pt x="209" y="986"/>
                  </a:lnTo>
                  <a:lnTo>
                    <a:pt x="209" y="992"/>
                  </a:lnTo>
                  <a:lnTo>
                    <a:pt x="211" y="989"/>
                  </a:lnTo>
                  <a:lnTo>
                    <a:pt x="211" y="992"/>
                  </a:lnTo>
                  <a:lnTo>
                    <a:pt x="211" y="997"/>
                  </a:lnTo>
                  <a:lnTo>
                    <a:pt x="214" y="997"/>
                  </a:lnTo>
                  <a:lnTo>
                    <a:pt x="214" y="986"/>
                  </a:lnTo>
                  <a:lnTo>
                    <a:pt x="214" y="982"/>
                  </a:lnTo>
                  <a:lnTo>
                    <a:pt x="214" y="986"/>
                  </a:lnTo>
                  <a:lnTo>
                    <a:pt x="214" y="985"/>
                  </a:lnTo>
                  <a:lnTo>
                    <a:pt x="216" y="985"/>
                  </a:lnTo>
                  <a:lnTo>
                    <a:pt x="216" y="985"/>
                  </a:lnTo>
                  <a:lnTo>
                    <a:pt x="216" y="986"/>
                  </a:lnTo>
                  <a:lnTo>
                    <a:pt x="216" y="98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236"/>
            <p:cNvSpPr>
              <a:spLocks/>
            </p:cNvSpPr>
            <p:nvPr/>
          </p:nvSpPr>
          <p:spPr bwMode="auto">
            <a:xfrm>
              <a:off x="3579813" y="2474913"/>
              <a:ext cx="352425" cy="874712"/>
            </a:xfrm>
            <a:custGeom>
              <a:avLst/>
              <a:gdLst/>
              <a:ahLst/>
              <a:cxnLst>
                <a:cxn ang="0">
                  <a:pos x="4" y="536"/>
                </a:cxn>
                <a:cxn ang="0">
                  <a:pos x="9" y="525"/>
                </a:cxn>
                <a:cxn ang="0">
                  <a:pos x="11" y="503"/>
                </a:cxn>
                <a:cxn ang="0">
                  <a:pos x="15" y="485"/>
                </a:cxn>
                <a:cxn ang="0">
                  <a:pos x="18" y="466"/>
                </a:cxn>
                <a:cxn ang="0">
                  <a:pos x="22" y="433"/>
                </a:cxn>
                <a:cxn ang="0">
                  <a:pos x="24" y="407"/>
                </a:cxn>
                <a:cxn ang="0">
                  <a:pos x="29" y="388"/>
                </a:cxn>
                <a:cxn ang="0">
                  <a:pos x="33" y="366"/>
                </a:cxn>
                <a:cxn ang="0">
                  <a:pos x="36" y="345"/>
                </a:cxn>
                <a:cxn ang="0">
                  <a:pos x="40" y="327"/>
                </a:cxn>
                <a:cxn ang="0">
                  <a:pos x="44" y="285"/>
                </a:cxn>
                <a:cxn ang="0">
                  <a:pos x="47" y="246"/>
                </a:cxn>
                <a:cxn ang="0">
                  <a:pos x="51" y="211"/>
                </a:cxn>
                <a:cxn ang="0">
                  <a:pos x="53" y="187"/>
                </a:cxn>
                <a:cxn ang="0">
                  <a:pos x="56" y="154"/>
                </a:cxn>
                <a:cxn ang="0">
                  <a:pos x="60" y="142"/>
                </a:cxn>
                <a:cxn ang="0">
                  <a:pos x="64" y="112"/>
                </a:cxn>
                <a:cxn ang="0">
                  <a:pos x="69" y="105"/>
                </a:cxn>
                <a:cxn ang="0">
                  <a:pos x="73" y="96"/>
                </a:cxn>
                <a:cxn ang="0">
                  <a:pos x="76" y="85"/>
                </a:cxn>
                <a:cxn ang="0">
                  <a:pos x="78" y="163"/>
                </a:cxn>
                <a:cxn ang="0">
                  <a:pos x="82" y="284"/>
                </a:cxn>
                <a:cxn ang="0">
                  <a:pos x="84" y="403"/>
                </a:cxn>
                <a:cxn ang="0">
                  <a:pos x="89" y="443"/>
                </a:cxn>
                <a:cxn ang="0">
                  <a:pos x="93" y="452"/>
                </a:cxn>
                <a:cxn ang="0">
                  <a:pos x="96" y="449"/>
                </a:cxn>
                <a:cxn ang="0">
                  <a:pos x="100" y="424"/>
                </a:cxn>
                <a:cxn ang="0">
                  <a:pos x="105" y="390"/>
                </a:cxn>
                <a:cxn ang="0">
                  <a:pos x="107" y="382"/>
                </a:cxn>
                <a:cxn ang="0">
                  <a:pos x="111" y="352"/>
                </a:cxn>
                <a:cxn ang="0">
                  <a:pos x="113" y="325"/>
                </a:cxn>
                <a:cxn ang="0">
                  <a:pos x="118" y="299"/>
                </a:cxn>
                <a:cxn ang="0">
                  <a:pos x="122" y="263"/>
                </a:cxn>
                <a:cxn ang="0">
                  <a:pos x="125" y="249"/>
                </a:cxn>
                <a:cxn ang="0">
                  <a:pos x="129" y="228"/>
                </a:cxn>
                <a:cxn ang="0">
                  <a:pos x="131" y="205"/>
                </a:cxn>
                <a:cxn ang="0">
                  <a:pos x="136" y="203"/>
                </a:cxn>
                <a:cxn ang="0">
                  <a:pos x="140" y="196"/>
                </a:cxn>
                <a:cxn ang="0">
                  <a:pos x="142" y="184"/>
                </a:cxn>
                <a:cxn ang="0">
                  <a:pos x="147" y="172"/>
                </a:cxn>
                <a:cxn ang="0">
                  <a:pos x="149" y="142"/>
                </a:cxn>
                <a:cxn ang="0">
                  <a:pos x="153" y="121"/>
                </a:cxn>
                <a:cxn ang="0">
                  <a:pos x="156" y="102"/>
                </a:cxn>
                <a:cxn ang="0">
                  <a:pos x="160" y="85"/>
                </a:cxn>
                <a:cxn ang="0">
                  <a:pos x="165" y="61"/>
                </a:cxn>
                <a:cxn ang="0">
                  <a:pos x="167" y="38"/>
                </a:cxn>
                <a:cxn ang="0">
                  <a:pos x="171" y="17"/>
                </a:cxn>
                <a:cxn ang="0">
                  <a:pos x="174" y="12"/>
                </a:cxn>
                <a:cxn ang="0">
                  <a:pos x="178" y="29"/>
                </a:cxn>
                <a:cxn ang="0">
                  <a:pos x="180" y="220"/>
                </a:cxn>
                <a:cxn ang="0">
                  <a:pos x="185" y="352"/>
                </a:cxn>
                <a:cxn ang="0">
                  <a:pos x="189" y="433"/>
                </a:cxn>
                <a:cxn ang="0">
                  <a:pos x="191" y="451"/>
                </a:cxn>
                <a:cxn ang="0">
                  <a:pos x="194" y="439"/>
                </a:cxn>
                <a:cxn ang="0">
                  <a:pos x="198" y="433"/>
                </a:cxn>
                <a:cxn ang="0">
                  <a:pos x="200" y="416"/>
                </a:cxn>
                <a:cxn ang="0">
                  <a:pos x="205" y="396"/>
                </a:cxn>
                <a:cxn ang="0">
                  <a:pos x="209" y="378"/>
                </a:cxn>
                <a:cxn ang="0">
                  <a:pos x="211" y="348"/>
                </a:cxn>
                <a:cxn ang="0">
                  <a:pos x="216" y="330"/>
                </a:cxn>
                <a:cxn ang="0">
                  <a:pos x="220" y="313"/>
                </a:cxn>
              </a:cxnLst>
              <a:rect l="0" t="0" r="r" b="b"/>
              <a:pathLst>
                <a:path w="222" h="551">
                  <a:moveTo>
                    <a:pt x="0" y="548"/>
                  </a:moveTo>
                  <a:lnTo>
                    <a:pt x="0" y="551"/>
                  </a:lnTo>
                  <a:lnTo>
                    <a:pt x="2" y="542"/>
                  </a:lnTo>
                  <a:lnTo>
                    <a:pt x="2" y="540"/>
                  </a:lnTo>
                  <a:lnTo>
                    <a:pt x="2" y="542"/>
                  </a:lnTo>
                  <a:lnTo>
                    <a:pt x="4" y="539"/>
                  </a:lnTo>
                  <a:lnTo>
                    <a:pt x="4" y="536"/>
                  </a:lnTo>
                  <a:lnTo>
                    <a:pt x="4" y="536"/>
                  </a:lnTo>
                  <a:lnTo>
                    <a:pt x="4" y="528"/>
                  </a:lnTo>
                  <a:lnTo>
                    <a:pt x="4" y="531"/>
                  </a:lnTo>
                  <a:lnTo>
                    <a:pt x="7" y="521"/>
                  </a:lnTo>
                  <a:lnTo>
                    <a:pt x="7" y="524"/>
                  </a:lnTo>
                  <a:lnTo>
                    <a:pt x="7" y="528"/>
                  </a:lnTo>
                  <a:lnTo>
                    <a:pt x="7" y="527"/>
                  </a:lnTo>
                  <a:lnTo>
                    <a:pt x="9" y="528"/>
                  </a:lnTo>
                  <a:lnTo>
                    <a:pt x="9" y="525"/>
                  </a:lnTo>
                  <a:lnTo>
                    <a:pt x="9" y="521"/>
                  </a:lnTo>
                  <a:lnTo>
                    <a:pt x="9" y="525"/>
                  </a:lnTo>
                  <a:lnTo>
                    <a:pt x="9" y="521"/>
                  </a:lnTo>
                  <a:lnTo>
                    <a:pt x="9" y="518"/>
                  </a:lnTo>
                  <a:lnTo>
                    <a:pt x="11" y="515"/>
                  </a:lnTo>
                  <a:lnTo>
                    <a:pt x="11" y="506"/>
                  </a:lnTo>
                  <a:lnTo>
                    <a:pt x="11" y="510"/>
                  </a:lnTo>
                  <a:lnTo>
                    <a:pt x="11" y="503"/>
                  </a:lnTo>
                  <a:lnTo>
                    <a:pt x="13" y="503"/>
                  </a:lnTo>
                  <a:lnTo>
                    <a:pt x="13" y="494"/>
                  </a:lnTo>
                  <a:lnTo>
                    <a:pt x="13" y="488"/>
                  </a:lnTo>
                  <a:lnTo>
                    <a:pt x="13" y="483"/>
                  </a:lnTo>
                  <a:lnTo>
                    <a:pt x="13" y="497"/>
                  </a:lnTo>
                  <a:lnTo>
                    <a:pt x="13" y="485"/>
                  </a:lnTo>
                  <a:lnTo>
                    <a:pt x="15" y="488"/>
                  </a:lnTo>
                  <a:lnTo>
                    <a:pt x="15" y="485"/>
                  </a:lnTo>
                  <a:lnTo>
                    <a:pt x="15" y="483"/>
                  </a:lnTo>
                  <a:lnTo>
                    <a:pt x="15" y="483"/>
                  </a:lnTo>
                  <a:lnTo>
                    <a:pt x="15" y="469"/>
                  </a:lnTo>
                  <a:lnTo>
                    <a:pt x="15" y="473"/>
                  </a:lnTo>
                  <a:lnTo>
                    <a:pt x="15" y="472"/>
                  </a:lnTo>
                  <a:lnTo>
                    <a:pt x="18" y="469"/>
                  </a:lnTo>
                  <a:lnTo>
                    <a:pt x="18" y="457"/>
                  </a:lnTo>
                  <a:lnTo>
                    <a:pt x="18" y="466"/>
                  </a:lnTo>
                  <a:lnTo>
                    <a:pt x="20" y="466"/>
                  </a:lnTo>
                  <a:lnTo>
                    <a:pt x="20" y="461"/>
                  </a:lnTo>
                  <a:lnTo>
                    <a:pt x="20" y="452"/>
                  </a:lnTo>
                  <a:lnTo>
                    <a:pt x="20" y="451"/>
                  </a:lnTo>
                  <a:lnTo>
                    <a:pt x="20" y="443"/>
                  </a:lnTo>
                  <a:lnTo>
                    <a:pt x="20" y="445"/>
                  </a:lnTo>
                  <a:lnTo>
                    <a:pt x="22" y="442"/>
                  </a:lnTo>
                  <a:lnTo>
                    <a:pt x="22" y="433"/>
                  </a:lnTo>
                  <a:lnTo>
                    <a:pt x="22" y="434"/>
                  </a:lnTo>
                  <a:lnTo>
                    <a:pt x="24" y="428"/>
                  </a:lnTo>
                  <a:lnTo>
                    <a:pt x="24" y="427"/>
                  </a:lnTo>
                  <a:lnTo>
                    <a:pt x="24" y="425"/>
                  </a:lnTo>
                  <a:lnTo>
                    <a:pt x="24" y="422"/>
                  </a:lnTo>
                  <a:lnTo>
                    <a:pt x="24" y="421"/>
                  </a:lnTo>
                  <a:lnTo>
                    <a:pt x="24" y="416"/>
                  </a:lnTo>
                  <a:lnTo>
                    <a:pt x="24" y="407"/>
                  </a:lnTo>
                  <a:lnTo>
                    <a:pt x="27" y="406"/>
                  </a:lnTo>
                  <a:lnTo>
                    <a:pt x="27" y="403"/>
                  </a:lnTo>
                  <a:lnTo>
                    <a:pt x="27" y="403"/>
                  </a:lnTo>
                  <a:lnTo>
                    <a:pt x="27" y="400"/>
                  </a:lnTo>
                  <a:lnTo>
                    <a:pt x="29" y="396"/>
                  </a:lnTo>
                  <a:lnTo>
                    <a:pt x="29" y="400"/>
                  </a:lnTo>
                  <a:lnTo>
                    <a:pt x="29" y="387"/>
                  </a:lnTo>
                  <a:lnTo>
                    <a:pt x="29" y="388"/>
                  </a:lnTo>
                  <a:lnTo>
                    <a:pt x="29" y="382"/>
                  </a:lnTo>
                  <a:lnTo>
                    <a:pt x="29" y="387"/>
                  </a:lnTo>
                  <a:lnTo>
                    <a:pt x="29" y="384"/>
                  </a:lnTo>
                  <a:lnTo>
                    <a:pt x="31" y="376"/>
                  </a:lnTo>
                  <a:lnTo>
                    <a:pt x="31" y="378"/>
                  </a:lnTo>
                  <a:lnTo>
                    <a:pt x="31" y="376"/>
                  </a:lnTo>
                  <a:lnTo>
                    <a:pt x="33" y="373"/>
                  </a:lnTo>
                  <a:lnTo>
                    <a:pt x="33" y="366"/>
                  </a:lnTo>
                  <a:lnTo>
                    <a:pt x="33" y="366"/>
                  </a:lnTo>
                  <a:lnTo>
                    <a:pt x="33" y="355"/>
                  </a:lnTo>
                  <a:lnTo>
                    <a:pt x="33" y="355"/>
                  </a:lnTo>
                  <a:lnTo>
                    <a:pt x="33" y="363"/>
                  </a:lnTo>
                  <a:lnTo>
                    <a:pt x="36" y="349"/>
                  </a:lnTo>
                  <a:lnTo>
                    <a:pt x="36" y="355"/>
                  </a:lnTo>
                  <a:lnTo>
                    <a:pt x="36" y="345"/>
                  </a:lnTo>
                  <a:lnTo>
                    <a:pt x="36" y="345"/>
                  </a:lnTo>
                  <a:lnTo>
                    <a:pt x="36" y="342"/>
                  </a:lnTo>
                  <a:lnTo>
                    <a:pt x="36" y="339"/>
                  </a:lnTo>
                  <a:lnTo>
                    <a:pt x="36" y="334"/>
                  </a:lnTo>
                  <a:lnTo>
                    <a:pt x="38" y="330"/>
                  </a:lnTo>
                  <a:lnTo>
                    <a:pt x="38" y="322"/>
                  </a:lnTo>
                  <a:lnTo>
                    <a:pt x="38" y="325"/>
                  </a:lnTo>
                  <a:lnTo>
                    <a:pt x="40" y="330"/>
                  </a:lnTo>
                  <a:lnTo>
                    <a:pt x="40" y="327"/>
                  </a:lnTo>
                  <a:lnTo>
                    <a:pt x="40" y="328"/>
                  </a:lnTo>
                  <a:lnTo>
                    <a:pt x="40" y="322"/>
                  </a:lnTo>
                  <a:lnTo>
                    <a:pt x="40" y="318"/>
                  </a:lnTo>
                  <a:lnTo>
                    <a:pt x="42" y="310"/>
                  </a:lnTo>
                  <a:lnTo>
                    <a:pt x="42" y="308"/>
                  </a:lnTo>
                  <a:lnTo>
                    <a:pt x="42" y="294"/>
                  </a:lnTo>
                  <a:lnTo>
                    <a:pt x="42" y="290"/>
                  </a:lnTo>
                  <a:lnTo>
                    <a:pt x="44" y="285"/>
                  </a:lnTo>
                  <a:lnTo>
                    <a:pt x="44" y="276"/>
                  </a:lnTo>
                  <a:lnTo>
                    <a:pt x="44" y="270"/>
                  </a:lnTo>
                  <a:lnTo>
                    <a:pt x="44" y="267"/>
                  </a:lnTo>
                  <a:lnTo>
                    <a:pt x="44" y="266"/>
                  </a:lnTo>
                  <a:lnTo>
                    <a:pt x="44" y="254"/>
                  </a:lnTo>
                  <a:lnTo>
                    <a:pt x="44" y="258"/>
                  </a:lnTo>
                  <a:lnTo>
                    <a:pt x="47" y="243"/>
                  </a:lnTo>
                  <a:lnTo>
                    <a:pt x="47" y="246"/>
                  </a:lnTo>
                  <a:lnTo>
                    <a:pt x="47" y="233"/>
                  </a:lnTo>
                  <a:lnTo>
                    <a:pt x="49" y="230"/>
                  </a:lnTo>
                  <a:lnTo>
                    <a:pt x="49" y="227"/>
                  </a:lnTo>
                  <a:lnTo>
                    <a:pt x="49" y="228"/>
                  </a:lnTo>
                  <a:lnTo>
                    <a:pt x="49" y="228"/>
                  </a:lnTo>
                  <a:lnTo>
                    <a:pt x="49" y="225"/>
                  </a:lnTo>
                  <a:lnTo>
                    <a:pt x="49" y="215"/>
                  </a:lnTo>
                  <a:lnTo>
                    <a:pt x="51" y="211"/>
                  </a:lnTo>
                  <a:lnTo>
                    <a:pt x="51" y="205"/>
                  </a:lnTo>
                  <a:lnTo>
                    <a:pt x="51" y="206"/>
                  </a:lnTo>
                  <a:lnTo>
                    <a:pt x="53" y="197"/>
                  </a:lnTo>
                  <a:lnTo>
                    <a:pt x="53" y="197"/>
                  </a:lnTo>
                  <a:lnTo>
                    <a:pt x="53" y="194"/>
                  </a:lnTo>
                  <a:lnTo>
                    <a:pt x="53" y="190"/>
                  </a:lnTo>
                  <a:lnTo>
                    <a:pt x="53" y="184"/>
                  </a:lnTo>
                  <a:lnTo>
                    <a:pt x="53" y="187"/>
                  </a:lnTo>
                  <a:lnTo>
                    <a:pt x="53" y="184"/>
                  </a:lnTo>
                  <a:lnTo>
                    <a:pt x="56" y="176"/>
                  </a:lnTo>
                  <a:lnTo>
                    <a:pt x="56" y="172"/>
                  </a:lnTo>
                  <a:lnTo>
                    <a:pt x="56" y="164"/>
                  </a:lnTo>
                  <a:lnTo>
                    <a:pt x="56" y="161"/>
                  </a:lnTo>
                  <a:lnTo>
                    <a:pt x="56" y="172"/>
                  </a:lnTo>
                  <a:lnTo>
                    <a:pt x="56" y="163"/>
                  </a:lnTo>
                  <a:lnTo>
                    <a:pt x="56" y="154"/>
                  </a:lnTo>
                  <a:lnTo>
                    <a:pt x="58" y="151"/>
                  </a:lnTo>
                  <a:lnTo>
                    <a:pt x="58" y="154"/>
                  </a:lnTo>
                  <a:lnTo>
                    <a:pt x="58" y="149"/>
                  </a:lnTo>
                  <a:lnTo>
                    <a:pt x="58" y="143"/>
                  </a:lnTo>
                  <a:lnTo>
                    <a:pt x="60" y="146"/>
                  </a:lnTo>
                  <a:lnTo>
                    <a:pt x="60" y="143"/>
                  </a:lnTo>
                  <a:lnTo>
                    <a:pt x="60" y="142"/>
                  </a:lnTo>
                  <a:lnTo>
                    <a:pt x="60" y="142"/>
                  </a:lnTo>
                  <a:lnTo>
                    <a:pt x="60" y="136"/>
                  </a:lnTo>
                  <a:lnTo>
                    <a:pt x="62" y="133"/>
                  </a:lnTo>
                  <a:lnTo>
                    <a:pt x="62" y="126"/>
                  </a:lnTo>
                  <a:lnTo>
                    <a:pt x="62" y="136"/>
                  </a:lnTo>
                  <a:lnTo>
                    <a:pt x="62" y="126"/>
                  </a:lnTo>
                  <a:lnTo>
                    <a:pt x="64" y="121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5"/>
                  </a:lnTo>
                  <a:lnTo>
                    <a:pt x="64" y="112"/>
                  </a:lnTo>
                  <a:lnTo>
                    <a:pt x="67" y="118"/>
                  </a:lnTo>
                  <a:lnTo>
                    <a:pt x="67" y="112"/>
                  </a:lnTo>
                  <a:lnTo>
                    <a:pt x="69" y="109"/>
                  </a:lnTo>
                  <a:lnTo>
                    <a:pt x="69" y="111"/>
                  </a:lnTo>
                  <a:lnTo>
                    <a:pt x="69" y="114"/>
                  </a:lnTo>
                  <a:lnTo>
                    <a:pt x="69" y="105"/>
                  </a:lnTo>
                  <a:lnTo>
                    <a:pt x="69" y="103"/>
                  </a:lnTo>
                  <a:lnTo>
                    <a:pt x="69" y="99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88"/>
                  </a:lnTo>
                  <a:lnTo>
                    <a:pt x="71" y="97"/>
                  </a:lnTo>
                  <a:lnTo>
                    <a:pt x="73" y="91"/>
                  </a:lnTo>
                  <a:lnTo>
                    <a:pt x="73" y="96"/>
                  </a:lnTo>
                  <a:lnTo>
                    <a:pt x="73" y="88"/>
                  </a:lnTo>
                  <a:lnTo>
                    <a:pt x="73" y="85"/>
                  </a:lnTo>
                  <a:lnTo>
                    <a:pt x="73" y="90"/>
                  </a:lnTo>
                  <a:lnTo>
                    <a:pt x="73" y="84"/>
                  </a:lnTo>
                  <a:lnTo>
                    <a:pt x="73" y="85"/>
                  </a:lnTo>
                  <a:lnTo>
                    <a:pt x="76" y="82"/>
                  </a:lnTo>
                  <a:lnTo>
                    <a:pt x="76" y="91"/>
                  </a:lnTo>
                  <a:lnTo>
                    <a:pt x="76" y="85"/>
                  </a:lnTo>
                  <a:lnTo>
                    <a:pt x="76" y="85"/>
                  </a:lnTo>
                  <a:lnTo>
                    <a:pt x="76" y="78"/>
                  </a:lnTo>
                  <a:lnTo>
                    <a:pt x="76" y="85"/>
                  </a:lnTo>
                  <a:lnTo>
                    <a:pt x="76" y="91"/>
                  </a:lnTo>
                  <a:lnTo>
                    <a:pt x="78" y="103"/>
                  </a:lnTo>
                  <a:lnTo>
                    <a:pt x="78" y="126"/>
                  </a:lnTo>
                  <a:lnTo>
                    <a:pt x="78" y="136"/>
                  </a:lnTo>
                  <a:lnTo>
                    <a:pt x="78" y="163"/>
                  </a:lnTo>
                  <a:lnTo>
                    <a:pt x="80" y="167"/>
                  </a:lnTo>
                  <a:lnTo>
                    <a:pt x="80" y="187"/>
                  </a:lnTo>
                  <a:lnTo>
                    <a:pt x="80" y="197"/>
                  </a:lnTo>
                  <a:lnTo>
                    <a:pt x="80" y="224"/>
                  </a:lnTo>
                  <a:lnTo>
                    <a:pt x="80" y="248"/>
                  </a:lnTo>
                  <a:lnTo>
                    <a:pt x="80" y="252"/>
                  </a:lnTo>
                  <a:lnTo>
                    <a:pt x="80" y="270"/>
                  </a:lnTo>
                  <a:lnTo>
                    <a:pt x="82" y="284"/>
                  </a:lnTo>
                  <a:lnTo>
                    <a:pt x="82" y="310"/>
                  </a:lnTo>
                  <a:lnTo>
                    <a:pt x="82" y="324"/>
                  </a:lnTo>
                  <a:lnTo>
                    <a:pt x="84" y="345"/>
                  </a:lnTo>
                  <a:lnTo>
                    <a:pt x="84" y="358"/>
                  </a:lnTo>
                  <a:lnTo>
                    <a:pt x="84" y="369"/>
                  </a:lnTo>
                  <a:lnTo>
                    <a:pt x="84" y="382"/>
                  </a:lnTo>
                  <a:lnTo>
                    <a:pt x="84" y="390"/>
                  </a:lnTo>
                  <a:lnTo>
                    <a:pt x="84" y="403"/>
                  </a:lnTo>
                  <a:lnTo>
                    <a:pt x="84" y="409"/>
                  </a:lnTo>
                  <a:lnTo>
                    <a:pt x="87" y="409"/>
                  </a:lnTo>
                  <a:lnTo>
                    <a:pt x="87" y="412"/>
                  </a:lnTo>
                  <a:lnTo>
                    <a:pt x="87" y="418"/>
                  </a:lnTo>
                  <a:lnTo>
                    <a:pt x="87" y="422"/>
                  </a:lnTo>
                  <a:lnTo>
                    <a:pt x="89" y="425"/>
                  </a:lnTo>
                  <a:lnTo>
                    <a:pt x="89" y="431"/>
                  </a:lnTo>
                  <a:lnTo>
                    <a:pt x="89" y="443"/>
                  </a:lnTo>
                  <a:lnTo>
                    <a:pt x="89" y="440"/>
                  </a:lnTo>
                  <a:lnTo>
                    <a:pt x="89" y="442"/>
                  </a:lnTo>
                  <a:lnTo>
                    <a:pt x="89" y="445"/>
                  </a:lnTo>
                  <a:lnTo>
                    <a:pt x="89" y="449"/>
                  </a:lnTo>
                  <a:lnTo>
                    <a:pt x="91" y="446"/>
                  </a:lnTo>
                  <a:lnTo>
                    <a:pt x="91" y="457"/>
                  </a:lnTo>
                  <a:lnTo>
                    <a:pt x="93" y="457"/>
                  </a:lnTo>
                  <a:lnTo>
                    <a:pt x="93" y="452"/>
                  </a:lnTo>
                  <a:lnTo>
                    <a:pt x="93" y="452"/>
                  </a:lnTo>
                  <a:lnTo>
                    <a:pt x="93" y="449"/>
                  </a:lnTo>
                  <a:lnTo>
                    <a:pt x="96" y="460"/>
                  </a:lnTo>
                  <a:lnTo>
                    <a:pt x="96" y="449"/>
                  </a:lnTo>
                  <a:lnTo>
                    <a:pt x="96" y="445"/>
                  </a:lnTo>
                  <a:lnTo>
                    <a:pt x="96" y="440"/>
                  </a:lnTo>
                  <a:lnTo>
                    <a:pt x="96" y="446"/>
                  </a:lnTo>
                  <a:lnTo>
                    <a:pt x="96" y="449"/>
                  </a:lnTo>
                  <a:lnTo>
                    <a:pt x="98" y="443"/>
                  </a:lnTo>
                  <a:lnTo>
                    <a:pt x="98" y="442"/>
                  </a:lnTo>
                  <a:lnTo>
                    <a:pt x="98" y="436"/>
                  </a:lnTo>
                  <a:lnTo>
                    <a:pt x="100" y="431"/>
                  </a:lnTo>
                  <a:lnTo>
                    <a:pt x="100" y="421"/>
                  </a:lnTo>
                  <a:lnTo>
                    <a:pt x="100" y="422"/>
                  </a:lnTo>
                  <a:lnTo>
                    <a:pt x="100" y="419"/>
                  </a:lnTo>
                  <a:lnTo>
                    <a:pt x="100" y="424"/>
                  </a:lnTo>
                  <a:lnTo>
                    <a:pt x="100" y="418"/>
                  </a:lnTo>
                  <a:lnTo>
                    <a:pt x="100" y="407"/>
                  </a:lnTo>
                  <a:lnTo>
                    <a:pt x="100" y="413"/>
                  </a:lnTo>
                  <a:lnTo>
                    <a:pt x="102" y="409"/>
                  </a:lnTo>
                  <a:lnTo>
                    <a:pt x="102" y="407"/>
                  </a:lnTo>
                  <a:lnTo>
                    <a:pt x="102" y="406"/>
                  </a:lnTo>
                  <a:lnTo>
                    <a:pt x="105" y="391"/>
                  </a:lnTo>
                  <a:lnTo>
                    <a:pt x="105" y="390"/>
                  </a:lnTo>
                  <a:lnTo>
                    <a:pt x="105" y="384"/>
                  </a:lnTo>
                  <a:lnTo>
                    <a:pt x="105" y="385"/>
                  </a:lnTo>
                  <a:lnTo>
                    <a:pt x="105" y="387"/>
                  </a:lnTo>
                  <a:lnTo>
                    <a:pt x="105" y="388"/>
                  </a:lnTo>
                  <a:lnTo>
                    <a:pt x="105" y="378"/>
                  </a:lnTo>
                  <a:lnTo>
                    <a:pt x="107" y="378"/>
                  </a:lnTo>
                  <a:lnTo>
                    <a:pt x="107" y="379"/>
                  </a:lnTo>
                  <a:lnTo>
                    <a:pt x="107" y="382"/>
                  </a:lnTo>
                  <a:lnTo>
                    <a:pt x="107" y="379"/>
                  </a:lnTo>
                  <a:lnTo>
                    <a:pt x="109" y="369"/>
                  </a:lnTo>
                  <a:lnTo>
                    <a:pt x="109" y="358"/>
                  </a:lnTo>
                  <a:lnTo>
                    <a:pt x="109" y="361"/>
                  </a:lnTo>
                  <a:lnTo>
                    <a:pt x="109" y="364"/>
                  </a:lnTo>
                  <a:lnTo>
                    <a:pt x="109" y="355"/>
                  </a:lnTo>
                  <a:lnTo>
                    <a:pt x="109" y="355"/>
                  </a:lnTo>
                  <a:lnTo>
                    <a:pt x="111" y="352"/>
                  </a:lnTo>
                  <a:lnTo>
                    <a:pt x="111" y="342"/>
                  </a:lnTo>
                  <a:lnTo>
                    <a:pt x="111" y="345"/>
                  </a:lnTo>
                  <a:lnTo>
                    <a:pt x="113" y="342"/>
                  </a:lnTo>
                  <a:lnTo>
                    <a:pt x="113" y="336"/>
                  </a:lnTo>
                  <a:lnTo>
                    <a:pt x="113" y="328"/>
                  </a:lnTo>
                  <a:lnTo>
                    <a:pt x="113" y="339"/>
                  </a:lnTo>
                  <a:lnTo>
                    <a:pt x="113" y="330"/>
                  </a:lnTo>
                  <a:lnTo>
                    <a:pt x="113" y="325"/>
                  </a:lnTo>
                  <a:lnTo>
                    <a:pt x="116" y="322"/>
                  </a:lnTo>
                  <a:lnTo>
                    <a:pt x="116" y="321"/>
                  </a:lnTo>
                  <a:lnTo>
                    <a:pt x="116" y="313"/>
                  </a:lnTo>
                  <a:lnTo>
                    <a:pt x="116" y="310"/>
                  </a:lnTo>
                  <a:lnTo>
                    <a:pt x="116" y="312"/>
                  </a:lnTo>
                  <a:lnTo>
                    <a:pt x="116" y="306"/>
                  </a:lnTo>
                  <a:lnTo>
                    <a:pt x="116" y="302"/>
                  </a:lnTo>
                  <a:lnTo>
                    <a:pt x="118" y="299"/>
                  </a:lnTo>
                  <a:lnTo>
                    <a:pt x="118" y="294"/>
                  </a:lnTo>
                  <a:lnTo>
                    <a:pt x="118" y="284"/>
                  </a:lnTo>
                  <a:lnTo>
                    <a:pt x="120" y="287"/>
                  </a:lnTo>
                  <a:lnTo>
                    <a:pt x="120" y="284"/>
                  </a:lnTo>
                  <a:lnTo>
                    <a:pt x="120" y="278"/>
                  </a:lnTo>
                  <a:lnTo>
                    <a:pt x="120" y="275"/>
                  </a:lnTo>
                  <a:lnTo>
                    <a:pt x="120" y="270"/>
                  </a:lnTo>
                  <a:lnTo>
                    <a:pt x="122" y="263"/>
                  </a:lnTo>
                  <a:lnTo>
                    <a:pt x="122" y="254"/>
                  </a:lnTo>
                  <a:lnTo>
                    <a:pt x="122" y="255"/>
                  </a:lnTo>
                  <a:lnTo>
                    <a:pt x="122" y="257"/>
                  </a:lnTo>
                  <a:lnTo>
                    <a:pt x="125" y="249"/>
                  </a:lnTo>
                  <a:lnTo>
                    <a:pt x="125" y="252"/>
                  </a:lnTo>
                  <a:lnTo>
                    <a:pt x="125" y="255"/>
                  </a:lnTo>
                  <a:lnTo>
                    <a:pt x="125" y="251"/>
                  </a:lnTo>
                  <a:lnTo>
                    <a:pt x="125" y="249"/>
                  </a:lnTo>
                  <a:lnTo>
                    <a:pt x="125" y="246"/>
                  </a:lnTo>
                  <a:lnTo>
                    <a:pt x="125" y="243"/>
                  </a:lnTo>
                  <a:lnTo>
                    <a:pt x="127" y="240"/>
                  </a:lnTo>
                  <a:lnTo>
                    <a:pt x="127" y="233"/>
                  </a:lnTo>
                  <a:lnTo>
                    <a:pt x="127" y="240"/>
                  </a:lnTo>
                  <a:lnTo>
                    <a:pt x="129" y="240"/>
                  </a:lnTo>
                  <a:lnTo>
                    <a:pt x="129" y="230"/>
                  </a:lnTo>
                  <a:lnTo>
                    <a:pt x="129" y="228"/>
                  </a:lnTo>
                  <a:lnTo>
                    <a:pt x="129" y="224"/>
                  </a:lnTo>
                  <a:lnTo>
                    <a:pt x="129" y="222"/>
                  </a:lnTo>
                  <a:lnTo>
                    <a:pt x="129" y="224"/>
                  </a:lnTo>
                  <a:lnTo>
                    <a:pt x="129" y="222"/>
                  </a:lnTo>
                  <a:lnTo>
                    <a:pt x="131" y="222"/>
                  </a:lnTo>
                  <a:lnTo>
                    <a:pt x="131" y="217"/>
                  </a:lnTo>
                  <a:lnTo>
                    <a:pt x="131" y="215"/>
                  </a:lnTo>
                  <a:lnTo>
                    <a:pt x="131" y="205"/>
                  </a:lnTo>
                  <a:lnTo>
                    <a:pt x="131" y="218"/>
                  </a:lnTo>
                  <a:lnTo>
                    <a:pt x="131" y="215"/>
                  </a:lnTo>
                  <a:lnTo>
                    <a:pt x="133" y="217"/>
                  </a:lnTo>
                  <a:lnTo>
                    <a:pt x="133" y="211"/>
                  </a:lnTo>
                  <a:lnTo>
                    <a:pt x="136" y="215"/>
                  </a:lnTo>
                  <a:lnTo>
                    <a:pt x="136" y="209"/>
                  </a:lnTo>
                  <a:lnTo>
                    <a:pt x="136" y="208"/>
                  </a:lnTo>
                  <a:lnTo>
                    <a:pt x="136" y="203"/>
                  </a:lnTo>
                  <a:lnTo>
                    <a:pt x="136" y="203"/>
                  </a:lnTo>
                  <a:lnTo>
                    <a:pt x="136" y="197"/>
                  </a:lnTo>
                  <a:lnTo>
                    <a:pt x="136" y="193"/>
                  </a:lnTo>
                  <a:lnTo>
                    <a:pt x="138" y="197"/>
                  </a:lnTo>
                  <a:lnTo>
                    <a:pt x="138" y="197"/>
                  </a:lnTo>
                  <a:lnTo>
                    <a:pt x="138" y="194"/>
                  </a:lnTo>
                  <a:lnTo>
                    <a:pt x="140" y="194"/>
                  </a:lnTo>
                  <a:lnTo>
                    <a:pt x="140" y="196"/>
                  </a:lnTo>
                  <a:lnTo>
                    <a:pt x="140" y="193"/>
                  </a:lnTo>
                  <a:lnTo>
                    <a:pt x="140" y="194"/>
                  </a:lnTo>
                  <a:lnTo>
                    <a:pt x="140" y="187"/>
                  </a:lnTo>
                  <a:lnTo>
                    <a:pt x="140" y="184"/>
                  </a:lnTo>
                  <a:lnTo>
                    <a:pt x="142" y="191"/>
                  </a:lnTo>
                  <a:lnTo>
                    <a:pt x="142" y="193"/>
                  </a:lnTo>
                  <a:lnTo>
                    <a:pt x="142" y="187"/>
                  </a:lnTo>
                  <a:lnTo>
                    <a:pt x="142" y="184"/>
                  </a:lnTo>
                  <a:lnTo>
                    <a:pt x="145" y="193"/>
                  </a:lnTo>
                  <a:lnTo>
                    <a:pt x="145" y="182"/>
                  </a:lnTo>
                  <a:lnTo>
                    <a:pt x="145" y="179"/>
                  </a:lnTo>
                  <a:lnTo>
                    <a:pt x="145" y="179"/>
                  </a:lnTo>
                  <a:lnTo>
                    <a:pt x="145" y="172"/>
                  </a:lnTo>
                  <a:lnTo>
                    <a:pt x="145" y="164"/>
                  </a:lnTo>
                  <a:lnTo>
                    <a:pt x="145" y="169"/>
                  </a:lnTo>
                  <a:lnTo>
                    <a:pt x="147" y="172"/>
                  </a:lnTo>
                  <a:lnTo>
                    <a:pt x="147" y="175"/>
                  </a:lnTo>
                  <a:lnTo>
                    <a:pt x="147" y="169"/>
                  </a:lnTo>
                  <a:lnTo>
                    <a:pt x="149" y="160"/>
                  </a:lnTo>
                  <a:lnTo>
                    <a:pt x="149" y="161"/>
                  </a:lnTo>
                  <a:lnTo>
                    <a:pt x="149" y="167"/>
                  </a:lnTo>
                  <a:lnTo>
                    <a:pt x="149" y="157"/>
                  </a:lnTo>
                  <a:lnTo>
                    <a:pt x="149" y="151"/>
                  </a:lnTo>
                  <a:lnTo>
                    <a:pt x="149" y="142"/>
                  </a:lnTo>
                  <a:lnTo>
                    <a:pt x="151" y="142"/>
                  </a:lnTo>
                  <a:lnTo>
                    <a:pt x="151" y="143"/>
                  </a:lnTo>
                  <a:lnTo>
                    <a:pt x="151" y="135"/>
                  </a:lnTo>
                  <a:lnTo>
                    <a:pt x="151" y="129"/>
                  </a:lnTo>
                  <a:lnTo>
                    <a:pt x="151" y="129"/>
                  </a:lnTo>
                  <a:lnTo>
                    <a:pt x="151" y="121"/>
                  </a:lnTo>
                  <a:lnTo>
                    <a:pt x="151" y="126"/>
                  </a:lnTo>
                  <a:lnTo>
                    <a:pt x="153" y="121"/>
                  </a:lnTo>
                  <a:lnTo>
                    <a:pt x="153" y="114"/>
                  </a:lnTo>
                  <a:lnTo>
                    <a:pt x="153" y="111"/>
                  </a:lnTo>
                  <a:lnTo>
                    <a:pt x="153" y="121"/>
                  </a:lnTo>
                  <a:lnTo>
                    <a:pt x="156" y="111"/>
                  </a:lnTo>
                  <a:lnTo>
                    <a:pt x="156" y="105"/>
                  </a:lnTo>
                  <a:lnTo>
                    <a:pt x="156" y="102"/>
                  </a:lnTo>
                  <a:lnTo>
                    <a:pt x="156" y="106"/>
                  </a:lnTo>
                  <a:lnTo>
                    <a:pt x="156" y="102"/>
                  </a:lnTo>
                  <a:lnTo>
                    <a:pt x="156" y="105"/>
                  </a:lnTo>
                  <a:lnTo>
                    <a:pt x="158" y="97"/>
                  </a:lnTo>
                  <a:lnTo>
                    <a:pt x="158" y="99"/>
                  </a:lnTo>
                  <a:lnTo>
                    <a:pt x="158" y="109"/>
                  </a:lnTo>
                  <a:lnTo>
                    <a:pt x="158" y="97"/>
                  </a:lnTo>
                  <a:lnTo>
                    <a:pt x="160" y="103"/>
                  </a:lnTo>
                  <a:lnTo>
                    <a:pt x="160" y="84"/>
                  </a:lnTo>
                  <a:lnTo>
                    <a:pt x="160" y="85"/>
                  </a:lnTo>
                  <a:lnTo>
                    <a:pt x="160" y="73"/>
                  </a:lnTo>
                  <a:lnTo>
                    <a:pt x="160" y="75"/>
                  </a:lnTo>
                  <a:lnTo>
                    <a:pt x="160" y="81"/>
                  </a:lnTo>
                  <a:lnTo>
                    <a:pt x="160" y="73"/>
                  </a:lnTo>
                  <a:lnTo>
                    <a:pt x="162" y="67"/>
                  </a:lnTo>
                  <a:lnTo>
                    <a:pt x="162" y="60"/>
                  </a:lnTo>
                  <a:lnTo>
                    <a:pt x="162" y="64"/>
                  </a:lnTo>
                  <a:lnTo>
                    <a:pt x="165" y="61"/>
                  </a:lnTo>
                  <a:lnTo>
                    <a:pt x="165" y="64"/>
                  </a:lnTo>
                  <a:lnTo>
                    <a:pt x="165" y="51"/>
                  </a:lnTo>
                  <a:lnTo>
                    <a:pt x="165" y="52"/>
                  </a:lnTo>
                  <a:lnTo>
                    <a:pt x="165" y="45"/>
                  </a:lnTo>
                  <a:lnTo>
                    <a:pt x="167" y="49"/>
                  </a:lnTo>
                  <a:lnTo>
                    <a:pt x="167" y="48"/>
                  </a:lnTo>
                  <a:lnTo>
                    <a:pt x="167" y="44"/>
                  </a:lnTo>
                  <a:lnTo>
                    <a:pt x="167" y="38"/>
                  </a:lnTo>
                  <a:lnTo>
                    <a:pt x="169" y="29"/>
                  </a:lnTo>
                  <a:lnTo>
                    <a:pt x="169" y="24"/>
                  </a:lnTo>
                  <a:lnTo>
                    <a:pt x="169" y="30"/>
                  </a:lnTo>
                  <a:lnTo>
                    <a:pt x="169" y="27"/>
                  </a:lnTo>
                  <a:lnTo>
                    <a:pt x="169" y="36"/>
                  </a:lnTo>
                  <a:lnTo>
                    <a:pt x="169" y="21"/>
                  </a:lnTo>
                  <a:lnTo>
                    <a:pt x="171" y="17"/>
                  </a:lnTo>
                  <a:lnTo>
                    <a:pt x="171" y="17"/>
                  </a:lnTo>
                  <a:lnTo>
                    <a:pt x="171" y="24"/>
                  </a:lnTo>
                  <a:lnTo>
                    <a:pt x="171" y="20"/>
                  </a:lnTo>
                  <a:lnTo>
                    <a:pt x="171" y="21"/>
                  </a:lnTo>
                  <a:lnTo>
                    <a:pt x="171" y="14"/>
                  </a:lnTo>
                  <a:lnTo>
                    <a:pt x="171" y="21"/>
                  </a:lnTo>
                  <a:lnTo>
                    <a:pt x="174" y="21"/>
                  </a:lnTo>
                  <a:lnTo>
                    <a:pt x="174" y="14"/>
                  </a:lnTo>
                  <a:lnTo>
                    <a:pt x="174" y="12"/>
                  </a:lnTo>
                  <a:lnTo>
                    <a:pt x="176" y="17"/>
                  </a:lnTo>
                  <a:lnTo>
                    <a:pt x="176" y="14"/>
                  </a:lnTo>
                  <a:lnTo>
                    <a:pt x="176" y="12"/>
                  </a:lnTo>
                  <a:lnTo>
                    <a:pt x="176" y="6"/>
                  </a:lnTo>
                  <a:lnTo>
                    <a:pt x="176" y="0"/>
                  </a:lnTo>
                  <a:lnTo>
                    <a:pt x="176" y="3"/>
                  </a:lnTo>
                  <a:lnTo>
                    <a:pt x="176" y="8"/>
                  </a:lnTo>
                  <a:lnTo>
                    <a:pt x="178" y="29"/>
                  </a:lnTo>
                  <a:lnTo>
                    <a:pt x="178" y="58"/>
                  </a:lnTo>
                  <a:lnTo>
                    <a:pt x="178" y="78"/>
                  </a:lnTo>
                  <a:lnTo>
                    <a:pt x="180" y="111"/>
                  </a:lnTo>
                  <a:lnTo>
                    <a:pt x="180" y="130"/>
                  </a:lnTo>
                  <a:lnTo>
                    <a:pt x="180" y="146"/>
                  </a:lnTo>
                  <a:lnTo>
                    <a:pt x="180" y="166"/>
                  </a:lnTo>
                  <a:lnTo>
                    <a:pt x="180" y="190"/>
                  </a:lnTo>
                  <a:lnTo>
                    <a:pt x="180" y="220"/>
                  </a:lnTo>
                  <a:lnTo>
                    <a:pt x="180" y="246"/>
                  </a:lnTo>
                  <a:lnTo>
                    <a:pt x="180" y="266"/>
                  </a:lnTo>
                  <a:lnTo>
                    <a:pt x="182" y="278"/>
                  </a:lnTo>
                  <a:lnTo>
                    <a:pt x="182" y="302"/>
                  </a:lnTo>
                  <a:lnTo>
                    <a:pt x="182" y="319"/>
                  </a:lnTo>
                  <a:lnTo>
                    <a:pt x="185" y="328"/>
                  </a:lnTo>
                  <a:lnTo>
                    <a:pt x="185" y="348"/>
                  </a:lnTo>
                  <a:lnTo>
                    <a:pt x="185" y="352"/>
                  </a:lnTo>
                  <a:lnTo>
                    <a:pt x="185" y="363"/>
                  </a:lnTo>
                  <a:lnTo>
                    <a:pt x="185" y="370"/>
                  </a:lnTo>
                  <a:lnTo>
                    <a:pt x="185" y="391"/>
                  </a:lnTo>
                  <a:lnTo>
                    <a:pt x="185" y="398"/>
                  </a:lnTo>
                  <a:lnTo>
                    <a:pt x="187" y="409"/>
                  </a:lnTo>
                  <a:lnTo>
                    <a:pt x="187" y="413"/>
                  </a:lnTo>
                  <a:lnTo>
                    <a:pt x="189" y="427"/>
                  </a:lnTo>
                  <a:lnTo>
                    <a:pt x="189" y="433"/>
                  </a:lnTo>
                  <a:lnTo>
                    <a:pt x="189" y="440"/>
                  </a:lnTo>
                  <a:lnTo>
                    <a:pt x="189" y="428"/>
                  </a:lnTo>
                  <a:lnTo>
                    <a:pt x="189" y="431"/>
                  </a:lnTo>
                  <a:lnTo>
                    <a:pt x="189" y="440"/>
                  </a:lnTo>
                  <a:lnTo>
                    <a:pt x="189" y="442"/>
                  </a:lnTo>
                  <a:lnTo>
                    <a:pt x="191" y="439"/>
                  </a:lnTo>
                  <a:lnTo>
                    <a:pt x="191" y="446"/>
                  </a:lnTo>
                  <a:lnTo>
                    <a:pt x="191" y="451"/>
                  </a:lnTo>
                  <a:lnTo>
                    <a:pt x="191" y="443"/>
                  </a:lnTo>
                  <a:lnTo>
                    <a:pt x="191" y="440"/>
                  </a:lnTo>
                  <a:lnTo>
                    <a:pt x="191" y="449"/>
                  </a:lnTo>
                  <a:lnTo>
                    <a:pt x="191" y="443"/>
                  </a:lnTo>
                  <a:lnTo>
                    <a:pt x="194" y="442"/>
                  </a:lnTo>
                  <a:lnTo>
                    <a:pt x="194" y="446"/>
                  </a:lnTo>
                  <a:lnTo>
                    <a:pt x="194" y="443"/>
                  </a:lnTo>
                  <a:lnTo>
                    <a:pt x="194" y="439"/>
                  </a:lnTo>
                  <a:lnTo>
                    <a:pt x="196" y="442"/>
                  </a:lnTo>
                  <a:lnTo>
                    <a:pt x="196" y="437"/>
                  </a:lnTo>
                  <a:lnTo>
                    <a:pt x="196" y="449"/>
                  </a:lnTo>
                  <a:lnTo>
                    <a:pt x="196" y="442"/>
                  </a:lnTo>
                  <a:lnTo>
                    <a:pt x="196" y="440"/>
                  </a:lnTo>
                  <a:lnTo>
                    <a:pt x="196" y="445"/>
                  </a:lnTo>
                  <a:lnTo>
                    <a:pt x="198" y="440"/>
                  </a:lnTo>
                  <a:lnTo>
                    <a:pt x="198" y="433"/>
                  </a:lnTo>
                  <a:lnTo>
                    <a:pt x="198" y="434"/>
                  </a:lnTo>
                  <a:lnTo>
                    <a:pt x="200" y="431"/>
                  </a:lnTo>
                  <a:lnTo>
                    <a:pt x="200" y="430"/>
                  </a:lnTo>
                  <a:lnTo>
                    <a:pt x="200" y="431"/>
                  </a:lnTo>
                  <a:lnTo>
                    <a:pt x="200" y="422"/>
                  </a:lnTo>
                  <a:lnTo>
                    <a:pt x="200" y="422"/>
                  </a:lnTo>
                  <a:lnTo>
                    <a:pt x="200" y="413"/>
                  </a:lnTo>
                  <a:lnTo>
                    <a:pt x="200" y="416"/>
                  </a:lnTo>
                  <a:lnTo>
                    <a:pt x="202" y="409"/>
                  </a:lnTo>
                  <a:lnTo>
                    <a:pt x="202" y="413"/>
                  </a:lnTo>
                  <a:lnTo>
                    <a:pt x="202" y="412"/>
                  </a:lnTo>
                  <a:lnTo>
                    <a:pt x="202" y="406"/>
                  </a:lnTo>
                  <a:lnTo>
                    <a:pt x="205" y="407"/>
                  </a:lnTo>
                  <a:lnTo>
                    <a:pt x="205" y="403"/>
                  </a:lnTo>
                  <a:lnTo>
                    <a:pt x="205" y="400"/>
                  </a:lnTo>
                  <a:lnTo>
                    <a:pt x="205" y="396"/>
                  </a:lnTo>
                  <a:lnTo>
                    <a:pt x="205" y="388"/>
                  </a:lnTo>
                  <a:lnTo>
                    <a:pt x="205" y="393"/>
                  </a:lnTo>
                  <a:lnTo>
                    <a:pt x="207" y="385"/>
                  </a:lnTo>
                  <a:lnTo>
                    <a:pt x="207" y="381"/>
                  </a:lnTo>
                  <a:lnTo>
                    <a:pt x="209" y="373"/>
                  </a:lnTo>
                  <a:lnTo>
                    <a:pt x="209" y="378"/>
                  </a:lnTo>
                  <a:lnTo>
                    <a:pt x="209" y="376"/>
                  </a:lnTo>
                  <a:lnTo>
                    <a:pt x="209" y="378"/>
                  </a:lnTo>
                  <a:lnTo>
                    <a:pt x="209" y="372"/>
                  </a:lnTo>
                  <a:lnTo>
                    <a:pt x="209" y="363"/>
                  </a:lnTo>
                  <a:lnTo>
                    <a:pt x="209" y="369"/>
                  </a:lnTo>
                  <a:lnTo>
                    <a:pt x="209" y="366"/>
                  </a:lnTo>
                  <a:lnTo>
                    <a:pt x="211" y="367"/>
                  </a:lnTo>
                  <a:lnTo>
                    <a:pt x="211" y="358"/>
                  </a:lnTo>
                  <a:lnTo>
                    <a:pt x="211" y="342"/>
                  </a:lnTo>
                  <a:lnTo>
                    <a:pt x="211" y="348"/>
                  </a:lnTo>
                  <a:lnTo>
                    <a:pt x="211" y="339"/>
                  </a:lnTo>
                  <a:lnTo>
                    <a:pt x="211" y="348"/>
                  </a:lnTo>
                  <a:lnTo>
                    <a:pt x="211" y="342"/>
                  </a:lnTo>
                  <a:lnTo>
                    <a:pt x="214" y="334"/>
                  </a:lnTo>
                  <a:lnTo>
                    <a:pt x="214" y="331"/>
                  </a:lnTo>
                  <a:lnTo>
                    <a:pt x="216" y="331"/>
                  </a:lnTo>
                  <a:lnTo>
                    <a:pt x="216" y="328"/>
                  </a:lnTo>
                  <a:lnTo>
                    <a:pt x="216" y="330"/>
                  </a:lnTo>
                  <a:lnTo>
                    <a:pt x="216" y="322"/>
                  </a:lnTo>
                  <a:lnTo>
                    <a:pt x="216" y="322"/>
                  </a:lnTo>
                  <a:lnTo>
                    <a:pt x="216" y="325"/>
                  </a:lnTo>
                  <a:lnTo>
                    <a:pt x="216" y="321"/>
                  </a:lnTo>
                  <a:lnTo>
                    <a:pt x="218" y="322"/>
                  </a:lnTo>
                  <a:lnTo>
                    <a:pt x="218" y="316"/>
                  </a:lnTo>
                  <a:lnTo>
                    <a:pt x="218" y="315"/>
                  </a:lnTo>
                  <a:lnTo>
                    <a:pt x="220" y="313"/>
                  </a:lnTo>
                  <a:lnTo>
                    <a:pt x="220" y="310"/>
                  </a:lnTo>
                  <a:lnTo>
                    <a:pt x="220" y="312"/>
                  </a:lnTo>
                  <a:lnTo>
                    <a:pt x="220" y="306"/>
                  </a:lnTo>
                  <a:lnTo>
                    <a:pt x="222" y="30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37"/>
            <p:cNvSpPr>
              <a:spLocks/>
            </p:cNvSpPr>
            <p:nvPr/>
          </p:nvSpPr>
          <p:spPr bwMode="auto">
            <a:xfrm>
              <a:off x="3932238" y="2484438"/>
              <a:ext cx="347662" cy="708025"/>
            </a:xfrm>
            <a:custGeom>
              <a:avLst/>
              <a:gdLst/>
              <a:ahLst/>
              <a:cxnLst>
                <a:cxn ang="0">
                  <a:pos x="3" y="272"/>
                </a:cxn>
                <a:cxn ang="0">
                  <a:pos x="7" y="252"/>
                </a:cxn>
                <a:cxn ang="0">
                  <a:pos x="9" y="242"/>
                </a:cxn>
                <a:cxn ang="0">
                  <a:pos x="14" y="216"/>
                </a:cxn>
                <a:cxn ang="0">
                  <a:pos x="16" y="197"/>
                </a:cxn>
                <a:cxn ang="0">
                  <a:pos x="21" y="188"/>
                </a:cxn>
                <a:cxn ang="0">
                  <a:pos x="25" y="166"/>
                </a:cxn>
                <a:cxn ang="0">
                  <a:pos x="27" y="139"/>
                </a:cxn>
                <a:cxn ang="0">
                  <a:pos x="29" y="127"/>
                </a:cxn>
                <a:cxn ang="0">
                  <a:pos x="34" y="120"/>
                </a:cxn>
                <a:cxn ang="0">
                  <a:pos x="38" y="100"/>
                </a:cxn>
                <a:cxn ang="0">
                  <a:pos x="41" y="88"/>
                </a:cxn>
                <a:cxn ang="0">
                  <a:pos x="43" y="79"/>
                </a:cxn>
                <a:cxn ang="0">
                  <a:pos x="47" y="61"/>
                </a:cxn>
                <a:cxn ang="0">
                  <a:pos x="49" y="33"/>
                </a:cxn>
                <a:cxn ang="0">
                  <a:pos x="54" y="14"/>
                </a:cxn>
                <a:cxn ang="0">
                  <a:pos x="58" y="93"/>
                </a:cxn>
                <a:cxn ang="0">
                  <a:pos x="61" y="264"/>
                </a:cxn>
                <a:cxn ang="0">
                  <a:pos x="63" y="361"/>
                </a:cxn>
                <a:cxn ang="0">
                  <a:pos x="67" y="407"/>
                </a:cxn>
                <a:cxn ang="0">
                  <a:pos x="69" y="406"/>
                </a:cxn>
                <a:cxn ang="0">
                  <a:pos x="74" y="407"/>
                </a:cxn>
                <a:cxn ang="0">
                  <a:pos x="78" y="394"/>
                </a:cxn>
                <a:cxn ang="0">
                  <a:pos x="83" y="387"/>
                </a:cxn>
                <a:cxn ang="0">
                  <a:pos x="85" y="367"/>
                </a:cxn>
                <a:cxn ang="0">
                  <a:pos x="87" y="360"/>
                </a:cxn>
                <a:cxn ang="0">
                  <a:pos x="92" y="339"/>
                </a:cxn>
                <a:cxn ang="0">
                  <a:pos x="96" y="325"/>
                </a:cxn>
                <a:cxn ang="0">
                  <a:pos x="98" y="310"/>
                </a:cxn>
                <a:cxn ang="0">
                  <a:pos x="103" y="309"/>
                </a:cxn>
                <a:cxn ang="0">
                  <a:pos x="107" y="291"/>
                </a:cxn>
                <a:cxn ang="0">
                  <a:pos x="110" y="278"/>
                </a:cxn>
                <a:cxn ang="0">
                  <a:pos x="114" y="260"/>
                </a:cxn>
                <a:cxn ang="0">
                  <a:pos x="118" y="248"/>
                </a:cxn>
                <a:cxn ang="0">
                  <a:pos x="121" y="234"/>
                </a:cxn>
                <a:cxn ang="0">
                  <a:pos x="125" y="206"/>
                </a:cxn>
                <a:cxn ang="0">
                  <a:pos x="127" y="191"/>
                </a:cxn>
                <a:cxn ang="0">
                  <a:pos x="130" y="166"/>
                </a:cxn>
                <a:cxn ang="0">
                  <a:pos x="134" y="149"/>
                </a:cxn>
                <a:cxn ang="0">
                  <a:pos x="138" y="133"/>
                </a:cxn>
                <a:cxn ang="0">
                  <a:pos x="141" y="99"/>
                </a:cxn>
                <a:cxn ang="0">
                  <a:pos x="145" y="79"/>
                </a:cxn>
                <a:cxn ang="0">
                  <a:pos x="150" y="52"/>
                </a:cxn>
                <a:cxn ang="0">
                  <a:pos x="152" y="45"/>
                </a:cxn>
                <a:cxn ang="0">
                  <a:pos x="154" y="49"/>
                </a:cxn>
                <a:cxn ang="0">
                  <a:pos x="159" y="155"/>
                </a:cxn>
                <a:cxn ang="0">
                  <a:pos x="161" y="296"/>
                </a:cxn>
                <a:cxn ang="0">
                  <a:pos x="165" y="387"/>
                </a:cxn>
                <a:cxn ang="0">
                  <a:pos x="170" y="419"/>
                </a:cxn>
                <a:cxn ang="0">
                  <a:pos x="172" y="439"/>
                </a:cxn>
                <a:cxn ang="0">
                  <a:pos x="174" y="443"/>
                </a:cxn>
                <a:cxn ang="0">
                  <a:pos x="179" y="421"/>
                </a:cxn>
                <a:cxn ang="0">
                  <a:pos x="183" y="410"/>
                </a:cxn>
                <a:cxn ang="0">
                  <a:pos x="185" y="397"/>
                </a:cxn>
                <a:cxn ang="0">
                  <a:pos x="190" y="369"/>
                </a:cxn>
                <a:cxn ang="0">
                  <a:pos x="194" y="349"/>
                </a:cxn>
                <a:cxn ang="0">
                  <a:pos x="199" y="328"/>
                </a:cxn>
                <a:cxn ang="0">
                  <a:pos x="201" y="302"/>
                </a:cxn>
                <a:cxn ang="0">
                  <a:pos x="205" y="278"/>
                </a:cxn>
                <a:cxn ang="0">
                  <a:pos x="207" y="258"/>
                </a:cxn>
                <a:cxn ang="0">
                  <a:pos x="212" y="240"/>
                </a:cxn>
                <a:cxn ang="0">
                  <a:pos x="214" y="219"/>
                </a:cxn>
              </a:cxnLst>
              <a:rect l="0" t="0" r="r" b="b"/>
              <a:pathLst>
                <a:path w="219" h="446">
                  <a:moveTo>
                    <a:pt x="0" y="296"/>
                  </a:moveTo>
                  <a:lnTo>
                    <a:pt x="0" y="302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3" y="281"/>
                  </a:lnTo>
                  <a:lnTo>
                    <a:pt x="3" y="282"/>
                  </a:lnTo>
                  <a:lnTo>
                    <a:pt x="3" y="275"/>
                  </a:lnTo>
                  <a:lnTo>
                    <a:pt x="3" y="272"/>
                  </a:lnTo>
                  <a:lnTo>
                    <a:pt x="3" y="269"/>
                  </a:lnTo>
                  <a:lnTo>
                    <a:pt x="3" y="260"/>
                  </a:lnTo>
                  <a:lnTo>
                    <a:pt x="5" y="260"/>
                  </a:lnTo>
                  <a:lnTo>
                    <a:pt x="5" y="252"/>
                  </a:lnTo>
                  <a:lnTo>
                    <a:pt x="5" y="261"/>
                  </a:lnTo>
                  <a:lnTo>
                    <a:pt x="7" y="257"/>
                  </a:lnTo>
                  <a:lnTo>
                    <a:pt x="7" y="264"/>
                  </a:lnTo>
                  <a:lnTo>
                    <a:pt x="7" y="252"/>
                  </a:lnTo>
                  <a:lnTo>
                    <a:pt x="7" y="251"/>
                  </a:lnTo>
                  <a:lnTo>
                    <a:pt x="7" y="245"/>
                  </a:lnTo>
                  <a:lnTo>
                    <a:pt x="7" y="243"/>
                  </a:lnTo>
                  <a:lnTo>
                    <a:pt x="7" y="239"/>
                  </a:lnTo>
                  <a:lnTo>
                    <a:pt x="9" y="242"/>
                  </a:lnTo>
                  <a:lnTo>
                    <a:pt x="9" y="231"/>
                  </a:lnTo>
                  <a:lnTo>
                    <a:pt x="9" y="239"/>
                  </a:lnTo>
                  <a:lnTo>
                    <a:pt x="9" y="242"/>
                  </a:lnTo>
                  <a:lnTo>
                    <a:pt x="9" y="230"/>
                  </a:lnTo>
                  <a:lnTo>
                    <a:pt x="9" y="227"/>
                  </a:lnTo>
                  <a:lnTo>
                    <a:pt x="12" y="219"/>
                  </a:lnTo>
                  <a:lnTo>
                    <a:pt x="12" y="222"/>
                  </a:lnTo>
                  <a:lnTo>
                    <a:pt x="12" y="221"/>
                  </a:lnTo>
                  <a:lnTo>
                    <a:pt x="14" y="219"/>
                  </a:lnTo>
                  <a:lnTo>
                    <a:pt x="14" y="222"/>
                  </a:lnTo>
                  <a:lnTo>
                    <a:pt x="14" y="216"/>
                  </a:lnTo>
                  <a:lnTo>
                    <a:pt x="14" y="202"/>
                  </a:lnTo>
                  <a:lnTo>
                    <a:pt x="14" y="208"/>
                  </a:lnTo>
                  <a:lnTo>
                    <a:pt x="14" y="202"/>
                  </a:lnTo>
                  <a:lnTo>
                    <a:pt x="14" y="199"/>
                  </a:lnTo>
                  <a:lnTo>
                    <a:pt x="16" y="191"/>
                  </a:lnTo>
                  <a:lnTo>
                    <a:pt x="16" y="199"/>
                  </a:lnTo>
                  <a:lnTo>
                    <a:pt x="16" y="203"/>
                  </a:lnTo>
                  <a:lnTo>
                    <a:pt x="16" y="197"/>
                  </a:lnTo>
                  <a:lnTo>
                    <a:pt x="18" y="191"/>
                  </a:lnTo>
                  <a:lnTo>
                    <a:pt x="18" y="196"/>
                  </a:lnTo>
                  <a:lnTo>
                    <a:pt x="18" y="197"/>
                  </a:lnTo>
                  <a:lnTo>
                    <a:pt x="18" y="185"/>
                  </a:lnTo>
                  <a:lnTo>
                    <a:pt x="18" y="191"/>
                  </a:lnTo>
                  <a:lnTo>
                    <a:pt x="18" y="194"/>
                  </a:lnTo>
                  <a:lnTo>
                    <a:pt x="21" y="190"/>
                  </a:lnTo>
                  <a:lnTo>
                    <a:pt x="21" y="188"/>
                  </a:lnTo>
                  <a:lnTo>
                    <a:pt x="23" y="178"/>
                  </a:lnTo>
                  <a:lnTo>
                    <a:pt x="23" y="176"/>
                  </a:lnTo>
                  <a:lnTo>
                    <a:pt x="23" y="184"/>
                  </a:lnTo>
                  <a:lnTo>
                    <a:pt x="23" y="161"/>
                  </a:lnTo>
                  <a:lnTo>
                    <a:pt x="23" y="178"/>
                  </a:lnTo>
                  <a:lnTo>
                    <a:pt x="23" y="170"/>
                  </a:lnTo>
                  <a:lnTo>
                    <a:pt x="23" y="163"/>
                  </a:lnTo>
                  <a:lnTo>
                    <a:pt x="25" y="166"/>
                  </a:lnTo>
                  <a:lnTo>
                    <a:pt x="25" y="158"/>
                  </a:lnTo>
                  <a:lnTo>
                    <a:pt x="25" y="157"/>
                  </a:lnTo>
                  <a:lnTo>
                    <a:pt x="25" y="148"/>
                  </a:lnTo>
                  <a:lnTo>
                    <a:pt x="25" y="152"/>
                  </a:lnTo>
                  <a:lnTo>
                    <a:pt x="25" y="145"/>
                  </a:lnTo>
                  <a:lnTo>
                    <a:pt x="25" y="148"/>
                  </a:lnTo>
                  <a:lnTo>
                    <a:pt x="25" y="149"/>
                  </a:lnTo>
                  <a:lnTo>
                    <a:pt x="27" y="139"/>
                  </a:lnTo>
                  <a:lnTo>
                    <a:pt x="27" y="145"/>
                  </a:lnTo>
                  <a:lnTo>
                    <a:pt x="27" y="139"/>
                  </a:lnTo>
                  <a:lnTo>
                    <a:pt x="29" y="145"/>
                  </a:lnTo>
                  <a:lnTo>
                    <a:pt x="29" y="140"/>
                  </a:lnTo>
                  <a:lnTo>
                    <a:pt x="29" y="133"/>
                  </a:lnTo>
                  <a:lnTo>
                    <a:pt x="29" y="133"/>
                  </a:lnTo>
                  <a:lnTo>
                    <a:pt x="29" y="137"/>
                  </a:lnTo>
                  <a:lnTo>
                    <a:pt x="29" y="127"/>
                  </a:lnTo>
                  <a:lnTo>
                    <a:pt x="32" y="127"/>
                  </a:lnTo>
                  <a:lnTo>
                    <a:pt x="32" y="126"/>
                  </a:lnTo>
                  <a:lnTo>
                    <a:pt x="32" y="120"/>
                  </a:lnTo>
                  <a:lnTo>
                    <a:pt x="32" y="126"/>
                  </a:lnTo>
                  <a:lnTo>
                    <a:pt x="34" y="129"/>
                  </a:lnTo>
                  <a:lnTo>
                    <a:pt x="34" y="120"/>
                  </a:lnTo>
                  <a:lnTo>
                    <a:pt x="34" y="112"/>
                  </a:lnTo>
                  <a:lnTo>
                    <a:pt x="34" y="120"/>
                  </a:lnTo>
                  <a:lnTo>
                    <a:pt x="34" y="115"/>
                  </a:lnTo>
                  <a:lnTo>
                    <a:pt x="34" y="112"/>
                  </a:lnTo>
                  <a:lnTo>
                    <a:pt x="34" y="115"/>
                  </a:lnTo>
                  <a:lnTo>
                    <a:pt x="36" y="103"/>
                  </a:lnTo>
                  <a:lnTo>
                    <a:pt x="36" y="108"/>
                  </a:lnTo>
                  <a:lnTo>
                    <a:pt x="36" y="96"/>
                  </a:lnTo>
                  <a:lnTo>
                    <a:pt x="38" y="99"/>
                  </a:lnTo>
                  <a:lnTo>
                    <a:pt x="38" y="100"/>
                  </a:lnTo>
                  <a:lnTo>
                    <a:pt x="38" y="105"/>
                  </a:lnTo>
                  <a:lnTo>
                    <a:pt x="38" y="96"/>
                  </a:lnTo>
                  <a:lnTo>
                    <a:pt x="38" y="93"/>
                  </a:lnTo>
                  <a:lnTo>
                    <a:pt x="38" y="91"/>
                  </a:lnTo>
                  <a:lnTo>
                    <a:pt x="38" y="93"/>
                  </a:lnTo>
                  <a:lnTo>
                    <a:pt x="38" y="96"/>
                  </a:lnTo>
                  <a:lnTo>
                    <a:pt x="41" y="93"/>
                  </a:lnTo>
                  <a:lnTo>
                    <a:pt x="41" y="88"/>
                  </a:lnTo>
                  <a:lnTo>
                    <a:pt x="41" y="87"/>
                  </a:lnTo>
                  <a:lnTo>
                    <a:pt x="43" y="84"/>
                  </a:lnTo>
                  <a:lnTo>
                    <a:pt x="43" y="85"/>
                  </a:lnTo>
                  <a:lnTo>
                    <a:pt x="43" y="87"/>
                  </a:lnTo>
                  <a:lnTo>
                    <a:pt x="43" y="90"/>
                  </a:lnTo>
                  <a:lnTo>
                    <a:pt x="43" y="84"/>
                  </a:lnTo>
                  <a:lnTo>
                    <a:pt x="43" y="75"/>
                  </a:lnTo>
                  <a:lnTo>
                    <a:pt x="43" y="79"/>
                  </a:lnTo>
                  <a:lnTo>
                    <a:pt x="45" y="82"/>
                  </a:lnTo>
                  <a:lnTo>
                    <a:pt x="45" y="76"/>
                  </a:lnTo>
                  <a:lnTo>
                    <a:pt x="45" y="69"/>
                  </a:lnTo>
                  <a:lnTo>
                    <a:pt x="45" y="87"/>
                  </a:lnTo>
                  <a:lnTo>
                    <a:pt x="45" y="69"/>
                  </a:lnTo>
                  <a:lnTo>
                    <a:pt x="45" y="64"/>
                  </a:lnTo>
                  <a:lnTo>
                    <a:pt x="47" y="58"/>
                  </a:lnTo>
                  <a:lnTo>
                    <a:pt x="47" y="61"/>
                  </a:lnTo>
                  <a:lnTo>
                    <a:pt x="47" y="58"/>
                  </a:lnTo>
                  <a:lnTo>
                    <a:pt x="49" y="58"/>
                  </a:lnTo>
                  <a:lnTo>
                    <a:pt x="49" y="48"/>
                  </a:lnTo>
                  <a:lnTo>
                    <a:pt x="49" y="54"/>
                  </a:lnTo>
                  <a:lnTo>
                    <a:pt x="49" y="43"/>
                  </a:lnTo>
                  <a:lnTo>
                    <a:pt x="49" y="41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2" y="32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2" y="18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8"/>
                  </a:lnTo>
                  <a:lnTo>
                    <a:pt x="54" y="14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0"/>
                  </a:lnTo>
                  <a:lnTo>
                    <a:pt x="56" y="8"/>
                  </a:lnTo>
                  <a:lnTo>
                    <a:pt x="56" y="30"/>
                  </a:lnTo>
                  <a:lnTo>
                    <a:pt x="56" y="48"/>
                  </a:lnTo>
                  <a:lnTo>
                    <a:pt x="58" y="64"/>
                  </a:lnTo>
                  <a:lnTo>
                    <a:pt x="58" y="93"/>
                  </a:lnTo>
                  <a:lnTo>
                    <a:pt x="58" y="109"/>
                  </a:lnTo>
                  <a:lnTo>
                    <a:pt x="58" y="127"/>
                  </a:lnTo>
                  <a:lnTo>
                    <a:pt x="58" y="155"/>
                  </a:lnTo>
                  <a:lnTo>
                    <a:pt x="58" y="173"/>
                  </a:lnTo>
                  <a:lnTo>
                    <a:pt x="58" y="194"/>
                  </a:lnTo>
                  <a:lnTo>
                    <a:pt x="61" y="214"/>
                  </a:lnTo>
                  <a:lnTo>
                    <a:pt x="61" y="234"/>
                  </a:lnTo>
                  <a:lnTo>
                    <a:pt x="61" y="264"/>
                  </a:lnTo>
                  <a:lnTo>
                    <a:pt x="61" y="279"/>
                  </a:lnTo>
                  <a:lnTo>
                    <a:pt x="63" y="300"/>
                  </a:lnTo>
                  <a:lnTo>
                    <a:pt x="63" y="309"/>
                  </a:lnTo>
                  <a:lnTo>
                    <a:pt x="63" y="322"/>
                  </a:lnTo>
                  <a:lnTo>
                    <a:pt x="63" y="330"/>
                  </a:lnTo>
                  <a:lnTo>
                    <a:pt x="63" y="340"/>
                  </a:lnTo>
                  <a:lnTo>
                    <a:pt x="63" y="346"/>
                  </a:lnTo>
                  <a:lnTo>
                    <a:pt x="63" y="361"/>
                  </a:lnTo>
                  <a:lnTo>
                    <a:pt x="65" y="370"/>
                  </a:lnTo>
                  <a:lnTo>
                    <a:pt x="65" y="384"/>
                  </a:lnTo>
                  <a:lnTo>
                    <a:pt x="65" y="387"/>
                  </a:lnTo>
                  <a:lnTo>
                    <a:pt x="65" y="397"/>
                  </a:lnTo>
                  <a:lnTo>
                    <a:pt x="65" y="390"/>
                  </a:lnTo>
                  <a:lnTo>
                    <a:pt x="65" y="397"/>
                  </a:lnTo>
                  <a:lnTo>
                    <a:pt x="65" y="406"/>
                  </a:lnTo>
                  <a:lnTo>
                    <a:pt x="67" y="407"/>
                  </a:lnTo>
                  <a:lnTo>
                    <a:pt x="67" y="412"/>
                  </a:lnTo>
                  <a:lnTo>
                    <a:pt x="67" y="418"/>
                  </a:lnTo>
                  <a:lnTo>
                    <a:pt x="69" y="413"/>
                  </a:lnTo>
                  <a:lnTo>
                    <a:pt x="69" y="415"/>
                  </a:lnTo>
                  <a:lnTo>
                    <a:pt x="69" y="412"/>
                  </a:lnTo>
                  <a:lnTo>
                    <a:pt x="69" y="403"/>
                  </a:lnTo>
                  <a:lnTo>
                    <a:pt x="69" y="412"/>
                  </a:lnTo>
                  <a:lnTo>
                    <a:pt x="69" y="406"/>
                  </a:lnTo>
                  <a:lnTo>
                    <a:pt x="69" y="412"/>
                  </a:lnTo>
                  <a:lnTo>
                    <a:pt x="72" y="410"/>
                  </a:lnTo>
                  <a:lnTo>
                    <a:pt x="72" y="416"/>
                  </a:lnTo>
                  <a:lnTo>
                    <a:pt x="72" y="403"/>
                  </a:lnTo>
                  <a:lnTo>
                    <a:pt x="74" y="407"/>
                  </a:lnTo>
                  <a:lnTo>
                    <a:pt x="74" y="413"/>
                  </a:lnTo>
                  <a:lnTo>
                    <a:pt x="74" y="418"/>
                  </a:lnTo>
                  <a:lnTo>
                    <a:pt x="74" y="407"/>
                  </a:lnTo>
                  <a:lnTo>
                    <a:pt x="74" y="400"/>
                  </a:lnTo>
                  <a:lnTo>
                    <a:pt x="76" y="403"/>
                  </a:lnTo>
                  <a:lnTo>
                    <a:pt x="76" y="397"/>
                  </a:lnTo>
                  <a:lnTo>
                    <a:pt x="76" y="397"/>
                  </a:lnTo>
                  <a:lnTo>
                    <a:pt x="78" y="394"/>
                  </a:lnTo>
                  <a:lnTo>
                    <a:pt x="78" y="387"/>
                  </a:lnTo>
                  <a:lnTo>
                    <a:pt x="78" y="394"/>
                  </a:lnTo>
                  <a:lnTo>
                    <a:pt x="78" y="394"/>
                  </a:lnTo>
                  <a:lnTo>
                    <a:pt x="78" y="387"/>
                  </a:lnTo>
                  <a:lnTo>
                    <a:pt x="78" y="390"/>
                  </a:lnTo>
                  <a:lnTo>
                    <a:pt x="78" y="392"/>
                  </a:lnTo>
                  <a:lnTo>
                    <a:pt x="81" y="382"/>
                  </a:lnTo>
                  <a:lnTo>
                    <a:pt x="81" y="385"/>
                  </a:lnTo>
                  <a:lnTo>
                    <a:pt x="81" y="387"/>
                  </a:lnTo>
                  <a:lnTo>
                    <a:pt x="81" y="390"/>
                  </a:lnTo>
                  <a:lnTo>
                    <a:pt x="83" y="387"/>
                  </a:lnTo>
                  <a:lnTo>
                    <a:pt x="83" y="382"/>
                  </a:lnTo>
                  <a:lnTo>
                    <a:pt x="83" y="375"/>
                  </a:lnTo>
                  <a:lnTo>
                    <a:pt x="83" y="378"/>
                  </a:lnTo>
                  <a:lnTo>
                    <a:pt x="83" y="379"/>
                  </a:lnTo>
                  <a:lnTo>
                    <a:pt x="83" y="375"/>
                  </a:lnTo>
                  <a:lnTo>
                    <a:pt x="83" y="369"/>
                  </a:lnTo>
                  <a:lnTo>
                    <a:pt x="85" y="373"/>
                  </a:lnTo>
                  <a:lnTo>
                    <a:pt x="85" y="367"/>
                  </a:lnTo>
                  <a:lnTo>
                    <a:pt x="85" y="372"/>
                  </a:lnTo>
                  <a:lnTo>
                    <a:pt x="85" y="378"/>
                  </a:lnTo>
                  <a:lnTo>
                    <a:pt x="85" y="379"/>
                  </a:lnTo>
                  <a:lnTo>
                    <a:pt x="85" y="372"/>
                  </a:lnTo>
                  <a:lnTo>
                    <a:pt x="85" y="369"/>
                  </a:lnTo>
                  <a:lnTo>
                    <a:pt x="87" y="372"/>
                  </a:lnTo>
                  <a:lnTo>
                    <a:pt x="87" y="363"/>
                  </a:lnTo>
                  <a:lnTo>
                    <a:pt x="87" y="360"/>
                  </a:lnTo>
                  <a:lnTo>
                    <a:pt x="90" y="360"/>
                  </a:lnTo>
                  <a:lnTo>
                    <a:pt x="90" y="358"/>
                  </a:lnTo>
                  <a:lnTo>
                    <a:pt x="90" y="354"/>
                  </a:lnTo>
                  <a:lnTo>
                    <a:pt x="90" y="354"/>
                  </a:lnTo>
                  <a:lnTo>
                    <a:pt x="90" y="349"/>
                  </a:lnTo>
                  <a:lnTo>
                    <a:pt x="90" y="346"/>
                  </a:lnTo>
                  <a:lnTo>
                    <a:pt x="92" y="343"/>
                  </a:lnTo>
                  <a:lnTo>
                    <a:pt x="92" y="339"/>
                  </a:lnTo>
                  <a:lnTo>
                    <a:pt x="92" y="333"/>
                  </a:lnTo>
                  <a:lnTo>
                    <a:pt x="94" y="331"/>
                  </a:lnTo>
                  <a:lnTo>
                    <a:pt x="94" y="330"/>
                  </a:lnTo>
                  <a:lnTo>
                    <a:pt x="94" y="333"/>
                  </a:lnTo>
                  <a:lnTo>
                    <a:pt x="94" y="328"/>
                  </a:lnTo>
                  <a:lnTo>
                    <a:pt x="94" y="325"/>
                  </a:lnTo>
                  <a:lnTo>
                    <a:pt x="96" y="328"/>
                  </a:lnTo>
                  <a:lnTo>
                    <a:pt x="96" y="325"/>
                  </a:lnTo>
                  <a:lnTo>
                    <a:pt x="96" y="313"/>
                  </a:lnTo>
                  <a:lnTo>
                    <a:pt x="96" y="318"/>
                  </a:lnTo>
                  <a:lnTo>
                    <a:pt x="98" y="321"/>
                  </a:lnTo>
                  <a:lnTo>
                    <a:pt x="98" y="312"/>
                  </a:lnTo>
                  <a:lnTo>
                    <a:pt x="98" y="316"/>
                  </a:lnTo>
                  <a:lnTo>
                    <a:pt x="98" y="312"/>
                  </a:lnTo>
                  <a:lnTo>
                    <a:pt x="98" y="306"/>
                  </a:lnTo>
                  <a:lnTo>
                    <a:pt x="98" y="310"/>
                  </a:lnTo>
                  <a:lnTo>
                    <a:pt x="101" y="307"/>
                  </a:lnTo>
                  <a:lnTo>
                    <a:pt x="101" y="316"/>
                  </a:lnTo>
                  <a:lnTo>
                    <a:pt x="103" y="313"/>
                  </a:lnTo>
                  <a:lnTo>
                    <a:pt x="103" y="309"/>
                  </a:lnTo>
                  <a:lnTo>
                    <a:pt x="103" y="303"/>
                  </a:lnTo>
                  <a:lnTo>
                    <a:pt x="103" y="304"/>
                  </a:lnTo>
                  <a:lnTo>
                    <a:pt x="103" y="312"/>
                  </a:lnTo>
                  <a:lnTo>
                    <a:pt x="103" y="309"/>
                  </a:lnTo>
                  <a:lnTo>
                    <a:pt x="105" y="309"/>
                  </a:lnTo>
                  <a:lnTo>
                    <a:pt x="105" y="302"/>
                  </a:lnTo>
                  <a:lnTo>
                    <a:pt x="105" y="303"/>
                  </a:lnTo>
                  <a:lnTo>
                    <a:pt x="105" y="304"/>
                  </a:lnTo>
                  <a:lnTo>
                    <a:pt x="105" y="302"/>
                  </a:lnTo>
                  <a:lnTo>
                    <a:pt x="105" y="299"/>
                  </a:lnTo>
                  <a:lnTo>
                    <a:pt x="105" y="296"/>
                  </a:lnTo>
                  <a:lnTo>
                    <a:pt x="107" y="291"/>
                  </a:lnTo>
                  <a:lnTo>
                    <a:pt x="107" y="293"/>
                  </a:lnTo>
                  <a:lnTo>
                    <a:pt x="107" y="291"/>
                  </a:lnTo>
                  <a:lnTo>
                    <a:pt x="110" y="285"/>
                  </a:lnTo>
                  <a:lnTo>
                    <a:pt x="110" y="282"/>
                  </a:lnTo>
                  <a:lnTo>
                    <a:pt x="110" y="284"/>
                  </a:lnTo>
                  <a:lnTo>
                    <a:pt x="110" y="278"/>
                  </a:lnTo>
                  <a:lnTo>
                    <a:pt x="110" y="275"/>
                  </a:lnTo>
                  <a:lnTo>
                    <a:pt x="110" y="278"/>
                  </a:lnTo>
                  <a:lnTo>
                    <a:pt x="110" y="272"/>
                  </a:lnTo>
                  <a:lnTo>
                    <a:pt x="112" y="278"/>
                  </a:lnTo>
                  <a:lnTo>
                    <a:pt x="112" y="266"/>
                  </a:lnTo>
                  <a:lnTo>
                    <a:pt x="112" y="270"/>
                  </a:lnTo>
                  <a:lnTo>
                    <a:pt x="114" y="269"/>
                  </a:lnTo>
                  <a:lnTo>
                    <a:pt x="114" y="270"/>
                  </a:lnTo>
                  <a:lnTo>
                    <a:pt x="114" y="260"/>
                  </a:lnTo>
                  <a:lnTo>
                    <a:pt x="114" y="260"/>
                  </a:lnTo>
                  <a:lnTo>
                    <a:pt x="114" y="252"/>
                  </a:lnTo>
                  <a:lnTo>
                    <a:pt x="114" y="255"/>
                  </a:lnTo>
                  <a:lnTo>
                    <a:pt x="114" y="260"/>
                  </a:lnTo>
                  <a:lnTo>
                    <a:pt x="116" y="252"/>
                  </a:lnTo>
                  <a:lnTo>
                    <a:pt x="116" y="249"/>
                  </a:lnTo>
                  <a:lnTo>
                    <a:pt x="116" y="243"/>
                  </a:lnTo>
                  <a:lnTo>
                    <a:pt x="118" y="251"/>
                  </a:lnTo>
                  <a:lnTo>
                    <a:pt x="118" y="248"/>
                  </a:lnTo>
                  <a:lnTo>
                    <a:pt x="118" y="245"/>
                  </a:lnTo>
                  <a:lnTo>
                    <a:pt x="118" y="242"/>
                  </a:lnTo>
                  <a:lnTo>
                    <a:pt x="118" y="239"/>
                  </a:lnTo>
                  <a:lnTo>
                    <a:pt x="118" y="230"/>
                  </a:lnTo>
                  <a:lnTo>
                    <a:pt x="118" y="228"/>
                  </a:lnTo>
                  <a:lnTo>
                    <a:pt x="121" y="224"/>
                  </a:lnTo>
                  <a:lnTo>
                    <a:pt x="121" y="227"/>
                  </a:lnTo>
                  <a:lnTo>
                    <a:pt x="121" y="234"/>
                  </a:lnTo>
                  <a:lnTo>
                    <a:pt x="123" y="219"/>
                  </a:lnTo>
                  <a:lnTo>
                    <a:pt x="123" y="221"/>
                  </a:lnTo>
                  <a:lnTo>
                    <a:pt x="123" y="227"/>
                  </a:lnTo>
                  <a:lnTo>
                    <a:pt x="123" y="214"/>
                  </a:lnTo>
                  <a:lnTo>
                    <a:pt x="123" y="222"/>
                  </a:lnTo>
                  <a:lnTo>
                    <a:pt x="123" y="208"/>
                  </a:lnTo>
                  <a:lnTo>
                    <a:pt x="123" y="206"/>
                  </a:lnTo>
                  <a:lnTo>
                    <a:pt x="125" y="206"/>
                  </a:lnTo>
                  <a:lnTo>
                    <a:pt x="125" y="203"/>
                  </a:lnTo>
                  <a:lnTo>
                    <a:pt x="125" y="197"/>
                  </a:lnTo>
                  <a:lnTo>
                    <a:pt x="125" y="194"/>
                  </a:lnTo>
                  <a:lnTo>
                    <a:pt x="125" y="197"/>
                  </a:lnTo>
                  <a:lnTo>
                    <a:pt x="125" y="187"/>
                  </a:lnTo>
                  <a:lnTo>
                    <a:pt x="125" y="196"/>
                  </a:lnTo>
                  <a:lnTo>
                    <a:pt x="127" y="190"/>
                  </a:lnTo>
                  <a:lnTo>
                    <a:pt x="127" y="191"/>
                  </a:lnTo>
                  <a:lnTo>
                    <a:pt x="127" y="181"/>
                  </a:lnTo>
                  <a:lnTo>
                    <a:pt x="130" y="178"/>
                  </a:lnTo>
                  <a:lnTo>
                    <a:pt x="130" y="173"/>
                  </a:lnTo>
                  <a:lnTo>
                    <a:pt x="130" y="169"/>
                  </a:lnTo>
                  <a:lnTo>
                    <a:pt x="130" y="173"/>
                  </a:lnTo>
                  <a:lnTo>
                    <a:pt x="130" y="178"/>
                  </a:lnTo>
                  <a:lnTo>
                    <a:pt x="130" y="176"/>
                  </a:lnTo>
                  <a:lnTo>
                    <a:pt x="130" y="166"/>
                  </a:lnTo>
                  <a:lnTo>
                    <a:pt x="132" y="166"/>
                  </a:lnTo>
                  <a:lnTo>
                    <a:pt x="132" y="161"/>
                  </a:lnTo>
                  <a:lnTo>
                    <a:pt x="132" y="170"/>
                  </a:lnTo>
                  <a:lnTo>
                    <a:pt x="134" y="166"/>
                  </a:lnTo>
                  <a:lnTo>
                    <a:pt x="134" y="158"/>
                  </a:lnTo>
                  <a:lnTo>
                    <a:pt x="134" y="154"/>
                  </a:lnTo>
                  <a:lnTo>
                    <a:pt x="134" y="160"/>
                  </a:lnTo>
                  <a:lnTo>
                    <a:pt x="134" y="149"/>
                  </a:lnTo>
                  <a:lnTo>
                    <a:pt x="134" y="151"/>
                  </a:lnTo>
                  <a:lnTo>
                    <a:pt x="134" y="142"/>
                  </a:lnTo>
                  <a:lnTo>
                    <a:pt x="136" y="145"/>
                  </a:lnTo>
                  <a:lnTo>
                    <a:pt x="136" y="139"/>
                  </a:lnTo>
                  <a:lnTo>
                    <a:pt x="138" y="146"/>
                  </a:lnTo>
                  <a:lnTo>
                    <a:pt x="138" y="136"/>
                  </a:lnTo>
                  <a:lnTo>
                    <a:pt x="138" y="137"/>
                  </a:lnTo>
                  <a:lnTo>
                    <a:pt x="138" y="133"/>
                  </a:lnTo>
                  <a:lnTo>
                    <a:pt x="138" y="127"/>
                  </a:lnTo>
                  <a:lnTo>
                    <a:pt x="138" y="129"/>
                  </a:lnTo>
                  <a:lnTo>
                    <a:pt x="141" y="133"/>
                  </a:lnTo>
                  <a:lnTo>
                    <a:pt x="141" y="127"/>
                  </a:lnTo>
                  <a:lnTo>
                    <a:pt x="141" y="124"/>
                  </a:lnTo>
                  <a:lnTo>
                    <a:pt x="141" y="112"/>
                  </a:lnTo>
                  <a:lnTo>
                    <a:pt x="141" y="108"/>
                  </a:lnTo>
                  <a:lnTo>
                    <a:pt x="141" y="99"/>
                  </a:lnTo>
                  <a:lnTo>
                    <a:pt x="141" y="100"/>
                  </a:lnTo>
                  <a:lnTo>
                    <a:pt x="143" y="99"/>
                  </a:lnTo>
                  <a:lnTo>
                    <a:pt x="143" y="88"/>
                  </a:lnTo>
                  <a:lnTo>
                    <a:pt x="143" y="91"/>
                  </a:lnTo>
                  <a:lnTo>
                    <a:pt x="143" y="90"/>
                  </a:lnTo>
                  <a:lnTo>
                    <a:pt x="145" y="85"/>
                  </a:lnTo>
                  <a:lnTo>
                    <a:pt x="145" y="79"/>
                  </a:lnTo>
                  <a:lnTo>
                    <a:pt x="145" y="79"/>
                  </a:lnTo>
                  <a:lnTo>
                    <a:pt x="145" y="75"/>
                  </a:lnTo>
                  <a:lnTo>
                    <a:pt x="145" y="69"/>
                  </a:lnTo>
                  <a:lnTo>
                    <a:pt x="145" y="66"/>
                  </a:lnTo>
                  <a:lnTo>
                    <a:pt x="147" y="61"/>
                  </a:lnTo>
                  <a:lnTo>
                    <a:pt x="147" y="61"/>
                  </a:lnTo>
                  <a:lnTo>
                    <a:pt x="147" y="55"/>
                  </a:lnTo>
                  <a:lnTo>
                    <a:pt x="147" y="58"/>
                  </a:lnTo>
                  <a:lnTo>
                    <a:pt x="150" y="52"/>
                  </a:lnTo>
                  <a:lnTo>
                    <a:pt x="150" y="45"/>
                  </a:lnTo>
                  <a:lnTo>
                    <a:pt x="150" y="54"/>
                  </a:lnTo>
                  <a:lnTo>
                    <a:pt x="150" y="61"/>
                  </a:lnTo>
                  <a:lnTo>
                    <a:pt x="150" y="49"/>
                  </a:lnTo>
                  <a:lnTo>
                    <a:pt x="150" y="52"/>
                  </a:lnTo>
                  <a:lnTo>
                    <a:pt x="150" y="46"/>
                  </a:lnTo>
                  <a:lnTo>
                    <a:pt x="152" y="48"/>
                  </a:lnTo>
                  <a:lnTo>
                    <a:pt x="152" y="45"/>
                  </a:lnTo>
                  <a:lnTo>
                    <a:pt x="152" y="48"/>
                  </a:lnTo>
                  <a:lnTo>
                    <a:pt x="154" y="42"/>
                  </a:lnTo>
                  <a:lnTo>
                    <a:pt x="154" y="48"/>
                  </a:lnTo>
                  <a:lnTo>
                    <a:pt x="154" y="43"/>
                  </a:lnTo>
                  <a:lnTo>
                    <a:pt x="154" y="42"/>
                  </a:lnTo>
                  <a:lnTo>
                    <a:pt x="154" y="51"/>
                  </a:lnTo>
                  <a:lnTo>
                    <a:pt x="154" y="52"/>
                  </a:lnTo>
                  <a:lnTo>
                    <a:pt x="154" y="49"/>
                  </a:lnTo>
                  <a:lnTo>
                    <a:pt x="156" y="42"/>
                  </a:lnTo>
                  <a:lnTo>
                    <a:pt x="156" y="46"/>
                  </a:lnTo>
                  <a:lnTo>
                    <a:pt x="156" y="48"/>
                  </a:lnTo>
                  <a:lnTo>
                    <a:pt x="156" y="72"/>
                  </a:lnTo>
                  <a:lnTo>
                    <a:pt x="159" y="91"/>
                  </a:lnTo>
                  <a:lnTo>
                    <a:pt x="159" y="120"/>
                  </a:lnTo>
                  <a:lnTo>
                    <a:pt x="159" y="136"/>
                  </a:lnTo>
                  <a:lnTo>
                    <a:pt x="159" y="155"/>
                  </a:lnTo>
                  <a:lnTo>
                    <a:pt x="159" y="178"/>
                  </a:lnTo>
                  <a:lnTo>
                    <a:pt x="159" y="185"/>
                  </a:lnTo>
                  <a:lnTo>
                    <a:pt x="159" y="206"/>
                  </a:lnTo>
                  <a:lnTo>
                    <a:pt x="161" y="221"/>
                  </a:lnTo>
                  <a:lnTo>
                    <a:pt x="161" y="251"/>
                  </a:lnTo>
                  <a:lnTo>
                    <a:pt x="161" y="261"/>
                  </a:lnTo>
                  <a:lnTo>
                    <a:pt x="161" y="278"/>
                  </a:lnTo>
                  <a:lnTo>
                    <a:pt x="161" y="296"/>
                  </a:lnTo>
                  <a:lnTo>
                    <a:pt x="161" y="307"/>
                  </a:lnTo>
                  <a:lnTo>
                    <a:pt x="163" y="310"/>
                  </a:lnTo>
                  <a:lnTo>
                    <a:pt x="163" y="336"/>
                  </a:lnTo>
                  <a:lnTo>
                    <a:pt x="163" y="349"/>
                  </a:lnTo>
                  <a:lnTo>
                    <a:pt x="163" y="361"/>
                  </a:lnTo>
                  <a:lnTo>
                    <a:pt x="165" y="373"/>
                  </a:lnTo>
                  <a:lnTo>
                    <a:pt x="165" y="378"/>
                  </a:lnTo>
                  <a:lnTo>
                    <a:pt x="165" y="387"/>
                  </a:lnTo>
                  <a:lnTo>
                    <a:pt x="165" y="387"/>
                  </a:lnTo>
                  <a:lnTo>
                    <a:pt x="165" y="394"/>
                  </a:lnTo>
                  <a:lnTo>
                    <a:pt x="165" y="406"/>
                  </a:lnTo>
                  <a:lnTo>
                    <a:pt x="165" y="410"/>
                  </a:lnTo>
                  <a:lnTo>
                    <a:pt x="167" y="415"/>
                  </a:lnTo>
                  <a:lnTo>
                    <a:pt x="167" y="413"/>
                  </a:lnTo>
                  <a:lnTo>
                    <a:pt x="167" y="419"/>
                  </a:lnTo>
                  <a:lnTo>
                    <a:pt x="170" y="419"/>
                  </a:lnTo>
                  <a:lnTo>
                    <a:pt x="170" y="425"/>
                  </a:lnTo>
                  <a:lnTo>
                    <a:pt x="170" y="428"/>
                  </a:lnTo>
                  <a:lnTo>
                    <a:pt x="170" y="433"/>
                  </a:lnTo>
                  <a:lnTo>
                    <a:pt x="170" y="419"/>
                  </a:lnTo>
                  <a:lnTo>
                    <a:pt x="170" y="425"/>
                  </a:lnTo>
                  <a:lnTo>
                    <a:pt x="170" y="434"/>
                  </a:lnTo>
                  <a:lnTo>
                    <a:pt x="172" y="433"/>
                  </a:lnTo>
                  <a:lnTo>
                    <a:pt x="172" y="439"/>
                  </a:lnTo>
                  <a:lnTo>
                    <a:pt x="172" y="443"/>
                  </a:lnTo>
                  <a:lnTo>
                    <a:pt x="174" y="443"/>
                  </a:lnTo>
                  <a:lnTo>
                    <a:pt x="174" y="443"/>
                  </a:lnTo>
                  <a:lnTo>
                    <a:pt x="174" y="446"/>
                  </a:lnTo>
                  <a:lnTo>
                    <a:pt x="174" y="445"/>
                  </a:lnTo>
                  <a:lnTo>
                    <a:pt x="174" y="440"/>
                  </a:lnTo>
                  <a:lnTo>
                    <a:pt x="174" y="443"/>
                  </a:lnTo>
                  <a:lnTo>
                    <a:pt x="174" y="443"/>
                  </a:lnTo>
                  <a:lnTo>
                    <a:pt x="176" y="443"/>
                  </a:lnTo>
                  <a:lnTo>
                    <a:pt x="176" y="439"/>
                  </a:lnTo>
                  <a:lnTo>
                    <a:pt x="176" y="434"/>
                  </a:lnTo>
                  <a:lnTo>
                    <a:pt x="176" y="443"/>
                  </a:lnTo>
                  <a:lnTo>
                    <a:pt x="179" y="434"/>
                  </a:lnTo>
                  <a:lnTo>
                    <a:pt x="179" y="436"/>
                  </a:lnTo>
                  <a:lnTo>
                    <a:pt x="179" y="430"/>
                  </a:lnTo>
                  <a:lnTo>
                    <a:pt x="179" y="421"/>
                  </a:lnTo>
                  <a:lnTo>
                    <a:pt x="181" y="416"/>
                  </a:lnTo>
                  <a:lnTo>
                    <a:pt x="181" y="421"/>
                  </a:lnTo>
                  <a:lnTo>
                    <a:pt x="181" y="418"/>
                  </a:lnTo>
                  <a:lnTo>
                    <a:pt x="181" y="413"/>
                  </a:lnTo>
                  <a:lnTo>
                    <a:pt x="181" y="419"/>
                  </a:lnTo>
                  <a:lnTo>
                    <a:pt x="181" y="422"/>
                  </a:lnTo>
                  <a:lnTo>
                    <a:pt x="181" y="415"/>
                  </a:lnTo>
                  <a:lnTo>
                    <a:pt x="183" y="410"/>
                  </a:lnTo>
                  <a:lnTo>
                    <a:pt x="183" y="419"/>
                  </a:lnTo>
                  <a:lnTo>
                    <a:pt x="183" y="413"/>
                  </a:lnTo>
                  <a:lnTo>
                    <a:pt x="185" y="415"/>
                  </a:lnTo>
                  <a:lnTo>
                    <a:pt x="185" y="407"/>
                  </a:lnTo>
                  <a:lnTo>
                    <a:pt x="185" y="412"/>
                  </a:lnTo>
                  <a:lnTo>
                    <a:pt x="185" y="397"/>
                  </a:lnTo>
                  <a:lnTo>
                    <a:pt x="185" y="403"/>
                  </a:lnTo>
                  <a:lnTo>
                    <a:pt x="185" y="397"/>
                  </a:lnTo>
                  <a:lnTo>
                    <a:pt x="187" y="390"/>
                  </a:lnTo>
                  <a:lnTo>
                    <a:pt x="187" y="381"/>
                  </a:lnTo>
                  <a:lnTo>
                    <a:pt x="190" y="379"/>
                  </a:lnTo>
                  <a:lnTo>
                    <a:pt x="190" y="372"/>
                  </a:lnTo>
                  <a:lnTo>
                    <a:pt x="190" y="366"/>
                  </a:lnTo>
                  <a:lnTo>
                    <a:pt x="190" y="363"/>
                  </a:lnTo>
                  <a:lnTo>
                    <a:pt x="190" y="367"/>
                  </a:lnTo>
                  <a:lnTo>
                    <a:pt x="190" y="369"/>
                  </a:lnTo>
                  <a:lnTo>
                    <a:pt x="192" y="370"/>
                  </a:lnTo>
                  <a:lnTo>
                    <a:pt x="192" y="364"/>
                  </a:lnTo>
                  <a:lnTo>
                    <a:pt x="192" y="363"/>
                  </a:lnTo>
                  <a:lnTo>
                    <a:pt x="192" y="355"/>
                  </a:lnTo>
                  <a:lnTo>
                    <a:pt x="194" y="360"/>
                  </a:lnTo>
                  <a:lnTo>
                    <a:pt x="194" y="354"/>
                  </a:lnTo>
                  <a:lnTo>
                    <a:pt x="194" y="355"/>
                  </a:lnTo>
                  <a:lnTo>
                    <a:pt x="194" y="349"/>
                  </a:lnTo>
                  <a:lnTo>
                    <a:pt x="194" y="355"/>
                  </a:lnTo>
                  <a:lnTo>
                    <a:pt x="194" y="342"/>
                  </a:lnTo>
                  <a:lnTo>
                    <a:pt x="194" y="349"/>
                  </a:lnTo>
                  <a:lnTo>
                    <a:pt x="196" y="340"/>
                  </a:lnTo>
                  <a:lnTo>
                    <a:pt x="196" y="336"/>
                  </a:lnTo>
                  <a:lnTo>
                    <a:pt x="196" y="340"/>
                  </a:lnTo>
                  <a:lnTo>
                    <a:pt x="199" y="328"/>
                  </a:lnTo>
                  <a:lnTo>
                    <a:pt x="199" y="328"/>
                  </a:lnTo>
                  <a:lnTo>
                    <a:pt x="199" y="324"/>
                  </a:lnTo>
                  <a:lnTo>
                    <a:pt x="199" y="322"/>
                  </a:lnTo>
                  <a:lnTo>
                    <a:pt x="199" y="324"/>
                  </a:lnTo>
                  <a:lnTo>
                    <a:pt x="199" y="318"/>
                  </a:lnTo>
                  <a:lnTo>
                    <a:pt x="201" y="307"/>
                  </a:lnTo>
                  <a:lnTo>
                    <a:pt x="201" y="309"/>
                  </a:lnTo>
                  <a:lnTo>
                    <a:pt x="201" y="304"/>
                  </a:lnTo>
                  <a:lnTo>
                    <a:pt x="201" y="302"/>
                  </a:lnTo>
                  <a:lnTo>
                    <a:pt x="201" y="299"/>
                  </a:lnTo>
                  <a:lnTo>
                    <a:pt x="201" y="296"/>
                  </a:lnTo>
                  <a:lnTo>
                    <a:pt x="201" y="293"/>
                  </a:lnTo>
                  <a:lnTo>
                    <a:pt x="201" y="288"/>
                  </a:lnTo>
                  <a:lnTo>
                    <a:pt x="203" y="279"/>
                  </a:lnTo>
                  <a:lnTo>
                    <a:pt x="203" y="272"/>
                  </a:lnTo>
                  <a:lnTo>
                    <a:pt x="203" y="278"/>
                  </a:lnTo>
                  <a:lnTo>
                    <a:pt x="205" y="278"/>
                  </a:lnTo>
                  <a:lnTo>
                    <a:pt x="205" y="270"/>
                  </a:lnTo>
                  <a:lnTo>
                    <a:pt x="205" y="263"/>
                  </a:lnTo>
                  <a:lnTo>
                    <a:pt x="205" y="264"/>
                  </a:lnTo>
                  <a:lnTo>
                    <a:pt x="205" y="263"/>
                  </a:lnTo>
                  <a:lnTo>
                    <a:pt x="205" y="258"/>
                  </a:lnTo>
                  <a:lnTo>
                    <a:pt x="205" y="261"/>
                  </a:lnTo>
                  <a:lnTo>
                    <a:pt x="207" y="255"/>
                  </a:lnTo>
                  <a:lnTo>
                    <a:pt x="207" y="258"/>
                  </a:lnTo>
                  <a:lnTo>
                    <a:pt x="207" y="254"/>
                  </a:lnTo>
                  <a:lnTo>
                    <a:pt x="210" y="249"/>
                  </a:lnTo>
                  <a:lnTo>
                    <a:pt x="210" y="239"/>
                  </a:lnTo>
                  <a:lnTo>
                    <a:pt x="210" y="231"/>
                  </a:lnTo>
                  <a:lnTo>
                    <a:pt x="210" y="234"/>
                  </a:lnTo>
                  <a:lnTo>
                    <a:pt x="210" y="231"/>
                  </a:lnTo>
                  <a:lnTo>
                    <a:pt x="210" y="240"/>
                  </a:lnTo>
                  <a:lnTo>
                    <a:pt x="212" y="240"/>
                  </a:lnTo>
                  <a:lnTo>
                    <a:pt x="212" y="228"/>
                  </a:lnTo>
                  <a:lnTo>
                    <a:pt x="212" y="230"/>
                  </a:lnTo>
                  <a:lnTo>
                    <a:pt x="214" y="222"/>
                  </a:lnTo>
                  <a:lnTo>
                    <a:pt x="214" y="234"/>
                  </a:lnTo>
                  <a:lnTo>
                    <a:pt x="214" y="214"/>
                  </a:lnTo>
                  <a:lnTo>
                    <a:pt x="214" y="219"/>
                  </a:lnTo>
                  <a:lnTo>
                    <a:pt x="214" y="214"/>
                  </a:lnTo>
                  <a:lnTo>
                    <a:pt x="214" y="219"/>
                  </a:lnTo>
                  <a:lnTo>
                    <a:pt x="214" y="218"/>
                  </a:lnTo>
                  <a:lnTo>
                    <a:pt x="216" y="211"/>
                  </a:lnTo>
                  <a:lnTo>
                    <a:pt x="216" y="209"/>
                  </a:lnTo>
                  <a:lnTo>
                    <a:pt x="219" y="21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38"/>
            <p:cNvSpPr>
              <a:spLocks/>
            </p:cNvSpPr>
            <p:nvPr/>
          </p:nvSpPr>
          <p:spPr bwMode="auto">
            <a:xfrm>
              <a:off x="4279900" y="2479675"/>
              <a:ext cx="338138" cy="739775"/>
            </a:xfrm>
            <a:custGeom>
              <a:avLst/>
              <a:gdLst/>
              <a:ahLst/>
              <a:cxnLst>
                <a:cxn ang="0">
                  <a:pos x="2" y="208"/>
                </a:cxn>
                <a:cxn ang="0">
                  <a:pos x="4" y="187"/>
                </a:cxn>
                <a:cxn ang="0">
                  <a:pos x="9" y="160"/>
                </a:cxn>
                <a:cxn ang="0">
                  <a:pos x="11" y="143"/>
                </a:cxn>
                <a:cxn ang="0">
                  <a:pos x="15" y="123"/>
                </a:cxn>
                <a:cxn ang="0">
                  <a:pos x="17" y="115"/>
                </a:cxn>
                <a:cxn ang="0">
                  <a:pos x="22" y="90"/>
                </a:cxn>
                <a:cxn ang="0">
                  <a:pos x="24" y="64"/>
                </a:cxn>
                <a:cxn ang="0">
                  <a:pos x="29" y="54"/>
                </a:cxn>
                <a:cxn ang="0">
                  <a:pos x="31" y="26"/>
                </a:cxn>
                <a:cxn ang="0">
                  <a:pos x="35" y="8"/>
                </a:cxn>
                <a:cxn ang="0">
                  <a:pos x="37" y="35"/>
                </a:cxn>
                <a:cxn ang="0">
                  <a:pos x="42" y="181"/>
                </a:cxn>
                <a:cxn ang="0">
                  <a:pos x="44" y="318"/>
                </a:cxn>
                <a:cxn ang="0">
                  <a:pos x="49" y="390"/>
                </a:cxn>
                <a:cxn ang="0">
                  <a:pos x="51" y="431"/>
                </a:cxn>
                <a:cxn ang="0">
                  <a:pos x="55" y="431"/>
                </a:cxn>
                <a:cxn ang="0">
                  <a:pos x="57" y="436"/>
                </a:cxn>
                <a:cxn ang="0">
                  <a:pos x="62" y="424"/>
                </a:cxn>
                <a:cxn ang="0">
                  <a:pos x="66" y="413"/>
                </a:cxn>
                <a:cxn ang="0">
                  <a:pos x="69" y="400"/>
                </a:cxn>
                <a:cxn ang="0">
                  <a:pos x="73" y="382"/>
                </a:cxn>
                <a:cxn ang="0">
                  <a:pos x="75" y="349"/>
                </a:cxn>
                <a:cxn ang="0">
                  <a:pos x="80" y="324"/>
                </a:cxn>
                <a:cxn ang="0">
                  <a:pos x="84" y="307"/>
                </a:cxn>
                <a:cxn ang="0">
                  <a:pos x="86" y="296"/>
                </a:cxn>
                <a:cxn ang="0">
                  <a:pos x="91" y="284"/>
                </a:cxn>
                <a:cxn ang="0">
                  <a:pos x="95" y="282"/>
                </a:cxn>
                <a:cxn ang="0">
                  <a:pos x="98" y="263"/>
                </a:cxn>
                <a:cxn ang="0">
                  <a:pos x="102" y="242"/>
                </a:cxn>
                <a:cxn ang="0">
                  <a:pos x="104" y="231"/>
                </a:cxn>
                <a:cxn ang="0">
                  <a:pos x="106" y="212"/>
                </a:cxn>
                <a:cxn ang="0">
                  <a:pos x="111" y="193"/>
                </a:cxn>
                <a:cxn ang="0">
                  <a:pos x="115" y="194"/>
                </a:cxn>
                <a:cxn ang="0">
                  <a:pos x="118" y="181"/>
                </a:cxn>
                <a:cxn ang="0">
                  <a:pos x="122" y="152"/>
                </a:cxn>
                <a:cxn ang="0">
                  <a:pos x="124" y="155"/>
                </a:cxn>
                <a:cxn ang="0">
                  <a:pos x="129" y="136"/>
                </a:cxn>
                <a:cxn ang="0">
                  <a:pos x="131" y="129"/>
                </a:cxn>
                <a:cxn ang="0">
                  <a:pos x="133" y="115"/>
                </a:cxn>
                <a:cxn ang="0">
                  <a:pos x="138" y="82"/>
                </a:cxn>
                <a:cxn ang="0">
                  <a:pos x="142" y="224"/>
                </a:cxn>
                <a:cxn ang="0">
                  <a:pos x="144" y="367"/>
                </a:cxn>
                <a:cxn ang="0">
                  <a:pos x="147" y="431"/>
                </a:cxn>
                <a:cxn ang="0">
                  <a:pos x="151" y="454"/>
                </a:cxn>
                <a:cxn ang="0">
                  <a:pos x="153" y="466"/>
                </a:cxn>
                <a:cxn ang="0">
                  <a:pos x="158" y="449"/>
                </a:cxn>
                <a:cxn ang="0">
                  <a:pos x="162" y="440"/>
                </a:cxn>
                <a:cxn ang="0">
                  <a:pos x="164" y="437"/>
                </a:cxn>
                <a:cxn ang="0">
                  <a:pos x="169" y="406"/>
                </a:cxn>
                <a:cxn ang="0">
                  <a:pos x="173" y="382"/>
                </a:cxn>
                <a:cxn ang="0">
                  <a:pos x="175" y="361"/>
                </a:cxn>
                <a:cxn ang="0">
                  <a:pos x="180" y="331"/>
                </a:cxn>
                <a:cxn ang="0">
                  <a:pos x="182" y="319"/>
                </a:cxn>
                <a:cxn ang="0">
                  <a:pos x="187" y="291"/>
                </a:cxn>
                <a:cxn ang="0">
                  <a:pos x="191" y="263"/>
                </a:cxn>
                <a:cxn ang="0">
                  <a:pos x="193" y="245"/>
                </a:cxn>
                <a:cxn ang="0">
                  <a:pos x="198" y="230"/>
                </a:cxn>
                <a:cxn ang="0">
                  <a:pos x="200" y="215"/>
                </a:cxn>
                <a:cxn ang="0">
                  <a:pos x="204" y="197"/>
                </a:cxn>
                <a:cxn ang="0">
                  <a:pos x="209" y="181"/>
                </a:cxn>
                <a:cxn ang="0">
                  <a:pos x="211" y="161"/>
                </a:cxn>
              </a:cxnLst>
              <a:rect l="0" t="0" r="r" b="b"/>
              <a:pathLst>
                <a:path w="213" h="466">
                  <a:moveTo>
                    <a:pt x="0" y="215"/>
                  </a:moveTo>
                  <a:lnTo>
                    <a:pt x="0" y="211"/>
                  </a:lnTo>
                  <a:lnTo>
                    <a:pt x="0" y="212"/>
                  </a:lnTo>
                  <a:lnTo>
                    <a:pt x="0" y="211"/>
                  </a:lnTo>
                  <a:lnTo>
                    <a:pt x="0" y="205"/>
                  </a:lnTo>
                  <a:lnTo>
                    <a:pt x="0" y="202"/>
                  </a:lnTo>
                  <a:lnTo>
                    <a:pt x="0" y="203"/>
                  </a:lnTo>
                  <a:lnTo>
                    <a:pt x="2" y="208"/>
                  </a:lnTo>
                  <a:lnTo>
                    <a:pt x="2" y="206"/>
                  </a:lnTo>
                  <a:lnTo>
                    <a:pt x="2" y="205"/>
                  </a:lnTo>
                  <a:lnTo>
                    <a:pt x="2" y="202"/>
                  </a:lnTo>
                  <a:lnTo>
                    <a:pt x="2" y="191"/>
                  </a:lnTo>
                  <a:lnTo>
                    <a:pt x="2" y="194"/>
                  </a:lnTo>
                  <a:lnTo>
                    <a:pt x="2" y="193"/>
                  </a:lnTo>
                  <a:lnTo>
                    <a:pt x="4" y="193"/>
                  </a:lnTo>
                  <a:lnTo>
                    <a:pt x="4" y="187"/>
                  </a:lnTo>
                  <a:lnTo>
                    <a:pt x="4" y="176"/>
                  </a:lnTo>
                  <a:lnTo>
                    <a:pt x="6" y="173"/>
                  </a:lnTo>
                  <a:lnTo>
                    <a:pt x="6" y="181"/>
                  </a:lnTo>
                  <a:lnTo>
                    <a:pt x="6" y="181"/>
                  </a:lnTo>
                  <a:lnTo>
                    <a:pt x="6" y="176"/>
                  </a:lnTo>
                  <a:lnTo>
                    <a:pt x="6" y="163"/>
                  </a:lnTo>
                  <a:lnTo>
                    <a:pt x="6" y="169"/>
                  </a:lnTo>
                  <a:lnTo>
                    <a:pt x="9" y="160"/>
                  </a:lnTo>
                  <a:lnTo>
                    <a:pt x="9" y="161"/>
                  </a:lnTo>
                  <a:lnTo>
                    <a:pt x="9" y="154"/>
                  </a:lnTo>
                  <a:lnTo>
                    <a:pt x="9" y="157"/>
                  </a:lnTo>
                  <a:lnTo>
                    <a:pt x="11" y="154"/>
                  </a:lnTo>
                  <a:lnTo>
                    <a:pt x="11" y="152"/>
                  </a:lnTo>
                  <a:lnTo>
                    <a:pt x="11" y="145"/>
                  </a:lnTo>
                  <a:lnTo>
                    <a:pt x="11" y="142"/>
                  </a:lnTo>
                  <a:lnTo>
                    <a:pt x="11" y="143"/>
                  </a:lnTo>
                  <a:lnTo>
                    <a:pt x="11" y="140"/>
                  </a:lnTo>
                  <a:lnTo>
                    <a:pt x="11" y="142"/>
                  </a:lnTo>
                  <a:lnTo>
                    <a:pt x="13" y="133"/>
                  </a:lnTo>
                  <a:lnTo>
                    <a:pt x="13" y="129"/>
                  </a:lnTo>
                  <a:lnTo>
                    <a:pt x="15" y="133"/>
                  </a:lnTo>
                  <a:lnTo>
                    <a:pt x="15" y="129"/>
                  </a:lnTo>
                  <a:lnTo>
                    <a:pt x="15" y="130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7" y="120"/>
                  </a:lnTo>
                  <a:lnTo>
                    <a:pt x="17" y="115"/>
                  </a:lnTo>
                  <a:lnTo>
                    <a:pt x="17" y="118"/>
                  </a:lnTo>
                  <a:lnTo>
                    <a:pt x="17" y="111"/>
                  </a:lnTo>
                  <a:lnTo>
                    <a:pt x="17" y="118"/>
                  </a:lnTo>
                  <a:lnTo>
                    <a:pt x="17" y="115"/>
                  </a:lnTo>
                  <a:lnTo>
                    <a:pt x="17" y="123"/>
                  </a:lnTo>
                  <a:lnTo>
                    <a:pt x="20" y="123"/>
                  </a:lnTo>
                  <a:lnTo>
                    <a:pt x="20" y="115"/>
                  </a:lnTo>
                  <a:lnTo>
                    <a:pt x="20" y="105"/>
                  </a:lnTo>
                  <a:lnTo>
                    <a:pt x="20" y="100"/>
                  </a:lnTo>
                  <a:lnTo>
                    <a:pt x="22" y="105"/>
                  </a:lnTo>
                  <a:lnTo>
                    <a:pt x="22" y="100"/>
                  </a:lnTo>
                  <a:lnTo>
                    <a:pt x="22" y="90"/>
                  </a:lnTo>
                  <a:lnTo>
                    <a:pt x="22" y="87"/>
                  </a:lnTo>
                  <a:lnTo>
                    <a:pt x="22" y="85"/>
                  </a:lnTo>
                  <a:lnTo>
                    <a:pt x="22" y="88"/>
                  </a:lnTo>
                  <a:lnTo>
                    <a:pt x="22" y="82"/>
                  </a:lnTo>
                  <a:lnTo>
                    <a:pt x="24" y="78"/>
                  </a:lnTo>
                  <a:lnTo>
                    <a:pt x="24" y="70"/>
                  </a:lnTo>
                  <a:lnTo>
                    <a:pt x="24" y="69"/>
                  </a:lnTo>
                  <a:lnTo>
                    <a:pt x="24" y="64"/>
                  </a:lnTo>
                  <a:lnTo>
                    <a:pt x="26" y="64"/>
                  </a:lnTo>
                  <a:lnTo>
                    <a:pt x="26" y="61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54"/>
                  </a:lnTo>
                  <a:lnTo>
                    <a:pt x="26" y="64"/>
                  </a:lnTo>
                  <a:lnTo>
                    <a:pt x="26" y="67"/>
                  </a:lnTo>
                  <a:lnTo>
                    <a:pt x="29" y="54"/>
                  </a:lnTo>
                  <a:lnTo>
                    <a:pt x="29" y="45"/>
                  </a:lnTo>
                  <a:lnTo>
                    <a:pt x="29" y="55"/>
                  </a:lnTo>
                  <a:lnTo>
                    <a:pt x="31" y="44"/>
                  </a:lnTo>
                  <a:lnTo>
                    <a:pt x="31" y="41"/>
                  </a:lnTo>
                  <a:lnTo>
                    <a:pt x="31" y="38"/>
                  </a:lnTo>
                  <a:lnTo>
                    <a:pt x="31" y="32"/>
                  </a:lnTo>
                  <a:lnTo>
                    <a:pt x="31" y="39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3" y="18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8"/>
                  </a:lnTo>
                  <a:lnTo>
                    <a:pt x="35" y="11"/>
                  </a:lnTo>
                  <a:lnTo>
                    <a:pt x="35" y="14"/>
                  </a:lnTo>
                  <a:lnTo>
                    <a:pt x="35" y="11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37" y="8"/>
                  </a:lnTo>
                  <a:lnTo>
                    <a:pt x="37" y="17"/>
                  </a:lnTo>
                  <a:lnTo>
                    <a:pt x="37" y="35"/>
                  </a:lnTo>
                  <a:lnTo>
                    <a:pt x="37" y="44"/>
                  </a:lnTo>
                  <a:lnTo>
                    <a:pt x="37" y="57"/>
                  </a:lnTo>
                  <a:lnTo>
                    <a:pt x="40" y="82"/>
                  </a:lnTo>
                  <a:lnTo>
                    <a:pt x="40" y="94"/>
                  </a:lnTo>
                  <a:lnTo>
                    <a:pt x="40" y="126"/>
                  </a:lnTo>
                  <a:lnTo>
                    <a:pt x="40" y="136"/>
                  </a:lnTo>
                  <a:lnTo>
                    <a:pt x="42" y="158"/>
                  </a:lnTo>
                  <a:lnTo>
                    <a:pt x="42" y="181"/>
                  </a:lnTo>
                  <a:lnTo>
                    <a:pt x="42" y="200"/>
                  </a:lnTo>
                  <a:lnTo>
                    <a:pt x="42" y="240"/>
                  </a:lnTo>
                  <a:lnTo>
                    <a:pt x="42" y="254"/>
                  </a:lnTo>
                  <a:lnTo>
                    <a:pt x="42" y="264"/>
                  </a:lnTo>
                  <a:lnTo>
                    <a:pt x="42" y="281"/>
                  </a:lnTo>
                  <a:lnTo>
                    <a:pt x="44" y="291"/>
                  </a:lnTo>
                  <a:lnTo>
                    <a:pt x="44" y="306"/>
                  </a:lnTo>
                  <a:lnTo>
                    <a:pt x="44" y="318"/>
                  </a:lnTo>
                  <a:lnTo>
                    <a:pt x="46" y="328"/>
                  </a:lnTo>
                  <a:lnTo>
                    <a:pt x="46" y="342"/>
                  </a:lnTo>
                  <a:lnTo>
                    <a:pt x="46" y="352"/>
                  </a:lnTo>
                  <a:lnTo>
                    <a:pt x="46" y="366"/>
                  </a:lnTo>
                  <a:lnTo>
                    <a:pt x="46" y="373"/>
                  </a:lnTo>
                  <a:lnTo>
                    <a:pt x="46" y="379"/>
                  </a:lnTo>
                  <a:lnTo>
                    <a:pt x="46" y="387"/>
                  </a:lnTo>
                  <a:lnTo>
                    <a:pt x="49" y="390"/>
                  </a:lnTo>
                  <a:lnTo>
                    <a:pt x="49" y="397"/>
                  </a:lnTo>
                  <a:lnTo>
                    <a:pt x="49" y="403"/>
                  </a:lnTo>
                  <a:lnTo>
                    <a:pt x="49" y="404"/>
                  </a:lnTo>
                  <a:lnTo>
                    <a:pt x="51" y="409"/>
                  </a:lnTo>
                  <a:lnTo>
                    <a:pt x="51" y="418"/>
                  </a:lnTo>
                  <a:lnTo>
                    <a:pt x="51" y="422"/>
                  </a:lnTo>
                  <a:lnTo>
                    <a:pt x="51" y="425"/>
                  </a:lnTo>
                  <a:lnTo>
                    <a:pt x="51" y="431"/>
                  </a:lnTo>
                  <a:lnTo>
                    <a:pt x="53" y="427"/>
                  </a:lnTo>
                  <a:lnTo>
                    <a:pt x="53" y="434"/>
                  </a:lnTo>
                  <a:lnTo>
                    <a:pt x="53" y="428"/>
                  </a:lnTo>
                  <a:lnTo>
                    <a:pt x="53" y="434"/>
                  </a:lnTo>
                  <a:lnTo>
                    <a:pt x="55" y="430"/>
                  </a:lnTo>
                  <a:lnTo>
                    <a:pt x="55" y="437"/>
                  </a:lnTo>
                  <a:lnTo>
                    <a:pt x="55" y="430"/>
                  </a:lnTo>
                  <a:lnTo>
                    <a:pt x="55" y="431"/>
                  </a:lnTo>
                  <a:lnTo>
                    <a:pt x="55" y="436"/>
                  </a:lnTo>
                  <a:lnTo>
                    <a:pt x="55" y="428"/>
                  </a:lnTo>
                  <a:lnTo>
                    <a:pt x="57" y="430"/>
                  </a:lnTo>
                  <a:lnTo>
                    <a:pt x="57" y="434"/>
                  </a:lnTo>
                  <a:lnTo>
                    <a:pt x="57" y="430"/>
                  </a:lnTo>
                  <a:lnTo>
                    <a:pt x="57" y="436"/>
                  </a:lnTo>
                  <a:lnTo>
                    <a:pt x="57" y="437"/>
                  </a:lnTo>
                  <a:lnTo>
                    <a:pt x="57" y="436"/>
                  </a:lnTo>
                  <a:lnTo>
                    <a:pt x="60" y="439"/>
                  </a:lnTo>
                  <a:lnTo>
                    <a:pt x="60" y="433"/>
                  </a:lnTo>
                  <a:lnTo>
                    <a:pt x="60" y="431"/>
                  </a:lnTo>
                  <a:lnTo>
                    <a:pt x="62" y="431"/>
                  </a:lnTo>
                  <a:lnTo>
                    <a:pt x="62" y="430"/>
                  </a:lnTo>
                  <a:lnTo>
                    <a:pt x="62" y="431"/>
                  </a:lnTo>
                  <a:lnTo>
                    <a:pt x="62" y="434"/>
                  </a:lnTo>
                  <a:lnTo>
                    <a:pt x="62" y="424"/>
                  </a:lnTo>
                  <a:lnTo>
                    <a:pt x="62" y="425"/>
                  </a:lnTo>
                  <a:lnTo>
                    <a:pt x="62" y="427"/>
                  </a:lnTo>
                  <a:lnTo>
                    <a:pt x="62" y="418"/>
                  </a:lnTo>
                  <a:lnTo>
                    <a:pt x="64" y="422"/>
                  </a:lnTo>
                  <a:lnTo>
                    <a:pt x="64" y="410"/>
                  </a:lnTo>
                  <a:lnTo>
                    <a:pt x="66" y="416"/>
                  </a:lnTo>
                  <a:lnTo>
                    <a:pt x="66" y="409"/>
                  </a:lnTo>
                  <a:lnTo>
                    <a:pt x="66" y="413"/>
                  </a:lnTo>
                  <a:lnTo>
                    <a:pt x="66" y="400"/>
                  </a:lnTo>
                  <a:lnTo>
                    <a:pt x="66" y="404"/>
                  </a:lnTo>
                  <a:lnTo>
                    <a:pt x="66" y="409"/>
                  </a:lnTo>
                  <a:lnTo>
                    <a:pt x="66" y="410"/>
                  </a:lnTo>
                  <a:lnTo>
                    <a:pt x="69" y="400"/>
                  </a:lnTo>
                  <a:lnTo>
                    <a:pt x="69" y="404"/>
                  </a:lnTo>
                  <a:lnTo>
                    <a:pt x="69" y="393"/>
                  </a:lnTo>
                  <a:lnTo>
                    <a:pt x="69" y="400"/>
                  </a:lnTo>
                  <a:lnTo>
                    <a:pt x="71" y="400"/>
                  </a:lnTo>
                  <a:lnTo>
                    <a:pt x="71" y="393"/>
                  </a:lnTo>
                  <a:lnTo>
                    <a:pt x="71" y="390"/>
                  </a:lnTo>
                  <a:lnTo>
                    <a:pt x="71" y="388"/>
                  </a:lnTo>
                  <a:lnTo>
                    <a:pt x="71" y="390"/>
                  </a:lnTo>
                  <a:lnTo>
                    <a:pt x="71" y="393"/>
                  </a:lnTo>
                  <a:lnTo>
                    <a:pt x="71" y="384"/>
                  </a:lnTo>
                  <a:lnTo>
                    <a:pt x="73" y="382"/>
                  </a:lnTo>
                  <a:lnTo>
                    <a:pt x="73" y="385"/>
                  </a:lnTo>
                  <a:lnTo>
                    <a:pt x="73" y="390"/>
                  </a:lnTo>
                  <a:lnTo>
                    <a:pt x="75" y="376"/>
                  </a:lnTo>
                  <a:lnTo>
                    <a:pt x="75" y="372"/>
                  </a:lnTo>
                  <a:lnTo>
                    <a:pt x="75" y="364"/>
                  </a:lnTo>
                  <a:lnTo>
                    <a:pt x="75" y="361"/>
                  </a:lnTo>
                  <a:lnTo>
                    <a:pt x="75" y="358"/>
                  </a:lnTo>
                  <a:lnTo>
                    <a:pt x="75" y="349"/>
                  </a:lnTo>
                  <a:lnTo>
                    <a:pt x="78" y="339"/>
                  </a:lnTo>
                  <a:lnTo>
                    <a:pt x="78" y="345"/>
                  </a:lnTo>
                  <a:lnTo>
                    <a:pt x="78" y="343"/>
                  </a:lnTo>
                  <a:lnTo>
                    <a:pt x="78" y="339"/>
                  </a:lnTo>
                  <a:lnTo>
                    <a:pt x="78" y="333"/>
                  </a:lnTo>
                  <a:lnTo>
                    <a:pt x="78" y="334"/>
                  </a:lnTo>
                  <a:lnTo>
                    <a:pt x="80" y="331"/>
                  </a:lnTo>
                  <a:lnTo>
                    <a:pt x="80" y="324"/>
                  </a:lnTo>
                  <a:lnTo>
                    <a:pt x="82" y="331"/>
                  </a:lnTo>
                  <a:lnTo>
                    <a:pt x="82" y="325"/>
                  </a:lnTo>
                  <a:lnTo>
                    <a:pt x="82" y="318"/>
                  </a:lnTo>
                  <a:lnTo>
                    <a:pt x="82" y="322"/>
                  </a:lnTo>
                  <a:lnTo>
                    <a:pt x="82" y="313"/>
                  </a:lnTo>
                  <a:lnTo>
                    <a:pt x="82" y="318"/>
                  </a:lnTo>
                  <a:lnTo>
                    <a:pt x="82" y="312"/>
                  </a:lnTo>
                  <a:lnTo>
                    <a:pt x="84" y="307"/>
                  </a:lnTo>
                  <a:lnTo>
                    <a:pt x="84" y="305"/>
                  </a:lnTo>
                  <a:lnTo>
                    <a:pt x="84" y="309"/>
                  </a:lnTo>
                  <a:lnTo>
                    <a:pt x="86" y="299"/>
                  </a:lnTo>
                  <a:lnTo>
                    <a:pt x="86" y="309"/>
                  </a:lnTo>
                  <a:lnTo>
                    <a:pt x="86" y="305"/>
                  </a:lnTo>
                  <a:lnTo>
                    <a:pt x="86" y="307"/>
                  </a:lnTo>
                  <a:lnTo>
                    <a:pt x="86" y="299"/>
                  </a:lnTo>
                  <a:lnTo>
                    <a:pt x="86" y="296"/>
                  </a:lnTo>
                  <a:lnTo>
                    <a:pt x="86" y="291"/>
                  </a:lnTo>
                  <a:lnTo>
                    <a:pt x="89" y="296"/>
                  </a:lnTo>
                  <a:lnTo>
                    <a:pt x="89" y="287"/>
                  </a:lnTo>
                  <a:lnTo>
                    <a:pt x="89" y="294"/>
                  </a:lnTo>
                  <a:lnTo>
                    <a:pt x="89" y="288"/>
                  </a:lnTo>
                  <a:lnTo>
                    <a:pt x="91" y="291"/>
                  </a:lnTo>
                  <a:lnTo>
                    <a:pt x="91" y="285"/>
                  </a:lnTo>
                  <a:lnTo>
                    <a:pt x="91" y="284"/>
                  </a:lnTo>
                  <a:lnTo>
                    <a:pt x="91" y="284"/>
                  </a:lnTo>
                  <a:lnTo>
                    <a:pt x="91" y="294"/>
                  </a:lnTo>
                  <a:lnTo>
                    <a:pt x="91" y="291"/>
                  </a:lnTo>
                  <a:lnTo>
                    <a:pt x="91" y="285"/>
                  </a:lnTo>
                  <a:lnTo>
                    <a:pt x="93" y="285"/>
                  </a:lnTo>
                  <a:lnTo>
                    <a:pt x="93" y="282"/>
                  </a:lnTo>
                  <a:lnTo>
                    <a:pt x="93" y="285"/>
                  </a:lnTo>
                  <a:lnTo>
                    <a:pt x="95" y="282"/>
                  </a:lnTo>
                  <a:lnTo>
                    <a:pt x="95" y="281"/>
                  </a:lnTo>
                  <a:lnTo>
                    <a:pt x="95" y="278"/>
                  </a:lnTo>
                  <a:lnTo>
                    <a:pt x="95" y="275"/>
                  </a:lnTo>
                  <a:lnTo>
                    <a:pt x="95" y="266"/>
                  </a:lnTo>
                  <a:lnTo>
                    <a:pt x="95" y="258"/>
                  </a:lnTo>
                  <a:lnTo>
                    <a:pt x="95" y="257"/>
                  </a:lnTo>
                  <a:lnTo>
                    <a:pt x="98" y="260"/>
                  </a:lnTo>
                  <a:lnTo>
                    <a:pt x="98" y="263"/>
                  </a:lnTo>
                  <a:lnTo>
                    <a:pt x="98" y="260"/>
                  </a:lnTo>
                  <a:lnTo>
                    <a:pt x="98" y="263"/>
                  </a:lnTo>
                  <a:lnTo>
                    <a:pt x="98" y="260"/>
                  </a:lnTo>
                  <a:lnTo>
                    <a:pt x="98" y="249"/>
                  </a:lnTo>
                  <a:lnTo>
                    <a:pt x="100" y="246"/>
                  </a:lnTo>
                  <a:lnTo>
                    <a:pt x="100" y="248"/>
                  </a:lnTo>
                  <a:lnTo>
                    <a:pt x="100" y="237"/>
                  </a:lnTo>
                  <a:lnTo>
                    <a:pt x="102" y="242"/>
                  </a:lnTo>
                  <a:lnTo>
                    <a:pt x="102" y="245"/>
                  </a:lnTo>
                  <a:lnTo>
                    <a:pt x="102" y="246"/>
                  </a:lnTo>
                  <a:lnTo>
                    <a:pt x="102" y="240"/>
                  </a:lnTo>
                  <a:lnTo>
                    <a:pt x="102" y="237"/>
                  </a:lnTo>
                  <a:lnTo>
                    <a:pt x="102" y="234"/>
                  </a:lnTo>
                  <a:lnTo>
                    <a:pt x="102" y="230"/>
                  </a:lnTo>
                  <a:lnTo>
                    <a:pt x="104" y="230"/>
                  </a:lnTo>
                  <a:lnTo>
                    <a:pt x="104" y="231"/>
                  </a:lnTo>
                  <a:lnTo>
                    <a:pt x="104" y="234"/>
                  </a:lnTo>
                  <a:lnTo>
                    <a:pt x="104" y="230"/>
                  </a:lnTo>
                  <a:lnTo>
                    <a:pt x="106" y="230"/>
                  </a:lnTo>
                  <a:lnTo>
                    <a:pt x="106" y="219"/>
                  </a:lnTo>
                  <a:lnTo>
                    <a:pt x="106" y="225"/>
                  </a:lnTo>
                  <a:lnTo>
                    <a:pt x="106" y="222"/>
                  </a:lnTo>
                  <a:lnTo>
                    <a:pt x="106" y="214"/>
                  </a:lnTo>
                  <a:lnTo>
                    <a:pt x="106" y="212"/>
                  </a:lnTo>
                  <a:lnTo>
                    <a:pt x="106" y="211"/>
                  </a:lnTo>
                  <a:lnTo>
                    <a:pt x="109" y="209"/>
                  </a:lnTo>
                  <a:lnTo>
                    <a:pt x="109" y="194"/>
                  </a:lnTo>
                  <a:lnTo>
                    <a:pt x="109" y="202"/>
                  </a:lnTo>
                  <a:lnTo>
                    <a:pt x="111" y="200"/>
                  </a:lnTo>
                  <a:lnTo>
                    <a:pt x="111" y="188"/>
                  </a:lnTo>
                  <a:lnTo>
                    <a:pt x="111" y="194"/>
                  </a:lnTo>
                  <a:lnTo>
                    <a:pt x="111" y="193"/>
                  </a:lnTo>
                  <a:lnTo>
                    <a:pt x="111" y="197"/>
                  </a:lnTo>
                  <a:lnTo>
                    <a:pt x="111" y="194"/>
                  </a:lnTo>
                  <a:lnTo>
                    <a:pt x="111" y="190"/>
                  </a:lnTo>
                  <a:lnTo>
                    <a:pt x="113" y="194"/>
                  </a:lnTo>
                  <a:lnTo>
                    <a:pt x="113" y="188"/>
                  </a:lnTo>
                  <a:lnTo>
                    <a:pt x="113" y="199"/>
                  </a:lnTo>
                  <a:lnTo>
                    <a:pt x="113" y="197"/>
                  </a:lnTo>
                  <a:lnTo>
                    <a:pt x="115" y="194"/>
                  </a:lnTo>
                  <a:lnTo>
                    <a:pt x="115" y="191"/>
                  </a:lnTo>
                  <a:lnTo>
                    <a:pt x="115" y="194"/>
                  </a:lnTo>
                  <a:lnTo>
                    <a:pt x="115" y="184"/>
                  </a:lnTo>
                  <a:lnTo>
                    <a:pt x="115" y="184"/>
                  </a:lnTo>
                  <a:lnTo>
                    <a:pt x="115" y="173"/>
                  </a:lnTo>
                  <a:lnTo>
                    <a:pt x="115" y="187"/>
                  </a:lnTo>
                  <a:lnTo>
                    <a:pt x="118" y="193"/>
                  </a:lnTo>
                  <a:lnTo>
                    <a:pt x="118" y="181"/>
                  </a:lnTo>
                  <a:lnTo>
                    <a:pt x="118" y="181"/>
                  </a:lnTo>
                  <a:lnTo>
                    <a:pt x="118" y="173"/>
                  </a:lnTo>
                  <a:lnTo>
                    <a:pt x="118" y="187"/>
                  </a:lnTo>
                  <a:lnTo>
                    <a:pt x="118" y="181"/>
                  </a:lnTo>
                  <a:lnTo>
                    <a:pt x="120" y="181"/>
                  </a:lnTo>
                  <a:lnTo>
                    <a:pt x="120" y="169"/>
                  </a:lnTo>
                  <a:lnTo>
                    <a:pt x="120" y="173"/>
                  </a:lnTo>
                  <a:lnTo>
                    <a:pt x="122" y="152"/>
                  </a:lnTo>
                  <a:lnTo>
                    <a:pt x="122" y="166"/>
                  </a:lnTo>
                  <a:lnTo>
                    <a:pt x="122" y="163"/>
                  </a:lnTo>
                  <a:lnTo>
                    <a:pt x="122" y="155"/>
                  </a:lnTo>
                  <a:lnTo>
                    <a:pt x="122" y="158"/>
                  </a:lnTo>
                  <a:lnTo>
                    <a:pt x="122" y="152"/>
                  </a:lnTo>
                  <a:lnTo>
                    <a:pt x="122" y="148"/>
                  </a:lnTo>
                  <a:lnTo>
                    <a:pt x="124" y="149"/>
                  </a:lnTo>
                  <a:lnTo>
                    <a:pt x="124" y="155"/>
                  </a:lnTo>
                  <a:lnTo>
                    <a:pt x="124" y="160"/>
                  </a:lnTo>
                  <a:lnTo>
                    <a:pt x="126" y="160"/>
                  </a:lnTo>
                  <a:lnTo>
                    <a:pt x="126" y="154"/>
                  </a:lnTo>
                  <a:lnTo>
                    <a:pt x="126" y="157"/>
                  </a:lnTo>
                  <a:lnTo>
                    <a:pt x="126" y="154"/>
                  </a:lnTo>
                  <a:lnTo>
                    <a:pt x="126" y="149"/>
                  </a:lnTo>
                  <a:lnTo>
                    <a:pt x="126" y="148"/>
                  </a:lnTo>
                  <a:lnTo>
                    <a:pt x="129" y="136"/>
                  </a:lnTo>
                  <a:lnTo>
                    <a:pt x="129" y="132"/>
                  </a:lnTo>
                  <a:lnTo>
                    <a:pt x="129" y="139"/>
                  </a:lnTo>
                  <a:lnTo>
                    <a:pt x="129" y="136"/>
                  </a:lnTo>
                  <a:lnTo>
                    <a:pt x="131" y="126"/>
                  </a:lnTo>
                  <a:lnTo>
                    <a:pt x="131" y="130"/>
                  </a:lnTo>
                  <a:lnTo>
                    <a:pt x="131" y="127"/>
                  </a:lnTo>
                  <a:lnTo>
                    <a:pt x="131" y="120"/>
                  </a:lnTo>
                  <a:lnTo>
                    <a:pt x="131" y="129"/>
                  </a:lnTo>
                  <a:lnTo>
                    <a:pt x="131" y="123"/>
                  </a:lnTo>
                  <a:lnTo>
                    <a:pt x="131" y="118"/>
                  </a:lnTo>
                  <a:lnTo>
                    <a:pt x="133" y="115"/>
                  </a:lnTo>
                  <a:lnTo>
                    <a:pt x="133" y="118"/>
                  </a:lnTo>
                  <a:lnTo>
                    <a:pt x="133" y="112"/>
                  </a:lnTo>
                  <a:lnTo>
                    <a:pt x="133" y="118"/>
                  </a:lnTo>
                  <a:lnTo>
                    <a:pt x="133" y="109"/>
                  </a:lnTo>
                  <a:lnTo>
                    <a:pt x="133" y="115"/>
                  </a:lnTo>
                  <a:lnTo>
                    <a:pt x="135" y="109"/>
                  </a:lnTo>
                  <a:lnTo>
                    <a:pt x="135" y="115"/>
                  </a:lnTo>
                  <a:lnTo>
                    <a:pt x="135" y="103"/>
                  </a:lnTo>
                  <a:lnTo>
                    <a:pt x="135" y="109"/>
                  </a:lnTo>
                  <a:lnTo>
                    <a:pt x="138" y="111"/>
                  </a:lnTo>
                  <a:lnTo>
                    <a:pt x="138" y="103"/>
                  </a:lnTo>
                  <a:lnTo>
                    <a:pt x="138" y="91"/>
                  </a:lnTo>
                  <a:lnTo>
                    <a:pt x="138" y="82"/>
                  </a:lnTo>
                  <a:lnTo>
                    <a:pt x="138" y="96"/>
                  </a:lnTo>
                  <a:lnTo>
                    <a:pt x="138" y="109"/>
                  </a:lnTo>
                  <a:lnTo>
                    <a:pt x="138" y="112"/>
                  </a:lnTo>
                  <a:lnTo>
                    <a:pt x="140" y="145"/>
                  </a:lnTo>
                  <a:lnTo>
                    <a:pt x="140" y="158"/>
                  </a:lnTo>
                  <a:lnTo>
                    <a:pt x="140" y="190"/>
                  </a:lnTo>
                  <a:lnTo>
                    <a:pt x="142" y="203"/>
                  </a:lnTo>
                  <a:lnTo>
                    <a:pt x="142" y="224"/>
                  </a:lnTo>
                  <a:lnTo>
                    <a:pt x="142" y="237"/>
                  </a:lnTo>
                  <a:lnTo>
                    <a:pt x="142" y="254"/>
                  </a:lnTo>
                  <a:lnTo>
                    <a:pt x="142" y="296"/>
                  </a:lnTo>
                  <a:lnTo>
                    <a:pt x="142" y="315"/>
                  </a:lnTo>
                  <a:lnTo>
                    <a:pt x="142" y="334"/>
                  </a:lnTo>
                  <a:lnTo>
                    <a:pt x="142" y="342"/>
                  </a:lnTo>
                  <a:lnTo>
                    <a:pt x="144" y="357"/>
                  </a:lnTo>
                  <a:lnTo>
                    <a:pt x="144" y="367"/>
                  </a:lnTo>
                  <a:lnTo>
                    <a:pt x="144" y="379"/>
                  </a:lnTo>
                  <a:lnTo>
                    <a:pt x="147" y="393"/>
                  </a:lnTo>
                  <a:lnTo>
                    <a:pt x="147" y="400"/>
                  </a:lnTo>
                  <a:lnTo>
                    <a:pt x="147" y="409"/>
                  </a:lnTo>
                  <a:lnTo>
                    <a:pt x="147" y="413"/>
                  </a:lnTo>
                  <a:lnTo>
                    <a:pt x="147" y="421"/>
                  </a:lnTo>
                  <a:lnTo>
                    <a:pt x="147" y="425"/>
                  </a:lnTo>
                  <a:lnTo>
                    <a:pt x="147" y="431"/>
                  </a:lnTo>
                  <a:lnTo>
                    <a:pt x="149" y="439"/>
                  </a:lnTo>
                  <a:lnTo>
                    <a:pt x="149" y="434"/>
                  </a:lnTo>
                  <a:lnTo>
                    <a:pt x="149" y="446"/>
                  </a:lnTo>
                  <a:lnTo>
                    <a:pt x="149" y="443"/>
                  </a:lnTo>
                  <a:lnTo>
                    <a:pt x="151" y="446"/>
                  </a:lnTo>
                  <a:lnTo>
                    <a:pt x="151" y="440"/>
                  </a:lnTo>
                  <a:lnTo>
                    <a:pt x="151" y="446"/>
                  </a:lnTo>
                  <a:lnTo>
                    <a:pt x="151" y="454"/>
                  </a:lnTo>
                  <a:lnTo>
                    <a:pt x="151" y="461"/>
                  </a:lnTo>
                  <a:lnTo>
                    <a:pt x="151" y="458"/>
                  </a:lnTo>
                  <a:lnTo>
                    <a:pt x="153" y="466"/>
                  </a:lnTo>
                  <a:lnTo>
                    <a:pt x="153" y="464"/>
                  </a:lnTo>
                  <a:lnTo>
                    <a:pt x="153" y="461"/>
                  </a:lnTo>
                  <a:lnTo>
                    <a:pt x="153" y="461"/>
                  </a:lnTo>
                  <a:lnTo>
                    <a:pt x="153" y="457"/>
                  </a:lnTo>
                  <a:lnTo>
                    <a:pt x="153" y="466"/>
                  </a:lnTo>
                  <a:lnTo>
                    <a:pt x="155" y="457"/>
                  </a:lnTo>
                  <a:lnTo>
                    <a:pt x="155" y="449"/>
                  </a:lnTo>
                  <a:lnTo>
                    <a:pt x="155" y="451"/>
                  </a:lnTo>
                  <a:lnTo>
                    <a:pt x="158" y="449"/>
                  </a:lnTo>
                  <a:lnTo>
                    <a:pt x="158" y="454"/>
                  </a:lnTo>
                  <a:lnTo>
                    <a:pt x="158" y="451"/>
                  </a:lnTo>
                  <a:lnTo>
                    <a:pt x="158" y="451"/>
                  </a:lnTo>
                  <a:lnTo>
                    <a:pt x="158" y="449"/>
                  </a:lnTo>
                  <a:lnTo>
                    <a:pt x="158" y="448"/>
                  </a:lnTo>
                  <a:lnTo>
                    <a:pt x="158" y="457"/>
                  </a:lnTo>
                  <a:lnTo>
                    <a:pt x="160" y="446"/>
                  </a:lnTo>
                  <a:lnTo>
                    <a:pt x="160" y="449"/>
                  </a:lnTo>
                  <a:lnTo>
                    <a:pt x="160" y="446"/>
                  </a:lnTo>
                  <a:lnTo>
                    <a:pt x="162" y="443"/>
                  </a:lnTo>
                  <a:lnTo>
                    <a:pt x="162" y="442"/>
                  </a:lnTo>
                  <a:lnTo>
                    <a:pt x="162" y="440"/>
                  </a:lnTo>
                  <a:lnTo>
                    <a:pt x="162" y="446"/>
                  </a:lnTo>
                  <a:lnTo>
                    <a:pt x="162" y="440"/>
                  </a:lnTo>
                  <a:lnTo>
                    <a:pt x="162" y="451"/>
                  </a:lnTo>
                  <a:lnTo>
                    <a:pt x="162" y="446"/>
                  </a:lnTo>
                  <a:lnTo>
                    <a:pt x="164" y="430"/>
                  </a:lnTo>
                  <a:lnTo>
                    <a:pt x="164" y="436"/>
                  </a:lnTo>
                  <a:lnTo>
                    <a:pt x="164" y="440"/>
                  </a:lnTo>
                  <a:lnTo>
                    <a:pt x="164" y="437"/>
                  </a:lnTo>
                  <a:lnTo>
                    <a:pt x="167" y="431"/>
                  </a:lnTo>
                  <a:lnTo>
                    <a:pt x="167" y="424"/>
                  </a:lnTo>
                  <a:lnTo>
                    <a:pt x="167" y="428"/>
                  </a:lnTo>
                  <a:lnTo>
                    <a:pt x="167" y="418"/>
                  </a:lnTo>
                  <a:lnTo>
                    <a:pt x="167" y="422"/>
                  </a:lnTo>
                  <a:lnTo>
                    <a:pt x="169" y="418"/>
                  </a:lnTo>
                  <a:lnTo>
                    <a:pt x="169" y="410"/>
                  </a:lnTo>
                  <a:lnTo>
                    <a:pt x="169" y="406"/>
                  </a:lnTo>
                  <a:lnTo>
                    <a:pt x="171" y="409"/>
                  </a:lnTo>
                  <a:lnTo>
                    <a:pt x="171" y="406"/>
                  </a:lnTo>
                  <a:lnTo>
                    <a:pt x="171" y="409"/>
                  </a:lnTo>
                  <a:lnTo>
                    <a:pt x="171" y="397"/>
                  </a:lnTo>
                  <a:lnTo>
                    <a:pt x="171" y="395"/>
                  </a:lnTo>
                  <a:lnTo>
                    <a:pt x="171" y="388"/>
                  </a:lnTo>
                  <a:lnTo>
                    <a:pt x="171" y="382"/>
                  </a:lnTo>
                  <a:lnTo>
                    <a:pt x="173" y="382"/>
                  </a:lnTo>
                  <a:lnTo>
                    <a:pt x="173" y="381"/>
                  </a:lnTo>
                  <a:lnTo>
                    <a:pt x="173" y="378"/>
                  </a:lnTo>
                  <a:lnTo>
                    <a:pt x="173" y="367"/>
                  </a:lnTo>
                  <a:lnTo>
                    <a:pt x="173" y="369"/>
                  </a:lnTo>
                  <a:lnTo>
                    <a:pt x="173" y="370"/>
                  </a:lnTo>
                  <a:lnTo>
                    <a:pt x="173" y="361"/>
                  </a:lnTo>
                  <a:lnTo>
                    <a:pt x="175" y="358"/>
                  </a:lnTo>
                  <a:lnTo>
                    <a:pt x="175" y="361"/>
                  </a:lnTo>
                  <a:lnTo>
                    <a:pt x="178" y="360"/>
                  </a:lnTo>
                  <a:lnTo>
                    <a:pt x="178" y="357"/>
                  </a:lnTo>
                  <a:lnTo>
                    <a:pt x="178" y="352"/>
                  </a:lnTo>
                  <a:lnTo>
                    <a:pt x="178" y="349"/>
                  </a:lnTo>
                  <a:lnTo>
                    <a:pt x="178" y="343"/>
                  </a:lnTo>
                  <a:lnTo>
                    <a:pt x="178" y="328"/>
                  </a:lnTo>
                  <a:lnTo>
                    <a:pt x="178" y="331"/>
                  </a:lnTo>
                  <a:lnTo>
                    <a:pt x="180" y="331"/>
                  </a:lnTo>
                  <a:lnTo>
                    <a:pt x="180" y="333"/>
                  </a:lnTo>
                  <a:lnTo>
                    <a:pt x="180" y="328"/>
                  </a:lnTo>
                  <a:lnTo>
                    <a:pt x="182" y="325"/>
                  </a:lnTo>
                  <a:lnTo>
                    <a:pt x="182" y="327"/>
                  </a:lnTo>
                  <a:lnTo>
                    <a:pt x="182" y="331"/>
                  </a:lnTo>
                  <a:lnTo>
                    <a:pt x="182" y="327"/>
                  </a:lnTo>
                  <a:lnTo>
                    <a:pt x="182" y="325"/>
                  </a:lnTo>
                  <a:lnTo>
                    <a:pt x="182" y="319"/>
                  </a:lnTo>
                  <a:lnTo>
                    <a:pt x="184" y="322"/>
                  </a:lnTo>
                  <a:lnTo>
                    <a:pt x="184" y="309"/>
                  </a:lnTo>
                  <a:lnTo>
                    <a:pt x="184" y="313"/>
                  </a:lnTo>
                  <a:lnTo>
                    <a:pt x="187" y="303"/>
                  </a:lnTo>
                  <a:lnTo>
                    <a:pt x="187" y="309"/>
                  </a:lnTo>
                  <a:lnTo>
                    <a:pt x="187" y="296"/>
                  </a:lnTo>
                  <a:lnTo>
                    <a:pt x="187" y="299"/>
                  </a:lnTo>
                  <a:lnTo>
                    <a:pt x="187" y="291"/>
                  </a:lnTo>
                  <a:lnTo>
                    <a:pt x="187" y="291"/>
                  </a:lnTo>
                  <a:lnTo>
                    <a:pt x="187" y="281"/>
                  </a:lnTo>
                  <a:lnTo>
                    <a:pt x="189" y="273"/>
                  </a:lnTo>
                  <a:lnTo>
                    <a:pt x="189" y="270"/>
                  </a:lnTo>
                  <a:lnTo>
                    <a:pt x="191" y="272"/>
                  </a:lnTo>
                  <a:lnTo>
                    <a:pt x="191" y="275"/>
                  </a:lnTo>
                  <a:lnTo>
                    <a:pt x="191" y="273"/>
                  </a:lnTo>
                  <a:lnTo>
                    <a:pt x="191" y="263"/>
                  </a:lnTo>
                  <a:lnTo>
                    <a:pt x="191" y="260"/>
                  </a:lnTo>
                  <a:lnTo>
                    <a:pt x="191" y="264"/>
                  </a:lnTo>
                  <a:lnTo>
                    <a:pt x="191" y="261"/>
                  </a:lnTo>
                  <a:lnTo>
                    <a:pt x="193" y="261"/>
                  </a:lnTo>
                  <a:lnTo>
                    <a:pt x="193" y="254"/>
                  </a:lnTo>
                  <a:lnTo>
                    <a:pt x="193" y="255"/>
                  </a:lnTo>
                  <a:lnTo>
                    <a:pt x="193" y="249"/>
                  </a:lnTo>
                  <a:lnTo>
                    <a:pt x="193" y="245"/>
                  </a:lnTo>
                  <a:lnTo>
                    <a:pt x="193" y="246"/>
                  </a:lnTo>
                  <a:lnTo>
                    <a:pt x="195" y="242"/>
                  </a:lnTo>
                  <a:lnTo>
                    <a:pt x="195" y="240"/>
                  </a:lnTo>
                  <a:lnTo>
                    <a:pt x="195" y="245"/>
                  </a:lnTo>
                  <a:lnTo>
                    <a:pt x="195" y="234"/>
                  </a:lnTo>
                  <a:lnTo>
                    <a:pt x="198" y="231"/>
                  </a:lnTo>
                  <a:lnTo>
                    <a:pt x="198" y="234"/>
                  </a:lnTo>
                  <a:lnTo>
                    <a:pt x="198" y="230"/>
                  </a:lnTo>
                  <a:lnTo>
                    <a:pt x="198" y="222"/>
                  </a:lnTo>
                  <a:lnTo>
                    <a:pt x="198" y="221"/>
                  </a:lnTo>
                  <a:lnTo>
                    <a:pt x="198" y="222"/>
                  </a:lnTo>
                  <a:lnTo>
                    <a:pt x="198" y="221"/>
                  </a:lnTo>
                  <a:lnTo>
                    <a:pt x="200" y="219"/>
                  </a:lnTo>
                  <a:lnTo>
                    <a:pt x="200" y="217"/>
                  </a:lnTo>
                  <a:lnTo>
                    <a:pt x="200" y="212"/>
                  </a:lnTo>
                  <a:lnTo>
                    <a:pt x="200" y="215"/>
                  </a:lnTo>
                  <a:lnTo>
                    <a:pt x="202" y="208"/>
                  </a:lnTo>
                  <a:lnTo>
                    <a:pt x="202" y="200"/>
                  </a:lnTo>
                  <a:lnTo>
                    <a:pt x="202" y="202"/>
                  </a:lnTo>
                  <a:lnTo>
                    <a:pt x="202" y="193"/>
                  </a:lnTo>
                  <a:lnTo>
                    <a:pt x="202" y="188"/>
                  </a:lnTo>
                  <a:lnTo>
                    <a:pt x="202" y="202"/>
                  </a:lnTo>
                  <a:lnTo>
                    <a:pt x="204" y="194"/>
                  </a:lnTo>
                  <a:lnTo>
                    <a:pt x="204" y="197"/>
                  </a:lnTo>
                  <a:lnTo>
                    <a:pt x="204" y="194"/>
                  </a:lnTo>
                  <a:lnTo>
                    <a:pt x="207" y="190"/>
                  </a:lnTo>
                  <a:lnTo>
                    <a:pt x="207" y="184"/>
                  </a:lnTo>
                  <a:lnTo>
                    <a:pt x="207" y="184"/>
                  </a:lnTo>
                  <a:lnTo>
                    <a:pt x="207" y="181"/>
                  </a:lnTo>
                  <a:lnTo>
                    <a:pt x="207" y="188"/>
                  </a:lnTo>
                  <a:lnTo>
                    <a:pt x="207" y="184"/>
                  </a:lnTo>
                  <a:lnTo>
                    <a:pt x="209" y="181"/>
                  </a:lnTo>
                  <a:lnTo>
                    <a:pt x="209" y="170"/>
                  </a:lnTo>
                  <a:lnTo>
                    <a:pt x="209" y="176"/>
                  </a:lnTo>
                  <a:lnTo>
                    <a:pt x="211" y="169"/>
                  </a:lnTo>
                  <a:lnTo>
                    <a:pt x="211" y="164"/>
                  </a:lnTo>
                  <a:lnTo>
                    <a:pt x="211" y="161"/>
                  </a:lnTo>
                  <a:lnTo>
                    <a:pt x="211" y="154"/>
                  </a:lnTo>
                  <a:lnTo>
                    <a:pt x="211" y="157"/>
                  </a:lnTo>
                  <a:lnTo>
                    <a:pt x="211" y="161"/>
                  </a:lnTo>
                  <a:lnTo>
                    <a:pt x="211" y="157"/>
                  </a:lnTo>
                  <a:lnTo>
                    <a:pt x="213" y="154"/>
                  </a:lnTo>
                  <a:lnTo>
                    <a:pt x="213" y="142"/>
                  </a:lnTo>
                  <a:lnTo>
                    <a:pt x="213" y="14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39"/>
            <p:cNvSpPr>
              <a:spLocks/>
            </p:cNvSpPr>
            <p:nvPr/>
          </p:nvSpPr>
          <p:spPr bwMode="auto">
            <a:xfrm>
              <a:off x="4618038" y="1900238"/>
              <a:ext cx="350837" cy="801687"/>
            </a:xfrm>
            <a:custGeom>
              <a:avLst/>
              <a:gdLst/>
              <a:ahLst/>
              <a:cxnLst>
                <a:cxn ang="0">
                  <a:pos x="3" y="477"/>
                </a:cxn>
                <a:cxn ang="0">
                  <a:pos x="5" y="443"/>
                </a:cxn>
                <a:cxn ang="0">
                  <a:pos x="9" y="423"/>
                </a:cxn>
                <a:cxn ang="0">
                  <a:pos x="14" y="419"/>
                </a:cxn>
                <a:cxn ang="0">
                  <a:pos x="16" y="394"/>
                </a:cxn>
                <a:cxn ang="0">
                  <a:pos x="18" y="365"/>
                </a:cxn>
                <a:cxn ang="0">
                  <a:pos x="23" y="343"/>
                </a:cxn>
                <a:cxn ang="0">
                  <a:pos x="25" y="335"/>
                </a:cxn>
                <a:cxn ang="0">
                  <a:pos x="29" y="300"/>
                </a:cxn>
                <a:cxn ang="0">
                  <a:pos x="34" y="312"/>
                </a:cxn>
                <a:cxn ang="0">
                  <a:pos x="36" y="298"/>
                </a:cxn>
                <a:cxn ang="0">
                  <a:pos x="40" y="292"/>
                </a:cxn>
                <a:cxn ang="0">
                  <a:pos x="43" y="268"/>
                </a:cxn>
                <a:cxn ang="0">
                  <a:pos x="47" y="244"/>
                </a:cxn>
                <a:cxn ang="0">
                  <a:pos x="51" y="224"/>
                </a:cxn>
                <a:cxn ang="0">
                  <a:pos x="54" y="218"/>
                </a:cxn>
                <a:cxn ang="0">
                  <a:pos x="58" y="201"/>
                </a:cxn>
                <a:cxn ang="0">
                  <a:pos x="63" y="203"/>
                </a:cxn>
                <a:cxn ang="0">
                  <a:pos x="65" y="194"/>
                </a:cxn>
                <a:cxn ang="0">
                  <a:pos x="69" y="198"/>
                </a:cxn>
                <a:cxn ang="0">
                  <a:pos x="74" y="191"/>
                </a:cxn>
                <a:cxn ang="0">
                  <a:pos x="76" y="185"/>
                </a:cxn>
                <a:cxn ang="0">
                  <a:pos x="80" y="162"/>
                </a:cxn>
                <a:cxn ang="0">
                  <a:pos x="85" y="146"/>
                </a:cxn>
                <a:cxn ang="0">
                  <a:pos x="89" y="139"/>
                </a:cxn>
                <a:cxn ang="0">
                  <a:pos x="92" y="130"/>
                </a:cxn>
                <a:cxn ang="0">
                  <a:pos x="96" y="116"/>
                </a:cxn>
                <a:cxn ang="0">
                  <a:pos x="98" y="118"/>
                </a:cxn>
                <a:cxn ang="0">
                  <a:pos x="100" y="115"/>
                </a:cxn>
                <a:cxn ang="0">
                  <a:pos x="105" y="104"/>
                </a:cxn>
                <a:cxn ang="0">
                  <a:pos x="109" y="98"/>
                </a:cxn>
                <a:cxn ang="0">
                  <a:pos x="114" y="83"/>
                </a:cxn>
                <a:cxn ang="0">
                  <a:pos x="116" y="79"/>
                </a:cxn>
                <a:cxn ang="0">
                  <a:pos x="118" y="67"/>
                </a:cxn>
                <a:cxn ang="0">
                  <a:pos x="123" y="58"/>
                </a:cxn>
                <a:cxn ang="0">
                  <a:pos x="125" y="40"/>
                </a:cxn>
                <a:cxn ang="0">
                  <a:pos x="129" y="39"/>
                </a:cxn>
                <a:cxn ang="0">
                  <a:pos x="134" y="39"/>
                </a:cxn>
                <a:cxn ang="0">
                  <a:pos x="136" y="22"/>
                </a:cxn>
                <a:cxn ang="0">
                  <a:pos x="141" y="21"/>
                </a:cxn>
                <a:cxn ang="0">
                  <a:pos x="143" y="24"/>
                </a:cxn>
                <a:cxn ang="0">
                  <a:pos x="147" y="37"/>
                </a:cxn>
                <a:cxn ang="0">
                  <a:pos x="149" y="45"/>
                </a:cxn>
                <a:cxn ang="0">
                  <a:pos x="152" y="43"/>
                </a:cxn>
                <a:cxn ang="0">
                  <a:pos x="156" y="39"/>
                </a:cxn>
                <a:cxn ang="0">
                  <a:pos x="161" y="34"/>
                </a:cxn>
                <a:cxn ang="0">
                  <a:pos x="165" y="10"/>
                </a:cxn>
                <a:cxn ang="0">
                  <a:pos x="169" y="16"/>
                </a:cxn>
                <a:cxn ang="0">
                  <a:pos x="172" y="6"/>
                </a:cxn>
                <a:cxn ang="0">
                  <a:pos x="176" y="7"/>
                </a:cxn>
                <a:cxn ang="0">
                  <a:pos x="181" y="4"/>
                </a:cxn>
                <a:cxn ang="0">
                  <a:pos x="183" y="7"/>
                </a:cxn>
                <a:cxn ang="0">
                  <a:pos x="187" y="12"/>
                </a:cxn>
                <a:cxn ang="0">
                  <a:pos x="192" y="3"/>
                </a:cxn>
                <a:cxn ang="0">
                  <a:pos x="194" y="13"/>
                </a:cxn>
                <a:cxn ang="0">
                  <a:pos x="196" y="13"/>
                </a:cxn>
                <a:cxn ang="0">
                  <a:pos x="201" y="13"/>
                </a:cxn>
                <a:cxn ang="0">
                  <a:pos x="205" y="13"/>
                </a:cxn>
                <a:cxn ang="0">
                  <a:pos x="210" y="19"/>
                </a:cxn>
                <a:cxn ang="0">
                  <a:pos x="212" y="30"/>
                </a:cxn>
                <a:cxn ang="0">
                  <a:pos x="214" y="33"/>
                </a:cxn>
                <a:cxn ang="0">
                  <a:pos x="218" y="34"/>
                </a:cxn>
              </a:cxnLst>
              <a:rect l="0" t="0" r="r" b="b"/>
              <a:pathLst>
                <a:path w="221" h="505">
                  <a:moveTo>
                    <a:pt x="0" y="505"/>
                  </a:moveTo>
                  <a:lnTo>
                    <a:pt x="0" y="498"/>
                  </a:lnTo>
                  <a:lnTo>
                    <a:pt x="0" y="498"/>
                  </a:lnTo>
                  <a:lnTo>
                    <a:pt x="0" y="491"/>
                  </a:lnTo>
                  <a:lnTo>
                    <a:pt x="0" y="488"/>
                  </a:lnTo>
                  <a:lnTo>
                    <a:pt x="3" y="477"/>
                  </a:lnTo>
                  <a:lnTo>
                    <a:pt x="3" y="476"/>
                  </a:lnTo>
                  <a:lnTo>
                    <a:pt x="3" y="477"/>
                  </a:lnTo>
                  <a:lnTo>
                    <a:pt x="3" y="464"/>
                  </a:lnTo>
                  <a:lnTo>
                    <a:pt x="5" y="468"/>
                  </a:lnTo>
                  <a:lnTo>
                    <a:pt x="5" y="462"/>
                  </a:lnTo>
                  <a:lnTo>
                    <a:pt x="5" y="458"/>
                  </a:lnTo>
                  <a:lnTo>
                    <a:pt x="5" y="450"/>
                  </a:lnTo>
                  <a:lnTo>
                    <a:pt x="5" y="447"/>
                  </a:lnTo>
                  <a:lnTo>
                    <a:pt x="5" y="447"/>
                  </a:lnTo>
                  <a:lnTo>
                    <a:pt x="5" y="443"/>
                  </a:lnTo>
                  <a:lnTo>
                    <a:pt x="7" y="443"/>
                  </a:lnTo>
                  <a:lnTo>
                    <a:pt x="7" y="440"/>
                  </a:lnTo>
                  <a:lnTo>
                    <a:pt x="7" y="435"/>
                  </a:lnTo>
                  <a:lnTo>
                    <a:pt x="9" y="440"/>
                  </a:lnTo>
                  <a:lnTo>
                    <a:pt x="9" y="426"/>
                  </a:lnTo>
                  <a:lnTo>
                    <a:pt x="9" y="434"/>
                  </a:lnTo>
                  <a:lnTo>
                    <a:pt x="9" y="423"/>
                  </a:lnTo>
                  <a:lnTo>
                    <a:pt x="9" y="423"/>
                  </a:lnTo>
                  <a:lnTo>
                    <a:pt x="9" y="420"/>
                  </a:lnTo>
                  <a:lnTo>
                    <a:pt x="9" y="429"/>
                  </a:lnTo>
                  <a:lnTo>
                    <a:pt x="9" y="422"/>
                  </a:lnTo>
                  <a:lnTo>
                    <a:pt x="11" y="429"/>
                  </a:lnTo>
                  <a:lnTo>
                    <a:pt x="11" y="426"/>
                  </a:lnTo>
                  <a:lnTo>
                    <a:pt x="11" y="413"/>
                  </a:lnTo>
                  <a:lnTo>
                    <a:pt x="14" y="420"/>
                  </a:lnTo>
                  <a:lnTo>
                    <a:pt x="14" y="419"/>
                  </a:lnTo>
                  <a:lnTo>
                    <a:pt x="14" y="414"/>
                  </a:lnTo>
                  <a:lnTo>
                    <a:pt x="14" y="409"/>
                  </a:lnTo>
                  <a:lnTo>
                    <a:pt x="14" y="400"/>
                  </a:lnTo>
                  <a:lnTo>
                    <a:pt x="14" y="394"/>
                  </a:lnTo>
                  <a:lnTo>
                    <a:pt x="14" y="395"/>
                  </a:lnTo>
                  <a:lnTo>
                    <a:pt x="16" y="404"/>
                  </a:lnTo>
                  <a:lnTo>
                    <a:pt x="16" y="406"/>
                  </a:lnTo>
                  <a:lnTo>
                    <a:pt x="16" y="394"/>
                  </a:lnTo>
                  <a:lnTo>
                    <a:pt x="16" y="386"/>
                  </a:lnTo>
                  <a:lnTo>
                    <a:pt x="18" y="383"/>
                  </a:lnTo>
                  <a:lnTo>
                    <a:pt x="18" y="386"/>
                  </a:lnTo>
                  <a:lnTo>
                    <a:pt x="18" y="383"/>
                  </a:lnTo>
                  <a:lnTo>
                    <a:pt x="18" y="386"/>
                  </a:lnTo>
                  <a:lnTo>
                    <a:pt x="18" y="379"/>
                  </a:lnTo>
                  <a:lnTo>
                    <a:pt x="18" y="370"/>
                  </a:lnTo>
                  <a:lnTo>
                    <a:pt x="18" y="365"/>
                  </a:lnTo>
                  <a:lnTo>
                    <a:pt x="20" y="370"/>
                  </a:lnTo>
                  <a:lnTo>
                    <a:pt x="20" y="361"/>
                  </a:lnTo>
                  <a:lnTo>
                    <a:pt x="20" y="347"/>
                  </a:lnTo>
                  <a:lnTo>
                    <a:pt x="20" y="356"/>
                  </a:lnTo>
                  <a:lnTo>
                    <a:pt x="20" y="355"/>
                  </a:lnTo>
                  <a:lnTo>
                    <a:pt x="20" y="350"/>
                  </a:lnTo>
                  <a:lnTo>
                    <a:pt x="20" y="340"/>
                  </a:lnTo>
                  <a:lnTo>
                    <a:pt x="23" y="343"/>
                  </a:lnTo>
                  <a:lnTo>
                    <a:pt x="23" y="347"/>
                  </a:lnTo>
                  <a:lnTo>
                    <a:pt x="23" y="341"/>
                  </a:lnTo>
                  <a:lnTo>
                    <a:pt x="23" y="344"/>
                  </a:lnTo>
                  <a:lnTo>
                    <a:pt x="25" y="335"/>
                  </a:lnTo>
                  <a:lnTo>
                    <a:pt x="25" y="337"/>
                  </a:lnTo>
                  <a:lnTo>
                    <a:pt x="25" y="331"/>
                  </a:lnTo>
                  <a:lnTo>
                    <a:pt x="25" y="325"/>
                  </a:lnTo>
                  <a:lnTo>
                    <a:pt x="25" y="335"/>
                  </a:lnTo>
                  <a:lnTo>
                    <a:pt x="27" y="328"/>
                  </a:lnTo>
                  <a:lnTo>
                    <a:pt x="27" y="322"/>
                  </a:lnTo>
                  <a:lnTo>
                    <a:pt x="27" y="321"/>
                  </a:lnTo>
                  <a:lnTo>
                    <a:pt x="29" y="322"/>
                  </a:lnTo>
                  <a:lnTo>
                    <a:pt x="29" y="318"/>
                  </a:lnTo>
                  <a:lnTo>
                    <a:pt x="29" y="313"/>
                  </a:lnTo>
                  <a:lnTo>
                    <a:pt x="29" y="307"/>
                  </a:lnTo>
                  <a:lnTo>
                    <a:pt x="29" y="300"/>
                  </a:lnTo>
                  <a:lnTo>
                    <a:pt x="29" y="321"/>
                  </a:lnTo>
                  <a:lnTo>
                    <a:pt x="31" y="309"/>
                  </a:lnTo>
                  <a:lnTo>
                    <a:pt x="31" y="312"/>
                  </a:lnTo>
                  <a:lnTo>
                    <a:pt x="31" y="303"/>
                  </a:lnTo>
                  <a:lnTo>
                    <a:pt x="31" y="313"/>
                  </a:lnTo>
                  <a:lnTo>
                    <a:pt x="34" y="312"/>
                  </a:lnTo>
                  <a:lnTo>
                    <a:pt x="34" y="307"/>
                  </a:lnTo>
                  <a:lnTo>
                    <a:pt x="34" y="312"/>
                  </a:lnTo>
                  <a:lnTo>
                    <a:pt x="34" y="313"/>
                  </a:lnTo>
                  <a:lnTo>
                    <a:pt x="34" y="312"/>
                  </a:lnTo>
                  <a:lnTo>
                    <a:pt x="34" y="307"/>
                  </a:lnTo>
                  <a:lnTo>
                    <a:pt x="34" y="312"/>
                  </a:lnTo>
                  <a:lnTo>
                    <a:pt x="36" y="312"/>
                  </a:lnTo>
                  <a:lnTo>
                    <a:pt x="36" y="301"/>
                  </a:lnTo>
                  <a:lnTo>
                    <a:pt x="36" y="307"/>
                  </a:lnTo>
                  <a:lnTo>
                    <a:pt x="36" y="298"/>
                  </a:lnTo>
                  <a:lnTo>
                    <a:pt x="36" y="312"/>
                  </a:lnTo>
                  <a:lnTo>
                    <a:pt x="36" y="307"/>
                  </a:lnTo>
                  <a:lnTo>
                    <a:pt x="36" y="297"/>
                  </a:lnTo>
                  <a:lnTo>
                    <a:pt x="38" y="298"/>
                  </a:lnTo>
                  <a:lnTo>
                    <a:pt x="38" y="300"/>
                  </a:lnTo>
                  <a:lnTo>
                    <a:pt x="38" y="297"/>
                  </a:lnTo>
                  <a:lnTo>
                    <a:pt x="38" y="298"/>
                  </a:lnTo>
                  <a:lnTo>
                    <a:pt x="40" y="292"/>
                  </a:lnTo>
                  <a:lnTo>
                    <a:pt x="40" y="285"/>
                  </a:lnTo>
                  <a:lnTo>
                    <a:pt x="40" y="282"/>
                  </a:lnTo>
                  <a:lnTo>
                    <a:pt x="40" y="277"/>
                  </a:lnTo>
                  <a:lnTo>
                    <a:pt x="40" y="274"/>
                  </a:lnTo>
                  <a:lnTo>
                    <a:pt x="40" y="268"/>
                  </a:lnTo>
                  <a:lnTo>
                    <a:pt x="43" y="267"/>
                  </a:lnTo>
                  <a:lnTo>
                    <a:pt x="43" y="271"/>
                  </a:lnTo>
                  <a:lnTo>
                    <a:pt x="43" y="268"/>
                  </a:lnTo>
                  <a:lnTo>
                    <a:pt x="45" y="264"/>
                  </a:lnTo>
                  <a:lnTo>
                    <a:pt x="45" y="258"/>
                  </a:lnTo>
                  <a:lnTo>
                    <a:pt x="45" y="264"/>
                  </a:lnTo>
                  <a:lnTo>
                    <a:pt x="45" y="253"/>
                  </a:lnTo>
                  <a:lnTo>
                    <a:pt x="45" y="259"/>
                  </a:lnTo>
                  <a:lnTo>
                    <a:pt x="45" y="241"/>
                  </a:lnTo>
                  <a:lnTo>
                    <a:pt x="45" y="247"/>
                  </a:lnTo>
                  <a:lnTo>
                    <a:pt x="47" y="244"/>
                  </a:lnTo>
                  <a:lnTo>
                    <a:pt x="47" y="237"/>
                  </a:lnTo>
                  <a:lnTo>
                    <a:pt x="47" y="247"/>
                  </a:lnTo>
                  <a:lnTo>
                    <a:pt x="47" y="234"/>
                  </a:lnTo>
                  <a:lnTo>
                    <a:pt x="49" y="230"/>
                  </a:lnTo>
                  <a:lnTo>
                    <a:pt x="49" y="228"/>
                  </a:lnTo>
                  <a:lnTo>
                    <a:pt x="49" y="231"/>
                  </a:lnTo>
                  <a:lnTo>
                    <a:pt x="49" y="224"/>
                  </a:lnTo>
                  <a:lnTo>
                    <a:pt x="51" y="224"/>
                  </a:lnTo>
                  <a:lnTo>
                    <a:pt x="51" y="228"/>
                  </a:lnTo>
                  <a:lnTo>
                    <a:pt x="51" y="221"/>
                  </a:lnTo>
                  <a:lnTo>
                    <a:pt x="54" y="230"/>
                  </a:lnTo>
                  <a:lnTo>
                    <a:pt x="54" y="234"/>
                  </a:lnTo>
                  <a:lnTo>
                    <a:pt x="54" y="231"/>
                  </a:lnTo>
                  <a:lnTo>
                    <a:pt x="54" y="236"/>
                  </a:lnTo>
                  <a:lnTo>
                    <a:pt x="54" y="218"/>
                  </a:lnTo>
                  <a:lnTo>
                    <a:pt x="54" y="218"/>
                  </a:lnTo>
                  <a:lnTo>
                    <a:pt x="56" y="213"/>
                  </a:lnTo>
                  <a:lnTo>
                    <a:pt x="56" y="207"/>
                  </a:lnTo>
                  <a:lnTo>
                    <a:pt x="56" y="203"/>
                  </a:lnTo>
                  <a:lnTo>
                    <a:pt x="56" y="206"/>
                  </a:lnTo>
                  <a:lnTo>
                    <a:pt x="56" y="201"/>
                  </a:lnTo>
                  <a:lnTo>
                    <a:pt x="56" y="206"/>
                  </a:lnTo>
                  <a:lnTo>
                    <a:pt x="56" y="201"/>
                  </a:lnTo>
                  <a:lnTo>
                    <a:pt x="58" y="201"/>
                  </a:lnTo>
                  <a:lnTo>
                    <a:pt x="58" y="195"/>
                  </a:lnTo>
                  <a:lnTo>
                    <a:pt x="58" y="198"/>
                  </a:lnTo>
                  <a:lnTo>
                    <a:pt x="60" y="200"/>
                  </a:lnTo>
                  <a:lnTo>
                    <a:pt x="60" y="206"/>
                  </a:lnTo>
                  <a:lnTo>
                    <a:pt x="60" y="203"/>
                  </a:lnTo>
                  <a:lnTo>
                    <a:pt x="60" y="200"/>
                  </a:lnTo>
                  <a:lnTo>
                    <a:pt x="60" y="197"/>
                  </a:lnTo>
                  <a:lnTo>
                    <a:pt x="63" y="203"/>
                  </a:lnTo>
                  <a:lnTo>
                    <a:pt x="63" y="197"/>
                  </a:lnTo>
                  <a:lnTo>
                    <a:pt x="63" y="201"/>
                  </a:lnTo>
                  <a:lnTo>
                    <a:pt x="65" y="198"/>
                  </a:lnTo>
                  <a:lnTo>
                    <a:pt x="65" y="194"/>
                  </a:lnTo>
                  <a:lnTo>
                    <a:pt x="65" y="198"/>
                  </a:lnTo>
                  <a:lnTo>
                    <a:pt x="65" y="194"/>
                  </a:lnTo>
                  <a:lnTo>
                    <a:pt x="65" y="191"/>
                  </a:lnTo>
                  <a:lnTo>
                    <a:pt x="65" y="194"/>
                  </a:lnTo>
                  <a:lnTo>
                    <a:pt x="67" y="194"/>
                  </a:lnTo>
                  <a:lnTo>
                    <a:pt x="67" y="189"/>
                  </a:lnTo>
                  <a:lnTo>
                    <a:pt x="69" y="185"/>
                  </a:lnTo>
                  <a:lnTo>
                    <a:pt x="69" y="189"/>
                  </a:lnTo>
                  <a:lnTo>
                    <a:pt x="69" y="192"/>
                  </a:lnTo>
                  <a:lnTo>
                    <a:pt x="69" y="188"/>
                  </a:lnTo>
                  <a:lnTo>
                    <a:pt x="69" y="192"/>
                  </a:lnTo>
                  <a:lnTo>
                    <a:pt x="69" y="198"/>
                  </a:lnTo>
                  <a:lnTo>
                    <a:pt x="69" y="189"/>
                  </a:lnTo>
                  <a:lnTo>
                    <a:pt x="72" y="189"/>
                  </a:lnTo>
                  <a:lnTo>
                    <a:pt x="72" y="195"/>
                  </a:lnTo>
                  <a:lnTo>
                    <a:pt x="74" y="185"/>
                  </a:lnTo>
                  <a:lnTo>
                    <a:pt x="74" y="186"/>
                  </a:lnTo>
                  <a:lnTo>
                    <a:pt x="74" y="188"/>
                  </a:lnTo>
                  <a:lnTo>
                    <a:pt x="74" y="194"/>
                  </a:lnTo>
                  <a:lnTo>
                    <a:pt x="74" y="191"/>
                  </a:lnTo>
                  <a:lnTo>
                    <a:pt x="74" y="198"/>
                  </a:lnTo>
                  <a:lnTo>
                    <a:pt x="76" y="201"/>
                  </a:lnTo>
                  <a:lnTo>
                    <a:pt x="76" y="200"/>
                  </a:lnTo>
                  <a:lnTo>
                    <a:pt x="76" y="195"/>
                  </a:lnTo>
                  <a:lnTo>
                    <a:pt x="76" y="198"/>
                  </a:lnTo>
                  <a:lnTo>
                    <a:pt x="76" y="194"/>
                  </a:lnTo>
                  <a:lnTo>
                    <a:pt x="76" y="188"/>
                  </a:lnTo>
                  <a:lnTo>
                    <a:pt x="76" y="185"/>
                  </a:lnTo>
                  <a:lnTo>
                    <a:pt x="78" y="189"/>
                  </a:lnTo>
                  <a:lnTo>
                    <a:pt x="78" y="188"/>
                  </a:lnTo>
                  <a:lnTo>
                    <a:pt x="78" y="174"/>
                  </a:lnTo>
                  <a:lnTo>
                    <a:pt x="80" y="174"/>
                  </a:lnTo>
                  <a:lnTo>
                    <a:pt x="80" y="167"/>
                  </a:lnTo>
                  <a:lnTo>
                    <a:pt x="80" y="159"/>
                  </a:lnTo>
                  <a:lnTo>
                    <a:pt x="80" y="165"/>
                  </a:lnTo>
                  <a:lnTo>
                    <a:pt x="80" y="162"/>
                  </a:lnTo>
                  <a:lnTo>
                    <a:pt x="83" y="162"/>
                  </a:lnTo>
                  <a:lnTo>
                    <a:pt x="83" y="159"/>
                  </a:lnTo>
                  <a:lnTo>
                    <a:pt x="83" y="165"/>
                  </a:lnTo>
                  <a:lnTo>
                    <a:pt x="85" y="156"/>
                  </a:lnTo>
                  <a:lnTo>
                    <a:pt x="85" y="152"/>
                  </a:lnTo>
                  <a:lnTo>
                    <a:pt x="85" y="149"/>
                  </a:lnTo>
                  <a:lnTo>
                    <a:pt x="85" y="155"/>
                  </a:lnTo>
                  <a:lnTo>
                    <a:pt x="85" y="146"/>
                  </a:lnTo>
                  <a:lnTo>
                    <a:pt x="85" y="145"/>
                  </a:lnTo>
                  <a:lnTo>
                    <a:pt x="85" y="140"/>
                  </a:lnTo>
                  <a:lnTo>
                    <a:pt x="87" y="146"/>
                  </a:lnTo>
                  <a:lnTo>
                    <a:pt x="87" y="142"/>
                  </a:lnTo>
                  <a:lnTo>
                    <a:pt x="87" y="136"/>
                  </a:lnTo>
                  <a:lnTo>
                    <a:pt x="89" y="137"/>
                  </a:lnTo>
                  <a:lnTo>
                    <a:pt x="89" y="143"/>
                  </a:lnTo>
                  <a:lnTo>
                    <a:pt x="89" y="139"/>
                  </a:lnTo>
                  <a:lnTo>
                    <a:pt x="89" y="130"/>
                  </a:lnTo>
                  <a:lnTo>
                    <a:pt x="89" y="133"/>
                  </a:lnTo>
                  <a:lnTo>
                    <a:pt x="89" y="130"/>
                  </a:lnTo>
                  <a:lnTo>
                    <a:pt x="89" y="125"/>
                  </a:lnTo>
                  <a:lnTo>
                    <a:pt x="89" y="131"/>
                  </a:lnTo>
                  <a:lnTo>
                    <a:pt x="92" y="131"/>
                  </a:lnTo>
                  <a:lnTo>
                    <a:pt x="92" y="133"/>
                  </a:lnTo>
                  <a:lnTo>
                    <a:pt x="92" y="130"/>
                  </a:lnTo>
                  <a:lnTo>
                    <a:pt x="94" y="130"/>
                  </a:lnTo>
                  <a:lnTo>
                    <a:pt x="94" y="124"/>
                  </a:lnTo>
                  <a:lnTo>
                    <a:pt x="94" y="116"/>
                  </a:lnTo>
                  <a:lnTo>
                    <a:pt x="94" y="124"/>
                  </a:lnTo>
                  <a:lnTo>
                    <a:pt x="94" y="122"/>
                  </a:lnTo>
                  <a:lnTo>
                    <a:pt x="94" y="130"/>
                  </a:lnTo>
                  <a:lnTo>
                    <a:pt x="94" y="122"/>
                  </a:lnTo>
                  <a:lnTo>
                    <a:pt x="96" y="116"/>
                  </a:lnTo>
                  <a:lnTo>
                    <a:pt x="96" y="119"/>
                  </a:lnTo>
                  <a:lnTo>
                    <a:pt x="96" y="124"/>
                  </a:lnTo>
                  <a:lnTo>
                    <a:pt x="96" y="121"/>
                  </a:lnTo>
                  <a:lnTo>
                    <a:pt x="96" y="118"/>
                  </a:lnTo>
                  <a:lnTo>
                    <a:pt x="96" y="115"/>
                  </a:lnTo>
                  <a:lnTo>
                    <a:pt x="96" y="116"/>
                  </a:lnTo>
                  <a:lnTo>
                    <a:pt x="98" y="122"/>
                  </a:lnTo>
                  <a:lnTo>
                    <a:pt x="98" y="118"/>
                  </a:lnTo>
                  <a:lnTo>
                    <a:pt x="98" y="113"/>
                  </a:lnTo>
                  <a:lnTo>
                    <a:pt x="100" y="112"/>
                  </a:lnTo>
                  <a:lnTo>
                    <a:pt x="100" y="116"/>
                  </a:lnTo>
                  <a:lnTo>
                    <a:pt x="100" y="109"/>
                  </a:lnTo>
                  <a:lnTo>
                    <a:pt x="100" y="112"/>
                  </a:lnTo>
                  <a:lnTo>
                    <a:pt x="100" y="106"/>
                  </a:lnTo>
                  <a:lnTo>
                    <a:pt x="100" y="112"/>
                  </a:lnTo>
                  <a:lnTo>
                    <a:pt x="100" y="115"/>
                  </a:lnTo>
                  <a:lnTo>
                    <a:pt x="103" y="109"/>
                  </a:lnTo>
                  <a:lnTo>
                    <a:pt x="103" y="106"/>
                  </a:lnTo>
                  <a:lnTo>
                    <a:pt x="103" y="109"/>
                  </a:lnTo>
                  <a:lnTo>
                    <a:pt x="103" y="112"/>
                  </a:lnTo>
                  <a:lnTo>
                    <a:pt x="105" y="113"/>
                  </a:lnTo>
                  <a:lnTo>
                    <a:pt x="105" y="104"/>
                  </a:lnTo>
                  <a:lnTo>
                    <a:pt x="105" y="98"/>
                  </a:lnTo>
                  <a:lnTo>
                    <a:pt x="105" y="104"/>
                  </a:lnTo>
                  <a:lnTo>
                    <a:pt x="105" y="101"/>
                  </a:lnTo>
                  <a:lnTo>
                    <a:pt x="107" y="98"/>
                  </a:lnTo>
                  <a:lnTo>
                    <a:pt x="107" y="95"/>
                  </a:lnTo>
                  <a:lnTo>
                    <a:pt x="107" y="92"/>
                  </a:lnTo>
                  <a:lnTo>
                    <a:pt x="109" y="92"/>
                  </a:lnTo>
                  <a:lnTo>
                    <a:pt x="109" y="98"/>
                  </a:lnTo>
                  <a:lnTo>
                    <a:pt x="109" y="95"/>
                  </a:lnTo>
                  <a:lnTo>
                    <a:pt x="109" y="98"/>
                  </a:lnTo>
                  <a:lnTo>
                    <a:pt x="109" y="98"/>
                  </a:lnTo>
                  <a:lnTo>
                    <a:pt x="109" y="95"/>
                  </a:lnTo>
                  <a:lnTo>
                    <a:pt x="109" y="91"/>
                  </a:lnTo>
                  <a:lnTo>
                    <a:pt x="112" y="92"/>
                  </a:lnTo>
                  <a:lnTo>
                    <a:pt x="112" y="88"/>
                  </a:lnTo>
                  <a:lnTo>
                    <a:pt x="112" y="86"/>
                  </a:lnTo>
                  <a:lnTo>
                    <a:pt x="112" y="91"/>
                  </a:lnTo>
                  <a:lnTo>
                    <a:pt x="114" y="83"/>
                  </a:lnTo>
                  <a:lnTo>
                    <a:pt x="114" y="80"/>
                  </a:lnTo>
                  <a:lnTo>
                    <a:pt x="114" y="95"/>
                  </a:lnTo>
                  <a:lnTo>
                    <a:pt x="114" y="91"/>
                  </a:lnTo>
                  <a:lnTo>
                    <a:pt x="114" y="85"/>
                  </a:lnTo>
                  <a:lnTo>
                    <a:pt x="114" y="82"/>
                  </a:lnTo>
                  <a:lnTo>
                    <a:pt x="114" y="77"/>
                  </a:lnTo>
                  <a:lnTo>
                    <a:pt x="116" y="77"/>
                  </a:lnTo>
                  <a:lnTo>
                    <a:pt x="116" y="79"/>
                  </a:lnTo>
                  <a:lnTo>
                    <a:pt x="116" y="76"/>
                  </a:lnTo>
                  <a:lnTo>
                    <a:pt x="116" y="73"/>
                  </a:lnTo>
                  <a:lnTo>
                    <a:pt x="116" y="71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8" y="73"/>
                  </a:lnTo>
                  <a:lnTo>
                    <a:pt x="118" y="68"/>
                  </a:lnTo>
                  <a:lnTo>
                    <a:pt x="118" y="67"/>
                  </a:lnTo>
                  <a:lnTo>
                    <a:pt x="118" y="61"/>
                  </a:lnTo>
                  <a:lnTo>
                    <a:pt x="120" y="61"/>
                  </a:lnTo>
                  <a:lnTo>
                    <a:pt x="120" y="58"/>
                  </a:lnTo>
                  <a:lnTo>
                    <a:pt x="120" y="54"/>
                  </a:lnTo>
                  <a:lnTo>
                    <a:pt x="120" y="60"/>
                  </a:lnTo>
                  <a:lnTo>
                    <a:pt x="120" y="54"/>
                  </a:lnTo>
                  <a:lnTo>
                    <a:pt x="123" y="54"/>
                  </a:lnTo>
                  <a:lnTo>
                    <a:pt x="123" y="58"/>
                  </a:lnTo>
                  <a:lnTo>
                    <a:pt x="123" y="51"/>
                  </a:lnTo>
                  <a:lnTo>
                    <a:pt x="125" y="51"/>
                  </a:lnTo>
                  <a:lnTo>
                    <a:pt x="125" y="43"/>
                  </a:lnTo>
                  <a:lnTo>
                    <a:pt x="125" y="45"/>
                  </a:lnTo>
                  <a:lnTo>
                    <a:pt x="125" y="51"/>
                  </a:lnTo>
                  <a:lnTo>
                    <a:pt x="125" y="54"/>
                  </a:lnTo>
                  <a:lnTo>
                    <a:pt x="125" y="48"/>
                  </a:lnTo>
                  <a:lnTo>
                    <a:pt x="125" y="40"/>
                  </a:lnTo>
                  <a:lnTo>
                    <a:pt x="127" y="51"/>
                  </a:lnTo>
                  <a:lnTo>
                    <a:pt x="127" y="43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29" y="39"/>
                  </a:lnTo>
                  <a:lnTo>
                    <a:pt x="129" y="42"/>
                  </a:lnTo>
                  <a:lnTo>
                    <a:pt x="129" y="45"/>
                  </a:lnTo>
                  <a:lnTo>
                    <a:pt x="129" y="39"/>
                  </a:lnTo>
                  <a:lnTo>
                    <a:pt x="129" y="40"/>
                  </a:lnTo>
                  <a:lnTo>
                    <a:pt x="129" y="39"/>
                  </a:lnTo>
                  <a:lnTo>
                    <a:pt x="132" y="51"/>
                  </a:lnTo>
                  <a:lnTo>
                    <a:pt x="132" y="39"/>
                  </a:lnTo>
                  <a:lnTo>
                    <a:pt x="132" y="37"/>
                  </a:lnTo>
                  <a:lnTo>
                    <a:pt x="132" y="39"/>
                  </a:lnTo>
                  <a:lnTo>
                    <a:pt x="134" y="42"/>
                  </a:lnTo>
                  <a:lnTo>
                    <a:pt x="134" y="39"/>
                  </a:lnTo>
                  <a:lnTo>
                    <a:pt x="134" y="33"/>
                  </a:lnTo>
                  <a:lnTo>
                    <a:pt x="134" y="30"/>
                  </a:lnTo>
                  <a:lnTo>
                    <a:pt x="134" y="33"/>
                  </a:lnTo>
                  <a:lnTo>
                    <a:pt x="134" y="30"/>
                  </a:lnTo>
                  <a:lnTo>
                    <a:pt x="134" y="37"/>
                  </a:lnTo>
                  <a:lnTo>
                    <a:pt x="136" y="30"/>
                  </a:lnTo>
                  <a:lnTo>
                    <a:pt x="136" y="34"/>
                  </a:lnTo>
                  <a:lnTo>
                    <a:pt x="136" y="22"/>
                  </a:lnTo>
                  <a:lnTo>
                    <a:pt x="136" y="27"/>
                  </a:lnTo>
                  <a:lnTo>
                    <a:pt x="136" y="25"/>
                  </a:lnTo>
                  <a:lnTo>
                    <a:pt x="136" y="19"/>
                  </a:lnTo>
                  <a:lnTo>
                    <a:pt x="136" y="18"/>
                  </a:lnTo>
                  <a:lnTo>
                    <a:pt x="138" y="22"/>
                  </a:lnTo>
                  <a:lnTo>
                    <a:pt x="138" y="16"/>
                  </a:lnTo>
                  <a:lnTo>
                    <a:pt x="138" y="21"/>
                  </a:lnTo>
                  <a:lnTo>
                    <a:pt x="141" y="21"/>
                  </a:lnTo>
                  <a:lnTo>
                    <a:pt x="141" y="19"/>
                  </a:lnTo>
                  <a:lnTo>
                    <a:pt x="141" y="15"/>
                  </a:lnTo>
                  <a:lnTo>
                    <a:pt x="141" y="19"/>
                  </a:lnTo>
                  <a:lnTo>
                    <a:pt x="141" y="13"/>
                  </a:lnTo>
                  <a:lnTo>
                    <a:pt x="141" y="19"/>
                  </a:lnTo>
                  <a:lnTo>
                    <a:pt x="143" y="31"/>
                  </a:lnTo>
                  <a:lnTo>
                    <a:pt x="143" y="30"/>
                  </a:lnTo>
                  <a:lnTo>
                    <a:pt x="143" y="24"/>
                  </a:lnTo>
                  <a:lnTo>
                    <a:pt x="143" y="34"/>
                  </a:lnTo>
                  <a:lnTo>
                    <a:pt x="145" y="25"/>
                  </a:lnTo>
                  <a:lnTo>
                    <a:pt x="145" y="33"/>
                  </a:lnTo>
                  <a:lnTo>
                    <a:pt x="145" y="37"/>
                  </a:lnTo>
                  <a:lnTo>
                    <a:pt x="145" y="30"/>
                  </a:lnTo>
                  <a:lnTo>
                    <a:pt x="145" y="37"/>
                  </a:lnTo>
                  <a:lnTo>
                    <a:pt x="145" y="30"/>
                  </a:lnTo>
                  <a:lnTo>
                    <a:pt x="147" y="37"/>
                  </a:lnTo>
                  <a:lnTo>
                    <a:pt x="147" y="39"/>
                  </a:lnTo>
                  <a:lnTo>
                    <a:pt x="147" y="45"/>
                  </a:lnTo>
                  <a:lnTo>
                    <a:pt x="147" y="43"/>
                  </a:lnTo>
                  <a:lnTo>
                    <a:pt x="149" y="45"/>
                  </a:lnTo>
                  <a:lnTo>
                    <a:pt x="149" y="42"/>
                  </a:lnTo>
                  <a:lnTo>
                    <a:pt x="149" y="39"/>
                  </a:lnTo>
                  <a:lnTo>
                    <a:pt x="149" y="48"/>
                  </a:lnTo>
                  <a:lnTo>
                    <a:pt x="149" y="45"/>
                  </a:lnTo>
                  <a:lnTo>
                    <a:pt x="149" y="43"/>
                  </a:lnTo>
                  <a:lnTo>
                    <a:pt x="152" y="54"/>
                  </a:lnTo>
                  <a:lnTo>
                    <a:pt x="152" y="48"/>
                  </a:lnTo>
                  <a:lnTo>
                    <a:pt x="152" y="51"/>
                  </a:lnTo>
                  <a:lnTo>
                    <a:pt x="152" y="51"/>
                  </a:lnTo>
                  <a:lnTo>
                    <a:pt x="152" y="54"/>
                  </a:lnTo>
                  <a:lnTo>
                    <a:pt x="152" y="58"/>
                  </a:lnTo>
                  <a:lnTo>
                    <a:pt x="152" y="43"/>
                  </a:lnTo>
                  <a:lnTo>
                    <a:pt x="154" y="45"/>
                  </a:lnTo>
                  <a:lnTo>
                    <a:pt x="154" y="48"/>
                  </a:lnTo>
                  <a:lnTo>
                    <a:pt x="154" y="42"/>
                  </a:lnTo>
                  <a:lnTo>
                    <a:pt x="156" y="51"/>
                  </a:lnTo>
                  <a:lnTo>
                    <a:pt x="156" y="5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56" y="39"/>
                  </a:lnTo>
                  <a:lnTo>
                    <a:pt x="156" y="40"/>
                  </a:lnTo>
                  <a:lnTo>
                    <a:pt x="158" y="37"/>
                  </a:lnTo>
                  <a:lnTo>
                    <a:pt x="158" y="40"/>
                  </a:lnTo>
                  <a:lnTo>
                    <a:pt x="158" y="37"/>
                  </a:lnTo>
                  <a:lnTo>
                    <a:pt x="161" y="40"/>
                  </a:lnTo>
                  <a:lnTo>
                    <a:pt x="161" y="39"/>
                  </a:lnTo>
                  <a:lnTo>
                    <a:pt x="161" y="34"/>
                  </a:lnTo>
                  <a:lnTo>
                    <a:pt x="161" y="34"/>
                  </a:lnTo>
                  <a:lnTo>
                    <a:pt x="161" y="31"/>
                  </a:lnTo>
                  <a:lnTo>
                    <a:pt x="161" y="25"/>
                  </a:lnTo>
                  <a:lnTo>
                    <a:pt x="163" y="15"/>
                  </a:lnTo>
                  <a:lnTo>
                    <a:pt x="163" y="16"/>
                  </a:lnTo>
                  <a:lnTo>
                    <a:pt x="163" y="13"/>
                  </a:lnTo>
                  <a:lnTo>
                    <a:pt x="163" y="7"/>
                  </a:lnTo>
                  <a:lnTo>
                    <a:pt x="165" y="12"/>
                  </a:lnTo>
                  <a:lnTo>
                    <a:pt x="165" y="10"/>
                  </a:lnTo>
                  <a:lnTo>
                    <a:pt x="165" y="15"/>
                  </a:lnTo>
                  <a:lnTo>
                    <a:pt x="165" y="10"/>
                  </a:lnTo>
                  <a:lnTo>
                    <a:pt x="165" y="7"/>
                  </a:lnTo>
                  <a:lnTo>
                    <a:pt x="165" y="13"/>
                  </a:lnTo>
                  <a:lnTo>
                    <a:pt x="167" y="16"/>
                  </a:lnTo>
                  <a:lnTo>
                    <a:pt x="167" y="15"/>
                  </a:lnTo>
                  <a:lnTo>
                    <a:pt x="169" y="15"/>
                  </a:lnTo>
                  <a:lnTo>
                    <a:pt x="169" y="16"/>
                  </a:lnTo>
                  <a:lnTo>
                    <a:pt x="169" y="18"/>
                  </a:lnTo>
                  <a:lnTo>
                    <a:pt x="169" y="18"/>
                  </a:lnTo>
                  <a:lnTo>
                    <a:pt x="169" y="22"/>
                  </a:lnTo>
                  <a:lnTo>
                    <a:pt x="169" y="13"/>
                  </a:lnTo>
                  <a:lnTo>
                    <a:pt x="172" y="12"/>
                  </a:lnTo>
                  <a:lnTo>
                    <a:pt x="172" y="15"/>
                  </a:lnTo>
                  <a:lnTo>
                    <a:pt x="172" y="7"/>
                  </a:lnTo>
                  <a:lnTo>
                    <a:pt x="172" y="6"/>
                  </a:lnTo>
                  <a:lnTo>
                    <a:pt x="174" y="4"/>
                  </a:lnTo>
                  <a:lnTo>
                    <a:pt x="174" y="6"/>
                  </a:lnTo>
                  <a:lnTo>
                    <a:pt x="174" y="18"/>
                  </a:lnTo>
                  <a:lnTo>
                    <a:pt x="176" y="12"/>
                  </a:lnTo>
                  <a:lnTo>
                    <a:pt x="176" y="6"/>
                  </a:lnTo>
                  <a:lnTo>
                    <a:pt x="176" y="13"/>
                  </a:lnTo>
                  <a:lnTo>
                    <a:pt x="176" y="12"/>
                  </a:lnTo>
                  <a:lnTo>
                    <a:pt x="176" y="7"/>
                  </a:lnTo>
                  <a:lnTo>
                    <a:pt x="176" y="7"/>
                  </a:lnTo>
                  <a:lnTo>
                    <a:pt x="178" y="10"/>
                  </a:lnTo>
                  <a:lnTo>
                    <a:pt x="178" y="15"/>
                  </a:lnTo>
                  <a:lnTo>
                    <a:pt x="178" y="16"/>
                  </a:lnTo>
                  <a:lnTo>
                    <a:pt x="178" y="7"/>
                  </a:lnTo>
                  <a:lnTo>
                    <a:pt x="181" y="1"/>
                  </a:lnTo>
                  <a:lnTo>
                    <a:pt x="181" y="3"/>
                  </a:lnTo>
                  <a:lnTo>
                    <a:pt x="181" y="4"/>
                  </a:lnTo>
                  <a:lnTo>
                    <a:pt x="181" y="7"/>
                  </a:lnTo>
                  <a:lnTo>
                    <a:pt x="181" y="16"/>
                  </a:lnTo>
                  <a:lnTo>
                    <a:pt x="181" y="13"/>
                  </a:lnTo>
                  <a:lnTo>
                    <a:pt x="181" y="15"/>
                  </a:lnTo>
                  <a:lnTo>
                    <a:pt x="183" y="12"/>
                  </a:lnTo>
                  <a:lnTo>
                    <a:pt x="183" y="7"/>
                  </a:lnTo>
                  <a:lnTo>
                    <a:pt x="183" y="6"/>
                  </a:lnTo>
                  <a:lnTo>
                    <a:pt x="183" y="7"/>
                  </a:lnTo>
                  <a:lnTo>
                    <a:pt x="185" y="12"/>
                  </a:lnTo>
                  <a:lnTo>
                    <a:pt x="185" y="4"/>
                  </a:lnTo>
                  <a:lnTo>
                    <a:pt x="185" y="12"/>
                  </a:lnTo>
                  <a:lnTo>
                    <a:pt x="185" y="4"/>
                  </a:lnTo>
                  <a:lnTo>
                    <a:pt x="185" y="7"/>
                  </a:lnTo>
                  <a:lnTo>
                    <a:pt x="185" y="10"/>
                  </a:lnTo>
                  <a:lnTo>
                    <a:pt x="187" y="16"/>
                  </a:lnTo>
                  <a:lnTo>
                    <a:pt x="187" y="12"/>
                  </a:lnTo>
                  <a:lnTo>
                    <a:pt x="187" y="7"/>
                  </a:lnTo>
                  <a:lnTo>
                    <a:pt x="189" y="0"/>
                  </a:lnTo>
                  <a:lnTo>
                    <a:pt x="189" y="10"/>
                  </a:lnTo>
                  <a:lnTo>
                    <a:pt x="189" y="7"/>
                  </a:lnTo>
                  <a:lnTo>
                    <a:pt x="189" y="12"/>
                  </a:lnTo>
                  <a:lnTo>
                    <a:pt x="189" y="1"/>
                  </a:lnTo>
                  <a:lnTo>
                    <a:pt x="189" y="12"/>
                  </a:lnTo>
                  <a:lnTo>
                    <a:pt x="192" y="3"/>
                  </a:lnTo>
                  <a:lnTo>
                    <a:pt x="192" y="6"/>
                  </a:lnTo>
                  <a:lnTo>
                    <a:pt x="192" y="4"/>
                  </a:lnTo>
                  <a:lnTo>
                    <a:pt x="192" y="7"/>
                  </a:lnTo>
                  <a:lnTo>
                    <a:pt x="192" y="0"/>
                  </a:lnTo>
                  <a:lnTo>
                    <a:pt x="192" y="7"/>
                  </a:lnTo>
                  <a:lnTo>
                    <a:pt x="192" y="6"/>
                  </a:lnTo>
                  <a:lnTo>
                    <a:pt x="194" y="4"/>
                  </a:lnTo>
                  <a:lnTo>
                    <a:pt x="194" y="13"/>
                  </a:lnTo>
                  <a:lnTo>
                    <a:pt x="194" y="10"/>
                  </a:lnTo>
                  <a:lnTo>
                    <a:pt x="196" y="7"/>
                  </a:lnTo>
                  <a:lnTo>
                    <a:pt x="196" y="6"/>
                  </a:lnTo>
                  <a:lnTo>
                    <a:pt x="196" y="12"/>
                  </a:lnTo>
                  <a:lnTo>
                    <a:pt x="196" y="16"/>
                  </a:lnTo>
                  <a:lnTo>
                    <a:pt x="196" y="12"/>
                  </a:lnTo>
                  <a:lnTo>
                    <a:pt x="196" y="15"/>
                  </a:lnTo>
                  <a:lnTo>
                    <a:pt x="196" y="13"/>
                  </a:lnTo>
                  <a:lnTo>
                    <a:pt x="198" y="7"/>
                  </a:lnTo>
                  <a:lnTo>
                    <a:pt x="198" y="6"/>
                  </a:lnTo>
                  <a:lnTo>
                    <a:pt x="198" y="10"/>
                  </a:lnTo>
                  <a:lnTo>
                    <a:pt x="201" y="7"/>
                  </a:lnTo>
                  <a:lnTo>
                    <a:pt x="201" y="7"/>
                  </a:lnTo>
                  <a:lnTo>
                    <a:pt x="201" y="12"/>
                  </a:lnTo>
                  <a:lnTo>
                    <a:pt x="201" y="4"/>
                  </a:lnTo>
                  <a:lnTo>
                    <a:pt x="201" y="13"/>
                  </a:lnTo>
                  <a:lnTo>
                    <a:pt x="201" y="7"/>
                  </a:lnTo>
                  <a:lnTo>
                    <a:pt x="201" y="6"/>
                  </a:lnTo>
                  <a:lnTo>
                    <a:pt x="203" y="7"/>
                  </a:lnTo>
                  <a:lnTo>
                    <a:pt x="203" y="16"/>
                  </a:lnTo>
                  <a:lnTo>
                    <a:pt x="203" y="15"/>
                  </a:lnTo>
                  <a:lnTo>
                    <a:pt x="205" y="4"/>
                  </a:lnTo>
                  <a:lnTo>
                    <a:pt x="205" y="10"/>
                  </a:lnTo>
                  <a:lnTo>
                    <a:pt x="205" y="13"/>
                  </a:lnTo>
                  <a:lnTo>
                    <a:pt x="205" y="12"/>
                  </a:lnTo>
                  <a:lnTo>
                    <a:pt x="205" y="13"/>
                  </a:lnTo>
                  <a:lnTo>
                    <a:pt x="205" y="7"/>
                  </a:lnTo>
                  <a:lnTo>
                    <a:pt x="205" y="10"/>
                  </a:lnTo>
                  <a:lnTo>
                    <a:pt x="207" y="12"/>
                  </a:lnTo>
                  <a:lnTo>
                    <a:pt x="207" y="7"/>
                  </a:lnTo>
                  <a:lnTo>
                    <a:pt x="207" y="19"/>
                  </a:lnTo>
                  <a:lnTo>
                    <a:pt x="210" y="19"/>
                  </a:lnTo>
                  <a:lnTo>
                    <a:pt x="210" y="22"/>
                  </a:lnTo>
                  <a:lnTo>
                    <a:pt x="210" y="12"/>
                  </a:lnTo>
                  <a:lnTo>
                    <a:pt x="210" y="15"/>
                  </a:lnTo>
                  <a:lnTo>
                    <a:pt x="210" y="13"/>
                  </a:lnTo>
                  <a:lnTo>
                    <a:pt x="210" y="18"/>
                  </a:lnTo>
                  <a:lnTo>
                    <a:pt x="210" y="19"/>
                  </a:lnTo>
                  <a:lnTo>
                    <a:pt x="212" y="27"/>
                  </a:lnTo>
                  <a:lnTo>
                    <a:pt x="212" y="30"/>
                  </a:lnTo>
                  <a:lnTo>
                    <a:pt x="212" y="22"/>
                  </a:lnTo>
                  <a:lnTo>
                    <a:pt x="212" y="21"/>
                  </a:lnTo>
                  <a:lnTo>
                    <a:pt x="212" y="25"/>
                  </a:lnTo>
                  <a:lnTo>
                    <a:pt x="212" y="22"/>
                  </a:lnTo>
                  <a:lnTo>
                    <a:pt x="214" y="30"/>
                  </a:lnTo>
                  <a:lnTo>
                    <a:pt x="214" y="25"/>
                  </a:lnTo>
                  <a:lnTo>
                    <a:pt x="214" y="24"/>
                  </a:lnTo>
                  <a:lnTo>
                    <a:pt x="214" y="33"/>
                  </a:lnTo>
                  <a:lnTo>
                    <a:pt x="216" y="30"/>
                  </a:lnTo>
                  <a:lnTo>
                    <a:pt x="216" y="34"/>
                  </a:lnTo>
                  <a:lnTo>
                    <a:pt x="216" y="27"/>
                  </a:lnTo>
                  <a:lnTo>
                    <a:pt x="216" y="30"/>
                  </a:lnTo>
                  <a:lnTo>
                    <a:pt x="216" y="25"/>
                  </a:lnTo>
                  <a:lnTo>
                    <a:pt x="216" y="31"/>
                  </a:lnTo>
                  <a:lnTo>
                    <a:pt x="218" y="25"/>
                  </a:lnTo>
                  <a:lnTo>
                    <a:pt x="218" y="34"/>
                  </a:lnTo>
                  <a:lnTo>
                    <a:pt x="218" y="33"/>
                  </a:lnTo>
                  <a:lnTo>
                    <a:pt x="221" y="25"/>
                  </a:lnTo>
                  <a:lnTo>
                    <a:pt x="221" y="31"/>
                  </a:lnTo>
                  <a:lnTo>
                    <a:pt x="221" y="2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40"/>
            <p:cNvSpPr>
              <a:spLocks/>
            </p:cNvSpPr>
            <p:nvPr/>
          </p:nvSpPr>
          <p:spPr bwMode="auto">
            <a:xfrm>
              <a:off x="4968875" y="1722438"/>
              <a:ext cx="349250" cy="227012"/>
            </a:xfrm>
            <a:custGeom>
              <a:avLst/>
              <a:gdLst/>
              <a:ahLst/>
              <a:cxnLst>
                <a:cxn ang="0">
                  <a:pos x="2" y="142"/>
                </a:cxn>
                <a:cxn ang="0">
                  <a:pos x="6" y="142"/>
                </a:cxn>
                <a:cxn ang="0">
                  <a:pos x="9" y="131"/>
                </a:cxn>
                <a:cxn ang="0">
                  <a:pos x="13" y="136"/>
                </a:cxn>
                <a:cxn ang="0">
                  <a:pos x="17" y="127"/>
                </a:cxn>
                <a:cxn ang="0">
                  <a:pos x="22" y="128"/>
                </a:cxn>
                <a:cxn ang="0">
                  <a:pos x="24" y="131"/>
                </a:cxn>
                <a:cxn ang="0">
                  <a:pos x="29" y="124"/>
                </a:cxn>
                <a:cxn ang="0">
                  <a:pos x="31" y="119"/>
                </a:cxn>
                <a:cxn ang="0">
                  <a:pos x="35" y="103"/>
                </a:cxn>
                <a:cxn ang="0">
                  <a:pos x="40" y="98"/>
                </a:cxn>
                <a:cxn ang="0">
                  <a:pos x="44" y="94"/>
                </a:cxn>
                <a:cxn ang="0">
                  <a:pos x="46" y="84"/>
                </a:cxn>
                <a:cxn ang="0">
                  <a:pos x="51" y="92"/>
                </a:cxn>
                <a:cxn ang="0">
                  <a:pos x="53" y="97"/>
                </a:cxn>
                <a:cxn ang="0">
                  <a:pos x="58" y="103"/>
                </a:cxn>
                <a:cxn ang="0">
                  <a:pos x="60" y="101"/>
                </a:cxn>
                <a:cxn ang="0">
                  <a:pos x="64" y="89"/>
                </a:cxn>
                <a:cxn ang="0">
                  <a:pos x="66" y="73"/>
                </a:cxn>
                <a:cxn ang="0">
                  <a:pos x="71" y="66"/>
                </a:cxn>
                <a:cxn ang="0">
                  <a:pos x="75" y="52"/>
                </a:cxn>
                <a:cxn ang="0">
                  <a:pos x="80" y="58"/>
                </a:cxn>
                <a:cxn ang="0">
                  <a:pos x="82" y="58"/>
                </a:cxn>
                <a:cxn ang="0">
                  <a:pos x="86" y="58"/>
                </a:cxn>
                <a:cxn ang="0">
                  <a:pos x="89" y="51"/>
                </a:cxn>
                <a:cxn ang="0">
                  <a:pos x="93" y="52"/>
                </a:cxn>
                <a:cxn ang="0">
                  <a:pos x="95" y="43"/>
                </a:cxn>
                <a:cxn ang="0">
                  <a:pos x="100" y="66"/>
                </a:cxn>
                <a:cxn ang="0">
                  <a:pos x="104" y="69"/>
                </a:cxn>
                <a:cxn ang="0">
                  <a:pos x="106" y="66"/>
                </a:cxn>
                <a:cxn ang="0">
                  <a:pos x="111" y="66"/>
                </a:cxn>
                <a:cxn ang="0">
                  <a:pos x="115" y="64"/>
                </a:cxn>
                <a:cxn ang="0">
                  <a:pos x="118" y="58"/>
                </a:cxn>
                <a:cxn ang="0">
                  <a:pos x="122" y="63"/>
                </a:cxn>
                <a:cxn ang="0">
                  <a:pos x="124" y="66"/>
                </a:cxn>
                <a:cxn ang="0">
                  <a:pos x="127" y="73"/>
                </a:cxn>
                <a:cxn ang="0">
                  <a:pos x="131" y="79"/>
                </a:cxn>
                <a:cxn ang="0">
                  <a:pos x="135" y="64"/>
                </a:cxn>
                <a:cxn ang="0">
                  <a:pos x="140" y="72"/>
                </a:cxn>
                <a:cxn ang="0">
                  <a:pos x="142" y="72"/>
                </a:cxn>
                <a:cxn ang="0">
                  <a:pos x="144" y="75"/>
                </a:cxn>
                <a:cxn ang="0">
                  <a:pos x="149" y="70"/>
                </a:cxn>
                <a:cxn ang="0">
                  <a:pos x="153" y="66"/>
                </a:cxn>
                <a:cxn ang="0">
                  <a:pos x="155" y="70"/>
                </a:cxn>
                <a:cxn ang="0">
                  <a:pos x="160" y="55"/>
                </a:cxn>
                <a:cxn ang="0">
                  <a:pos x="162" y="55"/>
                </a:cxn>
                <a:cxn ang="0">
                  <a:pos x="167" y="57"/>
                </a:cxn>
                <a:cxn ang="0">
                  <a:pos x="171" y="48"/>
                </a:cxn>
                <a:cxn ang="0">
                  <a:pos x="173" y="52"/>
                </a:cxn>
                <a:cxn ang="0">
                  <a:pos x="178" y="51"/>
                </a:cxn>
                <a:cxn ang="0">
                  <a:pos x="180" y="40"/>
                </a:cxn>
                <a:cxn ang="0">
                  <a:pos x="182" y="48"/>
                </a:cxn>
                <a:cxn ang="0">
                  <a:pos x="187" y="42"/>
                </a:cxn>
                <a:cxn ang="0">
                  <a:pos x="191" y="34"/>
                </a:cxn>
                <a:cxn ang="0">
                  <a:pos x="193" y="34"/>
                </a:cxn>
                <a:cxn ang="0">
                  <a:pos x="198" y="40"/>
                </a:cxn>
                <a:cxn ang="0">
                  <a:pos x="200" y="31"/>
                </a:cxn>
                <a:cxn ang="0">
                  <a:pos x="202" y="27"/>
                </a:cxn>
                <a:cxn ang="0">
                  <a:pos x="207" y="24"/>
                </a:cxn>
                <a:cxn ang="0">
                  <a:pos x="211" y="3"/>
                </a:cxn>
                <a:cxn ang="0">
                  <a:pos x="216" y="13"/>
                </a:cxn>
                <a:cxn ang="0">
                  <a:pos x="218" y="16"/>
                </a:cxn>
              </a:cxnLst>
              <a:rect l="0" t="0" r="r" b="b"/>
              <a:pathLst>
                <a:path w="220" h="143">
                  <a:moveTo>
                    <a:pt x="0" y="139"/>
                  </a:moveTo>
                  <a:lnTo>
                    <a:pt x="0" y="143"/>
                  </a:lnTo>
                  <a:lnTo>
                    <a:pt x="0" y="142"/>
                  </a:lnTo>
                  <a:lnTo>
                    <a:pt x="0" y="134"/>
                  </a:lnTo>
                  <a:lnTo>
                    <a:pt x="0" y="142"/>
                  </a:lnTo>
                  <a:lnTo>
                    <a:pt x="2" y="137"/>
                  </a:lnTo>
                  <a:lnTo>
                    <a:pt x="2" y="139"/>
                  </a:lnTo>
                  <a:lnTo>
                    <a:pt x="2" y="142"/>
                  </a:lnTo>
                  <a:lnTo>
                    <a:pt x="2" y="143"/>
                  </a:lnTo>
                  <a:lnTo>
                    <a:pt x="4" y="139"/>
                  </a:lnTo>
                  <a:lnTo>
                    <a:pt x="4" y="136"/>
                  </a:lnTo>
                  <a:lnTo>
                    <a:pt x="4" y="137"/>
                  </a:lnTo>
                  <a:lnTo>
                    <a:pt x="4" y="134"/>
                  </a:lnTo>
                  <a:lnTo>
                    <a:pt x="4" y="142"/>
                  </a:lnTo>
                  <a:lnTo>
                    <a:pt x="4" y="143"/>
                  </a:lnTo>
                  <a:lnTo>
                    <a:pt x="6" y="142"/>
                  </a:lnTo>
                  <a:lnTo>
                    <a:pt x="6" y="131"/>
                  </a:lnTo>
                  <a:lnTo>
                    <a:pt x="6" y="130"/>
                  </a:lnTo>
                  <a:lnTo>
                    <a:pt x="9" y="133"/>
                  </a:lnTo>
                  <a:lnTo>
                    <a:pt x="9" y="125"/>
                  </a:lnTo>
                  <a:lnTo>
                    <a:pt x="9" y="127"/>
                  </a:lnTo>
                  <a:lnTo>
                    <a:pt x="9" y="128"/>
                  </a:lnTo>
                  <a:lnTo>
                    <a:pt x="9" y="130"/>
                  </a:lnTo>
                  <a:lnTo>
                    <a:pt x="9" y="131"/>
                  </a:lnTo>
                  <a:lnTo>
                    <a:pt x="11" y="122"/>
                  </a:lnTo>
                  <a:lnTo>
                    <a:pt x="11" y="127"/>
                  </a:lnTo>
                  <a:lnTo>
                    <a:pt x="11" y="128"/>
                  </a:lnTo>
                  <a:lnTo>
                    <a:pt x="11" y="130"/>
                  </a:lnTo>
                  <a:lnTo>
                    <a:pt x="11" y="133"/>
                  </a:lnTo>
                  <a:lnTo>
                    <a:pt x="11" y="136"/>
                  </a:lnTo>
                  <a:lnTo>
                    <a:pt x="13" y="142"/>
                  </a:lnTo>
                  <a:lnTo>
                    <a:pt x="13" y="136"/>
                  </a:lnTo>
                  <a:lnTo>
                    <a:pt x="15" y="137"/>
                  </a:lnTo>
                  <a:lnTo>
                    <a:pt x="15" y="136"/>
                  </a:lnTo>
                  <a:lnTo>
                    <a:pt x="15" y="137"/>
                  </a:lnTo>
                  <a:lnTo>
                    <a:pt x="15" y="128"/>
                  </a:lnTo>
                  <a:lnTo>
                    <a:pt x="15" y="130"/>
                  </a:lnTo>
                  <a:lnTo>
                    <a:pt x="15" y="134"/>
                  </a:lnTo>
                  <a:lnTo>
                    <a:pt x="15" y="131"/>
                  </a:lnTo>
                  <a:lnTo>
                    <a:pt x="17" y="127"/>
                  </a:lnTo>
                  <a:lnTo>
                    <a:pt x="17" y="133"/>
                  </a:lnTo>
                  <a:lnTo>
                    <a:pt x="17" y="130"/>
                  </a:lnTo>
                  <a:lnTo>
                    <a:pt x="20" y="137"/>
                  </a:lnTo>
                  <a:lnTo>
                    <a:pt x="20" y="131"/>
                  </a:lnTo>
                  <a:lnTo>
                    <a:pt x="20" y="133"/>
                  </a:lnTo>
                  <a:lnTo>
                    <a:pt x="20" y="139"/>
                  </a:lnTo>
                  <a:lnTo>
                    <a:pt x="20" y="134"/>
                  </a:lnTo>
                  <a:lnTo>
                    <a:pt x="22" y="128"/>
                  </a:lnTo>
                  <a:lnTo>
                    <a:pt x="22" y="131"/>
                  </a:lnTo>
                  <a:lnTo>
                    <a:pt x="22" y="142"/>
                  </a:lnTo>
                  <a:lnTo>
                    <a:pt x="22" y="128"/>
                  </a:lnTo>
                  <a:lnTo>
                    <a:pt x="24" y="119"/>
                  </a:lnTo>
                  <a:lnTo>
                    <a:pt x="24" y="124"/>
                  </a:lnTo>
                  <a:lnTo>
                    <a:pt x="24" y="122"/>
                  </a:lnTo>
                  <a:lnTo>
                    <a:pt x="24" y="119"/>
                  </a:lnTo>
                  <a:lnTo>
                    <a:pt x="24" y="131"/>
                  </a:lnTo>
                  <a:lnTo>
                    <a:pt x="24" y="124"/>
                  </a:lnTo>
                  <a:lnTo>
                    <a:pt x="26" y="118"/>
                  </a:lnTo>
                  <a:lnTo>
                    <a:pt x="26" y="122"/>
                  </a:lnTo>
                  <a:lnTo>
                    <a:pt x="26" y="119"/>
                  </a:lnTo>
                  <a:lnTo>
                    <a:pt x="29" y="119"/>
                  </a:lnTo>
                  <a:lnTo>
                    <a:pt x="29" y="124"/>
                  </a:lnTo>
                  <a:lnTo>
                    <a:pt x="29" y="119"/>
                  </a:lnTo>
                  <a:lnTo>
                    <a:pt x="29" y="124"/>
                  </a:lnTo>
                  <a:lnTo>
                    <a:pt x="29" y="118"/>
                  </a:lnTo>
                  <a:lnTo>
                    <a:pt x="29" y="119"/>
                  </a:lnTo>
                  <a:lnTo>
                    <a:pt x="29" y="127"/>
                  </a:lnTo>
                  <a:lnTo>
                    <a:pt x="31" y="115"/>
                  </a:lnTo>
                  <a:lnTo>
                    <a:pt x="31" y="113"/>
                  </a:lnTo>
                  <a:lnTo>
                    <a:pt x="31" y="118"/>
                  </a:lnTo>
                  <a:lnTo>
                    <a:pt x="31" y="118"/>
                  </a:lnTo>
                  <a:lnTo>
                    <a:pt x="31" y="119"/>
                  </a:lnTo>
                  <a:lnTo>
                    <a:pt x="31" y="116"/>
                  </a:lnTo>
                  <a:lnTo>
                    <a:pt x="31" y="119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3" y="115"/>
                  </a:lnTo>
                  <a:lnTo>
                    <a:pt x="35" y="116"/>
                  </a:lnTo>
                  <a:lnTo>
                    <a:pt x="35" y="112"/>
                  </a:lnTo>
                  <a:lnTo>
                    <a:pt x="35" y="103"/>
                  </a:lnTo>
                  <a:lnTo>
                    <a:pt x="35" y="98"/>
                  </a:lnTo>
                  <a:lnTo>
                    <a:pt x="35" y="101"/>
                  </a:lnTo>
                  <a:lnTo>
                    <a:pt x="35" y="112"/>
                  </a:lnTo>
                  <a:lnTo>
                    <a:pt x="37" y="109"/>
                  </a:lnTo>
                  <a:lnTo>
                    <a:pt x="37" y="106"/>
                  </a:lnTo>
                  <a:lnTo>
                    <a:pt x="37" y="113"/>
                  </a:lnTo>
                  <a:lnTo>
                    <a:pt x="40" y="101"/>
                  </a:lnTo>
                  <a:lnTo>
                    <a:pt x="40" y="98"/>
                  </a:lnTo>
                  <a:lnTo>
                    <a:pt x="40" y="112"/>
                  </a:lnTo>
                  <a:lnTo>
                    <a:pt x="40" y="101"/>
                  </a:lnTo>
                  <a:lnTo>
                    <a:pt x="40" y="95"/>
                  </a:lnTo>
                  <a:lnTo>
                    <a:pt x="40" y="98"/>
                  </a:lnTo>
                  <a:lnTo>
                    <a:pt x="42" y="94"/>
                  </a:lnTo>
                  <a:lnTo>
                    <a:pt x="42" y="88"/>
                  </a:lnTo>
                  <a:lnTo>
                    <a:pt x="42" y="97"/>
                  </a:lnTo>
                  <a:lnTo>
                    <a:pt x="44" y="94"/>
                  </a:lnTo>
                  <a:lnTo>
                    <a:pt x="44" y="101"/>
                  </a:lnTo>
                  <a:lnTo>
                    <a:pt x="44" y="88"/>
                  </a:lnTo>
                  <a:lnTo>
                    <a:pt x="44" y="91"/>
                  </a:lnTo>
                  <a:lnTo>
                    <a:pt x="44" y="82"/>
                  </a:lnTo>
                  <a:lnTo>
                    <a:pt x="44" y="88"/>
                  </a:lnTo>
                  <a:lnTo>
                    <a:pt x="44" y="84"/>
                  </a:lnTo>
                  <a:lnTo>
                    <a:pt x="46" y="91"/>
                  </a:lnTo>
                  <a:lnTo>
                    <a:pt x="46" y="84"/>
                  </a:lnTo>
                  <a:lnTo>
                    <a:pt x="46" y="88"/>
                  </a:lnTo>
                  <a:lnTo>
                    <a:pt x="46" y="79"/>
                  </a:lnTo>
                  <a:lnTo>
                    <a:pt x="46" y="82"/>
                  </a:lnTo>
                  <a:lnTo>
                    <a:pt x="46" y="84"/>
                  </a:lnTo>
                  <a:lnTo>
                    <a:pt x="46" y="79"/>
                  </a:lnTo>
                  <a:lnTo>
                    <a:pt x="49" y="88"/>
                  </a:lnTo>
                  <a:lnTo>
                    <a:pt x="51" y="88"/>
                  </a:lnTo>
                  <a:lnTo>
                    <a:pt x="51" y="92"/>
                  </a:lnTo>
                  <a:lnTo>
                    <a:pt x="51" y="94"/>
                  </a:lnTo>
                  <a:lnTo>
                    <a:pt x="51" y="92"/>
                  </a:lnTo>
                  <a:lnTo>
                    <a:pt x="51" y="89"/>
                  </a:lnTo>
                  <a:lnTo>
                    <a:pt x="51" y="92"/>
                  </a:lnTo>
                  <a:lnTo>
                    <a:pt x="53" y="92"/>
                  </a:lnTo>
                  <a:lnTo>
                    <a:pt x="53" y="95"/>
                  </a:lnTo>
                  <a:lnTo>
                    <a:pt x="53" y="98"/>
                  </a:lnTo>
                  <a:lnTo>
                    <a:pt x="53" y="97"/>
                  </a:lnTo>
                  <a:lnTo>
                    <a:pt x="55" y="109"/>
                  </a:lnTo>
                  <a:lnTo>
                    <a:pt x="55" y="101"/>
                  </a:lnTo>
                  <a:lnTo>
                    <a:pt x="55" y="103"/>
                  </a:lnTo>
                  <a:lnTo>
                    <a:pt x="55" y="103"/>
                  </a:lnTo>
                  <a:lnTo>
                    <a:pt x="55" y="101"/>
                  </a:lnTo>
                  <a:lnTo>
                    <a:pt x="55" y="103"/>
                  </a:lnTo>
                  <a:lnTo>
                    <a:pt x="55" y="101"/>
                  </a:lnTo>
                  <a:lnTo>
                    <a:pt x="58" y="103"/>
                  </a:lnTo>
                  <a:lnTo>
                    <a:pt x="58" y="98"/>
                  </a:lnTo>
                  <a:lnTo>
                    <a:pt x="58" y="95"/>
                  </a:lnTo>
                  <a:lnTo>
                    <a:pt x="58" y="98"/>
                  </a:lnTo>
                  <a:lnTo>
                    <a:pt x="60" y="101"/>
                  </a:lnTo>
                  <a:lnTo>
                    <a:pt x="60" y="98"/>
                  </a:lnTo>
                  <a:lnTo>
                    <a:pt x="60" y="101"/>
                  </a:lnTo>
                  <a:lnTo>
                    <a:pt x="60" y="92"/>
                  </a:lnTo>
                  <a:lnTo>
                    <a:pt x="60" y="101"/>
                  </a:lnTo>
                  <a:lnTo>
                    <a:pt x="60" y="94"/>
                  </a:lnTo>
                  <a:lnTo>
                    <a:pt x="62" y="101"/>
                  </a:lnTo>
                  <a:lnTo>
                    <a:pt x="62" y="95"/>
                  </a:lnTo>
                  <a:lnTo>
                    <a:pt x="64" y="98"/>
                  </a:lnTo>
                  <a:lnTo>
                    <a:pt x="64" y="92"/>
                  </a:lnTo>
                  <a:lnTo>
                    <a:pt x="64" y="97"/>
                  </a:lnTo>
                  <a:lnTo>
                    <a:pt x="64" y="94"/>
                  </a:lnTo>
                  <a:lnTo>
                    <a:pt x="64" y="89"/>
                  </a:lnTo>
                  <a:lnTo>
                    <a:pt x="64" y="92"/>
                  </a:lnTo>
                  <a:lnTo>
                    <a:pt x="64" y="89"/>
                  </a:lnTo>
                  <a:lnTo>
                    <a:pt x="66" y="88"/>
                  </a:lnTo>
                  <a:lnTo>
                    <a:pt x="66" y="81"/>
                  </a:lnTo>
                  <a:lnTo>
                    <a:pt x="66" y="75"/>
                  </a:lnTo>
                  <a:lnTo>
                    <a:pt x="66" y="79"/>
                  </a:lnTo>
                  <a:lnTo>
                    <a:pt x="66" y="76"/>
                  </a:lnTo>
                  <a:lnTo>
                    <a:pt x="66" y="73"/>
                  </a:lnTo>
                  <a:lnTo>
                    <a:pt x="66" y="72"/>
                  </a:lnTo>
                  <a:lnTo>
                    <a:pt x="69" y="76"/>
                  </a:lnTo>
                  <a:lnTo>
                    <a:pt x="69" y="78"/>
                  </a:lnTo>
                  <a:lnTo>
                    <a:pt x="69" y="64"/>
                  </a:lnTo>
                  <a:lnTo>
                    <a:pt x="69" y="72"/>
                  </a:lnTo>
                  <a:lnTo>
                    <a:pt x="71" y="73"/>
                  </a:lnTo>
                  <a:lnTo>
                    <a:pt x="71" y="76"/>
                  </a:lnTo>
                  <a:lnTo>
                    <a:pt x="71" y="66"/>
                  </a:lnTo>
                  <a:lnTo>
                    <a:pt x="71" y="70"/>
                  </a:lnTo>
                  <a:lnTo>
                    <a:pt x="71" y="66"/>
                  </a:lnTo>
                  <a:lnTo>
                    <a:pt x="71" y="69"/>
                  </a:lnTo>
                  <a:lnTo>
                    <a:pt x="73" y="66"/>
                  </a:lnTo>
                  <a:lnTo>
                    <a:pt x="73" y="61"/>
                  </a:lnTo>
                  <a:lnTo>
                    <a:pt x="75" y="61"/>
                  </a:lnTo>
                  <a:lnTo>
                    <a:pt x="75" y="55"/>
                  </a:lnTo>
                  <a:lnTo>
                    <a:pt x="75" y="52"/>
                  </a:lnTo>
                  <a:lnTo>
                    <a:pt x="75" y="61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80" y="52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57"/>
                  </a:lnTo>
                  <a:lnTo>
                    <a:pt x="80" y="58"/>
                  </a:lnTo>
                  <a:lnTo>
                    <a:pt x="80" y="55"/>
                  </a:lnTo>
                  <a:lnTo>
                    <a:pt x="80" y="61"/>
                  </a:lnTo>
                  <a:lnTo>
                    <a:pt x="82" y="48"/>
                  </a:lnTo>
                  <a:lnTo>
                    <a:pt x="82" y="52"/>
                  </a:lnTo>
                  <a:lnTo>
                    <a:pt x="82" y="51"/>
                  </a:lnTo>
                  <a:lnTo>
                    <a:pt x="82" y="58"/>
                  </a:lnTo>
                  <a:lnTo>
                    <a:pt x="84" y="52"/>
                  </a:lnTo>
                  <a:lnTo>
                    <a:pt x="84" y="57"/>
                  </a:lnTo>
                  <a:lnTo>
                    <a:pt x="84" y="58"/>
                  </a:lnTo>
                  <a:lnTo>
                    <a:pt x="84" y="52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4" y="55"/>
                  </a:lnTo>
                  <a:lnTo>
                    <a:pt x="86" y="58"/>
                  </a:lnTo>
                  <a:lnTo>
                    <a:pt x="86" y="57"/>
                  </a:lnTo>
                  <a:lnTo>
                    <a:pt x="86" y="55"/>
                  </a:lnTo>
                  <a:lnTo>
                    <a:pt x="86" y="55"/>
                  </a:lnTo>
                  <a:lnTo>
                    <a:pt x="86" y="64"/>
                  </a:lnTo>
                  <a:lnTo>
                    <a:pt x="86" y="55"/>
                  </a:lnTo>
                  <a:lnTo>
                    <a:pt x="89" y="52"/>
                  </a:lnTo>
                  <a:lnTo>
                    <a:pt x="89" y="55"/>
                  </a:lnTo>
                  <a:lnTo>
                    <a:pt x="89" y="51"/>
                  </a:lnTo>
                  <a:lnTo>
                    <a:pt x="91" y="51"/>
                  </a:lnTo>
                  <a:lnTo>
                    <a:pt x="91" y="57"/>
                  </a:lnTo>
                  <a:lnTo>
                    <a:pt x="91" y="55"/>
                  </a:lnTo>
                  <a:lnTo>
                    <a:pt x="91" y="52"/>
                  </a:lnTo>
                  <a:lnTo>
                    <a:pt x="91" y="48"/>
                  </a:lnTo>
                  <a:lnTo>
                    <a:pt x="91" y="52"/>
                  </a:lnTo>
                  <a:lnTo>
                    <a:pt x="93" y="43"/>
                  </a:lnTo>
                  <a:lnTo>
                    <a:pt x="93" y="52"/>
                  </a:lnTo>
                  <a:lnTo>
                    <a:pt x="93" y="51"/>
                  </a:lnTo>
                  <a:lnTo>
                    <a:pt x="95" y="57"/>
                  </a:lnTo>
                  <a:lnTo>
                    <a:pt x="95" y="48"/>
                  </a:lnTo>
                  <a:lnTo>
                    <a:pt x="95" y="57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45"/>
                  </a:lnTo>
                  <a:lnTo>
                    <a:pt x="95" y="43"/>
                  </a:lnTo>
                  <a:lnTo>
                    <a:pt x="95" y="52"/>
                  </a:lnTo>
                  <a:lnTo>
                    <a:pt x="98" y="57"/>
                  </a:lnTo>
                  <a:lnTo>
                    <a:pt x="98" y="64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0" y="58"/>
                  </a:lnTo>
                  <a:lnTo>
                    <a:pt x="100" y="64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0" y="64"/>
                  </a:lnTo>
                  <a:lnTo>
                    <a:pt x="102" y="76"/>
                  </a:lnTo>
                  <a:lnTo>
                    <a:pt x="102" y="75"/>
                  </a:lnTo>
                  <a:lnTo>
                    <a:pt x="102" y="72"/>
                  </a:lnTo>
                  <a:lnTo>
                    <a:pt x="102" y="70"/>
                  </a:lnTo>
                  <a:lnTo>
                    <a:pt x="104" y="70"/>
                  </a:lnTo>
                  <a:lnTo>
                    <a:pt x="104" y="69"/>
                  </a:lnTo>
                  <a:lnTo>
                    <a:pt x="104" y="76"/>
                  </a:lnTo>
                  <a:lnTo>
                    <a:pt x="104" y="79"/>
                  </a:lnTo>
                  <a:lnTo>
                    <a:pt x="104" y="85"/>
                  </a:lnTo>
                  <a:lnTo>
                    <a:pt x="104" y="82"/>
                  </a:lnTo>
                  <a:lnTo>
                    <a:pt x="106" y="70"/>
                  </a:lnTo>
                  <a:lnTo>
                    <a:pt x="106" y="64"/>
                  </a:lnTo>
                  <a:lnTo>
                    <a:pt x="106" y="63"/>
                  </a:lnTo>
                  <a:lnTo>
                    <a:pt x="106" y="66"/>
                  </a:lnTo>
                  <a:lnTo>
                    <a:pt x="106" y="70"/>
                  </a:lnTo>
                  <a:lnTo>
                    <a:pt x="106" y="66"/>
                  </a:lnTo>
                  <a:lnTo>
                    <a:pt x="109" y="70"/>
                  </a:lnTo>
                  <a:lnTo>
                    <a:pt x="109" y="64"/>
                  </a:lnTo>
                  <a:lnTo>
                    <a:pt x="111" y="66"/>
                  </a:lnTo>
                  <a:lnTo>
                    <a:pt x="111" y="58"/>
                  </a:lnTo>
                  <a:lnTo>
                    <a:pt x="111" y="64"/>
                  </a:lnTo>
                  <a:lnTo>
                    <a:pt x="111" y="66"/>
                  </a:lnTo>
                  <a:lnTo>
                    <a:pt x="111" y="58"/>
                  </a:lnTo>
                  <a:lnTo>
                    <a:pt x="111" y="72"/>
                  </a:lnTo>
                  <a:lnTo>
                    <a:pt x="111" y="63"/>
                  </a:lnTo>
                  <a:lnTo>
                    <a:pt x="111" y="66"/>
                  </a:lnTo>
                  <a:lnTo>
                    <a:pt x="113" y="63"/>
                  </a:lnTo>
                  <a:lnTo>
                    <a:pt x="113" y="58"/>
                  </a:lnTo>
                  <a:lnTo>
                    <a:pt x="113" y="66"/>
                  </a:lnTo>
                  <a:lnTo>
                    <a:pt x="115" y="64"/>
                  </a:lnTo>
                  <a:lnTo>
                    <a:pt x="115" y="58"/>
                  </a:lnTo>
                  <a:lnTo>
                    <a:pt x="115" y="64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5" y="57"/>
                  </a:lnTo>
                  <a:lnTo>
                    <a:pt x="118" y="58"/>
                  </a:lnTo>
                  <a:lnTo>
                    <a:pt x="118" y="63"/>
                  </a:lnTo>
                  <a:lnTo>
                    <a:pt x="118" y="58"/>
                  </a:lnTo>
                  <a:lnTo>
                    <a:pt x="120" y="63"/>
                  </a:lnTo>
                  <a:lnTo>
                    <a:pt x="120" y="58"/>
                  </a:lnTo>
                  <a:lnTo>
                    <a:pt x="120" y="57"/>
                  </a:lnTo>
                  <a:lnTo>
                    <a:pt x="120" y="58"/>
                  </a:lnTo>
                  <a:lnTo>
                    <a:pt x="120" y="66"/>
                  </a:lnTo>
                  <a:lnTo>
                    <a:pt x="120" y="61"/>
                  </a:lnTo>
                  <a:lnTo>
                    <a:pt x="120" y="70"/>
                  </a:lnTo>
                  <a:lnTo>
                    <a:pt x="122" y="63"/>
                  </a:lnTo>
                  <a:lnTo>
                    <a:pt x="122" y="58"/>
                  </a:lnTo>
                  <a:lnTo>
                    <a:pt x="122" y="63"/>
                  </a:lnTo>
                  <a:lnTo>
                    <a:pt x="124" y="61"/>
                  </a:lnTo>
                  <a:lnTo>
                    <a:pt x="124" y="58"/>
                  </a:lnTo>
                  <a:lnTo>
                    <a:pt x="124" y="66"/>
                  </a:lnTo>
                  <a:lnTo>
                    <a:pt x="124" y="66"/>
                  </a:lnTo>
                  <a:lnTo>
                    <a:pt x="124" y="69"/>
                  </a:lnTo>
                  <a:lnTo>
                    <a:pt x="124" y="66"/>
                  </a:lnTo>
                  <a:lnTo>
                    <a:pt x="124" y="58"/>
                  </a:lnTo>
                  <a:lnTo>
                    <a:pt x="127" y="66"/>
                  </a:lnTo>
                  <a:lnTo>
                    <a:pt x="127" y="72"/>
                  </a:lnTo>
                  <a:lnTo>
                    <a:pt x="127" y="64"/>
                  </a:lnTo>
                  <a:lnTo>
                    <a:pt x="127" y="76"/>
                  </a:lnTo>
                  <a:lnTo>
                    <a:pt x="127" y="66"/>
                  </a:lnTo>
                  <a:lnTo>
                    <a:pt x="127" y="75"/>
                  </a:lnTo>
                  <a:lnTo>
                    <a:pt x="127" y="73"/>
                  </a:lnTo>
                  <a:lnTo>
                    <a:pt x="129" y="79"/>
                  </a:lnTo>
                  <a:lnTo>
                    <a:pt x="129" y="78"/>
                  </a:lnTo>
                  <a:lnTo>
                    <a:pt x="129" y="76"/>
                  </a:lnTo>
                  <a:lnTo>
                    <a:pt x="131" y="81"/>
                  </a:lnTo>
                  <a:lnTo>
                    <a:pt x="131" y="79"/>
                  </a:lnTo>
                  <a:lnTo>
                    <a:pt x="131" y="81"/>
                  </a:lnTo>
                  <a:lnTo>
                    <a:pt x="131" y="72"/>
                  </a:lnTo>
                  <a:lnTo>
                    <a:pt x="131" y="79"/>
                  </a:lnTo>
                  <a:lnTo>
                    <a:pt x="133" y="81"/>
                  </a:lnTo>
                  <a:lnTo>
                    <a:pt x="133" y="72"/>
                  </a:lnTo>
                  <a:lnTo>
                    <a:pt x="133" y="75"/>
                  </a:lnTo>
                  <a:lnTo>
                    <a:pt x="133" y="66"/>
                  </a:lnTo>
                  <a:lnTo>
                    <a:pt x="135" y="72"/>
                  </a:lnTo>
                  <a:lnTo>
                    <a:pt x="135" y="70"/>
                  </a:lnTo>
                  <a:lnTo>
                    <a:pt x="135" y="64"/>
                  </a:lnTo>
                  <a:lnTo>
                    <a:pt x="135" y="64"/>
                  </a:lnTo>
                  <a:lnTo>
                    <a:pt x="135" y="69"/>
                  </a:lnTo>
                  <a:lnTo>
                    <a:pt x="135" y="76"/>
                  </a:lnTo>
                  <a:lnTo>
                    <a:pt x="135" y="66"/>
                  </a:lnTo>
                  <a:lnTo>
                    <a:pt x="138" y="75"/>
                  </a:lnTo>
                  <a:lnTo>
                    <a:pt x="138" y="72"/>
                  </a:lnTo>
                  <a:lnTo>
                    <a:pt x="138" y="66"/>
                  </a:lnTo>
                  <a:lnTo>
                    <a:pt x="138" y="69"/>
                  </a:lnTo>
                  <a:lnTo>
                    <a:pt x="140" y="72"/>
                  </a:lnTo>
                  <a:lnTo>
                    <a:pt x="140" y="63"/>
                  </a:lnTo>
                  <a:lnTo>
                    <a:pt x="140" y="69"/>
                  </a:lnTo>
                  <a:lnTo>
                    <a:pt x="140" y="72"/>
                  </a:lnTo>
                  <a:lnTo>
                    <a:pt x="140" y="66"/>
                  </a:lnTo>
                  <a:lnTo>
                    <a:pt x="140" y="64"/>
                  </a:lnTo>
                  <a:lnTo>
                    <a:pt x="140" y="69"/>
                  </a:lnTo>
                  <a:lnTo>
                    <a:pt x="142" y="66"/>
                  </a:lnTo>
                  <a:lnTo>
                    <a:pt x="142" y="72"/>
                  </a:lnTo>
                  <a:lnTo>
                    <a:pt x="142" y="70"/>
                  </a:lnTo>
                  <a:lnTo>
                    <a:pt x="142" y="64"/>
                  </a:lnTo>
                  <a:lnTo>
                    <a:pt x="142" y="66"/>
                  </a:lnTo>
                  <a:lnTo>
                    <a:pt x="142" y="63"/>
                  </a:lnTo>
                  <a:lnTo>
                    <a:pt x="142" y="64"/>
                  </a:lnTo>
                  <a:lnTo>
                    <a:pt x="144" y="73"/>
                  </a:lnTo>
                  <a:lnTo>
                    <a:pt x="144" y="76"/>
                  </a:lnTo>
                  <a:lnTo>
                    <a:pt x="144" y="75"/>
                  </a:lnTo>
                  <a:lnTo>
                    <a:pt x="147" y="84"/>
                  </a:lnTo>
                  <a:lnTo>
                    <a:pt x="147" y="72"/>
                  </a:lnTo>
                  <a:lnTo>
                    <a:pt x="147" y="75"/>
                  </a:lnTo>
                  <a:lnTo>
                    <a:pt x="147" y="72"/>
                  </a:lnTo>
                  <a:lnTo>
                    <a:pt x="147" y="70"/>
                  </a:lnTo>
                  <a:lnTo>
                    <a:pt x="149" y="72"/>
                  </a:lnTo>
                  <a:lnTo>
                    <a:pt x="149" y="76"/>
                  </a:lnTo>
                  <a:lnTo>
                    <a:pt x="149" y="70"/>
                  </a:lnTo>
                  <a:lnTo>
                    <a:pt x="149" y="75"/>
                  </a:lnTo>
                  <a:lnTo>
                    <a:pt x="151" y="66"/>
                  </a:lnTo>
                  <a:lnTo>
                    <a:pt x="151" y="69"/>
                  </a:lnTo>
                  <a:lnTo>
                    <a:pt x="151" y="72"/>
                  </a:lnTo>
                  <a:lnTo>
                    <a:pt x="151" y="66"/>
                  </a:lnTo>
                  <a:lnTo>
                    <a:pt x="151" y="75"/>
                  </a:lnTo>
                  <a:lnTo>
                    <a:pt x="151" y="69"/>
                  </a:lnTo>
                  <a:lnTo>
                    <a:pt x="153" y="66"/>
                  </a:lnTo>
                  <a:lnTo>
                    <a:pt x="153" y="73"/>
                  </a:lnTo>
                  <a:lnTo>
                    <a:pt x="153" y="64"/>
                  </a:lnTo>
                  <a:lnTo>
                    <a:pt x="153" y="73"/>
                  </a:lnTo>
                  <a:lnTo>
                    <a:pt x="155" y="78"/>
                  </a:lnTo>
                  <a:lnTo>
                    <a:pt x="155" y="69"/>
                  </a:lnTo>
                  <a:lnTo>
                    <a:pt x="155" y="72"/>
                  </a:lnTo>
                  <a:lnTo>
                    <a:pt x="155" y="66"/>
                  </a:lnTo>
                  <a:lnTo>
                    <a:pt x="155" y="70"/>
                  </a:lnTo>
                  <a:lnTo>
                    <a:pt x="155" y="63"/>
                  </a:lnTo>
                  <a:lnTo>
                    <a:pt x="155" y="66"/>
                  </a:lnTo>
                  <a:lnTo>
                    <a:pt x="158" y="66"/>
                  </a:lnTo>
                  <a:lnTo>
                    <a:pt x="158" y="55"/>
                  </a:lnTo>
                  <a:lnTo>
                    <a:pt x="158" y="58"/>
                  </a:lnTo>
                  <a:lnTo>
                    <a:pt x="160" y="63"/>
                  </a:lnTo>
                  <a:lnTo>
                    <a:pt x="160" y="52"/>
                  </a:lnTo>
                  <a:lnTo>
                    <a:pt x="160" y="55"/>
                  </a:lnTo>
                  <a:lnTo>
                    <a:pt x="160" y="48"/>
                  </a:lnTo>
                  <a:lnTo>
                    <a:pt x="160" y="52"/>
                  </a:lnTo>
                  <a:lnTo>
                    <a:pt x="160" y="57"/>
                  </a:lnTo>
                  <a:lnTo>
                    <a:pt x="162" y="57"/>
                  </a:lnTo>
                  <a:lnTo>
                    <a:pt x="162" y="64"/>
                  </a:lnTo>
                  <a:lnTo>
                    <a:pt x="162" y="52"/>
                  </a:lnTo>
                  <a:lnTo>
                    <a:pt x="162" y="64"/>
                  </a:lnTo>
                  <a:lnTo>
                    <a:pt x="162" y="55"/>
                  </a:lnTo>
                  <a:lnTo>
                    <a:pt x="162" y="64"/>
                  </a:lnTo>
                  <a:lnTo>
                    <a:pt x="162" y="58"/>
                  </a:lnTo>
                  <a:lnTo>
                    <a:pt x="164" y="57"/>
                  </a:lnTo>
                  <a:lnTo>
                    <a:pt x="164" y="48"/>
                  </a:lnTo>
                  <a:lnTo>
                    <a:pt x="164" y="57"/>
                  </a:lnTo>
                  <a:lnTo>
                    <a:pt x="167" y="58"/>
                  </a:lnTo>
                  <a:lnTo>
                    <a:pt x="167" y="64"/>
                  </a:lnTo>
                  <a:lnTo>
                    <a:pt x="167" y="57"/>
                  </a:lnTo>
                  <a:lnTo>
                    <a:pt x="167" y="52"/>
                  </a:lnTo>
                  <a:lnTo>
                    <a:pt x="167" y="58"/>
                  </a:lnTo>
                  <a:lnTo>
                    <a:pt x="167" y="64"/>
                  </a:lnTo>
                  <a:lnTo>
                    <a:pt x="169" y="52"/>
                  </a:lnTo>
                  <a:lnTo>
                    <a:pt x="169" y="51"/>
                  </a:lnTo>
                  <a:lnTo>
                    <a:pt x="169" y="52"/>
                  </a:lnTo>
                  <a:lnTo>
                    <a:pt x="171" y="52"/>
                  </a:lnTo>
                  <a:lnTo>
                    <a:pt x="171" y="48"/>
                  </a:lnTo>
                  <a:lnTo>
                    <a:pt x="171" y="52"/>
                  </a:lnTo>
                  <a:lnTo>
                    <a:pt x="171" y="58"/>
                  </a:lnTo>
                  <a:lnTo>
                    <a:pt x="171" y="48"/>
                  </a:lnTo>
                  <a:lnTo>
                    <a:pt x="171" y="45"/>
                  </a:lnTo>
                  <a:lnTo>
                    <a:pt x="171" y="52"/>
                  </a:lnTo>
                  <a:lnTo>
                    <a:pt x="173" y="55"/>
                  </a:lnTo>
                  <a:lnTo>
                    <a:pt x="173" y="51"/>
                  </a:lnTo>
                  <a:lnTo>
                    <a:pt x="173" y="52"/>
                  </a:lnTo>
                  <a:lnTo>
                    <a:pt x="175" y="58"/>
                  </a:lnTo>
                  <a:lnTo>
                    <a:pt x="175" y="57"/>
                  </a:lnTo>
                  <a:lnTo>
                    <a:pt x="175" y="58"/>
                  </a:lnTo>
                  <a:lnTo>
                    <a:pt x="175" y="52"/>
                  </a:lnTo>
                  <a:lnTo>
                    <a:pt x="175" y="55"/>
                  </a:lnTo>
                  <a:lnTo>
                    <a:pt x="175" y="58"/>
                  </a:lnTo>
                  <a:lnTo>
                    <a:pt x="175" y="45"/>
                  </a:lnTo>
                  <a:lnTo>
                    <a:pt x="178" y="5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42"/>
                  </a:lnTo>
                  <a:lnTo>
                    <a:pt x="180" y="52"/>
                  </a:lnTo>
                  <a:lnTo>
                    <a:pt x="180" y="48"/>
                  </a:lnTo>
                  <a:lnTo>
                    <a:pt x="180" y="52"/>
                  </a:lnTo>
                  <a:lnTo>
                    <a:pt x="180" y="48"/>
                  </a:lnTo>
                  <a:lnTo>
                    <a:pt x="180" y="40"/>
                  </a:lnTo>
                  <a:lnTo>
                    <a:pt x="180" y="51"/>
                  </a:lnTo>
                  <a:lnTo>
                    <a:pt x="180" y="42"/>
                  </a:lnTo>
                  <a:lnTo>
                    <a:pt x="182" y="45"/>
                  </a:lnTo>
                  <a:lnTo>
                    <a:pt x="182" y="48"/>
                  </a:lnTo>
                  <a:lnTo>
                    <a:pt x="182" y="43"/>
                  </a:lnTo>
                  <a:lnTo>
                    <a:pt x="182" y="48"/>
                  </a:lnTo>
                  <a:lnTo>
                    <a:pt x="182" y="48"/>
                  </a:lnTo>
                  <a:lnTo>
                    <a:pt x="182" y="48"/>
                  </a:lnTo>
                  <a:lnTo>
                    <a:pt x="184" y="45"/>
                  </a:lnTo>
                  <a:lnTo>
                    <a:pt x="184" y="40"/>
                  </a:lnTo>
                  <a:lnTo>
                    <a:pt x="184" y="48"/>
                  </a:lnTo>
                  <a:lnTo>
                    <a:pt x="187" y="45"/>
                  </a:lnTo>
                  <a:lnTo>
                    <a:pt x="187" y="48"/>
                  </a:lnTo>
                  <a:lnTo>
                    <a:pt x="187" y="34"/>
                  </a:lnTo>
                  <a:lnTo>
                    <a:pt x="187" y="30"/>
                  </a:lnTo>
                  <a:lnTo>
                    <a:pt x="187" y="42"/>
                  </a:lnTo>
                  <a:lnTo>
                    <a:pt x="187" y="40"/>
                  </a:lnTo>
                  <a:lnTo>
                    <a:pt x="187" y="42"/>
                  </a:lnTo>
                  <a:lnTo>
                    <a:pt x="189" y="42"/>
                  </a:lnTo>
                  <a:lnTo>
                    <a:pt x="189" y="43"/>
                  </a:lnTo>
                  <a:lnTo>
                    <a:pt x="189" y="40"/>
                  </a:lnTo>
                  <a:lnTo>
                    <a:pt x="191" y="37"/>
                  </a:lnTo>
                  <a:lnTo>
                    <a:pt x="191" y="45"/>
                  </a:lnTo>
                  <a:lnTo>
                    <a:pt x="191" y="34"/>
                  </a:lnTo>
                  <a:lnTo>
                    <a:pt x="191" y="43"/>
                  </a:lnTo>
                  <a:lnTo>
                    <a:pt x="191" y="37"/>
                  </a:lnTo>
                  <a:lnTo>
                    <a:pt x="191" y="42"/>
                  </a:lnTo>
                  <a:lnTo>
                    <a:pt x="191" y="40"/>
                  </a:lnTo>
                  <a:lnTo>
                    <a:pt x="191" y="37"/>
                  </a:lnTo>
                  <a:lnTo>
                    <a:pt x="193" y="36"/>
                  </a:lnTo>
                  <a:lnTo>
                    <a:pt x="193" y="31"/>
                  </a:lnTo>
                  <a:lnTo>
                    <a:pt x="193" y="34"/>
                  </a:lnTo>
                  <a:lnTo>
                    <a:pt x="196" y="31"/>
                  </a:lnTo>
                  <a:lnTo>
                    <a:pt x="196" y="36"/>
                  </a:lnTo>
                  <a:lnTo>
                    <a:pt x="196" y="37"/>
                  </a:lnTo>
                  <a:lnTo>
                    <a:pt x="196" y="48"/>
                  </a:lnTo>
                  <a:lnTo>
                    <a:pt x="196" y="55"/>
                  </a:lnTo>
                  <a:lnTo>
                    <a:pt x="196" y="43"/>
                  </a:lnTo>
                  <a:lnTo>
                    <a:pt x="196" y="48"/>
                  </a:lnTo>
                  <a:lnTo>
                    <a:pt x="198" y="40"/>
                  </a:lnTo>
                  <a:lnTo>
                    <a:pt x="198" y="40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200" y="48"/>
                  </a:lnTo>
                  <a:lnTo>
                    <a:pt x="200" y="48"/>
                  </a:lnTo>
                  <a:lnTo>
                    <a:pt x="200" y="40"/>
                  </a:lnTo>
                  <a:lnTo>
                    <a:pt x="200" y="40"/>
                  </a:lnTo>
                  <a:lnTo>
                    <a:pt x="200" y="31"/>
                  </a:lnTo>
                  <a:lnTo>
                    <a:pt x="200" y="34"/>
                  </a:lnTo>
                  <a:lnTo>
                    <a:pt x="200" y="33"/>
                  </a:lnTo>
                  <a:lnTo>
                    <a:pt x="202" y="36"/>
                  </a:lnTo>
                  <a:lnTo>
                    <a:pt x="202" y="33"/>
                  </a:lnTo>
                  <a:lnTo>
                    <a:pt x="202" y="36"/>
                  </a:lnTo>
                  <a:lnTo>
                    <a:pt x="202" y="37"/>
                  </a:lnTo>
                  <a:lnTo>
                    <a:pt x="202" y="34"/>
                  </a:lnTo>
                  <a:lnTo>
                    <a:pt x="202" y="27"/>
                  </a:lnTo>
                  <a:lnTo>
                    <a:pt x="204" y="33"/>
                  </a:lnTo>
                  <a:lnTo>
                    <a:pt x="204" y="27"/>
                  </a:lnTo>
                  <a:lnTo>
                    <a:pt x="204" y="28"/>
                  </a:lnTo>
                  <a:lnTo>
                    <a:pt x="204" y="33"/>
                  </a:lnTo>
                  <a:lnTo>
                    <a:pt x="207" y="28"/>
                  </a:lnTo>
                  <a:lnTo>
                    <a:pt x="207" y="21"/>
                  </a:lnTo>
                  <a:lnTo>
                    <a:pt x="207" y="15"/>
                  </a:lnTo>
                  <a:lnTo>
                    <a:pt x="207" y="24"/>
                  </a:lnTo>
                  <a:lnTo>
                    <a:pt x="207" y="27"/>
                  </a:lnTo>
                  <a:lnTo>
                    <a:pt x="207" y="21"/>
                  </a:lnTo>
                  <a:lnTo>
                    <a:pt x="207" y="24"/>
                  </a:lnTo>
                  <a:lnTo>
                    <a:pt x="209" y="16"/>
                  </a:lnTo>
                  <a:lnTo>
                    <a:pt x="209" y="15"/>
                  </a:lnTo>
                  <a:lnTo>
                    <a:pt x="211" y="15"/>
                  </a:lnTo>
                  <a:lnTo>
                    <a:pt x="211" y="7"/>
                  </a:lnTo>
                  <a:lnTo>
                    <a:pt x="211" y="3"/>
                  </a:lnTo>
                  <a:lnTo>
                    <a:pt x="211" y="0"/>
                  </a:lnTo>
                  <a:lnTo>
                    <a:pt x="211" y="3"/>
                  </a:lnTo>
                  <a:lnTo>
                    <a:pt x="211" y="7"/>
                  </a:lnTo>
                  <a:lnTo>
                    <a:pt x="211" y="9"/>
                  </a:lnTo>
                  <a:lnTo>
                    <a:pt x="213" y="12"/>
                  </a:lnTo>
                  <a:lnTo>
                    <a:pt x="213" y="15"/>
                  </a:lnTo>
                  <a:lnTo>
                    <a:pt x="216" y="15"/>
                  </a:lnTo>
                  <a:lnTo>
                    <a:pt x="216" y="13"/>
                  </a:lnTo>
                  <a:lnTo>
                    <a:pt x="216" y="16"/>
                  </a:lnTo>
                  <a:lnTo>
                    <a:pt x="216" y="18"/>
                  </a:lnTo>
                  <a:lnTo>
                    <a:pt x="216" y="12"/>
                  </a:lnTo>
                  <a:lnTo>
                    <a:pt x="216" y="13"/>
                  </a:lnTo>
                  <a:lnTo>
                    <a:pt x="216" y="21"/>
                  </a:lnTo>
                  <a:lnTo>
                    <a:pt x="218" y="15"/>
                  </a:lnTo>
                  <a:lnTo>
                    <a:pt x="218" y="13"/>
                  </a:lnTo>
                  <a:lnTo>
                    <a:pt x="218" y="16"/>
                  </a:lnTo>
                  <a:lnTo>
                    <a:pt x="218" y="15"/>
                  </a:lnTo>
                  <a:lnTo>
                    <a:pt x="220" y="12"/>
                  </a:lnTo>
                  <a:lnTo>
                    <a:pt x="220" y="22"/>
                  </a:lnTo>
                  <a:lnTo>
                    <a:pt x="220" y="2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41"/>
            <p:cNvSpPr>
              <a:spLocks/>
            </p:cNvSpPr>
            <p:nvPr/>
          </p:nvSpPr>
          <p:spPr bwMode="auto">
            <a:xfrm>
              <a:off x="5318125" y="1738313"/>
              <a:ext cx="155575" cy="15240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17"/>
                </a:cxn>
                <a:cxn ang="0">
                  <a:pos x="4" y="15"/>
                </a:cxn>
                <a:cxn ang="0">
                  <a:pos x="7" y="21"/>
                </a:cxn>
                <a:cxn ang="0">
                  <a:pos x="7" y="21"/>
                </a:cxn>
                <a:cxn ang="0">
                  <a:pos x="9" y="30"/>
                </a:cxn>
                <a:cxn ang="0">
                  <a:pos x="11" y="33"/>
                </a:cxn>
                <a:cxn ang="0">
                  <a:pos x="13" y="35"/>
                </a:cxn>
                <a:cxn ang="0">
                  <a:pos x="16" y="38"/>
                </a:cxn>
                <a:cxn ang="0">
                  <a:pos x="16" y="38"/>
                </a:cxn>
                <a:cxn ang="0">
                  <a:pos x="18" y="38"/>
                </a:cxn>
                <a:cxn ang="0">
                  <a:pos x="20" y="35"/>
                </a:cxn>
                <a:cxn ang="0">
                  <a:pos x="20" y="32"/>
                </a:cxn>
                <a:cxn ang="0">
                  <a:pos x="22" y="33"/>
                </a:cxn>
                <a:cxn ang="0">
                  <a:pos x="24" y="48"/>
                </a:cxn>
                <a:cxn ang="0">
                  <a:pos x="27" y="48"/>
                </a:cxn>
                <a:cxn ang="0">
                  <a:pos x="29" y="59"/>
                </a:cxn>
                <a:cxn ang="0">
                  <a:pos x="31" y="51"/>
                </a:cxn>
                <a:cxn ang="0">
                  <a:pos x="31" y="38"/>
                </a:cxn>
                <a:cxn ang="0">
                  <a:pos x="33" y="42"/>
                </a:cxn>
                <a:cxn ang="0">
                  <a:pos x="36" y="54"/>
                </a:cxn>
                <a:cxn ang="0">
                  <a:pos x="36" y="53"/>
                </a:cxn>
                <a:cxn ang="0">
                  <a:pos x="38" y="60"/>
                </a:cxn>
                <a:cxn ang="0">
                  <a:pos x="40" y="65"/>
                </a:cxn>
                <a:cxn ang="0">
                  <a:pos x="42" y="78"/>
                </a:cxn>
                <a:cxn ang="0">
                  <a:pos x="42" y="69"/>
                </a:cxn>
                <a:cxn ang="0">
                  <a:pos x="45" y="75"/>
                </a:cxn>
                <a:cxn ang="0">
                  <a:pos x="47" y="88"/>
                </a:cxn>
                <a:cxn ang="0">
                  <a:pos x="49" y="87"/>
                </a:cxn>
                <a:cxn ang="0">
                  <a:pos x="51" y="91"/>
                </a:cxn>
                <a:cxn ang="0">
                  <a:pos x="51" y="88"/>
                </a:cxn>
                <a:cxn ang="0">
                  <a:pos x="53" y="96"/>
                </a:cxn>
                <a:cxn ang="0">
                  <a:pos x="56" y="87"/>
                </a:cxn>
                <a:cxn ang="0">
                  <a:pos x="58" y="79"/>
                </a:cxn>
                <a:cxn ang="0">
                  <a:pos x="58" y="88"/>
                </a:cxn>
                <a:cxn ang="0">
                  <a:pos x="60" y="91"/>
                </a:cxn>
                <a:cxn ang="0">
                  <a:pos x="62" y="85"/>
                </a:cxn>
                <a:cxn ang="0">
                  <a:pos x="65" y="78"/>
                </a:cxn>
                <a:cxn ang="0">
                  <a:pos x="67" y="78"/>
                </a:cxn>
                <a:cxn ang="0">
                  <a:pos x="67" y="68"/>
                </a:cxn>
                <a:cxn ang="0">
                  <a:pos x="69" y="71"/>
                </a:cxn>
                <a:cxn ang="0">
                  <a:pos x="71" y="65"/>
                </a:cxn>
                <a:cxn ang="0">
                  <a:pos x="71" y="63"/>
                </a:cxn>
                <a:cxn ang="0">
                  <a:pos x="73" y="59"/>
                </a:cxn>
                <a:cxn ang="0">
                  <a:pos x="76" y="60"/>
                </a:cxn>
                <a:cxn ang="0">
                  <a:pos x="78" y="65"/>
                </a:cxn>
                <a:cxn ang="0">
                  <a:pos x="78" y="63"/>
                </a:cxn>
                <a:cxn ang="0">
                  <a:pos x="80" y="79"/>
                </a:cxn>
                <a:cxn ang="0">
                  <a:pos x="82" y="75"/>
                </a:cxn>
                <a:cxn ang="0">
                  <a:pos x="85" y="81"/>
                </a:cxn>
                <a:cxn ang="0">
                  <a:pos x="87" y="88"/>
                </a:cxn>
                <a:cxn ang="0">
                  <a:pos x="87" y="85"/>
                </a:cxn>
                <a:cxn ang="0">
                  <a:pos x="89" y="79"/>
                </a:cxn>
                <a:cxn ang="0">
                  <a:pos x="91" y="87"/>
                </a:cxn>
                <a:cxn ang="0">
                  <a:pos x="91" y="79"/>
                </a:cxn>
                <a:cxn ang="0">
                  <a:pos x="96" y="78"/>
                </a:cxn>
                <a:cxn ang="0">
                  <a:pos x="96" y="75"/>
                </a:cxn>
                <a:cxn ang="0">
                  <a:pos x="98" y="75"/>
                </a:cxn>
              </a:cxnLst>
              <a:rect l="0" t="0" r="r" b="b"/>
              <a:pathLst>
                <a:path w="98" h="96">
                  <a:moveTo>
                    <a:pt x="0" y="11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4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7" y="20"/>
                  </a:lnTo>
                  <a:lnTo>
                    <a:pt x="7" y="21"/>
                  </a:lnTo>
                  <a:lnTo>
                    <a:pt x="7" y="17"/>
                  </a:lnTo>
                  <a:lnTo>
                    <a:pt x="7" y="20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9" y="30"/>
                  </a:lnTo>
                  <a:lnTo>
                    <a:pt x="11" y="30"/>
                  </a:lnTo>
                  <a:lnTo>
                    <a:pt x="11" y="27"/>
                  </a:lnTo>
                  <a:lnTo>
                    <a:pt x="11" y="38"/>
                  </a:lnTo>
                  <a:lnTo>
                    <a:pt x="11" y="33"/>
                  </a:lnTo>
                  <a:lnTo>
                    <a:pt x="11" y="38"/>
                  </a:lnTo>
                  <a:lnTo>
                    <a:pt x="11" y="33"/>
                  </a:lnTo>
                  <a:lnTo>
                    <a:pt x="11" y="38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3" y="30"/>
                  </a:lnTo>
                  <a:lnTo>
                    <a:pt x="13" y="38"/>
                  </a:lnTo>
                  <a:lnTo>
                    <a:pt x="16" y="38"/>
                  </a:lnTo>
                  <a:lnTo>
                    <a:pt x="16" y="42"/>
                  </a:lnTo>
                  <a:lnTo>
                    <a:pt x="16" y="45"/>
                  </a:lnTo>
                  <a:lnTo>
                    <a:pt x="16" y="41"/>
                  </a:lnTo>
                  <a:lnTo>
                    <a:pt x="16" y="38"/>
                  </a:lnTo>
                  <a:lnTo>
                    <a:pt x="16" y="33"/>
                  </a:lnTo>
                  <a:lnTo>
                    <a:pt x="16" y="42"/>
                  </a:lnTo>
                  <a:lnTo>
                    <a:pt x="18" y="42"/>
                  </a:lnTo>
                  <a:lnTo>
                    <a:pt x="18" y="38"/>
                  </a:lnTo>
                  <a:lnTo>
                    <a:pt x="18" y="48"/>
                  </a:lnTo>
                  <a:lnTo>
                    <a:pt x="20" y="47"/>
                  </a:lnTo>
                  <a:lnTo>
                    <a:pt x="20" y="30"/>
                  </a:lnTo>
                  <a:lnTo>
                    <a:pt x="20" y="35"/>
                  </a:lnTo>
                  <a:lnTo>
                    <a:pt x="20" y="30"/>
                  </a:lnTo>
                  <a:lnTo>
                    <a:pt x="20" y="32"/>
                  </a:lnTo>
                  <a:lnTo>
                    <a:pt x="20" y="30"/>
                  </a:lnTo>
                  <a:lnTo>
                    <a:pt x="20" y="32"/>
                  </a:lnTo>
                  <a:lnTo>
                    <a:pt x="22" y="35"/>
                  </a:lnTo>
                  <a:lnTo>
                    <a:pt x="22" y="41"/>
                  </a:lnTo>
                  <a:lnTo>
                    <a:pt x="22" y="42"/>
                  </a:lnTo>
                  <a:lnTo>
                    <a:pt x="22" y="33"/>
                  </a:lnTo>
                  <a:lnTo>
                    <a:pt x="22" y="38"/>
                  </a:lnTo>
                  <a:lnTo>
                    <a:pt x="22" y="47"/>
                  </a:lnTo>
                  <a:lnTo>
                    <a:pt x="24" y="38"/>
                  </a:lnTo>
                  <a:lnTo>
                    <a:pt x="24" y="48"/>
                  </a:lnTo>
                  <a:lnTo>
                    <a:pt x="24" y="42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54"/>
                  </a:lnTo>
                  <a:lnTo>
                    <a:pt x="27" y="45"/>
                  </a:lnTo>
                  <a:lnTo>
                    <a:pt x="27" y="42"/>
                  </a:lnTo>
                  <a:lnTo>
                    <a:pt x="29" y="59"/>
                  </a:lnTo>
                  <a:lnTo>
                    <a:pt x="29" y="48"/>
                  </a:lnTo>
                  <a:lnTo>
                    <a:pt x="29" y="47"/>
                  </a:lnTo>
                  <a:lnTo>
                    <a:pt x="29" y="51"/>
                  </a:lnTo>
                  <a:lnTo>
                    <a:pt x="31" y="51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2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3" y="45"/>
                  </a:lnTo>
                  <a:lnTo>
                    <a:pt x="33" y="42"/>
                  </a:lnTo>
                  <a:lnTo>
                    <a:pt x="33" y="47"/>
                  </a:lnTo>
                  <a:lnTo>
                    <a:pt x="36" y="56"/>
                  </a:lnTo>
                  <a:lnTo>
                    <a:pt x="36" y="51"/>
                  </a:lnTo>
                  <a:lnTo>
                    <a:pt x="36" y="54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6"/>
                  </a:lnTo>
                  <a:lnTo>
                    <a:pt x="36" y="53"/>
                  </a:lnTo>
                  <a:lnTo>
                    <a:pt x="38" y="63"/>
                  </a:lnTo>
                  <a:lnTo>
                    <a:pt x="38" y="56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68"/>
                  </a:lnTo>
                  <a:lnTo>
                    <a:pt x="38" y="71"/>
                  </a:lnTo>
                  <a:lnTo>
                    <a:pt x="38" y="62"/>
                  </a:lnTo>
                  <a:lnTo>
                    <a:pt x="40" y="65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2" y="75"/>
                  </a:lnTo>
                  <a:lnTo>
                    <a:pt x="42" y="78"/>
                  </a:lnTo>
                  <a:lnTo>
                    <a:pt x="42" y="66"/>
                  </a:lnTo>
                  <a:lnTo>
                    <a:pt x="42" y="68"/>
                  </a:lnTo>
                  <a:lnTo>
                    <a:pt x="42" y="78"/>
                  </a:lnTo>
                  <a:lnTo>
                    <a:pt x="42" y="69"/>
                  </a:lnTo>
                  <a:lnTo>
                    <a:pt x="42" y="79"/>
                  </a:lnTo>
                  <a:lnTo>
                    <a:pt x="45" y="78"/>
                  </a:lnTo>
                  <a:lnTo>
                    <a:pt x="45" y="81"/>
                  </a:lnTo>
                  <a:lnTo>
                    <a:pt x="45" y="75"/>
                  </a:lnTo>
                  <a:lnTo>
                    <a:pt x="45" y="71"/>
                  </a:lnTo>
                  <a:lnTo>
                    <a:pt x="47" y="71"/>
                  </a:lnTo>
                  <a:lnTo>
                    <a:pt x="47" y="79"/>
                  </a:lnTo>
                  <a:lnTo>
                    <a:pt x="47" y="88"/>
                  </a:lnTo>
                  <a:lnTo>
                    <a:pt x="47" y="82"/>
                  </a:lnTo>
                  <a:lnTo>
                    <a:pt x="47" y="85"/>
                  </a:lnTo>
                  <a:lnTo>
                    <a:pt x="47" y="82"/>
                  </a:lnTo>
                  <a:lnTo>
                    <a:pt x="49" y="87"/>
                  </a:lnTo>
                  <a:lnTo>
                    <a:pt x="49" y="82"/>
                  </a:lnTo>
                  <a:lnTo>
                    <a:pt x="49" y="88"/>
                  </a:lnTo>
                  <a:lnTo>
                    <a:pt x="51" y="87"/>
                  </a:lnTo>
                  <a:lnTo>
                    <a:pt x="51" y="91"/>
                  </a:lnTo>
                  <a:lnTo>
                    <a:pt x="51" y="78"/>
                  </a:lnTo>
                  <a:lnTo>
                    <a:pt x="51" y="87"/>
                  </a:lnTo>
                  <a:lnTo>
                    <a:pt x="51" y="87"/>
                  </a:lnTo>
                  <a:lnTo>
                    <a:pt x="51" y="88"/>
                  </a:lnTo>
                  <a:lnTo>
                    <a:pt x="51" y="81"/>
                  </a:lnTo>
                  <a:lnTo>
                    <a:pt x="53" y="84"/>
                  </a:lnTo>
                  <a:lnTo>
                    <a:pt x="53" y="91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56" y="81"/>
                  </a:lnTo>
                  <a:lnTo>
                    <a:pt x="56" y="82"/>
                  </a:lnTo>
                  <a:lnTo>
                    <a:pt x="56" y="87"/>
                  </a:lnTo>
                  <a:lnTo>
                    <a:pt x="56" y="85"/>
                  </a:lnTo>
                  <a:lnTo>
                    <a:pt x="56" y="91"/>
                  </a:lnTo>
                  <a:lnTo>
                    <a:pt x="58" y="85"/>
                  </a:lnTo>
                  <a:lnTo>
                    <a:pt x="58" y="79"/>
                  </a:lnTo>
                  <a:lnTo>
                    <a:pt x="58" y="78"/>
                  </a:lnTo>
                  <a:lnTo>
                    <a:pt x="58" y="87"/>
                  </a:lnTo>
                  <a:lnTo>
                    <a:pt x="58" y="81"/>
                  </a:lnTo>
                  <a:lnTo>
                    <a:pt x="58" y="88"/>
                  </a:lnTo>
                  <a:lnTo>
                    <a:pt x="60" y="91"/>
                  </a:lnTo>
                  <a:lnTo>
                    <a:pt x="60" y="85"/>
                  </a:lnTo>
                  <a:lnTo>
                    <a:pt x="60" y="79"/>
                  </a:lnTo>
                  <a:lnTo>
                    <a:pt x="60" y="91"/>
                  </a:lnTo>
                  <a:lnTo>
                    <a:pt x="62" y="91"/>
                  </a:lnTo>
                  <a:lnTo>
                    <a:pt x="62" y="84"/>
                  </a:lnTo>
                  <a:lnTo>
                    <a:pt x="62" y="85"/>
                  </a:lnTo>
                  <a:lnTo>
                    <a:pt x="62" y="85"/>
                  </a:lnTo>
                  <a:lnTo>
                    <a:pt x="62" y="91"/>
                  </a:lnTo>
                  <a:lnTo>
                    <a:pt x="62" y="87"/>
                  </a:lnTo>
                  <a:lnTo>
                    <a:pt x="62" y="79"/>
                  </a:lnTo>
                  <a:lnTo>
                    <a:pt x="65" y="78"/>
                  </a:lnTo>
                  <a:lnTo>
                    <a:pt x="65" y="75"/>
                  </a:lnTo>
                  <a:lnTo>
                    <a:pt x="65" y="78"/>
                  </a:lnTo>
                  <a:lnTo>
                    <a:pt x="65" y="72"/>
                  </a:lnTo>
                  <a:lnTo>
                    <a:pt x="67" y="78"/>
                  </a:lnTo>
                  <a:lnTo>
                    <a:pt x="67" y="75"/>
                  </a:lnTo>
                  <a:lnTo>
                    <a:pt x="67" y="69"/>
                  </a:lnTo>
                  <a:lnTo>
                    <a:pt x="67" y="74"/>
                  </a:lnTo>
                  <a:lnTo>
                    <a:pt x="67" y="68"/>
                  </a:lnTo>
                  <a:lnTo>
                    <a:pt x="67" y="72"/>
                  </a:lnTo>
                  <a:lnTo>
                    <a:pt x="67" y="78"/>
                  </a:lnTo>
                  <a:lnTo>
                    <a:pt x="69" y="72"/>
                  </a:lnTo>
                  <a:lnTo>
                    <a:pt x="69" y="71"/>
                  </a:lnTo>
                  <a:lnTo>
                    <a:pt x="69" y="63"/>
                  </a:lnTo>
                  <a:lnTo>
                    <a:pt x="71" y="66"/>
                  </a:lnTo>
                  <a:lnTo>
                    <a:pt x="71" y="68"/>
                  </a:lnTo>
                  <a:lnTo>
                    <a:pt x="71" y="65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65"/>
                  </a:lnTo>
                  <a:lnTo>
                    <a:pt x="71" y="63"/>
                  </a:lnTo>
                  <a:lnTo>
                    <a:pt x="73" y="62"/>
                  </a:lnTo>
                  <a:lnTo>
                    <a:pt x="73" y="66"/>
                  </a:lnTo>
                  <a:lnTo>
                    <a:pt x="73" y="63"/>
                  </a:lnTo>
                  <a:lnTo>
                    <a:pt x="73" y="59"/>
                  </a:lnTo>
                  <a:lnTo>
                    <a:pt x="76" y="59"/>
                  </a:lnTo>
                  <a:lnTo>
                    <a:pt x="76" y="60"/>
                  </a:lnTo>
                  <a:lnTo>
                    <a:pt x="76" y="65"/>
                  </a:lnTo>
                  <a:lnTo>
                    <a:pt x="76" y="60"/>
                  </a:lnTo>
                  <a:lnTo>
                    <a:pt x="76" y="62"/>
                  </a:lnTo>
                  <a:lnTo>
                    <a:pt x="76" y="68"/>
                  </a:lnTo>
                  <a:lnTo>
                    <a:pt x="78" y="63"/>
                  </a:lnTo>
                  <a:lnTo>
                    <a:pt x="78" y="65"/>
                  </a:lnTo>
                  <a:lnTo>
                    <a:pt x="78" y="63"/>
                  </a:lnTo>
                  <a:lnTo>
                    <a:pt x="78" y="65"/>
                  </a:lnTo>
                  <a:lnTo>
                    <a:pt x="78" y="59"/>
                  </a:lnTo>
                  <a:lnTo>
                    <a:pt x="78" y="63"/>
                  </a:lnTo>
                  <a:lnTo>
                    <a:pt x="78" y="69"/>
                  </a:lnTo>
                  <a:lnTo>
                    <a:pt x="80" y="75"/>
                  </a:lnTo>
                  <a:lnTo>
                    <a:pt x="80" y="78"/>
                  </a:lnTo>
                  <a:lnTo>
                    <a:pt x="80" y="79"/>
                  </a:lnTo>
                  <a:lnTo>
                    <a:pt x="82" y="82"/>
                  </a:lnTo>
                  <a:lnTo>
                    <a:pt x="82" y="78"/>
                  </a:lnTo>
                  <a:lnTo>
                    <a:pt x="82" y="84"/>
                  </a:lnTo>
                  <a:lnTo>
                    <a:pt x="82" y="75"/>
                  </a:lnTo>
                  <a:lnTo>
                    <a:pt x="82" y="85"/>
                  </a:lnTo>
                  <a:lnTo>
                    <a:pt x="82" y="78"/>
                  </a:lnTo>
                  <a:lnTo>
                    <a:pt x="82" y="79"/>
                  </a:lnTo>
                  <a:lnTo>
                    <a:pt x="85" y="81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7" y="82"/>
                  </a:lnTo>
                  <a:lnTo>
                    <a:pt x="87" y="88"/>
                  </a:lnTo>
                  <a:lnTo>
                    <a:pt x="87" y="91"/>
                  </a:lnTo>
                  <a:lnTo>
                    <a:pt x="87" y="88"/>
                  </a:lnTo>
                  <a:lnTo>
                    <a:pt x="87" y="87"/>
                  </a:lnTo>
                  <a:lnTo>
                    <a:pt x="87" y="85"/>
                  </a:lnTo>
                  <a:lnTo>
                    <a:pt x="87" y="84"/>
                  </a:lnTo>
                  <a:lnTo>
                    <a:pt x="89" y="91"/>
                  </a:lnTo>
                  <a:lnTo>
                    <a:pt x="89" y="88"/>
                  </a:lnTo>
                  <a:lnTo>
                    <a:pt x="89" y="79"/>
                  </a:lnTo>
                  <a:lnTo>
                    <a:pt x="89" y="84"/>
                  </a:lnTo>
                  <a:lnTo>
                    <a:pt x="91" y="91"/>
                  </a:lnTo>
                  <a:lnTo>
                    <a:pt x="91" y="88"/>
                  </a:lnTo>
                  <a:lnTo>
                    <a:pt x="91" y="87"/>
                  </a:lnTo>
                  <a:lnTo>
                    <a:pt x="91" y="79"/>
                  </a:lnTo>
                  <a:lnTo>
                    <a:pt x="91" y="78"/>
                  </a:lnTo>
                  <a:lnTo>
                    <a:pt x="91" y="85"/>
                  </a:lnTo>
                  <a:lnTo>
                    <a:pt x="91" y="79"/>
                  </a:lnTo>
                  <a:lnTo>
                    <a:pt x="93" y="79"/>
                  </a:lnTo>
                  <a:lnTo>
                    <a:pt x="93" y="81"/>
                  </a:lnTo>
                  <a:lnTo>
                    <a:pt x="93" y="79"/>
                  </a:lnTo>
                  <a:lnTo>
                    <a:pt x="96" y="78"/>
                  </a:lnTo>
                  <a:lnTo>
                    <a:pt x="96" y="78"/>
                  </a:lnTo>
                  <a:lnTo>
                    <a:pt x="96" y="81"/>
                  </a:lnTo>
                  <a:lnTo>
                    <a:pt x="96" y="82"/>
                  </a:lnTo>
                  <a:lnTo>
                    <a:pt x="96" y="75"/>
                  </a:lnTo>
                  <a:lnTo>
                    <a:pt x="96" y="74"/>
                  </a:lnTo>
                  <a:lnTo>
                    <a:pt x="96" y="81"/>
                  </a:lnTo>
                  <a:lnTo>
                    <a:pt x="98" y="72"/>
                  </a:lnTo>
                  <a:lnTo>
                    <a:pt x="98" y="7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42"/>
            <p:cNvSpPr>
              <a:spLocks noChangeShapeType="1"/>
            </p:cNvSpPr>
            <p:nvPr/>
          </p:nvSpPr>
          <p:spPr bwMode="auto">
            <a:xfrm>
              <a:off x="4852988" y="3322638"/>
              <a:ext cx="636587" cy="317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43"/>
            <p:cNvSpPr>
              <a:spLocks noChangeShapeType="1"/>
            </p:cNvSpPr>
            <p:nvPr/>
          </p:nvSpPr>
          <p:spPr bwMode="auto">
            <a:xfrm>
              <a:off x="4857750" y="2947988"/>
              <a:ext cx="1588" cy="37465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244"/>
            <p:cNvSpPr>
              <a:spLocks noChangeArrowheads="1"/>
            </p:cNvSpPr>
            <p:nvPr/>
          </p:nvSpPr>
          <p:spPr bwMode="auto">
            <a:xfrm>
              <a:off x="5002213" y="3370263"/>
              <a:ext cx="6985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5</a:t>
              </a:r>
              <a:endParaRPr lang="en-US" sz="2000" b="0"/>
            </a:p>
          </p:txBody>
        </p:sp>
        <p:sp>
          <p:nvSpPr>
            <p:cNvPr id="14" name="Rectangle 245"/>
            <p:cNvSpPr>
              <a:spLocks noChangeArrowheads="1"/>
            </p:cNvSpPr>
            <p:nvPr/>
          </p:nvSpPr>
          <p:spPr bwMode="auto">
            <a:xfrm>
              <a:off x="5105400" y="3370263"/>
              <a:ext cx="6985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0</a:t>
              </a:r>
              <a:endParaRPr lang="en-US" sz="2000" b="0"/>
            </a:p>
          </p:txBody>
        </p:sp>
        <p:sp>
          <p:nvSpPr>
            <p:cNvPr id="15" name="Rectangle 246"/>
            <p:cNvSpPr>
              <a:spLocks noChangeArrowheads="1"/>
            </p:cNvSpPr>
            <p:nvPr/>
          </p:nvSpPr>
          <p:spPr bwMode="auto">
            <a:xfrm>
              <a:off x="5272088" y="3370263"/>
              <a:ext cx="106362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m</a:t>
              </a:r>
              <a:endParaRPr lang="en-US" sz="2000" b="0"/>
            </a:p>
          </p:txBody>
        </p:sp>
        <p:sp>
          <p:nvSpPr>
            <p:cNvPr id="16" name="Rectangle 247"/>
            <p:cNvSpPr>
              <a:spLocks noChangeArrowheads="1"/>
            </p:cNvSpPr>
            <p:nvPr/>
          </p:nvSpPr>
          <p:spPr bwMode="auto">
            <a:xfrm>
              <a:off x="5418138" y="3370263"/>
              <a:ext cx="635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s</a:t>
              </a:r>
              <a:endParaRPr lang="en-US" sz="2000" b="0"/>
            </a:p>
          </p:txBody>
        </p:sp>
        <p:sp>
          <p:nvSpPr>
            <p:cNvPr id="17" name="Rectangle 248"/>
            <p:cNvSpPr>
              <a:spLocks noChangeArrowheads="1"/>
            </p:cNvSpPr>
            <p:nvPr/>
          </p:nvSpPr>
          <p:spPr bwMode="auto">
            <a:xfrm>
              <a:off x="4970463" y="3073400"/>
              <a:ext cx="6985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0</a:t>
              </a:r>
              <a:endParaRPr lang="en-US" sz="2000" b="0"/>
            </a:p>
          </p:txBody>
        </p:sp>
        <p:sp>
          <p:nvSpPr>
            <p:cNvPr id="18" name="Rectangle 249"/>
            <p:cNvSpPr>
              <a:spLocks noChangeArrowheads="1"/>
            </p:cNvSpPr>
            <p:nvPr/>
          </p:nvSpPr>
          <p:spPr bwMode="auto">
            <a:xfrm>
              <a:off x="5067300" y="3073400"/>
              <a:ext cx="3492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.</a:t>
              </a:r>
              <a:endParaRPr lang="en-US" sz="2000" b="0"/>
            </a:p>
          </p:txBody>
        </p:sp>
        <p:sp>
          <p:nvSpPr>
            <p:cNvPr id="19" name="Rectangle 250"/>
            <p:cNvSpPr>
              <a:spLocks noChangeArrowheads="1"/>
            </p:cNvSpPr>
            <p:nvPr/>
          </p:nvSpPr>
          <p:spPr bwMode="auto">
            <a:xfrm>
              <a:off x="5126038" y="3073400"/>
              <a:ext cx="6985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5</a:t>
              </a:r>
              <a:endParaRPr lang="en-US" sz="2000" b="0"/>
            </a:p>
          </p:txBody>
        </p:sp>
        <p:sp>
          <p:nvSpPr>
            <p:cNvPr id="20" name="Rectangle 251"/>
            <p:cNvSpPr>
              <a:spLocks noChangeArrowheads="1"/>
            </p:cNvSpPr>
            <p:nvPr/>
          </p:nvSpPr>
          <p:spPr bwMode="auto">
            <a:xfrm>
              <a:off x="5292725" y="3073400"/>
              <a:ext cx="106363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m</a:t>
              </a:r>
              <a:endParaRPr lang="en-US" sz="2000" b="0"/>
            </a:p>
          </p:txBody>
        </p:sp>
        <p:sp>
          <p:nvSpPr>
            <p:cNvPr id="21" name="Rectangle 252"/>
            <p:cNvSpPr>
              <a:spLocks noChangeArrowheads="1"/>
            </p:cNvSpPr>
            <p:nvPr/>
          </p:nvSpPr>
          <p:spPr bwMode="auto">
            <a:xfrm>
              <a:off x="5443538" y="3073400"/>
              <a:ext cx="84137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V</a:t>
              </a:r>
              <a:endParaRPr lang="en-US" sz="2000" b="0"/>
            </a:p>
          </p:txBody>
        </p:sp>
      </p:grpSp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762000" y="1704975"/>
          <a:ext cx="1847850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27" name="Drawing" r:id="rId5" imgW="1403280" imgH="1469160" progId="">
                  <p:embed/>
                </p:oleObj>
              </mc:Choice>
              <mc:Fallback>
                <p:oleObj name="Drawing" r:id="rId5" imgW="1403280" imgH="146916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04975"/>
                        <a:ext cx="1847850" cy="193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1219200" y="1781175"/>
            <a:ext cx="381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6200" y="317927"/>
            <a:ext cx="8938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Synaptic depression at inhibitory synapses formed by FS neuron onto layer 4 RS cells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0" y="4724400"/>
            <a:ext cx="730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-&gt; </a:t>
            </a:r>
            <a:r>
              <a:rPr lang="en-US" b="1" dirty="0" err="1"/>
              <a:t>Feedforward</a:t>
            </a:r>
            <a:r>
              <a:rPr lang="en-US" b="1" dirty="0"/>
              <a:t> inhibition (2 synapses in series) mediated by FS cells shows</a:t>
            </a:r>
          </a:p>
          <a:p>
            <a:r>
              <a:rPr lang="en-US" b="1" dirty="0"/>
              <a:t>strong activity dependent depression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429000"/>
            <a:ext cx="859329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38200" y="304800"/>
            <a:ext cx="773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Increased Spike Jitter of Layer 4 RS cells In Vivo by Repetitive Whisker Stimulation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14400"/>
            <a:ext cx="5943600" cy="232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962400" y="762000"/>
            <a:ext cx="3733800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76200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95800" y="12192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-&gt; activity dependent synaptic depression of feedforward inhibition allows for longer integration time of </a:t>
            </a:r>
            <a:r>
              <a:rPr lang="en-US" dirty="0" err="1"/>
              <a:t>thalamocortical</a:t>
            </a:r>
            <a:r>
              <a:rPr lang="en-US" dirty="0"/>
              <a:t> excitatory inputs in cortical RS cells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800" y="6400800"/>
            <a:ext cx="292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Gabernet</a:t>
            </a:r>
            <a:r>
              <a:rPr lang="en-US" dirty="0"/>
              <a:t> et al., Neuron 2005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2286000"/>
            <a:ext cx="360783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981200"/>
            <a:ext cx="202509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2009" y="228600"/>
            <a:ext cx="8911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Activity dependent change in integration window in excitatory RS cells</a:t>
            </a:r>
          </a:p>
          <a:p>
            <a:r>
              <a:rPr lang="en-US" sz="2400" dirty="0"/>
              <a:t>-&gt; time window in which spike can be generated becomes longer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6400800"/>
            <a:ext cx="292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Gabernet</a:t>
            </a:r>
            <a:r>
              <a:rPr lang="en-US" dirty="0"/>
              <a:t> et al., Neuron 2005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jal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71600"/>
            <a:ext cx="5943600" cy="5065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207818"/>
            <a:ext cx="8410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Retina: Composed of well-defined circuits with a finite number of distinct cellular elements , decent understanding of function(s)</a:t>
            </a:r>
          </a:p>
        </p:txBody>
      </p:sp>
    </p:spTree>
    <p:extLst>
      <p:ext uri="{BB962C8B-B14F-4D97-AF65-F5344CB8AC3E}">
        <p14:creationId xmlns:p14="http://schemas.microsoft.com/office/powerpoint/2010/main" val="30084688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0"/>
            <a:ext cx="4876800" cy="51267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9364" y="144243"/>
            <a:ext cx="826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Examples of circuit “motives” involving distinct types of GABAergic interneurons (IN)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6400800"/>
            <a:ext cx="290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Tremblay et al., Neuron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800" y="5886503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VIP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6059" y="2209800"/>
            <a:ext cx="516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4482" y="5886502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SOM</a:t>
            </a:r>
          </a:p>
        </p:txBody>
      </p:sp>
    </p:spTree>
    <p:extLst>
      <p:ext uri="{BB962C8B-B14F-4D97-AF65-F5344CB8AC3E}">
        <p14:creationId xmlns:p14="http://schemas.microsoft.com/office/powerpoint/2010/main" val="1541793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22862"/>
            <a:ext cx="8733010" cy="4477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499" y="228600"/>
            <a:ext cx="8526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Differential recruitment of interneuron types during distinct behavioral states</a:t>
            </a:r>
          </a:p>
          <a:p>
            <a:endParaRPr lang="en-US" sz="2000" b="1" dirty="0"/>
          </a:p>
          <a:p>
            <a:pPr marL="342900" indent="-342900">
              <a:buFontTx/>
              <a:buChar char="-"/>
            </a:pPr>
            <a:r>
              <a:rPr lang="en-US" sz="2000" dirty="0"/>
              <a:t>Neuromodulators (e.g. </a:t>
            </a:r>
            <a:r>
              <a:rPr lang="en-US" sz="2000" dirty="0" err="1"/>
              <a:t>ACh</a:t>
            </a:r>
            <a:r>
              <a:rPr lang="en-US" sz="2000" dirty="0"/>
              <a:t>) have distinct effects on certain IN types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Synaptic connectivity (e.g. circuit motives) and synaptic plasticity varies with IN type </a:t>
            </a:r>
          </a:p>
          <a:p>
            <a:pPr marL="342900" indent="-342900">
              <a:buFontTx/>
              <a:buChar char="-"/>
            </a:pP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82629" y="6400800"/>
            <a:ext cx="448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Petersen, Nature Reviews Neuroscience, 2019</a:t>
            </a:r>
          </a:p>
        </p:txBody>
      </p:sp>
    </p:spTree>
    <p:extLst>
      <p:ext uri="{BB962C8B-B14F-4D97-AF65-F5344CB8AC3E}">
        <p14:creationId xmlns:p14="http://schemas.microsoft.com/office/powerpoint/2010/main" val="30639383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04800"/>
            <a:ext cx="7848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Further (optional!) Reading:</a:t>
            </a:r>
          </a:p>
          <a:p>
            <a:endParaRPr lang="en-US" dirty="0"/>
          </a:p>
          <a:p>
            <a:r>
              <a:rPr lang="en-US" b="1" dirty="0"/>
              <a:t>Cell types:</a:t>
            </a:r>
          </a:p>
          <a:p>
            <a:endParaRPr lang="en-US" dirty="0"/>
          </a:p>
          <a:p>
            <a:r>
              <a:rPr lang="en-US" dirty="0"/>
              <a:t>Zeng &amp; </a:t>
            </a:r>
            <a:r>
              <a:rPr lang="en-US" dirty="0" err="1"/>
              <a:t>Sanes</a:t>
            </a:r>
            <a:r>
              <a:rPr lang="en-US" dirty="0"/>
              <a:t>. </a:t>
            </a:r>
            <a:r>
              <a:rPr lang="en-US" b="1" dirty="0"/>
              <a:t>Neuronal cell-type classification: challenges, opportunities and the path forward </a:t>
            </a:r>
            <a:r>
              <a:rPr lang="fr-FR" i="1" dirty="0"/>
              <a:t>Nature </a:t>
            </a:r>
            <a:r>
              <a:rPr lang="fr-FR" i="1" dirty="0" err="1"/>
              <a:t>Reviews</a:t>
            </a:r>
            <a:r>
              <a:rPr lang="fr-FR" i="1" dirty="0"/>
              <a:t> Neuroscience</a:t>
            </a:r>
            <a:r>
              <a:rPr lang="fr-FR" dirty="0"/>
              <a:t> volume 18, 530–546 (2017)</a:t>
            </a:r>
            <a:endParaRPr lang="en-US" b="1" dirty="0"/>
          </a:p>
          <a:p>
            <a:r>
              <a:rPr lang="en-US" dirty="0">
                <a:hlinkClick r:id="rId2"/>
              </a:rPr>
              <a:t>https://www.nature.com/articles/nrn.2017.85</a:t>
            </a:r>
            <a:r>
              <a:rPr lang="en-US" dirty="0"/>
              <a:t> </a:t>
            </a:r>
          </a:p>
          <a:p>
            <a:r>
              <a:rPr lang="en-US" dirty="0"/>
              <a:t>(balanced and fairly recent review, which includes extensive discussion of experimental approaches)</a:t>
            </a:r>
          </a:p>
          <a:p>
            <a:endParaRPr lang="en-US" dirty="0"/>
          </a:p>
          <a:p>
            <a:r>
              <a:rPr lang="en-US" dirty="0"/>
              <a:t>Tremblay, Lee &amp; Rudy. </a:t>
            </a:r>
            <a:r>
              <a:rPr lang="en-US" b="1" dirty="0"/>
              <a:t>GABAergic interneurons in the neocortex: From cellular properties to circuits, </a:t>
            </a:r>
            <a:r>
              <a:rPr lang="sv-SE" i="1" dirty="0"/>
              <a:t>Neuron</a:t>
            </a:r>
            <a:r>
              <a:rPr lang="sv-SE" dirty="0"/>
              <a:t>. 2016 Jul 20; 91(2): 260–292. </a:t>
            </a:r>
          </a:p>
          <a:p>
            <a:r>
              <a:rPr lang="en-US" dirty="0">
                <a:hlinkClick r:id="rId3"/>
              </a:rPr>
              <a:t>https://www.ncbi.nlm.nih.gov/pmc/articles/PMC4980915/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="1" dirty="0"/>
              <a:t>Circuits:</a:t>
            </a:r>
          </a:p>
          <a:p>
            <a:endParaRPr lang="en-US" b="1" dirty="0"/>
          </a:p>
          <a:p>
            <a:r>
              <a:rPr lang="fr-FR" dirty="0"/>
              <a:t>Petersen</a:t>
            </a:r>
            <a:r>
              <a:rPr lang="fr-FR" i="1" dirty="0"/>
              <a:t> </a:t>
            </a:r>
            <a:r>
              <a:rPr lang="en-US" b="1" dirty="0"/>
              <a:t>Sensorimotor processing in the rodent barrel cortex</a:t>
            </a:r>
          </a:p>
          <a:p>
            <a:r>
              <a:rPr lang="fr-FR" i="1" dirty="0"/>
              <a:t>Nature </a:t>
            </a:r>
            <a:r>
              <a:rPr lang="fr-FR" i="1" dirty="0" err="1"/>
              <a:t>Reviews</a:t>
            </a:r>
            <a:r>
              <a:rPr lang="fr-FR" i="1" dirty="0"/>
              <a:t> Neuroscience</a:t>
            </a:r>
            <a:r>
              <a:rPr lang="fr-FR" dirty="0"/>
              <a:t> volume</a:t>
            </a:r>
            <a:r>
              <a:rPr lang="fr-FR" b="1" dirty="0"/>
              <a:t> </a:t>
            </a:r>
            <a:r>
              <a:rPr lang="fr-FR" dirty="0"/>
              <a:t>20, pages533–546 (2019)</a:t>
            </a:r>
            <a:endParaRPr lang="en-US" dirty="0"/>
          </a:p>
          <a:p>
            <a:r>
              <a:rPr lang="en-US" dirty="0">
                <a:hlinkClick r:id="rId4"/>
              </a:rPr>
              <a:t>https://www.nature.com/articles/s41583-019-0200-y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Niell</a:t>
            </a:r>
            <a:r>
              <a:rPr lang="en-US" dirty="0"/>
              <a:t> and </a:t>
            </a:r>
            <a:r>
              <a:rPr lang="en-US" dirty="0" err="1"/>
              <a:t>Scanziani</a:t>
            </a:r>
            <a:r>
              <a:rPr lang="en-US" dirty="0"/>
              <a:t> </a:t>
            </a:r>
            <a:r>
              <a:rPr lang="en-US" b="1" dirty="0"/>
              <a:t>How Cortical Circuits Implement Cortical Computations: Mouse Visual Cortex as a Model </a:t>
            </a:r>
            <a:r>
              <a:rPr lang="en-US" i="1" dirty="0"/>
              <a:t>Annual Review of Neuroscience (2021)</a:t>
            </a:r>
          </a:p>
          <a:p>
            <a:r>
              <a:rPr lang="en-US" dirty="0">
                <a:hlinkClick r:id="rId5"/>
              </a:rPr>
              <a:t>https://www.annualreviews.org/doi/full/10.1146/annurev-neuro-102320-085825</a:t>
            </a:r>
            <a:r>
              <a:rPr lang="en-US" dirty="0"/>
              <a:t> 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52423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8719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For other systems (e.g. neocortex): Defining local circuits and their functions is more challenging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9" y="1066800"/>
            <a:ext cx="4030404" cy="4660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92" y="6123110"/>
            <a:ext cx="4422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Golgi stain of neocortex, Ramón y </a:t>
            </a:r>
            <a:r>
              <a:rPr lang="en-US" dirty="0" err="1"/>
              <a:t>Cajal</a:t>
            </a:r>
            <a:r>
              <a:rPr lang="en-US" dirty="0"/>
              <a:t>, 1899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25" y="1207235"/>
            <a:ext cx="3387946" cy="47672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53000" y="6123110"/>
            <a:ext cx="4069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Multicolor labelling of cells in Neocortex in </a:t>
            </a:r>
            <a:r>
              <a:rPr lang="en-US" dirty="0" err="1"/>
              <a:t>Brainbow</a:t>
            </a:r>
            <a:r>
              <a:rPr lang="en-US" dirty="0"/>
              <a:t> transgenic mice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untitled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8265" y="914400"/>
            <a:ext cx="4250964" cy="440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1752600" y="220091"/>
            <a:ext cx="52854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/>
              <a:t>Local circuit model of neocortex – simple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5202237" y="6380809"/>
            <a:ext cx="3941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/>
              <a:t>Douglas and Martin, </a:t>
            </a:r>
            <a:r>
              <a:rPr lang="en-US" b="0" i="1" dirty="0"/>
              <a:t>J. Physiol. </a:t>
            </a:r>
            <a:r>
              <a:rPr lang="en-US" b="0" dirty="0"/>
              <a:t>1991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D7FB81-59CA-4425-9E29-D1792A07CA32}"/>
              </a:ext>
            </a:extLst>
          </p:cNvPr>
          <p:cNvSpPr txBox="1"/>
          <p:nvPr/>
        </p:nvSpPr>
        <p:spPr>
          <a:xfrm>
            <a:off x="762000" y="5620434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Smooth cells: Inhibitory neurons</a:t>
            </a:r>
          </a:p>
          <a:p>
            <a:r>
              <a:rPr lang="en-US" dirty="0"/>
              <a:t>P2+3: Pyramidal (excitatory) neurons in layers 2/3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560512"/>
            <a:ext cx="4614170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457200" y="137060"/>
            <a:ext cx="7924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More realistic local circuit model</a:t>
            </a:r>
          </a:p>
          <a:p>
            <a:pPr algn="ctr"/>
            <a:endParaRPr lang="en-US" sz="1600" dirty="0"/>
          </a:p>
          <a:p>
            <a:pPr marL="342900" indent="-342900">
              <a:buFontTx/>
              <a:buChar char="-"/>
            </a:pPr>
            <a:r>
              <a:rPr lang="en-US" sz="2000" dirty="0"/>
              <a:t>incorporation of knowledge about cell types &amp; their connectivity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More challenging to define clear circuit function/algorithm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715000" y="6477000"/>
            <a:ext cx="2362200" cy="228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6172200" y="6400800"/>
            <a:ext cx="269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err="1"/>
              <a:t>Grillner</a:t>
            </a:r>
            <a:r>
              <a:rPr lang="en-US" b="0" dirty="0"/>
              <a:t> et al., </a:t>
            </a:r>
            <a:r>
              <a:rPr lang="en-US" b="0" i="1" dirty="0"/>
              <a:t>TINS</a:t>
            </a:r>
            <a:r>
              <a:rPr lang="en-US" b="0" dirty="0"/>
              <a:t> 2005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CFBDC8-0F79-4110-8EFF-374C5057A698}"/>
              </a:ext>
            </a:extLst>
          </p:cNvPr>
          <p:cNvSpPr/>
          <p:nvPr/>
        </p:nvSpPr>
        <p:spPr>
          <a:xfrm>
            <a:off x="720637" y="5253244"/>
            <a:ext cx="8272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333333"/>
                </a:solidFill>
                <a:latin typeface="arial" panose="020B0604020202020204" pitchFamily="34" charset="0"/>
              </a:rPr>
              <a:t>Markram et al. </a:t>
            </a:r>
            <a:r>
              <a:rPr lang="nb-NO" i="1" dirty="0">
                <a:solidFill>
                  <a:srgbClr val="333333"/>
                </a:solidFill>
                <a:latin typeface="arial" panose="020B0604020202020204" pitchFamily="34" charset="0"/>
              </a:rPr>
              <a:t>Cell</a:t>
            </a:r>
            <a:r>
              <a:rPr lang="nb-NO" dirty="0">
                <a:solidFill>
                  <a:srgbClr val="333333"/>
                </a:solidFill>
                <a:latin typeface="arial" panose="020B0604020202020204" pitchFamily="34" charset="0"/>
              </a:rPr>
              <a:t>, 2015, </a:t>
            </a:r>
            <a:r>
              <a:rPr lang="nb-NO" dirty="0">
                <a:solidFill>
                  <a:srgbClr val="333333"/>
                </a:solidFill>
                <a:latin typeface="arial" panose="020B0604020202020204" pitchFamily="34" charset="0"/>
                <a:hlinkClick r:id="rId2"/>
              </a:rPr>
              <a:t>https://www.cell.com/fulltext/S0092-8674(15)01191-5</a:t>
            </a:r>
            <a:r>
              <a:rPr lang="nb-NO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63E70-E302-47AD-98DB-0CB48CC49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26" y="966113"/>
            <a:ext cx="6722905" cy="4208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C916C-E5E6-478E-B1D8-928CC44BE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" y="807729"/>
            <a:ext cx="1514475" cy="7248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857A19-04EE-443C-9A59-D3327AF2E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873" y="28555"/>
            <a:ext cx="92288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Local circuit model of neocortex – extremely realistic (and too complex?)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3366" y="5955428"/>
            <a:ext cx="795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Footnote: </a:t>
            </a:r>
            <a:r>
              <a:rPr lang="en-US" dirty="0"/>
              <a:t>“In </a:t>
            </a:r>
            <a:r>
              <a:rPr lang="en-US" dirty="0" err="1"/>
              <a:t>silico</a:t>
            </a:r>
            <a:r>
              <a:rPr lang="en-US" dirty="0"/>
              <a:t>” documents the effort to simulate the human brain on super-computers, teaser here  </a:t>
            </a:r>
            <a:r>
              <a:rPr lang="en-US" dirty="0">
                <a:hlinkClick r:id="rId5"/>
              </a:rPr>
              <a:t>https://insilicofilm.com/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17766"/>
            <a:ext cx="1669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Blue Brain Project</a:t>
            </a:r>
          </a:p>
        </p:txBody>
      </p:sp>
    </p:spTree>
    <p:extLst>
      <p:ext uri="{BB962C8B-B14F-4D97-AF65-F5344CB8AC3E}">
        <p14:creationId xmlns:p14="http://schemas.microsoft.com/office/powerpoint/2010/main" val="3465507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7583</TotalTime>
  <Words>1811</Words>
  <Application>Microsoft Office PowerPoint</Application>
  <PresentationFormat>On-screen Show (4:3)</PresentationFormat>
  <Paragraphs>285</Paragraphs>
  <Slides>52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Arial</vt:lpstr>
      <vt:lpstr>Calibri</vt:lpstr>
      <vt:lpstr>Times New Roman</vt:lpstr>
      <vt:lpstr>Office Theme</vt:lpstr>
      <vt:lpstr>CorelPhotoPaint.Image.8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mbeierlein</dc:creator>
  <cp:lastModifiedBy>Beierlein, Michael</cp:lastModifiedBy>
  <cp:revision>458</cp:revision>
  <cp:lastPrinted>2018-01-18T23:15:26Z</cp:lastPrinted>
  <dcterms:created xsi:type="dcterms:W3CDTF">2010-01-23T22:22:32Z</dcterms:created>
  <dcterms:modified xsi:type="dcterms:W3CDTF">2023-01-18T18:06:54Z</dcterms:modified>
</cp:coreProperties>
</file>