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4"/>
  </p:notesMasterIdLst>
  <p:sldIdLst>
    <p:sldId id="506" r:id="rId2"/>
    <p:sldId id="594" r:id="rId3"/>
    <p:sldId id="595" r:id="rId4"/>
    <p:sldId id="596" r:id="rId5"/>
    <p:sldId id="572" r:id="rId6"/>
    <p:sldId id="508" r:id="rId7"/>
    <p:sldId id="592" r:id="rId8"/>
    <p:sldId id="593" r:id="rId9"/>
    <p:sldId id="597" r:id="rId10"/>
    <p:sldId id="598" r:id="rId11"/>
    <p:sldId id="599" r:id="rId12"/>
    <p:sldId id="6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00CCFF"/>
    <a:srgbClr val="0066CC"/>
    <a:srgbClr val="0000FF"/>
    <a:srgbClr val="FF0000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12" d="100"/>
          <a:sy n="112" d="100"/>
        </p:scale>
        <p:origin x="88" y="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520859-0C39-4F7C-B79F-23F02852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8ABD6-82EC-4B42-81F8-9F635C1A0D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277BF-5DE2-4406-BBD9-F6EF3FC43122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9848F-1341-4892-9BB1-F6A0719393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6B5B2-5144-4CC9-8E75-F41A71A55F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11636-0D11-4844-A1AB-69B8AAE319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8CF0-E909-4EB0-9578-23A87532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51AB-1ACE-431C-BAC8-C33897A8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EAF6-54DE-4852-97B8-E51C8E9E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EFF0C-7C50-47C2-8DDA-F268378DF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CFE0-FD46-4DEC-9FFB-F26F5C47E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AC53-1032-4F79-9775-BEB6756BC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9FC0-875C-455D-9689-D14837957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7A9C-C544-42FD-ABB3-6B89A54C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2E27-0CA8-4169-B30C-2D442EB0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495F-0956-4967-8FBF-A57494EF1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6F03-0087-4AD8-900E-0B2AC071A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D463-B3E6-4718-9FA7-E18A7F3A8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B38D-DA63-4906-A31D-A3F53397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3EF52F-7CA1-4160-9A75-576CD5B83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f/EEG_cap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463550"/>
            <a:ext cx="8164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sz="3200" b="1" i="1" dirty="0">
                <a:solidFill>
                  <a:srgbClr val="CC3300"/>
                </a:solidFill>
              </a:rPr>
              <a:t>INTRODUCTION TO SYSTEMS NEUROSCIENCE</a:t>
            </a:r>
          </a:p>
          <a:p>
            <a:pPr algn="ctr" eaLnBrk="0" hangingPunct="0">
              <a:lnSpc>
                <a:spcPct val="150000"/>
              </a:lnSpc>
            </a:pPr>
            <a:endParaRPr lang="en-US" sz="3200" b="1" i="1" dirty="0">
              <a:solidFill>
                <a:srgbClr val="CC3300"/>
              </a:solidFill>
            </a:endParaRPr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9413" y="3429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Valentin Dragoi</a:t>
            </a:r>
          </a:p>
          <a:p>
            <a:pPr algn="ctr" eaLnBrk="0" hangingPunct="0"/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4432300"/>
            <a:ext cx="4451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Department of Neurobiology and Anatomy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5268913"/>
            <a:ext cx="333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75556" y="159595"/>
            <a:ext cx="828092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Outline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en-US" sz="2000" b="1" dirty="0"/>
              <a:t>Functional neuroanatomy (11 </a:t>
            </a:r>
            <a:r>
              <a:rPr lang="en-US" sz="2000" b="1" dirty="0" err="1"/>
              <a:t>hrs</a:t>
            </a:r>
            <a:r>
              <a:rPr lang="en-US" sz="2000" b="1" dirty="0"/>
              <a:t>)</a:t>
            </a:r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Brain anatomy – 1 </a:t>
            </a:r>
            <a:r>
              <a:rPr lang="en-US" sz="2000" dirty="0" err="1"/>
              <a:t>hr</a:t>
            </a:r>
            <a:r>
              <a:rPr lang="en-US" sz="2000" dirty="0"/>
              <a:t>, Felleman</a:t>
            </a:r>
          </a:p>
          <a:p>
            <a:pPr lvl="0"/>
            <a:r>
              <a:rPr lang="en-US" sz="2000" dirty="0"/>
              <a:t>Ascending and descending pathways – 1 </a:t>
            </a:r>
            <a:r>
              <a:rPr lang="en-US" sz="2000" dirty="0" err="1"/>
              <a:t>hr</a:t>
            </a:r>
            <a:r>
              <a:rPr lang="en-US" sz="2000" dirty="0"/>
              <a:t>, Felleman</a:t>
            </a:r>
          </a:p>
          <a:p>
            <a:pPr lvl="0"/>
            <a:r>
              <a:rPr lang="en-US" sz="2000" dirty="0"/>
              <a:t>Functional imaging techniques I (intrinsic signal imaging, voltage-sensitive dye imaging) – 1 </a:t>
            </a:r>
            <a:r>
              <a:rPr lang="en-US" sz="2000" dirty="0" err="1"/>
              <a:t>hr</a:t>
            </a:r>
            <a:r>
              <a:rPr lang="en-US" sz="2000" dirty="0"/>
              <a:t>, Felleman</a:t>
            </a:r>
          </a:p>
          <a:p>
            <a:pPr lvl="0"/>
            <a:r>
              <a:rPr lang="en-US" sz="2000" dirty="0"/>
              <a:t>Functional imaging techniques II (two-photon imaging) – 1 </a:t>
            </a:r>
            <a:r>
              <a:rPr lang="en-US" sz="2000" dirty="0" err="1"/>
              <a:t>hr</a:t>
            </a:r>
            <a:r>
              <a:rPr lang="en-US" sz="2000" dirty="0"/>
              <a:t>, Nagayama</a:t>
            </a:r>
          </a:p>
          <a:p>
            <a:pPr lvl="0"/>
            <a:r>
              <a:rPr lang="en-US" sz="2000" dirty="0"/>
              <a:t>Cell types – 1 </a:t>
            </a:r>
            <a:r>
              <a:rPr lang="en-US" sz="2000" dirty="0" err="1"/>
              <a:t>hr</a:t>
            </a:r>
            <a:r>
              <a:rPr lang="en-US" sz="2000" dirty="0"/>
              <a:t>, Beierlein</a:t>
            </a:r>
          </a:p>
          <a:p>
            <a:pPr lvl="0"/>
            <a:r>
              <a:rPr lang="en-US" sz="2000" dirty="0"/>
              <a:t>Cortical circuits (feedforward circuits) – 1 </a:t>
            </a:r>
            <a:r>
              <a:rPr lang="en-US" sz="2000" dirty="0" err="1"/>
              <a:t>hr</a:t>
            </a:r>
            <a:r>
              <a:rPr lang="en-US" sz="2000" dirty="0"/>
              <a:t>, Beierlein </a:t>
            </a:r>
          </a:p>
          <a:p>
            <a:pPr lvl="0"/>
            <a:r>
              <a:rPr lang="en-US" sz="2000" dirty="0"/>
              <a:t>Cortical circuits (recurrent circuits, canonical microcircuits) – 2hrs, Dragoi </a:t>
            </a:r>
          </a:p>
          <a:p>
            <a:pPr lvl="0"/>
            <a:r>
              <a:rPr lang="en-US" sz="2000" dirty="0"/>
              <a:t>Long-range intracortical connections – 1 </a:t>
            </a:r>
            <a:r>
              <a:rPr lang="en-US" sz="2000" dirty="0" err="1"/>
              <a:t>hr</a:t>
            </a:r>
            <a:r>
              <a:rPr lang="en-US" sz="2000" dirty="0"/>
              <a:t>, Dragoi </a:t>
            </a:r>
          </a:p>
          <a:p>
            <a:pPr lvl="0"/>
            <a:r>
              <a:rPr lang="en-US" sz="2000" dirty="0"/>
              <a:t>Inter-areal cortical connections (feedforward, feedback, corticofugal, cortico-cortical connections, </a:t>
            </a:r>
            <a:r>
              <a:rPr lang="en-US" sz="2000" dirty="0" err="1"/>
              <a:t>etc</a:t>
            </a:r>
            <a:r>
              <a:rPr lang="en-US" sz="2000" dirty="0"/>
              <a:t>) – 1 </a:t>
            </a:r>
            <a:r>
              <a:rPr lang="en-US" sz="2000" dirty="0" err="1"/>
              <a:t>hr</a:t>
            </a:r>
            <a:r>
              <a:rPr lang="en-US" sz="2000" dirty="0"/>
              <a:t>, Felleman</a:t>
            </a:r>
          </a:p>
          <a:p>
            <a:pPr lvl="0"/>
            <a:r>
              <a:rPr lang="en-US" sz="2000" dirty="0"/>
              <a:t>Functional architecture of the cerebral cortex – 1 </a:t>
            </a:r>
            <a:r>
              <a:rPr lang="en-US" sz="2000" dirty="0" err="1"/>
              <a:t>hr</a:t>
            </a:r>
            <a:r>
              <a:rPr lang="en-US" sz="2000" dirty="0"/>
              <a:t>, Felleman</a:t>
            </a:r>
          </a:p>
          <a:p>
            <a:endParaRPr lang="en-US" sz="2000" b="1" dirty="0"/>
          </a:p>
          <a:p>
            <a:r>
              <a:rPr lang="en-US" sz="2000" b="1" dirty="0"/>
              <a:t>EXAM 1 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39552" y="211279"/>
            <a:ext cx="860444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b="1" dirty="0"/>
              <a:t>Neural circuits and information processing (11 </a:t>
            </a:r>
            <a:r>
              <a:rPr lang="en-US" sz="1600" b="1" dirty="0" err="1"/>
              <a:t>hrs</a:t>
            </a:r>
            <a:r>
              <a:rPr lang="en-US" sz="1600" b="1" dirty="0"/>
              <a:t>)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Receptive fields 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Signal detection theory – 1 </a:t>
            </a:r>
            <a:r>
              <a:rPr lang="en-US" sz="1600" dirty="0" err="1"/>
              <a:t>hr</a:t>
            </a:r>
            <a:r>
              <a:rPr lang="en-US" sz="1600" dirty="0"/>
              <a:t>, Shouval</a:t>
            </a:r>
          </a:p>
          <a:p>
            <a:pPr lvl="0"/>
            <a:r>
              <a:rPr lang="en-US" sz="1600" dirty="0"/>
              <a:t>Cortical processing (non-linear properties of cortical responses)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Cortical processing: Extra-classical receptive field influences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Neuronal response properties revealed by imaging techniques – 1hr, Felleman</a:t>
            </a:r>
          </a:p>
          <a:p>
            <a:pPr lvl="0"/>
            <a:r>
              <a:rPr lang="en-US" sz="1600" dirty="0"/>
              <a:t>Cortical processing: Top-down modulation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Multiple-electrode recording (multiple single units, LFPs, EEG) – 2 </a:t>
            </a:r>
            <a:r>
              <a:rPr lang="en-US" sz="1600" dirty="0" err="1"/>
              <a:t>hrs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Neuronal synchronization – 1 </a:t>
            </a:r>
            <a:r>
              <a:rPr lang="en-US" sz="1600" dirty="0" err="1"/>
              <a:t>hr</a:t>
            </a:r>
            <a:r>
              <a:rPr lang="en-US" sz="1600" dirty="0"/>
              <a:t>, Shouval</a:t>
            </a:r>
          </a:p>
          <a:p>
            <a:pPr lvl="0"/>
            <a:r>
              <a:rPr lang="en-US" sz="1600" dirty="0"/>
              <a:t>Signal and noise correlations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Introduction to population coding and decoding  – 1 </a:t>
            </a:r>
            <a:r>
              <a:rPr lang="en-US" sz="1600" dirty="0" err="1"/>
              <a:t>hr</a:t>
            </a:r>
            <a:r>
              <a:rPr lang="en-US" sz="1600" dirty="0"/>
              <a:t>, Shouval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b="1" dirty="0"/>
              <a:t>From neural circuits to systems (11 </a:t>
            </a:r>
            <a:r>
              <a:rPr lang="en-US" sz="1600" b="1" dirty="0" err="1"/>
              <a:t>hrs</a:t>
            </a:r>
            <a:r>
              <a:rPr lang="en-US" sz="1600" b="1" dirty="0"/>
              <a:t>)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Visual pathways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Auditory pathways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Somatic sensory system – 1 </a:t>
            </a:r>
            <a:r>
              <a:rPr lang="en-US" sz="1600" dirty="0" err="1"/>
              <a:t>hr</a:t>
            </a:r>
            <a:r>
              <a:rPr lang="en-US" sz="1600" dirty="0"/>
              <a:t>, Dougherty</a:t>
            </a:r>
          </a:p>
          <a:p>
            <a:pPr lvl="0"/>
            <a:r>
              <a:rPr lang="en-US" sz="1600" dirty="0"/>
              <a:t>Olfactory system – 1 </a:t>
            </a:r>
            <a:r>
              <a:rPr lang="en-US" sz="1600" dirty="0" err="1"/>
              <a:t>hr</a:t>
            </a:r>
            <a:r>
              <a:rPr lang="en-US" sz="1600" dirty="0"/>
              <a:t>, Nagayama</a:t>
            </a:r>
          </a:p>
          <a:p>
            <a:pPr lvl="0"/>
            <a:r>
              <a:rPr lang="en-US" sz="1600" dirty="0"/>
              <a:t>Motor control – 1 </a:t>
            </a:r>
            <a:r>
              <a:rPr lang="en-US" sz="1600" dirty="0" err="1"/>
              <a:t>hr</a:t>
            </a:r>
            <a:r>
              <a:rPr lang="en-US" sz="1600" dirty="0"/>
              <a:t>, Beierlein</a:t>
            </a:r>
          </a:p>
          <a:p>
            <a:pPr lvl="0"/>
            <a:r>
              <a:rPr lang="en-US" sz="1600" dirty="0"/>
              <a:t>Association cortex (parietal, temporal, prefrontal, </a:t>
            </a:r>
            <a:r>
              <a:rPr lang="en-US" sz="1600" dirty="0" err="1"/>
              <a:t>etc</a:t>
            </a:r>
            <a:r>
              <a:rPr lang="en-US" sz="1600" dirty="0"/>
              <a:t>) – 2 </a:t>
            </a:r>
            <a:r>
              <a:rPr lang="en-US" sz="1600" dirty="0" err="1"/>
              <a:t>hrs</a:t>
            </a:r>
            <a:r>
              <a:rPr lang="en-US" sz="1600" dirty="0"/>
              <a:t>, Dragoi </a:t>
            </a:r>
          </a:p>
          <a:p>
            <a:pPr lvl="0"/>
            <a:r>
              <a:rPr lang="en-US" sz="1600" dirty="0"/>
              <a:t>Sensory motor integration (eye movements, motor planning) – 1 </a:t>
            </a:r>
            <a:r>
              <a:rPr lang="en-US" sz="1600" dirty="0" err="1"/>
              <a:t>hr</a:t>
            </a:r>
            <a:r>
              <a:rPr lang="en-US" sz="1600" dirty="0"/>
              <a:t>, Dragoi</a:t>
            </a:r>
          </a:p>
          <a:p>
            <a:pPr lvl="0"/>
            <a:r>
              <a:rPr lang="en-US" sz="1600" dirty="0"/>
              <a:t>Space representation (hippocampus, entorhinal cortex) – 2 </a:t>
            </a:r>
            <a:r>
              <a:rPr lang="en-US" sz="1600" dirty="0" err="1"/>
              <a:t>hrs</a:t>
            </a:r>
            <a:r>
              <a:rPr lang="en-US" sz="1600" dirty="0"/>
              <a:t>, Shouval</a:t>
            </a:r>
          </a:p>
          <a:p>
            <a:pPr lvl="0"/>
            <a:r>
              <a:rPr lang="en-US" sz="1600" dirty="0"/>
              <a:t>Representation of reward – 1 </a:t>
            </a:r>
            <a:r>
              <a:rPr lang="en-US" sz="1600" dirty="0" err="1"/>
              <a:t>hr</a:t>
            </a:r>
            <a:r>
              <a:rPr lang="en-US" sz="1600" dirty="0"/>
              <a:t>, Shouval</a:t>
            </a:r>
          </a:p>
          <a:p>
            <a:endParaRPr lang="en-US" sz="1600" b="1" dirty="0"/>
          </a:p>
          <a:p>
            <a:r>
              <a:rPr lang="en-US" sz="2000" b="1" dirty="0"/>
              <a:t>EXAM 2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A7D613-D595-47A3-A22D-A1B95FF42387}"/>
              </a:ext>
            </a:extLst>
          </p:cNvPr>
          <p:cNvSpPr/>
          <p:nvPr/>
        </p:nvSpPr>
        <p:spPr>
          <a:xfrm>
            <a:off x="863588" y="728700"/>
            <a:ext cx="5994412" cy="495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Plasticity and development of neural circuits (10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Synaptic plasticity – 1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Byrne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Consequences of synaptic plasticity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Shouval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Adaptation-induced plasticity  – 1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Dragoi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Learning-induced plasticity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Dragoi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cortical circuits – 3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Felleman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Recovery from neural injury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Felleman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Brain state (8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Impact of brain state on neural responses – 1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Dragoi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Circadian rhythms, arousal, and sleep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Ribelayga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Stress – 1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Do Monte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Fear and anxiety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Do Monte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Reward and motivation – 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Do Monte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EXAM 3 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-990600"/>
            <a:ext cx="6172200" cy="3609975"/>
            <a:chOff x="96" y="-624"/>
            <a:chExt cx="3888" cy="227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2352" y="-624"/>
              <a:ext cx="1632" cy="2274"/>
              <a:chOff x="336" y="192"/>
              <a:chExt cx="1680" cy="2256"/>
            </a:xfrm>
          </p:grpSpPr>
          <p:pic>
            <p:nvPicPr>
              <p:cNvPr id="55300" name="Picture 4" descr="molecul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" y="432"/>
                <a:ext cx="1248" cy="1989"/>
              </a:xfrm>
              <a:prstGeom prst="rect">
                <a:avLst/>
              </a:prstGeom>
              <a:noFill/>
            </p:spPr>
          </p:pic>
          <p:sp>
            <p:nvSpPr>
              <p:cNvPr id="5530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36" y="192"/>
                <a:ext cx="1488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32" y="1632"/>
                <a:ext cx="1584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432" y="816"/>
                <a:ext cx="144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96" y="355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 i="1" dirty="0">
                  <a:solidFill>
                    <a:srgbClr val="333333"/>
                  </a:solidFill>
                </a:rPr>
                <a:t>Molecules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400" y="4141788"/>
            <a:ext cx="5715000" cy="1344612"/>
            <a:chOff x="96" y="2609"/>
            <a:chExt cx="3600" cy="847"/>
          </a:xfrm>
        </p:grpSpPr>
        <p:pic>
          <p:nvPicPr>
            <p:cNvPr id="55306" name="Picture 10" descr="felleman_van ess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2609"/>
              <a:ext cx="1056" cy="847"/>
            </a:xfrm>
            <a:prstGeom prst="rect">
              <a:avLst/>
            </a:prstGeom>
            <a:noFill/>
          </p:spPr>
        </p:pic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96" y="2976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333333"/>
                  </a:solidFill>
                </a:rPr>
                <a:t>Systems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2400" y="5638800"/>
            <a:ext cx="5715000" cy="1144588"/>
            <a:chOff x="96" y="3552"/>
            <a:chExt cx="3600" cy="721"/>
          </a:xfrm>
        </p:grpSpPr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96" y="3840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333333"/>
                  </a:solidFill>
                </a:rPr>
                <a:t>Behavior</a:t>
              </a:r>
            </a:p>
          </p:txBody>
        </p:sp>
        <p:pic>
          <p:nvPicPr>
            <p:cNvPr id="55310" name="Picture 14" descr="ches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3552"/>
              <a:ext cx="1056" cy="721"/>
            </a:xfrm>
            <a:prstGeom prst="rect">
              <a:avLst/>
            </a:prstGeom>
            <a:noFill/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2400" y="2620963"/>
            <a:ext cx="5715000" cy="1341437"/>
            <a:chOff x="96" y="1651"/>
            <a:chExt cx="3600" cy="845"/>
          </a:xfrm>
        </p:grpSpPr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96" y="2035"/>
              <a:ext cx="16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333333"/>
                  </a:solidFill>
                </a:rPr>
                <a:t>Populations</a:t>
              </a:r>
            </a:p>
          </p:txBody>
        </p:sp>
        <p:pic>
          <p:nvPicPr>
            <p:cNvPr id="55313" name="Picture 17" descr="index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0" y="1651"/>
              <a:ext cx="1056" cy="845"/>
            </a:xfrm>
            <a:prstGeom prst="rect">
              <a:avLst/>
            </a:prstGeom>
            <a:noFill/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52400" y="1371600"/>
            <a:ext cx="5715000" cy="1066800"/>
            <a:chOff x="96" y="864"/>
            <a:chExt cx="3600" cy="672"/>
          </a:xfrm>
        </p:grpSpPr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96" y="1152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333333"/>
                  </a:solidFill>
                </a:rPr>
                <a:t>Neurons</a:t>
              </a:r>
            </a:p>
          </p:txBody>
        </p:sp>
        <p:graphicFrame>
          <p:nvGraphicFramePr>
            <p:cNvPr id="55316" name="Object 20"/>
            <p:cNvGraphicFramePr>
              <a:graphicFrameLocks noChangeAspect="1"/>
            </p:cNvGraphicFramePr>
            <p:nvPr/>
          </p:nvGraphicFramePr>
          <p:xfrm>
            <a:off x="2640" y="864"/>
            <a:ext cx="1056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9" name="Image" r:id="rId8" imgW="9390752" imgH="6099541" progId="Photoshop.Image.4">
                    <p:embed/>
                  </p:oleObj>
                </mc:Choice>
                <mc:Fallback>
                  <p:oleObj name="Image" r:id="rId8" imgW="9390752" imgH="6099541" progId="Photoshop.Image.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864"/>
                          <a:ext cx="1056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92696"/>
            <a:ext cx="78128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/>
              <a:t>Systems neuroscience</a:t>
            </a:r>
            <a:r>
              <a:rPr lang="en-US" sz="2600" i="1" dirty="0"/>
              <a:t> </a:t>
            </a:r>
            <a:r>
              <a:rPr lang="en-US" sz="2600" dirty="0"/>
              <a:t>is a </a:t>
            </a:r>
            <a:r>
              <a:rPr lang="en-US" sz="2600" dirty="0" err="1"/>
              <a:t>subdiscipline</a:t>
            </a:r>
            <a:r>
              <a:rPr lang="en-US" sz="2600" dirty="0"/>
              <a:t> of neuroscience which studies the function of neural circuits and systems. </a:t>
            </a:r>
          </a:p>
          <a:p>
            <a:endParaRPr lang="en-US" sz="2600" dirty="0"/>
          </a:p>
          <a:p>
            <a:endParaRPr lang="en-US" sz="2600" dirty="0"/>
          </a:p>
          <a:p>
            <a:pPr algn="just"/>
            <a:r>
              <a:rPr lang="en-US" sz="2600" u="sng" dirty="0"/>
              <a:t>Main questions: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1. How do neurons behave when connected together to form neural networks? 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2. How do neural circuits analyze sensory information, form perceptions of the external world, make decisions, and execute movements?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4.bp.blogspot.com/_IA5nokOFh84/S_OPkww7QjI/AAAAAAAAEPU/EHoMG0XWXrE/s1600/Felleman+and+Van+Essen+Visual+Hierarc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832648" cy="554461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564" y="6536377"/>
            <a:ext cx="34559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Felleman and van Essen, </a:t>
            </a:r>
            <a:r>
              <a:rPr lang="en-US" sz="1100" i="1" dirty="0" err="1"/>
              <a:t>Cereb</a:t>
            </a:r>
            <a:r>
              <a:rPr lang="en-US" sz="1100" i="1" dirty="0"/>
              <a:t> Cortex</a:t>
            </a:r>
            <a:r>
              <a:rPr lang="en-US" sz="1100" dirty="0"/>
              <a:t>, 1991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4841" y="116632"/>
            <a:ext cx="849763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i="1" dirty="0"/>
              <a:t>Hierarchical processing in cerebral cortex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008063" y="1633538"/>
          <a:ext cx="7158037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4" imgW="9390752" imgH="6099541" progId="Photoshop.Image.7">
                  <p:embed/>
                </p:oleObj>
              </mc:Choice>
              <mc:Fallback>
                <p:oleObj name="Image" r:id="rId4" imgW="9390752" imgH="6099541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633538"/>
                        <a:ext cx="7158037" cy="455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431800" y="333375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i="1"/>
              <a:t>Single-electrode recording of neuronal activity</a:t>
            </a:r>
          </a:p>
          <a:p>
            <a:pPr algn="ctr" eaLnBrk="0" hangingPunct="0"/>
            <a:endParaRPr lang="en-US" sz="3000" i="1"/>
          </a:p>
          <a:p>
            <a:pPr algn="ctr" eaLnBrk="0" hangingPunct="0"/>
            <a:r>
              <a:rPr lang="en-US" sz="3000" i="1"/>
              <a:t>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_oh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162300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Grp="1" noChangeAspect="1"/>
          </p:cNvGraphicFramePr>
          <p:nvPr>
            <p:ph/>
          </p:nvPr>
        </p:nvGraphicFramePr>
        <p:xfrm>
          <a:off x="6537325" y="376238"/>
          <a:ext cx="2120900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5" imgW="1764796" imgH="2295149" progId="Photoshop.Image.7">
                  <p:embed/>
                </p:oleObj>
              </mc:Choice>
              <mc:Fallback>
                <p:oleObj name="Image" r:id="rId5" imgW="1764796" imgH="2295149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376238"/>
                        <a:ext cx="2120900" cy="275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368550"/>
            <a:ext cx="274161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408613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two-photon calcium imaging</a:t>
            </a:r>
          </a:p>
          <a:p>
            <a:r>
              <a:rPr lang="en-US" sz="1800" dirty="0"/>
              <a:t>spatial resolution ~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/>
              <a:t>m</a:t>
            </a:r>
          </a:p>
          <a:p>
            <a:r>
              <a:rPr lang="en-US" sz="1800" dirty="0"/>
              <a:t>temporal resolution ~ 10</a:t>
            </a:r>
            <a:r>
              <a:rPr lang="en-US" sz="1800" baseline="30000" dirty="0"/>
              <a:t>2</a:t>
            </a:r>
            <a:r>
              <a:rPr lang="en-US" sz="1800" dirty="0"/>
              <a:t> ms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87675" y="4076700"/>
            <a:ext cx="3313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           optical imaging</a:t>
            </a:r>
          </a:p>
          <a:p>
            <a:r>
              <a:rPr lang="en-US" sz="1800"/>
              <a:t>spatial resolution ~ 10-10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r>
              <a:rPr lang="en-US" sz="1800"/>
              <a:t>temporal resolution ~ 10</a:t>
            </a:r>
            <a:r>
              <a:rPr lang="en-US" sz="1800" baseline="30000"/>
              <a:t>2</a:t>
            </a:r>
            <a:r>
              <a:rPr lang="en-US" sz="1800"/>
              <a:t> ms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84888" y="3213100"/>
            <a:ext cx="3455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	   fMRI</a:t>
            </a:r>
          </a:p>
          <a:p>
            <a:r>
              <a:rPr lang="en-US" sz="1800"/>
              <a:t>spatial resolution ~ 10</a:t>
            </a:r>
            <a:r>
              <a:rPr lang="en-US" sz="1800" baseline="30000"/>
              <a:t>3</a:t>
            </a:r>
            <a:r>
              <a:rPr lang="en-US" sz="1800"/>
              <a:t>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</a:t>
            </a:r>
          </a:p>
          <a:p>
            <a:r>
              <a:rPr lang="en-US" sz="1800"/>
              <a:t>temporal resolution ~ 10</a:t>
            </a:r>
            <a:r>
              <a:rPr lang="en-US" sz="1800" baseline="30000"/>
              <a:t>3</a:t>
            </a:r>
            <a:r>
              <a:rPr lang="en-US" sz="1800"/>
              <a:t> ms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160338"/>
            <a:ext cx="5767388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 dirty="0"/>
              <a:t>Optical techniques to examine population activity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368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i="1" dirty="0"/>
              <a:t>Electrophysiological recordings in human and non-human primates (</a:t>
            </a:r>
            <a:r>
              <a:rPr lang="en-US" sz="3200" i="1" dirty="0" err="1"/>
              <a:t>Cyberkinetics</a:t>
            </a:r>
            <a:r>
              <a:rPr lang="en-US" sz="3200" i="1" dirty="0"/>
              <a:t>) </a:t>
            </a:r>
            <a:br>
              <a:rPr lang="en-US" sz="3200" i="1" dirty="0"/>
            </a:br>
            <a:endParaRPr lang="en-US" sz="3200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000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trode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0163" y="9439275"/>
            <a:ext cx="15459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76400"/>
            <a:ext cx="37338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86350" y="4646613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4 mm by 4 mm base </a:t>
            </a:r>
          </a:p>
          <a:p>
            <a:endParaRPr lang="en-US" sz="2000"/>
          </a:p>
          <a:p>
            <a:r>
              <a:rPr lang="en-US" sz="2000"/>
              <a:t>100 silicon spikes that are 1.0 or 1.5 mm long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EEG c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1919288"/>
            <a:ext cx="27527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225" y="1822450"/>
            <a:ext cx="40132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2863" y="4419600"/>
            <a:ext cx="3171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3"/>
          <p:cNvSpPr>
            <a:spLocks noChangeArrowheads="1"/>
          </p:cNvSpPr>
          <p:nvPr/>
        </p:nvSpPr>
        <p:spPr bwMode="auto">
          <a:xfrm>
            <a:off x="4645025" y="617538"/>
            <a:ext cx="516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i="1"/>
              <a:t>Subdural multi-electrode recordings in human cortex</a:t>
            </a:r>
          </a:p>
        </p:txBody>
      </p:sp>
      <p:sp>
        <p:nvSpPr>
          <p:cNvPr id="31750" name="Rectangle 43"/>
          <p:cNvSpPr>
            <a:spLocks noChangeArrowheads="1"/>
          </p:cNvSpPr>
          <p:nvPr/>
        </p:nvSpPr>
        <p:spPr bwMode="auto">
          <a:xfrm>
            <a:off x="266700" y="617538"/>
            <a:ext cx="3476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i="1"/>
              <a:t>Scalp multi-electrode recordings in human cortex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95536" y="1343955"/>
            <a:ext cx="828092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Basics: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4 credit course meeting Tues/Thurs from 10:45-12:45 online (via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Webex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Textbook: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“Neuroscience” 6</a:t>
            </a:r>
            <a:r>
              <a:rPr kumimoji="0" 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Edition by Purves, Augustine, Katz, Fitzpatrick, etc.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Lecturers: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Dr. Michael Beierlein, Dr. Jack Byrne, Dr. Fabricio Do Monte, Dr. Pat Dougherty, Dr. Valentin Dragoi, Dr. Dan Felleman, Dr. Shin Nagayama, Dr. Christophe Ribelayga, Dr. Harel Shouval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Evaluation: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Three take-home examinations will be used to assess the student’s acquisition of presented information.  Grades will be assigned based on exam performance and student participation in class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(e.g.,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2As and 1B 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or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1A and 2Bs 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could result in a final A or B depending on class participation).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774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i="1" dirty="0"/>
              <a:t>Course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779</Words>
  <Application>Microsoft Office PowerPoint</Application>
  <PresentationFormat>On-screen Show (4:3)</PresentationFormat>
  <Paragraphs>110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Symbol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Electrophysiological recordings in human and non-human primates (Cyberkinetics)  </vt:lpstr>
      <vt:lpstr>PowerPoint Presentation</vt:lpstr>
      <vt:lpstr>Course Information</vt:lpstr>
      <vt:lpstr>PowerPoint Presentation</vt:lpstr>
      <vt:lpstr>PowerPoint Presentation</vt:lpstr>
      <vt:lpstr>PowerPoint Presentation</vt:lpstr>
    </vt:vector>
  </TitlesOfParts>
  <Company>UTHSC-Houston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 Dragoi</dc:creator>
  <cp:lastModifiedBy>Dragoi, Valentin</cp:lastModifiedBy>
  <cp:revision>758</cp:revision>
  <dcterms:created xsi:type="dcterms:W3CDTF">2005-11-10T22:30:46Z</dcterms:created>
  <dcterms:modified xsi:type="dcterms:W3CDTF">2021-01-11T21:26:09Z</dcterms:modified>
</cp:coreProperties>
</file>