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318" r:id="rId3"/>
    <p:sldId id="339" r:id="rId4"/>
    <p:sldId id="319" r:id="rId5"/>
    <p:sldId id="320" r:id="rId6"/>
    <p:sldId id="321" r:id="rId7"/>
    <p:sldId id="322" r:id="rId8"/>
    <p:sldId id="350" r:id="rId9"/>
    <p:sldId id="323" r:id="rId10"/>
    <p:sldId id="358" r:id="rId11"/>
    <p:sldId id="359" r:id="rId12"/>
    <p:sldId id="329" r:id="rId13"/>
    <p:sldId id="325" r:id="rId14"/>
    <p:sldId id="326" r:id="rId15"/>
    <p:sldId id="370" r:id="rId16"/>
    <p:sldId id="328" r:id="rId17"/>
    <p:sldId id="317" r:id="rId18"/>
    <p:sldId id="332" r:id="rId19"/>
    <p:sldId id="351" r:id="rId20"/>
    <p:sldId id="352" r:id="rId21"/>
    <p:sldId id="353" r:id="rId22"/>
    <p:sldId id="336" r:id="rId23"/>
    <p:sldId id="337" r:id="rId24"/>
    <p:sldId id="338" r:id="rId25"/>
    <p:sldId id="333" r:id="rId26"/>
    <p:sldId id="334" r:id="rId27"/>
    <p:sldId id="335" r:id="rId28"/>
    <p:sldId id="367" r:id="rId29"/>
    <p:sldId id="363" r:id="rId30"/>
    <p:sldId id="364" r:id="rId31"/>
    <p:sldId id="365" r:id="rId32"/>
    <p:sldId id="366" r:id="rId33"/>
    <p:sldId id="361" r:id="rId34"/>
    <p:sldId id="362" r:id="rId35"/>
    <p:sldId id="345" r:id="rId36"/>
    <p:sldId id="346" r:id="rId37"/>
    <p:sldId id="347" r:id="rId38"/>
    <p:sldId id="344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27"/>
    <a:srgbClr val="0D0D2E"/>
    <a:srgbClr val="0D0D29"/>
    <a:srgbClr val="12123A"/>
    <a:srgbClr val="0E0E2C"/>
    <a:srgbClr val="09091D"/>
    <a:srgbClr val="0C0C26"/>
    <a:srgbClr val="0F0F2F"/>
    <a:srgbClr val="111135"/>
    <a:srgbClr val="27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97" d="100"/>
          <a:sy n="97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44D81BA-DC64-4E10-8E12-DEECFC97E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88"/>
            <a:fld id="{3584CD96-4703-4FB0-BAE1-90B6E0222ADD}" type="slidenum">
              <a:rPr lang="en-US" sz="1300"/>
              <a:pPr algn="r" defTabSz="966788"/>
              <a:t>1</a:t>
            </a:fld>
            <a:endParaRPr 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53" tIns="48326" rIns="96653" bIns="4832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46BDA-A02F-4BD9-B603-DE6517172E2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7500"/>
            <a:ext cx="1588" cy="1588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788" y="4533354"/>
            <a:ext cx="6246706" cy="426282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F433F-DB07-4D94-B722-E6356A1D3C1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7500"/>
            <a:ext cx="1588" cy="1588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788" y="4533354"/>
            <a:ext cx="6246706" cy="426282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58835-21E2-4A0A-8435-33F0FFCAD886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08025"/>
            <a:ext cx="4829175" cy="36210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3904"/>
            <a:ext cx="5364480" cy="43288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170F2-BA23-441C-AD61-13F9C4F4F2DE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FD178-7C3F-4BFE-9A2F-BBFDBEB2AAC2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26E71-3F8A-4A96-9A46-74C624D5ED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D347F-E487-4A36-8E4A-CC36FFCCBD14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88"/>
            <a:fld id="{3584CD96-4703-4FB0-BAE1-90B6E0222ADD}" type="slidenum">
              <a:rPr lang="en-US" sz="1300"/>
              <a:pPr algn="r" defTabSz="966788"/>
              <a:t>18</a:t>
            </a:fld>
            <a:endParaRPr 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53" tIns="48326" rIns="96653" bIns="4832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DADF3-DBF6-4966-9C66-A667323CA87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7500"/>
            <a:ext cx="1588" cy="1588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788" y="4533354"/>
            <a:ext cx="6246706" cy="426282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EF2E-8650-4984-9067-013C5CF4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4E94-1B14-413E-9633-3D44B7A9B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6783-D4CE-4B14-A95B-248140F0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3F524F-41EA-4BC3-B8AD-DF85CD307C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B607-56B5-47E4-8A75-B84D78D6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7246-8ED5-4530-8677-95CE1CEC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F08A2-71B2-4A4C-8484-731C1B6AE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1E5F-2564-4797-B755-0E6939B3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B08D-26E6-42CD-88C8-AE4FB3B06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A24E-6330-4B50-BDF7-97488F82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373E-1F85-4BED-8623-816C554AF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453B-054F-43B7-82C1-851F95AA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7399C42-E717-4325-A570-ABEB888E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0870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8367604" TargetMode="External"/><Relationship Id="rId5" Type="http://schemas.openxmlformats.org/officeDocument/2006/relationships/hyperlink" Target="http://www.ncbi.nlm.nih.gov/pubmed/15195097" TargetMode="External"/><Relationship Id="rId4" Type="http://schemas.openxmlformats.org/officeDocument/2006/relationships/hyperlink" Target="http://www.ncbi.nlm.nih.gov/pubmed/1133398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ncbi.nlm.nih.gov/pubmed/1148405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Ibbotson%20MR%22%5bAuthor%5d" TargetMode="External"/><Relationship Id="rId3" Type="http://schemas.openxmlformats.org/officeDocument/2006/relationships/hyperlink" Target="http://www.ncbi.nlm.nih.gov/pubmed?term=%22Crowder%20NA%22%5bAuthor%5d" TargetMode="External"/><Relationship Id="rId7" Type="http://schemas.openxmlformats.org/officeDocument/2006/relationships/hyperlink" Target="http://www.ncbi.nlm.nih.gov/pubmed?term=%22Clifford%20CW%22%5bAuthor%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Dreher%20B%22%5bAuthor%5d" TargetMode="External"/><Relationship Id="rId5" Type="http://schemas.openxmlformats.org/officeDocument/2006/relationships/hyperlink" Target="http://www.ncbi.nlm.nih.gov/pubmed?term=%22Hietanen%20MA%22%5bAuthor%5d" TargetMode="External"/><Relationship Id="rId4" Type="http://schemas.openxmlformats.org/officeDocument/2006/relationships/hyperlink" Target="http://www.ncbi.nlm.nih.gov/pubmed?term=%22Price%20NS%22%5bAuthor%5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48405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9640482" TargetMode="External"/><Relationship Id="rId5" Type="http://schemas.openxmlformats.org/officeDocument/2006/relationships/hyperlink" Target="http://www.ncbi.nlm.nih.gov/pubmed/11452310" TargetMode="External"/><Relationship Id="rId4" Type="http://schemas.openxmlformats.org/officeDocument/2006/relationships/hyperlink" Target="http://www.ncbi.nlm.nih.gov/pubmed/1497324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0.emf"/><Relationship Id="rId7" Type="http://schemas.openxmlformats.org/officeDocument/2006/relationships/image" Target="../media/image7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650875"/>
            <a:ext cx="81645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sz="3200" b="1" i="1" dirty="0" smtClean="0">
                <a:solidFill>
                  <a:srgbClr val="CC3300"/>
                </a:solidFill>
              </a:rPr>
              <a:t>ADAPTATION-INDUCED PLASTICITY</a:t>
            </a:r>
            <a:endParaRPr lang="en-US" sz="3200" b="1" i="1" dirty="0">
              <a:solidFill>
                <a:srgbClr val="CC33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endParaRPr lang="en-US" sz="3200" b="1" i="1" dirty="0">
              <a:solidFill>
                <a:srgbClr val="CC3300"/>
              </a:solidFill>
            </a:endParaRPr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9413" y="3429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/>
              <a:t>Valentin Dragoi</a:t>
            </a:r>
          </a:p>
          <a:p>
            <a:pPr algn="ctr" eaLnBrk="0" hangingPunct="0"/>
            <a:endParaRPr lang="en-US" sz="2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0" y="4432300"/>
            <a:ext cx="4451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Department of Neurobiology and Anatomy</a:t>
            </a:r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5268913"/>
            <a:ext cx="333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53350" cy="575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12693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/>
              <a:t>Adaptation to high-level stimulus features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72" y="0"/>
            <a:ext cx="4224528" cy="68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609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Adaptation across the Cortical Hierarchy: Low-Level Curve</a:t>
            </a:r>
          </a:p>
          <a:p>
            <a:r>
              <a:rPr lang="en-US" b="1" dirty="0" smtClean="0"/>
              <a:t>Adaptation Affects High-Level Facial-Expression Judgments</a:t>
            </a:r>
          </a:p>
          <a:p>
            <a:endParaRPr lang="en-US" b="1" dirty="0" smtClean="0"/>
          </a:p>
          <a:p>
            <a:r>
              <a:rPr lang="en-US" b="1" i="1" dirty="0" smtClean="0"/>
              <a:t>J. </a:t>
            </a:r>
            <a:r>
              <a:rPr lang="en-US" b="1" i="1" dirty="0" err="1" smtClean="0"/>
              <a:t>Neurosci</a:t>
            </a:r>
            <a:r>
              <a:rPr lang="en-US" b="1" i="1" dirty="0" smtClean="0"/>
              <a:t>, 2008</a:t>
            </a:r>
          </a:p>
          <a:p>
            <a:endParaRPr lang="en-US" b="1" dirty="0" smtClean="0"/>
          </a:p>
          <a:p>
            <a:r>
              <a:rPr lang="en-US" b="1" dirty="0" smtClean="0"/>
              <a:t>Hong Xu,1 Peter Dayan,2 Richard M. Lipkin,1 and </a:t>
            </a:r>
            <a:r>
              <a:rPr lang="en-US" b="1" dirty="0" err="1" smtClean="0"/>
              <a:t>Ning</a:t>
            </a:r>
            <a:r>
              <a:rPr lang="en-US" b="1" dirty="0" smtClean="0"/>
              <a:t> Qian1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dex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1560513"/>
            <a:ext cx="379412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62025" y="108298"/>
            <a:ext cx="73914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 dirty="0" smtClean="0"/>
              <a:t>Do the properties of the population code change after adaptation?</a:t>
            </a:r>
            <a:endParaRPr lang="en-US" sz="3200" dirty="0"/>
          </a:p>
        </p:txBody>
      </p:sp>
      <p:pic>
        <p:nvPicPr>
          <p:cNvPr id="13316" name="Picture 4" descr="micro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213" y="1703388"/>
            <a:ext cx="2333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606107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3960813" y="5732463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sc (neuron 1)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 rot="-5400000">
            <a:off x="522288" y="3157537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sc (neuron 2)</a:t>
            </a: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6732588" y="6543675"/>
            <a:ext cx="431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Gutnisky and Dragoi, </a:t>
            </a:r>
            <a:r>
              <a:rPr lang="en-US" sz="1200" i="1">
                <a:latin typeface="Times New Roman" pitchFamily="18" charset="0"/>
              </a:rPr>
              <a:t>Nature</a:t>
            </a:r>
            <a:r>
              <a:rPr lang="en-US" sz="1200">
                <a:latin typeface="Times New Roman" pitchFamily="18" charset="0"/>
              </a:rPr>
              <a:t>, 2008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358775" y="363538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 dirty="0"/>
              <a:t>Correlation in trial-by-trial </a:t>
            </a:r>
            <a:r>
              <a:rPr lang="en-US" sz="2800" i="1" dirty="0" smtClean="0"/>
              <a:t>variability before adaptation</a:t>
            </a:r>
            <a:endParaRPr lang="en-US" sz="2800" i="1" dirty="0"/>
          </a:p>
          <a:p>
            <a:pPr algn="ctr" eaLnBrk="0" hangingPunct="0"/>
            <a:endParaRPr lang="en-US" sz="2800" b="1" i="1" dirty="0"/>
          </a:p>
          <a:p>
            <a:pPr algn="ctr" eaLnBrk="0" hangingPunct="0"/>
            <a:r>
              <a:rPr lang="en-US" sz="2800" b="1" i="1" dirty="0"/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606107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3960813" y="5732463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sc (neuron 1)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 rot="-5400000">
            <a:off x="522288" y="3157537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sc (neuron 2)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457200" y="227013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i="1" dirty="0"/>
              <a:t>Adaptation </a:t>
            </a:r>
            <a:r>
              <a:rPr lang="en-US" sz="3200" i="1" dirty="0" err="1"/>
              <a:t>decorrelates</a:t>
            </a:r>
            <a:r>
              <a:rPr lang="en-US" sz="3200" i="1" dirty="0"/>
              <a:t> V1 responses</a:t>
            </a:r>
          </a:p>
          <a:p>
            <a:pPr algn="ctr" eaLnBrk="0" hangingPunct="0"/>
            <a:endParaRPr lang="en-US" sz="3200" b="1" i="1" dirty="0"/>
          </a:p>
          <a:p>
            <a:pPr algn="ctr" eaLnBrk="0" hangingPunct="0"/>
            <a:r>
              <a:rPr lang="en-US" sz="3200" b="1" i="1" dirty="0"/>
              <a:t>                        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74938" y="2857500"/>
            <a:ext cx="4038600" cy="2352675"/>
            <a:chOff x="2674938" y="2857500"/>
            <a:chExt cx="4038600" cy="2352675"/>
          </a:xfrm>
        </p:grpSpPr>
        <p:sp>
          <p:nvSpPr>
            <p:cNvPr id="36872" name="Line 13"/>
            <p:cNvSpPr>
              <a:spLocks noChangeShapeType="1"/>
            </p:cNvSpPr>
            <p:nvPr/>
          </p:nvSpPr>
          <p:spPr bwMode="auto">
            <a:xfrm flipV="1">
              <a:off x="2743200" y="2857500"/>
              <a:ext cx="3800475" cy="2352675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4"/>
            <p:cNvSpPr>
              <a:spLocks noChangeShapeType="1"/>
            </p:cNvSpPr>
            <p:nvPr/>
          </p:nvSpPr>
          <p:spPr bwMode="auto">
            <a:xfrm flipV="1">
              <a:off x="2674938" y="3589338"/>
              <a:ext cx="4038600" cy="13525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6629400" y="6400800"/>
            <a:ext cx="431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 err="1">
                <a:latin typeface="Times New Roman" pitchFamily="18" charset="0"/>
              </a:rPr>
              <a:t>Gutnisky</a:t>
            </a:r>
            <a:r>
              <a:rPr lang="en-US" sz="1200" dirty="0">
                <a:latin typeface="Times New Roman" pitchFamily="18" charset="0"/>
              </a:rPr>
              <a:t> and Dragoi, </a:t>
            </a:r>
            <a:r>
              <a:rPr lang="en-US" sz="1200" i="1" dirty="0">
                <a:latin typeface="Times New Roman" pitchFamily="18" charset="0"/>
              </a:rPr>
              <a:t>Nature</a:t>
            </a:r>
            <a:r>
              <a:rPr lang="en-US" sz="1200" dirty="0">
                <a:latin typeface="Times New Roman" pitchFamily="18" charset="0"/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52400" y="60198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447675" y="293688"/>
            <a:ext cx="8305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 dirty="0"/>
              <a:t>Correlation strength is reduced after adaptation</a:t>
            </a:r>
          </a:p>
          <a:p>
            <a:pPr algn="ctr" eaLnBrk="0" hangingPunct="0"/>
            <a:endParaRPr lang="en-US" sz="2800" b="1" i="1" dirty="0"/>
          </a:p>
          <a:p>
            <a:pPr algn="ctr" eaLnBrk="0" hangingPunct="0"/>
            <a:r>
              <a:rPr lang="en-US" sz="2800" b="1" i="1" dirty="0"/>
              <a:t>                         </a:t>
            </a:r>
          </a:p>
        </p:txBody>
      </p: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2066925" y="6372225"/>
            <a:ext cx="573405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550" y="1414463"/>
            <a:ext cx="64166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971"/>
          <p:cNvSpPr txBox="1">
            <a:spLocks noChangeArrowheads="1"/>
          </p:cNvSpPr>
          <p:nvPr/>
        </p:nvSpPr>
        <p:spPr bwMode="auto">
          <a:xfrm>
            <a:off x="6705600" y="6400800"/>
            <a:ext cx="431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 err="1">
                <a:latin typeface="Times New Roman" pitchFamily="18" charset="0"/>
              </a:rPr>
              <a:t>Gutnisky</a:t>
            </a:r>
            <a:r>
              <a:rPr lang="en-US" sz="1200" dirty="0">
                <a:latin typeface="Times New Roman" pitchFamily="18" charset="0"/>
              </a:rPr>
              <a:t> and Dragoi, </a:t>
            </a:r>
            <a:r>
              <a:rPr lang="en-US" sz="1200" i="1" dirty="0">
                <a:latin typeface="Times New Roman" pitchFamily="18" charset="0"/>
              </a:rPr>
              <a:t>Nature</a:t>
            </a:r>
            <a:r>
              <a:rPr lang="en-US" sz="1200" dirty="0">
                <a:latin typeface="Times New Roman" pitchFamily="18" charset="0"/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spect="1" noChangeArrowheads="1" noTextEdit="1"/>
          </p:cNvSpPr>
          <p:nvPr/>
        </p:nvSpPr>
        <p:spPr bwMode="auto">
          <a:xfrm>
            <a:off x="1139825" y="1270000"/>
            <a:ext cx="7459663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39825" y="1270000"/>
            <a:ext cx="69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8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44588" y="1371600"/>
            <a:ext cx="7462837" cy="5370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-238125" y="954088"/>
            <a:ext cx="5778500" cy="4303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914525" y="1538288"/>
            <a:ext cx="5778500" cy="43037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914525" y="5842000"/>
            <a:ext cx="5778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1914525" y="1538288"/>
            <a:ext cx="1588" cy="4303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1914525" y="57848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862138" y="58594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3067050" y="57848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905125" y="585946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100</a:t>
            </a:r>
            <a:endParaRPr lang="en-US" sz="1800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4221163" y="5784850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057650" y="585946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</a:t>
            </a:r>
            <a:endParaRPr lang="en-US" sz="1800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5380038" y="5784850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5216525" y="585946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300</a:t>
            </a:r>
            <a:endParaRPr lang="en-US" sz="1800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6534150" y="57848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6370638" y="585946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400</a:t>
            </a:r>
            <a:endParaRPr lang="en-US" sz="1800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7693025" y="57848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529513" y="585946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500</a:t>
            </a:r>
            <a:endParaRPr lang="en-US" sz="1800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1914525" y="47894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1779588" y="46736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1800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1914525" y="374173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1779588" y="36258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1800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1914525" y="268922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1779588" y="25733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1800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1914525" y="164306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1779588" y="152558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1800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2025650" y="2130425"/>
            <a:ext cx="5667375" cy="3189288"/>
          </a:xfrm>
          <a:custGeom>
            <a:avLst/>
            <a:gdLst>
              <a:gd name="T0" fmla="*/ 0 w 3570"/>
              <a:gd name="T1" fmla="*/ 0 h 2009"/>
              <a:gd name="T2" fmla="*/ 2147483647 w 3570"/>
              <a:gd name="T3" fmla="*/ 2147483647 h 2009"/>
              <a:gd name="T4" fmla="*/ 2147483647 w 3570"/>
              <a:gd name="T5" fmla="*/ 2147483647 h 2009"/>
              <a:gd name="T6" fmla="*/ 2147483647 w 3570"/>
              <a:gd name="T7" fmla="*/ 2147483647 h 2009"/>
              <a:gd name="T8" fmla="*/ 2147483647 w 3570"/>
              <a:gd name="T9" fmla="*/ 2147483647 h 2009"/>
              <a:gd name="T10" fmla="*/ 2147483647 w 3570"/>
              <a:gd name="T11" fmla="*/ 2147483647 h 2009"/>
              <a:gd name="T12" fmla="*/ 2147483647 w 3570"/>
              <a:gd name="T13" fmla="*/ 2147483647 h 2009"/>
              <a:gd name="T14" fmla="*/ 2147483647 w 3570"/>
              <a:gd name="T15" fmla="*/ 2147483647 h 2009"/>
              <a:gd name="T16" fmla="*/ 2147483647 w 3570"/>
              <a:gd name="T17" fmla="*/ 2147483647 h 2009"/>
              <a:gd name="T18" fmla="*/ 2147483647 w 3570"/>
              <a:gd name="T19" fmla="*/ 2147483647 h 2009"/>
              <a:gd name="T20" fmla="*/ 2147483647 w 3570"/>
              <a:gd name="T21" fmla="*/ 2147483647 h 20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70"/>
              <a:gd name="T34" fmla="*/ 0 h 2009"/>
              <a:gd name="T35" fmla="*/ 3570 w 3570"/>
              <a:gd name="T36" fmla="*/ 2009 h 20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70" h="2009">
                <a:moveTo>
                  <a:pt x="0" y="0"/>
                </a:moveTo>
                <a:lnTo>
                  <a:pt x="73" y="700"/>
                </a:lnTo>
                <a:lnTo>
                  <a:pt x="146" y="986"/>
                </a:lnTo>
                <a:lnTo>
                  <a:pt x="220" y="1180"/>
                </a:lnTo>
                <a:lnTo>
                  <a:pt x="293" y="1301"/>
                </a:lnTo>
                <a:lnTo>
                  <a:pt x="473" y="1488"/>
                </a:lnTo>
                <a:lnTo>
                  <a:pt x="656" y="1606"/>
                </a:lnTo>
                <a:lnTo>
                  <a:pt x="1383" y="1818"/>
                </a:lnTo>
                <a:lnTo>
                  <a:pt x="2113" y="1913"/>
                </a:lnTo>
                <a:lnTo>
                  <a:pt x="2840" y="1972"/>
                </a:lnTo>
                <a:lnTo>
                  <a:pt x="3570" y="200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3732213" y="6232525"/>
            <a:ext cx="2149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</a:rPr>
              <a:t>Population size</a:t>
            </a:r>
            <a:endParaRPr lang="en-US" sz="1800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 rot="-5400000">
            <a:off x="443707" y="3499644"/>
            <a:ext cx="18272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</a:rPr>
              <a:t>Threshold (º)</a:t>
            </a:r>
            <a:endParaRPr lang="en-US" sz="1800"/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2025650" y="2020888"/>
            <a:ext cx="5667375" cy="2314575"/>
          </a:xfrm>
          <a:custGeom>
            <a:avLst/>
            <a:gdLst>
              <a:gd name="T0" fmla="*/ 0 w 3570"/>
              <a:gd name="T1" fmla="*/ 0 h 1458"/>
              <a:gd name="T2" fmla="*/ 2147483647 w 3570"/>
              <a:gd name="T3" fmla="*/ 2147483647 h 1458"/>
              <a:gd name="T4" fmla="*/ 2147483647 w 3570"/>
              <a:gd name="T5" fmla="*/ 2147483647 h 1458"/>
              <a:gd name="T6" fmla="*/ 2147483647 w 3570"/>
              <a:gd name="T7" fmla="*/ 2147483647 h 1458"/>
              <a:gd name="T8" fmla="*/ 2147483647 w 3570"/>
              <a:gd name="T9" fmla="*/ 2147483647 h 1458"/>
              <a:gd name="T10" fmla="*/ 2147483647 w 3570"/>
              <a:gd name="T11" fmla="*/ 2147483647 h 1458"/>
              <a:gd name="T12" fmla="*/ 2147483647 w 3570"/>
              <a:gd name="T13" fmla="*/ 2147483647 h 1458"/>
              <a:gd name="T14" fmla="*/ 2147483647 w 3570"/>
              <a:gd name="T15" fmla="*/ 2147483647 h 1458"/>
              <a:gd name="T16" fmla="*/ 2147483647 w 3570"/>
              <a:gd name="T17" fmla="*/ 2147483647 h 1458"/>
              <a:gd name="T18" fmla="*/ 2147483647 w 3570"/>
              <a:gd name="T19" fmla="*/ 2147483647 h 1458"/>
              <a:gd name="T20" fmla="*/ 2147483647 w 3570"/>
              <a:gd name="T21" fmla="*/ 2147483647 h 14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70"/>
              <a:gd name="T34" fmla="*/ 0 h 1458"/>
              <a:gd name="T35" fmla="*/ 3570 w 3570"/>
              <a:gd name="T36" fmla="*/ 1458 h 14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70" h="1458">
                <a:moveTo>
                  <a:pt x="0" y="0"/>
                </a:moveTo>
                <a:lnTo>
                  <a:pt x="73" y="604"/>
                </a:lnTo>
                <a:lnTo>
                  <a:pt x="146" y="843"/>
                </a:lnTo>
                <a:lnTo>
                  <a:pt x="220" y="978"/>
                </a:lnTo>
                <a:lnTo>
                  <a:pt x="293" y="1063"/>
                </a:lnTo>
                <a:lnTo>
                  <a:pt x="473" y="1183"/>
                </a:lnTo>
                <a:lnTo>
                  <a:pt x="656" y="1257"/>
                </a:lnTo>
                <a:lnTo>
                  <a:pt x="1383" y="1374"/>
                </a:lnTo>
                <a:lnTo>
                  <a:pt x="2113" y="1418"/>
                </a:lnTo>
                <a:lnTo>
                  <a:pt x="2840" y="1444"/>
                </a:lnTo>
                <a:lnTo>
                  <a:pt x="3570" y="1458"/>
                </a:lnTo>
              </a:path>
            </a:pathLst>
          </a:custGeom>
          <a:noFill/>
          <a:ln w="30226" cap="flat">
            <a:solidFill>
              <a:srgbClr val="FF00F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>
            <a:off x="2025650" y="1724025"/>
            <a:ext cx="5667375" cy="2105025"/>
          </a:xfrm>
          <a:custGeom>
            <a:avLst/>
            <a:gdLst>
              <a:gd name="T0" fmla="*/ 0 w 3570"/>
              <a:gd name="T1" fmla="*/ 0 h 1326"/>
              <a:gd name="T2" fmla="*/ 2147483647 w 3570"/>
              <a:gd name="T3" fmla="*/ 2147483647 h 1326"/>
              <a:gd name="T4" fmla="*/ 2147483647 w 3570"/>
              <a:gd name="T5" fmla="*/ 2147483647 h 1326"/>
              <a:gd name="T6" fmla="*/ 2147483647 w 3570"/>
              <a:gd name="T7" fmla="*/ 2147483647 h 1326"/>
              <a:gd name="T8" fmla="*/ 2147483647 w 3570"/>
              <a:gd name="T9" fmla="*/ 2147483647 h 1326"/>
              <a:gd name="T10" fmla="*/ 2147483647 w 3570"/>
              <a:gd name="T11" fmla="*/ 2147483647 h 1326"/>
              <a:gd name="T12" fmla="*/ 2147483647 w 3570"/>
              <a:gd name="T13" fmla="*/ 2147483647 h 1326"/>
              <a:gd name="T14" fmla="*/ 2147483647 w 3570"/>
              <a:gd name="T15" fmla="*/ 2147483647 h 1326"/>
              <a:gd name="T16" fmla="*/ 2147483647 w 3570"/>
              <a:gd name="T17" fmla="*/ 2147483647 h 1326"/>
              <a:gd name="T18" fmla="*/ 2147483647 w 3570"/>
              <a:gd name="T19" fmla="*/ 2147483647 h 1326"/>
              <a:gd name="T20" fmla="*/ 2147483647 w 3570"/>
              <a:gd name="T21" fmla="*/ 2147483647 h 1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70"/>
              <a:gd name="T34" fmla="*/ 0 h 1326"/>
              <a:gd name="T35" fmla="*/ 3570 w 3570"/>
              <a:gd name="T36" fmla="*/ 1326 h 13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70" h="1326">
                <a:moveTo>
                  <a:pt x="0" y="0"/>
                </a:moveTo>
                <a:lnTo>
                  <a:pt x="73" y="517"/>
                </a:lnTo>
                <a:lnTo>
                  <a:pt x="146" y="729"/>
                </a:lnTo>
                <a:lnTo>
                  <a:pt x="220" y="854"/>
                </a:lnTo>
                <a:lnTo>
                  <a:pt x="293" y="931"/>
                </a:lnTo>
                <a:lnTo>
                  <a:pt x="473" y="1044"/>
                </a:lnTo>
                <a:lnTo>
                  <a:pt x="656" y="1114"/>
                </a:lnTo>
                <a:lnTo>
                  <a:pt x="1383" y="1220"/>
                </a:lnTo>
                <a:lnTo>
                  <a:pt x="2113" y="1275"/>
                </a:lnTo>
                <a:lnTo>
                  <a:pt x="2840" y="1304"/>
                </a:lnTo>
                <a:lnTo>
                  <a:pt x="3570" y="1326"/>
                </a:lnTo>
              </a:path>
            </a:pathLst>
          </a:custGeom>
          <a:noFill/>
          <a:ln w="30163" cap="flat">
            <a:solidFill>
              <a:srgbClr val="9696F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1995488" y="1538288"/>
            <a:ext cx="5703887" cy="2465387"/>
          </a:xfrm>
          <a:custGeom>
            <a:avLst/>
            <a:gdLst>
              <a:gd name="T0" fmla="*/ 0 w 3593"/>
              <a:gd name="T1" fmla="*/ 0 h 1553"/>
              <a:gd name="T2" fmla="*/ 2147483647 w 3593"/>
              <a:gd name="T3" fmla="*/ 2147483647 h 1553"/>
              <a:gd name="T4" fmla="*/ 2147483647 w 3593"/>
              <a:gd name="T5" fmla="*/ 2147483647 h 1553"/>
              <a:gd name="T6" fmla="*/ 2147483647 w 3593"/>
              <a:gd name="T7" fmla="*/ 2147483647 h 1553"/>
              <a:gd name="T8" fmla="*/ 2147483647 w 3593"/>
              <a:gd name="T9" fmla="*/ 2147483647 h 1553"/>
              <a:gd name="T10" fmla="*/ 2147483647 w 3593"/>
              <a:gd name="T11" fmla="*/ 2147483647 h 1553"/>
              <a:gd name="T12" fmla="*/ 2147483647 w 3593"/>
              <a:gd name="T13" fmla="*/ 2147483647 h 1553"/>
              <a:gd name="T14" fmla="*/ 2147483647 w 3593"/>
              <a:gd name="T15" fmla="*/ 2147483647 h 1553"/>
              <a:gd name="T16" fmla="*/ 2147483647 w 3593"/>
              <a:gd name="T17" fmla="*/ 2147483647 h 1553"/>
              <a:gd name="T18" fmla="*/ 2147483647 w 3593"/>
              <a:gd name="T19" fmla="*/ 2147483647 h 1553"/>
              <a:gd name="T20" fmla="*/ 2147483647 w 3593"/>
              <a:gd name="T21" fmla="*/ 2147483647 h 1553"/>
              <a:gd name="T22" fmla="*/ 2147483647 w 3593"/>
              <a:gd name="T23" fmla="*/ 2147483647 h 15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93"/>
              <a:gd name="T37" fmla="*/ 0 h 1553"/>
              <a:gd name="T38" fmla="*/ 3593 w 3593"/>
              <a:gd name="T39" fmla="*/ 1553 h 15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93" h="1553">
                <a:moveTo>
                  <a:pt x="0" y="0"/>
                </a:moveTo>
                <a:lnTo>
                  <a:pt x="44" y="560"/>
                </a:lnTo>
                <a:lnTo>
                  <a:pt x="85" y="780"/>
                </a:lnTo>
                <a:lnTo>
                  <a:pt x="125" y="872"/>
                </a:lnTo>
                <a:lnTo>
                  <a:pt x="165" y="1000"/>
                </a:lnTo>
                <a:lnTo>
                  <a:pt x="261" y="1128"/>
                </a:lnTo>
                <a:lnTo>
                  <a:pt x="360" y="1198"/>
                </a:lnTo>
                <a:lnTo>
                  <a:pt x="738" y="1359"/>
                </a:lnTo>
                <a:lnTo>
                  <a:pt x="1116" y="1436"/>
                </a:lnTo>
                <a:lnTo>
                  <a:pt x="1490" y="1469"/>
                </a:lnTo>
                <a:lnTo>
                  <a:pt x="1864" y="1495"/>
                </a:lnTo>
                <a:lnTo>
                  <a:pt x="3593" y="1553"/>
                </a:lnTo>
              </a:path>
            </a:pathLst>
          </a:custGeom>
          <a:noFill/>
          <a:ln w="30163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2012950" y="2527300"/>
            <a:ext cx="5686425" cy="2198688"/>
          </a:xfrm>
          <a:custGeom>
            <a:avLst/>
            <a:gdLst>
              <a:gd name="T0" fmla="*/ 0 w 3582"/>
              <a:gd name="T1" fmla="*/ 0 h 1385"/>
              <a:gd name="T2" fmla="*/ 2147483647 w 3582"/>
              <a:gd name="T3" fmla="*/ 2147483647 h 1385"/>
              <a:gd name="T4" fmla="*/ 2147483647 w 3582"/>
              <a:gd name="T5" fmla="*/ 2147483647 h 1385"/>
              <a:gd name="T6" fmla="*/ 2147483647 w 3582"/>
              <a:gd name="T7" fmla="*/ 2147483647 h 1385"/>
              <a:gd name="T8" fmla="*/ 2147483647 w 3582"/>
              <a:gd name="T9" fmla="*/ 2147483647 h 1385"/>
              <a:gd name="T10" fmla="*/ 2147483647 w 3582"/>
              <a:gd name="T11" fmla="*/ 2147483647 h 1385"/>
              <a:gd name="T12" fmla="*/ 2147483647 w 3582"/>
              <a:gd name="T13" fmla="*/ 2147483647 h 1385"/>
              <a:gd name="T14" fmla="*/ 2147483647 w 3582"/>
              <a:gd name="T15" fmla="*/ 2147483647 h 1385"/>
              <a:gd name="T16" fmla="*/ 2147483647 w 3582"/>
              <a:gd name="T17" fmla="*/ 2147483647 h 1385"/>
              <a:gd name="T18" fmla="*/ 2147483647 w 3582"/>
              <a:gd name="T19" fmla="*/ 2147483647 h 1385"/>
              <a:gd name="T20" fmla="*/ 2147483647 w 3582"/>
              <a:gd name="T21" fmla="*/ 2147483647 h 1385"/>
              <a:gd name="T22" fmla="*/ 2147483647 w 3582"/>
              <a:gd name="T23" fmla="*/ 2147483647 h 13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2"/>
              <a:gd name="T37" fmla="*/ 0 h 1385"/>
              <a:gd name="T38" fmla="*/ 3582 w 3582"/>
              <a:gd name="T39" fmla="*/ 1385 h 13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2" h="1385">
                <a:moveTo>
                  <a:pt x="0" y="0"/>
                </a:moveTo>
                <a:lnTo>
                  <a:pt x="52" y="483"/>
                </a:lnTo>
                <a:lnTo>
                  <a:pt x="96" y="692"/>
                </a:lnTo>
                <a:lnTo>
                  <a:pt x="143" y="824"/>
                </a:lnTo>
                <a:lnTo>
                  <a:pt x="184" y="905"/>
                </a:lnTo>
                <a:lnTo>
                  <a:pt x="290" y="1051"/>
                </a:lnTo>
                <a:lnTo>
                  <a:pt x="393" y="1103"/>
                </a:lnTo>
                <a:lnTo>
                  <a:pt x="793" y="1238"/>
                </a:lnTo>
                <a:lnTo>
                  <a:pt x="1185" y="1290"/>
                </a:lnTo>
                <a:lnTo>
                  <a:pt x="1956" y="1312"/>
                </a:lnTo>
                <a:lnTo>
                  <a:pt x="2683" y="1359"/>
                </a:lnTo>
                <a:lnTo>
                  <a:pt x="3582" y="1385"/>
                </a:lnTo>
              </a:path>
            </a:pathLst>
          </a:custGeom>
          <a:noFill/>
          <a:ln w="301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2592388" y="2398713"/>
            <a:ext cx="300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00FF"/>
                </a:solidFill>
              </a:rPr>
              <a:t>Adaptation correlation (mean)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2571750" y="2752725"/>
            <a:ext cx="358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Adaptation correlation (mean + var)</a:t>
            </a:r>
            <a:endParaRPr lang="en-US" sz="1800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2566988" y="1654175"/>
            <a:ext cx="265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Control correlation (mean)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2566988" y="2038350"/>
            <a:ext cx="323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Control correlation (mean + var)</a:t>
            </a:r>
            <a:endParaRPr lang="en-US" sz="1800"/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2571750" y="1322388"/>
            <a:ext cx="127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Independent</a:t>
            </a:r>
            <a:endParaRPr lang="en-US" sz="1800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250825" y="762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 dirty="0"/>
              <a:t>Rapid adaptation improves the population orientation discrimination performance </a:t>
            </a:r>
          </a:p>
          <a:p>
            <a:pPr algn="ctr" eaLnBrk="0" hangingPunct="0"/>
            <a:endParaRPr lang="en-US" sz="2800" b="1" i="1" dirty="0"/>
          </a:p>
          <a:p>
            <a:pPr algn="ctr" eaLnBrk="0" hangingPunct="0"/>
            <a:r>
              <a:rPr lang="en-US" sz="2800" b="1" i="1" dirty="0"/>
              <a:t>                         </a:t>
            </a: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6705600" y="6430962"/>
            <a:ext cx="431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 err="1">
                <a:latin typeface="Times New Roman" pitchFamily="18" charset="0"/>
              </a:rPr>
              <a:t>Gutnisky</a:t>
            </a:r>
            <a:r>
              <a:rPr lang="en-US" sz="1200" dirty="0">
                <a:latin typeface="Times New Roman" pitchFamily="18" charset="0"/>
              </a:rPr>
              <a:t> and Dragoi, </a:t>
            </a:r>
            <a:r>
              <a:rPr lang="en-US" sz="1200" i="1" dirty="0">
                <a:latin typeface="Times New Roman" pitchFamily="18" charset="0"/>
              </a:rPr>
              <a:t>Nature</a:t>
            </a:r>
            <a:r>
              <a:rPr lang="en-US" sz="1200" dirty="0">
                <a:latin typeface="Times New Roman" pitchFamily="18" charset="0"/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431800" y="466427"/>
            <a:ext cx="813593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en-US" sz="2200" b="1" dirty="0">
                <a:latin typeface="Arial" pitchFamily="34" charset="0"/>
              </a:rPr>
              <a:t>    			    </a:t>
            </a:r>
            <a:r>
              <a:rPr lang="en-US" sz="3200" b="1" i="1" dirty="0">
                <a:latin typeface="Arial" pitchFamily="34" charset="0"/>
              </a:rPr>
              <a:t>Suggested readings</a:t>
            </a:r>
            <a:r>
              <a:rPr lang="en-US" sz="3200" b="1" dirty="0">
                <a:latin typeface="Arial" pitchFamily="34" charset="0"/>
              </a:rPr>
              <a:t> </a:t>
            </a:r>
          </a:p>
          <a:p>
            <a:pPr marL="533400" indent="-533400">
              <a:defRPr/>
            </a:pPr>
            <a:endParaRPr lang="en-US" sz="3200" dirty="0" smtClean="0">
              <a:latin typeface="Arial" pitchFamily="34" charset="0"/>
            </a:endParaRPr>
          </a:p>
          <a:p>
            <a:pPr marL="533400" indent="-533400">
              <a:defRPr/>
            </a:pPr>
            <a:endParaRPr lang="en-US" sz="3200" dirty="0">
              <a:latin typeface="Arial" pitchFamily="34" charset="0"/>
            </a:endParaRPr>
          </a:p>
          <a:p>
            <a:pPr marL="533400" indent="-533400">
              <a:defRPr/>
            </a:pPr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</a:rPr>
              <a:t>. </a:t>
            </a:r>
            <a:r>
              <a:rPr lang="en-US" sz="1600" dirty="0" smtClean="0"/>
              <a:t>Dragoi V, Sharma J, Sur M. </a:t>
            </a:r>
            <a:r>
              <a:rPr lang="en-US" sz="1600" dirty="0" smtClean="0">
                <a:hlinkClick r:id="rId3" action="ppaction://hlinkfile"/>
              </a:rPr>
              <a:t>Adaptation-induced plasticity of orientation tuning in adult visual cortex.</a:t>
            </a:r>
            <a:r>
              <a:rPr lang="en-US" sz="1600" dirty="0" smtClean="0"/>
              <a:t> Neuron. 2000 Oct;28(1):287-98.</a:t>
            </a:r>
          </a:p>
          <a:p>
            <a:endParaRPr lang="en-US" sz="1600" dirty="0" smtClean="0"/>
          </a:p>
          <a:p>
            <a:pPr marL="533400" indent="-533400">
              <a:defRPr/>
            </a:pPr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</a:rPr>
              <a:t>. </a:t>
            </a:r>
            <a:r>
              <a:rPr lang="en-US" sz="1600" dirty="0" smtClean="0"/>
              <a:t>Dragoi V, </a:t>
            </a:r>
            <a:r>
              <a:rPr lang="en-US" sz="1600" dirty="0" err="1" smtClean="0"/>
              <a:t>Rivadulla</a:t>
            </a:r>
            <a:r>
              <a:rPr lang="en-US" sz="1600" dirty="0" smtClean="0"/>
              <a:t> C, Sur M. </a:t>
            </a:r>
            <a:r>
              <a:rPr lang="en-US" sz="1600" dirty="0" smtClean="0">
                <a:hlinkClick r:id="rId4" action="ppaction://hlinkfile"/>
              </a:rPr>
              <a:t>Foci of orientation plasticity in visual cortex.</a:t>
            </a:r>
            <a:endParaRPr lang="en-US" sz="1600" dirty="0" smtClean="0"/>
          </a:p>
          <a:p>
            <a:r>
              <a:rPr lang="en-US" sz="1600" dirty="0" smtClean="0"/>
              <a:t>Nature. 2001 May 3;411(6833):80-6.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3. Kohn A, </a:t>
            </a:r>
            <a:r>
              <a:rPr lang="en-US" sz="1600" dirty="0" err="1" smtClean="0"/>
              <a:t>Movshon</a:t>
            </a:r>
            <a:r>
              <a:rPr lang="en-US" sz="1600" dirty="0" smtClean="0"/>
              <a:t> JA. </a:t>
            </a:r>
            <a:r>
              <a:rPr lang="en-US" sz="1600" dirty="0" smtClean="0">
                <a:hlinkClick r:id="rId5" action="ppaction://hlinkfile"/>
              </a:rPr>
              <a:t>Adaptation changes the direction tuning of macaque MT neurons.</a:t>
            </a:r>
            <a:r>
              <a:rPr lang="en-US" sz="1600" dirty="0" smtClean="0"/>
              <a:t> Nat </a:t>
            </a:r>
            <a:r>
              <a:rPr lang="en-US" sz="1600" dirty="0" err="1" smtClean="0"/>
              <a:t>Neurosci</a:t>
            </a:r>
            <a:r>
              <a:rPr lang="en-US" sz="1600" dirty="0" smtClean="0"/>
              <a:t>. 2004 Jul;7(7):764-72. </a:t>
            </a:r>
            <a:r>
              <a:rPr lang="en-US" sz="1600" dirty="0" err="1" smtClean="0"/>
              <a:t>Epub</a:t>
            </a:r>
            <a:r>
              <a:rPr lang="en-US" sz="1600" dirty="0" smtClean="0"/>
              <a:t> 2004 Jun 13.</a:t>
            </a:r>
          </a:p>
          <a:p>
            <a:endParaRPr lang="en-US" sz="1600" dirty="0" smtClean="0"/>
          </a:p>
          <a:p>
            <a:endParaRPr lang="en-US" sz="1600" dirty="0" smtClean="0">
              <a:latin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</a:rPr>
              <a:t>4. </a:t>
            </a:r>
            <a:r>
              <a:rPr lang="en-US" sz="1600" dirty="0" err="1" smtClean="0"/>
              <a:t>Xu</a:t>
            </a:r>
            <a:r>
              <a:rPr lang="en-US" sz="1600" dirty="0" smtClean="0"/>
              <a:t> H, Dayan P, </a:t>
            </a:r>
            <a:r>
              <a:rPr lang="en-US" sz="1600" dirty="0" err="1" smtClean="0"/>
              <a:t>Lipkin</a:t>
            </a:r>
            <a:r>
              <a:rPr lang="en-US" sz="1600" dirty="0" smtClean="0"/>
              <a:t> RM, </a:t>
            </a:r>
            <a:r>
              <a:rPr lang="en-US" sz="1600" dirty="0" err="1" smtClean="0"/>
              <a:t>Qian</a:t>
            </a:r>
            <a:r>
              <a:rPr lang="en-US" sz="1600" dirty="0" smtClean="0"/>
              <a:t> N. </a:t>
            </a:r>
            <a:r>
              <a:rPr lang="en-US" sz="1600" dirty="0" smtClean="0">
                <a:hlinkClick r:id="rId6" action="ppaction://hlinkfile"/>
              </a:rPr>
              <a:t>Adaptation across the cortical hierarchy: low-level curve adaptation affects high-level facial-expression judgments.</a:t>
            </a:r>
            <a:r>
              <a:rPr lang="en-US" sz="1600" dirty="0" smtClean="0"/>
              <a:t> J </a:t>
            </a:r>
            <a:r>
              <a:rPr lang="en-US" sz="1600" dirty="0" err="1" smtClean="0"/>
              <a:t>Neurosci</a:t>
            </a:r>
            <a:r>
              <a:rPr lang="en-US" sz="1600" dirty="0" smtClean="0"/>
              <a:t>. 2008 Mar 26;28(13):3374-83.</a:t>
            </a:r>
          </a:p>
          <a:p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533400" indent="-533400">
              <a:defRPr/>
            </a:pPr>
            <a:endParaRPr lang="en-US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650875"/>
            <a:ext cx="81645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sz="3200" b="1" i="1" dirty="0" smtClean="0">
                <a:solidFill>
                  <a:srgbClr val="CC3300"/>
                </a:solidFill>
              </a:rPr>
              <a:t>LEARNING-INDUCED PLASTICITY</a:t>
            </a:r>
            <a:endParaRPr lang="en-US" sz="3200" b="1" i="1" dirty="0">
              <a:solidFill>
                <a:srgbClr val="CC33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endParaRPr lang="en-US" sz="3200" b="1" i="1" dirty="0">
              <a:solidFill>
                <a:srgbClr val="CC3300"/>
              </a:solidFill>
            </a:endParaRPr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  <a:p>
            <a:pPr algn="ctr" eaLnBrk="0" hangingPunct="0"/>
            <a:endParaRPr lang="en-US" sz="3200" b="1" i="1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9413" y="3429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/>
              <a:t>Valentin Dragoi</a:t>
            </a:r>
          </a:p>
          <a:p>
            <a:pPr algn="ctr" eaLnBrk="0" hangingPunct="0"/>
            <a:endParaRPr lang="en-US" sz="2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0" y="4432300"/>
            <a:ext cx="4451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Department of Neurobiology and Anatomy</a:t>
            </a:r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5268913"/>
            <a:ext cx="333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4000" i="1" dirty="0" smtClean="0"/>
              <a:t>Spike timing dependent plasticity</a:t>
            </a:r>
            <a:endParaRPr lang="en-GB" sz="4000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err="1"/>
              <a:t>Breakthough</a:t>
            </a:r>
            <a:r>
              <a:rPr lang="en-GB" sz="2400" dirty="0"/>
              <a:t> experiments:</a:t>
            </a:r>
          </a:p>
          <a:p>
            <a:pPr lvl="1"/>
            <a:r>
              <a:rPr lang="en-GB" sz="2400" dirty="0" err="1"/>
              <a:t>Markram</a:t>
            </a:r>
            <a:r>
              <a:rPr lang="en-GB" sz="2400" dirty="0"/>
              <a:t> et al., Science, 1997</a:t>
            </a:r>
          </a:p>
          <a:p>
            <a:pPr lvl="1"/>
            <a:r>
              <a:rPr lang="en-GB" sz="2400" dirty="0"/>
              <a:t>Bi et al., J. Neuroscience, </a:t>
            </a:r>
            <a:r>
              <a:rPr lang="en-GB" sz="2400" dirty="0" smtClean="0"/>
              <a:t>1998 (MM </a:t>
            </a:r>
            <a:r>
              <a:rPr lang="en-GB" sz="2400" dirty="0" err="1" smtClean="0"/>
              <a:t>Poo</a:t>
            </a:r>
            <a:r>
              <a:rPr lang="en-GB" sz="2400" dirty="0" smtClean="0"/>
              <a:t> group)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Synaptic plasticity is sensitive to the temporal order (in ms) between pre-synaptic and post-synaptic firings.</a:t>
            </a:r>
          </a:p>
          <a:p>
            <a:endParaRPr lang="en-GB" sz="2400" dirty="0"/>
          </a:p>
          <a:p>
            <a:r>
              <a:rPr lang="en-GB" sz="2400" dirty="0"/>
              <a:t>In Bi’s experiment: repeatedly, in low frequency (1 HZ), introducing pre- &amp; post- synaptic spiking pairs.</a:t>
            </a:r>
            <a:endParaRPr lang="en-GB" dirty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752600" y="5791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752600" y="6172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257800" y="5715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257800" y="6019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Pre-syn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14800" y="55626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Pre-syn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Post-syn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114800" y="59436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Post-syn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133600" y="55626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819400" y="59436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5562600" y="57912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172200" y="5486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209800" y="5791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5562600" y="5715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889125" y="6281738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D</a:t>
            </a:r>
            <a:r>
              <a:rPr lang="en-GB">
                <a:latin typeface="Times New Roman" pitchFamily="18" charset="0"/>
              </a:rPr>
              <a:t>t&gt;0</a:t>
            </a:r>
            <a:endParaRPr lang="en-GB">
              <a:latin typeface="Symbol" pitchFamily="18" charset="2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622925" y="6205538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D</a:t>
            </a:r>
            <a:r>
              <a:rPr lang="en-GB">
                <a:latin typeface="Times New Roman" pitchFamily="18" charset="0"/>
              </a:rPr>
              <a:t>t&lt;0</a:t>
            </a:r>
            <a:endParaRPr lang="en-GB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458200" cy="2667000"/>
          </a:xfrm>
        </p:spPr>
        <p:txBody>
          <a:bodyPr/>
          <a:lstStyle/>
          <a:p>
            <a:r>
              <a:rPr lang="en-US" sz="1600" i="1" u="sng" dirty="0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sz="1600" i="1" u="sng" dirty="0" smtClean="0">
                <a:solidFill>
                  <a:srgbClr val="FFFF00"/>
                </a:solidFill>
                <a:latin typeface="Arial" pitchFamily="34" charset="0"/>
              </a:rPr>
              <a:t>daptation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: prolonged exposure to a potent stimulus reduces responses to subsequent stimuli (Blakemore &amp; Campbell, 1969;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Maffei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et al., 1973;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Movshon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&amp; Lennie, 1979;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Ohzawa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et al., 1982; Hammond et al., 1985, 1989; Geisler &amp; Albrecht, 1992;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Carandini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&amp;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Ferster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, 1997).</a:t>
            </a:r>
          </a:p>
          <a:p>
            <a:endParaRPr lang="en-US" sz="1600" dirty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Adaptation to similar stimuli </a:t>
            </a:r>
            <a:r>
              <a:rPr lang="en-US" sz="1600" i="1" u="sng" dirty="0">
                <a:solidFill>
                  <a:srgbClr val="FFFF00"/>
                </a:solidFill>
                <a:latin typeface="Arial" pitchFamily="34" charset="0"/>
              </a:rPr>
              <a:t>reduces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the redundancy of natural signals and </a:t>
            </a:r>
            <a:r>
              <a:rPr lang="en-US" sz="1600" i="1" u="sng" dirty="0">
                <a:solidFill>
                  <a:srgbClr val="FFFF00"/>
                </a:solidFill>
                <a:latin typeface="Arial" pitchFamily="34" charset="0"/>
              </a:rPr>
              <a:t>improves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 information transmission (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</a:rPr>
              <a:t>Attneave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, 1954; Barlow, 1990; Muller et al., 1999; Wainwright, 1999).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667000" y="38100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bg1"/>
                </a:solidFill>
                <a:latin typeface="Arial" pitchFamily="34" charset="0"/>
              </a:rPr>
              <a:t>Neuronal adaptation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05325" y="3371850"/>
            <a:ext cx="942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flipV="1">
            <a:off x="1371600" y="3429000"/>
            <a:ext cx="6524625" cy="47625"/>
            <a:chOff x="1083" y="617"/>
            <a:chExt cx="89" cy="0"/>
          </a:xfrm>
        </p:grpSpPr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1142" y="617"/>
              <a:ext cx="3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H="1">
              <a:off x="1083" y="617"/>
              <a:ext cx="7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191000" y="3124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</a:rPr>
              <a:t>t=4s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066800" y="2676525"/>
            <a:ext cx="6800850" cy="447675"/>
            <a:chOff x="588" y="912"/>
            <a:chExt cx="4284" cy="282"/>
          </a:xfrm>
        </p:grpSpPr>
        <p:sp>
          <p:nvSpPr>
            <p:cNvPr id="9235" name="Line 19"/>
            <p:cNvSpPr>
              <a:spLocks noChangeAspect="1" noChangeShapeType="1"/>
            </p:cNvSpPr>
            <p:nvPr/>
          </p:nvSpPr>
          <p:spPr bwMode="auto">
            <a:xfrm>
              <a:off x="588" y="1194"/>
              <a:ext cx="18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Aspect="1" noChangeShapeType="1"/>
            </p:cNvSpPr>
            <p:nvPr/>
          </p:nvSpPr>
          <p:spPr bwMode="auto">
            <a:xfrm flipH="1" flipV="1">
              <a:off x="768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Aspect="1" noChangeShapeType="1"/>
            </p:cNvSpPr>
            <p:nvPr/>
          </p:nvSpPr>
          <p:spPr bwMode="auto">
            <a:xfrm>
              <a:off x="2100" y="1190"/>
              <a:ext cx="172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Aspect="1" noChangeShapeType="1"/>
            </p:cNvSpPr>
            <p:nvPr/>
          </p:nvSpPr>
          <p:spPr bwMode="auto">
            <a:xfrm>
              <a:off x="1374" y="1194"/>
              <a:ext cx="46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Aspect="1" noChangeShapeType="1"/>
            </p:cNvSpPr>
            <p:nvPr/>
          </p:nvSpPr>
          <p:spPr bwMode="auto">
            <a:xfrm flipH="1" flipV="1">
              <a:off x="1374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Aspect="1" noChangeShapeType="1"/>
            </p:cNvSpPr>
            <p:nvPr/>
          </p:nvSpPr>
          <p:spPr bwMode="auto">
            <a:xfrm flipH="1" flipV="1">
              <a:off x="1830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Aspect="1" noChangeShapeType="1"/>
            </p:cNvSpPr>
            <p:nvPr/>
          </p:nvSpPr>
          <p:spPr bwMode="auto">
            <a:xfrm flipH="1" flipV="1">
              <a:off x="2100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Aspect="1" noChangeShapeType="1"/>
            </p:cNvSpPr>
            <p:nvPr/>
          </p:nvSpPr>
          <p:spPr bwMode="auto">
            <a:xfrm>
              <a:off x="4092" y="1190"/>
              <a:ext cx="78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Aspect="1" noChangeShapeType="1"/>
            </p:cNvSpPr>
            <p:nvPr/>
          </p:nvSpPr>
          <p:spPr bwMode="auto">
            <a:xfrm>
              <a:off x="768" y="916"/>
              <a:ext cx="60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Aspect="1" noChangeShapeType="1"/>
            </p:cNvSpPr>
            <p:nvPr/>
          </p:nvSpPr>
          <p:spPr bwMode="auto">
            <a:xfrm>
              <a:off x="1830" y="916"/>
              <a:ext cx="27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Aspect="1" noChangeShapeType="1"/>
            </p:cNvSpPr>
            <p:nvPr/>
          </p:nvSpPr>
          <p:spPr bwMode="auto">
            <a:xfrm flipH="1" flipV="1">
              <a:off x="3822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Aspect="1" noChangeShapeType="1"/>
            </p:cNvSpPr>
            <p:nvPr/>
          </p:nvSpPr>
          <p:spPr bwMode="auto">
            <a:xfrm flipH="1" flipV="1">
              <a:off x="4092" y="912"/>
              <a:ext cx="0" cy="2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Aspect="1" noChangeShapeType="1"/>
            </p:cNvSpPr>
            <p:nvPr/>
          </p:nvSpPr>
          <p:spPr bwMode="auto">
            <a:xfrm>
              <a:off x="3822" y="916"/>
              <a:ext cx="27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8" name="Rectangle 32"/>
          <p:cNvSpPr>
            <a:spLocks noChangeAspect="1" noChangeArrowheads="1"/>
          </p:cNvSpPr>
          <p:nvPr/>
        </p:nvSpPr>
        <p:spPr bwMode="auto">
          <a:xfrm>
            <a:off x="1447800" y="2743200"/>
            <a:ext cx="20638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Rectangle 33"/>
          <p:cNvSpPr>
            <a:spLocks noChangeAspect="1" noChangeArrowheads="1"/>
          </p:cNvSpPr>
          <p:nvPr/>
        </p:nvSpPr>
        <p:spPr bwMode="auto">
          <a:xfrm>
            <a:off x="1500188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Rectangle 34"/>
          <p:cNvSpPr>
            <a:spLocks noChangeAspect="1" noChangeArrowheads="1"/>
          </p:cNvSpPr>
          <p:nvPr/>
        </p:nvSpPr>
        <p:spPr bwMode="auto">
          <a:xfrm>
            <a:off x="15240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Rectangle 35"/>
          <p:cNvSpPr>
            <a:spLocks noChangeAspect="1" noChangeArrowheads="1"/>
          </p:cNvSpPr>
          <p:nvPr/>
        </p:nvSpPr>
        <p:spPr bwMode="auto">
          <a:xfrm>
            <a:off x="16002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Rectangle 36"/>
          <p:cNvSpPr>
            <a:spLocks noChangeAspect="1" noChangeArrowheads="1"/>
          </p:cNvSpPr>
          <p:nvPr/>
        </p:nvSpPr>
        <p:spPr bwMode="auto">
          <a:xfrm>
            <a:off x="1752600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Rectangle 37"/>
          <p:cNvSpPr>
            <a:spLocks noChangeAspect="1" noChangeArrowheads="1"/>
          </p:cNvSpPr>
          <p:nvPr/>
        </p:nvSpPr>
        <p:spPr bwMode="auto">
          <a:xfrm>
            <a:off x="1885950" y="2743200"/>
            <a:ext cx="20638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Rectangle 38"/>
          <p:cNvSpPr>
            <a:spLocks noChangeAspect="1" noChangeArrowheads="1"/>
          </p:cNvSpPr>
          <p:nvPr/>
        </p:nvSpPr>
        <p:spPr bwMode="auto">
          <a:xfrm>
            <a:off x="1981200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Rectangle 39"/>
          <p:cNvSpPr>
            <a:spLocks noChangeAspect="1" noChangeArrowheads="1"/>
          </p:cNvSpPr>
          <p:nvPr/>
        </p:nvSpPr>
        <p:spPr bwMode="auto">
          <a:xfrm>
            <a:off x="21145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Rectangle 40"/>
          <p:cNvSpPr>
            <a:spLocks noChangeAspect="1" noChangeArrowheads="1"/>
          </p:cNvSpPr>
          <p:nvPr/>
        </p:nvSpPr>
        <p:spPr bwMode="auto">
          <a:xfrm>
            <a:off x="22098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7" name="Rectangle 41"/>
          <p:cNvSpPr>
            <a:spLocks noChangeAspect="1" noChangeArrowheads="1"/>
          </p:cNvSpPr>
          <p:nvPr/>
        </p:nvSpPr>
        <p:spPr bwMode="auto">
          <a:xfrm>
            <a:off x="16764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8" name="Rectangle 42"/>
          <p:cNvSpPr>
            <a:spLocks noChangeAspect="1" noChangeArrowheads="1"/>
          </p:cNvSpPr>
          <p:nvPr/>
        </p:nvSpPr>
        <p:spPr bwMode="auto">
          <a:xfrm>
            <a:off x="16002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9" name="Rectangle 43"/>
          <p:cNvSpPr>
            <a:spLocks noChangeAspect="1" noChangeArrowheads="1"/>
          </p:cNvSpPr>
          <p:nvPr/>
        </p:nvSpPr>
        <p:spPr bwMode="auto">
          <a:xfrm>
            <a:off x="16383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0" name="Rectangle 44"/>
          <p:cNvSpPr>
            <a:spLocks noChangeAspect="1" noChangeArrowheads="1"/>
          </p:cNvSpPr>
          <p:nvPr/>
        </p:nvSpPr>
        <p:spPr bwMode="auto">
          <a:xfrm>
            <a:off x="18415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1" name="Rectangle 45"/>
          <p:cNvSpPr>
            <a:spLocks noChangeAspect="1" noChangeArrowheads="1"/>
          </p:cNvSpPr>
          <p:nvPr/>
        </p:nvSpPr>
        <p:spPr bwMode="auto">
          <a:xfrm>
            <a:off x="2514600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Rectangle 46"/>
          <p:cNvSpPr>
            <a:spLocks noChangeAspect="1" noChangeArrowheads="1"/>
          </p:cNvSpPr>
          <p:nvPr/>
        </p:nvSpPr>
        <p:spPr bwMode="auto">
          <a:xfrm>
            <a:off x="28003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Rectangle 47"/>
          <p:cNvSpPr>
            <a:spLocks noChangeAspect="1" noChangeArrowheads="1"/>
          </p:cNvSpPr>
          <p:nvPr/>
        </p:nvSpPr>
        <p:spPr bwMode="auto">
          <a:xfrm>
            <a:off x="3733800" y="2743200"/>
            <a:ext cx="20638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4" name="Rectangle 48"/>
          <p:cNvSpPr>
            <a:spLocks noChangeAspect="1" noChangeArrowheads="1"/>
          </p:cNvSpPr>
          <p:nvPr/>
        </p:nvSpPr>
        <p:spPr bwMode="auto">
          <a:xfrm>
            <a:off x="4094163" y="2743200"/>
            <a:ext cx="20637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5" name="Rectangle 49"/>
          <p:cNvSpPr>
            <a:spLocks noChangeAspect="1" noChangeArrowheads="1"/>
          </p:cNvSpPr>
          <p:nvPr/>
        </p:nvSpPr>
        <p:spPr bwMode="auto">
          <a:xfrm>
            <a:off x="31242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Rectangle 50"/>
          <p:cNvSpPr>
            <a:spLocks noChangeAspect="1" noChangeArrowheads="1"/>
          </p:cNvSpPr>
          <p:nvPr/>
        </p:nvSpPr>
        <p:spPr bwMode="auto">
          <a:xfrm>
            <a:off x="32004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Rectangle 51"/>
          <p:cNvSpPr>
            <a:spLocks noChangeAspect="1" noChangeArrowheads="1"/>
          </p:cNvSpPr>
          <p:nvPr/>
        </p:nvSpPr>
        <p:spPr bwMode="auto">
          <a:xfrm>
            <a:off x="33528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Rectangle 52"/>
          <p:cNvSpPr>
            <a:spLocks noChangeAspect="1" noChangeArrowheads="1"/>
          </p:cNvSpPr>
          <p:nvPr/>
        </p:nvSpPr>
        <p:spPr bwMode="auto">
          <a:xfrm>
            <a:off x="4811713" y="2743200"/>
            <a:ext cx="22225" cy="228600"/>
          </a:xfrm>
          <a:prstGeom prst="rect">
            <a:avLst/>
          </a:prstGeom>
          <a:solidFill>
            <a:srgbClr val="FFFFFF"/>
          </a:solidFill>
          <a:ln w="381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9" name="Rectangle 53"/>
          <p:cNvSpPr>
            <a:spLocks noChangeAspect="1" noChangeArrowheads="1"/>
          </p:cNvSpPr>
          <p:nvPr/>
        </p:nvSpPr>
        <p:spPr bwMode="auto">
          <a:xfrm>
            <a:off x="5334000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0" name="Rectangle 54"/>
          <p:cNvSpPr>
            <a:spLocks noChangeAspect="1" noChangeArrowheads="1"/>
          </p:cNvSpPr>
          <p:nvPr/>
        </p:nvSpPr>
        <p:spPr bwMode="auto">
          <a:xfrm>
            <a:off x="54673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Rectangle 55"/>
          <p:cNvSpPr>
            <a:spLocks noChangeAspect="1" noChangeArrowheads="1"/>
          </p:cNvSpPr>
          <p:nvPr/>
        </p:nvSpPr>
        <p:spPr bwMode="auto">
          <a:xfrm>
            <a:off x="59245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Rectangle 56"/>
          <p:cNvSpPr>
            <a:spLocks noChangeAspect="1" noChangeArrowheads="1"/>
          </p:cNvSpPr>
          <p:nvPr/>
        </p:nvSpPr>
        <p:spPr bwMode="auto">
          <a:xfrm>
            <a:off x="6248400" y="2743200"/>
            <a:ext cx="20638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3" name="Rectangle 57"/>
          <p:cNvSpPr>
            <a:spLocks noChangeAspect="1" noChangeArrowheads="1"/>
          </p:cNvSpPr>
          <p:nvPr/>
        </p:nvSpPr>
        <p:spPr bwMode="auto">
          <a:xfrm>
            <a:off x="6300788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4" name="Rectangle 58"/>
          <p:cNvSpPr>
            <a:spLocks noChangeAspect="1" noChangeArrowheads="1"/>
          </p:cNvSpPr>
          <p:nvPr/>
        </p:nvSpPr>
        <p:spPr bwMode="auto">
          <a:xfrm>
            <a:off x="63817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Rectangle 59"/>
          <p:cNvSpPr>
            <a:spLocks noChangeAspect="1" noChangeArrowheads="1"/>
          </p:cNvSpPr>
          <p:nvPr/>
        </p:nvSpPr>
        <p:spPr bwMode="auto">
          <a:xfrm>
            <a:off x="64008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6" name="Rectangle 60"/>
          <p:cNvSpPr>
            <a:spLocks noChangeAspect="1" noChangeArrowheads="1"/>
          </p:cNvSpPr>
          <p:nvPr/>
        </p:nvSpPr>
        <p:spPr bwMode="auto">
          <a:xfrm>
            <a:off x="6553200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7" name="Rectangle 61"/>
          <p:cNvSpPr>
            <a:spLocks noChangeAspect="1" noChangeArrowheads="1"/>
          </p:cNvSpPr>
          <p:nvPr/>
        </p:nvSpPr>
        <p:spPr bwMode="auto">
          <a:xfrm>
            <a:off x="6686550" y="2743200"/>
            <a:ext cx="20638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8" name="Rectangle 62"/>
          <p:cNvSpPr>
            <a:spLocks noChangeAspect="1" noChangeArrowheads="1"/>
          </p:cNvSpPr>
          <p:nvPr/>
        </p:nvSpPr>
        <p:spPr bwMode="auto">
          <a:xfrm>
            <a:off x="6759575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9" name="Rectangle 63"/>
          <p:cNvSpPr>
            <a:spLocks noChangeAspect="1" noChangeArrowheads="1"/>
          </p:cNvSpPr>
          <p:nvPr/>
        </p:nvSpPr>
        <p:spPr bwMode="auto">
          <a:xfrm>
            <a:off x="691515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0" name="Rectangle 64"/>
          <p:cNvSpPr>
            <a:spLocks noChangeAspect="1" noChangeArrowheads="1"/>
          </p:cNvSpPr>
          <p:nvPr/>
        </p:nvSpPr>
        <p:spPr bwMode="auto">
          <a:xfrm>
            <a:off x="70104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1" name="Rectangle 65"/>
          <p:cNvSpPr>
            <a:spLocks noChangeAspect="1" noChangeArrowheads="1"/>
          </p:cNvSpPr>
          <p:nvPr/>
        </p:nvSpPr>
        <p:spPr bwMode="auto">
          <a:xfrm>
            <a:off x="64770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2" name="Rectangle 66"/>
          <p:cNvSpPr>
            <a:spLocks noChangeAspect="1" noChangeArrowheads="1"/>
          </p:cNvSpPr>
          <p:nvPr/>
        </p:nvSpPr>
        <p:spPr bwMode="auto">
          <a:xfrm>
            <a:off x="64008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3" name="Rectangle 67"/>
          <p:cNvSpPr>
            <a:spLocks noChangeAspect="1" noChangeArrowheads="1"/>
          </p:cNvSpPr>
          <p:nvPr/>
        </p:nvSpPr>
        <p:spPr bwMode="auto">
          <a:xfrm>
            <a:off x="64389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4" name="Rectangle 68"/>
          <p:cNvSpPr>
            <a:spLocks noChangeAspect="1" noChangeArrowheads="1"/>
          </p:cNvSpPr>
          <p:nvPr/>
        </p:nvSpPr>
        <p:spPr bwMode="auto">
          <a:xfrm>
            <a:off x="6642100" y="2743200"/>
            <a:ext cx="19050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5" name="Rectangle 69"/>
          <p:cNvSpPr>
            <a:spLocks noChangeAspect="1" noChangeArrowheads="1"/>
          </p:cNvSpPr>
          <p:nvPr/>
        </p:nvSpPr>
        <p:spPr bwMode="auto">
          <a:xfrm>
            <a:off x="7304088" y="2743200"/>
            <a:ext cx="22225" cy="228600"/>
          </a:xfrm>
          <a:prstGeom prst="rect">
            <a:avLst/>
          </a:prstGeom>
          <a:solidFill>
            <a:srgbClr val="FFFFFF"/>
          </a:solidFill>
          <a:ln w="381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6" name="Rectangle 70"/>
          <p:cNvSpPr>
            <a:spLocks noChangeAspect="1" noChangeArrowheads="1"/>
          </p:cNvSpPr>
          <p:nvPr/>
        </p:nvSpPr>
        <p:spPr bwMode="auto">
          <a:xfrm>
            <a:off x="7826375" y="2743200"/>
            <a:ext cx="22225" cy="228600"/>
          </a:xfrm>
          <a:prstGeom prst="rect">
            <a:avLst/>
          </a:prstGeom>
          <a:solidFill>
            <a:srgbClr val="FFFFFF"/>
          </a:solidFill>
          <a:ln w="482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457200" y="2819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solidFill>
                  <a:srgbClr val="FFFF00"/>
                </a:solidFill>
                <a:latin typeface="Arial" pitchFamily="34" charset="0"/>
              </a:rPr>
              <a:t>Stimulus</a:t>
            </a:r>
            <a:endParaRPr lang="en-US" sz="1400" b="1" i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The time-window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GB" sz="2000"/>
              <a:t>For the culture of rat Hippocampal cell</a:t>
            </a:r>
          </a:p>
          <a:p>
            <a:r>
              <a:rPr lang="en-GB" sz="2000"/>
              <a:t>Time window ~ 20 ms</a:t>
            </a:r>
          </a:p>
          <a:p>
            <a:pPr lvl="1"/>
            <a:r>
              <a:rPr lang="en-GB" sz="1800"/>
              <a:t>LTP, if </a:t>
            </a:r>
            <a:r>
              <a:rPr lang="en-GB" sz="1800">
                <a:latin typeface="Symbol" pitchFamily="18" charset="2"/>
              </a:rPr>
              <a:t>D</a:t>
            </a:r>
            <a:r>
              <a:rPr lang="en-GB" sz="1800">
                <a:latin typeface="Times New Roman" pitchFamily="18" charset="0"/>
              </a:rPr>
              <a:t>t &gt; 0</a:t>
            </a:r>
          </a:p>
          <a:p>
            <a:pPr lvl="1"/>
            <a:r>
              <a:rPr lang="en-GB" sz="1800">
                <a:latin typeface="Times New Roman" pitchFamily="18" charset="0"/>
              </a:rPr>
              <a:t>LTD, if </a:t>
            </a:r>
            <a:r>
              <a:rPr lang="en-GB" sz="1800">
                <a:latin typeface="Symbol" pitchFamily="18" charset="2"/>
              </a:rPr>
              <a:t>D</a:t>
            </a:r>
            <a:r>
              <a:rPr lang="en-GB" sz="1800">
                <a:latin typeface="Times New Roman" pitchFamily="18" charset="0"/>
              </a:rPr>
              <a:t>t &lt; 0</a:t>
            </a:r>
          </a:p>
          <a:p>
            <a:endParaRPr lang="en-GB" sz="2000"/>
          </a:p>
          <a:p>
            <a:r>
              <a:rPr lang="en-GB" sz="2000"/>
              <a:t>The percentage of change:</a:t>
            </a:r>
          </a:p>
          <a:p>
            <a:pPr>
              <a:buFontTx/>
              <a:buNone/>
            </a:pPr>
            <a:endParaRPr lang="en-GB" sz="200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4343400"/>
          <a:ext cx="3733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" imgW="1993680" imgH="507960" progId="Equation.3">
                  <p:embed/>
                </p:oleObj>
              </mc:Choice>
              <mc:Fallback>
                <p:oleObj name="Equation" r:id="rId3" imgW="19936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3733800" cy="950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 descr="std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0"/>
            <a:ext cx="4389120" cy="329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4000" i="1" dirty="0"/>
              <a:t>Other forms of STDP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Reversed LTP/LTD</a:t>
            </a: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Symmetrical time-window </a:t>
            </a:r>
          </a:p>
        </p:txBody>
      </p:sp>
      <p:pic>
        <p:nvPicPr>
          <p:cNvPr id="11268" name="Picture 4" descr="std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89062"/>
            <a:ext cx="3429000" cy="2573338"/>
          </a:xfrm>
          <a:prstGeom prst="rect">
            <a:avLst/>
          </a:prstGeom>
          <a:noFill/>
        </p:spPr>
      </p:pic>
      <p:pic>
        <p:nvPicPr>
          <p:cNvPr id="11269" name="Picture 5" descr="std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2971800" cy="223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3635276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Practising</a:t>
            </a:r>
            <a:r>
              <a:rPr lang="en-US" dirty="0" smtClean="0">
                <a:hlinkClick r:id="rId2" action="ppaction://hlinkfile"/>
              </a:rPr>
              <a:t> orientation identification improves orientation coding in V1 neurons.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Schoups</a:t>
            </a:r>
            <a:r>
              <a:rPr lang="en-US" dirty="0" smtClean="0"/>
              <a:t> A, </a:t>
            </a:r>
            <a:r>
              <a:rPr lang="en-US" dirty="0" err="1" smtClean="0"/>
              <a:t>Vogels</a:t>
            </a:r>
            <a:r>
              <a:rPr lang="en-US" dirty="0" smtClean="0"/>
              <a:t> R, </a:t>
            </a:r>
            <a:r>
              <a:rPr lang="en-US" dirty="0" err="1" smtClean="0"/>
              <a:t>Qian</a:t>
            </a:r>
            <a:r>
              <a:rPr lang="en-US" dirty="0" smtClean="0"/>
              <a:t> N, </a:t>
            </a:r>
            <a:r>
              <a:rPr lang="en-US" dirty="0" err="1" smtClean="0"/>
              <a:t>Orban</a:t>
            </a:r>
            <a:r>
              <a:rPr lang="en-US" dirty="0" smtClean="0"/>
              <a:t> G.</a:t>
            </a:r>
          </a:p>
          <a:p>
            <a:r>
              <a:rPr lang="en-US" dirty="0" smtClean="0"/>
              <a:t>Nature. 2001</a:t>
            </a:r>
            <a:endParaRPr lang="en-US" dirty="0"/>
          </a:p>
        </p:txBody>
      </p:sp>
      <p:pic>
        <p:nvPicPr>
          <p:cNvPr id="6146" name="Picture 2" descr="http://www.nature.com/nature/journal/v412/n6846/images/412549aa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9305"/>
            <a:ext cx="5806440" cy="10664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6324600"/>
            <a:ext cx="6477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19800" y="685800"/>
            <a:ext cx="3124200" cy="236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Perceptual</a:t>
            </a:r>
            <a:r>
              <a:rPr kumimoji="0" lang="en-GB" sz="28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 improves orientation </a:t>
            </a:r>
            <a:r>
              <a:rPr kumimoji="0" lang="en-GB" sz="28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discriminability</a:t>
            </a:r>
            <a:r>
              <a:rPr kumimoji="0" lang="en-GB" sz="28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V1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ature.com/nature/journal/v412/n6846/images/412549ab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76200"/>
            <a:ext cx="4572000" cy="71323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00600" y="762000"/>
            <a:ext cx="4191000" cy="236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Perceptual</a:t>
            </a:r>
            <a:r>
              <a:rPr kumimoji="0" lang="en-GB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 improves orientation </a:t>
            </a:r>
            <a:r>
              <a:rPr kumimoji="0" lang="en-GB" sz="32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discriminability</a:t>
            </a:r>
            <a:r>
              <a:rPr kumimoji="0" lang="en-GB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neurons around the trained orientation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ature.com/nature/journal/v412/n6846/images/412549ac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5724"/>
            <a:ext cx="5105400" cy="669607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10200" y="762000"/>
            <a:ext cx="3581400" cy="236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Perceptual</a:t>
            </a:r>
            <a:r>
              <a:rPr kumimoji="0" lang="en-GB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 improves orientation </a:t>
            </a:r>
            <a:r>
              <a:rPr kumimoji="0" lang="en-GB" sz="32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discriminability</a:t>
            </a:r>
            <a:r>
              <a:rPr kumimoji="0" lang="en-GB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neurons around the trained orientation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6000750"/>
            <a:ext cx="476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7938" y="1136650"/>
            <a:ext cx="658812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FFFFFF"/>
                </a:solidFill>
                <a:latin typeface="Arial" pitchFamily="34" charset="0"/>
              </a:rPr>
              <a:t>Copyright ©2004 Society for Neuroscience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77938" y="5829300"/>
            <a:ext cx="65881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FFFFFF"/>
                </a:solidFill>
                <a:latin typeface="Arial" pitchFamily="34" charset="0"/>
              </a:rPr>
              <a:t>Yang, T. et al. J. Neurosci. 2004;24:1617-1626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79388" y="153988"/>
            <a:ext cx="87836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i="1" dirty="0">
                <a:solidFill>
                  <a:srgbClr val="FFFFFF"/>
                </a:solidFill>
              </a:rPr>
              <a:t>Neuronal responses in visual cortex </a:t>
            </a:r>
            <a:r>
              <a:rPr lang="en-GB" sz="2800" b="1" i="1" dirty="0" smtClean="0">
                <a:solidFill>
                  <a:srgbClr val="FFFFFF"/>
                </a:solidFill>
              </a:rPr>
              <a:t>(area V4) are </a:t>
            </a:r>
            <a:r>
              <a:rPr lang="en-GB" sz="2800" b="1" i="1" dirty="0">
                <a:solidFill>
                  <a:srgbClr val="FFFFFF"/>
                </a:solidFill>
              </a:rPr>
              <a:t>influenced by learning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6000750"/>
            <a:ext cx="476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741018"/>
            <a:ext cx="7680960" cy="359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FFFFFF"/>
                </a:solidFill>
                <a:latin typeface="Arial" pitchFamily="34" charset="0"/>
              </a:rPr>
              <a:t>Copyright ©2004 Society for Neuroscience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277938" y="5484813"/>
            <a:ext cx="65881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Yang, T. et al. J. </a:t>
            </a:r>
            <a:r>
              <a:rPr lang="en-GB" sz="1200" b="1" dirty="0" err="1">
                <a:solidFill>
                  <a:srgbClr val="FFFFFF"/>
                </a:solidFill>
                <a:latin typeface="Arial" pitchFamily="34" charset="0"/>
              </a:rPr>
              <a:t>Neurosci</a:t>
            </a:r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. 2004;24:1617-1626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736600"/>
            <a:ext cx="87836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i="1" dirty="0">
                <a:solidFill>
                  <a:srgbClr val="FFFFFF"/>
                </a:solidFill>
              </a:rPr>
              <a:t>Improvement in </a:t>
            </a:r>
            <a:r>
              <a:rPr lang="en-GB" sz="2800" b="1" i="1" dirty="0" err="1">
                <a:solidFill>
                  <a:srgbClr val="FFFFFF"/>
                </a:solidFill>
              </a:rPr>
              <a:t>behavioral</a:t>
            </a:r>
            <a:r>
              <a:rPr lang="en-GB" sz="2800" b="1" i="1" dirty="0">
                <a:solidFill>
                  <a:srgbClr val="FFFFFF"/>
                </a:solidFill>
              </a:rPr>
              <a:t> performance during learning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6000750"/>
            <a:ext cx="476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7938" y="1250950"/>
            <a:ext cx="6588125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FFFFFF"/>
                </a:solidFill>
                <a:latin typeface="Arial" pitchFamily="34" charset="0"/>
              </a:rPr>
              <a:t>Copyright ©2004 Society for Neuroscience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77938" y="5715000"/>
            <a:ext cx="65881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FFFFFF"/>
                </a:solidFill>
                <a:latin typeface="Arial" pitchFamily="34" charset="0"/>
              </a:rPr>
              <a:t>Yang, T. et al. J. Neurosci. 2004;24:1617-1626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14400" y="209550"/>
            <a:ext cx="72882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i="1" dirty="0">
                <a:solidFill>
                  <a:srgbClr val="FFFFFF"/>
                </a:solidFill>
              </a:rPr>
              <a:t>Population orientation tuning </a:t>
            </a:r>
            <a:r>
              <a:rPr lang="en-GB" sz="2800" b="1" i="1" dirty="0" smtClean="0">
                <a:solidFill>
                  <a:srgbClr val="FFFFFF"/>
                </a:solidFill>
              </a:rPr>
              <a:t>curves in V4 </a:t>
            </a:r>
            <a:r>
              <a:rPr lang="en-GB" sz="2800" b="1" i="1" dirty="0">
                <a:solidFill>
                  <a:srgbClr val="FFFFFF"/>
                </a:solidFill>
              </a:rPr>
              <a:t>(before and after learning)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Trained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133600" y="167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</a:rPr>
              <a:t>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z="3200" i="1" dirty="0" smtClean="0"/>
              <a:t>What are mechanisms by which learning induces neuronal plasticity? </a:t>
            </a:r>
            <a:endParaRPr lang="en-GB" sz="3200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GB" sz="2400" dirty="0" smtClean="0"/>
              <a:t>Changes in synaptic efficacy: LTP/LTD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Reward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Persistent activity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085850"/>
            <a:ext cx="85217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Impaired learning after saturation of LTP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(Moser et al., 1998)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n.physiology.org/content/vol95/issue1/images/large/z9k0010671660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8" y="30480"/>
            <a:ext cx="5526024" cy="6827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4120277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Crowder NA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Price NS</a:t>
            </a:r>
            <a:r>
              <a:rPr lang="en-US" dirty="0" smtClean="0"/>
              <a:t>, </a:t>
            </a:r>
            <a:r>
              <a:rPr lang="en-US" dirty="0" err="1" smtClean="0">
                <a:hlinkClick r:id="rId5" action="ppaction://hlinkfile"/>
              </a:rPr>
              <a:t>Hietanen</a:t>
            </a:r>
            <a:r>
              <a:rPr lang="en-US" dirty="0" smtClean="0">
                <a:hlinkClick r:id="rId5" action="ppaction://hlinkfile"/>
              </a:rPr>
              <a:t> MA</a:t>
            </a:r>
            <a:r>
              <a:rPr lang="en-US" dirty="0" smtClean="0"/>
              <a:t>, </a:t>
            </a:r>
            <a:r>
              <a:rPr lang="en-US" dirty="0" err="1" smtClean="0">
                <a:hlinkClick r:id="rId6" action="ppaction://hlinkfile"/>
              </a:rPr>
              <a:t>Dreher</a:t>
            </a:r>
            <a:r>
              <a:rPr lang="en-US" dirty="0" smtClean="0">
                <a:hlinkClick r:id="rId6" action="ppaction://hlinkfile"/>
              </a:rPr>
              <a:t> B</a:t>
            </a:r>
            <a:r>
              <a:rPr lang="en-US" dirty="0" smtClean="0"/>
              <a:t>, </a:t>
            </a:r>
            <a:r>
              <a:rPr lang="en-US" dirty="0" smtClean="0">
                <a:hlinkClick r:id="rId7" action="ppaction://hlinkfile"/>
              </a:rPr>
              <a:t>Clifford CW</a:t>
            </a:r>
            <a:r>
              <a:rPr lang="en-US" dirty="0" smtClean="0"/>
              <a:t>, </a:t>
            </a:r>
            <a:r>
              <a:rPr lang="en-US" dirty="0" smtClean="0">
                <a:hlinkClick r:id="rId8" action="ppaction://hlinkfile"/>
              </a:rPr>
              <a:t>Ibbotson MR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J. </a:t>
            </a:r>
            <a:r>
              <a:rPr lang="en-US" b="1" i="1" dirty="0" err="1" smtClean="0"/>
              <a:t>Neurophysiol</a:t>
            </a:r>
            <a:r>
              <a:rPr lang="en-US" b="1" dirty="0" smtClean="0"/>
              <a:t>, 2006</a:t>
            </a:r>
          </a:p>
          <a:p>
            <a:endParaRPr lang="en-US" b="1" dirty="0" smtClean="0"/>
          </a:p>
          <a:p>
            <a:r>
              <a:rPr lang="en-US" b="1" dirty="0" smtClean="0"/>
              <a:t>Relationship between contrast adaptation and orientation tuning in V1 and V2 of cat visual cortex.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62600" y="609599"/>
            <a:ext cx="3505200" cy="114300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Adaptation reduces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contrast sensitivity of individual neurons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56197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43600" y="914400"/>
            <a:ext cx="3048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Impaired learning after saturation of LTP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(Moser et al., 1998)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nature.com/nature/journal/v412/n6842/images/412079aa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715000" cy="37242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244405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a</a:t>
            </a:r>
            <a:r>
              <a:rPr lang="en-US" sz="1200" dirty="0" smtClean="0"/>
              <a:t>, </a:t>
            </a:r>
            <a:r>
              <a:rPr lang="en-US" sz="1200" b="1" dirty="0" smtClean="0"/>
              <a:t>b</a:t>
            </a:r>
            <a:r>
              <a:rPr lang="en-US" sz="1200" dirty="0" smtClean="0"/>
              <a:t>, Cortical maps from a naive (</a:t>
            </a:r>
            <a:r>
              <a:rPr lang="en-US" sz="1200" b="1" dirty="0" smtClean="0"/>
              <a:t>a</a:t>
            </a:r>
            <a:r>
              <a:rPr lang="en-US" sz="1200" dirty="0" smtClean="0"/>
              <a:t>) and a VTA/tone-paired animal (</a:t>
            </a:r>
            <a:r>
              <a:rPr lang="en-US" sz="1200" b="1" dirty="0" smtClean="0"/>
              <a:t>b</a:t>
            </a:r>
            <a:r>
              <a:rPr lang="en-US" sz="1200" dirty="0" smtClean="0"/>
              <a:t>) (9-kHz pulsed tone). Hatched areas have best frequencies (BF) within 0.3 octaves of 9 kHz. Scale bar, 500 m. 0, unresponsive site; X, non-AI site. The tone-responsive auditory cortex of the paired animal consists of two separate zones: AI and a </a:t>
            </a:r>
            <a:r>
              <a:rPr lang="en-US" sz="1200" dirty="0" err="1" smtClean="0"/>
              <a:t>ventroposterior</a:t>
            </a:r>
            <a:r>
              <a:rPr lang="en-US" sz="1200" dirty="0" smtClean="0"/>
              <a:t> field (arrowhead). In AI, the representation of 9 kHz was expanded while representations of adjacent frequencies were reduced, creating sharp best-frequency transitional boundaries (arrows). </a:t>
            </a:r>
            <a:r>
              <a:rPr lang="en-US" sz="1200" b="1" dirty="0" smtClean="0"/>
              <a:t>c</a:t>
            </a:r>
            <a:r>
              <a:rPr lang="en-US" sz="1200" dirty="0" smtClean="0"/>
              <a:t>–</a:t>
            </a:r>
            <a:r>
              <a:rPr lang="en-US" sz="1200" b="1" dirty="0" smtClean="0"/>
              <a:t>f</a:t>
            </a:r>
            <a:r>
              <a:rPr lang="en-US" sz="1200" dirty="0" smtClean="0"/>
              <a:t>, Receptive fields recorded from sites marked 1–4 in the two representative maps.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Plasticity of sensory representation after VTA </a:t>
            </a:r>
            <a:r>
              <a:rPr kumimoji="0" lang="en-GB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microstimulation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400" i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Bao</a:t>
            </a: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al., Nature,2001)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nature.com/nature/journal/v412/n6842/images/412079ab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715000" cy="48387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244405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a</a:t>
            </a:r>
            <a:r>
              <a:rPr lang="en-US" sz="1200" dirty="0" smtClean="0"/>
              <a:t>, Distribution of best frequency along the anterior–posterior axis of the auditory cortex. Points corresponding to the sites in the </a:t>
            </a:r>
            <a:r>
              <a:rPr lang="en-US" sz="1200" dirty="0" err="1" smtClean="0"/>
              <a:t>ventorposterior</a:t>
            </a:r>
            <a:r>
              <a:rPr lang="en-US" sz="1200" dirty="0" smtClean="0"/>
              <a:t> field are indicated in red (</a:t>
            </a:r>
            <a:r>
              <a:rPr lang="en-US" sz="1200" i="1" dirty="0" smtClean="0"/>
              <a:t>n</a:t>
            </a:r>
            <a:r>
              <a:rPr lang="en-US" sz="1200" dirty="0" smtClean="0"/>
              <a:t> = 4 for each group). </a:t>
            </a:r>
            <a:r>
              <a:rPr lang="en-US" sz="1200" b="1" dirty="0" smtClean="0"/>
              <a:t>b</a:t>
            </a:r>
            <a:r>
              <a:rPr lang="en-US" sz="1200" dirty="0" smtClean="0"/>
              <a:t>, Per cent of the auditory cortex that was tuned to each frequency. Black bar, naive; white bar, paired; bin size, 0.6 octave. </a:t>
            </a:r>
            <a:r>
              <a:rPr lang="en-US" sz="1200" b="1" dirty="0" smtClean="0"/>
              <a:t>c</a:t>
            </a:r>
            <a:r>
              <a:rPr lang="en-US" sz="1200" dirty="0" smtClean="0"/>
              <a:t>, Response bandwidth at 10 dB (BW10) above threshold. </a:t>
            </a:r>
            <a:r>
              <a:rPr lang="en-US" sz="1200" b="1" dirty="0" smtClean="0"/>
              <a:t>d</a:t>
            </a:r>
            <a:r>
              <a:rPr lang="en-US" sz="1200" dirty="0" smtClean="0"/>
              <a:t>, Number of penetrations with non-monotonic rate–level function. For </a:t>
            </a:r>
            <a:r>
              <a:rPr lang="en-US" sz="1200" b="1" dirty="0" smtClean="0"/>
              <a:t>b</a:t>
            </a:r>
            <a:r>
              <a:rPr lang="en-US" sz="1200" dirty="0" smtClean="0"/>
              <a:t>–</a:t>
            </a:r>
            <a:r>
              <a:rPr lang="en-US" sz="1200" b="1" dirty="0" err="1" smtClean="0"/>
              <a:t>d</a:t>
            </a:r>
            <a:r>
              <a:rPr lang="en-US" sz="1200" i="1" dirty="0" err="1" smtClean="0"/>
              <a:t>n</a:t>
            </a:r>
            <a:r>
              <a:rPr lang="en-US" sz="1200" dirty="0" smtClean="0"/>
              <a:t> = 6 for the naive group and </a:t>
            </a:r>
            <a:r>
              <a:rPr lang="en-US" sz="1200" i="1" dirty="0" smtClean="0"/>
              <a:t>n</a:t>
            </a:r>
            <a:r>
              <a:rPr lang="en-US" sz="1200" dirty="0" smtClean="0"/>
              <a:t> = 7 for the paired group. Asterisk, </a:t>
            </a:r>
            <a:r>
              <a:rPr lang="en-US" sz="1200" i="1" dirty="0" smtClean="0"/>
              <a:t>P</a:t>
            </a:r>
            <a:r>
              <a:rPr lang="en-US" sz="1200" dirty="0" smtClean="0"/>
              <a:t> &lt; 0.01; double asterisk, </a:t>
            </a:r>
            <a:r>
              <a:rPr lang="en-US" sz="1200" i="1" dirty="0" smtClean="0"/>
              <a:t>P</a:t>
            </a:r>
            <a:r>
              <a:rPr lang="en-US" sz="1200" dirty="0" smtClean="0"/>
              <a:t> &lt; 0.005; triple asterisk, </a:t>
            </a:r>
            <a:r>
              <a:rPr lang="en-US" sz="1200" i="1" dirty="0" smtClean="0"/>
              <a:t>P</a:t>
            </a:r>
            <a:r>
              <a:rPr lang="en-US" sz="1200" dirty="0" smtClean="0"/>
              <a:t> &lt; 0.001.</a:t>
            </a:r>
            <a:endParaRPr lang="en-US" sz="1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67400" y="762000"/>
            <a:ext cx="320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Plasticity of sensory representation after VTA </a:t>
            </a:r>
            <a:r>
              <a:rPr kumimoji="0" lang="en-GB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microstimulation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400" i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Bao</a:t>
            </a: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al., Nature,2001)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hebb.mit.edu/courses/9.03/persistentactivity/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2064"/>
            <a:ext cx="9070848" cy="68031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learning influence persistent activity?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hebb.mit.edu/courses/9.03/persistentactivity/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3810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04800" y="6248400"/>
            <a:ext cx="350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GB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</a:t>
            </a:r>
            <a:r>
              <a:rPr kumimoji="0" lang="en-GB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Goldman-</a:t>
            </a:r>
            <a:r>
              <a:rPr kumimoji="0" lang="en-GB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Rakic</a:t>
            </a:r>
            <a:r>
              <a:rPr kumimoji="0" lang="en-GB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lab</a:t>
            </a:r>
            <a:endParaRPr kumimoji="0" lang="en-GB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" y="2245614"/>
            <a:ext cx="9156954" cy="461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76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Associative learning is accompanied by pronounced persistent activity</a:t>
            </a:r>
            <a:r>
              <a:rPr kumimoji="0" lang="en-GB" sz="28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indicating the correctness of the </a:t>
            </a:r>
            <a:r>
              <a:rPr kumimoji="0" lang="en-GB" sz="28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behavioral</a:t>
            </a:r>
            <a:r>
              <a:rPr kumimoji="0" lang="en-GB" sz="28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400" i="1" kern="0" baseline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Histed</a:t>
            </a:r>
            <a:r>
              <a:rPr lang="en-GB" sz="2400" i="1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</a:t>
            </a:r>
            <a:r>
              <a:rPr lang="en-GB" sz="24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al, Neuron, 2009)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754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3581400"/>
            <a:ext cx="403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Cells Signal Correct or Error Outcome </a:t>
            </a:r>
            <a:r>
              <a:rPr lang="en-US" sz="1200" dirty="0" smtClean="0"/>
              <a:t>(A1–A3) Single cell recorded from the PFC showing an increase in firing rate after the correct outcome was signaled. (A1): trial raster; each tick corresponds to a spike. (A2): histogram of the same trials. Firing rates (colored lines) were computed by convolving the spike trains in (A1) with a 140 ms square kernel. (A3): information that this cell gives about correct versus error at each time point, measured as area under ROC curve (y axis). (B1–B3) A second cell from </a:t>
            </a:r>
            <a:r>
              <a:rPr lang="en-US" sz="1200" dirty="0" err="1" smtClean="0"/>
              <a:t>Cd</a:t>
            </a:r>
            <a:r>
              <a:rPr lang="en-US" sz="1200" dirty="0" smtClean="0"/>
              <a:t> that exhibits a similarly strong increase in firing rate on correct trials. (C1–C3 and D1–D3) Single PFC and </a:t>
            </a:r>
            <a:r>
              <a:rPr lang="en-US" sz="1200" dirty="0" err="1" smtClean="0"/>
              <a:t>Cd</a:t>
            </a:r>
            <a:r>
              <a:rPr lang="en-US" sz="1200" dirty="0" smtClean="0"/>
              <a:t> cells showing sustained responses about reward versus error that lasted for several seconds into the next trial. (E) Population summary. y axis: mean reward information (reward ROC area) over the population of cells from each area.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2286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GB" sz="2800" i="1" kern="0" dirty="0" err="1" smtClean="0">
                <a:solidFill>
                  <a:schemeClr val="tx2"/>
                </a:solidFill>
              </a:rPr>
              <a:t>Histed</a:t>
            </a:r>
            <a:r>
              <a:rPr lang="en-GB" sz="2800" i="1" kern="0" dirty="0" smtClean="0">
                <a:solidFill>
                  <a:schemeClr val="tx2"/>
                </a:solidFill>
              </a:rPr>
              <a:t> et al, Neuron, 2009</a:t>
            </a:r>
            <a:endParaRPr lang="en-GB" sz="2800" i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7200"/>
            <a:ext cx="8991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99904" y="76200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GB" sz="2400" i="1" kern="0" dirty="0" err="1" smtClean="0">
                <a:solidFill>
                  <a:schemeClr val="tx2"/>
                </a:solidFill>
              </a:rPr>
              <a:t>Histed</a:t>
            </a:r>
            <a:r>
              <a:rPr lang="en-GB" sz="2400" i="1" kern="0" dirty="0" smtClean="0">
                <a:solidFill>
                  <a:schemeClr val="tx2"/>
                </a:solidFill>
              </a:rPr>
              <a:t> et al, Neuron, 2009</a:t>
            </a:r>
            <a:endParaRPr lang="en-GB" sz="2400" i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431800" y="533400"/>
            <a:ext cx="813593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en-US" sz="2200" b="1" dirty="0">
                <a:latin typeface="Arial" pitchFamily="34" charset="0"/>
              </a:rPr>
              <a:t>    			    </a:t>
            </a:r>
            <a:r>
              <a:rPr lang="en-US" sz="3200" b="1" i="1" dirty="0">
                <a:latin typeface="Arial" pitchFamily="34" charset="0"/>
              </a:rPr>
              <a:t>Suggested readings</a:t>
            </a:r>
            <a:r>
              <a:rPr lang="en-US" sz="3200" b="1" dirty="0">
                <a:latin typeface="Arial" pitchFamily="34" charset="0"/>
              </a:rPr>
              <a:t> </a:t>
            </a:r>
          </a:p>
          <a:p>
            <a:pPr marL="533400" indent="-533400">
              <a:defRPr/>
            </a:pPr>
            <a:endParaRPr lang="en-US" sz="3200" dirty="0" smtClean="0">
              <a:latin typeface="Arial" pitchFamily="34" charset="0"/>
            </a:endParaRPr>
          </a:p>
          <a:p>
            <a:pPr marL="533400" indent="-533400">
              <a:defRPr/>
            </a:pPr>
            <a:endParaRPr lang="en-US" sz="2800" dirty="0" smtClean="0">
              <a:latin typeface="Arial" pitchFamily="34" charset="0"/>
            </a:endParaRPr>
          </a:p>
          <a:p>
            <a:r>
              <a:rPr lang="en-US" sz="1600" dirty="0" smtClean="0"/>
              <a:t>1. </a:t>
            </a:r>
            <a:r>
              <a:rPr lang="en-US" sz="1600" dirty="0" err="1" smtClean="0"/>
              <a:t>Schoups</a:t>
            </a:r>
            <a:r>
              <a:rPr lang="en-US" sz="1600" dirty="0" smtClean="0"/>
              <a:t> A, </a:t>
            </a:r>
            <a:r>
              <a:rPr lang="en-US" sz="1600" dirty="0" err="1" smtClean="0"/>
              <a:t>Vogels</a:t>
            </a:r>
            <a:r>
              <a:rPr lang="en-US" sz="1600" dirty="0" smtClean="0"/>
              <a:t> R, </a:t>
            </a:r>
            <a:r>
              <a:rPr lang="en-US" sz="1600" dirty="0" err="1" smtClean="0"/>
              <a:t>Qian</a:t>
            </a:r>
            <a:r>
              <a:rPr lang="en-US" sz="1600" dirty="0" smtClean="0"/>
              <a:t> N, </a:t>
            </a:r>
            <a:r>
              <a:rPr lang="en-US" sz="1600" dirty="0" err="1" smtClean="0"/>
              <a:t>Orban</a:t>
            </a:r>
            <a:r>
              <a:rPr lang="en-US" sz="1600" dirty="0" smtClean="0"/>
              <a:t> G. </a:t>
            </a:r>
            <a:r>
              <a:rPr lang="en-US" sz="1600" dirty="0" err="1" smtClean="0">
                <a:hlinkClick r:id="rId3" action="ppaction://hlinkfile"/>
              </a:rPr>
              <a:t>Practising</a:t>
            </a:r>
            <a:r>
              <a:rPr lang="en-US" sz="1600" dirty="0" smtClean="0">
                <a:hlinkClick r:id="rId3" action="ppaction://hlinkfile"/>
              </a:rPr>
              <a:t> orientation identification improves orientation coding in V1 neurons.</a:t>
            </a:r>
            <a:r>
              <a:rPr lang="en-US" sz="1600" dirty="0" smtClean="0"/>
              <a:t> Nature. 2001 Aug 2;412(6846):549-53.</a:t>
            </a:r>
          </a:p>
          <a:p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r>
              <a:rPr lang="en-US" sz="1600" dirty="0" smtClean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. </a:t>
            </a:r>
            <a:r>
              <a:rPr lang="en-US" sz="1600" dirty="0" smtClean="0"/>
              <a:t>Yang T, </a:t>
            </a:r>
            <a:r>
              <a:rPr lang="en-US" sz="1600" dirty="0" err="1" smtClean="0"/>
              <a:t>Maunsell</a:t>
            </a:r>
            <a:r>
              <a:rPr lang="en-US" sz="1600" dirty="0" smtClean="0"/>
              <a:t> JH. </a:t>
            </a:r>
            <a:r>
              <a:rPr lang="en-US" sz="1600" dirty="0" smtClean="0">
                <a:hlinkClick r:id="rId4" action="ppaction://hlinkfile"/>
              </a:rPr>
              <a:t>The effect of perceptual learning on neuronal responses in monkey visual area V4.</a:t>
            </a:r>
            <a:r>
              <a:rPr lang="en-US" sz="1600" dirty="0" smtClean="0"/>
              <a:t> J </a:t>
            </a:r>
            <a:r>
              <a:rPr lang="en-US" sz="1600" dirty="0" err="1" smtClean="0"/>
              <a:t>Neurosci</a:t>
            </a:r>
            <a:r>
              <a:rPr lang="en-US" sz="1600" dirty="0" smtClean="0"/>
              <a:t>. 2004 Feb 18;24(7):1617-26.</a:t>
            </a:r>
          </a:p>
          <a:p>
            <a:endParaRPr lang="en-US" sz="1600" dirty="0" smtClean="0"/>
          </a:p>
          <a:p>
            <a:pPr marL="533400" indent="-533400">
              <a:defRPr/>
            </a:pPr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3. </a:t>
            </a:r>
            <a:r>
              <a:rPr lang="en-US" sz="1600" dirty="0" err="1" smtClean="0"/>
              <a:t>Bao</a:t>
            </a:r>
            <a:r>
              <a:rPr lang="en-US" sz="1600" dirty="0" smtClean="0"/>
              <a:t> S, Chan VT, </a:t>
            </a:r>
            <a:r>
              <a:rPr lang="en-US" sz="1600" dirty="0" err="1" smtClean="0"/>
              <a:t>Merzenich</a:t>
            </a:r>
            <a:r>
              <a:rPr lang="en-US" sz="1600" dirty="0" smtClean="0"/>
              <a:t> MM. </a:t>
            </a:r>
            <a:r>
              <a:rPr lang="en-US" sz="1600" dirty="0" smtClean="0">
                <a:hlinkClick r:id="rId5" action="ppaction://hlinkfile"/>
              </a:rPr>
              <a:t>Cortical </a:t>
            </a:r>
            <a:r>
              <a:rPr lang="en-US" sz="1600" dirty="0" err="1" smtClean="0">
                <a:hlinkClick r:id="rId5" action="ppaction://hlinkfile"/>
              </a:rPr>
              <a:t>remodelling</a:t>
            </a:r>
            <a:r>
              <a:rPr lang="en-US" sz="1600" dirty="0" smtClean="0">
                <a:hlinkClick r:id="rId5" action="ppaction://hlinkfile"/>
              </a:rPr>
              <a:t> induced by activity of ventral </a:t>
            </a:r>
            <a:r>
              <a:rPr lang="en-US" sz="1600" dirty="0" err="1" smtClean="0">
                <a:hlinkClick r:id="rId5" action="ppaction://hlinkfile"/>
              </a:rPr>
              <a:t>tegmental</a:t>
            </a:r>
            <a:r>
              <a:rPr lang="en-US" sz="1600" dirty="0" smtClean="0">
                <a:hlinkClick r:id="rId5" action="ppaction://hlinkfile"/>
              </a:rPr>
              <a:t> dopamine neurons.</a:t>
            </a:r>
            <a:r>
              <a:rPr lang="en-US" sz="1600" dirty="0" smtClean="0"/>
              <a:t> Nature. 2001 Jul 5;412(6842):79-83.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4. </a:t>
            </a:r>
            <a:r>
              <a:rPr lang="en-US" sz="1600" dirty="0" err="1" smtClean="0"/>
              <a:t>Histed</a:t>
            </a:r>
            <a:r>
              <a:rPr lang="en-US" sz="1600" dirty="0" smtClean="0"/>
              <a:t> MH, </a:t>
            </a:r>
            <a:r>
              <a:rPr lang="en-US" sz="1600" dirty="0" err="1" smtClean="0"/>
              <a:t>Pasupathy</a:t>
            </a:r>
            <a:r>
              <a:rPr lang="en-US" sz="1600" dirty="0" smtClean="0"/>
              <a:t> A, Miller EK. </a:t>
            </a:r>
            <a:r>
              <a:rPr lang="en-US" sz="1600" dirty="0" smtClean="0">
                <a:hlinkClick r:id="rId6" action="ppaction://hlinkfile"/>
              </a:rPr>
              <a:t>Learning substrates in the primate prefrontal cortex and striatum: sustained activity related to successful actions.</a:t>
            </a:r>
            <a:r>
              <a:rPr lang="en-US" sz="1600" dirty="0" smtClean="0"/>
              <a:t> Neuron. 2009 Jul 30;63(2):244-53.</a:t>
            </a:r>
          </a:p>
          <a:p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533400" indent="-533400">
              <a:defRPr/>
            </a:pPr>
            <a:endParaRPr lang="en-US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304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</a:rPr>
              <a:t>Tilt aftereffect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600200"/>
            <a:ext cx="3511601" cy="3165356"/>
            <a:chOff x="1600200" y="1600200"/>
            <a:chExt cx="3511601" cy="3165356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1890863"/>
                </p:ext>
              </p:extLst>
            </p:nvPr>
          </p:nvGraphicFramePr>
          <p:xfrm>
            <a:off x="3494139" y="3147893"/>
            <a:ext cx="1617662" cy="161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Image" r:id="rId3" imgW="3227674" imgH="3227674" progId="">
                    <p:embed/>
                  </p:oleObj>
                </mc:Choice>
                <mc:Fallback>
                  <p:oleObj name="Image" r:id="rId3" imgW="3227674" imgH="322767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139" y="3147893"/>
                          <a:ext cx="1617662" cy="161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00200" y="1600200"/>
              <a:ext cx="1981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chemeClr val="bg1"/>
                  </a:solidFill>
                  <a:latin typeface="Arial" pitchFamily="34" charset="0"/>
                </a:rPr>
                <a:t>Adapting stim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chemeClr val="bg1"/>
                  </a:solidFill>
                  <a:latin typeface="Arial" pitchFamily="34" charset="0"/>
                </a:rPr>
                <a:t>2 minutes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0200" y="1257420"/>
            <a:ext cx="3500539" cy="3185754"/>
            <a:chOff x="1600200" y="1257420"/>
            <a:chExt cx="3500539" cy="3185754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829244"/>
                </p:ext>
              </p:extLst>
            </p:nvPr>
          </p:nvGraphicFramePr>
          <p:xfrm>
            <a:off x="3483077" y="1257420"/>
            <a:ext cx="1617662" cy="161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Image" r:id="rId5" imgW="3227674" imgH="3227674" progId="">
                    <p:embed/>
                  </p:oleObj>
                </mc:Choice>
                <mc:Fallback>
                  <p:oleObj name="Image" r:id="rId5" imgW="3227674" imgH="322767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077" y="1257420"/>
                          <a:ext cx="1617662" cy="161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00200" y="3581400"/>
              <a:ext cx="1981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chemeClr val="bg1"/>
                  </a:solidFill>
                  <a:latin typeface="Arial" pitchFamily="34" charset="0"/>
                </a:rPr>
                <a:t>Test stim</a:t>
              </a:r>
            </a:p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chemeClr val="bg1"/>
                  </a:solidFill>
                  <a:latin typeface="Arial" pitchFamily="34" charset="0"/>
                </a:rPr>
                <a:t>1 second</a:t>
              </a:r>
              <a:endParaRPr lang="en-US" sz="2000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0" y="5087938"/>
            <a:ext cx="3675063" cy="1617662"/>
            <a:chOff x="1524000" y="5087938"/>
            <a:chExt cx="3675063" cy="1617662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7266247"/>
                </p:ext>
              </p:extLst>
            </p:nvPr>
          </p:nvGraphicFramePr>
          <p:xfrm>
            <a:off x="3581400" y="5087938"/>
            <a:ext cx="1617663" cy="161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Image" r:id="rId7" imgW="3227674" imgH="3227674" progId="">
                    <p:embed/>
                  </p:oleObj>
                </mc:Choice>
                <mc:Fallback>
                  <p:oleObj name="Image" r:id="rId7" imgW="3227674" imgH="322767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087938"/>
                          <a:ext cx="1617663" cy="161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981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chemeClr val="bg1"/>
                  </a:solidFill>
                  <a:latin typeface="Arial" pitchFamily="34" charset="0"/>
                </a:rPr>
                <a:t>Perceived stim</a:t>
              </a:r>
              <a:endParaRPr lang="en-US" sz="20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505075"/>
            <a:ext cx="96107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63513"/>
            <a:ext cx="8229600" cy="1143001"/>
          </a:xfrm>
          <a:noFill/>
          <a:ln/>
        </p:spPr>
        <p:txBody>
          <a:bodyPr/>
          <a:lstStyle/>
          <a:p>
            <a:r>
              <a:rPr lang="en-US" sz="2800" i="1" dirty="0"/>
              <a:t>Adaptation-induced orientation plasticity in V1</a:t>
            </a: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933450" y="1085850"/>
          <a:ext cx="557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Image" r:id="rId4" imgW="800282" imgH="876500" progId="">
                  <p:embed/>
                </p:oleObj>
              </mc:Choice>
              <mc:Fallback>
                <p:oleObj name="Image" r:id="rId4" imgW="800282" imgH="876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085850"/>
                        <a:ext cx="5572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42875" y="1085850"/>
          <a:ext cx="5857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Image" r:id="rId6" imgW="660550" imgH="876500" progId="">
                  <p:embed/>
                </p:oleObj>
              </mc:Choice>
              <mc:Fallback>
                <p:oleObj name="Image" r:id="rId6" imgW="660550" imgH="876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85850"/>
                        <a:ext cx="5857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1990725" y="1085850"/>
          <a:ext cx="5667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Image" r:id="rId8" imgW="787579" imgH="864102" progId="">
                  <p:embed/>
                </p:oleObj>
              </mc:Choice>
              <mc:Fallback>
                <p:oleObj name="Image" r:id="rId8" imgW="787579" imgH="86410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085850"/>
                        <a:ext cx="5667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3524250" y="1095375"/>
          <a:ext cx="566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Image" r:id="rId10" imgW="749471" imgH="864102" progId="">
                  <p:embed/>
                </p:oleObj>
              </mc:Choice>
              <mc:Fallback>
                <p:oleObj name="Image" r:id="rId10" imgW="749471" imgH="86410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1095375"/>
                        <a:ext cx="566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667000" y="1866900"/>
            <a:ext cx="487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929438" y="6542088"/>
            <a:ext cx="3657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/>
              <a:t>Dragoi et al.</a:t>
            </a:r>
            <a:r>
              <a:rPr lang="en-US" sz="1300" i="1"/>
              <a:t>, Neuron, </a:t>
            </a:r>
            <a:r>
              <a:rPr lang="en-US" sz="1300"/>
              <a:t>2000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1543050" y="1285875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…</a:t>
            </a:r>
          </a:p>
        </p:txBody>
      </p:sp>
      <p:graphicFrame>
        <p:nvGraphicFramePr>
          <p:cNvPr id="120852" name="Object 20"/>
          <p:cNvGraphicFramePr>
            <a:graphicFrameLocks noChangeAspect="1"/>
          </p:cNvGraphicFramePr>
          <p:nvPr/>
        </p:nvGraphicFramePr>
        <p:xfrm>
          <a:off x="4373563" y="1096963"/>
          <a:ext cx="5857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Image" r:id="rId12" imgW="660550" imgH="876500" progId="">
                  <p:embed/>
                </p:oleObj>
              </mc:Choice>
              <mc:Fallback>
                <p:oleObj name="Image" r:id="rId12" imgW="660550" imgH="876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1096963"/>
                        <a:ext cx="5857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58" name="Object 26"/>
          <p:cNvGraphicFramePr>
            <a:graphicFrameLocks noChangeAspect="1"/>
          </p:cNvGraphicFramePr>
          <p:nvPr/>
        </p:nvGraphicFramePr>
        <p:xfrm>
          <a:off x="6202363" y="1096963"/>
          <a:ext cx="5572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Image" r:id="rId13" imgW="800282" imgH="876500" progId="">
                  <p:embed/>
                </p:oleObj>
              </mc:Choice>
              <mc:Fallback>
                <p:oleObj name="Image" r:id="rId13" imgW="800282" imgH="8765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096963"/>
                        <a:ext cx="5572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0" name="Object 28"/>
          <p:cNvGraphicFramePr>
            <a:graphicFrameLocks noChangeAspect="1"/>
          </p:cNvGraphicFramePr>
          <p:nvPr/>
        </p:nvGraphicFramePr>
        <p:xfrm>
          <a:off x="7974013" y="1116013"/>
          <a:ext cx="5667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Image" r:id="rId14" imgW="787579" imgH="864102" progId="">
                  <p:embed/>
                </p:oleObj>
              </mc:Choice>
              <mc:Fallback>
                <p:oleObj name="Image" r:id="rId14" imgW="787579" imgH="86410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1116013"/>
                        <a:ext cx="5667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8593138" y="1239838"/>
            <a:ext cx="46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…</a:t>
            </a:r>
          </a:p>
        </p:txBody>
      </p:sp>
      <p:graphicFrame>
        <p:nvGraphicFramePr>
          <p:cNvPr id="120862" name="Object 30"/>
          <p:cNvGraphicFramePr>
            <a:graphicFrameLocks noChangeAspect="1"/>
          </p:cNvGraphicFramePr>
          <p:nvPr/>
        </p:nvGraphicFramePr>
        <p:xfrm>
          <a:off x="5354638" y="1096963"/>
          <a:ext cx="5667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Image" r:id="rId15" imgW="749471" imgH="864102" progId="">
                  <p:embed/>
                </p:oleObj>
              </mc:Choice>
              <mc:Fallback>
                <p:oleObj name="Image" r:id="rId15" imgW="749471" imgH="86410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1096963"/>
                        <a:ext cx="5667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4" name="Object 32"/>
          <p:cNvGraphicFramePr>
            <a:graphicFrameLocks noChangeAspect="1"/>
          </p:cNvGraphicFramePr>
          <p:nvPr/>
        </p:nvGraphicFramePr>
        <p:xfrm>
          <a:off x="7126288" y="1104900"/>
          <a:ext cx="5667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Image" r:id="rId16" imgW="749471" imgH="864102" progId="">
                  <p:embed/>
                </p:oleObj>
              </mc:Choice>
              <mc:Fallback>
                <p:oleObj name="Image" r:id="rId16" imgW="749471" imgH="864102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1104900"/>
                        <a:ext cx="5667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66" name="AutoShape 34"/>
          <p:cNvSpPr>
            <a:spLocks noChangeArrowheads="1"/>
          </p:cNvSpPr>
          <p:nvPr/>
        </p:nvSpPr>
        <p:spPr bwMode="auto">
          <a:xfrm>
            <a:off x="2819400" y="135255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AutoShape 36"/>
          <p:cNvSpPr>
            <a:spLocks noChangeArrowheads="1"/>
          </p:cNvSpPr>
          <p:nvPr/>
        </p:nvSpPr>
        <p:spPr bwMode="auto">
          <a:xfrm>
            <a:off x="4143375" y="1409700"/>
            <a:ext cx="190500" cy="1143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AutoShape 37"/>
          <p:cNvSpPr>
            <a:spLocks noChangeArrowheads="1"/>
          </p:cNvSpPr>
          <p:nvPr/>
        </p:nvSpPr>
        <p:spPr bwMode="auto">
          <a:xfrm>
            <a:off x="5973763" y="1392238"/>
            <a:ext cx="190500" cy="1143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AutoShape 38"/>
          <p:cNvSpPr>
            <a:spLocks noChangeArrowheads="1"/>
          </p:cNvSpPr>
          <p:nvPr/>
        </p:nvSpPr>
        <p:spPr bwMode="auto">
          <a:xfrm>
            <a:off x="7747000" y="1393825"/>
            <a:ext cx="190500" cy="1143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AutoShape 39"/>
          <p:cNvSpPr>
            <a:spLocks/>
          </p:cNvSpPr>
          <p:nvPr/>
        </p:nvSpPr>
        <p:spPr bwMode="auto">
          <a:xfrm rot="16200000">
            <a:off x="1288256" y="567532"/>
            <a:ext cx="98425" cy="2579688"/>
          </a:xfrm>
          <a:prstGeom prst="leftBracket">
            <a:avLst>
              <a:gd name="adj" fmla="val 2184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658813" y="1924050"/>
            <a:ext cx="1409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120873" name="AutoShape 41"/>
          <p:cNvSpPr>
            <a:spLocks/>
          </p:cNvSpPr>
          <p:nvPr/>
        </p:nvSpPr>
        <p:spPr bwMode="auto">
          <a:xfrm rot="16200000">
            <a:off x="6061075" y="-803275"/>
            <a:ext cx="88900" cy="5334000"/>
          </a:xfrm>
          <a:prstGeom prst="leftBracket">
            <a:avLst>
              <a:gd name="adj" fmla="val 5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5594350" y="1963738"/>
            <a:ext cx="1409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2647950" y="976313"/>
          <a:ext cx="2668588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Image" r:id="rId3" imgW="2973526" imgH="2071303" progId="">
                  <p:embed/>
                </p:oleObj>
              </mc:Choice>
              <mc:Fallback>
                <p:oleObj name="Image" r:id="rId3" imgW="2973526" imgH="20713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 contrast="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76313"/>
                        <a:ext cx="2668588" cy="1860550"/>
                      </a:xfrm>
                      <a:prstGeom prst="rect">
                        <a:avLst/>
                      </a:prstGeom>
                      <a:solidFill>
                        <a:srgbClr val="00002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953000" y="1882775"/>
            <a:ext cx="228600" cy="2590800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5029200" y="5184775"/>
            <a:ext cx="15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5105400" y="4041775"/>
            <a:ext cx="0" cy="1524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rot="1800000">
            <a:off x="5105400" y="4422775"/>
            <a:ext cx="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rot="3600000">
            <a:off x="5105400" y="4803775"/>
            <a:ext cx="0" cy="152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rot="19800000">
            <a:off x="5105400" y="3584575"/>
            <a:ext cx="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rot="18000000">
            <a:off x="5105400" y="3203575"/>
            <a:ext cx="0" cy="152400"/>
          </a:xfrm>
          <a:prstGeom prst="line">
            <a:avLst/>
          </a:prstGeom>
          <a:noFill/>
          <a:ln w="2540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87375" y="-22225"/>
            <a:ext cx="7939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</a:rPr>
              <a:t>How is the capacity for adaptive changes mapped onto the cortex?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203575"/>
            <a:ext cx="3452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398838" y="3051175"/>
            <a:ext cx="152400" cy="2286000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6918325" y="3127375"/>
            <a:ext cx="152400" cy="2286000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429000" y="5203825"/>
            <a:ext cx="3581400" cy="76200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3429000" y="3184525"/>
            <a:ext cx="3581400" cy="76200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3898900" y="5880100"/>
          <a:ext cx="96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6" imgW="2033180" imgH="1956936" progId="">
                  <p:embed/>
                </p:oleObj>
              </mc:Choice>
              <mc:Fallback>
                <p:oleObj name="Image" r:id="rId6" imgW="2033180" imgH="195693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5880100"/>
                        <a:ext cx="9683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3657600" y="6767513"/>
            <a:ext cx="1371600" cy="322262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4787900" y="5718175"/>
            <a:ext cx="79375" cy="1049338"/>
          </a:xfrm>
          <a:prstGeom prst="rect">
            <a:avLst/>
          </a:prstGeom>
          <a:solidFill>
            <a:srgbClr val="00002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4648200" y="4346575"/>
            <a:ext cx="381000" cy="381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 flipH="1">
            <a:off x="3886200" y="4727575"/>
            <a:ext cx="762000" cy="1143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 flipH="1">
            <a:off x="4800600" y="4727575"/>
            <a:ext cx="228600" cy="1143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7010400" y="3432175"/>
            <a:ext cx="406400" cy="1371600"/>
          </a:xfrm>
          <a:prstGeom prst="rect">
            <a:avLst/>
          </a:prstGeom>
          <a:solidFill>
            <a:srgbClr val="0000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3"/>
          <p:cNvSpPr>
            <a:spLocks noChangeAspect="1" noChangeArrowheads="1"/>
          </p:cNvSpPr>
          <p:nvPr/>
        </p:nvSpPr>
        <p:spPr bwMode="auto">
          <a:xfrm rot="2683878" flipV="1">
            <a:off x="7200900" y="3660775"/>
            <a:ext cx="87313" cy="33813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4"/>
          <p:cNvSpPr>
            <a:spLocks noChangeAspect="1" noChangeArrowheads="1"/>
          </p:cNvSpPr>
          <p:nvPr/>
        </p:nvSpPr>
        <p:spPr bwMode="auto">
          <a:xfrm rot="18889724" flipV="1">
            <a:off x="7196931" y="4455319"/>
            <a:ext cx="90488" cy="330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5"/>
          <p:cNvSpPr>
            <a:spLocks noChangeAspect="1" noChangeArrowheads="1"/>
          </p:cNvSpPr>
          <p:nvPr/>
        </p:nvSpPr>
        <p:spPr bwMode="auto">
          <a:xfrm flipV="1">
            <a:off x="7092950" y="4879975"/>
            <a:ext cx="88900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6"/>
          <p:cNvSpPr>
            <a:spLocks noChangeAspect="1" noChangeArrowheads="1"/>
          </p:cNvSpPr>
          <p:nvPr/>
        </p:nvSpPr>
        <p:spPr bwMode="auto">
          <a:xfrm rot="16200000" flipV="1">
            <a:off x="7212806" y="4074319"/>
            <a:ext cx="90488" cy="33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7"/>
          <p:cNvSpPr>
            <a:spLocks noChangeAspect="1" noChangeArrowheads="1"/>
          </p:cNvSpPr>
          <p:nvPr/>
        </p:nvSpPr>
        <p:spPr bwMode="auto">
          <a:xfrm flipV="1">
            <a:off x="7092950" y="3246438"/>
            <a:ext cx="88900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Text Box 28"/>
          <p:cNvSpPr txBox="1">
            <a:spLocks noChangeAspect="1" noChangeArrowheads="1"/>
          </p:cNvSpPr>
          <p:nvPr/>
        </p:nvSpPr>
        <p:spPr bwMode="auto">
          <a:xfrm>
            <a:off x="1403350" y="5907088"/>
            <a:ext cx="242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Orientation domain</a:t>
            </a:r>
          </a:p>
        </p:txBody>
      </p: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92475" y="6118225"/>
            <a:ext cx="822325" cy="2857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Text Box 30"/>
          <p:cNvSpPr txBox="1">
            <a:spLocks noChangeAspect="1" noChangeArrowheads="1"/>
          </p:cNvSpPr>
          <p:nvPr/>
        </p:nvSpPr>
        <p:spPr bwMode="auto">
          <a:xfrm>
            <a:off x="5194300" y="5810250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Pinwheel center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flipH="1">
            <a:off x="4343400" y="6054725"/>
            <a:ext cx="8382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 flipH="1">
            <a:off x="3549650" y="1349375"/>
            <a:ext cx="519113" cy="1897063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4237038" y="1287463"/>
            <a:ext cx="2652712" cy="1952625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 rot="18480000">
            <a:off x="4076700" y="1277938"/>
            <a:ext cx="152400" cy="762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076575" y="4456113"/>
            <a:ext cx="3127375" cy="1436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163" y="4452938"/>
            <a:ext cx="3127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057525" y="1335088"/>
            <a:ext cx="3152775" cy="1449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63875" y="1382713"/>
            <a:ext cx="3146425" cy="1454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63" y="1382713"/>
            <a:ext cx="31464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403600" y="1393825"/>
            <a:ext cx="230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449888" y="6215063"/>
            <a:ext cx="185737" cy="157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5475288" y="6226175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775325" y="6219825"/>
            <a:ext cx="19050" cy="158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5756275" y="6149975"/>
            <a:ext cx="57150" cy="87313"/>
          </a:xfrm>
          <a:custGeom>
            <a:avLst/>
            <a:gdLst/>
            <a:ahLst/>
            <a:cxnLst>
              <a:cxn ang="0">
                <a:pos x="36" y="55"/>
              </a:cxn>
              <a:cxn ang="0">
                <a:pos x="16" y="0"/>
              </a:cxn>
              <a:cxn ang="0">
                <a:pos x="0" y="55"/>
              </a:cxn>
              <a:cxn ang="0">
                <a:pos x="36" y="55"/>
              </a:cxn>
            </a:cxnLst>
            <a:rect l="0" t="0" r="r" b="b"/>
            <a:pathLst>
              <a:path w="36" h="55">
                <a:moveTo>
                  <a:pt x="36" y="55"/>
                </a:moveTo>
                <a:lnTo>
                  <a:pt x="16" y="0"/>
                </a:lnTo>
                <a:lnTo>
                  <a:pt x="0" y="55"/>
                </a:lnTo>
                <a:lnTo>
                  <a:pt x="36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5756275" y="6365875"/>
            <a:ext cx="57150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56"/>
              </a:cxn>
              <a:cxn ang="0">
                <a:pos x="36" y="0"/>
              </a:cxn>
              <a:cxn ang="0">
                <a:pos x="0" y="0"/>
              </a:cxn>
            </a:cxnLst>
            <a:rect l="0" t="0" r="r" b="b"/>
            <a:pathLst>
              <a:path w="36" h="56">
                <a:moveTo>
                  <a:pt x="0" y="0"/>
                </a:moveTo>
                <a:lnTo>
                  <a:pt x="16" y="56"/>
                </a:ln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5680075" y="6291263"/>
            <a:ext cx="1984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5865813" y="6273800"/>
            <a:ext cx="9525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60" y="18"/>
              </a:cxn>
              <a:cxn ang="0">
                <a:pos x="0" y="0"/>
              </a:cxn>
              <a:cxn ang="0">
                <a:pos x="0" y="33"/>
              </a:cxn>
            </a:cxnLst>
            <a:rect l="0" t="0" r="r" b="b"/>
            <a:pathLst>
              <a:path w="60" h="33">
                <a:moveTo>
                  <a:pt x="0" y="33"/>
                </a:moveTo>
                <a:lnTo>
                  <a:pt x="60" y="18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Freeform 15"/>
          <p:cNvSpPr>
            <a:spLocks/>
          </p:cNvSpPr>
          <p:nvPr/>
        </p:nvSpPr>
        <p:spPr bwMode="auto">
          <a:xfrm>
            <a:off x="5603875" y="6273800"/>
            <a:ext cx="95250" cy="5238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18"/>
              </a:cxn>
              <a:cxn ang="0">
                <a:pos x="60" y="33"/>
              </a:cxn>
              <a:cxn ang="0">
                <a:pos x="60" y="0"/>
              </a:cxn>
            </a:cxnLst>
            <a:rect l="0" t="0" r="r" b="b"/>
            <a:pathLst>
              <a:path w="60" h="33">
                <a:moveTo>
                  <a:pt x="60" y="0"/>
                </a:moveTo>
                <a:lnTo>
                  <a:pt x="0" y="18"/>
                </a:lnTo>
                <a:lnTo>
                  <a:pt x="60" y="33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5992813" y="6219825"/>
            <a:ext cx="192087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6018213" y="6232525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5730875" y="5986463"/>
            <a:ext cx="185738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5756275" y="5999163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5718175" y="6477000"/>
            <a:ext cx="192088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5743575" y="6489700"/>
            <a:ext cx="95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3095625" y="6034088"/>
            <a:ext cx="525463" cy="34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3095625" y="6073775"/>
            <a:ext cx="396875" cy="158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3121025" y="6086475"/>
            <a:ext cx="298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 mm</a:t>
            </a: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4816475" y="1066800"/>
            <a:ext cx="1203325" cy="246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40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6324600"/>
            <a:ext cx="1203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3057525" y="2895600"/>
            <a:ext cx="3152775" cy="150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40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700" y="2898775"/>
            <a:ext cx="31527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3665538" y="5033963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5532438" y="5075238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927475" y="4700588"/>
            <a:ext cx="44450" cy="365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3994150" y="575310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4879975" y="5402263"/>
            <a:ext cx="52388" cy="412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3429000" y="524510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4567238" y="4818063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3659188" y="3473450"/>
            <a:ext cx="44450" cy="365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5532438" y="3573463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3902075" y="3146425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3959225" y="4205288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4899025" y="3854450"/>
            <a:ext cx="46038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7" name="Oval 41"/>
          <p:cNvSpPr>
            <a:spLocks noChangeArrowheads="1"/>
          </p:cNvSpPr>
          <p:nvPr/>
        </p:nvSpPr>
        <p:spPr bwMode="auto">
          <a:xfrm>
            <a:off x="3448050" y="369570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8" name="Oval 42"/>
          <p:cNvSpPr>
            <a:spLocks noChangeArrowheads="1"/>
          </p:cNvSpPr>
          <p:nvPr/>
        </p:nvSpPr>
        <p:spPr bwMode="auto">
          <a:xfrm>
            <a:off x="4573588" y="327025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2603500" y="1330325"/>
            <a:ext cx="396875" cy="296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0" name="Rectangle 44"/>
          <p:cNvSpPr>
            <a:spLocks noChangeArrowheads="1"/>
          </p:cNvSpPr>
          <p:nvPr/>
        </p:nvSpPr>
        <p:spPr bwMode="auto">
          <a:xfrm>
            <a:off x="2609850" y="2878138"/>
            <a:ext cx="403225" cy="29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1" name="Rectangle 45"/>
          <p:cNvSpPr>
            <a:spLocks noChangeArrowheads="1"/>
          </p:cNvSpPr>
          <p:nvPr/>
        </p:nvSpPr>
        <p:spPr bwMode="auto">
          <a:xfrm>
            <a:off x="2590800" y="4432300"/>
            <a:ext cx="403225" cy="29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3659188" y="1897063"/>
            <a:ext cx="50800" cy="396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3" name="Oval 47"/>
          <p:cNvSpPr>
            <a:spLocks noChangeArrowheads="1"/>
          </p:cNvSpPr>
          <p:nvPr/>
        </p:nvSpPr>
        <p:spPr bwMode="auto">
          <a:xfrm>
            <a:off x="5538788" y="202565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4" name="Oval 48"/>
          <p:cNvSpPr>
            <a:spLocks noChangeArrowheads="1"/>
          </p:cNvSpPr>
          <p:nvPr/>
        </p:nvSpPr>
        <p:spPr bwMode="auto">
          <a:xfrm>
            <a:off x="3895725" y="1581150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3959225" y="2668588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6" name="Oval 50"/>
          <p:cNvSpPr>
            <a:spLocks noChangeArrowheads="1"/>
          </p:cNvSpPr>
          <p:nvPr/>
        </p:nvSpPr>
        <p:spPr bwMode="auto">
          <a:xfrm>
            <a:off x="4886325" y="2276475"/>
            <a:ext cx="46038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7" name="Oval 51"/>
          <p:cNvSpPr>
            <a:spLocks noChangeArrowheads="1"/>
          </p:cNvSpPr>
          <p:nvPr/>
        </p:nvSpPr>
        <p:spPr bwMode="auto">
          <a:xfrm>
            <a:off x="3448050" y="2141538"/>
            <a:ext cx="44450" cy="34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8" name="Oval 52"/>
          <p:cNvSpPr>
            <a:spLocks noChangeArrowheads="1"/>
          </p:cNvSpPr>
          <p:nvPr/>
        </p:nvSpPr>
        <p:spPr bwMode="auto">
          <a:xfrm>
            <a:off x="4560888" y="1716088"/>
            <a:ext cx="44450" cy="396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9" name="Rectangle 53"/>
          <p:cNvSpPr>
            <a:spLocks noChangeArrowheads="1"/>
          </p:cNvSpPr>
          <p:nvPr/>
        </p:nvSpPr>
        <p:spPr bwMode="auto">
          <a:xfrm>
            <a:off x="6294438" y="4484688"/>
            <a:ext cx="211137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6294438" y="4643438"/>
            <a:ext cx="211137" cy="984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6294438" y="4800600"/>
            <a:ext cx="211137" cy="100013"/>
          </a:xfrm>
          <a:prstGeom prst="rect">
            <a:avLst/>
          </a:prstGeom>
          <a:solidFill>
            <a:srgbClr val="000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2" name="Rectangle 56"/>
          <p:cNvSpPr>
            <a:spLocks noChangeArrowheads="1"/>
          </p:cNvSpPr>
          <p:nvPr/>
        </p:nvSpPr>
        <p:spPr bwMode="auto">
          <a:xfrm>
            <a:off x="6550025" y="4467225"/>
            <a:ext cx="376238" cy="169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3" name="Rectangle 57"/>
          <p:cNvSpPr>
            <a:spLocks noChangeArrowheads="1"/>
          </p:cNvSpPr>
          <p:nvPr/>
        </p:nvSpPr>
        <p:spPr bwMode="auto">
          <a:xfrm>
            <a:off x="6575425" y="4479925"/>
            <a:ext cx="2524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0.66-1</a:t>
            </a:r>
            <a:endParaRPr lang="en-US"/>
          </a:p>
        </p:txBody>
      </p:sp>
      <p:sp>
        <p:nvSpPr>
          <p:cNvPr id="101434" name="Rectangle 58"/>
          <p:cNvSpPr>
            <a:spLocks noChangeArrowheads="1"/>
          </p:cNvSpPr>
          <p:nvPr/>
        </p:nvSpPr>
        <p:spPr bwMode="auto">
          <a:xfrm>
            <a:off x="6550025" y="4625975"/>
            <a:ext cx="536575" cy="168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5" name="Rectangle 59"/>
          <p:cNvSpPr>
            <a:spLocks noChangeArrowheads="1"/>
          </p:cNvSpPr>
          <p:nvPr/>
        </p:nvSpPr>
        <p:spPr bwMode="auto">
          <a:xfrm>
            <a:off x="6575425" y="4637088"/>
            <a:ext cx="3762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0.33-0.66</a:t>
            </a:r>
            <a:endParaRPr lang="en-US"/>
          </a:p>
        </p:txBody>
      </p: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6550025" y="4789488"/>
            <a:ext cx="376238" cy="168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6575425" y="4800600"/>
            <a:ext cx="2524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0-0.33</a:t>
            </a:r>
            <a:endParaRPr lang="en-US"/>
          </a:p>
        </p:txBody>
      </p:sp>
      <p:sp>
        <p:nvSpPr>
          <p:cNvPr id="101438" name="Rectangle 62"/>
          <p:cNvSpPr>
            <a:spLocks noChangeArrowheads="1"/>
          </p:cNvSpPr>
          <p:nvPr/>
        </p:nvSpPr>
        <p:spPr bwMode="auto">
          <a:xfrm>
            <a:off x="3006725" y="1330325"/>
            <a:ext cx="63500" cy="318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1447800" y="228600"/>
            <a:ext cx="6538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/>
              <a:t>Pinwheels </a:t>
            </a:r>
            <a:r>
              <a:rPr lang="en-US" sz="3200" i="1" dirty="0" smtClean="0"/>
              <a:t>and orientation </a:t>
            </a:r>
            <a:r>
              <a:rPr lang="en-US" sz="3200" i="1" dirty="0"/>
              <a:t>domains</a:t>
            </a:r>
          </a:p>
        </p:txBody>
      </p:sp>
      <p:sp>
        <p:nvSpPr>
          <p:cNvPr id="101440" name="Text Box 64"/>
          <p:cNvSpPr txBox="1">
            <a:spLocks noChangeArrowheads="1"/>
          </p:cNvSpPr>
          <p:nvPr/>
        </p:nvSpPr>
        <p:spPr bwMode="auto">
          <a:xfrm>
            <a:off x="6645275" y="6553200"/>
            <a:ext cx="2457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Dragoi, Rivadulla, and Sur, </a:t>
            </a:r>
            <a:r>
              <a:rPr lang="en-US" sz="1000" i="1"/>
              <a:t>Nature</a:t>
            </a:r>
            <a:r>
              <a:rPr lang="en-US" sz="1000"/>
              <a:t>, 2001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5112" y="533400"/>
            <a:ext cx="1524000" cy="6096000"/>
            <a:chOff x="864" y="288"/>
            <a:chExt cx="960" cy="384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384"/>
              <a:ext cx="960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864" y="288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8000" y="914400"/>
            <a:ext cx="1052512" cy="4857750"/>
            <a:chOff x="1017" y="528"/>
            <a:chExt cx="663" cy="3060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1056" y="528"/>
              <a:ext cx="605" cy="593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1017" y="1632"/>
              <a:ext cx="645" cy="651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1056" y="2976"/>
              <a:ext cx="624" cy="61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400800" y="6553200"/>
            <a:ext cx="27238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99"/>
                </a:solidFill>
              </a:rPr>
              <a:t>Dragoi, </a:t>
            </a:r>
            <a:r>
              <a:rPr lang="en-US" sz="1100" dirty="0" err="1">
                <a:solidFill>
                  <a:srgbClr val="000099"/>
                </a:solidFill>
              </a:rPr>
              <a:t>Rivadulla</a:t>
            </a:r>
            <a:r>
              <a:rPr lang="en-US" sz="1100" dirty="0">
                <a:solidFill>
                  <a:srgbClr val="000099"/>
                </a:solidFill>
              </a:rPr>
              <a:t>, and Sur, </a:t>
            </a:r>
            <a:r>
              <a:rPr lang="en-US" sz="1100" i="1" dirty="0">
                <a:solidFill>
                  <a:srgbClr val="000099"/>
                </a:solidFill>
              </a:rPr>
              <a:t>Nature</a:t>
            </a:r>
            <a:r>
              <a:rPr lang="en-US" sz="1100" dirty="0">
                <a:solidFill>
                  <a:srgbClr val="000099"/>
                </a:solidFill>
              </a:rPr>
              <a:t>, 2001</a:t>
            </a:r>
            <a:endParaRPr lang="en-US" sz="1100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27312" y="609600"/>
            <a:ext cx="3087688" cy="5943600"/>
            <a:chOff x="2640" y="384"/>
            <a:chExt cx="1945" cy="3744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384"/>
              <a:ext cx="1526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984" y="734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chemeClr val="accent2"/>
                  </a:solidFill>
                  <a:latin typeface="Arial" pitchFamily="34" charset="0"/>
                </a:rPr>
                <a:t>high ODI</a:t>
              </a: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128" y="3408"/>
              <a:ext cx="4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chemeClr val="accent2"/>
                  </a:solidFill>
                  <a:latin typeface="Arial" pitchFamily="34" charset="0"/>
                </a:rPr>
                <a:t>low ODI</a:t>
              </a:r>
            </a:p>
          </p:txBody>
        </p:sp>
      </p:grp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5715000" y="798255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i="1" dirty="0" smtClean="0"/>
              <a:t>The distribution of local inputs to cortical neurons is heterogeneous across the cortical surface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041525" y="6578600"/>
            <a:ext cx="1249363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25" y="6578600"/>
            <a:ext cx="1249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876425" y="4802188"/>
            <a:ext cx="1603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4802188"/>
            <a:ext cx="16033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868488" y="2590800"/>
            <a:ext cx="1603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488" y="2590800"/>
            <a:ext cx="16033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876425" y="796925"/>
            <a:ext cx="1603375" cy="1185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5" y="796925"/>
            <a:ext cx="16033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2651125" y="1373188"/>
            <a:ext cx="69850" cy="71437"/>
          </a:xfrm>
          <a:prstGeom prst="ellipse">
            <a:avLst/>
          </a:pr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2627313" y="3379788"/>
            <a:ext cx="69850" cy="71437"/>
          </a:xfrm>
          <a:prstGeom prst="ellipse">
            <a:avLst/>
          </a:pr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2643188" y="5599113"/>
            <a:ext cx="69850" cy="71437"/>
          </a:xfrm>
          <a:prstGeom prst="ellipse">
            <a:avLst/>
          </a:pr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1892300" y="679450"/>
            <a:ext cx="560388" cy="1588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170488" y="600075"/>
            <a:ext cx="3017837" cy="1627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5446713" y="757238"/>
            <a:ext cx="1587" cy="1146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5414963" y="190341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>
            <a:off x="5414963" y="167481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5414963" y="144462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5414963" y="121602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>
            <a:off x="5414963" y="98742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5414963" y="75723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>
            <a:off x="5446713" y="1903413"/>
            <a:ext cx="17700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 flipV="1">
            <a:off x="5446713" y="190341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 flipV="1">
            <a:off x="5643563" y="190341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 flipV="1">
            <a:off x="5842000" y="190341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V="1">
            <a:off x="6038850" y="190341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 flipV="1">
            <a:off x="6237288" y="190341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 flipV="1">
            <a:off x="6426200" y="190341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flipV="1">
            <a:off x="6623050" y="190341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 flipV="1">
            <a:off x="6821488" y="190341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 flipV="1">
            <a:off x="7018338" y="190341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V="1">
            <a:off x="7216775" y="190341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9" name="Freeform 33"/>
          <p:cNvSpPr>
            <a:spLocks/>
          </p:cNvSpPr>
          <p:nvPr/>
        </p:nvSpPr>
        <p:spPr bwMode="auto">
          <a:xfrm>
            <a:off x="5541963" y="979488"/>
            <a:ext cx="1579562" cy="852487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5" y="108"/>
              </a:cxn>
              <a:cxn ang="0">
                <a:pos x="50" y="95"/>
              </a:cxn>
              <a:cxn ang="0">
                <a:pos x="75" y="49"/>
              </a:cxn>
              <a:cxn ang="0">
                <a:pos x="100" y="0"/>
              </a:cxn>
              <a:cxn ang="0">
                <a:pos x="125" y="105"/>
              </a:cxn>
              <a:cxn ang="0">
                <a:pos x="150" y="101"/>
              </a:cxn>
              <a:cxn ang="0">
                <a:pos x="175" y="95"/>
              </a:cxn>
              <a:cxn ang="0">
                <a:pos x="200" y="105"/>
              </a:cxn>
            </a:cxnLst>
            <a:rect l="0" t="0" r="r" b="b"/>
            <a:pathLst>
              <a:path w="200" h="108">
                <a:moveTo>
                  <a:pt x="0" y="105"/>
                </a:moveTo>
                <a:lnTo>
                  <a:pt x="25" y="108"/>
                </a:lnTo>
                <a:lnTo>
                  <a:pt x="50" y="95"/>
                </a:lnTo>
                <a:lnTo>
                  <a:pt x="75" y="49"/>
                </a:lnTo>
                <a:lnTo>
                  <a:pt x="100" y="0"/>
                </a:lnTo>
                <a:lnTo>
                  <a:pt x="125" y="105"/>
                </a:lnTo>
                <a:lnTo>
                  <a:pt x="150" y="101"/>
                </a:lnTo>
                <a:lnTo>
                  <a:pt x="175" y="95"/>
                </a:lnTo>
                <a:lnTo>
                  <a:pt x="200" y="105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0" name="Line 34"/>
          <p:cNvSpPr>
            <a:spLocks noChangeShapeType="1"/>
          </p:cNvSpPr>
          <p:nvPr/>
        </p:nvSpPr>
        <p:spPr bwMode="auto">
          <a:xfrm flipV="1">
            <a:off x="5541963" y="1744663"/>
            <a:ext cx="1587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5518150" y="174466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 flipV="1">
            <a:off x="5738813" y="1776413"/>
            <a:ext cx="1587" cy="55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>
            <a:off x="5715000" y="177641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 flipV="1">
            <a:off x="5937250" y="1643063"/>
            <a:ext cx="1588" cy="85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>
            <a:off x="5913438" y="1643063"/>
            <a:ext cx="53975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6" name="Line 40"/>
          <p:cNvSpPr>
            <a:spLocks noChangeShapeType="1"/>
          </p:cNvSpPr>
          <p:nvPr/>
        </p:nvSpPr>
        <p:spPr bwMode="auto">
          <a:xfrm flipV="1">
            <a:off x="6134100" y="1263650"/>
            <a:ext cx="1588" cy="101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>
            <a:off x="6110288" y="1263650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 flipV="1">
            <a:off x="6330950" y="868363"/>
            <a:ext cx="1588" cy="1111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9" name="Line 43"/>
          <p:cNvSpPr>
            <a:spLocks noChangeShapeType="1"/>
          </p:cNvSpPr>
          <p:nvPr/>
        </p:nvSpPr>
        <p:spPr bwMode="auto">
          <a:xfrm>
            <a:off x="6307138" y="8683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0" name="Line 44"/>
          <p:cNvSpPr>
            <a:spLocks noChangeShapeType="1"/>
          </p:cNvSpPr>
          <p:nvPr/>
        </p:nvSpPr>
        <p:spPr bwMode="auto">
          <a:xfrm flipV="1">
            <a:off x="6529388" y="1736725"/>
            <a:ext cx="1587" cy="714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1" name="Line 45"/>
          <p:cNvSpPr>
            <a:spLocks noChangeShapeType="1"/>
          </p:cNvSpPr>
          <p:nvPr/>
        </p:nvSpPr>
        <p:spPr bwMode="auto">
          <a:xfrm>
            <a:off x="6505575" y="1736725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2" name="Line 46"/>
          <p:cNvSpPr>
            <a:spLocks noChangeShapeType="1"/>
          </p:cNvSpPr>
          <p:nvPr/>
        </p:nvSpPr>
        <p:spPr bwMode="auto">
          <a:xfrm flipV="1">
            <a:off x="6726238" y="1720850"/>
            <a:ext cx="1587" cy="555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3" name="Line 47"/>
          <p:cNvSpPr>
            <a:spLocks noChangeShapeType="1"/>
          </p:cNvSpPr>
          <p:nvPr/>
        </p:nvSpPr>
        <p:spPr bwMode="auto">
          <a:xfrm>
            <a:off x="6702425" y="1720850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 flipV="1">
            <a:off x="6923088" y="1674813"/>
            <a:ext cx="1587" cy="539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5" name="Line 49"/>
          <p:cNvSpPr>
            <a:spLocks noChangeShapeType="1"/>
          </p:cNvSpPr>
          <p:nvPr/>
        </p:nvSpPr>
        <p:spPr bwMode="auto">
          <a:xfrm>
            <a:off x="6900863" y="1674813"/>
            <a:ext cx="53975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 flipV="1">
            <a:off x="7121525" y="1744663"/>
            <a:ext cx="1588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7" name="Line 51"/>
          <p:cNvSpPr>
            <a:spLocks noChangeShapeType="1"/>
          </p:cNvSpPr>
          <p:nvPr/>
        </p:nvSpPr>
        <p:spPr bwMode="auto">
          <a:xfrm>
            <a:off x="7097713" y="17446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8" name="Line 52"/>
          <p:cNvSpPr>
            <a:spLocks noChangeShapeType="1"/>
          </p:cNvSpPr>
          <p:nvPr/>
        </p:nvSpPr>
        <p:spPr bwMode="auto">
          <a:xfrm>
            <a:off x="5541963" y="1808163"/>
            <a:ext cx="1587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89" name="Line 53"/>
          <p:cNvSpPr>
            <a:spLocks noChangeShapeType="1"/>
          </p:cNvSpPr>
          <p:nvPr/>
        </p:nvSpPr>
        <p:spPr bwMode="auto">
          <a:xfrm>
            <a:off x="5518150" y="187166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0" name="Line 54"/>
          <p:cNvSpPr>
            <a:spLocks noChangeShapeType="1"/>
          </p:cNvSpPr>
          <p:nvPr/>
        </p:nvSpPr>
        <p:spPr bwMode="auto">
          <a:xfrm>
            <a:off x="5738813" y="1831975"/>
            <a:ext cx="1587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1" name="Line 55"/>
          <p:cNvSpPr>
            <a:spLocks noChangeShapeType="1"/>
          </p:cNvSpPr>
          <p:nvPr/>
        </p:nvSpPr>
        <p:spPr bwMode="auto">
          <a:xfrm>
            <a:off x="5715000" y="1895475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2" name="Line 56"/>
          <p:cNvSpPr>
            <a:spLocks noChangeShapeType="1"/>
          </p:cNvSpPr>
          <p:nvPr/>
        </p:nvSpPr>
        <p:spPr bwMode="auto">
          <a:xfrm>
            <a:off x="5937250" y="1728788"/>
            <a:ext cx="1588" cy="952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3" name="Line 57"/>
          <p:cNvSpPr>
            <a:spLocks noChangeShapeType="1"/>
          </p:cNvSpPr>
          <p:nvPr/>
        </p:nvSpPr>
        <p:spPr bwMode="auto">
          <a:xfrm>
            <a:off x="5913438" y="1824038"/>
            <a:ext cx="53975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4" name="Line 58"/>
          <p:cNvSpPr>
            <a:spLocks noChangeShapeType="1"/>
          </p:cNvSpPr>
          <p:nvPr/>
        </p:nvSpPr>
        <p:spPr bwMode="auto">
          <a:xfrm>
            <a:off x="6134100" y="1365250"/>
            <a:ext cx="1588" cy="1031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6110288" y="1468438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>
            <a:off x="6330950" y="979488"/>
            <a:ext cx="1588" cy="101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>
            <a:off x="6307138" y="1081088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>
            <a:off x="6529388" y="1808163"/>
            <a:ext cx="1587" cy="793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>
            <a:off x="6505575" y="188753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>
            <a:off x="6726238" y="1776413"/>
            <a:ext cx="1587" cy="55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1" name="Line 65"/>
          <p:cNvSpPr>
            <a:spLocks noChangeShapeType="1"/>
          </p:cNvSpPr>
          <p:nvPr/>
        </p:nvSpPr>
        <p:spPr bwMode="auto">
          <a:xfrm>
            <a:off x="6702425" y="1831975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2" name="Line 66"/>
          <p:cNvSpPr>
            <a:spLocks noChangeShapeType="1"/>
          </p:cNvSpPr>
          <p:nvPr/>
        </p:nvSpPr>
        <p:spPr bwMode="auto">
          <a:xfrm>
            <a:off x="6923088" y="1728788"/>
            <a:ext cx="1587" cy="55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3" name="Line 67"/>
          <p:cNvSpPr>
            <a:spLocks noChangeShapeType="1"/>
          </p:cNvSpPr>
          <p:nvPr/>
        </p:nvSpPr>
        <p:spPr bwMode="auto">
          <a:xfrm>
            <a:off x="6900863" y="1784350"/>
            <a:ext cx="53975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4" name="Line 68"/>
          <p:cNvSpPr>
            <a:spLocks noChangeShapeType="1"/>
          </p:cNvSpPr>
          <p:nvPr/>
        </p:nvSpPr>
        <p:spPr bwMode="auto">
          <a:xfrm>
            <a:off x="7121525" y="1808163"/>
            <a:ext cx="1588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5" name="Line 69"/>
          <p:cNvSpPr>
            <a:spLocks noChangeShapeType="1"/>
          </p:cNvSpPr>
          <p:nvPr/>
        </p:nvSpPr>
        <p:spPr bwMode="auto">
          <a:xfrm>
            <a:off x="7097713" y="18716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6" name="Freeform 70"/>
          <p:cNvSpPr>
            <a:spLocks/>
          </p:cNvSpPr>
          <p:nvPr/>
        </p:nvSpPr>
        <p:spPr bwMode="auto">
          <a:xfrm>
            <a:off x="5541963" y="1089025"/>
            <a:ext cx="1579562" cy="719138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25" y="89"/>
              </a:cxn>
              <a:cxn ang="0">
                <a:pos x="50" y="91"/>
              </a:cxn>
              <a:cxn ang="0">
                <a:pos x="75" y="58"/>
              </a:cxn>
              <a:cxn ang="0">
                <a:pos x="100" y="0"/>
              </a:cxn>
              <a:cxn ang="0">
                <a:pos x="125" y="84"/>
              </a:cxn>
              <a:cxn ang="0">
                <a:pos x="150" y="78"/>
              </a:cxn>
              <a:cxn ang="0">
                <a:pos x="175" y="84"/>
              </a:cxn>
              <a:cxn ang="0">
                <a:pos x="200" y="86"/>
              </a:cxn>
            </a:cxnLst>
            <a:rect l="0" t="0" r="r" b="b"/>
            <a:pathLst>
              <a:path w="200" h="91">
                <a:moveTo>
                  <a:pt x="0" y="86"/>
                </a:moveTo>
                <a:lnTo>
                  <a:pt x="25" y="89"/>
                </a:lnTo>
                <a:lnTo>
                  <a:pt x="50" y="91"/>
                </a:lnTo>
                <a:lnTo>
                  <a:pt x="75" y="58"/>
                </a:lnTo>
                <a:lnTo>
                  <a:pt x="100" y="0"/>
                </a:lnTo>
                <a:lnTo>
                  <a:pt x="125" y="84"/>
                </a:lnTo>
                <a:lnTo>
                  <a:pt x="150" y="78"/>
                </a:lnTo>
                <a:lnTo>
                  <a:pt x="175" y="84"/>
                </a:lnTo>
                <a:lnTo>
                  <a:pt x="200" y="86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7" name="Line 71"/>
          <p:cNvSpPr>
            <a:spLocks noChangeShapeType="1"/>
          </p:cNvSpPr>
          <p:nvPr/>
        </p:nvSpPr>
        <p:spPr bwMode="auto">
          <a:xfrm flipV="1">
            <a:off x="5541963" y="1681163"/>
            <a:ext cx="1587" cy="873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8" name="Line 72"/>
          <p:cNvSpPr>
            <a:spLocks noChangeShapeType="1"/>
          </p:cNvSpPr>
          <p:nvPr/>
        </p:nvSpPr>
        <p:spPr bwMode="auto">
          <a:xfrm>
            <a:off x="5518150" y="168116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09" name="Line 73"/>
          <p:cNvSpPr>
            <a:spLocks noChangeShapeType="1"/>
          </p:cNvSpPr>
          <p:nvPr/>
        </p:nvSpPr>
        <p:spPr bwMode="auto">
          <a:xfrm flipV="1">
            <a:off x="5738813" y="1697038"/>
            <a:ext cx="1587" cy="95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0" name="Line 74"/>
          <p:cNvSpPr>
            <a:spLocks noChangeShapeType="1"/>
          </p:cNvSpPr>
          <p:nvPr/>
        </p:nvSpPr>
        <p:spPr bwMode="auto">
          <a:xfrm>
            <a:off x="5715000" y="169703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1" name="Line 75"/>
          <p:cNvSpPr>
            <a:spLocks noChangeShapeType="1"/>
          </p:cNvSpPr>
          <p:nvPr/>
        </p:nvSpPr>
        <p:spPr bwMode="auto">
          <a:xfrm flipV="1">
            <a:off x="5937250" y="1760538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2" name="Line 76"/>
          <p:cNvSpPr>
            <a:spLocks noChangeShapeType="1"/>
          </p:cNvSpPr>
          <p:nvPr/>
        </p:nvSpPr>
        <p:spPr bwMode="auto">
          <a:xfrm>
            <a:off x="5913438" y="1760538"/>
            <a:ext cx="53975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3" name="Line 77"/>
          <p:cNvSpPr>
            <a:spLocks noChangeShapeType="1"/>
          </p:cNvSpPr>
          <p:nvPr/>
        </p:nvSpPr>
        <p:spPr bwMode="auto">
          <a:xfrm flipV="1">
            <a:off x="6134100" y="1436688"/>
            <a:ext cx="1588" cy="111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4" name="Line 78"/>
          <p:cNvSpPr>
            <a:spLocks noChangeShapeType="1"/>
          </p:cNvSpPr>
          <p:nvPr/>
        </p:nvSpPr>
        <p:spPr bwMode="auto">
          <a:xfrm>
            <a:off x="6110288" y="143668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5" name="Line 79"/>
          <p:cNvSpPr>
            <a:spLocks noChangeShapeType="1"/>
          </p:cNvSpPr>
          <p:nvPr/>
        </p:nvSpPr>
        <p:spPr bwMode="auto">
          <a:xfrm flipV="1">
            <a:off x="6330950" y="939800"/>
            <a:ext cx="1588" cy="1492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6" name="Line 80"/>
          <p:cNvSpPr>
            <a:spLocks noChangeShapeType="1"/>
          </p:cNvSpPr>
          <p:nvPr/>
        </p:nvSpPr>
        <p:spPr bwMode="auto">
          <a:xfrm>
            <a:off x="6307138" y="93980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7" name="Line 81"/>
          <p:cNvSpPr>
            <a:spLocks noChangeShapeType="1"/>
          </p:cNvSpPr>
          <p:nvPr/>
        </p:nvSpPr>
        <p:spPr bwMode="auto">
          <a:xfrm flipV="1">
            <a:off x="6529388" y="1658938"/>
            <a:ext cx="1587" cy="936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8" name="Line 82"/>
          <p:cNvSpPr>
            <a:spLocks noChangeShapeType="1"/>
          </p:cNvSpPr>
          <p:nvPr/>
        </p:nvSpPr>
        <p:spPr bwMode="auto">
          <a:xfrm>
            <a:off x="6505575" y="165893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19" name="Line 83"/>
          <p:cNvSpPr>
            <a:spLocks noChangeShapeType="1"/>
          </p:cNvSpPr>
          <p:nvPr/>
        </p:nvSpPr>
        <p:spPr bwMode="auto">
          <a:xfrm flipV="1">
            <a:off x="6726238" y="1643063"/>
            <a:ext cx="1587" cy="619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0" name="Line 84"/>
          <p:cNvSpPr>
            <a:spLocks noChangeShapeType="1"/>
          </p:cNvSpPr>
          <p:nvPr/>
        </p:nvSpPr>
        <p:spPr bwMode="auto">
          <a:xfrm>
            <a:off x="6702425" y="164306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1" name="Line 85"/>
          <p:cNvSpPr>
            <a:spLocks noChangeShapeType="1"/>
          </p:cNvSpPr>
          <p:nvPr/>
        </p:nvSpPr>
        <p:spPr bwMode="auto">
          <a:xfrm flipV="1">
            <a:off x="6923088" y="1704975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2" name="Line 86"/>
          <p:cNvSpPr>
            <a:spLocks noChangeShapeType="1"/>
          </p:cNvSpPr>
          <p:nvPr/>
        </p:nvSpPr>
        <p:spPr bwMode="auto">
          <a:xfrm>
            <a:off x="6900863" y="1704975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3" name="Line 87"/>
          <p:cNvSpPr>
            <a:spLocks noChangeShapeType="1"/>
          </p:cNvSpPr>
          <p:nvPr/>
        </p:nvSpPr>
        <p:spPr bwMode="auto">
          <a:xfrm flipV="1">
            <a:off x="7121525" y="1681163"/>
            <a:ext cx="1588" cy="873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4" name="Line 88"/>
          <p:cNvSpPr>
            <a:spLocks noChangeShapeType="1"/>
          </p:cNvSpPr>
          <p:nvPr/>
        </p:nvSpPr>
        <p:spPr bwMode="auto">
          <a:xfrm>
            <a:off x="7097713" y="1681163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5" name="Line 89"/>
          <p:cNvSpPr>
            <a:spLocks noChangeShapeType="1"/>
          </p:cNvSpPr>
          <p:nvPr/>
        </p:nvSpPr>
        <p:spPr bwMode="auto">
          <a:xfrm>
            <a:off x="5541963" y="1768475"/>
            <a:ext cx="1587" cy="793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6" name="Line 90"/>
          <p:cNvSpPr>
            <a:spLocks noChangeShapeType="1"/>
          </p:cNvSpPr>
          <p:nvPr/>
        </p:nvSpPr>
        <p:spPr bwMode="auto">
          <a:xfrm>
            <a:off x="5518150" y="1847850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7" name="Line 91"/>
          <p:cNvSpPr>
            <a:spLocks noChangeShapeType="1"/>
          </p:cNvSpPr>
          <p:nvPr/>
        </p:nvSpPr>
        <p:spPr bwMode="auto">
          <a:xfrm>
            <a:off x="5738813" y="1792288"/>
            <a:ext cx="1587" cy="873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8" name="Line 92"/>
          <p:cNvSpPr>
            <a:spLocks noChangeShapeType="1"/>
          </p:cNvSpPr>
          <p:nvPr/>
        </p:nvSpPr>
        <p:spPr bwMode="auto">
          <a:xfrm>
            <a:off x="5715000" y="1879600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29" name="Line 93"/>
          <p:cNvSpPr>
            <a:spLocks noChangeShapeType="1"/>
          </p:cNvSpPr>
          <p:nvPr/>
        </p:nvSpPr>
        <p:spPr bwMode="auto">
          <a:xfrm>
            <a:off x="5937250" y="1808163"/>
            <a:ext cx="1588" cy="555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0" name="Line 94"/>
          <p:cNvSpPr>
            <a:spLocks noChangeShapeType="1"/>
          </p:cNvSpPr>
          <p:nvPr/>
        </p:nvSpPr>
        <p:spPr bwMode="auto">
          <a:xfrm>
            <a:off x="5913438" y="1863725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1" name="Line 95"/>
          <p:cNvSpPr>
            <a:spLocks noChangeShapeType="1"/>
          </p:cNvSpPr>
          <p:nvPr/>
        </p:nvSpPr>
        <p:spPr bwMode="auto">
          <a:xfrm>
            <a:off x="6134100" y="1547813"/>
            <a:ext cx="1588" cy="111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2" name="Line 96"/>
          <p:cNvSpPr>
            <a:spLocks noChangeShapeType="1"/>
          </p:cNvSpPr>
          <p:nvPr/>
        </p:nvSpPr>
        <p:spPr bwMode="auto">
          <a:xfrm>
            <a:off x="6110288" y="165893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3" name="Line 97"/>
          <p:cNvSpPr>
            <a:spLocks noChangeShapeType="1"/>
          </p:cNvSpPr>
          <p:nvPr/>
        </p:nvSpPr>
        <p:spPr bwMode="auto">
          <a:xfrm>
            <a:off x="6330950" y="1089025"/>
            <a:ext cx="1588" cy="1508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4" name="Line 98"/>
          <p:cNvSpPr>
            <a:spLocks noChangeShapeType="1"/>
          </p:cNvSpPr>
          <p:nvPr/>
        </p:nvSpPr>
        <p:spPr bwMode="auto">
          <a:xfrm>
            <a:off x="6307138" y="123983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5" name="Line 99"/>
          <p:cNvSpPr>
            <a:spLocks noChangeShapeType="1"/>
          </p:cNvSpPr>
          <p:nvPr/>
        </p:nvSpPr>
        <p:spPr bwMode="auto">
          <a:xfrm>
            <a:off x="6529388" y="1752600"/>
            <a:ext cx="1587" cy="1031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6" name="Line 100"/>
          <p:cNvSpPr>
            <a:spLocks noChangeShapeType="1"/>
          </p:cNvSpPr>
          <p:nvPr/>
        </p:nvSpPr>
        <p:spPr bwMode="auto">
          <a:xfrm>
            <a:off x="6505575" y="185578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7" name="Line 101"/>
          <p:cNvSpPr>
            <a:spLocks noChangeShapeType="1"/>
          </p:cNvSpPr>
          <p:nvPr/>
        </p:nvSpPr>
        <p:spPr bwMode="auto">
          <a:xfrm>
            <a:off x="6726238" y="1704975"/>
            <a:ext cx="1587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8" name="Line 102"/>
          <p:cNvSpPr>
            <a:spLocks noChangeShapeType="1"/>
          </p:cNvSpPr>
          <p:nvPr/>
        </p:nvSpPr>
        <p:spPr bwMode="auto">
          <a:xfrm>
            <a:off x="6702425" y="177641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9" name="Line 103"/>
          <p:cNvSpPr>
            <a:spLocks noChangeShapeType="1"/>
          </p:cNvSpPr>
          <p:nvPr/>
        </p:nvSpPr>
        <p:spPr bwMode="auto">
          <a:xfrm>
            <a:off x="6923088" y="1752600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" name="Line 104"/>
          <p:cNvSpPr>
            <a:spLocks noChangeShapeType="1"/>
          </p:cNvSpPr>
          <p:nvPr/>
        </p:nvSpPr>
        <p:spPr bwMode="auto">
          <a:xfrm>
            <a:off x="6900863" y="1800225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" name="Line 105"/>
          <p:cNvSpPr>
            <a:spLocks noChangeShapeType="1"/>
          </p:cNvSpPr>
          <p:nvPr/>
        </p:nvSpPr>
        <p:spPr bwMode="auto">
          <a:xfrm>
            <a:off x="7121525" y="1768475"/>
            <a:ext cx="1588" cy="793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2" name="Line 106"/>
          <p:cNvSpPr>
            <a:spLocks noChangeShapeType="1"/>
          </p:cNvSpPr>
          <p:nvPr/>
        </p:nvSpPr>
        <p:spPr bwMode="auto">
          <a:xfrm>
            <a:off x="7097713" y="184785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3" name="Rectangle 107"/>
          <p:cNvSpPr>
            <a:spLocks noChangeArrowheads="1"/>
          </p:cNvSpPr>
          <p:nvPr/>
        </p:nvSpPr>
        <p:spPr bwMode="auto">
          <a:xfrm>
            <a:off x="5329238" y="183991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44" name="Rectangle 108"/>
          <p:cNvSpPr>
            <a:spLocks noChangeArrowheads="1"/>
          </p:cNvSpPr>
          <p:nvPr/>
        </p:nvSpPr>
        <p:spPr bwMode="auto">
          <a:xfrm>
            <a:off x="5367338" y="16113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2445" name="Rectangle 109"/>
          <p:cNvSpPr>
            <a:spLocks noChangeArrowheads="1"/>
          </p:cNvSpPr>
          <p:nvPr/>
        </p:nvSpPr>
        <p:spPr bwMode="auto">
          <a:xfrm>
            <a:off x="5329238" y="13811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46" name="Rectangle 110"/>
          <p:cNvSpPr>
            <a:spLocks noChangeArrowheads="1"/>
          </p:cNvSpPr>
          <p:nvPr/>
        </p:nvSpPr>
        <p:spPr bwMode="auto">
          <a:xfrm>
            <a:off x="5367338" y="11525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2447" name="Rectangle 111"/>
          <p:cNvSpPr>
            <a:spLocks noChangeArrowheads="1"/>
          </p:cNvSpPr>
          <p:nvPr/>
        </p:nvSpPr>
        <p:spPr bwMode="auto">
          <a:xfrm>
            <a:off x="5329238" y="9239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48" name="Rectangle 112"/>
          <p:cNvSpPr>
            <a:spLocks noChangeArrowheads="1"/>
          </p:cNvSpPr>
          <p:nvPr/>
        </p:nvSpPr>
        <p:spPr bwMode="auto">
          <a:xfrm>
            <a:off x="5343525" y="6953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2449" name="Rectangle 113"/>
          <p:cNvSpPr>
            <a:spLocks noChangeArrowheads="1"/>
          </p:cNvSpPr>
          <p:nvPr/>
        </p:nvSpPr>
        <p:spPr bwMode="auto">
          <a:xfrm>
            <a:off x="5535613" y="19907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50" name="Rectangle 114"/>
          <p:cNvSpPr>
            <a:spLocks noChangeArrowheads="1"/>
          </p:cNvSpPr>
          <p:nvPr/>
        </p:nvSpPr>
        <p:spPr bwMode="auto">
          <a:xfrm>
            <a:off x="5889625" y="199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45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51" name="Rectangle 115"/>
          <p:cNvSpPr>
            <a:spLocks noChangeArrowheads="1"/>
          </p:cNvSpPr>
          <p:nvPr/>
        </p:nvSpPr>
        <p:spPr bwMode="auto">
          <a:xfrm>
            <a:off x="6283325" y="199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52" name="Rectangle 116"/>
          <p:cNvSpPr>
            <a:spLocks noChangeArrowheads="1"/>
          </p:cNvSpPr>
          <p:nvPr/>
        </p:nvSpPr>
        <p:spPr bwMode="auto">
          <a:xfrm>
            <a:off x="6648450" y="1990725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135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53" name="Rectangle 117"/>
          <p:cNvSpPr>
            <a:spLocks noChangeArrowheads="1"/>
          </p:cNvSpPr>
          <p:nvPr/>
        </p:nvSpPr>
        <p:spPr bwMode="auto">
          <a:xfrm>
            <a:off x="7043738" y="199072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454" name="Rectangle 118"/>
          <p:cNvSpPr>
            <a:spLocks noChangeArrowheads="1"/>
          </p:cNvSpPr>
          <p:nvPr/>
        </p:nvSpPr>
        <p:spPr bwMode="auto">
          <a:xfrm>
            <a:off x="6513513" y="788988"/>
            <a:ext cx="828675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55" name="Rectangle 119"/>
          <p:cNvSpPr>
            <a:spLocks noChangeArrowheads="1"/>
          </p:cNvSpPr>
          <p:nvPr/>
        </p:nvSpPr>
        <p:spPr bwMode="auto">
          <a:xfrm>
            <a:off x="6840538" y="820738"/>
            <a:ext cx="5889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FF0000"/>
                </a:solidFill>
              </a:rPr>
              <a:t>Control</a:t>
            </a:r>
            <a:endParaRPr lang="en-US" sz="1300">
              <a:latin typeface="Times New Roman" pitchFamily="18" charset="0"/>
            </a:endParaRPr>
          </a:p>
        </p:txBody>
      </p:sp>
      <p:sp>
        <p:nvSpPr>
          <p:cNvPr id="142456" name="Rectangle 120"/>
          <p:cNvSpPr>
            <a:spLocks noChangeArrowheads="1"/>
          </p:cNvSpPr>
          <p:nvPr/>
        </p:nvSpPr>
        <p:spPr bwMode="auto">
          <a:xfrm>
            <a:off x="6858000" y="1042988"/>
            <a:ext cx="8667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FF"/>
                </a:solidFill>
              </a:rPr>
              <a:t>Adaptation</a:t>
            </a:r>
            <a:endParaRPr lang="en-US" sz="1300">
              <a:latin typeface="Times New Roman" pitchFamily="18" charset="0"/>
            </a:endParaRPr>
          </a:p>
        </p:txBody>
      </p:sp>
      <p:sp>
        <p:nvSpPr>
          <p:cNvPr id="142457" name="Rectangle 121"/>
          <p:cNvSpPr>
            <a:spLocks noChangeArrowheads="1"/>
          </p:cNvSpPr>
          <p:nvPr/>
        </p:nvSpPr>
        <p:spPr bwMode="auto">
          <a:xfrm>
            <a:off x="5210175" y="2676525"/>
            <a:ext cx="3016250" cy="1627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58" name="Line 122"/>
          <p:cNvSpPr>
            <a:spLocks noChangeShapeType="1"/>
          </p:cNvSpPr>
          <p:nvPr/>
        </p:nvSpPr>
        <p:spPr bwMode="auto">
          <a:xfrm>
            <a:off x="5486400" y="2835275"/>
            <a:ext cx="1588" cy="1144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59" name="Line 123"/>
          <p:cNvSpPr>
            <a:spLocks noChangeShapeType="1"/>
          </p:cNvSpPr>
          <p:nvPr/>
        </p:nvSpPr>
        <p:spPr bwMode="auto">
          <a:xfrm>
            <a:off x="5454650" y="39798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0" name="Line 124"/>
          <p:cNvSpPr>
            <a:spLocks noChangeShapeType="1"/>
          </p:cNvSpPr>
          <p:nvPr/>
        </p:nvSpPr>
        <p:spPr bwMode="auto">
          <a:xfrm>
            <a:off x="5454650" y="37512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1" name="Line 125"/>
          <p:cNvSpPr>
            <a:spLocks noChangeShapeType="1"/>
          </p:cNvSpPr>
          <p:nvPr/>
        </p:nvSpPr>
        <p:spPr bwMode="auto">
          <a:xfrm>
            <a:off x="5454650" y="35226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2" name="Line 126"/>
          <p:cNvSpPr>
            <a:spLocks noChangeShapeType="1"/>
          </p:cNvSpPr>
          <p:nvPr/>
        </p:nvSpPr>
        <p:spPr bwMode="auto">
          <a:xfrm>
            <a:off x="5454650" y="329247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3" name="Line 127"/>
          <p:cNvSpPr>
            <a:spLocks noChangeShapeType="1"/>
          </p:cNvSpPr>
          <p:nvPr/>
        </p:nvSpPr>
        <p:spPr bwMode="auto">
          <a:xfrm>
            <a:off x="5454650" y="306387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4" name="Line 128"/>
          <p:cNvSpPr>
            <a:spLocks noChangeShapeType="1"/>
          </p:cNvSpPr>
          <p:nvPr/>
        </p:nvSpPr>
        <p:spPr bwMode="auto">
          <a:xfrm>
            <a:off x="5454650" y="283527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5" name="Line 129"/>
          <p:cNvSpPr>
            <a:spLocks noChangeShapeType="1"/>
          </p:cNvSpPr>
          <p:nvPr/>
        </p:nvSpPr>
        <p:spPr bwMode="auto">
          <a:xfrm>
            <a:off x="5486400" y="3979863"/>
            <a:ext cx="17684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6" name="Line 130"/>
          <p:cNvSpPr>
            <a:spLocks noChangeShapeType="1"/>
          </p:cNvSpPr>
          <p:nvPr/>
        </p:nvSpPr>
        <p:spPr bwMode="auto">
          <a:xfrm flipV="1">
            <a:off x="5486400" y="3979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7" name="Line 131"/>
          <p:cNvSpPr>
            <a:spLocks noChangeShapeType="1"/>
          </p:cNvSpPr>
          <p:nvPr/>
        </p:nvSpPr>
        <p:spPr bwMode="auto">
          <a:xfrm flipV="1">
            <a:off x="5683250" y="3979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8" name="Line 132"/>
          <p:cNvSpPr>
            <a:spLocks noChangeShapeType="1"/>
          </p:cNvSpPr>
          <p:nvPr/>
        </p:nvSpPr>
        <p:spPr bwMode="auto">
          <a:xfrm flipV="1">
            <a:off x="5881688" y="3979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69" name="Line 133"/>
          <p:cNvSpPr>
            <a:spLocks noChangeShapeType="1"/>
          </p:cNvSpPr>
          <p:nvPr/>
        </p:nvSpPr>
        <p:spPr bwMode="auto">
          <a:xfrm flipV="1">
            <a:off x="6078538" y="3979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0" name="Line 134"/>
          <p:cNvSpPr>
            <a:spLocks noChangeShapeType="1"/>
          </p:cNvSpPr>
          <p:nvPr/>
        </p:nvSpPr>
        <p:spPr bwMode="auto">
          <a:xfrm flipV="1">
            <a:off x="6275388" y="3979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1" name="Line 135"/>
          <p:cNvSpPr>
            <a:spLocks noChangeShapeType="1"/>
          </p:cNvSpPr>
          <p:nvPr/>
        </p:nvSpPr>
        <p:spPr bwMode="auto">
          <a:xfrm flipV="1">
            <a:off x="6465888" y="3979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2" name="Line 136"/>
          <p:cNvSpPr>
            <a:spLocks noChangeShapeType="1"/>
          </p:cNvSpPr>
          <p:nvPr/>
        </p:nvSpPr>
        <p:spPr bwMode="auto">
          <a:xfrm flipV="1">
            <a:off x="6662738" y="3979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3" name="Line 137"/>
          <p:cNvSpPr>
            <a:spLocks noChangeShapeType="1"/>
          </p:cNvSpPr>
          <p:nvPr/>
        </p:nvSpPr>
        <p:spPr bwMode="auto">
          <a:xfrm flipV="1">
            <a:off x="6861175" y="3979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4" name="Line 138"/>
          <p:cNvSpPr>
            <a:spLocks noChangeShapeType="1"/>
          </p:cNvSpPr>
          <p:nvPr/>
        </p:nvSpPr>
        <p:spPr bwMode="auto">
          <a:xfrm flipV="1">
            <a:off x="7058025" y="3979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5" name="Line 139"/>
          <p:cNvSpPr>
            <a:spLocks noChangeShapeType="1"/>
          </p:cNvSpPr>
          <p:nvPr/>
        </p:nvSpPr>
        <p:spPr bwMode="auto">
          <a:xfrm flipV="1">
            <a:off x="7254875" y="3979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6" name="Freeform 140"/>
          <p:cNvSpPr>
            <a:spLocks/>
          </p:cNvSpPr>
          <p:nvPr/>
        </p:nvSpPr>
        <p:spPr bwMode="auto">
          <a:xfrm>
            <a:off x="5581650" y="3198813"/>
            <a:ext cx="1579563" cy="749300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25" y="95"/>
              </a:cxn>
              <a:cxn ang="0">
                <a:pos x="50" y="87"/>
              </a:cxn>
              <a:cxn ang="0">
                <a:pos x="75" y="82"/>
              </a:cxn>
              <a:cxn ang="0">
                <a:pos x="100" y="66"/>
              </a:cxn>
              <a:cxn ang="0">
                <a:pos x="125" y="0"/>
              </a:cxn>
              <a:cxn ang="0">
                <a:pos x="150" y="33"/>
              </a:cxn>
              <a:cxn ang="0">
                <a:pos x="175" y="74"/>
              </a:cxn>
              <a:cxn ang="0">
                <a:pos x="200" y="91"/>
              </a:cxn>
            </a:cxnLst>
            <a:rect l="0" t="0" r="r" b="b"/>
            <a:pathLst>
              <a:path w="200" h="95">
                <a:moveTo>
                  <a:pt x="0" y="91"/>
                </a:moveTo>
                <a:lnTo>
                  <a:pt x="25" y="95"/>
                </a:lnTo>
                <a:lnTo>
                  <a:pt x="50" y="87"/>
                </a:lnTo>
                <a:lnTo>
                  <a:pt x="75" y="82"/>
                </a:lnTo>
                <a:lnTo>
                  <a:pt x="100" y="66"/>
                </a:lnTo>
                <a:lnTo>
                  <a:pt x="125" y="0"/>
                </a:lnTo>
                <a:lnTo>
                  <a:pt x="150" y="33"/>
                </a:lnTo>
                <a:lnTo>
                  <a:pt x="175" y="74"/>
                </a:lnTo>
                <a:lnTo>
                  <a:pt x="200" y="91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7" name="Line 141"/>
          <p:cNvSpPr>
            <a:spLocks noChangeShapeType="1"/>
          </p:cNvSpPr>
          <p:nvPr/>
        </p:nvSpPr>
        <p:spPr bwMode="auto">
          <a:xfrm flipV="1">
            <a:off x="5581650" y="3886200"/>
            <a:ext cx="1588" cy="301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8" name="Line 142"/>
          <p:cNvSpPr>
            <a:spLocks noChangeShapeType="1"/>
          </p:cNvSpPr>
          <p:nvPr/>
        </p:nvSpPr>
        <p:spPr bwMode="auto">
          <a:xfrm>
            <a:off x="5557838" y="3886200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79" name="Line 143"/>
          <p:cNvSpPr>
            <a:spLocks noChangeShapeType="1"/>
          </p:cNvSpPr>
          <p:nvPr/>
        </p:nvSpPr>
        <p:spPr bwMode="auto">
          <a:xfrm flipV="1">
            <a:off x="5778500" y="3932238"/>
            <a:ext cx="1588" cy="158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0" name="Line 144"/>
          <p:cNvSpPr>
            <a:spLocks noChangeShapeType="1"/>
          </p:cNvSpPr>
          <p:nvPr/>
        </p:nvSpPr>
        <p:spPr bwMode="auto">
          <a:xfrm>
            <a:off x="5754688" y="3932238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1" name="Line 145"/>
          <p:cNvSpPr>
            <a:spLocks noChangeShapeType="1"/>
          </p:cNvSpPr>
          <p:nvPr/>
        </p:nvSpPr>
        <p:spPr bwMode="auto">
          <a:xfrm flipV="1">
            <a:off x="5975350" y="3822700"/>
            <a:ext cx="1588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2" name="Line 146"/>
          <p:cNvSpPr>
            <a:spLocks noChangeShapeType="1"/>
          </p:cNvSpPr>
          <p:nvPr/>
        </p:nvSpPr>
        <p:spPr bwMode="auto">
          <a:xfrm>
            <a:off x="5951538" y="3822700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3" name="Line 147"/>
          <p:cNvSpPr>
            <a:spLocks noChangeShapeType="1"/>
          </p:cNvSpPr>
          <p:nvPr/>
        </p:nvSpPr>
        <p:spPr bwMode="auto">
          <a:xfrm flipV="1">
            <a:off x="6173788" y="3767138"/>
            <a:ext cx="1587" cy="793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4" name="Line 148"/>
          <p:cNvSpPr>
            <a:spLocks noChangeShapeType="1"/>
          </p:cNvSpPr>
          <p:nvPr/>
        </p:nvSpPr>
        <p:spPr bwMode="auto">
          <a:xfrm>
            <a:off x="6149975" y="376713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5" name="Line 149"/>
          <p:cNvSpPr>
            <a:spLocks noChangeShapeType="1"/>
          </p:cNvSpPr>
          <p:nvPr/>
        </p:nvSpPr>
        <p:spPr bwMode="auto">
          <a:xfrm flipV="1">
            <a:off x="6370638" y="3632200"/>
            <a:ext cx="1587" cy="8731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6" name="Line 150"/>
          <p:cNvSpPr>
            <a:spLocks noChangeShapeType="1"/>
          </p:cNvSpPr>
          <p:nvPr/>
        </p:nvSpPr>
        <p:spPr bwMode="auto">
          <a:xfrm>
            <a:off x="6346825" y="3632200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7" name="Line 151"/>
          <p:cNvSpPr>
            <a:spLocks noChangeShapeType="1"/>
          </p:cNvSpPr>
          <p:nvPr/>
        </p:nvSpPr>
        <p:spPr bwMode="auto">
          <a:xfrm flipV="1">
            <a:off x="6569075" y="3095625"/>
            <a:ext cx="1588" cy="1031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8" name="Line 152"/>
          <p:cNvSpPr>
            <a:spLocks noChangeShapeType="1"/>
          </p:cNvSpPr>
          <p:nvPr/>
        </p:nvSpPr>
        <p:spPr bwMode="auto">
          <a:xfrm>
            <a:off x="6545263" y="3095625"/>
            <a:ext cx="53975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89" name="Line 153"/>
          <p:cNvSpPr>
            <a:spLocks noChangeShapeType="1"/>
          </p:cNvSpPr>
          <p:nvPr/>
        </p:nvSpPr>
        <p:spPr bwMode="auto">
          <a:xfrm flipV="1">
            <a:off x="6765925" y="3427413"/>
            <a:ext cx="1588" cy="317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0" name="Line 154"/>
          <p:cNvSpPr>
            <a:spLocks noChangeShapeType="1"/>
          </p:cNvSpPr>
          <p:nvPr/>
        </p:nvSpPr>
        <p:spPr bwMode="auto">
          <a:xfrm>
            <a:off x="6742113" y="342741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1" name="Line 155"/>
          <p:cNvSpPr>
            <a:spLocks noChangeShapeType="1"/>
          </p:cNvSpPr>
          <p:nvPr/>
        </p:nvSpPr>
        <p:spPr bwMode="auto">
          <a:xfrm flipV="1">
            <a:off x="6962775" y="3759200"/>
            <a:ext cx="1588" cy="2381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2" name="Line 156"/>
          <p:cNvSpPr>
            <a:spLocks noChangeShapeType="1"/>
          </p:cNvSpPr>
          <p:nvPr/>
        </p:nvSpPr>
        <p:spPr bwMode="auto">
          <a:xfrm>
            <a:off x="6938963" y="3759200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3" name="Line 157"/>
          <p:cNvSpPr>
            <a:spLocks noChangeShapeType="1"/>
          </p:cNvSpPr>
          <p:nvPr/>
        </p:nvSpPr>
        <p:spPr bwMode="auto">
          <a:xfrm flipV="1">
            <a:off x="7161213" y="3886200"/>
            <a:ext cx="1587" cy="301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4" name="Line 158"/>
          <p:cNvSpPr>
            <a:spLocks noChangeShapeType="1"/>
          </p:cNvSpPr>
          <p:nvPr/>
        </p:nvSpPr>
        <p:spPr bwMode="auto">
          <a:xfrm>
            <a:off x="7137400" y="3886200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5" name="Line 159"/>
          <p:cNvSpPr>
            <a:spLocks noChangeShapeType="1"/>
          </p:cNvSpPr>
          <p:nvPr/>
        </p:nvSpPr>
        <p:spPr bwMode="auto">
          <a:xfrm>
            <a:off x="5581650" y="3916363"/>
            <a:ext cx="1588" cy="23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6" name="Line 160"/>
          <p:cNvSpPr>
            <a:spLocks noChangeShapeType="1"/>
          </p:cNvSpPr>
          <p:nvPr/>
        </p:nvSpPr>
        <p:spPr bwMode="auto">
          <a:xfrm>
            <a:off x="5557838" y="3940175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7" name="Line 161"/>
          <p:cNvSpPr>
            <a:spLocks noChangeShapeType="1"/>
          </p:cNvSpPr>
          <p:nvPr/>
        </p:nvSpPr>
        <p:spPr bwMode="auto">
          <a:xfrm>
            <a:off x="5778500" y="3948113"/>
            <a:ext cx="1588" cy="158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8" name="Line 162"/>
          <p:cNvSpPr>
            <a:spLocks noChangeShapeType="1"/>
          </p:cNvSpPr>
          <p:nvPr/>
        </p:nvSpPr>
        <p:spPr bwMode="auto">
          <a:xfrm>
            <a:off x="5754688" y="3963988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9" name="Line 163"/>
          <p:cNvSpPr>
            <a:spLocks noChangeShapeType="1"/>
          </p:cNvSpPr>
          <p:nvPr/>
        </p:nvSpPr>
        <p:spPr bwMode="auto">
          <a:xfrm>
            <a:off x="5975350" y="3886200"/>
            <a:ext cx="1588" cy="539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0" name="Line 164"/>
          <p:cNvSpPr>
            <a:spLocks noChangeShapeType="1"/>
          </p:cNvSpPr>
          <p:nvPr/>
        </p:nvSpPr>
        <p:spPr bwMode="auto">
          <a:xfrm>
            <a:off x="5951538" y="3940175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1" name="Line 165"/>
          <p:cNvSpPr>
            <a:spLocks noChangeShapeType="1"/>
          </p:cNvSpPr>
          <p:nvPr/>
        </p:nvSpPr>
        <p:spPr bwMode="auto">
          <a:xfrm>
            <a:off x="6173788" y="3846513"/>
            <a:ext cx="1587" cy="777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2" name="Line 166"/>
          <p:cNvSpPr>
            <a:spLocks noChangeShapeType="1"/>
          </p:cNvSpPr>
          <p:nvPr/>
        </p:nvSpPr>
        <p:spPr bwMode="auto">
          <a:xfrm>
            <a:off x="6149975" y="3924300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3" name="Line 167"/>
          <p:cNvSpPr>
            <a:spLocks noChangeShapeType="1"/>
          </p:cNvSpPr>
          <p:nvPr/>
        </p:nvSpPr>
        <p:spPr bwMode="auto">
          <a:xfrm>
            <a:off x="6370638" y="3719513"/>
            <a:ext cx="1587" cy="793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4" name="Line 168"/>
          <p:cNvSpPr>
            <a:spLocks noChangeShapeType="1"/>
          </p:cNvSpPr>
          <p:nvPr/>
        </p:nvSpPr>
        <p:spPr bwMode="auto">
          <a:xfrm>
            <a:off x="6346825" y="379888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5" name="Line 169"/>
          <p:cNvSpPr>
            <a:spLocks noChangeShapeType="1"/>
          </p:cNvSpPr>
          <p:nvPr/>
        </p:nvSpPr>
        <p:spPr bwMode="auto">
          <a:xfrm>
            <a:off x="6569075" y="3198813"/>
            <a:ext cx="1588" cy="936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6" name="Line 170"/>
          <p:cNvSpPr>
            <a:spLocks noChangeShapeType="1"/>
          </p:cNvSpPr>
          <p:nvPr/>
        </p:nvSpPr>
        <p:spPr bwMode="auto">
          <a:xfrm>
            <a:off x="6545263" y="3292475"/>
            <a:ext cx="53975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7" name="Line 171"/>
          <p:cNvSpPr>
            <a:spLocks noChangeShapeType="1"/>
          </p:cNvSpPr>
          <p:nvPr/>
        </p:nvSpPr>
        <p:spPr bwMode="auto">
          <a:xfrm>
            <a:off x="6765925" y="3459163"/>
            <a:ext cx="1588" cy="23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8" name="Line 172"/>
          <p:cNvSpPr>
            <a:spLocks noChangeShapeType="1"/>
          </p:cNvSpPr>
          <p:nvPr/>
        </p:nvSpPr>
        <p:spPr bwMode="auto">
          <a:xfrm>
            <a:off x="6742113" y="3482975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9" name="Line 173"/>
          <p:cNvSpPr>
            <a:spLocks noChangeShapeType="1"/>
          </p:cNvSpPr>
          <p:nvPr/>
        </p:nvSpPr>
        <p:spPr bwMode="auto">
          <a:xfrm>
            <a:off x="6962775" y="3783013"/>
            <a:ext cx="1588" cy="317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0" name="Line 174"/>
          <p:cNvSpPr>
            <a:spLocks noChangeShapeType="1"/>
          </p:cNvSpPr>
          <p:nvPr/>
        </p:nvSpPr>
        <p:spPr bwMode="auto">
          <a:xfrm>
            <a:off x="6938963" y="38147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1" name="Line 175"/>
          <p:cNvSpPr>
            <a:spLocks noChangeShapeType="1"/>
          </p:cNvSpPr>
          <p:nvPr/>
        </p:nvSpPr>
        <p:spPr bwMode="auto">
          <a:xfrm>
            <a:off x="7161213" y="3916363"/>
            <a:ext cx="1587" cy="23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2" name="Line 176"/>
          <p:cNvSpPr>
            <a:spLocks noChangeShapeType="1"/>
          </p:cNvSpPr>
          <p:nvPr/>
        </p:nvSpPr>
        <p:spPr bwMode="auto">
          <a:xfrm>
            <a:off x="7137400" y="3940175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3" name="Freeform 177"/>
          <p:cNvSpPr>
            <a:spLocks/>
          </p:cNvSpPr>
          <p:nvPr/>
        </p:nvSpPr>
        <p:spPr bwMode="auto">
          <a:xfrm>
            <a:off x="5581650" y="2968625"/>
            <a:ext cx="1579563" cy="917575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25" y="111"/>
              </a:cxn>
              <a:cxn ang="0">
                <a:pos x="50" y="111"/>
              </a:cxn>
              <a:cxn ang="0">
                <a:pos x="75" y="99"/>
              </a:cxn>
              <a:cxn ang="0">
                <a:pos x="100" y="62"/>
              </a:cxn>
              <a:cxn ang="0">
                <a:pos x="125" y="0"/>
              </a:cxn>
              <a:cxn ang="0">
                <a:pos x="150" y="87"/>
              </a:cxn>
              <a:cxn ang="0">
                <a:pos x="175" y="116"/>
              </a:cxn>
              <a:cxn ang="0">
                <a:pos x="200" y="116"/>
              </a:cxn>
            </a:cxnLst>
            <a:rect l="0" t="0" r="r" b="b"/>
            <a:pathLst>
              <a:path w="200" h="116">
                <a:moveTo>
                  <a:pt x="0" y="116"/>
                </a:moveTo>
                <a:lnTo>
                  <a:pt x="25" y="111"/>
                </a:lnTo>
                <a:lnTo>
                  <a:pt x="50" y="111"/>
                </a:lnTo>
                <a:lnTo>
                  <a:pt x="75" y="99"/>
                </a:lnTo>
                <a:lnTo>
                  <a:pt x="100" y="62"/>
                </a:lnTo>
                <a:lnTo>
                  <a:pt x="125" y="0"/>
                </a:lnTo>
                <a:lnTo>
                  <a:pt x="150" y="87"/>
                </a:lnTo>
                <a:lnTo>
                  <a:pt x="175" y="116"/>
                </a:lnTo>
                <a:lnTo>
                  <a:pt x="200" y="116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4" name="Line 178"/>
          <p:cNvSpPr>
            <a:spLocks noChangeShapeType="1"/>
          </p:cNvSpPr>
          <p:nvPr/>
        </p:nvSpPr>
        <p:spPr bwMode="auto">
          <a:xfrm flipV="1">
            <a:off x="5581650" y="3838575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5" name="Line 179"/>
          <p:cNvSpPr>
            <a:spLocks noChangeShapeType="1"/>
          </p:cNvSpPr>
          <p:nvPr/>
        </p:nvSpPr>
        <p:spPr bwMode="auto">
          <a:xfrm>
            <a:off x="5557838" y="3838575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6" name="Line 180"/>
          <p:cNvSpPr>
            <a:spLocks noChangeShapeType="1"/>
          </p:cNvSpPr>
          <p:nvPr/>
        </p:nvSpPr>
        <p:spPr bwMode="auto">
          <a:xfrm flipV="1">
            <a:off x="5778500" y="3806825"/>
            <a:ext cx="1588" cy="396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7" name="Line 181"/>
          <p:cNvSpPr>
            <a:spLocks noChangeShapeType="1"/>
          </p:cNvSpPr>
          <p:nvPr/>
        </p:nvSpPr>
        <p:spPr bwMode="auto">
          <a:xfrm>
            <a:off x="5754688" y="3806825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8" name="Line 182"/>
          <p:cNvSpPr>
            <a:spLocks noChangeShapeType="1"/>
          </p:cNvSpPr>
          <p:nvPr/>
        </p:nvSpPr>
        <p:spPr bwMode="auto">
          <a:xfrm flipV="1">
            <a:off x="5975350" y="3790950"/>
            <a:ext cx="1588" cy="555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19" name="Line 183"/>
          <p:cNvSpPr>
            <a:spLocks noChangeShapeType="1"/>
          </p:cNvSpPr>
          <p:nvPr/>
        </p:nvSpPr>
        <p:spPr bwMode="auto">
          <a:xfrm>
            <a:off x="5951538" y="379095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0" name="Line 184"/>
          <p:cNvSpPr>
            <a:spLocks noChangeShapeType="1"/>
          </p:cNvSpPr>
          <p:nvPr/>
        </p:nvSpPr>
        <p:spPr bwMode="auto">
          <a:xfrm flipV="1">
            <a:off x="6173788" y="3656013"/>
            <a:ext cx="1587" cy="95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1" name="Line 185"/>
          <p:cNvSpPr>
            <a:spLocks noChangeShapeType="1"/>
          </p:cNvSpPr>
          <p:nvPr/>
        </p:nvSpPr>
        <p:spPr bwMode="auto">
          <a:xfrm>
            <a:off x="6149975" y="365601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2" name="Line 186"/>
          <p:cNvSpPr>
            <a:spLocks noChangeShapeType="1"/>
          </p:cNvSpPr>
          <p:nvPr/>
        </p:nvSpPr>
        <p:spPr bwMode="auto">
          <a:xfrm flipV="1">
            <a:off x="6370638" y="3371850"/>
            <a:ext cx="1587" cy="873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3" name="Line 187"/>
          <p:cNvSpPr>
            <a:spLocks noChangeShapeType="1"/>
          </p:cNvSpPr>
          <p:nvPr/>
        </p:nvSpPr>
        <p:spPr bwMode="auto">
          <a:xfrm>
            <a:off x="6346825" y="3371850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4" name="Line 188"/>
          <p:cNvSpPr>
            <a:spLocks noChangeShapeType="1"/>
          </p:cNvSpPr>
          <p:nvPr/>
        </p:nvSpPr>
        <p:spPr bwMode="auto">
          <a:xfrm flipV="1">
            <a:off x="6569075" y="2882900"/>
            <a:ext cx="1588" cy="857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5" name="Line 189"/>
          <p:cNvSpPr>
            <a:spLocks noChangeShapeType="1"/>
          </p:cNvSpPr>
          <p:nvPr/>
        </p:nvSpPr>
        <p:spPr bwMode="auto">
          <a:xfrm>
            <a:off x="6545263" y="2882900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6" name="Line 190"/>
          <p:cNvSpPr>
            <a:spLocks noChangeShapeType="1"/>
          </p:cNvSpPr>
          <p:nvPr/>
        </p:nvSpPr>
        <p:spPr bwMode="auto">
          <a:xfrm flipV="1">
            <a:off x="6765925" y="3600450"/>
            <a:ext cx="1588" cy="555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7" name="Line 191"/>
          <p:cNvSpPr>
            <a:spLocks noChangeShapeType="1"/>
          </p:cNvSpPr>
          <p:nvPr/>
        </p:nvSpPr>
        <p:spPr bwMode="auto">
          <a:xfrm>
            <a:off x="6742113" y="360045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8" name="Line 192"/>
          <p:cNvSpPr>
            <a:spLocks noChangeShapeType="1"/>
          </p:cNvSpPr>
          <p:nvPr/>
        </p:nvSpPr>
        <p:spPr bwMode="auto">
          <a:xfrm flipV="1">
            <a:off x="6962775" y="3862388"/>
            <a:ext cx="1588" cy="238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29" name="Line 193"/>
          <p:cNvSpPr>
            <a:spLocks noChangeShapeType="1"/>
          </p:cNvSpPr>
          <p:nvPr/>
        </p:nvSpPr>
        <p:spPr bwMode="auto">
          <a:xfrm>
            <a:off x="6938963" y="386238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0" name="Line 194"/>
          <p:cNvSpPr>
            <a:spLocks noChangeShapeType="1"/>
          </p:cNvSpPr>
          <p:nvPr/>
        </p:nvSpPr>
        <p:spPr bwMode="auto">
          <a:xfrm flipV="1">
            <a:off x="7161213" y="3838575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1" name="Line 195"/>
          <p:cNvSpPr>
            <a:spLocks noChangeShapeType="1"/>
          </p:cNvSpPr>
          <p:nvPr/>
        </p:nvSpPr>
        <p:spPr bwMode="auto">
          <a:xfrm>
            <a:off x="7137400" y="3838575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2" name="Line 196"/>
          <p:cNvSpPr>
            <a:spLocks noChangeShapeType="1"/>
          </p:cNvSpPr>
          <p:nvPr/>
        </p:nvSpPr>
        <p:spPr bwMode="auto">
          <a:xfrm>
            <a:off x="5581650" y="3886200"/>
            <a:ext cx="1588" cy="381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3" name="Line 197"/>
          <p:cNvSpPr>
            <a:spLocks noChangeShapeType="1"/>
          </p:cNvSpPr>
          <p:nvPr/>
        </p:nvSpPr>
        <p:spPr bwMode="auto">
          <a:xfrm>
            <a:off x="5557838" y="392430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4" name="Line 198"/>
          <p:cNvSpPr>
            <a:spLocks noChangeShapeType="1"/>
          </p:cNvSpPr>
          <p:nvPr/>
        </p:nvSpPr>
        <p:spPr bwMode="auto">
          <a:xfrm>
            <a:off x="5778500" y="3846513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5" name="Line 199"/>
          <p:cNvSpPr>
            <a:spLocks noChangeShapeType="1"/>
          </p:cNvSpPr>
          <p:nvPr/>
        </p:nvSpPr>
        <p:spPr bwMode="auto">
          <a:xfrm>
            <a:off x="5754688" y="389413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6" name="Line 200"/>
          <p:cNvSpPr>
            <a:spLocks noChangeShapeType="1"/>
          </p:cNvSpPr>
          <p:nvPr/>
        </p:nvSpPr>
        <p:spPr bwMode="auto">
          <a:xfrm>
            <a:off x="5967413" y="3862388"/>
            <a:ext cx="1587" cy="619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7" name="Line 201"/>
          <p:cNvSpPr>
            <a:spLocks noChangeShapeType="1"/>
          </p:cNvSpPr>
          <p:nvPr/>
        </p:nvSpPr>
        <p:spPr bwMode="auto">
          <a:xfrm>
            <a:off x="5943600" y="3924300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8" name="Line 202"/>
          <p:cNvSpPr>
            <a:spLocks noChangeShapeType="1"/>
          </p:cNvSpPr>
          <p:nvPr/>
        </p:nvSpPr>
        <p:spPr bwMode="auto">
          <a:xfrm>
            <a:off x="6165850" y="3767138"/>
            <a:ext cx="1588" cy="95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9" name="Line 203"/>
          <p:cNvSpPr>
            <a:spLocks noChangeShapeType="1"/>
          </p:cNvSpPr>
          <p:nvPr/>
        </p:nvSpPr>
        <p:spPr bwMode="auto">
          <a:xfrm>
            <a:off x="6142038" y="386238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0" name="Line 204"/>
          <p:cNvSpPr>
            <a:spLocks noChangeShapeType="1"/>
          </p:cNvSpPr>
          <p:nvPr/>
        </p:nvSpPr>
        <p:spPr bwMode="auto">
          <a:xfrm>
            <a:off x="6362700" y="3475038"/>
            <a:ext cx="1588" cy="873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1" name="Line 205"/>
          <p:cNvSpPr>
            <a:spLocks noChangeShapeType="1"/>
          </p:cNvSpPr>
          <p:nvPr/>
        </p:nvSpPr>
        <p:spPr bwMode="auto">
          <a:xfrm>
            <a:off x="6338888" y="356235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2" name="Line 206"/>
          <p:cNvSpPr>
            <a:spLocks noChangeShapeType="1"/>
          </p:cNvSpPr>
          <p:nvPr/>
        </p:nvSpPr>
        <p:spPr bwMode="auto">
          <a:xfrm>
            <a:off x="6561138" y="2984500"/>
            <a:ext cx="1587" cy="873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3" name="Line 207"/>
          <p:cNvSpPr>
            <a:spLocks noChangeShapeType="1"/>
          </p:cNvSpPr>
          <p:nvPr/>
        </p:nvSpPr>
        <p:spPr bwMode="auto">
          <a:xfrm>
            <a:off x="6537325" y="3071813"/>
            <a:ext cx="53975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4" name="Line 208"/>
          <p:cNvSpPr>
            <a:spLocks noChangeShapeType="1"/>
          </p:cNvSpPr>
          <p:nvPr/>
        </p:nvSpPr>
        <p:spPr bwMode="auto">
          <a:xfrm>
            <a:off x="6757988" y="3671888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5" name="Line 209"/>
          <p:cNvSpPr>
            <a:spLocks noChangeShapeType="1"/>
          </p:cNvSpPr>
          <p:nvPr/>
        </p:nvSpPr>
        <p:spPr bwMode="auto">
          <a:xfrm>
            <a:off x="6734175" y="371951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6" name="Line 210"/>
          <p:cNvSpPr>
            <a:spLocks noChangeShapeType="1"/>
          </p:cNvSpPr>
          <p:nvPr/>
        </p:nvSpPr>
        <p:spPr bwMode="auto">
          <a:xfrm>
            <a:off x="6954838" y="3902075"/>
            <a:ext cx="1587" cy="158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7" name="Line 211"/>
          <p:cNvSpPr>
            <a:spLocks noChangeShapeType="1"/>
          </p:cNvSpPr>
          <p:nvPr/>
        </p:nvSpPr>
        <p:spPr bwMode="auto">
          <a:xfrm>
            <a:off x="6931025" y="3917950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8" name="Line 212"/>
          <p:cNvSpPr>
            <a:spLocks noChangeShapeType="1"/>
          </p:cNvSpPr>
          <p:nvPr/>
        </p:nvSpPr>
        <p:spPr bwMode="auto">
          <a:xfrm>
            <a:off x="7153275" y="3902075"/>
            <a:ext cx="1588" cy="381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9" name="Line 213"/>
          <p:cNvSpPr>
            <a:spLocks noChangeShapeType="1"/>
          </p:cNvSpPr>
          <p:nvPr/>
        </p:nvSpPr>
        <p:spPr bwMode="auto">
          <a:xfrm>
            <a:off x="7129463" y="3940175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50" name="Rectangle 214"/>
          <p:cNvSpPr>
            <a:spLocks noChangeArrowheads="1"/>
          </p:cNvSpPr>
          <p:nvPr/>
        </p:nvSpPr>
        <p:spPr bwMode="auto">
          <a:xfrm>
            <a:off x="5360988" y="39322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1" name="Rectangle 215"/>
          <p:cNvSpPr>
            <a:spLocks noChangeArrowheads="1"/>
          </p:cNvSpPr>
          <p:nvPr/>
        </p:nvSpPr>
        <p:spPr bwMode="auto">
          <a:xfrm>
            <a:off x="5295900" y="34750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14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2" name="Rectangle 216"/>
          <p:cNvSpPr>
            <a:spLocks noChangeArrowheads="1"/>
          </p:cNvSpPr>
          <p:nvPr/>
        </p:nvSpPr>
        <p:spPr bwMode="auto">
          <a:xfrm>
            <a:off x="5295900" y="3016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28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3" name="Rectangle 217"/>
          <p:cNvSpPr>
            <a:spLocks noChangeArrowheads="1"/>
          </p:cNvSpPr>
          <p:nvPr/>
        </p:nvSpPr>
        <p:spPr bwMode="auto">
          <a:xfrm>
            <a:off x="5567363" y="4083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4" name="Rectangle 218"/>
          <p:cNvSpPr>
            <a:spLocks noChangeArrowheads="1"/>
          </p:cNvSpPr>
          <p:nvPr/>
        </p:nvSpPr>
        <p:spPr bwMode="auto">
          <a:xfrm>
            <a:off x="5921375" y="4083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45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5" name="Rectangle 219"/>
          <p:cNvSpPr>
            <a:spLocks noChangeArrowheads="1"/>
          </p:cNvSpPr>
          <p:nvPr/>
        </p:nvSpPr>
        <p:spPr bwMode="auto">
          <a:xfrm>
            <a:off x="6315075" y="4083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90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556" name="Rectangle 220"/>
          <p:cNvSpPr>
            <a:spLocks noChangeArrowheads="1"/>
          </p:cNvSpPr>
          <p:nvPr/>
        </p:nvSpPr>
        <p:spPr bwMode="auto">
          <a:xfrm>
            <a:off x="6680200" y="4083050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135</a:t>
            </a:r>
            <a:endParaRPr lang="en-US" sz="1100">
              <a:latin typeface="Times New Roman" pitchFamily="18" charset="0"/>
            </a:endParaRPr>
          </a:p>
        </p:txBody>
      </p:sp>
      <p:sp>
        <p:nvSpPr>
          <p:cNvPr id="142557" name="Rectangle 221"/>
          <p:cNvSpPr>
            <a:spLocks noChangeArrowheads="1"/>
          </p:cNvSpPr>
          <p:nvPr/>
        </p:nvSpPr>
        <p:spPr bwMode="auto">
          <a:xfrm>
            <a:off x="7075488" y="40830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180</a:t>
            </a:r>
            <a:endParaRPr lang="en-US" sz="1100">
              <a:latin typeface="Times New Roman" pitchFamily="18" charset="0"/>
            </a:endParaRPr>
          </a:p>
        </p:txBody>
      </p:sp>
      <p:sp>
        <p:nvSpPr>
          <p:cNvPr id="142558" name="Rectangle 222"/>
          <p:cNvSpPr>
            <a:spLocks noChangeArrowheads="1"/>
          </p:cNvSpPr>
          <p:nvPr/>
        </p:nvSpPr>
        <p:spPr bwMode="auto">
          <a:xfrm>
            <a:off x="5241925" y="4887913"/>
            <a:ext cx="3024188" cy="163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59" name="Line 223"/>
          <p:cNvSpPr>
            <a:spLocks noChangeShapeType="1"/>
          </p:cNvSpPr>
          <p:nvPr/>
        </p:nvSpPr>
        <p:spPr bwMode="auto">
          <a:xfrm>
            <a:off x="5518150" y="5046663"/>
            <a:ext cx="1588" cy="1152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0" name="Line 224"/>
          <p:cNvSpPr>
            <a:spLocks noChangeShapeType="1"/>
          </p:cNvSpPr>
          <p:nvPr/>
        </p:nvSpPr>
        <p:spPr bwMode="auto">
          <a:xfrm>
            <a:off x="5486400" y="619918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1" name="Line 225"/>
          <p:cNvSpPr>
            <a:spLocks noChangeShapeType="1"/>
          </p:cNvSpPr>
          <p:nvPr/>
        </p:nvSpPr>
        <p:spPr bwMode="auto">
          <a:xfrm>
            <a:off x="5486400" y="597058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2" name="Line 226"/>
          <p:cNvSpPr>
            <a:spLocks noChangeShapeType="1"/>
          </p:cNvSpPr>
          <p:nvPr/>
        </p:nvSpPr>
        <p:spPr bwMode="auto">
          <a:xfrm>
            <a:off x="5486400" y="574198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3" name="Line 227"/>
          <p:cNvSpPr>
            <a:spLocks noChangeShapeType="1"/>
          </p:cNvSpPr>
          <p:nvPr/>
        </p:nvSpPr>
        <p:spPr bwMode="auto">
          <a:xfrm>
            <a:off x="5486400" y="550545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4" name="Line 228"/>
          <p:cNvSpPr>
            <a:spLocks noChangeShapeType="1"/>
          </p:cNvSpPr>
          <p:nvPr/>
        </p:nvSpPr>
        <p:spPr bwMode="auto">
          <a:xfrm>
            <a:off x="5486400" y="52752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5" name="Line 229"/>
          <p:cNvSpPr>
            <a:spLocks noChangeShapeType="1"/>
          </p:cNvSpPr>
          <p:nvPr/>
        </p:nvSpPr>
        <p:spPr bwMode="auto">
          <a:xfrm>
            <a:off x="5486400" y="504666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6" name="Line 230"/>
          <p:cNvSpPr>
            <a:spLocks noChangeShapeType="1"/>
          </p:cNvSpPr>
          <p:nvPr/>
        </p:nvSpPr>
        <p:spPr bwMode="auto">
          <a:xfrm>
            <a:off x="5518150" y="6199188"/>
            <a:ext cx="17764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7" name="Line 231"/>
          <p:cNvSpPr>
            <a:spLocks noChangeShapeType="1"/>
          </p:cNvSpPr>
          <p:nvPr/>
        </p:nvSpPr>
        <p:spPr bwMode="auto">
          <a:xfrm flipV="1">
            <a:off x="5518150" y="6199188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8" name="Line 232"/>
          <p:cNvSpPr>
            <a:spLocks noChangeShapeType="1"/>
          </p:cNvSpPr>
          <p:nvPr/>
        </p:nvSpPr>
        <p:spPr bwMode="auto">
          <a:xfrm flipV="1">
            <a:off x="5715000" y="6199188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69" name="Line 233"/>
          <p:cNvSpPr>
            <a:spLocks noChangeShapeType="1"/>
          </p:cNvSpPr>
          <p:nvPr/>
        </p:nvSpPr>
        <p:spPr bwMode="auto">
          <a:xfrm flipV="1">
            <a:off x="5913438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0" name="Line 234"/>
          <p:cNvSpPr>
            <a:spLocks noChangeShapeType="1"/>
          </p:cNvSpPr>
          <p:nvPr/>
        </p:nvSpPr>
        <p:spPr bwMode="auto">
          <a:xfrm flipV="1">
            <a:off x="6110288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1" name="Line 235"/>
          <p:cNvSpPr>
            <a:spLocks noChangeShapeType="1"/>
          </p:cNvSpPr>
          <p:nvPr/>
        </p:nvSpPr>
        <p:spPr bwMode="auto">
          <a:xfrm flipV="1">
            <a:off x="6307138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2" name="Line 236"/>
          <p:cNvSpPr>
            <a:spLocks noChangeShapeType="1"/>
          </p:cNvSpPr>
          <p:nvPr/>
        </p:nvSpPr>
        <p:spPr bwMode="auto">
          <a:xfrm flipV="1">
            <a:off x="6505575" y="6199188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3" name="Line 237"/>
          <p:cNvSpPr>
            <a:spLocks noChangeShapeType="1"/>
          </p:cNvSpPr>
          <p:nvPr/>
        </p:nvSpPr>
        <p:spPr bwMode="auto">
          <a:xfrm flipV="1">
            <a:off x="6702425" y="6199188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4" name="Line 238"/>
          <p:cNvSpPr>
            <a:spLocks noChangeShapeType="1"/>
          </p:cNvSpPr>
          <p:nvPr/>
        </p:nvSpPr>
        <p:spPr bwMode="auto">
          <a:xfrm flipV="1">
            <a:off x="6900863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5" name="Line 239"/>
          <p:cNvSpPr>
            <a:spLocks noChangeShapeType="1"/>
          </p:cNvSpPr>
          <p:nvPr/>
        </p:nvSpPr>
        <p:spPr bwMode="auto">
          <a:xfrm flipV="1">
            <a:off x="7097713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6" name="Line 240"/>
          <p:cNvSpPr>
            <a:spLocks noChangeShapeType="1"/>
          </p:cNvSpPr>
          <p:nvPr/>
        </p:nvSpPr>
        <p:spPr bwMode="auto">
          <a:xfrm flipV="1">
            <a:off x="7294563" y="6199188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7" name="Freeform 241"/>
          <p:cNvSpPr>
            <a:spLocks/>
          </p:cNvSpPr>
          <p:nvPr/>
        </p:nvSpPr>
        <p:spPr bwMode="auto">
          <a:xfrm>
            <a:off x="5619750" y="5251450"/>
            <a:ext cx="1581150" cy="790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25" y="79"/>
              </a:cxn>
              <a:cxn ang="0">
                <a:pos x="50" y="70"/>
              </a:cxn>
              <a:cxn ang="0">
                <a:pos x="75" y="0"/>
              </a:cxn>
              <a:cxn ang="0">
                <a:pos x="100" y="59"/>
              </a:cxn>
              <a:cxn ang="0">
                <a:pos x="125" y="76"/>
              </a:cxn>
              <a:cxn ang="0">
                <a:pos x="150" y="100"/>
              </a:cxn>
              <a:cxn ang="0">
                <a:pos x="175" y="82"/>
              </a:cxn>
              <a:cxn ang="0">
                <a:pos x="200" y="97"/>
              </a:cxn>
            </a:cxnLst>
            <a:rect l="0" t="0" r="r" b="b"/>
            <a:pathLst>
              <a:path w="200" h="100">
                <a:moveTo>
                  <a:pt x="0" y="97"/>
                </a:moveTo>
                <a:lnTo>
                  <a:pt x="25" y="79"/>
                </a:lnTo>
                <a:lnTo>
                  <a:pt x="50" y="70"/>
                </a:lnTo>
                <a:lnTo>
                  <a:pt x="75" y="0"/>
                </a:lnTo>
                <a:lnTo>
                  <a:pt x="100" y="59"/>
                </a:lnTo>
                <a:lnTo>
                  <a:pt x="125" y="76"/>
                </a:lnTo>
                <a:lnTo>
                  <a:pt x="150" y="100"/>
                </a:lnTo>
                <a:lnTo>
                  <a:pt x="175" y="82"/>
                </a:lnTo>
                <a:lnTo>
                  <a:pt x="200" y="97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8" name="Line 242"/>
          <p:cNvSpPr>
            <a:spLocks noChangeShapeType="1"/>
          </p:cNvSpPr>
          <p:nvPr/>
        </p:nvSpPr>
        <p:spPr bwMode="auto">
          <a:xfrm flipV="1">
            <a:off x="5619750" y="5970588"/>
            <a:ext cx="1588" cy="47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79" name="Line 243"/>
          <p:cNvSpPr>
            <a:spLocks noChangeShapeType="1"/>
          </p:cNvSpPr>
          <p:nvPr/>
        </p:nvSpPr>
        <p:spPr bwMode="auto">
          <a:xfrm>
            <a:off x="5597525" y="5970588"/>
            <a:ext cx="53975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0" name="Line 244"/>
          <p:cNvSpPr>
            <a:spLocks noChangeShapeType="1"/>
          </p:cNvSpPr>
          <p:nvPr/>
        </p:nvSpPr>
        <p:spPr bwMode="auto">
          <a:xfrm flipV="1">
            <a:off x="5818188" y="5827713"/>
            <a:ext cx="1587" cy="47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1" name="Line 245"/>
          <p:cNvSpPr>
            <a:spLocks noChangeShapeType="1"/>
          </p:cNvSpPr>
          <p:nvPr/>
        </p:nvSpPr>
        <p:spPr bwMode="auto">
          <a:xfrm>
            <a:off x="5794375" y="582771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2" name="Line 246"/>
          <p:cNvSpPr>
            <a:spLocks noChangeShapeType="1"/>
          </p:cNvSpPr>
          <p:nvPr/>
        </p:nvSpPr>
        <p:spPr bwMode="auto">
          <a:xfrm flipV="1">
            <a:off x="6015038" y="5710238"/>
            <a:ext cx="1587" cy="952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3" name="Line 247"/>
          <p:cNvSpPr>
            <a:spLocks noChangeShapeType="1"/>
          </p:cNvSpPr>
          <p:nvPr/>
        </p:nvSpPr>
        <p:spPr bwMode="auto">
          <a:xfrm>
            <a:off x="5991225" y="571023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4" name="Line 248"/>
          <p:cNvSpPr>
            <a:spLocks noChangeShapeType="1"/>
          </p:cNvSpPr>
          <p:nvPr/>
        </p:nvSpPr>
        <p:spPr bwMode="auto">
          <a:xfrm flipV="1">
            <a:off x="6213475" y="5173663"/>
            <a:ext cx="1588" cy="777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5" name="Line 249"/>
          <p:cNvSpPr>
            <a:spLocks noChangeShapeType="1"/>
          </p:cNvSpPr>
          <p:nvPr/>
        </p:nvSpPr>
        <p:spPr bwMode="auto">
          <a:xfrm>
            <a:off x="6189663" y="51736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6" name="Line 250"/>
          <p:cNvSpPr>
            <a:spLocks noChangeShapeType="1"/>
          </p:cNvSpPr>
          <p:nvPr/>
        </p:nvSpPr>
        <p:spPr bwMode="auto">
          <a:xfrm flipV="1">
            <a:off x="6410325" y="5654675"/>
            <a:ext cx="1588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7" name="Line 251"/>
          <p:cNvSpPr>
            <a:spLocks noChangeShapeType="1"/>
          </p:cNvSpPr>
          <p:nvPr/>
        </p:nvSpPr>
        <p:spPr bwMode="auto">
          <a:xfrm>
            <a:off x="6386513" y="5654675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8" name="Line 252"/>
          <p:cNvSpPr>
            <a:spLocks noChangeShapeType="1"/>
          </p:cNvSpPr>
          <p:nvPr/>
        </p:nvSpPr>
        <p:spPr bwMode="auto">
          <a:xfrm flipV="1">
            <a:off x="6607175" y="5797550"/>
            <a:ext cx="1588" cy="539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89" name="Line 253"/>
          <p:cNvSpPr>
            <a:spLocks noChangeShapeType="1"/>
          </p:cNvSpPr>
          <p:nvPr/>
        </p:nvSpPr>
        <p:spPr bwMode="auto">
          <a:xfrm>
            <a:off x="6584950" y="5797550"/>
            <a:ext cx="53975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0" name="Line 254"/>
          <p:cNvSpPr>
            <a:spLocks noChangeShapeType="1"/>
          </p:cNvSpPr>
          <p:nvPr/>
        </p:nvSpPr>
        <p:spPr bwMode="auto">
          <a:xfrm flipV="1">
            <a:off x="6805613" y="5994400"/>
            <a:ext cx="1587" cy="47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1" name="Line 255"/>
          <p:cNvSpPr>
            <a:spLocks noChangeShapeType="1"/>
          </p:cNvSpPr>
          <p:nvPr/>
        </p:nvSpPr>
        <p:spPr bwMode="auto">
          <a:xfrm>
            <a:off x="6781800" y="5994400"/>
            <a:ext cx="55563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2" name="Line 256"/>
          <p:cNvSpPr>
            <a:spLocks noChangeShapeType="1"/>
          </p:cNvSpPr>
          <p:nvPr/>
        </p:nvSpPr>
        <p:spPr bwMode="auto">
          <a:xfrm flipV="1">
            <a:off x="7002463" y="5827713"/>
            <a:ext cx="1587" cy="714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3" name="Line 257"/>
          <p:cNvSpPr>
            <a:spLocks noChangeShapeType="1"/>
          </p:cNvSpPr>
          <p:nvPr/>
        </p:nvSpPr>
        <p:spPr bwMode="auto">
          <a:xfrm>
            <a:off x="6978650" y="582771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4" name="Line 258"/>
          <p:cNvSpPr>
            <a:spLocks noChangeShapeType="1"/>
          </p:cNvSpPr>
          <p:nvPr/>
        </p:nvSpPr>
        <p:spPr bwMode="auto">
          <a:xfrm flipV="1">
            <a:off x="7200900" y="5970588"/>
            <a:ext cx="1588" cy="47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5" name="Line 259"/>
          <p:cNvSpPr>
            <a:spLocks noChangeShapeType="1"/>
          </p:cNvSpPr>
          <p:nvPr/>
        </p:nvSpPr>
        <p:spPr bwMode="auto">
          <a:xfrm>
            <a:off x="7177088" y="5970588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6" name="Line 260"/>
          <p:cNvSpPr>
            <a:spLocks noChangeShapeType="1"/>
          </p:cNvSpPr>
          <p:nvPr/>
        </p:nvSpPr>
        <p:spPr bwMode="auto">
          <a:xfrm>
            <a:off x="5619750" y="6018213"/>
            <a:ext cx="1588" cy="396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7" name="Line 261"/>
          <p:cNvSpPr>
            <a:spLocks noChangeShapeType="1"/>
          </p:cNvSpPr>
          <p:nvPr/>
        </p:nvSpPr>
        <p:spPr bwMode="auto">
          <a:xfrm>
            <a:off x="5597525" y="6057900"/>
            <a:ext cx="53975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8" name="Line 262"/>
          <p:cNvSpPr>
            <a:spLocks noChangeShapeType="1"/>
          </p:cNvSpPr>
          <p:nvPr/>
        </p:nvSpPr>
        <p:spPr bwMode="auto">
          <a:xfrm>
            <a:off x="5818188" y="5875338"/>
            <a:ext cx="1587" cy="47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99" name="Line 263"/>
          <p:cNvSpPr>
            <a:spLocks noChangeShapeType="1"/>
          </p:cNvSpPr>
          <p:nvPr/>
        </p:nvSpPr>
        <p:spPr bwMode="auto">
          <a:xfrm>
            <a:off x="5794375" y="592296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0" name="Line 264"/>
          <p:cNvSpPr>
            <a:spLocks noChangeShapeType="1"/>
          </p:cNvSpPr>
          <p:nvPr/>
        </p:nvSpPr>
        <p:spPr bwMode="auto">
          <a:xfrm>
            <a:off x="6015038" y="5805488"/>
            <a:ext cx="1587" cy="101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1" name="Line 265"/>
          <p:cNvSpPr>
            <a:spLocks noChangeShapeType="1"/>
          </p:cNvSpPr>
          <p:nvPr/>
        </p:nvSpPr>
        <p:spPr bwMode="auto">
          <a:xfrm>
            <a:off x="5991225" y="590708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2" name="Line 266"/>
          <p:cNvSpPr>
            <a:spLocks noChangeShapeType="1"/>
          </p:cNvSpPr>
          <p:nvPr/>
        </p:nvSpPr>
        <p:spPr bwMode="auto">
          <a:xfrm>
            <a:off x="6213475" y="5251450"/>
            <a:ext cx="1588" cy="8731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3" name="Line 267"/>
          <p:cNvSpPr>
            <a:spLocks noChangeShapeType="1"/>
          </p:cNvSpPr>
          <p:nvPr/>
        </p:nvSpPr>
        <p:spPr bwMode="auto">
          <a:xfrm>
            <a:off x="6189663" y="5338763"/>
            <a:ext cx="55562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4" name="Line 268"/>
          <p:cNvSpPr>
            <a:spLocks noChangeShapeType="1"/>
          </p:cNvSpPr>
          <p:nvPr/>
        </p:nvSpPr>
        <p:spPr bwMode="auto">
          <a:xfrm>
            <a:off x="6410325" y="5718175"/>
            <a:ext cx="1588" cy="63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5" name="Line 269"/>
          <p:cNvSpPr>
            <a:spLocks noChangeShapeType="1"/>
          </p:cNvSpPr>
          <p:nvPr/>
        </p:nvSpPr>
        <p:spPr bwMode="auto">
          <a:xfrm>
            <a:off x="6386513" y="5781675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6" name="Line 270"/>
          <p:cNvSpPr>
            <a:spLocks noChangeShapeType="1"/>
          </p:cNvSpPr>
          <p:nvPr/>
        </p:nvSpPr>
        <p:spPr bwMode="auto">
          <a:xfrm>
            <a:off x="6607175" y="5851525"/>
            <a:ext cx="1588" cy="555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7" name="Line 271"/>
          <p:cNvSpPr>
            <a:spLocks noChangeShapeType="1"/>
          </p:cNvSpPr>
          <p:nvPr/>
        </p:nvSpPr>
        <p:spPr bwMode="auto">
          <a:xfrm>
            <a:off x="6584950" y="5907088"/>
            <a:ext cx="53975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8" name="Line 272"/>
          <p:cNvSpPr>
            <a:spLocks noChangeShapeType="1"/>
          </p:cNvSpPr>
          <p:nvPr/>
        </p:nvSpPr>
        <p:spPr bwMode="auto">
          <a:xfrm>
            <a:off x="6805613" y="6042025"/>
            <a:ext cx="1587" cy="396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09" name="Line 273"/>
          <p:cNvSpPr>
            <a:spLocks noChangeShapeType="1"/>
          </p:cNvSpPr>
          <p:nvPr/>
        </p:nvSpPr>
        <p:spPr bwMode="auto">
          <a:xfrm>
            <a:off x="6781800" y="6081713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0" name="Line 274"/>
          <p:cNvSpPr>
            <a:spLocks noChangeShapeType="1"/>
          </p:cNvSpPr>
          <p:nvPr/>
        </p:nvSpPr>
        <p:spPr bwMode="auto">
          <a:xfrm>
            <a:off x="7002463" y="5899150"/>
            <a:ext cx="1587" cy="714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1" name="Line 275"/>
          <p:cNvSpPr>
            <a:spLocks noChangeShapeType="1"/>
          </p:cNvSpPr>
          <p:nvPr/>
        </p:nvSpPr>
        <p:spPr bwMode="auto">
          <a:xfrm>
            <a:off x="6978650" y="5970588"/>
            <a:ext cx="55563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2" name="Line 276"/>
          <p:cNvSpPr>
            <a:spLocks noChangeShapeType="1"/>
          </p:cNvSpPr>
          <p:nvPr/>
        </p:nvSpPr>
        <p:spPr bwMode="auto">
          <a:xfrm>
            <a:off x="7200900" y="6018213"/>
            <a:ext cx="1588" cy="396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3" name="Line 277"/>
          <p:cNvSpPr>
            <a:spLocks noChangeShapeType="1"/>
          </p:cNvSpPr>
          <p:nvPr/>
        </p:nvSpPr>
        <p:spPr bwMode="auto">
          <a:xfrm>
            <a:off x="7177088" y="6057900"/>
            <a:ext cx="55562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4" name="Freeform 278"/>
          <p:cNvSpPr>
            <a:spLocks/>
          </p:cNvSpPr>
          <p:nvPr/>
        </p:nvSpPr>
        <p:spPr bwMode="auto">
          <a:xfrm>
            <a:off x="5619750" y="5165725"/>
            <a:ext cx="1581150" cy="892175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5" y="61"/>
              </a:cxn>
              <a:cxn ang="0">
                <a:pos x="50" y="0"/>
              </a:cxn>
              <a:cxn ang="0">
                <a:pos x="75" y="23"/>
              </a:cxn>
              <a:cxn ang="0">
                <a:pos x="100" y="87"/>
              </a:cxn>
              <a:cxn ang="0">
                <a:pos x="125" y="105"/>
              </a:cxn>
              <a:cxn ang="0">
                <a:pos x="150" y="113"/>
              </a:cxn>
              <a:cxn ang="0">
                <a:pos x="175" y="96"/>
              </a:cxn>
              <a:cxn ang="0">
                <a:pos x="200" y="111"/>
              </a:cxn>
            </a:cxnLst>
            <a:rect l="0" t="0" r="r" b="b"/>
            <a:pathLst>
              <a:path w="200" h="113">
                <a:moveTo>
                  <a:pt x="0" y="93"/>
                </a:moveTo>
                <a:lnTo>
                  <a:pt x="25" y="61"/>
                </a:lnTo>
                <a:lnTo>
                  <a:pt x="50" y="0"/>
                </a:lnTo>
                <a:lnTo>
                  <a:pt x="75" y="23"/>
                </a:lnTo>
                <a:lnTo>
                  <a:pt x="100" y="87"/>
                </a:lnTo>
                <a:lnTo>
                  <a:pt x="125" y="105"/>
                </a:lnTo>
                <a:lnTo>
                  <a:pt x="150" y="113"/>
                </a:lnTo>
                <a:lnTo>
                  <a:pt x="175" y="96"/>
                </a:lnTo>
                <a:lnTo>
                  <a:pt x="200" y="11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5" name="Line 279"/>
          <p:cNvSpPr>
            <a:spLocks noChangeShapeType="1"/>
          </p:cNvSpPr>
          <p:nvPr/>
        </p:nvSpPr>
        <p:spPr bwMode="auto">
          <a:xfrm flipV="1">
            <a:off x="5619750" y="5851525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6" name="Line 280"/>
          <p:cNvSpPr>
            <a:spLocks noChangeShapeType="1"/>
          </p:cNvSpPr>
          <p:nvPr/>
        </p:nvSpPr>
        <p:spPr bwMode="auto">
          <a:xfrm>
            <a:off x="5597525" y="5851525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7" name="Line 281"/>
          <p:cNvSpPr>
            <a:spLocks noChangeShapeType="1"/>
          </p:cNvSpPr>
          <p:nvPr/>
        </p:nvSpPr>
        <p:spPr bwMode="auto">
          <a:xfrm flipV="1">
            <a:off x="5818188" y="5599113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8" name="Line 282"/>
          <p:cNvSpPr>
            <a:spLocks noChangeShapeType="1"/>
          </p:cNvSpPr>
          <p:nvPr/>
        </p:nvSpPr>
        <p:spPr bwMode="auto">
          <a:xfrm>
            <a:off x="5794375" y="559911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19" name="Line 283"/>
          <p:cNvSpPr>
            <a:spLocks noChangeShapeType="1"/>
          </p:cNvSpPr>
          <p:nvPr/>
        </p:nvSpPr>
        <p:spPr bwMode="auto">
          <a:xfrm flipV="1">
            <a:off x="6015038" y="5062538"/>
            <a:ext cx="1587" cy="1031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0" name="Line 284"/>
          <p:cNvSpPr>
            <a:spLocks noChangeShapeType="1"/>
          </p:cNvSpPr>
          <p:nvPr/>
        </p:nvSpPr>
        <p:spPr bwMode="auto">
          <a:xfrm>
            <a:off x="5991225" y="506253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1" name="Line 285"/>
          <p:cNvSpPr>
            <a:spLocks noChangeShapeType="1"/>
          </p:cNvSpPr>
          <p:nvPr/>
        </p:nvSpPr>
        <p:spPr bwMode="auto">
          <a:xfrm flipV="1">
            <a:off x="6213475" y="5259388"/>
            <a:ext cx="1588" cy="873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2" name="Line 286"/>
          <p:cNvSpPr>
            <a:spLocks noChangeShapeType="1"/>
          </p:cNvSpPr>
          <p:nvPr/>
        </p:nvSpPr>
        <p:spPr bwMode="auto">
          <a:xfrm>
            <a:off x="6189663" y="525938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3" name="Line 287"/>
          <p:cNvSpPr>
            <a:spLocks noChangeShapeType="1"/>
          </p:cNvSpPr>
          <p:nvPr/>
        </p:nvSpPr>
        <p:spPr bwMode="auto">
          <a:xfrm flipV="1">
            <a:off x="6410325" y="5789613"/>
            <a:ext cx="1588" cy="619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4" name="Line 288"/>
          <p:cNvSpPr>
            <a:spLocks noChangeShapeType="1"/>
          </p:cNvSpPr>
          <p:nvPr/>
        </p:nvSpPr>
        <p:spPr bwMode="auto">
          <a:xfrm>
            <a:off x="6386513" y="5789613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5" name="Line 289"/>
          <p:cNvSpPr>
            <a:spLocks noChangeShapeType="1"/>
          </p:cNvSpPr>
          <p:nvPr/>
        </p:nvSpPr>
        <p:spPr bwMode="auto">
          <a:xfrm flipV="1">
            <a:off x="6607175" y="5938838"/>
            <a:ext cx="1588" cy="555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6" name="Line 290"/>
          <p:cNvSpPr>
            <a:spLocks noChangeShapeType="1"/>
          </p:cNvSpPr>
          <p:nvPr/>
        </p:nvSpPr>
        <p:spPr bwMode="auto">
          <a:xfrm>
            <a:off x="6584950" y="5938838"/>
            <a:ext cx="53975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7" name="Line 291"/>
          <p:cNvSpPr>
            <a:spLocks noChangeShapeType="1"/>
          </p:cNvSpPr>
          <p:nvPr/>
        </p:nvSpPr>
        <p:spPr bwMode="auto">
          <a:xfrm flipV="1">
            <a:off x="6805613" y="6018213"/>
            <a:ext cx="1587" cy="396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8" name="Line 292"/>
          <p:cNvSpPr>
            <a:spLocks noChangeShapeType="1"/>
          </p:cNvSpPr>
          <p:nvPr/>
        </p:nvSpPr>
        <p:spPr bwMode="auto">
          <a:xfrm>
            <a:off x="6781800" y="6018213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29" name="Line 293"/>
          <p:cNvSpPr>
            <a:spLocks noChangeShapeType="1"/>
          </p:cNvSpPr>
          <p:nvPr/>
        </p:nvSpPr>
        <p:spPr bwMode="auto">
          <a:xfrm flipV="1">
            <a:off x="7002463" y="5851525"/>
            <a:ext cx="1587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0" name="Line 294"/>
          <p:cNvSpPr>
            <a:spLocks noChangeShapeType="1"/>
          </p:cNvSpPr>
          <p:nvPr/>
        </p:nvSpPr>
        <p:spPr bwMode="auto">
          <a:xfrm>
            <a:off x="6978650" y="5851525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1" name="Line 295"/>
          <p:cNvSpPr>
            <a:spLocks noChangeShapeType="1"/>
          </p:cNvSpPr>
          <p:nvPr/>
        </p:nvSpPr>
        <p:spPr bwMode="auto">
          <a:xfrm flipV="1">
            <a:off x="7200900" y="5994400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2" name="Line 296"/>
          <p:cNvSpPr>
            <a:spLocks noChangeShapeType="1"/>
          </p:cNvSpPr>
          <p:nvPr/>
        </p:nvSpPr>
        <p:spPr bwMode="auto">
          <a:xfrm>
            <a:off x="7177088" y="5994400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3" name="Line 297"/>
          <p:cNvSpPr>
            <a:spLocks noChangeShapeType="1"/>
          </p:cNvSpPr>
          <p:nvPr/>
        </p:nvSpPr>
        <p:spPr bwMode="auto">
          <a:xfrm>
            <a:off x="5619750" y="5899150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4" name="Line 298"/>
          <p:cNvSpPr>
            <a:spLocks noChangeShapeType="1"/>
          </p:cNvSpPr>
          <p:nvPr/>
        </p:nvSpPr>
        <p:spPr bwMode="auto">
          <a:xfrm>
            <a:off x="5597525" y="5946775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5" name="Line 299"/>
          <p:cNvSpPr>
            <a:spLocks noChangeShapeType="1"/>
          </p:cNvSpPr>
          <p:nvPr/>
        </p:nvSpPr>
        <p:spPr bwMode="auto">
          <a:xfrm>
            <a:off x="5818188" y="5646738"/>
            <a:ext cx="1587" cy="95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6" name="Line 300"/>
          <p:cNvSpPr>
            <a:spLocks noChangeShapeType="1"/>
          </p:cNvSpPr>
          <p:nvPr/>
        </p:nvSpPr>
        <p:spPr bwMode="auto">
          <a:xfrm>
            <a:off x="5794375" y="574198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7" name="Line 301"/>
          <p:cNvSpPr>
            <a:spLocks noChangeShapeType="1"/>
          </p:cNvSpPr>
          <p:nvPr/>
        </p:nvSpPr>
        <p:spPr bwMode="auto">
          <a:xfrm>
            <a:off x="6015038" y="5165725"/>
            <a:ext cx="1587" cy="698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8" name="Line 302"/>
          <p:cNvSpPr>
            <a:spLocks noChangeShapeType="1"/>
          </p:cNvSpPr>
          <p:nvPr/>
        </p:nvSpPr>
        <p:spPr bwMode="auto">
          <a:xfrm>
            <a:off x="5991225" y="5235575"/>
            <a:ext cx="555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39" name="Line 303"/>
          <p:cNvSpPr>
            <a:spLocks noChangeShapeType="1"/>
          </p:cNvSpPr>
          <p:nvPr/>
        </p:nvSpPr>
        <p:spPr bwMode="auto">
          <a:xfrm>
            <a:off x="6213475" y="5346700"/>
            <a:ext cx="1588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0" name="Line 304"/>
          <p:cNvSpPr>
            <a:spLocks noChangeShapeType="1"/>
          </p:cNvSpPr>
          <p:nvPr/>
        </p:nvSpPr>
        <p:spPr bwMode="auto">
          <a:xfrm>
            <a:off x="6189663" y="5394325"/>
            <a:ext cx="55562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1" name="Line 305"/>
          <p:cNvSpPr>
            <a:spLocks noChangeShapeType="1"/>
          </p:cNvSpPr>
          <p:nvPr/>
        </p:nvSpPr>
        <p:spPr bwMode="auto">
          <a:xfrm>
            <a:off x="6410325" y="5851525"/>
            <a:ext cx="1588" cy="555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2" name="Line 306"/>
          <p:cNvSpPr>
            <a:spLocks noChangeShapeType="1"/>
          </p:cNvSpPr>
          <p:nvPr/>
        </p:nvSpPr>
        <p:spPr bwMode="auto">
          <a:xfrm>
            <a:off x="6386513" y="5907088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3" name="Line 307"/>
          <p:cNvSpPr>
            <a:spLocks noChangeShapeType="1"/>
          </p:cNvSpPr>
          <p:nvPr/>
        </p:nvSpPr>
        <p:spPr bwMode="auto">
          <a:xfrm>
            <a:off x="6607175" y="5994400"/>
            <a:ext cx="1588" cy="635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4" name="Line 308"/>
          <p:cNvSpPr>
            <a:spLocks noChangeShapeType="1"/>
          </p:cNvSpPr>
          <p:nvPr/>
        </p:nvSpPr>
        <p:spPr bwMode="auto">
          <a:xfrm>
            <a:off x="6584950" y="6057900"/>
            <a:ext cx="53975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5" name="Line 309"/>
          <p:cNvSpPr>
            <a:spLocks noChangeShapeType="1"/>
          </p:cNvSpPr>
          <p:nvPr/>
        </p:nvSpPr>
        <p:spPr bwMode="auto">
          <a:xfrm>
            <a:off x="6805613" y="6057900"/>
            <a:ext cx="1587" cy="714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6" name="Line 310"/>
          <p:cNvSpPr>
            <a:spLocks noChangeShapeType="1"/>
          </p:cNvSpPr>
          <p:nvPr/>
        </p:nvSpPr>
        <p:spPr bwMode="auto">
          <a:xfrm>
            <a:off x="6781800" y="612933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7" name="Line 311"/>
          <p:cNvSpPr>
            <a:spLocks noChangeShapeType="1"/>
          </p:cNvSpPr>
          <p:nvPr/>
        </p:nvSpPr>
        <p:spPr bwMode="auto">
          <a:xfrm>
            <a:off x="7002463" y="5922963"/>
            <a:ext cx="1587" cy="476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8" name="Line 312"/>
          <p:cNvSpPr>
            <a:spLocks noChangeShapeType="1"/>
          </p:cNvSpPr>
          <p:nvPr/>
        </p:nvSpPr>
        <p:spPr bwMode="auto">
          <a:xfrm>
            <a:off x="6978650" y="5970588"/>
            <a:ext cx="55563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9" name="Line 313"/>
          <p:cNvSpPr>
            <a:spLocks noChangeShapeType="1"/>
          </p:cNvSpPr>
          <p:nvPr/>
        </p:nvSpPr>
        <p:spPr bwMode="auto">
          <a:xfrm>
            <a:off x="7200900" y="6042025"/>
            <a:ext cx="1588" cy="396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50" name="Line 314"/>
          <p:cNvSpPr>
            <a:spLocks noChangeShapeType="1"/>
          </p:cNvSpPr>
          <p:nvPr/>
        </p:nvSpPr>
        <p:spPr bwMode="auto">
          <a:xfrm>
            <a:off x="7177088" y="6081713"/>
            <a:ext cx="55562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51" name="Rectangle 315"/>
          <p:cNvSpPr>
            <a:spLocks noChangeArrowheads="1"/>
          </p:cNvSpPr>
          <p:nvPr/>
        </p:nvSpPr>
        <p:spPr bwMode="auto">
          <a:xfrm>
            <a:off x="5400675" y="61372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652" name="Rectangle 316"/>
          <p:cNvSpPr>
            <a:spLocks noChangeArrowheads="1"/>
          </p:cNvSpPr>
          <p:nvPr/>
        </p:nvSpPr>
        <p:spPr bwMode="auto">
          <a:xfrm>
            <a:off x="5335588" y="567848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653" name="Rectangle 317"/>
          <p:cNvSpPr>
            <a:spLocks noChangeArrowheads="1"/>
          </p:cNvSpPr>
          <p:nvPr/>
        </p:nvSpPr>
        <p:spPr bwMode="auto">
          <a:xfrm>
            <a:off x="5335588" y="52117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40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654" name="Rectangle 318"/>
          <p:cNvSpPr>
            <a:spLocks noChangeArrowheads="1"/>
          </p:cNvSpPr>
          <p:nvPr/>
        </p:nvSpPr>
        <p:spPr bwMode="auto">
          <a:xfrm>
            <a:off x="5614988" y="627856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655" name="Rectangle 319"/>
          <p:cNvSpPr>
            <a:spLocks noChangeArrowheads="1"/>
          </p:cNvSpPr>
          <p:nvPr/>
        </p:nvSpPr>
        <p:spPr bwMode="auto">
          <a:xfrm>
            <a:off x="5967413" y="628650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45</a:t>
            </a:r>
            <a:endParaRPr lang="en-US" sz="1100">
              <a:latin typeface="Times New Roman" pitchFamily="18" charset="0"/>
            </a:endParaRPr>
          </a:p>
        </p:txBody>
      </p:sp>
      <p:sp>
        <p:nvSpPr>
          <p:cNvPr id="142656" name="Rectangle 320"/>
          <p:cNvSpPr>
            <a:spLocks noChangeArrowheads="1"/>
          </p:cNvSpPr>
          <p:nvPr/>
        </p:nvSpPr>
        <p:spPr bwMode="auto">
          <a:xfrm>
            <a:off x="6362700" y="628650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90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42657" name="Rectangle 321"/>
          <p:cNvSpPr>
            <a:spLocks noChangeArrowheads="1"/>
          </p:cNvSpPr>
          <p:nvPr/>
        </p:nvSpPr>
        <p:spPr bwMode="auto">
          <a:xfrm>
            <a:off x="6727825" y="6286500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135</a:t>
            </a:r>
            <a:endParaRPr lang="en-US" sz="1100">
              <a:latin typeface="Times New Roman" pitchFamily="18" charset="0"/>
            </a:endParaRPr>
          </a:p>
        </p:txBody>
      </p:sp>
      <p:sp>
        <p:nvSpPr>
          <p:cNvPr id="142658" name="Rectangle 322"/>
          <p:cNvSpPr>
            <a:spLocks noChangeArrowheads="1"/>
          </p:cNvSpPr>
          <p:nvPr/>
        </p:nvSpPr>
        <p:spPr bwMode="auto">
          <a:xfrm>
            <a:off x="7123113" y="628650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rgbClr val="000000"/>
                </a:solidFill>
              </a:rPr>
              <a:t>180</a:t>
            </a:r>
            <a:endParaRPr lang="en-US" sz="1100">
              <a:latin typeface="Times New Roman" pitchFamily="18" charset="0"/>
            </a:endParaRPr>
          </a:p>
        </p:txBody>
      </p:sp>
      <p:sp>
        <p:nvSpPr>
          <p:cNvPr id="142659" name="Rectangle 323"/>
          <p:cNvSpPr>
            <a:spLocks noChangeArrowheads="1"/>
          </p:cNvSpPr>
          <p:nvPr/>
        </p:nvSpPr>
        <p:spPr bwMode="auto">
          <a:xfrm>
            <a:off x="5897563" y="6437313"/>
            <a:ext cx="1247775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60" name="Rectangle 324"/>
          <p:cNvSpPr>
            <a:spLocks noChangeArrowheads="1"/>
          </p:cNvSpPr>
          <p:nvPr/>
        </p:nvSpPr>
        <p:spPr bwMode="auto">
          <a:xfrm>
            <a:off x="5905500" y="6483350"/>
            <a:ext cx="1096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Orientation (</a:t>
            </a:r>
            <a:r>
              <a:rPr lang="en-US" sz="1400" baseline="30000">
                <a:solidFill>
                  <a:srgbClr val="000000"/>
                </a:solidFill>
              </a:rPr>
              <a:t>o</a:t>
            </a:r>
            <a:r>
              <a:rPr lang="en-US" sz="1400">
                <a:solidFill>
                  <a:srgbClr val="000000"/>
                </a:solidFill>
              </a:rPr>
              <a:t>)</a:t>
            </a:r>
            <a:endParaRPr lang="en-US" sz="1400">
              <a:latin typeface="Times New Roman" pitchFamily="18" charset="0"/>
            </a:endParaRPr>
          </a:p>
          <a:p>
            <a:pPr algn="ctr" eaLnBrk="0" hangingPunct="0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2661" name="Rectangle 325"/>
          <p:cNvSpPr>
            <a:spLocks noChangeArrowheads="1"/>
          </p:cNvSpPr>
          <p:nvPr/>
        </p:nvSpPr>
        <p:spPr bwMode="auto">
          <a:xfrm>
            <a:off x="5929313" y="4240213"/>
            <a:ext cx="1247775" cy="309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62" name="Rectangle 326"/>
          <p:cNvSpPr>
            <a:spLocks noChangeArrowheads="1"/>
          </p:cNvSpPr>
          <p:nvPr/>
        </p:nvSpPr>
        <p:spPr bwMode="auto">
          <a:xfrm>
            <a:off x="5880100" y="4287838"/>
            <a:ext cx="1096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Orientation (</a:t>
            </a:r>
            <a:r>
              <a:rPr lang="en-US" sz="1400" baseline="30000">
                <a:solidFill>
                  <a:srgbClr val="000000"/>
                </a:solidFill>
              </a:rPr>
              <a:t>o</a:t>
            </a:r>
            <a:r>
              <a:rPr lang="en-US" sz="1400">
                <a:solidFill>
                  <a:srgbClr val="000000"/>
                </a:solidFill>
              </a:rPr>
              <a:t>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2663" name="Rectangle 327"/>
          <p:cNvSpPr>
            <a:spLocks noChangeArrowheads="1"/>
          </p:cNvSpPr>
          <p:nvPr/>
        </p:nvSpPr>
        <p:spPr bwMode="auto">
          <a:xfrm>
            <a:off x="5913438" y="2163763"/>
            <a:ext cx="1247775" cy="300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64" name="Rectangle 328"/>
          <p:cNvSpPr>
            <a:spLocks noChangeArrowheads="1"/>
          </p:cNvSpPr>
          <p:nvPr/>
        </p:nvSpPr>
        <p:spPr bwMode="auto">
          <a:xfrm>
            <a:off x="5842000" y="2259013"/>
            <a:ext cx="1096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Orientation (</a:t>
            </a:r>
            <a:r>
              <a:rPr lang="en-US" sz="1400" baseline="30000">
                <a:solidFill>
                  <a:srgbClr val="000000"/>
                </a:solidFill>
              </a:rPr>
              <a:t>o</a:t>
            </a:r>
            <a:r>
              <a:rPr lang="en-US" sz="1400">
                <a:solidFill>
                  <a:srgbClr val="000000"/>
                </a:solidFill>
              </a:rPr>
              <a:t>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2665" name="Rectangle 329"/>
          <p:cNvSpPr>
            <a:spLocks noChangeArrowheads="1"/>
          </p:cNvSpPr>
          <p:nvPr/>
        </p:nvSpPr>
        <p:spPr bwMode="auto">
          <a:xfrm>
            <a:off x="4949825" y="2946400"/>
            <a:ext cx="338138" cy="1325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66" name="Rectangle 330"/>
          <p:cNvSpPr>
            <a:spLocks noChangeArrowheads="1"/>
          </p:cNvSpPr>
          <p:nvPr/>
        </p:nvSpPr>
        <p:spPr bwMode="auto">
          <a:xfrm rot="16200000">
            <a:off x="4492626" y="3384550"/>
            <a:ext cx="1181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Firing rate (Hz)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2667" name="Rectangle 331"/>
          <p:cNvSpPr>
            <a:spLocks noChangeArrowheads="1"/>
          </p:cNvSpPr>
          <p:nvPr/>
        </p:nvSpPr>
        <p:spPr bwMode="auto">
          <a:xfrm>
            <a:off x="4979988" y="5086350"/>
            <a:ext cx="339725" cy="132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68" name="Rectangle 332"/>
          <p:cNvSpPr>
            <a:spLocks noChangeArrowheads="1"/>
          </p:cNvSpPr>
          <p:nvPr/>
        </p:nvSpPr>
        <p:spPr bwMode="auto">
          <a:xfrm rot="16200000">
            <a:off x="4524376" y="5526087"/>
            <a:ext cx="1181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Firing rate (Hz)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2669" name="Rectangle 333"/>
          <p:cNvSpPr>
            <a:spLocks noChangeArrowheads="1"/>
          </p:cNvSpPr>
          <p:nvPr/>
        </p:nvSpPr>
        <p:spPr bwMode="auto">
          <a:xfrm>
            <a:off x="4910138" y="828675"/>
            <a:ext cx="339725" cy="132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0" name="Rectangle 334"/>
          <p:cNvSpPr>
            <a:spLocks noChangeArrowheads="1"/>
          </p:cNvSpPr>
          <p:nvPr/>
        </p:nvSpPr>
        <p:spPr bwMode="auto">
          <a:xfrm rot="16200000">
            <a:off x="4454526" y="1268412"/>
            <a:ext cx="1181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Firing rate (Hz)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2671" name="Rectangle 335"/>
          <p:cNvSpPr>
            <a:spLocks noChangeArrowheads="1"/>
          </p:cNvSpPr>
          <p:nvPr/>
        </p:nvSpPr>
        <p:spPr bwMode="auto">
          <a:xfrm>
            <a:off x="6102350" y="7651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2" name="Rectangle 336"/>
          <p:cNvSpPr>
            <a:spLocks noChangeArrowheads="1"/>
          </p:cNvSpPr>
          <p:nvPr/>
        </p:nvSpPr>
        <p:spPr bwMode="auto">
          <a:xfrm>
            <a:off x="6102350" y="8286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3" name="Rectangle 337"/>
          <p:cNvSpPr>
            <a:spLocks noChangeArrowheads="1"/>
          </p:cNvSpPr>
          <p:nvPr/>
        </p:nvSpPr>
        <p:spPr bwMode="auto">
          <a:xfrm>
            <a:off x="6102350" y="8921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4" name="Rectangle 338"/>
          <p:cNvSpPr>
            <a:spLocks noChangeArrowheads="1"/>
          </p:cNvSpPr>
          <p:nvPr/>
        </p:nvSpPr>
        <p:spPr bwMode="auto">
          <a:xfrm>
            <a:off x="6102350" y="9556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5" name="Rectangle 339"/>
          <p:cNvSpPr>
            <a:spLocks noChangeArrowheads="1"/>
          </p:cNvSpPr>
          <p:nvPr/>
        </p:nvSpPr>
        <p:spPr bwMode="auto">
          <a:xfrm>
            <a:off x="6102350" y="1019175"/>
            <a:ext cx="31750" cy="15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6" name="Freeform 340"/>
          <p:cNvSpPr>
            <a:spLocks/>
          </p:cNvSpPr>
          <p:nvPr/>
        </p:nvSpPr>
        <p:spPr bwMode="auto">
          <a:xfrm>
            <a:off x="6054725" y="1019175"/>
            <a:ext cx="134938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89"/>
              </a:cxn>
              <a:cxn ang="0">
                <a:pos x="85" y="0"/>
              </a:cxn>
              <a:cxn ang="0">
                <a:pos x="0" y="0"/>
              </a:cxn>
            </a:cxnLst>
            <a:rect l="0" t="0" r="r" b="b"/>
            <a:pathLst>
              <a:path w="85" h="89">
                <a:moveTo>
                  <a:pt x="0" y="0"/>
                </a:moveTo>
                <a:lnTo>
                  <a:pt x="40" y="89"/>
                </a:lnTo>
                <a:lnTo>
                  <a:pt x="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7" name="Rectangle 341"/>
          <p:cNvSpPr>
            <a:spLocks noChangeArrowheads="1"/>
          </p:cNvSpPr>
          <p:nvPr/>
        </p:nvSpPr>
        <p:spPr bwMode="auto">
          <a:xfrm>
            <a:off x="6750050" y="28987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8" name="Rectangle 342"/>
          <p:cNvSpPr>
            <a:spLocks noChangeArrowheads="1"/>
          </p:cNvSpPr>
          <p:nvPr/>
        </p:nvSpPr>
        <p:spPr bwMode="auto">
          <a:xfrm>
            <a:off x="6750050" y="2962275"/>
            <a:ext cx="31750" cy="301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79" name="Rectangle 343"/>
          <p:cNvSpPr>
            <a:spLocks noChangeArrowheads="1"/>
          </p:cNvSpPr>
          <p:nvPr/>
        </p:nvSpPr>
        <p:spPr bwMode="auto">
          <a:xfrm>
            <a:off x="6750050" y="3024188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0" name="Rectangle 344"/>
          <p:cNvSpPr>
            <a:spLocks noChangeArrowheads="1"/>
          </p:cNvSpPr>
          <p:nvPr/>
        </p:nvSpPr>
        <p:spPr bwMode="auto">
          <a:xfrm>
            <a:off x="6750050" y="3087688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1" name="Rectangle 345"/>
          <p:cNvSpPr>
            <a:spLocks noChangeArrowheads="1"/>
          </p:cNvSpPr>
          <p:nvPr/>
        </p:nvSpPr>
        <p:spPr bwMode="auto">
          <a:xfrm>
            <a:off x="6750050" y="3151188"/>
            <a:ext cx="31750" cy="238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2" name="Freeform 346"/>
          <p:cNvSpPr>
            <a:spLocks/>
          </p:cNvSpPr>
          <p:nvPr/>
        </p:nvSpPr>
        <p:spPr bwMode="auto">
          <a:xfrm>
            <a:off x="6702425" y="3159125"/>
            <a:ext cx="134938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84"/>
              </a:cxn>
              <a:cxn ang="0">
                <a:pos x="85" y="0"/>
              </a:cxn>
              <a:cxn ang="0">
                <a:pos x="0" y="0"/>
              </a:cxn>
            </a:cxnLst>
            <a:rect l="0" t="0" r="r" b="b"/>
            <a:pathLst>
              <a:path w="85" h="84">
                <a:moveTo>
                  <a:pt x="0" y="0"/>
                </a:moveTo>
                <a:lnTo>
                  <a:pt x="40" y="84"/>
                </a:lnTo>
                <a:lnTo>
                  <a:pt x="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3" name="Rectangle 347"/>
          <p:cNvSpPr>
            <a:spLocks noChangeArrowheads="1"/>
          </p:cNvSpPr>
          <p:nvPr/>
        </p:nvSpPr>
        <p:spPr bwMode="auto">
          <a:xfrm>
            <a:off x="6418263" y="50704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4" name="Rectangle 348"/>
          <p:cNvSpPr>
            <a:spLocks noChangeArrowheads="1"/>
          </p:cNvSpPr>
          <p:nvPr/>
        </p:nvSpPr>
        <p:spPr bwMode="auto">
          <a:xfrm>
            <a:off x="6418263" y="5133975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5" name="Rectangle 349"/>
          <p:cNvSpPr>
            <a:spLocks noChangeArrowheads="1"/>
          </p:cNvSpPr>
          <p:nvPr/>
        </p:nvSpPr>
        <p:spPr bwMode="auto">
          <a:xfrm>
            <a:off x="6418263" y="5195888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6" name="Rectangle 350"/>
          <p:cNvSpPr>
            <a:spLocks noChangeArrowheads="1"/>
          </p:cNvSpPr>
          <p:nvPr/>
        </p:nvSpPr>
        <p:spPr bwMode="auto">
          <a:xfrm>
            <a:off x="6418263" y="5259388"/>
            <a:ext cx="31750" cy="317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7" name="Rectangle 351"/>
          <p:cNvSpPr>
            <a:spLocks noChangeArrowheads="1"/>
          </p:cNvSpPr>
          <p:nvPr/>
        </p:nvSpPr>
        <p:spPr bwMode="auto">
          <a:xfrm>
            <a:off x="6418263" y="5322888"/>
            <a:ext cx="31750" cy="238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8" name="Freeform 352"/>
          <p:cNvSpPr>
            <a:spLocks/>
          </p:cNvSpPr>
          <p:nvPr/>
        </p:nvSpPr>
        <p:spPr bwMode="auto">
          <a:xfrm>
            <a:off x="6370638" y="5330825"/>
            <a:ext cx="134937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90"/>
              </a:cxn>
              <a:cxn ang="0">
                <a:pos x="85" y="0"/>
              </a:cxn>
              <a:cxn ang="0">
                <a:pos x="0" y="0"/>
              </a:cxn>
            </a:cxnLst>
            <a:rect l="0" t="0" r="r" b="b"/>
            <a:pathLst>
              <a:path w="85" h="90">
                <a:moveTo>
                  <a:pt x="0" y="0"/>
                </a:moveTo>
                <a:lnTo>
                  <a:pt x="40" y="90"/>
                </a:lnTo>
                <a:lnTo>
                  <a:pt x="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89" name="Text Box 353"/>
          <p:cNvSpPr txBox="1">
            <a:spLocks noChangeArrowheads="1"/>
          </p:cNvSpPr>
          <p:nvPr/>
        </p:nvSpPr>
        <p:spPr bwMode="auto">
          <a:xfrm>
            <a:off x="7318375" y="6583363"/>
            <a:ext cx="182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001C"/>
                </a:solidFill>
                <a:latin typeface="Times New Roman" pitchFamily="18" charset="0"/>
              </a:rPr>
              <a:t>Dragoi et al., </a:t>
            </a:r>
            <a:r>
              <a:rPr lang="en-US" sz="1200" i="1">
                <a:solidFill>
                  <a:srgbClr val="00001C"/>
                </a:solidFill>
                <a:latin typeface="Times New Roman" pitchFamily="18" charset="0"/>
              </a:rPr>
              <a:t>Nature</a:t>
            </a:r>
            <a:r>
              <a:rPr lang="en-US" sz="1200">
                <a:solidFill>
                  <a:srgbClr val="00001C"/>
                </a:solidFill>
                <a:latin typeface="Times New Roman" pitchFamily="18" charset="0"/>
              </a:rPr>
              <a:t>, 2001</a:t>
            </a:r>
          </a:p>
        </p:txBody>
      </p:sp>
      <p:sp>
        <p:nvSpPr>
          <p:cNvPr id="142690" name="Text Box 354"/>
          <p:cNvSpPr txBox="1">
            <a:spLocks noChangeArrowheads="1"/>
          </p:cNvSpPr>
          <p:nvPr/>
        </p:nvSpPr>
        <p:spPr bwMode="auto">
          <a:xfrm>
            <a:off x="352425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/>
              <a:t>The capacity for adaptation in NOT uniform across the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1568</Words>
  <Application>Microsoft Office PowerPoint</Application>
  <PresentationFormat>On-screen Show (4:3)</PresentationFormat>
  <Paragraphs>244</Paragraphs>
  <Slides>38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Symbol</vt:lpstr>
      <vt:lpstr>Times New Roman</vt:lpstr>
      <vt:lpstr>Default Design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Adaptation-induced orientation plasticity in 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Spike timing dependent plasticity</vt:lpstr>
      <vt:lpstr>The time-window</vt:lpstr>
      <vt:lpstr>Other forms of STDP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mechanisms by which learning induces neuronal plasticity?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UTHSC-Houston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vdragoi</dc:creator>
  <cp:lastModifiedBy>Dragoi, Valentin</cp:lastModifiedBy>
  <cp:revision>298</cp:revision>
  <dcterms:created xsi:type="dcterms:W3CDTF">2010-01-17T04:32:00Z</dcterms:created>
  <dcterms:modified xsi:type="dcterms:W3CDTF">2022-03-31T04:38:59Z</dcterms:modified>
</cp:coreProperties>
</file>