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316" r:id="rId3"/>
    <p:sldId id="318" r:id="rId4"/>
    <p:sldId id="384" r:id="rId5"/>
    <p:sldId id="480" r:id="rId6"/>
    <p:sldId id="481" r:id="rId7"/>
    <p:sldId id="485" r:id="rId8"/>
    <p:sldId id="494" r:id="rId9"/>
    <p:sldId id="487" r:id="rId10"/>
    <p:sldId id="489" r:id="rId11"/>
    <p:sldId id="488" r:id="rId12"/>
    <p:sldId id="493" r:id="rId13"/>
    <p:sldId id="491" r:id="rId14"/>
    <p:sldId id="492" r:id="rId15"/>
    <p:sldId id="490" r:id="rId16"/>
    <p:sldId id="49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6648"/>
  </p:normalViewPr>
  <p:slideViewPr>
    <p:cSldViewPr snapToGrid="0" snapToObjects="1">
      <p:cViewPr varScale="1">
        <p:scale>
          <a:sx n="127" d="100"/>
          <a:sy n="127" d="100"/>
        </p:scale>
        <p:origin x="1564"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B8902-B157-A24F-B623-88EE8128AA4A}" type="datetimeFigureOut">
              <a:rPr lang="en-US" smtClean="0"/>
              <a:t>4/13/2021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9B632E-2E0F-9346-AA7D-634454BB8C96}" type="slidenum">
              <a:rPr lang="en-US" smtClean="0"/>
              <a:t>‹#›</a:t>
            </a:fld>
            <a:endParaRPr lang="en-US"/>
          </a:p>
        </p:txBody>
      </p:sp>
    </p:spTree>
    <p:extLst>
      <p:ext uri="{BB962C8B-B14F-4D97-AF65-F5344CB8AC3E}">
        <p14:creationId xmlns:p14="http://schemas.microsoft.com/office/powerpoint/2010/main" val="1731418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198844"/>
          </a:xfrm>
        </p:spPr>
        <p:txBody>
          <a:bodyPr/>
          <a:lstStyle/>
          <a:p>
            <a:endParaRPr lang="en-US" dirty="0"/>
          </a:p>
        </p:txBody>
      </p:sp>
      <p:sp>
        <p:nvSpPr>
          <p:cNvPr id="4" name="Slide Number Placeholder 3"/>
          <p:cNvSpPr>
            <a:spLocks noGrp="1"/>
          </p:cNvSpPr>
          <p:nvPr>
            <p:ph type="sldNum" sz="quarter" idx="5"/>
          </p:nvPr>
        </p:nvSpPr>
        <p:spPr/>
        <p:txBody>
          <a:bodyPr/>
          <a:lstStyle/>
          <a:p>
            <a:fld id="{664DEB2E-1186-5D44-8F69-D041311A67AD}" type="slidenum">
              <a:rPr lang="en-US" smtClean="0"/>
              <a:t>2</a:t>
            </a:fld>
            <a:endParaRPr lang="en-US"/>
          </a:p>
        </p:txBody>
      </p:sp>
    </p:spTree>
    <p:extLst>
      <p:ext uri="{BB962C8B-B14F-4D97-AF65-F5344CB8AC3E}">
        <p14:creationId xmlns:p14="http://schemas.microsoft.com/office/powerpoint/2010/main" val="387486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Fig. 3 </a:t>
            </a:r>
            <a:r>
              <a:rPr lang="en-US" sz="1200" b="0" i="0" kern="1200" dirty="0">
                <a:solidFill>
                  <a:schemeClr val="tx1"/>
                </a:solidFill>
                <a:effectLst/>
                <a:latin typeface="+mn-lt"/>
                <a:ea typeface="+mn-ea"/>
                <a:cs typeface="+mn-cs"/>
              </a:rPr>
              <a:t>Population synchrony impacts behavioral performance. </a:t>
            </a:r>
            <a:r>
              <a:rPr lang="en-US" sz="1200" b="1" i="0" kern="1200" dirty="0">
                <a:solidFill>
                  <a:schemeClr val="tx1"/>
                </a:solidFill>
                <a:effectLst/>
                <a:latin typeface="+mn-lt"/>
                <a:ea typeface="+mn-ea"/>
                <a:cs typeface="+mn-cs"/>
              </a:rPr>
              <a:t>a</a:t>
            </a:r>
            <a:r>
              <a:rPr lang="en-US" sz="1200" b="0" i="0" kern="1200" dirty="0">
                <a:solidFill>
                  <a:schemeClr val="tx1"/>
                </a:solidFill>
                <a:effectLst/>
                <a:latin typeface="+mn-lt"/>
                <a:ea typeface="+mn-ea"/>
                <a:cs typeface="+mn-cs"/>
              </a:rPr>
              <a:t> Scatter plot of the behavioral performance (% correct responses) in synchronized vs. desynchronized trials. Each point represents one session. Inset, mean behavioral performance is significantly higher in desynchronized trials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&lt; 0.001). Error bars represent standard error. </a:t>
            </a:r>
            <a:r>
              <a:rPr lang="en-US" sz="1200" b="1" i="0" kern="1200" dirty="0">
                <a:solidFill>
                  <a:schemeClr val="tx1"/>
                </a:solidFill>
                <a:effectLst/>
                <a:latin typeface="+mn-lt"/>
                <a:ea typeface="+mn-ea"/>
                <a:cs typeface="+mn-cs"/>
              </a:rPr>
              <a:t>b</a:t>
            </a:r>
            <a:r>
              <a:rPr lang="en-US" sz="1200" b="0" i="0" kern="1200" dirty="0">
                <a:solidFill>
                  <a:schemeClr val="tx1"/>
                </a:solidFill>
                <a:effectLst/>
                <a:latin typeface="+mn-lt"/>
                <a:ea typeface="+mn-ea"/>
                <a:cs typeface="+mn-cs"/>
              </a:rPr>
              <a:t> Psychometric curves associated with the synchronized and desynchronized cortical states. Large circles represent the psychometric thresholds. Solid dots represent the cumulative proportion of hit responses across trials and sessions for each orientation difference. We did not include the 2° orientation difference since it was only used in four sessions (however, the difference in the proportion of hit responses between desynch vs. synch trials was 5.6%). Inset, average behavioral performance threshold is significantly lower in desynchronized trials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&lt; 0.005). </a:t>
            </a:r>
            <a:r>
              <a:rPr lang="en-US" sz="1200" b="1" i="0" kern="1200" dirty="0">
                <a:solidFill>
                  <a:schemeClr val="tx1"/>
                </a:solidFill>
                <a:effectLst/>
                <a:latin typeface="+mn-lt"/>
                <a:ea typeface="+mn-ea"/>
                <a:cs typeface="+mn-cs"/>
              </a:rPr>
              <a:t>c</a:t>
            </a:r>
            <a:r>
              <a:rPr lang="en-US" sz="1200" b="0" i="0" kern="1200" dirty="0">
                <a:solidFill>
                  <a:schemeClr val="tx1"/>
                </a:solidFill>
                <a:effectLst/>
                <a:latin typeface="+mn-lt"/>
                <a:ea typeface="+mn-ea"/>
                <a:cs typeface="+mn-cs"/>
              </a:rPr>
              <a:t> Percent difference in behavioral and decoder performance between the desynchronized and synchronized trials using the cell-dropping procedure (behavior: black; decoder: purple). The two curves represent exponential fits. Error bars represent standard error. </a:t>
            </a:r>
            <a:r>
              <a:rPr lang="en-US" sz="1200" b="1" i="0" kern="1200" dirty="0">
                <a:solidFill>
                  <a:schemeClr val="tx1"/>
                </a:solidFill>
                <a:effectLst/>
                <a:latin typeface="+mn-lt"/>
                <a:ea typeface="+mn-ea"/>
                <a:cs typeface="+mn-cs"/>
              </a:rPr>
              <a:t>d</a:t>
            </a:r>
            <a:r>
              <a:rPr lang="en-US" sz="1200" b="0" i="0" kern="1200" dirty="0">
                <a:solidFill>
                  <a:schemeClr val="tx1"/>
                </a:solidFill>
                <a:effectLst/>
                <a:latin typeface="+mn-lt"/>
                <a:ea typeface="+mn-ea"/>
                <a:cs typeface="+mn-cs"/>
              </a:rPr>
              <a:t> Percent difference in behavioral and decoder performance between desynchronized and synchronized trials for different window sizes to define PSI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&lt; 0.005,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&lt; 0.05). </a:t>
            </a:r>
            <a:r>
              <a:rPr lang="en-US" sz="1200" b="1" i="0" kern="1200" dirty="0">
                <a:solidFill>
                  <a:schemeClr val="tx1"/>
                </a:solidFill>
                <a:effectLst/>
                <a:latin typeface="+mn-lt"/>
                <a:ea typeface="+mn-ea"/>
                <a:cs typeface="+mn-cs"/>
              </a:rPr>
              <a:t>e</a:t>
            </a:r>
            <a:r>
              <a:rPr lang="en-US" sz="1200" b="0" i="0" kern="1200" dirty="0">
                <a:solidFill>
                  <a:schemeClr val="tx1"/>
                </a:solidFill>
                <a:effectLst/>
                <a:latin typeface="+mn-lt"/>
                <a:ea typeface="+mn-ea"/>
                <a:cs typeface="+mn-cs"/>
              </a:rPr>
              <a:t> Percent difference in behavioral and decoder performance between desynchronized and synchronized trials after removing the high-firing rate (outlier) neurons from the population. </a:t>
            </a:r>
            <a:r>
              <a:rPr lang="en-US" sz="1200" b="0" i="0" kern="1200" dirty="0" err="1">
                <a:solidFill>
                  <a:schemeClr val="tx1"/>
                </a:solidFill>
                <a:effectLst/>
                <a:latin typeface="+mn-lt"/>
                <a:ea typeface="+mn-ea"/>
                <a:cs typeface="+mn-cs"/>
              </a:rPr>
              <a:t>Ø</a:t>
            </a:r>
            <a:r>
              <a:rPr lang="en-US" sz="1200" b="0" i="0" kern="1200" dirty="0">
                <a:solidFill>
                  <a:schemeClr val="tx1"/>
                </a:solidFill>
                <a:effectLst/>
                <a:latin typeface="+mn-lt"/>
                <a:ea typeface="+mn-ea"/>
                <a:cs typeface="+mn-cs"/>
              </a:rPr>
              <a:t> represents no neurons removed, &gt;3 </a:t>
            </a:r>
            <a:r>
              <a:rPr lang="en-US" sz="1200" b="0" i="0" kern="1200" dirty="0" err="1">
                <a:solidFill>
                  <a:schemeClr val="tx1"/>
                </a:solidFill>
                <a:effectLst/>
                <a:latin typeface="+mn-lt"/>
                <a:ea typeface="+mn-ea"/>
                <a:cs typeface="+mn-cs"/>
              </a:rPr>
              <a:t>s.d.</a:t>
            </a:r>
            <a:r>
              <a:rPr lang="en-US" sz="1200" b="0" i="0" kern="1200" dirty="0">
                <a:solidFill>
                  <a:schemeClr val="tx1"/>
                </a:solidFill>
                <a:effectLst/>
                <a:latin typeface="+mn-lt"/>
                <a:ea typeface="+mn-ea"/>
                <a:cs typeface="+mn-cs"/>
              </a:rPr>
              <a:t> and &gt;2 </a:t>
            </a:r>
            <a:r>
              <a:rPr lang="en-US" sz="1200" b="0" i="0" kern="1200" dirty="0" err="1">
                <a:solidFill>
                  <a:schemeClr val="tx1"/>
                </a:solidFill>
                <a:effectLst/>
                <a:latin typeface="+mn-lt"/>
                <a:ea typeface="+mn-ea"/>
                <a:cs typeface="+mn-cs"/>
              </a:rPr>
              <a:t>s.d.</a:t>
            </a:r>
            <a:r>
              <a:rPr lang="en-US" sz="1200" b="0" i="0" kern="1200" dirty="0">
                <a:solidFill>
                  <a:schemeClr val="tx1"/>
                </a:solidFill>
                <a:effectLst/>
                <a:latin typeface="+mn-lt"/>
                <a:ea typeface="+mn-ea"/>
                <a:cs typeface="+mn-cs"/>
              </a:rPr>
              <a:t> represent removing neurons with average spontaneous firing rates &gt;3 </a:t>
            </a:r>
            <a:r>
              <a:rPr lang="en-US" sz="1200" b="0" i="0" kern="1200" dirty="0" err="1">
                <a:solidFill>
                  <a:schemeClr val="tx1"/>
                </a:solidFill>
                <a:effectLst/>
                <a:latin typeface="+mn-lt"/>
                <a:ea typeface="+mn-ea"/>
                <a:cs typeface="+mn-cs"/>
              </a:rPr>
              <a:t>s.d.</a:t>
            </a:r>
            <a:r>
              <a:rPr lang="en-US" sz="1200" b="0" i="0" kern="1200" dirty="0">
                <a:solidFill>
                  <a:schemeClr val="tx1"/>
                </a:solidFill>
                <a:effectLst/>
                <a:latin typeface="+mn-lt"/>
                <a:ea typeface="+mn-ea"/>
                <a:cs typeface="+mn-cs"/>
              </a:rPr>
              <a:t> and 2 </a:t>
            </a:r>
            <a:r>
              <a:rPr lang="en-US" sz="1200" b="0" i="0" kern="1200" dirty="0" err="1">
                <a:solidFill>
                  <a:schemeClr val="tx1"/>
                </a:solidFill>
                <a:effectLst/>
                <a:latin typeface="+mn-lt"/>
                <a:ea typeface="+mn-ea"/>
                <a:cs typeface="+mn-cs"/>
              </a:rPr>
              <a:t>s.d.</a:t>
            </a:r>
            <a:r>
              <a:rPr lang="en-US" sz="1200" b="0" i="0" kern="1200" dirty="0">
                <a:solidFill>
                  <a:schemeClr val="tx1"/>
                </a:solidFill>
                <a:effectLst/>
                <a:latin typeface="+mn-lt"/>
                <a:ea typeface="+mn-ea"/>
                <a:cs typeface="+mn-cs"/>
              </a:rPr>
              <a:t> above the population mean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&lt; 0.005,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&lt; 0.05)</a:t>
            </a:r>
          </a:p>
          <a:p>
            <a:endParaRPr lang="en-US" dirty="0"/>
          </a:p>
        </p:txBody>
      </p:sp>
      <p:sp>
        <p:nvSpPr>
          <p:cNvPr id="4" name="Slide Number Placeholder 3"/>
          <p:cNvSpPr>
            <a:spLocks noGrp="1"/>
          </p:cNvSpPr>
          <p:nvPr>
            <p:ph type="sldNum" sz="quarter" idx="5"/>
          </p:nvPr>
        </p:nvSpPr>
        <p:spPr/>
        <p:txBody>
          <a:bodyPr/>
          <a:lstStyle/>
          <a:p>
            <a:fld id="{259B632E-2E0F-9346-AA7D-634454BB8C96}" type="slidenum">
              <a:rPr lang="en-US" smtClean="0"/>
              <a:t>14</a:t>
            </a:fld>
            <a:endParaRPr lang="en-US"/>
          </a:p>
        </p:txBody>
      </p:sp>
    </p:spTree>
    <p:extLst>
      <p:ext uri="{BB962C8B-B14F-4D97-AF65-F5344CB8AC3E}">
        <p14:creationId xmlns:p14="http://schemas.microsoft.com/office/powerpoint/2010/main" val="2908312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Crochet and Petersen. </a:t>
            </a:r>
            <a:r>
              <a:rPr lang="en-US" i="1" dirty="0"/>
              <a:t>Nat </a:t>
            </a:r>
            <a:r>
              <a:rPr lang="en-US" i="1" dirty="0" err="1"/>
              <a:t>Neurosci</a:t>
            </a:r>
            <a:r>
              <a:rPr lang="en-US" i="1" dirty="0"/>
              <a:t>. </a:t>
            </a:r>
            <a:r>
              <a:rPr lang="en-US" i="0" dirty="0"/>
              <a:t>2006.</a:t>
            </a:r>
          </a:p>
          <a:p>
            <a:r>
              <a:rPr lang="en-US" i="0" dirty="0" err="1"/>
              <a:t>Niell</a:t>
            </a:r>
            <a:r>
              <a:rPr lang="en-US" i="0" dirty="0"/>
              <a:t> and Stryker. </a:t>
            </a:r>
            <a:r>
              <a:rPr lang="en-US" i="1" dirty="0"/>
              <a:t>Neuron. </a:t>
            </a:r>
            <a:r>
              <a:rPr lang="en-US" i="0" dirty="0"/>
              <a:t>2010.</a:t>
            </a:r>
          </a:p>
          <a:p>
            <a:r>
              <a:rPr lang="en-US" i="0" dirty="0"/>
              <a:t>Kaneko and Stryker. </a:t>
            </a:r>
            <a:r>
              <a:rPr lang="en-US" i="1" dirty="0" err="1"/>
              <a:t>Elife</a:t>
            </a:r>
            <a:r>
              <a:rPr lang="en-US" i="1" dirty="0"/>
              <a:t>. </a:t>
            </a:r>
            <a:r>
              <a:rPr lang="en-US" i="0" dirty="0"/>
              <a:t>2014</a:t>
            </a:r>
          </a:p>
          <a:p>
            <a:r>
              <a:rPr lang="en-US" i="0" dirty="0"/>
              <a:t>McGinley et al. </a:t>
            </a:r>
            <a:r>
              <a:rPr lang="en-US" i="1" dirty="0"/>
              <a:t>Neuron. </a:t>
            </a:r>
            <a:r>
              <a:rPr lang="en-US" i="0" dirty="0"/>
              <a:t>2015.</a:t>
            </a:r>
          </a:p>
          <a:p>
            <a:r>
              <a:rPr lang="en-US" i="0" dirty="0"/>
              <a:t>Beaman et al. </a:t>
            </a:r>
            <a:r>
              <a:rPr lang="en-US" i="1" dirty="0"/>
              <a:t>Nat </a:t>
            </a:r>
            <a:r>
              <a:rPr lang="en-US" i="1" dirty="0" err="1"/>
              <a:t>Commun</a:t>
            </a:r>
            <a:r>
              <a:rPr lang="en-US" i="1" dirty="0"/>
              <a:t>. </a:t>
            </a:r>
            <a:r>
              <a:rPr lang="en-US" i="0" dirty="0"/>
              <a:t>2017.</a:t>
            </a:r>
          </a:p>
          <a:p>
            <a:r>
              <a:rPr lang="en-US" i="0" dirty="0"/>
              <a:t>Milton et al. </a:t>
            </a:r>
            <a:r>
              <a:rPr lang="en-US" i="1" dirty="0"/>
              <a:t>Nat </a:t>
            </a:r>
            <a:r>
              <a:rPr lang="en-US" i="1" dirty="0" err="1"/>
              <a:t>Commun</a:t>
            </a:r>
            <a:r>
              <a:rPr lang="en-US" i="1" dirty="0"/>
              <a:t>. </a:t>
            </a:r>
            <a:r>
              <a:rPr lang="en-US" i="0" dirty="0"/>
              <a:t>2020.</a:t>
            </a:r>
            <a:endParaRPr lang="en-US" dirty="0"/>
          </a:p>
        </p:txBody>
      </p:sp>
      <p:sp>
        <p:nvSpPr>
          <p:cNvPr id="4" name="Slide Number Placeholder 3"/>
          <p:cNvSpPr>
            <a:spLocks noGrp="1"/>
          </p:cNvSpPr>
          <p:nvPr>
            <p:ph type="sldNum" sz="quarter" idx="5"/>
          </p:nvPr>
        </p:nvSpPr>
        <p:spPr/>
        <p:txBody>
          <a:bodyPr/>
          <a:lstStyle/>
          <a:p>
            <a:fld id="{259B632E-2E0F-9346-AA7D-634454BB8C96}" type="slidenum">
              <a:rPr lang="en-US" smtClean="0"/>
              <a:t>16</a:t>
            </a:fld>
            <a:endParaRPr lang="en-US"/>
          </a:p>
        </p:txBody>
      </p:sp>
    </p:spTree>
    <p:extLst>
      <p:ext uri="{BB962C8B-B14F-4D97-AF65-F5344CB8AC3E}">
        <p14:creationId xmlns:p14="http://schemas.microsoft.com/office/powerpoint/2010/main" val="3605026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89038"/>
            <a:ext cx="5486400" cy="3086100"/>
          </a:xfrm>
        </p:spPr>
      </p:sp>
      <p:sp>
        <p:nvSpPr>
          <p:cNvPr id="3" name="Notes Placeholder 2"/>
          <p:cNvSpPr>
            <a:spLocks noGrp="1"/>
          </p:cNvSpPr>
          <p:nvPr>
            <p:ph type="body" idx="1"/>
          </p:nvPr>
        </p:nvSpPr>
        <p:spPr>
          <a:xfrm>
            <a:off x="705917" y="4354512"/>
            <a:ext cx="5486400" cy="3600450"/>
          </a:xfrm>
        </p:spPr>
        <p:txBody>
          <a:bodyPr/>
          <a:lstStyle/>
          <a:p>
            <a:endParaRPr lang="en-US" dirty="0"/>
          </a:p>
        </p:txBody>
      </p:sp>
      <p:sp>
        <p:nvSpPr>
          <p:cNvPr id="4" name="Slide Number Placeholder 3"/>
          <p:cNvSpPr>
            <a:spLocks noGrp="1"/>
          </p:cNvSpPr>
          <p:nvPr>
            <p:ph type="sldNum" sz="quarter" idx="5"/>
          </p:nvPr>
        </p:nvSpPr>
        <p:spPr/>
        <p:txBody>
          <a:bodyPr/>
          <a:lstStyle/>
          <a:p>
            <a:fld id="{664DEB2E-1186-5D44-8F69-D041311A67AD}" type="slidenum">
              <a:rPr lang="en-US" smtClean="0"/>
              <a:t>3</a:t>
            </a:fld>
            <a:endParaRPr lang="en-US"/>
          </a:p>
        </p:txBody>
      </p:sp>
    </p:spTree>
    <p:extLst>
      <p:ext uri="{BB962C8B-B14F-4D97-AF65-F5344CB8AC3E}">
        <p14:creationId xmlns:p14="http://schemas.microsoft.com/office/powerpoint/2010/main" val="2081145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4DEB2E-1186-5D44-8F69-D041311A67AD}" type="slidenum">
              <a:rPr lang="en-US" smtClean="0"/>
              <a:t>4</a:t>
            </a:fld>
            <a:endParaRPr lang="en-US"/>
          </a:p>
        </p:txBody>
      </p:sp>
    </p:spTree>
    <p:extLst>
      <p:ext uri="{BB962C8B-B14F-4D97-AF65-F5344CB8AC3E}">
        <p14:creationId xmlns:p14="http://schemas.microsoft.com/office/powerpoint/2010/main" val="3439238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Supplementary Figure 2. Membrane potential fluctuations switch from</a:t>
            </a:r>
          </a:p>
          <a:p>
            <a:r>
              <a:rPr lang="en-US" sz="1200" kern="1200" dirty="0">
                <a:solidFill>
                  <a:schemeClr val="tx1"/>
                </a:solidFill>
                <a:effectLst/>
                <a:latin typeface="+mn-lt"/>
                <a:ea typeface="+mn-ea"/>
                <a:cs typeface="+mn-cs"/>
              </a:rPr>
              <a:t>low frequencies to high frequencies during whisking </a:t>
            </a:r>
            <a:r>
              <a:rPr lang="en-US" sz="1200" kern="1200" dirty="0" err="1">
                <a:solidFill>
                  <a:schemeClr val="tx1"/>
                </a:solidFill>
                <a:effectLst/>
                <a:latin typeface="+mn-lt"/>
                <a:ea typeface="+mn-ea"/>
                <a:cs typeface="+mn-cs"/>
              </a:rPr>
              <a:t>behaviour</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(a-d) Two examples illustrating the decrease in low frequencies (a, b) and</a:t>
            </a:r>
          </a:p>
          <a:p>
            <a:r>
              <a:rPr lang="en-US" sz="1200" kern="1200" dirty="0">
                <a:solidFill>
                  <a:schemeClr val="tx1"/>
                </a:solidFill>
                <a:effectLst/>
                <a:latin typeface="+mn-lt"/>
                <a:ea typeface="+mn-ea"/>
                <a:cs typeface="+mn-cs"/>
              </a:rPr>
              <a:t>increase in high frequencies (c, d) of </a:t>
            </a:r>
            <a:r>
              <a:rPr lang="en-US" sz="1200" kern="1200" dirty="0" err="1">
                <a:solidFill>
                  <a:schemeClr val="tx1"/>
                </a:solidFill>
                <a:effectLst/>
                <a:latin typeface="+mn-lt"/>
                <a:ea typeface="+mn-ea"/>
                <a:cs typeface="+mn-cs"/>
              </a:rPr>
              <a:t>Vm</a:t>
            </a:r>
            <a:r>
              <a:rPr lang="en-US" sz="1200" kern="1200" dirty="0">
                <a:solidFill>
                  <a:schemeClr val="tx1"/>
                </a:solidFill>
                <a:effectLst/>
                <a:latin typeface="+mn-lt"/>
                <a:ea typeface="+mn-ea"/>
                <a:cs typeface="+mn-cs"/>
              </a:rPr>
              <a:t> fluctuations during whisking</a:t>
            </a:r>
          </a:p>
          <a:p>
            <a:r>
              <a:rPr lang="en-US" sz="1200" kern="1200" dirty="0" err="1">
                <a:solidFill>
                  <a:schemeClr val="tx1"/>
                </a:solidFill>
                <a:effectLst/>
                <a:latin typeface="+mn-lt"/>
                <a:ea typeface="+mn-ea"/>
                <a:cs typeface="+mn-cs"/>
              </a:rPr>
              <a:t>behaviour</a:t>
            </a:r>
            <a:r>
              <a:rPr lang="en-US" sz="1200" kern="1200" dirty="0">
                <a:solidFill>
                  <a:schemeClr val="tx1"/>
                </a:solidFill>
                <a:effectLst/>
                <a:latin typeface="+mn-lt"/>
                <a:ea typeface="+mn-ea"/>
                <a:cs typeface="+mn-cs"/>
              </a:rPr>
              <a:t>. The recording in panel a is from a layer 4 spiny stellate neuron</a:t>
            </a:r>
          </a:p>
          <a:p>
            <a:r>
              <a:rPr lang="en-US" sz="1200" kern="1200" dirty="0">
                <a:solidFill>
                  <a:schemeClr val="tx1"/>
                </a:solidFill>
                <a:effectLst/>
                <a:latin typeface="+mn-lt"/>
                <a:ea typeface="+mn-ea"/>
                <a:cs typeface="+mn-cs"/>
              </a:rPr>
              <a:t>located in the C2 barrel. Panel c shows a recording from a layer 2/3 pyramidal</a:t>
            </a:r>
          </a:p>
          <a:p>
            <a:r>
              <a:rPr lang="en-US" sz="1200" kern="1200" dirty="0">
                <a:solidFill>
                  <a:schemeClr val="tx1"/>
                </a:solidFill>
                <a:effectLst/>
                <a:latin typeface="+mn-lt"/>
                <a:ea typeface="+mn-ea"/>
                <a:cs typeface="+mn-cs"/>
              </a:rPr>
              <a:t>2</a:t>
            </a:r>
          </a:p>
          <a:p>
            <a:r>
              <a:rPr lang="en-US" sz="1200" kern="1200" dirty="0">
                <a:solidFill>
                  <a:schemeClr val="tx1"/>
                </a:solidFill>
                <a:effectLst/>
                <a:latin typeface="+mn-lt"/>
                <a:ea typeface="+mn-ea"/>
                <a:cs typeface="+mn-cs"/>
              </a:rPr>
              <a:t>neuron located in the C2 barrel column. (a, c) The top panel shows the</a:t>
            </a:r>
          </a:p>
          <a:p>
            <a:r>
              <a:rPr lang="en-US" sz="1200" kern="1200" dirty="0">
                <a:solidFill>
                  <a:schemeClr val="tx1"/>
                </a:solidFill>
                <a:effectLst/>
                <a:latin typeface="+mn-lt"/>
                <a:ea typeface="+mn-ea"/>
                <a:cs typeface="+mn-cs"/>
              </a:rPr>
              <a:t>whisker movements detected with the position sensing photodiode (green</a:t>
            </a:r>
          </a:p>
          <a:p>
            <a:r>
              <a:rPr lang="en-US" sz="1200" kern="1200" dirty="0">
                <a:solidFill>
                  <a:schemeClr val="tx1"/>
                </a:solidFill>
                <a:effectLst/>
                <a:latin typeface="+mn-lt"/>
                <a:ea typeface="+mn-ea"/>
                <a:cs typeface="+mn-cs"/>
              </a:rPr>
              <a:t>traces) and the simultaneously recorded </a:t>
            </a:r>
            <a:r>
              <a:rPr lang="en-US" sz="1200" kern="1200" dirty="0" err="1">
                <a:solidFill>
                  <a:schemeClr val="tx1"/>
                </a:solidFill>
                <a:effectLst/>
                <a:latin typeface="+mn-lt"/>
                <a:ea typeface="+mn-ea"/>
                <a:cs typeface="+mn-cs"/>
              </a:rPr>
              <a:t>Vm</a:t>
            </a:r>
            <a:r>
              <a:rPr lang="en-US" sz="1200" kern="1200" dirty="0">
                <a:solidFill>
                  <a:schemeClr val="tx1"/>
                </a:solidFill>
                <a:effectLst/>
                <a:latin typeface="+mn-lt"/>
                <a:ea typeface="+mn-ea"/>
                <a:cs typeface="+mn-cs"/>
              </a:rPr>
              <a:t> (black traces). The lower panel</a:t>
            </a:r>
          </a:p>
          <a:p>
            <a:r>
              <a:rPr lang="en-US" sz="1200" kern="1200" dirty="0">
                <a:solidFill>
                  <a:schemeClr val="tx1"/>
                </a:solidFill>
                <a:effectLst/>
                <a:latin typeface="+mn-lt"/>
                <a:ea typeface="+mn-ea"/>
                <a:cs typeface="+mn-cs"/>
              </a:rPr>
              <a:t>depicts the evolution of the frequency spectrum during the recording. The FFT</a:t>
            </a:r>
          </a:p>
          <a:p>
            <a:r>
              <a:rPr lang="en-US" sz="1200" kern="1200" dirty="0">
                <a:solidFill>
                  <a:schemeClr val="tx1"/>
                </a:solidFill>
                <a:effectLst/>
                <a:latin typeface="+mn-lt"/>
                <a:ea typeface="+mn-ea"/>
                <a:cs typeface="+mn-cs"/>
              </a:rPr>
              <a:t>was computed for a time window of 1 s that was shifted by steps of 0.1 s.</a:t>
            </a:r>
          </a:p>
          <a:p>
            <a:r>
              <a:rPr lang="en-US" sz="1200" kern="1200" dirty="0">
                <a:solidFill>
                  <a:schemeClr val="tx1"/>
                </a:solidFill>
                <a:effectLst/>
                <a:latin typeface="+mn-lt"/>
                <a:ea typeface="+mn-ea"/>
                <a:cs typeface="+mn-cs"/>
              </a:rPr>
              <a:t>Note the different scaling in a and c (grey area in b and d) to show the</a:t>
            </a:r>
          </a:p>
          <a:p>
            <a:r>
              <a:rPr lang="en-US" sz="1200" kern="1200" dirty="0">
                <a:solidFill>
                  <a:schemeClr val="tx1"/>
                </a:solidFill>
                <a:effectLst/>
                <a:latin typeface="+mn-lt"/>
                <a:ea typeface="+mn-ea"/>
                <a:cs typeface="+mn-cs"/>
              </a:rPr>
              <a:t>decrease in amplitude for low frequencies (around 3 Hz) in a and the increase</a:t>
            </a:r>
          </a:p>
          <a:p>
            <a:r>
              <a:rPr lang="en-US" sz="1200" kern="1200" dirty="0">
                <a:solidFill>
                  <a:schemeClr val="tx1"/>
                </a:solidFill>
                <a:effectLst/>
                <a:latin typeface="+mn-lt"/>
                <a:ea typeface="+mn-ea"/>
                <a:cs typeface="+mn-cs"/>
              </a:rPr>
              <a:t>for high frequencies (&gt; 30 Hz) in c during large whisker movements. (b, d)</a:t>
            </a:r>
          </a:p>
          <a:p>
            <a:r>
              <a:rPr lang="en-US" sz="1200" kern="1200" dirty="0">
                <a:solidFill>
                  <a:schemeClr val="tx1"/>
                </a:solidFill>
                <a:effectLst/>
                <a:latin typeface="+mn-lt"/>
                <a:ea typeface="+mn-ea"/>
                <a:cs typeface="+mn-cs"/>
              </a:rPr>
              <a:t>The FFT was computed for periods of 3 s of quiet (blue) or whisking (red)</a:t>
            </a:r>
          </a:p>
          <a:p>
            <a:r>
              <a:rPr lang="en-US" sz="1200" kern="1200" dirty="0" err="1">
                <a:solidFill>
                  <a:schemeClr val="tx1"/>
                </a:solidFill>
                <a:effectLst/>
                <a:latin typeface="+mn-lt"/>
                <a:ea typeface="+mn-ea"/>
                <a:cs typeface="+mn-cs"/>
              </a:rPr>
              <a:t>behaviour</a:t>
            </a:r>
            <a:r>
              <a:rPr lang="en-US" sz="1200" kern="1200" dirty="0">
                <a:solidFill>
                  <a:schemeClr val="tx1"/>
                </a:solidFill>
                <a:effectLst/>
                <a:latin typeface="+mn-lt"/>
                <a:ea typeface="+mn-ea"/>
                <a:cs typeface="+mn-cs"/>
              </a:rPr>
              <a:t> and depicted in log/log scale. Note the decrease in FFT amplitude</a:t>
            </a:r>
          </a:p>
          <a:p>
            <a:r>
              <a:rPr lang="en-US" sz="1200" kern="1200" dirty="0">
                <a:solidFill>
                  <a:schemeClr val="tx1"/>
                </a:solidFill>
                <a:effectLst/>
                <a:latin typeface="+mn-lt"/>
                <a:ea typeface="+mn-ea"/>
                <a:cs typeface="+mn-cs"/>
              </a:rPr>
              <a:t>for low frequency band (b and d) and the increase in the high frequency band</a:t>
            </a:r>
          </a:p>
          <a:p>
            <a:r>
              <a:rPr lang="en-US" sz="1200" kern="1200" dirty="0">
                <a:solidFill>
                  <a:schemeClr val="tx1"/>
                </a:solidFill>
                <a:effectLst/>
                <a:latin typeface="+mn-lt"/>
                <a:ea typeface="+mn-ea"/>
                <a:cs typeface="+mn-cs"/>
              </a:rPr>
              <a:t>(d). (e) The area below the FFT was calculated for the low frequency (LF, 1-5</a:t>
            </a:r>
          </a:p>
          <a:p>
            <a:r>
              <a:rPr lang="en-US" sz="1200" kern="1200" dirty="0">
                <a:solidFill>
                  <a:schemeClr val="tx1"/>
                </a:solidFill>
                <a:effectLst/>
                <a:latin typeface="+mn-lt"/>
                <a:ea typeface="+mn-ea"/>
                <a:cs typeface="+mn-cs"/>
              </a:rPr>
              <a:t>Hz) and the high frequency (HF, 30-90 Hz) bands. The plots show the change</a:t>
            </a:r>
          </a:p>
          <a:p>
            <a:r>
              <a:rPr lang="en-US" sz="1200" kern="1200" dirty="0">
                <a:solidFill>
                  <a:schemeClr val="tx1"/>
                </a:solidFill>
                <a:effectLst/>
                <a:latin typeface="+mn-lt"/>
                <a:ea typeface="+mn-ea"/>
                <a:cs typeface="+mn-cs"/>
              </a:rPr>
              <a:t>in FFT areas between quiet periods (Q, blue) and whisking </a:t>
            </a:r>
            <a:r>
              <a:rPr lang="en-US" sz="1200" kern="1200" dirty="0" err="1">
                <a:solidFill>
                  <a:schemeClr val="tx1"/>
                </a:solidFill>
                <a:effectLst/>
                <a:latin typeface="+mn-lt"/>
                <a:ea typeface="+mn-ea"/>
                <a:cs typeface="+mn-cs"/>
              </a:rPr>
              <a:t>behaviour</a:t>
            </a:r>
            <a:r>
              <a:rPr lang="en-US" sz="1200" kern="1200" dirty="0">
                <a:solidFill>
                  <a:schemeClr val="tx1"/>
                </a:solidFill>
                <a:effectLst/>
                <a:latin typeface="+mn-lt"/>
                <a:ea typeface="+mn-ea"/>
                <a:cs typeface="+mn-cs"/>
              </a:rPr>
              <a:t> (W, red)</a:t>
            </a:r>
          </a:p>
          <a:p>
            <a:r>
              <a:rPr lang="en-US" sz="1200" kern="1200" dirty="0">
                <a:solidFill>
                  <a:schemeClr val="tx1"/>
                </a:solidFill>
                <a:effectLst/>
                <a:latin typeface="+mn-lt"/>
                <a:ea typeface="+mn-ea"/>
                <a:cs typeface="+mn-cs"/>
              </a:rPr>
              <a:t>for 23 neurons (grey lines). The right plot shows the change in the ratio</a:t>
            </a:r>
          </a:p>
          <a:p>
            <a:r>
              <a:rPr lang="en-US" sz="1200" kern="1200" dirty="0">
                <a:solidFill>
                  <a:schemeClr val="tx1"/>
                </a:solidFill>
                <a:effectLst/>
                <a:latin typeface="+mn-lt"/>
                <a:ea typeface="+mn-ea"/>
                <a:cs typeface="+mn-cs"/>
              </a:rPr>
              <a:t>between high frequency area and low frequency area. Open squares indicate</a:t>
            </a:r>
          </a:p>
          <a:p>
            <a:r>
              <a:rPr lang="en-US" sz="1200" kern="1200" dirty="0">
                <a:solidFill>
                  <a:schemeClr val="tx1"/>
                </a:solidFill>
                <a:effectLst/>
                <a:latin typeface="+mn-lt"/>
                <a:ea typeface="+mn-ea"/>
                <a:cs typeface="+mn-cs"/>
              </a:rPr>
              <a:t>the mean value ± SD. (f) Mean frequency spectra were obtained for quiet and</a:t>
            </a:r>
          </a:p>
          <a:p>
            <a:r>
              <a:rPr lang="en-US" sz="1200" kern="1200" dirty="0">
                <a:solidFill>
                  <a:schemeClr val="tx1"/>
                </a:solidFill>
                <a:effectLst/>
                <a:latin typeface="+mn-lt"/>
                <a:ea typeface="+mn-ea"/>
                <a:cs typeface="+mn-cs"/>
              </a:rPr>
              <a:t>whisking </a:t>
            </a:r>
            <a:r>
              <a:rPr lang="en-US" sz="1200" kern="1200" dirty="0" err="1">
                <a:solidFill>
                  <a:schemeClr val="tx1"/>
                </a:solidFill>
                <a:effectLst/>
                <a:latin typeface="+mn-lt"/>
                <a:ea typeface="+mn-ea"/>
                <a:cs typeface="+mn-cs"/>
              </a:rPr>
              <a:t>behaviours</a:t>
            </a:r>
            <a:r>
              <a:rPr lang="en-US" sz="1200" kern="1200" dirty="0">
                <a:solidFill>
                  <a:schemeClr val="tx1"/>
                </a:solidFill>
                <a:effectLst/>
                <a:latin typeface="+mn-lt"/>
                <a:ea typeface="+mn-ea"/>
                <a:cs typeface="+mn-cs"/>
              </a:rPr>
              <a:t> by averaging the frequency spectrum for all 23 neurons.</a:t>
            </a:r>
          </a:p>
          <a:p>
            <a:endParaRPr lang="en-US" dirty="0"/>
          </a:p>
        </p:txBody>
      </p:sp>
      <p:sp>
        <p:nvSpPr>
          <p:cNvPr id="4" name="Slide Number Placeholder 3"/>
          <p:cNvSpPr>
            <a:spLocks noGrp="1"/>
          </p:cNvSpPr>
          <p:nvPr>
            <p:ph type="sldNum" sz="quarter" idx="5"/>
          </p:nvPr>
        </p:nvSpPr>
        <p:spPr/>
        <p:txBody>
          <a:bodyPr/>
          <a:lstStyle/>
          <a:p>
            <a:fld id="{259B632E-2E0F-9346-AA7D-634454BB8C96}" type="slidenum">
              <a:rPr lang="en-US" smtClean="0"/>
              <a:t>5</a:t>
            </a:fld>
            <a:endParaRPr lang="en-US"/>
          </a:p>
        </p:txBody>
      </p:sp>
    </p:spTree>
    <p:extLst>
      <p:ext uri="{BB962C8B-B14F-4D97-AF65-F5344CB8AC3E}">
        <p14:creationId xmlns:p14="http://schemas.microsoft.com/office/powerpoint/2010/main" val="3287954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 </a:t>
            </a:r>
            <a:r>
              <a:rPr lang="en-US" sz="1200" b="0" i="0" kern="1200" dirty="0">
                <a:solidFill>
                  <a:schemeClr val="tx1"/>
                </a:solidFill>
                <a:effectLst/>
                <a:latin typeface="+mn-lt"/>
                <a:ea typeface="+mn-ea"/>
                <a:cs typeface="+mn-cs"/>
              </a:rPr>
              <a:t>(A) The mouse's head is fixed on top of a </a:t>
            </a:r>
            <a:r>
              <a:rPr lang="en-US" sz="1200" b="0" i="0" kern="1200" dirty="0" err="1">
                <a:solidFill>
                  <a:schemeClr val="tx1"/>
                </a:solidFill>
                <a:effectLst/>
                <a:latin typeface="+mn-lt"/>
                <a:ea typeface="+mn-ea"/>
                <a:cs typeface="+mn-cs"/>
              </a:rPr>
              <a:t>styrofoam</a:t>
            </a:r>
            <a:r>
              <a:rPr lang="en-US" sz="1200" b="0" i="0" kern="1200" dirty="0">
                <a:solidFill>
                  <a:schemeClr val="tx1"/>
                </a:solidFill>
                <a:effectLst/>
                <a:latin typeface="+mn-lt"/>
                <a:ea typeface="+mn-ea"/>
                <a:cs typeface="+mn-cs"/>
              </a:rPr>
              <a:t> ball suspended by air. Multisite silicon probes are used to measure spiking units, while data from pairs of optical mice are used to calculate the motion of the ball under the mouse. (B) Local field potential (LFP) power during the duration of a single recording, with corresponding speed trace shown below in green. (C) Distribution of mouse speed, showing a large fraction of time spent stationary and a wide distribution of running speeds. (D) Average power spectrum from recording shown in (B), during stationary versus moving periods. (E) Scatter plot of power around gamma peak (60–70 Hz) versus speed of movement, demonstrating a sharp transition between stationary and moving states. </a:t>
            </a:r>
            <a:endParaRPr lang="en-US" dirty="0"/>
          </a:p>
        </p:txBody>
      </p:sp>
      <p:sp>
        <p:nvSpPr>
          <p:cNvPr id="4" name="Slide Number Placeholder 3"/>
          <p:cNvSpPr>
            <a:spLocks noGrp="1"/>
          </p:cNvSpPr>
          <p:nvPr>
            <p:ph type="sldNum" sz="quarter" idx="5"/>
          </p:nvPr>
        </p:nvSpPr>
        <p:spPr/>
        <p:txBody>
          <a:bodyPr/>
          <a:lstStyle/>
          <a:p>
            <a:fld id="{259B632E-2E0F-9346-AA7D-634454BB8C96}" type="slidenum">
              <a:rPr lang="en-US" smtClean="0"/>
              <a:t>6</a:t>
            </a:fld>
            <a:endParaRPr lang="en-US"/>
          </a:p>
        </p:txBody>
      </p:sp>
    </p:spTree>
    <p:extLst>
      <p:ext uri="{BB962C8B-B14F-4D97-AF65-F5344CB8AC3E}">
        <p14:creationId xmlns:p14="http://schemas.microsoft.com/office/powerpoint/2010/main" val="3421802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Figure 2. (</a:t>
            </a:r>
            <a:r>
              <a:rPr lang="en-US" sz="1200" b="1" i="0" kern="1200" dirty="0">
                <a:solidFill>
                  <a:schemeClr val="tx1"/>
                </a:solidFill>
                <a:effectLst/>
                <a:latin typeface="+mn-lt"/>
                <a:ea typeface="+mn-ea"/>
                <a:cs typeface="+mn-cs"/>
              </a:rPr>
              <a:t>a</a:t>
            </a:r>
            <a:r>
              <a:rPr lang="en-US" sz="1200" b="0" i="0" kern="1200" dirty="0">
                <a:solidFill>
                  <a:schemeClr val="tx1"/>
                </a:solidFill>
                <a:effectLst/>
                <a:latin typeface="+mn-lt"/>
                <a:ea typeface="+mn-ea"/>
                <a:cs typeface="+mn-cs"/>
              </a:rPr>
              <a:t>) Brief whisker stimuli (arrowheads) were delivered randomly during a recording from a layer 4 spiny stellate neuron (black traces, </a:t>
            </a:r>
            <a:r>
              <a:rPr lang="en-US" sz="1200" b="0" i="1" kern="1200" dirty="0" err="1">
                <a:solidFill>
                  <a:schemeClr val="tx1"/>
                </a:solidFill>
                <a:effectLst/>
                <a:latin typeface="+mn-lt"/>
                <a:ea typeface="+mn-ea"/>
                <a:cs typeface="+mn-cs"/>
              </a:rPr>
              <a:t>V</a:t>
            </a:r>
            <a:r>
              <a:rPr lang="en-US" sz="1200" b="0" i="0" kern="1200" baseline="-25000" dirty="0" err="1">
                <a:solidFill>
                  <a:schemeClr val="tx1"/>
                </a:solidFill>
                <a:effectLst/>
                <a:latin typeface="+mn-lt"/>
                <a:ea typeface="+mn-ea"/>
                <a:cs typeface="+mn-cs"/>
              </a:rPr>
              <a:t>m</a:t>
            </a:r>
            <a:r>
              <a:rPr lang="en-US" sz="1200" b="0" i="0" kern="1200" dirty="0">
                <a:solidFill>
                  <a:schemeClr val="tx1"/>
                </a:solidFill>
                <a:effectLst/>
                <a:latin typeface="+mn-lt"/>
                <a:ea typeface="+mn-ea"/>
                <a:cs typeface="+mn-cs"/>
              </a:rPr>
              <a:t> with truncated action potentials). Evoked responses were classified according to behavior (quiet, left column; whisking, right column). (</a:t>
            </a:r>
            <a:r>
              <a:rPr lang="en-US" sz="1200" b="1" i="0" kern="1200" dirty="0">
                <a:solidFill>
                  <a:schemeClr val="tx1"/>
                </a:solidFill>
                <a:effectLst/>
                <a:latin typeface="+mn-lt"/>
                <a:ea typeface="+mn-ea"/>
                <a:cs typeface="+mn-cs"/>
              </a:rPr>
              <a:t>b</a:t>
            </a:r>
            <a:r>
              <a:rPr lang="en-US" sz="1200" b="0" i="0" kern="1200" dirty="0">
                <a:solidFill>
                  <a:schemeClr val="tx1"/>
                </a:solidFill>
                <a:effectLst/>
                <a:latin typeface="+mn-lt"/>
                <a:ea typeface="+mn-ea"/>
                <a:cs typeface="+mn-cs"/>
              </a:rPr>
              <a:t>) The average sensory response for the same cell during quiet wakefulness (blue) was reduced during whisking (red) without a change in </a:t>
            </a:r>
            <a:r>
              <a:rPr lang="en-US" sz="1200" b="0" i="0" kern="1200" dirty="0" err="1">
                <a:solidFill>
                  <a:schemeClr val="tx1"/>
                </a:solidFill>
                <a:effectLst/>
                <a:latin typeface="+mn-lt"/>
                <a:ea typeface="+mn-ea"/>
                <a:cs typeface="+mn-cs"/>
              </a:rPr>
              <a:t>prestimulus</a:t>
            </a:r>
            <a:r>
              <a:rPr lang="en-US" sz="1200" b="0" i="0"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V</a:t>
            </a:r>
            <a:r>
              <a:rPr lang="en-US" sz="1200" b="0" i="0" kern="1200" baseline="-25000" dirty="0" err="1">
                <a:solidFill>
                  <a:schemeClr val="tx1"/>
                </a:solidFill>
                <a:effectLst/>
                <a:latin typeface="+mn-lt"/>
                <a:ea typeface="+mn-ea"/>
                <a:cs typeface="+mn-cs"/>
              </a:rPr>
              <a:t>m</a:t>
            </a:r>
            <a:r>
              <a:rPr lang="en-US" sz="1200" b="0" i="0" kern="1200" dirty="0">
                <a:solidFill>
                  <a:schemeClr val="tx1"/>
                </a:solidFill>
                <a:effectLst/>
                <a:latin typeface="+mn-lt"/>
                <a:ea typeface="+mn-ea"/>
                <a:cs typeface="+mn-cs"/>
              </a:rPr>
              <a:t> in this recording. (</a:t>
            </a:r>
            <a:r>
              <a:rPr lang="en-US" sz="1200" b="1" i="0" kern="1200" dirty="0">
                <a:solidFill>
                  <a:schemeClr val="tx1"/>
                </a:solidFill>
                <a:effectLst/>
                <a:latin typeface="+mn-lt"/>
                <a:ea typeface="+mn-ea"/>
                <a:cs typeface="+mn-cs"/>
              </a:rPr>
              <a:t>c</a:t>
            </a:r>
            <a:r>
              <a:rPr lang="en-US" sz="1200" b="0" i="0" kern="1200" dirty="0">
                <a:solidFill>
                  <a:schemeClr val="tx1"/>
                </a:solidFill>
                <a:effectLst/>
                <a:latin typeface="+mn-lt"/>
                <a:ea typeface="+mn-ea"/>
                <a:cs typeface="+mn-cs"/>
              </a:rPr>
              <a:t>) During whisking (W), the amplitude of sensory responses decreased and the coefficient of variation increased relative to quiet periods (Q). There was no statistically significant change in the number of evoked action potentials (APs, difference between post- and </a:t>
            </a:r>
            <a:r>
              <a:rPr lang="en-US" sz="1200" b="0" i="0" kern="1200" dirty="0" err="1">
                <a:solidFill>
                  <a:schemeClr val="tx1"/>
                </a:solidFill>
                <a:effectLst/>
                <a:latin typeface="+mn-lt"/>
                <a:ea typeface="+mn-ea"/>
                <a:cs typeface="+mn-cs"/>
              </a:rPr>
              <a:t>prestimulus</a:t>
            </a:r>
            <a:r>
              <a:rPr lang="en-US" sz="1200" b="0" i="0" kern="1200" dirty="0">
                <a:solidFill>
                  <a:schemeClr val="tx1"/>
                </a:solidFill>
                <a:effectLst/>
                <a:latin typeface="+mn-lt"/>
                <a:ea typeface="+mn-ea"/>
                <a:cs typeface="+mn-cs"/>
              </a:rPr>
              <a:t>), the latency or the time to peak. Lines indicate individual experiments (yellow, layer 2/3 neurons; magenta, layer 4 neurons; gray, neuron from unknown layer). Open squares show the mean values ± </a:t>
            </a:r>
            <a:r>
              <a:rPr lang="en-US" sz="1200" b="0" i="0" kern="1200" dirty="0" err="1">
                <a:solidFill>
                  <a:schemeClr val="tx1"/>
                </a:solidFill>
                <a:effectLst/>
                <a:latin typeface="+mn-lt"/>
                <a:ea typeface="+mn-ea"/>
                <a:cs typeface="+mn-cs"/>
              </a:rPr>
              <a:t>s.d.</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values calculated with Student's paired </a:t>
            </a:r>
            <a:r>
              <a:rPr lang="en-US" sz="1200" b="0" i="1" kern="1200" dirty="0">
                <a:solidFill>
                  <a:schemeClr val="tx1"/>
                </a:solidFill>
                <a:effectLst/>
                <a:latin typeface="+mn-lt"/>
                <a:ea typeface="+mn-ea"/>
                <a:cs typeface="+mn-cs"/>
              </a:rPr>
              <a:t>t</a:t>
            </a:r>
            <a:r>
              <a:rPr lang="en-US" sz="1200" b="0" i="0" kern="1200" dirty="0">
                <a:solidFill>
                  <a:schemeClr val="tx1"/>
                </a:solidFill>
                <a:effectLst/>
                <a:latin typeface="+mn-lt"/>
                <a:ea typeface="+mn-ea"/>
                <a:cs typeface="+mn-cs"/>
              </a:rPr>
              <a:t>-test.</a:t>
            </a:r>
            <a:endParaRPr lang="en-US" dirty="0"/>
          </a:p>
        </p:txBody>
      </p:sp>
      <p:sp>
        <p:nvSpPr>
          <p:cNvPr id="4" name="Slide Number Placeholder 3"/>
          <p:cNvSpPr>
            <a:spLocks noGrp="1"/>
          </p:cNvSpPr>
          <p:nvPr>
            <p:ph type="sldNum" sz="quarter" idx="5"/>
          </p:nvPr>
        </p:nvSpPr>
        <p:spPr/>
        <p:txBody>
          <a:bodyPr/>
          <a:lstStyle/>
          <a:p>
            <a:fld id="{259B632E-2E0F-9346-AA7D-634454BB8C96}" type="slidenum">
              <a:rPr lang="en-US" smtClean="0"/>
              <a:t>9</a:t>
            </a:fld>
            <a:endParaRPr lang="en-US"/>
          </a:p>
        </p:txBody>
      </p:sp>
    </p:spTree>
    <p:extLst>
      <p:ext uri="{BB962C8B-B14F-4D97-AF65-F5344CB8AC3E}">
        <p14:creationId xmlns:p14="http://schemas.microsoft.com/office/powerpoint/2010/main" val="3055979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4. </a:t>
            </a:r>
            <a:r>
              <a:rPr lang="en-US" sz="1200" b="0" strike="noStrike" spc="-1" dirty="0">
                <a:latin typeface="Arial"/>
              </a:rPr>
              <a:t>Subthreshold and Suprathreshold Evoked Responses in Auditory Cortex Are of Maximal Amplitude and Reliability at Intermediate Levels of Arousal</a:t>
            </a:r>
          </a:p>
          <a:p>
            <a:endParaRPr lang="en-US" sz="1200" b="0" strike="noStrike" spc="-1" dirty="0">
              <a:latin typeface="Arial"/>
            </a:endParaRPr>
          </a:p>
          <a:p>
            <a:r>
              <a:rPr lang="en-US" sz="1200" b="0" strike="noStrike" spc="-1" dirty="0">
                <a:latin typeface="Arial"/>
              </a:rPr>
              <a:t>(A) Example whole-cell recording of responses to repeated presentation of a complex sound (TORC) sorted by pupil diameter. Sound presentation evokes the most spikes and largest, most reliable membrane potential depolarizations at intermediate pupil diameters. Tick marks on left are at the same membrane potential for reference.</a:t>
            </a:r>
          </a:p>
          <a:p>
            <a:endParaRPr lang="en-US" sz="1200" b="0" strike="noStrike" spc="-1" dirty="0">
              <a:latin typeface="Arial"/>
            </a:endParaRPr>
          </a:p>
          <a:p>
            <a:r>
              <a:rPr lang="en-US" sz="1200" b="0" strike="noStrike" spc="-1" dirty="0">
                <a:latin typeface="Arial"/>
              </a:rPr>
              <a:t>(B) Group data (n = 6 recordings, N = 5 animals) illustrating that the maximal evoked action potential response in the </a:t>
            </a:r>
            <a:r>
              <a:rPr lang="en-US" sz="1200" b="0" strike="noStrike" spc="-1" dirty="0" err="1">
                <a:latin typeface="Arial"/>
              </a:rPr>
              <a:t>Vm</a:t>
            </a:r>
            <a:r>
              <a:rPr lang="en-US" sz="1200" b="0" strike="noStrike" spc="-1" dirty="0">
                <a:latin typeface="Arial"/>
              </a:rPr>
              <a:t> occurs at intermediate pupil dilation.</a:t>
            </a:r>
          </a:p>
          <a:p>
            <a:endParaRPr lang="en-US" sz="1200" b="0" strike="noStrike" spc="-1" dirty="0">
              <a:latin typeface="Arial"/>
            </a:endParaRPr>
          </a:p>
          <a:p>
            <a:r>
              <a:rPr lang="en-US" sz="1200" b="0" strike="noStrike" spc="-1" dirty="0">
                <a:latin typeface="Arial"/>
              </a:rPr>
              <a:t>(C) Average TORC-evoked PSP amplitude (over baseline; see Experimental Procedures) peaks at intermediate pupil diameters.</a:t>
            </a:r>
          </a:p>
          <a:p>
            <a:endParaRPr lang="en-US" sz="1200" b="0" strike="noStrike" spc="-1" dirty="0">
              <a:latin typeface="Arial"/>
            </a:endParaRPr>
          </a:p>
          <a:p>
            <a:r>
              <a:rPr lang="en-US" sz="1200" b="0" strike="noStrike" spc="-1" dirty="0">
                <a:latin typeface="Arial"/>
              </a:rPr>
              <a:t>(D) Reliability of synaptic responses (trial-to-trial cross-correlation of membrane potential) is highest at intermediate pupil dilations.</a:t>
            </a:r>
          </a:p>
          <a:p>
            <a:endParaRPr lang="en-US" sz="1200" b="0" strike="noStrike" spc="-1" dirty="0">
              <a:latin typeface="Arial"/>
            </a:endParaRPr>
          </a:p>
          <a:p>
            <a:r>
              <a:rPr lang="en-US" sz="1200" b="0" strike="noStrike" spc="-1" dirty="0">
                <a:latin typeface="Arial"/>
              </a:rPr>
              <a:t>(E) Example PSTH responses of </a:t>
            </a:r>
            <a:r>
              <a:rPr lang="en-US" sz="1200" b="0" strike="noStrike" spc="-1" dirty="0" err="1">
                <a:latin typeface="Arial"/>
              </a:rPr>
              <a:t>ACtx</a:t>
            </a:r>
            <a:r>
              <a:rPr lang="en-US" sz="1200" b="0" strike="noStrike" spc="-1" dirty="0">
                <a:latin typeface="Arial"/>
              </a:rPr>
              <a:t> multiunit activity to a complex (TORC) sound are largest and most reliable at intermediate levels of pupil dilation.</a:t>
            </a:r>
          </a:p>
          <a:p>
            <a:endParaRPr lang="en-US" sz="1200" b="0" strike="noStrike" spc="-1" dirty="0">
              <a:latin typeface="Arial"/>
            </a:endParaRPr>
          </a:p>
          <a:p>
            <a:r>
              <a:rPr lang="en-US" sz="1200" b="0" strike="noStrike" spc="-1" dirty="0">
                <a:latin typeface="Arial"/>
              </a:rPr>
              <a:t>(F) Group (n = 18 recordings, N = 6 animals) data illustrate that the average evoked firing rate is largest for intermediate pupil diameters. Both small and large pupil diameters are associated with decreased evoked (over spontaneous) responses. Walking is associated with decreased auditory responses, but to an extent not significantly different from responses during periods of non-walking with the same pupil diameters.</a:t>
            </a:r>
          </a:p>
          <a:p>
            <a:endParaRPr lang="en-US" sz="1200" b="0" strike="noStrike" spc="-1" dirty="0">
              <a:latin typeface="Arial"/>
            </a:endParaRPr>
          </a:p>
          <a:p>
            <a:r>
              <a:rPr lang="en-US" sz="1200" b="0" strike="noStrike" spc="-1" dirty="0">
                <a:latin typeface="Arial"/>
              </a:rPr>
              <a:t>(G) Response reliability (average trial-to-trial cross correlation) is highest at mid-pupil diameters. Walking increases reliability over periods of non-walking with correspondingly large pupil diameters (p &lt; 0.05).</a:t>
            </a:r>
          </a:p>
          <a:p>
            <a:endParaRPr lang="en-US" sz="1200" b="0" strike="noStrike" spc="-1" dirty="0">
              <a:latin typeface="Arial"/>
            </a:endParaRPr>
          </a:p>
          <a:p>
            <a:r>
              <a:rPr lang="en-US" sz="1200" b="0" strike="noStrike" spc="-1" dirty="0">
                <a:latin typeface="Arial"/>
              </a:rPr>
              <a:t>(H) The increase in variance explained (over the PSTH alone) by incorporating walking status (left), pupil diameter (middle), or both (right). Incorporating both walking and pupil explains more variance than walking along, but not more than pupil diameter alone (n = 18; p &lt; 0.05). Shaded areas indicate 68% CI.</a:t>
            </a:r>
          </a:p>
          <a:p>
            <a:endParaRPr lang="en-US" dirty="0"/>
          </a:p>
        </p:txBody>
      </p:sp>
      <p:sp>
        <p:nvSpPr>
          <p:cNvPr id="4" name="Slide Number Placeholder 3"/>
          <p:cNvSpPr>
            <a:spLocks noGrp="1"/>
          </p:cNvSpPr>
          <p:nvPr>
            <p:ph type="sldNum" sz="quarter" idx="5"/>
          </p:nvPr>
        </p:nvSpPr>
        <p:spPr/>
        <p:txBody>
          <a:bodyPr/>
          <a:lstStyle/>
          <a:p>
            <a:fld id="{259B632E-2E0F-9346-AA7D-634454BB8C96}" type="slidenum">
              <a:rPr lang="en-US" smtClean="0"/>
              <a:t>10</a:t>
            </a:fld>
            <a:endParaRPr lang="en-US"/>
          </a:p>
        </p:txBody>
      </p:sp>
    </p:spTree>
    <p:extLst>
      <p:ext uri="{BB962C8B-B14F-4D97-AF65-F5344CB8AC3E}">
        <p14:creationId xmlns:p14="http://schemas.microsoft.com/office/powerpoint/2010/main" val="2320866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2. </a:t>
            </a:r>
            <a:r>
              <a:rPr lang="en-US" sz="1200" b="0" i="0" kern="1200" dirty="0">
                <a:solidFill>
                  <a:schemeClr val="tx1"/>
                </a:solidFill>
                <a:effectLst/>
                <a:latin typeface="+mn-lt"/>
                <a:ea typeface="+mn-ea"/>
                <a:cs typeface="+mn-cs"/>
              </a:rPr>
              <a:t>Gray bar represents the period of stimulus presentation to an optimal full-field drifting grating. (A) Raster plot for a typical broad-spiking neuron, with individual trials coded as red (stationary) and blue (moving). (B and C) Histogram of responses during stationary (B) and moving (C) periods. (D) Orientation tuning curve. (E)–(H) show similar results for a typical narrow-spiking neuron. (I)–(L) show similar results representative of a subset of narrow-spiking neurons whose activity is suppressed in response to visual stimuli.</a:t>
            </a:r>
            <a:endParaRPr lang="en-US" dirty="0"/>
          </a:p>
        </p:txBody>
      </p:sp>
      <p:sp>
        <p:nvSpPr>
          <p:cNvPr id="4" name="Slide Number Placeholder 3"/>
          <p:cNvSpPr>
            <a:spLocks noGrp="1"/>
          </p:cNvSpPr>
          <p:nvPr>
            <p:ph type="sldNum" sz="quarter" idx="5"/>
          </p:nvPr>
        </p:nvSpPr>
        <p:spPr/>
        <p:txBody>
          <a:bodyPr/>
          <a:lstStyle/>
          <a:p>
            <a:fld id="{259B632E-2E0F-9346-AA7D-634454BB8C96}" type="slidenum">
              <a:rPr lang="en-US" smtClean="0"/>
              <a:t>11</a:t>
            </a:fld>
            <a:endParaRPr lang="en-US"/>
          </a:p>
        </p:txBody>
      </p:sp>
    </p:spTree>
    <p:extLst>
      <p:ext uri="{BB962C8B-B14F-4D97-AF65-F5344CB8AC3E}">
        <p14:creationId xmlns:p14="http://schemas.microsoft.com/office/powerpoint/2010/main" val="3974278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Visual stimulation during locomotion enhances recovery of cortical responses through the deprived eye after prolonged MD.</a:t>
            </a:r>
          </a:p>
          <a:p>
            <a:r>
              <a:rPr lang="en-US" sz="1200" b="0" i="0" u="none" strike="noStrike" kern="1200" dirty="0">
                <a:solidFill>
                  <a:schemeClr val="tx1"/>
                </a:solidFill>
                <a:effectLst/>
                <a:latin typeface="+mn-lt"/>
                <a:ea typeface="+mn-ea"/>
                <a:cs typeface="+mn-cs"/>
              </a:rPr>
              <a:t>(</a:t>
            </a:r>
            <a:r>
              <a:rPr lang="en-US" sz="1200" b="1" i="0" u="none" strike="noStrike" kern="1200" dirty="0">
                <a:solidFill>
                  <a:schemeClr val="tx1"/>
                </a:solidFill>
                <a:effectLst/>
                <a:latin typeface="+mn-lt"/>
                <a:ea typeface="+mn-ea"/>
                <a:cs typeface="+mn-cs"/>
              </a:rPr>
              <a:t>A</a:t>
            </a:r>
            <a:r>
              <a:rPr lang="en-US" sz="1200" b="0" i="0" u="none" strike="noStrike" kern="1200" dirty="0">
                <a:solidFill>
                  <a:schemeClr val="tx1"/>
                </a:solidFill>
                <a:effectLst/>
                <a:latin typeface="+mn-lt"/>
                <a:ea typeface="+mn-ea"/>
                <a:cs typeface="+mn-cs"/>
              </a:rPr>
              <a:t>) Experimental schedule to examine changes in visual cortical responses over 21d-BV following prolonged MD started at postnatal day (P) 22–24. (</a:t>
            </a:r>
            <a:r>
              <a:rPr lang="en-US" sz="1200" b="1" i="0" u="none" strike="noStrike" kern="1200" dirty="0">
                <a:solidFill>
                  <a:schemeClr val="tx1"/>
                </a:solidFill>
                <a:effectLst/>
                <a:latin typeface="+mn-lt"/>
                <a:ea typeface="+mn-ea"/>
                <a:cs typeface="+mn-cs"/>
              </a:rPr>
              <a:t>B</a:t>
            </a:r>
            <a:r>
              <a:rPr lang="en-US" sz="1200" b="0" i="0" u="none" strike="noStrike" kern="1200" dirty="0">
                <a:solidFill>
                  <a:schemeClr val="tx1"/>
                </a:solidFill>
                <a:effectLst/>
                <a:latin typeface="+mn-lt"/>
                <a:ea typeface="+mn-ea"/>
                <a:cs typeface="+mn-cs"/>
              </a:rPr>
              <a:t> and </a:t>
            </a:r>
            <a:r>
              <a:rPr lang="en-US" sz="1200" b="1" i="0" u="none" strike="noStrike" kern="1200" dirty="0">
                <a:solidFill>
                  <a:schemeClr val="tx1"/>
                </a:solidFill>
                <a:effectLst/>
                <a:latin typeface="+mn-lt"/>
                <a:ea typeface="+mn-ea"/>
                <a:cs typeface="+mn-cs"/>
              </a:rPr>
              <a:t>C</a:t>
            </a:r>
            <a:r>
              <a:rPr lang="en-US" sz="1200" b="0" i="0" u="none" strike="noStrike" kern="1200" dirty="0">
                <a:solidFill>
                  <a:schemeClr val="tx1"/>
                </a:solidFill>
                <a:effectLst/>
                <a:latin typeface="+mn-lt"/>
                <a:ea typeface="+mn-ea"/>
                <a:cs typeface="+mn-cs"/>
              </a:rPr>
              <a:t>) Examples of intrinsic signal responses to the closed eye in the binocular visual cortex during 21d-BV in a </a:t>
            </a:r>
            <a:r>
              <a:rPr lang="en-US" sz="1200" b="0" i="1" u="none" strike="noStrike" kern="1200" dirty="0">
                <a:solidFill>
                  <a:schemeClr val="tx1"/>
                </a:solidFill>
                <a:effectLst/>
                <a:latin typeface="+mn-lt"/>
                <a:ea typeface="+mn-ea"/>
                <a:cs typeface="+mn-cs"/>
              </a:rPr>
              <a:t>home-cage</a:t>
            </a:r>
            <a:r>
              <a:rPr lang="en-US" sz="1200" b="0" i="0" u="none" strike="noStrike" kern="1200" dirty="0">
                <a:solidFill>
                  <a:schemeClr val="tx1"/>
                </a:solidFill>
                <a:effectLst/>
                <a:latin typeface="+mn-lt"/>
                <a:ea typeface="+mn-ea"/>
                <a:cs typeface="+mn-cs"/>
              </a:rPr>
              <a:t> control mouse (</a:t>
            </a:r>
            <a:r>
              <a:rPr lang="en-US" sz="1200" b="1" i="0" u="none" strike="noStrike" kern="1200" dirty="0">
                <a:solidFill>
                  <a:schemeClr val="tx1"/>
                </a:solidFill>
                <a:effectLst/>
                <a:latin typeface="+mn-lt"/>
                <a:ea typeface="+mn-ea"/>
                <a:cs typeface="+mn-cs"/>
              </a:rPr>
              <a:t>B</a:t>
            </a:r>
            <a:r>
              <a:rPr lang="en-US" sz="1200" b="0" i="0" u="none" strike="noStrike" kern="1200" dirty="0">
                <a:solidFill>
                  <a:schemeClr val="tx1"/>
                </a:solidFill>
                <a:effectLst/>
                <a:latin typeface="+mn-lt"/>
                <a:ea typeface="+mn-ea"/>
                <a:cs typeface="+mn-cs"/>
              </a:rPr>
              <a:t>) and in a mouse viewing contrast-modulated noise as VS during daily runs (</a:t>
            </a:r>
            <a:r>
              <a:rPr lang="en-US" sz="1200" b="0" i="1" u="none" strike="noStrike" kern="1200" dirty="0" err="1">
                <a:solidFill>
                  <a:schemeClr val="tx1"/>
                </a:solidFill>
                <a:effectLst/>
                <a:latin typeface="+mn-lt"/>
                <a:ea typeface="+mn-ea"/>
                <a:cs typeface="+mn-cs"/>
              </a:rPr>
              <a:t>VS+run</a:t>
            </a:r>
            <a:r>
              <a:rPr lang="en-US" sz="1200" b="0" i="0" u="none" strike="noStrike"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C</a:t>
            </a:r>
            <a:r>
              <a:rPr lang="en-US" sz="1200" b="0" i="0" u="none" strike="noStrike"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D</a:t>
            </a:r>
            <a:r>
              <a:rPr lang="en-US" sz="1200" b="0" i="0" u="none" strike="noStrike" kern="1200" dirty="0">
                <a:solidFill>
                  <a:schemeClr val="tx1"/>
                </a:solidFill>
                <a:effectLst/>
                <a:latin typeface="+mn-lt"/>
                <a:ea typeface="+mn-ea"/>
                <a:cs typeface="+mn-cs"/>
              </a:rPr>
              <a:t> and </a:t>
            </a:r>
            <a:r>
              <a:rPr lang="en-US" sz="1200" b="1" i="0" u="none" strike="noStrike" kern="1200" dirty="0">
                <a:solidFill>
                  <a:schemeClr val="tx1"/>
                </a:solidFill>
                <a:effectLst/>
                <a:latin typeface="+mn-lt"/>
                <a:ea typeface="+mn-ea"/>
                <a:cs typeface="+mn-cs"/>
              </a:rPr>
              <a:t>E</a:t>
            </a:r>
            <a:r>
              <a:rPr lang="en-US" sz="1200" b="0" i="0" u="none" strike="noStrike" kern="1200" dirty="0">
                <a:solidFill>
                  <a:schemeClr val="tx1"/>
                </a:solidFill>
                <a:effectLst/>
                <a:latin typeface="+mn-lt"/>
                <a:ea typeface="+mn-ea"/>
                <a:cs typeface="+mn-cs"/>
              </a:rPr>
              <a:t>) Changes in intrinsic signal responses evoked by the noise through the closed (</a:t>
            </a:r>
            <a:r>
              <a:rPr lang="en-US" sz="1200" b="1" i="0" u="none" strike="noStrike" kern="1200" dirty="0">
                <a:solidFill>
                  <a:schemeClr val="tx1"/>
                </a:solidFill>
                <a:effectLst/>
                <a:latin typeface="+mn-lt"/>
                <a:ea typeface="+mn-ea"/>
                <a:cs typeface="+mn-cs"/>
              </a:rPr>
              <a:t>D</a:t>
            </a:r>
            <a:r>
              <a:rPr lang="en-US" sz="1200" b="0" i="0" u="none" strike="noStrike" kern="1200" dirty="0">
                <a:solidFill>
                  <a:schemeClr val="tx1"/>
                </a:solidFill>
                <a:effectLst/>
                <a:latin typeface="+mn-lt"/>
                <a:ea typeface="+mn-ea"/>
                <a:cs typeface="+mn-cs"/>
              </a:rPr>
              <a:t>) and open (</a:t>
            </a:r>
            <a:r>
              <a:rPr lang="en-US" sz="1200" b="1" i="0" u="none" strike="noStrike" kern="1200" dirty="0">
                <a:solidFill>
                  <a:schemeClr val="tx1"/>
                </a:solidFill>
                <a:effectLst/>
                <a:latin typeface="+mn-lt"/>
                <a:ea typeface="+mn-ea"/>
                <a:cs typeface="+mn-cs"/>
              </a:rPr>
              <a:t>E</a:t>
            </a:r>
            <a:r>
              <a:rPr lang="en-US" sz="1200" b="0" i="0" u="none" strike="noStrike" kern="1200" dirty="0">
                <a:solidFill>
                  <a:schemeClr val="tx1"/>
                </a:solidFill>
                <a:effectLst/>
                <a:latin typeface="+mn-lt"/>
                <a:ea typeface="+mn-ea"/>
                <a:cs typeface="+mn-cs"/>
              </a:rPr>
              <a:t>) eyes in </a:t>
            </a:r>
            <a:r>
              <a:rPr lang="en-US" sz="1200" b="0" i="1" u="none" strike="noStrike" kern="1200" dirty="0">
                <a:solidFill>
                  <a:schemeClr val="tx1"/>
                </a:solidFill>
                <a:effectLst/>
                <a:latin typeface="+mn-lt"/>
                <a:ea typeface="+mn-ea"/>
                <a:cs typeface="+mn-cs"/>
              </a:rPr>
              <a:t>home-cage</a:t>
            </a:r>
            <a:r>
              <a:rPr lang="en-US" sz="1200" b="0" i="0" u="none" strike="noStrike" kern="1200" dirty="0">
                <a:solidFill>
                  <a:schemeClr val="tx1"/>
                </a:solidFill>
                <a:effectLst/>
                <a:latin typeface="+mn-lt"/>
                <a:ea typeface="+mn-ea"/>
                <a:cs typeface="+mn-cs"/>
              </a:rPr>
              <a:t> (n = 8) and </a:t>
            </a:r>
            <a:r>
              <a:rPr lang="en-US" sz="1200" b="0" i="1" u="none" strike="noStrike" kern="1200" dirty="0" err="1">
                <a:solidFill>
                  <a:schemeClr val="tx1"/>
                </a:solidFill>
                <a:effectLst/>
                <a:latin typeface="+mn-lt"/>
                <a:ea typeface="+mn-ea"/>
                <a:cs typeface="+mn-cs"/>
              </a:rPr>
              <a:t>VS+run</a:t>
            </a:r>
            <a:r>
              <a:rPr lang="en-US" sz="1200" b="0" i="0" u="none" strike="noStrike" kern="1200" dirty="0">
                <a:solidFill>
                  <a:schemeClr val="tx1"/>
                </a:solidFill>
                <a:effectLst/>
                <a:latin typeface="+mn-lt"/>
                <a:ea typeface="+mn-ea"/>
                <a:cs typeface="+mn-cs"/>
              </a:rPr>
              <a:t> mice (n = 8). (</a:t>
            </a:r>
            <a:r>
              <a:rPr lang="en-US" sz="1200" b="1" i="0" u="none" strike="noStrike" kern="1200" dirty="0">
                <a:solidFill>
                  <a:schemeClr val="tx1"/>
                </a:solidFill>
                <a:effectLst/>
                <a:latin typeface="+mn-lt"/>
                <a:ea typeface="+mn-ea"/>
                <a:cs typeface="+mn-cs"/>
              </a:rPr>
              <a:t>F</a:t>
            </a:r>
            <a:r>
              <a:rPr lang="en-US" sz="1200" b="0" i="0" u="none" strike="noStrike" kern="1200" dirty="0">
                <a:solidFill>
                  <a:schemeClr val="tx1"/>
                </a:solidFill>
                <a:effectLst/>
                <a:latin typeface="+mn-lt"/>
                <a:ea typeface="+mn-ea"/>
                <a:cs typeface="+mn-cs"/>
              </a:rPr>
              <a:t>) Ocular dominance index (ODI) computed from response amplitude to contralateral (closed) and ipsilateral (open) eyes shown in </a:t>
            </a:r>
            <a:r>
              <a:rPr lang="en-US" sz="1200" b="1" i="0" u="none" strike="noStrike" kern="1200" dirty="0">
                <a:solidFill>
                  <a:schemeClr val="tx1"/>
                </a:solidFill>
                <a:effectLst/>
                <a:latin typeface="+mn-lt"/>
                <a:ea typeface="+mn-ea"/>
                <a:cs typeface="+mn-cs"/>
              </a:rPr>
              <a:t>D</a:t>
            </a:r>
            <a:r>
              <a:rPr lang="en-US" sz="1200" b="0" i="0" u="none" strike="noStrike" kern="1200" dirty="0">
                <a:solidFill>
                  <a:schemeClr val="tx1"/>
                </a:solidFill>
                <a:effectLst/>
                <a:latin typeface="+mn-lt"/>
                <a:ea typeface="+mn-ea"/>
                <a:cs typeface="+mn-cs"/>
              </a:rPr>
              <a:t> and </a:t>
            </a:r>
            <a:r>
              <a:rPr lang="en-US" sz="1200" b="1" i="0" u="none" strike="noStrike" kern="1200" dirty="0">
                <a:solidFill>
                  <a:schemeClr val="tx1"/>
                </a:solidFill>
                <a:effectLst/>
                <a:latin typeface="+mn-lt"/>
                <a:ea typeface="+mn-ea"/>
                <a:cs typeface="+mn-cs"/>
              </a:rPr>
              <a:t>E</a:t>
            </a:r>
            <a:r>
              <a:rPr lang="en-US" sz="1200" b="0" i="0" u="none" strike="noStrike" kern="1200" dirty="0">
                <a:solidFill>
                  <a:schemeClr val="tx1"/>
                </a:solidFill>
                <a:effectLst/>
                <a:latin typeface="+mn-lt"/>
                <a:ea typeface="+mn-ea"/>
                <a:cs typeface="+mn-cs"/>
              </a:rPr>
              <a:t>. ODI represents normalized difference in response magnitude between two eyes with 0 being equal amplitude to two eyes; the higher the number, more contralateral eye dominant. (</a:t>
            </a:r>
            <a:r>
              <a:rPr lang="en-US" sz="1200" b="1" i="0" u="none" strike="noStrike" kern="1200" dirty="0">
                <a:solidFill>
                  <a:schemeClr val="tx1"/>
                </a:solidFill>
                <a:effectLst/>
                <a:latin typeface="+mn-lt"/>
                <a:ea typeface="+mn-ea"/>
                <a:cs typeface="+mn-cs"/>
              </a:rPr>
              <a:t>G</a:t>
            </a:r>
            <a:r>
              <a:rPr lang="en-US" sz="1200" b="0" i="0" u="none" strike="noStrike" kern="1200" dirty="0">
                <a:solidFill>
                  <a:schemeClr val="tx1"/>
                </a:solidFill>
                <a:effectLst/>
                <a:latin typeface="+mn-lt"/>
                <a:ea typeface="+mn-ea"/>
                <a:cs typeface="+mn-cs"/>
              </a:rPr>
              <a:t> and </a:t>
            </a:r>
            <a:r>
              <a:rPr lang="en-US" sz="1200" b="1" i="0" u="none" strike="noStrike" kern="1200" dirty="0">
                <a:solidFill>
                  <a:schemeClr val="tx1"/>
                </a:solidFill>
                <a:effectLst/>
                <a:latin typeface="+mn-lt"/>
                <a:ea typeface="+mn-ea"/>
                <a:cs typeface="+mn-cs"/>
              </a:rPr>
              <a:t>H</a:t>
            </a:r>
            <a:r>
              <a:rPr lang="en-US" sz="1200" b="0" i="0" u="none" strike="noStrike" kern="1200" dirty="0">
                <a:solidFill>
                  <a:schemeClr val="tx1"/>
                </a:solidFill>
                <a:effectLst/>
                <a:latin typeface="+mn-lt"/>
                <a:ea typeface="+mn-ea"/>
                <a:cs typeface="+mn-cs"/>
              </a:rPr>
              <a:t>) Changes in intrinsic signal responses evoked by the noise through the closed (</a:t>
            </a:r>
            <a:r>
              <a:rPr lang="en-US" sz="1200" b="1" i="0" u="none" strike="noStrike" kern="1200" dirty="0">
                <a:solidFill>
                  <a:schemeClr val="tx1"/>
                </a:solidFill>
                <a:effectLst/>
                <a:latin typeface="+mn-lt"/>
                <a:ea typeface="+mn-ea"/>
                <a:cs typeface="+mn-cs"/>
              </a:rPr>
              <a:t>G</a:t>
            </a:r>
            <a:r>
              <a:rPr lang="en-US" sz="1200" b="0" i="0" u="none" strike="noStrike" kern="1200" dirty="0">
                <a:solidFill>
                  <a:schemeClr val="tx1"/>
                </a:solidFill>
                <a:effectLst/>
                <a:latin typeface="+mn-lt"/>
                <a:ea typeface="+mn-ea"/>
                <a:cs typeface="+mn-cs"/>
              </a:rPr>
              <a:t>) and open (</a:t>
            </a:r>
            <a:r>
              <a:rPr lang="en-US" sz="1200" b="1" i="0" u="none" strike="noStrike" kern="1200" dirty="0">
                <a:solidFill>
                  <a:schemeClr val="tx1"/>
                </a:solidFill>
                <a:effectLst/>
                <a:latin typeface="+mn-lt"/>
                <a:ea typeface="+mn-ea"/>
                <a:cs typeface="+mn-cs"/>
              </a:rPr>
              <a:t>H</a:t>
            </a:r>
            <a:r>
              <a:rPr lang="en-US" sz="1200" b="0" i="0" u="none" strike="noStrike" kern="1200" dirty="0">
                <a:solidFill>
                  <a:schemeClr val="tx1"/>
                </a:solidFill>
                <a:effectLst/>
                <a:latin typeface="+mn-lt"/>
                <a:ea typeface="+mn-ea"/>
                <a:cs typeface="+mn-cs"/>
              </a:rPr>
              <a:t>) eyes in </a:t>
            </a:r>
            <a:r>
              <a:rPr lang="en-US" sz="1200" b="0" i="1" u="none" strike="noStrike" kern="1200" dirty="0">
                <a:solidFill>
                  <a:schemeClr val="tx1"/>
                </a:solidFill>
                <a:effectLst/>
                <a:latin typeface="+mn-lt"/>
                <a:ea typeface="+mn-ea"/>
                <a:cs typeface="+mn-cs"/>
              </a:rPr>
              <a:t>run-only</a:t>
            </a:r>
            <a:r>
              <a:rPr lang="en-US" sz="1200" b="0" i="0" u="none" strike="noStrike" kern="1200" dirty="0">
                <a:solidFill>
                  <a:schemeClr val="tx1"/>
                </a:solidFill>
                <a:effectLst/>
                <a:latin typeface="+mn-lt"/>
                <a:ea typeface="+mn-ea"/>
                <a:cs typeface="+mn-cs"/>
              </a:rPr>
              <a:t> (n = 7) and </a:t>
            </a:r>
            <a:r>
              <a:rPr lang="en-US" sz="1200" b="0" i="1" u="none" strike="noStrike" kern="1200" dirty="0">
                <a:solidFill>
                  <a:schemeClr val="tx1"/>
                </a:solidFill>
                <a:effectLst/>
                <a:latin typeface="+mn-lt"/>
                <a:ea typeface="+mn-ea"/>
                <a:cs typeface="+mn-cs"/>
              </a:rPr>
              <a:t>VS-only</a:t>
            </a:r>
            <a:r>
              <a:rPr lang="en-US" sz="1200" b="0" i="0" u="none" strike="noStrike" kern="1200" dirty="0">
                <a:solidFill>
                  <a:schemeClr val="tx1"/>
                </a:solidFill>
                <a:effectLst/>
                <a:latin typeface="+mn-lt"/>
                <a:ea typeface="+mn-ea"/>
                <a:cs typeface="+mn-cs"/>
              </a:rPr>
              <a:t> mice (n = 7). (</a:t>
            </a:r>
            <a:r>
              <a:rPr lang="en-US" sz="1200" b="1" i="0" u="none" strike="noStrike" kern="1200" dirty="0">
                <a:solidFill>
                  <a:schemeClr val="tx1"/>
                </a:solidFill>
                <a:effectLst/>
                <a:latin typeface="+mn-lt"/>
                <a:ea typeface="+mn-ea"/>
                <a:cs typeface="+mn-cs"/>
              </a:rPr>
              <a:t>I</a:t>
            </a:r>
            <a:r>
              <a:rPr lang="en-US" sz="1200" b="0" i="0" u="none" strike="noStrike" kern="1200" dirty="0">
                <a:solidFill>
                  <a:schemeClr val="tx1"/>
                </a:solidFill>
                <a:effectLst/>
                <a:latin typeface="+mn-lt"/>
                <a:ea typeface="+mn-ea"/>
                <a:cs typeface="+mn-cs"/>
              </a:rPr>
              <a:t>) Ocular dominance index (ODI) computed from response amplitude to contralateral (closed) and ipsilateral (open) eyes shown in </a:t>
            </a:r>
            <a:r>
              <a:rPr lang="en-US" sz="1200" b="1" i="0" u="none" strike="noStrike" kern="1200" dirty="0">
                <a:solidFill>
                  <a:schemeClr val="tx1"/>
                </a:solidFill>
                <a:effectLst/>
                <a:latin typeface="+mn-lt"/>
                <a:ea typeface="+mn-ea"/>
                <a:cs typeface="+mn-cs"/>
              </a:rPr>
              <a:t>G</a:t>
            </a:r>
            <a:r>
              <a:rPr lang="en-US" sz="1200" b="0" i="0" u="none" strike="noStrike" kern="1200" dirty="0">
                <a:solidFill>
                  <a:schemeClr val="tx1"/>
                </a:solidFill>
                <a:effectLst/>
                <a:latin typeface="+mn-lt"/>
                <a:ea typeface="+mn-ea"/>
                <a:cs typeface="+mn-cs"/>
              </a:rPr>
              <a:t> and </a:t>
            </a:r>
            <a:r>
              <a:rPr lang="en-US" sz="1200" b="1" i="0" u="none" strike="noStrike" kern="1200" dirty="0">
                <a:solidFill>
                  <a:schemeClr val="tx1"/>
                </a:solidFill>
                <a:effectLst/>
                <a:latin typeface="+mn-lt"/>
                <a:ea typeface="+mn-ea"/>
                <a:cs typeface="+mn-cs"/>
              </a:rPr>
              <a:t>H</a:t>
            </a:r>
            <a:r>
              <a:rPr lang="en-US" sz="1200" b="0" i="0" u="none" strike="noStrike" kern="1200" dirty="0">
                <a:solidFill>
                  <a:schemeClr val="tx1"/>
                </a:solidFill>
                <a:effectLst/>
                <a:latin typeface="+mn-lt"/>
                <a:ea typeface="+mn-ea"/>
                <a:cs typeface="+mn-cs"/>
              </a:rPr>
              <a:t>. Gray area in </a:t>
            </a:r>
            <a:r>
              <a:rPr lang="en-US" sz="1200" b="1" i="0" u="none" strike="noStrike" kern="1200" dirty="0">
                <a:solidFill>
                  <a:schemeClr val="tx1"/>
                </a:solidFill>
                <a:effectLst/>
                <a:latin typeface="+mn-lt"/>
                <a:ea typeface="+mn-ea"/>
                <a:cs typeface="+mn-cs"/>
              </a:rPr>
              <a:t>D</a:t>
            </a:r>
            <a:r>
              <a:rPr lang="en-US" sz="1200" b="0" i="0" u="none" strike="noStrike" kern="1200" dirty="0">
                <a:solidFill>
                  <a:schemeClr val="tx1"/>
                </a:solidFill>
                <a:effectLst/>
                <a:latin typeface="+mn-lt"/>
                <a:ea typeface="+mn-ea"/>
                <a:cs typeface="+mn-cs"/>
              </a:rPr>
              <a:t>–</a:t>
            </a:r>
            <a:r>
              <a:rPr lang="en-US" sz="1200" b="1" i="0" u="none" strike="noStrike" kern="1200" dirty="0">
                <a:solidFill>
                  <a:schemeClr val="tx1"/>
                </a:solidFill>
                <a:effectLst/>
                <a:latin typeface="+mn-lt"/>
                <a:ea typeface="+mn-ea"/>
                <a:cs typeface="+mn-cs"/>
              </a:rPr>
              <a:t>I</a:t>
            </a:r>
            <a:r>
              <a:rPr lang="en-US" sz="1200" b="0" i="0" u="none" strike="noStrike" kern="1200" dirty="0">
                <a:solidFill>
                  <a:schemeClr val="tx1"/>
                </a:solidFill>
                <a:effectLst/>
                <a:latin typeface="+mn-lt"/>
                <a:ea typeface="+mn-ea"/>
                <a:cs typeface="+mn-cs"/>
              </a:rPr>
              <a:t> indicates the range of response amplitude or ODI in age-matched mice with normal visual experience. **p&lt;0.01, *p&lt;0.05, between groups.</a:t>
            </a:r>
          </a:p>
          <a:p>
            <a:endParaRPr lang="en-US" dirty="0"/>
          </a:p>
        </p:txBody>
      </p:sp>
      <p:sp>
        <p:nvSpPr>
          <p:cNvPr id="4" name="Slide Number Placeholder 3"/>
          <p:cNvSpPr>
            <a:spLocks noGrp="1"/>
          </p:cNvSpPr>
          <p:nvPr>
            <p:ph type="sldNum" sz="quarter" idx="5"/>
          </p:nvPr>
        </p:nvSpPr>
        <p:spPr/>
        <p:txBody>
          <a:bodyPr/>
          <a:lstStyle/>
          <a:p>
            <a:fld id="{259B632E-2E0F-9346-AA7D-634454BB8C96}" type="slidenum">
              <a:rPr lang="en-US" smtClean="0"/>
              <a:t>12</a:t>
            </a:fld>
            <a:endParaRPr lang="en-US"/>
          </a:p>
        </p:txBody>
      </p:sp>
    </p:spTree>
    <p:extLst>
      <p:ext uri="{BB962C8B-B14F-4D97-AF65-F5344CB8AC3E}">
        <p14:creationId xmlns:p14="http://schemas.microsoft.com/office/powerpoint/2010/main" val="1872878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0CE4A-EE3B-D14A-BC1A-31111FDE48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E775CA-48B8-E14B-9D02-8111B51FAD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EF6B45-D61B-4D46-BB78-3B46133DB400}"/>
              </a:ext>
            </a:extLst>
          </p:cNvPr>
          <p:cNvSpPr>
            <a:spLocks noGrp="1"/>
          </p:cNvSpPr>
          <p:nvPr>
            <p:ph type="dt" sz="half" idx="10"/>
          </p:nvPr>
        </p:nvSpPr>
        <p:spPr/>
        <p:txBody>
          <a:bodyPr/>
          <a:lstStyle/>
          <a:p>
            <a:fld id="{C296B766-82CE-4940-A6DE-95943A9A8D1C}" type="datetimeFigureOut">
              <a:rPr lang="en-US" smtClean="0"/>
              <a:t>4/13/2021</a:t>
            </a:fld>
            <a:endParaRPr lang="en-US"/>
          </a:p>
        </p:txBody>
      </p:sp>
      <p:sp>
        <p:nvSpPr>
          <p:cNvPr id="5" name="Footer Placeholder 4">
            <a:extLst>
              <a:ext uri="{FF2B5EF4-FFF2-40B4-BE49-F238E27FC236}">
                <a16:creationId xmlns:a16="http://schemas.microsoft.com/office/drawing/2014/main" id="{717344DD-484F-F246-8834-0548BC89CB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92A473-B996-8240-B741-AE96DD80DC2E}"/>
              </a:ext>
            </a:extLst>
          </p:cNvPr>
          <p:cNvSpPr>
            <a:spLocks noGrp="1"/>
          </p:cNvSpPr>
          <p:nvPr>
            <p:ph type="sldNum" sz="quarter" idx="12"/>
          </p:nvPr>
        </p:nvSpPr>
        <p:spPr/>
        <p:txBody>
          <a:bodyPr/>
          <a:lstStyle/>
          <a:p>
            <a:fld id="{4715B859-068B-2B4F-82E5-2859107A621C}" type="slidenum">
              <a:rPr lang="en-US" smtClean="0"/>
              <a:t>‹#›</a:t>
            </a:fld>
            <a:endParaRPr lang="en-US"/>
          </a:p>
        </p:txBody>
      </p:sp>
    </p:spTree>
    <p:extLst>
      <p:ext uri="{BB962C8B-B14F-4D97-AF65-F5344CB8AC3E}">
        <p14:creationId xmlns:p14="http://schemas.microsoft.com/office/powerpoint/2010/main" val="2904872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61BE2-E056-1E4E-A93F-7EB5720516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109265-1B44-6F4E-999D-FFC8334834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4D5C6C-825A-354E-9D30-DDE0520B1737}"/>
              </a:ext>
            </a:extLst>
          </p:cNvPr>
          <p:cNvSpPr>
            <a:spLocks noGrp="1"/>
          </p:cNvSpPr>
          <p:nvPr>
            <p:ph type="dt" sz="half" idx="10"/>
          </p:nvPr>
        </p:nvSpPr>
        <p:spPr/>
        <p:txBody>
          <a:bodyPr/>
          <a:lstStyle/>
          <a:p>
            <a:fld id="{C296B766-82CE-4940-A6DE-95943A9A8D1C}" type="datetimeFigureOut">
              <a:rPr lang="en-US" smtClean="0"/>
              <a:t>4/13/2021</a:t>
            </a:fld>
            <a:endParaRPr lang="en-US"/>
          </a:p>
        </p:txBody>
      </p:sp>
      <p:sp>
        <p:nvSpPr>
          <p:cNvPr id="5" name="Footer Placeholder 4">
            <a:extLst>
              <a:ext uri="{FF2B5EF4-FFF2-40B4-BE49-F238E27FC236}">
                <a16:creationId xmlns:a16="http://schemas.microsoft.com/office/drawing/2014/main" id="{28CBCE12-AEB6-C341-B828-E9881EFD0B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C223D8-278F-284B-AD8A-0D7035EA8293}"/>
              </a:ext>
            </a:extLst>
          </p:cNvPr>
          <p:cNvSpPr>
            <a:spLocks noGrp="1"/>
          </p:cNvSpPr>
          <p:nvPr>
            <p:ph type="sldNum" sz="quarter" idx="12"/>
          </p:nvPr>
        </p:nvSpPr>
        <p:spPr/>
        <p:txBody>
          <a:bodyPr/>
          <a:lstStyle/>
          <a:p>
            <a:fld id="{4715B859-068B-2B4F-82E5-2859107A621C}" type="slidenum">
              <a:rPr lang="en-US" smtClean="0"/>
              <a:t>‹#›</a:t>
            </a:fld>
            <a:endParaRPr lang="en-US"/>
          </a:p>
        </p:txBody>
      </p:sp>
    </p:spTree>
    <p:extLst>
      <p:ext uri="{BB962C8B-B14F-4D97-AF65-F5344CB8AC3E}">
        <p14:creationId xmlns:p14="http://schemas.microsoft.com/office/powerpoint/2010/main" val="4036454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332534-8BA5-4E45-9391-B365B49658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123BAD-7306-524B-A9BA-B49155E0A1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9F446-322B-FA45-BBCF-CE93AC01CEA8}"/>
              </a:ext>
            </a:extLst>
          </p:cNvPr>
          <p:cNvSpPr>
            <a:spLocks noGrp="1"/>
          </p:cNvSpPr>
          <p:nvPr>
            <p:ph type="dt" sz="half" idx="10"/>
          </p:nvPr>
        </p:nvSpPr>
        <p:spPr/>
        <p:txBody>
          <a:bodyPr/>
          <a:lstStyle/>
          <a:p>
            <a:fld id="{C296B766-82CE-4940-A6DE-95943A9A8D1C}" type="datetimeFigureOut">
              <a:rPr lang="en-US" smtClean="0"/>
              <a:t>4/13/2021</a:t>
            </a:fld>
            <a:endParaRPr lang="en-US"/>
          </a:p>
        </p:txBody>
      </p:sp>
      <p:sp>
        <p:nvSpPr>
          <p:cNvPr id="5" name="Footer Placeholder 4">
            <a:extLst>
              <a:ext uri="{FF2B5EF4-FFF2-40B4-BE49-F238E27FC236}">
                <a16:creationId xmlns:a16="http://schemas.microsoft.com/office/drawing/2014/main" id="{76E5CAD4-BC76-7542-9D12-B47A7B8EEA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6D31C6-8E83-9B46-B7FB-5BDD8ACCF04B}"/>
              </a:ext>
            </a:extLst>
          </p:cNvPr>
          <p:cNvSpPr>
            <a:spLocks noGrp="1"/>
          </p:cNvSpPr>
          <p:nvPr>
            <p:ph type="sldNum" sz="quarter" idx="12"/>
          </p:nvPr>
        </p:nvSpPr>
        <p:spPr/>
        <p:txBody>
          <a:bodyPr/>
          <a:lstStyle/>
          <a:p>
            <a:fld id="{4715B859-068B-2B4F-82E5-2859107A621C}" type="slidenum">
              <a:rPr lang="en-US" smtClean="0"/>
              <a:t>‹#›</a:t>
            </a:fld>
            <a:endParaRPr lang="en-US"/>
          </a:p>
        </p:txBody>
      </p:sp>
    </p:spTree>
    <p:extLst>
      <p:ext uri="{BB962C8B-B14F-4D97-AF65-F5344CB8AC3E}">
        <p14:creationId xmlns:p14="http://schemas.microsoft.com/office/powerpoint/2010/main" val="1877514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1" y="593367"/>
            <a:ext cx="11360799" cy="7635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415601" y="1536633"/>
            <a:ext cx="11360799"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11296610" y="6217621"/>
            <a:ext cx="7315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965878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D6563-312F-564F-BAF4-42D875182C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24E2EB-F861-A14F-AC3D-FC3CC63214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772208-D72F-8646-A1A4-0B99D672D535}"/>
              </a:ext>
            </a:extLst>
          </p:cNvPr>
          <p:cNvSpPr>
            <a:spLocks noGrp="1"/>
          </p:cNvSpPr>
          <p:nvPr>
            <p:ph type="dt" sz="half" idx="10"/>
          </p:nvPr>
        </p:nvSpPr>
        <p:spPr/>
        <p:txBody>
          <a:bodyPr/>
          <a:lstStyle/>
          <a:p>
            <a:fld id="{C296B766-82CE-4940-A6DE-95943A9A8D1C}" type="datetimeFigureOut">
              <a:rPr lang="en-US" smtClean="0"/>
              <a:t>4/13/2021</a:t>
            </a:fld>
            <a:endParaRPr lang="en-US"/>
          </a:p>
        </p:txBody>
      </p:sp>
      <p:sp>
        <p:nvSpPr>
          <p:cNvPr id="5" name="Footer Placeholder 4">
            <a:extLst>
              <a:ext uri="{FF2B5EF4-FFF2-40B4-BE49-F238E27FC236}">
                <a16:creationId xmlns:a16="http://schemas.microsoft.com/office/drawing/2014/main" id="{06D62FA8-32A4-404F-8293-5CE37D12EA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295C98-BBBB-644F-A97F-F573C45E4DD2}"/>
              </a:ext>
            </a:extLst>
          </p:cNvPr>
          <p:cNvSpPr>
            <a:spLocks noGrp="1"/>
          </p:cNvSpPr>
          <p:nvPr>
            <p:ph type="sldNum" sz="quarter" idx="12"/>
          </p:nvPr>
        </p:nvSpPr>
        <p:spPr/>
        <p:txBody>
          <a:bodyPr/>
          <a:lstStyle/>
          <a:p>
            <a:fld id="{4715B859-068B-2B4F-82E5-2859107A621C}" type="slidenum">
              <a:rPr lang="en-US" smtClean="0"/>
              <a:t>‹#›</a:t>
            </a:fld>
            <a:endParaRPr lang="en-US"/>
          </a:p>
        </p:txBody>
      </p:sp>
    </p:spTree>
    <p:extLst>
      <p:ext uri="{BB962C8B-B14F-4D97-AF65-F5344CB8AC3E}">
        <p14:creationId xmlns:p14="http://schemas.microsoft.com/office/powerpoint/2010/main" val="17812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F4756-1211-4D44-8441-9AFDB8CBF9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C9D3C2-3C4F-7D4E-9A79-147DF116E3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0F7445-73F0-D146-93A6-7360D01B1A87}"/>
              </a:ext>
            </a:extLst>
          </p:cNvPr>
          <p:cNvSpPr>
            <a:spLocks noGrp="1"/>
          </p:cNvSpPr>
          <p:nvPr>
            <p:ph type="dt" sz="half" idx="10"/>
          </p:nvPr>
        </p:nvSpPr>
        <p:spPr/>
        <p:txBody>
          <a:bodyPr/>
          <a:lstStyle/>
          <a:p>
            <a:fld id="{C296B766-82CE-4940-A6DE-95943A9A8D1C}" type="datetimeFigureOut">
              <a:rPr lang="en-US" smtClean="0"/>
              <a:t>4/13/2021</a:t>
            </a:fld>
            <a:endParaRPr lang="en-US"/>
          </a:p>
        </p:txBody>
      </p:sp>
      <p:sp>
        <p:nvSpPr>
          <p:cNvPr id="5" name="Footer Placeholder 4">
            <a:extLst>
              <a:ext uri="{FF2B5EF4-FFF2-40B4-BE49-F238E27FC236}">
                <a16:creationId xmlns:a16="http://schemas.microsoft.com/office/drawing/2014/main" id="{3199D338-A2F0-7647-B6A5-91C3A21C9F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6FA6FB-F744-A54F-B095-9C78B7F5EEFD}"/>
              </a:ext>
            </a:extLst>
          </p:cNvPr>
          <p:cNvSpPr>
            <a:spLocks noGrp="1"/>
          </p:cNvSpPr>
          <p:nvPr>
            <p:ph type="sldNum" sz="quarter" idx="12"/>
          </p:nvPr>
        </p:nvSpPr>
        <p:spPr/>
        <p:txBody>
          <a:bodyPr/>
          <a:lstStyle/>
          <a:p>
            <a:fld id="{4715B859-068B-2B4F-82E5-2859107A621C}" type="slidenum">
              <a:rPr lang="en-US" smtClean="0"/>
              <a:t>‹#›</a:t>
            </a:fld>
            <a:endParaRPr lang="en-US"/>
          </a:p>
        </p:txBody>
      </p:sp>
    </p:spTree>
    <p:extLst>
      <p:ext uri="{BB962C8B-B14F-4D97-AF65-F5344CB8AC3E}">
        <p14:creationId xmlns:p14="http://schemas.microsoft.com/office/powerpoint/2010/main" val="4126971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DEF1B-6CA7-D741-A6D4-52365E6D07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15B25C-E671-864A-B77C-FF43CFF189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1A3419-C375-7D41-9A60-9F3DAD685C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1780CC-370B-274E-9ED5-5CE389E8507D}"/>
              </a:ext>
            </a:extLst>
          </p:cNvPr>
          <p:cNvSpPr>
            <a:spLocks noGrp="1"/>
          </p:cNvSpPr>
          <p:nvPr>
            <p:ph type="dt" sz="half" idx="10"/>
          </p:nvPr>
        </p:nvSpPr>
        <p:spPr/>
        <p:txBody>
          <a:bodyPr/>
          <a:lstStyle/>
          <a:p>
            <a:fld id="{C296B766-82CE-4940-A6DE-95943A9A8D1C}" type="datetimeFigureOut">
              <a:rPr lang="en-US" smtClean="0"/>
              <a:t>4/13/2021</a:t>
            </a:fld>
            <a:endParaRPr lang="en-US"/>
          </a:p>
        </p:txBody>
      </p:sp>
      <p:sp>
        <p:nvSpPr>
          <p:cNvPr id="6" name="Footer Placeholder 5">
            <a:extLst>
              <a:ext uri="{FF2B5EF4-FFF2-40B4-BE49-F238E27FC236}">
                <a16:creationId xmlns:a16="http://schemas.microsoft.com/office/drawing/2014/main" id="{8923B261-CC2E-4241-9544-8936C897E4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29CAB2-0817-DD4D-8E50-4995F54D829A}"/>
              </a:ext>
            </a:extLst>
          </p:cNvPr>
          <p:cNvSpPr>
            <a:spLocks noGrp="1"/>
          </p:cNvSpPr>
          <p:nvPr>
            <p:ph type="sldNum" sz="quarter" idx="12"/>
          </p:nvPr>
        </p:nvSpPr>
        <p:spPr/>
        <p:txBody>
          <a:bodyPr/>
          <a:lstStyle/>
          <a:p>
            <a:fld id="{4715B859-068B-2B4F-82E5-2859107A621C}" type="slidenum">
              <a:rPr lang="en-US" smtClean="0"/>
              <a:t>‹#›</a:t>
            </a:fld>
            <a:endParaRPr lang="en-US"/>
          </a:p>
        </p:txBody>
      </p:sp>
    </p:spTree>
    <p:extLst>
      <p:ext uri="{BB962C8B-B14F-4D97-AF65-F5344CB8AC3E}">
        <p14:creationId xmlns:p14="http://schemas.microsoft.com/office/powerpoint/2010/main" val="1488634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91C6C-D4AA-864F-8F6C-B12548E12D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7BC392-C0E9-984E-9A02-6BF7EBCFD9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A3D5DC-393A-8D48-B728-8D531278F6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55853D-857F-464D-87EC-937F1E592E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405E8D-668E-144A-A064-197500ABEF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3A3ECC-141D-FF4B-A31F-A06B45599929}"/>
              </a:ext>
            </a:extLst>
          </p:cNvPr>
          <p:cNvSpPr>
            <a:spLocks noGrp="1"/>
          </p:cNvSpPr>
          <p:nvPr>
            <p:ph type="dt" sz="half" idx="10"/>
          </p:nvPr>
        </p:nvSpPr>
        <p:spPr/>
        <p:txBody>
          <a:bodyPr/>
          <a:lstStyle/>
          <a:p>
            <a:fld id="{C296B766-82CE-4940-A6DE-95943A9A8D1C}" type="datetimeFigureOut">
              <a:rPr lang="en-US" smtClean="0"/>
              <a:t>4/13/2021</a:t>
            </a:fld>
            <a:endParaRPr lang="en-US"/>
          </a:p>
        </p:txBody>
      </p:sp>
      <p:sp>
        <p:nvSpPr>
          <p:cNvPr id="8" name="Footer Placeholder 7">
            <a:extLst>
              <a:ext uri="{FF2B5EF4-FFF2-40B4-BE49-F238E27FC236}">
                <a16:creationId xmlns:a16="http://schemas.microsoft.com/office/drawing/2014/main" id="{79C5E96C-D7AE-F643-8DCF-07887C73A3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6BF109-0986-9F4C-8FC1-1C974904C5EC}"/>
              </a:ext>
            </a:extLst>
          </p:cNvPr>
          <p:cNvSpPr>
            <a:spLocks noGrp="1"/>
          </p:cNvSpPr>
          <p:nvPr>
            <p:ph type="sldNum" sz="quarter" idx="12"/>
          </p:nvPr>
        </p:nvSpPr>
        <p:spPr/>
        <p:txBody>
          <a:bodyPr/>
          <a:lstStyle/>
          <a:p>
            <a:fld id="{4715B859-068B-2B4F-82E5-2859107A621C}" type="slidenum">
              <a:rPr lang="en-US" smtClean="0"/>
              <a:t>‹#›</a:t>
            </a:fld>
            <a:endParaRPr lang="en-US"/>
          </a:p>
        </p:txBody>
      </p:sp>
    </p:spTree>
    <p:extLst>
      <p:ext uri="{BB962C8B-B14F-4D97-AF65-F5344CB8AC3E}">
        <p14:creationId xmlns:p14="http://schemas.microsoft.com/office/powerpoint/2010/main" val="2359742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D7417-218E-F74F-AD26-5FEBD3D169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E34E3A-C3B4-5748-B20F-DF78C2A4D1C2}"/>
              </a:ext>
            </a:extLst>
          </p:cNvPr>
          <p:cNvSpPr>
            <a:spLocks noGrp="1"/>
          </p:cNvSpPr>
          <p:nvPr>
            <p:ph type="dt" sz="half" idx="10"/>
          </p:nvPr>
        </p:nvSpPr>
        <p:spPr/>
        <p:txBody>
          <a:bodyPr/>
          <a:lstStyle/>
          <a:p>
            <a:fld id="{C296B766-82CE-4940-A6DE-95943A9A8D1C}" type="datetimeFigureOut">
              <a:rPr lang="en-US" smtClean="0"/>
              <a:t>4/13/2021</a:t>
            </a:fld>
            <a:endParaRPr lang="en-US"/>
          </a:p>
        </p:txBody>
      </p:sp>
      <p:sp>
        <p:nvSpPr>
          <p:cNvPr id="4" name="Footer Placeholder 3">
            <a:extLst>
              <a:ext uri="{FF2B5EF4-FFF2-40B4-BE49-F238E27FC236}">
                <a16:creationId xmlns:a16="http://schemas.microsoft.com/office/drawing/2014/main" id="{37BCE315-434F-1F43-B522-171DD51922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289822-C01D-A64A-93EB-59EF104B4907}"/>
              </a:ext>
            </a:extLst>
          </p:cNvPr>
          <p:cNvSpPr>
            <a:spLocks noGrp="1"/>
          </p:cNvSpPr>
          <p:nvPr>
            <p:ph type="sldNum" sz="quarter" idx="12"/>
          </p:nvPr>
        </p:nvSpPr>
        <p:spPr/>
        <p:txBody>
          <a:bodyPr/>
          <a:lstStyle/>
          <a:p>
            <a:fld id="{4715B859-068B-2B4F-82E5-2859107A621C}" type="slidenum">
              <a:rPr lang="en-US" smtClean="0"/>
              <a:t>‹#›</a:t>
            </a:fld>
            <a:endParaRPr lang="en-US"/>
          </a:p>
        </p:txBody>
      </p:sp>
    </p:spTree>
    <p:extLst>
      <p:ext uri="{BB962C8B-B14F-4D97-AF65-F5344CB8AC3E}">
        <p14:creationId xmlns:p14="http://schemas.microsoft.com/office/powerpoint/2010/main" val="3103923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B06E91-DCE4-C848-9882-2619207A6CF2}"/>
              </a:ext>
            </a:extLst>
          </p:cNvPr>
          <p:cNvSpPr>
            <a:spLocks noGrp="1"/>
          </p:cNvSpPr>
          <p:nvPr>
            <p:ph type="dt" sz="half" idx="10"/>
          </p:nvPr>
        </p:nvSpPr>
        <p:spPr/>
        <p:txBody>
          <a:bodyPr/>
          <a:lstStyle/>
          <a:p>
            <a:fld id="{C296B766-82CE-4940-A6DE-95943A9A8D1C}" type="datetimeFigureOut">
              <a:rPr lang="en-US" smtClean="0"/>
              <a:t>4/13/2021</a:t>
            </a:fld>
            <a:endParaRPr lang="en-US"/>
          </a:p>
        </p:txBody>
      </p:sp>
      <p:sp>
        <p:nvSpPr>
          <p:cNvPr id="3" name="Footer Placeholder 2">
            <a:extLst>
              <a:ext uri="{FF2B5EF4-FFF2-40B4-BE49-F238E27FC236}">
                <a16:creationId xmlns:a16="http://schemas.microsoft.com/office/drawing/2014/main" id="{94FF3614-51EA-754A-8BC1-44CFF51F4D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88DFAA-4908-8C41-95D8-E50E00211D2C}"/>
              </a:ext>
            </a:extLst>
          </p:cNvPr>
          <p:cNvSpPr>
            <a:spLocks noGrp="1"/>
          </p:cNvSpPr>
          <p:nvPr>
            <p:ph type="sldNum" sz="quarter" idx="12"/>
          </p:nvPr>
        </p:nvSpPr>
        <p:spPr/>
        <p:txBody>
          <a:bodyPr/>
          <a:lstStyle/>
          <a:p>
            <a:fld id="{4715B859-068B-2B4F-82E5-2859107A621C}" type="slidenum">
              <a:rPr lang="en-US" smtClean="0"/>
              <a:t>‹#›</a:t>
            </a:fld>
            <a:endParaRPr lang="en-US"/>
          </a:p>
        </p:txBody>
      </p:sp>
    </p:spTree>
    <p:extLst>
      <p:ext uri="{BB962C8B-B14F-4D97-AF65-F5344CB8AC3E}">
        <p14:creationId xmlns:p14="http://schemas.microsoft.com/office/powerpoint/2010/main" val="4084249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7ACD0-5400-4E4E-8F96-5CFEFEC655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49F2FE-9E3E-D849-A065-02F8CBEB4E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44FCCC-AD1F-F64A-928A-7070494B31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2B57B7-9924-1343-A023-7099A8439121}"/>
              </a:ext>
            </a:extLst>
          </p:cNvPr>
          <p:cNvSpPr>
            <a:spLocks noGrp="1"/>
          </p:cNvSpPr>
          <p:nvPr>
            <p:ph type="dt" sz="half" idx="10"/>
          </p:nvPr>
        </p:nvSpPr>
        <p:spPr/>
        <p:txBody>
          <a:bodyPr/>
          <a:lstStyle/>
          <a:p>
            <a:fld id="{C296B766-82CE-4940-A6DE-95943A9A8D1C}" type="datetimeFigureOut">
              <a:rPr lang="en-US" smtClean="0"/>
              <a:t>4/13/2021</a:t>
            </a:fld>
            <a:endParaRPr lang="en-US"/>
          </a:p>
        </p:txBody>
      </p:sp>
      <p:sp>
        <p:nvSpPr>
          <p:cNvPr id="6" name="Footer Placeholder 5">
            <a:extLst>
              <a:ext uri="{FF2B5EF4-FFF2-40B4-BE49-F238E27FC236}">
                <a16:creationId xmlns:a16="http://schemas.microsoft.com/office/drawing/2014/main" id="{8D8F85F9-9DA0-814F-AE42-35FA60875D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60C8DE-1FB2-A64B-8596-B496943B40EF}"/>
              </a:ext>
            </a:extLst>
          </p:cNvPr>
          <p:cNvSpPr>
            <a:spLocks noGrp="1"/>
          </p:cNvSpPr>
          <p:nvPr>
            <p:ph type="sldNum" sz="quarter" idx="12"/>
          </p:nvPr>
        </p:nvSpPr>
        <p:spPr/>
        <p:txBody>
          <a:bodyPr/>
          <a:lstStyle/>
          <a:p>
            <a:fld id="{4715B859-068B-2B4F-82E5-2859107A621C}" type="slidenum">
              <a:rPr lang="en-US" smtClean="0"/>
              <a:t>‹#›</a:t>
            </a:fld>
            <a:endParaRPr lang="en-US"/>
          </a:p>
        </p:txBody>
      </p:sp>
    </p:spTree>
    <p:extLst>
      <p:ext uri="{BB962C8B-B14F-4D97-AF65-F5344CB8AC3E}">
        <p14:creationId xmlns:p14="http://schemas.microsoft.com/office/powerpoint/2010/main" val="3078473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A630F-C595-5B42-A7A4-4133AD5178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DA4F3D-CA82-3D42-9A71-5F32DB1252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36D174-8262-C948-8BC7-A965A6562F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105A9E-7BBA-474C-A4EC-8CA945449F9E}"/>
              </a:ext>
            </a:extLst>
          </p:cNvPr>
          <p:cNvSpPr>
            <a:spLocks noGrp="1"/>
          </p:cNvSpPr>
          <p:nvPr>
            <p:ph type="dt" sz="half" idx="10"/>
          </p:nvPr>
        </p:nvSpPr>
        <p:spPr/>
        <p:txBody>
          <a:bodyPr/>
          <a:lstStyle/>
          <a:p>
            <a:fld id="{C296B766-82CE-4940-A6DE-95943A9A8D1C}" type="datetimeFigureOut">
              <a:rPr lang="en-US" smtClean="0"/>
              <a:t>4/13/2021</a:t>
            </a:fld>
            <a:endParaRPr lang="en-US"/>
          </a:p>
        </p:txBody>
      </p:sp>
      <p:sp>
        <p:nvSpPr>
          <p:cNvPr id="6" name="Footer Placeholder 5">
            <a:extLst>
              <a:ext uri="{FF2B5EF4-FFF2-40B4-BE49-F238E27FC236}">
                <a16:creationId xmlns:a16="http://schemas.microsoft.com/office/drawing/2014/main" id="{A8D80E13-E74C-1841-9C72-4230618692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48FA38-A9B0-A340-93B1-A2003B28F0EF}"/>
              </a:ext>
            </a:extLst>
          </p:cNvPr>
          <p:cNvSpPr>
            <a:spLocks noGrp="1"/>
          </p:cNvSpPr>
          <p:nvPr>
            <p:ph type="sldNum" sz="quarter" idx="12"/>
          </p:nvPr>
        </p:nvSpPr>
        <p:spPr/>
        <p:txBody>
          <a:bodyPr/>
          <a:lstStyle/>
          <a:p>
            <a:fld id="{4715B859-068B-2B4F-82E5-2859107A621C}" type="slidenum">
              <a:rPr lang="en-US" smtClean="0"/>
              <a:t>‹#›</a:t>
            </a:fld>
            <a:endParaRPr lang="en-US"/>
          </a:p>
        </p:txBody>
      </p:sp>
    </p:spTree>
    <p:extLst>
      <p:ext uri="{BB962C8B-B14F-4D97-AF65-F5344CB8AC3E}">
        <p14:creationId xmlns:p14="http://schemas.microsoft.com/office/powerpoint/2010/main" val="3007624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ED32DF-BAFC-3B41-8260-2B778A6B8F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B46C51-0022-E748-A649-5A7CAF5595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3F01EB-AFBB-E64E-9ACA-98650E8732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6B766-82CE-4940-A6DE-95943A9A8D1C}" type="datetimeFigureOut">
              <a:rPr lang="en-US" smtClean="0"/>
              <a:t>4/13/2021</a:t>
            </a:fld>
            <a:endParaRPr lang="en-US"/>
          </a:p>
        </p:txBody>
      </p:sp>
      <p:sp>
        <p:nvSpPr>
          <p:cNvPr id="5" name="Footer Placeholder 4">
            <a:extLst>
              <a:ext uri="{FF2B5EF4-FFF2-40B4-BE49-F238E27FC236}">
                <a16:creationId xmlns:a16="http://schemas.microsoft.com/office/drawing/2014/main" id="{61293DC4-781E-5F4E-9AFE-FF3C0EDC5E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D65FFA-8A58-7741-A5FD-17882FD7B4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15B859-068B-2B4F-82E5-2859107A621C}" type="slidenum">
              <a:rPr lang="en-US" smtClean="0"/>
              <a:t>‹#›</a:t>
            </a:fld>
            <a:endParaRPr lang="en-US"/>
          </a:p>
        </p:txBody>
      </p:sp>
    </p:spTree>
    <p:extLst>
      <p:ext uri="{BB962C8B-B14F-4D97-AF65-F5344CB8AC3E}">
        <p14:creationId xmlns:p14="http://schemas.microsoft.com/office/powerpoint/2010/main" val="41233836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3B0B2-D82D-AB4F-86D8-F4F8E2A687EB}"/>
              </a:ext>
            </a:extLst>
          </p:cNvPr>
          <p:cNvSpPr>
            <a:spLocks noGrp="1"/>
          </p:cNvSpPr>
          <p:nvPr>
            <p:ph type="ctrTitle"/>
          </p:nvPr>
        </p:nvSpPr>
        <p:spPr>
          <a:xfrm>
            <a:off x="1524000" y="1122363"/>
            <a:ext cx="9144000" cy="1551564"/>
          </a:xfrm>
        </p:spPr>
        <p:txBody>
          <a:bodyPr>
            <a:normAutofit fontScale="90000"/>
          </a:bodyPr>
          <a:lstStyle/>
          <a:p>
            <a:r>
              <a:rPr lang="en-US" b="1" i="1" dirty="0"/>
              <a:t>Impact of brain state on neural responses</a:t>
            </a:r>
          </a:p>
        </p:txBody>
      </p:sp>
      <p:sp>
        <p:nvSpPr>
          <p:cNvPr id="3" name="Subtitle 2">
            <a:extLst>
              <a:ext uri="{FF2B5EF4-FFF2-40B4-BE49-F238E27FC236}">
                <a16:creationId xmlns:a16="http://schemas.microsoft.com/office/drawing/2014/main" id="{480F0094-2202-D449-81DA-38A4FC504796}"/>
              </a:ext>
            </a:extLst>
          </p:cNvPr>
          <p:cNvSpPr>
            <a:spLocks noGrp="1"/>
          </p:cNvSpPr>
          <p:nvPr>
            <p:ph type="subTitle" idx="1"/>
          </p:nvPr>
        </p:nvSpPr>
        <p:spPr/>
        <p:txBody>
          <a:bodyPr>
            <a:normAutofit lnSpcReduction="10000"/>
          </a:bodyPr>
          <a:lstStyle/>
          <a:p>
            <a:r>
              <a:rPr lang="en-US" dirty="0"/>
              <a:t>Russell Milton</a:t>
            </a:r>
          </a:p>
          <a:p>
            <a:r>
              <a:rPr lang="en-US" dirty="0"/>
              <a:t>Valentin </a:t>
            </a:r>
            <a:r>
              <a:rPr lang="en-US" dirty="0" err="1"/>
              <a:t>Dragoi</a:t>
            </a:r>
            <a:endParaRPr lang="en-US" dirty="0"/>
          </a:p>
          <a:p>
            <a:r>
              <a:rPr lang="en-US" dirty="0"/>
              <a:t>Systems Neuroscience Lecture</a:t>
            </a:r>
          </a:p>
          <a:p>
            <a:r>
              <a:rPr lang="en-US" dirty="0"/>
              <a:t>4-15-2021</a:t>
            </a:r>
          </a:p>
          <a:p>
            <a:endParaRPr lang="en-US" dirty="0"/>
          </a:p>
        </p:txBody>
      </p:sp>
    </p:spTree>
    <p:extLst>
      <p:ext uri="{BB962C8B-B14F-4D97-AF65-F5344CB8AC3E}">
        <p14:creationId xmlns:p14="http://schemas.microsoft.com/office/powerpoint/2010/main" val="2376435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63AB6-BB48-EF44-8571-CD9D97CC73BD}"/>
              </a:ext>
            </a:extLst>
          </p:cNvPr>
          <p:cNvSpPr>
            <a:spLocks noGrp="1"/>
          </p:cNvSpPr>
          <p:nvPr>
            <p:ph type="title"/>
          </p:nvPr>
        </p:nvSpPr>
        <p:spPr>
          <a:xfrm>
            <a:off x="0" y="186967"/>
            <a:ext cx="12191999" cy="1162862"/>
          </a:xfrm>
        </p:spPr>
        <p:txBody>
          <a:bodyPr>
            <a:normAutofit/>
          </a:bodyPr>
          <a:lstStyle/>
          <a:p>
            <a:pPr algn="ctr"/>
            <a:r>
              <a:rPr lang="en-US" sz="3200" b="1" i="1" dirty="0">
                <a:latin typeface="+mn-lt"/>
              </a:rPr>
              <a:t>Auditory stimulus responses are strongest and most reliable at an intermediate pupil diameter</a:t>
            </a:r>
          </a:p>
        </p:txBody>
      </p:sp>
      <p:pic>
        <p:nvPicPr>
          <p:cNvPr id="8" name="Main graphic">
            <a:extLst>
              <a:ext uri="{FF2B5EF4-FFF2-40B4-BE49-F238E27FC236}">
                <a16:creationId xmlns:a16="http://schemas.microsoft.com/office/drawing/2014/main" id="{7C5D2BF9-C9DC-B04C-AC23-C846907E487D}"/>
              </a:ext>
            </a:extLst>
          </p:cNvPr>
          <p:cNvPicPr/>
          <p:nvPr/>
        </p:nvPicPr>
        <p:blipFill rotWithShape="1">
          <a:blip r:embed="rId3"/>
          <a:srcRect l="27944" t="52876" r="22065" b="-1"/>
          <a:stretch/>
        </p:blipFill>
        <p:spPr>
          <a:xfrm>
            <a:off x="2867374" y="1474585"/>
            <a:ext cx="8771632" cy="4468272"/>
          </a:xfrm>
          <a:prstGeom prst="rect">
            <a:avLst/>
          </a:prstGeom>
          <a:ln>
            <a:noFill/>
          </a:ln>
        </p:spPr>
      </p:pic>
      <p:sp>
        <p:nvSpPr>
          <p:cNvPr id="9" name="TextBox 8">
            <a:extLst>
              <a:ext uri="{FF2B5EF4-FFF2-40B4-BE49-F238E27FC236}">
                <a16:creationId xmlns:a16="http://schemas.microsoft.com/office/drawing/2014/main" id="{7A6D2B24-89D5-1A4A-89A1-551FEEFEF0B6}"/>
              </a:ext>
            </a:extLst>
          </p:cNvPr>
          <p:cNvSpPr txBox="1"/>
          <p:nvPr/>
        </p:nvSpPr>
        <p:spPr>
          <a:xfrm>
            <a:off x="3319976" y="6166384"/>
            <a:ext cx="5979885" cy="369332"/>
          </a:xfrm>
          <a:prstGeom prst="rect">
            <a:avLst/>
          </a:prstGeom>
          <a:noFill/>
        </p:spPr>
        <p:txBody>
          <a:bodyPr wrap="square" rtlCol="0">
            <a:spAutoFit/>
          </a:bodyPr>
          <a:lstStyle/>
          <a:p>
            <a:r>
              <a:rPr lang="en-US" spc="-1" dirty="0">
                <a:latin typeface="Arial"/>
              </a:rPr>
              <a:t>Walking is associated with decreased auditory responses</a:t>
            </a:r>
            <a:endParaRPr lang="en-US" dirty="0"/>
          </a:p>
        </p:txBody>
      </p:sp>
      <p:sp>
        <p:nvSpPr>
          <p:cNvPr id="10" name="TextBox 9">
            <a:extLst>
              <a:ext uri="{FF2B5EF4-FFF2-40B4-BE49-F238E27FC236}">
                <a16:creationId xmlns:a16="http://schemas.microsoft.com/office/drawing/2014/main" id="{D1EBF7D9-F299-374D-A6B2-FE901800147F}"/>
              </a:ext>
            </a:extLst>
          </p:cNvPr>
          <p:cNvSpPr txBox="1"/>
          <p:nvPr/>
        </p:nvSpPr>
        <p:spPr>
          <a:xfrm>
            <a:off x="77944" y="3889028"/>
            <a:ext cx="2894828" cy="923330"/>
          </a:xfrm>
          <a:prstGeom prst="rect">
            <a:avLst/>
          </a:prstGeom>
          <a:noFill/>
        </p:spPr>
        <p:txBody>
          <a:bodyPr wrap="square" rtlCol="0">
            <a:spAutoFit/>
          </a:bodyPr>
          <a:lstStyle/>
          <a:p>
            <a:r>
              <a:rPr lang="en-US" dirty="0"/>
              <a:t>Pupil diameter is increased in more ‘aroused’ cortical states</a:t>
            </a:r>
          </a:p>
        </p:txBody>
      </p:sp>
      <p:sp>
        <p:nvSpPr>
          <p:cNvPr id="11" name="Rectangle 10">
            <a:extLst>
              <a:ext uri="{FF2B5EF4-FFF2-40B4-BE49-F238E27FC236}">
                <a16:creationId xmlns:a16="http://schemas.microsoft.com/office/drawing/2014/main" id="{B536251B-1925-B748-BB54-C95434764DDD}"/>
              </a:ext>
            </a:extLst>
          </p:cNvPr>
          <p:cNvSpPr/>
          <p:nvPr/>
        </p:nvSpPr>
        <p:spPr>
          <a:xfrm>
            <a:off x="7688716" y="6518421"/>
            <a:ext cx="4329711" cy="646331"/>
          </a:xfrm>
          <a:prstGeom prst="rect">
            <a:avLst/>
          </a:prstGeom>
        </p:spPr>
        <p:txBody>
          <a:bodyPr wrap="none">
            <a:spAutoFit/>
          </a:bodyPr>
          <a:lstStyle/>
          <a:p>
            <a:r>
              <a:rPr lang="en-US" dirty="0"/>
              <a:t>Adapted from </a:t>
            </a:r>
            <a:r>
              <a:rPr lang="en-US" i="0" dirty="0"/>
              <a:t>McGinley et al. </a:t>
            </a:r>
            <a:r>
              <a:rPr lang="en-US" i="1" dirty="0"/>
              <a:t>Neuron. </a:t>
            </a:r>
            <a:r>
              <a:rPr lang="en-US" i="0" dirty="0"/>
              <a:t>2015.</a:t>
            </a:r>
          </a:p>
          <a:p>
            <a:endParaRPr lang="en-US" i="0" dirty="0"/>
          </a:p>
        </p:txBody>
      </p:sp>
    </p:spTree>
    <p:extLst>
      <p:ext uri="{BB962C8B-B14F-4D97-AF65-F5344CB8AC3E}">
        <p14:creationId xmlns:p14="http://schemas.microsoft.com/office/powerpoint/2010/main" val="2666182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57DAF5C-3337-DE4D-9554-9FB5CFFDE0D3}"/>
              </a:ext>
            </a:extLst>
          </p:cNvPr>
          <p:cNvSpPr txBox="1"/>
          <p:nvPr/>
        </p:nvSpPr>
        <p:spPr>
          <a:xfrm>
            <a:off x="348343" y="175973"/>
            <a:ext cx="11843657" cy="584775"/>
          </a:xfrm>
          <a:prstGeom prst="rect">
            <a:avLst/>
          </a:prstGeom>
          <a:noFill/>
        </p:spPr>
        <p:txBody>
          <a:bodyPr wrap="square" rtlCol="0">
            <a:spAutoFit/>
          </a:bodyPr>
          <a:lstStyle/>
          <a:p>
            <a:r>
              <a:rPr lang="en-US" sz="3200" b="1" i="1" dirty="0"/>
              <a:t>Responses to preferred visual stimuli are greater during locomotion</a:t>
            </a:r>
          </a:p>
        </p:txBody>
      </p:sp>
      <p:sp>
        <p:nvSpPr>
          <p:cNvPr id="5" name="Rectangle 4">
            <a:extLst>
              <a:ext uri="{FF2B5EF4-FFF2-40B4-BE49-F238E27FC236}">
                <a16:creationId xmlns:a16="http://schemas.microsoft.com/office/drawing/2014/main" id="{0F0D762D-C331-6B4B-B304-4C45D9B6D92D}"/>
              </a:ext>
            </a:extLst>
          </p:cNvPr>
          <p:cNvSpPr/>
          <p:nvPr/>
        </p:nvSpPr>
        <p:spPr>
          <a:xfrm>
            <a:off x="7688716" y="6518421"/>
            <a:ext cx="4503284" cy="646331"/>
          </a:xfrm>
          <a:prstGeom prst="rect">
            <a:avLst/>
          </a:prstGeom>
        </p:spPr>
        <p:txBody>
          <a:bodyPr wrap="none">
            <a:spAutoFit/>
          </a:bodyPr>
          <a:lstStyle/>
          <a:p>
            <a:r>
              <a:rPr lang="en-US" dirty="0"/>
              <a:t>Adapted from </a:t>
            </a:r>
            <a:r>
              <a:rPr lang="en-US" i="0" dirty="0" err="1"/>
              <a:t>Niell</a:t>
            </a:r>
            <a:r>
              <a:rPr lang="en-US" i="0" dirty="0"/>
              <a:t> and Stryker. </a:t>
            </a:r>
            <a:r>
              <a:rPr lang="en-US" i="1" dirty="0"/>
              <a:t>Neuron. </a:t>
            </a:r>
            <a:r>
              <a:rPr lang="en-US" i="0" dirty="0"/>
              <a:t>2010.</a:t>
            </a:r>
          </a:p>
          <a:p>
            <a:endParaRPr lang="en-US" i="0" dirty="0"/>
          </a:p>
        </p:txBody>
      </p:sp>
      <p:grpSp>
        <p:nvGrpSpPr>
          <p:cNvPr id="10" name="Group 9">
            <a:extLst>
              <a:ext uri="{FF2B5EF4-FFF2-40B4-BE49-F238E27FC236}">
                <a16:creationId xmlns:a16="http://schemas.microsoft.com/office/drawing/2014/main" id="{52A990EC-4042-6E4D-A07D-56109408A2C5}"/>
              </a:ext>
            </a:extLst>
          </p:cNvPr>
          <p:cNvGrpSpPr/>
          <p:nvPr/>
        </p:nvGrpSpPr>
        <p:grpSpPr>
          <a:xfrm>
            <a:off x="884620" y="1557347"/>
            <a:ext cx="10016739" cy="4575145"/>
            <a:chOff x="5822221" y="2725253"/>
            <a:chExt cx="4923439" cy="1817226"/>
          </a:xfrm>
        </p:grpSpPr>
        <p:pic>
          <p:nvPicPr>
            <p:cNvPr id="3" name="Main graphic">
              <a:extLst>
                <a:ext uri="{FF2B5EF4-FFF2-40B4-BE49-F238E27FC236}">
                  <a16:creationId xmlns:a16="http://schemas.microsoft.com/office/drawing/2014/main" id="{4AAF2FDB-68D2-7245-A210-79F26AD71E56}"/>
                </a:ext>
              </a:extLst>
            </p:cNvPr>
            <p:cNvPicPr/>
            <p:nvPr/>
          </p:nvPicPr>
          <p:blipFill rotWithShape="1">
            <a:blip r:embed="rId3"/>
            <a:srcRect l="72082" t="5445" r="2893" b="65356"/>
            <a:stretch/>
          </p:blipFill>
          <p:spPr>
            <a:xfrm>
              <a:off x="8391237" y="2725253"/>
              <a:ext cx="2354423" cy="1730142"/>
            </a:xfrm>
            <a:prstGeom prst="rect">
              <a:avLst/>
            </a:prstGeom>
            <a:ln>
              <a:noFill/>
            </a:ln>
          </p:spPr>
        </p:pic>
        <p:sp>
          <p:nvSpPr>
            <p:cNvPr id="8" name="Rectangle 7">
              <a:extLst>
                <a:ext uri="{FF2B5EF4-FFF2-40B4-BE49-F238E27FC236}">
                  <a16:creationId xmlns:a16="http://schemas.microsoft.com/office/drawing/2014/main" id="{8E4FCFE8-1D18-8D47-9037-1B7F05EEE6CE}"/>
                </a:ext>
              </a:extLst>
            </p:cNvPr>
            <p:cNvSpPr/>
            <p:nvPr/>
          </p:nvSpPr>
          <p:spPr>
            <a:xfrm>
              <a:off x="5822221" y="4381498"/>
              <a:ext cx="208476" cy="160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61AC6BA-6DAA-BE40-8D5F-9A3828B98D0F}"/>
                </a:ext>
              </a:extLst>
            </p:cNvPr>
            <p:cNvSpPr/>
            <p:nvPr/>
          </p:nvSpPr>
          <p:spPr>
            <a:xfrm>
              <a:off x="8363147" y="4365169"/>
              <a:ext cx="208476" cy="160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3B063AB6-BB48-EF44-8571-CD9D97CC73BD}"/>
              </a:ext>
            </a:extLst>
          </p:cNvPr>
          <p:cNvSpPr>
            <a:spLocks noGrp="1"/>
          </p:cNvSpPr>
          <p:nvPr>
            <p:ph type="title"/>
          </p:nvPr>
        </p:nvSpPr>
        <p:spPr>
          <a:xfrm>
            <a:off x="10821636" y="1116756"/>
            <a:ext cx="1282957" cy="677800"/>
          </a:xfrm>
        </p:spPr>
        <p:txBody>
          <a:bodyPr>
            <a:noAutofit/>
          </a:bodyPr>
          <a:lstStyle/>
          <a:p>
            <a:r>
              <a:rPr lang="en-US" sz="2000" dirty="0">
                <a:solidFill>
                  <a:srgbClr val="FF0000"/>
                </a:solidFill>
              </a:rPr>
              <a:t>Stationary</a:t>
            </a:r>
            <a:br>
              <a:rPr lang="en-US" sz="2000" dirty="0"/>
            </a:br>
            <a:r>
              <a:rPr lang="en-US" sz="2000" dirty="0">
                <a:solidFill>
                  <a:schemeClr val="accent1"/>
                </a:solidFill>
              </a:rPr>
              <a:t>Moving</a:t>
            </a:r>
          </a:p>
        </p:txBody>
      </p:sp>
      <p:grpSp>
        <p:nvGrpSpPr>
          <p:cNvPr id="20" name="Group 19">
            <a:extLst>
              <a:ext uri="{FF2B5EF4-FFF2-40B4-BE49-F238E27FC236}">
                <a16:creationId xmlns:a16="http://schemas.microsoft.com/office/drawing/2014/main" id="{F2761E1F-1B90-A540-A6E9-6F3EB658A1E3}"/>
              </a:ext>
            </a:extLst>
          </p:cNvPr>
          <p:cNvGrpSpPr/>
          <p:nvPr/>
        </p:nvGrpSpPr>
        <p:grpSpPr>
          <a:xfrm>
            <a:off x="1370364" y="1575255"/>
            <a:ext cx="4298004" cy="4571525"/>
            <a:chOff x="6009916" y="2717598"/>
            <a:chExt cx="2658307" cy="2827479"/>
          </a:xfrm>
        </p:grpSpPr>
        <p:pic>
          <p:nvPicPr>
            <p:cNvPr id="18" name="Main graphic">
              <a:extLst>
                <a:ext uri="{FF2B5EF4-FFF2-40B4-BE49-F238E27FC236}">
                  <a16:creationId xmlns:a16="http://schemas.microsoft.com/office/drawing/2014/main" id="{089F8FE0-B938-D545-80DC-C342AB7220A5}"/>
                </a:ext>
              </a:extLst>
            </p:cNvPr>
            <p:cNvPicPr/>
            <p:nvPr/>
          </p:nvPicPr>
          <p:blipFill rotWithShape="1">
            <a:blip r:embed="rId3"/>
            <a:srcRect t="5607" r="77546" b="65356"/>
            <a:stretch/>
          </p:blipFill>
          <p:spPr>
            <a:xfrm>
              <a:off x="6009916" y="2717598"/>
              <a:ext cx="2658307" cy="2679206"/>
            </a:xfrm>
            <a:prstGeom prst="rect">
              <a:avLst/>
            </a:prstGeom>
            <a:ln>
              <a:noFill/>
            </a:ln>
          </p:spPr>
        </p:pic>
        <p:sp>
          <p:nvSpPr>
            <p:cNvPr id="19" name="Rectangle 18">
              <a:extLst>
                <a:ext uri="{FF2B5EF4-FFF2-40B4-BE49-F238E27FC236}">
                  <a16:creationId xmlns:a16="http://schemas.microsoft.com/office/drawing/2014/main" id="{6CEB0AF1-C350-4545-8767-E1ADA2287526}"/>
                </a:ext>
              </a:extLst>
            </p:cNvPr>
            <p:cNvSpPr/>
            <p:nvPr/>
          </p:nvSpPr>
          <p:spPr>
            <a:xfrm>
              <a:off x="6033697" y="5294403"/>
              <a:ext cx="262333" cy="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E861C8AA-0AD0-7F47-9F57-F42F488C1CB0}"/>
              </a:ext>
            </a:extLst>
          </p:cNvPr>
          <p:cNvSpPr txBox="1"/>
          <p:nvPr/>
        </p:nvSpPr>
        <p:spPr>
          <a:xfrm rot="16200000">
            <a:off x="974315" y="3454918"/>
            <a:ext cx="668901" cy="369332"/>
          </a:xfrm>
          <a:prstGeom prst="rect">
            <a:avLst/>
          </a:prstGeom>
          <a:noFill/>
        </p:spPr>
        <p:txBody>
          <a:bodyPr wrap="none" rtlCol="0">
            <a:spAutoFit/>
          </a:bodyPr>
          <a:lstStyle/>
          <a:p>
            <a:r>
              <a:rPr lang="en-US" dirty="0"/>
              <a:t>Trials</a:t>
            </a:r>
          </a:p>
        </p:txBody>
      </p:sp>
      <p:sp>
        <p:nvSpPr>
          <p:cNvPr id="22" name="TextBox 21">
            <a:extLst>
              <a:ext uri="{FF2B5EF4-FFF2-40B4-BE49-F238E27FC236}">
                <a16:creationId xmlns:a16="http://schemas.microsoft.com/office/drawing/2014/main" id="{F61D3541-D5C6-304C-9FD5-A0E6B8F69681}"/>
              </a:ext>
            </a:extLst>
          </p:cNvPr>
          <p:cNvSpPr txBox="1"/>
          <p:nvPr/>
        </p:nvSpPr>
        <p:spPr>
          <a:xfrm>
            <a:off x="2728788" y="1491861"/>
            <a:ext cx="1287532" cy="369332"/>
          </a:xfrm>
          <a:prstGeom prst="rect">
            <a:avLst/>
          </a:prstGeom>
          <a:noFill/>
        </p:spPr>
        <p:txBody>
          <a:bodyPr wrap="none" rtlCol="0">
            <a:spAutoFit/>
          </a:bodyPr>
          <a:lstStyle/>
          <a:p>
            <a:r>
              <a:rPr lang="en-US" dirty="0"/>
              <a:t>Stimulus on</a:t>
            </a:r>
          </a:p>
        </p:txBody>
      </p:sp>
    </p:spTree>
    <p:extLst>
      <p:ext uri="{BB962C8B-B14F-4D97-AF65-F5344CB8AC3E}">
        <p14:creationId xmlns:p14="http://schemas.microsoft.com/office/powerpoint/2010/main" val="3934596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1FCD31F-A3E0-5648-A1F9-8362199B33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31" r="17639" b="87491"/>
          <a:stretch/>
        </p:blipFill>
        <p:spPr bwMode="auto">
          <a:xfrm>
            <a:off x="122446" y="1253092"/>
            <a:ext cx="5844010" cy="107614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FB460FB-E196-DA41-B12E-FD457F557C35}"/>
              </a:ext>
            </a:extLst>
          </p:cNvPr>
          <p:cNvSpPr/>
          <p:nvPr/>
        </p:nvSpPr>
        <p:spPr>
          <a:xfrm>
            <a:off x="7688716" y="6518421"/>
            <a:ext cx="4464043" cy="646331"/>
          </a:xfrm>
          <a:prstGeom prst="rect">
            <a:avLst/>
          </a:prstGeom>
        </p:spPr>
        <p:txBody>
          <a:bodyPr wrap="none">
            <a:spAutoFit/>
          </a:bodyPr>
          <a:lstStyle/>
          <a:p>
            <a:r>
              <a:rPr lang="en-US" dirty="0"/>
              <a:t>Adapted from </a:t>
            </a:r>
            <a:r>
              <a:rPr lang="en-US" i="0" dirty="0"/>
              <a:t>Kaneko and Stryker. </a:t>
            </a:r>
            <a:r>
              <a:rPr lang="en-US" i="1" dirty="0" err="1"/>
              <a:t>Elife</a:t>
            </a:r>
            <a:r>
              <a:rPr lang="en-US" i="1" dirty="0"/>
              <a:t>. </a:t>
            </a:r>
            <a:r>
              <a:rPr lang="en-US" i="0" dirty="0"/>
              <a:t>2014.</a:t>
            </a:r>
          </a:p>
          <a:p>
            <a:endParaRPr lang="en-US" i="0" dirty="0"/>
          </a:p>
        </p:txBody>
      </p:sp>
      <p:sp>
        <p:nvSpPr>
          <p:cNvPr id="3" name="Rectangle 2">
            <a:extLst>
              <a:ext uri="{FF2B5EF4-FFF2-40B4-BE49-F238E27FC236}">
                <a16:creationId xmlns:a16="http://schemas.microsoft.com/office/drawing/2014/main" id="{2314E311-BBFF-4240-B402-2CE07317A440}"/>
              </a:ext>
            </a:extLst>
          </p:cNvPr>
          <p:cNvSpPr/>
          <p:nvPr/>
        </p:nvSpPr>
        <p:spPr>
          <a:xfrm>
            <a:off x="575398" y="2796678"/>
            <a:ext cx="5391058" cy="3139321"/>
          </a:xfrm>
          <a:prstGeom prst="rect">
            <a:avLst/>
          </a:prstGeom>
        </p:spPr>
        <p:txBody>
          <a:bodyPr wrap="square">
            <a:spAutoFit/>
          </a:bodyPr>
          <a:lstStyle/>
          <a:p>
            <a:r>
              <a:rPr lang="en-US" sz="2200" dirty="0"/>
              <a:t>Gray area indicates the range of response amplitude or ODI in age-matched mice with normal visual experience</a:t>
            </a:r>
          </a:p>
          <a:p>
            <a:endParaRPr lang="en-US" sz="2200" dirty="0"/>
          </a:p>
          <a:p>
            <a:r>
              <a:rPr lang="en-US" sz="2200" dirty="0"/>
              <a:t>Only visual stimulus + running condition lead to recovery of normal visual responses</a:t>
            </a:r>
          </a:p>
          <a:p>
            <a:endParaRPr lang="en-US" sz="2200" dirty="0"/>
          </a:p>
          <a:p>
            <a:r>
              <a:rPr lang="en-US" sz="2200" dirty="0"/>
              <a:t>Visual stimulation or running alone are not sufficient for recovery of responses</a:t>
            </a:r>
          </a:p>
        </p:txBody>
      </p:sp>
      <p:grpSp>
        <p:nvGrpSpPr>
          <p:cNvPr id="8" name="Group 7">
            <a:extLst>
              <a:ext uri="{FF2B5EF4-FFF2-40B4-BE49-F238E27FC236}">
                <a16:creationId xmlns:a16="http://schemas.microsoft.com/office/drawing/2014/main" id="{DA8CA8FE-FE3F-6447-B7EE-5461FDC88A14}"/>
              </a:ext>
            </a:extLst>
          </p:cNvPr>
          <p:cNvGrpSpPr/>
          <p:nvPr/>
        </p:nvGrpSpPr>
        <p:grpSpPr>
          <a:xfrm>
            <a:off x="5843588" y="529165"/>
            <a:ext cx="6046333" cy="6046350"/>
            <a:chOff x="6157223" y="785649"/>
            <a:chExt cx="5732698" cy="5732714"/>
          </a:xfrm>
        </p:grpSpPr>
        <p:pic>
          <p:nvPicPr>
            <p:cNvPr id="36866" name="Picture 2">
              <a:extLst>
                <a:ext uri="{FF2B5EF4-FFF2-40B4-BE49-F238E27FC236}">
                  <a16:creationId xmlns:a16="http://schemas.microsoft.com/office/drawing/2014/main" id="{D397EB75-0685-2A42-9D5A-8B833E5216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8413" r="32563"/>
            <a:stretch/>
          </p:blipFill>
          <p:spPr bwMode="auto">
            <a:xfrm>
              <a:off x="6276512" y="810560"/>
              <a:ext cx="5613409" cy="570780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1CAE32D-9E72-A348-BA9E-E1EB775D738C}"/>
                </a:ext>
              </a:extLst>
            </p:cNvPr>
            <p:cNvSpPr/>
            <p:nvPr/>
          </p:nvSpPr>
          <p:spPr>
            <a:xfrm>
              <a:off x="6157223" y="810560"/>
              <a:ext cx="429315" cy="375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D6BCDB8-CA68-E143-9EA3-4CA2DF859AAB}"/>
                </a:ext>
              </a:extLst>
            </p:cNvPr>
            <p:cNvSpPr/>
            <p:nvPr/>
          </p:nvSpPr>
          <p:spPr>
            <a:xfrm>
              <a:off x="9128566" y="785649"/>
              <a:ext cx="429315" cy="375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05BC67-7286-AE4D-9E6C-8411BB1FE5E1}"/>
                </a:ext>
              </a:extLst>
            </p:cNvPr>
            <p:cNvSpPr/>
            <p:nvPr/>
          </p:nvSpPr>
          <p:spPr>
            <a:xfrm>
              <a:off x="6157223" y="3653838"/>
              <a:ext cx="429315" cy="375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65F867E-37D7-D441-B209-8BA4286972C8}"/>
                </a:ext>
              </a:extLst>
            </p:cNvPr>
            <p:cNvSpPr/>
            <p:nvPr/>
          </p:nvSpPr>
          <p:spPr>
            <a:xfrm>
              <a:off x="9083216" y="3652006"/>
              <a:ext cx="429315" cy="375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0A005B1-F4AB-824D-9336-B896C3BF5B70}"/>
              </a:ext>
            </a:extLst>
          </p:cNvPr>
          <p:cNvSpPr>
            <a:spLocks noGrp="1"/>
          </p:cNvSpPr>
          <p:nvPr>
            <p:ph type="title"/>
          </p:nvPr>
        </p:nvSpPr>
        <p:spPr>
          <a:xfrm>
            <a:off x="122446" y="139318"/>
            <a:ext cx="12069554" cy="646331"/>
          </a:xfrm>
        </p:spPr>
        <p:txBody>
          <a:bodyPr>
            <a:normAutofit/>
          </a:bodyPr>
          <a:lstStyle/>
          <a:p>
            <a:pPr algn="ctr"/>
            <a:r>
              <a:rPr lang="en-US" sz="3000" b="1" i="1" dirty="0">
                <a:latin typeface="+mn-lt"/>
              </a:rPr>
              <a:t>Locomotion can enhance the capacity for cortical plasticity in adult mice</a:t>
            </a:r>
          </a:p>
        </p:txBody>
      </p:sp>
    </p:spTree>
    <p:extLst>
      <p:ext uri="{BB962C8B-B14F-4D97-AF65-F5344CB8AC3E}">
        <p14:creationId xmlns:p14="http://schemas.microsoft.com/office/powerpoint/2010/main" val="425928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1A677-C3B3-F344-9493-45C0CCA3DAE1}"/>
              </a:ext>
            </a:extLst>
          </p:cNvPr>
          <p:cNvSpPr>
            <a:spLocks noGrp="1"/>
          </p:cNvSpPr>
          <p:nvPr>
            <p:ph type="title"/>
          </p:nvPr>
        </p:nvSpPr>
        <p:spPr>
          <a:xfrm>
            <a:off x="118534" y="146760"/>
            <a:ext cx="12073466" cy="763599"/>
          </a:xfrm>
        </p:spPr>
        <p:txBody>
          <a:bodyPr>
            <a:noAutofit/>
          </a:bodyPr>
          <a:lstStyle/>
          <a:p>
            <a:pPr algn="ctr"/>
            <a:r>
              <a:rPr lang="en-US" sz="3200" b="1" i="1" dirty="0">
                <a:latin typeface="+mn-lt"/>
              </a:rPr>
              <a:t>Performance in an auditory detection task is maximized at an intermediate pupil diameter</a:t>
            </a:r>
          </a:p>
        </p:txBody>
      </p:sp>
      <p:pic>
        <p:nvPicPr>
          <p:cNvPr id="4" name="Main graphic">
            <a:extLst>
              <a:ext uri="{FF2B5EF4-FFF2-40B4-BE49-F238E27FC236}">
                <a16:creationId xmlns:a16="http://schemas.microsoft.com/office/drawing/2014/main" id="{1E91C6C2-B8AE-6642-96BC-92689624BB2D}"/>
              </a:ext>
            </a:extLst>
          </p:cNvPr>
          <p:cNvPicPr/>
          <p:nvPr/>
        </p:nvPicPr>
        <p:blipFill rotWithShape="1">
          <a:blip r:embed="rId2"/>
          <a:srcRect l="44507" t="70868" r="33450"/>
          <a:stretch/>
        </p:blipFill>
        <p:spPr>
          <a:xfrm>
            <a:off x="3850914" y="1375499"/>
            <a:ext cx="5133638" cy="4590675"/>
          </a:xfrm>
          <a:prstGeom prst="rect">
            <a:avLst/>
          </a:prstGeom>
          <a:ln>
            <a:noFill/>
          </a:ln>
        </p:spPr>
      </p:pic>
      <p:sp>
        <p:nvSpPr>
          <p:cNvPr id="5" name="Rectangle 4">
            <a:extLst>
              <a:ext uri="{FF2B5EF4-FFF2-40B4-BE49-F238E27FC236}">
                <a16:creationId xmlns:a16="http://schemas.microsoft.com/office/drawing/2014/main" id="{9543BC6B-FF12-B64B-8844-35CB3D3EA54B}"/>
              </a:ext>
            </a:extLst>
          </p:cNvPr>
          <p:cNvSpPr/>
          <p:nvPr/>
        </p:nvSpPr>
        <p:spPr>
          <a:xfrm>
            <a:off x="1481666" y="6031665"/>
            <a:ext cx="9872134" cy="461665"/>
          </a:xfrm>
          <a:prstGeom prst="rect">
            <a:avLst/>
          </a:prstGeom>
        </p:spPr>
        <p:txBody>
          <a:bodyPr wrap="square">
            <a:spAutoFit/>
          </a:bodyPr>
          <a:lstStyle/>
          <a:p>
            <a:r>
              <a:rPr lang="en-US" sz="2400" dirty="0"/>
              <a:t>Walking does not impact performance after pupil diameter is controlled for</a:t>
            </a:r>
          </a:p>
        </p:txBody>
      </p:sp>
      <p:sp>
        <p:nvSpPr>
          <p:cNvPr id="6" name="Rectangle 5">
            <a:extLst>
              <a:ext uri="{FF2B5EF4-FFF2-40B4-BE49-F238E27FC236}">
                <a16:creationId xmlns:a16="http://schemas.microsoft.com/office/drawing/2014/main" id="{9A4C2285-B9D6-9840-9D1D-477BB76F56C8}"/>
              </a:ext>
            </a:extLst>
          </p:cNvPr>
          <p:cNvSpPr/>
          <p:nvPr/>
        </p:nvSpPr>
        <p:spPr>
          <a:xfrm>
            <a:off x="7688716" y="6518421"/>
            <a:ext cx="4329711" cy="646331"/>
          </a:xfrm>
          <a:prstGeom prst="rect">
            <a:avLst/>
          </a:prstGeom>
        </p:spPr>
        <p:txBody>
          <a:bodyPr wrap="none">
            <a:spAutoFit/>
          </a:bodyPr>
          <a:lstStyle/>
          <a:p>
            <a:r>
              <a:rPr lang="en-US" dirty="0"/>
              <a:t>Adapted from </a:t>
            </a:r>
            <a:r>
              <a:rPr lang="en-US" i="0" dirty="0"/>
              <a:t>McGinley et al. </a:t>
            </a:r>
            <a:r>
              <a:rPr lang="en-US" i="1" dirty="0"/>
              <a:t>Neuron. </a:t>
            </a:r>
            <a:r>
              <a:rPr lang="en-US" i="0" dirty="0"/>
              <a:t>2015.</a:t>
            </a:r>
          </a:p>
          <a:p>
            <a:endParaRPr lang="en-US" i="0" dirty="0"/>
          </a:p>
        </p:txBody>
      </p:sp>
    </p:spTree>
    <p:extLst>
      <p:ext uri="{BB962C8B-B14F-4D97-AF65-F5344CB8AC3E}">
        <p14:creationId xmlns:p14="http://schemas.microsoft.com/office/powerpoint/2010/main" val="28292616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63AB6-BB48-EF44-8571-CD9D97CC73BD}"/>
              </a:ext>
            </a:extLst>
          </p:cNvPr>
          <p:cNvSpPr>
            <a:spLocks noGrp="1"/>
          </p:cNvSpPr>
          <p:nvPr>
            <p:ph type="title"/>
          </p:nvPr>
        </p:nvSpPr>
        <p:spPr>
          <a:xfrm>
            <a:off x="0" y="150021"/>
            <a:ext cx="12192000" cy="1249288"/>
          </a:xfrm>
        </p:spPr>
        <p:txBody>
          <a:bodyPr>
            <a:normAutofit fontScale="90000"/>
          </a:bodyPr>
          <a:lstStyle/>
          <a:p>
            <a:pPr algn="ctr"/>
            <a:r>
              <a:rPr lang="en-US" sz="3200" b="1" i="1" dirty="0">
                <a:latin typeface="+mn-lt"/>
              </a:rPr>
              <a:t>When the cortex is desynchronized, behavioral performance in an orientation discrimination task is improved and smaller changes can be detected</a:t>
            </a:r>
          </a:p>
        </p:txBody>
      </p:sp>
      <p:pic>
        <p:nvPicPr>
          <p:cNvPr id="10242" name="Picture 2">
            <a:extLst>
              <a:ext uri="{FF2B5EF4-FFF2-40B4-BE49-F238E27FC236}">
                <a16:creationId xmlns:a16="http://schemas.microsoft.com/office/drawing/2014/main" id="{6D041930-0EFB-344D-B01E-5B35579988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782053" y="1584090"/>
            <a:ext cx="11409947" cy="47313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E41DBB6-F988-0649-9D71-259D809079F5}"/>
              </a:ext>
            </a:extLst>
          </p:cNvPr>
          <p:cNvSpPr/>
          <p:nvPr/>
        </p:nvSpPr>
        <p:spPr>
          <a:xfrm>
            <a:off x="7280753" y="6500199"/>
            <a:ext cx="4755982" cy="646331"/>
          </a:xfrm>
          <a:prstGeom prst="rect">
            <a:avLst/>
          </a:prstGeom>
        </p:spPr>
        <p:txBody>
          <a:bodyPr wrap="none">
            <a:spAutoFit/>
          </a:bodyPr>
          <a:lstStyle/>
          <a:p>
            <a:r>
              <a:rPr lang="en-US" dirty="0"/>
              <a:t>Adapted from </a:t>
            </a:r>
            <a:r>
              <a:rPr lang="en-US" i="0" dirty="0"/>
              <a:t>Beaman et al. </a:t>
            </a:r>
            <a:r>
              <a:rPr lang="en-US" i="1" dirty="0"/>
              <a:t>Nat </a:t>
            </a:r>
            <a:r>
              <a:rPr lang="en-US" i="1" dirty="0" err="1"/>
              <a:t>Commun</a:t>
            </a:r>
            <a:r>
              <a:rPr lang="en-US" i="1" dirty="0"/>
              <a:t>. </a:t>
            </a:r>
            <a:r>
              <a:rPr lang="en-US" i="0" dirty="0"/>
              <a:t>2017.</a:t>
            </a:r>
          </a:p>
          <a:p>
            <a:endParaRPr lang="en-US" i="0" dirty="0"/>
          </a:p>
        </p:txBody>
      </p:sp>
    </p:spTree>
    <p:extLst>
      <p:ext uri="{BB962C8B-B14F-4D97-AF65-F5344CB8AC3E}">
        <p14:creationId xmlns:p14="http://schemas.microsoft.com/office/powerpoint/2010/main" val="10024034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0582A-E125-FF40-A1E8-25E9AE5CA25F}"/>
              </a:ext>
            </a:extLst>
          </p:cNvPr>
          <p:cNvSpPr>
            <a:spLocks noGrp="1"/>
          </p:cNvSpPr>
          <p:nvPr>
            <p:ph type="title"/>
          </p:nvPr>
        </p:nvSpPr>
        <p:spPr>
          <a:xfrm>
            <a:off x="415600" y="175355"/>
            <a:ext cx="11360799" cy="763599"/>
          </a:xfrm>
        </p:spPr>
        <p:txBody>
          <a:bodyPr>
            <a:normAutofit fontScale="90000"/>
          </a:bodyPr>
          <a:lstStyle/>
          <a:p>
            <a:pPr algn="ctr"/>
            <a:r>
              <a:rPr lang="en-US" b="1" i="1" dirty="0">
                <a:latin typeface="+mn-lt"/>
              </a:rPr>
              <a:t>Summary</a:t>
            </a:r>
          </a:p>
        </p:txBody>
      </p:sp>
      <p:sp>
        <p:nvSpPr>
          <p:cNvPr id="4" name="TextBox 3">
            <a:extLst>
              <a:ext uri="{FF2B5EF4-FFF2-40B4-BE49-F238E27FC236}">
                <a16:creationId xmlns:a16="http://schemas.microsoft.com/office/drawing/2014/main" id="{94B383FC-D3A2-344C-8D8B-37FE4AC32E2A}"/>
              </a:ext>
            </a:extLst>
          </p:cNvPr>
          <p:cNvSpPr txBox="1"/>
          <p:nvPr/>
        </p:nvSpPr>
        <p:spPr>
          <a:xfrm>
            <a:off x="501714" y="1536174"/>
            <a:ext cx="11188570"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During wakefulness, ‘active behaviors’, such as whisking and locomotion, shift cortical activity to a more desynchronized state</a:t>
            </a:r>
          </a:p>
          <a:p>
            <a:endParaRPr lang="en-US" sz="2400" dirty="0"/>
          </a:p>
          <a:p>
            <a:pPr marL="285750" indent="-285750">
              <a:buFont typeface="Arial" panose="020B0604020202020204" pitchFamily="34" charset="0"/>
              <a:buChar char="•"/>
            </a:pPr>
            <a:r>
              <a:rPr lang="en-US" sz="2400" dirty="0"/>
              <a:t>Active wakefulness is associated with reduced low-frequency activity and increased high-frequency activity in membrane potentials and local-field potentials</a:t>
            </a:r>
          </a:p>
          <a:p>
            <a:endParaRPr lang="en-US" sz="2400" dirty="0"/>
          </a:p>
          <a:p>
            <a:pPr marL="285750" indent="-285750">
              <a:buFont typeface="Arial" panose="020B0604020202020204" pitchFamily="34" charset="0"/>
              <a:buChar char="•"/>
            </a:pPr>
            <a:r>
              <a:rPr lang="en-US" sz="2400" dirty="0"/>
              <a:t>Pupil diameter is increased in more activated states</a:t>
            </a:r>
          </a:p>
          <a:p>
            <a:endParaRPr lang="en-US" sz="2400" dirty="0"/>
          </a:p>
          <a:p>
            <a:pPr marL="285750" indent="-285750">
              <a:buFont typeface="Arial" panose="020B0604020202020204" pitchFamily="34" charset="0"/>
              <a:buChar char="•"/>
            </a:pPr>
            <a:r>
              <a:rPr lang="en-US" sz="2400" dirty="0"/>
              <a:t>Stimulus-evoked responses are enhanced in the visual cortex, but reduced in auditory and somatosensory cortices during active wakefulness</a:t>
            </a:r>
          </a:p>
        </p:txBody>
      </p:sp>
    </p:spTree>
    <p:extLst>
      <p:ext uri="{BB962C8B-B14F-4D97-AF65-F5344CB8AC3E}">
        <p14:creationId xmlns:p14="http://schemas.microsoft.com/office/powerpoint/2010/main" val="1513964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0582A-E125-FF40-A1E8-25E9AE5CA25F}"/>
              </a:ext>
            </a:extLst>
          </p:cNvPr>
          <p:cNvSpPr>
            <a:spLocks noGrp="1"/>
          </p:cNvSpPr>
          <p:nvPr>
            <p:ph type="title"/>
          </p:nvPr>
        </p:nvSpPr>
        <p:spPr>
          <a:xfrm>
            <a:off x="415600" y="175355"/>
            <a:ext cx="11360799" cy="763599"/>
          </a:xfrm>
        </p:spPr>
        <p:txBody>
          <a:bodyPr>
            <a:normAutofit fontScale="90000"/>
          </a:bodyPr>
          <a:lstStyle/>
          <a:p>
            <a:pPr algn="ctr"/>
            <a:r>
              <a:rPr lang="en-US" b="1" i="1" dirty="0">
                <a:latin typeface="+mn-lt"/>
              </a:rPr>
              <a:t>Suggested readings</a:t>
            </a:r>
          </a:p>
        </p:txBody>
      </p:sp>
      <p:sp>
        <p:nvSpPr>
          <p:cNvPr id="3" name="TextBox 2">
            <a:extLst>
              <a:ext uri="{FF2B5EF4-FFF2-40B4-BE49-F238E27FC236}">
                <a16:creationId xmlns:a16="http://schemas.microsoft.com/office/drawing/2014/main" id="{9138373A-19AF-D746-9A63-6ED0721E2E3E}"/>
              </a:ext>
            </a:extLst>
          </p:cNvPr>
          <p:cNvSpPr txBox="1"/>
          <p:nvPr/>
        </p:nvSpPr>
        <p:spPr>
          <a:xfrm>
            <a:off x="415600" y="938954"/>
            <a:ext cx="11471600" cy="5324535"/>
          </a:xfrm>
          <a:prstGeom prst="rect">
            <a:avLst/>
          </a:prstGeom>
          <a:noFill/>
        </p:spPr>
        <p:txBody>
          <a:bodyPr wrap="square" rtlCol="0">
            <a:spAutoFit/>
          </a:bodyPr>
          <a:lstStyle/>
          <a:p>
            <a:r>
              <a:rPr lang="en-US" sz="2000" dirty="0"/>
              <a:t>1. Crochet S, Petersen CC. Correlating whisker behavior with membrane potential in barrel cortex of awake mice. Nat </a:t>
            </a:r>
            <a:r>
              <a:rPr lang="en-US" sz="2000" dirty="0" err="1"/>
              <a:t>Neurosci</a:t>
            </a:r>
            <a:r>
              <a:rPr lang="en-US" sz="2000" dirty="0"/>
              <a:t>. 2006 May;9(5):608-10. </a:t>
            </a:r>
          </a:p>
          <a:p>
            <a:endParaRPr lang="en-US" sz="2000" dirty="0"/>
          </a:p>
          <a:p>
            <a:r>
              <a:rPr lang="en-US" sz="2000" dirty="0"/>
              <a:t>2. </a:t>
            </a:r>
            <a:r>
              <a:rPr lang="en-US" sz="2000" dirty="0" err="1"/>
              <a:t>Niell</a:t>
            </a:r>
            <a:r>
              <a:rPr lang="en-US" sz="2000" dirty="0"/>
              <a:t> CM, Stryker MP. Modulation of visual responses by behavioral state in mouse visual cortex. Neuron. 2010 Feb 25;65(4):472-9. </a:t>
            </a:r>
          </a:p>
          <a:p>
            <a:endParaRPr lang="en-US" sz="2000" dirty="0"/>
          </a:p>
          <a:p>
            <a:r>
              <a:rPr lang="en-US" sz="2000" dirty="0"/>
              <a:t>3. Kaneko M, Stryker MP. Sensory experience during locomotion promotes recovery of function in adult visual cortex. </a:t>
            </a:r>
            <a:r>
              <a:rPr lang="en-US" sz="2000" dirty="0" err="1"/>
              <a:t>Elife</a:t>
            </a:r>
            <a:r>
              <a:rPr lang="en-US" sz="2000" dirty="0"/>
              <a:t>. 2014 Jun 26;3:e02798. </a:t>
            </a:r>
          </a:p>
          <a:p>
            <a:endParaRPr lang="en-US" sz="2000" dirty="0"/>
          </a:p>
          <a:p>
            <a:r>
              <a:rPr lang="en-US" sz="2000" dirty="0"/>
              <a:t>4. McGinley MJ, David SV, McCormick DA. Cortical Membrane Potential Signature of Optimal States for Sensory Signal Detection. Neuron. 2015 Jul 1;87(1):179-92. </a:t>
            </a:r>
          </a:p>
          <a:p>
            <a:endParaRPr lang="en-US" sz="2000" dirty="0"/>
          </a:p>
          <a:p>
            <a:r>
              <a:rPr lang="en-US" sz="2000" dirty="0"/>
              <a:t>5. Beaman CB, Eagleman SL, </a:t>
            </a:r>
            <a:r>
              <a:rPr lang="en-US" sz="2000" dirty="0" err="1"/>
              <a:t>Dragoi</a:t>
            </a:r>
            <a:r>
              <a:rPr lang="en-US" sz="2000" dirty="0"/>
              <a:t> V. Sensory coding accuracy and perceptual performance are improved during the desynchronized cortical state. Nat </a:t>
            </a:r>
            <a:r>
              <a:rPr lang="en-US" sz="2000" dirty="0" err="1"/>
              <a:t>Commun</a:t>
            </a:r>
            <a:r>
              <a:rPr lang="en-US" sz="2000" dirty="0"/>
              <a:t>. 2017 Nov 3;8(1):1308. </a:t>
            </a:r>
          </a:p>
          <a:p>
            <a:endParaRPr lang="en-US" sz="2000" dirty="0"/>
          </a:p>
          <a:p>
            <a:r>
              <a:rPr lang="en-US" sz="2000" dirty="0"/>
              <a:t>6. Milton R, Shahidi N, </a:t>
            </a:r>
            <a:r>
              <a:rPr lang="en-US" sz="2000" dirty="0" err="1"/>
              <a:t>Dragoi</a:t>
            </a:r>
            <a:r>
              <a:rPr lang="en-US" sz="2000" dirty="0"/>
              <a:t> V. Dynamic states of population activity in prefrontal cortical networks of freely-moving macaque. Nat </a:t>
            </a:r>
            <a:r>
              <a:rPr lang="en-US" sz="2000" dirty="0" err="1"/>
              <a:t>Commun</a:t>
            </a:r>
            <a:r>
              <a:rPr lang="en-US" sz="2000" dirty="0"/>
              <a:t>. 2020 Apr 23;11(1):1948. </a:t>
            </a:r>
          </a:p>
        </p:txBody>
      </p:sp>
    </p:spTree>
    <p:extLst>
      <p:ext uri="{BB962C8B-B14F-4D97-AF65-F5344CB8AC3E}">
        <p14:creationId xmlns:p14="http://schemas.microsoft.com/office/powerpoint/2010/main" val="4156030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976387" y="1324560"/>
            <a:ext cx="2621835" cy="1963846"/>
          </a:xfrm>
          <a:prstGeom prst="rect">
            <a:avLst/>
          </a:prstGeom>
        </p:spPr>
      </p:pic>
      <p:pic>
        <p:nvPicPr>
          <p:cNvPr id="9" name="Picture 8"/>
          <p:cNvPicPr>
            <a:picLocks noChangeAspect="1"/>
          </p:cNvPicPr>
          <p:nvPr/>
        </p:nvPicPr>
        <p:blipFill>
          <a:blip r:embed="rId4"/>
          <a:stretch>
            <a:fillRect/>
          </a:stretch>
        </p:blipFill>
        <p:spPr>
          <a:xfrm>
            <a:off x="4812466" y="4258951"/>
            <a:ext cx="2949678" cy="1969908"/>
          </a:xfrm>
          <a:prstGeom prst="rect">
            <a:avLst/>
          </a:prstGeom>
        </p:spPr>
      </p:pic>
      <p:pic>
        <p:nvPicPr>
          <p:cNvPr id="11" name="Picture 10"/>
          <p:cNvPicPr>
            <a:picLocks noChangeAspect="1"/>
          </p:cNvPicPr>
          <p:nvPr/>
        </p:nvPicPr>
        <p:blipFill rotWithShape="1">
          <a:blip r:embed="rId5"/>
          <a:srcRect l="22654" r="-76"/>
          <a:stretch/>
        </p:blipFill>
        <p:spPr>
          <a:xfrm>
            <a:off x="1154309" y="1322360"/>
            <a:ext cx="2718148" cy="1966046"/>
          </a:xfrm>
          <a:prstGeom prst="rect">
            <a:avLst/>
          </a:prstGeom>
        </p:spPr>
      </p:pic>
      <p:pic>
        <p:nvPicPr>
          <p:cNvPr id="12" name="Picture 11"/>
          <p:cNvPicPr>
            <a:picLocks noChangeAspect="1"/>
          </p:cNvPicPr>
          <p:nvPr/>
        </p:nvPicPr>
        <p:blipFill>
          <a:blip r:embed="rId6"/>
          <a:stretch>
            <a:fillRect/>
          </a:stretch>
        </p:blipFill>
        <p:spPr>
          <a:xfrm>
            <a:off x="8400554" y="4268875"/>
            <a:ext cx="3225574" cy="1959984"/>
          </a:xfrm>
          <a:prstGeom prst="rect">
            <a:avLst/>
          </a:prstGeom>
        </p:spPr>
      </p:pic>
      <p:pic>
        <p:nvPicPr>
          <p:cNvPr id="14" name="Picture 13"/>
          <p:cNvPicPr>
            <a:picLocks noChangeAspect="1"/>
          </p:cNvPicPr>
          <p:nvPr/>
        </p:nvPicPr>
        <p:blipFill rotWithShape="1">
          <a:blip r:embed="rId7"/>
          <a:srcRect l="8074" r="17614"/>
          <a:stretch/>
        </p:blipFill>
        <p:spPr>
          <a:xfrm>
            <a:off x="1176391" y="4258951"/>
            <a:ext cx="2696066" cy="1956122"/>
          </a:xfrm>
          <a:prstGeom prst="rect">
            <a:avLst/>
          </a:prstGeom>
        </p:spPr>
      </p:pic>
      <p:pic>
        <p:nvPicPr>
          <p:cNvPr id="15" name="Picture 14"/>
          <p:cNvPicPr>
            <a:picLocks noChangeAspect="1"/>
          </p:cNvPicPr>
          <p:nvPr/>
        </p:nvPicPr>
        <p:blipFill>
          <a:blip r:embed="rId8"/>
          <a:stretch>
            <a:fillRect/>
          </a:stretch>
        </p:blipFill>
        <p:spPr>
          <a:xfrm>
            <a:off x="8400554" y="1322360"/>
            <a:ext cx="2624773" cy="1966046"/>
          </a:xfrm>
          <a:prstGeom prst="rect">
            <a:avLst/>
          </a:prstGeom>
        </p:spPr>
      </p:pic>
      <p:sp>
        <p:nvSpPr>
          <p:cNvPr id="2" name="Slide Number Placeholder 1">
            <a:extLst>
              <a:ext uri="{FF2B5EF4-FFF2-40B4-BE49-F238E27FC236}">
                <a16:creationId xmlns:a16="http://schemas.microsoft.com/office/drawing/2014/main" id="{067D07B0-D5E3-C54F-8BFB-6BC4F94A099C}"/>
              </a:ext>
            </a:extLst>
          </p:cNvPr>
          <p:cNvSpPr>
            <a:spLocks noGrp="1"/>
          </p:cNvSpPr>
          <p:nvPr>
            <p:ph type="sldNum" sz="quarter" idx="12"/>
          </p:nvPr>
        </p:nvSpPr>
        <p:spPr/>
        <p:txBody>
          <a:bodyPr/>
          <a:lstStyle/>
          <a:p>
            <a:fld id="{1523DD6F-E23D-CF46-A182-74A36855237B}" type="slidenum">
              <a:rPr lang="en-US" smtClean="0"/>
              <a:t>2</a:t>
            </a:fld>
            <a:endParaRPr lang="en-US"/>
          </a:p>
        </p:txBody>
      </p:sp>
      <p:sp>
        <p:nvSpPr>
          <p:cNvPr id="10" name="TextBox 9">
            <a:extLst>
              <a:ext uri="{FF2B5EF4-FFF2-40B4-BE49-F238E27FC236}">
                <a16:creationId xmlns:a16="http://schemas.microsoft.com/office/drawing/2014/main" id="{0E5AAB34-DA66-9846-BE6C-40A7166B40AF}"/>
              </a:ext>
            </a:extLst>
          </p:cNvPr>
          <p:cNvSpPr txBox="1"/>
          <p:nvPr/>
        </p:nvSpPr>
        <p:spPr>
          <a:xfrm>
            <a:off x="72576" y="208009"/>
            <a:ext cx="12119424" cy="523220"/>
          </a:xfrm>
          <a:prstGeom prst="rect">
            <a:avLst/>
          </a:prstGeom>
          <a:noFill/>
        </p:spPr>
        <p:txBody>
          <a:bodyPr wrap="square" rtlCol="0">
            <a:spAutoFit/>
          </a:bodyPr>
          <a:lstStyle/>
          <a:p>
            <a:pPr algn="ctr"/>
            <a:r>
              <a:rPr lang="en-US" sz="2800" b="1" i="1" dirty="0"/>
              <a:t>Behavioral state naturally changes over the course of the day</a:t>
            </a:r>
          </a:p>
        </p:txBody>
      </p:sp>
    </p:spTree>
    <p:extLst>
      <p:ext uri="{BB962C8B-B14F-4D97-AF65-F5344CB8AC3E}">
        <p14:creationId xmlns:p14="http://schemas.microsoft.com/office/powerpoint/2010/main" val="3505745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88016D8-E0CC-174A-9963-DC3B5E0947F8}"/>
              </a:ext>
            </a:extLst>
          </p:cNvPr>
          <p:cNvGrpSpPr/>
          <p:nvPr/>
        </p:nvGrpSpPr>
        <p:grpSpPr>
          <a:xfrm>
            <a:off x="6541770" y="821436"/>
            <a:ext cx="3771900" cy="5562600"/>
            <a:chOff x="4054602" y="830580"/>
            <a:chExt cx="3771900" cy="5562600"/>
          </a:xfrm>
        </p:grpSpPr>
        <p:pic>
          <p:nvPicPr>
            <p:cNvPr id="4" name="Picture 3">
              <a:extLst>
                <a:ext uri="{FF2B5EF4-FFF2-40B4-BE49-F238E27FC236}">
                  <a16:creationId xmlns:a16="http://schemas.microsoft.com/office/drawing/2014/main" id="{B4E047EF-5F9E-5F46-8215-3F9FC45B9256}"/>
                </a:ext>
              </a:extLst>
            </p:cNvPr>
            <p:cNvPicPr/>
            <p:nvPr/>
          </p:nvPicPr>
          <p:blipFill>
            <a:blip r:embed="rId3"/>
            <a:stretch>
              <a:fillRect/>
            </a:stretch>
          </p:blipFill>
          <p:spPr>
            <a:xfrm>
              <a:off x="4054602" y="830580"/>
              <a:ext cx="3771900" cy="5562600"/>
            </a:xfrm>
            <a:prstGeom prst="rect">
              <a:avLst/>
            </a:prstGeom>
          </p:spPr>
        </p:pic>
        <p:sp>
          <p:nvSpPr>
            <p:cNvPr id="6" name="Rectangle 5">
              <a:extLst>
                <a:ext uri="{FF2B5EF4-FFF2-40B4-BE49-F238E27FC236}">
                  <a16:creationId xmlns:a16="http://schemas.microsoft.com/office/drawing/2014/main" id="{FB3E0E28-6FA2-C24D-AEBA-7E2511B65E3F}"/>
                </a:ext>
              </a:extLst>
            </p:cNvPr>
            <p:cNvSpPr/>
            <p:nvPr/>
          </p:nvSpPr>
          <p:spPr>
            <a:xfrm>
              <a:off x="4544568" y="2798064"/>
              <a:ext cx="786384" cy="265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E18BDD-4C00-5346-95D0-FF4FCD20B709}"/>
                </a:ext>
              </a:extLst>
            </p:cNvPr>
            <p:cNvSpPr/>
            <p:nvPr/>
          </p:nvSpPr>
          <p:spPr>
            <a:xfrm>
              <a:off x="6397752" y="2665476"/>
              <a:ext cx="786384" cy="265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687CC5CB-B626-A541-9A5E-3EB527C88C7A}"/>
              </a:ext>
            </a:extLst>
          </p:cNvPr>
          <p:cNvGrpSpPr/>
          <p:nvPr/>
        </p:nvGrpSpPr>
        <p:grpSpPr>
          <a:xfrm>
            <a:off x="415601" y="1946478"/>
            <a:ext cx="5889564" cy="3201594"/>
            <a:chOff x="415601" y="1946478"/>
            <a:chExt cx="5889564" cy="3201594"/>
          </a:xfrm>
        </p:grpSpPr>
        <p:pic>
          <p:nvPicPr>
            <p:cNvPr id="9" name="Picture 8">
              <a:extLst>
                <a:ext uri="{FF2B5EF4-FFF2-40B4-BE49-F238E27FC236}">
                  <a16:creationId xmlns:a16="http://schemas.microsoft.com/office/drawing/2014/main" id="{A5F35DA1-BB7F-9048-A516-C02048060B8F}"/>
                </a:ext>
              </a:extLst>
            </p:cNvPr>
            <p:cNvPicPr>
              <a:picLocks noChangeAspect="1"/>
            </p:cNvPicPr>
            <p:nvPr/>
          </p:nvPicPr>
          <p:blipFill>
            <a:blip r:embed="rId4"/>
            <a:stretch>
              <a:fillRect/>
            </a:stretch>
          </p:blipFill>
          <p:spPr>
            <a:xfrm>
              <a:off x="415601" y="1946478"/>
              <a:ext cx="5889564" cy="3201594"/>
            </a:xfrm>
            <a:prstGeom prst="rect">
              <a:avLst/>
            </a:prstGeom>
          </p:spPr>
        </p:pic>
        <p:sp>
          <p:nvSpPr>
            <p:cNvPr id="10" name="TextBox 9">
              <a:extLst>
                <a:ext uri="{FF2B5EF4-FFF2-40B4-BE49-F238E27FC236}">
                  <a16:creationId xmlns:a16="http://schemas.microsoft.com/office/drawing/2014/main" id="{C5AFDB0F-98DA-D84F-A16A-C655703625DD}"/>
                </a:ext>
              </a:extLst>
            </p:cNvPr>
            <p:cNvSpPr txBox="1"/>
            <p:nvPr/>
          </p:nvSpPr>
          <p:spPr>
            <a:xfrm>
              <a:off x="2414016" y="4778740"/>
              <a:ext cx="1490472" cy="338554"/>
            </a:xfrm>
            <a:prstGeom prst="rect">
              <a:avLst/>
            </a:prstGeom>
            <a:solidFill>
              <a:schemeClr val="bg1"/>
            </a:solidFill>
          </p:spPr>
          <p:txBody>
            <a:bodyPr wrap="square" rtlCol="0">
              <a:spAutoFit/>
            </a:bodyPr>
            <a:lstStyle/>
            <a:p>
              <a:r>
                <a:rPr lang="en-US" sz="1600" dirty="0"/>
                <a:t>Time (hours)</a:t>
              </a:r>
            </a:p>
          </p:txBody>
        </p:sp>
      </p:grpSp>
      <p:sp>
        <p:nvSpPr>
          <p:cNvPr id="12" name="TextBox 11">
            <a:extLst>
              <a:ext uri="{FF2B5EF4-FFF2-40B4-BE49-F238E27FC236}">
                <a16:creationId xmlns:a16="http://schemas.microsoft.com/office/drawing/2014/main" id="{0D03C82A-3165-EE45-8EC9-2906513BD8AD}"/>
              </a:ext>
            </a:extLst>
          </p:cNvPr>
          <p:cNvSpPr txBox="1"/>
          <p:nvPr/>
        </p:nvSpPr>
        <p:spPr>
          <a:xfrm>
            <a:off x="13972" y="6519446"/>
            <a:ext cx="3136051" cy="338554"/>
          </a:xfrm>
          <a:prstGeom prst="rect">
            <a:avLst/>
          </a:prstGeom>
          <a:noFill/>
        </p:spPr>
        <p:txBody>
          <a:bodyPr wrap="none" rtlCol="0">
            <a:spAutoFit/>
          </a:bodyPr>
          <a:lstStyle/>
          <a:p>
            <a:r>
              <a:rPr lang="en-US" sz="1600" i="1" dirty="0"/>
              <a:t>Garces et al., Int. J. Med. Sci. (2008)</a:t>
            </a:r>
          </a:p>
        </p:txBody>
      </p:sp>
      <p:sp>
        <p:nvSpPr>
          <p:cNvPr id="13" name="TextBox 12">
            <a:extLst>
              <a:ext uri="{FF2B5EF4-FFF2-40B4-BE49-F238E27FC236}">
                <a16:creationId xmlns:a16="http://schemas.microsoft.com/office/drawing/2014/main" id="{86E842D9-9205-EC4C-9AF4-47E0C4617BD3}"/>
              </a:ext>
            </a:extLst>
          </p:cNvPr>
          <p:cNvSpPr txBox="1"/>
          <p:nvPr/>
        </p:nvSpPr>
        <p:spPr>
          <a:xfrm>
            <a:off x="9345008" y="6519446"/>
            <a:ext cx="2833020" cy="338554"/>
          </a:xfrm>
          <a:prstGeom prst="rect">
            <a:avLst/>
          </a:prstGeom>
          <a:noFill/>
        </p:spPr>
        <p:txBody>
          <a:bodyPr wrap="none" rtlCol="0">
            <a:spAutoFit/>
          </a:bodyPr>
          <a:lstStyle/>
          <a:p>
            <a:r>
              <a:rPr lang="en-US" sz="1600" i="1" dirty="0"/>
              <a:t>Brown et al., </a:t>
            </a:r>
            <a:r>
              <a:rPr lang="en-US" sz="1600" i="1" dirty="0" err="1"/>
              <a:t>Physiol</a:t>
            </a:r>
            <a:r>
              <a:rPr lang="en-US" sz="1600" i="1" dirty="0"/>
              <a:t> Rev. (2012)</a:t>
            </a:r>
          </a:p>
        </p:txBody>
      </p:sp>
      <p:sp>
        <p:nvSpPr>
          <p:cNvPr id="14" name="Slide Number Placeholder 13">
            <a:extLst>
              <a:ext uri="{FF2B5EF4-FFF2-40B4-BE49-F238E27FC236}">
                <a16:creationId xmlns:a16="http://schemas.microsoft.com/office/drawing/2014/main" id="{B5E8A3BB-B011-6046-9F81-61B43EC8B542}"/>
              </a:ext>
            </a:extLst>
          </p:cNvPr>
          <p:cNvSpPr>
            <a:spLocks noGrp="1"/>
          </p:cNvSpPr>
          <p:nvPr>
            <p:ph type="sldNum" idx="12"/>
          </p:nvPr>
        </p:nvSpPr>
        <p:spPr/>
        <p:txBody>
          <a:bodyPr/>
          <a:lstStyle/>
          <a:p>
            <a:fld id="{00000000-1234-1234-1234-123412341234}" type="slidenum">
              <a:rPr lang="en" smtClean="0"/>
              <a:pPr/>
              <a:t>3</a:t>
            </a:fld>
            <a:endParaRPr lang="en"/>
          </a:p>
        </p:txBody>
      </p:sp>
      <p:sp>
        <p:nvSpPr>
          <p:cNvPr id="15" name="TextBox 14">
            <a:extLst>
              <a:ext uri="{FF2B5EF4-FFF2-40B4-BE49-F238E27FC236}">
                <a16:creationId xmlns:a16="http://schemas.microsoft.com/office/drawing/2014/main" id="{6F2850AC-770C-114B-B99D-8992202DA4B5}"/>
              </a:ext>
            </a:extLst>
          </p:cNvPr>
          <p:cNvSpPr txBox="1"/>
          <p:nvPr/>
        </p:nvSpPr>
        <p:spPr>
          <a:xfrm>
            <a:off x="72576" y="208009"/>
            <a:ext cx="12119424" cy="523220"/>
          </a:xfrm>
          <a:prstGeom prst="rect">
            <a:avLst/>
          </a:prstGeom>
          <a:noFill/>
        </p:spPr>
        <p:txBody>
          <a:bodyPr wrap="square" rtlCol="0">
            <a:spAutoFit/>
          </a:bodyPr>
          <a:lstStyle/>
          <a:p>
            <a:pPr algn="ctr"/>
            <a:r>
              <a:rPr lang="en-US" sz="2800" b="1" i="1" dirty="0"/>
              <a:t>Cortical activity becomes increasingly synchronized as sleep stage deepens </a:t>
            </a:r>
          </a:p>
        </p:txBody>
      </p:sp>
    </p:spTree>
    <p:extLst>
      <p:ext uri="{BB962C8B-B14F-4D97-AF65-F5344CB8AC3E}">
        <p14:creationId xmlns:p14="http://schemas.microsoft.com/office/powerpoint/2010/main" val="3048963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5EF22F5-D4DA-F440-99B1-C086CF9FB685}"/>
              </a:ext>
            </a:extLst>
          </p:cNvPr>
          <p:cNvSpPr>
            <a:spLocks noGrp="1"/>
          </p:cNvSpPr>
          <p:nvPr>
            <p:ph type="sldNum" idx="12"/>
          </p:nvPr>
        </p:nvSpPr>
        <p:spPr/>
        <p:txBody>
          <a:bodyPr/>
          <a:lstStyle/>
          <a:p>
            <a:fld id="{00000000-1234-1234-1234-123412341234}" type="slidenum">
              <a:rPr lang="en" smtClean="0"/>
              <a:pPr/>
              <a:t>4</a:t>
            </a:fld>
            <a:endParaRPr lang="en"/>
          </a:p>
        </p:txBody>
      </p:sp>
      <p:pic>
        <p:nvPicPr>
          <p:cNvPr id="21" name="Picture 20">
            <a:extLst>
              <a:ext uri="{FF2B5EF4-FFF2-40B4-BE49-F238E27FC236}">
                <a16:creationId xmlns:a16="http://schemas.microsoft.com/office/drawing/2014/main" id="{E8BC9C0F-D893-E54E-8CA0-4000FD785BC4}"/>
              </a:ext>
            </a:extLst>
          </p:cNvPr>
          <p:cNvPicPr>
            <a:picLocks noChangeAspect="1"/>
          </p:cNvPicPr>
          <p:nvPr/>
        </p:nvPicPr>
        <p:blipFill>
          <a:blip r:embed="rId3"/>
          <a:stretch>
            <a:fillRect/>
          </a:stretch>
        </p:blipFill>
        <p:spPr>
          <a:xfrm>
            <a:off x="612990" y="170008"/>
            <a:ext cx="10966019" cy="6219906"/>
          </a:xfrm>
          <a:prstGeom prst="rect">
            <a:avLst/>
          </a:prstGeom>
        </p:spPr>
      </p:pic>
      <p:sp>
        <p:nvSpPr>
          <p:cNvPr id="2" name="Rectangle 1">
            <a:extLst>
              <a:ext uri="{FF2B5EF4-FFF2-40B4-BE49-F238E27FC236}">
                <a16:creationId xmlns:a16="http://schemas.microsoft.com/office/drawing/2014/main" id="{622B5679-38AB-7041-BCC4-86A9CF712661}"/>
              </a:ext>
            </a:extLst>
          </p:cNvPr>
          <p:cNvSpPr/>
          <p:nvPr/>
        </p:nvSpPr>
        <p:spPr>
          <a:xfrm>
            <a:off x="1632105" y="170008"/>
            <a:ext cx="9664505" cy="12942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2CDD4F0-5077-5146-925C-CCBAF0F8ADBF}"/>
              </a:ext>
            </a:extLst>
          </p:cNvPr>
          <p:cNvSpPr txBox="1"/>
          <p:nvPr/>
        </p:nvSpPr>
        <p:spPr>
          <a:xfrm>
            <a:off x="123038" y="385504"/>
            <a:ext cx="12119424" cy="523220"/>
          </a:xfrm>
          <a:prstGeom prst="rect">
            <a:avLst/>
          </a:prstGeom>
          <a:noFill/>
        </p:spPr>
        <p:txBody>
          <a:bodyPr wrap="square" rtlCol="0">
            <a:spAutoFit/>
          </a:bodyPr>
          <a:lstStyle/>
          <a:p>
            <a:pPr algn="ctr"/>
            <a:r>
              <a:rPr lang="en-US" sz="2800" b="1" i="1" dirty="0"/>
              <a:t>Slow-wave activity results from coherently oscillating neuronal populations</a:t>
            </a:r>
          </a:p>
        </p:txBody>
      </p:sp>
    </p:spTree>
    <p:extLst>
      <p:ext uri="{BB962C8B-B14F-4D97-AF65-F5344CB8AC3E}">
        <p14:creationId xmlns:p14="http://schemas.microsoft.com/office/powerpoint/2010/main" val="1151400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63AB6-BB48-EF44-8571-CD9D97CC73BD}"/>
              </a:ext>
            </a:extLst>
          </p:cNvPr>
          <p:cNvSpPr>
            <a:spLocks noGrp="1"/>
          </p:cNvSpPr>
          <p:nvPr>
            <p:ph type="title"/>
          </p:nvPr>
        </p:nvSpPr>
        <p:spPr>
          <a:xfrm>
            <a:off x="72576" y="5083088"/>
            <a:ext cx="12155595" cy="1469639"/>
          </a:xfrm>
        </p:spPr>
        <p:txBody>
          <a:bodyPr>
            <a:normAutofit fontScale="90000"/>
          </a:bodyPr>
          <a:lstStyle/>
          <a:p>
            <a:r>
              <a:rPr lang="en-US" sz="3200" dirty="0"/>
              <a:t>During whisking, membrane potential of somatosensory cortical neurons exhibit reduced low-frequency (0-10Hz) fluctuations and increased high-frequency (30-90Hz) fluctuations. </a:t>
            </a:r>
            <a:br>
              <a:rPr lang="en-US" sz="3200" dirty="0"/>
            </a:br>
            <a:br>
              <a:rPr lang="en-US" sz="3200" dirty="0"/>
            </a:br>
            <a:br>
              <a:rPr lang="en-US" sz="3200" dirty="0"/>
            </a:br>
            <a:br>
              <a:rPr lang="en-US" sz="3200" dirty="0"/>
            </a:br>
            <a:endParaRPr lang="en-US" sz="3200" dirty="0"/>
          </a:p>
        </p:txBody>
      </p:sp>
      <p:sp>
        <p:nvSpPr>
          <p:cNvPr id="5" name="TextBox 4">
            <a:extLst>
              <a:ext uri="{FF2B5EF4-FFF2-40B4-BE49-F238E27FC236}">
                <a16:creationId xmlns:a16="http://schemas.microsoft.com/office/drawing/2014/main" id="{35EE8250-A8BF-C140-96B7-897F97A676A5}"/>
              </a:ext>
            </a:extLst>
          </p:cNvPr>
          <p:cNvSpPr txBox="1"/>
          <p:nvPr/>
        </p:nvSpPr>
        <p:spPr>
          <a:xfrm>
            <a:off x="72576" y="208009"/>
            <a:ext cx="12119424" cy="523220"/>
          </a:xfrm>
          <a:prstGeom prst="rect">
            <a:avLst/>
          </a:prstGeom>
          <a:noFill/>
        </p:spPr>
        <p:txBody>
          <a:bodyPr wrap="square" rtlCol="0">
            <a:spAutoFit/>
          </a:bodyPr>
          <a:lstStyle/>
          <a:p>
            <a:r>
              <a:rPr lang="en-US" sz="2800" b="1" i="1" dirty="0"/>
              <a:t>Exploratory whisking in mouse shifts neurons to a more activated cortical state</a:t>
            </a:r>
          </a:p>
        </p:txBody>
      </p:sp>
      <p:sp>
        <p:nvSpPr>
          <p:cNvPr id="6" name="Rectangle 5">
            <a:extLst>
              <a:ext uri="{FF2B5EF4-FFF2-40B4-BE49-F238E27FC236}">
                <a16:creationId xmlns:a16="http://schemas.microsoft.com/office/drawing/2014/main" id="{A5F7C683-96A1-8F41-9E09-91A32B71BC2C}"/>
              </a:ext>
            </a:extLst>
          </p:cNvPr>
          <p:cNvSpPr/>
          <p:nvPr/>
        </p:nvSpPr>
        <p:spPr>
          <a:xfrm>
            <a:off x="6766868" y="6569123"/>
            <a:ext cx="5461303" cy="369332"/>
          </a:xfrm>
          <a:prstGeom prst="rect">
            <a:avLst/>
          </a:prstGeom>
        </p:spPr>
        <p:txBody>
          <a:bodyPr wrap="none">
            <a:spAutoFit/>
          </a:bodyPr>
          <a:lstStyle/>
          <a:p>
            <a:r>
              <a:rPr lang="en-US" dirty="0"/>
              <a:t>Adapted from Crochet and Petersen. </a:t>
            </a:r>
            <a:r>
              <a:rPr lang="en-US" i="1" dirty="0"/>
              <a:t>Nat </a:t>
            </a:r>
            <a:r>
              <a:rPr lang="en-US" i="1" dirty="0" err="1"/>
              <a:t>Neurosci</a:t>
            </a:r>
            <a:r>
              <a:rPr lang="en-US" i="1" dirty="0"/>
              <a:t>. </a:t>
            </a:r>
            <a:r>
              <a:rPr lang="en-US" i="0" dirty="0"/>
              <a:t>2006.</a:t>
            </a:r>
          </a:p>
        </p:txBody>
      </p:sp>
      <p:grpSp>
        <p:nvGrpSpPr>
          <p:cNvPr id="11" name="Group 10">
            <a:extLst>
              <a:ext uri="{FF2B5EF4-FFF2-40B4-BE49-F238E27FC236}">
                <a16:creationId xmlns:a16="http://schemas.microsoft.com/office/drawing/2014/main" id="{BCC6881D-86F6-4545-9678-2D4963BB4C1A}"/>
              </a:ext>
            </a:extLst>
          </p:cNvPr>
          <p:cNvGrpSpPr/>
          <p:nvPr/>
        </p:nvGrpSpPr>
        <p:grpSpPr>
          <a:xfrm>
            <a:off x="72576" y="1054732"/>
            <a:ext cx="5896228" cy="1852426"/>
            <a:chOff x="72576" y="1576574"/>
            <a:chExt cx="5896228" cy="1852426"/>
          </a:xfrm>
        </p:grpSpPr>
        <p:pic>
          <p:nvPicPr>
            <p:cNvPr id="7" name="Picture 6">
              <a:extLst>
                <a:ext uri="{FF2B5EF4-FFF2-40B4-BE49-F238E27FC236}">
                  <a16:creationId xmlns:a16="http://schemas.microsoft.com/office/drawing/2014/main" id="{BA41F05B-E133-7140-B7AA-51E52312B7D0}"/>
                </a:ext>
              </a:extLst>
            </p:cNvPr>
            <p:cNvPicPr>
              <a:picLocks noChangeAspect="1"/>
            </p:cNvPicPr>
            <p:nvPr/>
          </p:nvPicPr>
          <p:blipFill rotWithShape="1">
            <a:blip r:embed="rId3"/>
            <a:srcRect l="1" t="-1" r="27719" b="80717"/>
            <a:stretch/>
          </p:blipFill>
          <p:spPr>
            <a:xfrm>
              <a:off x="182683" y="1576574"/>
              <a:ext cx="5786121" cy="1852426"/>
            </a:xfrm>
            <a:prstGeom prst="rect">
              <a:avLst/>
            </a:prstGeom>
          </p:spPr>
        </p:pic>
        <p:sp>
          <p:nvSpPr>
            <p:cNvPr id="8" name="Rectangle 7">
              <a:extLst>
                <a:ext uri="{FF2B5EF4-FFF2-40B4-BE49-F238E27FC236}">
                  <a16:creationId xmlns:a16="http://schemas.microsoft.com/office/drawing/2014/main" id="{8422B2FA-35BC-4D44-8E38-D88A7B9127D2}"/>
                </a:ext>
              </a:extLst>
            </p:cNvPr>
            <p:cNvSpPr/>
            <p:nvPr/>
          </p:nvSpPr>
          <p:spPr>
            <a:xfrm>
              <a:off x="72576" y="1600186"/>
              <a:ext cx="335638" cy="2286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a:extLst>
              <a:ext uri="{FF2B5EF4-FFF2-40B4-BE49-F238E27FC236}">
                <a16:creationId xmlns:a16="http://schemas.microsoft.com/office/drawing/2014/main" id="{91FBC505-8C3A-8A4C-9BD1-639C7F3B593A}"/>
              </a:ext>
            </a:extLst>
          </p:cNvPr>
          <p:cNvPicPr>
            <a:picLocks noChangeAspect="1"/>
          </p:cNvPicPr>
          <p:nvPr/>
        </p:nvPicPr>
        <p:blipFill rotWithShape="1">
          <a:blip r:embed="rId3"/>
          <a:srcRect l="1" t="19737" r="27719" b="63668"/>
          <a:stretch/>
        </p:blipFill>
        <p:spPr>
          <a:xfrm>
            <a:off x="182682" y="3505942"/>
            <a:ext cx="5786121" cy="1594148"/>
          </a:xfrm>
          <a:prstGeom prst="rect">
            <a:avLst/>
          </a:prstGeom>
        </p:spPr>
      </p:pic>
      <p:sp>
        <p:nvSpPr>
          <p:cNvPr id="15" name="TextBox 14">
            <a:extLst>
              <a:ext uri="{FF2B5EF4-FFF2-40B4-BE49-F238E27FC236}">
                <a16:creationId xmlns:a16="http://schemas.microsoft.com/office/drawing/2014/main" id="{B920DA34-B8CC-BB4A-B004-7965D35D2B2D}"/>
              </a:ext>
            </a:extLst>
          </p:cNvPr>
          <p:cNvSpPr txBox="1"/>
          <p:nvPr/>
        </p:nvSpPr>
        <p:spPr>
          <a:xfrm>
            <a:off x="1670581" y="3230661"/>
            <a:ext cx="2810321" cy="369332"/>
          </a:xfrm>
          <a:prstGeom prst="rect">
            <a:avLst/>
          </a:prstGeom>
          <a:noFill/>
        </p:spPr>
        <p:txBody>
          <a:bodyPr wrap="none" rtlCol="0">
            <a:spAutoFit/>
          </a:bodyPr>
          <a:lstStyle/>
          <a:p>
            <a:r>
              <a:rPr lang="en-US" u="sng" dirty="0"/>
              <a:t>Low-frequency spectrogram</a:t>
            </a:r>
          </a:p>
        </p:txBody>
      </p:sp>
      <p:pic>
        <p:nvPicPr>
          <p:cNvPr id="17" name="Picture 16">
            <a:extLst>
              <a:ext uri="{FF2B5EF4-FFF2-40B4-BE49-F238E27FC236}">
                <a16:creationId xmlns:a16="http://schemas.microsoft.com/office/drawing/2014/main" id="{75C95035-D5A0-8A45-B279-85CBE685FF03}"/>
              </a:ext>
            </a:extLst>
          </p:cNvPr>
          <p:cNvPicPr>
            <a:picLocks noChangeAspect="1"/>
          </p:cNvPicPr>
          <p:nvPr/>
        </p:nvPicPr>
        <p:blipFill rotWithShape="1">
          <a:blip r:embed="rId3"/>
          <a:srcRect l="1" t="55299" r="27719" b="29683"/>
          <a:stretch/>
        </p:blipFill>
        <p:spPr>
          <a:xfrm>
            <a:off x="6205426" y="3546510"/>
            <a:ext cx="5786121" cy="1442527"/>
          </a:xfrm>
          <a:prstGeom prst="rect">
            <a:avLst/>
          </a:prstGeom>
        </p:spPr>
      </p:pic>
      <p:grpSp>
        <p:nvGrpSpPr>
          <p:cNvPr id="21" name="Group 20">
            <a:extLst>
              <a:ext uri="{FF2B5EF4-FFF2-40B4-BE49-F238E27FC236}">
                <a16:creationId xmlns:a16="http://schemas.microsoft.com/office/drawing/2014/main" id="{AFC3B29E-90B9-014C-9027-105D4CBCA920}"/>
              </a:ext>
            </a:extLst>
          </p:cNvPr>
          <p:cNvGrpSpPr/>
          <p:nvPr/>
        </p:nvGrpSpPr>
        <p:grpSpPr>
          <a:xfrm>
            <a:off x="6132288" y="947042"/>
            <a:ext cx="5967924" cy="2143131"/>
            <a:chOff x="6132288" y="947042"/>
            <a:chExt cx="5967924" cy="2143131"/>
          </a:xfrm>
        </p:grpSpPr>
        <p:grpSp>
          <p:nvGrpSpPr>
            <p:cNvPr id="10" name="Group 9">
              <a:extLst>
                <a:ext uri="{FF2B5EF4-FFF2-40B4-BE49-F238E27FC236}">
                  <a16:creationId xmlns:a16="http://schemas.microsoft.com/office/drawing/2014/main" id="{452F5B6E-D067-BF4B-A9C6-81961CFD80CF}"/>
                </a:ext>
              </a:extLst>
            </p:cNvPr>
            <p:cNvGrpSpPr/>
            <p:nvPr/>
          </p:nvGrpSpPr>
          <p:grpSpPr>
            <a:xfrm>
              <a:off x="6132288" y="947042"/>
              <a:ext cx="5877023" cy="1905756"/>
              <a:chOff x="6132288" y="1600186"/>
              <a:chExt cx="5877023" cy="1905756"/>
            </a:xfrm>
          </p:grpSpPr>
          <p:pic>
            <p:nvPicPr>
              <p:cNvPr id="3" name="Picture 2">
                <a:extLst>
                  <a:ext uri="{FF2B5EF4-FFF2-40B4-BE49-F238E27FC236}">
                    <a16:creationId xmlns:a16="http://schemas.microsoft.com/office/drawing/2014/main" id="{F65D334C-DD27-7842-83E9-BA7EBE9F9915}"/>
                  </a:ext>
                </a:extLst>
              </p:cNvPr>
              <p:cNvPicPr>
                <a:picLocks noChangeAspect="1"/>
              </p:cNvPicPr>
              <p:nvPr/>
            </p:nvPicPr>
            <p:blipFill rotWithShape="1">
              <a:blip r:embed="rId3"/>
              <a:srcRect l="1" t="35513" r="27719" b="44647"/>
              <a:stretch/>
            </p:blipFill>
            <p:spPr>
              <a:xfrm>
                <a:off x="6223190" y="1600186"/>
                <a:ext cx="5786121" cy="1905756"/>
              </a:xfrm>
              <a:prstGeom prst="rect">
                <a:avLst/>
              </a:prstGeom>
            </p:spPr>
          </p:pic>
          <p:sp>
            <p:nvSpPr>
              <p:cNvPr id="9" name="Rectangle 8">
                <a:extLst>
                  <a:ext uri="{FF2B5EF4-FFF2-40B4-BE49-F238E27FC236}">
                    <a16:creationId xmlns:a16="http://schemas.microsoft.com/office/drawing/2014/main" id="{05D6BDA4-A88D-A64E-9981-33BAD613BA01}"/>
                  </a:ext>
                </a:extLst>
              </p:cNvPr>
              <p:cNvSpPr/>
              <p:nvPr/>
            </p:nvSpPr>
            <p:spPr>
              <a:xfrm>
                <a:off x="6132288" y="1600186"/>
                <a:ext cx="335638" cy="2286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6C6CFA4A-50C2-794A-9DEE-A4EC59269972}"/>
                </a:ext>
              </a:extLst>
            </p:cNvPr>
            <p:cNvSpPr/>
            <p:nvPr/>
          </p:nvSpPr>
          <p:spPr>
            <a:xfrm>
              <a:off x="11297559" y="2724474"/>
              <a:ext cx="802653" cy="365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CD569FFC-C752-0E41-B2F0-3FA93D14ECE7}"/>
              </a:ext>
            </a:extLst>
          </p:cNvPr>
          <p:cNvSpPr txBox="1"/>
          <p:nvPr/>
        </p:nvSpPr>
        <p:spPr>
          <a:xfrm>
            <a:off x="7662046" y="3230661"/>
            <a:ext cx="2859373" cy="369332"/>
          </a:xfrm>
          <a:prstGeom prst="rect">
            <a:avLst/>
          </a:prstGeom>
          <a:noFill/>
        </p:spPr>
        <p:txBody>
          <a:bodyPr wrap="none" rtlCol="0">
            <a:spAutoFit/>
          </a:bodyPr>
          <a:lstStyle/>
          <a:p>
            <a:r>
              <a:rPr lang="en-US" u="sng" dirty="0"/>
              <a:t>High-frequency spectrogram</a:t>
            </a:r>
          </a:p>
        </p:txBody>
      </p:sp>
    </p:spTree>
    <p:extLst>
      <p:ext uri="{BB962C8B-B14F-4D97-AF65-F5344CB8AC3E}">
        <p14:creationId xmlns:p14="http://schemas.microsoft.com/office/powerpoint/2010/main" val="3270249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63AB6-BB48-EF44-8571-CD9D97CC73BD}"/>
              </a:ext>
            </a:extLst>
          </p:cNvPr>
          <p:cNvSpPr>
            <a:spLocks noGrp="1"/>
          </p:cNvSpPr>
          <p:nvPr>
            <p:ph type="title"/>
          </p:nvPr>
        </p:nvSpPr>
        <p:spPr>
          <a:xfrm>
            <a:off x="0" y="339579"/>
            <a:ext cx="11996054" cy="763599"/>
          </a:xfrm>
        </p:spPr>
        <p:txBody>
          <a:bodyPr>
            <a:normAutofit fontScale="90000"/>
          </a:bodyPr>
          <a:lstStyle/>
          <a:p>
            <a:pPr algn="ctr"/>
            <a:r>
              <a:rPr lang="en-US" b="1" i="1" dirty="0">
                <a:latin typeface="+mn-lt"/>
              </a:rPr>
              <a:t>Locomotion changes the state of mouse sensory cortices</a:t>
            </a:r>
            <a:r>
              <a:rPr lang="en-US" dirty="0">
                <a:latin typeface="+mn-lt"/>
              </a:rPr>
              <a:t> </a:t>
            </a:r>
          </a:p>
        </p:txBody>
      </p:sp>
      <p:sp>
        <p:nvSpPr>
          <p:cNvPr id="4" name="Rectangle 3">
            <a:extLst>
              <a:ext uri="{FF2B5EF4-FFF2-40B4-BE49-F238E27FC236}">
                <a16:creationId xmlns:a16="http://schemas.microsoft.com/office/drawing/2014/main" id="{2CEF1F4A-BE8D-5647-A588-2157EE663584}"/>
              </a:ext>
            </a:extLst>
          </p:cNvPr>
          <p:cNvSpPr/>
          <p:nvPr/>
        </p:nvSpPr>
        <p:spPr>
          <a:xfrm>
            <a:off x="195941" y="5439035"/>
            <a:ext cx="11800114" cy="830997"/>
          </a:xfrm>
          <a:prstGeom prst="rect">
            <a:avLst/>
          </a:prstGeom>
        </p:spPr>
        <p:txBody>
          <a:bodyPr wrap="square">
            <a:spAutoFit/>
          </a:bodyPr>
          <a:lstStyle/>
          <a:p>
            <a:pPr algn="ctr"/>
            <a:r>
              <a:rPr lang="en-US" sz="2400" dirty="0"/>
              <a:t>The ‘quiet’ state has greater low-frequency power and lower high-frequency power relative to running, or the ‘active’ state</a:t>
            </a:r>
          </a:p>
        </p:txBody>
      </p:sp>
      <p:grpSp>
        <p:nvGrpSpPr>
          <p:cNvPr id="9" name="Group 8">
            <a:extLst>
              <a:ext uri="{FF2B5EF4-FFF2-40B4-BE49-F238E27FC236}">
                <a16:creationId xmlns:a16="http://schemas.microsoft.com/office/drawing/2014/main" id="{0DA6536D-9548-B540-96F1-CEC26C560F04}"/>
              </a:ext>
            </a:extLst>
          </p:cNvPr>
          <p:cNvGrpSpPr/>
          <p:nvPr/>
        </p:nvGrpSpPr>
        <p:grpSpPr>
          <a:xfrm>
            <a:off x="1048223" y="1132515"/>
            <a:ext cx="11143777" cy="4058131"/>
            <a:chOff x="415599" y="1413912"/>
            <a:chExt cx="8346123" cy="3039334"/>
          </a:xfrm>
        </p:grpSpPr>
        <p:pic>
          <p:nvPicPr>
            <p:cNvPr id="3" name="Main graphic">
              <a:extLst>
                <a:ext uri="{FF2B5EF4-FFF2-40B4-BE49-F238E27FC236}">
                  <a16:creationId xmlns:a16="http://schemas.microsoft.com/office/drawing/2014/main" id="{808CB44F-5252-FD4B-B221-9612FDA1F3DC}"/>
                </a:ext>
              </a:extLst>
            </p:cNvPr>
            <p:cNvPicPr/>
            <p:nvPr/>
          </p:nvPicPr>
          <p:blipFill rotWithShape="1">
            <a:blip r:embed="rId3"/>
            <a:srcRect r="51564" b="40114"/>
            <a:stretch/>
          </p:blipFill>
          <p:spPr>
            <a:xfrm>
              <a:off x="415599" y="1413912"/>
              <a:ext cx="4168921" cy="3039334"/>
            </a:xfrm>
            <a:prstGeom prst="rect">
              <a:avLst/>
            </a:prstGeom>
            <a:ln>
              <a:noFill/>
            </a:ln>
          </p:spPr>
        </p:pic>
        <p:pic>
          <p:nvPicPr>
            <p:cNvPr id="5" name="Main graphic">
              <a:extLst>
                <a:ext uri="{FF2B5EF4-FFF2-40B4-BE49-F238E27FC236}">
                  <a16:creationId xmlns:a16="http://schemas.microsoft.com/office/drawing/2014/main" id="{8EFDE072-74EF-2D48-B225-2DAA32331B36}"/>
                </a:ext>
              </a:extLst>
            </p:cNvPr>
            <p:cNvPicPr/>
            <p:nvPr/>
          </p:nvPicPr>
          <p:blipFill rotWithShape="1">
            <a:blip r:embed="rId3"/>
            <a:srcRect l="35076" t="58521" r="33100"/>
            <a:stretch/>
          </p:blipFill>
          <p:spPr>
            <a:xfrm>
              <a:off x="4440510" y="1413912"/>
              <a:ext cx="3799536" cy="2920175"/>
            </a:xfrm>
            <a:prstGeom prst="rect">
              <a:avLst/>
            </a:prstGeom>
            <a:ln>
              <a:noFill/>
            </a:ln>
          </p:spPr>
        </p:pic>
        <p:sp>
          <p:nvSpPr>
            <p:cNvPr id="6" name="Rectangle 5">
              <a:extLst>
                <a:ext uri="{FF2B5EF4-FFF2-40B4-BE49-F238E27FC236}">
                  <a16:creationId xmlns:a16="http://schemas.microsoft.com/office/drawing/2014/main" id="{7A960FDA-76CA-094C-A19F-AA70529CA1D5}"/>
                </a:ext>
              </a:extLst>
            </p:cNvPr>
            <p:cNvSpPr/>
            <p:nvPr/>
          </p:nvSpPr>
          <p:spPr>
            <a:xfrm>
              <a:off x="415599" y="1413912"/>
              <a:ext cx="261295" cy="2367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4ADB5CA-61FF-EC47-94ED-D3A4509BA036}"/>
                </a:ext>
              </a:extLst>
            </p:cNvPr>
            <p:cNvSpPr/>
            <p:nvPr/>
          </p:nvSpPr>
          <p:spPr>
            <a:xfrm>
              <a:off x="4410627" y="1532291"/>
              <a:ext cx="347785" cy="3202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15C507D-9997-834C-B507-46AD4D4CBC42}"/>
                </a:ext>
              </a:extLst>
            </p:cNvPr>
            <p:cNvSpPr/>
            <p:nvPr/>
          </p:nvSpPr>
          <p:spPr>
            <a:xfrm>
              <a:off x="8413937" y="1556042"/>
              <a:ext cx="347785" cy="3202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C98A0B08-7534-524C-B47C-1C25C4140B3F}"/>
              </a:ext>
            </a:extLst>
          </p:cNvPr>
          <p:cNvSpPr/>
          <p:nvPr/>
        </p:nvSpPr>
        <p:spPr>
          <a:xfrm>
            <a:off x="7688716" y="6518421"/>
            <a:ext cx="4503284" cy="646331"/>
          </a:xfrm>
          <a:prstGeom prst="rect">
            <a:avLst/>
          </a:prstGeom>
        </p:spPr>
        <p:txBody>
          <a:bodyPr wrap="none">
            <a:spAutoFit/>
          </a:bodyPr>
          <a:lstStyle/>
          <a:p>
            <a:r>
              <a:rPr lang="en-US" dirty="0"/>
              <a:t>Adapted from </a:t>
            </a:r>
            <a:r>
              <a:rPr lang="en-US" i="0" dirty="0" err="1"/>
              <a:t>Niell</a:t>
            </a:r>
            <a:r>
              <a:rPr lang="en-US" i="0" dirty="0"/>
              <a:t> and Stryker. </a:t>
            </a:r>
            <a:r>
              <a:rPr lang="en-US" i="1" dirty="0"/>
              <a:t>Neuron. </a:t>
            </a:r>
            <a:r>
              <a:rPr lang="en-US" i="0" dirty="0"/>
              <a:t>2010.</a:t>
            </a:r>
          </a:p>
          <a:p>
            <a:endParaRPr lang="en-US" i="0" dirty="0"/>
          </a:p>
        </p:txBody>
      </p:sp>
    </p:spTree>
    <p:extLst>
      <p:ext uri="{BB962C8B-B14F-4D97-AF65-F5344CB8AC3E}">
        <p14:creationId xmlns:p14="http://schemas.microsoft.com/office/powerpoint/2010/main" val="1157831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1DAAF-D28A-0F47-98DC-BA1FC17050E5}"/>
              </a:ext>
            </a:extLst>
          </p:cNvPr>
          <p:cNvSpPr>
            <a:spLocks noGrp="1"/>
          </p:cNvSpPr>
          <p:nvPr>
            <p:ph type="title"/>
          </p:nvPr>
        </p:nvSpPr>
        <p:spPr>
          <a:xfrm>
            <a:off x="396551" y="120733"/>
            <a:ext cx="11360799" cy="763599"/>
          </a:xfrm>
        </p:spPr>
        <p:txBody>
          <a:bodyPr>
            <a:normAutofit/>
          </a:bodyPr>
          <a:lstStyle/>
          <a:p>
            <a:pPr algn="ctr"/>
            <a:r>
              <a:rPr lang="en-US" sz="3200" b="1" i="1" dirty="0">
                <a:latin typeface="+mn-lt"/>
              </a:rPr>
              <a:t>Locomotion desynchronizes prefrontal cortical state in primates</a:t>
            </a:r>
          </a:p>
        </p:txBody>
      </p:sp>
      <p:grpSp>
        <p:nvGrpSpPr>
          <p:cNvPr id="7" name="Group 6">
            <a:extLst>
              <a:ext uri="{FF2B5EF4-FFF2-40B4-BE49-F238E27FC236}">
                <a16:creationId xmlns:a16="http://schemas.microsoft.com/office/drawing/2014/main" id="{2E7BE7AE-8B33-A54A-8152-F5A93A6845CF}"/>
              </a:ext>
            </a:extLst>
          </p:cNvPr>
          <p:cNvGrpSpPr/>
          <p:nvPr/>
        </p:nvGrpSpPr>
        <p:grpSpPr>
          <a:xfrm>
            <a:off x="2239286" y="884332"/>
            <a:ext cx="7713428" cy="5973668"/>
            <a:chOff x="6096000" y="2251665"/>
            <a:chExt cx="5791979" cy="4485601"/>
          </a:xfrm>
        </p:grpSpPr>
        <p:pic>
          <p:nvPicPr>
            <p:cNvPr id="4" name="Picture 2" descr="Fig. 1">
              <a:extLst>
                <a:ext uri="{FF2B5EF4-FFF2-40B4-BE49-F238E27FC236}">
                  <a16:creationId xmlns:a16="http://schemas.microsoft.com/office/drawing/2014/main" id="{AF289692-D4F1-EB46-A7CA-4EB9B73975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49" b="75160"/>
            <a:stretch/>
          </p:blipFill>
          <p:spPr bwMode="auto">
            <a:xfrm>
              <a:off x="6269134" y="2251665"/>
              <a:ext cx="5618845" cy="13434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ig. 3">
              <a:extLst>
                <a:ext uri="{FF2B5EF4-FFF2-40B4-BE49-F238E27FC236}">
                  <a16:creationId xmlns:a16="http://schemas.microsoft.com/office/drawing/2014/main" id="{AF402241-647A-9245-8E9F-AB8856F8DC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12" r="3537" b="53397"/>
            <a:stretch/>
          </p:blipFill>
          <p:spPr bwMode="auto">
            <a:xfrm>
              <a:off x="6096000" y="3595099"/>
              <a:ext cx="5618845" cy="3142167"/>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7">
            <a:extLst>
              <a:ext uri="{FF2B5EF4-FFF2-40B4-BE49-F238E27FC236}">
                <a16:creationId xmlns:a16="http://schemas.microsoft.com/office/drawing/2014/main" id="{A4F74C27-8E40-8543-99A8-544517D5C1E7}"/>
              </a:ext>
            </a:extLst>
          </p:cNvPr>
          <p:cNvSpPr/>
          <p:nvPr/>
        </p:nvSpPr>
        <p:spPr>
          <a:xfrm>
            <a:off x="7688716" y="6518421"/>
            <a:ext cx="4609467" cy="646331"/>
          </a:xfrm>
          <a:prstGeom prst="rect">
            <a:avLst/>
          </a:prstGeom>
        </p:spPr>
        <p:txBody>
          <a:bodyPr wrap="none">
            <a:spAutoFit/>
          </a:bodyPr>
          <a:lstStyle/>
          <a:p>
            <a:r>
              <a:rPr lang="en-US" dirty="0"/>
              <a:t>Adapted from </a:t>
            </a:r>
            <a:r>
              <a:rPr lang="en-US" i="0" dirty="0"/>
              <a:t>Milton et al. </a:t>
            </a:r>
            <a:r>
              <a:rPr lang="en-US" i="1" dirty="0"/>
              <a:t>Nat </a:t>
            </a:r>
            <a:r>
              <a:rPr lang="en-US" i="1" dirty="0" err="1"/>
              <a:t>Commun</a:t>
            </a:r>
            <a:r>
              <a:rPr lang="en-US" i="1" dirty="0"/>
              <a:t>. </a:t>
            </a:r>
            <a:r>
              <a:rPr lang="en-US" i="0" dirty="0"/>
              <a:t>2020.</a:t>
            </a:r>
          </a:p>
          <a:p>
            <a:endParaRPr lang="en-US" i="0" dirty="0"/>
          </a:p>
        </p:txBody>
      </p:sp>
    </p:spTree>
    <p:extLst>
      <p:ext uri="{BB962C8B-B14F-4D97-AF65-F5344CB8AC3E}">
        <p14:creationId xmlns:p14="http://schemas.microsoft.com/office/powerpoint/2010/main" val="367876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7FFF7-8CEE-694A-97E0-D871EB28431E}"/>
              </a:ext>
            </a:extLst>
          </p:cNvPr>
          <p:cNvSpPr>
            <a:spLocks noGrp="1"/>
          </p:cNvSpPr>
          <p:nvPr>
            <p:ph type="title"/>
          </p:nvPr>
        </p:nvSpPr>
        <p:spPr>
          <a:xfrm>
            <a:off x="235131" y="219092"/>
            <a:ext cx="11861075" cy="763599"/>
          </a:xfrm>
        </p:spPr>
        <p:txBody>
          <a:bodyPr>
            <a:normAutofit/>
          </a:bodyPr>
          <a:lstStyle/>
          <a:p>
            <a:pPr algn="ctr"/>
            <a:r>
              <a:rPr lang="en-US" sz="3600" b="1" i="1" dirty="0">
                <a:latin typeface="+mn-lt"/>
              </a:rPr>
              <a:t>Pupil diameter increases in more ’aroused’ cortical states</a:t>
            </a:r>
          </a:p>
        </p:txBody>
      </p:sp>
      <p:grpSp>
        <p:nvGrpSpPr>
          <p:cNvPr id="13" name="Group 12">
            <a:extLst>
              <a:ext uri="{FF2B5EF4-FFF2-40B4-BE49-F238E27FC236}">
                <a16:creationId xmlns:a16="http://schemas.microsoft.com/office/drawing/2014/main" id="{C9933BCC-211A-314A-8C61-9B5E043334CD}"/>
              </a:ext>
            </a:extLst>
          </p:cNvPr>
          <p:cNvGrpSpPr/>
          <p:nvPr/>
        </p:nvGrpSpPr>
        <p:grpSpPr>
          <a:xfrm>
            <a:off x="5954023" y="1122276"/>
            <a:ext cx="5486398" cy="5041814"/>
            <a:chOff x="6622869" y="1836140"/>
            <a:chExt cx="4810806" cy="4420968"/>
          </a:xfrm>
        </p:grpSpPr>
        <p:grpSp>
          <p:nvGrpSpPr>
            <p:cNvPr id="7" name="Group 6">
              <a:extLst>
                <a:ext uri="{FF2B5EF4-FFF2-40B4-BE49-F238E27FC236}">
                  <a16:creationId xmlns:a16="http://schemas.microsoft.com/office/drawing/2014/main" id="{98768A8D-E1BF-8843-84AA-92EB194CE42C}"/>
                </a:ext>
              </a:extLst>
            </p:cNvPr>
            <p:cNvGrpSpPr/>
            <p:nvPr/>
          </p:nvGrpSpPr>
          <p:grpSpPr>
            <a:xfrm>
              <a:off x="6622869" y="2151006"/>
              <a:ext cx="4810806" cy="4106102"/>
              <a:chOff x="927464" y="1902812"/>
              <a:chExt cx="4810806" cy="4106102"/>
            </a:xfrm>
          </p:grpSpPr>
          <p:pic>
            <p:nvPicPr>
              <p:cNvPr id="4" name="Picture 2" descr="Fig. 3">
                <a:extLst>
                  <a:ext uri="{FF2B5EF4-FFF2-40B4-BE49-F238E27FC236}">
                    <a16:creationId xmlns:a16="http://schemas.microsoft.com/office/drawing/2014/main" id="{DDAA3D87-A6E3-924A-9458-4E41F87ECF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300" t="48190" b="28191"/>
              <a:stretch/>
            </p:blipFill>
            <p:spPr bwMode="auto">
              <a:xfrm>
                <a:off x="927464" y="1902812"/>
                <a:ext cx="4810806" cy="410610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00C5DA3-75B7-CA49-A7AD-B44C7BAEFD92}"/>
                  </a:ext>
                </a:extLst>
              </p:cNvPr>
              <p:cNvSpPr/>
              <p:nvPr/>
            </p:nvSpPr>
            <p:spPr>
              <a:xfrm>
                <a:off x="1084217" y="1902812"/>
                <a:ext cx="470263" cy="3962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57BE40A6-77D8-C945-BF57-12F4A2045C8F}"/>
                </a:ext>
              </a:extLst>
            </p:cNvPr>
            <p:cNvSpPr txBox="1"/>
            <p:nvPr/>
          </p:nvSpPr>
          <p:spPr>
            <a:xfrm>
              <a:off x="8717279" y="1836140"/>
              <a:ext cx="1249001" cy="461665"/>
            </a:xfrm>
            <a:prstGeom prst="rect">
              <a:avLst/>
            </a:prstGeom>
            <a:noFill/>
          </p:spPr>
          <p:txBody>
            <a:bodyPr wrap="square" rtlCol="0">
              <a:spAutoFit/>
            </a:bodyPr>
            <a:lstStyle/>
            <a:p>
              <a:r>
                <a:rPr lang="en-US" sz="2400" dirty="0"/>
                <a:t>Primate</a:t>
              </a:r>
            </a:p>
          </p:txBody>
        </p:sp>
      </p:grpSp>
      <p:grpSp>
        <p:nvGrpSpPr>
          <p:cNvPr id="12" name="Group 11">
            <a:extLst>
              <a:ext uri="{FF2B5EF4-FFF2-40B4-BE49-F238E27FC236}">
                <a16:creationId xmlns:a16="http://schemas.microsoft.com/office/drawing/2014/main" id="{FE7D3F6A-1BCF-A14B-B8EB-2EB1D8CEB664}"/>
              </a:ext>
            </a:extLst>
          </p:cNvPr>
          <p:cNvGrpSpPr/>
          <p:nvPr/>
        </p:nvGrpSpPr>
        <p:grpSpPr>
          <a:xfrm>
            <a:off x="927462" y="1122276"/>
            <a:ext cx="5355773" cy="4914653"/>
            <a:chOff x="927463" y="1817522"/>
            <a:chExt cx="4598124" cy="4219407"/>
          </a:xfrm>
        </p:grpSpPr>
        <p:sp>
          <p:nvSpPr>
            <p:cNvPr id="9" name="TextBox 8">
              <a:extLst>
                <a:ext uri="{FF2B5EF4-FFF2-40B4-BE49-F238E27FC236}">
                  <a16:creationId xmlns:a16="http://schemas.microsoft.com/office/drawing/2014/main" id="{86867233-7502-0F49-932E-3735750369D7}"/>
                </a:ext>
              </a:extLst>
            </p:cNvPr>
            <p:cNvSpPr txBox="1"/>
            <p:nvPr/>
          </p:nvSpPr>
          <p:spPr>
            <a:xfrm>
              <a:off x="2789257" y="1817522"/>
              <a:ext cx="1045029" cy="461665"/>
            </a:xfrm>
            <a:prstGeom prst="rect">
              <a:avLst/>
            </a:prstGeom>
            <a:noFill/>
          </p:spPr>
          <p:txBody>
            <a:bodyPr wrap="square" rtlCol="0">
              <a:spAutoFit/>
            </a:bodyPr>
            <a:lstStyle/>
            <a:p>
              <a:r>
                <a:rPr lang="en-US" sz="2400" dirty="0"/>
                <a:t>Mouse</a:t>
              </a:r>
            </a:p>
          </p:txBody>
        </p:sp>
        <p:pic>
          <p:nvPicPr>
            <p:cNvPr id="10" name="Main graphic">
              <a:extLst>
                <a:ext uri="{FF2B5EF4-FFF2-40B4-BE49-F238E27FC236}">
                  <a16:creationId xmlns:a16="http://schemas.microsoft.com/office/drawing/2014/main" id="{2C7EC55F-12D8-CD4C-8032-A463E8694004}"/>
                </a:ext>
              </a:extLst>
            </p:cNvPr>
            <p:cNvPicPr/>
            <p:nvPr/>
          </p:nvPicPr>
          <p:blipFill rotWithShape="1">
            <a:blip r:embed="rId3"/>
            <a:srcRect l="43197" b="64184"/>
            <a:stretch/>
          </p:blipFill>
          <p:spPr>
            <a:xfrm>
              <a:off x="1097958" y="2211195"/>
              <a:ext cx="4427629" cy="3825734"/>
            </a:xfrm>
            <a:prstGeom prst="rect">
              <a:avLst/>
            </a:prstGeom>
            <a:ln>
              <a:noFill/>
            </a:ln>
          </p:spPr>
        </p:pic>
        <p:sp>
          <p:nvSpPr>
            <p:cNvPr id="11" name="Rectangle 10">
              <a:extLst>
                <a:ext uri="{FF2B5EF4-FFF2-40B4-BE49-F238E27FC236}">
                  <a16:creationId xmlns:a16="http://schemas.microsoft.com/office/drawing/2014/main" id="{66FD1864-2676-9C4F-A3DA-A1FF53556470}"/>
                </a:ext>
              </a:extLst>
            </p:cNvPr>
            <p:cNvSpPr/>
            <p:nvPr/>
          </p:nvSpPr>
          <p:spPr>
            <a:xfrm>
              <a:off x="927463" y="2048354"/>
              <a:ext cx="339634" cy="4989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0D8F2A64-357E-ED4B-84BC-C10601781516}"/>
              </a:ext>
            </a:extLst>
          </p:cNvPr>
          <p:cNvSpPr/>
          <p:nvPr/>
        </p:nvSpPr>
        <p:spPr>
          <a:xfrm>
            <a:off x="1323059" y="6495469"/>
            <a:ext cx="4329711" cy="646331"/>
          </a:xfrm>
          <a:prstGeom prst="rect">
            <a:avLst/>
          </a:prstGeom>
        </p:spPr>
        <p:txBody>
          <a:bodyPr wrap="none">
            <a:spAutoFit/>
          </a:bodyPr>
          <a:lstStyle/>
          <a:p>
            <a:r>
              <a:rPr lang="en-US" dirty="0"/>
              <a:t>Adapted from </a:t>
            </a:r>
            <a:r>
              <a:rPr lang="en-US" i="0" dirty="0"/>
              <a:t>McGinley et al. </a:t>
            </a:r>
            <a:r>
              <a:rPr lang="en-US" i="1" dirty="0"/>
              <a:t>Neuron. </a:t>
            </a:r>
            <a:r>
              <a:rPr lang="en-US" i="0" dirty="0"/>
              <a:t>2015.</a:t>
            </a:r>
          </a:p>
          <a:p>
            <a:endParaRPr lang="en-US" i="0" dirty="0"/>
          </a:p>
        </p:txBody>
      </p:sp>
      <p:sp>
        <p:nvSpPr>
          <p:cNvPr id="15" name="Rectangle 14">
            <a:extLst>
              <a:ext uri="{FF2B5EF4-FFF2-40B4-BE49-F238E27FC236}">
                <a16:creationId xmlns:a16="http://schemas.microsoft.com/office/drawing/2014/main" id="{38CAEFF6-DA35-654D-B139-DE120EF8BF2E}"/>
              </a:ext>
            </a:extLst>
          </p:cNvPr>
          <p:cNvSpPr/>
          <p:nvPr/>
        </p:nvSpPr>
        <p:spPr>
          <a:xfrm>
            <a:off x="7688716" y="6518421"/>
            <a:ext cx="4609467" cy="646331"/>
          </a:xfrm>
          <a:prstGeom prst="rect">
            <a:avLst/>
          </a:prstGeom>
        </p:spPr>
        <p:txBody>
          <a:bodyPr wrap="none">
            <a:spAutoFit/>
          </a:bodyPr>
          <a:lstStyle/>
          <a:p>
            <a:r>
              <a:rPr lang="en-US" dirty="0"/>
              <a:t>Adapted from </a:t>
            </a:r>
            <a:r>
              <a:rPr lang="en-US" i="0" dirty="0"/>
              <a:t>Milton et al. </a:t>
            </a:r>
            <a:r>
              <a:rPr lang="en-US" i="1" dirty="0"/>
              <a:t>Nat </a:t>
            </a:r>
            <a:r>
              <a:rPr lang="en-US" i="1" dirty="0" err="1"/>
              <a:t>Commun</a:t>
            </a:r>
            <a:r>
              <a:rPr lang="en-US" i="1" dirty="0"/>
              <a:t>. </a:t>
            </a:r>
            <a:r>
              <a:rPr lang="en-US" i="0" dirty="0"/>
              <a:t>2020.</a:t>
            </a:r>
          </a:p>
          <a:p>
            <a:endParaRPr lang="en-US" i="0" dirty="0"/>
          </a:p>
        </p:txBody>
      </p:sp>
    </p:spTree>
    <p:extLst>
      <p:ext uri="{BB962C8B-B14F-4D97-AF65-F5344CB8AC3E}">
        <p14:creationId xmlns:p14="http://schemas.microsoft.com/office/powerpoint/2010/main" val="4015768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63AB6-BB48-EF44-8571-CD9D97CC73BD}"/>
              </a:ext>
            </a:extLst>
          </p:cNvPr>
          <p:cNvSpPr>
            <a:spLocks noGrp="1"/>
          </p:cNvSpPr>
          <p:nvPr>
            <p:ph type="title"/>
          </p:nvPr>
        </p:nvSpPr>
        <p:spPr>
          <a:xfrm>
            <a:off x="415600" y="128910"/>
            <a:ext cx="11360799" cy="1255857"/>
          </a:xfrm>
        </p:spPr>
        <p:txBody>
          <a:bodyPr>
            <a:normAutofit/>
          </a:bodyPr>
          <a:lstStyle/>
          <a:p>
            <a:pPr algn="ctr"/>
            <a:r>
              <a:rPr lang="en-US" sz="3200" b="1" i="1" dirty="0">
                <a:latin typeface="+mn-lt"/>
              </a:rPr>
              <a:t>Responses to whisker stimulation are strongest and least variable when not whisking</a:t>
            </a:r>
          </a:p>
        </p:txBody>
      </p:sp>
      <p:sp>
        <p:nvSpPr>
          <p:cNvPr id="5" name="Rectangle 4">
            <a:extLst>
              <a:ext uri="{FF2B5EF4-FFF2-40B4-BE49-F238E27FC236}">
                <a16:creationId xmlns:a16="http://schemas.microsoft.com/office/drawing/2014/main" id="{750BB61A-58E5-7649-AE2F-FBDEB7C1CEDC}"/>
              </a:ext>
            </a:extLst>
          </p:cNvPr>
          <p:cNvSpPr/>
          <p:nvPr/>
        </p:nvSpPr>
        <p:spPr>
          <a:xfrm>
            <a:off x="6766868" y="6569123"/>
            <a:ext cx="5461303" cy="369332"/>
          </a:xfrm>
          <a:prstGeom prst="rect">
            <a:avLst/>
          </a:prstGeom>
        </p:spPr>
        <p:txBody>
          <a:bodyPr wrap="none">
            <a:spAutoFit/>
          </a:bodyPr>
          <a:lstStyle/>
          <a:p>
            <a:r>
              <a:rPr lang="en-US" dirty="0"/>
              <a:t>Adapted from Crochet and Petersen. </a:t>
            </a:r>
            <a:r>
              <a:rPr lang="en-US" i="1" dirty="0"/>
              <a:t>Nat </a:t>
            </a:r>
            <a:r>
              <a:rPr lang="en-US" i="1" dirty="0" err="1"/>
              <a:t>Neurosci</a:t>
            </a:r>
            <a:r>
              <a:rPr lang="en-US" i="1" dirty="0"/>
              <a:t>. </a:t>
            </a:r>
            <a:r>
              <a:rPr lang="en-US" i="0" dirty="0"/>
              <a:t>2006.</a:t>
            </a:r>
          </a:p>
        </p:txBody>
      </p:sp>
      <p:grpSp>
        <p:nvGrpSpPr>
          <p:cNvPr id="10" name="Group 9">
            <a:extLst>
              <a:ext uri="{FF2B5EF4-FFF2-40B4-BE49-F238E27FC236}">
                <a16:creationId xmlns:a16="http://schemas.microsoft.com/office/drawing/2014/main" id="{74351729-8DEA-8D43-B37C-A8F9342B57E3}"/>
              </a:ext>
            </a:extLst>
          </p:cNvPr>
          <p:cNvGrpSpPr/>
          <p:nvPr/>
        </p:nvGrpSpPr>
        <p:grpSpPr>
          <a:xfrm>
            <a:off x="590843" y="1384767"/>
            <a:ext cx="10834422" cy="4847091"/>
            <a:chOff x="590843" y="1384767"/>
            <a:chExt cx="10834422" cy="4847091"/>
          </a:xfrm>
        </p:grpSpPr>
        <p:pic>
          <p:nvPicPr>
            <p:cNvPr id="2050" name="Picture 2" descr="Figure 2">
              <a:extLst>
                <a:ext uri="{FF2B5EF4-FFF2-40B4-BE49-F238E27FC236}">
                  <a16:creationId xmlns:a16="http://schemas.microsoft.com/office/drawing/2014/main" id="{692E885B-6731-FE4B-A0C6-18EB0B1D7E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0704"/>
            <a:stretch/>
          </p:blipFill>
          <p:spPr bwMode="auto">
            <a:xfrm>
              <a:off x="819705" y="1384767"/>
              <a:ext cx="10605560" cy="484709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4695A52A-672B-1241-A3DD-4A20C21D852B}"/>
                </a:ext>
              </a:extLst>
            </p:cNvPr>
            <p:cNvSpPr/>
            <p:nvPr/>
          </p:nvSpPr>
          <p:spPr>
            <a:xfrm>
              <a:off x="590843" y="1384767"/>
              <a:ext cx="576775" cy="584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88B941-CD6F-C245-BD92-7DE40D0FF9BF}"/>
                </a:ext>
              </a:extLst>
            </p:cNvPr>
            <p:cNvSpPr/>
            <p:nvPr/>
          </p:nvSpPr>
          <p:spPr>
            <a:xfrm>
              <a:off x="7623404" y="1429677"/>
              <a:ext cx="576775" cy="584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377844A2-BE6B-964F-928F-1A104BD420AD}"/>
              </a:ext>
            </a:extLst>
          </p:cNvPr>
          <p:cNvGrpSpPr/>
          <p:nvPr/>
        </p:nvGrpSpPr>
        <p:grpSpPr>
          <a:xfrm>
            <a:off x="8365302" y="1492456"/>
            <a:ext cx="3411097" cy="369332"/>
            <a:chOff x="415600" y="6359628"/>
            <a:chExt cx="3411097" cy="369332"/>
          </a:xfrm>
        </p:grpSpPr>
        <p:pic>
          <p:nvPicPr>
            <p:cNvPr id="6" name="Picture 2" descr="Figure 2">
              <a:extLst>
                <a:ext uri="{FF2B5EF4-FFF2-40B4-BE49-F238E27FC236}">
                  <a16:creationId xmlns:a16="http://schemas.microsoft.com/office/drawing/2014/main" id="{CD598ECF-F780-FC44-9D29-E32B1AB4B9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026" t="55713" r="79454" b="40846"/>
            <a:stretch/>
          </p:blipFill>
          <p:spPr bwMode="auto">
            <a:xfrm>
              <a:off x="619241" y="6413940"/>
              <a:ext cx="267286" cy="28135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E800620-CDE0-2043-B201-E11A96C8C4BB}"/>
                </a:ext>
              </a:extLst>
            </p:cNvPr>
            <p:cNvSpPr/>
            <p:nvPr/>
          </p:nvSpPr>
          <p:spPr>
            <a:xfrm>
              <a:off x="415600" y="6359628"/>
              <a:ext cx="3411097" cy="33566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C1C2DCB-5388-2B4F-8447-6E0A449B67D2}"/>
                </a:ext>
              </a:extLst>
            </p:cNvPr>
            <p:cNvSpPr/>
            <p:nvPr/>
          </p:nvSpPr>
          <p:spPr>
            <a:xfrm>
              <a:off x="917952" y="6359628"/>
              <a:ext cx="2908745" cy="369332"/>
            </a:xfrm>
            <a:prstGeom prst="rect">
              <a:avLst/>
            </a:prstGeom>
          </p:spPr>
          <p:txBody>
            <a:bodyPr wrap="none">
              <a:spAutoFit/>
            </a:bodyPr>
            <a:lstStyle/>
            <a:p>
              <a:r>
                <a:rPr lang="en-US" dirty="0"/>
                <a:t>Indicates whisker stimulation</a:t>
              </a:r>
              <a:endParaRPr lang="en-US" i="0" dirty="0"/>
            </a:p>
          </p:txBody>
        </p:sp>
      </p:grpSp>
    </p:spTree>
    <p:extLst>
      <p:ext uri="{BB962C8B-B14F-4D97-AF65-F5344CB8AC3E}">
        <p14:creationId xmlns:p14="http://schemas.microsoft.com/office/powerpoint/2010/main" val="4382217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722</TotalTime>
  <Words>2590</Words>
  <Application>Microsoft Office PowerPoint</Application>
  <PresentationFormat>Widescreen</PresentationFormat>
  <Paragraphs>138</Paragraphs>
  <Slides>16</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Impact of brain state on neural responses</vt:lpstr>
      <vt:lpstr>PowerPoint Presentation</vt:lpstr>
      <vt:lpstr>PowerPoint Presentation</vt:lpstr>
      <vt:lpstr>PowerPoint Presentation</vt:lpstr>
      <vt:lpstr>During whisking, membrane potential of somatosensory cortical neurons exhibit reduced low-frequency (0-10Hz) fluctuations and increased high-frequency (30-90Hz) fluctuations.     </vt:lpstr>
      <vt:lpstr>Locomotion changes the state of mouse sensory cortices </vt:lpstr>
      <vt:lpstr>Locomotion desynchronizes prefrontal cortical state in primates</vt:lpstr>
      <vt:lpstr>Pupil diameter increases in more ’aroused’ cortical states</vt:lpstr>
      <vt:lpstr>Responses to whisker stimulation are strongest and least variable when not whisking</vt:lpstr>
      <vt:lpstr>Auditory stimulus responses are strongest and most reliable at an intermediate pupil diameter</vt:lpstr>
      <vt:lpstr>Stationary Moving</vt:lpstr>
      <vt:lpstr>Locomotion can enhance the capacity for cortical plasticity in adult mice</vt:lpstr>
      <vt:lpstr>Performance in an auditory detection task is maximized at an intermediate pupil diameter</vt:lpstr>
      <vt:lpstr>When the cortex is desynchronized, behavioral performance in an orientation discrimination task is improved and smaller changes can be detected</vt:lpstr>
      <vt:lpstr>Summary</vt:lpstr>
      <vt:lpstr>Suggested readings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Dragoi, Valentin</cp:lastModifiedBy>
  <cp:revision>47</cp:revision>
  <dcterms:created xsi:type="dcterms:W3CDTF">2021-04-12T17:47:50Z</dcterms:created>
  <dcterms:modified xsi:type="dcterms:W3CDTF">2021-04-13T18:09:55Z</dcterms:modified>
</cp:coreProperties>
</file>