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76" r:id="rId2"/>
    <p:sldId id="318" r:id="rId3"/>
    <p:sldId id="332" r:id="rId4"/>
    <p:sldId id="343" r:id="rId5"/>
    <p:sldId id="345" r:id="rId6"/>
    <p:sldId id="344" r:id="rId7"/>
    <p:sldId id="327" r:id="rId8"/>
    <p:sldId id="340" r:id="rId9"/>
    <p:sldId id="341" r:id="rId10"/>
    <p:sldId id="337" r:id="rId11"/>
    <p:sldId id="338" r:id="rId12"/>
    <p:sldId id="339" r:id="rId13"/>
    <p:sldId id="328" r:id="rId14"/>
    <p:sldId id="329" r:id="rId15"/>
    <p:sldId id="323" r:id="rId16"/>
    <p:sldId id="324" r:id="rId17"/>
    <p:sldId id="342" r:id="rId18"/>
    <p:sldId id="325" r:id="rId19"/>
    <p:sldId id="317" r:id="rId20"/>
  </p:sldIdLst>
  <p:sldSz cx="9144000" cy="6858000" type="screen4x3"/>
  <p:notesSz cx="7315200" cy="96012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D0D29"/>
    <a:srgbClr val="111135"/>
    <a:srgbClr val="13133D"/>
    <a:srgbClr val="101032"/>
    <a:srgbClr val="141440"/>
    <a:srgbClr val="161642"/>
    <a:srgbClr val="27277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23" d="100"/>
          <a:sy n="123" d="100"/>
        </p:scale>
        <p:origin x="978" y="10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png"/></Relationships>
</file>

<file path=ppt/drawings/_rels/vmlDrawing2.vml.rels><?xml version="1.0" encoding="UTF-8" standalone="yes"?>
<Relationships xmlns="http://schemas.openxmlformats.org/package/2006/relationships"><Relationship Id="rId2" Type="http://schemas.openxmlformats.org/officeDocument/2006/relationships/image" Target="../media/image18.wmf"/><Relationship Id="rId1" Type="http://schemas.openxmlformats.org/officeDocument/2006/relationships/image" Target="../media/image17.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3170238" cy="479425"/>
          </a:xfrm>
          <a:prstGeom prst="rect">
            <a:avLst/>
          </a:prstGeom>
          <a:noFill/>
          <a:ln w="9525">
            <a:noFill/>
            <a:miter lim="800000"/>
            <a:headEnd/>
            <a:tailEnd/>
          </a:ln>
        </p:spPr>
        <p:txBody>
          <a:bodyPr vert="horz" wrap="square" lIns="96661" tIns="48331" rIns="96661" bIns="48331" numCol="1" anchor="t" anchorCtr="0" compatLnSpc="1">
            <a:prstTxWarp prst="textNoShape">
              <a:avLst/>
            </a:prstTxWarp>
          </a:bodyPr>
          <a:lstStyle>
            <a:lvl1pPr defTabSz="966788">
              <a:defRPr sz="1300">
                <a:latin typeface="Arial" pitchFamily="34" charset="0"/>
              </a:defRPr>
            </a:lvl1pPr>
          </a:lstStyle>
          <a:p>
            <a:pPr>
              <a:defRPr/>
            </a:pPr>
            <a:endParaRPr lang="en-US"/>
          </a:p>
        </p:txBody>
      </p:sp>
      <p:sp>
        <p:nvSpPr>
          <p:cNvPr id="3075" name="Rectangle 3"/>
          <p:cNvSpPr>
            <a:spLocks noGrp="1" noChangeArrowheads="1"/>
          </p:cNvSpPr>
          <p:nvPr>
            <p:ph type="dt" idx="1"/>
          </p:nvPr>
        </p:nvSpPr>
        <p:spPr bwMode="auto">
          <a:xfrm>
            <a:off x="4143375" y="0"/>
            <a:ext cx="3170238" cy="479425"/>
          </a:xfrm>
          <a:prstGeom prst="rect">
            <a:avLst/>
          </a:prstGeom>
          <a:noFill/>
          <a:ln w="9525">
            <a:noFill/>
            <a:miter lim="800000"/>
            <a:headEnd/>
            <a:tailEnd/>
          </a:ln>
        </p:spPr>
        <p:txBody>
          <a:bodyPr vert="horz" wrap="square" lIns="96661" tIns="48331" rIns="96661" bIns="48331" numCol="1" anchor="t" anchorCtr="0" compatLnSpc="1">
            <a:prstTxWarp prst="textNoShape">
              <a:avLst/>
            </a:prstTxWarp>
          </a:bodyPr>
          <a:lstStyle>
            <a:lvl1pPr algn="r" defTabSz="966788">
              <a:defRPr sz="1300">
                <a:latin typeface="Arial" pitchFamily="34" charset="0"/>
              </a:defRPr>
            </a:lvl1pPr>
          </a:lstStyle>
          <a:p>
            <a:pPr>
              <a:defRPr/>
            </a:pPr>
            <a:endParaRPr lang="en-US"/>
          </a:p>
        </p:txBody>
      </p:sp>
      <p:sp>
        <p:nvSpPr>
          <p:cNvPr id="17412" name="Rectangle 4"/>
          <p:cNvSpPr>
            <a:spLocks noGrp="1" noRot="1" noChangeAspect="1" noChangeArrowheads="1" noTextEdit="1"/>
          </p:cNvSpPr>
          <p:nvPr>
            <p:ph type="sldImg" idx="2"/>
          </p:nvPr>
        </p:nvSpPr>
        <p:spPr bwMode="auto">
          <a:xfrm>
            <a:off x="1257300" y="720725"/>
            <a:ext cx="4800600" cy="3600450"/>
          </a:xfrm>
          <a:prstGeom prst="rect">
            <a:avLst/>
          </a:prstGeom>
          <a:noFill/>
          <a:ln w="9525">
            <a:solidFill>
              <a:srgbClr val="000000"/>
            </a:solidFill>
            <a:miter lim="800000"/>
            <a:headEnd/>
            <a:tailEnd/>
          </a:ln>
        </p:spPr>
      </p:sp>
      <p:sp>
        <p:nvSpPr>
          <p:cNvPr id="3077" name="Rectangle 5"/>
          <p:cNvSpPr>
            <a:spLocks noGrp="1" noChangeArrowheads="1"/>
          </p:cNvSpPr>
          <p:nvPr>
            <p:ph type="body" sz="quarter" idx="3"/>
          </p:nvPr>
        </p:nvSpPr>
        <p:spPr bwMode="auto">
          <a:xfrm>
            <a:off x="731838" y="4560888"/>
            <a:ext cx="5851525" cy="4319587"/>
          </a:xfrm>
          <a:prstGeom prst="rect">
            <a:avLst/>
          </a:prstGeom>
          <a:noFill/>
          <a:ln w="9525">
            <a:noFill/>
            <a:miter lim="800000"/>
            <a:headEnd/>
            <a:tailEnd/>
          </a:ln>
        </p:spPr>
        <p:txBody>
          <a:bodyPr vert="horz" wrap="square" lIns="96661" tIns="48331" rIns="96661" bIns="48331"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078" name="Rectangle 6"/>
          <p:cNvSpPr>
            <a:spLocks noGrp="1" noChangeArrowheads="1"/>
          </p:cNvSpPr>
          <p:nvPr>
            <p:ph type="ftr" sz="quarter" idx="4"/>
          </p:nvPr>
        </p:nvSpPr>
        <p:spPr bwMode="auto">
          <a:xfrm>
            <a:off x="0" y="9120188"/>
            <a:ext cx="3170238" cy="479425"/>
          </a:xfrm>
          <a:prstGeom prst="rect">
            <a:avLst/>
          </a:prstGeom>
          <a:noFill/>
          <a:ln w="9525">
            <a:noFill/>
            <a:miter lim="800000"/>
            <a:headEnd/>
            <a:tailEnd/>
          </a:ln>
        </p:spPr>
        <p:txBody>
          <a:bodyPr vert="horz" wrap="square" lIns="96661" tIns="48331" rIns="96661" bIns="48331" numCol="1" anchor="b" anchorCtr="0" compatLnSpc="1">
            <a:prstTxWarp prst="textNoShape">
              <a:avLst/>
            </a:prstTxWarp>
          </a:bodyPr>
          <a:lstStyle>
            <a:lvl1pPr defTabSz="966788">
              <a:defRPr sz="1300">
                <a:latin typeface="Arial" pitchFamily="34" charset="0"/>
              </a:defRPr>
            </a:lvl1pPr>
          </a:lstStyle>
          <a:p>
            <a:pPr>
              <a:defRPr/>
            </a:pPr>
            <a:endParaRPr lang="en-US"/>
          </a:p>
        </p:txBody>
      </p:sp>
      <p:sp>
        <p:nvSpPr>
          <p:cNvPr id="3079" name="Rectangle 7"/>
          <p:cNvSpPr>
            <a:spLocks noGrp="1" noChangeArrowheads="1"/>
          </p:cNvSpPr>
          <p:nvPr>
            <p:ph type="sldNum" sz="quarter" idx="5"/>
          </p:nvPr>
        </p:nvSpPr>
        <p:spPr bwMode="auto">
          <a:xfrm>
            <a:off x="4143375" y="9120188"/>
            <a:ext cx="3170238" cy="479425"/>
          </a:xfrm>
          <a:prstGeom prst="rect">
            <a:avLst/>
          </a:prstGeom>
          <a:noFill/>
          <a:ln w="9525">
            <a:noFill/>
            <a:miter lim="800000"/>
            <a:headEnd/>
            <a:tailEnd/>
          </a:ln>
        </p:spPr>
        <p:txBody>
          <a:bodyPr vert="horz" wrap="square" lIns="96661" tIns="48331" rIns="96661" bIns="48331" numCol="1" anchor="b" anchorCtr="0" compatLnSpc="1">
            <a:prstTxWarp prst="textNoShape">
              <a:avLst/>
            </a:prstTxWarp>
          </a:bodyPr>
          <a:lstStyle>
            <a:lvl1pPr algn="r" defTabSz="966788">
              <a:defRPr sz="1300">
                <a:latin typeface="Arial" pitchFamily="34" charset="0"/>
              </a:defRPr>
            </a:lvl1pPr>
          </a:lstStyle>
          <a:p>
            <a:pPr>
              <a:defRPr/>
            </a:pPr>
            <a:fld id="{244D81BA-DC64-4E10-8E12-DEECFC97E3B4}" type="slidenum">
              <a:rPr lang="en-US"/>
              <a:pPr>
                <a:defRPr/>
              </a:pPr>
              <a:t>‹#›</a:t>
            </a:fld>
            <a:endParaRPr lang="en-US"/>
          </a:p>
        </p:txBody>
      </p:sp>
    </p:spTree>
    <p:extLst>
      <p:ext uri="{BB962C8B-B14F-4D97-AF65-F5344CB8AC3E}">
        <p14:creationId xmlns:p14="http://schemas.microsoft.com/office/powerpoint/2010/main" val="6499249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txBox="1">
            <a:spLocks noGrp="1" noChangeArrowheads="1"/>
          </p:cNvSpPr>
          <p:nvPr/>
        </p:nvSpPr>
        <p:spPr bwMode="auto">
          <a:xfrm>
            <a:off x="4143375" y="9120188"/>
            <a:ext cx="3170238" cy="479425"/>
          </a:xfrm>
          <a:prstGeom prst="rect">
            <a:avLst/>
          </a:prstGeom>
          <a:noFill/>
          <a:ln w="9525">
            <a:noFill/>
            <a:miter lim="800000"/>
            <a:headEnd/>
            <a:tailEnd/>
          </a:ln>
        </p:spPr>
        <p:txBody>
          <a:bodyPr lIns="96653" tIns="48326" rIns="96653" bIns="48326" anchor="b"/>
          <a:lstStyle/>
          <a:p>
            <a:pPr algn="r" defTabSz="966788"/>
            <a:fld id="{3584CD96-4703-4FB0-BAE1-90B6E0222ADD}" type="slidenum">
              <a:rPr lang="en-US" sz="1300"/>
              <a:pPr algn="r" defTabSz="966788"/>
              <a:t>1</a:t>
            </a:fld>
            <a:endParaRPr lang="en-US" sz="1300"/>
          </a:p>
        </p:txBody>
      </p:sp>
      <p:sp>
        <p:nvSpPr>
          <p:cNvPr id="18435" name="Rectangle 2"/>
          <p:cNvSpPr>
            <a:spLocks noGrp="1" noRot="1" noChangeAspect="1" noChangeArrowheads="1" noTextEdit="1"/>
          </p:cNvSpPr>
          <p:nvPr>
            <p:ph type="sldImg"/>
          </p:nvPr>
        </p:nvSpPr>
        <p:spPr>
          <a:xfrm>
            <a:off x="1258888" y="720725"/>
            <a:ext cx="4800600" cy="3600450"/>
          </a:xfrm>
          <a:ln/>
        </p:spPr>
      </p:sp>
      <p:sp>
        <p:nvSpPr>
          <p:cNvPr id="18436" name="Rectangle 3"/>
          <p:cNvSpPr>
            <a:spLocks noGrp="1" noChangeArrowheads="1"/>
          </p:cNvSpPr>
          <p:nvPr>
            <p:ph type="body" idx="1"/>
          </p:nvPr>
        </p:nvSpPr>
        <p:spPr>
          <a:noFill/>
          <a:ln/>
        </p:spPr>
        <p:txBody>
          <a:bodyPr lIns="96653" tIns="48326" rIns="96653" bIns="48326"/>
          <a:lstStyle/>
          <a:p>
            <a:pPr eaLnBrk="1" hangingPunct="1"/>
            <a:endParaRPr lang="en-US" smtClean="0"/>
          </a:p>
        </p:txBody>
      </p:sp>
    </p:spTree>
    <p:extLst>
      <p:ext uri="{BB962C8B-B14F-4D97-AF65-F5344CB8AC3E}">
        <p14:creationId xmlns:p14="http://schemas.microsoft.com/office/powerpoint/2010/main" val="5339233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a:noFill/>
        </p:spPr>
        <p:txBody>
          <a:bodyPr/>
          <a:lstStyle/>
          <a:p>
            <a:fld id="{941FE29F-7DF1-4352-AC5A-FABB9485A878}" type="slidenum">
              <a:rPr lang="en-US" smtClean="0"/>
              <a:pPr/>
              <a:t>17</a:t>
            </a:fld>
            <a:endParaRPr lang="en-US" smtClean="0"/>
          </a:p>
        </p:txBody>
      </p:sp>
      <p:sp>
        <p:nvSpPr>
          <p:cNvPr id="105475" name="Rectangle 2"/>
          <p:cNvSpPr>
            <a:spLocks noGrp="1" noRot="1" noChangeAspect="1" noChangeArrowheads="1" noTextEdit="1"/>
          </p:cNvSpPr>
          <p:nvPr>
            <p:ph type="sldImg"/>
          </p:nvPr>
        </p:nvSpPr>
        <p:spPr>
          <a:ln/>
        </p:spPr>
      </p:sp>
      <p:sp>
        <p:nvSpPr>
          <p:cNvPr id="105476"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29442725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p:spPr>
        <p:txBody>
          <a:bodyPr/>
          <a:lstStyle/>
          <a:p>
            <a:fld id="{B12832A8-1DA6-438B-B6E5-136E28DD30E7}" type="slidenum">
              <a:rPr lang="en-US" smtClean="0"/>
              <a:pPr/>
              <a:t>18</a:t>
            </a:fld>
            <a:endParaRPr lang="en-US" smtClean="0"/>
          </a:p>
        </p:txBody>
      </p:sp>
      <p:sp>
        <p:nvSpPr>
          <p:cNvPr id="104451" name="Rectangle 2"/>
          <p:cNvSpPr>
            <a:spLocks noGrp="1" noRot="1" noChangeAspect="1" noChangeArrowheads="1" noTextEdit="1"/>
          </p:cNvSpPr>
          <p:nvPr>
            <p:ph type="sldImg"/>
          </p:nvPr>
        </p:nvSpPr>
        <p:spPr>
          <a:ln/>
        </p:spPr>
      </p:sp>
      <p:sp>
        <p:nvSpPr>
          <p:cNvPr id="104452"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13249851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Rot="1" noChangeAspect="1" noChangeArrowheads="1" noTextEdit="1"/>
          </p:cNvSpPr>
          <p:nvPr>
            <p:ph type="sldImg"/>
          </p:nvPr>
        </p:nvSpPr>
        <p:spPr>
          <a:ln/>
        </p:spPr>
      </p:sp>
      <p:sp>
        <p:nvSpPr>
          <p:cNvPr id="21507" name="Rectangle 3"/>
          <p:cNvSpPr>
            <a:spLocks noGrp="1" noChangeArrowheads="1"/>
          </p:cNvSpPr>
          <p:nvPr>
            <p:ph type="body" idx="1"/>
          </p:nvPr>
        </p:nvSpPr>
        <p:spPr>
          <a:noFill/>
          <a:ln/>
        </p:spPr>
        <p:txBody>
          <a:bodyPr/>
          <a:lstStyle/>
          <a:p>
            <a:endParaRPr lang="en-US" smtClean="0"/>
          </a:p>
        </p:txBody>
      </p:sp>
    </p:spTree>
    <p:extLst>
      <p:ext uri="{BB962C8B-B14F-4D97-AF65-F5344CB8AC3E}">
        <p14:creationId xmlns:p14="http://schemas.microsoft.com/office/powerpoint/2010/main" val="35787324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p>
            <a:fld id="{74957859-2868-48E4-8D85-EEF1524031A1}" type="slidenum">
              <a:rPr lang="en-US" smtClean="0"/>
              <a:pPr/>
              <a:t>2</a:t>
            </a:fld>
            <a:endParaRPr lang="en-US" smtClean="0"/>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p:spPr>
        <p:txBody>
          <a:bodyPr/>
          <a:lstStyle/>
          <a:p>
            <a:endParaRPr lang="en-US" smtClean="0"/>
          </a:p>
        </p:txBody>
      </p:sp>
    </p:spTree>
    <p:extLst>
      <p:ext uri="{BB962C8B-B14F-4D97-AF65-F5344CB8AC3E}">
        <p14:creationId xmlns:p14="http://schemas.microsoft.com/office/powerpoint/2010/main" val="22487457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49CD7AE-F673-4564-94B3-7E0FF42A8FE1}" type="slidenum">
              <a:rPr lang="en-US"/>
              <a:pPr/>
              <a:t>3</a:t>
            </a:fld>
            <a:endParaRPr lang="en-US"/>
          </a:p>
        </p:txBody>
      </p:sp>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2937286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p>
            <a:fld id="{F751D89B-F14C-416F-9FE9-319D3266A219}" type="slidenum">
              <a:rPr lang="en-US"/>
              <a:pPr/>
              <a:t>4</a:t>
            </a:fld>
            <a:endParaRPr lang="en-US"/>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6816147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p>
            <a:fld id="{4150D32D-6586-44F9-88FC-D143BC2E9C42}" type="slidenum">
              <a:rPr lang="en-US" smtClean="0"/>
              <a:pPr/>
              <a:t>6</a:t>
            </a:fld>
            <a:endParaRPr lang="en-US" smtClean="0"/>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35027437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p:spPr>
        <p:txBody>
          <a:bodyPr/>
          <a:lstStyle/>
          <a:p>
            <a:fld id="{2BE6437C-35A8-426D-8082-A39776CD9539}" type="slidenum">
              <a:rPr lang="en-US" smtClean="0"/>
              <a:pPr/>
              <a:t>11</a:t>
            </a:fld>
            <a:endParaRPr lang="en-US" smtClean="0"/>
          </a:p>
        </p:txBody>
      </p:sp>
      <p:sp>
        <p:nvSpPr>
          <p:cNvPr id="91139" name="Rectangle 2"/>
          <p:cNvSpPr>
            <a:spLocks noGrp="1" noRot="1" noChangeAspect="1" noChangeArrowheads="1" noTextEdit="1"/>
          </p:cNvSpPr>
          <p:nvPr>
            <p:ph type="sldImg"/>
          </p:nvPr>
        </p:nvSpPr>
        <p:spPr>
          <a:ln/>
        </p:spPr>
      </p:sp>
      <p:sp>
        <p:nvSpPr>
          <p:cNvPr id="91140"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17834183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p:spPr>
        <p:txBody>
          <a:bodyPr/>
          <a:lstStyle/>
          <a:p>
            <a:fld id="{88C883FE-808F-4C5D-82ED-0AE3FE21D330}" type="slidenum">
              <a:rPr lang="en-US" smtClean="0"/>
              <a:pPr/>
              <a:t>12</a:t>
            </a:fld>
            <a:endParaRPr lang="en-US" smtClean="0"/>
          </a:p>
        </p:txBody>
      </p:sp>
      <p:sp>
        <p:nvSpPr>
          <p:cNvPr id="93187" name="Rectangle 2"/>
          <p:cNvSpPr>
            <a:spLocks noGrp="1" noRot="1" noChangeAspect="1" noChangeArrowheads="1" noTextEdit="1"/>
          </p:cNvSpPr>
          <p:nvPr>
            <p:ph type="sldImg"/>
          </p:nvPr>
        </p:nvSpPr>
        <p:spPr>
          <a:ln/>
        </p:spPr>
      </p:sp>
      <p:sp>
        <p:nvSpPr>
          <p:cNvPr id="93188"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28838987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p:spPr>
        <p:txBody>
          <a:bodyPr/>
          <a:lstStyle/>
          <a:p>
            <a:fld id="{FB82F0BD-4C40-4AEE-BB09-D0AB452F903D}" type="slidenum">
              <a:rPr lang="en-US" smtClean="0"/>
              <a:pPr/>
              <a:t>15</a:t>
            </a:fld>
            <a:endParaRPr lang="en-US" smtClean="0"/>
          </a:p>
        </p:txBody>
      </p:sp>
      <p:sp>
        <p:nvSpPr>
          <p:cNvPr id="102403" name="Rectangle 2"/>
          <p:cNvSpPr>
            <a:spLocks noGrp="1" noRot="1" noChangeAspect="1" noChangeArrowheads="1" noTextEdit="1"/>
          </p:cNvSpPr>
          <p:nvPr>
            <p:ph type="sldImg"/>
          </p:nvPr>
        </p:nvSpPr>
        <p:spPr>
          <a:xfrm>
            <a:off x="1205654" y="708422"/>
            <a:ext cx="4903893" cy="3620453"/>
          </a:xfrm>
          <a:ln/>
        </p:spPr>
      </p:sp>
      <p:sp>
        <p:nvSpPr>
          <p:cNvPr id="102404" name="Rectangle 3"/>
          <p:cNvSpPr>
            <a:spLocks noGrp="1" noChangeArrowheads="1"/>
          </p:cNvSpPr>
          <p:nvPr>
            <p:ph type="body" idx="1"/>
          </p:nvPr>
        </p:nvSpPr>
        <p:spPr>
          <a:xfrm>
            <a:off x="975360" y="4563904"/>
            <a:ext cx="5364480" cy="4328875"/>
          </a:xfrm>
          <a:noFill/>
          <a:ln/>
        </p:spPr>
        <p:txBody>
          <a:bodyPr/>
          <a:lstStyle/>
          <a:p>
            <a:pPr eaLnBrk="1" hangingPunct="1"/>
            <a:endParaRPr lang="en-US" smtClean="0"/>
          </a:p>
        </p:txBody>
      </p:sp>
    </p:spTree>
    <p:extLst>
      <p:ext uri="{BB962C8B-B14F-4D97-AF65-F5344CB8AC3E}">
        <p14:creationId xmlns:p14="http://schemas.microsoft.com/office/powerpoint/2010/main" val="3170171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p>
            <a:fld id="{99FBEC64-61C3-48A2-9EA5-6E8C6BE34DD7}" type="slidenum">
              <a:rPr lang="en-US" smtClean="0"/>
              <a:pPr/>
              <a:t>16</a:t>
            </a:fld>
            <a:endParaRPr lang="en-US" smtClean="0"/>
          </a:p>
        </p:txBody>
      </p:sp>
      <p:sp>
        <p:nvSpPr>
          <p:cNvPr id="103427" name="Rectangle 2"/>
          <p:cNvSpPr>
            <a:spLocks noGrp="1" noRot="1" noChangeAspect="1" noChangeArrowheads="1" noTextEdit="1"/>
          </p:cNvSpPr>
          <p:nvPr>
            <p:ph type="sldImg"/>
          </p:nvPr>
        </p:nvSpPr>
        <p:spPr>
          <a:ln/>
        </p:spPr>
      </p:sp>
      <p:sp>
        <p:nvSpPr>
          <p:cNvPr id="103428"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34716097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35BEF2E-8650-4984-9067-013C5CF446A6}"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FB94E94-1B14-413E-9633-3D44B7A9B1D0}"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1706783-D4CE-4B14-A95B-248140F06F13}"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352B607-56B5-47E4-8A75-B84D78D6FFDB}"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55B7246-8ED5-4530-8677-95CE1CEC53FD}"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00F08A2-71B2-4A4C-8484-731C1B6AE73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55F71E5F-2564-4797-B755-0E6939B3CD4D}"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253CB08D-26E6-42CD-88C8-AE4FB3B063AD}"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A3EDA24E-6330-4B50-BDF7-97488F820A4E}"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169E373E-1F85-4BED-8623-816C554AF6A0}"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D38453B-054F-43B7-82C1-851F95AA9AF5}"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a:defRPr/>
            </a:pPr>
            <a:fld id="{67399C42-E717-4325-A570-ABEB888EC575}"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gi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1.xml"/><Relationship Id="rId5" Type="http://schemas.openxmlformats.org/officeDocument/2006/relationships/image" Target="../media/image13.gif"/><Relationship Id="rId4" Type="http://schemas.openxmlformats.org/officeDocument/2006/relationships/hyperlink" Target="http://www.nature.com/nrn/journal/v7/n5/full/nrn1888.html#B45"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18.wmf"/><Relationship Id="rId3" Type="http://schemas.openxmlformats.org/officeDocument/2006/relationships/notesSlide" Target="../notesSlides/notesSlide9.xml"/><Relationship Id="rId7" Type="http://schemas.openxmlformats.org/officeDocument/2006/relationships/oleObject" Target="../embeddings/oleObject3.bin"/><Relationship Id="rId2" Type="http://schemas.openxmlformats.org/officeDocument/2006/relationships/slideLayout" Target="../slideLayouts/slideLayout4.xml"/><Relationship Id="rId1" Type="http://schemas.openxmlformats.org/officeDocument/2006/relationships/vmlDrawing" Target="../drawings/vmlDrawing2.vml"/><Relationship Id="rId6" Type="http://schemas.openxmlformats.org/officeDocument/2006/relationships/image" Target="../media/image17.wmf"/><Relationship Id="rId5" Type="http://schemas.openxmlformats.org/officeDocument/2006/relationships/oleObject" Target="../embeddings/oleObject2.bin"/><Relationship Id="rId4" Type="http://schemas.openxmlformats.org/officeDocument/2006/relationships/image" Target="../media/image19.emf"/></Relationships>
</file>

<file path=ppt/slides/_rels/slide17.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4.xml"/><Relationship Id="rId1" Type="http://schemas.openxmlformats.org/officeDocument/2006/relationships/vmlDrawing" Target="../drawings/vmlDrawing3.vml"/><Relationship Id="rId6" Type="http://schemas.openxmlformats.org/officeDocument/2006/relationships/image" Target="../media/image22.emf"/><Relationship Id="rId5" Type="http://schemas.openxmlformats.org/officeDocument/2006/relationships/image" Target="../media/image21.wmf"/><Relationship Id="rId4" Type="http://schemas.openxmlformats.org/officeDocument/2006/relationships/oleObject" Target="../embeddings/oleObject4.bin"/></Relationships>
</file>

<file path=ppt/slides/_rels/slide19.xml.rels><?xml version="1.0" encoding="UTF-8" standalone="yes"?>
<Relationships xmlns="http://schemas.openxmlformats.org/package/2006/relationships"><Relationship Id="rId3" Type="http://schemas.openxmlformats.org/officeDocument/2006/relationships/hyperlink" Target="http://www.ncbi.nlm.nih.gov/pubmed/16760916" TargetMode="External"/><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hyperlink" Target="http://www.ncbi.nlm.nih.gov/pubmed/18854413" TargetMode="External"/><Relationship Id="rId4" Type="http://schemas.openxmlformats.org/officeDocument/2006/relationships/hyperlink" Target="http://www.ncbi.nlm.nih.gov/pubmed/15814797"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2.png"/><Relationship Id="rId4" Type="http://schemas.openxmlformats.org/officeDocument/2006/relationships/oleObject" Target="../embeddings/oleObject1.bin"/></Relationships>
</file>

<file path=ppt/slides/_rels/slide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www.nature.com/nrn/journal/v7/n5/full/nrn1888.html#B61" TargetMode="External"/><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hyperlink" Target="http://www.jneurosci.org/content/vol25/issue14/images/large/zns0160502380002.jpeg"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2"/>
          <p:cNvSpPr txBox="1">
            <a:spLocks noChangeArrowheads="1"/>
          </p:cNvSpPr>
          <p:nvPr/>
        </p:nvSpPr>
        <p:spPr bwMode="auto">
          <a:xfrm>
            <a:off x="503238" y="650875"/>
            <a:ext cx="8164512" cy="2923877"/>
          </a:xfrm>
          <a:prstGeom prst="rect">
            <a:avLst/>
          </a:prstGeom>
          <a:noFill/>
          <a:ln w="9525">
            <a:noFill/>
            <a:miter lim="800000"/>
            <a:headEnd/>
            <a:tailEnd/>
          </a:ln>
        </p:spPr>
        <p:txBody>
          <a:bodyPr>
            <a:spAutoFit/>
          </a:bodyPr>
          <a:lstStyle/>
          <a:p>
            <a:pPr algn="ctr" eaLnBrk="0" hangingPunct="0">
              <a:lnSpc>
                <a:spcPct val="125000"/>
              </a:lnSpc>
            </a:pPr>
            <a:r>
              <a:rPr lang="en-US" sz="3200" b="1" i="1" dirty="0" smtClean="0">
                <a:solidFill>
                  <a:srgbClr val="CC3300"/>
                </a:solidFill>
              </a:rPr>
              <a:t>SIGNAL AND NOISE CORRELATIONS</a:t>
            </a:r>
            <a:endParaRPr lang="en-US" sz="3200" b="1" i="1" dirty="0">
              <a:solidFill>
                <a:srgbClr val="CC3300"/>
              </a:solidFill>
            </a:endParaRPr>
          </a:p>
          <a:p>
            <a:pPr algn="ctr" eaLnBrk="0" hangingPunct="0">
              <a:lnSpc>
                <a:spcPct val="150000"/>
              </a:lnSpc>
            </a:pPr>
            <a:endParaRPr lang="en-US" sz="3200" b="1" i="1" dirty="0">
              <a:solidFill>
                <a:srgbClr val="CC3300"/>
              </a:solidFill>
            </a:endParaRPr>
          </a:p>
          <a:p>
            <a:pPr algn="ctr" eaLnBrk="0" hangingPunct="0"/>
            <a:endParaRPr lang="en-US" sz="3200" b="1" i="1" dirty="0"/>
          </a:p>
          <a:p>
            <a:pPr algn="ctr" eaLnBrk="0" hangingPunct="0"/>
            <a:endParaRPr lang="en-US" sz="3200" b="1" i="1" dirty="0"/>
          </a:p>
          <a:p>
            <a:pPr algn="ctr" eaLnBrk="0" hangingPunct="0"/>
            <a:endParaRPr lang="en-US" sz="3200" b="1" i="1" dirty="0"/>
          </a:p>
        </p:txBody>
      </p:sp>
      <p:sp>
        <p:nvSpPr>
          <p:cNvPr id="3075" name="Text Box 3"/>
          <p:cNvSpPr txBox="1">
            <a:spLocks noChangeArrowheads="1"/>
          </p:cNvSpPr>
          <p:nvPr/>
        </p:nvSpPr>
        <p:spPr bwMode="auto">
          <a:xfrm>
            <a:off x="379413" y="3429000"/>
            <a:ext cx="8229600" cy="946150"/>
          </a:xfrm>
          <a:prstGeom prst="rect">
            <a:avLst/>
          </a:prstGeom>
          <a:noFill/>
          <a:ln w="9525">
            <a:noFill/>
            <a:miter lim="800000"/>
            <a:headEnd/>
            <a:tailEnd/>
          </a:ln>
        </p:spPr>
        <p:txBody>
          <a:bodyPr>
            <a:spAutoFit/>
          </a:bodyPr>
          <a:lstStyle/>
          <a:p>
            <a:pPr algn="ctr" eaLnBrk="0" hangingPunct="0"/>
            <a:r>
              <a:rPr lang="en-US" sz="2800"/>
              <a:t>Valentin Dragoi</a:t>
            </a:r>
          </a:p>
          <a:p>
            <a:pPr algn="ctr" eaLnBrk="0" hangingPunct="0"/>
            <a:endParaRPr lang="en-US" sz="2800"/>
          </a:p>
        </p:txBody>
      </p:sp>
      <p:sp>
        <p:nvSpPr>
          <p:cNvPr id="3076" name="Text Box 4"/>
          <p:cNvSpPr txBox="1">
            <a:spLocks noChangeArrowheads="1"/>
          </p:cNvSpPr>
          <p:nvPr/>
        </p:nvSpPr>
        <p:spPr bwMode="auto">
          <a:xfrm>
            <a:off x="2286000" y="4432300"/>
            <a:ext cx="4451350" cy="366713"/>
          </a:xfrm>
          <a:prstGeom prst="rect">
            <a:avLst/>
          </a:prstGeom>
          <a:noFill/>
          <a:ln w="25400">
            <a:noFill/>
            <a:miter lim="800000"/>
            <a:headEnd/>
            <a:tailEnd/>
          </a:ln>
        </p:spPr>
        <p:txBody>
          <a:bodyPr wrap="none" anchor="ctr">
            <a:spAutoFit/>
          </a:bodyPr>
          <a:lstStyle/>
          <a:p>
            <a:pPr algn="ctr" eaLnBrk="0" hangingPunct="0"/>
            <a:r>
              <a:rPr lang="en-US"/>
              <a:t>Department of Neurobiology and Anatomy</a:t>
            </a:r>
          </a:p>
        </p:txBody>
      </p:sp>
      <p:pic>
        <p:nvPicPr>
          <p:cNvPr id="3077" name="Picture 5" descr="logo"/>
          <p:cNvPicPr>
            <a:picLocks noChangeAspect="1" noChangeArrowheads="1"/>
          </p:cNvPicPr>
          <p:nvPr/>
        </p:nvPicPr>
        <p:blipFill>
          <a:blip r:embed="rId3" cstate="print"/>
          <a:srcRect/>
          <a:stretch>
            <a:fillRect/>
          </a:stretch>
        </p:blipFill>
        <p:spPr bwMode="auto">
          <a:xfrm>
            <a:off x="2847975" y="5268913"/>
            <a:ext cx="3333750" cy="990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p:cNvGrpSpPr>
            <a:grpSpLocks noChangeAspect="1"/>
          </p:cNvGrpSpPr>
          <p:nvPr/>
        </p:nvGrpSpPr>
        <p:grpSpPr bwMode="auto">
          <a:xfrm>
            <a:off x="-2730500" y="717550"/>
            <a:ext cx="9553575" cy="6545263"/>
            <a:chOff x="1066752" y="909603"/>
            <a:chExt cx="6397633" cy="4382524"/>
          </a:xfrm>
        </p:grpSpPr>
        <p:pic>
          <p:nvPicPr>
            <p:cNvPr id="37899" name="Picture 2" descr="C:\WINNT\Profiles\Administrator\Desktop\ppt slides\h.jpg"/>
            <p:cNvPicPr>
              <a:picLocks noChangeAspect="1" noChangeArrowheads="1"/>
            </p:cNvPicPr>
            <p:nvPr/>
          </p:nvPicPr>
          <p:blipFill>
            <a:blip r:embed="rId2" cstate="print"/>
            <a:srcRect/>
            <a:stretch>
              <a:fillRect/>
            </a:stretch>
          </p:blipFill>
          <p:spPr bwMode="auto">
            <a:xfrm>
              <a:off x="1650960" y="2036165"/>
              <a:ext cx="5813425" cy="3255962"/>
            </a:xfrm>
            <a:prstGeom prst="rect">
              <a:avLst/>
            </a:prstGeom>
            <a:noFill/>
            <a:ln w="9525">
              <a:noFill/>
              <a:miter lim="800000"/>
              <a:headEnd/>
              <a:tailEnd/>
            </a:ln>
          </p:spPr>
        </p:pic>
        <p:sp>
          <p:nvSpPr>
            <p:cNvPr id="3" name="Rectangle 2"/>
            <p:cNvSpPr/>
            <p:nvPr/>
          </p:nvSpPr>
          <p:spPr>
            <a:xfrm>
              <a:off x="1066752" y="909603"/>
              <a:ext cx="3176492" cy="41624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8" name="Arc 7"/>
          <p:cNvSpPr/>
          <p:nvPr/>
        </p:nvSpPr>
        <p:spPr>
          <a:xfrm>
            <a:off x="4498975" y="2416175"/>
            <a:ext cx="547688" cy="584200"/>
          </a:xfrm>
          <a:prstGeom prst="arc">
            <a:avLst>
              <a:gd name="adj1" fmla="val 12753723"/>
              <a:gd name="adj2" fmla="val 19778091"/>
            </a:avLst>
          </a:prstGeom>
          <a:ln w="6985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9" name="Arc 8"/>
          <p:cNvSpPr/>
          <p:nvPr/>
        </p:nvSpPr>
        <p:spPr>
          <a:xfrm>
            <a:off x="3476625" y="2160588"/>
            <a:ext cx="1716088" cy="1497012"/>
          </a:xfrm>
          <a:prstGeom prst="arc">
            <a:avLst>
              <a:gd name="adj1" fmla="val 12753723"/>
              <a:gd name="adj2" fmla="val 19778091"/>
            </a:avLst>
          </a:prstGeom>
          <a:ln w="698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14" name="Arc 13"/>
          <p:cNvSpPr/>
          <p:nvPr/>
        </p:nvSpPr>
        <p:spPr>
          <a:xfrm>
            <a:off x="2746375" y="1758950"/>
            <a:ext cx="2446338" cy="2482850"/>
          </a:xfrm>
          <a:prstGeom prst="arc">
            <a:avLst>
              <a:gd name="adj1" fmla="val 12753723"/>
              <a:gd name="adj2" fmla="val 19778091"/>
            </a:avLst>
          </a:prstGeom>
          <a:ln w="69850">
            <a:solidFill>
              <a:schemeClr val="bg1">
                <a:lumMod val="85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37894" name="Text Box 6"/>
          <p:cNvSpPr txBox="1">
            <a:spLocks noChangeArrowheads="1"/>
          </p:cNvSpPr>
          <p:nvPr/>
        </p:nvSpPr>
        <p:spPr bwMode="auto">
          <a:xfrm>
            <a:off x="5510213" y="1457325"/>
            <a:ext cx="2201862" cy="338138"/>
          </a:xfrm>
          <a:prstGeom prst="rect">
            <a:avLst/>
          </a:prstGeom>
          <a:noFill/>
          <a:ln w="9525">
            <a:noFill/>
            <a:miter lim="800000"/>
            <a:headEnd/>
            <a:tailEnd/>
          </a:ln>
        </p:spPr>
        <p:txBody>
          <a:bodyPr>
            <a:spAutoFit/>
          </a:bodyPr>
          <a:lstStyle/>
          <a:p>
            <a:pPr>
              <a:spcBef>
                <a:spcPct val="50000"/>
              </a:spcBef>
            </a:pPr>
            <a:r>
              <a:rPr lang="en-US" sz="1600" b="1"/>
              <a:t>strong correlations</a:t>
            </a:r>
          </a:p>
        </p:txBody>
      </p:sp>
      <p:sp>
        <p:nvSpPr>
          <p:cNvPr id="16" name="Text Box 6"/>
          <p:cNvSpPr txBox="1">
            <a:spLocks noChangeArrowheads="1"/>
          </p:cNvSpPr>
          <p:nvPr/>
        </p:nvSpPr>
        <p:spPr bwMode="auto">
          <a:xfrm>
            <a:off x="5510213" y="1712913"/>
            <a:ext cx="2420937" cy="338137"/>
          </a:xfrm>
          <a:prstGeom prst="rect">
            <a:avLst/>
          </a:prstGeom>
          <a:noFill/>
          <a:ln w="9525">
            <a:noFill/>
            <a:miter lim="800000"/>
            <a:headEnd/>
            <a:tailEnd/>
          </a:ln>
          <a:effectLst/>
        </p:spPr>
        <p:txBody>
          <a:bodyPr>
            <a:spAutoFit/>
          </a:bodyPr>
          <a:lstStyle/>
          <a:p>
            <a:pPr>
              <a:spcBef>
                <a:spcPct val="50000"/>
              </a:spcBef>
              <a:defRPr/>
            </a:pPr>
            <a:r>
              <a:rPr lang="en-US" sz="1600" b="1" dirty="0">
                <a:solidFill>
                  <a:schemeClr val="bg1">
                    <a:lumMod val="50000"/>
                  </a:schemeClr>
                </a:solidFill>
              </a:rPr>
              <a:t>moderate correlations</a:t>
            </a:r>
          </a:p>
        </p:txBody>
      </p:sp>
      <p:sp>
        <p:nvSpPr>
          <p:cNvPr id="17" name="Text Box 6"/>
          <p:cNvSpPr txBox="1">
            <a:spLocks noChangeArrowheads="1"/>
          </p:cNvSpPr>
          <p:nvPr/>
        </p:nvSpPr>
        <p:spPr bwMode="auto">
          <a:xfrm>
            <a:off x="5510213" y="1978025"/>
            <a:ext cx="2201862" cy="339725"/>
          </a:xfrm>
          <a:prstGeom prst="rect">
            <a:avLst/>
          </a:prstGeom>
          <a:noFill/>
          <a:ln w="9525">
            <a:noFill/>
            <a:miter lim="800000"/>
            <a:headEnd/>
            <a:tailEnd/>
          </a:ln>
          <a:effectLst/>
        </p:spPr>
        <p:txBody>
          <a:bodyPr>
            <a:spAutoFit/>
          </a:bodyPr>
          <a:lstStyle/>
          <a:p>
            <a:pPr>
              <a:spcBef>
                <a:spcPct val="50000"/>
              </a:spcBef>
              <a:defRPr/>
            </a:pPr>
            <a:r>
              <a:rPr lang="en-US" sz="1600" b="1" dirty="0">
                <a:solidFill>
                  <a:schemeClr val="bg1">
                    <a:lumMod val="75000"/>
                  </a:schemeClr>
                </a:solidFill>
              </a:rPr>
              <a:t>weak correlations</a:t>
            </a:r>
          </a:p>
        </p:txBody>
      </p:sp>
      <p:sp>
        <p:nvSpPr>
          <p:cNvPr id="37897" name="Text Box 12"/>
          <p:cNvSpPr txBox="1">
            <a:spLocks noChangeArrowheads="1"/>
          </p:cNvSpPr>
          <p:nvPr/>
        </p:nvSpPr>
        <p:spPr bwMode="auto">
          <a:xfrm>
            <a:off x="355600" y="215900"/>
            <a:ext cx="8305800" cy="1569660"/>
          </a:xfrm>
          <a:prstGeom prst="rect">
            <a:avLst/>
          </a:prstGeom>
          <a:noFill/>
          <a:ln w="9525">
            <a:noFill/>
            <a:miter lim="800000"/>
            <a:headEnd/>
            <a:tailEnd/>
          </a:ln>
        </p:spPr>
        <p:txBody>
          <a:bodyPr>
            <a:spAutoFit/>
          </a:bodyPr>
          <a:lstStyle/>
          <a:p>
            <a:pPr algn="ctr" eaLnBrk="0" hangingPunct="0"/>
            <a:r>
              <a:rPr lang="en-US" sz="3200" i="1" dirty="0"/>
              <a:t>Nearby cells are strongly correlated</a:t>
            </a:r>
          </a:p>
          <a:p>
            <a:pPr algn="ctr" eaLnBrk="0" hangingPunct="0"/>
            <a:endParaRPr lang="en-US" sz="3200" b="1" i="1" dirty="0"/>
          </a:p>
          <a:p>
            <a:pPr algn="ctr" eaLnBrk="0" hangingPunct="0"/>
            <a:r>
              <a:rPr lang="en-US" sz="3200" b="1" i="1" dirty="0"/>
              <a:t>                         </a:t>
            </a:r>
          </a:p>
        </p:txBody>
      </p:sp>
      <p:sp>
        <p:nvSpPr>
          <p:cNvPr id="37898" name="Text Box 7"/>
          <p:cNvSpPr txBox="1">
            <a:spLocks noChangeArrowheads="1"/>
          </p:cNvSpPr>
          <p:nvPr/>
        </p:nvSpPr>
        <p:spPr bwMode="auto">
          <a:xfrm>
            <a:off x="7485063" y="6543675"/>
            <a:ext cx="4316412" cy="274638"/>
          </a:xfrm>
          <a:prstGeom prst="rect">
            <a:avLst/>
          </a:prstGeom>
          <a:noFill/>
          <a:ln w="9525">
            <a:noFill/>
            <a:miter lim="800000"/>
            <a:headEnd/>
            <a:tailEnd/>
          </a:ln>
        </p:spPr>
        <p:txBody>
          <a:bodyPr>
            <a:spAutoFit/>
          </a:bodyPr>
          <a:lstStyle/>
          <a:p>
            <a:pPr eaLnBrk="0" hangingPunct="0"/>
            <a:r>
              <a:rPr lang="en-US" sz="1200">
                <a:latin typeface="Times New Roman" pitchFamily="18" charset="0"/>
              </a:rPr>
              <a:t>Hubel and Wiesel, 1962</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5"/>
          <p:cNvGrpSpPr>
            <a:grpSpLocks noChangeAspect="1"/>
          </p:cNvGrpSpPr>
          <p:nvPr/>
        </p:nvGrpSpPr>
        <p:grpSpPr bwMode="auto">
          <a:xfrm>
            <a:off x="863600" y="1017588"/>
            <a:ext cx="7148513" cy="5364162"/>
            <a:chOff x="80" y="155"/>
            <a:chExt cx="5562" cy="4174"/>
          </a:xfrm>
        </p:grpSpPr>
        <p:grpSp>
          <p:nvGrpSpPr>
            <p:cNvPr id="3" name="Group 16"/>
            <p:cNvGrpSpPr>
              <a:grpSpLocks noChangeAspect="1"/>
            </p:cNvGrpSpPr>
            <p:nvPr/>
          </p:nvGrpSpPr>
          <p:grpSpPr bwMode="auto">
            <a:xfrm>
              <a:off x="80" y="155"/>
              <a:ext cx="5562" cy="4174"/>
              <a:chOff x="80" y="155"/>
              <a:chExt cx="5562" cy="4174"/>
            </a:xfrm>
          </p:grpSpPr>
          <p:pic>
            <p:nvPicPr>
              <p:cNvPr id="38972" name="Picture 17" descr="fig3_color_control"/>
              <p:cNvPicPr>
                <a:picLocks noChangeAspect="1" noChangeArrowheads="1"/>
              </p:cNvPicPr>
              <p:nvPr/>
            </p:nvPicPr>
            <p:blipFill>
              <a:blip r:embed="rId3" cstate="print"/>
              <a:srcRect/>
              <a:stretch>
                <a:fillRect/>
              </a:stretch>
            </p:blipFill>
            <p:spPr bwMode="auto">
              <a:xfrm>
                <a:off x="80" y="297"/>
                <a:ext cx="5562" cy="4032"/>
              </a:xfrm>
              <a:prstGeom prst="rect">
                <a:avLst/>
              </a:prstGeom>
              <a:noFill/>
              <a:ln w="9525">
                <a:noFill/>
                <a:miter lim="800000"/>
                <a:headEnd/>
                <a:tailEnd/>
              </a:ln>
            </p:spPr>
          </p:pic>
          <p:sp>
            <p:nvSpPr>
              <p:cNvPr id="38973" name="Text Box 18"/>
              <p:cNvSpPr txBox="1">
                <a:spLocks noChangeAspect="1" noChangeArrowheads="1"/>
              </p:cNvSpPr>
              <p:nvPr/>
            </p:nvSpPr>
            <p:spPr bwMode="auto">
              <a:xfrm>
                <a:off x="2408" y="155"/>
                <a:ext cx="144" cy="404"/>
              </a:xfrm>
              <a:prstGeom prst="rect">
                <a:avLst/>
              </a:prstGeom>
              <a:noFill/>
              <a:ln w="9525">
                <a:noFill/>
                <a:miter lim="800000"/>
                <a:headEnd/>
                <a:tailEnd/>
              </a:ln>
            </p:spPr>
            <p:txBody>
              <a:bodyPr wrap="none">
                <a:spAutoFit/>
              </a:bodyPr>
              <a:lstStyle/>
              <a:p>
                <a:endParaRPr lang="en-US"/>
              </a:p>
            </p:txBody>
          </p:sp>
        </p:grpSp>
        <p:sp>
          <p:nvSpPr>
            <p:cNvPr id="38940" name="Rectangle 19"/>
            <p:cNvSpPr>
              <a:spLocks noChangeAspect="1" noChangeArrowheads="1"/>
            </p:cNvSpPr>
            <p:nvPr/>
          </p:nvSpPr>
          <p:spPr bwMode="auto">
            <a:xfrm>
              <a:off x="5188" y="1338"/>
              <a:ext cx="100" cy="1871"/>
            </a:xfrm>
            <a:prstGeom prst="rect">
              <a:avLst/>
            </a:prstGeom>
            <a:solidFill>
              <a:srgbClr val="FFFFFF"/>
            </a:solidFill>
            <a:ln w="9525">
              <a:noFill/>
              <a:miter lim="800000"/>
              <a:headEnd/>
              <a:tailEnd/>
            </a:ln>
          </p:spPr>
          <p:txBody>
            <a:bodyPr/>
            <a:lstStyle/>
            <a:p>
              <a:endParaRPr lang="en-US"/>
            </a:p>
          </p:txBody>
        </p:sp>
        <p:sp>
          <p:nvSpPr>
            <p:cNvPr id="38941" name="Rectangle 20"/>
            <p:cNvSpPr>
              <a:spLocks noChangeAspect="1" noChangeArrowheads="1"/>
            </p:cNvSpPr>
            <p:nvPr/>
          </p:nvSpPr>
          <p:spPr bwMode="auto">
            <a:xfrm>
              <a:off x="5188" y="1338"/>
              <a:ext cx="100" cy="1871"/>
            </a:xfrm>
            <a:prstGeom prst="rect">
              <a:avLst/>
            </a:prstGeom>
            <a:noFill/>
            <a:ln w="0">
              <a:solidFill>
                <a:srgbClr val="FFFFFF"/>
              </a:solidFill>
              <a:miter lim="800000"/>
              <a:headEnd/>
              <a:tailEnd/>
            </a:ln>
          </p:spPr>
          <p:txBody>
            <a:bodyPr/>
            <a:lstStyle/>
            <a:p>
              <a:endParaRPr lang="en-US"/>
            </a:p>
          </p:txBody>
        </p:sp>
        <p:pic>
          <p:nvPicPr>
            <p:cNvPr id="38942" name="Picture 21"/>
            <p:cNvPicPr>
              <a:picLocks noChangeAspect="1" noChangeArrowheads="1"/>
            </p:cNvPicPr>
            <p:nvPr/>
          </p:nvPicPr>
          <p:blipFill>
            <a:blip r:embed="rId4" cstate="print"/>
            <a:srcRect/>
            <a:stretch>
              <a:fillRect/>
            </a:stretch>
          </p:blipFill>
          <p:spPr bwMode="auto">
            <a:xfrm>
              <a:off x="5188" y="1338"/>
              <a:ext cx="104" cy="1876"/>
            </a:xfrm>
            <a:prstGeom prst="rect">
              <a:avLst/>
            </a:prstGeom>
            <a:noFill/>
            <a:ln w="9525">
              <a:noFill/>
              <a:miter lim="800000"/>
              <a:headEnd/>
              <a:tailEnd/>
            </a:ln>
          </p:spPr>
        </p:pic>
        <p:sp>
          <p:nvSpPr>
            <p:cNvPr id="38943" name="Line 22"/>
            <p:cNvSpPr>
              <a:spLocks noChangeAspect="1" noChangeShapeType="1"/>
            </p:cNvSpPr>
            <p:nvPr/>
          </p:nvSpPr>
          <p:spPr bwMode="auto">
            <a:xfrm>
              <a:off x="5188" y="1338"/>
              <a:ext cx="100" cy="0"/>
            </a:xfrm>
            <a:prstGeom prst="line">
              <a:avLst/>
            </a:prstGeom>
            <a:noFill/>
            <a:ln w="0">
              <a:solidFill>
                <a:srgbClr val="000000"/>
              </a:solidFill>
              <a:round/>
              <a:headEnd/>
              <a:tailEnd/>
            </a:ln>
          </p:spPr>
          <p:txBody>
            <a:bodyPr/>
            <a:lstStyle/>
            <a:p>
              <a:endParaRPr lang="en-US"/>
            </a:p>
          </p:txBody>
        </p:sp>
        <p:sp>
          <p:nvSpPr>
            <p:cNvPr id="38944" name="Line 23"/>
            <p:cNvSpPr>
              <a:spLocks noChangeAspect="1" noChangeShapeType="1"/>
            </p:cNvSpPr>
            <p:nvPr/>
          </p:nvSpPr>
          <p:spPr bwMode="auto">
            <a:xfrm>
              <a:off x="5188" y="3209"/>
              <a:ext cx="100" cy="0"/>
            </a:xfrm>
            <a:prstGeom prst="line">
              <a:avLst/>
            </a:prstGeom>
            <a:noFill/>
            <a:ln w="0">
              <a:solidFill>
                <a:srgbClr val="000000"/>
              </a:solidFill>
              <a:round/>
              <a:headEnd/>
              <a:tailEnd/>
            </a:ln>
          </p:spPr>
          <p:txBody>
            <a:bodyPr/>
            <a:lstStyle/>
            <a:p>
              <a:endParaRPr lang="en-US"/>
            </a:p>
          </p:txBody>
        </p:sp>
        <p:sp>
          <p:nvSpPr>
            <p:cNvPr id="38945" name="Line 24"/>
            <p:cNvSpPr>
              <a:spLocks noChangeAspect="1" noChangeShapeType="1"/>
            </p:cNvSpPr>
            <p:nvPr/>
          </p:nvSpPr>
          <p:spPr bwMode="auto">
            <a:xfrm flipV="1">
              <a:off x="5288" y="1338"/>
              <a:ext cx="0" cy="1871"/>
            </a:xfrm>
            <a:prstGeom prst="line">
              <a:avLst/>
            </a:prstGeom>
            <a:noFill/>
            <a:ln w="0">
              <a:solidFill>
                <a:srgbClr val="000000"/>
              </a:solidFill>
              <a:round/>
              <a:headEnd/>
              <a:tailEnd/>
            </a:ln>
          </p:spPr>
          <p:txBody>
            <a:bodyPr/>
            <a:lstStyle/>
            <a:p>
              <a:endParaRPr lang="en-US"/>
            </a:p>
          </p:txBody>
        </p:sp>
        <p:sp>
          <p:nvSpPr>
            <p:cNvPr id="38946" name="Line 25"/>
            <p:cNvSpPr>
              <a:spLocks noChangeAspect="1" noChangeShapeType="1"/>
            </p:cNvSpPr>
            <p:nvPr/>
          </p:nvSpPr>
          <p:spPr bwMode="auto">
            <a:xfrm flipV="1">
              <a:off x="5188" y="1338"/>
              <a:ext cx="0" cy="1871"/>
            </a:xfrm>
            <a:prstGeom prst="line">
              <a:avLst/>
            </a:prstGeom>
            <a:noFill/>
            <a:ln w="0">
              <a:solidFill>
                <a:srgbClr val="000000"/>
              </a:solidFill>
              <a:round/>
              <a:headEnd/>
              <a:tailEnd/>
            </a:ln>
          </p:spPr>
          <p:txBody>
            <a:bodyPr/>
            <a:lstStyle/>
            <a:p>
              <a:endParaRPr lang="en-US"/>
            </a:p>
          </p:txBody>
        </p:sp>
        <p:sp>
          <p:nvSpPr>
            <p:cNvPr id="38947" name="Line 26"/>
            <p:cNvSpPr>
              <a:spLocks noChangeAspect="1" noChangeShapeType="1"/>
            </p:cNvSpPr>
            <p:nvPr/>
          </p:nvSpPr>
          <p:spPr bwMode="auto">
            <a:xfrm>
              <a:off x="5188" y="3209"/>
              <a:ext cx="100" cy="0"/>
            </a:xfrm>
            <a:prstGeom prst="line">
              <a:avLst/>
            </a:prstGeom>
            <a:noFill/>
            <a:ln w="0">
              <a:solidFill>
                <a:srgbClr val="000000"/>
              </a:solidFill>
              <a:round/>
              <a:headEnd/>
              <a:tailEnd/>
            </a:ln>
          </p:spPr>
          <p:txBody>
            <a:bodyPr/>
            <a:lstStyle/>
            <a:p>
              <a:endParaRPr lang="en-US"/>
            </a:p>
          </p:txBody>
        </p:sp>
        <p:sp>
          <p:nvSpPr>
            <p:cNvPr id="38948" name="Line 27"/>
            <p:cNvSpPr>
              <a:spLocks noChangeAspect="1" noChangeShapeType="1"/>
            </p:cNvSpPr>
            <p:nvPr/>
          </p:nvSpPr>
          <p:spPr bwMode="auto">
            <a:xfrm flipV="1">
              <a:off x="5288" y="1338"/>
              <a:ext cx="0" cy="1871"/>
            </a:xfrm>
            <a:prstGeom prst="line">
              <a:avLst/>
            </a:prstGeom>
            <a:noFill/>
            <a:ln w="0">
              <a:solidFill>
                <a:srgbClr val="000000"/>
              </a:solidFill>
              <a:round/>
              <a:headEnd/>
              <a:tailEnd/>
            </a:ln>
          </p:spPr>
          <p:txBody>
            <a:bodyPr/>
            <a:lstStyle/>
            <a:p>
              <a:endParaRPr lang="en-US"/>
            </a:p>
          </p:txBody>
        </p:sp>
        <p:sp>
          <p:nvSpPr>
            <p:cNvPr id="38949" name="Line 28"/>
            <p:cNvSpPr>
              <a:spLocks noChangeAspect="1" noChangeShapeType="1"/>
            </p:cNvSpPr>
            <p:nvPr/>
          </p:nvSpPr>
          <p:spPr bwMode="auto">
            <a:xfrm flipH="1">
              <a:off x="5266" y="2951"/>
              <a:ext cx="22" cy="0"/>
            </a:xfrm>
            <a:prstGeom prst="line">
              <a:avLst/>
            </a:prstGeom>
            <a:noFill/>
            <a:ln w="0">
              <a:solidFill>
                <a:srgbClr val="000000"/>
              </a:solidFill>
              <a:round/>
              <a:headEnd/>
              <a:tailEnd/>
            </a:ln>
          </p:spPr>
          <p:txBody>
            <a:bodyPr/>
            <a:lstStyle/>
            <a:p>
              <a:endParaRPr lang="en-US"/>
            </a:p>
          </p:txBody>
        </p:sp>
        <p:sp>
          <p:nvSpPr>
            <p:cNvPr id="38950" name="Line 29"/>
            <p:cNvSpPr>
              <a:spLocks noChangeAspect="1" noChangeShapeType="1"/>
            </p:cNvSpPr>
            <p:nvPr/>
          </p:nvSpPr>
          <p:spPr bwMode="auto">
            <a:xfrm>
              <a:off x="5188" y="2951"/>
              <a:ext cx="17" cy="0"/>
            </a:xfrm>
            <a:prstGeom prst="line">
              <a:avLst/>
            </a:prstGeom>
            <a:noFill/>
            <a:ln w="0">
              <a:solidFill>
                <a:srgbClr val="000000"/>
              </a:solidFill>
              <a:round/>
              <a:headEnd/>
              <a:tailEnd/>
            </a:ln>
          </p:spPr>
          <p:txBody>
            <a:bodyPr/>
            <a:lstStyle/>
            <a:p>
              <a:endParaRPr lang="en-US"/>
            </a:p>
          </p:txBody>
        </p:sp>
        <p:sp>
          <p:nvSpPr>
            <p:cNvPr id="38951" name="Rectangle 30"/>
            <p:cNvSpPr>
              <a:spLocks noChangeAspect="1" noChangeArrowheads="1"/>
            </p:cNvSpPr>
            <p:nvPr/>
          </p:nvSpPr>
          <p:spPr bwMode="auto">
            <a:xfrm>
              <a:off x="5301" y="2864"/>
              <a:ext cx="1" cy="214"/>
            </a:xfrm>
            <a:prstGeom prst="rect">
              <a:avLst/>
            </a:prstGeom>
            <a:noFill/>
            <a:ln w="9525">
              <a:noFill/>
              <a:miter lim="800000"/>
              <a:headEnd/>
              <a:tailEnd/>
            </a:ln>
          </p:spPr>
          <p:txBody>
            <a:bodyPr wrap="none" lIns="0" tIns="0" rIns="0" bIns="0">
              <a:spAutoFit/>
            </a:bodyPr>
            <a:lstStyle/>
            <a:p>
              <a:endParaRPr lang="en-US" sz="1800"/>
            </a:p>
          </p:txBody>
        </p:sp>
        <p:sp>
          <p:nvSpPr>
            <p:cNvPr id="38952" name="Line 31"/>
            <p:cNvSpPr>
              <a:spLocks noChangeAspect="1" noChangeShapeType="1"/>
            </p:cNvSpPr>
            <p:nvPr/>
          </p:nvSpPr>
          <p:spPr bwMode="auto">
            <a:xfrm flipH="1">
              <a:off x="5266" y="2680"/>
              <a:ext cx="22" cy="0"/>
            </a:xfrm>
            <a:prstGeom prst="line">
              <a:avLst/>
            </a:prstGeom>
            <a:noFill/>
            <a:ln w="0">
              <a:solidFill>
                <a:srgbClr val="000000"/>
              </a:solidFill>
              <a:round/>
              <a:headEnd/>
              <a:tailEnd/>
            </a:ln>
          </p:spPr>
          <p:txBody>
            <a:bodyPr/>
            <a:lstStyle/>
            <a:p>
              <a:endParaRPr lang="en-US"/>
            </a:p>
          </p:txBody>
        </p:sp>
        <p:sp>
          <p:nvSpPr>
            <p:cNvPr id="38953" name="Line 32"/>
            <p:cNvSpPr>
              <a:spLocks noChangeAspect="1" noChangeShapeType="1"/>
            </p:cNvSpPr>
            <p:nvPr/>
          </p:nvSpPr>
          <p:spPr bwMode="auto">
            <a:xfrm>
              <a:off x="5188" y="2680"/>
              <a:ext cx="17" cy="0"/>
            </a:xfrm>
            <a:prstGeom prst="line">
              <a:avLst/>
            </a:prstGeom>
            <a:noFill/>
            <a:ln w="0">
              <a:solidFill>
                <a:srgbClr val="000000"/>
              </a:solidFill>
              <a:round/>
              <a:headEnd/>
              <a:tailEnd/>
            </a:ln>
          </p:spPr>
          <p:txBody>
            <a:bodyPr/>
            <a:lstStyle/>
            <a:p>
              <a:endParaRPr lang="en-US"/>
            </a:p>
          </p:txBody>
        </p:sp>
        <p:sp>
          <p:nvSpPr>
            <p:cNvPr id="38954" name="Rectangle 33"/>
            <p:cNvSpPr>
              <a:spLocks noChangeAspect="1" noChangeArrowheads="1"/>
            </p:cNvSpPr>
            <p:nvPr/>
          </p:nvSpPr>
          <p:spPr bwMode="auto">
            <a:xfrm>
              <a:off x="5301" y="2593"/>
              <a:ext cx="1" cy="214"/>
            </a:xfrm>
            <a:prstGeom prst="rect">
              <a:avLst/>
            </a:prstGeom>
            <a:noFill/>
            <a:ln w="9525">
              <a:noFill/>
              <a:miter lim="800000"/>
              <a:headEnd/>
              <a:tailEnd/>
            </a:ln>
          </p:spPr>
          <p:txBody>
            <a:bodyPr wrap="none" lIns="0" tIns="0" rIns="0" bIns="0">
              <a:spAutoFit/>
            </a:bodyPr>
            <a:lstStyle/>
            <a:p>
              <a:endParaRPr lang="en-US" sz="1800"/>
            </a:p>
          </p:txBody>
        </p:sp>
        <p:sp>
          <p:nvSpPr>
            <p:cNvPr id="38955" name="Line 34"/>
            <p:cNvSpPr>
              <a:spLocks noChangeAspect="1" noChangeShapeType="1"/>
            </p:cNvSpPr>
            <p:nvPr/>
          </p:nvSpPr>
          <p:spPr bwMode="auto">
            <a:xfrm flipH="1">
              <a:off x="5266" y="2409"/>
              <a:ext cx="22" cy="0"/>
            </a:xfrm>
            <a:prstGeom prst="line">
              <a:avLst/>
            </a:prstGeom>
            <a:noFill/>
            <a:ln w="0">
              <a:solidFill>
                <a:srgbClr val="000000"/>
              </a:solidFill>
              <a:round/>
              <a:headEnd/>
              <a:tailEnd/>
            </a:ln>
          </p:spPr>
          <p:txBody>
            <a:bodyPr/>
            <a:lstStyle/>
            <a:p>
              <a:endParaRPr lang="en-US"/>
            </a:p>
          </p:txBody>
        </p:sp>
        <p:sp>
          <p:nvSpPr>
            <p:cNvPr id="38956" name="Line 35"/>
            <p:cNvSpPr>
              <a:spLocks noChangeAspect="1" noChangeShapeType="1"/>
            </p:cNvSpPr>
            <p:nvPr/>
          </p:nvSpPr>
          <p:spPr bwMode="auto">
            <a:xfrm>
              <a:off x="5188" y="2409"/>
              <a:ext cx="17" cy="0"/>
            </a:xfrm>
            <a:prstGeom prst="line">
              <a:avLst/>
            </a:prstGeom>
            <a:noFill/>
            <a:ln w="0">
              <a:solidFill>
                <a:srgbClr val="000000"/>
              </a:solidFill>
              <a:round/>
              <a:headEnd/>
              <a:tailEnd/>
            </a:ln>
          </p:spPr>
          <p:txBody>
            <a:bodyPr/>
            <a:lstStyle/>
            <a:p>
              <a:endParaRPr lang="en-US"/>
            </a:p>
          </p:txBody>
        </p:sp>
        <p:sp>
          <p:nvSpPr>
            <p:cNvPr id="38957" name="Rectangle 36"/>
            <p:cNvSpPr>
              <a:spLocks noChangeAspect="1" noChangeArrowheads="1"/>
            </p:cNvSpPr>
            <p:nvPr/>
          </p:nvSpPr>
          <p:spPr bwMode="auto">
            <a:xfrm>
              <a:off x="5301" y="2320"/>
              <a:ext cx="1" cy="214"/>
            </a:xfrm>
            <a:prstGeom prst="rect">
              <a:avLst/>
            </a:prstGeom>
            <a:noFill/>
            <a:ln w="9525">
              <a:noFill/>
              <a:miter lim="800000"/>
              <a:headEnd/>
              <a:tailEnd/>
            </a:ln>
          </p:spPr>
          <p:txBody>
            <a:bodyPr wrap="none" lIns="0" tIns="0" rIns="0" bIns="0">
              <a:spAutoFit/>
            </a:bodyPr>
            <a:lstStyle/>
            <a:p>
              <a:endParaRPr lang="en-US" sz="1800"/>
            </a:p>
          </p:txBody>
        </p:sp>
        <p:sp>
          <p:nvSpPr>
            <p:cNvPr id="38958" name="Line 37"/>
            <p:cNvSpPr>
              <a:spLocks noChangeAspect="1" noChangeShapeType="1"/>
            </p:cNvSpPr>
            <p:nvPr/>
          </p:nvSpPr>
          <p:spPr bwMode="auto">
            <a:xfrm flipH="1">
              <a:off x="5266" y="2133"/>
              <a:ext cx="22" cy="0"/>
            </a:xfrm>
            <a:prstGeom prst="line">
              <a:avLst/>
            </a:prstGeom>
            <a:noFill/>
            <a:ln w="0">
              <a:solidFill>
                <a:srgbClr val="000000"/>
              </a:solidFill>
              <a:round/>
              <a:headEnd/>
              <a:tailEnd/>
            </a:ln>
          </p:spPr>
          <p:txBody>
            <a:bodyPr/>
            <a:lstStyle/>
            <a:p>
              <a:endParaRPr lang="en-US"/>
            </a:p>
          </p:txBody>
        </p:sp>
        <p:sp>
          <p:nvSpPr>
            <p:cNvPr id="38959" name="Line 38"/>
            <p:cNvSpPr>
              <a:spLocks noChangeAspect="1" noChangeShapeType="1"/>
            </p:cNvSpPr>
            <p:nvPr/>
          </p:nvSpPr>
          <p:spPr bwMode="auto">
            <a:xfrm>
              <a:off x="5188" y="2133"/>
              <a:ext cx="17" cy="0"/>
            </a:xfrm>
            <a:prstGeom prst="line">
              <a:avLst/>
            </a:prstGeom>
            <a:noFill/>
            <a:ln w="0">
              <a:solidFill>
                <a:srgbClr val="000000"/>
              </a:solidFill>
              <a:round/>
              <a:headEnd/>
              <a:tailEnd/>
            </a:ln>
          </p:spPr>
          <p:txBody>
            <a:bodyPr/>
            <a:lstStyle/>
            <a:p>
              <a:endParaRPr lang="en-US"/>
            </a:p>
          </p:txBody>
        </p:sp>
        <p:sp>
          <p:nvSpPr>
            <p:cNvPr id="38960" name="Rectangle 39"/>
            <p:cNvSpPr>
              <a:spLocks noChangeAspect="1" noChangeArrowheads="1"/>
            </p:cNvSpPr>
            <p:nvPr/>
          </p:nvSpPr>
          <p:spPr bwMode="auto">
            <a:xfrm>
              <a:off x="5301" y="2046"/>
              <a:ext cx="1" cy="214"/>
            </a:xfrm>
            <a:prstGeom prst="rect">
              <a:avLst/>
            </a:prstGeom>
            <a:noFill/>
            <a:ln w="9525">
              <a:noFill/>
              <a:miter lim="800000"/>
              <a:headEnd/>
              <a:tailEnd/>
            </a:ln>
          </p:spPr>
          <p:txBody>
            <a:bodyPr wrap="none" lIns="0" tIns="0" rIns="0" bIns="0">
              <a:spAutoFit/>
            </a:bodyPr>
            <a:lstStyle/>
            <a:p>
              <a:endParaRPr lang="en-US" sz="1800"/>
            </a:p>
          </p:txBody>
        </p:sp>
        <p:sp>
          <p:nvSpPr>
            <p:cNvPr id="38961" name="Line 40"/>
            <p:cNvSpPr>
              <a:spLocks noChangeAspect="1" noChangeShapeType="1"/>
            </p:cNvSpPr>
            <p:nvPr/>
          </p:nvSpPr>
          <p:spPr bwMode="auto">
            <a:xfrm flipH="1">
              <a:off x="5266" y="1862"/>
              <a:ext cx="22" cy="0"/>
            </a:xfrm>
            <a:prstGeom prst="line">
              <a:avLst/>
            </a:prstGeom>
            <a:noFill/>
            <a:ln w="0">
              <a:solidFill>
                <a:srgbClr val="000000"/>
              </a:solidFill>
              <a:round/>
              <a:headEnd/>
              <a:tailEnd/>
            </a:ln>
          </p:spPr>
          <p:txBody>
            <a:bodyPr/>
            <a:lstStyle/>
            <a:p>
              <a:endParaRPr lang="en-US"/>
            </a:p>
          </p:txBody>
        </p:sp>
        <p:sp>
          <p:nvSpPr>
            <p:cNvPr id="38962" name="Line 41"/>
            <p:cNvSpPr>
              <a:spLocks noChangeAspect="1" noChangeShapeType="1"/>
            </p:cNvSpPr>
            <p:nvPr/>
          </p:nvSpPr>
          <p:spPr bwMode="auto">
            <a:xfrm>
              <a:off x="5188" y="1862"/>
              <a:ext cx="17" cy="0"/>
            </a:xfrm>
            <a:prstGeom prst="line">
              <a:avLst/>
            </a:prstGeom>
            <a:noFill/>
            <a:ln w="0">
              <a:solidFill>
                <a:srgbClr val="000000"/>
              </a:solidFill>
              <a:round/>
              <a:headEnd/>
              <a:tailEnd/>
            </a:ln>
          </p:spPr>
          <p:txBody>
            <a:bodyPr/>
            <a:lstStyle/>
            <a:p>
              <a:endParaRPr lang="en-US"/>
            </a:p>
          </p:txBody>
        </p:sp>
        <p:sp>
          <p:nvSpPr>
            <p:cNvPr id="38963" name="Rectangle 42"/>
            <p:cNvSpPr>
              <a:spLocks noChangeAspect="1" noChangeArrowheads="1"/>
            </p:cNvSpPr>
            <p:nvPr/>
          </p:nvSpPr>
          <p:spPr bwMode="auto">
            <a:xfrm>
              <a:off x="5301" y="1774"/>
              <a:ext cx="1" cy="214"/>
            </a:xfrm>
            <a:prstGeom prst="rect">
              <a:avLst/>
            </a:prstGeom>
            <a:noFill/>
            <a:ln w="9525">
              <a:noFill/>
              <a:miter lim="800000"/>
              <a:headEnd/>
              <a:tailEnd/>
            </a:ln>
          </p:spPr>
          <p:txBody>
            <a:bodyPr wrap="none" lIns="0" tIns="0" rIns="0" bIns="0">
              <a:spAutoFit/>
            </a:bodyPr>
            <a:lstStyle/>
            <a:p>
              <a:endParaRPr lang="en-US" sz="1800"/>
            </a:p>
          </p:txBody>
        </p:sp>
        <p:sp>
          <p:nvSpPr>
            <p:cNvPr id="38964" name="Line 43"/>
            <p:cNvSpPr>
              <a:spLocks noChangeAspect="1" noChangeShapeType="1"/>
            </p:cNvSpPr>
            <p:nvPr/>
          </p:nvSpPr>
          <p:spPr bwMode="auto">
            <a:xfrm flipH="1">
              <a:off x="5266" y="1591"/>
              <a:ext cx="22" cy="0"/>
            </a:xfrm>
            <a:prstGeom prst="line">
              <a:avLst/>
            </a:prstGeom>
            <a:noFill/>
            <a:ln w="0">
              <a:solidFill>
                <a:srgbClr val="000000"/>
              </a:solidFill>
              <a:round/>
              <a:headEnd/>
              <a:tailEnd/>
            </a:ln>
          </p:spPr>
          <p:txBody>
            <a:bodyPr/>
            <a:lstStyle/>
            <a:p>
              <a:endParaRPr lang="en-US"/>
            </a:p>
          </p:txBody>
        </p:sp>
        <p:sp>
          <p:nvSpPr>
            <p:cNvPr id="38965" name="Line 44"/>
            <p:cNvSpPr>
              <a:spLocks noChangeAspect="1" noChangeShapeType="1"/>
            </p:cNvSpPr>
            <p:nvPr/>
          </p:nvSpPr>
          <p:spPr bwMode="auto">
            <a:xfrm>
              <a:off x="5188" y="1591"/>
              <a:ext cx="17" cy="0"/>
            </a:xfrm>
            <a:prstGeom prst="line">
              <a:avLst/>
            </a:prstGeom>
            <a:noFill/>
            <a:ln w="0">
              <a:solidFill>
                <a:srgbClr val="000000"/>
              </a:solidFill>
              <a:round/>
              <a:headEnd/>
              <a:tailEnd/>
            </a:ln>
          </p:spPr>
          <p:txBody>
            <a:bodyPr/>
            <a:lstStyle/>
            <a:p>
              <a:endParaRPr lang="en-US"/>
            </a:p>
          </p:txBody>
        </p:sp>
        <p:sp>
          <p:nvSpPr>
            <p:cNvPr id="38966" name="Rectangle 45"/>
            <p:cNvSpPr>
              <a:spLocks noChangeAspect="1" noChangeArrowheads="1"/>
            </p:cNvSpPr>
            <p:nvPr/>
          </p:nvSpPr>
          <p:spPr bwMode="auto">
            <a:xfrm>
              <a:off x="5301" y="1504"/>
              <a:ext cx="1" cy="214"/>
            </a:xfrm>
            <a:prstGeom prst="rect">
              <a:avLst/>
            </a:prstGeom>
            <a:noFill/>
            <a:ln w="9525">
              <a:noFill/>
              <a:miter lim="800000"/>
              <a:headEnd/>
              <a:tailEnd/>
            </a:ln>
          </p:spPr>
          <p:txBody>
            <a:bodyPr wrap="none" lIns="0" tIns="0" rIns="0" bIns="0">
              <a:spAutoFit/>
            </a:bodyPr>
            <a:lstStyle/>
            <a:p>
              <a:endParaRPr lang="en-US" sz="1800"/>
            </a:p>
          </p:txBody>
        </p:sp>
        <p:sp>
          <p:nvSpPr>
            <p:cNvPr id="38967" name="Rectangle 46"/>
            <p:cNvSpPr>
              <a:spLocks noChangeAspect="1" noChangeArrowheads="1"/>
            </p:cNvSpPr>
            <p:nvPr/>
          </p:nvSpPr>
          <p:spPr bwMode="auto">
            <a:xfrm>
              <a:off x="5288" y="1170"/>
              <a:ext cx="1" cy="214"/>
            </a:xfrm>
            <a:prstGeom prst="rect">
              <a:avLst/>
            </a:prstGeom>
            <a:noFill/>
            <a:ln w="9525">
              <a:noFill/>
              <a:miter lim="800000"/>
              <a:headEnd/>
              <a:tailEnd/>
            </a:ln>
          </p:spPr>
          <p:txBody>
            <a:bodyPr wrap="none" lIns="0" tIns="0" rIns="0" bIns="0">
              <a:spAutoFit/>
            </a:bodyPr>
            <a:lstStyle/>
            <a:p>
              <a:endParaRPr lang="en-US" sz="1800"/>
            </a:p>
          </p:txBody>
        </p:sp>
        <p:sp>
          <p:nvSpPr>
            <p:cNvPr id="38968" name="Rectangle 47"/>
            <p:cNvSpPr>
              <a:spLocks noChangeAspect="1" noChangeArrowheads="1"/>
            </p:cNvSpPr>
            <p:nvPr/>
          </p:nvSpPr>
          <p:spPr bwMode="auto">
            <a:xfrm>
              <a:off x="5568" y="1128"/>
              <a:ext cx="1" cy="214"/>
            </a:xfrm>
            <a:prstGeom prst="rect">
              <a:avLst/>
            </a:prstGeom>
            <a:noFill/>
            <a:ln w="9525">
              <a:noFill/>
              <a:miter lim="800000"/>
              <a:headEnd/>
              <a:tailEnd/>
            </a:ln>
          </p:spPr>
          <p:txBody>
            <a:bodyPr wrap="none" lIns="0" tIns="0" rIns="0" bIns="0">
              <a:spAutoFit/>
            </a:bodyPr>
            <a:lstStyle/>
            <a:p>
              <a:endParaRPr lang="en-US" sz="1800"/>
            </a:p>
          </p:txBody>
        </p:sp>
        <p:sp>
          <p:nvSpPr>
            <p:cNvPr id="38969" name="Line 48"/>
            <p:cNvSpPr>
              <a:spLocks noChangeAspect="1" noChangeShapeType="1"/>
            </p:cNvSpPr>
            <p:nvPr/>
          </p:nvSpPr>
          <p:spPr bwMode="auto">
            <a:xfrm>
              <a:off x="5188" y="1338"/>
              <a:ext cx="100" cy="0"/>
            </a:xfrm>
            <a:prstGeom prst="line">
              <a:avLst/>
            </a:prstGeom>
            <a:noFill/>
            <a:ln w="0">
              <a:solidFill>
                <a:srgbClr val="000000"/>
              </a:solidFill>
              <a:round/>
              <a:headEnd/>
              <a:tailEnd/>
            </a:ln>
          </p:spPr>
          <p:txBody>
            <a:bodyPr/>
            <a:lstStyle/>
            <a:p>
              <a:endParaRPr lang="en-US"/>
            </a:p>
          </p:txBody>
        </p:sp>
        <p:sp>
          <p:nvSpPr>
            <p:cNvPr id="38970" name="Line 49"/>
            <p:cNvSpPr>
              <a:spLocks noChangeAspect="1" noChangeShapeType="1"/>
            </p:cNvSpPr>
            <p:nvPr/>
          </p:nvSpPr>
          <p:spPr bwMode="auto">
            <a:xfrm>
              <a:off x="5188" y="3209"/>
              <a:ext cx="100" cy="0"/>
            </a:xfrm>
            <a:prstGeom prst="line">
              <a:avLst/>
            </a:prstGeom>
            <a:noFill/>
            <a:ln w="0">
              <a:solidFill>
                <a:srgbClr val="000000"/>
              </a:solidFill>
              <a:round/>
              <a:headEnd/>
              <a:tailEnd/>
            </a:ln>
          </p:spPr>
          <p:txBody>
            <a:bodyPr/>
            <a:lstStyle/>
            <a:p>
              <a:endParaRPr lang="en-US"/>
            </a:p>
          </p:txBody>
        </p:sp>
        <p:sp>
          <p:nvSpPr>
            <p:cNvPr id="38971" name="Line 50"/>
            <p:cNvSpPr>
              <a:spLocks noChangeAspect="1" noChangeShapeType="1"/>
            </p:cNvSpPr>
            <p:nvPr/>
          </p:nvSpPr>
          <p:spPr bwMode="auto">
            <a:xfrm flipV="1">
              <a:off x="5288" y="1338"/>
              <a:ext cx="0" cy="1871"/>
            </a:xfrm>
            <a:prstGeom prst="line">
              <a:avLst/>
            </a:prstGeom>
            <a:noFill/>
            <a:ln w="0">
              <a:solidFill>
                <a:srgbClr val="000000"/>
              </a:solidFill>
              <a:round/>
              <a:headEnd/>
              <a:tailEnd/>
            </a:ln>
          </p:spPr>
          <p:txBody>
            <a:bodyPr/>
            <a:lstStyle/>
            <a:p>
              <a:endParaRPr lang="en-US"/>
            </a:p>
          </p:txBody>
        </p:sp>
      </p:grpSp>
      <p:sp>
        <p:nvSpPr>
          <p:cNvPr id="38915" name="Rectangle 6"/>
          <p:cNvSpPr>
            <a:spLocks noChangeArrowheads="1"/>
          </p:cNvSpPr>
          <p:nvPr/>
        </p:nvSpPr>
        <p:spPr bwMode="auto">
          <a:xfrm>
            <a:off x="1258888" y="6381750"/>
            <a:ext cx="3190875" cy="600075"/>
          </a:xfrm>
          <a:prstGeom prst="rect">
            <a:avLst/>
          </a:prstGeom>
          <a:solidFill>
            <a:schemeClr val="bg1"/>
          </a:solidFill>
          <a:ln w="9525">
            <a:noFill/>
            <a:miter lim="800000"/>
            <a:headEnd/>
            <a:tailEnd/>
          </a:ln>
        </p:spPr>
        <p:txBody>
          <a:bodyPr wrap="none" anchor="ctr"/>
          <a:lstStyle/>
          <a:p>
            <a:endParaRPr lang="en-US"/>
          </a:p>
        </p:txBody>
      </p:sp>
      <p:sp>
        <p:nvSpPr>
          <p:cNvPr id="38916" name="Text Box 7"/>
          <p:cNvSpPr txBox="1">
            <a:spLocks noChangeArrowheads="1"/>
          </p:cNvSpPr>
          <p:nvPr/>
        </p:nvSpPr>
        <p:spPr bwMode="auto">
          <a:xfrm rot="-5400000">
            <a:off x="-483394" y="3191669"/>
            <a:ext cx="3306763" cy="396875"/>
          </a:xfrm>
          <a:prstGeom prst="rect">
            <a:avLst/>
          </a:prstGeom>
          <a:noFill/>
          <a:ln w="9525">
            <a:noFill/>
            <a:miter lim="800000"/>
            <a:headEnd/>
            <a:tailEnd/>
          </a:ln>
        </p:spPr>
        <p:txBody>
          <a:bodyPr>
            <a:spAutoFit/>
          </a:bodyPr>
          <a:lstStyle/>
          <a:p>
            <a:pPr>
              <a:spcBef>
                <a:spcPct val="50000"/>
              </a:spcBef>
            </a:pPr>
            <a:r>
              <a:rPr lang="en-US" sz="2000"/>
              <a:t>Correlation coefficient</a:t>
            </a:r>
          </a:p>
        </p:txBody>
      </p:sp>
      <p:sp>
        <p:nvSpPr>
          <p:cNvPr id="38917" name="Text Box 8"/>
          <p:cNvSpPr txBox="1">
            <a:spLocks noChangeArrowheads="1"/>
          </p:cNvSpPr>
          <p:nvPr/>
        </p:nvSpPr>
        <p:spPr bwMode="auto">
          <a:xfrm>
            <a:off x="1747838" y="5629275"/>
            <a:ext cx="628650" cy="366713"/>
          </a:xfrm>
          <a:prstGeom prst="rect">
            <a:avLst/>
          </a:prstGeom>
          <a:noFill/>
          <a:ln w="9525">
            <a:noFill/>
            <a:miter lim="800000"/>
            <a:headEnd/>
            <a:tailEnd/>
          </a:ln>
        </p:spPr>
        <p:txBody>
          <a:bodyPr>
            <a:spAutoFit/>
          </a:bodyPr>
          <a:lstStyle/>
          <a:p>
            <a:pPr>
              <a:spcBef>
                <a:spcPct val="50000"/>
              </a:spcBef>
            </a:pPr>
            <a:r>
              <a:rPr lang="en-US" sz="1800"/>
              <a:t>0</a:t>
            </a:r>
          </a:p>
        </p:txBody>
      </p:sp>
      <p:sp>
        <p:nvSpPr>
          <p:cNvPr id="38918" name="Text Box 9"/>
          <p:cNvSpPr txBox="1">
            <a:spLocks noChangeArrowheads="1"/>
          </p:cNvSpPr>
          <p:nvPr/>
        </p:nvSpPr>
        <p:spPr bwMode="auto">
          <a:xfrm>
            <a:off x="6840538" y="5627688"/>
            <a:ext cx="628650" cy="366712"/>
          </a:xfrm>
          <a:prstGeom prst="rect">
            <a:avLst/>
          </a:prstGeom>
          <a:noFill/>
          <a:ln w="9525">
            <a:noFill/>
            <a:miter lim="800000"/>
            <a:headEnd/>
            <a:tailEnd/>
          </a:ln>
        </p:spPr>
        <p:txBody>
          <a:bodyPr>
            <a:spAutoFit/>
          </a:bodyPr>
          <a:lstStyle/>
          <a:p>
            <a:pPr>
              <a:spcBef>
                <a:spcPct val="50000"/>
              </a:spcBef>
            </a:pPr>
            <a:r>
              <a:rPr lang="en-US" sz="1800"/>
              <a:t>90</a:t>
            </a:r>
          </a:p>
        </p:txBody>
      </p:sp>
      <p:sp>
        <p:nvSpPr>
          <p:cNvPr id="38919" name="Text Box 10"/>
          <p:cNvSpPr txBox="1">
            <a:spLocks noChangeArrowheads="1"/>
          </p:cNvSpPr>
          <p:nvPr/>
        </p:nvSpPr>
        <p:spPr bwMode="auto">
          <a:xfrm>
            <a:off x="5167313" y="5626100"/>
            <a:ext cx="628650" cy="366713"/>
          </a:xfrm>
          <a:prstGeom prst="rect">
            <a:avLst/>
          </a:prstGeom>
          <a:noFill/>
          <a:ln w="9525">
            <a:noFill/>
            <a:miter lim="800000"/>
            <a:headEnd/>
            <a:tailEnd/>
          </a:ln>
        </p:spPr>
        <p:txBody>
          <a:bodyPr>
            <a:spAutoFit/>
          </a:bodyPr>
          <a:lstStyle/>
          <a:p>
            <a:pPr>
              <a:spcBef>
                <a:spcPct val="50000"/>
              </a:spcBef>
            </a:pPr>
            <a:r>
              <a:rPr lang="en-US" sz="1800"/>
              <a:t>60</a:t>
            </a:r>
          </a:p>
        </p:txBody>
      </p:sp>
      <p:sp>
        <p:nvSpPr>
          <p:cNvPr id="38920" name="Text Box 11"/>
          <p:cNvSpPr txBox="1">
            <a:spLocks noChangeArrowheads="1"/>
          </p:cNvSpPr>
          <p:nvPr/>
        </p:nvSpPr>
        <p:spPr bwMode="auto">
          <a:xfrm>
            <a:off x="3367088" y="5624513"/>
            <a:ext cx="628650" cy="366712"/>
          </a:xfrm>
          <a:prstGeom prst="rect">
            <a:avLst/>
          </a:prstGeom>
          <a:noFill/>
          <a:ln w="9525">
            <a:noFill/>
            <a:miter lim="800000"/>
            <a:headEnd/>
            <a:tailEnd/>
          </a:ln>
        </p:spPr>
        <p:txBody>
          <a:bodyPr>
            <a:spAutoFit/>
          </a:bodyPr>
          <a:lstStyle/>
          <a:p>
            <a:pPr>
              <a:spcBef>
                <a:spcPct val="50000"/>
              </a:spcBef>
            </a:pPr>
            <a:r>
              <a:rPr lang="en-US" sz="1800"/>
              <a:t>30</a:t>
            </a:r>
          </a:p>
        </p:txBody>
      </p:sp>
      <p:sp>
        <p:nvSpPr>
          <p:cNvPr id="38921" name="Text Box 12"/>
          <p:cNvSpPr txBox="1">
            <a:spLocks noChangeArrowheads="1"/>
          </p:cNvSpPr>
          <p:nvPr/>
        </p:nvSpPr>
        <p:spPr bwMode="auto">
          <a:xfrm>
            <a:off x="3095625" y="5978525"/>
            <a:ext cx="3657600" cy="366713"/>
          </a:xfrm>
          <a:prstGeom prst="rect">
            <a:avLst/>
          </a:prstGeom>
          <a:noFill/>
          <a:ln w="9525">
            <a:noFill/>
            <a:miter lim="800000"/>
            <a:headEnd/>
            <a:tailEnd/>
          </a:ln>
        </p:spPr>
        <p:txBody>
          <a:bodyPr>
            <a:spAutoFit/>
          </a:bodyPr>
          <a:lstStyle/>
          <a:p>
            <a:pPr>
              <a:spcBef>
                <a:spcPct val="50000"/>
              </a:spcBef>
            </a:pPr>
            <a:r>
              <a:rPr lang="en-US" sz="1800"/>
              <a:t>Orientation difference (</a:t>
            </a:r>
            <a:r>
              <a:rPr lang="en-US" sz="1800">
                <a:latin typeface="Symbol" pitchFamily="18" charset="2"/>
              </a:rPr>
              <a:t>Dq</a:t>
            </a:r>
            <a:r>
              <a:rPr lang="en-US" sz="1800"/>
              <a:t>)</a:t>
            </a:r>
          </a:p>
        </p:txBody>
      </p:sp>
      <p:sp>
        <p:nvSpPr>
          <p:cNvPr id="38922" name="Text Box 13"/>
          <p:cNvSpPr txBox="1">
            <a:spLocks noChangeArrowheads="1"/>
          </p:cNvSpPr>
          <p:nvPr/>
        </p:nvSpPr>
        <p:spPr bwMode="auto">
          <a:xfrm>
            <a:off x="457200" y="292100"/>
            <a:ext cx="8305800" cy="1373188"/>
          </a:xfrm>
          <a:prstGeom prst="rect">
            <a:avLst/>
          </a:prstGeom>
          <a:noFill/>
          <a:ln w="9525">
            <a:noFill/>
            <a:miter lim="800000"/>
            <a:headEnd/>
            <a:tailEnd/>
          </a:ln>
        </p:spPr>
        <p:txBody>
          <a:bodyPr>
            <a:spAutoFit/>
          </a:bodyPr>
          <a:lstStyle/>
          <a:p>
            <a:pPr algn="ctr" eaLnBrk="0" hangingPunct="0"/>
            <a:r>
              <a:rPr lang="en-US" sz="2800" i="1" dirty="0"/>
              <a:t>Noise correlations </a:t>
            </a:r>
            <a:r>
              <a:rPr lang="en-US" sz="2800" i="1" dirty="0" smtClean="0"/>
              <a:t>depend on stimulus preference</a:t>
            </a:r>
            <a:endParaRPr lang="en-US" sz="2800" i="1" dirty="0"/>
          </a:p>
          <a:p>
            <a:pPr algn="ctr" eaLnBrk="0" hangingPunct="0"/>
            <a:endParaRPr lang="en-US" sz="2800" b="1" i="1" dirty="0"/>
          </a:p>
          <a:p>
            <a:pPr algn="ctr" eaLnBrk="0" hangingPunct="0"/>
            <a:r>
              <a:rPr lang="en-US" sz="2800" b="1" i="1" dirty="0"/>
              <a:t>                         </a:t>
            </a:r>
          </a:p>
        </p:txBody>
      </p:sp>
      <p:sp>
        <p:nvSpPr>
          <p:cNvPr id="38923" name="Text Box 14"/>
          <p:cNvSpPr txBox="1">
            <a:spLocks noChangeArrowheads="1"/>
          </p:cNvSpPr>
          <p:nvPr/>
        </p:nvSpPr>
        <p:spPr bwMode="auto">
          <a:xfrm>
            <a:off x="6732588" y="6543675"/>
            <a:ext cx="4316412" cy="274638"/>
          </a:xfrm>
          <a:prstGeom prst="rect">
            <a:avLst/>
          </a:prstGeom>
          <a:noFill/>
          <a:ln w="9525">
            <a:noFill/>
            <a:miter lim="800000"/>
            <a:headEnd/>
            <a:tailEnd/>
          </a:ln>
        </p:spPr>
        <p:txBody>
          <a:bodyPr>
            <a:spAutoFit/>
          </a:bodyPr>
          <a:lstStyle/>
          <a:p>
            <a:pPr eaLnBrk="0" hangingPunct="0"/>
            <a:r>
              <a:rPr lang="en-US" sz="1200">
                <a:latin typeface="Times New Roman" pitchFamily="18" charset="0"/>
              </a:rPr>
              <a:t>Gutnisky and Dragoi, </a:t>
            </a:r>
            <a:r>
              <a:rPr lang="en-US" sz="1200" i="1">
                <a:latin typeface="Times New Roman" pitchFamily="18" charset="0"/>
              </a:rPr>
              <a:t>Nature</a:t>
            </a:r>
            <a:r>
              <a:rPr lang="en-US" sz="1200">
                <a:latin typeface="Times New Roman" pitchFamily="18" charset="0"/>
              </a:rPr>
              <a:t>, 2008</a:t>
            </a:r>
          </a:p>
        </p:txBody>
      </p:sp>
      <p:sp>
        <p:nvSpPr>
          <p:cNvPr id="38924" name="Text Box 51"/>
          <p:cNvSpPr txBox="1">
            <a:spLocks noChangeArrowheads="1"/>
          </p:cNvSpPr>
          <p:nvPr/>
        </p:nvSpPr>
        <p:spPr bwMode="auto">
          <a:xfrm>
            <a:off x="7019925" y="1736725"/>
            <a:ext cx="1260475" cy="517525"/>
          </a:xfrm>
          <a:prstGeom prst="rect">
            <a:avLst/>
          </a:prstGeom>
          <a:noFill/>
          <a:ln w="9525">
            <a:noFill/>
            <a:miter lim="800000"/>
            <a:headEnd/>
            <a:tailEnd/>
          </a:ln>
        </p:spPr>
        <p:txBody>
          <a:bodyPr>
            <a:spAutoFit/>
          </a:bodyPr>
          <a:lstStyle/>
          <a:p>
            <a:pPr algn="ctr">
              <a:spcBef>
                <a:spcPct val="50000"/>
              </a:spcBef>
            </a:pPr>
            <a:r>
              <a:rPr lang="en-US" sz="1400"/>
              <a:t>Probability density</a:t>
            </a:r>
          </a:p>
        </p:txBody>
      </p:sp>
      <p:sp>
        <p:nvSpPr>
          <p:cNvPr id="38925" name="Line 53"/>
          <p:cNvSpPr>
            <a:spLocks noChangeShapeType="1"/>
          </p:cNvSpPr>
          <p:nvPr/>
        </p:nvSpPr>
        <p:spPr bwMode="auto">
          <a:xfrm flipH="1">
            <a:off x="7612063" y="4862513"/>
            <a:ext cx="34925" cy="0"/>
          </a:xfrm>
          <a:prstGeom prst="line">
            <a:avLst/>
          </a:prstGeom>
          <a:noFill/>
          <a:ln w="0">
            <a:solidFill>
              <a:srgbClr val="000000"/>
            </a:solidFill>
            <a:round/>
            <a:headEnd/>
            <a:tailEnd/>
          </a:ln>
        </p:spPr>
        <p:txBody>
          <a:bodyPr/>
          <a:lstStyle/>
          <a:p>
            <a:endParaRPr lang="en-US"/>
          </a:p>
        </p:txBody>
      </p:sp>
      <p:sp>
        <p:nvSpPr>
          <p:cNvPr id="38926" name="Rectangle 54"/>
          <p:cNvSpPr>
            <a:spLocks noChangeArrowheads="1"/>
          </p:cNvSpPr>
          <p:nvPr/>
        </p:nvSpPr>
        <p:spPr bwMode="auto">
          <a:xfrm>
            <a:off x="7667625" y="4724400"/>
            <a:ext cx="211138" cy="182563"/>
          </a:xfrm>
          <a:prstGeom prst="rect">
            <a:avLst/>
          </a:prstGeom>
          <a:noFill/>
          <a:ln w="9525">
            <a:noFill/>
            <a:miter lim="800000"/>
            <a:headEnd/>
            <a:tailEnd/>
          </a:ln>
        </p:spPr>
        <p:txBody>
          <a:bodyPr wrap="none" lIns="0" tIns="0" rIns="0" bIns="0">
            <a:spAutoFit/>
          </a:bodyPr>
          <a:lstStyle/>
          <a:p>
            <a:r>
              <a:rPr lang="en-US" sz="1200">
                <a:solidFill>
                  <a:srgbClr val="000000"/>
                </a:solidFill>
              </a:rPr>
              <a:t>0.5</a:t>
            </a:r>
            <a:endParaRPr lang="en-US" sz="1200"/>
          </a:p>
        </p:txBody>
      </p:sp>
      <p:sp>
        <p:nvSpPr>
          <p:cNvPr id="38927" name="Line 55"/>
          <p:cNvSpPr>
            <a:spLocks noChangeShapeType="1"/>
          </p:cNvSpPr>
          <p:nvPr/>
        </p:nvSpPr>
        <p:spPr bwMode="auto">
          <a:xfrm flipH="1">
            <a:off x="7612063" y="4432300"/>
            <a:ext cx="34925" cy="0"/>
          </a:xfrm>
          <a:prstGeom prst="line">
            <a:avLst/>
          </a:prstGeom>
          <a:noFill/>
          <a:ln w="0">
            <a:solidFill>
              <a:srgbClr val="000000"/>
            </a:solidFill>
            <a:round/>
            <a:headEnd/>
            <a:tailEnd/>
          </a:ln>
        </p:spPr>
        <p:txBody>
          <a:bodyPr/>
          <a:lstStyle/>
          <a:p>
            <a:endParaRPr lang="en-US"/>
          </a:p>
        </p:txBody>
      </p:sp>
      <p:sp>
        <p:nvSpPr>
          <p:cNvPr id="38928" name="Rectangle 56"/>
          <p:cNvSpPr>
            <a:spLocks noChangeArrowheads="1"/>
          </p:cNvSpPr>
          <p:nvPr/>
        </p:nvSpPr>
        <p:spPr bwMode="auto">
          <a:xfrm>
            <a:off x="7667625" y="4294188"/>
            <a:ext cx="84138" cy="182562"/>
          </a:xfrm>
          <a:prstGeom prst="rect">
            <a:avLst/>
          </a:prstGeom>
          <a:noFill/>
          <a:ln w="9525">
            <a:noFill/>
            <a:miter lim="800000"/>
            <a:headEnd/>
            <a:tailEnd/>
          </a:ln>
        </p:spPr>
        <p:txBody>
          <a:bodyPr wrap="none" lIns="0" tIns="0" rIns="0" bIns="0">
            <a:spAutoFit/>
          </a:bodyPr>
          <a:lstStyle/>
          <a:p>
            <a:r>
              <a:rPr lang="en-US" sz="1200">
                <a:solidFill>
                  <a:srgbClr val="000000"/>
                </a:solidFill>
              </a:rPr>
              <a:t>1</a:t>
            </a:r>
            <a:endParaRPr lang="en-US" sz="1200"/>
          </a:p>
        </p:txBody>
      </p:sp>
      <p:sp>
        <p:nvSpPr>
          <p:cNvPr id="38929" name="Line 57"/>
          <p:cNvSpPr>
            <a:spLocks noChangeShapeType="1"/>
          </p:cNvSpPr>
          <p:nvPr/>
        </p:nvSpPr>
        <p:spPr bwMode="auto">
          <a:xfrm flipH="1">
            <a:off x="7612063" y="4002088"/>
            <a:ext cx="34925" cy="0"/>
          </a:xfrm>
          <a:prstGeom prst="line">
            <a:avLst/>
          </a:prstGeom>
          <a:noFill/>
          <a:ln w="0">
            <a:solidFill>
              <a:srgbClr val="000000"/>
            </a:solidFill>
            <a:round/>
            <a:headEnd/>
            <a:tailEnd/>
          </a:ln>
        </p:spPr>
        <p:txBody>
          <a:bodyPr/>
          <a:lstStyle/>
          <a:p>
            <a:endParaRPr lang="en-US"/>
          </a:p>
        </p:txBody>
      </p:sp>
      <p:sp>
        <p:nvSpPr>
          <p:cNvPr id="38930" name="Rectangle 58"/>
          <p:cNvSpPr>
            <a:spLocks noChangeArrowheads="1"/>
          </p:cNvSpPr>
          <p:nvPr/>
        </p:nvSpPr>
        <p:spPr bwMode="auto">
          <a:xfrm>
            <a:off x="7667625" y="3862388"/>
            <a:ext cx="211138" cy="182562"/>
          </a:xfrm>
          <a:prstGeom prst="rect">
            <a:avLst/>
          </a:prstGeom>
          <a:noFill/>
          <a:ln w="9525">
            <a:noFill/>
            <a:miter lim="800000"/>
            <a:headEnd/>
            <a:tailEnd/>
          </a:ln>
        </p:spPr>
        <p:txBody>
          <a:bodyPr wrap="none" lIns="0" tIns="0" rIns="0" bIns="0">
            <a:spAutoFit/>
          </a:bodyPr>
          <a:lstStyle/>
          <a:p>
            <a:r>
              <a:rPr lang="en-US" sz="1200">
                <a:solidFill>
                  <a:srgbClr val="000000"/>
                </a:solidFill>
              </a:rPr>
              <a:t>1.5</a:t>
            </a:r>
            <a:endParaRPr lang="en-US" sz="1200"/>
          </a:p>
        </p:txBody>
      </p:sp>
      <p:sp>
        <p:nvSpPr>
          <p:cNvPr id="38931" name="Line 59"/>
          <p:cNvSpPr>
            <a:spLocks noChangeShapeType="1"/>
          </p:cNvSpPr>
          <p:nvPr/>
        </p:nvSpPr>
        <p:spPr bwMode="auto">
          <a:xfrm flipH="1">
            <a:off x="7612063" y="3563938"/>
            <a:ext cx="34925" cy="0"/>
          </a:xfrm>
          <a:prstGeom prst="line">
            <a:avLst/>
          </a:prstGeom>
          <a:noFill/>
          <a:ln w="0">
            <a:solidFill>
              <a:srgbClr val="000000"/>
            </a:solidFill>
            <a:round/>
            <a:headEnd/>
            <a:tailEnd/>
          </a:ln>
        </p:spPr>
        <p:txBody>
          <a:bodyPr/>
          <a:lstStyle/>
          <a:p>
            <a:endParaRPr lang="en-US"/>
          </a:p>
        </p:txBody>
      </p:sp>
      <p:sp>
        <p:nvSpPr>
          <p:cNvPr id="38932" name="Rectangle 60"/>
          <p:cNvSpPr>
            <a:spLocks noChangeArrowheads="1"/>
          </p:cNvSpPr>
          <p:nvPr/>
        </p:nvSpPr>
        <p:spPr bwMode="auto">
          <a:xfrm>
            <a:off x="7667625" y="3425825"/>
            <a:ext cx="84138" cy="182563"/>
          </a:xfrm>
          <a:prstGeom prst="rect">
            <a:avLst/>
          </a:prstGeom>
          <a:noFill/>
          <a:ln w="9525">
            <a:noFill/>
            <a:miter lim="800000"/>
            <a:headEnd/>
            <a:tailEnd/>
          </a:ln>
        </p:spPr>
        <p:txBody>
          <a:bodyPr wrap="none" lIns="0" tIns="0" rIns="0" bIns="0">
            <a:spAutoFit/>
          </a:bodyPr>
          <a:lstStyle/>
          <a:p>
            <a:r>
              <a:rPr lang="en-US" sz="1200">
                <a:solidFill>
                  <a:srgbClr val="000000"/>
                </a:solidFill>
              </a:rPr>
              <a:t>2</a:t>
            </a:r>
            <a:endParaRPr lang="en-US" sz="1200"/>
          </a:p>
        </p:txBody>
      </p:sp>
      <p:sp>
        <p:nvSpPr>
          <p:cNvPr id="38933" name="Line 61"/>
          <p:cNvSpPr>
            <a:spLocks noChangeShapeType="1"/>
          </p:cNvSpPr>
          <p:nvPr/>
        </p:nvSpPr>
        <p:spPr bwMode="auto">
          <a:xfrm flipH="1">
            <a:off x="7612063" y="3133725"/>
            <a:ext cx="34925" cy="0"/>
          </a:xfrm>
          <a:prstGeom prst="line">
            <a:avLst/>
          </a:prstGeom>
          <a:noFill/>
          <a:ln w="0">
            <a:solidFill>
              <a:srgbClr val="000000"/>
            </a:solidFill>
            <a:round/>
            <a:headEnd/>
            <a:tailEnd/>
          </a:ln>
        </p:spPr>
        <p:txBody>
          <a:bodyPr/>
          <a:lstStyle/>
          <a:p>
            <a:endParaRPr lang="en-US"/>
          </a:p>
        </p:txBody>
      </p:sp>
      <p:sp>
        <p:nvSpPr>
          <p:cNvPr id="38934" name="Rectangle 62"/>
          <p:cNvSpPr>
            <a:spLocks noChangeArrowheads="1"/>
          </p:cNvSpPr>
          <p:nvPr/>
        </p:nvSpPr>
        <p:spPr bwMode="auto">
          <a:xfrm>
            <a:off x="7667625" y="2995613"/>
            <a:ext cx="211138" cy="182562"/>
          </a:xfrm>
          <a:prstGeom prst="rect">
            <a:avLst/>
          </a:prstGeom>
          <a:noFill/>
          <a:ln w="9525">
            <a:noFill/>
            <a:miter lim="800000"/>
            <a:headEnd/>
            <a:tailEnd/>
          </a:ln>
        </p:spPr>
        <p:txBody>
          <a:bodyPr wrap="none" lIns="0" tIns="0" rIns="0" bIns="0">
            <a:spAutoFit/>
          </a:bodyPr>
          <a:lstStyle/>
          <a:p>
            <a:r>
              <a:rPr lang="en-US" sz="1200">
                <a:solidFill>
                  <a:srgbClr val="000000"/>
                </a:solidFill>
              </a:rPr>
              <a:t>2.5</a:t>
            </a:r>
            <a:endParaRPr lang="en-US" sz="1200"/>
          </a:p>
        </p:txBody>
      </p:sp>
      <p:sp>
        <p:nvSpPr>
          <p:cNvPr id="38935" name="Line 63"/>
          <p:cNvSpPr>
            <a:spLocks noChangeShapeType="1"/>
          </p:cNvSpPr>
          <p:nvPr/>
        </p:nvSpPr>
        <p:spPr bwMode="auto">
          <a:xfrm flipH="1">
            <a:off x="7612063" y="2703513"/>
            <a:ext cx="34925" cy="0"/>
          </a:xfrm>
          <a:prstGeom prst="line">
            <a:avLst/>
          </a:prstGeom>
          <a:noFill/>
          <a:ln w="0">
            <a:solidFill>
              <a:srgbClr val="000000"/>
            </a:solidFill>
            <a:round/>
            <a:headEnd/>
            <a:tailEnd/>
          </a:ln>
        </p:spPr>
        <p:txBody>
          <a:bodyPr/>
          <a:lstStyle/>
          <a:p>
            <a:endParaRPr lang="en-US"/>
          </a:p>
        </p:txBody>
      </p:sp>
      <p:sp>
        <p:nvSpPr>
          <p:cNvPr id="38936" name="Rectangle 64"/>
          <p:cNvSpPr>
            <a:spLocks noChangeArrowheads="1"/>
          </p:cNvSpPr>
          <p:nvPr/>
        </p:nvSpPr>
        <p:spPr bwMode="auto">
          <a:xfrm>
            <a:off x="7667625" y="2565400"/>
            <a:ext cx="84138" cy="182563"/>
          </a:xfrm>
          <a:prstGeom prst="rect">
            <a:avLst/>
          </a:prstGeom>
          <a:noFill/>
          <a:ln w="9525">
            <a:noFill/>
            <a:miter lim="800000"/>
            <a:headEnd/>
            <a:tailEnd/>
          </a:ln>
        </p:spPr>
        <p:txBody>
          <a:bodyPr wrap="none" lIns="0" tIns="0" rIns="0" bIns="0">
            <a:spAutoFit/>
          </a:bodyPr>
          <a:lstStyle/>
          <a:p>
            <a:r>
              <a:rPr lang="en-US" sz="1200">
                <a:solidFill>
                  <a:srgbClr val="000000"/>
                </a:solidFill>
              </a:rPr>
              <a:t>3</a:t>
            </a:r>
            <a:endParaRPr lang="en-US" sz="1200"/>
          </a:p>
        </p:txBody>
      </p:sp>
      <p:sp>
        <p:nvSpPr>
          <p:cNvPr id="38937" name="Rectangle 65"/>
          <p:cNvSpPr>
            <a:spLocks noChangeArrowheads="1"/>
          </p:cNvSpPr>
          <p:nvPr/>
        </p:nvSpPr>
        <p:spPr bwMode="auto">
          <a:xfrm>
            <a:off x="7685088" y="2327275"/>
            <a:ext cx="287337" cy="182563"/>
          </a:xfrm>
          <a:prstGeom prst="rect">
            <a:avLst/>
          </a:prstGeom>
          <a:noFill/>
          <a:ln w="9525">
            <a:noFill/>
            <a:miter lim="800000"/>
            <a:headEnd/>
            <a:tailEnd/>
          </a:ln>
        </p:spPr>
        <p:txBody>
          <a:bodyPr wrap="none" lIns="0" tIns="0" rIns="0" bIns="0">
            <a:spAutoFit/>
          </a:bodyPr>
          <a:lstStyle/>
          <a:p>
            <a:r>
              <a:rPr lang="en-US" sz="1200">
                <a:solidFill>
                  <a:srgbClr val="000000"/>
                </a:solidFill>
              </a:rPr>
              <a:t>x 10</a:t>
            </a:r>
            <a:endParaRPr lang="en-US" sz="1200"/>
          </a:p>
        </p:txBody>
      </p:sp>
      <p:sp>
        <p:nvSpPr>
          <p:cNvPr id="38938" name="Rectangle 66"/>
          <p:cNvSpPr>
            <a:spLocks noChangeArrowheads="1"/>
          </p:cNvSpPr>
          <p:nvPr/>
        </p:nvSpPr>
        <p:spPr bwMode="auto">
          <a:xfrm>
            <a:off x="7966075" y="2241550"/>
            <a:ext cx="134938" cy="182563"/>
          </a:xfrm>
          <a:prstGeom prst="rect">
            <a:avLst/>
          </a:prstGeom>
          <a:noFill/>
          <a:ln w="9525">
            <a:noFill/>
            <a:miter lim="800000"/>
            <a:headEnd/>
            <a:tailEnd/>
          </a:ln>
        </p:spPr>
        <p:txBody>
          <a:bodyPr wrap="none" lIns="0" tIns="0" rIns="0" bIns="0">
            <a:spAutoFit/>
          </a:bodyPr>
          <a:lstStyle/>
          <a:p>
            <a:r>
              <a:rPr lang="en-US" sz="1200">
                <a:solidFill>
                  <a:srgbClr val="000000"/>
                </a:solidFill>
              </a:rPr>
              <a:t>-4</a:t>
            </a:r>
            <a:endParaRPr lang="en-US" sz="120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ChangeArrowheads="1"/>
          </p:cNvSpPr>
          <p:nvPr/>
        </p:nvSpPr>
        <p:spPr bwMode="auto">
          <a:xfrm>
            <a:off x="5943600" y="2438400"/>
            <a:ext cx="2438400" cy="2133600"/>
          </a:xfrm>
          <a:prstGeom prst="rect">
            <a:avLst/>
          </a:prstGeom>
          <a:noFill/>
          <a:ln w="25400">
            <a:solidFill>
              <a:srgbClr val="0000FF"/>
            </a:solidFill>
            <a:miter lim="800000"/>
            <a:headEnd/>
            <a:tailEnd/>
          </a:ln>
        </p:spPr>
        <p:txBody>
          <a:bodyPr wrap="none" anchor="ctr"/>
          <a:lstStyle/>
          <a:p>
            <a:endParaRPr lang="en-US"/>
          </a:p>
        </p:txBody>
      </p:sp>
      <p:sp>
        <p:nvSpPr>
          <p:cNvPr id="40963" name="Line 3"/>
          <p:cNvSpPr>
            <a:spLocks noChangeShapeType="1"/>
          </p:cNvSpPr>
          <p:nvPr/>
        </p:nvSpPr>
        <p:spPr bwMode="auto">
          <a:xfrm>
            <a:off x="6553200" y="2438400"/>
            <a:ext cx="0" cy="2133600"/>
          </a:xfrm>
          <a:prstGeom prst="line">
            <a:avLst/>
          </a:prstGeom>
          <a:noFill/>
          <a:ln w="25400">
            <a:solidFill>
              <a:srgbClr val="0000FF"/>
            </a:solidFill>
            <a:round/>
            <a:headEnd/>
            <a:tailEnd/>
          </a:ln>
        </p:spPr>
        <p:txBody>
          <a:bodyPr/>
          <a:lstStyle/>
          <a:p>
            <a:endParaRPr lang="en-US"/>
          </a:p>
        </p:txBody>
      </p:sp>
      <p:sp>
        <p:nvSpPr>
          <p:cNvPr id="40964" name="Line 4"/>
          <p:cNvSpPr>
            <a:spLocks noChangeShapeType="1"/>
          </p:cNvSpPr>
          <p:nvPr/>
        </p:nvSpPr>
        <p:spPr bwMode="auto">
          <a:xfrm>
            <a:off x="7162800" y="2438400"/>
            <a:ext cx="0" cy="2133600"/>
          </a:xfrm>
          <a:prstGeom prst="line">
            <a:avLst/>
          </a:prstGeom>
          <a:noFill/>
          <a:ln w="25400">
            <a:solidFill>
              <a:srgbClr val="0000FF"/>
            </a:solidFill>
            <a:round/>
            <a:headEnd/>
            <a:tailEnd/>
          </a:ln>
        </p:spPr>
        <p:txBody>
          <a:bodyPr/>
          <a:lstStyle/>
          <a:p>
            <a:endParaRPr lang="en-US"/>
          </a:p>
        </p:txBody>
      </p:sp>
      <p:sp>
        <p:nvSpPr>
          <p:cNvPr id="40965" name="Line 5"/>
          <p:cNvSpPr>
            <a:spLocks noChangeShapeType="1"/>
          </p:cNvSpPr>
          <p:nvPr/>
        </p:nvSpPr>
        <p:spPr bwMode="auto">
          <a:xfrm>
            <a:off x="7772400" y="2438400"/>
            <a:ext cx="0" cy="2133600"/>
          </a:xfrm>
          <a:prstGeom prst="line">
            <a:avLst/>
          </a:prstGeom>
          <a:noFill/>
          <a:ln w="25400">
            <a:solidFill>
              <a:srgbClr val="0000FF"/>
            </a:solidFill>
            <a:round/>
            <a:headEnd/>
            <a:tailEnd/>
          </a:ln>
        </p:spPr>
        <p:txBody>
          <a:bodyPr/>
          <a:lstStyle/>
          <a:p>
            <a:endParaRPr lang="en-US"/>
          </a:p>
        </p:txBody>
      </p:sp>
      <p:sp>
        <p:nvSpPr>
          <p:cNvPr id="40966" name="Line 6"/>
          <p:cNvSpPr>
            <a:spLocks noChangeShapeType="1"/>
          </p:cNvSpPr>
          <p:nvPr/>
        </p:nvSpPr>
        <p:spPr bwMode="auto">
          <a:xfrm>
            <a:off x="5943600" y="2971800"/>
            <a:ext cx="2438400" cy="0"/>
          </a:xfrm>
          <a:prstGeom prst="line">
            <a:avLst/>
          </a:prstGeom>
          <a:noFill/>
          <a:ln w="25400">
            <a:solidFill>
              <a:srgbClr val="0000FF"/>
            </a:solidFill>
            <a:round/>
            <a:headEnd/>
            <a:tailEnd/>
          </a:ln>
        </p:spPr>
        <p:txBody>
          <a:bodyPr/>
          <a:lstStyle/>
          <a:p>
            <a:endParaRPr lang="en-US"/>
          </a:p>
        </p:txBody>
      </p:sp>
      <p:sp>
        <p:nvSpPr>
          <p:cNvPr id="40967" name="Line 7"/>
          <p:cNvSpPr>
            <a:spLocks noChangeShapeType="1"/>
          </p:cNvSpPr>
          <p:nvPr/>
        </p:nvSpPr>
        <p:spPr bwMode="auto">
          <a:xfrm>
            <a:off x="5943600" y="3505200"/>
            <a:ext cx="2438400" cy="0"/>
          </a:xfrm>
          <a:prstGeom prst="line">
            <a:avLst/>
          </a:prstGeom>
          <a:noFill/>
          <a:ln w="25400">
            <a:solidFill>
              <a:srgbClr val="0000FF"/>
            </a:solidFill>
            <a:round/>
            <a:headEnd/>
            <a:tailEnd/>
          </a:ln>
        </p:spPr>
        <p:txBody>
          <a:bodyPr/>
          <a:lstStyle/>
          <a:p>
            <a:endParaRPr lang="en-US"/>
          </a:p>
        </p:txBody>
      </p:sp>
      <p:sp>
        <p:nvSpPr>
          <p:cNvPr id="40968" name="Line 8"/>
          <p:cNvSpPr>
            <a:spLocks noChangeShapeType="1"/>
          </p:cNvSpPr>
          <p:nvPr/>
        </p:nvSpPr>
        <p:spPr bwMode="auto">
          <a:xfrm>
            <a:off x="5943600" y="4038600"/>
            <a:ext cx="2438400" cy="0"/>
          </a:xfrm>
          <a:prstGeom prst="line">
            <a:avLst/>
          </a:prstGeom>
          <a:noFill/>
          <a:ln w="25400">
            <a:solidFill>
              <a:srgbClr val="0000FF"/>
            </a:solidFill>
            <a:round/>
            <a:headEnd/>
            <a:tailEnd/>
          </a:ln>
        </p:spPr>
        <p:txBody>
          <a:bodyPr/>
          <a:lstStyle/>
          <a:p>
            <a:endParaRPr lang="en-US"/>
          </a:p>
        </p:txBody>
      </p:sp>
      <p:sp>
        <p:nvSpPr>
          <p:cNvPr id="40969" name="Rectangle 9"/>
          <p:cNvSpPr>
            <a:spLocks noChangeArrowheads="1"/>
          </p:cNvSpPr>
          <p:nvPr/>
        </p:nvSpPr>
        <p:spPr bwMode="auto">
          <a:xfrm>
            <a:off x="1066800" y="2438400"/>
            <a:ext cx="2438400" cy="2133600"/>
          </a:xfrm>
          <a:prstGeom prst="rect">
            <a:avLst/>
          </a:prstGeom>
          <a:noFill/>
          <a:ln w="25400">
            <a:solidFill>
              <a:srgbClr val="0000FF"/>
            </a:solidFill>
            <a:miter lim="800000"/>
            <a:headEnd/>
            <a:tailEnd/>
          </a:ln>
        </p:spPr>
        <p:txBody>
          <a:bodyPr wrap="none" anchor="ctr"/>
          <a:lstStyle/>
          <a:p>
            <a:endParaRPr lang="en-US"/>
          </a:p>
        </p:txBody>
      </p:sp>
      <p:sp>
        <p:nvSpPr>
          <p:cNvPr id="40970" name="Line 10"/>
          <p:cNvSpPr>
            <a:spLocks noChangeShapeType="1"/>
          </p:cNvSpPr>
          <p:nvPr/>
        </p:nvSpPr>
        <p:spPr bwMode="auto">
          <a:xfrm>
            <a:off x="1676400" y="2438400"/>
            <a:ext cx="0" cy="2133600"/>
          </a:xfrm>
          <a:prstGeom prst="line">
            <a:avLst/>
          </a:prstGeom>
          <a:noFill/>
          <a:ln w="25400">
            <a:solidFill>
              <a:srgbClr val="0000FF"/>
            </a:solidFill>
            <a:round/>
            <a:headEnd/>
            <a:tailEnd/>
          </a:ln>
        </p:spPr>
        <p:txBody>
          <a:bodyPr/>
          <a:lstStyle/>
          <a:p>
            <a:endParaRPr lang="en-US"/>
          </a:p>
        </p:txBody>
      </p:sp>
      <p:sp>
        <p:nvSpPr>
          <p:cNvPr id="40971" name="Line 11"/>
          <p:cNvSpPr>
            <a:spLocks noChangeShapeType="1"/>
          </p:cNvSpPr>
          <p:nvPr/>
        </p:nvSpPr>
        <p:spPr bwMode="auto">
          <a:xfrm>
            <a:off x="2286000" y="2438400"/>
            <a:ext cx="0" cy="2133600"/>
          </a:xfrm>
          <a:prstGeom prst="line">
            <a:avLst/>
          </a:prstGeom>
          <a:noFill/>
          <a:ln w="25400">
            <a:solidFill>
              <a:srgbClr val="0000FF"/>
            </a:solidFill>
            <a:round/>
            <a:headEnd/>
            <a:tailEnd/>
          </a:ln>
        </p:spPr>
        <p:txBody>
          <a:bodyPr/>
          <a:lstStyle/>
          <a:p>
            <a:endParaRPr lang="en-US"/>
          </a:p>
        </p:txBody>
      </p:sp>
      <p:sp>
        <p:nvSpPr>
          <p:cNvPr id="40972" name="Line 12"/>
          <p:cNvSpPr>
            <a:spLocks noChangeShapeType="1"/>
          </p:cNvSpPr>
          <p:nvPr/>
        </p:nvSpPr>
        <p:spPr bwMode="auto">
          <a:xfrm>
            <a:off x="2895600" y="2438400"/>
            <a:ext cx="0" cy="2133600"/>
          </a:xfrm>
          <a:prstGeom prst="line">
            <a:avLst/>
          </a:prstGeom>
          <a:noFill/>
          <a:ln w="25400">
            <a:solidFill>
              <a:srgbClr val="0000FF"/>
            </a:solidFill>
            <a:round/>
            <a:headEnd/>
            <a:tailEnd/>
          </a:ln>
        </p:spPr>
        <p:txBody>
          <a:bodyPr/>
          <a:lstStyle/>
          <a:p>
            <a:endParaRPr lang="en-US"/>
          </a:p>
        </p:txBody>
      </p:sp>
      <p:sp>
        <p:nvSpPr>
          <p:cNvPr id="40973" name="Line 13"/>
          <p:cNvSpPr>
            <a:spLocks noChangeShapeType="1"/>
          </p:cNvSpPr>
          <p:nvPr/>
        </p:nvSpPr>
        <p:spPr bwMode="auto">
          <a:xfrm>
            <a:off x="1066800" y="2971800"/>
            <a:ext cx="2438400" cy="0"/>
          </a:xfrm>
          <a:prstGeom prst="line">
            <a:avLst/>
          </a:prstGeom>
          <a:noFill/>
          <a:ln w="25400">
            <a:solidFill>
              <a:srgbClr val="0000FF"/>
            </a:solidFill>
            <a:round/>
            <a:headEnd/>
            <a:tailEnd/>
          </a:ln>
        </p:spPr>
        <p:txBody>
          <a:bodyPr/>
          <a:lstStyle/>
          <a:p>
            <a:endParaRPr lang="en-US"/>
          </a:p>
        </p:txBody>
      </p:sp>
      <p:sp>
        <p:nvSpPr>
          <p:cNvPr id="40974" name="Line 14"/>
          <p:cNvSpPr>
            <a:spLocks noChangeShapeType="1"/>
          </p:cNvSpPr>
          <p:nvPr/>
        </p:nvSpPr>
        <p:spPr bwMode="auto">
          <a:xfrm>
            <a:off x="1066800" y="3505200"/>
            <a:ext cx="2438400" cy="0"/>
          </a:xfrm>
          <a:prstGeom prst="line">
            <a:avLst/>
          </a:prstGeom>
          <a:noFill/>
          <a:ln w="25400">
            <a:solidFill>
              <a:srgbClr val="0000FF"/>
            </a:solidFill>
            <a:round/>
            <a:headEnd/>
            <a:tailEnd/>
          </a:ln>
        </p:spPr>
        <p:txBody>
          <a:bodyPr/>
          <a:lstStyle/>
          <a:p>
            <a:endParaRPr lang="en-US"/>
          </a:p>
        </p:txBody>
      </p:sp>
      <p:sp>
        <p:nvSpPr>
          <p:cNvPr id="40975" name="Line 15"/>
          <p:cNvSpPr>
            <a:spLocks noChangeShapeType="1"/>
          </p:cNvSpPr>
          <p:nvPr/>
        </p:nvSpPr>
        <p:spPr bwMode="auto">
          <a:xfrm>
            <a:off x="1066800" y="4038600"/>
            <a:ext cx="2438400" cy="0"/>
          </a:xfrm>
          <a:prstGeom prst="line">
            <a:avLst/>
          </a:prstGeom>
          <a:noFill/>
          <a:ln w="25400">
            <a:solidFill>
              <a:srgbClr val="0000FF"/>
            </a:solidFill>
            <a:round/>
            <a:headEnd/>
            <a:tailEnd/>
          </a:ln>
        </p:spPr>
        <p:txBody>
          <a:bodyPr/>
          <a:lstStyle/>
          <a:p>
            <a:endParaRPr lang="en-US"/>
          </a:p>
        </p:txBody>
      </p:sp>
      <p:sp>
        <p:nvSpPr>
          <p:cNvPr id="40976" name="Oval 16"/>
          <p:cNvSpPr>
            <a:spLocks noChangeArrowheads="1"/>
          </p:cNvSpPr>
          <p:nvPr/>
        </p:nvSpPr>
        <p:spPr bwMode="auto">
          <a:xfrm>
            <a:off x="6019800" y="4419600"/>
            <a:ext cx="76200" cy="76200"/>
          </a:xfrm>
          <a:prstGeom prst="ellipse">
            <a:avLst/>
          </a:prstGeom>
          <a:solidFill>
            <a:srgbClr val="FF0000"/>
          </a:solidFill>
          <a:ln w="9525">
            <a:noFill/>
            <a:round/>
            <a:headEnd/>
            <a:tailEnd/>
          </a:ln>
        </p:spPr>
        <p:txBody>
          <a:bodyPr wrap="none" anchor="ctr"/>
          <a:lstStyle/>
          <a:p>
            <a:endParaRPr lang="en-US"/>
          </a:p>
        </p:txBody>
      </p:sp>
      <p:sp>
        <p:nvSpPr>
          <p:cNvPr id="40977" name="Oval 17"/>
          <p:cNvSpPr>
            <a:spLocks noChangeArrowheads="1"/>
          </p:cNvSpPr>
          <p:nvPr/>
        </p:nvSpPr>
        <p:spPr bwMode="auto">
          <a:xfrm>
            <a:off x="6324600" y="3886200"/>
            <a:ext cx="76200" cy="76200"/>
          </a:xfrm>
          <a:prstGeom prst="ellipse">
            <a:avLst/>
          </a:prstGeom>
          <a:solidFill>
            <a:srgbClr val="FF0000"/>
          </a:solidFill>
          <a:ln w="9525">
            <a:noFill/>
            <a:round/>
            <a:headEnd/>
            <a:tailEnd/>
          </a:ln>
        </p:spPr>
        <p:txBody>
          <a:bodyPr wrap="none" anchor="ctr"/>
          <a:lstStyle/>
          <a:p>
            <a:endParaRPr lang="en-US"/>
          </a:p>
        </p:txBody>
      </p:sp>
      <p:sp>
        <p:nvSpPr>
          <p:cNvPr id="40978" name="Oval 18"/>
          <p:cNvSpPr>
            <a:spLocks noChangeArrowheads="1"/>
          </p:cNvSpPr>
          <p:nvPr/>
        </p:nvSpPr>
        <p:spPr bwMode="auto">
          <a:xfrm>
            <a:off x="6019800" y="3581400"/>
            <a:ext cx="76200" cy="76200"/>
          </a:xfrm>
          <a:prstGeom prst="ellipse">
            <a:avLst/>
          </a:prstGeom>
          <a:solidFill>
            <a:srgbClr val="FF0000"/>
          </a:solidFill>
          <a:ln w="9525">
            <a:noFill/>
            <a:round/>
            <a:headEnd/>
            <a:tailEnd/>
          </a:ln>
        </p:spPr>
        <p:txBody>
          <a:bodyPr wrap="none" anchor="ctr"/>
          <a:lstStyle/>
          <a:p>
            <a:endParaRPr lang="en-US"/>
          </a:p>
        </p:txBody>
      </p:sp>
      <p:sp>
        <p:nvSpPr>
          <p:cNvPr id="40979" name="Oval 19"/>
          <p:cNvSpPr>
            <a:spLocks noChangeArrowheads="1"/>
          </p:cNvSpPr>
          <p:nvPr/>
        </p:nvSpPr>
        <p:spPr bwMode="auto">
          <a:xfrm>
            <a:off x="6172200" y="3276600"/>
            <a:ext cx="76200" cy="76200"/>
          </a:xfrm>
          <a:prstGeom prst="ellipse">
            <a:avLst/>
          </a:prstGeom>
          <a:solidFill>
            <a:srgbClr val="FF0000"/>
          </a:solidFill>
          <a:ln w="9525">
            <a:noFill/>
            <a:round/>
            <a:headEnd/>
            <a:tailEnd/>
          </a:ln>
        </p:spPr>
        <p:txBody>
          <a:bodyPr wrap="none" anchor="ctr"/>
          <a:lstStyle/>
          <a:p>
            <a:endParaRPr lang="en-US"/>
          </a:p>
        </p:txBody>
      </p:sp>
      <p:sp>
        <p:nvSpPr>
          <p:cNvPr id="40980" name="Oval 20"/>
          <p:cNvSpPr>
            <a:spLocks noChangeArrowheads="1"/>
          </p:cNvSpPr>
          <p:nvPr/>
        </p:nvSpPr>
        <p:spPr bwMode="auto">
          <a:xfrm>
            <a:off x="6248400" y="3048000"/>
            <a:ext cx="76200" cy="76200"/>
          </a:xfrm>
          <a:prstGeom prst="ellipse">
            <a:avLst/>
          </a:prstGeom>
          <a:solidFill>
            <a:srgbClr val="FF0000"/>
          </a:solidFill>
          <a:ln w="9525">
            <a:noFill/>
            <a:round/>
            <a:headEnd/>
            <a:tailEnd/>
          </a:ln>
        </p:spPr>
        <p:txBody>
          <a:bodyPr wrap="none" anchor="ctr"/>
          <a:lstStyle/>
          <a:p>
            <a:endParaRPr lang="en-US"/>
          </a:p>
        </p:txBody>
      </p:sp>
      <p:sp>
        <p:nvSpPr>
          <p:cNvPr id="40981" name="Oval 21"/>
          <p:cNvSpPr>
            <a:spLocks noChangeArrowheads="1"/>
          </p:cNvSpPr>
          <p:nvPr/>
        </p:nvSpPr>
        <p:spPr bwMode="auto">
          <a:xfrm>
            <a:off x="6172200" y="2743200"/>
            <a:ext cx="76200" cy="76200"/>
          </a:xfrm>
          <a:prstGeom prst="ellipse">
            <a:avLst/>
          </a:prstGeom>
          <a:solidFill>
            <a:srgbClr val="FF0000"/>
          </a:solidFill>
          <a:ln w="9525">
            <a:noFill/>
            <a:round/>
            <a:headEnd/>
            <a:tailEnd/>
          </a:ln>
        </p:spPr>
        <p:txBody>
          <a:bodyPr wrap="none" anchor="ctr"/>
          <a:lstStyle/>
          <a:p>
            <a:endParaRPr lang="en-US"/>
          </a:p>
        </p:txBody>
      </p:sp>
      <p:sp>
        <p:nvSpPr>
          <p:cNvPr id="40982" name="Oval 22"/>
          <p:cNvSpPr>
            <a:spLocks noChangeArrowheads="1"/>
          </p:cNvSpPr>
          <p:nvPr/>
        </p:nvSpPr>
        <p:spPr bwMode="auto">
          <a:xfrm>
            <a:off x="6858000" y="4343400"/>
            <a:ext cx="76200" cy="76200"/>
          </a:xfrm>
          <a:prstGeom prst="ellipse">
            <a:avLst/>
          </a:prstGeom>
          <a:solidFill>
            <a:srgbClr val="FF0000"/>
          </a:solidFill>
          <a:ln w="9525">
            <a:noFill/>
            <a:round/>
            <a:headEnd/>
            <a:tailEnd/>
          </a:ln>
        </p:spPr>
        <p:txBody>
          <a:bodyPr wrap="none" anchor="ctr"/>
          <a:lstStyle/>
          <a:p>
            <a:endParaRPr lang="en-US"/>
          </a:p>
        </p:txBody>
      </p:sp>
      <p:sp>
        <p:nvSpPr>
          <p:cNvPr id="40983" name="Oval 23"/>
          <p:cNvSpPr>
            <a:spLocks noChangeArrowheads="1"/>
          </p:cNvSpPr>
          <p:nvPr/>
        </p:nvSpPr>
        <p:spPr bwMode="auto">
          <a:xfrm>
            <a:off x="6781800" y="4038600"/>
            <a:ext cx="76200" cy="76200"/>
          </a:xfrm>
          <a:prstGeom prst="ellipse">
            <a:avLst/>
          </a:prstGeom>
          <a:solidFill>
            <a:srgbClr val="FF0000"/>
          </a:solidFill>
          <a:ln w="9525">
            <a:noFill/>
            <a:round/>
            <a:headEnd/>
            <a:tailEnd/>
          </a:ln>
        </p:spPr>
        <p:txBody>
          <a:bodyPr wrap="none" anchor="ctr"/>
          <a:lstStyle/>
          <a:p>
            <a:endParaRPr lang="en-US"/>
          </a:p>
        </p:txBody>
      </p:sp>
      <p:sp>
        <p:nvSpPr>
          <p:cNvPr id="40984" name="Oval 24"/>
          <p:cNvSpPr>
            <a:spLocks noChangeArrowheads="1"/>
          </p:cNvSpPr>
          <p:nvPr/>
        </p:nvSpPr>
        <p:spPr bwMode="auto">
          <a:xfrm>
            <a:off x="6629400" y="2590800"/>
            <a:ext cx="76200" cy="76200"/>
          </a:xfrm>
          <a:prstGeom prst="ellipse">
            <a:avLst/>
          </a:prstGeom>
          <a:solidFill>
            <a:srgbClr val="FF0000"/>
          </a:solidFill>
          <a:ln w="9525">
            <a:noFill/>
            <a:round/>
            <a:headEnd/>
            <a:tailEnd/>
          </a:ln>
        </p:spPr>
        <p:txBody>
          <a:bodyPr wrap="none" anchor="ctr"/>
          <a:lstStyle/>
          <a:p>
            <a:endParaRPr lang="en-US"/>
          </a:p>
        </p:txBody>
      </p:sp>
      <p:sp>
        <p:nvSpPr>
          <p:cNvPr id="40985" name="Oval 25"/>
          <p:cNvSpPr>
            <a:spLocks noChangeArrowheads="1"/>
          </p:cNvSpPr>
          <p:nvPr/>
        </p:nvSpPr>
        <p:spPr bwMode="auto">
          <a:xfrm>
            <a:off x="6934200" y="2819400"/>
            <a:ext cx="76200" cy="76200"/>
          </a:xfrm>
          <a:prstGeom prst="ellipse">
            <a:avLst/>
          </a:prstGeom>
          <a:solidFill>
            <a:srgbClr val="FF0000"/>
          </a:solidFill>
          <a:ln w="9525">
            <a:noFill/>
            <a:round/>
            <a:headEnd/>
            <a:tailEnd/>
          </a:ln>
        </p:spPr>
        <p:txBody>
          <a:bodyPr wrap="none" anchor="ctr"/>
          <a:lstStyle/>
          <a:p>
            <a:endParaRPr lang="en-US"/>
          </a:p>
        </p:txBody>
      </p:sp>
      <p:sp>
        <p:nvSpPr>
          <p:cNvPr id="40986" name="Oval 26"/>
          <p:cNvSpPr>
            <a:spLocks noChangeArrowheads="1"/>
          </p:cNvSpPr>
          <p:nvPr/>
        </p:nvSpPr>
        <p:spPr bwMode="auto">
          <a:xfrm>
            <a:off x="6705600" y="3048000"/>
            <a:ext cx="76200" cy="76200"/>
          </a:xfrm>
          <a:prstGeom prst="ellipse">
            <a:avLst/>
          </a:prstGeom>
          <a:solidFill>
            <a:srgbClr val="FF0000"/>
          </a:solidFill>
          <a:ln w="9525">
            <a:noFill/>
            <a:round/>
            <a:headEnd/>
            <a:tailEnd/>
          </a:ln>
        </p:spPr>
        <p:txBody>
          <a:bodyPr wrap="none" anchor="ctr"/>
          <a:lstStyle/>
          <a:p>
            <a:endParaRPr lang="en-US"/>
          </a:p>
        </p:txBody>
      </p:sp>
      <p:sp>
        <p:nvSpPr>
          <p:cNvPr id="40987" name="Oval 27"/>
          <p:cNvSpPr>
            <a:spLocks noChangeArrowheads="1"/>
          </p:cNvSpPr>
          <p:nvPr/>
        </p:nvSpPr>
        <p:spPr bwMode="auto">
          <a:xfrm>
            <a:off x="6858000" y="3352800"/>
            <a:ext cx="76200" cy="76200"/>
          </a:xfrm>
          <a:prstGeom prst="ellipse">
            <a:avLst/>
          </a:prstGeom>
          <a:solidFill>
            <a:srgbClr val="FF0000"/>
          </a:solidFill>
          <a:ln w="9525">
            <a:noFill/>
            <a:round/>
            <a:headEnd/>
            <a:tailEnd/>
          </a:ln>
        </p:spPr>
        <p:txBody>
          <a:bodyPr wrap="none" anchor="ctr"/>
          <a:lstStyle/>
          <a:p>
            <a:endParaRPr lang="en-US"/>
          </a:p>
        </p:txBody>
      </p:sp>
      <p:sp>
        <p:nvSpPr>
          <p:cNvPr id="40988" name="Oval 28"/>
          <p:cNvSpPr>
            <a:spLocks noChangeArrowheads="1"/>
          </p:cNvSpPr>
          <p:nvPr/>
        </p:nvSpPr>
        <p:spPr bwMode="auto">
          <a:xfrm>
            <a:off x="7010400" y="3200400"/>
            <a:ext cx="76200" cy="76200"/>
          </a:xfrm>
          <a:prstGeom prst="ellipse">
            <a:avLst/>
          </a:prstGeom>
          <a:solidFill>
            <a:srgbClr val="FF0000"/>
          </a:solidFill>
          <a:ln w="9525">
            <a:noFill/>
            <a:round/>
            <a:headEnd/>
            <a:tailEnd/>
          </a:ln>
        </p:spPr>
        <p:txBody>
          <a:bodyPr wrap="none" anchor="ctr"/>
          <a:lstStyle/>
          <a:p>
            <a:endParaRPr lang="en-US"/>
          </a:p>
        </p:txBody>
      </p:sp>
      <p:sp>
        <p:nvSpPr>
          <p:cNvPr id="40989" name="Oval 29"/>
          <p:cNvSpPr>
            <a:spLocks noChangeArrowheads="1"/>
          </p:cNvSpPr>
          <p:nvPr/>
        </p:nvSpPr>
        <p:spPr bwMode="auto">
          <a:xfrm>
            <a:off x="6629400" y="3810000"/>
            <a:ext cx="76200" cy="76200"/>
          </a:xfrm>
          <a:prstGeom prst="ellipse">
            <a:avLst/>
          </a:prstGeom>
          <a:solidFill>
            <a:srgbClr val="FF0000"/>
          </a:solidFill>
          <a:ln w="9525">
            <a:noFill/>
            <a:round/>
            <a:headEnd/>
            <a:tailEnd/>
          </a:ln>
        </p:spPr>
        <p:txBody>
          <a:bodyPr wrap="none" anchor="ctr"/>
          <a:lstStyle/>
          <a:p>
            <a:endParaRPr lang="en-US"/>
          </a:p>
        </p:txBody>
      </p:sp>
      <p:sp>
        <p:nvSpPr>
          <p:cNvPr id="40990" name="Oval 30"/>
          <p:cNvSpPr>
            <a:spLocks noChangeArrowheads="1"/>
          </p:cNvSpPr>
          <p:nvPr/>
        </p:nvSpPr>
        <p:spPr bwMode="auto">
          <a:xfrm>
            <a:off x="6934200" y="3886200"/>
            <a:ext cx="76200" cy="76200"/>
          </a:xfrm>
          <a:prstGeom prst="ellipse">
            <a:avLst/>
          </a:prstGeom>
          <a:solidFill>
            <a:srgbClr val="FF0000"/>
          </a:solidFill>
          <a:ln w="9525">
            <a:noFill/>
            <a:round/>
            <a:headEnd/>
            <a:tailEnd/>
          </a:ln>
        </p:spPr>
        <p:txBody>
          <a:bodyPr wrap="none" anchor="ctr"/>
          <a:lstStyle/>
          <a:p>
            <a:endParaRPr lang="en-US"/>
          </a:p>
        </p:txBody>
      </p:sp>
      <p:sp>
        <p:nvSpPr>
          <p:cNvPr id="40991" name="Oval 31"/>
          <p:cNvSpPr>
            <a:spLocks noChangeArrowheads="1"/>
          </p:cNvSpPr>
          <p:nvPr/>
        </p:nvSpPr>
        <p:spPr bwMode="auto">
          <a:xfrm>
            <a:off x="6705600" y="3657600"/>
            <a:ext cx="76200" cy="76200"/>
          </a:xfrm>
          <a:prstGeom prst="ellipse">
            <a:avLst/>
          </a:prstGeom>
          <a:solidFill>
            <a:srgbClr val="FF0000"/>
          </a:solidFill>
          <a:ln w="9525">
            <a:noFill/>
            <a:round/>
            <a:headEnd/>
            <a:tailEnd/>
          </a:ln>
        </p:spPr>
        <p:txBody>
          <a:bodyPr wrap="none" anchor="ctr"/>
          <a:lstStyle/>
          <a:p>
            <a:endParaRPr lang="en-US"/>
          </a:p>
        </p:txBody>
      </p:sp>
      <p:sp>
        <p:nvSpPr>
          <p:cNvPr id="40992" name="Oval 32"/>
          <p:cNvSpPr>
            <a:spLocks noChangeArrowheads="1"/>
          </p:cNvSpPr>
          <p:nvPr/>
        </p:nvSpPr>
        <p:spPr bwMode="auto">
          <a:xfrm>
            <a:off x="7315200" y="4267200"/>
            <a:ext cx="76200" cy="76200"/>
          </a:xfrm>
          <a:prstGeom prst="ellipse">
            <a:avLst/>
          </a:prstGeom>
          <a:solidFill>
            <a:srgbClr val="FF0000"/>
          </a:solidFill>
          <a:ln w="9525">
            <a:noFill/>
            <a:round/>
            <a:headEnd/>
            <a:tailEnd/>
          </a:ln>
        </p:spPr>
        <p:txBody>
          <a:bodyPr wrap="none" anchor="ctr"/>
          <a:lstStyle/>
          <a:p>
            <a:endParaRPr lang="en-US"/>
          </a:p>
        </p:txBody>
      </p:sp>
      <p:sp>
        <p:nvSpPr>
          <p:cNvPr id="40993" name="Oval 33"/>
          <p:cNvSpPr>
            <a:spLocks noChangeArrowheads="1"/>
          </p:cNvSpPr>
          <p:nvPr/>
        </p:nvSpPr>
        <p:spPr bwMode="auto">
          <a:xfrm>
            <a:off x="7543800" y="4191000"/>
            <a:ext cx="76200" cy="76200"/>
          </a:xfrm>
          <a:prstGeom prst="ellipse">
            <a:avLst/>
          </a:prstGeom>
          <a:solidFill>
            <a:srgbClr val="FF0000"/>
          </a:solidFill>
          <a:ln w="9525">
            <a:noFill/>
            <a:round/>
            <a:headEnd/>
            <a:tailEnd/>
          </a:ln>
        </p:spPr>
        <p:txBody>
          <a:bodyPr wrap="none" anchor="ctr"/>
          <a:lstStyle/>
          <a:p>
            <a:endParaRPr lang="en-US"/>
          </a:p>
        </p:txBody>
      </p:sp>
      <p:sp>
        <p:nvSpPr>
          <p:cNvPr id="40994" name="Oval 34"/>
          <p:cNvSpPr>
            <a:spLocks noChangeArrowheads="1"/>
          </p:cNvSpPr>
          <p:nvPr/>
        </p:nvSpPr>
        <p:spPr bwMode="auto">
          <a:xfrm>
            <a:off x="7315200" y="3733800"/>
            <a:ext cx="76200" cy="76200"/>
          </a:xfrm>
          <a:prstGeom prst="ellipse">
            <a:avLst/>
          </a:prstGeom>
          <a:solidFill>
            <a:srgbClr val="FF0000"/>
          </a:solidFill>
          <a:ln w="9525">
            <a:noFill/>
            <a:round/>
            <a:headEnd/>
            <a:tailEnd/>
          </a:ln>
        </p:spPr>
        <p:txBody>
          <a:bodyPr wrap="none" anchor="ctr"/>
          <a:lstStyle/>
          <a:p>
            <a:endParaRPr lang="en-US"/>
          </a:p>
        </p:txBody>
      </p:sp>
      <p:sp>
        <p:nvSpPr>
          <p:cNvPr id="40995" name="Oval 35"/>
          <p:cNvSpPr>
            <a:spLocks noChangeArrowheads="1"/>
          </p:cNvSpPr>
          <p:nvPr/>
        </p:nvSpPr>
        <p:spPr bwMode="auto">
          <a:xfrm>
            <a:off x="7620000" y="3886200"/>
            <a:ext cx="76200" cy="76200"/>
          </a:xfrm>
          <a:prstGeom prst="ellipse">
            <a:avLst/>
          </a:prstGeom>
          <a:solidFill>
            <a:srgbClr val="FF0000"/>
          </a:solidFill>
          <a:ln w="9525">
            <a:noFill/>
            <a:round/>
            <a:headEnd/>
            <a:tailEnd/>
          </a:ln>
        </p:spPr>
        <p:txBody>
          <a:bodyPr wrap="none" anchor="ctr"/>
          <a:lstStyle/>
          <a:p>
            <a:endParaRPr lang="en-US"/>
          </a:p>
        </p:txBody>
      </p:sp>
      <p:sp>
        <p:nvSpPr>
          <p:cNvPr id="40996" name="Oval 36"/>
          <p:cNvSpPr>
            <a:spLocks noChangeArrowheads="1"/>
          </p:cNvSpPr>
          <p:nvPr/>
        </p:nvSpPr>
        <p:spPr bwMode="auto">
          <a:xfrm>
            <a:off x="7620000" y="3581400"/>
            <a:ext cx="76200" cy="76200"/>
          </a:xfrm>
          <a:prstGeom prst="ellipse">
            <a:avLst/>
          </a:prstGeom>
          <a:solidFill>
            <a:srgbClr val="FF0000"/>
          </a:solidFill>
          <a:ln w="9525">
            <a:noFill/>
            <a:round/>
            <a:headEnd/>
            <a:tailEnd/>
          </a:ln>
        </p:spPr>
        <p:txBody>
          <a:bodyPr wrap="none" anchor="ctr"/>
          <a:lstStyle/>
          <a:p>
            <a:endParaRPr lang="en-US"/>
          </a:p>
        </p:txBody>
      </p:sp>
      <p:sp>
        <p:nvSpPr>
          <p:cNvPr id="40997" name="Oval 37"/>
          <p:cNvSpPr>
            <a:spLocks noChangeArrowheads="1"/>
          </p:cNvSpPr>
          <p:nvPr/>
        </p:nvSpPr>
        <p:spPr bwMode="auto">
          <a:xfrm>
            <a:off x="8001000" y="4114800"/>
            <a:ext cx="76200" cy="76200"/>
          </a:xfrm>
          <a:prstGeom prst="ellipse">
            <a:avLst/>
          </a:prstGeom>
          <a:solidFill>
            <a:srgbClr val="FF0000"/>
          </a:solidFill>
          <a:ln w="9525">
            <a:noFill/>
            <a:round/>
            <a:headEnd/>
            <a:tailEnd/>
          </a:ln>
        </p:spPr>
        <p:txBody>
          <a:bodyPr wrap="none" anchor="ctr"/>
          <a:lstStyle/>
          <a:p>
            <a:endParaRPr lang="en-US"/>
          </a:p>
        </p:txBody>
      </p:sp>
      <p:sp>
        <p:nvSpPr>
          <p:cNvPr id="40998" name="Oval 38"/>
          <p:cNvSpPr>
            <a:spLocks noChangeArrowheads="1"/>
          </p:cNvSpPr>
          <p:nvPr/>
        </p:nvSpPr>
        <p:spPr bwMode="auto">
          <a:xfrm>
            <a:off x="7924800" y="3886200"/>
            <a:ext cx="76200" cy="76200"/>
          </a:xfrm>
          <a:prstGeom prst="ellipse">
            <a:avLst/>
          </a:prstGeom>
          <a:solidFill>
            <a:srgbClr val="FF0000"/>
          </a:solidFill>
          <a:ln w="9525">
            <a:noFill/>
            <a:round/>
            <a:headEnd/>
            <a:tailEnd/>
          </a:ln>
        </p:spPr>
        <p:txBody>
          <a:bodyPr wrap="none" anchor="ctr"/>
          <a:lstStyle/>
          <a:p>
            <a:endParaRPr lang="en-US"/>
          </a:p>
        </p:txBody>
      </p:sp>
      <p:sp>
        <p:nvSpPr>
          <p:cNvPr id="40999" name="Oval 39"/>
          <p:cNvSpPr>
            <a:spLocks noChangeArrowheads="1"/>
          </p:cNvSpPr>
          <p:nvPr/>
        </p:nvSpPr>
        <p:spPr bwMode="auto">
          <a:xfrm>
            <a:off x="8153400" y="3733800"/>
            <a:ext cx="76200" cy="76200"/>
          </a:xfrm>
          <a:prstGeom prst="ellipse">
            <a:avLst/>
          </a:prstGeom>
          <a:solidFill>
            <a:srgbClr val="FF0000"/>
          </a:solidFill>
          <a:ln w="9525">
            <a:noFill/>
            <a:round/>
            <a:headEnd/>
            <a:tailEnd/>
          </a:ln>
        </p:spPr>
        <p:txBody>
          <a:bodyPr wrap="none" anchor="ctr"/>
          <a:lstStyle/>
          <a:p>
            <a:endParaRPr lang="en-US"/>
          </a:p>
        </p:txBody>
      </p:sp>
      <p:sp>
        <p:nvSpPr>
          <p:cNvPr id="41000" name="Oval 40"/>
          <p:cNvSpPr>
            <a:spLocks noChangeArrowheads="1"/>
          </p:cNvSpPr>
          <p:nvPr/>
        </p:nvSpPr>
        <p:spPr bwMode="auto">
          <a:xfrm>
            <a:off x="8001000" y="3352800"/>
            <a:ext cx="76200" cy="76200"/>
          </a:xfrm>
          <a:prstGeom prst="ellipse">
            <a:avLst/>
          </a:prstGeom>
          <a:solidFill>
            <a:srgbClr val="FF0000"/>
          </a:solidFill>
          <a:ln w="9525">
            <a:noFill/>
            <a:round/>
            <a:headEnd/>
            <a:tailEnd/>
          </a:ln>
        </p:spPr>
        <p:txBody>
          <a:bodyPr wrap="none" anchor="ctr"/>
          <a:lstStyle/>
          <a:p>
            <a:endParaRPr lang="en-US"/>
          </a:p>
        </p:txBody>
      </p:sp>
      <p:sp>
        <p:nvSpPr>
          <p:cNvPr id="41001" name="Oval 41"/>
          <p:cNvSpPr>
            <a:spLocks noChangeArrowheads="1"/>
          </p:cNvSpPr>
          <p:nvPr/>
        </p:nvSpPr>
        <p:spPr bwMode="auto">
          <a:xfrm>
            <a:off x="8077200" y="3048000"/>
            <a:ext cx="76200" cy="76200"/>
          </a:xfrm>
          <a:prstGeom prst="ellipse">
            <a:avLst/>
          </a:prstGeom>
          <a:solidFill>
            <a:srgbClr val="FF0000"/>
          </a:solidFill>
          <a:ln w="9525">
            <a:noFill/>
            <a:round/>
            <a:headEnd/>
            <a:tailEnd/>
          </a:ln>
        </p:spPr>
        <p:txBody>
          <a:bodyPr wrap="none" anchor="ctr"/>
          <a:lstStyle/>
          <a:p>
            <a:endParaRPr lang="en-US"/>
          </a:p>
        </p:txBody>
      </p:sp>
      <p:sp>
        <p:nvSpPr>
          <p:cNvPr id="41002" name="Oval 42"/>
          <p:cNvSpPr>
            <a:spLocks noChangeArrowheads="1"/>
          </p:cNvSpPr>
          <p:nvPr/>
        </p:nvSpPr>
        <p:spPr bwMode="auto">
          <a:xfrm>
            <a:off x="8153400" y="2743200"/>
            <a:ext cx="76200" cy="76200"/>
          </a:xfrm>
          <a:prstGeom prst="ellipse">
            <a:avLst/>
          </a:prstGeom>
          <a:solidFill>
            <a:srgbClr val="FF0000"/>
          </a:solidFill>
          <a:ln w="9525">
            <a:noFill/>
            <a:round/>
            <a:headEnd/>
            <a:tailEnd/>
          </a:ln>
        </p:spPr>
        <p:txBody>
          <a:bodyPr wrap="none" anchor="ctr"/>
          <a:lstStyle/>
          <a:p>
            <a:endParaRPr lang="en-US"/>
          </a:p>
        </p:txBody>
      </p:sp>
      <p:sp>
        <p:nvSpPr>
          <p:cNvPr id="41003" name="Oval 43"/>
          <p:cNvSpPr>
            <a:spLocks noChangeArrowheads="1"/>
          </p:cNvSpPr>
          <p:nvPr/>
        </p:nvSpPr>
        <p:spPr bwMode="auto">
          <a:xfrm>
            <a:off x="7391400" y="2743200"/>
            <a:ext cx="76200" cy="76200"/>
          </a:xfrm>
          <a:prstGeom prst="ellipse">
            <a:avLst/>
          </a:prstGeom>
          <a:solidFill>
            <a:srgbClr val="FF0000"/>
          </a:solidFill>
          <a:ln w="9525">
            <a:noFill/>
            <a:round/>
            <a:headEnd/>
            <a:tailEnd/>
          </a:ln>
        </p:spPr>
        <p:txBody>
          <a:bodyPr wrap="none" anchor="ctr"/>
          <a:lstStyle/>
          <a:p>
            <a:endParaRPr lang="en-US"/>
          </a:p>
        </p:txBody>
      </p:sp>
      <p:sp>
        <p:nvSpPr>
          <p:cNvPr id="41004" name="Oval 44"/>
          <p:cNvSpPr>
            <a:spLocks noChangeArrowheads="1"/>
          </p:cNvSpPr>
          <p:nvPr/>
        </p:nvSpPr>
        <p:spPr bwMode="auto">
          <a:xfrm>
            <a:off x="7391400" y="2590800"/>
            <a:ext cx="76200" cy="76200"/>
          </a:xfrm>
          <a:prstGeom prst="ellipse">
            <a:avLst/>
          </a:prstGeom>
          <a:solidFill>
            <a:srgbClr val="FF0000"/>
          </a:solidFill>
          <a:ln w="9525">
            <a:noFill/>
            <a:round/>
            <a:headEnd/>
            <a:tailEnd/>
          </a:ln>
        </p:spPr>
        <p:txBody>
          <a:bodyPr wrap="none" anchor="ctr"/>
          <a:lstStyle/>
          <a:p>
            <a:endParaRPr lang="en-US"/>
          </a:p>
        </p:txBody>
      </p:sp>
      <p:sp>
        <p:nvSpPr>
          <p:cNvPr id="41005" name="Oval 45"/>
          <p:cNvSpPr>
            <a:spLocks noChangeArrowheads="1"/>
          </p:cNvSpPr>
          <p:nvPr/>
        </p:nvSpPr>
        <p:spPr bwMode="auto">
          <a:xfrm>
            <a:off x="1447800" y="4267200"/>
            <a:ext cx="76200" cy="76200"/>
          </a:xfrm>
          <a:prstGeom prst="ellipse">
            <a:avLst/>
          </a:prstGeom>
          <a:solidFill>
            <a:srgbClr val="FF0000"/>
          </a:solidFill>
          <a:ln w="9525">
            <a:noFill/>
            <a:round/>
            <a:headEnd/>
            <a:tailEnd/>
          </a:ln>
        </p:spPr>
        <p:txBody>
          <a:bodyPr wrap="none" anchor="ctr"/>
          <a:lstStyle/>
          <a:p>
            <a:endParaRPr lang="en-US"/>
          </a:p>
        </p:txBody>
      </p:sp>
      <p:sp>
        <p:nvSpPr>
          <p:cNvPr id="41006" name="Oval 46"/>
          <p:cNvSpPr>
            <a:spLocks noChangeArrowheads="1"/>
          </p:cNvSpPr>
          <p:nvPr/>
        </p:nvSpPr>
        <p:spPr bwMode="auto">
          <a:xfrm>
            <a:off x="2057400" y="3810000"/>
            <a:ext cx="76200" cy="76200"/>
          </a:xfrm>
          <a:prstGeom prst="ellipse">
            <a:avLst/>
          </a:prstGeom>
          <a:solidFill>
            <a:srgbClr val="FF0000"/>
          </a:solidFill>
          <a:ln w="9525">
            <a:noFill/>
            <a:round/>
            <a:headEnd/>
            <a:tailEnd/>
          </a:ln>
        </p:spPr>
        <p:txBody>
          <a:bodyPr wrap="none" anchor="ctr"/>
          <a:lstStyle/>
          <a:p>
            <a:endParaRPr lang="en-US"/>
          </a:p>
        </p:txBody>
      </p:sp>
      <p:sp>
        <p:nvSpPr>
          <p:cNvPr id="41007" name="Oval 47"/>
          <p:cNvSpPr>
            <a:spLocks noChangeArrowheads="1"/>
          </p:cNvSpPr>
          <p:nvPr/>
        </p:nvSpPr>
        <p:spPr bwMode="auto">
          <a:xfrm>
            <a:off x="1371600" y="4114800"/>
            <a:ext cx="76200" cy="76200"/>
          </a:xfrm>
          <a:prstGeom prst="ellipse">
            <a:avLst/>
          </a:prstGeom>
          <a:solidFill>
            <a:srgbClr val="FF0000"/>
          </a:solidFill>
          <a:ln w="9525">
            <a:noFill/>
            <a:round/>
            <a:headEnd/>
            <a:tailEnd/>
          </a:ln>
        </p:spPr>
        <p:txBody>
          <a:bodyPr wrap="none" anchor="ctr"/>
          <a:lstStyle/>
          <a:p>
            <a:endParaRPr lang="en-US"/>
          </a:p>
        </p:txBody>
      </p:sp>
      <p:sp>
        <p:nvSpPr>
          <p:cNvPr id="41008" name="Oval 48"/>
          <p:cNvSpPr>
            <a:spLocks noChangeArrowheads="1"/>
          </p:cNvSpPr>
          <p:nvPr/>
        </p:nvSpPr>
        <p:spPr bwMode="auto">
          <a:xfrm>
            <a:off x="1828800" y="3810000"/>
            <a:ext cx="76200" cy="76200"/>
          </a:xfrm>
          <a:prstGeom prst="ellipse">
            <a:avLst/>
          </a:prstGeom>
          <a:solidFill>
            <a:srgbClr val="FF0000"/>
          </a:solidFill>
          <a:ln w="9525">
            <a:noFill/>
            <a:round/>
            <a:headEnd/>
            <a:tailEnd/>
          </a:ln>
        </p:spPr>
        <p:txBody>
          <a:bodyPr wrap="none" anchor="ctr"/>
          <a:lstStyle/>
          <a:p>
            <a:endParaRPr lang="en-US"/>
          </a:p>
        </p:txBody>
      </p:sp>
      <p:sp>
        <p:nvSpPr>
          <p:cNvPr id="41009" name="Oval 49"/>
          <p:cNvSpPr>
            <a:spLocks noChangeArrowheads="1"/>
          </p:cNvSpPr>
          <p:nvPr/>
        </p:nvSpPr>
        <p:spPr bwMode="auto">
          <a:xfrm>
            <a:off x="1828800" y="3657600"/>
            <a:ext cx="76200" cy="76200"/>
          </a:xfrm>
          <a:prstGeom prst="ellipse">
            <a:avLst/>
          </a:prstGeom>
          <a:solidFill>
            <a:srgbClr val="FF0000"/>
          </a:solidFill>
          <a:ln w="9525">
            <a:noFill/>
            <a:round/>
            <a:headEnd/>
            <a:tailEnd/>
          </a:ln>
        </p:spPr>
        <p:txBody>
          <a:bodyPr wrap="none" anchor="ctr"/>
          <a:lstStyle/>
          <a:p>
            <a:endParaRPr lang="en-US"/>
          </a:p>
        </p:txBody>
      </p:sp>
      <p:sp>
        <p:nvSpPr>
          <p:cNvPr id="41010" name="Oval 50"/>
          <p:cNvSpPr>
            <a:spLocks noChangeArrowheads="1"/>
          </p:cNvSpPr>
          <p:nvPr/>
        </p:nvSpPr>
        <p:spPr bwMode="auto">
          <a:xfrm>
            <a:off x="1981200" y="3124200"/>
            <a:ext cx="76200" cy="76200"/>
          </a:xfrm>
          <a:prstGeom prst="ellipse">
            <a:avLst/>
          </a:prstGeom>
          <a:solidFill>
            <a:srgbClr val="FF0000"/>
          </a:solidFill>
          <a:ln w="9525">
            <a:noFill/>
            <a:round/>
            <a:headEnd/>
            <a:tailEnd/>
          </a:ln>
        </p:spPr>
        <p:txBody>
          <a:bodyPr wrap="none" anchor="ctr"/>
          <a:lstStyle/>
          <a:p>
            <a:endParaRPr lang="en-US"/>
          </a:p>
        </p:txBody>
      </p:sp>
      <p:sp>
        <p:nvSpPr>
          <p:cNvPr id="41011" name="Oval 51"/>
          <p:cNvSpPr>
            <a:spLocks noChangeArrowheads="1"/>
          </p:cNvSpPr>
          <p:nvPr/>
        </p:nvSpPr>
        <p:spPr bwMode="auto">
          <a:xfrm>
            <a:off x="2362200" y="3505200"/>
            <a:ext cx="76200" cy="76200"/>
          </a:xfrm>
          <a:prstGeom prst="ellipse">
            <a:avLst/>
          </a:prstGeom>
          <a:solidFill>
            <a:srgbClr val="FF0000"/>
          </a:solidFill>
          <a:ln w="9525">
            <a:noFill/>
            <a:round/>
            <a:headEnd/>
            <a:tailEnd/>
          </a:ln>
        </p:spPr>
        <p:txBody>
          <a:bodyPr wrap="none" anchor="ctr"/>
          <a:lstStyle/>
          <a:p>
            <a:endParaRPr lang="en-US"/>
          </a:p>
        </p:txBody>
      </p:sp>
      <p:sp>
        <p:nvSpPr>
          <p:cNvPr id="41012" name="Oval 52"/>
          <p:cNvSpPr>
            <a:spLocks noChangeArrowheads="1"/>
          </p:cNvSpPr>
          <p:nvPr/>
        </p:nvSpPr>
        <p:spPr bwMode="auto">
          <a:xfrm>
            <a:off x="2057400" y="3886200"/>
            <a:ext cx="76200" cy="76200"/>
          </a:xfrm>
          <a:prstGeom prst="ellipse">
            <a:avLst/>
          </a:prstGeom>
          <a:solidFill>
            <a:srgbClr val="FF0000"/>
          </a:solidFill>
          <a:ln w="9525">
            <a:noFill/>
            <a:round/>
            <a:headEnd/>
            <a:tailEnd/>
          </a:ln>
        </p:spPr>
        <p:txBody>
          <a:bodyPr wrap="none" anchor="ctr"/>
          <a:lstStyle/>
          <a:p>
            <a:endParaRPr lang="en-US"/>
          </a:p>
        </p:txBody>
      </p:sp>
      <p:sp>
        <p:nvSpPr>
          <p:cNvPr id="41013" name="Oval 53"/>
          <p:cNvSpPr>
            <a:spLocks noChangeArrowheads="1"/>
          </p:cNvSpPr>
          <p:nvPr/>
        </p:nvSpPr>
        <p:spPr bwMode="auto">
          <a:xfrm>
            <a:off x="2590800" y="3276600"/>
            <a:ext cx="76200" cy="76200"/>
          </a:xfrm>
          <a:prstGeom prst="ellipse">
            <a:avLst/>
          </a:prstGeom>
          <a:solidFill>
            <a:srgbClr val="FF0000"/>
          </a:solidFill>
          <a:ln w="9525">
            <a:noFill/>
            <a:round/>
            <a:headEnd/>
            <a:tailEnd/>
          </a:ln>
        </p:spPr>
        <p:txBody>
          <a:bodyPr wrap="none" anchor="ctr"/>
          <a:lstStyle/>
          <a:p>
            <a:endParaRPr lang="en-US"/>
          </a:p>
        </p:txBody>
      </p:sp>
      <p:sp>
        <p:nvSpPr>
          <p:cNvPr id="41014" name="Oval 54"/>
          <p:cNvSpPr>
            <a:spLocks noChangeArrowheads="1"/>
          </p:cNvSpPr>
          <p:nvPr/>
        </p:nvSpPr>
        <p:spPr bwMode="auto">
          <a:xfrm>
            <a:off x="2438400" y="3048000"/>
            <a:ext cx="76200" cy="76200"/>
          </a:xfrm>
          <a:prstGeom prst="ellipse">
            <a:avLst/>
          </a:prstGeom>
          <a:solidFill>
            <a:srgbClr val="FF0000"/>
          </a:solidFill>
          <a:ln w="9525">
            <a:noFill/>
            <a:round/>
            <a:headEnd/>
            <a:tailEnd/>
          </a:ln>
        </p:spPr>
        <p:txBody>
          <a:bodyPr wrap="none" anchor="ctr"/>
          <a:lstStyle/>
          <a:p>
            <a:endParaRPr lang="en-US"/>
          </a:p>
        </p:txBody>
      </p:sp>
      <p:sp>
        <p:nvSpPr>
          <p:cNvPr id="41015" name="Oval 55"/>
          <p:cNvSpPr>
            <a:spLocks noChangeArrowheads="1"/>
          </p:cNvSpPr>
          <p:nvPr/>
        </p:nvSpPr>
        <p:spPr bwMode="auto">
          <a:xfrm>
            <a:off x="2057400" y="3352800"/>
            <a:ext cx="76200" cy="76200"/>
          </a:xfrm>
          <a:prstGeom prst="ellipse">
            <a:avLst/>
          </a:prstGeom>
          <a:solidFill>
            <a:srgbClr val="FF0000"/>
          </a:solidFill>
          <a:ln w="9525">
            <a:noFill/>
            <a:round/>
            <a:headEnd/>
            <a:tailEnd/>
          </a:ln>
        </p:spPr>
        <p:txBody>
          <a:bodyPr wrap="none" anchor="ctr"/>
          <a:lstStyle/>
          <a:p>
            <a:endParaRPr lang="en-US"/>
          </a:p>
        </p:txBody>
      </p:sp>
      <p:sp>
        <p:nvSpPr>
          <p:cNvPr id="41016" name="Oval 56"/>
          <p:cNvSpPr>
            <a:spLocks noChangeArrowheads="1"/>
          </p:cNvSpPr>
          <p:nvPr/>
        </p:nvSpPr>
        <p:spPr bwMode="auto">
          <a:xfrm>
            <a:off x="2133600" y="3200400"/>
            <a:ext cx="76200" cy="76200"/>
          </a:xfrm>
          <a:prstGeom prst="ellipse">
            <a:avLst/>
          </a:prstGeom>
          <a:solidFill>
            <a:srgbClr val="FF0000"/>
          </a:solidFill>
          <a:ln w="9525">
            <a:noFill/>
            <a:round/>
            <a:headEnd/>
            <a:tailEnd/>
          </a:ln>
        </p:spPr>
        <p:txBody>
          <a:bodyPr wrap="none" anchor="ctr"/>
          <a:lstStyle/>
          <a:p>
            <a:endParaRPr lang="en-US"/>
          </a:p>
        </p:txBody>
      </p:sp>
      <p:sp>
        <p:nvSpPr>
          <p:cNvPr id="41017" name="Oval 57"/>
          <p:cNvSpPr>
            <a:spLocks noChangeArrowheads="1"/>
          </p:cNvSpPr>
          <p:nvPr/>
        </p:nvSpPr>
        <p:spPr bwMode="auto">
          <a:xfrm>
            <a:off x="2286000" y="3048000"/>
            <a:ext cx="76200" cy="76200"/>
          </a:xfrm>
          <a:prstGeom prst="ellipse">
            <a:avLst/>
          </a:prstGeom>
          <a:solidFill>
            <a:srgbClr val="FF0000"/>
          </a:solidFill>
          <a:ln w="9525">
            <a:noFill/>
            <a:round/>
            <a:headEnd/>
            <a:tailEnd/>
          </a:ln>
        </p:spPr>
        <p:txBody>
          <a:bodyPr wrap="none" anchor="ctr"/>
          <a:lstStyle/>
          <a:p>
            <a:endParaRPr lang="en-US"/>
          </a:p>
        </p:txBody>
      </p:sp>
      <p:sp>
        <p:nvSpPr>
          <p:cNvPr id="41018" name="Oval 58"/>
          <p:cNvSpPr>
            <a:spLocks noChangeArrowheads="1"/>
          </p:cNvSpPr>
          <p:nvPr/>
        </p:nvSpPr>
        <p:spPr bwMode="auto">
          <a:xfrm>
            <a:off x="1981200" y="3657600"/>
            <a:ext cx="76200" cy="76200"/>
          </a:xfrm>
          <a:prstGeom prst="ellipse">
            <a:avLst/>
          </a:prstGeom>
          <a:solidFill>
            <a:srgbClr val="FF0000"/>
          </a:solidFill>
          <a:ln w="9525">
            <a:noFill/>
            <a:round/>
            <a:headEnd/>
            <a:tailEnd/>
          </a:ln>
        </p:spPr>
        <p:txBody>
          <a:bodyPr wrap="none" anchor="ctr"/>
          <a:lstStyle/>
          <a:p>
            <a:endParaRPr lang="en-US"/>
          </a:p>
        </p:txBody>
      </p:sp>
      <p:sp>
        <p:nvSpPr>
          <p:cNvPr id="41019" name="Oval 59"/>
          <p:cNvSpPr>
            <a:spLocks noChangeArrowheads="1"/>
          </p:cNvSpPr>
          <p:nvPr/>
        </p:nvSpPr>
        <p:spPr bwMode="auto">
          <a:xfrm>
            <a:off x="2209800" y="3733800"/>
            <a:ext cx="76200" cy="76200"/>
          </a:xfrm>
          <a:prstGeom prst="ellipse">
            <a:avLst/>
          </a:prstGeom>
          <a:solidFill>
            <a:srgbClr val="FF0000"/>
          </a:solidFill>
          <a:ln w="9525">
            <a:noFill/>
            <a:round/>
            <a:headEnd/>
            <a:tailEnd/>
          </a:ln>
        </p:spPr>
        <p:txBody>
          <a:bodyPr wrap="none" anchor="ctr"/>
          <a:lstStyle/>
          <a:p>
            <a:endParaRPr lang="en-US"/>
          </a:p>
        </p:txBody>
      </p:sp>
      <p:sp>
        <p:nvSpPr>
          <p:cNvPr id="41020" name="Oval 60"/>
          <p:cNvSpPr>
            <a:spLocks noChangeArrowheads="1"/>
          </p:cNvSpPr>
          <p:nvPr/>
        </p:nvSpPr>
        <p:spPr bwMode="auto">
          <a:xfrm>
            <a:off x="1981200" y="3505200"/>
            <a:ext cx="76200" cy="76200"/>
          </a:xfrm>
          <a:prstGeom prst="ellipse">
            <a:avLst/>
          </a:prstGeom>
          <a:solidFill>
            <a:srgbClr val="FF0000"/>
          </a:solidFill>
          <a:ln w="9525">
            <a:noFill/>
            <a:round/>
            <a:headEnd/>
            <a:tailEnd/>
          </a:ln>
        </p:spPr>
        <p:txBody>
          <a:bodyPr wrap="none" anchor="ctr"/>
          <a:lstStyle/>
          <a:p>
            <a:endParaRPr lang="en-US"/>
          </a:p>
        </p:txBody>
      </p:sp>
      <p:sp>
        <p:nvSpPr>
          <p:cNvPr id="41021" name="Oval 61"/>
          <p:cNvSpPr>
            <a:spLocks noChangeArrowheads="1"/>
          </p:cNvSpPr>
          <p:nvPr/>
        </p:nvSpPr>
        <p:spPr bwMode="auto">
          <a:xfrm>
            <a:off x="2514600" y="3657600"/>
            <a:ext cx="76200" cy="76200"/>
          </a:xfrm>
          <a:prstGeom prst="ellipse">
            <a:avLst/>
          </a:prstGeom>
          <a:solidFill>
            <a:srgbClr val="FF0000"/>
          </a:solidFill>
          <a:ln w="9525">
            <a:noFill/>
            <a:round/>
            <a:headEnd/>
            <a:tailEnd/>
          </a:ln>
        </p:spPr>
        <p:txBody>
          <a:bodyPr wrap="none" anchor="ctr"/>
          <a:lstStyle/>
          <a:p>
            <a:endParaRPr lang="en-US"/>
          </a:p>
        </p:txBody>
      </p:sp>
      <p:sp>
        <p:nvSpPr>
          <p:cNvPr id="41022" name="Oval 62"/>
          <p:cNvSpPr>
            <a:spLocks noChangeArrowheads="1"/>
          </p:cNvSpPr>
          <p:nvPr/>
        </p:nvSpPr>
        <p:spPr bwMode="auto">
          <a:xfrm>
            <a:off x="2438400" y="3581400"/>
            <a:ext cx="76200" cy="76200"/>
          </a:xfrm>
          <a:prstGeom prst="ellipse">
            <a:avLst/>
          </a:prstGeom>
          <a:solidFill>
            <a:srgbClr val="FF0000"/>
          </a:solidFill>
          <a:ln w="9525">
            <a:noFill/>
            <a:round/>
            <a:headEnd/>
            <a:tailEnd/>
          </a:ln>
        </p:spPr>
        <p:txBody>
          <a:bodyPr wrap="none" anchor="ctr"/>
          <a:lstStyle/>
          <a:p>
            <a:endParaRPr lang="en-US"/>
          </a:p>
        </p:txBody>
      </p:sp>
      <p:sp>
        <p:nvSpPr>
          <p:cNvPr id="41023" name="Oval 63"/>
          <p:cNvSpPr>
            <a:spLocks noChangeArrowheads="1"/>
          </p:cNvSpPr>
          <p:nvPr/>
        </p:nvSpPr>
        <p:spPr bwMode="auto">
          <a:xfrm>
            <a:off x="2590800" y="3581400"/>
            <a:ext cx="76200" cy="76200"/>
          </a:xfrm>
          <a:prstGeom prst="ellipse">
            <a:avLst/>
          </a:prstGeom>
          <a:solidFill>
            <a:srgbClr val="FF0000"/>
          </a:solidFill>
          <a:ln w="9525">
            <a:noFill/>
            <a:round/>
            <a:headEnd/>
            <a:tailEnd/>
          </a:ln>
        </p:spPr>
        <p:txBody>
          <a:bodyPr wrap="none" anchor="ctr"/>
          <a:lstStyle/>
          <a:p>
            <a:endParaRPr lang="en-US"/>
          </a:p>
        </p:txBody>
      </p:sp>
      <p:sp>
        <p:nvSpPr>
          <p:cNvPr id="41024" name="Oval 64"/>
          <p:cNvSpPr>
            <a:spLocks noChangeArrowheads="1"/>
          </p:cNvSpPr>
          <p:nvPr/>
        </p:nvSpPr>
        <p:spPr bwMode="auto">
          <a:xfrm>
            <a:off x="1676400" y="3581400"/>
            <a:ext cx="76200" cy="76200"/>
          </a:xfrm>
          <a:prstGeom prst="ellipse">
            <a:avLst/>
          </a:prstGeom>
          <a:solidFill>
            <a:srgbClr val="FF0000"/>
          </a:solidFill>
          <a:ln w="9525">
            <a:noFill/>
            <a:round/>
            <a:headEnd/>
            <a:tailEnd/>
          </a:ln>
        </p:spPr>
        <p:txBody>
          <a:bodyPr wrap="none" anchor="ctr"/>
          <a:lstStyle/>
          <a:p>
            <a:endParaRPr lang="en-US"/>
          </a:p>
        </p:txBody>
      </p:sp>
      <p:sp>
        <p:nvSpPr>
          <p:cNvPr id="41025" name="Oval 65"/>
          <p:cNvSpPr>
            <a:spLocks noChangeArrowheads="1"/>
          </p:cNvSpPr>
          <p:nvPr/>
        </p:nvSpPr>
        <p:spPr bwMode="auto">
          <a:xfrm>
            <a:off x="2438400" y="3200400"/>
            <a:ext cx="76200" cy="76200"/>
          </a:xfrm>
          <a:prstGeom prst="ellipse">
            <a:avLst/>
          </a:prstGeom>
          <a:solidFill>
            <a:srgbClr val="FF0000"/>
          </a:solidFill>
          <a:ln w="9525">
            <a:noFill/>
            <a:round/>
            <a:headEnd/>
            <a:tailEnd/>
          </a:ln>
        </p:spPr>
        <p:txBody>
          <a:bodyPr wrap="none" anchor="ctr"/>
          <a:lstStyle/>
          <a:p>
            <a:endParaRPr lang="en-US"/>
          </a:p>
        </p:txBody>
      </p:sp>
      <p:sp>
        <p:nvSpPr>
          <p:cNvPr id="41026" name="Oval 66"/>
          <p:cNvSpPr>
            <a:spLocks noChangeArrowheads="1"/>
          </p:cNvSpPr>
          <p:nvPr/>
        </p:nvSpPr>
        <p:spPr bwMode="auto">
          <a:xfrm>
            <a:off x="2438400" y="3276600"/>
            <a:ext cx="76200" cy="76200"/>
          </a:xfrm>
          <a:prstGeom prst="ellipse">
            <a:avLst/>
          </a:prstGeom>
          <a:solidFill>
            <a:srgbClr val="FF0000"/>
          </a:solidFill>
          <a:ln w="9525">
            <a:noFill/>
            <a:round/>
            <a:headEnd/>
            <a:tailEnd/>
          </a:ln>
        </p:spPr>
        <p:txBody>
          <a:bodyPr wrap="none" anchor="ctr"/>
          <a:lstStyle/>
          <a:p>
            <a:endParaRPr lang="en-US"/>
          </a:p>
        </p:txBody>
      </p:sp>
      <p:sp>
        <p:nvSpPr>
          <p:cNvPr id="41027" name="Oval 67"/>
          <p:cNvSpPr>
            <a:spLocks noChangeArrowheads="1"/>
          </p:cNvSpPr>
          <p:nvPr/>
        </p:nvSpPr>
        <p:spPr bwMode="auto">
          <a:xfrm>
            <a:off x="2667000" y="3276600"/>
            <a:ext cx="76200" cy="76200"/>
          </a:xfrm>
          <a:prstGeom prst="ellipse">
            <a:avLst/>
          </a:prstGeom>
          <a:solidFill>
            <a:srgbClr val="FF0000"/>
          </a:solidFill>
          <a:ln w="9525">
            <a:noFill/>
            <a:round/>
            <a:headEnd/>
            <a:tailEnd/>
          </a:ln>
        </p:spPr>
        <p:txBody>
          <a:bodyPr wrap="none" anchor="ctr"/>
          <a:lstStyle/>
          <a:p>
            <a:endParaRPr lang="en-US"/>
          </a:p>
        </p:txBody>
      </p:sp>
      <p:sp>
        <p:nvSpPr>
          <p:cNvPr id="41028" name="Oval 68"/>
          <p:cNvSpPr>
            <a:spLocks noChangeArrowheads="1"/>
          </p:cNvSpPr>
          <p:nvPr/>
        </p:nvSpPr>
        <p:spPr bwMode="auto">
          <a:xfrm>
            <a:off x="2362200" y="3810000"/>
            <a:ext cx="76200" cy="76200"/>
          </a:xfrm>
          <a:prstGeom prst="ellipse">
            <a:avLst/>
          </a:prstGeom>
          <a:solidFill>
            <a:srgbClr val="FF0000"/>
          </a:solidFill>
          <a:ln w="9525">
            <a:noFill/>
            <a:round/>
            <a:headEnd/>
            <a:tailEnd/>
          </a:ln>
        </p:spPr>
        <p:txBody>
          <a:bodyPr wrap="none" anchor="ctr"/>
          <a:lstStyle/>
          <a:p>
            <a:endParaRPr lang="en-US"/>
          </a:p>
        </p:txBody>
      </p:sp>
      <p:sp>
        <p:nvSpPr>
          <p:cNvPr id="41029" name="Oval 69"/>
          <p:cNvSpPr>
            <a:spLocks noChangeArrowheads="1"/>
          </p:cNvSpPr>
          <p:nvPr/>
        </p:nvSpPr>
        <p:spPr bwMode="auto">
          <a:xfrm>
            <a:off x="2514600" y="3124200"/>
            <a:ext cx="76200" cy="76200"/>
          </a:xfrm>
          <a:prstGeom prst="ellipse">
            <a:avLst/>
          </a:prstGeom>
          <a:solidFill>
            <a:srgbClr val="FF0000"/>
          </a:solidFill>
          <a:ln w="9525">
            <a:noFill/>
            <a:round/>
            <a:headEnd/>
            <a:tailEnd/>
          </a:ln>
        </p:spPr>
        <p:txBody>
          <a:bodyPr wrap="none" anchor="ctr"/>
          <a:lstStyle/>
          <a:p>
            <a:endParaRPr lang="en-US"/>
          </a:p>
        </p:txBody>
      </p:sp>
      <p:sp>
        <p:nvSpPr>
          <p:cNvPr id="41030" name="Oval 70"/>
          <p:cNvSpPr>
            <a:spLocks noChangeArrowheads="1"/>
          </p:cNvSpPr>
          <p:nvPr/>
        </p:nvSpPr>
        <p:spPr bwMode="auto">
          <a:xfrm>
            <a:off x="2971800" y="3048000"/>
            <a:ext cx="76200" cy="76200"/>
          </a:xfrm>
          <a:prstGeom prst="ellipse">
            <a:avLst/>
          </a:prstGeom>
          <a:solidFill>
            <a:srgbClr val="FF0000"/>
          </a:solidFill>
          <a:ln w="9525">
            <a:noFill/>
            <a:round/>
            <a:headEnd/>
            <a:tailEnd/>
          </a:ln>
        </p:spPr>
        <p:txBody>
          <a:bodyPr wrap="none" anchor="ctr"/>
          <a:lstStyle/>
          <a:p>
            <a:endParaRPr lang="en-US"/>
          </a:p>
        </p:txBody>
      </p:sp>
      <p:sp>
        <p:nvSpPr>
          <p:cNvPr id="41031" name="Oval 71"/>
          <p:cNvSpPr>
            <a:spLocks noChangeArrowheads="1"/>
          </p:cNvSpPr>
          <p:nvPr/>
        </p:nvSpPr>
        <p:spPr bwMode="auto">
          <a:xfrm>
            <a:off x="3048000" y="2667000"/>
            <a:ext cx="76200" cy="76200"/>
          </a:xfrm>
          <a:prstGeom prst="ellipse">
            <a:avLst/>
          </a:prstGeom>
          <a:solidFill>
            <a:srgbClr val="FF0000"/>
          </a:solidFill>
          <a:ln w="9525">
            <a:noFill/>
            <a:round/>
            <a:headEnd/>
            <a:tailEnd/>
          </a:ln>
        </p:spPr>
        <p:txBody>
          <a:bodyPr wrap="none" anchor="ctr"/>
          <a:lstStyle/>
          <a:p>
            <a:endParaRPr lang="en-US"/>
          </a:p>
        </p:txBody>
      </p:sp>
      <p:sp>
        <p:nvSpPr>
          <p:cNvPr id="41032" name="Oval 72"/>
          <p:cNvSpPr>
            <a:spLocks noChangeArrowheads="1"/>
          </p:cNvSpPr>
          <p:nvPr/>
        </p:nvSpPr>
        <p:spPr bwMode="auto">
          <a:xfrm>
            <a:off x="2743200" y="3124200"/>
            <a:ext cx="76200" cy="76200"/>
          </a:xfrm>
          <a:prstGeom prst="ellipse">
            <a:avLst/>
          </a:prstGeom>
          <a:solidFill>
            <a:srgbClr val="FF0000"/>
          </a:solidFill>
          <a:ln w="9525">
            <a:noFill/>
            <a:round/>
            <a:headEnd/>
            <a:tailEnd/>
          </a:ln>
        </p:spPr>
        <p:txBody>
          <a:bodyPr wrap="none" anchor="ctr"/>
          <a:lstStyle/>
          <a:p>
            <a:endParaRPr lang="en-US"/>
          </a:p>
        </p:txBody>
      </p:sp>
      <p:sp>
        <p:nvSpPr>
          <p:cNvPr id="41033" name="Oval 73"/>
          <p:cNvSpPr>
            <a:spLocks noChangeArrowheads="1"/>
          </p:cNvSpPr>
          <p:nvPr/>
        </p:nvSpPr>
        <p:spPr bwMode="auto">
          <a:xfrm>
            <a:off x="1752600" y="3886200"/>
            <a:ext cx="76200" cy="76200"/>
          </a:xfrm>
          <a:prstGeom prst="ellipse">
            <a:avLst/>
          </a:prstGeom>
          <a:solidFill>
            <a:srgbClr val="FF0000"/>
          </a:solidFill>
          <a:ln w="9525">
            <a:noFill/>
            <a:round/>
            <a:headEnd/>
            <a:tailEnd/>
          </a:ln>
        </p:spPr>
        <p:txBody>
          <a:bodyPr wrap="none" anchor="ctr"/>
          <a:lstStyle/>
          <a:p>
            <a:endParaRPr lang="en-US"/>
          </a:p>
        </p:txBody>
      </p:sp>
      <p:sp>
        <p:nvSpPr>
          <p:cNvPr id="41034" name="Oval 74"/>
          <p:cNvSpPr>
            <a:spLocks noChangeArrowheads="1"/>
          </p:cNvSpPr>
          <p:nvPr/>
        </p:nvSpPr>
        <p:spPr bwMode="auto">
          <a:xfrm>
            <a:off x="7239000" y="3352800"/>
            <a:ext cx="76200" cy="76200"/>
          </a:xfrm>
          <a:prstGeom prst="ellipse">
            <a:avLst/>
          </a:prstGeom>
          <a:solidFill>
            <a:srgbClr val="FF0000"/>
          </a:solidFill>
          <a:ln w="9525">
            <a:noFill/>
            <a:round/>
            <a:headEnd/>
            <a:tailEnd/>
          </a:ln>
        </p:spPr>
        <p:txBody>
          <a:bodyPr wrap="none" anchor="ctr"/>
          <a:lstStyle/>
          <a:p>
            <a:endParaRPr lang="en-US"/>
          </a:p>
        </p:txBody>
      </p:sp>
      <p:sp>
        <p:nvSpPr>
          <p:cNvPr id="41035" name="Oval 75"/>
          <p:cNvSpPr>
            <a:spLocks noChangeArrowheads="1"/>
          </p:cNvSpPr>
          <p:nvPr/>
        </p:nvSpPr>
        <p:spPr bwMode="auto">
          <a:xfrm>
            <a:off x="7620000" y="3048000"/>
            <a:ext cx="76200" cy="76200"/>
          </a:xfrm>
          <a:prstGeom prst="ellipse">
            <a:avLst/>
          </a:prstGeom>
          <a:solidFill>
            <a:srgbClr val="FF0000"/>
          </a:solidFill>
          <a:ln w="9525">
            <a:noFill/>
            <a:round/>
            <a:headEnd/>
            <a:tailEnd/>
          </a:ln>
        </p:spPr>
        <p:txBody>
          <a:bodyPr wrap="none" anchor="ctr"/>
          <a:lstStyle/>
          <a:p>
            <a:endParaRPr lang="en-US"/>
          </a:p>
        </p:txBody>
      </p:sp>
      <p:sp>
        <p:nvSpPr>
          <p:cNvPr id="41036" name="Oval 76"/>
          <p:cNvSpPr>
            <a:spLocks noChangeArrowheads="1"/>
          </p:cNvSpPr>
          <p:nvPr/>
        </p:nvSpPr>
        <p:spPr bwMode="auto">
          <a:xfrm>
            <a:off x="7315200" y="3124200"/>
            <a:ext cx="76200" cy="76200"/>
          </a:xfrm>
          <a:prstGeom prst="ellipse">
            <a:avLst/>
          </a:prstGeom>
          <a:solidFill>
            <a:srgbClr val="FF0000"/>
          </a:solidFill>
          <a:ln w="9525">
            <a:noFill/>
            <a:round/>
            <a:headEnd/>
            <a:tailEnd/>
          </a:ln>
        </p:spPr>
        <p:txBody>
          <a:bodyPr wrap="none" anchor="ctr"/>
          <a:lstStyle/>
          <a:p>
            <a:endParaRPr lang="en-US"/>
          </a:p>
        </p:txBody>
      </p:sp>
      <p:sp>
        <p:nvSpPr>
          <p:cNvPr id="41037" name="Oval 77"/>
          <p:cNvSpPr>
            <a:spLocks noChangeArrowheads="1"/>
          </p:cNvSpPr>
          <p:nvPr/>
        </p:nvSpPr>
        <p:spPr bwMode="auto">
          <a:xfrm>
            <a:off x="1905000" y="3962400"/>
            <a:ext cx="76200" cy="76200"/>
          </a:xfrm>
          <a:prstGeom prst="ellipse">
            <a:avLst/>
          </a:prstGeom>
          <a:solidFill>
            <a:srgbClr val="FF0000"/>
          </a:solidFill>
          <a:ln w="9525">
            <a:noFill/>
            <a:round/>
            <a:headEnd/>
            <a:tailEnd/>
          </a:ln>
        </p:spPr>
        <p:txBody>
          <a:bodyPr wrap="none" anchor="ctr"/>
          <a:lstStyle/>
          <a:p>
            <a:endParaRPr lang="en-US"/>
          </a:p>
        </p:txBody>
      </p:sp>
      <p:sp>
        <p:nvSpPr>
          <p:cNvPr id="41038" name="Oval 78"/>
          <p:cNvSpPr>
            <a:spLocks noChangeArrowheads="1"/>
          </p:cNvSpPr>
          <p:nvPr/>
        </p:nvSpPr>
        <p:spPr bwMode="auto">
          <a:xfrm>
            <a:off x="2286000" y="3505200"/>
            <a:ext cx="76200" cy="76200"/>
          </a:xfrm>
          <a:prstGeom prst="ellipse">
            <a:avLst/>
          </a:prstGeom>
          <a:solidFill>
            <a:srgbClr val="FF0000"/>
          </a:solidFill>
          <a:ln w="9525">
            <a:noFill/>
            <a:round/>
            <a:headEnd/>
            <a:tailEnd/>
          </a:ln>
        </p:spPr>
        <p:txBody>
          <a:bodyPr wrap="none" anchor="ctr"/>
          <a:lstStyle/>
          <a:p>
            <a:endParaRPr lang="en-US"/>
          </a:p>
        </p:txBody>
      </p:sp>
      <p:sp>
        <p:nvSpPr>
          <p:cNvPr id="41039" name="Text Box 79"/>
          <p:cNvSpPr txBox="1">
            <a:spLocks noChangeArrowheads="1"/>
          </p:cNvSpPr>
          <p:nvPr/>
        </p:nvSpPr>
        <p:spPr bwMode="auto">
          <a:xfrm>
            <a:off x="522288" y="425450"/>
            <a:ext cx="8077200" cy="1006475"/>
          </a:xfrm>
          <a:prstGeom prst="rect">
            <a:avLst/>
          </a:prstGeom>
          <a:noFill/>
          <a:ln w="9525">
            <a:noFill/>
            <a:miter lim="800000"/>
            <a:headEnd/>
            <a:tailEnd/>
          </a:ln>
        </p:spPr>
        <p:txBody>
          <a:bodyPr>
            <a:spAutoFit/>
          </a:bodyPr>
          <a:lstStyle/>
          <a:p>
            <a:pPr algn="ctr">
              <a:spcBef>
                <a:spcPct val="50000"/>
              </a:spcBef>
            </a:pPr>
            <a:r>
              <a:rPr lang="en-US" sz="3000" i="1" dirty="0"/>
              <a:t>Neurons use their full dynamic range if responses are uncorrelated</a:t>
            </a:r>
          </a:p>
        </p:txBody>
      </p:sp>
      <p:sp>
        <p:nvSpPr>
          <p:cNvPr id="41040" name="Text Box 80"/>
          <p:cNvSpPr txBox="1">
            <a:spLocks noChangeArrowheads="1"/>
          </p:cNvSpPr>
          <p:nvPr/>
        </p:nvSpPr>
        <p:spPr bwMode="auto">
          <a:xfrm>
            <a:off x="1828800" y="4648200"/>
            <a:ext cx="1219200" cy="336550"/>
          </a:xfrm>
          <a:prstGeom prst="rect">
            <a:avLst/>
          </a:prstGeom>
          <a:noFill/>
          <a:ln w="9525">
            <a:noFill/>
            <a:miter lim="800000"/>
            <a:headEnd/>
            <a:tailEnd/>
          </a:ln>
        </p:spPr>
        <p:txBody>
          <a:bodyPr>
            <a:spAutoFit/>
          </a:bodyPr>
          <a:lstStyle/>
          <a:p>
            <a:pPr>
              <a:spcBef>
                <a:spcPct val="50000"/>
              </a:spcBef>
            </a:pPr>
            <a:r>
              <a:rPr lang="en-US" sz="1600" i="1"/>
              <a:t>Neuron 1</a:t>
            </a:r>
          </a:p>
        </p:txBody>
      </p:sp>
      <p:sp>
        <p:nvSpPr>
          <p:cNvPr id="41041" name="Text Box 81"/>
          <p:cNvSpPr txBox="1">
            <a:spLocks noChangeArrowheads="1"/>
          </p:cNvSpPr>
          <p:nvPr/>
        </p:nvSpPr>
        <p:spPr bwMode="auto">
          <a:xfrm>
            <a:off x="6705600" y="4648200"/>
            <a:ext cx="1219200" cy="336550"/>
          </a:xfrm>
          <a:prstGeom prst="rect">
            <a:avLst/>
          </a:prstGeom>
          <a:noFill/>
          <a:ln w="9525">
            <a:noFill/>
            <a:miter lim="800000"/>
            <a:headEnd/>
            <a:tailEnd/>
          </a:ln>
        </p:spPr>
        <p:txBody>
          <a:bodyPr>
            <a:spAutoFit/>
          </a:bodyPr>
          <a:lstStyle/>
          <a:p>
            <a:pPr>
              <a:spcBef>
                <a:spcPct val="50000"/>
              </a:spcBef>
            </a:pPr>
            <a:r>
              <a:rPr lang="en-US" sz="1600" i="1"/>
              <a:t>Neuron 1</a:t>
            </a:r>
          </a:p>
        </p:txBody>
      </p:sp>
      <p:sp>
        <p:nvSpPr>
          <p:cNvPr id="41042" name="Text Box 82"/>
          <p:cNvSpPr txBox="1">
            <a:spLocks noChangeArrowheads="1"/>
          </p:cNvSpPr>
          <p:nvPr/>
        </p:nvSpPr>
        <p:spPr bwMode="auto">
          <a:xfrm rot="-5400000">
            <a:off x="168275" y="3336925"/>
            <a:ext cx="1219200" cy="336550"/>
          </a:xfrm>
          <a:prstGeom prst="rect">
            <a:avLst/>
          </a:prstGeom>
          <a:noFill/>
          <a:ln w="9525">
            <a:noFill/>
            <a:miter lim="800000"/>
            <a:headEnd/>
            <a:tailEnd/>
          </a:ln>
        </p:spPr>
        <p:txBody>
          <a:bodyPr>
            <a:spAutoFit/>
          </a:bodyPr>
          <a:lstStyle/>
          <a:p>
            <a:pPr>
              <a:spcBef>
                <a:spcPct val="50000"/>
              </a:spcBef>
            </a:pPr>
            <a:r>
              <a:rPr lang="en-US" sz="1600" i="1"/>
              <a:t>Neuron 2</a:t>
            </a:r>
          </a:p>
        </p:txBody>
      </p:sp>
      <p:sp>
        <p:nvSpPr>
          <p:cNvPr id="41043" name="Text Box 83"/>
          <p:cNvSpPr txBox="1">
            <a:spLocks noChangeArrowheads="1"/>
          </p:cNvSpPr>
          <p:nvPr/>
        </p:nvSpPr>
        <p:spPr bwMode="auto">
          <a:xfrm rot="-5400000">
            <a:off x="5045075" y="3260725"/>
            <a:ext cx="1219200" cy="336550"/>
          </a:xfrm>
          <a:prstGeom prst="rect">
            <a:avLst/>
          </a:prstGeom>
          <a:noFill/>
          <a:ln w="9525">
            <a:noFill/>
            <a:miter lim="800000"/>
            <a:headEnd/>
            <a:tailEnd/>
          </a:ln>
        </p:spPr>
        <p:txBody>
          <a:bodyPr>
            <a:spAutoFit/>
          </a:bodyPr>
          <a:lstStyle/>
          <a:p>
            <a:pPr>
              <a:spcBef>
                <a:spcPct val="50000"/>
              </a:spcBef>
            </a:pPr>
            <a:r>
              <a:rPr lang="en-US" sz="1600" i="1"/>
              <a:t>Neuron 2</a:t>
            </a:r>
          </a:p>
        </p:txBody>
      </p:sp>
      <p:sp>
        <p:nvSpPr>
          <p:cNvPr id="41044" name="Line 84"/>
          <p:cNvSpPr>
            <a:spLocks noChangeShapeType="1"/>
          </p:cNvSpPr>
          <p:nvPr/>
        </p:nvSpPr>
        <p:spPr bwMode="auto">
          <a:xfrm>
            <a:off x="2743200" y="5105400"/>
            <a:ext cx="457200" cy="0"/>
          </a:xfrm>
          <a:prstGeom prst="line">
            <a:avLst/>
          </a:prstGeom>
          <a:noFill/>
          <a:ln w="9525">
            <a:solidFill>
              <a:schemeClr val="tx1"/>
            </a:solidFill>
            <a:round/>
            <a:headEnd/>
            <a:tailEnd type="triangle" w="sm" len="lg"/>
          </a:ln>
        </p:spPr>
        <p:txBody>
          <a:bodyPr/>
          <a:lstStyle/>
          <a:p>
            <a:endParaRPr lang="en-US"/>
          </a:p>
        </p:txBody>
      </p:sp>
      <p:sp>
        <p:nvSpPr>
          <p:cNvPr id="41045" name="Text Box 85"/>
          <p:cNvSpPr txBox="1">
            <a:spLocks noChangeArrowheads="1"/>
          </p:cNvSpPr>
          <p:nvPr/>
        </p:nvSpPr>
        <p:spPr bwMode="auto">
          <a:xfrm>
            <a:off x="3200400" y="4876800"/>
            <a:ext cx="1219200" cy="396875"/>
          </a:xfrm>
          <a:prstGeom prst="rect">
            <a:avLst/>
          </a:prstGeom>
          <a:noFill/>
          <a:ln w="9525">
            <a:noFill/>
            <a:miter lim="800000"/>
            <a:headEnd/>
            <a:tailEnd/>
          </a:ln>
        </p:spPr>
        <p:txBody>
          <a:bodyPr>
            <a:spAutoFit/>
          </a:bodyPr>
          <a:lstStyle/>
          <a:p>
            <a:pPr>
              <a:spcBef>
                <a:spcPct val="50000"/>
              </a:spcBef>
            </a:pPr>
            <a:r>
              <a:rPr lang="en-US" sz="2000" i="1"/>
              <a:t>S</a:t>
            </a:r>
            <a:r>
              <a:rPr lang="en-US" sz="2000" i="1" baseline="-25000"/>
              <a:t>1</a:t>
            </a:r>
          </a:p>
        </p:txBody>
      </p:sp>
      <p:sp>
        <p:nvSpPr>
          <p:cNvPr id="41046" name="Line 86"/>
          <p:cNvSpPr>
            <a:spLocks noChangeShapeType="1"/>
          </p:cNvSpPr>
          <p:nvPr/>
        </p:nvSpPr>
        <p:spPr bwMode="auto">
          <a:xfrm rot="-5400000">
            <a:off x="304800" y="3048000"/>
            <a:ext cx="457200" cy="0"/>
          </a:xfrm>
          <a:prstGeom prst="line">
            <a:avLst/>
          </a:prstGeom>
          <a:noFill/>
          <a:ln w="9525">
            <a:solidFill>
              <a:schemeClr val="tx1"/>
            </a:solidFill>
            <a:round/>
            <a:headEnd/>
            <a:tailEnd type="triangle" w="sm" len="lg"/>
          </a:ln>
        </p:spPr>
        <p:txBody>
          <a:bodyPr/>
          <a:lstStyle/>
          <a:p>
            <a:endParaRPr lang="en-US"/>
          </a:p>
        </p:txBody>
      </p:sp>
      <p:sp>
        <p:nvSpPr>
          <p:cNvPr id="41047" name="Text Box 87"/>
          <p:cNvSpPr txBox="1">
            <a:spLocks noChangeArrowheads="1"/>
          </p:cNvSpPr>
          <p:nvPr/>
        </p:nvSpPr>
        <p:spPr bwMode="auto">
          <a:xfrm>
            <a:off x="304800" y="2362200"/>
            <a:ext cx="457200" cy="396875"/>
          </a:xfrm>
          <a:prstGeom prst="rect">
            <a:avLst/>
          </a:prstGeom>
          <a:noFill/>
          <a:ln w="9525">
            <a:noFill/>
            <a:miter lim="800000"/>
            <a:headEnd/>
            <a:tailEnd/>
          </a:ln>
        </p:spPr>
        <p:txBody>
          <a:bodyPr>
            <a:spAutoFit/>
          </a:bodyPr>
          <a:lstStyle/>
          <a:p>
            <a:pPr>
              <a:spcBef>
                <a:spcPct val="50000"/>
              </a:spcBef>
            </a:pPr>
            <a:r>
              <a:rPr lang="en-US" sz="2000" i="1"/>
              <a:t>S</a:t>
            </a:r>
            <a:r>
              <a:rPr lang="en-US" sz="2000" i="1" baseline="-25000"/>
              <a:t>2</a:t>
            </a:r>
          </a:p>
        </p:txBody>
      </p:sp>
      <p:sp>
        <p:nvSpPr>
          <p:cNvPr id="41048" name="Text Box 88"/>
          <p:cNvSpPr txBox="1">
            <a:spLocks noChangeArrowheads="1"/>
          </p:cNvSpPr>
          <p:nvPr/>
        </p:nvSpPr>
        <p:spPr bwMode="auto">
          <a:xfrm>
            <a:off x="8229600" y="4876800"/>
            <a:ext cx="1219200" cy="396875"/>
          </a:xfrm>
          <a:prstGeom prst="rect">
            <a:avLst/>
          </a:prstGeom>
          <a:noFill/>
          <a:ln w="9525">
            <a:noFill/>
            <a:miter lim="800000"/>
            <a:headEnd/>
            <a:tailEnd/>
          </a:ln>
        </p:spPr>
        <p:txBody>
          <a:bodyPr>
            <a:spAutoFit/>
          </a:bodyPr>
          <a:lstStyle/>
          <a:p>
            <a:pPr>
              <a:spcBef>
                <a:spcPct val="50000"/>
              </a:spcBef>
            </a:pPr>
            <a:r>
              <a:rPr lang="en-US" sz="2000" i="1"/>
              <a:t>S</a:t>
            </a:r>
            <a:r>
              <a:rPr lang="en-US" sz="2000" i="1" baseline="-25000"/>
              <a:t>1</a:t>
            </a:r>
          </a:p>
        </p:txBody>
      </p:sp>
      <p:sp>
        <p:nvSpPr>
          <p:cNvPr id="41049" name="Line 89"/>
          <p:cNvSpPr>
            <a:spLocks noChangeShapeType="1"/>
          </p:cNvSpPr>
          <p:nvPr/>
        </p:nvSpPr>
        <p:spPr bwMode="auto">
          <a:xfrm>
            <a:off x="7620000" y="5105400"/>
            <a:ext cx="457200" cy="0"/>
          </a:xfrm>
          <a:prstGeom prst="line">
            <a:avLst/>
          </a:prstGeom>
          <a:noFill/>
          <a:ln w="9525">
            <a:solidFill>
              <a:schemeClr val="tx1"/>
            </a:solidFill>
            <a:round/>
            <a:headEnd/>
            <a:tailEnd type="triangle" w="sm" len="lg"/>
          </a:ln>
        </p:spPr>
        <p:txBody>
          <a:bodyPr/>
          <a:lstStyle/>
          <a:p>
            <a:endParaRPr lang="en-US"/>
          </a:p>
        </p:txBody>
      </p:sp>
      <p:sp>
        <p:nvSpPr>
          <p:cNvPr id="41050" name="Line 90"/>
          <p:cNvSpPr>
            <a:spLocks noChangeShapeType="1"/>
          </p:cNvSpPr>
          <p:nvPr/>
        </p:nvSpPr>
        <p:spPr bwMode="auto">
          <a:xfrm rot="-5400000">
            <a:off x="5181600" y="3048000"/>
            <a:ext cx="457200" cy="0"/>
          </a:xfrm>
          <a:prstGeom prst="line">
            <a:avLst/>
          </a:prstGeom>
          <a:noFill/>
          <a:ln w="9525">
            <a:solidFill>
              <a:schemeClr val="tx1"/>
            </a:solidFill>
            <a:round/>
            <a:headEnd/>
            <a:tailEnd type="triangle" w="sm" len="lg"/>
          </a:ln>
        </p:spPr>
        <p:txBody>
          <a:bodyPr/>
          <a:lstStyle/>
          <a:p>
            <a:endParaRPr lang="en-US"/>
          </a:p>
        </p:txBody>
      </p:sp>
      <p:sp>
        <p:nvSpPr>
          <p:cNvPr id="41051" name="Text Box 91"/>
          <p:cNvSpPr txBox="1">
            <a:spLocks noChangeArrowheads="1"/>
          </p:cNvSpPr>
          <p:nvPr/>
        </p:nvSpPr>
        <p:spPr bwMode="auto">
          <a:xfrm>
            <a:off x="5181600" y="2362200"/>
            <a:ext cx="457200" cy="396875"/>
          </a:xfrm>
          <a:prstGeom prst="rect">
            <a:avLst/>
          </a:prstGeom>
          <a:noFill/>
          <a:ln w="9525">
            <a:noFill/>
            <a:miter lim="800000"/>
            <a:headEnd/>
            <a:tailEnd/>
          </a:ln>
        </p:spPr>
        <p:txBody>
          <a:bodyPr>
            <a:spAutoFit/>
          </a:bodyPr>
          <a:lstStyle/>
          <a:p>
            <a:pPr>
              <a:spcBef>
                <a:spcPct val="50000"/>
              </a:spcBef>
            </a:pPr>
            <a:r>
              <a:rPr lang="en-US" sz="2000" i="1"/>
              <a:t>S</a:t>
            </a:r>
            <a:r>
              <a:rPr lang="en-US" sz="2000" i="1" baseline="-25000"/>
              <a:t>2</a:t>
            </a:r>
          </a:p>
        </p:txBody>
      </p:sp>
      <p:sp>
        <p:nvSpPr>
          <p:cNvPr id="41052" name="Text Box 92"/>
          <p:cNvSpPr txBox="1">
            <a:spLocks noChangeArrowheads="1"/>
          </p:cNvSpPr>
          <p:nvPr/>
        </p:nvSpPr>
        <p:spPr bwMode="auto">
          <a:xfrm>
            <a:off x="5486400" y="6219825"/>
            <a:ext cx="3657600" cy="304800"/>
          </a:xfrm>
          <a:prstGeom prst="rect">
            <a:avLst/>
          </a:prstGeom>
          <a:noFill/>
          <a:ln w="9525">
            <a:noFill/>
            <a:miter lim="800000"/>
            <a:headEnd/>
            <a:tailEnd/>
          </a:ln>
        </p:spPr>
        <p:txBody>
          <a:bodyPr>
            <a:spAutoFit/>
          </a:bodyPr>
          <a:lstStyle/>
          <a:p>
            <a:pPr>
              <a:spcBef>
                <a:spcPct val="50000"/>
              </a:spcBef>
            </a:pPr>
            <a:r>
              <a:rPr lang="en-US" sz="1400" i="1"/>
              <a:t>Adapted from Barlow and Foldiak, 1989</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1" name="Rectangle 3"/>
          <p:cNvSpPr>
            <a:spLocks noChangeArrowheads="1"/>
          </p:cNvSpPr>
          <p:nvPr/>
        </p:nvSpPr>
        <p:spPr bwMode="auto">
          <a:xfrm>
            <a:off x="4800600" y="1994170"/>
            <a:ext cx="3657600" cy="4178030"/>
          </a:xfrm>
          <a:prstGeom prst="rect">
            <a:avLst/>
          </a:prstGeom>
          <a:noFill/>
          <a:ln w="9525">
            <a:noFill/>
            <a:miter lim="800000"/>
            <a:headEnd/>
            <a:tailEnd/>
          </a:ln>
          <a:effectLst/>
        </p:spPr>
        <p:txBody>
          <a:bodyPr vert="horz" wrap="square" lIns="25392" tIns="57132" rIns="0" bIns="57132" numCol="1" anchor="ctr" anchorCtr="0" compatLnSpc="1">
            <a:prstTxWarp prst="textNoShape">
              <a:avLst/>
            </a:prstTxWarp>
            <a:spAutoFit/>
          </a:bodyPr>
          <a:lstStyle/>
          <a:p>
            <a:pPr marL="342900" lvl="0" indent="-342900" algn="r" eaLnBrk="0" fontAlgn="b" hangingPunct="0">
              <a:spcBef>
                <a:spcPct val="20000"/>
              </a:spcBef>
            </a:pPr>
            <a:r>
              <a:rPr lang="en-US" sz="1200" dirty="0" smtClean="0">
                <a:latin typeface="Arial" pitchFamily="34" charset="0"/>
              </a:rPr>
              <a:t>R</a:t>
            </a:r>
            <a:r>
              <a:rPr kumimoji="0" lang="en-US" sz="1200" b="0" i="0" u="none" strike="noStrike" cap="none" normalizeH="0" baseline="0" dirty="0" smtClean="0">
                <a:ln>
                  <a:noFill/>
                </a:ln>
                <a:solidFill>
                  <a:schemeClr val="tx1"/>
                </a:solidFill>
                <a:effectLst/>
                <a:latin typeface="Arial" pitchFamily="34" charset="0"/>
              </a:rPr>
              <a:t>esponse distributions for two neurons that respond to two different stimuli. The panels on the left show the </a:t>
            </a:r>
            <a:r>
              <a:rPr kumimoji="0" lang="en-US" sz="1200" b="0" i="0" u="none" strike="noStrike" cap="none" normalizeH="0" baseline="0" dirty="0" err="1" smtClean="0">
                <a:ln>
                  <a:noFill/>
                </a:ln>
                <a:solidFill>
                  <a:schemeClr val="tx1"/>
                </a:solidFill>
                <a:effectLst/>
                <a:latin typeface="Arial" pitchFamily="34" charset="0"/>
              </a:rPr>
              <a:t>unshuffled</a:t>
            </a:r>
            <a:r>
              <a:rPr kumimoji="0" lang="en-US" sz="1200" b="0" i="0" u="none" strike="noStrike" cap="none" normalizeH="0" baseline="0" dirty="0" smtClean="0">
                <a:ln>
                  <a:noFill/>
                </a:ln>
                <a:solidFill>
                  <a:schemeClr val="tx1"/>
                </a:solidFill>
                <a:effectLst/>
                <a:latin typeface="Arial" pitchFamily="34" charset="0"/>
              </a:rPr>
              <a:t> responses, those on the right show the shuffled responses. Each ellipse (which appears as a circle in the uncorrelated plots) indicates the 95% confidence interval for the responses. Each diagonal line shows the optimal decision boundary — that is, responses falling above the line are classified as stimulus 2 and responses below the line are classified as stimulus 1. The </a:t>
            </a:r>
            <a:r>
              <a:rPr kumimoji="0" lang="en-US" sz="1200" b="1" i="1" u="none" strike="noStrike" cap="none" normalizeH="0" baseline="0" dirty="0" smtClean="0">
                <a:ln>
                  <a:noFill/>
                </a:ln>
                <a:solidFill>
                  <a:schemeClr val="tx1"/>
                </a:solidFill>
                <a:effectLst/>
                <a:latin typeface="Arial" pitchFamily="34" charset="0"/>
              </a:rPr>
              <a:t>x</a:t>
            </a:r>
            <a:r>
              <a:rPr kumimoji="0" lang="en-US" sz="1200" b="0" i="0" u="none" strike="noStrike" cap="none" normalizeH="0" baseline="0" dirty="0" smtClean="0">
                <a:ln>
                  <a:noFill/>
                </a:ln>
                <a:solidFill>
                  <a:schemeClr val="tx1"/>
                </a:solidFill>
                <a:effectLst/>
                <a:latin typeface="Arial" pitchFamily="34" charset="0"/>
              </a:rPr>
              <a:t>-axis is the response of neuron 1, the </a:t>
            </a:r>
            <a:r>
              <a:rPr kumimoji="0" lang="en-US" sz="1200" b="1" i="1" u="none" strike="noStrike" cap="none" normalizeH="0" baseline="0" dirty="0" smtClean="0">
                <a:ln>
                  <a:noFill/>
                </a:ln>
                <a:solidFill>
                  <a:schemeClr val="tx1"/>
                </a:solidFill>
                <a:effectLst/>
                <a:latin typeface="Arial" pitchFamily="34" charset="0"/>
              </a:rPr>
              <a:t>y</a:t>
            </a:r>
            <a:r>
              <a:rPr kumimoji="0" lang="en-US" sz="1200" b="0" i="0" u="none" strike="noStrike" cap="none" normalizeH="0" baseline="0" dirty="0" smtClean="0">
                <a:ln>
                  <a:noFill/>
                </a:ln>
                <a:solidFill>
                  <a:schemeClr val="tx1"/>
                </a:solidFill>
                <a:effectLst/>
                <a:latin typeface="Arial" pitchFamily="34" charset="0"/>
              </a:rPr>
              <a:t>-axis the response of neuron 2. </a:t>
            </a:r>
            <a:r>
              <a:rPr kumimoji="0" lang="en-US" sz="1200" b="1" i="0" u="none" strike="noStrike" cap="none" normalizeH="0" baseline="0" dirty="0" smtClean="0">
                <a:ln>
                  <a:noFill/>
                </a:ln>
                <a:solidFill>
                  <a:schemeClr val="tx1"/>
                </a:solidFill>
                <a:effectLst/>
                <a:latin typeface="Arial" pitchFamily="34" charset="0"/>
              </a:rPr>
              <a:t>a</a:t>
            </a:r>
            <a:r>
              <a:rPr kumimoji="0" lang="en-US" sz="1200" b="0" i="0" u="none" strike="noStrike" cap="none" normalizeH="0" baseline="0" dirty="0" smtClean="0">
                <a:ln>
                  <a:noFill/>
                </a:ln>
                <a:solidFill>
                  <a:schemeClr val="tx1"/>
                </a:solidFill>
                <a:effectLst/>
                <a:latin typeface="Arial" pitchFamily="34" charset="0"/>
              </a:rPr>
              <a:t> | A larger fraction of the ellipses lie on the 'wrong' side of the decision boundary for the true, correlated responses than for the independent responses, so  </a:t>
            </a:r>
            <a:r>
              <a:rPr kumimoji="0" lang="en-US" sz="1200" b="0" i="0" u="none" strike="noStrike" cap="none" normalizeH="0" baseline="0" dirty="0" smtClean="0">
                <a:ln>
                  <a:noFill/>
                </a:ln>
                <a:solidFill>
                  <a:schemeClr val="tx1"/>
                </a:solidFill>
                <a:effectLst/>
                <a:latin typeface="Symbol" pitchFamily="18" charset="2"/>
              </a:rPr>
              <a:t>D</a:t>
            </a:r>
            <a:r>
              <a:rPr kumimoji="0" lang="en-US" sz="1200" b="0" i="0" u="none" strike="noStrike" cap="none" normalizeH="0" baseline="0" dirty="0" smtClean="0">
                <a:ln>
                  <a:noFill/>
                </a:ln>
                <a:solidFill>
                  <a:schemeClr val="tx1"/>
                </a:solidFill>
                <a:effectLst/>
                <a:latin typeface="Arial" pitchFamily="34" charset="0"/>
              </a:rPr>
              <a:t> </a:t>
            </a:r>
            <a:r>
              <a:rPr kumimoji="0" lang="en-US" sz="1200" b="1" i="1" u="none" strike="noStrike" cap="none" normalizeH="0" baseline="0" dirty="0" err="1" smtClean="0">
                <a:ln>
                  <a:noFill/>
                </a:ln>
                <a:solidFill>
                  <a:schemeClr val="tx1"/>
                </a:solidFill>
                <a:effectLst/>
                <a:latin typeface="Arial" pitchFamily="34" charset="0"/>
              </a:rPr>
              <a:t>I</a:t>
            </a:r>
            <a:r>
              <a:rPr kumimoji="0" lang="en-US" sz="1200" b="0" i="0" u="none" strike="noStrike" cap="none" normalizeH="0" baseline="-30000" dirty="0" err="1" smtClean="0">
                <a:ln>
                  <a:noFill/>
                </a:ln>
                <a:solidFill>
                  <a:schemeClr val="tx1"/>
                </a:solidFill>
                <a:effectLst/>
                <a:latin typeface="Arial" pitchFamily="34" charset="0"/>
              </a:rPr>
              <a:t>shuffled</a:t>
            </a:r>
            <a:r>
              <a:rPr kumimoji="0" lang="en-US" sz="1200" b="0" i="0" u="none" strike="noStrike" cap="none" normalizeH="0" baseline="0" dirty="0" smtClean="0">
                <a:ln>
                  <a:noFill/>
                </a:ln>
                <a:solidFill>
                  <a:schemeClr val="tx1"/>
                </a:solidFill>
                <a:effectLst/>
                <a:latin typeface="Arial" pitchFamily="34" charset="0"/>
              </a:rPr>
              <a:t> &lt;0. </a:t>
            </a:r>
            <a:r>
              <a:rPr kumimoji="0" lang="en-US" sz="1200" b="1" i="0" u="none" strike="noStrike" cap="none" normalizeH="0" baseline="0" dirty="0" smtClean="0">
                <a:ln>
                  <a:noFill/>
                </a:ln>
                <a:solidFill>
                  <a:schemeClr val="tx1"/>
                </a:solidFill>
                <a:effectLst/>
                <a:latin typeface="Arial" pitchFamily="34" charset="0"/>
              </a:rPr>
              <a:t>b</a:t>
            </a:r>
            <a:r>
              <a:rPr kumimoji="0" lang="en-US" sz="1200" b="0" i="0" u="none" strike="noStrike" cap="none" normalizeH="0" baseline="0" dirty="0" smtClean="0">
                <a:ln>
                  <a:noFill/>
                </a:ln>
                <a:solidFill>
                  <a:schemeClr val="tx1"/>
                </a:solidFill>
                <a:effectLst/>
                <a:latin typeface="Arial" pitchFamily="34" charset="0"/>
              </a:rPr>
              <a:t> | A smaller fraction of the ellipses lie on the wrong side of the decision boundary for the correlated responses, so    </a:t>
            </a:r>
            <a:r>
              <a:rPr lang="en-US" sz="1200" dirty="0" smtClean="0">
                <a:latin typeface="Symbol" pitchFamily="18" charset="2"/>
              </a:rPr>
              <a:t> D </a:t>
            </a:r>
            <a:r>
              <a:rPr kumimoji="0" lang="en-US" sz="1200" b="1" i="1" u="none" strike="noStrike" cap="none" normalizeH="0" baseline="0" dirty="0" err="1" smtClean="0">
                <a:ln>
                  <a:noFill/>
                </a:ln>
                <a:solidFill>
                  <a:schemeClr val="tx1"/>
                </a:solidFill>
                <a:effectLst/>
                <a:latin typeface="Arial" pitchFamily="34" charset="0"/>
              </a:rPr>
              <a:t>I</a:t>
            </a:r>
            <a:r>
              <a:rPr kumimoji="0" lang="en-US" sz="1200" b="0" i="0" u="none" strike="noStrike" cap="none" normalizeH="0" baseline="-30000" dirty="0" err="1" smtClean="0">
                <a:ln>
                  <a:noFill/>
                </a:ln>
                <a:solidFill>
                  <a:schemeClr val="tx1"/>
                </a:solidFill>
                <a:effectLst/>
                <a:latin typeface="Arial" pitchFamily="34" charset="0"/>
              </a:rPr>
              <a:t>shuffled</a:t>
            </a:r>
            <a:r>
              <a:rPr kumimoji="0" lang="en-US" sz="1200" b="0" i="0" u="none" strike="noStrike" cap="none" normalizeH="0" baseline="0" dirty="0" smtClean="0">
                <a:ln>
                  <a:noFill/>
                </a:ln>
                <a:solidFill>
                  <a:schemeClr val="tx1"/>
                </a:solidFill>
                <a:effectLst/>
                <a:latin typeface="Arial" pitchFamily="34" charset="0"/>
              </a:rPr>
              <a:t> &gt;0. </a:t>
            </a:r>
            <a:r>
              <a:rPr kumimoji="0" lang="en-US" sz="1200" b="1" i="0" u="none" strike="noStrike" cap="none" normalizeH="0" baseline="0" dirty="0" smtClean="0">
                <a:ln>
                  <a:noFill/>
                </a:ln>
                <a:solidFill>
                  <a:schemeClr val="tx1"/>
                </a:solidFill>
                <a:effectLst/>
                <a:latin typeface="Arial" pitchFamily="34" charset="0"/>
              </a:rPr>
              <a:t>c</a:t>
            </a:r>
            <a:r>
              <a:rPr kumimoji="0" lang="en-US" sz="1200" b="0" i="0" u="none" strike="noStrike" cap="none" normalizeH="0" baseline="0" dirty="0" smtClean="0">
                <a:ln>
                  <a:noFill/>
                </a:ln>
                <a:solidFill>
                  <a:schemeClr val="tx1"/>
                </a:solidFill>
                <a:effectLst/>
                <a:latin typeface="Arial" pitchFamily="34" charset="0"/>
              </a:rPr>
              <a:t> | The same fraction of the ellipses lies on the wrong side of the decision boundary for both the correlated and independent responses, so  </a:t>
            </a:r>
            <a:r>
              <a:rPr lang="en-US" sz="1200" dirty="0" smtClean="0">
                <a:latin typeface="Symbol" pitchFamily="18" charset="2"/>
              </a:rPr>
              <a:t>D </a:t>
            </a:r>
            <a:r>
              <a:rPr kumimoji="0" lang="en-US" sz="1200" b="1" i="1" u="none" strike="noStrike" cap="none" normalizeH="0" baseline="0" dirty="0" err="1" smtClean="0">
                <a:ln>
                  <a:noFill/>
                </a:ln>
                <a:solidFill>
                  <a:schemeClr val="tx1"/>
                </a:solidFill>
                <a:effectLst/>
                <a:latin typeface="Arial" pitchFamily="34" charset="0"/>
              </a:rPr>
              <a:t>I</a:t>
            </a:r>
            <a:r>
              <a:rPr kumimoji="0" lang="en-US" sz="1200" b="0" i="0" u="none" strike="noStrike" cap="none" normalizeH="0" baseline="-30000" dirty="0" err="1" smtClean="0">
                <a:ln>
                  <a:noFill/>
                </a:ln>
                <a:solidFill>
                  <a:schemeClr val="tx1"/>
                </a:solidFill>
                <a:effectLst/>
                <a:latin typeface="Arial" pitchFamily="34" charset="0"/>
              </a:rPr>
              <a:t>shuffled</a:t>
            </a:r>
            <a:r>
              <a:rPr kumimoji="0" lang="en-US" sz="1200" b="0" i="0" u="none" strike="noStrike" cap="none" normalizeH="0" baseline="0" dirty="0" smtClean="0">
                <a:ln>
                  <a:noFill/>
                </a:ln>
                <a:solidFill>
                  <a:schemeClr val="tx1"/>
                </a:solidFill>
                <a:effectLst/>
                <a:latin typeface="Arial" pitchFamily="34" charset="0"/>
              </a:rPr>
              <a:t> = 0. </a:t>
            </a:r>
          </a:p>
        </p:txBody>
      </p:sp>
      <p:pic>
        <p:nvPicPr>
          <p:cNvPr id="63492" name="Picture 4" descr="Delta"/>
          <p:cNvPicPr>
            <a:picLocks noChangeAspect="1" noChangeArrowheads="1"/>
          </p:cNvPicPr>
          <p:nvPr/>
        </p:nvPicPr>
        <p:blipFill>
          <a:blip r:embed="rId2" cstate="print"/>
          <a:srcRect/>
          <a:stretch>
            <a:fillRect/>
          </a:stretch>
        </p:blipFill>
        <p:spPr bwMode="auto">
          <a:xfrm>
            <a:off x="-2028825" y="31750"/>
            <a:ext cx="76200" cy="85725"/>
          </a:xfrm>
          <a:prstGeom prst="rect">
            <a:avLst/>
          </a:prstGeom>
          <a:noFill/>
        </p:spPr>
      </p:pic>
      <p:sp>
        <p:nvSpPr>
          <p:cNvPr id="5" name="Text Box 79"/>
          <p:cNvSpPr txBox="1">
            <a:spLocks noChangeArrowheads="1"/>
          </p:cNvSpPr>
          <p:nvPr/>
        </p:nvSpPr>
        <p:spPr bwMode="auto">
          <a:xfrm>
            <a:off x="4648200" y="425450"/>
            <a:ext cx="4267200" cy="1015663"/>
          </a:xfrm>
          <a:prstGeom prst="rect">
            <a:avLst/>
          </a:prstGeom>
          <a:noFill/>
          <a:ln w="9525">
            <a:noFill/>
            <a:miter lim="800000"/>
            <a:headEnd/>
            <a:tailEnd/>
          </a:ln>
        </p:spPr>
        <p:txBody>
          <a:bodyPr wrap="square">
            <a:spAutoFit/>
          </a:bodyPr>
          <a:lstStyle/>
          <a:p>
            <a:pPr algn="ctr">
              <a:spcBef>
                <a:spcPct val="50000"/>
              </a:spcBef>
            </a:pPr>
            <a:r>
              <a:rPr lang="en-US" sz="3000" i="1" dirty="0" smtClean="0"/>
              <a:t>Noise correlations and stimulus classification</a:t>
            </a:r>
            <a:endParaRPr lang="en-US" sz="3000" i="1" dirty="0"/>
          </a:p>
        </p:txBody>
      </p:sp>
      <p:pic>
        <p:nvPicPr>
          <p:cNvPr id="6" name="Picture 43" descr="D:\PROJECTS\Apr-06\20\others\nat-uk\nrn\images\nrn1888-f1.jpg"/>
          <p:cNvPicPr>
            <a:picLocks noChangeAspect="1" noChangeArrowheads="1"/>
          </p:cNvPicPr>
          <p:nvPr/>
        </p:nvPicPr>
        <p:blipFill>
          <a:blip r:embed="rId3" cstate="print"/>
          <a:srcRect/>
          <a:stretch>
            <a:fillRect/>
          </a:stretch>
        </p:blipFill>
        <p:spPr bwMode="auto">
          <a:xfrm>
            <a:off x="457197" y="158305"/>
            <a:ext cx="3810003" cy="6242495"/>
          </a:xfrm>
          <a:prstGeom prst="rect">
            <a:avLst/>
          </a:prstGeom>
          <a:noFill/>
        </p:spPr>
      </p:pic>
      <p:sp>
        <p:nvSpPr>
          <p:cNvPr id="7" name="Text Box 4"/>
          <p:cNvSpPr txBox="1">
            <a:spLocks noChangeArrowheads="1"/>
          </p:cNvSpPr>
          <p:nvPr/>
        </p:nvSpPr>
        <p:spPr bwMode="auto">
          <a:xfrm>
            <a:off x="457200" y="6553200"/>
            <a:ext cx="7848600" cy="184666"/>
          </a:xfrm>
          <a:prstGeom prst="rect">
            <a:avLst/>
          </a:prstGeom>
          <a:noFill/>
          <a:ln w="9525">
            <a:noFill/>
            <a:miter lim="800000"/>
            <a:headEnd/>
            <a:tailEnd/>
          </a:ln>
        </p:spPr>
        <p:txBody>
          <a:bodyPr lIns="0" tIns="0" rIns="0" bIns="0">
            <a:spAutoFit/>
          </a:bodyPr>
          <a:lstStyle/>
          <a:p>
            <a:pPr defTabSz="828675">
              <a:tabLst>
                <a:tab pos="657225" algn="l"/>
                <a:tab pos="1312863" algn="l"/>
                <a:tab pos="1970088" algn="l"/>
                <a:tab pos="2627313" algn="l"/>
                <a:tab pos="3282950" algn="l"/>
                <a:tab pos="3940175" algn="l"/>
                <a:tab pos="4595813" algn="l"/>
                <a:tab pos="5253038" algn="l"/>
                <a:tab pos="5910263" algn="l"/>
              </a:tabLst>
            </a:pPr>
            <a:r>
              <a:rPr lang="en-GB" sz="1200" dirty="0" err="1"/>
              <a:t>Averbeck</a:t>
            </a:r>
            <a:r>
              <a:rPr lang="en-GB" sz="1200" dirty="0"/>
              <a:t> </a:t>
            </a:r>
            <a:r>
              <a:rPr lang="en-GB" sz="1200" i="1" dirty="0"/>
              <a:t>et al.</a:t>
            </a:r>
            <a:r>
              <a:rPr lang="en-GB" sz="1200" dirty="0"/>
              <a:t> </a:t>
            </a:r>
            <a:r>
              <a:rPr lang="en-GB" sz="1200" i="1" dirty="0"/>
              <a:t>Nature Reviews Neuroscience</a:t>
            </a:r>
            <a:r>
              <a:rPr lang="en-GB" sz="1200" dirty="0"/>
              <a:t> </a:t>
            </a:r>
            <a:r>
              <a:rPr lang="en-GB" sz="1200" b="1" dirty="0"/>
              <a:t>7,</a:t>
            </a:r>
            <a:r>
              <a:rPr lang="en-GB" sz="1200" dirty="0"/>
              <a:t> 358</a:t>
            </a:r>
            <a:r>
              <a:rPr lang="en-GB" sz="1200" dirty="0">
                <a:cs typeface="Arial" pitchFamily="34" charset="0"/>
              </a:rPr>
              <a:t>–</a:t>
            </a:r>
            <a:r>
              <a:rPr lang="en-GB" sz="1200" dirty="0"/>
              <a:t>366 (May </a:t>
            </a:r>
            <a:r>
              <a:rPr lang="en-GB" sz="1200" dirty="0" smtClean="0"/>
              <a:t>2006)</a:t>
            </a:r>
            <a:endParaRPr lang="en-GB" sz="12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Text Box 4"/>
          <p:cNvSpPr txBox="1">
            <a:spLocks noChangeArrowheads="1"/>
          </p:cNvSpPr>
          <p:nvPr/>
        </p:nvSpPr>
        <p:spPr bwMode="auto">
          <a:xfrm>
            <a:off x="381000" y="6520934"/>
            <a:ext cx="7848600" cy="184666"/>
          </a:xfrm>
          <a:prstGeom prst="rect">
            <a:avLst/>
          </a:prstGeom>
          <a:noFill/>
          <a:ln w="9525">
            <a:noFill/>
            <a:miter lim="800000"/>
            <a:headEnd/>
            <a:tailEnd/>
          </a:ln>
        </p:spPr>
        <p:txBody>
          <a:bodyPr lIns="0" tIns="0" rIns="0" bIns="0">
            <a:spAutoFit/>
          </a:bodyPr>
          <a:lstStyle/>
          <a:p>
            <a:pPr defTabSz="828675">
              <a:tabLst>
                <a:tab pos="657225" algn="l"/>
                <a:tab pos="1312863" algn="l"/>
                <a:tab pos="1970088" algn="l"/>
                <a:tab pos="2627313" algn="l"/>
                <a:tab pos="3282950" algn="l"/>
                <a:tab pos="3940175" algn="l"/>
                <a:tab pos="4595813" algn="l"/>
                <a:tab pos="5253038" algn="l"/>
                <a:tab pos="5910263" algn="l"/>
              </a:tabLst>
            </a:pPr>
            <a:r>
              <a:rPr lang="en-GB" sz="1200" dirty="0" err="1"/>
              <a:t>Averbeck</a:t>
            </a:r>
            <a:r>
              <a:rPr lang="en-GB" sz="1200" dirty="0"/>
              <a:t> </a:t>
            </a:r>
            <a:r>
              <a:rPr lang="en-GB" sz="1200" i="1" dirty="0"/>
              <a:t>et al.</a:t>
            </a:r>
            <a:r>
              <a:rPr lang="en-GB" sz="1200" dirty="0"/>
              <a:t> </a:t>
            </a:r>
            <a:r>
              <a:rPr lang="en-GB" sz="1200" i="1" dirty="0"/>
              <a:t>Nature Reviews Neuroscience</a:t>
            </a:r>
            <a:r>
              <a:rPr lang="en-GB" sz="1200" dirty="0"/>
              <a:t> </a:t>
            </a:r>
            <a:r>
              <a:rPr lang="en-GB" sz="1200" b="1" dirty="0"/>
              <a:t>7,</a:t>
            </a:r>
            <a:r>
              <a:rPr lang="en-GB" sz="1200" dirty="0"/>
              <a:t> 358</a:t>
            </a:r>
            <a:r>
              <a:rPr lang="en-GB" sz="1200" dirty="0">
                <a:cs typeface="Arial" pitchFamily="34" charset="0"/>
              </a:rPr>
              <a:t>–</a:t>
            </a:r>
            <a:r>
              <a:rPr lang="en-GB" sz="1200" dirty="0"/>
              <a:t>366 (May 2006</a:t>
            </a:r>
            <a:r>
              <a:rPr lang="en-GB" sz="1200" dirty="0" smtClean="0"/>
              <a:t>)</a:t>
            </a:r>
            <a:endParaRPr lang="en-GB" sz="1200" dirty="0"/>
          </a:p>
        </p:txBody>
      </p:sp>
      <p:pic>
        <p:nvPicPr>
          <p:cNvPr id="7207" name="Picture 39" descr="NRN-logo-poster-L"/>
          <p:cNvPicPr>
            <a:picLocks noChangeAspect="1" noChangeArrowheads="1"/>
          </p:cNvPicPr>
          <p:nvPr/>
        </p:nvPicPr>
        <p:blipFill>
          <a:blip r:embed="rId2" cstate="print"/>
          <a:srcRect/>
          <a:stretch>
            <a:fillRect/>
          </a:stretch>
        </p:blipFill>
        <p:spPr bwMode="auto">
          <a:xfrm>
            <a:off x="7086600" y="6400800"/>
            <a:ext cx="1905000" cy="361950"/>
          </a:xfrm>
          <a:prstGeom prst="rect">
            <a:avLst/>
          </a:prstGeom>
          <a:noFill/>
        </p:spPr>
      </p:pic>
      <p:pic>
        <p:nvPicPr>
          <p:cNvPr id="7212" name="Picture 44" descr="D:\PROJECTS\Apr-06\20\others\nat-uk\nrn\images\nrn1888-f2.jpg"/>
          <p:cNvPicPr>
            <a:picLocks noChangeAspect="1" noChangeArrowheads="1"/>
          </p:cNvPicPr>
          <p:nvPr/>
        </p:nvPicPr>
        <p:blipFill>
          <a:blip r:embed="rId3" cstate="print"/>
          <a:srcRect/>
          <a:stretch>
            <a:fillRect/>
          </a:stretch>
        </p:blipFill>
        <p:spPr bwMode="auto">
          <a:xfrm>
            <a:off x="152396" y="265633"/>
            <a:ext cx="3841242" cy="6135167"/>
          </a:xfrm>
          <a:prstGeom prst="rect">
            <a:avLst/>
          </a:prstGeom>
          <a:noFill/>
        </p:spPr>
      </p:pic>
      <p:sp>
        <p:nvSpPr>
          <p:cNvPr id="64513" name="Rectangle 1"/>
          <p:cNvSpPr>
            <a:spLocks noChangeArrowheads="1"/>
          </p:cNvSpPr>
          <p:nvPr/>
        </p:nvSpPr>
        <p:spPr bwMode="auto">
          <a:xfrm>
            <a:off x="4191000" y="3242897"/>
            <a:ext cx="4800600" cy="2700703"/>
          </a:xfrm>
          <a:prstGeom prst="rect">
            <a:avLst/>
          </a:prstGeom>
          <a:noFill/>
          <a:ln w="9525">
            <a:noFill/>
            <a:miter lim="800000"/>
            <a:headEnd/>
            <a:tailEnd/>
          </a:ln>
          <a:effectLst/>
        </p:spPr>
        <p:txBody>
          <a:bodyPr vert="horz" wrap="square" lIns="25392" tIns="57132" rIns="0" bIns="57132" numCol="1" anchor="ctr" anchorCtr="0" compatLnSpc="1">
            <a:prstTxWarp prst="textNoShape">
              <a:avLst/>
            </a:prstTxWarp>
            <a:spAutoFit/>
          </a:bodyPr>
          <a:lstStyle/>
          <a:p>
            <a:pPr marL="342900" marR="0" lvl="0" indent="-342900" algn="l" defTabSz="914400" rtl="0" eaLnBrk="0" fontAlgn="base" latinLnBrk="0" hangingPunct="0">
              <a:lnSpc>
                <a:spcPct val="100000"/>
              </a:lnSpc>
              <a:spcBef>
                <a:spcPct val="2000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pitchFamily="34" charset="0"/>
              </a:rPr>
              <a:t>a</a:t>
            </a:r>
            <a:r>
              <a:rPr kumimoji="0" lang="en-US" sz="1400" b="0" i="0" u="none" strike="noStrike" cap="none" normalizeH="0" baseline="0" dirty="0" smtClean="0">
                <a:ln>
                  <a:noFill/>
                </a:ln>
                <a:solidFill>
                  <a:schemeClr val="tx1"/>
                </a:solidFill>
                <a:effectLst/>
                <a:latin typeface="Arial" pitchFamily="34" charset="0"/>
              </a:rPr>
              <a:t> | Information, </a:t>
            </a:r>
            <a:r>
              <a:rPr kumimoji="0" lang="en-US" sz="1400" b="1" i="1" u="none" strike="noStrike" cap="none" normalizeH="0" baseline="0" dirty="0" smtClean="0">
                <a:ln>
                  <a:noFill/>
                </a:ln>
                <a:solidFill>
                  <a:schemeClr val="tx1"/>
                </a:solidFill>
                <a:effectLst/>
                <a:latin typeface="Arial" pitchFamily="34" charset="0"/>
              </a:rPr>
              <a:t>I</a:t>
            </a:r>
            <a:r>
              <a:rPr kumimoji="0" lang="en-US" sz="1400" b="0" i="0" u="none" strike="noStrike" cap="none" normalizeH="0" baseline="0" dirty="0" smtClean="0">
                <a:ln>
                  <a:noFill/>
                </a:ln>
                <a:solidFill>
                  <a:schemeClr val="tx1"/>
                </a:solidFill>
                <a:effectLst/>
                <a:latin typeface="Arial" pitchFamily="34" charset="0"/>
              </a:rPr>
              <a:t>, versus population size, for different correlation coefficients, </a:t>
            </a:r>
            <a:r>
              <a:rPr kumimoji="0" lang="en-US" sz="1400" b="1" i="1" u="none" strike="noStrike" cap="none" normalizeH="0" baseline="0" dirty="0" smtClean="0">
                <a:ln>
                  <a:noFill/>
                </a:ln>
                <a:solidFill>
                  <a:schemeClr val="tx1"/>
                </a:solidFill>
                <a:effectLst/>
                <a:latin typeface="Arial" pitchFamily="34" charset="0"/>
              </a:rPr>
              <a:t>c</a:t>
            </a:r>
            <a:r>
              <a:rPr kumimoji="0" lang="en-US" sz="1400" b="0" i="0" u="none" strike="noStrike" cap="none" normalizeH="0" baseline="0" dirty="0" smtClean="0">
                <a:ln>
                  <a:noFill/>
                </a:ln>
                <a:solidFill>
                  <a:schemeClr val="tx1"/>
                </a:solidFill>
                <a:effectLst/>
                <a:latin typeface="Arial" pitchFamily="34" charset="0"/>
              </a:rPr>
              <a:t>. Positive correlations (</a:t>
            </a:r>
            <a:r>
              <a:rPr kumimoji="0" lang="en-US" sz="1400" b="1" i="1" u="none" strike="noStrike" cap="none" normalizeH="0" baseline="0" dirty="0" smtClean="0">
                <a:ln>
                  <a:noFill/>
                </a:ln>
                <a:solidFill>
                  <a:schemeClr val="tx1"/>
                </a:solidFill>
                <a:effectLst/>
                <a:latin typeface="Arial" pitchFamily="34" charset="0"/>
              </a:rPr>
              <a:t>c</a:t>
            </a:r>
            <a:r>
              <a:rPr kumimoji="0" lang="en-US" sz="1400" b="0" i="0" u="none" strike="noStrike" cap="none" normalizeH="0" baseline="0" dirty="0" smtClean="0">
                <a:ln>
                  <a:noFill/>
                </a:ln>
                <a:solidFill>
                  <a:schemeClr val="tx1"/>
                </a:solidFill>
                <a:effectLst/>
                <a:latin typeface="Arial" pitchFamily="34" charset="0"/>
              </a:rPr>
              <a:t> = 0.01 or </a:t>
            </a:r>
            <a:r>
              <a:rPr kumimoji="0" lang="en-US" sz="1400" b="1" i="1" u="none" strike="noStrike" cap="none" normalizeH="0" baseline="0" dirty="0" smtClean="0">
                <a:ln>
                  <a:noFill/>
                </a:ln>
                <a:solidFill>
                  <a:schemeClr val="tx1"/>
                </a:solidFill>
                <a:effectLst/>
                <a:latin typeface="Arial" pitchFamily="34" charset="0"/>
              </a:rPr>
              <a:t>c</a:t>
            </a:r>
            <a:r>
              <a:rPr kumimoji="0" lang="en-US" sz="1400" b="0" i="0" u="none" strike="noStrike" cap="none" normalizeH="0" baseline="0" dirty="0" smtClean="0">
                <a:ln>
                  <a:noFill/>
                </a:ln>
                <a:solidFill>
                  <a:schemeClr val="tx1"/>
                </a:solidFill>
                <a:effectLst/>
                <a:latin typeface="Arial" pitchFamily="34" charset="0"/>
              </a:rPr>
              <a:t> = 0.1) decrease information with respect to the uncorrelated (</a:t>
            </a:r>
            <a:r>
              <a:rPr kumimoji="0" lang="en-US" sz="1400" b="1" i="1" u="none" strike="noStrike" cap="none" normalizeH="0" baseline="0" dirty="0" smtClean="0">
                <a:ln>
                  <a:noFill/>
                </a:ln>
                <a:solidFill>
                  <a:schemeClr val="tx1"/>
                </a:solidFill>
                <a:effectLst/>
                <a:latin typeface="Arial" pitchFamily="34" charset="0"/>
              </a:rPr>
              <a:t>c</a:t>
            </a:r>
            <a:r>
              <a:rPr kumimoji="0" lang="en-US" sz="1400" b="0" i="0" u="none" strike="noStrike" cap="none" normalizeH="0" baseline="0" dirty="0" smtClean="0">
                <a:ln>
                  <a:noFill/>
                </a:ln>
                <a:solidFill>
                  <a:schemeClr val="tx1"/>
                </a:solidFill>
                <a:effectLst/>
                <a:latin typeface="Arial" pitchFamily="34" charset="0"/>
              </a:rPr>
              <a:t> = 0) case. Furthermore, for positive correlations, information saturates as the number of neurons increases. </a:t>
            </a:r>
            <a:r>
              <a:rPr kumimoji="0" lang="en-US" sz="1400" b="1" i="0" u="none" strike="noStrike" cap="none" normalizeH="0" baseline="0" dirty="0" smtClean="0">
                <a:ln>
                  <a:noFill/>
                </a:ln>
                <a:solidFill>
                  <a:schemeClr val="tx1"/>
                </a:solidFill>
                <a:effectLst/>
                <a:latin typeface="Arial" pitchFamily="34" charset="0"/>
              </a:rPr>
              <a:t>b</a:t>
            </a:r>
            <a:r>
              <a:rPr kumimoji="0" lang="en-US" sz="1400" b="0" i="0" u="none" strike="noStrike" cap="none" normalizeH="0" baseline="0" dirty="0" smtClean="0">
                <a:ln>
                  <a:noFill/>
                </a:ln>
                <a:solidFill>
                  <a:schemeClr val="tx1"/>
                </a:solidFill>
                <a:effectLst/>
                <a:latin typeface="Arial" pitchFamily="34" charset="0"/>
              </a:rPr>
              <a:t> | </a:t>
            </a:r>
            <a:r>
              <a:rPr kumimoji="0" lang="en-US" sz="1400" b="0" i="0" u="none" strike="noStrike" cap="none" normalizeH="0" baseline="0" dirty="0" err="1" smtClean="0">
                <a:ln>
                  <a:noFill/>
                </a:ln>
                <a:solidFill>
                  <a:schemeClr val="tx1"/>
                </a:solidFill>
                <a:effectLst/>
                <a:latin typeface="Symbol" pitchFamily="18" charset="2"/>
              </a:rPr>
              <a:t>D</a:t>
            </a:r>
            <a:r>
              <a:rPr kumimoji="0" lang="en-US" sz="1400" b="1" i="1" u="none" strike="noStrike" cap="none" normalizeH="0" baseline="0" dirty="0" err="1" smtClean="0">
                <a:ln>
                  <a:noFill/>
                </a:ln>
                <a:solidFill>
                  <a:schemeClr val="tx1"/>
                </a:solidFill>
                <a:effectLst/>
                <a:latin typeface="Arial" pitchFamily="34" charset="0"/>
              </a:rPr>
              <a:t>I</a:t>
            </a:r>
            <a:r>
              <a:rPr kumimoji="0" lang="en-US" sz="1400" b="0" i="0" u="none" strike="noStrike" cap="none" normalizeH="0" baseline="-30000" dirty="0" err="1" smtClean="0">
                <a:ln>
                  <a:noFill/>
                </a:ln>
                <a:solidFill>
                  <a:schemeClr val="tx1"/>
                </a:solidFill>
                <a:effectLst/>
                <a:latin typeface="Arial" pitchFamily="34" charset="0"/>
              </a:rPr>
              <a:t>shuffled</a:t>
            </a:r>
            <a:r>
              <a:rPr kumimoji="0" lang="en-US" sz="1400" b="0" i="0" u="none" strike="noStrike" cap="none" normalizeH="0" baseline="0" dirty="0" smtClean="0">
                <a:ln>
                  <a:noFill/>
                </a:ln>
                <a:solidFill>
                  <a:schemeClr val="tx1"/>
                </a:solidFill>
                <a:effectLst/>
                <a:latin typeface="Arial" pitchFamily="34" charset="0"/>
              </a:rPr>
              <a:t>/</a:t>
            </a:r>
            <a:r>
              <a:rPr kumimoji="0" lang="en-US" sz="1400" b="1" i="1" u="none" strike="noStrike" cap="none" normalizeH="0" baseline="0" dirty="0" smtClean="0">
                <a:ln>
                  <a:noFill/>
                </a:ln>
                <a:solidFill>
                  <a:schemeClr val="tx1"/>
                </a:solidFill>
                <a:effectLst/>
                <a:latin typeface="Arial" pitchFamily="34" charset="0"/>
              </a:rPr>
              <a:t>I</a:t>
            </a:r>
            <a:r>
              <a:rPr kumimoji="0" lang="en-US" sz="1400" b="0" i="0" u="none" strike="noStrike" cap="none" normalizeH="0" baseline="0" dirty="0" smtClean="0">
                <a:ln>
                  <a:noFill/>
                </a:ln>
                <a:solidFill>
                  <a:schemeClr val="tx1"/>
                </a:solidFill>
                <a:effectLst/>
                <a:latin typeface="Arial" pitchFamily="34" charset="0"/>
              </a:rPr>
              <a:t> versus population size. An important feature of this plot is that correlations have large effects at the population level even though   </a:t>
            </a:r>
            <a:r>
              <a:rPr kumimoji="0" lang="en-US" sz="1400" b="1" i="1" u="none" strike="noStrike" cap="none" normalizeH="0" baseline="0" dirty="0" err="1" smtClean="0">
                <a:ln>
                  <a:noFill/>
                </a:ln>
                <a:solidFill>
                  <a:schemeClr val="tx1"/>
                </a:solidFill>
                <a:effectLst/>
                <a:latin typeface="Arial" pitchFamily="34" charset="0"/>
              </a:rPr>
              <a:t>I</a:t>
            </a:r>
            <a:r>
              <a:rPr kumimoji="0" lang="en-US" sz="1400" b="0" i="0" u="none" strike="noStrike" cap="none" normalizeH="0" baseline="-30000" dirty="0" err="1" smtClean="0">
                <a:ln>
                  <a:noFill/>
                </a:ln>
                <a:solidFill>
                  <a:schemeClr val="tx1"/>
                </a:solidFill>
                <a:effectLst/>
                <a:latin typeface="Arial" pitchFamily="34" charset="0"/>
              </a:rPr>
              <a:t>shuffled</a:t>
            </a:r>
            <a:r>
              <a:rPr kumimoji="0" lang="en-US" sz="1400" b="0" i="0" u="none" strike="noStrike" cap="none" normalizeH="0" baseline="0" dirty="0" smtClean="0">
                <a:ln>
                  <a:noFill/>
                </a:ln>
                <a:solidFill>
                  <a:schemeClr val="tx1"/>
                </a:solidFill>
                <a:effectLst/>
                <a:latin typeface="Arial" pitchFamily="34" charset="0"/>
              </a:rPr>
              <a:t>/</a:t>
            </a:r>
            <a:r>
              <a:rPr kumimoji="0" lang="en-US" sz="1400" b="1" i="1" u="none" strike="noStrike" cap="none" normalizeH="0" baseline="0" dirty="0" smtClean="0">
                <a:ln>
                  <a:noFill/>
                </a:ln>
                <a:solidFill>
                  <a:schemeClr val="tx1"/>
                </a:solidFill>
                <a:effectLst/>
                <a:latin typeface="Arial" pitchFamily="34" charset="0"/>
              </a:rPr>
              <a:t>I</a:t>
            </a:r>
            <a:r>
              <a:rPr kumimoji="0" lang="en-US" sz="1400" b="0" i="0" u="none" strike="noStrike" cap="none" normalizeH="0" baseline="0" dirty="0" smtClean="0">
                <a:ln>
                  <a:noFill/>
                </a:ln>
                <a:solidFill>
                  <a:schemeClr val="tx1"/>
                </a:solidFill>
                <a:effectLst/>
                <a:latin typeface="Arial" pitchFamily="34" charset="0"/>
              </a:rPr>
              <a:t> is small for individual neuronal pairs. </a:t>
            </a:r>
            <a:r>
              <a:rPr kumimoji="0" lang="en-US" sz="1400" b="1" i="1" u="none" strike="noStrike" cap="none" normalizeH="0" baseline="0" dirty="0" err="1" smtClean="0">
                <a:ln>
                  <a:noFill/>
                </a:ln>
                <a:solidFill>
                  <a:schemeClr val="tx1"/>
                </a:solidFill>
                <a:effectLst/>
                <a:latin typeface="Arial" pitchFamily="34" charset="0"/>
              </a:rPr>
              <a:t>I</a:t>
            </a:r>
            <a:r>
              <a:rPr kumimoji="0" lang="en-US" sz="1400" b="0" i="0" u="none" strike="noStrike" cap="none" normalizeH="0" baseline="-30000" dirty="0" err="1" smtClean="0">
                <a:ln>
                  <a:noFill/>
                </a:ln>
                <a:solidFill>
                  <a:schemeClr val="tx1"/>
                </a:solidFill>
                <a:effectLst/>
                <a:latin typeface="Arial" pitchFamily="34" charset="0"/>
              </a:rPr>
              <a:t>shuffled</a:t>
            </a:r>
            <a:r>
              <a:rPr kumimoji="0" lang="en-US" sz="1400" b="0" i="0" u="none" strike="noStrike" cap="none" normalizeH="0" baseline="0" dirty="0" smtClean="0">
                <a:ln>
                  <a:noFill/>
                </a:ln>
                <a:solidFill>
                  <a:schemeClr val="tx1"/>
                </a:solidFill>
                <a:effectLst/>
                <a:latin typeface="Arial" pitchFamily="34" charset="0"/>
              </a:rPr>
              <a:t>, uncorrelated information;   </a:t>
            </a:r>
            <a:r>
              <a:rPr kumimoji="0" lang="en-US" sz="1400" b="1" i="1" u="none" strike="noStrike" cap="none" normalizeH="0" baseline="0" dirty="0" err="1" smtClean="0">
                <a:ln>
                  <a:noFill/>
                </a:ln>
                <a:solidFill>
                  <a:schemeClr val="tx1"/>
                </a:solidFill>
                <a:effectLst/>
                <a:latin typeface="Arial" pitchFamily="34" charset="0"/>
              </a:rPr>
              <a:t>I</a:t>
            </a:r>
            <a:r>
              <a:rPr kumimoji="0" lang="en-US" sz="1400" b="0" i="0" u="none" strike="noStrike" cap="none" normalizeH="0" baseline="-30000" dirty="0" err="1" smtClean="0">
                <a:ln>
                  <a:noFill/>
                </a:ln>
                <a:solidFill>
                  <a:schemeClr val="tx1"/>
                </a:solidFill>
                <a:effectLst/>
                <a:latin typeface="Arial" pitchFamily="34" charset="0"/>
              </a:rPr>
              <a:t>shuffled</a:t>
            </a:r>
            <a:r>
              <a:rPr kumimoji="0" lang="en-US" sz="1400" b="0" i="0" u="none" strike="noStrike" cap="none" normalizeH="0" baseline="0" dirty="0" smtClean="0">
                <a:ln>
                  <a:noFill/>
                </a:ln>
                <a:solidFill>
                  <a:schemeClr val="tx1"/>
                </a:solidFill>
                <a:effectLst/>
                <a:latin typeface="Arial" pitchFamily="34" charset="0"/>
              </a:rPr>
              <a:t>, </a:t>
            </a:r>
            <a:r>
              <a:rPr kumimoji="0" lang="en-US" sz="1400" b="1" i="1" u="none" strike="noStrike" cap="none" normalizeH="0" baseline="0" dirty="0" smtClean="0">
                <a:ln>
                  <a:noFill/>
                </a:ln>
                <a:solidFill>
                  <a:schemeClr val="tx1"/>
                </a:solidFill>
                <a:effectLst/>
                <a:latin typeface="Arial" pitchFamily="34" charset="0"/>
              </a:rPr>
              <a:t>I</a:t>
            </a:r>
            <a:r>
              <a:rPr kumimoji="0" lang="en-US" sz="1400" b="0" i="0" u="none" strike="noStrike" cap="none" normalizeH="0" baseline="0" dirty="0" smtClean="0">
                <a:ln>
                  <a:noFill/>
                </a:ln>
                <a:solidFill>
                  <a:schemeClr val="tx1"/>
                </a:solidFill>
                <a:effectLst/>
                <a:latin typeface="Arial" pitchFamily="34" charset="0"/>
              </a:rPr>
              <a:t>–</a:t>
            </a:r>
            <a:r>
              <a:rPr kumimoji="0" lang="en-US" sz="1400" b="1" i="1" u="none" strike="noStrike" cap="none" normalizeH="0" baseline="0" dirty="0" err="1" smtClean="0">
                <a:ln>
                  <a:noFill/>
                </a:ln>
                <a:solidFill>
                  <a:schemeClr val="tx1"/>
                </a:solidFill>
                <a:effectLst/>
                <a:latin typeface="Arial" pitchFamily="34" charset="0"/>
              </a:rPr>
              <a:t>I</a:t>
            </a:r>
            <a:r>
              <a:rPr kumimoji="0" lang="en-US" sz="1400" b="0" i="0" u="none" strike="noStrike" cap="none" normalizeH="0" baseline="-30000" dirty="0" err="1" smtClean="0">
                <a:ln>
                  <a:noFill/>
                </a:ln>
                <a:solidFill>
                  <a:schemeClr val="tx1"/>
                </a:solidFill>
                <a:effectLst/>
                <a:latin typeface="Arial" pitchFamily="34" charset="0"/>
              </a:rPr>
              <a:t>shuffled</a:t>
            </a:r>
            <a:r>
              <a:rPr kumimoji="0" lang="en-US" sz="1400" b="0" i="0" u="none" strike="noStrike" cap="none" normalizeH="0" baseline="0" dirty="0" smtClean="0">
                <a:ln>
                  <a:noFill/>
                </a:ln>
                <a:solidFill>
                  <a:schemeClr val="tx1"/>
                </a:solidFill>
                <a:effectLst/>
                <a:latin typeface="Arial" pitchFamily="34" charset="0"/>
              </a:rPr>
              <a:t>. Encoding model in panels </a:t>
            </a:r>
            <a:r>
              <a:rPr kumimoji="0" lang="en-US" sz="1400" b="1" i="0" u="none" strike="noStrike" cap="none" normalizeH="0" baseline="0" dirty="0" smtClean="0">
                <a:ln>
                  <a:noFill/>
                </a:ln>
                <a:solidFill>
                  <a:schemeClr val="tx1"/>
                </a:solidFill>
                <a:effectLst/>
                <a:latin typeface="Arial" pitchFamily="34" charset="0"/>
              </a:rPr>
              <a:t>a</a:t>
            </a:r>
            <a:r>
              <a:rPr kumimoji="0" lang="en-US" sz="1400" b="0" i="0" u="none" strike="noStrike" cap="none" normalizeH="0" baseline="0" dirty="0" smtClean="0">
                <a:ln>
                  <a:noFill/>
                </a:ln>
                <a:solidFill>
                  <a:schemeClr val="tx1"/>
                </a:solidFill>
                <a:effectLst/>
                <a:latin typeface="Arial" pitchFamily="34" charset="0"/>
              </a:rPr>
              <a:t> and </a:t>
            </a:r>
            <a:r>
              <a:rPr kumimoji="0" lang="en-US" sz="1400" b="1" i="0" u="none" strike="noStrike" cap="none" normalizeH="0" baseline="0" dirty="0" smtClean="0">
                <a:ln>
                  <a:noFill/>
                </a:ln>
                <a:solidFill>
                  <a:schemeClr val="tx1"/>
                </a:solidFill>
                <a:effectLst/>
                <a:latin typeface="Arial" pitchFamily="34" charset="0"/>
              </a:rPr>
              <a:t>b</a:t>
            </a:r>
            <a:r>
              <a:rPr kumimoji="0" lang="en-US" sz="1400" b="0" i="0" u="none" strike="noStrike" cap="none" normalizeH="0" baseline="0" dirty="0" smtClean="0">
                <a:ln>
                  <a:noFill/>
                </a:ln>
                <a:solidFill>
                  <a:schemeClr val="tx1"/>
                </a:solidFill>
                <a:effectLst/>
                <a:latin typeface="Arial" pitchFamily="34" charset="0"/>
              </a:rPr>
              <a:t> was taken from Ref. </a:t>
            </a:r>
            <a:r>
              <a:rPr kumimoji="0" lang="en-US" sz="1400" b="0" i="0" u="none" strike="noStrike" cap="none" normalizeH="0" baseline="0" dirty="0" smtClean="0">
                <a:ln>
                  <a:noFill/>
                </a:ln>
                <a:solidFill>
                  <a:schemeClr val="tx1"/>
                </a:solidFill>
                <a:effectLst/>
                <a:latin typeface="Arial" pitchFamily="34" charset="0"/>
                <a:hlinkClick r:id="rId4"/>
              </a:rPr>
              <a:t>45</a:t>
            </a:r>
            <a:r>
              <a:rPr kumimoji="0" lang="en-US" sz="1400" b="0" i="0" u="none" strike="noStrike" cap="none" normalizeH="0" baseline="0" dirty="0" smtClean="0">
                <a:ln>
                  <a:noFill/>
                </a:ln>
                <a:solidFill>
                  <a:schemeClr val="tx1"/>
                </a:solidFill>
                <a:effectLst/>
                <a:latin typeface="Arial" pitchFamily="34" charset="0"/>
              </a:rPr>
              <a:t> and the information measure was Fisher. </a:t>
            </a:r>
          </a:p>
        </p:txBody>
      </p:sp>
      <p:pic>
        <p:nvPicPr>
          <p:cNvPr id="64514" name="Picture 2" descr="Delta"/>
          <p:cNvPicPr>
            <a:picLocks noChangeAspect="1" noChangeArrowheads="1"/>
          </p:cNvPicPr>
          <p:nvPr/>
        </p:nvPicPr>
        <p:blipFill>
          <a:blip r:embed="rId5" cstate="print"/>
          <a:srcRect/>
          <a:stretch>
            <a:fillRect/>
          </a:stretch>
        </p:blipFill>
        <p:spPr bwMode="auto">
          <a:xfrm>
            <a:off x="10106025" y="-730250"/>
            <a:ext cx="76200" cy="85725"/>
          </a:xfrm>
          <a:prstGeom prst="rect">
            <a:avLst/>
          </a:prstGeom>
          <a:noFill/>
        </p:spPr>
      </p:pic>
      <p:pic>
        <p:nvPicPr>
          <p:cNvPr id="64515" name="Picture 3" descr="Delta"/>
          <p:cNvPicPr>
            <a:picLocks noChangeAspect="1" noChangeArrowheads="1"/>
          </p:cNvPicPr>
          <p:nvPr/>
        </p:nvPicPr>
        <p:blipFill>
          <a:blip r:embed="rId5" cstate="print"/>
          <a:srcRect/>
          <a:stretch>
            <a:fillRect/>
          </a:stretch>
        </p:blipFill>
        <p:spPr bwMode="auto">
          <a:xfrm>
            <a:off x="15020925" y="-730250"/>
            <a:ext cx="76200" cy="85725"/>
          </a:xfrm>
          <a:prstGeom prst="rect">
            <a:avLst/>
          </a:prstGeom>
          <a:noFill/>
        </p:spPr>
      </p:pic>
      <p:pic>
        <p:nvPicPr>
          <p:cNvPr id="64516" name="Picture 4" descr="Delta"/>
          <p:cNvPicPr>
            <a:picLocks noChangeAspect="1" noChangeArrowheads="1"/>
          </p:cNvPicPr>
          <p:nvPr/>
        </p:nvPicPr>
        <p:blipFill>
          <a:blip r:embed="rId5" cstate="print"/>
          <a:srcRect/>
          <a:stretch>
            <a:fillRect/>
          </a:stretch>
        </p:blipFill>
        <p:spPr bwMode="auto">
          <a:xfrm>
            <a:off x="5080000" y="-242888"/>
            <a:ext cx="76200" cy="85725"/>
          </a:xfrm>
          <a:prstGeom prst="rect">
            <a:avLst/>
          </a:prstGeom>
          <a:noFill/>
        </p:spPr>
      </p:pic>
      <p:sp>
        <p:nvSpPr>
          <p:cNvPr id="9" name="Text Box 79"/>
          <p:cNvSpPr txBox="1">
            <a:spLocks noChangeArrowheads="1"/>
          </p:cNvSpPr>
          <p:nvPr/>
        </p:nvSpPr>
        <p:spPr bwMode="auto">
          <a:xfrm>
            <a:off x="4267200" y="533400"/>
            <a:ext cx="4572000" cy="1477328"/>
          </a:xfrm>
          <a:prstGeom prst="rect">
            <a:avLst/>
          </a:prstGeom>
          <a:noFill/>
          <a:ln w="9525">
            <a:noFill/>
            <a:miter lim="800000"/>
            <a:headEnd/>
            <a:tailEnd/>
          </a:ln>
        </p:spPr>
        <p:txBody>
          <a:bodyPr wrap="square">
            <a:spAutoFit/>
          </a:bodyPr>
          <a:lstStyle/>
          <a:p>
            <a:pPr algn="ctr">
              <a:spcBef>
                <a:spcPct val="50000"/>
              </a:spcBef>
            </a:pPr>
            <a:r>
              <a:rPr lang="en-US" sz="3000" i="1" dirty="0" smtClean="0"/>
              <a:t>Impact of correlations on the amount of information in the population code</a:t>
            </a:r>
            <a:endParaRPr lang="en-US" sz="3000" i="1"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857250" y="542925"/>
            <a:ext cx="7851775" cy="2524125"/>
            <a:chOff x="588" y="318"/>
            <a:chExt cx="4946" cy="1590"/>
          </a:xfrm>
        </p:grpSpPr>
        <p:grpSp>
          <p:nvGrpSpPr>
            <p:cNvPr id="3" name="Group 3"/>
            <p:cNvGrpSpPr>
              <a:grpSpLocks noChangeAspect="1"/>
            </p:cNvGrpSpPr>
            <p:nvPr/>
          </p:nvGrpSpPr>
          <p:grpSpPr bwMode="auto">
            <a:xfrm>
              <a:off x="609" y="452"/>
              <a:ext cx="1182" cy="1034"/>
              <a:chOff x="369" y="1932"/>
              <a:chExt cx="1234" cy="1019"/>
            </a:xfrm>
          </p:grpSpPr>
          <p:sp>
            <p:nvSpPr>
              <p:cNvPr id="49505" name="Freeform 4"/>
              <p:cNvSpPr>
                <a:spLocks noChangeAspect="1"/>
              </p:cNvSpPr>
              <p:nvPr/>
            </p:nvSpPr>
            <p:spPr bwMode="auto">
              <a:xfrm>
                <a:off x="369" y="2852"/>
                <a:ext cx="154" cy="99"/>
              </a:xfrm>
              <a:custGeom>
                <a:avLst/>
                <a:gdLst>
                  <a:gd name="T0" fmla="*/ 0 w 154"/>
                  <a:gd name="T1" fmla="*/ 99 h 99"/>
                  <a:gd name="T2" fmla="*/ 40 w 154"/>
                  <a:gd name="T3" fmla="*/ 89 h 99"/>
                  <a:gd name="T4" fmla="*/ 57 w 154"/>
                  <a:gd name="T5" fmla="*/ 82 h 99"/>
                  <a:gd name="T6" fmla="*/ 75 w 154"/>
                  <a:gd name="T7" fmla="*/ 72 h 99"/>
                  <a:gd name="T8" fmla="*/ 97 w 154"/>
                  <a:gd name="T9" fmla="*/ 62 h 99"/>
                  <a:gd name="T10" fmla="*/ 115 w 154"/>
                  <a:gd name="T11" fmla="*/ 44 h 99"/>
                  <a:gd name="T12" fmla="*/ 136 w 154"/>
                  <a:gd name="T13" fmla="*/ 24 h 99"/>
                  <a:gd name="T14" fmla="*/ 154 w 154"/>
                  <a:gd name="T15" fmla="*/ 0 h 99"/>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99"/>
                  <a:gd name="T26" fmla="*/ 154 w 154"/>
                  <a:gd name="T27" fmla="*/ 99 h 9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99">
                    <a:moveTo>
                      <a:pt x="0" y="99"/>
                    </a:moveTo>
                    <a:lnTo>
                      <a:pt x="40" y="89"/>
                    </a:lnTo>
                    <a:lnTo>
                      <a:pt x="57" y="82"/>
                    </a:lnTo>
                    <a:lnTo>
                      <a:pt x="75" y="72"/>
                    </a:lnTo>
                    <a:lnTo>
                      <a:pt x="97" y="62"/>
                    </a:lnTo>
                    <a:lnTo>
                      <a:pt x="115" y="44"/>
                    </a:lnTo>
                    <a:lnTo>
                      <a:pt x="136" y="24"/>
                    </a:lnTo>
                    <a:lnTo>
                      <a:pt x="154" y="0"/>
                    </a:lnTo>
                  </a:path>
                </a:pathLst>
              </a:custGeom>
              <a:noFill/>
              <a:ln w="17526">
                <a:solidFill>
                  <a:srgbClr val="0000FF"/>
                </a:solidFill>
                <a:prstDash val="solid"/>
                <a:round/>
                <a:headEnd/>
                <a:tailEnd/>
              </a:ln>
            </p:spPr>
            <p:txBody>
              <a:bodyPr/>
              <a:lstStyle/>
              <a:p>
                <a:endParaRPr lang="en-US"/>
              </a:p>
            </p:txBody>
          </p:sp>
          <p:sp>
            <p:nvSpPr>
              <p:cNvPr id="49506" name="Freeform 5"/>
              <p:cNvSpPr>
                <a:spLocks noChangeAspect="1"/>
              </p:cNvSpPr>
              <p:nvPr/>
            </p:nvSpPr>
            <p:spPr bwMode="auto">
              <a:xfrm>
                <a:off x="523" y="2491"/>
                <a:ext cx="155" cy="361"/>
              </a:xfrm>
              <a:custGeom>
                <a:avLst/>
                <a:gdLst>
                  <a:gd name="T0" fmla="*/ 0 w 155"/>
                  <a:gd name="T1" fmla="*/ 361 h 361"/>
                  <a:gd name="T2" fmla="*/ 18 w 155"/>
                  <a:gd name="T3" fmla="*/ 330 h 361"/>
                  <a:gd name="T4" fmla="*/ 40 w 155"/>
                  <a:gd name="T5" fmla="*/ 292 h 361"/>
                  <a:gd name="T6" fmla="*/ 58 w 155"/>
                  <a:gd name="T7" fmla="*/ 247 h 361"/>
                  <a:gd name="T8" fmla="*/ 76 w 155"/>
                  <a:gd name="T9" fmla="*/ 203 h 361"/>
                  <a:gd name="T10" fmla="*/ 97 w 155"/>
                  <a:gd name="T11" fmla="*/ 155 h 361"/>
                  <a:gd name="T12" fmla="*/ 115 w 155"/>
                  <a:gd name="T13" fmla="*/ 103 h 361"/>
                  <a:gd name="T14" fmla="*/ 155 w 155"/>
                  <a:gd name="T15" fmla="*/ 0 h 361"/>
                  <a:gd name="T16" fmla="*/ 0 60000 65536"/>
                  <a:gd name="T17" fmla="*/ 0 60000 65536"/>
                  <a:gd name="T18" fmla="*/ 0 60000 65536"/>
                  <a:gd name="T19" fmla="*/ 0 60000 65536"/>
                  <a:gd name="T20" fmla="*/ 0 60000 65536"/>
                  <a:gd name="T21" fmla="*/ 0 60000 65536"/>
                  <a:gd name="T22" fmla="*/ 0 60000 65536"/>
                  <a:gd name="T23" fmla="*/ 0 60000 65536"/>
                  <a:gd name="T24" fmla="*/ 0 w 155"/>
                  <a:gd name="T25" fmla="*/ 0 h 361"/>
                  <a:gd name="T26" fmla="*/ 155 w 155"/>
                  <a:gd name="T27" fmla="*/ 361 h 36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5" h="361">
                    <a:moveTo>
                      <a:pt x="0" y="361"/>
                    </a:moveTo>
                    <a:lnTo>
                      <a:pt x="18" y="330"/>
                    </a:lnTo>
                    <a:lnTo>
                      <a:pt x="40" y="292"/>
                    </a:lnTo>
                    <a:lnTo>
                      <a:pt x="58" y="247"/>
                    </a:lnTo>
                    <a:lnTo>
                      <a:pt x="76" y="203"/>
                    </a:lnTo>
                    <a:lnTo>
                      <a:pt x="97" y="155"/>
                    </a:lnTo>
                    <a:lnTo>
                      <a:pt x="115" y="103"/>
                    </a:lnTo>
                    <a:lnTo>
                      <a:pt x="155" y="0"/>
                    </a:lnTo>
                  </a:path>
                </a:pathLst>
              </a:custGeom>
              <a:noFill/>
              <a:ln w="17526">
                <a:solidFill>
                  <a:srgbClr val="0000FF"/>
                </a:solidFill>
                <a:prstDash val="solid"/>
                <a:round/>
                <a:headEnd/>
                <a:tailEnd/>
              </a:ln>
            </p:spPr>
            <p:txBody>
              <a:bodyPr/>
              <a:lstStyle/>
              <a:p>
                <a:endParaRPr lang="en-US"/>
              </a:p>
            </p:txBody>
          </p:sp>
          <p:sp>
            <p:nvSpPr>
              <p:cNvPr id="49507" name="Freeform 6"/>
              <p:cNvSpPr>
                <a:spLocks noChangeAspect="1"/>
              </p:cNvSpPr>
              <p:nvPr/>
            </p:nvSpPr>
            <p:spPr bwMode="auto">
              <a:xfrm>
                <a:off x="678" y="2031"/>
                <a:ext cx="154" cy="460"/>
              </a:xfrm>
              <a:custGeom>
                <a:avLst/>
                <a:gdLst>
                  <a:gd name="T0" fmla="*/ 0 w 154"/>
                  <a:gd name="T1" fmla="*/ 460 h 460"/>
                  <a:gd name="T2" fmla="*/ 18 w 154"/>
                  <a:gd name="T3" fmla="*/ 405 h 460"/>
                  <a:gd name="T4" fmla="*/ 39 w 154"/>
                  <a:gd name="T5" fmla="*/ 344 h 460"/>
                  <a:gd name="T6" fmla="*/ 57 w 154"/>
                  <a:gd name="T7" fmla="*/ 278 h 460"/>
                  <a:gd name="T8" fmla="*/ 75 w 154"/>
                  <a:gd name="T9" fmla="*/ 213 h 460"/>
                  <a:gd name="T10" fmla="*/ 96 w 154"/>
                  <a:gd name="T11" fmla="*/ 151 h 460"/>
                  <a:gd name="T12" fmla="*/ 114 w 154"/>
                  <a:gd name="T13" fmla="*/ 93 h 460"/>
                  <a:gd name="T14" fmla="*/ 136 w 154"/>
                  <a:gd name="T15" fmla="*/ 42 h 460"/>
                  <a:gd name="T16" fmla="*/ 143 w 154"/>
                  <a:gd name="T17" fmla="*/ 21 h 460"/>
                  <a:gd name="T18" fmla="*/ 154 w 154"/>
                  <a:gd name="T19" fmla="*/ 0 h 4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4"/>
                  <a:gd name="T31" fmla="*/ 0 h 460"/>
                  <a:gd name="T32" fmla="*/ 154 w 154"/>
                  <a:gd name="T33" fmla="*/ 460 h 4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4" h="460">
                    <a:moveTo>
                      <a:pt x="0" y="460"/>
                    </a:moveTo>
                    <a:lnTo>
                      <a:pt x="18" y="405"/>
                    </a:lnTo>
                    <a:lnTo>
                      <a:pt x="39" y="344"/>
                    </a:lnTo>
                    <a:lnTo>
                      <a:pt x="57" y="278"/>
                    </a:lnTo>
                    <a:lnTo>
                      <a:pt x="75" y="213"/>
                    </a:lnTo>
                    <a:lnTo>
                      <a:pt x="96" y="151"/>
                    </a:lnTo>
                    <a:lnTo>
                      <a:pt x="114" y="93"/>
                    </a:lnTo>
                    <a:lnTo>
                      <a:pt x="136" y="42"/>
                    </a:lnTo>
                    <a:lnTo>
                      <a:pt x="143" y="21"/>
                    </a:lnTo>
                    <a:lnTo>
                      <a:pt x="154" y="0"/>
                    </a:lnTo>
                  </a:path>
                </a:pathLst>
              </a:custGeom>
              <a:noFill/>
              <a:ln w="17526">
                <a:solidFill>
                  <a:srgbClr val="0000FF"/>
                </a:solidFill>
                <a:prstDash val="solid"/>
                <a:round/>
                <a:headEnd/>
                <a:tailEnd/>
              </a:ln>
            </p:spPr>
            <p:txBody>
              <a:bodyPr/>
              <a:lstStyle/>
              <a:p>
                <a:endParaRPr lang="en-US"/>
              </a:p>
            </p:txBody>
          </p:sp>
          <p:sp>
            <p:nvSpPr>
              <p:cNvPr id="49508" name="Freeform 7"/>
              <p:cNvSpPr>
                <a:spLocks noChangeAspect="1"/>
              </p:cNvSpPr>
              <p:nvPr/>
            </p:nvSpPr>
            <p:spPr bwMode="auto">
              <a:xfrm>
                <a:off x="832" y="1932"/>
                <a:ext cx="154" cy="99"/>
              </a:xfrm>
              <a:custGeom>
                <a:avLst/>
                <a:gdLst>
                  <a:gd name="T0" fmla="*/ 0 w 154"/>
                  <a:gd name="T1" fmla="*/ 99 h 99"/>
                  <a:gd name="T2" fmla="*/ 18 w 154"/>
                  <a:gd name="T3" fmla="*/ 72 h 99"/>
                  <a:gd name="T4" fmla="*/ 36 w 154"/>
                  <a:gd name="T5" fmla="*/ 51 h 99"/>
                  <a:gd name="T6" fmla="*/ 57 w 154"/>
                  <a:gd name="T7" fmla="*/ 34 h 99"/>
                  <a:gd name="T8" fmla="*/ 75 w 154"/>
                  <a:gd name="T9" fmla="*/ 20 h 99"/>
                  <a:gd name="T10" fmla="*/ 97 w 154"/>
                  <a:gd name="T11" fmla="*/ 10 h 99"/>
                  <a:gd name="T12" fmla="*/ 118 w 154"/>
                  <a:gd name="T13" fmla="*/ 3 h 99"/>
                  <a:gd name="T14" fmla="*/ 136 w 154"/>
                  <a:gd name="T15" fmla="*/ 0 h 99"/>
                  <a:gd name="T16" fmla="*/ 154 w 154"/>
                  <a:gd name="T17" fmla="*/ 0 h 9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4"/>
                  <a:gd name="T28" fmla="*/ 0 h 99"/>
                  <a:gd name="T29" fmla="*/ 154 w 154"/>
                  <a:gd name="T30" fmla="*/ 99 h 9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4" h="99">
                    <a:moveTo>
                      <a:pt x="0" y="99"/>
                    </a:moveTo>
                    <a:lnTo>
                      <a:pt x="18" y="72"/>
                    </a:lnTo>
                    <a:lnTo>
                      <a:pt x="36" y="51"/>
                    </a:lnTo>
                    <a:lnTo>
                      <a:pt x="57" y="34"/>
                    </a:lnTo>
                    <a:lnTo>
                      <a:pt x="75" y="20"/>
                    </a:lnTo>
                    <a:lnTo>
                      <a:pt x="97" y="10"/>
                    </a:lnTo>
                    <a:lnTo>
                      <a:pt x="118" y="3"/>
                    </a:lnTo>
                    <a:lnTo>
                      <a:pt x="136" y="0"/>
                    </a:lnTo>
                    <a:lnTo>
                      <a:pt x="154" y="0"/>
                    </a:lnTo>
                  </a:path>
                </a:pathLst>
              </a:custGeom>
              <a:noFill/>
              <a:ln w="17526">
                <a:solidFill>
                  <a:srgbClr val="0000FF"/>
                </a:solidFill>
                <a:prstDash val="solid"/>
                <a:round/>
                <a:headEnd/>
                <a:tailEnd/>
              </a:ln>
            </p:spPr>
            <p:txBody>
              <a:bodyPr/>
              <a:lstStyle/>
              <a:p>
                <a:endParaRPr lang="en-US"/>
              </a:p>
            </p:txBody>
          </p:sp>
          <p:sp>
            <p:nvSpPr>
              <p:cNvPr id="49509" name="Freeform 8"/>
              <p:cNvSpPr>
                <a:spLocks noChangeAspect="1"/>
              </p:cNvSpPr>
              <p:nvPr/>
            </p:nvSpPr>
            <p:spPr bwMode="auto">
              <a:xfrm>
                <a:off x="986" y="1932"/>
                <a:ext cx="154" cy="99"/>
              </a:xfrm>
              <a:custGeom>
                <a:avLst/>
                <a:gdLst>
                  <a:gd name="T0" fmla="*/ 0 w 154"/>
                  <a:gd name="T1" fmla="*/ 0 h 99"/>
                  <a:gd name="T2" fmla="*/ 18 w 154"/>
                  <a:gd name="T3" fmla="*/ 0 h 99"/>
                  <a:gd name="T4" fmla="*/ 36 w 154"/>
                  <a:gd name="T5" fmla="*/ 3 h 99"/>
                  <a:gd name="T6" fmla="*/ 58 w 154"/>
                  <a:gd name="T7" fmla="*/ 10 h 99"/>
                  <a:gd name="T8" fmla="*/ 75 w 154"/>
                  <a:gd name="T9" fmla="*/ 20 h 99"/>
                  <a:gd name="T10" fmla="*/ 97 w 154"/>
                  <a:gd name="T11" fmla="*/ 34 h 99"/>
                  <a:gd name="T12" fmla="*/ 119 w 154"/>
                  <a:gd name="T13" fmla="*/ 51 h 99"/>
                  <a:gd name="T14" fmla="*/ 136 w 154"/>
                  <a:gd name="T15" fmla="*/ 72 h 99"/>
                  <a:gd name="T16" fmla="*/ 154 w 154"/>
                  <a:gd name="T17" fmla="*/ 99 h 9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4"/>
                  <a:gd name="T28" fmla="*/ 0 h 99"/>
                  <a:gd name="T29" fmla="*/ 154 w 154"/>
                  <a:gd name="T30" fmla="*/ 99 h 9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4" h="99">
                    <a:moveTo>
                      <a:pt x="0" y="0"/>
                    </a:moveTo>
                    <a:lnTo>
                      <a:pt x="18" y="0"/>
                    </a:lnTo>
                    <a:lnTo>
                      <a:pt x="36" y="3"/>
                    </a:lnTo>
                    <a:lnTo>
                      <a:pt x="58" y="10"/>
                    </a:lnTo>
                    <a:lnTo>
                      <a:pt x="75" y="20"/>
                    </a:lnTo>
                    <a:lnTo>
                      <a:pt x="97" y="34"/>
                    </a:lnTo>
                    <a:lnTo>
                      <a:pt x="119" y="51"/>
                    </a:lnTo>
                    <a:lnTo>
                      <a:pt x="136" y="72"/>
                    </a:lnTo>
                    <a:lnTo>
                      <a:pt x="154" y="99"/>
                    </a:lnTo>
                  </a:path>
                </a:pathLst>
              </a:custGeom>
              <a:noFill/>
              <a:ln w="17526">
                <a:solidFill>
                  <a:srgbClr val="0000FF"/>
                </a:solidFill>
                <a:prstDash val="solid"/>
                <a:round/>
                <a:headEnd/>
                <a:tailEnd/>
              </a:ln>
            </p:spPr>
            <p:txBody>
              <a:bodyPr/>
              <a:lstStyle/>
              <a:p>
                <a:endParaRPr lang="en-US"/>
              </a:p>
            </p:txBody>
          </p:sp>
          <p:sp>
            <p:nvSpPr>
              <p:cNvPr id="49510" name="Freeform 9"/>
              <p:cNvSpPr>
                <a:spLocks noChangeAspect="1"/>
              </p:cNvSpPr>
              <p:nvPr/>
            </p:nvSpPr>
            <p:spPr bwMode="auto">
              <a:xfrm>
                <a:off x="1140" y="2031"/>
                <a:ext cx="155" cy="460"/>
              </a:xfrm>
              <a:custGeom>
                <a:avLst/>
                <a:gdLst>
                  <a:gd name="T0" fmla="*/ 0 w 155"/>
                  <a:gd name="T1" fmla="*/ 0 h 460"/>
                  <a:gd name="T2" fmla="*/ 11 w 155"/>
                  <a:gd name="T3" fmla="*/ 21 h 460"/>
                  <a:gd name="T4" fmla="*/ 18 w 155"/>
                  <a:gd name="T5" fmla="*/ 42 h 460"/>
                  <a:gd name="T6" fmla="*/ 40 w 155"/>
                  <a:gd name="T7" fmla="*/ 93 h 460"/>
                  <a:gd name="T8" fmla="*/ 58 w 155"/>
                  <a:gd name="T9" fmla="*/ 151 h 460"/>
                  <a:gd name="T10" fmla="*/ 76 w 155"/>
                  <a:gd name="T11" fmla="*/ 213 h 460"/>
                  <a:gd name="T12" fmla="*/ 97 w 155"/>
                  <a:gd name="T13" fmla="*/ 278 h 460"/>
                  <a:gd name="T14" fmla="*/ 115 w 155"/>
                  <a:gd name="T15" fmla="*/ 344 h 460"/>
                  <a:gd name="T16" fmla="*/ 137 w 155"/>
                  <a:gd name="T17" fmla="*/ 405 h 460"/>
                  <a:gd name="T18" fmla="*/ 155 w 155"/>
                  <a:gd name="T19" fmla="*/ 460 h 4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5"/>
                  <a:gd name="T31" fmla="*/ 0 h 460"/>
                  <a:gd name="T32" fmla="*/ 155 w 155"/>
                  <a:gd name="T33" fmla="*/ 460 h 4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5" h="460">
                    <a:moveTo>
                      <a:pt x="0" y="0"/>
                    </a:moveTo>
                    <a:lnTo>
                      <a:pt x="11" y="21"/>
                    </a:lnTo>
                    <a:lnTo>
                      <a:pt x="18" y="42"/>
                    </a:lnTo>
                    <a:lnTo>
                      <a:pt x="40" y="93"/>
                    </a:lnTo>
                    <a:lnTo>
                      <a:pt x="58" y="151"/>
                    </a:lnTo>
                    <a:lnTo>
                      <a:pt x="76" y="213"/>
                    </a:lnTo>
                    <a:lnTo>
                      <a:pt x="97" y="278"/>
                    </a:lnTo>
                    <a:lnTo>
                      <a:pt x="115" y="344"/>
                    </a:lnTo>
                    <a:lnTo>
                      <a:pt x="137" y="405"/>
                    </a:lnTo>
                    <a:lnTo>
                      <a:pt x="155" y="460"/>
                    </a:lnTo>
                  </a:path>
                </a:pathLst>
              </a:custGeom>
              <a:noFill/>
              <a:ln w="17526">
                <a:solidFill>
                  <a:srgbClr val="0000FF"/>
                </a:solidFill>
                <a:prstDash val="solid"/>
                <a:round/>
                <a:headEnd/>
                <a:tailEnd/>
              </a:ln>
            </p:spPr>
            <p:txBody>
              <a:bodyPr/>
              <a:lstStyle/>
              <a:p>
                <a:endParaRPr lang="en-US"/>
              </a:p>
            </p:txBody>
          </p:sp>
          <p:sp>
            <p:nvSpPr>
              <p:cNvPr id="49511" name="Freeform 10"/>
              <p:cNvSpPr>
                <a:spLocks noChangeAspect="1"/>
              </p:cNvSpPr>
              <p:nvPr/>
            </p:nvSpPr>
            <p:spPr bwMode="auto">
              <a:xfrm>
                <a:off x="1295" y="2491"/>
                <a:ext cx="154" cy="361"/>
              </a:xfrm>
              <a:custGeom>
                <a:avLst/>
                <a:gdLst>
                  <a:gd name="T0" fmla="*/ 0 w 154"/>
                  <a:gd name="T1" fmla="*/ 0 h 361"/>
                  <a:gd name="T2" fmla="*/ 39 w 154"/>
                  <a:gd name="T3" fmla="*/ 103 h 361"/>
                  <a:gd name="T4" fmla="*/ 57 w 154"/>
                  <a:gd name="T5" fmla="*/ 155 h 361"/>
                  <a:gd name="T6" fmla="*/ 75 w 154"/>
                  <a:gd name="T7" fmla="*/ 203 h 361"/>
                  <a:gd name="T8" fmla="*/ 97 w 154"/>
                  <a:gd name="T9" fmla="*/ 247 h 361"/>
                  <a:gd name="T10" fmla="*/ 114 w 154"/>
                  <a:gd name="T11" fmla="*/ 292 h 361"/>
                  <a:gd name="T12" fmla="*/ 136 w 154"/>
                  <a:gd name="T13" fmla="*/ 330 h 361"/>
                  <a:gd name="T14" fmla="*/ 154 w 154"/>
                  <a:gd name="T15" fmla="*/ 361 h 361"/>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361"/>
                  <a:gd name="T26" fmla="*/ 154 w 154"/>
                  <a:gd name="T27" fmla="*/ 361 h 36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361">
                    <a:moveTo>
                      <a:pt x="0" y="0"/>
                    </a:moveTo>
                    <a:lnTo>
                      <a:pt x="39" y="103"/>
                    </a:lnTo>
                    <a:lnTo>
                      <a:pt x="57" y="155"/>
                    </a:lnTo>
                    <a:lnTo>
                      <a:pt x="75" y="203"/>
                    </a:lnTo>
                    <a:lnTo>
                      <a:pt x="97" y="247"/>
                    </a:lnTo>
                    <a:lnTo>
                      <a:pt x="114" y="292"/>
                    </a:lnTo>
                    <a:lnTo>
                      <a:pt x="136" y="330"/>
                    </a:lnTo>
                    <a:lnTo>
                      <a:pt x="154" y="361"/>
                    </a:lnTo>
                  </a:path>
                </a:pathLst>
              </a:custGeom>
              <a:noFill/>
              <a:ln w="17526">
                <a:solidFill>
                  <a:srgbClr val="0000FF"/>
                </a:solidFill>
                <a:prstDash val="solid"/>
                <a:round/>
                <a:headEnd/>
                <a:tailEnd/>
              </a:ln>
            </p:spPr>
            <p:txBody>
              <a:bodyPr/>
              <a:lstStyle/>
              <a:p>
                <a:endParaRPr lang="en-US"/>
              </a:p>
            </p:txBody>
          </p:sp>
          <p:sp>
            <p:nvSpPr>
              <p:cNvPr id="49512" name="Freeform 11"/>
              <p:cNvSpPr>
                <a:spLocks noChangeAspect="1"/>
              </p:cNvSpPr>
              <p:nvPr/>
            </p:nvSpPr>
            <p:spPr bwMode="auto">
              <a:xfrm>
                <a:off x="1449" y="2852"/>
                <a:ext cx="154" cy="99"/>
              </a:xfrm>
              <a:custGeom>
                <a:avLst/>
                <a:gdLst>
                  <a:gd name="T0" fmla="*/ 0 w 154"/>
                  <a:gd name="T1" fmla="*/ 0 h 99"/>
                  <a:gd name="T2" fmla="*/ 18 w 154"/>
                  <a:gd name="T3" fmla="*/ 24 h 99"/>
                  <a:gd name="T4" fmla="*/ 39 w 154"/>
                  <a:gd name="T5" fmla="*/ 44 h 99"/>
                  <a:gd name="T6" fmla="*/ 57 w 154"/>
                  <a:gd name="T7" fmla="*/ 62 h 99"/>
                  <a:gd name="T8" fmla="*/ 75 w 154"/>
                  <a:gd name="T9" fmla="*/ 72 h 99"/>
                  <a:gd name="T10" fmla="*/ 97 w 154"/>
                  <a:gd name="T11" fmla="*/ 82 h 99"/>
                  <a:gd name="T12" fmla="*/ 115 w 154"/>
                  <a:gd name="T13" fmla="*/ 89 h 99"/>
                  <a:gd name="T14" fmla="*/ 154 w 154"/>
                  <a:gd name="T15" fmla="*/ 99 h 99"/>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99"/>
                  <a:gd name="T26" fmla="*/ 154 w 154"/>
                  <a:gd name="T27" fmla="*/ 99 h 9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99">
                    <a:moveTo>
                      <a:pt x="0" y="0"/>
                    </a:moveTo>
                    <a:lnTo>
                      <a:pt x="18" y="24"/>
                    </a:lnTo>
                    <a:lnTo>
                      <a:pt x="39" y="44"/>
                    </a:lnTo>
                    <a:lnTo>
                      <a:pt x="57" y="62"/>
                    </a:lnTo>
                    <a:lnTo>
                      <a:pt x="75" y="72"/>
                    </a:lnTo>
                    <a:lnTo>
                      <a:pt x="97" y="82"/>
                    </a:lnTo>
                    <a:lnTo>
                      <a:pt x="115" y="89"/>
                    </a:lnTo>
                    <a:lnTo>
                      <a:pt x="154" y="99"/>
                    </a:lnTo>
                  </a:path>
                </a:pathLst>
              </a:custGeom>
              <a:noFill/>
              <a:ln w="17526">
                <a:solidFill>
                  <a:srgbClr val="0000FF"/>
                </a:solidFill>
                <a:prstDash val="solid"/>
                <a:round/>
                <a:headEnd/>
                <a:tailEnd/>
              </a:ln>
            </p:spPr>
            <p:txBody>
              <a:bodyPr/>
              <a:lstStyle/>
              <a:p>
                <a:endParaRPr lang="en-US"/>
              </a:p>
            </p:txBody>
          </p:sp>
        </p:grpSp>
        <p:grpSp>
          <p:nvGrpSpPr>
            <p:cNvPr id="4" name="Group 12"/>
            <p:cNvGrpSpPr>
              <a:grpSpLocks noChangeAspect="1"/>
            </p:cNvGrpSpPr>
            <p:nvPr/>
          </p:nvGrpSpPr>
          <p:grpSpPr bwMode="auto">
            <a:xfrm>
              <a:off x="805" y="453"/>
              <a:ext cx="1182" cy="1034"/>
              <a:chOff x="369" y="1932"/>
              <a:chExt cx="1234" cy="1019"/>
            </a:xfrm>
          </p:grpSpPr>
          <p:sp>
            <p:nvSpPr>
              <p:cNvPr id="49497" name="Freeform 13"/>
              <p:cNvSpPr>
                <a:spLocks noChangeAspect="1"/>
              </p:cNvSpPr>
              <p:nvPr/>
            </p:nvSpPr>
            <p:spPr bwMode="auto">
              <a:xfrm>
                <a:off x="369" y="2852"/>
                <a:ext cx="154" cy="99"/>
              </a:xfrm>
              <a:custGeom>
                <a:avLst/>
                <a:gdLst>
                  <a:gd name="T0" fmla="*/ 0 w 154"/>
                  <a:gd name="T1" fmla="*/ 99 h 99"/>
                  <a:gd name="T2" fmla="*/ 40 w 154"/>
                  <a:gd name="T3" fmla="*/ 89 h 99"/>
                  <a:gd name="T4" fmla="*/ 57 w 154"/>
                  <a:gd name="T5" fmla="*/ 82 h 99"/>
                  <a:gd name="T6" fmla="*/ 75 w 154"/>
                  <a:gd name="T7" fmla="*/ 72 h 99"/>
                  <a:gd name="T8" fmla="*/ 97 w 154"/>
                  <a:gd name="T9" fmla="*/ 62 h 99"/>
                  <a:gd name="T10" fmla="*/ 115 w 154"/>
                  <a:gd name="T11" fmla="*/ 44 h 99"/>
                  <a:gd name="T12" fmla="*/ 136 w 154"/>
                  <a:gd name="T13" fmla="*/ 24 h 99"/>
                  <a:gd name="T14" fmla="*/ 154 w 154"/>
                  <a:gd name="T15" fmla="*/ 0 h 99"/>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99"/>
                  <a:gd name="T26" fmla="*/ 154 w 154"/>
                  <a:gd name="T27" fmla="*/ 99 h 9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99">
                    <a:moveTo>
                      <a:pt x="0" y="99"/>
                    </a:moveTo>
                    <a:lnTo>
                      <a:pt x="40" y="89"/>
                    </a:lnTo>
                    <a:lnTo>
                      <a:pt x="57" y="82"/>
                    </a:lnTo>
                    <a:lnTo>
                      <a:pt x="75" y="72"/>
                    </a:lnTo>
                    <a:lnTo>
                      <a:pt x="97" y="62"/>
                    </a:lnTo>
                    <a:lnTo>
                      <a:pt x="115" y="44"/>
                    </a:lnTo>
                    <a:lnTo>
                      <a:pt x="136" y="24"/>
                    </a:lnTo>
                    <a:lnTo>
                      <a:pt x="154" y="0"/>
                    </a:lnTo>
                  </a:path>
                </a:pathLst>
              </a:custGeom>
              <a:noFill/>
              <a:ln w="17526">
                <a:solidFill>
                  <a:srgbClr val="0000FF"/>
                </a:solidFill>
                <a:prstDash val="solid"/>
                <a:round/>
                <a:headEnd/>
                <a:tailEnd/>
              </a:ln>
            </p:spPr>
            <p:txBody>
              <a:bodyPr/>
              <a:lstStyle/>
              <a:p>
                <a:endParaRPr lang="en-US"/>
              </a:p>
            </p:txBody>
          </p:sp>
          <p:sp>
            <p:nvSpPr>
              <p:cNvPr id="49498" name="Freeform 14"/>
              <p:cNvSpPr>
                <a:spLocks noChangeAspect="1"/>
              </p:cNvSpPr>
              <p:nvPr/>
            </p:nvSpPr>
            <p:spPr bwMode="auto">
              <a:xfrm>
                <a:off x="523" y="2491"/>
                <a:ext cx="155" cy="361"/>
              </a:xfrm>
              <a:custGeom>
                <a:avLst/>
                <a:gdLst>
                  <a:gd name="T0" fmla="*/ 0 w 155"/>
                  <a:gd name="T1" fmla="*/ 361 h 361"/>
                  <a:gd name="T2" fmla="*/ 18 w 155"/>
                  <a:gd name="T3" fmla="*/ 330 h 361"/>
                  <a:gd name="T4" fmla="*/ 40 w 155"/>
                  <a:gd name="T5" fmla="*/ 292 h 361"/>
                  <a:gd name="T6" fmla="*/ 58 w 155"/>
                  <a:gd name="T7" fmla="*/ 247 h 361"/>
                  <a:gd name="T8" fmla="*/ 76 w 155"/>
                  <a:gd name="T9" fmla="*/ 203 h 361"/>
                  <a:gd name="T10" fmla="*/ 97 w 155"/>
                  <a:gd name="T11" fmla="*/ 155 h 361"/>
                  <a:gd name="T12" fmla="*/ 115 w 155"/>
                  <a:gd name="T13" fmla="*/ 103 h 361"/>
                  <a:gd name="T14" fmla="*/ 155 w 155"/>
                  <a:gd name="T15" fmla="*/ 0 h 361"/>
                  <a:gd name="T16" fmla="*/ 0 60000 65536"/>
                  <a:gd name="T17" fmla="*/ 0 60000 65536"/>
                  <a:gd name="T18" fmla="*/ 0 60000 65536"/>
                  <a:gd name="T19" fmla="*/ 0 60000 65536"/>
                  <a:gd name="T20" fmla="*/ 0 60000 65536"/>
                  <a:gd name="T21" fmla="*/ 0 60000 65536"/>
                  <a:gd name="T22" fmla="*/ 0 60000 65536"/>
                  <a:gd name="T23" fmla="*/ 0 60000 65536"/>
                  <a:gd name="T24" fmla="*/ 0 w 155"/>
                  <a:gd name="T25" fmla="*/ 0 h 361"/>
                  <a:gd name="T26" fmla="*/ 155 w 155"/>
                  <a:gd name="T27" fmla="*/ 361 h 36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5" h="361">
                    <a:moveTo>
                      <a:pt x="0" y="361"/>
                    </a:moveTo>
                    <a:lnTo>
                      <a:pt x="18" y="330"/>
                    </a:lnTo>
                    <a:lnTo>
                      <a:pt x="40" y="292"/>
                    </a:lnTo>
                    <a:lnTo>
                      <a:pt x="58" y="247"/>
                    </a:lnTo>
                    <a:lnTo>
                      <a:pt x="76" y="203"/>
                    </a:lnTo>
                    <a:lnTo>
                      <a:pt x="97" y="155"/>
                    </a:lnTo>
                    <a:lnTo>
                      <a:pt x="115" y="103"/>
                    </a:lnTo>
                    <a:lnTo>
                      <a:pt x="155" y="0"/>
                    </a:lnTo>
                  </a:path>
                </a:pathLst>
              </a:custGeom>
              <a:noFill/>
              <a:ln w="17526">
                <a:solidFill>
                  <a:srgbClr val="0000FF"/>
                </a:solidFill>
                <a:prstDash val="solid"/>
                <a:round/>
                <a:headEnd/>
                <a:tailEnd/>
              </a:ln>
            </p:spPr>
            <p:txBody>
              <a:bodyPr/>
              <a:lstStyle/>
              <a:p>
                <a:endParaRPr lang="en-US"/>
              </a:p>
            </p:txBody>
          </p:sp>
          <p:sp>
            <p:nvSpPr>
              <p:cNvPr id="49499" name="Freeform 15"/>
              <p:cNvSpPr>
                <a:spLocks noChangeAspect="1"/>
              </p:cNvSpPr>
              <p:nvPr/>
            </p:nvSpPr>
            <p:spPr bwMode="auto">
              <a:xfrm>
                <a:off x="678" y="2031"/>
                <a:ext cx="154" cy="460"/>
              </a:xfrm>
              <a:custGeom>
                <a:avLst/>
                <a:gdLst>
                  <a:gd name="T0" fmla="*/ 0 w 154"/>
                  <a:gd name="T1" fmla="*/ 460 h 460"/>
                  <a:gd name="T2" fmla="*/ 18 w 154"/>
                  <a:gd name="T3" fmla="*/ 405 h 460"/>
                  <a:gd name="T4" fmla="*/ 39 w 154"/>
                  <a:gd name="T5" fmla="*/ 344 h 460"/>
                  <a:gd name="T6" fmla="*/ 57 w 154"/>
                  <a:gd name="T7" fmla="*/ 278 h 460"/>
                  <a:gd name="T8" fmla="*/ 75 w 154"/>
                  <a:gd name="T9" fmla="*/ 213 h 460"/>
                  <a:gd name="T10" fmla="*/ 96 w 154"/>
                  <a:gd name="T11" fmla="*/ 151 h 460"/>
                  <a:gd name="T12" fmla="*/ 114 w 154"/>
                  <a:gd name="T13" fmla="*/ 93 h 460"/>
                  <a:gd name="T14" fmla="*/ 136 w 154"/>
                  <a:gd name="T15" fmla="*/ 42 h 460"/>
                  <a:gd name="T16" fmla="*/ 143 w 154"/>
                  <a:gd name="T17" fmla="*/ 21 h 460"/>
                  <a:gd name="T18" fmla="*/ 154 w 154"/>
                  <a:gd name="T19" fmla="*/ 0 h 4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4"/>
                  <a:gd name="T31" fmla="*/ 0 h 460"/>
                  <a:gd name="T32" fmla="*/ 154 w 154"/>
                  <a:gd name="T33" fmla="*/ 460 h 4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4" h="460">
                    <a:moveTo>
                      <a:pt x="0" y="460"/>
                    </a:moveTo>
                    <a:lnTo>
                      <a:pt x="18" y="405"/>
                    </a:lnTo>
                    <a:lnTo>
                      <a:pt x="39" y="344"/>
                    </a:lnTo>
                    <a:lnTo>
                      <a:pt x="57" y="278"/>
                    </a:lnTo>
                    <a:lnTo>
                      <a:pt x="75" y="213"/>
                    </a:lnTo>
                    <a:lnTo>
                      <a:pt x="96" y="151"/>
                    </a:lnTo>
                    <a:lnTo>
                      <a:pt x="114" y="93"/>
                    </a:lnTo>
                    <a:lnTo>
                      <a:pt x="136" y="42"/>
                    </a:lnTo>
                    <a:lnTo>
                      <a:pt x="143" y="21"/>
                    </a:lnTo>
                    <a:lnTo>
                      <a:pt x="154" y="0"/>
                    </a:lnTo>
                  </a:path>
                </a:pathLst>
              </a:custGeom>
              <a:noFill/>
              <a:ln w="17526">
                <a:solidFill>
                  <a:srgbClr val="0000FF"/>
                </a:solidFill>
                <a:prstDash val="solid"/>
                <a:round/>
                <a:headEnd/>
                <a:tailEnd/>
              </a:ln>
            </p:spPr>
            <p:txBody>
              <a:bodyPr/>
              <a:lstStyle/>
              <a:p>
                <a:endParaRPr lang="en-US"/>
              </a:p>
            </p:txBody>
          </p:sp>
          <p:sp>
            <p:nvSpPr>
              <p:cNvPr id="49500" name="Freeform 16"/>
              <p:cNvSpPr>
                <a:spLocks noChangeAspect="1"/>
              </p:cNvSpPr>
              <p:nvPr/>
            </p:nvSpPr>
            <p:spPr bwMode="auto">
              <a:xfrm>
                <a:off x="832" y="1932"/>
                <a:ext cx="154" cy="99"/>
              </a:xfrm>
              <a:custGeom>
                <a:avLst/>
                <a:gdLst>
                  <a:gd name="T0" fmla="*/ 0 w 154"/>
                  <a:gd name="T1" fmla="*/ 99 h 99"/>
                  <a:gd name="T2" fmla="*/ 18 w 154"/>
                  <a:gd name="T3" fmla="*/ 72 h 99"/>
                  <a:gd name="T4" fmla="*/ 36 w 154"/>
                  <a:gd name="T5" fmla="*/ 51 h 99"/>
                  <a:gd name="T6" fmla="*/ 57 w 154"/>
                  <a:gd name="T7" fmla="*/ 34 h 99"/>
                  <a:gd name="T8" fmla="*/ 75 w 154"/>
                  <a:gd name="T9" fmla="*/ 20 h 99"/>
                  <a:gd name="T10" fmla="*/ 97 w 154"/>
                  <a:gd name="T11" fmla="*/ 10 h 99"/>
                  <a:gd name="T12" fmla="*/ 118 w 154"/>
                  <a:gd name="T13" fmla="*/ 3 h 99"/>
                  <a:gd name="T14" fmla="*/ 136 w 154"/>
                  <a:gd name="T15" fmla="*/ 0 h 99"/>
                  <a:gd name="T16" fmla="*/ 154 w 154"/>
                  <a:gd name="T17" fmla="*/ 0 h 9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4"/>
                  <a:gd name="T28" fmla="*/ 0 h 99"/>
                  <a:gd name="T29" fmla="*/ 154 w 154"/>
                  <a:gd name="T30" fmla="*/ 99 h 9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4" h="99">
                    <a:moveTo>
                      <a:pt x="0" y="99"/>
                    </a:moveTo>
                    <a:lnTo>
                      <a:pt x="18" y="72"/>
                    </a:lnTo>
                    <a:lnTo>
                      <a:pt x="36" y="51"/>
                    </a:lnTo>
                    <a:lnTo>
                      <a:pt x="57" y="34"/>
                    </a:lnTo>
                    <a:lnTo>
                      <a:pt x="75" y="20"/>
                    </a:lnTo>
                    <a:lnTo>
                      <a:pt x="97" y="10"/>
                    </a:lnTo>
                    <a:lnTo>
                      <a:pt x="118" y="3"/>
                    </a:lnTo>
                    <a:lnTo>
                      <a:pt x="136" y="0"/>
                    </a:lnTo>
                    <a:lnTo>
                      <a:pt x="154" y="0"/>
                    </a:lnTo>
                  </a:path>
                </a:pathLst>
              </a:custGeom>
              <a:noFill/>
              <a:ln w="17526">
                <a:solidFill>
                  <a:srgbClr val="0000FF"/>
                </a:solidFill>
                <a:prstDash val="solid"/>
                <a:round/>
                <a:headEnd/>
                <a:tailEnd/>
              </a:ln>
            </p:spPr>
            <p:txBody>
              <a:bodyPr/>
              <a:lstStyle/>
              <a:p>
                <a:endParaRPr lang="en-US"/>
              </a:p>
            </p:txBody>
          </p:sp>
          <p:sp>
            <p:nvSpPr>
              <p:cNvPr id="49501" name="Freeform 17"/>
              <p:cNvSpPr>
                <a:spLocks noChangeAspect="1"/>
              </p:cNvSpPr>
              <p:nvPr/>
            </p:nvSpPr>
            <p:spPr bwMode="auto">
              <a:xfrm>
                <a:off x="986" y="1932"/>
                <a:ext cx="154" cy="99"/>
              </a:xfrm>
              <a:custGeom>
                <a:avLst/>
                <a:gdLst>
                  <a:gd name="T0" fmla="*/ 0 w 154"/>
                  <a:gd name="T1" fmla="*/ 0 h 99"/>
                  <a:gd name="T2" fmla="*/ 18 w 154"/>
                  <a:gd name="T3" fmla="*/ 0 h 99"/>
                  <a:gd name="T4" fmla="*/ 36 w 154"/>
                  <a:gd name="T5" fmla="*/ 3 h 99"/>
                  <a:gd name="T6" fmla="*/ 58 w 154"/>
                  <a:gd name="T7" fmla="*/ 10 h 99"/>
                  <a:gd name="T8" fmla="*/ 75 w 154"/>
                  <a:gd name="T9" fmla="*/ 20 h 99"/>
                  <a:gd name="T10" fmla="*/ 97 w 154"/>
                  <a:gd name="T11" fmla="*/ 34 h 99"/>
                  <a:gd name="T12" fmla="*/ 119 w 154"/>
                  <a:gd name="T13" fmla="*/ 51 h 99"/>
                  <a:gd name="T14" fmla="*/ 136 w 154"/>
                  <a:gd name="T15" fmla="*/ 72 h 99"/>
                  <a:gd name="T16" fmla="*/ 154 w 154"/>
                  <a:gd name="T17" fmla="*/ 99 h 9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4"/>
                  <a:gd name="T28" fmla="*/ 0 h 99"/>
                  <a:gd name="T29" fmla="*/ 154 w 154"/>
                  <a:gd name="T30" fmla="*/ 99 h 9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4" h="99">
                    <a:moveTo>
                      <a:pt x="0" y="0"/>
                    </a:moveTo>
                    <a:lnTo>
                      <a:pt x="18" y="0"/>
                    </a:lnTo>
                    <a:lnTo>
                      <a:pt x="36" y="3"/>
                    </a:lnTo>
                    <a:lnTo>
                      <a:pt x="58" y="10"/>
                    </a:lnTo>
                    <a:lnTo>
                      <a:pt x="75" y="20"/>
                    </a:lnTo>
                    <a:lnTo>
                      <a:pt x="97" y="34"/>
                    </a:lnTo>
                    <a:lnTo>
                      <a:pt x="119" y="51"/>
                    </a:lnTo>
                    <a:lnTo>
                      <a:pt x="136" y="72"/>
                    </a:lnTo>
                    <a:lnTo>
                      <a:pt x="154" y="99"/>
                    </a:lnTo>
                  </a:path>
                </a:pathLst>
              </a:custGeom>
              <a:noFill/>
              <a:ln w="17526">
                <a:solidFill>
                  <a:srgbClr val="0000FF"/>
                </a:solidFill>
                <a:prstDash val="solid"/>
                <a:round/>
                <a:headEnd/>
                <a:tailEnd/>
              </a:ln>
            </p:spPr>
            <p:txBody>
              <a:bodyPr/>
              <a:lstStyle/>
              <a:p>
                <a:endParaRPr lang="en-US"/>
              </a:p>
            </p:txBody>
          </p:sp>
          <p:sp>
            <p:nvSpPr>
              <p:cNvPr id="49502" name="Freeform 18"/>
              <p:cNvSpPr>
                <a:spLocks noChangeAspect="1"/>
              </p:cNvSpPr>
              <p:nvPr/>
            </p:nvSpPr>
            <p:spPr bwMode="auto">
              <a:xfrm>
                <a:off x="1140" y="2031"/>
                <a:ext cx="155" cy="460"/>
              </a:xfrm>
              <a:custGeom>
                <a:avLst/>
                <a:gdLst>
                  <a:gd name="T0" fmla="*/ 0 w 155"/>
                  <a:gd name="T1" fmla="*/ 0 h 460"/>
                  <a:gd name="T2" fmla="*/ 11 w 155"/>
                  <a:gd name="T3" fmla="*/ 21 h 460"/>
                  <a:gd name="T4" fmla="*/ 18 w 155"/>
                  <a:gd name="T5" fmla="*/ 42 h 460"/>
                  <a:gd name="T6" fmla="*/ 40 w 155"/>
                  <a:gd name="T7" fmla="*/ 93 h 460"/>
                  <a:gd name="T8" fmla="*/ 58 w 155"/>
                  <a:gd name="T9" fmla="*/ 151 h 460"/>
                  <a:gd name="T10" fmla="*/ 76 w 155"/>
                  <a:gd name="T11" fmla="*/ 213 h 460"/>
                  <a:gd name="T12" fmla="*/ 97 w 155"/>
                  <a:gd name="T13" fmla="*/ 278 h 460"/>
                  <a:gd name="T14" fmla="*/ 115 w 155"/>
                  <a:gd name="T15" fmla="*/ 344 h 460"/>
                  <a:gd name="T16" fmla="*/ 137 w 155"/>
                  <a:gd name="T17" fmla="*/ 405 h 460"/>
                  <a:gd name="T18" fmla="*/ 155 w 155"/>
                  <a:gd name="T19" fmla="*/ 460 h 4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5"/>
                  <a:gd name="T31" fmla="*/ 0 h 460"/>
                  <a:gd name="T32" fmla="*/ 155 w 155"/>
                  <a:gd name="T33" fmla="*/ 460 h 4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5" h="460">
                    <a:moveTo>
                      <a:pt x="0" y="0"/>
                    </a:moveTo>
                    <a:lnTo>
                      <a:pt x="11" y="21"/>
                    </a:lnTo>
                    <a:lnTo>
                      <a:pt x="18" y="42"/>
                    </a:lnTo>
                    <a:lnTo>
                      <a:pt x="40" y="93"/>
                    </a:lnTo>
                    <a:lnTo>
                      <a:pt x="58" y="151"/>
                    </a:lnTo>
                    <a:lnTo>
                      <a:pt x="76" y="213"/>
                    </a:lnTo>
                    <a:lnTo>
                      <a:pt x="97" y="278"/>
                    </a:lnTo>
                    <a:lnTo>
                      <a:pt x="115" y="344"/>
                    </a:lnTo>
                    <a:lnTo>
                      <a:pt x="137" y="405"/>
                    </a:lnTo>
                    <a:lnTo>
                      <a:pt x="155" y="460"/>
                    </a:lnTo>
                  </a:path>
                </a:pathLst>
              </a:custGeom>
              <a:noFill/>
              <a:ln w="17526">
                <a:solidFill>
                  <a:srgbClr val="0000FF"/>
                </a:solidFill>
                <a:prstDash val="solid"/>
                <a:round/>
                <a:headEnd/>
                <a:tailEnd/>
              </a:ln>
            </p:spPr>
            <p:txBody>
              <a:bodyPr/>
              <a:lstStyle/>
              <a:p>
                <a:endParaRPr lang="en-US"/>
              </a:p>
            </p:txBody>
          </p:sp>
          <p:sp>
            <p:nvSpPr>
              <p:cNvPr id="49503" name="Freeform 19"/>
              <p:cNvSpPr>
                <a:spLocks noChangeAspect="1"/>
              </p:cNvSpPr>
              <p:nvPr/>
            </p:nvSpPr>
            <p:spPr bwMode="auto">
              <a:xfrm>
                <a:off x="1295" y="2491"/>
                <a:ext cx="154" cy="361"/>
              </a:xfrm>
              <a:custGeom>
                <a:avLst/>
                <a:gdLst>
                  <a:gd name="T0" fmla="*/ 0 w 154"/>
                  <a:gd name="T1" fmla="*/ 0 h 361"/>
                  <a:gd name="T2" fmla="*/ 39 w 154"/>
                  <a:gd name="T3" fmla="*/ 103 h 361"/>
                  <a:gd name="T4" fmla="*/ 57 w 154"/>
                  <a:gd name="T5" fmla="*/ 155 h 361"/>
                  <a:gd name="T6" fmla="*/ 75 w 154"/>
                  <a:gd name="T7" fmla="*/ 203 h 361"/>
                  <a:gd name="T8" fmla="*/ 97 w 154"/>
                  <a:gd name="T9" fmla="*/ 247 h 361"/>
                  <a:gd name="T10" fmla="*/ 114 w 154"/>
                  <a:gd name="T11" fmla="*/ 292 h 361"/>
                  <a:gd name="T12" fmla="*/ 136 w 154"/>
                  <a:gd name="T13" fmla="*/ 330 h 361"/>
                  <a:gd name="T14" fmla="*/ 154 w 154"/>
                  <a:gd name="T15" fmla="*/ 361 h 361"/>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361"/>
                  <a:gd name="T26" fmla="*/ 154 w 154"/>
                  <a:gd name="T27" fmla="*/ 361 h 36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361">
                    <a:moveTo>
                      <a:pt x="0" y="0"/>
                    </a:moveTo>
                    <a:lnTo>
                      <a:pt x="39" y="103"/>
                    </a:lnTo>
                    <a:lnTo>
                      <a:pt x="57" y="155"/>
                    </a:lnTo>
                    <a:lnTo>
                      <a:pt x="75" y="203"/>
                    </a:lnTo>
                    <a:lnTo>
                      <a:pt x="97" y="247"/>
                    </a:lnTo>
                    <a:lnTo>
                      <a:pt x="114" y="292"/>
                    </a:lnTo>
                    <a:lnTo>
                      <a:pt x="136" y="330"/>
                    </a:lnTo>
                    <a:lnTo>
                      <a:pt x="154" y="361"/>
                    </a:lnTo>
                  </a:path>
                </a:pathLst>
              </a:custGeom>
              <a:noFill/>
              <a:ln w="17526">
                <a:solidFill>
                  <a:srgbClr val="0000FF"/>
                </a:solidFill>
                <a:prstDash val="solid"/>
                <a:round/>
                <a:headEnd/>
                <a:tailEnd/>
              </a:ln>
            </p:spPr>
            <p:txBody>
              <a:bodyPr/>
              <a:lstStyle/>
              <a:p>
                <a:endParaRPr lang="en-US"/>
              </a:p>
            </p:txBody>
          </p:sp>
          <p:sp>
            <p:nvSpPr>
              <p:cNvPr id="49504" name="Freeform 20"/>
              <p:cNvSpPr>
                <a:spLocks noChangeAspect="1"/>
              </p:cNvSpPr>
              <p:nvPr/>
            </p:nvSpPr>
            <p:spPr bwMode="auto">
              <a:xfrm>
                <a:off x="1449" y="2852"/>
                <a:ext cx="154" cy="99"/>
              </a:xfrm>
              <a:custGeom>
                <a:avLst/>
                <a:gdLst>
                  <a:gd name="T0" fmla="*/ 0 w 154"/>
                  <a:gd name="T1" fmla="*/ 0 h 99"/>
                  <a:gd name="T2" fmla="*/ 18 w 154"/>
                  <a:gd name="T3" fmla="*/ 24 h 99"/>
                  <a:gd name="T4" fmla="*/ 39 w 154"/>
                  <a:gd name="T5" fmla="*/ 44 h 99"/>
                  <a:gd name="T6" fmla="*/ 57 w 154"/>
                  <a:gd name="T7" fmla="*/ 62 h 99"/>
                  <a:gd name="T8" fmla="*/ 75 w 154"/>
                  <a:gd name="T9" fmla="*/ 72 h 99"/>
                  <a:gd name="T10" fmla="*/ 97 w 154"/>
                  <a:gd name="T11" fmla="*/ 82 h 99"/>
                  <a:gd name="T12" fmla="*/ 115 w 154"/>
                  <a:gd name="T13" fmla="*/ 89 h 99"/>
                  <a:gd name="T14" fmla="*/ 154 w 154"/>
                  <a:gd name="T15" fmla="*/ 99 h 99"/>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99"/>
                  <a:gd name="T26" fmla="*/ 154 w 154"/>
                  <a:gd name="T27" fmla="*/ 99 h 9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99">
                    <a:moveTo>
                      <a:pt x="0" y="0"/>
                    </a:moveTo>
                    <a:lnTo>
                      <a:pt x="18" y="24"/>
                    </a:lnTo>
                    <a:lnTo>
                      <a:pt x="39" y="44"/>
                    </a:lnTo>
                    <a:lnTo>
                      <a:pt x="57" y="62"/>
                    </a:lnTo>
                    <a:lnTo>
                      <a:pt x="75" y="72"/>
                    </a:lnTo>
                    <a:lnTo>
                      <a:pt x="97" y="82"/>
                    </a:lnTo>
                    <a:lnTo>
                      <a:pt x="115" y="89"/>
                    </a:lnTo>
                    <a:lnTo>
                      <a:pt x="154" y="99"/>
                    </a:lnTo>
                  </a:path>
                </a:pathLst>
              </a:custGeom>
              <a:noFill/>
              <a:ln w="17526">
                <a:solidFill>
                  <a:srgbClr val="0000FF"/>
                </a:solidFill>
                <a:prstDash val="solid"/>
                <a:round/>
                <a:headEnd/>
                <a:tailEnd/>
              </a:ln>
            </p:spPr>
            <p:txBody>
              <a:bodyPr/>
              <a:lstStyle/>
              <a:p>
                <a:endParaRPr lang="en-US"/>
              </a:p>
            </p:txBody>
          </p:sp>
        </p:grpSp>
        <p:grpSp>
          <p:nvGrpSpPr>
            <p:cNvPr id="5" name="Group 21"/>
            <p:cNvGrpSpPr>
              <a:grpSpLocks noChangeAspect="1"/>
            </p:cNvGrpSpPr>
            <p:nvPr/>
          </p:nvGrpSpPr>
          <p:grpSpPr bwMode="auto">
            <a:xfrm>
              <a:off x="985" y="453"/>
              <a:ext cx="1183" cy="1034"/>
              <a:chOff x="369" y="1932"/>
              <a:chExt cx="1234" cy="1019"/>
            </a:xfrm>
          </p:grpSpPr>
          <p:sp>
            <p:nvSpPr>
              <p:cNvPr id="49489" name="Freeform 22"/>
              <p:cNvSpPr>
                <a:spLocks noChangeAspect="1"/>
              </p:cNvSpPr>
              <p:nvPr/>
            </p:nvSpPr>
            <p:spPr bwMode="auto">
              <a:xfrm>
                <a:off x="369" y="2852"/>
                <a:ext cx="154" cy="99"/>
              </a:xfrm>
              <a:custGeom>
                <a:avLst/>
                <a:gdLst>
                  <a:gd name="T0" fmla="*/ 0 w 154"/>
                  <a:gd name="T1" fmla="*/ 99 h 99"/>
                  <a:gd name="T2" fmla="*/ 40 w 154"/>
                  <a:gd name="T3" fmla="*/ 89 h 99"/>
                  <a:gd name="T4" fmla="*/ 57 w 154"/>
                  <a:gd name="T5" fmla="*/ 82 h 99"/>
                  <a:gd name="T6" fmla="*/ 75 w 154"/>
                  <a:gd name="T7" fmla="*/ 72 h 99"/>
                  <a:gd name="T8" fmla="*/ 97 w 154"/>
                  <a:gd name="T9" fmla="*/ 62 h 99"/>
                  <a:gd name="T10" fmla="*/ 115 w 154"/>
                  <a:gd name="T11" fmla="*/ 44 h 99"/>
                  <a:gd name="T12" fmla="*/ 136 w 154"/>
                  <a:gd name="T13" fmla="*/ 24 h 99"/>
                  <a:gd name="T14" fmla="*/ 154 w 154"/>
                  <a:gd name="T15" fmla="*/ 0 h 99"/>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99"/>
                  <a:gd name="T26" fmla="*/ 154 w 154"/>
                  <a:gd name="T27" fmla="*/ 99 h 9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99">
                    <a:moveTo>
                      <a:pt x="0" y="99"/>
                    </a:moveTo>
                    <a:lnTo>
                      <a:pt x="40" y="89"/>
                    </a:lnTo>
                    <a:lnTo>
                      <a:pt x="57" y="82"/>
                    </a:lnTo>
                    <a:lnTo>
                      <a:pt x="75" y="72"/>
                    </a:lnTo>
                    <a:lnTo>
                      <a:pt x="97" y="62"/>
                    </a:lnTo>
                    <a:lnTo>
                      <a:pt x="115" y="44"/>
                    </a:lnTo>
                    <a:lnTo>
                      <a:pt x="136" y="24"/>
                    </a:lnTo>
                    <a:lnTo>
                      <a:pt x="154" y="0"/>
                    </a:lnTo>
                  </a:path>
                </a:pathLst>
              </a:custGeom>
              <a:noFill/>
              <a:ln w="17526">
                <a:solidFill>
                  <a:srgbClr val="0000FF"/>
                </a:solidFill>
                <a:prstDash val="solid"/>
                <a:round/>
                <a:headEnd/>
                <a:tailEnd/>
              </a:ln>
            </p:spPr>
            <p:txBody>
              <a:bodyPr/>
              <a:lstStyle/>
              <a:p>
                <a:endParaRPr lang="en-US"/>
              </a:p>
            </p:txBody>
          </p:sp>
          <p:sp>
            <p:nvSpPr>
              <p:cNvPr id="49490" name="Freeform 23"/>
              <p:cNvSpPr>
                <a:spLocks noChangeAspect="1"/>
              </p:cNvSpPr>
              <p:nvPr/>
            </p:nvSpPr>
            <p:spPr bwMode="auto">
              <a:xfrm>
                <a:off x="523" y="2491"/>
                <a:ext cx="155" cy="361"/>
              </a:xfrm>
              <a:custGeom>
                <a:avLst/>
                <a:gdLst>
                  <a:gd name="T0" fmla="*/ 0 w 155"/>
                  <a:gd name="T1" fmla="*/ 361 h 361"/>
                  <a:gd name="T2" fmla="*/ 18 w 155"/>
                  <a:gd name="T3" fmla="*/ 330 h 361"/>
                  <a:gd name="T4" fmla="*/ 40 w 155"/>
                  <a:gd name="T5" fmla="*/ 292 h 361"/>
                  <a:gd name="T6" fmla="*/ 58 w 155"/>
                  <a:gd name="T7" fmla="*/ 247 h 361"/>
                  <a:gd name="T8" fmla="*/ 76 w 155"/>
                  <a:gd name="T9" fmla="*/ 203 h 361"/>
                  <a:gd name="T10" fmla="*/ 97 w 155"/>
                  <a:gd name="T11" fmla="*/ 155 h 361"/>
                  <a:gd name="T12" fmla="*/ 115 w 155"/>
                  <a:gd name="T13" fmla="*/ 103 h 361"/>
                  <a:gd name="T14" fmla="*/ 155 w 155"/>
                  <a:gd name="T15" fmla="*/ 0 h 361"/>
                  <a:gd name="T16" fmla="*/ 0 60000 65536"/>
                  <a:gd name="T17" fmla="*/ 0 60000 65536"/>
                  <a:gd name="T18" fmla="*/ 0 60000 65536"/>
                  <a:gd name="T19" fmla="*/ 0 60000 65536"/>
                  <a:gd name="T20" fmla="*/ 0 60000 65536"/>
                  <a:gd name="T21" fmla="*/ 0 60000 65536"/>
                  <a:gd name="T22" fmla="*/ 0 60000 65536"/>
                  <a:gd name="T23" fmla="*/ 0 60000 65536"/>
                  <a:gd name="T24" fmla="*/ 0 w 155"/>
                  <a:gd name="T25" fmla="*/ 0 h 361"/>
                  <a:gd name="T26" fmla="*/ 155 w 155"/>
                  <a:gd name="T27" fmla="*/ 361 h 36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5" h="361">
                    <a:moveTo>
                      <a:pt x="0" y="361"/>
                    </a:moveTo>
                    <a:lnTo>
                      <a:pt x="18" y="330"/>
                    </a:lnTo>
                    <a:lnTo>
                      <a:pt x="40" y="292"/>
                    </a:lnTo>
                    <a:lnTo>
                      <a:pt x="58" y="247"/>
                    </a:lnTo>
                    <a:lnTo>
                      <a:pt x="76" y="203"/>
                    </a:lnTo>
                    <a:lnTo>
                      <a:pt x="97" y="155"/>
                    </a:lnTo>
                    <a:lnTo>
                      <a:pt x="115" y="103"/>
                    </a:lnTo>
                    <a:lnTo>
                      <a:pt x="155" y="0"/>
                    </a:lnTo>
                  </a:path>
                </a:pathLst>
              </a:custGeom>
              <a:noFill/>
              <a:ln w="17526">
                <a:solidFill>
                  <a:srgbClr val="0000FF"/>
                </a:solidFill>
                <a:prstDash val="solid"/>
                <a:round/>
                <a:headEnd/>
                <a:tailEnd/>
              </a:ln>
            </p:spPr>
            <p:txBody>
              <a:bodyPr/>
              <a:lstStyle/>
              <a:p>
                <a:endParaRPr lang="en-US"/>
              </a:p>
            </p:txBody>
          </p:sp>
          <p:sp>
            <p:nvSpPr>
              <p:cNvPr id="49491" name="Freeform 24"/>
              <p:cNvSpPr>
                <a:spLocks noChangeAspect="1"/>
              </p:cNvSpPr>
              <p:nvPr/>
            </p:nvSpPr>
            <p:spPr bwMode="auto">
              <a:xfrm>
                <a:off x="678" y="2031"/>
                <a:ext cx="154" cy="460"/>
              </a:xfrm>
              <a:custGeom>
                <a:avLst/>
                <a:gdLst>
                  <a:gd name="T0" fmla="*/ 0 w 154"/>
                  <a:gd name="T1" fmla="*/ 460 h 460"/>
                  <a:gd name="T2" fmla="*/ 18 w 154"/>
                  <a:gd name="T3" fmla="*/ 405 h 460"/>
                  <a:gd name="T4" fmla="*/ 39 w 154"/>
                  <a:gd name="T5" fmla="*/ 344 h 460"/>
                  <a:gd name="T6" fmla="*/ 57 w 154"/>
                  <a:gd name="T7" fmla="*/ 278 h 460"/>
                  <a:gd name="T8" fmla="*/ 75 w 154"/>
                  <a:gd name="T9" fmla="*/ 213 h 460"/>
                  <a:gd name="T10" fmla="*/ 96 w 154"/>
                  <a:gd name="T11" fmla="*/ 151 h 460"/>
                  <a:gd name="T12" fmla="*/ 114 w 154"/>
                  <a:gd name="T13" fmla="*/ 93 h 460"/>
                  <a:gd name="T14" fmla="*/ 136 w 154"/>
                  <a:gd name="T15" fmla="*/ 42 h 460"/>
                  <a:gd name="T16" fmla="*/ 143 w 154"/>
                  <a:gd name="T17" fmla="*/ 21 h 460"/>
                  <a:gd name="T18" fmla="*/ 154 w 154"/>
                  <a:gd name="T19" fmla="*/ 0 h 4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4"/>
                  <a:gd name="T31" fmla="*/ 0 h 460"/>
                  <a:gd name="T32" fmla="*/ 154 w 154"/>
                  <a:gd name="T33" fmla="*/ 460 h 4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4" h="460">
                    <a:moveTo>
                      <a:pt x="0" y="460"/>
                    </a:moveTo>
                    <a:lnTo>
                      <a:pt x="18" y="405"/>
                    </a:lnTo>
                    <a:lnTo>
                      <a:pt x="39" y="344"/>
                    </a:lnTo>
                    <a:lnTo>
                      <a:pt x="57" y="278"/>
                    </a:lnTo>
                    <a:lnTo>
                      <a:pt x="75" y="213"/>
                    </a:lnTo>
                    <a:lnTo>
                      <a:pt x="96" y="151"/>
                    </a:lnTo>
                    <a:lnTo>
                      <a:pt x="114" y="93"/>
                    </a:lnTo>
                    <a:lnTo>
                      <a:pt x="136" y="42"/>
                    </a:lnTo>
                    <a:lnTo>
                      <a:pt x="143" y="21"/>
                    </a:lnTo>
                    <a:lnTo>
                      <a:pt x="154" y="0"/>
                    </a:lnTo>
                  </a:path>
                </a:pathLst>
              </a:custGeom>
              <a:noFill/>
              <a:ln w="17526">
                <a:solidFill>
                  <a:srgbClr val="0000FF"/>
                </a:solidFill>
                <a:prstDash val="solid"/>
                <a:round/>
                <a:headEnd/>
                <a:tailEnd/>
              </a:ln>
            </p:spPr>
            <p:txBody>
              <a:bodyPr/>
              <a:lstStyle/>
              <a:p>
                <a:endParaRPr lang="en-US"/>
              </a:p>
            </p:txBody>
          </p:sp>
          <p:sp>
            <p:nvSpPr>
              <p:cNvPr id="49492" name="Freeform 25"/>
              <p:cNvSpPr>
                <a:spLocks noChangeAspect="1"/>
              </p:cNvSpPr>
              <p:nvPr/>
            </p:nvSpPr>
            <p:spPr bwMode="auto">
              <a:xfrm>
                <a:off x="832" y="1932"/>
                <a:ext cx="154" cy="99"/>
              </a:xfrm>
              <a:custGeom>
                <a:avLst/>
                <a:gdLst>
                  <a:gd name="T0" fmla="*/ 0 w 154"/>
                  <a:gd name="T1" fmla="*/ 99 h 99"/>
                  <a:gd name="T2" fmla="*/ 18 w 154"/>
                  <a:gd name="T3" fmla="*/ 72 h 99"/>
                  <a:gd name="T4" fmla="*/ 36 w 154"/>
                  <a:gd name="T5" fmla="*/ 51 h 99"/>
                  <a:gd name="T6" fmla="*/ 57 w 154"/>
                  <a:gd name="T7" fmla="*/ 34 h 99"/>
                  <a:gd name="T8" fmla="*/ 75 w 154"/>
                  <a:gd name="T9" fmla="*/ 20 h 99"/>
                  <a:gd name="T10" fmla="*/ 97 w 154"/>
                  <a:gd name="T11" fmla="*/ 10 h 99"/>
                  <a:gd name="T12" fmla="*/ 118 w 154"/>
                  <a:gd name="T13" fmla="*/ 3 h 99"/>
                  <a:gd name="T14" fmla="*/ 136 w 154"/>
                  <a:gd name="T15" fmla="*/ 0 h 99"/>
                  <a:gd name="T16" fmla="*/ 154 w 154"/>
                  <a:gd name="T17" fmla="*/ 0 h 9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4"/>
                  <a:gd name="T28" fmla="*/ 0 h 99"/>
                  <a:gd name="T29" fmla="*/ 154 w 154"/>
                  <a:gd name="T30" fmla="*/ 99 h 9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4" h="99">
                    <a:moveTo>
                      <a:pt x="0" y="99"/>
                    </a:moveTo>
                    <a:lnTo>
                      <a:pt x="18" y="72"/>
                    </a:lnTo>
                    <a:lnTo>
                      <a:pt x="36" y="51"/>
                    </a:lnTo>
                    <a:lnTo>
                      <a:pt x="57" y="34"/>
                    </a:lnTo>
                    <a:lnTo>
                      <a:pt x="75" y="20"/>
                    </a:lnTo>
                    <a:lnTo>
                      <a:pt x="97" y="10"/>
                    </a:lnTo>
                    <a:lnTo>
                      <a:pt x="118" y="3"/>
                    </a:lnTo>
                    <a:lnTo>
                      <a:pt x="136" y="0"/>
                    </a:lnTo>
                    <a:lnTo>
                      <a:pt x="154" y="0"/>
                    </a:lnTo>
                  </a:path>
                </a:pathLst>
              </a:custGeom>
              <a:noFill/>
              <a:ln w="17526">
                <a:solidFill>
                  <a:srgbClr val="0000FF"/>
                </a:solidFill>
                <a:prstDash val="solid"/>
                <a:round/>
                <a:headEnd/>
                <a:tailEnd/>
              </a:ln>
            </p:spPr>
            <p:txBody>
              <a:bodyPr/>
              <a:lstStyle/>
              <a:p>
                <a:endParaRPr lang="en-US"/>
              </a:p>
            </p:txBody>
          </p:sp>
          <p:sp>
            <p:nvSpPr>
              <p:cNvPr id="49493" name="Freeform 26"/>
              <p:cNvSpPr>
                <a:spLocks noChangeAspect="1"/>
              </p:cNvSpPr>
              <p:nvPr/>
            </p:nvSpPr>
            <p:spPr bwMode="auto">
              <a:xfrm>
                <a:off x="986" y="1932"/>
                <a:ext cx="154" cy="99"/>
              </a:xfrm>
              <a:custGeom>
                <a:avLst/>
                <a:gdLst>
                  <a:gd name="T0" fmla="*/ 0 w 154"/>
                  <a:gd name="T1" fmla="*/ 0 h 99"/>
                  <a:gd name="T2" fmla="*/ 18 w 154"/>
                  <a:gd name="T3" fmla="*/ 0 h 99"/>
                  <a:gd name="T4" fmla="*/ 36 w 154"/>
                  <a:gd name="T5" fmla="*/ 3 h 99"/>
                  <a:gd name="T6" fmla="*/ 58 w 154"/>
                  <a:gd name="T7" fmla="*/ 10 h 99"/>
                  <a:gd name="T8" fmla="*/ 75 w 154"/>
                  <a:gd name="T9" fmla="*/ 20 h 99"/>
                  <a:gd name="T10" fmla="*/ 97 w 154"/>
                  <a:gd name="T11" fmla="*/ 34 h 99"/>
                  <a:gd name="T12" fmla="*/ 119 w 154"/>
                  <a:gd name="T13" fmla="*/ 51 h 99"/>
                  <a:gd name="T14" fmla="*/ 136 w 154"/>
                  <a:gd name="T15" fmla="*/ 72 h 99"/>
                  <a:gd name="T16" fmla="*/ 154 w 154"/>
                  <a:gd name="T17" fmla="*/ 99 h 9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4"/>
                  <a:gd name="T28" fmla="*/ 0 h 99"/>
                  <a:gd name="T29" fmla="*/ 154 w 154"/>
                  <a:gd name="T30" fmla="*/ 99 h 9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4" h="99">
                    <a:moveTo>
                      <a:pt x="0" y="0"/>
                    </a:moveTo>
                    <a:lnTo>
                      <a:pt x="18" y="0"/>
                    </a:lnTo>
                    <a:lnTo>
                      <a:pt x="36" y="3"/>
                    </a:lnTo>
                    <a:lnTo>
                      <a:pt x="58" y="10"/>
                    </a:lnTo>
                    <a:lnTo>
                      <a:pt x="75" y="20"/>
                    </a:lnTo>
                    <a:lnTo>
                      <a:pt x="97" y="34"/>
                    </a:lnTo>
                    <a:lnTo>
                      <a:pt x="119" y="51"/>
                    </a:lnTo>
                    <a:lnTo>
                      <a:pt x="136" y="72"/>
                    </a:lnTo>
                    <a:lnTo>
                      <a:pt x="154" y="99"/>
                    </a:lnTo>
                  </a:path>
                </a:pathLst>
              </a:custGeom>
              <a:noFill/>
              <a:ln w="17526">
                <a:solidFill>
                  <a:srgbClr val="0000FF"/>
                </a:solidFill>
                <a:prstDash val="solid"/>
                <a:round/>
                <a:headEnd/>
                <a:tailEnd/>
              </a:ln>
            </p:spPr>
            <p:txBody>
              <a:bodyPr/>
              <a:lstStyle/>
              <a:p>
                <a:endParaRPr lang="en-US"/>
              </a:p>
            </p:txBody>
          </p:sp>
          <p:sp>
            <p:nvSpPr>
              <p:cNvPr id="49494" name="Freeform 27"/>
              <p:cNvSpPr>
                <a:spLocks noChangeAspect="1"/>
              </p:cNvSpPr>
              <p:nvPr/>
            </p:nvSpPr>
            <p:spPr bwMode="auto">
              <a:xfrm>
                <a:off x="1140" y="2031"/>
                <a:ext cx="155" cy="460"/>
              </a:xfrm>
              <a:custGeom>
                <a:avLst/>
                <a:gdLst>
                  <a:gd name="T0" fmla="*/ 0 w 155"/>
                  <a:gd name="T1" fmla="*/ 0 h 460"/>
                  <a:gd name="T2" fmla="*/ 11 w 155"/>
                  <a:gd name="T3" fmla="*/ 21 h 460"/>
                  <a:gd name="T4" fmla="*/ 18 w 155"/>
                  <a:gd name="T5" fmla="*/ 42 h 460"/>
                  <a:gd name="T6" fmla="*/ 40 w 155"/>
                  <a:gd name="T7" fmla="*/ 93 h 460"/>
                  <a:gd name="T8" fmla="*/ 58 w 155"/>
                  <a:gd name="T9" fmla="*/ 151 h 460"/>
                  <a:gd name="T10" fmla="*/ 76 w 155"/>
                  <a:gd name="T11" fmla="*/ 213 h 460"/>
                  <a:gd name="T12" fmla="*/ 97 w 155"/>
                  <a:gd name="T13" fmla="*/ 278 h 460"/>
                  <a:gd name="T14" fmla="*/ 115 w 155"/>
                  <a:gd name="T15" fmla="*/ 344 h 460"/>
                  <a:gd name="T16" fmla="*/ 137 w 155"/>
                  <a:gd name="T17" fmla="*/ 405 h 460"/>
                  <a:gd name="T18" fmla="*/ 155 w 155"/>
                  <a:gd name="T19" fmla="*/ 460 h 4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5"/>
                  <a:gd name="T31" fmla="*/ 0 h 460"/>
                  <a:gd name="T32" fmla="*/ 155 w 155"/>
                  <a:gd name="T33" fmla="*/ 460 h 4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5" h="460">
                    <a:moveTo>
                      <a:pt x="0" y="0"/>
                    </a:moveTo>
                    <a:lnTo>
                      <a:pt x="11" y="21"/>
                    </a:lnTo>
                    <a:lnTo>
                      <a:pt x="18" y="42"/>
                    </a:lnTo>
                    <a:lnTo>
                      <a:pt x="40" y="93"/>
                    </a:lnTo>
                    <a:lnTo>
                      <a:pt x="58" y="151"/>
                    </a:lnTo>
                    <a:lnTo>
                      <a:pt x="76" y="213"/>
                    </a:lnTo>
                    <a:lnTo>
                      <a:pt x="97" y="278"/>
                    </a:lnTo>
                    <a:lnTo>
                      <a:pt x="115" y="344"/>
                    </a:lnTo>
                    <a:lnTo>
                      <a:pt x="137" y="405"/>
                    </a:lnTo>
                    <a:lnTo>
                      <a:pt x="155" y="460"/>
                    </a:lnTo>
                  </a:path>
                </a:pathLst>
              </a:custGeom>
              <a:noFill/>
              <a:ln w="17526">
                <a:solidFill>
                  <a:srgbClr val="0000FF"/>
                </a:solidFill>
                <a:prstDash val="solid"/>
                <a:round/>
                <a:headEnd/>
                <a:tailEnd/>
              </a:ln>
            </p:spPr>
            <p:txBody>
              <a:bodyPr/>
              <a:lstStyle/>
              <a:p>
                <a:endParaRPr lang="en-US"/>
              </a:p>
            </p:txBody>
          </p:sp>
          <p:sp>
            <p:nvSpPr>
              <p:cNvPr id="49495" name="Freeform 28"/>
              <p:cNvSpPr>
                <a:spLocks noChangeAspect="1"/>
              </p:cNvSpPr>
              <p:nvPr/>
            </p:nvSpPr>
            <p:spPr bwMode="auto">
              <a:xfrm>
                <a:off x="1295" y="2491"/>
                <a:ext cx="154" cy="361"/>
              </a:xfrm>
              <a:custGeom>
                <a:avLst/>
                <a:gdLst>
                  <a:gd name="T0" fmla="*/ 0 w 154"/>
                  <a:gd name="T1" fmla="*/ 0 h 361"/>
                  <a:gd name="T2" fmla="*/ 39 w 154"/>
                  <a:gd name="T3" fmla="*/ 103 h 361"/>
                  <a:gd name="T4" fmla="*/ 57 w 154"/>
                  <a:gd name="T5" fmla="*/ 155 h 361"/>
                  <a:gd name="T6" fmla="*/ 75 w 154"/>
                  <a:gd name="T7" fmla="*/ 203 h 361"/>
                  <a:gd name="T8" fmla="*/ 97 w 154"/>
                  <a:gd name="T9" fmla="*/ 247 h 361"/>
                  <a:gd name="T10" fmla="*/ 114 w 154"/>
                  <a:gd name="T11" fmla="*/ 292 h 361"/>
                  <a:gd name="T12" fmla="*/ 136 w 154"/>
                  <a:gd name="T13" fmla="*/ 330 h 361"/>
                  <a:gd name="T14" fmla="*/ 154 w 154"/>
                  <a:gd name="T15" fmla="*/ 361 h 361"/>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361"/>
                  <a:gd name="T26" fmla="*/ 154 w 154"/>
                  <a:gd name="T27" fmla="*/ 361 h 36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361">
                    <a:moveTo>
                      <a:pt x="0" y="0"/>
                    </a:moveTo>
                    <a:lnTo>
                      <a:pt x="39" y="103"/>
                    </a:lnTo>
                    <a:lnTo>
                      <a:pt x="57" y="155"/>
                    </a:lnTo>
                    <a:lnTo>
                      <a:pt x="75" y="203"/>
                    </a:lnTo>
                    <a:lnTo>
                      <a:pt x="97" y="247"/>
                    </a:lnTo>
                    <a:lnTo>
                      <a:pt x="114" y="292"/>
                    </a:lnTo>
                    <a:lnTo>
                      <a:pt x="136" y="330"/>
                    </a:lnTo>
                    <a:lnTo>
                      <a:pt x="154" y="361"/>
                    </a:lnTo>
                  </a:path>
                </a:pathLst>
              </a:custGeom>
              <a:noFill/>
              <a:ln w="17526">
                <a:solidFill>
                  <a:srgbClr val="0000FF"/>
                </a:solidFill>
                <a:prstDash val="solid"/>
                <a:round/>
                <a:headEnd/>
                <a:tailEnd/>
              </a:ln>
            </p:spPr>
            <p:txBody>
              <a:bodyPr/>
              <a:lstStyle/>
              <a:p>
                <a:endParaRPr lang="en-US"/>
              </a:p>
            </p:txBody>
          </p:sp>
          <p:sp>
            <p:nvSpPr>
              <p:cNvPr id="49496" name="Freeform 29"/>
              <p:cNvSpPr>
                <a:spLocks noChangeAspect="1"/>
              </p:cNvSpPr>
              <p:nvPr/>
            </p:nvSpPr>
            <p:spPr bwMode="auto">
              <a:xfrm>
                <a:off x="1449" y="2852"/>
                <a:ext cx="154" cy="99"/>
              </a:xfrm>
              <a:custGeom>
                <a:avLst/>
                <a:gdLst>
                  <a:gd name="T0" fmla="*/ 0 w 154"/>
                  <a:gd name="T1" fmla="*/ 0 h 99"/>
                  <a:gd name="T2" fmla="*/ 18 w 154"/>
                  <a:gd name="T3" fmla="*/ 24 h 99"/>
                  <a:gd name="T4" fmla="*/ 39 w 154"/>
                  <a:gd name="T5" fmla="*/ 44 h 99"/>
                  <a:gd name="T6" fmla="*/ 57 w 154"/>
                  <a:gd name="T7" fmla="*/ 62 h 99"/>
                  <a:gd name="T8" fmla="*/ 75 w 154"/>
                  <a:gd name="T9" fmla="*/ 72 h 99"/>
                  <a:gd name="T10" fmla="*/ 97 w 154"/>
                  <a:gd name="T11" fmla="*/ 82 h 99"/>
                  <a:gd name="T12" fmla="*/ 115 w 154"/>
                  <a:gd name="T13" fmla="*/ 89 h 99"/>
                  <a:gd name="T14" fmla="*/ 154 w 154"/>
                  <a:gd name="T15" fmla="*/ 99 h 99"/>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99"/>
                  <a:gd name="T26" fmla="*/ 154 w 154"/>
                  <a:gd name="T27" fmla="*/ 99 h 9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99">
                    <a:moveTo>
                      <a:pt x="0" y="0"/>
                    </a:moveTo>
                    <a:lnTo>
                      <a:pt x="18" y="24"/>
                    </a:lnTo>
                    <a:lnTo>
                      <a:pt x="39" y="44"/>
                    </a:lnTo>
                    <a:lnTo>
                      <a:pt x="57" y="62"/>
                    </a:lnTo>
                    <a:lnTo>
                      <a:pt x="75" y="72"/>
                    </a:lnTo>
                    <a:lnTo>
                      <a:pt x="97" y="82"/>
                    </a:lnTo>
                    <a:lnTo>
                      <a:pt x="115" y="89"/>
                    </a:lnTo>
                    <a:lnTo>
                      <a:pt x="154" y="99"/>
                    </a:lnTo>
                  </a:path>
                </a:pathLst>
              </a:custGeom>
              <a:noFill/>
              <a:ln w="17526">
                <a:solidFill>
                  <a:srgbClr val="0000FF"/>
                </a:solidFill>
                <a:prstDash val="solid"/>
                <a:round/>
                <a:headEnd/>
                <a:tailEnd/>
              </a:ln>
            </p:spPr>
            <p:txBody>
              <a:bodyPr/>
              <a:lstStyle/>
              <a:p>
                <a:endParaRPr lang="en-US"/>
              </a:p>
            </p:txBody>
          </p:sp>
        </p:grpSp>
        <p:grpSp>
          <p:nvGrpSpPr>
            <p:cNvPr id="6" name="Group 30"/>
            <p:cNvGrpSpPr>
              <a:grpSpLocks noChangeAspect="1"/>
            </p:cNvGrpSpPr>
            <p:nvPr/>
          </p:nvGrpSpPr>
          <p:grpSpPr bwMode="auto">
            <a:xfrm>
              <a:off x="1158" y="453"/>
              <a:ext cx="1183" cy="1034"/>
              <a:chOff x="369" y="1932"/>
              <a:chExt cx="1234" cy="1019"/>
            </a:xfrm>
          </p:grpSpPr>
          <p:sp>
            <p:nvSpPr>
              <p:cNvPr id="49481" name="Freeform 31"/>
              <p:cNvSpPr>
                <a:spLocks noChangeAspect="1"/>
              </p:cNvSpPr>
              <p:nvPr/>
            </p:nvSpPr>
            <p:spPr bwMode="auto">
              <a:xfrm>
                <a:off x="369" y="2852"/>
                <a:ext cx="154" cy="99"/>
              </a:xfrm>
              <a:custGeom>
                <a:avLst/>
                <a:gdLst>
                  <a:gd name="T0" fmla="*/ 0 w 154"/>
                  <a:gd name="T1" fmla="*/ 99 h 99"/>
                  <a:gd name="T2" fmla="*/ 40 w 154"/>
                  <a:gd name="T3" fmla="*/ 89 h 99"/>
                  <a:gd name="T4" fmla="*/ 57 w 154"/>
                  <a:gd name="T5" fmla="*/ 82 h 99"/>
                  <a:gd name="T6" fmla="*/ 75 w 154"/>
                  <a:gd name="T7" fmla="*/ 72 h 99"/>
                  <a:gd name="T8" fmla="*/ 97 w 154"/>
                  <a:gd name="T9" fmla="*/ 62 h 99"/>
                  <a:gd name="T10" fmla="*/ 115 w 154"/>
                  <a:gd name="T11" fmla="*/ 44 h 99"/>
                  <a:gd name="T12" fmla="*/ 136 w 154"/>
                  <a:gd name="T13" fmla="*/ 24 h 99"/>
                  <a:gd name="T14" fmla="*/ 154 w 154"/>
                  <a:gd name="T15" fmla="*/ 0 h 99"/>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99"/>
                  <a:gd name="T26" fmla="*/ 154 w 154"/>
                  <a:gd name="T27" fmla="*/ 99 h 9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99">
                    <a:moveTo>
                      <a:pt x="0" y="99"/>
                    </a:moveTo>
                    <a:lnTo>
                      <a:pt x="40" y="89"/>
                    </a:lnTo>
                    <a:lnTo>
                      <a:pt x="57" y="82"/>
                    </a:lnTo>
                    <a:lnTo>
                      <a:pt x="75" y="72"/>
                    </a:lnTo>
                    <a:lnTo>
                      <a:pt x="97" y="62"/>
                    </a:lnTo>
                    <a:lnTo>
                      <a:pt x="115" y="44"/>
                    </a:lnTo>
                    <a:lnTo>
                      <a:pt x="136" y="24"/>
                    </a:lnTo>
                    <a:lnTo>
                      <a:pt x="154" y="0"/>
                    </a:lnTo>
                  </a:path>
                </a:pathLst>
              </a:custGeom>
              <a:noFill/>
              <a:ln w="17526">
                <a:solidFill>
                  <a:srgbClr val="0000FF"/>
                </a:solidFill>
                <a:prstDash val="solid"/>
                <a:round/>
                <a:headEnd/>
                <a:tailEnd/>
              </a:ln>
            </p:spPr>
            <p:txBody>
              <a:bodyPr/>
              <a:lstStyle/>
              <a:p>
                <a:endParaRPr lang="en-US"/>
              </a:p>
            </p:txBody>
          </p:sp>
          <p:sp>
            <p:nvSpPr>
              <p:cNvPr id="49482" name="Freeform 32"/>
              <p:cNvSpPr>
                <a:spLocks noChangeAspect="1"/>
              </p:cNvSpPr>
              <p:nvPr/>
            </p:nvSpPr>
            <p:spPr bwMode="auto">
              <a:xfrm>
                <a:off x="523" y="2491"/>
                <a:ext cx="155" cy="361"/>
              </a:xfrm>
              <a:custGeom>
                <a:avLst/>
                <a:gdLst>
                  <a:gd name="T0" fmla="*/ 0 w 155"/>
                  <a:gd name="T1" fmla="*/ 361 h 361"/>
                  <a:gd name="T2" fmla="*/ 18 w 155"/>
                  <a:gd name="T3" fmla="*/ 330 h 361"/>
                  <a:gd name="T4" fmla="*/ 40 w 155"/>
                  <a:gd name="T5" fmla="*/ 292 h 361"/>
                  <a:gd name="T6" fmla="*/ 58 w 155"/>
                  <a:gd name="T7" fmla="*/ 247 h 361"/>
                  <a:gd name="T8" fmla="*/ 76 w 155"/>
                  <a:gd name="T9" fmla="*/ 203 h 361"/>
                  <a:gd name="T10" fmla="*/ 97 w 155"/>
                  <a:gd name="T11" fmla="*/ 155 h 361"/>
                  <a:gd name="T12" fmla="*/ 115 w 155"/>
                  <a:gd name="T13" fmla="*/ 103 h 361"/>
                  <a:gd name="T14" fmla="*/ 155 w 155"/>
                  <a:gd name="T15" fmla="*/ 0 h 361"/>
                  <a:gd name="T16" fmla="*/ 0 60000 65536"/>
                  <a:gd name="T17" fmla="*/ 0 60000 65536"/>
                  <a:gd name="T18" fmla="*/ 0 60000 65536"/>
                  <a:gd name="T19" fmla="*/ 0 60000 65536"/>
                  <a:gd name="T20" fmla="*/ 0 60000 65536"/>
                  <a:gd name="T21" fmla="*/ 0 60000 65536"/>
                  <a:gd name="T22" fmla="*/ 0 60000 65536"/>
                  <a:gd name="T23" fmla="*/ 0 60000 65536"/>
                  <a:gd name="T24" fmla="*/ 0 w 155"/>
                  <a:gd name="T25" fmla="*/ 0 h 361"/>
                  <a:gd name="T26" fmla="*/ 155 w 155"/>
                  <a:gd name="T27" fmla="*/ 361 h 36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5" h="361">
                    <a:moveTo>
                      <a:pt x="0" y="361"/>
                    </a:moveTo>
                    <a:lnTo>
                      <a:pt x="18" y="330"/>
                    </a:lnTo>
                    <a:lnTo>
                      <a:pt x="40" y="292"/>
                    </a:lnTo>
                    <a:lnTo>
                      <a:pt x="58" y="247"/>
                    </a:lnTo>
                    <a:lnTo>
                      <a:pt x="76" y="203"/>
                    </a:lnTo>
                    <a:lnTo>
                      <a:pt x="97" y="155"/>
                    </a:lnTo>
                    <a:lnTo>
                      <a:pt x="115" y="103"/>
                    </a:lnTo>
                    <a:lnTo>
                      <a:pt x="155" y="0"/>
                    </a:lnTo>
                  </a:path>
                </a:pathLst>
              </a:custGeom>
              <a:noFill/>
              <a:ln w="17526">
                <a:solidFill>
                  <a:srgbClr val="0000FF"/>
                </a:solidFill>
                <a:prstDash val="solid"/>
                <a:round/>
                <a:headEnd/>
                <a:tailEnd/>
              </a:ln>
            </p:spPr>
            <p:txBody>
              <a:bodyPr/>
              <a:lstStyle/>
              <a:p>
                <a:endParaRPr lang="en-US"/>
              </a:p>
            </p:txBody>
          </p:sp>
          <p:sp>
            <p:nvSpPr>
              <p:cNvPr id="49483" name="Freeform 33"/>
              <p:cNvSpPr>
                <a:spLocks noChangeAspect="1"/>
              </p:cNvSpPr>
              <p:nvPr/>
            </p:nvSpPr>
            <p:spPr bwMode="auto">
              <a:xfrm>
                <a:off x="678" y="2031"/>
                <a:ext cx="154" cy="460"/>
              </a:xfrm>
              <a:custGeom>
                <a:avLst/>
                <a:gdLst>
                  <a:gd name="T0" fmla="*/ 0 w 154"/>
                  <a:gd name="T1" fmla="*/ 460 h 460"/>
                  <a:gd name="T2" fmla="*/ 18 w 154"/>
                  <a:gd name="T3" fmla="*/ 405 h 460"/>
                  <a:gd name="T4" fmla="*/ 39 w 154"/>
                  <a:gd name="T5" fmla="*/ 344 h 460"/>
                  <a:gd name="T6" fmla="*/ 57 w 154"/>
                  <a:gd name="T7" fmla="*/ 278 h 460"/>
                  <a:gd name="T8" fmla="*/ 75 w 154"/>
                  <a:gd name="T9" fmla="*/ 213 h 460"/>
                  <a:gd name="T10" fmla="*/ 96 w 154"/>
                  <a:gd name="T11" fmla="*/ 151 h 460"/>
                  <a:gd name="T12" fmla="*/ 114 w 154"/>
                  <a:gd name="T13" fmla="*/ 93 h 460"/>
                  <a:gd name="T14" fmla="*/ 136 w 154"/>
                  <a:gd name="T15" fmla="*/ 42 h 460"/>
                  <a:gd name="T16" fmla="*/ 143 w 154"/>
                  <a:gd name="T17" fmla="*/ 21 h 460"/>
                  <a:gd name="T18" fmla="*/ 154 w 154"/>
                  <a:gd name="T19" fmla="*/ 0 h 4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4"/>
                  <a:gd name="T31" fmla="*/ 0 h 460"/>
                  <a:gd name="T32" fmla="*/ 154 w 154"/>
                  <a:gd name="T33" fmla="*/ 460 h 4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4" h="460">
                    <a:moveTo>
                      <a:pt x="0" y="460"/>
                    </a:moveTo>
                    <a:lnTo>
                      <a:pt x="18" y="405"/>
                    </a:lnTo>
                    <a:lnTo>
                      <a:pt x="39" y="344"/>
                    </a:lnTo>
                    <a:lnTo>
                      <a:pt x="57" y="278"/>
                    </a:lnTo>
                    <a:lnTo>
                      <a:pt x="75" y="213"/>
                    </a:lnTo>
                    <a:lnTo>
                      <a:pt x="96" y="151"/>
                    </a:lnTo>
                    <a:lnTo>
                      <a:pt x="114" y="93"/>
                    </a:lnTo>
                    <a:lnTo>
                      <a:pt x="136" y="42"/>
                    </a:lnTo>
                    <a:lnTo>
                      <a:pt x="143" y="21"/>
                    </a:lnTo>
                    <a:lnTo>
                      <a:pt x="154" y="0"/>
                    </a:lnTo>
                  </a:path>
                </a:pathLst>
              </a:custGeom>
              <a:noFill/>
              <a:ln w="17526">
                <a:solidFill>
                  <a:srgbClr val="0000FF"/>
                </a:solidFill>
                <a:prstDash val="solid"/>
                <a:round/>
                <a:headEnd/>
                <a:tailEnd/>
              </a:ln>
            </p:spPr>
            <p:txBody>
              <a:bodyPr/>
              <a:lstStyle/>
              <a:p>
                <a:endParaRPr lang="en-US"/>
              </a:p>
            </p:txBody>
          </p:sp>
          <p:sp>
            <p:nvSpPr>
              <p:cNvPr id="49484" name="Freeform 34"/>
              <p:cNvSpPr>
                <a:spLocks noChangeAspect="1"/>
              </p:cNvSpPr>
              <p:nvPr/>
            </p:nvSpPr>
            <p:spPr bwMode="auto">
              <a:xfrm>
                <a:off x="832" y="1932"/>
                <a:ext cx="154" cy="99"/>
              </a:xfrm>
              <a:custGeom>
                <a:avLst/>
                <a:gdLst>
                  <a:gd name="T0" fmla="*/ 0 w 154"/>
                  <a:gd name="T1" fmla="*/ 99 h 99"/>
                  <a:gd name="T2" fmla="*/ 18 w 154"/>
                  <a:gd name="T3" fmla="*/ 72 h 99"/>
                  <a:gd name="T4" fmla="*/ 36 w 154"/>
                  <a:gd name="T5" fmla="*/ 51 h 99"/>
                  <a:gd name="T6" fmla="*/ 57 w 154"/>
                  <a:gd name="T7" fmla="*/ 34 h 99"/>
                  <a:gd name="T8" fmla="*/ 75 w 154"/>
                  <a:gd name="T9" fmla="*/ 20 h 99"/>
                  <a:gd name="T10" fmla="*/ 97 w 154"/>
                  <a:gd name="T11" fmla="*/ 10 h 99"/>
                  <a:gd name="T12" fmla="*/ 118 w 154"/>
                  <a:gd name="T13" fmla="*/ 3 h 99"/>
                  <a:gd name="T14" fmla="*/ 136 w 154"/>
                  <a:gd name="T15" fmla="*/ 0 h 99"/>
                  <a:gd name="T16" fmla="*/ 154 w 154"/>
                  <a:gd name="T17" fmla="*/ 0 h 9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4"/>
                  <a:gd name="T28" fmla="*/ 0 h 99"/>
                  <a:gd name="T29" fmla="*/ 154 w 154"/>
                  <a:gd name="T30" fmla="*/ 99 h 9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4" h="99">
                    <a:moveTo>
                      <a:pt x="0" y="99"/>
                    </a:moveTo>
                    <a:lnTo>
                      <a:pt x="18" y="72"/>
                    </a:lnTo>
                    <a:lnTo>
                      <a:pt x="36" y="51"/>
                    </a:lnTo>
                    <a:lnTo>
                      <a:pt x="57" y="34"/>
                    </a:lnTo>
                    <a:lnTo>
                      <a:pt x="75" y="20"/>
                    </a:lnTo>
                    <a:lnTo>
                      <a:pt x="97" y="10"/>
                    </a:lnTo>
                    <a:lnTo>
                      <a:pt x="118" y="3"/>
                    </a:lnTo>
                    <a:lnTo>
                      <a:pt x="136" y="0"/>
                    </a:lnTo>
                    <a:lnTo>
                      <a:pt x="154" y="0"/>
                    </a:lnTo>
                  </a:path>
                </a:pathLst>
              </a:custGeom>
              <a:noFill/>
              <a:ln w="17526">
                <a:solidFill>
                  <a:srgbClr val="0000FF"/>
                </a:solidFill>
                <a:prstDash val="solid"/>
                <a:round/>
                <a:headEnd/>
                <a:tailEnd/>
              </a:ln>
            </p:spPr>
            <p:txBody>
              <a:bodyPr/>
              <a:lstStyle/>
              <a:p>
                <a:endParaRPr lang="en-US"/>
              </a:p>
            </p:txBody>
          </p:sp>
          <p:sp>
            <p:nvSpPr>
              <p:cNvPr id="49485" name="Freeform 35"/>
              <p:cNvSpPr>
                <a:spLocks noChangeAspect="1"/>
              </p:cNvSpPr>
              <p:nvPr/>
            </p:nvSpPr>
            <p:spPr bwMode="auto">
              <a:xfrm>
                <a:off x="986" y="1932"/>
                <a:ext cx="154" cy="99"/>
              </a:xfrm>
              <a:custGeom>
                <a:avLst/>
                <a:gdLst>
                  <a:gd name="T0" fmla="*/ 0 w 154"/>
                  <a:gd name="T1" fmla="*/ 0 h 99"/>
                  <a:gd name="T2" fmla="*/ 18 w 154"/>
                  <a:gd name="T3" fmla="*/ 0 h 99"/>
                  <a:gd name="T4" fmla="*/ 36 w 154"/>
                  <a:gd name="T5" fmla="*/ 3 h 99"/>
                  <a:gd name="T6" fmla="*/ 58 w 154"/>
                  <a:gd name="T7" fmla="*/ 10 h 99"/>
                  <a:gd name="T8" fmla="*/ 75 w 154"/>
                  <a:gd name="T9" fmla="*/ 20 h 99"/>
                  <a:gd name="T10" fmla="*/ 97 w 154"/>
                  <a:gd name="T11" fmla="*/ 34 h 99"/>
                  <a:gd name="T12" fmla="*/ 119 w 154"/>
                  <a:gd name="T13" fmla="*/ 51 h 99"/>
                  <a:gd name="T14" fmla="*/ 136 w 154"/>
                  <a:gd name="T15" fmla="*/ 72 h 99"/>
                  <a:gd name="T16" fmla="*/ 154 w 154"/>
                  <a:gd name="T17" fmla="*/ 99 h 9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4"/>
                  <a:gd name="T28" fmla="*/ 0 h 99"/>
                  <a:gd name="T29" fmla="*/ 154 w 154"/>
                  <a:gd name="T30" fmla="*/ 99 h 9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4" h="99">
                    <a:moveTo>
                      <a:pt x="0" y="0"/>
                    </a:moveTo>
                    <a:lnTo>
                      <a:pt x="18" y="0"/>
                    </a:lnTo>
                    <a:lnTo>
                      <a:pt x="36" y="3"/>
                    </a:lnTo>
                    <a:lnTo>
                      <a:pt x="58" y="10"/>
                    </a:lnTo>
                    <a:lnTo>
                      <a:pt x="75" y="20"/>
                    </a:lnTo>
                    <a:lnTo>
                      <a:pt x="97" y="34"/>
                    </a:lnTo>
                    <a:lnTo>
                      <a:pt x="119" y="51"/>
                    </a:lnTo>
                    <a:lnTo>
                      <a:pt x="136" y="72"/>
                    </a:lnTo>
                    <a:lnTo>
                      <a:pt x="154" y="99"/>
                    </a:lnTo>
                  </a:path>
                </a:pathLst>
              </a:custGeom>
              <a:noFill/>
              <a:ln w="17526">
                <a:solidFill>
                  <a:srgbClr val="0000FF"/>
                </a:solidFill>
                <a:prstDash val="solid"/>
                <a:round/>
                <a:headEnd/>
                <a:tailEnd/>
              </a:ln>
            </p:spPr>
            <p:txBody>
              <a:bodyPr/>
              <a:lstStyle/>
              <a:p>
                <a:endParaRPr lang="en-US"/>
              </a:p>
            </p:txBody>
          </p:sp>
          <p:sp>
            <p:nvSpPr>
              <p:cNvPr id="49486" name="Freeform 36"/>
              <p:cNvSpPr>
                <a:spLocks noChangeAspect="1"/>
              </p:cNvSpPr>
              <p:nvPr/>
            </p:nvSpPr>
            <p:spPr bwMode="auto">
              <a:xfrm>
                <a:off x="1140" y="2031"/>
                <a:ext cx="155" cy="460"/>
              </a:xfrm>
              <a:custGeom>
                <a:avLst/>
                <a:gdLst>
                  <a:gd name="T0" fmla="*/ 0 w 155"/>
                  <a:gd name="T1" fmla="*/ 0 h 460"/>
                  <a:gd name="T2" fmla="*/ 11 w 155"/>
                  <a:gd name="T3" fmla="*/ 21 h 460"/>
                  <a:gd name="T4" fmla="*/ 18 w 155"/>
                  <a:gd name="T5" fmla="*/ 42 h 460"/>
                  <a:gd name="T6" fmla="*/ 40 w 155"/>
                  <a:gd name="T7" fmla="*/ 93 h 460"/>
                  <a:gd name="T8" fmla="*/ 58 w 155"/>
                  <a:gd name="T9" fmla="*/ 151 h 460"/>
                  <a:gd name="T10" fmla="*/ 76 w 155"/>
                  <a:gd name="T11" fmla="*/ 213 h 460"/>
                  <a:gd name="T12" fmla="*/ 97 w 155"/>
                  <a:gd name="T13" fmla="*/ 278 h 460"/>
                  <a:gd name="T14" fmla="*/ 115 w 155"/>
                  <a:gd name="T15" fmla="*/ 344 h 460"/>
                  <a:gd name="T16" fmla="*/ 137 w 155"/>
                  <a:gd name="T17" fmla="*/ 405 h 460"/>
                  <a:gd name="T18" fmla="*/ 155 w 155"/>
                  <a:gd name="T19" fmla="*/ 460 h 4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5"/>
                  <a:gd name="T31" fmla="*/ 0 h 460"/>
                  <a:gd name="T32" fmla="*/ 155 w 155"/>
                  <a:gd name="T33" fmla="*/ 460 h 4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5" h="460">
                    <a:moveTo>
                      <a:pt x="0" y="0"/>
                    </a:moveTo>
                    <a:lnTo>
                      <a:pt x="11" y="21"/>
                    </a:lnTo>
                    <a:lnTo>
                      <a:pt x="18" y="42"/>
                    </a:lnTo>
                    <a:lnTo>
                      <a:pt x="40" y="93"/>
                    </a:lnTo>
                    <a:lnTo>
                      <a:pt x="58" y="151"/>
                    </a:lnTo>
                    <a:lnTo>
                      <a:pt x="76" y="213"/>
                    </a:lnTo>
                    <a:lnTo>
                      <a:pt x="97" y="278"/>
                    </a:lnTo>
                    <a:lnTo>
                      <a:pt x="115" y="344"/>
                    </a:lnTo>
                    <a:lnTo>
                      <a:pt x="137" y="405"/>
                    </a:lnTo>
                    <a:lnTo>
                      <a:pt x="155" y="460"/>
                    </a:lnTo>
                  </a:path>
                </a:pathLst>
              </a:custGeom>
              <a:noFill/>
              <a:ln w="17526">
                <a:solidFill>
                  <a:srgbClr val="0000FF"/>
                </a:solidFill>
                <a:prstDash val="solid"/>
                <a:round/>
                <a:headEnd/>
                <a:tailEnd/>
              </a:ln>
            </p:spPr>
            <p:txBody>
              <a:bodyPr/>
              <a:lstStyle/>
              <a:p>
                <a:endParaRPr lang="en-US"/>
              </a:p>
            </p:txBody>
          </p:sp>
          <p:sp>
            <p:nvSpPr>
              <p:cNvPr id="49487" name="Freeform 37"/>
              <p:cNvSpPr>
                <a:spLocks noChangeAspect="1"/>
              </p:cNvSpPr>
              <p:nvPr/>
            </p:nvSpPr>
            <p:spPr bwMode="auto">
              <a:xfrm>
                <a:off x="1295" y="2491"/>
                <a:ext cx="154" cy="361"/>
              </a:xfrm>
              <a:custGeom>
                <a:avLst/>
                <a:gdLst>
                  <a:gd name="T0" fmla="*/ 0 w 154"/>
                  <a:gd name="T1" fmla="*/ 0 h 361"/>
                  <a:gd name="T2" fmla="*/ 39 w 154"/>
                  <a:gd name="T3" fmla="*/ 103 h 361"/>
                  <a:gd name="T4" fmla="*/ 57 w 154"/>
                  <a:gd name="T5" fmla="*/ 155 h 361"/>
                  <a:gd name="T6" fmla="*/ 75 w 154"/>
                  <a:gd name="T7" fmla="*/ 203 h 361"/>
                  <a:gd name="T8" fmla="*/ 97 w 154"/>
                  <a:gd name="T9" fmla="*/ 247 h 361"/>
                  <a:gd name="T10" fmla="*/ 114 w 154"/>
                  <a:gd name="T11" fmla="*/ 292 h 361"/>
                  <a:gd name="T12" fmla="*/ 136 w 154"/>
                  <a:gd name="T13" fmla="*/ 330 h 361"/>
                  <a:gd name="T14" fmla="*/ 154 w 154"/>
                  <a:gd name="T15" fmla="*/ 361 h 361"/>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361"/>
                  <a:gd name="T26" fmla="*/ 154 w 154"/>
                  <a:gd name="T27" fmla="*/ 361 h 36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361">
                    <a:moveTo>
                      <a:pt x="0" y="0"/>
                    </a:moveTo>
                    <a:lnTo>
                      <a:pt x="39" y="103"/>
                    </a:lnTo>
                    <a:lnTo>
                      <a:pt x="57" y="155"/>
                    </a:lnTo>
                    <a:lnTo>
                      <a:pt x="75" y="203"/>
                    </a:lnTo>
                    <a:lnTo>
                      <a:pt x="97" y="247"/>
                    </a:lnTo>
                    <a:lnTo>
                      <a:pt x="114" y="292"/>
                    </a:lnTo>
                    <a:lnTo>
                      <a:pt x="136" y="330"/>
                    </a:lnTo>
                    <a:lnTo>
                      <a:pt x="154" y="361"/>
                    </a:lnTo>
                  </a:path>
                </a:pathLst>
              </a:custGeom>
              <a:noFill/>
              <a:ln w="17526">
                <a:solidFill>
                  <a:srgbClr val="0000FF"/>
                </a:solidFill>
                <a:prstDash val="solid"/>
                <a:round/>
                <a:headEnd/>
                <a:tailEnd/>
              </a:ln>
            </p:spPr>
            <p:txBody>
              <a:bodyPr/>
              <a:lstStyle/>
              <a:p>
                <a:endParaRPr lang="en-US"/>
              </a:p>
            </p:txBody>
          </p:sp>
          <p:sp>
            <p:nvSpPr>
              <p:cNvPr id="49488" name="Freeform 38"/>
              <p:cNvSpPr>
                <a:spLocks noChangeAspect="1"/>
              </p:cNvSpPr>
              <p:nvPr/>
            </p:nvSpPr>
            <p:spPr bwMode="auto">
              <a:xfrm>
                <a:off x="1449" y="2852"/>
                <a:ext cx="154" cy="99"/>
              </a:xfrm>
              <a:custGeom>
                <a:avLst/>
                <a:gdLst>
                  <a:gd name="T0" fmla="*/ 0 w 154"/>
                  <a:gd name="T1" fmla="*/ 0 h 99"/>
                  <a:gd name="T2" fmla="*/ 18 w 154"/>
                  <a:gd name="T3" fmla="*/ 24 h 99"/>
                  <a:gd name="T4" fmla="*/ 39 w 154"/>
                  <a:gd name="T5" fmla="*/ 44 h 99"/>
                  <a:gd name="T6" fmla="*/ 57 w 154"/>
                  <a:gd name="T7" fmla="*/ 62 h 99"/>
                  <a:gd name="T8" fmla="*/ 75 w 154"/>
                  <a:gd name="T9" fmla="*/ 72 h 99"/>
                  <a:gd name="T10" fmla="*/ 97 w 154"/>
                  <a:gd name="T11" fmla="*/ 82 h 99"/>
                  <a:gd name="T12" fmla="*/ 115 w 154"/>
                  <a:gd name="T13" fmla="*/ 89 h 99"/>
                  <a:gd name="T14" fmla="*/ 154 w 154"/>
                  <a:gd name="T15" fmla="*/ 99 h 99"/>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99"/>
                  <a:gd name="T26" fmla="*/ 154 w 154"/>
                  <a:gd name="T27" fmla="*/ 99 h 9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99">
                    <a:moveTo>
                      <a:pt x="0" y="0"/>
                    </a:moveTo>
                    <a:lnTo>
                      <a:pt x="18" y="24"/>
                    </a:lnTo>
                    <a:lnTo>
                      <a:pt x="39" y="44"/>
                    </a:lnTo>
                    <a:lnTo>
                      <a:pt x="57" y="62"/>
                    </a:lnTo>
                    <a:lnTo>
                      <a:pt x="75" y="72"/>
                    </a:lnTo>
                    <a:lnTo>
                      <a:pt x="97" y="82"/>
                    </a:lnTo>
                    <a:lnTo>
                      <a:pt x="115" y="89"/>
                    </a:lnTo>
                    <a:lnTo>
                      <a:pt x="154" y="99"/>
                    </a:lnTo>
                  </a:path>
                </a:pathLst>
              </a:custGeom>
              <a:noFill/>
              <a:ln w="17526">
                <a:solidFill>
                  <a:srgbClr val="0000FF"/>
                </a:solidFill>
                <a:prstDash val="solid"/>
                <a:round/>
                <a:headEnd/>
                <a:tailEnd/>
              </a:ln>
            </p:spPr>
            <p:txBody>
              <a:bodyPr/>
              <a:lstStyle/>
              <a:p>
                <a:endParaRPr lang="en-US"/>
              </a:p>
            </p:txBody>
          </p:sp>
        </p:grpSp>
        <p:grpSp>
          <p:nvGrpSpPr>
            <p:cNvPr id="7" name="Group 39"/>
            <p:cNvGrpSpPr>
              <a:grpSpLocks noChangeAspect="1"/>
            </p:cNvGrpSpPr>
            <p:nvPr/>
          </p:nvGrpSpPr>
          <p:grpSpPr bwMode="auto">
            <a:xfrm>
              <a:off x="1338" y="453"/>
              <a:ext cx="1183" cy="1034"/>
              <a:chOff x="369" y="1932"/>
              <a:chExt cx="1234" cy="1019"/>
            </a:xfrm>
          </p:grpSpPr>
          <p:sp>
            <p:nvSpPr>
              <p:cNvPr id="49473" name="Freeform 40"/>
              <p:cNvSpPr>
                <a:spLocks noChangeAspect="1"/>
              </p:cNvSpPr>
              <p:nvPr/>
            </p:nvSpPr>
            <p:spPr bwMode="auto">
              <a:xfrm>
                <a:off x="369" y="2852"/>
                <a:ext cx="154" cy="99"/>
              </a:xfrm>
              <a:custGeom>
                <a:avLst/>
                <a:gdLst>
                  <a:gd name="T0" fmla="*/ 0 w 154"/>
                  <a:gd name="T1" fmla="*/ 99 h 99"/>
                  <a:gd name="T2" fmla="*/ 40 w 154"/>
                  <a:gd name="T3" fmla="*/ 89 h 99"/>
                  <a:gd name="T4" fmla="*/ 57 w 154"/>
                  <a:gd name="T5" fmla="*/ 82 h 99"/>
                  <a:gd name="T6" fmla="*/ 75 w 154"/>
                  <a:gd name="T7" fmla="*/ 72 h 99"/>
                  <a:gd name="T8" fmla="*/ 97 w 154"/>
                  <a:gd name="T9" fmla="*/ 62 h 99"/>
                  <a:gd name="T10" fmla="*/ 115 w 154"/>
                  <a:gd name="T11" fmla="*/ 44 h 99"/>
                  <a:gd name="T12" fmla="*/ 136 w 154"/>
                  <a:gd name="T13" fmla="*/ 24 h 99"/>
                  <a:gd name="T14" fmla="*/ 154 w 154"/>
                  <a:gd name="T15" fmla="*/ 0 h 99"/>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99"/>
                  <a:gd name="T26" fmla="*/ 154 w 154"/>
                  <a:gd name="T27" fmla="*/ 99 h 9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99">
                    <a:moveTo>
                      <a:pt x="0" y="99"/>
                    </a:moveTo>
                    <a:lnTo>
                      <a:pt x="40" y="89"/>
                    </a:lnTo>
                    <a:lnTo>
                      <a:pt x="57" y="82"/>
                    </a:lnTo>
                    <a:lnTo>
                      <a:pt x="75" y="72"/>
                    </a:lnTo>
                    <a:lnTo>
                      <a:pt x="97" y="62"/>
                    </a:lnTo>
                    <a:lnTo>
                      <a:pt x="115" y="44"/>
                    </a:lnTo>
                    <a:lnTo>
                      <a:pt x="136" y="24"/>
                    </a:lnTo>
                    <a:lnTo>
                      <a:pt x="154" y="0"/>
                    </a:lnTo>
                  </a:path>
                </a:pathLst>
              </a:custGeom>
              <a:noFill/>
              <a:ln w="17526">
                <a:solidFill>
                  <a:srgbClr val="0000FF"/>
                </a:solidFill>
                <a:prstDash val="solid"/>
                <a:round/>
                <a:headEnd/>
                <a:tailEnd/>
              </a:ln>
            </p:spPr>
            <p:txBody>
              <a:bodyPr/>
              <a:lstStyle/>
              <a:p>
                <a:endParaRPr lang="en-US"/>
              </a:p>
            </p:txBody>
          </p:sp>
          <p:sp>
            <p:nvSpPr>
              <p:cNvPr id="49474" name="Freeform 41"/>
              <p:cNvSpPr>
                <a:spLocks noChangeAspect="1"/>
              </p:cNvSpPr>
              <p:nvPr/>
            </p:nvSpPr>
            <p:spPr bwMode="auto">
              <a:xfrm>
                <a:off x="523" y="2491"/>
                <a:ext cx="155" cy="361"/>
              </a:xfrm>
              <a:custGeom>
                <a:avLst/>
                <a:gdLst>
                  <a:gd name="T0" fmla="*/ 0 w 155"/>
                  <a:gd name="T1" fmla="*/ 361 h 361"/>
                  <a:gd name="T2" fmla="*/ 18 w 155"/>
                  <a:gd name="T3" fmla="*/ 330 h 361"/>
                  <a:gd name="T4" fmla="*/ 40 w 155"/>
                  <a:gd name="T5" fmla="*/ 292 h 361"/>
                  <a:gd name="T6" fmla="*/ 58 w 155"/>
                  <a:gd name="T7" fmla="*/ 247 h 361"/>
                  <a:gd name="T8" fmla="*/ 76 w 155"/>
                  <a:gd name="T9" fmla="*/ 203 h 361"/>
                  <a:gd name="T10" fmla="*/ 97 w 155"/>
                  <a:gd name="T11" fmla="*/ 155 h 361"/>
                  <a:gd name="T12" fmla="*/ 115 w 155"/>
                  <a:gd name="T13" fmla="*/ 103 h 361"/>
                  <a:gd name="T14" fmla="*/ 155 w 155"/>
                  <a:gd name="T15" fmla="*/ 0 h 361"/>
                  <a:gd name="T16" fmla="*/ 0 60000 65536"/>
                  <a:gd name="T17" fmla="*/ 0 60000 65536"/>
                  <a:gd name="T18" fmla="*/ 0 60000 65536"/>
                  <a:gd name="T19" fmla="*/ 0 60000 65536"/>
                  <a:gd name="T20" fmla="*/ 0 60000 65536"/>
                  <a:gd name="T21" fmla="*/ 0 60000 65536"/>
                  <a:gd name="T22" fmla="*/ 0 60000 65536"/>
                  <a:gd name="T23" fmla="*/ 0 60000 65536"/>
                  <a:gd name="T24" fmla="*/ 0 w 155"/>
                  <a:gd name="T25" fmla="*/ 0 h 361"/>
                  <a:gd name="T26" fmla="*/ 155 w 155"/>
                  <a:gd name="T27" fmla="*/ 361 h 36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5" h="361">
                    <a:moveTo>
                      <a:pt x="0" y="361"/>
                    </a:moveTo>
                    <a:lnTo>
                      <a:pt x="18" y="330"/>
                    </a:lnTo>
                    <a:lnTo>
                      <a:pt x="40" y="292"/>
                    </a:lnTo>
                    <a:lnTo>
                      <a:pt x="58" y="247"/>
                    </a:lnTo>
                    <a:lnTo>
                      <a:pt x="76" y="203"/>
                    </a:lnTo>
                    <a:lnTo>
                      <a:pt x="97" y="155"/>
                    </a:lnTo>
                    <a:lnTo>
                      <a:pt x="115" y="103"/>
                    </a:lnTo>
                    <a:lnTo>
                      <a:pt x="155" y="0"/>
                    </a:lnTo>
                  </a:path>
                </a:pathLst>
              </a:custGeom>
              <a:noFill/>
              <a:ln w="17526">
                <a:solidFill>
                  <a:srgbClr val="0000FF"/>
                </a:solidFill>
                <a:prstDash val="solid"/>
                <a:round/>
                <a:headEnd/>
                <a:tailEnd/>
              </a:ln>
            </p:spPr>
            <p:txBody>
              <a:bodyPr/>
              <a:lstStyle/>
              <a:p>
                <a:endParaRPr lang="en-US"/>
              </a:p>
            </p:txBody>
          </p:sp>
          <p:sp>
            <p:nvSpPr>
              <p:cNvPr id="49475" name="Freeform 42"/>
              <p:cNvSpPr>
                <a:spLocks noChangeAspect="1"/>
              </p:cNvSpPr>
              <p:nvPr/>
            </p:nvSpPr>
            <p:spPr bwMode="auto">
              <a:xfrm>
                <a:off x="678" y="2031"/>
                <a:ext cx="154" cy="460"/>
              </a:xfrm>
              <a:custGeom>
                <a:avLst/>
                <a:gdLst>
                  <a:gd name="T0" fmla="*/ 0 w 154"/>
                  <a:gd name="T1" fmla="*/ 460 h 460"/>
                  <a:gd name="T2" fmla="*/ 18 w 154"/>
                  <a:gd name="T3" fmla="*/ 405 h 460"/>
                  <a:gd name="T4" fmla="*/ 39 w 154"/>
                  <a:gd name="T5" fmla="*/ 344 h 460"/>
                  <a:gd name="T6" fmla="*/ 57 w 154"/>
                  <a:gd name="T7" fmla="*/ 278 h 460"/>
                  <a:gd name="T8" fmla="*/ 75 w 154"/>
                  <a:gd name="T9" fmla="*/ 213 h 460"/>
                  <a:gd name="T10" fmla="*/ 96 w 154"/>
                  <a:gd name="T11" fmla="*/ 151 h 460"/>
                  <a:gd name="T12" fmla="*/ 114 w 154"/>
                  <a:gd name="T13" fmla="*/ 93 h 460"/>
                  <a:gd name="T14" fmla="*/ 136 w 154"/>
                  <a:gd name="T15" fmla="*/ 42 h 460"/>
                  <a:gd name="T16" fmla="*/ 143 w 154"/>
                  <a:gd name="T17" fmla="*/ 21 h 460"/>
                  <a:gd name="T18" fmla="*/ 154 w 154"/>
                  <a:gd name="T19" fmla="*/ 0 h 4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4"/>
                  <a:gd name="T31" fmla="*/ 0 h 460"/>
                  <a:gd name="T32" fmla="*/ 154 w 154"/>
                  <a:gd name="T33" fmla="*/ 460 h 4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4" h="460">
                    <a:moveTo>
                      <a:pt x="0" y="460"/>
                    </a:moveTo>
                    <a:lnTo>
                      <a:pt x="18" y="405"/>
                    </a:lnTo>
                    <a:lnTo>
                      <a:pt x="39" y="344"/>
                    </a:lnTo>
                    <a:lnTo>
                      <a:pt x="57" y="278"/>
                    </a:lnTo>
                    <a:lnTo>
                      <a:pt x="75" y="213"/>
                    </a:lnTo>
                    <a:lnTo>
                      <a:pt x="96" y="151"/>
                    </a:lnTo>
                    <a:lnTo>
                      <a:pt x="114" y="93"/>
                    </a:lnTo>
                    <a:lnTo>
                      <a:pt x="136" y="42"/>
                    </a:lnTo>
                    <a:lnTo>
                      <a:pt x="143" y="21"/>
                    </a:lnTo>
                    <a:lnTo>
                      <a:pt x="154" y="0"/>
                    </a:lnTo>
                  </a:path>
                </a:pathLst>
              </a:custGeom>
              <a:noFill/>
              <a:ln w="17526">
                <a:solidFill>
                  <a:srgbClr val="0000FF"/>
                </a:solidFill>
                <a:prstDash val="solid"/>
                <a:round/>
                <a:headEnd/>
                <a:tailEnd/>
              </a:ln>
            </p:spPr>
            <p:txBody>
              <a:bodyPr/>
              <a:lstStyle/>
              <a:p>
                <a:endParaRPr lang="en-US"/>
              </a:p>
            </p:txBody>
          </p:sp>
          <p:sp>
            <p:nvSpPr>
              <p:cNvPr id="49476" name="Freeform 43"/>
              <p:cNvSpPr>
                <a:spLocks noChangeAspect="1"/>
              </p:cNvSpPr>
              <p:nvPr/>
            </p:nvSpPr>
            <p:spPr bwMode="auto">
              <a:xfrm>
                <a:off x="832" y="1932"/>
                <a:ext cx="154" cy="99"/>
              </a:xfrm>
              <a:custGeom>
                <a:avLst/>
                <a:gdLst>
                  <a:gd name="T0" fmla="*/ 0 w 154"/>
                  <a:gd name="T1" fmla="*/ 99 h 99"/>
                  <a:gd name="T2" fmla="*/ 18 w 154"/>
                  <a:gd name="T3" fmla="*/ 72 h 99"/>
                  <a:gd name="T4" fmla="*/ 36 w 154"/>
                  <a:gd name="T5" fmla="*/ 51 h 99"/>
                  <a:gd name="T6" fmla="*/ 57 w 154"/>
                  <a:gd name="T7" fmla="*/ 34 h 99"/>
                  <a:gd name="T8" fmla="*/ 75 w 154"/>
                  <a:gd name="T9" fmla="*/ 20 h 99"/>
                  <a:gd name="T10" fmla="*/ 97 w 154"/>
                  <a:gd name="T11" fmla="*/ 10 h 99"/>
                  <a:gd name="T12" fmla="*/ 118 w 154"/>
                  <a:gd name="T13" fmla="*/ 3 h 99"/>
                  <a:gd name="T14" fmla="*/ 136 w 154"/>
                  <a:gd name="T15" fmla="*/ 0 h 99"/>
                  <a:gd name="T16" fmla="*/ 154 w 154"/>
                  <a:gd name="T17" fmla="*/ 0 h 9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4"/>
                  <a:gd name="T28" fmla="*/ 0 h 99"/>
                  <a:gd name="T29" fmla="*/ 154 w 154"/>
                  <a:gd name="T30" fmla="*/ 99 h 9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4" h="99">
                    <a:moveTo>
                      <a:pt x="0" y="99"/>
                    </a:moveTo>
                    <a:lnTo>
                      <a:pt x="18" y="72"/>
                    </a:lnTo>
                    <a:lnTo>
                      <a:pt x="36" y="51"/>
                    </a:lnTo>
                    <a:lnTo>
                      <a:pt x="57" y="34"/>
                    </a:lnTo>
                    <a:lnTo>
                      <a:pt x="75" y="20"/>
                    </a:lnTo>
                    <a:lnTo>
                      <a:pt x="97" y="10"/>
                    </a:lnTo>
                    <a:lnTo>
                      <a:pt x="118" y="3"/>
                    </a:lnTo>
                    <a:lnTo>
                      <a:pt x="136" y="0"/>
                    </a:lnTo>
                    <a:lnTo>
                      <a:pt x="154" y="0"/>
                    </a:lnTo>
                  </a:path>
                </a:pathLst>
              </a:custGeom>
              <a:noFill/>
              <a:ln w="17526">
                <a:solidFill>
                  <a:srgbClr val="0000FF"/>
                </a:solidFill>
                <a:prstDash val="solid"/>
                <a:round/>
                <a:headEnd/>
                <a:tailEnd/>
              </a:ln>
            </p:spPr>
            <p:txBody>
              <a:bodyPr/>
              <a:lstStyle/>
              <a:p>
                <a:endParaRPr lang="en-US"/>
              </a:p>
            </p:txBody>
          </p:sp>
          <p:sp>
            <p:nvSpPr>
              <p:cNvPr id="49477" name="Freeform 44"/>
              <p:cNvSpPr>
                <a:spLocks noChangeAspect="1"/>
              </p:cNvSpPr>
              <p:nvPr/>
            </p:nvSpPr>
            <p:spPr bwMode="auto">
              <a:xfrm>
                <a:off x="986" y="1932"/>
                <a:ext cx="154" cy="99"/>
              </a:xfrm>
              <a:custGeom>
                <a:avLst/>
                <a:gdLst>
                  <a:gd name="T0" fmla="*/ 0 w 154"/>
                  <a:gd name="T1" fmla="*/ 0 h 99"/>
                  <a:gd name="T2" fmla="*/ 18 w 154"/>
                  <a:gd name="T3" fmla="*/ 0 h 99"/>
                  <a:gd name="T4" fmla="*/ 36 w 154"/>
                  <a:gd name="T5" fmla="*/ 3 h 99"/>
                  <a:gd name="T6" fmla="*/ 58 w 154"/>
                  <a:gd name="T7" fmla="*/ 10 h 99"/>
                  <a:gd name="T8" fmla="*/ 75 w 154"/>
                  <a:gd name="T9" fmla="*/ 20 h 99"/>
                  <a:gd name="T10" fmla="*/ 97 w 154"/>
                  <a:gd name="T11" fmla="*/ 34 h 99"/>
                  <a:gd name="T12" fmla="*/ 119 w 154"/>
                  <a:gd name="T13" fmla="*/ 51 h 99"/>
                  <a:gd name="T14" fmla="*/ 136 w 154"/>
                  <a:gd name="T15" fmla="*/ 72 h 99"/>
                  <a:gd name="T16" fmla="*/ 154 w 154"/>
                  <a:gd name="T17" fmla="*/ 99 h 9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4"/>
                  <a:gd name="T28" fmla="*/ 0 h 99"/>
                  <a:gd name="T29" fmla="*/ 154 w 154"/>
                  <a:gd name="T30" fmla="*/ 99 h 9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4" h="99">
                    <a:moveTo>
                      <a:pt x="0" y="0"/>
                    </a:moveTo>
                    <a:lnTo>
                      <a:pt x="18" y="0"/>
                    </a:lnTo>
                    <a:lnTo>
                      <a:pt x="36" y="3"/>
                    </a:lnTo>
                    <a:lnTo>
                      <a:pt x="58" y="10"/>
                    </a:lnTo>
                    <a:lnTo>
                      <a:pt x="75" y="20"/>
                    </a:lnTo>
                    <a:lnTo>
                      <a:pt x="97" y="34"/>
                    </a:lnTo>
                    <a:lnTo>
                      <a:pt x="119" y="51"/>
                    </a:lnTo>
                    <a:lnTo>
                      <a:pt x="136" y="72"/>
                    </a:lnTo>
                    <a:lnTo>
                      <a:pt x="154" y="99"/>
                    </a:lnTo>
                  </a:path>
                </a:pathLst>
              </a:custGeom>
              <a:noFill/>
              <a:ln w="17526">
                <a:solidFill>
                  <a:srgbClr val="0000FF"/>
                </a:solidFill>
                <a:prstDash val="solid"/>
                <a:round/>
                <a:headEnd/>
                <a:tailEnd/>
              </a:ln>
            </p:spPr>
            <p:txBody>
              <a:bodyPr/>
              <a:lstStyle/>
              <a:p>
                <a:endParaRPr lang="en-US"/>
              </a:p>
            </p:txBody>
          </p:sp>
          <p:sp>
            <p:nvSpPr>
              <p:cNvPr id="49478" name="Freeform 45"/>
              <p:cNvSpPr>
                <a:spLocks noChangeAspect="1"/>
              </p:cNvSpPr>
              <p:nvPr/>
            </p:nvSpPr>
            <p:spPr bwMode="auto">
              <a:xfrm>
                <a:off x="1140" y="2031"/>
                <a:ext cx="155" cy="460"/>
              </a:xfrm>
              <a:custGeom>
                <a:avLst/>
                <a:gdLst>
                  <a:gd name="T0" fmla="*/ 0 w 155"/>
                  <a:gd name="T1" fmla="*/ 0 h 460"/>
                  <a:gd name="T2" fmla="*/ 11 w 155"/>
                  <a:gd name="T3" fmla="*/ 21 h 460"/>
                  <a:gd name="T4" fmla="*/ 18 w 155"/>
                  <a:gd name="T5" fmla="*/ 42 h 460"/>
                  <a:gd name="T6" fmla="*/ 40 w 155"/>
                  <a:gd name="T7" fmla="*/ 93 h 460"/>
                  <a:gd name="T8" fmla="*/ 58 w 155"/>
                  <a:gd name="T9" fmla="*/ 151 h 460"/>
                  <a:gd name="T10" fmla="*/ 76 w 155"/>
                  <a:gd name="T11" fmla="*/ 213 h 460"/>
                  <a:gd name="T12" fmla="*/ 97 w 155"/>
                  <a:gd name="T13" fmla="*/ 278 h 460"/>
                  <a:gd name="T14" fmla="*/ 115 w 155"/>
                  <a:gd name="T15" fmla="*/ 344 h 460"/>
                  <a:gd name="T16" fmla="*/ 137 w 155"/>
                  <a:gd name="T17" fmla="*/ 405 h 460"/>
                  <a:gd name="T18" fmla="*/ 155 w 155"/>
                  <a:gd name="T19" fmla="*/ 460 h 4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5"/>
                  <a:gd name="T31" fmla="*/ 0 h 460"/>
                  <a:gd name="T32" fmla="*/ 155 w 155"/>
                  <a:gd name="T33" fmla="*/ 460 h 4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5" h="460">
                    <a:moveTo>
                      <a:pt x="0" y="0"/>
                    </a:moveTo>
                    <a:lnTo>
                      <a:pt x="11" y="21"/>
                    </a:lnTo>
                    <a:lnTo>
                      <a:pt x="18" y="42"/>
                    </a:lnTo>
                    <a:lnTo>
                      <a:pt x="40" y="93"/>
                    </a:lnTo>
                    <a:lnTo>
                      <a:pt x="58" y="151"/>
                    </a:lnTo>
                    <a:lnTo>
                      <a:pt x="76" y="213"/>
                    </a:lnTo>
                    <a:lnTo>
                      <a:pt x="97" y="278"/>
                    </a:lnTo>
                    <a:lnTo>
                      <a:pt x="115" y="344"/>
                    </a:lnTo>
                    <a:lnTo>
                      <a:pt x="137" y="405"/>
                    </a:lnTo>
                    <a:lnTo>
                      <a:pt x="155" y="460"/>
                    </a:lnTo>
                  </a:path>
                </a:pathLst>
              </a:custGeom>
              <a:noFill/>
              <a:ln w="17526">
                <a:solidFill>
                  <a:srgbClr val="0000FF"/>
                </a:solidFill>
                <a:prstDash val="solid"/>
                <a:round/>
                <a:headEnd/>
                <a:tailEnd/>
              </a:ln>
            </p:spPr>
            <p:txBody>
              <a:bodyPr/>
              <a:lstStyle/>
              <a:p>
                <a:endParaRPr lang="en-US"/>
              </a:p>
            </p:txBody>
          </p:sp>
          <p:sp>
            <p:nvSpPr>
              <p:cNvPr id="49479" name="Freeform 46"/>
              <p:cNvSpPr>
                <a:spLocks noChangeAspect="1"/>
              </p:cNvSpPr>
              <p:nvPr/>
            </p:nvSpPr>
            <p:spPr bwMode="auto">
              <a:xfrm>
                <a:off x="1295" y="2491"/>
                <a:ext cx="154" cy="361"/>
              </a:xfrm>
              <a:custGeom>
                <a:avLst/>
                <a:gdLst>
                  <a:gd name="T0" fmla="*/ 0 w 154"/>
                  <a:gd name="T1" fmla="*/ 0 h 361"/>
                  <a:gd name="T2" fmla="*/ 39 w 154"/>
                  <a:gd name="T3" fmla="*/ 103 h 361"/>
                  <a:gd name="T4" fmla="*/ 57 w 154"/>
                  <a:gd name="T5" fmla="*/ 155 h 361"/>
                  <a:gd name="T6" fmla="*/ 75 w 154"/>
                  <a:gd name="T7" fmla="*/ 203 h 361"/>
                  <a:gd name="T8" fmla="*/ 97 w 154"/>
                  <a:gd name="T9" fmla="*/ 247 h 361"/>
                  <a:gd name="T10" fmla="*/ 114 w 154"/>
                  <a:gd name="T11" fmla="*/ 292 h 361"/>
                  <a:gd name="T12" fmla="*/ 136 w 154"/>
                  <a:gd name="T13" fmla="*/ 330 h 361"/>
                  <a:gd name="T14" fmla="*/ 154 w 154"/>
                  <a:gd name="T15" fmla="*/ 361 h 361"/>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361"/>
                  <a:gd name="T26" fmla="*/ 154 w 154"/>
                  <a:gd name="T27" fmla="*/ 361 h 36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361">
                    <a:moveTo>
                      <a:pt x="0" y="0"/>
                    </a:moveTo>
                    <a:lnTo>
                      <a:pt x="39" y="103"/>
                    </a:lnTo>
                    <a:lnTo>
                      <a:pt x="57" y="155"/>
                    </a:lnTo>
                    <a:lnTo>
                      <a:pt x="75" y="203"/>
                    </a:lnTo>
                    <a:lnTo>
                      <a:pt x="97" y="247"/>
                    </a:lnTo>
                    <a:lnTo>
                      <a:pt x="114" y="292"/>
                    </a:lnTo>
                    <a:lnTo>
                      <a:pt x="136" y="330"/>
                    </a:lnTo>
                    <a:lnTo>
                      <a:pt x="154" y="361"/>
                    </a:lnTo>
                  </a:path>
                </a:pathLst>
              </a:custGeom>
              <a:noFill/>
              <a:ln w="17526">
                <a:solidFill>
                  <a:srgbClr val="0000FF"/>
                </a:solidFill>
                <a:prstDash val="solid"/>
                <a:round/>
                <a:headEnd/>
                <a:tailEnd/>
              </a:ln>
            </p:spPr>
            <p:txBody>
              <a:bodyPr/>
              <a:lstStyle/>
              <a:p>
                <a:endParaRPr lang="en-US"/>
              </a:p>
            </p:txBody>
          </p:sp>
          <p:sp>
            <p:nvSpPr>
              <p:cNvPr id="49480" name="Freeform 47"/>
              <p:cNvSpPr>
                <a:spLocks noChangeAspect="1"/>
              </p:cNvSpPr>
              <p:nvPr/>
            </p:nvSpPr>
            <p:spPr bwMode="auto">
              <a:xfrm>
                <a:off x="1449" y="2852"/>
                <a:ext cx="154" cy="99"/>
              </a:xfrm>
              <a:custGeom>
                <a:avLst/>
                <a:gdLst>
                  <a:gd name="T0" fmla="*/ 0 w 154"/>
                  <a:gd name="T1" fmla="*/ 0 h 99"/>
                  <a:gd name="T2" fmla="*/ 18 w 154"/>
                  <a:gd name="T3" fmla="*/ 24 h 99"/>
                  <a:gd name="T4" fmla="*/ 39 w 154"/>
                  <a:gd name="T5" fmla="*/ 44 h 99"/>
                  <a:gd name="T6" fmla="*/ 57 w 154"/>
                  <a:gd name="T7" fmla="*/ 62 h 99"/>
                  <a:gd name="T8" fmla="*/ 75 w 154"/>
                  <a:gd name="T9" fmla="*/ 72 h 99"/>
                  <a:gd name="T10" fmla="*/ 97 w 154"/>
                  <a:gd name="T11" fmla="*/ 82 h 99"/>
                  <a:gd name="T12" fmla="*/ 115 w 154"/>
                  <a:gd name="T13" fmla="*/ 89 h 99"/>
                  <a:gd name="T14" fmla="*/ 154 w 154"/>
                  <a:gd name="T15" fmla="*/ 99 h 99"/>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99"/>
                  <a:gd name="T26" fmla="*/ 154 w 154"/>
                  <a:gd name="T27" fmla="*/ 99 h 9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99">
                    <a:moveTo>
                      <a:pt x="0" y="0"/>
                    </a:moveTo>
                    <a:lnTo>
                      <a:pt x="18" y="24"/>
                    </a:lnTo>
                    <a:lnTo>
                      <a:pt x="39" y="44"/>
                    </a:lnTo>
                    <a:lnTo>
                      <a:pt x="57" y="62"/>
                    </a:lnTo>
                    <a:lnTo>
                      <a:pt x="75" y="72"/>
                    </a:lnTo>
                    <a:lnTo>
                      <a:pt x="97" y="82"/>
                    </a:lnTo>
                    <a:lnTo>
                      <a:pt x="115" y="89"/>
                    </a:lnTo>
                    <a:lnTo>
                      <a:pt x="154" y="99"/>
                    </a:lnTo>
                  </a:path>
                </a:pathLst>
              </a:custGeom>
              <a:noFill/>
              <a:ln w="17526">
                <a:solidFill>
                  <a:srgbClr val="0000FF"/>
                </a:solidFill>
                <a:prstDash val="solid"/>
                <a:round/>
                <a:headEnd/>
                <a:tailEnd/>
              </a:ln>
            </p:spPr>
            <p:txBody>
              <a:bodyPr/>
              <a:lstStyle/>
              <a:p>
                <a:endParaRPr lang="en-US"/>
              </a:p>
            </p:txBody>
          </p:sp>
        </p:grpSp>
        <p:grpSp>
          <p:nvGrpSpPr>
            <p:cNvPr id="8" name="Group 48"/>
            <p:cNvGrpSpPr>
              <a:grpSpLocks noChangeAspect="1"/>
            </p:cNvGrpSpPr>
            <p:nvPr/>
          </p:nvGrpSpPr>
          <p:grpSpPr bwMode="auto">
            <a:xfrm>
              <a:off x="1519" y="446"/>
              <a:ext cx="1182" cy="1034"/>
              <a:chOff x="369" y="1932"/>
              <a:chExt cx="1234" cy="1019"/>
            </a:xfrm>
          </p:grpSpPr>
          <p:sp>
            <p:nvSpPr>
              <p:cNvPr id="49465" name="Freeform 49"/>
              <p:cNvSpPr>
                <a:spLocks noChangeAspect="1"/>
              </p:cNvSpPr>
              <p:nvPr/>
            </p:nvSpPr>
            <p:spPr bwMode="auto">
              <a:xfrm>
                <a:off x="369" y="2852"/>
                <a:ext cx="154" cy="99"/>
              </a:xfrm>
              <a:custGeom>
                <a:avLst/>
                <a:gdLst>
                  <a:gd name="T0" fmla="*/ 0 w 154"/>
                  <a:gd name="T1" fmla="*/ 99 h 99"/>
                  <a:gd name="T2" fmla="*/ 40 w 154"/>
                  <a:gd name="T3" fmla="*/ 89 h 99"/>
                  <a:gd name="T4" fmla="*/ 57 w 154"/>
                  <a:gd name="T5" fmla="*/ 82 h 99"/>
                  <a:gd name="T6" fmla="*/ 75 w 154"/>
                  <a:gd name="T7" fmla="*/ 72 h 99"/>
                  <a:gd name="T8" fmla="*/ 97 w 154"/>
                  <a:gd name="T9" fmla="*/ 62 h 99"/>
                  <a:gd name="T10" fmla="*/ 115 w 154"/>
                  <a:gd name="T11" fmla="*/ 44 h 99"/>
                  <a:gd name="T12" fmla="*/ 136 w 154"/>
                  <a:gd name="T13" fmla="*/ 24 h 99"/>
                  <a:gd name="T14" fmla="*/ 154 w 154"/>
                  <a:gd name="T15" fmla="*/ 0 h 99"/>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99"/>
                  <a:gd name="T26" fmla="*/ 154 w 154"/>
                  <a:gd name="T27" fmla="*/ 99 h 9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99">
                    <a:moveTo>
                      <a:pt x="0" y="99"/>
                    </a:moveTo>
                    <a:lnTo>
                      <a:pt x="40" y="89"/>
                    </a:lnTo>
                    <a:lnTo>
                      <a:pt x="57" y="82"/>
                    </a:lnTo>
                    <a:lnTo>
                      <a:pt x="75" y="72"/>
                    </a:lnTo>
                    <a:lnTo>
                      <a:pt x="97" y="62"/>
                    </a:lnTo>
                    <a:lnTo>
                      <a:pt x="115" y="44"/>
                    </a:lnTo>
                    <a:lnTo>
                      <a:pt x="136" y="24"/>
                    </a:lnTo>
                    <a:lnTo>
                      <a:pt x="154" y="0"/>
                    </a:lnTo>
                  </a:path>
                </a:pathLst>
              </a:custGeom>
              <a:noFill/>
              <a:ln w="17526">
                <a:solidFill>
                  <a:srgbClr val="0000FF"/>
                </a:solidFill>
                <a:prstDash val="solid"/>
                <a:round/>
                <a:headEnd/>
                <a:tailEnd/>
              </a:ln>
            </p:spPr>
            <p:txBody>
              <a:bodyPr/>
              <a:lstStyle/>
              <a:p>
                <a:endParaRPr lang="en-US"/>
              </a:p>
            </p:txBody>
          </p:sp>
          <p:sp>
            <p:nvSpPr>
              <p:cNvPr id="49466" name="Freeform 50"/>
              <p:cNvSpPr>
                <a:spLocks noChangeAspect="1"/>
              </p:cNvSpPr>
              <p:nvPr/>
            </p:nvSpPr>
            <p:spPr bwMode="auto">
              <a:xfrm>
                <a:off x="523" y="2491"/>
                <a:ext cx="155" cy="361"/>
              </a:xfrm>
              <a:custGeom>
                <a:avLst/>
                <a:gdLst>
                  <a:gd name="T0" fmla="*/ 0 w 155"/>
                  <a:gd name="T1" fmla="*/ 361 h 361"/>
                  <a:gd name="T2" fmla="*/ 18 w 155"/>
                  <a:gd name="T3" fmla="*/ 330 h 361"/>
                  <a:gd name="T4" fmla="*/ 40 w 155"/>
                  <a:gd name="T5" fmla="*/ 292 h 361"/>
                  <a:gd name="T6" fmla="*/ 58 w 155"/>
                  <a:gd name="T7" fmla="*/ 247 h 361"/>
                  <a:gd name="T8" fmla="*/ 76 w 155"/>
                  <a:gd name="T9" fmla="*/ 203 h 361"/>
                  <a:gd name="T10" fmla="*/ 97 w 155"/>
                  <a:gd name="T11" fmla="*/ 155 h 361"/>
                  <a:gd name="T12" fmla="*/ 115 w 155"/>
                  <a:gd name="T13" fmla="*/ 103 h 361"/>
                  <a:gd name="T14" fmla="*/ 155 w 155"/>
                  <a:gd name="T15" fmla="*/ 0 h 361"/>
                  <a:gd name="T16" fmla="*/ 0 60000 65536"/>
                  <a:gd name="T17" fmla="*/ 0 60000 65536"/>
                  <a:gd name="T18" fmla="*/ 0 60000 65536"/>
                  <a:gd name="T19" fmla="*/ 0 60000 65536"/>
                  <a:gd name="T20" fmla="*/ 0 60000 65536"/>
                  <a:gd name="T21" fmla="*/ 0 60000 65536"/>
                  <a:gd name="T22" fmla="*/ 0 60000 65536"/>
                  <a:gd name="T23" fmla="*/ 0 60000 65536"/>
                  <a:gd name="T24" fmla="*/ 0 w 155"/>
                  <a:gd name="T25" fmla="*/ 0 h 361"/>
                  <a:gd name="T26" fmla="*/ 155 w 155"/>
                  <a:gd name="T27" fmla="*/ 361 h 36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5" h="361">
                    <a:moveTo>
                      <a:pt x="0" y="361"/>
                    </a:moveTo>
                    <a:lnTo>
                      <a:pt x="18" y="330"/>
                    </a:lnTo>
                    <a:lnTo>
                      <a:pt x="40" y="292"/>
                    </a:lnTo>
                    <a:lnTo>
                      <a:pt x="58" y="247"/>
                    </a:lnTo>
                    <a:lnTo>
                      <a:pt x="76" y="203"/>
                    </a:lnTo>
                    <a:lnTo>
                      <a:pt x="97" y="155"/>
                    </a:lnTo>
                    <a:lnTo>
                      <a:pt x="115" y="103"/>
                    </a:lnTo>
                    <a:lnTo>
                      <a:pt x="155" y="0"/>
                    </a:lnTo>
                  </a:path>
                </a:pathLst>
              </a:custGeom>
              <a:noFill/>
              <a:ln w="17526">
                <a:solidFill>
                  <a:srgbClr val="0000FF"/>
                </a:solidFill>
                <a:prstDash val="solid"/>
                <a:round/>
                <a:headEnd/>
                <a:tailEnd/>
              </a:ln>
            </p:spPr>
            <p:txBody>
              <a:bodyPr/>
              <a:lstStyle/>
              <a:p>
                <a:endParaRPr lang="en-US"/>
              </a:p>
            </p:txBody>
          </p:sp>
          <p:sp>
            <p:nvSpPr>
              <p:cNvPr id="49467" name="Freeform 51"/>
              <p:cNvSpPr>
                <a:spLocks noChangeAspect="1"/>
              </p:cNvSpPr>
              <p:nvPr/>
            </p:nvSpPr>
            <p:spPr bwMode="auto">
              <a:xfrm>
                <a:off x="678" y="2031"/>
                <a:ext cx="154" cy="460"/>
              </a:xfrm>
              <a:custGeom>
                <a:avLst/>
                <a:gdLst>
                  <a:gd name="T0" fmla="*/ 0 w 154"/>
                  <a:gd name="T1" fmla="*/ 460 h 460"/>
                  <a:gd name="T2" fmla="*/ 18 w 154"/>
                  <a:gd name="T3" fmla="*/ 405 h 460"/>
                  <a:gd name="T4" fmla="*/ 39 w 154"/>
                  <a:gd name="T5" fmla="*/ 344 h 460"/>
                  <a:gd name="T6" fmla="*/ 57 w 154"/>
                  <a:gd name="T7" fmla="*/ 278 h 460"/>
                  <a:gd name="T8" fmla="*/ 75 w 154"/>
                  <a:gd name="T9" fmla="*/ 213 h 460"/>
                  <a:gd name="T10" fmla="*/ 96 w 154"/>
                  <a:gd name="T11" fmla="*/ 151 h 460"/>
                  <a:gd name="T12" fmla="*/ 114 w 154"/>
                  <a:gd name="T13" fmla="*/ 93 h 460"/>
                  <a:gd name="T14" fmla="*/ 136 w 154"/>
                  <a:gd name="T15" fmla="*/ 42 h 460"/>
                  <a:gd name="T16" fmla="*/ 143 w 154"/>
                  <a:gd name="T17" fmla="*/ 21 h 460"/>
                  <a:gd name="T18" fmla="*/ 154 w 154"/>
                  <a:gd name="T19" fmla="*/ 0 h 4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4"/>
                  <a:gd name="T31" fmla="*/ 0 h 460"/>
                  <a:gd name="T32" fmla="*/ 154 w 154"/>
                  <a:gd name="T33" fmla="*/ 460 h 4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4" h="460">
                    <a:moveTo>
                      <a:pt x="0" y="460"/>
                    </a:moveTo>
                    <a:lnTo>
                      <a:pt x="18" y="405"/>
                    </a:lnTo>
                    <a:lnTo>
                      <a:pt x="39" y="344"/>
                    </a:lnTo>
                    <a:lnTo>
                      <a:pt x="57" y="278"/>
                    </a:lnTo>
                    <a:lnTo>
                      <a:pt x="75" y="213"/>
                    </a:lnTo>
                    <a:lnTo>
                      <a:pt x="96" y="151"/>
                    </a:lnTo>
                    <a:lnTo>
                      <a:pt x="114" y="93"/>
                    </a:lnTo>
                    <a:lnTo>
                      <a:pt x="136" y="42"/>
                    </a:lnTo>
                    <a:lnTo>
                      <a:pt x="143" y="21"/>
                    </a:lnTo>
                    <a:lnTo>
                      <a:pt x="154" y="0"/>
                    </a:lnTo>
                  </a:path>
                </a:pathLst>
              </a:custGeom>
              <a:noFill/>
              <a:ln w="17526">
                <a:solidFill>
                  <a:srgbClr val="0000FF"/>
                </a:solidFill>
                <a:prstDash val="solid"/>
                <a:round/>
                <a:headEnd/>
                <a:tailEnd/>
              </a:ln>
            </p:spPr>
            <p:txBody>
              <a:bodyPr/>
              <a:lstStyle/>
              <a:p>
                <a:endParaRPr lang="en-US"/>
              </a:p>
            </p:txBody>
          </p:sp>
          <p:sp>
            <p:nvSpPr>
              <p:cNvPr id="49468" name="Freeform 52"/>
              <p:cNvSpPr>
                <a:spLocks noChangeAspect="1"/>
              </p:cNvSpPr>
              <p:nvPr/>
            </p:nvSpPr>
            <p:spPr bwMode="auto">
              <a:xfrm>
                <a:off x="832" y="1932"/>
                <a:ext cx="154" cy="99"/>
              </a:xfrm>
              <a:custGeom>
                <a:avLst/>
                <a:gdLst>
                  <a:gd name="T0" fmla="*/ 0 w 154"/>
                  <a:gd name="T1" fmla="*/ 99 h 99"/>
                  <a:gd name="T2" fmla="*/ 18 w 154"/>
                  <a:gd name="T3" fmla="*/ 72 h 99"/>
                  <a:gd name="T4" fmla="*/ 36 w 154"/>
                  <a:gd name="T5" fmla="*/ 51 h 99"/>
                  <a:gd name="T6" fmla="*/ 57 w 154"/>
                  <a:gd name="T7" fmla="*/ 34 h 99"/>
                  <a:gd name="T8" fmla="*/ 75 w 154"/>
                  <a:gd name="T9" fmla="*/ 20 h 99"/>
                  <a:gd name="T10" fmla="*/ 97 w 154"/>
                  <a:gd name="T11" fmla="*/ 10 h 99"/>
                  <a:gd name="T12" fmla="*/ 118 w 154"/>
                  <a:gd name="T13" fmla="*/ 3 h 99"/>
                  <a:gd name="T14" fmla="*/ 136 w 154"/>
                  <a:gd name="T15" fmla="*/ 0 h 99"/>
                  <a:gd name="T16" fmla="*/ 154 w 154"/>
                  <a:gd name="T17" fmla="*/ 0 h 9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4"/>
                  <a:gd name="T28" fmla="*/ 0 h 99"/>
                  <a:gd name="T29" fmla="*/ 154 w 154"/>
                  <a:gd name="T30" fmla="*/ 99 h 9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4" h="99">
                    <a:moveTo>
                      <a:pt x="0" y="99"/>
                    </a:moveTo>
                    <a:lnTo>
                      <a:pt x="18" y="72"/>
                    </a:lnTo>
                    <a:lnTo>
                      <a:pt x="36" y="51"/>
                    </a:lnTo>
                    <a:lnTo>
                      <a:pt x="57" y="34"/>
                    </a:lnTo>
                    <a:lnTo>
                      <a:pt x="75" y="20"/>
                    </a:lnTo>
                    <a:lnTo>
                      <a:pt x="97" y="10"/>
                    </a:lnTo>
                    <a:lnTo>
                      <a:pt x="118" y="3"/>
                    </a:lnTo>
                    <a:lnTo>
                      <a:pt x="136" y="0"/>
                    </a:lnTo>
                    <a:lnTo>
                      <a:pt x="154" y="0"/>
                    </a:lnTo>
                  </a:path>
                </a:pathLst>
              </a:custGeom>
              <a:noFill/>
              <a:ln w="17526">
                <a:solidFill>
                  <a:srgbClr val="0000FF"/>
                </a:solidFill>
                <a:prstDash val="solid"/>
                <a:round/>
                <a:headEnd/>
                <a:tailEnd/>
              </a:ln>
            </p:spPr>
            <p:txBody>
              <a:bodyPr/>
              <a:lstStyle/>
              <a:p>
                <a:endParaRPr lang="en-US"/>
              </a:p>
            </p:txBody>
          </p:sp>
          <p:sp>
            <p:nvSpPr>
              <p:cNvPr id="49469" name="Freeform 53"/>
              <p:cNvSpPr>
                <a:spLocks noChangeAspect="1"/>
              </p:cNvSpPr>
              <p:nvPr/>
            </p:nvSpPr>
            <p:spPr bwMode="auto">
              <a:xfrm>
                <a:off x="986" y="1932"/>
                <a:ext cx="154" cy="99"/>
              </a:xfrm>
              <a:custGeom>
                <a:avLst/>
                <a:gdLst>
                  <a:gd name="T0" fmla="*/ 0 w 154"/>
                  <a:gd name="T1" fmla="*/ 0 h 99"/>
                  <a:gd name="T2" fmla="*/ 18 w 154"/>
                  <a:gd name="T3" fmla="*/ 0 h 99"/>
                  <a:gd name="T4" fmla="*/ 36 w 154"/>
                  <a:gd name="T5" fmla="*/ 3 h 99"/>
                  <a:gd name="T6" fmla="*/ 58 w 154"/>
                  <a:gd name="T7" fmla="*/ 10 h 99"/>
                  <a:gd name="T8" fmla="*/ 75 w 154"/>
                  <a:gd name="T9" fmla="*/ 20 h 99"/>
                  <a:gd name="T10" fmla="*/ 97 w 154"/>
                  <a:gd name="T11" fmla="*/ 34 h 99"/>
                  <a:gd name="T12" fmla="*/ 119 w 154"/>
                  <a:gd name="T13" fmla="*/ 51 h 99"/>
                  <a:gd name="T14" fmla="*/ 136 w 154"/>
                  <a:gd name="T15" fmla="*/ 72 h 99"/>
                  <a:gd name="T16" fmla="*/ 154 w 154"/>
                  <a:gd name="T17" fmla="*/ 99 h 9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4"/>
                  <a:gd name="T28" fmla="*/ 0 h 99"/>
                  <a:gd name="T29" fmla="*/ 154 w 154"/>
                  <a:gd name="T30" fmla="*/ 99 h 9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4" h="99">
                    <a:moveTo>
                      <a:pt x="0" y="0"/>
                    </a:moveTo>
                    <a:lnTo>
                      <a:pt x="18" y="0"/>
                    </a:lnTo>
                    <a:lnTo>
                      <a:pt x="36" y="3"/>
                    </a:lnTo>
                    <a:lnTo>
                      <a:pt x="58" y="10"/>
                    </a:lnTo>
                    <a:lnTo>
                      <a:pt x="75" y="20"/>
                    </a:lnTo>
                    <a:lnTo>
                      <a:pt x="97" y="34"/>
                    </a:lnTo>
                    <a:lnTo>
                      <a:pt x="119" y="51"/>
                    </a:lnTo>
                    <a:lnTo>
                      <a:pt x="136" y="72"/>
                    </a:lnTo>
                    <a:lnTo>
                      <a:pt x="154" y="99"/>
                    </a:lnTo>
                  </a:path>
                </a:pathLst>
              </a:custGeom>
              <a:noFill/>
              <a:ln w="17526">
                <a:solidFill>
                  <a:srgbClr val="0000FF"/>
                </a:solidFill>
                <a:prstDash val="solid"/>
                <a:round/>
                <a:headEnd/>
                <a:tailEnd/>
              </a:ln>
            </p:spPr>
            <p:txBody>
              <a:bodyPr/>
              <a:lstStyle/>
              <a:p>
                <a:endParaRPr lang="en-US"/>
              </a:p>
            </p:txBody>
          </p:sp>
          <p:sp>
            <p:nvSpPr>
              <p:cNvPr id="49470" name="Freeform 54"/>
              <p:cNvSpPr>
                <a:spLocks noChangeAspect="1"/>
              </p:cNvSpPr>
              <p:nvPr/>
            </p:nvSpPr>
            <p:spPr bwMode="auto">
              <a:xfrm>
                <a:off x="1140" y="2031"/>
                <a:ext cx="155" cy="460"/>
              </a:xfrm>
              <a:custGeom>
                <a:avLst/>
                <a:gdLst>
                  <a:gd name="T0" fmla="*/ 0 w 155"/>
                  <a:gd name="T1" fmla="*/ 0 h 460"/>
                  <a:gd name="T2" fmla="*/ 11 w 155"/>
                  <a:gd name="T3" fmla="*/ 21 h 460"/>
                  <a:gd name="T4" fmla="*/ 18 w 155"/>
                  <a:gd name="T5" fmla="*/ 42 h 460"/>
                  <a:gd name="T6" fmla="*/ 40 w 155"/>
                  <a:gd name="T7" fmla="*/ 93 h 460"/>
                  <a:gd name="T8" fmla="*/ 58 w 155"/>
                  <a:gd name="T9" fmla="*/ 151 h 460"/>
                  <a:gd name="T10" fmla="*/ 76 w 155"/>
                  <a:gd name="T11" fmla="*/ 213 h 460"/>
                  <a:gd name="T12" fmla="*/ 97 w 155"/>
                  <a:gd name="T13" fmla="*/ 278 h 460"/>
                  <a:gd name="T14" fmla="*/ 115 w 155"/>
                  <a:gd name="T15" fmla="*/ 344 h 460"/>
                  <a:gd name="T16" fmla="*/ 137 w 155"/>
                  <a:gd name="T17" fmla="*/ 405 h 460"/>
                  <a:gd name="T18" fmla="*/ 155 w 155"/>
                  <a:gd name="T19" fmla="*/ 460 h 4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5"/>
                  <a:gd name="T31" fmla="*/ 0 h 460"/>
                  <a:gd name="T32" fmla="*/ 155 w 155"/>
                  <a:gd name="T33" fmla="*/ 460 h 4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5" h="460">
                    <a:moveTo>
                      <a:pt x="0" y="0"/>
                    </a:moveTo>
                    <a:lnTo>
                      <a:pt x="11" y="21"/>
                    </a:lnTo>
                    <a:lnTo>
                      <a:pt x="18" y="42"/>
                    </a:lnTo>
                    <a:lnTo>
                      <a:pt x="40" y="93"/>
                    </a:lnTo>
                    <a:lnTo>
                      <a:pt x="58" y="151"/>
                    </a:lnTo>
                    <a:lnTo>
                      <a:pt x="76" y="213"/>
                    </a:lnTo>
                    <a:lnTo>
                      <a:pt x="97" y="278"/>
                    </a:lnTo>
                    <a:lnTo>
                      <a:pt x="115" y="344"/>
                    </a:lnTo>
                    <a:lnTo>
                      <a:pt x="137" y="405"/>
                    </a:lnTo>
                    <a:lnTo>
                      <a:pt x="155" y="460"/>
                    </a:lnTo>
                  </a:path>
                </a:pathLst>
              </a:custGeom>
              <a:noFill/>
              <a:ln w="17526">
                <a:solidFill>
                  <a:srgbClr val="0000FF"/>
                </a:solidFill>
                <a:prstDash val="solid"/>
                <a:round/>
                <a:headEnd/>
                <a:tailEnd/>
              </a:ln>
            </p:spPr>
            <p:txBody>
              <a:bodyPr/>
              <a:lstStyle/>
              <a:p>
                <a:endParaRPr lang="en-US"/>
              </a:p>
            </p:txBody>
          </p:sp>
          <p:sp>
            <p:nvSpPr>
              <p:cNvPr id="49471" name="Freeform 55"/>
              <p:cNvSpPr>
                <a:spLocks noChangeAspect="1"/>
              </p:cNvSpPr>
              <p:nvPr/>
            </p:nvSpPr>
            <p:spPr bwMode="auto">
              <a:xfrm>
                <a:off x="1295" y="2491"/>
                <a:ext cx="154" cy="361"/>
              </a:xfrm>
              <a:custGeom>
                <a:avLst/>
                <a:gdLst>
                  <a:gd name="T0" fmla="*/ 0 w 154"/>
                  <a:gd name="T1" fmla="*/ 0 h 361"/>
                  <a:gd name="T2" fmla="*/ 39 w 154"/>
                  <a:gd name="T3" fmla="*/ 103 h 361"/>
                  <a:gd name="T4" fmla="*/ 57 w 154"/>
                  <a:gd name="T5" fmla="*/ 155 h 361"/>
                  <a:gd name="T6" fmla="*/ 75 w 154"/>
                  <a:gd name="T7" fmla="*/ 203 h 361"/>
                  <a:gd name="T8" fmla="*/ 97 w 154"/>
                  <a:gd name="T9" fmla="*/ 247 h 361"/>
                  <a:gd name="T10" fmla="*/ 114 w 154"/>
                  <a:gd name="T11" fmla="*/ 292 h 361"/>
                  <a:gd name="T12" fmla="*/ 136 w 154"/>
                  <a:gd name="T13" fmla="*/ 330 h 361"/>
                  <a:gd name="T14" fmla="*/ 154 w 154"/>
                  <a:gd name="T15" fmla="*/ 361 h 361"/>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361"/>
                  <a:gd name="T26" fmla="*/ 154 w 154"/>
                  <a:gd name="T27" fmla="*/ 361 h 36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361">
                    <a:moveTo>
                      <a:pt x="0" y="0"/>
                    </a:moveTo>
                    <a:lnTo>
                      <a:pt x="39" y="103"/>
                    </a:lnTo>
                    <a:lnTo>
                      <a:pt x="57" y="155"/>
                    </a:lnTo>
                    <a:lnTo>
                      <a:pt x="75" y="203"/>
                    </a:lnTo>
                    <a:lnTo>
                      <a:pt x="97" y="247"/>
                    </a:lnTo>
                    <a:lnTo>
                      <a:pt x="114" y="292"/>
                    </a:lnTo>
                    <a:lnTo>
                      <a:pt x="136" y="330"/>
                    </a:lnTo>
                    <a:lnTo>
                      <a:pt x="154" y="361"/>
                    </a:lnTo>
                  </a:path>
                </a:pathLst>
              </a:custGeom>
              <a:noFill/>
              <a:ln w="17526">
                <a:solidFill>
                  <a:srgbClr val="0000FF"/>
                </a:solidFill>
                <a:prstDash val="solid"/>
                <a:round/>
                <a:headEnd/>
                <a:tailEnd/>
              </a:ln>
            </p:spPr>
            <p:txBody>
              <a:bodyPr/>
              <a:lstStyle/>
              <a:p>
                <a:endParaRPr lang="en-US"/>
              </a:p>
            </p:txBody>
          </p:sp>
          <p:sp>
            <p:nvSpPr>
              <p:cNvPr id="49472" name="Freeform 56"/>
              <p:cNvSpPr>
                <a:spLocks noChangeAspect="1"/>
              </p:cNvSpPr>
              <p:nvPr/>
            </p:nvSpPr>
            <p:spPr bwMode="auto">
              <a:xfrm>
                <a:off x="1449" y="2852"/>
                <a:ext cx="154" cy="99"/>
              </a:xfrm>
              <a:custGeom>
                <a:avLst/>
                <a:gdLst>
                  <a:gd name="T0" fmla="*/ 0 w 154"/>
                  <a:gd name="T1" fmla="*/ 0 h 99"/>
                  <a:gd name="T2" fmla="*/ 18 w 154"/>
                  <a:gd name="T3" fmla="*/ 24 h 99"/>
                  <a:gd name="T4" fmla="*/ 39 w 154"/>
                  <a:gd name="T5" fmla="*/ 44 h 99"/>
                  <a:gd name="T6" fmla="*/ 57 w 154"/>
                  <a:gd name="T7" fmla="*/ 62 h 99"/>
                  <a:gd name="T8" fmla="*/ 75 w 154"/>
                  <a:gd name="T9" fmla="*/ 72 h 99"/>
                  <a:gd name="T10" fmla="*/ 97 w 154"/>
                  <a:gd name="T11" fmla="*/ 82 h 99"/>
                  <a:gd name="T12" fmla="*/ 115 w 154"/>
                  <a:gd name="T13" fmla="*/ 89 h 99"/>
                  <a:gd name="T14" fmla="*/ 154 w 154"/>
                  <a:gd name="T15" fmla="*/ 99 h 99"/>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99"/>
                  <a:gd name="T26" fmla="*/ 154 w 154"/>
                  <a:gd name="T27" fmla="*/ 99 h 9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99">
                    <a:moveTo>
                      <a:pt x="0" y="0"/>
                    </a:moveTo>
                    <a:lnTo>
                      <a:pt x="18" y="24"/>
                    </a:lnTo>
                    <a:lnTo>
                      <a:pt x="39" y="44"/>
                    </a:lnTo>
                    <a:lnTo>
                      <a:pt x="57" y="62"/>
                    </a:lnTo>
                    <a:lnTo>
                      <a:pt x="75" y="72"/>
                    </a:lnTo>
                    <a:lnTo>
                      <a:pt x="97" y="82"/>
                    </a:lnTo>
                    <a:lnTo>
                      <a:pt x="115" y="89"/>
                    </a:lnTo>
                    <a:lnTo>
                      <a:pt x="154" y="99"/>
                    </a:lnTo>
                  </a:path>
                </a:pathLst>
              </a:custGeom>
              <a:noFill/>
              <a:ln w="17526">
                <a:solidFill>
                  <a:srgbClr val="0000FF"/>
                </a:solidFill>
                <a:prstDash val="solid"/>
                <a:round/>
                <a:headEnd/>
                <a:tailEnd/>
              </a:ln>
            </p:spPr>
            <p:txBody>
              <a:bodyPr/>
              <a:lstStyle/>
              <a:p>
                <a:endParaRPr lang="en-US"/>
              </a:p>
            </p:txBody>
          </p:sp>
        </p:grpSp>
        <p:grpSp>
          <p:nvGrpSpPr>
            <p:cNvPr id="9" name="Group 57"/>
            <p:cNvGrpSpPr>
              <a:grpSpLocks noChangeAspect="1"/>
            </p:cNvGrpSpPr>
            <p:nvPr/>
          </p:nvGrpSpPr>
          <p:grpSpPr bwMode="auto">
            <a:xfrm>
              <a:off x="1895" y="447"/>
              <a:ext cx="1182" cy="1034"/>
              <a:chOff x="369" y="1932"/>
              <a:chExt cx="1234" cy="1019"/>
            </a:xfrm>
          </p:grpSpPr>
          <p:sp>
            <p:nvSpPr>
              <p:cNvPr id="49457" name="Freeform 58"/>
              <p:cNvSpPr>
                <a:spLocks noChangeAspect="1"/>
              </p:cNvSpPr>
              <p:nvPr/>
            </p:nvSpPr>
            <p:spPr bwMode="auto">
              <a:xfrm>
                <a:off x="369" y="2852"/>
                <a:ext cx="154" cy="99"/>
              </a:xfrm>
              <a:custGeom>
                <a:avLst/>
                <a:gdLst>
                  <a:gd name="T0" fmla="*/ 0 w 154"/>
                  <a:gd name="T1" fmla="*/ 99 h 99"/>
                  <a:gd name="T2" fmla="*/ 40 w 154"/>
                  <a:gd name="T3" fmla="*/ 89 h 99"/>
                  <a:gd name="T4" fmla="*/ 57 w 154"/>
                  <a:gd name="T5" fmla="*/ 82 h 99"/>
                  <a:gd name="T6" fmla="*/ 75 w 154"/>
                  <a:gd name="T7" fmla="*/ 72 h 99"/>
                  <a:gd name="T8" fmla="*/ 97 w 154"/>
                  <a:gd name="T9" fmla="*/ 62 h 99"/>
                  <a:gd name="T10" fmla="*/ 115 w 154"/>
                  <a:gd name="T11" fmla="*/ 44 h 99"/>
                  <a:gd name="T12" fmla="*/ 136 w 154"/>
                  <a:gd name="T13" fmla="*/ 24 h 99"/>
                  <a:gd name="T14" fmla="*/ 154 w 154"/>
                  <a:gd name="T15" fmla="*/ 0 h 99"/>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99"/>
                  <a:gd name="T26" fmla="*/ 154 w 154"/>
                  <a:gd name="T27" fmla="*/ 99 h 9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99">
                    <a:moveTo>
                      <a:pt x="0" y="99"/>
                    </a:moveTo>
                    <a:lnTo>
                      <a:pt x="40" y="89"/>
                    </a:lnTo>
                    <a:lnTo>
                      <a:pt x="57" y="82"/>
                    </a:lnTo>
                    <a:lnTo>
                      <a:pt x="75" y="72"/>
                    </a:lnTo>
                    <a:lnTo>
                      <a:pt x="97" y="62"/>
                    </a:lnTo>
                    <a:lnTo>
                      <a:pt x="115" y="44"/>
                    </a:lnTo>
                    <a:lnTo>
                      <a:pt x="136" y="24"/>
                    </a:lnTo>
                    <a:lnTo>
                      <a:pt x="154" y="0"/>
                    </a:lnTo>
                  </a:path>
                </a:pathLst>
              </a:custGeom>
              <a:noFill/>
              <a:ln w="17526">
                <a:solidFill>
                  <a:srgbClr val="0000FF"/>
                </a:solidFill>
                <a:prstDash val="solid"/>
                <a:round/>
                <a:headEnd/>
                <a:tailEnd/>
              </a:ln>
            </p:spPr>
            <p:txBody>
              <a:bodyPr/>
              <a:lstStyle/>
              <a:p>
                <a:endParaRPr lang="en-US"/>
              </a:p>
            </p:txBody>
          </p:sp>
          <p:sp>
            <p:nvSpPr>
              <p:cNvPr id="49458" name="Freeform 59"/>
              <p:cNvSpPr>
                <a:spLocks noChangeAspect="1"/>
              </p:cNvSpPr>
              <p:nvPr/>
            </p:nvSpPr>
            <p:spPr bwMode="auto">
              <a:xfrm>
                <a:off x="523" y="2491"/>
                <a:ext cx="155" cy="361"/>
              </a:xfrm>
              <a:custGeom>
                <a:avLst/>
                <a:gdLst>
                  <a:gd name="T0" fmla="*/ 0 w 155"/>
                  <a:gd name="T1" fmla="*/ 361 h 361"/>
                  <a:gd name="T2" fmla="*/ 18 w 155"/>
                  <a:gd name="T3" fmla="*/ 330 h 361"/>
                  <a:gd name="T4" fmla="*/ 40 w 155"/>
                  <a:gd name="T5" fmla="*/ 292 h 361"/>
                  <a:gd name="T6" fmla="*/ 58 w 155"/>
                  <a:gd name="T7" fmla="*/ 247 h 361"/>
                  <a:gd name="T8" fmla="*/ 76 w 155"/>
                  <a:gd name="T9" fmla="*/ 203 h 361"/>
                  <a:gd name="T10" fmla="*/ 97 w 155"/>
                  <a:gd name="T11" fmla="*/ 155 h 361"/>
                  <a:gd name="T12" fmla="*/ 115 w 155"/>
                  <a:gd name="T13" fmla="*/ 103 h 361"/>
                  <a:gd name="T14" fmla="*/ 155 w 155"/>
                  <a:gd name="T15" fmla="*/ 0 h 361"/>
                  <a:gd name="T16" fmla="*/ 0 60000 65536"/>
                  <a:gd name="T17" fmla="*/ 0 60000 65536"/>
                  <a:gd name="T18" fmla="*/ 0 60000 65536"/>
                  <a:gd name="T19" fmla="*/ 0 60000 65536"/>
                  <a:gd name="T20" fmla="*/ 0 60000 65536"/>
                  <a:gd name="T21" fmla="*/ 0 60000 65536"/>
                  <a:gd name="T22" fmla="*/ 0 60000 65536"/>
                  <a:gd name="T23" fmla="*/ 0 60000 65536"/>
                  <a:gd name="T24" fmla="*/ 0 w 155"/>
                  <a:gd name="T25" fmla="*/ 0 h 361"/>
                  <a:gd name="T26" fmla="*/ 155 w 155"/>
                  <a:gd name="T27" fmla="*/ 361 h 36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5" h="361">
                    <a:moveTo>
                      <a:pt x="0" y="361"/>
                    </a:moveTo>
                    <a:lnTo>
                      <a:pt x="18" y="330"/>
                    </a:lnTo>
                    <a:lnTo>
                      <a:pt x="40" y="292"/>
                    </a:lnTo>
                    <a:lnTo>
                      <a:pt x="58" y="247"/>
                    </a:lnTo>
                    <a:lnTo>
                      <a:pt x="76" y="203"/>
                    </a:lnTo>
                    <a:lnTo>
                      <a:pt x="97" y="155"/>
                    </a:lnTo>
                    <a:lnTo>
                      <a:pt x="115" y="103"/>
                    </a:lnTo>
                    <a:lnTo>
                      <a:pt x="155" y="0"/>
                    </a:lnTo>
                  </a:path>
                </a:pathLst>
              </a:custGeom>
              <a:noFill/>
              <a:ln w="17526">
                <a:solidFill>
                  <a:srgbClr val="0000FF"/>
                </a:solidFill>
                <a:prstDash val="solid"/>
                <a:round/>
                <a:headEnd/>
                <a:tailEnd/>
              </a:ln>
            </p:spPr>
            <p:txBody>
              <a:bodyPr/>
              <a:lstStyle/>
              <a:p>
                <a:endParaRPr lang="en-US"/>
              </a:p>
            </p:txBody>
          </p:sp>
          <p:sp>
            <p:nvSpPr>
              <p:cNvPr id="49459" name="Freeform 60"/>
              <p:cNvSpPr>
                <a:spLocks noChangeAspect="1"/>
              </p:cNvSpPr>
              <p:nvPr/>
            </p:nvSpPr>
            <p:spPr bwMode="auto">
              <a:xfrm>
                <a:off x="678" y="2031"/>
                <a:ext cx="154" cy="460"/>
              </a:xfrm>
              <a:custGeom>
                <a:avLst/>
                <a:gdLst>
                  <a:gd name="T0" fmla="*/ 0 w 154"/>
                  <a:gd name="T1" fmla="*/ 460 h 460"/>
                  <a:gd name="T2" fmla="*/ 18 w 154"/>
                  <a:gd name="T3" fmla="*/ 405 h 460"/>
                  <a:gd name="T4" fmla="*/ 39 w 154"/>
                  <a:gd name="T5" fmla="*/ 344 h 460"/>
                  <a:gd name="T6" fmla="*/ 57 w 154"/>
                  <a:gd name="T7" fmla="*/ 278 h 460"/>
                  <a:gd name="T8" fmla="*/ 75 w 154"/>
                  <a:gd name="T9" fmla="*/ 213 h 460"/>
                  <a:gd name="T10" fmla="*/ 96 w 154"/>
                  <a:gd name="T11" fmla="*/ 151 h 460"/>
                  <a:gd name="T12" fmla="*/ 114 w 154"/>
                  <a:gd name="T13" fmla="*/ 93 h 460"/>
                  <a:gd name="T14" fmla="*/ 136 w 154"/>
                  <a:gd name="T15" fmla="*/ 42 h 460"/>
                  <a:gd name="T16" fmla="*/ 143 w 154"/>
                  <a:gd name="T17" fmla="*/ 21 h 460"/>
                  <a:gd name="T18" fmla="*/ 154 w 154"/>
                  <a:gd name="T19" fmla="*/ 0 h 4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4"/>
                  <a:gd name="T31" fmla="*/ 0 h 460"/>
                  <a:gd name="T32" fmla="*/ 154 w 154"/>
                  <a:gd name="T33" fmla="*/ 460 h 4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4" h="460">
                    <a:moveTo>
                      <a:pt x="0" y="460"/>
                    </a:moveTo>
                    <a:lnTo>
                      <a:pt x="18" y="405"/>
                    </a:lnTo>
                    <a:lnTo>
                      <a:pt x="39" y="344"/>
                    </a:lnTo>
                    <a:lnTo>
                      <a:pt x="57" y="278"/>
                    </a:lnTo>
                    <a:lnTo>
                      <a:pt x="75" y="213"/>
                    </a:lnTo>
                    <a:lnTo>
                      <a:pt x="96" y="151"/>
                    </a:lnTo>
                    <a:lnTo>
                      <a:pt x="114" y="93"/>
                    </a:lnTo>
                    <a:lnTo>
                      <a:pt x="136" y="42"/>
                    </a:lnTo>
                    <a:lnTo>
                      <a:pt x="143" y="21"/>
                    </a:lnTo>
                    <a:lnTo>
                      <a:pt x="154" y="0"/>
                    </a:lnTo>
                  </a:path>
                </a:pathLst>
              </a:custGeom>
              <a:noFill/>
              <a:ln w="17526">
                <a:solidFill>
                  <a:srgbClr val="0000FF"/>
                </a:solidFill>
                <a:prstDash val="solid"/>
                <a:round/>
                <a:headEnd/>
                <a:tailEnd/>
              </a:ln>
            </p:spPr>
            <p:txBody>
              <a:bodyPr/>
              <a:lstStyle/>
              <a:p>
                <a:endParaRPr lang="en-US"/>
              </a:p>
            </p:txBody>
          </p:sp>
          <p:sp>
            <p:nvSpPr>
              <p:cNvPr id="49460" name="Freeform 61"/>
              <p:cNvSpPr>
                <a:spLocks noChangeAspect="1"/>
              </p:cNvSpPr>
              <p:nvPr/>
            </p:nvSpPr>
            <p:spPr bwMode="auto">
              <a:xfrm>
                <a:off x="832" y="1932"/>
                <a:ext cx="154" cy="99"/>
              </a:xfrm>
              <a:custGeom>
                <a:avLst/>
                <a:gdLst>
                  <a:gd name="T0" fmla="*/ 0 w 154"/>
                  <a:gd name="T1" fmla="*/ 99 h 99"/>
                  <a:gd name="T2" fmla="*/ 18 w 154"/>
                  <a:gd name="T3" fmla="*/ 72 h 99"/>
                  <a:gd name="T4" fmla="*/ 36 w 154"/>
                  <a:gd name="T5" fmla="*/ 51 h 99"/>
                  <a:gd name="T6" fmla="*/ 57 w 154"/>
                  <a:gd name="T7" fmla="*/ 34 h 99"/>
                  <a:gd name="T8" fmla="*/ 75 w 154"/>
                  <a:gd name="T9" fmla="*/ 20 h 99"/>
                  <a:gd name="T10" fmla="*/ 97 w 154"/>
                  <a:gd name="T11" fmla="*/ 10 h 99"/>
                  <a:gd name="T12" fmla="*/ 118 w 154"/>
                  <a:gd name="T13" fmla="*/ 3 h 99"/>
                  <a:gd name="T14" fmla="*/ 136 w 154"/>
                  <a:gd name="T15" fmla="*/ 0 h 99"/>
                  <a:gd name="T16" fmla="*/ 154 w 154"/>
                  <a:gd name="T17" fmla="*/ 0 h 9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4"/>
                  <a:gd name="T28" fmla="*/ 0 h 99"/>
                  <a:gd name="T29" fmla="*/ 154 w 154"/>
                  <a:gd name="T30" fmla="*/ 99 h 9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4" h="99">
                    <a:moveTo>
                      <a:pt x="0" y="99"/>
                    </a:moveTo>
                    <a:lnTo>
                      <a:pt x="18" y="72"/>
                    </a:lnTo>
                    <a:lnTo>
                      <a:pt x="36" y="51"/>
                    </a:lnTo>
                    <a:lnTo>
                      <a:pt x="57" y="34"/>
                    </a:lnTo>
                    <a:lnTo>
                      <a:pt x="75" y="20"/>
                    </a:lnTo>
                    <a:lnTo>
                      <a:pt x="97" y="10"/>
                    </a:lnTo>
                    <a:lnTo>
                      <a:pt x="118" y="3"/>
                    </a:lnTo>
                    <a:lnTo>
                      <a:pt x="136" y="0"/>
                    </a:lnTo>
                    <a:lnTo>
                      <a:pt x="154" y="0"/>
                    </a:lnTo>
                  </a:path>
                </a:pathLst>
              </a:custGeom>
              <a:noFill/>
              <a:ln w="17526">
                <a:solidFill>
                  <a:srgbClr val="0000FF"/>
                </a:solidFill>
                <a:prstDash val="solid"/>
                <a:round/>
                <a:headEnd/>
                <a:tailEnd/>
              </a:ln>
            </p:spPr>
            <p:txBody>
              <a:bodyPr/>
              <a:lstStyle/>
              <a:p>
                <a:endParaRPr lang="en-US"/>
              </a:p>
            </p:txBody>
          </p:sp>
          <p:sp>
            <p:nvSpPr>
              <p:cNvPr id="49461" name="Freeform 62"/>
              <p:cNvSpPr>
                <a:spLocks noChangeAspect="1"/>
              </p:cNvSpPr>
              <p:nvPr/>
            </p:nvSpPr>
            <p:spPr bwMode="auto">
              <a:xfrm>
                <a:off x="986" y="1932"/>
                <a:ext cx="154" cy="99"/>
              </a:xfrm>
              <a:custGeom>
                <a:avLst/>
                <a:gdLst>
                  <a:gd name="T0" fmla="*/ 0 w 154"/>
                  <a:gd name="T1" fmla="*/ 0 h 99"/>
                  <a:gd name="T2" fmla="*/ 18 w 154"/>
                  <a:gd name="T3" fmla="*/ 0 h 99"/>
                  <a:gd name="T4" fmla="*/ 36 w 154"/>
                  <a:gd name="T5" fmla="*/ 3 h 99"/>
                  <a:gd name="T6" fmla="*/ 58 w 154"/>
                  <a:gd name="T7" fmla="*/ 10 h 99"/>
                  <a:gd name="T8" fmla="*/ 75 w 154"/>
                  <a:gd name="T9" fmla="*/ 20 h 99"/>
                  <a:gd name="T10" fmla="*/ 97 w 154"/>
                  <a:gd name="T11" fmla="*/ 34 h 99"/>
                  <a:gd name="T12" fmla="*/ 119 w 154"/>
                  <a:gd name="T13" fmla="*/ 51 h 99"/>
                  <a:gd name="T14" fmla="*/ 136 w 154"/>
                  <a:gd name="T15" fmla="*/ 72 h 99"/>
                  <a:gd name="T16" fmla="*/ 154 w 154"/>
                  <a:gd name="T17" fmla="*/ 99 h 9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4"/>
                  <a:gd name="T28" fmla="*/ 0 h 99"/>
                  <a:gd name="T29" fmla="*/ 154 w 154"/>
                  <a:gd name="T30" fmla="*/ 99 h 9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4" h="99">
                    <a:moveTo>
                      <a:pt x="0" y="0"/>
                    </a:moveTo>
                    <a:lnTo>
                      <a:pt x="18" y="0"/>
                    </a:lnTo>
                    <a:lnTo>
                      <a:pt x="36" y="3"/>
                    </a:lnTo>
                    <a:lnTo>
                      <a:pt x="58" y="10"/>
                    </a:lnTo>
                    <a:lnTo>
                      <a:pt x="75" y="20"/>
                    </a:lnTo>
                    <a:lnTo>
                      <a:pt x="97" y="34"/>
                    </a:lnTo>
                    <a:lnTo>
                      <a:pt x="119" y="51"/>
                    </a:lnTo>
                    <a:lnTo>
                      <a:pt x="136" y="72"/>
                    </a:lnTo>
                    <a:lnTo>
                      <a:pt x="154" y="99"/>
                    </a:lnTo>
                  </a:path>
                </a:pathLst>
              </a:custGeom>
              <a:noFill/>
              <a:ln w="17526">
                <a:solidFill>
                  <a:srgbClr val="0000FF"/>
                </a:solidFill>
                <a:prstDash val="solid"/>
                <a:round/>
                <a:headEnd/>
                <a:tailEnd/>
              </a:ln>
            </p:spPr>
            <p:txBody>
              <a:bodyPr/>
              <a:lstStyle/>
              <a:p>
                <a:endParaRPr lang="en-US"/>
              </a:p>
            </p:txBody>
          </p:sp>
          <p:sp>
            <p:nvSpPr>
              <p:cNvPr id="49462" name="Freeform 63"/>
              <p:cNvSpPr>
                <a:spLocks noChangeAspect="1"/>
              </p:cNvSpPr>
              <p:nvPr/>
            </p:nvSpPr>
            <p:spPr bwMode="auto">
              <a:xfrm>
                <a:off x="1140" y="2031"/>
                <a:ext cx="155" cy="460"/>
              </a:xfrm>
              <a:custGeom>
                <a:avLst/>
                <a:gdLst>
                  <a:gd name="T0" fmla="*/ 0 w 155"/>
                  <a:gd name="T1" fmla="*/ 0 h 460"/>
                  <a:gd name="T2" fmla="*/ 11 w 155"/>
                  <a:gd name="T3" fmla="*/ 21 h 460"/>
                  <a:gd name="T4" fmla="*/ 18 w 155"/>
                  <a:gd name="T5" fmla="*/ 42 h 460"/>
                  <a:gd name="T6" fmla="*/ 40 w 155"/>
                  <a:gd name="T7" fmla="*/ 93 h 460"/>
                  <a:gd name="T8" fmla="*/ 58 w 155"/>
                  <a:gd name="T9" fmla="*/ 151 h 460"/>
                  <a:gd name="T10" fmla="*/ 76 w 155"/>
                  <a:gd name="T11" fmla="*/ 213 h 460"/>
                  <a:gd name="T12" fmla="*/ 97 w 155"/>
                  <a:gd name="T13" fmla="*/ 278 h 460"/>
                  <a:gd name="T14" fmla="*/ 115 w 155"/>
                  <a:gd name="T15" fmla="*/ 344 h 460"/>
                  <a:gd name="T16" fmla="*/ 137 w 155"/>
                  <a:gd name="T17" fmla="*/ 405 h 460"/>
                  <a:gd name="T18" fmla="*/ 155 w 155"/>
                  <a:gd name="T19" fmla="*/ 460 h 4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5"/>
                  <a:gd name="T31" fmla="*/ 0 h 460"/>
                  <a:gd name="T32" fmla="*/ 155 w 155"/>
                  <a:gd name="T33" fmla="*/ 460 h 4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5" h="460">
                    <a:moveTo>
                      <a:pt x="0" y="0"/>
                    </a:moveTo>
                    <a:lnTo>
                      <a:pt x="11" y="21"/>
                    </a:lnTo>
                    <a:lnTo>
                      <a:pt x="18" y="42"/>
                    </a:lnTo>
                    <a:lnTo>
                      <a:pt x="40" y="93"/>
                    </a:lnTo>
                    <a:lnTo>
                      <a:pt x="58" y="151"/>
                    </a:lnTo>
                    <a:lnTo>
                      <a:pt x="76" y="213"/>
                    </a:lnTo>
                    <a:lnTo>
                      <a:pt x="97" y="278"/>
                    </a:lnTo>
                    <a:lnTo>
                      <a:pt x="115" y="344"/>
                    </a:lnTo>
                    <a:lnTo>
                      <a:pt x="137" y="405"/>
                    </a:lnTo>
                    <a:lnTo>
                      <a:pt x="155" y="460"/>
                    </a:lnTo>
                  </a:path>
                </a:pathLst>
              </a:custGeom>
              <a:noFill/>
              <a:ln w="17526">
                <a:solidFill>
                  <a:srgbClr val="0000FF"/>
                </a:solidFill>
                <a:prstDash val="solid"/>
                <a:round/>
                <a:headEnd/>
                <a:tailEnd/>
              </a:ln>
            </p:spPr>
            <p:txBody>
              <a:bodyPr/>
              <a:lstStyle/>
              <a:p>
                <a:endParaRPr lang="en-US"/>
              </a:p>
            </p:txBody>
          </p:sp>
          <p:sp>
            <p:nvSpPr>
              <p:cNvPr id="49463" name="Freeform 64"/>
              <p:cNvSpPr>
                <a:spLocks noChangeAspect="1"/>
              </p:cNvSpPr>
              <p:nvPr/>
            </p:nvSpPr>
            <p:spPr bwMode="auto">
              <a:xfrm>
                <a:off x="1295" y="2491"/>
                <a:ext cx="154" cy="361"/>
              </a:xfrm>
              <a:custGeom>
                <a:avLst/>
                <a:gdLst>
                  <a:gd name="T0" fmla="*/ 0 w 154"/>
                  <a:gd name="T1" fmla="*/ 0 h 361"/>
                  <a:gd name="T2" fmla="*/ 39 w 154"/>
                  <a:gd name="T3" fmla="*/ 103 h 361"/>
                  <a:gd name="T4" fmla="*/ 57 w 154"/>
                  <a:gd name="T5" fmla="*/ 155 h 361"/>
                  <a:gd name="T6" fmla="*/ 75 w 154"/>
                  <a:gd name="T7" fmla="*/ 203 h 361"/>
                  <a:gd name="T8" fmla="*/ 97 w 154"/>
                  <a:gd name="T9" fmla="*/ 247 h 361"/>
                  <a:gd name="T10" fmla="*/ 114 w 154"/>
                  <a:gd name="T11" fmla="*/ 292 h 361"/>
                  <a:gd name="T12" fmla="*/ 136 w 154"/>
                  <a:gd name="T13" fmla="*/ 330 h 361"/>
                  <a:gd name="T14" fmla="*/ 154 w 154"/>
                  <a:gd name="T15" fmla="*/ 361 h 361"/>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361"/>
                  <a:gd name="T26" fmla="*/ 154 w 154"/>
                  <a:gd name="T27" fmla="*/ 361 h 36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361">
                    <a:moveTo>
                      <a:pt x="0" y="0"/>
                    </a:moveTo>
                    <a:lnTo>
                      <a:pt x="39" y="103"/>
                    </a:lnTo>
                    <a:lnTo>
                      <a:pt x="57" y="155"/>
                    </a:lnTo>
                    <a:lnTo>
                      <a:pt x="75" y="203"/>
                    </a:lnTo>
                    <a:lnTo>
                      <a:pt x="97" y="247"/>
                    </a:lnTo>
                    <a:lnTo>
                      <a:pt x="114" y="292"/>
                    </a:lnTo>
                    <a:lnTo>
                      <a:pt x="136" y="330"/>
                    </a:lnTo>
                    <a:lnTo>
                      <a:pt x="154" y="361"/>
                    </a:lnTo>
                  </a:path>
                </a:pathLst>
              </a:custGeom>
              <a:noFill/>
              <a:ln w="17526">
                <a:solidFill>
                  <a:srgbClr val="0000FF"/>
                </a:solidFill>
                <a:prstDash val="solid"/>
                <a:round/>
                <a:headEnd/>
                <a:tailEnd/>
              </a:ln>
            </p:spPr>
            <p:txBody>
              <a:bodyPr/>
              <a:lstStyle/>
              <a:p>
                <a:endParaRPr lang="en-US"/>
              </a:p>
            </p:txBody>
          </p:sp>
          <p:sp>
            <p:nvSpPr>
              <p:cNvPr id="49464" name="Freeform 65"/>
              <p:cNvSpPr>
                <a:spLocks noChangeAspect="1"/>
              </p:cNvSpPr>
              <p:nvPr/>
            </p:nvSpPr>
            <p:spPr bwMode="auto">
              <a:xfrm>
                <a:off x="1449" y="2852"/>
                <a:ext cx="154" cy="99"/>
              </a:xfrm>
              <a:custGeom>
                <a:avLst/>
                <a:gdLst>
                  <a:gd name="T0" fmla="*/ 0 w 154"/>
                  <a:gd name="T1" fmla="*/ 0 h 99"/>
                  <a:gd name="T2" fmla="*/ 18 w 154"/>
                  <a:gd name="T3" fmla="*/ 24 h 99"/>
                  <a:gd name="T4" fmla="*/ 39 w 154"/>
                  <a:gd name="T5" fmla="*/ 44 h 99"/>
                  <a:gd name="T6" fmla="*/ 57 w 154"/>
                  <a:gd name="T7" fmla="*/ 62 h 99"/>
                  <a:gd name="T8" fmla="*/ 75 w 154"/>
                  <a:gd name="T9" fmla="*/ 72 h 99"/>
                  <a:gd name="T10" fmla="*/ 97 w 154"/>
                  <a:gd name="T11" fmla="*/ 82 h 99"/>
                  <a:gd name="T12" fmla="*/ 115 w 154"/>
                  <a:gd name="T13" fmla="*/ 89 h 99"/>
                  <a:gd name="T14" fmla="*/ 154 w 154"/>
                  <a:gd name="T15" fmla="*/ 99 h 99"/>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99"/>
                  <a:gd name="T26" fmla="*/ 154 w 154"/>
                  <a:gd name="T27" fmla="*/ 99 h 9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99">
                    <a:moveTo>
                      <a:pt x="0" y="0"/>
                    </a:moveTo>
                    <a:lnTo>
                      <a:pt x="18" y="24"/>
                    </a:lnTo>
                    <a:lnTo>
                      <a:pt x="39" y="44"/>
                    </a:lnTo>
                    <a:lnTo>
                      <a:pt x="57" y="62"/>
                    </a:lnTo>
                    <a:lnTo>
                      <a:pt x="75" y="72"/>
                    </a:lnTo>
                    <a:lnTo>
                      <a:pt x="97" y="82"/>
                    </a:lnTo>
                    <a:lnTo>
                      <a:pt x="115" y="89"/>
                    </a:lnTo>
                    <a:lnTo>
                      <a:pt x="154" y="99"/>
                    </a:lnTo>
                  </a:path>
                </a:pathLst>
              </a:custGeom>
              <a:noFill/>
              <a:ln w="17526">
                <a:solidFill>
                  <a:srgbClr val="0000FF"/>
                </a:solidFill>
                <a:prstDash val="solid"/>
                <a:round/>
                <a:headEnd/>
                <a:tailEnd/>
              </a:ln>
            </p:spPr>
            <p:txBody>
              <a:bodyPr/>
              <a:lstStyle/>
              <a:p>
                <a:endParaRPr lang="en-US"/>
              </a:p>
            </p:txBody>
          </p:sp>
        </p:grpSp>
        <p:grpSp>
          <p:nvGrpSpPr>
            <p:cNvPr id="10" name="Group 66"/>
            <p:cNvGrpSpPr>
              <a:grpSpLocks noChangeAspect="1"/>
            </p:cNvGrpSpPr>
            <p:nvPr/>
          </p:nvGrpSpPr>
          <p:grpSpPr bwMode="auto">
            <a:xfrm>
              <a:off x="2068" y="447"/>
              <a:ext cx="1182" cy="1034"/>
              <a:chOff x="369" y="1932"/>
              <a:chExt cx="1234" cy="1019"/>
            </a:xfrm>
          </p:grpSpPr>
          <p:sp>
            <p:nvSpPr>
              <p:cNvPr id="49449" name="Freeform 67"/>
              <p:cNvSpPr>
                <a:spLocks noChangeAspect="1"/>
              </p:cNvSpPr>
              <p:nvPr/>
            </p:nvSpPr>
            <p:spPr bwMode="auto">
              <a:xfrm>
                <a:off x="369" y="2852"/>
                <a:ext cx="154" cy="99"/>
              </a:xfrm>
              <a:custGeom>
                <a:avLst/>
                <a:gdLst>
                  <a:gd name="T0" fmla="*/ 0 w 154"/>
                  <a:gd name="T1" fmla="*/ 99 h 99"/>
                  <a:gd name="T2" fmla="*/ 40 w 154"/>
                  <a:gd name="T3" fmla="*/ 89 h 99"/>
                  <a:gd name="T4" fmla="*/ 57 w 154"/>
                  <a:gd name="T5" fmla="*/ 82 h 99"/>
                  <a:gd name="T6" fmla="*/ 75 w 154"/>
                  <a:gd name="T7" fmla="*/ 72 h 99"/>
                  <a:gd name="T8" fmla="*/ 97 w 154"/>
                  <a:gd name="T9" fmla="*/ 62 h 99"/>
                  <a:gd name="T10" fmla="*/ 115 w 154"/>
                  <a:gd name="T11" fmla="*/ 44 h 99"/>
                  <a:gd name="T12" fmla="*/ 136 w 154"/>
                  <a:gd name="T13" fmla="*/ 24 h 99"/>
                  <a:gd name="T14" fmla="*/ 154 w 154"/>
                  <a:gd name="T15" fmla="*/ 0 h 99"/>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99"/>
                  <a:gd name="T26" fmla="*/ 154 w 154"/>
                  <a:gd name="T27" fmla="*/ 99 h 9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99">
                    <a:moveTo>
                      <a:pt x="0" y="99"/>
                    </a:moveTo>
                    <a:lnTo>
                      <a:pt x="40" y="89"/>
                    </a:lnTo>
                    <a:lnTo>
                      <a:pt x="57" y="82"/>
                    </a:lnTo>
                    <a:lnTo>
                      <a:pt x="75" y="72"/>
                    </a:lnTo>
                    <a:lnTo>
                      <a:pt x="97" y="62"/>
                    </a:lnTo>
                    <a:lnTo>
                      <a:pt x="115" y="44"/>
                    </a:lnTo>
                    <a:lnTo>
                      <a:pt x="136" y="24"/>
                    </a:lnTo>
                    <a:lnTo>
                      <a:pt x="154" y="0"/>
                    </a:lnTo>
                  </a:path>
                </a:pathLst>
              </a:custGeom>
              <a:noFill/>
              <a:ln w="17526">
                <a:solidFill>
                  <a:srgbClr val="0000FF"/>
                </a:solidFill>
                <a:prstDash val="solid"/>
                <a:round/>
                <a:headEnd/>
                <a:tailEnd/>
              </a:ln>
            </p:spPr>
            <p:txBody>
              <a:bodyPr/>
              <a:lstStyle/>
              <a:p>
                <a:endParaRPr lang="en-US"/>
              </a:p>
            </p:txBody>
          </p:sp>
          <p:sp>
            <p:nvSpPr>
              <p:cNvPr id="49450" name="Freeform 68"/>
              <p:cNvSpPr>
                <a:spLocks noChangeAspect="1"/>
              </p:cNvSpPr>
              <p:nvPr/>
            </p:nvSpPr>
            <p:spPr bwMode="auto">
              <a:xfrm>
                <a:off x="523" y="2491"/>
                <a:ext cx="155" cy="361"/>
              </a:xfrm>
              <a:custGeom>
                <a:avLst/>
                <a:gdLst>
                  <a:gd name="T0" fmla="*/ 0 w 155"/>
                  <a:gd name="T1" fmla="*/ 361 h 361"/>
                  <a:gd name="T2" fmla="*/ 18 w 155"/>
                  <a:gd name="T3" fmla="*/ 330 h 361"/>
                  <a:gd name="T4" fmla="*/ 40 w 155"/>
                  <a:gd name="T5" fmla="*/ 292 h 361"/>
                  <a:gd name="T6" fmla="*/ 58 w 155"/>
                  <a:gd name="T7" fmla="*/ 247 h 361"/>
                  <a:gd name="T8" fmla="*/ 76 w 155"/>
                  <a:gd name="T9" fmla="*/ 203 h 361"/>
                  <a:gd name="T10" fmla="*/ 97 w 155"/>
                  <a:gd name="T11" fmla="*/ 155 h 361"/>
                  <a:gd name="T12" fmla="*/ 115 w 155"/>
                  <a:gd name="T13" fmla="*/ 103 h 361"/>
                  <a:gd name="T14" fmla="*/ 155 w 155"/>
                  <a:gd name="T15" fmla="*/ 0 h 361"/>
                  <a:gd name="T16" fmla="*/ 0 60000 65536"/>
                  <a:gd name="T17" fmla="*/ 0 60000 65536"/>
                  <a:gd name="T18" fmla="*/ 0 60000 65536"/>
                  <a:gd name="T19" fmla="*/ 0 60000 65536"/>
                  <a:gd name="T20" fmla="*/ 0 60000 65536"/>
                  <a:gd name="T21" fmla="*/ 0 60000 65536"/>
                  <a:gd name="T22" fmla="*/ 0 60000 65536"/>
                  <a:gd name="T23" fmla="*/ 0 60000 65536"/>
                  <a:gd name="T24" fmla="*/ 0 w 155"/>
                  <a:gd name="T25" fmla="*/ 0 h 361"/>
                  <a:gd name="T26" fmla="*/ 155 w 155"/>
                  <a:gd name="T27" fmla="*/ 361 h 36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5" h="361">
                    <a:moveTo>
                      <a:pt x="0" y="361"/>
                    </a:moveTo>
                    <a:lnTo>
                      <a:pt x="18" y="330"/>
                    </a:lnTo>
                    <a:lnTo>
                      <a:pt x="40" y="292"/>
                    </a:lnTo>
                    <a:lnTo>
                      <a:pt x="58" y="247"/>
                    </a:lnTo>
                    <a:lnTo>
                      <a:pt x="76" y="203"/>
                    </a:lnTo>
                    <a:lnTo>
                      <a:pt x="97" y="155"/>
                    </a:lnTo>
                    <a:lnTo>
                      <a:pt x="115" y="103"/>
                    </a:lnTo>
                    <a:lnTo>
                      <a:pt x="155" y="0"/>
                    </a:lnTo>
                  </a:path>
                </a:pathLst>
              </a:custGeom>
              <a:noFill/>
              <a:ln w="17526">
                <a:solidFill>
                  <a:srgbClr val="0000FF"/>
                </a:solidFill>
                <a:prstDash val="solid"/>
                <a:round/>
                <a:headEnd/>
                <a:tailEnd/>
              </a:ln>
            </p:spPr>
            <p:txBody>
              <a:bodyPr/>
              <a:lstStyle/>
              <a:p>
                <a:endParaRPr lang="en-US"/>
              </a:p>
            </p:txBody>
          </p:sp>
          <p:sp>
            <p:nvSpPr>
              <p:cNvPr id="49451" name="Freeform 69"/>
              <p:cNvSpPr>
                <a:spLocks noChangeAspect="1"/>
              </p:cNvSpPr>
              <p:nvPr/>
            </p:nvSpPr>
            <p:spPr bwMode="auto">
              <a:xfrm>
                <a:off x="678" y="2031"/>
                <a:ext cx="154" cy="460"/>
              </a:xfrm>
              <a:custGeom>
                <a:avLst/>
                <a:gdLst>
                  <a:gd name="T0" fmla="*/ 0 w 154"/>
                  <a:gd name="T1" fmla="*/ 460 h 460"/>
                  <a:gd name="T2" fmla="*/ 18 w 154"/>
                  <a:gd name="T3" fmla="*/ 405 h 460"/>
                  <a:gd name="T4" fmla="*/ 39 w 154"/>
                  <a:gd name="T5" fmla="*/ 344 h 460"/>
                  <a:gd name="T6" fmla="*/ 57 w 154"/>
                  <a:gd name="T7" fmla="*/ 278 h 460"/>
                  <a:gd name="T8" fmla="*/ 75 w 154"/>
                  <a:gd name="T9" fmla="*/ 213 h 460"/>
                  <a:gd name="T10" fmla="*/ 96 w 154"/>
                  <a:gd name="T11" fmla="*/ 151 h 460"/>
                  <a:gd name="T12" fmla="*/ 114 w 154"/>
                  <a:gd name="T13" fmla="*/ 93 h 460"/>
                  <a:gd name="T14" fmla="*/ 136 w 154"/>
                  <a:gd name="T15" fmla="*/ 42 h 460"/>
                  <a:gd name="T16" fmla="*/ 143 w 154"/>
                  <a:gd name="T17" fmla="*/ 21 h 460"/>
                  <a:gd name="T18" fmla="*/ 154 w 154"/>
                  <a:gd name="T19" fmla="*/ 0 h 4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4"/>
                  <a:gd name="T31" fmla="*/ 0 h 460"/>
                  <a:gd name="T32" fmla="*/ 154 w 154"/>
                  <a:gd name="T33" fmla="*/ 460 h 4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4" h="460">
                    <a:moveTo>
                      <a:pt x="0" y="460"/>
                    </a:moveTo>
                    <a:lnTo>
                      <a:pt x="18" y="405"/>
                    </a:lnTo>
                    <a:lnTo>
                      <a:pt x="39" y="344"/>
                    </a:lnTo>
                    <a:lnTo>
                      <a:pt x="57" y="278"/>
                    </a:lnTo>
                    <a:lnTo>
                      <a:pt x="75" y="213"/>
                    </a:lnTo>
                    <a:lnTo>
                      <a:pt x="96" y="151"/>
                    </a:lnTo>
                    <a:lnTo>
                      <a:pt x="114" y="93"/>
                    </a:lnTo>
                    <a:lnTo>
                      <a:pt x="136" y="42"/>
                    </a:lnTo>
                    <a:lnTo>
                      <a:pt x="143" y="21"/>
                    </a:lnTo>
                    <a:lnTo>
                      <a:pt x="154" y="0"/>
                    </a:lnTo>
                  </a:path>
                </a:pathLst>
              </a:custGeom>
              <a:noFill/>
              <a:ln w="17526">
                <a:solidFill>
                  <a:srgbClr val="0000FF"/>
                </a:solidFill>
                <a:prstDash val="solid"/>
                <a:round/>
                <a:headEnd/>
                <a:tailEnd/>
              </a:ln>
            </p:spPr>
            <p:txBody>
              <a:bodyPr/>
              <a:lstStyle/>
              <a:p>
                <a:endParaRPr lang="en-US"/>
              </a:p>
            </p:txBody>
          </p:sp>
          <p:sp>
            <p:nvSpPr>
              <p:cNvPr id="49452" name="Freeform 70"/>
              <p:cNvSpPr>
                <a:spLocks noChangeAspect="1"/>
              </p:cNvSpPr>
              <p:nvPr/>
            </p:nvSpPr>
            <p:spPr bwMode="auto">
              <a:xfrm>
                <a:off x="832" y="1932"/>
                <a:ext cx="154" cy="99"/>
              </a:xfrm>
              <a:custGeom>
                <a:avLst/>
                <a:gdLst>
                  <a:gd name="T0" fmla="*/ 0 w 154"/>
                  <a:gd name="T1" fmla="*/ 99 h 99"/>
                  <a:gd name="T2" fmla="*/ 18 w 154"/>
                  <a:gd name="T3" fmla="*/ 72 h 99"/>
                  <a:gd name="T4" fmla="*/ 36 w 154"/>
                  <a:gd name="T5" fmla="*/ 51 h 99"/>
                  <a:gd name="T6" fmla="*/ 57 w 154"/>
                  <a:gd name="T7" fmla="*/ 34 h 99"/>
                  <a:gd name="T8" fmla="*/ 75 w 154"/>
                  <a:gd name="T9" fmla="*/ 20 h 99"/>
                  <a:gd name="T10" fmla="*/ 97 w 154"/>
                  <a:gd name="T11" fmla="*/ 10 h 99"/>
                  <a:gd name="T12" fmla="*/ 118 w 154"/>
                  <a:gd name="T13" fmla="*/ 3 h 99"/>
                  <a:gd name="T14" fmla="*/ 136 w 154"/>
                  <a:gd name="T15" fmla="*/ 0 h 99"/>
                  <a:gd name="T16" fmla="*/ 154 w 154"/>
                  <a:gd name="T17" fmla="*/ 0 h 9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4"/>
                  <a:gd name="T28" fmla="*/ 0 h 99"/>
                  <a:gd name="T29" fmla="*/ 154 w 154"/>
                  <a:gd name="T30" fmla="*/ 99 h 9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4" h="99">
                    <a:moveTo>
                      <a:pt x="0" y="99"/>
                    </a:moveTo>
                    <a:lnTo>
                      <a:pt x="18" y="72"/>
                    </a:lnTo>
                    <a:lnTo>
                      <a:pt x="36" y="51"/>
                    </a:lnTo>
                    <a:lnTo>
                      <a:pt x="57" y="34"/>
                    </a:lnTo>
                    <a:lnTo>
                      <a:pt x="75" y="20"/>
                    </a:lnTo>
                    <a:lnTo>
                      <a:pt x="97" y="10"/>
                    </a:lnTo>
                    <a:lnTo>
                      <a:pt x="118" y="3"/>
                    </a:lnTo>
                    <a:lnTo>
                      <a:pt x="136" y="0"/>
                    </a:lnTo>
                    <a:lnTo>
                      <a:pt x="154" y="0"/>
                    </a:lnTo>
                  </a:path>
                </a:pathLst>
              </a:custGeom>
              <a:noFill/>
              <a:ln w="17526">
                <a:solidFill>
                  <a:srgbClr val="0000FF"/>
                </a:solidFill>
                <a:prstDash val="solid"/>
                <a:round/>
                <a:headEnd/>
                <a:tailEnd/>
              </a:ln>
            </p:spPr>
            <p:txBody>
              <a:bodyPr/>
              <a:lstStyle/>
              <a:p>
                <a:endParaRPr lang="en-US"/>
              </a:p>
            </p:txBody>
          </p:sp>
          <p:sp>
            <p:nvSpPr>
              <p:cNvPr id="49453" name="Freeform 71"/>
              <p:cNvSpPr>
                <a:spLocks noChangeAspect="1"/>
              </p:cNvSpPr>
              <p:nvPr/>
            </p:nvSpPr>
            <p:spPr bwMode="auto">
              <a:xfrm>
                <a:off x="986" y="1932"/>
                <a:ext cx="154" cy="99"/>
              </a:xfrm>
              <a:custGeom>
                <a:avLst/>
                <a:gdLst>
                  <a:gd name="T0" fmla="*/ 0 w 154"/>
                  <a:gd name="T1" fmla="*/ 0 h 99"/>
                  <a:gd name="T2" fmla="*/ 18 w 154"/>
                  <a:gd name="T3" fmla="*/ 0 h 99"/>
                  <a:gd name="T4" fmla="*/ 36 w 154"/>
                  <a:gd name="T5" fmla="*/ 3 h 99"/>
                  <a:gd name="T6" fmla="*/ 58 w 154"/>
                  <a:gd name="T7" fmla="*/ 10 h 99"/>
                  <a:gd name="T8" fmla="*/ 75 w 154"/>
                  <a:gd name="T9" fmla="*/ 20 h 99"/>
                  <a:gd name="T10" fmla="*/ 97 w 154"/>
                  <a:gd name="T11" fmla="*/ 34 h 99"/>
                  <a:gd name="T12" fmla="*/ 119 w 154"/>
                  <a:gd name="T13" fmla="*/ 51 h 99"/>
                  <a:gd name="T14" fmla="*/ 136 w 154"/>
                  <a:gd name="T15" fmla="*/ 72 h 99"/>
                  <a:gd name="T16" fmla="*/ 154 w 154"/>
                  <a:gd name="T17" fmla="*/ 99 h 9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4"/>
                  <a:gd name="T28" fmla="*/ 0 h 99"/>
                  <a:gd name="T29" fmla="*/ 154 w 154"/>
                  <a:gd name="T30" fmla="*/ 99 h 9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4" h="99">
                    <a:moveTo>
                      <a:pt x="0" y="0"/>
                    </a:moveTo>
                    <a:lnTo>
                      <a:pt x="18" y="0"/>
                    </a:lnTo>
                    <a:lnTo>
                      <a:pt x="36" y="3"/>
                    </a:lnTo>
                    <a:lnTo>
                      <a:pt x="58" y="10"/>
                    </a:lnTo>
                    <a:lnTo>
                      <a:pt x="75" y="20"/>
                    </a:lnTo>
                    <a:lnTo>
                      <a:pt x="97" y="34"/>
                    </a:lnTo>
                    <a:lnTo>
                      <a:pt x="119" y="51"/>
                    </a:lnTo>
                    <a:lnTo>
                      <a:pt x="136" y="72"/>
                    </a:lnTo>
                    <a:lnTo>
                      <a:pt x="154" y="99"/>
                    </a:lnTo>
                  </a:path>
                </a:pathLst>
              </a:custGeom>
              <a:noFill/>
              <a:ln w="17526">
                <a:solidFill>
                  <a:srgbClr val="0000FF"/>
                </a:solidFill>
                <a:prstDash val="solid"/>
                <a:round/>
                <a:headEnd/>
                <a:tailEnd/>
              </a:ln>
            </p:spPr>
            <p:txBody>
              <a:bodyPr/>
              <a:lstStyle/>
              <a:p>
                <a:endParaRPr lang="en-US"/>
              </a:p>
            </p:txBody>
          </p:sp>
          <p:sp>
            <p:nvSpPr>
              <p:cNvPr id="49454" name="Freeform 72"/>
              <p:cNvSpPr>
                <a:spLocks noChangeAspect="1"/>
              </p:cNvSpPr>
              <p:nvPr/>
            </p:nvSpPr>
            <p:spPr bwMode="auto">
              <a:xfrm>
                <a:off x="1140" y="2031"/>
                <a:ext cx="155" cy="460"/>
              </a:xfrm>
              <a:custGeom>
                <a:avLst/>
                <a:gdLst>
                  <a:gd name="T0" fmla="*/ 0 w 155"/>
                  <a:gd name="T1" fmla="*/ 0 h 460"/>
                  <a:gd name="T2" fmla="*/ 11 w 155"/>
                  <a:gd name="T3" fmla="*/ 21 h 460"/>
                  <a:gd name="T4" fmla="*/ 18 w 155"/>
                  <a:gd name="T5" fmla="*/ 42 h 460"/>
                  <a:gd name="T6" fmla="*/ 40 w 155"/>
                  <a:gd name="T7" fmla="*/ 93 h 460"/>
                  <a:gd name="T8" fmla="*/ 58 w 155"/>
                  <a:gd name="T9" fmla="*/ 151 h 460"/>
                  <a:gd name="T10" fmla="*/ 76 w 155"/>
                  <a:gd name="T11" fmla="*/ 213 h 460"/>
                  <a:gd name="T12" fmla="*/ 97 w 155"/>
                  <a:gd name="T13" fmla="*/ 278 h 460"/>
                  <a:gd name="T14" fmla="*/ 115 w 155"/>
                  <a:gd name="T15" fmla="*/ 344 h 460"/>
                  <a:gd name="T16" fmla="*/ 137 w 155"/>
                  <a:gd name="T17" fmla="*/ 405 h 460"/>
                  <a:gd name="T18" fmla="*/ 155 w 155"/>
                  <a:gd name="T19" fmla="*/ 460 h 4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5"/>
                  <a:gd name="T31" fmla="*/ 0 h 460"/>
                  <a:gd name="T32" fmla="*/ 155 w 155"/>
                  <a:gd name="T33" fmla="*/ 460 h 4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5" h="460">
                    <a:moveTo>
                      <a:pt x="0" y="0"/>
                    </a:moveTo>
                    <a:lnTo>
                      <a:pt x="11" y="21"/>
                    </a:lnTo>
                    <a:lnTo>
                      <a:pt x="18" y="42"/>
                    </a:lnTo>
                    <a:lnTo>
                      <a:pt x="40" y="93"/>
                    </a:lnTo>
                    <a:lnTo>
                      <a:pt x="58" y="151"/>
                    </a:lnTo>
                    <a:lnTo>
                      <a:pt x="76" y="213"/>
                    </a:lnTo>
                    <a:lnTo>
                      <a:pt x="97" y="278"/>
                    </a:lnTo>
                    <a:lnTo>
                      <a:pt x="115" y="344"/>
                    </a:lnTo>
                    <a:lnTo>
                      <a:pt x="137" y="405"/>
                    </a:lnTo>
                    <a:lnTo>
                      <a:pt x="155" y="460"/>
                    </a:lnTo>
                  </a:path>
                </a:pathLst>
              </a:custGeom>
              <a:noFill/>
              <a:ln w="17526">
                <a:solidFill>
                  <a:srgbClr val="0000FF"/>
                </a:solidFill>
                <a:prstDash val="solid"/>
                <a:round/>
                <a:headEnd/>
                <a:tailEnd/>
              </a:ln>
            </p:spPr>
            <p:txBody>
              <a:bodyPr/>
              <a:lstStyle/>
              <a:p>
                <a:endParaRPr lang="en-US"/>
              </a:p>
            </p:txBody>
          </p:sp>
          <p:sp>
            <p:nvSpPr>
              <p:cNvPr id="49455" name="Freeform 73"/>
              <p:cNvSpPr>
                <a:spLocks noChangeAspect="1"/>
              </p:cNvSpPr>
              <p:nvPr/>
            </p:nvSpPr>
            <p:spPr bwMode="auto">
              <a:xfrm>
                <a:off x="1295" y="2491"/>
                <a:ext cx="154" cy="361"/>
              </a:xfrm>
              <a:custGeom>
                <a:avLst/>
                <a:gdLst>
                  <a:gd name="T0" fmla="*/ 0 w 154"/>
                  <a:gd name="T1" fmla="*/ 0 h 361"/>
                  <a:gd name="T2" fmla="*/ 39 w 154"/>
                  <a:gd name="T3" fmla="*/ 103 h 361"/>
                  <a:gd name="T4" fmla="*/ 57 w 154"/>
                  <a:gd name="T5" fmla="*/ 155 h 361"/>
                  <a:gd name="T6" fmla="*/ 75 w 154"/>
                  <a:gd name="T7" fmla="*/ 203 h 361"/>
                  <a:gd name="T8" fmla="*/ 97 w 154"/>
                  <a:gd name="T9" fmla="*/ 247 h 361"/>
                  <a:gd name="T10" fmla="*/ 114 w 154"/>
                  <a:gd name="T11" fmla="*/ 292 h 361"/>
                  <a:gd name="T12" fmla="*/ 136 w 154"/>
                  <a:gd name="T13" fmla="*/ 330 h 361"/>
                  <a:gd name="T14" fmla="*/ 154 w 154"/>
                  <a:gd name="T15" fmla="*/ 361 h 361"/>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361"/>
                  <a:gd name="T26" fmla="*/ 154 w 154"/>
                  <a:gd name="T27" fmla="*/ 361 h 36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361">
                    <a:moveTo>
                      <a:pt x="0" y="0"/>
                    </a:moveTo>
                    <a:lnTo>
                      <a:pt x="39" y="103"/>
                    </a:lnTo>
                    <a:lnTo>
                      <a:pt x="57" y="155"/>
                    </a:lnTo>
                    <a:lnTo>
                      <a:pt x="75" y="203"/>
                    </a:lnTo>
                    <a:lnTo>
                      <a:pt x="97" y="247"/>
                    </a:lnTo>
                    <a:lnTo>
                      <a:pt x="114" y="292"/>
                    </a:lnTo>
                    <a:lnTo>
                      <a:pt x="136" y="330"/>
                    </a:lnTo>
                    <a:lnTo>
                      <a:pt x="154" y="361"/>
                    </a:lnTo>
                  </a:path>
                </a:pathLst>
              </a:custGeom>
              <a:noFill/>
              <a:ln w="17526">
                <a:solidFill>
                  <a:srgbClr val="0000FF"/>
                </a:solidFill>
                <a:prstDash val="solid"/>
                <a:round/>
                <a:headEnd/>
                <a:tailEnd/>
              </a:ln>
            </p:spPr>
            <p:txBody>
              <a:bodyPr/>
              <a:lstStyle/>
              <a:p>
                <a:endParaRPr lang="en-US"/>
              </a:p>
            </p:txBody>
          </p:sp>
          <p:sp>
            <p:nvSpPr>
              <p:cNvPr id="49456" name="Freeform 74"/>
              <p:cNvSpPr>
                <a:spLocks noChangeAspect="1"/>
              </p:cNvSpPr>
              <p:nvPr/>
            </p:nvSpPr>
            <p:spPr bwMode="auto">
              <a:xfrm>
                <a:off x="1449" y="2852"/>
                <a:ext cx="154" cy="99"/>
              </a:xfrm>
              <a:custGeom>
                <a:avLst/>
                <a:gdLst>
                  <a:gd name="T0" fmla="*/ 0 w 154"/>
                  <a:gd name="T1" fmla="*/ 0 h 99"/>
                  <a:gd name="T2" fmla="*/ 18 w 154"/>
                  <a:gd name="T3" fmla="*/ 24 h 99"/>
                  <a:gd name="T4" fmla="*/ 39 w 154"/>
                  <a:gd name="T5" fmla="*/ 44 h 99"/>
                  <a:gd name="T6" fmla="*/ 57 w 154"/>
                  <a:gd name="T7" fmla="*/ 62 h 99"/>
                  <a:gd name="T8" fmla="*/ 75 w 154"/>
                  <a:gd name="T9" fmla="*/ 72 h 99"/>
                  <a:gd name="T10" fmla="*/ 97 w 154"/>
                  <a:gd name="T11" fmla="*/ 82 h 99"/>
                  <a:gd name="T12" fmla="*/ 115 w 154"/>
                  <a:gd name="T13" fmla="*/ 89 h 99"/>
                  <a:gd name="T14" fmla="*/ 154 w 154"/>
                  <a:gd name="T15" fmla="*/ 99 h 99"/>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99"/>
                  <a:gd name="T26" fmla="*/ 154 w 154"/>
                  <a:gd name="T27" fmla="*/ 99 h 9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99">
                    <a:moveTo>
                      <a:pt x="0" y="0"/>
                    </a:moveTo>
                    <a:lnTo>
                      <a:pt x="18" y="24"/>
                    </a:lnTo>
                    <a:lnTo>
                      <a:pt x="39" y="44"/>
                    </a:lnTo>
                    <a:lnTo>
                      <a:pt x="57" y="62"/>
                    </a:lnTo>
                    <a:lnTo>
                      <a:pt x="75" y="72"/>
                    </a:lnTo>
                    <a:lnTo>
                      <a:pt x="97" y="82"/>
                    </a:lnTo>
                    <a:lnTo>
                      <a:pt x="115" y="89"/>
                    </a:lnTo>
                    <a:lnTo>
                      <a:pt x="154" y="99"/>
                    </a:lnTo>
                  </a:path>
                </a:pathLst>
              </a:custGeom>
              <a:noFill/>
              <a:ln w="17526">
                <a:solidFill>
                  <a:srgbClr val="0000FF"/>
                </a:solidFill>
                <a:prstDash val="solid"/>
                <a:round/>
                <a:headEnd/>
                <a:tailEnd/>
              </a:ln>
            </p:spPr>
            <p:txBody>
              <a:bodyPr/>
              <a:lstStyle/>
              <a:p>
                <a:endParaRPr lang="en-US"/>
              </a:p>
            </p:txBody>
          </p:sp>
        </p:grpSp>
        <p:grpSp>
          <p:nvGrpSpPr>
            <p:cNvPr id="11" name="Group 75"/>
            <p:cNvGrpSpPr>
              <a:grpSpLocks noChangeAspect="1"/>
            </p:cNvGrpSpPr>
            <p:nvPr/>
          </p:nvGrpSpPr>
          <p:grpSpPr bwMode="auto">
            <a:xfrm>
              <a:off x="2248" y="447"/>
              <a:ext cx="1183" cy="1034"/>
              <a:chOff x="369" y="1932"/>
              <a:chExt cx="1234" cy="1019"/>
            </a:xfrm>
          </p:grpSpPr>
          <p:sp>
            <p:nvSpPr>
              <p:cNvPr id="49441" name="Freeform 76"/>
              <p:cNvSpPr>
                <a:spLocks noChangeAspect="1"/>
              </p:cNvSpPr>
              <p:nvPr/>
            </p:nvSpPr>
            <p:spPr bwMode="auto">
              <a:xfrm>
                <a:off x="369" y="2852"/>
                <a:ext cx="154" cy="99"/>
              </a:xfrm>
              <a:custGeom>
                <a:avLst/>
                <a:gdLst>
                  <a:gd name="T0" fmla="*/ 0 w 154"/>
                  <a:gd name="T1" fmla="*/ 99 h 99"/>
                  <a:gd name="T2" fmla="*/ 40 w 154"/>
                  <a:gd name="T3" fmla="*/ 89 h 99"/>
                  <a:gd name="T4" fmla="*/ 57 w 154"/>
                  <a:gd name="T5" fmla="*/ 82 h 99"/>
                  <a:gd name="T6" fmla="*/ 75 w 154"/>
                  <a:gd name="T7" fmla="*/ 72 h 99"/>
                  <a:gd name="T8" fmla="*/ 97 w 154"/>
                  <a:gd name="T9" fmla="*/ 62 h 99"/>
                  <a:gd name="T10" fmla="*/ 115 w 154"/>
                  <a:gd name="T11" fmla="*/ 44 h 99"/>
                  <a:gd name="T12" fmla="*/ 136 w 154"/>
                  <a:gd name="T13" fmla="*/ 24 h 99"/>
                  <a:gd name="T14" fmla="*/ 154 w 154"/>
                  <a:gd name="T15" fmla="*/ 0 h 99"/>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99"/>
                  <a:gd name="T26" fmla="*/ 154 w 154"/>
                  <a:gd name="T27" fmla="*/ 99 h 9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99">
                    <a:moveTo>
                      <a:pt x="0" y="99"/>
                    </a:moveTo>
                    <a:lnTo>
                      <a:pt x="40" y="89"/>
                    </a:lnTo>
                    <a:lnTo>
                      <a:pt x="57" y="82"/>
                    </a:lnTo>
                    <a:lnTo>
                      <a:pt x="75" y="72"/>
                    </a:lnTo>
                    <a:lnTo>
                      <a:pt x="97" y="62"/>
                    </a:lnTo>
                    <a:lnTo>
                      <a:pt x="115" y="44"/>
                    </a:lnTo>
                    <a:lnTo>
                      <a:pt x="136" y="24"/>
                    </a:lnTo>
                    <a:lnTo>
                      <a:pt x="154" y="0"/>
                    </a:lnTo>
                  </a:path>
                </a:pathLst>
              </a:custGeom>
              <a:noFill/>
              <a:ln w="17526">
                <a:solidFill>
                  <a:srgbClr val="0000FF"/>
                </a:solidFill>
                <a:prstDash val="solid"/>
                <a:round/>
                <a:headEnd/>
                <a:tailEnd/>
              </a:ln>
            </p:spPr>
            <p:txBody>
              <a:bodyPr/>
              <a:lstStyle/>
              <a:p>
                <a:endParaRPr lang="en-US"/>
              </a:p>
            </p:txBody>
          </p:sp>
          <p:sp>
            <p:nvSpPr>
              <p:cNvPr id="49442" name="Freeform 77"/>
              <p:cNvSpPr>
                <a:spLocks noChangeAspect="1"/>
              </p:cNvSpPr>
              <p:nvPr/>
            </p:nvSpPr>
            <p:spPr bwMode="auto">
              <a:xfrm>
                <a:off x="523" y="2491"/>
                <a:ext cx="155" cy="361"/>
              </a:xfrm>
              <a:custGeom>
                <a:avLst/>
                <a:gdLst>
                  <a:gd name="T0" fmla="*/ 0 w 155"/>
                  <a:gd name="T1" fmla="*/ 361 h 361"/>
                  <a:gd name="T2" fmla="*/ 18 w 155"/>
                  <a:gd name="T3" fmla="*/ 330 h 361"/>
                  <a:gd name="T4" fmla="*/ 40 w 155"/>
                  <a:gd name="T5" fmla="*/ 292 h 361"/>
                  <a:gd name="T6" fmla="*/ 58 w 155"/>
                  <a:gd name="T7" fmla="*/ 247 h 361"/>
                  <a:gd name="T8" fmla="*/ 76 w 155"/>
                  <a:gd name="T9" fmla="*/ 203 h 361"/>
                  <a:gd name="T10" fmla="*/ 97 w 155"/>
                  <a:gd name="T11" fmla="*/ 155 h 361"/>
                  <a:gd name="T12" fmla="*/ 115 w 155"/>
                  <a:gd name="T13" fmla="*/ 103 h 361"/>
                  <a:gd name="T14" fmla="*/ 155 w 155"/>
                  <a:gd name="T15" fmla="*/ 0 h 361"/>
                  <a:gd name="T16" fmla="*/ 0 60000 65536"/>
                  <a:gd name="T17" fmla="*/ 0 60000 65536"/>
                  <a:gd name="T18" fmla="*/ 0 60000 65536"/>
                  <a:gd name="T19" fmla="*/ 0 60000 65536"/>
                  <a:gd name="T20" fmla="*/ 0 60000 65536"/>
                  <a:gd name="T21" fmla="*/ 0 60000 65536"/>
                  <a:gd name="T22" fmla="*/ 0 60000 65536"/>
                  <a:gd name="T23" fmla="*/ 0 60000 65536"/>
                  <a:gd name="T24" fmla="*/ 0 w 155"/>
                  <a:gd name="T25" fmla="*/ 0 h 361"/>
                  <a:gd name="T26" fmla="*/ 155 w 155"/>
                  <a:gd name="T27" fmla="*/ 361 h 36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5" h="361">
                    <a:moveTo>
                      <a:pt x="0" y="361"/>
                    </a:moveTo>
                    <a:lnTo>
                      <a:pt x="18" y="330"/>
                    </a:lnTo>
                    <a:lnTo>
                      <a:pt x="40" y="292"/>
                    </a:lnTo>
                    <a:lnTo>
                      <a:pt x="58" y="247"/>
                    </a:lnTo>
                    <a:lnTo>
                      <a:pt x="76" y="203"/>
                    </a:lnTo>
                    <a:lnTo>
                      <a:pt x="97" y="155"/>
                    </a:lnTo>
                    <a:lnTo>
                      <a:pt x="115" y="103"/>
                    </a:lnTo>
                    <a:lnTo>
                      <a:pt x="155" y="0"/>
                    </a:lnTo>
                  </a:path>
                </a:pathLst>
              </a:custGeom>
              <a:noFill/>
              <a:ln w="17526">
                <a:solidFill>
                  <a:srgbClr val="0000FF"/>
                </a:solidFill>
                <a:prstDash val="solid"/>
                <a:round/>
                <a:headEnd/>
                <a:tailEnd/>
              </a:ln>
            </p:spPr>
            <p:txBody>
              <a:bodyPr/>
              <a:lstStyle/>
              <a:p>
                <a:endParaRPr lang="en-US"/>
              </a:p>
            </p:txBody>
          </p:sp>
          <p:sp>
            <p:nvSpPr>
              <p:cNvPr id="49443" name="Freeform 78"/>
              <p:cNvSpPr>
                <a:spLocks noChangeAspect="1"/>
              </p:cNvSpPr>
              <p:nvPr/>
            </p:nvSpPr>
            <p:spPr bwMode="auto">
              <a:xfrm>
                <a:off x="678" y="2031"/>
                <a:ext cx="154" cy="460"/>
              </a:xfrm>
              <a:custGeom>
                <a:avLst/>
                <a:gdLst>
                  <a:gd name="T0" fmla="*/ 0 w 154"/>
                  <a:gd name="T1" fmla="*/ 460 h 460"/>
                  <a:gd name="T2" fmla="*/ 18 w 154"/>
                  <a:gd name="T3" fmla="*/ 405 h 460"/>
                  <a:gd name="T4" fmla="*/ 39 w 154"/>
                  <a:gd name="T5" fmla="*/ 344 h 460"/>
                  <a:gd name="T6" fmla="*/ 57 w 154"/>
                  <a:gd name="T7" fmla="*/ 278 h 460"/>
                  <a:gd name="T8" fmla="*/ 75 w 154"/>
                  <a:gd name="T9" fmla="*/ 213 h 460"/>
                  <a:gd name="T10" fmla="*/ 96 w 154"/>
                  <a:gd name="T11" fmla="*/ 151 h 460"/>
                  <a:gd name="T12" fmla="*/ 114 w 154"/>
                  <a:gd name="T13" fmla="*/ 93 h 460"/>
                  <a:gd name="T14" fmla="*/ 136 w 154"/>
                  <a:gd name="T15" fmla="*/ 42 h 460"/>
                  <a:gd name="T16" fmla="*/ 143 w 154"/>
                  <a:gd name="T17" fmla="*/ 21 h 460"/>
                  <a:gd name="T18" fmla="*/ 154 w 154"/>
                  <a:gd name="T19" fmla="*/ 0 h 4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4"/>
                  <a:gd name="T31" fmla="*/ 0 h 460"/>
                  <a:gd name="T32" fmla="*/ 154 w 154"/>
                  <a:gd name="T33" fmla="*/ 460 h 4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4" h="460">
                    <a:moveTo>
                      <a:pt x="0" y="460"/>
                    </a:moveTo>
                    <a:lnTo>
                      <a:pt x="18" y="405"/>
                    </a:lnTo>
                    <a:lnTo>
                      <a:pt x="39" y="344"/>
                    </a:lnTo>
                    <a:lnTo>
                      <a:pt x="57" y="278"/>
                    </a:lnTo>
                    <a:lnTo>
                      <a:pt x="75" y="213"/>
                    </a:lnTo>
                    <a:lnTo>
                      <a:pt x="96" y="151"/>
                    </a:lnTo>
                    <a:lnTo>
                      <a:pt x="114" y="93"/>
                    </a:lnTo>
                    <a:lnTo>
                      <a:pt x="136" y="42"/>
                    </a:lnTo>
                    <a:lnTo>
                      <a:pt x="143" y="21"/>
                    </a:lnTo>
                    <a:lnTo>
                      <a:pt x="154" y="0"/>
                    </a:lnTo>
                  </a:path>
                </a:pathLst>
              </a:custGeom>
              <a:noFill/>
              <a:ln w="17526">
                <a:solidFill>
                  <a:srgbClr val="0000FF"/>
                </a:solidFill>
                <a:prstDash val="solid"/>
                <a:round/>
                <a:headEnd/>
                <a:tailEnd/>
              </a:ln>
            </p:spPr>
            <p:txBody>
              <a:bodyPr/>
              <a:lstStyle/>
              <a:p>
                <a:endParaRPr lang="en-US"/>
              </a:p>
            </p:txBody>
          </p:sp>
          <p:sp>
            <p:nvSpPr>
              <p:cNvPr id="49444" name="Freeform 79"/>
              <p:cNvSpPr>
                <a:spLocks noChangeAspect="1"/>
              </p:cNvSpPr>
              <p:nvPr/>
            </p:nvSpPr>
            <p:spPr bwMode="auto">
              <a:xfrm>
                <a:off x="832" y="1932"/>
                <a:ext cx="154" cy="99"/>
              </a:xfrm>
              <a:custGeom>
                <a:avLst/>
                <a:gdLst>
                  <a:gd name="T0" fmla="*/ 0 w 154"/>
                  <a:gd name="T1" fmla="*/ 99 h 99"/>
                  <a:gd name="T2" fmla="*/ 18 w 154"/>
                  <a:gd name="T3" fmla="*/ 72 h 99"/>
                  <a:gd name="T4" fmla="*/ 36 w 154"/>
                  <a:gd name="T5" fmla="*/ 51 h 99"/>
                  <a:gd name="T6" fmla="*/ 57 w 154"/>
                  <a:gd name="T7" fmla="*/ 34 h 99"/>
                  <a:gd name="T8" fmla="*/ 75 w 154"/>
                  <a:gd name="T9" fmla="*/ 20 h 99"/>
                  <a:gd name="T10" fmla="*/ 97 w 154"/>
                  <a:gd name="T11" fmla="*/ 10 h 99"/>
                  <a:gd name="T12" fmla="*/ 118 w 154"/>
                  <a:gd name="T13" fmla="*/ 3 h 99"/>
                  <a:gd name="T14" fmla="*/ 136 w 154"/>
                  <a:gd name="T15" fmla="*/ 0 h 99"/>
                  <a:gd name="T16" fmla="*/ 154 w 154"/>
                  <a:gd name="T17" fmla="*/ 0 h 9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4"/>
                  <a:gd name="T28" fmla="*/ 0 h 99"/>
                  <a:gd name="T29" fmla="*/ 154 w 154"/>
                  <a:gd name="T30" fmla="*/ 99 h 9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4" h="99">
                    <a:moveTo>
                      <a:pt x="0" y="99"/>
                    </a:moveTo>
                    <a:lnTo>
                      <a:pt x="18" y="72"/>
                    </a:lnTo>
                    <a:lnTo>
                      <a:pt x="36" y="51"/>
                    </a:lnTo>
                    <a:lnTo>
                      <a:pt x="57" y="34"/>
                    </a:lnTo>
                    <a:lnTo>
                      <a:pt x="75" y="20"/>
                    </a:lnTo>
                    <a:lnTo>
                      <a:pt x="97" y="10"/>
                    </a:lnTo>
                    <a:lnTo>
                      <a:pt x="118" y="3"/>
                    </a:lnTo>
                    <a:lnTo>
                      <a:pt x="136" y="0"/>
                    </a:lnTo>
                    <a:lnTo>
                      <a:pt x="154" y="0"/>
                    </a:lnTo>
                  </a:path>
                </a:pathLst>
              </a:custGeom>
              <a:noFill/>
              <a:ln w="17526">
                <a:solidFill>
                  <a:srgbClr val="0000FF"/>
                </a:solidFill>
                <a:prstDash val="solid"/>
                <a:round/>
                <a:headEnd/>
                <a:tailEnd/>
              </a:ln>
            </p:spPr>
            <p:txBody>
              <a:bodyPr/>
              <a:lstStyle/>
              <a:p>
                <a:endParaRPr lang="en-US"/>
              </a:p>
            </p:txBody>
          </p:sp>
          <p:sp>
            <p:nvSpPr>
              <p:cNvPr id="49445" name="Freeform 80"/>
              <p:cNvSpPr>
                <a:spLocks noChangeAspect="1"/>
              </p:cNvSpPr>
              <p:nvPr/>
            </p:nvSpPr>
            <p:spPr bwMode="auto">
              <a:xfrm>
                <a:off x="986" y="1932"/>
                <a:ext cx="154" cy="99"/>
              </a:xfrm>
              <a:custGeom>
                <a:avLst/>
                <a:gdLst>
                  <a:gd name="T0" fmla="*/ 0 w 154"/>
                  <a:gd name="T1" fmla="*/ 0 h 99"/>
                  <a:gd name="T2" fmla="*/ 18 w 154"/>
                  <a:gd name="T3" fmla="*/ 0 h 99"/>
                  <a:gd name="T4" fmla="*/ 36 w 154"/>
                  <a:gd name="T5" fmla="*/ 3 h 99"/>
                  <a:gd name="T6" fmla="*/ 58 w 154"/>
                  <a:gd name="T7" fmla="*/ 10 h 99"/>
                  <a:gd name="T8" fmla="*/ 75 w 154"/>
                  <a:gd name="T9" fmla="*/ 20 h 99"/>
                  <a:gd name="T10" fmla="*/ 97 w 154"/>
                  <a:gd name="T11" fmla="*/ 34 h 99"/>
                  <a:gd name="T12" fmla="*/ 119 w 154"/>
                  <a:gd name="T13" fmla="*/ 51 h 99"/>
                  <a:gd name="T14" fmla="*/ 136 w 154"/>
                  <a:gd name="T15" fmla="*/ 72 h 99"/>
                  <a:gd name="T16" fmla="*/ 154 w 154"/>
                  <a:gd name="T17" fmla="*/ 99 h 9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4"/>
                  <a:gd name="T28" fmla="*/ 0 h 99"/>
                  <a:gd name="T29" fmla="*/ 154 w 154"/>
                  <a:gd name="T30" fmla="*/ 99 h 9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4" h="99">
                    <a:moveTo>
                      <a:pt x="0" y="0"/>
                    </a:moveTo>
                    <a:lnTo>
                      <a:pt x="18" y="0"/>
                    </a:lnTo>
                    <a:lnTo>
                      <a:pt x="36" y="3"/>
                    </a:lnTo>
                    <a:lnTo>
                      <a:pt x="58" y="10"/>
                    </a:lnTo>
                    <a:lnTo>
                      <a:pt x="75" y="20"/>
                    </a:lnTo>
                    <a:lnTo>
                      <a:pt x="97" y="34"/>
                    </a:lnTo>
                    <a:lnTo>
                      <a:pt x="119" y="51"/>
                    </a:lnTo>
                    <a:lnTo>
                      <a:pt x="136" y="72"/>
                    </a:lnTo>
                    <a:lnTo>
                      <a:pt x="154" y="99"/>
                    </a:lnTo>
                  </a:path>
                </a:pathLst>
              </a:custGeom>
              <a:noFill/>
              <a:ln w="17526">
                <a:solidFill>
                  <a:srgbClr val="0000FF"/>
                </a:solidFill>
                <a:prstDash val="solid"/>
                <a:round/>
                <a:headEnd/>
                <a:tailEnd/>
              </a:ln>
            </p:spPr>
            <p:txBody>
              <a:bodyPr/>
              <a:lstStyle/>
              <a:p>
                <a:endParaRPr lang="en-US"/>
              </a:p>
            </p:txBody>
          </p:sp>
          <p:sp>
            <p:nvSpPr>
              <p:cNvPr id="49446" name="Freeform 81"/>
              <p:cNvSpPr>
                <a:spLocks noChangeAspect="1"/>
              </p:cNvSpPr>
              <p:nvPr/>
            </p:nvSpPr>
            <p:spPr bwMode="auto">
              <a:xfrm>
                <a:off x="1140" y="2031"/>
                <a:ext cx="155" cy="460"/>
              </a:xfrm>
              <a:custGeom>
                <a:avLst/>
                <a:gdLst>
                  <a:gd name="T0" fmla="*/ 0 w 155"/>
                  <a:gd name="T1" fmla="*/ 0 h 460"/>
                  <a:gd name="T2" fmla="*/ 11 w 155"/>
                  <a:gd name="T3" fmla="*/ 21 h 460"/>
                  <a:gd name="T4" fmla="*/ 18 w 155"/>
                  <a:gd name="T5" fmla="*/ 42 h 460"/>
                  <a:gd name="T6" fmla="*/ 40 w 155"/>
                  <a:gd name="T7" fmla="*/ 93 h 460"/>
                  <a:gd name="T8" fmla="*/ 58 w 155"/>
                  <a:gd name="T9" fmla="*/ 151 h 460"/>
                  <a:gd name="T10" fmla="*/ 76 w 155"/>
                  <a:gd name="T11" fmla="*/ 213 h 460"/>
                  <a:gd name="T12" fmla="*/ 97 w 155"/>
                  <a:gd name="T13" fmla="*/ 278 h 460"/>
                  <a:gd name="T14" fmla="*/ 115 w 155"/>
                  <a:gd name="T15" fmla="*/ 344 h 460"/>
                  <a:gd name="T16" fmla="*/ 137 w 155"/>
                  <a:gd name="T17" fmla="*/ 405 h 460"/>
                  <a:gd name="T18" fmla="*/ 155 w 155"/>
                  <a:gd name="T19" fmla="*/ 460 h 4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5"/>
                  <a:gd name="T31" fmla="*/ 0 h 460"/>
                  <a:gd name="T32" fmla="*/ 155 w 155"/>
                  <a:gd name="T33" fmla="*/ 460 h 4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5" h="460">
                    <a:moveTo>
                      <a:pt x="0" y="0"/>
                    </a:moveTo>
                    <a:lnTo>
                      <a:pt x="11" y="21"/>
                    </a:lnTo>
                    <a:lnTo>
                      <a:pt x="18" y="42"/>
                    </a:lnTo>
                    <a:lnTo>
                      <a:pt x="40" y="93"/>
                    </a:lnTo>
                    <a:lnTo>
                      <a:pt x="58" y="151"/>
                    </a:lnTo>
                    <a:lnTo>
                      <a:pt x="76" y="213"/>
                    </a:lnTo>
                    <a:lnTo>
                      <a:pt x="97" y="278"/>
                    </a:lnTo>
                    <a:lnTo>
                      <a:pt x="115" y="344"/>
                    </a:lnTo>
                    <a:lnTo>
                      <a:pt x="137" y="405"/>
                    </a:lnTo>
                    <a:lnTo>
                      <a:pt x="155" y="460"/>
                    </a:lnTo>
                  </a:path>
                </a:pathLst>
              </a:custGeom>
              <a:noFill/>
              <a:ln w="17526">
                <a:solidFill>
                  <a:srgbClr val="0000FF"/>
                </a:solidFill>
                <a:prstDash val="solid"/>
                <a:round/>
                <a:headEnd/>
                <a:tailEnd/>
              </a:ln>
            </p:spPr>
            <p:txBody>
              <a:bodyPr/>
              <a:lstStyle/>
              <a:p>
                <a:endParaRPr lang="en-US"/>
              </a:p>
            </p:txBody>
          </p:sp>
          <p:sp>
            <p:nvSpPr>
              <p:cNvPr id="49447" name="Freeform 82"/>
              <p:cNvSpPr>
                <a:spLocks noChangeAspect="1"/>
              </p:cNvSpPr>
              <p:nvPr/>
            </p:nvSpPr>
            <p:spPr bwMode="auto">
              <a:xfrm>
                <a:off x="1295" y="2491"/>
                <a:ext cx="154" cy="361"/>
              </a:xfrm>
              <a:custGeom>
                <a:avLst/>
                <a:gdLst>
                  <a:gd name="T0" fmla="*/ 0 w 154"/>
                  <a:gd name="T1" fmla="*/ 0 h 361"/>
                  <a:gd name="T2" fmla="*/ 39 w 154"/>
                  <a:gd name="T3" fmla="*/ 103 h 361"/>
                  <a:gd name="T4" fmla="*/ 57 w 154"/>
                  <a:gd name="T5" fmla="*/ 155 h 361"/>
                  <a:gd name="T6" fmla="*/ 75 w 154"/>
                  <a:gd name="T7" fmla="*/ 203 h 361"/>
                  <a:gd name="T8" fmla="*/ 97 w 154"/>
                  <a:gd name="T9" fmla="*/ 247 h 361"/>
                  <a:gd name="T10" fmla="*/ 114 w 154"/>
                  <a:gd name="T11" fmla="*/ 292 h 361"/>
                  <a:gd name="T12" fmla="*/ 136 w 154"/>
                  <a:gd name="T13" fmla="*/ 330 h 361"/>
                  <a:gd name="T14" fmla="*/ 154 w 154"/>
                  <a:gd name="T15" fmla="*/ 361 h 361"/>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361"/>
                  <a:gd name="T26" fmla="*/ 154 w 154"/>
                  <a:gd name="T27" fmla="*/ 361 h 36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361">
                    <a:moveTo>
                      <a:pt x="0" y="0"/>
                    </a:moveTo>
                    <a:lnTo>
                      <a:pt x="39" y="103"/>
                    </a:lnTo>
                    <a:lnTo>
                      <a:pt x="57" y="155"/>
                    </a:lnTo>
                    <a:lnTo>
                      <a:pt x="75" y="203"/>
                    </a:lnTo>
                    <a:lnTo>
                      <a:pt x="97" y="247"/>
                    </a:lnTo>
                    <a:lnTo>
                      <a:pt x="114" y="292"/>
                    </a:lnTo>
                    <a:lnTo>
                      <a:pt x="136" y="330"/>
                    </a:lnTo>
                    <a:lnTo>
                      <a:pt x="154" y="361"/>
                    </a:lnTo>
                  </a:path>
                </a:pathLst>
              </a:custGeom>
              <a:noFill/>
              <a:ln w="17526">
                <a:solidFill>
                  <a:srgbClr val="0000FF"/>
                </a:solidFill>
                <a:prstDash val="solid"/>
                <a:round/>
                <a:headEnd/>
                <a:tailEnd/>
              </a:ln>
            </p:spPr>
            <p:txBody>
              <a:bodyPr/>
              <a:lstStyle/>
              <a:p>
                <a:endParaRPr lang="en-US"/>
              </a:p>
            </p:txBody>
          </p:sp>
          <p:sp>
            <p:nvSpPr>
              <p:cNvPr id="49448" name="Freeform 83"/>
              <p:cNvSpPr>
                <a:spLocks noChangeAspect="1"/>
              </p:cNvSpPr>
              <p:nvPr/>
            </p:nvSpPr>
            <p:spPr bwMode="auto">
              <a:xfrm>
                <a:off x="1449" y="2852"/>
                <a:ext cx="154" cy="99"/>
              </a:xfrm>
              <a:custGeom>
                <a:avLst/>
                <a:gdLst>
                  <a:gd name="T0" fmla="*/ 0 w 154"/>
                  <a:gd name="T1" fmla="*/ 0 h 99"/>
                  <a:gd name="T2" fmla="*/ 18 w 154"/>
                  <a:gd name="T3" fmla="*/ 24 h 99"/>
                  <a:gd name="T4" fmla="*/ 39 w 154"/>
                  <a:gd name="T5" fmla="*/ 44 h 99"/>
                  <a:gd name="T6" fmla="*/ 57 w 154"/>
                  <a:gd name="T7" fmla="*/ 62 h 99"/>
                  <a:gd name="T8" fmla="*/ 75 w 154"/>
                  <a:gd name="T9" fmla="*/ 72 h 99"/>
                  <a:gd name="T10" fmla="*/ 97 w 154"/>
                  <a:gd name="T11" fmla="*/ 82 h 99"/>
                  <a:gd name="T12" fmla="*/ 115 w 154"/>
                  <a:gd name="T13" fmla="*/ 89 h 99"/>
                  <a:gd name="T14" fmla="*/ 154 w 154"/>
                  <a:gd name="T15" fmla="*/ 99 h 99"/>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99"/>
                  <a:gd name="T26" fmla="*/ 154 w 154"/>
                  <a:gd name="T27" fmla="*/ 99 h 9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99">
                    <a:moveTo>
                      <a:pt x="0" y="0"/>
                    </a:moveTo>
                    <a:lnTo>
                      <a:pt x="18" y="24"/>
                    </a:lnTo>
                    <a:lnTo>
                      <a:pt x="39" y="44"/>
                    </a:lnTo>
                    <a:lnTo>
                      <a:pt x="57" y="62"/>
                    </a:lnTo>
                    <a:lnTo>
                      <a:pt x="75" y="72"/>
                    </a:lnTo>
                    <a:lnTo>
                      <a:pt x="97" y="82"/>
                    </a:lnTo>
                    <a:lnTo>
                      <a:pt x="115" y="89"/>
                    </a:lnTo>
                    <a:lnTo>
                      <a:pt x="154" y="99"/>
                    </a:lnTo>
                  </a:path>
                </a:pathLst>
              </a:custGeom>
              <a:noFill/>
              <a:ln w="17526">
                <a:solidFill>
                  <a:srgbClr val="0000FF"/>
                </a:solidFill>
                <a:prstDash val="solid"/>
                <a:round/>
                <a:headEnd/>
                <a:tailEnd/>
              </a:ln>
            </p:spPr>
            <p:txBody>
              <a:bodyPr/>
              <a:lstStyle/>
              <a:p>
                <a:endParaRPr lang="en-US"/>
              </a:p>
            </p:txBody>
          </p:sp>
        </p:grpSp>
        <p:grpSp>
          <p:nvGrpSpPr>
            <p:cNvPr id="12" name="Group 84"/>
            <p:cNvGrpSpPr>
              <a:grpSpLocks noChangeAspect="1"/>
            </p:cNvGrpSpPr>
            <p:nvPr/>
          </p:nvGrpSpPr>
          <p:grpSpPr bwMode="auto">
            <a:xfrm>
              <a:off x="2434" y="453"/>
              <a:ext cx="1183" cy="1034"/>
              <a:chOff x="369" y="1932"/>
              <a:chExt cx="1234" cy="1019"/>
            </a:xfrm>
          </p:grpSpPr>
          <p:sp>
            <p:nvSpPr>
              <p:cNvPr id="49433" name="Freeform 85"/>
              <p:cNvSpPr>
                <a:spLocks noChangeAspect="1"/>
              </p:cNvSpPr>
              <p:nvPr/>
            </p:nvSpPr>
            <p:spPr bwMode="auto">
              <a:xfrm>
                <a:off x="369" y="2852"/>
                <a:ext cx="154" cy="99"/>
              </a:xfrm>
              <a:custGeom>
                <a:avLst/>
                <a:gdLst>
                  <a:gd name="T0" fmla="*/ 0 w 154"/>
                  <a:gd name="T1" fmla="*/ 99 h 99"/>
                  <a:gd name="T2" fmla="*/ 40 w 154"/>
                  <a:gd name="T3" fmla="*/ 89 h 99"/>
                  <a:gd name="T4" fmla="*/ 57 w 154"/>
                  <a:gd name="T5" fmla="*/ 82 h 99"/>
                  <a:gd name="T6" fmla="*/ 75 w 154"/>
                  <a:gd name="T7" fmla="*/ 72 h 99"/>
                  <a:gd name="T8" fmla="*/ 97 w 154"/>
                  <a:gd name="T9" fmla="*/ 62 h 99"/>
                  <a:gd name="T10" fmla="*/ 115 w 154"/>
                  <a:gd name="T11" fmla="*/ 44 h 99"/>
                  <a:gd name="T12" fmla="*/ 136 w 154"/>
                  <a:gd name="T13" fmla="*/ 24 h 99"/>
                  <a:gd name="T14" fmla="*/ 154 w 154"/>
                  <a:gd name="T15" fmla="*/ 0 h 99"/>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99"/>
                  <a:gd name="T26" fmla="*/ 154 w 154"/>
                  <a:gd name="T27" fmla="*/ 99 h 9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99">
                    <a:moveTo>
                      <a:pt x="0" y="99"/>
                    </a:moveTo>
                    <a:lnTo>
                      <a:pt x="40" y="89"/>
                    </a:lnTo>
                    <a:lnTo>
                      <a:pt x="57" y="82"/>
                    </a:lnTo>
                    <a:lnTo>
                      <a:pt x="75" y="72"/>
                    </a:lnTo>
                    <a:lnTo>
                      <a:pt x="97" y="62"/>
                    </a:lnTo>
                    <a:lnTo>
                      <a:pt x="115" y="44"/>
                    </a:lnTo>
                    <a:lnTo>
                      <a:pt x="136" y="24"/>
                    </a:lnTo>
                    <a:lnTo>
                      <a:pt x="154" y="0"/>
                    </a:lnTo>
                  </a:path>
                </a:pathLst>
              </a:custGeom>
              <a:noFill/>
              <a:ln w="17526">
                <a:solidFill>
                  <a:srgbClr val="0000FF"/>
                </a:solidFill>
                <a:prstDash val="solid"/>
                <a:round/>
                <a:headEnd/>
                <a:tailEnd/>
              </a:ln>
            </p:spPr>
            <p:txBody>
              <a:bodyPr/>
              <a:lstStyle/>
              <a:p>
                <a:endParaRPr lang="en-US"/>
              </a:p>
            </p:txBody>
          </p:sp>
          <p:sp>
            <p:nvSpPr>
              <p:cNvPr id="49434" name="Freeform 86"/>
              <p:cNvSpPr>
                <a:spLocks noChangeAspect="1"/>
              </p:cNvSpPr>
              <p:nvPr/>
            </p:nvSpPr>
            <p:spPr bwMode="auto">
              <a:xfrm>
                <a:off x="523" y="2491"/>
                <a:ext cx="155" cy="361"/>
              </a:xfrm>
              <a:custGeom>
                <a:avLst/>
                <a:gdLst>
                  <a:gd name="T0" fmla="*/ 0 w 155"/>
                  <a:gd name="T1" fmla="*/ 361 h 361"/>
                  <a:gd name="T2" fmla="*/ 18 w 155"/>
                  <a:gd name="T3" fmla="*/ 330 h 361"/>
                  <a:gd name="T4" fmla="*/ 40 w 155"/>
                  <a:gd name="T5" fmla="*/ 292 h 361"/>
                  <a:gd name="T6" fmla="*/ 58 w 155"/>
                  <a:gd name="T7" fmla="*/ 247 h 361"/>
                  <a:gd name="T8" fmla="*/ 76 w 155"/>
                  <a:gd name="T9" fmla="*/ 203 h 361"/>
                  <a:gd name="T10" fmla="*/ 97 w 155"/>
                  <a:gd name="T11" fmla="*/ 155 h 361"/>
                  <a:gd name="T12" fmla="*/ 115 w 155"/>
                  <a:gd name="T13" fmla="*/ 103 h 361"/>
                  <a:gd name="T14" fmla="*/ 155 w 155"/>
                  <a:gd name="T15" fmla="*/ 0 h 361"/>
                  <a:gd name="T16" fmla="*/ 0 60000 65536"/>
                  <a:gd name="T17" fmla="*/ 0 60000 65536"/>
                  <a:gd name="T18" fmla="*/ 0 60000 65536"/>
                  <a:gd name="T19" fmla="*/ 0 60000 65536"/>
                  <a:gd name="T20" fmla="*/ 0 60000 65536"/>
                  <a:gd name="T21" fmla="*/ 0 60000 65536"/>
                  <a:gd name="T22" fmla="*/ 0 60000 65536"/>
                  <a:gd name="T23" fmla="*/ 0 60000 65536"/>
                  <a:gd name="T24" fmla="*/ 0 w 155"/>
                  <a:gd name="T25" fmla="*/ 0 h 361"/>
                  <a:gd name="T26" fmla="*/ 155 w 155"/>
                  <a:gd name="T27" fmla="*/ 361 h 36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5" h="361">
                    <a:moveTo>
                      <a:pt x="0" y="361"/>
                    </a:moveTo>
                    <a:lnTo>
                      <a:pt x="18" y="330"/>
                    </a:lnTo>
                    <a:lnTo>
                      <a:pt x="40" y="292"/>
                    </a:lnTo>
                    <a:lnTo>
                      <a:pt x="58" y="247"/>
                    </a:lnTo>
                    <a:lnTo>
                      <a:pt x="76" y="203"/>
                    </a:lnTo>
                    <a:lnTo>
                      <a:pt x="97" y="155"/>
                    </a:lnTo>
                    <a:lnTo>
                      <a:pt x="115" y="103"/>
                    </a:lnTo>
                    <a:lnTo>
                      <a:pt x="155" y="0"/>
                    </a:lnTo>
                  </a:path>
                </a:pathLst>
              </a:custGeom>
              <a:noFill/>
              <a:ln w="17526">
                <a:solidFill>
                  <a:srgbClr val="0000FF"/>
                </a:solidFill>
                <a:prstDash val="solid"/>
                <a:round/>
                <a:headEnd/>
                <a:tailEnd/>
              </a:ln>
            </p:spPr>
            <p:txBody>
              <a:bodyPr/>
              <a:lstStyle/>
              <a:p>
                <a:endParaRPr lang="en-US"/>
              </a:p>
            </p:txBody>
          </p:sp>
          <p:sp>
            <p:nvSpPr>
              <p:cNvPr id="49435" name="Freeform 87"/>
              <p:cNvSpPr>
                <a:spLocks noChangeAspect="1"/>
              </p:cNvSpPr>
              <p:nvPr/>
            </p:nvSpPr>
            <p:spPr bwMode="auto">
              <a:xfrm>
                <a:off x="678" y="2031"/>
                <a:ext cx="154" cy="460"/>
              </a:xfrm>
              <a:custGeom>
                <a:avLst/>
                <a:gdLst>
                  <a:gd name="T0" fmla="*/ 0 w 154"/>
                  <a:gd name="T1" fmla="*/ 460 h 460"/>
                  <a:gd name="T2" fmla="*/ 18 w 154"/>
                  <a:gd name="T3" fmla="*/ 405 h 460"/>
                  <a:gd name="T4" fmla="*/ 39 w 154"/>
                  <a:gd name="T5" fmla="*/ 344 h 460"/>
                  <a:gd name="T6" fmla="*/ 57 w 154"/>
                  <a:gd name="T7" fmla="*/ 278 h 460"/>
                  <a:gd name="T8" fmla="*/ 75 w 154"/>
                  <a:gd name="T9" fmla="*/ 213 h 460"/>
                  <a:gd name="T10" fmla="*/ 96 w 154"/>
                  <a:gd name="T11" fmla="*/ 151 h 460"/>
                  <a:gd name="T12" fmla="*/ 114 w 154"/>
                  <a:gd name="T13" fmla="*/ 93 h 460"/>
                  <a:gd name="T14" fmla="*/ 136 w 154"/>
                  <a:gd name="T15" fmla="*/ 42 h 460"/>
                  <a:gd name="T16" fmla="*/ 143 w 154"/>
                  <a:gd name="T17" fmla="*/ 21 h 460"/>
                  <a:gd name="T18" fmla="*/ 154 w 154"/>
                  <a:gd name="T19" fmla="*/ 0 h 4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4"/>
                  <a:gd name="T31" fmla="*/ 0 h 460"/>
                  <a:gd name="T32" fmla="*/ 154 w 154"/>
                  <a:gd name="T33" fmla="*/ 460 h 4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4" h="460">
                    <a:moveTo>
                      <a:pt x="0" y="460"/>
                    </a:moveTo>
                    <a:lnTo>
                      <a:pt x="18" y="405"/>
                    </a:lnTo>
                    <a:lnTo>
                      <a:pt x="39" y="344"/>
                    </a:lnTo>
                    <a:lnTo>
                      <a:pt x="57" y="278"/>
                    </a:lnTo>
                    <a:lnTo>
                      <a:pt x="75" y="213"/>
                    </a:lnTo>
                    <a:lnTo>
                      <a:pt x="96" y="151"/>
                    </a:lnTo>
                    <a:lnTo>
                      <a:pt x="114" y="93"/>
                    </a:lnTo>
                    <a:lnTo>
                      <a:pt x="136" y="42"/>
                    </a:lnTo>
                    <a:lnTo>
                      <a:pt x="143" y="21"/>
                    </a:lnTo>
                    <a:lnTo>
                      <a:pt x="154" y="0"/>
                    </a:lnTo>
                  </a:path>
                </a:pathLst>
              </a:custGeom>
              <a:noFill/>
              <a:ln w="17526">
                <a:solidFill>
                  <a:srgbClr val="0000FF"/>
                </a:solidFill>
                <a:prstDash val="solid"/>
                <a:round/>
                <a:headEnd/>
                <a:tailEnd/>
              </a:ln>
            </p:spPr>
            <p:txBody>
              <a:bodyPr/>
              <a:lstStyle/>
              <a:p>
                <a:endParaRPr lang="en-US"/>
              </a:p>
            </p:txBody>
          </p:sp>
          <p:sp>
            <p:nvSpPr>
              <p:cNvPr id="49436" name="Freeform 88"/>
              <p:cNvSpPr>
                <a:spLocks noChangeAspect="1"/>
              </p:cNvSpPr>
              <p:nvPr/>
            </p:nvSpPr>
            <p:spPr bwMode="auto">
              <a:xfrm>
                <a:off x="832" y="1932"/>
                <a:ext cx="154" cy="99"/>
              </a:xfrm>
              <a:custGeom>
                <a:avLst/>
                <a:gdLst>
                  <a:gd name="T0" fmla="*/ 0 w 154"/>
                  <a:gd name="T1" fmla="*/ 99 h 99"/>
                  <a:gd name="T2" fmla="*/ 18 w 154"/>
                  <a:gd name="T3" fmla="*/ 72 h 99"/>
                  <a:gd name="T4" fmla="*/ 36 w 154"/>
                  <a:gd name="T5" fmla="*/ 51 h 99"/>
                  <a:gd name="T6" fmla="*/ 57 w 154"/>
                  <a:gd name="T7" fmla="*/ 34 h 99"/>
                  <a:gd name="T8" fmla="*/ 75 w 154"/>
                  <a:gd name="T9" fmla="*/ 20 h 99"/>
                  <a:gd name="T10" fmla="*/ 97 w 154"/>
                  <a:gd name="T11" fmla="*/ 10 h 99"/>
                  <a:gd name="T12" fmla="*/ 118 w 154"/>
                  <a:gd name="T13" fmla="*/ 3 h 99"/>
                  <a:gd name="T14" fmla="*/ 136 w 154"/>
                  <a:gd name="T15" fmla="*/ 0 h 99"/>
                  <a:gd name="T16" fmla="*/ 154 w 154"/>
                  <a:gd name="T17" fmla="*/ 0 h 9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4"/>
                  <a:gd name="T28" fmla="*/ 0 h 99"/>
                  <a:gd name="T29" fmla="*/ 154 w 154"/>
                  <a:gd name="T30" fmla="*/ 99 h 9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4" h="99">
                    <a:moveTo>
                      <a:pt x="0" y="99"/>
                    </a:moveTo>
                    <a:lnTo>
                      <a:pt x="18" y="72"/>
                    </a:lnTo>
                    <a:lnTo>
                      <a:pt x="36" y="51"/>
                    </a:lnTo>
                    <a:lnTo>
                      <a:pt x="57" y="34"/>
                    </a:lnTo>
                    <a:lnTo>
                      <a:pt x="75" y="20"/>
                    </a:lnTo>
                    <a:lnTo>
                      <a:pt x="97" y="10"/>
                    </a:lnTo>
                    <a:lnTo>
                      <a:pt x="118" y="3"/>
                    </a:lnTo>
                    <a:lnTo>
                      <a:pt x="136" y="0"/>
                    </a:lnTo>
                    <a:lnTo>
                      <a:pt x="154" y="0"/>
                    </a:lnTo>
                  </a:path>
                </a:pathLst>
              </a:custGeom>
              <a:noFill/>
              <a:ln w="17526">
                <a:solidFill>
                  <a:srgbClr val="0000FF"/>
                </a:solidFill>
                <a:prstDash val="solid"/>
                <a:round/>
                <a:headEnd/>
                <a:tailEnd/>
              </a:ln>
            </p:spPr>
            <p:txBody>
              <a:bodyPr/>
              <a:lstStyle/>
              <a:p>
                <a:endParaRPr lang="en-US"/>
              </a:p>
            </p:txBody>
          </p:sp>
          <p:sp>
            <p:nvSpPr>
              <p:cNvPr id="49437" name="Freeform 89"/>
              <p:cNvSpPr>
                <a:spLocks noChangeAspect="1"/>
              </p:cNvSpPr>
              <p:nvPr/>
            </p:nvSpPr>
            <p:spPr bwMode="auto">
              <a:xfrm>
                <a:off x="986" y="1932"/>
                <a:ext cx="154" cy="99"/>
              </a:xfrm>
              <a:custGeom>
                <a:avLst/>
                <a:gdLst>
                  <a:gd name="T0" fmla="*/ 0 w 154"/>
                  <a:gd name="T1" fmla="*/ 0 h 99"/>
                  <a:gd name="T2" fmla="*/ 18 w 154"/>
                  <a:gd name="T3" fmla="*/ 0 h 99"/>
                  <a:gd name="T4" fmla="*/ 36 w 154"/>
                  <a:gd name="T5" fmla="*/ 3 h 99"/>
                  <a:gd name="T6" fmla="*/ 58 w 154"/>
                  <a:gd name="T7" fmla="*/ 10 h 99"/>
                  <a:gd name="T8" fmla="*/ 75 w 154"/>
                  <a:gd name="T9" fmla="*/ 20 h 99"/>
                  <a:gd name="T10" fmla="*/ 97 w 154"/>
                  <a:gd name="T11" fmla="*/ 34 h 99"/>
                  <a:gd name="T12" fmla="*/ 119 w 154"/>
                  <a:gd name="T13" fmla="*/ 51 h 99"/>
                  <a:gd name="T14" fmla="*/ 136 w 154"/>
                  <a:gd name="T15" fmla="*/ 72 h 99"/>
                  <a:gd name="T16" fmla="*/ 154 w 154"/>
                  <a:gd name="T17" fmla="*/ 99 h 9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4"/>
                  <a:gd name="T28" fmla="*/ 0 h 99"/>
                  <a:gd name="T29" fmla="*/ 154 w 154"/>
                  <a:gd name="T30" fmla="*/ 99 h 9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4" h="99">
                    <a:moveTo>
                      <a:pt x="0" y="0"/>
                    </a:moveTo>
                    <a:lnTo>
                      <a:pt x="18" y="0"/>
                    </a:lnTo>
                    <a:lnTo>
                      <a:pt x="36" y="3"/>
                    </a:lnTo>
                    <a:lnTo>
                      <a:pt x="58" y="10"/>
                    </a:lnTo>
                    <a:lnTo>
                      <a:pt x="75" y="20"/>
                    </a:lnTo>
                    <a:lnTo>
                      <a:pt x="97" y="34"/>
                    </a:lnTo>
                    <a:lnTo>
                      <a:pt x="119" y="51"/>
                    </a:lnTo>
                    <a:lnTo>
                      <a:pt x="136" y="72"/>
                    </a:lnTo>
                    <a:lnTo>
                      <a:pt x="154" y="99"/>
                    </a:lnTo>
                  </a:path>
                </a:pathLst>
              </a:custGeom>
              <a:noFill/>
              <a:ln w="17526">
                <a:solidFill>
                  <a:srgbClr val="0000FF"/>
                </a:solidFill>
                <a:prstDash val="solid"/>
                <a:round/>
                <a:headEnd/>
                <a:tailEnd/>
              </a:ln>
            </p:spPr>
            <p:txBody>
              <a:bodyPr/>
              <a:lstStyle/>
              <a:p>
                <a:endParaRPr lang="en-US"/>
              </a:p>
            </p:txBody>
          </p:sp>
          <p:sp>
            <p:nvSpPr>
              <p:cNvPr id="49438" name="Freeform 90"/>
              <p:cNvSpPr>
                <a:spLocks noChangeAspect="1"/>
              </p:cNvSpPr>
              <p:nvPr/>
            </p:nvSpPr>
            <p:spPr bwMode="auto">
              <a:xfrm>
                <a:off x="1140" y="2031"/>
                <a:ext cx="155" cy="460"/>
              </a:xfrm>
              <a:custGeom>
                <a:avLst/>
                <a:gdLst>
                  <a:gd name="T0" fmla="*/ 0 w 155"/>
                  <a:gd name="T1" fmla="*/ 0 h 460"/>
                  <a:gd name="T2" fmla="*/ 11 w 155"/>
                  <a:gd name="T3" fmla="*/ 21 h 460"/>
                  <a:gd name="T4" fmla="*/ 18 w 155"/>
                  <a:gd name="T5" fmla="*/ 42 h 460"/>
                  <a:gd name="T6" fmla="*/ 40 w 155"/>
                  <a:gd name="T7" fmla="*/ 93 h 460"/>
                  <a:gd name="T8" fmla="*/ 58 w 155"/>
                  <a:gd name="T9" fmla="*/ 151 h 460"/>
                  <a:gd name="T10" fmla="*/ 76 w 155"/>
                  <a:gd name="T11" fmla="*/ 213 h 460"/>
                  <a:gd name="T12" fmla="*/ 97 w 155"/>
                  <a:gd name="T13" fmla="*/ 278 h 460"/>
                  <a:gd name="T14" fmla="*/ 115 w 155"/>
                  <a:gd name="T15" fmla="*/ 344 h 460"/>
                  <a:gd name="T16" fmla="*/ 137 w 155"/>
                  <a:gd name="T17" fmla="*/ 405 h 460"/>
                  <a:gd name="T18" fmla="*/ 155 w 155"/>
                  <a:gd name="T19" fmla="*/ 460 h 4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5"/>
                  <a:gd name="T31" fmla="*/ 0 h 460"/>
                  <a:gd name="T32" fmla="*/ 155 w 155"/>
                  <a:gd name="T33" fmla="*/ 460 h 4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5" h="460">
                    <a:moveTo>
                      <a:pt x="0" y="0"/>
                    </a:moveTo>
                    <a:lnTo>
                      <a:pt x="11" y="21"/>
                    </a:lnTo>
                    <a:lnTo>
                      <a:pt x="18" y="42"/>
                    </a:lnTo>
                    <a:lnTo>
                      <a:pt x="40" y="93"/>
                    </a:lnTo>
                    <a:lnTo>
                      <a:pt x="58" y="151"/>
                    </a:lnTo>
                    <a:lnTo>
                      <a:pt x="76" y="213"/>
                    </a:lnTo>
                    <a:lnTo>
                      <a:pt x="97" y="278"/>
                    </a:lnTo>
                    <a:lnTo>
                      <a:pt x="115" y="344"/>
                    </a:lnTo>
                    <a:lnTo>
                      <a:pt x="137" y="405"/>
                    </a:lnTo>
                    <a:lnTo>
                      <a:pt x="155" y="460"/>
                    </a:lnTo>
                  </a:path>
                </a:pathLst>
              </a:custGeom>
              <a:noFill/>
              <a:ln w="17526">
                <a:solidFill>
                  <a:srgbClr val="0000FF"/>
                </a:solidFill>
                <a:prstDash val="solid"/>
                <a:round/>
                <a:headEnd/>
                <a:tailEnd/>
              </a:ln>
            </p:spPr>
            <p:txBody>
              <a:bodyPr/>
              <a:lstStyle/>
              <a:p>
                <a:endParaRPr lang="en-US"/>
              </a:p>
            </p:txBody>
          </p:sp>
          <p:sp>
            <p:nvSpPr>
              <p:cNvPr id="49439" name="Freeform 91"/>
              <p:cNvSpPr>
                <a:spLocks noChangeAspect="1"/>
              </p:cNvSpPr>
              <p:nvPr/>
            </p:nvSpPr>
            <p:spPr bwMode="auto">
              <a:xfrm>
                <a:off x="1295" y="2491"/>
                <a:ext cx="154" cy="361"/>
              </a:xfrm>
              <a:custGeom>
                <a:avLst/>
                <a:gdLst>
                  <a:gd name="T0" fmla="*/ 0 w 154"/>
                  <a:gd name="T1" fmla="*/ 0 h 361"/>
                  <a:gd name="T2" fmla="*/ 39 w 154"/>
                  <a:gd name="T3" fmla="*/ 103 h 361"/>
                  <a:gd name="T4" fmla="*/ 57 w 154"/>
                  <a:gd name="T5" fmla="*/ 155 h 361"/>
                  <a:gd name="T6" fmla="*/ 75 w 154"/>
                  <a:gd name="T7" fmla="*/ 203 h 361"/>
                  <a:gd name="T8" fmla="*/ 97 w 154"/>
                  <a:gd name="T9" fmla="*/ 247 h 361"/>
                  <a:gd name="T10" fmla="*/ 114 w 154"/>
                  <a:gd name="T11" fmla="*/ 292 h 361"/>
                  <a:gd name="T12" fmla="*/ 136 w 154"/>
                  <a:gd name="T13" fmla="*/ 330 h 361"/>
                  <a:gd name="T14" fmla="*/ 154 w 154"/>
                  <a:gd name="T15" fmla="*/ 361 h 361"/>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361"/>
                  <a:gd name="T26" fmla="*/ 154 w 154"/>
                  <a:gd name="T27" fmla="*/ 361 h 36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361">
                    <a:moveTo>
                      <a:pt x="0" y="0"/>
                    </a:moveTo>
                    <a:lnTo>
                      <a:pt x="39" y="103"/>
                    </a:lnTo>
                    <a:lnTo>
                      <a:pt x="57" y="155"/>
                    </a:lnTo>
                    <a:lnTo>
                      <a:pt x="75" y="203"/>
                    </a:lnTo>
                    <a:lnTo>
                      <a:pt x="97" y="247"/>
                    </a:lnTo>
                    <a:lnTo>
                      <a:pt x="114" y="292"/>
                    </a:lnTo>
                    <a:lnTo>
                      <a:pt x="136" y="330"/>
                    </a:lnTo>
                    <a:lnTo>
                      <a:pt x="154" y="361"/>
                    </a:lnTo>
                  </a:path>
                </a:pathLst>
              </a:custGeom>
              <a:noFill/>
              <a:ln w="17526">
                <a:solidFill>
                  <a:srgbClr val="0000FF"/>
                </a:solidFill>
                <a:prstDash val="solid"/>
                <a:round/>
                <a:headEnd/>
                <a:tailEnd/>
              </a:ln>
            </p:spPr>
            <p:txBody>
              <a:bodyPr/>
              <a:lstStyle/>
              <a:p>
                <a:endParaRPr lang="en-US"/>
              </a:p>
            </p:txBody>
          </p:sp>
          <p:sp>
            <p:nvSpPr>
              <p:cNvPr id="49440" name="Freeform 92"/>
              <p:cNvSpPr>
                <a:spLocks noChangeAspect="1"/>
              </p:cNvSpPr>
              <p:nvPr/>
            </p:nvSpPr>
            <p:spPr bwMode="auto">
              <a:xfrm>
                <a:off x="1449" y="2852"/>
                <a:ext cx="154" cy="99"/>
              </a:xfrm>
              <a:custGeom>
                <a:avLst/>
                <a:gdLst>
                  <a:gd name="T0" fmla="*/ 0 w 154"/>
                  <a:gd name="T1" fmla="*/ 0 h 99"/>
                  <a:gd name="T2" fmla="*/ 18 w 154"/>
                  <a:gd name="T3" fmla="*/ 24 h 99"/>
                  <a:gd name="T4" fmla="*/ 39 w 154"/>
                  <a:gd name="T5" fmla="*/ 44 h 99"/>
                  <a:gd name="T6" fmla="*/ 57 w 154"/>
                  <a:gd name="T7" fmla="*/ 62 h 99"/>
                  <a:gd name="T8" fmla="*/ 75 w 154"/>
                  <a:gd name="T9" fmla="*/ 72 h 99"/>
                  <a:gd name="T10" fmla="*/ 97 w 154"/>
                  <a:gd name="T11" fmla="*/ 82 h 99"/>
                  <a:gd name="T12" fmla="*/ 115 w 154"/>
                  <a:gd name="T13" fmla="*/ 89 h 99"/>
                  <a:gd name="T14" fmla="*/ 154 w 154"/>
                  <a:gd name="T15" fmla="*/ 99 h 99"/>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99"/>
                  <a:gd name="T26" fmla="*/ 154 w 154"/>
                  <a:gd name="T27" fmla="*/ 99 h 9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99">
                    <a:moveTo>
                      <a:pt x="0" y="0"/>
                    </a:moveTo>
                    <a:lnTo>
                      <a:pt x="18" y="24"/>
                    </a:lnTo>
                    <a:lnTo>
                      <a:pt x="39" y="44"/>
                    </a:lnTo>
                    <a:lnTo>
                      <a:pt x="57" y="62"/>
                    </a:lnTo>
                    <a:lnTo>
                      <a:pt x="75" y="72"/>
                    </a:lnTo>
                    <a:lnTo>
                      <a:pt x="97" y="82"/>
                    </a:lnTo>
                    <a:lnTo>
                      <a:pt x="115" y="89"/>
                    </a:lnTo>
                    <a:lnTo>
                      <a:pt x="154" y="99"/>
                    </a:lnTo>
                  </a:path>
                </a:pathLst>
              </a:custGeom>
              <a:noFill/>
              <a:ln w="17526">
                <a:solidFill>
                  <a:srgbClr val="0000FF"/>
                </a:solidFill>
                <a:prstDash val="solid"/>
                <a:round/>
                <a:headEnd/>
                <a:tailEnd/>
              </a:ln>
            </p:spPr>
            <p:txBody>
              <a:bodyPr/>
              <a:lstStyle/>
              <a:p>
                <a:endParaRPr lang="en-US"/>
              </a:p>
            </p:txBody>
          </p:sp>
        </p:grpSp>
        <p:grpSp>
          <p:nvGrpSpPr>
            <p:cNvPr id="13" name="Group 93"/>
            <p:cNvGrpSpPr>
              <a:grpSpLocks noChangeAspect="1"/>
            </p:cNvGrpSpPr>
            <p:nvPr/>
          </p:nvGrpSpPr>
          <p:grpSpPr bwMode="auto">
            <a:xfrm>
              <a:off x="2630" y="454"/>
              <a:ext cx="1183" cy="1034"/>
              <a:chOff x="369" y="1932"/>
              <a:chExt cx="1234" cy="1019"/>
            </a:xfrm>
          </p:grpSpPr>
          <p:sp>
            <p:nvSpPr>
              <p:cNvPr id="49425" name="Freeform 94"/>
              <p:cNvSpPr>
                <a:spLocks noChangeAspect="1"/>
              </p:cNvSpPr>
              <p:nvPr/>
            </p:nvSpPr>
            <p:spPr bwMode="auto">
              <a:xfrm>
                <a:off x="369" y="2852"/>
                <a:ext cx="154" cy="99"/>
              </a:xfrm>
              <a:custGeom>
                <a:avLst/>
                <a:gdLst>
                  <a:gd name="T0" fmla="*/ 0 w 154"/>
                  <a:gd name="T1" fmla="*/ 99 h 99"/>
                  <a:gd name="T2" fmla="*/ 40 w 154"/>
                  <a:gd name="T3" fmla="*/ 89 h 99"/>
                  <a:gd name="T4" fmla="*/ 57 w 154"/>
                  <a:gd name="T5" fmla="*/ 82 h 99"/>
                  <a:gd name="T6" fmla="*/ 75 w 154"/>
                  <a:gd name="T7" fmla="*/ 72 h 99"/>
                  <a:gd name="T8" fmla="*/ 97 w 154"/>
                  <a:gd name="T9" fmla="*/ 62 h 99"/>
                  <a:gd name="T10" fmla="*/ 115 w 154"/>
                  <a:gd name="T11" fmla="*/ 44 h 99"/>
                  <a:gd name="T12" fmla="*/ 136 w 154"/>
                  <a:gd name="T13" fmla="*/ 24 h 99"/>
                  <a:gd name="T14" fmla="*/ 154 w 154"/>
                  <a:gd name="T15" fmla="*/ 0 h 99"/>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99"/>
                  <a:gd name="T26" fmla="*/ 154 w 154"/>
                  <a:gd name="T27" fmla="*/ 99 h 9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99">
                    <a:moveTo>
                      <a:pt x="0" y="99"/>
                    </a:moveTo>
                    <a:lnTo>
                      <a:pt x="40" y="89"/>
                    </a:lnTo>
                    <a:lnTo>
                      <a:pt x="57" y="82"/>
                    </a:lnTo>
                    <a:lnTo>
                      <a:pt x="75" y="72"/>
                    </a:lnTo>
                    <a:lnTo>
                      <a:pt x="97" y="62"/>
                    </a:lnTo>
                    <a:lnTo>
                      <a:pt x="115" y="44"/>
                    </a:lnTo>
                    <a:lnTo>
                      <a:pt x="136" y="24"/>
                    </a:lnTo>
                    <a:lnTo>
                      <a:pt x="154" y="0"/>
                    </a:lnTo>
                  </a:path>
                </a:pathLst>
              </a:custGeom>
              <a:noFill/>
              <a:ln w="17526">
                <a:solidFill>
                  <a:srgbClr val="0000FF"/>
                </a:solidFill>
                <a:prstDash val="solid"/>
                <a:round/>
                <a:headEnd/>
                <a:tailEnd/>
              </a:ln>
            </p:spPr>
            <p:txBody>
              <a:bodyPr/>
              <a:lstStyle/>
              <a:p>
                <a:endParaRPr lang="en-US"/>
              </a:p>
            </p:txBody>
          </p:sp>
          <p:sp>
            <p:nvSpPr>
              <p:cNvPr id="49426" name="Freeform 95"/>
              <p:cNvSpPr>
                <a:spLocks noChangeAspect="1"/>
              </p:cNvSpPr>
              <p:nvPr/>
            </p:nvSpPr>
            <p:spPr bwMode="auto">
              <a:xfrm>
                <a:off x="523" y="2491"/>
                <a:ext cx="155" cy="361"/>
              </a:xfrm>
              <a:custGeom>
                <a:avLst/>
                <a:gdLst>
                  <a:gd name="T0" fmla="*/ 0 w 155"/>
                  <a:gd name="T1" fmla="*/ 361 h 361"/>
                  <a:gd name="T2" fmla="*/ 18 w 155"/>
                  <a:gd name="T3" fmla="*/ 330 h 361"/>
                  <a:gd name="T4" fmla="*/ 40 w 155"/>
                  <a:gd name="T5" fmla="*/ 292 h 361"/>
                  <a:gd name="T6" fmla="*/ 58 w 155"/>
                  <a:gd name="T7" fmla="*/ 247 h 361"/>
                  <a:gd name="T8" fmla="*/ 76 w 155"/>
                  <a:gd name="T9" fmla="*/ 203 h 361"/>
                  <a:gd name="T10" fmla="*/ 97 w 155"/>
                  <a:gd name="T11" fmla="*/ 155 h 361"/>
                  <a:gd name="T12" fmla="*/ 115 w 155"/>
                  <a:gd name="T13" fmla="*/ 103 h 361"/>
                  <a:gd name="T14" fmla="*/ 155 w 155"/>
                  <a:gd name="T15" fmla="*/ 0 h 361"/>
                  <a:gd name="T16" fmla="*/ 0 60000 65536"/>
                  <a:gd name="T17" fmla="*/ 0 60000 65536"/>
                  <a:gd name="T18" fmla="*/ 0 60000 65536"/>
                  <a:gd name="T19" fmla="*/ 0 60000 65536"/>
                  <a:gd name="T20" fmla="*/ 0 60000 65536"/>
                  <a:gd name="T21" fmla="*/ 0 60000 65536"/>
                  <a:gd name="T22" fmla="*/ 0 60000 65536"/>
                  <a:gd name="T23" fmla="*/ 0 60000 65536"/>
                  <a:gd name="T24" fmla="*/ 0 w 155"/>
                  <a:gd name="T25" fmla="*/ 0 h 361"/>
                  <a:gd name="T26" fmla="*/ 155 w 155"/>
                  <a:gd name="T27" fmla="*/ 361 h 36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5" h="361">
                    <a:moveTo>
                      <a:pt x="0" y="361"/>
                    </a:moveTo>
                    <a:lnTo>
                      <a:pt x="18" y="330"/>
                    </a:lnTo>
                    <a:lnTo>
                      <a:pt x="40" y="292"/>
                    </a:lnTo>
                    <a:lnTo>
                      <a:pt x="58" y="247"/>
                    </a:lnTo>
                    <a:lnTo>
                      <a:pt x="76" y="203"/>
                    </a:lnTo>
                    <a:lnTo>
                      <a:pt x="97" y="155"/>
                    </a:lnTo>
                    <a:lnTo>
                      <a:pt x="115" y="103"/>
                    </a:lnTo>
                    <a:lnTo>
                      <a:pt x="155" y="0"/>
                    </a:lnTo>
                  </a:path>
                </a:pathLst>
              </a:custGeom>
              <a:noFill/>
              <a:ln w="17526">
                <a:solidFill>
                  <a:srgbClr val="0000FF"/>
                </a:solidFill>
                <a:prstDash val="solid"/>
                <a:round/>
                <a:headEnd/>
                <a:tailEnd/>
              </a:ln>
            </p:spPr>
            <p:txBody>
              <a:bodyPr/>
              <a:lstStyle/>
              <a:p>
                <a:endParaRPr lang="en-US"/>
              </a:p>
            </p:txBody>
          </p:sp>
          <p:sp>
            <p:nvSpPr>
              <p:cNvPr id="49427" name="Freeform 96"/>
              <p:cNvSpPr>
                <a:spLocks noChangeAspect="1"/>
              </p:cNvSpPr>
              <p:nvPr/>
            </p:nvSpPr>
            <p:spPr bwMode="auto">
              <a:xfrm>
                <a:off x="678" y="2031"/>
                <a:ext cx="154" cy="460"/>
              </a:xfrm>
              <a:custGeom>
                <a:avLst/>
                <a:gdLst>
                  <a:gd name="T0" fmla="*/ 0 w 154"/>
                  <a:gd name="T1" fmla="*/ 460 h 460"/>
                  <a:gd name="T2" fmla="*/ 18 w 154"/>
                  <a:gd name="T3" fmla="*/ 405 h 460"/>
                  <a:gd name="T4" fmla="*/ 39 w 154"/>
                  <a:gd name="T5" fmla="*/ 344 h 460"/>
                  <a:gd name="T6" fmla="*/ 57 w 154"/>
                  <a:gd name="T7" fmla="*/ 278 h 460"/>
                  <a:gd name="T8" fmla="*/ 75 w 154"/>
                  <a:gd name="T9" fmla="*/ 213 h 460"/>
                  <a:gd name="T10" fmla="*/ 96 w 154"/>
                  <a:gd name="T11" fmla="*/ 151 h 460"/>
                  <a:gd name="T12" fmla="*/ 114 w 154"/>
                  <a:gd name="T13" fmla="*/ 93 h 460"/>
                  <a:gd name="T14" fmla="*/ 136 w 154"/>
                  <a:gd name="T15" fmla="*/ 42 h 460"/>
                  <a:gd name="T16" fmla="*/ 143 w 154"/>
                  <a:gd name="T17" fmla="*/ 21 h 460"/>
                  <a:gd name="T18" fmla="*/ 154 w 154"/>
                  <a:gd name="T19" fmla="*/ 0 h 4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4"/>
                  <a:gd name="T31" fmla="*/ 0 h 460"/>
                  <a:gd name="T32" fmla="*/ 154 w 154"/>
                  <a:gd name="T33" fmla="*/ 460 h 4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4" h="460">
                    <a:moveTo>
                      <a:pt x="0" y="460"/>
                    </a:moveTo>
                    <a:lnTo>
                      <a:pt x="18" y="405"/>
                    </a:lnTo>
                    <a:lnTo>
                      <a:pt x="39" y="344"/>
                    </a:lnTo>
                    <a:lnTo>
                      <a:pt x="57" y="278"/>
                    </a:lnTo>
                    <a:lnTo>
                      <a:pt x="75" y="213"/>
                    </a:lnTo>
                    <a:lnTo>
                      <a:pt x="96" y="151"/>
                    </a:lnTo>
                    <a:lnTo>
                      <a:pt x="114" y="93"/>
                    </a:lnTo>
                    <a:lnTo>
                      <a:pt x="136" y="42"/>
                    </a:lnTo>
                    <a:lnTo>
                      <a:pt x="143" y="21"/>
                    </a:lnTo>
                    <a:lnTo>
                      <a:pt x="154" y="0"/>
                    </a:lnTo>
                  </a:path>
                </a:pathLst>
              </a:custGeom>
              <a:noFill/>
              <a:ln w="17526">
                <a:solidFill>
                  <a:srgbClr val="0000FF"/>
                </a:solidFill>
                <a:prstDash val="solid"/>
                <a:round/>
                <a:headEnd/>
                <a:tailEnd/>
              </a:ln>
            </p:spPr>
            <p:txBody>
              <a:bodyPr/>
              <a:lstStyle/>
              <a:p>
                <a:endParaRPr lang="en-US"/>
              </a:p>
            </p:txBody>
          </p:sp>
          <p:sp>
            <p:nvSpPr>
              <p:cNvPr id="49428" name="Freeform 97"/>
              <p:cNvSpPr>
                <a:spLocks noChangeAspect="1"/>
              </p:cNvSpPr>
              <p:nvPr/>
            </p:nvSpPr>
            <p:spPr bwMode="auto">
              <a:xfrm>
                <a:off x="832" y="1932"/>
                <a:ext cx="154" cy="99"/>
              </a:xfrm>
              <a:custGeom>
                <a:avLst/>
                <a:gdLst>
                  <a:gd name="T0" fmla="*/ 0 w 154"/>
                  <a:gd name="T1" fmla="*/ 99 h 99"/>
                  <a:gd name="T2" fmla="*/ 18 w 154"/>
                  <a:gd name="T3" fmla="*/ 72 h 99"/>
                  <a:gd name="T4" fmla="*/ 36 w 154"/>
                  <a:gd name="T5" fmla="*/ 51 h 99"/>
                  <a:gd name="T6" fmla="*/ 57 w 154"/>
                  <a:gd name="T7" fmla="*/ 34 h 99"/>
                  <a:gd name="T8" fmla="*/ 75 w 154"/>
                  <a:gd name="T9" fmla="*/ 20 h 99"/>
                  <a:gd name="T10" fmla="*/ 97 w 154"/>
                  <a:gd name="T11" fmla="*/ 10 h 99"/>
                  <a:gd name="T12" fmla="*/ 118 w 154"/>
                  <a:gd name="T13" fmla="*/ 3 h 99"/>
                  <a:gd name="T14" fmla="*/ 136 w 154"/>
                  <a:gd name="T15" fmla="*/ 0 h 99"/>
                  <a:gd name="T16" fmla="*/ 154 w 154"/>
                  <a:gd name="T17" fmla="*/ 0 h 9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4"/>
                  <a:gd name="T28" fmla="*/ 0 h 99"/>
                  <a:gd name="T29" fmla="*/ 154 w 154"/>
                  <a:gd name="T30" fmla="*/ 99 h 9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4" h="99">
                    <a:moveTo>
                      <a:pt x="0" y="99"/>
                    </a:moveTo>
                    <a:lnTo>
                      <a:pt x="18" y="72"/>
                    </a:lnTo>
                    <a:lnTo>
                      <a:pt x="36" y="51"/>
                    </a:lnTo>
                    <a:lnTo>
                      <a:pt x="57" y="34"/>
                    </a:lnTo>
                    <a:lnTo>
                      <a:pt x="75" y="20"/>
                    </a:lnTo>
                    <a:lnTo>
                      <a:pt x="97" y="10"/>
                    </a:lnTo>
                    <a:lnTo>
                      <a:pt x="118" y="3"/>
                    </a:lnTo>
                    <a:lnTo>
                      <a:pt x="136" y="0"/>
                    </a:lnTo>
                    <a:lnTo>
                      <a:pt x="154" y="0"/>
                    </a:lnTo>
                  </a:path>
                </a:pathLst>
              </a:custGeom>
              <a:noFill/>
              <a:ln w="17526">
                <a:solidFill>
                  <a:srgbClr val="0000FF"/>
                </a:solidFill>
                <a:prstDash val="solid"/>
                <a:round/>
                <a:headEnd/>
                <a:tailEnd/>
              </a:ln>
            </p:spPr>
            <p:txBody>
              <a:bodyPr/>
              <a:lstStyle/>
              <a:p>
                <a:endParaRPr lang="en-US"/>
              </a:p>
            </p:txBody>
          </p:sp>
          <p:sp>
            <p:nvSpPr>
              <p:cNvPr id="49429" name="Freeform 98"/>
              <p:cNvSpPr>
                <a:spLocks noChangeAspect="1"/>
              </p:cNvSpPr>
              <p:nvPr/>
            </p:nvSpPr>
            <p:spPr bwMode="auto">
              <a:xfrm>
                <a:off x="986" y="1932"/>
                <a:ext cx="154" cy="99"/>
              </a:xfrm>
              <a:custGeom>
                <a:avLst/>
                <a:gdLst>
                  <a:gd name="T0" fmla="*/ 0 w 154"/>
                  <a:gd name="T1" fmla="*/ 0 h 99"/>
                  <a:gd name="T2" fmla="*/ 18 w 154"/>
                  <a:gd name="T3" fmla="*/ 0 h 99"/>
                  <a:gd name="T4" fmla="*/ 36 w 154"/>
                  <a:gd name="T5" fmla="*/ 3 h 99"/>
                  <a:gd name="T6" fmla="*/ 58 w 154"/>
                  <a:gd name="T7" fmla="*/ 10 h 99"/>
                  <a:gd name="T8" fmla="*/ 75 w 154"/>
                  <a:gd name="T9" fmla="*/ 20 h 99"/>
                  <a:gd name="T10" fmla="*/ 97 w 154"/>
                  <a:gd name="T11" fmla="*/ 34 h 99"/>
                  <a:gd name="T12" fmla="*/ 119 w 154"/>
                  <a:gd name="T13" fmla="*/ 51 h 99"/>
                  <a:gd name="T14" fmla="*/ 136 w 154"/>
                  <a:gd name="T15" fmla="*/ 72 h 99"/>
                  <a:gd name="T16" fmla="*/ 154 w 154"/>
                  <a:gd name="T17" fmla="*/ 99 h 9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4"/>
                  <a:gd name="T28" fmla="*/ 0 h 99"/>
                  <a:gd name="T29" fmla="*/ 154 w 154"/>
                  <a:gd name="T30" fmla="*/ 99 h 9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4" h="99">
                    <a:moveTo>
                      <a:pt x="0" y="0"/>
                    </a:moveTo>
                    <a:lnTo>
                      <a:pt x="18" y="0"/>
                    </a:lnTo>
                    <a:lnTo>
                      <a:pt x="36" y="3"/>
                    </a:lnTo>
                    <a:lnTo>
                      <a:pt x="58" y="10"/>
                    </a:lnTo>
                    <a:lnTo>
                      <a:pt x="75" y="20"/>
                    </a:lnTo>
                    <a:lnTo>
                      <a:pt x="97" y="34"/>
                    </a:lnTo>
                    <a:lnTo>
                      <a:pt x="119" y="51"/>
                    </a:lnTo>
                    <a:lnTo>
                      <a:pt x="136" y="72"/>
                    </a:lnTo>
                    <a:lnTo>
                      <a:pt x="154" y="99"/>
                    </a:lnTo>
                  </a:path>
                </a:pathLst>
              </a:custGeom>
              <a:noFill/>
              <a:ln w="17526">
                <a:solidFill>
                  <a:srgbClr val="0000FF"/>
                </a:solidFill>
                <a:prstDash val="solid"/>
                <a:round/>
                <a:headEnd/>
                <a:tailEnd/>
              </a:ln>
            </p:spPr>
            <p:txBody>
              <a:bodyPr/>
              <a:lstStyle/>
              <a:p>
                <a:endParaRPr lang="en-US"/>
              </a:p>
            </p:txBody>
          </p:sp>
          <p:sp>
            <p:nvSpPr>
              <p:cNvPr id="49430" name="Freeform 99"/>
              <p:cNvSpPr>
                <a:spLocks noChangeAspect="1"/>
              </p:cNvSpPr>
              <p:nvPr/>
            </p:nvSpPr>
            <p:spPr bwMode="auto">
              <a:xfrm>
                <a:off x="1140" y="2031"/>
                <a:ext cx="155" cy="460"/>
              </a:xfrm>
              <a:custGeom>
                <a:avLst/>
                <a:gdLst>
                  <a:gd name="T0" fmla="*/ 0 w 155"/>
                  <a:gd name="T1" fmla="*/ 0 h 460"/>
                  <a:gd name="T2" fmla="*/ 11 w 155"/>
                  <a:gd name="T3" fmla="*/ 21 h 460"/>
                  <a:gd name="T4" fmla="*/ 18 w 155"/>
                  <a:gd name="T5" fmla="*/ 42 h 460"/>
                  <a:gd name="T6" fmla="*/ 40 w 155"/>
                  <a:gd name="T7" fmla="*/ 93 h 460"/>
                  <a:gd name="T8" fmla="*/ 58 w 155"/>
                  <a:gd name="T9" fmla="*/ 151 h 460"/>
                  <a:gd name="T10" fmla="*/ 76 w 155"/>
                  <a:gd name="T11" fmla="*/ 213 h 460"/>
                  <a:gd name="T12" fmla="*/ 97 w 155"/>
                  <a:gd name="T13" fmla="*/ 278 h 460"/>
                  <a:gd name="T14" fmla="*/ 115 w 155"/>
                  <a:gd name="T15" fmla="*/ 344 h 460"/>
                  <a:gd name="T16" fmla="*/ 137 w 155"/>
                  <a:gd name="T17" fmla="*/ 405 h 460"/>
                  <a:gd name="T18" fmla="*/ 155 w 155"/>
                  <a:gd name="T19" fmla="*/ 460 h 4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5"/>
                  <a:gd name="T31" fmla="*/ 0 h 460"/>
                  <a:gd name="T32" fmla="*/ 155 w 155"/>
                  <a:gd name="T33" fmla="*/ 460 h 4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5" h="460">
                    <a:moveTo>
                      <a:pt x="0" y="0"/>
                    </a:moveTo>
                    <a:lnTo>
                      <a:pt x="11" y="21"/>
                    </a:lnTo>
                    <a:lnTo>
                      <a:pt x="18" y="42"/>
                    </a:lnTo>
                    <a:lnTo>
                      <a:pt x="40" y="93"/>
                    </a:lnTo>
                    <a:lnTo>
                      <a:pt x="58" y="151"/>
                    </a:lnTo>
                    <a:lnTo>
                      <a:pt x="76" y="213"/>
                    </a:lnTo>
                    <a:lnTo>
                      <a:pt x="97" y="278"/>
                    </a:lnTo>
                    <a:lnTo>
                      <a:pt x="115" y="344"/>
                    </a:lnTo>
                    <a:lnTo>
                      <a:pt x="137" y="405"/>
                    </a:lnTo>
                    <a:lnTo>
                      <a:pt x="155" y="460"/>
                    </a:lnTo>
                  </a:path>
                </a:pathLst>
              </a:custGeom>
              <a:noFill/>
              <a:ln w="17526">
                <a:solidFill>
                  <a:srgbClr val="0000FF"/>
                </a:solidFill>
                <a:prstDash val="solid"/>
                <a:round/>
                <a:headEnd/>
                <a:tailEnd/>
              </a:ln>
            </p:spPr>
            <p:txBody>
              <a:bodyPr/>
              <a:lstStyle/>
              <a:p>
                <a:endParaRPr lang="en-US"/>
              </a:p>
            </p:txBody>
          </p:sp>
          <p:sp>
            <p:nvSpPr>
              <p:cNvPr id="49431" name="Freeform 100"/>
              <p:cNvSpPr>
                <a:spLocks noChangeAspect="1"/>
              </p:cNvSpPr>
              <p:nvPr/>
            </p:nvSpPr>
            <p:spPr bwMode="auto">
              <a:xfrm>
                <a:off x="1295" y="2491"/>
                <a:ext cx="154" cy="361"/>
              </a:xfrm>
              <a:custGeom>
                <a:avLst/>
                <a:gdLst>
                  <a:gd name="T0" fmla="*/ 0 w 154"/>
                  <a:gd name="T1" fmla="*/ 0 h 361"/>
                  <a:gd name="T2" fmla="*/ 39 w 154"/>
                  <a:gd name="T3" fmla="*/ 103 h 361"/>
                  <a:gd name="T4" fmla="*/ 57 w 154"/>
                  <a:gd name="T5" fmla="*/ 155 h 361"/>
                  <a:gd name="T6" fmla="*/ 75 w 154"/>
                  <a:gd name="T7" fmla="*/ 203 h 361"/>
                  <a:gd name="T8" fmla="*/ 97 w 154"/>
                  <a:gd name="T9" fmla="*/ 247 h 361"/>
                  <a:gd name="T10" fmla="*/ 114 w 154"/>
                  <a:gd name="T11" fmla="*/ 292 h 361"/>
                  <a:gd name="T12" fmla="*/ 136 w 154"/>
                  <a:gd name="T13" fmla="*/ 330 h 361"/>
                  <a:gd name="T14" fmla="*/ 154 w 154"/>
                  <a:gd name="T15" fmla="*/ 361 h 361"/>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361"/>
                  <a:gd name="T26" fmla="*/ 154 w 154"/>
                  <a:gd name="T27" fmla="*/ 361 h 36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361">
                    <a:moveTo>
                      <a:pt x="0" y="0"/>
                    </a:moveTo>
                    <a:lnTo>
                      <a:pt x="39" y="103"/>
                    </a:lnTo>
                    <a:lnTo>
                      <a:pt x="57" y="155"/>
                    </a:lnTo>
                    <a:lnTo>
                      <a:pt x="75" y="203"/>
                    </a:lnTo>
                    <a:lnTo>
                      <a:pt x="97" y="247"/>
                    </a:lnTo>
                    <a:lnTo>
                      <a:pt x="114" y="292"/>
                    </a:lnTo>
                    <a:lnTo>
                      <a:pt x="136" y="330"/>
                    </a:lnTo>
                    <a:lnTo>
                      <a:pt x="154" y="361"/>
                    </a:lnTo>
                  </a:path>
                </a:pathLst>
              </a:custGeom>
              <a:noFill/>
              <a:ln w="17526">
                <a:solidFill>
                  <a:srgbClr val="0000FF"/>
                </a:solidFill>
                <a:prstDash val="solid"/>
                <a:round/>
                <a:headEnd/>
                <a:tailEnd/>
              </a:ln>
            </p:spPr>
            <p:txBody>
              <a:bodyPr/>
              <a:lstStyle/>
              <a:p>
                <a:endParaRPr lang="en-US"/>
              </a:p>
            </p:txBody>
          </p:sp>
          <p:sp>
            <p:nvSpPr>
              <p:cNvPr id="49432" name="Freeform 101"/>
              <p:cNvSpPr>
                <a:spLocks noChangeAspect="1"/>
              </p:cNvSpPr>
              <p:nvPr/>
            </p:nvSpPr>
            <p:spPr bwMode="auto">
              <a:xfrm>
                <a:off x="1449" y="2852"/>
                <a:ext cx="154" cy="99"/>
              </a:xfrm>
              <a:custGeom>
                <a:avLst/>
                <a:gdLst>
                  <a:gd name="T0" fmla="*/ 0 w 154"/>
                  <a:gd name="T1" fmla="*/ 0 h 99"/>
                  <a:gd name="T2" fmla="*/ 18 w 154"/>
                  <a:gd name="T3" fmla="*/ 24 h 99"/>
                  <a:gd name="T4" fmla="*/ 39 w 154"/>
                  <a:gd name="T5" fmla="*/ 44 h 99"/>
                  <a:gd name="T6" fmla="*/ 57 w 154"/>
                  <a:gd name="T7" fmla="*/ 62 h 99"/>
                  <a:gd name="T8" fmla="*/ 75 w 154"/>
                  <a:gd name="T9" fmla="*/ 72 h 99"/>
                  <a:gd name="T10" fmla="*/ 97 w 154"/>
                  <a:gd name="T11" fmla="*/ 82 h 99"/>
                  <a:gd name="T12" fmla="*/ 115 w 154"/>
                  <a:gd name="T13" fmla="*/ 89 h 99"/>
                  <a:gd name="T14" fmla="*/ 154 w 154"/>
                  <a:gd name="T15" fmla="*/ 99 h 99"/>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99"/>
                  <a:gd name="T26" fmla="*/ 154 w 154"/>
                  <a:gd name="T27" fmla="*/ 99 h 9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99">
                    <a:moveTo>
                      <a:pt x="0" y="0"/>
                    </a:moveTo>
                    <a:lnTo>
                      <a:pt x="18" y="24"/>
                    </a:lnTo>
                    <a:lnTo>
                      <a:pt x="39" y="44"/>
                    </a:lnTo>
                    <a:lnTo>
                      <a:pt x="57" y="62"/>
                    </a:lnTo>
                    <a:lnTo>
                      <a:pt x="75" y="72"/>
                    </a:lnTo>
                    <a:lnTo>
                      <a:pt x="97" y="82"/>
                    </a:lnTo>
                    <a:lnTo>
                      <a:pt x="115" y="89"/>
                    </a:lnTo>
                    <a:lnTo>
                      <a:pt x="154" y="99"/>
                    </a:lnTo>
                  </a:path>
                </a:pathLst>
              </a:custGeom>
              <a:noFill/>
              <a:ln w="17526">
                <a:solidFill>
                  <a:srgbClr val="0000FF"/>
                </a:solidFill>
                <a:prstDash val="solid"/>
                <a:round/>
                <a:headEnd/>
                <a:tailEnd/>
              </a:ln>
            </p:spPr>
            <p:txBody>
              <a:bodyPr/>
              <a:lstStyle/>
              <a:p>
                <a:endParaRPr lang="en-US"/>
              </a:p>
            </p:txBody>
          </p:sp>
        </p:grpSp>
        <p:grpSp>
          <p:nvGrpSpPr>
            <p:cNvPr id="14" name="Group 102"/>
            <p:cNvGrpSpPr>
              <a:grpSpLocks noChangeAspect="1"/>
            </p:cNvGrpSpPr>
            <p:nvPr/>
          </p:nvGrpSpPr>
          <p:grpSpPr bwMode="auto">
            <a:xfrm>
              <a:off x="2811" y="454"/>
              <a:ext cx="1182" cy="1034"/>
              <a:chOff x="369" y="1932"/>
              <a:chExt cx="1234" cy="1019"/>
            </a:xfrm>
          </p:grpSpPr>
          <p:sp>
            <p:nvSpPr>
              <p:cNvPr id="49417" name="Freeform 103"/>
              <p:cNvSpPr>
                <a:spLocks noChangeAspect="1"/>
              </p:cNvSpPr>
              <p:nvPr/>
            </p:nvSpPr>
            <p:spPr bwMode="auto">
              <a:xfrm>
                <a:off x="369" y="2852"/>
                <a:ext cx="154" cy="99"/>
              </a:xfrm>
              <a:custGeom>
                <a:avLst/>
                <a:gdLst>
                  <a:gd name="T0" fmla="*/ 0 w 154"/>
                  <a:gd name="T1" fmla="*/ 99 h 99"/>
                  <a:gd name="T2" fmla="*/ 40 w 154"/>
                  <a:gd name="T3" fmla="*/ 89 h 99"/>
                  <a:gd name="T4" fmla="*/ 57 w 154"/>
                  <a:gd name="T5" fmla="*/ 82 h 99"/>
                  <a:gd name="T6" fmla="*/ 75 w 154"/>
                  <a:gd name="T7" fmla="*/ 72 h 99"/>
                  <a:gd name="T8" fmla="*/ 97 w 154"/>
                  <a:gd name="T9" fmla="*/ 62 h 99"/>
                  <a:gd name="T10" fmla="*/ 115 w 154"/>
                  <a:gd name="T11" fmla="*/ 44 h 99"/>
                  <a:gd name="T12" fmla="*/ 136 w 154"/>
                  <a:gd name="T13" fmla="*/ 24 h 99"/>
                  <a:gd name="T14" fmla="*/ 154 w 154"/>
                  <a:gd name="T15" fmla="*/ 0 h 99"/>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99"/>
                  <a:gd name="T26" fmla="*/ 154 w 154"/>
                  <a:gd name="T27" fmla="*/ 99 h 9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99">
                    <a:moveTo>
                      <a:pt x="0" y="99"/>
                    </a:moveTo>
                    <a:lnTo>
                      <a:pt x="40" y="89"/>
                    </a:lnTo>
                    <a:lnTo>
                      <a:pt x="57" y="82"/>
                    </a:lnTo>
                    <a:lnTo>
                      <a:pt x="75" y="72"/>
                    </a:lnTo>
                    <a:lnTo>
                      <a:pt x="97" y="62"/>
                    </a:lnTo>
                    <a:lnTo>
                      <a:pt x="115" y="44"/>
                    </a:lnTo>
                    <a:lnTo>
                      <a:pt x="136" y="24"/>
                    </a:lnTo>
                    <a:lnTo>
                      <a:pt x="154" y="0"/>
                    </a:lnTo>
                  </a:path>
                </a:pathLst>
              </a:custGeom>
              <a:noFill/>
              <a:ln w="17526">
                <a:solidFill>
                  <a:srgbClr val="0000FF"/>
                </a:solidFill>
                <a:prstDash val="solid"/>
                <a:round/>
                <a:headEnd/>
                <a:tailEnd/>
              </a:ln>
            </p:spPr>
            <p:txBody>
              <a:bodyPr/>
              <a:lstStyle/>
              <a:p>
                <a:endParaRPr lang="en-US"/>
              </a:p>
            </p:txBody>
          </p:sp>
          <p:sp>
            <p:nvSpPr>
              <p:cNvPr id="49418" name="Freeform 104"/>
              <p:cNvSpPr>
                <a:spLocks noChangeAspect="1"/>
              </p:cNvSpPr>
              <p:nvPr/>
            </p:nvSpPr>
            <p:spPr bwMode="auto">
              <a:xfrm>
                <a:off x="523" y="2491"/>
                <a:ext cx="155" cy="361"/>
              </a:xfrm>
              <a:custGeom>
                <a:avLst/>
                <a:gdLst>
                  <a:gd name="T0" fmla="*/ 0 w 155"/>
                  <a:gd name="T1" fmla="*/ 361 h 361"/>
                  <a:gd name="T2" fmla="*/ 18 w 155"/>
                  <a:gd name="T3" fmla="*/ 330 h 361"/>
                  <a:gd name="T4" fmla="*/ 40 w 155"/>
                  <a:gd name="T5" fmla="*/ 292 h 361"/>
                  <a:gd name="T6" fmla="*/ 58 w 155"/>
                  <a:gd name="T7" fmla="*/ 247 h 361"/>
                  <a:gd name="T8" fmla="*/ 76 w 155"/>
                  <a:gd name="T9" fmla="*/ 203 h 361"/>
                  <a:gd name="T10" fmla="*/ 97 w 155"/>
                  <a:gd name="T11" fmla="*/ 155 h 361"/>
                  <a:gd name="T12" fmla="*/ 115 w 155"/>
                  <a:gd name="T13" fmla="*/ 103 h 361"/>
                  <a:gd name="T14" fmla="*/ 155 w 155"/>
                  <a:gd name="T15" fmla="*/ 0 h 361"/>
                  <a:gd name="T16" fmla="*/ 0 60000 65536"/>
                  <a:gd name="T17" fmla="*/ 0 60000 65536"/>
                  <a:gd name="T18" fmla="*/ 0 60000 65536"/>
                  <a:gd name="T19" fmla="*/ 0 60000 65536"/>
                  <a:gd name="T20" fmla="*/ 0 60000 65536"/>
                  <a:gd name="T21" fmla="*/ 0 60000 65536"/>
                  <a:gd name="T22" fmla="*/ 0 60000 65536"/>
                  <a:gd name="T23" fmla="*/ 0 60000 65536"/>
                  <a:gd name="T24" fmla="*/ 0 w 155"/>
                  <a:gd name="T25" fmla="*/ 0 h 361"/>
                  <a:gd name="T26" fmla="*/ 155 w 155"/>
                  <a:gd name="T27" fmla="*/ 361 h 36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5" h="361">
                    <a:moveTo>
                      <a:pt x="0" y="361"/>
                    </a:moveTo>
                    <a:lnTo>
                      <a:pt x="18" y="330"/>
                    </a:lnTo>
                    <a:lnTo>
                      <a:pt x="40" y="292"/>
                    </a:lnTo>
                    <a:lnTo>
                      <a:pt x="58" y="247"/>
                    </a:lnTo>
                    <a:lnTo>
                      <a:pt x="76" y="203"/>
                    </a:lnTo>
                    <a:lnTo>
                      <a:pt x="97" y="155"/>
                    </a:lnTo>
                    <a:lnTo>
                      <a:pt x="115" y="103"/>
                    </a:lnTo>
                    <a:lnTo>
                      <a:pt x="155" y="0"/>
                    </a:lnTo>
                  </a:path>
                </a:pathLst>
              </a:custGeom>
              <a:noFill/>
              <a:ln w="17526">
                <a:solidFill>
                  <a:srgbClr val="0000FF"/>
                </a:solidFill>
                <a:prstDash val="solid"/>
                <a:round/>
                <a:headEnd/>
                <a:tailEnd/>
              </a:ln>
            </p:spPr>
            <p:txBody>
              <a:bodyPr/>
              <a:lstStyle/>
              <a:p>
                <a:endParaRPr lang="en-US"/>
              </a:p>
            </p:txBody>
          </p:sp>
          <p:sp>
            <p:nvSpPr>
              <p:cNvPr id="49419" name="Freeform 105"/>
              <p:cNvSpPr>
                <a:spLocks noChangeAspect="1"/>
              </p:cNvSpPr>
              <p:nvPr/>
            </p:nvSpPr>
            <p:spPr bwMode="auto">
              <a:xfrm>
                <a:off x="678" y="2031"/>
                <a:ext cx="154" cy="460"/>
              </a:xfrm>
              <a:custGeom>
                <a:avLst/>
                <a:gdLst>
                  <a:gd name="T0" fmla="*/ 0 w 154"/>
                  <a:gd name="T1" fmla="*/ 460 h 460"/>
                  <a:gd name="T2" fmla="*/ 18 w 154"/>
                  <a:gd name="T3" fmla="*/ 405 h 460"/>
                  <a:gd name="T4" fmla="*/ 39 w 154"/>
                  <a:gd name="T5" fmla="*/ 344 h 460"/>
                  <a:gd name="T6" fmla="*/ 57 w 154"/>
                  <a:gd name="T7" fmla="*/ 278 h 460"/>
                  <a:gd name="T8" fmla="*/ 75 w 154"/>
                  <a:gd name="T9" fmla="*/ 213 h 460"/>
                  <a:gd name="T10" fmla="*/ 96 w 154"/>
                  <a:gd name="T11" fmla="*/ 151 h 460"/>
                  <a:gd name="T12" fmla="*/ 114 w 154"/>
                  <a:gd name="T13" fmla="*/ 93 h 460"/>
                  <a:gd name="T14" fmla="*/ 136 w 154"/>
                  <a:gd name="T15" fmla="*/ 42 h 460"/>
                  <a:gd name="T16" fmla="*/ 143 w 154"/>
                  <a:gd name="T17" fmla="*/ 21 h 460"/>
                  <a:gd name="T18" fmla="*/ 154 w 154"/>
                  <a:gd name="T19" fmla="*/ 0 h 4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4"/>
                  <a:gd name="T31" fmla="*/ 0 h 460"/>
                  <a:gd name="T32" fmla="*/ 154 w 154"/>
                  <a:gd name="T33" fmla="*/ 460 h 4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4" h="460">
                    <a:moveTo>
                      <a:pt x="0" y="460"/>
                    </a:moveTo>
                    <a:lnTo>
                      <a:pt x="18" y="405"/>
                    </a:lnTo>
                    <a:lnTo>
                      <a:pt x="39" y="344"/>
                    </a:lnTo>
                    <a:lnTo>
                      <a:pt x="57" y="278"/>
                    </a:lnTo>
                    <a:lnTo>
                      <a:pt x="75" y="213"/>
                    </a:lnTo>
                    <a:lnTo>
                      <a:pt x="96" y="151"/>
                    </a:lnTo>
                    <a:lnTo>
                      <a:pt x="114" y="93"/>
                    </a:lnTo>
                    <a:lnTo>
                      <a:pt x="136" y="42"/>
                    </a:lnTo>
                    <a:lnTo>
                      <a:pt x="143" y="21"/>
                    </a:lnTo>
                    <a:lnTo>
                      <a:pt x="154" y="0"/>
                    </a:lnTo>
                  </a:path>
                </a:pathLst>
              </a:custGeom>
              <a:noFill/>
              <a:ln w="17526">
                <a:solidFill>
                  <a:srgbClr val="0000FF"/>
                </a:solidFill>
                <a:prstDash val="solid"/>
                <a:round/>
                <a:headEnd/>
                <a:tailEnd/>
              </a:ln>
            </p:spPr>
            <p:txBody>
              <a:bodyPr/>
              <a:lstStyle/>
              <a:p>
                <a:endParaRPr lang="en-US"/>
              </a:p>
            </p:txBody>
          </p:sp>
          <p:sp>
            <p:nvSpPr>
              <p:cNvPr id="49420" name="Freeform 106"/>
              <p:cNvSpPr>
                <a:spLocks noChangeAspect="1"/>
              </p:cNvSpPr>
              <p:nvPr/>
            </p:nvSpPr>
            <p:spPr bwMode="auto">
              <a:xfrm>
                <a:off x="832" y="1932"/>
                <a:ext cx="154" cy="99"/>
              </a:xfrm>
              <a:custGeom>
                <a:avLst/>
                <a:gdLst>
                  <a:gd name="T0" fmla="*/ 0 w 154"/>
                  <a:gd name="T1" fmla="*/ 99 h 99"/>
                  <a:gd name="T2" fmla="*/ 18 w 154"/>
                  <a:gd name="T3" fmla="*/ 72 h 99"/>
                  <a:gd name="T4" fmla="*/ 36 w 154"/>
                  <a:gd name="T5" fmla="*/ 51 h 99"/>
                  <a:gd name="T6" fmla="*/ 57 w 154"/>
                  <a:gd name="T7" fmla="*/ 34 h 99"/>
                  <a:gd name="T8" fmla="*/ 75 w 154"/>
                  <a:gd name="T9" fmla="*/ 20 h 99"/>
                  <a:gd name="T10" fmla="*/ 97 w 154"/>
                  <a:gd name="T11" fmla="*/ 10 h 99"/>
                  <a:gd name="T12" fmla="*/ 118 w 154"/>
                  <a:gd name="T13" fmla="*/ 3 h 99"/>
                  <a:gd name="T14" fmla="*/ 136 w 154"/>
                  <a:gd name="T15" fmla="*/ 0 h 99"/>
                  <a:gd name="T16" fmla="*/ 154 w 154"/>
                  <a:gd name="T17" fmla="*/ 0 h 9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4"/>
                  <a:gd name="T28" fmla="*/ 0 h 99"/>
                  <a:gd name="T29" fmla="*/ 154 w 154"/>
                  <a:gd name="T30" fmla="*/ 99 h 9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4" h="99">
                    <a:moveTo>
                      <a:pt x="0" y="99"/>
                    </a:moveTo>
                    <a:lnTo>
                      <a:pt x="18" y="72"/>
                    </a:lnTo>
                    <a:lnTo>
                      <a:pt x="36" y="51"/>
                    </a:lnTo>
                    <a:lnTo>
                      <a:pt x="57" y="34"/>
                    </a:lnTo>
                    <a:lnTo>
                      <a:pt x="75" y="20"/>
                    </a:lnTo>
                    <a:lnTo>
                      <a:pt x="97" y="10"/>
                    </a:lnTo>
                    <a:lnTo>
                      <a:pt x="118" y="3"/>
                    </a:lnTo>
                    <a:lnTo>
                      <a:pt x="136" y="0"/>
                    </a:lnTo>
                    <a:lnTo>
                      <a:pt x="154" y="0"/>
                    </a:lnTo>
                  </a:path>
                </a:pathLst>
              </a:custGeom>
              <a:noFill/>
              <a:ln w="17526">
                <a:solidFill>
                  <a:srgbClr val="0000FF"/>
                </a:solidFill>
                <a:prstDash val="solid"/>
                <a:round/>
                <a:headEnd/>
                <a:tailEnd/>
              </a:ln>
            </p:spPr>
            <p:txBody>
              <a:bodyPr/>
              <a:lstStyle/>
              <a:p>
                <a:endParaRPr lang="en-US"/>
              </a:p>
            </p:txBody>
          </p:sp>
          <p:sp>
            <p:nvSpPr>
              <p:cNvPr id="49421" name="Freeform 107"/>
              <p:cNvSpPr>
                <a:spLocks noChangeAspect="1"/>
              </p:cNvSpPr>
              <p:nvPr/>
            </p:nvSpPr>
            <p:spPr bwMode="auto">
              <a:xfrm>
                <a:off x="986" y="1932"/>
                <a:ext cx="154" cy="99"/>
              </a:xfrm>
              <a:custGeom>
                <a:avLst/>
                <a:gdLst>
                  <a:gd name="T0" fmla="*/ 0 w 154"/>
                  <a:gd name="T1" fmla="*/ 0 h 99"/>
                  <a:gd name="T2" fmla="*/ 18 w 154"/>
                  <a:gd name="T3" fmla="*/ 0 h 99"/>
                  <a:gd name="T4" fmla="*/ 36 w 154"/>
                  <a:gd name="T5" fmla="*/ 3 h 99"/>
                  <a:gd name="T6" fmla="*/ 58 w 154"/>
                  <a:gd name="T7" fmla="*/ 10 h 99"/>
                  <a:gd name="T8" fmla="*/ 75 w 154"/>
                  <a:gd name="T9" fmla="*/ 20 h 99"/>
                  <a:gd name="T10" fmla="*/ 97 w 154"/>
                  <a:gd name="T11" fmla="*/ 34 h 99"/>
                  <a:gd name="T12" fmla="*/ 119 w 154"/>
                  <a:gd name="T13" fmla="*/ 51 h 99"/>
                  <a:gd name="T14" fmla="*/ 136 w 154"/>
                  <a:gd name="T15" fmla="*/ 72 h 99"/>
                  <a:gd name="T16" fmla="*/ 154 w 154"/>
                  <a:gd name="T17" fmla="*/ 99 h 9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4"/>
                  <a:gd name="T28" fmla="*/ 0 h 99"/>
                  <a:gd name="T29" fmla="*/ 154 w 154"/>
                  <a:gd name="T30" fmla="*/ 99 h 9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4" h="99">
                    <a:moveTo>
                      <a:pt x="0" y="0"/>
                    </a:moveTo>
                    <a:lnTo>
                      <a:pt x="18" y="0"/>
                    </a:lnTo>
                    <a:lnTo>
                      <a:pt x="36" y="3"/>
                    </a:lnTo>
                    <a:lnTo>
                      <a:pt x="58" y="10"/>
                    </a:lnTo>
                    <a:lnTo>
                      <a:pt x="75" y="20"/>
                    </a:lnTo>
                    <a:lnTo>
                      <a:pt x="97" y="34"/>
                    </a:lnTo>
                    <a:lnTo>
                      <a:pt x="119" y="51"/>
                    </a:lnTo>
                    <a:lnTo>
                      <a:pt x="136" y="72"/>
                    </a:lnTo>
                    <a:lnTo>
                      <a:pt x="154" y="99"/>
                    </a:lnTo>
                  </a:path>
                </a:pathLst>
              </a:custGeom>
              <a:noFill/>
              <a:ln w="17526">
                <a:solidFill>
                  <a:srgbClr val="0000FF"/>
                </a:solidFill>
                <a:prstDash val="solid"/>
                <a:round/>
                <a:headEnd/>
                <a:tailEnd/>
              </a:ln>
            </p:spPr>
            <p:txBody>
              <a:bodyPr/>
              <a:lstStyle/>
              <a:p>
                <a:endParaRPr lang="en-US"/>
              </a:p>
            </p:txBody>
          </p:sp>
          <p:sp>
            <p:nvSpPr>
              <p:cNvPr id="49422" name="Freeform 108"/>
              <p:cNvSpPr>
                <a:spLocks noChangeAspect="1"/>
              </p:cNvSpPr>
              <p:nvPr/>
            </p:nvSpPr>
            <p:spPr bwMode="auto">
              <a:xfrm>
                <a:off x="1140" y="2031"/>
                <a:ext cx="155" cy="460"/>
              </a:xfrm>
              <a:custGeom>
                <a:avLst/>
                <a:gdLst>
                  <a:gd name="T0" fmla="*/ 0 w 155"/>
                  <a:gd name="T1" fmla="*/ 0 h 460"/>
                  <a:gd name="T2" fmla="*/ 11 w 155"/>
                  <a:gd name="T3" fmla="*/ 21 h 460"/>
                  <a:gd name="T4" fmla="*/ 18 w 155"/>
                  <a:gd name="T5" fmla="*/ 42 h 460"/>
                  <a:gd name="T6" fmla="*/ 40 w 155"/>
                  <a:gd name="T7" fmla="*/ 93 h 460"/>
                  <a:gd name="T8" fmla="*/ 58 w 155"/>
                  <a:gd name="T9" fmla="*/ 151 h 460"/>
                  <a:gd name="T10" fmla="*/ 76 w 155"/>
                  <a:gd name="T11" fmla="*/ 213 h 460"/>
                  <a:gd name="T12" fmla="*/ 97 w 155"/>
                  <a:gd name="T13" fmla="*/ 278 h 460"/>
                  <a:gd name="T14" fmla="*/ 115 w 155"/>
                  <a:gd name="T15" fmla="*/ 344 h 460"/>
                  <a:gd name="T16" fmla="*/ 137 w 155"/>
                  <a:gd name="T17" fmla="*/ 405 h 460"/>
                  <a:gd name="T18" fmla="*/ 155 w 155"/>
                  <a:gd name="T19" fmla="*/ 460 h 4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5"/>
                  <a:gd name="T31" fmla="*/ 0 h 460"/>
                  <a:gd name="T32" fmla="*/ 155 w 155"/>
                  <a:gd name="T33" fmla="*/ 460 h 4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5" h="460">
                    <a:moveTo>
                      <a:pt x="0" y="0"/>
                    </a:moveTo>
                    <a:lnTo>
                      <a:pt x="11" y="21"/>
                    </a:lnTo>
                    <a:lnTo>
                      <a:pt x="18" y="42"/>
                    </a:lnTo>
                    <a:lnTo>
                      <a:pt x="40" y="93"/>
                    </a:lnTo>
                    <a:lnTo>
                      <a:pt x="58" y="151"/>
                    </a:lnTo>
                    <a:lnTo>
                      <a:pt x="76" y="213"/>
                    </a:lnTo>
                    <a:lnTo>
                      <a:pt x="97" y="278"/>
                    </a:lnTo>
                    <a:lnTo>
                      <a:pt x="115" y="344"/>
                    </a:lnTo>
                    <a:lnTo>
                      <a:pt x="137" y="405"/>
                    </a:lnTo>
                    <a:lnTo>
                      <a:pt x="155" y="460"/>
                    </a:lnTo>
                  </a:path>
                </a:pathLst>
              </a:custGeom>
              <a:noFill/>
              <a:ln w="17526">
                <a:solidFill>
                  <a:srgbClr val="0000FF"/>
                </a:solidFill>
                <a:prstDash val="solid"/>
                <a:round/>
                <a:headEnd/>
                <a:tailEnd/>
              </a:ln>
            </p:spPr>
            <p:txBody>
              <a:bodyPr/>
              <a:lstStyle/>
              <a:p>
                <a:endParaRPr lang="en-US"/>
              </a:p>
            </p:txBody>
          </p:sp>
          <p:sp>
            <p:nvSpPr>
              <p:cNvPr id="49423" name="Freeform 109"/>
              <p:cNvSpPr>
                <a:spLocks noChangeAspect="1"/>
              </p:cNvSpPr>
              <p:nvPr/>
            </p:nvSpPr>
            <p:spPr bwMode="auto">
              <a:xfrm>
                <a:off x="1295" y="2491"/>
                <a:ext cx="154" cy="361"/>
              </a:xfrm>
              <a:custGeom>
                <a:avLst/>
                <a:gdLst>
                  <a:gd name="T0" fmla="*/ 0 w 154"/>
                  <a:gd name="T1" fmla="*/ 0 h 361"/>
                  <a:gd name="T2" fmla="*/ 39 w 154"/>
                  <a:gd name="T3" fmla="*/ 103 h 361"/>
                  <a:gd name="T4" fmla="*/ 57 w 154"/>
                  <a:gd name="T5" fmla="*/ 155 h 361"/>
                  <a:gd name="T6" fmla="*/ 75 w 154"/>
                  <a:gd name="T7" fmla="*/ 203 h 361"/>
                  <a:gd name="T8" fmla="*/ 97 w 154"/>
                  <a:gd name="T9" fmla="*/ 247 h 361"/>
                  <a:gd name="T10" fmla="*/ 114 w 154"/>
                  <a:gd name="T11" fmla="*/ 292 h 361"/>
                  <a:gd name="T12" fmla="*/ 136 w 154"/>
                  <a:gd name="T13" fmla="*/ 330 h 361"/>
                  <a:gd name="T14" fmla="*/ 154 w 154"/>
                  <a:gd name="T15" fmla="*/ 361 h 361"/>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361"/>
                  <a:gd name="T26" fmla="*/ 154 w 154"/>
                  <a:gd name="T27" fmla="*/ 361 h 36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361">
                    <a:moveTo>
                      <a:pt x="0" y="0"/>
                    </a:moveTo>
                    <a:lnTo>
                      <a:pt x="39" y="103"/>
                    </a:lnTo>
                    <a:lnTo>
                      <a:pt x="57" y="155"/>
                    </a:lnTo>
                    <a:lnTo>
                      <a:pt x="75" y="203"/>
                    </a:lnTo>
                    <a:lnTo>
                      <a:pt x="97" y="247"/>
                    </a:lnTo>
                    <a:lnTo>
                      <a:pt x="114" y="292"/>
                    </a:lnTo>
                    <a:lnTo>
                      <a:pt x="136" y="330"/>
                    </a:lnTo>
                    <a:lnTo>
                      <a:pt x="154" y="361"/>
                    </a:lnTo>
                  </a:path>
                </a:pathLst>
              </a:custGeom>
              <a:noFill/>
              <a:ln w="17526">
                <a:solidFill>
                  <a:srgbClr val="0000FF"/>
                </a:solidFill>
                <a:prstDash val="solid"/>
                <a:round/>
                <a:headEnd/>
                <a:tailEnd/>
              </a:ln>
            </p:spPr>
            <p:txBody>
              <a:bodyPr/>
              <a:lstStyle/>
              <a:p>
                <a:endParaRPr lang="en-US"/>
              </a:p>
            </p:txBody>
          </p:sp>
          <p:sp>
            <p:nvSpPr>
              <p:cNvPr id="49424" name="Freeform 110"/>
              <p:cNvSpPr>
                <a:spLocks noChangeAspect="1"/>
              </p:cNvSpPr>
              <p:nvPr/>
            </p:nvSpPr>
            <p:spPr bwMode="auto">
              <a:xfrm>
                <a:off x="1449" y="2852"/>
                <a:ext cx="154" cy="99"/>
              </a:xfrm>
              <a:custGeom>
                <a:avLst/>
                <a:gdLst>
                  <a:gd name="T0" fmla="*/ 0 w 154"/>
                  <a:gd name="T1" fmla="*/ 0 h 99"/>
                  <a:gd name="T2" fmla="*/ 18 w 154"/>
                  <a:gd name="T3" fmla="*/ 24 h 99"/>
                  <a:gd name="T4" fmla="*/ 39 w 154"/>
                  <a:gd name="T5" fmla="*/ 44 h 99"/>
                  <a:gd name="T6" fmla="*/ 57 w 154"/>
                  <a:gd name="T7" fmla="*/ 62 h 99"/>
                  <a:gd name="T8" fmla="*/ 75 w 154"/>
                  <a:gd name="T9" fmla="*/ 72 h 99"/>
                  <a:gd name="T10" fmla="*/ 97 w 154"/>
                  <a:gd name="T11" fmla="*/ 82 h 99"/>
                  <a:gd name="T12" fmla="*/ 115 w 154"/>
                  <a:gd name="T13" fmla="*/ 89 h 99"/>
                  <a:gd name="T14" fmla="*/ 154 w 154"/>
                  <a:gd name="T15" fmla="*/ 99 h 99"/>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99"/>
                  <a:gd name="T26" fmla="*/ 154 w 154"/>
                  <a:gd name="T27" fmla="*/ 99 h 9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99">
                    <a:moveTo>
                      <a:pt x="0" y="0"/>
                    </a:moveTo>
                    <a:lnTo>
                      <a:pt x="18" y="24"/>
                    </a:lnTo>
                    <a:lnTo>
                      <a:pt x="39" y="44"/>
                    </a:lnTo>
                    <a:lnTo>
                      <a:pt x="57" y="62"/>
                    </a:lnTo>
                    <a:lnTo>
                      <a:pt x="75" y="72"/>
                    </a:lnTo>
                    <a:lnTo>
                      <a:pt x="97" y="82"/>
                    </a:lnTo>
                    <a:lnTo>
                      <a:pt x="115" y="89"/>
                    </a:lnTo>
                    <a:lnTo>
                      <a:pt x="154" y="99"/>
                    </a:lnTo>
                  </a:path>
                </a:pathLst>
              </a:custGeom>
              <a:noFill/>
              <a:ln w="17526">
                <a:solidFill>
                  <a:srgbClr val="0000FF"/>
                </a:solidFill>
                <a:prstDash val="solid"/>
                <a:round/>
                <a:headEnd/>
                <a:tailEnd/>
              </a:ln>
            </p:spPr>
            <p:txBody>
              <a:bodyPr/>
              <a:lstStyle/>
              <a:p>
                <a:endParaRPr lang="en-US"/>
              </a:p>
            </p:txBody>
          </p:sp>
        </p:grpSp>
        <p:grpSp>
          <p:nvGrpSpPr>
            <p:cNvPr id="15" name="Group 111"/>
            <p:cNvGrpSpPr>
              <a:grpSpLocks noChangeAspect="1"/>
            </p:cNvGrpSpPr>
            <p:nvPr/>
          </p:nvGrpSpPr>
          <p:grpSpPr bwMode="auto">
            <a:xfrm>
              <a:off x="2984" y="454"/>
              <a:ext cx="1182" cy="1034"/>
              <a:chOff x="369" y="1932"/>
              <a:chExt cx="1234" cy="1019"/>
            </a:xfrm>
          </p:grpSpPr>
          <p:sp>
            <p:nvSpPr>
              <p:cNvPr id="49409" name="Freeform 112"/>
              <p:cNvSpPr>
                <a:spLocks noChangeAspect="1"/>
              </p:cNvSpPr>
              <p:nvPr/>
            </p:nvSpPr>
            <p:spPr bwMode="auto">
              <a:xfrm>
                <a:off x="369" y="2852"/>
                <a:ext cx="154" cy="99"/>
              </a:xfrm>
              <a:custGeom>
                <a:avLst/>
                <a:gdLst>
                  <a:gd name="T0" fmla="*/ 0 w 154"/>
                  <a:gd name="T1" fmla="*/ 99 h 99"/>
                  <a:gd name="T2" fmla="*/ 40 w 154"/>
                  <a:gd name="T3" fmla="*/ 89 h 99"/>
                  <a:gd name="T4" fmla="*/ 57 w 154"/>
                  <a:gd name="T5" fmla="*/ 82 h 99"/>
                  <a:gd name="T6" fmla="*/ 75 w 154"/>
                  <a:gd name="T7" fmla="*/ 72 h 99"/>
                  <a:gd name="T8" fmla="*/ 97 w 154"/>
                  <a:gd name="T9" fmla="*/ 62 h 99"/>
                  <a:gd name="T10" fmla="*/ 115 w 154"/>
                  <a:gd name="T11" fmla="*/ 44 h 99"/>
                  <a:gd name="T12" fmla="*/ 136 w 154"/>
                  <a:gd name="T13" fmla="*/ 24 h 99"/>
                  <a:gd name="T14" fmla="*/ 154 w 154"/>
                  <a:gd name="T15" fmla="*/ 0 h 99"/>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99"/>
                  <a:gd name="T26" fmla="*/ 154 w 154"/>
                  <a:gd name="T27" fmla="*/ 99 h 9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99">
                    <a:moveTo>
                      <a:pt x="0" y="99"/>
                    </a:moveTo>
                    <a:lnTo>
                      <a:pt x="40" y="89"/>
                    </a:lnTo>
                    <a:lnTo>
                      <a:pt x="57" y="82"/>
                    </a:lnTo>
                    <a:lnTo>
                      <a:pt x="75" y="72"/>
                    </a:lnTo>
                    <a:lnTo>
                      <a:pt x="97" y="62"/>
                    </a:lnTo>
                    <a:lnTo>
                      <a:pt x="115" y="44"/>
                    </a:lnTo>
                    <a:lnTo>
                      <a:pt x="136" y="24"/>
                    </a:lnTo>
                    <a:lnTo>
                      <a:pt x="154" y="0"/>
                    </a:lnTo>
                  </a:path>
                </a:pathLst>
              </a:custGeom>
              <a:noFill/>
              <a:ln w="17526">
                <a:solidFill>
                  <a:srgbClr val="0000FF"/>
                </a:solidFill>
                <a:prstDash val="solid"/>
                <a:round/>
                <a:headEnd/>
                <a:tailEnd/>
              </a:ln>
            </p:spPr>
            <p:txBody>
              <a:bodyPr/>
              <a:lstStyle/>
              <a:p>
                <a:endParaRPr lang="en-US"/>
              </a:p>
            </p:txBody>
          </p:sp>
          <p:sp>
            <p:nvSpPr>
              <p:cNvPr id="49410" name="Freeform 113"/>
              <p:cNvSpPr>
                <a:spLocks noChangeAspect="1"/>
              </p:cNvSpPr>
              <p:nvPr/>
            </p:nvSpPr>
            <p:spPr bwMode="auto">
              <a:xfrm>
                <a:off x="523" y="2491"/>
                <a:ext cx="155" cy="361"/>
              </a:xfrm>
              <a:custGeom>
                <a:avLst/>
                <a:gdLst>
                  <a:gd name="T0" fmla="*/ 0 w 155"/>
                  <a:gd name="T1" fmla="*/ 361 h 361"/>
                  <a:gd name="T2" fmla="*/ 18 w 155"/>
                  <a:gd name="T3" fmla="*/ 330 h 361"/>
                  <a:gd name="T4" fmla="*/ 40 w 155"/>
                  <a:gd name="T5" fmla="*/ 292 h 361"/>
                  <a:gd name="T6" fmla="*/ 58 w 155"/>
                  <a:gd name="T7" fmla="*/ 247 h 361"/>
                  <a:gd name="T8" fmla="*/ 76 w 155"/>
                  <a:gd name="T9" fmla="*/ 203 h 361"/>
                  <a:gd name="T10" fmla="*/ 97 w 155"/>
                  <a:gd name="T11" fmla="*/ 155 h 361"/>
                  <a:gd name="T12" fmla="*/ 115 w 155"/>
                  <a:gd name="T13" fmla="*/ 103 h 361"/>
                  <a:gd name="T14" fmla="*/ 155 w 155"/>
                  <a:gd name="T15" fmla="*/ 0 h 361"/>
                  <a:gd name="T16" fmla="*/ 0 60000 65536"/>
                  <a:gd name="T17" fmla="*/ 0 60000 65536"/>
                  <a:gd name="T18" fmla="*/ 0 60000 65536"/>
                  <a:gd name="T19" fmla="*/ 0 60000 65536"/>
                  <a:gd name="T20" fmla="*/ 0 60000 65536"/>
                  <a:gd name="T21" fmla="*/ 0 60000 65536"/>
                  <a:gd name="T22" fmla="*/ 0 60000 65536"/>
                  <a:gd name="T23" fmla="*/ 0 60000 65536"/>
                  <a:gd name="T24" fmla="*/ 0 w 155"/>
                  <a:gd name="T25" fmla="*/ 0 h 361"/>
                  <a:gd name="T26" fmla="*/ 155 w 155"/>
                  <a:gd name="T27" fmla="*/ 361 h 36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5" h="361">
                    <a:moveTo>
                      <a:pt x="0" y="361"/>
                    </a:moveTo>
                    <a:lnTo>
                      <a:pt x="18" y="330"/>
                    </a:lnTo>
                    <a:lnTo>
                      <a:pt x="40" y="292"/>
                    </a:lnTo>
                    <a:lnTo>
                      <a:pt x="58" y="247"/>
                    </a:lnTo>
                    <a:lnTo>
                      <a:pt x="76" y="203"/>
                    </a:lnTo>
                    <a:lnTo>
                      <a:pt x="97" y="155"/>
                    </a:lnTo>
                    <a:lnTo>
                      <a:pt x="115" y="103"/>
                    </a:lnTo>
                    <a:lnTo>
                      <a:pt x="155" y="0"/>
                    </a:lnTo>
                  </a:path>
                </a:pathLst>
              </a:custGeom>
              <a:noFill/>
              <a:ln w="17526">
                <a:solidFill>
                  <a:srgbClr val="0000FF"/>
                </a:solidFill>
                <a:prstDash val="solid"/>
                <a:round/>
                <a:headEnd/>
                <a:tailEnd/>
              </a:ln>
            </p:spPr>
            <p:txBody>
              <a:bodyPr/>
              <a:lstStyle/>
              <a:p>
                <a:endParaRPr lang="en-US"/>
              </a:p>
            </p:txBody>
          </p:sp>
          <p:sp>
            <p:nvSpPr>
              <p:cNvPr id="49411" name="Freeform 114"/>
              <p:cNvSpPr>
                <a:spLocks noChangeAspect="1"/>
              </p:cNvSpPr>
              <p:nvPr/>
            </p:nvSpPr>
            <p:spPr bwMode="auto">
              <a:xfrm>
                <a:off x="678" y="2031"/>
                <a:ext cx="154" cy="460"/>
              </a:xfrm>
              <a:custGeom>
                <a:avLst/>
                <a:gdLst>
                  <a:gd name="T0" fmla="*/ 0 w 154"/>
                  <a:gd name="T1" fmla="*/ 460 h 460"/>
                  <a:gd name="T2" fmla="*/ 18 w 154"/>
                  <a:gd name="T3" fmla="*/ 405 h 460"/>
                  <a:gd name="T4" fmla="*/ 39 w 154"/>
                  <a:gd name="T5" fmla="*/ 344 h 460"/>
                  <a:gd name="T6" fmla="*/ 57 w 154"/>
                  <a:gd name="T7" fmla="*/ 278 h 460"/>
                  <a:gd name="T8" fmla="*/ 75 w 154"/>
                  <a:gd name="T9" fmla="*/ 213 h 460"/>
                  <a:gd name="T10" fmla="*/ 96 w 154"/>
                  <a:gd name="T11" fmla="*/ 151 h 460"/>
                  <a:gd name="T12" fmla="*/ 114 w 154"/>
                  <a:gd name="T13" fmla="*/ 93 h 460"/>
                  <a:gd name="T14" fmla="*/ 136 w 154"/>
                  <a:gd name="T15" fmla="*/ 42 h 460"/>
                  <a:gd name="T16" fmla="*/ 143 w 154"/>
                  <a:gd name="T17" fmla="*/ 21 h 460"/>
                  <a:gd name="T18" fmla="*/ 154 w 154"/>
                  <a:gd name="T19" fmla="*/ 0 h 4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4"/>
                  <a:gd name="T31" fmla="*/ 0 h 460"/>
                  <a:gd name="T32" fmla="*/ 154 w 154"/>
                  <a:gd name="T33" fmla="*/ 460 h 4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4" h="460">
                    <a:moveTo>
                      <a:pt x="0" y="460"/>
                    </a:moveTo>
                    <a:lnTo>
                      <a:pt x="18" y="405"/>
                    </a:lnTo>
                    <a:lnTo>
                      <a:pt x="39" y="344"/>
                    </a:lnTo>
                    <a:lnTo>
                      <a:pt x="57" y="278"/>
                    </a:lnTo>
                    <a:lnTo>
                      <a:pt x="75" y="213"/>
                    </a:lnTo>
                    <a:lnTo>
                      <a:pt x="96" y="151"/>
                    </a:lnTo>
                    <a:lnTo>
                      <a:pt x="114" y="93"/>
                    </a:lnTo>
                    <a:lnTo>
                      <a:pt x="136" y="42"/>
                    </a:lnTo>
                    <a:lnTo>
                      <a:pt x="143" y="21"/>
                    </a:lnTo>
                    <a:lnTo>
                      <a:pt x="154" y="0"/>
                    </a:lnTo>
                  </a:path>
                </a:pathLst>
              </a:custGeom>
              <a:noFill/>
              <a:ln w="17526">
                <a:solidFill>
                  <a:srgbClr val="0000FF"/>
                </a:solidFill>
                <a:prstDash val="solid"/>
                <a:round/>
                <a:headEnd/>
                <a:tailEnd/>
              </a:ln>
            </p:spPr>
            <p:txBody>
              <a:bodyPr/>
              <a:lstStyle/>
              <a:p>
                <a:endParaRPr lang="en-US"/>
              </a:p>
            </p:txBody>
          </p:sp>
          <p:sp>
            <p:nvSpPr>
              <p:cNvPr id="49412" name="Freeform 115"/>
              <p:cNvSpPr>
                <a:spLocks noChangeAspect="1"/>
              </p:cNvSpPr>
              <p:nvPr/>
            </p:nvSpPr>
            <p:spPr bwMode="auto">
              <a:xfrm>
                <a:off x="832" y="1932"/>
                <a:ext cx="154" cy="99"/>
              </a:xfrm>
              <a:custGeom>
                <a:avLst/>
                <a:gdLst>
                  <a:gd name="T0" fmla="*/ 0 w 154"/>
                  <a:gd name="T1" fmla="*/ 99 h 99"/>
                  <a:gd name="T2" fmla="*/ 18 w 154"/>
                  <a:gd name="T3" fmla="*/ 72 h 99"/>
                  <a:gd name="T4" fmla="*/ 36 w 154"/>
                  <a:gd name="T5" fmla="*/ 51 h 99"/>
                  <a:gd name="T6" fmla="*/ 57 w 154"/>
                  <a:gd name="T7" fmla="*/ 34 h 99"/>
                  <a:gd name="T8" fmla="*/ 75 w 154"/>
                  <a:gd name="T9" fmla="*/ 20 h 99"/>
                  <a:gd name="T10" fmla="*/ 97 w 154"/>
                  <a:gd name="T11" fmla="*/ 10 h 99"/>
                  <a:gd name="T12" fmla="*/ 118 w 154"/>
                  <a:gd name="T13" fmla="*/ 3 h 99"/>
                  <a:gd name="T14" fmla="*/ 136 w 154"/>
                  <a:gd name="T15" fmla="*/ 0 h 99"/>
                  <a:gd name="T16" fmla="*/ 154 w 154"/>
                  <a:gd name="T17" fmla="*/ 0 h 9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4"/>
                  <a:gd name="T28" fmla="*/ 0 h 99"/>
                  <a:gd name="T29" fmla="*/ 154 w 154"/>
                  <a:gd name="T30" fmla="*/ 99 h 9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4" h="99">
                    <a:moveTo>
                      <a:pt x="0" y="99"/>
                    </a:moveTo>
                    <a:lnTo>
                      <a:pt x="18" y="72"/>
                    </a:lnTo>
                    <a:lnTo>
                      <a:pt x="36" y="51"/>
                    </a:lnTo>
                    <a:lnTo>
                      <a:pt x="57" y="34"/>
                    </a:lnTo>
                    <a:lnTo>
                      <a:pt x="75" y="20"/>
                    </a:lnTo>
                    <a:lnTo>
                      <a:pt x="97" y="10"/>
                    </a:lnTo>
                    <a:lnTo>
                      <a:pt x="118" y="3"/>
                    </a:lnTo>
                    <a:lnTo>
                      <a:pt x="136" y="0"/>
                    </a:lnTo>
                    <a:lnTo>
                      <a:pt x="154" y="0"/>
                    </a:lnTo>
                  </a:path>
                </a:pathLst>
              </a:custGeom>
              <a:noFill/>
              <a:ln w="17526">
                <a:solidFill>
                  <a:srgbClr val="0000FF"/>
                </a:solidFill>
                <a:prstDash val="solid"/>
                <a:round/>
                <a:headEnd/>
                <a:tailEnd/>
              </a:ln>
            </p:spPr>
            <p:txBody>
              <a:bodyPr/>
              <a:lstStyle/>
              <a:p>
                <a:endParaRPr lang="en-US"/>
              </a:p>
            </p:txBody>
          </p:sp>
          <p:sp>
            <p:nvSpPr>
              <p:cNvPr id="49413" name="Freeform 116"/>
              <p:cNvSpPr>
                <a:spLocks noChangeAspect="1"/>
              </p:cNvSpPr>
              <p:nvPr/>
            </p:nvSpPr>
            <p:spPr bwMode="auto">
              <a:xfrm>
                <a:off x="986" y="1932"/>
                <a:ext cx="154" cy="99"/>
              </a:xfrm>
              <a:custGeom>
                <a:avLst/>
                <a:gdLst>
                  <a:gd name="T0" fmla="*/ 0 w 154"/>
                  <a:gd name="T1" fmla="*/ 0 h 99"/>
                  <a:gd name="T2" fmla="*/ 18 w 154"/>
                  <a:gd name="T3" fmla="*/ 0 h 99"/>
                  <a:gd name="T4" fmla="*/ 36 w 154"/>
                  <a:gd name="T5" fmla="*/ 3 h 99"/>
                  <a:gd name="T6" fmla="*/ 58 w 154"/>
                  <a:gd name="T7" fmla="*/ 10 h 99"/>
                  <a:gd name="T8" fmla="*/ 75 w 154"/>
                  <a:gd name="T9" fmla="*/ 20 h 99"/>
                  <a:gd name="T10" fmla="*/ 97 w 154"/>
                  <a:gd name="T11" fmla="*/ 34 h 99"/>
                  <a:gd name="T12" fmla="*/ 119 w 154"/>
                  <a:gd name="T13" fmla="*/ 51 h 99"/>
                  <a:gd name="T14" fmla="*/ 136 w 154"/>
                  <a:gd name="T15" fmla="*/ 72 h 99"/>
                  <a:gd name="T16" fmla="*/ 154 w 154"/>
                  <a:gd name="T17" fmla="*/ 99 h 9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4"/>
                  <a:gd name="T28" fmla="*/ 0 h 99"/>
                  <a:gd name="T29" fmla="*/ 154 w 154"/>
                  <a:gd name="T30" fmla="*/ 99 h 9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4" h="99">
                    <a:moveTo>
                      <a:pt x="0" y="0"/>
                    </a:moveTo>
                    <a:lnTo>
                      <a:pt x="18" y="0"/>
                    </a:lnTo>
                    <a:lnTo>
                      <a:pt x="36" y="3"/>
                    </a:lnTo>
                    <a:lnTo>
                      <a:pt x="58" y="10"/>
                    </a:lnTo>
                    <a:lnTo>
                      <a:pt x="75" y="20"/>
                    </a:lnTo>
                    <a:lnTo>
                      <a:pt x="97" y="34"/>
                    </a:lnTo>
                    <a:lnTo>
                      <a:pt x="119" y="51"/>
                    </a:lnTo>
                    <a:lnTo>
                      <a:pt x="136" y="72"/>
                    </a:lnTo>
                    <a:lnTo>
                      <a:pt x="154" y="99"/>
                    </a:lnTo>
                  </a:path>
                </a:pathLst>
              </a:custGeom>
              <a:noFill/>
              <a:ln w="17526">
                <a:solidFill>
                  <a:srgbClr val="0000FF"/>
                </a:solidFill>
                <a:prstDash val="solid"/>
                <a:round/>
                <a:headEnd/>
                <a:tailEnd/>
              </a:ln>
            </p:spPr>
            <p:txBody>
              <a:bodyPr/>
              <a:lstStyle/>
              <a:p>
                <a:endParaRPr lang="en-US"/>
              </a:p>
            </p:txBody>
          </p:sp>
          <p:sp>
            <p:nvSpPr>
              <p:cNvPr id="49414" name="Freeform 117"/>
              <p:cNvSpPr>
                <a:spLocks noChangeAspect="1"/>
              </p:cNvSpPr>
              <p:nvPr/>
            </p:nvSpPr>
            <p:spPr bwMode="auto">
              <a:xfrm>
                <a:off x="1140" y="2031"/>
                <a:ext cx="155" cy="460"/>
              </a:xfrm>
              <a:custGeom>
                <a:avLst/>
                <a:gdLst>
                  <a:gd name="T0" fmla="*/ 0 w 155"/>
                  <a:gd name="T1" fmla="*/ 0 h 460"/>
                  <a:gd name="T2" fmla="*/ 11 w 155"/>
                  <a:gd name="T3" fmla="*/ 21 h 460"/>
                  <a:gd name="T4" fmla="*/ 18 w 155"/>
                  <a:gd name="T5" fmla="*/ 42 h 460"/>
                  <a:gd name="T6" fmla="*/ 40 w 155"/>
                  <a:gd name="T7" fmla="*/ 93 h 460"/>
                  <a:gd name="T8" fmla="*/ 58 w 155"/>
                  <a:gd name="T9" fmla="*/ 151 h 460"/>
                  <a:gd name="T10" fmla="*/ 76 w 155"/>
                  <a:gd name="T11" fmla="*/ 213 h 460"/>
                  <a:gd name="T12" fmla="*/ 97 w 155"/>
                  <a:gd name="T13" fmla="*/ 278 h 460"/>
                  <a:gd name="T14" fmla="*/ 115 w 155"/>
                  <a:gd name="T15" fmla="*/ 344 h 460"/>
                  <a:gd name="T16" fmla="*/ 137 w 155"/>
                  <a:gd name="T17" fmla="*/ 405 h 460"/>
                  <a:gd name="T18" fmla="*/ 155 w 155"/>
                  <a:gd name="T19" fmla="*/ 460 h 4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5"/>
                  <a:gd name="T31" fmla="*/ 0 h 460"/>
                  <a:gd name="T32" fmla="*/ 155 w 155"/>
                  <a:gd name="T33" fmla="*/ 460 h 4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5" h="460">
                    <a:moveTo>
                      <a:pt x="0" y="0"/>
                    </a:moveTo>
                    <a:lnTo>
                      <a:pt x="11" y="21"/>
                    </a:lnTo>
                    <a:lnTo>
                      <a:pt x="18" y="42"/>
                    </a:lnTo>
                    <a:lnTo>
                      <a:pt x="40" y="93"/>
                    </a:lnTo>
                    <a:lnTo>
                      <a:pt x="58" y="151"/>
                    </a:lnTo>
                    <a:lnTo>
                      <a:pt x="76" y="213"/>
                    </a:lnTo>
                    <a:lnTo>
                      <a:pt x="97" y="278"/>
                    </a:lnTo>
                    <a:lnTo>
                      <a:pt x="115" y="344"/>
                    </a:lnTo>
                    <a:lnTo>
                      <a:pt x="137" y="405"/>
                    </a:lnTo>
                    <a:lnTo>
                      <a:pt x="155" y="460"/>
                    </a:lnTo>
                  </a:path>
                </a:pathLst>
              </a:custGeom>
              <a:noFill/>
              <a:ln w="17526">
                <a:solidFill>
                  <a:srgbClr val="0000FF"/>
                </a:solidFill>
                <a:prstDash val="solid"/>
                <a:round/>
                <a:headEnd/>
                <a:tailEnd/>
              </a:ln>
            </p:spPr>
            <p:txBody>
              <a:bodyPr/>
              <a:lstStyle/>
              <a:p>
                <a:endParaRPr lang="en-US"/>
              </a:p>
            </p:txBody>
          </p:sp>
          <p:sp>
            <p:nvSpPr>
              <p:cNvPr id="49415" name="Freeform 118"/>
              <p:cNvSpPr>
                <a:spLocks noChangeAspect="1"/>
              </p:cNvSpPr>
              <p:nvPr/>
            </p:nvSpPr>
            <p:spPr bwMode="auto">
              <a:xfrm>
                <a:off x="1295" y="2491"/>
                <a:ext cx="154" cy="361"/>
              </a:xfrm>
              <a:custGeom>
                <a:avLst/>
                <a:gdLst>
                  <a:gd name="T0" fmla="*/ 0 w 154"/>
                  <a:gd name="T1" fmla="*/ 0 h 361"/>
                  <a:gd name="T2" fmla="*/ 39 w 154"/>
                  <a:gd name="T3" fmla="*/ 103 h 361"/>
                  <a:gd name="T4" fmla="*/ 57 w 154"/>
                  <a:gd name="T5" fmla="*/ 155 h 361"/>
                  <a:gd name="T6" fmla="*/ 75 w 154"/>
                  <a:gd name="T7" fmla="*/ 203 h 361"/>
                  <a:gd name="T8" fmla="*/ 97 w 154"/>
                  <a:gd name="T9" fmla="*/ 247 h 361"/>
                  <a:gd name="T10" fmla="*/ 114 w 154"/>
                  <a:gd name="T11" fmla="*/ 292 h 361"/>
                  <a:gd name="T12" fmla="*/ 136 w 154"/>
                  <a:gd name="T13" fmla="*/ 330 h 361"/>
                  <a:gd name="T14" fmla="*/ 154 w 154"/>
                  <a:gd name="T15" fmla="*/ 361 h 361"/>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361"/>
                  <a:gd name="T26" fmla="*/ 154 w 154"/>
                  <a:gd name="T27" fmla="*/ 361 h 36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361">
                    <a:moveTo>
                      <a:pt x="0" y="0"/>
                    </a:moveTo>
                    <a:lnTo>
                      <a:pt x="39" y="103"/>
                    </a:lnTo>
                    <a:lnTo>
                      <a:pt x="57" y="155"/>
                    </a:lnTo>
                    <a:lnTo>
                      <a:pt x="75" y="203"/>
                    </a:lnTo>
                    <a:lnTo>
                      <a:pt x="97" y="247"/>
                    </a:lnTo>
                    <a:lnTo>
                      <a:pt x="114" y="292"/>
                    </a:lnTo>
                    <a:lnTo>
                      <a:pt x="136" y="330"/>
                    </a:lnTo>
                    <a:lnTo>
                      <a:pt x="154" y="361"/>
                    </a:lnTo>
                  </a:path>
                </a:pathLst>
              </a:custGeom>
              <a:noFill/>
              <a:ln w="17526">
                <a:solidFill>
                  <a:srgbClr val="0000FF"/>
                </a:solidFill>
                <a:prstDash val="solid"/>
                <a:round/>
                <a:headEnd/>
                <a:tailEnd/>
              </a:ln>
            </p:spPr>
            <p:txBody>
              <a:bodyPr/>
              <a:lstStyle/>
              <a:p>
                <a:endParaRPr lang="en-US"/>
              </a:p>
            </p:txBody>
          </p:sp>
          <p:sp>
            <p:nvSpPr>
              <p:cNvPr id="49416" name="Freeform 119"/>
              <p:cNvSpPr>
                <a:spLocks noChangeAspect="1"/>
              </p:cNvSpPr>
              <p:nvPr/>
            </p:nvSpPr>
            <p:spPr bwMode="auto">
              <a:xfrm>
                <a:off x="1449" y="2852"/>
                <a:ext cx="154" cy="99"/>
              </a:xfrm>
              <a:custGeom>
                <a:avLst/>
                <a:gdLst>
                  <a:gd name="T0" fmla="*/ 0 w 154"/>
                  <a:gd name="T1" fmla="*/ 0 h 99"/>
                  <a:gd name="T2" fmla="*/ 18 w 154"/>
                  <a:gd name="T3" fmla="*/ 24 h 99"/>
                  <a:gd name="T4" fmla="*/ 39 w 154"/>
                  <a:gd name="T5" fmla="*/ 44 h 99"/>
                  <a:gd name="T6" fmla="*/ 57 w 154"/>
                  <a:gd name="T7" fmla="*/ 62 h 99"/>
                  <a:gd name="T8" fmla="*/ 75 w 154"/>
                  <a:gd name="T9" fmla="*/ 72 h 99"/>
                  <a:gd name="T10" fmla="*/ 97 w 154"/>
                  <a:gd name="T11" fmla="*/ 82 h 99"/>
                  <a:gd name="T12" fmla="*/ 115 w 154"/>
                  <a:gd name="T13" fmla="*/ 89 h 99"/>
                  <a:gd name="T14" fmla="*/ 154 w 154"/>
                  <a:gd name="T15" fmla="*/ 99 h 99"/>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99"/>
                  <a:gd name="T26" fmla="*/ 154 w 154"/>
                  <a:gd name="T27" fmla="*/ 99 h 9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99">
                    <a:moveTo>
                      <a:pt x="0" y="0"/>
                    </a:moveTo>
                    <a:lnTo>
                      <a:pt x="18" y="24"/>
                    </a:lnTo>
                    <a:lnTo>
                      <a:pt x="39" y="44"/>
                    </a:lnTo>
                    <a:lnTo>
                      <a:pt x="57" y="62"/>
                    </a:lnTo>
                    <a:lnTo>
                      <a:pt x="75" y="72"/>
                    </a:lnTo>
                    <a:lnTo>
                      <a:pt x="97" y="82"/>
                    </a:lnTo>
                    <a:lnTo>
                      <a:pt x="115" y="89"/>
                    </a:lnTo>
                    <a:lnTo>
                      <a:pt x="154" y="99"/>
                    </a:lnTo>
                  </a:path>
                </a:pathLst>
              </a:custGeom>
              <a:noFill/>
              <a:ln w="17526">
                <a:solidFill>
                  <a:srgbClr val="0000FF"/>
                </a:solidFill>
                <a:prstDash val="solid"/>
                <a:round/>
                <a:headEnd/>
                <a:tailEnd/>
              </a:ln>
            </p:spPr>
            <p:txBody>
              <a:bodyPr/>
              <a:lstStyle/>
              <a:p>
                <a:endParaRPr lang="en-US"/>
              </a:p>
            </p:txBody>
          </p:sp>
        </p:grpSp>
        <p:grpSp>
          <p:nvGrpSpPr>
            <p:cNvPr id="16" name="Group 120"/>
            <p:cNvGrpSpPr>
              <a:grpSpLocks noChangeAspect="1"/>
            </p:cNvGrpSpPr>
            <p:nvPr/>
          </p:nvGrpSpPr>
          <p:grpSpPr bwMode="auto">
            <a:xfrm>
              <a:off x="3164" y="454"/>
              <a:ext cx="1182" cy="1034"/>
              <a:chOff x="369" y="1932"/>
              <a:chExt cx="1234" cy="1019"/>
            </a:xfrm>
          </p:grpSpPr>
          <p:sp>
            <p:nvSpPr>
              <p:cNvPr id="49401" name="Freeform 121"/>
              <p:cNvSpPr>
                <a:spLocks noChangeAspect="1"/>
              </p:cNvSpPr>
              <p:nvPr/>
            </p:nvSpPr>
            <p:spPr bwMode="auto">
              <a:xfrm>
                <a:off x="369" y="2852"/>
                <a:ext cx="154" cy="99"/>
              </a:xfrm>
              <a:custGeom>
                <a:avLst/>
                <a:gdLst>
                  <a:gd name="T0" fmla="*/ 0 w 154"/>
                  <a:gd name="T1" fmla="*/ 99 h 99"/>
                  <a:gd name="T2" fmla="*/ 40 w 154"/>
                  <a:gd name="T3" fmla="*/ 89 h 99"/>
                  <a:gd name="T4" fmla="*/ 57 w 154"/>
                  <a:gd name="T5" fmla="*/ 82 h 99"/>
                  <a:gd name="T6" fmla="*/ 75 w 154"/>
                  <a:gd name="T7" fmla="*/ 72 h 99"/>
                  <a:gd name="T8" fmla="*/ 97 w 154"/>
                  <a:gd name="T9" fmla="*/ 62 h 99"/>
                  <a:gd name="T10" fmla="*/ 115 w 154"/>
                  <a:gd name="T11" fmla="*/ 44 h 99"/>
                  <a:gd name="T12" fmla="*/ 136 w 154"/>
                  <a:gd name="T13" fmla="*/ 24 h 99"/>
                  <a:gd name="T14" fmla="*/ 154 w 154"/>
                  <a:gd name="T15" fmla="*/ 0 h 99"/>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99"/>
                  <a:gd name="T26" fmla="*/ 154 w 154"/>
                  <a:gd name="T27" fmla="*/ 99 h 9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99">
                    <a:moveTo>
                      <a:pt x="0" y="99"/>
                    </a:moveTo>
                    <a:lnTo>
                      <a:pt x="40" y="89"/>
                    </a:lnTo>
                    <a:lnTo>
                      <a:pt x="57" y="82"/>
                    </a:lnTo>
                    <a:lnTo>
                      <a:pt x="75" y="72"/>
                    </a:lnTo>
                    <a:lnTo>
                      <a:pt x="97" y="62"/>
                    </a:lnTo>
                    <a:lnTo>
                      <a:pt x="115" y="44"/>
                    </a:lnTo>
                    <a:lnTo>
                      <a:pt x="136" y="24"/>
                    </a:lnTo>
                    <a:lnTo>
                      <a:pt x="154" y="0"/>
                    </a:lnTo>
                  </a:path>
                </a:pathLst>
              </a:custGeom>
              <a:noFill/>
              <a:ln w="17526">
                <a:solidFill>
                  <a:srgbClr val="0000FF"/>
                </a:solidFill>
                <a:prstDash val="solid"/>
                <a:round/>
                <a:headEnd/>
                <a:tailEnd/>
              </a:ln>
            </p:spPr>
            <p:txBody>
              <a:bodyPr/>
              <a:lstStyle/>
              <a:p>
                <a:endParaRPr lang="en-US"/>
              </a:p>
            </p:txBody>
          </p:sp>
          <p:sp>
            <p:nvSpPr>
              <p:cNvPr id="49402" name="Freeform 122"/>
              <p:cNvSpPr>
                <a:spLocks noChangeAspect="1"/>
              </p:cNvSpPr>
              <p:nvPr/>
            </p:nvSpPr>
            <p:spPr bwMode="auto">
              <a:xfrm>
                <a:off x="523" y="2491"/>
                <a:ext cx="155" cy="361"/>
              </a:xfrm>
              <a:custGeom>
                <a:avLst/>
                <a:gdLst>
                  <a:gd name="T0" fmla="*/ 0 w 155"/>
                  <a:gd name="T1" fmla="*/ 361 h 361"/>
                  <a:gd name="T2" fmla="*/ 18 w 155"/>
                  <a:gd name="T3" fmla="*/ 330 h 361"/>
                  <a:gd name="T4" fmla="*/ 40 w 155"/>
                  <a:gd name="T5" fmla="*/ 292 h 361"/>
                  <a:gd name="T6" fmla="*/ 58 w 155"/>
                  <a:gd name="T7" fmla="*/ 247 h 361"/>
                  <a:gd name="T8" fmla="*/ 76 w 155"/>
                  <a:gd name="T9" fmla="*/ 203 h 361"/>
                  <a:gd name="T10" fmla="*/ 97 w 155"/>
                  <a:gd name="T11" fmla="*/ 155 h 361"/>
                  <a:gd name="T12" fmla="*/ 115 w 155"/>
                  <a:gd name="T13" fmla="*/ 103 h 361"/>
                  <a:gd name="T14" fmla="*/ 155 w 155"/>
                  <a:gd name="T15" fmla="*/ 0 h 361"/>
                  <a:gd name="T16" fmla="*/ 0 60000 65536"/>
                  <a:gd name="T17" fmla="*/ 0 60000 65536"/>
                  <a:gd name="T18" fmla="*/ 0 60000 65536"/>
                  <a:gd name="T19" fmla="*/ 0 60000 65536"/>
                  <a:gd name="T20" fmla="*/ 0 60000 65536"/>
                  <a:gd name="T21" fmla="*/ 0 60000 65536"/>
                  <a:gd name="T22" fmla="*/ 0 60000 65536"/>
                  <a:gd name="T23" fmla="*/ 0 60000 65536"/>
                  <a:gd name="T24" fmla="*/ 0 w 155"/>
                  <a:gd name="T25" fmla="*/ 0 h 361"/>
                  <a:gd name="T26" fmla="*/ 155 w 155"/>
                  <a:gd name="T27" fmla="*/ 361 h 36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5" h="361">
                    <a:moveTo>
                      <a:pt x="0" y="361"/>
                    </a:moveTo>
                    <a:lnTo>
                      <a:pt x="18" y="330"/>
                    </a:lnTo>
                    <a:lnTo>
                      <a:pt x="40" y="292"/>
                    </a:lnTo>
                    <a:lnTo>
                      <a:pt x="58" y="247"/>
                    </a:lnTo>
                    <a:lnTo>
                      <a:pt x="76" y="203"/>
                    </a:lnTo>
                    <a:lnTo>
                      <a:pt x="97" y="155"/>
                    </a:lnTo>
                    <a:lnTo>
                      <a:pt x="115" y="103"/>
                    </a:lnTo>
                    <a:lnTo>
                      <a:pt x="155" y="0"/>
                    </a:lnTo>
                  </a:path>
                </a:pathLst>
              </a:custGeom>
              <a:noFill/>
              <a:ln w="17526">
                <a:solidFill>
                  <a:srgbClr val="0000FF"/>
                </a:solidFill>
                <a:prstDash val="solid"/>
                <a:round/>
                <a:headEnd/>
                <a:tailEnd/>
              </a:ln>
            </p:spPr>
            <p:txBody>
              <a:bodyPr/>
              <a:lstStyle/>
              <a:p>
                <a:endParaRPr lang="en-US"/>
              </a:p>
            </p:txBody>
          </p:sp>
          <p:sp>
            <p:nvSpPr>
              <p:cNvPr id="49403" name="Freeform 123"/>
              <p:cNvSpPr>
                <a:spLocks noChangeAspect="1"/>
              </p:cNvSpPr>
              <p:nvPr/>
            </p:nvSpPr>
            <p:spPr bwMode="auto">
              <a:xfrm>
                <a:off x="678" y="2031"/>
                <a:ext cx="154" cy="460"/>
              </a:xfrm>
              <a:custGeom>
                <a:avLst/>
                <a:gdLst>
                  <a:gd name="T0" fmla="*/ 0 w 154"/>
                  <a:gd name="T1" fmla="*/ 460 h 460"/>
                  <a:gd name="T2" fmla="*/ 18 w 154"/>
                  <a:gd name="T3" fmla="*/ 405 h 460"/>
                  <a:gd name="T4" fmla="*/ 39 w 154"/>
                  <a:gd name="T5" fmla="*/ 344 h 460"/>
                  <a:gd name="T6" fmla="*/ 57 w 154"/>
                  <a:gd name="T7" fmla="*/ 278 h 460"/>
                  <a:gd name="T8" fmla="*/ 75 w 154"/>
                  <a:gd name="T9" fmla="*/ 213 h 460"/>
                  <a:gd name="T10" fmla="*/ 96 w 154"/>
                  <a:gd name="T11" fmla="*/ 151 h 460"/>
                  <a:gd name="T12" fmla="*/ 114 w 154"/>
                  <a:gd name="T13" fmla="*/ 93 h 460"/>
                  <a:gd name="T14" fmla="*/ 136 w 154"/>
                  <a:gd name="T15" fmla="*/ 42 h 460"/>
                  <a:gd name="T16" fmla="*/ 143 w 154"/>
                  <a:gd name="T17" fmla="*/ 21 h 460"/>
                  <a:gd name="T18" fmla="*/ 154 w 154"/>
                  <a:gd name="T19" fmla="*/ 0 h 4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4"/>
                  <a:gd name="T31" fmla="*/ 0 h 460"/>
                  <a:gd name="T32" fmla="*/ 154 w 154"/>
                  <a:gd name="T33" fmla="*/ 460 h 4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4" h="460">
                    <a:moveTo>
                      <a:pt x="0" y="460"/>
                    </a:moveTo>
                    <a:lnTo>
                      <a:pt x="18" y="405"/>
                    </a:lnTo>
                    <a:lnTo>
                      <a:pt x="39" y="344"/>
                    </a:lnTo>
                    <a:lnTo>
                      <a:pt x="57" y="278"/>
                    </a:lnTo>
                    <a:lnTo>
                      <a:pt x="75" y="213"/>
                    </a:lnTo>
                    <a:lnTo>
                      <a:pt x="96" y="151"/>
                    </a:lnTo>
                    <a:lnTo>
                      <a:pt x="114" y="93"/>
                    </a:lnTo>
                    <a:lnTo>
                      <a:pt x="136" y="42"/>
                    </a:lnTo>
                    <a:lnTo>
                      <a:pt x="143" y="21"/>
                    </a:lnTo>
                    <a:lnTo>
                      <a:pt x="154" y="0"/>
                    </a:lnTo>
                  </a:path>
                </a:pathLst>
              </a:custGeom>
              <a:noFill/>
              <a:ln w="17526">
                <a:solidFill>
                  <a:srgbClr val="0000FF"/>
                </a:solidFill>
                <a:prstDash val="solid"/>
                <a:round/>
                <a:headEnd/>
                <a:tailEnd/>
              </a:ln>
            </p:spPr>
            <p:txBody>
              <a:bodyPr/>
              <a:lstStyle/>
              <a:p>
                <a:endParaRPr lang="en-US"/>
              </a:p>
            </p:txBody>
          </p:sp>
          <p:sp>
            <p:nvSpPr>
              <p:cNvPr id="49404" name="Freeform 124"/>
              <p:cNvSpPr>
                <a:spLocks noChangeAspect="1"/>
              </p:cNvSpPr>
              <p:nvPr/>
            </p:nvSpPr>
            <p:spPr bwMode="auto">
              <a:xfrm>
                <a:off x="832" y="1932"/>
                <a:ext cx="154" cy="99"/>
              </a:xfrm>
              <a:custGeom>
                <a:avLst/>
                <a:gdLst>
                  <a:gd name="T0" fmla="*/ 0 w 154"/>
                  <a:gd name="T1" fmla="*/ 99 h 99"/>
                  <a:gd name="T2" fmla="*/ 18 w 154"/>
                  <a:gd name="T3" fmla="*/ 72 h 99"/>
                  <a:gd name="T4" fmla="*/ 36 w 154"/>
                  <a:gd name="T5" fmla="*/ 51 h 99"/>
                  <a:gd name="T6" fmla="*/ 57 w 154"/>
                  <a:gd name="T7" fmla="*/ 34 h 99"/>
                  <a:gd name="T8" fmla="*/ 75 w 154"/>
                  <a:gd name="T9" fmla="*/ 20 h 99"/>
                  <a:gd name="T10" fmla="*/ 97 w 154"/>
                  <a:gd name="T11" fmla="*/ 10 h 99"/>
                  <a:gd name="T12" fmla="*/ 118 w 154"/>
                  <a:gd name="T13" fmla="*/ 3 h 99"/>
                  <a:gd name="T14" fmla="*/ 136 w 154"/>
                  <a:gd name="T15" fmla="*/ 0 h 99"/>
                  <a:gd name="T16" fmla="*/ 154 w 154"/>
                  <a:gd name="T17" fmla="*/ 0 h 9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4"/>
                  <a:gd name="T28" fmla="*/ 0 h 99"/>
                  <a:gd name="T29" fmla="*/ 154 w 154"/>
                  <a:gd name="T30" fmla="*/ 99 h 9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4" h="99">
                    <a:moveTo>
                      <a:pt x="0" y="99"/>
                    </a:moveTo>
                    <a:lnTo>
                      <a:pt x="18" y="72"/>
                    </a:lnTo>
                    <a:lnTo>
                      <a:pt x="36" y="51"/>
                    </a:lnTo>
                    <a:lnTo>
                      <a:pt x="57" y="34"/>
                    </a:lnTo>
                    <a:lnTo>
                      <a:pt x="75" y="20"/>
                    </a:lnTo>
                    <a:lnTo>
                      <a:pt x="97" y="10"/>
                    </a:lnTo>
                    <a:lnTo>
                      <a:pt x="118" y="3"/>
                    </a:lnTo>
                    <a:lnTo>
                      <a:pt x="136" y="0"/>
                    </a:lnTo>
                    <a:lnTo>
                      <a:pt x="154" y="0"/>
                    </a:lnTo>
                  </a:path>
                </a:pathLst>
              </a:custGeom>
              <a:noFill/>
              <a:ln w="17526">
                <a:solidFill>
                  <a:srgbClr val="0000FF"/>
                </a:solidFill>
                <a:prstDash val="solid"/>
                <a:round/>
                <a:headEnd/>
                <a:tailEnd/>
              </a:ln>
            </p:spPr>
            <p:txBody>
              <a:bodyPr/>
              <a:lstStyle/>
              <a:p>
                <a:endParaRPr lang="en-US"/>
              </a:p>
            </p:txBody>
          </p:sp>
          <p:sp>
            <p:nvSpPr>
              <p:cNvPr id="49405" name="Freeform 125"/>
              <p:cNvSpPr>
                <a:spLocks noChangeAspect="1"/>
              </p:cNvSpPr>
              <p:nvPr/>
            </p:nvSpPr>
            <p:spPr bwMode="auto">
              <a:xfrm>
                <a:off x="986" y="1932"/>
                <a:ext cx="154" cy="99"/>
              </a:xfrm>
              <a:custGeom>
                <a:avLst/>
                <a:gdLst>
                  <a:gd name="T0" fmla="*/ 0 w 154"/>
                  <a:gd name="T1" fmla="*/ 0 h 99"/>
                  <a:gd name="T2" fmla="*/ 18 w 154"/>
                  <a:gd name="T3" fmla="*/ 0 h 99"/>
                  <a:gd name="T4" fmla="*/ 36 w 154"/>
                  <a:gd name="T5" fmla="*/ 3 h 99"/>
                  <a:gd name="T6" fmla="*/ 58 w 154"/>
                  <a:gd name="T7" fmla="*/ 10 h 99"/>
                  <a:gd name="T8" fmla="*/ 75 w 154"/>
                  <a:gd name="T9" fmla="*/ 20 h 99"/>
                  <a:gd name="T10" fmla="*/ 97 w 154"/>
                  <a:gd name="T11" fmla="*/ 34 h 99"/>
                  <a:gd name="T12" fmla="*/ 119 w 154"/>
                  <a:gd name="T13" fmla="*/ 51 h 99"/>
                  <a:gd name="T14" fmla="*/ 136 w 154"/>
                  <a:gd name="T15" fmla="*/ 72 h 99"/>
                  <a:gd name="T16" fmla="*/ 154 w 154"/>
                  <a:gd name="T17" fmla="*/ 99 h 9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4"/>
                  <a:gd name="T28" fmla="*/ 0 h 99"/>
                  <a:gd name="T29" fmla="*/ 154 w 154"/>
                  <a:gd name="T30" fmla="*/ 99 h 9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4" h="99">
                    <a:moveTo>
                      <a:pt x="0" y="0"/>
                    </a:moveTo>
                    <a:lnTo>
                      <a:pt x="18" y="0"/>
                    </a:lnTo>
                    <a:lnTo>
                      <a:pt x="36" y="3"/>
                    </a:lnTo>
                    <a:lnTo>
                      <a:pt x="58" y="10"/>
                    </a:lnTo>
                    <a:lnTo>
                      <a:pt x="75" y="20"/>
                    </a:lnTo>
                    <a:lnTo>
                      <a:pt x="97" y="34"/>
                    </a:lnTo>
                    <a:lnTo>
                      <a:pt x="119" y="51"/>
                    </a:lnTo>
                    <a:lnTo>
                      <a:pt x="136" y="72"/>
                    </a:lnTo>
                    <a:lnTo>
                      <a:pt x="154" y="99"/>
                    </a:lnTo>
                  </a:path>
                </a:pathLst>
              </a:custGeom>
              <a:noFill/>
              <a:ln w="17526">
                <a:solidFill>
                  <a:srgbClr val="0000FF"/>
                </a:solidFill>
                <a:prstDash val="solid"/>
                <a:round/>
                <a:headEnd/>
                <a:tailEnd/>
              </a:ln>
            </p:spPr>
            <p:txBody>
              <a:bodyPr/>
              <a:lstStyle/>
              <a:p>
                <a:endParaRPr lang="en-US"/>
              </a:p>
            </p:txBody>
          </p:sp>
          <p:sp>
            <p:nvSpPr>
              <p:cNvPr id="49406" name="Freeform 126"/>
              <p:cNvSpPr>
                <a:spLocks noChangeAspect="1"/>
              </p:cNvSpPr>
              <p:nvPr/>
            </p:nvSpPr>
            <p:spPr bwMode="auto">
              <a:xfrm>
                <a:off x="1140" y="2031"/>
                <a:ext cx="155" cy="460"/>
              </a:xfrm>
              <a:custGeom>
                <a:avLst/>
                <a:gdLst>
                  <a:gd name="T0" fmla="*/ 0 w 155"/>
                  <a:gd name="T1" fmla="*/ 0 h 460"/>
                  <a:gd name="T2" fmla="*/ 11 w 155"/>
                  <a:gd name="T3" fmla="*/ 21 h 460"/>
                  <a:gd name="T4" fmla="*/ 18 w 155"/>
                  <a:gd name="T5" fmla="*/ 42 h 460"/>
                  <a:gd name="T6" fmla="*/ 40 w 155"/>
                  <a:gd name="T7" fmla="*/ 93 h 460"/>
                  <a:gd name="T8" fmla="*/ 58 w 155"/>
                  <a:gd name="T9" fmla="*/ 151 h 460"/>
                  <a:gd name="T10" fmla="*/ 76 w 155"/>
                  <a:gd name="T11" fmla="*/ 213 h 460"/>
                  <a:gd name="T12" fmla="*/ 97 w 155"/>
                  <a:gd name="T13" fmla="*/ 278 h 460"/>
                  <a:gd name="T14" fmla="*/ 115 w 155"/>
                  <a:gd name="T15" fmla="*/ 344 h 460"/>
                  <a:gd name="T16" fmla="*/ 137 w 155"/>
                  <a:gd name="T17" fmla="*/ 405 h 460"/>
                  <a:gd name="T18" fmla="*/ 155 w 155"/>
                  <a:gd name="T19" fmla="*/ 460 h 4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5"/>
                  <a:gd name="T31" fmla="*/ 0 h 460"/>
                  <a:gd name="T32" fmla="*/ 155 w 155"/>
                  <a:gd name="T33" fmla="*/ 460 h 4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5" h="460">
                    <a:moveTo>
                      <a:pt x="0" y="0"/>
                    </a:moveTo>
                    <a:lnTo>
                      <a:pt x="11" y="21"/>
                    </a:lnTo>
                    <a:lnTo>
                      <a:pt x="18" y="42"/>
                    </a:lnTo>
                    <a:lnTo>
                      <a:pt x="40" y="93"/>
                    </a:lnTo>
                    <a:lnTo>
                      <a:pt x="58" y="151"/>
                    </a:lnTo>
                    <a:lnTo>
                      <a:pt x="76" y="213"/>
                    </a:lnTo>
                    <a:lnTo>
                      <a:pt x="97" y="278"/>
                    </a:lnTo>
                    <a:lnTo>
                      <a:pt x="115" y="344"/>
                    </a:lnTo>
                    <a:lnTo>
                      <a:pt x="137" y="405"/>
                    </a:lnTo>
                    <a:lnTo>
                      <a:pt x="155" y="460"/>
                    </a:lnTo>
                  </a:path>
                </a:pathLst>
              </a:custGeom>
              <a:noFill/>
              <a:ln w="17526">
                <a:solidFill>
                  <a:srgbClr val="0000FF"/>
                </a:solidFill>
                <a:prstDash val="solid"/>
                <a:round/>
                <a:headEnd/>
                <a:tailEnd/>
              </a:ln>
            </p:spPr>
            <p:txBody>
              <a:bodyPr/>
              <a:lstStyle/>
              <a:p>
                <a:endParaRPr lang="en-US"/>
              </a:p>
            </p:txBody>
          </p:sp>
          <p:sp>
            <p:nvSpPr>
              <p:cNvPr id="49407" name="Freeform 127"/>
              <p:cNvSpPr>
                <a:spLocks noChangeAspect="1"/>
              </p:cNvSpPr>
              <p:nvPr/>
            </p:nvSpPr>
            <p:spPr bwMode="auto">
              <a:xfrm>
                <a:off x="1295" y="2491"/>
                <a:ext cx="154" cy="361"/>
              </a:xfrm>
              <a:custGeom>
                <a:avLst/>
                <a:gdLst>
                  <a:gd name="T0" fmla="*/ 0 w 154"/>
                  <a:gd name="T1" fmla="*/ 0 h 361"/>
                  <a:gd name="T2" fmla="*/ 39 w 154"/>
                  <a:gd name="T3" fmla="*/ 103 h 361"/>
                  <a:gd name="T4" fmla="*/ 57 w 154"/>
                  <a:gd name="T5" fmla="*/ 155 h 361"/>
                  <a:gd name="T6" fmla="*/ 75 w 154"/>
                  <a:gd name="T7" fmla="*/ 203 h 361"/>
                  <a:gd name="T8" fmla="*/ 97 w 154"/>
                  <a:gd name="T9" fmla="*/ 247 h 361"/>
                  <a:gd name="T10" fmla="*/ 114 w 154"/>
                  <a:gd name="T11" fmla="*/ 292 h 361"/>
                  <a:gd name="T12" fmla="*/ 136 w 154"/>
                  <a:gd name="T13" fmla="*/ 330 h 361"/>
                  <a:gd name="T14" fmla="*/ 154 w 154"/>
                  <a:gd name="T15" fmla="*/ 361 h 361"/>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361"/>
                  <a:gd name="T26" fmla="*/ 154 w 154"/>
                  <a:gd name="T27" fmla="*/ 361 h 36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361">
                    <a:moveTo>
                      <a:pt x="0" y="0"/>
                    </a:moveTo>
                    <a:lnTo>
                      <a:pt x="39" y="103"/>
                    </a:lnTo>
                    <a:lnTo>
                      <a:pt x="57" y="155"/>
                    </a:lnTo>
                    <a:lnTo>
                      <a:pt x="75" y="203"/>
                    </a:lnTo>
                    <a:lnTo>
                      <a:pt x="97" y="247"/>
                    </a:lnTo>
                    <a:lnTo>
                      <a:pt x="114" y="292"/>
                    </a:lnTo>
                    <a:lnTo>
                      <a:pt x="136" y="330"/>
                    </a:lnTo>
                    <a:lnTo>
                      <a:pt x="154" y="361"/>
                    </a:lnTo>
                  </a:path>
                </a:pathLst>
              </a:custGeom>
              <a:noFill/>
              <a:ln w="17526">
                <a:solidFill>
                  <a:srgbClr val="0000FF"/>
                </a:solidFill>
                <a:prstDash val="solid"/>
                <a:round/>
                <a:headEnd/>
                <a:tailEnd/>
              </a:ln>
            </p:spPr>
            <p:txBody>
              <a:bodyPr/>
              <a:lstStyle/>
              <a:p>
                <a:endParaRPr lang="en-US"/>
              </a:p>
            </p:txBody>
          </p:sp>
          <p:sp>
            <p:nvSpPr>
              <p:cNvPr id="49408" name="Freeform 128"/>
              <p:cNvSpPr>
                <a:spLocks noChangeAspect="1"/>
              </p:cNvSpPr>
              <p:nvPr/>
            </p:nvSpPr>
            <p:spPr bwMode="auto">
              <a:xfrm>
                <a:off x="1449" y="2852"/>
                <a:ext cx="154" cy="99"/>
              </a:xfrm>
              <a:custGeom>
                <a:avLst/>
                <a:gdLst>
                  <a:gd name="T0" fmla="*/ 0 w 154"/>
                  <a:gd name="T1" fmla="*/ 0 h 99"/>
                  <a:gd name="T2" fmla="*/ 18 w 154"/>
                  <a:gd name="T3" fmla="*/ 24 h 99"/>
                  <a:gd name="T4" fmla="*/ 39 w 154"/>
                  <a:gd name="T5" fmla="*/ 44 h 99"/>
                  <a:gd name="T6" fmla="*/ 57 w 154"/>
                  <a:gd name="T7" fmla="*/ 62 h 99"/>
                  <a:gd name="T8" fmla="*/ 75 w 154"/>
                  <a:gd name="T9" fmla="*/ 72 h 99"/>
                  <a:gd name="T10" fmla="*/ 97 w 154"/>
                  <a:gd name="T11" fmla="*/ 82 h 99"/>
                  <a:gd name="T12" fmla="*/ 115 w 154"/>
                  <a:gd name="T13" fmla="*/ 89 h 99"/>
                  <a:gd name="T14" fmla="*/ 154 w 154"/>
                  <a:gd name="T15" fmla="*/ 99 h 99"/>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99"/>
                  <a:gd name="T26" fmla="*/ 154 w 154"/>
                  <a:gd name="T27" fmla="*/ 99 h 9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99">
                    <a:moveTo>
                      <a:pt x="0" y="0"/>
                    </a:moveTo>
                    <a:lnTo>
                      <a:pt x="18" y="24"/>
                    </a:lnTo>
                    <a:lnTo>
                      <a:pt x="39" y="44"/>
                    </a:lnTo>
                    <a:lnTo>
                      <a:pt x="57" y="62"/>
                    </a:lnTo>
                    <a:lnTo>
                      <a:pt x="75" y="72"/>
                    </a:lnTo>
                    <a:lnTo>
                      <a:pt x="97" y="82"/>
                    </a:lnTo>
                    <a:lnTo>
                      <a:pt x="115" y="89"/>
                    </a:lnTo>
                    <a:lnTo>
                      <a:pt x="154" y="99"/>
                    </a:lnTo>
                  </a:path>
                </a:pathLst>
              </a:custGeom>
              <a:noFill/>
              <a:ln w="17526">
                <a:solidFill>
                  <a:srgbClr val="0000FF"/>
                </a:solidFill>
                <a:prstDash val="solid"/>
                <a:round/>
                <a:headEnd/>
                <a:tailEnd/>
              </a:ln>
            </p:spPr>
            <p:txBody>
              <a:bodyPr/>
              <a:lstStyle/>
              <a:p>
                <a:endParaRPr lang="en-US"/>
              </a:p>
            </p:txBody>
          </p:sp>
        </p:grpSp>
        <p:grpSp>
          <p:nvGrpSpPr>
            <p:cNvPr id="17" name="Group 129"/>
            <p:cNvGrpSpPr>
              <a:grpSpLocks noChangeAspect="1"/>
            </p:cNvGrpSpPr>
            <p:nvPr/>
          </p:nvGrpSpPr>
          <p:grpSpPr bwMode="auto">
            <a:xfrm>
              <a:off x="3540" y="448"/>
              <a:ext cx="1182" cy="1034"/>
              <a:chOff x="369" y="1932"/>
              <a:chExt cx="1234" cy="1019"/>
            </a:xfrm>
          </p:grpSpPr>
          <p:sp>
            <p:nvSpPr>
              <p:cNvPr id="49393" name="Freeform 130"/>
              <p:cNvSpPr>
                <a:spLocks noChangeAspect="1"/>
              </p:cNvSpPr>
              <p:nvPr/>
            </p:nvSpPr>
            <p:spPr bwMode="auto">
              <a:xfrm>
                <a:off x="369" y="2852"/>
                <a:ext cx="154" cy="99"/>
              </a:xfrm>
              <a:custGeom>
                <a:avLst/>
                <a:gdLst>
                  <a:gd name="T0" fmla="*/ 0 w 154"/>
                  <a:gd name="T1" fmla="*/ 99 h 99"/>
                  <a:gd name="T2" fmla="*/ 40 w 154"/>
                  <a:gd name="T3" fmla="*/ 89 h 99"/>
                  <a:gd name="T4" fmla="*/ 57 w 154"/>
                  <a:gd name="T5" fmla="*/ 82 h 99"/>
                  <a:gd name="T6" fmla="*/ 75 w 154"/>
                  <a:gd name="T7" fmla="*/ 72 h 99"/>
                  <a:gd name="T8" fmla="*/ 97 w 154"/>
                  <a:gd name="T9" fmla="*/ 62 h 99"/>
                  <a:gd name="T10" fmla="*/ 115 w 154"/>
                  <a:gd name="T11" fmla="*/ 44 h 99"/>
                  <a:gd name="T12" fmla="*/ 136 w 154"/>
                  <a:gd name="T13" fmla="*/ 24 h 99"/>
                  <a:gd name="T14" fmla="*/ 154 w 154"/>
                  <a:gd name="T15" fmla="*/ 0 h 99"/>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99"/>
                  <a:gd name="T26" fmla="*/ 154 w 154"/>
                  <a:gd name="T27" fmla="*/ 99 h 9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99">
                    <a:moveTo>
                      <a:pt x="0" y="99"/>
                    </a:moveTo>
                    <a:lnTo>
                      <a:pt x="40" y="89"/>
                    </a:lnTo>
                    <a:lnTo>
                      <a:pt x="57" y="82"/>
                    </a:lnTo>
                    <a:lnTo>
                      <a:pt x="75" y="72"/>
                    </a:lnTo>
                    <a:lnTo>
                      <a:pt x="97" y="62"/>
                    </a:lnTo>
                    <a:lnTo>
                      <a:pt x="115" y="44"/>
                    </a:lnTo>
                    <a:lnTo>
                      <a:pt x="136" y="24"/>
                    </a:lnTo>
                    <a:lnTo>
                      <a:pt x="154" y="0"/>
                    </a:lnTo>
                  </a:path>
                </a:pathLst>
              </a:custGeom>
              <a:noFill/>
              <a:ln w="17526">
                <a:solidFill>
                  <a:srgbClr val="0000FF"/>
                </a:solidFill>
                <a:prstDash val="solid"/>
                <a:round/>
                <a:headEnd/>
                <a:tailEnd/>
              </a:ln>
            </p:spPr>
            <p:txBody>
              <a:bodyPr/>
              <a:lstStyle/>
              <a:p>
                <a:endParaRPr lang="en-US"/>
              </a:p>
            </p:txBody>
          </p:sp>
          <p:sp>
            <p:nvSpPr>
              <p:cNvPr id="49394" name="Freeform 131"/>
              <p:cNvSpPr>
                <a:spLocks noChangeAspect="1"/>
              </p:cNvSpPr>
              <p:nvPr/>
            </p:nvSpPr>
            <p:spPr bwMode="auto">
              <a:xfrm>
                <a:off x="523" y="2491"/>
                <a:ext cx="155" cy="361"/>
              </a:xfrm>
              <a:custGeom>
                <a:avLst/>
                <a:gdLst>
                  <a:gd name="T0" fmla="*/ 0 w 155"/>
                  <a:gd name="T1" fmla="*/ 361 h 361"/>
                  <a:gd name="T2" fmla="*/ 18 w 155"/>
                  <a:gd name="T3" fmla="*/ 330 h 361"/>
                  <a:gd name="T4" fmla="*/ 40 w 155"/>
                  <a:gd name="T5" fmla="*/ 292 h 361"/>
                  <a:gd name="T6" fmla="*/ 58 w 155"/>
                  <a:gd name="T7" fmla="*/ 247 h 361"/>
                  <a:gd name="T8" fmla="*/ 76 w 155"/>
                  <a:gd name="T9" fmla="*/ 203 h 361"/>
                  <a:gd name="T10" fmla="*/ 97 w 155"/>
                  <a:gd name="T11" fmla="*/ 155 h 361"/>
                  <a:gd name="T12" fmla="*/ 115 w 155"/>
                  <a:gd name="T13" fmla="*/ 103 h 361"/>
                  <a:gd name="T14" fmla="*/ 155 w 155"/>
                  <a:gd name="T15" fmla="*/ 0 h 361"/>
                  <a:gd name="T16" fmla="*/ 0 60000 65536"/>
                  <a:gd name="T17" fmla="*/ 0 60000 65536"/>
                  <a:gd name="T18" fmla="*/ 0 60000 65536"/>
                  <a:gd name="T19" fmla="*/ 0 60000 65536"/>
                  <a:gd name="T20" fmla="*/ 0 60000 65536"/>
                  <a:gd name="T21" fmla="*/ 0 60000 65536"/>
                  <a:gd name="T22" fmla="*/ 0 60000 65536"/>
                  <a:gd name="T23" fmla="*/ 0 60000 65536"/>
                  <a:gd name="T24" fmla="*/ 0 w 155"/>
                  <a:gd name="T25" fmla="*/ 0 h 361"/>
                  <a:gd name="T26" fmla="*/ 155 w 155"/>
                  <a:gd name="T27" fmla="*/ 361 h 36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5" h="361">
                    <a:moveTo>
                      <a:pt x="0" y="361"/>
                    </a:moveTo>
                    <a:lnTo>
                      <a:pt x="18" y="330"/>
                    </a:lnTo>
                    <a:lnTo>
                      <a:pt x="40" y="292"/>
                    </a:lnTo>
                    <a:lnTo>
                      <a:pt x="58" y="247"/>
                    </a:lnTo>
                    <a:lnTo>
                      <a:pt x="76" y="203"/>
                    </a:lnTo>
                    <a:lnTo>
                      <a:pt x="97" y="155"/>
                    </a:lnTo>
                    <a:lnTo>
                      <a:pt x="115" y="103"/>
                    </a:lnTo>
                    <a:lnTo>
                      <a:pt x="155" y="0"/>
                    </a:lnTo>
                  </a:path>
                </a:pathLst>
              </a:custGeom>
              <a:noFill/>
              <a:ln w="17526">
                <a:solidFill>
                  <a:srgbClr val="0000FF"/>
                </a:solidFill>
                <a:prstDash val="solid"/>
                <a:round/>
                <a:headEnd/>
                <a:tailEnd/>
              </a:ln>
            </p:spPr>
            <p:txBody>
              <a:bodyPr/>
              <a:lstStyle/>
              <a:p>
                <a:endParaRPr lang="en-US"/>
              </a:p>
            </p:txBody>
          </p:sp>
          <p:sp>
            <p:nvSpPr>
              <p:cNvPr id="49395" name="Freeform 132"/>
              <p:cNvSpPr>
                <a:spLocks noChangeAspect="1"/>
              </p:cNvSpPr>
              <p:nvPr/>
            </p:nvSpPr>
            <p:spPr bwMode="auto">
              <a:xfrm>
                <a:off x="678" y="2031"/>
                <a:ext cx="154" cy="460"/>
              </a:xfrm>
              <a:custGeom>
                <a:avLst/>
                <a:gdLst>
                  <a:gd name="T0" fmla="*/ 0 w 154"/>
                  <a:gd name="T1" fmla="*/ 460 h 460"/>
                  <a:gd name="T2" fmla="*/ 18 w 154"/>
                  <a:gd name="T3" fmla="*/ 405 h 460"/>
                  <a:gd name="T4" fmla="*/ 39 w 154"/>
                  <a:gd name="T5" fmla="*/ 344 h 460"/>
                  <a:gd name="T6" fmla="*/ 57 w 154"/>
                  <a:gd name="T7" fmla="*/ 278 h 460"/>
                  <a:gd name="T8" fmla="*/ 75 w 154"/>
                  <a:gd name="T9" fmla="*/ 213 h 460"/>
                  <a:gd name="T10" fmla="*/ 96 w 154"/>
                  <a:gd name="T11" fmla="*/ 151 h 460"/>
                  <a:gd name="T12" fmla="*/ 114 w 154"/>
                  <a:gd name="T13" fmla="*/ 93 h 460"/>
                  <a:gd name="T14" fmla="*/ 136 w 154"/>
                  <a:gd name="T15" fmla="*/ 42 h 460"/>
                  <a:gd name="T16" fmla="*/ 143 w 154"/>
                  <a:gd name="T17" fmla="*/ 21 h 460"/>
                  <a:gd name="T18" fmla="*/ 154 w 154"/>
                  <a:gd name="T19" fmla="*/ 0 h 4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4"/>
                  <a:gd name="T31" fmla="*/ 0 h 460"/>
                  <a:gd name="T32" fmla="*/ 154 w 154"/>
                  <a:gd name="T33" fmla="*/ 460 h 4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4" h="460">
                    <a:moveTo>
                      <a:pt x="0" y="460"/>
                    </a:moveTo>
                    <a:lnTo>
                      <a:pt x="18" y="405"/>
                    </a:lnTo>
                    <a:lnTo>
                      <a:pt x="39" y="344"/>
                    </a:lnTo>
                    <a:lnTo>
                      <a:pt x="57" y="278"/>
                    </a:lnTo>
                    <a:lnTo>
                      <a:pt x="75" y="213"/>
                    </a:lnTo>
                    <a:lnTo>
                      <a:pt x="96" y="151"/>
                    </a:lnTo>
                    <a:lnTo>
                      <a:pt x="114" y="93"/>
                    </a:lnTo>
                    <a:lnTo>
                      <a:pt x="136" y="42"/>
                    </a:lnTo>
                    <a:lnTo>
                      <a:pt x="143" y="21"/>
                    </a:lnTo>
                    <a:lnTo>
                      <a:pt x="154" y="0"/>
                    </a:lnTo>
                  </a:path>
                </a:pathLst>
              </a:custGeom>
              <a:noFill/>
              <a:ln w="17526">
                <a:solidFill>
                  <a:srgbClr val="0000FF"/>
                </a:solidFill>
                <a:prstDash val="solid"/>
                <a:round/>
                <a:headEnd/>
                <a:tailEnd/>
              </a:ln>
            </p:spPr>
            <p:txBody>
              <a:bodyPr/>
              <a:lstStyle/>
              <a:p>
                <a:endParaRPr lang="en-US"/>
              </a:p>
            </p:txBody>
          </p:sp>
          <p:sp>
            <p:nvSpPr>
              <p:cNvPr id="49396" name="Freeform 133"/>
              <p:cNvSpPr>
                <a:spLocks noChangeAspect="1"/>
              </p:cNvSpPr>
              <p:nvPr/>
            </p:nvSpPr>
            <p:spPr bwMode="auto">
              <a:xfrm>
                <a:off x="832" y="1932"/>
                <a:ext cx="154" cy="99"/>
              </a:xfrm>
              <a:custGeom>
                <a:avLst/>
                <a:gdLst>
                  <a:gd name="T0" fmla="*/ 0 w 154"/>
                  <a:gd name="T1" fmla="*/ 99 h 99"/>
                  <a:gd name="T2" fmla="*/ 18 w 154"/>
                  <a:gd name="T3" fmla="*/ 72 h 99"/>
                  <a:gd name="T4" fmla="*/ 36 w 154"/>
                  <a:gd name="T5" fmla="*/ 51 h 99"/>
                  <a:gd name="T6" fmla="*/ 57 w 154"/>
                  <a:gd name="T7" fmla="*/ 34 h 99"/>
                  <a:gd name="T8" fmla="*/ 75 w 154"/>
                  <a:gd name="T9" fmla="*/ 20 h 99"/>
                  <a:gd name="T10" fmla="*/ 97 w 154"/>
                  <a:gd name="T11" fmla="*/ 10 h 99"/>
                  <a:gd name="T12" fmla="*/ 118 w 154"/>
                  <a:gd name="T13" fmla="*/ 3 h 99"/>
                  <a:gd name="T14" fmla="*/ 136 w 154"/>
                  <a:gd name="T15" fmla="*/ 0 h 99"/>
                  <a:gd name="T16" fmla="*/ 154 w 154"/>
                  <a:gd name="T17" fmla="*/ 0 h 9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4"/>
                  <a:gd name="T28" fmla="*/ 0 h 99"/>
                  <a:gd name="T29" fmla="*/ 154 w 154"/>
                  <a:gd name="T30" fmla="*/ 99 h 9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4" h="99">
                    <a:moveTo>
                      <a:pt x="0" y="99"/>
                    </a:moveTo>
                    <a:lnTo>
                      <a:pt x="18" y="72"/>
                    </a:lnTo>
                    <a:lnTo>
                      <a:pt x="36" y="51"/>
                    </a:lnTo>
                    <a:lnTo>
                      <a:pt x="57" y="34"/>
                    </a:lnTo>
                    <a:lnTo>
                      <a:pt x="75" y="20"/>
                    </a:lnTo>
                    <a:lnTo>
                      <a:pt x="97" y="10"/>
                    </a:lnTo>
                    <a:lnTo>
                      <a:pt x="118" y="3"/>
                    </a:lnTo>
                    <a:lnTo>
                      <a:pt x="136" y="0"/>
                    </a:lnTo>
                    <a:lnTo>
                      <a:pt x="154" y="0"/>
                    </a:lnTo>
                  </a:path>
                </a:pathLst>
              </a:custGeom>
              <a:noFill/>
              <a:ln w="17526">
                <a:solidFill>
                  <a:srgbClr val="0000FF"/>
                </a:solidFill>
                <a:prstDash val="solid"/>
                <a:round/>
                <a:headEnd/>
                <a:tailEnd/>
              </a:ln>
            </p:spPr>
            <p:txBody>
              <a:bodyPr/>
              <a:lstStyle/>
              <a:p>
                <a:endParaRPr lang="en-US"/>
              </a:p>
            </p:txBody>
          </p:sp>
          <p:sp>
            <p:nvSpPr>
              <p:cNvPr id="49397" name="Freeform 134"/>
              <p:cNvSpPr>
                <a:spLocks noChangeAspect="1"/>
              </p:cNvSpPr>
              <p:nvPr/>
            </p:nvSpPr>
            <p:spPr bwMode="auto">
              <a:xfrm>
                <a:off x="986" y="1932"/>
                <a:ext cx="154" cy="99"/>
              </a:xfrm>
              <a:custGeom>
                <a:avLst/>
                <a:gdLst>
                  <a:gd name="T0" fmla="*/ 0 w 154"/>
                  <a:gd name="T1" fmla="*/ 0 h 99"/>
                  <a:gd name="T2" fmla="*/ 18 w 154"/>
                  <a:gd name="T3" fmla="*/ 0 h 99"/>
                  <a:gd name="T4" fmla="*/ 36 w 154"/>
                  <a:gd name="T5" fmla="*/ 3 h 99"/>
                  <a:gd name="T6" fmla="*/ 58 w 154"/>
                  <a:gd name="T7" fmla="*/ 10 h 99"/>
                  <a:gd name="T8" fmla="*/ 75 w 154"/>
                  <a:gd name="T9" fmla="*/ 20 h 99"/>
                  <a:gd name="T10" fmla="*/ 97 w 154"/>
                  <a:gd name="T11" fmla="*/ 34 h 99"/>
                  <a:gd name="T12" fmla="*/ 119 w 154"/>
                  <a:gd name="T13" fmla="*/ 51 h 99"/>
                  <a:gd name="T14" fmla="*/ 136 w 154"/>
                  <a:gd name="T15" fmla="*/ 72 h 99"/>
                  <a:gd name="T16" fmla="*/ 154 w 154"/>
                  <a:gd name="T17" fmla="*/ 99 h 9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4"/>
                  <a:gd name="T28" fmla="*/ 0 h 99"/>
                  <a:gd name="T29" fmla="*/ 154 w 154"/>
                  <a:gd name="T30" fmla="*/ 99 h 9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4" h="99">
                    <a:moveTo>
                      <a:pt x="0" y="0"/>
                    </a:moveTo>
                    <a:lnTo>
                      <a:pt x="18" y="0"/>
                    </a:lnTo>
                    <a:lnTo>
                      <a:pt x="36" y="3"/>
                    </a:lnTo>
                    <a:lnTo>
                      <a:pt x="58" y="10"/>
                    </a:lnTo>
                    <a:lnTo>
                      <a:pt x="75" y="20"/>
                    </a:lnTo>
                    <a:lnTo>
                      <a:pt x="97" y="34"/>
                    </a:lnTo>
                    <a:lnTo>
                      <a:pt x="119" y="51"/>
                    </a:lnTo>
                    <a:lnTo>
                      <a:pt x="136" y="72"/>
                    </a:lnTo>
                    <a:lnTo>
                      <a:pt x="154" y="99"/>
                    </a:lnTo>
                  </a:path>
                </a:pathLst>
              </a:custGeom>
              <a:noFill/>
              <a:ln w="17526">
                <a:solidFill>
                  <a:srgbClr val="0000FF"/>
                </a:solidFill>
                <a:prstDash val="solid"/>
                <a:round/>
                <a:headEnd/>
                <a:tailEnd/>
              </a:ln>
            </p:spPr>
            <p:txBody>
              <a:bodyPr/>
              <a:lstStyle/>
              <a:p>
                <a:endParaRPr lang="en-US"/>
              </a:p>
            </p:txBody>
          </p:sp>
          <p:sp>
            <p:nvSpPr>
              <p:cNvPr id="49398" name="Freeform 135"/>
              <p:cNvSpPr>
                <a:spLocks noChangeAspect="1"/>
              </p:cNvSpPr>
              <p:nvPr/>
            </p:nvSpPr>
            <p:spPr bwMode="auto">
              <a:xfrm>
                <a:off x="1140" y="2031"/>
                <a:ext cx="155" cy="460"/>
              </a:xfrm>
              <a:custGeom>
                <a:avLst/>
                <a:gdLst>
                  <a:gd name="T0" fmla="*/ 0 w 155"/>
                  <a:gd name="T1" fmla="*/ 0 h 460"/>
                  <a:gd name="T2" fmla="*/ 11 w 155"/>
                  <a:gd name="T3" fmla="*/ 21 h 460"/>
                  <a:gd name="T4" fmla="*/ 18 w 155"/>
                  <a:gd name="T5" fmla="*/ 42 h 460"/>
                  <a:gd name="T6" fmla="*/ 40 w 155"/>
                  <a:gd name="T7" fmla="*/ 93 h 460"/>
                  <a:gd name="T8" fmla="*/ 58 w 155"/>
                  <a:gd name="T9" fmla="*/ 151 h 460"/>
                  <a:gd name="T10" fmla="*/ 76 w 155"/>
                  <a:gd name="T11" fmla="*/ 213 h 460"/>
                  <a:gd name="T12" fmla="*/ 97 w 155"/>
                  <a:gd name="T13" fmla="*/ 278 h 460"/>
                  <a:gd name="T14" fmla="*/ 115 w 155"/>
                  <a:gd name="T15" fmla="*/ 344 h 460"/>
                  <a:gd name="T16" fmla="*/ 137 w 155"/>
                  <a:gd name="T17" fmla="*/ 405 h 460"/>
                  <a:gd name="T18" fmla="*/ 155 w 155"/>
                  <a:gd name="T19" fmla="*/ 460 h 4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5"/>
                  <a:gd name="T31" fmla="*/ 0 h 460"/>
                  <a:gd name="T32" fmla="*/ 155 w 155"/>
                  <a:gd name="T33" fmla="*/ 460 h 4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5" h="460">
                    <a:moveTo>
                      <a:pt x="0" y="0"/>
                    </a:moveTo>
                    <a:lnTo>
                      <a:pt x="11" y="21"/>
                    </a:lnTo>
                    <a:lnTo>
                      <a:pt x="18" y="42"/>
                    </a:lnTo>
                    <a:lnTo>
                      <a:pt x="40" y="93"/>
                    </a:lnTo>
                    <a:lnTo>
                      <a:pt x="58" y="151"/>
                    </a:lnTo>
                    <a:lnTo>
                      <a:pt x="76" y="213"/>
                    </a:lnTo>
                    <a:lnTo>
                      <a:pt x="97" y="278"/>
                    </a:lnTo>
                    <a:lnTo>
                      <a:pt x="115" y="344"/>
                    </a:lnTo>
                    <a:lnTo>
                      <a:pt x="137" y="405"/>
                    </a:lnTo>
                    <a:lnTo>
                      <a:pt x="155" y="460"/>
                    </a:lnTo>
                  </a:path>
                </a:pathLst>
              </a:custGeom>
              <a:noFill/>
              <a:ln w="17526">
                <a:solidFill>
                  <a:srgbClr val="0000FF"/>
                </a:solidFill>
                <a:prstDash val="solid"/>
                <a:round/>
                <a:headEnd/>
                <a:tailEnd/>
              </a:ln>
            </p:spPr>
            <p:txBody>
              <a:bodyPr/>
              <a:lstStyle/>
              <a:p>
                <a:endParaRPr lang="en-US"/>
              </a:p>
            </p:txBody>
          </p:sp>
          <p:sp>
            <p:nvSpPr>
              <p:cNvPr id="49399" name="Freeform 136"/>
              <p:cNvSpPr>
                <a:spLocks noChangeAspect="1"/>
              </p:cNvSpPr>
              <p:nvPr/>
            </p:nvSpPr>
            <p:spPr bwMode="auto">
              <a:xfrm>
                <a:off x="1295" y="2491"/>
                <a:ext cx="154" cy="361"/>
              </a:xfrm>
              <a:custGeom>
                <a:avLst/>
                <a:gdLst>
                  <a:gd name="T0" fmla="*/ 0 w 154"/>
                  <a:gd name="T1" fmla="*/ 0 h 361"/>
                  <a:gd name="T2" fmla="*/ 39 w 154"/>
                  <a:gd name="T3" fmla="*/ 103 h 361"/>
                  <a:gd name="T4" fmla="*/ 57 w 154"/>
                  <a:gd name="T5" fmla="*/ 155 h 361"/>
                  <a:gd name="T6" fmla="*/ 75 w 154"/>
                  <a:gd name="T7" fmla="*/ 203 h 361"/>
                  <a:gd name="T8" fmla="*/ 97 w 154"/>
                  <a:gd name="T9" fmla="*/ 247 h 361"/>
                  <a:gd name="T10" fmla="*/ 114 w 154"/>
                  <a:gd name="T11" fmla="*/ 292 h 361"/>
                  <a:gd name="T12" fmla="*/ 136 w 154"/>
                  <a:gd name="T13" fmla="*/ 330 h 361"/>
                  <a:gd name="T14" fmla="*/ 154 w 154"/>
                  <a:gd name="T15" fmla="*/ 361 h 361"/>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361"/>
                  <a:gd name="T26" fmla="*/ 154 w 154"/>
                  <a:gd name="T27" fmla="*/ 361 h 36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361">
                    <a:moveTo>
                      <a:pt x="0" y="0"/>
                    </a:moveTo>
                    <a:lnTo>
                      <a:pt x="39" y="103"/>
                    </a:lnTo>
                    <a:lnTo>
                      <a:pt x="57" y="155"/>
                    </a:lnTo>
                    <a:lnTo>
                      <a:pt x="75" y="203"/>
                    </a:lnTo>
                    <a:lnTo>
                      <a:pt x="97" y="247"/>
                    </a:lnTo>
                    <a:lnTo>
                      <a:pt x="114" y="292"/>
                    </a:lnTo>
                    <a:lnTo>
                      <a:pt x="136" y="330"/>
                    </a:lnTo>
                    <a:lnTo>
                      <a:pt x="154" y="361"/>
                    </a:lnTo>
                  </a:path>
                </a:pathLst>
              </a:custGeom>
              <a:noFill/>
              <a:ln w="17526">
                <a:solidFill>
                  <a:srgbClr val="0000FF"/>
                </a:solidFill>
                <a:prstDash val="solid"/>
                <a:round/>
                <a:headEnd/>
                <a:tailEnd/>
              </a:ln>
            </p:spPr>
            <p:txBody>
              <a:bodyPr/>
              <a:lstStyle/>
              <a:p>
                <a:endParaRPr lang="en-US"/>
              </a:p>
            </p:txBody>
          </p:sp>
          <p:sp>
            <p:nvSpPr>
              <p:cNvPr id="49400" name="Freeform 137"/>
              <p:cNvSpPr>
                <a:spLocks noChangeAspect="1"/>
              </p:cNvSpPr>
              <p:nvPr/>
            </p:nvSpPr>
            <p:spPr bwMode="auto">
              <a:xfrm>
                <a:off x="1449" y="2852"/>
                <a:ext cx="154" cy="99"/>
              </a:xfrm>
              <a:custGeom>
                <a:avLst/>
                <a:gdLst>
                  <a:gd name="T0" fmla="*/ 0 w 154"/>
                  <a:gd name="T1" fmla="*/ 0 h 99"/>
                  <a:gd name="T2" fmla="*/ 18 w 154"/>
                  <a:gd name="T3" fmla="*/ 24 h 99"/>
                  <a:gd name="T4" fmla="*/ 39 w 154"/>
                  <a:gd name="T5" fmla="*/ 44 h 99"/>
                  <a:gd name="T6" fmla="*/ 57 w 154"/>
                  <a:gd name="T7" fmla="*/ 62 h 99"/>
                  <a:gd name="T8" fmla="*/ 75 w 154"/>
                  <a:gd name="T9" fmla="*/ 72 h 99"/>
                  <a:gd name="T10" fmla="*/ 97 w 154"/>
                  <a:gd name="T11" fmla="*/ 82 h 99"/>
                  <a:gd name="T12" fmla="*/ 115 w 154"/>
                  <a:gd name="T13" fmla="*/ 89 h 99"/>
                  <a:gd name="T14" fmla="*/ 154 w 154"/>
                  <a:gd name="T15" fmla="*/ 99 h 99"/>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99"/>
                  <a:gd name="T26" fmla="*/ 154 w 154"/>
                  <a:gd name="T27" fmla="*/ 99 h 9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99">
                    <a:moveTo>
                      <a:pt x="0" y="0"/>
                    </a:moveTo>
                    <a:lnTo>
                      <a:pt x="18" y="24"/>
                    </a:lnTo>
                    <a:lnTo>
                      <a:pt x="39" y="44"/>
                    </a:lnTo>
                    <a:lnTo>
                      <a:pt x="57" y="62"/>
                    </a:lnTo>
                    <a:lnTo>
                      <a:pt x="75" y="72"/>
                    </a:lnTo>
                    <a:lnTo>
                      <a:pt x="97" y="82"/>
                    </a:lnTo>
                    <a:lnTo>
                      <a:pt x="115" y="89"/>
                    </a:lnTo>
                    <a:lnTo>
                      <a:pt x="154" y="99"/>
                    </a:lnTo>
                  </a:path>
                </a:pathLst>
              </a:custGeom>
              <a:noFill/>
              <a:ln w="17526">
                <a:solidFill>
                  <a:srgbClr val="0000FF"/>
                </a:solidFill>
                <a:prstDash val="solid"/>
                <a:round/>
                <a:headEnd/>
                <a:tailEnd/>
              </a:ln>
            </p:spPr>
            <p:txBody>
              <a:bodyPr/>
              <a:lstStyle/>
              <a:p>
                <a:endParaRPr lang="en-US"/>
              </a:p>
            </p:txBody>
          </p:sp>
        </p:grpSp>
        <p:grpSp>
          <p:nvGrpSpPr>
            <p:cNvPr id="18" name="Group 138"/>
            <p:cNvGrpSpPr>
              <a:grpSpLocks noChangeAspect="1"/>
            </p:cNvGrpSpPr>
            <p:nvPr/>
          </p:nvGrpSpPr>
          <p:grpSpPr bwMode="auto">
            <a:xfrm>
              <a:off x="3720" y="448"/>
              <a:ext cx="1183" cy="1034"/>
              <a:chOff x="369" y="1932"/>
              <a:chExt cx="1234" cy="1019"/>
            </a:xfrm>
          </p:grpSpPr>
          <p:sp>
            <p:nvSpPr>
              <p:cNvPr id="49385" name="Freeform 139"/>
              <p:cNvSpPr>
                <a:spLocks noChangeAspect="1"/>
              </p:cNvSpPr>
              <p:nvPr/>
            </p:nvSpPr>
            <p:spPr bwMode="auto">
              <a:xfrm>
                <a:off x="369" y="2852"/>
                <a:ext cx="154" cy="99"/>
              </a:xfrm>
              <a:custGeom>
                <a:avLst/>
                <a:gdLst>
                  <a:gd name="T0" fmla="*/ 0 w 154"/>
                  <a:gd name="T1" fmla="*/ 99 h 99"/>
                  <a:gd name="T2" fmla="*/ 40 w 154"/>
                  <a:gd name="T3" fmla="*/ 89 h 99"/>
                  <a:gd name="T4" fmla="*/ 57 w 154"/>
                  <a:gd name="T5" fmla="*/ 82 h 99"/>
                  <a:gd name="T6" fmla="*/ 75 w 154"/>
                  <a:gd name="T7" fmla="*/ 72 h 99"/>
                  <a:gd name="T8" fmla="*/ 97 w 154"/>
                  <a:gd name="T9" fmla="*/ 62 h 99"/>
                  <a:gd name="T10" fmla="*/ 115 w 154"/>
                  <a:gd name="T11" fmla="*/ 44 h 99"/>
                  <a:gd name="T12" fmla="*/ 136 w 154"/>
                  <a:gd name="T13" fmla="*/ 24 h 99"/>
                  <a:gd name="T14" fmla="*/ 154 w 154"/>
                  <a:gd name="T15" fmla="*/ 0 h 99"/>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99"/>
                  <a:gd name="T26" fmla="*/ 154 w 154"/>
                  <a:gd name="T27" fmla="*/ 99 h 9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99">
                    <a:moveTo>
                      <a:pt x="0" y="99"/>
                    </a:moveTo>
                    <a:lnTo>
                      <a:pt x="40" y="89"/>
                    </a:lnTo>
                    <a:lnTo>
                      <a:pt x="57" y="82"/>
                    </a:lnTo>
                    <a:lnTo>
                      <a:pt x="75" y="72"/>
                    </a:lnTo>
                    <a:lnTo>
                      <a:pt x="97" y="62"/>
                    </a:lnTo>
                    <a:lnTo>
                      <a:pt x="115" y="44"/>
                    </a:lnTo>
                    <a:lnTo>
                      <a:pt x="136" y="24"/>
                    </a:lnTo>
                    <a:lnTo>
                      <a:pt x="154" y="0"/>
                    </a:lnTo>
                  </a:path>
                </a:pathLst>
              </a:custGeom>
              <a:noFill/>
              <a:ln w="17526">
                <a:solidFill>
                  <a:srgbClr val="0000FF"/>
                </a:solidFill>
                <a:prstDash val="solid"/>
                <a:round/>
                <a:headEnd/>
                <a:tailEnd/>
              </a:ln>
            </p:spPr>
            <p:txBody>
              <a:bodyPr/>
              <a:lstStyle/>
              <a:p>
                <a:endParaRPr lang="en-US"/>
              </a:p>
            </p:txBody>
          </p:sp>
          <p:sp>
            <p:nvSpPr>
              <p:cNvPr id="49386" name="Freeform 140"/>
              <p:cNvSpPr>
                <a:spLocks noChangeAspect="1"/>
              </p:cNvSpPr>
              <p:nvPr/>
            </p:nvSpPr>
            <p:spPr bwMode="auto">
              <a:xfrm>
                <a:off x="523" y="2491"/>
                <a:ext cx="155" cy="361"/>
              </a:xfrm>
              <a:custGeom>
                <a:avLst/>
                <a:gdLst>
                  <a:gd name="T0" fmla="*/ 0 w 155"/>
                  <a:gd name="T1" fmla="*/ 361 h 361"/>
                  <a:gd name="T2" fmla="*/ 18 w 155"/>
                  <a:gd name="T3" fmla="*/ 330 h 361"/>
                  <a:gd name="T4" fmla="*/ 40 w 155"/>
                  <a:gd name="T5" fmla="*/ 292 h 361"/>
                  <a:gd name="T6" fmla="*/ 58 w 155"/>
                  <a:gd name="T7" fmla="*/ 247 h 361"/>
                  <a:gd name="T8" fmla="*/ 76 w 155"/>
                  <a:gd name="T9" fmla="*/ 203 h 361"/>
                  <a:gd name="T10" fmla="*/ 97 w 155"/>
                  <a:gd name="T11" fmla="*/ 155 h 361"/>
                  <a:gd name="T12" fmla="*/ 115 w 155"/>
                  <a:gd name="T13" fmla="*/ 103 h 361"/>
                  <a:gd name="T14" fmla="*/ 155 w 155"/>
                  <a:gd name="T15" fmla="*/ 0 h 361"/>
                  <a:gd name="T16" fmla="*/ 0 60000 65536"/>
                  <a:gd name="T17" fmla="*/ 0 60000 65536"/>
                  <a:gd name="T18" fmla="*/ 0 60000 65536"/>
                  <a:gd name="T19" fmla="*/ 0 60000 65536"/>
                  <a:gd name="T20" fmla="*/ 0 60000 65536"/>
                  <a:gd name="T21" fmla="*/ 0 60000 65536"/>
                  <a:gd name="T22" fmla="*/ 0 60000 65536"/>
                  <a:gd name="T23" fmla="*/ 0 60000 65536"/>
                  <a:gd name="T24" fmla="*/ 0 w 155"/>
                  <a:gd name="T25" fmla="*/ 0 h 361"/>
                  <a:gd name="T26" fmla="*/ 155 w 155"/>
                  <a:gd name="T27" fmla="*/ 361 h 36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5" h="361">
                    <a:moveTo>
                      <a:pt x="0" y="361"/>
                    </a:moveTo>
                    <a:lnTo>
                      <a:pt x="18" y="330"/>
                    </a:lnTo>
                    <a:lnTo>
                      <a:pt x="40" y="292"/>
                    </a:lnTo>
                    <a:lnTo>
                      <a:pt x="58" y="247"/>
                    </a:lnTo>
                    <a:lnTo>
                      <a:pt x="76" y="203"/>
                    </a:lnTo>
                    <a:lnTo>
                      <a:pt x="97" y="155"/>
                    </a:lnTo>
                    <a:lnTo>
                      <a:pt x="115" y="103"/>
                    </a:lnTo>
                    <a:lnTo>
                      <a:pt x="155" y="0"/>
                    </a:lnTo>
                  </a:path>
                </a:pathLst>
              </a:custGeom>
              <a:noFill/>
              <a:ln w="17526">
                <a:solidFill>
                  <a:srgbClr val="0000FF"/>
                </a:solidFill>
                <a:prstDash val="solid"/>
                <a:round/>
                <a:headEnd/>
                <a:tailEnd/>
              </a:ln>
            </p:spPr>
            <p:txBody>
              <a:bodyPr/>
              <a:lstStyle/>
              <a:p>
                <a:endParaRPr lang="en-US"/>
              </a:p>
            </p:txBody>
          </p:sp>
          <p:sp>
            <p:nvSpPr>
              <p:cNvPr id="49387" name="Freeform 141"/>
              <p:cNvSpPr>
                <a:spLocks noChangeAspect="1"/>
              </p:cNvSpPr>
              <p:nvPr/>
            </p:nvSpPr>
            <p:spPr bwMode="auto">
              <a:xfrm>
                <a:off x="678" y="2031"/>
                <a:ext cx="154" cy="460"/>
              </a:xfrm>
              <a:custGeom>
                <a:avLst/>
                <a:gdLst>
                  <a:gd name="T0" fmla="*/ 0 w 154"/>
                  <a:gd name="T1" fmla="*/ 460 h 460"/>
                  <a:gd name="T2" fmla="*/ 18 w 154"/>
                  <a:gd name="T3" fmla="*/ 405 h 460"/>
                  <a:gd name="T4" fmla="*/ 39 w 154"/>
                  <a:gd name="T5" fmla="*/ 344 h 460"/>
                  <a:gd name="T6" fmla="*/ 57 w 154"/>
                  <a:gd name="T7" fmla="*/ 278 h 460"/>
                  <a:gd name="T8" fmla="*/ 75 w 154"/>
                  <a:gd name="T9" fmla="*/ 213 h 460"/>
                  <a:gd name="T10" fmla="*/ 96 w 154"/>
                  <a:gd name="T11" fmla="*/ 151 h 460"/>
                  <a:gd name="T12" fmla="*/ 114 w 154"/>
                  <a:gd name="T13" fmla="*/ 93 h 460"/>
                  <a:gd name="T14" fmla="*/ 136 w 154"/>
                  <a:gd name="T15" fmla="*/ 42 h 460"/>
                  <a:gd name="T16" fmla="*/ 143 w 154"/>
                  <a:gd name="T17" fmla="*/ 21 h 460"/>
                  <a:gd name="T18" fmla="*/ 154 w 154"/>
                  <a:gd name="T19" fmla="*/ 0 h 4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4"/>
                  <a:gd name="T31" fmla="*/ 0 h 460"/>
                  <a:gd name="T32" fmla="*/ 154 w 154"/>
                  <a:gd name="T33" fmla="*/ 460 h 4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4" h="460">
                    <a:moveTo>
                      <a:pt x="0" y="460"/>
                    </a:moveTo>
                    <a:lnTo>
                      <a:pt x="18" y="405"/>
                    </a:lnTo>
                    <a:lnTo>
                      <a:pt x="39" y="344"/>
                    </a:lnTo>
                    <a:lnTo>
                      <a:pt x="57" y="278"/>
                    </a:lnTo>
                    <a:lnTo>
                      <a:pt x="75" y="213"/>
                    </a:lnTo>
                    <a:lnTo>
                      <a:pt x="96" y="151"/>
                    </a:lnTo>
                    <a:lnTo>
                      <a:pt x="114" y="93"/>
                    </a:lnTo>
                    <a:lnTo>
                      <a:pt x="136" y="42"/>
                    </a:lnTo>
                    <a:lnTo>
                      <a:pt x="143" y="21"/>
                    </a:lnTo>
                    <a:lnTo>
                      <a:pt x="154" y="0"/>
                    </a:lnTo>
                  </a:path>
                </a:pathLst>
              </a:custGeom>
              <a:noFill/>
              <a:ln w="17526">
                <a:solidFill>
                  <a:srgbClr val="0000FF"/>
                </a:solidFill>
                <a:prstDash val="solid"/>
                <a:round/>
                <a:headEnd/>
                <a:tailEnd/>
              </a:ln>
            </p:spPr>
            <p:txBody>
              <a:bodyPr/>
              <a:lstStyle/>
              <a:p>
                <a:endParaRPr lang="en-US"/>
              </a:p>
            </p:txBody>
          </p:sp>
          <p:sp>
            <p:nvSpPr>
              <p:cNvPr id="49388" name="Freeform 142"/>
              <p:cNvSpPr>
                <a:spLocks noChangeAspect="1"/>
              </p:cNvSpPr>
              <p:nvPr/>
            </p:nvSpPr>
            <p:spPr bwMode="auto">
              <a:xfrm>
                <a:off x="832" y="1932"/>
                <a:ext cx="154" cy="99"/>
              </a:xfrm>
              <a:custGeom>
                <a:avLst/>
                <a:gdLst>
                  <a:gd name="T0" fmla="*/ 0 w 154"/>
                  <a:gd name="T1" fmla="*/ 99 h 99"/>
                  <a:gd name="T2" fmla="*/ 18 w 154"/>
                  <a:gd name="T3" fmla="*/ 72 h 99"/>
                  <a:gd name="T4" fmla="*/ 36 w 154"/>
                  <a:gd name="T5" fmla="*/ 51 h 99"/>
                  <a:gd name="T6" fmla="*/ 57 w 154"/>
                  <a:gd name="T7" fmla="*/ 34 h 99"/>
                  <a:gd name="T8" fmla="*/ 75 w 154"/>
                  <a:gd name="T9" fmla="*/ 20 h 99"/>
                  <a:gd name="T10" fmla="*/ 97 w 154"/>
                  <a:gd name="T11" fmla="*/ 10 h 99"/>
                  <a:gd name="T12" fmla="*/ 118 w 154"/>
                  <a:gd name="T13" fmla="*/ 3 h 99"/>
                  <a:gd name="T14" fmla="*/ 136 w 154"/>
                  <a:gd name="T15" fmla="*/ 0 h 99"/>
                  <a:gd name="T16" fmla="*/ 154 w 154"/>
                  <a:gd name="T17" fmla="*/ 0 h 9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4"/>
                  <a:gd name="T28" fmla="*/ 0 h 99"/>
                  <a:gd name="T29" fmla="*/ 154 w 154"/>
                  <a:gd name="T30" fmla="*/ 99 h 9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4" h="99">
                    <a:moveTo>
                      <a:pt x="0" y="99"/>
                    </a:moveTo>
                    <a:lnTo>
                      <a:pt x="18" y="72"/>
                    </a:lnTo>
                    <a:lnTo>
                      <a:pt x="36" y="51"/>
                    </a:lnTo>
                    <a:lnTo>
                      <a:pt x="57" y="34"/>
                    </a:lnTo>
                    <a:lnTo>
                      <a:pt x="75" y="20"/>
                    </a:lnTo>
                    <a:lnTo>
                      <a:pt x="97" y="10"/>
                    </a:lnTo>
                    <a:lnTo>
                      <a:pt x="118" y="3"/>
                    </a:lnTo>
                    <a:lnTo>
                      <a:pt x="136" y="0"/>
                    </a:lnTo>
                    <a:lnTo>
                      <a:pt x="154" y="0"/>
                    </a:lnTo>
                  </a:path>
                </a:pathLst>
              </a:custGeom>
              <a:noFill/>
              <a:ln w="17526">
                <a:solidFill>
                  <a:srgbClr val="0000FF"/>
                </a:solidFill>
                <a:prstDash val="solid"/>
                <a:round/>
                <a:headEnd/>
                <a:tailEnd/>
              </a:ln>
            </p:spPr>
            <p:txBody>
              <a:bodyPr/>
              <a:lstStyle/>
              <a:p>
                <a:endParaRPr lang="en-US"/>
              </a:p>
            </p:txBody>
          </p:sp>
          <p:sp>
            <p:nvSpPr>
              <p:cNvPr id="49389" name="Freeform 143"/>
              <p:cNvSpPr>
                <a:spLocks noChangeAspect="1"/>
              </p:cNvSpPr>
              <p:nvPr/>
            </p:nvSpPr>
            <p:spPr bwMode="auto">
              <a:xfrm>
                <a:off x="986" y="1932"/>
                <a:ext cx="154" cy="99"/>
              </a:xfrm>
              <a:custGeom>
                <a:avLst/>
                <a:gdLst>
                  <a:gd name="T0" fmla="*/ 0 w 154"/>
                  <a:gd name="T1" fmla="*/ 0 h 99"/>
                  <a:gd name="T2" fmla="*/ 18 w 154"/>
                  <a:gd name="T3" fmla="*/ 0 h 99"/>
                  <a:gd name="T4" fmla="*/ 36 w 154"/>
                  <a:gd name="T5" fmla="*/ 3 h 99"/>
                  <a:gd name="T6" fmla="*/ 58 w 154"/>
                  <a:gd name="T7" fmla="*/ 10 h 99"/>
                  <a:gd name="T8" fmla="*/ 75 w 154"/>
                  <a:gd name="T9" fmla="*/ 20 h 99"/>
                  <a:gd name="T10" fmla="*/ 97 w 154"/>
                  <a:gd name="T11" fmla="*/ 34 h 99"/>
                  <a:gd name="T12" fmla="*/ 119 w 154"/>
                  <a:gd name="T13" fmla="*/ 51 h 99"/>
                  <a:gd name="T14" fmla="*/ 136 w 154"/>
                  <a:gd name="T15" fmla="*/ 72 h 99"/>
                  <a:gd name="T16" fmla="*/ 154 w 154"/>
                  <a:gd name="T17" fmla="*/ 99 h 9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4"/>
                  <a:gd name="T28" fmla="*/ 0 h 99"/>
                  <a:gd name="T29" fmla="*/ 154 w 154"/>
                  <a:gd name="T30" fmla="*/ 99 h 9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4" h="99">
                    <a:moveTo>
                      <a:pt x="0" y="0"/>
                    </a:moveTo>
                    <a:lnTo>
                      <a:pt x="18" y="0"/>
                    </a:lnTo>
                    <a:lnTo>
                      <a:pt x="36" y="3"/>
                    </a:lnTo>
                    <a:lnTo>
                      <a:pt x="58" y="10"/>
                    </a:lnTo>
                    <a:lnTo>
                      <a:pt x="75" y="20"/>
                    </a:lnTo>
                    <a:lnTo>
                      <a:pt x="97" y="34"/>
                    </a:lnTo>
                    <a:lnTo>
                      <a:pt x="119" y="51"/>
                    </a:lnTo>
                    <a:lnTo>
                      <a:pt x="136" y="72"/>
                    </a:lnTo>
                    <a:lnTo>
                      <a:pt x="154" y="99"/>
                    </a:lnTo>
                  </a:path>
                </a:pathLst>
              </a:custGeom>
              <a:noFill/>
              <a:ln w="17526">
                <a:solidFill>
                  <a:srgbClr val="0000FF"/>
                </a:solidFill>
                <a:prstDash val="solid"/>
                <a:round/>
                <a:headEnd/>
                <a:tailEnd/>
              </a:ln>
            </p:spPr>
            <p:txBody>
              <a:bodyPr/>
              <a:lstStyle/>
              <a:p>
                <a:endParaRPr lang="en-US"/>
              </a:p>
            </p:txBody>
          </p:sp>
          <p:sp>
            <p:nvSpPr>
              <p:cNvPr id="49390" name="Freeform 144"/>
              <p:cNvSpPr>
                <a:spLocks noChangeAspect="1"/>
              </p:cNvSpPr>
              <p:nvPr/>
            </p:nvSpPr>
            <p:spPr bwMode="auto">
              <a:xfrm>
                <a:off x="1140" y="2031"/>
                <a:ext cx="155" cy="460"/>
              </a:xfrm>
              <a:custGeom>
                <a:avLst/>
                <a:gdLst>
                  <a:gd name="T0" fmla="*/ 0 w 155"/>
                  <a:gd name="T1" fmla="*/ 0 h 460"/>
                  <a:gd name="T2" fmla="*/ 11 w 155"/>
                  <a:gd name="T3" fmla="*/ 21 h 460"/>
                  <a:gd name="T4" fmla="*/ 18 w 155"/>
                  <a:gd name="T5" fmla="*/ 42 h 460"/>
                  <a:gd name="T6" fmla="*/ 40 w 155"/>
                  <a:gd name="T7" fmla="*/ 93 h 460"/>
                  <a:gd name="T8" fmla="*/ 58 w 155"/>
                  <a:gd name="T9" fmla="*/ 151 h 460"/>
                  <a:gd name="T10" fmla="*/ 76 w 155"/>
                  <a:gd name="T11" fmla="*/ 213 h 460"/>
                  <a:gd name="T12" fmla="*/ 97 w 155"/>
                  <a:gd name="T13" fmla="*/ 278 h 460"/>
                  <a:gd name="T14" fmla="*/ 115 w 155"/>
                  <a:gd name="T15" fmla="*/ 344 h 460"/>
                  <a:gd name="T16" fmla="*/ 137 w 155"/>
                  <a:gd name="T17" fmla="*/ 405 h 460"/>
                  <a:gd name="T18" fmla="*/ 155 w 155"/>
                  <a:gd name="T19" fmla="*/ 460 h 4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5"/>
                  <a:gd name="T31" fmla="*/ 0 h 460"/>
                  <a:gd name="T32" fmla="*/ 155 w 155"/>
                  <a:gd name="T33" fmla="*/ 460 h 4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5" h="460">
                    <a:moveTo>
                      <a:pt x="0" y="0"/>
                    </a:moveTo>
                    <a:lnTo>
                      <a:pt x="11" y="21"/>
                    </a:lnTo>
                    <a:lnTo>
                      <a:pt x="18" y="42"/>
                    </a:lnTo>
                    <a:lnTo>
                      <a:pt x="40" y="93"/>
                    </a:lnTo>
                    <a:lnTo>
                      <a:pt x="58" y="151"/>
                    </a:lnTo>
                    <a:lnTo>
                      <a:pt x="76" y="213"/>
                    </a:lnTo>
                    <a:lnTo>
                      <a:pt x="97" y="278"/>
                    </a:lnTo>
                    <a:lnTo>
                      <a:pt x="115" y="344"/>
                    </a:lnTo>
                    <a:lnTo>
                      <a:pt x="137" y="405"/>
                    </a:lnTo>
                    <a:lnTo>
                      <a:pt x="155" y="460"/>
                    </a:lnTo>
                  </a:path>
                </a:pathLst>
              </a:custGeom>
              <a:noFill/>
              <a:ln w="17526">
                <a:solidFill>
                  <a:srgbClr val="0000FF"/>
                </a:solidFill>
                <a:prstDash val="solid"/>
                <a:round/>
                <a:headEnd/>
                <a:tailEnd/>
              </a:ln>
            </p:spPr>
            <p:txBody>
              <a:bodyPr/>
              <a:lstStyle/>
              <a:p>
                <a:endParaRPr lang="en-US"/>
              </a:p>
            </p:txBody>
          </p:sp>
          <p:sp>
            <p:nvSpPr>
              <p:cNvPr id="49391" name="Freeform 145"/>
              <p:cNvSpPr>
                <a:spLocks noChangeAspect="1"/>
              </p:cNvSpPr>
              <p:nvPr/>
            </p:nvSpPr>
            <p:spPr bwMode="auto">
              <a:xfrm>
                <a:off x="1295" y="2491"/>
                <a:ext cx="154" cy="361"/>
              </a:xfrm>
              <a:custGeom>
                <a:avLst/>
                <a:gdLst>
                  <a:gd name="T0" fmla="*/ 0 w 154"/>
                  <a:gd name="T1" fmla="*/ 0 h 361"/>
                  <a:gd name="T2" fmla="*/ 39 w 154"/>
                  <a:gd name="T3" fmla="*/ 103 h 361"/>
                  <a:gd name="T4" fmla="*/ 57 w 154"/>
                  <a:gd name="T5" fmla="*/ 155 h 361"/>
                  <a:gd name="T6" fmla="*/ 75 w 154"/>
                  <a:gd name="T7" fmla="*/ 203 h 361"/>
                  <a:gd name="T8" fmla="*/ 97 w 154"/>
                  <a:gd name="T9" fmla="*/ 247 h 361"/>
                  <a:gd name="T10" fmla="*/ 114 w 154"/>
                  <a:gd name="T11" fmla="*/ 292 h 361"/>
                  <a:gd name="T12" fmla="*/ 136 w 154"/>
                  <a:gd name="T13" fmla="*/ 330 h 361"/>
                  <a:gd name="T14" fmla="*/ 154 w 154"/>
                  <a:gd name="T15" fmla="*/ 361 h 361"/>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361"/>
                  <a:gd name="T26" fmla="*/ 154 w 154"/>
                  <a:gd name="T27" fmla="*/ 361 h 36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361">
                    <a:moveTo>
                      <a:pt x="0" y="0"/>
                    </a:moveTo>
                    <a:lnTo>
                      <a:pt x="39" y="103"/>
                    </a:lnTo>
                    <a:lnTo>
                      <a:pt x="57" y="155"/>
                    </a:lnTo>
                    <a:lnTo>
                      <a:pt x="75" y="203"/>
                    </a:lnTo>
                    <a:lnTo>
                      <a:pt x="97" y="247"/>
                    </a:lnTo>
                    <a:lnTo>
                      <a:pt x="114" y="292"/>
                    </a:lnTo>
                    <a:lnTo>
                      <a:pt x="136" y="330"/>
                    </a:lnTo>
                    <a:lnTo>
                      <a:pt x="154" y="361"/>
                    </a:lnTo>
                  </a:path>
                </a:pathLst>
              </a:custGeom>
              <a:noFill/>
              <a:ln w="17526">
                <a:solidFill>
                  <a:srgbClr val="0000FF"/>
                </a:solidFill>
                <a:prstDash val="solid"/>
                <a:round/>
                <a:headEnd/>
                <a:tailEnd/>
              </a:ln>
            </p:spPr>
            <p:txBody>
              <a:bodyPr/>
              <a:lstStyle/>
              <a:p>
                <a:endParaRPr lang="en-US"/>
              </a:p>
            </p:txBody>
          </p:sp>
          <p:sp>
            <p:nvSpPr>
              <p:cNvPr id="49392" name="Freeform 146"/>
              <p:cNvSpPr>
                <a:spLocks noChangeAspect="1"/>
              </p:cNvSpPr>
              <p:nvPr/>
            </p:nvSpPr>
            <p:spPr bwMode="auto">
              <a:xfrm>
                <a:off x="1449" y="2852"/>
                <a:ext cx="154" cy="99"/>
              </a:xfrm>
              <a:custGeom>
                <a:avLst/>
                <a:gdLst>
                  <a:gd name="T0" fmla="*/ 0 w 154"/>
                  <a:gd name="T1" fmla="*/ 0 h 99"/>
                  <a:gd name="T2" fmla="*/ 18 w 154"/>
                  <a:gd name="T3" fmla="*/ 24 h 99"/>
                  <a:gd name="T4" fmla="*/ 39 w 154"/>
                  <a:gd name="T5" fmla="*/ 44 h 99"/>
                  <a:gd name="T6" fmla="*/ 57 w 154"/>
                  <a:gd name="T7" fmla="*/ 62 h 99"/>
                  <a:gd name="T8" fmla="*/ 75 w 154"/>
                  <a:gd name="T9" fmla="*/ 72 h 99"/>
                  <a:gd name="T10" fmla="*/ 97 w 154"/>
                  <a:gd name="T11" fmla="*/ 82 h 99"/>
                  <a:gd name="T12" fmla="*/ 115 w 154"/>
                  <a:gd name="T13" fmla="*/ 89 h 99"/>
                  <a:gd name="T14" fmla="*/ 154 w 154"/>
                  <a:gd name="T15" fmla="*/ 99 h 99"/>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99"/>
                  <a:gd name="T26" fmla="*/ 154 w 154"/>
                  <a:gd name="T27" fmla="*/ 99 h 9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99">
                    <a:moveTo>
                      <a:pt x="0" y="0"/>
                    </a:moveTo>
                    <a:lnTo>
                      <a:pt x="18" y="24"/>
                    </a:lnTo>
                    <a:lnTo>
                      <a:pt x="39" y="44"/>
                    </a:lnTo>
                    <a:lnTo>
                      <a:pt x="57" y="62"/>
                    </a:lnTo>
                    <a:lnTo>
                      <a:pt x="75" y="72"/>
                    </a:lnTo>
                    <a:lnTo>
                      <a:pt x="97" y="82"/>
                    </a:lnTo>
                    <a:lnTo>
                      <a:pt x="115" y="89"/>
                    </a:lnTo>
                    <a:lnTo>
                      <a:pt x="154" y="99"/>
                    </a:lnTo>
                  </a:path>
                </a:pathLst>
              </a:custGeom>
              <a:noFill/>
              <a:ln w="17526">
                <a:solidFill>
                  <a:srgbClr val="0000FF"/>
                </a:solidFill>
                <a:prstDash val="solid"/>
                <a:round/>
                <a:headEnd/>
                <a:tailEnd/>
              </a:ln>
            </p:spPr>
            <p:txBody>
              <a:bodyPr/>
              <a:lstStyle/>
              <a:p>
                <a:endParaRPr lang="en-US"/>
              </a:p>
            </p:txBody>
          </p:sp>
        </p:grpSp>
        <p:grpSp>
          <p:nvGrpSpPr>
            <p:cNvPr id="19" name="Group 147"/>
            <p:cNvGrpSpPr>
              <a:grpSpLocks noChangeAspect="1"/>
            </p:cNvGrpSpPr>
            <p:nvPr/>
          </p:nvGrpSpPr>
          <p:grpSpPr bwMode="auto">
            <a:xfrm>
              <a:off x="3893" y="448"/>
              <a:ext cx="1183" cy="1034"/>
              <a:chOff x="369" y="1932"/>
              <a:chExt cx="1234" cy="1019"/>
            </a:xfrm>
          </p:grpSpPr>
          <p:sp>
            <p:nvSpPr>
              <p:cNvPr id="49377" name="Freeform 148"/>
              <p:cNvSpPr>
                <a:spLocks noChangeAspect="1"/>
              </p:cNvSpPr>
              <p:nvPr/>
            </p:nvSpPr>
            <p:spPr bwMode="auto">
              <a:xfrm>
                <a:off x="369" y="2852"/>
                <a:ext cx="154" cy="99"/>
              </a:xfrm>
              <a:custGeom>
                <a:avLst/>
                <a:gdLst>
                  <a:gd name="T0" fmla="*/ 0 w 154"/>
                  <a:gd name="T1" fmla="*/ 99 h 99"/>
                  <a:gd name="T2" fmla="*/ 40 w 154"/>
                  <a:gd name="T3" fmla="*/ 89 h 99"/>
                  <a:gd name="T4" fmla="*/ 57 w 154"/>
                  <a:gd name="T5" fmla="*/ 82 h 99"/>
                  <a:gd name="T6" fmla="*/ 75 w 154"/>
                  <a:gd name="T7" fmla="*/ 72 h 99"/>
                  <a:gd name="T8" fmla="*/ 97 w 154"/>
                  <a:gd name="T9" fmla="*/ 62 h 99"/>
                  <a:gd name="T10" fmla="*/ 115 w 154"/>
                  <a:gd name="T11" fmla="*/ 44 h 99"/>
                  <a:gd name="T12" fmla="*/ 136 w 154"/>
                  <a:gd name="T13" fmla="*/ 24 h 99"/>
                  <a:gd name="T14" fmla="*/ 154 w 154"/>
                  <a:gd name="T15" fmla="*/ 0 h 99"/>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99"/>
                  <a:gd name="T26" fmla="*/ 154 w 154"/>
                  <a:gd name="T27" fmla="*/ 99 h 9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99">
                    <a:moveTo>
                      <a:pt x="0" y="99"/>
                    </a:moveTo>
                    <a:lnTo>
                      <a:pt x="40" y="89"/>
                    </a:lnTo>
                    <a:lnTo>
                      <a:pt x="57" y="82"/>
                    </a:lnTo>
                    <a:lnTo>
                      <a:pt x="75" y="72"/>
                    </a:lnTo>
                    <a:lnTo>
                      <a:pt x="97" y="62"/>
                    </a:lnTo>
                    <a:lnTo>
                      <a:pt x="115" y="44"/>
                    </a:lnTo>
                    <a:lnTo>
                      <a:pt x="136" y="24"/>
                    </a:lnTo>
                    <a:lnTo>
                      <a:pt x="154" y="0"/>
                    </a:lnTo>
                  </a:path>
                </a:pathLst>
              </a:custGeom>
              <a:noFill/>
              <a:ln w="17526">
                <a:solidFill>
                  <a:srgbClr val="0000FF"/>
                </a:solidFill>
                <a:prstDash val="solid"/>
                <a:round/>
                <a:headEnd/>
                <a:tailEnd/>
              </a:ln>
            </p:spPr>
            <p:txBody>
              <a:bodyPr/>
              <a:lstStyle/>
              <a:p>
                <a:endParaRPr lang="en-US"/>
              </a:p>
            </p:txBody>
          </p:sp>
          <p:sp>
            <p:nvSpPr>
              <p:cNvPr id="49378" name="Freeform 149"/>
              <p:cNvSpPr>
                <a:spLocks noChangeAspect="1"/>
              </p:cNvSpPr>
              <p:nvPr/>
            </p:nvSpPr>
            <p:spPr bwMode="auto">
              <a:xfrm>
                <a:off x="523" y="2491"/>
                <a:ext cx="155" cy="361"/>
              </a:xfrm>
              <a:custGeom>
                <a:avLst/>
                <a:gdLst>
                  <a:gd name="T0" fmla="*/ 0 w 155"/>
                  <a:gd name="T1" fmla="*/ 361 h 361"/>
                  <a:gd name="T2" fmla="*/ 18 w 155"/>
                  <a:gd name="T3" fmla="*/ 330 h 361"/>
                  <a:gd name="T4" fmla="*/ 40 w 155"/>
                  <a:gd name="T5" fmla="*/ 292 h 361"/>
                  <a:gd name="T6" fmla="*/ 58 w 155"/>
                  <a:gd name="T7" fmla="*/ 247 h 361"/>
                  <a:gd name="T8" fmla="*/ 76 w 155"/>
                  <a:gd name="T9" fmla="*/ 203 h 361"/>
                  <a:gd name="T10" fmla="*/ 97 w 155"/>
                  <a:gd name="T11" fmla="*/ 155 h 361"/>
                  <a:gd name="T12" fmla="*/ 115 w 155"/>
                  <a:gd name="T13" fmla="*/ 103 h 361"/>
                  <a:gd name="T14" fmla="*/ 155 w 155"/>
                  <a:gd name="T15" fmla="*/ 0 h 361"/>
                  <a:gd name="T16" fmla="*/ 0 60000 65536"/>
                  <a:gd name="T17" fmla="*/ 0 60000 65536"/>
                  <a:gd name="T18" fmla="*/ 0 60000 65536"/>
                  <a:gd name="T19" fmla="*/ 0 60000 65536"/>
                  <a:gd name="T20" fmla="*/ 0 60000 65536"/>
                  <a:gd name="T21" fmla="*/ 0 60000 65536"/>
                  <a:gd name="T22" fmla="*/ 0 60000 65536"/>
                  <a:gd name="T23" fmla="*/ 0 60000 65536"/>
                  <a:gd name="T24" fmla="*/ 0 w 155"/>
                  <a:gd name="T25" fmla="*/ 0 h 361"/>
                  <a:gd name="T26" fmla="*/ 155 w 155"/>
                  <a:gd name="T27" fmla="*/ 361 h 36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5" h="361">
                    <a:moveTo>
                      <a:pt x="0" y="361"/>
                    </a:moveTo>
                    <a:lnTo>
                      <a:pt x="18" y="330"/>
                    </a:lnTo>
                    <a:lnTo>
                      <a:pt x="40" y="292"/>
                    </a:lnTo>
                    <a:lnTo>
                      <a:pt x="58" y="247"/>
                    </a:lnTo>
                    <a:lnTo>
                      <a:pt x="76" y="203"/>
                    </a:lnTo>
                    <a:lnTo>
                      <a:pt x="97" y="155"/>
                    </a:lnTo>
                    <a:lnTo>
                      <a:pt x="115" y="103"/>
                    </a:lnTo>
                    <a:lnTo>
                      <a:pt x="155" y="0"/>
                    </a:lnTo>
                  </a:path>
                </a:pathLst>
              </a:custGeom>
              <a:noFill/>
              <a:ln w="17526">
                <a:solidFill>
                  <a:srgbClr val="0000FF"/>
                </a:solidFill>
                <a:prstDash val="solid"/>
                <a:round/>
                <a:headEnd/>
                <a:tailEnd/>
              </a:ln>
            </p:spPr>
            <p:txBody>
              <a:bodyPr/>
              <a:lstStyle/>
              <a:p>
                <a:endParaRPr lang="en-US"/>
              </a:p>
            </p:txBody>
          </p:sp>
          <p:sp>
            <p:nvSpPr>
              <p:cNvPr id="49379" name="Freeform 150"/>
              <p:cNvSpPr>
                <a:spLocks noChangeAspect="1"/>
              </p:cNvSpPr>
              <p:nvPr/>
            </p:nvSpPr>
            <p:spPr bwMode="auto">
              <a:xfrm>
                <a:off x="678" y="2031"/>
                <a:ext cx="154" cy="460"/>
              </a:xfrm>
              <a:custGeom>
                <a:avLst/>
                <a:gdLst>
                  <a:gd name="T0" fmla="*/ 0 w 154"/>
                  <a:gd name="T1" fmla="*/ 460 h 460"/>
                  <a:gd name="T2" fmla="*/ 18 w 154"/>
                  <a:gd name="T3" fmla="*/ 405 h 460"/>
                  <a:gd name="T4" fmla="*/ 39 w 154"/>
                  <a:gd name="T5" fmla="*/ 344 h 460"/>
                  <a:gd name="T6" fmla="*/ 57 w 154"/>
                  <a:gd name="T7" fmla="*/ 278 h 460"/>
                  <a:gd name="T8" fmla="*/ 75 w 154"/>
                  <a:gd name="T9" fmla="*/ 213 h 460"/>
                  <a:gd name="T10" fmla="*/ 96 w 154"/>
                  <a:gd name="T11" fmla="*/ 151 h 460"/>
                  <a:gd name="T12" fmla="*/ 114 w 154"/>
                  <a:gd name="T13" fmla="*/ 93 h 460"/>
                  <a:gd name="T14" fmla="*/ 136 w 154"/>
                  <a:gd name="T15" fmla="*/ 42 h 460"/>
                  <a:gd name="T16" fmla="*/ 143 w 154"/>
                  <a:gd name="T17" fmla="*/ 21 h 460"/>
                  <a:gd name="T18" fmla="*/ 154 w 154"/>
                  <a:gd name="T19" fmla="*/ 0 h 4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4"/>
                  <a:gd name="T31" fmla="*/ 0 h 460"/>
                  <a:gd name="T32" fmla="*/ 154 w 154"/>
                  <a:gd name="T33" fmla="*/ 460 h 4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4" h="460">
                    <a:moveTo>
                      <a:pt x="0" y="460"/>
                    </a:moveTo>
                    <a:lnTo>
                      <a:pt x="18" y="405"/>
                    </a:lnTo>
                    <a:lnTo>
                      <a:pt x="39" y="344"/>
                    </a:lnTo>
                    <a:lnTo>
                      <a:pt x="57" y="278"/>
                    </a:lnTo>
                    <a:lnTo>
                      <a:pt x="75" y="213"/>
                    </a:lnTo>
                    <a:lnTo>
                      <a:pt x="96" y="151"/>
                    </a:lnTo>
                    <a:lnTo>
                      <a:pt x="114" y="93"/>
                    </a:lnTo>
                    <a:lnTo>
                      <a:pt x="136" y="42"/>
                    </a:lnTo>
                    <a:lnTo>
                      <a:pt x="143" y="21"/>
                    </a:lnTo>
                    <a:lnTo>
                      <a:pt x="154" y="0"/>
                    </a:lnTo>
                  </a:path>
                </a:pathLst>
              </a:custGeom>
              <a:noFill/>
              <a:ln w="17526">
                <a:solidFill>
                  <a:srgbClr val="0000FF"/>
                </a:solidFill>
                <a:prstDash val="solid"/>
                <a:round/>
                <a:headEnd/>
                <a:tailEnd/>
              </a:ln>
            </p:spPr>
            <p:txBody>
              <a:bodyPr/>
              <a:lstStyle/>
              <a:p>
                <a:endParaRPr lang="en-US"/>
              </a:p>
            </p:txBody>
          </p:sp>
          <p:sp>
            <p:nvSpPr>
              <p:cNvPr id="49380" name="Freeform 151"/>
              <p:cNvSpPr>
                <a:spLocks noChangeAspect="1"/>
              </p:cNvSpPr>
              <p:nvPr/>
            </p:nvSpPr>
            <p:spPr bwMode="auto">
              <a:xfrm>
                <a:off x="832" y="1932"/>
                <a:ext cx="154" cy="99"/>
              </a:xfrm>
              <a:custGeom>
                <a:avLst/>
                <a:gdLst>
                  <a:gd name="T0" fmla="*/ 0 w 154"/>
                  <a:gd name="T1" fmla="*/ 99 h 99"/>
                  <a:gd name="T2" fmla="*/ 18 w 154"/>
                  <a:gd name="T3" fmla="*/ 72 h 99"/>
                  <a:gd name="T4" fmla="*/ 36 w 154"/>
                  <a:gd name="T5" fmla="*/ 51 h 99"/>
                  <a:gd name="T6" fmla="*/ 57 w 154"/>
                  <a:gd name="T7" fmla="*/ 34 h 99"/>
                  <a:gd name="T8" fmla="*/ 75 w 154"/>
                  <a:gd name="T9" fmla="*/ 20 h 99"/>
                  <a:gd name="T10" fmla="*/ 97 w 154"/>
                  <a:gd name="T11" fmla="*/ 10 h 99"/>
                  <a:gd name="T12" fmla="*/ 118 w 154"/>
                  <a:gd name="T13" fmla="*/ 3 h 99"/>
                  <a:gd name="T14" fmla="*/ 136 w 154"/>
                  <a:gd name="T15" fmla="*/ 0 h 99"/>
                  <a:gd name="T16" fmla="*/ 154 w 154"/>
                  <a:gd name="T17" fmla="*/ 0 h 9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4"/>
                  <a:gd name="T28" fmla="*/ 0 h 99"/>
                  <a:gd name="T29" fmla="*/ 154 w 154"/>
                  <a:gd name="T30" fmla="*/ 99 h 9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4" h="99">
                    <a:moveTo>
                      <a:pt x="0" y="99"/>
                    </a:moveTo>
                    <a:lnTo>
                      <a:pt x="18" y="72"/>
                    </a:lnTo>
                    <a:lnTo>
                      <a:pt x="36" y="51"/>
                    </a:lnTo>
                    <a:lnTo>
                      <a:pt x="57" y="34"/>
                    </a:lnTo>
                    <a:lnTo>
                      <a:pt x="75" y="20"/>
                    </a:lnTo>
                    <a:lnTo>
                      <a:pt x="97" y="10"/>
                    </a:lnTo>
                    <a:lnTo>
                      <a:pt x="118" y="3"/>
                    </a:lnTo>
                    <a:lnTo>
                      <a:pt x="136" y="0"/>
                    </a:lnTo>
                    <a:lnTo>
                      <a:pt x="154" y="0"/>
                    </a:lnTo>
                  </a:path>
                </a:pathLst>
              </a:custGeom>
              <a:noFill/>
              <a:ln w="17526">
                <a:solidFill>
                  <a:srgbClr val="0000FF"/>
                </a:solidFill>
                <a:prstDash val="solid"/>
                <a:round/>
                <a:headEnd/>
                <a:tailEnd/>
              </a:ln>
            </p:spPr>
            <p:txBody>
              <a:bodyPr/>
              <a:lstStyle/>
              <a:p>
                <a:endParaRPr lang="en-US"/>
              </a:p>
            </p:txBody>
          </p:sp>
          <p:sp>
            <p:nvSpPr>
              <p:cNvPr id="49381" name="Freeform 152"/>
              <p:cNvSpPr>
                <a:spLocks noChangeAspect="1"/>
              </p:cNvSpPr>
              <p:nvPr/>
            </p:nvSpPr>
            <p:spPr bwMode="auto">
              <a:xfrm>
                <a:off x="986" y="1932"/>
                <a:ext cx="154" cy="99"/>
              </a:xfrm>
              <a:custGeom>
                <a:avLst/>
                <a:gdLst>
                  <a:gd name="T0" fmla="*/ 0 w 154"/>
                  <a:gd name="T1" fmla="*/ 0 h 99"/>
                  <a:gd name="T2" fmla="*/ 18 w 154"/>
                  <a:gd name="T3" fmla="*/ 0 h 99"/>
                  <a:gd name="T4" fmla="*/ 36 w 154"/>
                  <a:gd name="T5" fmla="*/ 3 h 99"/>
                  <a:gd name="T6" fmla="*/ 58 w 154"/>
                  <a:gd name="T7" fmla="*/ 10 h 99"/>
                  <a:gd name="T8" fmla="*/ 75 w 154"/>
                  <a:gd name="T9" fmla="*/ 20 h 99"/>
                  <a:gd name="T10" fmla="*/ 97 w 154"/>
                  <a:gd name="T11" fmla="*/ 34 h 99"/>
                  <a:gd name="T12" fmla="*/ 119 w 154"/>
                  <a:gd name="T13" fmla="*/ 51 h 99"/>
                  <a:gd name="T14" fmla="*/ 136 w 154"/>
                  <a:gd name="T15" fmla="*/ 72 h 99"/>
                  <a:gd name="T16" fmla="*/ 154 w 154"/>
                  <a:gd name="T17" fmla="*/ 99 h 9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4"/>
                  <a:gd name="T28" fmla="*/ 0 h 99"/>
                  <a:gd name="T29" fmla="*/ 154 w 154"/>
                  <a:gd name="T30" fmla="*/ 99 h 9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4" h="99">
                    <a:moveTo>
                      <a:pt x="0" y="0"/>
                    </a:moveTo>
                    <a:lnTo>
                      <a:pt x="18" y="0"/>
                    </a:lnTo>
                    <a:lnTo>
                      <a:pt x="36" y="3"/>
                    </a:lnTo>
                    <a:lnTo>
                      <a:pt x="58" y="10"/>
                    </a:lnTo>
                    <a:lnTo>
                      <a:pt x="75" y="20"/>
                    </a:lnTo>
                    <a:lnTo>
                      <a:pt x="97" y="34"/>
                    </a:lnTo>
                    <a:lnTo>
                      <a:pt x="119" y="51"/>
                    </a:lnTo>
                    <a:lnTo>
                      <a:pt x="136" y="72"/>
                    </a:lnTo>
                    <a:lnTo>
                      <a:pt x="154" y="99"/>
                    </a:lnTo>
                  </a:path>
                </a:pathLst>
              </a:custGeom>
              <a:noFill/>
              <a:ln w="17526">
                <a:solidFill>
                  <a:srgbClr val="0000FF"/>
                </a:solidFill>
                <a:prstDash val="solid"/>
                <a:round/>
                <a:headEnd/>
                <a:tailEnd/>
              </a:ln>
            </p:spPr>
            <p:txBody>
              <a:bodyPr/>
              <a:lstStyle/>
              <a:p>
                <a:endParaRPr lang="en-US"/>
              </a:p>
            </p:txBody>
          </p:sp>
          <p:sp>
            <p:nvSpPr>
              <p:cNvPr id="49382" name="Freeform 153"/>
              <p:cNvSpPr>
                <a:spLocks noChangeAspect="1"/>
              </p:cNvSpPr>
              <p:nvPr/>
            </p:nvSpPr>
            <p:spPr bwMode="auto">
              <a:xfrm>
                <a:off x="1140" y="2031"/>
                <a:ext cx="155" cy="460"/>
              </a:xfrm>
              <a:custGeom>
                <a:avLst/>
                <a:gdLst>
                  <a:gd name="T0" fmla="*/ 0 w 155"/>
                  <a:gd name="T1" fmla="*/ 0 h 460"/>
                  <a:gd name="T2" fmla="*/ 11 w 155"/>
                  <a:gd name="T3" fmla="*/ 21 h 460"/>
                  <a:gd name="T4" fmla="*/ 18 w 155"/>
                  <a:gd name="T5" fmla="*/ 42 h 460"/>
                  <a:gd name="T6" fmla="*/ 40 w 155"/>
                  <a:gd name="T7" fmla="*/ 93 h 460"/>
                  <a:gd name="T8" fmla="*/ 58 w 155"/>
                  <a:gd name="T9" fmla="*/ 151 h 460"/>
                  <a:gd name="T10" fmla="*/ 76 w 155"/>
                  <a:gd name="T11" fmla="*/ 213 h 460"/>
                  <a:gd name="T12" fmla="*/ 97 w 155"/>
                  <a:gd name="T13" fmla="*/ 278 h 460"/>
                  <a:gd name="T14" fmla="*/ 115 w 155"/>
                  <a:gd name="T15" fmla="*/ 344 h 460"/>
                  <a:gd name="T16" fmla="*/ 137 w 155"/>
                  <a:gd name="T17" fmla="*/ 405 h 460"/>
                  <a:gd name="T18" fmla="*/ 155 w 155"/>
                  <a:gd name="T19" fmla="*/ 460 h 4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5"/>
                  <a:gd name="T31" fmla="*/ 0 h 460"/>
                  <a:gd name="T32" fmla="*/ 155 w 155"/>
                  <a:gd name="T33" fmla="*/ 460 h 4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5" h="460">
                    <a:moveTo>
                      <a:pt x="0" y="0"/>
                    </a:moveTo>
                    <a:lnTo>
                      <a:pt x="11" y="21"/>
                    </a:lnTo>
                    <a:lnTo>
                      <a:pt x="18" y="42"/>
                    </a:lnTo>
                    <a:lnTo>
                      <a:pt x="40" y="93"/>
                    </a:lnTo>
                    <a:lnTo>
                      <a:pt x="58" y="151"/>
                    </a:lnTo>
                    <a:lnTo>
                      <a:pt x="76" y="213"/>
                    </a:lnTo>
                    <a:lnTo>
                      <a:pt x="97" y="278"/>
                    </a:lnTo>
                    <a:lnTo>
                      <a:pt x="115" y="344"/>
                    </a:lnTo>
                    <a:lnTo>
                      <a:pt x="137" y="405"/>
                    </a:lnTo>
                    <a:lnTo>
                      <a:pt x="155" y="460"/>
                    </a:lnTo>
                  </a:path>
                </a:pathLst>
              </a:custGeom>
              <a:noFill/>
              <a:ln w="17526">
                <a:solidFill>
                  <a:srgbClr val="0000FF"/>
                </a:solidFill>
                <a:prstDash val="solid"/>
                <a:round/>
                <a:headEnd/>
                <a:tailEnd/>
              </a:ln>
            </p:spPr>
            <p:txBody>
              <a:bodyPr/>
              <a:lstStyle/>
              <a:p>
                <a:endParaRPr lang="en-US"/>
              </a:p>
            </p:txBody>
          </p:sp>
          <p:sp>
            <p:nvSpPr>
              <p:cNvPr id="49383" name="Freeform 154"/>
              <p:cNvSpPr>
                <a:spLocks noChangeAspect="1"/>
              </p:cNvSpPr>
              <p:nvPr/>
            </p:nvSpPr>
            <p:spPr bwMode="auto">
              <a:xfrm>
                <a:off x="1295" y="2491"/>
                <a:ext cx="154" cy="361"/>
              </a:xfrm>
              <a:custGeom>
                <a:avLst/>
                <a:gdLst>
                  <a:gd name="T0" fmla="*/ 0 w 154"/>
                  <a:gd name="T1" fmla="*/ 0 h 361"/>
                  <a:gd name="T2" fmla="*/ 39 w 154"/>
                  <a:gd name="T3" fmla="*/ 103 h 361"/>
                  <a:gd name="T4" fmla="*/ 57 w 154"/>
                  <a:gd name="T5" fmla="*/ 155 h 361"/>
                  <a:gd name="T6" fmla="*/ 75 w 154"/>
                  <a:gd name="T7" fmla="*/ 203 h 361"/>
                  <a:gd name="T8" fmla="*/ 97 w 154"/>
                  <a:gd name="T9" fmla="*/ 247 h 361"/>
                  <a:gd name="T10" fmla="*/ 114 w 154"/>
                  <a:gd name="T11" fmla="*/ 292 h 361"/>
                  <a:gd name="T12" fmla="*/ 136 w 154"/>
                  <a:gd name="T13" fmla="*/ 330 h 361"/>
                  <a:gd name="T14" fmla="*/ 154 w 154"/>
                  <a:gd name="T15" fmla="*/ 361 h 361"/>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361"/>
                  <a:gd name="T26" fmla="*/ 154 w 154"/>
                  <a:gd name="T27" fmla="*/ 361 h 36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361">
                    <a:moveTo>
                      <a:pt x="0" y="0"/>
                    </a:moveTo>
                    <a:lnTo>
                      <a:pt x="39" y="103"/>
                    </a:lnTo>
                    <a:lnTo>
                      <a:pt x="57" y="155"/>
                    </a:lnTo>
                    <a:lnTo>
                      <a:pt x="75" y="203"/>
                    </a:lnTo>
                    <a:lnTo>
                      <a:pt x="97" y="247"/>
                    </a:lnTo>
                    <a:lnTo>
                      <a:pt x="114" y="292"/>
                    </a:lnTo>
                    <a:lnTo>
                      <a:pt x="136" y="330"/>
                    </a:lnTo>
                    <a:lnTo>
                      <a:pt x="154" y="361"/>
                    </a:lnTo>
                  </a:path>
                </a:pathLst>
              </a:custGeom>
              <a:noFill/>
              <a:ln w="17526">
                <a:solidFill>
                  <a:srgbClr val="0000FF"/>
                </a:solidFill>
                <a:prstDash val="solid"/>
                <a:round/>
                <a:headEnd/>
                <a:tailEnd/>
              </a:ln>
            </p:spPr>
            <p:txBody>
              <a:bodyPr/>
              <a:lstStyle/>
              <a:p>
                <a:endParaRPr lang="en-US"/>
              </a:p>
            </p:txBody>
          </p:sp>
          <p:sp>
            <p:nvSpPr>
              <p:cNvPr id="49384" name="Freeform 155"/>
              <p:cNvSpPr>
                <a:spLocks noChangeAspect="1"/>
              </p:cNvSpPr>
              <p:nvPr/>
            </p:nvSpPr>
            <p:spPr bwMode="auto">
              <a:xfrm>
                <a:off x="1449" y="2852"/>
                <a:ext cx="154" cy="99"/>
              </a:xfrm>
              <a:custGeom>
                <a:avLst/>
                <a:gdLst>
                  <a:gd name="T0" fmla="*/ 0 w 154"/>
                  <a:gd name="T1" fmla="*/ 0 h 99"/>
                  <a:gd name="T2" fmla="*/ 18 w 154"/>
                  <a:gd name="T3" fmla="*/ 24 h 99"/>
                  <a:gd name="T4" fmla="*/ 39 w 154"/>
                  <a:gd name="T5" fmla="*/ 44 h 99"/>
                  <a:gd name="T6" fmla="*/ 57 w 154"/>
                  <a:gd name="T7" fmla="*/ 62 h 99"/>
                  <a:gd name="T8" fmla="*/ 75 w 154"/>
                  <a:gd name="T9" fmla="*/ 72 h 99"/>
                  <a:gd name="T10" fmla="*/ 97 w 154"/>
                  <a:gd name="T11" fmla="*/ 82 h 99"/>
                  <a:gd name="T12" fmla="*/ 115 w 154"/>
                  <a:gd name="T13" fmla="*/ 89 h 99"/>
                  <a:gd name="T14" fmla="*/ 154 w 154"/>
                  <a:gd name="T15" fmla="*/ 99 h 99"/>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99"/>
                  <a:gd name="T26" fmla="*/ 154 w 154"/>
                  <a:gd name="T27" fmla="*/ 99 h 9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99">
                    <a:moveTo>
                      <a:pt x="0" y="0"/>
                    </a:moveTo>
                    <a:lnTo>
                      <a:pt x="18" y="24"/>
                    </a:lnTo>
                    <a:lnTo>
                      <a:pt x="39" y="44"/>
                    </a:lnTo>
                    <a:lnTo>
                      <a:pt x="57" y="62"/>
                    </a:lnTo>
                    <a:lnTo>
                      <a:pt x="75" y="72"/>
                    </a:lnTo>
                    <a:lnTo>
                      <a:pt x="97" y="82"/>
                    </a:lnTo>
                    <a:lnTo>
                      <a:pt x="115" y="89"/>
                    </a:lnTo>
                    <a:lnTo>
                      <a:pt x="154" y="99"/>
                    </a:lnTo>
                  </a:path>
                </a:pathLst>
              </a:custGeom>
              <a:noFill/>
              <a:ln w="17526">
                <a:solidFill>
                  <a:srgbClr val="0000FF"/>
                </a:solidFill>
                <a:prstDash val="solid"/>
                <a:round/>
                <a:headEnd/>
                <a:tailEnd/>
              </a:ln>
            </p:spPr>
            <p:txBody>
              <a:bodyPr/>
              <a:lstStyle/>
              <a:p>
                <a:endParaRPr lang="en-US"/>
              </a:p>
            </p:txBody>
          </p:sp>
        </p:grpSp>
        <p:grpSp>
          <p:nvGrpSpPr>
            <p:cNvPr id="20" name="Group 156"/>
            <p:cNvGrpSpPr>
              <a:grpSpLocks noChangeAspect="1"/>
            </p:cNvGrpSpPr>
            <p:nvPr/>
          </p:nvGrpSpPr>
          <p:grpSpPr bwMode="auto">
            <a:xfrm>
              <a:off x="4074" y="448"/>
              <a:ext cx="1182" cy="1034"/>
              <a:chOff x="369" y="1932"/>
              <a:chExt cx="1234" cy="1019"/>
            </a:xfrm>
          </p:grpSpPr>
          <p:sp>
            <p:nvSpPr>
              <p:cNvPr id="49369" name="Freeform 157"/>
              <p:cNvSpPr>
                <a:spLocks noChangeAspect="1"/>
              </p:cNvSpPr>
              <p:nvPr/>
            </p:nvSpPr>
            <p:spPr bwMode="auto">
              <a:xfrm>
                <a:off x="369" y="2852"/>
                <a:ext cx="154" cy="99"/>
              </a:xfrm>
              <a:custGeom>
                <a:avLst/>
                <a:gdLst>
                  <a:gd name="T0" fmla="*/ 0 w 154"/>
                  <a:gd name="T1" fmla="*/ 99 h 99"/>
                  <a:gd name="T2" fmla="*/ 40 w 154"/>
                  <a:gd name="T3" fmla="*/ 89 h 99"/>
                  <a:gd name="T4" fmla="*/ 57 w 154"/>
                  <a:gd name="T5" fmla="*/ 82 h 99"/>
                  <a:gd name="T6" fmla="*/ 75 w 154"/>
                  <a:gd name="T7" fmla="*/ 72 h 99"/>
                  <a:gd name="T8" fmla="*/ 97 w 154"/>
                  <a:gd name="T9" fmla="*/ 62 h 99"/>
                  <a:gd name="T10" fmla="*/ 115 w 154"/>
                  <a:gd name="T11" fmla="*/ 44 h 99"/>
                  <a:gd name="T12" fmla="*/ 136 w 154"/>
                  <a:gd name="T13" fmla="*/ 24 h 99"/>
                  <a:gd name="T14" fmla="*/ 154 w 154"/>
                  <a:gd name="T15" fmla="*/ 0 h 99"/>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99"/>
                  <a:gd name="T26" fmla="*/ 154 w 154"/>
                  <a:gd name="T27" fmla="*/ 99 h 9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99">
                    <a:moveTo>
                      <a:pt x="0" y="99"/>
                    </a:moveTo>
                    <a:lnTo>
                      <a:pt x="40" y="89"/>
                    </a:lnTo>
                    <a:lnTo>
                      <a:pt x="57" y="82"/>
                    </a:lnTo>
                    <a:lnTo>
                      <a:pt x="75" y="72"/>
                    </a:lnTo>
                    <a:lnTo>
                      <a:pt x="97" y="62"/>
                    </a:lnTo>
                    <a:lnTo>
                      <a:pt x="115" y="44"/>
                    </a:lnTo>
                    <a:lnTo>
                      <a:pt x="136" y="24"/>
                    </a:lnTo>
                    <a:lnTo>
                      <a:pt x="154" y="0"/>
                    </a:lnTo>
                  </a:path>
                </a:pathLst>
              </a:custGeom>
              <a:noFill/>
              <a:ln w="17526">
                <a:solidFill>
                  <a:srgbClr val="0000FF"/>
                </a:solidFill>
                <a:prstDash val="solid"/>
                <a:round/>
                <a:headEnd/>
                <a:tailEnd/>
              </a:ln>
            </p:spPr>
            <p:txBody>
              <a:bodyPr/>
              <a:lstStyle/>
              <a:p>
                <a:endParaRPr lang="en-US"/>
              </a:p>
            </p:txBody>
          </p:sp>
          <p:sp>
            <p:nvSpPr>
              <p:cNvPr id="49370" name="Freeform 158"/>
              <p:cNvSpPr>
                <a:spLocks noChangeAspect="1"/>
              </p:cNvSpPr>
              <p:nvPr/>
            </p:nvSpPr>
            <p:spPr bwMode="auto">
              <a:xfrm>
                <a:off x="523" y="2491"/>
                <a:ext cx="155" cy="361"/>
              </a:xfrm>
              <a:custGeom>
                <a:avLst/>
                <a:gdLst>
                  <a:gd name="T0" fmla="*/ 0 w 155"/>
                  <a:gd name="T1" fmla="*/ 361 h 361"/>
                  <a:gd name="T2" fmla="*/ 18 w 155"/>
                  <a:gd name="T3" fmla="*/ 330 h 361"/>
                  <a:gd name="T4" fmla="*/ 40 w 155"/>
                  <a:gd name="T5" fmla="*/ 292 h 361"/>
                  <a:gd name="T6" fmla="*/ 58 w 155"/>
                  <a:gd name="T7" fmla="*/ 247 h 361"/>
                  <a:gd name="T8" fmla="*/ 76 w 155"/>
                  <a:gd name="T9" fmla="*/ 203 h 361"/>
                  <a:gd name="T10" fmla="*/ 97 w 155"/>
                  <a:gd name="T11" fmla="*/ 155 h 361"/>
                  <a:gd name="T12" fmla="*/ 115 w 155"/>
                  <a:gd name="T13" fmla="*/ 103 h 361"/>
                  <a:gd name="T14" fmla="*/ 155 w 155"/>
                  <a:gd name="T15" fmla="*/ 0 h 361"/>
                  <a:gd name="T16" fmla="*/ 0 60000 65536"/>
                  <a:gd name="T17" fmla="*/ 0 60000 65536"/>
                  <a:gd name="T18" fmla="*/ 0 60000 65536"/>
                  <a:gd name="T19" fmla="*/ 0 60000 65536"/>
                  <a:gd name="T20" fmla="*/ 0 60000 65536"/>
                  <a:gd name="T21" fmla="*/ 0 60000 65536"/>
                  <a:gd name="T22" fmla="*/ 0 60000 65536"/>
                  <a:gd name="T23" fmla="*/ 0 60000 65536"/>
                  <a:gd name="T24" fmla="*/ 0 w 155"/>
                  <a:gd name="T25" fmla="*/ 0 h 361"/>
                  <a:gd name="T26" fmla="*/ 155 w 155"/>
                  <a:gd name="T27" fmla="*/ 361 h 36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5" h="361">
                    <a:moveTo>
                      <a:pt x="0" y="361"/>
                    </a:moveTo>
                    <a:lnTo>
                      <a:pt x="18" y="330"/>
                    </a:lnTo>
                    <a:lnTo>
                      <a:pt x="40" y="292"/>
                    </a:lnTo>
                    <a:lnTo>
                      <a:pt x="58" y="247"/>
                    </a:lnTo>
                    <a:lnTo>
                      <a:pt x="76" y="203"/>
                    </a:lnTo>
                    <a:lnTo>
                      <a:pt x="97" y="155"/>
                    </a:lnTo>
                    <a:lnTo>
                      <a:pt x="115" y="103"/>
                    </a:lnTo>
                    <a:lnTo>
                      <a:pt x="155" y="0"/>
                    </a:lnTo>
                  </a:path>
                </a:pathLst>
              </a:custGeom>
              <a:noFill/>
              <a:ln w="17526">
                <a:solidFill>
                  <a:srgbClr val="0000FF"/>
                </a:solidFill>
                <a:prstDash val="solid"/>
                <a:round/>
                <a:headEnd/>
                <a:tailEnd/>
              </a:ln>
            </p:spPr>
            <p:txBody>
              <a:bodyPr/>
              <a:lstStyle/>
              <a:p>
                <a:endParaRPr lang="en-US"/>
              </a:p>
            </p:txBody>
          </p:sp>
          <p:sp>
            <p:nvSpPr>
              <p:cNvPr id="49371" name="Freeform 159"/>
              <p:cNvSpPr>
                <a:spLocks noChangeAspect="1"/>
              </p:cNvSpPr>
              <p:nvPr/>
            </p:nvSpPr>
            <p:spPr bwMode="auto">
              <a:xfrm>
                <a:off x="678" y="2031"/>
                <a:ext cx="154" cy="460"/>
              </a:xfrm>
              <a:custGeom>
                <a:avLst/>
                <a:gdLst>
                  <a:gd name="T0" fmla="*/ 0 w 154"/>
                  <a:gd name="T1" fmla="*/ 460 h 460"/>
                  <a:gd name="T2" fmla="*/ 18 w 154"/>
                  <a:gd name="T3" fmla="*/ 405 h 460"/>
                  <a:gd name="T4" fmla="*/ 39 w 154"/>
                  <a:gd name="T5" fmla="*/ 344 h 460"/>
                  <a:gd name="T6" fmla="*/ 57 w 154"/>
                  <a:gd name="T7" fmla="*/ 278 h 460"/>
                  <a:gd name="T8" fmla="*/ 75 w 154"/>
                  <a:gd name="T9" fmla="*/ 213 h 460"/>
                  <a:gd name="T10" fmla="*/ 96 w 154"/>
                  <a:gd name="T11" fmla="*/ 151 h 460"/>
                  <a:gd name="T12" fmla="*/ 114 w 154"/>
                  <a:gd name="T13" fmla="*/ 93 h 460"/>
                  <a:gd name="T14" fmla="*/ 136 w 154"/>
                  <a:gd name="T15" fmla="*/ 42 h 460"/>
                  <a:gd name="T16" fmla="*/ 143 w 154"/>
                  <a:gd name="T17" fmla="*/ 21 h 460"/>
                  <a:gd name="T18" fmla="*/ 154 w 154"/>
                  <a:gd name="T19" fmla="*/ 0 h 4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4"/>
                  <a:gd name="T31" fmla="*/ 0 h 460"/>
                  <a:gd name="T32" fmla="*/ 154 w 154"/>
                  <a:gd name="T33" fmla="*/ 460 h 4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4" h="460">
                    <a:moveTo>
                      <a:pt x="0" y="460"/>
                    </a:moveTo>
                    <a:lnTo>
                      <a:pt x="18" y="405"/>
                    </a:lnTo>
                    <a:lnTo>
                      <a:pt x="39" y="344"/>
                    </a:lnTo>
                    <a:lnTo>
                      <a:pt x="57" y="278"/>
                    </a:lnTo>
                    <a:lnTo>
                      <a:pt x="75" y="213"/>
                    </a:lnTo>
                    <a:lnTo>
                      <a:pt x="96" y="151"/>
                    </a:lnTo>
                    <a:lnTo>
                      <a:pt x="114" y="93"/>
                    </a:lnTo>
                    <a:lnTo>
                      <a:pt x="136" y="42"/>
                    </a:lnTo>
                    <a:lnTo>
                      <a:pt x="143" y="21"/>
                    </a:lnTo>
                    <a:lnTo>
                      <a:pt x="154" y="0"/>
                    </a:lnTo>
                  </a:path>
                </a:pathLst>
              </a:custGeom>
              <a:noFill/>
              <a:ln w="17526">
                <a:solidFill>
                  <a:srgbClr val="0000FF"/>
                </a:solidFill>
                <a:prstDash val="solid"/>
                <a:round/>
                <a:headEnd/>
                <a:tailEnd/>
              </a:ln>
            </p:spPr>
            <p:txBody>
              <a:bodyPr/>
              <a:lstStyle/>
              <a:p>
                <a:endParaRPr lang="en-US"/>
              </a:p>
            </p:txBody>
          </p:sp>
          <p:sp>
            <p:nvSpPr>
              <p:cNvPr id="49372" name="Freeform 160"/>
              <p:cNvSpPr>
                <a:spLocks noChangeAspect="1"/>
              </p:cNvSpPr>
              <p:nvPr/>
            </p:nvSpPr>
            <p:spPr bwMode="auto">
              <a:xfrm>
                <a:off x="832" y="1932"/>
                <a:ext cx="154" cy="99"/>
              </a:xfrm>
              <a:custGeom>
                <a:avLst/>
                <a:gdLst>
                  <a:gd name="T0" fmla="*/ 0 w 154"/>
                  <a:gd name="T1" fmla="*/ 99 h 99"/>
                  <a:gd name="T2" fmla="*/ 18 w 154"/>
                  <a:gd name="T3" fmla="*/ 72 h 99"/>
                  <a:gd name="T4" fmla="*/ 36 w 154"/>
                  <a:gd name="T5" fmla="*/ 51 h 99"/>
                  <a:gd name="T6" fmla="*/ 57 w 154"/>
                  <a:gd name="T7" fmla="*/ 34 h 99"/>
                  <a:gd name="T8" fmla="*/ 75 w 154"/>
                  <a:gd name="T9" fmla="*/ 20 h 99"/>
                  <a:gd name="T10" fmla="*/ 97 w 154"/>
                  <a:gd name="T11" fmla="*/ 10 h 99"/>
                  <a:gd name="T12" fmla="*/ 118 w 154"/>
                  <a:gd name="T13" fmla="*/ 3 h 99"/>
                  <a:gd name="T14" fmla="*/ 136 w 154"/>
                  <a:gd name="T15" fmla="*/ 0 h 99"/>
                  <a:gd name="T16" fmla="*/ 154 w 154"/>
                  <a:gd name="T17" fmla="*/ 0 h 9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4"/>
                  <a:gd name="T28" fmla="*/ 0 h 99"/>
                  <a:gd name="T29" fmla="*/ 154 w 154"/>
                  <a:gd name="T30" fmla="*/ 99 h 9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4" h="99">
                    <a:moveTo>
                      <a:pt x="0" y="99"/>
                    </a:moveTo>
                    <a:lnTo>
                      <a:pt x="18" y="72"/>
                    </a:lnTo>
                    <a:lnTo>
                      <a:pt x="36" y="51"/>
                    </a:lnTo>
                    <a:lnTo>
                      <a:pt x="57" y="34"/>
                    </a:lnTo>
                    <a:lnTo>
                      <a:pt x="75" y="20"/>
                    </a:lnTo>
                    <a:lnTo>
                      <a:pt x="97" y="10"/>
                    </a:lnTo>
                    <a:lnTo>
                      <a:pt x="118" y="3"/>
                    </a:lnTo>
                    <a:lnTo>
                      <a:pt x="136" y="0"/>
                    </a:lnTo>
                    <a:lnTo>
                      <a:pt x="154" y="0"/>
                    </a:lnTo>
                  </a:path>
                </a:pathLst>
              </a:custGeom>
              <a:noFill/>
              <a:ln w="17526">
                <a:solidFill>
                  <a:srgbClr val="0000FF"/>
                </a:solidFill>
                <a:prstDash val="solid"/>
                <a:round/>
                <a:headEnd/>
                <a:tailEnd/>
              </a:ln>
            </p:spPr>
            <p:txBody>
              <a:bodyPr/>
              <a:lstStyle/>
              <a:p>
                <a:endParaRPr lang="en-US"/>
              </a:p>
            </p:txBody>
          </p:sp>
          <p:sp>
            <p:nvSpPr>
              <p:cNvPr id="49373" name="Freeform 161"/>
              <p:cNvSpPr>
                <a:spLocks noChangeAspect="1"/>
              </p:cNvSpPr>
              <p:nvPr/>
            </p:nvSpPr>
            <p:spPr bwMode="auto">
              <a:xfrm>
                <a:off x="986" y="1932"/>
                <a:ext cx="154" cy="99"/>
              </a:xfrm>
              <a:custGeom>
                <a:avLst/>
                <a:gdLst>
                  <a:gd name="T0" fmla="*/ 0 w 154"/>
                  <a:gd name="T1" fmla="*/ 0 h 99"/>
                  <a:gd name="T2" fmla="*/ 18 w 154"/>
                  <a:gd name="T3" fmla="*/ 0 h 99"/>
                  <a:gd name="T4" fmla="*/ 36 w 154"/>
                  <a:gd name="T5" fmla="*/ 3 h 99"/>
                  <a:gd name="T6" fmla="*/ 58 w 154"/>
                  <a:gd name="T7" fmla="*/ 10 h 99"/>
                  <a:gd name="T8" fmla="*/ 75 w 154"/>
                  <a:gd name="T9" fmla="*/ 20 h 99"/>
                  <a:gd name="T10" fmla="*/ 97 w 154"/>
                  <a:gd name="T11" fmla="*/ 34 h 99"/>
                  <a:gd name="T12" fmla="*/ 119 w 154"/>
                  <a:gd name="T13" fmla="*/ 51 h 99"/>
                  <a:gd name="T14" fmla="*/ 136 w 154"/>
                  <a:gd name="T15" fmla="*/ 72 h 99"/>
                  <a:gd name="T16" fmla="*/ 154 w 154"/>
                  <a:gd name="T17" fmla="*/ 99 h 9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4"/>
                  <a:gd name="T28" fmla="*/ 0 h 99"/>
                  <a:gd name="T29" fmla="*/ 154 w 154"/>
                  <a:gd name="T30" fmla="*/ 99 h 9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4" h="99">
                    <a:moveTo>
                      <a:pt x="0" y="0"/>
                    </a:moveTo>
                    <a:lnTo>
                      <a:pt x="18" y="0"/>
                    </a:lnTo>
                    <a:lnTo>
                      <a:pt x="36" y="3"/>
                    </a:lnTo>
                    <a:lnTo>
                      <a:pt x="58" y="10"/>
                    </a:lnTo>
                    <a:lnTo>
                      <a:pt x="75" y="20"/>
                    </a:lnTo>
                    <a:lnTo>
                      <a:pt x="97" y="34"/>
                    </a:lnTo>
                    <a:lnTo>
                      <a:pt x="119" y="51"/>
                    </a:lnTo>
                    <a:lnTo>
                      <a:pt x="136" y="72"/>
                    </a:lnTo>
                    <a:lnTo>
                      <a:pt x="154" y="99"/>
                    </a:lnTo>
                  </a:path>
                </a:pathLst>
              </a:custGeom>
              <a:noFill/>
              <a:ln w="17526">
                <a:solidFill>
                  <a:srgbClr val="0000FF"/>
                </a:solidFill>
                <a:prstDash val="solid"/>
                <a:round/>
                <a:headEnd/>
                <a:tailEnd/>
              </a:ln>
            </p:spPr>
            <p:txBody>
              <a:bodyPr/>
              <a:lstStyle/>
              <a:p>
                <a:endParaRPr lang="en-US"/>
              </a:p>
            </p:txBody>
          </p:sp>
          <p:sp>
            <p:nvSpPr>
              <p:cNvPr id="49374" name="Freeform 162"/>
              <p:cNvSpPr>
                <a:spLocks noChangeAspect="1"/>
              </p:cNvSpPr>
              <p:nvPr/>
            </p:nvSpPr>
            <p:spPr bwMode="auto">
              <a:xfrm>
                <a:off x="1140" y="2031"/>
                <a:ext cx="155" cy="460"/>
              </a:xfrm>
              <a:custGeom>
                <a:avLst/>
                <a:gdLst>
                  <a:gd name="T0" fmla="*/ 0 w 155"/>
                  <a:gd name="T1" fmla="*/ 0 h 460"/>
                  <a:gd name="T2" fmla="*/ 11 w 155"/>
                  <a:gd name="T3" fmla="*/ 21 h 460"/>
                  <a:gd name="T4" fmla="*/ 18 w 155"/>
                  <a:gd name="T5" fmla="*/ 42 h 460"/>
                  <a:gd name="T6" fmla="*/ 40 w 155"/>
                  <a:gd name="T7" fmla="*/ 93 h 460"/>
                  <a:gd name="T8" fmla="*/ 58 w 155"/>
                  <a:gd name="T9" fmla="*/ 151 h 460"/>
                  <a:gd name="T10" fmla="*/ 76 w 155"/>
                  <a:gd name="T11" fmla="*/ 213 h 460"/>
                  <a:gd name="T12" fmla="*/ 97 w 155"/>
                  <a:gd name="T13" fmla="*/ 278 h 460"/>
                  <a:gd name="T14" fmla="*/ 115 w 155"/>
                  <a:gd name="T15" fmla="*/ 344 h 460"/>
                  <a:gd name="T16" fmla="*/ 137 w 155"/>
                  <a:gd name="T17" fmla="*/ 405 h 460"/>
                  <a:gd name="T18" fmla="*/ 155 w 155"/>
                  <a:gd name="T19" fmla="*/ 460 h 4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5"/>
                  <a:gd name="T31" fmla="*/ 0 h 460"/>
                  <a:gd name="T32" fmla="*/ 155 w 155"/>
                  <a:gd name="T33" fmla="*/ 460 h 4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5" h="460">
                    <a:moveTo>
                      <a:pt x="0" y="0"/>
                    </a:moveTo>
                    <a:lnTo>
                      <a:pt x="11" y="21"/>
                    </a:lnTo>
                    <a:lnTo>
                      <a:pt x="18" y="42"/>
                    </a:lnTo>
                    <a:lnTo>
                      <a:pt x="40" y="93"/>
                    </a:lnTo>
                    <a:lnTo>
                      <a:pt x="58" y="151"/>
                    </a:lnTo>
                    <a:lnTo>
                      <a:pt x="76" y="213"/>
                    </a:lnTo>
                    <a:lnTo>
                      <a:pt x="97" y="278"/>
                    </a:lnTo>
                    <a:lnTo>
                      <a:pt x="115" y="344"/>
                    </a:lnTo>
                    <a:lnTo>
                      <a:pt x="137" y="405"/>
                    </a:lnTo>
                    <a:lnTo>
                      <a:pt x="155" y="460"/>
                    </a:lnTo>
                  </a:path>
                </a:pathLst>
              </a:custGeom>
              <a:noFill/>
              <a:ln w="17526">
                <a:solidFill>
                  <a:srgbClr val="0000FF"/>
                </a:solidFill>
                <a:prstDash val="solid"/>
                <a:round/>
                <a:headEnd/>
                <a:tailEnd/>
              </a:ln>
            </p:spPr>
            <p:txBody>
              <a:bodyPr/>
              <a:lstStyle/>
              <a:p>
                <a:endParaRPr lang="en-US"/>
              </a:p>
            </p:txBody>
          </p:sp>
          <p:sp>
            <p:nvSpPr>
              <p:cNvPr id="49375" name="Freeform 163"/>
              <p:cNvSpPr>
                <a:spLocks noChangeAspect="1"/>
              </p:cNvSpPr>
              <p:nvPr/>
            </p:nvSpPr>
            <p:spPr bwMode="auto">
              <a:xfrm>
                <a:off x="1295" y="2491"/>
                <a:ext cx="154" cy="361"/>
              </a:xfrm>
              <a:custGeom>
                <a:avLst/>
                <a:gdLst>
                  <a:gd name="T0" fmla="*/ 0 w 154"/>
                  <a:gd name="T1" fmla="*/ 0 h 361"/>
                  <a:gd name="T2" fmla="*/ 39 w 154"/>
                  <a:gd name="T3" fmla="*/ 103 h 361"/>
                  <a:gd name="T4" fmla="*/ 57 w 154"/>
                  <a:gd name="T5" fmla="*/ 155 h 361"/>
                  <a:gd name="T6" fmla="*/ 75 w 154"/>
                  <a:gd name="T7" fmla="*/ 203 h 361"/>
                  <a:gd name="T8" fmla="*/ 97 w 154"/>
                  <a:gd name="T9" fmla="*/ 247 h 361"/>
                  <a:gd name="T10" fmla="*/ 114 w 154"/>
                  <a:gd name="T11" fmla="*/ 292 h 361"/>
                  <a:gd name="T12" fmla="*/ 136 w 154"/>
                  <a:gd name="T13" fmla="*/ 330 h 361"/>
                  <a:gd name="T14" fmla="*/ 154 w 154"/>
                  <a:gd name="T15" fmla="*/ 361 h 361"/>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361"/>
                  <a:gd name="T26" fmla="*/ 154 w 154"/>
                  <a:gd name="T27" fmla="*/ 361 h 36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361">
                    <a:moveTo>
                      <a:pt x="0" y="0"/>
                    </a:moveTo>
                    <a:lnTo>
                      <a:pt x="39" y="103"/>
                    </a:lnTo>
                    <a:lnTo>
                      <a:pt x="57" y="155"/>
                    </a:lnTo>
                    <a:lnTo>
                      <a:pt x="75" y="203"/>
                    </a:lnTo>
                    <a:lnTo>
                      <a:pt x="97" y="247"/>
                    </a:lnTo>
                    <a:lnTo>
                      <a:pt x="114" y="292"/>
                    </a:lnTo>
                    <a:lnTo>
                      <a:pt x="136" y="330"/>
                    </a:lnTo>
                    <a:lnTo>
                      <a:pt x="154" y="361"/>
                    </a:lnTo>
                  </a:path>
                </a:pathLst>
              </a:custGeom>
              <a:noFill/>
              <a:ln w="17526">
                <a:solidFill>
                  <a:srgbClr val="0000FF"/>
                </a:solidFill>
                <a:prstDash val="solid"/>
                <a:round/>
                <a:headEnd/>
                <a:tailEnd/>
              </a:ln>
            </p:spPr>
            <p:txBody>
              <a:bodyPr/>
              <a:lstStyle/>
              <a:p>
                <a:endParaRPr lang="en-US"/>
              </a:p>
            </p:txBody>
          </p:sp>
          <p:sp>
            <p:nvSpPr>
              <p:cNvPr id="49376" name="Freeform 164"/>
              <p:cNvSpPr>
                <a:spLocks noChangeAspect="1"/>
              </p:cNvSpPr>
              <p:nvPr/>
            </p:nvSpPr>
            <p:spPr bwMode="auto">
              <a:xfrm>
                <a:off x="1449" y="2852"/>
                <a:ext cx="154" cy="99"/>
              </a:xfrm>
              <a:custGeom>
                <a:avLst/>
                <a:gdLst>
                  <a:gd name="T0" fmla="*/ 0 w 154"/>
                  <a:gd name="T1" fmla="*/ 0 h 99"/>
                  <a:gd name="T2" fmla="*/ 18 w 154"/>
                  <a:gd name="T3" fmla="*/ 24 h 99"/>
                  <a:gd name="T4" fmla="*/ 39 w 154"/>
                  <a:gd name="T5" fmla="*/ 44 h 99"/>
                  <a:gd name="T6" fmla="*/ 57 w 154"/>
                  <a:gd name="T7" fmla="*/ 62 h 99"/>
                  <a:gd name="T8" fmla="*/ 75 w 154"/>
                  <a:gd name="T9" fmla="*/ 72 h 99"/>
                  <a:gd name="T10" fmla="*/ 97 w 154"/>
                  <a:gd name="T11" fmla="*/ 82 h 99"/>
                  <a:gd name="T12" fmla="*/ 115 w 154"/>
                  <a:gd name="T13" fmla="*/ 89 h 99"/>
                  <a:gd name="T14" fmla="*/ 154 w 154"/>
                  <a:gd name="T15" fmla="*/ 99 h 99"/>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99"/>
                  <a:gd name="T26" fmla="*/ 154 w 154"/>
                  <a:gd name="T27" fmla="*/ 99 h 9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99">
                    <a:moveTo>
                      <a:pt x="0" y="0"/>
                    </a:moveTo>
                    <a:lnTo>
                      <a:pt x="18" y="24"/>
                    </a:lnTo>
                    <a:lnTo>
                      <a:pt x="39" y="44"/>
                    </a:lnTo>
                    <a:lnTo>
                      <a:pt x="57" y="62"/>
                    </a:lnTo>
                    <a:lnTo>
                      <a:pt x="75" y="72"/>
                    </a:lnTo>
                    <a:lnTo>
                      <a:pt x="97" y="82"/>
                    </a:lnTo>
                    <a:lnTo>
                      <a:pt x="115" y="89"/>
                    </a:lnTo>
                    <a:lnTo>
                      <a:pt x="154" y="99"/>
                    </a:lnTo>
                  </a:path>
                </a:pathLst>
              </a:custGeom>
              <a:noFill/>
              <a:ln w="17526">
                <a:solidFill>
                  <a:srgbClr val="0000FF"/>
                </a:solidFill>
                <a:prstDash val="solid"/>
                <a:round/>
                <a:headEnd/>
                <a:tailEnd/>
              </a:ln>
            </p:spPr>
            <p:txBody>
              <a:bodyPr/>
              <a:lstStyle/>
              <a:p>
                <a:endParaRPr lang="en-US"/>
              </a:p>
            </p:txBody>
          </p:sp>
        </p:grpSp>
        <p:sp>
          <p:nvSpPr>
            <p:cNvPr id="49363" name="Rectangle 165"/>
            <p:cNvSpPr>
              <a:spLocks noChangeArrowheads="1"/>
            </p:cNvSpPr>
            <p:nvPr/>
          </p:nvSpPr>
          <p:spPr bwMode="auto">
            <a:xfrm>
              <a:off x="2814" y="1572"/>
              <a:ext cx="102" cy="336"/>
            </a:xfrm>
            <a:prstGeom prst="rect">
              <a:avLst/>
            </a:prstGeom>
            <a:solidFill>
              <a:srgbClr val="A0D4D8"/>
            </a:solidFill>
            <a:ln w="9525">
              <a:noFill/>
              <a:miter lim="800000"/>
              <a:headEnd/>
              <a:tailEnd/>
            </a:ln>
          </p:spPr>
          <p:txBody>
            <a:bodyPr wrap="none" anchor="ctr"/>
            <a:lstStyle/>
            <a:p>
              <a:endParaRPr lang="en-US"/>
            </a:p>
          </p:txBody>
        </p:sp>
        <p:sp>
          <p:nvSpPr>
            <p:cNvPr id="49364" name="Rectangle 166"/>
            <p:cNvSpPr>
              <a:spLocks noChangeArrowheads="1"/>
            </p:cNvSpPr>
            <p:nvPr/>
          </p:nvSpPr>
          <p:spPr bwMode="auto">
            <a:xfrm rot="1200000">
              <a:off x="4417" y="1567"/>
              <a:ext cx="102" cy="336"/>
            </a:xfrm>
            <a:prstGeom prst="rect">
              <a:avLst/>
            </a:prstGeom>
            <a:solidFill>
              <a:srgbClr val="A0D4D8"/>
            </a:solidFill>
            <a:ln w="9525">
              <a:noFill/>
              <a:miter lim="800000"/>
              <a:headEnd/>
              <a:tailEnd/>
            </a:ln>
          </p:spPr>
          <p:txBody>
            <a:bodyPr wrap="none" anchor="ctr"/>
            <a:lstStyle/>
            <a:p>
              <a:endParaRPr lang="en-US"/>
            </a:p>
          </p:txBody>
        </p:sp>
        <p:sp>
          <p:nvSpPr>
            <p:cNvPr id="49365" name="Rectangle 167"/>
            <p:cNvSpPr>
              <a:spLocks noChangeArrowheads="1"/>
            </p:cNvSpPr>
            <p:nvPr/>
          </p:nvSpPr>
          <p:spPr bwMode="auto">
            <a:xfrm rot="-1200000">
              <a:off x="1285" y="1567"/>
              <a:ext cx="102" cy="336"/>
            </a:xfrm>
            <a:prstGeom prst="rect">
              <a:avLst/>
            </a:prstGeom>
            <a:solidFill>
              <a:srgbClr val="A0D4D8"/>
            </a:solidFill>
            <a:ln w="9525">
              <a:noFill/>
              <a:miter lim="800000"/>
              <a:headEnd/>
              <a:tailEnd/>
            </a:ln>
          </p:spPr>
          <p:txBody>
            <a:bodyPr wrap="none" anchor="ctr"/>
            <a:lstStyle/>
            <a:p>
              <a:endParaRPr lang="en-US"/>
            </a:p>
          </p:txBody>
        </p:sp>
        <p:sp>
          <p:nvSpPr>
            <p:cNvPr id="49366" name="AutoShape 168"/>
            <p:cNvSpPr>
              <a:spLocks noChangeArrowheads="1"/>
            </p:cNvSpPr>
            <p:nvPr/>
          </p:nvSpPr>
          <p:spPr bwMode="auto">
            <a:xfrm>
              <a:off x="588" y="318"/>
              <a:ext cx="1686" cy="1242"/>
            </a:xfrm>
            <a:prstGeom prst="cube">
              <a:avLst>
                <a:gd name="adj" fmla="val 25000"/>
              </a:avLst>
            </a:prstGeom>
            <a:solidFill>
              <a:schemeClr val="accent1">
                <a:alpha val="38823"/>
              </a:schemeClr>
            </a:solidFill>
            <a:ln w="9525">
              <a:noFill/>
              <a:miter lim="800000"/>
              <a:headEnd/>
              <a:tailEnd/>
            </a:ln>
          </p:spPr>
          <p:txBody>
            <a:bodyPr wrap="none" anchor="ctr"/>
            <a:lstStyle/>
            <a:p>
              <a:endParaRPr lang="en-US"/>
            </a:p>
          </p:txBody>
        </p:sp>
        <p:sp>
          <p:nvSpPr>
            <p:cNvPr id="49367" name="AutoShape 169"/>
            <p:cNvSpPr>
              <a:spLocks noChangeArrowheads="1"/>
            </p:cNvSpPr>
            <p:nvPr/>
          </p:nvSpPr>
          <p:spPr bwMode="auto">
            <a:xfrm>
              <a:off x="2209" y="319"/>
              <a:ext cx="1686" cy="1242"/>
            </a:xfrm>
            <a:prstGeom prst="cube">
              <a:avLst>
                <a:gd name="adj" fmla="val 25000"/>
              </a:avLst>
            </a:prstGeom>
            <a:solidFill>
              <a:schemeClr val="accent1">
                <a:alpha val="38823"/>
              </a:schemeClr>
            </a:solidFill>
            <a:ln w="9525">
              <a:noFill/>
              <a:miter lim="800000"/>
              <a:headEnd/>
              <a:tailEnd/>
            </a:ln>
          </p:spPr>
          <p:txBody>
            <a:bodyPr wrap="none" anchor="ctr"/>
            <a:lstStyle/>
            <a:p>
              <a:endParaRPr lang="en-US"/>
            </a:p>
          </p:txBody>
        </p:sp>
        <p:sp>
          <p:nvSpPr>
            <p:cNvPr id="49368" name="AutoShape 170"/>
            <p:cNvSpPr>
              <a:spLocks noChangeArrowheads="1"/>
            </p:cNvSpPr>
            <p:nvPr/>
          </p:nvSpPr>
          <p:spPr bwMode="auto">
            <a:xfrm>
              <a:off x="3848" y="320"/>
              <a:ext cx="1686" cy="1242"/>
            </a:xfrm>
            <a:prstGeom prst="cube">
              <a:avLst>
                <a:gd name="adj" fmla="val 25000"/>
              </a:avLst>
            </a:prstGeom>
            <a:solidFill>
              <a:schemeClr val="accent1">
                <a:alpha val="38823"/>
              </a:schemeClr>
            </a:solidFill>
            <a:ln w="9525">
              <a:noFill/>
              <a:miter lim="800000"/>
              <a:headEnd/>
              <a:tailEnd/>
            </a:ln>
          </p:spPr>
          <p:txBody>
            <a:bodyPr wrap="none" anchor="ctr"/>
            <a:lstStyle/>
            <a:p>
              <a:endParaRPr lang="en-US"/>
            </a:p>
          </p:txBody>
        </p:sp>
      </p:grpSp>
      <p:sp>
        <p:nvSpPr>
          <p:cNvPr id="49155" name="Text Box 171"/>
          <p:cNvSpPr txBox="1">
            <a:spLocks noChangeArrowheads="1"/>
          </p:cNvSpPr>
          <p:nvPr/>
        </p:nvSpPr>
        <p:spPr bwMode="auto">
          <a:xfrm>
            <a:off x="2790825" y="9525"/>
            <a:ext cx="6353175" cy="457200"/>
          </a:xfrm>
          <a:prstGeom prst="rect">
            <a:avLst/>
          </a:prstGeom>
          <a:noFill/>
          <a:ln w="9525">
            <a:noFill/>
            <a:miter lim="800000"/>
            <a:headEnd/>
            <a:tailEnd/>
          </a:ln>
        </p:spPr>
        <p:txBody>
          <a:bodyPr>
            <a:spAutoFit/>
          </a:bodyPr>
          <a:lstStyle/>
          <a:p>
            <a:pPr>
              <a:spcBef>
                <a:spcPct val="50000"/>
              </a:spcBef>
            </a:pPr>
            <a:r>
              <a:rPr lang="en-US" sz="2400" i="1"/>
              <a:t>Homogeneous responses</a:t>
            </a:r>
          </a:p>
        </p:txBody>
      </p:sp>
      <p:grpSp>
        <p:nvGrpSpPr>
          <p:cNvPr id="21" name="Group 173"/>
          <p:cNvGrpSpPr>
            <a:grpSpLocks/>
          </p:cNvGrpSpPr>
          <p:nvPr/>
        </p:nvGrpSpPr>
        <p:grpSpPr bwMode="auto">
          <a:xfrm>
            <a:off x="896938" y="3635375"/>
            <a:ext cx="7851775" cy="3167063"/>
            <a:chOff x="655" y="2218"/>
            <a:chExt cx="4946" cy="1995"/>
          </a:xfrm>
        </p:grpSpPr>
        <p:grpSp>
          <p:nvGrpSpPr>
            <p:cNvPr id="22" name="Group 174"/>
            <p:cNvGrpSpPr>
              <a:grpSpLocks noChangeAspect="1"/>
            </p:cNvGrpSpPr>
            <p:nvPr/>
          </p:nvGrpSpPr>
          <p:grpSpPr bwMode="auto">
            <a:xfrm>
              <a:off x="688" y="2218"/>
              <a:ext cx="4647" cy="1481"/>
              <a:chOff x="826" y="2620"/>
              <a:chExt cx="3867" cy="1232"/>
            </a:xfrm>
          </p:grpSpPr>
          <p:grpSp>
            <p:nvGrpSpPr>
              <p:cNvPr id="23" name="Group 175"/>
              <p:cNvGrpSpPr>
                <a:grpSpLocks noChangeAspect="1"/>
              </p:cNvGrpSpPr>
              <p:nvPr/>
            </p:nvGrpSpPr>
            <p:grpSpPr bwMode="auto">
              <a:xfrm>
                <a:off x="826" y="2774"/>
                <a:ext cx="984" cy="1076"/>
                <a:chOff x="369" y="1932"/>
                <a:chExt cx="1234" cy="1019"/>
              </a:xfrm>
            </p:grpSpPr>
            <p:sp>
              <p:nvSpPr>
                <p:cNvPr id="49337" name="Freeform 176"/>
                <p:cNvSpPr>
                  <a:spLocks noChangeAspect="1"/>
                </p:cNvSpPr>
                <p:nvPr/>
              </p:nvSpPr>
              <p:spPr bwMode="auto">
                <a:xfrm>
                  <a:off x="369" y="2852"/>
                  <a:ext cx="154" cy="99"/>
                </a:xfrm>
                <a:custGeom>
                  <a:avLst/>
                  <a:gdLst>
                    <a:gd name="T0" fmla="*/ 0 w 154"/>
                    <a:gd name="T1" fmla="*/ 99 h 99"/>
                    <a:gd name="T2" fmla="*/ 40 w 154"/>
                    <a:gd name="T3" fmla="*/ 89 h 99"/>
                    <a:gd name="T4" fmla="*/ 57 w 154"/>
                    <a:gd name="T5" fmla="*/ 82 h 99"/>
                    <a:gd name="T6" fmla="*/ 75 w 154"/>
                    <a:gd name="T7" fmla="*/ 72 h 99"/>
                    <a:gd name="T8" fmla="*/ 97 w 154"/>
                    <a:gd name="T9" fmla="*/ 62 h 99"/>
                    <a:gd name="T10" fmla="*/ 115 w 154"/>
                    <a:gd name="T11" fmla="*/ 44 h 99"/>
                    <a:gd name="T12" fmla="*/ 136 w 154"/>
                    <a:gd name="T13" fmla="*/ 24 h 99"/>
                    <a:gd name="T14" fmla="*/ 154 w 154"/>
                    <a:gd name="T15" fmla="*/ 0 h 99"/>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99"/>
                    <a:gd name="T26" fmla="*/ 154 w 154"/>
                    <a:gd name="T27" fmla="*/ 99 h 9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99">
                      <a:moveTo>
                        <a:pt x="0" y="99"/>
                      </a:moveTo>
                      <a:lnTo>
                        <a:pt x="40" y="89"/>
                      </a:lnTo>
                      <a:lnTo>
                        <a:pt x="57" y="82"/>
                      </a:lnTo>
                      <a:lnTo>
                        <a:pt x="75" y="72"/>
                      </a:lnTo>
                      <a:lnTo>
                        <a:pt x="97" y="62"/>
                      </a:lnTo>
                      <a:lnTo>
                        <a:pt x="115" y="44"/>
                      </a:lnTo>
                      <a:lnTo>
                        <a:pt x="136" y="24"/>
                      </a:lnTo>
                      <a:lnTo>
                        <a:pt x="154" y="0"/>
                      </a:lnTo>
                    </a:path>
                  </a:pathLst>
                </a:custGeom>
                <a:noFill/>
                <a:ln w="17526">
                  <a:solidFill>
                    <a:srgbClr val="0000FF"/>
                  </a:solidFill>
                  <a:prstDash val="solid"/>
                  <a:round/>
                  <a:headEnd/>
                  <a:tailEnd/>
                </a:ln>
              </p:spPr>
              <p:txBody>
                <a:bodyPr/>
                <a:lstStyle/>
                <a:p>
                  <a:endParaRPr lang="en-US"/>
                </a:p>
              </p:txBody>
            </p:sp>
            <p:sp>
              <p:nvSpPr>
                <p:cNvPr id="49338" name="Freeform 177"/>
                <p:cNvSpPr>
                  <a:spLocks noChangeAspect="1"/>
                </p:cNvSpPr>
                <p:nvPr/>
              </p:nvSpPr>
              <p:spPr bwMode="auto">
                <a:xfrm>
                  <a:off x="523" y="2491"/>
                  <a:ext cx="155" cy="361"/>
                </a:xfrm>
                <a:custGeom>
                  <a:avLst/>
                  <a:gdLst>
                    <a:gd name="T0" fmla="*/ 0 w 155"/>
                    <a:gd name="T1" fmla="*/ 361 h 361"/>
                    <a:gd name="T2" fmla="*/ 18 w 155"/>
                    <a:gd name="T3" fmla="*/ 330 h 361"/>
                    <a:gd name="T4" fmla="*/ 40 w 155"/>
                    <a:gd name="T5" fmla="*/ 292 h 361"/>
                    <a:gd name="T6" fmla="*/ 58 w 155"/>
                    <a:gd name="T7" fmla="*/ 247 h 361"/>
                    <a:gd name="T8" fmla="*/ 76 w 155"/>
                    <a:gd name="T9" fmla="*/ 203 h 361"/>
                    <a:gd name="T10" fmla="*/ 97 w 155"/>
                    <a:gd name="T11" fmla="*/ 155 h 361"/>
                    <a:gd name="T12" fmla="*/ 115 w 155"/>
                    <a:gd name="T13" fmla="*/ 103 h 361"/>
                    <a:gd name="T14" fmla="*/ 155 w 155"/>
                    <a:gd name="T15" fmla="*/ 0 h 361"/>
                    <a:gd name="T16" fmla="*/ 0 60000 65536"/>
                    <a:gd name="T17" fmla="*/ 0 60000 65536"/>
                    <a:gd name="T18" fmla="*/ 0 60000 65536"/>
                    <a:gd name="T19" fmla="*/ 0 60000 65536"/>
                    <a:gd name="T20" fmla="*/ 0 60000 65536"/>
                    <a:gd name="T21" fmla="*/ 0 60000 65536"/>
                    <a:gd name="T22" fmla="*/ 0 60000 65536"/>
                    <a:gd name="T23" fmla="*/ 0 60000 65536"/>
                    <a:gd name="T24" fmla="*/ 0 w 155"/>
                    <a:gd name="T25" fmla="*/ 0 h 361"/>
                    <a:gd name="T26" fmla="*/ 155 w 155"/>
                    <a:gd name="T27" fmla="*/ 361 h 36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5" h="361">
                      <a:moveTo>
                        <a:pt x="0" y="361"/>
                      </a:moveTo>
                      <a:lnTo>
                        <a:pt x="18" y="330"/>
                      </a:lnTo>
                      <a:lnTo>
                        <a:pt x="40" y="292"/>
                      </a:lnTo>
                      <a:lnTo>
                        <a:pt x="58" y="247"/>
                      </a:lnTo>
                      <a:lnTo>
                        <a:pt x="76" y="203"/>
                      </a:lnTo>
                      <a:lnTo>
                        <a:pt x="97" y="155"/>
                      </a:lnTo>
                      <a:lnTo>
                        <a:pt x="115" y="103"/>
                      </a:lnTo>
                      <a:lnTo>
                        <a:pt x="155" y="0"/>
                      </a:lnTo>
                    </a:path>
                  </a:pathLst>
                </a:custGeom>
                <a:noFill/>
                <a:ln w="17526">
                  <a:solidFill>
                    <a:srgbClr val="0000FF"/>
                  </a:solidFill>
                  <a:prstDash val="solid"/>
                  <a:round/>
                  <a:headEnd/>
                  <a:tailEnd/>
                </a:ln>
              </p:spPr>
              <p:txBody>
                <a:bodyPr/>
                <a:lstStyle/>
                <a:p>
                  <a:endParaRPr lang="en-US"/>
                </a:p>
              </p:txBody>
            </p:sp>
            <p:sp>
              <p:nvSpPr>
                <p:cNvPr id="49339" name="Freeform 178"/>
                <p:cNvSpPr>
                  <a:spLocks noChangeAspect="1"/>
                </p:cNvSpPr>
                <p:nvPr/>
              </p:nvSpPr>
              <p:spPr bwMode="auto">
                <a:xfrm>
                  <a:off x="678" y="2031"/>
                  <a:ext cx="154" cy="460"/>
                </a:xfrm>
                <a:custGeom>
                  <a:avLst/>
                  <a:gdLst>
                    <a:gd name="T0" fmla="*/ 0 w 154"/>
                    <a:gd name="T1" fmla="*/ 460 h 460"/>
                    <a:gd name="T2" fmla="*/ 18 w 154"/>
                    <a:gd name="T3" fmla="*/ 405 h 460"/>
                    <a:gd name="T4" fmla="*/ 39 w 154"/>
                    <a:gd name="T5" fmla="*/ 344 h 460"/>
                    <a:gd name="T6" fmla="*/ 57 w 154"/>
                    <a:gd name="T7" fmla="*/ 278 h 460"/>
                    <a:gd name="T8" fmla="*/ 75 w 154"/>
                    <a:gd name="T9" fmla="*/ 213 h 460"/>
                    <a:gd name="T10" fmla="*/ 96 w 154"/>
                    <a:gd name="T11" fmla="*/ 151 h 460"/>
                    <a:gd name="T12" fmla="*/ 114 w 154"/>
                    <a:gd name="T13" fmla="*/ 93 h 460"/>
                    <a:gd name="T14" fmla="*/ 136 w 154"/>
                    <a:gd name="T15" fmla="*/ 42 h 460"/>
                    <a:gd name="T16" fmla="*/ 143 w 154"/>
                    <a:gd name="T17" fmla="*/ 21 h 460"/>
                    <a:gd name="T18" fmla="*/ 154 w 154"/>
                    <a:gd name="T19" fmla="*/ 0 h 4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4"/>
                    <a:gd name="T31" fmla="*/ 0 h 460"/>
                    <a:gd name="T32" fmla="*/ 154 w 154"/>
                    <a:gd name="T33" fmla="*/ 460 h 4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4" h="460">
                      <a:moveTo>
                        <a:pt x="0" y="460"/>
                      </a:moveTo>
                      <a:lnTo>
                        <a:pt x="18" y="405"/>
                      </a:lnTo>
                      <a:lnTo>
                        <a:pt x="39" y="344"/>
                      </a:lnTo>
                      <a:lnTo>
                        <a:pt x="57" y="278"/>
                      </a:lnTo>
                      <a:lnTo>
                        <a:pt x="75" y="213"/>
                      </a:lnTo>
                      <a:lnTo>
                        <a:pt x="96" y="151"/>
                      </a:lnTo>
                      <a:lnTo>
                        <a:pt x="114" y="93"/>
                      </a:lnTo>
                      <a:lnTo>
                        <a:pt x="136" y="42"/>
                      </a:lnTo>
                      <a:lnTo>
                        <a:pt x="143" y="21"/>
                      </a:lnTo>
                      <a:lnTo>
                        <a:pt x="154" y="0"/>
                      </a:lnTo>
                    </a:path>
                  </a:pathLst>
                </a:custGeom>
                <a:noFill/>
                <a:ln w="17526">
                  <a:solidFill>
                    <a:srgbClr val="0000FF"/>
                  </a:solidFill>
                  <a:prstDash val="solid"/>
                  <a:round/>
                  <a:headEnd/>
                  <a:tailEnd/>
                </a:ln>
              </p:spPr>
              <p:txBody>
                <a:bodyPr/>
                <a:lstStyle/>
                <a:p>
                  <a:endParaRPr lang="en-US"/>
                </a:p>
              </p:txBody>
            </p:sp>
            <p:sp>
              <p:nvSpPr>
                <p:cNvPr id="49340" name="Freeform 179"/>
                <p:cNvSpPr>
                  <a:spLocks noChangeAspect="1"/>
                </p:cNvSpPr>
                <p:nvPr/>
              </p:nvSpPr>
              <p:spPr bwMode="auto">
                <a:xfrm>
                  <a:off x="832" y="1932"/>
                  <a:ext cx="154" cy="99"/>
                </a:xfrm>
                <a:custGeom>
                  <a:avLst/>
                  <a:gdLst>
                    <a:gd name="T0" fmla="*/ 0 w 154"/>
                    <a:gd name="T1" fmla="*/ 99 h 99"/>
                    <a:gd name="T2" fmla="*/ 18 w 154"/>
                    <a:gd name="T3" fmla="*/ 72 h 99"/>
                    <a:gd name="T4" fmla="*/ 36 w 154"/>
                    <a:gd name="T5" fmla="*/ 51 h 99"/>
                    <a:gd name="T6" fmla="*/ 57 w 154"/>
                    <a:gd name="T7" fmla="*/ 34 h 99"/>
                    <a:gd name="T8" fmla="*/ 75 w 154"/>
                    <a:gd name="T9" fmla="*/ 20 h 99"/>
                    <a:gd name="T10" fmla="*/ 97 w 154"/>
                    <a:gd name="T11" fmla="*/ 10 h 99"/>
                    <a:gd name="T12" fmla="*/ 118 w 154"/>
                    <a:gd name="T13" fmla="*/ 3 h 99"/>
                    <a:gd name="T14" fmla="*/ 136 w 154"/>
                    <a:gd name="T15" fmla="*/ 0 h 99"/>
                    <a:gd name="T16" fmla="*/ 154 w 154"/>
                    <a:gd name="T17" fmla="*/ 0 h 9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4"/>
                    <a:gd name="T28" fmla="*/ 0 h 99"/>
                    <a:gd name="T29" fmla="*/ 154 w 154"/>
                    <a:gd name="T30" fmla="*/ 99 h 9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4" h="99">
                      <a:moveTo>
                        <a:pt x="0" y="99"/>
                      </a:moveTo>
                      <a:lnTo>
                        <a:pt x="18" y="72"/>
                      </a:lnTo>
                      <a:lnTo>
                        <a:pt x="36" y="51"/>
                      </a:lnTo>
                      <a:lnTo>
                        <a:pt x="57" y="34"/>
                      </a:lnTo>
                      <a:lnTo>
                        <a:pt x="75" y="20"/>
                      </a:lnTo>
                      <a:lnTo>
                        <a:pt x="97" y="10"/>
                      </a:lnTo>
                      <a:lnTo>
                        <a:pt x="118" y="3"/>
                      </a:lnTo>
                      <a:lnTo>
                        <a:pt x="136" y="0"/>
                      </a:lnTo>
                      <a:lnTo>
                        <a:pt x="154" y="0"/>
                      </a:lnTo>
                    </a:path>
                  </a:pathLst>
                </a:custGeom>
                <a:noFill/>
                <a:ln w="17526">
                  <a:solidFill>
                    <a:srgbClr val="0000FF"/>
                  </a:solidFill>
                  <a:prstDash val="solid"/>
                  <a:round/>
                  <a:headEnd/>
                  <a:tailEnd/>
                </a:ln>
              </p:spPr>
              <p:txBody>
                <a:bodyPr/>
                <a:lstStyle/>
                <a:p>
                  <a:endParaRPr lang="en-US"/>
                </a:p>
              </p:txBody>
            </p:sp>
            <p:sp>
              <p:nvSpPr>
                <p:cNvPr id="49341" name="Freeform 180"/>
                <p:cNvSpPr>
                  <a:spLocks noChangeAspect="1"/>
                </p:cNvSpPr>
                <p:nvPr/>
              </p:nvSpPr>
              <p:spPr bwMode="auto">
                <a:xfrm>
                  <a:off x="986" y="1932"/>
                  <a:ext cx="154" cy="99"/>
                </a:xfrm>
                <a:custGeom>
                  <a:avLst/>
                  <a:gdLst>
                    <a:gd name="T0" fmla="*/ 0 w 154"/>
                    <a:gd name="T1" fmla="*/ 0 h 99"/>
                    <a:gd name="T2" fmla="*/ 18 w 154"/>
                    <a:gd name="T3" fmla="*/ 0 h 99"/>
                    <a:gd name="T4" fmla="*/ 36 w 154"/>
                    <a:gd name="T5" fmla="*/ 3 h 99"/>
                    <a:gd name="T6" fmla="*/ 58 w 154"/>
                    <a:gd name="T7" fmla="*/ 10 h 99"/>
                    <a:gd name="T8" fmla="*/ 75 w 154"/>
                    <a:gd name="T9" fmla="*/ 20 h 99"/>
                    <a:gd name="T10" fmla="*/ 97 w 154"/>
                    <a:gd name="T11" fmla="*/ 34 h 99"/>
                    <a:gd name="T12" fmla="*/ 119 w 154"/>
                    <a:gd name="T13" fmla="*/ 51 h 99"/>
                    <a:gd name="T14" fmla="*/ 136 w 154"/>
                    <a:gd name="T15" fmla="*/ 72 h 99"/>
                    <a:gd name="T16" fmla="*/ 154 w 154"/>
                    <a:gd name="T17" fmla="*/ 99 h 9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4"/>
                    <a:gd name="T28" fmla="*/ 0 h 99"/>
                    <a:gd name="T29" fmla="*/ 154 w 154"/>
                    <a:gd name="T30" fmla="*/ 99 h 9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4" h="99">
                      <a:moveTo>
                        <a:pt x="0" y="0"/>
                      </a:moveTo>
                      <a:lnTo>
                        <a:pt x="18" y="0"/>
                      </a:lnTo>
                      <a:lnTo>
                        <a:pt x="36" y="3"/>
                      </a:lnTo>
                      <a:lnTo>
                        <a:pt x="58" y="10"/>
                      </a:lnTo>
                      <a:lnTo>
                        <a:pt x="75" y="20"/>
                      </a:lnTo>
                      <a:lnTo>
                        <a:pt x="97" y="34"/>
                      </a:lnTo>
                      <a:lnTo>
                        <a:pt x="119" y="51"/>
                      </a:lnTo>
                      <a:lnTo>
                        <a:pt x="136" y="72"/>
                      </a:lnTo>
                      <a:lnTo>
                        <a:pt x="154" y="99"/>
                      </a:lnTo>
                    </a:path>
                  </a:pathLst>
                </a:custGeom>
                <a:noFill/>
                <a:ln w="17526">
                  <a:solidFill>
                    <a:srgbClr val="0000FF"/>
                  </a:solidFill>
                  <a:prstDash val="solid"/>
                  <a:round/>
                  <a:headEnd/>
                  <a:tailEnd/>
                </a:ln>
              </p:spPr>
              <p:txBody>
                <a:bodyPr/>
                <a:lstStyle/>
                <a:p>
                  <a:endParaRPr lang="en-US"/>
                </a:p>
              </p:txBody>
            </p:sp>
            <p:sp>
              <p:nvSpPr>
                <p:cNvPr id="49342" name="Freeform 181"/>
                <p:cNvSpPr>
                  <a:spLocks noChangeAspect="1"/>
                </p:cNvSpPr>
                <p:nvPr/>
              </p:nvSpPr>
              <p:spPr bwMode="auto">
                <a:xfrm>
                  <a:off x="1140" y="2031"/>
                  <a:ext cx="155" cy="460"/>
                </a:xfrm>
                <a:custGeom>
                  <a:avLst/>
                  <a:gdLst>
                    <a:gd name="T0" fmla="*/ 0 w 155"/>
                    <a:gd name="T1" fmla="*/ 0 h 460"/>
                    <a:gd name="T2" fmla="*/ 11 w 155"/>
                    <a:gd name="T3" fmla="*/ 21 h 460"/>
                    <a:gd name="T4" fmla="*/ 18 w 155"/>
                    <a:gd name="T5" fmla="*/ 42 h 460"/>
                    <a:gd name="T6" fmla="*/ 40 w 155"/>
                    <a:gd name="T7" fmla="*/ 93 h 460"/>
                    <a:gd name="T8" fmla="*/ 58 w 155"/>
                    <a:gd name="T9" fmla="*/ 151 h 460"/>
                    <a:gd name="T10" fmla="*/ 76 w 155"/>
                    <a:gd name="T11" fmla="*/ 213 h 460"/>
                    <a:gd name="T12" fmla="*/ 97 w 155"/>
                    <a:gd name="T13" fmla="*/ 278 h 460"/>
                    <a:gd name="T14" fmla="*/ 115 w 155"/>
                    <a:gd name="T15" fmla="*/ 344 h 460"/>
                    <a:gd name="T16" fmla="*/ 137 w 155"/>
                    <a:gd name="T17" fmla="*/ 405 h 460"/>
                    <a:gd name="T18" fmla="*/ 155 w 155"/>
                    <a:gd name="T19" fmla="*/ 460 h 4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5"/>
                    <a:gd name="T31" fmla="*/ 0 h 460"/>
                    <a:gd name="T32" fmla="*/ 155 w 155"/>
                    <a:gd name="T33" fmla="*/ 460 h 4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5" h="460">
                      <a:moveTo>
                        <a:pt x="0" y="0"/>
                      </a:moveTo>
                      <a:lnTo>
                        <a:pt x="11" y="21"/>
                      </a:lnTo>
                      <a:lnTo>
                        <a:pt x="18" y="42"/>
                      </a:lnTo>
                      <a:lnTo>
                        <a:pt x="40" y="93"/>
                      </a:lnTo>
                      <a:lnTo>
                        <a:pt x="58" y="151"/>
                      </a:lnTo>
                      <a:lnTo>
                        <a:pt x="76" y="213"/>
                      </a:lnTo>
                      <a:lnTo>
                        <a:pt x="97" y="278"/>
                      </a:lnTo>
                      <a:lnTo>
                        <a:pt x="115" y="344"/>
                      </a:lnTo>
                      <a:lnTo>
                        <a:pt x="137" y="405"/>
                      </a:lnTo>
                      <a:lnTo>
                        <a:pt x="155" y="460"/>
                      </a:lnTo>
                    </a:path>
                  </a:pathLst>
                </a:custGeom>
                <a:noFill/>
                <a:ln w="17526">
                  <a:solidFill>
                    <a:srgbClr val="0000FF"/>
                  </a:solidFill>
                  <a:prstDash val="solid"/>
                  <a:round/>
                  <a:headEnd/>
                  <a:tailEnd/>
                </a:ln>
              </p:spPr>
              <p:txBody>
                <a:bodyPr/>
                <a:lstStyle/>
                <a:p>
                  <a:endParaRPr lang="en-US"/>
                </a:p>
              </p:txBody>
            </p:sp>
            <p:sp>
              <p:nvSpPr>
                <p:cNvPr id="49343" name="Freeform 182"/>
                <p:cNvSpPr>
                  <a:spLocks noChangeAspect="1"/>
                </p:cNvSpPr>
                <p:nvPr/>
              </p:nvSpPr>
              <p:spPr bwMode="auto">
                <a:xfrm>
                  <a:off x="1295" y="2491"/>
                  <a:ext cx="154" cy="361"/>
                </a:xfrm>
                <a:custGeom>
                  <a:avLst/>
                  <a:gdLst>
                    <a:gd name="T0" fmla="*/ 0 w 154"/>
                    <a:gd name="T1" fmla="*/ 0 h 361"/>
                    <a:gd name="T2" fmla="*/ 39 w 154"/>
                    <a:gd name="T3" fmla="*/ 103 h 361"/>
                    <a:gd name="T4" fmla="*/ 57 w 154"/>
                    <a:gd name="T5" fmla="*/ 155 h 361"/>
                    <a:gd name="T6" fmla="*/ 75 w 154"/>
                    <a:gd name="T7" fmla="*/ 203 h 361"/>
                    <a:gd name="T8" fmla="*/ 97 w 154"/>
                    <a:gd name="T9" fmla="*/ 247 h 361"/>
                    <a:gd name="T10" fmla="*/ 114 w 154"/>
                    <a:gd name="T11" fmla="*/ 292 h 361"/>
                    <a:gd name="T12" fmla="*/ 136 w 154"/>
                    <a:gd name="T13" fmla="*/ 330 h 361"/>
                    <a:gd name="T14" fmla="*/ 154 w 154"/>
                    <a:gd name="T15" fmla="*/ 361 h 361"/>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361"/>
                    <a:gd name="T26" fmla="*/ 154 w 154"/>
                    <a:gd name="T27" fmla="*/ 361 h 36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361">
                      <a:moveTo>
                        <a:pt x="0" y="0"/>
                      </a:moveTo>
                      <a:lnTo>
                        <a:pt x="39" y="103"/>
                      </a:lnTo>
                      <a:lnTo>
                        <a:pt x="57" y="155"/>
                      </a:lnTo>
                      <a:lnTo>
                        <a:pt x="75" y="203"/>
                      </a:lnTo>
                      <a:lnTo>
                        <a:pt x="97" y="247"/>
                      </a:lnTo>
                      <a:lnTo>
                        <a:pt x="114" y="292"/>
                      </a:lnTo>
                      <a:lnTo>
                        <a:pt x="136" y="330"/>
                      </a:lnTo>
                      <a:lnTo>
                        <a:pt x="154" y="361"/>
                      </a:lnTo>
                    </a:path>
                  </a:pathLst>
                </a:custGeom>
                <a:noFill/>
                <a:ln w="17526">
                  <a:solidFill>
                    <a:srgbClr val="0000FF"/>
                  </a:solidFill>
                  <a:prstDash val="solid"/>
                  <a:round/>
                  <a:headEnd/>
                  <a:tailEnd/>
                </a:ln>
              </p:spPr>
              <p:txBody>
                <a:bodyPr/>
                <a:lstStyle/>
                <a:p>
                  <a:endParaRPr lang="en-US"/>
                </a:p>
              </p:txBody>
            </p:sp>
            <p:sp>
              <p:nvSpPr>
                <p:cNvPr id="49344" name="Freeform 183"/>
                <p:cNvSpPr>
                  <a:spLocks noChangeAspect="1"/>
                </p:cNvSpPr>
                <p:nvPr/>
              </p:nvSpPr>
              <p:spPr bwMode="auto">
                <a:xfrm>
                  <a:off x="1449" y="2852"/>
                  <a:ext cx="154" cy="99"/>
                </a:xfrm>
                <a:custGeom>
                  <a:avLst/>
                  <a:gdLst>
                    <a:gd name="T0" fmla="*/ 0 w 154"/>
                    <a:gd name="T1" fmla="*/ 0 h 99"/>
                    <a:gd name="T2" fmla="*/ 18 w 154"/>
                    <a:gd name="T3" fmla="*/ 24 h 99"/>
                    <a:gd name="T4" fmla="*/ 39 w 154"/>
                    <a:gd name="T5" fmla="*/ 44 h 99"/>
                    <a:gd name="T6" fmla="*/ 57 w 154"/>
                    <a:gd name="T7" fmla="*/ 62 h 99"/>
                    <a:gd name="T8" fmla="*/ 75 w 154"/>
                    <a:gd name="T9" fmla="*/ 72 h 99"/>
                    <a:gd name="T10" fmla="*/ 97 w 154"/>
                    <a:gd name="T11" fmla="*/ 82 h 99"/>
                    <a:gd name="T12" fmla="*/ 115 w 154"/>
                    <a:gd name="T13" fmla="*/ 89 h 99"/>
                    <a:gd name="T14" fmla="*/ 154 w 154"/>
                    <a:gd name="T15" fmla="*/ 99 h 99"/>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99"/>
                    <a:gd name="T26" fmla="*/ 154 w 154"/>
                    <a:gd name="T27" fmla="*/ 99 h 9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99">
                      <a:moveTo>
                        <a:pt x="0" y="0"/>
                      </a:moveTo>
                      <a:lnTo>
                        <a:pt x="18" y="24"/>
                      </a:lnTo>
                      <a:lnTo>
                        <a:pt x="39" y="44"/>
                      </a:lnTo>
                      <a:lnTo>
                        <a:pt x="57" y="62"/>
                      </a:lnTo>
                      <a:lnTo>
                        <a:pt x="75" y="72"/>
                      </a:lnTo>
                      <a:lnTo>
                        <a:pt x="97" y="82"/>
                      </a:lnTo>
                      <a:lnTo>
                        <a:pt x="115" y="89"/>
                      </a:lnTo>
                      <a:lnTo>
                        <a:pt x="154" y="99"/>
                      </a:lnTo>
                    </a:path>
                  </a:pathLst>
                </a:custGeom>
                <a:noFill/>
                <a:ln w="17526">
                  <a:solidFill>
                    <a:srgbClr val="0000FF"/>
                  </a:solidFill>
                  <a:prstDash val="solid"/>
                  <a:round/>
                  <a:headEnd/>
                  <a:tailEnd/>
                </a:ln>
              </p:spPr>
              <p:txBody>
                <a:bodyPr/>
                <a:lstStyle/>
                <a:p>
                  <a:endParaRPr lang="en-US"/>
                </a:p>
              </p:txBody>
            </p:sp>
          </p:grpSp>
          <p:grpSp>
            <p:nvGrpSpPr>
              <p:cNvPr id="24" name="Group 184"/>
              <p:cNvGrpSpPr>
                <a:grpSpLocks noChangeAspect="1"/>
              </p:cNvGrpSpPr>
              <p:nvPr/>
            </p:nvGrpSpPr>
            <p:grpSpPr bwMode="auto">
              <a:xfrm>
                <a:off x="989" y="2991"/>
                <a:ext cx="984" cy="860"/>
                <a:chOff x="369" y="1932"/>
                <a:chExt cx="1234" cy="1019"/>
              </a:xfrm>
            </p:grpSpPr>
            <p:sp>
              <p:nvSpPr>
                <p:cNvPr id="49329" name="Freeform 185"/>
                <p:cNvSpPr>
                  <a:spLocks noChangeAspect="1"/>
                </p:cNvSpPr>
                <p:nvPr/>
              </p:nvSpPr>
              <p:spPr bwMode="auto">
                <a:xfrm>
                  <a:off x="369" y="2852"/>
                  <a:ext cx="154" cy="99"/>
                </a:xfrm>
                <a:custGeom>
                  <a:avLst/>
                  <a:gdLst>
                    <a:gd name="T0" fmla="*/ 0 w 154"/>
                    <a:gd name="T1" fmla="*/ 99 h 99"/>
                    <a:gd name="T2" fmla="*/ 40 w 154"/>
                    <a:gd name="T3" fmla="*/ 89 h 99"/>
                    <a:gd name="T4" fmla="*/ 57 w 154"/>
                    <a:gd name="T5" fmla="*/ 82 h 99"/>
                    <a:gd name="T6" fmla="*/ 75 w 154"/>
                    <a:gd name="T7" fmla="*/ 72 h 99"/>
                    <a:gd name="T8" fmla="*/ 97 w 154"/>
                    <a:gd name="T9" fmla="*/ 62 h 99"/>
                    <a:gd name="T10" fmla="*/ 115 w 154"/>
                    <a:gd name="T11" fmla="*/ 44 h 99"/>
                    <a:gd name="T12" fmla="*/ 136 w 154"/>
                    <a:gd name="T13" fmla="*/ 24 h 99"/>
                    <a:gd name="T14" fmla="*/ 154 w 154"/>
                    <a:gd name="T15" fmla="*/ 0 h 99"/>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99"/>
                    <a:gd name="T26" fmla="*/ 154 w 154"/>
                    <a:gd name="T27" fmla="*/ 99 h 9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99">
                      <a:moveTo>
                        <a:pt x="0" y="99"/>
                      </a:moveTo>
                      <a:lnTo>
                        <a:pt x="40" y="89"/>
                      </a:lnTo>
                      <a:lnTo>
                        <a:pt x="57" y="82"/>
                      </a:lnTo>
                      <a:lnTo>
                        <a:pt x="75" y="72"/>
                      </a:lnTo>
                      <a:lnTo>
                        <a:pt x="97" y="62"/>
                      </a:lnTo>
                      <a:lnTo>
                        <a:pt x="115" y="44"/>
                      </a:lnTo>
                      <a:lnTo>
                        <a:pt x="136" y="24"/>
                      </a:lnTo>
                      <a:lnTo>
                        <a:pt x="154" y="0"/>
                      </a:lnTo>
                    </a:path>
                  </a:pathLst>
                </a:custGeom>
                <a:noFill/>
                <a:ln w="17526">
                  <a:solidFill>
                    <a:srgbClr val="0000FF"/>
                  </a:solidFill>
                  <a:prstDash val="solid"/>
                  <a:round/>
                  <a:headEnd/>
                  <a:tailEnd/>
                </a:ln>
              </p:spPr>
              <p:txBody>
                <a:bodyPr/>
                <a:lstStyle/>
                <a:p>
                  <a:endParaRPr lang="en-US"/>
                </a:p>
              </p:txBody>
            </p:sp>
            <p:sp>
              <p:nvSpPr>
                <p:cNvPr id="49330" name="Freeform 186"/>
                <p:cNvSpPr>
                  <a:spLocks noChangeAspect="1"/>
                </p:cNvSpPr>
                <p:nvPr/>
              </p:nvSpPr>
              <p:spPr bwMode="auto">
                <a:xfrm>
                  <a:off x="523" y="2491"/>
                  <a:ext cx="155" cy="361"/>
                </a:xfrm>
                <a:custGeom>
                  <a:avLst/>
                  <a:gdLst>
                    <a:gd name="T0" fmla="*/ 0 w 155"/>
                    <a:gd name="T1" fmla="*/ 361 h 361"/>
                    <a:gd name="T2" fmla="*/ 18 w 155"/>
                    <a:gd name="T3" fmla="*/ 330 h 361"/>
                    <a:gd name="T4" fmla="*/ 40 w 155"/>
                    <a:gd name="T5" fmla="*/ 292 h 361"/>
                    <a:gd name="T6" fmla="*/ 58 w 155"/>
                    <a:gd name="T7" fmla="*/ 247 h 361"/>
                    <a:gd name="T8" fmla="*/ 76 w 155"/>
                    <a:gd name="T9" fmla="*/ 203 h 361"/>
                    <a:gd name="T10" fmla="*/ 97 w 155"/>
                    <a:gd name="T11" fmla="*/ 155 h 361"/>
                    <a:gd name="T12" fmla="*/ 115 w 155"/>
                    <a:gd name="T13" fmla="*/ 103 h 361"/>
                    <a:gd name="T14" fmla="*/ 155 w 155"/>
                    <a:gd name="T15" fmla="*/ 0 h 361"/>
                    <a:gd name="T16" fmla="*/ 0 60000 65536"/>
                    <a:gd name="T17" fmla="*/ 0 60000 65536"/>
                    <a:gd name="T18" fmla="*/ 0 60000 65536"/>
                    <a:gd name="T19" fmla="*/ 0 60000 65536"/>
                    <a:gd name="T20" fmla="*/ 0 60000 65536"/>
                    <a:gd name="T21" fmla="*/ 0 60000 65536"/>
                    <a:gd name="T22" fmla="*/ 0 60000 65536"/>
                    <a:gd name="T23" fmla="*/ 0 60000 65536"/>
                    <a:gd name="T24" fmla="*/ 0 w 155"/>
                    <a:gd name="T25" fmla="*/ 0 h 361"/>
                    <a:gd name="T26" fmla="*/ 155 w 155"/>
                    <a:gd name="T27" fmla="*/ 361 h 36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5" h="361">
                      <a:moveTo>
                        <a:pt x="0" y="361"/>
                      </a:moveTo>
                      <a:lnTo>
                        <a:pt x="18" y="330"/>
                      </a:lnTo>
                      <a:lnTo>
                        <a:pt x="40" y="292"/>
                      </a:lnTo>
                      <a:lnTo>
                        <a:pt x="58" y="247"/>
                      </a:lnTo>
                      <a:lnTo>
                        <a:pt x="76" y="203"/>
                      </a:lnTo>
                      <a:lnTo>
                        <a:pt x="97" y="155"/>
                      </a:lnTo>
                      <a:lnTo>
                        <a:pt x="115" y="103"/>
                      </a:lnTo>
                      <a:lnTo>
                        <a:pt x="155" y="0"/>
                      </a:lnTo>
                    </a:path>
                  </a:pathLst>
                </a:custGeom>
                <a:noFill/>
                <a:ln w="17526">
                  <a:solidFill>
                    <a:srgbClr val="0000FF"/>
                  </a:solidFill>
                  <a:prstDash val="solid"/>
                  <a:round/>
                  <a:headEnd/>
                  <a:tailEnd/>
                </a:ln>
              </p:spPr>
              <p:txBody>
                <a:bodyPr/>
                <a:lstStyle/>
                <a:p>
                  <a:endParaRPr lang="en-US"/>
                </a:p>
              </p:txBody>
            </p:sp>
            <p:sp>
              <p:nvSpPr>
                <p:cNvPr id="49331" name="Freeform 187"/>
                <p:cNvSpPr>
                  <a:spLocks noChangeAspect="1"/>
                </p:cNvSpPr>
                <p:nvPr/>
              </p:nvSpPr>
              <p:spPr bwMode="auto">
                <a:xfrm>
                  <a:off x="678" y="2031"/>
                  <a:ext cx="154" cy="460"/>
                </a:xfrm>
                <a:custGeom>
                  <a:avLst/>
                  <a:gdLst>
                    <a:gd name="T0" fmla="*/ 0 w 154"/>
                    <a:gd name="T1" fmla="*/ 460 h 460"/>
                    <a:gd name="T2" fmla="*/ 18 w 154"/>
                    <a:gd name="T3" fmla="*/ 405 h 460"/>
                    <a:gd name="T4" fmla="*/ 39 w 154"/>
                    <a:gd name="T5" fmla="*/ 344 h 460"/>
                    <a:gd name="T6" fmla="*/ 57 w 154"/>
                    <a:gd name="T7" fmla="*/ 278 h 460"/>
                    <a:gd name="T8" fmla="*/ 75 w 154"/>
                    <a:gd name="T9" fmla="*/ 213 h 460"/>
                    <a:gd name="T10" fmla="*/ 96 w 154"/>
                    <a:gd name="T11" fmla="*/ 151 h 460"/>
                    <a:gd name="T12" fmla="*/ 114 w 154"/>
                    <a:gd name="T13" fmla="*/ 93 h 460"/>
                    <a:gd name="T14" fmla="*/ 136 w 154"/>
                    <a:gd name="T15" fmla="*/ 42 h 460"/>
                    <a:gd name="T16" fmla="*/ 143 w 154"/>
                    <a:gd name="T17" fmla="*/ 21 h 460"/>
                    <a:gd name="T18" fmla="*/ 154 w 154"/>
                    <a:gd name="T19" fmla="*/ 0 h 4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4"/>
                    <a:gd name="T31" fmla="*/ 0 h 460"/>
                    <a:gd name="T32" fmla="*/ 154 w 154"/>
                    <a:gd name="T33" fmla="*/ 460 h 4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4" h="460">
                      <a:moveTo>
                        <a:pt x="0" y="460"/>
                      </a:moveTo>
                      <a:lnTo>
                        <a:pt x="18" y="405"/>
                      </a:lnTo>
                      <a:lnTo>
                        <a:pt x="39" y="344"/>
                      </a:lnTo>
                      <a:lnTo>
                        <a:pt x="57" y="278"/>
                      </a:lnTo>
                      <a:lnTo>
                        <a:pt x="75" y="213"/>
                      </a:lnTo>
                      <a:lnTo>
                        <a:pt x="96" y="151"/>
                      </a:lnTo>
                      <a:lnTo>
                        <a:pt x="114" y="93"/>
                      </a:lnTo>
                      <a:lnTo>
                        <a:pt x="136" y="42"/>
                      </a:lnTo>
                      <a:lnTo>
                        <a:pt x="143" y="21"/>
                      </a:lnTo>
                      <a:lnTo>
                        <a:pt x="154" y="0"/>
                      </a:lnTo>
                    </a:path>
                  </a:pathLst>
                </a:custGeom>
                <a:noFill/>
                <a:ln w="17526">
                  <a:solidFill>
                    <a:srgbClr val="0000FF"/>
                  </a:solidFill>
                  <a:prstDash val="solid"/>
                  <a:round/>
                  <a:headEnd/>
                  <a:tailEnd/>
                </a:ln>
              </p:spPr>
              <p:txBody>
                <a:bodyPr/>
                <a:lstStyle/>
                <a:p>
                  <a:endParaRPr lang="en-US"/>
                </a:p>
              </p:txBody>
            </p:sp>
            <p:sp>
              <p:nvSpPr>
                <p:cNvPr id="49332" name="Freeform 188"/>
                <p:cNvSpPr>
                  <a:spLocks noChangeAspect="1"/>
                </p:cNvSpPr>
                <p:nvPr/>
              </p:nvSpPr>
              <p:spPr bwMode="auto">
                <a:xfrm>
                  <a:off x="832" y="1932"/>
                  <a:ext cx="154" cy="99"/>
                </a:xfrm>
                <a:custGeom>
                  <a:avLst/>
                  <a:gdLst>
                    <a:gd name="T0" fmla="*/ 0 w 154"/>
                    <a:gd name="T1" fmla="*/ 99 h 99"/>
                    <a:gd name="T2" fmla="*/ 18 w 154"/>
                    <a:gd name="T3" fmla="*/ 72 h 99"/>
                    <a:gd name="T4" fmla="*/ 36 w 154"/>
                    <a:gd name="T5" fmla="*/ 51 h 99"/>
                    <a:gd name="T6" fmla="*/ 57 w 154"/>
                    <a:gd name="T7" fmla="*/ 34 h 99"/>
                    <a:gd name="T8" fmla="*/ 75 w 154"/>
                    <a:gd name="T9" fmla="*/ 20 h 99"/>
                    <a:gd name="T10" fmla="*/ 97 w 154"/>
                    <a:gd name="T11" fmla="*/ 10 h 99"/>
                    <a:gd name="T12" fmla="*/ 118 w 154"/>
                    <a:gd name="T13" fmla="*/ 3 h 99"/>
                    <a:gd name="T14" fmla="*/ 136 w 154"/>
                    <a:gd name="T15" fmla="*/ 0 h 99"/>
                    <a:gd name="T16" fmla="*/ 154 w 154"/>
                    <a:gd name="T17" fmla="*/ 0 h 9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4"/>
                    <a:gd name="T28" fmla="*/ 0 h 99"/>
                    <a:gd name="T29" fmla="*/ 154 w 154"/>
                    <a:gd name="T30" fmla="*/ 99 h 9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4" h="99">
                      <a:moveTo>
                        <a:pt x="0" y="99"/>
                      </a:moveTo>
                      <a:lnTo>
                        <a:pt x="18" y="72"/>
                      </a:lnTo>
                      <a:lnTo>
                        <a:pt x="36" y="51"/>
                      </a:lnTo>
                      <a:lnTo>
                        <a:pt x="57" y="34"/>
                      </a:lnTo>
                      <a:lnTo>
                        <a:pt x="75" y="20"/>
                      </a:lnTo>
                      <a:lnTo>
                        <a:pt x="97" y="10"/>
                      </a:lnTo>
                      <a:lnTo>
                        <a:pt x="118" y="3"/>
                      </a:lnTo>
                      <a:lnTo>
                        <a:pt x="136" y="0"/>
                      </a:lnTo>
                      <a:lnTo>
                        <a:pt x="154" y="0"/>
                      </a:lnTo>
                    </a:path>
                  </a:pathLst>
                </a:custGeom>
                <a:noFill/>
                <a:ln w="17526">
                  <a:solidFill>
                    <a:srgbClr val="0000FF"/>
                  </a:solidFill>
                  <a:prstDash val="solid"/>
                  <a:round/>
                  <a:headEnd/>
                  <a:tailEnd/>
                </a:ln>
              </p:spPr>
              <p:txBody>
                <a:bodyPr/>
                <a:lstStyle/>
                <a:p>
                  <a:endParaRPr lang="en-US"/>
                </a:p>
              </p:txBody>
            </p:sp>
            <p:sp>
              <p:nvSpPr>
                <p:cNvPr id="49333" name="Freeform 189"/>
                <p:cNvSpPr>
                  <a:spLocks noChangeAspect="1"/>
                </p:cNvSpPr>
                <p:nvPr/>
              </p:nvSpPr>
              <p:spPr bwMode="auto">
                <a:xfrm>
                  <a:off x="986" y="1932"/>
                  <a:ext cx="154" cy="99"/>
                </a:xfrm>
                <a:custGeom>
                  <a:avLst/>
                  <a:gdLst>
                    <a:gd name="T0" fmla="*/ 0 w 154"/>
                    <a:gd name="T1" fmla="*/ 0 h 99"/>
                    <a:gd name="T2" fmla="*/ 18 w 154"/>
                    <a:gd name="T3" fmla="*/ 0 h 99"/>
                    <a:gd name="T4" fmla="*/ 36 w 154"/>
                    <a:gd name="T5" fmla="*/ 3 h 99"/>
                    <a:gd name="T6" fmla="*/ 58 w 154"/>
                    <a:gd name="T7" fmla="*/ 10 h 99"/>
                    <a:gd name="T8" fmla="*/ 75 w 154"/>
                    <a:gd name="T9" fmla="*/ 20 h 99"/>
                    <a:gd name="T10" fmla="*/ 97 w 154"/>
                    <a:gd name="T11" fmla="*/ 34 h 99"/>
                    <a:gd name="T12" fmla="*/ 119 w 154"/>
                    <a:gd name="T13" fmla="*/ 51 h 99"/>
                    <a:gd name="T14" fmla="*/ 136 w 154"/>
                    <a:gd name="T15" fmla="*/ 72 h 99"/>
                    <a:gd name="T16" fmla="*/ 154 w 154"/>
                    <a:gd name="T17" fmla="*/ 99 h 9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4"/>
                    <a:gd name="T28" fmla="*/ 0 h 99"/>
                    <a:gd name="T29" fmla="*/ 154 w 154"/>
                    <a:gd name="T30" fmla="*/ 99 h 9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4" h="99">
                      <a:moveTo>
                        <a:pt x="0" y="0"/>
                      </a:moveTo>
                      <a:lnTo>
                        <a:pt x="18" y="0"/>
                      </a:lnTo>
                      <a:lnTo>
                        <a:pt x="36" y="3"/>
                      </a:lnTo>
                      <a:lnTo>
                        <a:pt x="58" y="10"/>
                      </a:lnTo>
                      <a:lnTo>
                        <a:pt x="75" y="20"/>
                      </a:lnTo>
                      <a:lnTo>
                        <a:pt x="97" y="34"/>
                      </a:lnTo>
                      <a:lnTo>
                        <a:pt x="119" y="51"/>
                      </a:lnTo>
                      <a:lnTo>
                        <a:pt x="136" y="72"/>
                      </a:lnTo>
                      <a:lnTo>
                        <a:pt x="154" y="99"/>
                      </a:lnTo>
                    </a:path>
                  </a:pathLst>
                </a:custGeom>
                <a:noFill/>
                <a:ln w="17526">
                  <a:solidFill>
                    <a:srgbClr val="0000FF"/>
                  </a:solidFill>
                  <a:prstDash val="solid"/>
                  <a:round/>
                  <a:headEnd/>
                  <a:tailEnd/>
                </a:ln>
              </p:spPr>
              <p:txBody>
                <a:bodyPr/>
                <a:lstStyle/>
                <a:p>
                  <a:endParaRPr lang="en-US"/>
                </a:p>
              </p:txBody>
            </p:sp>
            <p:sp>
              <p:nvSpPr>
                <p:cNvPr id="49334" name="Freeform 190"/>
                <p:cNvSpPr>
                  <a:spLocks noChangeAspect="1"/>
                </p:cNvSpPr>
                <p:nvPr/>
              </p:nvSpPr>
              <p:spPr bwMode="auto">
                <a:xfrm>
                  <a:off x="1140" y="2031"/>
                  <a:ext cx="155" cy="460"/>
                </a:xfrm>
                <a:custGeom>
                  <a:avLst/>
                  <a:gdLst>
                    <a:gd name="T0" fmla="*/ 0 w 155"/>
                    <a:gd name="T1" fmla="*/ 0 h 460"/>
                    <a:gd name="T2" fmla="*/ 11 w 155"/>
                    <a:gd name="T3" fmla="*/ 21 h 460"/>
                    <a:gd name="T4" fmla="*/ 18 w 155"/>
                    <a:gd name="T5" fmla="*/ 42 h 460"/>
                    <a:gd name="T6" fmla="*/ 40 w 155"/>
                    <a:gd name="T7" fmla="*/ 93 h 460"/>
                    <a:gd name="T8" fmla="*/ 58 w 155"/>
                    <a:gd name="T9" fmla="*/ 151 h 460"/>
                    <a:gd name="T10" fmla="*/ 76 w 155"/>
                    <a:gd name="T11" fmla="*/ 213 h 460"/>
                    <a:gd name="T12" fmla="*/ 97 w 155"/>
                    <a:gd name="T13" fmla="*/ 278 h 460"/>
                    <a:gd name="T14" fmla="*/ 115 w 155"/>
                    <a:gd name="T15" fmla="*/ 344 h 460"/>
                    <a:gd name="T16" fmla="*/ 137 w 155"/>
                    <a:gd name="T17" fmla="*/ 405 h 460"/>
                    <a:gd name="T18" fmla="*/ 155 w 155"/>
                    <a:gd name="T19" fmla="*/ 460 h 4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5"/>
                    <a:gd name="T31" fmla="*/ 0 h 460"/>
                    <a:gd name="T32" fmla="*/ 155 w 155"/>
                    <a:gd name="T33" fmla="*/ 460 h 4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5" h="460">
                      <a:moveTo>
                        <a:pt x="0" y="0"/>
                      </a:moveTo>
                      <a:lnTo>
                        <a:pt x="11" y="21"/>
                      </a:lnTo>
                      <a:lnTo>
                        <a:pt x="18" y="42"/>
                      </a:lnTo>
                      <a:lnTo>
                        <a:pt x="40" y="93"/>
                      </a:lnTo>
                      <a:lnTo>
                        <a:pt x="58" y="151"/>
                      </a:lnTo>
                      <a:lnTo>
                        <a:pt x="76" y="213"/>
                      </a:lnTo>
                      <a:lnTo>
                        <a:pt x="97" y="278"/>
                      </a:lnTo>
                      <a:lnTo>
                        <a:pt x="115" y="344"/>
                      </a:lnTo>
                      <a:lnTo>
                        <a:pt x="137" y="405"/>
                      </a:lnTo>
                      <a:lnTo>
                        <a:pt x="155" y="460"/>
                      </a:lnTo>
                    </a:path>
                  </a:pathLst>
                </a:custGeom>
                <a:noFill/>
                <a:ln w="17526">
                  <a:solidFill>
                    <a:srgbClr val="0000FF"/>
                  </a:solidFill>
                  <a:prstDash val="solid"/>
                  <a:round/>
                  <a:headEnd/>
                  <a:tailEnd/>
                </a:ln>
              </p:spPr>
              <p:txBody>
                <a:bodyPr/>
                <a:lstStyle/>
                <a:p>
                  <a:endParaRPr lang="en-US"/>
                </a:p>
              </p:txBody>
            </p:sp>
            <p:sp>
              <p:nvSpPr>
                <p:cNvPr id="49335" name="Freeform 191"/>
                <p:cNvSpPr>
                  <a:spLocks noChangeAspect="1"/>
                </p:cNvSpPr>
                <p:nvPr/>
              </p:nvSpPr>
              <p:spPr bwMode="auto">
                <a:xfrm>
                  <a:off x="1295" y="2491"/>
                  <a:ext cx="154" cy="361"/>
                </a:xfrm>
                <a:custGeom>
                  <a:avLst/>
                  <a:gdLst>
                    <a:gd name="T0" fmla="*/ 0 w 154"/>
                    <a:gd name="T1" fmla="*/ 0 h 361"/>
                    <a:gd name="T2" fmla="*/ 39 w 154"/>
                    <a:gd name="T3" fmla="*/ 103 h 361"/>
                    <a:gd name="T4" fmla="*/ 57 w 154"/>
                    <a:gd name="T5" fmla="*/ 155 h 361"/>
                    <a:gd name="T6" fmla="*/ 75 w 154"/>
                    <a:gd name="T7" fmla="*/ 203 h 361"/>
                    <a:gd name="T8" fmla="*/ 97 w 154"/>
                    <a:gd name="T9" fmla="*/ 247 h 361"/>
                    <a:gd name="T10" fmla="*/ 114 w 154"/>
                    <a:gd name="T11" fmla="*/ 292 h 361"/>
                    <a:gd name="T12" fmla="*/ 136 w 154"/>
                    <a:gd name="T13" fmla="*/ 330 h 361"/>
                    <a:gd name="T14" fmla="*/ 154 w 154"/>
                    <a:gd name="T15" fmla="*/ 361 h 361"/>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361"/>
                    <a:gd name="T26" fmla="*/ 154 w 154"/>
                    <a:gd name="T27" fmla="*/ 361 h 36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361">
                      <a:moveTo>
                        <a:pt x="0" y="0"/>
                      </a:moveTo>
                      <a:lnTo>
                        <a:pt x="39" y="103"/>
                      </a:lnTo>
                      <a:lnTo>
                        <a:pt x="57" y="155"/>
                      </a:lnTo>
                      <a:lnTo>
                        <a:pt x="75" y="203"/>
                      </a:lnTo>
                      <a:lnTo>
                        <a:pt x="97" y="247"/>
                      </a:lnTo>
                      <a:lnTo>
                        <a:pt x="114" y="292"/>
                      </a:lnTo>
                      <a:lnTo>
                        <a:pt x="136" y="330"/>
                      </a:lnTo>
                      <a:lnTo>
                        <a:pt x="154" y="361"/>
                      </a:lnTo>
                    </a:path>
                  </a:pathLst>
                </a:custGeom>
                <a:noFill/>
                <a:ln w="17526">
                  <a:solidFill>
                    <a:srgbClr val="0000FF"/>
                  </a:solidFill>
                  <a:prstDash val="solid"/>
                  <a:round/>
                  <a:headEnd/>
                  <a:tailEnd/>
                </a:ln>
              </p:spPr>
              <p:txBody>
                <a:bodyPr/>
                <a:lstStyle/>
                <a:p>
                  <a:endParaRPr lang="en-US"/>
                </a:p>
              </p:txBody>
            </p:sp>
            <p:sp>
              <p:nvSpPr>
                <p:cNvPr id="49336" name="Freeform 192"/>
                <p:cNvSpPr>
                  <a:spLocks noChangeAspect="1"/>
                </p:cNvSpPr>
                <p:nvPr/>
              </p:nvSpPr>
              <p:spPr bwMode="auto">
                <a:xfrm>
                  <a:off x="1449" y="2852"/>
                  <a:ext cx="154" cy="99"/>
                </a:xfrm>
                <a:custGeom>
                  <a:avLst/>
                  <a:gdLst>
                    <a:gd name="T0" fmla="*/ 0 w 154"/>
                    <a:gd name="T1" fmla="*/ 0 h 99"/>
                    <a:gd name="T2" fmla="*/ 18 w 154"/>
                    <a:gd name="T3" fmla="*/ 24 h 99"/>
                    <a:gd name="T4" fmla="*/ 39 w 154"/>
                    <a:gd name="T5" fmla="*/ 44 h 99"/>
                    <a:gd name="T6" fmla="*/ 57 w 154"/>
                    <a:gd name="T7" fmla="*/ 62 h 99"/>
                    <a:gd name="T8" fmla="*/ 75 w 154"/>
                    <a:gd name="T9" fmla="*/ 72 h 99"/>
                    <a:gd name="T10" fmla="*/ 97 w 154"/>
                    <a:gd name="T11" fmla="*/ 82 h 99"/>
                    <a:gd name="T12" fmla="*/ 115 w 154"/>
                    <a:gd name="T13" fmla="*/ 89 h 99"/>
                    <a:gd name="T14" fmla="*/ 154 w 154"/>
                    <a:gd name="T15" fmla="*/ 99 h 99"/>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99"/>
                    <a:gd name="T26" fmla="*/ 154 w 154"/>
                    <a:gd name="T27" fmla="*/ 99 h 9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99">
                      <a:moveTo>
                        <a:pt x="0" y="0"/>
                      </a:moveTo>
                      <a:lnTo>
                        <a:pt x="18" y="24"/>
                      </a:lnTo>
                      <a:lnTo>
                        <a:pt x="39" y="44"/>
                      </a:lnTo>
                      <a:lnTo>
                        <a:pt x="57" y="62"/>
                      </a:lnTo>
                      <a:lnTo>
                        <a:pt x="75" y="72"/>
                      </a:lnTo>
                      <a:lnTo>
                        <a:pt x="97" y="82"/>
                      </a:lnTo>
                      <a:lnTo>
                        <a:pt x="115" y="89"/>
                      </a:lnTo>
                      <a:lnTo>
                        <a:pt x="154" y="99"/>
                      </a:lnTo>
                    </a:path>
                  </a:pathLst>
                </a:custGeom>
                <a:noFill/>
                <a:ln w="17526">
                  <a:solidFill>
                    <a:srgbClr val="0000FF"/>
                  </a:solidFill>
                  <a:prstDash val="solid"/>
                  <a:round/>
                  <a:headEnd/>
                  <a:tailEnd/>
                </a:ln>
              </p:spPr>
              <p:txBody>
                <a:bodyPr/>
                <a:lstStyle/>
                <a:p>
                  <a:endParaRPr lang="en-US"/>
                </a:p>
              </p:txBody>
            </p:sp>
          </p:grpSp>
          <p:grpSp>
            <p:nvGrpSpPr>
              <p:cNvPr id="25" name="Group 193"/>
              <p:cNvGrpSpPr>
                <a:grpSpLocks noChangeAspect="1"/>
              </p:cNvGrpSpPr>
              <p:nvPr/>
            </p:nvGrpSpPr>
            <p:grpSpPr bwMode="auto">
              <a:xfrm>
                <a:off x="1139" y="3255"/>
                <a:ext cx="984" cy="596"/>
                <a:chOff x="369" y="1932"/>
                <a:chExt cx="1234" cy="1019"/>
              </a:xfrm>
            </p:grpSpPr>
            <p:sp>
              <p:nvSpPr>
                <p:cNvPr id="49321" name="Freeform 194"/>
                <p:cNvSpPr>
                  <a:spLocks noChangeAspect="1"/>
                </p:cNvSpPr>
                <p:nvPr/>
              </p:nvSpPr>
              <p:spPr bwMode="auto">
                <a:xfrm>
                  <a:off x="369" y="2852"/>
                  <a:ext cx="154" cy="99"/>
                </a:xfrm>
                <a:custGeom>
                  <a:avLst/>
                  <a:gdLst>
                    <a:gd name="T0" fmla="*/ 0 w 154"/>
                    <a:gd name="T1" fmla="*/ 99 h 99"/>
                    <a:gd name="T2" fmla="*/ 40 w 154"/>
                    <a:gd name="T3" fmla="*/ 89 h 99"/>
                    <a:gd name="T4" fmla="*/ 57 w 154"/>
                    <a:gd name="T5" fmla="*/ 82 h 99"/>
                    <a:gd name="T6" fmla="*/ 75 w 154"/>
                    <a:gd name="T7" fmla="*/ 72 h 99"/>
                    <a:gd name="T8" fmla="*/ 97 w 154"/>
                    <a:gd name="T9" fmla="*/ 62 h 99"/>
                    <a:gd name="T10" fmla="*/ 115 w 154"/>
                    <a:gd name="T11" fmla="*/ 44 h 99"/>
                    <a:gd name="T12" fmla="*/ 136 w 154"/>
                    <a:gd name="T13" fmla="*/ 24 h 99"/>
                    <a:gd name="T14" fmla="*/ 154 w 154"/>
                    <a:gd name="T15" fmla="*/ 0 h 99"/>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99"/>
                    <a:gd name="T26" fmla="*/ 154 w 154"/>
                    <a:gd name="T27" fmla="*/ 99 h 9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99">
                      <a:moveTo>
                        <a:pt x="0" y="99"/>
                      </a:moveTo>
                      <a:lnTo>
                        <a:pt x="40" y="89"/>
                      </a:lnTo>
                      <a:lnTo>
                        <a:pt x="57" y="82"/>
                      </a:lnTo>
                      <a:lnTo>
                        <a:pt x="75" y="72"/>
                      </a:lnTo>
                      <a:lnTo>
                        <a:pt x="97" y="62"/>
                      </a:lnTo>
                      <a:lnTo>
                        <a:pt x="115" y="44"/>
                      </a:lnTo>
                      <a:lnTo>
                        <a:pt x="136" y="24"/>
                      </a:lnTo>
                      <a:lnTo>
                        <a:pt x="154" y="0"/>
                      </a:lnTo>
                    </a:path>
                  </a:pathLst>
                </a:custGeom>
                <a:noFill/>
                <a:ln w="17526">
                  <a:solidFill>
                    <a:srgbClr val="0000FF"/>
                  </a:solidFill>
                  <a:prstDash val="solid"/>
                  <a:round/>
                  <a:headEnd/>
                  <a:tailEnd/>
                </a:ln>
              </p:spPr>
              <p:txBody>
                <a:bodyPr/>
                <a:lstStyle/>
                <a:p>
                  <a:endParaRPr lang="en-US"/>
                </a:p>
              </p:txBody>
            </p:sp>
            <p:sp>
              <p:nvSpPr>
                <p:cNvPr id="49322" name="Freeform 195"/>
                <p:cNvSpPr>
                  <a:spLocks noChangeAspect="1"/>
                </p:cNvSpPr>
                <p:nvPr/>
              </p:nvSpPr>
              <p:spPr bwMode="auto">
                <a:xfrm>
                  <a:off x="523" y="2491"/>
                  <a:ext cx="155" cy="361"/>
                </a:xfrm>
                <a:custGeom>
                  <a:avLst/>
                  <a:gdLst>
                    <a:gd name="T0" fmla="*/ 0 w 155"/>
                    <a:gd name="T1" fmla="*/ 361 h 361"/>
                    <a:gd name="T2" fmla="*/ 18 w 155"/>
                    <a:gd name="T3" fmla="*/ 330 h 361"/>
                    <a:gd name="T4" fmla="*/ 40 w 155"/>
                    <a:gd name="T5" fmla="*/ 292 h 361"/>
                    <a:gd name="T6" fmla="*/ 58 w 155"/>
                    <a:gd name="T7" fmla="*/ 247 h 361"/>
                    <a:gd name="T8" fmla="*/ 76 w 155"/>
                    <a:gd name="T9" fmla="*/ 203 h 361"/>
                    <a:gd name="T10" fmla="*/ 97 w 155"/>
                    <a:gd name="T11" fmla="*/ 155 h 361"/>
                    <a:gd name="T12" fmla="*/ 115 w 155"/>
                    <a:gd name="T13" fmla="*/ 103 h 361"/>
                    <a:gd name="T14" fmla="*/ 155 w 155"/>
                    <a:gd name="T15" fmla="*/ 0 h 361"/>
                    <a:gd name="T16" fmla="*/ 0 60000 65536"/>
                    <a:gd name="T17" fmla="*/ 0 60000 65536"/>
                    <a:gd name="T18" fmla="*/ 0 60000 65536"/>
                    <a:gd name="T19" fmla="*/ 0 60000 65536"/>
                    <a:gd name="T20" fmla="*/ 0 60000 65536"/>
                    <a:gd name="T21" fmla="*/ 0 60000 65536"/>
                    <a:gd name="T22" fmla="*/ 0 60000 65536"/>
                    <a:gd name="T23" fmla="*/ 0 60000 65536"/>
                    <a:gd name="T24" fmla="*/ 0 w 155"/>
                    <a:gd name="T25" fmla="*/ 0 h 361"/>
                    <a:gd name="T26" fmla="*/ 155 w 155"/>
                    <a:gd name="T27" fmla="*/ 361 h 36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5" h="361">
                      <a:moveTo>
                        <a:pt x="0" y="361"/>
                      </a:moveTo>
                      <a:lnTo>
                        <a:pt x="18" y="330"/>
                      </a:lnTo>
                      <a:lnTo>
                        <a:pt x="40" y="292"/>
                      </a:lnTo>
                      <a:lnTo>
                        <a:pt x="58" y="247"/>
                      </a:lnTo>
                      <a:lnTo>
                        <a:pt x="76" y="203"/>
                      </a:lnTo>
                      <a:lnTo>
                        <a:pt x="97" y="155"/>
                      </a:lnTo>
                      <a:lnTo>
                        <a:pt x="115" y="103"/>
                      </a:lnTo>
                      <a:lnTo>
                        <a:pt x="155" y="0"/>
                      </a:lnTo>
                    </a:path>
                  </a:pathLst>
                </a:custGeom>
                <a:noFill/>
                <a:ln w="17526">
                  <a:solidFill>
                    <a:srgbClr val="0000FF"/>
                  </a:solidFill>
                  <a:prstDash val="solid"/>
                  <a:round/>
                  <a:headEnd/>
                  <a:tailEnd/>
                </a:ln>
              </p:spPr>
              <p:txBody>
                <a:bodyPr/>
                <a:lstStyle/>
                <a:p>
                  <a:endParaRPr lang="en-US"/>
                </a:p>
              </p:txBody>
            </p:sp>
            <p:sp>
              <p:nvSpPr>
                <p:cNvPr id="49323" name="Freeform 196"/>
                <p:cNvSpPr>
                  <a:spLocks noChangeAspect="1"/>
                </p:cNvSpPr>
                <p:nvPr/>
              </p:nvSpPr>
              <p:spPr bwMode="auto">
                <a:xfrm>
                  <a:off x="678" y="2031"/>
                  <a:ext cx="154" cy="460"/>
                </a:xfrm>
                <a:custGeom>
                  <a:avLst/>
                  <a:gdLst>
                    <a:gd name="T0" fmla="*/ 0 w 154"/>
                    <a:gd name="T1" fmla="*/ 460 h 460"/>
                    <a:gd name="T2" fmla="*/ 18 w 154"/>
                    <a:gd name="T3" fmla="*/ 405 h 460"/>
                    <a:gd name="T4" fmla="*/ 39 w 154"/>
                    <a:gd name="T5" fmla="*/ 344 h 460"/>
                    <a:gd name="T6" fmla="*/ 57 w 154"/>
                    <a:gd name="T7" fmla="*/ 278 h 460"/>
                    <a:gd name="T8" fmla="*/ 75 w 154"/>
                    <a:gd name="T9" fmla="*/ 213 h 460"/>
                    <a:gd name="T10" fmla="*/ 96 w 154"/>
                    <a:gd name="T11" fmla="*/ 151 h 460"/>
                    <a:gd name="T12" fmla="*/ 114 w 154"/>
                    <a:gd name="T13" fmla="*/ 93 h 460"/>
                    <a:gd name="T14" fmla="*/ 136 w 154"/>
                    <a:gd name="T15" fmla="*/ 42 h 460"/>
                    <a:gd name="T16" fmla="*/ 143 w 154"/>
                    <a:gd name="T17" fmla="*/ 21 h 460"/>
                    <a:gd name="T18" fmla="*/ 154 w 154"/>
                    <a:gd name="T19" fmla="*/ 0 h 4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4"/>
                    <a:gd name="T31" fmla="*/ 0 h 460"/>
                    <a:gd name="T32" fmla="*/ 154 w 154"/>
                    <a:gd name="T33" fmla="*/ 460 h 4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4" h="460">
                      <a:moveTo>
                        <a:pt x="0" y="460"/>
                      </a:moveTo>
                      <a:lnTo>
                        <a:pt x="18" y="405"/>
                      </a:lnTo>
                      <a:lnTo>
                        <a:pt x="39" y="344"/>
                      </a:lnTo>
                      <a:lnTo>
                        <a:pt x="57" y="278"/>
                      </a:lnTo>
                      <a:lnTo>
                        <a:pt x="75" y="213"/>
                      </a:lnTo>
                      <a:lnTo>
                        <a:pt x="96" y="151"/>
                      </a:lnTo>
                      <a:lnTo>
                        <a:pt x="114" y="93"/>
                      </a:lnTo>
                      <a:lnTo>
                        <a:pt x="136" y="42"/>
                      </a:lnTo>
                      <a:lnTo>
                        <a:pt x="143" y="21"/>
                      </a:lnTo>
                      <a:lnTo>
                        <a:pt x="154" y="0"/>
                      </a:lnTo>
                    </a:path>
                  </a:pathLst>
                </a:custGeom>
                <a:noFill/>
                <a:ln w="17526">
                  <a:solidFill>
                    <a:srgbClr val="0000FF"/>
                  </a:solidFill>
                  <a:prstDash val="solid"/>
                  <a:round/>
                  <a:headEnd/>
                  <a:tailEnd/>
                </a:ln>
              </p:spPr>
              <p:txBody>
                <a:bodyPr/>
                <a:lstStyle/>
                <a:p>
                  <a:endParaRPr lang="en-US"/>
                </a:p>
              </p:txBody>
            </p:sp>
            <p:sp>
              <p:nvSpPr>
                <p:cNvPr id="49324" name="Freeform 197"/>
                <p:cNvSpPr>
                  <a:spLocks noChangeAspect="1"/>
                </p:cNvSpPr>
                <p:nvPr/>
              </p:nvSpPr>
              <p:spPr bwMode="auto">
                <a:xfrm>
                  <a:off x="832" y="1932"/>
                  <a:ext cx="154" cy="99"/>
                </a:xfrm>
                <a:custGeom>
                  <a:avLst/>
                  <a:gdLst>
                    <a:gd name="T0" fmla="*/ 0 w 154"/>
                    <a:gd name="T1" fmla="*/ 99 h 99"/>
                    <a:gd name="T2" fmla="*/ 18 w 154"/>
                    <a:gd name="T3" fmla="*/ 72 h 99"/>
                    <a:gd name="T4" fmla="*/ 36 w 154"/>
                    <a:gd name="T5" fmla="*/ 51 h 99"/>
                    <a:gd name="T6" fmla="*/ 57 w 154"/>
                    <a:gd name="T7" fmla="*/ 34 h 99"/>
                    <a:gd name="T8" fmla="*/ 75 w 154"/>
                    <a:gd name="T9" fmla="*/ 20 h 99"/>
                    <a:gd name="T10" fmla="*/ 97 w 154"/>
                    <a:gd name="T11" fmla="*/ 10 h 99"/>
                    <a:gd name="T12" fmla="*/ 118 w 154"/>
                    <a:gd name="T13" fmla="*/ 3 h 99"/>
                    <a:gd name="T14" fmla="*/ 136 w 154"/>
                    <a:gd name="T15" fmla="*/ 0 h 99"/>
                    <a:gd name="T16" fmla="*/ 154 w 154"/>
                    <a:gd name="T17" fmla="*/ 0 h 9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4"/>
                    <a:gd name="T28" fmla="*/ 0 h 99"/>
                    <a:gd name="T29" fmla="*/ 154 w 154"/>
                    <a:gd name="T30" fmla="*/ 99 h 9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4" h="99">
                      <a:moveTo>
                        <a:pt x="0" y="99"/>
                      </a:moveTo>
                      <a:lnTo>
                        <a:pt x="18" y="72"/>
                      </a:lnTo>
                      <a:lnTo>
                        <a:pt x="36" y="51"/>
                      </a:lnTo>
                      <a:lnTo>
                        <a:pt x="57" y="34"/>
                      </a:lnTo>
                      <a:lnTo>
                        <a:pt x="75" y="20"/>
                      </a:lnTo>
                      <a:lnTo>
                        <a:pt x="97" y="10"/>
                      </a:lnTo>
                      <a:lnTo>
                        <a:pt x="118" y="3"/>
                      </a:lnTo>
                      <a:lnTo>
                        <a:pt x="136" y="0"/>
                      </a:lnTo>
                      <a:lnTo>
                        <a:pt x="154" y="0"/>
                      </a:lnTo>
                    </a:path>
                  </a:pathLst>
                </a:custGeom>
                <a:noFill/>
                <a:ln w="17526">
                  <a:solidFill>
                    <a:srgbClr val="0000FF"/>
                  </a:solidFill>
                  <a:prstDash val="solid"/>
                  <a:round/>
                  <a:headEnd/>
                  <a:tailEnd/>
                </a:ln>
              </p:spPr>
              <p:txBody>
                <a:bodyPr/>
                <a:lstStyle/>
                <a:p>
                  <a:endParaRPr lang="en-US"/>
                </a:p>
              </p:txBody>
            </p:sp>
            <p:sp>
              <p:nvSpPr>
                <p:cNvPr id="49325" name="Freeform 198"/>
                <p:cNvSpPr>
                  <a:spLocks noChangeAspect="1"/>
                </p:cNvSpPr>
                <p:nvPr/>
              </p:nvSpPr>
              <p:spPr bwMode="auto">
                <a:xfrm>
                  <a:off x="986" y="1932"/>
                  <a:ext cx="154" cy="99"/>
                </a:xfrm>
                <a:custGeom>
                  <a:avLst/>
                  <a:gdLst>
                    <a:gd name="T0" fmla="*/ 0 w 154"/>
                    <a:gd name="T1" fmla="*/ 0 h 99"/>
                    <a:gd name="T2" fmla="*/ 18 w 154"/>
                    <a:gd name="T3" fmla="*/ 0 h 99"/>
                    <a:gd name="T4" fmla="*/ 36 w 154"/>
                    <a:gd name="T5" fmla="*/ 3 h 99"/>
                    <a:gd name="T6" fmla="*/ 58 w 154"/>
                    <a:gd name="T7" fmla="*/ 10 h 99"/>
                    <a:gd name="T8" fmla="*/ 75 w 154"/>
                    <a:gd name="T9" fmla="*/ 20 h 99"/>
                    <a:gd name="T10" fmla="*/ 97 w 154"/>
                    <a:gd name="T11" fmla="*/ 34 h 99"/>
                    <a:gd name="T12" fmla="*/ 119 w 154"/>
                    <a:gd name="T13" fmla="*/ 51 h 99"/>
                    <a:gd name="T14" fmla="*/ 136 w 154"/>
                    <a:gd name="T15" fmla="*/ 72 h 99"/>
                    <a:gd name="T16" fmla="*/ 154 w 154"/>
                    <a:gd name="T17" fmla="*/ 99 h 9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4"/>
                    <a:gd name="T28" fmla="*/ 0 h 99"/>
                    <a:gd name="T29" fmla="*/ 154 w 154"/>
                    <a:gd name="T30" fmla="*/ 99 h 9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4" h="99">
                      <a:moveTo>
                        <a:pt x="0" y="0"/>
                      </a:moveTo>
                      <a:lnTo>
                        <a:pt x="18" y="0"/>
                      </a:lnTo>
                      <a:lnTo>
                        <a:pt x="36" y="3"/>
                      </a:lnTo>
                      <a:lnTo>
                        <a:pt x="58" y="10"/>
                      </a:lnTo>
                      <a:lnTo>
                        <a:pt x="75" y="20"/>
                      </a:lnTo>
                      <a:lnTo>
                        <a:pt x="97" y="34"/>
                      </a:lnTo>
                      <a:lnTo>
                        <a:pt x="119" y="51"/>
                      </a:lnTo>
                      <a:lnTo>
                        <a:pt x="136" y="72"/>
                      </a:lnTo>
                      <a:lnTo>
                        <a:pt x="154" y="99"/>
                      </a:lnTo>
                    </a:path>
                  </a:pathLst>
                </a:custGeom>
                <a:noFill/>
                <a:ln w="17526">
                  <a:solidFill>
                    <a:srgbClr val="0000FF"/>
                  </a:solidFill>
                  <a:prstDash val="solid"/>
                  <a:round/>
                  <a:headEnd/>
                  <a:tailEnd/>
                </a:ln>
              </p:spPr>
              <p:txBody>
                <a:bodyPr/>
                <a:lstStyle/>
                <a:p>
                  <a:endParaRPr lang="en-US"/>
                </a:p>
              </p:txBody>
            </p:sp>
            <p:sp>
              <p:nvSpPr>
                <p:cNvPr id="49326" name="Freeform 199"/>
                <p:cNvSpPr>
                  <a:spLocks noChangeAspect="1"/>
                </p:cNvSpPr>
                <p:nvPr/>
              </p:nvSpPr>
              <p:spPr bwMode="auto">
                <a:xfrm>
                  <a:off x="1140" y="2031"/>
                  <a:ext cx="155" cy="460"/>
                </a:xfrm>
                <a:custGeom>
                  <a:avLst/>
                  <a:gdLst>
                    <a:gd name="T0" fmla="*/ 0 w 155"/>
                    <a:gd name="T1" fmla="*/ 0 h 460"/>
                    <a:gd name="T2" fmla="*/ 11 w 155"/>
                    <a:gd name="T3" fmla="*/ 21 h 460"/>
                    <a:gd name="T4" fmla="*/ 18 w 155"/>
                    <a:gd name="T5" fmla="*/ 42 h 460"/>
                    <a:gd name="T6" fmla="*/ 40 w 155"/>
                    <a:gd name="T7" fmla="*/ 93 h 460"/>
                    <a:gd name="T8" fmla="*/ 58 w 155"/>
                    <a:gd name="T9" fmla="*/ 151 h 460"/>
                    <a:gd name="T10" fmla="*/ 76 w 155"/>
                    <a:gd name="T11" fmla="*/ 213 h 460"/>
                    <a:gd name="T12" fmla="*/ 97 w 155"/>
                    <a:gd name="T13" fmla="*/ 278 h 460"/>
                    <a:gd name="T14" fmla="*/ 115 w 155"/>
                    <a:gd name="T15" fmla="*/ 344 h 460"/>
                    <a:gd name="T16" fmla="*/ 137 w 155"/>
                    <a:gd name="T17" fmla="*/ 405 h 460"/>
                    <a:gd name="T18" fmla="*/ 155 w 155"/>
                    <a:gd name="T19" fmla="*/ 460 h 4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5"/>
                    <a:gd name="T31" fmla="*/ 0 h 460"/>
                    <a:gd name="T32" fmla="*/ 155 w 155"/>
                    <a:gd name="T33" fmla="*/ 460 h 4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5" h="460">
                      <a:moveTo>
                        <a:pt x="0" y="0"/>
                      </a:moveTo>
                      <a:lnTo>
                        <a:pt x="11" y="21"/>
                      </a:lnTo>
                      <a:lnTo>
                        <a:pt x="18" y="42"/>
                      </a:lnTo>
                      <a:lnTo>
                        <a:pt x="40" y="93"/>
                      </a:lnTo>
                      <a:lnTo>
                        <a:pt x="58" y="151"/>
                      </a:lnTo>
                      <a:lnTo>
                        <a:pt x="76" y="213"/>
                      </a:lnTo>
                      <a:lnTo>
                        <a:pt x="97" y="278"/>
                      </a:lnTo>
                      <a:lnTo>
                        <a:pt x="115" y="344"/>
                      </a:lnTo>
                      <a:lnTo>
                        <a:pt x="137" y="405"/>
                      </a:lnTo>
                      <a:lnTo>
                        <a:pt x="155" y="460"/>
                      </a:lnTo>
                    </a:path>
                  </a:pathLst>
                </a:custGeom>
                <a:noFill/>
                <a:ln w="17526">
                  <a:solidFill>
                    <a:srgbClr val="0000FF"/>
                  </a:solidFill>
                  <a:prstDash val="solid"/>
                  <a:round/>
                  <a:headEnd/>
                  <a:tailEnd/>
                </a:ln>
              </p:spPr>
              <p:txBody>
                <a:bodyPr/>
                <a:lstStyle/>
                <a:p>
                  <a:endParaRPr lang="en-US"/>
                </a:p>
              </p:txBody>
            </p:sp>
            <p:sp>
              <p:nvSpPr>
                <p:cNvPr id="49327" name="Freeform 200"/>
                <p:cNvSpPr>
                  <a:spLocks noChangeAspect="1"/>
                </p:cNvSpPr>
                <p:nvPr/>
              </p:nvSpPr>
              <p:spPr bwMode="auto">
                <a:xfrm>
                  <a:off x="1295" y="2491"/>
                  <a:ext cx="154" cy="361"/>
                </a:xfrm>
                <a:custGeom>
                  <a:avLst/>
                  <a:gdLst>
                    <a:gd name="T0" fmla="*/ 0 w 154"/>
                    <a:gd name="T1" fmla="*/ 0 h 361"/>
                    <a:gd name="T2" fmla="*/ 39 w 154"/>
                    <a:gd name="T3" fmla="*/ 103 h 361"/>
                    <a:gd name="T4" fmla="*/ 57 w 154"/>
                    <a:gd name="T5" fmla="*/ 155 h 361"/>
                    <a:gd name="T6" fmla="*/ 75 w 154"/>
                    <a:gd name="T7" fmla="*/ 203 h 361"/>
                    <a:gd name="T8" fmla="*/ 97 w 154"/>
                    <a:gd name="T9" fmla="*/ 247 h 361"/>
                    <a:gd name="T10" fmla="*/ 114 w 154"/>
                    <a:gd name="T11" fmla="*/ 292 h 361"/>
                    <a:gd name="T12" fmla="*/ 136 w 154"/>
                    <a:gd name="T13" fmla="*/ 330 h 361"/>
                    <a:gd name="T14" fmla="*/ 154 w 154"/>
                    <a:gd name="T15" fmla="*/ 361 h 361"/>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361"/>
                    <a:gd name="T26" fmla="*/ 154 w 154"/>
                    <a:gd name="T27" fmla="*/ 361 h 36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361">
                      <a:moveTo>
                        <a:pt x="0" y="0"/>
                      </a:moveTo>
                      <a:lnTo>
                        <a:pt x="39" y="103"/>
                      </a:lnTo>
                      <a:lnTo>
                        <a:pt x="57" y="155"/>
                      </a:lnTo>
                      <a:lnTo>
                        <a:pt x="75" y="203"/>
                      </a:lnTo>
                      <a:lnTo>
                        <a:pt x="97" y="247"/>
                      </a:lnTo>
                      <a:lnTo>
                        <a:pt x="114" y="292"/>
                      </a:lnTo>
                      <a:lnTo>
                        <a:pt x="136" y="330"/>
                      </a:lnTo>
                      <a:lnTo>
                        <a:pt x="154" y="361"/>
                      </a:lnTo>
                    </a:path>
                  </a:pathLst>
                </a:custGeom>
                <a:noFill/>
                <a:ln w="17526">
                  <a:solidFill>
                    <a:srgbClr val="0000FF"/>
                  </a:solidFill>
                  <a:prstDash val="solid"/>
                  <a:round/>
                  <a:headEnd/>
                  <a:tailEnd/>
                </a:ln>
              </p:spPr>
              <p:txBody>
                <a:bodyPr/>
                <a:lstStyle/>
                <a:p>
                  <a:endParaRPr lang="en-US"/>
                </a:p>
              </p:txBody>
            </p:sp>
            <p:sp>
              <p:nvSpPr>
                <p:cNvPr id="49328" name="Freeform 201"/>
                <p:cNvSpPr>
                  <a:spLocks noChangeAspect="1"/>
                </p:cNvSpPr>
                <p:nvPr/>
              </p:nvSpPr>
              <p:spPr bwMode="auto">
                <a:xfrm>
                  <a:off x="1449" y="2852"/>
                  <a:ext cx="154" cy="99"/>
                </a:xfrm>
                <a:custGeom>
                  <a:avLst/>
                  <a:gdLst>
                    <a:gd name="T0" fmla="*/ 0 w 154"/>
                    <a:gd name="T1" fmla="*/ 0 h 99"/>
                    <a:gd name="T2" fmla="*/ 18 w 154"/>
                    <a:gd name="T3" fmla="*/ 24 h 99"/>
                    <a:gd name="T4" fmla="*/ 39 w 154"/>
                    <a:gd name="T5" fmla="*/ 44 h 99"/>
                    <a:gd name="T6" fmla="*/ 57 w 154"/>
                    <a:gd name="T7" fmla="*/ 62 h 99"/>
                    <a:gd name="T8" fmla="*/ 75 w 154"/>
                    <a:gd name="T9" fmla="*/ 72 h 99"/>
                    <a:gd name="T10" fmla="*/ 97 w 154"/>
                    <a:gd name="T11" fmla="*/ 82 h 99"/>
                    <a:gd name="T12" fmla="*/ 115 w 154"/>
                    <a:gd name="T13" fmla="*/ 89 h 99"/>
                    <a:gd name="T14" fmla="*/ 154 w 154"/>
                    <a:gd name="T15" fmla="*/ 99 h 99"/>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99"/>
                    <a:gd name="T26" fmla="*/ 154 w 154"/>
                    <a:gd name="T27" fmla="*/ 99 h 9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99">
                      <a:moveTo>
                        <a:pt x="0" y="0"/>
                      </a:moveTo>
                      <a:lnTo>
                        <a:pt x="18" y="24"/>
                      </a:lnTo>
                      <a:lnTo>
                        <a:pt x="39" y="44"/>
                      </a:lnTo>
                      <a:lnTo>
                        <a:pt x="57" y="62"/>
                      </a:lnTo>
                      <a:lnTo>
                        <a:pt x="75" y="72"/>
                      </a:lnTo>
                      <a:lnTo>
                        <a:pt x="97" y="82"/>
                      </a:lnTo>
                      <a:lnTo>
                        <a:pt x="115" y="89"/>
                      </a:lnTo>
                      <a:lnTo>
                        <a:pt x="154" y="99"/>
                      </a:lnTo>
                    </a:path>
                  </a:pathLst>
                </a:custGeom>
                <a:noFill/>
                <a:ln w="17526">
                  <a:solidFill>
                    <a:srgbClr val="0000FF"/>
                  </a:solidFill>
                  <a:prstDash val="solid"/>
                  <a:round/>
                  <a:headEnd/>
                  <a:tailEnd/>
                </a:ln>
              </p:spPr>
              <p:txBody>
                <a:bodyPr/>
                <a:lstStyle/>
                <a:p>
                  <a:endParaRPr lang="en-US"/>
                </a:p>
              </p:txBody>
            </p:sp>
          </p:grpSp>
          <p:grpSp>
            <p:nvGrpSpPr>
              <p:cNvPr id="26" name="Group 202"/>
              <p:cNvGrpSpPr>
                <a:grpSpLocks noChangeAspect="1"/>
              </p:cNvGrpSpPr>
              <p:nvPr/>
            </p:nvGrpSpPr>
            <p:grpSpPr bwMode="auto">
              <a:xfrm>
                <a:off x="1283" y="2991"/>
                <a:ext cx="984" cy="860"/>
                <a:chOff x="369" y="1932"/>
                <a:chExt cx="1234" cy="1019"/>
              </a:xfrm>
            </p:grpSpPr>
            <p:sp>
              <p:nvSpPr>
                <p:cNvPr id="49313" name="Freeform 203"/>
                <p:cNvSpPr>
                  <a:spLocks noChangeAspect="1"/>
                </p:cNvSpPr>
                <p:nvPr/>
              </p:nvSpPr>
              <p:spPr bwMode="auto">
                <a:xfrm>
                  <a:off x="369" y="2852"/>
                  <a:ext cx="154" cy="99"/>
                </a:xfrm>
                <a:custGeom>
                  <a:avLst/>
                  <a:gdLst>
                    <a:gd name="T0" fmla="*/ 0 w 154"/>
                    <a:gd name="T1" fmla="*/ 99 h 99"/>
                    <a:gd name="T2" fmla="*/ 40 w 154"/>
                    <a:gd name="T3" fmla="*/ 89 h 99"/>
                    <a:gd name="T4" fmla="*/ 57 w 154"/>
                    <a:gd name="T5" fmla="*/ 82 h 99"/>
                    <a:gd name="T6" fmla="*/ 75 w 154"/>
                    <a:gd name="T7" fmla="*/ 72 h 99"/>
                    <a:gd name="T8" fmla="*/ 97 w 154"/>
                    <a:gd name="T9" fmla="*/ 62 h 99"/>
                    <a:gd name="T10" fmla="*/ 115 w 154"/>
                    <a:gd name="T11" fmla="*/ 44 h 99"/>
                    <a:gd name="T12" fmla="*/ 136 w 154"/>
                    <a:gd name="T13" fmla="*/ 24 h 99"/>
                    <a:gd name="T14" fmla="*/ 154 w 154"/>
                    <a:gd name="T15" fmla="*/ 0 h 99"/>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99"/>
                    <a:gd name="T26" fmla="*/ 154 w 154"/>
                    <a:gd name="T27" fmla="*/ 99 h 9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99">
                      <a:moveTo>
                        <a:pt x="0" y="99"/>
                      </a:moveTo>
                      <a:lnTo>
                        <a:pt x="40" y="89"/>
                      </a:lnTo>
                      <a:lnTo>
                        <a:pt x="57" y="82"/>
                      </a:lnTo>
                      <a:lnTo>
                        <a:pt x="75" y="72"/>
                      </a:lnTo>
                      <a:lnTo>
                        <a:pt x="97" y="62"/>
                      </a:lnTo>
                      <a:lnTo>
                        <a:pt x="115" y="44"/>
                      </a:lnTo>
                      <a:lnTo>
                        <a:pt x="136" y="24"/>
                      </a:lnTo>
                      <a:lnTo>
                        <a:pt x="154" y="0"/>
                      </a:lnTo>
                    </a:path>
                  </a:pathLst>
                </a:custGeom>
                <a:noFill/>
                <a:ln w="17526">
                  <a:solidFill>
                    <a:srgbClr val="0000FF"/>
                  </a:solidFill>
                  <a:prstDash val="solid"/>
                  <a:round/>
                  <a:headEnd/>
                  <a:tailEnd/>
                </a:ln>
              </p:spPr>
              <p:txBody>
                <a:bodyPr/>
                <a:lstStyle/>
                <a:p>
                  <a:endParaRPr lang="en-US"/>
                </a:p>
              </p:txBody>
            </p:sp>
            <p:sp>
              <p:nvSpPr>
                <p:cNvPr id="49314" name="Freeform 204"/>
                <p:cNvSpPr>
                  <a:spLocks noChangeAspect="1"/>
                </p:cNvSpPr>
                <p:nvPr/>
              </p:nvSpPr>
              <p:spPr bwMode="auto">
                <a:xfrm>
                  <a:off x="523" y="2491"/>
                  <a:ext cx="155" cy="361"/>
                </a:xfrm>
                <a:custGeom>
                  <a:avLst/>
                  <a:gdLst>
                    <a:gd name="T0" fmla="*/ 0 w 155"/>
                    <a:gd name="T1" fmla="*/ 361 h 361"/>
                    <a:gd name="T2" fmla="*/ 18 w 155"/>
                    <a:gd name="T3" fmla="*/ 330 h 361"/>
                    <a:gd name="T4" fmla="*/ 40 w 155"/>
                    <a:gd name="T5" fmla="*/ 292 h 361"/>
                    <a:gd name="T6" fmla="*/ 58 w 155"/>
                    <a:gd name="T7" fmla="*/ 247 h 361"/>
                    <a:gd name="T8" fmla="*/ 76 w 155"/>
                    <a:gd name="T9" fmla="*/ 203 h 361"/>
                    <a:gd name="T10" fmla="*/ 97 w 155"/>
                    <a:gd name="T11" fmla="*/ 155 h 361"/>
                    <a:gd name="T12" fmla="*/ 115 w 155"/>
                    <a:gd name="T13" fmla="*/ 103 h 361"/>
                    <a:gd name="T14" fmla="*/ 155 w 155"/>
                    <a:gd name="T15" fmla="*/ 0 h 361"/>
                    <a:gd name="T16" fmla="*/ 0 60000 65536"/>
                    <a:gd name="T17" fmla="*/ 0 60000 65536"/>
                    <a:gd name="T18" fmla="*/ 0 60000 65536"/>
                    <a:gd name="T19" fmla="*/ 0 60000 65536"/>
                    <a:gd name="T20" fmla="*/ 0 60000 65536"/>
                    <a:gd name="T21" fmla="*/ 0 60000 65536"/>
                    <a:gd name="T22" fmla="*/ 0 60000 65536"/>
                    <a:gd name="T23" fmla="*/ 0 60000 65536"/>
                    <a:gd name="T24" fmla="*/ 0 w 155"/>
                    <a:gd name="T25" fmla="*/ 0 h 361"/>
                    <a:gd name="T26" fmla="*/ 155 w 155"/>
                    <a:gd name="T27" fmla="*/ 361 h 36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5" h="361">
                      <a:moveTo>
                        <a:pt x="0" y="361"/>
                      </a:moveTo>
                      <a:lnTo>
                        <a:pt x="18" y="330"/>
                      </a:lnTo>
                      <a:lnTo>
                        <a:pt x="40" y="292"/>
                      </a:lnTo>
                      <a:lnTo>
                        <a:pt x="58" y="247"/>
                      </a:lnTo>
                      <a:lnTo>
                        <a:pt x="76" y="203"/>
                      </a:lnTo>
                      <a:lnTo>
                        <a:pt x="97" y="155"/>
                      </a:lnTo>
                      <a:lnTo>
                        <a:pt x="115" y="103"/>
                      </a:lnTo>
                      <a:lnTo>
                        <a:pt x="155" y="0"/>
                      </a:lnTo>
                    </a:path>
                  </a:pathLst>
                </a:custGeom>
                <a:noFill/>
                <a:ln w="17526">
                  <a:solidFill>
                    <a:srgbClr val="0000FF"/>
                  </a:solidFill>
                  <a:prstDash val="solid"/>
                  <a:round/>
                  <a:headEnd/>
                  <a:tailEnd/>
                </a:ln>
              </p:spPr>
              <p:txBody>
                <a:bodyPr/>
                <a:lstStyle/>
                <a:p>
                  <a:endParaRPr lang="en-US"/>
                </a:p>
              </p:txBody>
            </p:sp>
            <p:sp>
              <p:nvSpPr>
                <p:cNvPr id="49315" name="Freeform 205"/>
                <p:cNvSpPr>
                  <a:spLocks noChangeAspect="1"/>
                </p:cNvSpPr>
                <p:nvPr/>
              </p:nvSpPr>
              <p:spPr bwMode="auto">
                <a:xfrm>
                  <a:off x="678" y="2031"/>
                  <a:ext cx="154" cy="460"/>
                </a:xfrm>
                <a:custGeom>
                  <a:avLst/>
                  <a:gdLst>
                    <a:gd name="T0" fmla="*/ 0 w 154"/>
                    <a:gd name="T1" fmla="*/ 460 h 460"/>
                    <a:gd name="T2" fmla="*/ 18 w 154"/>
                    <a:gd name="T3" fmla="*/ 405 h 460"/>
                    <a:gd name="T4" fmla="*/ 39 w 154"/>
                    <a:gd name="T5" fmla="*/ 344 h 460"/>
                    <a:gd name="T6" fmla="*/ 57 w 154"/>
                    <a:gd name="T7" fmla="*/ 278 h 460"/>
                    <a:gd name="T8" fmla="*/ 75 w 154"/>
                    <a:gd name="T9" fmla="*/ 213 h 460"/>
                    <a:gd name="T10" fmla="*/ 96 w 154"/>
                    <a:gd name="T11" fmla="*/ 151 h 460"/>
                    <a:gd name="T12" fmla="*/ 114 w 154"/>
                    <a:gd name="T13" fmla="*/ 93 h 460"/>
                    <a:gd name="T14" fmla="*/ 136 w 154"/>
                    <a:gd name="T15" fmla="*/ 42 h 460"/>
                    <a:gd name="T16" fmla="*/ 143 w 154"/>
                    <a:gd name="T17" fmla="*/ 21 h 460"/>
                    <a:gd name="T18" fmla="*/ 154 w 154"/>
                    <a:gd name="T19" fmla="*/ 0 h 4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4"/>
                    <a:gd name="T31" fmla="*/ 0 h 460"/>
                    <a:gd name="T32" fmla="*/ 154 w 154"/>
                    <a:gd name="T33" fmla="*/ 460 h 4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4" h="460">
                      <a:moveTo>
                        <a:pt x="0" y="460"/>
                      </a:moveTo>
                      <a:lnTo>
                        <a:pt x="18" y="405"/>
                      </a:lnTo>
                      <a:lnTo>
                        <a:pt x="39" y="344"/>
                      </a:lnTo>
                      <a:lnTo>
                        <a:pt x="57" y="278"/>
                      </a:lnTo>
                      <a:lnTo>
                        <a:pt x="75" y="213"/>
                      </a:lnTo>
                      <a:lnTo>
                        <a:pt x="96" y="151"/>
                      </a:lnTo>
                      <a:lnTo>
                        <a:pt x="114" y="93"/>
                      </a:lnTo>
                      <a:lnTo>
                        <a:pt x="136" y="42"/>
                      </a:lnTo>
                      <a:lnTo>
                        <a:pt x="143" y="21"/>
                      </a:lnTo>
                      <a:lnTo>
                        <a:pt x="154" y="0"/>
                      </a:lnTo>
                    </a:path>
                  </a:pathLst>
                </a:custGeom>
                <a:noFill/>
                <a:ln w="17526">
                  <a:solidFill>
                    <a:srgbClr val="0000FF"/>
                  </a:solidFill>
                  <a:prstDash val="solid"/>
                  <a:round/>
                  <a:headEnd/>
                  <a:tailEnd/>
                </a:ln>
              </p:spPr>
              <p:txBody>
                <a:bodyPr/>
                <a:lstStyle/>
                <a:p>
                  <a:endParaRPr lang="en-US"/>
                </a:p>
              </p:txBody>
            </p:sp>
            <p:sp>
              <p:nvSpPr>
                <p:cNvPr id="49316" name="Freeform 206"/>
                <p:cNvSpPr>
                  <a:spLocks noChangeAspect="1"/>
                </p:cNvSpPr>
                <p:nvPr/>
              </p:nvSpPr>
              <p:spPr bwMode="auto">
                <a:xfrm>
                  <a:off x="832" y="1932"/>
                  <a:ext cx="154" cy="99"/>
                </a:xfrm>
                <a:custGeom>
                  <a:avLst/>
                  <a:gdLst>
                    <a:gd name="T0" fmla="*/ 0 w 154"/>
                    <a:gd name="T1" fmla="*/ 99 h 99"/>
                    <a:gd name="T2" fmla="*/ 18 w 154"/>
                    <a:gd name="T3" fmla="*/ 72 h 99"/>
                    <a:gd name="T4" fmla="*/ 36 w 154"/>
                    <a:gd name="T5" fmla="*/ 51 h 99"/>
                    <a:gd name="T6" fmla="*/ 57 w 154"/>
                    <a:gd name="T7" fmla="*/ 34 h 99"/>
                    <a:gd name="T8" fmla="*/ 75 w 154"/>
                    <a:gd name="T9" fmla="*/ 20 h 99"/>
                    <a:gd name="T10" fmla="*/ 97 w 154"/>
                    <a:gd name="T11" fmla="*/ 10 h 99"/>
                    <a:gd name="T12" fmla="*/ 118 w 154"/>
                    <a:gd name="T13" fmla="*/ 3 h 99"/>
                    <a:gd name="T14" fmla="*/ 136 w 154"/>
                    <a:gd name="T15" fmla="*/ 0 h 99"/>
                    <a:gd name="T16" fmla="*/ 154 w 154"/>
                    <a:gd name="T17" fmla="*/ 0 h 9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4"/>
                    <a:gd name="T28" fmla="*/ 0 h 99"/>
                    <a:gd name="T29" fmla="*/ 154 w 154"/>
                    <a:gd name="T30" fmla="*/ 99 h 9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4" h="99">
                      <a:moveTo>
                        <a:pt x="0" y="99"/>
                      </a:moveTo>
                      <a:lnTo>
                        <a:pt x="18" y="72"/>
                      </a:lnTo>
                      <a:lnTo>
                        <a:pt x="36" y="51"/>
                      </a:lnTo>
                      <a:lnTo>
                        <a:pt x="57" y="34"/>
                      </a:lnTo>
                      <a:lnTo>
                        <a:pt x="75" y="20"/>
                      </a:lnTo>
                      <a:lnTo>
                        <a:pt x="97" y="10"/>
                      </a:lnTo>
                      <a:lnTo>
                        <a:pt x="118" y="3"/>
                      </a:lnTo>
                      <a:lnTo>
                        <a:pt x="136" y="0"/>
                      </a:lnTo>
                      <a:lnTo>
                        <a:pt x="154" y="0"/>
                      </a:lnTo>
                    </a:path>
                  </a:pathLst>
                </a:custGeom>
                <a:noFill/>
                <a:ln w="17526">
                  <a:solidFill>
                    <a:srgbClr val="0000FF"/>
                  </a:solidFill>
                  <a:prstDash val="solid"/>
                  <a:round/>
                  <a:headEnd/>
                  <a:tailEnd/>
                </a:ln>
              </p:spPr>
              <p:txBody>
                <a:bodyPr/>
                <a:lstStyle/>
                <a:p>
                  <a:endParaRPr lang="en-US"/>
                </a:p>
              </p:txBody>
            </p:sp>
            <p:sp>
              <p:nvSpPr>
                <p:cNvPr id="49317" name="Freeform 207"/>
                <p:cNvSpPr>
                  <a:spLocks noChangeAspect="1"/>
                </p:cNvSpPr>
                <p:nvPr/>
              </p:nvSpPr>
              <p:spPr bwMode="auto">
                <a:xfrm>
                  <a:off x="986" y="1932"/>
                  <a:ext cx="154" cy="99"/>
                </a:xfrm>
                <a:custGeom>
                  <a:avLst/>
                  <a:gdLst>
                    <a:gd name="T0" fmla="*/ 0 w 154"/>
                    <a:gd name="T1" fmla="*/ 0 h 99"/>
                    <a:gd name="T2" fmla="*/ 18 w 154"/>
                    <a:gd name="T3" fmla="*/ 0 h 99"/>
                    <a:gd name="T4" fmla="*/ 36 w 154"/>
                    <a:gd name="T5" fmla="*/ 3 h 99"/>
                    <a:gd name="T6" fmla="*/ 58 w 154"/>
                    <a:gd name="T7" fmla="*/ 10 h 99"/>
                    <a:gd name="T8" fmla="*/ 75 w 154"/>
                    <a:gd name="T9" fmla="*/ 20 h 99"/>
                    <a:gd name="T10" fmla="*/ 97 w 154"/>
                    <a:gd name="T11" fmla="*/ 34 h 99"/>
                    <a:gd name="T12" fmla="*/ 119 w 154"/>
                    <a:gd name="T13" fmla="*/ 51 h 99"/>
                    <a:gd name="T14" fmla="*/ 136 w 154"/>
                    <a:gd name="T15" fmla="*/ 72 h 99"/>
                    <a:gd name="T16" fmla="*/ 154 w 154"/>
                    <a:gd name="T17" fmla="*/ 99 h 9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4"/>
                    <a:gd name="T28" fmla="*/ 0 h 99"/>
                    <a:gd name="T29" fmla="*/ 154 w 154"/>
                    <a:gd name="T30" fmla="*/ 99 h 9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4" h="99">
                      <a:moveTo>
                        <a:pt x="0" y="0"/>
                      </a:moveTo>
                      <a:lnTo>
                        <a:pt x="18" y="0"/>
                      </a:lnTo>
                      <a:lnTo>
                        <a:pt x="36" y="3"/>
                      </a:lnTo>
                      <a:lnTo>
                        <a:pt x="58" y="10"/>
                      </a:lnTo>
                      <a:lnTo>
                        <a:pt x="75" y="20"/>
                      </a:lnTo>
                      <a:lnTo>
                        <a:pt x="97" y="34"/>
                      </a:lnTo>
                      <a:lnTo>
                        <a:pt x="119" y="51"/>
                      </a:lnTo>
                      <a:lnTo>
                        <a:pt x="136" y="72"/>
                      </a:lnTo>
                      <a:lnTo>
                        <a:pt x="154" y="99"/>
                      </a:lnTo>
                    </a:path>
                  </a:pathLst>
                </a:custGeom>
                <a:noFill/>
                <a:ln w="17526">
                  <a:solidFill>
                    <a:srgbClr val="0000FF"/>
                  </a:solidFill>
                  <a:prstDash val="solid"/>
                  <a:round/>
                  <a:headEnd/>
                  <a:tailEnd/>
                </a:ln>
              </p:spPr>
              <p:txBody>
                <a:bodyPr/>
                <a:lstStyle/>
                <a:p>
                  <a:endParaRPr lang="en-US"/>
                </a:p>
              </p:txBody>
            </p:sp>
            <p:sp>
              <p:nvSpPr>
                <p:cNvPr id="49318" name="Freeform 208"/>
                <p:cNvSpPr>
                  <a:spLocks noChangeAspect="1"/>
                </p:cNvSpPr>
                <p:nvPr/>
              </p:nvSpPr>
              <p:spPr bwMode="auto">
                <a:xfrm>
                  <a:off x="1140" y="2031"/>
                  <a:ext cx="155" cy="460"/>
                </a:xfrm>
                <a:custGeom>
                  <a:avLst/>
                  <a:gdLst>
                    <a:gd name="T0" fmla="*/ 0 w 155"/>
                    <a:gd name="T1" fmla="*/ 0 h 460"/>
                    <a:gd name="T2" fmla="*/ 11 w 155"/>
                    <a:gd name="T3" fmla="*/ 21 h 460"/>
                    <a:gd name="T4" fmla="*/ 18 w 155"/>
                    <a:gd name="T5" fmla="*/ 42 h 460"/>
                    <a:gd name="T6" fmla="*/ 40 w 155"/>
                    <a:gd name="T7" fmla="*/ 93 h 460"/>
                    <a:gd name="T8" fmla="*/ 58 w 155"/>
                    <a:gd name="T9" fmla="*/ 151 h 460"/>
                    <a:gd name="T10" fmla="*/ 76 w 155"/>
                    <a:gd name="T11" fmla="*/ 213 h 460"/>
                    <a:gd name="T12" fmla="*/ 97 w 155"/>
                    <a:gd name="T13" fmla="*/ 278 h 460"/>
                    <a:gd name="T14" fmla="*/ 115 w 155"/>
                    <a:gd name="T15" fmla="*/ 344 h 460"/>
                    <a:gd name="T16" fmla="*/ 137 w 155"/>
                    <a:gd name="T17" fmla="*/ 405 h 460"/>
                    <a:gd name="T18" fmla="*/ 155 w 155"/>
                    <a:gd name="T19" fmla="*/ 460 h 4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5"/>
                    <a:gd name="T31" fmla="*/ 0 h 460"/>
                    <a:gd name="T32" fmla="*/ 155 w 155"/>
                    <a:gd name="T33" fmla="*/ 460 h 4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5" h="460">
                      <a:moveTo>
                        <a:pt x="0" y="0"/>
                      </a:moveTo>
                      <a:lnTo>
                        <a:pt x="11" y="21"/>
                      </a:lnTo>
                      <a:lnTo>
                        <a:pt x="18" y="42"/>
                      </a:lnTo>
                      <a:lnTo>
                        <a:pt x="40" y="93"/>
                      </a:lnTo>
                      <a:lnTo>
                        <a:pt x="58" y="151"/>
                      </a:lnTo>
                      <a:lnTo>
                        <a:pt x="76" y="213"/>
                      </a:lnTo>
                      <a:lnTo>
                        <a:pt x="97" y="278"/>
                      </a:lnTo>
                      <a:lnTo>
                        <a:pt x="115" y="344"/>
                      </a:lnTo>
                      <a:lnTo>
                        <a:pt x="137" y="405"/>
                      </a:lnTo>
                      <a:lnTo>
                        <a:pt x="155" y="460"/>
                      </a:lnTo>
                    </a:path>
                  </a:pathLst>
                </a:custGeom>
                <a:noFill/>
                <a:ln w="17526">
                  <a:solidFill>
                    <a:srgbClr val="0000FF"/>
                  </a:solidFill>
                  <a:prstDash val="solid"/>
                  <a:round/>
                  <a:headEnd/>
                  <a:tailEnd/>
                </a:ln>
              </p:spPr>
              <p:txBody>
                <a:bodyPr/>
                <a:lstStyle/>
                <a:p>
                  <a:endParaRPr lang="en-US"/>
                </a:p>
              </p:txBody>
            </p:sp>
            <p:sp>
              <p:nvSpPr>
                <p:cNvPr id="49319" name="Freeform 209"/>
                <p:cNvSpPr>
                  <a:spLocks noChangeAspect="1"/>
                </p:cNvSpPr>
                <p:nvPr/>
              </p:nvSpPr>
              <p:spPr bwMode="auto">
                <a:xfrm>
                  <a:off x="1295" y="2491"/>
                  <a:ext cx="154" cy="361"/>
                </a:xfrm>
                <a:custGeom>
                  <a:avLst/>
                  <a:gdLst>
                    <a:gd name="T0" fmla="*/ 0 w 154"/>
                    <a:gd name="T1" fmla="*/ 0 h 361"/>
                    <a:gd name="T2" fmla="*/ 39 w 154"/>
                    <a:gd name="T3" fmla="*/ 103 h 361"/>
                    <a:gd name="T4" fmla="*/ 57 w 154"/>
                    <a:gd name="T5" fmla="*/ 155 h 361"/>
                    <a:gd name="T6" fmla="*/ 75 w 154"/>
                    <a:gd name="T7" fmla="*/ 203 h 361"/>
                    <a:gd name="T8" fmla="*/ 97 w 154"/>
                    <a:gd name="T9" fmla="*/ 247 h 361"/>
                    <a:gd name="T10" fmla="*/ 114 w 154"/>
                    <a:gd name="T11" fmla="*/ 292 h 361"/>
                    <a:gd name="T12" fmla="*/ 136 w 154"/>
                    <a:gd name="T13" fmla="*/ 330 h 361"/>
                    <a:gd name="T14" fmla="*/ 154 w 154"/>
                    <a:gd name="T15" fmla="*/ 361 h 361"/>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361"/>
                    <a:gd name="T26" fmla="*/ 154 w 154"/>
                    <a:gd name="T27" fmla="*/ 361 h 36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361">
                      <a:moveTo>
                        <a:pt x="0" y="0"/>
                      </a:moveTo>
                      <a:lnTo>
                        <a:pt x="39" y="103"/>
                      </a:lnTo>
                      <a:lnTo>
                        <a:pt x="57" y="155"/>
                      </a:lnTo>
                      <a:lnTo>
                        <a:pt x="75" y="203"/>
                      </a:lnTo>
                      <a:lnTo>
                        <a:pt x="97" y="247"/>
                      </a:lnTo>
                      <a:lnTo>
                        <a:pt x="114" y="292"/>
                      </a:lnTo>
                      <a:lnTo>
                        <a:pt x="136" y="330"/>
                      </a:lnTo>
                      <a:lnTo>
                        <a:pt x="154" y="361"/>
                      </a:lnTo>
                    </a:path>
                  </a:pathLst>
                </a:custGeom>
                <a:noFill/>
                <a:ln w="17526">
                  <a:solidFill>
                    <a:srgbClr val="0000FF"/>
                  </a:solidFill>
                  <a:prstDash val="solid"/>
                  <a:round/>
                  <a:headEnd/>
                  <a:tailEnd/>
                </a:ln>
              </p:spPr>
              <p:txBody>
                <a:bodyPr/>
                <a:lstStyle/>
                <a:p>
                  <a:endParaRPr lang="en-US"/>
                </a:p>
              </p:txBody>
            </p:sp>
            <p:sp>
              <p:nvSpPr>
                <p:cNvPr id="49320" name="Freeform 210"/>
                <p:cNvSpPr>
                  <a:spLocks noChangeAspect="1"/>
                </p:cNvSpPr>
                <p:nvPr/>
              </p:nvSpPr>
              <p:spPr bwMode="auto">
                <a:xfrm>
                  <a:off x="1449" y="2852"/>
                  <a:ext cx="154" cy="99"/>
                </a:xfrm>
                <a:custGeom>
                  <a:avLst/>
                  <a:gdLst>
                    <a:gd name="T0" fmla="*/ 0 w 154"/>
                    <a:gd name="T1" fmla="*/ 0 h 99"/>
                    <a:gd name="T2" fmla="*/ 18 w 154"/>
                    <a:gd name="T3" fmla="*/ 24 h 99"/>
                    <a:gd name="T4" fmla="*/ 39 w 154"/>
                    <a:gd name="T5" fmla="*/ 44 h 99"/>
                    <a:gd name="T6" fmla="*/ 57 w 154"/>
                    <a:gd name="T7" fmla="*/ 62 h 99"/>
                    <a:gd name="T8" fmla="*/ 75 w 154"/>
                    <a:gd name="T9" fmla="*/ 72 h 99"/>
                    <a:gd name="T10" fmla="*/ 97 w 154"/>
                    <a:gd name="T11" fmla="*/ 82 h 99"/>
                    <a:gd name="T12" fmla="*/ 115 w 154"/>
                    <a:gd name="T13" fmla="*/ 89 h 99"/>
                    <a:gd name="T14" fmla="*/ 154 w 154"/>
                    <a:gd name="T15" fmla="*/ 99 h 99"/>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99"/>
                    <a:gd name="T26" fmla="*/ 154 w 154"/>
                    <a:gd name="T27" fmla="*/ 99 h 9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99">
                      <a:moveTo>
                        <a:pt x="0" y="0"/>
                      </a:moveTo>
                      <a:lnTo>
                        <a:pt x="18" y="24"/>
                      </a:lnTo>
                      <a:lnTo>
                        <a:pt x="39" y="44"/>
                      </a:lnTo>
                      <a:lnTo>
                        <a:pt x="57" y="62"/>
                      </a:lnTo>
                      <a:lnTo>
                        <a:pt x="75" y="72"/>
                      </a:lnTo>
                      <a:lnTo>
                        <a:pt x="97" y="82"/>
                      </a:lnTo>
                      <a:lnTo>
                        <a:pt x="115" y="89"/>
                      </a:lnTo>
                      <a:lnTo>
                        <a:pt x="154" y="99"/>
                      </a:lnTo>
                    </a:path>
                  </a:pathLst>
                </a:custGeom>
                <a:noFill/>
                <a:ln w="17526">
                  <a:solidFill>
                    <a:srgbClr val="0000FF"/>
                  </a:solidFill>
                  <a:prstDash val="solid"/>
                  <a:round/>
                  <a:headEnd/>
                  <a:tailEnd/>
                </a:ln>
              </p:spPr>
              <p:txBody>
                <a:bodyPr/>
                <a:lstStyle/>
                <a:p>
                  <a:endParaRPr lang="en-US"/>
                </a:p>
              </p:txBody>
            </p:sp>
          </p:grpSp>
          <p:grpSp>
            <p:nvGrpSpPr>
              <p:cNvPr id="27" name="Group 211"/>
              <p:cNvGrpSpPr>
                <a:grpSpLocks noChangeAspect="1"/>
              </p:cNvGrpSpPr>
              <p:nvPr/>
            </p:nvGrpSpPr>
            <p:grpSpPr bwMode="auto">
              <a:xfrm>
                <a:off x="1433" y="2991"/>
                <a:ext cx="984" cy="860"/>
                <a:chOff x="369" y="1932"/>
                <a:chExt cx="1234" cy="1019"/>
              </a:xfrm>
            </p:grpSpPr>
            <p:sp>
              <p:nvSpPr>
                <p:cNvPr id="49305" name="Freeform 212"/>
                <p:cNvSpPr>
                  <a:spLocks noChangeAspect="1"/>
                </p:cNvSpPr>
                <p:nvPr/>
              </p:nvSpPr>
              <p:spPr bwMode="auto">
                <a:xfrm>
                  <a:off x="369" y="2852"/>
                  <a:ext cx="154" cy="99"/>
                </a:xfrm>
                <a:custGeom>
                  <a:avLst/>
                  <a:gdLst>
                    <a:gd name="T0" fmla="*/ 0 w 154"/>
                    <a:gd name="T1" fmla="*/ 99 h 99"/>
                    <a:gd name="T2" fmla="*/ 40 w 154"/>
                    <a:gd name="T3" fmla="*/ 89 h 99"/>
                    <a:gd name="T4" fmla="*/ 57 w 154"/>
                    <a:gd name="T5" fmla="*/ 82 h 99"/>
                    <a:gd name="T6" fmla="*/ 75 w 154"/>
                    <a:gd name="T7" fmla="*/ 72 h 99"/>
                    <a:gd name="T8" fmla="*/ 97 w 154"/>
                    <a:gd name="T9" fmla="*/ 62 h 99"/>
                    <a:gd name="T10" fmla="*/ 115 w 154"/>
                    <a:gd name="T11" fmla="*/ 44 h 99"/>
                    <a:gd name="T12" fmla="*/ 136 w 154"/>
                    <a:gd name="T13" fmla="*/ 24 h 99"/>
                    <a:gd name="T14" fmla="*/ 154 w 154"/>
                    <a:gd name="T15" fmla="*/ 0 h 99"/>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99"/>
                    <a:gd name="T26" fmla="*/ 154 w 154"/>
                    <a:gd name="T27" fmla="*/ 99 h 9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99">
                      <a:moveTo>
                        <a:pt x="0" y="99"/>
                      </a:moveTo>
                      <a:lnTo>
                        <a:pt x="40" y="89"/>
                      </a:lnTo>
                      <a:lnTo>
                        <a:pt x="57" y="82"/>
                      </a:lnTo>
                      <a:lnTo>
                        <a:pt x="75" y="72"/>
                      </a:lnTo>
                      <a:lnTo>
                        <a:pt x="97" y="62"/>
                      </a:lnTo>
                      <a:lnTo>
                        <a:pt x="115" y="44"/>
                      </a:lnTo>
                      <a:lnTo>
                        <a:pt x="136" y="24"/>
                      </a:lnTo>
                      <a:lnTo>
                        <a:pt x="154" y="0"/>
                      </a:lnTo>
                    </a:path>
                  </a:pathLst>
                </a:custGeom>
                <a:noFill/>
                <a:ln w="17526">
                  <a:solidFill>
                    <a:srgbClr val="0000FF"/>
                  </a:solidFill>
                  <a:prstDash val="solid"/>
                  <a:round/>
                  <a:headEnd/>
                  <a:tailEnd/>
                </a:ln>
              </p:spPr>
              <p:txBody>
                <a:bodyPr/>
                <a:lstStyle/>
                <a:p>
                  <a:endParaRPr lang="en-US"/>
                </a:p>
              </p:txBody>
            </p:sp>
            <p:sp>
              <p:nvSpPr>
                <p:cNvPr id="49306" name="Freeform 213"/>
                <p:cNvSpPr>
                  <a:spLocks noChangeAspect="1"/>
                </p:cNvSpPr>
                <p:nvPr/>
              </p:nvSpPr>
              <p:spPr bwMode="auto">
                <a:xfrm>
                  <a:off x="523" y="2491"/>
                  <a:ext cx="155" cy="361"/>
                </a:xfrm>
                <a:custGeom>
                  <a:avLst/>
                  <a:gdLst>
                    <a:gd name="T0" fmla="*/ 0 w 155"/>
                    <a:gd name="T1" fmla="*/ 361 h 361"/>
                    <a:gd name="T2" fmla="*/ 18 w 155"/>
                    <a:gd name="T3" fmla="*/ 330 h 361"/>
                    <a:gd name="T4" fmla="*/ 40 w 155"/>
                    <a:gd name="T5" fmla="*/ 292 h 361"/>
                    <a:gd name="T6" fmla="*/ 58 w 155"/>
                    <a:gd name="T7" fmla="*/ 247 h 361"/>
                    <a:gd name="T8" fmla="*/ 76 w 155"/>
                    <a:gd name="T9" fmla="*/ 203 h 361"/>
                    <a:gd name="T10" fmla="*/ 97 w 155"/>
                    <a:gd name="T11" fmla="*/ 155 h 361"/>
                    <a:gd name="T12" fmla="*/ 115 w 155"/>
                    <a:gd name="T13" fmla="*/ 103 h 361"/>
                    <a:gd name="T14" fmla="*/ 155 w 155"/>
                    <a:gd name="T15" fmla="*/ 0 h 361"/>
                    <a:gd name="T16" fmla="*/ 0 60000 65536"/>
                    <a:gd name="T17" fmla="*/ 0 60000 65536"/>
                    <a:gd name="T18" fmla="*/ 0 60000 65536"/>
                    <a:gd name="T19" fmla="*/ 0 60000 65536"/>
                    <a:gd name="T20" fmla="*/ 0 60000 65536"/>
                    <a:gd name="T21" fmla="*/ 0 60000 65536"/>
                    <a:gd name="T22" fmla="*/ 0 60000 65536"/>
                    <a:gd name="T23" fmla="*/ 0 60000 65536"/>
                    <a:gd name="T24" fmla="*/ 0 w 155"/>
                    <a:gd name="T25" fmla="*/ 0 h 361"/>
                    <a:gd name="T26" fmla="*/ 155 w 155"/>
                    <a:gd name="T27" fmla="*/ 361 h 36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5" h="361">
                      <a:moveTo>
                        <a:pt x="0" y="361"/>
                      </a:moveTo>
                      <a:lnTo>
                        <a:pt x="18" y="330"/>
                      </a:lnTo>
                      <a:lnTo>
                        <a:pt x="40" y="292"/>
                      </a:lnTo>
                      <a:lnTo>
                        <a:pt x="58" y="247"/>
                      </a:lnTo>
                      <a:lnTo>
                        <a:pt x="76" y="203"/>
                      </a:lnTo>
                      <a:lnTo>
                        <a:pt x="97" y="155"/>
                      </a:lnTo>
                      <a:lnTo>
                        <a:pt x="115" y="103"/>
                      </a:lnTo>
                      <a:lnTo>
                        <a:pt x="155" y="0"/>
                      </a:lnTo>
                    </a:path>
                  </a:pathLst>
                </a:custGeom>
                <a:noFill/>
                <a:ln w="17526">
                  <a:solidFill>
                    <a:srgbClr val="0000FF"/>
                  </a:solidFill>
                  <a:prstDash val="solid"/>
                  <a:round/>
                  <a:headEnd/>
                  <a:tailEnd/>
                </a:ln>
              </p:spPr>
              <p:txBody>
                <a:bodyPr/>
                <a:lstStyle/>
                <a:p>
                  <a:endParaRPr lang="en-US"/>
                </a:p>
              </p:txBody>
            </p:sp>
            <p:sp>
              <p:nvSpPr>
                <p:cNvPr id="49307" name="Freeform 214"/>
                <p:cNvSpPr>
                  <a:spLocks noChangeAspect="1"/>
                </p:cNvSpPr>
                <p:nvPr/>
              </p:nvSpPr>
              <p:spPr bwMode="auto">
                <a:xfrm>
                  <a:off x="678" y="2031"/>
                  <a:ext cx="154" cy="460"/>
                </a:xfrm>
                <a:custGeom>
                  <a:avLst/>
                  <a:gdLst>
                    <a:gd name="T0" fmla="*/ 0 w 154"/>
                    <a:gd name="T1" fmla="*/ 460 h 460"/>
                    <a:gd name="T2" fmla="*/ 18 w 154"/>
                    <a:gd name="T3" fmla="*/ 405 h 460"/>
                    <a:gd name="T4" fmla="*/ 39 w 154"/>
                    <a:gd name="T5" fmla="*/ 344 h 460"/>
                    <a:gd name="T6" fmla="*/ 57 w 154"/>
                    <a:gd name="T7" fmla="*/ 278 h 460"/>
                    <a:gd name="T8" fmla="*/ 75 w 154"/>
                    <a:gd name="T9" fmla="*/ 213 h 460"/>
                    <a:gd name="T10" fmla="*/ 96 w 154"/>
                    <a:gd name="T11" fmla="*/ 151 h 460"/>
                    <a:gd name="T12" fmla="*/ 114 w 154"/>
                    <a:gd name="T13" fmla="*/ 93 h 460"/>
                    <a:gd name="T14" fmla="*/ 136 w 154"/>
                    <a:gd name="T15" fmla="*/ 42 h 460"/>
                    <a:gd name="T16" fmla="*/ 143 w 154"/>
                    <a:gd name="T17" fmla="*/ 21 h 460"/>
                    <a:gd name="T18" fmla="*/ 154 w 154"/>
                    <a:gd name="T19" fmla="*/ 0 h 4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4"/>
                    <a:gd name="T31" fmla="*/ 0 h 460"/>
                    <a:gd name="T32" fmla="*/ 154 w 154"/>
                    <a:gd name="T33" fmla="*/ 460 h 4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4" h="460">
                      <a:moveTo>
                        <a:pt x="0" y="460"/>
                      </a:moveTo>
                      <a:lnTo>
                        <a:pt x="18" y="405"/>
                      </a:lnTo>
                      <a:lnTo>
                        <a:pt x="39" y="344"/>
                      </a:lnTo>
                      <a:lnTo>
                        <a:pt x="57" y="278"/>
                      </a:lnTo>
                      <a:lnTo>
                        <a:pt x="75" y="213"/>
                      </a:lnTo>
                      <a:lnTo>
                        <a:pt x="96" y="151"/>
                      </a:lnTo>
                      <a:lnTo>
                        <a:pt x="114" y="93"/>
                      </a:lnTo>
                      <a:lnTo>
                        <a:pt x="136" y="42"/>
                      </a:lnTo>
                      <a:lnTo>
                        <a:pt x="143" y="21"/>
                      </a:lnTo>
                      <a:lnTo>
                        <a:pt x="154" y="0"/>
                      </a:lnTo>
                    </a:path>
                  </a:pathLst>
                </a:custGeom>
                <a:noFill/>
                <a:ln w="17526">
                  <a:solidFill>
                    <a:srgbClr val="0000FF"/>
                  </a:solidFill>
                  <a:prstDash val="solid"/>
                  <a:round/>
                  <a:headEnd/>
                  <a:tailEnd/>
                </a:ln>
              </p:spPr>
              <p:txBody>
                <a:bodyPr/>
                <a:lstStyle/>
                <a:p>
                  <a:endParaRPr lang="en-US"/>
                </a:p>
              </p:txBody>
            </p:sp>
            <p:sp>
              <p:nvSpPr>
                <p:cNvPr id="49308" name="Freeform 215"/>
                <p:cNvSpPr>
                  <a:spLocks noChangeAspect="1"/>
                </p:cNvSpPr>
                <p:nvPr/>
              </p:nvSpPr>
              <p:spPr bwMode="auto">
                <a:xfrm>
                  <a:off x="832" y="1932"/>
                  <a:ext cx="154" cy="99"/>
                </a:xfrm>
                <a:custGeom>
                  <a:avLst/>
                  <a:gdLst>
                    <a:gd name="T0" fmla="*/ 0 w 154"/>
                    <a:gd name="T1" fmla="*/ 99 h 99"/>
                    <a:gd name="T2" fmla="*/ 18 w 154"/>
                    <a:gd name="T3" fmla="*/ 72 h 99"/>
                    <a:gd name="T4" fmla="*/ 36 w 154"/>
                    <a:gd name="T5" fmla="*/ 51 h 99"/>
                    <a:gd name="T6" fmla="*/ 57 w 154"/>
                    <a:gd name="T7" fmla="*/ 34 h 99"/>
                    <a:gd name="T8" fmla="*/ 75 w 154"/>
                    <a:gd name="T9" fmla="*/ 20 h 99"/>
                    <a:gd name="T10" fmla="*/ 97 w 154"/>
                    <a:gd name="T11" fmla="*/ 10 h 99"/>
                    <a:gd name="T12" fmla="*/ 118 w 154"/>
                    <a:gd name="T13" fmla="*/ 3 h 99"/>
                    <a:gd name="T14" fmla="*/ 136 w 154"/>
                    <a:gd name="T15" fmla="*/ 0 h 99"/>
                    <a:gd name="T16" fmla="*/ 154 w 154"/>
                    <a:gd name="T17" fmla="*/ 0 h 9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4"/>
                    <a:gd name="T28" fmla="*/ 0 h 99"/>
                    <a:gd name="T29" fmla="*/ 154 w 154"/>
                    <a:gd name="T30" fmla="*/ 99 h 9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4" h="99">
                      <a:moveTo>
                        <a:pt x="0" y="99"/>
                      </a:moveTo>
                      <a:lnTo>
                        <a:pt x="18" y="72"/>
                      </a:lnTo>
                      <a:lnTo>
                        <a:pt x="36" y="51"/>
                      </a:lnTo>
                      <a:lnTo>
                        <a:pt x="57" y="34"/>
                      </a:lnTo>
                      <a:lnTo>
                        <a:pt x="75" y="20"/>
                      </a:lnTo>
                      <a:lnTo>
                        <a:pt x="97" y="10"/>
                      </a:lnTo>
                      <a:lnTo>
                        <a:pt x="118" y="3"/>
                      </a:lnTo>
                      <a:lnTo>
                        <a:pt x="136" y="0"/>
                      </a:lnTo>
                      <a:lnTo>
                        <a:pt x="154" y="0"/>
                      </a:lnTo>
                    </a:path>
                  </a:pathLst>
                </a:custGeom>
                <a:noFill/>
                <a:ln w="17526">
                  <a:solidFill>
                    <a:srgbClr val="0000FF"/>
                  </a:solidFill>
                  <a:prstDash val="solid"/>
                  <a:round/>
                  <a:headEnd/>
                  <a:tailEnd/>
                </a:ln>
              </p:spPr>
              <p:txBody>
                <a:bodyPr/>
                <a:lstStyle/>
                <a:p>
                  <a:endParaRPr lang="en-US"/>
                </a:p>
              </p:txBody>
            </p:sp>
            <p:sp>
              <p:nvSpPr>
                <p:cNvPr id="49309" name="Freeform 216"/>
                <p:cNvSpPr>
                  <a:spLocks noChangeAspect="1"/>
                </p:cNvSpPr>
                <p:nvPr/>
              </p:nvSpPr>
              <p:spPr bwMode="auto">
                <a:xfrm>
                  <a:off x="986" y="1932"/>
                  <a:ext cx="154" cy="99"/>
                </a:xfrm>
                <a:custGeom>
                  <a:avLst/>
                  <a:gdLst>
                    <a:gd name="T0" fmla="*/ 0 w 154"/>
                    <a:gd name="T1" fmla="*/ 0 h 99"/>
                    <a:gd name="T2" fmla="*/ 18 w 154"/>
                    <a:gd name="T3" fmla="*/ 0 h 99"/>
                    <a:gd name="T4" fmla="*/ 36 w 154"/>
                    <a:gd name="T5" fmla="*/ 3 h 99"/>
                    <a:gd name="T6" fmla="*/ 58 w 154"/>
                    <a:gd name="T7" fmla="*/ 10 h 99"/>
                    <a:gd name="T8" fmla="*/ 75 w 154"/>
                    <a:gd name="T9" fmla="*/ 20 h 99"/>
                    <a:gd name="T10" fmla="*/ 97 w 154"/>
                    <a:gd name="T11" fmla="*/ 34 h 99"/>
                    <a:gd name="T12" fmla="*/ 119 w 154"/>
                    <a:gd name="T13" fmla="*/ 51 h 99"/>
                    <a:gd name="T14" fmla="*/ 136 w 154"/>
                    <a:gd name="T15" fmla="*/ 72 h 99"/>
                    <a:gd name="T16" fmla="*/ 154 w 154"/>
                    <a:gd name="T17" fmla="*/ 99 h 9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4"/>
                    <a:gd name="T28" fmla="*/ 0 h 99"/>
                    <a:gd name="T29" fmla="*/ 154 w 154"/>
                    <a:gd name="T30" fmla="*/ 99 h 9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4" h="99">
                      <a:moveTo>
                        <a:pt x="0" y="0"/>
                      </a:moveTo>
                      <a:lnTo>
                        <a:pt x="18" y="0"/>
                      </a:lnTo>
                      <a:lnTo>
                        <a:pt x="36" y="3"/>
                      </a:lnTo>
                      <a:lnTo>
                        <a:pt x="58" y="10"/>
                      </a:lnTo>
                      <a:lnTo>
                        <a:pt x="75" y="20"/>
                      </a:lnTo>
                      <a:lnTo>
                        <a:pt x="97" y="34"/>
                      </a:lnTo>
                      <a:lnTo>
                        <a:pt x="119" y="51"/>
                      </a:lnTo>
                      <a:lnTo>
                        <a:pt x="136" y="72"/>
                      </a:lnTo>
                      <a:lnTo>
                        <a:pt x="154" y="99"/>
                      </a:lnTo>
                    </a:path>
                  </a:pathLst>
                </a:custGeom>
                <a:noFill/>
                <a:ln w="17526">
                  <a:solidFill>
                    <a:srgbClr val="0000FF"/>
                  </a:solidFill>
                  <a:prstDash val="solid"/>
                  <a:round/>
                  <a:headEnd/>
                  <a:tailEnd/>
                </a:ln>
              </p:spPr>
              <p:txBody>
                <a:bodyPr/>
                <a:lstStyle/>
                <a:p>
                  <a:endParaRPr lang="en-US"/>
                </a:p>
              </p:txBody>
            </p:sp>
            <p:sp>
              <p:nvSpPr>
                <p:cNvPr id="49310" name="Freeform 217"/>
                <p:cNvSpPr>
                  <a:spLocks noChangeAspect="1"/>
                </p:cNvSpPr>
                <p:nvPr/>
              </p:nvSpPr>
              <p:spPr bwMode="auto">
                <a:xfrm>
                  <a:off x="1140" y="2031"/>
                  <a:ext cx="155" cy="460"/>
                </a:xfrm>
                <a:custGeom>
                  <a:avLst/>
                  <a:gdLst>
                    <a:gd name="T0" fmla="*/ 0 w 155"/>
                    <a:gd name="T1" fmla="*/ 0 h 460"/>
                    <a:gd name="T2" fmla="*/ 11 w 155"/>
                    <a:gd name="T3" fmla="*/ 21 h 460"/>
                    <a:gd name="T4" fmla="*/ 18 w 155"/>
                    <a:gd name="T5" fmla="*/ 42 h 460"/>
                    <a:gd name="T6" fmla="*/ 40 w 155"/>
                    <a:gd name="T7" fmla="*/ 93 h 460"/>
                    <a:gd name="T8" fmla="*/ 58 w 155"/>
                    <a:gd name="T9" fmla="*/ 151 h 460"/>
                    <a:gd name="T10" fmla="*/ 76 w 155"/>
                    <a:gd name="T11" fmla="*/ 213 h 460"/>
                    <a:gd name="T12" fmla="*/ 97 w 155"/>
                    <a:gd name="T13" fmla="*/ 278 h 460"/>
                    <a:gd name="T14" fmla="*/ 115 w 155"/>
                    <a:gd name="T15" fmla="*/ 344 h 460"/>
                    <a:gd name="T16" fmla="*/ 137 w 155"/>
                    <a:gd name="T17" fmla="*/ 405 h 460"/>
                    <a:gd name="T18" fmla="*/ 155 w 155"/>
                    <a:gd name="T19" fmla="*/ 460 h 4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5"/>
                    <a:gd name="T31" fmla="*/ 0 h 460"/>
                    <a:gd name="T32" fmla="*/ 155 w 155"/>
                    <a:gd name="T33" fmla="*/ 460 h 4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5" h="460">
                      <a:moveTo>
                        <a:pt x="0" y="0"/>
                      </a:moveTo>
                      <a:lnTo>
                        <a:pt x="11" y="21"/>
                      </a:lnTo>
                      <a:lnTo>
                        <a:pt x="18" y="42"/>
                      </a:lnTo>
                      <a:lnTo>
                        <a:pt x="40" y="93"/>
                      </a:lnTo>
                      <a:lnTo>
                        <a:pt x="58" y="151"/>
                      </a:lnTo>
                      <a:lnTo>
                        <a:pt x="76" y="213"/>
                      </a:lnTo>
                      <a:lnTo>
                        <a:pt x="97" y="278"/>
                      </a:lnTo>
                      <a:lnTo>
                        <a:pt x="115" y="344"/>
                      </a:lnTo>
                      <a:lnTo>
                        <a:pt x="137" y="405"/>
                      </a:lnTo>
                      <a:lnTo>
                        <a:pt x="155" y="460"/>
                      </a:lnTo>
                    </a:path>
                  </a:pathLst>
                </a:custGeom>
                <a:noFill/>
                <a:ln w="17526">
                  <a:solidFill>
                    <a:srgbClr val="0000FF"/>
                  </a:solidFill>
                  <a:prstDash val="solid"/>
                  <a:round/>
                  <a:headEnd/>
                  <a:tailEnd/>
                </a:ln>
              </p:spPr>
              <p:txBody>
                <a:bodyPr/>
                <a:lstStyle/>
                <a:p>
                  <a:endParaRPr lang="en-US"/>
                </a:p>
              </p:txBody>
            </p:sp>
            <p:sp>
              <p:nvSpPr>
                <p:cNvPr id="49311" name="Freeform 218"/>
                <p:cNvSpPr>
                  <a:spLocks noChangeAspect="1"/>
                </p:cNvSpPr>
                <p:nvPr/>
              </p:nvSpPr>
              <p:spPr bwMode="auto">
                <a:xfrm>
                  <a:off x="1295" y="2491"/>
                  <a:ext cx="154" cy="361"/>
                </a:xfrm>
                <a:custGeom>
                  <a:avLst/>
                  <a:gdLst>
                    <a:gd name="T0" fmla="*/ 0 w 154"/>
                    <a:gd name="T1" fmla="*/ 0 h 361"/>
                    <a:gd name="T2" fmla="*/ 39 w 154"/>
                    <a:gd name="T3" fmla="*/ 103 h 361"/>
                    <a:gd name="T4" fmla="*/ 57 w 154"/>
                    <a:gd name="T5" fmla="*/ 155 h 361"/>
                    <a:gd name="T6" fmla="*/ 75 w 154"/>
                    <a:gd name="T7" fmla="*/ 203 h 361"/>
                    <a:gd name="T8" fmla="*/ 97 w 154"/>
                    <a:gd name="T9" fmla="*/ 247 h 361"/>
                    <a:gd name="T10" fmla="*/ 114 w 154"/>
                    <a:gd name="T11" fmla="*/ 292 h 361"/>
                    <a:gd name="T12" fmla="*/ 136 w 154"/>
                    <a:gd name="T13" fmla="*/ 330 h 361"/>
                    <a:gd name="T14" fmla="*/ 154 w 154"/>
                    <a:gd name="T15" fmla="*/ 361 h 361"/>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361"/>
                    <a:gd name="T26" fmla="*/ 154 w 154"/>
                    <a:gd name="T27" fmla="*/ 361 h 36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361">
                      <a:moveTo>
                        <a:pt x="0" y="0"/>
                      </a:moveTo>
                      <a:lnTo>
                        <a:pt x="39" y="103"/>
                      </a:lnTo>
                      <a:lnTo>
                        <a:pt x="57" y="155"/>
                      </a:lnTo>
                      <a:lnTo>
                        <a:pt x="75" y="203"/>
                      </a:lnTo>
                      <a:lnTo>
                        <a:pt x="97" y="247"/>
                      </a:lnTo>
                      <a:lnTo>
                        <a:pt x="114" y="292"/>
                      </a:lnTo>
                      <a:lnTo>
                        <a:pt x="136" y="330"/>
                      </a:lnTo>
                      <a:lnTo>
                        <a:pt x="154" y="361"/>
                      </a:lnTo>
                    </a:path>
                  </a:pathLst>
                </a:custGeom>
                <a:noFill/>
                <a:ln w="17526">
                  <a:solidFill>
                    <a:srgbClr val="0000FF"/>
                  </a:solidFill>
                  <a:prstDash val="solid"/>
                  <a:round/>
                  <a:headEnd/>
                  <a:tailEnd/>
                </a:ln>
              </p:spPr>
              <p:txBody>
                <a:bodyPr/>
                <a:lstStyle/>
                <a:p>
                  <a:endParaRPr lang="en-US"/>
                </a:p>
              </p:txBody>
            </p:sp>
            <p:sp>
              <p:nvSpPr>
                <p:cNvPr id="49312" name="Freeform 219"/>
                <p:cNvSpPr>
                  <a:spLocks noChangeAspect="1"/>
                </p:cNvSpPr>
                <p:nvPr/>
              </p:nvSpPr>
              <p:spPr bwMode="auto">
                <a:xfrm>
                  <a:off x="1449" y="2852"/>
                  <a:ext cx="154" cy="99"/>
                </a:xfrm>
                <a:custGeom>
                  <a:avLst/>
                  <a:gdLst>
                    <a:gd name="T0" fmla="*/ 0 w 154"/>
                    <a:gd name="T1" fmla="*/ 0 h 99"/>
                    <a:gd name="T2" fmla="*/ 18 w 154"/>
                    <a:gd name="T3" fmla="*/ 24 h 99"/>
                    <a:gd name="T4" fmla="*/ 39 w 154"/>
                    <a:gd name="T5" fmla="*/ 44 h 99"/>
                    <a:gd name="T6" fmla="*/ 57 w 154"/>
                    <a:gd name="T7" fmla="*/ 62 h 99"/>
                    <a:gd name="T8" fmla="*/ 75 w 154"/>
                    <a:gd name="T9" fmla="*/ 72 h 99"/>
                    <a:gd name="T10" fmla="*/ 97 w 154"/>
                    <a:gd name="T11" fmla="*/ 82 h 99"/>
                    <a:gd name="T12" fmla="*/ 115 w 154"/>
                    <a:gd name="T13" fmla="*/ 89 h 99"/>
                    <a:gd name="T14" fmla="*/ 154 w 154"/>
                    <a:gd name="T15" fmla="*/ 99 h 99"/>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99"/>
                    <a:gd name="T26" fmla="*/ 154 w 154"/>
                    <a:gd name="T27" fmla="*/ 99 h 9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99">
                      <a:moveTo>
                        <a:pt x="0" y="0"/>
                      </a:moveTo>
                      <a:lnTo>
                        <a:pt x="18" y="24"/>
                      </a:lnTo>
                      <a:lnTo>
                        <a:pt x="39" y="44"/>
                      </a:lnTo>
                      <a:lnTo>
                        <a:pt x="57" y="62"/>
                      </a:lnTo>
                      <a:lnTo>
                        <a:pt x="75" y="72"/>
                      </a:lnTo>
                      <a:lnTo>
                        <a:pt x="97" y="82"/>
                      </a:lnTo>
                      <a:lnTo>
                        <a:pt x="115" y="89"/>
                      </a:lnTo>
                      <a:lnTo>
                        <a:pt x="154" y="99"/>
                      </a:lnTo>
                    </a:path>
                  </a:pathLst>
                </a:custGeom>
                <a:noFill/>
                <a:ln w="17526">
                  <a:solidFill>
                    <a:srgbClr val="0000FF"/>
                  </a:solidFill>
                  <a:prstDash val="solid"/>
                  <a:round/>
                  <a:headEnd/>
                  <a:tailEnd/>
                </a:ln>
              </p:spPr>
              <p:txBody>
                <a:bodyPr/>
                <a:lstStyle/>
                <a:p>
                  <a:endParaRPr lang="en-US"/>
                </a:p>
              </p:txBody>
            </p:sp>
          </p:grpSp>
          <p:grpSp>
            <p:nvGrpSpPr>
              <p:cNvPr id="28" name="Group 220"/>
              <p:cNvGrpSpPr>
                <a:grpSpLocks noChangeAspect="1"/>
              </p:cNvGrpSpPr>
              <p:nvPr/>
            </p:nvGrpSpPr>
            <p:grpSpPr bwMode="auto">
              <a:xfrm>
                <a:off x="1583" y="2985"/>
                <a:ext cx="984" cy="860"/>
                <a:chOff x="369" y="1932"/>
                <a:chExt cx="1234" cy="1019"/>
              </a:xfrm>
            </p:grpSpPr>
            <p:sp>
              <p:nvSpPr>
                <p:cNvPr id="49297" name="Freeform 221"/>
                <p:cNvSpPr>
                  <a:spLocks noChangeAspect="1"/>
                </p:cNvSpPr>
                <p:nvPr/>
              </p:nvSpPr>
              <p:spPr bwMode="auto">
                <a:xfrm>
                  <a:off x="369" y="2852"/>
                  <a:ext cx="154" cy="99"/>
                </a:xfrm>
                <a:custGeom>
                  <a:avLst/>
                  <a:gdLst>
                    <a:gd name="T0" fmla="*/ 0 w 154"/>
                    <a:gd name="T1" fmla="*/ 99 h 99"/>
                    <a:gd name="T2" fmla="*/ 40 w 154"/>
                    <a:gd name="T3" fmla="*/ 89 h 99"/>
                    <a:gd name="T4" fmla="*/ 57 w 154"/>
                    <a:gd name="T5" fmla="*/ 82 h 99"/>
                    <a:gd name="T6" fmla="*/ 75 w 154"/>
                    <a:gd name="T7" fmla="*/ 72 h 99"/>
                    <a:gd name="T8" fmla="*/ 97 w 154"/>
                    <a:gd name="T9" fmla="*/ 62 h 99"/>
                    <a:gd name="T10" fmla="*/ 115 w 154"/>
                    <a:gd name="T11" fmla="*/ 44 h 99"/>
                    <a:gd name="T12" fmla="*/ 136 w 154"/>
                    <a:gd name="T13" fmla="*/ 24 h 99"/>
                    <a:gd name="T14" fmla="*/ 154 w 154"/>
                    <a:gd name="T15" fmla="*/ 0 h 99"/>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99"/>
                    <a:gd name="T26" fmla="*/ 154 w 154"/>
                    <a:gd name="T27" fmla="*/ 99 h 9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99">
                      <a:moveTo>
                        <a:pt x="0" y="99"/>
                      </a:moveTo>
                      <a:lnTo>
                        <a:pt x="40" y="89"/>
                      </a:lnTo>
                      <a:lnTo>
                        <a:pt x="57" y="82"/>
                      </a:lnTo>
                      <a:lnTo>
                        <a:pt x="75" y="72"/>
                      </a:lnTo>
                      <a:lnTo>
                        <a:pt x="97" y="62"/>
                      </a:lnTo>
                      <a:lnTo>
                        <a:pt x="115" y="44"/>
                      </a:lnTo>
                      <a:lnTo>
                        <a:pt x="136" y="24"/>
                      </a:lnTo>
                      <a:lnTo>
                        <a:pt x="154" y="0"/>
                      </a:lnTo>
                    </a:path>
                  </a:pathLst>
                </a:custGeom>
                <a:noFill/>
                <a:ln w="17526">
                  <a:solidFill>
                    <a:srgbClr val="0000FF"/>
                  </a:solidFill>
                  <a:prstDash val="solid"/>
                  <a:round/>
                  <a:headEnd/>
                  <a:tailEnd/>
                </a:ln>
              </p:spPr>
              <p:txBody>
                <a:bodyPr/>
                <a:lstStyle/>
                <a:p>
                  <a:endParaRPr lang="en-US"/>
                </a:p>
              </p:txBody>
            </p:sp>
            <p:sp>
              <p:nvSpPr>
                <p:cNvPr id="49298" name="Freeform 222"/>
                <p:cNvSpPr>
                  <a:spLocks noChangeAspect="1"/>
                </p:cNvSpPr>
                <p:nvPr/>
              </p:nvSpPr>
              <p:spPr bwMode="auto">
                <a:xfrm>
                  <a:off x="523" y="2491"/>
                  <a:ext cx="155" cy="361"/>
                </a:xfrm>
                <a:custGeom>
                  <a:avLst/>
                  <a:gdLst>
                    <a:gd name="T0" fmla="*/ 0 w 155"/>
                    <a:gd name="T1" fmla="*/ 361 h 361"/>
                    <a:gd name="T2" fmla="*/ 18 w 155"/>
                    <a:gd name="T3" fmla="*/ 330 h 361"/>
                    <a:gd name="T4" fmla="*/ 40 w 155"/>
                    <a:gd name="T5" fmla="*/ 292 h 361"/>
                    <a:gd name="T6" fmla="*/ 58 w 155"/>
                    <a:gd name="T7" fmla="*/ 247 h 361"/>
                    <a:gd name="T8" fmla="*/ 76 w 155"/>
                    <a:gd name="T9" fmla="*/ 203 h 361"/>
                    <a:gd name="T10" fmla="*/ 97 w 155"/>
                    <a:gd name="T11" fmla="*/ 155 h 361"/>
                    <a:gd name="T12" fmla="*/ 115 w 155"/>
                    <a:gd name="T13" fmla="*/ 103 h 361"/>
                    <a:gd name="T14" fmla="*/ 155 w 155"/>
                    <a:gd name="T15" fmla="*/ 0 h 361"/>
                    <a:gd name="T16" fmla="*/ 0 60000 65536"/>
                    <a:gd name="T17" fmla="*/ 0 60000 65536"/>
                    <a:gd name="T18" fmla="*/ 0 60000 65536"/>
                    <a:gd name="T19" fmla="*/ 0 60000 65536"/>
                    <a:gd name="T20" fmla="*/ 0 60000 65536"/>
                    <a:gd name="T21" fmla="*/ 0 60000 65536"/>
                    <a:gd name="T22" fmla="*/ 0 60000 65536"/>
                    <a:gd name="T23" fmla="*/ 0 60000 65536"/>
                    <a:gd name="T24" fmla="*/ 0 w 155"/>
                    <a:gd name="T25" fmla="*/ 0 h 361"/>
                    <a:gd name="T26" fmla="*/ 155 w 155"/>
                    <a:gd name="T27" fmla="*/ 361 h 36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5" h="361">
                      <a:moveTo>
                        <a:pt x="0" y="361"/>
                      </a:moveTo>
                      <a:lnTo>
                        <a:pt x="18" y="330"/>
                      </a:lnTo>
                      <a:lnTo>
                        <a:pt x="40" y="292"/>
                      </a:lnTo>
                      <a:lnTo>
                        <a:pt x="58" y="247"/>
                      </a:lnTo>
                      <a:lnTo>
                        <a:pt x="76" y="203"/>
                      </a:lnTo>
                      <a:lnTo>
                        <a:pt x="97" y="155"/>
                      </a:lnTo>
                      <a:lnTo>
                        <a:pt x="115" y="103"/>
                      </a:lnTo>
                      <a:lnTo>
                        <a:pt x="155" y="0"/>
                      </a:lnTo>
                    </a:path>
                  </a:pathLst>
                </a:custGeom>
                <a:noFill/>
                <a:ln w="17526">
                  <a:solidFill>
                    <a:srgbClr val="0000FF"/>
                  </a:solidFill>
                  <a:prstDash val="solid"/>
                  <a:round/>
                  <a:headEnd/>
                  <a:tailEnd/>
                </a:ln>
              </p:spPr>
              <p:txBody>
                <a:bodyPr/>
                <a:lstStyle/>
                <a:p>
                  <a:endParaRPr lang="en-US"/>
                </a:p>
              </p:txBody>
            </p:sp>
            <p:sp>
              <p:nvSpPr>
                <p:cNvPr id="49299" name="Freeform 223"/>
                <p:cNvSpPr>
                  <a:spLocks noChangeAspect="1"/>
                </p:cNvSpPr>
                <p:nvPr/>
              </p:nvSpPr>
              <p:spPr bwMode="auto">
                <a:xfrm>
                  <a:off x="678" y="2031"/>
                  <a:ext cx="154" cy="460"/>
                </a:xfrm>
                <a:custGeom>
                  <a:avLst/>
                  <a:gdLst>
                    <a:gd name="T0" fmla="*/ 0 w 154"/>
                    <a:gd name="T1" fmla="*/ 460 h 460"/>
                    <a:gd name="T2" fmla="*/ 18 w 154"/>
                    <a:gd name="T3" fmla="*/ 405 h 460"/>
                    <a:gd name="T4" fmla="*/ 39 w 154"/>
                    <a:gd name="T5" fmla="*/ 344 h 460"/>
                    <a:gd name="T6" fmla="*/ 57 w 154"/>
                    <a:gd name="T7" fmla="*/ 278 h 460"/>
                    <a:gd name="T8" fmla="*/ 75 w 154"/>
                    <a:gd name="T9" fmla="*/ 213 h 460"/>
                    <a:gd name="T10" fmla="*/ 96 w 154"/>
                    <a:gd name="T11" fmla="*/ 151 h 460"/>
                    <a:gd name="T12" fmla="*/ 114 w 154"/>
                    <a:gd name="T13" fmla="*/ 93 h 460"/>
                    <a:gd name="T14" fmla="*/ 136 w 154"/>
                    <a:gd name="T15" fmla="*/ 42 h 460"/>
                    <a:gd name="T16" fmla="*/ 143 w 154"/>
                    <a:gd name="T17" fmla="*/ 21 h 460"/>
                    <a:gd name="T18" fmla="*/ 154 w 154"/>
                    <a:gd name="T19" fmla="*/ 0 h 4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4"/>
                    <a:gd name="T31" fmla="*/ 0 h 460"/>
                    <a:gd name="T32" fmla="*/ 154 w 154"/>
                    <a:gd name="T33" fmla="*/ 460 h 4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4" h="460">
                      <a:moveTo>
                        <a:pt x="0" y="460"/>
                      </a:moveTo>
                      <a:lnTo>
                        <a:pt x="18" y="405"/>
                      </a:lnTo>
                      <a:lnTo>
                        <a:pt x="39" y="344"/>
                      </a:lnTo>
                      <a:lnTo>
                        <a:pt x="57" y="278"/>
                      </a:lnTo>
                      <a:lnTo>
                        <a:pt x="75" y="213"/>
                      </a:lnTo>
                      <a:lnTo>
                        <a:pt x="96" y="151"/>
                      </a:lnTo>
                      <a:lnTo>
                        <a:pt x="114" y="93"/>
                      </a:lnTo>
                      <a:lnTo>
                        <a:pt x="136" y="42"/>
                      </a:lnTo>
                      <a:lnTo>
                        <a:pt x="143" y="21"/>
                      </a:lnTo>
                      <a:lnTo>
                        <a:pt x="154" y="0"/>
                      </a:lnTo>
                    </a:path>
                  </a:pathLst>
                </a:custGeom>
                <a:noFill/>
                <a:ln w="17526">
                  <a:solidFill>
                    <a:srgbClr val="0000FF"/>
                  </a:solidFill>
                  <a:prstDash val="solid"/>
                  <a:round/>
                  <a:headEnd/>
                  <a:tailEnd/>
                </a:ln>
              </p:spPr>
              <p:txBody>
                <a:bodyPr/>
                <a:lstStyle/>
                <a:p>
                  <a:endParaRPr lang="en-US"/>
                </a:p>
              </p:txBody>
            </p:sp>
            <p:sp>
              <p:nvSpPr>
                <p:cNvPr id="49300" name="Freeform 224"/>
                <p:cNvSpPr>
                  <a:spLocks noChangeAspect="1"/>
                </p:cNvSpPr>
                <p:nvPr/>
              </p:nvSpPr>
              <p:spPr bwMode="auto">
                <a:xfrm>
                  <a:off x="832" y="1932"/>
                  <a:ext cx="154" cy="99"/>
                </a:xfrm>
                <a:custGeom>
                  <a:avLst/>
                  <a:gdLst>
                    <a:gd name="T0" fmla="*/ 0 w 154"/>
                    <a:gd name="T1" fmla="*/ 99 h 99"/>
                    <a:gd name="T2" fmla="*/ 18 w 154"/>
                    <a:gd name="T3" fmla="*/ 72 h 99"/>
                    <a:gd name="T4" fmla="*/ 36 w 154"/>
                    <a:gd name="T5" fmla="*/ 51 h 99"/>
                    <a:gd name="T6" fmla="*/ 57 w 154"/>
                    <a:gd name="T7" fmla="*/ 34 h 99"/>
                    <a:gd name="T8" fmla="*/ 75 w 154"/>
                    <a:gd name="T9" fmla="*/ 20 h 99"/>
                    <a:gd name="T10" fmla="*/ 97 w 154"/>
                    <a:gd name="T11" fmla="*/ 10 h 99"/>
                    <a:gd name="T12" fmla="*/ 118 w 154"/>
                    <a:gd name="T13" fmla="*/ 3 h 99"/>
                    <a:gd name="T14" fmla="*/ 136 w 154"/>
                    <a:gd name="T15" fmla="*/ 0 h 99"/>
                    <a:gd name="T16" fmla="*/ 154 w 154"/>
                    <a:gd name="T17" fmla="*/ 0 h 9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4"/>
                    <a:gd name="T28" fmla="*/ 0 h 99"/>
                    <a:gd name="T29" fmla="*/ 154 w 154"/>
                    <a:gd name="T30" fmla="*/ 99 h 9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4" h="99">
                      <a:moveTo>
                        <a:pt x="0" y="99"/>
                      </a:moveTo>
                      <a:lnTo>
                        <a:pt x="18" y="72"/>
                      </a:lnTo>
                      <a:lnTo>
                        <a:pt x="36" y="51"/>
                      </a:lnTo>
                      <a:lnTo>
                        <a:pt x="57" y="34"/>
                      </a:lnTo>
                      <a:lnTo>
                        <a:pt x="75" y="20"/>
                      </a:lnTo>
                      <a:lnTo>
                        <a:pt x="97" y="10"/>
                      </a:lnTo>
                      <a:lnTo>
                        <a:pt x="118" y="3"/>
                      </a:lnTo>
                      <a:lnTo>
                        <a:pt x="136" y="0"/>
                      </a:lnTo>
                      <a:lnTo>
                        <a:pt x="154" y="0"/>
                      </a:lnTo>
                    </a:path>
                  </a:pathLst>
                </a:custGeom>
                <a:noFill/>
                <a:ln w="17526">
                  <a:solidFill>
                    <a:srgbClr val="0000FF"/>
                  </a:solidFill>
                  <a:prstDash val="solid"/>
                  <a:round/>
                  <a:headEnd/>
                  <a:tailEnd/>
                </a:ln>
              </p:spPr>
              <p:txBody>
                <a:bodyPr/>
                <a:lstStyle/>
                <a:p>
                  <a:endParaRPr lang="en-US"/>
                </a:p>
              </p:txBody>
            </p:sp>
            <p:sp>
              <p:nvSpPr>
                <p:cNvPr id="49301" name="Freeform 225"/>
                <p:cNvSpPr>
                  <a:spLocks noChangeAspect="1"/>
                </p:cNvSpPr>
                <p:nvPr/>
              </p:nvSpPr>
              <p:spPr bwMode="auto">
                <a:xfrm>
                  <a:off x="986" y="1932"/>
                  <a:ext cx="154" cy="99"/>
                </a:xfrm>
                <a:custGeom>
                  <a:avLst/>
                  <a:gdLst>
                    <a:gd name="T0" fmla="*/ 0 w 154"/>
                    <a:gd name="T1" fmla="*/ 0 h 99"/>
                    <a:gd name="T2" fmla="*/ 18 w 154"/>
                    <a:gd name="T3" fmla="*/ 0 h 99"/>
                    <a:gd name="T4" fmla="*/ 36 w 154"/>
                    <a:gd name="T5" fmla="*/ 3 h 99"/>
                    <a:gd name="T6" fmla="*/ 58 w 154"/>
                    <a:gd name="T7" fmla="*/ 10 h 99"/>
                    <a:gd name="T8" fmla="*/ 75 w 154"/>
                    <a:gd name="T9" fmla="*/ 20 h 99"/>
                    <a:gd name="T10" fmla="*/ 97 w 154"/>
                    <a:gd name="T11" fmla="*/ 34 h 99"/>
                    <a:gd name="T12" fmla="*/ 119 w 154"/>
                    <a:gd name="T13" fmla="*/ 51 h 99"/>
                    <a:gd name="T14" fmla="*/ 136 w 154"/>
                    <a:gd name="T15" fmla="*/ 72 h 99"/>
                    <a:gd name="T16" fmla="*/ 154 w 154"/>
                    <a:gd name="T17" fmla="*/ 99 h 9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4"/>
                    <a:gd name="T28" fmla="*/ 0 h 99"/>
                    <a:gd name="T29" fmla="*/ 154 w 154"/>
                    <a:gd name="T30" fmla="*/ 99 h 9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4" h="99">
                      <a:moveTo>
                        <a:pt x="0" y="0"/>
                      </a:moveTo>
                      <a:lnTo>
                        <a:pt x="18" y="0"/>
                      </a:lnTo>
                      <a:lnTo>
                        <a:pt x="36" y="3"/>
                      </a:lnTo>
                      <a:lnTo>
                        <a:pt x="58" y="10"/>
                      </a:lnTo>
                      <a:lnTo>
                        <a:pt x="75" y="20"/>
                      </a:lnTo>
                      <a:lnTo>
                        <a:pt x="97" y="34"/>
                      </a:lnTo>
                      <a:lnTo>
                        <a:pt x="119" y="51"/>
                      </a:lnTo>
                      <a:lnTo>
                        <a:pt x="136" y="72"/>
                      </a:lnTo>
                      <a:lnTo>
                        <a:pt x="154" y="99"/>
                      </a:lnTo>
                    </a:path>
                  </a:pathLst>
                </a:custGeom>
                <a:noFill/>
                <a:ln w="17526">
                  <a:solidFill>
                    <a:srgbClr val="0000FF"/>
                  </a:solidFill>
                  <a:prstDash val="solid"/>
                  <a:round/>
                  <a:headEnd/>
                  <a:tailEnd/>
                </a:ln>
              </p:spPr>
              <p:txBody>
                <a:bodyPr/>
                <a:lstStyle/>
                <a:p>
                  <a:endParaRPr lang="en-US"/>
                </a:p>
              </p:txBody>
            </p:sp>
            <p:sp>
              <p:nvSpPr>
                <p:cNvPr id="49302" name="Freeform 226"/>
                <p:cNvSpPr>
                  <a:spLocks noChangeAspect="1"/>
                </p:cNvSpPr>
                <p:nvPr/>
              </p:nvSpPr>
              <p:spPr bwMode="auto">
                <a:xfrm>
                  <a:off x="1140" y="2031"/>
                  <a:ext cx="155" cy="460"/>
                </a:xfrm>
                <a:custGeom>
                  <a:avLst/>
                  <a:gdLst>
                    <a:gd name="T0" fmla="*/ 0 w 155"/>
                    <a:gd name="T1" fmla="*/ 0 h 460"/>
                    <a:gd name="T2" fmla="*/ 11 w 155"/>
                    <a:gd name="T3" fmla="*/ 21 h 460"/>
                    <a:gd name="T4" fmla="*/ 18 w 155"/>
                    <a:gd name="T5" fmla="*/ 42 h 460"/>
                    <a:gd name="T6" fmla="*/ 40 w 155"/>
                    <a:gd name="T7" fmla="*/ 93 h 460"/>
                    <a:gd name="T8" fmla="*/ 58 w 155"/>
                    <a:gd name="T9" fmla="*/ 151 h 460"/>
                    <a:gd name="T10" fmla="*/ 76 w 155"/>
                    <a:gd name="T11" fmla="*/ 213 h 460"/>
                    <a:gd name="T12" fmla="*/ 97 w 155"/>
                    <a:gd name="T13" fmla="*/ 278 h 460"/>
                    <a:gd name="T14" fmla="*/ 115 w 155"/>
                    <a:gd name="T15" fmla="*/ 344 h 460"/>
                    <a:gd name="T16" fmla="*/ 137 w 155"/>
                    <a:gd name="T17" fmla="*/ 405 h 460"/>
                    <a:gd name="T18" fmla="*/ 155 w 155"/>
                    <a:gd name="T19" fmla="*/ 460 h 4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5"/>
                    <a:gd name="T31" fmla="*/ 0 h 460"/>
                    <a:gd name="T32" fmla="*/ 155 w 155"/>
                    <a:gd name="T33" fmla="*/ 460 h 4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5" h="460">
                      <a:moveTo>
                        <a:pt x="0" y="0"/>
                      </a:moveTo>
                      <a:lnTo>
                        <a:pt x="11" y="21"/>
                      </a:lnTo>
                      <a:lnTo>
                        <a:pt x="18" y="42"/>
                      </a:lnTo>
                      <a:lnTo>
                        <a:pt x="40" y="93"/>
                      </a:lnTo>
                      <a:lnTo>
                        <a:pt x="58" y="151"/>
                      </a:lnTo>
                      <a:lnTo>
                        <a:pt x="76" y="213"/>
                      </a:lnTo>
                      <a:lnTo>
                        <a:pt x="97" y="278"/>
                      </a:lnTo>
                      <a:lnTo>
                        <a:pt x="115" y="344"/>
                      </a:lnTo>
                      <a:lnTo>
                        <a:pt x="137" y="405"/>
                      </a:lnTo>
                      <a:lnTo>
                        <a:pt x="155" y="460"/>
                      </a:lnTo>
                    </a:path>
                  </a:pathLst>
                </a:custGeom>
                <a:noFill/>
                <a:ln w="17526">
                  <a:solidFill>
                    <a:srgbClr val="0000FF"/>
                  </a:solidFill>
                  <a:prstDash val="solid"/>
                  <a:round/>
                  <a:headEnd/>
                  <a:tailEnd/>
                </a:ln>
              </p:spPr>
              <p:txBody>
                <a:bodyPr/>
                <a:lstStyle/>
                <a:p>
                  <a:endParaRPr lang="en-US"/>
                </a:p>
              </p:txBody>
            </p:sp>
            <p:sp>
              <p:nvSpPr>
                <p:cNvPr id="49303" name="Freeform 227"/>
                <p:cNvSpPr>
                  <a:spLocks noChangeAspect="1"/>
                </p:cNvSpPr>
                <p:nvPr/>
              </p:nvSpPr>
              <p:spPr bwMode="auto">
                <a:xfrm>
                  <a:off x="1295" y="2491"/>
                  <a:ext cx="154" cy="361"/>
                </a:xfrm>
                <a:custGeom>
                  <a:avLst/>
                  <a:gdLst>
                    <a:gd name="T0" fmla="*/ 0 w 154"/>
                    <a:gd name="T1" fmla="*/ 0 h 361"/>
                    <a:gd name="T2" fmla="*/ 39 w 154"/>
                    <a:gd name="T3" fmla="*/ 103 h 361"/>
                    <a:gd name="T4" fmla="*/ 57 w 154"/>
                    <a:gd name="T5" fmla="*/ 155 h 361"/>
                    <a:gd name="T6" fmla="*/ 75 w 154"/>
                    <a:gd name="T7" fmla="*/ 203 h 361"/>
                    <a:gd name="T8" fmla="*/ 97 w 154"/>
                    <a:gd name="T9" fmla="*/ 247 h 361"/>
                    <a:gd name="T10" fmla="*/ 114 w 154"/>
                    <a:gd name="T11" fmla="*/ 292 h 361"/>
                    <a:gd name="T12" fmla="*/ 136 w 154"/>
                    <a:gd name="T13" fmla="*/ 330 h 361"/>
                    <a:gd name="T14" fmla="*/ 154 w 154"/>
                    <a:gd name="T15" fmla="*/ 361 h 361"/>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361"/>
                    <a:gd name="T26" fmla="*/ 154 w 154"/>
                    <a:gd name="T27" fmla="*/ 361 h 36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361">
                      <a:moveTo>
                        <a:pt x="0" y="0"/>
                      </a:moveTo>
                      <a:lnTo>
                        <a:pt x="39" y="103"/>
                      </a:lnTo>
                      <a:lnTo>
                        <a:pt x="57" y="155"/>
                      </a:lnTo>
                      <a:lnTo>
                        <a:pt x="75" y="203"/>
                      </a:lnTo>
                      <a:lnTo>
                        <a:pt x="97" y="247"/>
                      </a:lnTo>
                      <a:lnTo>
                        <a:pt x="114" y="292"/>
                      </a:lnTo>
                      <a:lnTo>
                        <a:pt x="136" y="330"/>
                      </a:lnTo>
                      <a:lnTo>
                        <a:pt x="154" y="361"/>
                      </a:lnTo>
                    </a:path>
                  </a:pathLst>
                </a:custGeom>
                <a:noFill/>
                <a:ln w="17526">
                  <a:solidFill>
                    <a:srgbClr val="0000FF"/>
                  </a:solidFill>
                  <a:prstDash val="solid"/>
                  <a:round/>
                  <a:headEnd/>
                  <a:tailEnd/>
                </a:ln>
              </p:spPr>
              <p:txBody>
                <a:bodyPr/>
                <a:lstStyle/>
                <a:p>
                  <a:endParaRPr lang="en-US"/>
                </a:p>
              </p:txBody>
            </p:sp>
            <p:sp>
              <p:nvSpPr>
                <p:cNvPr id="49304" name="Freeform 228"/>
                <p:cNvSpPr>
                  <a:spLocks noChangeAspect="1"/>
                </p:cNvSpPr>
                <p:nvPr/>
              </p:nvSpPr>
              <p:spPr bwMode="auto">
                <a:xfrm>
                  <a:off x="1449" y="2852"/>
                  <a:ext cx="154" cy="99"/>
                </a:xfrm>
                <a:custGeom>
                  <a:avLst/>
                  <a:gdLst>
                    <a:gd name="T0" fmla="*/ 0 w 154"/>
                    <a:gd name="T1" fmla="*/ 0 h 99"/>
                    <a:gd name="T2" fmla="*/ 18 w 154"/>
                    <a:gd name="T3" fmla="*/ 24 h 99"/>
                    <a:gd name="T4" fmla="*/ 39 w 154"/>
                    <a:gd name="T5" fmla="*/ 44 h 99"/>
                    <a:gd name="T6" fmla="*/ 57 w 154"/>
                    <a:gd name="T7" fmla="*/ 62 h 99"/>
                    <a:gd name="T8" fmla="*/ 75 w 154"/>
                    <a:gd name="T9" fmla="*/ 72 h 99"/>
                    <a:gd name="T10" fmla="*/ 97 w 154"/>
                    <a:gd name="T11" fmla="*/ 82 h 99"/>
                    <a:gd name="T12" fmla="*/ 115 w 154"/>
                    <a:gd name="T13" fmla="*/ 89 h 99"/>
                    <a:gd name="T14" fmla="*/ 154 w 154"/>
                    <a:gd name="T15" fmla="*/ 99 h 99"/>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99"/>
                    <a:gd name="T26" fmla="*/ 154 w 154"/>
                    <a:gd name="T27" fmla="*/ 99 h 9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99">
                      <a:moveTo>
                        <a:pt x="0" y="0"/>
                      </a:moveTo>
                      <a:lnTo>
                        <a:pt x="18" y="24"/>
                      </a:lnTo>
                      <a:lnTo>
                        <a:pt x="39" y="44"/>
                      </a:lnTo>
                      <a:lnTo>
                        <a:pt x="57" y="62"/>
                      </a:lnTo>
                      <a:lnTo>
                        <a:pt x="75" y="72"/>
                      </a:lnTo>
                      <a:lnTo>
                        <a:pt x="97" y="82"/>
                      </a:lnTo>
                      <a:lnTo>
                        <a:pt x="115" y="89"/>
                      </a:lnTo>
                      <a:lnTo>
                        <a:pt x="154" y="99"/>
                      </a:lnTo>
                    </a:path>
                  </a:pathLst>
                </a:custGeom>
                <a:noFill/>
                <a:ln w="17526">
                  <a:solidFill>
                    <a:srgbClr val="0000FF"/>
                  </a:solidFill>
                  <a:prstDash val="solid"/>
                  <a:round/>
                  <a:headEnd/>
                  <a:tailEnd/>
                </a:ln>
              </p:spPr>
              <p:txBody>
                <a:bodyPr/>
                <a:lstStyle/>
                <a:p>
                  <a:endParaRPr lang="en-US"/>
                </a:p>
              </p:txBody>
            </p:sp>
          </p:grpSp>
          <p:grpSp>
            <p:nvGrpSpPr>
              <p:cNvPr id="29" name="Group 229"/>
              <p:cNvGrpSpPr>
                <a:grpSpLocks noChangeAspect="1"/>
              </p:cNvGrpSpPr>
              <p:nvPr/>
            </p:nvGrpSpPr>
            <p:grpSpPr bwMode="auto">
              <a:xfrm>
                <a:off x="1746" y="2860"/>
                <a:ext cx="984" cy="986"/>
                <a:chOff x="369" y="1932"/>
                <a:chExt cx="1234" cy="1019"/>
              </a:xfrm>
            </p:grpSpPr>
            <p:sp>
              <p:nvSpPr>
                <p:cNvPr id="49289" name="Freeform 230"/>
                <p:cNvSpPr>
                  <a:spLocks noChangeAspect="1"/>
                </p:cNvSpPr>
                <p:nvPr/>
              </p:nvSpPr>
              <p:spPr bwMode="auto">
                <a:xfrm>
                  <a:off x="369" y="2852"/>
                  <a:ext cx="154" cy="99"/>
                </a:xfrm>
                <a:custGeom>
                  <a:avLst/>
                  <a:gdLst>
                    <a:gd name="T0" fmla="*/ 0 w 154"/>
                    <a:gd name="T1" fmla="*/ 99 h 99"/>
                    <a:gd name="T2" fmla="*/ 40 w 154"/>
                    <a:gd name="T3" fmla="*/ 89 h 99"/>
                    <a:gd name="T4" fmla="*/ 57 w 154"/>
                    <a:gd name="T5" fmla="*/ 82 h 99"/>
                    <a:gd name="T6" fmla="*/ 75 w 154"/>
                    <a:gd name="T7" fmla="*/ 72 h 99"/>
                    <a:gd name="T8" fmla="*/ 97 w 154"/>
                    <a:gd name="T9" fmla="*/ 62 h 99"/>
                    <a:gd name="T10" fmla="*/ 115 w 154"/>
                    <a:gd name="T11" fmla="*/ 44 h 99"/>
                    <a:gd name="T12" fmla="*/ 136 w 154"/>
                    <a:gd name="T13" fmla="*/ 24 h 99"/>
                    <a:gd name="T14" fmla="*/ 154 w 154"/>
                    <a:gd name="T15" fmla="*/ 0 h 99"/>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99"/>
                    <a:gd name="T26" fmla="*/ 154 w 154"/>
                    <a:gd name="T27" fmla="*/ 99 h 9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99">
                      <a:moveTo>
                        <a:pt x="0" y="99"/>
                      </a:moveTo>
                      <a:lnTo>
                        <a:pt x="40" y="89"/>
                      </a:lnTo>
                      <a:lnTo>
                        <a:pt x="57" y="82"/>
                      </a:lnTo>
                      <a:lnTo>
                        <a:pt x="75" y="72"/>
                      </a:lnTo>
                      <a:lnTo>
                        <a:pt x="97" y="62"/>
                      </a:lnTo>
                      <a:lnTo>
                        <a:pt x="115" y="44"/>
                      </a:lnTo>
                      <a:lnTo>
                        <a:pt x="136" y="24"/>
                      </a:lnTo>
                      <a:lnTo>
                        <a:pt x="154" y="0"/>
                      </a:lnTo>
                    </a:path>
                  </a:pathLst>
                </a:custGeom>
                <a:noFill/>
                <a:ln w="17526">
                  <a:solidFill>
                    <a:srgbClr val="0000FF"/>
                  </a:solidFill>
                  <a:prstDash val="solid"/>
                  <a:round/>
                  <a:headEnd/>
                  <a:tailEnd/>
                </a:ln>
              </p:spPr>
              <p:txBody>
                <a:bodyPr/>
                <a:lstStyle/>
                <a:p>
                  <a:endParaRPr lang="en-US"/>
                </a:p>
              </p:txBody>
            </p:sp>
            <p:sp>
              <p:nvSpPr>
                <p:cNvPr id="49290" name="Freeform 231"/>
                <p:cNvSpPr>
                  <a:spLocks noChangeAspect="1"/>
                </p:cNvSpPr>
                <p:nvPr/>
              </p:nvSpPr>
              <p:spPr bwMode="auto">
                <a:xfrm>
                  <a:off x="523" y="2491"/>
                  <a:ext cx="155" cy="361"/>
                </a:xfrm>
                <a:custGeom>
                  <a:avLst/>
                  <a:gdLst>
                    <a:gd name="T0" fmla="*/ 0 w 155"/>
                    <a:gd name="T1" fmla="*/ 361 h 361"/>
                    <a:gd name="T2" fmla="*/ 18 w 155"/>
                    <a:gd name="T3" fmla="*/ 330 h 361"/>
                    <a:gd name="T4" fmla="*/ 40 w 155"/>
                    <a:gd name="T5" fmla="*/ 292 h 361"/>
                    <a:gd name="T6" fmla="*/ 58 w 155"/>
                    <a:gd name="T7" fmla="*/ 247 h 361"/>
                    <a:gd name="T8" fmla="*/ 76 w 155"/>
                    <a:gd name="T9" fmla="*/ 203 h 361"/>
                    <a:gd name="T10" fmla="*/ 97 w 155"/>
                    <a:gd name="T11" fmla="*/ 155 h 361"/>
                    <a:gd name="T12" fmla="*/ 115 w 155"/>
                    <a:gd name="T13" fmla="*/ 103 h 361"/>
                    <a:gd name="T14" fmla="*/ 155 w 155"/>
                    <a:gd name="T15" fmla="*/ 0 h 361"/>
                    <a:gd name="T16" fmla="*/ 0 60000 65536"/>
                    <a:gd name="T17" fmla="*/ 0 60000 65536"/>
                    <a:gd name="T18" fmla="*/ 0 60000 65536"/>
                    <a:gd name="T19" fmla="*/ 0 60000 65536"/>
                    <a:gd name="T20" fmla="*/ 0 60000 65536"/>
                    <a:gd name="T21" fmla="*/ 0 60000 65536"/>
                    <a:gd name="T22" fmla="*/ 0 60000 65536"/>
                    <a:gd name="T23" fmla="*/ 0 60000 65536"/>
                    <a:gd name="T24" fmla="*/ 0 w 155"/>
                    <a:gd name="T25" fmla="*/ 0 h 361"/>
                    <a:gd name="T26" fmla="*/ 155 w 155"/>
                    <a:gd name="T27" fmla="*/ 361 h 36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5" h="361">
                      <a:moveTo>
                        <a:pt x="0" y="361"/>
                      </a:moveTo>
                      <a:lnTo>
                        <a:pt x="18" y="330"/>
                      </a:lnTo>
                      <a:lnTo>
                        <a:pt x="40" y="292"/>
                      </a:lnTo>
                      <a:lnTo>
                        <a:pt x="58" y="247"/>
                      </a:lnTo>
                      <a:lnTo>
                        <a:pt x="76" y="203"/>
                      </a:lnTo>
                      <a:lnTo>
                        <a:pt x="97" y="155"/>
                      </a:lnTo>
                      <a:lnTo>
                        <a:pt x="115" y="103"/>
                      </a:lnTo>
                      <a:lnTo>
                        <a:pt x="155" y="0"/>
                      </a:lnTo>
                    </a:path>
                  </a:pathLst>
                </a:custGeom>
                <a:noFill/>
                <a:ln w="17526">
                  <a:solidFill>
                    <a:srgbClr val="0000FF"/>
                  </a:solidFill>
                  <a:prstDash val="solid"/>
                  <a:round/>
                  <a:headEnd/>
                  <a:tailEnd/>
                </a:ln>
              </p:spPr>
              <p:txBody>
                <a:bodyPr/>
                <a:lstStyle/>
                <a:p>
                  <a:endParaRPr lang="en-US"/>
                </a:p>
              </p:txBody>
            </p:sp>
            <p:sp>
              <p:nvSpPr>
                <p:cNvPr id="49291" name="Freeform 232"/>
                <p:cNvSpPr>
                  <a:spLocks noChangeAspect="1"/>
                </p:cNvSpPr>
                <p:nvPr/>
              </p:nvSpPr>
              <p:spPr bwMode="auto">
                <a:xfrm>
                  <a:off x="678" y="2031"/>
                  <a:ext cx="154" cy="460"/>
                </a:xfrm>
                <a:custGeom>
                  <a:avLst/>
                  <a:gdLst>
                    <a:gd name="T0" fmla="*/ 0 w 154"/>
                    <a:gd name="T1" fmla="*/ 460 h 460"/>
                    <a:gd name="T2" fmla="*/ 18 w 154"/>
                    <a:gd name="T3" fmla="*/ 405 h 460"/>
                    <a:gd name="T4" fmla="*/ 39 w 154"/>
                    <a:gd name="T5" fmla="*/ 344 h 460"/>
                    <a:gd name="T6" fmla="*/ 57 w 154"/>
                    <a:gd name="T7" fmla="*/ 278 h 460"/>
                    <a:gd name="T8" fmla="*/ 75 w 154"/>
                    <a:gd name="T9" fmla="*/ 213 h 460"/>
                    <a:gd name="T10" fmla="*/ 96 w 154"/>
                    <a:gd name="T11" fmla="*/ 151 h 460"/>
                    <a:gd name="T12" fmla="*/ 114 w 154"/>
                    <a:gd name="T13" fmla="*/ 93 h 460"/>
                    <a:gd name="T14" fmla="*/ 136 w 154"/>
                    <a:gd name="T15" fmla="*/ 42 h 460"/>
                    <a:gd name="T16" fmla="*/ 143 w 154"/>
                    <a:gd name="T17" fmla="*/ 21 h 460"/>
                    <a:gd name="T18" fmla="*/ 154 w 154"/>
                    <a:gd name="T19" fmla="*/ 0 h 4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4"/>
                    <a:gd name="T31" fmla="*/ 0 h 460"/>
                    <a:gd name="T32" fmla="*/ 154 w 154"/>
                    <a:gd name="T33" fmla="*/ 460 h 4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4" h="460">
                      <a:moveTo>
                        <a:pt x="0" y="460"/>
                      </a:moveTo>
                      <a:lnTo>
                        <a:pt x="18" y="405"/>
                      </a:lnTo>
                      <a:lnTo>
                        <a:pt x="39" y="344"/>
                      </a:lnTo>
                      <a:lnTo>
                        <a:pt x="57" y="278"/>
                      </a:lnTo>
                      <a:lnTo>
                        <a:pt x="75" y="213"/>
                      </a:lnTo>
                      <a:lnTo>
                        <a:pt x="96" y="151"/>
                      </a:lnTo>
                      <a:lnTo>
                        <a:pt x="114" y="93"/>
                      </a:lnTo>
                      <a:lnTo>
                        <a:pt x="136" y="42"/>
                      </a:lnTo>
                      <a:lnTo>
                        <a:pt x="143" y="21"/>
                      </a:lnTo>
                      <a:lnTo>
                        <a:pt x="154" y="0"/>
                      </a:lnTo>
                    </a:path>
                  </a:pathLst>
                </a:custGeom>
                <a:noFill/>
                <a:ln w="17526">
                  <a:solidFill>
                    <a:srgbClr val="0000FF"/>
                  </a:solidFill>
                  <a:prstDash val="solid"/>
                  <a:round/>
                  <a:headEnd/>
                  <a:tailEnd/>
                </a:ln>
              </p:spPr>
              <p:txBody>
                <a:bodyPr/>
                <a:lstStyle/>
                <a:p>
                  <a:endParaRPr lang="en-US"/>
                </a:p>
              </p:txBody>
            </p:sp>
            <p:sp>
              <p:nvSpPr>
                <p:cNvPr id="49292" name="Freeform 233"/>
                <p:cNvSpPr>
                  <a:spLocks noChangeAspect="1"/>
                </p:cNvSpPr>
                <p:nvPr/>
              </p:nvSpPr>
              <p:spPr bwMode="auto">
                <a:xfrm>
                  <a:off x="832" y="1932"/>
                  <a:ext cx="154" cy="99"/>
                </a:xfrm>
                <a:custGeom>
                  <a:avLst/>
                  <a:gdLst>
                    <a:gd name="T0" fmla="*/ 0 w 154"/>
                    <a:gd name="T1" fmla="*/ 99 h 99"/>
                    <a:gd name="T2" fmla="*/ 18 w 154"/>
                    <a:gd name="T3" fmla="*/ 72 h 99"/>
                    <a:gd name="T4" fmla="*/ 36 w 154"/>
                    <a:gd name="T5" fmla="*/ 51 h 99"/>
                    <a:gd name="T6" fmla="*/ 57 w 154"/>
                    <a:gd name="T7" fmla="*/ 34 h 99"/>
                    <a:gd name="T8" fmla="*/ 75 w 154"/>
                    <a:gd name="T9" fmla="*/ 20 h 99"/>
                    <a:gd name="T10" fmla="*/ 97 w 154"/>
                    <a:gd name="T11" fmla="*/ 10 h 99"/>
                    <a:gd name="T12" fmla="*/ 118 w 154"/>
                    <a:gd name="T13" fmla="*/ 3 h 99"/>
                    <a:gd name="T14" fmla="*/ 136 w 154"/>
                    <a:gd name="T15" fmla="*/ 0 h 99"/>
                    <a:gd name="T16" fmla="*/ 154 w 154"/>
                    <a:gd name="T17" fmla="*/ 0 h 9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4"/>
                    <a:gd name="T28" fmla="*/ 0 h 99"/>
                    <a:gd name="T29" fmla="*/ 154 w 154"/>
                    <a:gd name="T30" fmla="*/ 99 h 9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4" h="99">
                      <a:moveTo>
                        <a:pt x="0" y="99"/>
                      </a:moveTo>
                      <a:lnTo>
                        <a:pt x="18" y="72"/>
                      </a:lnTo>
                      <a:lnTo>
                        <a:pt x="36" y="51"/>
                      </a:lnTo>
                      <a:lnTo>
                        <a:pt x="57" y="34"/>
                      </a:lnTo>
                      <a:lnTo>
                        <a:pt x="75" y="20"/>
                      </a:lnTo>
                      <a:lnTo>
                        <a:pt x="97" y="10"/>
                      </a:lnTo>
                      <a:lnTo>
                        <a:pt x="118" y="3"/>
                      </a:lnTo>
                      <a:lnTo>
                        <a:pt x="136" y="0"/>
                      </a:lnTo>
                      <a:lnTo>
                        <a:pt x="154" y="0"/>
                      </a:lnTo>
                    </a:path>
                  </a:pathLst>
                </a:custGeom>
                <a:noFill/>
                <a:ln w="17526">
                  <a:solidFill>
                    <a:srgbClr val="0000FF"/>
                  </a:solidFill>
                  <a:prstDash val="solid"/>
                  <a:round/>
                  <a:headEnd/>
                  <a:tailEnd/>
                </a:ln>
              </p:spPr>
              <p:txBody>
                <a:bodyPr/>
                <a:lstStyle/>
                <a:p>
                  <a:endParaRPr lang="en-US"/>
                </a:p>
              </p:txBody>
            </p:sp>
            <p:sp>
              <p:nvSpPr>
                <p:cNvPr id="49293" name="Freeform 234"/>
                <p:cNvSpPr>
                  <a:spLocks noChangeAspect="1"/>
                </p:cNvSpPr>
                <p:nvPr/>
              </p:nvSpPr>
              <p:spPr bwMode="auto">
                <a:xfrm>
                  <a:off x="986" y="1932"/>
                  <a:ext cx="154" cy="99"/>
                </a:xfrm>
                <a:custGeom>
                  <a:avLst/>
                  <a:gdLst>
                    <a:gd name="T0" fmla="*/ 0 w 154"/>
                    <a:gd name="T1" fmla="*/ 0 h 99"/>
                    <a:gd name="T2" fmla="*/ 18 w 154"/>
                    <a:gd name="T3" fmla="*/ 0 h 99"/>
                    <a:gd name="T4" fmla="*/ 36 w 154"/>
                    <a:gd name="T5" fmla="*/ 3 h 99"/>
                    <a:gd name="T6" fmla="*/ 58 w 154"/>
                    <a:gd name="T7" fmla="*/ 10 h 99"/>
                    <a:gd name="T8" fmla="*/ 75 w 154"/>
                    <a:gd name="T9" fmla="*/ 20 h 99"/>
                    <a:gd name="T10" fmla="*/ 97 w 154"/>
                    <a:gd name="T11" fmla="*/ 34 h 99"/>
                    <a:gd name="T12" fmla="*/ 119 w 154"/>
                    <a:gd name="T13" fmla="*/ 51 h 99"/>
                    <a:gd name="T14" fmla="*/ 136 w 154"/>
                    <a:gd name="T15" fmla="*/ 72 h 99"/>
                    <a:gd name="T16" fmla="*/ 154 w 154"/>
                    <a:gd name="T17" fmla="*/ 99 h 9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4"/>
                    <a:gd name="T28" fmla="*/ 0 h 99"/>
                    <a:gd name="T29" fmla="*/ 154 w 154"/>
                    <a:gd name="T30" fmla="*/ 99 h 9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4" h="99">
                      <a:moveTo>
                        <a:pt x="0" y="0"/>
                      </a:moveTo>
                      <a:lnTo>
                        <a:pt x="18" y="0"/>
                      </a:lnTo>
                      <a:lnTo>
                        <a:pt x="36" y="3"/>
                      </a:lnTo>
                      <a:lnTo>
                        <a:pt x="58" y="10"/>
                      </a:lnTo>
                      <a:lnTo>
                        <a:pt x="75" y="20"/>
                      </a:lnTo>
                      <a:lnTo>
                        <a:pt x="97" y="34"/>
                      </a:lnTo>
                      <a:lnTo>
                        <a:pt x="119" y="51"/>
                      </a:lnTo>
                      <a:lnTo>
                        <a:pt x="136" y="72"/>
                      </a:lnTo>
                      <a:lnTo>
                        <a:pt x="154" y="99"/>
                      </a:lnTo>
                    </a:path>
                  </a:pathLst>
                </a:custGeom>
                <a:noFill/>
                <a:ln w="17526">
                  <a:solidFill>
                    <a:srgbClr val="0000FF"/>
                  </a:solidFill>
                  <a:prstDash val="solid"/>
                  <a:round/>
                  <a:headEnd/>
                  <a:tailEnd/>
                </a:ln>
              </p:spPr>
              <p:txBody>
                <a:bodyPr/>
                <a:lstStyle/>
                <a:p>
                  <a:endParaRPr lang="en-US"/>
                </a:p>
              </p:txBody>
            </p:sp>
            <p:sp>
              <p:nvSpPr>
                <p:cNvPr id="49294" name="Freeform 235"/>
                <p:cNvSpPr>
                  <a:spLocks noChangeAspect="1"/>
                </p:cNvSpPr>
                <p:nvPr/>
              </p:nvSpPr>
              <p:spPr bwMode="auto">
                <a:xfrm>
                  <a:off x="1140" y="2031"/>
                  <a:ext cx="155" cy="460"/>
                </a:xfrm>
                <a:custGeom>
                  <a:avLst/>
                  <a:gdLst>
                    <a:gd name="T0" fmla="*/ 0 w 155"/>
                    <a:gd name="T1" fmla="*/ 0 h 460"/>
                    <a:gd name="T2" fmla="*/ 11 w 155"/>
                    <a:gd name="T3" fmla="*/ 21 h 460"/>
                    <a:gd name="T4" fmla="*/ 18 w 155"/>
                    <a:gd name="T5" fmla="*/ 42 h 460"/>
                    <a:gd name="T6" fmla="*/ 40 w 155"/>
                    <a:gd name="T7" fmla="*/ 93 h 460"/>
                    <a:gd name="T8" fmla="*/ 58 w 155"/>
                    <a:gd name="T9" fmla="*/ 151 h 460"/>
                    <a:gd name="T10" fmla="*/ 76 w 155"/>
                    <a:gd name="T11" fmla="*/ 213 h 460"/>
                    <a:gd name="T12" fmla="*/ 97 w 155"/>
                    <a:gd name="T13" fmla="*/ 278 h 460"/>
                    <a:gd name="T14" fmla="*/ 115 w 155"/>
                    <a:gd name="T15" fmla="*/ 344 h 460"/>
                    <a:gd name="T16" fmla="*/ 137 w 155"/>
                    <a:gd name="T17" fmla="*/ 405 h 460"/>
                    <a:gd name="T18" fmla="*/ 155 w 155"/>
                    <a:gd name="T19" fmla="*/ 460 h 4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5"/>
                    <a:gd name="T31" fmla="*/ 0 h 460"/>
                    <a:gd name="T32" fmla="*/ 155 w 155"/>
                    <a:gd name="T33" fmla="*/ 460 h 4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5" h="460">
                      <a:moveTo>
                        <a:pt x="0" y="0"/>
                      </a:moveTo>
                      <a:lnTo>
                        <a:pt x="11" y="21"/>
                      </a:lnTo>
                      <a:lnTo>
                        <a:pt x="18" y="42"/>
                      </a:lnTo>
                      <a:lnTo>
                        <a:pt x="40" y="93"/>
                      </a:lnTo>
                      <a:lnTo>
                        <a:pt x="58" y="151"/>
                      </a:lnTo>
                      <a:lnTo>
                        <a:pt x="76" y="213"/>
                      </a:lnTo>
                      <a:lnTo>
                        <a:pt x="97" y="278"/>
                      </a:lnTo>
                      <a:lnTo>
                        <a:pt x="115" y="344"/>
                      </a:lnTo>
                      <a:lnTo>
                        <a:pt x="137" y="405"/>
                      </a:lnTo>
                      <a:lnTo>
                        <a:pt x="155" y="460"/>
                      </a:lnTo>
                    </a:path>
                  </a:pathLst>
                </a:custGeom>
                <a:noFill/>
                <a:ln w="17526">
                  <a:solidFill>
                    <a:srgbClr val="0000FF"/>
                  </a:solidFill>
                  <a:prstDash val="solid"/>
                  <a:round/>
                  <a:headEnd/>
                  <a:tailEnd/>
                </a:ln>
              </p:spPr>
              <p:txBody>
                <a:bodyPr/>
                <a:lstStyle/>
                <a:p>
                  <a:endParaRPr lang="en-US"/>
                </a:p>
              </p:txBody>
            </p:sp>
            <p:sp>
              <p:nvSpPr>
                <p:cNvPr id="49295" name="Freeform 236"/>
                <p:cNvSpPr>
                  <a:spLocks noChangeAspect="1"/>
                </p:cNvSpPr>
                <p:nvPr/>
              </p:nvSpPr>
              <p:spPr bwMode="auto">
                <a:xfrm>
                  <a:off x="1295" y="2491"/>
                  <a:ext cx="154" cy="361"/>
                </a:xfrm>
                <a:custGeom>
                  <a:avLst/>
                  <a:gdLst>
                    <a:gd name="T0" fmla="*/ 0 w 154"/>
                    <a:gd name="T1" fmla="*/ 0 h 361"/>
                    <a:gd name="T2" fmla="*/ 39 w 154"/>
                    <a:gd name="T3" fmla="*/ 103 h 361"/>
                    <a:gd name="T4" fmla="*/ 57 w 154"/>
                    <a:gd name="T5" fmla="*/ 155 h 361"/>
                    <a:gd name="T6" fmla="*/ 75 w 154"/>
                    <a:gd name="T7" fmla="*/ 203 h 361"/>
                    <a:gd name="T8" fmla="*/ 97 w 154"/>
                    <a:gd name="T9" fmla="*/ 247 h 361"/>
                    <a:gd name="T10" fmla="*/ 114 w 154"/>
                    <a:gd name="T11" fmla="*/ 292 h 361"/>
                    <a:gd name="T12" fmla="*/ 136 w 154"/>
                    <a:gd name="T13" fmla="*/ 330 h 361"/>
                    <a:gd name="T14" fmla="*/ 154 w 154"/>
                    <a:gd name="T15" fmla="*/ 361 h 361"/>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361"/>
                    <a:gd name="T26" fmla="*/ 154 w 154"/>
                    <a:gd name="T27" fmla="*/ 361 h 36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361">
                      <a:moveTo>
                        <a:pt x="0" y="0"/>
                      </a:moveTo>
                      <a:lnTo>
                        <a:pt x="39" y="103"/>
                      </a:lnTo>
                      <a:lnTo>
                        <a:pt x="57" y="155"/>
                      </a:lnTo>
                      <a:lnTo>
                        <a:pt x="75" y="203"/>
                      </a:lnTo>
                      <a:lnTo>
                        <a:pt x="97" y="247"/>
                      </a:lnTo>
                      <a:lnTo>
                        <a:pt x="114" y="292"/>
                      </a:lnTo>
                      <a:lnTo>
                        <a:pt x="136" y="330"/>
                      </a:lnTo>
                      <a:lnTo>
                        <a:pt x="154" y="361"/>
                      </a:lnTo>
                    </a:path>
                  </a:pathLst>
                </a:custGeom>
                <a:noFill/>
                <a:ln w="17526">
                  <a:solidFill>
                    <a:srgbClr val="0000FF"/>
                  </a:solidFill>
                  <a:prstDash val="solid"/>
                  <a:round/>
                  <a:headEnd/>
                  <a:tailEnd/>
                </a:ln>
              </p:spPr>
              <p:txBody>
                <a:bodyPr/>
                <a:lstStyle/>
                <a:p>
                  <a:endParaRPr lang="en-US"/>
                </a:p>
              </p:txBody>
            </p:sp>
            <p:sp>
              <p:nvSpPr>
                <p:cNvPr id="49296" name="Freeform 237"/>
                <p:cNvSpPr>
                  <a:spLocks noChangeAspect="1"/>
                </p:cNvSpPr>
                <p:nvPr/>
              </p:nvSpPr>
              <p:spPr bwMode="auto">
                <a:xfrm>
                  <a:off x="1449" y="2852"/>
                  <a:ext cx="154" cy="99"/>
                </a:xfrm>
                <a:custGeom>
                  <a:avLst/>
                  <a:gdLst>
                    <a:gd name="T0" fmla="*/ 0 w 154"/>
                    <a:gd name="T1" fmla="*/ 0 h 99"/>
                    <a:gd name="T2" fmla="*/ 18 w 154"/>
                    <a:gd name="T3" fmla="*/ 24 h 99"/>
                    <a:gd name="T4" fmla="*/ 39 w 154"/>
                    <a:gd name="T5" fmla="*/ 44 h 99"/>
                    <a:gd name="T6" fmla="*/ 57 w 154"/>
                    <a:gd name="T7" fmla="*/ 62 h 99"/>
                    <a:gd name="T8" fmla="*/ 75 w 154"/>
                    <a:gd name="T9" fmla="*/ 72 h 99"/>
                    <a:gd name="T10" fmla="*/ 97 w 154"/>
                    <a:gd name="T11" fmla="*/ 82 h 99"/>
                    <a:gd name="T12" fmla="*/ 115 w 154"/>
                    <a:gd name="T13" fmla="*/ 89 h 99"/>
                    <a:gd name="T14" fmla="*/ 154 w 154"/>
                    <a:gd name="T15" fmla="*/ 99 h 99"/>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99"/>
                    <a:gd name="T26" fmla="*/ 154 w 154"/>
                    <a:gd name="T27" fmla="*/ 99 h 9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99">
                      <a:moveTo>
                        <a:pt x="0" y="0"/>
                      </a:moveTo>
                      <a:lnTo>
                        <a:pt x="18" y="24"/>
                      </a:lnTo>
                      <a:lnTo>
                        <a:pt x="39" y="44"/>
                      </a:lnTo>
                      <a:lnTo>
                        <a:pt x="57" y="62"/>
                      </a:lnTo>
                      <a:lnTo>
                        <a:pt x="75" y="72"/>
                      </a:lnTo>
                      <a:lnTo>
                        <a:pt x="97" y="82"/>
                      </a:lnTo>
                      <a:lnTo>
                        <a:pt x="115" y="89"/>
                      </a:lnTo>
                      <a:lnTo>
                        <a:pt x="154" y="99"/>
                      </a:lnTo>
                    </a:path>
                  </a:pathLst>
                </a:custGeom>
                <a:noFill/>
                <a:ln w="17526">
                  <a:solidFill>
                    <a:srgbClr val="0000FF"/>
                  </a:solidFill>
                  <a:prstDash val="solid"/>
                  <a:round/>
                  <a:headEnd/>
                  <a:tailEnd/>
                </a:ln>
              </p:spPr>
              <p:txBody>
                <a:bodyPr/>
                <a:lstStyle/>
                <a:p>
                  <a:endParaRPr lang="en-US"/>
                </a:p>
              </p:txBody>
            </p:sp>
          </p:grpSp>
          <p:grpSp>
            <p:nvGrpSpPr>
              <p:cNvPr id="30" name="Group 238"/>
              <p:cNvGrpSpPr>
                <a:grpSpLocks noChangeAspect="1"/>
              </p:cNvGrpSpPr>
              <p:nvPr/>
            </p:nvGrpSpPr>
            <p:grpSpPr bwMode="auto">
              <a:xfrm>
                <a:off x="1896" y="2734"/>
                <a:ext cx="984" cy="1112"/>
                <a:chOff x="369" y="1932"/>
                <a:chExt cx="1234" cy="1019"/>
              </a:xfrm>
            </p:grpSpPr>
            <p:sp>
              <p:nvSpPr>
                <p:cNvPr id="49281" name="Freeform 239"/>
                <p:cNvSpPr>
                  <a:spLocks noChangeAspect="1"/>
                </p:cNvSpPr>
                <p:nvPr/>
              </p:nvSpPr>
              <p:spPr bwMode="auto">
                <a:xfrm>
                  <a:off x="369" y="2852"/>
                  <a:ext cx="154" cy="99"/>
                </a:xfrm>
                <a:custGeom>
                  <a:avLst/>
                  <a:gdLst>
                    <a:gd name="T0" fmla="*/ 0 w 154"/>
                    <a:gd name="T1" fmla="*/ 99 h 99"/>
                    <a:gd name="T2" fmla="*/ 40 w 154"/>
                    <a:gd name="T3" fmla="*/ 89 h 99"/>
                    <a:gd name="T4" fmla="*/ 57 w 154"/>
                    <a:gd name="T5" fmla="*/ 82 h 99"/>
                    <a:gd name="T6" fmla="*/ 75 w 154"/>
                    <a:gd name="T7" fmla="*/ 72 h 99"/>
                    <a:gd name="T8" fmla="*/ 97 w 154"/>
                    <a:gd name="T9" fmla="*/ 62 h 99"/>
                    <a:gd name="T10" fmla="*/ 115 w 154"/>
                    <a:gd name="T11" fmla="*/ 44 h 99"/>
                    <a:gd name="T12" fmla="*/ 136 w 154"/>
                    <a:gd name="T13" fmla="*/ 24 h 99"/>
                    <a:gd name="T14" fmla="*/ 154 w 154"/>
                    <a:gd name="T15" fmla="*/ 0 h 99"/>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99"/>
                    <a:gd name="T26" fmla="*/ 154 w 154"/>
                    <a:gd name="T27" fmla="*/ 99 h 9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99">
                      <a:moveTo>
                        <a:pt x="0" y="99"/>
                      </a:moveTo>
                      <a:lnTo>
                        <a:pt x="40" y="89"/>
                      </a:lnTo>
                      <a:lnTo>
                        <a:pt x="57" y="82"/>
                      </a:lnTo>
                      <a:lnTo>
                        <a:pt x="75" y="72"/>
                      </a:lnTo>
                      <a:lnTo>
                        <a:pt x="97" y="62"/>
                      </a:lnTo>
                      <a:lnTo>
                        <a:pt x="115" y="44"/>
                      </a:lnTo>
                      <a:lnTo>
                        <a:pt x="136" y="24"/>
                      </a:lnTo>
                      <a:lnTo>
                        <a:pt x="154" y="0"/>
                      </a:lnTo>
                    </a:path>
                  </a:pathLst>
                </a:custGeom>
                <a:noFill/>
                <a:ln w="17526">
                  <a:solidFill>
                    <a:srgbClr val="0000FF"/>
                  </a:solidFill>
                  <a:prstDash val="solid"/>
                  <a:round/>
                  <a:headEnd/>
                  <a:tailEnd/>
                </a:ln>
              </p:spPr>
              <p:txBody>
                <a:bodyPr/>
                <a:lstStyle/>
                <a:p>
                  <a:endParaRPr lang="en-US"/>
                </a:p>
              </p:txBody>
            </p:sp>
            <p:sp>
              <p:nvSpPr>
                <p:cNvPr id="49282" name="Freeform 240"/>
                <p:cNvSpPr>
                  <a:spLocks noChangeAspect="1"/>
                </p:cNvSpPr>
                <p:nvPr/>
              </p:nvSpPr>
              <p:spPr bwMode="auto">
                <a:xfrm>
                  <a:off x="523" y="2491"/>
                  <a:ext cx="155" cy="361"/>
                </a:xfrm>
                <a:custGeom>
                  <a:avLst/>
                  <a:gdLst>
                    <a:gd name="T0" fmla="*/ 0 w 155"/>
                    <a:gd name="T1" fmla="*/ 361 h 361"/>
                    <a:gd name="T2" fmla="*/ 18 w 155"/>
                    <a:gd name="T3" fmla="*/ 330 h 361"/>
                    <a:gd name="T4" fmla="*/ 40 w 155"/>
                    <a:gd name="T5" fmla="*/ 292 h 361"/>
                    <a:gd name="T6" fmla="*/ 58 w 155"/>
                    <a:gd name="T7" fmla="*/ 247 h 361"/>
                    <a:gd name="T8" fmla="*/ 76 w 155"/>
                    <a:gd name="T9" fmla="*/ 203 h 361"/>
                    <a:gd name="T10" fmla="*/ 97 w 155"/>
                    <a:gd name="T11" fmla="*/ 155 h 361"/>
                    <a:gd name="T12" fmla="*/ 115 w 155"/>
                    <a:gd name="T13" fmla="*/ 103 h 361"/>
                    <a:gd name="T14" fmla="*/ 155 w 155"/>
                    <a:gd name="T15" fmla="*/ 0 h 361"/>
                    <a:gd name="T16" fmla="*/ 0 60000 65536"/>
                    <a:gd name="T17" fmla="*/ 0 60000 65536"/>
                    <a:gd name="T18" fmla="*/ 0 60000 65536"/>
                    <a:gd name="T19" fmla="*/ 0 60000 65536"/>
                    <a:gd name="T20" fmla="*/ 0 60000 65536"/>
                    <a:gd name="T21" fmla="*/ 0 60000 65536"/>
                    <a:gd name="T22" fmla="*/ 0 60000 65536"/>
                    <a:gd name="T23" fmla="*/ 0 60000 65536"/>
                    <a:gd name="T24" fmla="*/ 0 w 155"/>
                    <a:gd name="T25" fmla="*/ 0 h 361"/>
                    <a:gd name="T26" fmla="*/ 155 w 155"/>
                    <a:gd name="T27" fmla="*/ 361 h 36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5" h="361">
                      <a:moveTo>
                        <a:pt x="0" y="361"/>
                      </a:moveTo>
                      <a:lnTo>
                        <a:pt x="18" y="330"/>
                      </a:lnTo>
                      <a:lnTo>
                        <a:pt x="40" y="292"/>
                      </a:lnTo>
                      <a:lnTo>
                        <a:pt x="58" y="247"/>
                      </a:lnTo>
                      <a:lnTo>
                        <a:pt x="76" y="203"/>
                      </a:lnTo>
                      <a:lnTo>
                        <a:pt x="97" y="155"/>
                      </a:lnTo>
                      <a:lnTo>
                        <a:pt x="115" y="103"/>
                      </a:lnTo>
                      <a:lnTo>
                        <a:pt x="155" y="0"/>
                      </a:lnTo>
                    </a:path>
                  </a:pathLst>
                </a:custGeom>
                <a:noFill/>
                <a:ln w="17526">
                  <a:solidFill>
                    <a:srgbClr val="0000FF"/>
                  </a:solidFill>
                  <a:prstDash val="solid"/>
                  <a:round/>
                  <a:headEnd/>
                  <a:tailEnd/>
                </a:ln>
              </p:spPr>
              <p:txBody>
                <a:bodyPr/>
                <a:lstStyle/>
                <a:p>
                  <a:endParaRPr lang="en-US"/>
                </a:p>
              </p:txBody>
            </p:sp>
            <p:sp>
              <p:nvSpPr>
                <p:cNvPr id="49283" name="Freeform 241"/>
                <p:cNvSpPr>
                  <a:spLocks noChangeAspect="1"/>
                </p:cNvSpPr>
                <p:nvPr/>
              </p:nvSpPr>
              <p:spPr bwMode="auto">
                <a:xfrm>
                  <a:off x="678" y="2031"/>
                  <a:ext cx="154" cy="460"/>
                </a:xfrm>
                <a:custGeom>
                  <a:avLst/>
                  <a:gdLst>
                    <a:gd name="T0" fmla="*/ 0 w 154"/>
                    <a:gd name="T1" fmla="*/ 460 h 460"/>
                    <a:gd name="T2" fmla="*/ 18 w 154"/>
                    <a:gd name="T3" fmla="*/ 405 h 460"/>
                    <a:gd name="T4" fmla="*/ 39 w 154"/>
                    <a:gd name="T5" fmla="*/ 344 h 460"/>
                    <a:gd name="T6" fmla="*/ 57 w 154"/>
                    <a:gd name="T7" fmla="*/ 278 h 460"/>
                    <a:gd name="T8" fmla="*/ 75 w 154"/>
                    <a:gd name="T9" fmla="*/ 213 h 460"/>
                    <a:gd name="T10" fmla="*/ 96 w 154"/>
                    <a:gd name="T11" fmla="*/ 151 h 460"/>
                    <a:gd name="T12" fmla="*/ 114 w 154"/>
                    <a:gd name="T13" fmla="*/ 93 h 460"/>
                    <a:gd name="T14" fmla="*/ 136 w 154"/>
                    <a:gd name="T15" fmla="*/ 42 h 460"/>
                    <a:gd name="T16" fmla="*/ 143 w 154"/>
                    <a:gd name="T17" fmla="*/ 21 h 460"/>
                    <a:gd name="T18" fmla="*/ 154 w 154"/>
                    <a:gd name="T19" fmla="*/ 0 h 4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4"/>
                    <a:gd name="T31" fmla="*/ 0 h 460"/>
                    <a:gd name="T32" fmla="*/ 154 w 154"/>
                    <a:gd name="T33" fmla="*/ 460 h 4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4" h="460">
                      <a:moveTo>
                        <a:pt x="0" y="460"/>
                      </a:moveTo>
                      <a:lnTo>
                        <a:pt x="18" y="405"/>
                      </a:lnTo>
                      <a:lnTo>
                        <a:pt x="39" y="344"/>
                      </a:lnTo>
                      <a:lnTo>
                        <a:pt x="57" y="278"/>
                      </a:lnTo>
                      <a:lnTo>
                        <a:pt x="75" y="213"/>
                      </a:lnTo>
                      <a:lnTo>
                        <a:pt x="96" y="151"/>
                      </a:lnTo>
                      <a:lnTo>
                        <a:pt x="114" y="93"/>
                      </a:lnTo>
                      <a:lnTo>
                        <a:pt x="136" y="42"/>
                      </a:lnTo>
                      <a:lnTo>
                        <a:pt x="143" y="21"/>
                      </a:lnTo>
                      <a:lnTo>
                        <a:pt x="154" y="0"/>
                      </a:lnTo>
                    </a:path>
                  </a:pathLst>
                </a:custGeom>
                <a:noFill/>
                <a:ln w="17526">
                  <a:solidFill>
                    <a:srgbClr val="0000FF"/>
                  </a:solidFill>
                  <a:prstDash val="solid"/>
                  <a:round/>
                  <a:headEnd/>
                  <a:tailEnd/>
                </a:ln>
              </p:spPr>
              <p:txBody>
                <a:bodyPr/>
                <a:lstStyle/>
                <a:p>
                  <a:endParaRPr lang="en-US"/>
                </a:p>
              </p:txBody>
            </p:sp>
            <p:sp>
              <p:nvSpPr>
                <p:cNvPr id="49284" name="Freeform 242"/>
                <p:cNvSpPr>
                  <a:spLocks noChangeAspect="1"/>
                </p:cNvSpPr>
                <p:nvPr/>
              </p:nvSpPr>
              <p:spPr bwMode="auto">
                <a:xfrm>
                  <a:off x="832" y="1932"/>
                  <a:ext cx="154" cy="99"/>
                </a:xfrm>
                <a:custGeom>
                  <a:avLst/>
                  <a:gdLst>
                    <a:gd name="T0" fmla="*/ 0 w 154"/>
                    <a:gd name="T1" fmla="*/ 99 h 99"/>
                    <a:gd name="T2" fmla="*/ 18 w 154"/>
                    <a:gd name="T3" fmla="*/ 72 h 99"/>
                    <a:gd name="T4" fmla="*/ 36 w 154"/>
                    <a:gd name="T5" fmla="*/ 51 h 99"/>
                    <a:gd name="T6" fmla="*/ 57 w 154"/>
                    <a:gd name="T7" fmla="*/ 34 h 99"/>
                    <a:gd name="T8" fmla="*/ 75 w 154"/>
                    <a:gd name="T9" fmla="*/ 20 h 99"/>
                    <a:gd name="T10" fmla="*/ 97 w 154"/>
                    <a:gd name="T11" fmla="*/ 10 h 99"/>
                    <a:gd name="T12" fmla="*/ 118 w 154"/>
                    <a:gd name="T13" fmla="*/ 3 h 99"/>
                    <a:gd name="T14" fmla="*/ 136 w 154"/>
                    <a:gd name="T15" fmla="*/ 0 h 99"/>
                    <a:gd name="T16" fmla="*/ 154 w 154"/>
                    <a:gd name="T17" fmla="*/ 0 h 9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4"/>
                    <a:gd name="T28" fmla="*/ 0 h 99"/>
                    <a:gd name="T29" fmla="*/ 154 w 154"/>
                    <a:gd name="T30" fmla="*/ 99 h 9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4" h="99">
                      <a:moveTo>
                        <a:pt x="0" y="99"/>
                      </a:moveTo>
                      <a:lnTo>
                        <a:pt x="18" y="72"/>
                      </a:lnTo>
                      <a:lnTo>
                        <a:pt x="36" y="51"/>
                      </a:lnTo>
                      <a:lnTo>
                        <a:pt x="57" y="34"/>
                      </a:lnTo>
                      <a:lnTo>
                        <a:pt x="75" y="20"/>
                      </a:lnTo>
                      <a:lnTo>
                        <a:pt x="97" y="10"/>
                      </a:lnTo>
                      <a:lnTo>
                        <a:pt x="118" y="3"/>
                      </a:lnTo>
                      <a:lnTo>
                        <a:pt x="136" y="0"/>
                      </a:lnTo>
                      <a:lnTo>
                        <a:pt x="154" y="0"/>
                      </a:lnTo>
                    </a:path>
                  </a:pathLst>
                </a:custGeom>
                <a:noFill/>
                <a:ln w="17526">
                  <a:solidFill>
                    <a:srgbClr val="0000FF"/>
                  </a:solidFill>
                  <a:prstDash val="solid"/>
                  <a:round/>
                  <a:headEnd/>
                  <a:tailEnd/>
                </a:ln>
              </p:spPr>
              <p:txBody>
                <a:bodyPr/>
                <a:lstStyle/>
                <a:p>
                  <a:endParaRPr lang="en-US"/>
                </a:p>
              </p:txBody>
            </p:sp>
            <p:sp>
              <p:nvSpPr>
                <p:cNvPr id="49285" name="Freeform 243"/>
                <p:cNvSpPr>
                  <a:spLocks noChangeAspect="1"/>
                </p:cNvSpPr>
                <p:nvPr/>
              </p:nvSpPr>
              <p:spPr bwMode="auto">
                <a:xfrm>
                  <a:off x="986" y="1932"/>
                  <a:ext cx="154" cy="99"/>
                </a:xfrm>
                <a:custGeom>
                  <a:avLst/>
                  <a:gdLst>
                    <a:gd name="T0" fmla="*/ 0 w 154"/>
                    <a:gd name="T1" fmla="*/ 0 h 99"/>
                    <a:gd name="T2" fmla="*/ 18 w 154"/>
                    <a:gd name="T3" fmla="*/ 0 h 99"/>
                    <a:gd name="T4" fmla="*/ 36 w 154"/>
                    <a:gd name="T5" fmla="*/ 3 h 99"/>
                    <a:gd name="T6" fmla="*/ 58 w 154"/>
                    <a:gd name="T7" fmla="*/ 10 h 99"/>
                    <a:gd name="T8" fmla="*/ 75 w 154"/>
                    <a:gd name="T9" fmla="*/ 20 h 99"/>
                    <a:gd name="T10" fmla="*/ 97 w 154"/>
                    <a:gd name="T11" fmla="*/ 34 h 99"/>
                    <a:gd name="T12" fmla="*/ 119 w 154"/>
                    <a:gd name="T13" fmla="*/ 51 h 99"/>
                    <a:gd name="T14" fmla="*/ 136 w 154"/>
                    <a:gd name="T15" fmla="*/ 72 h 99"/>
                    <a:gd name="T16" fmla="*/ 154 w 154"/>
                    <a:gd name="T17" fmla="*/ 99 h 9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4"/>
                    <a:gd name="T28" fmla="*/ 0 h 99"/>
                    <a:gd name="T29" fmla="*/ 154 w 154"/>
                    <a:gd name="T30" fmla="*/ 99 h 9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4" h="99">
                      <a:moveTo>
                        <a:pt x="0" y="0"/>
                      </a:moveTo>
                      <a:lnTo>
                        <a:pt x="18" y="0"/>
                      </a:lnTo>
                      <a:lnTo>
                        <a:pt x="36" y="3"/>
                      </a:lnTo>
                      <a:lnTo>
                        <a:pt x="58" y="10"/>
                      </a:lnTo>
                      <a:lnTo>
                        <a:pt x="75" y="20"/>
                      </a:lnTo>
                      <a:lnTo>
                        <a:pt x="97" y="34"/>
                      </a:lnTo>
                      <a:lnTo>
                        <a:pt x="119" y="51"/>
                      </a:lnTo>
                      <a:lnTo>
                        <a:pt x="136" y="72"/>
                      </a:lnTo>
                      <a:lnTo>
                        <a:pt x="154" y="99"/>
                      </a:lnTo>
                    </a:path>
                  </a:pathLst>
                </a:custGeom>
                <a:noFill/>
                <a:ln w="17526">
                  <a:solidFill>
                    <a:srgbClr val="0000FF"/>
                  </a:solidFill>
                  <a:prstDash val="solid"/>
                  <a:round/>
                  <a:headEnd/>
                  <a:tailEnd/>
                </a:ln>
              </p:spPr>
              <p:txBody>
                <a:bodyPr/>
                <a:lstStyle/>
                <a:p>
                  <a:endParaRPr lang="en-US"/>
                </a:p>
              </p:txBody>
            </p:sp>
            <p:sp>
              <p:nvSpPr>
                <p:cNvPr id="49286" name="Freeform 244"/>
                <p:cNvSpPr>
                  <a:spLocks noChangeAspect="1"/>
                </p:cNvSpPr>
                <p:nvPr/>
              </p:nvSpPr>
              <p:spPr bwMode="auto">
                <a:xfrm>
                  <a:off x="1140" y="2031"/>
                  <a:ext cx="155" cy="460"/>
                </a:xfrm>
                <a:custGeom>
                  <a:avLst/>
                  <a:gdLst>
                    <a:gd name="T0" fmla="*/ 0 w 155"/>
                    <a:gd name="T1" fmla="*/ 0 h 460"/>
                    <a:gd name="T2" fmla="*/ 11 w 155"/>
                    <a:gd name="T3" fmla="*/ 21 h 460"/>
                    <a:gd name="T4" fmla="*/ 18 w 155"/>
                    <a:gd name="T5" fmla="*/ 42 h 460"/>
                    <a:gd name="T6" fmla="*/ 40 w 155"/>
                    <a:gd name="T7" fmla="*/ 93 h 460"/>
                    <a:gd name="T8" fmla="*/ 58 w 155"/>
                    <a:gd name="T9" fmla="*/ 151 h 460"/>
                    <a:gd name="T10" fmla="*/ 76 w 155"/>
                    <a:gd name="T11" fmla="*/ 213 h 460"/>
                    <a:gd name="T12" fmla="*/ 97 w 155"/>
                    <a:gd name="T13" fmla="*/ 278 h 460"/>
                    <a:gd name="T14" fmla="*/ 115 w 155"/>
                    <a:gd name="T15" fmla="*/ 344 h 460"/>
                    <a:gd name="T16" fmla="*/ 137 w 155"/>
                    <a:gd name="T17" fmla="*/ 405 h 460"/>
                    <a:gd name="T18" fmla="*/ 155 w 155"/>
                    <a:gd name="T19" fmla="*/ 460 h 4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5"/>
                    <a:gd name="T31" fmla="*/ 0 h 460"/>
                    <a:gd name="T32" fmla="*/ 155 w 155"/>
                    <a:gd name="T33" fmla="*/ 460 h 4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5" h="460">
                      <a:moveTo>
                        <a:pt x="0" y="0"/>
                      </a:moveTo>
                      <a:lnTo>
                        <a:pt x="11" y="21"/>
                      </a:lnTo>
                      <a:lnTo>
                        <a:pt x="18" y="42"/>
                      </a:lnTo>
                      <a:lnTo>
                        <a:pt x="40" y="93"/>
                      </a:lnTo>
                      <a:lnTo>
                        <a:pt x="58" y="151"/>
                      </a:lnTo>
                      <a:lnTo>
                        <a:pt x="76" y="213"/>
                      </a:lnTo>
                      <a:lnTo>
                        <a:pt x="97" y="278"/>
                      </a:lnTo>
                      <a:lnTo>
                        <a:pt x="115" y="344"/>
                      </a:lnTo>
                      <a:lnTo>
                        <a:pt x="137" y="405"/>
                      </a:lnTo>
                      <a:lnTo>
                        <a:pt x="155" y="460"/>
                      </a:lnTo>
                    </a:path>
                  </a:pathLst>
                </a:custGeom>
                <a:noFill/>
                <a:ln w="17526">
                  <a:solidFill>
                    <a:srgbClr val="0000FF"/>
                  </a:solidFill>
                  <a:prstDash val="solid"/>
                  <a:round/>
                  <a:headEnd/>
                  <a:tailEnd/>
                </a:ln>
              </p:spPr>
              <p:txBody>
                <a:bodyPr/>
                <a:lstStyle/>
                <a:p>
                  <a:endParaRPr lang="en-US"/>
                </a:p>
              </p:txBody>
            </p:sp>
            <p:sp>
              <p:nvSpPr>
                <p:cNvPr id="49287" name="Freeform 245"/>
                <p:cNvSpPr>
                  <a:spLocks noChangeAspect="1"/>
                </p:cNvSpPr>
                <p:nvPr/>
              </p:nvSpPr>
              <p:spPr bwMode="auto">
                <a:xfrm>
                  <a:off x="1295" y="2491"/>
                  <a:ext cx="154" cy="361"/>
                </a:xfrm>
                <a:custGeom>
                  <a:avLst/>
                  <a:gdLst>
                    <a:gd name="T0" fmla="*/ 0 w 154"/>
                    <a:gd name="T1" fmla="*/ 0 h 361"/>
                    <a:gd name="T2" fmla="*/ 39 w 154"/>
                    <a:gd name="T3" fmla="*/ 103 h 361"/>
                    <a:gd name="T4" fmla="*/ 57 w 154"/>
                    <a:gd name="T5" fmla="*/ 155 h 361"/>
                    <a:gd name="T6" fmla="*/ 75 w 154"/>
                    <a:gd name="T7" fmla="*/ 203 h 361"/>
                    <a:gd name="T8" fmla="*/ 97 w 154"/>
                    <a:gd name="T9" fmla="*/ 247 h 361"/>
                    <a:gd name="T10" fmla="*/ 114 w 154"/>
                    <a:gd name="T11" fmla="*/ 292 h 361"/>
                    <a:gd name="T12" fmla="*/ 136 w 154"/>
                    <a:gd name="T13" fmla="*/ 330 h 361"/>
                    <a:gd name="T14" fmla="*/ 154 w 154"/>
                    <a:gd name="T15" fmla="*/ 361 h 361"/>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361"/>
                    <a:gd name="T26" fmla="*/ 154 w 154"/>
                    <a:gd name="T27" fmla="*/ 361 h 36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361">
                      <a:moveTo>
                        <a:pt x="0" y="0"/>
                      </a:moveTo>
                      <a:lnTo>
                        <a:pt x="39" y="103"/>
                      </a:lnTo>
                      <a:lnTo>
                        <a:pt x="57" y="155"/>
                      </a:lnTo>
                      <a:lnTo>
                        <a:pt x="75" y="203"/>
                      </a:lnTo>
                      <a:lnTo>
                        <a:pt x="97" y="247"/>
                      </a:lnTo>
                      <a:lnTo>
                        <a:pt x="114" y="292"/>
                      </a:lnTo>
                      <a:lnTo>
                        <a:pt x="136" y="330"/>
                      </a:lnTo>
                      <a:lnTo>
                        <a:pt x="154" y="361"/>
                      </a:lnTo>
                    </a:path>
                  </a:pathLst>
                </a:custGeom>
                <a:noFill/>
                <a:ln w="17526">
                  <a:solidFill>
                    <a:srgbClr val="0000FF"/>
                  </a:solidFill>
                  <a:prstDash val="solid"/>
                  <a:round/>
                  <a:headEnd/>
                  <a:tailEnd/>
                </a:ln>
              </p:spPr>
              <p:txBody>
                <a:bodyPr/>
                <a:lstStyle/>
                <a:p>
                  <a:endParaRPr lang="en-US"/>
                </a:p>
              </p:txBody>
            </p:sp>
            <p:sp>
              <p:nvSpPr>
                <p:cNvPr id="49288" name="Freeform 246"/>
                <p:cNvSpPr>
                  <a:spLocks noChangeAspect="1"/>
                </p:cNvSpPr>
                <p:nvPr/>
              </p:nvSpPr>
              <p:spPr bwMode="auto">
                <a:xfrm>
                  <a:off x="1449" y="2852"/>
                  <a:ext cx="154" cy="99"/>
                </a:xfrm>
                <a:custGeom>
                  <a:avLst/>
                  <a:gdLst>
                    <a:gd name="T0" fmla="*/ 0 w 154"/>
                    <a:gd name="T1" fmla="*/ 0 h 99"/>
                    <a:gd name="T2" fmla="*/ 18 w 154"/>
                    <a:gd name="T3" fmla="*/ 24 h 99"/>
                    <a:gd name="T4" fmla="*/ 39 w 154"/>
                    <a:gd name="T5" fmla="*/ 44 h 99"/>
                    <a:gd name="T6" fmla="*/ 57 w 154"/>
                    <a:gd name="T7" fmla="*/ 62 h 99"/>
                    <a:gd name="T8" fmla="*/ 75 w 154"/>
                    <a:gd name="T9" fmla="*/ 72 h 99"/>
                    <a:gd name="T10" fmla="*/ 97 w 154"/>
                    <a:gd name="T11" fmla="*/ 82 h 99"/>
                    <a:gd name="T12" fmla="*/ 115 w 154"/>
                    <a:gd name="T13" fmla="*/ 89 h 99"/>
                    <a:gd name="T14" fmla="*/ 154 w 154"/>
                    <a:gd name="T15" fmla="*/ 99 h 99"/>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99"/>
                    <a:gd name="T26" fmla="*/ 154 w 154"/>
                    <a:gd name="T27" fmla="*/ 99 h 9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99">
                      <a:moveTo>
                        <a:pt x="0" y="0"/>
                      </a:moveTo>
                      <a:lnTo>
                        <a:pt x="18" y="24"/>
                      </a:lnTo>
                      <a:lnTo>
                        <a:pt x="39" y="44"/>
                      </a:lnTo>
                      <a:lnTo>
                        <a:pt x="57" y="62"/>
                      </a:lnTo>
                      <a:lnTo>
                        <a:pt x="75" y="72"/>
                      </a:lnTo>
                      <a:lnTo>
                        <a:pt x="97" y="82"/>
                      </a:lnTo>
                      <a:lnTo>
                        <a:pt x="115" y="89"/>
                      </a:lnTo>
                      <a:lnTo>
                        <a:pt x="154" y="99"/>
                      </a:lnTo>
                    </a:path>
                  </a:pathLst>
                </a:custGeom>
                <a:noFill/>
                <a:ln w="17526">
                  <a:solidFill>
                    <a:srgbClr val="0000FF"/>
                  </a:solidFill>
                  <a:prstDash val="solid"/>
                  <a:round/>
                  <a:headEnd/>
                  <a:tailEnd/>
                </a:ln>
              </p:spPr>
              <p:txBody>
                <a:bodyPr/>
                <a:lstStyle/>
                <a:p>
                  <a:endParaRPr lang="en-US"/>
                </a:p>
              </p:txBody>
            </p:sp>
          </p:grpSp>
          <p:grpSp>
            <p:nvGrpSpPr>
              <p:cNvPr id="31" name="Group 247"/>
              <p:cNvGrpSpPr>
                <a:grpSpLocks noChangeAspect="1"/>
              </p:cNvGrpSpPr>
              <p:nvPr/>
            </p:nvGrpSpPr>
            <p:grpSpPr bwMode="auto">
              <a:xfrm>
                <a:off x="2040" y="2986"/>
                <a:ext cx="984" cy="860"/>
                <a:chOff x="369" y="1932"/>
                <a:chExt cx="1234" cy="1019"/>
              </a:xfrm>
            </p:grpSpPr>
            <p:sp>
              <p:nvSpPr>
                <p:cNvPr id="49273" name="Freeform 248"/>
                <p:cNvSpPr>
                  <a:spLocks noChangeAspect="1"/>
                </p:cNvSpPr>
                <p:nvPr/>
              </p:nvSpPr>
              <p:spPr bwMode="auto">
                <a:xfrm>
                  <a:off x="369" y="2852"/>
                  <a:ext cx="154" cy="99"/>
                </a:xfrm>
                <a:custGeom>
                  <a:avLst/>
                  <a:gdLst>
                    <a:gd name="T0" fmla="*/ 0 w 154"/>
                    <a:gd name="T1" fmla="*/ 99 h 99"/>
                    <a:gd name="T2" fmla="*/ 40 w 154"/>
                    <a:gd name="T3" fmla="*/ 89 h 99"/>
                    <a:gd name="T4" fmla="*/ 57 w 154"/>
                    <a:gd name="T5" fmla="*/ 82 h 99"/>
                    <a:gd name="T6" fmla="*/ 75 w 154"/>
                    <a:gd name="T7" fmla="*/ 72 h 99"/>
                    <a:gd name="T8" fmla="*/ 97 w 154"/>
                    <a:gd name="T9" fmla="*/ 62 h 99"/>
                    <a:gd name="T10" fmla="*/ 115 w 154"/>
                    <a:gd name="T11" fmla="*/ 44 h 99"/>
                    <a:gd name="T12" fmla="*/ 136 w 154"/>
                    <a:gd name="T13" fmla="*/ 24 h 99"/>
                    <a:gd name="T14" fmla="*/ 154 w 154"/>
                    <a:gd name="T15" fmla="*/ 0 h 99"/>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99"/>
                    <a:gd name="T26" fmla="*/ 154 w 154"/>
                    <a:gd name="T27" fmla="*/ 99 h 9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99">
                      <a:moveTo>
                        <a:pt x="0" y="99"/>
                      </a:moveTo>
                      <a:lnTo>
                        <a:pt x="40" y="89"/>
                      </a:lnTo>
                      <a:lnTo>
                        <a:pt x="57" y="82"/>
                      </a:lnTo>
                      <a:lnTo>
                        <a:pt x="75" y="72"/>
                      </a:lnTo>
                      <a:lnTo>
                        <a:pt x="97" y="62"/>
                      </a:lnTo>
                      <a:lnTo>
                        <a:pt x="115" y="44"/>
                      </a:lnTo>
                      <a:lnTo>
                        <a:pt x="136" y="24"/>
                      </a:lnTo>
                      <a:lnTo>
                        <a:pt x="154" y="0"/>
                      </a:lnTo>
                    </a:path>
                  </a:pathLst>
                </a:custGeom>
                <a:noFill/>
                <a:ln w="17526">
                  <a:solidFill>
                    <a:srgbClr val="0000FF"/>
                  </a:solidFill>
                  <a:prstDash val="solid"/>
                  <a:round/>
                  <a:headEnd/>
                  <a:tailEnd/>
                </a:ln>
              </p:spPr>
              <p:txBody>
                <a:bodyPr/>
                <a:lstStyle/>
                <a:p>
                  <a:endParaRPr lang="en-US"/>
                </a:p>
              </p:txBody>
            </p:sp>
            <p:sp>
              <p:nvSpPr>
                <p:cNvPr id="49274" name="Freeform 249"/>
                <p:cNvSpPr>
                  <a:spLocks noChangeAspect="1"/>
                </p:cNvSpPr>
                <p:nvPr/>
              </p:nvSpPr>
              <p:spPr bwMode="auto">
                <a:xfrm>
                  <a:off x="523" y="2491"/>
                  <a:ext cx="155" cy="361"/>
                </a:xfrm>
                <a:custGeom>
                  <a:avLst/>
                  <a:gdLst>
                    <a:gd name="T0" fmla="*/ 0 w 155"/>
                    <a:gd name="T1" fmla="*/ 361 h 361"/>
                    <a:gd name="T2" fmla="*/ 18 w 155"/>
                    <a:gd name="T3" fmla="*/ 330 h 361"/>
                    <a:gd name="T4" fmla="*/ 40 w 155"/>
                    <a:gd name="T5" fmla="*/ 292 h 361"/>
                    <a:gd name="T6" fmla="*/ 58 w 155"/>
                    <a:gd name="T7" fmla="*/ 247 h 361"/>
                    <a:gd name="T8" fmla="*/ 76 w 155"/>
                    <a:gd name="T9" fmla="*/ 203 h 361"/>
                    <a:gd name="T10" fmla="*/ 97 w 155"/>
                    <a:gd name="T11" fmla="*/ 155 h 361"/>
                    <a:gd name="T12" fmla="*/ 115 w 155"/>
                    <a:gd name="T13" fmla="*/ 103 h 361"/>
                    <a:gd name="T14" fmla="*/ 155 w 155"/>
                    <a:gd name="T15" fmla="*/ 0 h 361"/>
                    <a:gd name="T16" fmla="*/ 0 60000 65536"/>
                    <a:gd name="T17" fmla="*/ 0 60000 65536"/>
                    <a:gd name="T18" fmla="*/ 0 60000 65536"/>
                    <a:gd name="T19" fmla="*/ 0 60000 65536"/>
                    <a:gd name="T20" fmla="*/ 0 60000 65536"/>
                    <a:gd name="T21" fmla="*/ 0 60000 65536"/>
                    <a:gd name="T22" fmla="*/ 0 60000 65536"/>
                    <a:gd name="T23" fmla="*/ 0 60000 65536"/>
                    <a:gd name="T24" fmla="*/ 0 w 155"/>
                    <a:gd name="T25" fmla="*/ 0 h 361"/>
                    <a:gd name="T26" fmla="*/ 155 w 155"/>
                    <a:gd name="T27" fmla="*/ 361 h 36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5" h="361">
                      <a:moveTo>
                        <a:pt x="0" y="361"/>
                      </a:moveTo>
                      <a:lnTo>
                        <a:pt x="18" y="330"/>
                      </a:lnTo>
                      <a:lnTo>
                        <a:pt x="40" y="292"/>
                      </a:lnTo>
                      <a:lnTo>
                        <a:pt x="58" y="247"/>
                      </a:lnTo>
                      <a:lnTo>
                        <a:pt x="76" y="203"/>
                      </a:lnTo>
                      <a:lnTo>
                        <a:pt x="97" y="155"/>
                      </a:lnTo>
                      <a:lnTo>
                        <a:pt x="115" y="103"/>
                      </a:lnTo>
                      <a:lnTo>
                        <a:pt x="155" y="0"/>
                      </a:lnTo>
                    </a:path>
                  </a:pathLst>
                </a:custGeom>
                <a:noFill/>
                <a:ln w="17526">
                  <a:solidFill>
                    <a:srgbClr val="0000FF"/>
                  </a:solidFill>
                  <a:prstDash val="solid"/>
                  <a:round/>
                  <a:headEnd/>
                  <a:tailEnd/>
                </a:ln>
              </p:spPr>
              <p:txBody>
                <a:bodyPr/>
                <a:lstStyle/>
                <a:p>
                  <a:endParaRPr lang="en-US"/>
                </a:p>
              </p:txBody>
            </p:sp>
            <p:sp>
              <p:nvSpPr>
                <p:cNvPr id="49275" name="Freeform 250"/>
                <p:cNvSpPr>
                  <a:spLocks noChangeAspect="1"/>
                </p:cNvSpPr>
                <p:nvPr/>
              </p:nvSpPr>
              <p:spPr bwMode="auto">
                <a:xfrm>
                  <a:off x="678" y="2031"/>
                  <a:ext cx="154" cy="460"/>
                </a:xfrm>
                <a:custGeom>
                  <a:avLst/>
                  <a:gdLst>
                    <a:gd name="T0" fmla="*/ 0 w 154"/>
                    <a:gd name="T1" fmla="*/ 460 h 460"/>
                    <a:gd name="T2" fmla="*/ 18 w 154"/>
                    <a:gd name="T3" fmla="*/ 405 h 460"/>
                    <a:gd name="T4" fmla="*/ 39 w 154"/>
                    <a:gd name="T5" fmla="*/ 344 h 460"/>
                    <a:gd name="T6" fmla="*/ 57 w 154"/>
                    <a:gd name="T7" fmla="*/ 278 h 460"/>
                    <a:gd name="T8" fmla="*/ 75 w 154"/>
                    <a:gd name="T9" fmla="*/ 213 h 460"/>
                    <a:gd name="T10" fmla="*/ 96 w 154"/>
                    <a:gd name="T11" fmla="*/ 151 h 460"/>
                    <a:gd name="T12" fmla="*/ 114 w 154"/>
                    <a:gd name="T13" fmla="*/ 93 h 460"/>
                    <a:gd name="T14" fmla="*/ 136 w 154"/>
                    <a:gd name="T15" fmla="*/ 42 h 460"/>
                    <a:gd name="T16" fmla="*/ 143 w 154"/>
                    <a:gd name="T17" fmla="*/ 21 h 460"/>
                    <a:gd name="T18" fmla="*/ 154 w 154"/>
                    <a:gd name="T19" fmla="*/ 0 h 4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4"/>
                    <a:gd name="T31" fmla="*/ 0 h 460"/>
                    <a:gd name="T32" fmla="*/ 154 w 154"/>
                    <a:gd name="T33" fmla="*/ 460 h 4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4" h="460">
                      <a:moveTo>
                        <a:pt x="0" y="460"/>
                      </a:moveTo>
                      <a:lnTo>
                        <a:pt x="18" y="405"/>
                      </a:lnTo>
                      <a:lnTo>
                        <a:pt x="39" y="344"/>
                      </a:lnTo>
                      <a:lnTo>
                        <a:pt x="57" y="278"/>
                      </a:lnTo>
                      <a:lnTo>
                        <a:pt x="75" y="213"/>
                      </a:lnTo>
                      <a:lnTo>
                        <a:pt x="96" y="151"/>
                      </a:lnTo>
                      <a:lnTo>
                        <a:pt x="114" y="93"/>
                      </a:lnTo>
                      <a:lnTo>
                        <a:pt x="136" y="42"/>
                      </a:lnTo>
                      <a:lnTo>
                        <a:pt x="143" y="21"/>
                      </a:lnTo>
                      <a:lnTo>
                        <a:pt x="154" y="0"/>
                      </a:lnTo>
                    </a:path>
                  </a:pathLst>
                </a:custGeom>
                <a:noFill/>
                <a:ln w="17526">
                  <a:solidFill>
                    <a:srgbClr val="0000FF"/>
                  </a:solidFill>
                  <a:prstDash val="solid"/>
                  <a:round/>
                  <a:headEnd/>
                  <a:tailEnd/>
                </a:ln>
              </p:spPr>
              <p:txBody>
                <a:bodyPr/>
                <a:lstStyle/>
                <a:p>
                  <a:endParaRPr lang="en-US"/>
                </a:p>
              </p:txBody>
            </p:sp>
            <p:sp>
              <p:nvSpPr>
                <p:cNvPr id="49276" name="Freeform 251"/>
                <p:cNvSpPr>
                  <a:spLocks noChangeAspect="1"/>
                </p:cNvSpPr>
                <p:nvPr/>
              </p:nvSpPr>
              <p:spPr bwMode="auto">
                <a:xfrm>
                  <a:off x="832" y="1932"/>
                  <a:ext cx="154" cy="99"/>
                </a:xfrm>
                <a:custGeom>
                  <a:avLst/>
                  <a:gdLst>
                    <a:gd name="T0" fmla="*/ 0 w 154"/>
                    <a:gd name="T1" fmla="*/ 99 h 99"/>
                    <a:gd name="T2" fmla="*/ 18 w 154"/>
                    <a:gd name="T3" fmla="*/ 72 h 99"/>
                    <a:gd name="T4" fmla="*/ 36 w 154"/>
                    <a:gd name="T5" fmla="*/ 51 h 99"/>
                    <a:gd name="T6" fmla="*/ 57 w 154"/>
                    <a:gd name="T7" fmla="*/ 34 h 99"/>
                    <a:gd name="T8" fmla="*/ 75 w 154"/>
                    <a:gd name="T9" fmla="*/ 20 h 99"/>
                    <a:gd name="T10" fmla="*/ 97 w 154"/>
                    <a:gd name="T11" fmla="*/ 10 h 99"/>
                    <a:gd name="T12" fmla="*/ 118 w 154"/>
                    <a:gd name="T13" fmla="*/ 3 h 99"/>
                    <a:gd name="T14" fmla="*/ 136 w 154"/>
                    <a:gd name="T15" fmla="*/ 0 h 99"/>
                    <a:gd name="T16" fmla="*/ 154 w 154"/>
                    <a:gd name="T17" fmla="*/ 0 h 9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4"/>
                    <a:gd name="T28" fmla="*/ 0 h 99"/>
                    <a:gd name="T29" fmla="*/ 154 w 154"/>
                    <a:gd name="T30" fmla="*/ 99 h 9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4" h="99">
                      <a:moveTo>
                        <a:pt x="0" y="99"/>
                      </a:moveTo>
                      <a:lnTo>
                        <a:pt x="18" y="72"/>
                      </a:lnTo>
                      <a:lnTo>
                        <a:pt x="36" y="51"/>
                      </a:lnTo>
                      <a:lnTo>
                        <a:pt x="57" y="34"/>
                      </a:lnTo>
                      <a:lnTo>
                        <a:pt x="75" y="20"/>
                      </a:lnTo>
                      <a:lnTo>
                        <a:pt x="97" y="10"/>
                      </a:lnTo>
                      <a:lnTo>
                        <a:pt x="118" y="3"/>
                      </a:lnTo>
                      <a:lnTo>
                        <a:pt x="136" y="0"/>
                      </a:lnTo>
                      <a:lnTo>
                        <a:pt x="154" y="0"/>
                      </a:lnTo>
                    </a:path>
                  </a:pathLst>
                </a:custGeom>
                <a:noFill/>
                <a:ln w="17526">
                  <a:solidFill>
                    <a:srgbClr val="0000FF"/>
                  </a:solidFill>
                  <a:prstDash val="solid"/>
                  <a:round/>
                  <a:headEnd/>
                  <a:tailEnd/>
                </a:ln>
              </p:spPr>
              <p:txBody>
                <a:bodyPr/>
                <a:lstStyle/>
                <a:p>
                  <a:endParaRPr lang="en-US"/>
                </a:p>
              </p:txBody>
            </p:sp>
            <p:sp>
              <p:nvSpPr>
                <p:cNvPr id="49277" name="Freeform 252"/>
                <p:cNvSpPr>
                  <a:spLocks noChangeAspect="1"/>
                </p:cNvSpPr>
                <p:nvPr/>
              </p:nvSpPr>
              <p:spPr bwMode="auto">
                <a:xfrm>
                  <a:off x="986" y="1932"/>
                  <a:ext cx="154" cy="99"/>
                </a:xfrm>
                <a:custGeom>
                  <a:avLst/>
                  <a:gdLst>
                    <a:gd name="T0" fmla="*/ 0 w 154"/>
                    <a:gd name="T1" fmla="*/ 0 h 99"/>
                    <a:gd name="T2" fmla="*/ 18 w 154"/>
                    <a:gd name="T3" fmla="*/ 0 h 99"/>
                    <a:gd name="T4" fmla="*/ 36 w 154"/>
                    <a:gd name="T5" fmla="*/ 3 h 99"/>
                    <a:gd name="T6" fmla="*/ 58 w 154"/>
                    <a:gd name="T7" fmla="*/ 10 h 99"/>
                    <a:gd name="T8" fmla="*/ 75 w 154"/>
                    <a:gd name="T9" fmla="*/ 20 h 99"/>
                    <a:gd name="T10" fmla="*/ 97 w 154"/>
                    <a:gd name="T11" fmla="*/ 34 h 99"/>
                    <a:gd name="T12" fmla="*/ 119 w 154"/>
                    <a:gd name="T13" fmla="*/ 51 h 99"/>
                    <a:gd name="T14" fmla="*/ 136 w 154"/>
                    <a:gd name="T15" fmla="*/ 72 h 99"/>
                    <a:gd name="T16" fmla="*/ 154 w 154"/>
                    <a:gd name="T17" fmla="*/ 99 h 9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4"/>
                    <a:gd name="T28" fmla="*/ 0 h 99"/>
                    <a:gd name="T29" fmla="*/ 154 w 154"/>
                    <a:gd name="T30" fmla="*/ 99 h 9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4" h="99">
                      <a:moveTo>
                        <a:pt x="0" y="0"/>
                      </a:moveTo>
                      <a:lnTo>
                        <a:pt x="18" y="0"/>
                      </a:lnTo>
                      <a:lnTo>
                        <a:pt x="36" y="3"/>
                      </a:lnTo>
                      <a:lnTo>
                        <a:pt x="58" y="10"/>
                      </a:lnTo>
                      <a:lnTo>
                        <a:pt x="75" y="20"/>
                      </a:lnTo>
                      <a:lnTo>
                        <a:pt x="97" y="34"/>
                      </a:lnTo>
                      <a:lnTo>
                        <a:pt x="119" y="51"/>
                      </a:lnTo>
                      <a:lnTo>
                        <a:pt x="136" y="72"/>
                      </a:lnTo>
                      <a:lnTo>
                        <a:pt x="154" y="99"/>
                      </a:lnTo>
                    </a:path>
                  </a:pathLst>
                </a:custGeom>
                <a:noFill/>
                <a:ln w="17526">
                  <a:solidFill>
                    <a:srgbClr val="0000FF"/>
                  </a:solidFill>
                  <a:prstDash val="solid"/>
                  <a:round/>
                  <a:headEnd/>
                  <a:tailEnd/>
                </a:ln>
              </p:spPr>
              <p:txBody>
                <a:bodyPr/>
                <a:lstStyle/>
                <a:p>
                  <a:endParaRPr lang="en-US"/>
                </a:p>
              </p:txBody>
            </p:sp>
            <p:sp>
              <p:nvSpPr>
                <p:cNvPr id="49278" name="Freeform 253"/>
                <p:cNvSpPr>
                  <a:spLocks noChangeAspect="1"/>
                </p:cNvSpPr>
                <p:nvPr/>
              </p:nvSpPr>
              <p:spPr bwMode="auto">
                <a:xfrm>
                  <a:off x="1140" y="2031"/>
                  <a:ext cx="155" cy="460"/>
                </a:xfrm>
                <a:custGeom>
                  <a:avLst/>
                  <a:gdLst>
                    <a:gd name="T0" fmla="*/ 0 w 155"/>
                    <a:gd name="T1" fmla="*/ 0 h 460"/>
                    <a:gd name="T2" fmla="*/ 11 w 155"/>
                    <a:gd name="T3" fmla="*/ 21 h 460"/>
                    <a:gd name="T4" fmla="*/ 18 w 155"/>
                    <a:gd name="T5" fmla="*/ 42 h 460"/>
                    <a:gd name="T6" fmla="*/ 40 w 155"/>
                    <a:gd name="T7" fmla="*/ 93 h 460"/>
                    <a:gd name="T8" fmla="*/ 58 w 155"/>
                    <a:gd name="T9" fmla="*/ 151 h 460"/>
                    <a:gd name="T10" fmla="*/ 76 w 155"/>
                    <a:gd name="T11" fmla="*/ 213 h 460"/>
                    <a:gd name="T12" fmla="*/ 97 w 155"/>
                    <a:gd name="T13" fmla="*/ 278 h 460"/>
                    <a:gd name="T14" fmla="*/ 115 w 155"/>
                    <a:gd name="T15" fmla="*/ 344 h 460"/>
                    <a:gd name="T16" fmla="*/ 137 w 155"/>
                    <a:gd name="T17" fmla="*/ 405 h 460"/>
                    <a:gd name="T18" fmla="*/ 155 w 155"/>
                    <a:gd name="T19" fmla="*/ 460 h 4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5"/>
                    <a:gd name="T31" fmla="*/ 0 h 460"/>
                    <a:gd name="T32" fmla="*/ 155 w 155"/>
                    <a:gd name="T33" fmla="*/ 460 h 4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5" h="460">
                      <a:moveTo>
                        <a:pt x="0" y="0"/>
                      </a:moveTo>
                      <a:lnTo>
                        <a:pt x="11" y="21"/>
                      </a:lnTo>
                      <a:lnTo>
                        <a:pt x="18" y="42"/>
                      </a:lnTo>
                      <a:lnTo>
                        <a:pt x="40" y="93"/>
                      </a:lnTo>
                      <a:lnTo>
                        <a:pt x="58" y="151"/>
                      </a:lnTo>
                      <a:lnTo>
                        <a:pt x="76" y="213"/>
                      </a:lnTo>
                      <a:lnTo>
                        <a:pt x="97" y="278"/>
                      </a:lnTo>
                      <a:lnTo>
                        <a:pt x="115" y="344"/>
                      </a:lnTo>
                      <a:lnTo>
                        <a:pt x="137" y="405"/>
                      </a:lnTo>
                      <a:lnTo>
                        <a:pt x="155" y="460"/>
                      </a:lnTo>
                    </a:path>
                  </a:pathLst>
                </a:custGeom>
                <a:noFill/>
                <a:ln w="17526">
                  <a:solidFill>
                    <a:srgbClr val="0000FF"/>
                  </a:solidFill>
                  <a:prstDash val="solid"/>
                  <a:round/>
                  <a:headEnd/>
                  <a:tailEnd/>
                </a:ln>
              </p:spPr>
              <p:txBody>
                <a:bodyPr/>
                <a:lstStyle/>
                <a:p>
                  <a:endParaRPr lang="en-US"/>
                </a:p>
              </p:txBody>
            </p:sp>
            <p:sp>
              <p:nvSpPr>
                <p:cNvPr id="49279" name="Freeform 254"/>
                <p:cNvSpPr>
                  <a:spLocks noChangeAspect="1"/>
                </p:cNvSpPr>
                <p:nvPr/>
              </p:nvSpPr>
              <p:spPr bwMode="auto">
                <a:xfrm>
                  <a:off x="1295" y="2491"/>
                  <a:ext cx="154" cy="361"/>
                </a:xfrm>
                <a:custGeom>
                  <a:avLst/>
                  <a:gdLst>
                    <a:gd name="T0" fmla="*/ 0 w 154"/>
                    <a:gd name="T1" fmla="*/ 0 h 361"/>
                    <a:gd name="T2" fmla="*/ 39 w 154"/>
                    <a:gd name="T3" fmla="*/ 103 h 361"/>
                    <a:gd name="T4" fmla="*/ 57 w 154"/>
                    <a:gd name="T5" fmla="*/ 155 h 361"/>
                    <a:gd name="T6" fmla="*/ 75 w 154"/>
                    <a:gd name="T7" fmla="*/ 203 h 361"/>
                    <a:gd name="T8" fmla="*/ 97 w 154"/>
                    <a:gd name="T9" fmla="*/ 247 h 361"/>
                    <a:gd name="T10" fmla="*/ 114 w 154"/>
                    <a:gd name="T11" fmla="*/ 292 h 361"/>
                    <a:gd name="T12" fmla="*/ 136 w 154"/>
                    <a:gd name="T13" fmla="*/ 330 h 361"/>
                    <a:gd name="T14" fmla="*/ 154 w 154"/>
                    <a:gd name="T15" fmla="*/ 361 h 361"/>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361"/>
                    <a:gd name="T26" fmla="*/ 154 w 154"/>
                    <a:gd name="T27" fmla="*/ 361 h 36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361">
                      <a:moveTo>
                        <a:pt x="0" y="0"/>
                      </a:moveTo>
                      <a:lnTo>
                        <a:pt x="39" y="103"/>
                      </a:lnTo>
                      <a:lnTo>
                        <a:pt x="57" y="155"/>
                      </a:lnTo>
                      <a:lnTo>
                        <a:pt x="75" y="203"/>
                      </a:lnTo>
                      <a:lnTo>
                        <a:pt x="97" y="247"/>
                      </a:lnTo>
                      <a:lnTo>
                        <a:pt x="114" y="292"/>
                      </a:lnTo>
                      <a:lnTo>
                        <a:pt x="136" y="330"/>
                      </a:lnTo>
                      <a:lnTo>
                        <a:pt x="154" y="361"/>
                      </a:lnTo>
                    </a:path>
                  </a:pathLst>
                </a:custGeom>
                <a:noFill/>
                <a:ln w="17526">
                  <a:solidFill>
                    <a:srgbClr val="0000FF"/>
                  </a:solidFill>
                  <a:prstDash val="solid"/>
                  <a:round/>
                  <a:headEnd/>
                  <a:tailEnd/>
                </a:ln>
              </p:spPr>
              <p:txBody>
                <a:bodyPr/>
                <a:lstStyle/>
                <a:p>
                  <a:endParaRPr lang="en-US"/>
                </a:p>
              </p:txBody>
            </p:sp>
            <p:sp>
              <p:nvSpPr>
                <p:cNvPr id="49280" name="Freeform 255"/>
                <p:cNvSpPr>
                  <a:spLocks noChangeAspect="1"/>
                </p:cNvSpPr>
                <p:nvPr/>
              </p:nvSpPr>
              <p:spPr bwMode="auto">
                <a:xfrm>
                  <a:off x="1449" y="2852"/>
                  <a:ext cx="154" cy="99"/>
                </a:xfrm>
                <a:custGeom>
                  <a:avLst/>
                  <a:gdLst>
                    <a:gd name="T0" fmla="*/ 0 w 154"/>
                    <a:gd name="T1" fmla="*/ 0 h 99"/>
                    <a:gd name="T2" fmla="*/ 18 w 154"/>
                    <a:gd name="T3" fmla="*/ 24 h 99"/>
                    <a:gd name="T4" fmla="*/ 39 w 154"/>
                    <a:gd name="T5" fmla="*/ 44 h 99"/>
                    <a:gd name="T6" fmla="*/ 57 w 154"/>
                    <a:gd name="T7" fmla="*/ 62 h 99"/>
                    <a:gd name="T8" fmla="*/ 75 w 154"/>
                    <a:gd name="T9" fmla="*/ 72 h 99"/>
                    <a:gd name="T10" fmla="*/ 97 w 154"/>
                    <a:gd name="T11" fmla="*/ 82 h 99"/>
                    <a:gd name="T12" fmla="*/ 115 w 154"/>
                    <a:gd name="T13" fmla="*/ 89 h 99"/>
                    <a:gd name="T14" fmla="*/ 154 w 154"/>
                    <a:gd name="T15" fmla="*/ 99 h 99"/>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99"/>
                    <a:gd name="T26" fmla="*/ 154 w 154"/>
                    <a:gd name="T27" fmla="*/ 99 h 9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99">
                      <a:moveTo>
                        <a:pt x="0" y="0"/>
                      </a:moveTo>
                      <a:lnTo>
                        <a:pt x="18" y="24"/>
                      </a:lnTo>
                      <a:lnTo>
                        <a:pt x="39" y="44"/>
                      </a:lnTo>
                      <a:lnTo>
                        <a:pt x="57" y="62"/>
                      </a:lnTo>
                      <a:lnTo>
                        <a:pt x="75" y="72"/>
                      </a:lnTo>
                      <a:lnTo>
                        <a:pt x="97" y="82"/>
                      </a:lnTo>
                      <a:lnTo>
                        <a:pt x="115" y="89"/>
                      </a:lnTo>
                      <a:lnTo>
                        <a:pt x="154" y="99"/>
                      </a:lnTo>
                    </a:path>
                  </a:pathLst>
                </a:custGeom>
                <a:noFill/>
                <a:ln w="17526">
                  <a:solidFill>
                    <a:srgbClr val="0000FF"/>
                  </a:solidFill>
                  <a:prstDash val="solid"/>
                  <a:round/>
                  <a:headEnd/>
                  <a:tailEnd/>
                </a:ln>
              </p:spPr>
              <p:txBody>
                <a:bodyPr/>
                <a:lstStyle/>
                <a:p>
                  <a:endParaRPr lang="en-US"/>
                </a:p>
              </p:txBody>
            </p:sp>
          </p:grpSp>
          <p:grpSp>
            <p:nvGrpSpPr>
              <p:cNvPr id="49345" name="Group 256"/>
              <p:cNvGrpSpPr>
                <a:grpSpLocks noChangeAspect="1"/>
              </p:cNvGrpSpPr>
              <p:nvPr/>
            </p:nvGrpSpPr>
            <p:grpSpPr bwMode="auto">
              <a:xfrm>
                <a:off x="2034" y="3172"/>
                <a:ext cx="1140" cy="674"/>
                <a:chOff x="369" y="1932"/>
                <a:chExt cx="1234" cy="1019"/>
              </a:xfrm>
            </p:grpSpPr>
            <p:sp>
              <p:nvSpPr>
                <p:cNvPr id="49265" name="Freeform 257"/>
                <p:cNvSpPr>
                  <a:spLocks noChangeAspect="1"/>
                </p:cNvSpPr>
                <p:nvPr/>
              </p:nvSpPr>
              <p:spPr bwMode="auto">
                <a:xfrm>
                  <a:off x="369" y="2852"/>
                  <a:ext cx="154" cy="99"/>
                </a:xfrm>
                <a:custGeom>
                  <a:avLst/>
                  <a:gdLst>
                    <a:gd name="T0" fmla="*/ 0 w 154"/>
                    <a:gd name="T1" fmla="*/ 99 h 99"/>
                    <a:gd name="T2" fmla="*/ 40 w 154"/>
                    <a:gd name="T3" fmla="*/ 89 h 99"/>
                    <a:gd name="T4" fmla="*/ 57 w 154"/>
                    <a:gd name="T5" fmla="*/ 82 h 99"/>
                    <a:gd name="T6" fmla="*/ 75 w 154"/>
                    <a:gd name="T7" fmla="*/ 72 h 99"/>
                    <a:gd name="T8" fmla="*/ 97 w 154"/>
                    <a:gd name="T9" fmla="*/ 62 h 99"/>
                    <a:gd name="T10" fmla="*/ 115 w 154"/>
                    <a:gd name="T11" fmla="*/ 44 h 99"/>
                    <a:gd name="T12" fmla="*/ 136 w 154"/>
                    <a:gd name="T13" fmla="*/ 24 h 99"/>
                    <a:gd name="T14" fmla="*/ 154 w 154"/>
                    <a:gd name="T15" fmla="*/ 0 h 99"/>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99"/>
                    <a:gd name="T26" fmla="*/ 154 w 154"/>
                    <a:gd name="T27" fmla="*/ 99 h 9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99">
                      <a:moveTo>
                        <a:pt x="0" y="99"/>
                      </a:moveTo>
                      <a:lnTo>
                        <a:pt x="40" y="89"/>
                      </a:lnTo>
                      <a:lnTo>
                        <a:pt x="57" y="82"/>
                      </a:lnTo>
                      <a:lnTo>
                        <a:pt x="75" y="72"/>
                      </a:lnTo>
                      <a:lnTo>
                        <a:pt x="97" y="62"/>
                      </a:lnTo>
                      <a:lnTo>
                        <a:pt x="115" y="44"/>
                      </a:lnTo>
                      <a:lnTo>
                        <a:pt x="136" y="24"/>
                      </a:lnTo>
                      <a:lnTo>
                        <a:pt x="154" y="0"/>
                      </a:lnTo>
                    </a:path>
                  </a:pathLst>
                </a:custGeom>
                <a:noFill/>
                <a:ln w="17526">
                  <a:solidFill>
                    <a:srgbClr val="0000FF"/>
                  </a:solidFill>
                  <a:prstDash val="solid"/>
                  <a:round/>
                  <a:headEnd/>
                  <a:tailEnd/>
                </a:ln>
              </p:spPr>
              <p:txBody>
                <a:bodyPr/>
                <a:lstStyle/>
                <a:p>
                  <a:endParaRPr lang="en-US"/>
                </a:p>
              </p:txBody>
            </p:sp>
            <p:sp>
              <p:nvSpPr>
                <p:cNvPr id="49266" name="Freeform 258"/>
                <p:cNvSpPr>
                  <a:spLocks noChangeAspect="1"/>
                </p:cNvSpPr>
                <p:nvPr/>
              </p:nvSpPr>
              <p:spPr bwMode="auto">
                <a:xfrm>
                  <a:off x="523" y="2491"/>
                  <a:ext cx="155" cy="361"/>
                </a:xfrm>
                <a:custGeom>
                  <a:avLst/>
                  <a:gdLst>
                    <a:gd name="T0" fmla="*/ 0 w 155"/>
                    <a:gd name="T1" fmla="*/ 361 h 361"/>
                    <a:gd name="T2" fmla="*/ 18 w 155"/>
                    <a:gd name="T3" fmla="*/ 330 h 361"/>
                    <a:gd name="T4" fmla="*/ 40 w 155"/>
                    <a:gd name="T5" fmla="*/ 292 h 361"/>
                    <a:gd name="T6" fmla="*/ 58 w 155"/>
                    <a:gd name="T7" fmla="*/ 247 h 361"/>
                    <a:gd name="T8" fmla="*/ 76 w 155"/>
                    <a:gd name="T9" fmla="*/ 203 h 361"/>
                    <a:gd name="T10" fmla="*/ 97 w 155"/>
                    <a:gd name="T11" fmla="*/ 155 h 361"/>
                    <a:gd name="T12" fmla="*/ 115 w 155"/>
                    <a:gd name="T13" fmla="*/ 103 h 361"/>
                    <a:gd name="T14" fmla="*/ 155 w 155"/>
                    <a:gd name="T15" fmla="*/ 0 h 361"/>
                    <a:gd name="T16" fmla="*/ 0 60000 65536"/>
                    <a:gd name="T17" fmla="*/ 0 60000 65536"/>
                    <a:gd name="T18" fmla="*/ 0 60000 65536"/>
                    <a:gd name="T19" fmla="*/ 0 60000 65536"/>
                    <a:gd name="T20" fmla="*/ 0 60000 65536"/>
                    <a:gd name="T21" fmla="*/ 0 60000 65536"/>
                    <a:gd name="T22" fmla="*/ 0 60000 65536"/>
                    <a:gd name="T23" fmla="*/ 0 60000 65536"/>
                    <a:gd name="T24" fmla="*/ 0 w 155"/>
                    <a:gd name="T25" fmla="*/ 0 h 361"/>
                    <a:gd name="T26" fmla="*/ 155 w 155"/>
                    <a:gd name="T27" fmla="*/ 361 h 36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5" h="361">
                      <a:moveTo>
                        <a:pt x="0" y="361"/>
                      </a:moveTo>
                      <a:lnTo>
                        <a:pt x="18" y="330"/>
                      </a:lnTo>
                      <a:lnTo>
                        <a:pt x="40" y="292"/>
                      </a:lnTo>
                      <a:lnTo>
                        <a:pt x="58" y="247"/>
                      </a:lnTo>
                      <a:lnTo>
                        <a:pt x="76" y="203"/>
                      </a:lnTo>
                      <a:lnTo>
                        <a:pt x="97" y="155"/>
                      </a:lnTo>
                      <a:lnTo>
                        <a:pt x="115" y="103"/>
                      </a:lnTo>
                      <a:lnTo>
                        <a:pt x="155" y="0"/>
                      </a:lnTo>
                    </a:path>
                  </a:pathLst>
                </a:custGeom>
                <a:noFill/>
                <a:ln w="17526">
                  <a:solidFill>
                    <a:srgbClr val="0000FF"/>
                  </a:solidFill>
                  <a:prstDash val="solid"/>
                  <a:round/>
                  <a:headEnd/>
                  <a:tailEnd/>
                </a:ln>
              </p:spPr>
              <p:txBody>
                <a:bodyPr/>
                <a:lstStyle/>
                <a:p>
                  <a:endParaRPr lang="en-US"/>
                </a:p>
              </p:txBody>
            </p:sp>
            <p:sp>
              <p:nvSpPr>
                <p:cNvPr id="49267" name="Freeform 259"/>
                <p:cNvSpPr>
                  <a:spLocks noChangeAspect="1"/>
                </p:cNvSpPr>
                <p:nvPr/>
              </p:nvSpPr>
              <p:spPr bwMode="auto">
                <a:xfrm>
                  <a:off x="678" y="2031"/>
                  <a:ext cx="154" cy="460"/>
                </a:xfrm>
                <a:custGeom>
                  <a:avLst/>
                  <a:gdLst>
                    <a:gd name="T0" fmla="*/ 0 w 154"/>
                    <a:gd name="T1" fmla="*/ 460 h 460"/>
                    <a:gd name="T2" fmla="*/ 18 w 154"/>
                    <a:gd name="T3" fmla="*/ 405 h 460"/>
                    <a:gd name="T4" fmla="*/ 39 w 154"/>
                    <a:gd name="T5" fmla="*/ 344 h 460"/>
                    <a:gd name="T6" fmla="*/ 57 w 154"/>
                    <a:gd name="T7" fmla="*/ 278 h 460"/>
                    <a:gd name="T8" fmla="*/ 75 w 154"/>
                    <a:gd name="T9" fmla="*/ 213 h 460"/>
                    <a:gd name="T10" fmla="*/ 96 w 154"/>
                    <a:gd name="T11" fmla="*/ 151 h 460"/>
                    <a:gd name="T12" fmla="*/ 114 w 154"/>
                    <a:gd name="T13" fmla="*/ 93 h 460"/>
                    <a:gd name="T14" fmla="*/ 136 w 154"/>
                    <a:gd name="T15" fmla="*/ 42 h 460"/>
                    <a:gd name="T16" fmla="*/ 143 w 154"/>
                    <a:gd name="T17" fmla="*/ 21 h 460"/>
                    <a:gd name="T18" fmla="*/ 154 w 154"/>
                    <a:gd name="T19" fmla="*/ 0 h 4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4"/>
                    <a:gd name="T31" fmla="*/ 0 h 460"/>
                    <a:gd name="T32" fmla="*/ 154 w 154"/>
                    <a:gd name="T33" fmla="*/ 460 h 4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4" h="460">
                      <a:moveTo>
                        <a:pt x="0" y="460"/>
                      </a:moveTo>
                      <a:lnTo>
                        <a:pt x="18" y="405"/>
                      </a:lnTo>
                      <a:lnTo>
                        <a:pt x="39" y="344"/>
                      </a:lnTo>
                      <a:lnTo>
                        <a:pt x="57" y="278"/>
                      </a:lnTo>
                      <a:lnTo>
                        <a:pt x="75" y="213"/>
                      </a:lnTo>
                      <a:lnTo>
                        <a:pt x="96" y="151"/>
                      </a:lnTo>
                      <a:lnTo>
                        <a:pt x="114" y="93"/>
                      </a:lnTo>
                      <a:lnTo>
                        <a:pt x="136" y="42"/>
                      </a:lnTo>
                      <a:lnTo>
                        <a:pt x="143" y="21"/>
                      </a:lnTo>
                      <a:lnTo>
                        <a:pt x="154" y="0"/>
                      </a:lnTo>
                    </a:path>
                  </a:pathLst>
                </a:custGeom>
                <a:noFill/>
                <a:ln w="17526">
                  <a:solidFill>
                    <a:srgbClr val="0000FF"/>
                  </a:solidFill>
                  <a:prstDash val="solid"/>
                  <a:round/>
                  <a:headEnd/>
                  <a:tailEnd/>
                </a:ln>
              </p:spPr>
              <p:txBody>
                <a:bodyPr/>
                <a:lstStyle/>
                <a:p>
                  <a:endParaRPr lang="en-US"/>
                </a:p>
              </p:txBody>
            </p:sp>
            <p:sp>
              <p:nvSpPr>
                <p:cNvPr id="49268" name="Freeform 260"/>
                <p:cNvSpPr>
                  <a:spLocks noChangeAspect="1"/>
                </p:cNvSpPr>
                <p:nvPr/>
              </p:nvSpPr>
              <p:spPr bwMode="auto">
                <a:xfrm>
                  <a:off x="832" y="1932"/>
                  <a:ext cx="154" cy="99"/>
                </a:xfrm>
                <a:custGeom>
                  <a:avLst/>
                  <a:gdLst>
                    <a:gd name="T0" fmla="*/ 0 w 154"/>
                    <a:gd name="T1" fmla="*/ 99 h 99"/>
                    <a:gd name="T2" fmla="*/ 18 w 154"/>
                    <a:gd name="T3" fmla="*/ 72 h 99"/>
                    <a:gd name="T4" fmla="*/ 36 w 154"/>
                    <a:gd name="T5" fmla="*/ 51 h 99"/>
                    <a:gd name="T6" fmla="*/ 57 w 154"/>
                    <a:gd name="T7" fmla="*/ 34 h 99"/>
                    <a:gd name="T8" fmla="*/ 75 w 154"/>
                    <a:gd name="T9" fmla="*/ 20 h 99"/>
                    <a:gd name="T10" fmla="*/ 97 w 154"/>
                    <a:gd name="T11" fmla="*/ 10 h 99"/>
                    <a:gd name="T12" fmla="*/ 118 w 154"/>
                    <a:gd name="T13" fmla="*/ 3 h 99"/>
                    <a:gd name="T14" fmla="*/ 136 w 154"/>
                    <a:gd name="T15" fmla="*/ 0 h 99"/>
                    <a:gd name="T16" fmla="*/ 154 w 154"/>
                    <a:gd name="T17" fmla="*/ 0 h 9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4"/>
                    <a:gd name="T28" fmla="*/ 0 h 99"/>
                    <a:gd name="T29" fmla="*/ 154 w 154"/>
                    <a:gd name="T30" fmla="*/ 99 h 9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4" h="99">
                      <a:moveTo>
                        <a:pt x="0" y="99"/>
                      </a:moveTo>
                      <a:lnTo>
                        <a:pt x="18" y="72"/>
                      </a:lnTo>
                      <a:lnTo>
                        <a:pt x="36" y="51"/>
                      </a:lnTo>
                      <a:lnTo>
                        <a:pt x="57" y="34"/>
                      </a:lnTo>
                      <a:lnTo>
                        <a:pt x="75" y="20"/>
                      </a:lnTo>
                      <a:lnTo>
                        <a:pt x="97" y="10"/>
                      </a:lnTo>
                      <a:lnTo>
                        <a:pt x="118" y="3"/>
                      </a:lnTo>
                      <a:lnTo>
                        <a:pt x="136" y="0"/>
                      </a:lnTo>
                      <a:lnTo>
                        <a:pt x="154" y="0"/>
                      </a:lnTo>
                    </a:path>
                  </a:pathLst>
                </a:custGeom>
                <a:noFill/>
                <a:ln w="17526">
                  <a:solidFill>
                    <a:srgbClr val="0000FF"/>
                  </a:solidFill>
                  <a:prstDash val="solid"/>
                  <a:round/>
                  <a:headEnd/>
                  <a:tailEnd/>
                </a:ln>
              </p:spPr>
              <p:txBody>
                <a:bodyPr/>
                <a:lstStyle/>
                <a:p>
                  <a:endParaRPr lang="en-US"/>
                </a:p>
              </p:txBody>
            </p:sp>
            <p:sp>
              <p:nvSpPr>
                <p:cNvPr id="49269" name="Freeform 261"/>
                <p:cNvSpPr>
                  <a:spLocks noChangeAspect="1"/>
                </p:cNvSpPr>
                <p:nvPr/>
              </p:nvSpPr>
              <p:spPr bwMode="auto">
                <a:xfrm>
                  <a:off x="986" y="1932"/>
                  <a:ext cx="154" cy="99"/>
                </a:xfrm>
                <a:custGeom>
                  <a:avLst/>
                  <a:gdLst>
                    <a:gd name="T0" fmla="*/ 0 w 154"/>
                    <a:gd name="T1" fmla="*/ 0 h 99"/>
                    <a:gd name="T2" fmla="*/ 18 w 154"/>
                    <a:gd name="T3" fmla="*/ 0 h 99"/>
                    <a:gd name="T4" fmla="*/ 36 w 154"/>
                    <a:gd name="T5" fmla="*/ 3 h 99"/>
                    <a:gd name="T6" fmla="*/ 58 w 154"/>
                    <a:gd name="T7" fmla="*/ 10 h 99"/>
                    <a:gd name="T8" fmla="*/ 75 w 154"/>
                    <a:gd name="T9" fmla="*/ 20 h 99"/>
                    <a:gd name="T10" fmla="*/ 97 w 154"/>
                    <a:gd name="T11" fmla="*/ 34 h 99"/>
                    <a:gd name="T12" fmla="*/ 119 w 154"/>
                    <a:gd name="T13" fmla="*/ 51 h 99"/>
                    <a:gd name="T14" fmla="*/ 136 w 154"/>
                    <a:gd name="T15" fmla="*/ 72 h 99"/>
                    <a:gd name="T16" fmla="*/ 154 w 154"/>
                    <a:gd name="T17" fmla="*/ 99 h 9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4"/>
                    <a:gd name="T28" fmla="*/ 0 h 99"/>
                    <a:gd name="T29" fmla="*/ 154 w 154"/>
                    <a:gd name="T30" fmla="*/ 99 h 9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4" h="99">
                      <a:moveTo>
                        <a:pt x="0" y="0"/>
                      </a:moveTo>
                      <a:lnTo>
                        <a:pt x="18" y="0"/>
                      </a:lnTo>
                      <a:lnTo>
                        <a:pt x="36" y="3"/>
                      </a:lnTo>
                      <a:lnTo>
                        <a:pt x="58" y="10"/>
                      </a:lnTo>
                      <a:lnTo>
                        <a:pt x="75" y="20"/>
                      </a:lnTo>
                      <a:lnTo>
                        <a:pt x="97" y="34"/>
                      </a:lnTo>
                      <a:lnTo>
                        <a:pt x="119" y="51"/>
                      </a:lnTo>
                      <a:lnTo>
                        <a:pt x="136" y="72"/>
                      </a:lnTo>
                      <a:lnTo>
                        <a:pt x="154" y="99"/>
                      </a:lnTo>
                    </a:path>
                  </a:pathLst>
                </a:custGeom>
                <a:noFill/>
                <a:ln w="17526">
                  <a:solidFill>
                    <a:srgbClr val="0000FF"/>
                  </a:solidFill>
                  <a:prstDash val="solid"/>
                  <a:round/>
                  <a:headEnd/>
                  <a:tailEnd/>
                </a:ln>
              </p:spPr>
              <p:txBody>
                <a:bodyPr/>
                <a:lstStyle/>
                <a:p>
                  <a:endParaRPr lang="en-US"/>
                </a:p>
              </p:txBody>
            </p:sp>
            <p:sp>
              <p:nvSpPr>
                <p:cNvPr id="49270" name="Freeform 262"/>
                <p:cNvSpPr>
                  <a:spLocks noChangeAspect="1"/>
                </p:cNvSpPr>
                <p:nvPr/>
              </p:nvSpPr>
              <p:spPr bwMode="auto">
                <a:xfrm>
                  <a:off x="1140" y="2031"/>
                  <a:ext cx="155" cy="460"/>
                </a:xfrm>
                <a:custGeom>
                  <a:avLst/>
                  <a:gdLst>
                    <a:gd name="T0" fmla="*/ 0 w 155"/>
                    <a:gd name="T1" fmla="*/ 0 h 460"/>
                    <a:gd name="T2" fmla="*/ 11 w 155"/>
                    <a:gd name="T3" fmla="*/ 21 h 460"/>
                    <a:gd name="T4" fmla="*/ 18 w 155"/>
                    <a:gd name="T5" fmla="*/ 42 h 460"/>
                    <a:gd name="T6" fmla="*/ 40 w 155"/>
                    <a:gd name="T7" fmla="*/ 93 h 460"/>
                    <a:gd name="T8" fmla="*/ 58 w 155"/>
                    <a:gd name="T9" fmla="*/ 151 h 460"/>
                    <a:gd name="T10" fmla="*/ 76 w 155"/>
                    <a:gd name="T11" fmla="*/ 213 h 460"/>
                    <a:gd name="T12" fmla="*/ 97 w 155"/>
                    <a:gd name="T13" fmla="*/ 278 h 460"/>
                    <a:gd name="T14" fmla="*/ 115 w 155"/>
                    <a:gd name="T15" fmla="*/ 344 h 460"/>
                    <a:gd name="T16" fmla="*/ 137 w 155"/>
                    <a:gd name="T17" fmla="*/ 405 h 460"/>
                    <a:gd name="T18" fmla="*/ 155 w 155"/>
                    <a:gd name="T19" fmla="*/ 460 h 4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5"/>
                    <a:gd name="T31" fmla="*/ 0 h 460"/>
                    <a:gd name="T32" fmla="*/ 155 w 155"/>
                    <a:gd name="T33" fmla="*/ 460 h 4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5" h="460">
                      <a:moveTo>
                        <a:pt x="0" y="0"/>
                      </a:moveTo>
                      <a:lnTo>
                        <a:pt x="11" y="21"/>
                      </a:lnTo>
                      <a:lnTo>
                        <a:pt x="18" y="42"/>
                      </a:lnTo>
                      <a:lnTo>
                        <a:pt x="40" y="93"/>
                      </a:lnTo>
                      <a:lnTo>
                        <a:pt x="58" y="151"/>
                      </a:lnTo>
                      <a:lnTo>
                        <a:pt x="76" y="213"/>
                      </a:lnTo>
                      <a:lnTo>
                        <a:pt x="97" y="278"/>
                      </a:lnTo>
                      <a:lnTo>
                        <a:pt x="115" y="344"/>
                      </a:lnTo>
                      <a:lnTo>
                        <a:pt x="137" y="405"/>
                      </a:lnTo>
                      <a:lnTo>
                        <a:pt x="155" y="460"/>
                      </a:lnTo>
                    </a:path>
                  </a:pathLst>
                </a:custGeom>
                <a:noFill/>
                <a:ln w="17526">
                  <a:solidFill>
                    <a:srgbClr val="0000FF"/>
                  </a:solidFill>
                  <a:prstDash val="solid"/>
                  <a:round/>
                  <a:headEnd/>
                  <a:tailEnd/>
                </a:ln>
              </p:spPr>
              <p:txBody>
                <a:bodyPr/>
                <a:lstStyle/>
                <a:p>
                  <a:endParaRPr lang="en-US"/>
                </a:p>
              </p:txBody>
            </p:sp>
            <p:sp>
              <p:nvSpPr>
                <p:cNvPr id="49271" name="Freeform 263"/>
                <p:cNvSpPr>
                  <a:spLocks noChangeAspect="1"/>
                </p:cNvSpPr>
                <p:nvPr/>
              </p:nvSpPr>
              <p:spPr bwMode="auto">
                <a:xfrm>
                  <a:off x="1295" y="2491"/>
                  <a:ext cx="154" cy="361"/>
                </a:xfrm>
                <a:custGeom>
                  <a:avLst/>
                  <a:gdLst>
                    <a:gd name="T0" fmla="*/ 0 w 154"/>
                    <a:gd name="T1" fmla="*/ 0 h 361"/>
                    <a:gd name="T2" fmla="*/ 39 w 154"/>
                    <a:gd name="T3" fmla="*/ 103 h 361"/>
                    <a:gd name="T4" fmla="*/ 57 w 154"/>
                    <a:gd name="T5" fmla="*/ 155 h 361"/>
                    <a:gd name="T6" fmla="*/ 75 w 154"/>
                    <a:gd name="T7" fmla="*/ 203 h 361"/>
                    <a:gd name="T8" fmla="*/ 97 w 154"/>
                    <a:gd name="T9" fmla="*/ 247 h 361"/>
                    <a:gd name="T10" fmla="*/ 114 w 154"/>
                    <a:gd name="T11" fmla="*/ 292 h 361"/>
                    <a:gd name="T12" fmla="*/ 136 w 154"/>
                    <a:gd name="T13" fmla="*/ 330 h 361"/>
                    <a:gd name="T14" fmla="*/ 154 w 154"/>
                    <a:gd name="T15" fmla="*/ 361 h 361"/>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361"/>
                    <a:gd name="T26" fmla="*/ 154 w 154"/>
                    <a:gd name="T27" fmla="*/ 361 h 36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361">
                      <a:moveTo>
                        <a:pt x="0" y="0"/>
                      </a:moveTo>
                      <a:lnTo>
                        <a:pt x="39" y="103"/>
                      </a:lnTo>
                      <a:lnTo>
                        <a:pt x="57" y="155"/>
                      </a:lnTo>
                      <a:lnTo>
                        <a:pt x="75" y="203"/>
                      </a:lnTo>
                      <a:lnTo>
                        <a:pt x="97" y="247"/>
                      </a:lnTo>
                      <a:lnTo>
                        <a:pt x="114" y="292"/>
                      </a:lnTo>
                      <a:lnTo>
                        <a:pt x="136" y="330"/>
                      </a:lnTo>
                      <a:lnTo>
                        <a:pt x="154" y="361"/>
                      </a:lnTo>
                    </a:path>
                  </a:pathLst>
                </a:custGeom>
                <a:noFill/>
                <a:ln w="17526">
                  <a:solidFill>
                    <a:srgbClr val="0000FF"/>
                  </a:solidFill>
                  <a:prstDash val="solid"/>
                  <a:round/>
                  <a:headEnd/>
                  <a:tailEnd/>
                </a:ln>
              </p:spPr>
              <p:txBody>
                <a:bodyPr/>
                <a:lstStyle/>
                <a:p>
                  <a:endParaRPr lang="en-US"/>
                </a:p>
              </p:txBody>
            </p:sp>
            <p:sp>
              <p:nvSpPr>
                <p:cNvPr id="49272" name="Freeform 264"/>
                <p:cNvSpPr>
                  <a:spLocks noChangeAspect="1"/>
                </p:cNvSpPr>
                <p:nvPr/>
              </p:nvSpPr>
              <p:spPr bwMode="auto">
                <a:xfrm>
                  <a:off x="1449" y="2852"/>
                  <a:ext cx="154" cy="99"/>
                </a:xfrm>
                <a:custGeom>
                  <a:avLst/>
                  <a:gdLst>
                    <a:gd name="T0" fmla="*/ 0 w 154"/>
                    <a:gd name="T1" fmla="*/ 0 h 99"/>
                    <a:gd name="T2" fmla="*/ 18 w 154"/>
                    <a:gd name="T3" fmla="*/ 24 h 99"/>
                    <a:gd name="T4" fmla="*/ 39 w 154"/>
                    <a:gd name="T5" fmla="*/ 44 h 99"/>
                    <a:gd name="T6" fmla="*/ 57 w 154"/>
                    <a:gd name="T7" fmla="*/ 62 h 99"/>
                    <a:gd name="T8" fmla="*/ 75 w 154"/>
                    <a:gd name="T9" fmla="*/ 72 h 99"/>
                    <a:gd name="T10" fmla="*/ 97 w 154"/>
                    <a:gd name="T11" fmla="*/ 82 h 99"/>
                    <a:gd name="T12" fmla="*/ 115 w 154"/>
                    <a:gd name="T13" fmla="*/ 89 h 99"/>
                    <a:gd name="T14" fmla="*/ 154 w 154"/>
                    <a:gd name="T15" fmla="*/ 99 h 99"/>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99"/>
                    <a:gd name="T26" fmla="*/ 154 w 154"/>
                    <a:gd name="T27" fmla="*/ 99 h 9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99">
                      <a:moveTo>
                        <a:pt x="0" y="0"/>
                      </a:moveTo>
                      <a:lnTo>
                        <a:pt x="18" y="24"/>
                      </a:lnTo>
                      <a:lnTo>
                        <a:pt x="39" y="44"/>
                      </a:lnTo>
                      <a:lnTo>
                        <a:pt x="57" y="62"/>
                      </a:lnTo>
                      <a:lnTo>
                        <a:pt x="75" y="72"/>
                      </a:lnTo>
                      <a:lnTo>
                        <a:pt x="97" y="82"/>
                      </a:lnTo>
                      <a:lnTo>
                        <a:pt x="115" y="89"/>
                      </a:lnTo>
                      <a:lnTo>
                        <a:pt x="154" y="99"/>
                      </a:lnTo>
                    </a:path>
                  </a:pathLst>
                </a:custGeom>
                <a:noFill/>
                <a:ln w="17526">
                  <a:solidFill>
                    <a:srgbClr val="0000FF"/>
                  </a:solidFill>
                  <a:prstDash val="solid"/>
                  <a:round/>
                  <a:headEnd/>
                  <a:tailEnd/>
                </a:ln>
              </p:spPr>
              <p:txBody>
                <a:bodyPr/>
                <a:lstStyle/>
                <a:p>
                  <a:endParaRPr lang="en-US"/>
                </a:p>
              </p:txBody>
            </p:sp>
          </p:grpSp>
          <p:grpSp>
            <p:nvGrpSpPr>
              <p:cNvPr id="49346" name="Group 265"/>
              <p:cNvGrpSpPr>
                <a:grpSpLocks noChangeAspect="1"/>
              </p:cNvGrpSpPr>
              <p:nvPr/>
            </p:nvGrpSpPr>
            <p:grpSpPr bwMode="auto">
              <a:xfrm>
                <a:off x="2345" y="2745"/>
                <a:ext cx="984" cy="1106"/>
                <a:chOff x="369" y="1932"/>
                <a:chExt cx="1234" cy="1019"/>
              </a:xfrm>
            </p:grpSpPr>
            <p:sp>
              <p:nvSpPr>
                <p:cNvPr id="49257" name="Freeform 266"/>
                <p:cNvSpPr>
                  <a:spLocks noChangeAspect="1"/>
                </p:cNvSpPr>
                <p:nvPr/>
              </p:nvSpPr>
              <p:spPr bwMode="auto">
                <a:xfrm>
                  <a:off x="369" y="2852"/>
                  <a:ext cx="154" cy="99"/>
                </a:xfrm>
                <a:custGeom>
                  <a:avLst/>
                  <a:gdLst>
                    <a:gd name="T0" fmla="*/ 0 w 154"/>
                    <a:gd name="T1" fmla="*/ 99 h 99"/>
                    <a:gd name="T2" fmla="*/ 40 w 154"/>
                    <a:gd name="T3" fmla="*/ 89 h 99"/>
                    <a:gd name="T4" fmla="*/ 57 w 154"/>
                    <a:gd name="T5" fmla="*/ 82 h 99"/>
                    <a:gd name="T6" fmla="*/ 75 w 154"/>
                    <a:gd name="T7" fmla="*/ 72 h 99"/>
                    <a:gd name="T8" fmla="*/ 97 w 154"/>
                    <a:gd name="T9" fmla="*/ 62 h 99"/>
                    <a:gd name="T10" fmla="*/ 115 w 154"/>
                    <a:gd name="T11" fmla="*/ 44 h 99"/>
                    <a:gd name="T12" fmla="*/ 136 w 154"/>
                    <a:gd name="T13" fmla="*/ 24 h 99"/>
                    <a:gd name="T14" fmla="*/ 154 w 154"/>
                    <a:gd name="T15" fmla="*/ 0 h 99"/>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99"/>
                    <a:gd name="T26" fmla="*/ 154 w 154"/>
                    <a:gd name="T27" fmla="*/ 99 h 9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99">
                      <a:moveTo>
                        <a:pt x="0" y="99"/>
                      </a:moveTo>
                      <a:lnTo>
                        <a:pt x="40" y="89"/>
                      </a:lnTo>
                      <a:lnTo>
                        <a:pt x="57" y="82"/>
                      </a:lnTo>
                      <a:lnTo>
                        <a:pt x="75" y="72"/>
                      </a:lnTo>
                      <a:lnTo>
                        <a:pt x="97" y="62"/>
                      </a:lnTo>
                      <a:lnTo>
                        <a:pt x="115" y="44"/>
                      </a:lnTo>
                      <a:lnTo>
                        <a:pt x="136" y="24"/>
                      </a:lnTo>
                      <a:lnTo>
                        <a:pt x="154" y="0"/>
                      </a:lnTo>
                    </a:path>
                  </a:pathLst>
                </a:custGeom>
                <a:noFill/>
                <a:ln w="17526">
                  <a:solidFill>
                    <a:srgbClr val="0000FF"/>
                  </a:solidFill>
                  <a:prstDash val="solid"/>
                  <a:round/>
                  <a:headEnd/>
                  <a:tailEnd/>
                </a:ln>
              </p:spPr>
              <p:txBody>
                <a:bodyPr/>
                <a:lstStyle/>
                <a:p>
                  <a:endParaRPr lang="en-US"/>
                </a:p>
              </p:txBody>
            </p:sp>
            <p:sp>
              <p:nvSpPr>
                <p:cNvPr id="49258" name="Freeform 267"/>
                <p:cNvSpPr>
                  <a:spLocks noChangeAspect="1"/>
                </p:cNvSpPr>
                <p:nvPr/>
              </p:nvSpPr>
              <p:spPr bwMode="auto">
                <a:xfrm>
                  <a:off x="523" y="2491"/>
                  <a:ext cx="155" cy="361"/>
                </a:xfrm>
                <a:custGeom>
                  <a:avLst/>
                  <a:gdLst>
                    <a:gd name="T0" fmla="*/ 0 w 155"/>
                    <a:gd name="T1" fmla="*/ 361 h 361"/>
                    <a:gd name="T2" fmla="*/ 18 w 155"/>
                    <a:gd name="T3" fmla="*/ 330 h 361"/>
                    <a:gd name="T4" fmla="*/ 40 w 155"/>
                    <a:gd name="T5" fmla="*/ 292 h 361"/>
                    <a:gd name="T6" fmla="*/ 58 w 155"/>
                    <a:gd name="T7" fmla="*/ 247 h 361"/>
                    <a:gd name="T8" fmla="*/ 76 w 155"/>
                    <a:gd name="T9" fmla="*/ 203 h 361"/>
                    <a:gd name="T10" fmla="*/ 97 w 155"/>
                    <a:gd name="T11" fmla="*/ 155 h 361"/>
                    <a:gd name="T12" fmla="*/ 115 w 155"/>
                    <a:gd name="T13" fmla="*/ 103 h 361"/>
                    <a:gd name="T14" fmla="*/ 155 w 155"/>
                    <a:gd name="T15" fmla="*/ 0 h 361"/>
                    <a:gd name="T16" fmla="*/ 0 60000 65536"/>
                    <a:gd name="T17" fmla="*/ 0 60000 65536"/>
                    <a:gd name="T18" fmla="*/ 0 60000 65536"/>
                    <a:gd name="T19" fmla="*/ 0 60000 65536"/>
                    <a:gd name="T20" fmla="*/ 0 60000 65536"/>
                    <a:gd name="T21" fmla="*/ 0 60000 65536"/>
                    <a:gd name="T22" fmla="*/ 0 60000 65536"/>
                    <a:gd name="T23" fmla="*/ 0 60000 65536"/>
                    <a:gd name="T24" fmla="*/ 0 w 155"/>
                    <a:gd name="T25" fmla="*/ 0 h 361"/>
                    <a:gd name="T26" fmla="*/ 155 w 155"/>
                    <a:gd name="T27" fmla="*/ 361 h 36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5" h="361">
                      <a:moveTo>
                        <a:pt x="0" y="361"/>
                      </a:moveTo>
                      <a:lnTo>
                        <a:pt x="18" y="330"/>
                      </a:lnTo>
                      <a:lnTo>
                        <a:pt x="40" y="292"/>
                      </a:lnTo>
                      <a:lnTo>
                        <a:pt x="58" y="247"/>
                      </a:lnTo>
                      <a:lnTo>
                        <a:pt x="76" y="203"/>
                      </a:lnTo>
                      <a:lnTo>
                        <a:pt x="97" y="155"/>
                      </a:lnTo>
                      <a:lnTo>
                        <a:pt x="115" y="103"/>
                      </a:lnTo>
                      <a:lnTo>
                        <a:pt x="155" y="0"/>
                      </a:lnTo>
                    </a:path>
                  </a:pathLst>
                </a:custGeom>
                <a:noFill/>
                <a:ln w="17526">
                  <a:solidFill>
                    <a:srgbClr val="0000FF"/>
                  </a:solidFill>
                  <a:prstDash val="solid"/>
                  <a:round/>
                  <a:headEnd/>
                  <a:tailEnd/>
                </a:ln>
              </p:spPr>
              <p:txBody>
                <a:bodyPr/>
                <a:lstStyle/>
                <a:p>
                  <a:endParaRPr lang="en-US"/>
                </a:p>
              </p:txBody>
            </p:sp>
            <p:sp>
              <p:nvSpPr>
                <p:cNvPr id="49259" name="Freeform 268"/>
                <p:cNvSpPr>
                  <a:spLocks noChangeAspect="1"/>
                </p:cNvSpPr>
                <p:nvPr/>
              </p:nvSpPr>
              <p:spPr bwMode="auto">
                <a:xfrm>
                  <a:off x="678" y="2031"/>
                  <a:ext cx="154" cy="460"/>
                </a:xfrm>
                <a:custGeom>
                  <a:avLst/>
                  <a:gdLst>
                    <a:gd name="T0" fmla="*/ 0 w 154"/>
                    <a:gd name="T1" fmla="*/ 460 h 460"/>
                    <a:gd name="T2" fmla="*/ 18 w 154"/>
                    <a:gd name="T3" fmla="*/ 405 h 460"/>
                    <a:gd name="T4" fmla="*/ 39 w 154"/>
                    <a:gd name="T5" fmla="*/ 344 h 460"/>
                    <a:gd name="T6" fmla="*/ 57 w 154"/>
                    <a:gd name="T7" fmla="*/ 278 h 460"/>
                    <a:gd name="T8" fmla="*/ 75 w 154"/>
                    <a:gd name="T9" fmla="*/ 213 h 460"/>
                    <a:gd name="T10" fmla="*/ 96 w 154"/>
                    <a:gd name="T11" fmla="*/ 151 h 460"/>
                    <a:gd name="T12" fmla="*/ 114 w 154"/>
                    <a:gd name="T13" fmla="*/ 93 h 460"/>
                    <a:gd name="T14" fmla="*/ 136 w 154"/>
                    <a:gd name="T15" fmla="*/ 42 h 460"/>
                    <a:gd name="T16" fmla="*/ 143 w 154"/>
                    <a:gd name="T17" fmla="*/ 21 h 460"/>
                    <a:gd name="T18" fmla="*/ 154 w 154"/>
                    <a:gd name="T19" fmla="*/ 0 h 4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4"/>
                    <a:gd name="T31" fmla="*/ 0 h 460"/>
                    <a:gd name="T32" fmla="*/ 154 w 154"/>
                    <a:gd name="T33" fmla="*/ 460 h 4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4" h="460">
                      <a:moveTo>
                        <a:pt x="0" y="460"/>
                      </a:moveTo>
                      <a:lnTo>
                        <a:pt x="18" y="405"/>
                      </a:lnTo>
                      <a:lnTo>
                        <a:pt x="39" y="344"/>
                      </a:lnTo>
                      <a:lnTo>
                        <a:pt x="57" y="278"/>
                      </a:lnTo>
                      <a:lnTo>
                        <a:pt x="75" y="213"/>
                      </a:lnTo>
                      <a:lnTo>
                        <a:pt x="96" y="151"/>
                      </a:lnTo>
                      <a:lnTo>
                        <a:pt x="114" y="93"/>
                      </a:lnTo>
                      <a:lnTo>
                        <a:pt x="136" y="42"/>
                      </a:lnTo>
                      <a:lnTo>
                        <a:pt x="143" y="21"/>
                      </a:lnTo>
                      <a:lnTo>
                        <a:pt x="154" y="0"/>
                      </a:lnTo>
                    </a:path>
                  </a:pathLst>
                </a:custGeom>
                <a:noFill/>
                <a:ln w="17526">
                  <a:solidFill>
                    <a:srgbClr val="0000FF"/>
                  </a:solidFill>
                  <a:prstDash val="solid"/>
                  <a:round/>
                  <a:headEnd/>
                  <a:tailEnd/>
                </a:ln>
              </p:spPr>
              <p:txBody>
                <a:bodyPr/>
                <a:lstStyle/>
                <a:p>
                  <a:endParaRPr lang="en-US"/>
                </a:p>
              </p:txBody>
            </p:sp>
            <p:sp>
              <p:nvSpPr>
                <p:cNvPr id="49260" name="Freeform 269"/>
                <p:cNvSpPr>
                  <a:spLocks noChangeAspect="1"/>
                </p:cNvSpPr>
                <p:nvPr/>
              </p:nvSpPr>
              <p:spPr bwMode="auto">
                <a:xfrm>
                  <a:off x="832" y="1932"/>
                  <a:ext cx="154" cy="99"/>
                </a:xfrm>
                <a:custGeom>
                  <a:avLst/>
                  <a:gdLst>
                    <a:gd name="T0" fmla="*/ 0 w 154"/>
                    <a:gd name="T1" fmla="*/ 99 h 99"/>
                    <a:gd name="T2" fmla="*/ 18 w 154"/>
                    <a:gd name="T3" fmla="*/ 72 h 99"/>
                    <a:gd name="T4" fmla="*/ 36 w 154"/>
                    <a:gd name="T5" fmla="*/ 51 h 99"/>
                    <a:gd name="T6" fmla="*/ 57 w 154"/>
                    <a:gd name="T7" fmla="*/ 34 h 99"/>
                    <a:gd name="T8" fmla="*/ 75 w 154"/>
                    <a:gd name="T9" fmla="*/ 20 h 99"/>
                    <a:gd name="T10" fmla="*/ 97 w 154"/>
                    <a:gd name="T11" fmla="*/ 10 h 99"/>
                    <a:gd name="T12" fmla="*/ 118 w 154"/>
                    <a:gd name="T13" fmla="*/ 3 h 99"/>
                    <a:gd name="T14" fmla="*/ 136 w 154"/>
                    <a:gd name="T15" fmla="*/ 0 h 99"/>
                    <a:gd name="T16" fmla="*/ 154 w 154"/>
                    <a:gd name="T17" fmla="*/ 0 h 9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4"/>
                    <a:gd name="T28" fmla="*/ 0 h 99"/>
                    <a:gd name="T29" fmla="*/ 154 w 154"/>
                    <a:gd name="T30" fmla="*/ 99 h 9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4" h="99">
                      <a:moveTo>
                        <a:pt x="0" y="99"/>
                      </a:moveTo>
                      <a:lnTo>
                        <a:pt x="18" y="72"/>
                      </a:lnTo>
                      <a:lnTo>
                        <a:pt x="36" y="51"/>
                      </a:lnTo>
                      <a:lnTo>
                        <a:pt x="57" y="34"/>
                      </a:lnTo>
                      <a:lnTo>
                        <a:pt x="75" y="20"/>
                      </a:lnTo>
                      <a:lnTo>
                        <a:pt x="97" y="10"/>
                      </a:lnTo>
                      <a:lnTo>
                        <a:pt x="118" y="3"/>
                      </a:lnTo>
                      <a:lnTo>
                        <a:pt x="136" y="0"/>
                      </a:lnTo>
                      <a:lnTo>
                        <a:pt x="154" y="0"/>
                      </a:lnTo>
                    </a:path>
                  </a:pathLst>
                </a:custGeom>
                <a:noFill/>
                <a:ln w="17526">
                  <a:solidFill>
                    <a:srgbClr val="0000FF"/>
                  </a:solidFill>
                  <a:prstDash val="solid"/>
                  <a:round/>
                  <a:headEnd/>
                  <a:tailEnd/>
                </a:ln>
              </p:spPr>
              <p:txBody>
                <a:bodyPr/>
                <a:lstStyle/>
                <a:p>
                  <a:endParaRPr lang="en-US"/>
                </a:p>
              </p:txBody>
            </p:sp>
            <p:sp>
              <p:nvSpPr>
                <p:cNvPr id="49261" name="Freeform 270"/>
                <p:cNvSpPr>
                  <a:spLocks noChangeAspect="1"/>
                </p:cNvSpPr>
                <p:nvPr/>
              </p:nvSpPr>
              <p:spPr bwMode="auto">
                <a:xfrm>
                  <a:off x="986" y="1932"/>
                  <a:ext cx="154" cy="99"/>
                </a:xfrm>
                <a:custGeom>
                  <a:avLst/>
                  <a:gdLst>
                    <a:gd name="T0" fmla="*/ 0 w 154"/>
                    <a:gd name="T1" fmla="*/ 0 h 99"/>
                    <a:gd name="T2" fmla="*/ 18 w 154"/>
                    <a:gd name="T3" fmla="*/ 0 h 99"/>
                    <a:gd name="T4" fmla="*/ 36 w 154"/>
                    <a:gd name="T5" fmla="*/ 3 h 99"/>
                    <a:gd name="T6" fmla="*/ 58 w 154"/>
                    <a:gd name="T7" fmla="*/ 10 h 99"/>
                    <a:gd name="T8" fmla="*/ 75 w 154"/>
                    <a:gd name="T9" fmla="*/ 20 h 99"/>
                    <a:gd name="T10" fmla="*/ 97 w 154"/>
                    <a:gd name="T11" fmla="*/ 34 h 99"/>
                    <a:gd name="T12" fmla="*/ 119 w 154"/>
                    <a:gd name="T13" fmla="*/ 51 h 99"/>
                    <a:gd name="T14" fmla="*/ 136 w 154"/>
                    <a:gd name="T15" fmla="*/ 72 h 99"/>
                    <a:gd name="T16" fmla="*/ 154 w 154"/>
                    <a:gd name="T17" fmla="*/ 99 h 9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4"/>
                    <a:gd name="T28" fmla="*/ 0 h 99"/>
                    <a:gd name="T29" fmla="*/ 154 w 154"/>
                    <a:gd name="T30" fmla="*/ 99 h 9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4" h="99">
                      <a:moveTo>
                        <a:pt x="0" y="0"/>
                      </a:moveTo>
                      <a:lnTo>
                        <a:pt x="18" y="0"/>
                      </a:lnTo>
                      <a:lnTo>
                        <a:pt x="36" y="3"/>
                      </a:lnTo>
                      <a:lnTo>
                        <a:pt x="58" y="10"/>
                      </a:lnTo>
                      <a:lnTo>
                        <a:pt x="75" y="20"/>
                      </a:lnTo>
                      <a:lnTo>
                        <a:pt x="97" y="34"/>
                      </a:lnTo>
                      <a:lnTo>
                        <a:pt x="119" y="51"/>
                      </a:lnTo>
                      <a:lnTo>
                        <a:pt x="136" y="72"/>
                      </a:lnTo>
                      <a:lnTo>
                        <a:pt x="154" y="99"/>
                      </a:lnTo>
                    </a:path>
                  </a:pathLst>
                </a:custGeom>
                <a:noFill/>
                <a:ln w="17526">
                  <a:solidFill>
                    <a:srgbClr val="0000FF"/>
                  </a:solidFill>
                  <a:prstDash val="solid"/>
                  <a:round/>
                  <a:headEnd/>
                  <a:tailEnd/>
                </a:ln>
              </p:spPr>
              <p:txBody>
                <a:bodyPr/>
                <a:lstStyle/>
                <a:p>
                  <a:endParaRPr lang="en-US"/>
                </a:p>
              </p:txBody>
            </p:sp>
            <p:sp>
              <p:nvSpPr>
                <p:cNvPr id="49262" name="Freeform 271"/>
                <p:cNvSpPr>
                  <a:spLocks noChangeAspect="1"/>
                </p:cNvSpPr>
                <p:nvPr/>
              </p:nvSpPr>
              <p:spPr bwMode="auto">
                <a:xfrm>
                  <a:off x="1140" y="2031"/>
                  <a:ext cx="155" cy="460"/>
                </a:xfrm>
                <a:custGeom>
                  <a:avLst/>
                  <a:gdLst>
                    <a:gd name="T0" fmla="*/ 0 w 155"/>
                    <a:gd name="T1" fmla="*/ 0 h 460"/>
                    <a:gd name="T2" fmla="*/ 11 w 155"/>
                    <a:gd name="T3" fmla="*/ 21 h 460"/>
                    <a:gd name="T4" fmla="*/ 18 w 155"/>
                    <a:gd name="T5" fmla="*/ 42 h 460"/>
                    <a:gd name="T6" fmla="*/ 40 w 155"/>
                    <a:gd name="T7" fmla="*/ 93 h 460"/>
                    <a:gd name="T8" fmla="*/ 58 w 155"/>
                    <a:gd name="T9" fmla="*/ 151 h 460"/>
                    <a:gd name="T10" fmla="*/ 76 w 155"/>
                    <a:gd name="T11" fmla="*/ 213 h 460"/>
                    <a:gd name="T12" fmla="*/ 97 w 155"/>
                    <a:gd name="T13" fmla="*/ 278 h 460"/>
                    <a:gd name="T14" fmla="*/ 115 w 155"/>
                    <a:gd name="T15" fmla="*/ 344 h 460"/>
                    <a:gd name="T16" fmla="*/ 137 w 155"/>
                    <a:gd name="T17" fmla="*/ 405 h 460"/>
                    <a:gd name="T18" fmla="*/ 155 w 155"/>
                    <a:gd name="T19" fmla="*/ 460 h 4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5"/>
                    <a:gd name="T31" fmla="*/ 0 h 460"/>
                    <a:gd name="T32" fmla="*/ 155 w 155"/>
                    <a:gd name="T33" fmla="*/ 460 h 4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5" h="460">
                      <a:moveTo>
                        <a:pt x="0" y="0"/>
                      </a:moveTo>
                      <a:lnTo>
                        <a:pt x="11" y="21"/>
                      </a:lnTo>
                      <a:lnTo>
                        <a:pt x="18" y="42"/>
                      </a:lnTo>
                      <a:lnTo>
                        <a:pt x="40" y="93"/>
                      </a:lnTo>
                      <a:lnTo>
                        <a:pt x="58" y="151"/>
                      </a:lnTo>
                      <a:lnTo>
                        <a:pt x="76" y="213"/>
                      </a:lnTo>
                      <a:lnTo>
                        <a:pt x="97" y="278"/>
                      </a:lnTo>
                      <a:lnTo>
                        <a:pt x="115" y="344"/>
                      </a:lnTo>
                      <a:lnTo>
                        <a:pt x="137" y="405"/>
                      </a:lnTo>
                      <a:lnTo>
                        <a:pt x="155" y="460"/>
                      </a:lnTo>
                    </a:path>
                  </a:pathLst>
                </a:custGeom>
                <a:noFill/>
                <a:ln w="17526">
                  <a:solidFill>
                    <a:srgbClr val="0000FF"/>
                  </a:solidFill>
                  <a:prstDash val="solid"/>
                  <a:round/>
                  <a:headEnd/>
                  <a:tailEnd/>
                </a:ln>
              </p:spPr>
              <p:txBody>
                <a:bodyPr/>
                <a:lstStyle/>
                <a:p>
                  <a:endParaRPr lang="en-US"/>
                </a:p>
              </p:txBody>
            </p:sp>
            <p:sp>
              <p:nvSpPr>
                <p:cNvPr id="49263" name="Freeform 272"/>
                <p:cNvSpPr>
                  <a:spLocks noChangeAspect="1"/>
                </p:cNvSpPr>
                <p:nvPr/>
              </p:nvSpPr>
              <p:spPr bwMode="auto">
                <a:xfrm>
                  <a:off x="1295" y="2491"/>
                  <a:ext cx="154" cy="361"/>
                </a:xfrm>
                <a:custGeom>
                  <a:avLst/>
                  <a:gdLst>
                    <a:gd name="T0" fmla="*/ 0 w 154"/>
                    <a:gd name="T1" fmla="*/ 0 h 361"/>
                    <a:gd name="T2" fmla="*/ 39 w 154"/>
                    <a:gd name="T3" fmla="*/ 103 h 361"/>
                    <a:gd name="T4" fmla="*/ 57 w 154"/>
                    <a:gd name="T5" fmla="*/ 155 h 361"/>
                    <a:gd name="T6" fmla="*/ 75 w 154"/>
                    <a:gd name="T7" fmla="*/ 203 h 361"/>
                    <a:gd name="T8" fmla="*/ 97 w 154"/>
                    <a:gd name="T9" fmla="*/ 247 h 361"/>
                    <a:gd name="T10" fmla="*/ 114 w 154"/>
                    <a:gd name="T11" fmla="*/ 292 h 361"/>
                    <a:gd name="T12" fmla="*/ 136 w 154"/>
                    <a:gd name="T13" fmla="*/ 330 h 361"/>
                    <a:gd name="T14" fmla="*/ 154 w 154"/>
                    <a:gd name="T15" fmla="*/ 361 h 361"/>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361"/>
                    <a:gd name="T26" fmla="*/ 154 w 154"/>
                    <a:gd name="T27" fmla="*/ 361 h 36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361">
                      <a:moveTo>
                        <a:pt x="0" y="0"/>
                      </a:moveTo>
                      <a:lnTo>
                        <a:pt x="39" y="103"/>
                      </a:lnTo>
                      <a:lnTo>
                        <a:pt x="57" y="155"/>
                      </a:lnTo>
                      <a:lnTo>
                        <a:pt x="75" y="203"/>
                      </a:lnTo>
                      <a:lnTo>
                        <a:pt x="97" y="247"/>
                      </a:lnTo>
                      <a:lnTo>
                        <a:pt x="114" y="292"/>
                      </a:lnTo>
                      <a:lnTo>
                        <a:pt x="136" y="330"/>
                      </a:lnTo>
                      <a:lnTo>
                        <a:pt x="154" y="361"/>
                      </a:lnTo>
                    </a:path>
                  </a:pathLst>
                </a:custGeom>
                <a:noFill/>
                <a:ln w="17526">
                  <a:solidFill>
                    <a:srgbClr val="0000FF"/>
                  </a:solidFill>
                  <a:prstDash val="solid"/>
                  <a:round/>
                  <a:headEnd/>
                  <a:tailEnd/>
                </a:ln>
              </p:spPr>
              <p:txBody>
                <a:bodyPr/>
                <a:lstStyle/>
                <a:p>
                  <a:endParaRPr lang="en-US"/>
                </a:p>
              </p:txBody>
            </p:sp>
            <p:sp>
              <p:nvSpPr>
                <p:cNvPr id="49264" name="Freeform 273"/>
                <p:cNvSpPr>
                  <a:spLocks noChangeAspect="1"/>
                </p:cNvSpPr>
                <p:nvPr/>
              </p:nvSpPr>
              <p:spPr bwMode="auto">
                <a:xfrm>
                  <a:off x="1449" y="2852"/>
                  <a:ext cx="154" cy="99"/>
                </a:xfrm>
                <a:custGeom>
                  <a:avLst/>
                  <a:gdLst>
                    <a:gd name="T0" fmla="*/ 0 w 154"/>
                    <a:gd name="T1" fmla="*/ 0 h 99"/>
                    <a:gd name="T2" fmla="*/ 18 w 154"/>
                    <a:gd name="T3" fmla="*/ 24 h 99"/>
                    <a:gd name="T4" fmla="*/ 39 w 154"/>
                    <a:gd name="T5" fmla="*/ 44 h 99"/>
                    <a:gd name="T6" fmla="*/ 57 w 154"/>
                    <a:gd name="T7" fmla="*/ 62 h 99"/>
                    <a:gd name="T8" fmla="*/ 75 w 154"/>
                    <a:gd name="T9" fmla="*/ 72 h 99"/>
                    <a:gd name="T10" fmla="*/ 97 w 154"/>
                    <a:gd name="T11" fmla="*/ 82 h 99"/>
                    <a:gd name="T12" fmla="*/ 115 w 154"/>
                    <a:gd name="T13" fmla="*/ 89 h 99"/>
                    <a:gd name="T14" fmla="*/ 154 w 154"/>
                    <a:gd name="T15" fmla="*/ 99 h 99"/>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99"/>
                    <a:gd name="T26" fmla="*/ 154 w 154"/>
                    <a:gd name="T27" fmla="*/ 99 h 9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99">
                      <a:moveTo>
                        <a:pt x="0" y="0"/>
                      </a:moveTo>
                      <a:lnTo>
                        <a:pt x="18" y="24"/>
                      </a:lnTo>
                      <a:lnTo>
                        <a:pt x="39" y="44"/>
                      </a:lnTo>
                      <a:lnTo>
                        <a:pt x="57" y="62"/>
                      </a:lnTo>
                      <a:lnTo>
                        <a:pt x="75" y="72"/>
                      </a:lnTo>
                      <a:lnTo>
                        <a:pt x="97" y="82"/>
                      </a:lnTo>
                      <a:lnTo>
                        <a:pt x="115" y="89"/>
                      </a:lnTo>
                      <a:lnTo>
                        <a:pt x="154" y="99"/>
                      </a:lnTo>
                    </a:path>
                  </a:pathLst>
                </a:custGeom>
                <a:noFill/>
                <a:ln w="17526">
                  <a:solidFill>
                    <a:srgbClr val="0000FF"/>
                  </a:solidFill>
                  <a:prstDash val="solid"/>
                  <a:round/>
                  <a:headEnd/>
                  <a:tailEnd/>
                </a:ln>
              </p:spPr>
              <p:txBody>
                <a:bodyPr/>
                <a:lstStyle/>
                <a:p>
                  <a:endParaRPr lang="en-US"/>
                </a:p>
              </p:txBody>
            </p:sp>
          </p:grpSp>
          <p:grpSp>
            <p:nvGrpSpPr>
              <p:cNvPr id="49347" name="Group 274"/>
              <p:cNvGrpSpPr>
                <a:grpSpLocks noChangeAspect="1"/>
              </p:cNvGrpSpPr>
              <p:nvPr/>
            </p:nvGrpSpPr>
            <p:grpSpPr bwMode="auto">
              <a:xfrm>
                <a:off x="2508" y="2620"/>
                <a:ext cx="984" cy="1232"/>
                <a:chOff x="369" y="1932"/>
                <a:chExt cx="1234" cy="1019"/>
              </a:xfrm>
            </p:grpSpPr>
            <p:sp>
              <p:nvSpPr>
                <p:cNvPr id="49249" name="Freeform 275"/>
                <p:cNvSpPr>
                  <a:spLocks noChangeAspect="1"/>
                </p:cNvSpPr>
                <p:nvPr/>
              </p:nvSpPr>
              <p:spPr bwMode="auto">
                <a:xfrm>
                  <a:off x="369" y="2852"/>
                  <a:ext cx="154" cy="99"/>
                </a:xfrm>
                <a:custGeom>
                  <a:avLst/>
                  <a:gdLst>
                    <a:gd name="T0" fmla="*/ 0 w 154"/>
                    <a:gd name="T1" fmla="*/ 99 h 99"/>
                    <a:gd name="T2" fmla="*/ 40 w 154"/>
                    <a:gd name="T3" fmla="*/ 89 h 99"/>
                    <a:gd name="T4" fmla="*/ 57 w 154"/>
                    <a:gd name="T5" fmla="*/ 82 h 99"/>
                    <a:gd name="T6" fmla="*/ 75 w 154"/>
                    <a:gd name="T7" fmla="*/ 72 h 99"/>
                    <a:gd name="T8" fmla="*/ 97 w 154"/>
                    <a:gd name="T9" fmla="*/ 62 h 99"/>
                    <a:gd name="T10" fmla="*/ 115 w 154"/>
                    <a:gd name="T11" fmla="*/ 44 h 99"/>
                    <a:gd name="T12" fmla="*/ 136 w 154"/>
                    <a:gd name="T13" fmla="*/ 24 h 99"/>
                    <a:gd name="T14" fmla="*/ 154 w 154"/>
                    <a:gd name="T15" fmla="*/ 0 h 99"/>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99"/>
                    <a:gd name="T26" fmla="*/ 154 w 154"/>
                    <a:gd name="T27" fmla="*/ 99 h 9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99">
                      <a:moveTo>
                        <a:pt x="0" y="99"/>
                      </a:moveTo>
                      <a:lnTo>
                        <a:pt x="40" y="89"/>
                      </a:lnTo>
                      <a:lnTo>
                        <a:pt x="57" y="82"/>
                      </a:lnTo>
                      <a:lnTo>
                        <a:pt x="75" y="72"/>
                      </a:lnTo>
                      <a:lnTo>
                        <a:pt x="97" y="62"/>
                      </a:lnTo>
                      <a:lnTo>
                        <a:pt x="115" y="44"/>
                      </a:lnTo>
                      <a:lnTo>
                        <a:pt x="136" y="24"/>
                      </a:lnTo>
                      <a:lnTo>
                        <a:pt x="154" y="0"/>
                      </a:lnTo>
                    </a:path>
                  </a:pathLst>
                </a:custGeom>
                <a:noFill/>
                <a:ln w="17526">
                  <a:solidFill>
                    <a:srgbClr val="0000FF"/>
                  </a:solidFill>
                  <a:prstDash val="solid"/>
                  <a:round/>
                  <a:headEnd/>
                  <a:tailEnd/>
                </a:ln>
              </p:spPr>
              <p:txBody>
                <a:bodyPr/>
                <a:lstStyle/>
                <a:p>
                  <a:endParaRPr lang="en-US"/>
                </a:p>
              </p:txBody>
            </p:sp>
            <p:sp>
              <p:nvSpPr>
                <p:cNvPr id="49250" name="Freeform 276"/>
                <p:cNvSpPr>
                  <a:spLocks noChangeAspect="1"/>
                </p:cNvSpPr>
                <p:nvPr/>
              </p:nvSpPr>
              <p:spPr bwMode="auto">
                <a:xfrm>
                  <a:off x="523" y="2491"/>
                  <a:ext cx="155" cy="361"/>
                </a:xfrm>
                <a:custGeom>
                  <a:avLst/>
                  <a:gdLst>
                    <a:gd name="T0" fmla="*/ 0 w 155"/>
                    <a:gd name="T1" fmla="*/ 361 h 361"/>
                    <a:gd name="T2" fmla="*/ 18 w 155"/>
                    <a:gd name="T3" fmla="*/ 330 h 361"/>
                    <a:gd name="T4" fmla="*/ 40 w 155"/>
                    <a:gd name="T5" fmla="*/ 292 h 361"/>
                    <a:gd name="T6" fmla="*/ 58 w 155"/>
                    <a:gd name="T7" fmla="*/ 247 h 361"/>
                    <a:gd name="T8" fmla="*/ 76 w 155"/>
                    <a:gd name="T9" fmla="*/ 203 h 361"/>
                    <a:gd name="T10" fmla="*/ 97 w 155"/>
                    <a:gd name="T11" fmla="*/ 155 h 361"/>
                    <a:gd name="T12" fmla="*/ 115 w 155"/>
                    <a:gd name="T13" fmla="*/ 103 h 361"/>
                    <a:gd name="T14" fmla="*/ 155 w 155"/>
                    <a:gd name="T15" fmla="*/ 0 h 361"/>
                    <a:gd name="T16" fmla="*/ 0 60000 65536"/>
                    <a:gd name="T17" fmla="*/ 0 60000 65536"/>
                    <a:gd name="T18" fmla="*/ 0 60000 65536"/>
                    <a:gd name="T19" fmla="*/ 0 60000 65536"/>
                    <a:gd name="T20" fmla="*/ 0 60000 65536"/>
                    <a:gd name="T21" fmla="*/ 0 60000 65536"/>
                    <a:gd name="T22" fmla="*/ 0 60000 65536"/>
                    <a:gd name="T23" fmla="*/ 0 60000 65536"/>
                    <a:gd name="T24" fmla="*/ 0 w 155"/>
                    <a:gd name="T25" fmla="*/ 0 h 361"/>
                    <a:gd name="T26" fmla="*/ 155 w 155"/>
                    <a:gd name="T27" fmla="*/ 361 h 36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5" h="361">
                      <a:moveTo>
                        <a:pt x="0" y="361"/>
                      </a:moveTo>
                      <a:lnTo>
                        <a:pt x="18" y="330"/>
                      </a:lnTo>
                      <a:lnTo>
                        <a:pt x="40" y="292"/>
                      </a:lnTo>
                      <a:lnTo>
                        <a:pt x="58" y="247"/>
                      </a:lnTo>
                      <a:lnTo>
                        <a:pt x="76" y="203"/>
                      </a:lnTo>
                      <a:lnTo>
                        <a:pt x="97" y="155"/>
                      </a:lnTo>
                      <a:lnTo>
                        <a:pt x="115" y="103"/>
                      </a:lnTo>
                      <a:lnTo>
                        <a:pt x="155" y="0"/>
                      </a:lnTo>
                    </a:path>
                  </a:pathLst>
                </a:custGeom>
                <a:noFill/>
                <a:ln w="17526">
                  <a:solidFill>
                    <a:srgbClr val="0000FF"/>
                  </a:solidFill>
                  <a:prstDash val="solid"/>
                  <a:round/>
                  <a:headEnd/>
                  <a:tailEnd/>
                </a:ln>
              </p:spPr>
              <p:txBody>
                <a:bodyPr/>
                <a:lstStyle/>
                <a:p>
                  <a:endParaRPr lang="en-US"/>
                </a:p>
              </p:txBody>
            </p:sp>
            <p:sp>
              <p:nvSpPr>
                <p:cNvPr id="49251" name="Freeform 277"/>
                <p:cNvSpPr>
                  <a:spLocks noChangeAspect="1"/>
                </p:cNvSpPr>
                <p:nvPr/>
              </p:nvSpPr>
              <p:spPr bwMode="auto">
                <a:xfrm>
                  <a:off x="678" y="2031"/>
                  <a:ext cx="154" cy="460"/>
                </a:xfrm>
                <a:custGeom>
                  <a:avLst/>
                  <a:gdLst>
                    <a:gd name="T0" fmla="*/ 0 w 154"/>
                    <a:gd name="T1" fmla="*/ 460 h 460"/>
                    <a:gd name="T2" fmla="*/ 18 w 154"/>
                    <a:gd name="T3" fmla="*/ 405 h 460"/>
                    <a:gd name="T4" fmla="*/ 39 w 154"/>
                    <a:gd name="T5" fmla="*/ 344 h 460"/>
                    <a:gd name="T6" fmla="*/ 57 w 154"/>
                    <a:gd name="T7" fmla="*/ 278 h 460"/>
                    <a:gd name="T8" fmla="*/ 75 w 154"/>
                    <a:gd name="T9" fmla="*/ 213 h 460"/>
                    <a:gd name="T10" fmla="*/ 96 w 154"/>
                    <a:gd name="T11" fmla="*/ 151 h 460"/>
                    <a:gd name="T12" fmla="*/ 114 w 154"/>
                    <a:gd name="T13" fmla="*/ 93 h 460"/>
                    <a:gd name="T14" fmla="*/ 136 w 154"/>
                    <a:gd name="T15" fmla="*/ 42 h 460"/>
                    <a:gd name="T16" fmla="*/ 143 w 154"/>
                    <a:gd name="T17" fmla="*/ 21 h 460"/>
                    <a:gd name="T18" fmla="*/ 154 w 154"/>
                    <a:gd name="T19" fmla="*/ 0 h 4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4"/>
                    <a:gd name="T31" fmla="*/ 0 h 460"/>
                    <a:gd name="T32" fmla="*/ 154 w 154"/>
                    <a:gd name="T33" fmla="*/ 460 h 4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4" h="460">
                      <a:moveTo>
                        <a:pt x="0" y="460"/>
                      </a:moveTo>
                      <a:lnTo>
                        <a:pt x="18" y="405"/>
                      </a:lnTo>
                      <a:lnTo>
                        <a:pt x="39" y="344"/>
                      </a:lnTo>
                      <a:lnTo>
                        <a:pt x="57" y="278"/>
                      </a:lnTo>
                      <a:lnTo>
                        <a:pt x="75" y="213"/>
                      </a:lnTo>
                      <a:lnTo>
                        <a:pt x="96" y="151"/>
                      </a:lnTo>
                      <a:lnTo>
                        <a:pt x="114" y="93"/>
                      </a:lnTo>
                      <a:lnTo>
                        <a:pt x="136" y="42"/>
                      </a:lnTo>
                      <a:lnTo>
                        <a:pt x="143" y="21"/>
                      </a:lnTo>
                      <a:lnTo>
                        <a:pt x="154" y="0"/>
                      </a:lnTo>
                    </a:path>
                  </a:pathLst>
                </a:custGeom>
                <a:noFill/>
                <a:ln w="17526">
                  <a:solidFill>
                    <a:srgbClr val="0000FF"/>
                  </a:solidFill>
                  <a:prstDash val="solid"/>
                  <a:round/>
                  <a:headEnd/>
                  <a:tailEnd/>
                </a:ln>
              </p:spPr>
              <p:txBody>
                <a:bodyPr/>
                <a:lstStyle/>
                <a:p>
                  <a:endParaRPr lang="en-US"/>
                </a:p>
              </p:txBody>
            </p:sp>
            <p:sp>
              <p:nvSpPr>
                <p:cNvPr id="49252" name="Freeform 278"/>
                <p:cNvSpPr>
                  <a:spLocks noChangeAspect="1"/>
                </p:cNvSpPr>
                <p:nvPr/>
              </p:nvSpPr>
              <p:spPr bwMode="auto">
                <a:xfrm>
                  <a:off x="832" y="1932"/>
                  <a:ext cx="154" cy="99"/>
                </a:xfrm>
                <a:custGeom>
                  <a:avLst/>
                  <a:gdLst>
                    <a:gd name="T0" fmla="*/ 0 w 154"/>
                    <a:gd name="T1" fmla="*/ 99 h 99"/>
                    <a:gd name="T2" fmla="*/ 18 w 154"/>
                    <a:gd name="T3" fmla="*/ 72 h 99"/>
                    <a:gd name="T4" fmla="*/ 36 w 154"/>
                    <a:gd name="T5" fmla="*/ 51 h 99"/>
                    <a:gd name="T6" fmla="*/ 57 w 154"/>
                    <a:gd name="T7" fmla="*/ 34 h 99"/>
                    <a:gd name="T8" fmla="*/ 75 w 154"/>
                    <a:gd name="T9" fmla="*/ 20 h 99"/>
                    <a:gd name="T10" fmla="*/ 97 w 154"/>
                    <a:gd name="T11" fmla="*/ 10 h 99"/>
                    <a:gd name="T12" fmla="*/ 118 w 154"/>
                    <a:gd name="T13" fmla="*/ 3 h 99"/>
                    <a:gd name="T14" fmla="*/ 136 w 154"/>
                    <a:gd name="T15" fmla="*/ 0 h 99"/>
                    <a:gd name="T16" fmla="*/ 154 w 154"/>
                    <a:gd name="T17" fmla="*/ 0 h 9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4"/>
                    <a:gd name="T28" fmla="*/ 0 h 99"/>
                    <a:gd name="T29" fmla="*/ 154 w 154"/>
                    <a:gd name="T30" fmla="*/ 99 h 9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4" h="99">
                      <a:moveTo>
                        <a:pt x="0" y="99"/>
                      </a:moveTo>
                      <a:lnTo>
                        <a:pt x="18" y="72"/>
                      </a:lnTo>
                      <a:lnTo>
                        <a:pt x="36" y="51"/>
                      </a:lnTo>
                      <a:lnTo>
                        <a:pt x="57" y="34"/>
                      </a:lnTo>
                      <a:lnTo>
                        <a:pt x="75" y="20"/>
                      </a:lnTo>
                      <a:lnTo>
                        <a:pt x="97" y="10"/>
                      </a:lnTo>
                      <a:lnTo>
                        <a:pt x="118" y="3"/>
                      </a:lnTo>
                      <a:lnTo>
                        <a:pt x="136" y="0"/>
                      </a:lnTo>
                      <a:lnTo>
                        <a:pt x="154" y="0"/>
                      </a:lnTo>
                    </a:path>
                  </a:pathLst>
                </a:custGeom>
                <a:noFill/>
                <a:ln w="17526">
                  <a:solidFill>
                    <a:srgbClr val="0000FF"/>
                  </a:solidFill>
                  <a:prstDash val="solid"/>
                  <a:round/>
                  <a:headEnd/>
                  <a:tailEnd/>
                </a:ln>
              </p:spPr>
              <p:txBody>
                <a:bodyPr/>
                <a:lstStyle/>
                <a:p>
                  <a:endParaRPr lang="en-US"/>
                </a:p>
              </p:txBody>
            </p:sp>
            <p:sp>
              <p:nvSpPr>
                <p:cNvPr id="49253" name="Freeform 279"/>
                <p:cNvSpPr>
                  <a:spLocks noChangeAspect="1"/>
                </p:cNvSpPr>
                <p:nvPr/>
              </p:nvSpPr>
              <p:spPr bwMode="auto">
                <a:xfrm>
                  <a:off x="986" y="1932"/>
                  <a:ext cx="154" cy="99"/>
                </a:xfrm>
                <a:custGeom>
                  <a:avLst/>
                  <a:gdLst>
                    <a:gd name="T0" fmla="*/ 0 w 154"/>
                    <a:gd name="T1" fmla="*/ 0 h 99"/>
                    <a:gd name="T2" fmla="*/ 18 w 154"/>
                    <a:gd name="T3" fmla="*/ 0 h 99"/>
                    <a:gd name="T4" fmla="*/ 36 w 154"/>
                    <a:gd name="T5" fmla="*/ 3 h 99"/>
                    <a:gd name="T6" fmla="*/ 58 w 154"/>
                    <a:gd name="T7" fmla="*/ 10 h 99"/>
                    <a:gd name="T8" fmla="*/ 75 w 154"/>
                    <a:gd name="T9" fmla="*/ 20 h 99"/>
                    <a:gd name="T10" fmla="*/ 97 w 154"/>
                    <a:gd name="T11" fmla="*/ 34 h 99"/>
                    <a:gd name="T12" fmla="*/ 119 w 154"/>
                    <a:gd name="T13" fmla="*/ 51 h 99"/>
                    <a:gd name="T14" fmla="*/ 136 w 154"/>
                    <a:gd name="T15" fmla="*/ 72 h 99"/>
                    <a:gd name="T16" fmla="*/ 154 w 154"/>
                    <a:gd name="T17" fmla="*/ 99 h 9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4"/>
                    <a:gd name="T28" fmla="*/ 0 h 99"/>
                    <a:gd name="T29" fmla="*/ 154 w 154"/>
                    <a:gd name="T30" fmla="*/ 99 h 9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4" h="99">
                      <a:moveTo>
                        <a:pt x="0" y="0"/>
                      </a:moveTo>
                      <a:lnTo>
                        <a:pt x="18" y="0"/>
                      </a:lnTo>
                      <a:lnTo>
                        <a:pt x="36" y="3"/>
                      </a:lnTo>
                      <a:lnTo>
                        <a:pt x="58" y="10"/>
                      </a:lnTo>
                      <a:lnTo>
                        <a:pt x="75" y="20"/>
                      </a:lnTo>
                      <a:lnTo>
                        <a:pt x="97" y="34"/>
                      </a:lnTo>
                      <a:lnTo>
                        <a:pt x="119" y="51"/>
                      </a:lnTo>
                      <a:lnTo>
                        <a:pt x="136" y="72"/>
                      </a:lnTo>
                      <a:lnTo>
                        <a:pt x="154" y="99"/>
                      </a:lnTo>
                    </a:path>
                  </a:pathLst>
                </a:custGeom>
                <a:noFill/>
                <a:ln w="17526">
                  <a:solidFill>
                    <a:srgbClr val="0000FF"/>
                  </a:solidFill>
                  <a:prstDash val="solid"/>
                  <a:round/>
                  <a:headEnd/>
                  <a:tailEnd/>
                </a:ln>
              </p:spPr>
              <p:txBody>
                <a:bodyPr/>
                <a:lstStyle/>
                <a:p>
                  <a:endParaRPr lang="en-US"/>
                </a:p>
              </p:txBody>
            </p:sp>
            <p:sp>
              <p:nvSpPr>
                <p:cNvPr id="49254" name="Freeform 280"/>
                <p:cNvSpPr>
                  <a:spLocks noChangeAspect="1"/>
                </p:cNvSpPr>
                <p:nvPr/>
              </p:nvSpPr>
              <p:spPr bwMode="auto">
                <a:xfrm>
                  <a:off x="1140" y="2031"/>
                  <a:ext cx="155" cy="460"/>
                </a:xfrm>
                <a:custGeom>
                  <a:avLst/>
                  <a:gdLst>
                    <a:gd name="T0" fmla="*/ 0 w 155"/>
                    <a:gd name="T1" fmla="*/ 0 h 460"/>
                    <a:gd name="T2" fmla="*/ 11 w 155"/>
                    <a:gd name="T3" fmla="*/ 21 h 460"/>
                    <a:gd name="T4" fmla="*/ 18 w 155"/>
                    <a:gd name="T5" fmla="*/ 42 h 460"/>
                    <a:gd name="T6" fmla="*/ 40 w 155"/>
                    <a:gd name="T7" fmla="*/ 93 h 460"/>
                    <a:gd name="T8" fmla="*/ 58 w 155"/>
                    <a:gd name="T9" fmla="*/ 151 h 460"/>
                    <a:gd name="T10" fmla="*/ 76 w 155"/>
                    <a:gd name="T11" fmla="*/ 213 h 460"/>
                    <a:gd name="T12" fmla="*/ 97 w 155"/>
                    <a:gd name="T13" fmla="*/ 278 h 460"/>
                    <a:gd name="T14" fmla="*/ 115 w 155"/>
                    <a:gd name="T15" fmla="*/ 344 h 460"/>
                    <a:gd name="T16" fmla="*/ 137 w 155"/>
                    <a:gd name="T17" fmla="*/ 405 h 460"/>
                    <a:gd name="T18" fmla="*/ 155 w 155"/>
                    <a:gd name="T19" fmla="*/ 460 h 4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5"/>
                    <a:gd name="T31" fmla="*/ 0 h 460"/>
                    <a:gd name="T32" fmla="*/ 155 w 155"/>
                    <a:gd name="T33" fmla="*/ 460 h 4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5" h="460">
                      <a:moveTo>
                        <a:pt x="0" y="0"/>
                      </a:moveTo>
                      <a:lnTo>
                        <a:pt x="11" y="21"/>
                      </a:lnTo>
                      <a:lnTo>
                        <a:pt x="18" y="42"/>
                      </a:lnTo>
                      <a:lnTo>
                        <a:pt x="40" y="93"/>
                      </a:lnTo>
                      <a:lnTo>
                        <a:pt x="58" y="151"/>
                      </a:lnTo>
                      <a:lnTo>
                        <a:pt x="76" y="213"/>
                      </a:lnTo>
                      <a:lnTo>
                        <a:pt x="97" y="278"/>
                      </a:lnTo>
                      <a:lnTo>
                        <a:pt x="115" y="344"/>
                      </a:lnTo>
                      <a:lnTo>
                        <a:pt x="137" y="405"/>
                      </a:lnTo>
                      <a:lnTo>
                        <a:pt x="155" y="460"/>
                      </a:lnTo>
                    </a:path>
                  </a:pathLst>
                </a:custGeom>
                <a:noFill/>
                <a:ln w="17526">
                  <a:solidFill>
                    <a:srgbClr val="0000FF"/>
                  </a:solidFill>
                  <a:prstDash val="solid"/>
                  <a:round/>
                  <a:headEnd/>
                  <a:tailEnd/>
                </a:ln>
              </p:spPr>
              <p:txBody>
                <a:bodyPr/>
                <a:lstStyle/>
                <a:p>
                  <a:endParaRPr lang="en-US"/>
                </a:p>
              </p:txBody>
            </p:sp>
            <p:sp>
              <p:nvSpPr>
                <p:cNvPr id="49255" name="Freeform 281"/>
                <p:cNvSpPr>
                  <a:spLocks noChangeAspect="1"/>
                </p:cNvSpPr>
                <p:nvPr/>
              </p:nvSpPr>
              <p:spPr bwMode="auto">
                <a:xfrm>
                  <a:off x="1295" y="2491"/>
                  <a:ext cx="154" cy="361"/>
                </a:xfrm>
                <a:custGeom>
                  <a:avLst/>
                  <a:gdLst>
                    <a:gd name="T0" fmla="*/ 0 w 154"/>
                    <a:gd name="T1" fmla="*/ 0 h 361"/>
                    <a:gd name="T2" fmla="*/ 39 w 154"/>
                    <a:gd name="T3" fmla="*/ 103 h 361"/>
                    <a:gd name="T4" fmla="*/ 57 w 154"/>
                    <a:gd name="T5" fmla="*/ 155 h 361"/>
                    <a:gd name="T6" fmla="*/ 75 w 154"/>
                    <a:gd name="T7" fmla="*/ 203 h 361"/>
                    <a:gd name="T8" fmla="*/ 97 w 154"/>
                    <a:gd name="T9" fmla="*/ 247 h 361"/>
                    <a:gd name="T10" fmla="*/ 114 w 154"/>
                    <a:gd name="T11" fmla="*/ 292 h 361"/>
                    <a:gd name="T12" fmla="*/ 136 w 154"/>
                    <a:gd name="T13" fmla="*/ 330 h 361"/>
                    <a:gd name="T14" fmla="*/ 154 w 154"/>
                    <a:gd name="T15" fmla="*/ 361 h 361"/>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361"/>
                    <a:gd name="T26" fmla="*/ 154 w 154"/>
                    <a:gd name="T27" fmla="*/ 361 h 36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361">
                      <a:moveTo>
                        <a:pt x="0" y="0"/>
                      </a:moveTo>
                      <a:lnTo>
                        <a:pt x="39" y="103"/>
                      </a:lnTo>
                      <a:lnTo>
                        <a:pt x="57" y="155"/>
                      </a:lnTo>
                      <a:lnTo>
                        <a:pt x="75" y="203"/>
                      </a:lnTo>
                      <a:lnTo>
                        <a:pt x="97" y="247"/>
                      </a:lnTo>
                      <a:lnTo>
                        <a:pt x="114" y="292"/>
                      </a:lnTo>
                      <a:lnTo>
                        <a:pt x="136" y="330"/>
                      </a:lnTo>
                      <a:lnTo>
                        <a:pt x="154" y="361"/>
                      </a:lnTo>
                    </a:path>
                  </a:pathLst>
                </a:custGeom>
                <a:noFill/>
                <a:ln w="17526">
                  <a:solidFill>
                    <a:srgbClr val="0000FF"/>
                  </a:solidFill>
                  <a:prstDash val="solid"/>
                  <a:round/>
                  <a:headEnd/>
                  <a:tailEnd/>
                </a:ln>
              </p:spPr>
              <p:txBody>
                <a:bodyPr/>
                <a:lstStyle/>
                <a:p>
                  <a:endParaRPr lang="en-US"/>
                </a:p>
              </p:txBody>
            </p:sp>
            <p:sp>
              <p:nvSpPr>
                <p:cNvPr id="49256" name="Freeform 282"/>
                <p:cNvSpPr>
                  <a:spLocks noChangeAspect="1"/>
                </p:cNvSpPr>
                <p:nvPr/>
              </p:nvSpPr>
              <p:spPr bwMode="auto">
                <a:xfrm>
                  <a:off x="1449" y="2852"/>
                  <a:ext cx="154" cy="99"/>
                </a:xfrm>
                <a:custGeom>
                  <a:avLst/>
                  <a:gdLst>
                    <a:gd name="T0" fmla="*/ 0 w 154"/>
                    <a:gd name="T1" fmla="*/ 0 h 99"/>
                    <a:gd name="T2" fmla="*/ 18 w 154"/>
                    <a:gd name="T3" fmla="*/ 24 h 99"/>
                    <a:gd name="T4" fmla="*/ 39 w 154"/>
                    <a:gd name="T5" fmla="*/ 44 h 99"/>
                    <a:gd name="T6" fmla="*/ 57 w 154"/>
                    <a:gd name="T7" fmla="*/ 62 h 99"/>
                    <a:gd name="T8" fmla="*/ 75 w 154"/>
                    <a:gd name="T9" fmla="*/ 72 h 99"/>
                    <a:gd name="T10" fmla="*/ 97 w 154"/>
                    <a:gd name="T11" fmla="*/ 82 h 99"/>
                    <a:gd name="T12" fmla="*/ 115 w 154"/>
                    <a:gd name="T13" fmla="*/ 89 h 99"/>
                    <a:gd name="T14" fmla="*/ 154 w 154"/>
                    <a:gd name="T15" fmla="*/ 99 h 99"/>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99"/>
                    <a:gd name="T26" fmla="*/ 154 w 154"/>
                    <a:gd name="T27" fmla="*/ 99 h 9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99">
                      <a:moveTo>
                        <a:pt x="0" y="0"/>
                      </a:moveTo>
                      <a:lnTo>
                        <a:pt x="18" y="24"/>
                      </a:lnTo>
                      <a:lnTo>
                        <a:pt x="39" y="44"/>
                      </a:lnTo>
                      <a:lnTo>
                        <a:pt x="57" y="62"/>
                      </a:lnTo>
                      <a:lnTo>
                        <a:pt x="75" y="72"/>
                      </a:lnTo>
                      <a:lnTo>
                        <a:pt x="97" y="82"/>
                      </a:lnTo>
                      <a:lnTo>
                        <a:pt x="115" y="89"/>
                      </a:lnTo>
                      <a:lnTo>
                        <a:pt x="154" y="99"/>
                      </a:lnTo>
                    </a:path>
                  </a:pathLst>
                </a:custGeom>
                <a:noFill/>
                <a:ln w="17526">
                  <a:solidFill>
                    <a:srgbClr val="0000FF"/>
                  </a:solidFill>
                  <a:prstDash val="solid"/>
                  <a:round/>
                  <a:headEnd/>
                  <a:tailEnd/>
                </a:ln>
              </p:spPr>
              <p:txBody>
                <a:bodyPr/>
                <a:lstStyle/>
                <a:p>
                  <a:endParaRPr lang="en-US"/>
                </a:p>
              </p:txBody>
            </p:sp>
          </p:grpSp>
          <p:grpSp>
            <p:nvGrpSpPr>
              <p:cNvPr id="49348" name="Group 283"/>
              <p:cNvGrpSpPr>
                <a:grpSpLocks noChangeAspect="1"/>
              </p:cNvGrpSpPr>
              <p:nvPr/>
            </p:nvGrpSpPr>
            <p:grpSpPr bwMode="auto">
              <a:xfrm>
                <a:off x="2658" y="2992"/>
                <a:ext cx="984" cy="860"/>
                <a:chOff x="369" y="1932"/>
                <a:chExt cx="1234" cy="1019"/>
              </a:xfrm>
            </p:grpSpPr>
            <p:sp>
              <p:nvSpPr>
                <p:cNvPr id="49241" name="Freeform 284"/>
                <p:cNvSpPr>
                  <a:spLocks noChangeAspect="1"/>
                </p:cNvSpPr>
                <p:nvPr/>
              </p:nvSpPr>
              <p:spPr bwMode="auto">
                <a:xfrm>
                  <a:off x="369" y="2852"/>
                  <a:ext cx="154" cy="99"/>
                </a:xfrm>
                <a:custGeom>
                  <a:avLst/>
                  <a:gdLst>
                    <a:gd name="T0" fmla="*/ 0 w 154"/>
                    <a:gd name="T1" fmla="*/ 99 h 99"/>
                    <a:gd name="T2" fmla="*/ 40 w 154"/>
                    <a:gd name="T3" fmla="*/ 89 h 99"/>
                    <a:gd name="T4" fmla="*/ 57 w 154"/>
                    <a:gd name="T5" fmla="*/ 82 h 99"/>
                    <a:gd name="T6" fmla="*/ 75 w 154"/>
                    <a:gd name="T7" fmla="*/ 72 h 99"/>
                    <a:gd name="T8" fmla="*/ 97 w 154"/>
                    <a:gd name="T9" fmla="*/ 62 h 99"/>
                    <a:gd name="T10" fmla="*/ 115 w 154"/>
                    <a:gd name="T11" fmla="*/ 44 h 99"/>
                    <a:gd name="T12" fmla="*/ 136 w 154"/>
                    <a:gd name="T13" fmla="*/ 24 h 99"/>
                    <a:gd name="T14" fmla="*/ 154 w 154"/>
                    <a:gd name="T15" fmla="*/ 0 h 99"/>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99"/>
                    <a:gd name="T26" fmla="*/ 154 w 154"/>
                    <a:gd name="T27" fmla="*/ 99 h 9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99">
                      <a:moveTo>
                        <a:pt x="0" y="99"/>
                      </a:moveTo>
                      <a:lnTo>
                        <a:pt x="40" y="89"/>
                      </a:lnTo>
                      <a:lnTo>
                        <a:pt x="57" y="82"/>
                      </a:lnTo>
                      <a:lnTo>
                        <a:pt x="75" y="72"/>
                      </a:lnTo>
                      <a:lnTo>
                        <a:pt x="97" y="62"/>
                      </a:lnTo>
                      <a:lnTo>
                        <a:pt x="115" y="44"/>
                      </a:lnTo>
                      <a:lnTo>
                        <a:pt x="136" y="24"/>
                      </a:lnTo>
                      <a:lnTo>
                        <a:pt x="154" y="0"/>
                      </a:lnTo>
                    </a:path>
                  </a:pathLst>
                </a:custGeom>
                <a:noFill/>
                <a:ln w="17526">
                  <a:solidFill>
                    <a:srgbClr val="0000FF"/>
                  </a:solidFill>
                  <a:prstDash val="solid"/>
                  <a:round/>
                  <a:headEnd/>
                  <a:tailEnd/>
                </a:ln>
              </p:spPr>
              <p:txBody>
                <a:bodyPr/>
                <a:lstStyle/>
                <a:p>
                  <a:endParaRPr lang="en-US"/>
                </a:p>
              </p:txBody>
            </p:sp>
            <p:sp>
              <p:nvSpPr>
                <p:cNvPr id="49242" name="Freeform 285"/>
                <p:cNvSpPr>
                  <a:spLocks noChangeAspect="1"/>
                </p:cNvSpPr>
                <p:nvPr/>
              </p:nvSpPr>
              <p:spPr bwMode="auto">
                <a:xfrm>
                  <a:off x="523" y="2491"/>
                  <a:ext cx="155" cy="361"/>
                </a:xfrm>
                <a:custGeom>
                  <a:avLst/>
                  <a:gdLst>
                    <a:gd name="T0" fmla="*/ 0 w 155"/>
                    <a:gd name="T1" fmla="*/ 361 h 361"/>
                    <a:gd name="T2" fmla="*/ 18 w 155"/>
                    <a:gd name="T3" fmla="*/ 330 h 361"/>
                    <a:gd name="T4" fmla="*/ 40 w 155"/>
                    <a:gd name="T5" fmla="*/ 292 h 361"/>
                    <a:gd name="T6" fmla="*/ 58 w 155"/>
                    <a:gd name="T7" fmla="*/ 247 h 361"/>
                    <a:gd name="T8" fmla="*/ 76 w 155"/>
                    <a:gd name="T9" fmla="*/ 203 h 361"/>
                    <a:gd name="T10" fmla="*/ 97 w 155"/>
                    <a:gd name="T11" fmla="*/ 155 h 361"/>
                    <a:gd name="T12" fmla="*/ 115 w 155"/>
                    <a:gd name="T13" fmla="*/ 103 h 361"/>
                    <a:gd name="T14" fmla="*/ 155 w 155"/>
                    <a:gd name="T15" fmla="*/ 0 h 361"/>
                    <a:gd name="T16" fmla="*/ 0 60000 65536"/>
                    <a:gd name="T17" fmla="*/ 0 60000 65536"/>
                    <a:gd name="T18" fmla="*/ 0 60000 65536"/>
                    <a:gd name="T19" fmla="*/ 0 60000 65536"/>
                    <a:gd name="T20" fmla="*/ 0 60000 65536"/>
                    <a:gd name="T21" fmla="*/ 0 60000 65536"/>
                    <a:gd name="T22" fmla="*/ 0 60000 65536"/>
                    <a:gd name="T23" fmla="*/ 0 60000 65536"/>
                    <a:gd name="T24" fmla="*/ 0 w 155"/>
                    <a:gd name="T25" fmla="*/ 0 h 361"/>
                    <a:gd name="T26" fmla="*/ 155 w 155"/>
                    <a:gd name="T27" fmla="*/ 361 h 36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5" h="361">
                      <a:moveTo>
                        <a:pt x="0" y="361"/>
                      </a:moveTo>
                      <a:lnTo>
                        <a:pt x="18" y="330"/>
                      </a:lnTo>
                      <a:lnTo>
                        <a:pt x="40" y="292"/>
                      </a:lnTo>
                      <a:lnTo>
                        <a:pt x="58" y="247"/>
                      </a:lnTo>
                      <a:lnTo>
                        <a:pt x="76" y="203"/>
                      </a:lnTo>
                      <a:lnTo>
                        <a:pt x="97" y="155"/>
                      </a:lnTo>
                      <a:lnTo>
                        <a:pt x="115" y="103"/>
                      </a:lnTo>
                      <a:lnTo>
                        <a:pt x="155" y="0"/>
                      </a:lnTo>
                    </a:path>
                  </a:pathLst>
                </a:custGeom>
                <a:noFill/>
                <a:ln w="17526">
                  <a:solidFill>
                    <a:srgbClr val="0000FF"/>
                  </a:solidFill>
                  <a:prstDash val="solid"/>
                  <a:round/>
                  <a:headEnd/>
                  <a:tailEnd/>
                </a:ln>
              </p:spPr>
              <p:txBody>
                <a:bodyPr/>
                <a:lstStyle/>
                <a:p>
                  <a:endParaRPr lang="en-US"/>
                </a:p>
              </p:txBody>
            </p:sp>
            <p:sp>
              <p:nvSpPr>
                <p:cNvPr id="49243" name="Freeform 286"/>
                <p:cNvSpPr>
                  <a:spLocks noChangeAspect="1"/>
                </p:cNvSpPr>
                <p:nvPr/>
              </p:nvSpPr>
              <p:spPr bwMode="auto">
                <a:xfrm>
                  <a:off x="678" y="2031"/>
                  <a:ext cx="154" cy="460"/>
                </a:xfrm>
                <a:custGeom>
                  <a:avLst/>
                  <a:gdLst>
                    <a:gd name="T0" fmla="*/ 0 w 154"/>
                    <a:gd name="T1" fmla="*/ 460 h 460"/>
                    <a:gd name="T2" fmla="*/ 18 w 154"/>
                    <a:gd name="T3" fmla="*/ 405 h 460"/>
                    <a:gd name="T4" fmla="*/ 39 w 154"/>
                    <a:gd name="T5" fmla="*/ 344 h 460"/>
                    <a:gd name="T6" fmla="*/ 57 w 154"/>
                    <a:gd name="T7" fmla="*/ 278 h 460"/>
                    <a:gd name="T8" fmla="*/ 75 w 154"/>
                    <a:gd name="T9" fmla="*/ 213 h 460"/>
                    <a:gd name="T10" fmla="*/ 96 w 154"/>
                    <a:gd name="T11" fmla="*/ 151 h 460"/>
                    <a:gd name="T12" fmla="*/ 114 w 154"/>
                    <a:gd name="T13" fmla="*/ 93 h 460"/>
                    <a:gd name="T14" fmla="*/ 136 w 154"/>
                    <a:gd name="T15" fmla="*/ 42 h 460"/>
                    <a:gd name="T16" fmla="*/ 143 w 154"/>
                    <a:gd name="T17" fmla="*/ 21 h 460"/>
                    <a:gd name="T18" fmla="*/ 154 w 154"/>
                    <a:gd name="T19" fmla="*/ 0 h 4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4"/>
                    <a:gd name="T31" fmla="*/ 0 h 460"/>
                    <a:gd name="T32" fmla="*/ 154 w 154"/>
                    <a:gd name="T33" fmla="*/ 460 h 4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4" h="460">
                      <a:moveTo>
                        <a:pt x="0" y="460"/>
                      </a:moveTo>
                      <a:lnTo>
                        <a:pt x="18" y="405"/>
                      </a:lnTo>
                      <a:lnTo>
                        <a:pt x="39" y="344"/>
                      </a:lnTo>
                      <a:lnTo>
                        <a:pt x="57" y="278"/>
                      </a:lnTo>
                      <a:lnTo>
                        <a:pt x="75" y="213"/>
                      </a:lnTo>
                      <a:lnTo>
                        <a:pt x="96" y="151"/>
                      </a:lnTo>
                      <a:lnTo>
                        <a:pt x="114" y="93"/>
                      </a:lnTo>
                      <a:lnTo>
                        <a:pt x="136" y="42"/>
                      </a:lnTo>
                      <a:lnTo>
                        <a:pt x="143" y="21"/>
                      </a:lnTo>
                      <a:lnTo>
                        <a:pt x="154" y="0"/>
                      </a:lnTo>
                    </a:path>
                  </a:pathLst>
                </a:custGeom>
                <a:noFill/>
                <a:ln w="17526">
                  <a:solidFill>
                    <a:srgbClr val="0000FF"/>
                  </a:solidFill>
                  <a:prstDash val="solid"/>
                  <a:round/>
                  <a:headEnd/>
                  <a:tailEnd/>
                </a:ln>
              </p:spPr>
              <p:txBody>
                <a:bodyPr/>
                <a:lstStyle/>
                <a:p>
                  <a:endParaRPr lang="en-US"/>
                </a:p>
              </p:txBody>
            </p:sp>
            <p:sp>
              <p:nvSpPr>
                <p:cNvPr id="49244" name="Freeform 287"/>
                <p:cNvSpPr>
                  <a:spLocks noChangeAspect="1"/>
                </p:cNvSpPr>
                <p:nvPr/>
              </p:nvSpPr>
              <p:spPr bwMode="auto">
                <a:xfrm>
                  <a:off x="832" y="1932"/>
                  <a:ext cx="154" cy="99"/>
                </a:xfrm>
                <a:custGeom>
                  <a:avLst/>
                  <a:gdLst>
                    <a:gd name="T0" fmla="*/ 0 w 154"/>
                    <a:gd name="T1" fmla="*/ 99 h 99"/>
                    <a:gd name="T2" fmla="*/ 18 w 154"/>
                    <a:gd name="T3" fmla="*/ 72 h 99"/>
                    <a:gd name="T4" fmla="*/ 36 w 154"/>
                    <a:gd name="T5" fmla="*/ 51 h 99"/>
                    <a:gd name="T6" fmla="*/ 57 w 154"/>
                    <a:gd name="T7" fmla="*/ 34 h 99"/>
                    <a:gd name="T8" fmla="*/ 75 w 154"/>
                    <a:gd name="T9" fmla="*/ 20 h 99"/>
                    <a:gd name="T10" fmla="*/ 97 w 154"/>
                    <a:gd name="T11" fmla="*/ 10 h 99"/>
                    <a:gd name="T12" fmla="*/ 118 w 154"/>
                    <a:gd name="T13" fmla="*/ 3 h 99"/>
                    <a:gd name="T14" fmla="*/ 136 w 154"/>
                    <a:gd name="T15" fmla="*/ 0 h 99"/>
                    <a:gd name="T16" fmla="*/ 154 w 154"/>
                    <a:gd name="T17" fmla="*/ 0 h 9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4"/>
                    <a:gd name="T28" fmla="*/ 0 h 99"/>
                    <a:gd name="T29" fmla="*/ 154 w 154"/>
                    <a:gd name="T30" fmla="*/ 99 h 9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4" h="99">
                      <a:moveTo>
                        <a:pt x="0" y="99"/>
                      </a:moveTo>
                      <a:lnTo>
                        <a:pt x="18" y="72"/>
                      </a:lnTo>
                      <a:lnTo>
                        <a:pt x="36" y="51"/>
                      </a:lnTo>
                      <a:lnTo>
                        <a:pt x="57" y="34"/>
                      </a:lnTo>
                      <a:lnTo>
                        <a:pt x="75" y="20"/>
                      </a:lnTo>
                      <a:lnTo>
                        <a:pt x="97" y="10"/>
                      </a:lnTo>
                      <a:lnTo>
                        <a:pt x="118" y="3"/>
                      </a:lnTo>
                      <a:lnTo>
                        <a:pt x="136" y="0"/>
                      </a:lnTo>
                      <a:lnTo>
                        <a:pt x="154" y="0"/>
                      </a:lnTo>
                    </a:path>
                  </a:pathLst>
                </a:custGeom>
                <a:noFill/>
                <a:ln w="17526">
                  <a:solidFill>
                    <a:srgbClr val="0000FF"/>
                  </a:solidFill>
                  <a:prstDash val="solid"/>
                  <a:round/>
                  <a:headEnd/>
                  <a:tailEnd/>
                </a:ln>
              </p:spPr>
              <p:txBody>
                <a:bodyPr/>
                <a:lstStyle/>
                <a:p>
                  <a:endParaRPr lang="en-US"/>
                </a:p>
              </p:txBody>
            </p:sp>
            <p:sp>
              <p:nvSpPr>
                <p:cNvPr id="49245" name="Freeform 288"/>
                <p:cNvSpPr>
                  <a:spLocks noChangeAspect="1"/>
                </p:cNvSpPr>
                <p:nvPr/>
              </p:nvSpPr>
              <p:spPr bwMode="auto">
                <a:xfrm>
                  <a:off x="986" y="1932"/>
                  <a:ext cx="154" cy="99"/>
                </a:xfrm>
                <a:custGeom>
                  <a:avLst/>
                  <a:gdLst>
                    <a:gd name="T0" fmla="*/ 0 w 154"/>
                    <a:gd name="T1" fmla="*/ 0 h 99"/>
                    <a:gd name="T2" fmla="*/ 18 w 154"/>
                    <a:gd name="T3" fmla="*/ 0 h 99"/>
                    <a:gd name="T4" fmla="*/ 36 w 154"/>
                    <a:gd name="T5" fmla="*/ 3 h 99"/>
                    <a:gd name="T6" fmla="*/ 58 w 154"/>
                    <a:gd name="T7" fmla="*/ 10 h 99"/>
                    <a:gd name="T8" fmla="*/ 75 w 154"/>
                    <a:gd name="T9" fmla="*/ 20 h 99"/>
                    <a:gd name="T10" fmla="*/ 97 w 154"/>
                    <a:gd name="T11" fmla="*/ 34 h 99"/>
                    <a:gd name="T12" fmla="*/ 119 w 154"/>
                    <a:gd name="T13" fmla="*/ 51 h 99"/>
                    <a:gd name="T14" fmla="*/ 136 w 154"/>
                    <a:gd name="T15" fmla="*/ 72 h 99"/>
                    <a:gd name="T16" fmla="*/ 154 w 154"/>
                    <a:gd name="T17" fmla="*/ 99 h 9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4"/>
                    <a:gd name="T28" fmla="*/ 0 h 99"/>
                    <a:gd name="T29" fmla="*/ 154 w 154"/>
                    <a:gd name="T30" fmla="*/ 99 h 9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4" h="99">
                      <a:moveTo>
                        <a:pt x="0" y="0"/>
                      </a:moveTo>
                      <a:lnTo>
                        <a:pt x="18" y="0"/>
                      </a:lnTo>
                      <a:lnTo>
                        <a:pt x="36" y="3"/>
                      </a:lnTo>
                      <a:lnTo>
                        <a:pt x="58" y="10"/>
                      </a:lnTo>
                      <a:lnTo>
                        <a:pt x="75" y="20"/>
                      </a:lnTo>
                      <a:lnTo>
                        <a:pt x="97" y="34"/>
                      </a:lnTo>
                      <a:lnTo>
                        <a:pt x="119" y="51"/>
                      </a:lnTo>
                      <a:lnTo>
                        <a:pt x="136" y="72"/>
                      </a:lnTo>
                      <a:lnTo>
                        <a:pt x="154" y="99"/>
                      </a:lnTo>
                    </a:path>
                  </a:pathLst>
                </a:custGeom>
                <a:noFill/>
                <a:ln w="17526">
                  <a:solidFill>
                    <a:srgbClr val="0000FF"/>
                  </a:solidFill>
                  <a:prstDash val="solid"/>
                  <a:round/>
                  <a:headEnd/>
                  <a:tailEnd/>
                </a:ln>
              </p:spPr>
              <p:txBody>
                <a:bodyPr/>
                <a:lstStyle/>
                <a:p>
                  <a:endParaRPr lang="en-US"/>
                </a:p>
              </p:txBody>
            </p:sp>
            <p:sp>
              <p:nvSpPr>
                <p:cNvPr id="49246" name="Freeform 289"/>
                <p:cNvSpPr>
                  <a:spLocks noChangeAspect="1"/>
                </p:cNvSpPr>
                <p:nvPr/>
              </p:nvSpPr>
              <p:spPr bwMode="auto">
                <a:xfrm>
                  <a:off x="1140" y="2031"/>
                  <a:ext cx="155" cy="460"/>
                </a:xfrm>
                <a:custGeom>
                  <a:avLst/>
                  <a:gdLst>
                    <a:gd name="T0" fmla="*/ 0 w 155"/>
                    <a:gd name="T1" fmla="*/ 0 h 460"/>
                    <a:gd name="T2" fmla="*/ 11 w 155"/>
                    <a:gd name="T3" fmla="*/ 21 h 460"/>
                    <a:gd name="T4" fmla="*/ 18 w 155"/>
                    <a:gd name="T5" fmla="*/ 42 h 460"/>
                    <a:gd name="T6" fmla="*/ 40 w 155"/>
                    <a:gd name="T7" fmla="*/ 93 h 460"/>
                    <a:gd name="T8" fmla="*/ 58 w 155"/>
                    <a:gd name="T9" fmla="*/ 151 h 460"/>
                    <a:gd name="T10" fmla="*/ 76 w 155"/>
                    <a:gd name="T11" fmla="*/ 213 h 460"/>
                    <a:gd name="T12" fmla="*/ 97 w 155"/>
                    <a:gd name="T13" fmla="*/ 278 h 460"/>
                    <a:gd name="T14" fmla="*/ 115 w 155"/>
                    <a:gd name="T15" fmla="*/ 344 h 460"/>
                    <a:gd name="T16" fmla="*/ 137 w 155"/>
                    <a:gd name="T17" fmla="*/ 405 h 460"/>
                    <a:gd name="T18" fmla="*/ 155 w 155"/>
                    <a:gd name="T19" fmla="*/ 460 h 4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5"/>
                    <a:gd name="T31" fmla="*/ 0 h 460"/>
                    <a:gd name="T32" fmla="*/ 155 w 155"/>
                    <a:gd name="T33" fmla="*/ 460 h 4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5" h="460">
                      <a:moveTo>
                        <a:pt x="0" y="0"/>
                      </a:moveTo>
                      <a:lnTo>
                        <a:pt x="11" y="21"/>
                      </a:lnTo>
                      <a:lnTo>
                        <a:pt x="18" y="42"/>
                      </a:lnTo>
                      <a:lnTo>
                        <a:pt x="40" y="93"/>
                      </a:lnTo>
                      <a:lnTo>
                        <a:pt x="58" y="151"/>
                      </a:lnTo>
                      <a:lnTo>
                        <a:pt x="76" y="213"/>
                      </a:lnTo>
                      <a:lnTo>
                        <a:pt x="97" y="278"/>
                      </a:lnTo>
                      <a:lnTo>
                        <a:pt x="115" y="344"/>
                      </a:lnTo>
                      <a:lnTo>
                        <a:pt x="137" y="405"/>
                      </a:lnTo>
                      <a:lnTo>
                        <a:pt x="155" y="460"/>
                      </a:lnTo>
                    </a:path>
                  </a:pathLst>
                </a:custGeom>
                <a:noFill/>
                <a:ln w="17526">
                  <a:solidFill>
                    <a:srgbClr val="0000FF"/>
                  </a:solidFill>
                  <a:prstDash val="solid"/>
                  <a:round/>
                  <a:headEnd/>
                  <a:tailEnd/>
                </a:ln>
              </p:spPr>
              <p:txBody>
                <a:bodyPr/>
                <a:lstStyle/>
                <a:p>
                  <a:endParaRPr lang="en-US"/>
                </a:p>
              </p:txBody>
            </p:sp>
            <p:sp>
              <p:nvSpPr>
                <p:cNvPr id="49247" name="Freeform 290"/>
                <p:cNvSpPr>
                  <a:spLocks noChangeAspect="1"/>
                </p:cNvSpPr>
                <p:nvPr/>
              </p:nvSpPr>
              <p:spPr bwMode="auto">
                <a:xfrm>
                  <a:off x="1295" y="2491"/>
                  <a:ext cx="154" cy="361"/>
                </a:xfrm>
                <a:custGeom>
                  <a:avLst/>
                  <a:gdLst>
                    <a:gd name="T0" fmla="*/ 0 w 154"/>
                    <a:gd name="T1" fmla="*/ 0 h 361"/>
                    <a:gd name="T2" fmla="*/ 39 w 154"/>
                    <a:gd name="T3" fmla="*/ 103 h 361"/>
                    <a:gd name="T4" fmla="*/ 57 w 154"/>
                    <a:gd name="T5" fmla="*/ 155 h 361"/>
                    <a:gd name="T6" fmla="*/ 75 w 154"/>
                    <a:gd name="T7" fmla="*/ 203 h 361"/>
                    <a:gd name="T8" fmla="*/ 97 w 154"/>
                    <a:gd name="T9" fmla="*/ 247 h 361"/>
                    <a:gd name="T10" fmla="*/ 114 w 154"/>
                    <a:gd name="T11" fmla="*/ 292 h 361"/>
                    <a:gd name="T12" fmla="*/ 136 w 154"/>
                    <a:gd name="T13" fmla="*/ 330 h 361"/>
                    <a:gd name="T14" fmla="*/ 154 w 154"/>
                    <a:gd name="T15" fmla="*/ 361 h 361"/>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361"/>
                    <a:gd name="T26" fmla="*/ 154 w 154"/>
                    <a:gd name="T27" fmla="*/ 361 h 36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361">
                      <a:moveTo>
                        <a:pt x="0" y="0"/>
                      </a:moveTo>
                      <a:lnTo>
                        <a:pt x="39" y="103"/>
                      </a:lnTo>
                      <a:lnTo>
                        <a:pt x="57" y="155"/>
                      </a:lnTo>
                      <a:lnTo>
                        <a:pt x="75" y="203"/>
                      </a:lnTo>
                      <a:lnTo>
                        <a:pt x="97" y="247"/>
                      </a:lnTo>
                      <a:lnTo>
                        <a:pt x="114" y="292"/>
                      </a:lnTo>
                      <a:lnTo>
                        <a:pt x="136" y="330"/>
                      </a:lnTo>
                      <a:lnTo>
                        <a:pt x="154" y="361"/>
                      </a:lnTo>
                    </a:path>
                  </a:pathLst>
                </a:custGeom>
                <a:noFill/>
                <a:ln w="17526">
                  <a:solidFill>
                    <a:srgbClr val="0000FF"/>
                  </a:solidFill>
                  <a:prstDash val="solid"/>
                  <a:round/>
                  <a:headEnd/>
                  <a:tailEnd/>
                </a:ln>
              </p:spPr>
              <p:txBody>
                <a:bodyPr/>
                <a:lstStyle/>
                <a:p>
                  <a:endParaRPr lang="en-US"/>
                </a:p>
              </p:txBody>
            </p:sp>
            <p:sp>
              <p:nvSpPr>
                <p:cNvPr id="49248" name="Freeform 291"/>
                <p:cNvSpPr>
                  <a:spLocks noChangeAspect="1"/>
                </p:cNvSpPr>
                <p:nvPr/>
              </p:nvSpPr>
              <p:spPr bwMode="auto">
                <a:xfrm>
                  <a:off x="1449" y="2852"/>
                  <a:ext cx="154" cy="99"/>
                </a:xfrm>
                <a:custGeom>
                  <a:avLst/>
                  <a:gdLst>
                    <a:gd name="T0" fmla="*/ 0 w 154"/>
                    <a:gd name="T1" fmla="*/ 0 h 99"/>
                    <a:gd name="T2" fmla="*/ 18 w 154"/>
                    <a:gd name="T3" fmla="*/ 24 h 99"/>
                    <a:gd name="T4" fmla="*/ 39 w 154"/>
                    <a:gd name="T5" fmla="*/ 44 h 99"/>
                    <a:gd name="T6" fmla="*/ 57 w 154"/>
                    <a:gd name="T7" fmla="*/ 62 h 99"/>
                    <a:gd name="T8" fmla="*/ 75 w 154"/>
                    <a:gd name="T9" fmla="*/ 72 h 99"/>
                    <a:gd name="T10" fmla="*/ 97 w 154"/>
                    <a:gd name="T11" fmla="*/ 82 h 99"/>
                    <a:gd name="T12" fmla="*/ 115 w 154"/>
                    <a:gd name="T13" fmla="*/ 89 h 99"/>
                    <a:gd name="T14" fmla="*/ 154 w 154"/>
                    <a:gd name="T15" fmla="*/ 99 h 99"/>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99"/>
                    <a:gd name="T26" fmla="*/ 154 w 154"/>
                    <a:gd name="T27" fmla="*/ 99 h 9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99">
                      <a:moveTo>
                        <a:pt x="0" y="0"/>
                      </a:moveTo>
                      <a:lnTo>
                        <a:pt x="18" y="24"/>
                      </a:lnTo>
                      <a:lnTo>
                        <a:pt x="39" y="44"/>
                      </a:lnTo>
                      <a:lnTo>
                        <a:pt x="57" y="62"/>
                      </a:lnTo>
                      <a:lnTo>
                        <a:pt x="75" y="72"/>
                      </a:lnTo>
                      <a:lnTo>
                        <a:pt x="97" y="82"/>
                      </a:lnTo>
                      <a:lnTo>
                        <a:pt x="115" y="89"/>
                      </a:lnTo>
                      <a:lnTo>
                        <a:pt x="154" y="99"/>
                      </a:lnTo>
                    </a:path>
                  </a:pathLst>
                </a:custGeom>
                <a:noFill/>
                <a:ln w="17526">
                  <a:solidFill>
                    <a:srgbClr val="0000FF"/>
                  </a:solidFill>
                  <a:prstDash val="solid"/>
                  <a:round/>
                  <a:headEnd/>
                  <a:tailEnd/>
                </a:ln>
              </p:spPr>
              <p:txBody>
                <a:bodyPr/>
                <a:lstStyle/>
                <a:p>
                  <a:endParaRPr lang="en-US"/>
                </a:p>
              </p:txBody>
            </p:sp>
          </p:grpSp>
          <p:grpSp>
            <p:nvGrpSpPr>
              <p:cNvPr id="49349" name="Group 292"/>
              <p:cNvGrpSpPr>
                <a:grpSpLocks noChangeAspect="1"/>
              </p:cNvGrpSpPr>
              <p:nvPr/>
            </p:nvGrpSpPr>
            <p:grpSpPr bwMode="auto">
              <a:xfrm>
                <a:off x="2802" y="3508"/>
                <a:ext cx="984" cy="344"/>
                <a:chOff x="369" y="1932"/>
                <a:chExt cx="1234" cy="1019"/>
              </a:xfrm>
            </p:grpSpPr>
            <p:sp>
              <p:nvSpPr>
                <p:cNvPr id="49233" name="Freeform 293"/>
                <p:cNvSpPr>
                  <a:spLocks noChangeAspect="1"/>
                </p:cNvSpPr>
                <p:nvPr/>
              </p:nvSpPr>
              <p:spPr bwMode="auto">
                <a:xfrm>
                  <a:off x="369" y="2852"/>
                  <a:ext cx="154" cy="99"/>
                </a:xfrm>
                <a:custGeom>
                  <a:avLst/>
                  <a:gdLst>
                    <a:gd name="T0" fmla="*/ 0 w 154"/>
                    <a:gd name="T1" fmla="*/ 99 h 99"/>
                    <a:gd name="T2" fmla="*/ 40 w 154"/>
                    <a:gd name="T3" fmla="*/ 89 h 99"/>
                    <a:gd name="T4" fmla="*/ 57 w 154"/>
                    <a:gd name="T5" fmla="*/ 82 h 99"/>
                    <a:gd name="T6" fmla="*/ 75 w 154"/>
                    <a:gd name="T7" fmla="*/ 72 h 99"/>
                    <a:gd name="T8" fmla="*/ 97 w 154"/>
                    <a:gd name="T9" fmla="*/ 62 h 99"/>
                    <a:gd name="T10" fmla="*/ 115 w 154"/>
                    <a:gd name="T11" fmla="*/ 44 h 99"/>
                    <a:gd name="T12" fmla="*/ 136 w 154"/>
                    <a:gd name="T13" fmla="*/ 24 h 99"/>
                    <a:gd name="T14" fmla="*/ 154 w 154"/>
                    <a:gd name="T15" fmla="*/ 0 h 99"/>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99"/>
                    <a:gd name="T26" fmla="*/ 154 w 154"/>
                    <a:gd name="T27" fmla="*/ 99 h 9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99">
                      <a:moveTo>
                        <a:pt x="0" y="99"/>
                      </a:moveTo>
                      <a:lnTo>
                        <a:pt x="40" y="89"/>
                      </a:lnTo>
                      <a:lnTo>
                        <a:pt x="57" y="82"/>
                      </a:lnTo>
                      <a:lnTo>
                        <a:pt x="75" y="72"/>
                      </a:lnTo>
                      <a:lnTo>
                        <a:pt x="97" y="62"/>
                      </a:lnTo>
                      <a:lnTo>
                        <a:pt x="115" y="44"/>
                      </a:lnTo>
                      <a:lnTo>
                        <a:pt x="136" y="24"/>
                      </a:lnTo>
                      <a:lnTo>
                        <a:pt x="154" y="0"/>
                      </a:lnTo>
                    </a:path>
                  </a:pathLst>
                </a:custGeom>
                <a:noFill/>
                <a:ln w="17526">
                  <a:solidFill>
                    <a:srgbClr val="0000FF"/>
                  </a:solidFill>
                  <a:prstDash val="solid"/>
                  <a:round/>
                  <a:headEnd/>
                  <a:tailEnd/>
                </a:ln>
              </p:spPr>
              <p:txBody>
                <a:bodyPr/>
                <a:lstStyle/>
                <a:p>
                  <a:endParaRPr lang="en-US"/>
                </a:p>
              </p:txBody>
            </p:sp>
            <p:sp>
              <p:nvSpPr>
                <p:cNvPr id="49234" name="Freeform 294"/>
                <p:cNvSpPr>
                  <a:spLocks noChangeAspect="1"/>
                </p:cNvSpPr>
                <p:nvPr/>
              </p:nvSpPr>
              <p:spPr bwMode="auto">
                <a:xfrm>
                  <a:off x="523" y="2491"/>
                  <a:ext cx="155" cy="361"/>
                </a:xfrm>
                <a:custGeom>
                  <a:avLst/>
                  <a:gdLst>
                    <a:gd name="T0" fmla="*/ 0 w 155"/>
                    <a:gd name="T1" fmla="*/ 361 h 361"/>
                    <a:gd name="T2" fmla="*/ 18 w 155"/>
                    <a:gd name="T3" fmla="*/ 330 h 361"/>
                    <a:gd name="T4" fmla="*/ 40 w 155"/>
                    <a:gd name="T5" fmla="*/ 292 h 361"/>
                    <a:gd name="T6" fmla="*/ 58 w 155"/>
                    <a:gd name="T7" fmla="*/ 247 h 361"/>
                    <a:gd name="T8" fmla="*/ 76 w 155"/>
                    <a:gd name="T9" fmla="*/ 203 h 361"/>
                    <a:gd name="T10" fmla="*/ 97 w 155"/>
                    <a:gd name="T11" fmla="*/ 155 h 361"/>
                    <a:gd name="T12" fmla="*/ 115 w 155"/>
                    <a:gd name="T13" fmla="*/ 103 h 361"/>
                    <a:gd name="T14" fmla="*/ 155 w 155"/>
                    <a:gd name="T15" fmla="*/ 0 h 361"/>
                    <a:gd name="T16" fmla="*/ 0 60000 65536"/>
                    <a:gd name="T17" fmla="*/ 0 60000 65536"/>
                    <a:gd name="T18" fmla="*/ 0 60000 65536"/>
                    <a:gd name="T19" fmla="*/ 0 60000 65536"/>
                    <a:gd name="T20" fmla="*/ 0 60000 65536"/>
                    <a:gd name="T21" fmla="*/ 0 60000 65536"/>
                    <a:gd name="T22" fmla="*/ 0 60000 65536"/>
                    <a:gd name="T23" fmla="*/ 0 60000 65536"/>
                    <a:gd name="T24" fmla="*/ 0 w 155"/>
                    <a:gd name="T25" fmla="*/ 0 h 361"/>
                    <a:gd name="T26" fmla="*/ 155 w 155"/>
                    <a:gd name="T27" fmla="*/ 361 h 36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5" h="361">
                      <a:moveTo>
                        <a:pt x="0" y="361"/>
                      </a:moveTo>
                      <a:lnTo>
                        <a:pt x="18" y="330"/>
                      </a:lnTo>
                      <a:lnTo>
                        <a:pt x="40" y="292"/>
                      </a:lnTo>
                      <a:lnTo>
                        <a:pt x="58" y="247"/>
                      </a:lnTo>
                      <a:lnTo>
                        <a:pt x="76" y="203"/>
                      </a:lnTo>
                      <a:lnTo>
                        <a:pt x="97" y="155"/>
                      </a:lnTo>
                      <a:lnTo>
                        <a:pt x="115" y="103"/>
                      </a:lnTo>
                      <a:lnTo>
                        <a:pt x="155" y="0"/>
                      </a:lnTo>
                    </a:path>
                  </a:pathLst>
                </a:custGeom>
                <a:noFill/>
                <a:ln w="17526">
                  <a:solidFill>
                    <a:srgbClr val="0000FF"/>
                  </a:solidFill>
                  <a:prstDash val="solid"/>
                  <a:round/>
                  <a:headEnd/>
                  <a:tailEnd/>
                </a:ln>
              </p:spPr>
              <p:txBody>
                <a:bodyPr/>
                <a:lstStyle/>
                <a:p>
                  <a:endParaRPr lang="en-US"/>
                </a:p>
              </p:txBody>
            </p:sp>
            <p:sp>
              <p:nvSpPr>
                <p:cNvPr id="49235" name="Freeform 295"/>
                <p:cNvSpPr>
                  <a:spLocks noChangeAspect="1"/>
                </p:cNvSpPr>
                <p:nvPr/>
              </p:nvSpPr>
              <p:spPr bwMode="auto">
                <a:xfrm>
                  <a:off x="678" y="2031"/>
                  <a:ext cx="154" cy="460"/>
                </a:xfrm>
                <a:custGeom>
                  <a:avLst/>
                  <a:gdLst>
                    <a:gd name="T0" fmla="*/ 0 w 154"/>
                    <a:gd name="T1" fmla="*/ 460 h 460"/>
                    <a:gd name="T2" fmla="*/ 18 w 154"/>
                    <a:gd name="T3" fmla="*/ 405 h 460"/>
                    <a:gd name="T4" fmla="*/ 39 w 154"/>
                    <a:gd name="T5" fmla="*/ 344 h 460"/>
                    <a:gd name="T6" fmla="*/ 57 w 154"/>
                    <a:gd name="T7" fmla="*/ 278 h 460"/>
                    <a:gd name="T8" fmla="*/ 75 w 154"/>
                    <a:gd name="T9" fmla="*/ 213 h 460"/>
                    <a:gd name="T10" fmla="*/ 96 w 154"/>
                    <a:gd name="T11" fmla="*/ 151 h 460"/>
                    <a:gd name="T12" fmla="*/ 114 w 154"/>
                    <a:gd name="T13" fmla="*/ 93 h 460"/>
                    <a:gd name="T14" fmla="*/ 136 w 154"/>
                    <a:gd name="T15" fmla="*/ 42 h 460"/>
                    <a:gd name="T16" fmla="*/ 143 w 154"/>
                    <a:gd name="T17" fmla="*/ 21 h 460"/>
                    <a:gd name="T18" fmla="*/ 154 w 154"/>
                    <a:gd name="T19" fmla="*/ 0 h 4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4"/>
                    <a:gd name="T31" fmla="*/ 0 h 460"/>
                    <a:gd name="T32" fmla="*/ 154 w 154"/>
                    <a:gd name="T33" fmla="*/ 460 h 4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4" h="460">
                      <a:moveTo>
                        <a:pt x="0" y="460"/>
                      </a:moveTo>
                      <a:lnTo>
                        <a:pt x="18" y="405"/>
                      </a:lnTo>
                      <a:lnTo>
                        <a:pt x="39" y="344"/>
                      </a:lnTo>
                      <a:lnTo>
                        <a:pt x="57" y="278"/>
                      </a:lnTo>
                      <a:lnTo>
                        <a:pt x="75" y="213"/>
                      </a:lnTo>
                      <a:lnTo>
                        <a:pt x="96" y="151"/>
                      </a:lnTo>
                      <a:lnTo>
                        <a:pt x="114" y="93"/>
                      </a:lnTo>
                      <a:lnTo>
                        <a:pt x="136" y="42"/>
                      </a:lnTo>
                      <a:lnTo>
                        <a:pt x="143" y="21"/>
                      </a:lnTo>
                      <a:lnTo>
                        <a:pt x="154" y="0"/>
                      </a:lnTo>
                    </a:path>
                  </a:pathLst>
                </a:custGeom>
                <a:noFill/>
                <a:ln w="17526">
                  <a:solidFill>
                    <a:srgbClr val="0000FF"/>
                  </a:solidFill>
                  <a:prstDash val="solid"/>
                  <a:round/>
                  <a:headEnd/>
                  <a:tailEnd/>
                </a:ln>
              </p:spPr>
              <p:txBody>
                <a:bodyPr/>
                <a:lstStyle/>
                <a:p>
                  <a:endParaRPr lang="en-US"/>
                </a:p>
              </p:txBody>
            </p:sp>
            <p:sp>
              <p:nvSpPr>
                <p:cNvPr id="49236" name="Freeform 296"/>
                <p:cNvSpPr>
                  <a:spLocks noChangeAspect="1"/>
                </p:cNvSpPr>
                <p:nvPr/>
              </p:nvSpPr>
              <p:spPr bwMode="auto">
                <a:xfrm>
                  <a:off x="832" y="1932"/>
                  <a:ext cx="154" cy="99"/>
                </a:xfrm>
                <a:custGeom>
                  <a:avLst/>
                  <a:gdLst>
                    <a:gd name="T0" fmla="*/ 0 w 154"/>
                    <a:gd name="T1" fmla="*/ 99 h 99"/>
                    <a:gd name="T2" fmla="*/ 18 w 154"/>
                    <a:gd name="T3" fmla="*/ 72 h 99"/>
                    <a:gd name="T4" fmla="*/ 36 w 154"/>
                    <a:gd name="T5" fmla="*/ 51 h 99"/>
                    <a:gd name="T6" fmla="*/ 57 w 154"/>
                    <a:gd name="T7" fmla="*/ 34 h 99"/>
                    <a:gd name="T8" fmla="*/ 75 w 154"/>
                    <a:gd name="T9" fmla="*/ 20 h 99"/>
                    <a:gd name="T10" fmla="*/ 97 w 154"/>
                    <a:gd name="T11" fmla="*/ 10 h 99"/>
                    <a:gd name="T12" fmla="*/ 118 w 154"/>
                    <a:gd name="T13" fmla="*/ 3 h 99"/>
                    <a:gd name="T14" fmla="*/ 136 w 154"/>
                    <a:gd name="T15" fmla="*/ 0 h 99"/>
                    <a:gd name="T16" fmla="*/ 154 w 154"/>
                    <a:gd name="T17" fmla="*/ 0 h 9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4"/>
                    <a:gd name="T28" fmla="*/ 0 h 99"/>
                    <a:gd name="T29" fmla="*/ 154 w 154"/>
                    <a:gd name="T30" fmla="*/ 99 h 9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4" h="99">
                      <a:moveTo>
                        <a:pt x="0" y="99"/>
                      </a:moveTo>
                      <a:lnTo>
                        <a:pt x="18" y="72"/>
                      </a:lnTo>
                      <a:lnTo>
                        <a:pt x="36" y="51"/>
                      </a:lnTo>
                      <a:lnTo>
                        <a:pt x="57" y="34"/>
                      </a:lnTo>
                      <a:lnTo>
                        <a:pt x="75" y="20"/>
                      </a:lnTo>
                      <a:lnTo>
                        <a:pt x="97" y="10"/>
                      </a:lnTo>
                      <a:lnTo>
                        <a:pt x="118" y="3"/>
                      </a:lnTo>
                      <a:lnTo>
                        <a:pt x="136" y="0"/>
                      </a:lnTo>
                      <a:lnTo>
                        <a:pt x="154" y="0"/>
                      </a:lnTo>
                    </a:path>
                  </a:pathLst>
                </a:custGeom>
                <a:noFill/>
                <a:ln w="17526">
                  <a:solidFill>
                    <a:srgbClr val="0000FF"/>
                  </a:solidFill>
                  <a:prstDash val="solid"/>
                  <a:round/>
                  <a:headEnd/>
                  <a:tailEnd/>
                </a:ln>
              </p:spPr>
              <p:txBody>
                <a:bodyPr/>
                <a:lstStyle/>
                <a:p>
                  <a:endParaRPr lang="en-US"/>
                </a:p>
              </p:txBody>
            </p:sp>
            <p:sp>
              <p:nvSpPr>
                <p:cNvPr id="49237" name="Freeform 297"/>
                <p:cNvSpPr>
                  <a:spLocks noChangeAspect="1"/>
                </p:cNvSpPr>
                <p:nvPr/>
              </p:nvSpPr>
              <p:spPr bwMode="auto">
                <a:xfrm>
                  <a:off x="986" y="1932"/>
                  <a:ext cx="154" cy="99"/>
                </a:xfrm>
                <a:custGeom>
                  <a:avLst/>
                  <a:gdLst>
                    <a:gd name="T0" fmla="*/ 0 w 154"/>
                    <a:gd name="T1" fmla="*/ 0 h 99"/>
                    <a:gd name="T2" fmla="*/ 18 w 154"/>
                    <a:gd name="T3" fmla="*/ 0 h 99"/>
                    <a:gd name="T4" fmla="*/ 36 w 154"/>
                    <a:gd name="T5" fmla="*/ 3 h 99"/>
                    <a:gd name="T6" fmla="*/ 58 w 154"/>
                    <a:gd name="T7" fmla="*/ 10 h 99"/>
                    <a:gd name="T8" fmla="*/ 75 w 154"/>
                    <a:gd name="T9" fmla="*/ 20 h 99"/>
                    <a:gd name="T10" fmla="*/ 97 w 154"/>
                    <a:gd name="T11" fmla="*/ 34 h 99"/>
                    <a:gd name="T12" fmla="*/ 119 w 154"/>
                    <a:gd name="T13" fmla="*/ 51 h 99"/>
                    <a:gd name="T14" fmla="*/ 136 w 154"/>
                    <a:gd name="T15" fmla="*/ 72 h 99"/>
                    <a:gd name="T16" fmla="*/ 154 w 154"/>
                    <a:gd name="T17" fmla="*/ 99 h 9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4"/>
                    <a:gd name="T28" fmla="*/ 0 h 99"/>
                    <a:gd name="T29" fmla="*/ 154 w 154"/>
                    <a:gd name="T30" fmla="*/ 99 h 9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4" h="99">
                      <a:moveTo>
                        <a:pt x="0" y="0"/>
                      </a:moveTo>
                      <a:lnTo>
                        <a:pt x="18" y="0"/>
                      </a:lnTo>
                      <a:lnTo>
                        <a:pt x="36" y="3"/>
                      </a:lnTo>
                      <a:lnTo>
                        <a:pt x="58" y="10"/>
                      </a:lnTo>
                      <a:lnTo>
                        <a:pt x="75" y="20"/>
                      </a:lnTo>
                      <a:lnTo>
                        <a:pt x="97" y="34"/>
                      </a:lnTo>
                      <a:lnTo>
                        <a:pt x="119" y="51"/>
                      </a:lnTo>
                      <a:lnTo>
                        <a:pt x="136" y="72"/>
                      </a:lnTo>
                      <a:lnTo>
                        <a:pt x="154" y="99"/>
                      </a:lnTo>
                    </a:path>
                  </a:pathLst>
                </a:custGeom>
                <a:noFill/>
                <a:ln w="17526">
                  <a:solidFill>
                    <a:srgbClr val="0000FF"/>
                  </a:solidFill>
                  <a:prstDash val="solid"/>
                  <a:round/>
                  <a:headEnd/>
                  <a:tailEnd/>
                </a:ln>
              </p:spPr>
              <p:txBody>
                <a:bodyPr/>
                <a:lstStyle/>
                <a:p>
                  <a:endParaRPr lang="en-US"/>
                </a:p>
              </p:txBody>
            </p:sp>
            <p:sp>
              <p:nvSpPr>
                <p:cNvPr id="49238" name="Freeform 298"/>
                <p:cNvSpPr>
                  <a:spLocks noChangeAspect="1"/>
                </p:cNvSpPr>
                <p:nvPr/>
              </p:nvSpPr>
              <p:spPr bwMode="auto">
                <a:xfrm>
                  <a:off x="1140" y="2031"/>
                  <a:ext cx="155" cy="460"/>
                </a:xfrm>
                <a:custGeom>
                  <a:avLst/>
                  <a:gdLst>
                    <a:gd name="T0" fmla="*/ 0 w 155"/>
                    <a:gd name="T1" fmla="*/ 0 h 460"/>
                    <a:gd name="T2" fmla="*/ 11 w 155"/>
                    <a:gd name="T3" fmla="*/ 21 h 460"/>
                    <a:gd name="T4" fmla="*/ 18 w 155"/>
                    <a:gd name="T5" fmla="*/ 42 h 460"/>
                    <a:gd name="T6" fmla="*/ 40 w 155"/>
                    <a:gd name="T7" fmla="*/ 93 h 460"/>
                    <a:gd name="T8" fmla="*/ 58 w 155"/>
                    <a:gd name="T9" fmla="*/ 151 h 460"/>
                    <a:gd name="T10" fmla="*/ 76 w 155"/>
                    <a:gd name="T11" fmla="*/ 213 h 460"/>
                    <a:gd name="T12" fmla="*/ 97 w 155"/>
                    <a:gd name="T13" fmla="*/ 278 h 460"/>
                    <a:gd name="T14" fmla="*/ 115 w 155"/>
                    <a:gd name="T15" fmla="*/ 344 h 460"/>
                    <a:gd name="T16" fmla="*/ 137 w 155"/>
                    <a:gd name="T17" fmla="*/ 405 h 460"/>
                    <a:gd name="T18" fmla="*/ 155 w 155"/>
                    <a:gd name="T19" fmla="*/ 460 h 4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5"/>
                    <a:gd name="T31" fmla="*/ 0 h 460"/>
                    <a:gd name="T32" fmla="*/ 155 w 155"/>
                    <a:gd name="T33" fmla="*/ 460 h 4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5" h="460">
                      <a:moveTo>
                        <a:pt x="0" y="0"/>
                      </a:moveTo>
                      <a:lnTo>
                        <a:pt x="11" y="21"/>
                      </a:lnTo>
                      <a:lnTo>
                        <a:pt x="18" y="42"/>
                      </a:lnTo>
                      <a:lnTo>
                        <a:pt x="40" y="93"/>
                      </a:lnTo>
                      <a:lnTo>
                        <a:pt x="58" y="151"/>
                      </a:lnTo>
                      <a:lnTo>
                        <a:pt x="76" y="213"/>
                      </a:lnTo>
                      <a:lnTo>
                        <a:pt x="97" y="278"/>
                      </a:lnTo>
                      <a:lnTo>
                        <a:pt x="115" y="344"/>
                      </a:lnTo>
                      <a:lnTo>
                        <a:pt x="137" y="405"/>
                      </a:lnTo>
                      <a:lnTo>
                        <a:pt x="155" y="460"/>
                      </a:lnTo>
                    </a:path>
                  </a:pathLst>
                </a:custGeom>
                <a:noFill/>
                <a:ln w="17526">
                  <a:solidFill>
                    <a:srgbClr val="0000FF"/>
                  </a:solidFill>
                  <a:prstDash val="solid"/>
                  <a:round/>
                  <a:headEnd/>
                  <a:tailEnd/>
                </a:ln>
              </p:spPr>
              <p:txBody>
                <a:bodyPr/>
                <a:lstStyle/>
                <a:p>
                  <a:endParaRPr lang="en-US"/>
                </a:p>
              </p:txBody>
            </p:sp>
            <p:sp>
              <p:nvSpPr>
                <p:cNvPr id="49239" name="Freeform 299"/>
                <p:cNvSpPr>
                  <a:spLocks noChangeAspect="1"/>
                </p:cNvSpPr>
                <p:nvPr/>
              </p:nvSpPr>
              <p:spPr bwMode="auto">
                <a:xfrm>
                  <a:off x="1295" y="2491"/>
                  <a:ext cx="154" cy="361"/>
                </a:xfrm>
                <a:custGeom>
                  <a:avLst/>
                  <a:gdLst>
                    <a:gd name="T0" fmla="*/ 0 w 154"/>
                    <a:gd name="T1" fmla="*/ 0 h 361"/>
                    <a:gd name="T2" fmla="*/ 39 w 154"/>
                    <a:gd name="T3" fmla="*/ 103 h 361"/>
                    <a:gd name="T4" fmla="*/ 57 w 154"/>
                    <a:gd name="T5" fmla="*/ 155 h 361"/>
                    <a:gd name="T6" fmla="*/ 75 w 154"/>
                    <a:gd name="T7" fmla="*/ 203 h 361"/>
                    <a:gd name="T8" fmla="*/ 97 w 154"/>
                    <a:gd name="T9" fmla="*/ 247 h 361"/>
                    <a:gd name="T10" fmla="*/ 114 w 154"/>
                    <a:gd name="T11" fmla="*/ 292 h 361"/>
                    <a:gd name="T12" fmla="*/ 136 w 154"/>
                    <a:gd name="T13" fmla="*/ 330 h 361"/>
                    <a:gd name="T14" fmla="*/ 154 w 154"/>
                    <a:gd name="T15" fmla="*/ 361 h 361"/>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361"/>
                    <a:gd name="T26" fmla="*/ 154 w 154"/>
                    <a:gd name="T27" fmla="*/ 361 h 36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361">
                      <a:moveTo>
                        <a:pt x="0" y="0"/>
                      </a:moveTo>
                      <a:lnTo>
                        <a:pt x="39" y="103"/>
                      </a:lnTo>
                      <a:lnTo>
                        <a:pt x="57" y="155"/>
                      </a:lnTo>
                      <a:lnTo>
                        <a:pt x="75" y="203"/>
                      </a:lnTo>
                      <a:lnTo>
                        <a:pt x="97" y="247"/>
                      </a:lnTo>
                      <a:lnTo>
                        <a:pt x="114" y="292"/>
                      </a:lnTo>
                      <a:lnTo>
                        <a:pt x="136" y="330"/>
                      </a:lnTo>
                      <a:lnTo>
                        <a:pt x="154" y="361"/>
                      </a:lnTo>
                    </a:path>
                  </a:pathLst>
                </a:custGeom>
                <a:noFill/>
                <a:ln w="17526">
                  <a:solidFill>
                    <a:srgbClr val="0000FF"/>
                  </a:solidFill>
                  <a:prstDash val="solid"/>
                  <a:round/>
                  <a:headEnd/>
                  <a:tailEnd/>
                </a:ln>
              </p:spPr>
              <p:txBody>
                <a:bodyPr/>
                <a:lstStyle/>
                <a:p>
                  <a:endParaRPr lang="en-US"/>
                </a:p>
              </p:txBody>
            </p:sp>
            <p:sp>
              <p:nvSpPr>
                <p:cNvPr id="49240" name="Freeform 300"/>
                <p:cNvSpPr>
                  <a:spLocks noChangeAspect="1"/>
                </p:cNvSpPr>
                <p:nvPr/>
              </p:nvSpPr>
              <p:spPr bwMode="auto">
                <a:xfrm>
                  <a:off x="1449" y="2852"/>
                  <a:ext cx="154" cy="99"/>
                </a:xfrm>
                <a:custGeom>
                  <a:avLst/>
                  <a:gdLst>
                    <a:gd name="T0" fmla="*/ 0 w 154"/>
                    <a:gd name="T1" fmla="*/ 0 h 99"/>
                    <a:gd name="T2" fmla="*/ 18 w 154"/>
                    <a:gd name="T3" fmla="*/ 24 h 99"/>
                    <a:gd name="T4" fmla="*/ 39 w 154"/>
                    <a:gd name="T5" fmla="*/ 44 h 99"/>
                    <a:gd name="T6" fmla="*/ 57 w 154"/>
                    <a:gd name="T7" fmla="*/ 62 h 99"/>
                    <a:gd name="T8" fmla="*/ 75 w 154"/>
                    <a:gd name="T9" fmla="*/ 72 h 99"/>
                    <a:gd name="T10" fmla="*/ 97 w 154"/>
                    <a:gd name="T11" fmla="*/ 82 h 99"/>
                    <a:gd name="T12" fmla="*/ 115 w 154"/>
                    <a:gd name="T13" fmla="*/ 89 h 99"/>
                    <a:gd name="T14" fmla="*/ 154 w 154"/>
                    <a:gd name="T15" fmla="*/ 99 h 99"/>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99"/>
                    <a:gd name="T26" fmla="*/ 154 w 154"/>
                    <a:gd name="T27" fmla="*/ 99 h 9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99">
                      <a:moveTo>
                        <a:pt x="0" y="0"/>
                      </a:moveTo>
                      <a:lnTo>
                        <a:pt x="18" y="24"/>
                      </a:lnTo>
                      <a:lnTo>
                        <a:pt x="39" y="44"/>
                      </a:lnTo>
                      <a:lnTo>
                        <a:pt x="57" y="62"/>
                      </a:lnTo>
                      <a:lnTo>
                        <a:pt x="75" y="72"/>
                      </a:lnTo>
                      <a:lnTo>
                        <a:pt x="97" y="82"/>
                      </a:lnTo>
                      <a:lnTo>
                        <a:pt x="115" y="89"/>
                      </a:lnTo>
                      <a:lnTo>
                        <a:pt x="154" y="99"/>
                      </a:lnTo>
                    </a:path>
                  </a:pathLst>
                </a:custGeom>
                <a:noFill/>
                <a:ln w="17526">
                  <a:solidFill>
                    <a:srgbClr val="0000FF"/>
                  </a:solidFill>
                  <a:prstDash val="solid"/>
                  <a:round/>
                  <a:headEnd/>
                  <a:tailEnd/>
                </a:ln>
              </p:spPr>
              <p:txBody>
                <a:bodyPr/>
                <a:lstStyle/>
                <a:p>
                  <a:endParaRPr lang="en-US"/>
                </a:p>
              </p:txBody>
            </p:sp>
          </p:grpSp>
          <p:grpSp>
            <p:nvGrpSpPr>
              <p:cNvPr id="49350" name="Group 301"/>
              <p:cNvGrpSpPr>
                <a:grpSpLocks noChangeAspect="1"/>
              </p:cNvGrpSpPr>
              <p:nvPr/>
            </p:nvGrpSpPr>
            <p:grpSpPr bwMode="auto">
              <a:xfrm>
                <a:off x="2952" y="3160"/>
                <a:ext cx="984" cy="692"/>
                <a:chOff x="369" y="1932"/>
                <a:chExt cx="1234" cy="1019"/>
              </a:xfrm>
            </p:grpSpPr>
            <p:sp>
              <p:nvSpPr>
                <p:cNvPr id="49225" name="Freeform 302"/>
                <p:cNvSpPr>
                  <a:spLocks noChangeAspect="1"/>
                </p:cNvSpPr>
                <p:nvPr/>
              </p:nvSpPr>
              <p:spPr bwMode="auto">
                <a:xfrm>
                  <a:off x="369" y="2852"/>
                  <a:ext cx="154" cy="99"/>
                </a:xfrm>
                <a:custGeom>
                  <a:avLst/>
                  <a:gdLst>
                    <a:gd name="T0" fmla="*/ 0 w 154"/>
                    <a:gd name="T1" fmla="*/ 99 h 99"/>
                    <a:gd name="T2" fmla="*/ 40 w 154"/>
                    <a:gd name="T3" fmla="*/ 89 h 99"/>
                    <a:gd name="T4" fmla="*/ 57 w 154"/>
                    <a:gd name="T5" fmla="*/ 82 h 99"/>
                    <a:gd name="T6" fmla="*/ 75 w 154"/>
                    <a:gd name="T7" fmla="*/ 72 h 99"/>
                    <a:gd name="T8" fmla="*/ 97 w 154"/>
                    <a:gd name="T9" fmla="*/ 62 h 99"/>
                    <a:gd name="T10" fmla="*/ 115 w 154"/>
                    <a:gd name="T11" fmla="*/ 44 h 99"/>
                    <a:gd name="T12" fmla="*/ 136 w 154"/>
                    <a:gd name="T13" fmla="*/ 24 h 99"/>
                    <a:gd name="T14" fmla="*/ 154 w 154"/>
                    <a:gd name="T15" fmla="*/ 0 h 99"/>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99"/>
                    <a:gd name="T26" fmla="*/ 154 w 154"/>
                    <a:gd name="T27" fmla="*/ 99 h 9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99">
                      <a:moveTo>
                        <a:pt x="0" y="99"/>
                      </a:moveTo>
                      <a:lnTo>
                        <a:pt x="40" y="89"/>
                      </a:lnTo>
                      <a:lnTo>
                        <a:pt x="57" y="82"/>
                      </a:lnTo>
                      <a:lnTo>
                        <a:pt x="75" y="72"/>
                      </a:lnTo>
                      <a:lnTo>
                        <a:pt x="97" y="62"/>
                      </a:lnTo>
                      <a:lnTo>
                        <a:pt x="115" y="44"/>
                      </a:lnTo>
                      <a:lnTo>
                        <a:pt x="136" y="24"/>
                      </a:lnTo>
                      <a:lnTo>
                        <a:pt x="154" y="0"/>
                      </a:lnTo>
                    </a:path>
                  </a:pathLst>
                </a:custGeom>
                <a:noFill/>
                <a:ln w="17526">
                  <a:solidFill>
                    <a:srgbClr val="0000FF"/>
                  </a:solidFill>
                  <a:prstDash val="solid"/>
                  <a:round/>
                  <a:headEnd/>
                  <a:tailEnd/>
                </a:ln>
              </p:spPr>
              <p:txBody>
                <a:bodyPr/>
                <a:lstStyle/>
                <a:p>
                  <a:endParaRPr lang="en-US"/>
                </a:p>
              </p:txBody>
            </p:sp>
            <p:sp>
              <p:nvSpPr>
                <p:cNvPr id="49226" name="Freeform 303"/>
                <p:cNvSpPr>
                  <a:spLocks noChangeAspect="1"/>
                </p:cNvSpPr>
                <p:nvPr/>
              </p:nvSpPr>
              <p:spPr bwMode="auto">
                <a:xfrm>
                  <a:off x="523" y="2491"/>
                  <a:ext cx="155" cy="361"/>
                </a:xfrm>
                <a:custGeom>
                  <a:avLst/>
                  <a:gdLst>
                    <a:gd name="T0" fmla="*/ 0 w 155"/>
                    <a:gd name="T1" fmla="*/ 361 h 361"/>
                    <a:gd name="T2" fmla="*/ 18 w 155"/>
                    <a:gd name="T3" fmla="*/ 330 h 361"/>
                    <a:gd name="T4" fmla="*/ 40 w 155"/>
                    <a:gd name="T5" fmla="*/ 292 h 361"/>
                    <a:gd name="T6" fmla="*/ 58 w 155"/>
                    <a:gd name="T7" fmla="*/ 247 h 361"/>
                    <a:gd name="T8" fmla="*/ 76 w 155"/>
                    <a:gd name="T9" fmla="*/ 203 h 361"/>
                    <a:gd name="T10" fmla="*/ 97 w 155"/>
                    <a:gd name="T11" fmla="*/ 155 h 361"/>
                    <a:gd name="T12" fmla="*/ 115 w 155"/>
                    <a:gd name="T13" fmla="*/ 103 h 361"/>
                    <a:gd name="T14" fmla="*/ 155 w 155"/>
                    <a:gd name="T15" fmla="*/ 0 h 361"/>
                    <a:gd name="T16" fmla="*/ 0 60000 65536"/>
                    <a:gd name="T17" fmla="*/ 0 60000 65536"/>
                    <a:gd name="T18" fmla="*/ 0 60000 65536"/>
                    <a:gd name="T19" fmla="*/ 0 60000 65536"/>
                    <a:gd name="T20" fmla="*/ 0 60000 65536"/>
                    <a:gd name="T21" fmla="*/ 0 60000 65536"/>
                    <a:gd name="T22" fmla="*/ 0 60000 65536"/>
                    <a:gd name="T23" fmla="*/ 0 60000 65536"/>
                    <a:gd name="T24" fmla="*/ 0 w 155"/>
                    <a:gd name="T25" fmla="*/ 0 h 361"/>
                    <a:gd name="T26" fmla="*/ 155 w 155"/>
                    <a:gd name="T27" fmla="*/ 361 h 36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5" h="361">
                      <a:moveTo>
                        <a:pt x="0" y="361"/>
                      </a:moveTo>
                      <a:lnTo>
                        <a:pt x="18" y="330"/>
                      </a:lnTo>
                      <a:lnTo>
                        <a:pt x="40" y="292"/>
                      </a:lnTo>
                      <a:lnTo>
                        <a:pt x="58" y="247"/>
                      </a:lnTo>
                      <a:lnTo>
                        <a:pt x="76" y="203"/>
                      </a:lnTo>
                      <a:lnTo>
                        <a:pt x="97" y="155"/>
                      </a:lnTo>
                      <a:lnTo>
                        <a:pt x="115" y="103"/>
                      </a:lnTo>
                      <a:lnTo>
                        <a:pt x="155" y="0"/>
                      </a:lnTo>
                    </a:path>
                  </a:pathLst>
                </a:custGeom>
                <a:noFill/>
                <a:ln w="17526">
                  <a:solidFill>
                    <a:srgbClr val="0000FF"/>
                  </a:solidFill>
                  <a:prstDash val="solid"/>
                  <a:round/>
                  <a:headEnd/>
                  <a:tailEnd/>
                </a:ln>
              </p:spPr>
              <p:txBody>
                <a:bodyPr/>
                <a:lstStyle/>
                <a:p>
                  <a:endParaRPr lang="en-US"/>
                </a:p>
              </p:txBody>
            </p:sp>
            <p:sp>
              <p:nvSpPr>
                <p:cNvPr id="49227" name="Freeform 304"/>
                <p:cNvSpPr>
                  <a:spLocks noChangeAspect="1"/>
                </p:cNvSpPr>
                <p:nvPr/>
              </p:nvSpPr>
              <p:spPr bwMode="auto">
                <a:xfrm>
                  <a:off x="678" y="2031"/>
                  <a:ext cx="154" cy="460"/>
                </a:xfrm>
                <a:custGeom>
                  <a:avLst/>
                  <a:gdLst>
                    <a:gd name="T0" fmla="*/ 0 w 154"/>
                    <a:gd name="T1" fmla="*/ 460 h 460"/>
                    <a:gd name="T2" fmla="*/ 18 w 154"/>
                    <a:gd name="T3" fmla="*/ 405 h 460"/>
                    <a:gd name="T4" fmla="*/ 39 w 154"/>
                    <a:gd name="T5" fmla="*/ 344 h 460"/>
                    <a:gd name="T6" fmla="*/ 57 w 154"/>
                    <a:gd name="T7" fmla="*/ 278 h 460"/>
                    <a:gd name="T8" fmla="*/ 75 w 154"/>
                    <a:gd name="T9" fmla="*/ 213 h 460"/>
                    <a:gd name="T10" fmla="*/ 96 w 154"/>
                    <a:gd name="T11" fmla="*/ 151 h 460"/>
                    <a:gd name="T12" fmla="*/ 114 w 154"/>
                    <a:gd name="T13" fmla="*/ 93 h 460"/>
                    <a:gd name="T14" fmla="*/ 136 w 154"/>
                    <a:gd name="T15" fmla="*/ 42 h 460"/>
                    <a:gd name="T16" fmla="*/ 143 w 154"/>
                    <a:gd name="T17" fmla="*/ 21 h 460"/>
                    <a:gd name="T18" fmla="*/ 154 w 154"/>
                    <a:gd name="T19" fmla="*/ 0 h 4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4"/>
                    <a:gd name="T31" fmla="*/ 0 h 460"/>
                    <a:gd name="T32" fmla="*/ 154 w 154"/>
                    <a:gd name="T33" fmla="*/ 460 h 4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4" h="460">
                      <a:moveTo>
                        <a:pt x="0" y="460"/>
                      </a:moveTo>
                      <a:lnTo>
                        <a:pt x="18" y="405"/>
                      </a:lnTo>
                      <a:lnTo>
                        <a:pt x="39" y="344"/>
                      </a:lnTo>
                      <a:lnTo>
                        <a:pt x="57" y="278"/>
                      </a:lnTo>
                      <a:lnTo>
                        <a:pt x="75" y="213"/>
                      </a:lnTo>
                      <a:lnTo>
                        <a:pt x="96" y="151"/>
                      </a:lnTo>
                      <a:lnTo>
                        <a:pt x="114" y="93"/>
                      </a:lnTo>
                      <a:lnTo>
                        <a:pt x="136" y="42"/>
                      </a:lnTo>
                      <a:lnTo>
                        <a:pt x="143" y="21"/>
                      </a:lnTo>
                      <a:lnTo>
                        <a:pt x="154" y="0"/>
                      </a:lnTo>
                    </a:path>
                  </a:pathLst>
                </a:custGeom>
                <a:noFill/>
                <a:ln w="17526">
                  <a:solidFill>
                    <a:srgbClr val="0000FF"/>
                  </a:solidFill>
                  <a:prstDash val="solid"/>
                  <a:round/>
                  <a:headEnd/>
                  <a:tailEnd/>
                </a:ln>
              </p:spPr>
              <p:txBody>
                <a:bodyPr/>
                <a:lstStyle/>
                <a:p>
                  <a:endParaRPr lang="en-US"/>
                </a:p>
              </p:txBody>
            </p:sp>
            <p:sp>
              <p:nvSpPr>
                <p:cNvPr id="49228" name="Freeform 305"/>
                <p:cNvSpPr>
                  <a:spLocks noChangeAspect="1"/>
                </p:cNvSpPr>
                <p:nvPr/>
              </p:nvSpPr>
              <p:spPr bwMode="auto">
                <a:xfrm>
                  <a:off x="832" y="1932"/>
                  <a:ext cx="154" cy="99"/>
                </a:xfrm>
                <a:custGeom>
                  <a:avLst/>
                  <a:gdLst>
                    <a:gd name="T0" fmla="*/ 0 w 154"/>
                    <a:gd name="T1" fmla="*/ 99 h 99"/>
                    <a:gd name="T2" fmla="*/ 18 w 154"/>
                    <a:gd name="T3" fmla="*/ 72 h 99"/>
                    <a:gd name="T4" fmla="*/ 36 w 154"/>
                    <a:gd name="T5" fmla="*/ 51 h 99"/>
                    <a:gd name="T6" fmla="*/ 57 w 154"/>
                    <a:gd name="T7" fmla="*/ 34 h 99"/>
                    <a:gd name="T8" fmla="*/ 75 w 154"/>
                    <a:gd name="T9" fmla="*/ 20 h 99"/>
                    <a:gd name="T10" fmla="*/ 97 w 154"/>
                    <a:gd name="T11" fmla="*/ 10 h 99"/>
                    <a:gd name="T12" fmla="*/ 118 w 154"/>
                    <a:gd name="T13" fmla="*/ 3 h 99"/>
                    <a:gd name="T14" fmla="*/ 136 w 154"/>
                    <a:gd name="T15" fmla="*/ 0 h 99"/>
                    <a:gd name="T16" fmla="*/ 154 w 154"/>
                    <a:gd name="T17" fmla="*/ 0 h 9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4"/>
                    <a:gd name="T28" fmla="*/ 0 h 99"/>
                    <a:gd name="T29" fmla="*/ 154 w 154"/>
                    <a:gd name="T30" fmla="*/ 99 h 9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4" h="99">
                      <a:moveTo>
                        <a:pt x="0" y="99"/>
                      </a:moveTo>
                      <a:lnTo>
                        <a:pt x="18" y="72"/>
                      </a:lnTo>
                      <a:lnTo>
                        <a:pt x="36" y="51"/>
                      </a:lnTo>
                      <a:lnTo>
                        <a:pt x="57" y="34"/>
                      </a:lnTo>
                      <a:lnTo>
                        <a:pt x="75" y="20"/>
                      </a:lnTo>
                      <a:lnTo>
                        <a:pt x="97" y="10"/>
                      </a:lnTo>
                      <a:lnTo>
                        <a:pt x="118" y="3"/>
                      </a:lnTo>
                      <a:lnTo>
                        <a:pt x="136" y="0"/>
                      </a:lnTo>
                      <a:lnTo>
                        <a:pt x="154" y="0"/>
                      </a:lnTo>
                    </a:path>
                  </a:pathLst>
                </a:custGeom>
                <a:noFill/>
                <a:ln w="17526">
                  <a:solidFill>
                    <a:srgbClr val="0000FF"/>
                  </a:solidFill>
                  <a:prstDash val="solid"/>
                  <a:round/>
                  <a:headEnd/>
                  <a:tailEnd/>
                </a:ln>
              </p:spPr>
              <p:txBody>
                <a:bodyPr/>
                <a:lstStyle/>
                <a:p>
                  <a:endParaRPr lang="en-US"/>
                </a:p>
              </p:txBody>
            </p:sp>
            <p:sp>
              <p:nvSpPr>
                <p:cNvPr id="49229" name="Freeform 306"/>
                <p:cNvSpPr>
                  <a:spLocks noChangeAspect="1"/>
                </p:cNvSpPr>
                <p:nvPr/>
              </p:nvSpPr>
              <p:spPr bwMode="auto">
                <a:xfrm>
                  <a:off x="986" y="1932"/>
                  <a:ext cx="154" cy="99"/>
                </a:xfrm>
                <a:custGeom>
                  <a:avLst/>
                  <a:gdLst>
                    <a:gd name="T0" fmla="*/ 0 w 154"/>
                    <a:gd name="T1" fmla="*/ 0 h 99"/>
                    <a:gd name="T2" fmla="*/ 18 w 154"/>
                    <a:gd name="T3" fmla="*/ 0 h 99"/>
                    <a:gd name="T4" fmla="*/ 36 w 154"/>
                    <a:gd name="T5" fmla="*/ 3 h 99"/>
                    <a:gd name="T6" fmla="*/ 58 w 154"/>
                    <a:gd name="T7" fmla="*/ 10 h 99"/>
                    <a:gd name="T8" fmla="*/ 75 w 154"/>
                    <a:gd name="T9" fmla="*/ 20 h 99"/>
                    <a:gd name="T10" fmla="*/ 97 w 154"/>
                    <a:gd name="T11" fmla="*/ 34 h 99"/>
                    <a:gd name="T12" fmla="*/ 119 w 154"/>
                    <a:gd name="T13" fmla="*/ 51 h 99"/>
                    <a:gd name="T14" fmla="*/ 136 w 154"/>
                    <a:gd name="T15" fmla="*/ 72 h 99"/>
                    <a:gd name="T16" fmla="*/ 154 w 154"/>
                    <a:gd name="T17" fmla="*/ 99 h 9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4"/>
                    <a:gd name="T28" fmla="*/ 0 h 99"/>
                    <a:gd name="T29" fmla="*/ 154 w 154"/>
                    <a:gd name="T30" fmla="*/ 99 h 9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4" h="99">
                      <a:moveTo>
                        <a:pt x="0" y="0"/>
                      </a:moveTo>
                      <a:lnTo>
                        <a:pt x="18" y="0"/>
                      </a:lnTo>
                      <a:lnTo>
                        <a:pt x="36" y="3"/>
                      </a:lnTo>
                      <a:lnTo>
                        <a:pt x="58" y="10"/>
                      </a:lnTo>
                      <a:lnTo>
                        <a:pt x="75" y="20"/>
                      </a:lnTo>
                      <a:lnTo>
                        <a:pt x="97" y="34"/>
                      </a:lnTo>
                      <a:lnTo>
                        <a:pt x="119" y="51"/>
                      </a:lnTo>
                      <a:lnTo>
                        <a:pt x="136" y="72"/>
                      </a:lnTo>
                      <a:lnTo>
                        <a:pt x="154" y="99"/>
                      </a:lnTo>
                    </a:path>
                  </a:pathLst>
                </a:custGeom>
                <a:noFill/>
                <a:ln w="17526">
                  <a:solidFill>
                    <a:srgbClr val="0000FF"/>
                  </a:solidFill>
                  <a:prstDash val="solid"/>
                  <a:round/>
                  <a:headEnd/>
                  <a:tailEnd/>
                </a:ln>
              </p:spPr>
              <p:txBody>
                <a:bodyPr/>
                <a:lstStyle/>
                <a:p>
                  <a:endParaRPr lang="en-US"/>
                </a:p>
              </p:txBody>
            </p:sp>
            <p:sp>
              <p:nvSpPr>
                <p:cNvPr id="49230" name="Freeform 307"/>
                <p:cNvSpPr>
                  <a:spLocks noChangeAspect="1"/>
                </p:cNvSpPr>
                <p:nvPr/>
              </p:nvSpPr>
              <p:spPr bwMode="auto">
                <a:xfrm>
                  <a:off x="1140" y="2031"/>
                  <a:ext cx="155" cy="460"/>
                </a:xfrm>
                <a:custGeom>
                  <a:avLst/>
                  <a:gdLst>
                    <a:gd name="T0" fmla="*/ 0 w 155"/>
                    <a:gd name="T1" fmla="*/ 0 h 460"/>
                    <a:gd name="T2" fmla="*/ 11 w 155"/>
                    <a:gd name="T3" fmla="*/ 21 h 460"/>
                    <a:gd name="T4" fmla="*/ 18 w 155"/>
                    <a:gd name="T5" fmla="*/ 42 h 460"/>
                    <a:gd name="T6" fmla="*/ 40 w 155"/>
                    <a:gd name="T7" fmla="*/ 93 h 460"/>
                    <a:gd name="T8" fmla="*/ 58 w 155"/>
                    <a:gd name="T9" fmla="*/ 151 h 460"/>
                    <a:gd name="T10" fmla="*/ 76 w 155"/>
                    <a:gd name="T11" fmla="*/ 213 h 460"/>
                    <a:gd name="T12" fmla="*/ 97 w 155"/>
                    <a:gd name="T13" fmla="*/ 278 h 460"/>
                    <a:gd name="T14" fmla="*/ 115 w 155"/>
                    <a:gd name="T15" fmla="*/ 344 h 460"/>
                    <a:gd name="T16" fmla="*/ 137 w 155"/>
                    <a:gd name="T17" fmla="*/ 405 h 460"/>
                    <a:gd name="T18" fmla="*/ 155 w 155"/>
                    <a:gd name="T19" fmla="*/ 460 h 4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5"/>
                    <a:gd name="T31" fmla="*/ 0 h 460"/>
                    <a:gd name="T32" fmla="*/ 155 w 155"/>
                    <a:gd name="T33" fmla="*/ 460 h 4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5" h="460">
                      <a:moveTo>
                        <a:pt x="0" y="0"/>
                      </a:moveTo>
                      <a:lnTo>
                        <a:pt x="11" y="21"/>
                      </a:lnTo>
                      <a:lnTo>
                        <a:pt x="18" y="42"/>
                      </a:lnTo>
                      <a:lnTo>
                        <a:pt x="40" y="93"/>
                      </a:lnTo>
                      <a:lnTo>
                        <a:pt x="58" y="151"/>
                      </a:lnTo>
                      <a:lnTo>
                        <a:pt x="76" y="213"/>
                      </a:lnTo>
                      <a:lnTo>
                        <a:pt x="97" y="278"/>
                      </a:lnTo>
                      <a:lnTo>
                        <a:pt x="115" y="344"/>
                      </a:lnTo>
                      <a:lnTo>
                        <a:pt x="137" y="405"/>
                      </a:lnTo>
                      <a:lnTo>
                        <a:pt x="155" y="460"/>
                      </a:lnTo>
                    </a:path>
                  </a:pathLst>
                </a:custGeom>
                <a:noFill/>
                <a:ln w="17526">
                  <a:solidFill>
                    <a:srgbClr val="0000FF"/>
                  </a:solidFill>
                  <a:prstDash val="solid"/>
                  <a:round/>
                  <a:headEnd/>
                  <a:tailEnd/>
                </a:ln>
              </p:spPr>
              <p:txBody>
                <a:bodyPr/>
                <a:lstStyle/>
                <a:p>
                  <a:endParaRPr lang="en-US"/>
                </a:p>
              </p:txBody>
            </p:sp>
            <p:sp>
              <p:nvSpPr>
                <p:cNvPr id="49231" name="Freeform 308"/>
                <p:cNvSpPr>
                  <a:spLocks noChangeAspect="1"/>
                </p:cNvSpPr>
                <p:nvPr/>
              </p:nvSpPr>
              <p:spPr bwMode="auto">
                <a:xfrm>
                  <a:off x="1295" y="2491"/>
                  <a:ext cx="154" cy="361"/>
                </a:xfrm>
                <a:custGeom>
                  <a:avLst/>
                  <a:gdLst>
                    <a:gd name="T0" fmla="*/ 0 w 154"/>
                    <a:gd name="T1" fmla="*/ 0 h 361"/>
                    <a:gd name="T2" fmla="*/ 39 w 154"/>
                    <a:gd name="T3" fmla="*/ 103 h 361"/>
                    <a:gd name="T4" fmla="*/ 57 w 154"/>
                    <a:gd name="T5" fmla="*/ 155 h 361"/>
                    <a:gd name="T6" fmla="*/ 75 w 154"/>
                    <a:gd name="T7" fmla="*/ 203 h 361"/>
                    <a:gd name="T8" fmla="*/ 97 w 154"/>
                    <a:gd name="T9" fmla="*/ 247 h 361"/>
                    <a:gd name="T10" fmla="*/ 114 w 154"/>
                    <a:gd name="T11" fmla="*/ 292 h 361"/>
                    <a:gd name="T12" fmla="*/ 136 w 154"/>
                    <a:gd name="T13" fmla="*/ 330 h 361"/>
                    <a:gd name="T14" fmla="*/ 154 w 154"/>
                    <a:gd name="T15" fmla="*/ 361 h 361"/>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361"/>
                    <a:gd name="T26" fmla="*/ 154 w 154"/>
                    <a:gd name="T27" fmla="*/ 361 h 36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361">
                      <a:moveTo>
                        <a:pt x="0" y="0"/>
                      </a:moveTo>
                      <a:lnTo>
                        <a:pt x="39" y="103"/>
                      </a:lnTo>
                      <a:lnTo>
                        <a:pt x="57" y="155"/>
                      </a:lnTo>
                      <a:lnTo>
                        <a:pt x="75" y="203"/>
                      </a:lnTo>
                      <a:lnTo>
                        <a:pt x="97" y="247"/>
                      </a:lnTo>
                      <a:lnTo>
                        <a:pt x="114" y="292"/>
                      </a:lnTo>
                      <a:lnTo>
                        <a:pt x="136" y="330"/>
                      </a:lnTo>
                      <a:lnTo>
                        <a:pt x="154" y="361"/>
                      </a:lnTo>
                    </a:path>
                  </a:pathLst>
                </a:custGeom>
                <a:noFill/>
                <a:ln w="17526">
                  <a:solidFill>
                    <a:srgbClr val="0000FF"/>
                  </a:solidFill>
                  <a:prstDash val="solid"/>
                  <a:round/>
                  <a:headEnd/>
                  <a:tailEnd/>
                </a:ln>
              </p:spPr>
              <p:txBody>
                <a:bodyPr/>
                <a:lstStyle/>
                <a:p>
                  <a:endParaRPr lang="en-US"/>
                </a:p>
              </p:txBody>
            </p:sp>
            <p:sp>
              <p:nvSpPr>
                <p:cNvPr id="49232" name="Freeform 309"/>
                <p:cNvSpPr>
                  <a:spLocks noChangeAspect="1"/>
                </p:cNvSpPr>
                <p:nvPr/>
              </p:nvSpPr>
              <p:spPr bwMode="auto">
                <a:xfrm>
                  <a:off x="1449" y="2852"/>
                  <a:ext cx="154" cy="99"/>
                </a:xfrm>
                <a:custGeom>
                  <a:avLst/>
                  <a:gdLst>
                    <a:gd name="T0" fmla="*/ 0 w 154"/>
                    <a:gd name="T1" fmla="*/ 0 h 99"/>
                    <a:gd name="T2" fmla="*/ 18 w 154"/>
                    <a:gd name="T3" fmla="*/ 24 h 99"/>
                    <a:gd name="T4" fmla="*/ 39 w 154"/>
                    <a:gd name="T5" fmla="*/ 44 h 99"/>
                    <a:gd name="T6" fmla="*/ 57 w 154"/>
                    <a:gd name="T7" fmla="*/ 62 h 99"/>
                    <a:gd name="T8" fmla="*/ 75 w 154"/>
                    <a:gd name="T9" fmla="*/ 72 h 99"/>
                    <a:gd name="T10" fmla="*/ 97 w 154"/>
                    <a:gd name="T11" fmla="*/ 82 h 99"/>
                    <a:gd name="T12" fmla="*/ 115 w 154"/>
                    <a:gd name="T13" fmla="*/ 89 h 99"/>
                    <a:gd name="T14" fmla="*/ 154 w 154"/>
                    <a:gd name="T15" fmla="*/ 99 h 99"/>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99"/>
                    <a:gd name="T26" fmla="*/ 154 w 154"/>
                    <a:gd name="T27" fmla="*/ 99 h 9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99">
                      <a:moveTo>
                        <a:pt x="0" y="0"/>
                      </a:moveTo>
                      <a:lnTo>
                        <a:pt x="18" y="24"/>
                      </a:lnTo>
                      <a:lnTo>
                        <a:pt x="39" y="44"/>
                      </a:lnTo>
                      <a:lnTo>
                        <a:pt x="57" y="62"/>
                      </a:lnTo>
                      <a:lnTo>
                        <a:pt x="75" y="72"/>
                      </a:lnTo>
                      <a:lnTo>
                        <a:pt x="97" y="82"/>
                      </a:lnTo>
                      <a:lnTo>
                        <a:pt x="115" y="89"/>
                      </a:lnTo>
                      <a:lnTo>
                        <a:pt x="154" y="99"/>
                      </a:lnTo>
                    </a:path>
                  </a:pathLst>
                </a:custGeom>
                <a:noFill/>
                <a:ln w="17526">
                  <a:solidFill>
                    <a:srgbClr val="0000FF"/>
                  </a:solidFill>
                  <a:prstDash val="solid"/>
                  <a:round/>
                  <a:headEnd/>
                  <a:tailEnd/>
                </a:ln>
              </p:spPr>
              <p:txBody>
                <a:bodyPr/>
                <a:lstStyle/>
                <a:p>
                  <a:endParaRPr lang="en-US"/>
                </a:p>
              </p:txBody>
            </p:sp>
          </p:grpSp>
          <p:grpSp>
            <p:nvGrpSpPr>
              <p:cNvPr id="49351" name="Group 310"/>
              <p:cNvGrpSpPr>
                <a:grpSpLocks noChangeAspect="1"/>
              </p:cNvGrpSpPr>
              <p:nvPr/>
            </p:nvGrpSpPr>
            <p:grpSpPr bwMode="auto">
              <a:xfrm>
                <a:off x="3102" y="3334"/>
                <a:ext cx="984" cy="512"/>
                <a:chOff x="369" y="1932"/>
                <a:chExt cx="1234" cy="1019"/>
              </a:xfrm>
            </p:grpSpPr>
            <p:sp>
              <p:nvSpPr>
                <p:cNvPr id="49217" name="Freeform 311"/>
                <p:cNvSpPr>
                  <a:spLocks noChangeAspect="1"/>
                </p:cNvSpPr>
                <p:nvPr/>
              </p:nvSpPr>
              <p:spPr bwMode="auto">
                <a:xfrm>
                  <a:off x="369" y="2852"/>
                  <a:ext cx="154" cy="99"/>
                </a:xfrm>
                <a:custGeom>
                  <a:avLst/>
                  <a:gdLst>
                    <a:gd name="T0" fmla="*/ 0 w 154"/>
                    <a:gd name="T1" fmla="*/ 99 h 99"/>
                    <a:gd name="T2" fmla="*/ 40 w 154"/>
                    <a:gd name="T3" fmla="*/ 89 h 99"/>
                    <a:gd name="T4" fmla="*/ 57 w 154"/>
                    <a:gd name="T5" fmla="*/ 82 h 99"/>
                    <a:gd name="T6" fmla="*/ 75 w 154"/>
                    <a:gd name="T7" fmla="*/ 72 h 99"/>
                    <a:gd name="T8" fmla="*/ 97 w 154"/>
                    <a:gd name="T9" fmla="*/ 62 h 99"/>
                    <a:gd name="T10" fmla="*/ 115 w 154"/>
                    <a:gd name="T11" fmla="*/ 44 h 99"/>
                    <a:gd name="T12" fmla="*/ 136 w 154"/>
                    <a:gd name="T13" fmla="*/ 24 h 99"/>
                    <a:gd name="T14" fmla="*/ 154 w 154"/>
                    <a:gd name="T15" fmla="*/ 0 h 99"/>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99"/>
                    <a:gd name="T26" fmla="*/ 154 w 154"/>
                    <a:gd name="T27" fmla="*/ 99 h 9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99">
                      <a:moveTo>
                        <a:pt x="0" y="99"/>
                      </a:moveTo>
                      <a:lnTo>
                        <a:pt x="40" y="89"/>
                      </a:lnTo>
                      <a:lnTo>
                        <a:pt x="57" y="82"/>
                      </a:lnTo>
                      <a:lnTo>
                        <a:pt x="75" y="72"/>
                      </a:lnTo>
                      <a:lnTo>
                        <a:pt x="97" y="62"/>
                      </a:lnTo>
                      <a:lnTo>
                        <a:pt x="115" y="44"/>
                      </a:lnTo>
                      <a:lnTo>
                        <a:pt x="136" y="24"/>
                      </a:lnTo>
                      <a:lnTo>
                        <a:pt x="154" y="0"/>
                      </a:lnTo>
                    </a:path>
                  </a:pathLst>
                </a:custGeom>
                <a:noFill/>
                <a:ln w="17526">
                  <a:solidFill>
                    <a:srgbClr val="0000FF"/>
                  </a:solidFill>
                  <a:prstDash val="solid"/>
                  <a:round/>
                  <a:headEnd/>
                  <a:tailEnd/>
                </a:ln>
              </p:spPr>
              <p:txBody>
                <a:bodyPr/>
                <a:lstStyle/>
                <a:p>
                  <a:endParaRPr lang="en-US"/>
                </a:p>
              </p:txBody>
            </p:sp>
            <p:sp>
              <p:nvSpPr>
                <p:cNvPr id="49218" name="Freeform 312"/>
                <p:cNvSpPr>
                  <a:spLocks noChangeAspect="1"/>
                </p:cNvSpPr>
                <p:nvPr/>
              </p:nvSpPr>
              <p:spPr bwMode="auto">
                <a:xfrm>
                  <a:off x="523" y="2491"/>
                  <a:ext cx="155" cy="361"/>
                </a:xfrm>
                <a:custGeom>
                  <a:avLst/>
                  <a:gdLst>
                    <a:gd name="T0" fmla="*/ 0 w 155"/>
                    <a:gd name="T1" fmla="*/ 361 h 361"/>
                    <a:gd name="T2" fmla="*/ 18 w 155"/>
                    <a:gd name="T3" fmla="*/ 330 h 361"/>
                    <a:gd name="T4" fmla="*/ 40 w 155"/>
                    <a:gd name="T5" fmla="*/ 292 h 361"/>
                    <a:gd name="T6" fmla="*/ 58 w 155"/>
                    <a:gd name="T7" fmla="*/ 247 h 361"/>
                    <a:gd name="T8" fmla="*/ 76 w 155"/>
                    <a:gd name="T9" fmla="*/ 203 h 361"/>
                    <a:gd name="T10" fmla="*/ 97 w 155"/>
                    <a:gd name="T11" fmla="*/ 155 h 361"/>
                    <a:gd name="T12" fmla="*/ 115 w 155"/>
                    <a:gd name="T13" fmla="*/ 103 h 361"/>
                    <a:gd name="T14" fmla="*/ 155 w 155"/>
                    <a:gd name="T15" fmla="*/ 0 h 361"/>
                    <a:gd name="T16" fmla="*/ 0 60000 65536"/>
                    <a:gd name="T17" fmla="*/ 0 60000 65536"/>
                    <a:gd name="T18" fmla="*/ 0 60000 65536"/>
                    <a:gd name="T19" fmla="*/ 0 60000 65536"/>
                    <a:gd name="T20" fmla="*/ 0 60000 65536"/>
                    <a:gd name="T21" fmla="*/ 0 60000 65536"/>
                    <a:gd name="T22" fmla="*/ 0 60000 65536"/>
                    <a:gd name="T23" fmla="*/ 0 60000 65536"/>
                    <a:gd name="T24" fmla="*/ 0 w 155"/>
                    <a:gd name="T25" fmla="*/ 0 h 361"/>
                    <a:gd name="T26" fmla="*/ 155 w 155"/>
                    <a:gd name="T27" fmla="*/ 361 h 36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5" h="361">
                      <a:moveTo>
                        <a:pt x="0" y="361"/>
                      </a:moveTo>
                      <a:lnTo>
                        <a:pt x="18" y="330"/>
                      </a:lnTo>
                      <a:lnTo>
                        <a:pt x="40" y="292"/>
                      </a:lnTo>
                      <a:lnTo>
                        <a:pt x="58" y="247"/>
                      </a:lnTo>
                      <a:lnTo>
                        <a:pt x="76" y="203"/>
                      </a:lnTo>
                      <a:lnTo>
                        <a:pt x="97" y="155"/>
                      </a:lnTo>
                      <a:lnTo>
                        <a:pt x="115" y="103"/>
                      </a:lnTo>
                      <a:lnTo>
                        <a:pt x="155" y="0"/>
                      </a:lnTo>
                    </a:path>
                  </a:pathLst>
                </a:custGeom>
                <a:noFill/>
                <a:ln w="17526">
                  <a:solidFill>
                    <a:srgbClr val="0000FF"/>
                  </a:solidFill>
                  <a:prstDash val="solid"/>
                  <a:round/>
                  <a:headEnd/>
                  <a:tailEnd/>
                </a:ln>
              </p:spPr>
              <p:txBody>
                <a:bodyPr/>
                <a:lstStyle/>
                <a:p>
                  <a:endParaRPr lang="en-US"/>
                </a:p>
              </p:txBody>
            </p:sp>
            <p:sp>
              <p:nvSpPr>
                <p:cNvPr id="49219" name="Freeform 313"/>
                <p:cNvSpPr>
                  <a:spLocks noChangeAspect="1"/>
                </p:cNvSpPr>
                <p:nvPr/>
              </p:nvSpPr>
              <p:spPr bwMode="auto">
                <a:xfrm>
                  <a:off x="678" y="2031"/>
                  <a:ext cx="154" cy="460"/>
                </a:xfrm>
                <a:custGeom>
                  <a:avLst/>
                  <a:gdLst>
                    <a:gd name="T0" fmla="*/ 0 w 154"/>
                    <a:gd name="T1" fmla="*/ 460 h 460"/>
                    <a:gd name="T2" fmla="*/ 18 w 154"/>
                    <a:gd name="T3" fmla="*/ 405 h 460"/>
                    <a:gd name="T4" fmla="*/ 39 w 154"/>
                    <a:gd name="T5" fmla="*/ 344 h 460"/>
                    <a:gd name="T6" fmla="*/ 57 w 154"/>
                    <a:gd name="T7" fmla="*/ 278 h 460"/>
                    <a:gd name="T8" fmla="*/ 75 w 154"/>
                    <a:gd name="T9" fmla="*/ 213 h 460"/>
                    <a:gd name="T10" fmla="*/ 96 w 154"/>
                    <a:gd name="T11" fmla="*/ 151 h 460"/>
                    <a:gd name="T12" fmla="*/ 114 w 154"/>
                    <a:gd name="T13" fmla="*/ 93 h 460"/>
                    <a:gd name="T14" fmla="*/ 136 w 154"/>
                    <a:gd name="T15" fmla="*/ 42 h 460"/>
                    <a:gd name="T16" fmla="*/ 143 w 154"/>
                    <a:gd name="T17" fmla="*/ 21 h 460"/>
                    <a:gd name="T18" fmla="*/ 154 w 154"/>
                    <a:gd name="T19" fmla="*/ 0 h 4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4"/>
                    <a:gd name="T31" fmla="*/ 0 h 460"/>
                    <a:gd name="T32" fmla="*/ 154 w 154"/>
                    <a:gd name="T33" fmla="*/ 460 h 4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4" h="460">
                      <a:moveTo>
                        <a:pt x="0" y="460"/>
                      </a:moveTo>
                      <a:lnTo>
                        <a:pt x="18" y="405"/>
                      </a:lnTo>
                      <a:lnTo>
                        <a:pt x="39" y="344"/>
                      </a:lnTo>
                      <a:lnTo>
                        <a:pt x="57" y="278"/>
                      </a:lnTo>
                      <a:lnTo>
                        <a:pt x="75" y="213"/>
                      </a:lnTo>
                      <a:lnTo>
                        <a:pt x="96" y="151"/>
                      </a:lnTo>
                      <a:lnTo>
                        <a:pt x="114" y="93"/>
                      </a:lnTo>
                      <a:lnTo>
                        <a:pt x="136" y="42"/>
                      </a:lnTo>
                      <a:lnTo>
                        <a:pt x="143" y="21"/>
                      </a:lnTo>
                      <a:lnTo>
                        <a:pt x="154" y="0"/>
                      </a:lnTo>
                    </a:path>
                  </a:pathLst>
                </a:custGeom>
                <a:noFill/>
                <a:ln w="17526">
                  <a:solidFill>
                    <a:srgbClr val="0000FF"/>
                  </a:solidFill>
                  <a:prstDash val="solid"/>
                  <a:round/>
                  <a:headEnd/>
                  <a:tailEnd/>
                </a:ln>
              </p:spPr>
              <p:txBody>
                <a:bodyPr/>
                <a:lstStyle/>
                <a:p>
                  <a:endParaRPr lang="en-US"/>
                </a:p>
              </p:txBody>
            </p:sp>
            <p:sp>
              <p:nvSpPr>
                <p:cNvPr id="49220" name="Freeform 314"/>
                <p:cNvSpPr>
                  <a:spLocks noChangeAspect="1"/>
                </p:cNvSpPr>
                <p:nvPr/>
              </p:nvSpPr>
              <p:spPr bwMode="auto">
                <a:xfrm>
                  <a:off x="832" y="1932"/>
                  <a:ext cx="154" cy="99"/>
                </a:xfrm>
                <a:custGeom>
                  <a:avLst/>
                  <a:gdLst>
                    <a:gd name="T0" fmla="*/ 0 w 154"/>
                    <a:gd name="T1" fmla="*/ 99 h 99"/>
                    <a:gd name="T2" fmla="*/ 18 w 154"/>
                    <a:gd name="T3" fmla="*/ 72 h 99"/>
                    <a:gd name="T4" fmla="*/ 36 w 154"/>
                    <a:gd name="T5" fmla="*/ 51 h 99"/>
                    <a:gd name="T6" fmla="*/ 57 w 154"/>
                    <a:gd name="T7" fmla="*/ 34 h 99"/>
                    <a:gd name="T8" fmla="*/ 75 w 154"/>
                    <a:gd name="T9" fmla="*/ 20 h 99"/>
                    <a:gd name="T10" fmla="*/ 97 w 154"/>
                    <a:gd name="T11" fmla="*/ 10 h 99"/>
                    <a:gd name="T12" fmla="*/ 118 w 154"/>
                    <a:gd name="T13" fmla="*/ 3 h 99"/>
                    <a:gd name="T14" fmla="*/ 136 w 154"/>
                    <a:gd name="T15" fmla="*/ 0 h 99"/>
                    <a:gd name="T16" fmla="*/ 154 w 154"/>
                    <a:gd name="T17" fmla="*/ 0 h 9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4"/>
                    <a:gd name="T28" fmla="*/ 0 h 99"/>
                    <a:gd name="T29" fmla="*/ 154 w 154"/>
                    <a:gd name="T30" fmla="*/ 99 h 9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4" h="99">
                      <a:moveTo>
                        <a:pt x="0" y="99"/>
                      </a:moveTo>
                      <a:lnTo>
                        <a:pt x="18" y="72"/>
                      </a:lnTo>
                      <a:lnTo>
                        <a:pt x="36" y="51"/>
                      </a:lnTo>
                      <a:lnTo>
                        <a:pt x="57" y="34"/>
                      </a:lnTo>
                      <a:lnTo>
                        <a:pt x="75" y="20"/>
                      </a:lnTo>
                      <a:lnTo>
                        <a:pt x="97" y="10"/>
                      </a:lnTo>
                      <a:lnTo>
                        <a:pt x="118" y="3"/>
                      </a:lnTo>
                      <a:lnTo>
                        <a:pt x="136" y="0"/>
                      </a:lnTo>
                      <a:lnTo>
                        <a:pt x="154" y="0"/>
                      </a:lnTo>
                    </a:path>
                  </a:pathLst>
                </a:custGeom>
                <a:noFill/>
                <a:ln w="17526">
                  <a:solidFill>
                    <a:srgbClr val="0000FF"/>
                  </a:solidFill>
                  <a:prstDash val="solid"/>
                  <a:round/>
                  <a:headEnd/>
                  <a:tailEnd/>
                </a:ln>
              </p:spPr>
              <p:txBody>
                <a:bodyPr/>
                <a:lstStyle/>
                <a:p>
                  <a:endParaRPr lang="en-US"/>
                </a:p>
              </p:txBody>
            </p:sp>
            <p:sp>
              <p:nvSpPr>
                <p:cNvPr id="49221" name="Freeform 315"/>
                <p:cNvSpPr>
                  <a:spLocks noChangeAspect="1"/>
                </p:cNvSpPr>
                <p:nvPr/>
              </p:nvSpPr>
              <p:spPr bwMode="auto">
                <a:xfrm>
                  <a:off x="986" y="1932"/>
                  <a:ext cx="154" cy="99"/>
                </a:xfrm>
                <a:custGeom>
                  <a:avLst/>
                  <a:gdLst>
                    <a:gd name="T0" fmla="*/ 0 w 154"/>
                    <a:gd name="T1" fmla="*/ 0 h 99"/>
                    <a:gd name="T2" fmla="*/ 18 w 154"/>
                    <a:gd name="T3" fmla="*/ 0 h 99"/>
                    <a:gd name="T4" fmla="*/ 36 w 154"/>
                    <a:gd name="T5" fmla="*/ 3 h 99"/>
                    <a:gd name="T6" fmla="*/ 58 w 154"/>
                    <a:gd name="T7" fmla="*/ 10 h 99"/>
                    <a:gd name="T8" fmla="*/ 75 w 154"/>
                    <a:gd name="T9" fmla="*/ 20 h 99"/>
                    <a:gd name="T10" fmla="*/ 97 w 154"/>
                    <a:gd name="T11" fmla="*/ 34 h 99"/>
                    <a:gd name="T12" fmla="*/ 119 w 154"/>
                    <a:gd name="T13" fmla="*/ 51 h 99"/>
                    <a:gd name="T14" fmla="*/ 136 w 154"/>
                    <a:gd name="T15" fmla="*/ 72 h 99"/>
                    <a:gd name="T16" fmla="*/ 154 w 154"/>
                    <a:gd name="T17" fmla="*/ 99 h 9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4"/>
                    <a:gd name="T28" fmla="*/ 0 h 99"/>
                    <a:gd name="T29" fmla="*/ 154 w 154"/>
                    <a:gd name="T30" fmla="*/ 99 h 9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4" h="99">
                      <a:moveTo>
                        <a:pt x="0" y="0"/>
                      </a:moveTo>
                      <a:lnTo>
                        <a:pt x="18" y="0"/>
                      </a:lnTo>
                      <a:lnTo>
                        <a:pt x="36" y="3"/>
                      </a:lnTo>
                      <a:lnTo>
                        <a:pt x="58" y="10"/>
                      </a:lnTo>
                      <a:lnTo>
                        <a:pt x="75" y="20"/>
                      </a:lnTo>
                      <a:lnTo>
                        <a:pt x="97" y="34"/>
                      </a:lnTo>
                      <a:lnTo>
                        <a:pt x="119" y="51"/>
                      </a:lnTo>
                      <a:lnTo>
                        <a:pt x="136" y="72"/>
                      </a:lnTo>
                      <a:lnTo>
                        <a:pt x="154" y="99"/>
                      </a:lnTo>
                    </a:path>
                  </a:pathLst>
                </a:custGeom>
                <a:noFill/>
                <a:ln w="17526">
                  <a:solidFill>
                    <a:srgbClr val="0000FF"/>
                  </a:solidFill>
                  <a:prstDash val="solid"/>
                  <a:round/>
                  <a:headEnd/>
                  <a:tailEnd/>
                </a:ln>
              </p:spPr>
              <p:txBody>
                <a:bodyPr/>
                <a:lstStyle/>
                <a:p>
                  <a:endParaRPr lang="en-US"/>
                </a:p>
              </p:txBody>
            </p:sp>
            <p:sp>
              <p:nvSpPr>
                <p:cNvPr id="49222" name="Freeform 316"/>
                <p:cNvSpPr>
                  <a:spLocks noChangeAspect="1"/>
                </p:cNvSpPr>
                <p:nvPr/>
              </p:nvSpPr>
              <p:spPr bwMode="auto">
                <a:xfrm>
                  <a:off x="1140" y="2031"/>
                  <a:ext cx="155" cy="460"/>
                </a:xfrm>
                <a:custGeom>
                  <a:avLst/>
                  <a:gdLst>
                    <a:gd name="T0" fmla="*/ 0 w 155"/>
                    <a:gd name="T1" fmla="*/ 0 h 460"/>
                    <a:gd name="T2" fmla="*/ 11 w 155"/>
                    <a:gd name="T3" fmla="*/ 21 h 460"/>
                    <a:gd name="T4" fmla="*/ 18 w 155"/>
                    <a:gd name="T5" fmla="*/ 42 h 460"/>
                    <a:gd name="T6" fmla="*/ 40 w 155"/>
                    <a:gd name="T7" fmla="*/ 93 h 460"/>
                    <a:gd name="T8" fmla="*/ 58 w 155"/>
                    <a:gd name="T9" fmla="*/ 151 h 460"/>
                    <a:gd name="T10" fmla="*/ 76 w 155"/>
                    <a:gd name="T11" fmla="*/ 213 h 460"/>
                    <a:gd name="T12" fmla="*/ 97 w 155"/>
                    <a:gd name="T13" fmla="*/ 278 h 460"/>
                    <a:gd name="T14" fmla="*/ 115 w 155"/>
                    <a:gd name="T15" fmla="*/ 344 h 460"/>
                    <a:gd name="T16" fmla="*/ 137 w 155"/>
                    <a:gd name="T17" fmla="*/ 405 h 460"/>
                    <a:gd name="T18" fmla="*/ 155 w 155"/>
                    <a:gd name="T19" fmla="*/ 460 h 4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5"/>
                    <a:gd name="T31" fmla="*/ 0 h 460"/>
                    <a:gd name="T32" fmla="*/ 155 w 155"/>
                    <a:gd name="T33" fmla="*/ 460 h 4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5" h="460">
                      <a:moveTo>
                        <a:pt x="0" y="0"/>
                      </a:moveTo>
                      <a:lnTo>
                        <a:pt x="11" y="21"/>
                      </a:lnTo>
                      <a:lnTo>
                        <a:pt x="18" y="42"/>
                      </a:lnTo>
                      <a:lnTo>
                        <a:pt x="40" y="93"/>
                      </a:lnTo>
                      <a:lnTo>
                        <a:pt x="58" y="151"/>
                      </a:lnTo>
                      <a:lnTo>
                        <a:pt x="76" y="213"/>
                      </a:lnTo>
                      <a:lnTo>
                        <a:pt x="97" y="278"/>
                      </a:lnTo>
                      <a:lnTo>
                        <a:pt x="115" y="344"/>
                      </a:lnTo>
                      <a:lnTo>
                        <a:pt x="137" y="405"/>
                      </a:lnTo>
                      <a:lnTo>
                        <a:pt x="155" y="460"/>
                      </a:lnTo>
                    </a:path>
                  </a:pathLst>
                </a:custGeom>
                <a:noFill/>
                <a:ln w="17526">
                  <a:solidFill>
                    <a:srgbClr val="0000FF"/>
                  </a:solidFill>
                  <a:prstDash val="solid"/>
                  <a:round/>
                  <a:headEnd/>
                  <a:tailEnd/>
                </a:ln>
              </p:spPr>
              <p:txBody>
                <a:bodyPr/>
                <a:lstStyle/>
                <a:p>
                  <a:endParaRPr lang="en-US"/>
                </a:p>
              </p:txBody>
            </p:sp>
            <p:sp>
              <p:nvSpPr>
                <p:cNvPr id="49223" name="Freeform 317"/>
                <p:cNvSpPr>
                  <a:spLocks noChangeAspect="1"/>
                </p:cNvSpPr>
                <p:nvPr/>
              </p:nvSpPr>
              <p:spPr bwMode="auto">
                <a:xfrm>
                  <a:off x="1295" y="2491"/>
                  <a:ext cx="154" cy="361"/>
                </a:xfrm>
                <a:custGeom>
                  <a:avLst/>
                  <a:gdLst>
                    <a:gd name="T0" fmla="*/ 0 w 154"/>
                    <a:gd name="T1" fmla="*/ 0 h 361"/>
                    <a:gd name="T2" fmla="*/ 39 w 154"/>
                    <a:gd name="T3" fmla="*/ 103 h 361"/>
                    <a:gd name="T4" fmla="*/ 57 w 154"/>
                    <a:gd name="T5" fmla="*/ 155 h 361"/>
                    <a:gd name="T6" fmla="*/ 75 w 154"/>
                    <a:gd name="T7" fmla="*/ 203 h 361"/>
                    <a:gd name="T8" fmla="*/ 97 w 154"/>
                    <a:gd name="T9" fmla="*/ 247 h 361"/>
                    <a:gd name="T10" fmla="*/ 114 w 154"/>
                    <a:gd name="T11" fmla="*/ 292 h 361"/>
                    <a:gd name="T12" fmla="*/ 136 w 154"/>
                    <a:gd name="T13" fmla="*/ 330 h 361"/>
                    <a:gd name="T14" fmla="*/ 154 w 154"/>
                    <a:gd name="T15" fmla="*/ 361 h 361"/>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361"/>
                    <a:gd name="T26" fmla="*/ 154 w 154"/>
                    <a:gd name="T27" fmla="*/ 361 h 36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361">
                      <a:moveTo>
                        <a:pt x="0" y="0"/>
                      </a:moveTo>
                      <a:lnTo>
                        <a:pt x="39" y="103"/>
                      </a:lnTo>
                      <a:lnTo>
                        <a:pt x="57" y="155"/>
                      </a:lnTo>
                      <a:lnTo>
                        <a:pt x="75" y="203"/>
                      </a:lnTo>
                      <a:lnTo>
                        <a:pt x="97" y="247"/>
                      </a:lnTo>
                      <a:lnTo>
                        <a:pt x="114" y="292"/>
                      </a:lnTo>
                      <a:lnTo>
                        <a:pt x="136" y="330"/>
                      </a:lnTo>
                      <a:lnTo>
                        <a:pt x="154" y="361"/>
                      </a:lnTo>
                    </a:path>
                  </a:pathLst>
                </a:custGeom>
                <a:noFill/>
                <a:ln w="17526">
                  <a:solidFill>
                    <a:srgbClr val="0000FF"/>
                  </a:solidFill>
                  <a:prstDash val="solid"/>
                  <a:round/>
                  <a:headEnd/>
                  <a:tailEnd/>
                </a:ln>
              </p:spPr>
              <p:txBody>
                <a:bodyPr/>
                <a:lstStyle/>
                <a:p>
                  <a:endParaRPr lang="en-US"/>
                </a:p>
              </p:txBody>
            </p:sp>
            <p:sp>
              <p:nvSpPr>
                <p:cNvPr id="49224" name="Freeform 318"/>
                <p:cNvSpPr>
                  <a:spLocks noChangeAspect="1"/>
                </p:cNvSpPr>
                <p:nvPr/>
              </p:nvSpPr>
              <p:spPr bwMode="auto">
                <a:xfrm>
                  <a:off x="1449" y="2852"/>
                  <a:ext cx="154" cy="99"/>
                </a:xfrm>
                <a:custGeom>
                  <a:avLst/>
                  <a:gdLst>
                    <a:gd name="T0" fmla="*/ 0 w 154"/>
                    <a:gd name="T1" fmla="*/ 0 h 99"/>
                    <a:gd name="T2" fmla="*/ 18 w 154"/>
                    <a:gd name="T3" fmla="*/ 24 h 99"/>
                    <a:gd name="T4" fmla="*/ 39 w 154"/>
                    <a:gd name="T5" fmla="*/ 44 h 99"/>
                    <a:gd name="T6" fmla="*/ 57 w 154"/>
                    <a:gd name="T7" fmla="*/ 62 h 99"/>
                    <a:gd name="T8" fmla="*/ 75 w 154"/>
                    <a:gd name="T9" fmla="*/ 72 h 99"/>
                    <a:gd name="T10" fmla="*/ 97 w 154"/>
                    <a:gd name="T11" fmla="*/ 82 h 99"/>
                    <a:gd name="T12" fmla="*/ 115 w 154"/>
                    <a:gd name="T13" fmla="*/ 89 h 99"/>
                    <a:gd name="T14" fmla="*/ 154 w 154"/>
                    <a:gd name="T15" fmla="*/ 99 h 99"/>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99"/>
                    <a:gd name="T26" fmla="*/ 154 w 154"/>
                    <a:gd name="T27" fmla="*/ 99 h 9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99">
                      <a:moveTo>
                        <a:pt x="0" y="0"/>
                      </a:moveTo>
                      <a:lnTo>
                        <a:pt x="18" y="24"/>
                      </a:lnTo>
                      <a:lnTo>
                        <a:pt x="39" y="44"/>
                      </a:lnTo>
                      <a:lnTo>
                        <a:pt x="57" y="62"/>
                      </a:lnTo>
                      <a:lnTo>
                        <a:pt x="75" y="72"/>
                      </a:lnTo>
                      <a:lnTo>
                        <a:pt x="97" y="82"/>
                      </a:lnTo>
                      <a:lnTo>
                        <a:pt x="115" y="89"/>
                      </a:lnTo>
                      <a:lnTo>
                        <a:pt x="154" y="99"/>
                      </a:lnTo>
                    </a:path>
                  </a:pathLst>
                </a:custGeom>
                <a:noFill/>
                <a:ln w="17526">
                  <a:solidFill>
                    <a:srgbClr val="0000FF"/>
                  </a:solidFill>
                  <a:prstDash val="solid"/>
                  <a:round/>
                  <a:headEnd/>
                  <a:tailEnd/>
                </a:ln>
              </p:spPr>
              <p:txBody>
                <a:bodyPr/>
                <a:lstStyle/>
                <a:p>
                  <a:endParaRPr lang="en-US"/>
                </a:p>
              </p:txBody>
            </p:sp>
          </p:grpSp>
          <p:grpSp>
            <p:nvGrpSpPr>
              <p:cNvPr id="49352" name="Group 319"/>
              <p:cNvGrpSpPr>
                <a:grpSpLocks noChangeAspect="1"/>
              </p:cNvGrpSpPr>
              <p:nvPr/>
            </p:nvGrpSpPr>
            <p:grpSpPr bwMode="auto">
              <a:xfrm>
                <a:off x="3265" y="2987"/>
                <a:ext cx="984" cy="860"/>
                <a:chOff x="369" y="1932"/>
                <a:chExt cx="1234" cy="1019"/>
              </a:xfrm>
            </p:grpSpPr>
            <p:sp>
              <p:nvSpPr>
                <p:cNvPr id="49209" name="Freeform 320"/>
                <p:cNvSpPr>
                  <a:spLocks noChangeAspect="1"/>
                </p:cNvSpPr>
                <p:nvPr/>
              </p:nvSpPr>
              <p:spPr bwMode="auto">
                <a:xfrm>
                  <a:off x="369" y="2852"/>
                  <a:ext cx="154" cy="99"/>
                </a:xfrm>
                <a:custGeom>
                  <a:avLst/>
                  <a:gdLst>
                    <a:gd name="T0" fmla="*/ 0 w 154"/>
                    <a:gd name="T1" fmla="*/ 99 h 99"/>
                    <a:gd name="T2" fmla="*/ 40 w 154"/>
                    <a:gd name="T3" fmla="*/ 89 h 99"/>
                    <a:gd name="T4" fmla="*/ 57 w 154"/>
                    <a:gd name="T5" fmla="*/ 82 h 99"/>
                    <a:gd name="T6" fmla="*/ 75 w 154"/>
                    <a:gd name="T7" fmla="*/ 72 h 99"/>
                    <a:gd name="T8" fmla="*/ 97 w 154"/>
                    <a:gd name="T9" fmla="*/ 62 h 99"/>
                    <a:gd name="T10" fmla="*/ 115 w 154"/>
                    <a:gd name="T11" fmla="*/ 44 h 99"/>
                    <a:gd name="T12" fmla="*/ 136 w 154"/>
                    <a:gd name="T13" fmla="*/ 24 h 99"/>
                    <a:gd name="T14" fmla="*/ 154 w 154"/>
                    <a:gd name="T15" fmla="*/ 0 h 99"/>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99"/>
                    <a:gd name="T26" fmla="*/ 154 w 154"/>
                    <a:gd name="T27" fmla="*/ 99 h 9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99">
                      <a:moveTo>
                        <a:pt x="0" y="99"/>
                      </a:moveTo>
                      <a:lnTo>
                        <a:pt x="40" y="89"/>
                      </a:lnTo>
                      <a:lnTo>
                        <a:pt x="57" y="82"/>
                      </a:lnTo>
                      <a:lnTo>
                        <a:pt x="75" y="72"/>
                      </a:lnTo>
                      <a:lnTo>
                        <a:pt x="97" y="62"/>
                      </a:lnTo>
                      <a:lnTo>
                        <a:pt x="115" y="44"/>
                      </a:lnTo>
                      <a:lnTo>
                        <a:pt x="136" y="24"/>
                      </a:lnTo>
                      <a:lnTo>
                        <a:pt x="154" y="0"/>
                      </a:lnTo>
                    </a:path>
                  </a:pathLst>
                </a:custGeom>
                <a:noFill/>
                <a:ln w="17526">
                  <a:solidFill>
                    <a:srgbClr val="0000FF"/>
                  </a:solidFill>
                  <a:prstDash val="solid"/>
                  <a:round/>
                  <a:headEnd/>
                  <a:tailEnd/>
                </a:ln>
              </p:spPr>
              <p:txBody>
                <a:bodyPr/>
                <a:lstStyle/>
                <a:p>
                  <a:endParaRPr lang="en-US"/>
                </a:p>
              </p:txBody>
            </p:sp>
            <p:sp>
              <p:nvSpPr>
                <p:cNvPr id="49210" name="Freeform 321"/>
                <p:cNvSpPr>
                  <a:spLocks noChangeAspect="1"/>
                </p:cNvSpPr>
                <p:nvPr/>
              </p:nvSpPr>
              <p:spPr bwMode="auto">
                <a:xfrm>
                  <a:off x="523" y="2491"/>
                  <a:ext cx="155" cy="361"/>
                </a:xfrm>
                <a:custGeom>
                  <a:avLst/>
                  <a:gdLst>
                    <a:gd name="T0" fmla="*/ 0 w 155"/>
                    <a:gd name="T1" fmla="*/ 361 h 361"/>
                    <a:gd name="T2" fmla="*/ 18 w 155"/>
                    <a:gd name="T3" fmla="*/ 330 h 361"/>
                    <a:gd name="T4" fmla="*/ 40 w 155"/>
                    <a:gd name="T5" fmla="*/ 292 h 361"/>
                    <a:gd name="T6" fmla="*/ 58 w 155"/>
                    <a:gd name="T7" fmla="*/ 247 h 361"/>
                    <a:gd name="T8" fmla="*/ 76 w 155"/>
                    <a:gd name="T9" fmla="*/ 203 h 361"/>
                    <a:gd name="T10" fmla="*/ 97 w 155"/>
                    <a:gd name="T11" fmla="*/ 155 h 361"/>
                    <a:gd name="T12" fmla="*/ 115 w 155"/>
                    <a:gd name="T13" fmla="*/ 103 h 361"/>
                    <a:gd name="T14" fmla="*/ 155 w 155"/>
                    <a:gd name="T15" fmla="*/ 0 h 361"/>
                    <a:gd name="T16" fmla="*/ 0 60000 65536"/>
                    <a:gd name="T17" fmla="*/ 0 60000 65536"/>
                    <a:gd name="T18" fmla="*/ 0 60000 65536"/>
                    <a:gd name="T19" fmla="*/ 0 60000 65536"/>
                    <a:gd name="T20" fmla="*/ 0 60000 65536"/>
                    <a:gd name="T21" fmla="*/ 0 60000 65536"/>
                    <a:gd name="T22" fmla="*/ 0 60000 65536"/>
                    <a:gd name="T23" fmla="*/ 0 60000 65536"/>
                    <a:gd name="T24" fmla="*/ 0 w 155"/>
                    <a:gd name="T25" fmla="*/ 0 h 361"/>
                    <a:gd name="T26" fmla="*/ 155 w 155"/>
                    <a:gd name="T27" fmla="*/ 361 h 36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5" h="361">
                      <a:moveTo>
                        <a:pt x="0" y="361"/>
                      </a:moveTo>
                      <a:lnTo>
                        <a:pt x="18" y="330"/>
                      </a:lnTo>
                      <a:lnTo>
                        <a:pt x="40" y="292"/>
                      </a:lnTo>
                      <a:lnTo>
                        <a:pt x="58" y="247"/>
                      </a:lnTo>
                      <a:lnTo>
                        <a:pt x="76" y="203"/>
                      </a:lnTo>
                      <a:lnTo>
                        <a:pt x="97" y="155"/>
                      </a:lnTo>
                      <a:lnTo>
                        <a:pt x="115" y="103"/>
                      </a:lnTo>
                      <a:lnTo>
                        <a:pt x="155" y="0"/>
                      </a:lnTo>
                    </a:path>
                  </a:pathLst>
                </a:custGeom>
                <a:noFill/>
                <a:ln w="17526">
                  <a:solidFill>
                    <a:srgbClr val="0000FF"/>
                  </a:solidFill>
                  <a:prstDash val="solid"/>
                  <a:round/>
                  <a:headEnd/>
                  <a:tailEnd/>
                </a:ln>
              </p:spPr>
              <p:txBody>
                <a:bodyPr/>
                <a:lstStyle/>
                <a:p>
                  <a:endParaRPr lang="en-US"/>
                </a:p>
              </p:txBody>
            </p:sp>
            <p:sp>
              <p:nvSpPr>
                <p:cNvPr id="49211" name="Freeform 322"/>
                <p:cNvSpPr>
                  <a:spLocks noChangeAspect="1"/>
                </p:cNvSpPr>
                <p:nvPr/>
              </p:nvSpPr>
              <p:spPr bwMode="auto">
                <a:xfrm>
                  <a:off x="678" y="2031"/>
                  <a:ext cx="154" cy="460"/>
                </a:xfrm>
                <a:custGeom>
                  <a:avLst/>
                  <a:gdLst>
                    <a:gd name="T0" fmla="*/ 0 w 154"/>
                    <a:gd name="T1" fmla="*/ 460 h 460"/>
                    <a:gd name="T2" fmla="*/ 18 w 154"/>
                    <a:gd name="T3" fmla="*/ 405 h 460"/>
                    <a:gd name="T4" fmla="*/ 39 w 154"/>
                    <a:gd name="T5" fmla="*/ 344 h 460"/>
                    <a:gd name="T6" fmla="*/ 57 w 154"/>
                    <a:gd name="T7" fmla="*/ 278 h 460"/>
                    <a:gd name="T8" fmla="*/ 75 w 154"/>
                    <a:gd name="T9" fmla="*/ 213 h 460"/>
                    <a:gd name="T10" fmla="*/ 96 w 154"/>
                    <a:gd name="T11" fmla="*/ 151 h 460"/>
                    <a:gd name="T12" fmla="*/ 114 w 154"/>
                    <a:gd name="T13" fmla="*/ 93 h 460"/>
                    <a:gd name="T14" fmla="*/ 136 w 154"/>
                    <a:gd name="T15" fmla="*/ 42 h 460"/>
                    <a:gd name="T16" fmla="*/ 143 w 154"/>
                    <a:gd name="T17" fmla="*/ 21 h 460"/>
                    <a:gd name="T18" fmla="*/ 154 w 154"/>
                    <a:gd name="T19" fmla="*/ 0 h 4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4"/>
                    <a:gd name="T31" fmla="*/ 0 h 460"/>
                    <a:gd name="T32" fmla="*/ 154 w 154"/>
                    <a:gd name="T33" fmla="*/ 460 h 4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4" h="460">
                      <a:moveTo>
                        <a:pt x="0" y="460"/>
                      </a:moveTo>
                      <a:lnTo>
                        <a:pt x="18" y="405"/>
                      </a:lnTo>
                      <a:lnTo>
                        <a:pt x="39" y="344"/>
                      </a:lnTo>
                      <a:lnTo>
                        <a:pt x="57" y="278"/>
                      </a:lnTo>
                      <a:lnTo>
                        <a:pt x="75" y="213"/>
                      </a:lnTo>
                      <a:lnTo>
                        <a:pt x="96" y="151"/>
                      </a:lnTo>
                      <a:lnTo>
                        <a:pt x="114" y="93"/>
                      </a:lnTo>
                      <a:lnTo>
                        <a:pt x="136" y="42"/>
                      </a:lnTo>
                      <a:lnTo>
                        <a:pt x="143" y="21"/>
                      </a:lnTo>
                      <a:lnTo>
                        <a:pt x="154" y="0"/>
                      </a:lnTo>
                    </a:path>
                  </a:pathLst>
                </a:custGeom>
                <a:noFill/>
                <a:ln w="17526">
                  <a:solidFill>
                    <a:srgbClr val="0000FF"/>
                  </a:solidFill>
                  <a:prstDash val="solid"/>
                  <a:round/>
                  <a:headEnd/>
                  <a:tailEnd/>
                </a:ln>
              </p:spPr>
              <p:txBody>
                <a:bodyPr/>
                <a:lstStyle/>
                <a:p>
                  <a:endParaRPr lang="en-US"/>
                </a:p>
              </p:txBody>
            </p:sp>
            <p:sp>
              <p:nvSpPr>
                <p:cNvPr id="49212" name="Freeform 323"/>
                <p:cNvSpPr>
                  <a:spLocks noChangeAspect="1"/>
                </p:cNvSpPr>
                <p:nvPr/>
              </p:nvSpPr>
              <p:spPr bwMode="auto">
                <a:xfrm>
                  <a:off x="832" y="1932"/>
                  <a:ext cx="154" cy="99"/>
                </a:xfrm>
                <a:custGeom>
                  <a:avLst/>
                  <a:gdLst>
                    <a:gd name="T0" fmla="*/ 0 w 154"/>
                    <a:gd name="T1" fmla="*/ 99 h 99"/>
                    <a:gd name="T2" fmla="*/ 18 w 154"/>
                    <a:gd name="T3" fmla="*/ 72 h 99"/>
                    <a:gd name="T4" fmla="*/ 36 w 154"/>
                    <a:gd name="T5" fmla="*/ 51 h 99"/>
                    <a:gd name="T6" fmla="*/ 57 w 154"/>
                    <a:gd name="T7" fmla="*/ 34 h 99"/>
                    <a:gd name="T8" fmla="*/ 75 w 154"/>
                    <a:gd name="T9" fmla="*/ 20 h 99"/>
                    <a:gd name="T10" fmla="*/ 97 w 154"/>
                    <a:gd name="T11" fmla="*/ 10 h 99"/>
                    <a:gd name="T12" fmla="*/ 118 w 154"/>
                    <a:gd name="T13" fmla="*/ 3 h 99"/>
                    <a:gd name="T14" fmla="*/ 136 w 154"/>
                    <a:gd name="T15" fmla="*/ 0 h 99"/>
                    <a:gd name="T16" fmla="*/ 154 w 154"/>
                    <a:gd name="T17" fmla="*/ 0 h 9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4"/>
                    <a:gd name="T28" fmla="*/ 0 h 99"/>
                    <a:gd name="T29" fmla="*/ 154 w 154"/>
                    <a:gd name="T30" fmla="*/ 99 h 9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4" h="99">
                      <a:moveTo>
                        <a:pt x="0" y="99"/>
                      </a:moveTo>
                      <a:lnTo>
                        <a:pt x="18" y="72"/>
                      </a:lnTo>
                      <a:lnTo>
                        <a:pt x="36" y="51"/>
                      </a:lnTo>
                      <a:lnTo>
                        <a:pt x="57" y="34"/>
                      </a:lnTo>
                      <a:lnTo>
                        <a:pt x="75" y="20"/>
                      </a:lnTo>
                      <a:lnTo>
                        <a:pt x="97" y="10"/>
                      </a:lnTo>
                      <a:lnTo>
                        <a:pt x="118" y="3"/>
                      </a:lnTo>
                      <a:lnTo>
                        <a:pt x="136" y="0"/>
                      </a:lnTo>
                      <a:lnTo>
                        <a:pt x="154" y="0"/>
                      </a:lnTo>
                    </a:path>
                  </a:pathLst>
                </a:custGeom>
                <a:noFill/>
                <a:ln w="17526">
                  <a:solidFill>
                    <a:srgbClr val="0000FF"/>
                  </a:solidFill>
                  <a:prstDash val="solid"/>
                  <a:round/>
                  <a:headEnd/>
                  <a:tailEnd/>
                </a:ln>
              </p:spPr>
              <p:txBody>
                <a:bodyPr/>
                <a:lstStyle/>
                <a:p>
                  <a:endParaRPr lang="en-US"/>
                </a:p>
              </p:txBody>
            </p:sp>
            <p:sp>
              <p:nvSpPr>
                <p:cNvPr id="49213" name="Freeform 324"/>
                <p:cNvSpPr>
                  <a:spLocks noChangeAspect="1"/>
                </p:cNvSpPr>
                <p:nvPr/>
              </p:nvSpPr>
              <p:spPr bwMode="auto">
                <a:xfrm>
                  <a:off x="986" y="1932"/>
                  <a:ext cx="154" cy="99"/>
                </a:xfrm>
                <a:custGeom>
                  <a:avLst/>
                  <a:gdLst>
                    <a:gd name="T0" fmla="*/ 0 w 154"/>
                    <a:gd name="T1" fmla="*/ 0 h 99"/>
                    <a:gd name="T2" fmla="*/ 18 w 154"/>
                    <a:gd name="T3" fmla="*/ 0 h 99"/>
                    <a:gd name="T4" fmla="*/ 36 w 154"/>
                    <a:gd name="T5" fmla="*/ 3 h 99"/>
                    <a:gd name="T6" fmla="*/ 58 w 154"/>
                    <a:gd name="T7" fmla="*/ 10 h 99"/>
                    <a:gd name="T8" fmla="*/ 75 w 154"/>
                    <a:gd name="T9" fmla="*/ 20 h 99"/>
                    <a:gd name="T10" fmla="*/ 97 w 154"/>
                    <a:gd name="T11" fmla="*/ 34 h 99"/>
                    <a:gd name="T12" fmla="*/ 119 w 154"/>
                    <a:gd name="T13" fmla="*/ 51 h 99"/>
                    <a:gd name="T14" fmla="*/ 136 w 154"/>
                    <a:gd name="T15" fmla="*/ 72 h 99"/>
                    <a:gd name="T16" fmla="*/ 154 w 154"/>
                    <a:gd name="T17" fmla="*/ 99 h 9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4"/>
                    <a:gd name="T28" fmla="*/ 0 h 99"/>
                    <a:gd name="T29" fmla="*/ 154 w 154"/>
                    <a:gd name="T30" fmla="*/ 99 h 9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4" h="99">
                      <a:moveTo>
                        <a:pt x="0" y="0"/>
                      </a:moveTo>
                      <a:lnTo>
                        <a:pt x="18" y="0"/>
                      </a:lnTo>
                      <a:lnTo>
                        <a:pt x="36" y="3"/>
                      </a:lnTo>
                      <a:lnTo>
                        <a:pt x="58" y="10"/>
                      </a:lnTo>
                      <a:lnTo>
                        <a:pt x="75" y="20"/>
                      </a:lnTo>
                      <a:lnTo>
                        <a:pt x="97" y="34"/>
                      </a:lnTo>
                      <a:lnTo>
                        <a:pt x="119" y="51"/>
                      </a:lnTo>
                      <a:lnTo>
                        <a:pt x="136" y="72"/>
                      </a:lnTo>
                      <a:lnTo>
                        <a:pt x="154" y="99"/>
                      </a:lnTo>
                    </a:path>
                  </a:pathLst>
                </a:custGeom>
                <a:noFill/>
                <a:ln w="17526">
                  <a:solidFill>
                    <a:srgbClr val="0000FF"/>
                  </a:solidFill>
                  <a:prstDash val="solid"/>
                  <a:round/>
                  <a:headEnd/>
                  <a:tailEnd/>
                </a:ln>
              </p:spPr>
              <p:txBody>
                <a:bodyPr/>
                <a:lstStyle/>
                <a:p>
                  <a:endParaRPr lang="en-US"/>
                </a:p>
              </p:txBody>
            </p:sp>
            <p:sp>
              <p:nvSpPr>
                <p:cNvPr id="49214" name="Freeform 325"/>
                <p:cNvSpPr>
                  <a:spLocks noChangeAspect="1"/>
                </p:cNvSpPr>
                <p:nvPr/>
              </p:nvSpPr>
              <p:spPr bwMode="auto">
                <a:xfrm>
                  <a:off x="1140" y="2031"/>
                  <a:ext cx="155" cy="460"/>
                </a:xfrm>
                <a:custGeom>
                  <a:avLst/>
                  <a:gdLst>
                    <a:gd name="T0" fmla="*/ 0 w 155"/>
                    <a:gd name="T1" fmla="*/ 0 h 460"/>
                    <a:gd name="T2" fmla="*/ 11 w 155"/>
                    <a:gd name="T3" fmla="*/ 21 h 460"/>
                    <a:gd name="T4" fmla="*/ 18 w 155"/>
                    <a:gd name="T5" fmla="*/ 42 h 460"/>
                    <a:gd name="T6" fmla="*/ 40 w 155"/>
                    <a:gd name="T7" fmla="*/ 93 h 460"/>
                    <a:gd name="T8" fmla="*/ 58 w 155"/>
                    <a:gd name="T9" fmla="*/ 151 h 460"/>
                    <a:gd name="T10" fmla="*/ 76 w 155"/>
                    <a:gd name="T11" fmla="*/ 213 h 460"/>
                    <a:gd name="T12" fmla="*/ 97 w 155"/>
                    <a:gd name="T13" fmla="*/ 278 h 460"/>
                    <a:gd name="T14" fmla="*/ 115 w 155"/>
                    <a:gd name="T15" fmla="*/ 344 h 460"/>
                    <a:gd name="T16" fmla="*/ 137 w 155"/>
                    <a:gd name="T17" fmla="*/ 405 h 460"/>
                    <a:gd name="T18" fmla="*/ 155 w 155"/>
                    <a:gd name="T19" fmla="*/ 460 h 4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5"/>
                    <a:gd name="T31" fmla="*/ 0 h 460"/>
                    <a:gd name="T32" fmla="*/ 155 w 155"/>
                    <a:gd name="T33" fmla="*/ 460 h 4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5" h="460">
                      <a:moveTo>
                        <a:pt x="0" y="0"/>
                      </a:moveTo>
                      <a:lnTo>
                        <a:pt x="11" y="21"/>
                      </a:lnTo>
                      <a:lnTo>
                        <a:pt x="18" y="42"/>
                      </a:lnTo>
                      <a:lnTo>
                        <a:pt x="40" y="93"/>
                      </a:lnTo>
                      <a:lnTo>
                        <a:pt x="58" y="151"/>
                      </a:lnTo>
                      <a:lnTo>
                        <a:pt x="76" y="213"/>
                      </a:lnTo>
                      <a:lnTo>
                        <a:pt x="97" y="278"/>
                      </a:lnTo>
                      <a:lnTo>
                        <a:pt x="115" y="344"/>
                      </a:lnTo>
                      <a:lnTo>
                        <a:pt x="137" y="405"/>
                      </a:lnTo>
                      <a:lnTo>
                        <a:pt x="155" y="460"/>
                      </a:lnTo>
                    </a:path>
                  </a:pathLst>
                </a:custGeom>
                <a:noFill/>
                <a:ln w="17526">
                  <a:solidFill>
                    <a:srgbClr val="0000FF"/>
                  </a:solidFill>
                  <a:prstDash val="solid"/>
                  <a:round/>
                  <a:headEnd/>
                  <a:tailEnd/>
                </a:ln>
              </p:spPr>
              <p:txBody>
                <a:bodyPr/>
                <a:lstStyle/>
                <a:p>
                  <a:endParaRPr lang="en-US"/>
                </a:p>
              </p:txBody>
            </p:sp>
            <p:sp>
              <p:nvSpPr>
                <p:cNvPr id="49215" name="Freeform 326"/>
                <p:cNvSpPr>
                  <a:spLocks noChangeAspect="1"/>
                </p:cNvSpPr>
                <p:nvPr/>
              </p:nvSpPr>
              <p:spPr bwMode="auto">
                <a:xfrm>
                  <a:off x="1295" y="2491"/>
                  <a:ext cx="154" cy="361"/>
                </a:xfrm>
                <a:custGeom>
                  <a:avLst/>
                  <a:gdLst>
                    <a:gd name="T0" fmla="*/ 0 w 154"/>
                    <a:gd name="T1" fmla="*/ 0 h 361"/>
                    <a:gd name="T2" fmla="*/ 39 w 154"/>
                    <a:gd name="T3" fmla="*/ 103 h 361"/>
                    <a:gd name="T4" fmla="*/ 57 w 154"/>
                    <a:gd name="T5" fmla="*/ 155 h 361"/>
                    <a:gd name="T6" fmla="*/ 75 w 154"/>
                    <a:gd name="T7" fmla="*/ 203 h 361"/>
                    <a:gd name="T8" fmla="*/ 97 w 154"/>
                    <a:gd name="T9" fmla="*/ 247 h 361"/>
                    <a:gd name="T10" fmla="*/ 114 w 154"/>
                    <a:gd name="T11" fmla="*/ 292 h 361"/>
                    <a:gd name="T12" fmla="*/ 136 w 154"/>
                    <a:gd name="T13" fmla="*/ 330 h 361"/>
                    <a:gd name="T14" fmla="*/ 154 w 154"/>
                    <a:gd name="T15" fmla="*/ 361 h 361"/>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361"/>
                    <a:gd name="T26" fmla="*/ 154 w 154"/>
                    <a:gd name="T27" fmla="*/ 361 h 36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361">
                      <a:moveTo>
                        <a:pt x="0" y="0"/>
                      </a:moveTo>
                      <a:lnTo>
                        <a:pt x="39" y="103"/>
                      </a:lnTo>
                      <a:lnTo>
                        <a:pt x="57" y="155"/>
                      </a:lnTo>
                      <a:lnTo>
                        <a:pt x="75" y="203"/>
                      </a:lnTo>
                      <a:lnTo>
                        <a:pt x="97" y="247"/>
                      </a:lnTo>
                      <a:lnTo>
                        <a:pt x="114" y="292"/>
                      </a:lnTo>
                      <a:lnTo>
                        <a:pt x="136" y="330"/>
                      </a:lnTo>
                      <a:lnTo>
                        <a:pt x="154" y="361"/>
                      </a:lnTo>
                    </a:path>
                  </a:pathLst>
                </a:custGeom>
                <a:noFill/>
                <a:ln w="17526">
                  <a:solidFill>
                    <a:srgbClr val="0000FF"/>
                  </a:solidFill>
                  <a:prstDash val="solid"/>
                  <a:round/>
                  <a:headEnd/>
                  <a:tailEnd/>
                </a:ln>
              </p:spPr>
              <p:txBody>
                <a:bodyPr/>
                <a:lstStyle/>
                <a:p>
                  <a:endParaRPr lang="en-US"/>
                </a:p>
              </p:txBody>
            </p:sp>
            <p:sp>
              <p:nvSpPr>
                <p:cNvPr id="49216" name="Freeform 327"/>
                <p:cNvSpPr>
                  <a:spLocks noChangeAspect="1"/>
                </p:cNvSpPr>
                <p:nvPr/>
              </p:nvSpPr>
              <p:spPr bwMode="auto">
                <a:xfrm>
                  <a:off x="1449" y="2852"/>
                  <a:ext cx="154" cy="99"/>
                </a:xfrm>
                <a:custGeom>
                  <a:avLst/>
                  <a:gdLst>
                    <a:gd name="T0" fmla="*/ 0 w 154"/>
                    <a:gd name="T1" fmla="*/ 0 h 99"/>
                    <a:gd name="T2" fmla="*/ 18 w 154"/>
                    <a:gd name="T3" fmla="*/ 24 h 99"/>
                    <a:gd name="T4" fmla="*/ 39 w 154"/>
                    <a:gd name="T5" fmla="*/ 44 h 99"/>
                    <a:gd name="T6" fmla="*/ 57 w 154"/>
                    <a:gd name="T7" fmla="*/ 62 h 99"/>
                    <a:gd name="T8" fmla="*/ 75 w 154"/>
                    <a:gd name="T9" fmla="*/ 72 h 99"/>
                    <a:gd name="T10" fmla="*/ 97 w 154"/>
                    <a:gd name="T11" fmla="*/ 82 h 99"/>
                    <a:gd name="T12" fmla="*/ 115 w 154"/>
                    <a:gd name="T13" fmla="*/ 89 h 99"/>
                    <a:gd name="T14" fmla="*/ 154 w 154"/>
                    <a:gd name="T15" fmla="*/ 99 h 99"/>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99"/>
                    <a:gd name="T26" fmla="*/ 154 w 154"/>
                    <a:gd name="T27" fmla="*/ 99 h 9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99">
                      <a:moveTo>
                        <a:pt x="0" y="0"/>
                      </a:moveTo>
                      <a:lnTo>
                        <a:pt x="18" y="24"/>
                      </a:lnTo>
                      <a:lnTo>
                        <a:pt x="39" y="44"/>
                      </a:lnTo>
                      <a:lnTo>
                        <a:pt x="57" y="62"/>
                      </a:lnTo>
                      <a:lnTo>
                        <a:pt x="75" y="72"/>
                      </a:lnTo>
                      <a:lnTo>
                        <a:pt x="97" y="82"/>
                      </a:lnTo>
                      <a:lnTo>
                        <a:pt x="115" y="89"/>
                      </a:lnTo>
                      <a:lnTo>
                        <a:pt x="154" y="99"/>
                      </a:lnTo>
                    </a:path>
                  </a:pathLst>
                </a:custGeom>
                <a:noFill/>
                <a:ln w="17526">
                  <a:solidFill>
                    <a:srgbClr val="0000FF"/>
                  </a:solidFill>
                  <a:prstDash val="solid"/>
                  <a:round/>
                  <a:headEnd/>
                  <a:tailEnd/>
                </a:ln>
              </p:spPr>
              <p:txBody>
                <a:bodyPr/>
                <a:lstStyle/>
                <a:p>
                  <a:endParaRPr lang="en-US"/>
                </a:p>
              </p:txBody>
            </p:sp>
          </p:grpSp>
          <p:grpSp>
            <p:nvGrpSpPr>
              <p:cNvPr id="49353" name="Group 328"/>
              <p:cNvGrpSpPr>
                <a:grpSpLocks noChangeAspect="1"/>
              </p:cNvGrpSpPr>
              <p:nvPr/>
            </p:nvGrpSpPr>
            <p:grpSpPr bwMode="auto">
              <a:xfrm>
                <a:off x="3415" y="3269"/>
                <a:ext cx="984" cy="578"/>
                <a:chOff x="369" y="1932"/>
                <a:chExt cx="1234" cy="1019"/>
              </a:xfrm>
            </p:grpSpPr>
            <p:sp>
              <p:nvSpPr>
                <p:cNvPr id="49201" name="Freeform 329"/>
                <p:cNvSpPr>
                  <a:spLocks noChangeAspect="1"/>
                </p:cNvSpPr>
                <p:nvPr/>
              </p:nvSpPr>
              <p:spPr bwMode="auto">
                <a:xfrm>
                  <a:off x="369" y="2852"/>
                  <a:ext cx="154" cy="99"/>
                </a:xfrm>
                <a:custGeom>
                  <a:avLst/>
                  <a:gdLst>
                    <a:gd name="T0" fmla="*/ 0 w 154"/>
                    <a:gd name="T1" fmla="*/ 99 h 99"/>
                    <a:gd name="T2" fmla="*/ 40 w 154"/>
                    <a:gd name="T3" fmla="*/ 89 h 99"/>
                    <a:gd name="T4" fmla="*/ 57 w 154"/>
                    <a:gd name="T5" fmla="*/ 82 h 99"/>
                    <a:gd name="T6" fmla="*/ 75 w 154"/>
                    <a:gd name="T7" fmla="*/ 72 h 99"/>
                    <a:gd name="T8" fmla="*/ 97 w 154"/>
                    <a:gd name="T9" fmla="*/ 62 h 99"/>
                    <a:gd name="T10" fmla="*/ 115 w 154"/>
                    <a:gd name="T11" fmla="*/ 44 h 99"/>
                    <a:gd name="T12" fmla="*/ 136 w 154"/>
                    <a:gd name="T13" fmla="*/ 24 h 99"/>
                    <a:gd name="T14" fmla="*/ 154 w 154"/>
                    <a:gd name="T15" fmla="*/ 0 h 99"/>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99"/>
                    <a:gd name="T26" fmla="*/ 154 w 154"/>
                    <a:gd name="T27" fmla="*/ 99 h 9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99">
                      <a:moveTo>
                        <a:pt x="0" y="99"/>
                      </a:moveTo>
                      <a:lnTo>
                        <a:pt x="40" y="89"/>
                      </a:lnTo>
                      <a:lnTo>
                        <a:pt x="57" y="82"/>
                      </a:lnTo>
                      <a:lnTo>
                        <a:pt x="75" y="72"/>
                      </a:lnTo>
                      <a:lnTo>
                        <a:pt x="97" y="62"/>
                      </a:lnTo>
                      <a:lnTo>
                        <a:pt x="115" y="44"/>
                      </a:lnTo>
                      <a:lnTo>
                        <a:pt x="136" y="24"/>
                      </a:lnTo>
                      <a:lnTo>
                        <a:pt x="154" y="0"/>
                      </a:lnTo>
                    </a:path>
                  </a:pathLst>
                </a:custGeom>
                <a:noFill/>
                <a:ln w="17526">
                  <a:solidFill>
                    <a:srgbClr val="0000FF"/>
                  </a:solidFill>
                  <a:prstDash val="solid"/>
                  <a:round/>
                  <a:headEnd/>
                  <a:tailEnd/>
                </a:ln>
              </p:spPr>
              <p:txBody>
                <a:bodyPr/>
                <a:lstStyle/>
                <a:p>
                  <a:endParaRPr lang="en-US"/>
                </a:p>
              </p:txBody>
            </p:sp>
            <p:sp>
              <p:nvSpPr>
                <p:cNvPr id="49202" name="Freeform 330"/>
                <p:cNvSpPr>
                  <a:spLocks noChangeAspect="1"/>
                </p:cNvSpPr>
                <p:nvPr/>
              </p:nvSpPr>
              <p:spPr bwMode="auto">
                <a:xfrm>
                  <a:off x="523" y="2491"/>
                  <a:ext cx="155" cy="361"/>
                </a:xfrm>
                <a:custGeom>
                  <a:avLst/>
                  <a:gdLst>
                    <a:gd name="T0" fmla="*/ 0 w 155"/>
                    <a:gd name="T1" fmla="*/ 361 h 361"/>
                    <a:gd name="T2" fmla="*/ 18 w 155"/>
                    <a:gd name="T3" fmla="*/ 330 h 361"/>
                    <a:gd name="T4" fmla="*/ 40 w 155"/>
                    <a:gd name="T5" fmla="*/ 292 h 361"/>
                    <a:gd name="T6" fmla="*/ 58 w 155"/>
                    <a:gd name="T7" fmla="*/ 247 h 361"/>
                    <a:gd name="T8" fmla="*/ 76 w 155"/>
                    <a:gd name="T9" fmla="*/ 203 h 361"/>
                    <a:gd name="T10" fmla="*/ 97 w 155"/>
                    <a:gd name="T11" fmla="*/ 155 h 361"/>
                    <a:gd name="T12" fmla="*/ 115 w 155"/>
                    <a:gd name="T13" fmla="*/ 103 h 361"/>
                    <a:gd name="T14" fmla="*/ 155 w 155"/>
                    <a:gd name="T15" fmla="*/ 0 h 361"/>
                    <a:gd name="T16" fmla="*/ 0 60000 65536"/>
                    <a:gd name="T17" fmla="*/ 0 60000 65536"/>
                    <a:gd name="T18" fmla="*/ 0 60000 65536"/>
                    <a:gd name="T19" fmla="*/ 0 60000 65536"/>
                    <a:gd name="T20" fmla="*/ 0 60000 65536"/>
                    <a:gd name="T21" fmla="*/ 0 60000 65536"/>
                    <a:gd name="T22" fmla="*/ 0 60000 65536"/>
                    <a:gd name="T23" fmla="*/ 0 60000 65536"/>
                    <a:gd name="T24" fmla="*/ 0 w 155"/>
                    <a:gd name="T25" fmla="*/ 0 h 361"/>
                    <a:gd name="T26" fmla="*/ 155 w 155"/>
                    <a:gd name="T27" fmla="*/ 361 h 36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5" h="361">
                      <a:moveTo>
                        <a:pt x="0" y="361"/>
                      </a:moveTo>
                      <a:lnTo>
                        <a:pt x="18" y="330"/>
                      </a:lnTo>
                      <a:lnTo>
                        <a:pt x="40" y="292"/>
                      </a:lnTo>
                      <a:lnTo>
                        <a:pt x="58" y="247"/>
                      </a:lnTo>
                      <a:lnTo>
                        <a:pt x="76" y="203"/>
                      </a:lnTo>
                      <a:lnTo>
                        <a:pt x="97" y="155"/>
                      </a:lnTo>
                      <a:lnTo>
                        <a:pt x="115" y="103"/>
                      </a:lnTo>
                      <a:lnTo>
                        <a:pt x="155" y="0"/>
                      </a:lnTo>
                    </a:path>
                  </a:pathLst>
                </a:custGeom>
                <a:noFill/>
                <a:ln w="17526">
                  <a:solidFill>
                    <a:srgbClr val="0000FF"/>
                  </a:solidFill>
                  <a:prstDash val="solid"/>
                  <a:round/>
                  <a:headEnd/>
                  <a:tailEnd/>
                </a:ln>
              </p:spPr>
              <p:txBody>
                <a:bodyPr/>
                <a:lstStyle/>
                <a:p>
                  <a:endParaRPr lang="en-US"/>
                </a:p>
              </p:txBody>
            </p:sp>
            <p:sp>
              <p:nvSpPr>
                <p:cNvPr id="49203" name="Freeform 331"/>
                <p:cNvSpPr>
                  <a:spLocks noChangeAspect="1"/>
                </p:cNvSpPr>
                <p:nvPr/>
              </p:nvSpPr>
              <p:spPr bwMode="auto">
                <a:xfrm>
                  <a:off x="678" y="2031"/>
                  <a:ext cx="154" cy="460"/>
                </a:xfrm>
                <a:custGeom>
                  <a:avLst/>
                  <a:gdLst>
                    <a:gd name="T0" fmla="*/ 0 w 154"/>
                    <a:gd name="T1" fmla="*/ 460 h 460"/>
                    <a:gd name="T2" fmla="*/ 18 w 154"/>
                    <a:gd name="T3" fmla="*/ 405 h 460"/>
                    <a:gd name="T4" fmla="*/ 39 w 154"/>
                    <a:gd name="T5" fmla="*/ 344 h 460"/>
                    <a:gd name="T6" fmla="*/ 57 w 154"/>
                    <a:gd name="T7" fmla="*/ 278 h 460"/>
                    <a:gd name="T8" fmla="*/ 75 w 154"/>
                    <a:gd name="T9" fmla="*/ 213 h 460"/>
                    <a:gd name="T10" fmla="*/ 96 w 154"/>
                    <a:gd name="T11" fmla="*/ 151 h 460"/>
                    <a:gd name="T12" fmla="*/ 114 w 154"/>
                    <a:gd name="T13" fmla="*/ 93 h 460"/>
                    <a:gd name="T14" fmla="*/ 136 w 154"/>
                    <a:gd name="T15" fmla="*/ 42 h 460"/>
                    <a:gd name="T16" fmla="*/ 143 w 154"/>
                    <a:gd name="T17" fmla="*/ 21 h 460"/>
                    <a:gd name="T18" fmla="*/ 154 w 154"/>
                    <a:gd name="T19" fmla="*/ 0 h 4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4"/>
                    <a:gd name="T31" fmla="*/ 0 h 460"/>
                    <a:gd name="T32" fmla="*/ 154 w 154"/>
                    <a:gd name="T33" fmla="*/ 460 h 4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4" h="460">
                      <a:moveTo>
                        <a:pt x="0" y="460"/>
                      </a:moveTo>
                      <a:lnTo>
                        <a:pt x="18" y="405"/>
                      </a:lnTo>
                      <a:lnTo>
                        <a:pt x="39" y="344"/>
                      </a:lnTo>
                      <a:lnTo>
                        <a:pt x="57" y="278"/>
                      </a:lnTo>
                      <a:lnTo>
                        <a:pt x="75" y="213"/>
                      </a:lnTo>
                      <a:lnTo>
                        <a:pt x="96" y="151"/>
                      </a:lnTo>
                      <a:lnTo>
                        <a:pt x="114" y="93"/>
                      </a:lnTo>
                      <a:lnTo>
                        <a:pt x="136" y="42"/>
                      </a:lnTo>
                      <a:lnTo>
                        <a:pt x="143" y="21"/>
                      </a:lnTo>
                      <a:lnTo>
                        <a:pt x="154" y="0"/>
                      </a:lnTo>
                    </a:path>
                  </a:pathLst>
                </a:custGeom>
                <a:noFill/>
                <a:ln w="17526">
                  <a:solidFill>
                    <a:srgbClr val="0000FF"/>
                  </a:solidFill>
                  <a:prstDash val="solid"/>
                  <a:round/>
                  <a:headEnd/>
                  <a:tailEnd/>
                </a:ln>
              </p:spPr>
              <p:txBody>
                <a:bodyPr/>
                <a:lstStyle/>
                <a:p>
                  <a:endParaRPr lang="en-US"/>
                </a:p>
              </p:txBody>
            </p:sp>
            <p:sp>
              <p:nvSpPr>
                <p:cNvPr id="49204" name="Freeform 332"/>
                <p:cNvSpPr>
                  <a:spLocks noChangeAspect="1"/>
                </p:cNvSpPr>
                <p:nvPr/>
              </p:nvSpPr>
              <p:spPr bwMode="auto">
                <a:xfrm>
                  <a:off x="832" y="1932"/>
                  <a:ext cx="154" cy="99"/>
                </a:xfrm>
                <a:custGeom>
                  <a:avLst/>
                  <a:gdLst>
                    <a:gd name="T0" fmla="*/ 0 w 154"/>
                    <a:gd name="T1" fmla="*/ 99 h 99"/>
                    <a:gd name="T2" fmla="*/ 18 w 154"/>
                    <a:gd name="T3" fmla="*/ 72 h 99"/>
                    <a:gd name="T4" fmla="*/ 36 w 154"/>
                    <a:gd name="T5" fmla="*/ 51 h 99"/>
                    <a:gd name="T6" fmla="*/ 57 w 154"/>
                    <a:gd name="T7" fmla="*/ 34 h 99"/>
                    <a:gd name="T8" fmla="*/ 75 w 154"/>
                    <a:gd name="T9" fmla="*/ 20 h 99"/>
                    <a:gd name="T10" fmla="*/ 97 w 154"/>
                    <a:gd name="T11" fmla="*/ 10 h 99"/>
                    <a:gd name="T12" fmla="*/ 118 w 154"/>
                    <a:gd name="T13" fmla="*/ 3 h 99"/>
                    <a:gd name="T14" fmla="*/ 136 w 154"/>
                    <a:gd name="T15" fmla="*/ 0 h 99"/>
                    <a:gd name="T16" fmla="*/ 154 w 154"/>
                    <a:gd name="T17" fmla="*/ 0 h 9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4"/>
                    <a:gd name="T28" fmla="*/ 0 h 99"/>
                    <a:gd name="T29" fmla="*/ 154 w 154"/>
                    <a:gd name="T30" fmla="*/ 99 h 9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4" h="99">
                      <a:moveTo>
                        <a:pt x="0" y="99"/>
                      </a:moveTo>
                      <a:lnTo>
                        <a:pt x="18" y="72"/>
                      </a:lnTo>
                      <a:lnTo>
                        <a:pt x="36" y="51"/>
                      </a:lnTo>
                      <a:lnTo>
                        <a:pt x="57" y="34"/>
                      </a:lnTo>
                      <a:lnTo>
                        <a:pt x="75" y="20"/>
                      </a:lnTo>
                      <a:lnTo>
                        <a:pt x="97" y="10"/>
                      </a:lnTo>
                      <a:lnTo>
                        <a:pt x="118" y="3"/>
                      </a:lnTo>
                      <a:lnTo>
                        <a:pt x="136" y="0"/>
                      </a:lnTo>
                      <a:lnTo>
                        <a:pt x="154" y="0"/>
                      </a:lnTo>
                    </a:path>
                  </a:pathLst>
                </a:custGeom>
                <a:noFill/>
                <a:ln w="17526">
                  <a:solidFill>
                    <a:srgbClr val="0000FF"/>
                  </a:solidFill>
                  <a:prstDash val="solid"/>
                  <a:round/>
                  <a:headEnd/>
                  <a:tailEnd/>
                </a:ln>
              </p:spPr>
              <p:txBody>
                <a:bodyPr/>
                <a:lstStyle/>
                <a:p>
                  <a:endParaRPr lang="en-US"/>
                </a:p>
              </p:txBody>
            </p:sp>
            <p:sp>
              <p:nvSpPr>
                <p:cNvPr id="49205" name="Freeform 333"/>
                <p:cNvSpPr>
                  <a:spLocks noChangeAspect="1"/>
                </p:cNvSpPr>
                <p:nvPr/>
              </p:nvSpPr>
              <p:spPr bwMode="auto">
                <a:xfrm>
                  <a:off x="986" y="1932"/>
                  <a:ext cx="154" cy="99"/>
                </a:xfrm>
                <a:custGeom>
                  <a:avLst/>
                  <a:gdLst>
                    <a:gd name="T0" fmla="*/ 0 w 154"/>
                    <a:gd name="T1" fmla="*/ 0 h 99"/>
                    <a:gd name="T2" fmla="*/ 18 w 154"/>
                    <a:gd name="T3" fmla="*/ 0 h 99"/>
                    <a:gd name="T4" fmla="*/ 36 w 154"/>
                    <a:gd name="T5" fmla="*/ 3 h 99"/>
                    <a:gd name="T6" fmla="*/ 58 w 154"/>
                    <a:gd name="T7" fmla="*/ 10 h 99"/>
                    <a:gd name="T8" fmla="*/ 75 w 154"/>
                    <a:gd name="T9" fmla="*/ 20 h 99"/>
                    <a:gd name="T10" fmla="*/ 97 w 154"/>
                    <a:gd name="T11" fmla="*/ 34 h 99"/>
                    <a:gd name="T12" fmla="*/ 119 w 154"/>
                    <a:gd name="T13" fmla="*/ 51 h 99"/>
                    <a:gd name="T14" fmla="*/ 136 w 154"/>
                    <a:gd name="T15" fmla="*/ 72 h 99"/>
                    <a:gd name="T16" fmla="*/ 154 w 154"/>
                    <a:gd name="T17" fmla="*/ 99 h 9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4"/>
                    <a:gd name="T28" fmla="*/ 0 h 99"/>
                    <a:gd name="T29" fmla="*/ 154 w 154"/>
                    <a:gd name="T30" fmla="*/ 99 h 9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4" h="99">
                      <a:moveTo>
                        <a:pt x="0" y="0"/>
                      </a:moveTo>
                      <a:lnTo>
                        <a:pt x="18" y="0"/>
                      </a:lnTo>
                      <a:lnTo>
                        <a:pt x="36" y="3"/>
                      </a:lnTo>
                      <a:lnTo>
                        <a:pt x="58" y="10"/>
                      </a:lnTo>
                      <a:lnTo>
                        <a:pt x="75" y="20"/>
                      </a:lnTo>
                      <a:lnTo>
                        <a:pt x="97" y="34"/>
                      </a:lnTo>
                      <a:lnTo>
                        <a:pt x="119" y="51"/>
                      </a:lnTo>
                      <a:lnTo>
                        <a:pt x="136" y="72"/>
                      </a:lnTo>
                      <a:lnTo>
                        <a:pt x="154" y="99"/>
                      </a:lnTo>
                    </a:path>
                  </a:pathLst>
                </a:custGeom>
                <a:noFill/>
                <a:ln w="17526">
                  <a:solidFill>
                    <a:srgbClr val="0000FF"/>
                  </a:solidFill>
                  <a:prstDash val="solid"/>
                  <a:round/>
                  <a:headEnd/>
                  <a:tailEnd/>
                </a:ln>
              </p:spPr>
              <p:txBody>
                <a:bodyPr/>
                <a:lstStyle/>
                <a:p>
                  <a:endParaRPr lang="en-US"/>
                </a:p>
              </p:txBody>
            </p:sp>
            <p:sp>
              <p:nvSpPr>
                <p:cNvPr id="49206" name="Freeform 334"/>
                <p:cNvSpPr>
                  <a:spLocks noChangeAspect="1"/>
                </p:cNvSpPr>
                <p:nvPr/>
              </p:nvSpPr>
              <p:spPr bwMode="auto">
                <a:xfrm>
                  <a:off x="1140" y="2031"/>
                  <a:ext cx="155" cy="460"/>
                </a:xfrm>
                <a:custGeom>
                  <a:avLst/>
                  <a:gdLst>
                    <a:gd name="T0" fmla="*/ 0 w 155"/>
                    <a:gd name="T1" fmla="*/ 0 h 460"/>
                    <a:gd name="T2" fmla="*/ 11 w 155"/>
                    <a:gd name="T3" fmla="*/ 21 h 460"/>
                    <a:gd name="T4" fmla="*/ 18 w 155"/>
                    <a:gd name="T5" fmla="*/ 42 h 460"/>
                    <a:gd name="T6" fmla="*/ 40 w 155"/>
                    <a:gd name="T7" fmla="*/ 93 h 460"/>
                    <a:gd name="T8" fmla="*/ 58 w 155"/>
                    <a:gd name="T9" fmla="*/ 151 h 460"/>
                    <a:gd name="T10" fmla="*/ 76 w 155"/>
                    <a:gd name="T11" fmla="*/ 213 h 460"/>
                    <a:gd name="T12" fmla="*/ 97 w 155"/>
                    <a:gd name="T13" fmla="*/ 278 h 460"/>
                    <a:gd name="T14" fmla="*/ 115 w 155"/>
                    <a:gd name="T15" fmla="*/ 344 h 460"/>
                    <a:gd name="T16" fmla="*/ 137 w 155"/>
                    <a:gd name="T17" fmla="*/ 405 h 460"/>
                    <a:gd name="T18" fmla="*/ 155 w 155"/>
                    <a:gd name="T19" fmla="*/ 460 h 4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5"/>
                    <a:gd name="T31" fmla="*/ 0 h 460"/>
                    <a:gd name="T32" fmla="*/ 155 w 155"/>
                    <a:gd name="T33" fmla="*/ 460 h 4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5" h="460">
                      <a:moveTo>
                        <a:pt x="0" y="0"/>
                      </a:moveTo>
                      <a:lnTo>
                        <a:pt x="11" y="21"/>
                      </a:lnTo>
                      <a:lnTo>
                        <a:pt x="18" y="42"/>
                      </a:lnTo>
                      <a:lnTo>
                        <a:pt x="40" y="93"/>
                      </a:lnTo>
                      <a:lnTo>
                        <a:pt x="58" y="151"/>
                      </a:lnTo>
                      <a:lnTo>
                        <a:pt x="76" y="213"/>
                      </a:lnTo>
                      <a:lnTo>
                        <a:pt x="97" y="278"/>
                      </a:lnTo>
                      <a:lnTo>
                        <a:pt x="115" y="344"/>
                      </a:lnTo>
                      <a:lnTo>
                        <a:pt x="137" y="405"/>
                      </a:lnTo>
                      <a:lnTo>
                        <a:pt x="155" y="460"/>
                      </a:lnTo>
                    </a:path>
                  </a:pathLst>
                </a:custGeom>
                <a:noFill/>
                <a:ln w="17526">
                  <a:solidFill>
                    <a:srgbClr val="0000FF"/>
                  </a:solidFill>
                  <a:prstDash val="solid"/>
                  <a:round/>
                  <a:headEnd/>
                  <a:tailEnd/>
                </a:ln>
              </p:spPr>
              <p:txBody>
                <a:bodyPr/>
                <a:lstStyle/>
                <a:p>
                  <a:endParaRPr lang="en-US"/>
                </a:p>
              </p:txBody>
            </p:sp>
            <p:sp>
              <p:nvSpPr>
                <p:cNvPr id="49207" name="Freeform 335"/>
                <p:cNvSpPr>
                  <a:spLocks noChangeAspect="1"/>
                </p:cNvSpPr>
                <p:nvPr/>
              </p:nvSpPr>
              <p:spPr bwMode="auto">
                <a:xfrm>
                  <a:off x="1295" y="2491"/>
                  <a:ext cx="154" cy="361"/>
                </a:xfrm>
                <a:custGeom>
                  <a:avLst/>
                  <a:gdLst>
                    <a:gd name="T0" fmla="*/ 0 w 154"/>
                    <a:gd name="T1" fmla="*/ 0 h 361"/>
                    <a:gd name="T2" fmla="*/ 39 w 154"/>
                    <a:gd name="T3" fmla="*/ 103 h 361"/>
                    <a:gd name="T4" fmla="*/ 57 w 154"/>
                    <a:gd name="T5" fmla="*/ 155 h 361"/>
                    <a:gd name="T6" fmla="*/ 75 w 154"/>
                    <a:gd name="T7" fmla="*/ 203 h 361"/>
                    <a:gd name="T8" fmla="*/ 97 w 154"/>
                    <a:gd name="T9" fmla="*/ 247 h 361"/>
                    <a:gd name="T10" fmla="*/ 114 w 154"/>
                    <a:gd name="T11" fmla="*/ 292 h 361"/>
                    <a:gd name="T12" fmla="*/ 136 w 154"/>
                    <a:gd name="T13" fmla="*/ 330 h 361"/>
                    <a:gd name="T14" fmla="*/ 154 w 154"/>
                    <a:gd name="T15" fmla="*/ 361 h 361"/>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361"/>
                    <a:gd name="T26" fmla="*/ 154 w 154"/>
                    <a:gd name="T27" fmla="*/ 361 h 36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361">
                      <a:moveTo>
                        <a:pt x="0" y="0"/>
                      </a:moveTo>
                      <a:lnTo>
                        <a:pt x="39" y="103"/>
                      </a:lnTo>
                      <a:lnTo>
                        <a:pt x="57" y="155"/>
                      </a:lnTo>
                      <a:lnTo>
                        <a:pt x="75" y="203"/>
                      </a:lnTo>
                      <a:lnTo>
                        <a:pt x="97" y="247"/>
                      </a:lnTo>
                      <a:lnTo>
                        <a:pt x="114" y="292"/>
                      </a:lnTo>
                      <a:lnTo>
                        <a:pt x="136" y="330"/>
                      </a:lnTo>
                      <a:lnTo>
                        <a:pt x="154" y="361"/>
                      </a:lnTo>
                    </a:path>
                  </a:pathLst>
                </a:custGeom>
                <a:noFill/>
                <a:ln w="17526">
                  <a:solidFill>
                    <a:srgbClr val="0000FF"/>
                  </a:solidFill>
                  <a:prstDash val="solid"/>
                  <a:round/>
                  <a:headEnd/>
                  <a:tailEnd/>
                </a:ln>
              </p:spPr>
              <p:txBody>
                <a:bodyPr/>
                <a:lstStyle/>
                <a:p>
                  <a:endParaRPr lang="en-US"/>
                </a:p>
              </p:txBody>
            </p:sp>
            <p:sp>
              <p:nvSpPr>
                <p:cNvPr id="49208" name="Freeform 336"/>
                <p:cNvSpPr>
                  <a:spLocks noChangeAspect="1"/>
                </p:cNvSpPr>
                <p:nvPr/>
              </p:nvSpPr>
              <p:spPr bwMode="auto">
                <a:xfrm>
                  <a:off x="1449" y="2852"/>
                  <a:ext cx="154" cy="99"/>
                </a:xfrm>
                <a:custGeom>
                  <a:avLst/>
                  <a:gdLst>
                    <a:gd name="T0" fmla="*/ 0 w 154"/>
                    <a:gd name="T1" fmla="*/ 0 h 99"/>
                    <a:gd name="T2" fmla="*/ 18 w 154"/>
                    <a:gd name="T3" fmla="*/ 24 h 99"/>
                    <a:gd name="T4" fmla="*/ 39 w 154"/>
                    <a:gd name="T5" fmla="*/ 44 h 99"/>
                    <a:gd name="T6" fmla="*/ 57 w 154"/>
                    <a:gd name="T7" fmla="*/ 62 h 99"/>
                    <a:gd name="T8" fmla="*/ 75 w 154"/>
                    <a:gd name="T9" fmla="*/ 72 h 99"/>
                    <a:gd name="T10" fmla="*/ 97 w 154"/>
                    <a:gd name="T11" fmla="*/ 82 h 99"/>
                    <a:gd name="T12" fmla="*/ 115 w 154"/>
                    <a:gd name="T13" fmla="*/ 89 h 99"/>
                    <a:gd name="T14" fmla="*/ 154 w 154"/>
                    <a:gd name="T15" fmla="*/ 99 h 99"/>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99"/>
                    <a:gd name="T26" fmla="*/ 154 w 154"/>
                    <a:gd name="T27" fmla="*/ 99 h 9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99">
                      <a:moveTo>
                        <a:pt x="0" y="0"/>
                      </a:moveTo>
                      <a:lnTo>
                        <a:pt x="18" y="24"/>
                      </a:lnTo>
                      <a:lnTo>
                        <a:pt x="39" y="44"/>
                      </a:lnTo>
                      <a:lnTo>
                        <a:pt x="57" y="62"/>
                      </a:lnTo>
                      <a:lnTo>
                        <a:pt x="75" y="72"/>
                      </a:lnTo>
                      <a:lnTo>
                        <a:pt x="97" y="82"/>
                      </a:lnTo>
                      <a:lnTo>
                        <a:pt x="115" y="89"/>
                      </a:lnTo>
                      <a:lnTo>
                        <a:pt x="154" y="99"/>
                      </a:lnTo>
                    </a:path>
                  </a:pathLst>
                </a:custGeom>
                <a:noFill/>
                <a:ln w="17526">
                  <a:solidFill>
                    <a:srgbClr val="0000FF"/>
                  </a:solidFill>
                  <a:prstDash val="solid"/>
                  <a:round/>
                  <a:headEnd/>
                  <a:tailEnd/>
                </a:ln>
              </p:spPr>
              <p:txBody>
                <a:bodyPr/>
                <a:lstStyle/>
                <a:p>
                  <a:endParaRPr lang="en-US"/>
                </a:p>
              </p:txBody>
            </p:sp>
          </p:grpSp>
          <p:grpSp>
            <p:nvGrpSpPr>
              <p:cNvPr id="49354" name="Group 337"/>
              <p:cNvGrpSpPr>
                <a:grpSpLocks noChangeAspect="1"/>
              </p:cNvGrpSpPr>
              <p:nvPr/>
            </p:nvGrpSpPr>
            <p:grpSpPr bwMode="auto">
              <a:xfrm>
                <a:off x="3559" y="2987"/>
                <a:ext cx="984" cy="860"/>
                <a:chOff x="369" y="1932"/>
                <a:chExt cx="1234" cy="1019"/>
              </a:xfrm>
            </p:grpSpPr>
            <p:sp>
              <p:nvSpPr>
                <p:cNvPr id="49193" name="Freeform 338"/>
                <p:cNvSpPr>
                  <a:spLocks noChangeAspect="1"/>
                </p:cNvSpPr>
                <p:nvPr/>
              </p:nvSpPr>
              <p:spPr bwMode="auto">
                <a:xfrm>
                  <a:off x="369" y="2852"/>
                  <a:ext cx="154" cy="99"/>
                </a:xfrm>
                <a:custGeom>
                  <a:avLst/>
                  <a:gdLst>
                    <a:gd name="T0" fmla="*/ 0 w 154"/>
                    <a:gd name="T1" fmla="*/ 99 h 99"/>
                    <a:gd name="T2" fmla="*/ 40 w 154"/>
                    <a:gd name="T3" fmla="*/ 89 h 99"/>
                    <a:gd name="T4" fmla="*/ 57 w 154"/>
                    <a:gd name="T5" fmla="*/ 82 h 99"/>
                    <a:gd name="T6" fmla="*/ 75 w 154"/>
                    <a:gd name="T7" fmla="*/ 72 h 99"/>
                    <a:gd name="T8" fmla="*/ 97 w 154"/>
                    <a:gd name="T9" fmla="*/ 62 h 99"/>
                    <a:gd name="T10" fmla="*/ 115 w 154"/>
                    <a:gd name="T11" fmla="*/ 44 h 99"/>
                    <a:gd name="T12" fmla="*/ 136 w 154"/>
                    <a:gd name="T13" fmla="*/ 24 h 99"/>
                    <a:gd name="T14" fmla="*/ 154 w 154"/>
                    <a:gd name="T15" fmla="*/ 0 h 99"/>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99"/>
                    <a:gd name="T26" fmla="*/ 154 w 154"/>
                    <a:gd name="T27" fmla="*/ 99 h 9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99">
                      <a:moveTo>
                        <a:pt x="0" y="99"/>
                      </a:moveTo>
                      <a:lnTo>
                        <a:pt x="40" y="89"/>
                      </a:lnTo>
                      <a:lnTo>
                        <a:pt x="57" y="82"/>
                      </a:lnTo>
                      <a:lnTo>
                        <a:pt x="75" y="72"/>
                      </a:lnTo>
                      <a:lnTo>
                        <a:pt x="97" y="62"/>
                      </a:lnTo>
                      <a:lnTo>
                        <a:pt x="115" y="44"/>
                      </a:lnTo>
                      <a:lnTo>
                        <a:pt x="136" y="24"/>
                      </a:lnTo>
                      <a:lnTo>
                        <a:pt x="154" y="0"/>
                      </a:lnTo>
                    </a:path>
                  </a:pathLst>
                </a:custGeom>
                <a:noFill/>
                <a:ln w="17526">
                  <a:solidFill>
                    <a:srgbClr val="0000FF"/>
                  </a:solidFill>
                  <a:prstDash val="solid"/>
                  <a:round/>
                  <a:headEnd/>
                  <a:tailEnd/>
                </a:ln>
              </p:spPr>
              <p:txBody>
                <a:bodyPr/>
                <a:lstStyle/>
                <a:p>
                  <a:endParaRPr lang="en-US"/>
                </a:p>
              </p:txBody>
            </p:sp>
            <p:sp>
              <p:nvSpPr>
                <p:cNvPr id="49194" name="Freeform 339"/>
                <p:cNvSpPr>
                  <a:spLocks noChangeAspect="1"/>
                </p:cNvSpPr>
                <p:nvPr/>
              </p:nvSpPr>
              <p:spPr bwMode="auto">
                <a:xfrm>
                  <a:off x="523" y="2491"/>
                  <a:ext cx="155" cy="361"/>
                </a:xfrm>
                <a:custGeom>
                  <a:avLst/>
                  <a:gdLst>
                    <a:gd name="T0" fmla="*/ 0 w 155"/>
                    <a:gd name="T1" fmla="*/ 361 h 361"/>
                    <a:gd name="T2" fmla="*/ 18 w 155"/>
                    <a:gd name="T3" fmla="*/ 330 h 361"/>
                    <a:gd name="T4" fmla="*/ 40 w 155"/>
                    <a:gd name="T5" fmla="*/ 292 h 361"/>
                    <a:gd name="T6" fmla="*/ 58 w 155"/>
                    <a:gd name="T7" fmla="*/ 247 h 361"/>
                    <a:gd name="T8" fmla="*/ 76 w 155"/>
                    <a:gd name="T9" fmla="*/ 203 h 361"/>
                    <a:gd name="T10" fmla="*/ 97 w 155"/>
                    <a:gd name="T11" fmla="*/ 155 h 361"/>
                    <a:gd name="T12" fmla="*/ 115 w 155"/>
                    <a:gd name="T13" fmla="*/ 103 h 361"/>
                    <a:gd name="T14" fmla="*/ 155 w 155"/>
                    <a:gd name="T15" fmla="*/ 0 h 361"/>
                    <a:gd name="T16" fmla="*/ 0 60000 65536"/>
                    <a:gd name="T17" fmla="*/ 0 60000 65536"/>
                    <a:gd name="T18" fmla="*/ 0 60000 65536"/>
                    <a:gd name="T19" fmla="*/ 0 60000 65536"/>
                    <a:gd name="T20" fmla="*/ 0 60000 65536"/>
                    <a:gd name="T21" fmla="*/ 0 60000 65536"/>
                    <a:gd name="T22" fmla="*/ 0 60000 65536"/>
                    <a:gd name="T23" fmla="*/ 0 60000 65536"/>
                    <a:gd name="T24" fmla="*/ 0 w 155"/>
                    <a:gd name="T25" fmla="*/ 0 h 361"/>
                    <a:gd name="T26" fmla="*/ 155 w 155"/>
                    <a:gd name="T27" fmla="*/ 361 h 36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5" h="361">
                      <a:moveTo>
                        <a:pt x="0" y="361"/>
                      </a:moveTo>
                      <a:lnTo>
                        <a:pt x="18" y="330"/>
                      </a:lnTo>
                      <a:lnTo>
                        <a:pt x="40" y="292"/>
                      </a:lnTo>
                      <a:lnTo>
                        <a:pt x="58" y="247"/>
                      </a:lnTo>
                      <a:lnTo>
                        <a:pt x="76" y="203"/>
                      </a:lnTo>
                      <a:lnTo>
                        <a:pt x="97" y="155"/>
                      </a:lnTo>
                      <a:lnTo>
                        <a:pt x="115" y="103"/>
                      </a:lnTo>
                      <a:lnTo>
                        <a:pt x="155" y="0"/>
                      </a:lnTo>
                    </a:path>
                  </a:pathLst>
                </a:custGeom>
                <a:noFill/>
                <a:ln w="17526">
                  <a:solidFill>
                    <a:srgbClr val="0000FF"/>
                  </a:solidFill>
                  <a:prstDash val="solid"/>
                  <a:round/>
                  <a:headEnd/>
                  <a:tailEnd/>
                </a:ln>
              </p:spPr>
              <p:txBody>
                <a:bodyPr/>
                <a:lstStyle/>
                <a:p>
                  <a:endParaRPr lang="en-US"/>
                </a:p>
              </p:txBody>
            </p:sp>
            <p:sp>
              <p:nvSpPr>
                <p:cNvPr id="49195" name="Freeform 340"/>
                <p:cNvSpPr>
                  <a:spLocks noChangeAspect="1"/>
                </p:cNvSpPr>
                <p:nvPr/>
              </p:nvSpPr>
              <p:spPr bwMode="auto">
                <a:xfrm>
                  <a:off x="678" y="2031"/>
                  <a:ext cx="154" cy="460"/>
                </a:xfrm>
                <a:custGeom>
                  <a:avLst/>
                  <a:gdLst>
                    <a:gd name="T0" fmla="*/ 0 w 154"/>
                    <a:gd name="T1" fmla="*/ 460 h 460"/>
                    <a:gd name="T2" fmla="*/ 18 w 154"/>
                    <a:gd name="T3" fmla="*/ 405 h 460"/>
                    <a:gd name="T4" fmla="*/ 39 w 154"/>
                    <a:gd name="T5" fmla="*/ 344 h 460"/>
                    <a:gd name="T6" fmla="*/ 57 w 154"/>
                    <a:gd name="T7" fmla="*/ 278 h 460"/>
                    <a:gd name="T8" fmla="*/ 75 w 154"/>
                    <a:gd name="T9" fmla="*/ 213 h 460"/>
                    <a:gd name="T10" fmla="*/ 96 w 154"/>
                    <a:gd name="T11" fmla="*/ 151 h 460"/>
                    <a:gd name="T12" fmla="*/ 114 w 154"/>
                    <a:gd name="T13" fmla="*/ 93 h 460"/>
                    <a:gd name="T14" fmla="*/ 136 w 154"/>
                    <a:gd name="T15" fmla="*/ 42 h 460"/>
                    <a:gd name="T16" fmla="*/ 143 w 154"/>
                    <a:gd name="T17" fmla="*/ 21 h 460"/>
                    <a:gd name="T18" fmla="*/ 154 w 154"/>
                    <a:gd name="T19" fmla="*/ 0 h 4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4"/>
                    <a:gd name="T31" fmla="*/ 0 h 460"/>
                    <a:gd name="T32" fmla="*/ 154 w 154"/>
                    <a:gd name="T33" fmla="*/ 460 h 4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4" h="460">
                      <a:moveTo>
                        <a:pt x="0" y="460"/>
                      </a:moveTo>
                      <a:lnTo>
                        <a:pt x="18" y="405"/>
                      </a:lnTo>
                      <a:lnTo>
                        <a:pt x="39" y="344"/>
                      </a:lnTo>
                      <a:lnTo>
                        <a:pt x="57" y="278"/>
                      </a:lnTo>
                      <a:lnTo>
                        <a:pt x="75" y="213"/>
                      </a:lnTo>
                      <a:lnTo>
                        <a:pt x="96" y="151"/>
                      </a:lnTo>
                      <a:lnTo>
                        <a:pt x="114" y="93"/>
                      </a:lnTo>
                      <a:lnTo>
                        <a:pt x="136" y="42"/>
                      </a:lnTo>
                      <a:lnTo>
                        <a:pt x="143" y="21"/>
                      </a:lnTo>
                      <a:lnTo>
                        <a:pt x="154" y="0"/>
                      </a:lnTo>
                    </a:path>
                  </a:pathLst>
                </a:custGeom>
                <a:noFill/>
                <a:ln w="17526">
                  <a:solidFill>
                    <a:srgbClr val="0000FF"/>
                  </a:solidFill>
                  <a:prstDash val="solid"/>
                  <a:round/>
                  <a:headEnd/>
                  <a:tailEnd/>
                </a:ln>
              </p:spPr>
              <p:txBody>
                <a:bodyPr/>
                <a:lstStyle/>
                <a:p>
                  <a:endParaRPr lang="en-US"/>
                </a:p>
              </p:txBody>
            </p:sp>
            <p:sp>
              <p:nvSpPr>
                <p:cNvPr id="49196" name="Freeform 341"/>
                <p:cNvSpPr>
                  <a:spLocks noChangeAspect="1"/>
                </p:cNvSpPr>
                <p:nvPr/>
              </p:nvSpPr>
              <p:spPr bwMode="auto">
                <a:xfrm>
                  <a:off x="832" y="1932"/>
                  <a:ext cx="154" cy="99"/>
                </a:xfrm>
                <a:custGeom>
                  <a:avLst/>
                  <a:gdLst>
                    <a:gd name="T0" fmla="*/ 0 w 154"/>
                    <a:gd name="T1" fmla="*/ 99 h 99"/>
                    <a:gd name="T2" fmla="*/ 18 w 154"/>
                    <a:gd name="T3" fmla="*/ 72 h 99"/>
                    <a:gd name="T4" fmla="*/ 36 w 154"/>
                    <a:gd name="T5" fmla="*/ 51 h 99"/>
                    <a:gd name="T6" fmla="*/ 57 w 154"/>
                    <a:gd name="T7" fmla="*/ 34 h 99"/>
                    <a:gd name="T8" fmla="*/ 75 w 154"/>
                    <a:gd name="T9" fmla="*/ 20 h 99"/>
                    <a:gd name="T10" fmla="*/ 97 w 154"/>
                    <a:gd name="T11" fmla="*/ 10 h 99"/>
                    <a:gd name="T12" fmla="*/ 118 w 154"/>
                    <a:gd name="T13" fmla="*/ 3 h 99"/>
                    <a:gd name="T14" fmla="*/ 136 w 154"/>
                    <a:gd name="T15" fmla="*/ 0 h 99"/>
                    <a:gd name="T16" fmla="*/ 154 w 154"/>
                    <a:gd name="T17" fmla="*/ 0 h 9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4"/>
                    <a:gd name="T28" fmla="*/ 0 h 99"/>
                    <a:gd name="T29" fmla="*/ 154 w 154"/>
                    <a:gd name="T30" fmla="*/ 99 h 9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4" h="99">
                      <a:moveTo>
                        <a:pt x="0" y="99"/>
                      </a:moveTo>
                      <a:lnTo>
                        <a:pt x="18" y="72"/>
                      </a:lnTo>
                      <a:lnTo>
                        <a:pt x="36" y="51"/>
                      </a:lnTo>
                      <a:lnTo>
                        <a:pt x="57" y="34"/>
                      </a:lnTo>
                      <a:lnTo>
                        <a:pt x="75" y="20"/>
                      </a:lnTo>
                      <a:lnTo>
                        <a:pt x="97" y="10"/>
                      </a:lnTo>
                      <a:lnTo>
                        <a:pt x="118" y="3"/>
                      </a:lnTo>
                      <a:lnTo>
                        <a:pt x="136" y="0"/>
                      </a:lnTo>
                      <a:lnTo>
                        <a:pt x="154" y="0"/>
                      </a:lnTo>
                    </a:path>
                  </a:pathLst>
                </a:custGeom>
                <a:noFill/>
                <a:ln w="17526">
                  <a:solidFill>
                    <a:srgbClr val="0000FF"/>
                  </a:solidFill>
                  <a:prstDash val="solid"/>
                  <a:round/>
                  <a:headEnd/>
                  <a:tailEnd/>
                </a:ln>
              </p:spPr>
              <p:txBody>
                <a:bodyPr/>
                <a:lstStyle/>
                <a:p>
                  <a:endParaRPr lang="en-US"/>
                </a:p>
              </p:txBody>
            </p:sp>
            <p:sp>
              <p:nvSpPr>
                <p:cNvPr id="49197" name="Freeform 342"/>
                <p:cNvSpPr>
                  <a:spLocks noChangeAspect="1"/>
                </p:cNvSpPr>
                <p:nvPr/>
              </p:nvSpPr>
              <p:spPr bwMode="auto">
                <a:xfrm>
                  <a:off x="986" y="1932"/>
                  <a:ext cx="154" cy="99"/>
                </a:xfrm>
                <a:custGeom>
                  <a:avLst/>
                  <a:gdLst>
                    <a:gd name="T0" fmla="*/ 0 w 154"/>
                    <a:gd name="T1" fmla="*/ 0 h 99"/>
                    <a:gd name="T2" fmla="*/ 18 w 154"/>
                    <a:gd name="T3" fmla="*/ 0 h 99"/>
                    <a:gd name="T4" fmla="*/ 36 w 154"/>
                    <a:gd name="T5" fmla="*/ 3 h 99"/>
                    <a:gd name="T6" fmla="*/ 58 w 154"/>
                    <a:gd name="T7" fmla="*/ 10 h 99"/>
                    <a:gd name="T8" fmla="*/ 75 w 154"/>
                    <a:gd name="T9" fmla="*/ 20 h 99"/>
                    <a:gd name="T10" fmla="*/ 97 w 154"/>
                    <a:gd name="T11" fmla="*/ 34 h 99"/>
                    <a:gd name="T12" fmla="*/ 119 w 154"/>
                    <a:gd name="T13" fmla="*/ 51 h 99"/>
                    <a:gd name="T14" fmla="*/ 136 w 154"/>
                    <a:gd name="T15" fmla="*/ 72 h 99"/>
                    <a:gd name="T16" fmla="*/ 154 w 154"/>
                    <a:gd name="T17" fmla="*/ 99 h 9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4"/>
                    <a:gd name="T28" fmla="*/ 0 h 99"/>
                    <a:gd name="T29" fmla="*/ 154 w 154"/>
                    <a:gd name="T30" fmla="*/ 99 h 9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4" h="99">
                      <a:moveTo>
                        <a:pt x="0" y="0"/>
                      </a:moveTo>
                      <a:lnTo>
                        <a:pt x="18" y="0"/>
                      </a:lnTo>
                      <a:lnTo>
                        <a:pt x="36" y="3"/>
                      </a:lnTo>
                      <a:lnTo>
                        <a:pt x="58" y="10"/>
                      </a:lnTo>
                      <a:lnTo>
                        <a:pt x="75" y="20"/>
                      </a:lnTo>
                      <a:lnTo>
                        <a:pt x="97" y="34"/>
                      </a:lnTo>
                      <a:lnTo>
                        <a:pt x="119" y="51"/>
                      </a:lnTo>
                      <a:lnTo>
                        <a:pt x="136" y="72"/>
                      </a:lnTo>
                      <a:lnTo>
                        <a:pt x="154" y="99"/>
                      </a:lnTo>
                    </a:path>
                  </a:pathLst>
                </a:custGeom>
                <a:noFill/>
                <a:ln w="17526">
                  <a:solidFill>
                    <a:srgbClr val="0000FF"/>
                  </a:solidFill>
                  <a:prstDash val="solid"/>
                  <a:round/>
                  <a:headEnd/>
                  <a:tailEnd/>
                </a:ln>
              </p:spPr>
              <p:txBody>
                <a:bodyPr/>
                <a:lstStyle/>
                <a:p>
                  <a:endParaRPr lang="en-US"/>
                </a:p>
              </p:txBody>
            </p:sp>
            <p:sp>
              <p:nvSpPr>
                <p:cNvPr id="49198" name="Freeform 343"/>
                <p:cNvSpPr>
                  <a:spLocks noChangeAspect="1"/>
                </p:cNvSpPr>
                <p:nvPr/>
              </p:nvSpPr>
              <p:spPr bwMode="auto">
                <a:xfrm>
                  <a:off x="1140" y="2031"/>
                  <a:ext cx="155" cy="460"/>
                </a:xfrm>
                <a:custGeom>
                  <a:avLst/>
                  <a:gdLst>
                    <a:gd name="T0" fmla="*/ 0 w 155"/>
                    <a:gd name="T1" fmla="*/ 0 h 460"/>
                    <a:gd name="T2" fmla="*/ 11 w 155"/>
                    <a:gd name="T3" fmla="*/ 21 h 460"/>
                    <a:gd name="T4" fmla="*/ 18 w 155"/>
                    <a:gd name="T5" fmla="*/ 42 h 460"/>
                    <a:gd name="T6" fmla="*/ 40 w 155"/>
                    <a:gd name="T7" fmla="*/ 93 h 460"/>
                    <a:gd name="T8" fmla="*/ 58 w 155"/>
                    <a:gd name="T9" fmla="*/ 151 h 460"/>
                    <a:gd name="T10" fmla="*/ 76 w 155"/>
                    <a:gd name="T11" fmla="*/ 213 h 460"/>
                    <a:gd name="T12" fmla="*/ 97 w 155"/>
                    <a:gd name="T13" fmla="*/ 278 h 460"/>
                    <a:gd name="T14" fmla="*/ 115 w 155"/>
                    <a:gd name="T15" fmla="*/ 344 h 460"/>
                    <a:gd name="T16" fmla="*/ 137 w 155"/>
                    <a:gd name="T17" fmla="*/ 405 h 460"/>
                    <a:gd name="T18" fmla="*/ 155 w 155"/>
                    <a:gd name="T19" fmla="*/ 460 h 4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5"/>
                    <a:gd name="T31" fmla="*/ 0 h 460"/>
                    <a:gd name="T32" fmla="*/ 155 w 155"/>
                    <a:gd name="T33" fmla="*/ 460 h 4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5" h="460">
                      <a:moveTo>
                        <a:pt x="0" y="0"/>
                      </a:moveTo>
                      <a:lnTo>
                        <a:pt x="11" y="21"/>
                      </a:lnTo>
                      <a:lnTo>
                        <a:pt x="18" y="42"/>
                      </a:lnTo>
                      <a:lnTo>
                        <a:pt x="40" y="93"/>
                      </a:lnTo>
                      <a:lnTo>
                        <a:pt x="58" y="151"/>
                      </a:lnTo>
                      <a:lnTo>
                        <a:pt x="76" y="213"/>
                      </a:lnTo>
                      <a:lnTo>
                        <a:pt x="97" y="278"/>
                      </a:lnTo>
                      <a:lnTo>
                        <a:pt x="115" y="344"/>
                      </a:lnTo>
                      <a:lnTo>
                        <a:pt x="137" y="405"/>
                      </a:lnTo>
                      <a:lnTo>
                        <a:pt x="155" y="460"/>
                      </a:lnTo>
                    </a:path>
                  </a:pathLst>
                </a:custGeom>
                <a:noFill/>
                <a:ln w="17526">
                  <a:solidFill>
                    <a:srgbClr val="0000FF"/>
                  </a:solidFill>
                  <a:prstDash val="solid"/>
                  <a:round/>
                  <a:headEnd/>
                  <a:tailEnd/>
                </a:ln>
              </p:spPr>
              <p:txBody>
                <a:bodyPr/>
                <a:lstStyle/>
                <a:p>
                  <a:endParaRPr lang="en-US"/>
                </a:p>
              </p:txBody>
            </p:sp>
            <p:sp>
              <p:nvSpPr>
                <p:cNvPr id="49199" name="Freeform 344"/>
                <p:cNvSpPr>
                  <a:spLocks noChangeAspect="1"/>
                </p:cNvSpPr>
                <p:nvPr/>
              </p:nvSpPr>
              <p:spPr bwMode="auto">
                <a:xfrm>
                  <a:off x="1295" y="2491"/>
                  <a:ext cx="154" cy="361"/>
                </a:xfrm>
                <a:custGeom>
                  <a:avLst/>
                  <a:gdLst>
                    <a:gd name="T0" fmla="*/ 0 w 154"/>
                    <a:gd name="T1" fmla="*/ 0 h 361"/>
                    <a:gd name="T2" fmla="*/ 39 w 154"/>
                    <a:gd name="T3" fmla="*/ 103 h 361"/>
                    <a:gd name="T4" fmla="*/ 57 w 154"/>
                    <a:gd name="T5" fmla="*/ 155 h 361"/>
                    <a:gd name="T6" fmla="*/ 75 w 154"/>
                    <a:gd name="T7" fmla="*/ 203 h 361"/>
                    <a:gd name="T8" fmla="*/ 97 w 154"/>
                    <a:gd name="T9" fmla="*/ 247 h 361"/>
                    <a:gd name="T10" fmla="*/ 114 w 154"/>
                    <a:gd name="T11" fmla="*/ 292 h 361"/>
                    <a:gd name="T12" fmla="*/ 136 w 154"/>
                    <a:gd name="T13" fmla="*/ 330 h 361"/>
                    <a:gd name="T14" fmla="*/ 154 w 154"/>
                    <a:gd name="T15" fmla="*/ 361 h 361"/>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361"/>
                    <a:gd name="T26" fmla="*/ 154 w 154"/>
                    <a:gd name="T27" fmla="*/ 361 h 36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361">
                      <a:moveTo>
                        <a:pt x="0" y="0"/>
                      </a:moveTo>
                      <a:lnTo>
                        <a:pt x="39" y="103"/>
                      </a:lnTo>
                      <a:lnTo>
                        <a:pt x="57" y="155"/>
                      </a:lnTo>
                      <a:lnTo>
                        <a:pt x="75" y="203"/>
                      </a:lnTo>
                      <a:lnTo>
                        <a:pt x="97" y="247"/>
                      </a:lnTo>
                      <a:lnTo>
                        <a:pt x="114" y="292"/>
                      </a:lnTo>
                      <a:lnTo>
                        <a:pt x="136" y="330"/>
                      </a:lnTo>
                      <a:lnTo>
                        <a:pt x="154" y="361"/>
                      </a:lnTo>
                    </a:path>
                  </a:pathLst>
                </a:custGeom>
                <a:noFill/>
                <a:ln w="17526">
                  <a:solidFill>
                    <a:srgbClr val="0000FF"/>
                  </a:solidFill>
                  <a:prstDash val="solid"/>
                  <a:round/>
                  <a:headEnd/>
                  <a:tailEnd/>
                </a:ln>
              </p:spPr>
              <p:txBody>
                <a:bodyPr/>
                <a:lstStyle/>
                <a:p>
                  <a:endParaRPr lang="en-US"/>
                </a:p>
              </p:txBody>
            </p:sp>
            <p:sp>
              <p:nvSpPr>
                <p:cNvPr id="49200" name="Freeform 345"/>
                <p:cNvSpPr>
                  <a:spLocks noChangeAspect="1"/>
                </p:cNvSpPr>
                <p:nvPr/>
              </p:nvSpPr>
              <p:spPr bwMode="auto">
                <a:xfrm>
                  <a:off x="1449" y="2852"/>
                  <a:ext cx="154" cy="99"/>
                </a:xfrm>
                <a:custGeom>
                  <a:avLst/>
                  <a:gdLst>
                    <a:gd name="T0" fmla="*/ 0 w 154"/>
                    <a:gd name="T1" fmla="*/ 0 h 99"/>
                    <a:gd name="T2" fmla="*/ 18 w 154"/>
                    <a:gd name="T3" fmla="*/ 24 h 99"/>
                    <a:gd name="T4" fmla="*/ 39 w 154"/>
                    <a:gd name="T5" fmla="*/ 44 h 99"/>
                    <a:gd name="T6" fmla="*/ 57 w 154"/>
                    <a:gd name="T7" fmla="*/ 62 h 99"/>
                    <a:gd name="T8" fmla="*/ 75 w 154"/>
                    <a:gd name="T9" fmla="*/ 72 h 99"/>
                    <a:gd name="T10" fmla="*/ 97 w 154"/>
                    <a:gd name="T11" fmla="*/ 82 h 99"/>
                    <a:gd name="T12" fmla="*/ 115 w 154"/>
                    <a:gd name="T13" fmla="*/ 89 h 99"/>
                    <a:gd name="T14" fmla="*/ 154 w 154"/>
                    <a:gd name="T15" fmla="*/ 99 h 99"/>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99"/>
                    <a:gd name="T26" fmla="*/ 154 w 154"/>
                    <a:gd name="T27" fmla="*/ 99 h 9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99">
                      <a:moveTo>
                        <a:pt x="0" y="0"/>
                      </a:moveTo>
                      <a:lnTo>
                        <a:pt x="18" y="24"/>
                      </a:lnTo>
                      <a:lnTo>
                        <a:pt x="39" y="44"/>
                      </a:lnTo>
                      <a:lnTo>
                        <a:pt x="57" y="62"/>
                      </a:lnTo>
                      <a:lnTo>
                        <a:pt x="75" y="72"/>
                      </a:lnTo>
                      <a:lnTo>
                        <a:pt x="97" y="82"/>
                      </a:lnTo>
                      <a:lnTo>
                        <a:pt x="115" y="89"/>
                      </a:lnTo>
                      <a:lnTo>
                        <a:pt x="154" y="99"/>
                      </a:lnTo>
                    </a:path>
                  </a:pathLst>
                </a:custGeom>
                <a:noFill/>
                <a:ln w="17526">
                  <a:solidFill>
                    <a:srgbClr val="0000FF"/>
                  </a:solidFill>
                  <a:prstDash val="solid"/>
                  <a:round/>
                  <a:headEnd/>
                  <a:tailEnd/>
                </a:ln>
              </p:spPr>
              <p:txBody>
                <a:bodyPr/>
                <a:lstStyle/>
                <a:p>
                  <a:endParaRPr lang="en-US"/>
                </a:p>
              </p:txBody>
            </p:sp>
          </p:grpSp>
          <p:grpSp>
            <p:nvGrpSpPr>
              <p:cNvPr id="49355" name="Group 346"/>
              <p:cNvGrpSpPr>
                <a:grpSpLocks noChangeAspect="1"/>
              </p:cNvGrpSpPr>
              <p:nvPr/>
            </p:nvGrpSpPr>
            <p:grpSpPr bwMode="auto">
              <a:xfrm>
                <a:off x="3709" y="3593"/>
                <a:ext cx="984" cy="254"/>
                <a:chOff x="369" y="1932"/>
                <a:chExt cx="1234" cy="1019"/>
              </a:xfrm>
            </p:grpSpPr>
            <p:sp>
              <p:nvSpPr>
                <p:cNvPr id="49185" name="Freeform 347"/>
                <p:cNvSpPr>
                  <a:spLocks noChangeAspect="1"/>
                </p:cNvSpPr>
                <p:nvPr/>
              </p:nvSpPr>
              <p:spPr bwMode="auto">
                <a:xfrm>
                  <a:off x="369" y="2852"/>
                  <a:ext cx="154" cy="99"/>
                </a:xfrm>
                <a:custGeom>
                  <a:avLst/>
                  <a:gdLst>
                    <a:gd name="T0" fmla="*/ 0 w 154"/>
                    <a:gd name="T1" fmla="*/ 99 h 99"/>
                    <a:gd name="T2" fmla="*/ 40 w 154"/>
                    <a:gd name="T3" fmla="*/ 89 h 99"/>
                    <a:gd name="T4" fmla="*/ 57 w 154"/>
                    <a:gd name="T5" fmla="*/ 82 h 99"/>
                    <a:gd name="T6" fmla="*/ 75 w 154"/>
                    <a:gd name="T7" fmla="*/ 72 h 99"/>
                    <a:gd name="T8" fmla="*/ 97 w 154"/>
                    <a:gd name="T9" fmla="*/ 62 h 99"/>
                    <a:gd name="T10" fmla="*/ 115 w 154"/>
                    <a:gd name="T11" fmla="*/ 44 h 99"/>
                    <a:gd name="T12" fmla="*/ 136 w 154"/>
                    <a:gd name="T13" fmla="*/ 24 h 99"/>
                    <a:gd name="T14" fmla="*/ 154 w 154"/>
                    <a:gd name="T15" fmla="*/ 0 h 99"/>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99"/>
                    <a:gd name="T26" fmla="*/ 154 w 154"/>
                    <a:gd name="T27" fmla="*/ 99 h 9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99">
                      <a:moveTo>
                        <a:pt x="0" y="99"/>
                      </a:moveTo>
                      <a:lnTo>
                        <a:pt x="40" y="89"/>
                      </a:lnTo>
                      <a:lnTo>
                        <a:pt x="57" y="82"/>
                      </a:lnTo>
                      <a:lnTo>
                        <a:pt x="75" y="72"/>
                      </a:lnTo>
                      <a:lnTo>
                        <a:pt x="97" y="62"/>
                      </a:lnTo>
                      <a:lnTo>
                        <a:pt x="115" y="44"/>
                      </a:lnTo>
                      <a:lnTo>
                        <a:pt x="136" y="24"/>
                      </a:lnTo>
                      <a:lnTo>
                        <a:pt x="154" y="0"/>
                      </a:lnTo>
                    </a:path>
                  </a:pathLst>
                </a:custGeom>
                <a:noFill/>
                <a:ln w="17526">
                  <a:solidFill>
                    <a:srgbClr val="0000FF"/>
                  </a:solidFill>
                  <a:prstDash val="solid"/>
                  <a:round/>
                  <a:headEnd/>
                  <a:tailEnd/>
                </a:ln>
              </p:spPr>
              <p:txBody>
                <a:bodyPr/>
                <a:lstStyle/>
                <a:p>
                  <a:endParaRPr lang="en-US"/>
                </a:p>
              </p:txBody>
            </p:sp>
            <p:sp>
              <p:nvSpPr>
                <p:cNvPr id="49186" name="Freeform 348"/>
                <p:cNvSpPr>
                  <a:spLocks noChangeAspect="1"/>
                </p:cNvSpPr>
                <p:nvPr/>
              </p:nvSpPr>
              <p:spPr bwMode="auto">
                <a:xfrm>
                  <a:off x="523" y="2491"/>
                  <a:ext cx="155" cy="361"/>
                </a:xfrm>
                <a:custGeom>
                  <a:avLst/>
                  <a:gdLst>
                    <a:gd name="T0" fmla="*/ 0 w 155"/>
                    <a:gd name="T1" fmla="*/ 361 h 361"/>
                    <a:gd name="T2" fmla="*/ 18 w 155"/>
                    <a:gd name="T3" fmla="*/ 330 h 361"/>
                    <a:gd name="T4" fmla="*/ 40 w 155"/>
                    <a:gd name="T5" fmla="*/ 292 h 361"/>
                    <a:gd name="T6" fmla="*/ 58 w 155"/>
                    <a:gd name="T7" fmla="*/ 247 h 361"/>
                    <a:gd name="T8" fmla="*/ 76 w 155"/>
                    <a:gd name="T9" fmla="*/ 203 h 361"/>
                    <a:gd name="T10" fmla="*/ 97 w 155"/>
                    <a:gd name="T11" fmla="*/ 155 h 361"/>
                    <a:gd name="T12" fmla="*/ 115 w 155"/>
                    <a:gd name="T13" fmla="*/ 103 h 361"/>
                    <a:gd name="T14" fmla="*/ 155 w 155"/>
                    <a:gd name="T15" fmla="*/ 0 h 361"/>
                    <a:gd name="T16" fmla="*/ 0 60000 65536"/>
                    <a:gd name="T17" fmla="*/ 0 60000 65536"/>
                    <a:gd name="T18" fmla="*/ 0 60000 65536"/>
                    <a:gd name="T19" fmla="*/ 0 60000 65536"/>
                    <a:gd name="T20" fmla="*/ 0 60000 65536"/>
                    <a:gd name="T21" fmla="*/ 0 60000 65536"/>
                    <a:gd name="T22" fmla="*/ 0 60000 65536"/>
                    <a:gd name="T23" fmla="*/ 0 60000 65536"/>
                    <a:gd name="T24" fmla="*/ 0 w 155"/>
                    <a:gd name="T25" fmla="*/ 0 h 361"/>
                    <a:gd name="T26" fmla="*/ 155 w 155"/>
                    <a:gd name="T27" fmla="*/ 361 h 36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5" h="361">
                      <a:moveTo>
                        <a:pt x="0" y="361"/>
                      </a:moveTo>
                      <a:lnTo>
                        <a:pt x="18" y="330"/>
                      </a:lnTo>
                      <a:lnTo>
                        <a:pt x="40" y="292"/>
                      </a:lnTo>
                      <a:lnTo>
                        <a:pt x="58" y="247"/>
                      </a:lnTo>
                      <a:lnTo>
                        <a:pt x="76" y="203"/>
                      </a:lnTo>
                      <a:lnTo>
                        <a:pt x="97" y="155"/>
                      </a:lnTo>
                      <a:lnTo>
                        <a:pt x="115" y="103"/>
                      </a:lnTo>
                      <a:lnTo>
                        <a:pt x="155" y="0"/>
                      </a:lnTo>
                    </a:path>
                  </a:pathLst>
                </a:custGeom>
                <a:noFill/>
                <a:ln w="17526">
                  <a:solidFill>
                    <a:srgbClr val="0000FF"/>
                  </a:solidFill>
                  <a:prstDash val="solid"/>
                  <a:round/>
                  <a:headEnd/>
                  <a:tailEnd/>
                </a:ln>
              </p:spPr>
              <p:txBody>
                <a:bodyPr/>
                <a:lstStyle/>
                <a:p>
                  <a:endParaRPr lang="en-US"/>
                </a:p>
              </p:txBody>
            </p:sp>
            <p:sp>
              <p:nvSpPr>
                <p:cNvPr id="49187" name="Freeform 349"/>
                <p:cNvSpPr>
                  <a:spLocks noChangeAspect="1"/>
                </p:cNvSpPr>
                <p:nvPr/>
              </p:nvSpPr>
              <p:spPr bwMode="auto">
                <a:xfrm>
                  <a:off x="678" y="2031"/>
                  <a:ext cx="154" cy="460"/>
                </a:xfrm>
                <a:custGeom>
                  <a:avLst/>
                  <a:gdLst>
                    <a:gd name="T0" fmla="*/ 0 w 154"/>
                    <a:gd name="T1" fmla="*/ 460 h 460"/>
                    <a:gd name="T2" fmla="*/ 18 w 154"/>
                    <a:gd name="T3" fmla="*/ 405 h 460"/>
                    <a:gd name="T4" fmla="*/ 39 w 154"/>
                    <a:gd name="T5" fmla="*/ 344 h 460"/>
                    <a:gd name="T6" fmla="*/ 57 w 154"/>
                    <a:gd name="T7" fmla="*/ 278 h 460"/>
                    <a:gd name="T8" fmla="*/ 75 w 154"/>
                    <a:gd name="T9" fmla="*/ 213 h 460"/>
                    <a:gd name="T10" fmla="*/ 96 w 154"/>
                    <a:gd name="T11" fmla="*/ 151 h 460"/>
                    <a:gd name="T12" fmla="*/ 114 w 154"/>
                    <a:gd name="T13" fmla="*/ 93 h 460"/>
                    <a:gd name="T14" fmla="*/ 136 w 154"/>
                    <a:gd name="T15" fmla="*/ 42 h 460"/>
                    <a:gd name="T16" fmla="*/ 143 w 154"/>
                    <a:gd name="T17" fmla="*/ 21 h 460"/>
                    <a:gd name="T18" fmla="*/ 154 w 154"/>
                    <a:gd name="T19" fmla="*/ 0 h 4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4"/>
                    <a:gd name="T31" fmla="*/ 0 h 460"/>
                    <a:gd name="T32" fmla="*/ 154 w 154"/>
                    <a:gd name="T33" fmla="*/ 460 h 4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4" h="460">
                      <a:moveTo>
                        <a:pt x="0" y="460"/>
                      </a:moveTo>
                      <a:lnTo>
                        <a:pt x="18" y="405"/>
                      </a:lnTo>
                      <a:lnTo>
                        <a:pt x="39" y="344"/>
                      </a:lnTo>
                      <a:lnTo>
                        <a:pt x="57" y="278"/>
                      </a:lnTo>
                      <a:lnTo>
                        <a:pt x="75" y="213"/>
                      </a:lnTo>
                      <a:lnTo>
                        <a:pt x="96" y="151"/>
                      </a:lnTo>
                      <a:lnTo>
                        <a:pt x="114" y="93"/>
                      </a:lnTo>
                      <a:lnTo>
                        <a:pt x="136" y="42"/>
                      </a:lnTo>
                      <a:lnTo>
                        <a:pt x="143" y="21"/>
                      </a:lnTo>
                      <a:lnTo>
                        <a:pt x="154" y="0"/>
                      </a:lnTo>
                    </a:path>
                  </a:pathLst>
                </a:custGeom>
                <a:noFill/>
                <a:ln w="17526">
                  <a:solidFill>
                    <a:srgbClr val="0000FF"/>
                  </a:solidFill>
                  <a:prstDash val="solid"/>
                  <a:round/>
                  <a:headEnd/>
                  <a:tailEnd/>
                </a:ln>
              </p:spPr>
              <p:txBody>
                <a:bodyPr/>
                <a:lstStyle/>
                <a:p>
                  <a:endParaRPr lang="en-US"/>
                </a:p>
              </p:txBody>
            </p:sp>
            <p:sp>
              <p:nvSpPr>
                <p:cNvPr id="49188" name="Freeform 350"/>
                <p:cNvSpPr>
                  <a:spLocks noChangeAspect="1"/>
                </p:cNvSpPr>
                <p:nvPr/>
              </p:nvSpPr>
              <p:spPr bwMode="auto">
                <a:xfrm>
                  <a:off x="832" y="1932"/>
                  <a:ext cx="154" cy="99"/>
                </a:xfrm>
                <a:custGeom>
                  <a:avLst/>
                  <a:gdLst>
                    <a:gd name="T0" fmla="*/ 0 w 154"/>
                    <a:gd name="T1" fmla="*/ 99 h 99"/>
                    <a:gd name="T2" fmla="*/ 18 w 154"/>
                    <a:gd name="T3" fmla="*/ 72 h 99"/>
                    <a:gd name="T4" fmla="*/ 36 w 154"/>
                    <a:gd name="T5" fmla="*/ 51 h 99"/>
                    <a:gd name="T6" fmla="*/ 57 w 154"/>
                    <a:gd name="T7" fmla="*/ 34 h 99"/>
                    <a:gd name="T8" fmla="*/ 75 w 154"/>
                    <a:gd name="T9" fmla="*/ 20 h 99"/>
                    <a:gd name="T10" fmla="*/ 97 w 154"/>
                    <a:gd name="T11" fmla="*/ 10 h 99"/>
                    <a:gd name="T12" fmla="*/ 118 w 154"/>
                    <a:gd name="T13" fmla="*/ 3 h 99"/>
                    <a:gd name="T14" fmla="*/ 136 w 154"/>
                    <a:gd name="T15" fmla="*/ 0 h 99"/>
                    <a:gd name="T16" fmla="*/ 154 w 154"/>
                    <a:gd name="T17" fmla="*/ 0 h 9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4"/>
                    <a:gd name="T28" fmla="*/ 0 h 99"/>
                    <a:gd name="T29" fmla="*/ 154 w 154"/>
                    <a:gd name="T30" fmla="*/ 99 h 9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4" h="99">
                      <a:moveTo>
                        <a:pt x="0" y="99"/>
                      </a:moveTo>
                      <a:lnTo>
                        <a:pt x="18" y="72"/>
                      </a:lnTo>
                      <a:lnTo>
                        <a:pt x="36" y="51"/>
                      </a:lnTo>
                      <a:lnTo>
                        <a:pt x="57" y="34"/>
                      </a:lnTo>
                      <a:lnTo>
                        <a:pt x="75" y="20"/>
                      </a:lnTo>
                      <a:lnTo>
                        <a:pt x="97" y="10"/>
                      </a:lnTo>
                      <a:lnTo>
                        <a:pt x="118" y="3"/>
                      </a:lnTo>
                      <a:lnTo>
                        <a:pt x="136" y="0"/>
                      </a:lnTo>
                      <a:lnTo>
                        <a:pt x="154" y="0"/>
                      </a:lnTo>
                    </a:path>
                  </a:pathLst>
                </a:custGeom>
                <a:noFill/>
                <a:ln w="17526">
                  <a:solidFill>
                    <a:srgbClr val="0000FF"/>
                  </a:solidFill>
                  <a:prstDash val="solid"/>
                  <a:round/>
                  <a:headEnd/>
                  <a:tailEnd/>
                </a:ln>
              </p:spPr>
              <p:txBody>
                <a:bodyPr/>
                <a:lstStyle/>
                <a:p>
                  <a:endParaRPr lang="en-US"/>
                </a:p>
              </p:txBody>
            </p:sp>
            <p:sp>
              <p:nvSpPr>
                <p:cNvPr id="49189" name="Freeform 351"/>
                <p:cNvSpPr>
                  <a:spLocks noChangeAspect="1"/>
                </p:cNvSpPr>
                <p:nvPr/>
              </p:nvSpPr>
              <p:spPr bwMode="auto">
                <a:xfrm>
                  <a:off x="986" y="1932"/>
                  <a:ext cx="154" cy="99"/>
                </a:xfrm>
                <a:custGeom>
                  <a:avLst/>
                  <a:gdLst>
                    <a:gd name="T0" fmla="*/ 0 w 154"/>
                    <a:gd name="T1" fmla="*/ 0 h 99"/>
                    <a:gd name="T2" fmla="*/ 18 w 154"/>
                    <a:gd name="T3" fmla="*/ 0 h 99"/>
                    <a:gd name="T4" fmla="*/ 36 w 154"/>
                    <a:gd name="T5" fmla="*/ 3 h 99"/>
                    <a:gd name="T6" fmla="*/ 58 w 154"/>
                    <a:gd name="T7" fmla="*/ 10 h 99"/>
                    <a:gd name="T8" fmla="*/ 75 w 154"/>
                    <a:gd name="T9" fmla="*/ 20 h 99"/>
                    <a:gd name="T10" fmla="*/ 97 w 154"/>
                    <a:gd name="T11" fmla="*/ 34 h 99"/>
                    <a:gd name="T12" fmla="*/ 119 w 154"/>
                    <a:gd name="T13" fmla="*/ 51 h 99"/>
                    <a:gd name="T14" fmla="*/ 136 w 154"/>
                    <a:gd name="T15" fmla="*/ 72 h 99"/>
                    <a:gd name="T16" fmla="*/ 154 w 154"/>
                    <a:gd name="T17" fmla="*/ 99 h 9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4"/>
                    <a:gd name="T28" fmla="*/ 0 h 99"/>
                    <a:gd name="T29" fmla="*/ 154 w 154"/>
                    <a:gd name="T30" fmla="*/ 99 h 9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4" h="99">
                      <a:moveTo>
                        <a:pt x="0" y="0"/>
                      </a:moveTo>
                      <a:lnTo>
                        <a:pt x="18" y="0"/>
                      </a:lnTo>
                      <a:lnTo>
                        <a:pt x="36" y="3"/>
                      </a:lnTo>
                      <a:lnTo>
                        <a:pt x="58" y="10"/>
                      </a:lnTo>
                      <a:lnTo>
                        <a:pt x="75" y="20"/>
                      </a:lnTo>
                      <a:lnTo>
                        <a:pt x="97" y="34"/>
                      </a:lnTo>
                      <a:lnTo>
                        <a:pt x="119" y="51"/>
                      </a:lnTo>
                      <a:lnTo>
                        <a:pt x="136" y="72"/>
                      </a:lnTo>
                      <a:lnTo>
                        <a:pt x="154" y="99"/>
                      </a:lnTo>
                    </a:path>
                  </a:pathLst>
                </a:custGeom>
                <a:noFill/>
                <a:ln w="17526">
                  <a:solidFill>
                    <a:srgbClr val="0000FF"/>
                  </a:solidFill>
                  <a:prstDash val="solid"/>
                  <a:round/>
                  <a:headEnd/>
                  <a:tailEnd/>
                </a:ln>
              </p:spPr>
              <p:txBody>
                <a:bodyPr/>
                <a:lstStyle/>
                <a:p>
                  <a:endParaRPr lang="en-US"/>
                </a:p>
              </p:txBody>
            </p:sp>
            <p:sp>
              <p:nvSpPr>
                <p:cNvPr id="49190" name="Freeform 352"/>
                <p:cNvSpPr>
                  <a:spLocks noChangeAspect="1"/>
                </p:cNvSpPr>
                <p:nvPr/>
              </p:nvSpPr>
              <p:spPr bwMode="auto">
                <a:xfrm>
                  <a:off x="1140" y="2031"/>
                  <a:ext cx="155" cy="460"/>
                </a:xfrm>
                <a:custGeom>
                  <a:avLst/>
                  <a:gdLst>
                    <a:gd name="T0" fmla="*/ 0 w 155"/>
                    <a:gd name="T1" fmla="*/ 0 h 460"/>
                    <a:gd name="T2" fmla="*/ 11 w 155"/>
                    <a:gd name="T3" fmla="*/ 21 h 460"/>
                    <a:gd name="T4" fmla="*/ 18 w 155"/>
                    <a:gd name="T5" fmla="*/ 42 h 460"/>
                    <a:gd name="T6" fmla="*/ 40 w 155"/>
                    <a:gd name="T7" fmla="*/ 93 h 460"/>
                    <a:gd name="T8" fmla="*/ 58 w 155"/>
                    <a:gd name="T9" fmla="*/ 151 h 460"/>
                    <a:gd name="T10" fmla="*/ 76 w 155"/>
                    <a:gd name="T11" fmla="*/ 213 h 460"/>
                    <a:gd name="T12" fmla="*/ 97 w 155"/>
                    <a:gd name="T13" fmla="*/ 278 h 460"/>
                    <a:gd name="T14" fmla="*/ 115 w 155"/>
                    <a:gd name="T15" fmla="*/ 344 h 460"/>
                    <a:gd name="T16" fmla="*/ 137 w 155"/>
                    <a:gd name="T17" fmla="*/ 405 h 460"/>
                    <a:gd name="T18" fmla="*/ 155 w 155"/>
                    <a:gd name="T19" fmla="*/ 460 h 4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5"/>
                    <a:gd name="T31" fmla="*/ 0 h 460"/>
                    <a:gd name="T32" fmla="*/ 155 w 155"/>
                    <a:gd name="T33" fmla="*/ 460 h 4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5" h="460">
                      <a:moveTo>
                        <a:pt x="0" y="0"/>
                      </a:moveTo>
                      <a:lnTo>
                        <a:pt x="11" y="21"/>
                      </a:lnTo>
                      <a:lnTo>
                        <a:pt x="18" y="42"/>
                      </a:lnTo>
                      <a:lnTo>
                        <a:pt x="40" y="93"/>
                      </a:lnTo>
                      <a:lnTo>
                        <a:pt x="58" y="151"/>
                      </a:lnTo>
                      <a:lnTo>
                        <a:pt x="76" y="213"/>
                      </a:lnTo>
                      <a:lnTo>
                        <a:pt x="97" y="278"/>
                      </a:lnTo>
                      <a:lnTo>
                        <a:pt x="115" y="344"/>
                      </a:lnTo>
                      <a:lnTo>
                        <a:pt x="137" y="405"/>
                      </a:lnTo>
                      <a:lnTo>
                        <a:pt x="155" y="460"/>
                      </a:lnTo>
                    </a:path>
                  </a:pathLst>
                </a:custGeom>
                <a:noFill/>
                <a:ln w="17526">
                  <a:solidFill>
                    <a:srgbClr val="0000FF"/>
                  </a:solidFill>
                  <a:prstDash val="solid"/>
                  <a:round/>
                  <a:headEnd/>
                  <a:tailEnd/>
                </a:ln>
              </p:spPr>
              <p:txBody>
                <a:bodyPr/>
                <a:lstStyle/>
                <a:p>
                  <a:endParaRPr lang="en-US"/>
                </a:p>
              </p:txBody>
            </p:sp>
            <p:sp>
              <p:nvSpPr>
                <p:cNvPr id="49191" name="Freeform 353"/>
                <p:cNvSpPr>
                  <a:spLocks noChangeAspect="1"/>
                </p:cNvSpPr>
                <p:nvPr/>
              </p:nvSpPr>
              <p:spPr bwMode="auto">
                <a:xfrm>
                  <a:off x="1295" y="2491"/>
                  <a:ext cx="154" cy="361"/>
                </a:xfrm>
                <a:custGeom>
                  <a:avLst/>
                  <a:gdLst>
                    <a:gd name="T0" fmla="*/ 0 w 154"/>
                    <a:gd name="T1" fmla="*/ 0 h 361"/>
                    <a:gd name="T2" fmla="*/ 39 w 154"/>
                    <a:gd name="T3" fmla="*/ 103 h 361"/>
                    <a:gd name="T4" fmla="*/ 57 w 154"/>
                    <a:gd name="T5" fmla="*/ 155 h 361"/>
                    <a:gd name="T6" fmla="*/ 75 w 154"/>
                    <a:gd name="T7" fmla="*/ 203 h 361"/>
                    <a:gd name="T8" fmla="*/ 97 w 154"/>
                    <a:gd name="T9" fmla="*/ 247 h 361"/>
                    <a:gd name="T10" fmla="*/ 114 w 154"/>
                    <a:gd name="T11" fmla="*/ 292 h 361"/>
                    <a:gd name="T12" fmla="*/ 136 w 154"/>
                    <a:gd name="T13" fmla="*/ 330 h 361"/>
                    <a:gd name="T14" fmla="*/ 154 w 154"/>
                    <a:gd name="T15" fmla="*/ 361 h 361"/>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361"/>
                    <a:gd name="T26" fmla="*/ 154 w 154"/>
                    <a:gd name="T27" fmla="*/ 361 h 36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361">
                      <a:moveTo>
                        <a:pt x="0" y="0"/>
                      </a:moveTo>
                      <a:lnTo>
                        <a:pt x="39" y="103"/>
                      </a:lnTo>
                      <a:lnTo>
                        <a:pt x="57" y="155"/>
                      </a:lnTo>
                      <a:lnTo>
                        <a:pt x="75" y="203"/>
                      </a:lnTo>
                      <a:lnTo>
                        <a:pt x="97" y="247"/>
                      </a:lnTo>
                      <a:lnTo>
                        <a:pt x="114" y="292"/>
                      </a:lnTo>
                      <a:lnTo>
                        <a:pt x="136" y="330"/>
                      </a:lnTo>
                      <a:lnTo>
                        <a:pt x="154" y="361"/>
                      </a:lnTo>
                    </a:path>
                  </a:pathLst>
                </a:custGeom>
                <a:noFill/>
                <a:ln w="17526">
                  <a:solidFill>
                    <a:srgbClr val="0000FF"/>
                  </a:solidFill>
                  <a:prstDash val="solid"/>
                  <a:round/>
                  <a:headEnd/>
                  <a:tailEnd/>
                </a:ln>
              </p:spPr>
              <p:txBody>
                <a:bodyPr/>
                <a:lstStyle/>
                <a:p>
                  <a:endParaRPr lang="en-US"/>
                </a:p>
              </p:txBody>
            </p:sp>
            <p:sp>
              <p:nvSpPr>
                <p:cNvPr id="49192" name="Freeform 354"/>
                <p:cNvSpPr>
                  <a:spLocks noChangeAspect="1"/>
                </p:cNvSpPr>
                <p:nvPr/>
              </p:nvSpPr>
              <p:spPr bwMode="auto">
                <a:xfrm>
                  <a:off x="1449" y="2852"/>
                  <a:ext cx="154" cy="99"/>
                </a:xfrm>
                <a:custGeom>
                  <a:avLst/>
                  <a:gdLst>
                    <a:gd name="T0" fmla="*/ 0 w 154"/>
                    <a:gd name="T1" fmla="*/ 0 h 99"/>
                    <a:gd name="T2" fmla="*/ 18 w 154"/>
                    <a:gd name="T3" fmla="*/ 24 h 99"/>
                    <a:gd name="T4" fmla="*/ 39 w 154"/>
                    <a:gd name="T5" fmla="*/ 44 h 99"/>
                    <a:gd name="T6" fmla="*/ 57 w 154"/>
                    <a:gd name="T7" fmla="*/ 62 h 99"/>
                    <a:gd name="T8" fmla="*/ 75 w 154"/>
                    <a:gd name="T9" fmla="*/ 72 h 99"/>
                    <a:gd name="T10" fmla="*/ 97 w 154"/>
                    <a:gd name="T11" fmla="*/ 82 h 99"/>
                    <a:gd name="T12" fmla="*/ 115 w 154"/>
                    <a:gd name="T13" fmla="*/ 89 h 99"/>
                    <a:gd name="T14" fmla="*/ 154 w 154"/>
                    <a:gd name="T15" fmla="*/ 99 h 99"/>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99"/>
                    <a:gd name="T26" fmla="*/ 154 w 154"/>
                    <a:gd name="T27" fmla="*/ 99 h 9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99">
                      <a:moveTo>
                        <a:pt x="0" y="0"/>
                      </a:moveTo>
                      <a:lnTo>
                        <a:pt x="18" y="24"/>
                      </a:lnTo>
                      <a:lnTo>
                        <a:pt x="39" y="44"/>
                      </a:lnTo>
                      <a:lnTo>
                        <a:pt x="57" y="62"/>
                      </a:lnTo>
                      <a:lnTo>
                        <a:pt x="75" y="72"/>
                      </a:lnTo>
                      <a:lnTo>
                        <a:pt x="97" y="82"/>
                      </a:lnTo>
                      <a:lnTo>
                        <a:pt x="115" y="89"/>
                      </a:lnTo>
                      <a:lnTo>
                        <a:pt x="154" y="99"/>
                      </a:lnTo>
                    </a:path>
                  </a:pathLst>
                </a:custGeom>
                <a:noFill/>
                <a:ln w="17526">
                  <a:solidFill>
                    <a:srgbClr val="0000FF"/>
                  </a:solidFill>
                  <a:prstDash val="solid"/>
                  <a:round/>
                  <a:headEnd/>
                  <a:tailEnd/>
                </a:ln>
              </p:spPr>
              <p:txBody>
                <a:bodyPr/>
                <a:lstStyle/>
                <a:p>
                  <a:endParaRPr lang="en-US"/>
                </a:p>
              </p:txBody>
            </p:sp>
          </p:grpSp>
        </p:grpSp>
        <p:sp>
          <p:nvSpPr>
            <p:cNvPr id="49159" name="AutoShape 355"/>
            <p:cNvSpPr>
              <a:spLocks noChangeArrowheads="1"/>
            </p:cNvSpPr>
            <p:nvPr/>
          </p:nvSpPr>
          <p:spPr bwMode="auto">
            <a:xfrm>
              <a:off x="655" y="2515"/>
              <a:ext cx="1686" cy="1242"/>
            </a:xfrm>
            <a:prstGeom prst="cube">
              <a:avLst>
                <a:gd name="adj" fmla="val 25000"/>
              </a:avLst>
            </a:prstGeom>
            <a:solidFill>
              <a:schemeClr val="accent1">
                <a:alpha val="38823"/>
              </a:schemeClr>
            </a:solidFill>
            <a:ln w="9525">
              <a:noFill/>
              <a:miter lim="800000"/>
              <a:headEnd/>
              <a:tailEnd/>
            </a:ln>
          </p:spPr>
          <p:txBody>
            <a:bodyPr wrap="none" anchor="ctr"/>
            <a:lstStyle/>
            <a:p>
              <a:endParaRPr lang="en-US"/>
            </a:p>
          </p:txBody>
        </p:sp>
        <p:sp>
          <p:nvSpPr>
            <p:cNvPr id="49160" name="AutoShape 356"/>
            <p:cNvSpPr>
              <a:spLocks noChangeArrowheads="1"/>
            </p:cNvSpPr>
            <p:nvPr/>
          </p:nvSpPr>
          <p:spPr bwMode="auto">
            <a:xfrm>
              <a:off x="2276" y="2516"/>
              <a:ext cx="1686" cy="1242"/>
            </a:xfrm>
            <a:prstGeom prst="cube">
              <a:avLst>
                <a:gd name="adj" fmla="val 25000"/>
              </a:avLst>
            </a:prstGeom>
            <a:solidFill>
              <a:schemeClr val="accent1">
                <a:alpha val="38823"/>
              </a:schemeClr>
            </a:solidFill>
            <a:ln w="9525">
              <a:noFill/>
              <a:miter lim="800000"/>
              <a:headEnd/>
              <a:tailEnd/>
            </a:ln>
          </p:spPr>
          <p:txBody>
            <a:bodyPr wrap="none" anchor="ctr"/>
            <a:lstStyle/>
            <a:p>
              <a:endParaRPr lang="en-US"/>
            </a:p>
          </p:txBody>
        </p:sp>
        <p:sp>
          <p:nvSpPr>
            <p:cNvPr id="49161" name="AutoShape 357"/>
            <p:cNvSpPr>
              <a:spLocks noChangeArrowheads="1"/>
            </p:cNvSpPr>
            <p:nvPr/>
          </p:nvSpPr>
          <p:spPr bwMode="auto">
            <a:xfrm>
              <a:off x="3915" y="2517"/>
              <a:ext cx="1686" cy="1242"/>
            </a:xfrm>
            <a:prstGeom prst="cube">
              <a:avLst>
                <a:gd name="adj" fmla="val 25000"/>
              </a:avLst>
            </a:prstGeom>
            <a:solidFill>
              <a:schemeClr val="accent1">
                <a:alpha val="38823"/>
              </a:schemeClr>
            </a:solidFill>
            <a:ln w="9525">
              <a:noFill/>
              <a:miter lim="800000"/>
              <a:headEnd/>
              <a:tailEnd/>
            </a:ln>
          </p:spPr>
          <p:txBody>
            <a:bodyPr wrap="none" anchor="ctr"/>
            <a:lstStyle/>
            <a:p>
              <a:endParaRPr lang="en-US"/>
            </a:p>
          </p:txBody>
        </p:sp>
        <p:sp>
          <p:nvSpPr>
            <p:cNvPr id="49162" name="Rectangle 358"/>
            <p:cNvSpPr>
              <a:spLocks noChangeArrowheads="1"/>
            </p:cNvSpPr>
            <p:nvPr/>
          </p:nvSpPr>
          <p:spPr bwMode="auto">
            <a:xfrm>
              <a:off x="2893" y="3877"/>
              <a:ext cx="102" cy="336"/>
            </a:xfrm>
            <a:prstGeom prst="rect">
              <a:avLst/>
            </a:prstGeom>
            <a:solidFill>
              <a:srgbClr val="A0D4D8"/>
            </a:solidFill>
            <a:ln w="9525">
              <a:noFill/>
              <a:miter lim="800000"/>
              <a:headEnd/>
              <a:tailEnd/>
            </a:ln>
          </p:spPr>
          <p:txBody>
            <a:bodyPr wrap="none" anchor="ctr"/>
            <a:lstStyle/>
            <a:p>
              <a:endParaRPr lang="en-US"/>
            </a:p>
          </p:txBody>
        </p:sp>
        <p:sp>
          <p:nvSpPr>
            <p:cNvPr id="49163" name="Rectangle 359"/>
            <p:cNvSpPr>
              <a:spLocks noChangeArrowheads="1"/>
            </p:cNvSpPr>
            <p:nvPr/>
          </p:nvSpPr>
          <p:spPr bwMode="auto">
            <a:xfrm rot="1200000">
              <a:off x="4496" y="3872"/>
              <a:ext cx="102" cy="336"/>
            </a:xfrm>
            <a:prstGeom prst="rect">
              <a:avLst/>
            </a:prstGeom>
            <a:solidFill>
              <a:srgbClr val="A0D4D8"/>
            </a:solidFill>
            <a:ln w="9525">
              <a:noFill/>
              <a:miter lim="800000"/>
              <a:headEnd/>
              <a:tailEnd/>
            </a:ln>
          </p:spPr>
          <p:txBody>
            <a:bodyPr wrap="none" anchor="ctr"/>
            <a:lstStyle/>
            <a:p>
              <a:endParaRPr lang="en-US"/>
            </a:p>
          </p:txBody>
        </p:sp>
        <p:sp>
          <p:nvSpPr>
            <p:cNvPr id="49164" name="Rectangle 360"/>
            <p:cNvSpPr>
              <a:spLocks noChangeArrowheads="1"/>
            </p:cNvSpPr>
            <p:nvPr/>
          </p:nvSpPr>
          <p:spPr bwMode="auto">
            <a:xfrm rot="-1200000">
              <a:off x="1364" y="3872"/>
              <a:ext cx="102" cy="336"/>
            </a:xfrm>
            <a:prstGeom prst="rect">
              <a:avLst/>
            </a:prstGeom>
            <a:solidFill>
              <a:srgbClr val="A0D4D8"/>
            </a:solidFill>
            <a:ln w="9525">
              <a:noFill/>
              <a:miter lim="800000"/>
              <a:headEnd/>
              <a:tailEnd/>
            </a:ln>
          </p:spPr>
          <p:txBody>
            <a:bodyPr wrap="none" anchor="ctr"/>
            <a:lstStyle/>
            <a:p>
              <a:endParaRPr lang="en-US"/>
            </a:p>
          </p:txBody>
        </p:sp>
      </p:grpSp>
      <p:sp>
        <p:nvSpPr>
          <p:cNvPr id="49157" name="Text Box 361"/>
          <p:cNvSpPr txBox="1">
            <a:spLocks noChangeArrowheads="1"/>
          </p:cNvSpPr>
          <p:nvPr/>
        </p:nvSpPr>
        <p:spPr bwMode="auto">
          <a:xfrm>
            <a:off x="2771775" y="3213100"/>
            <a:ext cx="6353175" cy="457200"/>
          </a:xfrm>
          <a:prstGeom prst="rect">
            <a:avLst/>
          </a:prstGeom>
          <a:noFill/>
          <a:ln w="9525">
            <a:noFill/>
            <a:miter lim="800000"/>
            <a:headEnd/>
            <a:tailEnd/>
          </a:ln>
        </p:spPr>
        <p:txBody>
          <a:bodyPr>
            <a:spAutoFit/>
          </a:bodyPr>
          <a:lstStyle/>
          <a:p>
            <a:pPr>
              <a:spcBef>
                <a:spcPct val="50000"/>
              </a:spcBef>
            </a:pPr>
            <a:r>
              <a:rPr lang="en-US" sz="2400" i="1"/>
              <a:t>Heterogeneous responses</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0145" name="Picture 17"/>
          <p:cNvPicPr>
            <a:picLocks noChangeAspect="1" noChangeArrowheads="1"/>
          </p:cNvPicPr>
          <p:nvPr/>
        </p:nvPicPr>
        <p:blipFill>
          <a:blip r:embed="rId4" cstate="print"/>
          <a:srcRect/>
          <a:stretch>
            <a:fillRect/>
          </a:stretch>
        </p:blipFill>
        <p:spPr bwMode="auto">
          <a:xfrm>
            <a:off x="141288" y="3128963"/>
            <a:ext cx="8894762" cy="3792537"/>
          </a:xfrm>
          <a:prstGeom prst="rect">
            <a:avLst/>
          </a:prstGeom>
          <a:noFill/>
          <a:ln w="9525">
            <a:noFill/>
            <a:miter lim="800000"/>
            <a:headEnd/>
            <a:tailEnd/>
          </a:ln>
        </p:spPr>
      </p:pic>
      <p:sp>
        <p:nvSpPr>
          <p:cNvPr id="5125" name="Rectangle 2"/>
          <p:cNvSpPr>
            <a:spLocks noChangeArrowheads="1"/>
          </p:cNvSpPr>
          <p:nvPr/>
        </p:nvSpPr>
        <p:spPr bwMode="auto">
          <a:xfrm>
            <a:off x="0" y="3243263"/>
            <a:ext cx="9144000" cy="0"/>
          </a:xfrm>
          <a:prstGeom prst="rect">
            <a:avLst/>
          </a:prstGeom>
          <a:noFill/>
          <a:ln w="9525">
            <a:noFill/>
            <a:miter lim="800000"/>
            <a:headEnd/>
            <a:tailEnd/>
          </a:ln>
        </p:spPr>
        <p:txBody>
          <a:bodyPr wrap="none" anchor="ctr">
            <a:spAutoFit/>
          </a:bodyPr>
          <a:lstStyle/>
          <a:p>
            <a:endParaRPr lang="en-US"/>
          </a:p>
        </p:txBody>
      </p:sp>
      <p:sp>
        <p:nvSpPr>
          <p:cNvPr id="5126" name="Text Box 4"/>
          <p:cNvSpPr txBox="1">
            <a:spLocks noChangeArrowheads="1"/>
          </p:cNvSpPr>
          <p:nvPr/>
        </p:nvSpPr>
        <p:spPr bwMode="auto">
          <a:xfrm>
            <a:off x="404813" y="80963"/>
            <a:ext cx="8488362" cy="519112"/>
          </a:xfrm>
          <a:prstGeom prst="rect">
            <a:avLst/>
          </a:prstGeom>
          <a:noFill/>
          <a:ln w="25400">
            <a:noFill/>
            <a:miter lim="800000"/>
            <a:headEnd/>
            <a:tailEnd/>
          </a:ln>
        </p:spPr>
        <p:txBody>
          <a:bodyPr anchor="ctr">
            <a:spAutoFit/>
          </a:bodyPr>
          <a:lstStyle/>
          <a:p>
            <a:pPr algn="ctr" eaLnBrk="0" hangingPunct="0">
              <a:spcBef>
                <a:spcPct val="50000"/>
              </a:spcBef>
            </a:pPr>
            <a:r>
              <a:rPr lang="en-US" sz="2800" i="1" dirty="0"/>
              <a:t>Synaptic variability controls response heterogeneity </a:t>
            </a:r>
          </a:p>
        </p:txBody>
      </p:sp>
      <p:sp>
        <p:nvSpPr>
          <p:cNvPr id="5127" name="Text Box 5"/>
          <p:cNvSpPr txBox="1">
            <a:spLocks noChangeArrowheads="1"/>
          </p:cNvSpPr>
          <p:nvPr/>
        </p:nvSpPr>
        <p:spPr bwMode="auto">
          <a:xfrm>
            <a:off x="34925" y="1951038"/>
            <a:ext cx="2982913" cy="581025"/>
          </a:xfrm>
          <a:prstGeom prst="rect">
            <a:avLst/>
          </a:prstGeom>
          <a:noFill/>
          <a:ln w="25400">
            <a:noFill/>
            <a:miter lim="800000"/>
            <a:headEnd/>
            <a:tailEnd/>
          </a:ln>
        </p:spPr>
        <p:txBody>
          <a:bodyPr anchor="ctr">
            <a:spAutoFit/>
          </a:bodyPr>
          <a:lstStyle/>
          <a:p>
            <a:pPr algn="ctr" eaLnBrk="0" hangingPunct="0">
              <a:spcBef>
                <a:spcPct val="50000"/>
              </a:spcBef>
            </a:pPr>
            <a:r>
              <a:rPr lang="en-US" sz="1600"/>
              <a:t>max conductance caused by presynaptic inputs</a:t>
            </a:r>
          </a:p>
        </p:txBody>
      </p:sp>
      <p:sp>
        <p:nvSpPr>
          <p:cNvPr id="5128" name="Line 6"/>
          <p:cNvSpPr>
            <a:spLocks noChangeShapeType="1"/>
          </p:cNvSpPr>
          <p:nvPr/>
        </p:nvSpPr>
        <p:spPr bwMode="auto">
          <a:xfrm flipV="1">
            <a:off x="1471613" y="1449388"/>
            <a:ext cx="255587" cy="466725"/>
          </a:xfrm>
          <a:prstGeom prst="line">
            <a:avLst/>
          </a:prstGeom>
          <a:noFill/>
          <a:ln w="9525">
            <a:solidFill>
              <a:schemeClr val="tx1"/>
            </a:solidFill>
            <a:round/>
            <a:headEnd/>
            <a:tailEnd type="stealth" w="med" len="med"/>
          </a:ln>
        </p:spPr>
        <p:txBody>
          <a:bodyPr/>
          <a:lstStyle/>
          <a:p>
            <a:endParaRPr lang="en-US"/>
          </a:p>
        </p:txBody>
      </p:sp>
      <p:sp>
        <p:nvSpPr>
          <p:cNvPr id="5129" name="Text Box 7"/>
          <p:cNvSpPr txBox="1">
            <a:spLocks noChangeArrowheads="1"/>
          </p:cNvSpPr>
          <p:nvPr/>
        </p:nvSpPr>
        <p:spPr bwMode="auto">
          <a:xfrm>
            <a:off x="2843213" y="1952625"/>
            <a:ext cx="2525712" cy="336550"/>
          </a:xfrm>
          <a:prstGeom prst="rect">
            <a:avLst/>
          </a:prstGeom>
          <a:noFill/>
          <a:ln w="25400">
            <a:noFill/>
            <a:miter lim="800000"/>
            <a:headEnd/>
            <a:tailEnd/>
          </a:ln>
        </p:spPr>
        <p:txBody>
          <a:bodyPr anchor="ctr">
            <a:spAutoFit/>
          </a:bodyPr>
          <a:lstStyle/>
          <a:p>
            <a:pPr algn="ctr" eaLnBrk="0" hangingPunct="0">
              <a:spcBef>
                <a:spcPct val="50000"/>
              </a:spcBef>
            </a:pPr>
            <a:r>
              <a:rPr lang="en-US" sz="1600"/>
              <a:t>spike timing</a:t>
            </a:r>
          </a:p>
        </p:txBody>
      </p:sp>
      <p:sp>
        <p:nvSpPr>
          <p:cNvPr id="5130" name="Line 8"/>
          <p:cNvSpPr>
            <a:spLocks noChangeShapeType="1"/>
          </p:cNvSpPr>
          <p:nvPr/>
        </p:nvSpPr>
        <p:spPr bwMode="auto">
          <a:xfrm flipH="1" flipV="1">
            <a:off x="2627313" y="1484313"/>
            <a:ext cx="1116012" cy="431800"/>
          </a:xfrm>
          <a:prstGeom prst="line">
            <a:avLst/>
          </a:prstGeom>
          <a:noFill/>
          <a:ln w="9525">
            <a:solidFill>
              <a:schemeClr val="tx1"/>
            </a:solidFill>
            <a:round/>
            <a:headEnd/>
            <a:tailEnd type="stealth" w="med" len="med"/>
          </a:ln>
        </p:spPr>
        <p:txBody>
          <a:bodyPr/>
          <a:lstStyle/>
          <a:p>
            <a:endParaRPr lang="en-US"/>
          </a:p>
        </p:txBody>
      </p:sp>
      <p:sp>
        <p:nvSpPr>
          <p:cNvPr id="5131" name="Rectangle 11"/>
          <p:cNvSpPr>
            <a:spLocks noChangeArrowheads="1"/>
          </p:cNvSpPr>
          <p:nvPr/>
        </p:nvSpPr>
        <p:spPr bwMode="auto">
          <a:xfrm>
            <a:off x="0" y="3176588"/>
            <a:ext cx="9144000" cy="0"/>
          </a:xfrm>
          <a:prstGeom prst="rect">
            <a:avLst/>
          </a:prstGeom>
          <a:noFill/>
          <a:ln w="9525">
            <a:noFill/>
            <a:miter lim="800000"/>
            <a:headEnd/>
            <a:tailEnd/>
          </a:ln>
        </p:spPr>
        <p:txBody>
          <a:bodyPr wrap="none" anchor="ctr">
            <a:spAutoFit/>
          </a:bodyPr>
          <a:lstStyle/>
          <a:p>
            <a:endParaRPr lang="en-US"/>
          </a:p>
        </p:txBody>
      </p:sp>
      <p:graphicFrame>
        <p:nvGraphicFramePr>
          <p:cNvPr id="5122" name="Object 10"/>
          <p:cNvGraphicFramePr>
            <a:graphicFrameLocks noChangeAspect="1"/>
          </p:cNvGraphicFramePr>
          <p:nvPr/>
        </p:nvGraphicFramePr>
        <p:xfrm>
          <a:off x="1079500" y="800100"/>
          <a:ext cx="3757613" cy="768350"/>
        </p:xfrm>
        <a:graphic>
          <a:graphicData uri="http://schemas.openxmlformats.org/presentationml/2006/ole">
            <mc:AlternateContent xmlns:mc="http://schemas.openxmlformats.org/markup-compatibility/2006">
              <mc:Choice xmlns:v="urn:schemas-microsoft-com:vml" Requires="v">
                <p:oleObj spid="_x0000_s33802" name="Equation" r:id="rId5" imgW="2463800" imgH="508000" progId="Equation.3">
                  <p:embed/>
                </p:oleObj>
              </mc:Choice>
              <mc:Fallback>
                <p:oleObj name="Equation" r:id="rId5" imgW="2463800" imgH="508000" progId="Equation.3">
                  <p:embed/>
                  <p:pic>
                    <p:nvPicPr>
                      <p:cNvPr id="0" name="Object 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79500" y="800100"/>
                        <a:ext cx="3757613" cy="768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132" name="Rectangle 13"/>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n-US"/>
          </a:p>
        </p:txBody>
      </p:sp>
      <p:sp>
        <p:nvSpPr>
          <p:cNvPr id="5133" name="Text Box 15"/>
          <p:cNvSpPr txBox="1">
            <a:spLocks noChangeArrowheads="1"/>
          </p:cNvSpPr>
          <p:nvPr/>
        </p:nvSpPr>
        <p:spPr bwMode="auto">
          <a:xfrm>
            <a:off x="6735763" y="6502400"/>
            <a:ext cx="4316412" cy="274638"/>
          </a:xfrm>
          <a:prstGeom prst="rect">
            <a:avLst/>
          </a:prstGeom>
          <a:noFill/>
          <a:ln w="9525">
            <a:noFill/>
            <a:miter lim="800000"/>
            <a:headEnd/>
            <a:tailEnd/>
          </a:ln>
        </p:spPr>
        <p:txBody>
          <a:bodyPr>
            <a:spAutoFit/>
          </a:bodyPr>
          <a:lstStyle/>
          <a:p>
            <a:pPr eaLnBrk="0" hangingPunct="0"/>
            <a:r>
              <a:rPr lang="en-US" sz="1200">
                <a:latin typeface="Times New Roman" pitchFamily="18" charset="0"/>
              </a:rPr>
              <a:t>Chelaru and Dragoi, </a:t>
            </a:r>
            <a:r>
              <a:rPr lang="en-US" sz="1200" i="1">
                <a:latin typeface="Times New Roman" pitchFamily="18" charset="0"/>
              </a:rPr>
              <a:t>PNAS</a:t>
            </a:r>
            <a:r>
              <a:rPr lang="en-US" sz="1200">
                <a:latin typeface="Times New Roman" pitchFamily="18" charset="0"/>
              </a:rPr>
              <a:t>, 2008</a:t>
            </a:r>
          </a:p>
        </p:txBody>
      </p:sp>
      <p:grpSp>
        <p:nvGrpSpPr>
          <p:cNvPr id="2" name="Group 18"/>
          <p:cNvGrpSpPr>
            <a:grpSpLocks/>
          </p:cNvGrpSpPr>
          <p:nvPr/>
        </p:nvGrpSpPr>
        <p:grpSpPr bwMode="auto">
          <a:xfrm>
            <a:off x="5600700" y="1004888"/>
            <a:ext cx="3616325" cy="1193800"/>
            <a:chOff x="3528" y="633"/>
            <a:chExt cx="2278" cy="752"/>
          </a:xfrm>
        </p:grpSpPr>
        <p:graphicFrame>
          <p:nvGraphicFramePr>
            <p:cNvPr id="5123" name="Object 12"/>
            <p:cNvGraphicFramePr>
              <a:graphicFrameLocks noChangeAspect="1"/>
            </p:cNvGraphicFramePr>
            <p:nvPr/>
          </p:nvGraphicFramePr>
          <p:xfrm>
            <a:off x="4725" y="799"/>
            <a:ext cx="173" cy="215"/>
          </p:xfrm>
          <a:graphic>
            <a:graphicData uri="http://schemas.openxmlformats.org/presentationml/2006/ole">
              <mc:AlternateContent xmlns:mc="http://schemas.openxmlformats.org/markup-compatibility/2006">
                <mc:Choice xmlns:v="urn:schemas-microsoft-com:vml" Requires="v">
                  <p:oleObj spid="_x0000_s33803" name="Equation" r:id="rId7" imgW="152334" imgH="190417" progId="Equation.3">
                    <p:embed/>
                  </p:oleObj>
                </mc:Choice>
                <mc:Fallback>
                  <p:oleObj name="Equation" r:id="rId7" imgW="152334" imgH="190417" progId="Equation.3">
                    <p:embed/>
                    <p:pic>
                      <p:nvPicPr>
                        <p:cNvPr id="0" name="Object 1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725" y="799"/>
                          <a:ext cx="173" cy="21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135" name="Rectangle 16"/>
            <p:cNvSpPr>
              <a:spLocks noChangeArrowheads="1"/>
            </p:cNvSpPr>
            <p:nvPr/>
          </p:nvSpPr>
          <p:spPr bwMode="auto">
            <a:xfrm>
              <a:off x="3528" y="633"/>
              <a:ext cx="2278" cy="752"/>
            </a:xfrm>
            <a:prstGeom prst="rect">
              <a:avLst/>
            </a:prstGeom>
            <a:noFill/>
            <a:ln w="9525">
              <a:noFill/>
              <a:miter lim="800000"/>
              <a:headEnd/>
              <a:tailEnd/>
            </a:ln>
          </p:spPr>
          <p:txBody>
            <a:bodyPr>
              <a:spAutoFit/>
            </a:bodyPr>
            <a:lstStyle/>
            <a:p>
              <a:pPr>
                <a:lnSpc>
                  <a:spcPct val="90000"/>
                </a:lnSpc>
                <a:spcBef>
                  <a:spcPct val="20000"/>
                </a:spcBef>
                <a:buFontTx/>
                <a:buChar char="•"/>
              </a:pPr>
              <a:r>
                <a:rPr lang="en-US" sz="1800"/>
                <a:t> Standard deviation of synaptic conductances: </a:t>
              </a:r>
              <a:r>
                <a:rPr lang="en-US" sz="1800" i="1"/>
                <a:t>c</a:t>
              </a:r>
              <a:r>
                <a:rPr lang="en-US" sz="1800"/>
                <a:t> ·      </a:t>
              </a:r>
            </a:p>
            <a:p>
              <a:pPr>
                <a:lnSpc>
                  <a:spcPct val="90000"/>
                </a:lnSpc>
                <a:spcBef>
                  <a:spcPct val="20000"/>
                </a:spcBef>
                <a:buFontTx/>
                <a:buChar char="•"/>
              </a:pPr>
              <a:endParaRPr lang="en-US" sz="1800"/>
            </a:p>
            <a:p>
              <a:pPr>
                <a:lnSpc>
                  <a:spcPct val="90000"/>
                </a:lnSpc>
                <a:spcBef>
                  <a:spcPct val="20000"/>
                </a:spcBef>
                <a:buFontTx/>
                <a:buChar char="•"/>
              </a:pPr>
              <a:r>
                <a:rPr lang="en-US" sz="1800"/>
                <a:t> </a:t>
              </a:r>
              <a:r>
                <a:rPr lang="en-US" sz="1800" i="1"/>
                <a:t>c</a:t>
              </a:r>
              <a:r>
                <a:rPr lang="en-US" sz="1800"/>
                <a:t> varied between </a:t>
              </a:r>
              <a:r>
                <a:rPr lang="en-US" sz="1800" i="1"/>
                <a:t>0</a:t>
              </a:r>
              <a:r>
                <a:rPr lang="en-US" sz="1800"/>
                <a:t> and </a:t>
              </a:r>
              <a:r>
                <a:rPr lang="en-US" sz="1800" i="1"/>
                <a:t>0.35</a:t>
              </a:r>
              <a:endParaRPr lang="en-US" sz="1800"/>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601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4"/>
          <p:cNvPicPr>
            <a:picLocks noChangeAspect="1" noChangeArrowheads="1"/>
          </p:cNvPicPr>
          <p:nvPr/>
        </p:nvPicPr>
        <p:blipFill>
          <a:blip r:embed="rId3" cstate="print"/>
          <a:srcRect/>
          <a:stretch>
            <a:fillRect/>
          </a:stretch>
        </p:blipFill>
        <p:spPr bwMode="auto">
          <a:xfrm>
            <a:off x="358775" y="2185988"/>
            <a:ext cx="8153400" cy="3656012"/>
          </a:xfrm>
          <a:prstGeom prst="rect">
            <a:avLst/>
          </a:prstGeom>
          <a:noFill/>
          <a:ln w="9525">
            <a:noFill/>
            <a:miter lim="800000"/>
            <a:headEnd/>
            <a:tailEnd/>
          </a:ln>
        </p:spPr>
      </p:pic>
      <p:sp>
        <p:nvSpPr>
          <p:cNvPr id="50179" name="Text Box 5"/>
          <p:cNvSpPr txBox="1">
            <a:spLocks noChangeArrowheads="1"/>
          </p:cNvSpPr>
          <p:nvPr/>
        </p:nvSpPr>
        <p:spPr bwMode="auto">
          <a:xfrm>
            <a:off x="6916738" y="6561138"/>
            <a:ext cx="4316412" cy="274637"/>
          </a:xfrm>
          <a:prstGeom prst="rect">
            <a:avLst/>
          </a:prstGeom>
          <a:noFill/>
          <a:ln w="9525">
            <a:noFill/>
            <a:miter lim="800000"/>
            <a:headEnd/>
            <a:tailEnd/>
          </a:ln>
        </p:spPr>
        <p:txBody>
          <a:bodyPr>
            <a:spAutoFit/>
          </a:bodyPr>
          <a:lstStyle/>
          <a:p>
            <a:pPr eaLnBrk="0" hangingPunct="0"/>
            <a:r>
              <a:rPr lang="en-US" sz="1200">
                <a:latin typeface="Times New Roman" pitchFamily="18" charset="0"/>
              </a:rPr>
              <a:t>Chelaru and Dragoi, </a:t>
            </a:r>
            <a:r>
              <a:rPr lang="en-US" sz="1200" i="1">
                <a:latin typeface="Times New Roman" pitchFamily="18" charset="0"/>
              </a:rPr>
              <a:t>PNAS</a:t>
            </a:r>
            <a:r>
              <a:rPr lang="en-US" sz="1200">
                <a:latin typeface="Times New Roman" pitchFamily="18" charset="0"/>
              </a:rPr>
              <a:t>, 2008</a:t>
            </a:r>
          </a:p>
        </p:txBody>
      </p:sp>
      <p:sp>
        <p:nvSpPr>
          <p:cNvPr id="50180" name="Text Box 6"/>
          <p:cNvSpPr txBox="1">
            <a:spLocks noChangeArrowheads="1"/>
          </p:cNvSpPr>
          <p:nvPr/>
        </p:nvSpPr>
        <p:spPr bwMode="auto">
          <a:xfrm>
            <a:off x="584200" y="214313"/>
            <a:ext cx="7659688" cy="946150"/>
          </a:xfrm>
          <a:prstGeom prst="rect">
            <a:avLst/>
          </a:prstGeom>
          <a:noFill/>
          <a:ln w="25400">
            <a:noFill/>
            <a:miter lim="800000"/>
            <a:headEnd/>
            <a:tailEnd/>
          </a:ln>
        </p:spPr>
        <p:txBody>
          <a:bodyPr anchor="ctr">
            <a:spAutoFit/>
          </a:bodyPr>
          <a:lstStyle/>
          <a:p>
            <a:pPr algn="ctr" eaLnBrk="0" hangingPunct="0">
              <a:spcBef>
                <a:spcPct val="50000"/>
              </a:spcBef>
            </a:pPr>
            <a:r>
              <a:rPr lang="en-US" sz="2800" i="1" dirty="0"/>
              <a:t>Neuronal correlations are reduced in heterogeneous networks  </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p:cNvSpPr>
            <a:spLocks noChangeArrowheads="1"/>
          </p:cNvSpPr>
          <p:nvPr/>
        </p:nvSpPr>
        <p:spPr bwMode="auto">
          <a:xfrm>
            <a:off x="0" y="3243263"/>
            <a:ext cx="9144000" cy="0"/>
          </a:xfrm>
          <a:prstGeom prst="rect">
            <a:avLst/>
          </a:prstGeom>
          <a:noFill/>
          <a:ln w="9525">
            <a:noFill/>
            <a:miter lim="800000"/>
            <a:headEnd/>
            <a:tailEnd/>
          </a:ln>
        </p:spPr>
        <p:txBody>
          <a:bodyPr wrap="none" anchor="ctr">
            <a:spAutoFit/>
          </a:bodyPr>
          <a:lstStyle/>
          <a:p>
            <a:endParaRPr lang="en-US"/>
          </a:p>
        </p:txBody>
      </p:sp>
      <p:sp>
        <p:nvSpPr>
          <p:cNvPr id="562180" name="Text Box 4"/>
          <p:cNvSpPr txBox="1">
            <a:spLocks noChangeArrowheads="1"/>
          </p:cNvSpPr>
          <p:nvPr/>
        </p:nvSpPr>
        <p:spPr bwMode="auto">
          <a:xfrm>
            <a:off x="404813" y="173038"/>
            <a:ext cx="8488362" cy="519112"/>
          </a:xfrm>
          <a:prstGeom prst="rect">
            <a:avLst/>
          </a:prstGeom>
          <a:noFill/>
          <a:ln w="25400">
            <a:noFill/>
            <a:miter lim="800000"/>
            <a:headEnd/>
            <a:tailEnd/>
          </a:ln>
        </p:spPr>
        <p:txBody>
          <a:bodyPr anchor="ctr">
            <a:spAutoFit/>
          </a:bodyPr>
          <a:lstStyle/>
          <a:p>
            <a:pPr algn="ctr" eaLnBrk="0" hangingPunct="0">
              <a:spcBef>
                <a:spcPct val="50000"/>
              </a:spcBef>
            </a:pPr>
            <a:r>
              <a:rPr lang="en-US" sz="2800" i="1" dirty="0"/>
              <a:t>Heterogeneous networks encode more information </a:t>
            </a:r>
          </a:p>
        </p:txBody>
      </p:sp>
      <p:sp>
        <p:nvSpPr>
          <p:cNvPr id="6149" name="Rectangle 9"/>
          <p:cNvSpPr>
            <a:spLocks noGrp="1" noChangeArrowheads="1"/>
          </p:cNvSpPr>
          <p:nvPr>
            <p:ph type="body" sz="half" idx="1"/>
          </p:nvPr>
        </p:nvSpPr>
        <p:spPr>
          <a:xfrm>
            <a:off x="250825" y="1076325"/>
            <a:ext cx="8713788" cy="3468688"/>
          </a:xfrm>
        </p:spPr>
        <p:txBody>
          <a:bodyPr/>
          <a:lstStyle/>
          <a:p>
            <a:pPr eaLnBrk="1" hangingPunct="1">
              <a:lnSpc>
                <a:spcPct val="90000"/>
              </a:lnSpc>
            </a:pPr>
            <a:r>
              <a:rPr lang="en-US" sz="1800" smtClean="0"/>
              <a:t>Stimulus orientation </a:t>
            </a:r>
            <a:r>
              <a:rPr lang="en-US" sz="1800" i="1" smtClean="0"/>
              <a:t>θ</a:t>
            </a:r>
            <a:r>
              <a:rPr lang="en-US" sz="1800" smtClean="0"/>
              <a:t> was decoded from the firing rates of the excitatory  neurons by using a linear decoder:                      (e.g., Series and Pouget, 2004):</a:t>
            </a:r>
            <a:r>
              <a:rPr lang="en-US" smtClean="0"/>
              <a:t> </a:t>
            </a:r>
          </a:p>
          <a:p>
            <a:pPr eaLnBrk="1" hangingPunct="1">
              <a:lnSpc>
                <a:spcPct val="90000"/>
              </a:lnSpc>
              <a:buFontTx/>
              <a:buNone/>
            </a:pPr>
            <a:r>
              <a:rPr lang="en-US" smtClean="0"/>
              <a:t>				 </a:t>
            </a:r>
            <a:endParaRPr lang="en-US" sz="1800" smtClean="0"/>
          </a:p>
          <a:p>
            <a:pPr eaLnBrk="1" hangingPunct="1">
              <a:lnSpc>
                <a:spcPct val="90000"/>
              </a:lnSpc>
            </a:pPr>
            <a:r>
              <a:rPr lang="en-US" sz="1800" smtClean="0"/>
              <a:t>Decoder weights </a:t>
            </a:r>
            <a:r>
              <a:rPr lang="en-US" sz="1800" i="1" smtClean="0"/>
              <a:t>W</a:t>
            </a:r>
            <a:r>
              <a:rPr lang="en-US" sz="1800" smtClean="0"/>
              <a:t> and </a:t>
            </a:r>
            <a:r>
              <a:rPr lang="en-US" sz="1800" i="1" smtClean="0"/>
              <a:t>b</a:t>
            </a:r>
            <a:r>
              <a:rPr lang="en-US" sz="1800" smtClean="0"/>
              <a:t> were optimized such as to minimize the discrimination threshold between two nearby stimulus orientations: </a:t>
            </a:r>
            <a:r>
              <a:rPr lang="en-US" sz="1800" i="1" smtClean="0"/>
              <a:t>θ</a:t>
            </a:r>
            <a:r>
              <a:rPr lang="en-US" sz="1800" i="1" baseline="-25000" smtClean="0"/>
              <a:t>1</a:t>
            </a:r>
            <a:r>
              <a:rPr lang="en-US" sz="1800" i="1" smtClean="0"/>
              <a:t>=89</a:t>
            </a:r>
            <a:r>
              <a:rPr lang="en-US" sz="1800" i="1" baseline="30000" smtClean="0"/>
              <a:t>o</a:t>
            </a:r>
            <a:r>
              <a:rPr lang="en-US" sz="1800" smtClean="0"/>
              <a:t> and </a:t>
            </a:r>
            <a:r>
              <a:rPr lang="en-US" sz="1800" i="1" smtClean="0"/>
              <a:t>θ</a:t>
            </a:r>
            <a:r>
              <a:rPr lang="en-US" sz="1800" i="1" baseline="-25000" smtClean="0"/>
              <a:t>2</a:t>
            </a:r>
            <a:r>
              <a:rPr lang="en-US" sz="1800" i="1" smtClean="0"/>
              <a:t>=91</a:t>
            </a:r>
            <a:r>
              <a:rPr lang="en-US" sz="1800" i="1" baseline="30000" smtClean="0"/>
              <a:t>o</a:t>
            </a:r>
            <a:r>
              <a:rPr lang="en-US" sz="1800" smtClean="0"/>
              <a:t>. </a:t>
            </a:r>
            <a:endParaRPr lang="en-US" sz="1800" baseline="30000" smtClean="0"/>
          </a:p>
          <a:p>
            <a:pPr eaLnBrk="1" hangingPunct="1">
              <a:lnSpc>
                <a:spcPct val="90000"/>
              </a:lnSpc>
            </a:pPr>
            <a:endParaRPr lang="en-US" sz="1800" baseline="30000" smtClean="0"/>
          </a:p>
          <a:p>
            <a:pPr eaLnBrk="1" hangingPunct="1">
              <a:lnSpc>
                <a:spcPct val="90000"/>
              </a:lnSpc>
            </a:pPr>
            <a:endParaRPr lang="en-US" sz="1800" smtClean="0"/>
          </a:p>
        </p:txBody>
      </p:sp>
      <p:sp>
        <p:nvSpPr>
          <p:cNvPr id="6150" name="Rectangle 11"/>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n-US"/>
          </a:p>
        </p:txBody>
      </p:sp>
      <p:graphicFrame>
        <p:nvGraphicFramePr>
          <p:cNvPr id="6146" name="Object 10"/>
          <p:cNvGraphicFramePr>
            <a:graphicFrameLocks noChangeAspect="1"/>
          </p:cNvGraphicFramePr>
          <p:nvPr/>
        </p:nvGraphicFramePr>
        <p:xfrm>
          <a:off x="4256088" y="1408113"/>
          <a:ext cx="1216025" cy="328612"/>
        </p:xfrm>
        <a:graphic>
          <a:graphicData uri="http://schemas.openxmlformats.org/presentationml/2006/ole">
            <mc:AlternateContent xmlns:mc="http://schemas.openxmlformats.org/markup-compatibility/2006">
              <mc:Choice xmlns:v="urn:schemas-microsoft-com:vml" Requires="v">
                <p:oleObj spid="_x0000_s34822" name="Equation" r:id="rId4" imgW="812447" imgH="215806" progId="Equation.3">
                  <p:embed/>
                </p:oleObj>
              </mc:Choice>
              <mc:Fallback>
                <p:oleObj name="Equation" r:id="rId4" imgW="812447" imgH="215806" progId="Equation.3">
                  <p:embed/>
                  <p:pic>
                    <p:nvPicPr>
                      <p:cNvPr id="0" name="Object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56088" y="1408113"/>
                        <a:ext cx="1216025" cy="3286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151" name="Text Box 13"/>
          <p:cNvSpPr txBox="1">
            <a:spLocks noChangeArrowheads="1"/>
          </p:cNvSpPr>
          <p:nvPr/>
        </p:nvSpPr>
        <p:spPr bwMode="auto">
          <a:xfrm>
            <a:off x="6916738" y="6561138"/>
            <a:ext cx="4316412" cy="274637"/>
          </a:xfrm>
          <a:prstGeom prst="rect">
            <a:avLst/>
          </a:prstGeom>
          <a:noFill/>
          <a:ln w="9525">
            <a:noFill/>
            <a:miter lim="800000"/>
            <a:headEnd/>
            <a:tailEnd/>
          </a:ln>
        </p:spPr>
        <p:txBody>
          <a:bodyPr>
            <a:spAutoFit/>
          </a:bodyPr>
          <a:lstStyle/>
          <a:p>
            <a:pPr eaLnBrk="0" hangingPunct="0"/>
            <a:r>
              <a:rPr lang="en-US" sz="1200">
                <a:latin typeface="Times New Roman" pitchFamily="18" charset="0"/>
              </a:rPr>
              <a:t>Chelaru and Dragoi, </a:t>
            </a:r>
            <a:r>
              <a:rPr lang="en-US" sz="1200" i="1">
                <a:latin typeface="Times New Roman" pitchFamily="18" charset="0"/>
              </a:rPr>
              <a:t>PNAS</a:t>
            </a:r>
            <a:r>
              <a:rPr lang="en-US" sz="1200">
                <a:latin typeface="Times New Roman" pitchFamily="18" charset="0"/>
              </a:rPr>
              <a:t>, 2008</a:t>
            </a:r>
          </a:p>
        </p:txBody>
      </p:sp>
      <p:pic>
        <p:nvPicPr>
          <p:cNvPr id="562192" name="Picture 16"/>
          <p:cNvPicPr>
            <a:picLocks noChangeAspect="1" noChangeArrowheads="1"/>
          </p:cNvPicPr>
          <p:nvPr/>
        </p:nvPicPr>
        <p:blipFill>
          <a:blip r:embed="rId6" cstate="print"/>
          <a:srcRect/>
          <a:stretch>
            <a:fillRect/>
          </a:stretch>
        </p:blipFill>
        <p:spPr bwMode="auto">
          <a:xfrm>
            <a:off x="293688" y="3357563"/>
            <a:ext cx="8491537" cy="32162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6219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6218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218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ext Box 3"/>
          <p:cNvSpPr txBox="1">
            <a:spLocks noChangeArrowheads="1"/>
          </p:cNvSpPr>
          <p:nvPr/>
        </p:nvSpPr>
        <p:spPr bwMode="auto">
          <a:xfrm>
            <a:off x="431800" y="533400"/>
            <a:ext cx="8135938" cy="5693866"/>
          </a:xfrm>
          <a:prstGeom prst="rect">
            <a:avLst/>
          </a:prstGeom>
          <a:noFill/>
          <a:ln w="9525">
            <a:noFill/>
            <a:miter lim="800000"/>
            <a:headEnd/>
            <a:tailEnd/>
          </a:ln>
        </p:spPr>
        <p:txBody>
          <a:bodyPr>
            <a:spAutoFit/>
          </a:bodyPr>
          <a:lstStyle/>
          <a:p>
            <a:pPr marL="533400" indent="-533400">
              <a:defRPr/>
            </a:pPr>
            <a:r>
              <a:rPr lang="en-US" sz="2200" b="1" dirty="0">
                <a:latin typeface="Arial" pitchFamily="34" charset="0"/>
              </a:rPr>
              <a:t>    			    </a:t>
            </a:r>
            <a:r>
              <a:rPr lang="en-US" sz="3200" b="1" i="1" dirty="0">
                <a:latin typeface="Arial" pitchFamily="34" charset="0"/>
              </a:rPr>
              <a:t>Suggested readings</a:t>
            </a:r>
            <a:r>
              <a:rPr lang="en-US" sz="3200" b="1" dirty="0">
                <a:latin typeface="Arial" pitchFamily="34" charset="0"/>
              </a:rPr>
              <a:t> </a:t>
            </a:r>
          </a:p>
          <a:p>
            <a:pPr marL="533400" indent="-533400">
              <a:defRPr/>
            </a:pPr>
            <a:endParaRPr lang="en-US" sz="3200" dirty="0" smtClean="0">
              <a:latin typeface="Arial" pitchFamily="34" charset="0"/>
            </a:endParaRPr>
          </a:p>
          <a:p>
            <a:pPr marL="533400" indent="-533400">
              <a:defRPr/>
            </a:pPr>
            <a:endParaRPr lang="en-US" sz="3200" dirty="0">
              <a:latin typeface="Arial" pitchFamily="34" charset="0"/>
            </a:endParaRPr>
          </a:p>
          <a:p>
            <a:pPr marL="533400" indent="-533400">
              <a:defRPr/>
            </a:pPr>
            <a:endParaRPr lang="en-US" sz="2800" dirty="0">
              <a:latin typeface="Arial" pitchFamily="34" charset="0"/>
            </a:endParaRPr>
          </a:p>
          <a:p>
            <a:pPr marL="342900" indent="-342900">
              <a:buAutoNum type="arabicPeriod"/>
            </a:pPr>
            <a:r>
              <a:rPr lang="en-US" sz="1600" dirty="0" err="1" smtClean="0"/>
              <a:t>Averbeck</a:t>
            </a:r>
            <a:r>
              <a:rPr lang="en-US" sz="1600" dirty="0" smtClean="0"/>
              <a:t> BB, Latham PE, </a:t>
            </a:r>
            <a:r>
              <a:rPr lang="en-US" sz="1600" dirty="0" err="1" smtClean="0"/>
              <a:t>Pouget</a:t>
            </a:r>
            <a:r>
              <a:rPr lang="en-US" sz="1600" dirty="0" smtClean="0"/>
              <a:t> A. </a:t>
            </a:r>
            <a:r>
              <a:rPr lang="en-US" sz="1600" dirty="0" smtClean="0">
                <a:hlinkClick r:id="rId3" action="ppaction://hlinkfile"/>
              </a:rPr>
              <a:t>Neural correlations, population coding and computation.</a:t>
            </a:r>
            <a:r>
              <a:rPr lang="en-US" sz="1600" dirty="0" smtClean="0"/>
              <a:t> Nat Rev </a:t>
            </a:r>
            <a:r>
              <a:rPr lang="en-US" sz="1600" dirty="0" err="1" smtClean="0"/>
              <a:t>Neurosci</a:t>
            </a:r>
            <a:r>
              <a:rPr lang="en-US" sz="1600" dirty="0" smtClean="0"/>
              <a:t>. 2006 May;7(5):358-66. Review.</a:t>
            </a:r>
          </a:p>
          <a:p>
            <a:pPr marL="533400" indent="-533400">
              <a:buFontTx/>
              <a:buAutoNum type="arabicPeriod"/>
              <a:defRPr/>
            </a:pPr>
            <a:endParaRPr lang="en-US" sz="1600" dirty="0" smtClean="0">
              <a:latin typeface="Arial" pitchFamily="34" charset="0"/>
            </a:endParaRPr>
          </a:p>
          <a:p>
            <a:pPr marL="533400" indent="-533400">
              <a:buFontTx/>
              <a:buAutoNum type="arabicPeriod"/>
              <a:defRPr/>
            </a:pPr>
            <a:endParaRPr lang="en-US" sz="1600" dirty="0">
              <a:latin typeface="Arial" pitchFamily="34" charset="0"/>
            </a:endParaRPr>
          </a:p>
          <a:p>
            <a:r>
              <a:rPr lang="en-US" sz="1600" dirty="0">
                <a:latin typeface="Arial" pitchFamily="34" charset="0"/>
              </a:rPr>
              <a:t>2. </a:t>
            </a:r>
            <a:r>
              <a:rPr lang="en-US" sz="1600" dirty="0" smtClean="0">
                <a:latin typeface="Arial" pitchFamily="34" charset="0"/>
              </a:rPr>
              <a:t>  </a:t>
            </a:r>
            <a:r>
              <a:rPr lang="en-US" sz="1600" dirty="0" smtClean="0"/>
              <a:t>Kohn A, Smith MA. </a:t>
            </a:r>
            <a:r>
              <a:rPr lang="en-US" sz="1600" dirty="0" smtClean="0">
                <a:hlinkClick r:id="rId4" action="ppaction://hlinkfile"/>
              </a:rPr>
              <a:t>Stimulus dependence of neuronal correlation in primary visual cortex of the macaque.</a:t>
            </a:r>
            <a:r>
              <a:rPr lang="en-US" sz="1600" dirty="0" smtClean="0"/>
              <a:t> J </a:t>
            </a:r>
            <a:r>
              <a:rPr lang="en-US" sz="1600" dirty="0" err="1" smtClean="0"/>
              <a:t>Neurosci</a:t>
            </a:r>
            <a:r>
              <a:rPr lang="en-US" sz="1600" dirty="0" smtClean="0"/>
              <a:t>. 2005 Apr 6;25(14):3661-73.</a:t>
            </a:r>
          </a:p>
          <a:p>
            <a:pPr>
              <a:defRPr/>
            </a:pPr>
            <a:endParaRPr lang="en-US" sz="1600" dirty="0"/>
          </a:p>
          <a:p>
            <a:pPr marL="533400" indent="-533400">
              <a:defRPr/>
            </a:pPr>
            <a:endParaRPr lang="en-US" sz="1600" dirty="0">
              <a:latin typeface="Arial" pitchFamily="34" charset="0"/>
            </a:endParaRPr>
          </a:p>
          <a:p>
            <a:r>
              <a:rPr lang="en-US" sz="1600" dirty="0">
                <a:latin typeface="Arial" pitchFamily="34" charset="0"/>
              </a:rPr>
              <a:t>3. </a:t>
            </a:r>
            <a:r>
              <a:rPr lang="en-US" sz="1600" dirty="0" smtClean="0">
                <a:latin typeface="Arial" pitchFamily="34" charset="0"/>
              </a:rPr>
              <a:t>  </a:t>
            </a:r>
            <a:r>
              <a:rPr lang="en-US" sz="1600" dirty="0" err="1" smtClean="0"/>
              <a:t>Chelaru</a:t>
            </a:r>
            <a:r>
              <a:rPr lang="en-US" sz="1600" dirty="0" smtClean="0"/>
              <a:t> MI, Dragoi V. </a:t>
            </a:r>
            <a:r>
              <a:rPr lang="en-US" sz="1600" dirty="0" smtClean="0">
                <a:hlinkClick r:id="rId5" action="ppaction://hlinkfile"/>
              </a:rPr>
              <a:t>Efficient coding in heterogeneous neuronal populations.</a:t>
            </a:r>
            <a:endParaRPr lang="en-US" sz="1600" dirty="0" smtClean="0"/>
          </a:p>
          <a:p>
            <a:r>
              <a:rPr lang="en-US" sz="1600" dirty="0" smtClean="0"/>
              <a:t>Proc </a:t>
            </a:r>
            <a:r>
              <a:rPr lang="en-US" sz="1600" dirty="0" err="1" smtClean="0"/>
              <a:t>Natl</a:t>
            </a:r>
            <a:r>
              <a:rPr lang="en-US" sz="1600" dirty="0" smtClean="0"/>
              <a:t> </a:t>
            </a:r>
            <a:r>
              <a:rPr lang="en-US" sz="1600" dirty="0" err="1" smtClean="0"/>
              <a:t>Acad</a:t>
            </a:r>
            <a:r>
              <a:rPr lang="en-US" sz="1600" dirty="0" smtClean="0"/>
              <a:t> </a:t>
            </a:r>
            <a:r>
              <a:rPr lang="en-US" sz="1600" dirty="0" err="1" smtClean="0"/>
              <a:t>Sci</a:t>
            </a:r>
            <a:r>
              <a:rPr lang="en-US" sz="1600" dirty="0" smtClean="0"/>
              <a:t> U S A. 2008 Oct 21;105(42):16344-9. </a:t>
            </a:r>
            <a:r>
              <a:rPr lang="en-US" sz="1600" dirty="0" err="1" smtClean="0"/>
              <a:t>Epub</a:t>
            </a:r>
            <a:r>
              <a:rPr lang="en-US" sz="1600" dirty="0" smtClean="0"/>
              <a:t> 2008 Oct 14.</a:t>
            </a:r>
          </a:p>
          <a:p>
            <a:pPr>
              <a:defRPr/>
            </a:pPr>
            <a:endParaRPr lang="en-US" sz="1600" dirty="0"/>
          </a:p>
          <a:p>
            <a:pPr>
              <a:defRPr/>
            </a:pPr>
            <a:endParaRPr lang="en-US" sz="1600" dirty="0"/>
          </a:p>
          <a:p>
            <a:pPr>
              <a:defRPr/>
            </a:pPr>
            <a:endParaRPr lang="en-US" sz="1600" dirty="0"/>
          </a:p>
          <a:p>
            <a:pPr>
              <a:defRPr/>
            </a:pPr>
            <a:endParaRPr lang="en-US" sz="1600" dirty="0"/>
          </a:p>
          <a:p>
            <a:pPr marL="533400" indent="-533400">
              <a:defRPr/>
            </a:pPr>
            <a:endParaRPr lang="en-US" sz="1600" dirty="0">
              <a:latin typeface="Arial"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ChangeArrowheads="1"/>
          </p:cNvSpPr>
          <p:nvPr/>
        </p:nvSpPr>
        <p:spPr bwMode="auto">
          <a:xfrm>
            <a:off x="712788" y="192088"/>
            <a:ext cx="7942262" cy="523220"/>
          </a:xfrm>
          <a:prstGeom prst="rect">
            <a:avLst/>
          </a:prstGeom>
          <a:noFill/>
          <a:ln w="9525">
            <a:noFill/>
            <a:miter lim="800000"/>
            <a:headEnd/>
            <a:tailEnd/>
          </a:ln>
        </p:spPr>
        <p:txBody>
          <a:bodyPr>
            <a:spAutoFit/>
          </a:bodyPr>
          <a:lstStyle/>
          <a:p>
            <a:pPr algn="ctr" eaLnBrk="0" hangingPunct="0"/>
            <a:r>
              <a:rPr lang="en-US" sz="2800" i="1" dirty="0" smtClean="0"/>
              <a:t>Trial-by-trial fluctuations in neuronal responses</a:t>
            </a:r>
            <a:endParaRPr lang="en-US" sz="2800" i="1" dirty="0"/>
          </a:p>
        </p:txBody>
      </p:sp>
      <p:sp>
        <p:nvSpPr>
          <p:cNvPr id="10243" name="Rectangle 4"/>
          <p:cNvSpPr>
            <a:spLocks noChangeAspect="1" noChangeArrowheads="1"/>
          </p:cNvSpPr>
          <p:nvPr/>
        </p:nvSpPr>
        <p:spPr bwMode="auto">
          <a:xfrm>
            <a:off x="4013200" y="1128713"/>
            <a:ext cx="184150" cy="336550"/>
          </a:xfrm>
          <a:prstGeom prst="rect">
            <a:avLst/>
          </a:prstGeom>
          <a:noFill/>
          <a:ln w="9525">
            <a:noFill/>
            <a:miter lim="800000"/>
            <a:headEnd/>
            <a:tailEnd/>
          </a:ln>
        </p:spPr>
        <p:txBody>
          <a:bodyPr wrap="none">
            <a:spAutoFit/>
          </a:bodyPr>
          <a:lstStyle/>
          <a:p>
            <a:pPr eaLnBrk="0" hangingPunct="0"/>
            <a:endParaRPr lang="en-US" sz="1600"/>
          </a:p>
        </p:txBody>
      </p:sp>
      <p:sp>
        <p:nvSpPr>
          <p:cNvPr id="10244" name="Rectangle 5"/>
          <p:cNvSpPr>
            <a:spLocks noChangeAspect="1" noChangeArrowheads="1"/>
          </p:cNvSpPr>
          <p:nvPr/>
        </p:nvSpPr>
        <p:spPr bwMode="auto">
          <a:xfrm>
            <a:off x="2774950" y="1492250"/>
            <a:ext cx="676275" cy="306388"/>
          </a:xfrm>
          <a:prstGeom prst="rect">
            <a:avLst/>
          </a:prstGeom>
          <a:noFill/>
          <a:ln w="9525">
            <a:noFill/>
            <a:miter lim="800000"/>
            <a:headEnd/>
            <a:tailEnd/>
          </a:ln>
        </p:spPr>
        <p:txBody>
          <a:bodyPr wrap="none">
            <a:spAutoFit/>
          </a:bodyPr>
          <a:lstStyle/>
          <a:p>
            <a:pPr eaLnBrk="0" hangingPunct="0"/>
            <a:r>
              <a:rPr lang="en-US" sz="1400"/>
              <a:t>Trial 1</a:t>
            </a:r>
          </a:p>
        </p:txBody>
      </p:sp>
      <p:sp>
        <p:nvSpPr>
          <p:cNvPr id="10245" name="Rectangle 6"/>
          <p:cNvSpPr>
            <a:spLocks noChangeAspect="1" noChangeArrowheads="1"/>
          </p:cNvSpPr>
          <p:nvPr/>
        </p:nvSpPr>
        <p:spPr bwMode="auto">
          <a:xfrm>
            <a:off x="2774950" y="2595563"/>
            <a:ext cx="676275" cy="304800"/>
          </a:xfrm>
          <a:prstGeom prst="rect">
            <a:avLst/>
          </a:prstGeom>
          <a:noFill/>
          <a:ln w="9525">
            <a:noFill/>
            <a:miter lim="800000"/>
            <a:headEnd/>
            <a:tailEnd/>
          </a:ln>
        </p:spPr>
        <p:txBody>
          <a:bodyPr wrap="none">
            <a:spAutoFit/>
          </a:bodyPr>
          <a:lstStyle/>
          <a:p>
            <a:pPr eaLnBrk="0" hangingPunct="0"/>
            <a:r>
              <a:rPr lang="en-US" sz="1400"/>
              <a:t>Trial 2</a:t>
            </a:r>
          </a:p>
        </p:txBody>
      </p:sp>
      <p:sp>
        <p:nvSpPr>
          <p:cNvPr id="10246" name="Rectangle 7"/>
          <p:cNvSpPr>
            <a:spLocks noChangeAspect="1" noChangeArrowheads="1"/>
          </p:cNvSpPr>
          <p:nvPr/>
        </p:nvSpPr>
        <p:spPr bwMode="auto">
          <a:xfrm>
            <a:off x="2774950" y="3808413"/>
            <a:ext cx="676275" cy="303212"/>
          </a:xfrm>
          <a:prstGeom prst="rect">
            <a:avLst/>
          </a:prstGeom>
          <a:noFill/>
          <a:ln w="9525">
            <a:noFill/>
            <a:miter lim="800000"/>
            <a:headEnd/>
            <a:tailEnd/>
          </a:ln>
        </p:spPr>
        <p:txBody>
          <a:bodyPr wrap="none">
            <a:spAutoFit/>
          </a:bodyPr>
          <a:lstStyle/>
          <a:p>
            <a:pPr eaLnBrk="0" hangingPunct="0"/>
            <a:r>
              <a:rPr lang="en-US" sz="1400"/>
              <a:t>Trial 3</a:t>
            </a:r>
          </a:p>
        </p:txBody>
      </p:sp>
      <p:sp>
        <p:nvSpPr>
          <p:cNvPr id="10247" name="Rectangle 8"/>
          <p:cNvSpPr>
            <a:spLocks noChangeAspect="1" noChangeArrowheads="1"/>
          </p:cNvSpPr>
          <p:nvPr/>
        </p:nvSpPr>
        <p:spPr bwMode="auto">
          <a:xfrm>
            <a:off x="2774950" y="5322888"/>
            <a:ext cx="676275" cy="304800"/>
          </a:xfrm>
          <a:prstGeom prst="rect">
            <a:avLst/>
          </a:prstGeom>
          <a:noFill/>
          <a:ln w="9525">
            <a:noFill/>
            <a:miter lim="800000"/>
            <a:headEnd/>
            <a:tailEnd/>
          </a:ln>
        </p:spPr>
        <p:txBody>
          <a:bodyPr wrap="none">
            <a:spAutoFit/>
          </a:bodyPr>
          <a:lstStyle/>
          <a:p>
            <a:pPr eaLnBrk="0" hangingPunct="0"/>
            <a:r>
              <a:rPr lang="en-US" sz="1400"/>
              <a:t>Trial 4</a:t>
            </a:r>
          </a:p>
        </p:txBody>
      </p:sp>
      <p:sp>
        <p:nvSpPr>
          <p:cNvPr id="10248" name="Rectangle 9"/>
          <p:cNvSpPr>
            <a:spLocks noChangeAspect="1" noChangeArrowheads="1"/>
          </p:cNvSpPr>
          <p:nvPr/>
        </p:nvSpPr>
        <p:spPr bwMode="auto">
          <a:xfrm>
            <a:off x="4041775" y="6421438"/>
            <a:ext cx="1277938" cy="338137"/>
          </a:xfrm>
          <a:prstGeom prst="rect">
            <a:avLst/>
          </a:prstGeom>
          <a:noFill/>
          <a:ln w="25400">
            <a:noFill/>
            <a:miter lim="800000"/>
            <a:headEnd/>
            <a:tailEnd/>
          </a:ln>
        </p:spPr>
        <p:txBody>
          <a:bodyPr wrap="none" anchor="ctr"/>
          <a:lstStyle/>
          <a:p>
            <a:endParaRPr lang="en-US"/>
          </a:p>
        </p:txBody>
      </p:sp>
      <p:sp>
        <p:nvSpPr>
          <p:cNvPr id="10249" name="Rectangle 10"/>
          <p:cNvSpPr>
            <a:spLocks noChangeAspect="1" noChangeArrowheads="1"/>
          </p:cNvSpPr>
          <p:nvPr/>
        </p:nvSpPr>
        <p:spPr bwMode="auto">
          <a:xfrm>
            <a:off x="4235450" y="6408738"/>
            <a:ext cx="1100138" cy="336550"/>
          </a:xfrm>
          <a:prstGeom prst="rect">
            <a:avLst/>
          </a:prstGeom>
          <a:noFill/>
          <a:ln w="25400">
            <a:noFill/>
            <a:miter lim="800000"/>
            <a:headEnd/>
            <a:tailEnd/>
          </a:ln>
        </p:spPr>
        <p:txBody>
          <a:bodyPr wrap="none" anchor="ctr">
            <a:spAutoFit/>
          </a:bodyPr>
          <a:lstStyle/>
          <a:p>
            <a:pPr algn="ctr" eaLnBrk="0" hangingPunct="0"/>
            <a:r>
              <a:rPr lang="en-US" sz="1600"/>
              <a:t>Time (ms)</a:t>
            </a:r>
          </a:p>
        </p:txBody>
      </p:sp>
      <p:sp>
        <p:nvSpPr>
          <p:cNvPr id="10250" name="Rectangle 11"/>
          <p:cNvSpPr>
            <a:spLocks noChangeAspect="1" noChangeArrowheads="1"/>
          </p:cNvSpPr>
          <p:nvPr/>
        </p:nvSpPr>
        <p:spPr bwMode="auto">
          <a:xfrm>
            <a:off x="3833813" y="5589588"/>
            <a:ext cx="9525" cy="584200"/>
          </a:xfrm>
          <a:prstGeom prst="rect">
            <a:avLst/>
          </a:prstGeom>
          <a:noFill/>
          <a:ln w="7938">
            <a:solidFill>
              <a:srgbClr val="000000"/>
            </a:solidFill>
            <a:miter lim="800000"/>
            <a:headEnd/>
            <a:tailEnd/>
          </a:ln>
        </p:spPr>
        <p:txBody>
          <a:bodyPr/>
          <a:lstStyle/>
          <a:p>
            <a:endParaRPr lang="en-US"/>
          </a:p>
        </p:txBody>
      </p:sp>
      <p:sp>
        <p:nvSpPr>
          <p:cNvPr id="10251" name="Rectangle 12"/>
          <p:cNvSpPr>
            <a:spLocks noChangeAspect="1" noChangeArrowheads="1"/>
          </p:cNvSpPr>
          <p:nvPr/>
        </p:nvSpPr>
        <p:spPr bwMode="auto">
          <a:xfrm>
            <a:off x="3867150" y="5589588"/>
            <a:ext cx="7938" cy="584200"/>
          </a:xfrm>
          <a:prstGeom prst="rect">
            <a:avLst/>
          </a:prstGeom>
          <a:noFill/>
          <a:ln w="7938">
            <a:solidFill>
              <a:srgbClr val="000000"/>
            </a:solidFill>
            <a:miter lim="800000"/>
            <a:headEnd/>
            <a:tailEnd/>
          </a:ln>
        </p:spPr>
        <p:txBody>
          <a:bodyPr/>
          <a:lstStyle/>
          <a:p>
            <a:endParaRPr lang="en-US"/>
          </a:p>
        </p:txBody>
      </p:sp>
      <p:sp>
        <p:nvSpPr>
          <p:cNvPr id="10252" name="Rectangle 13"/>
          <p:cNvSpPr>
            <a:spLocks noChangeAspect="1" noChangeArrowheads="1"/>
          </p:cNvSpPr>
          <p:nvPr/>
        </p:nvSpPr>
        <p:spPr bwMode="auto">
          <a:xfrm>
            <a:off x="4279900" y="5589588"/>
            <a:ext cx="7938" cy="584200"/>
          </a:xfrm>
          <a:prstGeom prst="rect">
            <a:avLst/>
          </a:prstGeom>
          <a:noFill/>
          <a:ln w="7938">
            <a:solidFill>
              <a:srgbClr val="000000"/>
            </a:solidFill>
            <a:miter lim="800000"/>
            <a:headEnd/>
            <a:tailEnd/>
          </a:ln>
        </p:spPr>
        <p:txBody>
          <a:bodyPr/>
          <a:lstStyle/>
          <a:p>
            <a:endParaRPr lang="en-US"/>
          </a:p>
        </p:txBody>
      </p:sp>
      <p:sp>
        <p:nvSpPr>
          <p:cNvPr id="10253" name="Rectangle 14"/>
          <p:cNvSpPr>
            <a:spLocks noChangeAspect="1" noChangeArrowheads="1"/>
          </p:cNvSpPr>
          <p:nvPr/>
        </p:nvSpPr>
        <p:spPr bwMode="auto">
          <a:xfrm>
            <a:off x="4287838" y="5589588"/>
            <a:ext cx="7937" cy="584200"/>
          </a:xfrm>
          <a:prstGeom prst="rect">
            <a:avLst/>
          </a:prstGeom>
          <a:noFill/>
          <a:ln w="7938">
            <a:solidFill>
              <a:srgbClr val="000000"/>
            </a:solidFill>
            <a:miter lim="800000"/>
            <a:headEnd/>
            <a:tailEnd/>
          </a:ln>
        </p:spPr>
        <p:txBody>
          <a:bodyPr/>
          <a:lstStyle/>
          <a:p>
            <a:endParaRPr lang="en-US"/>
          </a:p>
        </p:txBody>
      </p:sp>
      <p:sp>
        <p:nvSpPr>
          <p:cNvPr id="10254" name="Rectangle 15"/>
          <p:cNvSpPr>
            <a:spLocks noChangeAspect="1" noChangeArrowheads="1"/>
          </p:cNvSpPr>
          <p:nvPr/>
        </p:nvSpPr>
        <p:spPr bwMode="auto">
          <a:xfrm>
            <a:off x="4295775" y="5589588"/>
            <a:ext cx="7938" cy="584200"/>
          </a:xfrm>
          <a:prstGeom prst="rect">
            <a:avLst/>
          </a:prstGeom>
          <a:noFill/>
          <a:ln w="7938">
            <a:solidFill>
              <a:srgbClr val="000000"/>
            </a:solidFill>
            <a:miter lim="800000"/>
            <a:headEnd/>
            <a:tailEnd/>
          </a:ln>
        </p:spPr>
        <p:txBody>
          <a:bodyPr/>
          <a:lstStyle/>
          <a:p>
            <a:endParaRPr lang="en-US"/>
          </a:p>
        </p:txBody>
      </p:sp>
      <p:sp>
        <p:nvSpPr>
          <p:cNvPr id="10255" name="Rectangle 16"/>
          <p:cNvSpPr>
            <a:spLocks noChangeAspect="1" noChangeArrowheads="1"/>
          </p:cNvSpPr>
          <p:nvPr/>
        </p:nvSpPr>
        <p:spPr bwMode="auto">
          <a:xfrm>
            <a:off x="4295775" y="5589588"/>
            <a:ext cx="7938" cy="584200"/>
          </a:xfrm>
          <a:prstGeom prst="rect">
            <a:avLst/>
          </a:prstGeom>
          <a:noFill/>
          <a:ln w="7938">
            <a:solidFill>
              <a:srgbClr val="000000"/>
            </a:solidFill>
            <a:miter lim="800000"/>
            <a:headEnd/>
            <a:tailEnd/>
          </a:ln>
        </p:spPr>
        <p:txBody>
          <a:bodyPr/>
          <a:lstStyle/>
          <a:p>
            <a:endParaRPr lang="en-US"/>
          </a:p>
        </p:txBody>
      </p:sp>
      <p:sp>
        <p:nvSpPr>
          <p:cNvPr id="10256" name="Rectangle 17"/>
          <p:cNvSpPr>
            <a:spLocks noChangeAspect="1" noChangeArrowheads="1"/>
          </p:cNvSpPr>
          <p:nvPr/>
        </p:nvSpPr>
        <p:spPr bwMode="auto">
          <a:xfrm>
            <a:off x="4295775" y="5589588"/>
            <a:ext cx="7938" cy="584200"/>
          </a:xfrm>
          <a:prstGeom prst="rect">
            <a:avLst/>
          </a:prstGeom>
          <a:noFill/>
          <a:ln w="7938">
            <a:solidFill>
              <a:srgbClr val="000000"/>
            </a:solidFill>
            <a:miter lim="800000"/>
            <a:headEnd/>
            <a:tailEnd/>
          </a:ln>
        </p:spPr>
        <p:txBody>
          <a:bodyPr/>
          <a:lstStyle/>
          <a:p>
            <a:endParaRPr lang="en-US"/>
          </a:p>
        </p:txBody>
      </p:sp>
      <p:sp>
        <p:nvSpPr>
          <p:cNvPr id="10257" name="Rectangle 18"/>
          <p:cNvSpPr>
            <a:spLocks noChangeAspect="1" noChangeArrowheads="1"/>
          </p:cNvSpPr>
          <p:nvPr/>
        </p:nvSpPr>
        <p:spPr bwMode="auto">
          <a:xfrm>
            <a:off x="4303713" y="5589588"/>
            <a:ext cx="7937" cy="584200"/>
          </a:xfrm>
          <a:prstGeom prst="rect">
            <a:avLst/>
          </a:prstGeom>
          <a:noFill/>
          <a:ln w="7938">
            <a:solidFill>
              <a:srgbClr val="000000"/>
            </a:solidFill>
            <a:miter lim="800000"/>
            <a:headEnd/>
            <a:tailEnd/>
          </a:ln>
        </p:spPr>
        <p:txBody>
          <a:bodyPr/>
          <a:lstStyle/>
          <a:p>
            <a:endParaRPr lang="en-US"/>
          </a:p>
        </p:txBody>
      </p:sp>
      <p:sp>
        <p:nvSpPr>
          <p:cNvPr id="10258" name="Rectangle 19"/>
          <p:cNvSpPr>
            <a:spLocks noChangeAspect="1" noChangeArrowheads="1"/>
          </p:cNvSpPr>
          <p:nvPr/>
        </p:nvSpPr>
        <p:spPr bwMode="auto">
          <a:xfrm>
            <a:off x="4311650" y="5589588"/>
            <a:ext cx="9525" cy="584200"/>
          </a:xfrm>
          <a:prstGeom prst="rect">
            <a:avLst/>
          </a:prstGeom>
          <a:noFill/>
          <a:ln w="7938">
            <a:solidFill>
              <a:srgbClr val="000000"/>
            </a:solidFill>
            <a:miter lim="800000"/>
            <a:headEnd/>
            <a:tailEnd/>
          </a:ln>
        </p:spPr>
        <p:txBody>
          <a:bodyPr/>
          <a:lstStyle/>
          <a:p>
            <a:endParaRPr lang="en-US"/>
          </a:p>
        </p:txBody>
      </p:sp>
      <p:sp>
        <p:nvSpPr>
          <p:cNvPr id="10259" name="Rectangle 20"/>
          <p:cNvSpPr>
            <a:spLocks noChangeAspect="1" noChangeArrowheads="1"/>
          </p:cNvSpPr>
          <p:nvPr/>
        </p:nvSpPr>
        <p:spPr bwMode="auto">
          <a:xfrm>
            <a:off x="4321175" y="5589588"/>
            <a:ext cx="7938" cy="584200"/>
          </a:xfrm>
          <a:prstGeom prst="rect">
            <a:avLst/>
          </a:prstGeom>
          <a:noFill/>
          <a:ln w="7938">
            <a:solidFill>
              <a:srgbClr val="000000"/>
            </a:solidFill>
            <a:miter lim="800000"/>
            <a:headEnd/>
            <a:tailEnd/>
          </a:ln>
        </p:spPr>
        <p:txBody>
          <a:bodyPr/>
          <a:lstStyle/>
          <a:p>
            <a:endParaRPr lang="en-US"/>
          </a:p>
        </p:txBody>
      </p:sp>
      <p:sp>
        <p:nvSpPr>
          <p:cNvPr id="10260" name="Rectangle 21"/>
          <p:cNvSpPr>
            <a:spLocks noChangeAspect="1" noChangeArrowheads="1"/>
          </p:cNvSpPr>
          <p:nvPr/>
        </p:nvSpPr>
        <p:spPr bwMode="auto">
          <a:xfrm>
            <a:off x="4344988" y="5589588"/>
            <a:ext cx="7937" cy="584200"/>
          </a:xfrm>
          <a:prstGeom prst="rect">
            <a:avLst/>
          </a:prstGeom>
          <a:noFill/>
          <a:ln w="7938">
            <a:solidFill>
              <a:srgbClr val="000000"/>
            </a:solidFill>
            <a:miter lim="800000"/>
            <a:headEnd/>
            <a:tailEnd/>
          </a:ln>
        </p:spPr>
        <p:txBody>
          <a:bodyPr/>
          <a:lstStyle/>
          <a:p>
            <a:endParaRPr lang="en-US"/>
          </a:p>
        </p:txBody>
      </p:sp>
      <p:sp>
        <p:nvSpPr>
          <p:cNvPr id="10261" name="Rectangle 22"/>
          <p:cNvSpPr>
            <a:spLocks noChangeAspect="1" noChangeArrowheads="1"/>
          </p:cNvSpPr>
          <p:nvPr/>
        </p:nvSpPr>
        <p:spPr bwMode="auto">
          <a:xfrm>
            <a:off x="4360863" y="5589588"/>
            <a:ext cx="9525" cy="584200"/>
          </a:xfrm>
          <a:prstGeom prst="rect">
            <a:avLst/>
          </a:prstGeom>
          <a:noFill/>
          <a:ln w="7938">
            <a:solidFill>
              <a:srgbClr val="000000"/>
            </a:solidFill>
            <a:miter lim="800000"/>
            <a:headEnd/>
            <a:tailEnd/>
          </a:ln>
        </p:spPr>
        <p:txBody>
          <a:bodyPr/>
          <a:lstStyle/>
          <a:p>
            <a:endParaRPr lang="en-US"/>
          </a:p>
        </p:txBody>
      </p:sp>
      <p:sp>
        <p:nvSpPr>
          <p:cNvPr id="10262" name="Rectangle 23"/>
          <p:cNvSpPr>
            <a:spLocks noChangeAspect="1" noChangeArrowheads="1"/>
          </p:cNvSpPr>
          <p:nvPr/>
        </p:nvSpPr>
        <p:spPr bwMode="auto">
          <a:xfrm>
            <a:off x="4370388" y="5589588"/>
            <a:ext cx="7937" cy="584200"/>
          </a:xfrm>
          <a:prstGeom prst="rect">
            <a:avLst/>
          </a:prstGeom>
          <a:noFill/>
          <a:ln w="7938">
            <a:solidFill>
              <a:srgbClr val="000000"/>
            </a:solidFill>
            <a:miter lim="800000"/>
            <a:headEnd/>
            <a:tailEnd/>
          </a:ln>
        </p:spPr>
        <p:txBody>
          <a:bodyPr/>
          <a:lstStyle/>
          <a:p>
            <a:endParaRPr lang="en-US"/>
          </a:p>
        </p:txBody>
      </p:sp>
      <p:sp>
        <p:nvSpPr>
          <p:cNvPr id="10263" name="Rectangle 24"/>
          <p:cNvSpPr>
            <a:spLocks noChangeAspect="1" noChangeArrowheads="1"/>
          </p:cNvSpPr>
          <p:nvPr/>
        </p:nvSpPr>
        <p:spPr bwMode="auto">
          <a:xfrm>
            <a:off x="5178425" y="5589588"/>
            <a:ext cx="7938" cy="584200"/>
          </a:xfrm>
          <a:prstGeom prst="rect">
            <a:avLst/>
          </a:prstGeom>
          <a:noFill/>
          <a:ln w="7938">
            <a:solidFill>
              <a:srgbClr val="000000"/>
            </a:solidFill>
            <a:miter lim="800000"/>
            <a:headEnd/>
            <a:tailEnd/>
          </a:ln>
        </p:spPr>
        <p:txBody>
          <a:bodyPr/>
          <a:lstStyle/>
          <a:p>
            <a:endParaRPr lang="en-US"/>
          </a:p>
        </p:txBody>
      </p:sp>
      <p:sp>
        <p:nvSpPr>
          <p:cNvPr id="10264" name="Rectangle 25"/>
          <p:cNvSpPr>
            <a:spLocks noChangeAspect="1" noChangeArrowheads="1"/>
          </p:cNvSpPr>
          <p:nvPr/>
        </p:nvSpPr>
        <p:spPr bwMode="auto">
          <a:xfrm>
            <a:off x="5219700" y="5589588"/>
            <a:ext cx="7938" cy="584200"/>
          </a:xfrm>
          <a:prstGeom prst="rect">
            <a:avLst/>
          </a:prstGeom>
          <a:noFill/>
          <a:ln w="8001">
            <a:solidFill>
              <a:srgbClr val="000000"/>
            </a:solidFill>
            <a:miter lim="800000"/>
            <a:headEnd/>
            <a:tailEnd/>
          </a:ln>
        </p:spPr>
        <p:txBody>
          <a:bodyPr/>
          <a:lstStyle/>
          <a:p>
            <a:endParaRPr lang="en-US"/>
          </a:p>
        </p:txBody>
      </p:sp>
      <p:sp>
        <p:nvSpPr>
          <p:cNvPr id="10265" name="Rectangle 26"/>
          <p:cNvSpPr>
            <a:spLocks noChangeAspect="1" noChangeArrowheads="1"/>
          </p:cNvSpPr>
          <p:nvPr/>
        </p:nvSpPr>
        <p:spPr bwMode="auto">
          <a:xfrm>
            <a:off x="5233988" y="5589588"/>
            <a:ext cx="9525" cy="584200"/>
          </a:xfrm>
          <a:prstGeom prst="rect">
            <a:avLst/>
          </a:prstGeom>
          <a:noFill/>
          <a:ln w="8001">
            <a:solidFill>
              <a:srgbClr val="000000"/>
            </a:solidFill>
            <a:miter lim="800000"/>
            <a:headEnd/>
            <a:tailEnd/>
          </a:ln>
        </p:spPr>
        <p:txBody>
          <a:bodyPr/>
          <a:lstStyle/>
          <a:p>
            <a:endParaRPr lang="en-US"/>
          </a:p>
        </p:txBody>
      </p:sp>
      <p:sp>
        <p:nvSpPr>
          <p:cNvPr id="10266" name="Rectangle 27"/>
          <p:cNvSpPr>
            <a:spLocks noChangeAspect="1" noChangeArrowheads="1"/>
          </p:cNvSpPr>
          <p:nvPr/>
        </p:nvSpPr>
        <p:spPr bwMode="auto">
          <a:xfrm>
            <a:off x="5243513" y="5589588"/>
            <a:ext cx="7937" cy="584200"/>
          </a:xfrm>
          <a:prstGeom prst="rect">
            <a:avLst/>
          </a:prstGeom>
          <a:noFill/>
          <a:ln w="8001">
            <a:solidFill>
              <a:srgbClr val="000000"/>
            </a:solidFill>
            <a:miter lim="800000"/>
            <a:headEnd/>
            <a:tailEnd/>
          </a:ln>
        </p:spPr>
        <p:txBody>
          <a:bodyPr/>
          <a:lstStyle/>
          <a:p>
            <a:endParaRPr lang="en-US"/>
          </a:p>
        </p:txBody>
      </p:sp>
      <p:sp>
        <p:nvSpPr>
          <p:cNvPr id="10267" name="Rectangle 28"/>
          <p:cNvSpPr>
            <a:spLocks noChangeAspect="1" noChangeArrowheads="1"/>
          </p:cNvSpPr>
          <p:nvPr/>
        </p:nvSpPr>
        <p:spPr bwMode="auto">
          <a:xfrm>
            <a:off x="5243513" y="5589588"/>
            <a:ext cx="7937" cy="584200"/>
          </a:xfrm>
          <a:prstGeom prst="rect">
            <a:avLst/>
          </a:prstGeom>
          <a:noFill/>
          <a:ln w="8001">
            <a:solidFill>
              <a:srgbClr val="000000"/>
            </a:solidFill>
            <a:miter lim="800000"/>
            <a:headEnd/>
            <a:tailEnd/>
          </a:ln>
        </p:spPr>
        <p:txBody>
          <a:bodyPr/>
          <a:lstStyle/>
          <a:p>
            <a:endParaRPr lang="en-US"/>
          </a:p>
        </p:txBody>
      </p:sp>
      <p:sp>
        <p:nvSpPr>
          <p:cNvPr id="10268" name="Rectangle 29"/>
          <p:cNvSpPr>
            <a:spLocks noChangeAspect="1" noChangeArrowheads="1"/>
          </p:cNvSpPr>
          <p:nvPr/>
        </p:nvSpPr>
        <p:spPr bwMode="auto">
          <a:xfrm>
            <a:off x="5316538" y="5589588"/>
            <a:ext cx="9525" cy="584200"/>
          </a:xfrm>
          <a:prstGeom prst="rect">
            <a:avLst/>
          </a:prstGeom>
          <a:noFill/>
          <a:ln w="8001">
            <a:solidFill>
              <a:srgbClr val="000000"/>
            </a:solidFill>
            <a:miter lim="800000"/>
            <a:headEnd/>
            <a:tailEnd/>
          </a:ln>
        </p:spPr>
        <p:txBody>
          <a:bodyPr/>
          <a:lstStyle/>
          <a:p>
            <a:endParaRPr lang="en-US"/>
          </a:p>
        </p:txBody>
      </p:sp>
      <p:sp>
        <p:nvSpPr>
          <p:cNvPr id="10269" name="Rectangle 30"/>
          <p:cNvSpPr>
            <a:spLocks noChangeAspect="1" noChangeArrowheads="1"/>
          </p:cNvSpPr>
          <p:nvPr/>
        </p:nvSpPr>
        <p:spPr bwMode="auto">
          <a:xfrm>
            <a:off x="5326063" y="5589588"/>
            <a:ext cx="7937" cy="584200"/>
          </a:xfrm>
          <a:prstGeom prst="rect">
            <a:avLst/>
          </a:prstGeom>
          <a:noFill/>
          <a:ln w="8001">
            <a:solidFill>
              <a:srgbClr val="000000"/>
            </a:solidFill>
            <a:miter lim="800000"/>
            <a:headEnd/>
            <a:tailEnd/>
          </a:ln>
        </p:spPr>
        <p:txBody>
          <a:bodyPr/>
          <a:lstStyle/>
          <a:p>
            <a:endParaRPr lang="en-US"/>
          </a:p>
        </p:txBody>
      </p:sp>
      <p:sp>
        <p:nvSpPr>
          <p:cNvPr id="10270" name="Rectangle 31"/>
          <p:cNvSpPr>
            <a:spLocks noChangeAspect="1" noChangeArrowheads="1"/>
          </p:cNvSpPr>
          <p:nvPr/>
        </p:nvSpPr>
        <p:spPr bwMode="auto">
          <a:xfrm>
            <a:off x="5343525" y="5589588"/>
            <a:ext cx="6350" cy="584200"/>
          </a:xfrm>
          <a:prstGeom prst="rect">
            <a:avLst/>
          </a:prstGeom>
          <a:noFill/>
          <a:ln w="8001">
            <a:solidFill>
              <a:srgbClr val="000000"/>
            </a:solidFill>
            <a:miter lim="800000"/>
            <a:headEnd/>
            <a:tailEnd/>
          </a:ln>
        </p:spPr>
        <p:txBody>
          <a:bodyPr/>
          <a:lstStyle/>
          <a:p>
            <a:endParaRPr lang="en-US"/>
          </a:p>
        </p:txBody>
      </p:sp>
      <p:sp>
        <p:nvSpPr>
          <p:cNvPr id="10271" name="Rectangle 32"/>
          <p:cNvSpPr>
            <a:spLocks noChangeAspect="1" noChangeArrowheads="1"/>
          </p:cNvSpPr>
          <p:nvPr/>
        </p:nvSpPr>
        <p:spPr bwMode="auto">
          <a:xfrm>
            <a:off x="5375275" y="5589588"/>
            <a:ext cx="9525" cy="584200"/>
          </a:xfrm>
          <a:prstGeom prst="rect">
            <a:avLst/>
          </a:prstGeom>
          <a:noFill/>
          <a:ln w="8001">
            <a:solidFill>
              <a:srgbClr val="000000"/>
            </a:solidFill>
            <a:miter lim="800000"/>
            <a:headEnd/>
            <a:tailEnd/>
          </a:ln>
        </p:spPr>
        <p:txBody>
          <a:bodyPr/>
          <a:lstStyle/>
          <a:p>
            <a:endParaRPr lang="en-US"/>
          </a:p>
        </p:txBody>
      </p:sp>
      <p:sp>
        <p:nvSpPr>
          <p:cNvPr id="10272" name="Rectangle 33"/>
          <p:cNvSpPr>
            <a:spLocks noChangeAspect="1" noChangeArrowheads="1"/>
          </p:cNvSpPr>
          <p:nvPr/>
        </p:nvSpPr>
        <p:spPr bwMode="auto">
          <a:xfrm>
            <a:off x="5927725" y="5589588"/>
            <a:ext cx="7938" cy="584200"/>
          </a:xfrm>
          <a:prstGeom prst="rect">
            <a:avLst/>
          </a:prstGeom>
          <a:noFill/>
          <a:ln w="7938">
            <a:solidFill>
              <a:srgbClr val="000000"/>
            </a:solidFill>
            <a:miter lim="800000"/>
            <a:headEnd/>
            <a:tailEnd/>
          </a:ln>
        </p:spPr>
        <p:txBody>
          <a:bodyPr/>
          <a:lstStyle/>
          <a:p>
            <a:endParaRPr lang="en-US"/>
          </a:p>
        </p:txBody>
      </p:sp>
      <p:sp>
        <p:nvSpPr>
          <p:cNvPr id="10273" name="Rectangle 34"/>
          <p:cNvSpPr>
            <a:spLocks noChangeAspect="1" noChangeArrowheads="1"/>
          </p:cNvSpPr>
          <p:nvPr/>
        </p:nvSpPr>
        <p:spPr bwMode="auto">
          <a:xfrm>
            <a:off x="6083300" y="5589588"/>
            <a:ext cx="9525" cy="584200"/>
          </a:xfrm>
          <a:prstGeom prst="rect">
            <a:avLst/>
          </a:prstGeom>
          <a:noFill/>
          <a:ln w="8001">
            <a:solidFill>
              <a:srgbClr val="000000"/>
            </a:solidFill>
            <a:miter lim="800000"/>
            <a:headEnd/>
            <a:tailEnd/>
          </a:ln>
        </p:spPr>
        <p:txBody>
          <a:bodyPr/>
          <a:lstStyle/>
          <a:p>
            <a:endParaRPr lang="en-US"/>
          </a:p>
        </p:txBody>
      </p:sp>
      <p:sp>
        <p:nvSpPr>
          <p:cNvPr id="10274" name="Rectangle 35"/>
          <p:cNvSpPr>
            <a:spLocks noChangeAspect="1" noChangeArrowheads="1"/>
          </p:cNvSpPr>
          <p:nvPr/>
        </p:nvSpPr>
        <p:spPr bwMode="auto">
          <a:xfrm>
            <a:off x="6100763" y="5589588"/>
            <a:ext cx="7937" cy="584200"/>
          </a:xfrm>
          <a:prstGeom prst="rect">
            <a:avLst/>
          </a:prstGeom>
          <a:noFill/>
          <a:ln w="8001">
            <a:solidFill>
              <a:srgbClr val="000000"/>
            </a:solidFill>
            <a:miter lim="800000"/>
            <a:headEnd/>
            <a:tailEnd/>
          </a:ln>
        </p:spPr>
        <p:txBody>
          <a:bodyPr/>
          <a:lstStyle/>
          <a:p>
            <a:endParaRPr lang="en-US"/>
          </a:p>
        </p:txBody>
      </p:sp>
      <p:sp>
        <p:nvSpPr>
          <p:cNvPr id="10275" name="Rectangle 36"/>
          <p:cNvSpPr>
            <a:spLocks noChangeAspect="1" noChangeArrowheads="1"/>
          </p:cNvSpPr>
          <p:nvPr/>
        </p:nvSpPr>
        <p:spPr bwMode="auto">
          <a:xfrm>
            <a:off x="6116638" y="5589588"/>
            <a:ext cx="7937" cy="584200"/>
          </a:xfrm>
          <a:prstGeom prst="rect">
            <a:avLst/>
          </a:prstGeom>
          <a:noFill/>
          <a:ln w="8001">
            <a:solidFill>
              <a:srgbClr val="000000"/>
            </a:solidFill>
            <a:miter lim="800000"/>
            <a:headEnd/>
            <a:tailEnd/>
          </a:ln>
        </p:spPr>
        <p:txBody>
          <a:bodyPr/>
          <a:lstStyle/>
          <a:p>
            <a:endParaRPr lang="en-US"/>
          </a:p>
        </p:txBody>
      </p:sp>
      <p:sp>
        <p:nvSpPr>
          <p:cNvPr id="10276" name="Rectangle 37"/>
          <p:cNvSpPr>
            <a:spLocks noChangeAspect="1" noChangeArrowheads="1"/>
          </p:cNvSpPr>
          <p:nvPr/>
        </p:nvSpPr>
        <p:spPr bwMode="auto">
          <a:xfrm>
            <a:off x="6132513" y="5589588"/>
            <a:ext cx="9525" cy="584200"/>
          </a:xfrm>
          <a:prstGeom prst="rect">
            <a:avLst/>
          </a:prstGeom>
          <a:noFill/>
          <a:ln w="8001">
            <a:solidFill>
              <a:srgbClr val="000000"/>
            </a:solidFill>
            <a:miter lim="800000"/>
            <a:headEnd/>
            <a:tailEnd/>
          </a:ln>
        </p:spPr>
        <p:txBody>
          <a:bodyPr/>
          <a:lstStyle/>
          <a:p>
            <a:endParaRPr lang="en-US"/>
          </a:p>
        </p:txBody>
      </p:sp>
      <p:sp>
        <p:nvSpPr>
          <p:cNvPr id="10277" name="Rectangle 38"/>
          <p:cNvSpPr>
            <a:spLocks noChangeAspect="1" noChangeArrowheads="1"/>
          </p:cNvSpPr>
          <p:nvPr/>
        </p:nvSpPr>
        <p:spPr bwMode="auto">
          <a:xfrm>
            <a:off x="6132513" y="5589588"/>
            <a:ext cx="9525" cy="584200"/>
          </a:xfrm>
          <a:prstGeom prst="rect">
            <a:avLst/>
          </a:prstGeom>
          <a:noFill/>
          <a:ln w="8001">
            <a:solidFill>
              <a:srgbClr val="000000"/>
            </a:solidFill>
            <a:miter lim="800000"/>
            <a:headEnd/>
            <a:tailEnd/>
          </a:ln>
        </p:spPr>
        <p:txBody>
          <a:bodyPr/>
          <a:lstStyle/>
          <a:p>
            <a:endParaRPr lang="en-US"/>
          </a:p>
        </p:txBody>
      </p:sp>
      <p:sp>
        <p:nvSpPr>
          <p:cNvPr id="10278" name="Rectangle 39"/>
          <p:cNvSpPr>
            <a:spLocks noChangeAspect="1" noChangeArrowheads="1"/>
          </p:cNvSpPr>
          <p:nvPr/>
        </p:nvSpPr>
        <p:spPr bwMode="auto">
          <a:xfrm>
            <a:off x="6132513" y="5589588"/>
            <a:ext cx="9525" cy="584200"/>
          </a:xfrm>
          <a:prstGeom prst="rect">
            <a:avLst/>
          </a:prstGeom>
          <a:noFill/>
          <a:ln w="8001">
            <a:solidFill>
              <a:srgbClr val="000000"/>
            </a:solidFill>
            <a:miter lim="800000"/>
            <a:headEnd/>
            <a:tailEnd/>
          </a:ln>
        </p:spPr>
        <p:txBody>
          <a:bodyPr/>
          <a:lstStyle/>
          <a:p>
            <a:endParaRPr lang="en-US"/>
          </a:p>
        </p:txBody>
      </p:sp>
      <p:sp>
        <p:nvSpPr>
          <p:cNvPr id="10279" name="Rectangle 40"/>
          <p:cNvSpPr>
            <a:spLocks noChangeAspect="1" noChangeArrowheads="1"/>
          </p:cNvSpPr>
          <p:nvPr/>
        </p:nvSpPr>
        <p:spPr bwMode="auto">
          <a:xfrm>
            <a:off x="6142038" y="5589588"/>
            <a:ext cx="7937" cy="584200"/>
          </a:xfrm>
          <a:prstGeom prst="rect">
            <a:avLst/>
          </a:prstGeom>
          <a:noFill/>
          <a:ln w="8001">
            <a:solidFill>
              <a:srgbClr val="000000"/>
            </a:solidFill>
            <a:miter lim="800000"/>
            <a:headEnd/>
            <a:tailEnd/>
          </a:ln>
        </p:spPr>
        <p:txBody>
          <a:bodyPr/>
          <a:lstStyle/>
          <a:p>
            <a:endParaRPr lang="en-US"/>
          </a:p>
        </p:txBody>
      </p:sp>
      <p:sp>
        <p:nvSpPr>
          <p:cNvPr id="10280" name="Rectangle 41"/>
          <p:cNvSpPr>
            <a:spLocks noChangeAspect="1" noChangeArrowheads="1"/>
          </p:cNvSpPr>
          <p:nvPr/>
        </p:nvSpPr>
        <p:spPr bwMode="auto">
          <a:xfrm>
            <a:off x="6142038" y="5589588"/>
            <a:ext cx="7937" cy="584200"/>
          </a:xfrm>
          <a:prstGeom prst="rect">
            <a:avLst/>
          </a:prstGeom>
          <a:noFill/>
          <a:ln w="8001">
            <a:solidFill>
              <a:srgbClr val="000000"/>
            </a:solidFill>
            <a:miter lim="800000"/>
            <a:headEnd/>
            <a:tailEnd/>
          </a:ln>
        </p:spPr>
        <p:txBody>
          <a:bodyPr/>
          <a:lstStyle/>
          <a:p>
            <a:endParaRPr lang="en-US"/>
          </a:p>
        </p:txBody>
      </p:sp>
      <p:sp>
        <p:nvSpPr>
          <p:cNvPr id="10281" name="Rectangle 42"/>
          <p:cNvSpPr>
            <a:spLocks noChangeAspect="1" noChangeArrowheads="1"/>
          </p:cNvSpPr>
          <p:nvPr/>
        </p:nvSpPr>
        <p:spPr bwMode="auto">
          <a:xfrm>
            <a:off x="6157913" y="5589588"/>
            <a:ext cx="7937" cy="584200"/>
          </a:xfrm>
          <a:prstGeom prst="rect">
            <a:avLst/>
          </a:prstGeom>
          <a:noFill/>
          <a:ln w="8001">
            <a:solidFill>
              <a:srgbClr val="000000"/>
            </a:solidFill>
            <a:miter lim="800000"/>
            <a:headEnd/>
            <a:tailEnd/>
          </a:ln>
        </p:spPr>
        <p:txBody>
          <a:bodyPr/>
          <a:lstStyle/>
          <a:p>
            <a:endParaRPr lang="en-US"/>
          </a:p>
        </p:txBody>
      </p:sp>
      <p:sp>
        <p:nvSpPr>
          <p:cNvPr id="10282" name="Rectangle 43"/>
          <p:cNvSpPr>
            <a:spLocks noChangeAspect="1" noChangeArrowheads="1"/>
          </p:cNvSpPr>
          <p:nvPr/>
        </p:nvSpPr>
        <p:spPr bwMode="auto">
          <a:xfrm>
            <a:off x="6165850" y="5589588"/>
            <a:ext cx="7938" cy="584200"/>
          </a:xfrm>
          <a:prstGeom prst="rect">
            <a:avLst/>
          </a:prstGeom>
          <a:noFill/>
          <a:ln w="8001">
            <a:solidFill>
              <a:srgbClr val="000000"/>
            </a:solidFill>
            <a:miter lim="800000"/>
            <a:headEnd/>
            <a:tailEnd/>
          </a:ln>
        </p:spPr>
        <p:txBody>
          <a:bodyPr/>
          <a:lstStyle/>
          <a:p>
            <a:endParaRPr lang="en-US"/>
          </a:p>
        </p:txBody>
      </p:sp>
      <p:sp>
        <p:nvSpPr>
          <p:cNvPr id="10283" name="Rectangle 44"/>
          <p:cNvSpPr>
            <a:spLocks noChangeAspect="1" noChangeArrowheads="1"/>
          </p:cNvSpPr>
          <p:nvPr/>
        </p:nvSpPr>
        <p:spPr bwMode="auto">
          <a:xfrm>
            <a:off x="6232525" y="5589588"/>
            <a:ext cx="7938" cy="584200"/>
          </a:xfrm>
          <a:prstGeom prst="rect">
            <a:avLst/>
          </a:prstGeom>
          <a:noFill/>
          <a:ln w="8001">
            <a:solidFill>
              <a:srgbClr val="000000"/>
            </a:solidFill>
            <a:miter lim="800000"/>
            <a:headEnd/>
            <a:tailEnd/>
          </a:ln>
        </p:spPr>
        <p:txBody>
          <a:bodyPr/>
          <a:lstStyle/>
          <a:p>
            <a:endParaRPr lang="en-US"/>
          </a:p>
        </p:txBody>
      </p:sp>
      <p:sp>
        <p:nvSpPr>
          <p:cNvPr id="10284" name="Rectangle 45"/>
          <p:cNvSpPr>
            <a:spLocks noChangeAspect="1" noChangeArrowheads="1"/>
          </p:cNvSpPr>
          <p:nvPr/>
        </p:nvSpPr>
        <p:spPr bwMode="auto">
          <a:xfrm>
            <a:off x="6248400" y="5589588"/>
            <a:ext cx="7938" cy="584200"/>
          </a:xfrm>
          <a:prstGeom prst="rect">
            <a:avLst/>
          </a:prstGeom>
          <a:noFill/>
          <a:ln w="8001">
            <a:solidFill>
              <a:srgbClr val="000000"/>
            </a:solidFill>
            <a:miter lim="800000"/>
            <a:headEnd/>
            <a:tailEnd/>
          </a:ln>
        </p:spPr>
        <p:txBody>
          <a:bodyPr/>
          <a:lstStyle/>
          <a:p>
            <a:endParaRPr lang="en-US"/>
          </a:p>
        </p:txBody>
      </p:sp>
      <p:sp>
        <p:nvSpPr>
          <p:cNvPr id="10285" name="Rectangle 46"/>
          <p:cNvSpPr>
            <a:spLocks noChangeAspect="1" noChangeArrowheads="1"/>
          </p:cNvSpPr>
          <p:nvPr/>
        </p:nvSpPr>
        <p:spPr bwMode="auto">
          <a:xfrm>
            <a:off x="6248400" y="5589588"/>
            <a:ext cx="7938" cy="584200"/>
          </a:xfrm>
          <a:prstGeom prst="rect">
            <a:avLst/>
          </a:prstGeom>
          <a:noFill/>
          <a:ln w="8001">
            <a:solidFill>
              <a:srgbClr val="000000"/>
            </a:solidFill>
            <a:miter lim="800000"/>
            <a:headEnd/>
            <a:tailEnd/>
          </a:ln>
        </p:spPr>
        <p:txBody>
          <a:bodyPr/>
          <a:lstStyle/>
          <a:p>
            <a:endParaRPr lang="en-US"/>
          </a:p>
        </p:txBody>
      </p:sp>
      <p:sp>
        <p:nvSpPr>
          <p:cNvPr id="10286" name="Rectangle 47"/>
          <p:cNvSpPr>
            <a:spLocks noChangeAspect="1" noChangeArrowheads="1"/>
          </p:cNvSpPr>
          <p:nvPr/>
        </p:nvSpPr>
        <p:spPr bwMode="auto">
          <a:xfrm>
            <a:off x="6273800" y="5589588"/>
            <a:ext cx="7938" cy="584200"/>
          </a:xfrm>
          <a:prstGeom prst="rect">
            <a:avLst/>
          </a:prstGeom>
          <a:noFill/>
          <a:ln w="8001">
            <a:solidFill>
              <a:srgbClr val="000000"/>
            </a:solidFill>
            <a:miter lim="800000"/>
            <a:headEnd/>
            <a:tailEnd/>
          </a:ln>
        </p:spPr>
        <p:txBody>
          <a:bodyPr/>
          <a:lstStyle/>
          <a:p>
            <a:endParaRPr lang="en-US"/>
          </a:p>
        </p:txBody>
      </p:sp>
      <p:sp>
        <p:nvSpPr>
          <p:cNvPr id="10287" name="Rectangle 48"/>
          <p:cNvSpPr>
            <a:spLocks noChangeAspect="1" noChangeArrowheads="1"/>
          </p:cNvSpPr>
          <p:nvPr/>
        </p:nvSpPr>
        <p:spPr bwMode="auto">
          <a:xfrm>
            <a:off x="6289675" y="5589588"/>
            <a:ext cx="7938" cy="584200"/>
          </a:xfrm>
          <a:prstGeom prst="rect">
            <a:avLst/>
          </a:prstGeom>
          <a:noFill/>
          <a:ln w="8001">
            <a:solidFill>
              <a:srgbClr val="000000"/>
            </a:solidFill>
            <a:miter lim="800000"/>
            <a:headEnd/>
            <a:tailEnd/>
          </a:ln>
        </p:spPr>
        <p:txBody>
          <a:bodyPr/>
          <a:lstStyle/>
          <a:p>
            <a:endParaRPr lang="en-US"/>
          </a:p>
        </p:txBody>
      </p:sp>
      <p:sp>
        <p:nvSpPr>
          <p:cNvPr id="10288" name="Rectangle 49"/>
          <p:cNvSpPr>
            <a:spLocks noChangeAspect="1" noChangeArrowheads="1"/>
          </p:cNvSpPr>
          <p:nvPr/>
        </p:nvSpPr>
        <p:spPr bwMode="auto">
          <a:xfrm>
            <a:off x="6297613" y="5589588"/>
            <a:ext cx="9525" cy="584200"/>
          </a:xfrm>
          <a:prstGeom prst="rect">
            <a:avLst/>
          </a:prstGeom>
          <a:noFill/>
          <a:ln w="8001">
            <a:solidFill>
              <a:srgbClr val="000000"/>
            </a:solidFill>
            <a:miter lim="800000"/>
            <a:headEnd/>
            <a:tailEnd/>
          </a:ln>
        </p:spPr>
        <p:txBody>
          <a:bodyPr/>
          <a:lstStyle/>
          <a:p>
            <a:endParaRPr lang="en-US"/>
          </a:p>
        </p:txBody>
      </p:sp>
      <p:sp>
        <p:nvSpPr>
          <p:cNvPr id="10289" name="Rectangle 50"/>
          <p:cNvSpPr>
            <a:spLocks noChangeAspect="1" noChangeArrowheads="1"/>
          </p:cNvSpPr>
          <p:nvPr/>
        </p:nvSpPr>
        <p:spPr bwMode="auto">
          <a:xfrm>
            <a:off x="6315075" y="5589588"/>
            <a:ext cx="7938" cy="584200"/>
          </a:xfrm>
          <a:prstGeom prst="rect">
            <a:avLst/>
          </a:prstGeom>
          <a:noFill/>
          <a:ln w="8001">
            <a:solidFill>
              <a:srgbClr val="000000"/>
            </a:solidFill>
            <a:miter lim="800000"/>
            <a:headEnd/>
            <a:tailEnd/>
          </a:ln>
        </p:spPr>
        <p:txBody>
          <a:bodyPr/>
          <a:lstStyle/>
          <a:p>
            <a:endParaRPr lang="en-US"/>
          </a:p>
        </p:txBody>
      </p:sp>
      <p:sp>
        <p:nvSpPr>
          <p:cNvPr id="10290" name="Line 51"/>
          <p:cNvSpPr>
            <a:spLocks noChangeAspect="1" noChangeShapeType="1"/>
          </p:cNvSpPr>
          <p:nvPr/>
        </p:nvSpPr>
        <p:spPr bwMode="auto">
          <a:xfrm>
            <a:off x="2779713" y="6173788"/>
            <a:ext cx="3706812" cy="1587"/>
          </a:xfrm>
          <a:prstGeom prst="line">
            <a:avLst/>
          </a:prstGeom>
          <a:noFill/>
          <a:ln w="0">
            <a:solidFill>
              <a:srgbClr val="000000"/>
            </a:solidFill>
            <a:round/>
            <a:headEnd/>
            <a:tailEnd/>
          </a:ln>
        </p:spPr>
        <p:txBody>
          <a:bodyPr/>
          <a:lstStyle/>
          <a:p>
            <a:endParaRPr lang="en-US"/>
          </a:p>
        </p:txBody>
      </p:sp>
      <p:sp>
        <p:nvSpPr>
          <p:cNvPr id="10291" name="Line 52"/>
          <p:cNvSpPr>
            <a:spLocks noChangeAspect="1" noChangeShapeType="1"/>
          </p:cNvSpPr>
          <p:nvPr/>
        </p:nvSpPr>
        <p:spPr bwMode="auto">
          <a:xfrm flipV="1">
            <a:off x="2779713" y="6173788"/>
            <a:ext cx="1587" cy="31750"/>
          </a:xfrm>
          <a:prstGeom prst="line">
            <a:avLst/>
          </a:prstGeom>
          <a:noFill/>
          <a:ln w="0">
            <a:solidFill>
              <a:srgbClr val="000000"/>
            </a:solidFill>
            <a:round/>
            <a:headEnd/>
            <a:tailEnd/>
          </a:ln>
        </p:spPr>
        <p:txBody>
          <a:bodyPr/>
          <a:lstStyle/>
          <a:p>
            <a:endParaRPr lang="en-US"/>
          </a:p>
        </p:txBody>
      </p:sp>
      <p:sp>
        <p:nvSpPr>
          <p:cNvPr id="10292" name="Line 53"/>
          <p:cNvSpPr>
            <a:spLocks noChangeAspect="1" noChangeShapeType="1"/>
          </p:cNvSpPr>
          <p:nvPr/>
        </p:nvSpPr>
        <p:spPr bwMode="auto">
          <a:xfrm flipV="1">
            <a:off x="3521075" y="6173788"/>
            <a:ext cx="1588" cy="31750"/>
          </a:xfrm>
          <a:prstGeom prst="line">
            <a:avLst/>
          </a:prstGeom>
          <a:noFill/>
          <a:ln w="0">
            <a:solidFill>
              <a:srgbClr val="000000"/>
            </a:solidFill>
            <a:round/>
            <a:headEnd/>
            <a:tailEnd/>
          </a:ln>
        </p:spPr>
        <p:txBody>
          <a:bodyPr/>
          <a:lstStyle/>
          <a:p>
            <a:endParaRPr lang="en-US"/>
          </a:p>
        </p:txBody>
      </p:sp>
      <p:sp>
        <p:nvSpPr>
          <p:cNvPr id="10293" name="Line 54"/>
          <p:cNvSpPr>
            <a:spLocks noChangeAspect="1" noChangeShapeType="1"/>
          </p:cNvSpPr>
          <p:nvPr/>
        </p:nvSpPr>
        <p:spPr bwMode="auto">
          <a:xfrm flipV="1">
            <a:off x="4262438" y="6173788"/>
            <a:ext cx="1587" cy="31750"/>
          </a:xfrm>
          <a:prstGeom prst="line">
            <a:avLst/>
          </a:prstGeom>
          <a:noFill/>
          <a:ln w="0">
            <a:solidFill>
              <a:srgbClr val="000000"/>
            </a:solidFill>
            <a:round/>
            <a:headEnd/>
            <a:tailEnd/>
          </a:ln>
        </p:spPr>
        <p:txBody>
          <a:bodyPr/>
          <a:lstStyle/>
          <a:p>
            <a:endParaRPr lang="en-US"/>
          </a:p>
        </p:txBody>
      </p:sp>
      <p:sp>
        <p:nvSpPr>
          <p:cNvPr id="10294" name="Line 55"/>
          <p:cNvSpPr>
            <a:spLocks noChangeAspect="1" noChangeShapeType="1"/>
          </p:cNvSpPr>
          <p:nvPr/>
        </p:nvSpPr>
        <p:spPr bwMode="auto">
          <a:xfrm flipV="1">
            <a:off x="5003800" y="6173788"/>
            <a:ext cx="1588" cy="31750"/>
          </a:xfrm>
          <a:prstGeom prst="line">
            <a:avLst/>
          </a:prstGeom>
          <a:noFill/>
          <a:ln w="0">
            <a:solidFill>
              <a:srgbClr val="000000"/>
            </a:solidFill>
            <a:round/>
            <a:headEnd/>
            <a:tailEnd/>
          </a:ln>
        </p:spPr>
        <p:txBody>
          <a:bodyPr/>
          <a:lstStyle/>
          <a:p>
            <a:endParaRPr lang="en-US"/>
          </a:p>
        </p:txBody>
      </p:sp>
      <p:sp>
        <p:nvSpPr>
          <p:cNvPr id="10295" name="Line 56"/>
          <p:cNvSpPr>
            <a:spLocks noChangeAspect="1" noChangeShapeType="1"/>
          </p:cNvSpPr>
          <p:nvPr/>
        </p:nvSpPr>
        <p:spPr bwMode="auto">
          <a:xfrm flipV="1">
            <a:off x="5746750" y="6173788"/>
            <a:ext cx="1588" cy="31750"/>
          </a:xfrm>
          <a:prstGeom prst="line">
            <a:avLst/>
          </a:prstGeom>
          <a:noFill/>
          <a:ln w="0">
            <a:solidFill>
              <a:srgbClr val="000000"/>
            </a:solidFill>
            <a:round/>
            <a:headEnd/>
            <a:tailEnd/>
          </a:ln>
        </p:spPr>
        <p:txBody>
          <a:bodyPr/>
          <a:lstStyle/>
          <a:p>
            <a:endParaRPr lang="en-US"/>
          </a:p>
        </p:txBody>
      </p:sp>
      <p:sp>
        <p:nvSpPr>
          <p:cNvPr id="10296" name="Line 57"/>
          <p:cNvSpPr>
            <a:spLocks noChangeAspect="1" noChangeShapeType="1"/>
          </p:cNvSpPr>
          <p:nvPr/>
        </p:nvSpPr>
        <p:spPr bwMode="auto">
          <a:xfrm flipV="1">
            <a:off x="6486525" y="6173788"/>
            <a:ext cx="3175" cy="31750"/>
          </a:xfrm>
          <a:prstGeom prst="line">
            <a:avLst/>
          </a:prstGeom>
          <a:noFill/>
          <a:ln w="0">
            <a:solidFill>
              <a:srgbClr val="000000"/>
            </a:solidFill>
            <a:round/>
            <a:headEnd/>
            <a:tailEnd/>
          </a:ln>
        </p:spPr>
        <p:txBody>
          <a:bodyPr/>
          <a:lstStyle/>
          <a:p>
            <a:endParaRPr lang="en-US"/>
          </a:p>
        </p:txBody>
      </p:sp>
      <p:sp>
        <p:nvSpPr>
          <p:cNvPr id="10297" name="Rectangle 58"/>
          <p:cNvSpPr>
            <a:spLocks noChangeAspect="1" noChangeArrowheads="1"/>
          </p:cNvSpPr>
          <p:nvPr/>
        </p:nvSpPr>
        <p:spPr bwMode="auto">
          <a:xfrm>
            <a:off x="2754313" y="6264275"/>
            <a:ext cx="57150" cy="122238"/>
          </a:xfrm>
          <a:prstGeom prst="rect">
            <a:avLst/>
          </a:prstGeom>
          <a:noFill/>
          <a:ln w="9525">
            <a:noFill/>
            <a:miter lim="800000"/>
            <a:headEnd/>
            <a:tailEnd/>
          </a:ln>
        </p:spPr>
        <p:txBody>
          <a:bodyPr wrap="none" lIns="0" tIns="0" rIns="0" bIns="0">
            <a:spAutoFit/>
          </a:bodyPr>
          <a:lstStyle/>
          <a:p>
            <a:r>
              <a:rPr lang="en-US" sz="800"/>
              <a:t>0</a:t>
            </a:r>
            <a:endParaRPr lang="en-US"/>
          </a:p>
        </p:txBody>
      </p:sp>
      <p:sp>
        <p:nvSpPr>
          <p:cNvPr id="10298" name="Rectangle 59"/>
          <p:cNvSpPr>
            <a:spLocks noChangeAspect="1" noChangeArrowheads="1"/>
          </p:cNvSpPr>
          <p:nvPr/>
        </p:nvSpPr>
        <p:spPr bwMode="auto">
          <a:xfrm>
            <a:off x="3438525" y="6264275"/>
            <a:ext cx="171450" cy="122238"/>
          </a:xfrm>
          <a:prstGeom prst="rect">
            <a:avLst/>
          </a:prstGeom>
          <a:noFill/>
          <a:ln w="9525">
            <a:noFill/>
            <a:miter lim="800000"/>
            <a:headEnd/>
            <a:tailEnd/>
          </a:ln>
        </p:spPr>
        <p:txBody>
          <a:bodyPr wrap="none" lIns="0" tIns="0" rIns="0" bIns="0">
            <a:spAutoFit/>
          </a:bodyPr>
          <a:lstStyle/>
          <a:p>
            <a:r>
              <a:rPr lang="en-US" sz="800"/>
              <a:t>400</a:t>
            </a:r>
            <a:endParaRPr lang="en-US"/>
          </a:p>
        </p:txBody>
      </p:sp>
      <p:sp>
        <p:nvSpPr>
          <p:cNvPr id="10299" name="Rectangle 60"/>
          <p:cNvSpPr>
            <a:spLocks noChangeAspect="1" noChangeArrowheads="1"/>
          </p:cNvSpPr>
          <p:nvPr/>
        </p:nvSpPr>
        <p:spPr bwMode="auto">
          <a:xfrm>
            <a:off x="4179888" y="6264275"/>
            <a:ext cx="171450" cy="122238"/>
          </a:xfrm>
          <a:prstGeom prst="rect">
            <a:avLst/>
          </a:prstGeom>
          <a:noFill/>
          <a:ln w="9525">
            <a:noFill/>
            <a:miter lim="800000"/>
            <a:headEnd/>
            <a:tailEnd/>
          </a:ln>
        </p:spPr>
        <p:txBody>
          <a:bodyPr wrap="none" lIns="0" tIns="0" rIns="0" bIns="0">
            <a:spAutoFit/>
          </a:bodyPr>
          <a:lstStyle/>
          <a:p>
            <a:r>
              <a:rPr lang="en-US" sz="800"/>
              <a:t>800</a:t>
            </a:r>
            <a:endParaRPr lang="en-US"/>
          </a:p>
        </p:txBody>
      </p:sp>
      <p:sp>
        <p:nvSpPr>
          <p:cNvPr id="10300" name="Rectangle 61"/>
          <p:cNvSpPr>
            <a:spLocks noChangeAspect="1" noChangeArrowheads="1"/>
          </p:cNvSpPr>
          <p:nvPr/>
        </p:nvSpPr>
        <p:spPr bwMode="auto">
          <a:xfrm>
            <a:off x="4889500" y="6264275"/>
            <a:ext cx="228600" cy="122238"/>
          </a:xfrm>
          <a:prstGeom prst="rect">
            <a:avLst/>
          </a:prstGeom>
          <a:noFill/>
          <a:ln w="9525">
            <a:noFill/>
            <a:miter lim="800000"/>
            <a:headEnd/>
            <a:tailEnd/>
          </a:ln>
        </p:spPr>
        <p:txBody>
          <a:bodyPr wrap="none" lIns="0" tIns="0" rIns="0" bIns="0">
            <a:spAutoFit/>
          </a:bodyPr>
          <a:lstStyle/>
          <a:p>
            <a:r>
              <a:rPr lang="en-US" sz="800"/>
              <a:t>1200</a:t>
            </a:r>
            <a:endParaRPr lang="en-US"/>
          </a:p>
        </p:txBody>
      </p:sp>
      <p:sp>
        <p:nvSpPr>
          <p:cNvPr id="10301" name="Rectangle 62"/>
          <p:cNvSpPr>
            <a:spLocks noChangeAspect="1" noChangeArrowheads="1"/>
          </p:cNvSpPr>
          <p:nvPr/>
        </p:nvSpPr>
        <p:spPr bwMode="auto">
          <a:xfrm>
            <a:off x="5630863" y="6264275"/>
            <a:ext cx="228600" cy="122238"/>
          </a:xfrm>
          <a:prstGeom prst="rect">
            <a:avLst/>
          </a:prstGeom>
          <a:noFill/>
          <a:ln w="9525">
            <a:noFill/>
            <a:miter lim="800000"/>
            <a:headEnd/>
            <a:tailEnd/>
          </a:ln>
        </p:spPr>
        <p:txBody>
          <a:bodyPr wrap="none" lIns="0" tIns="0" rIns="0" bIns="0">
            <a:spAutoFit/>
          </a:bodyPr>
          <a:lstStyle/>
          <a:p>
            <a:r>
              <a:rPr lang="en-US" sz="800"/>
              <a:t>1600</a:t>
            </a:r>
            <a:endParaRPr lang="en-US"/>
          </a:p>
        </p:txBody>
      </p:sp>
      <p:sp>
        <p:nvSpPr>
          <p:cNvPr id="10302" name="Rectangle 63"/>
          <p:cNvSpPr>
            <a:spLocks noChangeAspect="1" noChangeArrowheads="1"/>
          </p:cNvSpPr>
          <p:nvPr/>
        </p:nvSpPr>
        <p:spPr bwMode="auto">
          <a:xfrm>
            <a:off x="6370638" y="6264275"/>
            <a:ext cx="228600" cy="122238"/>
          </a:xfrm>
          <a:prstGeom prst="rect">
            <a:avLst/>
          </a:prstGeom>
          <a:noFill/>
          <a:ln w="9525">
            <a:noFill/>
            <a:miter lim="800000"/>
            <a:headEnd/>
            <a:tailEnd/>
          </a:ln>
        </p:spPr>
        <p:txBody>
          <a:bodyPr wrap="none" lIns="0" tIns="0" rIns="0" bIns="0">
            <a:spAutoFit/>
          </a:bodyPr>
          <a:lstStyle/>
          <a:p>
            <a:r>
              <a:rPr lang="en-US" sz="800"/>
              <a:t>2000</a:t>
            </a:r>
            <a:endParaRPr lang="en-US"/>
          </a:p>
        </p:txBody>
      </p:sp>
      <p:sp>
        <p:nvSpPr>
          <p:cNvPr id="10303" name="Rectangle 64"/>
          <p:cNvSpPr>
            <a:spLocks noChangeAspect="1" noChangeArrowheads="1"/>
          </p:cNvSpPr>
          <p:nvPr/>
        </p:nvSpPr>
        <p:spPr bwMode="auto">
          <a:xfrm>
            <a:off x="3125788" y="4214813"/>
            <a:ext cx="7937" cy="650875"/>
          </a:xfrm>
          <a:prstGeom prst="rect">
            <a:avLst/>
          </a:prstGeom>
          <a:noFill/>
          <a:ln w="7938">
            <a:solidFill>
              <a:srgbClr val="000000"/>
            </a:solidFill>
            <a:miter lim="800000"/>
            <a:headEnd/>
            <a:tailEnd/>
          </a:ln>
        </p:spPr>
        <p:txBody>
          <a:bodyPr/>
          <a:lstStyle/>
          <a:p>
            <a:endParaRPr lang="en-US"/>
          </a:p>
        </p:txBody>
      </p:sp>
      <p:sp>
        <p:nvSpPr>
          <p:cNvPr id="10304" name="Rectangle 65"/>
          <p:cNvSpPr>
            <a:spLocks noChangeAspect="1" noChangeArrowheads="1"/>
          </p:cNvSpPr>
          <p:nvPr/>
        </p:nvSpPr>
        <p:spPr bwMode="auto">
          <a:xfrm>
            <a:off x="3141663" y="4214813"/>
            <a:ext cx="7937" cy="650875"/>
          </a:xfrm>
          <a:prstGeom prst="rect">
            <a:avLst/>
          </a:prstGeom>
          <a:noFill/>
          <a:ln w="7938">
            <a:solidFill>
              <a:srgbClr val="000000"/>
            </a:solidFill>
            <a:miter lim="800000"/>
            <a:headEnd/>
            <a:tailEnd/>
          </a:ln>
        </p:spPr>
        <p:txBody>
          <a:bodyPr/>
          <a:lstStyle/>
          <a:p>
            <a:endParaRPr lang="en-US"/>
          </a:p>
        </p:txBody>
      </p:sp>
      <p:sp>
        <p:nvSpPr>
          <p:cNvPr id="10305" name="Rectangle 66"/>
          <p:cNvSpPr>
            <a:spLocks noChangeAspect="1" noChangeArrowheads="1"/>
          </p:cNvSpPr>
          <p:nvPr/>
        </p:nvSpPr>
        <p:spPr bwMode="auto">
          <a:xfrm>
            <a:off x="3159125" y="4214813"/>
            <a:ext cx="7938" cy="650875"/>
          </a:xfrm>
          <a:prstGeom prst="rect">
            <a:avLst/>
          </a:prstGeom>
          <a:noFill/>
          <a:ln w="7938">
            <a:solidFill>
              <a:srgbClr val="000000"/>
            </a:solidFill>
            <a:miter lim="800000"/>
            <a:headEnd/>
            <a:tailEnd/>
          </a:ln>
        </p:spPr>
        <p:txBody>
          <a:bodyPr/>
          <a:lstStyle/>
          <a:p>
            <a:endParaRPr lang="en-US"/>
          </a:p>
        </p:txBody>
      </p:sp>
      <p:sp>
        <p:nvSpPr>
          <p:cNvPr id="10306" name="Rectangle 67"/>
          <p:cNvSpPr>
            <a:spLocks noChangeAspect="1" noChangeArrowheads="1"/>
          </p:cNvSpPr>
          <p:nvPr/>
        </p:nvSpPr>
        <p:spPr bwMode="auto">
          <a:xfrm>
            <a:off x="3702050" y="4214813"/>
            <a:ext cx="7938" cy="650875"/>
          </a:xfrm>
          <a:prstGeom prst="rect">
            <a:avLst/>
          </a:prstGeom>
          <a:noFill/>
          <a:ln w="8001">
            <a:solidFill>
              <a:srgbClr val="000000"/>
            </a:solidFill>
            <a:miter lim="800000"/>
            <a:headEnd/>
            <a:tailEnd/>
          </a:ln>
        </p:spPr>
        <p:txBody>
          <a:bodyPr/>
          <a:lstStyle/>
          <a:p>
            <a:endParaRPr lang="en-US"/>
          </a:p>
        </p:txBody>
      </p:sp>
      <p:sp>
        <p:nvSpPr>
          <p:cNvPr id="10307" name="Rectangle 68"/>
          <p:cNvSpPr>
            <a:spLocks noChangeAspect="1" noChangeArrowheads="1"/>
          </p:cNvSpPr>
          <p:nvPr/>
        </p:nvSpPr>
        <p:spPr bwMode="auto">
          <a:xfrm>
            <a:off x="3719513" y="4214813"/>
            <a:ext cx="7937" cy="650875"/>
          </a:xfrm>
          <a:prstGeom prst="rect">
            <a:avLst/>
          </a:prstGeom>
          <a:noFill/>
          <a:ln w="8001">
            <a:solidFill>
              <a:srgbClr val="000000"/>
            </a:solidFill>
            <a:miter lim="800000"/>
            <a:headEnd/>
            <a:tailEnd/>
          </a:ln>
        </p:spPr>
        <p:txBody>
          <a:bodyPr/>
          <a:lstStyle/>
          <a:p>
            <a:endParaRPr lang="en-US"/>
          </a:p>
        </p:txBody>
      </p:sp>
      <p:sp>
        <p:nvSpPr>
          <p:cNvPr id="10308" name="Rectangle 69"/>
          <p:cNvSpPr>
            <a:spLocks noChangeAspect="1" noChangeArrowheads="1"/>
          </p:cNvSpPr>
          <p:nvPr/>
        </p:nvSpPr>
        <p:spPr bwMode="auto">
          <a:xfrm>
            <a:off x="3784600" y="4214813"/>
            <a:ext cx="7938" cy="650875"/>
          </a:xfrm>
          <a:prstGeom prst="rect">
            <a:avLst/>
          </a:prstGeom>
          <a:noFill/>
          <a:ln w="8001">
            <a:solidFill>
              <a:srgbClr val="000000"/>
            </a:solidFill>
            <a:miter lim="800000"/>
            <a:headEnd/>
            <a:tailEnd/>
          </a:ln>
        </p:spPr>
        <p:txBody>
          <a:bodyPr/>
          <a:lstStyle/>
          <a:p>
            <a:endParaRPr lang="en-US"/>
          </a:p>
        </p:txBody>
      </p:sp>
      <p:sp>
        <p:nvSpPr>
          <p:cNvPr id="10309" name="Rectangle 70"/>
          <p:cNvSpPr>
            <a:spLocks noChangeAspect="1" noChangeArrowheads="1"/>
          </p:cNvSpPr>
          <p:nvPr/>
        </p:nvSpPr>
        <p:spPr bwMode="auto">
          <a:xfrm>
            <a:off x="3802063" y="4214813"/>
            <a:ext cx="7937" cy="650875"/>
          </a:xfrm>
          <a:prstGeom prst="rect">
            <a:avLst/>
          </a:prstGeom>
          <a:noFill/>
          <a:ln w="8001">
            <a:solidFill>
              <a:srgbClr val="000000"/>
            </a:solidFill>
            <a:miter lim="800000"/>
            <a:headEnd/>
            <a:tailEnd/>
          </a:ln>
        </p:spPr>
        <p:txBody>
          <a:bodyPr/>
          <a:lstStyle/>
          <a:p>
            <a:endParaRPr lang="en-US"/>
          </a:p>
        </p:txBody>
      </p:sp>
      <p:sp>
        <p:nvSpPr>
          <p:cNvPr id="10310" name="Rectangle 71"/>
          <p:cNvSpPr>
            <a:spLocks noChangeAspect="1" noChangeArrowheads="1"/>
          </p:cNvSpPr>
          <p:nvPr/>
        </p:nvSpPr>
        <p:spPr bwMode="auto">
          <a:xfrm>
            <a:off x="3802063" y="4214813"/>
            <a:ext cx="7937" cy="650875"/>
          </a:xfrm>
          <a:prstGeom prst="rect">
            <a:avLst/>
          </a:prstGeom>
          <a:noFill/>
          <a:ln w="8001">
            <a:solidFill>
              <a:srgbClr val="000000"/>
            </a:solidFill>
            <a:miter lim="800000"/>
            <a:headEnd/>
            <a:tailEnd/>
          </a:ln>
        </p:spPr>
        <p:txBody>
          <a:bodyPr/>
          <a:lstStyle/>
          <a:p>
            <a:endParaRPr lang="en-US"/>
          </a:p>
        </p:txBody>
      </p:sp>
      <p:sp>
        <p:nvSpPr>
          <p:cNvPr id="10311" name="Rectangle 72"/>
          <p:cNvSpPr>
            <a:spLocks noChangeAspect="1" noChangeArrowheads="1"/>
          </p:cNvSpPr>
          <p:nvPr/>
        </p:nvSpPr>
        <p:spPr bwMode="auto">
          <a:xfrm>
            <a:off x="3816350" y="4214813"/>
            <a:ext cx="9525" cy="650875"/>
          </a:xfrm>
          <a:prstGeom prst="rect">
            <a:avLst/>
          </a:prstGeom>
          <a:noFill/>
          <a:ln w="8001">
            <a:solidFill>
              <a:srgbClr val="000000"/>
            </a:solidFill>
            <a:miter lim="800000"/>
            <a:headEnd/>
            <a:tailEnd/>
          </a:ln>
        </p:spPr>
        <p:txBody>
          <a:bodyPr/>
          <a:lstStyle/>
          <a:p>
            <a:endParaRPr lang="en-US"/>
          </a:p>
        </p:txBody>
      </p:sp>
      <p:sp>
        <p:nvSpPr>
          <p:cNvPr id="10312" name="Rectangle 73"/>
          <p:cNvSpPr>
            <a:spLocks noChangeAspect="1" noChangeArrowheads="1"/>
          </p:cNvSpPr>
          <p:nvPr/>
        </p:nvSpPr>
        <p:spPr bwMode="auto">
          <a:xfrm>
            <a:off x="3816350" y="4214813"/>
            <a:ext cx="9525" cy="650875"/>
          </a:xfrm>
          <a:prstGeom prst="rect">
            <a:avLst/>
          </a:prstGeom>
          <a:noFill/>
          <a:ln w="8001">
            <a:solidFill>
              <a:srgbClr val="000000"/>
            </a:solidFill>
            <a:miter lim="800000"/>
            <a:headEnd/>
            <a:tailEnd/>
          </a:ln>
        </p:spPr>
        <p:txBody>
          <a:bodyPr/>
          <a:lstStyle/>
          <a:p>
            <a:endParaRPr lang="en-US"/>
          </a:p>
        </p:txBody>
      </p:sp>
      <p:sp>
        <p:nvSpPr>
          <p:cNvPr id="10313" name="Rectangle 74"/>
          <p:cNvSpPr>
            <a:spLocks noChangeAspect="1" noChangeArrowheads="1"/>
          </p:cNvSpPr>
          <p:nvPr/>
        </p:nvSpPr>
        <p:spPr bwMode="auto">
          <a:xfrm>
            <a:off x="3833813" y="4214813"/>
            <a:ext cx="9525" cy="650875"/>
          </a:xfrm>
          <a:prstGeom prst="rect">
            <a:avLst/>
          </a:prstGeom>
          <a:noFill/>
          <a:ln w="8001">
            <a:solidFill>
              <a:srgbClr val="000000"/>
            </a:solidFill>
            <a:miter lim="800000"/>
            <a:headEnd/>
            <a:tailEnd/>
          </a:ln>
        </p:spPr>
        <p:txBody>
          <a:bodyPr/>
          <a:lstStyle/>
          <a:p>
            <a:endParaRPr lang="en-US"/>
          </a:p>
        </p:txBody>
      </p:sp>
      <p:sp>
        <p:nvSpPr>
          <p:cNvPr id="10314" name="Rectangle 75"/>
          <p:cNvSpPr>
            <a:spLocks noChangeAspect="1" noChangeArrowheads="1"/>
          </p:cNvSpPr>
          <p:nvPr/>
        </p:nvSpPr>
        <p:spPr bwMode="auto">
          <a:xfrm>
            <a:off x="3833813" y="4214813"/>
            <a:ext cx="9525" cy="650875"/>
          </a:xfrm>
          <a:prstGeom prst="rect">
            <a:avLst/>
          </a:prstGeom>
          <a:noFill/>
          <a:ln w="8001">
            <a:solidFill>
              <a:srgbClr val="000000"/>
            </a:solidFill>
            <a:miter lim="800000"/>
            <a:headEnd/>
            <a:tailEnd/>
          </a:ln>
        </p:spPr>
        <p:txBody>
          <a:bodyPr/>
          <a:lstStyle/>
          <a:p>
            <a:endParaRPr lang="en-US"/>
          </a:p>
        </p:txBody>
      </p:sp>
      <p:sp>
        <p:nvSpPr>
          <p:cNvPr id="10315" name="Rectangle 76"/>
          <p:cNvSpPr>
            <a:spLocks noChangeAspect="1" noChangeArrowheads="1"/>
          </p:cNvSpPr>
          <p:nvPr/>
        </p:nvSpPr>
        <p:spPr bwMode="auto">
          <a:xfrm>
            <a:off x="3851275" y="4214813"/>
            <a:ext cx="6350" cy="650875"/>
          </a:xfrm>
          <a:prstGeom prst="rect">
            <a:avLst/>
          </a:prstGeom>
          <a:noFill/>
          <a:ln w="8001">
            <a:solidFill>
              <a:srgbClr val="000000"/>
            </a:solidFill>
            <a:miter lim="800000"/>
            <a:headEnd/>
            <a:tailEnd/>
          </a:ln>
        </p:spPr>
        <p:txBody>
          <a:bodyPr/>
          <a:lstStyle/>
          <a:p>
            <a:endParaRPr lang="en-US"/>
          </a:p>
        </p:txBody>
      </p:sp>
      <p:sp>
        <p:nvSpPr>
          <p:cNvPr id="10316" name="Rectangle 77"/>
          <p:cNvSpPr>
            <a:spLocks noChangeAspect="1" noChangeArrowheads="1"/>
          </p:cNvSpPr>
          <p:nvPr/>
        </p:nvSpPr>
        <p:spPr bwMode="auto">
          <a:xfrm>
            <a:off x="3884613" y="4214813"/>
            <a:ext cx="7937" cy="650875"/>
          </a:xfrm>
          <a:prstGeom prst="rect">
            <a:avLst/>
          </a:prstGeom>
          <a:noFill/>
          <a:ln w="8001">
            <a:solidFill>
              <a:srgbClr val="000000"/>
            </a:solidFill>
            <a:miter lim="800000"/>
            <a:headEnd/>
            <a:tailEnd/>
          </a:ln>
        </p:spPr>
        <p:txBody>
          <a:bodyPr/>
          <a:lstStyle/>
          <a:p>
            <a:endParaRPr lang="en-US"/>
          </a:p>
        </p:txBody>
      </p:sp>
      <p:sp>
        <p:nvSpPr>
          <p:cNvPr id="10317" name="Rectangle 78"/>
          <p:cNvSpPr>
            <a:spLocks noChangeAspect="1" noChangeArrowheads="1"/>
          </p:cNvSpPr>
          <p:nvPr/>
        </p:nvSpPr>
        <p:spPr bwMode="auto">
          <a:xfrm>
            <a:off x="3898900" y="4214813"/>
            <a:ext cx="9525" cy="650875"/>
          </a:xfrm>
          <a:prstGeom prst="rect">
            <a:avLst/>
          </a:prstGeom>
          <a:noFill/>
          <a:ln w="8001">
            <a:solidFill>
              <a:srgbClr val="000000"/>
            </a:solidFill>
            <a:miter lim="800000"/>
            <a:headEnd/>
            <a:tailEnd/>
          </a:ln>
        </p:spPr>
        <p:txBody>
          <a:bodyPr/>
          <a:lstStyle/>
          <a:p>
            <a:endParaRPr lang="en-US"/>
          </a:p>
        </p:txBody>
      </p:sp>
      <p:sp>
        <p:nvSpPr>
          <p:cNvPr id="10318" name="Rectangle 79"/>
          <p:cNvSpPr>
            <a:spLocks noChangeAspect="1" noChangeArrowheads="1"/>
          </p:cNvSpPr>
          <p:nvPr/>
        </p:nvSpPr>
        <p:spPr bwMode="auto">
          <a:xfrm>
            <a:off x="3990975" y="4214813"/>
            <a:ext cx="7938" cy="650875"/>
          </a:xfrm>
          <a:prstGeom prst="rect">
            <a:avLst/>
          </a:prstGeom>
          <a:noFill/>
          <a:ln w="8001">
            <a:solidFill>
              <a:srgbClr val="000000"/>
            </a:solidFill>
            <a:miter lim="800000"/>
            <a:headEnd/>
            <a:tailEnd/>
          </a:ln>
        </p:spPr>
        <p:txBody>
          <a:bodyPr/>
          <a:lstStyle/>
          <a:p>
            <a:endParaRPr lang="en-US"/>
          </a:p>
        </p:txBody>
      </p:sp>
      <p:sp>
        <p:nvSpPr>
          <p:cNvPr id="10319" name="Rectangle 80"/>
          <p:cNvSpPr>
            <a:spLocks noChangeAspect="1" noChangeArrowheads="1"/>
          </p:cNvSpPr>
          <p:nvPr/>
        </p:nvSpPr>
        <p:spPr bwMode="auto">
          <a:xfrm>
            <a:off x="3990975" y="4214813"/>
            <a:ext cx="7938" cy="650875"/>
          </a:xfrm>
          <a:prstGeom prst="rect">
            <a:avLst/>
          </a:prstGeom>
          <a:noFill/>
          <a:ln w="8001">
            <a:solidFill>
              <a:srgbClr val="000000"/>
            </a:solidFill>
            <a:miter lim="800000"/>
            <a:headEnd/>
            <a:tailEnd/>
          </a:ln>
        </p:spPr>
        <p:txBody>
          <a:bodyPr/>
          <a:lstStyle/>
          <a:p>
            <a:endParaRPr lang="en-US"/>
          </a:p>
        </p:txBody>
      </p:sp>
      <p:sp>
        <p:nvSpPr>
          <p:cNvPr id="10320" name="Rectangle 81"/>
          <p:cNvSpPr>
            <a:spLocks noChangeAspect="1" noChangeArrowheads="1"/>
          </p:cNvSpPr>
          <p:nvPr/>
        </p:nvSpPr>
        <p:spPr bwMode="auto">
          <a:xfrm>
            <a:off x="3998913" y="4214813"/>
            <a:ext cx="9525" cy="650875"/>
          </a:xfrm>
          <a:prstGeom prst="rect">
            <a:avLst/>
          </a:prstGeom>
          <a:noFill/>
          <a:ln w="8001">
            <a:solidFill>
              <a:srgbClr val="000000"/>
            </a:solidFill>
            <a:miter lim="800000"/>
            <a:headEnd/>
            <a:tailEnd/>
          </a:ln>
        </p:spPr>
        <p:txBody>
          <a:bodyPr/>
          <a:lstStyle/>
          <a:p>
            <a:endParaRPr lang="en-US"/>
          </a:p>
        </p:txBody>
      </p:sp>
      <p:sp>
        <p:nvSpPr>
          <p:cNvPr id="10321" name="Rectangle 82"/>
          <p:cNvSpPr>
            <a:spLocks noChangeAspect="1" noChangeArrowheads="1"/>
          </p:cNvSpPr>
          <p:nvPr/>
        </p:nvSpPr>
        <p:spPr bwMode="auto">
          <a:xfrm>
            <a:off x="4008438" y="4214813"/>
            <a:ext cx="7937" cy="650875"/>
          </a:xfrm>
          <a:prstGeom prst="rect">
            <a:avLst/>
          </a:prstGeom>
          <a:noFill/>
          <a:ln w="8001">
            <a:solidFill>
              <a:srgbClr val="000000"/>
            </a:solidFill>
            <a:miter lim="800000"/>
            <a:headEnd/>
            <a:tailEnd/>
          </a:ln>
        </p:spPr>
        <p:txBody>
          <a:bodyPr/>
          <a:lstStyle/>
          <a:p>
            <a:endParaRPr lang="en-US"/>
          </a:p>
        </p:txBody>
      </p:sp>
      <p:sp>
        <p:nvSpPr>
          <p:cNvPr id="10322" name="Rectangle 83"/>
          <p:cNvSpPr>
            <a:spLocks noChangeAspect="1" noChangeArrowheads="1"/>
          </p:cNvSpPr>
          <p:nvPr/>
        </p:nvSpPr>
        <p:spPr bwMode="auto">
          <a:xfrm>
            <a:off x="4048125" y="4214813"/>
            <a:ext cx="7938" cy="650875"/>
          </a:xfrm>
          <a:prstGeom prst="rect">
            <a:avLst/>
          </a:prstGeom>
          <a:noFill/>
          <a:ln w="8001">
            <a:solidFill>
              <a:srgbClr val="000000"/>
            </a:solidFill>
            <a:miter lim="800000"/>
            <a:headEnd/>
            <a:tailEnd/>
          </a:ln>
        </p:spPr>
        <p:txBody>
          <a:bodyPr/>
          <a:lstStyle/>
          <a:p>
            <a:endParaRPr lang="en-US"/>
          </a:p>
        </p:txBody>
      </p:sp>
      <p:sp>
        <p:nvSpPr>
          <p:cNvPr id="10323" name="Rectangle 84"/>
          <p:cNvSpPr>
            <a:spLocks noChangeAspect="1" noChangeArrowheads="1"/>
          </p:cNvSpPr>
          <p:nvPr/>
        </p:nvSpPr>
        <p:spPr bwMode="auto">
          <a:xfrm>
            <a:off x="4073525" y="4214813"/>
            <a:ext cx="7938" cy="650875"/>
          </a:xfrm>
          <a:prstGeom prst="rect">
            <a:avLst/>
          </a:prstGeom>
          <a:noFill/>
          <a:ln w="8001">
            <a:solidFill>
              <a:srgbClr val="000000"/>
            </a:solidFill>
            <a:miter lim="800000"/>
            <a:headEnd/>
            <a:tailEnd/>
          </a:ln>
        </p:spPr>
        <p:txBody>
          <a:bodyPr/>
          <a:lstStyle/>
          <a:p>
            <a:endParaRPr lang="en-US"/>
          </a:p>
        </p:txBody>
      </p:sp>
      <p:sp>
        <p:nvSpPr>
          <p:cNvPr id="10324" name="Rectangle 85"/>
          <p:cNvSpPr>
            <a:spLocks noChangeAspect="1" noChangeArrowheads="1"/>
          </p:cNvSpPr>
          <p:nvPr/>
        </p:nvSpPr>
        <p:spPr bwMode="auto">
          <a:xfrm>
            <a:off x="4089400" y="4214813"/>
            <a:ext cx="7938" cy="650875"/>
          </a:xfrm>
          <a:prstGeom prst="rect">
            <a:avLst/>
          </a:prstGeom>
          <a:noFill/>
          <a:ln w="8001">
            <a:solidFill>
              <a:srgbClr val="000000"/>
            </a:solidFill>
            <a:miter lim="800000"/>
            <a:headEnd/>
            <a:tailEnd/>
          </a:ln>
        </p:spPr>
        <p:txBody>
          <a:bodyPr/>
          <a:lstStyle/>
          <a:p>
            <a:endParaRPr lang="en-US"/>
          </a:p>
        </p:txBody>
      </p:sp>
      <p:sp>
        <p:nvSpPr>
          <p:cNvPr id="10325" name="Rectangle 86"/>
          <p:cNvSpPr>
            <a:spLocks noChangeAspect="1" noChangeArrowheads="1"/>
          </p:cNvSpPr>
          <p:nvPr/>
        </p:nvSpPr>
        <p:spPr bwMode="auto">
          <a:xfrm>
            <a:off x="4114800" y="4214813"/>
            <a:ext cx="7938" cy="650875"/>
          </a:xfrm>
          <a:prstGeom prst="rect">
            <a:avLst/>
          </a:prstGeom>
          <a:noFill/>
          <a:ln w="8001">
            <a:solidFill>
              <a:srgbClr val="000000"/>
            </a:solidFill>
            <a:miter lim="800000"/>
            <a:headEnd/>
            <a:tailEnd/>
          </a:ln>
        </p:spPr>
        <p:txBody>
          <a:bodyPr/>
          <a:lstStyle/>
          <a:p>
            <a:endParaRPr lang="en-US"/>
          </a:p>
        </p:txBody>
      </p:sp>
      <p:sp>
        <p:nvSpPr>
          <p:cNvPr id="10326" name="Rectangle 87"/>
          <p:cNvSpPr>
            <a:spLocks noChangeAspect="1" noChangeArrowheads="1"/>
          </p:cNvSpPr>
          <p:nvPr/>
        </p:nvSpPr>
        <p:spPr bwMode="auto">
          <a:xfrm>
            <a:off x="4459288" y="4214813"/>
            <a:ext cx="9525" cy="650875"/>
          </a:xfrm>
          <a:prstGeom prst="rect">
            <a:avLst/>
          </a:prstGeom>
          <a:noFill/>
          <a:ln w="7938">
            <a:solidFill>
              <a:srgbClr val="000000"/>
            </a:solidFill>
            <a:miter lim="800000"/>
            <a:headEnd/>
            <a:tailEnd/>
          </a:ln>
        </p:spPr>
        <p:txBody>
          <a:bodyPr/>
          <a:lstStyle/>
          <a:p>
            <a:endParaRPr lang="en-US"/>
          </a:p>
        </p:txBody>
      </p:sp>
      <p:sp>
        <p:nvSpPr>
          <p:cNvPr id="10327" name="Rectangle 88"/>
          <p:cNvSpPr>
            <a:spLocks noChangeAspect="1" noChangeArrowheads="1"/>
          </p:cNvSpPr>
          <p:nvPr/>
        </p:nvSpPr>
        <p:spPr bwMode="auto">
          <a:xfrm>
            <a:off x="4459288" y="4214813"/>
            <a:ext cx="9525" cy="650875"/>
          </a:xfrm>
          <a:prstGeom prst="rect">
            <a:avLst/>
          </a:prstGeom>
          <a:noFill/>
          <a:ln w="7938">
            <a:solidFill>
              <a:srgbClr val="000000"/>
            </a:solidFill>
            <a:miter lim="800000"/>
            <a:headEnd/>
            <a:tailEnd/>
          </a:ln>
        </p:spPr>
        <p:txBody>
          <a:bodyPr/>
          <a:lstStyle/>
          <a:p>
            <a:endParaRPr lang="en-US"/>
          </a:p>
        </p:txBody>
      </p:sp>
      <p:sp>
        <p:nvSpPr>
          <p:cNvPr id="10328" name="Rectangle 89"/>
          <p:cNvSpPr>
            <a:spLocks noChangeAspect="1" noChangeArrowheads="1"/>
          </p:cNvSpPr>
          <p:nvPr/>
        </p:nvSpPr>
        <p:spPr bwMode="auto">
          <a:xfrm>
            <a:off x="5037138" y="4214813"/>
            <a:ext cx="7937" cy="650875"/>
          </a:xfrm>
          <a:prstGeom prst="rect">
            <a:avLst/>
          </a:prstGeom>
          <a:noFill/>
          <a:ln w="8001">
            <a:solidFill>
              <a:srgbClr val="000000"/>
            </a:solidFill>
            <a:miter lim="800000"/>
            <a:headEnd/>
            <a:tailEnd/>
          </a:ln>
        </p:spPr>
        <p:txBody>
          <a:bodyPr/>
          <a:lstStyle/>
          <a:p>
            <a:endParaRPr lang="en-US"/>
          </a:p>
        </p:txBody>
      </p:sp>
      <p:sp>
        <p:nvSpPr>
          <p:cNvPr id="10329" name="Rectangle 90"/>
          <p:cNvSpPr>
            <a:spLocks noChangeAspect="1" noChangeArrowheads="1"/>
          </p:cNvSpPr>
          <p:nvPr/>
        </p:nvSpPr>
        <p:spPr bwMode="auto">
          <a:xfrm>
            <a:off x="5037138" y="4214813"/>
            <a:ext cx="7937" cy="650875"/>
          </a:xfrm>
          <a:prstGeom prst="rect">
            <a:avLst/>
          </a:prstGeom>
          <a:noFill/>
          <a:ln w="8001">
            <a:solidFill>
              <a:srgbClr val="000000"/>
            </a:solidFill>
            <a:miter lim="800000"/>
            <a:headEnd/>
            <a:tailEnd/>
          </a:ln>
        </p:spPr>
        <p:txBody>
          <a:bodyPr/>
          <a:lstStyle/>
          <a:p>
            <a:endParaRPr lang="en-US"/>
          </a:p>
        </p:txBody>
      </p:sp>
      <p:sp>
        <p:nvSpPr>
          <p:cNvPr id="10330" name="Rectangle 91"/>
          <p:cNvSpPr>
            <a:spLocks noChangeAspect="1" noChangeArrowheads="1"/>
          </p:cNvSpPr>
          <p:nvPr/>
        </p:nvSpPr>
        <p:spPr bwMode="auto">
          <a:xfrm>
            <a:off x="5054600" y="4214813"/>
            <a:ext cx="7938" cy="650875"/>
          </a:xfrm>
          <a:prstGeom prst="rect">
            <a:avLst/>
          </a:prstGeom>
          <a:noFill/>
          <a:ln w="8001">
            <a:solidFill>
              <a:srgbClr val="000000"/>
            </a:solidFill>
            <a:miter lim="800000"/>
            <a:headEnd/>
            <a:tailEnd/>
          </a:ln>
        </p:spPr>
        <p:txBody>
          <a:bodyPr/>
          <a:lstStyle/>
          <a:p>
            <a:endParaRPr lang="en-US"/>
          </a:p>
        </p:txBody>
      </p:sp>
      <p:sp>
        <p:nvSpPr>
          <p:cNvPr id="10331" name="Rectangle 92"/>
          <p:cNvSpPr>
            <a:spLocks noChangeAspect="1" noChangeArrowheads="1"/>
          </p:cNvSpPr>
          <p:nvPr/>
        </p:nvSpPr>
        <p:spPr bwMode="auto">
          <a:xfrm>
            <a:off x="5062538" y="4214813"/>
            <a:ext cx="6350" cy="650875"/>
          </a:xfrm>
          <a:prstGeom prst="rect">
            <a:avLst/>
          </a:prstGeom>
          <a:noFill/>
          <a:ln w="8001">
            <a:solidFill>
              <a:srgbClr val="000000"/>
            </a:solidFill>
            <a:miter lim="800000"/>
            <a:headEnd/>
            <a:tailEnd/>
          </a:ln>
        </p:spPr>
        <p:txBody>
          <a:bodyPr/>
          <a:lstStyle/>
          <a:p>
            <a:endParaRPr lang="en-US"/>
          </a:p>
        </p:txBody>
      </p:sp>
      <p:sp>
        <p:nvSpPr>
          <p:cNvPr id="10332" name="Rectangle 93"/>
          <p:cNvSpPr>
            <a:spLocks noChangeAspect="1" noChangeArrowheads="1"/>
          </p:cNvSpPr>
          <p:nvPr/>
        </p:nvSpPr>
        <p:spPr bwMode="auto">
          <a:xfrm>
            <a:off x="5068888" y="4214813"/>
            <a:ext cx="9525" cy="650875"/>
          </a:xfrm>
          <a:prstGeom prst="rect">
            <a:avLst/>
          </a:prstGeom>
          <a:noFill/>
          <a:ln w="8001">
            <a:solidFill>
              <a:srgbClr val="000000"/>
            </a:solidFill>
            <a:miter lim="800000"/>
            <a:headEnd/>
            <a:tailEnd/>
          </a:ln>
        </p:spPr>
        <p:txBody>
          <a:bodyPr/>
          <a:lstStyle/>
          <a:p>
            <a:endParaRPr lang="en-US"/>
          </a:p>
        </p:txBody>
      </p:sp>
      <p:sp>
        <p:nvSpPr>
          <p:cNvPr id="10333" name="Rectangle 94"/>
          <p:cNvSpPr>
            <a:spLocks noChangeAspect="1" noChangeArrowheads="1"/>
          </p:cNvSpPr>
          <p:nvPr/>
        </p:nvSpPr>
        <p:spPr bwMode="auto">
          <a:xfrm>
            <a:off x="5068888" y="4214813"/>
            <a:ext cx="9525" cy="650875"/>
          </a:xfrm>
          <a:prstGeom prst="rect">
            <a:avLst/>
          </a:prstGeom>
          <a:noFill/>
          <a:ln w="8001">
            <a:solidFill>
              <a:srgbClr val="000000"/>
            </a:solidFill>
            <a:miter lim="800000"/>
            <a:headEnd/>
            <a:tailEnd/>
          </a:ln>
        </p:spPr>
        <p:txBody>
          <a:bodyPr/>
          <a:lstStyle/>
          <a:p>
            <a:endParaRPr lang="en-US"/>
          </a:p>
        </p:txBody>
      </p:sp>
      <p:sp>
        <p:nvSpPr>
          <p:cNvPr id="10334" name="Rectangle 95"/>
          <p:cNvSpPr>
            <a:spLocks noChangeAspect="1" noChangeArrowheads="1"/>
          </p:cNvSpPr>
          <p:nvPr/>
        </p:nvSpPr>
        <p:spPr bwMode="auto">
          <a:xfrm>
            <a:off x="5086350" y="4214813"/>
            <a:ext cx="9525" cy="650875"/>
          </a:xfrm>
          <a:prstGeom prst="rect">
            <a:avLst/>
          </a:prstGeom>
          <a:noFill/>
          <a:ln w="8001">
            <a:solidFill>
              <a:srgbClr val="000000"/>
            </a:solidFill>
            <a:miter lim="800000"/>
            <a:headEnd/>
            <a:tailEnd/>
          </a:ln>
        </p:spPr>
        <p:txBody>
          <a:bodyPr/>
          <a:lstStyle/>
          <a:p>
            <a:endParaRPr lang="en-US"/>
          </a:p>
        </p:txBody>
      </p:sp>
      <p:sp>
        <p:nvSpPr>
          <p:cNvPr id="10335" name="Rectangle 96"/>
          <p:cNvSpPr>
            <a:spLocks noChangeAspect="1" noChangeArrowheads="1"/>
          </p:cNvSpPr>
          <p:nvPr/>
        </p:nvSpPr>
        <p:spPr bwMode="auto">
          <a:xfrm>
            <a:off x="5086350" y="4214813"/>
            <a:ext cx="9525" cy="650875"/>
          </a:xfrm>
          <a:prstGeom prst="rect">
            <a:avLst/>
          </a:prstGeom>
          <a:noFill/>
          <a:ln w="8001">
            <a:solidFill>
              <a:srgbClr val="000000"/>
            </a:solidFill>
            <a:miter lim="800000"/>
            <a:headEnd/>
            <a:tailEnd/>
          </a:ln>
        </p:spPr>
        <p:txBody>
          <a:bodyPr/>
          <a:lstStyle/>
          <a:p>
            <a:endParaRPr lang="en-US"/>
          </a:p>
        </p:txBody>
      </p:sp>
      <p:sp>
        <p:nvSpPr>
          <p:cNvPr id="10336" name="Rectangle 97"/>
          <p:cNvSpPr>
            <a:spLocks noChangeAspect="1" noChangeArrowheads="1"/>
          </p:cNvSpPr>
          <p:nvPr/>
        </p:nvSpPr>
        <p:spPr bwMode="auto">
          <a:xfrm>
            <a:off x="5210175" y="4214813"/>
            <a:ext cx="9525" cy="650875"/>
          </a:xfrm>
          <a:prstGeom prst="rect">
            <a:avLst/>
          </a:prstGeom>
          <a:noFill/>
          <a:ln w="8001">
            <a:solidFill>
              <a:srgbClr val="000000"/>
            </a:solidFill>
            <a:miter lim="800000"/>
            <a:headEnd/>
            <a:tailEnd/>
          </a:ln>
        </p:spPr>
        <p:txBody>
          <a:bodyPr/>
          <a:lstStyle/>
          <a:p>
            <a:endParaRPr lang="en-US"/>
          </a:p>
        </p:txBody>
      </p:sp>
      <p:sp>
        <p:nvSpPr>
          <p:cNvPr id="10337" name="Rectangle 98"/>
          <p:cNvSpPr>
            <a:spLocks noChangeAspect="1" noChangeArrowheads="1"/>
          </p:cNvSpPr>
          <p:nvPr/>
        </p:nvSpPr>
        <p:spPr bwMode="auto">
          <a:xfrm>
            <a:off x="5375275" y="4214813"/>
            <a:ext cx="9525" cy="650875"/>
          </a:xfrm>
          <a:prstGeom prst="rect">
            <a:avLst/>
          </a:prstGeom>
          <a:noFill/>
          <a:ln w="7938">
            <a:solidFill>
              <a:srgbClr val="000000"/>
            </a:solidFill>
            <a:miter lim="800000"/>
            <a:headEnd/>
            <a:tailEnd/>
          </a:ln>
        </p:spPr>
        <p:txBody>
          <a:bodyPr/>
          <a:lstStyle/>
          <a:p>
            <a:endParaRPr lang="en-US"/>
          </a:p>
        </p:txBody>
      </p:sp>
      <p:sp>
        <p:nvSpPr>
          <p:cNvPr id="10338" name="Rectangle 99"/>
          <p:cNvSpPr>
            <a:spLocks noChangeAspect="1" noChangeArrowheads="1"/>
          </p:cNvSpPr>
          <p:nvPr/>
        </p:nvSpPr>
        <p:spPr bwMode="auto">
          <a:xfrm>
            <a:off x="5408613" y="4214813"/>
            <a:ext cx="7937" cy="650875"/>
          </a:xfrm>
          <a:prstGeom prst="rect">
            <a:avLst/>
          </a:prstGeom>
          <a:noFill/>
          <a:ln w="7938">
            <a:solidFill>
              <a:srgbClr val="000000"/>
            </a:solidFill>
            <a:miter lim="800000"/>
            <a:headEnd/>
            <a:tailEnd/>
          </a:ln>
        </p:spPr>
        <p:txBody>
          <a:bodyPr/>
          <a:lstStyle/>
          <a:p>
            <a:endParaRPr lang="en-US"/>
          </a:p>
        </p:txBody>
      </p:sp>
      <p:sp>
        <p:nvSpPr>
          <p:cNvPr id="10339" name="Rectangle 100"/>
          <p:cNvSpPr>
            <a:spLocks noChangeAspect="1" noChangeArrowheads="1"/>
          </p:cNvSpPr>
          <p:nvPr/>
        </p:nvSpPr>
        <p:spPr bwMode="auto">
          <a:xfrm>
            <a:off x="5416550" y="4214813"/>
            <a:ext cx="9525" cy="650875"/>
          </a:xfrm>
          <a:prstGeom prst="rect">
            <a:avLst/>
          </a:prstGeom>
          <a:noFill/>
          <a:ln w="7938">
            <a:solidFill>
              <a:srgbClr val="000000"/>
            </a:solidFill>
            <a:miter lim="800000"/>
            <a:headEnd/>
            <a:tailEnd/>
          </a:ln>
        </p:spPr>
        <p:txBody>
          <a:bodyPr/>
          <a:lstStyle/>
          <a:p>
            <a:endParaRPr lang="en-US"/>
          </a:p>
        </p:txBody>
      </p:sp>
      <p:sp>
        <p:nvSpPr>
          <p:cNvPr id="10340" name="Rectangle 101"/>
          <p:cNvSpPr>
            <a:spLocks noChangeAspect="1" noChangeArrowheads="1"/>
          </p:cNvSpPr>
          <p:nvPr/>
        </p:nvSpPr>
        <p:spPr bwMode="auto">
          <a:xfrm>
            <a:off x="5426075" y="4214813"/>
            <a:ext cx="6350" cy="650875"/>
          </a:xfrm>
          <a:prstGeom prst="rect">
            <a:avLst/>
          </a:prstGeom>
          <a:noFill/>
          <a:ln w="7938">
            <a:solidFill>
              <a:srgbClr val="000000"/>
            </a:solidFill>
            <a:miter lim="800000"/>
            <a:headEnd/>
            <a:tailEnd/>
          </a:ln>
        </p:spPr>
        <p:txBody>
          <a:bodyPr/>
          <a:lstStyle/>
          <a:p>
            <a:endParaRPr lang="en-US"/>
          </a:p>
        </p:txBody>
      </p:sp>
      <p:sp>
        <p:nvSpPr>
          <p:cNvPr id="10341" name="Rectangle 102"/>
          <p:cNvSpPr>
            <a:spLocks noChangeAspect="1" noChangeArrowheads="1"/>
          </p:cNvSpPr>
          <p:nvPr/>
        </p:nvSpPr>
        <p:spPr bwMode="auto">
          <a:xfrm>
            <a:off x="5753100" y="4214813"/>
            <a:ext cx="9525" cy="650875"/>
          </a:xfrm>
          <a:prstGeom prst="rect">
            <a:avLst/>
          </a:prstGeom>
          <a:noFill/>
          <a:ln w="8001">
            <a:solidFill>
              <a:srgbClr val="000000"/>
            </a:solidFill>
            <a:miter lim="800000"/>
            <a:headEnd/>
            <a:tailEnd/>
          </a:ln>
        </p:spPr>
        <p:txBody>
          <a:bodyPr/>
          <a:lstStyle/>
          <a:p>
            <a:endParaRPr lang="en-US"/>
          </a:p>
        </p:txBody>
      </p:sp>
      <p:sp>
        <p:nvSpPr>
          <p:cNvPr id="10342" name="Rectangle 103"/>
          <p:cNvSpPr>
            <a:spLocks noChangeAspect="1" noChangeArrowheads="1"/>
          </p:cNvSpPr>
          <p:nvPr/>
        </p:nvSpPr>
        <p:spPr bwMode="auto">
          <a:xfrm>
            <a:off x="5886450" y="4214813"/>
            <a:ext cx="7938" cy="650875"/>
          </a:xfrm>
          <a:prstGeom prst="rect">
            <a:avLst/>
          </a:prstGeom>
          <a:noFill/>
          <a:ln w="8001">
            <a:solidFill>
              <a:srgbClr val="000000"/>
            </a:solidFill>
            <a:miter lim="800000"/>
            <a:headEnd/>
            <a:tailEnd/>
          </a:ln>
        </p:spPr>
        <p:txBody>
          <a:bodyPr/>
          <a:lstStyle/>
          <a:p>
            <a:endParaRPr lang="en-US"/>
          </a:p>
        </p:txBody>
      </p:sp>
      <p:sp>
        <p:nvSpPr>
          <p:cNvPr id="10343" name="Rectangle 104"/>
          <p:cNvSpPr>
            <a:spLocks noChangeAspect="1" noChangeArrowheads="1"/>
          </p:cNvSpPr>
          <p:nvPr/>
        </p:nvSpPr>
        <p:spPr bwMode="auto">
          <a:xfrm>
            <a:off x="5927725" y="4214813"/>
            <a:ext cx="7938" cy="650875"/>
          </a:xfrm>
          <a:prstGeom prst="rect">
            <a:avLst/>
          </a:prstGeom>
          <a:noFill/>
          <a:ln w="8001">
            <a:solidFill>
              <a:srgbClr val="000000"/>
            </a:solidFill>
            <a:miter lim="800000"/>
            <a:headEnd/>
            <a:tailEnd/>
          </a:ln>
        </p:spPr>
        <p:txBody>
          <a:bodyPr/>
          <a:lstStyle/>
          <a:p>
            <a:endParaRPr lang="en-US"/>
          </a:p>
        </p:txBody>
      </p:sp>
      <p:sp>
        <p:nvSpPr>
          <p:cNvPr id="10344" name="Rectangle 105"/>
          <p:cNvSpPr>
            <a:spLocks noChangeAspect="1" noChangeArrowheads="1"/>
          </p:cNvSpPr>
          <p:nvPr/>
        </p:nvSpPr>
        <p:spPr bwMode="auto">
          <a:xfrm>
            <a:off x="5953125" y="4214813"/>
            <a:ext cx="6350" cy="650875"/>
          </a:xfrm>
          <a:prstGeom prst="rect">
            <a:avLst/>
          </a:prstGeom>
          <a:noFill/>
          <a:ln w="8001">
            <a:solidFill>
              <a:srgbClr val="000000"/>
            </a:solidFill>
            <a:miter lim="800000"/>
            <a:headEnd/>
            <a:tailEnd/>
          </a:ln>
        </p:spPr>
        <p:txBody>
          <a:bodyPr/>
          <a:lstStyle/>
          <a:p>
            <a:endParaRPr lang="en-US"/>
          </a:p>
        </p:txBody>
      </p:sp>
      <p:sp>
        <p:nvSpPr>
          <p:cNvPr id="10345" name="Rectangle 106"/>
          <p:cNvSpPr>
            <a:spLocks noChangeAspect="1" noChangeArrowheads="1"/>
          </p:cNvSpPr>
          <p:nvPr/>
        </p:nvSpPr>
        <p:spPr bwMode="auto">
          <a:xfrm>
            <a:off x="5953125" y="4214813"/>
            <a:ext cx="6350" cy="650875"/>
          </a:xfrm>
          <a:prstGeom prst="rect">
            <a:avLst/>
          </a:prstGeom>
          <a:noFill/>
          <a:ln w="8001">
            <a:solidFill>
              <a:srgbClr val="000000"/>
            </a:solidFill>
            <a:miter lim="800000"/>
            <a:headEnd/>
            <a:tailEnd/>
          </a:ln>
        </p:spPr>
        <p:txBody>
          <a:bodyPr/>
          <a:lstStyle/>
          <a:p>
            <a:endParaRPr lang="en-US"/>
          </a:p>
        </p:txBody>
      </p:sp>
      <p:sp>
        <p:nvSpPr>
          <p:cNvPr id="10346" name="Rectangle 107"/>
          <p:cNvSpPr>
            <a:spLocks noChangeAspect="1" noChangeArrowheads="1"/>
          </p:cNvSpPr>
          <p:nvPr/>
        </p:nvSpPr>
        <p:spPr bwMode="auto">
          <a:xfrm>
            <a:off x="5959475" y="4214813"/>
            <a:ext cx="9525" cy="650875"/>
          </a:xfrm>
          <a:prstGeom prst="rect">
            <a:avLst/>
          </a:prstGeom>
          <a:noFill/>
          <a:ln w="8001">
            <a:solidFill>
              <a:srgbClr val="000000"/>
            </a:solidFill>
            <a:miter lim="800000"/>
            <a:headEnd/>
            <a:tailEnd/>
          </a:ln>
        </p:spPr>
        <p:txBody>
          <a:bodyPr/>
          <a:lstStyle/>
          <a:p>
            <a:endParaRPr lang="en-US"/>
          </a:p>
        </p:txBody>
      </p:sp>
      <p:sp>
        <p:nvSpPr>
          <p:cNvPr id="10347" name="Rectangle 108"/>
          <p:cNvSpPr>
            <a:spLocks noChangeAspect="1" noChangeArrowheads="1"/>
          </p:cNvSpPr>
          <p:nvPr/>
        </p:nvSpPr>
        <p:spPr bwMode="auto">
          <a:xfrm>
            <a:off x="5984875" y="4214813"/>
            <a:ext cx="9525" cy="650875"/>
          </a:xfrm>
          <a:prstGeom prst="rect">
            <a:avLst/>
          </a:prstGeom>
          <a:noFill/>
          <a:ln w="8001">
            <a:solidFill>
              <a:srgbClr val="000000"/>
            </a:solidFill>
            <a:miter lim="800000"/>
            <a:headEnd/>
            <a:tailEnd/>
          </a:ln>
        </p:spPr>
        <p:txBody>
          <a:bodyPr/>
          <a:lstStyle/>
          <a:p>
            <a:endParaRPr lang="en-US"/>
          </a:p>
        </p:txBody>
      </p:sp>
      <p:sp>
        <p:nvSpPr>
          <p:cNvPr id="10348" name="Rectangle 109"/>
          <p:cNvSpPr>
            <a:spLocks noChangeAspect="1" noChangeArrowheads="1"/>
          </p:cNvSpPr>
          <p:nvPr/>
        </p:nvSpPr>
        <p:spPr bwMode="auto">
          <a:xfrm>
            <a:off x="6132513" y="4214813"/>
            <a:ext cx="9525" cy="650875"/>
          </a:xfrm>
          <a:prstGeom prst="rect">
            <a:avLst/>
          </a:prstGeom>
          <a:noFill/>
          <a:ln w="8001">
            <a:solidFill>
              <a:srgbClr val="000000"/>
            </a:solidFill>
            <a:miter lim="800000"/>
            <a:headEnd/>
            <a:tailEnd/>
          </a:ln>
        </p:spPr>
        <p:txBody>
          <a:bodyPr/>
          <a:lstStyle/>
          <a:p>
            <a:endParaRPr lang="en-US"/>
          </a:p>
        </p:txBody>
      </p:sp>
      <p:sp>
        <p:nvSpPr>
          <p:cNvPr id="10349" name="Line 110"/>
          <p:cNvSpPr>
            <a:spLocks noChangeAspect="1" noChangeShapeType="1"/>
          </p:cNvSpPr>
          <p:nvPr/>
        </p:nvSpPr>
        <p:spPr bwMode="auto">
          <a:xfrm>
            <a:off x="2805113" y="4865688"/>
            <a:ext cx="3673475" cy="3175"/>
          </a:xfrm>
          <a:prstGeom prst="line">
            <a:avLst/>
          </a:prstGeom>
          <a:noFill/>
          <a:ln w="0">
            <a:solidFill>
              <a:srgbClr val="000000"/>
            </a:solidFill>
            <a:round/>
            <a:headEnd/>
            <a:tailEnd/>
          </a:ln>
        </p:spPr>
        <p:txBody>
          <a:bodyPr/>
          <a:lstStyle/>
          <a:p>
            <a:endParaRPr lang="en-US"/>
          </a:p>
        </p:txBody>
      </p:sp>
      <p:sp>
        <p:nvSpPr>
          <p:cNvPr id="10350" name="Line 111"/>
          <p:cNvSpPr>
            <a:spLocks noChangeAspect="1" noChangeShapeType="1"/>
          </p:cNvSpPr>
          <p:nvPr/>
        </p:nvSpPr>
        <p:spPr bwMode="auto">
          <a:xfrm flipV="1">
            <a:off x="2805113" y="4865688"/>
            <a:ext cx="1587" cy="41275"/>
          </a:xfrm>
          <a:prstGeom prst="line">
            <a:avLst/>
          </a:prstGeom>
          <a:noFill/>
          <a:ln w="0">
            <a:solidFill>
              <a:srgbClr val="000000"/>
            </a:solidFill>
            <a:round/>
            <a:headEnd/>
            <a:tailEnd/>
          </a:ln>
        </p:spPr>
        <p:txBody>
          <a:bodyPr/>
          <a:lstStyle/>
          <a:p>
            <a:endParaRPr lang="en-US"/>
          </a:p>
        </p:txBody>
      </p:sp>
      <p:sp>
        <p:nvSpPr>
          <p:cNvPr id="10351" name="Line 112"/>
          <p:cNvSpPr>
            <a:spLocks noChangeAspect="1" noChangeShapeType="1"/>
          </p:cNvSpPr>
          <p:nvPr/>
        </p:nvSpPr>
        <p:spPr bwMode="auto">
          <a:xfrm flipV="1">
            <a:off x="3536950" y="4865688"/>
            <a:ext cx="1588" cy="41275"/>
          </a:xfrm>
          <a:prstGeom prst="line">
            <a:avLst/>
          </a:prstGeom>
          <a:noFill/>
          <a:ln w="0">
            <a:solidFill>
              <a:srgbClr val="000000"/>
            </a:solidFill>
            <a:round/>
            <a:headEnd/>
            <a:tailEnd/>
          </a:ln>
        </p:spPr>
        <p:txBody>
          <a:bodyPr/>
          <a:lstStyle/>
          <a:p>
            <a:endParaRPr lang="en-US"/>
          </a:p>
        </p:txBody>
      </p:sp>
      <p:sp>
        <p:nvSpPr>
          <p:cNvPr id="10352" name="Line 113"/>
          <p:cNvSpPr>
            <a:spLocks noChangeAspect="1" noChangeShapeType="1"/>
          </p:cNvSpPr>
          <p:nvPr/>
        </p:nvSpPr>
        <p:spPr bwMode="auto">
          <a:xfrm flipV="1">
            <a:off x="4270375" y="4865688"/>
            <a:ext cx="1588" cy="41275"/>
          </a:xfrm>
          <a:prstGeom prst="line">
            <a:avLst/>
          </a:prstGeom>
          <a:noFill/>
          <a:ln w="0">
            <a:solidFill>
              <a:srgbClr val="000000"/>
            </a:solidFill>
            <a:round/>
            <a:headEnd/>
            <a:tailEnd/>
          </a:ln>
        </p:spPr>
        <p:txBody>
          <a:bodyPr/>
          <a:lstStyle/>
          <a:p>
            <a:endParaRPr lang="en-US"/>
          </a:p>
        </p:txBody>
      </p:sp>
      <p:sp>
        <p:nvSpPr>
          <p:cNvPr id="10353" name="Line 114"/>
          <p:cNvSpPr>
            <a:spLocks noChangeAspect="1" noChangeShapeType="1"/>
          </p:cNvSpPr>
          <p:nvPr/>
        </p:nvSpPr>
        <p:spPr bwMode="auto">
          <a:xfrm flipV="1">
            <a:off x="5003800" y="4865688"/>
            <a:ext cx="1588" cy="41275"/>
          </a:xfrm>
          <a:prstGeom prst="line">
            <a:avLst/>
          </a:prstGeom>
          <a:noFill/>
          <a:ln w="0">
            <a:solidFill>
              <a:srgbClr val="000000"/>
            </a:solidFill>
            <a:round/>
            <a:headEnd/>
            <a:tailEnd/>
          </a:ln>
        </p:spPr>
        <p:txBody>
          <a:bodyPr/>
          <a:lstStyle/>
          <a:p>
            <a:endParaRPr lang="en-US"/>
          </a:p>
        </p:txBody>
      </p:sp>
      <p:sp>
        <p:nvSpPr>
          <p:cNvPr id="10354" name="Line 115"/>
          <p:cNvSpPr>
            <a:spLocks noChangeAspect="1" noChangeShapeType="1"/>
          </p:cNvSpPr>
          <p:nvPr/>
        </p:nvSpPr>
        <p:spPr bwMode="auto">
          <a:xfrm flipV="1">
            <a:off x="5746750" y="4865688"/>
            <a:ext cx="1588" cy="41275"/>
          </a:xfrm>
          <a:prstGeom prst="line">
            <a:avLst/>
          </a:prstGeom>
          <a:noFill/>
          <a:ln w="0">
            <a:solidFill>
              <a:srgbClr val="000000"/>
            </a:solidFill>
            <a:round/>
            <a:headEnd/>
            <a:tailEnd/>
          </a:ln>
        </p:spPr>
        <p:txBody>
          <a:bodyPr/>
          <a:lstStyle/>
          <a:p>
            <a:endParaRPr lang="en-US"/>
          </a:p>
        </p:txBody>
      </p:sp>
      <p:sp>
        <p:nvSpPr>
          <p:cNvPr id="10355" name="Line 116"/>
          <p:cNvSpPr>
            <a:spLocks noChangeAspect="1" noChangeShapeType="1"/>
          </p:cNvSpPr>
          <p:nvPr/>
        </p:nvSpPr>
        <p:spPr bwMode="auto">
          <a:xfrm flipV="1">
            <a:off x="6478588" y="4865688"/>
            <a:ext cx="1587" cy="41275"/>
          </a:xfrm>
          <a:prstGeom prst="line">
            <a:avLst/>
          </a:prstGeom>
          <a:noFill/>
          <a:ln w="0">
            <a:solidFill>
              <a:srgbClr val="000000"/>
            </a:solidFill>
            <a:round/>
            <a:headEnd/>
            <a:tailEnd/>
          </a:ln>
        </p:spPr>
        <p:txBody>
          <a:bodyPr/>
          <a:lstStyle/>
          <a:p>
            <a:endParaRPr lang="en-US"/>
          </a:p>
        </p:txBody>
      </p:sp>
      <p:sp>
        <p:nvSpPr>
          <p:cNvPr id="10356" name="Rectangle 117"/>
          <p:cNvSpPr>
            <a:spLocks noChangeAspect="1" noChangeArrowheads="1"/>
          </p:cNvSpPr>
          <p:nvPr/>
        </p:nvSpPr>
        <p:spPr bwMode="auto">
          <a:xfrm>
            <a:off x="2770188" y="4981575"/>
            <a:ext cx="63500" cy="134938"/>
          </a:xfrm>
          <a:prstGeom prst="rect">
            <a:avLst/>
          </a:prstGeom>
          <a:noFill/>
          <a:ln w="9525">
            <a:noFill/>
            <a:miter lim="800000"/>
            <a:headEnd/>
            <a:tailEnd/>
          </a:ln>
        </p:spPr>
        <p:txBody>
          <a:bodyPr wrap="none" lIns="0" tIns="0" rIns="0" bIns="0">
            <a:spAutoFit/>
          </a:bodyPr>
          <a:lstStyle/>
          <a:p>
            <a:r>
              <a:rPr lang="en-US" sz="900"/>
              <a:t>0</a:t>
            </a:r>
            <a:endParaRPr lang="en-US"/>
          </a:p>
        </p:txBody>
      </p:sp>
      <p:sp>
        <p:nvSpPr>
          <p:cNvPr id="10357" name="Rectangle 118"/>
          <p:cNvSpPr>
            <a:spLocks noChangeAspect="1" noChangeArrowheads="1"/>
          </p:cNvSpPr>
          <p:nvPr/>
        </p:nvSpPr>
        <p:spPr bwMode="auto">
          <a:xfrm>
            <a:off x="3438525" y="4981575"/>
            <a:ext cx="190500" cy="134938"/>
          </a:xfrm>
          <a:prstGeom prst="rect">
            <a:avLst/>
          </a:prstGeom>
          <a:noFill/>
          <a:ln w="9525">
            <a:noFill/>
            <a:miter lim="800000"/>
            <a:headEnd/>
            <a:tailEnd/>
          </a:ln>
        </p:spPr>
        <p:txBody>
          <a:bodyPr wrap="none" lIns="0" tIns="0" rIns="0" bIns="0">
            <a:spAutoFit/>
          </a:bodyPr>
          <a:lstStyle/>
          <a:p>
            <a:r>
              <a:rPr lang="en-US" sz="900"/>
              <a:t>400</a:t>
            </a:r>
            <a:endParaRPr lang="en-US"/>
          </a:p>
        </p:txBody>
      </p:sp>
      <p:sp>
        <p:nvSpPr>
          <p:cNvPr id="10358" name="Rectangle 119"/>
          <p:cNvSpPr>
            <a:spLocks noChangeAspect="1" noChangeArrowheads="1"/>
          </p:cNvSpPr>
          <p:nvPr/>
        </p:nvSpPr>
        <p:spPr bwMode="auto">
          <a:xfrm>
            <a:off x="4175125" y="4981575"/>
            <a:ext cx="190500" cy="134938"/>
          </a:xfrm>
          <a:prstGeom prst="rect">
            <a:avLst/>
          </a:prstGeom>
          <a:noFill/>
          <a:ln w="9525">
            <a:noFill/>
            <a:miter lim="800000"/>
            <a:headEnd/>
            <a:tailEnd/>
          </a:ln>
        </p:spPr>
        <p:txBody>
          <a:bodyPr wrap="none" lIns="0" tIns="0" rIns="0" bIns="0">
            <a:spAutoFit/>
          </a:bodyPr>
          <a:lstStyle/>
          <a:p>
            <a:r>
              <a:rPr lang="en-US" sz="900"/>
              <a:t>800</a:t>
            </a:r>
            <a:endParaRPr lang="en-US"/>
          </a:p>
        </p:txBody>
      </p:sp>
      <p:sp>
        <p:nvSpPr>
          <p:cNvPr id="10359" name="Rectangle 120"/>
          <p:cNvSpPr>
            <a:spLocks noChangeAspect="1" noChangeArrowheads="1"/>
          </p:cNvSpPr>
          <p:nvPr/>
        </p:nvSpPr>
        <p:spPr bwMode="auto">
          <a:xfrm>
            <a:off x="4881563" y="4981575"/>
            <a:ext cx="254000" cy="134938"/>
          </a:xfrm>
          <a:prstGeom prst="rect">
            <a:avLst/>
          </a:prstGeom>
          <a:noFill/>
          <a:ln w="9525">
            <a:noFill/>
            <a:miter lim="800000"/>
            <a:headEnd/>
            <a:tailEnd/>
          </a:ln>
        </p:spPr>
        <p:txBody>
          <a:bodyPr wrap="none" lIns="0" tIns="0" rIns="0" bIns="0">
            <a:spAutoFit/>
          </a:bodyPr>
          <a:lstStyle/>
          <a:p>
            <a:r>
              <a:rPr lang="en-US" sz="900"/>
              <a:t>1200</a:t>
            </a:r>
            <a:endParaRPr lang="en-US"/>
          </a:p>
        </p:txBody>
      </p:sp>
      <p:sp>
        <p:nvSpPr>
          <p:cNvPr id="10360" name="Rectangle 121"/>
          <p:cNvSpPr>
            <a:spLocks noChangeAspect="1" noChangeArrowheads="1"/>
          </p:cNvSpPr>
          <p:nvPr/>
        </p:nvSpPr>
        <p:spPr bwMode="auto">
          <a:xfrm>
            <a:off x="5613400" y="4981575"/>
            <a:ext cx="254000" cy="134938"/>
          </a:xfrm>
          <a:prstGeom prst="rect">
            <a:avLst/>
          </a:prstGeom>
          <a:noFill/>
          <a:ln w="9525">
            <a:noFill/>
            <a:miter lim="800000"/>
            <a:headEnd/>
            <a:tailEnd/>
          </a:ln>
        </p:spPr>
        <p:txBody>
          <a:bodyPr wrap="none" lIns="0" tIns="0" rIns="0" bIns="0">
            <a:spAutoFit/>
          </a:bodyPr>
          <a:lstStyle/>
          <a:p>
            <a:r>
              <a:rPr lang="en-US" sz="900"/>
              <a:t>1600</a:t>
            </a:r>
            <a:endParaRPr lang="en-US"/>
          </a:p>
        </p:txBody>
      </p:sp>
      <p:sp>
        <p:nvSpPr>
          <p:cNvPr id="10361" name="Rectangle 122"/>
          <p:cNvSpPr>
            <a:spLocks noChangeAspect="1" noChangeArrowheads="1"/>
          </p:cNvSpPr>
          <p:nvPr/>
        </p:nvSpPr>
        <p:spPr bwMode="auto">
          <a:xfrm>
            <a:off x="6348413" y="4981575"/>
            <a:ext cx="254000" cy="134938"/>
          </a:xfrm>
          <a:prstGeom prst="rect">
            <a:avLst/>
          </a:prstGeom>
          <a:noFill/>
          <a:ln w="9525">
            <a:noFill/>
            <a:miter lim="800000"/>
            <a:headEnd/>
            <a:tailEnd/>
          </a:ln>
        </p:spPr>
        <p:txBody>
          <a:bodyPr wrap="none" lIns="0" tIns="0" rIns="0" bIns="0">
            <a:spAutoFit/>
          </a:bodyPr>
          <a:lstStyle/>
          <a:p>
            <a:r>
              <a:rPr lang="en-US" sz="900"/>
              <a:t>2000</a:t>
            </a:r>
            <a:endParaRPr lang="en-US"/>
          </a:p>
        </p:txBody>
      </p:sp>
      <p:sp>
        <p:nvSpPr>
          <p:cNvPr id="10362" name="Rectangle 123"/>
          <p:cNvSpPr>
            <a:spLocks noChangeAspect="1" noChangeArrowheads="1"/>
          </p:cNvSpPr>
          <p:nvPr/>
        </p:nvSpPr>
        <p:spPr bwMode="auto">
          <a:xfrm>
            <a:off x="4032250" y="2678113"/>
            <a:ext cx="7938" cy="650875"/>
          </a:xfrm>
          <a:prstGeom prst="rect">
            <a:avLst/>
          </a:prstGeom>
          <a:noFill/>
          <a:ln w="7938">
            <a:solidFill>
              <a:srgbClr val="000000"/>
            </a:solidFill>
            <a:miter lim="800000"/>
            <a:headEnd/>
            <a:tailEnd/>
          </a:ln>
        </p:spPr>
        <p:txBody>
          <a:bodyPr/>
          <a:lstStyle/>
          <a:p>
            <a:endParaRPr lang="en-US"/>
          </a:p>
        </p:txBody>
      </p:sp>
      <p:sp>
        <p:nvSpPr>
          <p:cNvPr id="10363" name="Rectangle 124"/>
          <p:cNvSpPr>
            <a:spLocks noChangeAspect="1" noChangeArrowheads="1"/>
          </p:cNvSpPr>
          <p:nvPr/>
        </p:nvSpPr>
        <p:spPr bwMode="auto">
          <a:xfrm>
            <a:off x="4040188" y="2678113"/>
            <a:ext cx="7937" cy="650875"/>
          </a:xfrm>
          <a:prstGeom prst="rect">
            <a:avLst/>
          </a:prstGeom>
          <a:noFill/>
          <a:ln w="7938">
            <a:solidFill>
              <a:srgbClr val="000000"/>
            </a:solidFill>
            <a:miter lim="800000"/>
            <a:headEnd/>
            <a:tailEnd/>
          </a:ln>
        </p:spPr>
        <p:txBody>
          <a:bodyPr/>
          <a:lstStyle/>
          <a:p>
            <a:endParaRPr lang="en-US"/>
          </a:p>
        </p:txBody>
      </p:sp>
      <p:sp>
        <p:nvSpPr>
          <p:cNvPr id="10364" name="Rectangle 125"/>
          <p:cNvSpPr>
            <a:spLocks noChangeAspect="1" noChangeArrowheads="1"/>
          </p:cNvSpPr>
          <p:nvPr/>
        </p:nvSpPr>
        <p:spPr bwMode="auto">
          <a:xfrm>
            <a:off x="4073525" y="2678113"/>
            <a:ext cx="7938" cy="650875"/>
          </a:xfrm>
          <a:prstGeom prst="rect">
            <a:avLst/>
          </a:prstGeom>
          <a:noFill/>
          <a:ln w="7938">
            <a:solidFill>
              <a:srgbClr val="000000"/>
            </a:solidFill>
            <a:miter lim="800000"/>
            <a:headEnd/>
            <a:tailEnd/>
          </a:ln>
        </p:spPr>
        <p:txBody>
          <a:bodyPr/>
          <a:lstStyle/>
          <a:p>
            <a:endParaRPr lang="en-US"/>
          </a:p>
        </p:txBody>
      </p:sp>
      <p:sp>
        <p:nvSpPr>
          <p:cNvPr id="10365" name="Rectangle 126"/>
          <p:cNvSpPr>
            <a:spLocks noChangeAspect="1" noChangeArrowheads="1"/>
          </p:cNvSpPr>
          <p:nvPr/>
        </p:nvSpPr>
        <p:spPr bwMode="auto">
          <a:xfrm>
            <a:off x="4221163" y="2678113"/>
            <a:ext cx="7937" cy="650875"/>
          </a:xfrm>
          <a:prstGeom prst="rect">
            <a:avLst/>
          </a:prstGeom>
          <a:noFill/>
          <a:ln w="7938">
            <a:solidFill>
              <a:srgbClr val="000000"/>
            </a:solidFill>
            <a:miter lim="800000"/>
            <a:headEnd/>
            <a:tailEnd/>
          </a:ln>
        </p:spPr>
        <p:txBody>
          <a:bodyPr/>
          <a:lstStyle/>
          <a:p>
            <a:endParaRPr lang="en-US"/>
          </a:p>
        </p:txBody>
      </p:sp>
      <p:sp>
        <p:nvSpPr>
          <p:cNvPr id="10366" name="Rectangle 127"/>
          <p:cNvSpPr>
            <a:spLocks noChangeAspect="1" noChangeArrowheads="1"/>
          </p:cNvSpPr>
          <p:nvPr/>
        </p:nvSpPr>
        <p:spPr bwMode="auto">
          <a:xfrm>
            <a:off x="4229100" y="2678113"/>
            <a:ext cx="9525" cy="650875"/>
          </a:xfrm>
          <a:prstGeom prst="rect">
            <a:avLst/>
          </a:prstGeom>
          <a:noFill/>
          <a:ln w="7938">
            <a:solidFill>
              <a:srgbClr val="000000"/>
            </a:solidFill>
            <a:miter lim="800000"/>
            <a:headEnd/>
            <a:tailEnd/>
          </a:ln>
        </p:spPr>
        <p:txBody>
          <a:bodyPr/>
          <a:lstStyle/>
          <a:p>
            <a:endParaRPr lang="en-US"/>
          </a:p>
        </p:txBody>
      </p:sp>
      <p:sp>
        <p:nvSpPr>
          <p:cNvPr id="10367" name="Rectangle 128"/>
          <p:cNvSpPr>
            <a:spLocks noChangeAspect="1" noChangeArrowheads="1"/>
          </p:cNvSpPr>
          <p:nvPr/>
        </p:nvSpPr>
        <p:spPr bwMode="auto">
          <a:xfrm>
            <a:off x="4262438" y="2678113"/>
            <a:ext cx="7937" cy="650875"/>
          </a:xfrm>
          <a:prstGeom prst="rect">
            <a:avLst/>
          </a:prstGeom>
          <a:noFill/>
          <a:ln w="7938">
            <a:solidFill>
              <a:srgbClr val="000000"/>
            </a:solidFill>
            <a:miter lim="800000"/>
            <a:headEnd/>
            <a:tailEnd/>
          </a:ln>
        </p:spPr>
        <p:txBody>
          <a:bodyPr/>
          <a:lstStyle/>
          <a:p>
            <a:endParaRPr lang="en-US"/>
          </a:p>
        </p:txBody>
      </p:sp>
      <p:sp>
        <p:nvSpPr>
          <p:cNvPr id="10368" name="Rectangle 129"/>
          <p:cNvSpPr>
            <a:spLocks noChangeAspect="1" noChangeArrowheads="1"/>
          </p:cNvSpPr>
          <p:nvPr/>
        </p:nvSpPr>
        <p:spPr bwMode="auto">
          <a:xfrm>
            <a:off x="5086350" y="2678113"/>
            <a:ext cx="9525" cy="650875"/>
          </a:xfrm>
          <a:prstGeom prst="rect">
            <a:avLst/>
          </a:prstGeom>
          <a:noFill/>
          <a:ln w="7938">
            <a:solidFill>
              <a:srgbClr val="000000"/>
            </a:solidFill>
            <a:miter lim="800000"/>
            <a:headEnd/>
            <a:tailEnd/>
          </a:ln>
        </p:spPr>
        <p:txBody>
          <a:bodyPr/>
          <a:lstStyle/>
          <a:p>
            <a:endParaRPr lang="en-US"/>
          </a:p>
        </p:txBody>
      </p:sp>
      <p:sp>
        <p:nvSpPr>
          <p:cNvPr id="10369" name="Rectangle 130"/>
          <p:cNvSpPr>
            <a:spLocks noChangeAspect="1" noChangeArrowheads="1"/>
          </p:cNvSpPr>
          <p:nvPr/>
        </p:nvSpPr>
        <p:spPr bwMode="auto">
          <a:xfrm>
            <a:off x="5095875" y="2678113"/>
            <a:ext cx="7938" cy="650875"/>
          </a:xfrm>
          <a:prstGeom prst="rect">
            <a:avLst/>
          </a:prstGeom>
          <a:noFill/>
          <a:ln w="7938">
            <a:solidFill>
              <a:srgbClr val="000000"/>
            </a:solidFill>
            <a:miter lim="800000"/>
            <a:headEnd/>
            <a:tailEnd/>
          </a:ln>
        </p:spPr>
        <p:txBody>
          <a:bodyPr/>
          <a:lstStyle/>
          <a:p>
            <a:endParaRPr lang="en-US"/>
          </a:p>
        </p:txBody>
      </p:sp>
      <p:sp>
        <p:nvSpPr>
          <p:cNvPr id="10370" name="Rectangle 131"/>
          <p:cNvSpPr>
            <a:spLocks noChangeAspect="1" noChangeArrowheads="1"/>
          </p:cNvSpPr>
          <p:nvPr/>
        </p:nvSpPr>
        <p:spPr bwMode="auto">
          <a:xfrm>
            <a:off x="5110163" y="2678113"/>
            <a:ext cx="9525" cy="650875"/>
          </a:xfrm>
          <a:prstGeom prst="rect">
            <a:avLst/>
          </a:prstGeom>
          <a:noFill/>
          <a:ln w="7938">
            <a:solidFill>
              <a:srgbClr val="000000"/>
            </a:solidFill>
            <a:miter lim="800000"/>
            <a:headEnd/>
            <a:tailEnd/>
          </a:ln>
        </p:spPr>
        <p:txBody>
          <a:bodyPr/>
          <a:lstStyle/>
          <a:p>
            <a:endParaRPr lang="en-US"/>
          </a:p>
        </p:txBody>
      </p:sp>
      <p:sp>
        <p:nvSpPr>
          <p:cNvPr id="10371" name="Rectangle 132"/>
          <p:cNvSpPr>
            <a:spLocks noChangeAspect="1" noChangeArrowheads="1"/>
          </p:cNvSpPr>
          <p:nvPr/>
        </p:nvSpPr>
        <p:spPr bwMode="auto">
          <a:xfrm>
            <a:off x="5467350" y="2678113"/>
            <a:ext cx="6350" cy="650875"/>
          </a:xfrm>
          <a:prstGeom prst="rect">
            <a:avLst/>
          </a:prstGeom>
          <a:noFill/>
          <a:ln w="8001">
            <a:solidFill>
              <a:srgbClr val="000000"/>
            </a:solidFill>
            <a:miter lim="800000"/>
            <a:headEnd/>
            <a:tailEnd/>
          </a:ln>
        </p:spPr>
        <p:txBody>
          <a:bodyPr/>
          <a:lstStyle/>
          <a:p>
            <a:endParaRPr lang="en-US"/>
          </a:p>
        </p:txBody>
      </p:sp>
      <p:sp>
        <p:nvSpPr>
          <p:cNvPr id="10372" name="Rectangle 133"/>
          <p:cNvSpPr>
            <a:spLocks noChangeAspect="1" noChangeArrowheads="1"/>
          </p:cNvSpPr>
          <p:nvPr/>
        </p:nvSpPr>
        <p:spPr bwMode="auto">
          <a:xfrm>
            <a:off x="5522913" y="2678113"/>
            <a:ext cx="9525" cy="650875"/>
          </a:xfrm>
          <a:prstGeom prst="rect">
            <a:avLst/>
          </a:prstGeom>
          <a:noFill/>
          <a:ln w="8001">
            <a:solidFill>
              <a:srgbClr val="000000"/>
            </a:solidFill>
            <a:miter lim="800000"/>
            <a:headEnd/>
            <a:tailEnd/>
          </a:ln>
        </p:spPr>
        <p:txBody>
          <a:bodyPr/>
          <a:lstStyle/>
          <a:p>
            <a:endParaRPr lang="en-US"/>
          </a:p>
        </p:txBody>
      </p:sp>
      <p:sp>
        <p:nvSpPr>
          <p:cNvPr id="10373" name="Rectangle 134"/>
          <p:cNvSpPr>
            <a:spLocks noChangeAspect="1" noChangeArrowheads="1"/>
          </p:cNvSpPr>
          <p:nvPr/>
        </p:nvSpPr>
        <p:spPr bwMode="auto">
          <a:xfrm>
            <a:off x="5556250" y="2678113"/>
            <a:ext cx="7938" cy="650875"/>
          </a:xfrm>
          <a:prstGeom prst="rect">
            <a:avLst/>
          </a:prstGeom>
          <a:noFill/>
          <a:ln w="8001">
            <a:solidFill>
              <a:srgbClr val="000000"/>
            </a:solidFill>
            <a:miter lim="800000"/>
            <a:headEnd/>
            <a:tailEnd/>
          </a:ln>
        </p:spPr>
        <p:txBody>
          <a:bodyPr/>
          <a:lstStyle/>
          <a:p>
            <a:endParaRPr lang="en-US"/>
          </a:p>
        </p:txBody>
      </p:sp>
      <p:sp>
        <p:nvSpPr>
          <p:cNvPr id="10374" name="Rectangle 135"/>
          <p:cNvSpPr>
            <a:spLocks noChangeAspect="1" noChangeArrowheads="1"/>
          </p:cNvSpPr>
          <p:nvPr/>
        </p:nvSpPr>
        <p:spPr bwMode="auto">
          <a:xfrm>
            <a:off x="5746750" y="2678113"/>
            <a:ext cx="6350" cy="650875"/>
          </a:xfrm>
          <a:prstGeom prst="rect">
            <a:avLst/>
          </a:prstGeom>
          <a:noFill/>
          <a:ln w="7938">
            <a:solidFill>
              <a:srgbClr val="000000"/>
            </a:solidFill>
            <a:miter lim="800000"/>
            <a:headEnd/>
            <a:tailEnd/>
          </a:ln>
        </p:spPr>
        <p:txBody>
          <a:bodyPr/>
          <a:lstStyle/>
          <a:p>
            <a:endParaRPr lang="en-US"/>
          </a:p>
        </p:txBody>
      </p:sp>
      <p:sp>
        <p:nvSpPr>
          <p:cNvPr id="10375" name="Rectangle 136"/>
          <p:cNvSpPr>
            <a:spLocks noChangeAspect="1" noChangeArrowheads="1"/>
          </p:cNvSpPr>
          <p:nvPr/>
        </p:nvSpPr>
        <p:spPr bwMode="auto">
          <a:xfrm>
            <a:off x="5861050" y="2678113"/>
            <a:ext cx="9525" cy="650875"/>
          </a:xfrm>
          <a:prstGeom prst="rect">
            <a:avLst/>
          </a:prstGeom>
          <a:noFill/>
          <a:ln w="7938">
            <a:solidFill>
              <a:srgbClr val="000000"/>
            </a:solidFill>
            <a:miter lim="800000"/>
            <a:headEnd/>
            <a:tailEnd/>
          </a:ln>
        </p:spPr>
        <p:txBody>
          <a:bodyPr/>
          <a:lstStyle/>
          <a:p>
            <a:endParaRPr lang="en-US"/>
          </a:p>
        </p:txBody>
      </p:sp>
      <p:sp>
        <p:nvSpPr>
          <p:cNvPr id="10376" name="Rectangle 137"/>
          <p:cNvSpPr>
            <a:spLocks noChangeAspect="1" noChangeArrowheads="1"/>
          </p:cNvSpPr>
          <p:nvPr/>
        </p:nvSpPr>
        <p:spPr bwMode="auto">
          <a:xfrm>
            <a:off x="5902325" y="2678113"/>
            <a:ext cx="9525" cy="650875"/>
          </a:xfrm>
          <a:prstGeom prst="rect">
            <a:avLst/>
          </a:prstGeom>
          <a:noFill/>
          <a:ln w="7938">
            <a:solidFill>
              <a:srgbClr val="000000"/>
            </a:solidFill>
            <a:miter lim="800000"/>
            <a:headEnd/>
            <a:tailEnd/>
          </a:ln>
        </p:spPr>
        <p:txBody>
          <a:bodyPr/>
          <a:lstStyle/>
          <a:p>
            <a:endParaRPr lang="en-US"/>
          </a:p>
        </p:txBody>
      </p:sp>
      <p:sp>
        <p:nvSpPr>
          <p:cNvPr id="10377" name="Rectangle 138"/>
          <p:cNvSpPr>
            <a:spLocks noChangeAspect="1" noChangeArrowheads="1"/>
          </p:cNvSpPr>
          <p:nvPr/>
        </p:nvSpPr>
        <p:spPr bwMode="auto">
          <a:xfrm>
            <a:off x="5911850" y="2678113"/>
            <a:ext cx="6350" cy="650875"/>
          </a:xfrm>
          <a:prstGeom prst="rect">
            <a:avLst/>
          </a:prstGeom>
          <a:noFill/>
          <a:ln w="7938">
            <a:solidFill>
              <a:srgbClr val="000000"/>
            </a:solidFill>
            <a:miter lim="800000"/>
            <a:headEnd/>
            <a:tailEnd/>
          </a:ln>
        </p:spPr>
        <p:txBody>
          <a:bodyPr/>
          <a:lstStyle/>
          <a:p>
            <a:endParaRPr lang="en-US"/>
          </a:p>
        </p:txBody>
      </p:sp>
      <p:sp>
        <p:nvSpPr>
          <p:cNvPr id="10378" name="Rectangle 139"/>
          <p:cNvSpPr>
            <a:spLocks noChangeAspect="1" noChangeArrowheads="1"/>
          </p:cNvSpPr>
          <p:nvPr/>
        </p:nvSpPr>
        <p:spPr bwMode="auto">
          <a:xfrm>
            <a:off x="6183313" y="2678113"/>
            <a:ext cx="7937" cy="650875"/>
          </a:xfrm>
          <a:prstGeom prst="rect">
            <a:avLst/>
          </a:prstGeom>
          <a:noFill/>
          <a:ln w="7938">
            <a:solidFill>
              <a:srgbClr val="000000"/>
            </a:solidFill>
            <a:miter lim="800000"/>
            <a:headEnd/>
            <a:tailEnd/>
          </a:ln>
        </p:spPr>
        <p:txBody>
          <a:bodyPr/>
          <a:lstStyle/>
          <a:p>
            <a:endParaRPr lang="en-US"/>
          </a:p>
        </p:txBody>
      </p:sp>
      <p:sp>
        <p:nvSpPr>
          <p:cNvPr id="10379" name="Line 140"/>
          <p:cNvSpPr>
            <a:spLocks noChangeAspect="1" noChangeShapeType="1"/>
          </p:cNvSpPr>
          <p:nvPr/>
        </p:nvSpPr>
        <p:spPr bwMode="auto">
          <a:xfrm>
            <a:off x="2795588" y="3328988"/>
            <a:ext cx="3667125" cy="1587"/>
          </a:xfrm>
          <a:prstGeom prst="line">
            <a:avLst/>
          </a:prstGeom>
          <a:noFill/>
          <a:ln w="0">
            <a:solidFill>
              <a:srgbClr val="000000"/>
            </a:solidFill>
            <a:round/>
            <a:headEnd/>
            <a:tailEnd/>
          </a:ln>
        </p:spPr>
        <p:txBody>
          <a:bodyPr/>
          <a:lstStyle/>
          <a:p>
            <a:endParaRPr lang="en-US"/>
          </a:p>
        </p:txBody>
      </p:sp>
      <p:sp>
        <p:nvSpPr>
          <p:cNvPr id="10380" name="Line 141"/>
          <p:cNvSpPr>
            <a:spLocks noChangeAspect="1" noChangeShapeType="1"/>
          </p:cNvSpPr>
          <p:nvPr/>
        </p:nvSpPr>
        <p:spPr bwMode="auto">
          <a:xfrm flipV="1">
            <a:off x="2795588" y="3328988"/>
            <a:ext cx="1587" cy="41275"/>
          </a:xfrm>
          <a:prstGeom prst="line">
            <a:avLst/>
          </a:prstGeom>
          <a:noFill/>
          <a:ln w="0">
            <a:solidFill>
              <a:srgbClr val="000000"/>
            </a:solidFill>
            <a:round/>
            <a:headEnd/>
            <a:tailEnd/>
          </a:ln>
        </p:spPr>
        <p:txBody>
          <a:bodyPr/>
          <a:lstStyle/>
          <a:p>
            <a:endParaRPr lang="en-US"/>
          </a:p>
        </p:txBody>
      </p:sp>
      <p:sp>
        <p:nvSpPr>
          <p:cNvPr id="10381" name="Line 142"/>
          <p:cNvSpPr>
            <a:spLocks noChangeAspect="1" noChangeShapeType="1"/>
          </p:cNvSpPr>
          <p:nvPr/>
        </p:nvSpPr>
        <p:spPr bwMode="auto">
          <a:xfrm flipV="1">
            <a:off x="3530600" y="3328988"/>
            <a:ext cx="1588" cy="41275"/>
          </a:xfrm>
          <a:prstGeom prst="line">
            <a:avLst/>
          </a:prstGeom>
          <a:noFill/>
          <a:ln w="0">
            <a:solidFill>
              <a:srgbClr val="000000"/>
            </a:solidFill>
            <a:round/>
            <a:headEnd/>
            <a:tailEnd/>
          </a:ln>
        </p:spPr>
        <p:txBody>
          <a:bodyPr/>
          <a:lstStyle/>
          <a:p>
            <a:endParaRPr lang="en-US"/>
          </a:p>
        </p:txBody>
      </p:sp>
      <p:sp>
        <p:nvSpPr>
          <p:cNvPr id="10382" name="Line 143"/>
          <p:cNvSpPr>
            <a:spLocks noChangeAspect="1" noChangeShapeType="1"/>
          </p:cNvSpPr>
          <p:nvPr/>
        </p:nvSpPr>
        <p:spPr bwMode="auto">
          <a:xfrm flipV="1">
            <a:off x="4262438" y="3328988"/>
            <a:ext cx="1587" cy="41275"/>
          </a:xfrm>
          <a:prstGeom prst="line">
            <a:avLst/>
          </a:prstGeom>
          <a:noFill/>
          <a:ln w="0">
            <a:solidFill>
              <a:srgbClr val="000000"/>
            </a:solidFill>
            <a:round/>
            <a:headEnd/>
            <a:tailEnd/>
          </a:ln>
        </p:spPr>
        <p:txBody>
          <a:bodyPr/>
          <a:lstStyle/>
          <a:p>
            <a:endParaRPr lang="en-US"/>
          </a:p>
        </p:txBody>
      </p:sp>
      <p:sp>
        <p:nvSpPr>
          <p:cNvPr id="10383" name="Line 144"/>
          <p:cNvSpPr>
            <a:spLocks noChangeAspect="1" noChangeShapeType="1"/>
          </p:cNvSpPr>
          <p:nvPr/>
        </p:nvSpPr>
        <p:spPr bwMode="auto">
          <a:xfrm flipV="1">
            <a:off x="4995863" y="3328988"/>
            <a:ext cx="1587" cy="41275"/>
          </a:xfrm>
          <a:prstGeom prst="line">
            <a:avLst/>
          </a:prstGeom>
          <a:noFill/>
          <a:ln w="0">
            <a:solidFill>
              <a:srgbClr val="000000"/>
            </a:solidFill>
            <a:round/>
            <a:headEnd/>
            <a:tailEnd/>
          </a:ln>
        </p:spPr>
        <p:txBody>
          <a:bodyPr/>
          <a:lstStyle/>
          <a:p>
            <a:endParaRPr lang="en-US"/>
          </a:p>
        </p:txBody>
      </p:sp>
      <p:sp>
        <p:nvSpPr>
          <p:cNvPr id="10384" name="Line 145"/>
          <p:cNvSpPr>
            <a:spLocks noChangeAspect="1" noChangeShapeType="1"/>
          </p:cNvSpPr>
          <p:nvPr/>
        </p:nvSpPr>
        <p:spPr bwMode="auto">
          <a:xfrm flipV="1">
            <a:off x="5729288" y="3328988"/>
            <a:ext cx="1587" cy="41275"/>
          </a:xfrm>
          <a:prstGeom prst="line">
            <a:avLst/>
          </a:prstGeom>
          <a:noFill/>
          <a:ln w="0">
            <a:solidFill>
              <a:srgbClr val="000000"/>
            </a:solidFill>
            <a:round/>
            <a:headEnd/>
            <a:tailEnd/>
          </a:ln>
        </p:spPr>
        <p:txBody>
          <a:bodyPr/>
          <a:lstStyle/>
          <a:p>
            <a:endParaRPr lang="en-US"/>
          </a:p>
        </p:txBody>
      </p:sp>
      <p:sp>
        <p:nvSpPr>
          <p:cNvPr id="10385" name="Line 146"/>
          <p:cNvSpPr>
            <a:spLocks noChangeAspect="1" noChangeShapeType="1"/>
          </p:cNvSpPr>
          <p:nvPr/>
        </p:nvSpPr>
        <p:spPr bwMode="auto">
          <a:xfrm flipV="1">
            <a:off x="6462713" y="3328988"/>
            <a:ext cx="1587" cy="41275"/>
          </a:xfrm>
          <a:prstGeom prst="line">
            <a:avLst/>
          </a:prstGeom>
          <a:noFill/>
          <a:ln w="0">
            <a:solidFill>
              <a:srgbClr val="000000"/>
            </a:solidFill>
            <a:round/>
            <a:headEnd/>
            <a:tailEnd/>
          </a:ln>
        </p:spPr>
        <p:txBody>
          <a:bodyPr/>
          <a:lstStyle/>
          <a:p>
            <a:endParaRPr lang="en-US"/>
          </a:p>
        </p:txBody>
      </p:sp>
      <p:sp>
        <p:nvSpPr>
          <p:cNvPr id="10386" name="Rectangle 147"/>
          <p:cNvSpPr>
            <a:spLocks noChangeAspect="1" noChangeArrowheads="1"/>
          </p:cNvSpPr>
          <p:nvPr/>
        </p:nvSpPr>
        <p:spPr bwMode="auto">
          <a:xfrm>
            <a:off x="2763838" y="3444875"/>
            <a:ext cx="63500" cy="136525"/>
          </a:xfrm>
          <a:prstGeom prst="rect">
            <a:avLst/>
          </a:prstGeom>
          <a:noFill/>
          <a:ln w="9525">
            <a:noFill/>
            <a:miter lim="800000"/>
            <a:headEnd/>
            <a:tailEnd/>
          </a:ln>
        </p:spPr>
        <p:txBody>
          <a:bodyPr wrap="none" lIns="0" tIns="0" rIns="0" bIns="0">
            <a:spAutoFit/>
          </a:bodyPr>
          <a:lstStyle/>
          <a:p>
            <a:r>
              <a:rPr lang="en-US" sz="900"/>
              <a:t>0</a:t>
            </a:r>
            <a:endParaRPr lang="en-US"/>
          </a:p>
        </p:txBody>
      </p:sp>
      <p:sp>
        <p:nvSpPr>
          <p:cNvPr id="10387" name="Rectangle 148"/>
          <p:cNvSpPr>
            <a:spLocks noChangeAspect="1" noChangeArrowheads="1"/>
          </p:cNvSpPr>
          <p:nvPr/>
        </p:nvSpPr>
        <p:spPr bwMode="auto">
          <a:xfrm>
            <a:off x="3430588" y="3444875"/>
            <a:ext cx="190500" cy="136525"/>
          </a:xfrm>
          <a:prstGeom prst="rect">
            <a:avLst/>
          </a:prstGeom>
          <a:noFill/>
          <a:ln w="9525">
            <a:noFill/>
            <a:miter lim="800000"/>
            <a:headEnd/>
            <a:tailEnd/>
          </a:ln>
        </p:spPr>
        <p:txBody>
          <a:bodyPr wrap="none" lIns="0" tIns="0" rIns="0" bIns="0">
            <a:spAutoFit/>
          </a:bodyPr>
          <a:lstStyle/>
          <a:p>
            <a:r>
              <a:rPr lang="en-US" sz="900"/>
              <a:t>400</a:t>
            </a:r>
            <a:endParaRPr lang="en-US"/>
          </a:p>
        </p:txBody>
      </p:sp>
      <p:sp>
        <p:nvSpPr>
          <p:cNvPr id="10388" name="Rectangle 149"/>
          <p:cNvSpPr>
            <a:spLocks noChangeAspect="1" noChangeArrowheads="1"/>
          </p:cNvSpPr>
          <p:nvPr/>
        </p:nvSpPr>
        <p:spPr bwMode="auto">
          <a:xfrm>
            <a:off x="4164013" y="3444875"/>
            <a:ext cx="190500" cy="136525"/>
          </a:xfrm>
          <a:prstGeom prst="rect">
            <a:avLst/>
          </a:prstGeom>
          <a:noFill/>
          <a:ln w="9525">
            <a:noFill/>
            <a:miter lim="800000"/>
            <a:headEnd/>
            <a:tailEnd/>
          </a:ln>
        </p:spPr>
        <p:txBody>
          <a:bodyPr wrap="none" lIns="0" tIns="0" rIns="0" bIns="0">
            <a:spAutoFit/>
          </a:bodyPr>
          <a:lstStyle/>
          <a:p>
            <a:r>
              <a:rPr lang="en-US" sz="900"/>
              <a:t>800</a:t>
            </a:r>
            <a:endParaRPr lang="en-US"/>
          </a:p>
        </p:txBody>
      </p:sp>
      <p:sp>
        <p:nvSpPr>
          <p:cNvPr id="10389" name="Rectangle 150"/>
          <p:cNvSpPr>
            <a:spLocks noChangeAspect="1" noChangeArrowheads="1"/>
          </p:cNvSpPr>
          <p:nvPr/>
        </p:nvSpPr>
        <p:spPr bwMode="auto">
          <a:xfrm>
            <a:off x="4864100" y="3444875"/>
            <a:ext cx="254000" cy="136525"/>
          </a:xfrm>
          <a:prstGeom prst="rect">
            <a:avLst/>
          </a:prstGeom>
          <a:noFill/>
          <a:ln w="9525">
            <a:noFill/>
            <a:miter lim="800000"/>
            <a:headEnd/>
            <a:tailEnd/>
          </a:ln>
        </p:spPr>
        <p:txBody>
          <a:bodyPr wrap="none" lIns="0" tIns="0" rIns="0" bIns="0">
            <a:spAutoFit/>
          </a:bodyPr>
          <a:lstStyle/>
          <a:p>
            <a:r>
              <a:rPr lang="en-US" sz="900"/>
              <a:t>1200</a:t>
            </a:r>
            <a:endParaRPr lang="en-US"/>
          </a:p>
        </p:txBody>
      </p:sp>
      <p:sp>
        <p:nvSpPr>
          <p:cNvPr id="10390" name="Rectangle 151"/>
          <p:cNvSpPr>
            <a:spLocks noChangeAspect="1" noChangeArrowheads="1"/>
          </p:cNvSpPr>
          <p:nvPr/>
        </p:nvSpPr>
        <p:spPr bwMode="auto">
          <a:xfrm>
            <a:off x="5597525" y="3444875"/>
            <a:ext cx="254000" cy="136525"/>
          </a:xfrm>
          <a:prstGeom prst="rect">
            <a:avLst/>
          </a:prstGeom>
          <a:noFill/>
          <a:ln w="9525">
            <a:noFill/>
            <a:miter lim="800000"/>
            <a:headEnd/>
            <a:tailEnd/>
          </a:ln>
        </p:spPr>
        <p:txBody>
          <a:bodyPr wrap="none" lIns="0" tIns="0" rIns="0" bIns="0">
            <a:spAutoFit/>
          </a:bodyPr>
          <a:lstStyle/>
          <a:p>
            <a:r>
              <a:rPr lang="en-US" sz="900"/>
              <a:t>1600</a:t>
            </a:r>
            <a:endParaRPr lang="en-US"/>
          </a:p>
        </p:txBody>
      </p:sp>
      <p:sp>
        <p:nvSpPr>
          <p:cNvPr id="10391" name="Rectangle 152"/>
          <p:cNvSpPr>
            <a:spLocks noChangeAspect="1" noChangeArrowheads="1"/>
          </p:cNvSpPr>
          <p:nvPr/>
        </p:nvSpPr>
        <p:spPr bwMode="auto">
          <a:xfrm>
            <a:off x="6330950" y="3444875"/>
            <a:ext cx="254000" cy="136525"/>
          </a:xfrm>
          <a:prstGeom prst="rect">
            <a:avLst/>
          </a:prstGeom>
          <a:noFill/>
          <a:ln w="9525">
            <a:noFill/>
            <a:miter lim="800000"/>
            <a:headEnd/>
            <a:tailEnd/>
          </a:ln>
        </p:spPr>
        <p:txBody>
          <a:bodyPr wrap="none" lIns="0" tIns="0" rIns="0" bIns="0">
            <a:spAutoFit/>
          </a:bodyPr>
          <a:lstStyle/>
          <a:p>
            <a:r>
              <a:rPr lang="en-US" sz="900"/>
              <a:t>2000</a:t>
            </a:r>
            <a:endParaRPr lang="en-US"/>
          </a:p>
        </p:txBody>
      </p:sp>
      <p:sp>
        <p:nvSpPr>
          <p:cNvPr id="10392" name="Rectangle 153"/>
          <p:cNvSpPr>
            <a:spLocks noChangeAspect="1" noChangeArrowheads="1"/>
          </p:cNvSpPr>
          <p:nvPr/>
        </p:nvSpPr>
        <p:spPr bwMode="auto">
          <a:xfrm>
            <a:off x="3802063" y="1614488"/>
            <a:ext cx="7937" cy="642937"/>
          </a:xfrm>
          <a:prstGeom prst="rect">
            <a:avLst/>
          </a:prstGeom>
          <a:noFill/>
          <a:ln w="8001">
            <a:solidFill>
              <a:srgbClr val="000000"/>
            </a:solidFill>
            <a:miter lim="800000"/>
            <a:headEnd/>
            <a:tailEnd/>
          </a:ln>
        </p:spPr>
        <p:txBody>
          <a:bodyPr/>
          <a:lstStyle/>
          <a:p>
            <a:endParaRPr lang="en-US"/>
          </a:p>
        </p:txBody>
      </p:sp>
      <p:sp>
        <p:nvSpPr>
          <p:cNvPr id="10393" name="Rectangle 154"/>
          <p:cNvSpPr>
            <a:spLocks noChangeAspect="1" noChangeArrowheads="1"/>
          </p:cNvSpPr>
          <p:nvPr/>
        </p:nvSpPr>
        <p:spPr bwMode="auto">
          <a:xfrm>
            <a:off x="3825875" y="1614488"/>
            <a:ext cx="7938" cy="642937"/>
          </a:xfrm>
          <a:prstGeom prst="rect">
            <a:avLst/>
          </a:prstGeom>
          <a:noFill/>
          <a:ln w="8001">
            <a:solidFill>
              <a:srgbClr val="000000"/>
            </a:solidFill>
            <a:miter lim="800000"/>
            <a:headEnd/>
            <a:tailEnd/>
          </a:ln>
        </p:spPr>
        <p:txBody>
          <a:bodyPr/>
          <a:lstStyle/>
          <a:p>
            <a:endParaRPr lang="en-US"/>
          </a:p>
        </p:txBody>
      </p:sp>
      <p:sp>
        <p:nvSpPr>
          <p:cNvPr id="10394" name="Rectangle 155"/>
          <p:cNvSpPr>
            <a:spLocks noChangeAspect="1" noChangeArrowheads="1"/>
          </p:cNvSpPr>
          <p:nvPr/>
        </p:nvSpPr>
        <p:spPr bwMode="auto">
          <a:xfrm>
            <a:off x="3875088" y="1614488"/>
            <a:ext cx="9525" cy="642937"/>
          </a:xfrm>
          <a:prstGeom prst="rect">
            <a:avLst/>
          </a:prstGeom>
          <a:noFill/>
          <a:ln w="8001">
            <a:solidFill>
              <a:srgbClr val="000000"/>
            </a:solidFill>
            <a:miter lim="800000"/>
            <a:headEnd/>
            <a:tailEnd/>
          </a:ln>
        </p:spPr>
        <p:txBody>
          <a:bodyPr/>
          <a:lstStyle/>
          <a:p>
            <a:endParaRPr lang="en-US"/>
          </a:p>
        </p:txBody>
      </p:sp>
      <p:sp>
        <p:nvSpPr>
          <p:cNvPr id="10395" name="Rectangle 156"/>
          <p:cNvSpPr>
            <a:spLocks noChangeAspect="1" noChangeArrowheads="1"/>
          </p:cNvSpPr>
          <p:nvPr/>
        </p:nvSpPr>
        <p:spPr bwMode="auto">
          <a:xfrm>
            <a:off x="4130675" y="1614488"/>
            <a:ext cx="7938" cy="642937"/>
          </a:xfrm>
          <a:prstGeom prst="rect">
            <a:avLst/>
          </a:prstGeom>
          <a:noFill/>
          <a:ln w="7938">
            <a:solidFill>
              <a:srgbClr val="000000"/>
            </a:solidFill>
            <a:miter lim="800000"/>
            <a:headEnd/>
            <a:tailEnd/>
          </a:ln>
        </p:spPr>
        <p:txBody>
          <a:bodyPr/>
          <a:lstStyle/>
          <a:p>
            <a:endParaRPr lang="en-US"/>
          </a:p>
        </p:txBody>
      </p:sp>
      <p:sp>
        <p:nvSpPr>
          <p:cNvPr id="10396" name="Rectangle 157"/>
          <p:cNvSpPr>
            <a:spLocks noChangeAspect="1" noChangeArrowheads="1"/>
          </p:cNvSpPr>
          <p:nvPr/>
        </p:nvSpPr>
        <p:spPr bwMode="auto">
          <a:xfrm>
            <a:off x="4675188" y="1614488"/>
            <a:ext cx="7937" cy="642937"/>
          </a:xfrm>
          <a:prstGeom prst="rect">
            <a:avLst/>
          </a:prstGeom>
          <a:noFill/>
          <a:ln w="7938">
            <a:solidFill>
              <a:srgbClr val="000000"/>
            </a:solidFill>
            <a:miter lim="800000"/>
            <a:headEnd/>
            <a:tailEnd/>
          </a:ln>
        </p:spPr>
        <p:txBody>
          <a:bodyPr/>
          <a:lstStyle/>
          <a:p>
            <a:endParaRPr lang="en-US"/>
          </a:p>
        </p:txBody>
      </p:sp>
      <p:sp>
        <p:nvSpPr>
          <p:cNvPr id="10397" name="Rectangle 158"/>
          <p:cNvSpPr>
            <a:spLocks noChangeAspect="1" noChangeArrowheads="1"/>
          </p:cNvSpPr>
          <p:nvPr/>
        </p:nvSpPr>
        <p:spPr bwMode="auto">
          <a:xfrm>
            <a:off x="4675188" y="1614488"/>
            <a:ext cx="7937" cy="642937"/>
          </a:xfrm>
          <a:prstGeom prst="rect">
            <a:avLst/>
          </a:prstGeom>
          <a:noFill/>
          <a:ln w="7938">
            <a:solidFill>
              <a:srgbClr val="000000"/>
            </a:solidFill>
            <a:miter lim="800000"/>
            <a:headEnd/>
            <a:tailEnd/>
          </a:ln>
        </p:spPr>
        <p:txBody>
          <a:bodyPr/>
          <a:lstStyle/>
          <a:p>
            <a:endParaRPr lang="en-US"/>
          </a:p>
        </p:txBody>
      </p:sp>
      <p:sp>
        <p:nvSpPr>
          <p:cNvPr id="10398" name="Rectangle 159"/>
          <p:cNvSpPr>
            <a:spLocks noChangeAspect="1" noChangeArrowheads="1"/>
          </p:cNvSpPr>
          <p:nvPr/>
        </p:nvSpPr>
        <p:spPr bwMode="auto">
          <a:xfrm>
            <a:off x="4683125" y="1614488"/>
            <a:ext cx="7938" cy="642937"/>
          </a:xfrm>
          <a:prstGeom prst="rect">
            <a:avLst/>
          </a:prstGeom>
          <a:noFill/>
          <a:ln w="7938">
            <a:solidFill>
              <a:srgbClr val="000000"/>
            </a:solidFill>
            <a:miter lim="800000"/>
            <a:headEnd/>
            <a:tailEnd/>
          </a:ln>
        </p:spPr>
        <p:txBody>
          <a:bodyPr/>
          <a:lstStyle/>
          <a:p>
            <a:endParaRPr lang="en-US"/>
          </a:p>
        </p:txBody>
      </p:sp>
      <p:sp>
        <p:nvSpPr>
          <p:cNvPr id="10399" name="Rectangle 160"/>
          <p:cNvSpPr>
            <a:spLocks noChangeAspect="1" noChangeArrowheads="1"/>
          </p:cNvSpPr>
          <p:nvPr/>
        </p:nvSpPr>
        <p:spPr bwMode="auto">
          <a:xfrm>
            <a:off x="4714875" y="1614488"/>
            <a:ext cx="9525" cy="642937"/>
          </a:xfrm>
          <a:prstGeom prst="rect">
            <a:avLst/>
          </a:prstGeom>
          <a:noFill/>
          <a:ln w="7938">
            <a:solidFill>
              <a:srgbClr val="000000"/>
            </a:solidFill>
            <a:miter lim="800000"/>
            <a:headEnd/>
            <a:tailEnd/>
          </a:ln>
        </p:spPr>
        <p:txBody>
          <a:bodyPr/>
          <a:lstStyle/>
          <a:p>
            <a:endParaRPr lang="en-US"/>
          </a:p>
        </p:txBody>
      </p:sp>
      <p:sp>
        <p:nvSpPr>
          <p:cNvPr id="10400" name="Rectangle 161"/>
          <p:cNvSpPr>
            <a:spLocks noChangeAspect="1" noChangeArrowheads="1"/>
          </p:cNvSpPr>
          <p:nvPr/>
        </p:nvSpPr>
        <p:spPr bwMode="auto">
          <a:xfrm>
            <a:off x="4824413" y="1614488"/>
            <a:ext cx="6350" cy="642937"/>
          </a:xfrm>
          <a:prstGeom prst="rect">
            <a:avLst/>
          </a:prstGeom>
          <a:noFill/>
          <a:ln w="7938">
            <a:solidFill>
              <a:srgbClr val="000000"/>
            </a:solidFill>
            <a:miter lim="800000"/>
            <a:headEnd/>
            <a:tailEnd/>
          </a:ln>
        </p:spPr>
        <p:txBody>
          <a:bodyPr/>
          <a:lstStyle/>
          <a:p>
            <a:endParaRPr lang="en-US"/>
          </a:p>
        </p:txBody>
      </p:sp>
      <p:sp>
        <p:nvSpPr>
          <p:cNvPr id="10401" name="Rectangle 162"/>
          <p:cNvSpPr>
            <a:spLocks noChangeAspect="1" noChangeArrowheads="1"/>
          </p:cNvSpPr>
          <p:nvPr/>
        </p:nvSpPr>
        <p:spPr bwMode="auto">
          <a:xfrm>
            <a:off x="4905375" y="1614488"/>
            <a:ext cx="7938" cy="642937"/>
          </a:xfrm>
          <a:prstGeom prst="rect">
            <a:avLst/>
          </a:prstGeom>
          <a:noFill/>
          <a:ln w="7938">
            <a:solidFill>
              <a:srgbClr val="000000"/>
            </a:solidFill>
            <a:miter lim="800000"/>
            <a:headEnd/>
            <a:tailEnd/>
          </a:ln>
        </p:spPr>
        <p:txBody>
          <a:bodyPr/>
          <a:lstStyle/>
          <a:p>
            <a:endParaRPr lang="en-US"/>
          </a:p>
        </p:txBody>
      </p:sp>
      <p:sp>
        <p:nvSpPr>
          <p:cNvPr id="10402" name="Rectangle 163"/>
          <p:cNvSpPr>
            <a:spLocks noChangeAspect="1" noChangeArrowheads="1"/>
          </p:cNvSpPr>
          <p:nvPr/>
        </p:nvSpPr>
        <p:spPr bwMode="auto">
          <a:xfrm>
            <a:off x="5357813" y="1614488"/>
            <a:ext cx="9525" cy="642937"/>
          </a:xfrm>
          <a:prstGeom prst="rect">
            <a:avLst/>
          </a:prstGeom>
          <a:noFill/>
          <a:ln w="8001">
            <a:solidFill>
              <a:srgbClr val="000000"/>
            </a:solidFill>
            <a:miter lim="800000"/>
            <a:headEnd/>
            <a:tailEnd/>
          </a:ln>
        </p:spPr>
        <p:txBody>
          <a:bodyPr/>
          <a:lstStyle/>
          <a:p>
            <a:endParaRPr lang="en-US"/>
          </a:p>
        </p:txBody>
      </p:sp>
      <p:sp>
        <p:nvSpPr>
          <p:cNvPr id="10403" name="Rectangle 164"/>
          <p:cNvSpPr>
            <a:spLocks noChangeAspect="1" noChangeArrowheads="1"/>
          </p:cNvSpPr>
          <p:nvPr/>
        </p:nvSpPr>
        <p:spPr bwMode="auto">
          <a:xfrm>
            <a:off x="5721350" y="1614488"/>
            <a:ext cx="7938" cy="642937"/>
          </a:xfrm>
          <a:prstGeom prst="rect">
            <a:avLst/>
          </a:prstGeom>
          <a:noFill/>
          <a:ln w="7938">
            <a:solidFill>
              <a:srgbClr val="000000"/>
            </a:solidFill>
            <a:miter lim="800000"/>
            <a:headEnd/>
            <a:tailEnd/>
          </a:ln>
        </p:spPr>
        <p:txBody>
          <a:bodyPr/>
          <a:lstStyle/>
          <a:p>
            <a:endParaRPr lang="en-US"/>
          </a:p>
        </p:txBody>
      </p:sp>
      <p:sp>
        <p:nvSpPr>
          <p:cNvPr id="10404" name="Rectangle 165"/>
          <p:cNvSpPr>
            <a:spLocks noChangeAspect="1" noChangeArrowheads="1"/>
          </p:cNvSpPr>
          <p:nvPr/>
        </p:nvSpPr>
        <p:spPr bwMode="auto">
          <a:xfrm>
            <a:off x="6149975" y="1614488"/>
            <a:ext cx="7938" cy="642937"/>
          </a:xfrm>
          <a:prstGeom prst="rect">
            <a:avLst/>
          </a:prstGeom>
          <a:noFill/>
          <a:ln w="8001">
            <a:solidFill>
              <a:srgbClr val="000000"/>
            </a:solidFill>
            <a:miter lim="800000"/>
            <a:headEnd/>
            <a:tailEnd/>
          </a:ln>
        </p:spPr>
        <p:txBody>
          <a:bodyPr/>
          <a:lstStyle/>
          <a:p>
            <a:endParaRPr lang="en-US"/>
          </a:p>
        </p:txBody>
      </p:sp>
      <p:sp>
        <p:nvSpPr>
          <p:cNvPr id="10405" name="Rectangle 166"/>
          <p:cNvSpPr>
            <a:spLocks noChangeAspect="1" noChangeArrowheads="1"/>
          </p:cNvSpPr>
          <p:nvPr/>
        </p:nvSpPr>
        <p:spPr bwMode="auto">
          <a:xfrm>
            <a:off x="6157913" y="1614488"/>
            <a:ext cx="7937" cy="642937"/>
          </a:xfrm>
          <a:prstGeom prst="rect">
            <a:avLst/>
          </a:prstGeom>
          <a:noFill/>
          <a:ln w="8001">
            <a:solidFill>
              <a:srgbClr val="000000"/>
            </a:solidFill>
            <a:miter lim="800000"/>
            <a:headEnd/>
            <a:tailEnd/>
          </a:ln>
        </p:spPr>
        <p:txBody>
          <a:bodyPr/>
          <a:lstStyle/>
          <a:p>
            <a:endParaRPr lang="en-US"/>
          </a:p>
        </p:txBody>
      </p:sp>
      <p:sp>
        <p:nvSpPr>
          <p:cNvPr id="10406" name="Rectangle 167"/>
          <p:cNvSpPr>
            <a:spLocks noChangeAspect="1" noChangeArrowheads="1"/>
          </p:cNvSpPr>
          <p:nvPr/>
        </p:nvSpPr>
        <p:spPr bwMode="auto">
          <a:xfrm>
            <a:off x="6173788" y="1614488"/>
            <a:ext cx="9525" cy="642937"/>
          </a:xfrm>
          <a:prstGeom prst="rect">
            <a:avLst/>
          </a:prstGeom>
          <a:noFill/>
          <a:ln w="8001">
            <a:solidFill>
              <a:srgbClr val="000000"/>
            </a:solidFill>
            <a:miter lim="800000"/>
            <a:headEnd/>
            <a:tailEnd/>
          </a:ln>
        </p:spPr>
        <p:txBody>
          <a:bodyPr/>
          <a:lstStyle/>
          <a:p>
            <a:endParaRPr lang="en-US"/>
          </a:p>
        </p:txBody>
      </p:sp>
      <p:sp>
        <p:nvSpPr>
          <p:cNvPr id="10407" name="Rectangle 168"/>
          <p:cNvSpPr>
            <a:spLocks noChangeAspect="1" noChangeArrowheads="1"/>
          </p:cNvSpPr>
          <p:nvPr/>
        </p:nvSpPr>
        <p:spPr bwMode="auto">
          <a:xfrm>
            <a:off x="6191250" y="1614488"/>
            <a:ext cx="7938" cy="642937"/>
          </a:xfrm>
          <a:prstGeom prst="rect">
            <a:avLst/>
          </a:prstGeom>
          <a:noFill/>
          <a:ln w="8001">
            <a:solidFill>
              <a:srgbClr val="000000"/>
            </a:solidFill>
            <a:miter lim="800000"/>
            <a:headEnd/>
            <a:tailEnd/>
          </a:ln>
        </p:spPr>
        <p:txBody>
          <a:bodyPr/>
          <a:lstStyle/>
          <a:p>
            <a:endParaRPr lang="en-US"/>
          </a:p>
        </p:txBody>
      </p:sp>
      <p:sp>
        <p:nvSpPr>
          <p:cNvPr id="10408" name="Rectangle 169"/>
          <p:cNvSpPr>
            <a:spLocks noChangeAspect="1" noChangeArrowheads="1"/>
          </p:cNvSpPr>
          <p:nvPr/>
        </p:nvSpPr>
        <p:spPr bwMode="auto">
          <a:xfrm>
            <a:off x="6191250" y="1614488"/>
            <a:ext cx="7938" cy="642937"/>
          </a:xfrm>
          <a:prstGeom prst="rect">
            <a:avLst/>
          </a:prstGeom>
          <a:noFill/>
          <a:ln w="8001">
            <a:solidFill>
              <a:srgbClr val="000000"/>
            </a:solidFill>
            <a:miter lim="800000"/>
            <a:headEnd/>
            <a:tailEnd/>
          </a:ln>
        </p:spPr>
        <p:txBody>
          <a:bodyPr/>
          <a:lstStyle/>
          <a:p>
            <a:endParaRPr lang="en-US"/>
          </a:p>
        </p:txBody>
      </p:sp>
      <p:sp>
        <p:nvSpPr>
          <p:cNvPr id="10409" name="Rectangle 170"/>
          <p:cNvSpPr>
            <a:spLocks noChangeAspect="1" noChangeArrowheads="1"/>
          </p:cNvSpPr>
          <p:nvPr/>
        </p:nvSpPr>
        <p:spPr bwMode="auto">
          <a:xfrm>
            <a:off x="6191250" y="1614488"/>
            <a:ext cx="7938" cy="642937"/>
          </a:xfrm>
          <a:prstGeom prst="rect">
            <a:avLst/>
          </a:prstGeom>
          <a:noFill/>
          <a:ln w="8001">
            <a:solidFill>
              <a:srgbClr val="000000"/>
            </a:solidFill>
            <a:miter lim="800000"/>
            <a:headEnd/>
            <a:tailEnd/>
          </a:ln>
        </p:spPr>
        <p:txBody>
          <a:bodyPr/>
          <a:lstStyle/>
          <a:p>
            <a:endParaRPr lang="en-US"/>
          </a:p>
        </p:txBody>
      </p:sp>
      <p:sp>
        <p:nvSpPr>
          <p:cNvPr id="10410" name="Rectangle 171"/>
          <p:cNvSpPr>
            <a:spLocks noChangeAspect="1" noChangeArrowheads="1"/>
          </p:cNvSpPr>
          <p:nvPr/>
        </p:nvSpPr>
        <p:spPr bwMode="auto">
          <a:xfrm>
            <a:off x="6224588" y="1614488"/>
            <a:ext cx="7937" cy="642937"/>
          </a:xfrm>
          <a:prstGeom prst="rect">
            <a:avLst/>
          </a:prstGeom>
          <a:noFill/>
          <a:ln w="8001">
            <a:solidFill>
              <a:srgbClr val="000000"/>
            </a:solidFill>
            <a:miter lim="800000"/>
            <a:headEnd/>
            <a:tailEnd/>
          </a:ln>
        </p:spPr>
        <p:txBody>
          <a:bodyPr/>
          <a:lstStyle/>
          <a:p>
            <a:endParaRPr lang="en-US"/>
          </a:p>
        </p:txBody>
      </p:sp>
      <p:sp>
        <p:nvSpPr>
          <p:cNvPr id="10411" name="Rectangle 172"/>
          <p:cNvSpPr>
            <a:spLocks noChangeAspect="1" noChangeArrowheads="1"/>
          </p:cNvSpPr>
          <p:nvPr/>
        </p:nvSpPr>
        <p:spPr bwMode="auto">
          <a:xfrm>
            <a:off x="6224588" y="1614488"/>
            <a:ext cx="7937" cy="642937"/>
          </a:xfrm>
          <a:prstGeom prst="rect">
            <a:avLst/>
          </a:prstGeom>
          <a:noFill/>
          <a:ln w="8001">
            <a:solidFill>
              <a:srgbClr val="000000"/>
            </a:solidFill>
            <a:miter lim="800000"/>
            <a:headEnd/>
            <a:tailEnd/>
          </a:ln>
        </p:spPr>
        <p:txBody>
          <a:bodyPr/>
          <a:lstStyle/>
          <a:p>
            <a:endParaRPr lang="en-US"/>
          </a:p>
        </p:txBody>
      </p:sp>
      <p:sp>
        <p:nvSpPr>
          <p:cNvPr id="10412" name="Line 173"/>
          <p:cNvSpPr>
            <a:spLocks noChangeAspect="1" noChangeShapeType="1"/>
          </p:cNvSpPr>
          <p:nvPr/>
        </p:nvSpPr>
        <p:spPr bwMode="auto">
          <a:xfrm>
            <a:off x="2779713" y="2257425"/>
            <a:ext cx="3657600" cy="1588"/>
          </a:xfrm>
          <a:prstGeom prst="line">
            <a:avLst/>
          </a:prstGeom>
          <a:noFill/>
          <a:ln w="0">
            <a:solidFill>
              <a:srgbClr val="000000"/>
            </a:solidFill>
            <a:round/>
            <a:headEnd/>
            <a:tailEnd/>
          </a:ln>
        </p:spPr>
        <p:txBody>
          <a:bodyPr/>
          <a:lstStyle/>
          <a:p>
            <a:endParaRPr lang="en-US"/>
          </a:p>
        </p:txBody>
      </p:sp>
      <p:sp>
        <p:nvSpPr>
          <p:cNvPr id="10413" name="Line 174"/>
          <p:cNvSpPr>
            <a:spLocks noChangeAspect="1" noChangeShapeType="1"/>
          </p:cNvSpPr>
          <p:nvPr/>
        </p:nvSpPr>
        <p:spPr bwMode="auto">
          <a:xfrm flipV="1">
            <a:off x="2779713" y="2257425"/>
            <a:ext cx="1587" cy="41275"/>
          </a:xfrm>
          <a:prstGeom prst="line">
            <a:avLst/>
          </a:prstGeom>
          <a:noFill/>
          <a:ln w="0">
            <a:solidFill>
              <a:srgbClr val="000000"/>
            </a:solidFill>
            <a:round/>
            <a:headEnd/>
            <a:tailEnd/>
          </a:ln>
        </p:spPr>
        <p:txBody>
          <a:bodyPr/>
          <a:lstStyle/>
          <a:p>
            <a:endParaRPr lang="en-US"/>
          </a:p>
        </p:txBody>
      </p:sp>
      <p:sp>
        <p:nvSpPr>
          <p:cNvPr id="10414" name="Line 175"/>
          <p:cNvSpPr>
            <a:spLocks noChangeAspect="1" noChangeShapeType="1"/>
          </p:cNvSpPr>
          <p:nvPr/>
        </p:nvSpPr>
        <p:spPr bwMode="auto">
          <a:xfrm flipV="1">
            <a:off x="3513138" y="2257425"/>
            <a:ext cx="1587" cy="41275"/>
          </a:xfrm>
          <a:prstGeom prst="line">
            <a:avLst/>
          </a:prstGeom>
          <a:noFill/>
          <a:ln w="0">
            <a:solidFill>
              <a:srgbClr val="000000"/>
            </a:solidFill>
            <a:round/>
            <a:headEnd/>
            <a:tailEnd/>
          </a:ln>
        </p:spPr>
        <p:txBody>
          <a:bodyPr/>
          <a:lstStyle/>
          <a:p>
            <a:endParaRPr lang="en-US"/>
          </a:p>
        </p:txBody>
      </p:sp>
      <p:sp>
        <p:nvSpPr>
          <p:cNvPr id="10415" name="Line 176"/>
          <p:cNvSpPr>
            <a:spLocks noChangeAspect="1" noChangeShapeType="1"/>
          </p:cNvSpPr>
          <p:nvPr/>
        </p:nvSpPr>
        <p:spPr bwMode="auto">
          <a:xfrm flipV="1">
            <a:off x="4246563" y="2257425"/>
            <a:ext cx="1587" cy="41275"/>
          </a:xfrm>
          <a:prstGeom prst="line">
            <a:avLst/>
          </a:prstGeom>
          <a:noFill/>
          <a:ln w="0">
            <a:solidFill>
              <a:srgbClr val="000000"/>
            </a:solidFill>
            <a:round/>
            <a:headEnd/>
            <a:tailEnd/>
          </a:ln>
        </p:spPr>
        <p:txBody>
          <a:bodyPr/>
          <a:lstStyle/>
          <a:p>
            <a:endParaRPr lang="en-US"/>
          </a:p>
        </p:txBody>
      </p:sp>
      <p:sp>
        <p:nvSpPr>
          <p:cNvPr id="10416" name="Line 177"/>
          <p:cNvSpPr>
            <a:spLocks noChangeAspect="1" noChangeShapeType="1"/>
          </p:cNvSpPr>
          <p:nvPr/>
        </p:nvSpPr>
        <p:spPr bwMode="auto">
          <a:xfrm flipV="1">
            <a:off x="4972050" y="2257425"/>
            <a:ext cx="1588" cy="41275"/>
          </a:xfrm>
          <a:prstGeom prst="line">
            <a:avLst/>
          </a:prstGeom>
          <a:noFill/>
          <a:ln w="0">
            <a:solidFill>
              <a:srgbClr val="000000"/>
            </a:solidFill>
            <a:round/>
            <a:headEnd/>
            <a:tailEnd/>
          </a:ln>
        </p:spPr>
        <p:txBody>
          <a:bodyPr/>
          <a:lstStyle/>
          <a:p>
            <a:endParaRPr lang="en-US"/>
          </a:p>
        </p:txBody>
      </p:sp>
      <p:sp>
        <p:nvSpPr>
          <p:cNvPr id="10417" name="Line 178"/>
          <p:cNvSpPr>
            <a:spLocks noChangeAspect="1" noChangeShapeType="1"/>
          </p:cNvSpPr>
          <p:nvPr/>
        </p:nvSpPr>
        <p:spPr bwMode="auto">
          <a:xfrm flipV="1">
            <a:off x="5705475" y="2257425"/>
            <a:ext cx="1588" cy="41275"/>
          </a:xfrm>
          <a:prstGeom prst="line">
            <a:avLst/>
          </a:prstGeom>
          <a:noFill/>
          <a:ln w="0">
            <a:solidFill>
              <a:srgbClr val="000000"/>
            </a:solidFill>
            <a:round/>
            <a:headEnd/>
            <a:tailEnd/>
          </a:ln>
        </p:spPr>
        <p:txBody>
          <a:bodyPr/>
          <a:lstStyle/>
          <a:p>
            <a:endParaRPr lang="en-US"/>
          </a:p>
        </p:txBody>
      </p:sp>
      <p:sp>
        <p:nvSpPr>
          <p:cNvPr id="10418" name="Line 179"/>
          <p:cNvSpPr>
            <a:spLocks noChangeAspect="1" noChangeShapeType="1"/>
          </p:cNvSpPr>
          <p:nvPr/>
        </p:nvSpPr>
        <p:spPr bwMode="auto">
          <a:xfrm flipV="1">
            <a:off x="6437313" y="2257425"/>
            <a:ext cx="1587" cy="41275"/>
          </a:xfrm>
          <a:prstGeom prst="line">
            <a:avLst/>
          </a:prstGeom>
          <a:noFill/>
          <a:ln w="0">
            <a:solidFill>
              <a:srgbClr val="000000"/>
            </a:solidFill>
            <a:round/>
            <a:headEnd/>
            <a:tailEnd/>
          </a:ln>
        </p:spPr>
        <p:txBody>
          <a:bodyPr/>
          <a:lstStyle/>
          <a:p>
            <a:endParaRPr lang="en-US"/>
          </a:p>
        </p:txBody>
      </p:sp>
      <p:sp>
        <p:nvSpPr>
          <p:cNvPr id="10419" name="Rectangle 180"/>
          <p:cNvSpPr>
            <a:spLocks noChangeAspect="1" noChangeArrowheads="1"/>
          </p:cNvSpPr>
          <p:nvPr/>
        </p:nvSpPr>
        <p:spPr bwMode="auto">
          <a:xfrm>
            <a:off x="2746375" y="2371725"/>
            <a:ext cx="63500" cy="136525"/>
          </a:xfrm>
          <a:prstGeom prst="rect">
            <a:avLst/>
          </a:prstGeom>
          <a:noFill/>
          <a:ln w="9525">
            <a:noFill/>
            <a:miter lim="800000"/>
            <a:headEnd/>
            <a:tailEnd/>
          </a:ln>
        </p:spPr>
        <p:txBody>
          <a:bodyPr wrap="none" lIns="0" tIns="0" rIns="0" bIns="0">
            <a:spAutoFit/>
          </a:bodyPr>
          <a:lstStyle/>
          <a:p>
            <a:r>
              <a:rPr lang="en-US" sz="900"/>
              <a:t>0</a:t>
            </a:r>
            <a:endParaRPr lang="en-US"/>
          </a:p>
        </p:txBody>
      </p:sp>
      <p:sp>
        <p:nvSpPr>
          <p:cNvPr id="10420" name="Rectangle 181"/>
          <p:cNvSpPr>
            <a:spLocks noChangeAspect="1" noChangeArrowheads="1"/>
          </p:cNvSpPr>
          <p:nvPr/>
        </p:nvSpPr>
        <p:spPr bwMode="auto">
          <a:xfrm>
            <a:off x="3413125" y="2371725"/>
            <a:ext cx="190500" cy="136525"/>
          </a:xfrm>
          <a:prstGeom prst="rect">
            <a:avLst/>
          </a:prstGeom>
          <a:noFill/>
          <a:ln w="9525">
            <a:noFill/>
            <a:miter lim="800000"/>
            <a:headEnd/>
            <a:tailEnd/>
          </a:ln>
        </p:spPr>
        <p:txBody>
          <a:bodyPr wrap="none" lIns="0" tIns="0" rIns="0" bIns="0">
            <a:spAutoFit/>
          </a:bodyPr>
          <a:lstStyle/>
          <a:p>
            <a:r>
              <a:rPr lang="en-US" sz="900"/>
              <a:t>400</a:t>
            </a:r>
            <a:endParaRPr lang="en-US"/>
          </a:p>
        </p:txBody>
      </p:sp>
      <p:sp>
        <p:nvSpPr>
          <p:cNvPr id="10421" name="Rectangle 182"/>
          <p:cNvSpPr>
            <a:spLocks noChangeAspect="1" noChangeArrowheads="1"/>
          </p:cNvSpPr>
          <p:nvPr/>
        </p:nvSpPr>
        <p:spPr bwMode="auto">
          <a:xfrm>
            <a:off x="4146550" y="2371725"/>
            <a:ext cx="190500" cy="136525"/>
          </a:xfrm>
          <a:prstGeom prst="rect">
            <a:avLst/>
          </a:prstGeom>
          <a:noFill/>
          <a:ln w="9525">
            <a:noFill/>
            <a:miter lim="800000"/>
            <a:headEnd/>
            <a:tailEnd/>
          </a:ln>
        </p:spPr>
        <p:txBody>
          <a:bodyPr wrap="none" lIns="0" tIns="0" rIns="0" bIns="0">
            <a:spAutoFit/>
          </a:bodyPr>
          <a:lstStyle/>
          <a:p>
            <a:r>
              <a:rPr lang="en-US" sz="900"/>
              <a:t>800</a:t>
            </a:r>
            <a:endParaRPr lang="en-US"/>
          </a:p>
        </p:txBody>
      </p:sp>
      <p:sp>
        <p:nvSpPr>
          <p:cNvPr id="10422" name="Rectangle 183"/>
          <p:cNvSpPr>
            <a:spLocks noChangeAspect="1" noChangeArrowheads="1"/>
          </p:cNvSpPr>
          <p:nvPr/>
        </p:nvSpPr>
        <p:spPr bwMode="auto">
          <a:xfrm>
            <a:off x="4838700" y="2371725"/>
            <a:ext cx="254000" cy="136525"/>
          </a:xfrm>
          <a:prstGeom prst="rect">
            <a:avLst/>
          </a:prstGeom>
          <a:noFill/>
          <a:ln w="9525">
            <a:noFill/>
            <a:miter lim="800000"/>
            <a:headEnd/>
            <a:tailEnd/>
          </a:ln>
        </p:spPr>
        <p:txBody>
          <a:bodyPr wrap="none" lIns="0" tIns="0" rIns="0" bIns="0">
            <a:spAutoFit/>
          </a:bodyPr>
          <a:lstStyle/>
          <a:p>
            <a:r>
              <a:rPr lang="en-US" sz="900"/>
              <a:t>1200</a:t>
            </a:r>
            <a:endParaRPr lang="en-US"/>
          </a:p>
        </p:txBody>
      </p:sp>
      <p:sp>
        <p:nvSpPr>
          <p:cNvPr id="10423" name="Rectangle 184"/>
          <p:cNvSpPr>
            <a:spLocks noChangeAspect="1" noChangeArrowheads="1"/>
          </p:cNvSpPr>
          <p:nvPr/>
        </p:nvSpPr>
        <p:spPr bwMode="auto">
          <a:xfrm>
            <a:off x="5573713" y="2371725"/>
            <a:ext cx="254000" cy="136525"/>
          </a:xfrm>
          <a:prstGeom prst="rect">
            <a:avLst/>
          </a:prstGeom>
          <a:noFill/>
          <a:ln w="9525">
            <a:noFill/>
            <a:miter lim="800000"/>
            <a:headEnd/>
            <a:tailEnd/>
          </a:ln>
        </p:spPr>
        <p:txBody>
          <a:bodyPr wrap="none" lIns="0" tIns="0" rIns="0" bIns="0">
            <a:spAutoFit/>
          </a:bodyPr>
          <a:lstStyle/>
          <a:p>
            <a:r>
              <a:rPr lang="en-US" sz="900"/>
              <a:t>1600</a:t>
            </a:r>
            <a:endParaRPr lang="en-US"/>
          </a:p>
        </p:txBody>
      </p:sp>
      <p:sp>
        <p:nvSpPr>
          <p:cNvPr id="10424" name="Rectangle 185"/>
          <p:cNvSpPr>
            <a:spLocks noChangeAspect="1" noChangeArrowheads="1"/>
          </p:cNvSpPr>
          <p:nvPr/>
        </p:nvSpPr>
        <p:spPr bwMode="auto">
          <a:xfrm>
            <a:off x="6307138" y="2371725"/>
            <a:ext cx="254000" cy="136525"/>
          </a:xfrm>
          <a:prstGeom prst="rect">
            <a:avLst/>
          </a:prstGeom>
          <a:noFill/>
          <a:ln w="9525">
            <a:noFill/>
            <a:miter lim="800000"/>
            <a:headEnd/>
            <a:tailEnd/>
          </a:ln>
        </p:spPr>
        <p:txBody>
          <a:bodyPr wrap="none" lIns="0" tIns="0" rIns="0" bIns="0">
            <a:spAutoFit/>
          </a:bodyPr>
          <a:lstStyle/>
          <a:p>
            <a:r>
              <a:rPr lang="en-US" sz="900"/>
              <a:t>2000</a:t>
            </a:r>
            <a:endParaRPr lang="en-US"/>
          </a:p>
        </p:txBody>
      </p:sp>
      <p:sp>
        <p:nvSpPr>
          <p:cNvPr id="10425" name="Rectangle 186"/>
          <p:cNvSpPr>
            <a:spLocks noChangeAspect="1" noChangeArrowheads="1"/>
          </p:cNvSpPr>
          <p:nvPr/>
        </p:nvSpPr>
        <p:spPr bwMode="auto">
          <a:xfrm>
            <a:off x="4408488" y="6470650"/>
            <a:ext cx="914400" cy="312738"/>
          </a:xfrm>
          <a:prstGeom prst="rect">
            <a:avLst/>
          </a:prstGeom>
          <a:noFill/>
          <a:ln w="9525">
            <a:noFill/>
            <a:miter lim="800000"/>
            <a:headEnd/>
            <a:tailEnd/>
          </a:ln>
        </p:spPr>
        <p:txBody>
          <a:bodyPr/>
          <a:lstStyle/>
          <a:p>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5844" name="Object 4"/>
          <p:cNvGraphicFramePr>
            <a:graphicFrameLocks noGrp="1" noChangeAspect="1"/>
          </p:cNvGraphicFramePr>
          <p:nvPr>
            <p:ph idx="1"/>
          </p:nvPr>
        </p:nvGraphicFramePr>
        <p:xfrm>
          <a:off x="1001713" y="1917700"/>
          <a:ext cx="6821487" cy="4525963"/>
        </p:xfrm>
        <a:graphic>
          <a:graphicData uri="http://schemas.openxmlformats.org/presentationml/2006/ole">
            <mc:AlternateContent xmlns:mc="http://schemas.openxmlformats.org/markup-compatibility/2006">
              <mc:Choice xmlns:v="urn:schemas-microsoft-com:vml" Requires="v">
                <p:oleObj spid="_x0000_s65542" name="Image" r:id="rId4" imgW="7619048" imgH="5053968" progId="">
                  <p:embed/>
                </p:oleObj>
              </mc:Choice>
              <mc:Fallback>
                <p:oleObj name="Image" r:id="rId4" imgW="7619048" imgH="5053968" progId="">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01713" y="1917700"/>
                        <a:ext cx="6821487"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5847" name="Text Box 7"/>
          <p:cNvSpPr txBox="1">
            <a:spLocks noChangeArrowheads="1"/>
          </p:cNvSpPr>
          <p:nvPr/>
        </p:nvSpPr>
        <p:spPr bwMode="auto">
          <a:xfrm>
            <a:off x="19050" y="6540500"/>
            <a:ext cx="5033963" cy="304800"/>
          </a:xfrm>
          <a:prstGeom prst="rect">
            <a:avLst/>
          </a:prstGeom>
          <a:noFill/>
          <a:ln w="9525">
            <a:noFill/>
            <a:miter lim="800000"/>
            <a:headEnd/>
            <a:tailEnd/>
          </a:ln>
          <a:effectLst/>
        </p:spPr>
        <p:txBody>
          <a:bodyPr wrap="none">
            <a:spAutoFit/>
          </a:bodyPr>
          <a:lstStyle/>
          <a:p>
            <a:r>
              <a:rPr lang="en-US" sz="1400"/>
              <a:t>Kenet, Bibitchkov, Tsodyks, Grinvald, and Arieli, </a:t>
            </a:r>
            <a:r>
              <a:rPr lang="en-US" sz="1400" i="1"/>
              <a:t>Nature</a:t>
            </a:r>
            <a:r>
              <a:rPr lang="en-US" sz="1400"/>
              <a:t>, 2003</a:t>
            </a:r>
            <a:endParaRPr lang="en-US" sz="1400" i="1"/>
          </a:p>
        </p:txBody>
      </p:sp>
      <p:sp>
        <p:nvSpPr>
          <p:cNvPr id="35851" name="Rectangle 11"/>
          <p:cNvSpPr>
            <a:spLocks noChangeArrowheads="1"/>
          </p:cNvSpPr>
          <p:nvPr/>
        </p:nvSpPr>
        <p:spPr bwMode="auto">
          <a:xfrm>
            <a:off x="519112" y="304800"/>
            <a:ext cx="8624888" cy="762000"/>
          </a:xfrm>
          <a:prstGeom prst="rect">
            <a:avLst/>
          </a:prstGeom>
          <a:noFill/>
          <a:ln w="9525">
            <a:noFill/>
            <a:miter lim="800000"/>
            <a:headEnd/>
            <a:tailEnd/>
          </a:ln>
          <a:effectLst/>
        </p:spPr>
        <p:txBody>
          <a:bodyPr/>
          <a:lstStyle/>
          <a:p>
            <a:pPr marL="342900" indent="-342900">
              <a:spcBef>
                <a:spcPct val="20000"/>
              </a:spcBef>
            </a:pPr>
            <a:r>
              <a:rPr lang="en-US" sz="2800" i="1" dirty="0">
                <a:solidFill>
                  <a:srgbClr val="00001C"/>
                </a:solidFill>
              </a:rPr>
              <a:t>Spontaneous </a:t>
            </a:r>
            <a:r>
              <a:rPr lang="en-US" sz="2800" i="1" dirty="0" smtClean="0">
                <a:solidFill>
                  <a:srgbClr val="00001C"/>
                </a:solidFill>
              </a:rPr>
              <a:t>fluctuations </a:t>
            </a:r>
            <a:r>
              <a:rPr lang="en-US" sz="2800" i="1" dirty="0">
                <a:solidFill>
                  <a:srgbClr val="00001C"/>
                </a:solidFill>
              </a:rPr>
              <a:t>resemble patterns of activity in response to specific stimuli  </a:t>
            </a:r>
          </a:p>
          <a:p>
            <a:pPr marL="342900" indent="-342900">
              <a:spcBef>
                <a:spcPct val="20000"/>
              </a:spcBef>
              <a:buFontTx/>
              <a:buChar char="•"/>
            </a:pPr>
            <a:endParaRPr lang="en-US" sz="2800" dirty="0"/>
          </a:p>
          <a:p>
            <a:pPr marL="342900" indent="-342900">
              <a:spcBef>
                <a:spcPct val="20000"/>
              </a:spcBef>
              <a:buFontTx/>
              <a:buChar char="•"/>
            </a:pPr>
            <a:endParaRPr lang="en-US" sz="2800" dirty="0"/>
          </a:p>
        </p:txBody>
      </p:sp>
      <p:grpSp>
        <p:nvGrpSpPr>
          <p:cNvPr id="2" name="Group 17"/>
          <p:cNvGrpSpPr>
            <a:grpSpLocks/>
          </p:cNvGrpSpPr>
          <p:nvPr/>
        </p:nvGrpSpPr>
        <p:grpSpPr bwMode="auto">
          <a:xfrm>
            <a:off x="6532563" y="6172200"/>
            <a:ext cx="552450" cy="498475"/>
            <a:chOff x="4127" y="3888"/>
            <a:chExt cx="348" cy="314"/>
          </a:xfrm>
        </p:grpSpPr>
        <p:sp>
          <p:nvSpPr>
            <p:cNvPr id="35852" name="Line 12"/>
            <p:cNvSpPr>
              <a:spLocks noChangeShapeType="1"/>
            </p:cNvSpPr>
            <p:nvPr/>
          </p:nvSpPr>
          <p:spPr bwMode="auto">
            <a:xfrm>
              <a:off x="4127" y="3888"/>
              <a:ext cx="0" cy="314"/>
            </a:xfrm>
            <a:prstGeom prst="line">
              <a:avLst/>
            </a:prstGeom>
            <a:noFill/>
            <a:ln w="142875">
              <a:solidFill>
                <a:srgbClr val="FF0000"/>
              </a:solidFill>
              <a:round/>
              <a:headEnd/>
              <a:tailEnd/>
            </a:ln>
            <a:effectLst/>
          </p:spPr>
          <p:txBody>
            <a:bodyPr wrap="none" anchor="ctr"/>
            <a:lstStyle/>
            <a:p>
              <a:endParaRPr lang="en-US"/>
            </a:p>
          </p:txBody>
        </p:sp>
        <p:sp>
          <p:nvSpPr>
            <p:cNvPr id="35853" name="Line 13"/>
            <p:cNvSpPr>
              <a:spLocks noChangeShapeType="1"/>
            </p:cNvSpPr>
            <p:nvPr/>
          </p:nvSpPr>
          <p:spPr bwMode="auto">
            <a:xfrm>
              <a:off x="4243" y="3888"/>
              <a:ext cx="0" cy="314"/>
            </a:xfrm>
            <a:prstGeom prst="line">
              <a:avLst/>
            </a:prstGeom>
            <a:noFill/>
            <a:ln w="142875">
              <a:solidFill>
                <a:srgbClr val="FF0000"/>
              </a:solidFill>
              <a:round/>
              <a:headEnd/>
              <a:tailEnd/>
            </a:ln>
            <a:effectLst/>
          </p:spPr>
          <p:txBody>
            <a:bodyPr wrap="none" anchor="ctr"/>
            <a:lstStyle/>
            <a:p>
              <a:endParaRPr lang="en-US"/>
            </a:p>
          </p:txBody>
        </p:sp>
        <p:sp>
          <p:nvSpPr>
            <p:cNvPr id="35855" name="Line 15"/>
            <p:cNvSpPr>
              <a:spLocks noChangeShapeType="1"/>
            </p:cNvSpPr>
            <p:nvPr/>
          </p:nvSpPr>
          <p:spPr bwMode="auto">
            <a:xfrm>
              <a:off x="4359" y="3888"/>
              <a:ext cx="0" cy="314"/>
            </a:xfrm>
            <a:prstGeom prst="line">
              <a:avLst/>
            </a:prstGeom>
            <a:noFill/>
            <a:ln w="142875">
              <a:solidFill>
                <a:srgbClr val="FF0000"/>
              </a:solidFill>
              <a:round/>
              <a:headEnd/>
              <a:tailEnd/>
            </a:ln>
            <a:effectLst/>
          </p:spPr>
          <p:txBody>
            <a:bodyPr wrap="none" anchor="ctr"/>
            <a:lstStyle/>
            <a:p>
              <a:endParaRPr lang="en-US"/>
            </a:p>
          </p:txBody>
        </p:sp>
        <p:sp>
          <p:nvSpPr>
            <p:cNvPr id="35856" name="Line 16"/>
            <p:cNvSpPr>
              <a:spLocks noChangeShapeType="1"/>
            </p:cNvSpPr>
            <p:nvPr/>
          </p:nvSpPr>
          <p:spPr bwMode="auto">
            <a:xfrm>
              <a:off x="4475" y="3888"/>
              <a:ext cx="0" cy="314"/>
            </a:xfrm>
            <a:prstGeom prst="line">
              <a:avLst/>
            </a:prstGeom>
            <a:noFill/>
            <a:ln w="142875">
              <a:solidFill>
                <a:srgbClr val="FF0000"/>
              </a:solidFill>
              <a:round/>
              <a:headEnd/>
              <a:tailEnd/>
            </a:ln>
            <a:effectLst/>
          </p:spPr>
          <p:txBody>
            <a:bodyPr wrap="none" anchor="ct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2"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Righ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3" cstate="print"/>
          <a:srcRect/>
          <a:stretch>
            <a:fillRect/>
          </a:stretch>
        </p:blipFill>
        <p:spPr bwMode="auto">
          <a:xfrm>
            <a:off x="-114300" y="457200"/>
            <a:ext cx="9715500" cy="6705600"/>
          </a:xfrm>
          <a:prstGeom prst="rect">
            <a:avLst/>
          </a:prstGeom>
          <a:noFill/>
          <a:ln w="9525">
            <a:noFill/>
            <a:miter lim="800000"/>
            <a:headEnd/>
            <a:tailEnd/>
          </a:ln>
        </p:spPr>
      </p:pic>
      <p:sp>
        <p:nvSpPr>
          <p:cNvPr id="14339" name="Text Box 43"/>
          <p:cNvSpPr txBox="1">
            <a:spLocks noChangeArrowheads="1"/>
          </p:cNvSpPr>
          <p:nvPr/>
        </p:nvSpPr>
        <p:spPr bwMode="auto">
          <a:xfrm>
            <a:off x="762000" y="131802"/>
            <a:ext cx="8305800" cy="523220"/>
          </a:xfrm>
          <a:prstGeom prst="rect">
            <a:avLst/>
          </a:prstGeom>
          <a:noFill/>
          <a:ln w="9525">
            <a:noFill/>
            <a:miter lim="800000"/>
            <a:headEnd/>
            <a:tailEnd/>
          </a:ln>
        </p:spPr>
        <p:txBody>
          <a:bodyPr wrap="square">
            <a:spAutoFit/>
          </a:bodyPr>
          <a:lstStyle/>
          <a:p>
            <a:pPr>
              <a:spcBef>
                <a:spcPct val="50000"/>
              </a:spcBef>
            </a:pPr>
            <a:r>
              <a:rPr lang="en-US" sz="2800" b="1" i="1" dirty="0" smtClean="0">
                <a:latin typeface="Arial" pitchFamily="34" charset="0"/>
                <a:cs typeface="Arial" pitchFamily="34" charset="0"/>
              </a:rPr>
              <a:t>Responses of cortical neurons are correlated</a:t>
            </a:r>
            <a:endParaRPr lang="en-US" sz="2800" b="1" i="1" dirty="0">
              <a:latin typeface="Arial" pitchFamily="34" charset="0"/>
              <a:cs typeface="Arial" pitchFamily="34" charset="0"/>
            </a:endParaRPr>
          </a:p>
        </p:txBody>
      </p:sp>
      <p:sp>
        <p:nvSpPr>
          <p:cNvPr id="4" name="Rectangle 3"/>
          <p:cNvSpPr/>
          <p:nvPr/>
        </p:nvSpPr>
        <p:spPr>
          <a:xfrm>
            <a:off x="1104900" y="3276600"/>
            <a:ext cx="1828800" cy="1143000"/>
          </a:xfrm>
          <a:prstGeom prst="rect">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1104900" y="838200"/>
            <a:ext cx="1828800" cy="990600"/>
          </a:xfrm>
          <a:prstGeom prst="rect">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152400" y="957590"/>
            <a:ext cx="838200" cy="261610"/>
          </a:xfrm>
          <a:prstGeom prst="rect">
            <a:avLst/>
          </a:prstGeom>
        </p:spPr>
        <p:txBody>
          <a:bodyPr wrap="square">
            <a:spAutoFit/>
          </a:bodyPr>
          <a:lstStyle/>
          <a:p>
            <a:pPr algn="ctr"/>
            <a:r>
              <a:rPr lang="en-US" sz="1100" dirty="0" smtClean="0">
                <a:latin typeface="Arial" pitchFamily="34" charset="0"/>
                <a:cs typeface="Arial" pitchFamily="34" charset="0"/>
              </a:rPr>
              <a:t>Channel 1</a:t>
            </a:r>
            <a:endParaRPr lang="en-US" sz="1100" dirty="0">
              <a:latin typeface="Arial" pitchFamily="34" charset="0"/>
              <a:cs typeface="Arial" pitchFamily="34" charset="0"/>
            </a:endParaRPr>
          </a:p>
        </p:txBody>
      </p:sp>
      <p:sp>
        <p:nvSpPr>
          <p:cNvPr id="7" name="Rectangle 6"/>
          <p:cNvSpPr/>
          <p:nvPr/>
        </p:nvSpPr>
        <p:spPr>
          <a:xfrm>
            <a:off x="152400" y="1262390"/>
            <a:ext cx="838200" cy="261610"/>
          </a:xfrm>
          <a:prstGeom prst="rect">
            <a:avLst/>
          </a:prstGeom>
        </p:spPr>
        <p:txBody>
          <a:bodyPr wrap="square">
            <a:spAutoFit/>
          </a:bodyPr>
          <a:lstStyle/>
          <a:p>
            <a:pPr algn="ctr"/>
            <a:r>
              <a:rPr lang="en-US" sz="1100" dirty="0" smtClean="0">
                <a:latin typeface="Arial" pitchFamily="34" charset="0"/>
                <a:cs typeface="Arial" pitchFamily="34" charset="0"/>
              </a:rPr>
              <a:t>Channel 2</a:t>
            </a:r>
            <a:endParaRPr lang="en-US" sz="1100" dirty="0">
              <a:latin typeface="Arial" pitchFamily="34" charset="0"/>
              <a:cs typeface="Arial" pitchFamily="34" charset="0"/>
            </a:endParaRPr>
          </a:p>
        </p:txBody>
      </p:sp>
      <p:sp>
        <p:nvSpPr>
          <p:cNvPr id="8" name="Rectangle 7"/>
          <p:cNvSpPr/>
          <p:nvPr/>
        </p:nvSpPr>
        <p:spPr>
          <a:xfrm>
            <a:off x="152400" y="6215390"/>
            <a:ext cx="914400" cy="261610"/>
          </a:xfrm>
          <a:prstGeom prst="rect">
            <a:avLst/>
          </a:prstGeom>
        </p:spPr>
        <p:txBody>
          <a:bodyPr wrap="square">
            <a:spAutoFit/>
          </a:bodyPr>
          <a:lstStyle/>
          <a:p>
            <a:pPr algn="ctr"/>
            <a:r>
              <a:rPr lang="en-US" sz="1100" dirty="0" smtClean="0">
                <a:latin typeface="Arial" pitchFamily="34" charset="0"/>
                <a:cs typeface="Arial" pitchFamily="34" charset="0"/>
              </a:rPr>
              <a:t>Channel 24</a:t>
            </a:r>
            <a:endParaRPr lang="en-US" sz="1100" dirty="0">
              <a:latin typeface="Arial" pitchFamily="34" charset="0"/>
              <a:cs typeface="Arial" pitchFamily="34" charset="0"/>
            </a:endParaRPr>
          </a:p>
        </p:txBody>
      </p:sp>
      <p:sp>
        <p:nvSpPr>
          <p:cNvPr id="9" name="Rectangle 8"/>
          <p:cNvSpPr/>
          <p:nvPr/>
        </p:nvSpPr>
        <p:spPr>
          <a:xfrm>
            <a:off x="152400" y="1524000"/>
            <a:ext cx="838200" cy="261610"/>
          </a:xfrm>
          <a:prstGeom prst="rect">
            <a:avLst/>
          </a:prstGeom>
        </p:spPr>
        <p:txBody>
          <a:bodyPr wrap="square">
            <a:spAutoFit/>
          </a:bodyPr>
          <a:lstStyle/>
          <a:p>
            <a:pPr algn="ctr"/>
            <a:r>
              <a:rPr lang="en-US" sz="1100" dirty="0" smtClean="0">
                <a:latin typeface="Arial" pitchFamily="34" charset="0"/>
                <a:cs typeface="Arial" pitchFamily="34" charset="0"/>
              </a:rPr>
              <a:t>Channel 3</a:t>
            </a:r>
            <a:endParaRPr lang="en-US" sz="1100" dirty="0">
              <a:latin typeface="Arial" pitchFamily="34" charset="0"/>
              <a:cs typeface="Arial" pitchFamily="34" charset="0"/>
            </a:endParaRPr>
          </a:p>
        </p:txBody>
      </p:sp>
      <p:sp>
        <p:nvSpPr>
          <p:cNvPr id="10" name="Rectangle 9"/>
          <p:cNvSpPr/>
          <p:nvPr/>
        </p:nvSpPr>
        <p:spPr>
          <a:xfrm rot="5400000">
            <a:off x="515034" y="1781145"/>
            <a:ext cx="304800" cy="400110"/>
          </a:xfrm>
          <a:prstGeom prst="rect">
            <a:avLst/>
          </a:prstGeom>
        </p:spPr>
        <p:txBody>
          <a:bodyPr wrap="square">
            <a:spAutoFit/>
          </a:bodyPr>
          <a:lstStyle/>
          <a:p>
            <a:pPr algn="ctr"/>
            <a:r>
              <a:rPr lang="en-US" sz="2000" dirty="0" smtClean="0">
                <a:latin typeface="Arial" pitchFamily="34" charset="0"/>
                <a:cs typeface="Arial" pitchFamily="34" charset="0"/>
              </a:rPr>
              <a:t>…</a:t>
            </a:r>
            <a:endParaRPr lang="en-US" sz="2000" dirty="0">
              <a:latin typeface="Arial" pitchFamily="34" charset="0"/>
              <a:cs typeface="Arial" pitchFamily="34" charset="0"/>
            </a:endParaRPr>
          </a:p>
        </p:txBody>
      </p:sp>
      <p:sp>
        <p:nvSpPr>
          <p:cNvPr id="11" name="Rectangle 10"/>
          <p:cNvSpPr/>
          <p:nvPr/>
        </p:nvSpPr>
        <p:spPr>
          <a:xfrm rot="5400000">
            <a:off x="504855" y="5895945"/>
            <a:ext cx="304800" cy="400110"/>
          </a:xfrm>
          <a:prstGeom prst="rect">
            <a:avLst/>
          </a:prstGeom>
        </p:spPr>
        <p:txBody>
          <a:bodyPr wrap="square">
            <a:spAutoFit/>
          </a:bodyPr>
          <a:lstStyle/>
          <a:p>
            <a:pPr algn="ctr"/>
            <a:r>
              <a:rPr lang="en-US" sz="2000" dirty="0" smtClean="0">
                <a:latin typeface="Arial" pitchFamily="34" charset="0"/>
                <a:cs typeface="Arial" pitchFamily="34" charset="0"/>
              </a:rPr>
              <a:t>…</a:t>
            </a:r>
            <a:endParaRPr lang="en-US" sz="2000" dirty="0">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4" name="Picture 4" descr="r = r_{xy} =\frac{\sum ^n _{i=1}(x_i - \bar{x})(y_i - \bar{y})}{\sqrt{\sum ^n _{i=1}(x_i - \bar{x})^2} \sqrt{\sum ^n _{i=1}(y_i - \bar{y})^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2390" y="1219200"/>
            <a:ext cx="6723810" cy="1104762"/>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11"/>
          <p:cNvSpPr>
            <a:spLocks noChangeArrowheads="1"/>
          </p:cNvSpPr>
          <p:nvPr/>
        </p:nvSpPr>
        <p:spPr bwMode="auto">
          <a:xfrm>
            <a:off x="990600" y="0"/>
            <a:ext cx="7772400" cy="762000"/>
          </a:xfrm>
          <a:prstGeom prst="rect">
            <a:avLst/>
          </a:prstGeom>
          <a:noFill/>
          <a:ln w="9525">
            <a:noFill/>
            <a:miter lim="800000"/>
            <a:headEnd/>
            <a:tailEnd/>
          </a:ln>
          <a:effectLst/>
        </p:spPr>
        <p:txBody>
          <a:bodyPr/>
          <a:lstStyle/>
          <a:p>
            <a:pPr marL="342900" indent="-342900">
              <a:spcBef>
                <a:spcPct val="20000"/>
              </a:spcBef>
            </a:pPr>
            <a:r>
              <a:rPr lang="en-US" sz="3600" b="1" i="1" dirty="0" smtClean="0">
                <a:solidFill>
                  <a:srgbClr val="00001C"/>
                </a:solidFill>
              </a:rPr>
              <a:t>Pearson correlation coefficient</a:t>
            </a:r>
            <a:endParaRPr lang="en-US" sz="3600" b="1" i="1" dirty="0">
              <a:solidFill>
                <a:srgbClr val="00001C"/>
              </a:solidFill>
            </a:endParaRPr>
          </a:p>
          <a:p>
            <a:pPr marL="342900" indent="-342900">
              <a:spcBef>
                <a:spcPct val="20000"/>
              </a:spcBef>
              <a:buFontTx/>
              <a:buChar char="•"/>
            </a:pPr>
            <a:endParaRPr lang="en-US" sz="3600" b="1" dirty="0"/>
          </a:p>
          <a:p>
            <a:pPr marL="342900" indent="-342900">
              <a:spcBef>
                <a:spcPct val="20000"/>
              </a:spcBef>
              <a:buFontTx/>
              <a:buChar char="•"/>
            </a:pPr>
            <a:endParaRPr lang="en-US" sz="3600" b="1"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0" y="2571750"/>
            <a:ext cx="7620000" cy="4210050"/>
          </a:xfrm>
          <a:prstGeom prst="rect">
            <a:avLst/>
          </a:prstGeom>
        </p:spPr>
      </p:pic>
    </p:spTree>
    <p:extLst>
      <p:ext uri="{BB962C8B-B14F-4D97-AF65-F5344CB8AC3E}">
        <p14:creationId xmlns:p14="http://schemas.microsoft.com/office/powerpoint/2010/main" val="326778823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3"/>
          <p:cNvPicPr>
            <a:picLocks noChangeAspect="1" noChangeArrowheads="1"/>
          </p:cNvPicPr>
          <p:nvPr/>
        </p:nvPicPr>
        <p:blipFill>
          <a:blip r:embed="rId3" cstate="print"/>
          <a:srcRect/>
          <a:stretch>
            <a:fillRect/>
          </a:stretch>
        </p:blipFill>
        <p:spPr bwMode="auto">
          <a:xfrm>
            <a:off x="1619250" y="1785938"/>
            <a:ext cx="6061075" cy="4141787"/>
          </a:xfrm>
          <a:prstGeom prst="rect">
            <a:avLst/>
          </a:prstGeom>
          <a:noFill/>
          <a:ln w="9525">
            <a:noFill/>
            <a:miter lim="800000"/>
            <a:headEnd/>
            <a:tailEnd/>
          </a:ln>
        </p:spPr>
      </p:pic>
      <p:sp>
        <p:nvSpPr>
          <p:cNvPr id="11267" name="Text Box 6"/>
          <p:cNvSpPr txBox="1">
            <a:spLocks noChangeArrowheads="1"/>
          </p:cNvSpPr>
          <p:nvPr/>
        </p:nvSpPr>
        <p:spPr bwMode="auto">
          <a:xfrm>
            <a:off x="3960813" y="5889625"/>
            <a:ext cx="1727200" cy="396875"/>
          </a:xfrm>
          <a:prstGeom prst="rect">
            <a:avLst/>
          </a:prstGeom>
          <a:noFill/>
          <a:ln w="9525">
            <a:noFill/>
            <a:miter lim="800000"/>
            <a:headEnd/>
            <a:tailEnd/>
          </a:ln>
        </p:spPr>
        <p:txBody>
          <a:bodyPr>
            <a:spAutoFit/>
          </a:bodyPr>
          <a:lstStyle/>
          <a:p>
            <a:pPr>
              <a:spcBef>
                <a:spcPct val="50000"/>
              </a:spcBef>
            </a:pPr>
            <a:r>
              <a:rPr lang="en-US" sz="2000"/>
              <a:t>sc (neuron 1)</a:t>
            </a:r>
          </a:p>
        </p:txBody>
      </p:sp>
      <p:sp>
        <p:nvSpPr>
          <p:cNvPr id="11268" name="Text Box 7"/>
          <p:cNvSpPr txBox="1">
            <a:spLocks noChangeArrowheads="1"/>
          </p:cNvSpPr>
          <p:nvPr/>
        </p:nvSpPr>
        <p:spPr bwMode="auto">
          <a:xfrm rot="-5400000">
            <a:off x="522288" y="3314700"/>
            <a:ext cx="1727200" cy="396875"/>
          </a:xfrm>
          <a:prstGeom prst="rect">
            <a:avLst/>
          </a:prstGeom>
          <a:noFill/>
          <a:ln w="9525">
            <a:noFill/>
            <a:miter lim="800000"/>
            <a:headEnd/>
            <a:tailEnd/>
          </a:ln>
        </p:spPr>
        <p:txBody>
          <a:bodyPr>
            <a:spAutoFit/>
          </a:bodyPr>
          <a:lstStyle/>
          <a:p>
            <a:pPr>
              <a:spcBef>
                <a:spcPct val="50000"/>
              </a:spcBef>
            </a:pPr>
            <a:r>
              <a:rPr lang="en-US" sz="2000"/>
              <a:t>sc (neuron 2)</a:t>
            </a:r>
          </a:p>
        </p:txBody>
      </p:sp>
      <p:sp>
        <p:nvSpPr>
          <p:cNvPr id="11269" name="Text Box 12"/>
          <p:cNvSpPr txBox="1">
            <a:spLocks noChangeArrowheads="1"/>
          </p:cNvSpPr>
          <p:nvPr/>
        </p:nvSpPr>
        <p:spPr bwMode="auto">
          <a:xfrm>
            <a:off x="1285875" y="363538"/>
            <a:ext cx="6805613" cy="1816100"/>
          </a:xfrm>
          <a:prstGeom prst="rect">
            <a:avLst/>
          </a:prstGeom>
          <a:noFill/>
          <a:ln w="9525">
            <a:noFill/>
            <a:miter lim="800000"/>
            <a:headEnd/>
            <a:tailEnd/>
          </a:ln>
        </p:spPr>
        <p:txBody>
          <a:bodyPr>
            <a:spAutoFit/>
          </a:bodyPr>
          <a:lstStyle/>
          <a:p>
            <a:pPr algn="ctr" eaLnBrk="0" hangingPunct="0"/>
            <a:r>
              <a:rPr lang="en-US" sz="2800" i="1" dirty="0"/>
              <a:t>Correlation in trial-by-trial variability </a:t>
            </a:r>
            <a:r>
              <a:rPr lang="en-US" sz="2800" i="1" dirty="0" smtClean="0"/>
              <a:t>in visual cortex (noise </a:t>
            </a:r>
            <a:r>
              <a:rPr lang="en-US" sz="2800" i="1" dirty="0"/>
              <a:t>correlations)</a:t>
            </a:r>
          </a:p>
          <a:p>
            <a:pPr algn="ctr" eaLnBrk="0" hangingPunct="0"/>
            <a:endParaRPr lang="en-US" sz="2800" b="1" i="1" dirty="0"/>
          </a:p>
          <a:p>
            <a:pPr algn="ctr" eaLnBrk="0" hangingPunct="0"/>
            <a:r>
              <a:rPr lang="en-US" sz="2800" b="1" i="1" dirty="0"/>
              <a:t>                         </a:t>
            </a:r>
          </a:p>
        </p:txBody>
      </p:sp>
      <p:grpSp>
        <p:nvGrpSpPr>
          <p:cNvPr id="2" name="Group 13"/>
          <p:cNvGrpSpPr>
            <a:grpSpLocks/>
          </p:cNvGrpSpPr>
          <p:nvPr/>
        </p:nvGrpSpPr>
        <p:grpSpPr bwMode="auto">
          <a:xfrm>
            <a:off x="2089150" y="4352925"/>
            <a:ext cx="3724275" cy="1022350"/>
            <a:chOff x="2089116" y="4195773"/>
            <a:chExt cx="3724327" cy="1022363"/>
          </a:xfrm>
        </p:grpSpPr>
        <p:cxnSp>
          <p:nvCxnSpPr>
            <p:cNvPr id="8" name="Straight Connector 7"/>
            <p:cNvCxnSpPr/>
            <p:nvPr/>
          </p:nvCxnSpPr>
          <p:spPr>
            <a:xfrm rot="5400000">
              <a:off x="5320518" y="4725212"/>
              <a:ext cx="985850" cy="0"/>
            </a:xfrm>
            <a:prstGeom prst="line">
              <a:avLst/>
            </a:prstGeom>
            <a:ln w="1905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2089116" y="4195773"/>
              <a:ext cx="3724327" cy="0"/>
            </a:xfrm>
            <a:prstGeom prst="line">
              <a:avLst/>
            </a:prstGeom>
            <a:ln w="19050">
              <a:solidFill>
                <a:srgbClr val="FF0000"/>
              </a:solidFill>
              <a:prstDash val="dash"/>
            </a:ln>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descr="Neural correlations, population coding and computation"/>
          <p:cNvPicPr>
            <a:picLocks noChangeAspect="1" noChangeArrowheads="1"/>
          </p:cNvPicPr>
          <p:nvPr/>
        </p:nvPicPr>
        <p:blipFill>
          <a:blip r:embed="rId2" cstate="print"/>
          <a:srcRect/>
          <a:stretch>
            <a:fillRect/>
          </a:stretch>
        </p:blipFill>
        <p:spPr bwMode="auto">
          <a:xfrm>
            <a:off x="189071" y="381000"/>
            <a:ext cx="4154329" cy="5911406"/>
          </a:xfrm>
          <a:prstGeom prst="rect">
            <a:avLst/>
          </a:prstGeom>
          <a:noFill/>
        </p:spPr>
      </p:pic>
      <p:sp>
        <p:nvSpPr>
          <p:cNvPr id="3" name="Rectangle 2"/>
          <p:cNvSpPr/>
          <p:nvPr/>
        </p:nvSpPr>
        <p:spPr>
          <a:xfrm>
            <a:off x="4724400" y="1196400"/>
            <a:ext cx="4267200" cy="5509200"/>
          </a:xfrm>
          <a:prstGeom prst="rect">
            <a:avLst/>
          </a:prstGeom>
        </p:spPr>
        <p:txBody>
          <a:bodyPr wrap="square">
            <a:spAutoFit/>
          </a:bodyPr>
          <a:lstStyle/>
          <a:p>
            <a:r>
              <a:rPr lang="en-US" sz="1100" dirty="0" smtClean="0"/>
              <a:t>Population codes are often characterized by the 'tuning curve plus noise' model. In this model, the tuning curve represents the average response of a neuron to a set of stimuli, with the average taken across many presentations of each stimulus, and the noise refers to the trial-to-trial variability in the responses. In panel </a:t>
            </a:r>
            <a:r>
              <a:rPr lang="en-US" sz="1100" b="1" dirty="0" smtClean="0"/>
              <a:t>a</a:t>
            </a:r>
            <a:r>
              <a:rPr lang="en-US" sz="1100" dirty="0" smtClean="0"/>
              <a:t>, tuning curves are shown for two neurons that have slightly different preferred stimuli. In panel </a:t>
            </a:r>
            <a:r>
              <a:rPr lang="en-US" sz="1100" b="1" dirty="0" smtClean="0"/>
              <a:t>b</a:t>
            </a:r>
            <a:r>
              <a:rPr lang="en-US" sz="1100" dirty="0" smtClean="0"/>
              <a:t>, we show two hypothetical scatter plots of the single trial responses for this pair of neurons, in response to the repeated presentation of a single stimulus s</a:t>
            </a:r>
            <a:r>
              <a:rPr lang="en-US" sz="1100" baseline="-25000" dirty="0" smtClean="0"/>
              <a:t>1</a:t>
            </a:r>
            <a:r>
              <a:rPr lang="en-US" sz="1100" dirty="0" smtClean="0"/>
              <a:t> (arrow in panel </a:t>
            </a:r>
            <a:r>
              <a:rPr lang="en-US" sz="1100" b="1" dirty="0" smtClean="0"/>
              <a:t>a</a:t>
            </a:r>
            <a:r>
              <a:rPr lang="en-US" sz="1100" dirty="0" smtClean="0"/>
              <a:t>). Ellipses represent 95% confidence intervals. Responses also show a second sort of correlation known as signal correlation</a:t>
            </a:r>
            <a:r>
              <a:rPr lang="en-US" sz="1100" baseline="30000" dirty="0">
                <a:hlinkClick r:id="rId3" action="ppaction://hlinkfile"/>
              </a:rPr>
              <a:t>61</a:t>
            </a:r>
            <a:r>
              <a:rPr lang="en-US" sz="1100" dirty="0" smtClean="0"/>
              <a:t>. These are correlations in the average response. Neurons with similar tuning curves (panel </a:t>
            </a:r>
            <a:r>
              <a:rPr lang="en-US" sz="1100" b="1" dirty="0" smtClean="0"/>
              <a:t>a</a:t>
            </a:r>
            <a:r>
              <a:rPr lang="en-US" sz="1100" dirty="0" smtClean="0"/>
              <a:t>) typically have positive signal correlations, because when s increases, the mean responses of both neurons tend to increase, or decrease, together. Conversely, neurons with dissimilar tuning curves typically have negative signal correlations. In panels </a:t>
            </a:r>
            <a:r>
              <a:rPr lang="en-US" sz="1100" b="1" dirty="0" smtClean="0"/>
              <a:t>c</a:t>
            </a:r>
            <a:r>
              <a:rPr lang="en-US" sz="1100" dirty="0" smtClean="0"/>
              <a:t> and </a:t>
            </a:r>
            <a:r>
              <a:rPr lang="en-US" sz="1100" b="1" dirty="0" smtClean="0"/>
              <a:t>d</a:t>
            </a:r>
            <a:r>
              <a:rPr lang="en-US" sz="1100" dirty="0" smtClean="0"/>
              <a:t> we illustrate the response of a population of neurons. The </a:t>
            </a:r>
            <a:r>
              <a:rPr lang="en-US" sz="1100" i="1" dirty="0" smtClean="0"/>
              <a:t>x</a:t>
            </a:r>
            <a:r>
              <a:rPr lang="en-US" sz="1100" dirty="0" smtClean="0"/>
              <a:t>-axis corresponds to the preferred orientation of the neuron, the response of which is plotted on the </a:t>
            </a:r>
            <a:r>
              <a:rPr lang="en-US" sz="1100" i="1" dirty="0" smtClean="0"/>
              <a:t>y</a:t>
            </a:r>
            <a:r>
              <a:rPr lang="en-US" sz="1100" dirty="0" smtClean="0"/>
              <a:t>-axis. Each dot corresponds to the firing rate of one neuron in this example trial, and the purple curve shows the average response of each neuron in the population. Although the neurons in both panels </a:t>
            </a:r>
            <a:r>
              <a:rPr lang="en-US" sz="1100" b="1" dirty="0" smtClean="0"/>
              <a:t>c</a:t>
            </a:r>
            <a:r>
              <a:rPr lang="en-US" sz="1100" dirty="0" smtClean="0"/>
              <a:t> and </a:t>
            </a:r>
            <a:r>
              <a:rPr lang="en-US" sz="1100" b="1" dirty="0" smtClean="0"/>
              <a:t>d</a:t>
            </a:r>
            <a:r>
              <a:rPr lang="en-US" sz="1100" dirty="0" smtClean="0"/>
              <a:t> exhibit noise fluctuations, there is a difference in the structure of those fluctuations: on individual trials the responses of nearby neurons in panel </a:t>
            </a:r>
            <a:r>
              <a:rPr lang="en-US" sz="1100" b="1" dirty="0" smtClean="0"/>
              <a:t>c</a:t>
            </a:r>
            <a:r>
              <a:rPr lang="en-US" sz="1100" dirty="0" smtClean="0"/>
              <a:t> are uncorrelated (fluctuating up and down independently), whereas in panel </a:t>
            </a:r>
            <a:r>
              <a:rPr lang="en-US" sz="1100" b="1" dirty="0" smtClean="0"/>
              <a:t>d</a:t>
            </a:r>
            <a:r>
              <a:rPr lang="en-US" sz="1100" dirty="0" smtClean="0"/>
              <a:t> they are correlated (tending to fluctuate up and down together). Note that nearby neurons in panel </a:t>
            </a:r>
            <a:r>
              <a:rPr lang="en-US" sz="1100" b="1" dirty="0" smtClean="0"/>
              <a:t>d</a:t>
            </a:r>
            <a:r>
              <a:rPr lang="en-US" sz="1100" dirty="0" smtClean="0"/>
              <a:t> are positively correlated (as in panel </a:t>
            </a:r>
            <a:r>
              <a:rPr lang="en-US" sz="1100" b="1" dirty="0" smtClean="0"/>
              <a:t>b</a:t>
            </a:r>
            <a:r>
              <a:rPr lang="en-US" sz="1100" dirty="0" smtClean="0"/>
              <a:t>, left) whereas those that are far apart are negatively correlated (as in panel </a:t>
            </a:r>
            <a:r>
              <a:rPr lang="en-US" sz="1100" b="1" dirty="0" smtClean="0"/>
              <a:t>b</a:t>
            </a:r>
            <a:r>
              <a:rPr lang="en-US" sz="1100" dirty="0" smtClean="0"/>
              <a:t>, right).</a:t>
            </a:r>
            <a:endParaRPr lang="en-US" sz="1100" dirty="0"/>
          </a:p>
        </p:txBody>
      </p:sp>
      <p:sp>
        <p:nvSpPr>
          <p:cNvPr id="4" name="Text Box 4"/>
          <p:cNvSpPr txBox="1">
            <a:spLocks noChangeArrowheads="1"/>
          </p:cNvSpPr>
          <p:nvPr/>
        </p:nvSpPr>
        <p:spPr bwMode="auto">
          <a:xfrm>
            <a:off x="304800" y="6553200"/>
            <a:ext cx="4800600" cy="184666"/>
          </a:xfrm>
          <a:prstGeom prst="rect">
            <a:avLst/>
          </a:prstGeom>
          <a:noFill/>
          <a:ln w="9525">
            <a:noFill/>
            <a:miter lim="800000"/>
            <a:headEnd/>
            <a:tailEnd/>
          </a:ln>
        </p:spPr>
        <p:txBody>
          <a:bodyPr wrap="square" lIns="0" tIns="0" rIns="0" bIns="0">
            <a:spAutoFit/>
          </a:bodyPr>
          <a:lstStyle/>
          <a:p>
            <a:pPr defTabSz="828675">
              <a:tabLst>
                <a:tab pos="657225" algn="l"/>
                <a:tab pos="1312863" algn="l"/>
                <a:tab pos="1970088" algn="l"/>
                <a:tab pos="2627313" algn="l"/>
                <a:tab pos="3282950" algn="l"/>
                <a:tab pos="3940175" algn="l"/>
                <a:tab pos="4595813" algn="l"/>
                <a:tab pos="5253038" algn="l"/>
                <a:tab pos="5910263" algn="l"/>
              </a:tabLst>
            </a:pPr>
            <a:r>
              <a:rPr lang="en-GB" sz="1200" dirty="0" err="1"/>
              <a:t>Averbeck</a:t>
            </a:r>
            <a:r>
              <a:rPr lang="en-GB" sz="1200" dirty="0"/>
              <a:t> </a:t>
            </a:r>
            <a:r>
              <a:rPr lang="en-GB" sz="1200" i="1" dirty="0"/>
              <a:t>et al.</a:t>
            </a:r>
            <a:r>
              <a:rPr lang="en-GB" sz="1200" dirty="0"/>
              <a:t> </a:t>
            </a:r>
            <a:r>
              <a:rPr lang="en-GB" sz="1200" i="1" dirty="0"/>
              <a:t>Nature Reviews Neuroscience</a:t>
            </a:r>
            <a:r>
              <a:rPr lang="en-GB" sz="1200" dirty="0"/>
              <a:t> </a:t>
            </a:r>
            <a:r>
              <a:rPr lang="en-GB" sz="1200" b="1" dirty="0"/>
              <a:t>7,</a:t>
            </a:r>
            <a:r>
              <a:rPr lang="en-GB" sz="1200" dirty="0"/>
              <a:t> 358</a:t>
            </a:r>
            <a:r>
              <a:rPr lang="en-GB" sz="1200" dirty="0">
                <a:cs typeface="Arial" pitchFamily="34" charset="0"/>
              </a:rPr>
              <a:t>–</a:t>
            </a:r>
            <a:r>
              <a:rPr lang="en-GB" sz="1200" dirty="0"/>
              <a:t>366 (May 2006</a:t>
            </a:r>
            <a:r>
              <a:rPr lang="en-GB" sz="1200" dirty="0" smtClean="0"/>
              <a:t>)</a:t>
            </a:r>
            <a:endParaRPr lang="en-GB" sz="1200" dirty="0"/>
          </a:p>
        </p:txBody>
      </p:sp>
      <p:sp>
        <p:nvSpPr>
          <p:cNvPr id="5" name="Rectangle 11"/>
          <p:cNvSpPr>
            <a:spLocks noChangeArrowheads="1"/>
          </p:cNvSpPr>
          <p:nvPr/>
        </p:nvSpPr>
        <p:spPr bwMode="auto">
          <a:xfrm>
            <a:off x="3962400" y="228600"/>
            <a:ext cx="4876800" cy="762000"/>
          </a:xfrm>
          <a:prstGeom prst="rect">
            <a:avLst/>
          </a:prstGeom>
          <a:noFill/>
          <a:ln w="9525">
            <a:noFill/>
            <a:miter lim="800000"/>
            <a:headEnd/>
            <a:tailEnd/>
          </a:ln>
          <a:effectLst/>
        </p:spPr>
        <p:txBody>
          <a:bodyPr/>
          <a:lstStyle/>
          <a:p>
            <a:pPr marL="342900" indent="-342900">
              <a:spcBef>
                <a:spcPct val="20000"/>
              </a:spcBef>
            </a:pPr>
            <a:r>
              <a:rPr lang="en-US" sz="2800" i="1" dirty="0" smtClean="0">
                <a:solidFill>
                  <a:srgbClr val="00001C"/>
                </a:solidFill>
              </a:rPr>
              <a:t>Signal and noise correlations</a:t>
            </a:r>
            <a:endParaRPr lang="en-US" sz="2800" i="1" dirty="0">
              <a:solidFill>
                <a:srgbClr val="00001C"/>
              </a:solidFill>
            </a:endParaRPr>
          </a:p>
          <a:p>
            <a:pPr marL="342900" indent="-342900">
              <a:spcBef>
                <a:spcPct val="20000"/>
              </a:spcBef>
              <a:buFontTx/>
              <a:buChar char="•"/>
            </a:pPr>
            <a:endParaRPr lang="en-US" sz="2800" dirty="0"/>
          </a:p>
          <a:p>
            <a:pPr marL="342900" indent="-342900">
              <a:spcBef>
                <a:spcPct val="20000"/>
              </a:spcBef>
              <a:buFontTx/>
              <a:buChar char="•"/>
            </a:pPr>
            <a:endParaRPr lang="en-US" sz="28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Picture 2" descr="http://www.jneurosci.org/content/vol25/issue14/images/large/zns0160502380001.jpeg"/>
          <p:cNvPicPr>
            <a:picLocks noChangeAspect="1" noChangeArrowheads="1"/>
          </p:cNvPicPr>
          <p:nvPr/>
        </p:nvPicPr>
        <p:blipFill>
          <a:blip r:embed="rId2" cstate="print"/>
          <a:srcRect/>
          <a:stretch>
            <a:fillRect/>
          </a:stretch>
        </p:blipFill>
        <p:spPr bwMode="auto">
          <a:xfrm>
            <a:off x="228600" y="1608582"/>
            <a:ext cx="8778240" cy="3573018"/>
          </a:xfrm>
          <a:prstGeom prst="rect">
            <a:avLst/>
          </a:prstGeom>
          <a:noFill/>
        </p:spPr>
      </p:pic>
      <p:sp>
        <p:nvSpPr>
          <p:cNvPr id="5" name="Rectangle 4"/>
          <p:cNvSpPr/>
          <p:nvPr/>
        </p:nvSpPr>
        <p:spPr>
          <a:xfrm>
            <a:off x="304800" y="5537537"/>
            <a:ext cx="8839200" cy="1015663"/>
          </a:xfrm>
          <a:prstGeom prst="rect">
            <a:avLst/>
          </a:prstGeom>
        </p:spPr>
        <p:txBody>
          <a:bodyPr wrap="square">
            <a:spAutoFit/>
          </a:bodyPr>
          <a:lstStyle/>
          <a:p>
            <a:r>
              <a:rPr lang="en-US" sz="1200" b="1" dirty="0" smtClean="0"/>
              <a:t>Figure 1.</a:t>
            </a:r>
            <a:r>
              <a:rPr lang="en-US" sz="1200" dirty="0" smtClean="0"/>
              <a:t> Example of the independence of spike count correlation and orientation. </a:t>
            </a:r>
            <a:r>
              <a:rPr lang="en-US" sz="1200" b="1" i="1" dirty="0" smtClean="0"/>
              <a:t>A</a:t>
            </a:r>
            <a:r>
              <a:rPr lang="en-US" sz="1200" dirty="0" smtClean="0"/>
              <a:t>, Tuning curves for two V1 neurons. Range of orientations used to measure correlation are indicated by thick lines; letters indicate the stimulus used for each scatter plot. </a:t>
            </a:r>
            <a:r>
              <a:rPr lang="en-US" sz="1200" b="1" i="1" dirty="0" smtClean="0"/>
              <a:t>B-F</a:t>
            </a:r>
            <a:r>
              <a:rPr lang="en-US" sz="1200" dirty="0" smtClean="0"/>
              <a:t>, Scatter plots of responses of V1 pair to 100 presentations of each stimulus. The response of each cell is normalized by subtracting the mean response to that stimulus and dividing by the SD of the responses. The </a:t>
            </a:r>
            <a:r>
              <a:rPr lang="en-US" sz="1200" i="1" dirty="0" err="1" smtClean="0"/>
              <a:t>r</a:t>
            </a:r>
            <a:r>
              <a:rPr lang="en-US" sz="1200" baseline="-25000" dirty="0" err="1" smtClean="0"/>
              <a:t>sc</a:t>
            </a:r>
            <a:r>
              <a:rPr lang="en-US" sz="1200" dirty="0" smtClean="0"/>
              <a:t> values are indicated. deg, Degrees.</a:t>
            </a:r>
            <a:endParaRPr lang="en-US" sz="1200" dirty="0"/>
          </a:p>
        </p:txBody>
      </p:sp>
      <p:sp>
        <p:nvSpPr>
          <p:cNvPr id="4" name="Text Box 4"/>
          <p:cNvSpPr txBox="1">
            <a:spLocks noChangeArrowheads="1"/>
          </p:cNvSpPr>
          <p:nvPr/>
        </p:nvSpPr>
        <p:spPr bwMode="auto">
          <a:xfrm>
            <a:off x="404813" y="253425"/>
            <a:ext cx="8488362" cy="584775"/>
          </a:xfrm>
          <a:prstGeom prst="rect">
            <a:avLst/>
          </a:prstGeom>
          <a:noFill/>
          <a:ln w="25400">
            <a:noFill/>
            <a:miter lim="800000"/>
            <a:headEnd/>
            <a:tailEnd/>
          </a:ln>
        </p:spPr>
        <p:txBody>
          <a:bodyPr anchor="ctr">
            <a:spAutoFit/>
          </a:bodyPr>
          <a:lstStyle/>
          <a:p>
            <a:pPr algn="ctr" eaLnBrk="0" hangingPunct="0">
              <a:spcBef>
                <a:spcPct val="50000"/>
              </a:spcBef>
            </a:pPr>
            <a:r>
              <a:rPr lang="en-US" sz="3200" i="1" dirty="0" smtClean="0"/>
              <a:t>Noise correlations in primary visual cortex</a:t>
            </a:r>
            <a:endParaRPr lang="en-US" sz="3200" i="1"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2" descr=" ">
            <a:hlinkClick r:id="rId2"/>
          </p:cNvPr>
          <p:cNvPicPr>
            <a:picLocks noChangeAspect="1" noChangeArrowheads="1"/>
          </p:cNvPicPr>
          <p:nvPr/>
        </p:nvPicPr>
        <p:blipFill>
          <a:blip r:embed="rId3" cstate="print"/>
          <a:srcRect/>
          <a:stretch>
            <a:fillRect/>
          </a:stretch>
        </p:blipFill>
        <p:spPr bwMode="auto">
          <a:xfrm>
            <a:off x="609600" y="762000"/>
            <a:ext cx="3465005" cy="5909310"/>
          </a:xfrm>
          <a:prstGeom prst="rect">
            <a:avLst/>
          </a:prstGeom>
          <a:noFill/>
        </p:spPr>
      </p:pic>
      <p:sp>
        <p:nvSpPr>
          <p:cNvPr id="5" name="Rectangle 4"/>
          <p:cNvSpPr/>
          <p:nvPr/>
        </p:nvSpPr>
        <p:spPr>
          <a:xfrm>
            <a:off x="4343400" y="457200"/>
            <a:ext cx="4572000" cy="5724644"/>
          </a:xfrm>
          <a:prstGeom prst="rect">
            <a:avLst/>
          </a:prstGeom>
        </p:spPr>
        <p:txBody>
          <a:bodyPr wrap="square">
            <a:spAutoFit/>
          </a:bodyPr>
          <a:lstStyle/>
          <a:p>
            <a:r>
              <a:rPr lang="en-US" sz="2800" i="1" dirty="0" smtClean="0"/>
              <a:t>Relationship between firing rate and noise correlations for stimuli of different orientations </a:t>
            </a:r>
          </a:p>
          <a:p>
            <a:r>
              <a:rPr lang="en-US" sz="2000" i="1" dirty="0" smtClean="0"/>
              <a:t>(Kohn and Smith, J </a:t>
            </a:r>
            <a:r>
              <a:rPr lang="en-US" sz="2000" i="1" dirty="0" err="1" smtClean="0"/>
              <a:t>Neurosci</a:t>
            </a:r>
            <a:r>
              <a:rPr lang="en-US" sz="2000" i="1" dirty="0" smtClean="0"/>
              <a:t>, 2005)</a:t>
            </a:r>
          </a:p>
          <a:p>
            <a:endParaRPr lang="en-US" dirty="0" smtClean="0"/>
          </a:p>
          <a:p>
            <a:endParaRPr lang="en-US" dirty="0" smtClean="0"/>
          </a:p>
          <a:p>
            <a:endParaRPr lang="en-US" dirty="0" smtClean="0"/>
          </a:p>
          <a:p>
            <a:endParaRPr lang="en-US" dirty="0" smtClean="0"/>
          </a:p>
          <a:p>
            <a:endParaRPr lang="en-US" b="1" i="1" dirty="0" smtClean="0"/>
          </a:p>
          <a:p>
            <a:r>
              <a:rPr lang="en-US" dirty="0" smtClean="0"/>
              <a:t>Population histograms of </a:t>
            </a:r>
            <a:r>
              <a:rPr lang="en-US" i="1" dirty="0" err="1" smtClean="0"/>
              <a:t>r</a:t>
            </a:r>
            <a:r>
              <a:rPr lang="en-US" baseline="-25000" dirty="0" err="1" smtClean="0"/>
              <a:t>sc</a:t>
            </a:r>
            <a:r>
              <a:rPr lang="en-US" dirty="0" smtClean="0"/>
              <a:t>, arranged for each cell from the stimulus that drove the pair most effectively to that which evoked the weakest response (average firing rate for each condition indicated at right). The number next to each plot is the mean of the distribution (shown by arrowhead). The distributions are not significantly different.</a:t>
            </a:r>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1982</TotalTime>
  <Words>1159</Words>
  <Application>Microsoft Office PowerPoint</Application>
  <PresentationFormat>On-screen Show (4:3)</PresentationFormat>
  <Paragraphs>147</Paragraphs>
  <Slides>19</Slides>
  <Notes>12</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2</vt:i4>
      </vt:variant>
      <vt:variant>
        <vt:lpstr>Slide Titles</vt:lpstr>
      </vt:variant>
      <vt:variant>
        <vt:i4>19</vt:i4>
      </vt:variant>
    </vt:vector>
  </HeadingPairs>
  <TitlesOfParts>
    <vt:vector size="25" baseType="lpstr">
      <vt:lpstr>Arial</vt:lpstr>
      <vt:lpstr>Symbol</vt:lpstr>
      <vt:lpstr>Times New Roman</vt:lpstr>
      <vt:lpstr>Default Design</vt:lpstr>
      <vt:lpstr>Image</vt:lpstr>
      <vt:lpstr>Equation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UTHSC-Houston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vdragoi</dc:creator>
  <cp:lastModifiedBy>Dragoi, Valentin</cp:lastModifiedBy>
  <cp:revision>183</cp:revision>
  <dcterms:created xsi:type="dcterms:W3CDTF">2010-01-17T04:32:00Z</dcterms:created>
  <dcterms:modified xsi:type="dcterms:W3CDTF">2015-03-03T03:31:39Z</dcterms:modified>
</cp:coreProperties>
</file>