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318" r:id="rId3"/>
    <p:sldId id="332" r:id="rId4"/>
    <p:sldId id="343" r:id="rId5"/>
    <p:sldId id="345" r:id="rId6"/>
    <p:sldId id="344" r:id="rId7"/>
    <p:sldId id="327" r:id="rId8"/>
    <p:sldId id="340" r:id="rId9"/>
    <p:sldId id="341" r:id="rId10"/>
    <p:sldId id="337" r:id="rId11"/>
    <p:sldId id="338" r:id="rId12"/>
    <p:sldId id="339" r:id="rId13"/>
    <p:sldId id="328" r:id="rId14"/>
    <p:sldId id="329" r:id="rId15"/>
    <p:sldId id="323" r:id="rId16"/>
    <p:sldId id="324" r:id="rId17"/>
    <p:sldId id="342" r:id="rId18"/>
    <p:sldId id="325" r:id="rId19"/>
    <p:sldId id="317"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29"/>
    <a:srgbClr val="111135"/>
    <a:srgbClr val="13133D"/>
    <a:srgbClr val="101032"/>
    <a:srgbClr val="141440"/>
    <a:srgbClr val="161642"/>
    <a:srgbClr val="27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97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44D81BA-DC64-4E10-8E12-DEECFC97E3B4}" type="slidenum">
              <a:rPr lang="en-US"/>
              <a:pPr>
                <a:defRPr/>
              </a:pPr>
              <a:t>‹#›</a:t>
            </a:fld>
            <a:endParaRPr lang="en-US"/>
          </a:p>
        </p:txBody>
      </p:sp>
    </p:spTree>
    <p:extLst>
      <p:ext uri="{BB962C8B-B14F-4D97-AF65-F5344CB8AC3E}">
        <p14:creationId xmlns:p14="http://schemas.microsoft.com/office/powerpoint/2010/main" val="64992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defTabSz="966788"/>
            <a:fld id="{3584CD96-4703-4FB0-BAE1-90B6E0222ADD}" type="slidenum">
              <a:rPr lang="en-US" sz="1300"/>
              <a:pPr algn="r" defTabSz="966788"/>
              <a:t>1</a:t>
            </a:fld>
            <a:endParaRPr lang="en-US" sz="1300"/>
          </a:p>
        </p:txBody>
      </p:sp>
      <p:sp>
        <p:nvSpPr>
          <p:cNvPr id="18435" name="Rectangle 2"/>
          <p:cNvSpPr>
            <a:spLocks noGrp="1" noRot="1" noChangeAspect="1" noChangeArrowheads="1" noTextEdit="1"/>
          </p:cNvSpPr>
          <p:nvPr>
            <p:ph type="sldImg"/>
          </p:nvPr>
        </p:nvSpPr>
        <p:spPr>
          <a:xfrm>
            <a:off x="1258888" y="720725"/>
            <a:ext cx="4800600" cy="3600450"/>
          </a:xfrm>
          <a:ln/>
        </p:spPr>
      </p:sp>
      <p:sp>
        <p:nvSpPr>
          <p:cNvPr id="18436" name="Rectangle 3"/>
          <p:cNvSpPr>
            <a:spLocks noGrp="1" noChangeArrowheads="1"/>
          </p:cNvSpPr>
          <p:nvPr>
            <p:ph type="body" idx="1"/>
          </p:nvPr>
        </p:nvSpPr>
        <p:spPr>
          <a:noFill/>
          <a:ln/>
        </p:spPr>
        <p:txBody>
          <a:bodyPr lIns="96653" tIns="48326" rIns="96653" bIns="48326"/>
          <a:lstStyle/>
          <a:p>
            <a:pPr eaLnBrk="1" hangingPunct="1"/>
            <a:endParaRPr lang="en-US" smtClean="0"/>
          </a:p>
        </p:txBody>
      </p:sp>
    </p:spTree>
    <p:extLst>
      <p:ext uri="{BB962C8B-B14F-4D97-AF65-F5344CB8AC3E}">
        <p14:creationId xmlns:p14="http://schemas.microsoft.com/office/powerpoint/2010/main" val="53392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41FE29F-7DF1-4352-AC5A-FABB9485A878}" type="slidenum">
              <a:rPr lang="en-US" smtClean="0"/>
              <a:pPr/>
              <a:t>17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427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12832A8-1DA6-438B-B6E5-136E28DD30E7}" type="slidenum">
              <a:rPr lang="en-US" smtClean="0"/>
              <a:pPr/>
              <a:t>18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498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873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957859-2868-48E4-8D85-EEF1524031A1}" type="slidenum">
              <a:rPr lang="en-US" smtClean="0"/>
              <a:pPr/>
              <a:t>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874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CD7AE-F673-4564-94B3-7E0FF42A8FE1}" type="slidenum">
              <a:rPr lang="en-US"/>
              <a:pPr/>
              <a:t>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372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751D89B-F14C-416F-9FE9-319D3266A219}" type="slidenum">
              <a:rPr lang="en-US"/>
              <a:pPr/>
              <a:t>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161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150D32D-6586-44F9-88FC-D143BC2E9C42}" type="slidenum">
              <a:rPr lang="en-US" smtClean="0"/>
              <a:pPr/>
              <a:t>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274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BE6437C-35A8-426D-8082-A39776CD9539}" type="slidenum">
              <a:rPr lang="en-US" smtClean="0"/>
              <a:pPr/>
              <a:t>11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341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8C883FE-808F-4C5D-82ED-0AE3FE21D330}" type="slidenum">
              <a:rPr lang="en-US" smtClean="0"/>
              <a:pPr/>
              <a:t>12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389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B82F0BD-4C40-4AEE-BB09-D0AB452F903D}" type="slidenum">
              <a:rPr lang="en-US" smtClean="0"/>
              <a:pPr/>
              <a:t>15</a:t>
            </a:fld>
            <a:endParaRPr lang="en-US" smtClean="0"/>
          </a:p>
        </p:txBody>
      </p:sp>
      <p:sp>
        <p:nvSpPr>
          <p:cNvPr id="102403" name="Rectangle 2"/>
          <p:cNvSpPr>
            <a:spLocks noGrp="1" noRot="1" noChangeAspect="1" noChangeArrowheads="1" noTextEdit="1"/>
          </p:cNvSpPr>
          <p:nvPr>
            <p:ph type="sldImg"/>
          </p:nvPr>
        </p:nvSpPr>
        <p:spPr>
          <a:xfrm>
            <a:off x="1205654" y="708422"/>
            <a:ext cx="4903893" cy="3620453"/>
          </a:xfrm>
          <a:ln/>
        </p:spPr>
      </p:sp>
      <p:sp>
        <p:nvSpPr>
          <p:cNvPr id="102404" name="Rectangle 3"/>
          <p:cNvSpPr>
            <a:spLocks noGrp="1" noChangeArrowheads="1"/>
          </p:cNvSpPr>
          <p:nvPr>
            <p:ph type="body" idx="1"/>
          </p:nvPr>
        </p:nvSpPr>
        <p:spPr>
          <a:xfrm>
            <a:off x="975360" y="4563904"/>
            <a:ext cx="5364480" cy="4328875"/>
          </a:xfrm>
          <a:noFill/>
          <a:ln/>
        </p:spPr>
        <p:txBody>
          <a:bodyPr/>
          <a:lstStyle/>
          <a:p>
            <a:pPr eaLnBrk="1" hangingPunct="1"/>
            <a:endParaRPr lang="en-US" smtClean="0"/>
          </a:p>
        </p:txBody>
      </p:sp>
    </p:spTree>
    <p:extLst>
      <p:ext uri="{BB962C8B-B14F-4D97-AF65-F5344CB8AC3E}">
        <p14:creationId xmlns:p14="http://schemas.microsoft.com/office/powerpoint/2010/main" val="31701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9FBEC64-61C3-48A2-9EA5-6E8C6BE34DD7}" type="slidenum">
              <a:rPr lang="en-US" smtClean="0"/>
              <a:pPr/>
              <a:t>16</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160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5BEF2E-8650-4984-9067-013C5CF446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B94E94-1B14-413E-9633-3D44B7A9B1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06783-D4CE-4B14-A95B-248140F06F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52B607-56B5-47E4-8A75-B84D78D6FF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B7246-8ED5-4530-8677-95CE1CEC53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0F08A2-71B2-4A4C-8484-731C1B6AE7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F71E5F-2564-4797-B755-0E6939B3CD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3CB08D-26E6-42CD-88C8-AE4FB3B063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EDA24E-6330-4B50-BDF7-97488F820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9E373E-1F85-4BED-8623-816C554AF6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8453B-054F-43B7-82C1-851F95AA9A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7399C42-E717-4325-A570-ABEB888EC5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hyperlink" Target="http://www.nature.com/nrn/journal/v7/n5/full/nrn1888.html#B4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9.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pubmed/16760916"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ncbi.nlm.nih.gov/pubmed/18854413" TargetMode="External"/><Relationship Id="rId4" Type="http://schemas.openxmlformats.org/officeDocument/2006/relationships/hyperlink" Target="http://www.ncbi.nlm.nih.gov/pubmed/1581479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ture.com/nrn/journal/v7/n5/full/nrn1888.html#B61"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jneurosci.org/content/vol25/issue14/images/large/zns0160502380002.jpe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03238" y="650875"/>
            <a:ext cx="8164512" cy="2923877"/>
          </a:xfrm>
          <a:prstGeom prst="rect">
            <a:avLst/>
          </a:prstGeom>
          <a:noFill/>
          <a:ln w="9525">
            <a:noFill/>
            <a:miter lim="800000"/>
            <a:headEnd/>
            <a:tailEnd/>
          </a:ln>
        </p:spPr>
        <p:txBody>
          <a:bodyPr>
            <a:spAutoFit/>
          </a:bodyPr>
          <a:lstStyle/>
          <a:p>
            <a:pPr algn="ctr" eaLnBrk="0" hangingPunct="0">
              <a:lnSpc>
                <a:spcPct val="125000"/>
              </a:lnSpc>
            </a:pPr>
            <a:r>
              <a:rPr lang="en-US" sz="3200" b="1" i="1" dirty="0" smtClean="0">
                <a:solidFill>
                  <a:srgbClr val="CC3300"/>
                </a:solidFill>
              </a:rPr>
              <a:t>SIGNAL AND NOISE CORRELATIONS</a:t>
            </a:r>
            <a:endParaRPr lang="en-US" sz="3200" b="1" i="1" dirty="0">
              <a:solidFill>
                <a:srgbClr val="CC3300"/>
              </a:solidFill>
            </a:endParaRPr>
          </a:p>
          <a:p>
            <a:pPr algn="ctr" eaLnBrk="0" hangingPunct="0">
              <a:lnSpc>
                <a:spcPct val="150000"/>
              </a:lnSpc>
            </a:pPr>
            <a:endParaRPr lang="en-US" sz="3200" b="1" i="1" dirty="0">
              <a:solidFill>
                <a:srgbClr val="CC3300"/>
              </a:solidFill>
            </a:endParaRPr>
          </a:p>
          <a:p>
            <a:pPr algn="ctr" eaLnBrk="0" hangingPunct="0"/>
            <a:endParaRPr lang="en-US" sz="3200" b="1" i="1" dirty="0"/>
          </a:p>
          <a:p>
            <a:pPr algn="ctr" eaLnBrk="0" hangingPunct="0"/>
            <a:endParaRPr lang="en-US" sz="3200" b="1" i="1" dirty="0"/>
          </a:p>
          <a:p>
            <a:pPr algn="ctr" eaLnBrk="0" hangingPunct="0"/>
            <a:endParaRPr lang="en-US" sz="3200" b="1" i="1" dirty="0"/>
          </a:p>
        </p:txBody>
      </p:sp>
      <p:sp>
        <p:nvSpPr>
          <p:cNvPr id="3075" name="Text Box 3"/>
          <p:cNvSpPr txBox="1">
            <a:spLocks noChangeArrowheads="1"/>
          </p:cNvSpPr>
          <p:nvPr/>
        </p:nvSpPr>
        <p:spPr bwMode="auto">
          <a:xfrm>
            <a:off x="379413" y="3429000"/>
            <a:ext cx="8229600" cy="946150"/>
          </a:xfrm>
          <a:prstGeom prst="rect">
            <a:avLst/>
          </a:prstGeom>
          <a:noFill/>
          <a:ln w="9525">
            <a:noFill/>
            <a:miter lim="800000"/>
            <a:headEnd/>
            <a:tailEnd/>
          </a:ln>
        </p:spPr>
        <p:txBody>
          <a:bodyPr>
            <a:spAutoFit/>
          </a:bodyPr>
          <a:lstStyle/>
          <a:p>
            <a:pPr algn="ctr" eaLnBrk="0" hangingPunct="0"/>
            <a:r>
              <a:rPr lang="en-US" sz="2800"/>
              <a:t>Valentin Dragoi</a:t>
            </a:r>
          </a:p>
          <a:p>
            <a:pPr algn="ctr" eaLnBrk="0" hangingPunct="0"/>
            <a:endParaRPr lang="en-US" sz="2800"/>
          </a:p>
        </p:txBody>
      </p:sp>
      <p:sp>
        <p:nvSpPr>
          <p:cNvPr id="3076" name="Text Box 4"/>
          <p:cNvSpPr txBox="1">
            <a:spLocks noChangeArrowheads="1"/>
          </p:cNvSpPr>
          <p:nvPr/>
        </p:nvSpPr>
        <p:spPr bwMode="auto">
          <a:xfrm>
            <a:off x="2286000" y="4432300"/>
            <a:ext cx="4451350" cy="366713"/>
          </a:xfrm>
          <a:prstGeom prst="rect">
            <a:avLst/>
          </a:prstGeom>
          <a:noFill/>
          <a:ln w="25400">
            <a:noFill/>
            <a:miter lim="800000"/>
            <a:headEnd/>
            <a:tailEnd/>
          </a:ln>
        </p:spPr>
        <p:txBody>
          <a:bodyPr wrap="none" anchor="ctr">
            <a:spAutoFit/>
          </a:bodyPr>
          <a:lstStyle/>
          <a:p>
            <a:pPr algn="ctr" eaLnBrk="0" hangingPunct="0"/>
            <a:r>
              <a:rPr lang="en-US"/>
              <a:t>Department of Neurobiology and Anatomy</a:t>
            </a:r>
          </a:p>
        </p:txBody>
      </p:sp>
      <p:pic>
        <p:nvPicPr>
          <p:cNvPr id="3077" name="Picture 5" descr="logo"/>
          <p:cNvPicPr>
            <a:picLocks noChangeAspect="1" noChangeArrowheads="1"/>
          </p:cNvPicPr>
          <p:nvPr/>
        </p:nvPicPr>
        <p:blipFill>
          <a:blip r:embed="rId3" cstate="print"/>
          <a:srcRect/>
          <a:stretch>
            <a:fillRect/>
          </a:stretch>
        </p:blipFill>
        <p:spPr bwMode="auto">
          <a:xfrm>
            <a:off x="2847975" y="5268913"/>
            <a:ext cx="333375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bwMode="auto">
          <a:xfrm>
            <a:off x="-2730500" y="717550"/>
            <a:ext cx="9553575" cy="6545263"/>
            <a:chOff x="1066752" y="909603"/>
            <a:chExt cx="6397633" cy="4382524"/>
          </a:xfrm>
        </p:grpSpPr>
        <p:pic>
          <p:nvPicPr>
            <p:cNvPr id="37899" name="Picture 2" descr="C:\WINNT\Profiles\Administrator\Desktop\ppt slides\h.jpg"/>
            <p:cNvPicPr>
              <a:picLocks noChangeAspect="1" noChangeArrowheads="1"/>
            </p:cNvPicPr>
            <p:nvPr/>
          </p:nvPicPr>
          <p:blipFill>
            <a:blip r:embed="rId2" cstate="print"/>
            <a:srcRect/>
            <a:stretch>
              <a:fillRect/>
            </a:stretch>
          </p:blipFill>
          <p:spPr bwMode="auto">
            <a:xfrm>
              <a:off x="1650960" y="2036165"/>
              <a:ext cx="5813425" cy="3255962"/>
            </a:xfrm>
            <a:prstGeom prst="rect">
              <a:avLst/>
            </a:prstGeom>
            <a:noFill/>
            <a:ln w="9525">
              <a:noFill/>
              <a:miter lim="800000"/>
              <a:headEnd/>
              <a:tailEnd/>
            </a:ln>
          </p:spPr>
        </p:pic>
        <p:sp>
          <p:nvSpPr>
            <p:cNvPr id="3" name="Rectangle 2"/>
            <p:cNvSpPr/>
            <p:nvPr/>
          </p:nvSpPr>
          <p:spPr>
            <a:xfrm>
              <a:off x="1066752" y="909603"/>
              <a:ext cx="3176492" cy="4162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Arc 7"/>
          <p:cNvSpPr/>
          <p:nvPr/>
        </p:nvSpPr>
        <p:spPr>
          <a:xfrm>
            <a:off x="4498975" y="2416175"/>
            <a:ext cx="547688" cy="584200"/>
          </a:xfrm>
          <a:prstGeom prst="arc">
            <a:avLst>
              <a:gd name="adj1" fmla="val 12753723"/>
              <a:gd name="adj2" fmla="val 19778091"/>
            </a:avLst>
          </a:prstGeom>
          <a:ln w="698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Arc 8"/>
          <p:cNvSpPr/>
          <p:nvPr/>
        </p:nvSpPr>
        <p:spPr>
          <a:xfrm>
            <a:off x="3476625" y="2160588"/>
            <a:ext cx="1716088" cy="1497012"/>
          </a:xfrm>
          <a:prstGeom prst="arc">
            <a:avLst>
              <a:gd name="adj1" fmla="val 12753723"/>
              <a:gd name="adj2" fmla="val 19778091"/>
            </a:avLst>
          </a:prstGeom>
          <a:ln w="698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Arc 13"/>
          <p:cNvSpPr/>
          <p:nvPr/>
        </p:nvSpPr>
        <p:spPr>
          <a:xfrm>
            <a:off x="2746375" y="1758950"/>
            <a:ext cx="2446338" cy="2482850"/>
          </a:xfrm>
          <a:prstGeom prst="arc">
            <a:avLst>
              <a:gd name="adj1" fmla="val 12753723"/>
              <a:gd name="adj2" fmla="val 19778091"/>
            </a:avLst>
          </a:prstGeom>
          <a:ln w="698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894" name="Text Box 6"/>
          <p:cNvSpPr txBox="1">
            <a:spLocks noChangeArrowheads="1"/>
          </p:cNvSpPr>
          <p:nvPr/>
        </p:nvSpPr>
        <p:spPr bwMode="auto">
          <a:xfrm>
            <a:off x="5510213" y="1457325"/>
            <a:ext cx="2201862" cy="338138"/>
          </a:xfrm>
          <a:prstGeom prst="rect">
            <a:avLst/>
          </a:prstGeom>
          <a:noFill/>
          <a:ln w="9525">
            <a:noFill/>
            <a:miter lim="800000"/>
            <a:headEnd/>
            <a:tailEnd/>
          </a:ln>
        </p:spPr>
        <p:txBody>
          <a:bodyPr>
            <a:spAutoFit/>
          </a:bodyPr>
          <a:lstStyle/>
          <a:p>
            <a:pPr>
              <a:spcBef>
                <a:spcPct val="50000"/>
              </a:spcBef>
            </a:pPr>
            <a:r>
              <a:rPr lang="en-US" sz="1600" b="1"/>
              <a:t>strong correlations</a:t>
            </a:r>
          </a:p>
        </p:txBody>
      </p:sp>
      <p:sp>
        <p:nvSpPr>
          <p:cNvPr id="16" name="Text Box 6"/>
          <p:cNvSpPr txBox="1">
            <a:spLocks noChangeArrowheads="1"/>
          </p:cNvSpPr>
          <p:nvPr/>
        </p:nvSpPr>
        <p:spPr bwMode="auto">
          <a:xfrm>
            <a:off x="5510213" y="1712913"/>
            <a:ext cx="2420937" cy="338137"/>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lumMod val="50000"/>
                  </a:schemeClr>
                </a:solidFill>
              </a:rPr>
              <a:t>moderate correlations</a:t>
            </a:r>
          </a:p>
        </p:txBody>
      </p:sp>
      <p:sp>
        <p:nvSpPr>
          <p:cNvPr id="17" name="Text Box 6"/>
          <p:cNvSpPr txBox="1">
            <a:spLocks noChangeArrowheads="1"/>
          </p:cNvSpPr>
          <p:nvPr/>
        </p:nvSpPr>
        <p:spPr bwMode="auto">
          <a:xfrm>
            <a:off x="5510213" y="1978025"/>
            <a:ext cx="2201862" cy="339725"/>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lumMod val="75000"/>
                  </a:schemeClr>
                </a:solidFill>
              </a:rPr>
              <a:t>weak correlations</a:t>
            </a:r>
          </a:p>
        </p:txBody>
      </p:sp>
      <p:sp>
        <p:nvSpPr>
          <p:cNvPr id="37897" name="Text Box 12"/>
          <p:cNvSpPr txBox="1">
            <a:spLocks noChangeArrowheads="1"/>
          </p:cNvSpPr>
          <p:nvPr/>
        </p:nvSpPr>
        <p:spPr bwMode="auto">
          <a:xfrm>
            <a:off x="355600" y="215900"/>
            <a:ext cx="8305800" cy="1569660"/>
          </a:xfrm>
          <a:prstGeom prst="rect">
            <a:avLst/>
          </a:prstGeom>
          <a:noFill/>
          <a:ln w="9525">
            <a:noFill/>
            <a:miter lim="800000"/>
            <a:headEnd/>
            <a:tailEnd/>
          </a:ln>
        </p:spPr>
        <p:txBody>
          <a:bodyPr>
            <a:spAutoFit/>
          </a:bodyPr>
          <a:lstStyle/>
          <a:p>
            <a:pPr algn="ctr" eaLnBrk="0" hangingPunct="0"/>
            <a:r>
              <a:rPr lang="en-US" sz="3200" i="1" dirty="0"/>
              <a:t>Nearby cells are strongly correlated</a:t>
            </a:r>
          </a:p>
          <a:p>
            <a:pPr algn="ctr" eaLnBrk="0" hangingPunct="0"/>
            <a:endParaRPr lang="en-US" sz="3200" b="1" i="1" dirty="0"/>
          </a:p>
          <a:p>
            <a:pPr algn="ctr" eaLnBrk="0" hangingPunct="0"/>
            <a:r>
              <a:rPr lang="en-US" sz="3200" b="1" i="1" dirty="0"/>
              <a:t>                         </a:t>
            </a:r>
          </a:p>
        </p:txBody>
      </p:sp>
      <p:sp>
        <p:nvSpPr>
          <p:cNvPr id="37898" name="Text Box 7"/>
          <p:cNvSpPr txBox="1">
            <a:spLocks noChangeArrowheads="1"/>
          </p:cNvSpPr>
          <p:nvPr/>
        </p:nvSpPr>
        <p:spPr bwMode="auto">
          <a:xfrm>
            <a:off x="7485063" y="6543675"/>
            <a:ext cx="4316412" cy="274638"/>
          </a:xfrm>
          <a:prstGeom prst="rect">
            <a:avLst/>
          </a:prstGeom>
          <a:noFill/>
          <a:ln w="9525">
            <a:noFill/>
            <a:miter lim="800000"/>
            <a:headEnd/>
            <a:tailEnd/>
          </a:ln>
        </p:spPr>
        <p:txBody>
          <a:bodyPr>
            <a:spAutoFit/>
          </a:bodyPr>
          <a:lstStyle/>
          <a:p>
            <a:pPr eaLnBrk="0" hangingPunct="0"/>
            <a:r>
              <a:rPr lang="en-US" sz="1200">
                <a:latin typeface="Times New Roman" pitchFamily="18" charset="0"/>
              </a:rPr>
              <a:t>Hubel and Wiesel, 1962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bwMode="auto">
          <a:xfrm>
            <a:off x="863600" y="1017588"/>
            <a:ext cx="7148513" cy="5364162"/>
            <a:chOff x="80" y="155"/>
            <a:chExt cx="5562" cy="4174"/>
          </a:xfrm>
        </p:grpSpPr>
        <p:grpSp>
          <p:nvGrpSpPr>
            <p:cNvPr id="3" name="Group 16"/>
            <p:cNvGrpSpPr>
              <a:grpSpLocks noChangeAspect="1"/>
            </p:cNvGrpSpPr>
            <p:nvPr/>
          </p:nvGrpSpPr>
          <p:grpSpPr bwMode="auto">
            <a:xfrm>
              <a:off x="80" y="155"/>
              <a:ext cx="5562" cy="4174"/>
              <a:chOff x="80" y="155"/>
              <a:chExt cx="5562" cy="4174"/>
            </a:xfrm>
          </p:grpSpPr>
          <p:pic>
            <p:nvPicPr>
              <p:cNvPr id="38972" name="Picture 17" descr="fig3_color_control"/>
              <p:cNvPicPr>
                <a:picLocks noChangeAspect="1" noChangeArrowheads="1"/>
              </p:cNvPicPr>
              <p:nvPr/>
            </p:nvPicPr>
            <p:blipFill>
              <a:blip r:embed="rId3" cstate="print"/>
              <a:srcRect/>
              <a:stretch>
                <a:fillRect/>
              </a:stretch>
            </p:blipFill>
            <p:spPr bwMode="auto">
              <a:xfrm>
                <a:off x="80" y="297"/>
                <a:ext cx="5562" cy="4032"/>
              </a:xfrm>
              <a:prstGeom prst="rect">
                <a:avLst/>
              </a:prstGeom>
              <a:noFill/>
              <a:ln w="9525">
                <a:noFill/>
                <a:miter lim="800000"/>
                <a:headEnd/>
                <a:tailEnd/>
              </a:ln>
            </p:spPr>
          </p:pic>
          <p:sp>
            <p:nvSpPr>
              <p:cNvPr id="38973" name="Text Box 18"/>
              <p:cNvSpPr txBox="1">
                <a:spLocks noChangeAspect="1" noChangeArrowheads="1"/>
              </p:cNvSpPr>
              <p:nvPr/>
            </p:nvSpPr>
            <p:spPr bwMode="auto">
              <a:xfrm>
                <a:off x="2408" y="155"/>
                <a:ext cx="144" cy="404"/>
              </a:xfrm>
              <a:prstGeom prst="rect">
                <a:avLst/>
              </a:prstGeom>
              <a:noFill/>
              <a:ln w="9525">
                <a:noFill/>
                <a:miter lim="800000"/>
                <a:headEnd/>
                <a:tailEnd/>
              </a:ln>
            </p:spPr>
            <p:txBody>
              <a:bodyPr wrap="none">
                <a:spAutoFit/>
              </a:bodyPr>
              <a:lstStyle/>
              <a:p>
                <a:endParaRPr lang="en-US"/>
              </a:p>
            </p:txBody>
          </p:sp>
        </p:grpSp>
        <p:sp>
          <p:nvSpPr>
            <p:cNvPr id="38940" name="Rectangle 19"/>
            <p:cNvSpPr>
              <a:spLocks noChangeAspect="1" noChangeArrowheads="1"/>
            </p:cNvSpPr>
            <p:nvPr/>
          </p:nvSpPr>
          <p:spPr bwMode="auto">
            <a:xfrm>
              <a:off x="5188" y="1338"/>
              <a:ext cx="100" cy="1871"/>
            </a:xfrm>
            <a:prstGeom prst="rect">
              <a:avLst/>
            </a:prstGeom>
            <a:solidFill>
              <a:srgbClr val="FFFFFF"/>
            </a:solidFill>
            <a:ln w="9525">
              <a:noFill/>
              <a:miter lim="800000"/>
              <a:headEnd/>
              <a:tailEnd/>
            </a:ln>
          </p:spPr>
          <p:txBody>
            <a:bodyPr/>
            <a:lstStyle/>
            <a:p>
              <a:endParaRPr lang="en-US"/>
            </a:p>
          </p:txBody>
        </p:sp>
        <p:sp>
          <p:nvSpPr>
            <p:cNvPr id="38941" name="Rectangle 20"/>
            <p:cNvSpPr>
              <a:spLocks noChangeAspect="1" noChangeArrowheads="1"/>
            </p:cNvSpPr>
            <p:nvPr/>
          </p:nvSpPr>
          <p:spPr bwMode="auto">
            <a:xfrm>
              <a:off x="5188" y="1338"/>
              <a:ext cx="100" cy="1871"/>
            </a:xfrm>
            <a:prstGeom prst="rect">
              <a:avLst/>
            </a:prstGeom>
            <a:noFill/>
            <a:ln w="0">
              <a:solidFill>
                <a:srgbClr val="FFFFFF"/>
              </a:solidFill>
              <a:miter lim="800000"/>
              <a:headEnd/>
              <a:tailEnd/>
            </a:ln>
          </p:spPr>
          <p:txBody>
            <a:bodyPr/>
            <a:lstStyle/>
            <a:p>
              <a:endParaRPr lang="en-US"/>
            </a:p>
          </p:txBody>
        </p:sp>
        <p:pic>
          <p:nvPicPr>
            <p:cNvPr id="38942" name="Picture 21"/>
            <p:cNvPicPr>
              <a:picLocks noChangeAspect="1" noChangeArrowheads="1"/>
            </p:cNvPicPr>
            <p:nvPr/>
          </p:nvPicPr>
          <p:blipFill>
            <a:blip r:embed="rId4" cstate="print"/>
            <a:srcRect/>
            <a:stretch>
              <a:fillRect/>
            </a:stretch>
          </p:blipFill>
          <p:spPr bwMode="auto">
            <a:xfrm>
              <a:off x="5188" y="1338"/>
              <a:ext cx="104" cy="1876"/>
            </a:xfrm>
            <a:prstGeom prst="rect">
              <a:avLst/>
            </a:prstGeom>
            <a:noFill/>
            <a:ln w="9525">
              <a:noFill/>
              <a:miter lim="800000"/>
              <a:headEnd/>
              <a:tailEnd/>
            </a:ln>
          </p:spPr>
        </p:pic>
        <p:sp>
          <p:nvSpPr>
            <p:cNvPr id="38943" name="Line 22"/>
            <p:cNvSpPr>
              <a:spLocks noChangeAspect="1" noChangeShapeType="1"/>
            </p:cNvSpPr>
            <p:nvPr/>
          </p:nvSpPr>
          <p:spPr bwMode="auto">
            <a:xfrm>
              <a:off x="5188" y="1338"/>
              <a:ext cx="100" cy="0"/>
            </a:xfrm>
            <a:prstGeom prst="line">
              <a:avLst/>
            </a:prstGeom>
            <a:noFill/>
            <a:ln w="0">
              <a:solidFill>
                <a:srgbClr val="000000"/>
              </a:solidFill>
              <a:round/>
              <a:headEnd/>
              <a:tailEnd/>
            </a:ln>
          </p:spPr>
          <p:txBody>
            <a:bodyPr/>
            <a:lstStyle/>
            <a:p>
              <a:endParaRPr lang="en-US"/>
            </a:p>
          </p:txBody>
        </p:sp>
        <p:sp>
          <p:nvSpPr>
            <p:cNvPr id="38944" name="Line 23"/>
            <p:cNvSpPr>
              <a:spLocks noChangeAspect="1" noChangeShapeType="1"/>
            </p:cNvSpPr>
            <p:nvPr/>
          </p:nvSpPr>
          <p:spPr bwMode="auto">
            <a:xfrm>
              <a:off x="5188" y="3209"/>
              <a:ext cx="100" cy="0"/>
            </a:xfrm>
            <a:prstGeom prst="line">
              <a:avLst/>
            </a:prstGeom>
            <a:noFill/>
            <a:ln w="0">
              <a:solidFill>
                <a:srgbClr val="000000"/>
              </a:solidFill>
              <a:round/>
              <a:headEnd/>
              <a:tailEnd/>
            </a:ln>
          </p:spPr>
          <p:txBody>
            <a:bodyPr/>
            <a:lstStyle/>
            <a:p>
              <a:endParaRPr lang="en-US"/>
            </a:p>
          </p:txBody>
        </p:sp>
        <p:sp>
          <p:nvSpPr>
            <p:cNvPr id="38945" name="Line 24"/>
            <p:cNvSpPr>
              <a:spLocks noChangeAspect="1" noChangeShapeType="1"/>
            </p:cNvSpPr>
            <p:nvPr/>
          </p:nvSpPr>
          <p:spPr bwMode="auto">
            <a:xfrm flipV="1">
              <a:off x="5288" y="1338"/>
              <a:ext cx="0" cy="1871"/>
            </a:xfrm>
            <a:prstGeom prst="line">
              <a:avLst/>
            </a:prstGeom>
            <a:noFill/>
            <a:ln w="0">
              <a:solidFill>
                <a:srgbClr val="000000"/>
              </a:solidFill>
              <a:round/>
              <a:headEnd/>
              <a:tailEnd/>
            </a:ln>
          </p:spPr>
          <p:txBody>
            <a:bodyPr/>
            <a:lstStyle/>
            <a:p>
              <a:endParaRPr lang="en-US"/>
            </a:p>
          </p:txBody>
        </p:sp>
        <p:sp>
          <p:nvSpPr>
            <p:cNvPr id="38946" name="Line 25"/>
            <p:cNvSpPr>
              <a:spLocks noChangeAspect="1" noChangeShapeType="1"/>
            </p:cNvSpPr>
            <p:nvPr/>
          </p:nvSpPr>
          <p:spPr bwMode="auto">
            <a:xfrm flipV="1">
              <a:off x="5188" y="1338"/>
              <a:ext cx="0" cy="1871"/>
            </a:xfrm>
            <a:prstGeom prst="line">
              <a:avLst/>
            </a:prstGeom>
            <a:noFill/>
            <a:ln w="0">
              <a:solidFill>
                <a:srgbClr val="000000"/>
              </a:solidFill>
              <a:round/>
              <a:headEnd/>
              <a:tailEnd/>
            </a:ln>
          </p:spPr>
          <p:txBody>
            <a:bodyPr/>
            <a:lstStyle/>
            <a:p>
              <a:endParaRPr lang="en-US"/>
            </a:p>
          </p:txBody>
        </p:sp>
        <p:sp>
          <p:nvSpPr>
            <p:cNvPr id="38947" name="Line 26"/>
            <p:cNvSpPr>
              <a:spLocks noChangeAspect="1" noChangeShapeType="1"/>
            </p:cNvSpPr>
            <p:nvPr/>
          </p:nvSpPr>
          <p:spPr bwMode="auto">
            <a:xfrm>
              <a:off x="5188" y="3209"/>
              <a:ext cx="100" cy="0"/>
            </a:xfrm>
            <a:prstGeom prst="line">
              <a:avLst/>
            </a:prstGeom>
            <a:noFill/>
            <a:ln w="0">
              <a:solidFill>
                <a:srgbClr val="000000"/>
              </a:solidFill>
              <a:round/>
              <a:headEnd/>
              <a:tailEnd/>
            </a:ln>
          </p:spPr>
          <p:txBody>
            <a:bodyPr/>
            <a:lstStyle/>
            <a:p>
              <a:endParaRPr lang="en-US"/>
            </a:p>
          </p:txBody>
        </p:sp>
        <p:sp>
          <p:nvSpPr>
            <p:cNvPr id="38948" name="Line 27"/>
            <p:cNvSpPr>
              <a:spLocks noChangeAspect="1" noChangeShapeType="1"/>
            </p:cNvSpPr>
            <p:nvPr/>
          </p:nvSpPr>
          <p:spPr bwMode="auto">
            <a:xfrm flipV="1">
              <a:off x="5288" y="1338"/>
              <a:ext cx="0" cy="1871"/>
            </a:xfrm>
            <a:prstGeom prst="line">
              <a:avLst/>
            </a:prstGeom>
            <a:noFill/>
            <a:ln w="0">
              <a:solidFill>
                <a:srgbClr val="000000"/>
              </a:solidFill>
              <a:round/>
              <a:headEnd/>
              <a:tailEnd/>
            </a:ln>
          </p:spPr>
          <p:txBody>
            <a:bodyPr/>
            <a:lstStyle/>
            <a:p>
              <a:endParaRPr lang="en-US"/>
            </a:p>
          </p:txBody>
        </p:sp>
        <p:sp>
          <p:nvSpPr>
            <p:cNvPr id="38949" name="Line 28"/>
            <p:cNvSpPr>
              <a:spLocks noChangeAspect="1" noChangeShapeType="1"/>
            </p:cNvSpPr>
            <p:nvPr/>
          </p:nvSpPr>
          <p:spPr bwMode="auto">
            <a:xfrm flipH="1">
              <a:off x="5266" y="2951"/>
              <a:ext cx="22" cy="0"/>
            </a:xfrm>
            <a:prstGeom prst="line">
              <a:avLst/>
            </a:prstGeom>
            <a:noFill/>
            <a:ln w="0">
              <a:solidFill>
                <a:srgbClr val="000000"/>
              </a:solidFill>
              <a:round/>
              <a:headEnd/>
              <a:tailEnd/>
            </a:ln>
          </p:spPr>
          <p:txBody>
            <a:bodyPr/>
            <a:lstStyle/>
            <a:p>
              <a:endParaRPr lang="en-US"/>
            </a:p>
          </p:txBody>
        </p:sp>
        <p:sp>
          <p:nvSpPr>
            <p:cNvPr id="38950" name="Line 29"/>
            <p:cNvSpPr>
              <a:spLocks noChangeAspect="1" noChangeShapeType="1"/>
            </p:cNvSpPr>
            <p:nvPr/>
          </p:nvSpPr>
          <p:spPr bwMode="auto">
            <a:xfrm>
              <a:off x="5188" y="2951"/>
              <a:ext cx="17" cy="0"/>
            </a:xfrm>
            <a:prstGeom prst="line">
              <a:avLst/>
            </a:prstGeom>
            <a:noFill/>
            <a:ln w="0">
              <a:solidFill>
                <a:srgbClr val="000000"/>
              </a:solidFill>
              <a:round/>
              <a:headEnd/>
              <a:tailEnd/>
            </a:ln>
          </p:spPr>
          <p:txBody>
            <a:bodyPr/>
            <a:lstStyle/>
            <a:p>
              <a:endParaRPr lang="en-US"/>
            </a:p>
          </p:txBody>
        </p:sp>
        <p:sp>
          <p:nvSpPr>
            <p:cNvPr id="38951" name="Rectangle 30"/>
            <p:cNvSpPr>
              <a:spLocks noChangeAspect="1" noChangeArrowheads="1"/>
            </p:cNvSpPr>
            <p:nvPr/>
          </p:nvSpPr>
          <p:spPr bwMode="auto">
            <a:xfrm>
              <a:off x="5301" y="2864"/>
              <a:ext cx="1" cy="214"/>
            </a:xfrm>
            <a:prstGeom prst="rect">
              <a:avLst/>
            </a:prstGeom>
            <a:noFill/>
            <a:ln w="9525">
              <a:noFill/>
              <a:miter lim="800000"/>
              <a:headEnd/>
              <a:tailEnd/>
            </a:ln>
          </p:spPr>
          <p:txBody>
            <a:bodyPr wrap="none" lIns="0" tIns="0" rIns="0" bIns="0">
              <a:spAutoFit/>
            </a:bodyPr>
            <a:lstStyle/>
            <a:p>
              <a:endParaRPr lang="en-US" sz="1800"/>
            </a:p>
          </p:txBody>
        </p:sp>
        <p:sp>
          <p:nvSpPr>
            <p:cNvPr id="38952" name="Line 31"/>
            <p:cNvSpPr>
              <a:spLocks noChangeAspect="1" noChangeShapeType="1"/>
            </p:cNvSpPr>
            <p:nvPr/>
          </p:nvSpPr>
          <p:spPr bwMode="auto">
            <a:xfrm flipH="1">
              <a:off x="5266" y="2680"/>
              <a:ext cx="22" cy="0"/>
            </a:xfrm>
            <a:prstGeom prst="line">
              <a:avLst/>
            </a:prstGeom>
            <a:noFill/>
            <a:ln w="0">
              <a:solidFill>
                <a:srgbClr val="000000"/>
              </a:solidFill>
              <a:round/>
              <a:headEnd/>
              <a:tailEnd/>
            </a:ln>
          </p:spPr>
          <p:txBody>
            <a:bodyPr/>
            <a:lstStyle/>
            <a:p>
              <a:endParaRPr lang="en-US"/>
            </a:p>
          </p:txBody>
        </p:sp>
        <p:sp>
          <p:nvSpPr>
            <p:cNvPr id="38953" name="Line 32"/>
            <p:cNvSpPr>
              <a:spLocks noChangeAspect="1" noChangeShapeType="1"/>
            </p:cNvSpPr>
            <p:nvPr/>
          </p:nvSpPr>
          <p:spPr bwMode="auto">
            <a:xfrm>
              <a:off x="5188" y="2680"/>
              <a:ext cx="17" cy="0"/>
            </a:xfrm>
            <a:prstGeom prst="line">
              <a:avLst/>
            </a:prstGeom>
            <a:noFill/>
            <a:ln w="0">
              <a:solidFill>
                <a:srgbClr val="000000"/>
              </a:solidFill>
              <a:round/>
              <a:headEnd/>
              <a:tailEnd/>
            </a:ln>
          </p:spPr>
          <p:txBody>
            <a:bodyPr/>
            <a:lstStyle/>
            <a:p>
              <a:endParaRPr lang="en-US"/>
            </a:p>
          </p:txBody>
        </p:sp>
        <p:sp>
          <p:nvSpPr>
            <p:cNvPr id="38954" name="Rectangle 33"/>
            <p:cNvSpPr>
              <a:spLocks noChangeAspect="1" noChangeArrowheads="1"/>
            </p:cNvSpPr>
            <p:nvPr/>
          </p:nvSpPr>
          <p:spPr bwMode="auto">
            <a:xfrm>
              <a:off x="5301" y="2593"/>
              <a:ext cx="1" cy="214"/>
            </a:xfrm>
            <a:prstGeom prst="rect">
              <a:avLst/>
            </a:prstGeom>
            <a:noFill/>
            <a:ln w="9525">
              <a:noFill/>
              <a:miter lim="800000"/>
              <a:headEnd/>
              <a:tailEnd/>
            </a:ln>
          </p:spPr>
          <p:txBody>
            <a:bodyPr wrap="none" lIns="0" tIns="0" rIns="0" bIns="0">
              <a:spAutoFit/>
            </a:bodyPr>
            <a:lstStyle/>
            <a:p>
              <a:endParaRPr lang="en-US" sz="1800"/>
            </a:p>
          </p:txBody>
        </p:sp>
        <p:sp>
          <p:nvSpPr>
            <p:cNvPr id="38955" name="Line 34"/>
            <p:cNvSpPr>
              <a:spLocks noChangeAspect="1" noChangeShapeType="1"/>
            </p:cNvSpPr>
            <p:nvPr/>
          </p:nvSpPr>
          <p:spPr bwMode="auto">
            <a:xfrm flipH="1">
              <a:off x="5266" y="2409"/>
              <a:ext cx="22" cy="0"/>
            </a:xfrm>
            <a:prstGeom prst="line">
              <a:avLst/>
            </a:prstGeom>
            <a:noFill/>
            <a:ln w="0">
              <a:solidFill>
                <a:srgbClr val="000000"/>
              </a:solidFill>
              <a:round/>
              <a:headEnd/>
              <a:tailEnd/>
            </a:ln>
          </p:spPr>
          <p:txBody>
            <a:bodyPr/>
            <a:lstStyle/>
            <a:p>
              <a:endParaRPr lang="en-US"/>
            </a:p>
          </p:txBody>
        </p:sp>
        <p:sp>
          <p:nvSpPr>
            <p:cNvPr id="38956" name="Line 35"/>
            <p:cNvSpPr>
              <a:spLocks noChangeAspect="1" noChangeShapeType="1"/>
            </p:cNvSpPr>
            <p:nvPr/>
          </p:nvSpPr>
          <p:spPr bwMode="auto">
            <a:xfrm>
              <a:off x="5188" y="2409"/>
              <a:ext cx="17" cy="0"/>
            </a:xfrm>
            <a:prstGeom prst="line">
              <a:avLst/>
            </a:prstGeom>
            <a:noFill/>
            <a:ln w="0">
              <a:solidFill>
                <a:srgbClr val="000000"/>
              </a:solidFill>
              <a:round/>
              <a:headEnd/>
              <a:tailEnd/>
            </a:ln>
          </p:spPr>
          <p:txBody>
            <a:bodyPr/>
            <a:lstStyle/>
            <a:p>
              <a:endParaRPr lang="en-US"/>
            </a:p>
          </p:txBody>
        </p:sp>
        <p:sp>
          <p:nvSpPr>
            <p:cNvPr id="38957" name="Rectangle 36"/>
            <p:cNvSpPr>
              <a:spLocks noChangeAspect="1" noChangeArrowheads="1"/>
            </p:cNvSpPr>
            <p:nvPr/>
          </p:nvSpPr>
          <p:spPr bwMode="auto">
            <a:xfrm>
              <a:off x="5301" y="2320"/>
              <a:ext cx="1" cy="214"/>
            </a:xfrm>
            <a:prstGeom prst="rect">
              <a:avLst/>
            </a:prstGeom>
            <a:noFill/>
            <a:ln w="9525">
              <a:noFill/>
              <a:miter lim="800000"/>
              <a:headEnd/>
              <a:tailEnd/>
            </a:ln>
          </p:spPr>
          <p:txBody>
            <a:bodyPr wrap="none" lIns="0" tIns="0" rIns="0" bIns="0">
              <a:spAutoFit/>
            </a:bodyPr>
            <a:lstStyle/>
            <a:p>
              <a:endParaRPr lang="en-US" sz="1800"/>
            </a:p>
          </p:txBody>
        </p:sp>
        <p:sp>
          <p:nvSpPr>
            <p:cNvPr id="38958" name="Line 37"/>
            <p:cNvSpPr>
              <a:spLocks noChangeAspect="1" noChangeShapeType="1"/>
            </p:cNvSpPr>
            <p:nvPr/>
          </p:nvSpPr>
          <p:spPr bwMode="auto">
            <a:xfrm flipH="1">
              <a:off x="5266" y="2133"/>
              <a:ext cx="22" cy="0"/>
            </a:xfrm>
            <a:prstGeom prst="line">
              <a:avLst/>
            </a:prstGeom>
            <a:noFill/>
            <a:ln w="0">
              <a:solidFill>
                <a:srgbClr val="000000"/>
              </a:solidFill>
              <a:round/>
              <a:headEnd/>
              <a:tailEnd/>
            </a:ln>
          </p:spPr>
          <p:txBody>
            <a:bodyPr/>
            <a:lstStyle/>
            <a:p>
              <a:endParaRPr lang="en-US"/>
            </a:p>
          </p:txBody>
        </p:sp>
        <p:sp>
          <p:nvSpPr>
            <p:cNvPr id="38959" name="Line 38"/>
            <p:cNvSpPr>
              <a:spLocks noChangeAspect="1" noChangeShapeType="1"/>
            </p:cNvSpPr>
            <p:nvPr/>
          </p:nvSpPr>
          <p:spPr bwMode="auto">
            <a:xfrm>
              <a:off x="5188" y="2133"/>
              <a:ext cx="17" cy="0"/>
            </a:xfrm>
            <a:prstGeom prst="line">
              <a:avLst/>
            </a:prstGeom>
            <a:noFill/>
            <a:ln w="0">
              <a:solidFill>
                <a:srgbClr val="000000"/>
              </a:solidFill>
              <a:round/>
              <a:headEnd/>
              <a:tailEnd/>
            </a:ln>
          </p:spPr>
          <p:txBody>
            <a:bodyPr/>
            <a:lstStyle/>
            <a:p>
              <a:endParaRPr lang="en-US"/>
            </a:p>
          </p:txBody>
        </p:sp>
        <p:sp>
          <p:nvSpPr>
            <p:cNvPr id="38960" name="Rectangle 39"/>
            <p:cNvSpPr>
              <a:spLocks noChangeAspect="1" noChangeArrowheads="1"/>
            </p:cNvSpPr>
            <p:nvPr/>
          </p:nvSpPr>
          <p:spPr bwMode="auto">
            <a:xfrm>
              <a:off x="5301" y="2046"/>
              <a:ext cx="1" cy="214"/>
            </a:xfrm>
            <a:prstGeom prst="rect">
              <a:avLst/>
            </a:prstGeom>
            <a:noFill/>
            <a:ln w="9525">
              <a:noFill/>
              <a:miter lim="800000"/>
              <a:headEnd/>
              <a:tailEnd/>
            </a:ln>
          </p:spPr>
          <p:txBody>
            <a:bodyPr wrap="none" lIns="0" tIns="0" rIns="0" bIns="0">
              <a:spAutoFit/>
            </a:bodyPr>
            <a:lstStyle/>
            <a:p>
              <a:endParaRPr lang="en-US" sz="1800"/>
            </a:p>
          </p:txBody>
        </p:sp>
        <p:sp>
          <p:nvSpPr>
            <p:cNvPr id="38961" name="Line 40"/>
            <p:cNvSpPr>
              <a:spLocks noChangeAspect="1" noChangeShapeType="1"/>
            </p:cNvSpPr>
            <p:nvPr/>
          </p:nvSpPr>
          <p:spPr bwMode="auto">
            <a:xfrm flipH="1">
              <a:off x="5266" y="1862"/>
              <a:ext cx="22" cy="0"/>
            </a:xfrm>
            <a:prstGeom prst="line">
              <a:avLst/>
            </a:prstGeom>
            <a:noFill/>
            <a:ln w="0">
              <a:solidFill>
                <a:srgbClr val="000000"/>
              </a:solidFill>
              <a:round/>
              <a:headEnd/>
              <a:tailEnd/>
            </a:ln>
          </p:spPr>
          <p:txBody>
            <a:bodyPr/>
            <a:lstStyle/>
            <a:p>
              <a:endParaRPr lang="en-US"/>
            </a:p>
          </p:txBody>
        </p:sp>
        <p:sp>
          <p:nvSpPr>
            <p:cNvPr id="38962" name="Line 41"/>
            <p:cNvSpPr>
              <a:spLocks noChangeAspect="1" noChangeShapeType="1"/>
            </p:cNvSpPr>
            <p:nvPr/>
          </p:nvSpPr>
          <p:spPr bwMode="auto">
            <a:xfrm>
              <a:off x="5188" y="1862"/>
              <a:ext cx="17" cy="0"/>
            </a:xfrm>
            <a:prstGeom prst="line">
              <a:avLst/>
            </a:prstGeom>
            <a:noFill/>
            <a:ln w="0">
              <a:solidFill>
                <a:srgbClr val="000000"/>
              </a:solidFill>
              <a:round/>
              <a:headEnd/>
              <a:tailEnd/>
            </a:ln>
          </p:spPr>
          <p:txBody>
            <a:bodyPr/>
            <a:lstStyle/>
            <a:p>
              <a:endParaRPr lang="en-US"/>
            </a:p>
          </p:txBody>
        </p:sp>
        <p:sp>
          <p:nvSpPr>
            <p:cNvPr id="38963" name="Rectangle 42"/>
            <p:cNvSpPr>
              <a:spLocks noChangeAspect="1" noChangeArrowheads="1"/>
            </p:cNvSpPr>
            <p:nvPr/>
          </p:nvSpPr>
          <p:spPr bwMode="auto">
            <a:xfrm>
              <a:off x="5301" y="1774"/>
              <a:ext cx="1" cy="214"/>
            </a:xfrm>
            <a:prstGeom prst="rect">
              <a:avLst/>
            </a:prstGeom>
            <a:noFill/>
            <a:ln w="9525">
              <a:noFill/>
              <a:miter lim="800000"/>
              <a:headEnd/>
              <a:tailEnd/>
            </a:ln>
          </p:spPr>
          <p:txBody>
            <a:bodyPr wrap="none" lIns="0" tIns="0" rIns="0" bIns="0">
              <a:spAutoFit/>
            </a:bodyPr>
            <a:lstStyle/>
            <a:p>
              <a:endParaRPr lang="en-US" sz="1800"/>
            </a:p>
          </p:txBody>
        </p:sp>
        <p:sp>
          <p:nvSpPr>
            <p:cNvPr id="38964" name="Line 43"/>
            <p:cNvSpPr>
              <a:spLocks noChangeAspect="1" noChangeShapeType="1"/>
            </p:cNvSpPr>
            <p:nvPr/>
          </p:nvSpPr>
          <p:spPr bwMode="auto">
            <a:xfrm flipH="1">
              <a:off x="5266" y="1591"/>
              <a:ext cx="22" cy="0"/>
            </a:xfrm>
            <a:prstGeom prst="line">
              <a:avLst/>
            </a:prstGeom>
            <a:noFill/>
            <a:ln w="0">
              <a:solidFill>
                <a:srgbClr val="000000"/>
              </a:solidFill>
              <a:round/>
              <a:headEnd/>
              <a:tailEnd/>
            </a:ln>
          </p:spPr>
          <p:txBody>
            <a:bodyPr/>
            <a:lstStyle/>
            <a:p>
              <a:endParaRPr lang="en-US"/>
            </a:p>
          </p:txBody>
        </p:sp>
        <p:sp>
          <p:nvSpPr>
            <p:cNvPr id="38965" name="Line 44"/>
            <p:cNvSpPr>
              <a:spLocks noChangeAspect="1" noChangeShapeType="1"/>
            </p:cNvSpPr>
            <p:nvPr/>
          </p:nvSpPr>
          <p:spPr bwMode="auto">
            <a:xfrm>
              <a:off x="5188" y="1591"/>
              <a:ext cx="17" cy="0"/>
            </a:xfrm>
            <a:prstGeom prst="line">
              <a:avLst/>
            </a:prstGeom>
            <a:noFill/>
            <a:ln w="0">
              <a:solidFill>
                <a:srgbClr val="000000"/>
              </a:solidFill>
              <a:round/>
              <a:headEnd/>
              <a:tailEnd/>
            </a:ln>
          </p:spPr>
          <p:txBody>
            <a:bodyPr/>
            <a:lstStyle/>
            <a:p>
              <a:endParaRPr lang="en-US"/>
            </a:p>
          </p:txBody>
        </p:sp>
        <p:sp>
          <p:nvSpPr>
            <p:cNvPr id="38966" name="Rectangle 45"/>
            <p:cNvSpPr>
              <a:spLocks noChangeAspect="1" noChangeArrowheads="1"/>
            </p:cNvSpPr>
            <p:nvPr/>
          </p:nvSpPr>
          <p:spPr bwMode="auto">
            <a:xfrm>
              <a:off x="5301" y="1504"/>
              <a:ext cx="1" cy="214"/>
            </a:xfrm>
            <a:prstGeom prst="rect">
              <a:avLst/>
            </a:prstGeom>
            <a:noFill/>
            <a:ln w="9525">
              <a:noFill/>
              <a:miter lim="800000"/>
              <a:headEnd/>
              <a:tailEnd/>
            </a:ln>
          </p:spPr>
          <p:txBody>
            <a:bodyPr wrap="none" lIns="0" tIns="0" rIns="0" bIns="0">
              <a:spAutoFit/>
            </a:bodyPr>
            <a:lstStyle/>
            <a:p>
              <a:endParaRPr lang="en-US" sz="1800"/>
            </a:p>
          </p:txBody>
        </p:sp>
        <p:sp>
          <p:nvSpPr>
            <p:cNvPr id="38967" name="Rectangle 46"/>
            <p:cNvSpPr>
              <a:spLocks noChangeAspect="1" noChangeArrowheads="1"/>
            </p:cNvSpPr>
            <p:nvPr/>
          </p:nvSpPr>
          <p:spPr bwMode="auto">
            <a:xfrm>
              <a:off x="5288" y="1170"/>
              <a:ext cx="1" cy="214"/>
            </a:xfrm>
            <a:prstGeom prst="rect">
              <a:avLst/>
            </a:prstGeom>
            <a:noFill/>
            <a:ln w="9525">
              <a:noFill/>
              <a:miter lim="800000"/>
              <a:headEnd/>
              <a:tailEnd/>
            </a:ln>
          </p:spPr>
          <p:txBody>
            <a:bodyPr wrap="none" lIns="0" tIns="0" rIns="0" bIns="0">
              <a:spAutoFit/>
            </a:bodyPr>
            <a:lstStyle/>
            <a:p>
              <a:endParaRPr lang="en-US" sz="1800"/>
            </a:p>
          </p:txBody>
        </p:sp>
        <p:sp>
          <p:nvSpPr>
            <p:cNvPr id="38968" name="Rectangle 47"/>
            <p:cNvSpPr>
              <a:spLocks noChangeAspect="1" noChangeArrowheads="1"/>
            </p:cNvSpPr>
            <p:nvPr/>
          </p:nvSpPr>
          <p:spPr bwMode="auto">
            <a:xfrm>
              <a:off x="5568" y="1128"/>
              <a:ext cx="1" cy="214"/>
            </a:xfrm>
            <a:prstGeom prst="rect">
              <a:avLst/>
            </a:prstGeom>
            <a:noFill/>
            <a:ln w="9525">
              <a:noFill/>
              <a:miter lim="800000"/>
              <a:headEnd/>
              <a:tailEnd/>
            </a:ln>
          </p:spPr>
          <p:txBody>
            <a:bodyPr wrap="none" lIns="0" tIns="0" rIns="0" bIns="0">
              <a:spAutoFit/>
            </a:bodyPr>
            <a:lstStyle/>
            <a:p>
              <a:endParaRPr lang="en-US" sz="1800"/>
            </a:p>
          </p:txBody>
        </p:sp>
        <p:sp>
          <p:nvSpPr>
            <p:cNvPr id="38969" name="Line 48"/>
            <p:cNvSpPr>
              <a:spLocks noChangeAspect="1" noChangeShapeType="1"/>
            </p:cNvSpPr>
            <p:nvPr/>
          </p:nvSpPr>
          <p:spPr bwMode="auto">
            <a:xfrm>
              <a:off x="5188" y="1338"/>
              <a:ext cx="100" cy="0"/>
            </a:xfrm>
            <a:prstGeom prst="line">
              <a:avLst/>
            </a:prstGeom>
            <a:noFill/>
            <a:ln w="0">
              <a:solidFill>
                <a:srgbClr val="000000"/>
              </a:solidFill>
              <a:round/>
              <a:headEnd/>
              <a:tailEnd/>
            </a:ln>
          </p:spPr>
          <p:txBody>
            <a:bodyPr/>
            <a:lstStyle/>
            <a:p>
              <a:endParaRPr lang="en-US"/>
            </a:p>
          </p:txBody>
        </p:sp>
        <p:sp>
          <p:nvSpPr>
            <p:cNvPr id="38970" name="Line 49"/>
            <p:cNvSpPr>
              <a:spLocks noChangeAspect="1" noChangeShapeType="1"/>
            </p:cNvSpPr>
            <p:nvPr/>
          </p:nvSpPr>
          <p:spPr bwMode="auto">
            <a:xfrm>
              <a:off x="5188" y="3209"/>
              <a:ext cx="100" cy="0"/>
            </a:xfrm>
            <a:prstGeom prst="line">
              <a:avLst/>
            </a:prstGeom>
            <a:noFill/>
            <a:ln w="0">
              <a:solidFill>
                <a:srgbClr val="000000"/>
              </a:solidFill>
              <a:round/>
              <a:headEnd/>
              <a:tailEnd/>
            </a:ln>
          </p:spPr>
          <p:txBody>
            <a:bodyPr/>
            <a:lstStyle/>
            <a:p>
              <a:endParaRPr lang="en-US"/>
            </a:p>
          </p:txBody>
        </p:sp>
        <p:sp>
          <p:nvSpPr>
            <p:cNvPr id="38971" name="Line 50"/>
            <p:cNvSpPr>
              <a:spLocks noChangeAspect="1" noChangeShapeType="1"/>
            </p:cNvSpPr>
            <p:nvPr/>
          </p:nvSpPr>
          <p:spPr bwMode="auto">
            <a:xfrm flipV="1">
              <a:off x="5288" y="1338"/>
              <a:ext cx="0" cy="1871"/>
            </a:xfrm>
            <a:prstGeom prst="line">
              <a:avLst/>
            </a:prstGeom>
            <a:noFill/>
            <a:ln w="0">
              <a:solidFill>
                <a:srgbClr val="000000"/>
              </a:solidFill>
              <a:round/>
              <a:headEnd/>
              <a:tailEnd/>
            </a:ln>
          </p:spPr>
          <p:txBody>
            <a:bodyPr/>
            <a:lstStyle/>
            <a:p>
              <a:endParaRPr lang="en-US"/>
            </a:p>
          </p:txBody>
        </p:sp>
      </p:grpSp>
      <p:sp>
        <p:nvSpPr>
          <p:cNvPr id="38915" name="Rectangle 6"/>
          <p:cNvSpPr>
            <a:spLocks noChangeArrowheads="1"/>
          </p:cNvSpPr>
          <p:nvPr/>
        </p:nvSpPr>
        <p:spPr bwMode="auto">
          <a:xfrm>
            <a:off x="1258888" y="6381750"/>
            <a:ext cx="3190875" cy="600075"/>
          </a:xfrm>
          <a:prstGeom prst="rect">
            <a:avLst/>
          </a:prstGeom>
          <a:solidFill>
            <a:schemeClr val="bg1"/>
          </a:solidFill>
          <a:ln w="9525">
            <a:noFill/>
            <a:miter lim="800000"/>
            <a:headEnd/>
            <a:tailEnd/>
          </a:ln>
        </p:spPr>
        <p:txBody>
          <a:bodyPr wrap="none" anchor="ctr"/>
          <a:lstStyle/>
          <a:p>
            <a:endParaRPr lang="en-US"/>
          </a:p>
        </p:txBody>
      </p:sp>
      <p:sp>
        <p:nvSpPr>
          <p:cNvPr id="38916" name="Text Box 7"/>
          <p:cNvSpPr txBox="1">
            <a:spLocks noChangeArrowheads="1"/>
          </p:cNvSpPr>
          <p:nvPr/>
        </p:nvSpPr>
        <p:spPr bwMode="auto">
          <a:xfrm rot="-5400000">
            <a:off x="-483394" y="3191669"/>
            <a:ext cx="3306763" cy="396875"/>
          </a:xfrm>
          <a:prstGeom prst="rect">
            <a:avLst/>
          </a:prstGeom>
          <a:noFill/>
          <a:ln w="9525">
            <a:noFill/>
            <a:miter lim="800000"/>
            <a:headEnd/>
            <a:tailEnd/>
          </a:ln>
        </p:spPr>
        <p:txBody>
          <a:bodyPr>
            <a:spAutoFit/>
          </a:bodyPr>
          <a:lstStyle/>
          <a:p>
            <a:pPr>
              <a:spcBef>
                <a:spcPct val="50000"/>
              </a:spcBef>
            </a:pPr>
            <a:r>
              <a:rPr lang="en-US" sz="2000"/>
              <a:t>Correlation coefficient</a:t>
            </a:r>
          </a:p>
        </p:txBody>
      </p:sp>
      <p:sp>
        <p:nvSpPr>
          <p:cNvPr id="38917" name="Text Box 8"/>
          <p:cNvSpPr txBox="1">
            <a:spLocks noChangeArrowheads="1"/>
          </p:cNvSpPr>
          <p:nvPr/>
        </p:nvSpPr>
        <p:spPr bwMode="auto">
          <a:xfrm>
            <a:off x="1747838" y="5629275"/>
            <a:ext cx="628650" cy="366713"/>
          </a:xfrm>
          <a:prstGeom prst="rect">
            <a:avLst/>
          </a:prstGeom>
          <a:noFill/>
          <a:ln w="9525">
            <a:noFill/>
            <a:miter lim="800000"/>
            <a:headEnd/>
            <a:tailEnd/>
          </a:ln>
        </p:spPr>
        <p:txBody>
          <a:bodyPr>
            <a:spAutoFit/>
          </a:bodyPr>
          <a:lstStyle/>
          <a:p>
            <a:pPr>
              <a:spcBef>
                <a:spcPct val="50000"/>
              </a:spcBef>
            </a:pPr>
            <a:r>
              <a:rPr lang="en-US" sz="1800"/>
              <a:t>0</a:t>
            </a:r>
          </a:p>
        </p:txBody>
      </p:sp>
      <p:sp>
        <p:nvSpPr>
          <p:cNvPr id="38918" name="Text Box 9"/>
          <p:cNvSpPr txBox="1">
            <a:spLocks noChangeArrowheads="1"/>
          </p:cNvSpPr>
          <p:nvPr/>
        </p:nvSpPr>
        <p:spPr bwMode="auto">
          <a:xfrm>
            <a:off x="6840538" y="5627688"/>
            <a:ext cx="628650" cy="366712"/>
          </a:xfrm>
          <a:prstGeom prst="rect">
            <a:avLst/>
          </a:prstGeom>
          <a:noFill/>
          <a:ln w="9525">
            <a:noFill/>
            <a:miter lim="800000"/>
            <a:headEnd/>
            <a:tailEnd/>
          </a:ln>
        </p:spPr>
        <p:txBody>
          <a:bodyPr>
            <a:spAutoFit/>
          </a:bodyPr>
          <a:lstStyle/>
          <a:p>
            <a:pPr>
              <a:spcBef>
                <a:spcPct val="50000"/>
              </a:spcBef>
            </a:pPr>
            <a:r>
              <a:rPr lang="en-US" sz="1800"/>
              <a:t>90</a:t>
            </a:r>
          </a:p>
        </p:txBody>
      </p:sp>
      <p:sp>
        <p:nvSpPr>
          <p:cNvPr id="38919" name="Text Box 10"/>
          <p:cNvSpPr txBox="1">
            <a:spLocks noChangeArrowheads="1"/>
          </p:cNvSpPr>
          <p:nvPr/>
        </p:nvSpPr>
        <p:spPr bwMode="auto">
          <a:xfrm>
            <a:off x="5167313" y="5626100"/>
            <a:ext cx="628650" cy="366713"/>
          </a:xfrm>
          <a:prstGeom prst="rect">
            <a:avLst/>
          </a:prstGeom>
          <a:noFill/>
          <a:ln w="9525">
            <a:noFill/>
            <a:miter lim="800000"/>
            <a:headEnd/>
            <a:tailEnd/>
          </a:ln>
        </p:spPr>
        <p:txBody>
          <a:bodyPr>
            <a:spAutoFit/>
          </a:bodyPr>
          <a:lstStyle/>
          <a:p>
            <a:pPr>
              <a:spcBef>
                <a:spcPct val="50000"/>
              </a:spcBef>
            </a:pPr>
            <a:r>
              <a:rPr lang="en-US" sz="1800"/>
              <a:t>60</a:t>
            </a:r>
          </a:p>
        </p:txBody>
      </p:sp>
      <p:sp>
        <p:nvSpPr>
          <p:cNvPr id="38920" name="Text Box 11"/>
          <p:cNvSpPr txBox="1">
            <a:spLocks noChangeArrowheads="1"/>
          </p:cNvSpPr>
          <p:nvPr/>
        </p:nvSpPr>
        <p:spPr bwMode="auto">
          <a:xfrm>
            <a:off x="3367088" y="5624513"/>
            <a:ext cx="628650" cy="366712"/>
          </a:xfrm>
          <a:prstGeom prst="rect">
            <a:avLst/>
          </a:prstGeom>
          <a:noFill/>
          <a:ln w="9525">
            <a:noFill/>
            <a:miter lim="800000"/>
            <a:headEnd/>
            <a:tailEnd/>
          </a:ln>
        </p:spPr>
        <p:txBody>
          <a:bodyPr>
            <a:spAutoFit/>
          </a:bodyPr>
          <a:lstStyle/>
          <a:p>
            <a:pPr>
              <a:spcBef>
                <a:spcPct val="50000"/>
              </a:spcBef>
            </a:pPr>
            <a:r>
              <a:rPr lang="en-US" sz="1800"/>
              <a:t>30</a:t>
            </a:r>
          </a:p>
        </p:txBody>
      </p:sp>
      <p:sp>
        <p:nvSpPr>
          <p:cNvPr id="38921" name="Text Box 12"/>
          <p:cNvSpPr txBox="1">
            <a:spLocks noChangeArrowheads="1"/>
          </p:cNvSpPr>
          <p:nvPr/>
        </p:nvSpPr>
        <p:spPr bwMode="auto">
          <a:xfrm>
            <a:off x="3095625" y="5978525"/>
            <a:ext cx="3657600" cy="366713"/>
          </a:xfrm>
          <a:prstGeom prst="rect">
            <a:avLst/>
          </a:prstGeom>
          <a:noFill/>
          <a:ln w="9525">
            <a:noFill/>
            <a:miter lim="800000"/>
            <a:headEnd/>
            <a:tailEnd/>
          </a:ln>
        </p:spPr>
        <p:txBody>
          <a:bodyPr>
            <a:spAutoFit/>
          </a:bodyPr>
          <a:lstStyle/>
          <a:p>
            <a:pPr>
              <a:spcBef>
                <a:spcPct val="50000"/>
              </a:spcBef>
            </a:pPr>
            <a:r>
              <a:rPr lang="en-US" sz="1800"/>
              <a:t>Orientation difference (</a:t>
            </a:r>
            <a:r>
              <a:rPr lang="en-US" sz="1800">
                <a:latin typeface="Symbol" pitchFamily="18" charset="2"/>
              </a:rPr>
              <a:t>Dq</a:t>
            </a:r>
            <a:r>
              <a:rPr lang="en-US" sz="1800"/>
              <a:t>)</a:t>
            </a:r>
          </a:p>
        </p:txBody>
      </p:sp>
      <p:sp>
        <p:nvSpPr>
          <p:cNvPr id="38922" name="Text Box 13"/>
          <p:cNvSpPr txBox="1">
            <a:spLocks noChangeArrowheads="1"/>
          </p:cNvSpPr>
          <p:nvPr/>
        </p:nvSpPr>
        <p:spPr bwMode="auto">
          <a:xfrm>
            <a:off x="457200" y="292100"/>
            <a:ext cx="8305800" cy="1373188"/>
          </a:xfrm>
          <a:prstGeom prst="rect">
            <a:avLst/>
          </a:prstGeom>
          <a:noFill/>
          <a:ln w="9525">
            <a:noFill/>
            <a:miter lim="800000"/>
            <a:headEnd/>
            <a:tailEnd/>
          </a:ln>
        </p:spPr>
        <p:txBody>
          <a:bodyPr>
            <a:spAutoFit/>
          </a:bodyPr>
          <a:lstStyle/>
          <a:p>
            <a:pPr algn="ctr" eaLnBrk="0" hangingPunct="0"/>
            <a:r>
              <a:rPr lang="en-US" sz="2800" i="1" dirty="0"/>
              <a:t>Noise correlations </a:t>
            </a:r>
            <a:r>
              <a:rPr lang="en-US" sz="2800" i="1" dirty="0" smtClean="0"/>
              <a:t>depend on stimulus preference</a:t>
            </a:r>
            <a:endParaRPr lang="en-US" sz="2800" i="1" dirty="0"/>
          </a:p>
          <a:p>
            <a:pPr algn="ctr" eaLnBrk="0" hangingPunct="0"/>
            <a:endParaRPr lang="en-US" sz="2800" b="1" i="1" dirty="0"/>
          </a:p>
          <a:p>
            <a:pPr algn="ctr" eaLnBrk="0" hangingPunct="0"/>
            <a:r>
              <a:rPr lang="en-US" sz="2800" b="1" i="1" dirty="0"/>
              <a:t>                         </a:t>
            </a:r>
          </a:p>
        </p:txBody>
      </p:sp>
      <p:sp>
        <p:nvSpPr>
          <p:cNvPr id="38923" name="Text Box 14"/>
          <p:cNvSpPr txBox="1">
            <a:spLocks noChangeArrowheads="1"/>
          </p:cNvSpPr>
          <p:nvPr/>
        </p:nvSpPr>
        <p:spPr bwMode="auto">
          <a:xfrm>
            <a:off x="6732588" y="6543675"/>
            <a:ext cx="4316412" cy="274638"/>
          </a:xfrm>
          <a:prstGeom prst="rect">
            <a:avLst/>
          </a:prstGeom>
          <a:noFill/>
          <a:ln w="9525">
            <a:noFill/>
            <a:miter lim="800000"/>
            <a:headEnd/>
            <a:tailEnd/>
          </a:ln>
        </p:spPr>
        <p:txBody>
          <a:bodyPr>
            <a:spAutoFit/>
          </a:bodyPr>
          <a:lstStyle/>
          <a:p>
            <a:pPr eaLnBrk="0" hangingPunct="0"/>
            <a:r>
              <a:rPr lang="en-US" sz="1200">
                <a:latin typeface="Times New Roman" pitchFamily="18" charset="0"/>
              </a:rPr>
              <a:t>Gutnisky and Dragoi, </a:t>
            </a:r>
            <a:r>
              <a:rPr lang="en-US" sz="1200" i="1">
                <a:latin typeface="Times New Roman" pitchFamily="18" charset="0"/>
              </a:rPr>
              <a:t>Nature</a:t>
            </a:r>
            <a:r>
              <a:rPr lang="en-US" sz="1200">
                <a:latin typeface="Times New Roman" pitchFamily="18" charset="0"/>
              </a:rPr>
              <a:t>, 2008</a:t>
            </a:r>
          </a:p>
        </p:txBody>
      </p:sp>
      <p:sp>
        <p:nvSpPr>
          <p:cNvPr id="38924" name="Text Box 51"/>
          <p:cNvSpPr txBox="1">
            <a:spLocks noChangeArrowheads="1"/>
          </p:cNvSpPr>
          <p:nvPr/>
        </p:nvSpPr>
        <p:spPr bwMode="auto">
          <a:xfrm>
            <a:off x="7019925" y="1736725"/>
            <a:ext cx="1260475" cy="517525"/>
          </a:xfrm>
          <a:prstGeom prst="rect">
            <a:avLst/>
          </a:prstGeom>
          <a:noFill/>
          <a:ln w="9525">
            <a:noFill/>
            <a:miter lim="800000"/>
            <a:headEnd/>
            <a:tailEnd/>
          </a:ln>
        </p:spPr>
        <p:txBody>
          <a:bodyPr>
            <a:spAutoFit/>
          </a:bodyPr>
          <a:lstStyle/>
          <a:p>
            <a:pPr algn="ctr">
              <a:spcBef>
                <a:spcPct val="50000"/>
              </a:spcBef>
            </a:pPr>
            <a:r>
              <a:rPr lang="en-US" sz="1400"/>
              <a:t>Probability density</a:t>
            </a:r>
          </a:p>
        </p:txBody>
      </p:sp>
      <p:sp>
        <p:nvSpPr>
          <p:cNvPr id="38925" name="Line 53"/>
          <p:cNvSpPr>
            <a:spLocks noChangeShapeType="1"/>
          </p:cNvSpPr>
          <p:nvPr/>
        </p:nvSpPr>
        <p:spPr bwMode="auto">
          <a:xfrm flipH="1">
            <a:off x="7612063" y="4862513"/>
            <a:ext cx="34925" cy="0"/>
          </a:xfrm>
          <a:prstGeom prst="line">
            <a:avLst/>
          </a:prstGeom>
          <a:noFill/>
          <a:ln w="0">
            <a:solidFill>
              <a:srgbClr val="000000"/>
            </a:solidFill>
            <a:round/>
            <a:headEnd/>
            <a:tailEnd/>
          </a:ln>
        </p:spPr>
        <p:txBody>
          <a:bodyPr/>
          <a:lstStyle/>
          <a:p>
            <a:endParaRPr lang="en-US"/>
          </a:p>
        </p:txBody>
      </p:sp>
      <p:sp>
        <p:nvSpPr>
          <p:cNvPr id="38926" name="Rectangle 54"/>
          <p:cNvSpPr>
            <a:spLocks noChangeArrowheads="1"/>
          </p:cNvSpPr>
          <p:nvPr/>
        </p:nvSpPr>
        <p:spPr bwMode="auto">
          <a:xfrm>
            <a:off x="7667625" y="472440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a:p>
        </p:txBody>
      </p:sp>
      <p:sp>
        <p:nvSpPr>
          <p:cNvPr id="38927" name="Line 55"/>
          <p:cNvSpPr>
            <a:spLocks noChangeShapeType="1"/>
          </p:cNvSpPr>
          <p:nvPr/>
        </p:nvSpPr>
        <p:spPr bwMode="auto">
          <a:xfrm flipH="1">
            <a:off x="7612063" y="4432300"/>
            <a:ext cx="34925" cy="0"/>
          </a:xfrm>
          <a:prstGeom prst="line">
            <a:avLst/>
          </a:prstGeom>
          <a:noFill/>
          <a:ln w="0">
            <a:solidFill>
              <a:srgbClr val="000000"/>
            </a:solidFill>
            <a:round/>
            <a:headEnd/>
            <a:tailEnd/>
          </a:ln>
        </p:spPr>
        <p:txBody>
          <a:bodyPr/>
          <a:lstStyle/>
          <a:p>
            <a:endParaRPr lang="en-US"/>
          </a:p>
        </p:txBody>
      </p:sp>
      <p:sp>
        <p:nvSpPr>
          <p:cNvPr id="38928" name="Rectangle 56"/>
          <p:cNvSpPr>
            <a:spLocks noChangeArrowheads="1"/>
          </p:cNvSpPr>
          <p:nvPr/>
        </p:nvSpPr>
        <p:spPr bwMode="auto">
          <a:xfrm>
            <a:off x="7667625" y="4294188"/>
            <a:ext cx="84138" cy="182562"/>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a:p>
        </p:txBody>
      </p:sp>
      <p:sp>
        <p:nvSpPr>
          <p:cNvPr id="38929" name="Line 57"/>
          <p:cNvSpPr>
            <a:spLocks noChangeShapeType="1"/>
          </p:cNvSpPr>
          <p:nvPr/>
        </p:nvSpPr>
        <p:spPr bwMode="auto">
          <a:xfrm flipH="1">
            <a:off x="7612063" y="4002088"/>
            <a:ext cx="34925" cy="0"/>
          </a:xfrm>
          <a:prstGeom prst="line">
            <a:avLst/>
          </a:prstGeom>
          <a:noFill/>
          <a:ln w="0">
            <a:solidFill>
              <a:srgbClr val="000000"/>
            </a:solidFill>
            <a:round/>
            <a:headEnd/>
            <a:tailEnd/>
          </a:ln>
        </p:spPr>
        <p:txBody>
          <a:bodyPr/>
          <a:lstStyle/>
          <a:p>
            <a:endParaRPr lang="en-US"/>
          </a:p>
        </p:txBody>
      </p:sp>
      <p:sp>
        <p:nvSpPr>
          <p:cNvPr id="38930" name="Rectangle 58"/>
          <p:cNvSpPr>
            <a:spLocks noChangeArrowheads="1"/>
          </p:cNvSpPr>
          <p:nvPr/>
        </p:nvSpPr>
        <p:spPr bwMode="auto">
          <a:xfrm>
            <a:off x="7667625" y="3862388"/>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a:p>
        </p:txBody>
      </p:sp>
      <p:sp>
        <p:nvSpPr>
          <p:cNvPr id="38931" name="Line 59"/>
          <p:cNvSpPr>
            <a:spLocks noChangeShapeType="1"/>
          </p:cNvSpPr>
          <p:nvPr/>
        </p:nvSpPr>
        <p:spPr bwMode="auto">
          <a:xfrm flipH="1">
            <a:off x="7612063" y="3563938"/>
            <a:ext cx="34925" cy="0"/>
          </a:xfrm>
          <a:prstGeom prst="line">
            <a:avLst/>
          </a:prstGeom>
          <a:noFill/>
          <a:ln w="0">
            <a:solidFill>
              <a:srgbClr val="000000"/>
            </a:solidFill>
            <a:round/>
            <a:headEnd/>
            <a:tailEnd/>
          </a:ln>
        </p:spPr>
        <p:txBody>
          <a:bodyPr/>
          <a:lstStyle/>
          <a:p>
            <a:endParaRPr lang="en-US"/>
          </a:p>
        </p:txBody>
      </p:sp>
      <p:sp>
        <p:nvSpPr>
          <p:cNvPr id="38932" name="Rectangle 60"/>
          <p:cNvSpPr>
            <a:spLocks noChangeArrowheads="1"/>
          </p:cNvSpPr>
          <p:nvPr/>
        </p:nvSpPr>
        <p:spPr bwMode="auto">
          <a:xfrm>
            <a:off x="7667625" y="3425825"/>
            <a:ext cx="84138" cy="182563"/>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a:p>
        </p:txBody>
      </p:sp>
      <p:sp>
        <p:nvSpPr>
          <p:cNvPr id="38933" name="Line 61"/>
          <p:cNvSpPr>
            <a:spLocks noChangeShapeType="1"/>
          </p:cNvSpPr>
          <p:nvPr/>
        </p:nvSpPr>
        <p:spPr bwMode="auto">
          <a:xfrm flipH="1">
            <a:off x="7612063" y="3133725"/>
            <a:ext cx="34925" cy="0"/>
          </a:xfrm>
          <a:prstGeom prst="line">
            <a:avLst/>
          </a:prstGeom>
          <a:noFill/>
          <a:ln w="0">
            <a:solidFill>
              <a:srgbClr val="000000"/>
            </a:solidFill>
            <a:round/>
            <a:headEnd/>
            <a:tailEnd/>
          </a:ln>
        </p:spPr>
        <p:txBody>
          <a:bodyPr/>
          <a:lstStyle/>
          <a:p>
            <a:endParaRPr lang="en-US"/>
          </a:p>
        </p:txBody>
      </p:sp>
      <p:sp>
        <p:nvSpPr>
          <p:cNvPr id="38934" name="Rectangle 62"/>
          <p:cNvSpPr>
            <a:spLocks noChangeArrowheads="1"/>
          </p:cNvSpPr>
          <p:nvPr/>
        </p:nvSpPr>
        <p:spPr bwMode="auto">
          <a:xfrm>
            <a:off x="7667625" y="2995613"/>
            <a:ext cx="211138" cy="182562"/>
          </a:xfrm>
          <a:prstGeom prst="rect">
            <a:avLst/>
          </a:prstGeom>
          <a:noFill/>
          <a:ln w="9525">
            <a:noFill/>
            <a:miter lim="800000"/>
            <a:headEnd/>
            <a:tailEnd/>
          </a:ln>
        </p:spPr>
        <p:txBody>
          <a:bodyPr wrap="none" lIns="0" tIns="0" rIns="0" bIns="0">
            <a:spAutoFit/>
          </a:bodyPr>
          <a:lstStyle/>
          <a:p>
            <a:r>
              <a:rPr lang="en-US" sz="1200">
                <a:solidFill>
                  <a:srgbClr val="000000"/>
                </a:solidFill>
              </a:rPr>
              <a:t>2.5</a:t>
            </a:r>
            <a:endParaRPr lang="en-US" sz="1200"/>
          </a:p>
        </p:txBody>
      </p:sp>
      <p:sp>
        <p:nvSpPr>
          <p:cNvPr id="38935" name="Line 63"/>
          <p:cNvSpPr>
            <a:spLocks noChangeShapeType="1"/>
          </p:cNvSpPr>
          <p:nvPr/>
        </p:nvSpPr>
        <p:spPr bwMode="auto">
          <a:xfrm flipH="1">
            <a:off x="7612063" y="2703513"/>
            <a:ext cx="34925" cy="0"/>
          </a:xfrm>
          <a:prstGeom prst="line">
            <a:avLst/>
          </a:prstGeom>
          <a:noFill/>
          <a:ln w="0">
            <a:solidFill>
              <a:srgbClr val="000000"/>
            </a:solidFill>
            <a:round/>
            <a:headEnd/>
            <a:tailEnd/>
          </a:ln>
        </p:spPr>
        <p:txBody>
          <a:bodyPr/>
          <a:lstStyle/>
          <a:p>
            <a:endParaRPr lang="en-US"/>
          </a:p>
        </p:txBody>
      </p:sp>
      <p:sp>
        <p:nvSpPr>
          <p:cNvPr id="38936" name="Rectangle 64"/>
          <p:cNvSpPr>
            <a:spLocks noChangeArrowheads="1"/>
          </p:cNvSpPr>
          <p:nvPr/>
        </p:nvSpPr>
        <p:spPr bwMode="auto">
          <a:xfrm>
            <a:off x="7667625" y="2565400"/>
            <a:ext cx="84138" cy="182563"/>
          </a:xfrm>
          <a:prstGeom prst="rect">
            <a:avLst/>
          </a:prstGeom>
          <a:noFill/>
          <a:ln w="9525">
            <a:noFill/>
            <a:miter lim="800000"/>
            <a:headEnd/>
            <a:tailEnd/>
          </a:ln>
        </p:spPr>
        <p:txBody>
          <a:bodyPr wrap="none" lIns="0" tIns="0" rIns="0" bIns="0">
            <a:spAutoFit/>
          </a:bodyPr>
          <a:lstStyle/>
          <a:p>
            <a:r>
              <a:rPr lang="en-US" sz="1200">
                <a:solidFill>
                  <a:srgbClr val="000000"/>
                </a:solidFill>
              </a:rPr>
              <a:t>3</a:t>
            </a:r>
            <a:endParaRPr lang="en-US" sz="1200"/>
          </a:p>
        </p:txBody>
      </p:sp>
      <p:sp>
        <p:nvSpPr>
          <p:cNvPr id="38937" name="Rectangle 65"/>
          <p:cNvSpPr>
            <a:spLocks noChangeArrowheads="1"/>
          </p:cNvSpPr>
          <p:nvPr/>
        </p:nvSpPr>
        <p:spPr bwMode="auto">
          <a:xfrm>
            <a:off x="7685088" y="2327275"/>
            <a:ext cx="287337" cy="182563"/>
          </a:xfrm>
          <a:prstGeom prst="rect">
            <a:avLst/>
          </a:prstGeom>
          <a:noFill/>
          <a:ln w="9525">
            <a:noFill/>
            <a:miter lim="800000"/>
            <a:headEnd/>
            <a:tailEnd/>
          </a:ln>
        </p:spPr>
        <p:txBody>
          <a:bodyPr wrap="none" lIns="0" tIns="0" rIns="0" bIns="0">
            <a:spAutoFit/>
          </a:bodyPr>
          <a:lstStyle/>
          <a:p>
            <a:r>
              <a:rPr lang="en-US" sz="1200">
                <a:solidFill>
                  <a:srgbClr val="000000"/>
                </a:solidFill>
              </a:rPr>
              <a:t>x 10</a:t>
            </a:r>
            <a:endParaRPr lang="en-US" sz="1200"/>
          </a:p>
        </p:txBody>
      </p:sp>
      <p:sp>
        <p:nvSpPr>
          <p:cNvPr id="38938" name="Rectangle 66"/>
          <p:cNvSpPr>
            <a:spLocks noChangeArrowheads="1"/>
          </p:cNvSpPr>
          <p:nvPr/>
        </p:nvSpPr>
        <p:spPr bwMode="auto">
          <a:xfrm>
            <a:off x="7966075" y="2241550"/>
            <a:ext cx="134938" cy="182563"/>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943600" y="2438400"/>
            <a:ext cx="2438400" cy="2133600"/>
          </a:xfrm>
          <a:prstGeom prst="rect">
            <a:avLst/>
          </a:prstGeom>
          <a:noFill/>
          <a:ln w="25400">
            <a:solidFill>
              <a:srgbClr val="0000FF"/>
            </a:solidFill>
            <a:miter lim="800000"/>
            <a:headEnd/>
            <a:tailEnd/>
          </a:ln>
        </p:spPr>
        <p:txBody>
          <a:bodyPr wrap="none" anchor="ctr"/>
          <a:lstStyle/>
          <a:p>
            <a:endParaRPr lang="en-US"/>
          </a:p>
        </p:txBody>
      </p:sp>
      <p:sp>
        <p:nvSpPr>
          <p:cNvPr id="40963" name="Line 3"/>
          <p:cNvSpPr>
            <a:spLocks noChangeShapeType="1"/>
          </p:cNvSpPr>
          <p:nvPr/>
        </p:nvSpPr>
        <p:spPr bwMode="auto">
          <a:xfrm>
            <a:off x="6553200" y="2438400"/>
            <a:ext cx="0" cy="2133600"/>
          </a:xfrm>
          <a:prstGeom prst="line">
            <a:avLst/>
          </a:prstGeom>
          <a:noFill/>
          <a:ln w="25400">
            <a:solidFill>
              <a:srgbClr val="0000FF"/>
            </a:solidFill>
            <a:round/>
            <a:headEnd/>
            <a:tailEnd/>
          </a:ln>
        </p:spPr>
        <p:txBody>
          <a:bodyPr/>
          <a:lstStyle/>
          <a:p>
            <a:endParaRPr lang="en-US"/>
          </a:p>
        </p:txBody>
      </p:sp>
      <p:sp>
        <p:nvSpPr>
          <p:cNvPr id="40964" name="Line 4"/>
          <p:cNvSpPr>
            <a:spLocks noChangeShapeType="1"/>
          </p:cNvSpPr>
          <p:nvPr/>
        </p:nvSpPr>
        <p:spPr bwMode="auto">
          <a:xfrm>
            <a:off x="7162800" y="2438400"/>
            <a:ext cx="0" cy="2133600"/>
          </a:xfrm>
          <a:prstGeom prst="line">
            <a:avLst/>
          </a:prstGeom>
          <a:noFill/>
          <a:ln w="25400">
            <a:solidFill>
              <a:srgbClr val="0000FF"/>
            </a:solidFill>
            <a:round/>
            <a:headEnd/>
            <a:tailEnd/>
          </a:ln>
        </p:spPr>
        <p:txBody>
          <a:bodyPr/>
          <a:lstStyle/>
          <a:p>
            <a:endParaRPr lang="en-US"/>
          </a:p>
        </p:txBody>
      </p:sp>
      <p:sp>
        <p:nvSpPr>
          <p:cNvPr id="40965" name="Line 5"/>
          <p:cNvSpPr>
            <a:spLocks noChangeShapeType="1"/>
          </p:cNvSpPr>
          <p:nvPr/>
        </p:nvSpPr>
        <p:spPr bwMode="auto">
          <a:xfrm>
            <a:off x="7772400" y="2438400"/>
            <a:ext cx="0" cy="2133600"/>
          </a:xfrm>
          <a:prstGeom prst="line">
            <a:avLst/>
          </a:prstGeom>
          <a:noFill/>
          <a:ln w="25400">
            <a:solidFill>
              <a:srgbClr val="0000FF"/>
            </a:solidFill>
            <a:round/>
            <a:headEnd/>
            <a:tailEnd/>
          </a:ln>
        </p:spPr>
        <p:txBody>
          <a:bodyPr/>
          <a:lstStyle/>
          <a:p>
            <a:endParaRPr lang="en-US"/>
          </a:p>
        </p:txBody>
      </p:sp>
      <p:sp>
        <p:nvSpPr>
          <p:cNvPr id="40966" name="Line 6"/>
          <p:cNvSpPr>
            <a:spLocks noChangeShapeType="1"/>
          </p:cNvSpPr>
          <p:nvPr/>
        </p:nvSpPr>
        <p:spPr bwMode="auto">
          <a:xfrm>
            <a:off x="5943600" y="2971800"/>
            <a:ext cx="2438400" cy="0"/>
          </a:xfrm>
          <a:prstGeom prst="line">
            <a:avLst/>
          </a:prstGeom>
          <a:noFill/>
          <a:ln w="25400">
            <a:solidFill>
              <a:srgbClr val="0000FF"/>
            </a:solidFill>
            <a:round/>
            <a:headEnd/>
            <a:tailEnd/>
          </a:ln>
        </p:spPr>
        <p:txBody>
          <a:bodyPr/>
          <a:lstStyle/>
          <a:p>
            <a:endParaRPr lang="en-US"/>
          </a:p>
        </p:txBody>
      </p:sp>
      <p:sp>
        <p:nvSpPr>
          <p:cNvPr id="40967" name="Line 7"/>
          <p:cNvSpPr>
            <a:spLocks noChangeShapeType="1"/>
          </p:cNvSpPr>
          <p:nvPr/>
        </p:nvSpPr>
        <p:spPr bwMode="auto">
          <a:xfrm>
            <a:off x="5943600" y="3505200"/>
            <a:ext cx="2438400" cy="0"/>
          </a:xfrm>
          <a:prstGeom prst="line">
            <a:avLst/>
          </a:prstGeom>
          <a:noFill/>
          <a:ln w="25400">
            <a:solidFill>
              <a:srgbClr val="0000FF"/>
            </a:solidFill>
            <a:round/>
            <a:headEnd/>
            <a:tailEnd/>
          </a:ln>
        </p:spPr>
        <p:txBody>
          <a:bodyPr/>
          <a:lstStyle/>
          <a:p>
            <a:endParaRPr lang="en-US"/>
          </a:p>
        </p:txBody>
      </p:sp>
      <p:sp>
        <p:nvSpPr>
          <p:cNvPr id="40968" name="Line 8"/>
          <p:cNvSpPr>
            <a:spLocks noChangeShapeType="1"/>
          </p:cNvSpPr>
          <p:nvPr/>
        </p:nvSpPr>
        <p:spPr bwMode="auto">
          <a:xfrm>
            <a:off x="5943600" y="4038600"/>
            <a:ext cx="2438400" cy="0"/>
          </a:xfrm>
          <a:prstGeom prst="line">
            <a:avLst/>
          </a:prstGeom>
          <a:noFill/>
          <a:ln w="25400">
            <a:solidFill>
              <a:srgbClr val="0000FF"/>
            </a:solidFill>
            <a:round/>
            <a:headEnd/>
            <a:tailEnd/>
          </a:ln>
        </p:spPr>
        <p:txBody>
          <a:bodyPr/>
          <a:lstStyle/>
          <a:p>
            <a:endParaRPr lang="en-US"/>
          </a:p>
        </p:txBody>
      </p:sp>
      <p:sp>
        <p:nvSpPr>
          <p:cNvPr id="40969" name="Rectangle 9"/>
          <p:cNvSpPr>
            <a:spLocks noChangeArrowheads="1"/>
          </p:cNvSpPr>
          <p:nvPr/>
        </p:nvSpPr>
        <p:spPr bwMode="auto">
          <a:xfrm>
            <a:off x="1066800" y="2438400"/>
            <a:ext cx="2438400" cy="2133600"/>
          </a:xfrm>
          <a:prstGeom prst="rect">
            <a:avLst/>
          </a:prstGeom>
          <a:noFill/>
          <a:ln w="25400">
            <a:solidFill>
              <a:srgbClr val="0000FF"/>
            </a:solidFill>
            <a:miter lim="800000"/>
            <a:headEnd/>
            <a:tailEnd/>
          </a:ln>
        </p:spPr>
        <p:txBody>
          <a:bodyPr wrap="none" anchor="ctr"/>
          <a:lstStyle/>
          <a:p>
            <a:endParaRPr lang="en-US"/>
          </a:p>
        </p:txBody>
      </p:sp>
      <p:sp>
        <p:nvSpPr>
          <p:cNvPr id="40970" name="Line 10"/>
          <p:cNvSpPr>
            <a:spLocks noChangeShapeType="1"/>
          </p:cNvSpPr>
          <p:nvPr/>
        </p:nvSpPr>
        <p:spPr bwMode="auto">
          <a:xfrm>
            <a:off x="1676400" y="2438400"/>
            <a:ext cx="0" cy="2133600"/>
          </a:xfrm>
          <a:prstGeom prst="line">
            <a:avLst/>
          </a:prstGeom>
          <a:noFill/>
          <a:ln w="25400">
            <a:solidFill>
              <a:srgbClr val="0000FF"/>
            </a:solidFill>
            <a:round/>
            <a:headEnd/>
            <a:tailEnd/>
          </a:ln>
        </p:spPr>
        <p:txBody>
          <a:bodyPr/>
          <a:lstStyle/>
          <a:p>
            <a:endParaRPr lang="en-US"/>
          </a:p>
        </p:txBody>
      </p:sp>
      <p:sp>
        <p:nvSpPr>
          <p:cNvPr id="40971" name="Line 11"/>
          <p:cNvSpPr>
            <a:spLocks noChangeShapeType="1"/>
          </p:cNvSpPr>
          <p:nvPr/>
        </p:nvSpPr>
        <p:spPr bwMode="auto">
          <a:xfrm>
            <a:off x="2286000" y="2438400"/>
            <a:ext cx="0" cy="2133600"/>
          </a:xfrm>
          <a:prstGeom prst="line">
            <a:avLst/>
          </a:prstGeom>
          <a:noFill/>
          <a:ln w="25400">
            <a:solidFill>
              <a:srgbClr val="0000FF"/>
            </a:solidFill>
            <a:round/>
            <a:headEnd/>
            <a:tailEnd/>
          </a:ln>
        </p:spPr>
        <p:txBody>
          <a:bodyPr/>
          <a:lstStyle/>
          <a:p>
            <a:endParaRPr lang="en-US"/>
          </a:p>
        </p:txBody>
      </p:sp>
      <p:sp>
        <p:nvSpPr>
          <p:cNvPr id="40972" name="Line 12"/>
          <p:cNvSpPr>
            <a:spLocks noChangeShapeType="1"/>
          </p:cNvSpPr>
          <p:nvPr/>
        </p:nvSpPr>
        <p:spPr bwMode="auto">
          <a:xfrm>
            <a:off x="2895600" y="2438400"/>
            <a:ext cx="0" cy="2133600"/>
          </a:xfrm>
          <a:prstGeom prst="line">
            <a:avLst/>
          </a:prstGeom>
          <a:noFill/>
          <a:ln w="25400">
            <a:solidFill>
              <a:srgbClr val="0000FF"/>
            </a:solidFill>
            <a:round/>
            <a:headEnd/>
            <a:tailEnd/>
          </a:ln>
        </p:spPr>
        <p:txBody>
          <a:bodyPr/>
          <a:lstStyle/>
          <a:p>
            <a:endParaRPr lang="en-US"/>
          </a:p>
        </p:txBody>
      </p:sp>
      <p:sp>
        <p:nvSpPr>
          <p:cNvPr id="40973" name="Line 13"/>
          <p:cNvSpPr>
            <a:spLocks noChangeShapeType="1"/>
          </p:cNvSpPr>
          <p:nvPr/>
        </p:nvSpPr>
        <p:spPr bwMode="auto">
          <a:xfrm>
            <a:off x="1066800" y="2971800"/>
            <a:ext cx="2438400" cy="0"/>
          </a:xfrm>
          <a:prstGeom prst="line">
            <a:avLst/>
          </a:prstGeom>
          <a:noFill/>
          <a:ln w="25400">
            <a:solidFill>
              <a:srgbClr val="0000FF"/>
            </a:solidFill>
            <a:round/>
            <a:headEnd/>
            <a:tailEnd/>
          </a:ln>
        </p:spPr>
        <p:txBody>
          <a:bodyPr/>
          <a:lstStyle/>
          <a:p>
            <a:endParaRPr lang="en-US"/>
          </a:p>
        </p:txBody>
      </p:sp>
      <p:sp>
        <p:nvSpPr>
          <p:cNvPr id="40974" name="Line 14"/>
          <p:cNvSpPr>
            <a:spLocks noChangeShapeType="1"/>
          </p:cNvSpPr>
          <p:nvPr/>
        </p:nvSpPr>
        <p:spPr bwMode="auto">
          <a:xfrm>
            <a:off x="1066800" y="3505200"/>
            <a:ext cx="2438400" cy="0"/>
          </a:xfrm>
          <a:prstGeom prst="line">
            <a:avLst/>
          </a:prstGeom>
          <a:noFill/>
          <a:ln w="25400">
            <a:solidFill>
              <a:srgbClr val="0000FF"/>
            </a:solidFill>
            <a:round/>
            <a:headEnd/>
            <a:tailEnd/>
          </a:ln>
        </p:spPr>
        <p:txBody>
          <a:bodyPr/>
          <a:lstStyle/>
          <a:p>
            <a:endParaRPr lang="en-US"/>
          </a:p>
        </p:txBody>
      </p:sp>
      <p:sp>
        <p:nvSpPr>
          <p:cNvPr id="40975" name="Line 15"/>
          <p:cNvSpPr>
            <a:spLocks noChangeShapeType="1"/>
          </p:cNvSpPr>
          <p:nvPr/>
        </p:nvSpPr>
        <p:spPr bwMode="auto">
          <a:xfrm>
            <a:off x="1066800" y="4038600"/>
            <a:ext cx="2438400" cy="0"/>
          </a:xfrm>
          <a:prstGeom prst="line">
            <a:avLst/>
          </a:prstGeom>
          <a:noFill/>
          <a:ln w="25400">
            <a:solidFill>
              <a:srgbClr val="0000FF"/>
            </a:solidFill>
            <a:round/>
            <a:headEnd/>
            <a:tailEnd/>
          </a:ln>
        </p:spPr>
        <p:txBody>
          <a:bodyPr/>
          <a:lstStyle/>
          <a:p>
            <a:endParaRPr lang="en-US"/>
          </a:p>
        </p:txBody>
      </p:sp>
      <p:sp>
        <p:nvSpPr>
          <p:cNvPr id="40976" name="Oval 16"/>
          <p:cNvSpPr>
            <a:spLocks noChangeArrowheads="1"/>
          </p:cNvSpPr>
          <p:nvPr/>
        </p:nvSpPr>
        <p:spPr bwMode="auto">
          <a:xfrm>
            <a:off x="6019800" y="4419600"/>
            <a:ext cx="76200" cy="76200"/>
          </a:xfrm>
          <a:prstGeom prst="ellipse">
            <a:avLst/>
          </a:prstGeom>
          <a:solidFill>
            <a:srgbClr val="FF0000"/>
          </a:solidFill>
          <a:ln w="9525">
            <a:noFill/>
            <a:round/>
            <a:headEnd/>
            <a:tailEnd/>
          </a:ln>
        </p:spPr>
        <p:txBody>
          <a:bodyPr wrap="none" anchor="ctr"/>
          <a:lstStyle/>
          <a:p>
            <a:endParaRPr lang="en-US"/>
          </a:p>
        </p:txBody>
      </p:sp>
      <p:sp>
        <p:nvSpPr>
          <p:cNvPr id="40977" name="Oval 17"/>
          <p:cNvSpPr>
            <a:spLocks noChangeArrowheads="1"/>
          </p:cNvSpPr>
          <p:nvPr/>
        </p:nvSpPr>
        <p:spPr bwMode="auto">
          <a:xfrm>
            <a:off x="6324600" y="3886200"/>
            <a:ext cx="76200" cy="76200"/>
          </a:xfrm>
          <a:prstGeom prst="ellipse">
            <a:avLst/>
          </a:prstGeom>
          <a:solidFill>
            <a:srgbClr val="FF0000"/>
          </a:solidFill>
          <a:ln w="9525">
            <a:noFill/>
            <a:round/>
            <a:headEnd/>
            <a:tailEnd/>
          </a:ln>
        </p:spPr>
        <p:txBody>
          <a:bodyPr wrap="none" anchor="ctr"/>
          <a:lstStyle/>
          <a:p>
            <a:endParaRPr lang="en-US"/>
          </a:p>
        </p:txBody>
      </p:sp>
      <p:sp>
        <p:nvSpPr>
          <p:cNvPr id="40978" name="Oval 18"/>
          <p:cNvSpPr>
            <a:spLocks noChangeArrowheads="1"/>
          </p:cNvSpPr>
          <p:nvPr/>
        </p:nvSpPr>
        <p:spPr bwMode="auto">
          <a:xfrm>
            <a:off x="6019800" y="3581400"/>
            <a:ext cx="76200" cy="76200"/>
          </a:xfrm>
          <a:prstGeom prst="ellipse">
            <a:avLst/>
          </a:prstGeom>
          <a:solidFill>
            <a:srgbClr val="FF0000"/>
          </a:solidFill>
          <a:ln w="9525">
            <a:noFill/>
            <a:round/>
            <a:headEnd/>
            <a:tailEnd/>
          </a:ln>
        </p:spPr>
        <p:txBody>
          <a:bodyPr wrap="none" anchor="ctr"/>
          <a:lstStyle/>
          <a:p>
            <a:endParaRPr lang="en-US"/>
          </a:p>
        </p:txBody>
      </p:sp>
      <p:sp>
        <p:nvSpPr>
          <p:cNvPr id="40979" name="Oval 19"/>
          <p:cNvSpPr>
            <a:spLocks noChangeArrowheads="1"/>
          </p:cNvSpPr>
          <p:nvPr/>
        </p:nvSpPr>
        <p:spPr bwMode="auto">
          <a:xfrm>
            <a:off x="6172200" y="3276600"/>
            <a:ext cx="76200" cy="76200"/>
          </a:xfrm>
          <a:prstGeom prst="ellipse">
            <a:avLst/>
          </a:prstGeom>
          <a:solidFill>
            <a:srgbClr val="FF0000"/>
          </a:solidFill>
          <a:ln w="9525">
            <a:noFill/>
            <a:round/>
            <a:headEnd/>
            <a:tailEnd/>
          </a:ln>
        </p:spPr>
        <p:txBody>
          <a:bodyPr wrap="none" anchor="ctr"/>
          <a:lstStyle/>
          <a:p>
            <a:endParaRPr lang="en-US"/>
          </a:p>
        </p:txBody>
      </p:sp>
      <p:sp>
        <p:nvSpPr>
          <p:cNvPr id="40980" name="Oval 20"/>
          <p:cNvSpPr>
            <a:spLocks noChangeArrowheads="1"/>
          </p:cNvSpPr>
          <p:nvPr/>
        </p:nvSpPr>
        <p:spPr bwMode="auto">
          <a:xfrm>
            <a:off x="6248400" y="3048000"/>
            <a:ext cx="76200" cy="76200"/>
          </a:xfrm>
          <a:prstGeom prst="ellipse">
            <a:avLst/>
          </a:prstGeom>
          <a:solidFill>
            <a:srgbClr val="FF0000"/>
          </a:solidFill>
          <a:ln w="9525">
            <a:noFill/>
            <a:round/>
            <a:headEnd/>
            <a:tailEnd/>
          </a:ln>
        </p:spPr>
        <p:txBody>
          <a:bodyPr wrap="none" anchor="ctr"/>
          <a:lstStyle/>
          <a:p>
            <a:endParaRPr lang="en-US"/>
          </a:p>
        </p:txBody>
      </p:sp>
      <p:sp>
        <p:nvSpPr>
          <p:cNvPr id="40981" name="Oval 21"/>
          <p:cNvSpPr>
            <a:spLocks noChangeArrowheads="1"/>
          </p:cNvSpPr>
          <p:nvPr/>
        </p:nvSpPr>
        <p:spPr bwMode="auto">
          <a:xfrm>
            <a:off x="6172200" y="2743200"/>
            <a:ext cx="76200" cy="76200"/>
          </a:xfrm>
          <a:prstGeom prst="ellipse">
            <a:avLst/>
          </a:prstGeom>
          <a:solidFill>
            <a:srgbClr val="FF0000"/>
          </a:solidFill>
          <a:ln w="9525">
            <a:noFill/>
            <a:round/>
            <a:headEnd/>
            <a:tailEnd/>
          </a:ln>
        </p:spPr>
        <p:txBody>
          <a:bodyPr wrap="none" anchor="ctr"/>
          <a:lstStyle/>
          <a:p>
            <a:endParaRPr lang="en-US"/>
          </a:p>
        </p:txBody>
      </p:sp>
      <p:sp>
        <p:nvSpPr>
          <p:cNvPr id="40982" name="Oval 22"/>
          <p:cNvSpPr>
            <a:spLocks noChangeArrowheads="1"/>
          </p:cNvSpPr>
          <p:nvPr/>
        </p:nvSpPr>
        <p:spPr bwMode="auto">
          <a:xfrm>
            <a:off x="6858000" y="4343400"/>
            <a:ext cx="76200" cy="76200"/>
          </a:xfrm>
          <a:prstGeom prst="ellipse">
            <a:avLst/>
          </a:prstGeom>
          <a:solidFill>
            <a:srgbClr val="FF0000"/>
          </a:solidFill>
          <a:ln w="9525">
            <a:noFill/>
            <a:round/>
            <a:headEnd/>
            <a:tailEnd/>
          </a:ln>
        </p:spPr>
        <p:txBody>
          <a:bodyPr wrap="none" anchor="ctr"/>
          <a:lstStyle/>
          <a:p>
            <a:endParaRPr lang="en-US"/>
          </a:p>
        </p:txBody>
      </p:sp>
      <p:sp>
        <p:nvSpPr>
          <p:cNvPr id="40983" name="Oval 23"/>
          <p:cNvSpPr>
            <a:spLocks noChangeArrowheads="1"/>
          </p:cNvSpPr>
          <p:nvPr/>
        </p:nvSpPr>
        <p:spPr bwMode="auto">
          <a:xfrm>
            <a:off x="6781800" y="4038600"/>
            <a:ext cx="76200" cy="76200"/>
          </a:xfrm>
          <a:prstGeom prst="ellipse">
            <a:avLst/>
          </a:prstGeom>
          <a:solidFill>
            <a:srgbClr val="FF0000"/>
          </a:solidFill>
          <a:ln w="9525">
            <a:noFill/>
            <a:round/>
            <a:headEnd/>
            <a:tailEnd/>
          </a:ln>
        </p:spPr>
        <p:txBody>
          <a:bodyPr wrap="none" anchor="ctr"/>
          <a:lstStyle/>
          <a:p>
            <a:endParaRPr lang="en-US"/>
          </a:p>
        </p:txBody>
      </p:sp>
      <p:sp>
        <p:nvSpPr>
          <p:cNvPr id="40984" name="Oval 24"/>
          <p:cNvSpPr>
            <a:spLocks noChangeArrowheads="1"/>
          </p:cNvSpPr>
          <p:nvPr/>
        </p:nvSpPr>
        <p:spPr bwMode="auto">
          <a:xfrm>
            <a:off x="6629400" y="2590800"/>
            <a:ext cx="76200" cy="76200"/>
          </a:xfrm>
          <a:prstGeom prst="ellipse">
            <a:avLst/>
          </a:prstGeom>
          <a:solidFill>
            <a:srgbClr val="FF0000"/>
          </a:solidFill>
          <a:ln w="9525">
            <a:noFill/>
            <a:round/>
            <a:headEnd/>
            <a:tailEnd/>
          </a:ln>
        </p:spPr>
        <p:txBody>
          <a:bodyPr wrap="none" anchor="ctr"/>
          <a:lstStyle/>
          <a:p>
            <a:endParaRPr lang="en-US"/>
          </a:p>
        </p:txBody>
      </p:sp>
      <p:sp>
        <p:nvSpPr>
          <p:cNvPr id="40985" name="Oval 25"/>
          <p:cNvSpPr>
            <a:spLocks noChangeArrowheads="1"/>
          </p:cNvSpPr>
          <p:nvPr/>
        </p:nvSpPr>
        <p:spPr bwMode="auto">
          <a:xfrm>
            <a:off x="6934200" y="2819400"/>
            <a:ext cx="76200" cy="76200"/>
          </a:xfrm>
          <a:prstGeom prst="ellipse">
            <a:avLst/>
          </a:prstGeom>
          <a:solidFill>
            <a:srgbClr val="FF0000"/>
          </a:solidFill>
          <a:ln w="9525">
            <a:noFill/>
            <a:round/>
            <a:headEnd/>
            <a:tailEnd/>
          </a:ln>
        </p:spPr>
        <p:txBody>
          <a:bodyPr wrap="none" anchor="ctr"/>
          <a:lstStyle/>
          <a:p>
            <a:endParaRPr lang="en-US"/>
          </a:p>
        </p:txBody>
      </p:sp>
      <p:sp>
        <p:nvSpPr>
          <p:cNvPr id="40986" name="Oval 26"/>
          <p:cNvSpPr>
            <a:spLocks noChangeArrowheads="1"/>
          </p:cNvSpPr>
          <p:nvPr/>
        </p:nvSpPr>
        <p:spPr bwMode="auto">
          <a:xfrm>
            <a:off x="6705600" y="3048000"/>
            <a:ext cx="76200" cy="76200"/>
          </a:xfrm>
          <a:prstGeom prst="ellipse">
            <a:avLst/>
          </a:prstGeom>
          <a:solidFill>
            <a:srgbClr val="FF0000"/>
          </a:solidFill>
          <a:ln w="9525">
            <a:noFill/>
            <a:round/>
            <a:headEnd/>
            <a:tailEnd/>
          </a:ln>
        </p:spPr>
        <p:txBody>
          <a:bodyPr wrap="none" anchor="ctr"/>
          <a:lstStyle/>
          <a:p>
            <a:endParaRPr lang="en-US"/>
          </a:p>
        </p:txBody>
      </p:sp>
      <p:sp>
        <p:nvSpPr>
          <p:cNvPr id="40987" name="Oval 27"/>
          <p:cNvSpPr>
            <a:spLocks noChangeArrowheads="1"/>
          </p:cNvSpPr>
          <p:nvPr/>
        </p:nvSpPr>
        <p:spPr bwMode="auto">
          <a:xfrm>
            <a:off x="6858000" y="3352800"/>
            <a:ext cx="76200" cy="76200"/>
          </a:xfrm>
          <a:prstGeom prst="ellipse">
            <a:avLst/>
          </a:prstGeom>
          <a:solidFill>
            <a:srgbClr val="FF0000"/>
          </a:solidFill>
          <a:ln w="9525">
            <a:noFill/>
            <a:round/>
            <a:headEnd/>
            <a:tailEnd/>
          </a:ln>
        </p:spPr>
        <p:txBody>
          <a:bodyPr wrap="none" anchor="ctr"/>
          <a:lstStyle/>
          <a:p>
            <a:endParaRPr lang="en-US"/>
          </a:p>
        </p:txBody>
      </p:sp>
      <p:sp>
        <p:nvSpPr>
          <p:cNvPr id="40988" name="Oval 28"/>
          <p:cNvSpPr>
            <a:spLocks noChangeArrowheads="1"/>
          </p:cNvSpPr>
          <p:nvPr/>
        </p:nvSpPr>
        <p:spPr bwMode="auto">
          <a:xfrm>
            <a:off x="7010400" y="3200400"/>
            <a:ext cx="76200" cy="76200"/>
          </a:xfrm>
          <a:prstGeom prst="ellipse">
            <a:avLst/>
          </a:prstGeom>
          <a:solidFill>
            <a:srgbClr val="FF0000"/>
          </a:solidFill>
          <a:ln w="9525">
            <a:noFill/>
            <a:round/>
            <a:headEnd/>
            <a:tailEnd/>
          </a:ln>
        </p:spPr>
        <p:txBody>
          <a:bodyPr wrap="none" anchor="ctr"/>
          <a:lstStyle/>
          <a:p>
            <a:endParaRPr lang="en-US"/>
          </a:p>
        </p:txBody>
      </p:sp>
      <p:sp>
        <p:nvSpPr>
          <p:cNvPr id="40989" name="Oval 29"/>
          <p:cNvSpPr>
            <a:spLocks noChangeArrowheads="1"/>
          </p:cNvSpPr>
          <p:nvPr/>
        </p:nvSpPr>
        <p:spPr bwMode="auto">
          <a:xfrm>
            <a:off x="6629400" y="3810000"/>
            <a:ext cx="76200" cy="76200"/>
          </a:xfrm>
          <a:prstGeom prst="ellipse">
            <a:avLst/>
          </a:prstGeom>
          <a:solidFill>
            <a:srgbClr val="FF0000"/>
          </a:solidFill>
          <a:ln w="9525">
            <a:noFill/>
            <a:round/>
            <a:headEnd/>
            <a:tailEnd/>
          </a:ln>
        </p:spPr>
        <p:txBody>
          <a:bodyPr wrap="none" anchor="ctr"/>
          <a:lstStyle/>
          <a:p>
            <a:endParaRPr lang="en-US"/>
          </a:p>
        </p:txBody>
      </p:sp>
      <p:sp>
        <p:nvSpPr>
          <p:cNvPr id="40990" name="Oval 30"/>
          <p:cNvSpPr>
            <a:spLocks noChangeArrowheads="1"/>
          </p:cNvSpPr>
          <p:nvPr/>
        </p:nvSpPr>
        <p:spPr bwMode="auto">
          <a:xfrm>
            <a:off x="6934200" y="3886200"/>
            <a:ext cx="76200" cy="76200"/>
          </a:xfrm>
          <a:prstGeom prst="ellipse">
            <a:avLst/>
          </a:prstGeom>
          <a:solidFill>
            <a:srgbClr val="FF0000"/>
          </a:solidFill>
          <a:ln w="9525">
            <a:noFill/>
            <a:round/>
            <a:headEnd/>
            <a:tailEnd/>
          </a:ln>
        </p:spPr>
        <p:txBody>
          <a:bodyPr wrap="none" anchor="ctr"/>
          <a:lstStyle/>
          <a:p>
            <a:endParaRPr lang="en-US"/>
          </a:p>
        </p:txBody>
      </p:sp>
      <p:sp>
        <p:nvSpPr>
          <p:cNvPr id="40991" name="Oval 31"/>
          <p:cNvSpPr>
            <a:spLocks noChangeArrowheads="1"/>
          </p:cNvSpPr>
          <p:nvPr/>
        </p:nvSpPr>
        <p:spPr bwMode="auto">
          <a:xfrm>
            <a:off x="6705600" y="3657600"/>
            <a:ext cx="76200" cy="76200"/>
          </a:xfrm>
          <a:prstGeom prst="ellipse">
            <a:avLst/>
          </a:prstGeom>
          <a:solidFill>
            <a:srgbClr val="FF0000"/>
          </a:solidFill>
          <a:ln w="9525">
            <a:noFill/>
            <a:round/>
            <a:headEnd/>
            <a:tailEnd/>
          </a:ln>
        </p:spPr>
        <p:txBody>
          <a:bodyPr wrap="none" anchor="ctr"/>
          <a:lstStyle/>
          <a:p>
            <a:endParaRPr lang="en-US"/>
          </a:p>
        </p:txBody>
      </p:sp>
      <p:sp>
        <p:nvSpPr>
          <p:cNvPr id="40992" name="Oval 32"/>
          <p:cNvSpPr>
            <a:spLocks noChangeArrowheads="1"/>
          </p:cNvSpPr>
          <p:nvPr/>
        </p:nvSpPr>
        <p:spPr bwMode="auto">
          <a:xfrm>
            <a:off x="7315200" y="4267200"/>
            <a:ext cx="76200" cy="76200"/>
          </a:xfrm>
          <a:prstGeom prst="ellipse">
            <a:avLst/>
          </a:prstGeom>
          <a:solidFill>
            <a:srgbClr val="FF0000"/>
          </a:solidFill>
          <a:ln w="9525">
            <a:noFill/>
            <a:round/>
            <a:headEnd/>
            <a:tailEnd/>
          </a:ln>
        </p:spPr>
        <p:txBody>
          <a:bodyPr wrap="none" anchor="ctr"/>
          <a:lstStyle/>
          <a:p>
            <a:endParaRPr lang="en-US"/>
          </a:p>
        </p:txBody>
      </p:sp>
      <p:sp>
        <p:nvSpPr>
          <p:cNvPr id="40993" name="Oval 33"/>
          <p:cNvSpPr>
            <a:spLocks noChangeArrowheads="1"/>
          </p:cNvSpPr>
          <p:nvPr/>
        </p:nvSpPr>
        <p:spPr bwMode="auto">
          <a:xfrm>
            <a:off x="7543800" y="4191000"/>
            <a:ext cx="76200" cy="76200"/>
          </a:xfrm>
          <a:prstGeom prst="ellipse">
            <a:avLst/>
          </a:prstGeom>
          <a:solidFill>
            <a:srgbClr val="FF0000"/>
          </a:solidFill>
          <a:ln w="9525">
            <a:noFill/>
            <a:round/>
            <a:headEnd/>
            <a:tailEnd/>
          </a:ln>
        </p:spPr>
        <p:txBody>
          <a:bodyPr wrap="none" anchor="ctr"/>
          <a:lstStyle/>
          <a:p>
            <a:endParaRPr lang="en-US"/>
          </a:p>
        </p:txBody>
      </p:sp>
      <p:sp>
        <p:nvSpPr>
          <p:cNvPr id="40994" name="Oval 34"/>
          <p:cNvSpPr>
            <a:spLocks noChangeArrowheads="1"/>
          </p:cNvSpPr>
          <p:nvPr/>
        </p:nvSpPr>
        <p:spPr bwMode="auto">
          <a:xfrm>
            <a:off x="7315200" y="3733800"/>
            <a:ext cx="76200" cy="76200"/>
          </a:xfrm>
          <a:prstGeom prst="ellipse">
            <a:avLst/>
          </a:prstGeom>
          <a:solidFill>
            <a:srgbClr val="FF0000"/>
          </a:solidFill>
          <a:ln w="9525">
            <a:noFill/>
            <a:round/>
            <a:headEnd/>
            <a:tailEnd/>
          </a:ln>
        </p:spPr>
        <p:txBody>
          <a:bodyPr wrap="none" anchor="ctr"/>
          <a:lstStyle/>
          <a:p>
            <a:endParaRPr lang="en-US"/>
          </a:p>
        </p:txBody>
      </p:sp>
      <p:sp>
        <p:nvSpPr>
          <p:cNvPr id="40995" name="Oval 35"/>
          <p:cNvSpPr>
            <a:spLocks noChangeArrowheads="1"/>
          </p:cNvSpPr>
          <p:nvPr/>
        </p:nvSpPr>
        <p:spPr bwMode="auto">
          <a:xfrm>
            <a:off x="7620000" y="3886200"/>
            <a:ext cx="76200" cy="76200"/>
          </a:xfrm>
          <a:prstGeom prst="ellipse">
            <a:avLst/>
          </a:prstGeom>
          <a:solidFill>
            <a:srgbClr val="FF0000"/>
          </a:solidFill>
          <a:ln w="9525">
            <a:noFill/>
            <a:round/>
            <a:headEnd/>
            <a:tailEnd/>
          </a:ln>
        </p:spPr>
        <p:txBody>
          <a:bodyPr wrap="none" anchor="ctr"/>
          <a:lstStyle/>
          <a:p>
            <a:endParaRPr lang="en-US"/>
          </a:p>
        </p:txBody>
      </p:sp>
      <p:sp>
        <p:nvSpPr>
          <p:cNvPr id="40996" name="Oval 36"/>
          <p:cNvSpPr>
            <a:spLocks noChangeArrowheads="1"/>
          </p:cNvSpPr>
          <p:nvPr/>
        </p:nvSpPr>
        <p:spPr bwMode="auto">
          <a:xfrm>
            <a:off x="7620000" y="3581400"/>
            <a:ext cx="76200" cy="76200"/>
          </a:xfrm>
          <a:prstGeom prst="ellipse">
            <a:avLst/>
          </a:prstGeom>
          <a:solidFill>
            <a:srgbClr val="FF0000"/>
          </a:solidFill>
          <a:ln w="9525">
            <a:noFill/>
            <a:round/>
            <a:headEnd/>
            <a:tailEnd/>
          </a:ln>
        </p:spPr>
        <p:txBody>
          <a:bodyPr wrap="none" anchor="ctr"/>
          <a:lstStyle/>
          <a:p>
            <a:endParaRPr lang="en-US"/>
          </a:p>
        </p:txBody>
      </p:sp>
      <p:sp>
        <p:nvSpPr>
          <p:cNvPr id="40997" name="Oval 37"/>
          <p:cNvSpPr>
            <a:spLocks noChangeArrowheads="1"/>
          </p:cNvSpPr>
          <p:nvPr/>
        </p:nvSpPr>
        <p:spPr bwMode="auto">
          <a:xfrm>
            <a:off x="8001000" y="4114800"/>
            <a:ext cx="76200" cy="76200"/>
          </a:xfrm>
          <a:prstGeom prst="ellipse">
            <a:avLst/>
          </a:prstGeom>
          <a:solidFill>
            <a:srgbClr val="FF0000"/>
          </a:solidFill>
          <a:ln w="9525">
            <a:noFill/>
            <a:round/>
            <a:headEnd/>
            <a:tailEnd/>
          </a:ln>
        </p:spPr>
        <p:txBody>
          <a:bodyPr wrap="none" anchor="ctr"/>
          <a:lstStyle/>
          <a:p>
            <a:endParaRPr lang="en-US"/>
          </a:p>
        </p:txBody>
      </p:sp>
      <p:sp>
        <p:nvSpPr>
          <p:cNvPr id="40998" name="Oval 38"/>
          <p:cNvSpPr>
            <a:spLocks noChangeArrowheads="1"/>
          </p:cNvSpPr>
          <p:nvPr/>
        </p:nvSpPr>
        <p:spPr bwMode="auto">
          <a:xfrm>
            <a:off x="7924800" y="3886200"/>
            <a:ext cx="76200" cy="76200"/>
          </a:xfrm>
          <a:prstGeom prst="ellipse">
            <a:avLst/>
          </a:prstGeom>
          <a:solidFill>
            <a:srgbClr val="FF0000"/>
          </a:solidFill>
          <a:ln w="9525">
            <a:noFill/>
            <a:round/>
            <a:headEnd/>
            <a:tailEnd/>
          </a:ln>
        </p:spPr>
        <p:txBody>
          <a:bodyPr wrap="none" anchor="ctr"/>
          <a:lstStyle/>
          <a:p>
            <a:endParaRPr lang="en-US"/>
          </a:p>
        </p:txBody>
      </p:sp>
      <p:sp>
        <p:nvSpPr>
          <p:cNvPr id="40999" name="Oval 39"/>
          <p:cNvSpPr>
            <a:spLocks noChangeArrowheads="1"/>
          </p:cNvSpPr>
          <p:nvPr/>
        </p:nvSpPr>
        <p:spPr bwMode="auto">
          <a:xfrm>
            <a:off x="8153400" y="3733800"/>
            <a:ext cx="76200" cy="76200"/>
          </a:xfrm>
          <a:prstGeom prst="ellipse">
            <a:avLst/>
          </a:prstGeom>
          <a:solidFill>
            <a:srgbClr val="FF0000"/>
          </a:solidFill>
          <a:ln w="9525">
            <a:noFill/>
            <a:round/>
            <a:headEnd/>
            <a:tailEnd/>
          </a:ln>
        </p:spPr>
        <p:txBody>
          <a:bodyPr wrap="none" anchor="ctr"/>
          <a:lstStyle/>
          <a:p>
            <a:endParaRPr lang="en-US"/>
          </a:p>
        </p:txBody>
      </p:sp>
      <p:sp>
        <p:nvSpPr>
          <p:cNvPr id="41000" name="Oval 40"/>
          <p:cNvSpPr>
            <a:spLocks noChangeArrowheads="1"/>
          </p:cNvSpPr>
          <p:nvPr/>
        </p:nvSpPr>
        <p:spPr bwMode="auto">
          <a:xfrm>
            <a:off x="8001000" y="3352800"/>
            <a:ext cx="76200" cy="76200"/>
          </a:xfrm>
          <a:prstGeom prst="ellipse">
            <a:avLst/>
          </a:prstGeom>
          <a:solidFill>
            <a:srgbClr val="FF0000"/>
          </a:solidFill>
          <a:ln w="9525">
            <a:noFill/>
            <a:round/>
            <a:headEnd/>
            <a:tailEnd/>
          </a:ln>
        </p:spPr>
        <p:txBody>
          <a:bodyPr wrap="none" anchor="ctr"/>
          <a:lstStyle/>
          <a:p>
            <a:endParaRPr lang="en-US"/>
          </a:p>
        </p:txBody>
      </p:sp>
      <p:sp>
        <p:nvSpPr>
          <p:cNvPr id="41001" name="Oval 41"/>
          <p:cNvSpPr>
            <a:spLocks noChangeArrowheads="1"/>
          </p:cNvSpPr>
          <p:nvPr/>
        </p:nvSpPr>
        <p:spPr bwMode="auto">
          <a:xfrm>
            <a:off x="8077200" y="3048000"/>
            <a:ext cx="76200" cy="76200"/>
          </a:xfrm>
          <a:prstGeom prst="ellipse">
            <a:avLst/>
          </a:prstGeom>
          <a:solidFill>
            <a:srgbClr val="FF0000"/>
          </a:solidFill>
          <a:ln w="9525">
            <a:noFill/>
            <a:round/>
            <a:headEnd/>
            <a:tailEnd/>
          </a:ln>
        </p:spPr>
        <p:txBody>
          <a:bodyPr wrap="none" anchor="ctr"/>
          <a:lstStyle/>
          <a:p>
            <a:endParaRPr lang="en-US"/>
          </a:p>
        </p:txBody>
      </p:sp>
      <p:sp>
        <p:nvSpPr>
          <p:cNvPr id="41002" name="Oval 42"/>
          <p:cNvSpPr>
            <a:spLocks noChangeArrowheads="1"/>
          </p:cNvSpPr>
          <p:nvPr/>
        </p:nvSpPr>
        <p:spPr bwMode="auto">
          <a:xfrm>
            <a:off x="8153400" y="2743200"/>
            <a:ext cx="76200" cy="76200"/>
          </a:xfrm>
          <a:prstGeom prst="ellipse">
            <a:avLst/>
          </a:prstGeom>
          <a:solidFill>
            <a:srgbClr val="FF0000"/>
          </a:solidFill>
          <a:ln w="9525">
            <a:noFill/>
            <a:round/>
            <a:headEnd/>
            <a:tailEnd/>
          </a:ln>
        </p:spPr>
        <p:txBody>
          <a:bodyPr wrap="none" anchor="ctr"/>
          <a:lstStyle/>
          <a:p>
            <a:endParaRPr lang="en-US"/>
          </a:p>
        </p:txBody>
      </p:sp>
      <p:sp>
        <p:nvSpPr>
          <p:cNvPr id="41003" name="Oval 43"/>
          <p:cNvSpPr>
            <a:spLocks noChangeArrowheads="1"/>
          </p:cNvSpPr>
          <p:nvPr/>
        </p:nvSpPr>
        <p:spPr bwMode="auto">
          <a:xfrm>
            <a:off x="7391400" y="2743200"/>
            <a:ext cx="76200" cy="76200"/>
          </a:xfrm>
          <a:prstGeom prst="ellipse">
            <a:avLst/>
          </a:prstGeom>
          <a:solidFill>
            <a:srgbClr val="FF0000"/>
          </a:solidFill>
          <a:ln w="9525">
            <a:noFill/>
            <a:round/>
            <a:headEnd/>
            <a:tailEnd/>
          </a:ln>
        </p:spPr>
        <p:txBody>
          <a:bodyPr wrap="none" anchor="ctr"/>
          <a:lstStyle/>
          <a:p>
            <a:endParaRPr lang="en-US"/>
          </a:p>
        </p:txBody>
      </p:sp>
      <p:sp>
        <p:nvSpPr>
          <p:cNvPr id="41004" name="Oval 44"/>
          <p:cNvSpPr>
            <a:spLocks noChangeArrowheads="1"/>
          </p:cNvSpPr>
          <p:nvPr/>
        </p:nvSpPr>
        <p:spPr bwMode="auto">
          <a:xfrm>
            <a:off x="7391400" y="2590800"/>
            <a:ext cx="76200" cy="76200"/>
          </a:xfrm>
          <a:prstGeom prst="ellipse">
            <a:avLst/>
          </a:prstGeom>
          <a:solidFill>
            <a:srgbClr val="FF0000"/>
          </a:solidFill>
          <a:ln w="9525">
            <a:noFill/>
            <a:round/>
            <a:headEnd/>
            <a:tailEnd/>
          </a:ln>
        </p:spPr>
        <p:txBody>
          <a:bodyPr wrap="none" anchor="ctr"/>
          <a:lstStyle/>
          <a:p>
            <a:endParaRPr lang="en-US"/>
          </a:p>
        </p:txBody>
      </p:sp>
      <p:sp>
        <p:nvSpPr>
          <p:cNvPr id="41005" name="Oval 45"/>
          <p:cNvSpPr>
            <a:spLocks noChangeArrowheads="1"/>
          </p:cNvSpPr>
          <p:nvPr/>
        </p:nvSpPr>
        <p:spPr bwMode="auto">
          <a:xfrm>
            <a:off x="1447800" y="4267200"/>
            <a:ext cx="76200" cy="76200"/>
          </a:xfrm>
          <a:prstGeom prst="ellipse">
            <a:avLst/>
          </a:prstGeom>
          <a:solidFill>
            <a:srgbClr val="FF0000"/>
          </a:solidFill>
          <a:ln w="9525">
            <a:noFill/>
            <a:round/>
            <a:headEnd/>
            <a:tailEnd/>
          </a:ln>
        </p:spPr>
        <p:txBody>
          <a:bodyPr wrap="none" anchor="ctr"/>
          <a:lstStyle/>
          <a:p>
            <a:endParaRPr lang="en-US"/>
          </a:p>
        </p:txBody>
      </p:sp>
      <p:sp>
        <p:nvSpPr>
          <p:cNvPr id="41006" name="Oval 46"/>
          <p:cNvSpPr>
            <a:spLocks noChangeArrowheads="1"/>
          </p:cNvSpPr>
          <p:nvPr/>
        </p:nvSpPr>
        <p:spPr bwMode="auto">
          <a:xfrm>
            <a:off x="2057400" y="3810000"/>
            <a:ext cx="76200" cy="76200"/>
          </a:xfrm>
          <a:prstGeom prst="ellipse">
            <a:avLst/>
          </a:prstGeom>
          <a:solidFill>
            <a:srgbClr val="FF0000"/>
          </a:solidFill>
          <a:ln w="9525">
            <a:noFill/>
            <a:round/>
            <a:headEnd/>
            <a:tailEnd/>
          </a:ln>
        </p:spPr>
        <p:txBody>
          <a:bodyPr wrap="none" anchor="ctr"/>
          <a:lstStyle/>
          <a:p>
            <a:endParaRPr lang="en-US"/>
          </a:p>
        </p:txBody>
      </p:sp>
      <p:sp>
        <p:nvSpPr>
          <p:cNvPr id="41007" name="Oval 47"/>
          <p:cNvSpPr>
            <a:spLocks noChangeArrowheads="1"/>
          </p:cNvSpPr>
          <p:nvPr/>
        </p:nvSpPr>
        <p:spPr bwMode="auto">
          <a:xfrm>
            <a:off x="1371600" y="4114800"/>
            <a:ext cx="76200" cy="76200"/>
          </a:xfrm>
          <a:prstGeom prst="ellipse">
            <a:avLst/>
          </a:prstGeom>
          <a:solidFill>
            <a:srgbClr val="FF0000"/>
          </a:solidFill>
          <a:ln w="9525">
            <a:noFill/>
            <a:round/>
            <a:headEnd/>
            <a:tailEnd/>
          </a:ln>
        </p:spPr>
        <p:txBody>
          <a:bodyPr wrap="none" anchor="ctr"/>
          <a:lstStyle/>
          <a:p>
            <a:endParaRPr lang="en-US"/>
          </a:p>
        </p:txBody>
      </p:sp>
      <p:sp>
        <p:nvSpPr>
          <p:cNvPr id="41008" name="Oval 48"/>
          <p:cNvSpPr>
            <a:spLocks noChangeArrowheads="1"/>
          </p:cNvSpPr>
          <p:nvPr/>
        </p:nvSpPr>
        <p:spPr bwMode="auto">
          <a:xfrm>
            <a:off x="1828800" y="3810000"/>
            <a:ext cx="76200" cy="76200"/>
          </a:xfrm>
          <a:prstGeom prst="ellipse">
            <a:avLst/>
          </a:prstGeom>
          <a:solidFill>
            <a:srgbClr val="FF0000"/>
          </a:solidFill>
          <a:ln w="9525">
            <a:noFill/>
            <a:round/>
            <a:headEnd/>
            <a:tailEnd/>
          </a:ln>
        </p:spPr>
        <p:txBody>
          <a:bodyPr wrap="none" anchor="ctr"/>
          <a:lstStyle/>
          <a:p>
            <a:endParaRPr lang="en-US"/>
          </a:p>
        </p:txBody>
      </p:sp>
      <p:sp>
        <p:nvSpPr>
          <p:cNvPr id="41009" name="Oval 49"/>
          <p:cNvSpPr>
            <a:spLocks noChangeArrowheads="1"/>
          </p:cNvSpPr>
          <p:nvPr/>
        </p:nvSpPr>
        <p:spPr bwMode="auto">
          <a:xfrm>
            <a:off x="1828800" y="3657600"/>
            <a:ext cx="76200" cy="76200"/>
          </a:xfrm>
          <a:prstGeom prst="ellipse">
            <a:avLst/>
          </a:prstGeom>
          <a:solidFill>
            <a:srgbClr val="FF0000"/>
          </a:solidFill>
          <a:ln w="9525">
            <a:noFill/>
            <a:round/>
            <a:headEnd/>
            <a:tailEnd/>
          </a:ln>
        </p:spPr>
        <p:txBody>
          <a:bodyPr wrap="none" anchor="ctr"/>
          <a:lstStyle/>
          <a:p>
            <a:endParaRPr lang="en-US"/>
          </a:p>
        </p:txBody>
      </p:sp>
      <p:sp>
        <p:nvSpPr>
          <p:cNvPr id="41010" name="Oval 50"/>
          <p:cNvSpPr>
            <a:spLocks noChangeArrowheads="1"/>
          </p:cNvSpPr>
          <p:nvPr/>
        </p:nvSpPr>
        <p:spPr bwMode="auto">
          <a:xfrm>
            <a:off x="1981200" y="3124200"/>
            <a:ext cx="76200" cy="76200"/>
          </a:xfrm>
          <a:prstGeom prst="ellipse">
            <a:avLst/>
          </a:prstGeom>
          <a:solidFill>
            <a:srgbClr val="FF0000"/>
          </a:solidFill>
          <a:ln w="9525">
            <a:noFill/>
            <a:round/>
            <a:headEnd/>
            <a:tailEnd/>
          </a:ln>
        </p:spPr>
        <p:txBody>
          <a:bodyPr wrap="none" anchor="ctr"/>
          <a:lstStyle/>
          <a:p>
            <a:endParaRPr lang="en-US"/>
          </a:p>
        </p:txBody>
      </p:sp>
      <p:sp>
        <p:nvSpPr>
          <p:cNvPr id="41011" name="Oval 51"/>
          <p:cNvSpPr>
            <a:spLocks noChangeArrowheads="1"/>
          </p:cNvSpPr>
          <p:nvPr/>
        </p:nvSpPr>
        <p:spPr bwMode="auto">
          <a:xfrm>
            <a:off x="2362200" y="3505200"/>
            <a:ext cx="76200" cy="76200"/>
          </a:xfrm>
          <a:prstGeom prst="ellipse">
            <a:avLst/>
          </a:prstGeom>
          <a:solidFill>
            <a:srgbClr val="FF0000"/>
          </a:solidFill>
          <a:ln w="9525">
            <a:noFill/>
            <a:round/>
            <a:headEnd/>
            <a:tailEnd/>
          </a:ln>
        </p:spPr>
        <p:txBody>
          <a:bodyPr wrap="none" anchor="ctr"/>
          <a:lstStyle/>
          <a:p>
            <a:endParaRPr lang="en-US"/>
          </a:p>
        </p:txBody>
      </p:sp>
      <p:sp>
        <p:nvSpPr>
          <p:cNvPr id="41012" name="Oval 52"/>
          <p:cNvSpPr>
            <a:spLocks noChangeArrowheads="1"/>
          </p:cNvSpPr>
          <p:nvPr/>
        </p:nvSpPr>
        <p:spPr bwMode="auto">
          <a:xfrm>
            <a:off x="2057400" y="3886200"/>
            <a:ext cx="76200" cy="76200"/>
          </a:xfrm>
          <a:prstGeom prst="ellipse">
            <a:avLst/>
          </a:prstGeom>
          <a:solidFill>
            <a:srgbClr val="FF0000"/>
          </a:solidFill>
          <a:ln w="9525">
            <a:noFill/>
            <a:round/>
            <a:headEnd/>
            <a:tailEnd/>
          </a:ln>
        </p:spPr>
        <p:txBody>
          <a:bodyPr wrap="none" anchor="ctr"/>
          <a:lstStyle/>
          <a:p>
            <a:endParaRPr lang="en-US"/>
          </a:p>
        </p:txBody>
      </p:sp>
      <p:sp>
        <p:nvSpPr>
          <p:cNvPr id="41013" name="Oval 53"/>
          <p:cNvSpPr>
            <a:spLocks noChangeArrowheads="1"/>
          </p:cNvSpPr>
          <p:nvPr/>
        </p:nvSpPr>
        <p:spPr bwMode="auto">
          <a:xfrm>
            <a:off x="2590800" y="3276600"/>
            <a:ext cx="76200" cy="76200"/>
          </a:xfrm>
          <a:prstGeom prst="ellipse">
            <a:avLst/>
          </a:prstGeom>
          <a:solidFill>
            <a:srgbClr val="FF0000"/>
          </a:solidFill>
          <a:ln w="9525">
            <a:noFill/>
            <a:round/>
            <a:headEnd/>
            <a:tailEnd/>
          </a:ln>
        </p:spPr>
        <p:txBody>
          <a:bodyPr wrap="none" anchor="ctr"/>
          <a:lstStyle/>
          <a:p>
            <a:endParaRPr lang="en-US"/>
          </a:p>
        </p:txBody>
      </p:sp>
      <p:sp>
        <p:nvSpPr>
          <p:cNvPr id="41014" name="Oval 54"/>
          <p:cNvSpPr>
            <a:spLocks noChangeArrowheads="1"/>
          </p:cNvSpPr>
          <p:nvPr/>
        </p:nvSpPr>
        <p:spPr bwMode="auto">
          <a:xfrm>
            <a:off x="2438400" y="3048000"/>
            <a:ext cx="76200" cy="76200"/>
          </a:xfrm>
          <a:prstGeom prst="ellipse">
            <a:avLst/>
          </a:prstGeom>
          <a:solidFill>
            <a:srgbClr val="FF0000"/>
          </a:solidFill>
          <a:ln w="9525">
            <a:noFill/>
            <a:round/>
            <a:headEnd/>
            <a:tailEnd/>
          </a:ln>
        </p:spPr>
        <p:txBody>
          <a:bodyPr wrap="none" anchor="ctr"/>
          <a:lstStyle/>
          <a:p>
            <a:endParaRPr lang="en-US"/>
          </a:p>
        </p:txBody>
      </p:sp>
      <p:sp>
        <p:nvSpPr>
          <p:cNvPr id="41015" name="Oval 55"/>
          <p:cNvSpPr>
            <a:spLocks noChangeArrowheads="1"/>
          </p:cNvSpPr>
          <p:nvPr/>
        </p:nvSpPr>
        <p:spPr bwMode="auto">
          <a:xfrm>
            <a:off x="2057400" y="3352800"/>
            <a:ext cx="76200" cy="76200"/>
          </a:xfrm>
          <a:prstGeom prst="ellipse">
            <a:avLst/>
          </a:prstGeom>
          <a:solidFill>
            <a:srgbClr val="FF0000"/>
          </a:solidFill>
          <a:ln w="9525">
            <a:noFill/>
            <a:round/>
            <a:headEnd/>
            <a:tailEnd/>
          </a:ln>
        </p:spPr>
        <p:txBody>
          <a:bodyPr wrap="none" anchor="ctr"/>
          <a:lstStyle/>
          <a:p>
            <a:endParaRPr lang="en-US"/>
          </a:p>
        </p:txBody>
      </p:sp>
      <p:sp>
        <p:nvSpPr>
          <p:cNvPr id="41016" name="Oval 56"/>
          <p:cNvSpPr>
            <a:spLocks noChangeArrowheads="1"/>
          </p:cNvSpPr>
          <p:nvPr/>
        </p:nvSpPr>
        <p:spPr bwMode="auto">
          <a:xfrm>
            <a:off x="2133600" y="3200400"/>
            <a:ext cx="76200" cy="76200"/>
          </a:xfrm>
          <a:prstGeom prst="ellipse">
            <a:avLst/>
          </a:prstGeom>
          <a:solidFill>
            <a:srgbClr val="FF0000"/>
          </a:solidFill>
          <a:ln w="9525">
            <a:noFill/>
            <a:round/>
            <a:headEnd/>
            <a:tailEnd/>
          </a:ln>
        </p:spPr>
        <p:txBody>
          <a:bodyPr wrap="none" anchor="ctr"/>
          <a:lstStyle/>
          <a:p>
            <a:endParaRPr lang="en-US"/>
          </a:p>
        </p:txBody>
      </p:sp>
      <p:sp>
        <p:nvSpPr>
          <p:cNvPr id="41017" name="Oval 57"/>
          <p:cNvSpPr>
            <a:spLocks noChangeArrowheads="1"/>
          </p:cNvSpPr>
          <p:nvPr/>
        </p:nvSpPr>
        <p:spPr bwMode="auto">
          <a:xfrm>
            <a:off x="2286000" y="3048000"/>
            <a:ext cx="76200" cy="76200"/>
          </a:xfrm>
          <a:prstGeom prst="ellipse">
            <a:avLst/>
          </a:prstGeom>
          <a:solidFill>
            <a:srgbClr val="FF0000"/>
          </a:solidFill>
          <a:ln w="9525">
            <a:noFill/>
            <a:round/>
            <a:headEnd/>
            <a:tailEnd/>
          </a:ln>
        </p:spPr>
        <p:txBody>
          <a:bodyPr wrap="none" anchor="ctr"/>
          <a:lstStyle/>
          <a:p>
            <a:endParaRPr lang="en-US"/>
          </a:p>
        </p:txBody>
      </p:sp>
      <p:sp>
        <p:nvSpPr>
          <p:cNvPr id="41018" name="Oval 58"/>
          <p:cNvSpPr>
            <a:spLocks noChangeArrowheads="1"/>
          </p:cNvSpPr>
          <p:nvPr/>
        </p:nvSpPr>
        <p:spPr bwMode="auto">
          <a:xfrm>
            <a:off x="1981200" y="3657600"/>
            <a:ext cx="76200" cy="76200"/>
          </a:xfrm>
          <a:prstGeom prst="ellipse">
            <a:avLst/>
          </a:prstGeom>
          <a:solidFill>
            <a:srgbClr val="FF0000"/>
          </a:solidFill>
          <a:ln w="9525">
            <a:noFill/>
            <a:round/>
            <a:headEnd/>
            <a:tailEnd/>
          </a:ln>
        </p:spPr>
        <p:txBody>
          <a:bodyPr wrap="none" anchor="ctr"/>
          <a:lstStyle/>
          <a:p>
            <a:endParaRPr lang="en-US"/>
          </a:p>
        </p:txBody>
      </p:sp>
      <p:sp>
        <p:nvSpPr>
          <p:cNvPr id="41019" name="Oval 59"/>
          <p:cNvSpPr>
            <a:spLocks noChangeArrowheads="1"/>
          </p:cNvSpPr>
          <p:nvPr/>
        </p:nvSpPr>
        <p:spPr bwMode="auto">
          <a:xfrm>
            <a:off x="2209800" y="3733800"/>
            <a:ext cx="76200" cy="76200"/>
          </a:xfrm>
          <a:prstGeom prst="ellipse">
            <a:avLst/>
          </a:prstGeom>
          <a:solidFill>
            <a:srgbClr val="FF0000"/>
          </a:solidFill>
          <a:ln w="9525">
            <a:noFill/>
            <a:round/>
            <a:headEnd/>
            <a:tailEnd/>
          </a:ln>
        </p:spPr>
        <p:txBody>
          <a:bodyPr wrap="none" anchor="ctr"/>
          <a:lstStyle/>
          <a:p>
            <a:endParaRPr lang="en-US"/>
          </a:p>
        </p:txBody>
      </p:sp>
      <p:sp>
        <p:nvSpPr>
          <p:cNvPr id="41020" name="Oval 60"/>
          <p:cNvSpPr>
            <a:spLocks noChangeArrowheads="1"/>
          </p:cNvSpPr>
          <p:nvPr/>
        </p:nvSpPr>
        <p:spPr bwMode="auto">
          <a:xfrm>
            <a:off x="1981200" y="3505200"/>
            <a:ext cx="76200" cy="76200"/>
          </a:xfrm>
          <a:prstGeom prst="ellipse">
            <a:avLst/>
          </a:prstGeom>
          <a:solidFill>
            <a:srgbClr val="FF0000"/>
          </a:solidFill>
          <a:ln w="9525">
            <a:noFill/>
            <a:round/>
            <a:headEnd/>
            <a:tailEnd/>
          </a:ln>
        </p:spPr>
        <p:txBody>
          <a:bodyPr wrap="none" anchor="ctr"/>
          <a:lstStyle/>
          <a:p>
            <a:endParaRPr lang="en-US"/>
          </a:p>
        </p:txBody>
      </p:sp>
      <p:sp>
        <p:nvSpPr>
          <p:cNvPr id="41021" name="Oval 61"/>
          <p:cNvSpPr>
            <a:spLocks noChangeArrowheads="1"/>
          </p:cNvSpPr>
          <p:nvPr/>
        </p:nvSpPr>
        <p:spPr bwMode="auto">
          <a:xfrm>
            <a:off x="2514600" y="3657600"/>
            <a:ext cx="76200" cy="76200"/>
          </a:xfrm>
          <a:prstGeom prst="ellipse">
            <a:avLst/>
          </a:prstGeom>
          <a:solidFill>
            <a:srgbClr val="FF0000"/>
          </a:solidFill>
          <a:ln w="9525">
            <a:noFill/>
            <a:round/>
            <a:headEnd/>
            <a:tailEnd/>
          </a:ln>
        </p:spPr>
        <p:txBody>
          <a:bodyPr wrap="none" anchor="ctr"/>
          <a:lstStyle/>
          <a:p>
            <a:endParaRPr lang="en-US"/>
          </a:p>
        </p:txBody>
      </p:sp>
      <p:sp>
        <p:nvSpPr>
          <p:cNvPr id="41022" name="Oval 62"/>
          <p:cNvSpPr>
            <a:spLocks noChangeArrowheads="1"/>
          </p:cNvSpPr>
          <p:nvPr/>
        </p:nvSpPr>
        <p:spPr bwMode="auto">
          <a:xfrm>
            <a:off x="2438400" y="3581400"/>
            <a:ext cx="76200" cy="76200"/>
          </a:xfrm>
          <a:prstGeom prst="ellipse">
            <a:avLst/>
          </a:prstGeom>
          <a:solidFill>
            <a:srgbClr val="FF0000"/>
          </a:solidFill>
          <a:ln w="9525">
            <a:noFill/>
            <a:round/>
            <a:headEnd/>
            <a:tailEnd/>
          </a:ln>
        </p:spPr>
        <p:txBody>
          <a:bodyPr wrap="none" anchor="ctr"/>
          <a:lstStyle/>
          <a:p>
            <a:endParaRPr lang="en-US"/>
          </a:p>
        </p:txBody>
      </p:sp>
      <p:sp>
        <p:nvSpPr>
          <p:cNvPr id="41023" name="Oval 63"/>
          <p:cNvSpPr>
            <a:spLocks noChangeArrowheads="1"/>
          </p:cNvSpPr>
          <p:nvPr/>
        </p:nvSpPr>
        <p:spPr bwMode="auto">
          <a:xfrm>
            <a:off x="2590800" y="3581400"/>
            <a:ext cx="76200" cy="76200"/>
          </a:xfrm>
          <a:prstGeom prst="ellipse">
            <a:avLst/>
          </a:prstGeom>
          <a:solidFill>
            <a:srgbClr val="FF0000"/>
          </a:solidFill>
          <a:ln w="9525">
            <a:noFill/>
            <a:round/>
            <a:headEnd/>
            <a:tailEnd/>
          </a:ln>
        </p:spPr>
        <p:txBody>
          <a:bodyPr wrap="none" anchor="ctr"/>
          <a:lstStyle/>
          <a:p>
            <a:endParaRPr lang="en-US"/>
          </a:p>
        </p:txBody>
      </p:sp>
      <p:sp>
        <p:nvSpPr>
          <p:cNvPr id="41024" name="Oval 64"/>
          <p:cNvSpPr>
            <a:spLocks noChangeArrowheads="1"/>
          </p:cNvSpPr>
          <p:nvPr/>
        </p:nvSpPr>
        <p:spPr bwMode="auto">
          <a:xfrm>
            <a:off x="1676400" y="3581400"/>
            <a:ext cx="76200" cy="76200"/>
          </a:xfrm>
          <a:prstGeom prst="ellipse">
            <a:avLst/>
          </a:prstGeom>
          <a:solidFill>
            <a:srgbClr val="FF0000"/>
          </a:solidFill>
          <a:ln w="9525">
            <a:noFill/>
            <a:round/>
            <a:headEnd/>
            <a:tailEnd/>
          </a:ln>
        </p:spPr>
        <p:txBody>
          <a:bodyPr wrap="none" anchor="ctr"/>
          <a:lstStyle/>
          <a:p>
            <a:endParaRPr lang="en-US"/>
          </a:p>
        </p:txBody>
      </p:sp>
      <p:sp>
        <p:nvSpPr>
          <p:cNvPr id="41025" name="Oval 65"/>
          <p:cNvSpPr>
            <a:spLocks noChangeArrowheads="1"/>
          </p:cNvSpPr>
          <p:nvPr/>
        </p:nvSpPr>
        <p:spPr bwMode="auto">
          <a:xfrm>
            <a:off x="2438400" y="3200400"/>
            <a:ext cx="76200" cy="76200"/>
          </a:xfrm>
          <a:prstGeom prst="ellipse">
            <a:avLst/>
          </a:prstGeom>
          <a:solidFill>
            <a:srgbClr val="FF0000"/>
          </a:solidFill>
          <a:ln w="9525">
            <a:noFill/>
            <a:round/>
            <a:headEnd/>
            <a:tailEnd/>
          </a:ln>
        </p:spPr>
        <p:txBody>
          <a:bodyPr wrap="none" anchor="ctr"/>
          <a:lstStyle/>
          <a:p>
            <a:endParaRPr lang="en-US"/>
          </a:p>
        </p:txBody>
      </p:sp>
      <p:sp>
        <p:nvSpPr>
          <p:cNvPr id="41026" name="Oval 66"/>
          <p:cNvSpPr>
            <a:spLocks noChangeArrowheads="1"/>
          </p:cNvSpPr>
          <p:nvPr/>
        </p:nvSpPr>
        <p:spPr bwMode="auto">
          <a:xfrm>
            <a:off x="2438400" y="3276600"/>
            <a:ext cx="76200" cy="76200"/>
          </a:xfrm>
          <a:prstGeom prst="ellipse">
            <a:avLst/>
          </a:prstGeom>
          <a:solidFill>
            <a:srgbClr val="FF0000"/>
          </a:solidFill>
          <a:ln w="9525">
            <a:noFill/>
            <a:round/>
            <a:headEnd/>
            <a:tailEnd/>
          </a:ln>
        </p:spPr>
        <p:txBody>
          <a:bodyPr wrap="none" anchor="ctr"/>
          <a:lstStyle/>
          <a:p>
            <a:endParaRPr lang="en-US"/>
          </a:p>
        </p:txBody>
      </p:sp>
      <p:sp>
        <p:nvSpPr>
          <p:cNvPr id="41027" name="Oval 67"/>
          <p:cNvSpPr>
            <a:spLocks noChangeArrowheads="1"/>
          </p:cNvSpPr>
          <p:nvPr/>
        </p:nvSpPr>
        <p:spPr bwMode="auto">
          <a:xfrm>
            <a:off x="2667000" y="3276600"/>
            <a:ext cx="76200" cy="76200"/>
          </a:xfrm>
          <a:prstGeom prst="ellipse">
            <a:avLst/>
          </a:prstGeom>
          <a:solidFill>
            <a:srgbClr val="FF0000"/>
          </a:solidFill>
          <a:ln w="9525">
            <a:noFill/>
            <a:round/>
            <a:headEnd/>
            <a:tailEnd/>
          </a:ln>
        </p:spPr>
        <p:txBody>
          <a:bodyPr wrap="none" anchor="ctr"/>
          <a:lstStyle/>
          <a:p>
            <a:endParaRPr lang="en-US"/>
          </a:p>
        </p:txBody>
      </p:sp>
      <p:sp>
        <p:nvSpPr>
          <p:cNvPr id="41028" name="Oval 68"/>
          <p:cNvSpPr>
            <a:spLocks noChangeArrowheads="1"/>
          </p:cNvSpPr>
          <p:nvPr/>
        </p:nvSpPr>
        <p:spPr bwMode="auto">
          <a:xfrm>
            <a:off x="2362200" y="3810000"/>
            <a:ext cx="76200" cy="76200"/>
          </a:xfrm>
          <a:prstGeom prst="ellipse">
            <a:avLst/>
          </a:prstGeom>
          <a:solidFill>
            <a:srgbClr val="FF0000"/>
          </a:solidFill>
          <a:ln w="9525">
            <a:noFill/>
            <a:round/>
            <a:headEnd/>
            <a:tailEnd/>
          </a:ln>
        </p:spPr>
        <p:txBody>
          <a:bodyPr wrap="none" anchor="ctr"/>
          <a:lstStyle/>
          <a:p>
            <a:endParaRPr lang="en-US"/>
          </a:p>
        </p:txBody>
      </p:sp>
      <p:sp>
        <p:nvSpPr>
          <p:cNvPr id="41029" name="Oval 69"/>
          <p:cNvSpPr>
            <a:spLocks noChangeArrowheads="1"/>
          </p:cNvSpPr>
          <p:nvPr/>
        </p:nvSpPr>
        <p:spPr bwMode="auto">
          <a:xfrm>
            <a:off x="2514600" y="3124200"/>
            <a:ext cx="76200" cy="76200"/>
          </a:xfrm>
          <a:prstGeom prst="ellipse">
            <a:avLst/>
          </a:prstGeom>
          <a:solidFill>
            <a:srgbClr val="FF0000"/>
          </a:solidFill>
          <a:ln w="9525">
            <a:noFill/>
            <a:round/>
            <a:headEnd/>
            <a:tailEnd/>
          </a:ln>
        </p:spPr>
        <p:txBody>
          <a:bodyPr wrap="none" anchor="ctr"/>
          <a:lstStyle/>
          <a:p>
            <a:endParaRPr lang="en-US"/>
          </a:p>
        </p:txBody>
      </p:sp>
      <p:sp>
        <p:nvSpPr>
          <p:cNvPr id="41030" name="Oval 70"/>
          <p:cNvSpPr>
            <a:spLocks noChangeArrowheads="1"/>
          </p:cNvSpPr>
          <p:nvPr/>
        </p:nvSpPr>
        <p:spPr bwMode="auto">
          <a:xfrm>
            <a:off x="2971800" y="3048000"/>
            <a:ext cx="76200" cy="76200"/>
          </a:xfrm>
          <a:prstGeom prst="ellipse">
            <a:avLst/>
          </a:prstGeom>
          <a:solidFill>
            <a:srgbClr val="FF0000"/>
          </a:solidFill>
          <a:ln w="9525">
            <a:noFill/>
            <a:round/>
            <a:headEnd/>
            <a:tailEnd/>
          </a:ln>
        </p:spPr>
        <p:txBody>
          <a:bodyPr wrap="none" anchor="ctr"/>
          <a:lstStyle/>
          <a:p>
            <a:endParaRPr lang="en-US"/>
          </a:p>
        </p:txBody>
      </p:sp>
      <p:sp>
        <p:nvSpPr>
          <p:cNvPr id="41031" name="Oval 71"/>
          <p:cNvSpPr>
            <a:spLocks noChangeArrowheads="1"/>
          </p:cNvSpPr>
          <p:nvPr/>
        </p:nvSpPr>
        <p:spPr bwMode="auto">
          <a:xfrm>
            <a:off x="3048000" y="2667000"/>
            <a:ext cx="76200" cy="76200"/>
          </a:xfrm>
          <a:prstGeom prst="ellipse">
            <a:avLst/>
          </a:prstGeom>
          <a:solidFill>
            <a:srgbClr val="FF0000"/>
          </a:solidFill>
          <a:ln w="9525">
            <a:noFill/>
            <a:round/>
            <a:headEnd/>
            <a:tailEnd/>
          </a:ln>
        </p:spPr>
        <p:txBody>
          <a:bodyPr wrap="none" anchor="ctr"/>
          <a:lstStyle/>
          <a:p>
            <a:endParaRPr lang="en-US"/>
          </a:p>
        </p:txBody>
      </p:sp>
      <p:sp>
        <p:nvSpPr>
          <p:cNvPr id="41032" name="Oval 72"/>
          <p:cNvSpPr>
            <a:spLocks noChangeArrowheads="1"/>
          </p:cNvSpPr>
          <p:nvPr/>
        </p:nvSpPr>
        <p:spPr bwMode="auto">
          <a:xfrm>
            <a:off x="2743200" y="3124200"/>
            <a:ext cx="76200" cy="76200"/>
          </a:xfrm>
          <a:prstGeom prst="ellipse">
            <a:avLst/>
          </a:prstGeom>
          <a:solidFill>
            <a:srgbClr val="FF0000"/>
          </a:solidFill>
          <a:ln w="9525">
            <a:noFill/>
            <a:round/>
            <a:headEnd/>
            <a:tailEnd/>
          </a:ln>
        </p:spPr>
        <p:txBody>
          <a:bodyPr wrap="none" anchor="ctr"/>
          <a:lstStyle/>
          <a:p>
            <a:endParaRPr lang="en-US"/>
          </a:p>
        </p:txBody>
      </p:sp>
      <p:sp>
        <p:nvSpPr>
          <p:cNvPr id="41033" name="Oval 73"/>
          <p:cNvSpPr>
            <a:spLocks noChangeArrowheads="1"/>
          </p:cNvSpPr>
          <p:nvPr/>
        </p:nvSpPr>
        <p:spPr bwMode="auto">
          <a:xfrm>
            <a:off x="1752600" y="3886200"/>
            <a:ext cx="76200" cy="76200"/>
          </a:xfrm>
          <a:prstGeom prst="ellipse">
            <a:avLst/>
          </a:prstGeom>
          <a:solidFill>
            <a:srgbClr val="FF0000"/>
          </a:solidFill>
          <a:ln w="9525">
            <a:noFill/>
            <a:round/>
            <a:headEnd/>
            <a:tailEnd/>
          </a:ln>
        </p:spPr>
        <p:txBody>
          <a:bodyPr wrap="none" anchor="ctr"/>
          <a:lstStyle/>
          <a:p>
            <a:endParaRPr lang="en-US"/>
          </a:p>
        </p:txBody>
      </p:sp>
      <p:sp>
        <p:nvSpPr>
          <p:cNvPr id="41034" name="Oval 74"/>
          <p:cNvSpPr>
            <a:spLocks noChangeArrowheads="1"/>
          </p:cNvSpPr>
          <p:nvPr/>
        </p:nvSpPr>
        <p:spPr bwMode="auto">
          <a:xfrm>
            <a:off x="7239000" y="3352800"/>
            <a:ext cx="76200" cy="76200"/>
          </a:xfrm>
          <a:prstGeom prst="ellipse">
            <a:avLst/>
          </a:prstGeom>
          <a:solidFill>
            <a:srgbClr val="FF0000"/>
          </a:solidFill>
          <a:ln w="9525">
            <a:noFill/>
            <a:round/>
            <a:headEnd/>
            <a:tailEnd/>
          </a:ln>
        </p:spPr>
        <p:txBody>
          <a:bodyPr wrap="none" anchor="ctr"/>
          <a:lstStyle/>
          <a:p>
            <a:endParaRPr lang="en-US"/>
          </a:p>
        </p:txBody>
      </p:sp>
      <p:sp>
        <p:nvSpPr>
          <p:cNvPr id="41035" name="Oval 75"/>
          <p:cNvSpPr>
            <a:spLocks noChangeArrowheads="1"/>
          </p:cNvSpPr>
          <p:nvPr/>
        </p:nvSpPr>
        <p:spPr bwMode="auto">
          <a:xfrm>
            <a:off x="7620000" y="3048000"/>
            <a:ext cx="76200" cy="76200"/>
          </a:xfrm>
          <a:prstGeom prst="ellipse">
            <a:avLst/>
          </a:prstGeom>
          <a:solidFill>
            <a:srgbClr val="FF0000"/>
          </a:solidFill>
          <a:ln w="9525">
            <a:noFill/>
            <a:round/>
            <a:headEnd/>
            <a:tailEnd/>
          </a:ln>
        </p:spPr>
        <p:txBody>
          <a:bodyPr wrap="none" anchor="ctr"/>
          <a:lstStyle/>
          <a:p>
            <a:endParaRPr lang="en-US"/>
          </a:p>
        </p:txBody>
      </p:sp>
      <p:sp>
        <p:nvSpPr>
          <p:cNvPr id="41036" name="Oval 76"/>
          <p:cNvSpPr>
            <a:spLocks noChangeArrowheads="1"/>
          </p:cNvSpPr>
          <p:nvPr/>
        </p:nvSpPr>
        <p:spPr bwMode="auto">
          <a:xfrm>
            <a:off x="7315200" y="3124200"/>
            <a:ext cx="76200" cy="76200"/>
          </a:xfrm>
          <a:prstGeom prst="ellipse">
            <a:avLst/>
          </a:prstGeom>
          <a:solidFill>
            <a:srgbClr val="FF0000"/>
          </a:solidFill>
          <a:ln w="9525">
            <a:noFill/>
            <a:round/>
            <a:headEnd/>
            <a:tailEnd/>
          </a:ln>
        </p:spPr>
        <p:txBody>
          <a:bodyPr wrap="none" anchor="ctr"/>
          <a:lstStyle/>
          <a:p>
            <a:endParaRPr lang="en-US"/>
          </a:p>
        </p:txBody>
      </p:sp>
      <p:sp>
        <p:nvSpPr>
          <p:cNvPr id="41037" name="Oval 77"/>
          <p:cNvSpPr>
            <a:spLocks noChangeArrowheads="1"/>
          </p:cNvSpPr>
          <p:nvPr/>
        </p:nvSpPr>
        <p:spPr bwMode="auto">
          <a:xfrm>
            <a:off x="1905000" y="3962400"/>
            <a:ext cx="76200" cy="76200"/>
          </a:xfrm>
          <a:prstGeom prst="ellipse">
            <a:avLst/>
          </a:prstGeom>
          <a:solidFill>
            <a:srgbClr val="FF0000"/>
          </a:solidFill>
          <a:ln w="9525">
            <a:noFill/>
            <a:round/>
            <a:headEnd/>
            <a:tailEnd/>
          </a:ln>
        </p:spPr>
        <p:txBody>
          <a:bodyPr wrap="none" anchor="ctr"/>
          <a:lstStyle/>
          <a:p>
            <a:endParaRPr lang="en-US"/>
          </a:p>
        </p:txBody>
      </p:sp>
      <p:sp>
        <p:nvSpPr>
          <p:cNvPr id="41038" name="Oval 78"/>
          <p:cNvSpPr>
            <a:spLocks noChangeArrowheads="1"/>
          </p:cNvSpPr>
          <p:nvPr/>
        </p:nvSpPr>
        <p:spPr bwMode="auto">
          <a:xfrm>
            <a:off x="2286000" y="3505200"/>
            <a:ext cx="76200" cy="76200"/>
          </a:xfrm>
          <a:prstGeom prst="ellipse">
            <a:avLst/>
          </a:prstGeom>
          <a:solidFill>
            <a:srgbClr val="FF0000"/>
          </a:solidFill>
          <a:ln w="9525">
            <a:noFill/>
            <a:round/>
            <a:headEnd/>
            <a:tailEnd/>
          </a:ln>
        </p:spPr>
        <p:txBody>
          <a:bodyPr wrap="none" anchor="ctr"/>
          <a:lstStyle/>
          <a:p>
            <a:endParaRPr lang="en-US"/>
          </a:p>
        </p:txBody>
      </p:sp>
      <p:sp>
        <p:nvSpPr>
          <p:cNvPr id="41039" name="Text Box 79"/>
          <p:cNvSpPr txBox="1">
            <a:spLocks noChangeArrowheads="1"/>
          </p:cNvSpPr>
          <p:nvPr/>
        </p:nvSpPr>
        <p:spPr bwMode="auto">
          <a:xfrm>
            <a:off x="522288" y="425450"/>
            <a:ext cx="8077200" cy="1006475"/>
          </a:xfrm>
          <a:prstGeom prst="rect">
            <a:avLst/>
          </a:prstGeom>
          <a:noFill/>
          <a:ln w="9525">
            <a:noFill/>
            <a:miter lim="800000"/>
            <a:headEnd/>
            <a:tailEnd/>
          </a:ln>
        </p:spPr>
        <p:txBody>
          <a:bodyPr>
            <a:spAutoFit/>
          </a:bodyPr>
          <a:lstStyle/>
          <a:p>
            <a:pPr algn="ctr">
              <a:spcBef>
                <a:spcPct val="50000"/>
              </a:spcBef>
            </a:pPr>
            <a:r>
              <a:rPr lang="en-US" sz="3000" i="1" dirty="0"/>
              <a:t>Neurons use their full dynamic range if responses are uncorrelated</a:t>
            </a:r>
          </a:p>
        </p:txBody>
      </p:sp>
      <p:sp>
        <p:nvSpPr>
          <p:cNvPr id="41040" name="Text Box 80"/>
          <p:cNvSpPr txBox="1">
            <a:spLocks noChangeArrowheads="1"/>
          </p:cNvSpPr>
          <p:nvPr/>
        </p:nvSpPr>
        <p:spPr bwMode="auto">
          <a:xfrm>
            <a:off x="1828800" y="4648200"/>
            <a:ext cx="1219200" cy="336550"/>
          </a:xfrm>
          <a:prstGeom prst="rect">
            <a:avLst/>
          </a:prstGeom>
          <a:noFill/>
          <a:ln w="9525">
            <a:noFill/>
            <a:miter lim="800000"/>
            <a:headEnd/>
            <a:tailEnd/>
          </a:ln>
        </p:spPr>
        <p:txBody>
          <a:bodyPr>
            <a:spAutoFit/>
          </a:bodyPr>
          <a:lstStyle/>
          <a:p>
            <a:pPr>
              <a:spcBef>
                <a:spcPct val="50000"/>
              </a:spcBef>
            </a:pPr>
            <a:r>
              <a:rPr lang="en-US" sz="1600" i="1"/>
              <a:t>Neuron 1</a:t>
            </a:r>
          </a:p>
        </p:txBody>
      </p:sp>
      <p:sp>
        <p:nvSpPr>
          <p:cNvPr id="41041" name="Text Box 81"/>
          <p:cNvSpPr txBox="1">
            <a:spLocks noChangeArrowheads="1"/>
          </p:cNvSpPr>
          <p:nvPr/>
        </p:nvSpPr>
        <p:spPr bwMode="auto">
          <a:xfrm>
            <a:off x="6705600" y="4648200"/>
            <a:ext cx="1219200" cy="336550"/>
          </a:xfrm>
          <a:prstGeom prst="rect">
            <a:avLst/>
          </a:prstGeom>
          <a:noFill/>
          <a:ln w="9525">
            <a:noFill/>
            <a:miter lim="800000"/>
            <a:headEnd/>
            <a:tailEnd/>
          </a:ln>
        </p:spPr>
        <p:txBody>
          <a:bodyPr>
            <a:spAutoFit/>
          </a:bodyPr>
          <a:lstStyle/>
          <a:p>
            <a:pPr>
              <a:spcBef>
                <a:spcPct val="50000"/>
              </a:spcBef>
            </a:pPr>
            <a:r>
              <a:rPr lang="en-US" sz="1600" i="1"/>
              <a:t>Neuron 1</a:t>
            </a:r>
          </a:p>
        </p:txBody>
      </p:sp>
      <p:sp>
        <p:nvSpPr>
          <p:cNvPr id="41042" name="Text Box 82"/>
          <p:cNvSpPr txBox="1">
            <a:spLocks noChangeArrowheads="1"/>
          </p:cNvSpPr>
          <p:nvPr/>
        </p:nvSpPr>
        <p:spPr bwMode="auto">
          <a:xfrm rot="-5400000">
            <a:off x="168275" y="3336925"/>
            <a:ext cx="1219200" cy="336550"/>
          </a:xfrm>
          <a:prstGeom prst="rect">
            <a:avLst/>
          </a:prstGeom>
          <a:noFill/>
          <a:ln w="9525">
            <a:noFill/>
            <a:miter lim="800000"/>
            <a:headEnd/>
            <a:tailEnd/>
          </a:ln>
        </p:spPr>
        <p:txBody>
          <a:bodyPr>
            <a:spAutoFit/>
          </a:bodyPr>
          <a:lstStyle/>
          <a:p>
            <a:pPr>
              <a:spcBef>
                <a:spcPct val="50000"/>
              </a:spcBef>
            </a:pPr>
            <a:r>
              <a:rPr lang="en-US" sz="1600" i="1"/>
              <a:t>Neuron 2</a:t>
            </a:r>
          </a:p>
        </p:txBody>
      </p:sp>
      <p:sp>
        <p:nvSpPr>
          <p:cNvPr id="41043" name="Text Box 83"/>
          <p:cNvSpPr txBox="1">
            <a:spLocks noChangeArrowheads="1"/>
          </p:cNvSpPr>
          <p:nvPr/>
        </p:nvSpPr>
        <p:spPr bwMode="auto">
          <a:xfrm rot="-5400000">
            <a:off x="5045075" y="3260725"/>
            <a:ext cx="1219200" cy="336550"/>
          </a:xfrm>
          <a:prstGeom prst="rect">
            <a:avLst/>
          </a:prstGeom>
          <a:noFill/>
          <a:ln w="9525">
            <a:noFill/>
            <a:miter lim="800000"/>
            <a:headEnd/>
            <a:tailEnd/>
          </a:ln>
        </p:spPr>
        <p:txBody>
          <a:bodyPr>
            <a:spAutoFit/>
          </a:bodyPr>
          <a:lstStyle/>
          <a:p>
            <a:pPr>
              <a:spcBef>
                <a:spcPct val="50000"/>
              </a:spcBef>
            </a:pPr>
            <a:r>
              <a:rPr lang="en-US" sz="1600" i="1"/>
              <a:t>Neuron 2</a:t>
            </a:r>
          </a:p>
        </p:txBody>
      </p:sp>
      <p:sp>
        <p:nvSpPr>
          <p:cNvPr id="41044" name="Line 84"/>
          <p:cNvSpPr>
            <a:spLocks noChangeShapeType="1"/>
          </p:cNvSpPr>
          <p:nvPr/>
        </p:nvSpPr>
        <p:spPr bwMode="auto">
          <a:xfrm>
            <a:off x="2743200" y="5105400"/>
            <a:ext cx="457200" cy="0"/>
          </a:xfrm>
          <a:prstGeom prst="line">
            <a:avLst/>
          </a:prstGeom>
          <a:noFill/>
          <a:ln w="9525">
            <a:solidFill>
              <a:schemeClr val="tx1"/>
            </a:solidFill>
            <a:round/>
            <a:headEnd/>
            <a:tailEnd type="triangle" w="sm" len="lg"/>
          </a:ln>
        </p:spPr>
        <p:txBody>
          <a:bodyPr/>
          <a:lstStyle/>
          <a:p>
            <a:endParaRPr lang="en-US"/>
          </a:p>
        </p:txBody>
      </p:sp>
      <p:sp>
        <p:nvSpPr>
          <p:cNvPr id="41045" name="Text Box 85"/>
          <p:cNvSpPr txBox="1">
            <a:spLocks noChangeArrowheads="1"/>
          </p:cNvSpPr>
          <p:nvPr/>
        </p:nvSpPr>
        <p:spPr bwMode="auto">
          <a:xfrm>
            <a:off x="3200400" y="4876800"/>
            <a:ext cx="1219200" cy="396875"/>
          </a:xfrm>
          <a:prstGeom prst="rect">
            <a:avLst/>
          </a:prstGeom>
          <a:noFill/>
          <a:ln w="9525">
            <a:noFill/>
            <a:miter lim="800000"/>
            <a:headEnd/>
            <a:tailEnd/>
          </a:ln>
        </p:spPr>
        <p:txBody>
          <a:bodyPr>
            <a:spAutoFit/>
          </a:bodyPr>
          <a:lstStyle/>
          <a:p>
            <a:pPr>
              <a:spcBef>
                <a:spcPct val="50000"/>
              </a:spcBef>
            </a:pPr>
            <a:r>
              <a:rPr lang="en-US" sz="2000" i="1"/>
              <a:t>S</a:t>
            </a:r>
            <a:r>
              <a:rPr lang="en-US" sz="2000" i="1" baseline="-25000"/>
              <a:t>1</a:t>
            </a:r>
          </a:p>
        </p:txBody>
      </p:sp>
      <p:sp>
        <p:nvSpPr>
          <p:cNvPr id="41046" name="Line 86"/>
          <p:cNvSpPr>
            <a:spLocks noChangeShapeType="1"/>
          </p:cNvSpPr>
          <p:nvPr/>
        </p:nvSpPr>
        <p:spPr bwMode="auto">
          <a:xfrm rot="-5400000">
            <a:off x="304800" y="3048000"/>
            <a:ext cx="457200" cy="0"/>
          </a:xfrm>
          <a:prstGeom prst="line">
            <a:avLst/>
          </a:prstGeom>
          <a:noFill/>
          <a:ln w="9525">
            <a:solidFill>
              <a:schemeClr val="tx1"/>
            </a:solidFill>
            <a:round/>
            <a:headEnd/>
            <a:tailEnd type="triangle" w="sm" len="lg"/>
          </a:ln>
        </p:spPr>
        <p:txBody>
          <a:bodyPr/>
          <a:lstStyle/>
          <a:p>
            <a:endParaRPr lang="en-US"/>
          </a:p>
        </p:txBody>
      </p:sp>
      <p:sp>
        <p:nvSpPr>
          <p:cNvPr id="41047" name="Text Box 87"/>
          <p:cNvSpPr txBox="1">
            <a:spLocks noChangeArrowheads="1"/>
          </p:cNvSpPr>
          <p:nvPr/>
        </p:nvSpPr>
        <p:spPr bwMode="auto">
          <a:xfrm>
            <a:off x="304800" y="2362200"/>
            <a:ext cx="457200" cy="396875"/>
          </a:xfrm>
          <a:prstGeom prst="rect">
            <a:avLst/>
          </a:prstGeom>
          <a:noFill/>
          <a:ln w="9525">
            <a:noFill/>
            <a:miter lim="800000"/>
            <a:headEnd/>
            <a:tailEnd/>
          </a:ln>
        </p:spPr>
        <p:txBody>
          <a:bodyPr>
            <a:spAutoFit/>
          </a:bodyPr>
          <a:lstStyle/>
          <a:p>
            <a:pPr>
              <a:spcBef>
                <a:spcPct val="50000"/>
              </a:spcBef>
            </a:pPr>
            <a:r>
              <a:rPr lang="en-US" sz="2000" i="1"/>
              <a:t>S</a:t>
            </a:r>
            <a:r>
              <a:rPr lang="en-US" sz="2000" i="1" baseline="-25000"/>
              <a:t>2</a:t>
            </a:r>
          </a:p>
        </p:txBody>
      </p:sp>
      <p:sp>
        <p:nvSpPr>
          <p:cNvPr id="41048" name="Text Box 88"/>
          <p:cNvSpPr txBox="1">
            <a:spLocks noChangeArrowheads="1"/>
          </p:cNvSpPr>
          <p:nvPr/>
        </p:nvSpPr>
        <p:spPr bwMode="auto">
          <a:xfrm>
            <a:off x="8229600" y="4876800"/>
            <a:ext cx="1219200" cy="396875"/>
          </a:xfrm>
          <a:prstGeom prst="rect">
            <a:avLst/>
          </a:prstGeom>
          <a:noFill/>
          <a:ln w="9525">
            <a:noFill/>
            <a:miter lim="800000"/>
            <a:headEnd/>
            <a:tailEnd/>
          </a:ln>
        </p:spPr>
        <p:txBody>
          <a:bodyPr>
            <a:spAutoFit/>
          </a:bodyPr>
          <a:lstStyle/>
          <a:p>
            <a:pPr>
              <a:spcBef>
                <a:spcPct val="50000"/>
              </a:spcBef>
            </a:pPr>
            <a:r>
              <a:rPr lang="en-US" sz="2000" i="1"/>
              <a:t>S</a:t>
            </a:r>
            <a:r>
              <a:rPr lang="en-US" sz="2000" i="1" baseline="-25000"/>
              <a:t>1</a:t>
            </a:r>
          </a:p>
        </p:txBody>
      </p:sp>
      <p:sp>
        <p:nvSpPr>
          <p:cNvPr id="41049" name="Line 89"/>
          <p:cNvSpPr>
            <a:spLocks noChangeShapeType="1"/>
          </p:cNvSpPr>
          <p:nvPr/>
        </p:nvSpPr>
        <p:spPr bwMode="auto">
          <a:xfrm>
            <a:off x="7620000" y="5105400"/>
            <a:ext cx="457200" cy="0"/>
          </a:xfrm>
          <a:prstGeom prst="line">
            <a:avLst/>
          </a:prstGeom>
          <a:noFill/>
          <a:ln w="9525">
            <a:solidFill>
              <a:schemeClr val="tx1"/>
            </a:solidFill>
            <a:round/>
            <a:headEnd/>
            <a:tailEnd type="triangle" w="sm" len="lg"/>
          </a:ln>
        </p:spPr>
        <p:txBody>
          <a:bodyPr/>
          <a:lstStyle/>
          <a:p>
            <a:endParaRPr lang="en-US"/>
          </a:p>
        </p:txBody>
      </p:sp>
      <p:sp>
        <p:nvSpPr>
          <p:cNvPr id="41050" name="Line 90"/>
          <p:cNvSpPr>
            <a:spLocks noChangeShapeType="1"/>
          </p:cNvSpPr>
          <p:nvPr/>
        </p:nvSpPr>
        <p:spPr bwMode="auto">
          <a:xfrm rot="-5400000">
            <a:off x="5181600" y="3048000"/>
            <a:ext cx="457200" cy="0"/>
          </a:xfrm>
          <a:prstGeom prst="line">
            <a:avLst/>
          </a:prstGeom>
          <a:noFill/>
          <a:ln w="9525">
            <a:solidFill>
              <a:schemeClr val="tx1"/>
            </a:solidFill>
            <a:round/>
            <a:headEnd/>
            <a:tailEnd type="triangle" w="sm" len="lg"/>
          </a:ln>
        </p:spPr>
        <p:txBody>
          <a:bodyPr/>
          <a:lstStyle/>
          <a:p>
            <a:endParaRPr lang="en-US"/>
          </a:p>
        </p:txBody>
      </p:sp>
      <p:sp>
        <p:nvSpPr>
          <p:cNvPr id="41051" name="Text Box 91"/>
          <p:cNvSpPr txBox="1">
            <a:spLocks noChangeArrowheads="1"/>
          </p:cNvSpPr>
          <p:nvPr/>
        </p:nvSpPr>
        <p:spPr bwMode="auto">
          <a:xfrm>
            <a:off x="5181600" y="2362200"/>
            <a:ext cx="457200" cy="396875"/>
          </a:xfrm>
          <a:prstGeom prst="rect">
            <a:avLst/>
          </a:prstGeom>
          <a:noFill/>
          <a:ln w="9525">
            <a:noFill/>
            <a:miter lim="800000"/>
            <a:headEnd/>
            <a:tailEnd/>
          </a:ln>
        </p:spPr>
        <p:txBody>
          <a:bodyPr>
            <a:spAutoFit/>
          </a:bodyPr>
          <a:lstStyle/>
          <a:p>
            <a:pPr>
              <a:spcBef>
                <a:spcPct val="50000"/>
              </a:spcBef>
            </a:pPr>
            <a:r>
              <a:rPr lang="en-US" sz="2000" i="1"/>
              <a:t>S</a:t>
            </a:r>
            <a:r>
              <a:rPr lang="en-US" sz="2000" i="1" baseline="-25000"/>
              <a:t>2</a:t>
            </a:r>
          </a:p>
        </p:txBody>
      </p:sp>
      <p:sp>
        <p:nvSpPr>
          <p:cNvPr id="41052" name="Text Box 92"/>
          <p:cNvSpPr txBox="1">
            <a:spLocks noChangeArrowheads="1"/>
          </p:cNvSpPr>
          <p:nvPr/>
        </p:nvSpPr>
        <p:spPr bwMode="auto">
          <a:xfrm>
            <a:off x="5486400" y="6219825"/>
            <a:ext cx="3657600" cy="304800"/>
          </a:xfrm>
          <a:prstGeom prst="rect">
            <a:avLst/>
          </a:prstGeom>
          <a:noFill/>
          <a:ln w="9525">
            <a:noFill/>
            <a:miter lim="800000"/>
            <a:headEnd/>
            <a:tailEnd/>
          </a:ln>
        </p:spPr>
        <p:txBody>
          <a:bodyPr>
            <a:spAutoFit/>
          </a:bodyPr>
          <a:lstStyle/>
          <a:p>
            <a:pPr>
              <a:spcBef>
                <a:spcPct val="50000"/>
              </a:spcBef>
            </a:pPr>
            <a:r>
              <a:rPr lang="en-US" sz="1400" i="1"/>
              <a:t>Adapted from Barlow and Foldiak, 1989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800600" y="1994170"/>
            <a:ext cx="3657600" cy="4178030"/>
          </a:xfrm>
          <a:prstGeom prst="rect">
            <a:avLst/>
          </a:prstGeom>
          <a:noFill/>
          <a:ln w="9525">
            <a:noFill/>
            <a:miter lim="800000"/>
            <a:headEnd/>
            <a:tailEnd/>
          </a:ln>
          <a:effectLst/>
        </p:spPr>
        <p:txBody>
          <a:bodyPr vert="horz" wrap="square" lIns="25392" tIns="57132" rIns="0" bIns="57132" numCol="1" anchor="ctr" anchorCtr="0" compatLnSpc="1">
            <a:prstTxWarp prst="textNoShape">
              <a:avLst/>
            </a:prstTxWarp>
            <a:spAutoFit/>
          </a:bodyPr>
          <a:lstStyle/>
          <a:p>
            <a:pPr marL="342900" lvl="0" indent="-342900" algn="r" eaLnBrk="0" fontAlgn="b" hangingPunct="0">
              <a:spcBef>
                <a:spcPct val="20000"/>
              </a:spcBef>
            </a:pPr>
            <a:r>
              <a:rPr lang="en-US" sz="1200" dirty="0" smtClean="0">
                <a:latin typeface="Arial" pitchFamily="34" charset="0"/>
              </a:rPr>
              <a:t>R</a:t>
            </a:r>
            <a:r>
              <a:rPr kumimoji="0" lang="en-US" sz="1200" b="0" i="0" u="none" strike="noStrike" cap="none" normalizeH="0" baseline="0" dirty="0" smtClean="0">
                <a:ln>
                  <a:noFill/>
                </a:ln>
                <a:solidFill>
                  <a:schemeClr val="tx1"/>
                </a:solidFill>
                <a:effectLst/>
                <a:latin typeface="Arial" pitchFamily="34" charset="0"/>
              </a:rPr>
              <a:t>esponse distributions for two neurons that respond to two different stimuli. The panels on the left show the </a:t>
            </a:r>
            <a:r>
              <a:rPr kumimoji="0" lang="en-US" sz="1200" b="0" i="0" u="none" strike="noStrike" cap="none" normalizeH="0" baseline="0" dirty="0" err="1" smtClean="0">
                <a:ln>
                  <a:noFill/>
                </a:ln>
                <a:solidFill>
                  <a:schemeClr val="tx1"/>
                </a:solidFill>
                <a:effectLst/>
                <a:latin typeface="Arial" pitchFamily="34" charset="0"/>
              </a:rPr>
              <a:t>unshuffled</a:t>
            </a:r>
            <a:r>
              <a:rPr kumimoji="0" lang="en-US" sz="1200" b="0" i="0" u="none" strike="noStrike" cap="none" normalizeH="0" baseline="0" dirty="0" smtClean="0">
                <a:ln>
                  <a:noFill/>
                </a:ln>
                <a:solidFill>
                  <a:schemeClr val="tx1"/>
                </a:solidFill>
                <a:effectLst/>
                <a:latin typeface="Arial" pitchFamily="34" charset="0"/>
              </a:rPr>
              <a:t> responses, those on the right show the shuffled responses. Each ellipse (which appears as a circle in the uncorrelated plots) indicates the 95% confidence interval for the responses. Each diagonal line shows the optimal decision boundary — that is, responses falling above the line are classified as stimulus 2 and responses below the line are classified as stimulus 1. The </a:t>
            </a:r>
            <a:r>
              <a:rPr kumimoji="0" lang="en-US" sz="1200" b="1" i="1" u="none" strike="noStrike" cap="none" normalizeH="0" baseline="0" dirty="0" smtClean="0">
                <a:ln>
                  <a:noFill/>
                </a:ln>
                <a:solidFill>
                  <a:schemeClr val="tx1"/>
                </a:solidFill>
                <a:effectLst/>
                <a:latin typeface="Arial" pitchFamily="34" charset="0"/>
              </a:rPr>
              <a:t>x</a:t>
            </a:r>
            <a:r>
              <a:rPr kumimoji="0" lang="en-US" sz="1200" b="0" i="0" u="none" strike="noStrike" cap="none" normalizeH="0" baseline="0" dirty="0" smtClean="0">
                <a:ln>
                  <a:noFill/>
                </a:ln>
                <a:solidFill>
                  <a:schemeClr val="tx1"/>
                </a:solidFill>
                <a:effectLst/>
                <a:latin typeface="Arial" pitchFamily="34" charset="0"/>
              </a:rPr>
              <a:t>-axis is the response of neuron 1, the </a:t>
            </a:r>
            <a:r>
              <a:rPr kumimoji="0" lang="en-US" sz="1200" b="1" i="1" u="none" strike="noStrike" cap="none" normalizeH="0" baseline="0" dirty="0" smtClean="0">
                <a:ln>
                  <a:noFill/>
                </a:ln>
                <a:solidFill>
                  <a:schemeClr val="tx1"/>
                </a:solidFill>
                <a:effectLst/>
                <a:latin typeface="Arial" pitchFamily="34" charset="0"/>
              </a:rPr>
              <a:t>y</a:t>
            </a:r>
            <a:r>
              <a:rPr kumimoji="0" lang="en-US" sz="1200" b="0" i="0" u="none" strike="noStrike" cap="none" normalizeH="0" baseline="0" dirty="0" smtClean="0">
                <a:ln>
                  <a:noFill/>
                </a:ln>
                <a:solidFill>
                  <a:schemeClr val="tx1"/>
                </a:solidFill>
                <a:effectLst/>
                <a:latin typeface="Arial" pitchFamily="34" charset="0"/>
              </a:rPr>
              <a:t>-axis the response of neuron 2. </a:t>
            </a:r>
            <a:r>
              <a:rPr kumimoji="0" lang="en-US" sz="1200" b="1" i="0" u="none" strike="noStrike" cap="none" normalizeH="0" baseline="0" dirty="0" smtClean="0">
                <a:ln>
                  <a:noFill/>
                </a:ln>
                <a:solidFill>
                  <a:schemeClr val="tx1"/>
                </a:solidFill>
                <a:effectLst/>
                <a:latin typeface="Arial" pitchFamily="34" charset="0"/>
              </a:rPr>
              <a:t>a</a:t>
            </a:r>
            <a:r>
              <a:rPr kumimoji="0" lang="en-US" sz="1200" b="0" i="0" u="none" strike="noStrike" cap="none" normalizeH="0" baseline="0" dirty="0" smtClean="0">
                <a:ln>
                  <a:noFill/>
                </a:ln>
                <a:solidFill>
                  <a:schemeClr val="tx1"/>
                </a:solidFill>
                <a:effectLst/>
                <a:latin typeface="Arial" pitchFamily="34" charset="0"/>
              </a:rPr>
              <a:t> | A larger fraction of the ellipses lie on the 'wrong' side of the decision boundary for the true, correlated responses than for the independent responses, so  </a:t>
            </a:r>
            <a:r>
              <a:rPr kumimoji="0" lang="en-US" sz="1200" b="0" i="0" u="none" strike="noStrike" cap="none" normalizeH="0" baseline="0" dirty="0" smtClean="0">
                <a:ln>
                  <a:noFill/>
                </a:ln>
                <a:solidFill>
                  <a:schemeClr val="tx1"/>
                </a:solidFill>
                <a:effectLst/>
                <a:latin typeface="Symbol" pitchFamily="18" charset="2"/>
              </a:rPr>
              <a:t>D</a:t>
            </a:r>
            <a:r>
              <a:rPr kumimoji="0" lang="en-US" sz="1200" b="0" i="0" u="none" strike="noStrike" cap="none" normalizeH="0" baseline="0" dirty="0" smtClean="0">
                <a:ln>
                  <a:noFill/>
                </a:ln>
                <a:solidFill>
                  <a:schemeClr val="tx1"/>
                </a:solidFill>
                <a:effectLst/>
                <a:latin typeface="Arial" pitchFamily="34" charset="0"/>
              </a:rPr>
              <a:t> </a:t>
            </a:r>
            <a:r>
              <a:rPr kumimoji="0" lang="en-US" sz="1200" b="1" i="1" u="none" strike="noStrike" cap="none" normalizeH="0" baseline="0" dirty="0" err="1" smtClean="0">
                <a:ln>
                  <a:noFill/>
                </a:ln>
                <a:solidFill>
                  <a:schemeClr val="tx1"/>
                </a:solidFill>
                <a:effectLst/>
                <a:latin typeface="Arial" pitchFamily="34" charset="0"/>
              </a:rPr>
              <a:t>I</a:t>
            </a:r>
            <a:r>
              <a:rPr kumimoji="0" lang="en-US" sz="1200" b="0" i="0" u="none" strike="noStrike" cap="none" normalizeH="0" baseline="-30000" dirty="0" err="1" smtClean="0">
                <a:ln>
                  <a:noFill/>
                </a:ln>
                <a:solidFill>
                  <a:schemeClr val="tx1"/>
                </a:solidFill>
                <a:effectLst/>
                <a:latin typeface="Arial" pitchFamily="34" charset="0"/>
              </a:rPr>
              <a:t>shuffled</a:t>
            </a:r>
            <a:r>
              <a:rPr kumimoji="0" lang="en-US" sz="1200" b="0" i="0" u="none" strike="noStrike" cap="none" normalizeH="0" baseline="0" dirty="0" smtClean="0">
                <a:ln>
                  <a:noFill/>
                </a:ln>
                <a:solidFill>
                  <a:schemeClr val="tx1"/>
                </a:solidFill>
                <a:effectLst/>
                <a:latin typeface="Arial" pitchFamily="34" charset="0"/>
              </a:rPr>
              <a:t> &lt;0. </a:t>
            </a:r>
            <a:r>
              <a:rPr kumimoji="0" lang="en-US" sz="1200" b="1" i="0" u="none" strike="noStrike" cap="none" normalizeH="0" baseline="0" dirty="0" smtClean="0">
                <a:ln>
                  <a:noFill/>
                </a:ln>
                <a:solidFill>
                  <a:schemeClr val="tx1"/>
                </a:solidFill>
                <a:effectLst/>
                <a:latin typeface="Arial" pitchFamily="34" charset="0"/>
              </a:rPr>
              <a:t>b</a:t>
            </a:r>
            <a:r>
              <a:rPr kumimoji="0" lang="en-US" sz="1200" b="0" i="0" u="none" strike="noStrike" cap="none" normalizeH="0" baseline="0" dirty="0" smtClean="0">
                <a:ln>
                  <a:noFill/>
                </a:ln>
                <a:solidFill>
                  <a:schemeClr val="tx1"/>
                </a:solidFill>
                <a:effectLst/>
                <a:latin typeface="Arial" pitchFamily="34" charset="0"/>
              </a:rPr>
              <a:t> | A smaller fraction of the ellipses lie on the wrong side of the decision boundary for the correlated responses, so    </a:t>
            </a:r>
            <a:r>
              <a:rPr lang="en-US" sz="1200" dirty="0" smtClean="0">
                <a:latin typeface="Symbol" pitchFamily="18" charset="2"/>
              </a:rPr>
              <a:t> D </a:t>
            </a:r>
            <a:r>
              <a:rPr kumimoji="0" lang="en-US" sz="1200" b="1" i="1" u="none" strike="noStrike" cap="none" normalizeH="0" baseline="0" dirty="0" err="1" smtClean="0">
                <a:ln>
                  <a:noFill/>
                </a:ln>
                <a:solidFill>
                  <a:schemeClr val="tx1"/>
                </a:solidFill>
                <a:effectLst/>
                <a:latin typeface="Arial" pitchFamily="34" charset="0"/>
              </a:rPr>
              <a:t>I</a:t>
            </a:r>
            <a:r>
              <a:rPr kumimoji="0" lang="en-US" sz="1200" b="0" i="0" u="none" strike="noStrike" cap="none" normalizeH="0" baseline="-30000" dirty="0" err="1" smtClean="0">
                <a:ln>
                  <a:noFill/>
                </a:ln>
                <a:solidFill>
                  <a:schemeClr val="tx1"/>
                </a:solidFill>
                <a:effectLst/>
                <a:latin typeface="Arial" pitchFamily="34" charset="0"/>
              </a:rPr>
              <a:t>shuffled</a:t>
            </a:r>
            <a:r>
              <a:rPr kumimoji="0" lang="en-US" sz="1200" b="0" i="0" u="none" strike="noStrike" cap="none" normalizeH="0" baseline="0" dirty="0" smtClean="0">
                <a:ln>
                  <a:noFill/>
                </a:ln>
                <a:solidFill>
                  <a:schemeClr val="tx1"/>
                </a:solidFill>
                <a:effectLst/>
                <a:latin typeface="Arial" pitchFamily="34" charset="0"/>
              </a:rPr>
              <a:t> &gt;0. </a:t>
            </a:r>
            <a:r>
              <a:rPr kumimoji="0" lang="en-US" sz="1200" b="1" i="0" u="none" strike="noStrike" cap="none" normalizeH="0" baseline="0" dirty="0" smtClean="0">
                <a:ln>
                  <a:noFill/>
                </a:ln>
                <a:solidFill>
                  <a:schemeClr val="tx1"/>
                </a:solidFill>
                <a:effectLst/>
                <a:latin typeface="Arial" pitchFamily="34" charset="0"/>
              </a:rPr>
              <a:t>c</a:t>
            </a:r>
            <a:r>
              <a:rPr kumimoji="0" lang="en-US" sz="1200" b="0" i="0" u="none" strike="noStrike" cap="none" normalizeH="0" baseline="0" dirty="0" smtClean="0">
                <a:ln>
                  <a:noFill/>
                </a:ln>
                <a:solidFill>
                  <a:schemeClr val="tx1"/>
                </a:solidFill>
                <a:effectLst/>
                <a:latin typeface="Arial" pitchFamily="34" charset="0"/>
              </a:rPr>
              <a:t> | The same fraction of the ellipses lies on the wrong side of the decision boundary for both the correlated and independent responses, so  </a:t>
            </a:r>
            <a:r>
              <a:rPr lang="en-US" sz="1200" dirty="0" smtClean="0">
                <a:latin typeface="Symbol" pitchFamily="18" charset="2"/>
              </a:rPr>
              <a:t>D </a:t>
            </a:r>
            <a:r>
              <a:rPr kumimoji="0" lang="en-US" sz="1200" b="1" i="1" u="none" strike="noStrike" cap="none" normalizeH="0" baseline="0" dirty="0" err="1" smtClean="0">
                <a:ln>
                  <a:noFill/>
                </a:ln>
                <a:solidFill>
                  <a:schemeClr val="tx1"/>
                </a:solidFill>
                <a:effectLst/>
                <a:latin typeface="Arial" pitchFamily="34" charset="0"/>
              </a:rPr>
              <a:t>I</a:t>
            </a:r>
            <a:r>
              <a:rPr kumimoji="0" lang="en-US" sz="1200" b="0" i="0" u="none" strike="noStrike" cap="none" normalizeH="0" baseline="-30000" dirty="0" err="1" smtClean="0">
                <a:ln>
                  <a:noFill/>
                </a:ln>
                <a:solidFill>
                  <a:schemeClr val="tx1"/>
                </a:solidFill>
                <a:effectLst/>
                <a:latin typeface="Arial" pitchFamily="34" charset="0"/>
              </a:rPr>
              <a:t>shuffled</a:t>
            </a:r>
            <a:r>
              <a:rPr kumimoji="0" lang="en-US" sz="1200" b="0" i="0" u="none" strike="noStrike" cap="none" normalizeH="0" baseline="0" dirty="0" smtClean="0">
                <a:ln>
                  <a:noFill/>
                </a:ln>
                <a:solidFill>
                  <a:schemeClr val="tx1"/>
                </a:solidFill>
                <a:effectLst/>
                <a:latin typeface="Arial" pitchFamily="34" charset="0"/>
              </a:rPr>
              <a:t> = 0. </a:t>
            </a:r>
          </a:p>
        </p:txBody>
      </p:sp>
      <p:pic>
        <p:nvPicPr>
          <p:cNvPr id="63492" name="Picture 4" descr="Delta"/>
          <p:cNvPicPr>
            <a:picLocks noChangeAspect="1" noChangeArrowheads="1"/>
          </p:cNvPicPr>
          <p:nvPr/>
        </p:nvPicPr>
        <p:blipFill>
          <a:blip r:embed="rId2" cstate="print"/>
          <a:srcRect/>
          <a:stretch>
            <a:fillRect/>
          </a:stretch>
        </p:blipFill>
        <p:spPr bwMode="auto">
          <a:xfrm>
            <a:off x="-2028825" y="31750"/>
            <a:ext cx="76200" cy="85725"/>
          </a:xfrm>
          <a:prstGeom prst="rect">
            <a:avLst/>
          </a:prstGeom>
          <a:noFill/>
        </p:spPr>
      </p:pic>
      <p:sp>
        <p:nvSpPr>
          <p:cNvPr id="5" name="Text Box 79"/>
          <p:cNvSpPr txBox="1">
            <a:spLocks noChangeArrowheads="1"/>
          </p:cNvSpPr>
          <p:nvPr/>
        </p:nvSpPr>
        <p:spPr bwMode="auto">
          <a:xfrm>
            <a:off x="4648200" y="425450"/>
            <a:ext cx="4267200" cy="1015663"/>
          </a:xfrm>
          <a:prstGeom prst="rect">
            <a:avLst/>
          </a:prstGeom>
          <a:noFill/>
          <a:ln w="9525">
            <a:noFill/>
            <a:miter lim="800000"/>
            <a:headEnd/>
            <a:tailEnd/>
          </a:ln>
        </p:spPr>
        <p:txBody>
          <a:bodyPr wrap="square">
            <a:spAutoFit/>
          </a:bodyPr>
          <a:lstStyle/>
          <a:p>
            <a:pPr algn="ctr">
              <a:spcBef>
                <a:spcPct val="50000"/>
              </a:spcBef>
            </a:pPr>
            <a:r>
              <a:rPr lang="en-US" sz="3000" i="1" dirty="0" smtClean="0"/>
              <a:t>Noise correlations and stimulus classification</a:t>
            </a:r>
            <a:endParaRPr lang="en-US" sz="3000" i="1" dirty="0"/>
          </a:p>
        </p:txBody>
      </p:sp>
      <p:pic>
        <p:nvPicPr>
          <p:cNvPr id="6" name="Picture 43" descr="D:\PROJECTS\Apr-06\20\others\nat-uk\nrn\images\nrn1888-f1.jpg"/>
          <p:cNvPicPr>
            <a:picLocks noChangeAspect="1" noChangeArrowheads="1"/>
          </p:cNvPicPr>
          <p:nvPr/>
        </p:nvPicPr>
        <p:blipFill>
          <a:blip r:embed="rId3" cstate="print"/>
          <a:srcRect/>
          <a:stretch>
            <a:fillRect/>
          </a:stretch>
        </p:blipFill>
        <p:spPr bwMode="auto">
          <a:xfrm>
            <a:off x="457197" y="158305"/>
            <a:ext cx="3810003" cy="6242495"/>
          </a:xfrm>
          <a:prstGeom prst="rect">
            <a:avLst/>
          </a:prstGeom>
          <a:noFill/>
        </p:spPr>
      </p:pic>
      <p:sp>
        <p:nvSpPr>
          <p:cNvPr id="7" name="Text Box 4"/>
          <p:cNvSpPr txBox="1">
            <a:spLocks noChangeArrowheads="1"/>
          </p:cNvSpPr>
          <p:nvPr/>
        </p:nvSpPr>
        <p:spPr bwMode="auto">
          <a:xfrm>
            <a:off x="457200" y="6553200"/>
            <a:ext cx="7848600" cy="184666"/>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dirty="0" err="1"/>
              <a:t>Averbeck</a:t>
            </a:r>
            <a:r>
              <a:rPr lang="en-GB" sz="1200" dirty="0"/>
              <a:t> </a:t>
            </a:r>
            <a:r>
              <a:rPr lang="en-GB" sz="1200" i="1" dirty="0"/>
              <a:t>et al.</a:t>
            </a:r>
            <a:r>
              <a:rPr lang="en-GB" sz="1200" dirty="0"/>
              <a:t> </a:t>
            </a:r>
            <a:r>
              <a:rPr lang="en-GB" sz="1200" i="1" dirty="0"/>
              <a:t>Nature Reviews Neuroscience</a:t>
            </a:r>
            <a:r>
              <a:rPr lang="en-GB" sz="1200" dirty="0"/>
              <a:t> </a:t>
            </a:r>
            <a:r>
              <a:rPr lang="en-GB" sz="1200" b="1" dirty="0"/>
              <a:t>7,</a:t>
            </a:r>
            <a:r>
              <a:rPr lang="en-GB" sz="1200" dirty="0"/>
              <a:t> 358</a:t>
            </a:r>
            <a:r>
              <a:rPr lang="en-GB" sz="1200" dirty="0">
                <a:cs typeface="Arial" pitchFamily="34" charset="0"/>
              </a:rPr>
              <a:t>–</a:t>
            </a:r>
            <a:r>
              <a:rPr lang="en-GB" sz="1200" dirty="0"/>
              <a:t>366 (May </a:t>
            </a:r>
            <a:r>
              <a:rPr lang="en-GB" sz="1200" dirty="0" smtClean="0"/>
              <a:t>2006)</a:t>
            </a:r>
            <a:endParaRPr lang="en-GB"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81000" y="6520934"/>
            <a:ext cx="7848600" cy="184666"/>
          </a:xfrm>
          <a:prstGeom prst="rect">
            <a:avLst/>
          </a:prstGeom>
          <a:noFill/>
          <a:ln w="9525">
            <a:noFill/>
            <a:miter lim="800000"/>
            <a:headEnd/>
            <a:tailEnd/>
          </a:ln>
        </p:spPr>
        <p:txBody>
          <a:bodyPr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dirty="0" err="1"/>
              <a:t>Averbeck</a:t>
            </a:r>
            <a:r>
              <a:rPr lang="en-GB" sz="1200" dirty="0"/>
              <a:t> </a:t>
            </a:r>
            <a:r>
              <a:rPr lang="en-GB" sz="1200" i="1" dirty="0"/>
              <a:t>et al.</a:t>
            </a:r>
            <a:r>
              <a:rPr lang="en-GB" sz="1200" dirty="0"/>
              <a:t> </a:t>
            </a:r>
            <a:r>
              <a:rPr lang="en-GB" sz="1200" i="1" dirty="0"/>
              <a:t>Nature Reviews Neuroscience</a:t>
            </a:r>
            <a:r>
              <a:rPr lang="en-GB" sz="1200" dirty="0"/>
              <a:t> </a:t>
            </a:r>
            <a:r>
              <a:rPr lang="en-GB" sz="1200" b="1" dirty="0"/>
              <a:t>7,</a:t>
            </a:r>
            <a:r>
              <a:rPr lang="en-GB" sz="1200" dirty="0"/>
              <a:t> 358</a:t>
            </a:r>
            <a:r>
              <a:rPr lang="en-GB" sz="1200" dirty="0">
                <a:cs typeface="Arial" pitchFamily="34" charset="0"/>
              </a:rPr>
              <a:t>–</a:t>
            </a:r>
            <a:r>
              <a:rPr lang="en-GB" sz="1200" dirty="0"/>
              <a:t>366 (May 2006</a:t>
            </a:r>
            <a:r>
              <a:rPr lang="en-GB" sz="1200" dirty="0" smtClean="0"/>
              <a:t>)</a:t>
            </a:r>
            <a:endParaRPr lang="en-GB" sz="1200" dirty="0"/>
          </a:p>
        </p:txBody>
      </p:sp>
      <p:pic>
        <p:nvPicPr>
          <p:cNvPr id="7207" name="Picture 39" descr="NRN-logo-poster-L"/>
          <p:cNvPicPr>
            <a:picLocks noChangeAspect="1" noChangeArrowheads="1"/>
          </p:cNvPicPr>
          <p:nvPr/>
        </p:nvPicPr>
        <p:blipFill>
          <a:blip r:embed="rId2" cstate="print"/>
          <a:srcRect/>
          <a:stretch>
            <a:fillRect/>
          </a:stretch>
        </p:blipFill>
        <p:spPr bwMode="auto">
          <a:xfrm>
            <a:off x="7086600" y="6400800"/>
            <a:ext cx="1905000" cy="361950"/>
          </a:xfrm>
          <a:prstGeom prst="rect">
            <a:avLst/>
          </a:prstGeom>
          <a:noFill/>
        </p:spPr>
      </p:pic>
      <p:pic>
        <p:nvPicPr>
          <p:cNvPr id="7212" name="Picture 44" descr="D:\PROJECTS\Apr-06\20\others\nat-uk\nrn\images\nrn1888-f2.jpg"/>
          <p:cNvPicPr>
            <a:picLocks noChangeAspect="1" noChangeArrowheads="1"/>
          </p:cNvPicPr>
          <p:nvPr/>
        </p:nvPicPr>
        <p:blipFill>
          <a:blip r:embed="rId3" cstate="print"/>
          <a:srcRect/>
          <a:stretch>
            <a:fillRect/>
          </a:stretch>
        </p:blipFill>
        <p:spPr bwMode="auto">
          <a:xfrm>
            <a:off x="152396" y="265633"/>
            <a:ext cx="3841242" cy="6135167"/>
          </a:xfrm>
          <a:prstGeom prst="rect">
            <a:avLst/>
          </a:prstGeom>
          <a:noFill/>
        </p:spPr>
      </p:pic>
      <p:sp>
        <p:nvSpPr>
          <p:cNvPr id="64513" name="Rectangle 1"/>
          <p:cNvSpPr>
            <a:spLocks noChangeArrowheads="1"/>
          </p:cNvSpPr>
          <p:nvPr/>
        </p:nvSpPr>
        <p:spPr bwMode="auto">
          <a:xfrm>
            <a:off x="4191000" y="3242897"/>
            <a:ext cx="4800600" cy="2700703"/>
          </a:xfrm>
          <a:prstGeom prst="rect">
            <a:avLst/>
          </a:prstGeom>
          <a:noFill/>
          <a:ln w="9525">
            <a:noFill/>
            <a:miter lim="800000"/>
            <a:headEnd/>
            <a:tailEnd/>
          </a:ln>
          <a:effectLst/>
        </p:spPr>
        <p:txBody>
          <a:bodyPr vert="horz" wrap="square" lIns="25392" tIns="57132" rIns="0" bIns="57132"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a:t>
            </a:r>
            <a:r>
              <a:rPr kumimoji="0" lang="en-US" sz="1400" b="0" i="0" u="none" strike="noStrike" cap="none" normalizeH="0" baseline="0" dirty="0" smtClean="0">
                <a:ln>
                  <a:noFill/>
                </a:ln>
                <a:solidFill>
                  <a:schemeClr val="tx1"/>
                </a:solidFill>
                <a:effectLst/>
                <a:latin typeface="Arial" pitchFamily="34" charset="0"/>
              </a:rPr>
              <a:t> | Information, </a:t>
            </a:r>
            <a:r>
              <a:rPr kumimoji="0" lang="en-US" sz="1400" b="1" i="1" u="none" strike="noStrike" cap="none" normalizeH="0" baseline="0" dirty="0" smtClean="0">
                <a:ln>
                  <a:noFill/>
                </a:ln>
                <a:solidFill>
                  <a:schemeClr val="tx1"/>
                </a:solidFill>
                <a:effectLst/>
                <a:latin typeface="Arial" pitchFamily="34" charset="0"/>
              </a:rPr>
              <a:t>I</a:t>
            </a:r>
            <a:r>
              <a:rPr kumimoji="0" lang="en-US" sz="1400" b="0" i="0" u="none" strike="noStrike" cap="none" normalizeH="0" baseline="0" dirty="0" smtClean="0">
                <a:ln>
                  <a:noFill/>
                </a:ln>
                <a:solidFill>
                  <a:schemeClr val="tx1"/>
                </a:solidFill>
                <a:effectLst/>
                <a:latin typeface="Arial" pitchFamily="34" charset="0"/>
              </a:rPr>
              <a:t>, versus population size, for different correlation coefficients, </a:t>
            </a:r>
            <a:r>
              <a:rPr kumimoji="0" lang="en-US" sz="1400" b="1" i="1" u="none" strike="noStrike" cap="none" normalizeH="0" baseline="0" dirty="0" smtClean="0">
                <a:ln>
                  <a:noFill/>
                </a:ln>
                <a:solidFill>
                  <a:schemeClr val="tx1"/>
                </a:solidFill>
                <a:effectLst/>
                <a:latin typeface="Arial" pitchFamily="34" charset="0"/>
              </a:rPr>
              <a:t>c</a:t>
            </a:r>
            <a:r>
              <a:rPr kumimoji="0" lang="en-US" sz="1400" b="0" i="0" u="none" strike="noStrike" cap="none" normalizeH="0" baseline="0" dirty="0" smtClean="0">
                <a:ln>
                  <a:noFill/>
                </a:ln>
                <a:solidFill>
                  <a:schemeClr val="tx1"/>
                </a:solidFill>
                <a:effectLst/>
                <a:latin typeface="Arial" pitchFamily="34" charset="0"/>
              </a:rPr>
              <a:t>. Positive correlations (</a:t>
            </a:r>
            <a:r>
              <a:rPr kumimoji="0" lang="en-US" sz="1400" b="1" i="1" u="none" strike="noStrike" cap="none" normalizeH="0" baseline="0" dirty="0" smtClean="0">
                <a:ln>
                  <a:noFill/>
                </a:ln>
                <a:solidFill>
                  <a:schemeClr val="tx1"/>
                </a:solidFill>
                <a:effectLst/>
                <a:latin typeface="Arial" pitchFamily="34" charset="0"/>
              </a:rPr>
              <a:t>c</a:t>
            </a:r>
            <a:r>
              <a:rPr kumimoji="0" lang="en-US" sz="1400" b="0" i="0" u="none" strike="noStrike" cap="none" normalizeH="0" baseline="0" dirty="0" smtClean="0">
                <a:ln>
                  <a:noFill/>
                </a:ln>
                <a:solidFill>
                  <a:schemeClr val="tx1"/>
                </a:solidFill>
                <a:effectLst/>
                <a:latin typeface="Arial" pitchFamily="34" charset="0"/>
              </a:rPr>
              <a:t> = 0.01 or </a:t>
            </a:r>
            <a:r>
              <a:rPr kumimoji="0" lang="en-US" sz="1400" b="1" i="1" u="none" strike="noStrike" cap="none" normalizeH="0" baseline="0" dirty="0" smtClean="0">
                <a:ln>
                  <a:noFill/>
                </a:ln>
                <a:solidFill>
                  <a:schemeClr val="tx1"/>
                </a:solidFill>
                <a:effectLst/>
                <a:latin typeface="Arial" pitchFamily="34" charset="0"/>
              </a:rPr>
              <a:t>c</a:t>
            </a:r>
            <a:r>
              <a:rPr kumimoji="0" lang="en-US" sz="1400" b="0" i="0" u="none" strike="noStrike" cap="none" normalizeH="0" baseline="0" dirty="0" smtClean="0">
                <a:ln>
                  <a:noFill/>
                </a:ln>
                <a:solidFill>
                  <a:schemeClr val="tx1"/>
                </a:solidFill>
                <a:effectLst/>
                <a:latin typeface="Arial" pitchFamily="34" charset="0"/>
              </a:rPr>
              <a:t> = 0.1) decrease information with respect to the uncorrelated (</a:t>
            </a:r>
            <a:r>
              <a:rPr kumimoji="0" lang="en-US" sz="1400" b="1" i="1" u="none" strike="noStrike" cap="none" normalizeH="0" baseline="0" dirty="0" smtClean="0">
                <a:ln>
                  <a:noFill/>
                </a:ln>
                <a:solidFill>
                  <a:schemeClr val="tx1"/>
                </a:solidFill>
                <a:effectLst/>
                <a:latin typeface="Arial" pitchFamily="34" charset="0"/>
              </a:rPr>
              <a:t>c</a:t>
            </a:r>
            <a:r>
              <a:rPr kumimoji="0" lang="en-US" sz="1400" b="0" i="0" u="none" strike="noStrike" cap="none" normalizeH="0" baseline="0" dirty="0" smtClean="0">
                <a:ln>
                  <a:noFill/>
                </a:ln>
                <a:solidFill>
                  <a:schemeClr val="tx1"/>
                </a:solidFill>
                <a:effectLst/>
                <a:latin typeface="Arial" pitchFamily="34" charset="0"/>
              </a:rPr>
              <a:t> = 0) case. Furthermore, for positive correlations, information saturates as the number of neurons increases. </a:t>
            </a:r>
            <a:r>
              <a:rPr kumimoji="0" lang="en-US" sz="1400" b="1" i="0" u="none" strike="noStrike" cap="none" normalizeH="0" baseline="0" dirty="0" smtClean="0">
                <a:ln>
                  <a:noFill/>
                </a:ln>
                <a:solidFill>
                  <a:schemeClr val="tx1"/>
                </a:solidFill>
                <a:effectLst/>
                <a:latin typeface="Arial" pitchFamily="34" charset="0"/>
              </a:rPr>
              <a:t>b</a:t>
            </a:r>
            <a:r>
              <a:rPr kumimoji="0" lang="en-US" sz="1400" b="0" i="0" u="none" strike="noStrike" cap="none" normalizeH="0" baseline="0" dirty="0" smtClean="0">
                <a:ln>
                  <a:noFill/>
                </a:ln>
                <a:solidFill>
                  <a:schemeClr val="tx1"/>
                </a:solidFill>
                <a:effectLst/>
                <a:latin typeface="Arial" pitchFamily="34" charset="0"/>
              </a:rPr>
              <a:t> | </a:t>
            </a:r>
            <a:r>
              <a:rPr kumimoji="0" lang="en-US" sz="1400" b="0" i="0" u="none" strike="noStrike" cap="none" normalizeH="0" baseline="0" dirty="0" err="1" smtClean="0">
                <a:ln>
                  <a:noFill/>
                </a:ln>
                <a:solidFill>
                  <a:schemeClr val="tx1"/>
                </a:solidFill>
                <a:effectLst/>
                <a:latin typeface="Symbol" pitchFamily="18" charset="2"/>
              </a:rPr>
              <a:t>D</a:t>
            </a:r>
            <a:r>
              <a:rPr kumimoji="0" lang="en-US" sz="1400" b="1" i="1" u="none" strike="noStrike" cap="none" normalizeH="0" baseline="0" dirty="0" err="1" smtClean="0">
                <a:ln>
                  <a:noFill/>
                </a:ln>
                <a:solidFill>
                  <a:schemeClr val="tx1"/>
                </a:solidFill>
                <a:effectLst/>
                <a:latin typeface="Arial" pitchFamily="34" charset="0"/>
              </a:rPr>
              <a:t>I</a:t>
            </a:r>
            <a:r>
              <a:rPr kumimoji="0" lang="en-US" sz="1400" b="0" i="0" u="none" strike="noStrike" cap="none" normalizeH="0" baseline="-30000" dirty="0" err="1" smtClean="0">
                <a:ln>
                  <a:noFill/>
                </a:ln>
                <a:solidFill>
                  <a:schemeClr val="tx1"/>
                </a:solidFill>
                <a:effectLst/>
                <a:latin typeface="Arial" pitchFamily="34" charset="0"/>
              </a:rPr>
              <a:t>shuffled</a:t>
            </a:r>
            <a:r>
              <a:rPr kumimoji="0" lang="en-US" sz="1400" b="0" i="0" u="none" strike="noStrike" cap="none" normalizeH="0" baseline="0" dirty="0" smtClean="0">
                <a:ln>
                  <a:noFill/>
                </a:ln>
                <a:solidFill>
                  <a:schemeClr val="tx1"/>
                </a:solidFill>
                <a:effectLst/>
                <a:latin typeface="Arial" pitchFamily="34" charset="0"/>
              </a:rPr>
              <a:t>/</a:t>
            </a:r>
            <a:r>
              <a:rPr kumimoji="0" lang="en-US" sz="1400" b="1" i="1" u="none" strike="noStrike" cap="none" normalizeH="0" baseline="0" dirty="0" smtClean="0">
                <a:ln>
                  <a:noFill/>
                </a:ln>
                <a:solidFill>
                  <a:schemeClr val="tx1"/>
                </a:solidFill>
                <a:effectLst/>
                <a:latin typeface="Arial" pitchFamily="34" charset="0"/>
              </a:rPr>
              <a:t>I</a:t>
            </a:r>
            <a:r>
              <a:rPr kumimoji="0" lang="en-US" sz="1400" b="0" i="0" u="none" strike="noStrike" cap="none" normalizeH="0" baseline="0" dirty="0" smtClean="0">
                <a:ln>
                  <a:noFill/>
                </a:ln>
                <a:solidFill>
                  <a:schemeClr val="tx1"/>
                </a:solidFill>
                <a:effectLst/>
                <a:latin typeface="Arial" pitchFamily="34" charset="0"/>
              </a:rPr>
              <a:t> versus population size. An important feature of this plot is that correlations have large effects at the population level even though   </a:t>
            </a:r>
            <a:r>
              <a:rPr kumimoji="0" lang="en-US" sz="1400" b="1" i="1" u="none" strike="noStrike" cap="none" normalizeH="0" baseline="0" dirty="0" err="1" smtClean="0">
                <a:ln>
                  <a:noFill/>
                </a:ln>
                <a:solidFill>
                  <a:schemeClr val="tx1"/>
                </a:solidFill>
                <a:effectLst/>
                <a:latin typeface="Arial" pitchFamily="34" charset="0"/>
              </a:rPr>
              <a:t>I</a:t>
            </a:r>
            <a:r>
              <a:rPr kumimoji="0" lang="en-US" sz="1400" b="0" i="0" u="none" strike="noStrike" cap="none" normalizeH="0" baseline="-30000" dirty="0" err="1" smtClean="0">
                <a:ln>
                  <a:noFill/>
                </a:ln>
                <a:solidFill>
                  <a:schemeClr val="tx1"/>
                </a:solidFill>
                <a:effectLst/>
                <a:latin typeface="Arial" pitchFamily="34" charset="0"/>
              </a:rPr>
              <a:t>shuffled</a:t>
            </a:r>
            <a:r>
              <a:rPr kumimoji="0" lang="en-US" sz="1400" b="0" i="0" u="none" strike="noStrike" cap="none" normalizeH="0" baseline="0" dirty="0" smtClean="0">
                <a:ln>
                  <a:noFill/>
                </a:ln>
                <a:solidFill>
                  <a:schemeClr val="tx1"/>
                </a:solidFill>
                <a:effectLst/>
                <a:latin typeface="Arial" pitchFamily="34" charset="0"/>
              </a:rPr>
              <a:t>/</a:t>
            </a:r>
            <a:r>
              <a:rPr kumimoji="0" lang="en-US" sz="1400" b="1" i="1" u="none" strike="noStrike" cap="none" normalizeH="0" baseline="0" dirty="0" smtClean="0">
                <a:ln>
                  <a:noFill/>
                </a:ln>
                <a:solidFill>
                  <a:schemeClr val="tx1"/>
                </a:solidFill>
                <a:effectLst/>
                <a:latin typeface="Arial" pitchFamily="34" charset="0"/>
              </a:rPr>
              <a:t>I</a:t>
            </a:r>
            <a:r>
              <a:rPr kumimoji="0" lang="en-US" sz="1400" b="0" i="0" u="none" strike="noStrike" cap="none" normalizeH="0" baseline="0" dirty="0" smtClean="0">
                <a:ln>
                  <a:noFill/>
                </a:ln>
                <a:solidFill>
                  <a:schemeClr val="tx1"/>
                </a:solidFill>
                <a:effectLst/>
                <a:latin typeface="Arial" pitchFamily="34" charset="0"/>
              </a:rPr>
              <a:t> is small for individual neuronal pairs. </a:t>
            </a:r>
            <a:r>
              <a:rPr kumimoji="0" lang="en-US" sz="1400" b="1" i="1" u="none" strike="noStrike" cap="none" normalizeH="0" baseline="0" dirty="0" err="1" smtClean="0">
                <a:ln>
                  <a:noFill/>
                </a:ln>
                <a:solidFill>
                  <a:schemeClr val="tx1"/>
                </a:solidFill>
                <a:effectLst/>
                <a:latin typeface="Arial" pitchFamily="34" charset="0"/>
              </a:rPr>
              <a:t>I</a:t>
            </a:r>
            <a:r>
              <a:rPr kumimoji="0" lang="en-US" sz="1400" b="0" i="0" u="none" strike="noStrike" cap="none" normalizeH="0" baseline="-30000" dirty="0" err="1" smtClean="0">
                <a:ln>
                  <a:noFill/>
                </a:ln>
                <a:solidFill>
                  <a:schemeClr val="tx1"/>
                </a:solidFill>
                <a:effectLst/>
                <a:latin typeface="Arial" pitchFamily="34" charset="0"/>
              </a:rPr>
              <a:t>shuffled</a:t>
            </a:r>
            <a:r>
              <a:rPr kumimoji="0" lang="en-US" sz="1400" b="0" i="0" u="none" strike="noStrike" cap="none" normalizeH="0" baseline="0" dirty="0" smtClean="0">
                <a:ln>
                  <a:noFill/>
                </a:ln>
                <a:solidFill>
                  <a:schemeClr val="tx1"/>
                </a:solidFill>
                <a:effectLst/>
                <a:latin typeface="Arial" pitchFamily="34" charset="0"/>
              </a:rPr>
              <a:t>, uncorrelated information;   </a:t>
            </a:r>
            <a:r>
              <a:rPr kumimoji="0" lang="en-US" sz="1400" b="1" i="1" u="none" strike="noStrike" cap="none" normalizeH="0" baseline="0" dirty="0" err="1" smtClean="0">
                <a:ln>
                  <a:noFill/>
                </a:ln>
                <a:solidFill>
                  <a:schemeClr val="tx1"/>
                </a:solidFill>
                <a:effectLst/>
                <a:latin typeface="Arial" pitchFamily="34" charset="0"/>
              </a:rPr>
              <a:t>I</a:t>
            </a:r>
            <a:r>
              <a:rPr kumimoji="0" lang="en-US" sz="1400" b="0" i="0" u="none" strike="noStrike" cap="none" normalizeH="0" baseline="-30000" dirty="0" err="1" smtClean="0">
                <a:ln>
                  <a:noFill/>
                </a:ln>
                <a:solidFill>
                  <a:schemeClr val="tx1"/>
                </a:solidFill>
                <a:effectLst/>
                <a:latin typeface="Arial" pitchFamily="34" charset="0"/>
              </a:rPr>
              <a:t>shuffled</a:t>
            </a:r>
            <a:r>
              <a:rPr kumimoji="0" lang="en-US" sz="1400" b="0" i="0" u="none" strike="noStrike" cap="none" normalizeH="0" baseline="0" dirty="0" smtClean="0">
                <a:ln>
                  <a:noFill/>
                </a:ln>
                <a:solidFill>
                  <a:schemeClr val="tx1"/>
                </a:solidFill>
                <a:effectLst/>
                <a:latin typeface="Arial" pitchFamily="34" charset="0"/>
              </a:rPr>
              <a:t>, </a:t>
            </a:r>
            <a:r>
              <a:rPr kumimoji="0" lang="en-US" sz="1400" b="1" i="1" u="none" strike="noStrike" cap="none" normalizeH="0" baseline="0" dirty="0" smtClean="0">
                <a:ln>
                  <a:noFill/>
                </a:ln>
                <a:solidFill>
                  <a:schemeClr val="tx1"/>
                </a:solidFill>
                <a:effectLst/>
                <a:latin typeface="Arial" pitchFamily="34" charset="0"/>
              </a:rPr>
              <a:t>I</a:t>
            </a:r>
            <a:r>
              <a:rPr kumimoji="0" lang="en-US" sz="1400" b="0" i="0" u="none" strike="noStrike" cap="none" normalizeH="0" baseline="0" dirty="0" smtClean="0">
                <a:ln>
                  <a:noFill/>
                </a:ln>
                <a:solidFill>
                  <a:schemeClr val="tx1"/>
                </a:solidFill>
                <a:effectLst/>
                <a:latin typeface="Arial" pitchFamily="34" charset="0"/>
              </a:rPr>
              <a:t>–</a:t>
            </a:r>
            <a:r>
              <a:rPr kumimoji="0" lang="en-US" sz="1400" b="1" i="1" u="none" strike="noStrike" cap="none" normalizeH="0" baseline="0" dirty="0" err="1" smtClean="0">
                <a:ln>
                  <a:noFill/>
                </a:ln>
                <a:solidFill>
                  <a:schemeClr val="tx1"/>
                </a:solidFill>
                <a:effectLst/>
                <a:latin typeface="Arial" pitchFamily="34" charset="0"/>
              </a:rPr>
              <a:t>I</a:t>
            </a:r>
            <a:r>
              <a:rPr kumimoji="0" lang="en-US" sz="1400" b="0" i="0" u="none" strike="noStrike" cap="none" normalizeH="0" baseline="-30000" dirty="0" err="1" smtClean="0">
                <a:ln>
                  <a:noFill/>
                </a:ln>
                <a:solidFill>
                  <a:schemeClr val="tx1"/>
                </a:solidFill>
                <a:effectLst/>
                <a:latin typeface="Arial" pitchFamily="34" charset="0"/>
              </a:rPr>
              <a:t>shuffled</a:t>
            </a:r>
            <a:r>
              <a:rPr kumimoji="0" lang="en-US" sz="1400" b="0" i="0" u="none" strike="noStrike" cap="none" normalizeH="0" baseline="0" dirty="0" smtClean="0">
                <a:ln>
                  <a:noFill/>
                </a:ln>
                <a:solidFill>
                  <a:schemeClr val="tx1"/>
                </a:solidFill>
                <a:effectLst/>
                <a:latin typeface="Arial" pitchFamily="34" charset="0"/>
              </a:rPr>
              <a:t>. Encoding model in panels </a:t>
            </a:r>
            <a:r>
              <a:rPr kumimoji="0" lang="en-US" sz="1400" b="1" i="0" u="none" strike="noStrike" cap="none" normalizeH="0" baseline="0" dirty="0" smtClean="0">
                <a:ln>
                  <a:noFill/>
                </a:ln>
                <a:solidFill>
                  <a:schemeClr val="tx1"/>
                </a:solidFill>
                <a:effectLst/>
                <a:latin typeface="Arial" pitchFamily="34" charset="0"/>
              </a:rPr>
              <a:t>a</a:t>
            </a:r>
            <a:r>
              <a:rPr kumimoji="0" lang="en-US" sz="1400" b="0" i="0" u="none" strike="noStrike" cap="none" normalizeH="0" baseline="0" dirty="0" smtClean="0">
                <a:ln>
                  <a:noFill/>
                </a:ln>
                <a:solidFill>
                  <a:schemeClr val="tx1"/>
                </a:solidFill>
                <a:effectLst/>
                <a:latin typeface="Arial" pitchFamily="34" charset="0"/>
              </a:rPr>
              <a:t> and </a:t>
            </a:r>
            <a:r>
              <a:rPr kumimoji="0" lang="en-US" sz="1400" b="1" i="0" u="none" strike="noStrike" cap="none" normalizeH="0" baseline="0" dirty="0" smtClean="0">
                <a:ln>
                  <a:noFill/>
                </a:ln>
                <a:solidFill>
                  <a:schemeClr val="tx1"/>
                </a:solidFill>
                <a:effectLst/>
                <a:latin typeface="Arial" pitchFamily="34" charset="0"/>
              </a:rPr>
              <a:t>b</a:t>
            </a:r>
            <a:r>
              <a:rPr kumimoji="0" lang="en-US" sz="1400" b="0" i="0" u="none" strike="noStrike" cap="none" normalizeH="0" baseline="0" dirty="0" smtClean="0">
                <a:ln>
                  <a:noFill/>
                </a:ln>
                <a:solidFill>
                  <a:schemeClr val="tx1"/>
                </a:solidFill>
                <a:effectLst/>
                <a:latin typeface="Arial" pitchFamily="34" charset="0"/>
              </a:rPr>
              <a:t> was taken from Ref. </a:t>
            </a:r>
            <a:r>
              <a:rPr kumimoji="0" lang="en-US" sz="1400" b="0" i="0" u="none" strike="noStrike" cap="none" normalizeH="0" baseline="0" dirty="0" smtClean="0">
                <a:ln>
                  <a:noFill/>
                </a:ln>
                <a:solidFill>
                  <a:schemeClr val="tx1"/>
                </a:solidFill>
                <a:effectLst/>
                <a:latin typeface="Arial" pitchFamily="34" charset="0"/>
                <a:hlinkClick r:id="rId4"/>
              </a:rPr>
              <a:t>45</a:t>
            </a:r>
            <a:r>
              <a:rPr kumimoji="0" lang="en-US" sz="1400" b="0" i="0" u="none" strike="noStrike" cap="none" normalizeH="0" baseline="0" dirty="0" smtClean="0">
                <a:ln>
                  <a:noFill/>
                </a:ln>
                <a:solidFill>
                  <a:schemeClr val="tx1"/>
                </a:solidFill>
                <a:effectLst/>
                <a:latin typeface="Arial" pitchFamily="34" charset="0"/>
              </a:rPr>
              <a:t> and the information measure was Fisher. </a:t>
            </a:r>
          </a:p>
        </p:txBody>
      </p:sp>
      <p:pic>
        <p:nvPicPr>
          <p:cNvPr id="64514" name="Picture 2" descr="Delta"/>
          <p:cNvPicPr>
            <a:picLocks noChangeAspect="1" noChangeArrowheads="1"/>
          </p:cNvPicPr>
          <p:nvPr/>
        </p:nvPicPr>
        <p:blipFill>
          <a:blip r:embed="rId5" cstate="print"/>
          <a:srcRect/>
          <a:stretch>
            <a:fillRect/>
          </a:stretch>
        </p:blipFill>
        <p:spPr bwMode="auto">
          <a:xfrm>
            <a:off x="10106025" y="-730250"/>
            <a:ext cx="76200" cy="85725"/>
          </a:xfrm>
          <a:prstGeom prst="rect">
            <a:avLst/>
          </a:prstGeom>
          <a:noFill/>
        </p:spPr>
      </p:pic>
      <p:pic>
        <p:nvPicPr>
          <p:cNvPr id="64515" name="Picture 3" descr="Delta"/>
          <p:cNvPicPr>
            <a:picLocks noChangeAspect="1" noChangeArrowheads="1"/>
          </p:cNvPicPr>
          <p:nvPr/>
        </p:nvPicPr>
        <p:blipFill>
          <a:blip r:embed="rId5" cstate="print"/>
          <a:srcRect/>
          <a:stretch>
            <a:fillRect/>
          </a:stretch>
        </p:blipFill>
        <p:spPr bwMode="auto">
          <a:xfrm>
            <a:off x="15020925" y="-730250"/>
            <a:ext cx="76200" cy="85725"/>
          </a:xfrm>
          <a:prstGeom prst="rect">
            <a:avLst/>
          </a:prstGeom>
          <a:noFill/>
        </p:spPr>
      </p:pic>
      <p:pic>
        <p:nvPicPr>
          <p:cNvPr id="64516" name="Picture 4" descr="Delta"/>
          <p:cNvPicPr>
            <a:picLocks noChangeAspect="1" noChangeArrowheads="1"/>
          </p:cNvPicPr>
          <p:nvPr/>
        </p:nvPicPr>
        <p:blipFill>
          <a:blip r:embed="rId5" cstate="print"/>
          <a:srcRect/>
          <a:stretch>
            <a:fillRect/>
          </a:stretch>
        </p:blipFill>
        <p:spPr bwMode="auto">
          <a:xfrm>
            <a:off x="5080000" y="-242888"/>
            <a:ext cx="76200" cy="85725"/>
          </a:xfrm>
          <a:prstGeom prst="rect">
            <a:avLst/>
          </a:prstGeom>
          <a:noFill/>
        </p:spPr>
      </p:pic>
      <p:sp>
        <p:nvSpPr>
          <p:cNvPr id="9" name="Text Box 79"/>
          <p:cNvSpPr txBox="1">
            <a:spLocks noChangeArrowheads="1"/>
          </p:cNvSpPr>
          <p:nvPr/>
        </p:nvSpPr>
        <p:spPr bwMode="auto">
          <a:xfrm>
            <a:off x="4267200" y="533400"/>
            <a:ext cx="4572000" cy="1477328"/>
          </a:xfrm>
          <a:prstGeom prst="rect">
            <a:avLst/>
          </a:prstGeom>
          <a:noFill/>
          <a:ln w="9525">
            <a:noFill/>
            <a:miter lim="800000"/>
            <a:headEnd/>
            <a:tailEnd/>
          </a:ln>
        </p:spPr>
        <p:txBody>
          <a:bodyPr wrap="square">
            <a:spAutoFit/>
          </a:bodyPr>
          <a:lstStyle/>
          <a:p>
            <a:pPr algn="ctr">
              <a:spcBef>
                <a:spcPct val="50000"/>
              </a:spcBef>
            </a:pPr>
            <a:r>
              <a:rPr lang="en-US" sz="3000" i="1" dirty="0" smtClean="0"/>
              <a:t>Impact of correlations on the amount of information in the population code</a:t>
            </a:r>
            <a:endParaRPr lang="en-US" sz="3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57250" y="542925"/>
            <a:ext cx="7851775" cy="2524125"/>
            <a:chOff x="588" y="318"/>
            <a:chExt cx="4946" cy="1590"/>
          </a:xfrm>
        </p:grpSpPr>
        <p:grpSp>
          <p:nvGrpSpPr>
            <p:cNvPr id="3" name="Group 3"/>
            <p:cNvGrpSpPr>
              <a:grpSpLocks noChangeAspect="1"/>
            </p:cNvGrpSpPr>
            <p:nvPr/>
          </p:nvGrpSpPr>
          <p:grpSpPr bwMode="auto">
            <a:xfrm>
              <a:off x="609" y="452"/>
              <a:ext cx="1182" cy="1034"/>
              <a:chOff x="369" y="1932"/>
              <a:chExt cx="1234" cy="1019"/>
            </a:xfrm>
          </p:grpSpPr>
          <p:sp>
            <p:nvSpPr>
              <p:cNvPr id="49505" name="Freeform 4"/>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506" name="Freeform 5"/>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507" name="Freeform 6"/>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508" name="Freeform 7"/>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509" name="Freeform 8"/>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510" name="Freeform 9"/>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511" name="Freeform 10"/>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512" name="Freeform 11"/>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 name="Group 12"/>
            <p:cNvGrpSpPr>
              <a:grpSpLocks noChangeAspect="1"/>
            </p:cNvGrpSpPr>
            <p:nvPr/>
          </p:nvGrpSpPr>
          <p:grpSpPr bwMode="auto">
            <a:xfrm>
              <a:off x="805" y="453"/>
              <a:ext cx="1182" cy="1034"/>
              <a:chOff x="369" y="1932"/>
              <a:chExt cx="1234" cy="1019"/>
            </a:xfrm>
          </p:grpSpPr>
          <p:sp>
            <p:nvSpPr>
              <p:cNvPr id="49497" name="Freeform 13"/>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98" name="Freeform 14"/>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99" name="Freeform 15"/>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500" name="Freeform 16"/>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501" name="Freeform 17"/>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502" name="Freeform 18"/>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503" name="Freeform 19"/>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504" name="Freeform 20"/>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5" name="Group 21"/>
            <p:cNvGrpSpPr>
              <a:grpSpLocks noChangeAspect="1"/>
            </p:cNvGrpSpPr>
            <p:nvPr/>
          </p:nvGrpSpPr>
          <p:grpSpPr bwMode="auto">
            <a:xfrm>
              <a:off x="985" y="453"/>
              <a:ext cx="1183" cy="1034"/>
              <a:chOff x="369" y="1932"/>
              <a:chExt cx="1234" cy="1019"/>
            </a:xfrm>
          </p:grpSpPr>
          <p:sp>
            <p:nvSpPr>
              <p:cNvPr id="49489" name="Freeform 22"/>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90" name="Freeform 23"/>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91" name="Freeform 24"/>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92" name="Freeform 25"/>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93" name="Freeform 26"/>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94" name="Freeform 27"/>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95" name="Freeform 28"/>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96" name="Freeform 29"/>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6" name="Group 30"/>
            <p:cNvGrpSpPr>
              <a:grpSpLocks noChangeAspect="1"/>
            </p:cNvGrpSpPr>
            <p:nvPr/>
          </p:nvGrpSpPr>
          <p:grpSpPr bwMode="auto">
            <a:xfrm>
              <a:off x="1158" y="453"/>
              <a:ext cx="1183" cy="1034"/>
              <a:chOff x="369" y="1932"/>
              <a:chExt cx="1234" cy="1019"/>
            </a:xfrm>
          </p:grpSpPr>
          <p:sp>
            <p:nvSpPr>
              <p:cNvPr id="49481" name="Freeform 31"/>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82" name="Freeform 32"/>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83" name="Freeform 33"/>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84" name="Freeform 34"/>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85" name="Freeform 35"/>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86" name="Freeform 36"/>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87" name="Freeform 37"/>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88" name="Freeform 38"/>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7" name="Group 39"/>
            <p:cNvGrpSpPr>
              <a:grpSpLocks noChangeAspect="1"/>
            </p:cNvGrpSpPr>
            <p:nvPr/>
          </p:nvGrpSpPr>
          <p:grpSpPr bwMode="auto">
            <a:xfrm>
              <a:off x="1338" y="453"/>
              <a:ext cx="1183" cy="1034"/>
              <a:chOff x="369" y="1932"/>
              <a:chExt cx="1234" cy="1019"/>
            </a:xfrm>
          </p:grpSpPr>
          <p:sp>
            <p:nvSpPr>
              <p:cNvPr id="49473" name="Freeform 40"/>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74" name="Freeform 41"/>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75" name="Freeform 42"/>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76" name="Freeform 43"/>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77" name="Freeform 44"/>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78" name="Freeform 45"/>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79" name="Freeform 46"/>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80" name="Freeform 47"/>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8" name="Group 48"/>
            <p:cNvGrpSpPr>
              <a:grpSpLocks noChangeAspect="1"/>
            </p:cNvGrpSpPr>
            <p:nvPr/>
          </p:nvGrpSpPr>
          <p:grpSpPr bwMode="auto">
            <a:xfrm>
              <a:off x="1519" y="446"/>
              <a:ext cx="1182" cy="1034"/>
              <a:chOff x="369" y="1932"/>
              <a:chExt cx="1234" cy="1019"/>
            </a:xfrm>
          </p:grpSpPr>
          <p:sp>
            <p:nvSpPr>
              <p:cNvPr id="49465" name="Freeform 49"/>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66" name="Freeform 50"/>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67" name="Freeform 51"/>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68" name="Freeform 52"/>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69" name="Freeform 53"/>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70" name="Freeform 54"/>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71" name="Freeform 55"/>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72" name="Freeform 56"/>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9" name="Group 57"/>
            <p:cNvGrpSpPr>
              <a:grpSpLocks noChangeAspect="1"/>
            </p:cNvGrpSpPr>
            <p:nvPr/>
          </p:nvGrpSpPr>
          <p:grpSpPr bwMode="auto">
            <a:xfrm>
              <a:off x="1895" y="447"/>
              <a:ext cx="1182" cy="1034"/>
              <a:chOff x="369" y="1932"/>
              <a:chExt cx="1234" cy="1019"/>
            </a:xfrm>
          </p:grpSpPr>
          <p:sp>
            <p:nvSpPr>
              <p:cNvPr id="49457" name="Freeform 58"/>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58" name="Freeform 59"/>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59" name="Freeform 60"/>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60" name="Freeform 61"/>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61" name="Freeform 62"/>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62" name="Freeform 63"/>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63" name="Freeform 64"/>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64" name="Freeform 65"/>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0" name="Group 66"/>
            <p:cNvGrpSpPr>
              <a:grpSpLocks noChangeAspect="1"/>
            </p:cNvGrpSpPr>
            <p:nvPr/>
          </p:nvGrpSpPr>
          <p:grpSpPr bwMode="auto">
            <a:xfrm>
              <a:off x="2068" y="447"/>
              <a:ext cx="1182" cy="1034"/>
              <a:chOff x="369" y="1932"/>
              <a:chExt cx="1234" cy="1019"/>
            </a:xfrm>
          </p:grpSpPr>
          <p:sp>
            <p:nvSpPr>
              <p:cNvPr id="49449" name="Freeform 67"/>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50" name="Freeform 68"/>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51" name="Freeform 69"/>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52" name="Freeform 70"/>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53" name="Freeform 71"/>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54" name="Freeform 72"/>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55" name="Freeform 73"/>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56" name="Freeform 74"/>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1" name="Group 75"/>
            <p:cNvGrpSpPr>
              <a:grpSpLocks noChangeAspect="1"/>
            </p:cNvGrpSpPr>
            <p:nvPr/>
          </p:nvGrpSpPr>
          <p:grpSpPr bwMode="auto">
            <a:xfrm>
              <a:off x="2248" y="447"/>
              <a:ext cx="1183" cy="1034"/>
              <a:chOff x="369" y="1932"/>
              <a:chExt cx="1234" cy="1019"/>
            </a:xfrm>
          </p:grpSpPr>
          <p:sp>
            <p:nvSpPr>
              <p:cNvPr id="49441" name="Freeform 76"/>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42" name="Freeform 77"/>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43" name="Freeform 78"/>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44" name="Freeform 79"/>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45" name="Freeform 80"/>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46" name="Freeform 81"/>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47" name="Freeform 82"/>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48" name="Freeform 83"/>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2" name="Group 84"/>
            <p:cNvGrpSpPr>
              <a:grpSpLocks noChangeAspect="1"/>
            </p:cNvGrpSpPr>
            <p:nvPr/>
          </p:nvGrpSpPr>
          <p:grpSpPr bwMode="auto">
            <a:xfrm>
              <a:off x="2434" y="453"/>
              <a:ext cx="1183" cy="1034"/>
              <a:chOff x="369" y="1932"/>
              <a:chExt cx="1234" cy="1019"/>
            </a:xfrm>
          </p:grpSpPr>
          <p:sp>
            <p:nvSpPr>
              <p:cNvPr id="49433" name="Freeform 85"/>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34" name="Freeform 86"/>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35" name="Freeform 87"/>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36" name="Freeform 88"/>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37" name="Freeform 89"/>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38" name="Freeform 90"/>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39" name="Freeform 91"/>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40" name="Freeform 92"/>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3" name="Group 93"/>
            <p:cNvGrpSpPr>
              <a:grpSpLocks noChangeAspect="1"/>
            </p:cNvGrpSpPr>
            <p:nvPr/>
          </p:nvGrpSpPr>
          <p:grpSpPr bwMode="auto">
            <a:xfrm>
              <a:off x="2630" y="454"/>
              <a:ext cx="1183" cy="1034"/>
              <a:chOff x="369" y="1932"/>
              <a:chExt cx="1234" cy="1019"/>
            </a:xfrm>
          </p:grpSpPr>
          <p:sp>
            <p:nvSpPr>
              <p:cNvPr id="49425" name="Freeform 94"/>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26" name="Freeform 95"/>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27" name="Freeform 96"/>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28" name="Freeform 97"/>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29" name="Freeform 98"/>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30" name="Freeform 99"/>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31" name="Freeform 100"/>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32" name="Freeform 101"/>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4" name="Group 102"/>
            <p:cNvGrpSpPr>
              <a:grpSpLocks noChangeAspect="1"/>
            </p:cNvGrpSpPr>
            <p:nvPr/>
          </p:nvGrpSpPr>
          <p:grpSpPr bwMode="auto">
            <a:xfrm>
              <a:off x="2811" y="454"/>
              <a:ext cx="1182" cy="1034"/>
              <a:chOff x="369" y="1932"/>
              <a:chExt cx="1234" cy="1019"/>
            </a:xfrm>
          </p:grpSpPr>
          <p:sp>
            <p:nvSpPr>
              <p:cNvPr id="49417" name="Freeform 103"/>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18" name="Freeform 104"/>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19" name="Freeform 105"/>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20" name="Freeform 106"/>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21" name="Freeform 107"/>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22" name="Freeform 108"/>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23" name="Freeform 109"/>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24" name="Freeform 110"/>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5" name="Group 111"/>
            <p:cNvGrpSpPr>
              <a:grpSpLocks noChangeAspect="1"/>
            </p:cNvGrpSpPr>
            <p:nvPr/>
          </p:nvGrpSpPr>
          <p:grpSpPr bwMode="auto">
            <a:xfrm>
              <a:off x="2984" y="454"/>
              <a:ext cx="1182" cy="1034"/>
              <a:chOff x="369" y="1932"/>
              <a:chExt cx="1234" cy="1019"/>
            </a:xfrm>
          </p:grpSpPr>
          <p:sp>
            <p:nvSpPr>
              <p:cNvPr id="49409" name="Freeform 112"/>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10" name="Freeform 113"/>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11" name="Freeform 114"/>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12" name="Freeform 115"/>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13" name="Freeform 116"/>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14" name="Freeform 117"/>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15" name="Freeform 118"/>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16" name="Freeform 119"/>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6" name="Group 120"/>
            <p:cNvGrpSpPr>
              <a:grpSpLocks noChangeAspect="1"/>
            </p:cNvGrpSpPr>
            <p:nvPr/>
          </p:nvGrpSpPr>
          <p:grpSpPr bwMode="auto">
            <a:xfrm>
              <a:off x="3164" y="454"/>
              <a:ext cx="1182" cy="1034"/>
              <a:chOff x="369" y="1932"/>
              <a:chExt cx="1234" cy="1019"/>
            </a:xfrm>
          </p:grpSpPr>
          <p:sp>
            <p:nvSpPr>
              <p:cNvPr id="49401" name="Freeform 121"/>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402" name="Freeform 122"/>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403" name="Freeform 123"/>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404" name="Freeform 124"/>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405" name="Freeform 125"/>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406" name="Freeform 126"/>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407" name="Freeform 127"/>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08" name="Freeform 128"/>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7" name="Group 129"/>
            <p:cNvGrpSpPr>
              <a:grpSpLocks noChangeAspect="1"/>
            </p:cNvGrpSpPr>
            <p:nvPr/>
          </p:nvGrpSpPr>
          <p:grpSpPr bwMode="auto">
            <a:xfrm>
              <a:off x="3540" y="448"/>
              <a:ext cx="1182" cy="1034"/>
              <a:chOff x="369" y="1932"/>
              <a:chExt cx="1234" cy="1019"/>
            </a:xfrm>
          </p:grpSpPr>
          <p:sp>
            <p:nvSpPr>
              <p:cNvPr id="49393" name="Freeform 130"/>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94" name="Freeform 131"/>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95" name="Freeform 132"/>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96" name="Freeform 133"/>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97" name="Freeform 134"/>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98" name="Freeform 135"/>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99" name="Freeform 136"/>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400" name="Freeform 137"/>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8" name="Group 138"/>
            <p:cNvGrpSpPr>
              <a:grpSpLocks noChangeAspect="1"/>
            </p:cNvGrpSpPr>
            <p:nvPr/>
          </p:nvGrpSpPr>
          <p:grpSpPr bwMode="auto">
            <a:xfrm>
              <a:off x="3720" y="448"/>
              <a:ext cx="1183" cy="1034"/>
              <a:chOff x="369" y="1932"/>
              <a:chExt cx="1234" cy="1019"/>
            </a:xfrm>
          </p:grpSpPr>
          <p:sp>
            <p:nvSpPr>
              <p:cNvPr id="49385" name="Freeform 139"/>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86" name="Freeform 140"/>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87" name="Freeform 141"/>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88" name="Freeform 142"/>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89" name="Freeform 143"/>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90" name="Freeform 144"/>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91" name="Freeform 145"/>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92" name="Freeform 146"/>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19" name="Group 147"/>
            <p:cNvGrpSpPr>
              <a:grpSpLocks noChangeAspect="1"/>
            </p:cNvGrpSpPr>
            <p:nvPr/>
          </p:nvGrpSpPr>
          <p:grpSpPr bwMode="auto">
            <a:xfrm>
              <a:off x="3893" y="448"/>
              <a:ext cx="1183" cy="1034"/>
              <a:chOff x="369" y="1932"/>
              <a:chExt cx="1234" cy="1019"/>
            </a:xfrm>
          </p:grpSpPr>
          <p:sp>
            <p:nvSpPr>
              <p:cNvPr id="49377" name="Freeform 148"/>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78" name="Freeform 149"/>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79" name="Freeform 150"/>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80" name="Freeform 151"/>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81" name="Freeform 152"/>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82" name="Freeform 153"/>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83" name="Freeform 154"/>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84" name="Freeform 155"/>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0" name="Group 156"/>
            <p:cNvGrpSpPr>
              <a:grpSpLocks noChangeAspect="1"/>
            </p:cNvGrpSpPr>
            <p:nvPr/>
          </p:nvGrpSpPr>
          <p:grpSpPr bwMode="auto">
            <a:xfrm>
              <a:off x="4074" y="448"/>
              <a:ext cx="1182" cy="1034"/>
              <a:chOff x="369" y="1932"/>
              <a:chExt cx="1234" cy="1019"/>
            </a:xfrm>
          </p:grpSpPr>
          <p:sp>
            <p:nvSpPr>
              <p:cNvPr id="49369" name="Freeform 157"/>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70" name="Freeform 158"/>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71" name="Freeform 159"/>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72" name="Freeform 160"/>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73" name="Freeform 161"/>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74" name="Freeform 162"/>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75" name="Freeform 163"/>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76" name="Freeform 164"/>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sp>
          <p:nvSpPr>
            <p:cNvPr id="49363" name="Rectangle 165"/>
            <p:cNvSpPr>
              <a:spLocks noChangeArrowheads="1"/>
            </p:cNvSpPr>
            <p:nvPr/>
          </p:nvSpPr>
          <p:spPr bwMode="auto">
            <a:xfrm>
              <a:off x="2814" y="1572"/>
              <a:ext cx="102" cy="336"/>
            </a:xfrm>
            <a:prstGeom prst="rect">
              <a:avLst/>
            </a:prstGeom>
            <a:solidFill>
              <a:srgbClr val="A0D4D8"/>
            </a:solidFill>
            <a:ln w="9525">
              <a:noFill/>
              <a:miter lim="800000"/>
              <a:headEnd/>
              <a:tailEnd/>
            </a:ln>
          </p:spPr>
          <p:txBody>
            <a:bodyPr wrap="none" anchor="ctr"/>
            <a:lstStyle/>
            <a:p>
              <a:endParaRPr lang="en-US"/>
            </a:p>
          </p:txBody>
        </p:sp>
        <p:sp>
          <p:nvSpPr>
            <p:cNvPr id="49364" name="Rectangle 166"/>
            <p:cNvSpPr>
              <a:spLocks noChangeArrowheads="1"/>
            </p:cNvSpPr>
            <p:nvPr/>
          </p:nvSpPr>
          <p:spPr bwMode="auto">
            <a:xfrm rot="1200000">
              <a:off x="4417" y="1567"/>
              <a:ext cx="102" cy="336"/>
            </a:xfrm>
            <a:prstGeom prst="rect">
              <a:avLst/>
            </a:prstGeom>
            <a:solidFill>
              <a:srgbClr val="A0D4D8"/>
            </a:solidFill>
            <a:ln w="9525">
              <a:noFill/>
              <a:miter lim="800000"/>
              <a:headEnd/>
              <a:tailEnd/>
            </a:ln>
          </p:spPr>
          <p:txBody>
            <a:bodyPr wrap="none" anchor="ctr"/>
            <a:lstStyle/>
            <a:p>
              <a:endParaRPr lang="en-US"/>
            </a:p>
          </p:txBody>
        </p:sp>
        <p:sp>
          <p:nvSpPr>
            <p:cNvPr id="49365" name="Rectangle 167"/>
            <p:cNvSpPr>
              <a:spLocks noChangeArrowheads="1"/>
            </p:cNvSpPr>
            <p:nvPr/>
          </p:nvSpPr>
          <p:spPr bwMode="auto">
            <a:xfrm rot="-1200000">
              <a:off x="1285" y="1567"/>
              <a:ext cx="102" cy="336"/>
            </a:xfrm>
            <a:prstGeom prst="rect">
              <a:avLst/>
            </a:prstGeom>
            <a:solidFill>
              <a:srgbClr val="A0D4D8"/>
            </a:solidFill>
            <a:ln w="9525">
              <a:noFill/>
              <a:miter lim="800000"/>
              <a:headEnd/>
              <a:tailEnd/>
            </a:ln>
          </p:spPr>
          <p:txBody>
            <a:bodyPr wrap="none" anchor="ctr"/>
            <a:lstStyle/>
            <a:p>
              <a:endParaRPr lang="en-US"/>
            </a:p>
          </p:txBody>
        </p:sp>
        <p:sp>
          <p:nvSpPr>
            <p:cNvPr id="49366" name="AutoShape 168"/>
            <p:cNvSpPr>
              <a:spLocks noChangeArrowheads="1"/>
            </p:cNvSpPr>
            <p:nvPr/>
          </p:nvSpPr>
          <p:spPr bwMode="auto">
            <a:xfrm>
              <a:off x="588" y="318"/>
              <a:ext cx="1686" cy="1242"/>
            </a:xfrm>
            <a:prstGeom prst="cube">
              <a:avLst>
                <a:gd name="adj" fmla="val 25000"/>
              </a:avLst>
            </a:prstGeom>
            <a:solidFill>
              <a:schemeClr val="accent1">
                <a:alpha val="38823"/>
              </a:schemeClr>
            </a:solidFill>
            <a:ln w="9525">
              <a:noFill/>
              <a:miter lim="800000"/>
              <a:headEnd/>
              <a:tailEnd/>
            </a:ln>
          </p:spPr>
          <p:txBody>
            <a:bodyPr wrap="none" anchor="ctr"/>
            <a:lstStyle/>
            <a:p>
              <a:endParaRPr lang="en-US"/>
            </a:p>
          </p:txBody>
        </p:sp>
        <p:sp>
          <p:nvSpPr>
            <p:cNvPr id="49367" name="AutoShape 169"/>
            <p:cNvSpPr>
              <a:spLocks noChangeArrowheads="1"/>
            </p:cNvSpPr>
            <p:nvPr/>
          </p:nvSpPr>
          <p:spPr bwMode="auto">
            <a:xfrm>
              <a:off x="2209" y="319"/>
              <a:ext cx="1686" cy="1242"/>
            </a:xfrm>
            <a:prstGeom prst="cube">
              <a:avLst>
                <a:gd name="adj" fmla="val 25000"/>
              </a:avLst>
            </a:prstGeom>
            <a:solidFill>
              <a:schemeClr val="accent1">
                <a:alpha val="38823"/>
              </a:schemeClr>
            </a:solidFill>
            <a:ln w="9525">
              <a:noFill/>
              <a:miter lim="800000"/>
              <a:headEnd/>
              <a:tailEnd/>
            </a:ln>
          </p:spPr>
          <p:txBody>
            <a:bodyPr wrap="none" anchor="ctr"/>
            <a:lstStyle/>
            <a:p>
              <a:endParaRPr lang="en-US"/>
            </a:p>
          </p:txBody>
        </p:sp>
        <p:sp>
          <p:nvSpPr>
            <p:cNvPr id="49368" name="AutoShape 170"/>
            <p:cNvSpPr>
              <a:spLocks noChangeArrowheads="1"/>
            </p:cNvSpPr>
            <p:nvPr/>
          </p:nvSpPr>
          <p:spPr bwMode="auto">
            <a:xfrm>
              <a:off x="3848" y="320"/>
              <a:ext cx="1686" cy="1242"/>
            </a:xfrm>
            <a:prstGeom prst="cube">
              <a:avLst>
                <a:gd name="adj" fmla="val 25000"/>
              </a:avLst>
            </a:prstGeom>
            <a:solidFill>
              <a:schemeClr val="accent1">
                <a:alpha val="38823"/>
              </a:schemeClr>
            </a:solidFill>
            <a:ln w="9525">
              <a:noFill/>
              <a:miter lim="800000"/>
              <a:headEnd/>
              <a:tailEnd/>
            </a:ln>
          </p:spPr>
          <p:txBody>
            <a:bodyPr wrap="none" anchor="ctr"/>
            <a:lstStyle/>
            <a:p>
              <a:endParaRPr lang="en-US"/>
            </a:p>
          </p:txBody>
        </p:sp>
      </p:grpSp>
      <p:sp>
        <p:nvSpPr>
          <p:cNvPr id="49155" name="Text Box 171"/>
          <p:cNvSpPr txBox="1">
            <a:spLocks noChangeArrowheads="1"/>
          </p:cNvSpPr>
          <p:nvPr/>
        </p:nvSpPr>
        <p:spPr bwMode="auto">
          <a:xfrm>
            <a:off x="2790825" y="9525"/>
            <a:ext cx="6353175" cy="457200"/>
          </a:xfrm>
          <a:prstGeom prst="rect">
            <a:avLst/>
          </a:prstGeom>
          <a:noFill/>
          <a:ln w="9525">
            <a:noFill/>
            <a:miter lim="800000"/>
            <a:headEnd/>
            <a:tailEnd/>
          </a:ln>
        </p:spPr>
        <p:txBody>
          <a:bodyPr>
            <a:spAutoFit/>
          </a:bodyPr>
          <a:lstStyle/>
          <a:p>
            <a:pPr>
              <a:spcBef>
                <a:spcPct val="50000"/>
              </a:spcBef>
            </a:pPr>
            <a:r>
              <a:rPr lang="en-US" sz="2400" i="1"/>
              <a:t>Homogeneous responses</a:t>
            </a:r>
          </a:p>
        </p:txBody>
      </p:sp>
      <p:grpSp>
        <p:nvGrpSpPr>
          <p:cNvPr id="21" name="Group 173"/>
          <p:cNvGrpSpPr>
            <a:grpSpLocks/>
          </p:cNvGrpSpPr>
          <p:nvPr/>
        </p:nvGrpSpPr>
        <p:grpSpPr bwMode="auto">
          <a:xfrm>
            <a:off x="896938" y="3635375"/>
            <a:ext cx="7851775" cy="3167063"/>
            <a:chOff x="655" y="2218"/>
            <a:chExt cx="4946" cy="1995"/>
          </a:xfrm>
        </p:grpSpPr>
        <p:grpSp>
          <p:nvGrpSpPr>
            <p:cNvPr id="22" name="Group 174"/>
            <p:cNvGrpSpPr>
              <a:grpSpLocks noChangeAspect="1"/>
            </p:cNvGrpSpPr>
            <p:nvPr/>
          </p:nvGrpSpPr>
          <p:grpSpPr bwMode="auto">
            <a:xfrm>
              <a:off x="688" y="2218"/>
              <a:ext cx="4647" cy="1481"/>
              <a:chOff x="826" y="2620"/>
              <a:chExt cx="3867" cy="1232"/>
            </a:xfrm>
          </p:grpSpPr>
          <p:grpSp>
            <p:nvGrpSpPr>
              <p:cNvPr id="23" name="Group 175"/>
              <p:cNvGrpSpPr>
                <a:grpSpLocks noChangeAspect="1"/>
              </p:cNvGrpSpPr>
              <p:nvPr/>
            </p:nvGrpSpPr>
            <p:grpSpPr bwMode="auto">
              <a:xfrm>
                <a:off x="826" y="2774"/>
                <a:ext cx="984" cy="1076"/>
                <a:chOff x="369" y="1932"/>
                <a:chExt cx="1234" cy="1019"/>
              </a:xfrm>
            </p:grpSpPr>
            <p:sp>
              <p:nvSpPr>
                <p:cNvPr id="49337" name="Freeform 176"/>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38" name="Freeform 177"/>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39" name="Freeform 178"/>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40" name="Freeform 179"/>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41" name="Freeform 180"/>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42" name="Freeform 181"/>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43" name="Freeform 182"/>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44" name="Freeform 183"/>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4" name="Group 184"/>
              <p:cNvGrpSpPr>
                <a:grpSpLocks noChangeAspect="1"/>
              </p:cNvGrpSpPr>
              <p:nvPr/>
            </p:nvGrpSpPr>
            <p:grpSpPr bwMode="auto">
              <a:xfrm>
                <a:off x="989" y="2991"/>
                <a:ext cx="984" cy="860"/>
                <a:chOff x="369" y="1932"/>
                <a:chExt cx="1234" cy="1019"/>
              </a:xfrm>
            </p:grpSpPr>
            <p:sp>
              <p:nvSpPr>
                <p:cNvPr id="49329" name="Freeform 185"/>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30" name="Freeform 186"/>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31" name="Freeform 187"/>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32" name="Freeform 188"/>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33" name="Freeform 189"/>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34" name="Freeform 190"/>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35" name="Freeform 191"/>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36" name="Freeform 192"/>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5" name="Group 193"/>
              <p:cNvGrpSpPr>
                <a:grpSpLocks noChangeAspect="1"/>
              </p:cNvGrpSpPr>
              <p:nvPr/>
            </p:nvGrpSpPr>
            <p:grpSpPr bwMode="auto">
              <a:xfrm>
                <a:off x="1139" y="3255"/>
                <a:ext cx="984" cy="596"/>
                <a:chOff x="369" y="1932"/>
                <a:chExt cx="1234" cy="1019"/>
              </a:xfrm>
            </p:grpSpPr>
            <p:sp>
              <p:nvSpPr>
                <p:cNvPr id="49321" name="Freeform 194"/>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22" name="Freeform 195"/>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23" name="Freeform 196"/>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24" name="Freeform 197"/>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25" name="Freeform 198"/>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26" name="Freeform 199"/>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27" name="Freeform 200"/>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28" name="Freeform 201"/>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6" name="Group 202"/>
              <p:cNvGrpSpPr>
                <a:grpSpLocks noChangeAspect="1"/>
              </p:cNvGrpSpPr>
              <p:nvPr/>
            </p:nvGrpSpPr>
            <p:grpSpPr bwMode="auto">
              <a:xfrm>
                <a:off x="1283" y="2991"/>
                <a:ext cx="984" cy="860"/>
                <a:chOff x="369" y="1932"/>
                <a:chExt cx="1234" cy="1019"/>
              </a:xfrm>
            </p:grpSpPr>
            <p:sp>
              <p:nvSpPr>
                <p:cNvPr id="49313" name="Freeform 203"/>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14" name="Freeform 204"/>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15" name="Freeform 205"/>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16" name="Freeform 206"/>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17" name="Freeform 207"/>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18" name="Freeform 208"/>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19" name="Freeform 209"/>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20" name="Freeform 210"/>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7" name="Group 211"/>
              <p:cNvGrpSpPr>
                <a:grpSpLocks noChangeAspect="1"/>
              </p:cNvGrpSpPr>
              <p:nvPr/>
            </p:nvGrpSpPr>
            <p:grpSpPr bwMode="auto">
              <a:xfrm>
                <a:off x="1433" y="2991"/>
                <a:ext cx="984" cy="860"/>
                <a:chOff x="369" y="1932"/>
                <a:chExt cx="1234" cy="1019"/>
              </a:xfrm>
            </p:grpSpPr>
            <p:sp>
              <p:nvSpPr>
                <p:cNvPr id="49305" name="Freeform 212"/>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306" name="Freeform 213"/>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307" name="Freeform 214"/>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08" name="Freeform 215"/>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09" name="Freeform 216"/>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10" name="Freeform 217"/>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11" name="Freeform 218"/>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12" name="Freeform 219"/>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8" name="Group 220"/>
              <p:cNvGrpSpPr>
                <a:grpSpLocks noChangeAspect="1"/>
              </p:cNvGrpSpPr>
              <p:nvPr/>
            </p:nvGrpSpPr>
            <p:grpSpPr bwMode="auto">
              <a:xfrm>
                <a:off x="1583" y="2985"/>
                <a:ext cx="984" cy="860"/>
                <a:chOff x="369" y="1932"/>
                <a:chExt cx="1234" cy="1019"/>
              </a:xfrm>
            </p:grpSpPr>
            <p:sp>
              <p:nvSpPr>
                <p:cNvPr id="49297" name="Freeform 221"/>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98" name="Freeform 222"/>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99" name="Freeform 223"/>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300" name="Freeform 224"/>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301" name="Freeform 225"/>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302" name="Freeform 226"/>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303" name="Freeform 227"/>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304" name="Freeform 228"/>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29" name="Group 229"/>
              <p:cNvGrpSpPr>
                <a:grpSpLocks noChangeAspect="1"/>
              </p:cNvGrpSpPr>
              <p:nvPr/>
            </p:nvGrpSpPr>
            <p:grpSpPr bwMode="auto">
              <a:xfrm>
                <a:off x="1746" y="2860"/>
                <a:ext cx="984" cy="986"/>
                <a:chOff x="369" y="1932"/>
                <a:chExt cx="1234" cy="1019"/>
              </a:xfrm>
            </p:grpSpPr>
            <p:sp>
              <p:nvSpPr>
                <p:cNvPr id="49289" name="Freeform 230"/>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90" name="Freeform 231"/>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91" name="Freeform 232"/>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92" name="Freeform 233"/>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93" name="Freeform 234"/>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94" name="Freeform 235"/>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95" name="Freeform 236"/>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96" name="Freeform 237"/>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30" name="Group 238"/>
              <p:cNvGrpSpPr>
                <a:grpSpLocks noChangeAspect="1"/>
              </p:cNvGrpSpPr>
              <p:nvPr/>
            </p:nvGrpSpPr>
            <p:grpSpPr bwMode="auto">
              <a:xfrm>
                <a:off x="1896" y="2734"/>
                <a:ext cx="984" cy="1112"/>
                <a:chOff x="369" y="1932"/>
                <a:chExt cx="1234" cy="1019"/>
              </a:xfrm>
            </p:grpSpPr>
            <p:sp>
              <p:nvSpPr>
                <p:cNvPr id="49281" name="Freeform 239"/>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82" name="Freeform 240"/>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83" name="Freeform 241"/>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84" name="Freeform 242"/>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85" name="Freeform 243"/>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86" name="Freeform 244"/>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87" name="Freeform 245"/>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88" name="Freeform 246"/>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31" name="Group 247"/>
              <p:cNvGrpSpPr>
                <a:grpSpLocks noChangeAspect="1"/>
              </p:cNvGrpSpPr>
              <p:nvPr/>
            </p:nvGrpSpPr>
            <p:grpSpPr bwMode="auto">
              <a:xfrm>
                <a:off x="2040" y="2986"/>
                <a:ext cx="984" cy="860"/>
                <a:chOff x="369" y="1932"/>
                <a:chExt cx="1234" cy="1019"/>
              </a:xfrm>
            </p:grpSpPr>
            <p:sp>
              <p:nvSpPr>
                <p:cNvPr id="49273" name="Freeform 248"/>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74" name="Freeform 249"/>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75" name="Freeform 250"/>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76" name="Freeform 251"/>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77" name="Freeform 252"/>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78" name="Freeform 253"/>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79" name="Freeform 254"/>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80" name="Freeform 255"/>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45" name="Group 256"/>
              <p:cNvGrpSpPr>
                <a:grpSpLocks noChangeAspect="1"/>
              </p:cNvGrpSpPr>
              <p:nvPr/>
            </p:nvGrpSpPr>
            <p:grpSpPr bwMode="auto">
              <a:xfrm>
                <a:off x="2034" y="3172"/>
                <a:ext cx="1140" cy="674"/>
                <a:chOff x="369" y="1932"/>
                <a:chExt cx="1234" cy="1019"/>
              </a:xfrm>
            </p:grpSpPr>
            <p:sp>
              <p:nvSpPr>
                <p:cNvPr id="49265" name="Freeform 257"/>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66" name="Freeform 258"/>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67" name="Freeform 259"/>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68" name="Freeform 260"/>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69" name="Freeform 261"/>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70" name="Freeform 262"/>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71" name="Freeform 263"/>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72" name="Freeform 264"/>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46" name="Group 265"/>
              <p:cNvGrpSpPr>
                <a:grpSpLocks noChangeAspect="1"/>
              </p:cNvGrpSpPr>
              <p:nvPr/>
            </p:nvGrpSpPr>
            <p:grpSpPr bwMode="auto">
              <a:xfrm>
                <a:off x="2345" y="2745"/>
                <a:ext cx="984" cy="1106"/>
                <a:chOff x="369" y="1932"/>
                <a:chExt cx="1234" cy="1019"/>
              </a:xfrm>
            </p:grpSpPr>
            <p:sp>
              <p:nvSpPr>
                <p:cNvPr id="49257" name="Freeform 266"/>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58" name="Freeform 267"/>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59" name="Freeform 268"/>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60" name="Freeform 269"/>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61" name="Freeform 270"/>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62" name="Freeform 271"/>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63" name="Freeform 272"/>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64" name="Freeform 273"/>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47" name="Group 274"/>
              <p:cNvGrpSpPr>
                <a:grpSpLocks noChangeAspect="1"/>
              </p:cNvGrpSpPr>
              <p:nvPr/>
            </p:nvGrpSpPr>
            <p:grpSpPr bwMode="auto">
              <a:xfrm>
                <a:off x="2508" y="2620"/>
                <a:ext cx="984" cy="1232"/>
                <a:chOff x="369" y="1932"/>
                <a:chExt cx="1234" cy="1019"/>
              </a:xfrm>
            </p:grpSpPr>
            <p:sp>
              <p:nvSpPr>
                <p:cNvPr id="49249" name="Freeform 275"/>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50" name="Freeform 276"/>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51" name="Freeform 277"/>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52" name="Freeform 278"/>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53" name="Freeform 279"/>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54" name="Freeform 280"/>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55" name="Freeform 281"/>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56" name="Freeform 282"/>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48" name="Group 283"/>
              <p:cNvGrpSpPr>
                <a:grpSpLocks noChangeAspect="1"/>
              </p:cNvGrpSpPr>
              <p:nvPr/>
            </p:nvGrpSpPr>
            <p:grpSpPr bwMode="auto">
              <a:xfrm>
                <a:off x="2658" y="2992"/>
                <a:ext cx="984" cy="860"/>
                <a:chOff x="369" y="1932"/>
                <a:chExt cx="1234" cy="1019"/>
              </a:xfrm>
            </p:grpSpPr>
            <p:sp>
              <p:nvSpPr>
                <p:cNvPr id="49241" name="Freeform 284"/>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42" name="Freeform 285"/>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43" name="Freeform 286"/>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44" name="Freeform 287"/>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45" name="Freeform 288"/>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46" name="Freeform 289"/>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47" name="Freeform 290"/>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48" name="Freeform 291"/>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49" name="Group 292"/>
              <p:cNvGrpSpPr>
                <a:grpSpLocks noChangeAspect="1"/>
              </p:cNvGrpSpPr>
              <p:nvPr/>
            </p:nvGrpSpPr>
            <p:grpSpPr bwMode="auto">
              <a:xfrm>
                <a:off x="2802" y="3508"/>
                <a:ext cx="984" cy="344"/>
                <a:chOff x="369" y="1932"/>
                <a:chExt cx="1234" cy="1019"/>
              </a:xfrm>
            </p:grpSpPr>
            <p:sp>
              <p:nvSpPr>
                <p:cNvPr id="49233" name="Freeform 293"/>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34" name="Freeform 294"/>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35" name="Freeform 295"/>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36" name="Freeform 296"/>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37" name="Freeform 297"/>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38" name="Freeform 298"/>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39" name="Freeform 299"/>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40" name="Freeform 300"/>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50" name="Group 301"/>
              <p:cNvGrpSpPr>
                <a:grpSpLocks noChangeAspect="1"/>
              </p:cNvGrpSpPr>
              <p:nvPr/>
            </p:nvGrpSpPr>
            <p:grpSpPr bwMode="auto">
              <a:xfrm>
                <a:off x="2952" y="3160"/>
                <a:ext cx="984" cy="692"/>
                <a:chOff x="369" y="1932"/>
                <a:chExt cx="1234" cy="1019"/>
              </a:xfrm>
            </p:grpSpPr>
            <p:sp>
              <p:nvSpPr>
                <p:cNvPr id="49225" name="Freeform 302"/>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26" name="Freeform 303"/>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27" name="Freeform 304"/>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28" name="Freeform 305"/>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29" name="Freeform 306"/>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30" name="Freeform 307"/>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31" name="Freeform 308"/>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32" name="Freeform 309"/>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51" name="Group 310"/>
              <p:cNvGrpSpPr>
                <a:grpSpLocks noChangeAspect="1"/>
              </p:cNvGrpSpPr>
              <p:nvPr/>
            </p:nvGrpSpPr>
            <p:grpSpPr bwMode="auto">
              <a:xfrm>
                <a:off x="3102" y="3334"/>
                <a:ext cx="984" cy="512"/>
                <a:chOff x="369" y="1932"/>
                <a:chExt cx="1234" cy="1019"/>
              </a:xfrm>
            </p:grpSpPr>
            <p:sp>
              <p:nvSpPr>
                <p:cNvPr id="49217" name="Freeform 311"/>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18" name="Freeform 312"/>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19" name="Freeform 313"/>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20" name="Freeform 314"/>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21" name="Freeform 315"/>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22" name="Freeform 316"/>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23" name="Freeform 317"/>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24" name="Freeform 318"/>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52" name="Group 319"/>
              <p:cNvGrpSpPr>
                <a:grpSpLocks noChangeAspect="1"/>
              </p:cNvGrpSpPr>
              <p:nvPr/>
            </p:nvGrpSpPr>
            <p:grpSpPr bwMode="auto">
              <a:xfrm>
                <a:off x="3265" y="2987"/>
                <a:ext cx="984" cy="860"/>
                <a:chOff x="369" y="1932"/>
                <a:chExt cx="1234" cy="1019"/>
              </a:xfrm>
            </p:grpSpPr>
            <p:sp>
              <p:nvSpPr>
                <p:cNvPr id="49209" name="Freeform 320"/>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10" name="Freeform 321"/>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11" name="Freeform 322"/>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12" name="Freeform 323"/>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13" name="Freeform 324"/>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14" name="Freeform 325"/>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15" name="Freeform 326"/>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16" name="Freeform 327"/>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53" name="Group 328"/>
              <p:cNvGrpSpPr>
                <a:grpSpLocks noChangeAspect="1"/>
              </p:cNvGrpSpPr>
              <p:nvPr/>
            </p:nvGrpSpPr>
            <p:grpSpPr bwMode="auto">
              <a:xfrm>
                <a:off x="3415" y="3269"/>
                <a:ext cx="984" cy="578"/>
                <a:chOff x="369" y="1932"/>
                <a:chExt cx="1234" cy="1019"/>
              </a:xfrm>
            </p:grpSpPr>
            <p:sp>
              <p:nvSpPr>
                <p:cNvPr id="49201" name="Freeform 329"/>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202" name="Freeform 330"/>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203" name="Freeform 331"/>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204" name="Freeform 332"/>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205" name="Freeform 333"/>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206" name="Freeform 334"/>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207" name="Freeform 335"/>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08" name="Freeform 336"/>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54" name="Group 337"/>
              <p:cNvGrpSpPr>
                <a:grpSpLocks noChangeAspect="1"/>
              </p:cNvGrpSpPr>
              <p:nvPr/>
            </p:nvGrpSpPr>
            <p:grpSpPr bwMode="auto">
              <a:xfrm>
                <a:off x="3559" y="2987"/>
                <a:ext cx="984" cy="860"/>
                <a:chOff x="369" y="1932"/>
                <a:chExt cx="1234" cy="1019"/>
              </a:xfrm>
            </p:grpSpPr>
            <p:sp>
              <p:nvSpPr>
                <p:cNvPr id="49193" name="Freeform 338"/>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194" name="Freeform 339"/>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195" name="Freeform 340"/>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196" name="Freeform 341"/>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197" name="Freeform 342"/>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198" name="Freeform 343"/>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199" name="Freeform 344"/>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200" name="Freeform 345"/>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nvGrpSpPr>
              <p:cNvPr id="49355" name="Group 346"/>
              <p:cNvGrpSpPr>
                <a:grpSpLocks noChangeAspect="1"/>
              </p:cNvGrpSpPr>
              <p:nvPr/>
            </p:nvGrpSpPr>
            <p:grpSpPr bwMode="auto">
              <a:xfrm>
                <a:off x="3709" y="3593"/>
                <a:ext cx="984" cy="254"/>
                <a:chOff x="369" y="1932"/>
                <a:chExt cx="1234" cy="1019"/>
              </a:xfrm>
            </p:grpSpPr>
            <p:sp>
              <p:nvSpPr>
                <p:cNvPr id="49185" name="Freeform 347"/>
                <p:cNvSpPr>
                  <a:spLocks noChangeAspect="1"/>
                </p:cNvSpPr>
                <p:nvPr/>
              </p:nvSpPr>
              <p:spPr bwMode="auto">
                <a:xfrm>
                  <a:off x="369" y="2852"/>
                  <a:ext cx="154" cy="99"/>
                </a:xfrm>
                <a:custGeom>
                  <a:avLst/>
                  <a:gdLst>
                    <a:gd name="T0" fmla="*/ 0 w 154"/>
                    <a:gd name="T1" fmla="*/ 99 h 99"/>
                    <a:gd name="T2" fmla="*/ 40 w 154"/>
                    <a:gd name="T3" fmla="*/ 89 h 99"/>
                    <a:gd name="T4" fmla="*/ 57 w 154"/>
                    <a:gd name="T5" fmla="*/ 82 h 99"/>
                    <a:gd name="T6" fmla="*/ 75 w 154"/>
                    <a:gd name="T7" fmla="*/ 72 h 99"/>
                    <a:gd name="T8" fmla="*/ 97 w 154"/>
                    <a:gd name="T9" fmla="*/ 62 h 99"/>
                    <a:gd name="T10" fmla="*/ 115 w 154"/>
                    <a:gd name="T11" fmla="*/ 44 h 99"/>
                    <a:gd name="T12" fmla="*/ 136 w 154"/>
                    <a:gd name="T13" fmla="*/ 24 h 99"/>
                    <a:gd name="T14" fmla="*/ 154 w 154"/>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99"/>
                      </a:moveTo>
                      <a:lnTo>
                        <a:pt x="40" y="89"/>
                      </a:lnTo>
                      <a:lnTo>
                        <a:pt x="57" y="82"/>
                      </a:lnTo>
                      <a:lnTo>
                        <a:pt x="75" y="72"/>
                      </a:lnTo>
                      <a:lnTo>
                        <a:pt x="97" y="62"/>
                      </a:lnTo>
                      <a:lnTo>
                        <a:pt x="115" y="44"/>
                      </a:lnTo>
                      <a:lnTo>
                        <a:pt x="136" y="24"/>
                      </a:lnTo>
                      <a:lnTo>
                        <a:pt x="154" y="0"/>
                      </a:lnTo>
                    </a:path>
                  </a:pathLst>
                </a:custGeom>
                <a:noFill/>
                <a:ln w="17526">
                  <a:solidFill>
                    <a:srgbClr val="0000FF"/>
                  </a:solidFill>
                  <a:prstDash val="solid"/>
                  <a:round/>
                  <a:headEnd/>
                  <a:tailEnd/>
                </a:ln>
              </p:spPr>
              <p:txBody>
                <a:bodyPr/>
                <a:lstStyle/>
                <a:p>
                  <a:endParaRPr lang="en-US"/>
                </a:p>
              </p:txBody>
            </p:sp>
            <p:sp>
              <p:nvSpPr>
                <p:cNvPr id="49186" name="Freeform 348"/>
                <p:cNvSpPr>
                  <a:spLocks noChangeAspect="1"/>
                </p:cNvSpPr>
                <p:nvPr/>
              </p:nvSpPr>
              <p:spPr bwMode="auto">
                <a:xfrm>
                  <a:off x="523" y="2491"/>
                  <a:ext cx="155" cy="361"/>
                </a:xfrm>
                <a:custGeom>
                  <a:avLst/>
                  <a:gdLst>
                    <a:gd name="T0" fmla="*/ 0 w 155"/>
                    <a:gd name="T1" fmla="*/ 361 h 361"/>
                    <a:gd name="T2" fmla="*/ 18 w 155"/>
                    <a:gd name="T3" fmla="*/ 330 h 361"/>
                    <a:gd name="T4" fmla="*/ 40 w 155"/>
                    <a:gd name="T5" fmla="*/ 292 h 361"/>
                    <a:gd name="T6" fmla="*/ 58 w 155"/>
                    <a:gd name="T7" fmla="*/ 247 h 361"/>
                    <a:gd name="T8" fmla="*/ 76 w 155"/>
                    <a:gd name="T9" fmla="*/ 203 h 361"/>
                    <a:gd name="T10" fmla="*/ 97 w 155"/>
                    <a:gd name="T11" fmla="*/ 155 h 361"/>
                    <a:gd name="T12" fmla="*/ 115 w 155"/>
                    <a:gd name="T13" fmla="*/ 103 h 361"/>
                    <a:gd name="T14" fmla="*/ 155 w 15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361"/>
                    <a:gd name="T26" fmla="*/ 155 w 15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361">
                      <a:moveTo>
                        <a:pt x="0" y="361"/>
                      </a:moveTo>
                      <a:lnTo>
                        <a:pt x="18" y="330"/>
                      </a:lnTo>
                      <a:lnTo>
                        <a:pt x="40" y="292"/>
                      </a:lnTo>
                      <a:lnTo>
                        <a:pt x="58" y="247"/>
                      </a:lnTo>
                      <a:lnTo>
                        <a:pt x="76" y="203"/>
                      </a:lnTo>
                      <a:lnTo>
                        <a:pt x="97" y="155"/>
                      </a:lnTo>
                      <a:lnTo>
                        <a:pt x="115" y="103"/>
                      </a:lnTo>
                      <a:lnTo>
                        <a:pt x="155" y="0"/>
                      </a:lnTo>
                    </a:path>
                  </a:pathLst>
                </a:custGeom>
                <a:noFill/>
                <a:ln w="17526">
                  <a:solidFill>
                    <a:srgbClr val="0000FF"/>
                  </a:solidFill>
                  <a:prstDash val="solid"/>
                  <a:round/>
                  <a:headEnd/>
                  <a:tailEnd/>
                </a:ln>
              </p:spPr>
              <p:txBody>
                <a:bodyPr/>
                <a:lstStyle/>
                <a:p>
                  <a:endParaRPr lang="en-US"/>
                </a:p>
              </p:txBody>
            </p:sp>
            <p:sp>
              <p:nvSpPr>
                <p:cNvPr id="49187" name="Freeform 349"/>
                <p:cNvSpPr>
                  <a:spLocks noChangeAspect="1"/>
                </p:cNvSpPr>
                <p:nvPr/>
              </p:nvSpPr>
              <p:spPr bwMode="auto">
                <a:xfrm>
                  <a:off x="678" y="2031"/>
                  <a:ext cx="154" cy="460"/>
                </a:xfrm>
                <a:custGeom>
                  <a:avLst/>
                  <a:gdLst>
                    <a:gd name="T0" fmla="*/ 0 w 154"/>
                    <a:gd name="T1" fmla="*/ 460 h 460"/>
                    <a:gd name="T2" fmla="*/ 18 w 154"/>
                    <a:gd name="T3" fmla="*/ 405 h 460"/>
                    <a:gd name="T4" fmla="*/ 39 w 154"/>
                    <a:gd name="T5" fmla="*/ 344 h 460"/>
                    <a:gd name="T6" fmla="*/ 57 w 154"/>
                    <a:gd name="T7" fmla="*/ 278 h 460"/>
                    <a:gd name="T8" fmla="*/ 75 w 154"/>
                    <a:gd name="T9" fmla="*/ 213 h 460"/>
                    <a:gd name="T10" fmla="*/ 96 w 154"/>
                    <a:gd name="T11" fmla="*/ 151 h 460"/>
                    <a:gd name="T12" fmla="*/ 114 w 154"/>
                    <a:gd name="T13" fmla="*/ 93 h 460"/>
                    <a:gd name="T14" fmla="*/ 136 w 154"/>
                    <a:gd name="T15" fmla="*/ 42 h 460"/>
                    <a:gd name="T16" fmla="*/ 143 w 154"/>
                    <a:gd name="T17" fmla="*/ 21 h 460"/>
                    <a:gd name="T18" fmla="*/ 154 w 154"/>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460"/>
                    <a:gd name="T32" fmla="*/ 154 w 154"/>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460">
                      <a:moveTo>
                        <a:pt x="0" y="460"/>
                      </a:moveTo>
                      <a:lnTo>
                        <a:pt x="18" y="405"/>
                      </a:lnTo>
                      <a:lnTo>
                        <a:pt x="39" y="344"/>
                      </a:lnTo>
                      <a:lnTo>
                        <a:pt x="57" y="278"/>
                      </a:lnTo>
                      <a:lnTo>
                        <a:pt x="75" y="213"/>
                      </a:lnTo>
                      <a:lnTo>
                        <a:pt x="96" y="151"/>
                      </a:lnTo>
                      <a:lnTo>
                        <a:pt x="114" y="93"/>
                      </a:lnTo>
                      <a:lnTo>
                        <a:pt x="136" y="42"/>
                      </a:lnTo>
                      <a:lnTo>
                        <a:pt x="143" y="21"/>
                      </a:lnTo>
                      <a:lnTo>
                        <a:pt x="154" y="0"/>
                      </a:lnTo>
                    </a:path>
                  </a:pathLst>
                </a:custGeom>
                <a:noFill/>
                <a:ln w="17526">
                  <a:solidFill>
                    <a:srgbClr val="0000FF"/>
                  </a:solidFill>
                  <a:prstDash val="solid"/>
                  <a:round/>
                  <a:headEnd/>
                  <a:tailEnd/>
                </a:ln>
              </p:spPr>
              <p:txBody>
                <a:bodyPr/>
                <a:lstStyle/>
                <a:p>
                  <a:endParaRPr lang="en-US"/>
                </a:p>
              </p:txBody>
            </p:sp>
            <p:sp>
              <p:nvSpPr>
                <p:cNvPr id="49188" name="Freeform 350"/>
                <p:cNvSpPr>
                  <a:spLocks noChangeAspect="1"/>
                </p:cNvSpPr>
                <p:nvPr/>
              </p:nvSpPr>
              <p:spPr bwMode="auto">
                <a:xfrm>
                  <a:off x="832" y="1932"/>
                  <a:ext cx="154" cy="99"/>
                </a:xfrm>
                <a:custGeom>
                  <a:avLst/>
                  <a:gdLst>
                    <a:gd name="T0" fmla="*/ 0 w 154"/>
                    <a:gd name="T1" fmla="*/ 99 h 99"/>
                    <a:gd name="T2" fmla="*/ 18 w 154"/>
                    <a:gd name="T3" fmla="*/ 72 h 99"/>
                    <a:gd name="T4" fmla="*/ 36 w 154"/>
                    <a:gd name="T5" fmla="*/ 51 h 99"/>
                    <a:gd name="T6" fmla="*/ 57 w 154"/>
                    <a:gd name="T7" fmla="*/ 34 h 99"/>
                    <a:gd name="T8" fmla="*/ 75 w 154"/>
                    <a:gd name="T9" fmla="*/ 20 h 99"/>
                    <a:gd name="T10" fmla="*/ 97 w 154"/>
                    <a:gd name="T11" fmla="*/ 10 h 99"/>
                    <a:gd name="T12" fmla="*/ 118 w 154"/>
                    <a:gd name="T13" fmla="*/ 3 h 99"/>
                    <a:gd name="T14" fmla="*/ 136 w 154"/>
                    <a:gd name="T15" fmla="*/ 0 h 99"/>
                    <a:gd name="T16" fmla="*/ 154 w 15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99"/>
                      </a:moveTo>
                      <a:lnTo>
                        <a:pt x="18" y="72"/>
                      </a:lnTo>
                      <a:lnTo>
                        <a:pt x="36" y="51"/>
                      </a:lnTo>
                      <a:lnTo>
                        <a:pt x="57" y="34"/>
                      </a:lnTo>
                      <a:lnTo>
                        <a:pt x="75" y="20"/>
                      </a:lnTo>
                      <a:lnTo>
                        <a:pt x="97" y="10"/>
                      </a:lnTo>
                      <a:lnTo>
                        <a:pt x="118" y="3"/>
                      </a:lnTo>
                      <a:lnTo>
                        <a:pt x="136" y="0"/>
                      </a:lnTo>
                      <a:lnTo>
                        <a:pt x="154" y="0"/>
                      </a:lnTo>
                    </a:path>
                  </a:pathLst>
                </a:custGeom>
                <a:noFill/>
                <a:ln w="17526">
                  <a:solidFill>
                    <a:srgbClr val="0000FF"/>
                  </a:solidFill>
                  <a:prstDash val="solid"/>
                  <a:round/>
                  <a:headEnd/>
                  <a:tailEnd/>
                </a:ln>
              </p:spPr>
              <p:txBody>
                <a:bodyPr/>
                <a:lstStyle/>
                <a:p>
                  <a:endParaRPr lang="en-US"/>
                </a:p>
              </p:txBody>
            </p:sp>
            <p:sp>
              <p:nvSpPr>
                <p:cNvPr id="49189" name="Freeform 351"/>
                <p:cNvSpPr>
                  <a:spLocks noChangeAspect="1"/>
                </p:cNvSpPr>
                <p:nvPr/>
              </p:nvSpPr>
              <p:spPr bwMode="auto">
                <a:xfrm>
                  <a:off x="986" y="1932"/>
                  <a:ext cx="154" cy="99"/>
                </a:xfrm>
                <a:custGeom>
                  <a:avLst/>
                  <a:gdLst>
                    <a:gd name="T0" fmla="*/ 0 w 154"/>
                    <a:gd name="T1" fmla="*/ 0 h 99"/>
                    <a:gd name="T2" fmla="*/ 18 w 154"/>
                    <a:gd name="T3" fmla="*/ 0 h 99"/>
                    <a:gd name="T4" fmla="*/ 36 w 154"/>
                    <a:gd name="T5" fmla="*/ 3 h 99"/>
                    <a:gd name="T6" fmla="*/ 58 w 154"/>
                    <a:gd name="T7" fmla="*/ 10 h 99"/>
                    <a:gd name="T8" fmla="*/ 75 w 154"/>
                    <a:gd name="T9" fmla="*/ 20 h 99"/>
                    <a:gd name="T10" fmla="*/ 97 w 154"/>
                    <a:gd name="T11" fmla="*/ 34 h 99"/>
                    <a:gd name="T12" fmla="*/ 119 w 154"/>
                    <a:gd name="T13" fmla="*/ 51 h 99"/>
                    <a:gd name="T14" fmla="*/ 136 w 154"/>
                    <a:gd name="T15" fmla="*/ 72 h 99"/>
                    <a:gd name="T16" fmla="*/ 154 w 154"/>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9"/>
                    <a:gd name="T29" fmla="*/ 154 w 15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9">
                      <a:moveTo>
                        <a:pt x="0" y="0"/>
                      </a:moveTo>
                      <a:lnTo>
                        <a:pt x="18" y="0"/>
                      </a:lnTo>
                      <a:lnTo>
                        <a:pt x="36" y="3"/>
                      </a:lnTo>
                      <a:lnTo>
                        <a:pt x="58" y="10"/>
                      </a:lnTo>
                      <a:lnTo>
                        <a:pt x="75" y="20"/>
                      </a:lnTo>
                      <a:lnTo>
                        <a:pt x="97" y="34"/>
                      </a:lnTo>
                      <a:lnTo>
                        <a:pt x="119" y="51"/>
                      </a:lnTo>
                      <a:lnTo>
                        <a:pt x="136" y="72"/>
                      </a:lnTo>
                      <a:lnTo>
                        <a:pt x="154" y="99"/>
                      </a:lnTo>
                    </a:path>
                  </a:pathLst>
                </a:custGeom>
                <a:noFill/>
                <a:ln w="17526">
                  <a:solidFill>
                    <a:srgbClr val="0000FF"/>
                  </a:solidFill>
                  <a:prstDash val="solid"/>
                  <a:round/>
                  <a:headEnd/>
                  <a:tailEnd/>
                </a:ln>
              </p:spPr>
              <p:txBody>
                <a:bodyPr/>
                <a:lstStyle/>
                <a:p>
                  <a:endParaRPr lang="en-US"/>
                </a:p>
              </p:txBody>
            </p:sp>
            <p:sp>
              <p:nvSpPr>
                <p:cNvPr id="49190" name="Freeform 352"/>
                <p:cNvSpPr>
                  <a:spLocks noChangeAspect="1"/>
                </p:cNvSpPr>
                <p:nvPr/>
              </p:nvSpPr>
              <p:spPr bwMode="auto">
                <a:xfrm>
                  <a:off x="1140" y="2031"/>
                  <a:ext cx="155" cy="460"/>
                </a:xfrm>
                <a:custGeom>
                  <a:avLst/>
                  <a:gdLst>
                    <a:gd name="T0" fmla="*/ 0 w 155"/>
                    <a:gd name="T1" fmla="*/ 0 h 460"/>
                    <a:gd name="T2" fmla="*/ 11 w 155"/>
                    <a:gd name="T3" fmla="*/ 21 h 460"/>
                    <a:gd name="T4" fmla="*/ 18 w 155"/>
                    <a:gd name="T5" fmla="*/ 42 h 460"/>
                    <a:gd name="T6" fmla="*/ 40 w 155"/>
                    <a:gd name="T7" fmla="*/ 93 h 460"/>
                    <a:gd name="T8" fmla="*/ 58 w 155"/>
                    <a:gd name="T9" fmla="*/ 151 h 460"/>
                    <a:gd name="T10" fmla="*/ 76 w 155"/>
                    <a:gd name="T11" fmla="*/ 213 h 460"/>
                    <a:gd name="T12" fmla="*/ 97 w 155"/>
                    <a:gd name="T13" fmla="*/ 278 h 460"/>
                    <a:gd name="T14" fmla="*/ 115 w 155"/>
                    <a:gd name="T15" fmla="*/ 344 h 460"/>
                    <a:gd name="T16" fmla="*/ 137 w 155"/>
                    <a:gd name="T17" fmla="*/ 405 h 460"/>
                    <a:gd name="T18" fmla="*/ 155 w 155"/>
                    <a:gd name="T19" fmla="*/ 46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460"/>
                    <a:gd name="T32" fmla="*/ 155 w 155"/>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460">
                      <a:moveTo>
                        <a:pt x="0" y="0"/>
                      </a:moveTo>
                      <a:lnTo>
                        <a:pt x="11" y="21"/>
                      </a:lnTo>
                      <a:lnTo>
                        <a:pt x="18" y="42"/>
                      </a:lnTo>
                      <a:lnTo>
                        <a:pt x="40" y="93"/>
                      </a:lnTo>
                      <a:lnTo>
                        <a:pt x="58" y="151"/>
                      </a:lnTo>
                      <a:lnTo>
                        <a:pt x="76" y="213"/>
                      </a:lnTo>
                      <a:lnTo>
                        <a:pt x="97" y="278"/>
                      </a:lnTo>
                      <a:lnTo>
                        <a:pt x="115" y="344"/>
                      </a:lnTo>
                      <a:lnTo>
                        <a:pt x="137" y="405"/>
                      </a:lnTo>
                      <a:lnTo>
                        <a:pt x="155" y="460"/>
                      </a:lnTo>
                    </a:path>
                  </a:pathLst>
                </a:custGeom>
                <a:noFill/>
                <a:ln w="17526">
                  <a:solidFill>
                    <a:srgbClr val="0000FF"/>
                  </a:solidFill>
                  <a:prstDash val="solid"/>
                  <a:round/>
                  <a:headEnd/>
                  <a:tailEnd/>
                </a:ln>
              </p:spPr>
              <p:txBody>
                <a:bodyPr/>
                <a:lstStyle/>
                <a:p>
                  <a:endParaRPr lang="en-US"/>
                </a:p>
              </p:txBody>
            </p:sp>
            <p:sp>
              <p:nvSpPr>
                <p:cNvPr id="49191" name="Freeform 353"/>
                <p:cNvSpPr>
                  <a:spLocks noChangeAspect="1"/>
                </p:cNvSpPr>
                <p:nvPr/>
              </p:nvSpPr>
              <p:spPr bwMode="auto">
                <a:xfrm>
                  <a:off x="1295" y="2491"/>
                  <a:ext cx="154" cy="361"/>
                </a:xfrm>
                <a:custGeom>
                  <a:avLst/>
                  <a:gdLst>
                    <a:gd name="T0" fmla="*/ 0 w 154"/>
                    <a:gd name="T1" fmla="*/ 0 h 361"/>
                    <a:gd name="T2" fmla="*/ 39 w 154"/>
                    <a:gd name="T3" fmla="*/ 103 h 361"/>
                    <a:gd name="T4" fmla="*/ 57 w 154"/>
                    <a:gd name="T5" fmla="*/ 155 h 361"/>
                    <a:gd name="T6" fmla="*/ 75 w 154"/>
                    <a:gd name="T7" fmla="*/ 203 h 361"/>
                    <a:gd name="T8" fmla="*/ 97 w 154"/>
                    <a:gd name="T9" fmla="*/ 247 h 361"/>
                    <a:gd name="T10" fmla="*/ 114 w 154"/>
                    <a:gd name="T11" fmla="*/ 292 h 361"/>
                    <a:gd name="T12" fmla="*/ 136 w 154"/>
                    <a:gd name="T13" fmla="*/ 330 h 361"/>
                    <a:gd name="T14" fmla="*/ 154 w 154"/>
                    <a:gd name="T15" fmla="*/ 361 h 361"/>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1"/>
                    <a:gd name="T26" fmla="*/ 154 w 154"/>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1">
                      <a:moveTo>
                        <a:pt x="0" y="0"/>
                      </a:moveTo>
                      <a:lnTo>
                        <a:pt x="39" y="103"/>
                      </a:lnTo>
                      <a:lnTo>
                        <a:pt x="57" y="155"/>
                      </a:lnTo>
                      <a:lnTo>
                        <a:pt x="75" y="203"/>
                      </a:lnTo>
                      <a:lnTo>
                        <a:pt x="97" y="247"/>
                      </a:lnTo>
                      <a:lnTo>
                        <a:pt x="114" y="292"/>
                      </a:lnTo>
                      <a:lnTo>
                        <a:pt x="136" y="330"/>
                      </a:lnTo>
                      <a:lnTo>
                        <a:pt x="154" y="361"/>
                      </a:lnTo>
                    </a:path>
                  </a:pathLst>
                </a:custGeom>
                <a:noFill/>
                <a:ln w="17526">
                  <a:solidFill>
                    <a:srgbClr val="0000FF"/>
                  </a:solidFill>
                  <a:prstDash val="solid"/>
                  <a:round/>
                  <a:headEnd/>
                  <a:tailEnd/>
                </a:ln>
              </p:spPr>
              <p:txBody>
                <a:bodyPr/>
                <a:lstStyle/>
                <a:p>
                  <a:endParaRPr lang="en-US"/>
                </a:p>
              </p:txBody>
            </p:sp>
            <p:sp>
              <p:nvSpPr>
                <p:cNvPr id="49192" name="Freeform 354"/>
                <p:cNvSpPr>
                  <a:spLocks noChangeAspect="1"/>
                </p:cNvSpPr>
                <p:nvPr/>
              </p:nvSpPr>
              <p:spPr bwMode="auto">
                <a:xfrm>
                  <a:off x="1449" y="2852"/>
                  <a:ext cx="154" cy="99"/>
                </a:xfrm>
                <a:custGeom>
                  <a:avLst/>
                  <a:gdLst>
                    <a:gd name="T0" fmla="*/ 0 w 154"/>
                    <a:gd name="T1" fmla="*/ 0 h 99"/>
                    <a:gd name="T2" fmla="*/ 18 w 154"/>
                    <a:gd name="T3" fmla="*/ 24 h 99"/>
                    <a:gd name="T4" fmla="*/ 39 w 154"/>
                    <a:gd name="T5" fmla="*/ 44 h 99"/>
                    <a:gd name="T6" fmla="*/ 57 w 154"/>
                    <a:gd name="T7" fmla="*/ 62 h 99"/>
                    <a:gd name="T8" fmla="*/ 75 w 154"/>
                    <a:gd name="T9" fmla="*/ 72 h 99"/>
                    <a:gd name="T10" fmla="*/ 97 w 154"/>
                    <a:gd name="T11" fmla="*/ 82 h 99"/>
                    <a:gd name="T12" fmla="*/ 115 w 154"/>
                    <a:gd name="T13" fmla="*/ 89 h 99"/>
                    <a:gd name="T14" fmla="*/ 154 w 154"/>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99"/>
                    <a:gd name="T26" fmla="*/ 154 w 154"/>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99">
                      <a:moveTo>
                        <a:pt x="0" y="0"/>
                      </a:moveTo>
                      <a:lnTo>
                        <a:pt x="18" y="24"/>
                      </a:lnTo>
                      <a:lnTo>
                        <a:pt x="39" y="44"/>
                      </a:lnTo>
                      <a:lnTo>
                        <a:pt x="57" y="62"/>
                      </a:lnTo>
                      <a:lnTo>
                        <a:pt x="75" y="72"/>
                      </a:lnTo>
                      <a:lnTo>
                        <a:pt x="97" y="82"/>
                      </a:lnTo>
                      <a:lnTo>
                        <a:pt x="115" y="89"/>
                      </a:lnTo>
                      <a:lnTo>
                        <a:pt x="154" y="99"/>
                      </a:lnTo>
                    </a:path>
                  </a:pathLst>
                </a:custGeom>
                <a:noFill/>
                <a:ln w="17526">
                  <a:solidFill>
                    <a:srgbClr val="0000FF"/>
                  </a:solidFill>
                  <a:prstDash val="solid"/>
                  <a:round/>
                  <a:headEnd/>
                  <a:tailEnd/>
                </a:ln>
              </p:spPr>
              <p:txBody>
                <a:bodyPr/>
                <a:lstStyle/>
                <a:p>
                  <a:endParaRPr lang="en-US"/>
                </a:p>
              </p:txBody>
            </p:sp>
          </p:grpSp>
        </p:grpSp>
        <p:sp>
          <p:nvSpPr>
            <p:cNvPr id="49159" name="AutoShape 355"/>
            <p:cNvSpPr>
              <a:spLocks noChangeArrowheads="1"/>
            </p:cNvSpPr>
            <p:nvPr/>
          </p:nvSpPr>
          <p:spPr bwMode="auto">
            <a:xfrm>
              <a:off x="655" y="2515"/>
              <a:ext cx="1686" cy="1242"/>
            </a:xfrm>
            <a:prstGeom prst="cube">
              <a:avLst>
                <a:gd name="adj" fmla="val 25000"/>
              </a:avLst>
            </a:prstGeom>
            <a:solidFill>
              <a:schemeClr val="accent1">
                <a:alpha val="38823"/>
              </a:schemeClr>
            </a:solidFill>
            <a:ln w="9525">
              <a:noFill/>
              <a:miter lim="800000"/>
              <a:headEnd/>
              <a:tailEnd/>
            </a:ln>
          </p:spPr>
          <p:txBody>
            <a:bodyPr wrap="none" anchor="ctr"/>
            <a:lstStyle/>
            <a:p>
              <a:endParaRPr lang="en-US"/>
            </a:p>
          </p:txBody>
        </p:sp>
        <p:sp>
          <p:nvSpPr>
            <p:cNvPr id="49160" name="AutoShape 356"/>
            <p:cNvSpPr>
              <a:spLocks noChangeArrowheads="1"/>
            </p:cNvSpPr>
            <p:nvPr/>
          </p:nvSpPr>
          <p:spPr bwMode="auto">
            <a:xfrm>
              <a:off x="2276" y="2516"/>
              <a:ext cx="1686" cy="1242"/>
            </a:xfrm>
            <a:prstGeom prst="cube">
              <a:avLst>
                <a:gd name="adj" fmla="val 25000"/>
              </a:avLst>
            </a:prstGeom>
            <a:solidFill>
              <a:schemeClr val="accent1">
                <a:alpha val="38823"/>
              </a:schemeClr>
            </a:solidFill>
            <a:ln w="9525">
              <a:noFill/>
              <a:miter lim="800000"/>
              <a:headEnd/>
              <a:tailEnd/>
            </a:ln>
          </p:spPr>
          <p:txBody>
            <a:bodyPr wrap="none" anchor="ctr"/>
            <a:lstStyle/>
            <a:p>
              <a:endParaRPr lang="en-US"/>
            </a:p>
          </p:txBody>
        </p:sp>
        <p:sp>
          <p:nvSpPr>
            <p:cNvPr id="49161" name="AutoShape 357"/>
            <p:cNvSpPr>
              <a:spLocks noChangeArrowheads="1"/>
            </p:cNvSpPr>
            <p:nvPr/>
          </p:nvSpPr>
          <p:spPr bwMode="auto">
            <a:xfrm>
              <a:off x="3915" y="2517"/>
              <a:ext cx="1686" cy="1242"/>
            </a:xfrm>
            <a:prstGeom prst="cube">
              <a:avLst>
                <a:gd name="adj" fmla="val 25000"/>
              </a:avLst>
            </a:prstGeom>
            <a:solidFill>
              <a:schemeClr val="accent1">
                <a:alpha val="38823"/>
              </a:schemeClr>
            </a:solidFill>
            <a:ln w="9525">
              <a:noFill/>
              <a:miter lim="800000"/>
              <a:headEnd/>
              <a:tailEnd/>
            </a:ln>
          </p:spPr>
          <p:txBody>
            <a:bodyPr wrap="none" anchor="ctr"/>
            <a:lstStyle/>
            <a:p>
              <a:endParaRPr lang="en-US"/>
            </a:p>
          </p:txBody>
        </p:sp>
        <p:sp>
          <p:nvSpPr>
            <p:cNvPr id="49162" name="Rectangle 358"/>
            <p:cNvSpPr>
              <a:spLocks noChangeArrowheads="1"/>
            </p:cNvSpPr>
            <p:nvPr/>
          </p:nvSpPr>
          <p:spPr bwMode="auto">
            <a:xfrm>
              <a:off x="2893" y="3877"/>
              <a:ext cx="102" cy="336"/>
            </a:xfrm>
            <a:prstGeom prst="rect">
              <a:avLst/>
            </a:prstGeom>
            <a:solidFill>
              <a:srgbClr val="A0D4D8"/>
            </a:solidFill>
            <a:ln w="9525">
              <a:noFill/>
              <a:miter lim="800000"/>
              <a:headEnd/>
              <a:tailEnd/>
            </a:ln>
          </p:spPr>
          <p:txBody>
            <a:bodyPr wrap="none" anchor="ctr"/>
            <a:lstStyle/>
            <a:p>
              <a:endParaRPr lang="en-US"/>
            </a:p>
          </p:txBody>
        </p:sp>
        <p:sp>
          <p:nvSpPr>
            <p:cNvPr id="49163" name="Rectangle 359"/>
            <p:cNvSpPr>
              <a:spLocks noChangeArrowheads="1"/>
            </p:cNvSpPr>
            <p:nvPr/>
          </p:nvSpPr>
          <p:spPr bwMode="auto">
            <a:xfrm rot="1200000">
              <a:off x="4496" y="3872"/>
              <a:ext cx="102" cy="336"/>
            </a:xfrm>
            <a:prstGeom prst="rect">
              <a:avLst/>
            </a:prstGeom>
            <a:solidFill>
              <a:srgbClr val="A0D4D8"/>
            </a:solidFill>
            <a:ln w="9525">
              <a:noFill/>
              <a:miter lim="800000"/>
              <a:headEnd/>
              <a:tailEnd/>
            </a:ln>
          </p:spPr>
          <p:txBody>
            <a:bodyPr wrap="none" anchor="ctr"/>
            <a:lstStyle/>
            <a:p>
              <a:endParaRPr lang="en-US"/>
            </a:p>
          </p:txBody>
        </p:sp>
        <p:sp>
          <p:nvSpPr>
            <p:cNvPr id="49164" name="Rectangle 360"/>
            <p:cNvSpPr>
              <a:spLocks noChangeArrowheads="1"/>
            </p:cNvSpPr>
            <p:nvPr/>
          </p:nvSpPr>
          <p:spPr bwMode="auto">
            <a:xfrm rot="-1200000">
              <a:off x="1364" y="3872"/>
              <a:ext cx="102" cy="336"/>
            </a:xfrm>
            <a:prstGeom prst="rect">
              <a:avLst/>
            </a:prstGeom>
            <a:solidFill>
              <a:srgbClr val="A0D4D8"/>
            </a:solidFill>
            <a:ln w="9525">
              <a:noFill/>
              <a:miter lim="800000"/>
              <a:headEnd/>
              <a:tailEnd/>
            </a:ln>
          </p:spPr>
          <p:txBody>
            <a:bodyPr wrap="none" anchor="ctr"/>
            <a:lstStyle/>
            <a:p>
              <a:endParaRPr lang="en-US"/>
            </a:p>
          </p:txBody>
        </p:sp>
      </p:grpSp>
      <p:sp>
        <p:nvSpPr>
          <p:cNvPr id="49157" name="Text Box 361"/>
          <p:cNvSpPr txBox="1">
            <a:spLocks noChangeArrowheads="1"/>
          </p:cNvSpPr>
          <p:nvPr/>
        </p:nvSpPr>
        <p:spPr bwMode="auto">
          <a:xfrm>
            <a:off x="2771775" y="3213100"/>
            <a:ext cx="6353175" cy="457200"/>
          </a:xfrm>
          <a:prstGeom prst="rect">
            <a:avLst/>
          </a:prstGeom>
          <a:noFill/>
          <a:ln w="9525">
            <a:noFill/>
            <a:miter lim="800000"/>
            <a:headEnd/>
            <a:tailEnd/>
          </a:ln>
        </p:spPr>
        <p:txBody>
          <a:bodyPr>
            <a:spAutoFit/>
          </a:bodyPr>
          <a:lstStyle/>
          <a:p>
            <a:pPr>
              <a:spcBef>
                <a:spcPct val="50000"/>
              </a:spcBef>
            </a:pPr>
            <a:r>
              <a:rPr lang="en-US" sz="2400" i="1"/>
              <a:t>Heterogeneous responses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145" name="Picture 17"/>
          <p:cNvPicPr>
            <a:picLocks noChangeAspect="1" noChangeArrowheads="1"/>
          </p:cNvPicPr>
          <p:nvPr/>
        </p:nvPicPr>
        <p:blipFill>
          <a:blip r:embed="rId4" cstate="print"/>
          <a:srcRect/>
          <a:stretch>
            <a:fillRect/>
          </a:stretch>
        </p:blipFill>
        <p:spPr bwMode="auto">
          <a:xfrm>
            <a:off x="141288" y="3128963"/>
            <a:ext cx="8894762" cy="3792537"/>
          </a:xfrm>
          <a:prstGeom prst="rect">
            <a:avLst/>
          </a:prstGeom>
          <a:noFill/>
          <a:ln w="9525">
            <a:noFill/>
            <a:miter lim="800000"/>
            <a:headEnd/>
            <a:tailEnd/>
          </a:ln>
        </p:spPr>
      </p:pic>
      <p:sp>
        <p:nvSpPr>
          <p:cNvPr id="5125" name="Rectangle 2"/>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en-US"/>
          </a:p>
        </p:txBody>
      </p:sp>
      <p:sp>
        <p:nvSpPr>
          <p:cNvPr id="5126" name="Text Box 4"/>
          <p:cNvSpPr txBox="1">
            <a:spLocks noChangeArrowheads="1"/>
          </p:cNvSpPr>
          <p:nvPr/>
        </p:nvSpPr>
        <p:spPr bwMode="auto">
          <a:xfrm>
            <a:off x="404813" y="80963"/>
            <a:ext cx="8488362" cy="519112"/>
          </a:xfrm>
          <a:prstGeom prst="rect">
            <a:avLst/>
          </a:prstGeom>
          <a:noFill/>
          <a:ln w="25400">
            <a:noFill/>
            <a:miter lim="800000"/>
            <a:headEnd/>
            <a:tailEnd/>
          </a:ln>
        </p:spPr>
        <p:txBody>
          <a:bodyPr anchor="ctr">
            <a:spAutoFit/>
          </a:bodyPr>
          <a:lstStyle/>
          <a:p>
            <a:pPr algn="ctr" eaLnBrk="0" hangingPunct="0">
              <a:spcBef>
                <a:spcPct val="50000"/>
              </a:spcBef>
            </a:pPr>
            <a:r>
              <a:rPr lang="en-US" sz="2800" i="1" dirty="0"/>
              <a:t>Synaptic variability controls response heterogeneity </a:t>
            </a:r>
          </a:p>
        </p:txBody>
      </p:sp>
      <p:sp>
        <p:nvSpPr>
          <p:cNvPr id="5127" name="Text Box 5"/>
          <p:cNvSpPr txBox="1">
            <a:spLocks noChangeArrowheads="1"/>
          </p:cNvSpPr>
          <p:nvPr/>
        </p:nvSpPr>
        <p:spPr bwMode="auto">
          <a:xfrm>
            <a:off x="34925" y="1951038"/>
            <a:ext cx="2982913" cy="581025"/>
          </a:xfrm>
          <a:prstGeom prst="rect">
            <a:avLst/>
          </a:prstGeom>
          <a:noFill/>
          <a:ln w="25400">
            <a:noFill/>
            <a:miter lim="800000"/>
            <a:headEnd/>
            <a:tailEnd/>
          </a:ln>
        </p:spPr>
        <p:txBody>
          <a:bodyPr anchor="ctr">
            <a:spAutoFit/>
          </a:bodyPr>
          <a:lstStyle/>
          <a:p>
            <a:pPr algn="ctr" eaLnBrk="0" hangingPunct="0">
              <a:spcBef>
                <a:spcPct val="50000"/>
              </a:spcBef>
            </a:pPr>
            <a:r>
              <a:rPr lang="en-US" sz="1600"/>
              <a:t>max conductance caused by presynaptic inputs</a:t>
            </a:r>
          </a:p>
        </p:txBody>
      </p:sp>
      <p:sp>
        <p:nvSpPr>
          <p:cNvPr id="5128" name="Line 6"/>
          <p:cNvSpPr>
            <a:spLocks noChangeShapeType="1"/>
          </p:cNvSpPr>
          <p:nvPr/>
        </p:nvSpPr>
        <p:spPr bwMode="auto">
          <a:xfrm flipV="1">
            <a:off x="1471613" y="1449388"/>
            <a:ext cx="255587" cy="466725"/>
          </a:xfrm>
          <a:prstGeom prst="line">
            <a:avLst/>
          </a:prstGeom>
          <a:noFill/>
          <a:ln w="9525">
            <a:solidFill>
              <a:schemeClr val="tx1"/>
            </a:solidFill>
            <a:round/>
            <a:headEnd/>
            <a:tailEnd type="stealth" w="med" len="med"/>
          </a:ln>
        </p:spPr>
        <p:txBody>
          <a:bodyPr/>
          <a:lstStyle/>
          <a:p>
            <a:endParaRPr lang="en-US"/>
          </a:p>
        </p:txBody>
      </p:sp>
      <p:sp>
        <p:nvSpPr>
          <p:cNvPr id="5129" name="Text Box 7"/>
          <p:cNvSpPr txBox="1">
            <a:spLocks noChangeArrowheads="1"/>
          </p:cNvSpPr>
          <p:nvPr/>
        </p:nvSpPr>
        <p:spPr bwMode="auto">
          <a:xfrm>
            <a:off x="2843213" y="1952625"/>
            <a:ext cx="2525712" cy="336550"/>
          </a:xfrm>
          <a:prstGeom prst="rect">
            <a:avLst/>
          </a:prstGeom>
          <a:noFill/>
          <a:ln w="25400">
            <a:noFill/>
            <a:miter lim="800000"/>
            <a:headEnd/>
            <a:tailEnd/>
          </a:ln>
        </p:spPr>
        <p:txBody>
          <a:bodyPr anchor="ctr">
            <a:spAutoFit/>
          </a:bodyPr>
          <a:lstStyle/>
          <a:p>
            <a:pPr algn="ctr" eaLnBrk="0" hangingPunct="0">
              <a:spcBef>
                <a:spcPct val="50000"/>
              </a:spcBef>
            </a:pPr>
            <a:r>
              <a:rPr lang="en-US" sz="1600"/>
              <a:t>spike timing</a:t>
            </a:r>
          </a:p>
        </p:txBody>
      </p:sp>
      <p:sp>
        <p:nvSpPr>
          <p:cNvPr id="5130" name="Line 8"/>
          <p:cNvSpPr>
            <a:spLocks noChangeShapeType="1"/>
          </p:cNvSpPr>
          <p:nvPr/>
        </p:nvSpPr>
        <p:spPr bwMode="auto">
          <a:xfrm flipH="1" flipV="1">
            <a:off x="2627313" y="1484313"/>
            <a:ext cx="1116012" cy="431800"/>
          </a:xfrm>
          <a:prstGeom prst="line">
            <a:avLst/>
          </a:prstGeom>
          <a:noFill/>
          <a:ln w="9525">
            <a:solidFill>
              <a:schemeClr val="tx1"/>
            </a:solidFill>
            <a:round/>
            <a:headEnd/>
            <a:tailEnd type="stealth" w="med" len="med"/>
          </a:ln>
        </p:spPr>
        <p:txBody>
          <a:bodyPr/>
          <a:lstStyle/>
          <a:p>
            <a:endParaRPr lang="en-US"/>
          </a:p>
        </p:txBody>
      </p:sp>
      <p:sp>
        <p:nvSpPr>
          <p:cNvPr id="5131" name="Rectangle 11"/>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10"/>
          <p:cNvGraphicFramePr>
            <a:graphicFrameLocks noChangeAspect="1"/>
          </p:cNvGraphicFramePr>
          <p:nvPr/>
        </p:nvGraphicFramePr>
        <p:xfrm>
          <a:off x="1079500" y="800100"/>
          <a:ext cx="3757613" cy="768350"/>
        </p:xfrm>
        <a:graphic>
          <a:graphicData uri="http://schemas.openxmlformats.org/presentationml/2006/ole">
            <mc:AlternateContent xmlns:mc="http://schemas.openxmlformats.org/markup-compatibility/2006">
              <mc:Choice xmlns:v="urn:schemas-microsoft-com:vml" Requires="v">
                <p:oleObj spid="_x0000_s33802" name="Equation" r:id="rId5" imgW="2463800" imgH="508000" progId="Equation.3">
                  <p:embed/>
                </p:oleObj>
              </mc:Choice>
              <mc:Fallback>
                <p:oleObj name="Equation" r:id="rId5" imgW="2463800" imgH="5080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0" y="800100"/>
                        <a:ext cx="3757613"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33" name="Text Box 15"/>
          <p:cNvSpPr txBox="1">
            <a:spLocks noChangeArrowheads="1"/>
          </p:cNvSpPr>
          <p:nvPr/>
        </p:nvSpPr>
        <p:spPr bwMode="auto">
          <a:xfrm>
            <a:off x="6735763" y="6502400"/>
            <a:ext cx="4316412" cy="274638"/>
          </a:xfrm>
          <a:prstGeom prst="rect">
            <a:avLst/>
          </a:prstGeom>
          <a:noFill/>
          <a:ln w="9525">
            <a:noFill/>
            <a:miter lim="800000"/>
            <a:headEnd/>
            <a:tailEnd/>
          </a:ln>
        </p:spPr>
        <p:txBody>
          <a:bodyPr>
            <a:spAutoFit/>
          </a:bodyPr>
          <a:lstStyle/>
          <a:p>
            <a:pPr eaLnBrk="0" hangingPunct="0"/>
            <a:r>
              <a:rPr lang="en-US" sz="1200">
                <a:latin typeface="Times New Roman" pitchFamily="18" charset="0"/>
              </a:rPr>
              <a:t>Chelaru and Dragoi, </a:t>
            </a:r>
            <a:r>
              <a:rPr lang="en-US" sz="1200" i="1">
                <a:latin typeface="Times New Roman" pitchFamily="18" charset="0"/>
              </a:rPr>
              <a:t>PNAS</a:t>
            </a:r>
            <a:r>
              <a:rPr lang="en-US" sz="1200">
                <a:latin typeface="Times New Roman" pitchFamily="18" charset="0"/>
              </a:rPr>
              <a:t>, 2008</a:t>
            </a:r>
          </a:p>
        </p:txBody>
      </p:sp>
      <p:grpSp>
        <p:nvGrpSpPr>
          <p:cNvPr id="2" name="Group 18"/>
          <p:cNvGrpSpPr>
            <a:grpSpLocks/>
          </p:cNvGrpSpPr>
          <p:nvPr/>
        </p:nvGrpSpPr>
        <p:grpSpPr bwMode="auto">
          <a:xfrm>
            <a:off x="5600700" y="1004888"/>
            <a:ext cx="3616325" cy="1193800"/>
            <a:chOff x="3528" y="633"/>
            <a:chExt cx="2278" cy="752"/>
          </a:xfrm>
        </p:grpSpPr>
        <p:graphicFrame>
          <p:nvGraphicFramePr>
            <p:cNvPr id="5123" name="Object 12"/>
            <p:cNvGraphicFramePr>
              <a:graphicFrameLocks noChangeAspect="1"/>
            </p:cNvGraphicFramePr>
            <p:nvPr/>
          </p:nvGraphicFramePr>
          <p:xfrm>
            <a:off x="4725" y="799"/>
            <a:ext cx="173" cy="215"/>
          </p:xfrm>
          <a:graphic>
            <a:graphicData uri="http://schemas.openxmlformats.org/presentationml/2006/ole">
              <mc:AlternateContent xmlns:mc="http://schemas.openxmlformats.org/markup-compatibility/2006">
                <mc:Choice xmlns:v="urn:schemas-microsoft-com:vml" Requires="v">
                  <p:oleObj spid="_x0000_s33803" name="Equation" r:id="rId7" imgW="152334" imgH="190417" progId="Equation.3">
                    <p:embed/>
                  </p:oleObj>
                </mc:Choice>
                <mc:Fallback>
                  <p:oleObj name="Equation" r:id="rId7" imgW="152334" imgH="190417"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5" y="799"/>
                          <a:ext cx="173"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6"/>
            <p:cNvSpPr>
              <a:spLocks noChangeArrowheads="1"/>
            </p:cNvSpPr>
            <p:nvPr/>
          </p:nvSpPr>
          <p:spPr bwMode="auto">
            <a:xfrm>
              <a:off x="3528" y="633"/>
              <a:ext cx="2278" cy="752"/>
            </a:xfrm>
            <a:prstGeom prst="rect">
              <a:avLst/>
            </a:prstGeom>
            <a:noFill/>
            <a:ln w="9525">
              <a:noFill/>
              <a:miter lim="800000"/>
              <a:headEnd/>
              <a:tailEnd/>
            </a:ln>
          </p:spPr>
          <p:txBody>
            <a:bodyPr>
              <a:spAutoFit/>
            </a:bodyPr>
            <a:lstStyle/>
            <a:p>
              <a:pPr>
                <a:lnSpc>
                  <a:spcPct val="90000"/>
                </a:lnSpc>
                <a:spcBef>
                  <a:spcPct val="20000"/>
                </a:spcBef>
                <a:buFontTx/>
                <a:buChar char="•"/>
              </a:pPr>
              <a:r>
                <a:rPr lang="en-US" sz="1800"/>
                <a:t> Standard deviation of synaptic conductances: </a:t>
              </a:r>
              <a:r>
                <a:rPr lang="en-US" sz="1800" i="1"/>
                <a:t>c</a:t>
              </a:r>
              <a:r>
                <a:rPr lang="en-US" sz="1800"/>
                <a:t> ·      </a:t>
              </a:r>
            </a:p>
            <a:p>
              <a:pPr>
                <a:lnSpc>
                  <a:spcPct val="90000"/>
                </a:lnSpc>
                <a:spcBef>
                  <a:spcPct val="20000"/>
                </a:spcBef>
                <a:buFontTx/>
                <a:buChar char="•"/>
              </a:pPr>
              <a:endParaRPr lang="en-US" sz="1800"/>
            </a:p>
            <a:p>
              <a:pPr>
                <a:lnSpc>
                  <a:spcPct val="90000"/>
                </a:lnSpc>
                <a:spcBef>
                  <a:spcPct val="20000"/>
                </a:spcBef>
                <a:buFontTx/>
                <a:buChar char="•"/>
              </a:pPr>
              <a:r>
                <a:rPr lang="en-US" sz="1800"/>
                <a:t> </a:t>
              </a:r>
              <a:r>
                <a:rPr lang="en-US" sz="1800" i="1"/>
                <a:t>c</a:t>
              </a:r>
              <a:r>
                <a:rPr lang="en-US" sz="1800"/>
                <a:t> varied between </a:t>
              </a:r>
              <a:r>
                <a:rPr lang="en-US" sz="1800" i="1"/>
                <a:t>0</a:t>
              </a:r>
              <a:r>
                <a:rPr lang="en-US" sz="1800"/>
                <a:t> and </a:t>
              </a:r>
              <a:r>
                <a:rPr lang="en-US" sz="1800" i="1"/>
                <a:t>0.35</a:t>
              </a: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cstate="print"/>
          <a:srcRect/>
          <a:stretch>
            <a:fillRect/>
          </a:stretch>
        </p:blipFill>
        <p:spPr bwMode="auto">
          <a:xfrm>
            <a:off x="358775" y="2185988"/>
            <a:ext cx="8153400" cy="3656012"/>
          </a:xfrm>
          <a:prstGeom prst="rect">
            <a:avLst/>
          </a:prstGeom>
          <a:noFill/>
          <a:ln w="9525">
            <a:noFill/>
            <a:miter lim="800000"/>
            <a:headEnd/>
            <a:tailEnd/>
          </a:ln>
        </p:spPr>
      </p:pic>
      <p:sp>
        <p:nvSpPr>
          <p:cNvPr id="50179" name="Text Box 5"/>
          <p:cNvSpPr txBox="1">
            <a:spLocks noChangeArrowheads="1"/>
          </p:cNvSpPr>
          <p:nvPr/>
        </p:nvSpPr>
        <p:spPr bwMode="auto">
          <a:xfrm>
            <a:off x="6916738" y="6561138"/>
            <a:ext cx="4316412" cy="274637"/>
          </a:xfrm>
          <a:prstGeom prst="rect">
            <a:avLst/>
          </a:prstGeom>
          <a:noFill/>
          <a:ln w="9525">
            <a:noFill/>
            <a:miter lim="800000"/>
            <a:headEnd/>
            <a:tailEnd/>
          </a:ln>
        </p:spPr>
        <p:txBody>
          <a:bodyPr>
            <a:spAutoFit/>
          </a:bodyPr>
          <a:lstStyle/>
          <a:p>
            <a:pPr eaLnBrk="0" hangingPunct="0"/>
            <a:r>
              <a:rPr lang="en-US" sz="1200">
                <a:latin typeface="Times New Roman" pitchFamily="18" charset="0"/>
              </a:rPr>
              <a:t>Chelaru and Dragoi, </a:t>
            </a:r>
            <a:r>
              <a:rPr lang="en-US" sz="1200" i="1">
                <a:latin typeface="Times New Roman" pitchFamily="18" charset="0"/>
              </a:rPr>
              <a:t>PNAS</a:t>
            </a:r>
            <a:r>
              <a:rPr lang="en-US" sz="1200">
                <a:latin typeface="Times New Roman" pitchFamily="18" charset="0"/>
              </a:rPr>
              <a:t>, 2008</a:t>
            </a:r>
          </a:p>
        </p:txBody>
      </p:sp>
      <p:sp>
        <p:nvSpPr>
          <p:cNvPr id="50180" name="Text Box 6"/>
          <p:cNvSpPr txBox="1">
            <a:spLocks noChangeArrowheads="1"/>
          </p:cNvSpPr>
          <p:nvPr/>
        </p:nvSpPr>
        <p:spPr bwMode="auto">
          <a:xfrm>
            <a:off x="584200" y="214313"/>
            <a:ext cx="7659688" cy="946150"/>
          </a:xfrm>
          <a:prstGeom prst="rect">
            <a:avLst/>
          </a:prstGeom>
          <a:noFill/>
          <a:ln w="25400">
            <a:noFill/>
            <a:miter lim="800000"/>
            <a:headEnd/>
            <a:tailEnd/>
          </a:ln>
        </p:spPr>
        <p:txBody>
          <a:bodyPr anchor="ctr">
            <a:spAutoFit/>
          </a:bodyPr>
          <a:lstStyle/>
          <a:p>
            <a:pPr algn="ctr" eaLnBrk="0" hangingPunct="0">
              <a:spcBef>
                <a:spcPct val="50000"/>
              </a:spcBef>
            </a:pPr>
            <a:r>
              <a:rPr lang="en-US" sz="2800" i="1" dirty="0"/>
              <a:t>Neuronal correlations are reduced in heterogeneous networks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en-US"/>
          </a:p>
        </p:txBody>
      </p:sp>
      <p:sp>
        <p:nvSpPr>
          <p:cNvPr id="562180" name="Text Box 4"/>
          <p:cNvSpPr txBox="1">
            <a:spLocks noChangeArrowheads="1"/>
          </p:cNvSpPr>
          <p:nvPr/>
        </p:nvSpPr>
        <p:spPr bwMode="auto">
          <a:xfrm>
            <a:off x="404813" y="173038"/>
            <a:ext cx="8488362" cy="519112"/>
          </a:xfrm>
          <a:prstGeom prst="rect">
            <a:avLst/>
          </a:prstGeom>
          <a:noFill/>
          <a:ln w="25400">
            <a:noFill/>
            <a:miter lim="800000"/>
            <a:headEnd/>
            <a:tailEnd/>
          </a:ln>
        </p:spPr>
        <p:txBody>
          <a:bodyPr anchor="ctr">
            <a:spAutoFit/>
          </a:bodyPr>
          <a:lstStyle/>
          <a:p>
            <a:pPr algn="ctr" eaLnBrk="0" hangingPunct="0">
              <a:spcBef>
                <a:spcPct val="50000"/>
              </a:spcBef>
            </a:pPr>
            <a:r>
              <a:rPr lang="en-US" sz="2800" i="1" dirty="0"/>
              <a:t>Heterogeneous networks encode more information </a:t>
            </a:r>
          </a:p>
        </p:txBody>
      </p:sp>
      <p:sp>
        <p:nvSpPr>
          <p:cNvPr id="6149" name="Rectangle 9"/>
          <p:cNvSpPr>
            <a:spLocks noGrp="1" noChangeArrowheads="1"/>
          </p:cNvSpPr>
          <p:nvPr>
            <p:ph type="body" sz="half" idx="1"/>
          </p:nvPr>
        </p:nvSpPr>
        <p:spPr>
          <a:xfrm>
            <a:off x="250825" y="1076325"/>
            <a:ext cx="8713788" cy="3468688"/>
          </a:xfrm>
        </p:spPr>
        <p:txBody>
          <a:bodyPr/>
          <a:lstStyle/>
          <a:p>
            <a:pPr eaLnBrk="1" hangingPunct="1">
              <a:lnSpc>
                <a:spcPct val="90000"/>
              </a:lnSpc>
            </a:pPr>
            <a:r>
              <a:rPr lang="en-US" sz="1800" smtClean="0"/>
              <a:t>Stimulus orientation </a:t>
            </a:r>
            <a:r>
              <a:rPr lang="en-US" sz="1800" i="1" smtClean="0"/>
              <a:t>θ</a:t>
            </a:r>
            <a:r>
              <a:rPr lang="en-US" sz="1800" smtClean="0"/>
              <a:t> was decoded from the firing rates of the excitatory  neurons by using a linear decoder:                      (e.g., Series and Pouget, 2004):</a:t>
            </a:r>
            <a:r>
              <a:rPr lang="en-US" smtClean="0"/>
              <a:t> </a:t>
            </a:r>
          </a:p>
          <a:p>
            <a:pPr eaLnBrk="1" hangingPunct="1">
              <a:lnSpc>
                <a:spcPct val="90000"/>
              </a:lnSpc>
              <a:buFontTx/>
              <a:buNone/>
            </a:pPr>
            <a:r>
              <a:rPr lang="en-US" smtClean="0"/>
              <a:t>				 </a:t>
            </a:r>
            <a:endParaRPr lang="en-US" sz="1800" smtClean="0"/>
          </a:p>
          <a:p>
            <a:pPr eaLnBrk="1" hangingPunct="1">
              <a:lnSpc>
                <a:spcPct val="90000"/>
              </a:lnSpc>
            </a:pPr>
            <a:r>
              <a:rPr lang="en-US" sz="1800" smtClean="0"/>
              <a:t>Decoder weights </a:t>
            </a:r>
            <a:r>
              <a:rPr lang="en-US" sz="1800" i="1" smtClean="0"/>
              <a:t>W</a:t>
            </a:r>
            <a:r>
              <a:rPr lang="en-US" sz="1800" smtClean="0"/>
              <a:t> and </a:t>
            </a:r>
            <a:r>
              <a:rPr lang="en-US" sz="1800" i="1" smtClean="0"/>
              <a:t>b</a:t>
            </a:r>
            <a:r>
              <a:rPr lang="en-US" sz="1800" smtClean="0"/>
              <a:t> were optimized such as to minimize the discrimination threshold between two nearby stimulus orientations: </a:t>
            </a:r>
            <a:r>
              <a:rPr lang="en-US" sz="1800" i="1" smtClean="0"/>
              <a:t>θ</a:t>
            </a:r>
            <a:r>
              <a:rPr lang="en-US" sz="1800" i="1" baseline="-25000" smtClean="0"/>
              <a:t>1</a:t>
            </a:r>
            <a:r>
              <a:rPr lang="en-US" sz="1800" i="1" smtClean="0"/>
              <a:t>=89</a:t>
            </a:r>
            <a:r>
              <a:rPr lang="en-US" sz="1800" i="1" baseline="30000" smtClean="0"/>
              <a:t>o</a:t>
            </a:r>
            <a:r>
              <a:rPr lang="en-US" sz="1800" smtClean="0"/>
              <a:t> and </a:t>
            </a:r>
            <a:r>
              <a:rPr lang="en-US" sz="1800" i="1" smtClean="0"/>
              <a:t>θ</a:t>
            </a:r>
            <a:r>
              <a:rPr lang="en-US" sz="1800" i="1" baseline="-25000" smtClean="0"/>
              <a:t>2</a:t>
            </a:r>
            <a:r>
              <a:rPr lang="en-US" sz="1800" i="1" smtClean="0"/>
              <a:t>=91</a:t>
            </a:r>
            <a:r>
              <a:rPr lang="en-US" sz="1800" i="1" baseline="30000" smtClean="0"/>
              <a:t>o</a:t>
            </a:r>
            <a:r>
              <a:rPr lang="en-US" sz="1800" smtClean="0"/>
              <a:t>. </a:t>
            </a:r>
            <a:endParaRPr lang="en-US" sz="1800" baseline="30000" smtClean="0"/>
          </a:p>
          <a:p>
            <a:pPr eaLnBrk="1" hangingPunct="1">
              <a:lnSpc>
                <a:spcPct val="90000"/>
              </a:lnSpc>
            </a:pPr>
            <a:endParaRPr lang="en-US" sz="1800" baseline="30000" smtClean="0"/>
          </a:p>
          <a:p>
            <a:pPr eaLnBrk="1" hangingPunct="1">
              <a:lnSpc>
                <a:spcPct val="90000"/>
              </a:lnSpc>
            </a:pPr>
            <a:endParaRPr lang="en-US" sz="1800" smtClean="0"/>
          </a:p>
        </p:txBody>
      </p:sp>
      <p:sp>
        <p:nvSpPr>
          <p:cNvPr id="61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10"/>
          <p:cNvGraphicFramePr>
            <a:graphicFrameLocks noChangeAspect="1"/>
          </p:cNvGraphicFramePr>
          <p:nvPr/>
        </p:nvGraphicFramePr>
        <p:xfrm>
          <a:off x="4256088" y="1408113"/>
          <a:ext cx="1216025" cy="328612"/>
        </p:xfrm>
        <a:graphic>
          <a:graphicData uri="http://schemas.openxmlformats.org/presentationml/2006/ole">
            <mc:AlternateContent xmlns:mc="http://schemas.openxmlformats.org/markup-compatibility/2006">
              <mc:Choice xmlns:v="urn:schemas-microsoft-com:vml" Requires="v">
                <p:oleObj spid="_x0000_s34822" name="Equation" r:id="rId4" imgW="812447" imgH="215806" progId="Equation.3">
                  <p:embed/>
                </p:oleObj>
              </mc:Choice>
              <mc:Fallback>
                <p:oleObj name="Equation" r:id="rId4" imgW="812447" imgH="215806"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088" y="1408113"/>
                        <a:ext cx="1216025"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Text Box 13"/>
          <p:cNvSpPr txBox="1">
            <a:spLocks noChangeArrowheads="1"/>
          </p:cNvSpPr>
          <p:nvPr/>
        </p:nvSpPr>
        <p:spPr bwMode="auto">
          <a:xfrm>
            <a:off x="6916738" y="6561138"/>
            <a:ext cx="4316412" cy="274637"/>
          </a:xfrm>
          <a:prstGeom prst="rect">
            <a:avLst/>
          </a:prstGeom>
          <a:noFill/>
          <a:ln w="9525">
            <a:noFill/>
            <a:miter lim="800000"/>
            <a:headEnd/>
            <a:tailEnd/>
          </a:ln>
        </p:spPr>
        <p:txBody>
          <a:bodyPr>
            <a:spAutoFit/>
          </a:bodyPr>
          <a:lstStyle/>
          <a:p>
            <a:pPr eaLnBrk="0" hangingPunct="0"/>
            <a:r>
              <a:rPr lang="en-US" sz="1200">
                <a:latin typeface="Times New Roman" pitchFamily="18" charset="0"/>
              </a:rPr>
              <a:t>Chelaru and Dragoi, </a:t>
            </a:r>
            <a:r>
              <a:rPr lang="en-US" sz="1200" i="1">
                <a:latin typeface="Times New Roman" pitchFamily="18" charset="0"/>
              </a:rPr>
              <a:t>PNAS</a:t>
            </a:r>
            <a:r>
              <a:rPr lang="en-US" sz="1200">
                <a:latin typeface="Times New Roman" pitchFamily="18" charset="0"/>
              </a:rPr>
              <a:t>, 2008</a:t>
            </a:r>
          </a:p>
        </p:txBody>
      </p:sp>
      <p:pic>
        <p:nvPicPr>
          <p:cNvPr id="562192" name="Picture 16"/>
          <p:cNvPicPr>
            <a:picLocks noChangeAspect="1" noChangeArrowheads="1"/>
          </p:cNvPicPr>
          <p:nvPr/>
        </p:nvPicPr>
        <p:blipFill>
          <a:blip r:embed="rId6" cstate="print"/>
          <a:srcRect/>
          <a:stretch>
            <a:fillRect/>
          </a:stretch>
        </p:blipFill>
        <p:spPr bwMode="auto">
          <a:xfrm>
            <a:off x="293688" y="3357563"/>
            <a:ext cx="8491537" cy="321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2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431800" y="533400"/>
            <a:ext cx="8135938" cy="5693866"/>
          </a:xfrm>
          <a:prstGeom prst="rect">
            <a:avLst/>
          </a:prstGeom>
          <a:noFill/>
          <a:ln w="9525">
            <a:noFill/>
            <a:miter lim="800000"/>
            <a:headEnd/>
            <a:tailEnd/>
          </a:ln>
        </p:spPr>
        <p:txBody>
          <a:bodyPr>
            <a:spAutoFit/>
          </a:bodyPr>
          <a:lstStyle/>
          <a:p>
            <a:pPr marL="533400" indent="-533400">
              <a:defRPr/>
            </a:pPr>
            <a:r>
              <a:rPr lang="en-US" sz="2200" b="1" dirty="0">
                <a:latin typeface="Arial" pitchFamily="34" charset="0"/>
              </a:rPr>
              <a:t>    			    </a:t>
            </a:r>
            <a:r>
              <a:rPr lang="en-US" sz="3200" b="1" i="1" dirty="0">
                <a:latin typeface="Arial" pitchFamily="34" charset="0"/>
              </a:rPr>
              <a:t>Suggested readings</a:t>
            </a:r>
            <a:r>
              <a:rPr lang="en-US" sz="3200" b="1" dirty="0">
                <a:latin typeface="Arial" pitchFamily="34" charset="0"/>
              </a:rPr>
              <a:t> </a:t>
            </a:r>
          </a:p>
          <a:p>
            <a:pPr marL="533400" indent="-533400">
              <a:defRPr/>
            </a:pPr>
            <a:endParaRPr lang="en-US" sz="3200" dirty="0" smtClean="0">
              <a:latin typeface="Arial" pitchFamily="34" charset="0"/>
            </a:endParaRPr>
          </a:p>
          <a:p>
            <a:pPr marL="533400" indent="-533400">
              <a:defRPr/>
            </a:pPr>
            <a:endParaRPr lang="en-US" sz="3200" dirty="0">
              <a:latin typeface="Arial" pitchFamily="34" charset="0"/>
            </a:endParaRPr>
          </a:p>
          <a:p>
            <a:pPr marL="533400" indent="-533400">
              <a:defRPr/>
            </a:pPr>
            <a:endParaRPr lang="en-US" sz="2800" dirty="0">
              <a:latin typeface="Arial" pitchFamily="34" charset="0"/>
            </a:endParaRPr>
          </a:p>
          <a:p>
            <a:pPr marL="342900" indent="-342900">
              <a:buAutoNum type="arabicPeriod"/>
            </a:pPr>
            <a:r>
              <a:rPr lang="en-US" sz="1600" dirty="0" err="1" smtClean="0"/>
              <a:t>Averbeck</a:t>
            </a:r>
            <a:r>
              <a:rPr lang="en-US" sz="1600" dirty="0" smtClean="0"/>
              <a:t> BB, Latham PE, </a:t>
            </a:r>
            <a:r>
              <a:rPr lang="en-US" sz="1600" dirty="0" err="1" smtClean="0"/>
              <a:t>Pouget</a:t>
            </a:r>
            <a:r>
              <a:rPr lang="en-US" sz="1600" dirty="0" smtClean="0"/>
              <a:t> A. </a:t>
            </a:r>
            <a:r>
              <a:rPr lang="en-US" sz="1600" dirty="0" smtClean="0">
                <a:hlinkClick r:id="rId3" action="ppaction://hlinkfile"/>
              </a:rPr>
              <a:t>Neural correlations, population coding and computation.</a:t>
            </a:r>
            <a:r>
              <a:rPr lang="en-US" sz="1600" dirty="0" smtClean="0"/>
              <a:t> Nat Rev </a:t>
            </a:r>
            <a:r>
              <a:rPr lang="en-US" sz="1600" dirty="0" err="1" smtClean="0"/>
              <a:t>Neurosci</a:t>
            </a:r>
            <a:r>
              <a:rPr lang="en-US" sz="1600" dirty="0" smtClean="0"/>
              <a:t>. 2006 May;7(5):358-66. Review.</a:t>
            </a:r>
          </a:p>
          <a:p>
            <a:pPr marL="533400" indent="-533400">
              <a:buFontTx/>
              <a:buAutoNum type="arabicPeriod"/>
              <a:defRPr/>
            </a:pPr>
            <a:endParaRPr lang="en-US" sz="1600" dirty="0" smtClean="0">
              <a:latin typeface="Arial" pitchFamily="34" charset="0"/>
            </a:endParaRPr>
          </a:p>
          <a:p>
            <a:pPr marL="533400" indent="-533400">
              <a:buFontTx/>
              <a:buAutoNum type="arabicPeriod"/>
              <a:defRPr/>
            </a:pPr>
            <a:endParaRPr lang="en-US" sz="1600" dirty="0">
              <a:latin typeface="Arial" pitchFamily="34" charset="0"/>
            </a:endParaRPr>
          </a:p>
          <a:p>
            <a:r>
              <a:rPr lang="en-US" sz="1600" dirty="0">
                <a:latin typeface="Arial" pitchFamily="34" charset="0"/>
              </a:rPr>
              <a:t>2. </a:t>
            </a:r>
            <a:r>
              <a:rPr lang="en-US" sz="1600" dirty="0" smtClean="0">
                <a:latin typeface="Arial" pitchFamily="34" charset="0"/>
              </a:rPr>
              <a:t>  </a:t>
            </a:r>
            <a:r>
              <a:rPr lang="en-US" sz="1600" dirty="0" smtClean="0"/>
              <a:t>Kohn A, Smith MA. </a:t>
            </a:r>
            <a:r>
              <a:rPr lang="en-US" sz="1600" dirty="0" smtClean="0">
                <a:hlinkClick r:id="rId4" action="ppaction://hlinkfile"/>
              </a:rPr>
              <a:t>Stimulus dependence of neuronal correlation in primary visual cortex of the macaque.</a:t>
            </a:r>
            <a:r>
              <a:rPr lang="en-US" sz="1600" dirty="0" smtClean="0"/>
              <a:t> J </a:t>
            </a:r>
            <a:r>
              <a:rPr lang="en-US" sz="1600" dirty="0" err="1" smtClean="0"/>
              <a:t>Neurosci</a:t>
            </a:r>
            <a:r>
              <a:rPr lang="en-US" sz="1600" dirty="0" smtClean="0"/>
              <a:t>. 2005 Apr 6;25(14):3661-73.</a:t>
            </a:r>
          </a:p>
          <a:p>
            <a:pPr>
              <a:defRPr/>
            </a:pPr>
            <a:endParaRPr lang="en-US" sz="1600" dirty="0"/>
          </a:p>
          <a:p>
            <a:pPr marL="533400" indent="-533400">
              <a:defRPr/>
            </a:pPr>
            <a:endParaRPr lang="en-US" sz="1600" dirty="0">
              <a:latin typeface="Arial" pitchFamily="34" charset="0"/>
            </a:endParaRPr>
          </a:p>
          <a:p>
            <a:r>
              <a:rPr lang="en-US" sz="1600" dirty="0">
                <a:latin typeface="Arial" pitchFamily="34" charset="0"/>
              </a:rPr>
              <a:t>3. </a:t>
            </a:r>
            <a:r>
              <a:rPr lang="en-US" sz="1600" dirty="0" smtClean="0">
                <a:latin typeface="Arial" pitchFamily="34" charset="0"/>
              </a:rPr>
              <a:t>  </a:t>
            </a:r>
            <a:r>
              <a:rPr lang="en-US" sz="1600" dirty="0" err="1" smtClean="0"/>
              <a:t>Chelaru</a:t>
            </a:r>
            <a:r>
              <a:rPr lang="en-US" sz="1600" dirty="0" smtClean="0"/>
              <a:t> MI, Dragoi V. </a:t>
            </a:r>
            <a:r>
              <a:rPr lang="en-US" sz="1600" dirty="0" smtClean="0">
                <a:hlinkClick r:id="rId5" action="ppaction://hlinkfile"/>
              </a:rPr>
              <a:t>Efficient coding in heterogeneous neuronal populations.</a:t>
            </a:r>
            <a:endParaRPr lang="en-US" sz="1600" dirty="0" smtClean="0"/>
          </a:p>
          <a:p>
            <a:r>
              <a:rPr lang="en-US" sz="1600" dirty="0" smtClean="0"/>
              <a:t>Proc </a:t>
            </a:r>
            <a:r>
              <a:rPr lang="en-US" sz="1600" dirty="0" err="1" smtClean="0"/>
              <a:t>Natl</a:t>
            </a:r>
            <a:r>
              <a:rPr lang="en-US" sz="1600" dirty="0" smtClean="0"/>
              <a:t> </a:t>
            </a:r>
            <a:r>
              <a:rPr lang="en-US" sz="1600" dirty="0" err="1" smtClean="0"/>
              <a:t>Acad</a:t>
            </a:r>
            <a:r>
              <a:rPr lang="en-US" sz="1600" dirty="0" smtClean="0"/>
              <a:t> </a:t>
            </a:r>
            <a:r>
              <a:rPr lang="en-US" sz="1600" dirty="0" err="1" smtClean="0"/>
              <a:t>Sci</a:t>
            </a:r>
            <a:r>
              <a:rPr lang="en-US" sz="1600" dirty="0" smtClean="0"/>
              <a:t> U S A. 2008 Oct 21;105(42):16344-9. </a:t>
            </a:r>
            <a:r>
              <a:rPr lang="en-US" sz="1600" dirty="0" err="1" smtClean="0"/>
              <a:t>Epub</a:t>
            </a:r>
            <a:r>
              <a:rPr lang="en-US" sz="1600" dirty="0" smtClean="0"/>
              <a:t> 2008 Oct 14.</a:t>
            </a:r>
          </a:p>
          <a:p>
            <a:pPr>
              <a:defRPr/>
            </a:pPr>
            <a:endParaRPr lang="en-US" sz="1600" dirty="0"/>
          </a:p>
          <a:p>
            <a:pPr>
              <a:defRPr/>
            </a:pPr>
            <a:endParaRPr lang="en-US" sz="1600" dirty="0"/>
          </a:p>
          <a:p>
            <a:pPr>
              <a:defRPr/>
            </a:pPr>
            <a:endParaRPr lang="en-US" sz="1600" dirty="0"/>
          </a:p>
          <a:p>
            <a:pPr>
              <a:defRPr/>
            </a:pPr>
            <a:endParaRPr lang="en-US" sz="1600" dirty="0"/>
          </a:p>
          <a:p>
            <a:pPr marL="533400" indent="-533400">
              <a:defRPr/>
            </a:pPr>
            <a:endParaRPr lang="en-US" sz="1600" dirty="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12788" y="192088"/>
            <a:ext cx="7942262" cy="523220"/>
          </a:xfrm>
          <a:prstGeom prst="rect">
            <a:avLst/>
          </a:prstGeom>
          <a:noFill/>
          <a:ln w="9525">
            <a:noFill/>
            <a:miter lim="800000"/>
            <a:headEnd/>
            <a:tailEnd/>
          </a:ln>
        </p:spPr>
        <p:txBody>
          <a:bodyPr>
            <a:spAutoFit/>
          </a:bodyPr>
          <a:lstStyle/>
          <a:p>
            <a:pPr algn="ctr" eaLnBrk="0" hangingPunct="0"/>
            <a:r>
              <a:rPr lang="en-US" sz="2800" i="1" dirty="0" smtClean="0"/>
              <a:t>Trial-by-trial fluctuations in neuronal responses</a:t>
            </a:r>
            <a:endParaRPr lang="en-US" sz="2800" i="1" dirty="0"/>
          </a:p>
        </p:txBody>
      </p:sp>
      <p:sp>
        <p:nvSpPr>
          <p:cNvPr id="10243" name="Rectangle 4"/>
          <p:cNvSpPr>
            <a:spLocks noChangeAspect="1" noChangeArrowheads="1"/>
          </p:cNvSpPr>
          <p:nvPr/>
        </p:nvSpPr>
        <p:spPr bwMode="auto">
          <a:xfrm>
            <a:off x="4013200" y="1128713"/>
            <a:ext cx="184150" cy="336550"/>
          </a:xfrm>
          <a:prstGeom prst="rect">
            <a:avLst/>
          </a:prstGeom>
          <a:noFill/>
          <a:ln w="9525">
            <a:noFill/>
            <a:miter lim="800000"/>
            <a:headEnd/>
            <a:tailEnd/>
          </a:ln>
        </p:spPr>
        <p:txBody>
          <a:bodyPr wrap="none">
            <a:spAutoFit/>
          </a:bodyPr>
          <a:lstStyle/>
          <a:p>
            <a:pPr eaLnBrk="0" hangingPunct="0"/>
            <a:endParaRPr lang="en-US" sz="1600"/>
          </a:p>
        </p:txBody>
      </p:sp>
      <p:sp>
        <p:nvSpPr>
          <p:cNvPr id="10244" name="Rectangle 5"/>
          <p:cNvSpPr>
            <a:spLocks noChangeAspect="1" noChangeArrowheads="1"/>
          </p:cNvSpPr>
          <p:nvPr/>
        </p:nvSpPr>
        <p:spPr bwMode="auto">
          <a:xfrm>
            <a:off x="2774950" y="1492250"/>
            <a:ext cx="676275" cy="306388"/>
          </a:xfrm>
          <a:prstGeom prst="rect">
            <a:avLst/>
          </a:prstGeom>
          <a:noFill/>
          <a:ln w="9525">
            <a:noFill/>
            <a:miter lim="800000"/>
            <a:headEnd/>
            <a:tailEnd/>
          </a:ln>
        </p:spPr>
        <p:txBody>
          <a:bodyPr wrap="none">
            <a:spAutoFit/>
          </a:bodyPr>
          <a:lstStyle/>
          <a:p>
            <a:pPr eaLnBrk="0" hangingPunct="0"/>
            <a:r>
              <a:rPr lang="en-US" sz="1400"/>
              <a:t>Trial 1</a:t>
            </a:r>
          </a:p>
        </p:txBody>
      </p:sp>
      <p:sp>
        <p:nvSpPr>
          <p:cNvPr id="10245" name="Rectangle 6"/>
          <p:cNvSpPr>
            <a:spLocks noChangeAspect="1" noChangeArrowheads="1"/>
          </p:cNvSpPr>
          <p:nvPr/>
        </p:nvSpPr>
        <p:spPr bwMode="auto">
          <a:xfrm>
            <a:off x="2774950" y="2595563"/>
            <a:ext cx="676275" cy="304800"/>
          </a:xfrm>
          <a:prstGeom prst="rect">
            <a:avLst/>
          </a:prstGeom>
          <a:noFill/>
          <a:ln w="9525">
            <a:noFill/>
            <a:miter lim="800000"/>
            <a:headEnd/>
            <a:tailEnd/>
          </a:ln>
        </p:spPr>
        <p:txBody>
          <a:bodyPr wrap="none">
            <a:spAutoFit/>
          </a:bodyPr>
          <a:lstStyle/>
          <a:p>
            <a:pPr eaLnBrk="0" hangingPunct="0"/>
            <a:r>
              <a:rPr lang="en-US" sz="1400"/>
              <a:t>Trial 2</a:t>
            </a:r>
          </a:p>
        </p:txBody>
      </p:sp>
      <p:sp>
        <p:nvSpPr>
          <p:cNvPr id="10246" name="Rectangle 7"/>
          <p:cNvSpPr>
            <a:spLocks noChangeAspect="1" noChangeArrowheads="1"/>
          </p:cNvSpPr>
          <p:nvPr/>
        </p:nvSpPr>
        <p:spPr bwMode="auto">
          <a:xfrm>
            <a:off x="2774950" y="3808413"/>
            <a:ext cx="676275" cy="303212"/>
          </a:xfrm>
          <a:prstGeom prst="rect">
            <a:avLst/>
          </a:prstGeom>
          <a:noFill/>
          <a:ln w="9525">
            <a:noFill/>
            <a:miter lim="800000"/>
            <a:headEnd/>
            <a:tailEnd/>
          </a:ln>
        </p:spPr>
        <p:txBody>
          <a:bodyPr wrap="none">
            <a:spAutoFit/>
          </a:bodyPr>
          <a:lstStyle/>
          <a:p>
            <a:pPr eaLnBrk="0" hangingPunct="0"/>
            <a:r>
              <a:rPr lang="en-US" sz="1400"/>
              <a:t>Trial 3</a:t>
            </a:r>
          </a:p>
        </p:txBody>
      </p:sp>
      <p:sp>
        <p:nvSpPr>
          <p:cNvPr id="10247" name="Rectangle 8"/>
          <p:cNvSpPr>
            <a:spLocks noChangeAspect="1" noChangeArrowheads="1"/>
          </p:cNvSpPr>
          <p:nvPr/>
        </p:nvSpPr>
        <p:spPr bwMode="auto">
          <a:xfrm>
            <a:off x="2774950" y="5322888"/>
            <a:ext cx="676275" cy="304800"/>
          </a:xfrm>
          <a:prstGeom prst="rect">
            <a:avLst/>
          </a:prstGeom>
          <a:noFill/>
          <a:ln w="9525">
            <a:noFill/>
            <a:miter lim="800000"/>
            <a:headEnd/>
            <a:tailEnd/>
          </a:ln>
        </p:spPr>
        <p:txBody>
          <a:bodyPr wrap="none">
            <a:spAutoFit/>
          </a:bodyPr>
          <a:lstStyle/>
          <a:p>
            <a:pPr eaLnBrk="0" hangingPunct="0"/>
            <a:r>
              <a:rPr lang="en-US" sz="1400"/>
              <a:t>Trial 4</a:t>
            </a:r>
          </a:p>
        </p:txBody>
      </p:sp>
      <p:sp>
        <p:nvSpPr>
          <p:cNvPr id="10248" name="Rectangle 9"/>
          <p:cNvSpPr>
            <a:spLocks noChangeAspect="1" noChangeArrowheads="1"/>
          </p:cNvSpPr>
          <p:nvPr/>
        </p:nvSpPr>
        <p:spPr bwMode="auto">
          <a:xfrm>
            <a:off x="4041775" y="6421438"/>
            <a:ext cx="1277938" cy="338137"/>
          </a:xfrm>
          <a:prstGeom prst="rect">
            <a:avLst/>
          </a:prstGeom>
          <a:noFill/>
          <a:ln w="25400">
            <a:noFill/>
            <a:miter lim="800000"/>
            <a:headEnd/>
            <a:tailEnd/>
          </a:ln>
        </p:spPr>
        <p:txBody>
          <a:bodyPr wrap="none" anchor="ctr"/>
          <a:lstStyle/>
          <a:p>
            <a:endParaRPr lang="en-US"/>
          </a:p>
        </p:txBody>
      </p:sp>
      <p:sp>
        <p:nvSpPr>
          <p:cNvPr id="10249" name="Rectangle 10"/>
          <p:cNvSpPr>
            <a:spLocks noChangeAspect="1" noChangeArrowheads="1"/>
          </p:cNvSpPr>
          <p:nvPr/>
        </p:nvSpPr>
        <p:spPr bwMode="auto">
          <a:xfrm>
            <a:off x="4235450" y="6408738"/>
            <a:ext cx="1100138" cy="336550"/>
          </a:xfrm>
          <a:prstGeom prst="rect">
            <a:avLst/>
          </a:prstGeom>
          <a:noFill/>
          <a:ln w="25400">
            <a:noFill/>
            <a:miter lim="800000"/>
            <a:headEnd/>
            <a:tailEnd/>
          </a:ln>
        </p:spPr>
        <p:txBody>
          <a:bodyPr wrap="none" anchor="ctr">
            <a:spAutoFit/>
          </a:bodyPr>
          <a:lstStyle/>
          <a:p>
            <a:pPr algn="ctr" eaLnBrk="0" hangingPunct="0"/>
            <a:r>
              <a:rPr lang="en-US" sz="1600"/>
              <a:t>Time (ms)</a:t>
            </a:r>
          </a:p>
        </p:txBody>
      </p:sp>
      <p:sp>
        <p:nvSpPr>
          <p:cNvPr id="10250" name="Rectangle 11"/>
          <p:cNvSpPr>
            <a:spLocks noChangeAspect="1" noChangeArrowheads="1"/>
          </p:cNvSpPr>
          <p:nvPr/>
        </p:nvSpPr>
        <p:spPr bwMode="auto">
          <a:xfrm>
            <a:off x="3833813" y="5589588"/>
            <a:ext cx="9525" cy="584200"/>
          </a:xfrm>
          <a:prstGeom prst="rect">
            <a:avLst/>
          </a:prstGeom>
          <a:noFill/>
          <a:ln w="7938">
            <a:solidFill>
              <a:srgbClr val="000000"/>
            </a:solidFill>
            <a:miter lim="800000"/>
            <a:headEnd/>
            <a:tailEnd/>
          </a:ln>
        </p:spPr>
        <p:txBody>
          <a:bodyPr/>
          <a:lstStyle/>
          <a:p>
            <a:endParaRPr lang="en-US"/>
          </a:p>
        </p:txBody>
      </p:sp>
      <p:sp>
        <p:nvSpPr>
          <p:cNvPr id="10251" name="Rectangle 12"/>
          <p:cNvSpPr>
            <a:spLocks noChangeAspect="1" noChangeArrowheads="1"/>
          </p:cNvSpPr>
          <p:nvPr/>
        </p:nvSpPr>
        <p:spPr bwMode="auto">
          <a:xfrm>
            <a:off x="3867150" y="5589588"/>
            <a:ext cx="7938" cy="584200"/>
          </a:xfrm>
          <a:prstGeom prst="rect">
            <a:avLst/>
          </a:prstGeom>
          <a:noFill/>
          <a:ln w="7938">
            <a:solidFill>
              <a:srgbClr val="000000"/>
            </a:solidFill>
            <a:miter lim="800000"/>
            <a:headEnd/>
            <a:tailEnd/>
          </a:ln>
        </p:spPr>
        <p:txBody>
          <a:bodyPr/>
          <a:lstStyle/>
          <a:p>
            <a:endParaRPr lang="en-US"/>
          </a:p>
        </p:txBody>
      </p:sp>
      <p:sp>
        <p:nvSpPr>
          <p:cNvPr id="10252" name="Rectangle 13"/>
          <p:cNvSpPr>
            <a:spLocks noChangeAspect="1" noChangeArrowheads="1"/>
          </p:cNvSpPr>
          <p:nvPr/>
        </p:nvSpPr>
        <p:spPr bwMode="auto">
          <a:xfrm>
            <a:off x="4279900" y="5589588"/>
            <a:ext cx="7938" cy="584200"/>
          </a:xfrm>
          <a:prstGeom prst="rect">
            <a:avLst/>
          </a:prstGeom>
          <a:noFill/>
          <a:ln w="7938">
            <a:solidFill>
              <a:srgbClr val="000000"/>
            </a:solidFill>
            <a:miter lim="800000"/>
            <a:headEnd/>
            <a:tailEnd/>
          </a:ln>
        </p:spPr>
        <p:txBody>
          <a:bodyPr/>
          <a:lstStyle/>
          <a:p>
            <a:endParaRPr lang="en-US"/>
          </a:p>
        </p:txBody>
      </p:sp>
      <p:sp>
        <p:nvSpPr>
          <p:cNvPr id="10253" name="Rectangle 14"/>
          <p:cNvSpPr>
            <a:spLocks noChangeAspect="1" noChangeArrowheads="1"/>
          </p:cNvSpPr>
          <p:nvPr/>
        </p:nvSpPr>
        <p:spPr bwMode="auto">
          <a:xfrm>
            <a:off x="4287838" y="5589588"/>
            <a:ext cx="7937" cy="584200"/>
          </a:xfrm>
          <a:prstGeom prst="rect">
            <a:avLst/>
          </a:prstGeom>
          <a:noFill/>
          <a:ln w="7938">
            <a:solidFill>
              <a:srgbClr val="000000"/>
            </a:solidFill>
            <a:miter lim="800000"/>
            <a:headEnd/>
            <a:tailEnd/>
          </a:ln>
        </p:spPr>
        <p:txBody>
          <a:bodyPr/>
          <a:lstStyle/>
          <a:p>
            <a:endParaRPr lang="en-US"/>
          </a:p>
        </p:txBody>
      </p:sp>
      <p:sp>
        <p:nvSpPr>
          <p:cNvPr id="10254" name="Rectangle 15"/>
          <p:cNvSpPr>
            <a:spLocks noChangeAspect="1" noChangeArrowheads="1"/>
          </p:cNvSpPr>
          <p:nvPr/>
        </p:nvSpPr>
        <p:spPr bwMode="auto">
          <a:xfrm>
            <a:off x="4295775" y="5589588"/>
            <a:ext cx="7938" cy="584200"/>
          </a:xfrm>
          <a:prstGeom prst="rect">
            <a:avLst/>
          </a:prstGeom>
          <a:noFill/>
          <a:ln w="7938">
            <a:solidFill>
              <a:srgbClr val="000000"/>
            </a:solidFill>
            <a:miter lim="800000"/>
            <a:headEnd/>
            <a:tailEnd/>
          </a:ln>
        </p:spPr>
        <p:txBody>
          <a:bodyPr/>
          <a:lstStyle/>
          <a:p>
            <a:endParaRPr lang="en-US"/>
          </a:p>
        </p:txBody>
      </p:sp>
      <p:sp>
        <p:nvSpPr>
          <p:cNvPr id="10255" name="Rectangle 16"/>
          <p:cNvSpPr>
            <a:spLocks noChangeAspect="1" noChangeArrowheads="1"/>
          </p:cNvSpPr>
          <p:nvPr/>
        </p:nvSpPr>
        <p:spPr bwMode="auto">
          <a:xfrm>
            <a:off x="4295775" y="5589588"/>
            <a:ext cx="7938" cy="584200"/>
          </a:xfrm>
          <a:prstGeom prst="rect">
            <a:avLst/>
          </a:prstGeom>
          <a:noFill/>
          <a:ln w="7938">
            <a:solidFill>
              <a:srgbClr val="000000"/>
            </a:solidFill>
            <a:miter lim="800000"/>
            <a:headEnd/>
            <a:tailEnd/>
          </a:ln>
        </p:spPr>
        <p:txBody>
          <a:bodyPr/>
          <a:lstStyle/>
          <a:p>
            <a:endParaRPr lang="en-US"/>
          </a:p>
        </p:txBody>
      </p:sp>
      <p:sp>
        <p:nvSpPr>
          <p:cNvPr id="10256" name="Rectangle 17"/>
          <p:cNvSpPr>
            <a:spLocks noChangeAspect="1" noChangeArrowheads="1"/>
          </p:cNvSpPr>
          <p:nvPr/>
        </p:nvSpPr>
        <p:spPr bwMode="auto">
          <a:xfrm>
            <a:off x="4295775" y="5589588"/>
            <a:ext cx="7938" cy="584200"/>
          </a:xfrm>
          <a:prstGeom prst="rect">
            <a:avLst/>
          </a:prstGeom>
          <a:noFill/>
          <a:ln w="7938">
            <a:solidFill>
              <a:srgbClr val="000000"/>
            </a:solidFill>
            <a:miter lim="800000"/>
            <a:headEnd/>
            <a:tailEnd/>
          </a:ln>
        </p:spPr>
        <p:txBody>
          <a:bodyPr/>
          <a:lstStyle/>
          <a:p>
            <a:endParaRPr lang="en-US"/>
          </a:p>
        </p:txBody>
      </p:sp>
      <p:sp>
        <p:nvSpPr>
          <p:cNvPr id="10257" name="Rectangle 18"/>
          <p:cNvSpPr>
            <a:spLocks noChangeAspect="1" noChangeArrowheads="1"/>
          </p:cNvSpPr>
          <p:nvPr/>
        </p:nvSpPr>
        <p:spPr bwMode="auto">
          <a:xfrm>
            <a:off x="4303713" y="5589588"/>
            <a:ext cx="7937" cy="584200"/>
          </a:xfrm>
          <a:prstGeom prst="rect">
            <a:avLst/>
          </a:prstGeom>
          <a:noFill/>
          <a:ln w="7938">
            <a:solidFill>
              <a:srgbClr val="000000"/>
            </a:solidFill>
            <a:miter lim="800000"/>
            <a:headEnd/>
            <a:tailEnd/>
          </a:ln>
        </p:spPr>
        <p:txBody>
          <a:bodyPr/>
          <a:lstStyle/>
          <a:p>
            <a:endParaRPr lang="en-US"/>
          </a:p>
        </p:txBody>
      </p:sp>
      <p:sp>
        <p:nvSpPr>
          <p:cNvPr id="10258" name="Rectangle 19"/>
          <p:cNvSpPr>
            <a:spLocks noChangeAspect="1" noChangeArrowheads="1"/>
          </p:cNvSpPr>
          <p:nvPr/>
        </p:nvSpPr>
        <p:spPr bwMode="auto">
          <a:xfrm>
            <a:off x="4311650" y="5589588"/>
            <a:ext cx="9525" cy="584200"/>
          </a:xfrm>
          <a:prstGeom prst="rect">
            <a:avLst/>
          </a:prstGeom>
          <a:noFill/>
          <a:ln w="7938">
            <a:solidFill>
              <a:srgbClr val="000000"/>
            </a:solidFill>
            <a:miter lim="800000"/>
            <a:headEnd/>
            <a:tailEnd/>
          </a:ln>
        </p:spPr>
        <p:txBody>
          <a:bodyPr/>
          <a:lstStyle/>
          <a:p>
            <a:endParaRPr lang="en-US"/>
          </a:p>
        </p:txBody>
      </p:sp>
      <p:sp>
        <p:nvSpPr>
          <p:cNvPr id="10259" name="Rectangle 20"/>
          <p:cNvSpPr>
            <a:spLocks noChangeAspect="1" noChangeArrowheads="1"/>
          </p:cNvSpPr>
          <p:nvPr/>
        </p:nvSpPr>
        <p:spPr bwMode="auto">
          <a:xfrm>
            <a:off x="4321175" y="5589588"/>
            <a:ext cx="7938" cy="584200"/>
          </a:xfrm>
          <a:prstGeom prst="rect">
            <a:avLst/>
          </a:prstGeom>
          <a:noFill/>
          <a:ln w="7938">
            <a:solidFill>
              <a:srgbClr val="000000"/>
            </a:solidFill>
            <a:miter lim="800000"/>
            <a:headEnd/>
            <a:tailEnd/>
          </a:ln>
        </p:spPr>
        <p:txBody>
          <a:bodyPr/>
          <a:lstStyle/>
          <a:p>
            <a:endParaRPr lang="en-US"/>
          </a:p>
        </p:txBody>
      </p:sp>
      <p:sp>
        <p:nvSpPr>
          <p:cNvPr id="10260" name="Rectangle 21"/>
          <p:cNvSpPr>
            <a:spLocks noChangeAspect="1" noChangeArrowheads="1"/>
          </p:cNvSpPr>
          <p:nvPr/>
        </p:nvSpPr>
        <p:spPr bwMode="auto">
          <a:xfrm>
            <a:off x="4344988" y="5589588"/>
            <a:ext cx="7937" cy="584200"/>
          </a:xfrm>
          <a:prstGeom prst="rect">
            <a:avLst/>
          </a:prstGeom>
          <a:noFill/>
          <a:ln w="7938">
            <a:solidFill>
              <a:srgbClr val="000000"/>
            </a:solidFill>
            <a:miter lim="800000"/>
            <a:headEnd/>
            <a:tailEnd/>
          </a:ln>
        </p:spPr>
        <p:txBody>
          <a:bodyPr/>
          <a:lstStyle/>
          <a:p>
            <a:endParaRPr lang="en-US"/>
          </a:p>
        </p:txBody>
      </p:sp>
      <p:sp>
        <p:nvSpPr>
          <p:cNvPr id="10261" name="Rectangle 22"/>
          <p:cNvSpPr>
            <a:spLocks noChangeAspect="1" noChangeArrowheads="1"/>
          </p:cNvSpPr>
          <p:nvPr/>
        </p:nvSpPr>
        <p:spPr bwMode="auto">
          <a:xfrm>
            <a:off x="4360863" y="5589588"/>
            <a:ext cx="9525" cy="584200"/>
          </a:xfrm>
          <a:prstGeom prst="rect">
            <a:avLst/>
          </a:prstGeom>
          <a:noFill/>
          <a:ln w="7938">
            <a:solidFill>
              <a:srgbClr val="000000"/>
            </a:solidFill>
            <a:miter lim="800000"/>
            <a:headEnd/>
            <a:tailEnd/>
          </a:ln>
        </p:spPr>
        <p:txBody>
          <a:bodyPr/>
          <a:lstStyle/>
          <a:p>
            <a:endParaRPr lang="en-US"/>
          </a:p>
        </p:txBody>
      </p:sp>
      <p:sp>
        <p:nvSpPr>
          <p:cNvPr id="10262" name="Rectangle 23"/>
          <p:cNvSpPr>
            <a:spLocks noChangeAspect="1" noChangeArrowheads="1"/>
          </p:cNvSpPr>
          <p:nvPr/>
        </p:nvSpPr>
        <p:spPr bwMode="auto">
          <a:xfrm>
            <a:off x="4370388" y="5589588"/>
            <a:ext cx="7937" cy="584200"/>
          </a:xfrm>
          <a:prstGeom prst="rect">
            <a:avLst/>
          </a:prstGeom>
          <a:noFill/>
          <a:ln w="7938">
            <a:solidFill>
              <a:srgbClr val="000000"/>
            </a:solidFill>
            <a:miter lim="800000"/>
            <a:headEnd/>
            <a:tailEnd/>
          </a:ln>
        </p:spPr>
        <p:txBody>
          <a:bodyPr/>
          <a:lstStyle/>
          <a:p>
            <a:endParaRPr lang="en-US"/>
          </a:p>
        </p:txBody>
      </p:sp>
      <p:sp>
        <p:nvSpPr>
          <p:cNvPr id="10263" name="Rectangle 24"/>
          <p:cNvSpPr>
            <a:spLocks noChangeAspect="1" noChangeArrowheads="1"/>
          </p:cNvSpPr>
          <p:nvPr/>
        </p:nvSpPr>
        <p:spPr bwMode="auto">
          <a:xfrm>
            <a:off x="5178425" y="5589588"/>
            <a:ext cx="7938" cy="584200"/>
          </a:xfrm>
          <a:prstGeom prst="rect">
            <a:avLst/>
          </a:prstGeom>
          <a:noFill/>
          <a:ln w="7938">
            <a:solidFill>
              <a:srgbClr val="000000"/>
            </a:solidFill>
            <a:miter lim="800000"/>
            <a:headEnd/>
            <a:tailEnd/>
          </a:ln>
        </p:spPr>
        <p:txBody>
          <a:bodyPr/>
          <a:lstStyle/>
          <a:p>
            <a:endParaRPr lang="en-US"/>
          </a:p>
        </p:txBody>
      </p:sp>
      <p:sp>
        <p:nvSpPr>
          <p:cNvPr id="10264" name="Rectangle 25"/>
          <p:cNvSpPr>
            <a:spLocks noChangeAspect="1" noChangeArrowheads="1"/>
          </p:cNvSpPr>
          <p:nvPr/>
        </p:nvSpPr>
        <p:spPr bwMode="auto">
          <a:xfrm>
            <a:off x="5219700" y="5589588"/>
            <a:ext cx="7938" cy="584200"/>
          </a:xfrm>
          <a:prstGeom prst="rect">
            <a:avLst/>
          </a:prstGeom>
          <a:noFill/>
          <a:ln w="8001">
            <a:solidFill>
              <a:srgbClr val="000000"/>
            </a:solidFill>
            <a:miter lim="800000"/>
            <a:headEnd/>
            <a:tailEnd/>
          </a:ln>
        </p:spPr>
        <p:txBody>
          <a:bodyPr/>
          <a:lstStyle/>
          <a:p>
            <a:endParaRPr lang="en-US"/>
          </a:p>
        </p:txBody>
      </p:sp>
      <p:sp>
        <p:nvSpPr>
          <p:cNvPr id="10265" name="Rectangle 26"/>
          <p:cNvSpPr>
            <a:spLocks noChangeAspect="1" noChangeArrowheads="1"/>
          </p:cNvSpPr>
          <p:nvPr/>
        </p:nvSpPr>
        <p:spPr bwMode="auto">
          <a:xfrm>
            <a:off x="5233988" y="5589588"/>
            <a:ext cx="9525" cy="584200"/>
          </a:xfrm>
          <a:prstGeom prst="rect">
            <a:avLst/>
          </a:prstGeom>
          <a:noFill/>
          <a:ln w="8001">
            <a:solidFill>
              <a:srgbClr val="000000"/>
            </a:solidFill>
            <a:miter lim="800000"/>
            <a:headEnd/>
            <a:tailEnd/>
          </a:ln>
        </p:spPr>
        <p:txBody>
          <a:bodyPr/>
          <a:lstStyle/>
          <a:p>
            <a:endParaRPr lang="en-US"/>
          </a:p>
        </p:txBody>
      </p:sp>
      <p:sp>
        <p:nvSpPr>
          <p:cNvPr id="10266" name="Rectangle 27"/>
          <p:cNvSpPr>
            <a:spLocks noChangeAspect="1" noChangeArrowheads="1"/>
          </p:cNvSpPr>
          <p:nvPr/>
        </p:nvSpPr>
        <p:spPr bwMode="auto">
          <a:xfrm>
            <a:off x="5243513" y="5589588"/>
            <a:ext cx="7937" cy="584200"/>
          </a:xfrm>
          <a:prstGeom prst="rect">
            <a:avLst/>
          </a:prstGeom>
          <a:noFill/>
          <a:ln w="8001">
            <a:solidFill>
              <a:srgbClr val="000000"/>
            </a:solidFill>
            <a:miter lim="800000"/>
            <a:headEnd/>
            <a:tailEnd/>
          </a:ln>
        </p:spPr>
        <p:txBody>
          <a:bodyPr/>
          <a:lstStyle/>
          <a:p>
            <a:endParaRPr lang="en-US"/>
          </a:p>
        </p:txBody>
      </p:sp>
      <p:sp>
        <p:nvSpPr>
          <p:cNvPr id="10267" name="Rectangle 28"/>
          <p:cNvSpPr>
            <a:spLocks noChangeAspect="1" noChangeArrowheads="1"/>
          </p:cNvSpPr>
          <p:nvPr/>
        </p:nvSpPr>
        <p:spPr bwMode="auto">
          <a:xfrm>
            <a:off x="5243513" y="5589588"/>
            <a:ext cx="7937" cy="584200"/>
          </a:xfrm>
          <a:prstGeom prst="rect">
            <a:avLst/>
          </a:prstGeom>
          <a:noFill/>
          <a:ln w="8001">
            <a:solidFill>
              <a:srgbClr val="000000"/>
            </a:solidFill>
            <a:miter lim="800000"/>
            <a:headEnd/>
            <a:tailEnd/>
          </a:ln>
        </p:spPr>
        <p:txBody>
          <a:bodyPr/>
          <a:lstStyle/>
          <a:p>
            <a:endParaRPr lang="en-US"/>
          </a:p>
        </p:txBody>
      </p:sp>
      <p:sp>
        <p:nvSpPr>
          <p:cNvPr id="10268" name="Rectangle 29"/>
          <p:cNvSpPr>
            <a:spLocks noChangeAspect="1" noChangeArrowheads="1"/>
          </p:cNvSpPr>
          <p:nvPr/>
        </p:nvSpPr>
        <p:spPr bwMode="auto">
          <a:xfrm>
            <a:off x="5316538" y="5589588"/>
            <a:ext cx="9525" cy="584200"/>
          </a:xfrm>
          <a:prstGeom prst="rect">
            <a:avLst/>
          </a:prstGeom>
          <a:noFill/>
          <a:ln w="8001">
            <a:solidFill>
              <a:srgbClr val="000000"/>
            </a:solidFill>
            <a:miter lim="800000"/>
            <a:headEnd/>
            <a:tailEnd/>
          </a:ln>
        </p:spPr>
        <p:txBody>
          <a:bodyPr/>
          <a:lstStyle/>
          <a:p>
            <a:endParaRPr lang="en-US"/>
          </a:p>
        </p:txBody>
      </p:sp>
      <p:sp>
        <p:nvSpPr>
          <p:cNvPr id="10269" name="Rectangle 30"/>
          <p:cNvSpPr>
            <a:spLocks noChangeAspect="1" noChangeArrowheads="1"/>
          </p:cNvSpPr>
          <p:nvPr/>
        </p:nvSpPr>
        <p:spPr bwMode="auto">
          <a:xfrm>
            <a:off x="5326063" y="5589588"/>
            <a:ext cx="7937" cy="584200"/>
          </a:xfrm>
          <a:prstGeom prst="rect">
            <a:avLst/>
          </a:prstGeom>
          <a:noFill/>
          <a:ln w="8001">
            <a:solidFill>
              <a:srgbClr val="000000"/>
            </a:solidFill>
            <a:miter lim="800000"/>
            <a:headEnd/>
            <a:tailEnd/>
          </a:ln>
        </p:spPr>
        <p:txBody>
          <a:bodyPr/>
          <a:lstStyle/>
          <a:p>
            <a:endParaRPr lang="en-US"/>
          </a:p>
        </p:txBody>
      </p:sp>
      <p:sp>
        <p:nvSpPr>
          <p:cNvPr id="10270" name="Rectangle 31"/>
          <p:cNvSpPr>
            <a:spLocks noChangeAspect="1" noChangeArrowheads="1"/>
          </p:cNvSpPr>
          <p:nvPr/>
        </p:nvSpPr>
        <p:spPr bwMode="auto">
          <a:xfrm>
            <a:off x="5343525" y="5589588"/>
            <a:ext cx="6350" cy="584200"/>
          </a:xfrm>
          <a:prstGeom prst="rect">
            <a:avLst/>
          </a:prstGeom>
          <a:noFill/>
          <a:ln w="8001">
            <a:solidFill>
              <a:srgbClr val="000000"/>
            </a:solidFill>
            <a:miter lim="800000"/>
            <a:headEnd/>
            <a:tailEnd/>
          </a:ln>
        </p:spPr>
        <p:txBody>
          <a:bodyPr/>
          <a:lstStyle/>
          <a:p>
            <a:endParaRPr lang="en-US"/>
          </a:p>
        </p:txBody>
      </p:sp>
      <p:sp>
        <p:nvSpPr>
          <p:cNvPr id="10271" name="Rectangle 32"/>
          <p:cNvSpPr>
            <a:spLocks noChangeAspect="1" noChangeArrowheads="1"/>
          </p:cNvSpPr>
          <p:nvPr/>
        </p:nvSpPr>
        <p:spPr bwMode="auto">
          <a:xfrm>
            <a:off x="5375275" y="5589588"/>
            <a:ext cx="9525" cy="584200"/>
          </a:xfrm>
          <a:prstGeom prst="rect">
            <a:avLst/>
          </a:prstGeom>
          <a:noFill/>
          <a:ln w="8001">
            <a:solidFill>
              <a:srgbClr val="000000"/>
            </a:solidFill>
            <a:miter lim="800000"/>
            <a:headEnd/>
            <a:tailEnd/>
          </a:ln>
        </p:spPr>
        <p:txBody>
          <a:bodyPr/>
          <a:lstStyle/>
          <a:p>
            <a:endParaRPr lang="en-US"/>
          </a:p>
        </p:txBody>
      </p:sp>
      <p:sp>
        <p:nvSpPr>
          <p:cNvPr id="10272" name="Rectangle 33"/>
          <p:cNvSpPr>
            <a:spLocks noChangeAspect="1" noChangeArrowheads="1"/>
          </p:cNvSpPr>
          <p:nvPr/>
        </p:nvSpPr>
        <p:spPr bwMode="auto">
          <a:xfrm>
            <a:off x="5927725" y="5589588"/>
            <a:ext cx="7938" cy="584200"/>
          </a:xfrm>
          <a:prstGeom prst="rect">
            <a:avLst/>
          </a:prstGeom>
          <a:noFill/>
          <a:ln w="7938">
            <a:solidFill>
              <a:srgbClr val="000000"/>
            </a:solidFill>
            <a:miter lim="800000"/>
            <a:headEnd/>
            <a:tailEnd/>
          </a:ln>
        </p:spPr>
        <p:txBody>
          <a:bodyPr/>
          <a:lstStyle/>
          <a:p>
            <a:endParaRPr lang="en-US"/>
          </a:p>
        </p:txBody>
      </p:sp>
      <p:sp>
        <p:nvSpPr>
          <p:cNvPr id="10273" name="Rectangle 34"/>
          <p:cNvSpPr>
            <a:spLocks noChangeAspect="1" noChangeArrowheads="1"/>
          </p:cNvSpPr>
          <p:nvPr/>
        </p:nvSpPr>
        <p:spPr bwMode="auto">
          <a:xfrm>
            <a:off x="6083300" y="5589588"/>
            <a:ext cx="9525" cy="584200"/>
          </a:xfrm>
          <a:prstGeom prst="rect">
            <a:avLst/>
          </a:prstGeom>
          <a:noFill/>
          <a:ln w="8001">
            <a:solidFill>
              <a:srgbClr val="000000"/>
            </a:solidFill>
            <a:miter lim="800000"/>
            <a:headEnd/>
            <a:tailEnd/>
          </a:ln>
        </p:spPr>
        <p:txBody>
          <a:bodyPr/>
          <a:lstStyle/>
          <a:p>
            <a:endParaRPr lang="en-US"/>
          </a:p>
        </p:txBody>
      </p:sp>
      <p:sp>
        <p:nvSpPr>
          <p:cNvPr id="10274" name="Rectangle 35"/>
          <p:cNvSpPr>
            <a:spLocks noChangeAspect="1" noChangeArrowheads="1"/>
          </p:cNvSpPr>
          <p:nvPr/>
        </p:nvSpPr>
        <p:spPr bwMode="auto">
          <a:xfrm>
            <a:off x="6100763" y="5589588"/>
            <a:ext cx="7937" cy="584200"/>
          </a:xfrm>
          <a:prstGeom prst="rect">
            <a:avLst/>
          </a:prstGeom>
          <a:noFill/>
          <a:ln w="8001">
            <a:solidFill>
              <a:srgbClr val="000000"/>
            </a:solidFill>
            <a:miter lim="800000"/>
            <a:headEnd/>
            <a:tailEnd/>
          </a:ln>
        </p:spPr>
        <p:txBody>
          <a:bodyPr/>
          <a:lstStyle/>
          <a:p>
            <a:endParaRPr lang="en-US"/>
          </a:p>
        </p:txBody>
      </p:sp>
      <p:sp>
        <p:nvSpPr>
          <p:cNvPr id="10275" name="Rectangle 36"/>
          <p:cNvSpPr>
            <a:spLocks noChangeAspect="1" noChangeArrowheads="1"/>
          </p:cNvSpPr>
          <p:nvPr/>
        </p:nvSpPr>
        <p:spPr bwMode="auto">
          <a:xfrm>
            <a:off x="6116638" y="5589588"/>
            <a:ext cx="7937" cy="584200"/>
          </a:xfrm>
          <a:prstGeom prst="rect">
            <a:avLst/>
          </a:prstGeom>
          <a:noFill/>
          <a:ln w="8001">
            <a:solidFill>
              <a:srgbClr val="000000"/>
            </a:solidFill>
            <a:miter lim="800000"/>
            <a:headEnd/>
            <a:tailEnd/>
          </a:ln>
        </p:spPr>
        <p:txBody>
          <a:bodyPr/>
          <a:lstStyle/>
          <a:p>
            <a:endParaRPr lang="en-US"/>
          </a:p>
        </p:txBody>
      </p:sp>
      <p:sp>
        <p:nvSpPr>
          <p:cNvPr id="10276" name="Rectangle 37"/>
          <p:cNvSpPr>
            <a:spLocks noChangeAspect="1" noChangeArrowheads="1"/>
          </p:cNvSpPr>
          <p:nvPr/>
        </p:nvSpPr>
        <p:spPr bwMode="auto">
          <a:xfrm>
            <a:off x="6132513" y="5589588"/>
            <a:ext cx="9525" cy="584200"/>
          </a:xfrm>
          <a:prstGeom prst="rect">
            <a:avLst/>
          </a:prstGeom>
          <a:noFill/>
          <a:ln w="8001">
            <a:solidFill>
              <a:srgbClr val="000000"/>
            </a:solidFill>
            <a:miter lim="800000"/>
            <a:headEnd/>
            <a:tailEnd/>
          </a:ln>
        </p:spPr>
        <p:txBody>
          <a:bodyPr/>
          <a:lstStyle/>
          <a:p>
            <a:endParaRPr lang="en-US"/>
          </a:p>
        </p:txBody>
      </p:sp>
      <p:sp>
        <p:nvSpPr>
          <p:cNvPr id="10277" name="Rectangle 38"/>
          <p:cNvSpPr>
            <a:spLocks noChangeAspect="1" noChangeArrowheads="1"/>
          </p:cNvSpPr>
          <p:nvPr/>
        </p:nvSpPr>
        <p:spPr bwMode="auto">
          <a:xfrm>
            <a:off x="6132513" y="5589588"/>
            <a:ext cx="9525" cy="584200"/>
          </a:xfrm>
          <a:prstGeom prst="rect">
            <a:avLst/>
          </a:prstGeom>
          <a:noFill/>
          <a:ln w="8001">
            <a:solidFill>
              <a:srgbClr val="000000"/>
            </a:solidFill>
            <a:miter lim="800000"/>
            <a:headEnd/>
            <a:tailEnd/>
          </a:ln>
        </p:spPr>
        <p:txBody>
          <a:bodyPr/>
          <a:lstStyle/>
          <a:p>
            <a:endParaRPr lang="en-US"/>
          </a:p>
        </p:txBody>
      </p:sp>
      <p:sp>
        <p:nvSpPr>
          <p:cNvPr id="10278" name="Rectangle 39"/>
          <p:cNvSpPr>
            <a:spLocks noChangeAspect="1" noChangeArrowheads="1"/>
          </p:cNvSpPr>
          <p:nvPr/>
        </p:nvSpPr>
        <p:spPr bwMode="auto">
          <a:xfrm>
            <a:off x="6132513" y="5589588"/>
            <a:ext cx="9525" cy="584200"/>
          </a:xfrm>
          <a:prstGeom prst="rect">
            <a:avLst/>
          </a:prstGeom>
          <a:noFill/>
          <a:ln w="8001">
            <a:solidFill>
              <a:srgbClr val="000000"/>
            </a:solidFill>
            <a:miter lim="800000"/>
            <a:headEnd/>
            <a:tailEnd/>
          </a:ln>
        </p:spPr>
        <p:txBody>
          <a:bodyPr/>
          <a:lstStyle/>
          <a:p>
            <a:endParaRPr lang="en-US"/>
          </a:p>
        </p:txBody>
      </p:sp>
      <p:sp>
        <p:nvSpPr>
          <p:cNvPr id="10279" name="Rectangle 40"/>
          <p:cNvSpPr>
            <a:spLocks noChangeAspect="1" noChangeArrowheads="1"/>
          </p:cNvSpPr>
          <p:nvPr/>
        </p:nvSpPr>
        <p:spPr bwMode="auto">
          <a:xfrm>
            <a:off x="6142038" y="5589588"/>
            <a:ext cx="7937" cy="584200"/>
          </a:xfrm>
          <a:prstGeom prst="rect">
            <a:avLst/>
          </a:prstGeom>
          <a:noFill/>
          <a:ln w="8001">
            <a:solidFill>
              <a:srgbClr val="000000"/>
            </a:solidFill>
            <a:miter lim="800000"/>
            <a:headEnd/>
            <a:tailEnd/>
          </a:ln>
        </p:spPr>
        <p:txBody>
          <a:bodyPr/>
          <a:lstStyle/>
          <a:p>
            <a:endParaRPr lang="en-US"/>
          </a:p>
        </p:txBody>
      </p:sp>
      <p:sp>
        <p:nvSpPr>
          <p:cNvPr id="10280" name="Rectangle 41"/>
          <p:cNvSpPr>
            <a:spLocks noChangeAspect="1" noChangeArrowheads="1"/>
          </p:cNvSpPr>
          <p:nvPr/>
        </p:nvSpPr>
        <p:spPr bwMode="auto">
          <a:xfrm>
            <a:off x="6142038" y="5589588"/>
            <a:ext cx="7937" cy="584200"/>
          </a:xfrm>
          <a:prstGeom prst="rect">
            <a:avLst/>
          </a:prstGeom>
          <a:noFill/>
          <a:ln w="8001">
            <a:solidFill>
              <a:srgbClr val="000000"/>
            </a:solidFill>
            <a:miter lim="800000"/>
            <a:headEnd/>
            <a:tailEnd/>
          </a:ln>
        </p:spPr>
        <p:txBody>
          <a:bodyPr/>
          <a:lstStyle/>
          <a:p>
            <a:endParaRPr lang="en-US"/>
          </a:p>
        </p:txBody>
      </p:sp>
      <p:sp>
        <p:nvSpPr>
          <p:cNvPr id="10281" name="Rectangle 42"/>
          <p:cNvSpPr>
            <a:spLocks noChangeAspect="1" noChangeArrowheads="1"/>
          </p:cNvSpPr>
          <p:nvPr/>
        </p:nvSpPr>
        <p:spPr bwMode="auto">
          <a:xfrm>
            <a:off x="6157913" y="5589588"/>
            <a:ext cx="7937" cy="584200"/>
          </a:xfrm>
          <a:prstGeom prst="rect">
            <a:avLst/>
          </a:prstGeom>
          <a:noFill/>
          <a:ln w="8001">
            <a:solidFill>
              <a:srgbClr val="000000"/>
            </a:solidFill>
            <a:miter lim="800000"/>
            <a:headEnd/>
            <a:tailEnd/>
          </a:ln>
        </p:spPr>
        <p:txBody>
          <a:bodyPr/>
          <a:lstStyle/>
          <a:p>
            <a:endParaRPr lang="en-US"/>
          </a:p>
        </p:txBody>
      </p:sp>
      <p:sp>
        <p:nvSpPr>
          <p:cNvPr id="10282" name="Rectangle 43"/>
          <p:cNvSpPr>
            <a:spLocks noChangeAspect="1" noChangeArrowheads="1"/>
          </p:cNvSpPr>
          <p:nvPr/>
        </p:nvSpPr>
        <p:spPr bwMode="auto">
          <a:xfrm>
            <a:off x="6165850" y="5589588"/>
            <a:ext cx="7938" cy="584200"/>
          </a:xfrm>
          <a:prstGeom prst="rect">
            <a:avLst/>
          </a:prstGeom>
          <a:noFill/>
          <a:ln w="8001">
            <a:solidFill>
              <a:srgbClr val="000000"/>
            </a:solidFill>
            <a:miter lim="800000"/>
            <a:headEnd/>
            <a:tailEnd/>
          </a:ln>
        </p:spPr>
        <p:txBody>
          <a:bodyPr/>
          <a:lstStyle/>
          <a:p>
            <a:endParaRPr lang="en-US"/>
          </a:p>
        </p:txBody>
      </p:sp>
      <p:sp>
        <p:nvSpPr>
          <p:cNvPr id="10283" name="Rectangle 44"/>
          <p:cNvSpPr>
            <a:spLocks noChangeAspect="1" noChangeArrowheads="1"/>
          </p:cNvSpPr>
          <p:nvPr/>
        </p:nvSpPr>
        <p:spPr bwMode="auto">
          <a:xfrm>
            <a:off x="6232525" y="5589588"/>
            <a:ext cx="7938" cy="584200"/>
          </a:xfrm>
          <a:prstGeom prst="rect">
            <a:avLst/>
          </a:prstGeom>
          <a:noFill/>
          <a:ln w="8001">
            <a:solidFill>
              <a:srgbClr val="000000"/>
            </a:solidFill>
            <a:miter lim="800000"/>
            <a:headEnd/>
            <a:tailEnd/>
          </a:ln>
        </p:spPr>
        <p:txBody>
          <a:bodyPr/>
          <a:lstStyle/>
          <a:p>
            <a:endParaRPr lang="en-US"/>
          </a:p>
        </p:txBody>
      </p:sp>
      <p:sp>
        <p:nvSpPr>
          <p:cNvPr id="10284" name="Rectangle 45"/>
          <p:cNvSpPr>
            <a:spLocks noChangeAspect="1" noChangeArrowheads="1"/>
          </p:cNvSpPr>
          <p:nvPr/>
        </p:nvSpPr>
        <p:spPr bwMode="auto">
          <a:xfrm>
            <a:off x="6248400" y="5589588"/>
            <a:ext cx="7938" cy="584200"/>
          </a:xfrm>
          <a:prstGeom prst="rect">
            <a:avLst/>
          </a:prstGeom>
          <a:noFill/>
          <a:ln w="8001">
            <a:solidFill>
              <a:srgbClr val="000000"/>
            </a:solidFill>
            <a:miter lim="800000"/>
            <a:headEnd/>
            <a:tailEnd/>
          </a:ln>
        </p:spPr>
        <p:txBody>
          <a:bodyPr/>
          <a:lstStyle/>
          <a:p>
            <a:endParaRPr lang="en-US"/>
          </a:p>
        </p:txBody>
      </p:sp>
      <p:sp>
        <p:nvSpPr>
          <p:cNvPr id="10285" name="Rectangle 46"/>
          <p:cNvSpPr>
            <a:spLocks noChangeAspect="1" noChangeArrowheads="1"/>
          </p:cNvSpPr>
          <p:nvPr/>
        </p:nvSpPr>
        <p:spPr bwMode="auto">
          <a:xfrm>
            <a:off x="6248400" y="5589588"/>
            <a:ext cx="7938" cy="584200"/>
          </a:xfrm>
          <a:prstGeom prst="rect">
            <a:avLst/>
          </a:prstGeom>
          <a:noFill/>
          <a:ln w="8001">
            <a:solidFill>
              <a:srgbClr val="000000"/>
            </a:solidFill>
            <a:miter lim="800000"/>
            <a:headEnd/>
            <a:tailEnd/>
          </a:ln>
        </p:spPr>
        <p:txBody>
          <a:bodyPr/>
          <a:lstStyle/>
          <a:p>
            <a:endParaRPr lang="en-US"/>
          </a:p>
        </p:txBody>
      </p:sp>
      <p:sp>
        <p:nvSpPr>
          <p:cNvPr id="10286" name="Rectangle 47"/>
          <p:cNvSpPr>
            <a:spLocks noChangeAspect="1" noChangeArrowheads="1"/>
          </p:cNvSpPr>
          <p:nvPr/>
        </p:nvSpPr>
        <p:spPr bwMode="auto">
          <a:xfrm>
            <a:off x="6273800" y="5589588"/>
            <a:ext cx="7938" cy="584200"/>
          </a:xfrm>
          <a:prstGeom prst="rect">
            <a:avLst/>
          </a:prstGeom>
          <a:noFill/>
          <a:ln w="8001">
            <a:solidFill>
              <a:srgbClr val="000000"/>
            </a:solidFill>
            <a:miter lim="800000"/>
            <a:headEnd/>
            <a:tailEnd/>
          </a:ln>
        </p:spPr>
        <p:txBody>
          <a:bodyPr/>
          <a:lstStyle/>
          <a:p>
            <a:endParaRPr lang="en-US"/>
          </a:p>
        </p:txBody>
      </p:sp>
      <p:sp>
        <p:nvSpPr>
          <p:cNvPr id="10287" name="Rectangle 48"/>
          <p:cNvSpPr>
            <a:spLocks noChangeAspect="1" noChangeArrowheads="1"/>
          </p:cNvSpPr>
          <p:nvPr/>
        </p:nvSpPr>
        <p:spPr bwMode="auto">
          <a:xfrm>
            <a:off x="6289675" y="5589588"/>
            <a:ext cx="7938" cy="584200"/>
          </a:xfrm>
          <a:prstGeom prst="rect">
            <a:avLst/>
          </a:prstGeom>
          <a:noFill/>
          <a:ln w="8001">
            <a:solidFill>
              <a:srgbClr val="000000"/>
            </a:solidFill>
            <a:miter lim="800000"/>
            <a:headEnd/>
            <a:tailEnd/>
          </a:ln>
        </p:spPr>
        <p:txBody>
          <a:bodyPr/>
          <a:lstStyle/>
          <a:p>
            <a:endParaRPr lang="en-US"/>
          </a:p>
        </p:txBody>
      </p:sp>
      <p:sp>
        <p:nvSpPr>
          <p:cNvPr id="10288" name="Rectangle 49"/>
          <p:cNvSpPr>
            <a:spLocks noChangeAspect="1" noChangeArrowheads="1"/>
          </p:cNvSpPr>
          <p:nvPr/>
        </p:nvSpPr>
        <p:spPr bwMode="auto">
          <a:xfrm>
            <a:off x="6297613" y="5589588"/>
            <a:ext cx="9525" cy="584200"/>
          </a:xfrm>
          <a:prstGeom prst="rect">
            <a:avLst/>
          </a:prstGeom>
          <a:noFill/>
          <a:ln w="8001">
            <a:solidFill>
              <a:srgbClr val="000000"/>
            </a:solidFill>
            <a:miter lim="800000"/>
            <a:headEnd/>
            <a:tailEnd/>
          </a:ln>
        </p:spPr>
        <p:txBody>
          <a:bodyPr/>
          <a:lstStyle/>
          <a:p>
            <a:endParaRPr lang="en-US"/>
          </a:p>
        </p:txBody>
      </p:sp>
      <p:sp>
        <p:nvSpPr>
          <p:cNvPr id="10289" name="Rectangle 50"/>
          <p:cNvSpPr>
            <a:spLocks noChangeAspect="1" noChangeArrowheads="1"/>
          </p:cNvSpPr>
          <p:nvPr/>
        </p:nvSpPr>
        <p:spPr bwMode="auto">
          <a:xfrm>
            <a:off x="6315075" y="5589588"/>
            <a:ext cx="7938" cy="584200"/>
          </a:xfrm>
          <a:prstGeom prst="rect">
            <a:avLst/>
          </a:prstGeom>
          <a:noFill/>
          <a:ln w="8001">
            <a:solidFill>
              <a:srgbClr val="000000"/>
            </a:solidFill>
            <a:miter lim="800000"/>
            <a:headEnd/>
            <a:tailEnd/>
          </a:ln>
        </p:spPr>
        <p:txBody>
          <a:bodyPr/>
          <a:lstStyle/>
          <a:p>
            <a:endParaRPr lang="en-US"/>
          </a:p>
        </p:txBody>
      </p:sp>
      <p:sp>
        <p:nvSpPr>
          <p:cNvPr id="10290" name="Line 51"/>
          <p:cNvSpPr>
            <a:spLocks noChangeAspect="1" noChangeShapeType="1"/>
          </p:cNvSpPr>
          <p:nvPr/>
        </p:nvSpPr>
        <p:spPr bwMode="auto">
          <a:xfrm>
            <a:off x="2779713" y="6173788"/>
            <a:ext cx="3706812" cy="1587"/>
          </a:xfrm>
          <a:prstGeom prst="line">
            <a:avLst/>
          </a:prstGeom>
          <a:noFill/>
          <a:ln w="0">
            <a:solidFill>
              <a:srgbClr val="000000"/>
            </a:solidFill>
            <a:round/>
            <a:headEnd/>
            <a:tailEnd/>
          </a:ln>
        </p:spPr>
        <p:txBody>
          <a:bodyPr/>
          <a:lstStyle/>
          <a:p>
            <a:endParaRPr lang="en-US"/>
          </a:p>
        </p:txBody>
      </p:sp>
      <p:sp>
        <p:nvSpPr>
          <p:cNvPr id="10291" name="Line 52"/>
          <p:cNvSpPr>
            <a:spLocks noChangeAspect="1" noChangeShapeType="1"/>
          </p:cNvSpPr>
          <p:nvPr/>
        </p:nvSpPr>
        <p:spPr bwMode="auto">
          <a:xfrm flipV="1">
            <a:off x="2779713" y="6173788"/>
            <a:ext cx="1587" cy="31750"/>
          </a:xfrm>
          <a:prstGeom prst="line">
            <a:avLst/>
          </a:prstGeom>
          <a:noFill/>
          <a:ln w="0">
            <a:solidFill>
              <a:srgbClr val="000000"/>
            </a:solidFill>
            <a:round/>
            <a:headEnd/>
            <a:tailEnd/>
          </a:ln>
        </p:spPr>
        <p:txBody>
          <a:bodyPr/>
          <a:lstStyle/>
          <a:p>
            <a:endParaRPr lang="en-US"/>
          </a:p>
        </p:txBody>
      </p:sp>
      <p:sp>
        <p:nvSpPr>
          <p:cNvPr id="10292" name="Line 53"/>
          <p:cNvSpPr>
            <a:spLocks noChangeAspect="1" noChangeShapeType="1"/>
          </p:cNvSpPr>
          <p:nvPr/>
        </p:nvSpPr>
        <p:spPr bwMode="auto">
          <a:xfrm flipV="1">
            <a:off x="3521075" y="6173788"/>
            <a:ext cx="1588" cy="31750"/>
          </a:xfrm>
          <a:prstGeom prst="line">
            <a:avLst/>
          </a:prstGeom>
          <a:noFill/>
          <a:ln w="0">
            <a:solidFill>
              <a:srgbClr val="000000"/>
            </a:solidFill>
            <a:round/>
            <a:headEnd/>
            <a:tailEnd/>
          </a:ln>
        </p:spPr>
        <p:txBody>
          <a:bodyPr/>
          <a:lstStyle/>
          <a:p>
            <a:endParaRPr lang="en-US"/>
          </a:p>
        </p:txBody>
      </p:sp>
      <p:sp>
        <p:nvSpPr>
          <p:cNvPr id="10293" name="Line 54"/>
          <p:cNvSpPr>
            <a:spLocks noChangeAspect="1" noChangeShapeType="1"/>
          </p:cNvSpPr>
          <p:nvPr/>
        </p:nvSpPr>
        <p:spPr bwMode="auto">
          <a:xfrm flipV="1">
            <a:off x="4262438" y="6173788"/>
            <a:ext cx="1587" cy="31750"/>
          </a:xfrm>
          <a:prstGeom prst="line">
            <a:avLst/>
          </a:prstGeom>
          <a:noFill/>
          <a:ln w="0">
            <a:solidFill>
              <a:srgbClr val="000000"/>
            </a:solidFill>
            <a:round/>
            <a:headEnd/>
            <a:tailEnd/>
          </a:ln>
        </p:spPr>
        <p:txBody>
          <a:bodyPr/>
          <a:lstStyle/>
          <a:p>
            <a:endParaRPr lang="en-US"/>
          </a:p>
        </p:txBody>
      </p:sp>
      <p:sp>
        <p:nvSpPr>
          <p:cNvPr id="10294" name="Line 55"/>
          <p:cNvSpPr>
            <a:spLocks noChangeAspect="1" noChangeShapeType="1"/>
          </p:cNvSpPr>
          <p:nvPr/>
        </p:nvSpPr>
        <p:spPr bwMode="auto">
          <a:xfrm flipV="1">
            <a:off x="5003800" y="6173788"/>
            <a:ext cx="1588" cy="31750"/>
          </a:xfrm>
          <a:prstGeom prst="line">
            <a:avLst/>
          </a:prstGeom>
          <a:noFill/>
          <a:ln w="0">
            <a:solidFill>
              <a:srgbClr val="000000"/>
            </a:solidFill>
            <a:round/>
            <a:headEnd/>
            <a:tailEnd/>
          </a:ln>
        </p:spPr>
        <p:txBody>
          <a:bodyPr/>
          <a:lstStyle/>
          <a:p>
            <a:endParaRPr lang="en-US"/>
          </a:p>
        </p:txBody>
      </p:sp>
      <p:sp>
        <p:nvSpPr>
          <p:cNvPr id="10295" name="Line 56"/>
          <p:cNvSpPr>
            <a:spLocks noChangeAspect="1" noChangeShapeType="1"/>
          </p:cNvSpPr>
          <p:nvPr/>
        </p:nvSpPr>
        <p:spPr bwMode="auto">
          <a:xfrm flipV="1">
            <a:off x="5746750" y="6173788"/>
            <a:ext cx="1588" cy="31750"/>
          </a:xfrm>
          <a:prstGeom prst="line">
            <a:avLst/>
          </a:prstGeom>
          <a:noFill/>
          <a:ln w="0">
            <a:solidFill>
              <a:srgbClr val="000000"/>
            </a:solidFill>
            <a:round/>
            <a:headEnd/>
            <a:tailEnd/>
          </a:ln>
        </p:spPr>
        <p:txBody>
          <a:bodyPr/>
          <a:lstStyle/>
          <a:p>
            <a:endParaRPr lang="en-US"/>
          </a:p>
        </p:txBody>
      </p:sp>
      <p:sp>
        <p:nvSpPr>
          <p:cNvPr id="10296" name="Line 57"/>
          <p:cNvSpPr>
            <a:spLocks noChangeAspect="1" noChangeShapeType="1"/>
          </p:cNvSpPr>
          <p:nvPr/>
        </p:nvSpPr>
        <p:spPr bwMode="auto">
          <a:xfrm flipV="1">
            <a:off x="6486525" y="6173788"/>
            <a:ext cx="3175" cy="31750"/>
          </a:xfrm>
          <a:prstGeom prst="line">
            <a:avLst/>
          </a:prstGeom>
          <a:noFill/>
          <a:ln w="0">
            <a:solidFill>
              <a:srgbClr val="000000"/>
            </a:solidFill>
            <a:round/>
            <a:headEnd/>
            <a:tailEnd/>
          </a:ln>
        </p:spPr>
        <p:txBody>
          <a:bodyPr/>
          <a:lstStyle/>
          <a:p>
            <a:endParaRPr lang="en-US"/>
          </a:p>
        </p:txBody>
      </p:sp>
      <p:sp>
        <p:nvSpPr>
          <p:cNvPr id="10297" name="Rectangle 58"/>
          <p:cNvSpPr>
            <a:spLocks noChangeAspect="1" noChangeArrowheads="1"/>
          </p:cNvSpPr>
          <p:nvPr/>
        </p:nvSpPr>
        <p:spPr bwMode="auto">
          <a:xfrm>
            <a:off x="2754313" y="6264275"/>
            <a:ext cx="57150" cy="122238"/>
          </a:xfrm>
          <a:prstGeom prst="rect">
            <a:avLst/>
          </a:prstGeom>
          <a:noFill/>
          <a:ln w="9525">
            <a:noFill/>
            <a:miter lim="800000"/>
            <a:headEnd/>
            <a:tailEnd/>
          </a:ln>
        </p:spPr>
        <p:txBody>
          <a:bodyPr wrap="none" lIns="0" tIns="0" rIns="0" bIns="0">
            <a:spAutoFit/>
          </a:bodyPr>
          <a:lstStyle/>
          <a:p>
            <a:r>
              <a:rPr lang="en-US" sz="800"/>
              <a:t>0</a:t>
            </a:r>
            <a:endParaRPr lang="en-US"/>
          </a:p>
        </p:txBody>
      </p:sp>
      <p:sp>
        <p:nvSpPr>
          <p:cNvPr id="10298" name="Rectangle 59"/>
          <p:cNvSpPr>
            <a:spLocks noChangeAspect="1" noChangeArrowheads="1"/>
          </p:cNvSpPr>
          <p:nvPr/>
        </p:nvSpPr>
        <p:spPr bwMode="auto">
          <a:xfrm>
            <a:off x="3438525" y="6264275"/>
            <a:ext cx="171450" cy="122238"/>
          </a:xfrm>
          <a:prstGeom prst="rect">
            <a:avLst/>
          </a:prstGeom>
          <a:noFill/>
          <a:ln w="9525">
            <a:noFill/>
            <a:miter lim="800000"/>
            <a:headEnd/>
            <a:tailEnd/>
          </a:ln>
        </p:spPr>
        <p:txBody>
          <a:bodyPr wrap="none" lIns="0" tIns="0" rIns="0" bIns="0">
            <a:spAutoFit/>
          </a:bodyPr>
          <a:lstStyle/>
          <a:p>
            <a:r>
              <a:rPr lang="en-US" sz="800"/>
              <a:t>400</a:t>
            </a:r>
            <a:endParaRPr lang="en-US"/>
          </a:p>
        </p:txBody>
      </p:sp>
      <p:sp>
        <p:nvSpPr>
          <p:cNvPr id="10299" name="Rectangle 60"/>
          <p:cNvSpPr>
            <a:spLocks noChangeAspect="1" noChangeArrowheads="1"/>
          </p:cNvSpPr>
          <p:nvPr/>
        </p:nvSpPr>
        <p:spPr bwMode="auto">
          <a:xfrm>
            <a:off x="4179888" y="6264275"/>
            <a:ext cx="171450" cy="122238"/>
          </a:xfrm>
          <a:prstGeom prst="rect">
            <a:avLst/>
          </a:prstGeom>
          <a:noFill/>
          <a:ln w="9525">
            <a:noFill/>
            <a:miter lim="800000"/>
            <a:headEnd/>
            <a:tailEnd/>
          </a:ln>
        </p:spPr>
        <p:txBody>
          <a:bodyPr wrap="none" lIns="0" tIns="0" rIns="0" bIns="0">
            <a:spAutoFit/>
          </a:bodyPr>
          <a:lstStyle/>
          <a:p>
            <a:r>
              <a:rPr lang="en-US" sz="800"/>
              <a:t>800</a:t>
            </a:r>
            <a:endParaRPr lang="en-US"/>
          </a:p>
        </p:txBody>
      </p:sp>
      <p:sp>
        <p:nvSpPr>
          <p:cNvPr id="10300" name="Rectangle 61"/>
          <p:cNvSpPr>
            <a:spLocks noChangeAspect="1" noChangeArrowheads="1"/>
          </p:cNvSpPr>
          <p:nvPr/>
        </p:nvSpPr>
        <p:spPr bwMode="auto">
          <a:xfrm>
            <a:off x="4889500" y="6264275"/>
            <a:ext cx="228600" cy="122238"/>
          </a:xfrm>
          <a:prstGeom prst="rect">
            <a:avLst/>
          </a:prstGeom>
          <a:noFill/>
          <a:ln w="9525">
            <a:noFill/>
            <a:miter lim="800000"/>
            <a:headEnd/>
            <a:tailEnd/>
          </a:ln>
        </p:spPr>
        <p:txBody>
          <a:bodyPr wrap="none" lIns="0" tIns="0" rIns="0" bIns="0">
            <a:spAutoFit/>
          </a:bodyPr>
          <a:lstStyle/>
          <a:p>
            <a:r>
              <a:rPr lang="en-US" sz="800"/>
              <a:t>1200</a:t>
            </a:r>
            <a:endParaRPr lang="en-US"/>
          </a:p>
        </p:txBody>
      </p:sp>
      <p:sp>
        <p:nvSpPr>
          <p:cNvPr id="10301" name="Rectangle 62"/>
          <p:cNvSpPr>
            <a:spLocks noChangeAspect="1" noChangeArrowheads="1"/>
          </p:cNvSpPr>
          <p:nvPr/>
        </p:nvSpPr>
        <p:spPr bwMode="auto">
          <a:xfrm>
            <a:off x="5630863" y="6264275"/>
            <a:ext cx="228600" cy="122238"/>
          </a:xfrm>
          <a:prstGeom prst="rect">
            <a:avLst/>
          </a:prstGeom>
          <a:noFill/>
          <a:ln w="9525">
            <a:noFill/>
            <a:miter lim="800000"/>
            <a:headEnd/>
            <a:tailEnd/>
          </a:ln>
        </p:spPr>
        <p:txBody>
          <a:bodyPr wrap="none" lIns="0" tIns="0" rIns="0" bIns="0">
            <a:spAutoFit/>
          </a:bodyPr>
          <a:lstStyle/>
          <a:p>
            <a:r>
              <a:rPr lang="en-US" sz="800"/>
              <a:t>1600</a:t>
            </a:r>
            <a:endParaRPr lang="en-US"/>
          </a:p>
        </p:txBody>
      </p:sp>
      <p:sp>
        <p:nvSpPr>
          <p:cNvPr id="10302" name="Rectangle 63"/>
          <p:cNvSpPr>
            <a:spLocks noChangeAspect="1" noChangeArrowheads="1"/>
          </p:cNvSpPr>
          <p:nvPr/>
        </p:nvSpPr>
        <p:spPr bwMode="auto">
          <a:xfrm>
            <a:off x="6370638" y="6264275"/>
            <a:ext cx="228600" cy="122238"/>
          </a:xfrm>
          <a:prstGeom prst="rect">
            <a:avLst/>
          </a:prstGeom>
          <a:noFill/>
          <a:ln w="9525">
            <a:noFill/>
            <a:miter lim="800000"/>
            <a:headEnd/>
            <a:tailEnd/>
          </a:ln>
        </p:spPr>
        <p:txBody>
          <a:bodyPr wrap="none" lIns="0" tIns="0" rIns="0" bIns="0">
            <a:spAutoFit/>
          </a:bodyPr>
          <a:lstStyle/>
          <a:p>
            <a:r>
              <a:rPr lang="en-US" sz="800"/>
              <a:t>2000</a:t>
            </a:r>
            <a:endParaRPr lang="en-US"/>
          </a:p>
        </p:txBody>
      </p:sp>
      <p:sp>
        <p:nvSpPr>
          <p:cNvPr id="10303" name="Rectangle 64"/>
          <p:cNvSpPr>
            <a:spLocks noChangeAspect="1" noChangeArrowheads="1"/>
          </p:cNvSpPr>
          <p:nvPr/>
        </p:nvSpPr>
        <p:spPr bwMode="auto">
          <a:xfrm>
            <a:off x="3125788" y="4214813"/>
            <a:ext cx="7937" cy="650875"/>
          </a:xfrm>
          <a:prstGeom prst="rect">
            <a:avLst/>
          </a:prstGeom>
          <a:noFill/>
          <a:ln w="7938">
            <a:solidFill>
              <a:srgbClr val="000000"/>
            </a:solidFill>
            <a:miter lim="800000"/>
            <a:headEnd/>
            <a:tailEnd/>
          </a:ln>
        </p:spPr>
        <p:txBody>
          <a:bodyPr/>
          <a:lstStyle/>
          <a:p>
            <a:endParaRPr lang="en-US"/>
          </a:p>
        </p:txBody>
      </p:sp>
      <p:sp>
        <p:nvSpPr>
          <p:cNvPr id="10304" name="Rectangle 65"/>
          <p:cNvSpPr>
            <a:spLocks noChangeAspect="1" noChangeArrowheads="1"/>
          </p:cNvSpPr>
          <p:nvPr/>
        </p:nvSpPr>
        <p:spPr bwMode="auto">
          <a:xfrm>
            <a:off x="3141663" y="4214813"/>
            <a:ext cx="7937" cy="650875"/>
          </a:xfrm>
          <a:prstGeom prst="rect">
            <a:avLst/>
          </a:prstGeom>
          <a:noFill/>
          <a:ln w="7938">
            <a:solidFill>
              <a:srgbClr val="000000"/>
            </a:solidFill>
            <a:miter lim="800000"/>
            <a:headEnd/>
            <a:tailEnd/>
          </a:ln>
        </p:spPr>
        <p:txBody>
          <a:bodyPr/>
          <a:lstStyle/>
          <a:p>
            <a:endParaRPr lang="en-US"/>
          </a:p>
        </p:txBody>
      </p:sp>
      <p:sp>
        <p:nvSpPr>
          <p:cNvPr id="10305" name="Rectangle 66"/>
          <p:cNvSpPr>
            <a:spLocks noChangeAspect="1" noChangeArrowheads="1"/>
          </p:cNvSpPr>
          <p:nvPr/>
        </p:nvSpPr>
        <p:spPr bwMode="auto">
          <a:xfrm>
            <a:off x="3159125" y="4214813"/>
            <a:ext cx="7938" cy="650875"/>
          </a:xfrm>
          <a:prstGeom prst="rect">
            <a:avLst/>
          </a:prstGeom>
          <a:noFill/>
          <a:ln w="7938">
            <a:solidFill>
              <a:srgbClr val="000000"/>
            </a:solidFill>
            <a:miter lim="800000"/>
            <a:headEnd/>
            <a:tailEnd/>
          </a:ln>
        </p:spPr>
        <p:txBody>
          <a:bodyPr/>
          <a:lstStyle/>
          <a:p>
            <a:endParaRPr lang="en-US"/>
          </a:p>
        </p:txBody>
      </p:sp>
      <p:sp>
        <p:nvSpPr>
          <p:cNvPr id="10306" name="Rectangle 67"/>
          <p:cNvSpPr>
            <a:spLocks noChangeAspect="1" noChangeArrowheads="1"/>
          </p:cNvSpPr>
          <p:nvPr/>
        </p:nvSpPr>
        <p:spPr bwMode="auto">
          <a:xfrm>
            <a:off x="3702050" y="4214813"/>
            <a:ext cx="7938" cy="650875"/>
          </a:xfrm>
          <a:prstGeom prst="rect">
            <a:avLst/>
          </a:prstGeom>
          <a:noFill/>
          <a:ln w="8001">
            <a:solidFill>
              <a:srgbClr val="000000"/>
            </a:solidFill>
            <a:miter lim="800000"/>
            <a:headEnd/>
            <a:tailEnd/>
          </a:ln>
        </p:spPr>
        <p:txBody>
          <a:bodyPr/>
          <a:lstStyle/>
          <a:p>
            <a:endParaRPr lang="en-US"/>
          </a:p>
        </p:txBody>
      </p:sp>
      <p:sp>
        <p:nvSpPr>
          <p:cNvPr id="10307" name="Rectangle 68"/>
          <p:cNvSpPr>
            <a:spLocks noChangeAspect="1" noChangeArrowheads="1"/>
          </p:cNvSpPr>
          <p:nvPr/>
        </p:nvSpPr>
        <p:spPr bwMode="auto">
          <a:xfrm>
            <a:off x="3719513" y="4214813"/>
            <a:ext cx="7937" cy="650875"/>
          </a:xfrm>
          <a:prstGeom prst="rect">
            <a:avLst/>
          </a:prstGeom>
          <a:noFill/>
          <a:ln w="8001">
            <a:solidFill>
              <a:srgbClr val="000000"/>
            </a:solidFill>
            <a:miter lim="800000"/>
            <a:headEnd/>
            <a:tailEnd/>
          </a:ln>
        </p:spPr>
        <p:txBody>
          <a:bodyPr/>
          <a:lstStyle/>
          <a:p>
            <a:endParaRPr lang="en-US"/>
          </a:p>
        </p:txBody>
      </p:sp>
      <p:sp>
        <p:nvSpPr>
          <p:cNvPr id="10308" name="Rectangle 69"/>
          <p:cNvSpPr>
            <a:spLocks noChangeAspect="1" noChangeArrowheads="1"/>
          </p:cNvSpPr>
          <p:nvPr/>
        </p:nvSpPr>
        <p:spPr bwMode="auto">
          <a:xfrm>
            <a:off x="3784600" y="4214813"/>
            <a:ext cx="7938" cy="650875"/>
          </a:xfrm>
          <a:prstGeom prst="rect">
            <a:avLst/>
          </a:prstGeom>
          <a:noFill/>
          <a:ln w="8001">
            <a:solidFill>
              <a:srgbClr val="000000"/>
            </a:solidFill>
            <a:miter lim="800000"/>
            <a:headEnd/>
            <a:tailEnd/>
          </a:ln>
        </p:spPr>
        <p:txBody>
          <a:bodyPr/>
          <a:lstStyle/>
          <a:p>
            <a:endParaRPr lang="en-US"/>
          </a:p>
        </p:txBody>
      </p:sp>
      <p:sp>
        <p:nvSpPr>
          <p:cNvPr id="10309" name="Rectangle 70"/>
          <p:cNvSpPr>
            <a:spLocks noChangeAspect="1" noChangeArrowheads="1"/>
          </p:cNvSpPr>
          <p:nvPr/>
        </p:nvSpPr>
        <p:spPr bwMode="auto">
          <a:xfrm>
            <a:off x="3802063" y="4214813"/>
            <a:ext cx="7937" cy="650875"/>
          </a:xfrm>
          <a:prstGeom prst="rect">
            <a:avLst/>
          </a:prstGeom>
          <a:noFill/>
          <a:ln w="8001">
            <a:solidFill>
              <a:srgbClr val="000000"/>
            </a:solidFill>
            <a:miter lim="800000"/>
            <a:headEnd/>
            <a:tailEnd/>
          </a:ln>
        </p:spPr>
        <p:txBody>
          <a:bodyPr/>
          <a:lstStyle/>
          <a:p>
            <a:endParaRPr lang="en-US"/>
          </a:p>
        </p:txBody>
      </p:sp>
      <p:sp>
        <p:nvSpPr>
          <p:cNvPr id="10310" name="Rectangle 71"/>
          <p:cNvSpPr>
            <a:spLocks noChangeAspect="1" noChangeArrowheads="1"/>
          </p:cNvSpPr>
          <p:nvPr/>
        </p:nvSpPr>
        <p:spPr bwMode="auto">
          <a:xfrm>
            <a:off x="3802063" y="4214813"/>
            <a:ext cx="7937" cy="650875"/>
          </a:xfrm>
          <a:prstGeom prst="rect">
            <a:avLst/>
          </a:prstGeom>
          <a:noFill/>
          <a:ln w="8001">
            <a:solidFill>
              <a:srgbClr val="000000"/>
            </a:solidFill>
            <a:miter lim="800000"/>
            <a:headEnd/>
            <a:tailEnd/>
          </a:ln>
        </p:spPr>
        <p:txBody>
          <a:bodyPr/>
          <a:lstStyle/>
          <a:p>
            <a:endParaRPr lang="en-US"/>
          </a:p>
        </p:txBody>
      </p:sp>
      <p:sp>
        <p:nvSpPr>
          <p:cNvPr id="10311" name="Rectangle 72"/>
          <p:cNvSpPr>
            <a:spLocks noChangeAspect="1" noChangeArrowheads="1"/>
          </p:cNvSpPr>
          <p:nvPr/>
        </p:nvSpPr>
        <p:spPr bwMode="auto">
          <a:xfrm>
            <a:off x="3816350" y="4214813"/>
            <a:ext cx="9525" cy="650875"/>
          </a:xfrm>
          <a:prstGeom prst="rect">
            <a:avLst/>
          </a:prstGeom>
          <a:noFill/>
          <a:ln w="8001">
            <a:solidFill>
              <a:srgbClr val="000000"/>
            </a:solidFill>
            <a:miter lim="800000"/>
            <a:headEnd/>
            <a:tailEnd/>
          </a:ln>
        </p:spPr>
        <p:txBody>
          <a:bodyPr/>
          <a:lstStyle/>
          <a:p>
            <a:endParaRPr lang="en-US"/>
          </a:p>
        </p:txBody>
      </p:sp>
      <p:sp>
        <p:nvSpPr>
          <p:cNvPr id="10312" name="Rectangle 73"/>
          <p:cNvSpPr>
            <a:spLocks noChangeAspect="1" noChangeArrowheads="1"/>
          </p:cNvSpPr>
          <p:nvPr/>
        </p:nvSpPr>
        <p:spPr bwMode="auto">
          <a:xfrm>
            <a:off x="3816350" y="4214813"/>
            <a:ext cx="9525" cy="650875"/>
          </a:xfrm>
          <a:prstGeom prst="rect">
            <a:avLst/>
          </a:prstGeom>
          <a:noFill/>
          <a:ln w="8001">
            <a:solidFill>
              <a:srgbClr val="000000"/>
            </a:solidFill>
            <a:miter lim="800000"/>
            <a:headEnd/>
            <a:tailEnd/>
          </a:ln>
        </p:spPr>
        <p:txBody>
          <a:bodyPr/>
          <a:lstStyle/>
          <a:p>
            <a:endParaRPr lang="en-US"/>
          </a:p>
        </p:txBody>
      </p:sp>
      <p:sp>
        <p:nvSpPr>
          <p:cNvPr id="10313" name="Rectangle 74"/>
          <p:cNvSpPr>
            <a:spLocks noChangeAspect="1" noChangeArrowheads="1"/>
          </p:cNvSpPr>
          <p:nvPr/>
        </p:nvSpPr>
        <p:spPr bwMode="auto">
          <a:xfrm>
            <a:off x="3833813" y="4214813"/>
            <a:ext cx="9525" cy="650875"/>
          </a:xfrm>
          <a:prstGeom prst="rect">
            <a:avLst/>
          </a:prstGeom>
          <a:noFill/>
          <a:ln w="8001">
            <a:solidFill>
              <a:srgbClr val="000000"/>
            </a:solidFill>
            <a:miter lim="800000"/>
            <a:headEnd/>
            <a:tailEnd/>
          </a:ln>
        </p:spPr>
        <p:txBody>
          <a:bodyPr/>
          <a:lstStyle/>
          <a:p>
            <a:endParaRPr lang="en-US"/>
          </a:p>
        </p:txBody>
      </p:sp>
      <p:sp>
        <p:nvSpPr>
          <p:cNvPr id="10314" name="Rectangle 75"/>
          <p:cNvSpPr>
            <a:spLocks noChangeAspect="1" noChangeArrowheads="1"/>
          </p:cNvSpPr>
          <p:nvPr/>
        </p:nvSpPr>
        <p:spPr bwMode="auto">
          <a:xfrm>
            <a:off x="3833813" y="4214813"/>
            <a:ext cx="9525" cy="650875"/>
          </a:xfrm>
          <a:prstGeom prst="rect">
            <a:avLst/>
          </a:prstGeom>
          <a:noFill/>
          <a:ln w="8001">
            <a:solidFill>
              <a:srgbClr val="000000"/>
            </a:solidFill>
            <a:miter lim="800000"/>
            <a:headEnd/>
            <a:tailEnd/>
          </a:ln>
        </p:spPr>
        <p:txBody>
          <a:bodyPr/>
          <a:lstStyle/>
          <a:p>
            <a:endParaRPr lang="en-US"/>
          </a:p>
        </p:txBody>
      </p:sp>
      <p:sp>
        <p:nvSpPr>
          <p:cNvPr id="10315" name="Rectangle 76"/>
          <p:cNvSpPr>
            <a:spLocks noChangeAspect="1" noChangeArrowheads="1"/>
          </p:cNvSpPr>
          <p:nvPr/>
        </p:nvSpPr>
        <p:spPr bwMode="auto">
          <a:xfrm>
            <a:off x="3851275" y="4214813"/>
            <a:ext cx="6350" cy="650875"/>
          </a:xfrm>
          <a:prstGeom prst="rect">
            <a:avLst/>
          </a:prstGeom>
          <a:noFill/>
          <a:ln w="8001">
            <a:solidFill>
              <a:srgbClr val="000000"/>
            </a:solidFill>
            <a:miter lim="800000"/>
            <a:headEnd/>
            <a:tailEnd/>
          </a:ln>
        </p:spPr>
        <p:txBody>
          <a:bodyPr/>
          <a:lstStyle/>
          <a:p>
            <a:endParaRPr lang="en-US"/>
          </a:p>
        </p:txBody>
      </p:sp>
      <p:sp>
        <p:nvSpPr>
          <p:cNvPr id="10316" name="Rectangle 77"/>
          <p:cNvSpPr>
            <a:spLocks noChangeAspect="1" noChangeArrowheads="1"/>
          </p:cNvSpPr>
          <p:nvPr/>
        </p:nvSpPr>
        <p:spPr bwMode="auto">
          <a:xfrm>
            <a:off x="3884613" y="4214813"/>
            <a:ext cx="7937" cy="650875"/>
          </a:xfrm>
          <a:prstGeom prst="rect">
            <a:avLst/>
          </a:prstGeom>
          <a:noFill/>
          <a:ln w="8001">
            <a:solidFill>
              <a:srgbClr val="000000"/>
            </a:solidFill>
            <a:miter lim="800000"/>
            <a:headEnd/>
            <a:tailEnd/>
          </a:ln>
        </p:spPr>
        <p:txBody>
          <a:bodyPr/>
          <a:lstStyle/>
          <a:p>
            <a:endParaRPr lang="en-US"/>
          </a:p>
        </p:txBody>
      </p:sp>
      <p:sp>
        <p:nvSpPr>
          <p:cNvPr id="10317" name="Rectangle 78"/>
          <p:cNvSpPr>
            <a:spLocks noChangeAspect="1" noChangeArrowheads="1"/>
          </p:cNvSpPr>
          <p:nvPr/>
        </p:nvSpPr>
        <p:spPr bwMode="auto">
          <a:xfrm>
            <a:off x="3898900" y="4214813"/>
            <a:ext cx="9525" cy="650875"/>
          </a:xfrm>
          <a:prstGeom prst="rect">
            <a:avLst/>
          </a:prstGeom>
          <a:noFill/>
          <a:ln w="8001">
            <a:solidFill>
              <a:srgbClr val="000000"/>
            </a:solidFill>
            <a:miter lim="800000"/>
            <a:headEnd/>
            <a:tailEnd/>
          </a:ln>
        </p:spPr>
        <p:txBody>
          <a:bodyPr/>
          <a:lstStyle/>
          <a:p>
            <a:endParaRPr lang="en-US"/>
          </a:p>
        </p:txBody>
      </p:sp>
      <p:sp>
        <p:nvSpPr>
          <p:cNvPr id="10318" name="Rectangle 79"/>
          <p:cNvSpPr>
            <a:spLocks noChangeAspect="1" noChangeArrowheads="1"/>
          </p:cNvSpPr>
          <p:nvPr/>
        </p:nvSpPr>
        <p:spPr bwMode="auto">
          <a:xfrm>
            <a:off x="3990975" y="4214813"/>
            <a:ext cx="7938" cy="650875"/>
          </a:xfrm>
          <a:prstGeom prst="rect">
            <a:avLst/>
          </a:prstGeom>
          <a:noFill/>
          <a:ln w="8001">
            <a:solidFill>
              <a:srgbClr val="000000"/>
            </a:solidFill>
            <a:miter lim="800000"/>
            <a:headEnd/>
            <a:tailEnd/>
          </a:ln>
        </p:spPr>
        <p:txBody>
          <a:bodyPr/>
          <a:lstStyle/>
          <a:p>
            <a:endParaRPr lang="en-US"/>
          </a:p>
        </p:txBody>
      </p:sp>
      <p:sp>
        <p:nvSpPr>
          <p:cNvPr id="10319" name="Rectangle 80"/>
          <p:cNvSpPr>
            <a:spLocks noChangeAspect="1" noChangeArrowheads="1"/>
          </p:cNvSpPr>
          <p:nvPr/>
        </p:nvSpPr>
        <p:spPr bwMode="auto">
          <a:xfrm>
            <a:off x="3990975" y="4214813"/>
            <a:ext cx="7938" cy="650875"/>
          </a:xfrm>
          <a:prstGeom prst="rect">
            <a:avLst/>
          </a:prstGeom>
          <a:noFill/>
          <a:ln w="8001">
            <a:solidFill>
              <a:srgbClr val="000000"/>
            </a:solidFill>
            <a:miter lim="800000"/>
            <a:headEnd/>
            <a:tailEnd/>
          </a:ln>
        </p:spPr>
        <p:txBody>
          <a:bodyPr/>
          <a:lstStyle/>
          <a:p>
            <a:endParaRPr lang="en-US"/>
          </a:p>
        </p:txBody>
      </p:sp>
      <p:sp>
        <p:nvSpPr>
          <p:cNvPr id="10320" name="Rectangle 81"/>
          <p:cNvSpPr>
            <a:spLocks noChangeAspect="1" noChangeArrowheads="1"/>
          </p:cNvSpPr>
          <p:nvPr/>
        </p:nvSpPr>
        <p:spPr bwMode="auto">
          <a:xfrm>
            <a:off x="3998913" y="4214813"/>
            <a:ext cx="9525" cy="650875"/>
          </a:xfrm>
          <a:prstGeom prst="rect">
            <a:avLst/>
          </a:prstGeom>
          <a:noFill/>
          <a:ln w="8001">
            <a:solidFill>
              <a:srgbClr val="000000"/>
            </a:solidFill>
            <a:miter lim="800000"/>
            <a:headEnd/>
            <a:tailEnd/>
          </a:ln>
        </p:spPr>
        <p:txBody>
          <a:bodyPr/>
          <a:lstStyle/>
          <a:p>
            <a:endParaRPr lang="en-US"/>
          </a:p>
        </p:txBody>
      </p:sp>
      <p:sp>
        <p:nvSpPr>
          <p:cNvPr id="10321" name="Rectangle 82"/>
          <p:cNvSpPr>
            <a:spLocks noChangeAspect="1" noChangeArrowheads="1"/>
          </p:cNvSpPr>
          <p:nvPr/>
        </p:nvSpPr>
        <p:spPr bwMode="auto">
          <a:xfrm>
            <a:off x="4008438" y="4214813"/>
            <a:ext cx="7937" cy="650875"/>
          </a:xfrm>
          <a:prstGeom prst="rect">
            <a:avLst/>
          </a:prstGeom>
          <a:noFill/>
          <a:ln w="8001">
            <a:solidFill>
              <a:srgbClr val="000000"/>
            </a:solidFill>
            <a:miter lim="800000"/>
            <a:headEnd/>
            <a:tailEnd/>
          </a:ln>
        </p:spPr>
        <p:txBody>
          <a:bodyPr/>
          <a:lstStyle/>
          <a:p>
            <a:endParaRPr lang="en-US"/>
          </a:p>
        </p:txBody>
      </p:sp>
      <p:sp>
        <p:nvSpPr>
          <p:cNvPr id="10322" name="Rectangle 83"/>
          <p:cNvSpPr>
            <a:spLocks noChangeAspect="1" noChangeArrowheads="1"/>
          </p:cNvSpPr>
          <p:nvPr/>
        </p:nvSpPr>
        <p:spPr bwMode="auto">
          <a:xfrm>
            <a:off x="4048125" y="4214813"/>
            <a:ext cx="7938" cy="650875"/>
          </a:xfrm>
          <a:prstGeom prst="rect">
            <a:avLst/>
          </a:prstGeom>
          <a:noFill/>
          <a:ln w="8001">
            <a:solidFill>
              <a:srgbClr val="000000"/>
            </a:solidFill>
            <a:miter lim="800000"/>
            <a:headEnd/>
            <a:tailEnd/>
          </a:ln>
        </p:spPr>
        <p:txBody>
          <a:bodyPr/>
          <a:lstStyle/>
          <a:p>
            <a:endParaRPr lang="en-US"/>
          </a:p>
        </p:txBody>
      </p:sp>
      <p:sp>
        <p:nvSpPr>
          <p:cNvPr id="10323" name="Rectangle 84"/>
          <p:cNvSpPr>
            <a:spLocks noChangeAspect="1" noChangeArrowheads="1"/>
          </p:cNvSpPr>
          <p:nvPr/>
        </p:nvSpPr>
        <p:spPr bwMode="auto">
          <a:xfrm>
            <a:off x="4073525" y="4214813"/>
            <a:ext cx="7938" cy="650875"/>
          </a:xfrm>
          <a:prstGeom prst="rect">
            <a:avLst/>
          </a:prstGeom>
          <a:noFill/>
          <a:ln w="8001">
            <a:solidFill>
              <a:srgbClr val="000000"/>
            </a:solidFill>
            <a:miter lim="800000"/>
            <a:headEnd/>
            <a:tailEnd/>
          </a:ln>
        </p:spPr>
        <p:txBody>
          <a:bodyPr/>
          <a:lstStyle/>
          <a:p>
            <a:endParaRPr lang="en-US"/>
          </a:p>
        </p:txBody>
      </p:sp>
      <p:sp>
        <p:nvSpPr>
          <p:cNvPr id="10324" name="Rectangle 85"/>
          <p:cNvSpPr>
            <a:spLocks noChangeAspect="1" noChangeArrowheads="1"/>
          </p:cNvSpPr>
          <p:nvPr/>
        </p:nvSpPr>
        <p:spPr bwMode="auto">
          <a:xfrm>
            <a:off x="4089400" y="4214813"/>
            <a:ext cx="7938" cy="650875"/>
          </a:xfrm>
          <a:prstGeom prst="rect">
            <a:avLst/>
          </a:prstGeom>
          <a:noFill/>
          <a:ln w="8001">
            <a:solidFill>
              <a:srgbClr val="000000"/>
            </a:solidFill>
            <a:miter lim="800000"/>
            <a:headEnd/>
            <a:tailEnd/>
          </a:ln>
        </p:spPr>
        <p:txBody>
          <a:bodyPr/>
          <a:lstStyle/>
          <a:p>
            <a:endParaRPr lang="en-US"/>
          </a:p>
        </p:txBody>
      </p:sp>
      <p:sp>
        <p:nvSpPr>
          <p:cNvPr id="10325" name="Rectangle 86"/>
          <p:cNvSpPr>
            <a:spLocks noChangeAspect="1" noChangeArrowheads="1"/>
          </p:cNvSpPr>
          <p:nvPr/>
        </p:nvSpPr>
        <p:spPr bwMode="auto">
          <a:xfrm>
            <a:off x="4114800" y="4214813"/>
            <a:ext cx="7938" cy="650875"/>
          </a:xfrm>
          <a:prstGeom prst="rect">
            <a:avLst/>
          </a:prstGeom>
          <a:noFill/>
          <a:ln w="8001">
            <a:solidFill>
              <a:srgbClr val="000000"/>
            </a:solidFill>
            <a:miter lim="800000"/>
            <a:headEnd/>
            <a:tailEnd/>
          </a:ln>
        </p:spPr>
        <p:txBody>
          <a:bodyPr/>
          <a:lstStyle/>
          <a:p>
            <a:endParaRPr lang="en-US"/>
          </a:p>
        </p:txBody>
      </p:sp>
      <p:sp>
        <p:nvSpPr>
          <p:cNvPr id="10326" name="Rectangle 87"/>
          <p:cNvSpPr>
            <a:spLocks noChangeAspect="1" noChangeArrowheads="1"/>
          </p:cNvSpPr>
          <p:nvPr/>
        </p:nvSpPr>
        <p:spPr bwMode="auto">
          <a:xfrm>
            <a:off x="4459288" y="4214813"/>
            <a:ext cx="9525" cy="650875"/>
          </a:xfrm>
          <a:prstGeom prst="rect">
            <a:avLst/>
          </a:prstGeom>
          <a:noFill/>
          <a:ln w="7938">
            <a:solidFill>
              <a:srgbClr val="000000"/>
            </a:solidFill>
            <a:miter lim="800000"/>
            <a:headEnd/>
            <a:tailEnd/>
          </a:ln>
        </p:spPr>
        <p:txBody>
          <a:bodyPr/>
          <a:lstStyle/>
          <a:p>
            <a:endParaRPr lang="en-US"/>
          </a:p>
        </p:txBody>
      </p:sp>
      <p:sp>
        <p:nvSpPr>
          <p:cNvPr id="10327" name="Rectangle 88"/>
          <p:cNvSpPr>
            <a:spLocks noChangeAspect="1" noChangeArrowheads="1"/>
          </p:cNvSpPr>
          <p:nvPr/>
        </p:nvSpPr>
        <p:spPr bwMode="auto">
          <a:xfrm>
            <a:off x="4459288" y="4214813"/>
            <a:ext cx="9525" cy="650875"/>
          </a:xfrm>
          <a:prstGeom prst="rect">
            <a:avLst/>
          </a:prstGeom>
          <a:noFill/>
          <a:ln w="7938">
            <a:solidFill>
              <a:srgbClr val="000000"/>
            </a:solidFill>
            <a:miter lim="800000"/>
            <a:headEnd/>
            <a:tailEnd/>
          </a:ln>
        </p:spPr>
        <p:txBody>
          <a:bodyPr/>
          <a:lstStyle/>
          <a:p>
            <a:endParaRPr lang="en-US"/>
          </a:p>
        </p:txBody>
      </p:sp>
      <p:sp>
        <p:nvSpPr>
          <p:cNvPr id="10328" name="Rectangle 89"/>
          <p:cNvSpPr>
            <a:spLocks noChangeAspect="1" noChangeArrowheads="1"/>
          </p:cNvSpPr>
          <p:nvPr/>
        </p:nvSpPr>
        <p:spPr bwMode="auto">
          <a:xfrm>
            <a:off x="5037138" y="4214813"/>
            <a:ext cx="7937" cy="650875"/>
          </a:xfrm>
          <a:prstGeom prst="rect">
            <a:avLst/>
          </a:prstGeom>
          <a:noFill/>
          <a:ln w="8001">
            <a:solidFill>
              <a:srgbClr val="000000"/>
            </a:solidFill>
            <a:miter lim="800000"/>
            <a:headEnd/>
            <a:tailEnd/>
          </a:ln>
        </p:spPr>
        <p:txBody>
          <a:bodyPr/>
          <a:lstStyle/>
          <a:p>
            <a:endParaRPr lang="en-US"/>
          </a:p>
        </p:txBody>
      </p:sp>
      <p:sp>
        <p:nvSpPr>
          <p:cNvPr id="10329" name="Rectangle 90"/>
          <p:cNvSpPr>
            <a:spLocks noChangeAspect="1" noChangeArrowheads="1"/>
          </p:cNvSpPr>
          <p:nvPr/>
        </p:nvSpPr>
        <p:spPr bwMode="auto">
          <a:xfrm>
            <a:off x="5037138" y="4214813"/>
            <a:ext cx="7937" cy="650875"/>
          </a:xfrm>
          <a:prstGeom prst="rect">
            <a:avLst/>
          </a:prstGeom>
          <a:noFill/>
          <a:ln w="8001">
            <a:solidFill>
              <a:srgbClr val="000000"/>
            </a:solidFill>
            <a:miter lim="800000"/>
            <a:headEnd/>
            <a:tailEnd/>
          </a:ln>
        </p:spPr>
        <p:txBody>
          <a:bodyPr/>
          <a:lstStyle/>
          <a:p>
            <a:endParaRPr lang="en-US"/>
          </a:p>
        </p:txBody>
      </p:sp>
      <p:sp>
        <p:nvSpPr>
          <p:cNvPr id="10330" name="Rectangle 91"/>
          <p:cNvSpPr>
            <a:spLocks noChangeAspect="1" noChangeArrowheads="1"/>
          </p:cNvSpPr>
          <p:nvPr/>
        </p:nvSpPr>
        <p:spPr bwMode="auto">
          <a:xfrm>
            <a:off x="5054600" y="4214813"/>
            <a:ext cx="7938" cy="650875"/>
          </a:xfrm>
          <a:prstGeom prst="rect">
            <a:avLst/>
          </a:prstGeom>
          <a:noFill/>
          <a:ln w="8001">
            <a:solidFill>
              <a:srgbClr val="000000"/>
            </a:solidFill>
            <a:miter lim="800000"/>
            <a:headEnd/>
            <a:tailEnd/>
          </a:ln>
        </p:spPr>
        <p:txBody>
          <a:bodyPr/>
          <a:lstStyle/>
          <a:p>
            <a:endParaRPr lang="en-US"/>
          </a:p>
        </p:txBody>
      </p:sp>
      <p:sp>
        <p:nvSpPr>
          <p:cNvPr id="10331" name="Rectangle 92"/>
          <p:cNvSpPr>
            <a:spLocks noChangeAspect="1" noChangeArrowheads="1"/>
          </p:cNvSpPr>
          <p:nvPr/>
        </p:nvSpPr>
        <p:spPr bwMode="auto">
          <a:xfrm>
            <a:off x="5062538" y="4214813"/>
            <a:ext cx="6350" cy="650875"/>
          </a:xfrm>
          <a:prstGeom prst="rect">
            <a:avLst/>
          </a:prstGeom>
          <a:noFill/>
          <a:ln w="8001">
            <a:solidFill>
              <a:srgbClr val="000000"/>
            </a:solidFill>
            <a:miter lim="800000"/>
            <a:headEnd/>
            <a:tailEnd/>
          </a:ln>
        </p:spPr>
        <p:txBody>
          <a:bodyPr/>
          <a:lstStyle/>
          <a:p>
            <a:endParaRPr lang="en-US"/>
          </a:p>
        </p:txBody>
      </p:sp>
      <p:sp>
        <p:nvSpPr>
          <p:cNvPr id="10332" name="Rectangle 93"/>
          <p:cNvSpPr>
            <a:spLocks noChangeAspect="1" noChangeArrowheads="1"/>
          </p:cNvSpPr>
          <p:nvPr/>
        </p:nvSpPr>
        <p:spPr bwMode="auto">
          <a:xfrm>
            <a:off x="5068888" y="4214813"/>
            <a:ext cx="9525" cy="650875"/>
          </a:xfrm>
          <a:prstGeom prst="rect">
            <a:avLst/>
          </a:prstGeom>
          <a:noFill/>
          <a:ln w="8001">
            <a:solidFill>
              <a:srgbClr val="000000"/>
            </a:solidFill>
            <a:miter lim="800000"/>
            <a:headEnd/>
            <a:tailEnd/>
          </a:ln>
        </p:spPr>
        <p:txBody>
          <a:bodyPr/>
          <a:lstStyle/>
          <a:p>
            <a:endParaRPr lang="en-US"/>
          </a:p>
        </p:txBody>
      </p:sp>
      <p:sp>
        <p:nvSpPr>
          <p:cNvPr id="10333" name="Rectangle 94"/>
          <p:cNvSpPr>
            <a:spLocks noChangeAspect="1" noChangeArrowheads="1"/>
          </p:cNvSpPr>
          <p:nvPr/>
        </p:nvSpPr>
        <p:spPr bwMode="auto">
          <a:xfrm>
            <a:off x="5068888" y="4214813"/>
            <a:ext cx="9525" cy="650875"/>
          </a:xfrm>
          <a:prstGeom prst="rect">
            <a:avLst/>
          </a:prstGeom>
          <a:noFill/>
          <a:ln w="8001">
            <a:solidFill>
              <a:srgbClr val="000000"/>
            </a:solidFill>
            <a:miter lim="800000"/>
            <a:headEnd/>
            <a:tailEnd/>
          </a:ln>
        </p:spPr>
        <p:txBody>
          <a:bodyPr/>
          <a:lstStyle/>
          <a:p>
            <a:endParaRPr lang="en-US"/>
          </a:p>
        </p:txBody>
      </p:sp>
      <p:sp>
        <p:nvSpPr>
          <p:cNvPr id="10334" name="Rectangle 95"/>
          <p:cNvSpPr>
            <a:spLocks noChangeAspect="1" noChangeArrowheads="1"/>
          </p:cNvSpPr>
          <p:nvPr/>
        </p:nvSpPr>
        <p:spPr bwMode="auto">
          <a:xfrm>
            <a:off x="5086350" y="4214813"/>
            <a:ext cx="9525" cy="650875"/>
          </a:xfrm>
          <a:prstGeom prst="rect">
            <a:avLst/>
          </a:prstGeom>
          <a:noFill/>
          <a:ln w="8001">
            <a:solidFill>
              <a:srgbClr val="000000"/>
            </a:solidFill>
            <a:miter lim="800000"/>
            <a:headEnd/>
            <a:tailEnd/>
          </a:ln>
        </p:spPr>
        <p:txBody>
          <a:bodyPr/>
          <a:lstStyle/>
          <a:p>
            <a:endParaRPr lang="en-US"/>
          </a:p>
        </p:txBody>
      </p:sp>
      <p:sp>
        <p:nvSpPr>
          <p:cNvPr id="10335" name="Rectangle 96"/>
          <p:cNvSpPr>
            <a:spLocks noChangeAspect="1" noChangeArrowheads="1"/>
          </p:cNvSpPr>
          <p:nvPr/>
        </p:nvSpPr>
        <p:spPr bwMode="auto">
          <a:xfrm>
            <a:off x="5086350" y="4214813"/>
            <a:ext cx="9525" cy="650875"/>
          </a:xfrm>
          <a:prstGeom prst="rect">
            <a:avLst/>
          </a:prstGeom>
          <a:noFill/>
          <a:ln w="8001">
            <a:solidFill>
              <a:srgbClr val="000000"/>
            </a:solidFill>
            <a:miter lim="800000"/>
            <a:headEnd/>
            <a:tailEnd/>
          </a:ln>
        </p:spPr>
        <p:txBody>
          <a:bodyPr/>
          <a:lstStyle/>
          <a:p>
            <a:endParaRPr lang="en-US"/>
          </a:p>
        </p:txBody>
      </p:sp>
      <p:sp>
        <p:nvSpPr>
          <p:cNvPr id="10336" name="Rectangle 97"/>
          <p:cNvSpPr>
            <a:spLocks noChangeAspect="1" noChangeArrowheads="1"/>
          </p:cNvSpPr>
          <p:nvPr/>
        </p:nvSpPr>
        <p:spPr bwMode="auto">
          <a:xfrm>
            <a:off x="5210175" y="4214813"/>
            <a:ext cx="9525" cy="650875"/>
          </a:xfrm>
          <a:prstGeom prst="rect">
            <a:avLst/>
          </a:prstGeom>
          <a:noFill/>
          <a:ln w="8001">
            <a:solidFill>
              <a:srgbClr val="000000"/>
            </a:solidFill>
            <a:miter lim="800000"/>
            <a:headEnd/>
            <a:tailEnd/>
          </a:ln>
        </p:spPr>
        <p:txBody>
          <a:bodyPr/>
          <a:lstStyle/>
          <a:p>
            <a:endParaRPr lang="en-US"/>
          </a:p>
        </p:txBody>
      </p:sp>
      <p:sp>
        <p:nvSpPr>
          <p:cNvPr id="10337" name="Rectangle 98"/>
          <p:cNvSpPr>
            <a:spLocks noChangeAspect="1" noChangeArrowheads="1"/>
          </p:cNvSpPr>
          <p:nvPr/>
        </p:nvSpPr>
        <p:spPr bwMode="auto">
          <a:xfrm>
            <a:off x="5375275" y="4214813"/>
            <a:ext cx="9525" cy="650875"/>
          </a:xfrm>
          <a:prstGeom prst="rect">
            <a:avLst/>
          </a:prstGeom>
          <a:noFill/>
          <a:ln w="7938">
            <a:solidFill>
              <a:srgbClr val="000000"/>
            </a:solidFill>
            <a:miter lim="800000"/>
            <a:headEnd/>
            <a:tailEnd/>
          </a:ln>
        </p:spPr>
        <p:txBody>
          <a:bodyPr/>
          <a:lstStyle/>
          <a:p>
            <a:endParaRPr lang="en-US"/>
          </a:p>
        </p:txBody>
      </p:sp>
      <p:sp>
        <p:nvSpPr>
          <p:cNvPr id="10338" name="Rectangle 99"/>
          <p:cNvSpPr>
            <a:spLocks noChangeAspect="1" noChangeArrowheads="1"/>
          </p:cNvSpPr>
          <p:nvPr/>
        </p:nvSpPr>
        <p:spPr bwMode="auto">
          <a:xfrm>
            <a:off x="5408613" y="4214813"/>
            <a:ext cx="7937" cy="650875"/>
          </a:xfrm>
          <a:prstGeom prst="rect">
            <a:avLst/>
          </a:prstGeom>
          <a:noFill/>
          <a:ln w="7938">
            <a:solidFill>
              <a:srgbClr val="000000"/>
            </a:solidFill>
            <a:miter lim="800000"/>
            <a:headEnd/>
            <a:tailEnd/>
          </a:ln>
        </p:spPr>
        <p:txBody>
          <a:bodyPr/>
          <a:lstStyle/>
          <a:p>
            <a:endParaRPr lang="en-US"/>
          </a:p>
        </p:txBody>
      </p:sp>
      <p:sp>
        <p:nvSpPr>
          <p:cNvPr id="10339" name="Rectangle 100"/>
          <p:cNvSpPr>
            <a:spLocks noChangeAspect="1" noChangeArrowheads="1"/>
          </p:cNvSpPr>
          <p:nvPr/>
        </p:nvSpPr>
        <p:spPr bwMode="auto">
          <a:xfrm>
            <a:off x="5416550" y="4214813"/>
            <a:ext cx="9525" cy="650875"/>
          </a:xfrm>
          <a:prstGeom prst="rect">
            <a:avLst/>
          </a:prstGeom>
          <a:noFill/>
          <a:ln w="7938">
            <a:solidFill>
              <a:srgbClr val="000000"/>
            </a:solidFill>
            <a:miter lim="800000"/>
            <a:headEnd/>
            <a:tailEnd/>
          </a:ln>
        </p:spPr>
        <p:txBody>
          <a:bodyPr/>
          <a:lstStyle/>
          <a:p>
            <a:endParaRPr lang="en-US"/>
          </a:p>
        </p:txBody>
      </p:sp>
      <p:sp>
        <p:nvSpPr>
          <p:cNvPr id="10340" name="Rectangle 101"/>
          <p:cNvSpPr>
            <a:spLocks noChangeAspect="1" noChangeArrowheads="1"/>
          </p:cNvSpPr>
          <p:nvPr/>
        </p:nvSpPr>
        <p:spPr bwMode="auto">
          <a:xfrm>
            <a:off x="5426075" y="4214813"/>
            <a:ext cx="6350" cy="650875"/>
          </a:xfrm>
          <a:prstGeom prst="rect">
            <a:avLst/>
          </a:prstGeom>
          <a:noFill/>
          <a:ln w="7938">
            <a:solidFill>
              <a:srgbClr val="000000"/>
            </a:solidFill>
            <a:miter lim="800000"/>
            <a:headEnd/>
            <a:tailEnd/>
          </a:ln>
        </p:spPr>
        <p:txBody>
          <a:bodyPr/>
          <a:lstStyle/>
          <a:p>
            <a:endParaRPr lang="en-US"/>
          </a:p>
        </p:txBody>
      </p:sp>
      <p:sp>
        <p:nvSpPr>
          <p:cNvPr id="10341" name="Rectangle 102"/>
          <p:cNvSpPr>
            <a:spLocks noChangeAspect="1" noChangeArrowheads="1"/>
          </p:cNvSpPr>
          <p:nvPr/>
        </p:nvSpPr>
        <p:spPr bwMode="auto">
          <a:xfrm>
            <a:off x="5753100" y="4214813"/>
            <a:ext cx="9525" cy="650875"/>
          </a:xfrm>
          <a:prstGeom prst="rect">
            <a:avLst/>
          </a:prstGeom>
          <a:noFill/>
          <a:ln w="8001">
            <a:solidFill>
              <a:srgbClr val="000000"/>
            </a:solidFill>
            <a:miter lim="800000"/>
            <a:headEnd/>
            <a:tailEnd/>
          </a:ln>
        </p:spPr>
        <p:txBody>
          <a:bodyPr/>
          <a:lstStyle/>
          <a:p>
            <a:endParaRPr lang="en-US"/>
          </a:p>
        </p:txBody>
      </p:sp>
      <p:sp>
        <p:nvSpPr>
          <p:cNvPr id="10342" name="Rectangle 103"/>
          <p:cNvSpPr>
            <a:spLocks noChangeAspect="1" noChangeArrowheads="1"/>
          </p:cNvSpPr>
          <p:nvPr/>
        </p:nvSpPr>
        <p:spPr bwMode="auto">
          <a:xfrm>
            <a:off x="5886450" y="4214813"/>
            <a:ext cx="7938" cy="650875"/>
          </a:xfrm>
          <a:prstGeom prst="rect">
            <a:avLst/>
          </a:prstGeom>
          <a:noFill/>
          <a:ln w="8001">
            <a:solidFill>
              <a:srgbClr val="000000"/>
            </a:solidFill>
            <a:miter lim="800000"/>
            <a:headEnd/>
            <a:tailEnd/>
          </a:ln>
        </p:spPr>
        <p:txBody>
          <a:bodyPr/>
          <a:lstStyle/>
          <a:p>
            <a:endParaRPr lang="en-US"/>
          </a:p>
        </p:txBody>
      </p:sp>
      <p:sp>
        <p:nvSpPr>
          <p:cNvPr id="10343" name="Rectangle 104"/>
          <p:cNvSpPr>
            <a:spLocks noChangeAspect="1" noChangeArrowheads="1"/>
          </p:cNvSpPr>
          <p:nvPr/>
        </p:nvSpPr>
        <p:spPr bwMode="auto">
          <a:xfrm>
            <a:off x="5927725" y="4214813"/>
            <a:ext cx="7938" cy="650875"/>
          </a:xfrm>
          <a:prstGeom prst="rect">
            <a:avLst/>
          </a:prstGeom>
          <a:noFill/>
          <a:ln w="8001">
            <a:solidFill>
              <a:srgbClr val="000000"/>
            </a:solidFill>
            <a:miter lim="800000"/>
            <a:headEnd/>
            <a:tailEnd/>
          </a:ln>
        </p:spPr>
        <p:txBody>
          <a:bodyPr/>
          <a:lstStyle/>
          <a:p>
            <a:endParaRPr lang="en-US"/>
          </a:p>
        </p:txBody>
      </p:sp>
      <p:sp>
        <p:nvSpPr>
          <p:cNvPr id="10344" name="Rectangle 105"/>
          <p:cNvSpPr>
            <a:spLocks noChangeAspect="1" noChangeArrowheads="1"/>
          </p:cNvSpPr>
          <p:nvPr/>
        </p:nvSpPr>
        <p:spPr bwMode="auto">
          <a:xfrm>
            <a:off x="5953125" y="4214813"/>
            <a:ext cx="6350" cy="650875"/>
          </a:xfrm>
          <a:prstGeom prst="rect">
            <a:avLst/>
          </a:prstGeom>
          <a:noFill/>
          <a:ln w="8001">
            <a:solidFill>
              <a:srgbClr val="000000"/>
            </a:solidFill>
            <a:miter lim="800000"/>
            <a:headEnd/>
            <a:tailEnd/>
          </a:ln>
        </p:spPr>
        <p:txBody>
          <a:bodyPr/>
          <a:lstStyle/>
          <a:p>
            <a:endParaRPr lang="en-US"/>
          </a:p>
        </p:txBody>
      </p:sp>
      <p:sp>
        <p:nvSpPr>
          <p:cNvPr id="10345" name="Rectangle 106"/>
          <p:cNvSpPr>
            <a:spLocks noChangeAspect="1" noChangeArrowheads="1"/>
          </p:cNvSpPr>
          <p:nvPr/>
        </p:nvSpPr>
        <p:spPr bwMode="auto">
          <a:xfrm>
            <a:off x="5953125" y="4214813"/>
            <a:ext cx="6350" cy="650875"/>
          </a:xfrm>
          <a:prstGeom prst="rect">
            <a:avLst/>
          </a:prstGeom>
          <a:noFill/>
          <a:ln w="8001">
            <a:solidFill>
              <a:srgbClr val="000000"/>
            </a:solidFill>
            <a:miter lim="800000"/>
            <a:headEnd/>
            <a:tailEnd/>
          </a:ln>
        </p:spPr>
        <p:txBody>
          <a:bodyPr/>
          <a:lstStyle/>
          <a:p>
            <a:endParaRPr lang="en-US"/>
          </a:p>
        </p:txBody>
      </p:sp>
      <p:sp>
        <p:nvSpPr>
          <p:cNvPr id="10346" name="Rectangle 107"/>
          <p:cNvSpPr>
            <a:spLocks noChangeAspect="1" noChangeArrowheads="1"/>
          </p:cNvSpPr>
          <p:nvPr/>
        </p:nvSpPr>
        <p:spPr bwMode="auto">
          <a:xfrm>
            <a:off x="5959475" y="4214813"/>
            <a:ext cx="9525" cy="650875"/>
          </a:xfrm>
          <a:prstGeom prst="rect">
            <a:avLst/>
          </a:prstGeom>
          <a:noFill/>
          <a:ln w="8001">
            <a:solidFill>
              <a:srgbClr val="000000"/>
            </a:solidFill>
            <a:miter lim="800000"/>
            <a:headEnd/>
            <a:tailEnd/>
          </a:ln>
        </p:spPr>
        <p:txBody>
          <a:bodyPr/>
          <a:lstStyle/>
          <a:p>
            <a:endParaRPr lang="en-US"/>
          </a:p>
        </p:txBody>
      </p:sp>
      <p:sp>
        <p:nvSpPr>
          <p:cNvPr id="10347" name="Rectangle 108"/>
          <p:cNvSpPr>
            <a:spLocks noChangeAspect="1" noChangeArrowheads="1"/>
          </p:cNvSpPr>
          <p:nvPr/>
        </p:nvSpPr>
        <p:spPr bwMode="auto">
          <a:xfrm>
            <a:off x="5984875" y="4214813"/>
            <a:ext cx="9525" cy="650875"/>
          </a:xfrm>
          <a:prstGeom prst="rect">
            <a:avLst/>
          </a:prstGeom>
          <a:noFill/>
          <a:ln w="8001">
            <a:solidFill>
              <a:srgbClr val="000000"/>
            </a:solidFill>
            <a:miter lim="800000"/>
            <a:headEnd/>
            <a:tailEnd/>
          </a:ln>
        </p:spPr>
        <p:txBody>
          <a:bodyPr/>
          <a:lstStyle/>
          <a:p>
            <a:endParaRPr lang="en-US"/>
          </a:p>
        </p:txBody>
      </p:sp>
      <p:sp>
        <p:nvSpPr>
          <p:cNvPr id="10348" name="Rectangle 109"/>
          <p:cNvSpPr>
            <a:spLocks noChangeAspect="1" noChangeArrowheads="1"/>
          </p:cNvSpPr>
          <p:nvPr/>
        </p:nvSpPr>
        <p:spPr bwMode="auto">
          <a:xfrm>
            <a:off x="6132513" y="4214813"/>
            <a:ext cx="9525" cy="650875"/>
          </a:xfrm>
          <a:prstGeom prst="rect">
            <a:avLst/>
          </a:prstGeom>
          <a:noFill/>
          <a:ln w="8001">
            <a:solidFill>
              <a:srgbClr val="000000"/>
            </a:solidFill>
            <a:miter lim="800000"/>
            <a:headEnd/>
            <a:tailEnd/>
          </a:ln>
        </p:spPr>
        <p:txBody>
          <a:bodyPr/>
          <a:lstStyle/>
          <a:p>
            <a:endParaRPr lang="en-US"/>
          </a:p>
        </p:txBody>
      </p:sp>
      <p:sp>
        <p:nvSpPr>
          <p:cNvPr id="10349" name="Line 110"/>
          <p:cNvSpPr>
            <a:spLocks noChangeAspect="1" noChangeShapeType="1"/>
          </p:cNvSpPr>
          <p:nvPr/>
        </p:nvSpPr>
        <p:spPr bwMode="auto">
          <a:xfrm>
            <a:off x="2805113" y="4865688"/>
            <a:ext cx="3673475" cy="3175"/>
          </a:xfrm>
          <a:prstGeom prst="line">
            <a:avLst/>
          </a:prstGeom>
          <a:noFill/>
          <a:ln w="0">
            <a:solidFill>
              <a:srgbClr val="000000"/>
            </a:solidFill>
            <a:round/>
            <a:headEnd/>
            <a:tailEnd/>
          </a:ln>
        </p:spPr>
        <p:txBody>
          <a:bodyPr/>
          <a:lstStyle/>
          <a:p>
            <a:endParaRPr lang="en-US"/>
          </a:p>
        </p:txBody>
      </p:sp>
      <p:sp>
        <p:nvSpPr>
          <p:cNvPr id="10350" name="Line 111"/>
          <p:cNvSpPr>
            <a:spLocks noChangeAspect="1" noChangeShapeType="1"/>
          </p:cNvSpPr>
          <p:nvPr/>
        </p:nvSpPr>
        <p:spPr bwMode="auto">
          <a:xfrm flipV="1">
            <a:off x="2805113" y="4865688"/>
            <a:ext cx="1587" cy="41275"/>
          </a:xfrm>
          <a:prstGeom prst="line">
            <a:avLst/>
          </a:prstGeom>
          <a:noFill/>
          <a:ln w="0">
            <a:solidFill>
              <a:srgbClr val="000000"/>
            </a:solidFill>
            <a:round/>
            <a:headEnd/>
            <a:tailEnd/>
          </a:ln>
        </p:spPr>
        <p:txBody>
          <a:bodyPr/>
          <a:lstStyle/>
          <a:p>
            <a:endParaRPr lang="en-US"/>
          </a:p>
        </p:txBody>
      </p:sp>
      <p:sp>
        <p:nvSpPr>
          <p:cNvPr id="10351" name="Line 112"/>
          <p:cNvSpPr>
            <a:spLocks noChangeAspect="1" noChangeShapeType="1"/>
          </p:cNvSpPr>
          <p:nvPr/>
        </p:nvSpPr>
        <p:spPr bwMode="auto">
          <a:xfrm flipV="1">
            <a:off x="3536950" y="4865688"/>
            <a:ext cx="1588" cy="41275"/>
          </a:xfrm>
          <a:prstGeom prst="line">
            <a:avLst/>
          </a:prstGeom>
          <a:noFill/>
          <a:ln w="0">
            <a:solidFill>
              <a:srgbClr val="000000"/>
            </a:solidFill>
            <a:round/>
            <a:headEnd/>
            <a:tailEnd/>
          </a:ln>
        </p:spPr>
        <p:txBody>
          <a:bodyPr/>
          <a:lstStyle/>
          <a:p>
            <a:endParaRPr lang="en-US"/>
          </a:p>
        </p:txBody>
      </p:sp>
      <p:sp>
        <p:nvSpPr>
          <p:cNvPr id="10352" name="Line 113"/>
          <p:cNvSpPr>
            <a:spLocks noChangeAspect="1" noChangeShapeType="1"/>
          </p:cNvSpPr>
          <p:nvPr/>
        </p:nvSpPr>
        <p:spPr bwMode="auto">
          <a:xfrm flipV="1">
            <a:off x="4270375" y="4865688"/>
            <a:ext cx="1588" cy="41275"/>
          </a:xfrm>
          <a:prstGeom prst="line">
            <a:avLst/>
          </a:prstGeom>
          <a:noFill/>
          <a:ln w="0">
            <a:solidFill>
              <a:srgbClr val="000000"/>
            </a:solidFill>
            <a:round/>
            <a:headEnd/>
            <a:tailEnd/>
          </a:ln>
        </p:spPr>
        <p:txBody>
          <a:bodyPr/>
          <a:lstStyle/>
          <a:p>
            <a:endParaRPr lang="en-US"/>
          </a:p>
        </p:txBody>
      </p:sp>
      <p:sp>
        <p:nvSpPr>
          <p:cNvPr id="10353" name="Line 114"/>
          <p:cNvSpPr>
            <a:spLocks noChangeAspect="1" noChangeShapeType="1"/>
          </p:cNvSpPr>
          <p:nvPr/>
        </p:nvSpPr>
        <p:spPr bwMode="auto">
          <a:xfrm flipV="1">
            <a:off x="5003800" y="4865688"/>
            <a:ext cx="1588" cy="41275"/>
          </a:xfrm>
          <a:prstGeom prst="line">
            <a:avLst/>
          </a:prstGeom>
          <a:noFill/>
          <a:ln w="0">
            <a:solidFill>
              <a:srgbClr val="000000"/>
            </a:solidFill>
            <a:round/>
            <a:headEnd/>
            <a:tailEnd/>
          </a:ln>
        </p:spPr>
        <p:txBody>
          <a:bodyPr/>
          <a:lstStyle/>
          <a:p>
            <a:endParaRPr lang="en-US"/>
          </a:p>
        </p:txBody>
      </p:sp>
      <p:sp>
        <p:nvSpPr>
          <p:cNvPr id="10354" name="Line 115"/>
          <p:cNvSpPr>
            <a:spLocks noChangeAspect="1" noChangeShapeType="1"/>
          </p:cNvSpPr>
          <p:nvPr/>
        </p:nvSpPr>
        <p:spPr bwMode="auto">
          <a:xfrm flipV="1">
            <a:off x="5746750" y="4865688"/>
            <a:ext cx="1588" cy="41275"/>
          </a:xfrm>
          <a:prstGeom prst="line">
            <a:avLst/>
          </a:prstGeom>
          <a:noFill/>
          <a:ln w="0">
            <a:solidFill>
              <a:srgbClr val="000000"/>
            </a:solidFill>
            <a:round/>
            <a:headEnd/>
            <a:tailEnd/>
          </a:ln>
        </p:spPr>
        <p:txBody>
          <a:bodyPr/>
          <a:lstStyle/>
          <a:p>
            <a:endParaRPr lang="en-US"/>
          </a:p>
        </p:txBody>
      </p:sp>
      <p:sp>
        <p:nvSpPr>
          <p:cNvPr id="10355" name="Line 116"/>
          <p:cNvSpPr>
            <a:spLocks noChangeAspect="1" noChangeShapeType="1"/>
          </p:cNvSpPr>
          <p:nvPr/>
        </p:nvSpPr>
        <p:spPr bwMode="auto">
          <a:xfrm flipV="1">
            <a:off x="6478588" y="4865688"/>
            <a:ext cx="1587" cy="41275"/>
          </a:xfrm>
          <a:prstGeom prst="line">
            <a:avLst/>
          </a:prstGeom>
          <a:noFill/>
          <a:ln w="0">
            <a:solidFill>
              <a:srgbClr val="000000"/>
            </a:solidFill>
            <a:round/>
            <a:headEnd/>
            <a:tailEnd/>
          </a:ln>
        </p:spPr>
        <p:txBody>
          <a:bodyPr/>
          <a:lstStyle/>
          <a:p>
            <a:endParaRPr lang="en-US"/>
          </a:p>
        </p:txBody>
      </p:sp>
      <p:sp>
        <p:nvSpPr>
          <p:cNvPr id="10356" name="Rectangle 117"/>
          <p:cNvSpPr>
            <a:spLocks noChangeAspect="1" noChangeArrowheads="1"/>
          </p:cNvSpPr>
          <p:nvPr/>
        </p:nvSpPr>
        <p:spPr bwMode="auto">
          <a:xfrm>
            <a:off x="2770188" y="4981575"/>
            <a:ext cx="63500" cy="134938"/>
          </a:xfrm>
          <a:prstGeom prst="rect">
            <a:avLst/>
          </a:prstGeom>
          <a:noFill/>
          <a:ln w="9525">
            <a:noFill/>
            <a:miter lim="800000"/>
            <a:headEnd/>
            <a:tailEnd/>
          </a:ln>
        </p:spPr>
        <p:txBody>
          <a:bodyPr wrap="none" lIns="0" tIns="0" rIns="0" bIns="0">
            <a:spAutoFit/>
          </a:bodyPr>
          <a:lstStyle/>
          <a:p>
            <a:r>
              <a:rPr lang="en-US" sz="900"/>
              <a:t>0</a:t>
            </a:r>
            <a:endParaRPr lang="en-US"/>
          </a:p>
        </p:txBody>
      </p:sp>
      <p:sp>
        <p:nvSpPr>
          <p:cNvPr id="10357" name="Rectangle 118"/>
          <p:cNvSpPr>
            <a:spLocks noChangeAspect="1" noChangeArrowheads="1"/>
          </p:cNvSpPr>
          <p:nvPr/>
        </p:nvSpPr>
        <p:spPr bwMode="auto">
          <a:xfrm>
            <a:off x="3438525" y="4981575"/>
            <a:ext cx="190500" cy="134938"/>
          </a:xfrm>
          <a:prstGeom prst="rect">
            <a:avLst/>
          </a:prstGeom>
          <a:noFill/>
          <a:ln w="9525">
            <a:noFill/>
            <a:miter lim="800000"/>
            <a:headEnd/>
            <a:tailEnd/>
          </a:ln>
        </p:spPr>
        <p:txBody>
          <a:bodyPr wrap="none" lIns="0" tIns="0" rIns="0" bIns="0">
            <a:spAutoFit/>
          </a:bodyPr>
          <a:lstStyle/>
          <a:p>
            <a:r>
              <a:rPr lang="en-US" sz="900"/>
              <a:t>400</a:t>
            </a:r>
            <a:endParaRPr lang="en-US"/>
          </a:p>
        </p:txBody>
      </p:sp>
      <p:sp>
        <p:nvSpPr>
          <p:cNvPr id="10358" name="Rectangle 119"/>
          <p:cNvSpPr>
            <a:spLocks noChangeAspect="1" noChangeArrowheads="1"/>
          </p:cNvSpPr>
          <p:nvPr/>
        </p:nvSpPr>
        <p:spPr bwMode="auto">
          <a:xfrm>
            <a:off x="4175125" y="4981575"/>
            <a:ext cx="190500" cy="134938"/>
          </a:xfrm>
          <a:prstGeom prst="rect">
            <a:avLst/>
          </a:prstGeom>
          <a:noFill/>
          <a:ln w="9525">
            <a:noFill/>
            <a:miter lim="800000"/>
            <a:headEnd/>
            <a:tailEnd/>
          </a:ln>
        </p:spPr>
        <p:txBody>
          <a:bodyPr wrap="none" lIns="0" tIns="0" rIns="0" bIns="0">
            <a:spAutoFit/>
          </a:bodyPr>
          <a:lstStyle/>
          <a:p>
            <a:r>
              <a:rPr lang="en-US" sz="900"/>
              <a:t>800</a:t>
            </a:r>
            <a:endParaRPr lang="en-US"/>
          </a:p>
        </p:txBody>
      </p:sp>
      <p:sp>
        <p:nvSpPr>
          <p:cNvPr id="10359" name="Rectangle 120"/>
          <p:cNvSpPr>
            <a:spLocks noChangeAspect="1" noChangeArrowheads="1"/>
          </p:cNvSpPr>
          <p:nvPr/>
        </p:nvSpPr>
        <p:spPr bwMode="auto">
          <a:xfrm>
            <a:off x="4881563" y="4981575"/>
            <a:ext cx="254000" cy="134938"/>
          </a:xfrm>
          <a:prstGeom prst="rect">
            <a:avLst/>
          </a:prstGeom>
          <a:noFill/>
          <a:ln w="9525">
            <a:noFill/>
            <a:miter lim="800000"/>
            <a:headEnd/>
            <a:tailEnd/>
          </a:ln>
        </p:spPr>
        <p:txBody>
          <a:bodyPr wrap="none" lIns="0" tIns="0" rIns="0" bIns="0">
            <a:spAutoFit/>
          </a:bodyPr>
          <a:lstStyle/>
          <a:p>
            <a:r>
              <a:rPr lang="en-US" sz="900"/>
              <a:t>1200</a:t>
            </a:r>
            <a:endParaRPr lang="en-US"/>
          </a:p>
        </p:txBody>
      </p:sp>
      <p:sp>
        <p:nvSpPr>
          <p:cNvPr id="10360" name="Rectangle 121"/>
          <p:cNvSpPr>
            <a:spLocks noChangeAspect="1" noChangeArrowheads="1"/>
          </p:cNvSpPr>
          <p:nvPr/>
        </p:nvSpPr>
        <p:spPr bwMode="auto">
          <a:xfrm>
            <a:off x="5613400" y="4981575"/>
            <a:ext cx="254000" cy="134938"/>
          </a:xfrm>
          <a:prstGeom prst="rect">
            <a:avLst/>
          </a:prstGeom>
          <a:noFill/>
          <a:ln w="9525">
            <a:noFill/>
            <a:miter lim="800000"/>
            <a:headEnd/>
            <a:tailEnd/>
          </a:ln>
        </p:spPr>
        <p:txBody>
          <a:bodyPr wrap="none" lIns="0" tIns="0" rIns="0" bIns="0">
            <a:spAutoFit/>
          </a:bodyPr>
          <a:lstStyle/>
          <a:p>
            <a:r>
              <a:rPr lang="en-US" sz="900"/>
              <a:t>1600</a:t>
            </a:r>
            <a:endParaRPr lang="en-US"/>
          </a:p>
        </p:txBody>
      </p:sp>
      <p:sp>
        <p:nvSpPr>
          <p:cNvPr id="10361" name="Rectangle 122"/>
          <p:cNvSpPr>
            <a:spLocks noChangeAspect="1" noChangeArrowheads="1"/>
          </p:cNvSpPr>
          <p:nvPr/>
        </p:nvSpPr>
        <p:spPr bwMode="auto">
          <a:xfrm>
            <a:off x="6348413" y="4981575"/>
            <a:ext cx="254000" cy="134938"/>
          </a:xfrm>
          <a:prstGeom prst="rect">
            <a:avLst/>
          </a:prstGeom>
          <a:noFill/>
          <a:ln w="9525">
            <a:noFill/>
            <a:miter lim="800000"/>
            <a:headEnd/>
            <a:tailEnd/>
          </a:ln>
        </p:spPr>
        <p:txBody>
          <a:bodyPr wrap="none" lIns="0" tIns="0" rIns="0" bIns="0">
            <a:spAutoFit/>
          </a:bodyPr>
          <a:lstStyle/>
          <a:p>
            <a:r>
              <a:rPr lang="en-US" sz="900"/>
              <a:t>2000</a:t>
            </a:r>
            <a:endParaRPr lang="en-US"/>
          </a:p>
        </p:txBody>
      </p:sp>
      <p:sp>
        <p:nvSpPr>
          <p:cNvPr id="10362" name="Rectangle 123"/>
          <p:cNvSpPr>
            <a:spLocks noChangeAspect="1" noChangeArrowheads="1"/>
          </p:cNvSpPr>
          <p:nvPr/>
        </p:nvSpPr>
        <p:spPr bwMode="auto">
          <a:xfrm>
            <a:off x="4032250" y="2678113"/>
            <a:ext cx="7938" cy="650875"/>
          </a:xfrm>
          <a:prstGeom prst="rect">
            <a:avLst/>
          </a:prstGeom>
          <a:noFill/>
          <a:ln w="7938">
            <a:solidFill>
              <a:srgbClr val="000000"/>
            </a:solidFill>
            <a:miter lim="800000"/>
            <a:headEnd/>
            <a:tailEnd/>
          </a:ln>
        </p:spPr>
        <p:txBody>
          <a:bodyPr/>
          <a:lstStyle/>
          <a:p>
            <a:endParaRPr lang="en-US"/>
          </a:p>
        </p:txBody>
      </p:sp>
      <p:sp>
        <p:nvSpPr>
          <p:cNvPr id="10363" name="Rectangle 124"/>
          <p:cNvSpPr>
            <a:spLocks noChangeAspect="1" noChangeArrowheads="1"/>
          </p:cNvSpPr>
          <p:nvPr/>
        </p:nvSpPr>
        <p:spPr bwMode="auto">
          <a:xfrm>
            <a:off x="4040188" y="2678113"/>
            <a:ext cx="7937" cy="650875"/>
          </a:xfrm>
          <a:prstGeom prst="rect">
            <a:avLst/>
          </a:prstGeom>
          <a:noFill/>
          <a:ln w="7938">
            <a:solidFill>
              <a:srgbClr val="000000"/>
            </a:solidFill>
            <a:miter lim="800000"/>
            <a:headEnd/>
            <a:tailEnd/>
          </a:ln>
        </p:spPr>
        <p:txBody>
          <a:bodyPr/>
          <a:lstStyle/>
          <a:p>
            <a:endParaRPr lang="en-US"/>
          </a:p>
        </p:txBody>
      </p:sp>
      <p:sp>
        <p:nvSpPr>
          <p:cNvPr id="10364" name="Rectangle 125"/>
          <p:cNvSpPr>
            <a:spLocks noChangeAspect="1" noChangeArrowheads="1"/>
          </p:cNvSpPr>
          <p:nvPr/>
        </p:nvSpPr>
        <p:spPr bwMode="auto">
          <a:xfrm>
            <a:off x="4073525" y="2678113"/>
            <a:ext cx="7938" cy="650875"/>
          </a:xfrm>
          <a:prstGeom prst="rect">
            <a:avLst/>
          </a:prstGeom>
          <a:noFill/>
          <a:ln w="7938">
            <a:solidFill>
              <a:srgbClr val="000000"/>
            </a:solidFill>
            <a:miter lim="800000"/>
            <a:headEnd/>
            <a:tailEnd/>
          </a:ln>
        </p:spPr>
        <p:txBody>
          <a:bodyPr/>
          <a:lstStyle/>
          <a:p>
            <a:endParaRPr lang="en-US"/>
          </a:p>
        </p:txBody>
      </p:sp>
      <p:sp>
        <p:nvSpPr>
          <p:cNvPr id="10365" name="Rectangle 126"/>
          <p:cNvSpPr>
            <a:spLocks noChangeAspect="1" noChangeArrowheads="1"/>
          </p:cNvSpPr>
          <p:nvPr/>
        </p:nvSpPr>
        <p:spPr bwMode="auto">
          <a:xfrm>
            <a:off x="4221163" y="2678113"/>
            <a:ext cx="7937" cy="650875"/>
          </a:xfrm>
          <a:prstGeom prst="rect">
            <a:avLst/>
          </a:prstGeom>
          <a:noFill/>
          <a:ln w="7938">
            <a:solidFill>
              <a:srgbClr val="000000"/>
            </a:solidFill>
            <a:miter lim="800000"/>
            <a:headEnd/>
            <a:tailEnd/>
          </a:ln>
        </p:spPr>
        <p:txBody>
          <a:bodyPr/>
          <a:lstStyle/>
          <a:p>
            <a:endParaRPr lang="en-US"/>
          </a:p>
        </p:txBody>
      </p:sp>
      <p:sp>
        <p:nvSpPr>
          <p:cNvPr id="10366" name="Rectangle 127"/>
          <p:cNvSpPr>
            <a:spLocks noChangeAspect="1" noChangeArrowheads="1"/>
          </p:cNvSpPr>
          <p:nvPr/>
        </p:nvSpPr>
        <p:spPr bwMode="auto">
          <a:xfrm>
            <a:off x="4229100" y="2678113"/>
            <a:ext cx="9525" cy="650875"/>
          </a:xfrm>
          <a:prstGeom prst="rect">
            <a:avLst/>
          </a:prstGeom>
          <a:noFill/>
          <a:ln w="7938">
            <a:solidFill>
              <a:srgbClr val="000000"/>
            </a:solidFill>
            <a:miter lim="800000"/>
            <a:headEnd/>
            <a:tailEnd/>
          </a:ln>
        </p:spPr>
        <p:txBody>
          <a:bodyPr/>
          <a:lstStyle/>
          <a:p>
            <a:endParaRPr lang="en-US"/>
          </a:p>
        </p:txBody>
      </p:sp>
      <p:sp>
        <p:nvSpPr>
          <p:cNvPr id="10367" name="Rectangle 128"/>
          <p:cNvSpPr>
            <a:spLocks noChangeAspect="1" noChangeArrowheads="1"/>
          </p:cNvSpPr>
          <p:nvPr/>
        </p:nvSpPr>
        <p:spPr bwMode="auto">
          <a:xfrm>
            <a:off x="4262438" y="2678113"/>
            <a:ext cx="7937" cy="650875"/>
          </a:xfrm>
          <a:prstGeom prst="rect">
            <a:avLst/>
          </a:prstGeom>
          <a:noFill/>
          <a:ln w="7938">
            <a:solidFill>
              <a:srgbClr val="000000"/>
            </a:solidFill>
            <a:miter lim="800000"/>
            <a:headEnd/>
            <a:tailEnd/>
          </a:ln>
        </p:spPr>
        <p:txBody>
          <a:bodyPr/>
          <a:lstStyle/>
          <a:p>
            <a:endParaRPr lang="en-US"/>
          </a:p>
        </p:txBody>
      </p:sp>
      <p:sp>
        <p:nvSpPr>
          <p:cNvPr id="10368" name="Rectangle 129"/>
          <p:cNvSpPr>
            <a:spLocks noChangeAspect="1" noChangeArrowheads="1"/>
          </p:cNvSpPr>
          <p:nvPr/>
        </p:nvSpPr>
        <p:spPr bwMode="auto">
          <a:xfrm>
            <a:off x="5086350" y="2678113"/>
            <a:ext cx="9525" cy="650875"/>
          </a:xfrm>
          <a:prstGeom prst="rect">
            <a:avLst/>
          </a:prstGeom>
          <a:noFill/>
          <a:ln w="7938">
            <a:solidFill>
              <a:srgbClr val="000000"/>
            </a:solidFill>
            <a:miter lim="800000"/>
            <a:headEnd/>
            <a:tailEnd/>
          </a:ln>
        </p:spPr>
        <p:txBody>
          <a:bodyPr/>
          <a:lstStyle/>
          <a:p>
            <a:endParaRPr lang="en-US"/>
          </a:p>
        </p:txBody>
      </p:sp>
      <p:sp>
        <p:nvSpPr>
          <p:cNvPr id="10369" name="Rectangle 130"/>
          <p:cNvSpPr>
            <a:spLocks noChangeAspect="1" noChangeArrowheads="1"/>
          </p:cNvSpPr>
          <p:nvPr/>
        </p:nvSpPr>
        <p:spPr bwMode="auto">
          <a:xfrm>
            <a:off x="5095875" y="2678113"/>
            <a:ext cx="7938" cy="650875"/>
          </a:xfrm>
          <a:prstGeom prst="rect">
            <a:avLst/>
          </a:prstGeom>
          <a:noFill/>
          <a:ln w="7938">
            <a:solidFill>
              <a:srgbClr val="000000"/>
            </a:solidFill>
            <a:miter lim="800000"/>
            <a:headEnd/>
            <a:tailEnd/>
          </a:ln>
        </p:spPr>
        <p:txBody>
          <a:bodyPr/>
          <a:lstStyle/>
          <a:p>
            <a:endParaRPr lang="en-US"/>
          </a:p>
        </p:txBody>
      </p:sp>
      <p:sp>
        <p:nvSpPr>
          <p:cNvPr id="10370" name="Rectangle 131"/>
          <p:cNvSpPr>
            <a:spLocks noChangeAspect="1" noChangeArrowheads="1"/>
          </p:cNvSpPr>
          <p:nvPr/>
        </p:nvSpPr>
        <p:spPr bwMode="auto">
          <a:xfrm>
            <a:off x="5110163" y="2678113"/>
            <a:ext cx="9525" cy="650875"/>
          </a:xfrm>
          <a:prstGeom prst="rect">
            <a:avLst/>
          </a:prstGeom>
          <a:noFill/>
          <a:ln w="7938">
            <a:solidFill>
              <a:srgbClr val="000000"/>
            </a:solidFill>
            <a:miter lim="800000"/>
            <a:headEnd/>
            <a:tailEnd/>
          </a:ln>
        </p:spPr>
        <p:txBody>
          <a:bodyPr/>
          <a:lstStyle/>
          <a:p>
            <a:endParaRPr lang="en-US"/>
          </a:p>
        </p:txBody>
      </p:sp>
      <p:sp>
        <p:nvSpPr>
          <p:cNvPr id="10371" name="Rectangle 132"/>
          <p:cNvSpPr>
            <a:spLocks noChangeAspect="1" noChangeArrowheads="1"/>
          </p:cNvSpPr>
          <p:nvPr/>
        </p:nvSpPr>
        <p:spPr bwMode="auto">
          <a:xfrm>
            <a:off x="5467350" y="2678113"/>
            <a:ext cx="6350" cy="650875"/>
          </a:xfrm>
          <a:prstGeom prst="rect">
            <a:avLst/>
          </a:prstGeom>
          <a:noFill/>
          <a:ln w="8001">
            <a:solidFill>
              <a:srgbClr val="000000"/>
            </a:solidFill>
            <a:miter lim="800000"/>
            <a:headEnd/>
            <a:tailEnd/>
          </a:ln>
        </p:spPr>
        <p:txBody>
          <a:bodyPr/>
          <a:lstStyle/>
          <a:p>
            <a:endParaRPr lang="en-US"/>
          </a:p>
        </p:txBody>
      </p:sp>
      <p:sp>
        <p:nvSpPr>
          <p:cNvPr id="10372" name="Rectangle 133"/>
          <p:cNvSpPr>
            <a:spLocks noChangeAspect="1" noChangeArrowheads="1"/>
          </p:cNvSpPr>
          <p:nvPr/>
        </p:nvSpPr>
        <p:spPr bwMode="auto">
          <a:xfrm>
            <a:off x="5522913" y="2678113"/>
            <a:ext cx="9525" cy="650875"/>
          </a:xfrm>
          <a:prstGeom prst="rect">
            <a:avLst/>
          </a:prstGeom>
          <a:noFill/>
          <a:ln w="8001">
            <a:solidFill>
              <a:srgbClr val="000000"/>
            </a:solidFill>
            <a:miter lim="800000"/>
            <a:headEnd/>
            <a:tailEnd/>
          </a:ln>
        </p:spPr>
        <p:txBody>
          <a:bodyPr/>
          <a:lstStyle/>
          <a:p>
            <a:endParaRPr lang="en-US"/>
          </a:p>
        </p:txBody>
      </p:sp>
      <p:sp>
        <p:nvSpPr>
          <p:cNvPr id="10373" name="Rectangle 134"/>
          <p:cNvSpPr>
            <a:spLocks noChangeAspect="1" noChangeArrowheads="1"/>
          </p:cNvSpPr>
          <p:nvPr/>
        </p:nvSpPr>
        <p:spPr bwMode="auto">
          <a:xfrm>
            <a:off x="5556250" y="2678113"/>
            <a:ext cx="7938" cy="650875"/>
          </a:xfrm>
          <a:prstGeom prst="rect">
            <a:avLst/>
          </a:prstGeom>
          <a:noFill/>
          <a:ln w="8001">
            <a:solidFill>
              <a:srgbClr val="000000"/>
            </a:solidFill>
            <a:miter lim="800000"/>
            <a:headEnd/>
            <a:tailEnd/>
          </a:ln>
        </p:spPr>
        <p:txBody>
          <a:bodyPr/>
          <a:lstStyle/>
          <a:p>
            <a:endParaRPr lang="en-US"/>
          </a:p>
        </p:txBody>
      </p:sp>
      <p:sp>
        <p:nvSpPr>
          <p:cNvPr id="10374" name="Rectangle 135"/>
          <p:cNvSpPr>
            <a:spLocks noChangeAspect="1" noChangeArrowheads="1"/>
          </p:cNvSpPr>
          <p:nvPr/>
        </p:nvSpPr>
        <p:spPr bwMode="auto">
          <a:xfrm>
            <a:off x="5746750" y="2678113"/>
            <a:ext cx="6350" cy="650875"/>
          </a:xfrm>
          <a:prstGeom prst="rect">
            <a:avLst/>
          </a:prstGeom>
          <a:noFill/>
          <a:ln w="7938">
            <a:solidFill>
              <a:srgbClr val="000000"/>
            </a:solidFill>
            <a:miter lim="800000"/>
            <a:headEnd/>
            <a:tailEnd/>
          </a:ln>
        </p:spPr>
        <p:txBody>
          <a:bodyPr/>
          <a:lstStyle/>
          <a:p>
            <a:endParaRPr lang="en-US"/>
          </a:p>
        </p:txBody>
      </p:sp>
      <p:sp>
        <p:nvSpPr>
          <p:cNvPr id="10375" name="Rectangle 136"/>
          <p:cNvSpPr>
            <a:spLocks noChangeAspect="1" noChangeArrowheads="1"/>
          </p:cNvSpPr>
          <p:nvPr/>
        </p:nvSpPr>
        <p:spPr bwMode="auto">
          <a:xfrm>
            <a:off x="5861050" y="2678113"/>
            <a:ext cx="9525" cy="650875"/>
          </a:xfrm>
          <a:prstGeom prst="rect">
            <a:avLst/>
          </a:prstGeom>
          <a:noFill/>
          <a:ln w="7938">
            <a:solidFill>
              <a:srgbClr val="000000"/>
            </a:solidFill>
            <a:miter lim="800000"/>
            <a:headEnd/>
            <a:tailEnd/>
          </a:ln>
        </p:spPr>
        <p:txBody>
          <a:bodyPr/>
          <a:lstStyle/>
          <a:p>
            <a:endParaRPr lang="en-US"/>
          </a:p>
        </p:txBody>
      </p:sp>
      <p:sp>
        <p:nvSpPr>
          <p:cNvPr id="10376" name="Rectangle 137"/>
          <p:cNvSpPr>
            <a:spLocks noChangeAspect="1" noChangeArrowheads="1"/>
          </p:cNvSpPr>
          <p:nvPr/>
        </p:nvSpPr>
        <p:spPr bwMode="auto">
          <a:xfrm>
            <a:off x="5902325" y="2678113"/>
            <a:ext cx="9525" cy="650875"/>
          </a:xfrm>
          <a:prstGeom prst="rect">
            <a:avLst/>
          </a:prstGeom>
          <a:noFill/>
          <a:ln w="7938">
            <a:solidFill>
              <a:srgbClr val="000000"/>
            </a:solidFill>
            <a:miter lim="800000"/>
            <a:headEnd/>
            <a:tailEnd/>
          </a:ln>
        </p:spPr>
        <p:txBody>
          <a:bodyPr/>
          <a:lstStyle/>
          <a:p>
            <a:endParaRPr lang="en-US"/>
          </a:p>
        </p:txBody>
      </p:sp>
      <p:sp>
        <p:nvSpPr>
          <p:cNvPr id="10377" name="Rectangle 138"/>
          <p:cNvSpPr>
            <a:spLocks noChangeAspect="1" noChangeArrowheads="1"/>
          </p:cNvSpPr>
          <p:nvPr/>
        </p:nvSpPr>
        <p:spPr bwMode="auto">
          <a:xfrm>
            <a:off x="5911850" y="2678113"/>
            <a:ext cx="6350" cy="650875"/>
          </a:xfrm>
          <a:prstGeom prst="rect">
            <a:avLst/>
          </a:prstGeom>
          <a:noFill/>
          <a:ln w="7938">
            <a:solidFill>
              <a:srgbClr val="000000"/>
            </a:solidFill>
            <a:miter lim="800000"/>
            <a:headEnd/>
            <a:tailEnd/>
          </a:ln>
        </p:spPr>
        <p:txBody>
          <a:bodyPr/>
          <a:lstStyle/>
          <a:p>
            <a:endParaRPr lang="en-US"/>
          </a:p>
        </p:txBody>
      </p:sp>
      <p:sp>
        <p:nvSpPr>
          <p:cNvPr id="10378" name="Rectangle 139"/>
          <p:cNvSpPr>
            <a:spLocks noChangeAspect="1" noChangeArrowheads="1"/>
          </p:cNvSpPr>
          <p:nvPr/>
        </p:nvSpPr>
        <p:spPr bwMode="auto">
          <a:xfrm>
            <a:off x="6183313" y="2678113"/>
            <a:ext cx="7937" cy="650875"/>
          </a:xfrm>
          <a:prstGeom prst="rect">
            <a:avLst/>
          </a:prstGeom>
          <a:noFill/>
          <a:ln w="7938">
            <a:solidFill>
              <a:srgbClr val="000000"/>
            </a:solidFill>
            <a:miter lim="800000"/>
            <a:headEnd/>
            <a:tailEnd/>
          </a:ln>
        </p:spPr>
        <p:txBody>
          <a:bodyPr/>
          <a:lstStyle/>
          <a:p>
            <a:endParaRPr lang="en-US"/>
          </a:p>
        </p:txBody>
      </p:sp>
      <p:sp>
        <p:nvSpPr>
          <p:cNvPr id="10379" name="Line 140"/>
          <p:cNvSpPr>
            <a:spLocks noChangeAspect="1" noChangeShapeType="1"/>
          </p:cNvSpPr>
          <p:nvPr/>
        </p:nvSpPr>
        <p:spPr bwMode="auto">
          <a:xfrm>
            <a:off x="2795588" y="3328988"/>
            <a:ext cx="3667125" cy="1587"/>
          </a:xfrm>
          <a:prstGeom prst="line">
            <a:avLst/>
          </a:prstGeom>
          <a:noFill/>
          <a:ln w="0">
            <a:solidFill>
              <a:srgbClr val="000000"/>
            </a:solidFill>
            <a:round/>
            <a:headEnd/>
            <a:tailEnd/>
          </a:ln>
        </p:spPr>
        <p:txBody>
          <a:bodyPr/>
          <a:lstStyle/>
          <a:p>
            <a:endParaRPr lang="en-US"/>
          </a:p>
        </p:txBody>
      </p:sp>
      <p:sp>
        <p:nvSpPr>
          <p:cNvPr id="10380" name="Line 141"/>
          <p:cNvSpPr>
            <a:spLocks noChangeAspect="1" noChangeShapeType="1"/>
          </p:cNvSpPr>
          <p:nvPr/>
        </p:nvSpPr>
        <p:spPr bwMode="auto">
          <a:xfrm flipV="1">
            <a:off x="2795588" y="3328988"/>
            <a:ext cx="1587" cy="41275"/>
          </a:xfrm>
          <a:prstGeom prst="line">
            <a:avLst/>
          </a:prstGeom>
          <a:noFill/>
          <a:ln w="0">
            <a:solidFill>
              <a:srgbClr val="000000"/>
            </a:solidFill>
            <a:round/>
            <a:headEnd/>
            <a:tailEnd/>
          </a:ln>
        </p:spPr>
        <p:txBody>
          <a:bodyPr/>
          <a:lstStyle/>
          <a:p>
            <a:endParaRPr lang="en-US"/>
          </a:p>
        </p:txBody>
      </p:sp>
      <p:sp>
        <p:nvSpPr>
          <p:cNvPr id="10381" name="Line 142"/>
          <p:cNvSpPr>
            <a:spLocks noChangeAspect="1" noChangeShapeType="1"/>
          </p:cNvSpPr>
          <p:nvPr/>
        </p:nvSpPr>
        <p:spPr bwMode="auto">
          <a:xfrm flipV="1">
            <a:off x="3530600" y="3328988"/>
            <a:ext cx="1588" cy="41275"/>
          </a:xfrm>
          <a:prstGeom prst="line">
            <a:avLst/>
          </a:prstGeom>
          <a:noFill/>
          <a:ln w="0">
            <a:solidFill>
              <a:srgbClr val="000000"/>
            </a:solidFill>
            <a:round/>
            <a:headEnd/>
            <a:tailEnd/>
          </a:ln>
        </p:spPr>
        <p:txBody>
          <a:bodyPr/>
          <a:lstStyle/>
          <a:p>
            <a:endParaRPr lang="en-US"/>
          </a:p>
        </p:txBody>
      </p:sp>
      <p:sp>
        <p:nvSpPr>
          <p:cNvPr id="10382" name="Line 143"/>
          <p:cNvSpPr>
            <a:spLocks noChangeAspect="1" noChangeShapeType="1"/>
          </p:cNvSpPr>
          <p:nvPr/>
        </p:nvSpPr>
        <p:spPr bwMode="auto">
          <a:xfrm flipV="1">
            <a:off x="4262438" y="3328988"/>
            <a:ext cx="1587" cy="41275"/>
          </a:xfrm>
          <a:prstGeom prst="line">
            <a:avLst/>
          </a:prstGeom>
          <a:noFill/>
          <a:ln w="0">
            <a:solidFill>
              <a:srgbClr val="000000"/>
            </a:solidFill>
            <a:round/>
            <a:headEnd/>
            <a:tailEnd/>
          </a:ln>
        </p:spPr>
        <p:txBody>
          <a:bodyPr/>
          <a:lstStyle/>
          <a:p>
            <a:endParaRPr lang="en-US"/>
          </a:p>
        </p:txBody>
      </p:sp>
      <p:sp>
        <p:nvSpPr>
          <p:cNvPr id="10383" name="Line 144"/>
          <p:cNvSpPr>
            <a:spLocks noChangeAspect="1" noChangeShapeType="1"/>
          </p:cNvSpPr>
          <p:nvPr/>
        </p:nvSpPr>
        <p:spPr bwMode="auto">
          <a:xfrm flipV="1">
            <a:off x="4995863" y="3328988"/>
            <a:ext cx="1587" cy="41275"/>
          </a:xfrm>
          <a:prstGeom prst="line">
            <a:avLst/>
          </a:prstGeom>
          <a:noFill/>
          <a:ln w="0">
            <a:solidFill>
              <a:srgbClr val="000000"/>
            </a:solidFill>
            <a:round/>
            <a:headEnd/>
            <a:tailEnd/>
          </a:ln>
        </p:spPr>
        <p:txBody>
          <a:bodyPr/>
          <a:lstStyle/>
          <a:p>
            <a:endParaRPr lang="en-US"/>
          </a:p>
        </p:txBody>
      </p:sp>
      <p:sp>
        <p:nvSpPr>
          <p:cNvPr id="10384" name="Line 145"/>
          <p:cNvSpPr>
            <a:spLocks noChangeAspect="1" noChangeShapeType="1"/>
          </p:cNvSpPr>
          <p:nvPr/>
        </p:nvSpPr>
        <p:spPr bwMode="auto">
          <a:xfrm flipV="1">
            <a:off x="5729288" y="3328988"/>
            <a:ext cx="1587" cy="41275"/>
          </a:xfrm>
          <a:prstGeom prst="line">
            <a:avLst/>
          </a:prstGeom>
          <a:noFill/>
          <a:ln w="0">
            <a:solidFill>
              <a:srgbClr val="000000"/>
            </a:solidFill>
            <a:round/>
            <a:headEnd/>
            <a:tailEnd/>
          </a:ln>
        </p:spPr>
        <p:txBody>
          <a:bodyPr/>
          <a:lstStyle/>
          <a:p>
            <a:endParaRPr lang="en-US"/>
          </a:p>
        </p:txBody>
      </p:sp>
      <p:sp>
        <p:nvSpPr>
          <p:cNvPr id="10385" name="Line 146"/>
          <p:cNvSpPr>
            <a:spLocks noChangeAspect="1" noChangeShapeType="1"/>
          </p:cNvSpPr>
          <p:nvPr/>
        </p:nvSpPr>
        <p:spPr bwMode="auto">
          <a:xfrm flipV="1">
            <a:off x="6462713" y="3328988"/>
            <a:ext cx="1587" cy="41275"/>
          </a:xfrm>
          <a:prstGeom prst="line">
            <a:avLst/>
          </a:prstGeom>
          <a:noFill/>
          <a:ln w="0">
            <a:solidFill>
              <a:srgbClr val="000000"/>
            </a:solidFill>
            <a:round/>
            <a:headEnd/>
            <a:tailEnd/>
          </a:ln>
        </p:spPr>
        <p:txBody>
          <a:bodyPr/>
          <a:lstStyle/>
          <a:p>
            <a:endParaRPr lang="en-US"/>
          </a:p>
        </p:txBody>
      </p:sp>
      <p:sp>
        <p:nvSpPr>
          <p:cNvPr id="10386" name="Rectangle 147"/>
          <p:cNvSpPr>
            <a:spLocks noChangeAspect="1" noChangeArrowheads="1"/>
          </p:cNvSpPr>
          <p:nvPr/>
        </p:nvSpPr>
        <p:spPr bwMode="auto">
          <a:xfrm>
            <a:off x="2763838" y="3444875"/>
            <a:ext cx="63500" cy="136525"/>
          </a:xfrm>
          <a:prstGeom prst="rect">
            <a:avLst/>
          </a:prstGeom>
          <a:noFill/>
          <a:ln w="9525">
            <a:noFill/>
            <a:miter lim="800000"/>
            <a:headEnd/>
            <a:tailEnd/>
          </a:ln>
        </p:spPr>
        <p:txBody>
          <a:bodyPr wrap="none" lIns="0" tIns="0" rIns="0" bIns="0">
            <a:spAutoFit/>
          </a:bodyPr>
          <a:lstStyle/>
          <a:p>
            <a:r>
              <a:rPr lang="en-US" sz="900"/>
              <a:t>0</a:t>
            </a:r>
            <a:endParaRPr lang="en-US"/>
          </a:p>
        </p:txBody>
      </p:sp>
      <p:sp>
        <p:nvSpPr>
          <p:cNvPr id="10387" name="Rectangle 148"/>
          <p:cNvSpPr>
            <a:spLocks noChangeAspect="1" noChangeArrowheads="1"/>
          </p:cNvSpPr>
          <p:nvPr/>
        </p:nvSpPr>
        <p:spPr bwMode="auto">
          <a:xfrm>
            <a:off x="3430588" y="3444875"/>
            <a:ext cx="190500" cy="136525"/>
          </a:xfrm>
          <a:prstGeom prst="rect">
            <a:avLst/>
          </a:prstGeom>
          <a:noFill/>
          <a:ln w="9525">
            <a:noFill/>
            <a:miter lim="800000"/>
            <a:headEnd/>
            <a:tailEnd/>
          </a:ln>
        </p:spPr>
        <p:txBody>
          <a:bodyPr wrap="none" lIns="0" tIns="0" rIns="0" bIns="0">
            <a:spAutoFit/>
          </a:bodyPr>
          <a:lstStyle/>
          <a:p>
            <a:r>
              <a:rPr lang="en-US" sz="900"/>
              <a:t>400</a:t>
            </a:r>
            <a:endParaRPr lang="en-US"/>
          </a:p>
        </p:txBody>
      </p:sp>
      <p:sp>
        <p:nvSpPr>
          <p:cNvPr id="10388" name="Rectangle 149"/>
          <p:cNvSpPr>
            <a:spLocks noChangeAspect="1" noChangeArrowheads="1"/>
          </p:cNvSpPr>
          <p:nvPr/>
        </p:nvSpPr>
        <p:spPr bwMode="auto">
          <a:xfrm>
            <a:off x="4164013" y="3444875"/>
            <a:ext cx="190500" cy="136525"/>
          </a:xfrm>
          <a:prstGeom prst="rect">
            <a:avLst/>
          </a:prstGeom>
          <a:noFill/>
          <a:ln w="9525">
            <a:noFill/>
            <a:miter lim="800000"/>
            <a:headEnd/>
            <a:tailEnd/>
          </a:ln>
        </p:spPr>
        <p:txBody>
          <a:bodyPr wrap="none" lIns="0" tIns="0" rIns="0" bIns="0">
            <a:spAutoFit/>
          </a:bodyPr>
          <a:lstStyle/>
          <a:p>
            <a:r>
              <a:rPr lang="en-US" sz="900"/>
              <a:t>800</a:t>
            </a:r>
            <a:endParaRPr lang="en-US"/>
          </a:p>
        </p:txBody>
      </p:sp>
      <p:sp>
        <p:nvSpPr>
          <p:cNvPr id="10389" name="Rectangle 150"/>
          <p:cNvSpPr>
            <a:spLocks noChangeAspect="1" noChangeArrowheads="1"/>
          </p:cNvSpPr>
          <p:nvPr/>
        </p:nvSpPr>
        <p:spPr bwMode="auto">
          <a:xfrm>
            <a:off x="4864100" y="3444875"/>
            <a:ext cx="254000" cy="136525"/>
          </a:xfrm>
          <a:prstGeom prst="rect">
            <a:avLst/>
          </a:prstGeom>
          <a:noFill/>
          <a:ln w="9525">
            <a:noFill/>
            <a:miter lim="800000"/>
            <a:headEnd/>
            <a:tailEnd/>
          </a:ln>
        </p:spPr>
        <p:txBody>
          <a:bodyPr wrap="none" lIns="0" tIns="0" rIns="0" bIns="0">
            <a:spAutoFit/>
          </a:bodyPr>
          <a:lstStyle/>
          <a:p>
            <a:r>
              <a:rPr lang="en-US" sz="900"/>
              <a:t>1200</a:t>
            </a:r>
            <a:endParaRPr lang="en-US"/>
          </a:p>
        </p:txBody>
      </p:sp>
      <p:sp>
        <p:nvSpPr>
          <p:cNvPr id="10390" name="Rectangle 151"/>
          <p:cNvSpPr>
            <a:spLocks noChangeAspect="1" noChangeArrowheads="1"/>
          </p:cNvSpPr>
          <p:nvPr/>
        </p:nvSpPr>
        <p:spPr bwMode="auto">
          <a:xfrm>
            <a:off x="5597525" y="3444875"/>
            <a:ext cx="254000" cy="136525"/>
          </a:xfrm>
          <a:prstGeom prst="rect">
            <a:avLst/>
          </a:prstGeom>
          <a:noFill/>
          <a:ln w="9525">
            <a:noFill/>
            <a:miter lim="800000"/>
            <a:headEnd/>
            <a:tailEnd/>
          </a:ln>
        </p:spPr>
        <p:txBody>
          <a:bodyPr wrap="none" lIns="0" tIns="0" rIns="0" bIns="0">
            <a:spAutoFit/>
          </a:bodyPr>
          <a:lstStyle/>
          <a:p>
            <a:r>
              <a:rPr lang="en-US" sz="900"/>
              <a:t>1600</a:t>
            </a:r>
            <a:endParaRPr lang="en-US"/>
          </a:p>
        </p:txBody>
      </p:sp>
      <p:sp>
        <p:nvSpPr>
          <p:cNvPr id="10391" name="Rectangle 152"/>
          <p:cNvSpPr>
            <a:spLocks noChangeAspect="1" noChangeArrowheads="1"/>
          </p:cNvSpPr>
          <p:nvPr/>
        </p:nvSpPr>
        <p:spPr bwMode="auto">
          <a:xfrm>
            <a:off x="6330950" y="3444875"/>
            <a:ext cx="254000" cy="136525"/>
          </a:xfrm>
          <a:prstGeom prst="rect">
            <a:avLst/>
          </a:prstGeom>
          <a:noFill/>
          <a:ln w="9525">
            <a:noFill/>
            <a:miter lim="800000"/>
            <a:headEnd/>
            <a:tailEnd/>
          </a:ln>
        </p:spPr>
        <p:txBody>
          <a:bodyPr wrap="none" lIns="0" tIns="0" rIns="0" bIns="0">
            <a:spAutoFit/>
          </a:bodyPr>
          <a:lstStyle/>
          <a:p>
            <a:r>
              <a:rPr lang="en-US" sz="900"/>
              <a:t>2000</a:t>
            </a:r>
            <a:endParaRPr lang="en-US"/>
          </a:p>
        </p:txBody>
      </p:sp>
      <p:sp>
        <p:nvSpPr>
          <p:cNvPr id="10392" name="Rectangle 153"/>
          <p:cNvSpPr>
            <a:spLocks noChangeAspect="1" noChangeArrowheads="1"/>
          </p:cNvSpPr>
          <p:nvPr/>
        </p:nvSpPr>
        <p:spPr bwMode="auto">
          <a:xfrm>
            <a:off x="3802063" y="1614488"/>
            <a:ext cx="7937" cy="642937"/>
          </a:xfrm>
          <a:prstGeom prst="rect">
            <a:avLst/>
          </a:prstGeom>
          <a:noFill/>
          <a:ln w="8001">
            <a:solidFill>
              <a:srgbClr val="000000"/>
            </a:solidFill>
            <a:miter lim="800000"/>
            <a:headEnd/>
            <a:tailEnd/>
          </a:ln>
        </p:spPr>
        <p:txBody>
          <a:bodyPr/>
          <a:lstStyle/>
          <a:p>
            <a:endParaRPr lang="en-US"/>
          </a:p>
        </p:txBody>
      </p:sp>
      <p:sp>
        <p:nvSpPr>
          <p:cNvPr id="10393" name="Rectangle 154"/>
          <p:cNvSpPr>
            <a:spLocks noChangeAspect="1" noChangeArrowheads="1"/>
          </p:cNvSpPr>
          <p:nvPr/>
        </p:nvSpPr>
        <p:spPr bwMode="auto">
          <a:xfrm>
            <a:off x="3825875" y="1614488"/>
            <a:ext cx="7938" cy="642937"/>
          </a:xfrm>
          <a:prstGeom prst="rect">
            <a:avLst/>
          </a:prstGeom>
          <a:noFill/>
          <a:ln w="8001">
            <a:solidFill>
              <a:srgbClr val="000000"/>
            </a:solidFill>
            <a:miter lim="800000"/>
            <a:headEnd/>
            <a:tailEnd/>
          </a:ln>
        </p:spPr>
        <p:txBody>
          <a:bodyPr/>
          <a:lstStyle/>
          <a:p>
            <a:endParaRPr lang="en-US"/>
          </a:p>
        </p:txBody>
      </p:sp>
      <p:sp>
        <p:nvSpPr>
          <p:cNvPr id="10394" name="Rectangle 155"/>
          <p:cNvSpPr>
            <a:spLocks noChangeAspect="1" noChangeArrowheads="1"/>
          </p:cNvSpPr>
          <p:nvPr/>
        </p:nvSpPr>
        <p:spPr bwMode="auto">
          <a:xfrm>
            <a:off x="3875088" y="1614488"/>
            <a:ext cx="9525" cy="642937"/>
          </a:xfrm>
          <a:prstGeom prst="rect">
            <a:avLst/>
          </a:prstGeom>
          <a:noFill/>
          <a:ln w="8001">
            <a:solidFill>
              <a:srgbClr val="000000"/>
            </a:solidFill>
            <a:miter lim="800000"/>
            <a:headEnd/>
            <a:tailEnd/>
          </a:ln>
        </p:spPr>
        <p:txBody>
          <a:bodyPr/>
          <a:lstStyle/>
          <a:p>
            <a:endParaRPr lang="en-US"/>
          </a:p>
        </p:txBody>
      </p:sp>
      <p:sp>
        <p:nvSpPr>
          <p:cNvPr id="10395" name="Rectangle 156"/>
          <p:cNvSpPr>
            <a:spLocks noChangeAspect="1" noChangeArrowheads="1"/>
          </p:cNvSpPr>
          <p:nvPr/>
        </p:nvSpPr>
        <p:spPr bwMode="auto">
          <a:xfrm>
            <a:off x="4130675" y="1614488"/>
            <a:ext cx="7938" cy="642937"/>
          </a:xfrm>
          <a:prstGeom prst="rect">
            <a:avLst/>
          </a:prstGeom>
          <a:noFill/>
          <a:ln w="7938">
            <a:solidFill>
              <a:srgbClr val="000000"/>
            </a:solidFill>
            <a:miter lim="800000"/>
            <a:headEnd/>
            <a:tailEnd/>
          </a:ln>
        </p:spPr>
        <p:txBody>
          <a:bodyPr/>
          <a:lstStyle/>
          <a:p>
            <a:endParaRPr lang="en-US"/>
          </a:p>
        </p:txBody>
      </p:sp>
      <p:sp>
        <p:nvSpPr>
          <p:cNvPr id="10396" name="Rectangle 157"/>
          <p:cNvSpPr>
            <a:spLocks noChangeAspect="1" noChangeArrowheads="1"/>
          </p:cNvSpPr>
          <p:nvPr/>
        </p:nvSpPr>
        <p:spPr bwMode="auto">
          <a:xfrm>
            <a:off x="4675188" y="1614488"/>
            <a:ext cx="7937" cy="642937"/>
          </a:xfrm>
          <a:prstGeom prst="rect">
            <a:avLst/>
          </a:prstGeom>
          <a:noFill/>
          <a:ln w="7938">
            <a:solidFill>
              <a:srgbClr val="000000"/>
            </a:solidFill>
            <a:miter lim="800000"/>
            <a:headEnd/>
            <a:tailEnd/>
          </a:ln>
        </p:spPr>
        <p:txBody>
          <a:bodyPr/>
          <a:lstStyle/>
          <a:p>
            <a:endParaRPr lang="en-US"/>
          </a:p>
        </p:txBody>
      </p:sp>
      <p:sp>
        <p:nvSpPr>
          <p:cNvPr id="10397" name="Rectangle 158"/>
          <p:cNvSpPr>
            <a:spLocks noChangeAspect="1" noChangeArrowheads="1"/>
          </p:cNvSpPr>
          <p:nvPr/>
        </p:nvSpPr>
        <p:spPr bwMode="auto">
          <a:xfrm>
            <a:off x="4675188" y="1614488"/>
            <a:ext cx="7937" cy="642937"/>
          </a:xfrm>
          <a:prstGeom prst="rect">
            <a:avLst/>
          </a:prstGeom>
          <a:noFill/>
          <a:ln w="7938">
            <a:solidFill>
              <a:srgbClr val="000000"/>
            </a:solidFill>
            <a:miter lim="800000"/>
            <a:headEnd/>
            <a:tailEnd/>
          </a:ln>
        </p:spPr>
        <p:txBody>
          <a:bodyPr/>
          <a:lstStyle/>
          <a:p>
            <a:endParaRPr lang="en-US"/>
          </a:p>
        </p:txBody>
      </p:sp>
      <p:sp>
        <p:nvSpPr>
          <p:cNvPr id="10398" name="Rectangle 159"/>
          <p:cNvSpPr>
            <a:spLocks noChangeAspect="1" noChangeArrowheads="1"/>
          </p:cNvSpPr>
          <p:nvPr/>
        </p:nvSpPr>
        <p:spPr bwMode="auto">
          <a:xfrm>
            <a:off x="4683125" y="1614488"/>
            <a:ext cx="7938" cy="642937"/>
          </a:xfrm>
          <a:prstGeom prst="rect">
            <a:avLst/>
          </a:prstGeom>
          <a:noFill/>
          <a:ln w="7938">
            <a:solidFill>
              <a:srgbClr val="000000"/>
            </a:solidFill>
            <a:miter lim="800000"/>
            <a:headEnd/>
            <a:tailEnd/>
          </a:ln>
        </p:spPr>
        <p:txBody>
          <a:bodyPr/>
          <a:lstStyle/>
          <a:p>
            <a:endParaRPr lang="en-US"/>
          </a:p>
        </p:txBody>
      </p:sp>
      <p:sp>
        <p:nvSpPr>
          <p:cNvPr id="10399" name="Rectangle 160"/>
          <p:cNvSpPr>
            <a:spLocks noChangeAspect="1" noChangeArrowheads="1"/>
          </p:cNvSpPr>
          <p:nvPr/>
        </p:nvSpPr>
        <p:spPr bwMode="auto">
          <a:xfrm>
            <a:off x="4714875" y="1614488"/>
            <a:ext cx="9525" cy="642937"/>
          </a:xfrm>
          <a:prstGeom prst="rect">
            <a:avLst/>
          </a:prstGeom>
          <a:noFill/>
          <a:ln w="7938">
            <a:solidFill>
              <a:srgbClr val="000000"/>
            </a:solidFill>
            <a:miter lim="800000"/>
            <a:headEnd/>
            <a:tailEnd/>
          </a:ln>
        </p:spPr>
        <p:txBody>
          <a:bodyPr/>
          <a:lstStyle/>
          <a:p>
            <a:endParaRPr lang="en-US"/>
          </a:p>
        </p:txBody>
      </p:sp>
      <p:sp>
        <p:nvSpPr>
          <p:cNvPr id="10400" name="Rectangle 161"/>
          <p:cNvSpPr>
            <a:spLocks noChangeAspect="1" noChangeArrowheads="1"/>
          </p:cNvSpPr>
          <p:nvPr/>
        </p:nvSpPr>
        <p:spPr bwMode="auto">
          <a:xfrm>
            <a:off x="4824413" y="1614488"/>
            <a:ext cx="6350" cy="642937"/>
          </a:xfrm>
          <a:prstGeom prst="rect">
            <a:avLst/>
          </a:prstGeom>
          <a:noFill/>
          <a:ln w="7938">
            <a:solidFill>
              <a:srgbClr val="000000"/>
            </a:solidFill>
            <a:miter lim="800000"/>
            <a:headEnd/>
            <a:tailEnd/>
          </a:ln>
        </p:spPr>
        <p:txBody>
          <a:bodyPr/>
          <a:lstStyle/>
          <a:p>
            <a:endParaRPr lang="en-US"/>
          </a:p>
        </p:txBody>
      </p:sp>
      <p:sp>
        <p:nvSpPr>
          <p:cNvPr id="10401" name="Rectangle 162"/>
          <p:cNvSpPr>
            <a:spLocks noChangeAspect="1" noChangeArrowheads="1"/>
          </p:cNvSpPr>
          <p:nvPr/>
        </p:nvSpPr>
        <p:spPr bwMode="auto">
          <a:xfrm>
            <a:off x="4905375" y="1614488"/>
            <a:ext cx="7938" cy="642937"/>
          </a:xfrm>
          <a:prstGeom prst="rect">
            <a:avLst/>
          </a:prstGeom>
          <a:noFill/>
          <a:ln w="7938">
            <a:solidFill>
              <a:srgbClr val="000000"/>
            </a:solidFill>
            <a:miter lim="800000"/>
            <a:headEnd/>
            <a:tailEnd/>
          </a:ln>
        </p:spPr>
        <p:txBody>
          <a:bodyPr/>
          <a:lstStyle/>
          <a:p>
            <a:endParaRPr lang="en-US"/>
          </a:p>
        </p:txBody>
      </p:sp>
      <p:sp>
        <p:nvSpPr>
          <p:cNvPr id="10402" name="Rectangle 163"/>
          <p:cNvSpPr>
            <a:spLocks noChangeAspect="1" noChangeArrowheads="1"/>
          </p:cNvSpPr>
          <p:nvPr/>
        </p:nvSpPr>
        <p:spPr bwMode="auto">
          <a:xfrm>
            <a:off x="5357813" y="1614488"/>
            <a:ext cx="9525" cy="642937"/>
          </a:xfrm>
          <a:prstGeom prst="rect">
            <a:avLst/>
          </a:prstGeom>
          <a:noFill/>
          <a:ln w="8001">
            <a:solidFill>
              <a:srgbClr val="000000"/>
            </a:solidFill>
            <a:miter lim="800000"/>
            <a:headEnd/>
            <a:tailEnd/>
          </a:ln>
        </p:spPr>
        <p:txBody>
          <a:bodyPr/>
          <a:lstStyle/>
          <a:p>
            <a:endParaRPr lang="en-US"/>
          </a:p>
        </p:txBody>
      </p:sp>
      <p:sp>
        <p:nvSpPr>
          <p:cNvPr id="10403" name="Rectangle 164"/>
          <p:cNvSpPr>
            <a:spLocks noChangeAspect="1" noChangeArrowheads="1"/>
          </p:cNvSpPr>
          <p:nvPr/>
        </p:nvSpPr>
        <p:spPr bwMode="auto">
          <a:xfrm>
            <a:off x="5721350" y="1614488"/>
            <a:ext cx="7938" cy="642937"/>
          </a:xfrm>
          <a:prstGeom prst="rect">
            <a:avLst/>
          </a:prstGeom>
          <a:noFill/>
          <a:ln w="7938">
            <a:solidFill>
              <a:srgbClr val="000000"/>
            </a:solidFill>
            <a:miter lim="800000"/>
            <a:headEnd/>
            <a:tailEnd/>
          </a:ln>
        </p:spPr>
        <p:txBody>
          <a:bodyPr/>
          <a:lstStyle/>
          <a:p>
            <a:endParaRPr lang="en-US"/>
          </a:p>
        </p:txBody>
      </p:sp>
      <p:sp>
        <p:nvSpPr>
          <p:cNvPr id="10404" name="Rectangle 165"/>
          <p:cNvSpPr>
            <a:spLocks noChangeAspect="1" noChangeArrowheads="1"/>
          </p:cNvSpPr>
          <p:nvPr/>
        </p:nvSpPr>
        <p:spPr bwMode="auto">
          <a:xfrm>
            <a:off x="6149975" y="1614488"/>
            <a:ext cx="7938" cy="642937"/>
          </a:xfrm>
          <a:prstGeom prst="rect">
            <a:avLst/>
          </a:prstGeom>
          <a:noFill/>
          <a:ln w="8001">
            <a:solidFill>
              <a:srgbClr val="000000"/>
            </a:solidFill>
            <a:miter lim="800000"/>
            <a:headEnd/>
            <a:tailEnd/>
          </a:ln>
        </p:spPr>
        <p:txBody>
          <a:bodyPr/>
          <a:lstStyle/>
          <a:p>
            <a:endParaRPr lang="en-US"/>
          </a:p>
        </p:txBody>
      </p:sp>
      <p:sp>
        <p:nvSpPr>
          <p:cNvPr id="10405" name="Rectangle 166"/>
          <p:cNvSpPr>
            <a:spLocks noChangeAspect="1" noChangeArrowheads="1"/>
          </p:cNvSpPr>
          <p:nvPr/>
        </p:nvSpPr>
        <p:spPr bwMode="auto">
          <a:xfrm>
            <a:off x="6157913" y="1614488"/>
            <a:ext cx="7937" cy="642937"/>
          </a:xfrm>
          <a:prstGeom prst="rect">
            <a:avLst/>
          </a:prstGeom>
          <a:noFill/>
          <a:ln w="8001">
            <a:solidFill>
              <a:srgbClr val="000000"/>
            </a:solidFill>
            <a:miter lim="800000"/>
            <a:headEnd/>
            <a:tailEnd/>
          </a:ln>
        </p:spPr>
        <p:txBody>
          <a:bodyPr/>
          <a:lstStyle/>
          <a:p>
            <a:endParaRPr lang="en-US"/>
          </a:p>
        </p:txBody>
      </p:sp>
      <p:sp>
        <p:nvSpPr>
          <p:cNvPr id="10406" name="Rectangle 167"/>
          <p:cNvSpPr>
            <a:spLocks noChangeAspect="1" noChangeArrowheads="1"/>
          </p:cNvSpPr>
          <p:nvPr/>
        </p:nvSpPr>
        <p:spPr bwMode="auto">
          <a:xfrm>
            <a:off x="6173788" y="1614488"/>
            <a:ext cx="9525" cy="642937"/>
          </a:xfrm>
          <a:prstGeom prst="rect">
            <a:avLst/>
          </a:prstGeom>
          <a:noFill/>
          <a:ln w="8001">
            <a:solidFill>
              <a:srgbClr val="000000"/>
            </a:solidFill>
            <a:miter lim="800000"/>
            <a:headEnd/>
            <a:tailEnd/>
          </a:ln>
        </p:spPr>
        <p:txBody>
          <a:bodyPr/>
          <a:lstStyle/>
          <a:p>
            <a:endParaRPr lang="en-US"/>
          </a:p>
        </p:txBody>
      </p:sp>
      <p:sp>
        <p:nvSpPr>
          <p:cNvPr id="10407" name="Rectangle 168"/>
          <p:cNvSpPr>
            <a:spLocks noChangeAspect="1" noChangeArrowheads="1"/>
          </p:cNvSpPr>
          <p:nvPr/>
        </p:nvSpPr>
        <p:spPr bwMode="auto">
          <a:xfrm>
            <a:off x="6191250" y="1614488"/>
            <a:ext cx="7938" cy="642937"/>
          </a:xfrm>
          <a:prstGeom prst="rect">
            <a:avLst/>
          </a:prstGeom>
          <a:noFill/>
          <a:ln w="8001">
            <a:solidFill>
              <a:srgbClr val="000000"/>
            </a:solidFill>
            <a:miter lim="800000"/>
            <a:headEnd/>
            <a:tailEnd/>
          </a:ln>
        </p:spPr>
        <p:txBody>
          <a:bodyPr/>
          <a:lstStyle/>
          <a:p>
            <a:endParaRPr lang="en-US"/>
          </a:p>
        </p:txBody>
      </p:sp>
      <p:sp>
        <p:nvSpPr>
          <p:cNvPr id="10408" name="Rectangle 169"/>
          <p:cNvSpPr>
            <a:spLocks noChangeAspect="1" noChangeArrowheads="1"/>
          </p:cNvSpPr>
          <p:nvPr/>
        </p:nvSpPr>
        <p:spPr bwMode="auto">
          <a:xfrm>
            <a:off x="6191250" y="1614488"/>
            <a:ext cx="7938" cy="642937"/>
          </a:xfrm>
          <a:prstGeom prst="rect">
            <a:avLst/>
          </a:prstGeom>
          <a:noFill/>
          <a:ln w="8001">
            <a:solidFill>
              <a:srgbClr val="000000"/>
            </a:solidFill>
            <a:miter lim="800000"/>
            <a:headEnd/>
            <a:tailEnd/>
          </a:ln>
        </p:spPr>
        <p:txBody>
          <a:bodyPr/>
          <a:lstStyle/>
          <a:p>
            <a:endParaRPr lang="en-US"/>
          </a:p>
        </p:txBody>
      </p:sp>
      <p:sp>
        <p:nvSpPr>
          <p:cNvPr id="10409" name="Rectangle 170"/>
          <p:cNvSpPr>
            <a:spLocks noChangeAspect="1" noChangeArrowheads="1"/>
          </p:cNvSpPr>
          <p:nvPr/>
        </p:nvSpPr>
        <p:spPr bwMode="auto">
          <a:xfrm>
            <a:off x="6191250" y="1614488"/>
            <a:ext cx="7938" cy="642937"/>
          </a:xfrm>
          <a:prstGeom prst="rect">
            <a:avLst/>
          </a:prstGeom>
          <a:noFill/>
          <a:ln w="8001">
            <a:solidFill>
              <a:srgbClr val="000000"/>
            </a:solidFill>
            <a:miter lim="800000"/>
            <a:headEnd/>
            <a:tailEnd/>
          </a:ln>
        </p:spPr>
        <p:txBody>
          <a:bodyPr/>
          <a:lstStyle/>
          <a:p>
            <a:endParaRPr lang="en-US"/>
          </a:p>
        </p:txBody>
      </p:sp>
      <p:sp>
        <p:nvSpPr>
          <p:cNvPr id="10410" name="Rectangle 171"/>
          <p:cNvSpPr>
            <a:spLocks noChangeAspect="1" noChangeArrowheads="1"/>
          </p:cNvSpPr>
          <p:nvPr/>
        </p:nvSpPr>
        <p:spPr bwMode="auto">
          <a:xfrm>
            <a:off x="6224588" y="1614488"/>
            <a:ext cx="7937" cy="642937"/>
          </a:xfrm>
          <a:prstGeom prst="rect">
            <a:avLst/>
          </a:prstGeom>
          <a:noFill/>
          <a:ln w="8001">
            <a:solidFill>
              <a:srgbClr val="000000"/>
            </a:solidFill>
            <a:miter lim="800000"/>
            <a:headEnd/>
            <a:tailEnd/>
          </a:ln>
        </p:spPr>
        <p:txBody>
          <a:bodyPr/>
          <a:lstStyle/>
          <a:p>
            <a:endParaRPr lang="en-US"/>
          </a:p>
        </p:txBody>
      </p:sp>
      <p:sp>
        <p:nvSpPr>
          <p:cNvPr id="10411" name="Rectangle 172"/>
          <p:cNvSpPr>
            <a:spLocks noChangeAspect="1" noChangeArrowheads="1"/>
          </p:cNvSpPr>
          <p:nvPr/>
        </p:nvSpPr>
        <p:spPr bwMode="auto">
          <a:xfrm>
            <a:off x="6224588" y="1614488"/>
            <a:ext cx="7937" cy="642937"/>
          </a:xfrm>
          <a:prstGeom prst="rect">
            <a:avLst/>
          </a:prstGeom>
          <a:noFill/>
          <a:ln w="8001">
            <a:solidFill>
              <a:srgbClr val="000000"/>
            </a:solidFill>
            <a:miter lim="800000"/>
            <a:headEnd/>
            <a:tailEnd/>
          </a:ln>
        </p:spPr>
        <p:txBody>
          <a:bodyPr/>
          <a:lstStyle/>
          <a:p>
            <a:endParaRPr lang="en-US"/>
          </a:p>
        </p:txBody>
      </p:sp>
      <p:sp>
        <p:nvSpPr>
          <p:cNvPr id="10412" name="Line 173"/>
          <p:cNvSpPr>
            <a:spLocks noChangeAspect="1" noChangeShapeType="1"/>
          </p:cNvSpPr>
          <p:nvPr/>
        </p:nvSpPr>
        <p:spPr bwMode="auto">
          <a:xfrm>
            <a:off x="2779713" y="2257425"/>
            <a:ext cx="3657600" cy="1588"/>
          </a:xfrm>
          <a:prstGeom prst="line">
            <a:avLst/>
          </a:prstGeom>
          <a:noFill/>
          <a:ln w="0">
            <a:solidFill>
              <a:srgbClr val="000000"/>
            </a:solidFill>
            <a:round/>
            <a:headEnd/>
            <a:tailEnd/>
          </a:ln>
        </p:spPr>
        <p:txBody>
          <a:bodyPr/>
          <a:lstStyle/>
          <a:p>
            <a:endParaRPr lang="en-US"/>
          </a:p>
        </p:txBody>
      </p:sp>
      <p:sp>
        <p:nvSpPr>
          <p:cNvPr id="10413" name="Line 174"/>
          <p:cNvSpPr>
            <a:spLocks noChangeAspect="1" noChangeShapeType="1"/>
          </p:cNvSpPr>
          <p:nvPr/>
        </p:nvSpPr>
        <p:spPr bwMode="auto">
          <a:xfrm flipV="1">
            <a:off x="2779713" y="2257425"/>
            <a:ext cx="1587" cy="41275"/>
          </a:xfrm>
          <a:prstGeom prst="line">
            <a:avLst/>
          </a:prstGeom>
          <a:noFill/>
          <a:ln w="0">
            <a:solidFill>
              <a:srgbClr val="000000"/>
            </a:solidFill>
            <a:round/>
            <a:headEnd/>
            <a:tailEnd/>
          </a:ln>
        </p:spPr>
        <p:txBody>
          <a:bodyPr/>
          <a:lstStyle/>
          <a:p>
            <a:endParaRPr lang="en-US"/>
          </a:p>
        </p:txBody>
      </p:sp>
      <p:sp>
        <p:nvSpPr>
          <p:cNvPr id="10414" name="Line 175"/>
          <p:cNvSpPr>
            <a:spLocks noChangeAspect="1" noChangeShapeType="1"/>
          </p:cNvSpPr>
          <p:nvPr/>
        </p:nvSpPr>
        <p:spPr bwMode="auto">
          <a:xfrm flipV="1">
            <a:off x="3513138" y="2257425"/>
            <a:ext cx="1587" cy="41275"/>
          </a:xfrm>
          <a:prstGeom prst="line">
            <a:avLst/>
          </a:prstGeom>
          <a:noFill/>
          <a:ln w="0">
            <a:solidFill>
              <a:srgbClr val="000000"/>
            </a:solidFill>
            <a:round/>
            <a:headEnd/>
            <a:tailEnd/>
          </a:ln>
        </p:spPr>
        <p:txBody>
          <a:bodyPr/>
          <a:lstStyle/>
          <a:p>
            <a:endParaRPr lang="en-US"/>
          </a:p>
        </p:txBody>
      </p:sp>
      <p:sp>
        <p:nvSpPr>
          <p:cNvPr id="10415" name="Line 176"/>
          <p:cNvSpPr>
            <a:spLocks noChangeAspect="1" noChangeShapeType="1"/>
          </p:cNvSpPr>
          <p:nvPr/>
        </p:nvSpPr>
        <p:spPr bwMode="auto">
          <a:xfrm flipV="1">
            <a:off x="4246563" y="2257425"/>
            <a:ext cx="1587" cy="41275"/>
          </a:xfrm>
          <a:prstGeom prst="line">
            <a:avLst/>
          </a:prstGeom>
          <a:noFill/>
          <a:ln w="0">
            <a:solidFill>
              <a:srgbClr val="000000"/>
            </a:solidFill>
            <a:round/>
            <a:headEnd/>
            <a:tailEnd/>
          </a:ln>
        </p:spPr>
        <p:txBody>
          <a:bodyPr/>
          <a:lstStyle/>
          <a:p>
            <a:endParaRPr lang="en-US"/>
          </a:p>
        </p:txBody>
      </p:sp>
      <p:sp>
        <p:nvSpPr>
          <p:cNvPr id="10416" name="Line 177"/>
          <p:cNvSpPr>
            <a:spLocks noChangeAspect="1" noChangeShapeType="1"/>
          </p:cNvSpPr>
          <p:nvPr/>
        </p:nvSpPr>
        <p:spPr bwMode="auto">
          <a:xfrm flipV="1">
            <a:off x="4972050" y="2257425"/>
            <a:ext cx="1588" cy="41275"/>
          </a:xfrm>
          <a:prstGeom prst="line">
            <a:avLst/>
          </a:prstGeom>
          <a:noFill/>
          <a:ln w="0">
            <a:solidFill>
              <a:srgbClr val="000000"/>
            </a:solidFill>
            <a:round/>
            <a:headEnd/>
            <a:tailEnd/>
          </a:ln>
        </p:spPr>
        <p:txBody>
          <a:bodyPr/>
          <a:lstStyle/>
          <a:p>
            <a:endParaRPr lang="en-US"/>
          </a:p>
        </p:txBody>
      </p:sp>
      <p:sp>
        <p:nvSpPr>
          <p:cNvPr id="10417" name="Line 178"/>
          <p:cNvSpPr>
            <a:spLocks noChangeAspect="1" noChangeShapeType="1"/>
          </p:cNvSpPr>
          <p:nvPr/>
        </p:nvSpPr>
        <p:spPr bwMode="auto">
          <a:xfrm flipV="1">
            <a:off x="5705475" y="2257425"/>
            <a:ext cx="1588" cy="41275"/>
          </a:xfrm>
          <a:prstGeom prst="line">
            <a:avLst/>
          </a:prstGeom>
          <a:noFill/>
          <a:ln w="0">
            <a:solidFill>
              <a:srgbClr val="000000"/>
            </a:solidFill>
            <a:round/>
            <a:headEnd/>
            <a:tailEnd/>
          </a:ln>
        </p:spPr>
        <p:txBody>
          <a:bodyPr/>
          <a:lstStyle/>
          <a:p>
            <a:endParaRPr lang="en-US"/>
          </a:p>
        </p:txBody>
      </p:sp>
      <p:sp>
        <p:nvSpPr>
          <p:cNvPr id="10418" name="Line 179"/>
          <p:cNvSpPr>
            <a:spLocks noChangeAspect="1" noChangeShapeType="1"/>
          </p:cNvSpPr>
          <p:nvPr/>
        </p:nvSpPr>
        <p:spPr bwMode="auto">
          <a:xfrm flipV="1">
            <a:off x="6437313" y="2257425"/>
            <a:ext cx="1587" cy="41275"/>
          </a:xfrm>
          <a:prstGeom prst="line">
            <a:avLst/>
          </a:prstGeom>
          <a:noFill/>
          <a:ln w="0">
            <a:solidFill>
              <a:srgbClr val="000000"/>
            </a:solidFill>
            <a:round/>
            <a:headEnd/>
            <a:tailEnd/>
          </a:ln>
        </p:spPr>
        <p:txBody>
          <a:bodyPr/>
          <a:lstStyle/>
          <a:p>
            <a:endParaRPr lang="en-US"/>
          </a:p>
        </p:txBody>
      </p:sp>
      <p:sp>
        <p:nvSpPr>
          <p:cNvPr id="10419" name="Rectangle 180"/>
          <p:cNvSpPr>
            <a:spLocks noChangeAspect="1" noChangeArrowheads="1"/>
          </p:cNvSpPr>
          <p:nvPr/>
        </p:nvSpPr>
        <p:spPr bwMode="auto">
          <a:xfrm>
            <a:off x="2746375" y="2371725"/>
            <a:ext cx="63500" cy="136525"/>
          </a:xfrm>
          <a:prstGeom prst="rect">
            <a:avLst/>
          </a:prstGeom>
          <a:noFill/>
          <a:ln w="9525">
            <a:noFill/>
            <a:miter lim="800000"/>
            <a:headEnd/>
            <a:tailEnd/>
          </a:ln>
        </p:spPr>
        <p:txBody>
          <a:bodyPr wrap="none" lIns="0" tIns="0" rIns="0" bIns="0">
            <a:spAutoFit/>
          </a:bodyPr>
          <a:lstStyle/>
          <a:p>
            <a:r>
              <a:rPr lang="en-US" sz="900"/>
              <a:t>0</a:t>
            </a:r>
            <a:endParaRPr lang="en-US"/>
          </a:p>
        </p:txBody>
      </p:sp>
      <p:sp>
        <p:nvSpPr>
          <p:cNvPr id="10420" name="Rectangle 181"/>
          <p:cNvSpPr>
            <a:spLocks noChangeAspect="1" noChangeArrowheads="1"/>
          </p:cNvSpPr>
          <p:nvPr/>
        </p:nvSpPr>
        <p:spPr bwMode="auto">
          <a:xfrm>
            <a:off x="3413125" y="2371725"/>
            <a:ext cx="190500" cy="136525"/>
          </a:xfrm>
          <a:prstGeom prst="rect">
            <a:avLst/>
          </a:prstGeom>
          <a:noFill/>
          <a:ln w="9525">
            <a:noFill/>
            <a:miter lim="800000"/>
            <a:headEnd/>
            <a:tailEnd/>
          </a:ln>
        </p:spPr>
        <p:txBody>
          <a:bodyPr wrap="none" lIns="0" tIns="0" rIns="0" bIns="0">
            <a:spAutoFit/>
          </a:bodyPr>
          <a:lstStyle/>
          <a:p>
            <a:r>
              <a:rPr lang="en-US" sz="900"/>
              <a:t>400</a:t>
            </a:r>
            <a:endParaRPr lang="en-US"/>
          </a:p>
        </p:txBody>
      </p:sp>
      <p:sp>
        <p:nvSpPr>
          <p:cNvPr id="10421" name="Rectangle 182"/>
          <p:cNvSpPr>
            <a:spLocks noChangeAspect="1" noChangeArrowheads="1"/>
          </p:cNvSpPr>
          <p:nvPr/>
        </p:nvSpPr>
        <p:spPr bwMode="auto">
          <a:xfrm>
            <a:off x="4146550" y="2371725"/>
            <a:ext cx="190500" cy="136525"/>
          </a:xfrm>
          <a:prstGeom prst="rect">
            <a:avLst/>
          </a:prstGeom>
          <a:noFill/>
          <a:ln w="9525">
            <a:noFill/>
            <a:miter lim="800000"/>
            <a:headEnd/>
            <a:tailEnd/>
          </a:ln>
        </p:spPr>
        <p:txBody>
          <a:bodyPr wrap="none" lIns="0" tIns="0" rIns="0" bIns="0">
            <a:spAutoFit/>
          </a:bodyPr>
          <a:lstStyle/>
          <a:p>
            <a:r>
              <a:rPr lang="en-US" sz="900"/>
              <a:t>800</a:t>
            </a:r>
            <a:endParaRPr lang="en-US"/>
          </a:p>
        </p:txBody>
      </p:sp>
      <p:sp>
        <p:nvSpPr>
          <p:cNvPr id="10422" name="Rectangle 183"/>
          <p:cNvSpPr>
            <a:spLocks noChangeAspect="1" noChangeArrowheads="1"/>
          </p:cNvSpPr>
          <p:nvPr/>
        </p:nvSpPr>
        <p:spPr bwMode="auto">
          <a:xfrm>
            <a:off x="4838700" y="2371725"/>
            <a:ext cx="254000" cy="136525"/>
          </a:xfrm>
          <a:prstGeom prst="rect">
            <a:avLst/>
          </a:prstGeom>
          <a:noFill/>
          <a:ln w="9525">
            <a:noFill/>
            <a:miter lim="800000"/>
            <a:headEnd/>
            <a:tailEnd/>
          </a:ln>
        </p:spPr>
        <p:txBody>
          <a:bodyPr wrap="none" lIns="0" tIns="0" rIns="0" bIns="0">
            <a:spAutoFit/>
          </a:bodyPr>
          <a:lstStyle/>
          <a:p>
            <a:r>
              <a:rPr lang="en-US" sz="900"/>
              <a:t>1200</a:t>
            </a:r>
            <a:endParaRPr lang="en-US"/>
          </a:p>
        </p:txBody>
      </p:sp>
      <p:sp>
        <p:nvSpPr>
          <p:cNvPr id="10423" name="Rectangle 184"/>
          <p:cNvSpPr>
            <a:spLocks noChangeAspect="1" noChangeArrowheads="1"/>
          </p:cNvSpPr>
          <p:nvPr/>
        </p:nvSpPr>
        <p:spPr bwMode="auto">
          <a:xfrm>
            <a:off x="5573713" y="2371725"/>
            <a:ext cx="254000" cy="136525"/>
          </a:xfrm>
          <a:prstGeom prst="rect">
            <a:avLst/>
          </a:prstGeom>
          <a:noFill/>
          <a:ln w="9525">
            <a:noFill/>
            <a:miter lim="800000"/>
            <a:headEnd/>
            <a:tailEnd/>
          </a:ln>
        </p:spPr>
        <p:txBody>
          <a:bodyPr wrap="none" lIns="0" tIns="0" rIns="0" bIns="0">
            <a:spAutoFit/>
          </a:bodyPr>
          <a:lstStyle/>
          <a:p>
            <a:r>
              <a:rPr lang="en-US" sz="900"/>
              <a:t>1600</a:t>
            </a:r>
            <a:endParaRPr lang="en-US"/>
          </a:p>
        </p:txBody>
      </p:sp>
      <p:sp>
        <p:nvSpPr>
          <p:cNvPr id="10424" name="Rectangle 185"/>
          <p:cNvSpPr>
            <a:spLocks noChangeAspect="1" noChangeArrowheads="1"/>
          </p:cNvSpPr>
          <p:nvPr/>
        </p:nvSpPr>
        <p:spPr bwMode="auto">
          <a:xfrm>
            <a:off x="6307138" y="2371725"/>
            <a:ext cx="254000" cy="136525"/>
          </a:xfrm>
          <a:prstGeom prst="rect">
            <a:avLst/>
          </a:prstGeom>
          <a:noFill/>
          <a:ln w="9525">
            <a:noFill/>
            <a:miter lim="800000"/>
            <a:headEnd/>
            <a:tailEnd/>
          </a:ln>
        </p:spPr>
        <p:txBody>
          <a:bodyPr wrap="none" lIns="0" tIns="0" rIns="0" bIns="0">
            <a:spAutoFit/>
          </a:bodyPr>
          <a:lstStyle/>
          <a:p>
            <a:r>
              <a:rPr lang="en-US" sz="900"/>
              <a:t>2000</a:t>
            </a:r>
            <a:endParaRPr lang="en-US"/>
          </a:p>
        </p:txBody>
      </p:sp>
      <p:sp>
        <p:nvSpPr>
          <p:cNvPr id="10425" name="Rectangle 186"/>
          <p:cNvSpPr>
            <a:spLocks noChangeAspect="1" noChangeArrowheads="1"/>
          </p:cNvSpPr>
          <p:nvPr/>
        </p:nvSpPr>
        <p:spPr bwMode="auto">
          <a:xfrm>
            <a:off x="4408488" y="6470650"/>
            <a:ext cx="914400" cy="312738"/>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4" name="Object 4"/>
          <p:cNvGraphicFramePr>
            <a:graphicFrameLocks noGrp="1" noChangeAspect="1"/>
          </p:cNvGraphicFramePr>
          <p:nvPr>
            <p:ph idx="1"/>
          </p:nvPr>
        </p:nvGraphicFramePr>
        <p:xfrm>
          <a:off x="1001713" y="1917700"/>
          <a:ext cx="6821487" cy="4525963"/>
        </p:xfrm>
        <a:graphic>
          <a:graphicData uri="http://schemas.openxmlformats.org/presentationml/2006/ole">
            <mc:AlternateContent xmlns:mc="http://schemas.openxmlformats.org/markup-compatibility/2006">
              <mc:Choice xmlns:v="urn:schemas-microsoft-com:vml" Requires="v">
                <p:oleObj spid="_x0000_s65542" name="Image" r:id="rId4" imgW="7619048" imgH="5053968" progId="">
                  <p:embed/>
                </p:oleObj>
              </mc:Choice>
              <mc:Fallback>
                <p:oleObj name="Image" r:id="rId4" imgW="7619048" imgH="505396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1917700"/>
                        <a:ext cx="68214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7" name="Text Box 7"/>
          <p:cNvSpPr txBox="1">
            <a:spLocks noChangeArrowheads="1"/>
          </p:cNvSpPr>
          <p:nvPr/>
        </p:nvSpPr>
        <p:spPr bwMode="auto">
          <a:xfrm>
            <a:off x="19050" y="6540500"/>
            <a:ext cx="5033963" cy="304800"/>
          </a:xfrm>
          <a:prstGeom prst="rect">
            <a:avLst/>
          </a:prstGeom>
          <a:noFill/>
          <a:ln w="9525">
            <a:noFill/>
            <a:miter lim="800000"/>
            <a:headEnd/>
            <a:tailEnd/>
          </a:ln>
          <a:effectLst/>
        </p:spPr>
        <p:txBody>
          <a:bodyPr wrap="none">
            <a:spAutoFit/>
          </a:bodyPr>
          <a:lstStyle/>
          <a:p>
            <a:r>
              <a:rPr lang="en-US" sz="1400"/>
              <a:t>Kenet, Bibitchkov, Tsodyks, Grinvald, and Arieli, </a:t>
            </a:r>
            <a:r>
              <a:rPr lang="en-US" sz="1400" i="1"/>
              <a:t>Nature</a:t>
            </a:r>
            <a:r>
              <a:rPr lang="en-US" sz="1400"/>
              <a:t>, 2003</a:t>
            </a:r>
            <a:endParaRPr lang="en-US" sz="1400" i="1"/>
          </a:p>
        </p:txBody>
      </p:sp>
      <p:sp>
        <p:nvSpPr>
          <p:cNvPr id="35851" name="Rectangle 11"/>
          <p:cNvSpPr>
            <a:spLocks noChangeArrowheads="1"/>
          </p:cNvSpPr>
          <p:nvPr/>
        </p:nvSpPr>
        <p:spPr bwMode="auto">
          <a:xfrm>
            <a:off x="519112" y="304800"/>
            <a:ext cx="8624888" cy="762000"/>
          </a:xfrm>
          <a:prstGeom prst="rect">
            <a:avLst/>
          </a:prstGeom>
          <a:noFill/>
          <a:ln w="9525">
            <a:noFill/>
            <a:miter lim="800000"/>
            <a:headEnd/>
            <a:tailEnd/>
          </a:ln>
          <a:effectLst/>
        </p:spPr>
        <p:txBody>
          <a:bodyPr/>
          <a:lstStyle/>
          <a:p>
            <a:pPr marL="342900" indent="-342900">
              <a:spcBef>
                <a:spcPct val="20000"/>
              </a:spcBef>
            </a:pPr>
            <a:r>
              <a:rPr lang="en-US" sz="2800" i="1" dirty="0">
                <a:solidFill>
                  <a:srgbClr val="00001C"/>
                </a:solidFill>
              </a:rPr>
              <a:t>Spontaneous </a:t>
            </a:r>
            <a:r>
              <a:rPr lang="en-US" sz="2800" i="1" dirty="0" smtClean="0">
                <a:solidFill>
                  <a:srgbClr val="00001C"/>
                </a:solidFill>
              </a:rPr>
              <a:t>fluctuations </a:t>
            </a:r>
            <a:r>
              <a:rPr lang="en-US" sz="2800" i="1" dirty="0">
                <a:solidFill>
                  <a:srgbClr val="00001C"/>
                </a:solidFill>
              </a:rPr>
              <a:t>resemble patterns of activity in response to specific stimuli  </a:t>
            </a:r>
          </a:p>
          <a:p>
            <a:pPr marL="342900" indent="-342900">
              <a:spcBef>
                <a:spcPct val="20000"/>
              </a:spcBef>
              <a:buFontTx/>
              <a:buChar char="•"/>
            </a:pPr>
            <a:endParaRPr lang="en-US" sz="2800" dirty="0"/>
          </a:p>
          <a:p>
            <a:pPr marL="342900" indent="-342900">
              <a:spcBef>
                <a:spcPct val="20000"/>
              </a:spcBef>
              <a:buFontTx/>
              <a:buChar char="•"/>
            </a:pPr>
            <a:endParaRPr lang="en-US" sz="2800" dirty="0"/>
          </a:p>
        </p:txBody>
      </p:sp>
      <p:grpSp>
        <p:nvGrpSpPr>
          <p:cNvPr id="2" name="Group 17"/>
          <p:cNvGrpSpPr>
            <a:grpSpLocks/>
          </p:cNvGrpSpPr>
          <p:nvPr/>
        </p:nvGrpSpPr>
        <p:grpSpPr bwMode="auto">
          <a:xfrm>
            <a:off x="6532563" y="6172200"/>
            <a:ext cx="552450" cy="498475"/>
            <a:chOff x="4127" y="3888"/>
            <a:chExt cx="348" cy="314"/>
          </a:xfrm>
        </p:grpSpPr>
        <p:sp>
          <p:nvSpPr>
            <p:cNvPr id="35852" name="Line 12"/>
            <p:cNvSpPr>
              <a:spLocks noChangeShapeType="1"/>
            </p:cNvSpPr>
            <p:nvPr/>
          </p:nvSpPr>
          <p:spPr bwMode="auto">
            <a:xfrm>
              <a:off x="4127" y="3888"/>
              <a:ext cx="0" cy="314"/>
            </a:xfrm>
            <a:prstGeom prst="line">
              <a:avLst/>
            </a:prstGeom>
            <a:noFill/>
            <a:ln w="142875">
              <a:solidFill>
                <a:srgbClr val="FF0000"/>
              </a:solidFill>
              <a:round/>
              <a:headEnd/>
              <a:tailEnd/>
            </a:ln>
            <a:effectLst/>
          </p:spPr>
          <p:txBody>
            <a:bodyPr wrap="none" anchor="ctr"/>
            <a:lstStyle/>
            <a:p>
              <a:endParaRPr lang="en-US"/>
            </a:p>
          </p:txBody>
        </p:sp>
        <p:sp>
          <p:nvSpPr>
            <p:cNvPr id="35853" name="Line 13"/>
            <p:cNvSpPr>
              <a:spLocks noChangeShapeType="1"/>
            </p:cNvSpPr>
            <p:nvPr/>
          </p:nvSpPr>
          <p:spPr bwMode="auto">
            <a:xfrm>
              <a:off x="4243" y="3888"/>
              <a:ext cx="0" cy="314"/>
            </a:xfrm>
            <a:prstGeom prst="line">
              <a:avLst/>
            </a:prstGeom>
            <a:noFill/>
            <a:ln w="142875">
              <a:solidFill>
                <a:srgbClr val="FF0000"/>
              </a:solidFill>
              <a:round/>
              <a:headEnd/>
              <a:tailEnd/>
            </a:ln>
            <a:effectLst/>
          </p:spPr>
          <p:txBody>
            <a:bodyPr wrap="none" anchor="ctr"/>
            <a:lstStyle/>
            <a:p>
              <a:endParaRPr lang="en-US"/>
            </a:p>
          </p:txBody>
        </p:sp>
        <p:sp>
          <p:nvSpPr>
            <p:cNvPr id="35855" name="Line 15"/>
            <p:cNvSpPr>
              <a:spLocks noChangeShapeType="1"/>
            </p:cNvSpPr>
            <p:nvPr/>
          </p:nvSpPr>
          <p:spPr bwMode="auto">
            <a:xfrm>
              <a:off x="4359" y="3888"/>
              <a:ext cx="0" cy="314"/>
            </a:xfrm>
            <a:prstGeom prst="line">
              <a:avLst/>
            </a:prstGeom>
            <a:noFill/>
            <a:ln w="142875">
              <a:solidFill>
                <a:srgbClr val="FF0000"/>
              </a:solidFill>
              <a:round/>
              <a:headEnd/>
              <a:tailEnd/>
            </a:ln>
            <a:effectLst/>
          </p:spPr>
          <p:txBody>
            <a:bodyPr wrap="none" anchor="ctr"/>
            <a:lstStyle/>
            <a:p>
              <a:endParaRPr lang="en-US"/>
            </a:p>
          </p:txBody>
        </p:sp>
        <p:sp>
          <p:nvSpPr>
            <p:cNvPr id="35856" name="Line 16"/>
            <p:cNvSpPr>
              <a:spLocks noChangeShapeType="1"/>
            </p:cNvSpPr>
            <p:nvPr/>
          </p:nvSpPr>
          <p:spPr bwMode="auto">
            <a:xfrm>
              <a:off x="4475" y="3888"/>
              <a:ext cx="0" cy="314"/>
            </a:xfrm>
            <a:prstGeom prst="line">
              <a:avLst/>
            </a:prstGeom>
            <a:noFill/>
            <a:ln w="142875">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14300" y="457200"/>
            <a:ext cx="9715500" cy="6705600"/>
          </a:xfrm>
          <a:prstGeom prst="rect">
            <a:avLst/>
          </a:prstGeom>
          <a:noFill/>
          <a:ln w="9525">
            <a:noFill/>
            <a:miter lim="800000"/>
            <a:headEnd/>
            <a:tailEnd/>
          </a:ln>
        </p:spPr>
      </p:pic>
      <p:sp>
        <p:nvSpPr>
          <p:cNvPr id="14339" name="Text Box 43"/>
          <p:cNvSpPr txBox="1">
            <a:spLocks noChangeArrowheads="1"/>
          </p:cNvSpPr>
          <p:nvPr/>
        </p:nvSpPr>
        <p:spPr bwMode="auto">
          <a:xfrm>
            <a:off x="762000" y="131802"/>
            <a:ext cx="8305800" cy="523220"/>
          </a:xfrm>
          <a:prstGeom prst="rect">
            <a:avLst/>
          </a:prstGeom>
          <a:noFill/>
          <a:ln w="9525">
            <a:noFill/>
            <a:miter lim="800000"/>
            <a:headEnd/>
            <a:tailEnd/>
          </a:ln>
        </p:spPr>
        <p:txBody>
          <a:bodyPr wrap="square">
            <a:spAutoFit/>
          </a:bodyPr>
          <a:lstStyle/>
          <a:p>
            <a:pPr>
              <a:spcBef>
                <a:spcPct val="50000"/>
              </a:spcBef>
            </a:pPr>
            <a:r>
              <a:rPr lang="en-US" sz="2800" b="1" i="1" dirty="0" smtClean="0">
                <a:latin typeface="Arial" pitchFamily="34" charset="0"/>
                <a:cs typeface="Arial" pitchFamily="34" charset="0"/>
              </a:rPr>
              <a:t>Responses of cortical neurons are correlated</a:t>
            </a:r>
            <a:endParaRPr lang="en-US" sz="2800" b="1" i="1" dirty="0">
              <a:latin typeface="Arial" pitchFamily="34" charset="0"/>
              <a:cs typeface="Arial" pitchFamily="34" charset="0"/>
            </a:endParaRPr>
          </a:p>
        </p:txBody>
      </p:sp>
      <p:sp>
        <p:nvSpPr>
          <p:cNvPr id="4" name="Rectangle 3"/>
          <p:cNvSpPr/>
          <p:nvPr/>
        </p:nvSpPr>
        <p:spPr>
          <a:xfrm>
            <a:off x="1104900" y="3276600"/>
            <a:ext cx="1828800" cy="1143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4900" y="838200"/>
            <a:ext cx="1828800" cy="990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957590"/>
            <a:ext cx="838200" cy="261610"/>
          </a:xfrm>
          <a:prstGeom prst="rect">
            <a:avLst/>
          </a:prstGeom>
        </p:spPr>
        <p:txBody>
          <a:bodyPr wrap="square">
            <a:spAutoFit/>
          </a:bodyPr>
          <a:lstStyle/>
          <a:p>
            <a:pPr algn="ctr"/>
            <a:r>
              <a:rPr lang="en-US" sz="1100" dirty="0" smtClean="0">
                <a:latin typeface="Arial" pitchFamily="34" charset="0"/>
                <a:cs typeface="Arial" pitchFamily="34" charset="0"/>
              </a:rPr>
              <a:t>Channel 1</a:t>
            </a:r>
            <a:endParaRPr lang="en-US" sz="1100" dirty="0">
              <a:latin typeface="Arial" pitchFamily="34" charset="0"/>
              <a:cs typeface="Arial" pitchFamily="34" charset="0"/>
            </a:endParaRPr>
          </a:p>
        </p:txBody>
      </p:sp>
      <p:sp>
        <p:nvSpPr>
          <p:cNvPr id="7" name="Rectangle 6"/>
          <p:cNvSpPr/>
          <p:nvPr/>
        </p:nvSpPr>
        <p:spPr>
          <a:xfrm>
            <a:off x="152400" y="1262390"/>
            <a:ext cx="838200" cy="261610"/>
          </a:xfrm>
          <a:prstGeom prst="rect">
            <a:avLst/>
          </a:prstGeom>
        </p:spPr>
        <p:txBody>
          <a:bodyPr wrap="square">
            <a:spAutoFit/>
          </a:bodyPr>
          <a:lstStyle/>
          <a:p>
            <a:pPr algn="ctr"/>
            <a:r>
              <a:rPr lang="en-US" sz="1100" dirty="0" smtClean="0">
                <a:latin typeface="Arial" pitchFamily="34" charset="0"/>
                <a:cs typeface="Arial" pitchFamily="34" charset="0"/>
              </a:rPr>
              <a:t>Channel 2</a:t>
            </a:r>
            <a:endParaRPr lang="en-US" sz="1100" dirty="0">
              <a:latin typeface="Arial" pitchFamily="34" charset="0"/>
              <a:cs typeface="Arial" pitchFamily="34" charset="0"/>
            </a:endParaRPr>
          </a:p>
        </p:txBody>
      </p:sp>
      <p:sp>
        <p:nvSpPr>
          <p:cNvPr id="8" name="Rectangle 7"/>
          <p:cNvSpPr/>
          <p:nvPr/>
        </p:nvSpPr>
        <p:spPr>
          <a:xfrm>
            <a:off x="152400" y="6215390"/>
            <a:ext cx="914400" cy="261610"/>
          </a:xfrm>
          <a:prstGeom prst="rect">
            <a:avLst/>
          </a:prstGeom>
        </p:spPr>
        <p:txBody>
          <a:bodyPr wrap="square">
            <a:spAutoFit/>
          </a:bodyPr>
          <a:lstStyle/>
          <a:p>
            <a:pPr algn="ctr"/>
            <a:r>
              <a:rPr lang="en-US" sz="1100" dirty="0" smtClean="0">
                <a:latin typeface="Arial" pitchFamily="34" charset="0"/>
                <a:cs typeface="Arial" pitchFamily="34" charset="0"/>
              </a:rPr>
              <a:t>Channel 24</a:t>
            </a:r>
            <a:endParaRPr lang="en-US" sz="1100" dirty="0">
              <a:latin typeface="Arial" pitchFamily="34" charset="0"/>
              <a:cs typeface="Arial" pitchFamily="34" charset="0"/>
            </a:endParaRPr>
          </a:p>
        </p:txBody>
      </p:sp>
      <p:sp>
        <p:nvSpPr>
          <p:cNvPr id="9" name="Rectangle 8"/>
          <p:cNvSpPr/>
          <p:nvPr/>
        </p:nvSpPr>
        <p:spPr>
          <a:xfrm>
            <a:off x="152400" y="1524000"/>
            <a:ext cx="838200" cy="261610"/>
          </a:xfrm>
          <a:prstGeom prst="rect">
            <a:avLst/>
          </a:prstGeom>
        </p:spPr>
        <p:txBody>
          <a:bodyPr wrap="square">
            <a:spAutoFit/>
          </a:bodyPr>
          <a:lstStyle/>
          <a:p>
            <a:pPr algn="ctr"/>
            <a:r>
              <a:rPr lang="en-US" sz="1100" dirty="0" smtClean="0">
                <a:latin typeface="Arial" pitchFamily="34" charset="0"/>
                <a:cs typeface="Arial" pitchFamily="34" charset="0"/>
              </a:rPr>
              <a:t>Channel 3</a:t>
            </a:r>
            <a:endParaRPr lang="en-US" sz="1100" dirty="0">
              <a:latin typeface="Arial" pitchFamily="34" charset="0"/>
              <a:cs typeface="Arial" pitchFamily="34" charset="0"/>
            </a:endParaRPr>
          </a:p>
        </p:txBody>
      </p:sp>
      <p:sp>
        <p:nvSpPr>
          <p:cNvPr id="10" name="Rectangle 9"/>
          <p:cNvSpPr/>
          <p:nvPr/>
        </p:nvSpPr>
        <p:spPr>
          <a:xfrm rot="5400000">
            <a:off x="515034" y="1781145"/>
            <a:ext cx="304800" cy="400110"/>
          </a:xfrm>
          <a:prstGeom prst="rect">
            <a:avLst/>
          </a:prstGeom>
        </p:spPr>
        <p:txBody>
          <a:bodyPr wrap="square">
            <a:spAutoFit/>
          </a:bodyPr>
          <a:lstStyle/>
          <a:p>
            <a:pPr algn="ct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11" name="Rectangle 10"/>
          <p:cNvSpPr/>
          <p:nvPr/>
        </p:nvSpPr>
        <p:spPr>
          <a:xfrm rot="5400000">
            <a:off x="504855" y="5895945"/>
            <a:ext cx="304800" cy="400110"/>
          </a:xfrm>
          <a:prstGeom prst="rect">
            <a:avLst/>
          </a:prstGeom>
        </p:spPr>
        <p:txBody>
          <a:bodyPr wrap="square">
            <a:spAutoFit/>
          </a:bodyPr>
          <a:lstStyle/>
          <a:p>
            <a:pPr algn="ct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r = r_{xy} =\frac{\sum ^n _{i=1}(x_i - \bar{x})(y_i - \bar{y})}{\sqrt{\sum ^n _{i=1}(x_i - \bar{x})^2} \sqrt{\sum ^n _{i=1}(y_i - \ba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90" y="1219200"/>
            <a:ext cx="6723810" cy="11047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990600" y="0"/>
            <a:ext cx="7772400" cy="762000"/>
          </a:xfrm>
          <a:prstGeom prst="rect">
            <a:avLst/>
          </a:prstGeom>
          <a:noFill/>
          <a:ln w="9525">
            <a:noFill/>
            <a:miter lim="800000"/>
            <a:headEnd/>
            <a:tailEnd/>
          </a:ln>
          <a:effectLst/>
        </p:spPr>
        <p:txBody>
          <a:bodyPr/>
          <a:lstStyle/>
          <a:p>
            <a:pPr marL="342900" indent="-342900">
              <a:spcBef>
                <a:spcPct val="20000"/>
              </a:spcBef>
            </a:pPr>
            <a:r>
              <a:rPr lang="en-US" sz="3600" b="1" i="1" dirty="0" smtClean="0">
                <a:solidFill>
                  <a:srgbClr val="00001C"/>
                </a:solidFill>
              </a:rPr>
              <a:t>Pearson correlation coefficient</a:t>
            </a:r>
            <a:endParaRPr lang="en-US" sz="3600" b="1" i="1" dirty="0">
              <a:solidFill>
                <a:srgbClr val="00001C"/>
              </a:solidFill>
            </a:endParaRPr>
          </a:p>
          <a:p>
            <a:pPr marL="342900" indent="-342900">
              <a:spcBef>
                <a:spcPct val="20000"/>
              </a:spcBef>
              <a:buFontTx/>
              <a:buChar char="•"/>
            </a:pPr>
            <a:endParaRPr lang="en-US" sz="3600" b="1" dirty="0"/>
          </a:p>
          <a:p>
            <a:pPr marL="342900" indent="-342900">
              <a:spcBef>
                <a:spcPct val="20000"/>
              </a:spcBef>
              <a:buFontTx/>
              <a:buChar char="•"/>
            </a:pP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71750"/>
            <a:ext cx="7620000" cy="4210050"/>
          </a:xfrm>
          <a:prstGeom prst="rect">
            <a:avLst/>
          </a:prstGeom>
        </p:spPr>
      </p:pic>
    </p:spTree>
    <p:extLst>
      <p:ext uri="{BB962C8B-B14F-4D97-AF65-F5344CB8AC3E}">
        <p14:creationId xmlns:p14="http://schemas.microsoft.com/office/powerpoint/2010/main" val="326778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1619250" y="1785938"/>
            <a:ext cx="6061075" cy="4141787"/>
          </a:xfrm>
          <a:prstGeom prst="rect">
            <a:avLst/>
          </a:prstGeom>
          <a:noFill/>
          <a:ln w="9525">
            <a:noFill/>
            <a:miter lim="800000"/>
            <a:headEnd/>
            <a:tailEnd/>
          </a:ln>
        </p:spPr>
      </p:pic>
      <p:sp>
        <p:nvSpPr>
          <p:cNvPr id="11267" name="Text Box 6"/>
          <p:cNvSpPr txBox="1">
            <a:spLocks noChangeArrowheads="1"/>
          </p:cNvSpPr>
          <p:nvPr/>
        </p:nvSpPr>
        <p:spPr bwMode="auto">
          <a:xfrm>
            <a:off x="3960813" y="5889625"/>
            <a:ext cx="1727200" cy="396875"/>
          </a:xfrm>
          <a:prstGeom prst="rect">
            <a:avLst/>
          </a:prstGeom>
          <a:noFill/>
          <a:ln w="9525">
            <a:noFill/>
            <a:miter lim="800000"/>
            <a:headEnd/>
            <a:tailEnd/>
          </a:ln>
        </p:spPr>
        <p:txBody>
          <a:bodyPr>
            <a:spAutoFit/>
          </a:bodyPr>
          <a:lstStyle/>
          <a:p>
            <a:pPr>
              <a:spcBef>
                <a:spcPct val="50000"/>
              </a:spcBef>
            </a:pPr>
            <a:r>
              <a:rPr lang="en-US" sz="2000"/>
              <a:t>sc (neuron 1)</a:t>
            </a:r>
          </a:p>
        </p:txBody>
      </p:sp>
      <p:sp>
        <p:nvSpPr>
          <p:cNvPr id="11268" name="Text Box 7"/>
          <p:cNvSpPr txBox="1">
            <a:spLocks noChangeArrowheads="1"/>
          </p:cNvSpPr>
          <p:nvPr/>
        </p:nvSpPr>
        <p:spPr bwMode="auto">
          <a:xfrm rot="-5400000">
            <a:off x="522288" y="3314700"/>
            <a:ext cx="1727200" cy="396875"/>
          </a:xfrm>
          <a:prstGeom prst="rect">
            <a:avLst/>
          </a:prstGeom>
          <a:noFill/>
          <a:ln w="9525">
            <a:noFill/>
            <a:miter lim="800000"/>
            <a:headEnd/>
            <a:tailEnd/>
          </a:ln>
        </p:spPr>
        <p:txBody>
          <a:bodyPr>
            <a:spAutoFit/>
          </a:bodyPr>
          <a:lstStyle/>
          <a:p>
            <a:pPr>
              <a:spcBef>
                <a:spcPct val="50000"/>
              </a:spcBef>
            </a:pPr>
            <a:r>
              <a:rPr lang="en-US" sz="2000"/>
              <a:t>sc (neuron 2)</a:t>
            </a:r>
          </a:p>
        </p:txBody>
      </p:sp>
      <p:sp>
        <p:nvSpPr>
          <p:cNvPr id="11269" name="Text Box 12"/>
          <p:cNvSpPr txBox="1">
            <a:spLocks noChangeArrowheads="1"/>
          </p:cNvSpPr>
          <p:nvPr/>
        </p:nvSpPr>
        <p:spPr bwMode="auto">
          <a:xfrm>
            <a:off x="1285875" y="363538"/>
            <a:ext cx="6805613" cy="1816100"/>
          </a:xfrm>
          <a:prstGeom prst="rect">
            <a:avLst/>
          </a:prstGeom>
          <a:noFill/>
          <a:ln w="9525">
            <a:noFill/>
            <a:miter lim="800000"/>
            <a:headEnd/>
            <a:tailEnd/>
          </a:ln>
        </p:spPr>
        <p:txBody>
          <a:bodyPr>
            <a:spAutoFit/>
          </a:bodyPr>
          <a:lstStyle/>
          <a:p>
            <a:pPr algn="ctr" eaLnBrk="0" hangingPunct="0"/>
            <a:r>
              <a:rPr lang="en-US" sz="2800" i="1" dirty="0"/>
              <a:t>Correlation in trial-by-trial variability </a:t>
            </a:r>
            <a:r>
              <a:rPr lang="en-US" sz="2800" i="1" dirty="0" smtClean="0"/>
              <a:t>in visual cortex (noise </a:t>
            </a:r>
            <a:r>
              <a:rPr lang="en-US" sz="2800" i="1" dirty="0"/>
              <a:t>correlations)</a:t>
            </a:r>
          </a:p>
          <a:p>
            <a:pPr algn="ctr" eaLnBrk="0" hangingPunct="0"/>
            <a:endParaRPr lang="en-US" sz="2800" b="1" i="1" dirty="0"/>
          </a:p>
          <a:p>
            <a:pPr algn="ctr" eaLnBrk="0" hangingPunct="0"/>
            <a:r>
              <a:rPr lang="en-US" sz="2800" b="1" i="1" dirty="0"/>
              <a:t>                         </a:t>
            </a:r>
          </a:p>
        </p:txBody>
      </p:sp>
      <p:grpSp>
        <p:nvGrpSpPr>
          <p:cNvPr id="2" name="Group 13"/>
          <p:cNvGrpSpPr>
            <a:grpSpLocks/>
          </p:cNvGrpSpPr>
          <p:nvPr/>
        </p:nvGrpSpPr>
        <p:grpSpPr bwMode="auto">
          <a:xfrm>
            <a:off x="2089150" y="4352925"/>
            <a:ext cx="3724275" cy="1022350"/>
            <a:chOff x="2089116" y="4195773"/>
            <a:chExt cx="3724327" cy="1022363"/>
          </a:xfrm>
        </p:grpSpPr>
        <p:cxnSp>
          <p:nvCxnSpPr>
            <p:cNvPr id="8" name="Straight Connector 7"/>
            <p:cNvCxnSpPr/>
            <p:nvPr/>
          </p:nvCxnSpPr>
          <p:spPr>
            <a:xfrm rot="5400000">
              <a:off x="5320518" y="4725212"/>
              <a:ext cx="98585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89116" y="4195773"/>
              <a:ext cx="372432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eural correlations, population coding and computation"/>
          <p:cNvPicPr>
            <a:picLocks noChangeAspect="1" noChangeArrowheads="1"/>
          </p:cNvPicPr>
          <p:nvPr/>
        </p:nvPicPr>
        <p:blipFill>
          <a:blip r:embed="rId2" cstate="print"/>
          <a:srcRect/>
          <a:stretch>
            <a:fillRect/>
          </a:stretch>
        </p:blipFill>
        <p:spPr bwMode="auto">
          <a:xfrm>
            <a:off x="189071" y="381000"/>
            <a:ext cx="4154329" cy="5911406"/>
          </a:xfrm>
          <a:prstGeom prst="rect">
            <a:avLst/>
          </a:prstGeom>
          <a:noFill/>
        </p:spPr>
      </p:pic>
      <p:sp>
        <p:nvSpPr>
          <p:cNvPr id="3" name="Rectangle 2"/>
          <p:cNvSpPr/>
          <p:nvPr/>
        </p:nvSpPr>
        <p:spPr>
          <a:xfrm>
            <a:off x="4724400" y="1196400"/>
            <a:ext cx="4267200" cy="5509200"/>
          </a:xfrm>
          <a:prstGeom prst="rect">
            <a:avLst/>
          </a:prstGeom>
        </p:spPr>
        <p:txBody>
          <a:bodyPr wrap="square">
            <a:spAutoFit/>
          </a:bodyPr>
          <a:lstStyle/>
          <a:p>
            <a:r>
              <a:rPr lang="en-US" sz="1100" dirty="0" smtClean="0"/>
              <a:t>Population codes are often characterized by the 'tuning curve plus noise' model. In this model, the tuning curve represents the average response of a neuron to a set of stimuli, with the average taken across many presentations of each stimulus, and the noise refers to the trial-to-trial variability in the responses. In panel </a:t>
            </a:r>
            <a:r>
              <a:rPr lang="en-US" sz="1100" b="1" dirty="0" smtClean="0"/>
              <a:t>a</a:t>
            </a:r>
            <a:r>
              <a:rPr lang="en-US" sz="1100" dirty="0" smtClean="0"/>
              <a:t>, tuning curves are shown for two neurons that have slightly different preferred stimuli. In panel </a:t>
            </a:r>
            <a:r>
              <a:rPr lang="en-US" sz="1100" b="1" dirty="0" smtClean="0"/>
              <a:t>b</a:t>
            </a:r>
            <a:r>
              <a:rPr lang="en-US" sz="1100" dirty="0" smtClean="0"/>
              <a:t>, we show two hypothetical scatter plots of the single trial responses for this pair of neurons, in response to the repeated presentation of a single stimulus s</a:t>
            </a:r>
            <a:r>
              <a:rPr lang="en-US" sz="1100" baseline="-25000" dirty="0" smtClean="0"/>
              <a:t>1</a:t>
            </a:r>
            <a:r>
              <a:rPr lang="en-US" sz="1100" dirty="0" smtClean="0"/>
              <a:t> (arrow in panel </a:t>
            </a:r>
            <a:r>
              <a:rPr lang="en-US" sz="1100" b="1" dirty="0" smtClean="0"/>
              <a:t>a</a:t>
            </a:r>
            <a:r>
              <a:rPr lang="en-US" sz="1100" dirty="0" smtClean="0"/>
              <a:t>). Ellipses represent 95% confidence intervals. Responses also show a second sort of correlation known as signal correlation</a:t>
            </a:r>
            <a:r>
              <a:rPr lang="en-US" sz="1100" baseline="30000" dirty="0">
                <a:hlinkClick r:id="rId3" action="ppaction://hlinkfile"/>
              </a:rPr>
              <a:t>61</a:t>
            </a:r>
            <a:r>
              <a:rPr lang="en-US" sz="1100" dirty="0" smtClean="0"/>
              <a:t>. These are correlations in the average response. Neurons with similar tuning curves (panel </a:t>
            </a:r>
            <a:r>
              <a:rPr lang="en-US" sz="1100" b="1" dirty="0" smtClean="0"/>
              <a:t>a</a:t>
            </a:r>
            <a:r>
              <a:rPr lang="en-US" sz="1100" dirty="0" smtClean="0"/>
              <a:t>) typically have positive signal correlations, because when s increases, the mean responses of both neurons tend to increase, or decrease, together. Conversely, neurons with dissimilar tuning curves typically have negative signal correlations. In panels </a:t>
            </a:r>
            <a:r>
              <a:rPr lang="en-US" sz="1100" b="1" dirty="0" smtClean="0"/>
              <a:t>c</a:t>
            </a:r>
            <a:r>
              <a:rPr lang="en-US" sz="1100" dirty="0" smtClean="0"/>
              <a:t> and </a:t>
            </a:r>
            <a:r>
              <a:rPr lang="en-US" sz="1100" b="1" dirty="0" smtClean="0"/>
              <a:t>d</a:t>
            </a:r>
            <a:r>
              <a:rPr lang="en-US" sz="1100" dirty="0" smtClean="0"/>
              <a:t> we illustrate the response of a population of neurons. The </a:t>
            </a:r>
            <a:r>
              <a:rPr lang="en-US" sz="1100" i="1" dirty="0" smtClean="0"/>
              <a:t>x</a:t>
            </a:r>
            <a:r>
              <a:rPr lang="en-US" sz="1100" dirty="0" smtClean="0"/>
              <a:t>-axis corresponds to the preferred orientation of the neuron, the response of which is plotted on the </a:t>
            </a:r>
            <a:r>
              <a:rPr lang="en-US" sz="1100" i="1" dirty="0" smtClean="0"/>
              <a:t>y</a:t>
            </a:r>
            <a:r>
              <a:rPr lang="en-US" sz="1100" dirty="0" smtClean="0"/>
              <a:t>-axis. Each dot corresponds to the firing rate of one neuron in this example trial, and the purple curve shows the average response of each neuron in the population. Although the neurons in both panels </a:t>
            </a:r>
            <a:r>
              <a:rPr lang="en-US" sz="1100" b="1" dirty="0" smtClean="0"/>
              <a:t>c</a:t>
            </a:r>
            <a:r>
              <a:rPr lang="en-US" sz="1100" dirty="0" smtClean="0"/>
              <a:t> and </a:t>
            </a:r>
            <a:r>
              <a:rPr lang="en-US" sz="1100" b="1" dirty="0" smtClean="0"/>
              <a:t>d</a:t>
            </a:r>
            <a:r>
              <a:rPr lang="en-US" sz="1100" dirty="0" smtClean="0"/>
              <a:t> exhibit noise fluctuations, there is a difference in the structure of those fluctuations: on individual trials the responses of nearby neurons in panel </a:t>
            </a:r>
            <a:r>
              <a:rPr lang="en-US" sz="1100" b="1" dirty="0" smtClean="0"/>
              <a:t>c</a:t>
            </a:r>
            <a:r>
              <a:rPr lang="en-US" sz="1100" dirty="0" smtClean="0"/>
              <a:t> are uncorrelated (fluctuating up and down independently), whereas in panel </a:t>
            </a:r>
            <a:r>
              <a:rPr lang="en-US" sz="1100" b="1" dirty="0" smtClean="0"/>
              <a:t>d</a:t>
            </a:r>
            <a:r>
              <a:rPr lang="en-US" sz="1100" dirty="0" smtClean="0"/>
              <a:t> they are correlated (tending to fluctuate up and down together). Note that nearby neurons in panel </a:t>
            </a:r>
            <a:r>
              <a:rPr lang="en-US" sz="1100" b="1" dirty="0" smtClean="0"/>
              <a:t>d</a:t>
            </a:r>
            <a:r>
              <a:rPr lang="en-US" sz="1100" dirty="0" smtClean="0"/>
              <a:t> are positively correlated (as in panel </a:t>
            </a:r>
            <a:r>
              <a:rPr lang="en-US" sz="1100" b="1" dirty="0" smtClean="0"/>
              <a:t>b</a:t>
            </a:r>
            <a:r>
              <a:rPr lang="en-US" sz="1100" dirty="0" smtClean="0"/>
              <a:t>, left) whereas those that are far apart are negatively correlated (as in panel </a:t>
            </a:r>
            <a:r>
              <a:rPr lang="en-US" sz="1100" b="1" dirty="0" smtClean="0"/>
              <a:t>b</a:t>
            </a:r>
            <a:r>
              <a:rPr lang="en-US" sz="1100" dirty="0" smtClean="0"/>
              <a:t>, right).</a:t>
            </a:r>
            <a:endParaRPr lang="en-US" sz="1100" dirty="0"/>
          </a:p>
        </p:txBody>
      </p:sp>
      <p:sp>
        <p:nvSpPr>
          <p:cNvPr id="4" name="Text Box 4"/>
          <p:cNvSpPr txBox="1">
            <a:spLocks noChangeArrowheads="1"/>
          </p:cNvSpPr>
          <p:nvPr/>
        </p:nvSpPr>
        <p:spPr bwMode="auto">
          <a:xfrm>
            <a:off x="304800" y="6553200"/>
            <a:ext cx="4800600" cy="184666"/>
          </a:xfrm>
          <a:prstGeom prst="rect">
            <a:avLst/>
          </a:prstGeom>
          <a:noFill/>
          <a:ln w="9525">
            <a:noFill/>
            <a:miter lim="800000"/>
            <a:headEnd/>
            <a:tailEnd/>
          </a:ln>
        </p:spPr>
        <p:txBody>
          <a:bodyPr wrap="square"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dirty="0" err="1"/>
              <a:t>Averbeck</a:t>
            </a:r>
            <a:r>
              <a:rPr lang="en-GB" sz="1200" dirty="0"/>
              <a:t> </a:t>
            </a:r>
            <a:r>
              <a:rPr lang="en-GB" sz="1200" i="1" dirty="0"/>
              <a:t>et al.</a:t>
            </a:r>
            <a:r>
              <a:rPr lang="en-GB" sz="1200" dirty="0"/>
              <a:t> </a:t>
            </a:r>
            <a:r>
              <a:rPr lang="en-GB" sz="1200" i="1" dirty="0"/>
              <a:t>Nature Reviews Neuroscience</a:t>
            </a:r>
            <a:r>
              <a:rPr lang="en-GB" sz="1200" dirty="0"/>
              <a:t> </a:t>
            </a:r>
            <a:r>
              <a:rPr lang="en-GB" sz="1200" b="1" dirty="0"/>
              <a:t>7,</a:t>
            </a:r>
            <a:r>
              <a:rPr lang="en-GB" sz="1200" dirty="0"/>
              <a:t> 358</a:t>
            </a:r>
            <a:r>
              <a:rPr lang="en-GB" sz="1200" dirty="0">
                <a:cs typeface="Arial" pitchFamily="34" charset="0"/>
              </a:rPr>
              <a:t>–</a:t>
            </a:r>
            <a:r>
              <a:rPr lang="en-GB" sz="1200" dirty="0"/>
              <a:t>366 (May 2006</a:t>
            </a:r>
            <a:r>
              <a:rPr lang="en-GB" sz="1200" dirty="0" smtClean="0"/>
              <a:t>)</a:t>
            </a:r>
            <a:endParaRPr lang="en-GB" sz="1200" dirty="0"/>
          </a:p>
        </p:txBody>
      </p:sp>
      <p:sp>
        <p:nvSpPr>
          <p:cNvPr id="5" name="Rectangle 11"/>
          <p:cNvSpPr>
            <a:spLocks noChangeArrowheads="1"/>
          </p:cNvSpPr>
          <p:nvPr/>
        </p:nvSpPr>
        <p:spPr bwMode="auto">
          <a:xfrm>
            <a:off x="3962400" y="228600"/>
            <a:ext cx="4876800" cy="762000"/>
          </a:xfrm>
          <a:prstGeom prst="rect">
            <a:avLst/>
          </a:prstGeom>
          <a:noFill/>
          <a:ln w="9525">
            <a:noFill/>
            <a:miter lim="800000"/>
            <a:headEnd/>
            <a:tailEnd/>
          </a:ln>
          <a:effectLst/>
        </p:spPr>
        <p:txBody>
          <a:bodyPr/>
          <a:lstStyle/>
          <a:p>
            <a:pPr marL="342900" indent="-342900">
              <a:spcBef>
                <a:spcPct val="20000"/>
              </a:spcBef>
            </a:pPr>
            <a:r>
              <a:rPr lang="en-US" sz="2800" i="1" dirty="0" smtClean="0">
                <a:solidFill>
                  <a:srgbClr val="00001C"/>
                </a:solidFill>
              </a:rPr>
              <a:t>Signal and noise correlations</a:t>
            </a:r>
            <a:endParaRPr lang="en-US" sz="2800" i="1" dirty="0">
              <a:solidFill>
                <a:srgbClr val="00001C"/>
              </a:solidFill>
            </a:endParaRPr>
          </a:p>
          <a:p>
            <a:pPr marL="342900" indent="-342900">
              <a:spcBef>
                <a:spcPct val="20000"/>
              </a:spcBef>
              <a:buFontTx/>
              <a:buChar char="•"/>
            </a:pPr>
            <a:endParaRPr lang="en-US" sz="2800" dirty="0"/>
          </a:p>
          <a:p>
            <a:pPr marL="342900" indent="-342900">
              <a:spcBef>
                <a:spcPct val="20000"/>
              </a:spcBef>
              <a:buFontTx/>
              <a:buChar char="•"/>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jneurosci.org/content/vol25/issue14/images/large/zns0160502380001.jpeg"/>
          <p:cNvPicPr>
            <a:picLocks noChangeAspect="1" noChangeArrowheads="1"/>
          </p:cNvPicPr>
          <p:nvPr/>
        </p:nvPicPr>
        <p:blipFill>
          <a:blip r:embed="rId2" cstate="print"/>
          <a:srcRect/>
          <a:stretch>
            <a:fillRect/>
          </a:stretch>
        </p:blipFill>
        <p:spPr bwMode="auto">
          <a:xfrm>
            <a:off x="228600" y="1608582"/>
            <a:ext cx="8778240" cy="3573018"/>
          </a:xfrm>
          <a:prstGeom prst="rect">
            <a:avLst/>
          </a:prstGeom>
          <a:noFill/>
        </p:spPr>
      </p:pic>
      <p:sp>
        <p:nvSpPr>
          <p:cNvPr id="5" name="Rectangle 4"/>
          <p:cNvSpPr/>
          <p:nvPr/>
        </p:nvSpPr>
        <p:spPr>
          <a:xfrm>
            <a:off x="304800" y="5537537"/>
            <a:ext cx="8839200" cy="1015663"/>
          </a:xfrm>
          <a:prstGeom prst="rect">
            <a:avLst/>
          </a:prstGeom>
        </p:spPr>
        <p:txBody>
          <a:bodyPr wrap="square">
            <a:spAutoFit/>
          </a:bodyPr>
          <a:lstStyle/>
          <a:p>
            <a:r>
              <a:rPr lang="en-US" sz="1200" b="1" dirty="0" smtClean="0"/>
              <a:t>Figure 1.</a:t>
            </a:r>
            <a:r>
              <a:rPr lang="en-US" sz="1200" dirty="0" smtClean="0"/>
              <a:t> Example of the independence of spike count correlation and orientation. </a:t>
            </a:r>
            <a:r>
              <a:rPr lang="en-US" sz="1200" b="1" i="1" dirty="0" smtClean="0"/>
              <a:t>A</a:t>
            </a:r>
            <a:r>
              <a:rPr lang="en-US" sz="1200" dirty="0" smtClean="0"/>
              <a:t>, Tuning curves for two V1 neurons. Range of orientations used to measure correlation are indicated by thick lines; letters indicate the stimulus used for each scatter plot. </a:t>
            </a:r>
            <a:r>
              <a:rPr lang="en-US" sz="1200" b="1" i="1" dirty="0" smtClean="0"/>
              <a:t>B-F</a:t>
            </a:r>
            <a:r>
              <a:rPr lang="en-US" sz="1200" dirty="0" smtClean="0"/>
              <a:t>, Scatter plots of responses of V1 pair to 100 presentations of each stimulus. The response of each cell is normalized by subtracting the mean response to that stimulus and dividing by the SD of the responses. The </a:t>
            </a:r>
            <a:r>
              <a:rPr lang="en-US" sz="1200" i="1" dirty="0" err="1" smtClean="0"/>
              <a:t>r</a:t>
            </a:r>
            <a:r>
              <a:rPr lang="en-US" sz="1200" baseline="-25000" dirty="0" err="1" smtClean="0"/>
              <a:t>sc</a:t>
            </a:r>
            <a:r>
              <a:rPr lang="en-US" sz="1200" dirty="0" smtClean="0"/>
              <a:t> values are indicated. deg, Degrees.</a:t>
            </a:r>
            <a:endParaRPr lang="en-US" sz="1200" dirty="0"/>
          </a:p>
        </p:txBody>
      </p:sp>
      <p:sp>
        <p:nvSpPr>
          <p:cNvPr id="4" name="Text Box 4"/>
          <p:cNvSpPr txBox="1">
            <a:spLocks noChangeArrowheads="1"/>
          </p:cNvSpPr>
          <p:nvPr/>
        </p:nvSpPr>
        <p:spPr bwMode="auto">
          <a:xfrm>
            <a:off x="404813" y="253425"/>
            <a:ext cx="8488362" cy="584775"/>
          </a:xfrm>
          <a:prstGeom prst="rect">
            <a:avLst/>
          </a:prstGeom>
          <a:noFill/>
          <a:ln w="25400">
            <a:noFill/>
            <a:miter lim="800000"/>
            <a:headEnd/>
            <a:tailEnd/>
          </a:ln>
        </p:spPr>
        <p:txBody>
          <a:bodyPr anchor="ctr">
            <a:spAutoFit/>
          </a:bodyPr>
          <a:lstStyle/>
          <a:p>
            <a:pPr algn="ctr" eaLnBrk="0" hangingPunct="0">
              <a:spcBef>
                <a:spcPct val="50000"/>
              </a:spcBef>
            </a:pPr>
            <a:r>
              <a:rPr lang="en-US" sz="3200" i="1" dirty="0" smtClean="0"/>
              <a:t>Noise correlations in primary visual cortex</a:t>
            </a:r>
            <a:endParaRPr lang="en-US" sz="32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 ">
            <a:hlinkClick r:id="rId2"/>
          </p:cNvPr>
          <p:cNvPicPr>
            <a:picLocks noChangeAspect="1" noChangeArrowheads="1"/>
          </p:cNvPicPr>
          <p:nvPr/>
        </p:nvPicPr>
        <p:blipFill>
          <a:blip r:embed="rId3" cstate="print"/>
          <a:srcRect/>
          <a:stretch>
            <a:fillRect/>
          </a:stretch>
        </p:blipFill>
        <p:spPr bwMode="auto">
          <a:xfrm>
            <a:off x="609600" y="762000"/>
            <a:ext cx="3465005" cy="5909310"/>
          </a:xfrm>
          <a:prstGeom prst="rect">
            <a:avLst/>
          </a:prstGeom>
          <a:noFill/>
        </p:spPr>
      </p:pic>
      <p:sp>
        <p:nvSpPr>
          <p:cNvPr id="5" name="Rectangle 4"/>
          <p:cNvSpPr/>
          <p:nvPr/>
        </p:nvSpPr>
        <p:spPr>
          <a:xfrm>
            <a:off x="4343400" y="457200"/>
            <a:ext cx="4572000" cy="5724644"/>
          </a:xfrm>
          <a:prstGeom prst="rect">
            <a:avLst/>
          </a:prstGeom>
        </p:spPr>
        <p:txBody>
          <a:bodyPr wrap="square">
            <a:spAutoFit/>
          </a:bodyPr>
          <a:lstStyle/>
          <a:p>
            <a:r>
              <a:rPr lang="en-US" sz="2800" i="1" dirty="0" smtClean="0"/>
              <a:t>Relationship between firing rate and noise correlations for stimuli of different orientations </a:t>
            </a:r>
          </a:p>
          <a:p>
            <a:r>
              <a:rPr lang="en-US" sz="2000" i="1" dirty="0" smtClean="0"/>
              <a:t>(Kohn and Smith, J </a:t>
            </a:r>
            <a:r>
              <a:rPr lang="en-US" sz="2000" i="1" dirty="0" err="1" smtClean="0"/>
              <a:t>Neurosci</a:t>
            </a:r>
            <a:r>
              <a:rPr lang="en-US" sz="2000" i="1" dirty="0" smtClean="0"/>
              <a:t>, 2005)</a:t>
            </a:r>
          </a:p>
          <a:p>
            <a:endParaRPr lang="en-US" dirty="0" smtClean="0"/>
          </a:p>
          <a:p>
            <a:endParaRPr lang="en-US" dirty="0" smtClean="0"/>
          </a:p>
          <a:p>
            <a:endParaRPr lang="en-US" dirty="0" smtClean="0"/>
          </a:p>
          <a:p>
            <a:endParaRPr lang="en-US" dirty="0" smtClean="0"/>
          </a:p>
          <a:p>
            <a:endParaRPr lang="en-US" b="1" i="1" dirty="0" smtClean="0"/>
          </a:p>
          <a:p>
            <a:r>
              <a:rPr lang="en-US" dirty="0" smtClean="0"/>
              <a:t>Population histograms of </a:t>
            </a:r>
            <a:r>
              <a:rPr lang="en-US" i="1" dirty="0" err="1" smtClean="0"/>
              <a:t>r</a:t>
            </a:r>
            <a:r>
              <a:rPr lang="en-US" baseline="-25000" dirty="0" err="1" smtClean="0"/>
              <a:t>sc</a:t>
            </a:r>
            <a:r>
              <a:rPr lang="en-US" dirty="0" smtClean="0"/>
              <a:t>, arranged for each cell from the stimulus that drove the pair most effectively to that which evoked the weakest response (average firing rate for each condition indicated at right). The number next to each plot is the mean of the distribution (shown by arrowhead). The distributions are not significantly different.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1159</Words>
  <Application>Microsoft Office PowerPoint</Application>
  <PresentationFormat>On-screen Show (4:3)</PresentationFormat>
  <Paragraphs>147</Paragraphs>
  <Slides>19</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5" baseType="lpstr">
      <vt:lpstr>Arial</vt:lpstr>
      <vt:lpstr>Symbol</vt:lpstr>
      <vt:lpstr>Times New Roman</vt:lpstr>
      <vt:lpstr>Default Design</vt:lpstr>
      <vt:lpstr>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UTHSC-Houston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vdragoi</dc:creator>
  <cp:lastModifiedBy>Dragoi, Valentin</cp:lastModifiedBy>
  <cp:revision>183</cp:revision>
  <dcterms:created xsi:type="dcterms:W3CDTF">2010-01-17T04:32:00Z</dcterms:created>
  <dcterms:modified xsi:type="dcterms:W3CDTF">2015-03-03T03:31:39Z</dcterms:modified>
</cp:coreProperties>
</file>