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Default Extension="wdp" ContentType="image/vnd.ms-photo"/>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1"/>
  </p:sldMasterIdLst>
  <p:notesMasterIdLst>
    <p:notesMasterId r:id="rId16"/>
  </p:notesMasterIdLst>
  <p:sldIdLst>
    <p:sldId id="256" r:id="rId2"/>
    <p:sldId id="266" r:id="rId3"/>
    <p:sldId id="257" r:id="rId4"/>
    <p:sldId id="268" r:id="rId5"/>
    <p:sldId id="258" r:id="rId6"/>
    <p:sldId id="261" r:id="rId7"/>
    <p:sldId id="259" r:id="rId8"/>
    <p:sldId id="260" r:id="rId9"/>
    <p:sldId id="263" r:id="rId10"/>
    <p:sldId id="264" r:id="rId11"/>
    <p:sldId id="267" r:id="rId12"/>
    <p:sldId id="262" r:id="rId13"/>
    <p:sldId id="265" r:id="rId14"/>
    <p:sldId id="269" r:id="rId15"/>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99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978" autoAdjust="0"/>
    <p:restoredTop sz="68855" autoAdjust="0"/>
  </p:normalViewPr>
  <p:slideViewPr>
    <p:cSldViewPr snapToGrid="0">
      <p:cViewPr varScale="1">
        <p:scale>
          <a:sx n="71" d="100"/>
          <a:sy n="71" d="100"/>
        </p:scale>
        <p:origin x="1728" y="78"/>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10646E4D-7D8A-485A-98D4-0C7BF680ADBF}" type="datetimeFigureOut">
              <a:rPr lang="en-US" smtClean="0"/>
              <a:t>1/27/2022</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FE088FD-096D-4F51-9DA1-2478C10DC0D6}" type="slidenum">
              <a:rPr lang="en-US" smtClean="0"/>
              <a:t>‹#›</a:t>
            </a:fld>
            <a:endParaRPr lang="en-US"/>
          </a:p>
        </p:txBody>
      </p:sp>
    </p:spTree>
    <p:extLst>
      <p:ext uri="{BB962C8B-B14F-4D97-AF65-F5344CB8AC3E}">
        <p14:creationId xmlns:p14="http://schemas.microsoft.com/office/powerpoint/2010/main" val="313050102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Good Morning</a:t>
            </a:r>
          </a:p>
          <a:p>
            <a:r>
              <a:rPr lang="en-US" dirty="0"/>
              <a:t>I’m so excited to speak with you today and so grateful to the AMSO leaders who invited me.</a:t>
            </a:r>
          </a:p>
          <a:p>
            <a:r>
              <a:rPr lang="en-US" dirty="0"/>
              <a:t>Today – talk about Academic Med, what it is and how to consider if it is the right career path for you.</a:t>
            </a:r>
          </a:p>
          <a:p>
            <a:r>
              <a:rPr lang="en-US" dirty="0"/>
              <a:t>If you think it maybe – what can you do now.</a:t>
            </a:r>
          </a:p>
        </p:txBody>
      </p:sp>
      <p:sp>
        <p:nvSpPr>
          <p:cNvPr id="4" name="Slide Number Placeholder 3"/>
          <p:cNvSpPr>
            <a:spLocks noGrp="1"/>
          </p:cNvSpPr>
          <p:nvPr>
            <p:ph type="sldNum" sz="quarter" idx="5"/>
          </p:nvPr>
        </p:nvSpPr>
        <p:spPr/>
        <p:txBody>
          <a:bodyPr/>
          <a:lstStyle/>
          <a:p>
            <a:fld id="{9FE088FD-096D-4F51-9DA1-2478C10DC0D6}" type="slidenum">
              <a:rPr lang="en-US" smtClean="0"/>
              <a:t>1</a:t>
            </a:fld>
            <a:endParaRPr lang="en-US"/>
          </a:p>
        </p:txBody>
      </p:sp>
    </p:spTree>
    <p:extLst>
      <p:ext uri="{BB962C8B-B14F-4D97-AF65-F5344CB8AC3E}">
        <p14:creationId xmlns:p14="http://schemas.microsoft.com/office/powerpoint/2010/main" val="419499647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088FD-096D-4F51-9DA1-2478C10DC0D6}" type="slidenum">
              <a:rPr lang="en-US" smtClean="0"/>
              <a:t>10</a:t>
            </a:fld>
            <a:endParaRPr lang="en-US"/>
          </a:p>
        </p:txBody>
      </p:sp>
    </p:spTree>
    <p:extLst>
      <p:ext uri="{BB962C8B-B14F-4D97-AF65-F5344CB8AC3E}">
        <p14:creationId xmlns:p14="http://schemas.microsoft.com/office/powerpoint/2010/main" val="842057018"/>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foundations and language – what are these?  See this link for a compilation of some of the Fellowships available to medical students.</a:t>
            </a:r>
          </a:p>
          <a:p>
            <a:endParaRPr lang="en-US" dirty="0"/>
          </a:p>
          <a:p>
            <a:r>
              <a:rPr lang="en-US" dirty="0"/>
              <a:t>https://med.uth.edu/oep/wp-content/uploads/sites/70/2021/10/Fellowships-and-Awards-Table-REV-10_20_2021.pdf</a:t>
            </a:r>
          </a:p>
        </p:txBody>
      </p:sp>
      <p:sp>
        <p:nvSpPr>
          <p:cNvPr id="4" name="Slide Number Placeholder 3"/>
          <p:cNvSpPr>
            <a:spLocks noGrp="1"/>
          </p:cNvSpPr>
          <p:nvPr>
            <p:ph type="sldNum" sz="quarter" idx="5"/>
          </p:nvPr>
        </p:nvSpPr>
        <p:spPr/>
        <p:txBody>
          <a:bodyPr/>
          <a:lstStyle/>
          <a:p>
            <a:fld id="{9FE088FD-096D-4F51-9DA1-2478C10DC0D6}" type="slidenum">
              <a:rPr lang="en-US" smtClean="0"/>
              <a:t>11</a:t>
            </a:fld>
            <a:endParaRPr lang="en-US"/>
          </a:p>
        </p:txBody>
      </p:sp>
    </p:spTree>
    <p:extLst>
      <p:ext uri="{BB962C8B-B14F-4D97-AF65-F5344CB8AC3E}">
        <p14:creationId xmlns:p14="http://schemas.microsoft.com/office/powerpoint/2010/main" val="2922868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You don’t need to necessarily do research, but you may want to depending on the selection criteria of your residency program of interest.</a:t>
            </a:r>
          </a:p>
          <a:p>
            <a:r>
              <a:rPr lang="en-US" dirty="0"/>
              <a:t>It is very important to find out what the residency programs of interest to you want in an applicant.  You do this by talking to key people in the specialty, like residency directors.</a:t>
            </a:r>
          </a:p>
          <a:p>
            <a:endParaRPr lang="en-US" dirty="0"/>
          </a:p>
          <a:p>
            <a:r>
              <a:rPr lang="en-US" dirty="0"/>
              <a:t>Research offers the potential for building your CV (academic resume)  with metrics of success</a:t>
            </a:r>
          </a:p>
          <a:p>
            <a:br>
              <a:rPr lang="en-US" dirty="0"/>
            </a:br>
            <a:r>
              <a:rPr lang="en-US" dirty="0"/>
              <a:t>other ways to become an academic physician include choosing to do a research clinical fellowship or doing a research postdoctoral fellowship.  There are many ways to retool and redirect, but it takes time – In academic medicine you must be a lifelong learner – not think ‘what I want to be when I grow up’ but just enjoy the constant process of ‘growing up’.</a:t>
            </a:r>
          </a:p>
        </p:txBody>
      </p:sp>
      <p:sp>
        <p:nvSpPr>
          <p:cNvPr id="4" name="Slide Number Placeholder 3"/>
          <p:cNvSpPr>
            <a:spLocks noGrp="1"/>
          </p:cNvSpPr>
          <p:nvPr>
            <p:ph type="sldNum" sz="quarter" idx="5"/>
          </p:nvPr>
        </p:nvSpPr>
        <p:spPr/>
        <p:txBody>
          <a:bodyPr/>
          <a:lstStyle/>
          <a:p>
            <a:fld id="{9FE088FD-096D-4F51-9DA1-2478C10DC0D6}" type="slidenum">
              <a:rPr lang="en-US" smtClean="0"/>
              <a:t>12</a:t>
            </a:fld>
            <a:endParaRPr lang="en-US"/>
          </a:p>
        </p:txBody>
      </p:sp>
    </p:spTree>
    <p:extLst>
      <p:ext uri="{BB962C8B-B14F-4D97-AF65-F5344CB8AC3E}">
        <p14:creationId xmlns:p14="http://schemas.microsoft.com/office/powerpoint/2010/main" val="79669368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088FD-096D-4F51-9DA1-2478C10DC0D6}" type="slidenum">
              <a:rPr lang="en-US" smtClean="0"/>
              <a:t>13</a:t>
            </a:fld>
            <a:endParaRPr lang="en-US"/>
          </a:p>
        </p:txBody>
      </p:sp>
    </p:spTree>
    <p:extLst>
      <p:ext uri="{BB962C8B-B14F-4D97-AF65-F5344CB8AC3E}">
        <p14:creationId xmlns:p14="http://schemas.microsoft.com/office/powerpoint/2010/main" val="575124212"/>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 little about myself</a:t>
            </a:r>
          </a:p>
          <a:p>
            <a:r>
              <a:rPr lang="en-US" dirty="0"/>
              <a:t>I am faculty in the Office of Educational Programs and soon to be affiliated with the new Medical Student Research Office</a:t>
            </a:r>
          </a:p>
          <a:p>
            <a:r>
              <a:rPr lang="en-US" dirty="0"/>
              <a:t>I also have an appointment in the Center for Humanities and Ethics.  My PhD is an interdisciplinary humanities PhD in the following areas: history of medicine, philosophy of medicine, and sociology of education.  I examine American medical education, its history and development.</a:t>
            </a:r>
          </a:p>
          <a:p>
            <a:endParaRPr lang="en-US" dirty="0"/>
          </a:p>
          <a:p>
            <a:r>
              <a:rPr lang="en-US" dirty="0"/>
              <a:t>The reason I am talking to you today and why MMS hired me is because of my extensive experience working in graduate and professional education, specifically with high achieving medical students interested in research.</a:t>
            </a:r>
          </a:p>
          <a:p>
            <a:r>
              <a:rPr lang="en-US" dirty="0"/>
              <a:t>My approach to working with students is wholistic, I look at you as a whole person, with a history and a set of skills and goals.  Then we discuss how to achieve them.</a:t>
            </a:r>
          </a:p>
        </p:txBody>
      </p:sp>
      <p:sp>
        <p:nvSpPr>
          <p:cNvPr id="4" name="Slide Number Placeholder 3"/>
          <p:cNvSpPr>
            <a:spLocks noGrp="1"/>
          </p:cNvSpPr>
          <p:nvPr>
            <p:ph type="sldNum" sz="quarter" idx="5"/>
          </p:nvPr>
        </p:nvSpPr>
        <p:spPr/>
        <p:txBody>
          <a:bodyPr/>
          <a:lstStyle/>
          <a:p>
            <a:fld id="{9FE088FD-096D-4F51-9DA1-2478C10DC0D6}" type="slidenum">
              <a:rPr lang="en-US" smtClean="0"/>
              <a:t>2</a:t>
            </a:fld>
            <a:endParaRPr lang="en-US"/>
          </a:p>
        </p:txBody>
      </p:sp>
    </p:spTree>
    <p:extLst>
      <p:ext uri="{BB962C8B-B14F-4D97-AF65-F5344CB8AC3E}">
        <p14:creationId xmlns:p14="http://schemas.microsoft.com/office/powerpoint/2010/main" val="169070075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Basics – what is Academic Medicine?  In working with students I find going back to the basics and foundations of language and communication is important.</a:t>
            </a:r>
          </a:p>
        </p:txBody>
      </p:sp>
      <p:sp>
        <p:nvSpPr>
          <p:cNvPr id="4" name="Slide Number Placeholder 3"/>
          <p:cNvSpPr>
            <a:spLocks noGrp="1"/>
          </p:cNvSpPr>
          <p:nvPr>
            <p:ph type="sldNum" sz="quarter" idx="5"/>
          </p:nvPr>
        </p:nvSpPr>
        <p:spPr/>
        <p:txBody>
          <a:bodyPr/>
          <a:lstStyle/>
          <a:p>
            <a:fld id="{9FE088FD-096D-4F51-9DA1-2478C10DC0D6}" type="slidenum">
              <a:rPr lang="en-US" smtClean="0"/>
              <a:t>3</a:t>
            </a:fld>
            <a:endParaRPr lang="en-US"/>
          </a:p>
        </p:txBody>
      </p:sp>
    </p:spTree>
    <p:extLst>
      <p:ext uri="{BB962C8B-B14F-4D97-AF65-F5344CB8AC3E}">
        <p14:creationId xmlns:p14="http://schemas.microsoft.com/office/powerpoint/2010/main" val="383219547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Again, basics of language – what do we mean when we use these terms?  It is not always straightforward or well understood.</a:t>
            </a:r>
          </a:p>
        </p:txBody>
      </p:sp>
      <p:sp>
        <p:nvSpPr>
          <p:cNvPr id="4" name="Slide Number Placeholder 3"/>
          <p:cNvSpPr>
            <a:spLocks noGrp="1"/>
          </p:cNvSpPr>
          <p:nvPr>
            <p:ph type="sldNum" sz="quarter" idx="5"/>
          </p:nvPr>
        </p:nvSpPr>
        <p:spPr/>
        <p:txBody>
          <a:bodyPr/>
          <a:lstStyle/>
          <a:p>
            <a:fld id="{9FE088FD-096D-4F51-9DA1-2478C10DC0D6}" type="slidenum">
              <a:rPr lang="en-US" smtClean="0"/>
              <a:t>4</a:t>
            </a:fld>
            <a:endParaRPr lang="en-US"/>
          </a:p>
        </p:txBody>
      </p:sp>
    </p:spTree>
    <p:extLst>
      <p:ext uri="{BB962C8B-B14F-4D97-AF65-F5344CB8AC3E}">
        <p14:creationId xmlns:p14="http://schemas.microsoft.com/office/powerpoint/2010/main" val="3419680327"/>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Once you understand what you mean …</a:t>
            </a:r>
          </a:p>
          <a:p>
            <a:r>
              <a:rPr lang="en-US" dirty="0"/>
              <a:t>DO NOT BE AFRAID TO EXPLORE …</a:t>
            </a:r>
          </a:p>
          <a:p>
            <a:r>
              <a:rPr lang="en-US" dirty="0"/>
              <a:t>And, have FUN doing it.</a:t>
            </a:r>
          </a:p>
        </p:txBody>
      </p:sp>
      <p:sp>
        <p:nvSpPr>
          <p:cNvPr id="4" name="Slide Number Placeholder 3"/>
          <p:cNvSpPr>
            <a:spLocks noGrp="1"/>
          </p:cNvSpPr>
          <p:nvPr>
            <p:ph type="sldNum" sz="quarter" idx="5"/>
          </p:nvPr>
        </p:nvSpPr>
        <p:spPr/>
        <p:txBody>
          <a:bodyPr/>
          <a:lstStyle/>
          <a:p>
            <a:fld id="{9FE088FD-096D-4F51-9DA1-2478C10DC0D6}" type="slidenum">
              <a:rPr lang="en-US" smtClean="0"/>
              <a:t>5</a:t>
            </a:fld>
            <a:endParaRPr lang="en-US"/>
          </a:p>
        </p:txBody>
      </p:sp>
    </p:spTree>
    <p:extLst>
      <p:ext uri="{BB962C8B-B14F-4D97-AF65-F5344CB8AC3E}">
        <p14:creationId xmlns:p14="http://schemas.microsoft.com/office/powerpoint/2010/main" val="2470625465"/>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So you think maybe this is interesting and you may want to try this professional pathway … how …</a:t>
            </a:r>
          </a:p>
          <a:p>
            <a:r>
              <a:rPr lang="en-US" dirty="0"/>
              <a:t>You are NOT behind.</a:t>
            </a:r>
          </a:p>
          <a:p>
            <a:r>
              <a:rPr lang="en-US" dirty="0"/>
              <a:t>My best advice … here I put on my coaching hat …</a:t>
            </a:r>
          </a:p>
          <a:p>
            <a:r>
              <a:rPr lang="en-US" dirty="0"/>
              <a:t>Take advantage of all opportunities that seem interesting to you, while gauging and managing your time and academic work load.  Remember to prioritize your time and interests.  Your wellness and school success are your top priorities, always.   When considering specialties to pursue, keep in mind that the specialty you choose needs to be about what you want to do and who you want to be around every day.</a:t>
            </a:r>
          </a:p>
        </p:txBody>
      </p:sp>
      <p:sp>
        <p:nvSpPr>
          <p:cNvPr id="4" name="Slide Number Placeholder 3"/>
          <p:cNvSpPr>
            <a:spLocks noGrp="1"/>
          </p:cNvSpPr>
          <p:nvPr>
            <p:ph type="sldNum" sz="quarter" idx="5"/>
          </p:nvPr>
        </p:nvSpPr>
        <p:spPr/>
        <p:txBody>
          <a:bodyPr/>
          <a:lstStyle/>
          <a:p>
            <a:fld id="{9FE088FD-096D-4F51-9DA1-2478C10DC0D6}" type="slidenum">
              <a:rPr lang="en-US" smtClean="0"/>
              <a:t>6</a:t>
            </a:fld>
            <a:endParaRPr lang="en-US"/>
          </a:p>
        </p:txBody>
      </p:sp>
    </p:spTree>
    <p:extLst>
      <p:ext uri="{BB962C8B-B14F-4D97-AF65-F5344CB8AC3E}">
        <p14:creationId xmlns:p14="http://schemas.microsoft.com/office/powerpoint/2010/main" val="285769792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Regarding exploring research and looking for opportunities, there are readily available resources under the Summer Research Program site (faculty database).  Use it.</a:t>
            </a:r>
          </a:p>
        </p:txBody>
      </p:sp>
      <p:sp>
        <p:nvSpPr>
          <p:cNvPr id="4" name="Slide Number Placeholder 3"/>
          <p:cNvSpPr>
            <a:spLocks noGrp="1"/>
          </p:cNvSpPr>
          <p:nvPr>
            <p:ph type="sldNum" sz="quarter" idx="5"/>
          </p:nvPr>
        </p:nvSpPr>
        <p:spPr/>
        <p:txBody>
          <a:bodyPr/>
          <a:lstStyle/>
          <a:p>
            <a:fld id="{9FE088FD-096D-4F51-9DA1-2478C10DC0D6}" type="slidenum">
              <a:rPr lang="en-US" smtClean="0"/>
              <a:t>7</a:t>
            </a:fld>
            <a:endParaRPr lang="en-US"/>
          </a:p>
        </p:txBody>
      </p:sp>
    </p:spTree>
    <p:extLst>
      <p:ext uri="{BB962C8B-B14F-4D97-AF65-F5344CB8AC3E}">
        <p14:creationId xmlns:p14="http://schemas.microsoft.com/office/powerpoint/2010/main" val="772616958"/>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US" dirty="0"/>
              <a:t>Consider that the more you interact with faculty, senior students and trainees (residents, fellows, postdoctoral fellows) you are engaged in a key skill for your success – ‘networking’.</a:t>
            </a:r>
          </a:p>
          <a:p>
            <a:endParaRPr lang="en-US" dirty="0"/>
          </a:p>
          <a:p>
            <a:r>
              <a:rPr lang="en-US" dirty="0"/>
              <a:t>Determination or GRIT(Growth, Resilience, Innovation, Transition), strategically allowing yourself the freedom explore, and interpersonal communication skills are the keys to success.  Nurture these.</a:t>
            </a:r>
          </a:p>
        </p:txBody>
      </p:sp>
      <p:sp>
        <p:nvSpPr>
          <p:cNvPr id="4" name="Slide Number Placeholder 3"/>
          <p:cNvSpPr>
            <a:spLocks noGrp="1"/>
          </p:cNvSpPr>
          <p:nvPr>
            <p:ph type="sldNum" sz="quarter" idx="5"/>
          </p:nvPr>
        </p:nvSpPr>
        <p:spPr/>
        <p:txBody>
          <a:bodyPr/>
          <a:lstStyle/>
          <a:p>
            <a:fld id="{9FE088FD-096D-4F51-9DA1-2478C10DC0D6}" type="slidenum">
              <a:rPr lang="en-US" smtClean="0"/>
              <a:t>8</a:t>
            </a:fld>
            <a:endParaRPr lang="en-US"/>
          </a:p>
        </p:txBody>
      </p:sp>
    </p:spTree>
    <p:extLst>
      <p:ext uri="{BB962C8B-B14F-4D97-AF65-F5344CB8AC3E}">
        <p14:creationId xmlns:p14="http://schemas.microsoft.com/office/powerpoint/2010/main" val="3761197046"/>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9FE088FD-096D-4F51-9DA1-2478C10DC0D6}" type="slidenum">
              <a:rPr lang="en-US" smtClean="0"/>
              <a:t>9</a:t>
            </a:fld>
            <a:endParaRPr lang="en-US"/>
          </a:p>
        </p:txBody>
      </p:sp>
    </p:spTree>
    <p:extLst>
      <p:ext uri="{BB962C8B-B14F-4D97-AF65-F5344CB8AC3E}">
        <p14:creationId xmlns:p14="http://schemas.microsoft.com/office/powerpoint/2010/main" val="52223248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774423" y="802298"/>
            <a:ext cx="8637073" cy="2920713"/>
          </a:xfrm>
        </p:spPr>
        <p:txBody>
          <a:bodyPr bIns="0" anchor="b">
            <a:normAutofit/>
          </a:bodyPr>
          <a:lstStyle>
            <a:lvl1pPr algn="ctr">
              <a:defRPr sz="6600"/>
            </a:lvl1pPr>
          </a:lstStyle>
          <a:p>
            <a:r>
              <a:rPr lang="en-US"/>
              <a:t>Click to edit Master title style</a:t>
            </a:r>
            <a:endParaRPr lang="en-US" dirty="0"/>
          </a:p>
        </p:txBody>
      </p:sp>
      <p:sp>
        <p:nvSpPr>
          <p:cNvPr id="3" name="Subtitle 2"/>
          <p:cNvSpPr>
            <a:spLocks noGrp="1"/>
          </p:cNvSpPr>
          <p:nvPr>
            <p:ph type="subTitle" idx="1"/>
          </p:nvPr>
        </p:nvSpPr>
        <p:spPr>
          <a:xfrm>
            <a:off x="1774424" y="3724074"/>
            <a:ext cx="8637072" cy="977621"/>
          </a:xfrm>
        </p:spPr>
        <p:txBody>
          <a:bodyPr tIns="91440" bIns="91440">
            <a:normAutofit/>
          </a:bodyPr>
          <a:lstStyle>
            <a:lvl1pPr marL="0" indent="0" algn="ctr">
              <a:buNone/>
              <a:defRPr sz="1800" b="0" cap="all" baseline="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US" dirty="0"/>
          </a:p>
        </p:txBody>
      </p:sp>
      <p:sp>
        <p:nvSpPr>
          <p:cNvPr id="4" name="Date Placeholder 3"/>
          <p:cNvSpPr>
            <a:spLocks noGrp="1"/>
          </p:cNvSpPr>
          <p:nvPr>
            <p:ph type="dt" sz="half" idx="10"/>
          </p:nvPr>
        </p:nvSpPr>
        <p:spPr/>
        <p:txBody>
          <a:bodyPr/>
          <a:lstStyle/>
          <a:p>
            <a:fld id="{203CF064-AB42-49BC-97F0-A0433AEBCED7}" type="datetimeFigureOut">
              <a:rPr lang="en-US" smtClean="0"/>
              <a:t>1/27/2022</a:t>
            </a:fld>
            <a:endParaRPr lang="en-US"/>
          </a:p>
        </p:txBody>
      </p:sp>
      <p:sp>
        <p:nvSpPr>
          <p:cNvPr id="5" name="Footer Placeholder 4"/>
          <p:cNvSpPr>
            <a:spLocks noGrp="1"/>
          </p:cNvSpPr>
          <p:nvPr>
            <p:ph type="ftr" sz="quarter" idx="11"/>
          </p:nvPr>
        </p:nvSpPr>
        <p:spPr>
          <a:xfrm>
            <a:off x="1451579" y="329307"/>
            <a:ext cx="5626774" cy="309201"/>
          </a:xfrm>
        </p:spPr>
        <p:txBody>
          <a:bodyPr/>
          <a:lstStyle/>
          <a:p>
            <a:endParaRPr lang="en-US"/>
          </a:p>
        </p:txBody>
      </p:sp>
      <p:sp>
        <p:nvSpPr>
          <p:cNvPr id="6" name="Slide Number Placeholder 5"/>
          <p:cNvSpPr>
            <a:spLocks noGrp="1"/>
          </p:cNvSpPr>
          <p:nvPr>
            <p:ph type="sldNum" sz="quarter" idx="12"/>
          </p:nvPr>
        </p:nvSpPr>
        <p:spPr>
          <a:xfrm>
            <a:off x="476834" y="798973"/>
            <a:ext cx="811019" cy="503578"/>
          </a:xfrm>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154873976"/>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3CF064-AB42-49BC-97F0-A0433AEBCED7}"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1483695669"/>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9127052" y="798973"/>
            <a:ext cx="1615742" cy="4659889"/>
          </a:xfrm>
        </p:spPr>
        <p:txBody>
          <a:bodyPr vert="eaVert"/>
          <a:lstStyle>
            <a:lvl1pPr algn="l">
              <a:defRPr/>
            </a:lvl1pPr>
          </a:lstStyle>
          <a:p>
            <a:r>
              <a:rPr lang="en-US"/>
              <a:t>Click to edit Master title style</a:t>
            </a:r>
            <a:endParaRPr lang="en-US" dirty="0"/>
          </a:p>
        </p:txBody>
      </p:sp>
      <p:sp>
        <p:nvSpPr>
          <p:cNvPr id="3" name="Vertical Text Placeholder 2"/>
          <p:cNvSpPr>
            <a:spLocks noGrp="1"/>
          </p:cNvSpPr>
          <p:nvPr>
            <p:ph type="body" orient="vert" idx="1"/>
          </p:nvPr>
        </p:nvSpPr>
        <p:spPr>
          <a:xfrm>
            <a:off x="1444672" y="798973"/>
            <a:ext cx="7518654" cy="4659889"/>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3CF064-AB42-49BC-97F0-A0433AEBCED7}"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295523618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Content Placeholder 2"/>
          <p:cNvSpPr>
            <a:spLocks noGrp="1"/>
          </p:cNvSpPr>
          <p:nvPr>
            <p:ph idx="1"/>
          </p:nvPr>
        </p:nvSpPr>
        <p:spPr/>
        <p:txBody>
          <a:bodyPr ancho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Date Placeholder 3"/>
          <p:cNvSpPr>
            <a:spLocks noGrp="1"/>
          </p:cNvSpPr>
          <p:nvPr>
            <p:ph type="dt" sz="half" idx="10"/>
          </p:nvPr>
        </p:nvSpPr>
        <p:spPr/>
        <p:txBody>
          <a:bodyPr/>
          <a:lstStyle/>
          <a:p>
            <a:fld id="{203CF064-AB42-49BC-97F0-A0433AEBCED7}"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36307369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1774423" y="1756130"/>
            <a:ext cx="8643154" cy="1969007"/>
          </a:xfrm>
        </p:spPr>
        <p:txBody>
          <a:bodyPr anchor="b">
            <a:normAutofit/>
          </a:bodyPr>
          <a:lstStyle>
            <a:lvl1pPr algn="ctr">
              <a:defRPr sz="3600"/>
            </a:lvl1pPr>
          </a:lstStyle>
          <a:p>
            <a:r>
              <a:rPr lang="en-US"/>
              <a:t>Click to edit Master title style</a:t>
            </a:r>
            <a:endParaRPr lang="en-US" dirty="0"/>
          </a:p>
        </p:txBody>
      </p:sp>
      <p:sp>
        <p:nvSpPr>
          <p:cNvPr id="3" name="Text Placeholder 2"/>
          <p:cNvSpPr>
            <a:spLocks noGrp="1"/>
          </p:cNvSpPr>
          <p:nvPr>
            <p:ph type="body" idx="1"/>
          </p:nvPr>
        </p:nvSpPr>
        <p:spPr>
          <a:xfrm>
            <a:off x="1774423" y="3725137"/>
            <a:ext cx="8643154" cy="1093987"/>
          </a:xfrm>
        </p:spPr>
        <p:txBody>
          <a:bodyPr tIns="91440">
            <a:normAutofit/>
          </a:bodyPr>
          <a:lstStyle>
            <a:lvl1pPr marL="0" indent="0" algn="ct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p:cNvSpPr>
            <a:spLocks noGrp="1"/>
          </p:cNvSpPr>
          <p:nvPr>
            <p:ph type="dt" sz="half" idx="10"/>
          </p:nvPr>
        </p:nvSpPr>
        <p:spPr/>
        <p:txBody>
          <a:bodyPr/>
          <a:lstStyle/>
          <a:p>
            <a:fld id="{203CF064-AB42-49BC-97F0-A0433AEBCED7}" type="datetimeFigureOut">
              <a:rPr lang="en-US" smtClean="0"/>
              <a:t>1/27/2022</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10456813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a:xfrm>
            <a:off x="1449217" y="804889"/>
            <a:ext cx="9293577" cy="1059305"/>
          </a:xfrm>
        </p:spPr>
        <p:txBody>
          <a:bodyPr/>
          <a:lstStyle/>
          <a:p>
            <a:r>
              <a:rPr lang="en-US"/>
              <a:t>Click to edit Master title style</a:t>
            </a:r>
            <a:endParaRPr lang="en-US" dirty="0"/>
          </a:p>
        </p:txBody>
      </p:sp>
      <p:sp>
        <p:nvSpPr>
          <p:cNvPr id="3" name="Content Placeholder 2"/>
          <p:cNvSpPr>
            <a:spLocks noGrp="1"/>
          </p:cNvSpPr>
          <p:nvPr>
            <p:ph sz="half" idx="1"/>
          </p:nvPr>
        </p:nvSpPr>
        <p:spPr>
          <a:xfrm>
            <a:off x="1447331" y="2010878"/>
            <a:ext cx="4488654" cy="3448595"/>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6254140" y="2017343"/>
            <a:ext cx="4488654" cy="3441520"/>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Date Placeholder 4"/>
          <p:cNvSpPr>
            <a:spLocks noGrp="1"/>
          </p:cNvSpPr>
          <p:nvPr>
            <p:ph type="dt" sz="half" idx="10"/>
          </p:nvPr>
        </p:nvSpPr>
        <p:spPr/>
        <p:txBody>
          <a:bodyPr/>
          <a:lstStyle/>
          <a:p>
            <a:fld id="{203CF064-AB42-49BC-97F0-A0433AEBCED7}" type="datetimeFigureOut">
              <a:rPr lang="en-US" smtClean="0"/>
              <a:t>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246157443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1447191" y="804163"/>
            <a:ext cx="9295603" cy="1056319"/>
          </a:xfrm>
        </p:spPr>
        <p:txBody>
          <a:bodyPr/>
          <a:lstStyle/>
          <a:p>
            <a:r>
              <a:rPr lang="en-US"/>
              <a:t>Click to edit Master title style</a:t>
            </a:r>
            <a:endParaRPr lang="en-US" dirty="0"/>
          </a:p>
        </p:txBody>
      </p:sp>
      <p:sp>
        <p:nvSpPr>
          <p:cNvPr id="3" name="Text Placeholder 2"/>
          <p:cNvSpPr>
            <a:spLocks noGrp="1"/>
          </p:cNvSpPr>
          <p:nvPr>
            <p:ph type="body" idx="1"/>
          </p:nvPr>
        </p:nvSpPr>
        <p:spPr>
          <a:xfrm>
            <a:off x="1447191" y="2019549"/>
            <a:ext cx="4488794" cy="801943"/>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1447191" y="2824269"/>
            <a:ext cx="4488794" cy="2644457"/>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6256025" y="2023003"/>
            <a:ext cx="4488794" cy="802237"/>
          </a:xfrm>
        </p:spPr>
        <p:txBody>
          <a:bodyPr anchor="b">
            <a:normAutofit/>
          </a:bodyPr>
          <a:lstStyle>
            <a:lvl1pPr marL="0" indent="0">
              <a:lnSpc>
                <a:spcPct val="100000"/>
              </a:lnSpc>
              <a:buNone/>
              <a:defRPr sz="2200" b="0" cap="all" baseline="0">
                <a:solidFill>
                  <a:schemeClr val="accent1"/>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256025" y="2821491"/>
            <a:ext cx="4488794" cy="2637371"/>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7" name="Date Placeholder 6"/>
          <p:cNvSpPr>
            <a:spLocks noGrp="1"/>
          </p:cNvSpPr>
          <p:nvPr>
            <p:ph type="dt" sz="half" idx="10"/>
          </p:nvPr>
        </p:nvSpPr>
        <p:spPr/>
        <p:txBody>
          <a:bodyPr/>
          <a:lstStyle/>
          <a:p>
            <a:fld id="{203CF064-AB42-49BC-97F0-A0433AEBCED7}" type="datetimeFigureOut">
              <a:rPr lang="en-US" smtClean="0"/>
              <a:t>1/27/2022</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27528911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US" dirty="0"/>
          </a:p>
        </p:txBody>
      </p:sp>
      <p:sp>
        <p:nvSpPr>
          <p:cNvPr id="3" name="Date Placeholder 2"/>
          <p:cNvSpPr>
            <a:spLocks noGrp="1"/>
          </p:cNvSpPr>
          <p:nvPr>
            <p:ph type="dt" sz="half" idx="10"/>
          </p:nvPr>
        </p:nvSpPr>
        <p:spPr/>
        <p:txBody>
          <a:bodyPr/>
          <a:lstStyle/>
          <a:p>
            <a:fld id="{203CF064-AB42-49BC-97F0-A0433AEBCED7}" type="datetimeFigureOut">
              <a:rPr lang="en-US" smtClean="0"/>
              <a:t>1/27/2022</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376737356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203CF064-AB42-49BC-97F0-A0433AEBCED7}" type="datetimeFigureOut">
              <a:rPr lang="en-US" smtClean="0"/>
              <a:t>1/27/2022</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1274139319"/>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444671" y="798973"/>
            <a:ext cx="2961967" cy="2406518"/>
          </a:xfrm>
        </p:spPr>
        <p:txBody>
          <a:bodyPr anchor="b">
            <a:normAutofit/>
          </a:bodyPr>
          <a:lstStyle>
            <a:lvl1pPr algn="l">
              <a:defRPr sz="2400"/>
            </a:lvl1pPr>
          </a:lstStyle>
          <a:p>
            <a:r>
              <a:rPr lang="en-US"/>
              <a:t>Click to edit Master title style</a:t>
            </a:r>
            <a:endParaRPr lang="en-US" dirty="0"/>
          </a:p>
        </p:txBody>
      </p:sp>
      <p:sp>
        <p:nvSpPr>
          <p:cNvPr id="3" name="Content Placeholder 2"/>
          <p:cNvSpPr>
            <a:spLocks noGrp="1"/>
          </p:cNvSpPr>
          <p:nvPr>
            <p:ph idx="1"/>
          </p:nvPr>
        </p:nvSpPr>
        <p:spPr>
          <a:xfrm>
            <a:off x="4730324" y="798974"/>
            <a:ext cx="6012470" cy="4658826"/>
          </a:xfrm>
        </p:spPr>
        <p:txBody>
          <a:bodyPr anchor="ct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Text Placeholder 3"/>
          <p:cNvSpPr>
            <a:spLocks noGrp="1"/>
          </p:cNvSpPr>
          <p:nvPr>
            <p:ph type="body" sz="half" idx="2"/>
          </p:nvPr>
        </p:nvSpPr>
        <p:spPr>
          <a:xfrm>
            <a:off x="1444671" y="3205491"/>
            <a:ext cx="2961967" cy="2248181"/>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p:txBody>
          <a:bodyPr/>
          <a:lstStyle/>
          <a:p>
            <a:fld id="{203CF064-AB42-49BC-97F0-A0433AEBCED7}" type="datetimeFigureOut">
              <a:rPr lang="en-US" smtClean="0"/>
              <a:t>1/27/2022</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3621958657"/>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grpSp>
        <p:nvGrpSpPr>
          <p:cNvPr id="9" name="Group 8"/>
          <p:cNvGrpSpPr/>
          <p:nvPr/>
        </p:nvGrpSpPr>
        <p:grpSpPr>
          <a:xfrm>
            <a:off x="7477387" y="482170"/>
            <a:ext cx="4074533" cy="5149101"/>
            <a:chOff x="7477387" y="482170"/>
            <a:chExt cx="4074533" cy="5149101"/>
          </a:xfrm>
        </p:grpSpPr>
        <p:sp>
          <p:nvSpPr>
            <p:cNvPr id="18" name="Rectangle 17"/>
            <p:cNvSpPr/>
            <p:nvPr/>
          </p:nvSpPr>
          <p:spPr>
            <a:xfrm>
              <a:off x="7477387" y="482170"/>
              <a:ext cx="4074533" cy="5149101"/>
            </a:xfrm>
            <a:prstGeom prst="rect">
              <a:avLst/>
            </a:prstGeom>
            <a:blipFill dpi="0" rotWithShape="1">
              <a:blip r:embed="rId2">
                <a:alphaModFix amt="30000"/>
              </a:blip>
              <a:srcRect/>
              <a:tile tx="0" ty="0" sx="100000" sy="100000" flip="none" algn="ctr"/>
            </a:blipFill>
            <a:ln w="76200" cmpd="sng">
              <a:noFill/>
              <a:miter lim="800000"/>
            </a:ln>
            <a:effectLst>
              <a:outerShdw blurRad="127000" dist="228600" dir="4740000" sx="98000" sy="98000" algn="tl" rotWithShape="0">
                <a:srgbClr val="000000">
                  <a:alpha val="34000"/>
                </a:srgbClr>
              </a:outerShdw>
            </a:effectLst>
            <a:scene3d>
              <a:camera prst="orthographicFront"/>
              <a:lightRig rig="threePt" dir="t"/>
            </a:scene3d>
            <a:sp3d extrusionH="76200" contourW="12700" prstMaterial="matte">
              <a:bevelT w="152400" h="50800" prst="softRound"/>
              <a:extrusionClr>
                <a:schemeClr val="tx2"/>
              </a:extrusionClr>
              <a:contourClr>
                <a:schemeClr val="bg2"/>
              </a:contourClr>
            </a:sp3d>
          </p:spPr>
          <p:style>
            <a:lnRef idx="1">
              <a:schemeClr val="accent1"/>
            </a:lnRef>
            <a:fillRef idx="3">
              <a:schemeClr val="accent1"/>
            </a:fillRef>
            <a:effectRef idx="2">
              <a:schemeClr val="accent1"/>
            </a:effectRef>
            <a:fontRef idx="minor">
              <a:schemeClr val="lt1"/>
            </a:fontRef>
          </p:style>
        </p:sp>
        <p:sp>
          <p:nvSpPr>
            <p:cNvPr id="19" name="Rectangle 18"/>
            <p:cNvSpPr/>
            <p:nvPr/>
          </p:nvSpPr>
          <p:spPr>
            <a:xfrm>
              <a:off x="7790446" y="812506"/>
              <a:ext cx="3450289" cy="4466452"/>
            </a:xfrm>
            <a:prstGeom prst="rect">
              <a:avLst/>
            </a:prstGeom>
            <a:gradFill>
              <a:gsLst>
                <a:gs pos="0">
                  <a:srgbClr val="DADADA"/>
                </a:gs>
                <a:gs pos="100000">
                  <a:srgbClr val="FFFFFE"/>
                </a:gs>
              </a:gsLst>
              <a:lin ang="16200000" scaled="0"/>
            </a:gradFill>
            <a:ln w="38100" cmpd="sng">
              <a:solidFill>
                <a:schemeClr val="tx2">
                  <a:lumMod val="25000"/>
                </a:schemeClr>
              </a:solidFill>
              <a:miter lim="800000"/>
            </a:ln>
            <a:effectLst>
              <a:innerShdw blurRad="63500" dist="88900" dir="14100000">
                <a:srgbClr val="000000">
                  <a:alpha val="30000"/>
                </a:srgbClr>
              </a:innerShdw>
            </a:effectLst>
            <a:scene3d>
              <a:camera prst="orthographicFront"/>
              <a:lightRig rig="threePt" dir="t"/>
            </a:scene3d>
            <a:sp3d>
              <a:bevelT prst="relaxedInset"/>
            </a:sp3d>
          </p:spPr>
          <p:style>
            <a:lnRef idx="1">
              <a:schemeClr val="accent1"/>
            </a:lnRef>
            <a:fillRef idx="3">
              <a:schemeClr val="accent1"/>
            </a:fillRef>
            <a:effectRef idx="2">
              <a:schemeClr val="accent1"/>
            </a:effectRef>
            <a:fontRef idx="minor">
              <a:schemeClr val="lt1"/>
            </a:fontRef>
          </p:style>
        </p:sp>
      </p:grpSp>
      <p:sp>
        <p:nvSpPr>
          <p:cNvPr id="2" name="Title 1"/>
          <p:cNvSpPr>
            <a:spLocks noGrp="1"/>
          </p:cNvSpPr>
          <p:nvPr>
            <p:ph type="title"/>
          </p:nvPr>
        </p:nvSpPr>
        <p:spPr>
          <a:xfrm>
            <a:off x="1451206" y="1129512"/>
            <a:ext cx="5532328" cy="1922299"/>
          </a:xfrm>
        </p:spPr>
        <p:txBody>
          <a:bodyPr anchor="b">
            <a:normAutofit/>
          </a:bodyPr>
          <a:lstStyle>
            <a:lvl1pPr>
              <a:defRPr sz="3200"/>
            </a:lvl1pPr>
          </a:lstStyle>
          <a:p>
            <a:r>
              <a:rPr lang="en-US"/>
              <a:t>Click to edit Master title style</a:t>
            </a:r>
            <a:endParaRPr lang="en-US" dirty="0"/>
          </a:p>
        </p:txBody>
      </p:sp>
      <p:sp>
        <p:nvSpPr>
          <p:cNvPr id="3" name="Picture Placeholder 2"/>
          <p:cNvSpPr>
            <a:spLocks noGrp="1" noChangeAspect="1"/>
          </p:cNvSpPr>
          <p:nvPr>
            <p:ph type="pic" idx="1"/>
          </p:nvPr>
        </p:nvSpPr>
        <p:spPr>
          <a:xfrm>
            <a:off x="8124389" y="1122542"/>
            <a:ext cx="2791171" cy="3866327"/>
          </a:xfrm>
          <a:solidFill>
            <a:schemeClr val="bg1">
              <a:lumMod val="50000"/>
              <a:lumOff val="50000"/>
              <a:alpha val="80000"/>
            </a:schemeClr>
          </a:solidFill>
          <a:ln w="9525" cap="sq">
            <a:noFill/>
            <a:miter lim="800000"/>
          </a:ln>
          <a:effectLst/>
        </p:spPr>
        <p:txBody>
          <a:bodyPr vert="horz" lIns="91440" tIns="45720" rIns="91440" bIns="45720" rtlCol="0" anchor="t">
            <a:normAutofit/>
          </a:bodyPr>
          <a:lstStyle>
            <a:lvl1pPr>
              <a:defRPr lang="en-US" sz="3200" dirty="0"/>
            </a:lvl1pPr>
          </a:lstStyle>
          <a:p>
            <a:pPr lvl="0" algn="ctr"/>
            <a:r>
              <a:rPr lang="en-US"/>
              <a:t>Click icon to add picture</a:t>
            </a:r>
            <a:endParaRPr lang="en-US" dirty="0"/>
          </a:p>
        </p:txBody>
      </p:sp>
      <p:sp>
        <p:nvSpPr>
          <p:cNvPr id="4" name="Text Placeholder 3"/>
          <p:cNvSpPr>
            <a:spLocks noGrp="1"/>
          </p:cNvSpPr>
          <p:nvPr>
            <p:ph type="body" sz="half" idx="2"/>
          </p:nvPr>
        </p:nvSpPr>
        <p:spPr>
          <a:xfrm>
            <a:off x="1450329" y="3059600"/>
            <a:ext cx="5524404" cy="2090134"/>
          </a:xfrm>
        </p:spPr>
        <p:txBody>
          <a:bodyPr>
            <a:normAutofit/>
          </a:bodyPr>
          <a:lstStyle>
            <a:lvl1pPr marL="0" indent="0" algn="ctr">
              <a:buNone/>
              <a:defRPr sz="18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p:cNvSpPr>
            <a:spLocks noGrp="1"/>
          </p:cNvSpPr>
          <p:nvPr>
            <p:ph type="dt" sz="half" idx="10"/>
          </p:nvPr>
        </p:nvSpPr>
        <p:spPr>
          <a:xfrm>
            <a:off x="1447382" y="5469856"/>
            <a:ext cx="5527351" cy="320123"/>
          </a:xfrm>
        </p:spPr>
        <p:txBody>
          <a:bodyPr/>
          <a:lstStyle>
            <a:lvl1pPr algn="l">
              <a:defRPr/>
            </a:lvl1pPr>
          </a:lstStyle>
          <a:p>
            <a:fld id="{203CF064-AB42-49BC-97F0-A0433AEBCED7}" type="datetimeFigureOut">
              <a:rPr lang="en-US" smtClean="0"/>
              <a:t>1/27/2022</a:t>
            </a:fld>
            <a:endParaRPr lang="en-US"/>
          </a:p>
        </p:txBody>
      </p:sp>
      <p:sp>
        <p:nvSpPr>
          <p:cNvPr id="6" name="Footer Placeholder 5"/>
          <p:cNvSpPr>
            <a:spLocks noGrp="1"/>
          </p:cNvSpPr>
          <p:nvPr>
            <p:ph type="ftr" sz="quarter" idx="11"/>
          </p:nvPr>
        </p:nvSpPr>
        <p:spPr>
          <a:xfrm>
            <a:off x="1447382" y="318640"/>
            <a:ext cx="5541004" cy="320931"/>
          </a:xfrm>
        </p:spPr>
        <p:txBody>
          <a:bodyPr/>
          <a:lstStyle/>
          <a:p>
            <a:endParaRPr lang="en-US"/>
          </a:p>
        </p:txBody>
      </p:sp>
      <p:sp>
        <p:nvSpPr>
          <p:cNvPr id="7" name="Slide Number Placeholder 6"/>
          <p:cNvSpPr>
            <a:spLocks noGrp="1"/>
          </p:cNvSpPr>
          <p:nvPr>
            <p:ph type="sldNum" sz="quarter" idx="12"/>
          </p:nvPr>
        </p:nvSpPr>
        <p:spPr/>
        <p:txBody>
          <a:bodyPr/>
          <a:lstStyle/>
          <a:p>
            <a:fld id="{7D8D8EE3-BEA3-449B-8DC9-5B80896727AD}" type="slidenum">
              <a:rPr lang="en-US" smtClean="0"/>
              <a:t>‹#›</a:t>
            </a:fld>
            <a:endParaRPr lang="en-US"/>
          </a:p>
        </p:txBody>
      </p:sp>
    </p:spTree>
    <p:extLst>
      <p:ext uri="{BB962C8B-B14F-4D97-AF65-F5344CB8AC3E}">
        <p14:creationId xmlns:p14="http://schemas.microsoft.com/office/powerpoint/2010/main" val="65109323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451579" y="804519"/>
            <a:ext cx="9291215" cy="1049235"/>
          </a:xfrm>
          <a:prstGeom prst="rect">
            <a:avLst/>
          </a:prstGeom>
        </p:spPr>
        <p:txBody>
          <a:bodyPr vert="horz" lIns="91440" tIns="45720" rIns="91440" bIns="45720" rtlCol="0" anchor="ctr">
            <a:normAutofit/>
          </a:bodyPr>
          <a:lstStyle/>
          <a:p>
            <a:r>
              <a:rPr lang="en-US"/>
              <a:t>Click to edit Master title style</a:t>
            </a:r>
            <a:endParaRPr lang="en-US" dirty="0"/>
          </a:p>
        </p:txBody>
      </p:sp>
      <p:sp>
        <p:nvSpPr>
          <p:cNvPr id="3" name="Text Placeholder 2"/>
          <p:cNvSpPr>
            <a:spLocks noGrp="1"/>
          </p:cNvSpPr>
          <p:nvPr>
            <p:ph type="body" idx="1"/>
          </p:nvPr>
        </p:nvSpPr>
        <p:spPr>
          <a:xfrm>
            <a:off x="1451579" y="2015732"/>
            <a:ext cx="9291215" cy="3450613"/>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2"/>
          </p:nvPr>
        </p:nvSpPr>
        <p:spPr>
          <a:xfrm>
            <a:off x="7242079" y="330370"/>
            <a:ext cx="3500715" cy="309201"/>
          </a:xfrm>
          <a:prstGeom prst="rect">
            <a:avLst/>
          </a:prstGeom>
        </p:spPr>
        <p:txBody>
          <a:bodyPr vert="horz" lIns="91440" tIns="45720" rIns="91440" bIns="45720" rtlCol="0" anchor="ctr"/>
          <a:lstStyle>
            <a:lvl1pPr algn="r">
              <a:defRPr sz="1000">
                <a:solidFill>
                  <a:schemeClr val="tx1">
                    <a:tint val="75000"/>
                  </a:schemeClr>
                </a:solidFill>
              </a:defRPr>
            </a:lvl1pPr>
          </a:lstStyle>
          <a:p>
            <a:fld id="{203CF064-AB42-49BC-97F0-A0433AEBCED7}" type="datetimeFigureOut">
              <a:rPr lang="en-US" smtClean="0"/>
              <a:t>1/27/2022</a:t>
            </a:fld>
            <a:endParaRPr lang="en-US"/>
          </a:p>
        </p:txBody>
      </p:sp>
      <p:sp>
        <p:nvSpPr>
          <p:cNvPr id="5" name="Footer Placeholder 4"/>
          <p:cNvSpPr>
            <a:spLocks noGrp="1"/>
          </p:cNvSpPr>
          <p:nvPr>
            <p:ph type="ftr" sz="quarter" idx="3"/>
          </p:nvPr>
        </p:nvSpPr>
        <p:spPr>
          <a:xfrm>
            <a:off x="1451579" y="329307"/>
            <a:ext cx="5626774" cy="309201"/>
          </a:xfrm>
          <a:prstGeom prst="rect">
            <a:avLst/>
          </a:prstGeom>
        </p:spPr>
        <p:txBody>
          <a:bodyPr vert="horz" lIns="91440" tIns="45720" rIns="91440" bIns="45720" rtlCol="0" anchor="ctr"/>
          <a:lstStyle>
            <a:lvl1pPr algn="l">
              <a:defRPr sz="10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480060" y="798973"/>
            <a:ext cx="811019" cy="503578"/>
          </a:xfrm>
          <a:prstGeom prst="rect">
            <a:avLst/>
          </a:prstGeom>
        </p:spPr>
        <p:txBody>
          <a:bodyPr vert="horz" lIns="91440" tIns="45720" rIns="91440" bIns="45720" rtlCol="0" anchor="t"/>
          <a:lstStyle>
            <a:lvl1pPr algn="r">
              <a:defRPr sz="2800">
                <a:solidFill>
                  <a:schemeClr val="accent1"/>
                </a:solidFill>
              </a:defRPr>
            </a:lvl1pPr>
          </a:lstStyle>
          <a:p>
            <a:fld id="{7D8D8EE3-BEA3-449B-8DC9-5B80896727AD}" type="slidenum">
              <a:rPr lang="en-US" smtClean="0"/>
              <a:t>‹#›</a:t>
            </a:fld>
            <a:endParaRPr lang="en-US"/>
          </a:p>
        </p:txBody>
      </p:sp>
      <p:sp>
        <p:nvSpPr>
          <p:cNvPr id="9" name="Rectangle 8"/>
          <p:cNvSpPr/>
          <p:nvPr/>
        </p:nvSpPr>
        <p:spPr>
          <a:xfrm>
            <a:off x="0" y="3622291"/>
            <a:ext cx="12192000" cy="2505984"/>
          </a:xfrm>
          <a:prstGeom prst="rect">
            <a:avLst/>
          </a:prstGeom>
          <a:gradFill flip="none" rotWithShape="1">
            <a:gsLst>
              <a:gs pos="0">
                <a:schemeClr val="bg2">
                  <a:alpha val="0"/>
                </a:schemeClr>
              </a:gs>
              <a:gs pos="100000">
                <a:schemeClr val="bg2">
                  <a:alpha val="80000"/>
                </a:schemeClr>
              </a:gs>
            </a:gsLst>
            <a:lin ang="5400000" scaled="0"/>
            <a:tileRect/>
          </a:gradFill>
          <a:ln>
            <a:noFill/>
          </a:ln>
        </p:spPr>
        <p:style>
          <a:lnRef idx="2">
            <a:schemeClr val="accent1">
              <a:shade val="50000"/>
            </a:schemeClr>
          </a:lnRef>
          <a:fillRef idx="1">
            <a:schemeClr val="accent1"/>
          </a:fillRef>
          <a:effectRef idx="0">
            <a:schemeClr val="accent1"/>
          </a:effectRef>
          <a:fontRef idx="minor">
            <a:schemeClr val="lt1"/>
          </a:fontRef>
        </p:style>
      </p:sp>
      <p:pic>
        <p:nvPicPr>
          <p:cNvPr id="10" name="Picture 9"/>
          <p:cNvPicPr>
            <a:picLocks noChangeAspect="1"/>
          </p:cNvPicPr>
          <p:nvPr/>
        </p:nvPicPr>
        <p:blipFill rotWithShape="1">
          <a:blip r:embed="rId13">
            <a:extLst>
              <a:ext uri="{28A0092B-C50C-407E-A947-70E740481C1C}">
                <a14:useLocalDpi xmlns:a14="http://schemas.microsoft.com/office/drawing/2010/main" val="0"/>
              </a:ext>
            </a:extLst>
          </a:blip>
          <a:srcRect t="1538" b="-1538"/>
          <a:stretch/>
        </p:blipFill>
        <p:spPr>
          <a:xfrm>
            <a:off x="0" y="6129338"/>
            <a:ext cx="12192000" cy="742950"/>
          </a:xfrm>
          <a:prstGeom prst="rect">
            <a:avLst/>
          </a:prstGeom>
        </p:spPr>
      </p:pic>
      <p:cxnSp>
        <p:nvCxnSpPr>
          <p:cNvPr id="12" name="Straight Connector 11"/>
          <p:cNvCxnSpPr/>
          <p:nvPr/>
        </p:nvCxnSpPr>
        <p:spPr>
          <a:xfrm>
            <a:off x="0" y="6138142"/>
            <a:ext cx="12192000" cy="0"/>
          </a:xfrm>
          <a:prstGeom prst="line">
            <a:avLst/>
          </a:prstGeom>
          <a:ln w="12700">
            <a:solidFill>
              <a:srgbClr val="000001">
                <a:alpha val="20000"/>
              </a:srgb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468292302"/>
      </p:ext>
    </p:extLst>
  </p:cSld>
  <p:clrMap bg1="dk1" tx1="lt1" bg2="dk2" tx2="lt2" accent1="accent1" accent2="accent2" accent3="accent3" accent4="accent4" accent5="accent5" accent6="accent6" hlink="hlink" folHlink="folHlink"/>
  <p:sldLayoutIdLst>
    <p:sldLayoutId id="2147483673" r:id="rId1"/>
    <p:sldLayoutId id="2147483674" r:id="rId2"/>
    <p:sldLayoutId id="2147483675" r:id="rId3"/>
    <p:sldLayoutId id="2147483676" r:id="rId4"/>
    <p:sldLayoutId id="2147483677" r:id="rId5"/>
    <p:sldLayoutId id="2147483678" r:id="rId6"/>
    <p:sldLayoutId id="2147483679" r:id="rId7"/>
    <p:sldLayoutId id="2147483680" r:id="rId8"/>
    <p:sldLayoutId id="2147483681" r:id="rId9"/>
    <p:sldLayoutId id="2147483682" r:id="rId10"/>
    <p:sldLayoutId id="2147483683" r:id="rId11"/>
  </p:sldLayoutIdLst>
  <p:txStyles>
    <p:titleStyle>
      <a:lvl1pPr algn="ctr" defTabSz="914400" rtl="0" eaLnBrk="1" latinLnBrk="0" hangingPunct="1">
        <a:lnSpc>
          <a:spcPct val="90000"/>
        </a:lnSpc>
        <a:spcBef>
          <a:spcPct val="0"/>
        </a:spcBef>
        <a:buNone/>
        <a:defRPr sz="3200" b="0" i="0" kern="1200" cap="all">
          <a:solidFill>
            <a:schemeClr val="accent1"/>
          </a:solidFill>
          <a:effectLst/>
          <a:latin typeface="+mj-lt"/>
          <a:ea typeface="+mj-ea"/>
          <a:cs typeface="+mj-cs"/>
        </a:defRPr>
      </a:lvl1pPr>
    </p:titleStyle>
    <p:bodyStyle>
      <a:lvl1pPr marL="228600" indent="-228600" algn="l" defTabSz="914400" rtl="0" eaLnBrk="1" latinLnBrk="0" hangingPunct="1">
        <a:lnSpc>
          <a:spcPct val="120000"/>
        </a:lnSpc>
        <a:spcBef>
          <a:spcPts val="1000"/>
        </a:spcBef>
        <a:buClr>
          <a:schemeClr val="accent1"/>
        </a:buClr>
        <a:buSzPct val="100000"/>
        <a:buFont typeface="Arial" panose="020B0604020202020204" pitchFamily="34" charset="0"/>
        <a:buChar char="•"/>
        <a:defRPr sz="2000" kern="1200">
          <a:solidFill>
            <a:schemeClr val="tx1"/>
          </a:solidFill>
          <a:effectLst/>
          <a:latin typeface="+mn-lt"/>
          <a:ea typeface="+mn-ea"/>
          <a:cs typeface="+mn-cs"/>
        </a:defRPr>
      </a:lvl1pPr>
      <a:lvl2pPr marL="685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800" kern="1200" cap="none" baseline="0">
          <a:solidFill>
            <a:schemeClr val="tx1"/>
          </a:solidFill>
          <a:effectLst/>
          <a:latin typeface="+mn-lt"/>
          <a:ea typeface="+mn-ea"/>
          <a:cs typeface="+mn-cs"/>
        </a:defRPr>
      </a:lvl2pPr>
      <a:lvl3pPr marL="1143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600" kern="1200">
          <a:solidFill>
            <a:schemeClr val="tx1"/>
          </a:solidFill>
          <a:effectLst/>
          <a:latin typeface="+mn-lt"/>
          <a:ea typeface="+mn-ea"/>
          <a:cs typeface="+mn-cs"/>
        </a:defRPr>
      </a:lvl3pPr>
      <a:lvl4pPr marL="1600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400" kern="1200" cap="none" baseline="0">
          <a:solidFill>
            <a:schemeClr val="tx1"/>
          </a:solidFill>
          <a:effectLst/>
          <a:latin typeface="+mn-lt"/>
          <a:ea typeface="+mn-ea"/>
          <a:cs typeface="+mn-cs"/>
        </a:defRPr>
      </a:lvl4pPr>
      <a:lvl5pPr marL="20574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5pPr>
      <a:lvl6pPr marL="25146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6pPr>
      <a:lvl7pPr marL="29718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a:solidFill>
            <a:schemeClr val="tx1"/>
          </a:solidFill>
          <a:effectLst/>
          <a:latin typeface="+mn-lt"/>
          <a:ea typeface="+mn-ea"/>
          <a:cs typeface="+mn-cs"/>
        </a:defRPr>
      </a:lvl7pPr>
      <a:lvl8pPr marL="34290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8pPr>
      <a:lvl9pPr marL="3886200" indent="-228600" algn="l" defTabSz="914400" rtl="0" eaLnBrk="1" latinLnBrk="0" hangingPunct="1">
        <a:lnSpc>
          <a:spcPct val="120000"/>
        </a:lnSpc>
        <a:spcBef>
          <a:spcPts val="500"/>
        </a:spcBef>
        <a:buClr>
          <a:schemeClr val="accent1"/>
        </a:buClr>
        <a:buSzPct val="100000"/>
        <a:buFont typeface="Arial" panose="020B0604020202020204" pitchFamily="34" charset="0"/>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3" Type="http://schemas.openxmlformats.org/officeDocument/2006/relationships/hyperlink" Target="mailto:mary.e.kollmerhorton@uth.tmc.edu" TargetMode="External"/><Relationship Id="rId2" Type="http://schemas.openxmlformats.org/officeDocument/2006/relationships/notesSlide" Target="../notesSlides/notesSlide13.xml"/><Relationship Id="rId1" Type="http://schemas.openxmlformats.org/officeDocument/2006/relationships/slideLayout" Target="../slideLayouts/slideLayout2.xml"/><Relationship Id="rId4" Type="http://schemas.openxmlformats.org/officeDocument/2006/relationships/hyperlink" Target="mailto:Linh.h.trinh@uth.tmc.edu" TargetMode="Externa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microsoft.com/office/2007/relationships/hdphoto" Target="../media/hdphoto1.wdp"/></Relationships>
</file>

<file path=ppt/slides/_rels/slide3.xml.rels><?xml version="1.0" encoding="UTF-8" standalone="yes"?>
<Relationships xmlns="http://schemas.openxmlformats.org/package/2006/relationships"><Relationship Id="rId3" Type="http://schemas.openxmlformats.org/officeDocument/2006/relationships/hyperlink" Target="https://doi.org/10.1136/bmj.39576.631238.CE" TargetMode="External"/><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hyperlink" Target="https://www.studentdoctor.net/2014/02/04/academic-medicine-no-way-but-are-you-so-sure/" TargetMode="External"/><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2C99D16-19C0-495B-8B46-679749C38BBD}"/>
              </a:ext>
            </a:extLst>
          </p:cNvPr>
          <p:cNvSpPr>
            <a:spLocks noGrp="1"/>
          </p:cNvSpPr>
          <p:nvPr>
            <p:ph type="ctrTitle"/>
          </p:nvPr>
        </p:nvSpPr>
        <p:spPr>
          <a:xfrm>
            <a:off x="1651760" y="213213"/>
            <a:ext cx="8637073" cy="2920713"/>
          </a:xfrm>
        </p:spPr>
        <p:txBody>
          <a:bodyPr/>
          <a:lstStyle/>
          <a:p>
            <a:r>
              <a:rPr lang="en-US" dirty="0"/>
              <a:t>Academic Medicine</a:t>
            </a:r>
          </a:p>
        </p:txBody>
      </p:sp>
      <p:sp>
        <p:nvSpPr>
          <p:cNvPr id="3" name="Subtitle 2">
            <a:extLst>
              <a:ext uri="{FF2B5EF4-FFF2-40B4-BE49-F238E27FC236}">
                <a16:creationId xmlns:a16="http://schemas.microsoft.com/office/drawing/2014/main" id="{887383D2-F40D-4E61-9EDC-49F7EC885EDF}"/>
              </a:ext>
            </a:extLst>
          </p:cNvPr>
          <p:cNvSpPr>
            <a:spLocks noGrp="1"/>
          </p:cNvSpPr>
          <p:nvPr>
            <p:ph type="subTitle" idx="1"/>
          </p:nvPr>
        </p:nvSpPr>
        <p:spPr>
          <a:xfrm>
            <a:off x="1777464" y="3133926"/>
            <a:ext cx="8637072" cy="977621"/>
          </a:xfrm>
        </p:spPr>
        <p:txBody>
          <a:bodyPr>
            <a:noAutofit/>
          </a:bodyPr>
          <a:lstStyle/>
          <a:p>
            <a:r>
              <a:rPr lang="en-US" sz="2000" dirty="0"/>
              <a:t>What does that mean?</a:t>
            </a:r>
          </a:p>
          <a:p>
            <a:r>
              <a:rPr lang="en-US" sz="2000" dirty="0"/>
              <a:t>Is it right for me?</a:t>
            </a:r>
          </a:p>
          <a:p>
            <a:r>
              <a:rPr lang="en-US" sz="2000" dirty="0"/>
              <a:t>How do I Prepare?</a:t>
            </a:r>
          </a:p>
        </p:txBody>
      </p:sp>
      <p:sp>
        <p:nvSpPr>
          <p:cNvPr id="4" name="TextBox 3">
            <a:extLst>
              <a:ext uri="{FF2B5EF4-FFF2-40B4-BE49-F238E27FC236}">
                <a16:creationId xmlns:a16="http://schemas.microsoft.com/office/drawing/2014/main" id="{E2C65F3D-F382-49BA-A02E-B8FDCEC2E4C8}"/>
              </a:ext>
            </a:extLst>
          </p:cNvPr>
          <p:cNvSpPr txBox="1"/>
          <p:nvPr/>
        </p:nvSpPr>
        <p:spPr>
          <a:xfrm>
            <a:off x="3269521" y="4854310"/>
            <a:ext cx="5652958" cy="1200329"/>
          </a:xfrm>
          <a:prstGeom prst="rect">
            <a:avLst/>
          </a:prstGeom>
          <a:noFill/>
        </p:spPr>
        <p:txBody>
          <a:bodyPr wrap="none" rtlCol="0">
            <a:spAutoFit/>
          </a:bodyPr>
          <a:lstStyle/>
          <a:p>
            <a:pPr algn="ctr"/>
            <a:r>
              <a:rPr lang="en-US" dirty="0">
                <a:solidFill>
                  <a:schemeClr val="accent4">
                    <a:lumMod val="75000"/>
                  </a:schemeClr>
                </a:solidFill>
              </a:rPr>
              <a:t>Prepared by Mary E. Kollmer Horton, MPH, MA, PhD</a:t>
            </a:r>
          </a:p>
          <a:p>
            <a:pPr algn="ctr"/>
            <a:r>
              <a:rPr lang="en-US" dirty="0">
                <a:solidFill>
                  <a:schemeClr val="accent4">
                    <a:lumMod val="75000"/>
                  </a:schemeClr>
                </a:solidFill>
              </a:rPr>
              <a:t>For the Academic Medicine Student Organization</a:t>
            </a:r>
          </a:p>
          <a:p>
            <a:pPr algn="ctr"/>
            <a:r>
              <a:rPr lang="en-US" dirty="0">
                <a:solidFill>
                  <a:schemeClr val="accent4">
                    <a:lumMod val="75000"/>
                  </a:schemeClr>
                </a:solidFill>
              </a:rPr>
              <a:t>Seminar, 12/6/2021</a:t>
            </a:r>
          </a:p>
          <a:p>
            <a:endParaRPr lang="en-US" dirty="0"/>
          </a:p>
        </p:txBody>
      </p:sp>
    </p:spTree>
    <p:extLst>
      <p:ext uri="{BB962C8B-B14F-4D97-AF65-F5344CB8AC3E}">
        <p14:creationId xmlns:p14="http://schemas.microsoft.com/office/powerpoint/2010/main" val="368889020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7F97DB9-67F4-47D3-A847-D8C5C0E07569}"/>
              </a:ext>
            </a:extLst>
          </p:cNvPr>
          <p:cNvSpPr>
            <a:spLocks noGrp="1"/>
          </p:cNvSpPr>
          <p:nvPr>
            <p:ph type="title"/>
          </p:nvPr>
        </p:nvSpPr>
        <p:spPr/>
        <p:txBody>
          <a:bodyPr>
            <a:normAutofit fontScale="90000"/>
          </a:bodyPr>
          <a:lstStyle/>
          <a:p>
            <a:r>
              <a:rPr lang="en-US" dirty="0">
                <a:solidFill>
                  <a:schemeClr val="accent4">
                    <a:lumMod val="60000"/>
                    <a:lumOff val="40000"/>
                  </a:schemeClr>
                </a:solidFill>
              </a:rPr>
              <a:t>The RESEARCH ADVISOR/mentor</a:t>
            </a:r>
            <a:br>
              <a:rPr lang="en-US" dirty="0">
                <a:solidFill>
                  <a:schemeClr val="accent4">
                    <a:lumMod val="60000"/>
                    <a:lumOff val="40000"/>
                  </a:schemeClr>
                </a:solidFill>
              </a:rPr>
            </a:br>
            <a:r>
              <a:rPr lang="en-US" dirty="0">
                <a:solidFill>
                  <a:schemeClr val="accent4">
                    <a:lumMod val="60000"/>
                    <a:lumOff val="40000"/>
                  </a:schemeClr>
                </a:solidFill>
              </a:rPr>
              <a:t>How to find?</a:t>
            </a:r>
            <a:br>
              <a:rPr lang="en-US" dirty="0">
                <a:solidFill>
                  <a:schemeClr val="accent4">
                    <a:lumMod val="60000"/>
                    <a:lumOff val="40000"/>
                  </a:schemeClr>
                </a:solidFill>
              </a:rPr>
            </a:br>
            <a:br>
              <a:rPr lang="en-US" dirty="0">
                <a:solidFill>
                  <a:schemeClr val="accent4">
                    <a:lumMod val="60000"/>
                    <a:lumOff val="40000"/>
                  </a:schemeClr>
                </a:solidFill>
              </a:rPr>
            </a:br>
            <a:endParaRPr lang="en-US" dirty="0">
              <a:solidFill>
                <a:schemeClr val="accent4">
                  <a:lumMod val="60000"/>
                  <a:lumOff val="40000"/>
                </a:schemeClr>
              </a:solidFill>
            </a:endParaRPr>
          </a:p>
        </p:txBody>
      </p:sp>
      <p:sp>
        <p:nvSpPr>
          <p:cNvPr id="3" name="Content Placeholder 2">
            <a:extLst>
              <a:ext uri="{FF2B5EF4-FFF2-40B4-BE49-F238E27FC236}">
                <a16:creationId xmlns:a16="http://schemas.microsoft.com/office/drawing/2014/main" id="{69C0D90F-73A5-4B14-BF04-471F3ED078E9}"/>
              </a:ext>
            </a:extLst>
          </p:cNvPr>
          <p:cNvSpPr>
            <a:spLocks noGrp="1"/>
          </p:cNvSpPr>
          <p:nvPr>
            <p:ph idx="1"/>
          </p:nvPr>
        </p:nvSpPr>
        <p:spPr>
          <a:xfrm>
            <a:off x="791737" y="2015732"/>
            <a:ext cx="9951057" cy="3626785"/>
          </a:xfrm>
        </p:spPr>
        <p:txBody>
          <a:bodyPr>
            <a:normAutofit lnSpcReduction="10000"/>
          </a:bodyPr>
          <a:lstStyle/>
          <a:p>
            <a:r>
              <a:rPr lang="en-US" dirty="0"/>
              <a:t>Data bases</a:t>
            </a:r>
          </a:p>
          <a:p>
            <a:pPr marL="0" indent="0">
              <a:buNone/>
            </a:pPr>
            <a:r>
              <a:rPr lang="en-US"/>
              <a:t>https://med.uth.edu/oep/faculty-mentor-mcgovern-medical-students/</a:t>
            </a:r>
            <a:endParaRPr lang="en-US" dirty="0"/>
          </a:p>
          <a:p>
            <a:r>
              <a:rPr lang="en-US" dirty="0"/>
              <a:t>Networking</a:t>
            </a:r>
          </a:p>
          <a:p>
            <a:pPr lvl="1">
              <a:buFont typeface="Wingdings" panose="05000000000000000000" pitchFamily="2" charset="2"/>
              <a:buChar char="Ø"/>
            </a:pPr>
            <a:r>
              <a:rPr lang="en-US" dirty="0"/>
              <a:t>Student or faculty word of mouth</a:t>
            </a:r>
          </a:p>
          <a:p>
            <a:pPr lvl="1">
              <a:buFont typeface="Wingdings" panose="05000000000000000000" pitchFamily="2" charset="2"/>
              <a:buChar char="Ø"/>
            </a:pPr>
            <a:r>
              <a:rPr lang="en-US" dirty="0"/>
              <a:t>Special Interest Groups/professional groups</a:t>
            </a:r>
          </a:p>
          <a:p>
            <a:r>
              <a:rPr lang="en-US" dirty="0"/>
              <a:t>Always review and know a faculty’s interest and papers before contacting</a:t>
            </a:r>
          </a:p>
          <a:p>
            <a:r>
              <a:rPr lang="en-US" dirty="0"/>
              <a:t>Contact strategically</a:t>
            </a:r>
          </a:p>
          <a:p>
            <a:r>
              <a:rPr lang="en-US" dirty="0"/>
              <a:t>Honesty goes hand in hand with building trust, integrity, and good relationships</a:t>
            </a:r>
          </a:p>
          <a:p>
            <a:pPr marL="0" indent="0">
              <a:buNone/>
            </a:pPr>
            <a:endParaRPr lang="en-US" dirty="0"/>
          </a:p>
        </p:txBody>
      </p:sp>
    </p:spTree>
    <p:extLst>
      <p:ext uri="{BB962C8B-B14F-4D97-AF65-F5344CB8AC3E}">
        <p14:creationId xmlns:p14="http://schemas.microsoft.com/office/powerpoint/2010/main" val="7110808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09B2C78-819E-49B1-A79F-52E1AF08B1CE}"/>
              </a:ext>
            </a:extLst>
          </p:cNvPr>
          <p:cNvSpPr>
            <a:spLocks noGrp="1"/>
          </p:cNvSpPr>
          <p:nvPr>
            <p:ph type="title"/>
          </p:nvPr>
        </p:nvSpPr>
        <p:spPr>
          <a:xfrm>
            <a:off x="1450392" y="213505"/>
            <a:ext cx="9291215" cy="1049235"/>
          </a:xfrm>
        </p:spPr>
        <p:txBody>
          <a:bodyPr/>
          <a:lstStyle/>
          <a:p>
            <a:r>
              <a:rPr lang="en-US" dirty="0"/>
              <a:t>Scholarships, Fellowships and awards</a:t>
            </a:r>
          </a:p>
        </p:txBody>
      </p:sp>
      <p:sp>
        <p:nvSpPr>
          <p:cNvPr id="3" name="Content Placeholder 2">
            <a:extLst>
              <a:ext uri="{FF2B5EF4-FFF2-40B4-BE49-F238E27FC236}">
                <a16:creationId xmlns:a16="http://schemas.microsoft.com/office/drawing/2014/main" id="{63713D12-94F2-4C8A-83C5-27D3BF43F6DC}"/>
              </a:ext>
            </a:extLst>
          </p:cNvPr>
          <p:cNvSpPr>
            <a:spLocks noGrp="1"/>
          </p:cNvSpPr>
          <p:nvPr>
            <p:ph idx="1"/>
          </p:nvPr>
        </p:nvSpPr>
        <p:spPr>
          <a:xfrm>
            <a:off x="380998" y="1159727"/>
            <a:ext cx="11472747" cy="4716966"/>
          </a:xfrm>
        </p:spPr>
        <p:txBody>
          <a:bodyPr>
            <a:normAutofit fontScale="77500" lnSpcReduction="20000"/>
          </a:bodyPr>
          <a:lstStyle/>
          <a:p>
            <a:r>
              <a:rPr lang="en-US" dirty="0"/>
              <a:t>Generally monetary awards that support some work/project that requires and application/proposal</a:t>
            </a:r>
          </a:p>
          <a:p>
            <a:r>
              <a:rPr lang="en-US" dirty="0"/>
              <a:t>Often sponsored by professional organizations in specific fields or specialties</a:t>
            </a:r>
          </a:p>
          <a:p>
            <a:r>
              <a:rPr lang="en-US" dirty="0"/>
              <a:t>Often require a research mentor and benefit of previous research and relationship</a:t>
            </a:r>
          </a:p>
          <a:p>
            <a:r>
              <a:rPr lang="en-US" dirty="0"/>
              <a:t>Funding support for research experiences</a:t>
            </a:r>
          </a:p>
          <a:p>
            <a:pPr lvl="1"/>
            <a:r>
              <a:rPr lang="en-US" dirty="0"/>
              <a:t>Stipend</a:t>
            </a:r>
          </a:p>
          <a:p>
            <a:pPr lvl="1"/>
            <a:r>
              <a:rPr lang="en-US" dirty="0"/>
              <a:t>Travel </a:t>
            </a:r>
          </a:p>
          <a:p>
            <a:pPr lvl="1"/>
            <a:r>
              <a:rPr lang="en-US" dirty="0"/>
              <a:t>Lab support</a:t>
            </a:r>
          </a:p>
          <a:p>
            <a:r>
              <a:rPr lang="en-US" dirty="0"/>
              <a:t>Generally have requirements </a:t>
            </a:r>
          </a:p>
          <a:p>
            <a:pPr lvl="1"/>
            <a:r>
              <a:rPr lang="en-US" dirty="0"/>
              <a:t>Expected or required hours or weeks of work, seminar attendance</a:t>
            </a:r>
          </a:p>
          <a:p>
            <a:pPr lvl="1"/>
            <a:r>
              <a:rPr lang="en-US" dirty="0"/>
              <a:t>Possible travel and presentation at a regional or national conference</a:t>
            </a:r>
          </a:p>
          <a:p>
            <a:r>
              <a:rPr lang="en-US" dirty="0"/>
              <a:t>Benefits outweigh the work</a:t>
            </a:r>
          </a:p>
          <a:p>
            <a:pPr lvl="1"/>
            <a:r>
              <a:rPr lang="en-US" dirty="0"/>
              <a:t>These are honors that translate into a metric of success for applications and your CV</a:t>
            </a:r>
          </a:p>
          <a:p>
            <a:pPr lvl="1"/>
            <a:r>
              <a:rPr lang="en-US" dirty="0"/>
              <a:t>Experience in proposal development or grant writing</a:t>
            </a:r>
          </a:p>
          <a:p>
            <a:pPr lvl="1"/>
            <a:r>
              <a:rPr lang="en-US" dirty="0"/>
              <a:t>Experience in scholarly/scientific writing and presentations</a:t>
            </a:r>
          </a:p>
          <a:p>
            <a:pPr lvl="1"/>
            <a:r>
              <a:rPr lang="en-US" dirty="0"/>
              <a:t>May offer exposure to a specialty of interest and connections</a:t>
            </a:r>
          </a:p>
          <a:p>
            <a:pPr lvl="1"/>
            <a:endParaRPr lang="en-US" dirty="0"/>
          </a:p>
        </p:txBody>
      </p:sp>
    </p:spTree>
    <p:extLst>
      <p:ext uri="{BB962C8B-B14F-4D97-AF65-F5344CB8AC3E}">
        <p14:creationId xmlns:p14="http://schemas.microsoft.com/office/powerpoint/2010/main" val="376009638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par>
                                <p:cTn id="19" presetID="1" presetClass="entr" presetSubtype="0" fill="hold" grpId="0" nodeType="withEffect">
                                  <p:stCondLst>
                                    <p:cond delay="0"/>
                                  </p:stCondLst>
                                  <p:childTnLst>
                                    <p:set>
                                      <p:cBhvr>
                                        <p:cTn id="20" dur="1" fill="hold">
                                          <p:stCondLst>
                                            <p:cond delay="0"/>
                                          </p:stCondLst>
                                        </p:cTn>
                                        <p:tgtEl>
                                          <p:spTgt spid="3">
                                            <p:txEl>
                                              <p:pRg st="4" end="4"/>
                                            </p:txEl>
                                          </p:spTgt>
                                        </p:tgtEl>
                                        <p:attrNameLst>
                                          <p:attrName>style.visibility</p:attrName>
                                        </p:attrNameLst>
                                      </p:cBhvr>
                                      <p:to>
                                        <p:strVal val="visible"/>
                                      </p:to>
                                    </p:set>
                                  </p:childTnLst>
                                </p:cTn>
                              </p:par>
                              <p:par>
                                <p:cTn id="21" presetID="1" presetClass="entr" presetSubtype="0" fill="hold" grpId="0" nodeType="with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par>
                                <p:cTn id="23" presetID="1" presetClass="entr" presetSubtype="0" fill="hold" grpId="0" nodeType="withEffect">
                                  <p:stCondLst>
                                    <p:cond delay="0"/>
                                  </p:stCondLst>
                                  <p:childTnLst>
                                    <p:set>
                                      <p:cBhvr>
                                        <p:cTn id="24" dur="1" fill="hold">
                                          <p:stCondLst>
                                            <p:cond delay="0"/>
                                          </p:stCondLst>
                                        </p:cTn>
                                        <p:tgtEl>
                                          <p:spTgt spid="3">
                                            <p:txEl>
                                              <p:pRg st="6" end="6"/>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grpId="0" nodeType="clickEffect">
                                  <p:stCondLst>
                                    <p:cond delay="0"/>
                                  </p:stCondLst>
                                  <p:childTnLst>
                                    <p:set>
                                      <p:cBhvr>
                                        <p:cTn id="28" dur="1" fill="hold">
                                          <p:stCondLst>
                                            <p:cond delay="0"/>
                                          </p:stCondLst>
                                        </p:cTn>
                                        <p:tgtEl>
                                          <p:spTgt spid="3">
                                            <p:txEl>
                                              <p:pRg st="7" end="7"/>
                                            </p:txEl>
                                          </p:spTgt>
                                        </p:tgtEl>
                                        <p:attrNameLst>
                                          <p:attrName>style.visibility</p:attrName>
                                        </p:attrNameLst>
                                      </p:cBhvr>
                                      <p:to>
                                        <p:strVal val="visible"/>
                                      </p:to>
                                    </p:set>
                                  </p:childTnLst>
                                </p:cTn>
                              </p:par>
                              <p:par>
                                <p:cTn id="29" presetID="1" presetClass="entr" presetSubtype="0" fill="hold" grpId="0" nodeType="withEffect">
                                  <p:stCondLst>
                                    <p:cond delay="0"/>
                                  </p:stCondLst>
                                  <p:childTnLst>
                                    <p:set>
                                      <p:cBhvr>
                                        <p:cTn id="30" dur="1" fill="hold">
                                          <p:stCondLst>
                                            <p:cond delay="0"/>
                                          </p:stCondLst>
                                        </p:cTn>
                                        <p:tgtEl>
                                          <p:spTgt spid="3">
                                            <p:txEl>
                                              <p:pRg st="8" end="8"/>
                                            </p:txEl>
                                          </p:spTgt>
                                        </p:tgtEl>
                                        <p:attrNameLst>
                                          <p:attrName>style.visibility</p:attrName>
                                        </p:attrNameLst>
                                      </p:cBhvr>
                                      <p:to>
                                        <p:strVal val="visible"/>
                                      </p:to>
                                    </p:set>
                                  </p:childTnLst>
                                </p:cTn>
                              </p:par>
                              <p:par>
                                <p:cTn id="31" presetID="1" presetClass="entr" presetSubtype="0" fill="hold" grpId="0" nodeType="withEffect">
                                  <p:stCondLst>
                                    <p:cond delay="0"/>
                                  </p:stCondLst>
                                  <p:childTnLst>
                                    <p:set>
                                      <p:cBhvr>
                                        <p:cTn id="32" dur="1" fill="hold">
                                          <p:stCondLst>
                                            <p:cond delay="0"/>
                                          </p:stCondLst>
                                        </p:cTn>
                                        <p:tgtEl>
                                          <p:spTgt spid="3">
                                            <p:txEl>
                                              <p:pRg st="9" end="9"/>
                                            </p:txEl>
                                          </p:spTgt>
                                        </p:tgtEl>
                                        <p:attrNameLst>
                                          <p:attrName>style.visibility</p:attrName>
                                        </p:attrNameLst>
                                      </p:cBhvr>
                                      <p:to>
                                        <p:strVal val="visible"/>
                                      </p:to>
                                    </p:set>
                                  </p:childTnLst>
                                </p:cTn>
                              </p:par>
                            </p:childTnLst>
                          </p:cTn>
                        </p:par>
                      </p:childTnLst>
                    </p:cTn>
                  </p:par>
                  <p:par>
                    <p:cTn id="33" fill="hold">
                      <p:stCondLst>
                        <p:cond delay="indefinite"/>
                      </p:stCondLst>
                      <p:childTnLst>
                        <p:par>
                          <p:cTn id="34" fill="hold">
                            <p:stCondLst>
                              <p:cond delay="0"/>
                            </p:stCondLst>
                            <p:childTnLst>
                              <p:par>
                                <p:cTn id="35" presetID="1" presetClass="entr" presetSubtype="0" fill="hold" grpId="0" nodeType="clickEffect">
                                  <p:stCondLst>
                                    <p:cond delay="0"/>
                                  </p:stCondLst>
                                  <p:childTnLst>
                                    <p:set>
                                      <p:cBhvr>
                                        <p:cTn id="36" dur="1" fill="hold">
                                          <p:stCondLst>
                                            <p:cond delay="0"/>
                                          </p:stCondLst>
                                        </p:cTn>
                                        <p:tgtEl>
                                          <p:spTgt spid="3">
                                            <p:txEl>
                                              <p:pRg st="10" end="10"/>
                                            </p:txEl>
                                          </p:spTgt>
                                        </p:tgtEl>
                                        <p:attrNameLst>
                                          <p:attrName>style.visibility</p:attrName>
                                        </p:attrNameLst>
                                      </p:cBhvr>
                                      <p:to>
                                        <p:strVal val="visible"/>
                                      </p:to>
                                    </p:set>
                                  </p:childTnLst>
                                </p:cTn>
                              </p:par>
                              <p:par>
                                <p:cTn id="37" presetID="1" presetClass="entr" presetSubtype="0" fill="hold" grpId="0" nodeType="withEffect">
                                  <p:stCondLst>
                                    <p:cond delay="0"/>
                                  </p:stCondLst>
                                  <p:childTnLst>
                                    <p:set>
                                      <p:cBhvr>
                                        <p:cTn id="38" dur="1" fill="hold">
                                          <p:stCondLst>
                                            <p:cond delay="0"/>
                                          </p:stCondLst>
                                        </p:cTn>
                                        <p:tgtEl>
                                          <p:spTgt spid="3">
                                            <p:txEl>
                                              <p:pRg st="11" end="11"/>
                                            </p:txEl>
                                          </p:spTgt>
                                        </p:tgtEl>
                                        <p:attrNameLst>
                                          <p:attrName>style.visibility</p:attrName>
                                        </p:attrNameLst>
                                      </p:cBhvr>
                                      <p:to>
                                        <p:strVal val="visible"/>
                                      </p:to>
                                    </p:set>
                                  </p:childTnLst>
                                </p:cTn>
                              </p:par>
                              <p:par>
                                <p:cTn id="39" presetID="1" presetClass="entr" presetSubtype="0" fill="hold" grpId="0" nodeType="withEffect">
                                  <p:stCondLst>
                                    <p:cond delay="0"/>
                                  </p:stCondLst>
                                  <p:childTnLst>
                                    <p:set>
                                      <p:cBhvr>
                                        <p:cTn id="40" dur="1" fill="hold">
                                          <p:stCondLst>
                                            <p:cond delay="0"/>
                                          </p:stCondLst>
                                        </p:cTn>
                                        <p:tgtEl>
                                          <p:spTgt spid="3">
                                            <p:txEl>
                                              <p:pRg st="12" end="12"/>
                                            </p:txEl>
                                          </p:spTgt>
                                        </p:tgtEl>
                                        <p:attrNameLst>
                                          <p:attrName>style.visibility</p:attrName>
                                        </p:attrNameLst>
                                      </p:cBhvr>
                                      <p:to>
                                        <p:strVal val="visible"/>
                                      </p:to>
                                    </p:set>
                                  </p:childTnLst>
                                </p:cTn>
                              </p:par>
                              <p:par>
                                <p:cTn id="41" presetID="1" presetClass="entr" presetSubtype="0" fill="hold" grpId="0" nodeType="withEffect">
                                  <p:stCondLst>
                                    <p:cond delay="0"/>
                                  </p:stCondLst>
                                  <p:childTnLst>
                                    <p:set>
                                      <p:cBhvr>
                                        <p:cTn id="42" dur="1" fill="hold">
                                          <p:stCondLst>
                                            <p:cond delay="0"/>
                                          </p:stCondLst>
                                        </p:cTn>
                                        <p:tgtEl>
                                          <p:spTgt spid="3">
                                            <p:txEl>
                                              <p:pRg st="13" end="13"/>
                                            </p:txEl>
                                          </p:spTgt>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C0501A5-1B4B-43CF-8E73-CFFAACCE130A}"/>
              </a:ext>
            </a:extLst>
          </p:cNvPr>
          <p:cNvSpPr>
            <a:spLocks noGrp="1"/>
          </p:cNvSpPr>
          <p:nvPr>
            <p:ph type="title"/>
          </p:nvPr>
        </p:nvSpPr>
        <p:spPr/>
        <p:txBody>
          <a:bodyPr/>
          <a:lstStyle/>
          <a:p>
            <a:r>
              <a:rPr lang="en-US" dirty="0"/>
              <a:t>Benefits of research experience?</a:t>
            </a:r>
          </a:p>
        </p:txBody>
      </p:sp>
      <p:sp>
        <p:nvSpPr>
          <p:cNvPr id="3" name="Content Placeholder 2">
            <a:extLst>
              <a:ext uri="{FF2B5EF4-FFF2-40B4-BE49-F238E27FC236}">
                <a16:creationId xmlns:a16="http://schemas.microsoft.com/office/drawing/2014/main" id="{1AC0D459-E64C-42EB-8075-635182A21C2F}"/>
              </a:ext>
            </a:extLst>
          </p:cNvPr>
          <p:cNvSpPr>
            <a:spLocks noGrp="1"/>
          </p:cNvSpPr>
          <p:nvPr>
            <p:ph idx="1"/>
          </p:nvPr>
        </p:nvSpPr>
        <p:spPr>
          <a:xfrm>
            <a:off x="925551" y="1683834"/>
            <a:ext cx="10593659" cy="3980986"/>
          </a:xfrm>
        </p:spPr>
        <p:txBody>
          <a:bodyPr>
            <a:normAutofit/>
          </a:bodyPr>
          <a:lstStyle/>
          <a:p>
            <a:r>
              <a:rPr lang="en-US" dirty="0"/>
              <a:t>Sets you apart from others applying to competitive residencies</a:t>
            </a:r>
          </a:p>
          <a:p>
            <a:r>
              <a:rPr lang="en-US" dirty="0"/>
              <a:t>Attainment of valued metrics of success:  presentations, publications, awards</a:t>
            </a:r>
          </a:p>
          <a:p>
            <a:r>
              <a:rPr lang="en-US" dirty="0"/>
              <a:t>Does it matter what type of research … maybe?</a:t>
            </a:r>
          </a:p>
          <a:p>
            <a:r>
              <a:rPr lang="en-US" dirty="0"/>
              <a:t>There are many ways to become a successful academic physician.  These are just some of the ways.</a:t>
            </a:r>
          </a:p>
          <a:p>
            <a:r>
              <a:rPr lang="en-US" dirty="0"/>
              <a:t>In the end … do what you love.</a:t>
            </a:r>
          </a:p>
          <a:p>
            <a:r>
              <a:rPr lang="en-US" dirty="0"/>
              <a:t>Academic physicians love new things, discovery, teaching others, and what their students and patients teach them – Does this sound like you?</a:t>
            </a:r>
          </a:p>
          <a:p>
            <a:endParaRPr lang="en-US" dirty="0"/>
          </a:p>
        </p:txBody>
      </p:sp>
    </p:spTree>
    <p:extLst>
      <p:ext uri="{BB962C8B-B14F-4D97-AF65-F5344CB8AC3E}">
        <p14:creationId xmlns:p14="http://schemas.microsoft.com/office/powerpoint/2010/main" val="251381758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4"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 calcmode="lin" valueType="num">
                                      <p:cBhvr additive="base">
                                        <p:cTn id="7" dur="500" fill="hold"/>
                                        <p:tgtEl>
                                          <p:spTgt spid="3">
                                            <p:txEl>
                                              <p:pRg st="0" end="0"/>
                                            </p:txEl>
                                          </p:spTgt>
                                        </p:tgtEl>
                                        <p:attrNameLst>
                                          <p:attrName>ppt_x</p:attrName>
                                        </p:attrNameLst>
                                      </p:cBhvr>
                                      <p:tavLst>
                                        <p:tav tm="0">
                                          <p:val>
                                            <p:strVal val="#ppt_x"/>
                                          </p:val>
                                        </p:tav>
                                        <p:tav tm="100000">
                                          <p:val>
                                            <p:strVal val="#ppt_x"/>
                                          </p:val>
                                        </p:tav>
                                      </p:tavLst>
                                    </p:anim>
                                    <p:anim calcmode="lin" valueType="num">
                                      <p:cBhvr additive="base">
                                        <p:cTn id="8" dur="500" fill="hold"/>
                                        <p:tgtEl>
                                          <p:spTgt spid="3">
                                            <p:txEl>
                                              <p:pRg st="0" end="0"/>
                                            </p:txEl>
                                          </p:spTgt>
                                        </p:tgtEl>
                                        <p:attrNameLst>
                                          <p:attrName>ppt_y</p:attrName>
                                        </p:attrNameLst>
                                      </p:cBhvr>
                                      <p:tavLst>
                                        <p:tav tm="0">
                                          <p:val>
                                            <p:strVal val="1+#ppt_h/2"/>
                                          </p:val>
                                        </p:tav>
                                        <p:tav tm="100000">
                                          <p:val>
                                            <p:strVal val="#ppt_y"/>
                                          </p:val>
                                        </p:tav>
                                      </p:tavLst>
                                    </p:anim>
                                  </p:childTnLst>
                                </p:cTn>
                              </p:par>
                            </p:childTnLst>
                          </p:cTn>
                        </p:par>
                      </p:childTnLst>
                    </p:cTn>
                  </p:par>
                  <p:par>
                    <p:cTn id="9" fill="hold">
                      <p:stCondLst>
                        <p:cond delay="indefinite"/>
                      </p:stCondLst>
                      <p:childTnLst>
                        <p:par>
                          <p:cTn id="10" fill="hold">
                            <p:stCondLst>
                              <p:cond delay="0"/>
                            </p:stCondLst>
                            <p:childTnLst>
                              <p:par>
                                <p:cTn id="11" presetID="2" presetClass="entr" presetSubtype="4" fill="hold" grpId="0" nodeType="clickEffect">
                                  <p:stCondLst>
                                    <p:cond delay="0"/>
                                  </p:stCondLst>
                                  <p:childTnLst>
                                    <p:set>
                                      <p:cBhvr>
                                        <p:cTn id="12" dur="1" fill="hold">
                                          <p:stCondLst>
                                            <p:cond delay="0"/>
                                          </p:stCondLst>
                                        </p:cTn>
                                        <p:tgtEl>
                                          <p:spTgt spid="3">
                                            <p:txEl>
                                              <p:pRg st="1" end="1"/>
                                            </p:txEl>
                                          </p:spTgt>
                                        </p:tgtEl>
                                        <p:attrNameLst>
                                          <p:attrName>style.visibility</p:attrName>
                                        </p:attrNameLst>
                                      </p:cBhvr>
                                      <p:to>
                                        <p:strVal val="visible"/>
                                      </p:to>
                                    </p:set>
                                    <p:anim calcmode="lin" valueType="num">
                                      <p:cBhvr additive="base">
                                        <p:cTn id="13" dur="500" fill="hold"/>
                                        <p:tgtEl>
                                          <p:spTgt spid="3">
                                            <p:txEl>
                                              <p:pRg st="1" end="1"/>
                                            </p:txEl>
                                          </p:spTgt>
                                        </p:tgtEl>
                                        <p:attrNameLst>
                                          <p:attrName>ppt_x</p:attrName>
                                        </p:attrNameLst>
                                      </p:cBhvr>
                                      <p:tavLst>
                                        <p:tav tm="0">
                                          <p:val>
                                            <p:strVal val="#ppt_x"/>
                                          </p:val>
                                        </p:tav>
                                        <p:tav tm="100000">
                                          <p:val>
                                            <p:strVal val="#ppt_x"/>
                                          </p:val>
                                        </p:tav>
                                      </p:tavLst>
                                    </p:anim>
                                    <p:anim calcmode="lin" valueType="num">
                                      <p:cBhvr additive="base">
                                        <p:cTn id="14" dur="500" fill="hold"/>
                                        <p:tgtEl>
                                          <p:spTgt spid="3">
                                            <p:txEl>
                                              <p:pRg st="1" end="1"/>
                                            </p:txEl>
                                          </p:spTgt>
                                        </p:tgtEl>
                                        <p:attrNameLst>
                                          <p:attrName>ppt_y</p:attrName>
                                        </p:attrNameLst>
                                      </p:cBhvr>
                                      <p:tavLst>
                                        <p:tav tm="0">
                                          <p:val>
                                            <p:strVal val="1+#ppt_h/2"/>
                                          </p:val>
                                        </p:tav>
                                        <p:tav tm="100000">
                                          <p:val>
                                            <p:strVal val="#ppt_y"/>
                                          </p:val>
                                        </p:tav>
                                      </p:tavLst>
                                    </p:anim>
                                  </p:childTnLst>
                                </p:cTn>
                              </p:par>
                            </p:childTnLst>
                          </p:cTn>
                        </p:par>
                      </p:childTnLst>
                    </p:cTn>
                  </p:par>
                  <p:par>
                    <p:cTn id="15" fill="hold">
                      <p:stCondLst>
                        <p:cond delay="indefinite"/>
                      </p:stCondLst>
                      <p:childTnLst>
                        <p:par>
                          <p:cTn id="16" fill="hold">
                            <p:stCondLst>
                              <p:cond delay="0"/>
                            </p:stCondLst>
                            <p:childTnLst>
                              <p:par>
                                <p:cTn id="17" presetID="2" presetClass="entr" presetSubtype="4" fill="hold" grpId="0" nodeType="clickEffect">
                                  <p:stCondLst>
                                    <p:cond delay="0"/>
                                  </p:stCondLst>
                                  <p:childTnLst>
                                    <p:set>
                                      <p:cBhvr>
                                        <p:cTn id="18" dur="1" fill="hold">
                                          <p:stCondLst>
                                            <p:cond delay="0"/>
                                          </p:stCondLst>
                                        </p:cTn>
                                        <p:tgtEl>
                                          <p:spTgt spid="3">
                                            <p:txEl>
                                              <p:pRg st="2" end="2"/>
                                            </p:txEl>
                                          </p:spTgt>
                                        </p:tgtEl>
                                        <p:attrNameLst>
                                          <p:attrName>style.visibility</p:attrName>
                                        </p:attrNameLst>
                                      </p:cBhvr>
                                      <p:to>
                                        <p:strVal val="visible"/>
                                      </p:to>
                                    </p:set>
                                    <p:anim calcmode="lin" valueType="num">
                                      <p:cBhvr additive="base">
                                        <p:cTn id="19" dur="500" fill="hold"/>
                                        <p:tgtEl>
                                          <p:spTgt spid="3">
                                            <p:txEl>
                                              <p:pRg st="2" end="2"/>
                                            </p:txEl>
                                          </p:spTgt>
                                        </p:tgtEl>
                                        <p:attrNameLst>
                                          <p:attrName>ppt_x</p:attrName>
                                        </p:attrNameLst>
                                      </p:cBhvr>
                                      <p:tavLst>
                                        <p:tav tm="0">
                                          <p:val>
                                            <p:strVal val="#ppt_x"/>
                                          </p:val>
                                        </p:tav>
                                        <p:tav tm="100000">
                                          <p:val>
                                            <p:strVal val="#ppt_x"/>
                                          </p:val>
                                        </p:tav>
                                      </p:tavLst>
                                    </p:anim>
                                    <p:anim calcmode="lin" valueType="num">
                                      <p:cBhvr additive="base">
                                        <p:cTn id="20" dur="500" fill="hold"/>
                                        <p:tgtEl>
                                          <p:spTgt spid="3">
                                            <p:txEl>
                                              <p:pRg st="2" end="2"/>
                                            </p:txEl>
                                          </p:spTgt>
                                        </p:tgtEl>
                                        <p:attrNameLst>
                                          <p:attrName>ppt_y</p:attrName>
                                        </p:attrNameLst>
                                      </p:cBhvr>
                                      <p:tavLst>
                                        <p:tav tm="0">
                                          <p:val>
                                            <p:strVal val="1+#ppt_h/2"/>
                                          </p:val>
                                        </p:tav>
                                        <p:tav tm="100000">
                                          <p:val>
                                            <p:strVal val="#ppt_y"/>
                                          </p:val>
                                        </p:tav>
                                      </p:tavLst>
                                    </p:anim>
                                  </p:childTnLst>
                                </p:cTn>
                              </p:par>
                            </p:childTnLst>
                          </p:cTn>
                        </p:par>
                      </p:childTnLst>
                    </p:cTn>
                  </p:par>
                  <p:par>
                    <p:cTn id="21" fill="hold">
                      <p:stCondLst>
                        <p:cond delay="indefinite"/>
                      </p:stCondLst>
                      <p:childTnLst>
                        <p:par>
                          <p:cTn id="22" fill="hold">
                            <p:stCondLst>
                              <p:cond delay="0"/>
                            </p:stCondLst>
                            <p:childTnLst>
                              <p:par>
                                <p:cTn id="23" presetID="2" presetClass="entr" presetSubtype="4" fill="hold" grpId="0" nodeType="clickEffect">
                                  <p:stCondLst>
                                    <p:cond delay="0"/>
                                  </p:stCondLst>
                                  <p:childTnLst>
                                    <p:set>
                                      <p:cBhvr>
                                        <p:cTn id="24" dur="1" fill="hold">
                                          <p:stCondLst>
                                            <p:cond delay="0"/>
                                          </p:stCondLst>
                                        </p:cTn>
                                        <p:tgtEl>
                                          <p:spTgt spid="3">
                                            <p:txEl>
                                              <p:pRg st="3" end="3"/>
                                            </p:txEl>
                                          </p:spTgt>
                                        </p:tgtEl>
                                        <p:attrNameLst>
                                          <p:attrName>style.visibility</p:attrName>
                                        </p:attrNameLst>
                                      </p:cBhvr>
                                      <p:to>
                                        <p:strVal val="visible"/>
                                      </p:to>
                                    </p:set>
                                    <p:anim calcmode="lin" valueType="num">
                                      <p:cBhvr additive="base">
                                        <p:cTn id="25" dur="500" fill="hold"/>
                                        <p:tgtEl>
                                          <p:spTgt spid="3">
                                            <p:txEl>
                                              <p:pRg st="3" end="3"/>
                                            </p:txEl>
                                          </p:spTgt>
                                        </p:tgtEl>
                                        <p:attrNameLst>
                                          <p:attrName>ppt_x</p:attrName>
                                        </p:attrNameLst>
                                      </p:cBhvr>
                                      <p:tavLst>
                                        <p:tav tm="0">
                                          <p:val>
                                            <p:strVal val="#ppt_x"/>
                                          </p:val>
                                        </p:tav>
                                        <p:tav tm="100000">
                                          <p:val>
                                            <p:strVal val="#ppt_x"/>
                                          </p:val>
                                        </p:tav>
                                      </p:tavLst>
                                    </p:anim>
                                    <p:anim calcmode="lin" valueType="num">
                                      <p:cBhvr additive="base">
                                        <p:cTn id="26" dur="500" fill="hold"/>
                                        <p:tgtEl>
                                          <p:spTgt spid="3">
                                            <p:txEl>
                                              <p:pRg st="3" end="3"/>
                                            </p:txEl>
                                          </p:spTgt>
                                        </p:tgtEl>
                                        <p:attrNameLst>
                                          <p:attrName>ppt_y</p:attrName>
                                        </p:attrNameLst>
                                      </p:cBhvr>
                                      <p:tavLst>
                                        <p:tav tm="0">
                                          <p:val>
                                            <p:strVal val="1+#ppt_h/2"/>
                                          </p:val>
                                        </p:tav>
                                        <p:tav tm="100000">
                                          <p:val>
                                            <p:strVal val="#ppt_y"/>
                                          </p:val>
                                        </p:tav>
                                      </p:tavLst>
                                    </p:anim>
                                  </p:childTnLst>
                                </p:cTn>
                              </p:par>
                            </p:childTnLst>
                          </p:cTn>
                        </p:par>
                      </p:childTnLst>
                    </p:cTn>
                  </p:par>
                  <p:par>
                    <p:cTn id="27" fill="hold">
                      <p:stCondLst>
                        <p:cond delay="indefinite"/>
                      </p:stCondLst>
                      <p:childTnLst>
                        <p:par>
                          <p:cTn id="28" fill="hold">
                            <p:stCondLst>
                              <p:cond delay="0"/>
                            </p:stCondLst>
                            <p:childTnLst>
                              <p:par>
                                <p:cTn id="29" presetID="2" presetClass="entr" presetSubtype="4" fill="hold" grpId="0" nodeType="clickEffect">
                                  <p:stCondLst>
                                    <p:cond delay="0"/>
                                  </p:stCondLst>
                                  <p:childTnLst>
                                    <p:set>
                                      <p:cBhvr>
                                        <p:cTn id="30" dur="1" fill="hold">
                                          <p:stCondLst>
                                            <p:cond delay="0"/>
                                          </p:stCondLst>
                                        </p:cTn>
                                        <p:tgtEl>
                                          <p:spTgt spid="3">
                                            <p:txEl>
                                              <p:pRg st="4" end="4"/>
                                            </p:txEl>
                                          </p:spTgt>
                                        </p:tgtEl>
                                        <p:attrNameLst>
                                          <p:attrName>style.visibility</p:attrName>
                                        </p:attrNameLst>
                                      </p:cBhvr>
                                      <p:to>
                                        <p:strVal val="visible"/>
                                      </p:to>
                                    </p:set>
                                    <p:anim calcmode="lin" valueType="num">
                                      <p:cBhvr additive="base">
                                        <p:cTn id="31" dur="500" fill="hold"/>
                                        <p:tgtEl>
                                          <p:spTgt spid="3">
                                            <p:txEl>
                                              <p:pRg st="4" end="4"/>
                                            </p:txEl>
                                          </p:spTgt>
                                        </p:tgtEl>
                                        <p:attrNameLst>
                                          <p:attrName>ppt_x</p:attrName>
                                        </p:attrNameLst>
                                      </p:cBhvr>
                                      <p:tavLst>
                                        <p:tav tm="0">
                                          <p:val>
                                            <p:strVal val="#ppt_x"/>
                                          </p:val>
                                        </p:tav>
                                        <p:tav tm="100000">
                                          <p:val>
                                            <p:strVal val="#ppt_x"/>
                                          </p:val>
                                        </p:tav>
                                      </p:tavLst>
                                    </p:anim>
                                    <p:anim calcmode="lin" valueType="num">
                                      <p:cBhvr additive="base">
                                        <p:cTn id="32" dur="500" fill="hold"/>
                                        <p:tgtEl>
                                          <p:spTgt spid="3">
                                            <p:txEl>
                                              <p:pRg st="4" end="4"/>
                                            </p:txEl>
                                          </p:spTgt>
                                        </p:tgtEl>
                                        <p:attrNameLst>
                                          <p:attrName>ppt_y</p:attrName>
                                        </p:attrNameLst>
                                      </p:cBhvr>
                                      <p:tavLst>
                                        <p:tav tm="0">
                                          <p:val>
                                            <p:strVal val="1+#ppt_h/2"/>
                                          </p:val>
                                        </p:tav>
                                        <p:tav tm="100000">
                                          <p:val>
                                            <p:strVal val="#ppt_y"/>
                                          </p:val>
                                        </p:tav>
                                      </p:tavLst>
                                    </p:anim>
                                  </p:childTnLst>
                                </p:cTn>
                              </p:par>
                            </p:childTnLst>
                          </p:cTn>
                        </p:par>
                      </p:childTnLst>
                    </p:cTn>
                  </p:par>
                  <p:par>
                    <p:cTn id="33" fill="hold">
                      <p:stCondLst>
                        <p:cond delay="indefinite"/>
                      </p:stCondLst>
                      <p:childTnLst>
                        <p:par>
                          <p:cTn id="34" fill="hold">
                            <p:stCondLst>
                              <p:cond delay="0"/>
                            </p:stCondLst>
                            <p:childTnLst>
                              <p:par>
                                <p:cTn id="35" presetID="2" presetClass="entr" presetSubtype="4" fill="hold" grpId="0" nodeType="clickEffect">
                                  <p:stCondLst>
                                    <p:cond delay="0"/>
                                  </p:stCondLst>
                                  <p:childTnLst>
                                    <p:set>
                                      <p:cBhvr>
                                        <p:cTn id="36" dur="1" fill="hold">
                                          <p:stCondLst>
                                            <p:cond delay="0"/>
                                          </p:stCondLst>
                                        </p:cTn>
                                        <p:tgtEl>
                                          <p:spTgt spid="3">
                                            <p:txEl>
                                              <p:pRg st="5" end="5"/>
                                            </p:txEl>
                                          </p:spTgt>
                                        </p:tgtEl>
                                        <p:attrNameLst>
                                          <p:attrName>style.visibility</p:attrName>
                                        </p:attrNameLst>
                                      </p:cBhvr>
                                      <p:to>
                                        <p:strVal val="visible"/>
                                      </p:to>
                                    </p:set>
                                    <p:anim calcmode="lin" valueType="num">
                                      <p:cBhvr additive="base">
                                        <p:cTn id="37" dur="500" fill="hold"/>
                                        <p:tgtEl>
                                          <p:spTgt spid="3">
                                            <p:txEl>
                                              <p:pRg st="5" end="5"/>
                                            </p:txEl>
                                          </p:spTgt>
                                        </p:tgtEl>
                                        <p:attrNameLst>
                                          <p:attrName>ppt_x</p:attrName>
                                        </p:attrNameLst>
                                      </p:cBhvr>
                                      <p:tavLst>
                                        <p:tav tm="0">
                                          <p:val>
                                            <p:strVal val="#ppt_x"/>
                                          </p:val>
                                        </p:tav>
                                        <p:tav tm="100000">
                                          <p:val>
                                            <p:strVal val="#ppt_x"/>
                                          </p:val>
                                        </p:tav>
                                      </p:tavLst>
                                    </p:anim>
                                    <p:anim calcmode="lin" valueType="num">
                                      <p:cBhvr additive="base">
                                        <p:cTn id="38" dur="500" fill="hold"/>
                                        <p:tgtEl>
                                          <p:spTgt spid="3">
                                            <p:txEl>
                                              <p:pRg st="5" end="5"/>
                                            </p:txEl>
                                          </p:spTgt>
                                        </p:tgtEl>
                                        <p:attrNameLst>
                                          <p:attrName>ppt_y</p:attrName>
                                        </p:attrNameLst>
                                      </p:cBhvr>
                                      <p:tavLst>
                                        <p:tav tm="0">
                                          <p:val>
                                            <p:strVal val="1+#ppt_h/2"/>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6A81F3-3F5A-4064-85CF-E1BB48BD6CC6}"/>
              </a:ext>
            </a:extLst>
          </p:cNvPr>
          <p:cNvSpPr>
            <a:spLocks noGrp="1"/>
          </p:cNvSpPr>
          <p:nvPr>
            <p:ph type="title"/>
          </p:nvPr>
        </p:nvSpPr>
        <p:spPr>
          <a:xfrm>
            <a:off x="1451579" y="867037"/>
            <a:ext cx="9291215" cy="1049235"/>
          </a:xfrm>
        </p:spPr>
        <p:txBody>
          <a:bodyPr/>
          <a:lstStyle/>
          <a:p>
            <a:r>
              <a:rPr lang="en-US" dirty="0"/>
              <a:t>Resources</a:t>
            </a:r>
          </a:p>
        </p:txBody>
      </p:sp>
      <p:sp>
        <p:nvSpPr>
          <p:cNvPr id="3" name="Content Placeholder 2">
            <a:extLst>
              <a:ext uri="{FF2B5EF4-FFF2-40B4-BE49-F238E27FC236}">
                <a16:creationId xmlns:a16="http://schemas.microsoft.com/office/drawing/2014/main" id="{B79BBA1D-6E3F-488A-91DC-4E531FE06293}"/>
              </a:ext>
            </a:extLst>
          </p:cNvPr>
          <p:cNvSpPr>
            <a:spLocks noGrp="1"/>
          </p:cNvSpPr>
          <p:nvPr>
            <p:ph idx="1"/>
          </p:nvPr>
        </p:nvSpPr>
        <p:spPr>
          <a:xfrm>
            <a:off x="814039" y="2015732"/>
            <a:ext cx="10549054" cy="3872112"/>
          </a:xfrm>
        </p:spPr>
        <p:txBody>
          <a:bodyPr numCol="2">
            <a:normAutofit fontScale="92500" lnSpcReduction="10000"/>
          </a:bodyPr>
          <a:lstStyle/>
          <a:p>
            <a:r>
              <a:rPr lang="en-US" dirty="0"/>
              <a:t>Medical Student Research Office &amp; new website are coming ….</a:t>
            </a:r>
          </a:p>
          <a:p>
            <a:r>
              <a:rPr lang="en-US" u="sng" dirty="0">
                <a:solidFill>
                  <a:schemeClr val="accent4">
                    <a:lumMod val="60000"/>
                    <a:lumOff val="40000"/>
                  </a:schemeClr>
                </a:solidFill>
              </a:rPr>
              <a:t>I am here to help</a:t>
            </a:r>
            <a:r>
              <a:rPr lang="en-US" dirty="0">
                <a:solidFill>
                  <a:schemeClr val="accent4">
                    <a:lumMod val="60000"/>
                    <a:lumOff val="40000"/>
                  </a:schemeClr>
                </a:solidFill>
              </a:rPr>
              <a:t>:  </a:t>
            </a:r>
            <a:r>
              <a:rPr lang="en-US" dirty="0"/>
              <a:t>reviewing potential research advisors, discussing strategies/plans, writing assistance, reviewing proposals, abstracts, considering fellowships.</a:t>
            </a:r>
          </a:p>
          <a:p>
            <a:r>
              <a:rPr lang="en-US" dirty="0"/>
              <a:t>We are all here to help you engage with research and scholarship</a:t>
            </a:r>
          </a:p>
          <a:p>
            <a:pPr marL="0" indent="0">
              <a:buNone/>
            </a:pPr>
            <a:endParaRPr lang="en-US" dirty="0"/>
          </a:p>
          <a:p>
            <a:pPr marL="0" indent="0">
              <a:lnSpc>
                <a:spcPct val="100000"/>
              </a:lnSpc>
              <a:buNone/>
            </a:pPr>
            <a:endParaRPr lang="en-US" dirty="0">
              <a:solidFill>
                <a:schemeClr val="tx1">
                  <a:lumMod val="85000"/>
                </a:schemeClr>
              </a:solidFill>
            </a:endParaRPr>
          </a:p>
          <a:p>
            <a:pPr marL="0" indent="0">
              <a:lnSpc>
                <a:spcPct val="100000"/>
              </a:lnSpc>
              <a:buNone/>
            </a:pPr>
            <a:r>
              <a:rPr lang="en-US" dirty="0">
                <a:solidFill>
                  <a:schemeClr val="accent4">
                    <a:lumMod val="60000"/>
                    <a:lumOff val="40000"/>
                  </a:schemeClr>
                </a:solidFill>
              </a:rPr>
              <a:t>Mary Horton, MPH, MA, PhD</a:t>
            </a:r>
          </a:p>
          <a:p>
            <a:pPr marL="0" indent="0">
              <a:lnSpc>
                <a:spcPct val="100000"/>
              </a:lnSpc>
              <a:buNone/>
            </a:pPr>
            <a:r>
              <a:rPr lang="en-US" dirty="0">
                <a:solidFill>
                  <a:schemeClr val="accent4">
                    <a:lumMod val="60000"/>
                    <a:lumOff val="40000"/>
                  </a:schemeClr>
                </a:solidFill>
                <a:hlinkClick r:id="rId3">
                  <a:extLst>
                    <a:ext uri="{A12FA001-AC4F-418D-AE19-62706E023703}">
                      <ahyp:hlinkClr xmlns:ahyp="http://schemas.microsoft.com/office/drawing/2018/hyperlinkcolor" val="tx"/>
                    </a:ext>
                  </a:extLst>
                </a:hlinkClick>
              </a:rPr>
              <a:t>mary.e.kollmerhorton@uth.tmc.edu</a:t>
            </a:r>
            <a:endParaRPr lang="en-US" dirty="0">
              <a:solidFill>
                <a:schemeClr val="accent4">
                  <a:lumMod val="60000"/>
                  <a:lumOff val="40000"/>
                </a:schemeClr>
              </a:solidFill>
            </a:endParaRPr>
          </a:p>
          <a:p>
            <a:pPr marL="0" indent="0">
              <a:lnSpc>
                <a:spcPct val="100000"/>
              </a:lnSpc>
              <a:buNone/>
            </a:pPr>
            <a:r>
              <a:rPr lang="en-US" dirty="0">
                <a:solidFill>
                  <a:schemeClr val="accent6">
                    <a:lumMod val="60000"/>
                    <a:lumOff val="40000"/>
                  </a:schemeClr>
                </a:solidFill>
              </a:rPr>
              <a:t>Linh Trinh</a:t>
            </a:r>
          </a:p>
          <a:p>
            <a:pPr marL="0" indent="0">
              <a:lnSpc>
                <a:spcPct val="100000"/>
              </a:lnSpc>
              <a:buNone/>
            </a:pPr>
            <a:r>
              <a:rPr lang="en-US" dirty="0">
                <a:solidFill>
                  <a:schemeClr val="accent6">
                    <a:lumMod val="60000"/>
                    <a:lumOff val="40000"/>
                  </a:schemeClr>
                </a:solidFill>
                <a:hlinkClick r:id="rId4">
                  <a:extLst>
                    <a:ext uri="{A12FA001-AC4F-418D-AE19-62706E023703}">
                      <ahyp:hlinkClr xmlns:ahyp="http://schemas.microsoft.com/office/drawing/2018/hyperlinkcolor" val="tx"/>
                    </a:ext>
                  </a:extLst>
                </a:hlinkClick>
              </a:rPr>
              <a:t>Linh.h.trinh@uth.tmc.edu</a:t>
            </a:r>
            <a:endParaRPr lang="en-US" dirty="0">
              <a:solidFill>
                <a:schemeClr val="accent6">
                  <a:lumMod val="60000"/>
                  <a:lumOff val="40000"/>
                </a:schemeClr>
              </a:solidFill>
            </a:endParaRPr>
          </a:p>
          <a:p>
            <a:pPr marL="0" indent="0">
              <a:lnSpc>
                <a:spcPct val="100000"/>
              </a:lnSpc>
              <a:buNone/>
            </a:pPr>
            <a:r>
              <a:rPr lang="en-US" dirty="0">
                <a:solidFill>
                  <a:schemeClr val="accent6">
                    <a:lumMod val="60000"/>
                    <a:lumOff val="40000"/>
                  </a:schemeClr>
                </a:solidFill>
              </a:rPr>
              <a:t>JJL 315B</a:t>
            </a:r>
          </a:p>
          <a:p>
            <a:pPr marL="0" indent="0">
              <a:lnSpc>
                <a:spcPct val="100000"/>
              </a:lnSpc>
              <a:buNone/>
            </a:pPr>
            <a:r>
              <a:rPr lang="en-US" dirty="0">
                <a:solidFill>
                  <a:schemeClr val="accent1"/>
                </a:solidFill>
              </a:rPr>
              <a:t>Gary Rosenfeld, PhD</a:t>
            </a:r>
          </a:p>
          <a:p>
            <a:pPr marL="0" indent="0">
              <a:lnSpc>
                <a:spcPct val="100000"/>
              </a:lnSpc>
              <a:buNone/>
            </a:pPr>
            <a:r>
              <a:rPr lang="en-US" dirty="0">
                <a:solidFill>
                  <a:schemeClr val="accent1"/>
                </a:solidFill>
              </a:rPr>
              <a:t>gary.c.Rosenfeld@uth.tmc.edu</a:t>
            </a:r>
          </a:p>
          <a:p>
            <a:pPr marL="0" indent="0">
              <a:lnSpc>
                <a:spcPct val="100000"/>
              </a:lnSpc>
              <a:buNone/>
            </a:pPr>
            <a:endParaRPr lang="en-US" dirty="0">
              <a:solidFill>
                <a:schemeClr val="tx1">
                  <a:lumMod val="85000"/>
                </a:schemeClr>
              </a:solidFill>
            </a:endParaRPr>
          </a:p>
        </p:txBody>
      </p:sp>
    </p:spTree>
    <p:extLst>
      <p:ext uri="{BB962C8B-B14F-4D97-AF65-F5344CB8AC3E}">
        <p14:creationId xmlns:p14="http://schemas.microsoft.com/office/powerpoint/2010/main" val="100004943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39E52F-6184-4F9F-AE53-336AB756CA40}"/>
              </a:ext>
            </a:extLst>
          </p:cNvPr>
          <p:cNvSpPr>
            <a:spLocks noGrp="1"/>
          </p:cNvSpPr>
          <p:nvPr>
            <p:ph type="title"/>
          </p:nvPr>
        </p:nvSpPr>
        <p:spPr/>
        <p:txBody>
          <a:bodyPr/>
          <a:lstStyle/>
          <a:p>
            <a:r>
              <a:rPr lang="en-US" sz="4000" dirty="0"/>
              <a:t>Your</a:t>
            </a:r>
            <a:r>
              <a:rPr lang="en-US" dirty="0"/>
              <a:t> </a:t>
            </a:r>
            <a:r>
              <a:rPr lang="en-US" sz="4000" dirty="0"/>
              <a:t>turn!</a:t>
            </a:r>
          </a:p>
        </p:txBody>
      </p:sp>
      <p:sp>
        <p:nvSpPr>
          <p:cNvPr id="3" name="Content Placeholder 2">
            <a:extLst>
              <a:ext uri="{FF2B5EF4-FFF2-40B4-BE49-F238E27FC236}">
                <a16:creationId xmlns:a16="http://schemas.microsoft.com/office/drawing/2014/main" id="{0FA5BAD8-D45C-4C6C-803D-139C0430DDDA}"/>
              </a:ext>
            </a:extLst>
          </p:cNvPr>
          <p:cNvSpPr>
            <a:spLocks noGrp="1"/>
          </p:cNvSpPr>
          <p:nvPr>
            <p:ph idx="1"/>
          </p:nvPr>
        </p:nvSpPr>
        <p:spPr/>
        <p:txBody>
          <a:bodyPr>
            <a:normAutofit/>
          </a:bodyPr>
          <a:lstStyle/>
          <a:p>
            <a:pPr marL="0" indent="0" algn="ctr">
              <a:buNone/>
            </a:pPr>
            <a:r>
              <a:rPr lang="en-US" sz="3200" dirty="0">
                <a:solidFill>
                  <a:schemeClr val="accent6">
                    <a:lumMod val="40000"/>
                    <a:lumOff val="60000"/>
                  </a:schemeClr>
                </a:solidFill>
              </a:rPr>
              <a:t>QUESTIONS</a:t>
            </a:r>
          </a:p>
          <a:p>
            <a:pPr marL="0" indent="0" algn="ctr">
              <a:buNone/>
            </a:pPr>
            <a:r>
              <a:rPr lang="en-US" sz="3200" dirty="0">
                <a:solidFill>
                  <a:schemeClr val="accent6">
                    <a:lumMod val="40000"/>
                    <a:lumOff val="60000"/>
                  </a:schemeClr>
                </a:solidFill>
              </a:rPr>
              <a:t>?????</a:t>
            </a:r>
          </a:p>
          <a:p>
            <a:pPr marL="0" indent="0" algn="ctr">
              <a:buNone/>
            </a:pPr>
            <a:r>
              <a:rPr lang="en-US" sz="3200">
                <a:solidFill>
                  <a:schemeClr val="accent4">
                    <a:lumMod val="75000"/>
                  </a:schemeClr>
                </a:solidFill>
              </a:rPr>
              <a:t>Don’t hesitate to ask!</a:t>
            </a:r>
            <a:endParaRPr lang="en-US" sz="3200" dirty="0">
              <a:solidFill>
                <a:schemeClr val="accent4">
                  <a:lumMod val="75000"/>
                </a:schemeClr>
              </a:solidFill>
            </a:endParaRPr>
          </a:p>
        </p:txBody>
      </p:sp>
    </p:spTree>
    <p:extLst>
      <p:ext uri="{BB962C8B-B14F-4D97-AF65-F5344CB8AC3E}">
        <p14:creationId xmlns:p14="http://schemas.microsoft.com/office/powerpoint/2010/main" val="1993319554"/>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79D6FD0-FADC-49BC-B0CD-FECD0A2018D5}"/>
              </a:ext>
            </a:extLst>
          </p:cNvPr>
          <p:cNvSpPr>
            <a:spLocks noGrp="1"/>
          </p:cNvSpPr>
          <p:nvPr>
            <p:ph type="title"/>
          </p:nvPr>
        </p:nvSpPr>
        <p:spPr/>
        <p:txBody>
          <a:bodyPr/>
          <a:lstStyle/>
          <a:p>
            <a:r>
              <a:rPr lang="en-US" dirty="0"/>
              <a:t>                   Who am i?</a:t>
            </a:r>
          </a:p>
        </p:txBody>
      </p:sp>
      <p:sp>
        <p:nvSpPr>
          <p:cNvPr id="3" name="Content Placeholder 2">
            <a:extLst>
              <a:ext uri="{FF2B5EF4-FFF2-40B4-BE49-F238E27FC236}">
                <a16:creationId xmlns:a16="http://schemas.microsoft.com/office/drawing/2014/main" id="{94FF5C1A-F705-40FA-A66F-9381D66D296A}"/>
              </a:ext>
            </a:extLst>
          </p:cNvPr>
          <p:cNvSpPr>
            <a:spLocks noGrp="1"/>
          </p:cNvSpPr>
          <p:nvPr>
            <p:ph idx="1"/>
          </p:nvPr>
        </p:nvSpPr>
        <p:spPr>
          <a:xfrm>
            <a:off x="2832410" y="1853754"/>
            <a:ext cx="9144529" cy="3900275"/>
          </a:xfrm>
        </p:spPr>
        <p:txBody>
          <a:bodyPr>
            <a:normAutofit fontScale="85000" lnSpcReduction="10000"/>
          </a:bodyPr>
          <a:lstStyle/>
          <a:p>
            <a:pPr marL="0" indent="0" algn="ctr">
              <a:buNone/>
            </a:pPr>
            <a:r>
              <a:rPr lang="en-US" dirty="0">
                <a:solidFill>
                  <a:schemeClr val="accent4">
                    <a:lumMod val="60000"/>
                    <a:lumOff val="40000"/>
                  </a:schemeClr>
                </a:solidFill>
              </a:rPr>
              <a:t>Mary E. Kollmer Horton, MPH, MA, PhD</a:t>
            </a:r>
          </a:p>
          <a:p>
            <a:pPr marL="0" indent="0" algn="ctr">
              <a:buNone/>
            </a:pPr>
            <a:r>
              <a:rPr lang="en-US" dirty="0">
                <a:solidFill>
                  <a:schemeClr val="accent4">
                    <a:lumMod val="60000"/>
                    <a:lumOff val="40000"/>
                  </a:schemeClr>
                </a:solidFill>
              </a:rPr>
              <a:t>Health Education Fellow &amp; Assistant Professor</a:t>
            </a:r>
          </a:p>
          <a:p>
            <a:pPr marL="0" indent="0" algn="ctr">
              <a:buNone/>
            </a:pPr>
            <a:r>
              <a:rPr lang="en-US" dirty="0">
                <a:solidFill>
                  <a:schemeClr val="accent4">
                    <a:lumMod val="60000"/>
                    <a:lumOff val="40000"/>
                  </a:schemeClr>
                </a:solidFill>
              </a:rPr>
              <a:t>Office of Educational Programs</a:t>
            </a:r>
          </a:p>
          <a:p>
            <a:pPr marL="0" indent="0" algn="ctr">
              <a:buNone/>
            </a:pPr>
            <a:r>
              <a:rPr lang="en-US" dirty="0">
                <a:solidFill>
                  <a:schemeClr val="accent4">
                    <a:lumMod val="60000"/>
                    <a:lumOff val="40000"/>
                  </a:schemeClr>
                </a:solidFill>
              </a:rPr>
              <a:t>Adjunct Faculty, Center for Humanities and Ethics</a:t>
            </a:r>
          </a:p>
          <a:p>
            <a:pPr marL="0" indent="0" algn="ctr">
              <a:buNone/>
            </a:pPr>
            <a:r>
              <a:rPr lang="en-US" dirty="0">
                <a:solidFill>
                  <a:schemeClr val="accent4">
                    <a:lumMod val="60000"/>
                    <a:lumOff val="40000"/>
                  </a:schemeClr>
                </a:solidFill>
              </a:rPr>
              <a:t>McGovern Medical School</a:t>
            </a:r>
          </a:p>
          <a:p>
            <a:pPr marL="0" indent="0">
              <a:buNone/>
            </a:pPr>
            <a:endParaRPr lang="en-US" dirty="0">
              <a:solidFill>
                <a:schemeClr val="tx1">
                  <a:lumMod val="85000"/>
                </a:schemeClr>
              </a:solidFill>
            </a:endParaRPr>
          </a:p>
          <a:p>
            <a:pPr marL="0" indent="0" algn="ctr">
              <a:buNone/>
            </a:pPr>
            <a:r>
              <a:rPr lang="en-US" dirty="0">
                <a:solidFill>
                  <a:schemeClr val="accent6">
                    <a:lumMod val="40000"/>
                    <a:lumOff val="60000"/>
                  </a:schemeClr>
                </a:solidFill>
              </a:rPr>
              <a:t>Past Executive Co-Director of a Medical Scientist Training Program</a:t>
            </a:r>
          </a:p>
          <a:p>
            <a:pPr marL="0" indent="0" algn="ctr">
              <a:buNone/>
            </a:pPr>
            <a:r>
              <a:rPr lang="en-US" dirty="0">
                <a:solidFill>
                  <a:schemeClr val="accent6">
                    <a:lumMod val="40000"/>
                    <a:lumOff val="60000"/>
                  </a:schemeClr>
                </a:solidFill>
              </a:rPr>
              <a:t>AAMC National MD-PhD Program Association Steering Committee Member</a:t>
            </a:r>
          </a:p>
          <a:p>
            <a:pPr marL="0" indent="0" algn="ctr">
              <a:buNone/>
            </a:pPr>
            <a:r>
              <a:rPr lang="en-US" dirty="0">
                <a:solidFill>
                  <a:schemeClr val="accent6">
                    <a:lumMod val="40000"/>
                    <a:lumOff val="60000"/>
                  </a:schemeClr>
                </a:solidFill>
              </a:rPr>
              <a:t>Past Assistant Dean of Student Affairs &amp; Professional Development in a Graduate School</a:t>
            </a:r>
          </a:p>
        </p:txBody>
      </p:sp>
      <p:pic>
        <p:nvPicPr>
          <p:cNvPr id="7" name="Picture 6">
            <a:extLst>
              <a:ext uri="{FF2B5EF4-FFF2-40B4-BE49-F238E27FC236}">
                <a16:creationId xmlns:a16="http://schemas.microsoft.com/office/drawing/2014/main" id="{136F798F-2400-4C68-B695-87DAF7B8750C}"/>
              </a:ext>
            </a:extLst>
          </p:cNvPr>
          <p:cNvPicPr>
            <a:picLocks noChangeAspect="1"/>
          </p:cNvPicPr>
          <p:nvPr/>
        </p:nvPicPr>
        <p:blipFill>
          <a:blip r:embed="rId3">
            <a:extLst>
              <a:ext uri="{BEBA8EAE-BF5A-486C-A8C5-ECC9F3942E4B}">
                <a14:imgProps xmlns:a14="http://schemas.microsoft.com/office/drawing/2010/main">
                  <a14:imgLayer r:embed="rId4">
                    <a14:imgEffect>
                      <a14:backgroundRemoval t="10000" b="90000" l="10000" r="90000"/>
                    </a14:imgEffect>
                  </a14:imgLayer>
                </a14:imgProps>
              </a:ext>
              <a:ext uri="{28A0092B-C50C-407E-A947-70E740481C1C}">
                <a14:useLocalDpi xmlns:a14="http://schemas.microsoft.com/office/drawing/2010/main" val="0"/>
              </a:ext>
            </a:extLst>
          </a:blip>
          <a:stretch>
            <a:fillRect/>
          </a:stretch>
        </p:blipFill>
        <p:spPr>
          <a:xfrm>
            <a:off x="212687" y="253554"/>
            <a:ext cx="3210737" cy="4155070"/>
          </a:xfrm>
          <a:prstGeom prst="rect">
            <a:avLst/>
          </a:prstGeom>
        </p:spPr>
      </p:pic>
    </p:spTree>
    <p:extLst>
      <p:ext uri="{BB962C8B-B14F-4D97-AF65-F5344CB8AC3E}">
        <p14:creationId xmlns:p14="http://schemas.microsoft.com/office/powerpoint/2010/main" val="355578049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00F1561-25F1-4D63-89EF-DFFDF2CD9241}"/>
              </a:ext>
            </a:extLst>
          </p:cNvPr>
          <p:cNvSpPr>
            <a:spLocks noGrp="1"/>
          </p:cNvSpPr>
          <p:nvPr>
            <p:ph type="title"/>
          </p:nvPr>
        </p:nvSpPr>
        <p:spPr/>
        <p:txBody>
          <a:bodyPr/>
          <a:lstStyle/>
          <a:p>
            <a:r>
              <a:rPr lang="en-US" dirty="0"/>
              <a:t>Academic medicine</a:t>
            </a:r>
            <a:br>
              <a:rPr lang="en-US" dirty="0"/>
            </a:br>
            <a:r>
              <a:rPr lang="en-US" dirty="0"/>
              <a:t>Definition</a:t>
            </a:r>
          </a:p>
        </p:txBody>
      </p:sp>
      <p:sp>
        <p:nvSpPr>
          <p:cNvPr id="3" name="Content Placeholder 2">
            <a:extLst>
              <a:ext uri="{FF2B5EF4-FFF2-40B4-BE49-F238E27FC236}">
                <a16:creationId xmlns:a16="http://schemas.microsoft.com/office/drawing/2014/main" id="{69375F48-AFBE-4768-BEE5-CBF1BDB1165E}"/>
              </a:ext>
            </a:extLst>
          </p:cNvPr>
          <p:cNvSpPr>
            <a:spLocks noGrp="1"/>
          </p:cNvSpPr>
          <p:nvPr>
            <p:ph idx="1"/>
          </p:nvPr>
        </p:nvSpPr>
        <p:spPr/>
        <p:txBody>
          <a:bodyPr>
            <a:normAutofit lnSpcReduction="10000"/>
          </a:bodyPr>
          <a:lstStyle/>
          <a:p>
            <a:r>
              <a:rPr lang="en-US" dirty="0"/>
              <a:t>“Academic medicine is a loosely defined term which describes the branch of medicine pursued by doctors who engage in a variety of scholarly activities. ”*</a:t>
            </a:r>
          </a:p>
          <a:p>
            <a:r>
              <a:rPr lang="en-US" dirty="0"/>
              <a:t>“scholarly activities” include:  Teaching, Clinic, and Research  *</a:t>
            </a:r>
          </a:p>
          <a:p>
            <a:r>
              <a:rPr lang="en-US" dirty="0"/>
              <a:t>Sometimes all 3 (Triple Threat), not always</a:t>
            </a:r>
          </a:p>
          <a:p>
            <a:r>
              <a:rPr lang="en-US" dirty="0"/>
              <a:t>Professional home is generally an Academic Medical Center</a:t>
            </a:r>
          </a:p>
          <a:p>
            <a:endParaRPr lang="en-US" sz="1400" dirty="0"/>
          </a:p>
          <a:p>
            <a:pPr marL="0" indent="0">
              <a:buNone/>
            </a:pPr>
            <a:r>
              <a:rPr lang="en-US" sz="1500" i="1" dirty="0"/>
              <a:t>*  BMJ</a:t>
            </a:r>
            <a:r>
              <a:rPr lang="en-US" sz="1500" dirty="0"/>
              <a:t> 2008;336:s172;  </a:t>
            </a:r>
            <a:r>
              <a:rPr lang="en-US" sz="1500" dirty="0">
                <a:hlinkClick r:id="rId3"/>
              </a:rPr>
              <a:t>https://doi.org/10.1136/bmj.39576.631238.CE</a:t>
            </a:r>
            <a:r>
              <a:rPr lang="en-US" sz="1500" dirty="0"/>
              <a:t> (Published 17 May 2008)</a:t>
            </a:r>
          </a:p>
          <a:p>
            <a:endParaRPr lang="en-US" sz="1400" dirty="0"/>
          </a:p>
        </p:txBody>
      </p:sp>
    </p:spTree>
    <p:extLst>
      <p:ext uri="{BB962C8B-B14F-4D97-AF65-F5344CB8AC3E}">
        <p14:creationId xmlns:p14="http://schemas.microsoft.com/office/powerpoint/2010/main" val="409253971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A934610-A888-4249-A7AB-DC8D96D1E995}"/>
              </a:ext>
            </a:extLst>
          </p:cNvPr>
          <p:cNvSpPr>
            <a:spLocks noGrp="1"/>
          </p:cNvSpPr>
          <p:nvPr>
            <p:ph type="title"/>
          </p:nvPr>
        </p:nvSpPr>
        <p:spPr/>
        <p:txBody>
          <a:bodyPr/>
          <a:lstStyle/>
          <a:p>
            <a:r>
              <a:rPr lang="en-US" dirty="0"/>
              <a:t>Scholarship versus research</a:t>
            </a:r>
            <a:br>
              <a:rPr lang="en-US" dirty="0"/>
            </a:br>
            <a:r>
              <a:rPr lang="en-US" dirty="0"/>
              <a:t>are they different?</a:t>
            </a:r>
          </a:p>
        </p:txBody>
      </p:sp>
      <p:sp>
        <p:nvSpPr>
          <p:cNvPr id="3" name="Content Placeholder 2">
            <a:extLst>
              <a:ext uri="{FF2B5EF4-FFF2-40B4-BE49-F238E27FC236}">
                <a16:creationId xmlns:a16="http://schemas.microsoft.com/office/drawing/2014/main" id="{F438FB33-3BBF-4AA6-B334-6A2EF3DE6A3F}"/>
              </a:ext>
            </a:extLst>
          </p:cNvPr>
          <p:cNvSpPr>
            <a:spLocks noGrp="1"/>
          </p:cNvSpPr>
          <p:nvPr>
            <p:ph idx="1"/>
          </p:nvPr>
        </p:nvSpPr>
        <p:spPr/>
        <p:txBody>
          <a:bodyPr>
            <a:normAutofit/>
          </a:bodyPr>
          <a:lstStyle/>
          <a:p>
            <a:pPr marL="0" indent="0">
              <a:buNone/>
            </a:pPr>
            <a:r>
              <a:rPr lang="en-US" sz="2400" dirty="0">
                <a:solidFill>
                  <a:schemeClr val="accent1"/>
                </a:solidFill>
              </a:rPr>
              <a:t>Scholarship:  </a:t>
            </a:r>
            <a:r>
              <a:rPr lang="en-US" sz="2400" dirty="0"/>
              <a:t>“academic study or achievement; learning of a high level”</a:t>
            </a:r>
          </a:p>
          <a:p>
            <a:pPr marL="0" indent="0">
              <a:buNone/>
            </a:pPr>
            <a:r>
              <a:rPr lang="en-US" sz="2400" dirty="0">
                <a:solidFill>
                  <a:schemeClr val="accent1"/>
                </a:solidFill>
              </a:rPr>
              <a:t>Research:  </a:t>
            </a:r>
            <a:r>
              <a:rPr lang="en-US" sz="2400" dirty="0"/>
              <a:t>“the systematic investigation into and study of materials and sources in order to establish facts and reach new conclusions.”</a:t>
            </a:r>
          </a:p>
          <a:p>
            <a:pPr marL="0" indent="0">
              <a:buNone/>
            </a:pPr>
            <a:endParaRPr lang="en-US" dirty="0">
              <a:solidFill>
                <a:schemeClr val="accent1"/>
              </a:solidFill>
            </a:endParaRPr>
          </a:p>
          <a:p>
            <a:pPr marL="0" indent="0">
              <a:buNone/>
            </a:pPr>
            <a:r>
              <a:rPr lang="en-US" sz="1600" dirty="0">
                <a:solidFill>
                  <a:schemeClr val="accent1"/>
                </a:solidFill>
              </a:rPr>
              <a:t>Definitions from Oxford Languages accessed by Google search 11/24/2021</a:t>
            </a:r>
            <a:endParaRPr lang="en-US" sz="1600" dirty="0"/>
          </a:p>
        </p:txBody>
      </p:sp>
    </p:spTree>
    <p:extLst>
      <p:ext uri="{BB962C8B-B14F-4D97-AF65-F5344CB8AC3E}">
        <p14:creationId xmlns:p14="http://schemas.microsoft.com/office/powerpoint/2010/main" val="179356613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B96472C-CB46-40D1-844C-5821CB4A8628}"/>
              </a:ext>
            </a:extLst>
          </p:cNvPr>
          <p:cNvSpPr>
            <a:spLocks noGrp="1"/>
          </p:cNvSpPr>
          <p:nvPr>
            <p:ph type="title"/>
          </p:nvPr>
        </p:nvSpPr>
        <p:spPr/>
        <p:txBody>
          <a:bodyPr/>
          <a:lstStyle/>
          <a:p>
            <a:r>
              <a:rPr lang="en-US" dirty="0"/>
              <a:t>Is an academic career right for me?</a:t>
            </a:r>
          </a:p>
        </p:txBody>
      </p:sp>
      <p:sp>
        <p:nvSpPr>
          <p:cNvPr id="3" name="Content Placeholder 2">
            <a:extLst>
              <a:ext uri="{FF2B5EF4-FFF2-40B4-BE49-F238E27FC236}">
                <a16:creationId xmlns:a16="http://schemas.microsoft.com/office/drawing/2014/main" id="{538A6EE6-9462-4289-B0F7-50873EBAAD7A}"/>
              </a:ext>
            </a:extLst>
          </p:cNvPr>
          <p:cNvSpPr>
            <a:spLocks noGrp="1"/>
          </p:cNvSpPr>
          <p:nvPr>
            <p:ph idx="1"/>
          </p:nvPr>
        </p:nvSpPr>
        <p:spPr>
          <a:xfrm>
            <a:off x="1450392" y="2021985"/>
            <a:ext cx="9291215" cy="3450613"/>
          </a:xfrm>
        </p:spPr>
        <p:txBody>
          <a:bodyPr>
            <a:normAutofit fontScale="85000" lnSpcReduction="20000"/>
          </a:bodyPr>
          <a:lstStyle/>
          <a:p>
            <a:pPr marL="0" indent="0">
              <a:buNone/>
            </a:pPr>
            <a:r>
              <a:rPr lang="en-US" sz="2400" dirty="0"/>
              <a:t>“Who thinks during medical school about the possibility of being an academic doctor? Very few. But you </a:t>
            </a:r>
            <a:r>
              <a:rPr lang="en-US" sz="2400" i="1" dirty="0"/>
              <a:t>should</a:t>
            </a:r>
            <a:r>
              <a:rPr lang="en-US" sz="2400" dirty="0"/>
              <a:t> think about it and try out some research and teaching if you can, remembering that performing your own research on your own ideas is much more fun than following the lab boss’s directions as a technician.”</a:t>
            </a:r>
          </a:p>
          <a:p>
            <a:pPr marL="0" indent="0">
              <a:buNone/>
            </a:pPr>
            <a:endParaRPr lang="en-US" sz="1050" dirty="0"/>
          </a:p>
          <a:p>
            <a:pPr marL="0" indent="0">
              <a:buNone/>
            </a:pPr>
            <a:endParaRPr lang="en-US" sz="1050" dirty="0"/>
          </a:p>
          <a:p>
            <a:pPr marL="0" indent="0">
              <a:buNone/>
            </a:pPr>
            <a:endParaRPr lang="en-US" sz="1050" dirty="0"/>
          </a:p>
          <a:p>
            <a:pPr marL="0" indent="0">
              <a:buNone/>
            </a:pPr>
            <a:r>
              <a:rPr lang="en-US" sz="1600" dirty="0"/>
              <a:t>From “Academic Medicine?  No way! (But are you so sure?)” by John F. Hunt, MD.  </a:t>
            </a:r>
            <a:r>
              <a:rPr lang="en-US" sz="1600" i="1" dirty="0"/>
              <a:t>The Student Doctor Network.</a:t>
            </a:r>
            <a:r>
              <a:rPr lang="en-US" sz="1600" dirty="0"/>
              <a:t> February 4, 2014. </a:t>
            </a:r>
            <a:r>
              <a:rPr lang="en-US" sz="1600" dirty="0">
                <a:hlinkClick r:id="rId3"/>
              </a:rPr>
              <a:t>https://www.studentdoctor.net/2014/02/04/academic-medicine-no-way-but-are-you-so-sure/</a:t>
            </a:r>
            <a:r>
              <a:rPr lang="en-US" sz="1600" dirty="0"/>
              <a:t>  </a:t>
            </a:r>
          </a:p>
          <a:p>
            <a:pPr marL="0" indent="0">
              <a:buNone/>
            </a:pPr>
            <a:r>
              <a:rPr lang="en-US" sz="1600" dirty="0"/>
              <a:t> Accessed 11/23/2021</a:t>
            </a:r>
          </a:p>
          <a:p>
            <a:pPr marL="0" indent="0">
              <a:buNone/>
            </a:pPr>
            <a:endParaRPr lang="en-US" sz="1600" i="1" dirty="0"/>
          </a:p>
        </p:txBody>
      </p:sp>
    </p:spTree>
    <p:extLst>
      <p:ext uri="{BB962C8B-B14F-4D97-AF65-F5344CB8AC3E}">
        <p14:creationId xmlns:p14="http://schemas.microsoft.com/office/powerpoint/2010/main" val="305317339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C847-CD4D-4CE9-B8A1-B396B7B301AF}"/>
              </a:ext>
            </a:extLst>
          </p:cNvPr>
          <p:cNvSpPr>
            <a:spLocks noGrp="1"/>
          </p:cNvSpPr>
          <p:nvPr>
            <p:ph type="title"/>
          </p:nvPr>
        </p:nvSpPr>
        <p:spPr/>
        <p:txBody>
          <a:bodyPr/>
          <a:lstStyle/>
          <a:p>
            <a:r>
              <a:rPr lang="en-US" dirty="0"/>
              <a:t>How do I prepare?</a:t>
            </a:r>
          </a:p>
        </p:txBody>
      </p:sp>
      <p:sp>
        <p:nvSpPr>
          <p:cNvPr id="3" name="Content Placeholder 2">
            <a:extLst>
              <a:ext uri="{FF2B5EF4-FFF2-40B4-BE49-F238E27FC236}">
                <a16:creationId xmlns:a16="http://schemas.microsoft.com/office/drawing/2014/main" id="{4CCCE578-7685-4F5F-956D-3A0FB99010D4}"/>
              </a:ext>
            </a:extLst>
          </p:cNvPr>
          <p:cNvSpPr>
            <a:spLocks noGrp="1"/>
          </p:cNvSpPr>
          <p:nvPr>
            <p:ph idx="1"/>
          </p:nvPr>
        </p:nvSpPr>
        <p:spPr/>
        <p:txBody>
          <a:bodyPr>
            <a:normAutofit fontScale="92500" lnSpcReduction="10000"/>
          </a:bodyPr>
          <a:lstStyle/>
          <a:p>
            <a:pPr>
              <a:buFont typeface="Wingdings" panose="05000000000000000000" pitchFamily="2" charset="2"/>
              <a:buChar char="v"/>
            </a:pPr>
            <a:r>
              <a:rPr lang="en-US" dirty="0"/>
              <a:t>   BREATH</a:t>
            </a:r>
          </a:p>
          <a:p>
            <a:pPr>
              <a:buFont typeface="Wingdings" panose="05000000000000000000" pitchFamily="2" charset="2"/>
              <a:buChar char="v"/>
            </a:pPr>
            <a:r>
              <a:rPr lang="en-US" dirty="0"/>
              <a:t>   E</a:t>
            </a:r>
            <a:r>
              <a:rPr lang="en-US" sz="2400" dirty="0"/>
              <a:t>xplore your interests and passions</a:t>
            </a:r>
          </a:p>
          <a:p>
            <a:pPr>
              <a:buFont typeface="Wingdings" panose="05000000000000000000" pitchFamily="2" charset="2"/>
              <a:buChar char="v"/>
            </a:pPr>
            <a:r>
              <a:rPr lang="en-US" sz="2400" dirty="0"/>
              <a:t>  Remain open and take advantage of opportunities</a:t>
            </a:r>
          </a:p>
          <a:p>
            <a:pPr>
              <a:buFont typeface="Wingdings" panose="05000000000000000000" pitchFamily="2" charset="2"/>
              <a:buChar char="v"/>
            </a:pPr>
            <a:r>
              <a:rPr lang="en-US" sz="2400" dirty="0"/>
              <a:t>  Network, meet people in your areas of interest</a:t>
            </a:r>
          </a:p>
          <a:p>
            <a:pPr>
              <a:buFont typeface="Wingdings" panose="05000000000000000000" pitchFamily="2" charset="2"/>
              <a:buChar char="v"/>
            </a:pPr>
            <a:r>
              <a:rPr lang="en-US" sz="2400" dirty="0"/>
              <a:t>  Attend talks, join interest groups, shadow clinical faculty</a:t>
            </a:r>
          </a:p>
          <a:p>
            <a:pPr>
              <a:buFont typeface="Wingdings" panose="05000000000000000000" pitchFamily="2" charset="2"/>
              <a:buChar char="v"/>
            </a:pPr>
            <a:r>
              <a:rPr lang="en-US" sz="2400" dirty="0"/>
              <a:t>  Consider who you want your future colleagues to be, and what you want to do from day to day</a:t>
            </a:r>
            <a:endParaRPr lang="en-US" dirty="0"/>
          </a:p>
          <a:p>
            <a:endParaRPr lang="en-US" dirty="0"/>
          </a:p>
          <a:p>
            <a:pPr lvl="1"/>
            <a:endParaRPr lang="en-US" dirty="0"/>
          </a:p>
        </p:txBody>
      </p:sp>
    </p:spTree>
    <p:extLst>
      <p:ext uri="{BB962C8B-B14F-4D97-AF65-F5344CB8AC3E}">
        <p14:creationId xmlns:p14="http://schemas.microsoft.com/office/powerpoint/2010/main" val="371389320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grpId="0" nodeType="clickEffect">
                                  <p:stCondLst>
                                    <p:cond delay="0"/>
                                  </p:stCondLst>
                                  <p:childTnLst>
                                    <p:set>
                                      <p:cBhvr>
                                        <p:cTn id="10" dur="1" fill="hold">
                                          <p:stCondLst>
                                            <p:cond delay="0"/>
                                          </p:stCondLst>
                                        </p:cTn>
                                        <p:tgtEl>
                                          <p:spTgt spid="3">
                                            <p:txEl>
                                              <p:pRg st="1" end="1"/>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3">
                                            <p:txEl>
                                              <p:pRg st="2" end="2"/>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grpId="0" nodeType="clickEffect">
                                  <p:stCondLst>
                                    <p:cond delay="0"/>
                                  </p:stCondLst>
                                  <p:childTnLst>
                                    <p:set>
                                      <p:cBhvr>
                                        <p:cTn id="18" dur="1" fill="hold">
                                          <p:stCondLst>
                                            <p:cond delay="0"/>
                                          </p:stCondLst>
                                        </p:cTn>
                                        <p:tgtEl>
                                          <p:spTgt spid="3">
                                            <p:txEl>
                                              <p:pRg st="3" end="3"/>
                                            </p:txEl>
                                          </p:spTgt>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grpId="0" nodeType="clickEffect">
                                  <p:stCondLst>
                                    <p:cond delay="0"/>
                                  </p:stCondLst>
                                  <p:childTnLst>
                                    <p:set>
                                      <p:cBhvr>
                                        <p:cTn id="22"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grpId="0" nodeType="clickEffect">
                                  <p:stCondLst>
                                    <p:cond delay="0"/>
                                  </p:stCondLst>
                                  <p:childTnLst>
                                    <p:set>
                                      <p:cBhvr>
                                        <p:cTn id="2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C847-CD4D-4CE9-B8A1-B396B7B301AF}"/>
              </a:ext>
            </a:extLst>
          </p:cNvPr>
          <p:cNvSpPr>
            <a:spLocks noGrp="1"/>
          </p:cNvSpPr>
          <p:nvPr>
            <p:ph type="title"/>
          </p:nvPr>
        </p:nvSpPr>
        <p:spPr/>
        <p:txBody>
          <a:bodyPr>
            <a:normAutofit fontScale="90000"/>
          </a:bodyPr>
          <a:lstStyle/>
          <a:p>
            <a:r>
              <a:rPr lang="en-US" dirty="0"/>
              <a:t>OPTIONS AT MC GOVERN MEDICAL SCHOOL (MMS)</a:t>
            </a:r>
            <a:br>
              <a:rPr lang="en-US" dirty="0"/>
            </a:br>
            <a:r>
              <a:rPr lang="en-US" dirty="0"/>
              <a:t>MS1 students</a:t>
            </a:r>
            <a:br>
              <a:rPr lang="en-US" dirty="0"/>
            </a:br>
            <a:endParaRPr lang="en-US" dirty="0"/>
          </a:p>
        </p:txBody>
      </p:sp>
      <p:sp>
        <p:nvSpPr>
          <p:cNvPr id="3" name="Content Placeholder 2">
            <a:extLst>
              <a:ext uri="{FF2B5EF4-FFF2-40B4-BE49-F238E27FC236}">
                <a16:creationId xmlns:a16="http://schemas.microsoft.com/office/drawing/2014/main" id="{4CCCE578-7685-4F5F-956D-3A0FB99010D4}"/>
              </a:ext>
            </a:extLst>
          </p:cNvPr>
          <p:cNvSpPr>
            <a:spLocks noGrp="1"/>
          </p:cNvSpPr>
          <p:nvPr>
            <p:ph idx="1"/>
          </p:nvPr>
        </p:nvSpPr>
        <p:spPr>
          <a:xfrm>
            <a:off x="1451579" y="2015732"/>
            <a:ext cx="9291215" cy="3950170"/>
          </a:xfrm>
        </p:spPr>
        <p:txBody>
          <a:bodyPr>
            <a:normAutofit fontScale="92500" lnSpcReduction="20000"/>
          </a:bodyPr>
          <a:lstStyle/>
          <a:p>
            <a:r>
              <a:rPr lang="en-US" dirty="0">
                <a:solidFill>
                  <a:schemeClr val="accent4">
                    <a:lumMod val="60000"/>
                    <a:lumOff val="40000"/>
                  </a:schemeClr>
                </a:solidFill>
              </a:rPr>
              <a:t>SUMMER RESEARCH PROGRAMS </a:t>
            </a:r>
          </a:p>
          <a:p>
            <a:pPr lvl="1"/>
            <a:r>
              <a:rPr lang="en-US" dirty="0">
                <a:solidFill>
                  <a:schemeClr val="accent4">
                    <a:lumMod val="60000"/>
                    <a:lumOff val="40000"/>
                  </a:schemeClr>
                </a:solidFill>
              </a:rPr>
              <a:t>MMS SUMMER RESEARCH PROGRAM (SRP)</a:t>
            </a:r>
          </a:p>
          <a:p>
            <a:pPr lvl="2"/>
            <a:r>
              <a:rPr lang="en-US" dirty="0">
                <a:solidFill>
                  <a:schemeClr val="accent4">
                    <a:lumMod val="60000"/>
                    <a:lumOff val="40000"/>
                  </a:schemeClr>
                </a:solidFill>
              </a:rPr>
              <a:t>Identify a research mentor</a:t>
            </a:r>
          </a:p>
          <a:p>
            <a:pPr lvl="1"/>
            <a:r>
              <a:rPr lang="en-US" dirty="0">
                <a:solidFill>
                  <a:schemeClr val="accent4">
                    <a:lumMod val="60000"/>
                    <a:lumOff val="40000"/>
                  </a:schemeClr>
                </a:solidFill>
              </a:rPr>
              <a:t>MD ANDERSON CANCER CENTER </a:t>
            </a:r>
          </a:p>
          <a:p>
            <a:pPr lvl="1"/>
            <a:r>
              <a:rPr lang="en-US" dirty="0">
                <a:solidFill>
                  <a:schemeClr val="accent4">
                    <a:lumMod val="60000"/>
                    <a:lumOff val="40000"/>
                  </a:schemeClr>
                </a:solidFill>
              </a:rPr>
              <a:t>OUTSIDE OF HOUSTON </a:t>
            </a:r>
          </a:p>
          <a:p>
            <a:pPr lvl="2"/>
            <a:r>
              <a:rPr lang="en-US" dirty="0">
                <a:solidFill>
                  <a:schemeClr val="accent4">
                    <a:lumMod val="60000"/>
                    <a:lumOff val="40000"/>
                  </a:schemeClr>
                </a:solidFill>
              </a:rPr>
              <a:t>PROFESSIONAL SOCIETIES</a:t>
            </a:r>
          </a:p>
          <a:p>
            <a:pPr lvl="2"/>
            <a:r>
              <a:rPr lang="en-US" dirty="0">
                <a:solidFill>
                  <a:schemeClr val="accent4">
                    <a:lumMod val="60000"/>
                    <a:lumOff val="40000"/>
                  </a:schemeClr>
                </a:solidFill>
              </a:rPr>
              <a:t>NIH</a:t>
            </a:r>
          </a:p>
          <a:p>
            <a:pPr lvl="2"/>
            <a:r>
              <a:rPr lang="en-US" dirty="0">
                <a:solidFill>
                  <a:schemeClr val="accent4">
                    <a:lumMod val="60000"/>
                    <a:lumOff val="40000"/>
                  </a:schemeClr>
                </a:solidFill>
              </a:rPr>
              <a:t>CHECK OUT THE AAMC WEBSITE</a:t>
            </a:r>
          </a:p>
          <a:p>
            <a:pPr marL="914400" lvl="2" indent="0">
              <a:buNone/>
            </a:pPr>
            <a:r>
              <a:rPr lang="en-US" dirty="0">
                <a:solidFill>
                  <a:schemeClr val="accent4">
                    <a:lumMod val="60000"/>
                    <a:lumOff val="40000"/>
                  </a:schemeClr>
                </a:solidFill>
              </a:rPr>
              <a:t>https://students-residents.aamc.org/research-and-training-opportunities/research-and-training-opportunities </a:t>
            </a:r>
          </a:p>
          <a:p>
            <a:r>
              <a:rPr lang="en-US" dirty="0">
                <a:solidFill>
                  <a:schemeClr val="accent6">
                    <a:lumMod val="60000"/>
                    <a:lumOff val="40000"/>
                  </a:schemeClr>
                </a:solidFill>
              </a:rPr>
              <a:t>STUDENT SPECIAL INTEREST GROUPS/Societies</a:t>
            </a:r>
          </a:p>
          <a:p>
            <a:pPr lvl="1"/>
            <a:r>
              <a:rPr lang="en-US" dirty="0">
                <a:solidFill>
                  <a:schemeClr val="accent6">
                    <a:lumMod val="40000"/>
                    <a:lumOff val="60000"/>
                  </a:schemeClr>
                </a:solidFill>
              </a:rPr>
              <a:t>Value of Vertical Mentorship</a:t>
            </a:r>
          </a:p>
        </p:txBody>
      </p:sp>
    </p:spTree>
    <p:extLst>
      <p:ext uri="{BB962C8B-B14F-4D97-AF65-F5344CB8AC3E}">
        <p14:creationId xmlns:p14="http://schemas.microsoft.com/office/powerpoint/2010/main" val="27108137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3">
                                            <p:txEl>
                                              <p:pRg st="9" end="9"/>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0" end="1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246C847-CD4D-4CE9-B8A1-B396B7B301AF}"/>
              </a:ext>
            </a:extLst>
          </p:cNvPr>
          <p:cNvSpPr>
            <a:spLocks noGrp="1"/>
          </p:cNvSpPr>
          <p:nvPr>
            <p:ph type="title"/>
          </p:nvPr>
        </p:nvSpPr>
        <p:spPr/>
        <p:txBody>
          <a:bodyPr/>
          <a:lstStyle/>
          <a:p>
            <a:r>
              <a:rPr lang="en-US" dirty="0"/>
              <a:t>… And after preparing for ms1 summer</a:t>
            </a:r>
          </a:p>
        </p:txBody>
      </p:sp>
      <p:sp>
        <p:nvSpPr>
          <p:cNvPr id="3" name="Content Placeholder 2">
            <a:extLst>
              <a:ext uri="{FF2B5EF4-FFF2-40B4-BE49-F238E27FC236}">
                <a16:creationId xmlns:a16="http://schemas.microsoft.com/office/drawing/2014/main" id="{4CCCE578-7685-4F5F-956D-3A0FB99010D4}"/>
              </a:ext>
            </a:extLst>
          </p:cNvPr>
          <p:cNvSpPr>
            <a:spLocks noGrp="1"/>
          </p:cNvSpPr>
          <p:nvPr>
            <p:ph idx="1"/>
          </p:nvPr>
        </p:nvSpPr>
        <p:spPr/>
        <p:txBody>
          <a:bodyPr/>
          <a:lstStyle/>
          <a:p>
            <a:r>
              <a:rPr lang="en-US" dirty="0">
                <a:solidFill>
                  <a:schemeClr val="accent4">
                    <a:lumMod val="60000"/>
                    <a:lumOff val="40000"/>
                  </a:schemeClr>
                </a:solidFill>
              </a:rPr>
              <a:t>SCHOLARLY CONCENTRATIONS PROGRAM (SCP)</a:t>
            </a:r>
          </a:p>
          <a:p>
            <a:r>
              <a:rPr lang="en-US" dirty="0">
                <a:solidFill>
                  <a:schemeClr val="accent6">
                    <a:lumMod val="60000"/>
                    <a:lumOff val="40000"/>
                  </a:schemeClr>
                </a:solidFill>
              </a:rPr>
              <a:t>STUDENT SPECIAL INTEREST GROUPS </a:t>
            </a:r>
          </a:p>
          <a:p>
            <a:pPr lvl="1"/>
            <a:r>
              <a:rPr lang="en-US" dirty="0">
                <a:solidFill>
                  <a:schemeClr val="accent6">
                    <a:lumMod val="60000"/>
                    <a:lumOff val="40000"/>
                  </a:schemeClr>
                </a:solidFill>
              </a:rPr>
              <a:t>Explore new ones if needed</a:t>
            </a:r>
          </a:p>
          <a:p>
            <a:pPr lvl="1"/>
            <a:r>
              <a:rPr lang="en-US" dirty="0">
                <a:solidFill>
                  <a:schemeClr val="accent6">
                    <a:lumMod val="60000"/>
                    <a:lumOff val="40000"/>
                  </a:schemeClr>
                </a:solidFill>
              </a:rPr>
              <a:t>Use matching programs to meet new mentors, apply to participate in clinical studies</a:t>
            </a:r>
          </a:p>
          <a:p>
            <a:pPr lvl="1"/>
            <a:r>
              <a:rPr lang="en-US" dirty="0">
                <a:solidFill>
                  <a:schemeClr val="accent6">
                    <a:lumMod val="60000"/>
                    <a:lumOff val="40000"/>
                  </a:schemeClr>
                </a:solidFill>
              </a:rPr>
              <a:t>Consider future leadership roles</a:t>
            </a:r>
          </a:p>
          <a:p>
            <a:r>
              <a:rPr lang="en-US" dirty="0">
                <a:solidFill>
                  <a:schemeClr val="accent2">
                    <a:lumMod val="60000"/>
                    <a:lumOff val="40000"/>
                  </a:schemeClr>
                </a:solidFill>
              </a:rPr>
              <a:t>DUAL DEGREE PROGRAMS</a:t>
            </a:r>
          </a:p>
          <a:p>
            <a:pPr lvl="1"/>
            <a:endParaRPr lang="en-US" dirty="0"/>
          </a:p>
        </p:txBody>
      </p:sp>
    </p:spTree>
    <p:extLst>
      <p:ext uri="{BB962C8B-B14F-4D97-AF65-F5344CB8AC3E}">
        <p14:creationId xmlns:p14="http://schemas.microsoft.com/office/powerpoint/2010/main" val="95421310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7F77648-5D92-48EB-9887-99B67908B9AB}"/>
              </a:ext>
            </a:extLst>
          </p:cNvPr>
          <p:cNvSpPr>
            <a:spLocks noGrp="1"/>
          </p:cNvSpPr>
          <p:nvPr>
            <p:ph type="title"/>
          </p:nvPr>
        </p:nvSpPr>
        <p:spPr/>
        <p:txBody>
          <a:bodyPr/>
          <a:lstStyle/>
          <a:p>
            <a:r>
              <a:rPr lang="en-US" dirty="0"/>
              <a:t>How to find a mentor?</a:t>
            </a:r>
          </a:p>
        </p:txBody>
      </p:sp>
      <p:sp>
        <p:nvSpPr>
          <p:cNvPr id="3" name="Content Placeholder 2">
            <a:extLst>
              <a:ext uri="{FF2B5EF4-FFF2-40B4-BE49-F238E27FC236}">
                <a16:creationId xmlns:a16="http://schemas.microsoft.com/office/drawing/2014/main" id="{FC489078-1170-4218-9FF6-E021E2FE8655}"/>
              </a:ext>
            </a:extLst>
          </p:cNvPr>
          <p:cNvSpPr>
            <a:spLocks noGrp="1"/>
          </p:cNvSpPr>
          <p:nvPr>
            <p:ph idx="1"/>
          </p:nvPr>
        </p:nvSpPr>
        <p:spPr/>
        <p:txBody>
          <a:bodyPr>
            <a:normAutofit fontScale="70000" lnSpcReduction="20000"/>
          </a:bodyPr>
          <a:lstStyle/>
          <a:p>
            <a:pPr marL="0" indent="0">
              <a:buNone/>
            </a:pPr>
            <a:r>
              <a:rPr lang="en-US" sz="2400" dirty="0"/>
              <a:t>There are many types of mentors:  </a:t>
            </a:r>
          </a:p>
          <a:p>
            <a:r>
              <a:rPr lang="en-US" sz="2400" dirty="0"/>
              <a:t>Clinical role model</a:t>
            </a:r>
          </a:p>
          <a:p>
            <a:r>
              <a:rPr lang="en-US" sz="2400" dirty="0"/>
              <a:t>Teaching mentor</a:t>
            </a:r>
          </a:p>
          <a:p>
            <a:r>
              <a:rPr lang="en-US" sz="2400" dirty="0"/>
              <a:t>Personal role model</a:t>
            </a:r>
          </a:p>
          <a:p>
            <a:r>
              <a:rPr lang="en-US" sz="2400" dirty="0"/>
              <a:t>Life coach</a:t>
            </a:r>
          </a:p>
          <a:p>
            <a:r>
              <a:rPr lang="en-US" sz="2400" dirty="0">
                <a:solidFill>
                  <a:schemeClr val="accent4">
                    <a:lumMod val="60000"/>
                    <a:lumOff val="40000"/>
                  </a:schemeClr>
                </a:solidFill>
              </a:rPr>
              <a:t>Research advisor</a:t>
            </a:r>
          </a:p>
          <a:p>
            <a:endParaRPr lang="en-US" sz="2400" dirty="0">
              <a:solidFill>
                <a:schemeClr val="accent4">
                  <a:lumMod val="60000"/>
                  <a:lumOff val="40000"/>
                </a:schemeClr>
              </a:solidFill>
            </a:endParaRPr>
          </a:p>
          <a:p>
            <a:pPr marL="0" indent="0">
              <a:buNone/>
            </a:pPr>
            <a:r>
              <a:rPr lang="en-US" sz="2800" dirty="0"/>
              <a:t>Finding good mentors is a key to success in all aspects of life, professional and otherwise</a:t>
            </a:r>
          </a:p>
        </p:txBody>
      </p:sp>
    </p:spTree>
    <p:extLst>
      <p:ext uri="{BB962C8B-B14F-4D97-AF65-F5344CB8AC3E}">
        <p14:creationId xmlns:p14="http://schemas.microsoft.com/office/powerpoint/2010/main" val="381987219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grpId="0"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grpId="0"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par>
                                <p:cTn id="15" presetID="1" presetClass="entr" presetSubtype="0" fill="hold" grpId="0" nodeType="withEffect">
                                  <p:stCondLst>
                                    <p:cond delay="0"/>
                                  </p:stCondLst>
                                  <p:childTnLst>
                                    <p:set>
                                      <p:cBhvr>
                                        <p:cTn id="16" dur="1" fill="hold">
                                          <p:stCondLst>
                                            <p:cond delay="0"/>
                                          </p:stCondLst>
                                        </p:cTn>
                                        <p:tgtEl>
                                          <p:spTgt spid="3">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grpId="0" nodeType="click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build="p"/>
    </p:bldLst>
  </p:timing>
</p:sld>
</file>

<file path=ppt/theme/theme1.xml><?xml version="1.0" encoding="utf-8"?>
<a:theme xmlns:a="http://schemas.openxmlformats.org/drawingml/2006/main" name="Gallery">
  <a:themeElements>
    <a:clrScheme name="Gallery">
      <a:dk1>
        <a:sysClr val="windowText" lastClr="000000"/>
      </a:dk1>
      <a:lt1>
        <a:sysClr val="window" lastClr="FFFFFF"/>
      </a:lt1>
      <a:dk2>
        <a:srgbClr val="454545"/>
      </a:dk2>
      <a:lt2>
        <a:srgbClr val="DFD9D5"/>
      </a:lt2>
      <a:accent1>
        <a:srgbClr val="FB8C29"/>
      </a:accent1>
      <a:accent2>
        <a:srgbClr val="F2C351"/>
      </a:accent2>
      <a:accent3>
        <a:srgbClr val="D0CBA5"/>
      </a:accent3>
      <a:accent4>
        <a:srgbClr val="A2C476"/>
      </a:accent4>
      <a:accent5>
        <a:srgbClr val="57C293"/>
      </a:accent5>
      <a:accent6>
        <a:srgbClr val="06BFDE"/>
      </a:accent6>
      <a:hlink>
        <a:srgbClr val="FBAE29"/>
      </a:hlink>
      <a:folHlink>
        <a:srgbClr val="EDC47E"/>
      </a:folHlink>
    </a:clrScheme>
    <a:fontScheme name="Gallery">
      <a:majorFont>
        <a:latin typeface="Rockwell" panose="02060603020205020403"/>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Rockwell" panose="02060603020205020403"/>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Gallery">
      <a:fillStyleLst>
        <a:solidFill>
          <a:schemeClr val="phClr"/>
        </a:solidFill>
        <a:gradFill rotWithShape="1">
          <a:gsLst>
            <a:gs pos="0">
              <a:schemeClr val="phClr">
                <a:tint val="54000"/>
                <a:alpha val="100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8000"/>
                <a:satMod val="130000"/>
                <a:lumMod val="92000"/>
              </a:schemeClr>
            </a:gs>
            <a:gs pos="100000">
              <a:schemeClr val="phClr">
                <a:shade val="78000"/>
                <a:satMod val="130000"/>
                <a:lumMod val="92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outerShdw blurRad="50800" dist="50800" dir="5400000" sx="96000" sy="96000" rotWithShape="0">
              <a:srgbClr val="000000">
                <a:alpha val="48000"/>
              </a:srgbClr>
            </a:outerShdw>
          </a:effectLst>
          <a:scene3d>
            <a:camera prst="orthographicFront">
              <a:rot lat="0" lon="0" rev="0"/>
            </a:camera>
            <a:lightRig rig="balanced" dir="t">
              <a:rot lat="0" lon="0" rev="1080000"/>
            </a:lightRig>
          </a:scene3d>
          <a:sp3d>
            <a:bevelT w="38100" h="12700" prst="softRound"/>
          </a:sp3d>
        </a:effectStyle>
      </a:effectStyleLst>
      <a:bgFillStyleLst>
        <a:solidFill>
          <a:schemeClr val="phClr"/>
        </a:solidFill>
        <a:solidFill>
          <a:schemeClr val="phClr"/>
        </a:solidFill>
        <a:gradFill rotWithShape="1">
          <a:gsLst>
            <a:gs pos="0">
              <a:schemeClr val="phClr">
                <a:tint val="94000"/>
                <a:satMod val="80000"/>
                <a:lumMod val="106000"/>
              </a:schemeClr>
            </a:gs>
            <a:gs pos="100000">
              <a:schemeClr val="phClr">
                <a:shade val="80000"/>
              </a:schemeClr>
            </a:gs>
          </a:gsLst>
          <a:path path="circle">
            <a:fillToRect l="43000" r="43000" b="100000"/>
          </a:path>
        </a:gradFill>
      </a:bgFillStyleLst>
    </a:fmtScheme>
  </a:themeElements>
  <a:objectDefaults/>
  <a:extraClrSchemeLst/>
  <a:extLst>
    <a:ext uri="{05A4C25C-085E-4340-85A3-A5531E510DB2}">
      <thm15:themeFamily xmlns:thm15="http://schemas.microsoft.com/office/thememl/2012/main" name="Gallery" id="{BBFCD31E-59A1-489D-B089-A3EAD7CAE12E}" vid="{BB5F5D82-B5E9-469E-A815-C655ED4AF243}"/>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Gallery</Template>
  <TotalTime>1549</TotalTime>
  <Words>1652</Words>
  <Application>Microsoft Office PowerPoint</Application>
  <PresentationFormat>Widescreen</PresentationFormat>
  <Paragraphs>164</Paragraphs>
  <Slides>14</Slides>
  <Notes>13</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14</vt:i4>
      </vt:variant>
    </vt:vector>
  </HeadingPairs>
  <TitlesOfParts>
    <vt:vector size="19" baseType="lpstr">
      <vt:lpstr>Arial</vt:lpstr>
      <vt:lpstr>Calibri</vt:lpstr>
      <vt:lpstr>Rockwell</vt:lpstr>
      <vt:lpstr>Wingdings</vt:lpstr>
      <vt:lpstr>Gallery</vt:lpstr>
      <vt:lpstr>Academic Medicine</vt:lpstr>
      <vt:lpstr>                   Who am i?</vt:lpstr>
      <vt:lpstr>Academic medicine Definition</vt:lpstr>
      <vt:lpstr>Scholarship versus research are they different?</vt:lpstr>
      <vt:lpstr>Is an academic career right for me?</vt:lpstr>
      <vt:lpstr>How do I prepare?</vt:lpstr>
      <vt:lpstr>OPTIONS AT MC GOVERN MEDICAL SCHOOL (MMS) MS1 students </vt:lpstr>
      <vt:lpstr>… And after preparing for ms1 summer</vt:lpstr>
      <vt:lpstr>How to find a mentor?</vt:lpstr>
      <vt:lpstr>The RESEARCH ADVISOR/mentor How to find?  </vt:lpstr>
      <vt:lpstr>Scholarships, Fellowships and awards</vt:lpstr>
      <vt:lpstr>Benefits of research experience?</vt:lpstr>
      <vt:lpstr>Resources</vt:lpstr>
      <vt:lpstr>Your turn!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Academic Medicine</dc:title>
  <dc:creator>Kollmer Horton, Mary E</dc:creator>
  <cp:lastModifiedBy>Kollmer Horton, Mary E</cp:lastModifiedBy>
  <cp:revision>46</cp:revision>
  <dcterms:created xsi:type="dcterms:W3CDTF">2021-11-23T20:33:16Z</dcterms:created>
  <dcterms:modified xsi:type="dcterms:W3CDTF">2022-01-27T19:58:00Z</dcterms:modified>
</cp:coreProperties>
</file>