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E5EE"/>
          </a:solidFill>
        </a:fill>
      </a:tcStyle>
    </a:wholeTbl>
    <a:band2H>
      <a:tcTxStyle/>
      <a:tcStyle>
        <a:tcBdr/>
        <a:fill>
          <a:solidFill>
            <a:srgbClr val="EEF2F7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2D7"/>
          </a:solidFill>
        </a:fill>
      </a:tcStyle>
    </a:wholeTbl>
    <a:band2H>
      <a:tcTxStyle/>
      <a:tcStyle>
        <a:tcBdr/>
        <a:fill>
          <a:solidFill>
            <a:srgbClr val="F0F1EC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ADA"/>
          </a:solidFill>
        </a:fill>
      </a:tcStyle>
    </a:wholeTbl>
    <a:band2H>
      <a:tcTxStyle/>
      <a:tcStyle>
        <a:tcBdr/>
        <a:fill>
          <a:solidFill>
            <a:srgbClr val="EEEDED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3" name="Shape 30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5" name="Shape 3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My name is Donna Mendez and I am the Advocacy Cahir for The Academy of Master Educators, </a:t>
            </a:r>
          </a:p>
          <a:p>
            <a:r>
              <a:t>-This academy has been in existence since 2009 and open to faculty who each at Medical School, Dental School and Graduate School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0" name="Shape 3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 clear, realistic and important goals that reflect the needs of the profession, society, learners and other faculty. </a:t>
            </a:r>
          </a:p>
          <a:p>
            <a:r>
              <a:t>is prepared to teach effectively, and takes advantage of new strategies to deal with challenging issues.</a:t>
            </a:r>
          </a:p>
          <a:p>
            <a:r>
              <a:t>uses appropriate methods to teach or design an educational program or curriculum that is consistent with the current literature.</a:t>
            </a:r>
          </a:p>
          <a:p>
            <a:r>
              <a:t>employs educational strategies that can serve as a model for others. Goals are outlined. Results are disseminated or published. </a:t>
            </a:r>
          </a:p>
          <a:p>
            <a:r>
              <a:t>formally shares lessons learned or shares enduring materials with peers at the local, regional, or national level. </a:t>
            </a:r>
          </a:p>
          <a:p>
            <a:r>
              <a:t>acts as a peer reviewer of educational grants, journals, curriculum or awards. </a:t>
            </a:r>
          </a:p>
          <a:p>
            <a:r>
              <a:t>uses feedback from learners and peers to modify his or her leadership style, teaching, and educational materials.</a:t>
            </a:r>
          </a:p>
          <a:p>
            <a:r>
              <a:t>provides vision, direction, and leadership for educational programs, while incorporating effective group processes to achieve desired programmatic goals effectively and efficiently.</a:t>
            </a:r>
          </a:p>
          <a:p>
            <a:r>
              <a:t>serves the educational community through active participation in and contribution to local, regional, national, and international educational organizations.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8" name="Shape 3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-AME members will encourage faculty who are dedicated to scholarly teaching and to educational scholarship and will serve as professional role models and mentors for faculty, residents, fellows, and students.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4" name="Shape 3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Attend Academy-sponsored events and functions. Sponsored educational coursers, workshops and retreats</a:t>
            </a:r>
          </a:p>
          <a:p>
            <a:r>
              <a:t>Serve on Academy committees and teams.</a:t>
            </a:r>
          </a:p>
          <a:p>
            <a:r>
              <a:t>Develop and evaluate innovative educational programs.</a:t>
            </a:r>
          </a:p>
          <a:p>
            <a:r>
              <a:t>Mentor other MMS faculty engaged in educational activities.</a:t>
            </a:r>
          </a:p>
          <a:p>
            <a:r>
              <a:t>Attend Academy-sponsored educational courses, workshops and colloquia.</a:t>
            </a:r>
          </a:p>
          <a:p>
            <a:r>
              <a:t>Participate in Academy-sponsored seminars and journal clubs.</a:t>
            </a:r>
          </a:p>
          <a:p>
            <a:r>
              <a:t>Attend Academy-sponsored educational retreats.</a:t>
            </a:r>
          </a:p>
          <a:p>
            <a:r>
              <a:t>Engage in scholarly educational activities.</a:t>
            </a:r>
          </a:p>
          <a:p>
            <a:r>
              <a:t>Participate in institutional applications for educational grants and other financial resources.</a:t>
            </a:r>
          </a:p>
          <a:p>
            <a:r>
              <a:t>Represent the Academy locally, regionally and nationally.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rgbClr val="775F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Rectangle 9"/>
          <p:cNvSpPr/>
          <p:nvPr/>
        </p:nvSpPr>
        <p:spPr>
          <a:xfrm>
            <a:off x="-9144" y="6053328"/>
            <a:ext cx="2249424" cy="71323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Rectangle 10"/>
          <p:cNvSpPr/>
          <p:nvPr/>
        </p:nvSpPr>
        <p:spPr>
          <a:xfrm>
            <a:off x="2359151" y="6044184"/>
            <a:ext cx="6784849" cy="71323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Title Text"/>
          <p:cNvSpPr txBox="1">
            <a:spLocks noGrp="1"/>
          </p:cNvSpPr>
          <p:nvPr>
            <p:ph type="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EBDDC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62200" y="6050036"/>
            <a:ext cx="6705600" cy="68580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sz="2600">
                <a:solidFill>
                  <a:srgbClr val="FFFFFF"/>
                </a:solidFill>
              </a:defRPr>
            </a:lvl1pPr>
            <a:lvl2pPr marL="0" indent="457200">
              <a:buClrTx/>
              <a:buSzTx/>
              <a:buNone/>
              <a:defRPr sz="2600">
                <a:solidFill>
                  <a:srgbClr val="FFFFFF"/>
                </a:solidFill>
              </a:defRPr>
            </a:lvl2pPr>
            <a:lvl3pPr marL="0" indent="914400">
              <a:buClrTx/>
              <a:buSzTx/>
              <a:buNone/>
              <a:defRPr sz="2600">
                <a:solidFill>
                  <a:srgbClr val="FFFFFF"/>
                </a:solidFill>
              </a:defRPr>
            </a:lvl3pPr>
            <a:lvl4pPr marL="0" indent="1371600">
              <a:buClrTx/>
              <a:buSzTx/>
              <a:buNone/>
              <a:defRPr sz="2600"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None/>
              <a:defRPr sz="2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73660" y="278129"/>
            <a:ext cx="292880" cy="2819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" y="0"/>
            <a:ext cx="9143714" cy="6858214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Rectangle 6"/>
          <p:cNvSpPr/>
          <p:nvPr/>
        </p:nvSpPr>
        <p:spPr>
          <a:xfrm>
            <a:off x="2385060" y="6228079"/>
            <a:ext cx="4221480" cy="172721"/>
          </a:xfrm>
          <a:prstGeom prst="rect">
            <a:avLst/>
          </a:prstGeom>
          <a:solidFill>
            <a:srgbClr val="00587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07" name="Rectangle 7"/>
          <p:cNvSpPr/>
          <p:nvPr/>
        </p:nvSpPr>
        <p:spPr>
          <a:xfrm>
            <a:off x="7955280" y="6431279"/>
            <a:ext cx="1188721" cy="172721"/>
          </a:xfrm>
          <a:prstGeom prst="rect">
            <a:avLst/>
          </a:prstGeom>
          <a:solidFill>
            <a:srgbClr val="00546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xfrm>
            <a:off x="1143000" y="1122362"/>
            <a:ext cx="6858000" cy="2387601"/>
          </a:xfrm>
          <a:prstGeom prst="rect">
            <a:avLst/>
          </a:prstGeom>
        </p:spPr>
        <p:txBody>
          <a:bodyPr anchor="b"/>
          <a:lstStyle>
            <a:lvl1pPr algn="ctr" defTabSz="685800">
              <a:lnSpc>
                <a:spcPct val="90000"/>
              </a:lnSpc>
              <a:defRPr sz="45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 defTabSz="685800">
              <a:lnSpc>
                <a:spcPct val="90000"/>
              </a:lnSpc>
              <a:buClrTx/>
              <a:buSzTx/>
              <a:buNone/>
              <a:defRPr sz="1800">
                <a:latin typeface="+mj-lt"/>
                <a:ea typeface="+mj-ea"/>
                <a:cs typeface="+mj-cs"/>
                <a:sym typeface="Calibri"/>
              </a:defRPr>
            </a:lvl1pPr>
            <a:lvl2pPr marL="0" indent="342900" algn="ctr" defTabSz="685800">
              <a:lnSpc>
                <a:spcPct val="90000"/>
              </a:lnSpc>
              <a:buClrTx/>
              <a:buSzTx/>
              <a:buNone/>
              <a:defRPr sz="1800">
                <a:latin typeface="+mj-lt"/>
                <a:ea typeface="+mj-ea"/>
                <a:cs typeface="+mj-cs"/>
                <a:sym typeface="Calibri"/>
              </a:defRPr>
            </a:lvl2pPr>
            <a:lvl3pPr marL="0" indent="685800" algn="ctr" defTabSz="685800">
              <a:lnSpc>
                <a:spcPct val="90000"/>
              </a:lnSpc>
              <a:buClrTx/>
              <a:buSzTx/>
              <a:buNone/>
              <a:defRPr sz="1800">
                <a:latin typeface="+mj-lt"/>
                <a:ea typeface="+mj-ea"/>
                <a:cs typeface="+mj-cs"/>
                <a:sym typeface="Calibri"/>
              </a:defRPr>
            </a:lvl3pPr>
            <a:lvl4pPr marL="0" indent="1028700" algn="ctr" defTabSz="685800">
              <a:lnSpc>
                <a:spcPct val="90000"/>
              </a:lnSpc>
              <a:buClrTx/>
              <a:buSzTx/>
              <a:buNone/>
              <a:defRPr sz="1800">
                <a:latin typeface="+mj-lt"/>
                <a:ea typeface="+mj-ea"/>
                <a:cs typeface="+mj-cs"/>
                <a:sym typeface="Calibri"/>
              </a:defRPr>
            </a:lvl4pPr>
            <a:lvl5pPr marL="0" indent="1371600" algn="ctr" defTabSz="685800">
              <a:lnSpc>
                <a:spcPct val="90000"/>
              </a:lnSpc>
              <a:buClrTx/>
              <a:buSzTx/>
              <a:buNone/>
              <a:defRPr sz="18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95347" y="6435956"/>
            <a:ext cx="220003" cy="205915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900" b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" y="0"/>
            <a:ext cx="9143714" cy="6858214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Rectangle 6"/>
          <p:cNvSpPr/>
          <p:nvPr/>
        </p:nvSpPr>
        <p:spPr>
          <a:xfrm>
            <a:off x="2385060" y="6228079"/>
            <a:ext cx="4221480" cy="172721"/>
          </a:xfrm>
          <a:prstGeom prst="rect">
            <a:avLst/>
          </a:prstGeom>
          <a:solidFill>
            <a:srgbClr val="00587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9" name="Rectangle 7"/>
          <p:cNvSpPr/>
          <p:nvPr/>
        </p:nvSpPr>
        <p:spPr>
          <a:xfrm>
            <a:off x="7955280" y="6431279"/>
            <a:ext cx="1188721" cy="172721"/>
          </a:xfrm>
          <a:prstGeom prst="rect">
            <a:avLst/>
          </a:prstGeom>
          <a:solidFill>
            <a:srgbClr val="00546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20" name="Title Text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/>
          <a:lstStyle>
            <a:lvl1pPr defTabSz="685800">
              <a:lnSpc>
                <a:spcPct val="90000"/>
              </a:lnSpc>
              <a:defRPr sz="33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21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171450" indent="-171450" defTabSz="685800">
              <a:lnSpc>
                <a:spcPct val="90000"/>
              </a:lnSpc>
              <a:buClrTx/>
              <a:buSzPct val="100000"/>
              <a:buFont typeface="Arial"/>
              <a:buChar char="•"/>
              <a:defRPr sz="2100">
                <a:latin typeface="+mj-lt"/>
                <a:ea typeface="+mj-ea"/>
                <a:cs typeface="+mj-cs"/>
                <a:sym typeface="Calibri"/>
              </a:defRPr>
            </a:lvl1pPr>
            <a:lvl2pPr marL="542925" indent="-200025" defTabSz="685800">
              <a:lnSpc>
                <a:spcPct val="90000"/>
              </a:lnSpc>
              <a:buClrTx/>
              <a:buSzPct val="100000"/>
              <a:buFont typeface="Arial"/>
              <a:buChar char="•"/>
              <a:defRPr sz="2100">
                <a:latin typeface="+mj-lt"/>
                <a:ea typeface="+mj-ea"/>
                <a:cs typeface="+mj-cs"/>
                <a:sym typeface="Calibri"/>
              </a:defRPr>
            </a:lvl2pPr>
            <a:lvl3pPr marL="925830" indent="-240030" defTabSz="685800">
              <a:lnSpc>
                <a:spcPct val="90000"/>
              </a:lnSpc>
              <a:buClrTx/>
              <a:buSzPct val="100000"/>
              <a:buFont typeface="Arial"/>
              <a:buChar char="•"/>
              <a:defRPr sz="2100">
                <a:latin typeface="+mj-lt"/>
                <a:ea typeface="+mj-ea"/>
                <a:cs typeface="+mj-cs"/>
                <a:sym typeface="Calibri"/>
              </a:defRPr>
            </a:lvl3pPr>
            <a:lvl4pPr marL="1305657" indent="-276957" defTabSz="685800">
              <a:lnSpc>
                <a:spcPct val="90000"/>
              </a:lnSpc>
              <a:buClrTx/>
              <a:buSzPct val="100000"/>
              <a:buFont typeface="Arial"/>
              <a:buChar char="•"/>
              <a:defRPr sz="2100">
                <a:latin typeface="+mj-lt"/>
                <a:ea typeface="+mj-ea"/>
                <a:cs typeface="+mj-cs"/>
                <a:sym typeface="Calibri"/>
              </a:defRPr>
            </a:lvl4pPr>
            <a:lvl5pPr marL="1648557" indent="-276957" defTabSz="685800">
              <a:lnSpc>
                <a:spcPct val="90000"/>
              </a:lnSpc>
              <a:buClrTx/>
              <a:buSzPct val="100000"/>
              <a:buFont typeface="Arial"/>
              <a:buChar char="•"/>
              <a:defRPr sz="21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95347" y="6435956"/>
            <a:ext cx="220003" cy="205915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900" b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" y="0"/>
            <a:ext cx="9143714" cy="6858214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Rectangle 6"/>
          <p:cNvSpPr/>
          <p:nvPr/>
        </p:nvSpPr>
        <p:spPr>
          <a:xfrm>
            <a:off x="2385060" y="6228079"/>
            <a:ext cx="4221480" cy="172721"/>
          </a:xfrm>
          <a:prstGeom prst="rect">
            <a:avLst/>
          </a:prstGeom>
          <a:solidFill>
            <a:srgbClr val="00587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1" name="Rectangle 7"/>
          <p:cNvSpPr/>
          <p:nvPr/>
        </p:nvSpPr>
        <p:spPr>
          <a:xfrm>
            <a:off x="7955280" y="6431279"/>
            <a:ext cx="1188721" cy="172721"/>
          </a:xfrm>
          <a:prstGeom prst="rect">
            <a:avLst/>
          </a:prstGeom>
          <a:solidFill>
            <a:srgbClr val="00546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2" name="Title Text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 defTabSz="685800">
              <a:lnSpc>
                <a:spcPct val="90000"/>
              </a:lnSpc>
              <a:defRPr sz="45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 defTabSz="685800">
              <a:lnSpc>
                <a:spcPct val="90000"/>
              </a:lnSpc>
              <a:buClrTx/>
              <a:buSzTx/>
              <a:buNone/>
              <a:defRPr sz="18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342900" defTabSz="685800">
              <a:lnSpc>
                <a:spcPct val="90000"/>
              </a:lnSpc>
              <a:buClrTx/>
              <a:buSzTx/>
              <a:buNone/>
              <a:defRPr sz="18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685800" defTabSz="685800">
              <a:lnSpc>
                <a:spcPct val="90000"/>
              </a:lnSpc>
              <a:buClrTx/>
              <a:buSzTx/>
              <a:buNone/>
              <a:defRPr sz="18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1028700" defTabSz="685800">
              <a:lnSpc>
                <a:spcPct val="90000"/>
              </a:lnSpc>
              <a:buClrTx/>
              <a:buSzTx/>
              <a:buNone/>
              <a:defRPr sz="18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1371600" defTabSz="685800">
              <a:lnSpc>
                <a:spcPct val="90000"/>
              </a:lnSpc>
              <a:buClrTx/>
              <a:buSzTx/>
              <a:buNone/>
              <a:defRPr sz="18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95347" y="6435956"/>
            <a:ext cx="220003" cy="205915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900" b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" y="0"/>
            <a:ext cx="9143714" cy="6858214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Rectangle 6"/>
          <p:cNvSpPr/>
          <p:nvPr/>
        </p:nvSpPr>
        <p:spPr>
          <a:xfrm>
            <a:off x="2385060" y="6228079"/>
            <a:ext cx="4221480" cy="172721"/>
          </a:xfrm>
          <a:prstGeom prst="rect">
            <a:avLst/>
          </a:prstGeom>
          <a:solidFill>
            <a:srgbClr val="00587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43" name="Rectangle 7"/>
          <p:cNvSpPr/>
          <p:nvPr/>
        </p:nvSpPr>
        <p:spPr>
          <a:xfrm>
            <a:off x="7955280" y="6431279"/>
            <a:ext cx="1188721" cy="172721"/>
          </a:xfrm>
          <a:prstGeom prst="rect">
            <a:avLst/>
          </a:prstGeom>
          <a:solidFill>
            <a:srgbClr val="00546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/>
          <a:lstStyle>
            <a:lvl1pPr defTabSz="685800">
              <a:lnSpc>
                <a:spcPct val="90000"/>
              </a:lnSpc>
              <a:defRPr sz="33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 marL="171450" indent="-171450" defTabSz="685800">
              <a:lnSpc>
                <a:spcPct val="90000"/>
              </a:lnSpc>
              <a:buClrTx/>
              <a:buSzPct val="100000"/>
              <a:buFont typeface="Arial"/>
              <a:buChar char="•"/>
              <a:defRPr sz="2100">
                <a:latin typeface="+mj-lt"/>
                <a:ea typeface="+mj-ea"/>
                <a:cs typeface="+mj-cs"/>
                <a:sym typeface="Calibri"/>
              </a:defRPr>
            </a:lvl1pPr>
            <a:lvl2pPr marL="542925" indent="-200025" defTabSz="685800">
              <a:lnSpc>
                <a:spcPct val="90000"/>
              </a:lnSpc>
              <a:buClrTx/>
              <a:buSzPct val="100000"/>
              <a:buFont typeface="Arial"/>
              <a:buChar char="•"/>
              <a:defRPr sz="2100">
                <a:latin typeface="+mj-lt"/>
                <a:ea typeface="+mj-ea"/>
                <a:cs typeface="+mj-cs"/>
                <a:sym typeface="Calibri"/>
              </a:defRPr>
            </a:lvl2pPr>
            <a:lvl3pPr marL="925830" indent="-240030" defTabSz="685800">
              <a:lnSpc>
                <a:spcPct val="90000"/>
              </a:lnSpc>
              <a:buClrTx/>
              <a:buSzPct val="100000"/>
              <a:buFont typeface="Arial"/>
              <a:buChar char="•"/>
              <a:defRPr sz="2100">
                <a:latin typeface="+mj-lt"/>
                <a:ea typeface="+mj-ea"/>
                <a:cs typeface="+mj-cs"/>
                <a:sym typeface="Calibri"/>
              </a:defRPr>
            </a:lvl3pPr>
            <a:lvl4pPr marL="1305657" indent="-276957" defTabSz="685800">
              <a:lnSpc>
                <a:spcPct val="90000"/>
              </a:lnSpc>
              <a:buClrTx/>
              <a:buSzPct val="100000"/>
              <a:buFont typeface="Arial"/>
              <a:buChar char="•"/>
              <a:defRPr sz="2100">
                <a:latin typeface="+mj-lt"/>
                <a:ea typeface="+mj-ea"/>
                <a:cs typeface="+mj-cs"/>
                <a:sym typeface="Calibri"/>
              </a:defRPr>
            </a:lvl4pPr>
            <a:lvl5pPr marL="1648557" indent="-276957" defTabSz="685800">
              <a:lnSpc>
                <a:spcPct val="90000"/>
              </a:lnSpc>
              <a:buClrTx/>
              <a:buSzPct val="100000"/>
              <a:buFont typeface="Arial"/>
              <a:buChar char="•"/>
              <a:defRPr sz="21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95347" y="6435956"/>
            <a:ext cx="220003" cy="205915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900" b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" y="0"/>
            <a:ext cx="9143714" cy="6858214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Rectangle 6"/>
          <p:cNvSpPr/>
          <p:nvPr/>
        </p:nvSpPr>
        <p:spPr>
          <a:xfrm>
            <a:off x="2385060" y="6228079"/>
            <a:ext cx="4221480" cy="172721"/>
          </a:xfrm>
          <a:prstGeom prst="rect">
            <a:avLst/>
          </a:prstGeom>
          <a:solidFill>
            <a:srgbClr val="00587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55" name="Rectangle 7"/>
          <p:cNvSpPr/>
          <p:nvPr/>
        </p:nvSpPr>
        <p:spPr>
          <a:xfrm>
            <a:off x="7955280" y="6431279"/>
            <a:ext cx="1188721" cy="172721"/>
          </a:xfrm>
          <a:prstGeom prst="rect">
            <a:avLst/>
          </a:prstGeom>
          <a:solidFill>
            <a:srgbClr val="00546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56" name="Title Text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>
            <a:lvl1pPr defTabSz="685800">
              <a:lnSpc>
                <a:spcPct val="90000"/>
              </a:lnSpc>
              <a:defRPr sz="33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 defTabSz="685800">
              <a:lnSpc>
                <a:spcPct val="90000"/>
              </a:lnSpc>
              <a:buClrTx/>
              <a:buSzTx/>
              <a:buNone/>
              <a:defRPr sz="1800" b="1">
                <a:latin typeface="+mj-lt"/>
                <a:ea typeface="+mj-ea"/>
                <a:cs typeface="+mj-cs"/>
                <a:sym typeface="Calibri"/>
              </a:defRPr>
            </a:lvl1pPr>
            <a:lvl2pPr marL="0" indent="342900" defTabSz="685800">
              <a:lnSpc>
                <a:spcPct val="90000"/>
              </a:lnSpc>
              <a:buClrTx/>
              <a:buSzTx/>
              <a:buNone/>
              <a:defRPr sz="1800" b="1">
                <a:latin typeface="+mj-lt"/>
                <a:ea typeface="+mj-ea"/>
                <a:cs typeface="+mj-cs"/>
                <a:sym typeface="Calibri"/>
              </a:defRPr>
            </a:lvl2pPr>
            <a:lvl3pPr marL="0" indent="685800" defTabSz="685800">
              <a:lnSpc>
                <a:spcPct val="90000"/>
              </a:lnSpc>
              <a:buClrTx/>
              <a:buSzTx/>
              <a:buNone/>
              <a:defRPr sz="1800" b="1">
                <a:latin typeface="+mj-lt"/>
                <a:ea typeface="+mj-ea"/>
                <a:cs typeface="+mj-cs"/>
                <a:sym typeface="Calibri"/>
              </a:defRPr>
            </a:lvl3pPr>
            <a:lvl4pPr marL="0" indent="1028700" defTabSz="685800">
              <a:lnSpc>
                <a:spcPct val="90000"/>
              </a:lnSpc>
              <a:buClrTx/>
              <a:buSzTx/>
              <a:buNone/>
              <a:defRPr sz="1800" b="1">
                <a:latin typeface="+mj-lt"/>
                <a:ea typeface="+mj-ea"/>
                <a:cs typeface="+mj-cs"/>
                <a:sym typeface="Calibri"/>
              </a:defRPr>
            </a:lvl4pPr>
            <a:lvl5pPr marL="0" indent="1371600" defTabSz="685800">
              <a:lnSpc>
                <a:spcPct val="90000"/>
              </a:lnSpc>
              <a:buClrTx/>
              <a:buSzTx/>
              <a:buNone/>
              <a:defRPr sz="1800" b="1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29149" y="1681163"/>
            <a:ext cx="3887393" cy="823913"/>
          </a:xfrm>
          <a:prstGeom prst="rect">
            <a:avLst/>
          </a:prstGeom>
        </p:spPr>
        <p:txBody>
          <a:bodyPr anchor="b"/>
          <a:lstStyle/>
          <a:p>
            <a:pPr marL="0" indent="0" defTabSz="685800">
              <a:lnSpc>
                <a:spcPct val="90000"/>
              </a:lnSpc>
              <a:buClrTx/>
              <a:buSzTx/>
              <a:buNone/>
              <a:defRPr sz="1800" b="1"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95347" y="6435956"/>
            <a:ext cx="220003" cy="205915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900" b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" y="0"/>
            <a:ext cx="9143714" cy="6858214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Rectangle 6"/>
          <p:cNvSpPr/>
          <p:nvPr/>
        </p:nvSpPr>
        <p:spPr>
          <a:xfrm>
            <a:off x="2385060" y="6228079"/>
            <a:ext cx="4221480" cy="172721"/>
          </a:xfrm>
          <a:prstGeom prst="rect">
            <a:avLst/>
          </a:prstGeom>
          <a:solidFill>
            <a:srgbClr val="00587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68" name="Rectangle 7"/>
          <p:cNvSpPr/>
          <p:nvPr/>
        </p:nvSpPr>
        <p:spPr>
          <a:xfrm>
            <a:off x="7955280" y="6431279"/>
            <a:ext cx="1188721" cy="172721"/>
          </a:xfrm>
          <a:prstGeom prst="rect">
            <a:avLst/>
          </a:prstGeom>
          <a:solidFill>
            <a:srgbClr val="00546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69" name="Title Text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/>
          <a:lstStyle>
            <a:lvl1pPr defTabSz="685800">
              <a:lnSpc>
                <a:spcPct val="90000"/>
              </a:lnSpc>
              <a:defRPr sz="33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95347" y="6435956"/>
            <a:ext cx="220003" cy="205915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900" b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" y="0"/>
            <a:ext cx="9143714" cy="6858214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Rectangle 6"/>
          <p:cNvSpPr/>
          <p:nvPr/>
        </p:nvSpPr>
        <p:spPr>
          <a:xfrm>
            <a:off x="2385060" y="6228079"/>
            <a:ext cx="4221480" cy="172721"/>
          </a:xfrm>
          <a:prstGeom prst="rect">
            <a:avLst/>
          </a:prstGeom>
          <a:solidFill>
            <a:srgbClr val="00587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79" name="Rectangle 7"/>
          <p:cNvSpPr/>
          <p:nvPr/>
        </p:nvSpPr>
        <p:spPr>
          <a:xfrm>
            <a:off x="7955280" y="6431279"/>
            <a:ext cx="1188721" cy="172721"/>
          </a:xfrm>
          <a:prstGeom prst="rect">
            <a:avLst/>
          </a:prstGeom>
          <a:solidFill>
            <a:srgbClr val="00546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4864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" y="0"/>
            <a:ext cx="9143714" cy="6858214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Rectangle 6"/>
          <p:cNvSpPr/>
          <p:nvPr/>
        </p:nvSpPr>
        <p:spPr>
          <a:xfrm>
            <a:off x="2385060" y="6228079"/>
            <a:ext cx="4221480" cy="172721"/>
          </a:xfrm>
          <a:prstGeom prst="rect">
            <a:avLst/>
          </a:prstGeom>
          <a:solidFill>
            <a:srgbClr val="00587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89" name="Rectangle 7"/>
          <p:cNvSpPr/>
          <p:nvPr/>
        </p:nvSpPr>
        <p:spPr>
          <a:xfrm>
            <a:off x="7955280" y="6431279"/>
            <a:ext cx="1188721" cy="172721"/>
          </a:xfrm>
          <a:prstGeom prst="rect">
            <a:avLst/>
          </a:prstGeom>
          <a:solidFill>
            <a:srgbClr val="00546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90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 defTabSz="685800">
              <a:lnSpc>
                <a:spcPct val="90000"/>
              </a:lnSpc>
              <a:defRPr sz="24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9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 marL="171450" indent="-171450" defTabSz="685800">
              <a:lnSpc>
                <a:spcPct val="90000"/>
              </a:lnSpc>
              <a:buClrTx/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lvl1pPr>
            <a:lvl2pPr marL="538842" indent="-195942" defTabSz="685800">
              <a:lnSpc>
                <a:spcPct val="90000"/>
              </a:lnSpc>
              <a:buClrTx/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lvl2pPr>
            <a:lvl3pPr marL="914400" indent="-228600" defTabSz="685800">
              <a:lnSpc>
                <a:spcPct val="90000"/>
              </a:lnSpc>
              <a:buClrTx/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lvl3pPr>
            <a:lvl4pPr marL="1303019" indent="-274319" defTabSz="685800">
              <a:lnSpc>
                <a:spcPct val="90000"/>
              </a:lnSpc>
              <a:buClrTx/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lvl4pPr>
            <a:lvl5pPr marL="1645920" indent="-274320" defTabSz="685800">
              <a:lnSpc>
                <a:spcPct val="90000"/>
              </a:lnSpc>
              <a:buClrTx/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 defTabSz="685800">
              <a:lnSpc>
                <a:spcPct val="90000"/>
              </a:lnSpc>
              <a:buClrTx/>
              <a:buSzTx/>
              <a:buNone/>
              <a:defRPr sz="1200"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95347" y="6435956"/>
            <a:ext cx="220003" cy="205915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900" b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" y="0"/>
            <a:ext cx="9143714" cy="6858214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Rectangle 6"/>
          <p:cNvSpPr/>
          <p:nvPr/>
        </p:nvSpPr>
        <p:spPr>
          <a:xfrm>
            <a:off x="2385060" y="6228079"/>
            <a:ext cx="4221480" cy="172721"/>
          </a:xfrm>
          <a:prstGeom prst="rect">
            <a:avLst/>
          </a:prstGeom>
          <a:solidFill>
            <a:srgbClr val="00587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02" name="Rectangle 7"/>
          <p:cNvSpPr/>
          <p:nvPr/>
        </p:nvSpPr>
        <p:spPr>
          <a:xfrm>
            <a:off x="7955280" y="6431279"/>
            <a:ext cx="1188721" cy="172721"/>
          </a:xfrm>
          <a:prstGeom prst="rect">
            <a:avLst/>
          </a:prstGeom>
          <a:solidFill>
            <a:srgbClr val="00546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03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 defTabSz="685800">
              <a:lnSpc>
                <a:spcPct val="90000"/>
              </a:lnSpc>
              <a:defRPr sz="24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0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 defTabSz="685800">
              <a:lnSpc>
                <a:spcPct val="90000"/>
              </a:lnSpc>
              <a:buClrTx/>
              <a:buSzTx/>
              <a:buNone/>
              <a:defRPr sz="1200">
                <a:latin typeface="+mj-lt"/>
                <a:ea typeface="+mj-ea"/>
                <a:cs typeface="+mj-cs"/>
                <a:sym typeface="Calibri"/>
              </a:defRPr>
            </a:lvl1pPr>
            <a:lvl2pPr marL="0" indent="342900" defTabSz="685800">
              <a:lnSpc>
                <a:spcPct val="90000"/>
              </a:lnSpc>
              <a:buClrTx/>
              <a:buSzTx/>
              <a:buNone/>
              <a:defRPr sz="1200">
                <a:latin typeface="+mj-lt"/>
                <a:ea typeface="+mj-ea"/>
                <a:cs typeface="+mj-cs"/>
                <a:sym typeface="Calibri"/>
              </a:defRPr>
            </a:lvl2pPr>
            <a:lvl3pPr marL="0" indent="685800" defTabSz="685800">
              <a:lnSpc>
                <a:spcPct val="90000"/>
              </a:lnSpc>
              <a:buClrTx/>
              <a:buSzTx/>
              <a:buNone/>
              <a:defRPr sz="1200">
                <a:latin typeface="+mj-lt"/>
                <a:ea typeface="+mj-ea"/>
                <a:cs typeface="+mj-cs"/>
                <a:sym typeface="Calibri"/>
              </a:defRPr>
            </a:lvl3pPr>
            <a:lvl4pPr marL="0" indent="1028700" defTabSz="685800">
              <a:lnSpc>
                <a:spcPct val="90000"/>
              </a:lnSpc>
              <a:buClrTx/>
              <a:buSzTx/>
              <a:buNone/>
              <a:defRPr sz="1200">
                <a:latin typeface="+mj-lt"/>
                <a:ea typeface="+mj-ea"/>
                <a:cs typeface="+mj-cs"/>
                <a:sym typeface="Calibri"/>
              </a:defRPr>
            </a:lvl4pPr>
            <a:lvl5pPr marL="0" indent="1371600" defTabSz="685800">
              <a:lnSpc>
                <a:spcPct val="90000"/>
              </a:lnSpc>
              <a:buClrTx/>
              <a:buSzTx/>
              <a:buNone/>
              <a:defRPr sz="12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95347" y="6435956"/>
            <a:ext cx="220003" cy="205915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900" b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27"/>
            <a:ext cx="9144575" cy="6857574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Title Text"/>
          <p:cNvSpPr txBox="1">
            <a:spLocks noGrp="1"/>
          </p:cNvSpPr>
          <p:nvPr>
            <p:ph type="title"/>
          </p:nvPr>
        </p:nvSpPr>
        <p:spPr>
          <a:xfrm>
            <a:off x="1143000" y="1122362"/>
            <a:ext cx="6858000" cy="2387601"/>
          </a:xfrm>
          <a:prstGeom prst="rect">
            <a:avLst/>
          </a:prstGeom>
        </p:spPr>
        <p:txBody>
          <a:bodyPr anchor="b"/>
          <a:lstStyle>
            <a:lvl1pPr algn="ctr" defTabSz="685800">
              <a:lnSpc>
                <a:spcPct val="90000"/>
              </a:lnSpc>
              <a:defRPr sz="45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 defTabSz="685800">
              <a:lnSpc>
                <a:spcPct val="90000"/>
              </a:lnSpc>
              <a:buClrTx/>
              <a:buSzTx/>
              <a:buNone/>
              <a:defRPr sz="1800">
                <a:latin typeface="+mj-lt"/>
                <a:ea typeface="+mj-ea"/>
                <a:cs typeface="+mj-cs"/>
                <a:sym typeface="Calibri"/>
              </a:defRPr>
            </a:lvl1pPr>
            <a:lvl2pPr marL="0" indent="342900" algn="ctr" defTabSz="685800">
              <a:lnSpc>
                <a:spcPct val="90000"/>
              </a:lnSpc>
              <a:buClrTx/>
              <a:buSzTx/>
              <a:buNone/>
              <a:defRPr sz="1800">
                <a:latin typeface="+mj-lt"/>
                <a:ea typeface="+mj-ea"/>
                <a:cs typeface="+mj-cs"/>
                <a:sym typeface="Calibri"/>
              </a:defRPr>
            </a:lvl2pPr>
            <a:lvl3pPr marL="0" indent="685800" algn="ctr" defTabSz="685800">
              <a:lnSpc>
                <a:spcPct val="90000"/>
              </a:lnSpc>
              <a:buClrTx/>
              <a:buSzTx/>
              <a:buNone/>
              <a:defRPr sz="1800">
                <a:latin typeface="+mj-lt"/>
                <a:ea typeface="+mj-ea"/>
                <a:cs typeface="+mj-cs"/>
                <a:sym typeface="Calibri"/>
              </a:defRPr>
            </a:lvl3pPr>
            <a:lvl4pPr marL="0" indent="1028700" algn="ctr" defTabSz="685800">
              <a:lnSpc>
                <a:spcPct val="90000"/>
              </a:lnSpc>
              <a:buClrTx/>
              <a:buSzTx/>
              <a:buNone/>
              <a:defRPr sz="1800">
                <a:latin typeface="+mj-lt"/>
                <a:ea typeface="+mj-ea"/>
                <a:cs typeface="+mj-cs"/>
                <a:sym typeface="Calibri"/>
              </a:defRPr>
            </a:lvl4pPr>
            <a:lvl5pPr marL="0" indent="1371600" algn="ctr" defTabSz="685800">
              <a:lnSpc>
                <a:spcPct val="90000"/>
              </a:lnSpc>
              <a:buClrTx/>
              <a:buSzTx/>
              <a:buNone/>
              <a:defRPr sz="18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95347" y="6435956"/>
            <a:ext cx="220003" cy="205915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900" b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27"/>
            <a:ext cx="9144575" cy="6857574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Title Text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/>
          <a:lstStyle>
            <a:lvl1pPr defTabSz="685800">
              <a:lnSpc>
                <a:spcPct val="90000"/>
              </a:lnSpc>
              <a:defRPr sz="33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25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171450" indent="-171450" defTabSz="685800">
              <a:lnSpc>
                <a:spcPct val="90000"/>
              </a:lnSpc>
              <a:buClrTx/>
              <a:buSzPct val="100000"/>
              <a:buFont typeface="Arial"/>
              <a:buChar char="•"/>
              <a:defRPr sz="2100">
                <a:latin typeface="+mj-lt"/>
                <a:ea typeface="+mj-ea"/>
                <a:cs typeface="+mj-cs"/>
                <a:sym typeface="Calibri"/>
              </a:defRPr>
            </a:lvl1pPr>
            <a:lvl2pPr marL="542925" indent="-200025" defTabSz="685800">
              <a:lnSpc>
                <a:spcPct val="90000"/>
              </a:lnSpc>
              <a:buClrTx/>
              <a:buSzPct val="100000"/>
              <a:buFont typeface="Arial"/>
              <a:buChar char="•"/>
              <a:defRPr sz="2100">
                <a:latin typeface="+mj-lt"/>
                <a:ea typeface="+mj-ea"/>
                <a:cs typeface="+mj-cs"/>
                <a:sym typeface="Calibri"/>
              </a:defRPr>
            </a:lvl2pPr>
            <a:lvl3pPr marL="925830" indent="-240030" defTabSz="685800">
              <a:lnSpc>
                <a:spcPct val="90000"/>
              </a:lnSpc>
              <a:buClrTx/>
              <a:buSzPct val="100000"/>
              <a:buFont typeface="Arial"/>
              <a:buChar char="•"/>
              <a:defRPr sz="2100">
                <a:latin typeface="+mj-lt"/>
                <a:ea typeface="+mj-ea"/>
                <a:cs typeface="+mj-cs"/>
                <a:sym typeface="Calibri"/>
              </a:defRPr>
            </a:lvl3pPr>
            <a:lvl4pPr marL="1305657" indent="-276957" defTabSz="685800">
              <a:lnSpc>
                <a:spcPct val="90000"/>
              </a:lnSpc>
              <a:buClrTx/>
              <a:buSzPct val="100000"/>
              <a:buFont typeface="Arial"/>
              <a:buChar char="•"/>
              <a:defRPr sz="2100">
                <a:latin typeface="+mj-lt"/>
                <a:ea typeface="+mj-ea"/>
                <a:cs typeface="+mj-cs"/>
                <a:sym typeface="Calibri"/>
              </a:defRPr>
            </a:lvl4pPr>
            <a:lvl5pPr marL="1648557" indent="-276957" defTabSz="685800">
              <a:lnSpc>
                <a:spcPct val="90000"/>
              </a:lnSpc>
              <a:buClrTx/>
              <a:buSzPct val="100000"/>
              <a:buFont typeface="Arial"/>
              <a:buChar char="•"/>
              <a:defRPr sz="21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95347" y="6435956"/>
            <a:ext cx="220003" cy="205915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900" b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27"/>
            <a:ext cx="9144575" cy="6857574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Title Text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 defTabSz="685800">
              <a:lnSpc>
                <a:spcPct val="90000"/>
              </a:lnSpc>
              <a:defRPr sz="45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 defTabSz="685800">
              <a:lnSpc>
                <a:spcPct val="90000"/>
              </a:lnSpc>
              <a:buClrTx/>
              <a:buSzTx/>
              <a:buNone/>
              <a:defRPr sz="18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342900" defTabSz="685800">
              <a:lnSpc>
                <a:spcPct val="90000"/>
              </a:lnSpc>
              <a:buClrTx/>
              <a:buSzTx/>
              <a:buNone/>
              <a:defRPr sz="18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685800" defTabSz="685800">
              <a:lnSpc>
                <a:spcPct val="90000"/>
              </a:lnSpc>
              <a:buClrTx/>
              <a:buSzTx/>
              <a:buNone/>
              <a:defRPr sz="18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1028700" defTabSz="685800">
              <a:lnSpc>
                <a:spcPct val="90000"/>
              </a:lnSpc>
              <a:buClrTx/>
              <a:buSzTx/>
              <a:buNone/>
              <a:defRPr sz="18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1371600" defTabSz="685800">
              <a:lnSpc>
                <a:spcPct val="90000"/>
              </a:lnSpc>
              <a:buClrTx/>
              <a:buSzTx/>
              <a:buNone/>
              <a:defRPr sz="18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95347" y="6435956"/>
            <a:ext cx="220003" cy="205915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900" b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27"/>
            <a:ext cx="9144575" cy="6857574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Title Text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/>
          <a:lstStyle>
            <a:lvl1pPr defTabSz="685800">
              <a:lnSpc>
                <a:spcPct val="90000"/>
              </a:lnSpc>
              <a:defRPr sz="33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 marL="171450" indent="-171450" defTabSz="685800">
              <a:lnSpc>
                <a:spcPct val="90000"/>
              </a:lnSpc>
              <a:buClrTx/>
              <a:buSzPct val="100000"/>
              <a:buFont typeface="Arial"/>
              <a:buChar char="•"/>
              <a:defRPr sz="2100">
                <a:latin typeface="+mj-lt"/>
                <a:ea typeface="+mj-ea"/>
                <a:cs typeface="+mj-cs"/>
                <a:sym typeface="Calibri"/>
              </a:defRPr>
            </a:lvl1pPr>
            <a:lvl2pPr marL="542925" indent="-200025" defTabSz="685800">
              <a:lnSpc>
                <a:spcPct val="90000"/>
              </a:lnSpc>
              <a:buClrTx/>
              <a:buSzPct val="100000"/>
              <a:buFont typeface="Arial"/>
              <a:buChar char="•"/>
              <a:defRPr sz="2100">
                <a:latin typeface="+mj-lt"/>
                <a:ea typeface="+mj-ea"/>
                <a:cs typeface="+mj-cs"/>
                <a:sym typeface="Calibri"/>
              </a:defRPr>
            </a:lvl2pPr>
            <a:lvl3pPr marL="925830" indent="-240030" defTabSz="685800">
              <a:lnSpc>
                <a:spcPct val="90000"/>
              </a:lnSpc>
              <a:buClrTx/>
              <a:buSzPct val="100000"/>
              <a:buFont typeface="Arial"/>
              <a:buChar char="•"/>
              <a:defRPr sz="2100">
                <a:latin typeface="+mj-lt"/>
                <a:ea typeface="+mj-ea"/>
                <a:cs typeface="+mj-cs"/>
                <a:sym typeface="Calibri"/>
              </a:defRPr>
            </a:lvl3pPr>
            <a:lvl4pPr marL="1305657" indent="-276957" defTabSz="685800">
              <a:lnSpc>
                <a:spcPct val="90000"/>
              </a:lnSpc>
              <a:buClrTx/>
              <a:buSzPct val="100000"/>
              <a:buFont typeface="Arial"/>
              <a:buChar char="•"/>
              <a:defRPr sz="2100">
                <a:latin typeface="+mj-lt"/>
                <a:ea typeface="+mj-ea"/>
                <a:cs typeface="+mj-cs"/>
                <a:sym typeface="Calibri"/>
              </a:defRPr>
            </a:lvl4pPr>
            <a:lvl5pPr marL="1648557" indent="-276957" defTabSz="685800">
              <a:lnSpc>
                <a:spcPct val="90000"/>
              </a:lnSpc>
              <a:buClrTx/>
              <a:buSzPct val="100000"/>
              <a:buFont typeface="Arial"/>
              <a:buChar char="•"/>
              <a:defRPr sz="21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95347" y="6435956"/>
            <a:ext cx="220003" cy="205915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900" b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27"/>
            <a:ext cx="9144575" cy="6857574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Title Text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>
            <a:lvl1pPr defTabSz="685800">
              <a:lnSpc>
                <a:spcPct val="90000"/>
              </a:lnSpc>
              <a:defRPr sz="33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 defTabSz="685800">
              <a:lnSpc>
                <a:spcPct val="90000"/>
              </a:lnSpc>
              <a:buClrTx/>
              <a:buSzTx/>
              <a:buNone/>
              <a:defRPr sz="1800" b="1">
                <a:latin typeface="+mj-lt"/>
                <a:ea typeface="+mj-ea"/>
                <a:cs typeface="+mj-cs"/>
                <a:sym typeface="Calibri"/>
              </a:defRPr>
            </a:lvl1pPr>
            <a:lvl2pPr marL="0" indent="342900" defTabSz="685800">
              <a:lnSpc>
                <a:spcPct val="90000"/>
              </a:lnSpc>
              <a:buClrTx/>
              <a:buSzTx/>
              <a:buNone/>
              <a:defRPr sz="1800" b="1">
                <a:latin typeface="+mj-lt"/>
                <a:ea typeface="+mj-ea"/>
                <a:cs typeface="+mj-cs"/>
                <a:sym typeface="Calibri"/>
              </a:defRPr>
            </a:lvl2pPr>
            <a:lvl3pPr marL="0" indent="685800" defTabSz="685800">
              <a:lnSpc>
                <a:spcPct val="90000"/>
              </a:lnSpc>
              <a:buClrTx/>
              <a:buSzTx/>
              <a:buNone/>
              <a:defRPr sz="1800" b="1">
                <a:latin typeface="+mj-lt"/>
                <a:ea typeface="+mj-ea"/>
                <a:cs typeface="+mj-cs"/>
                <a:sym typeface="Calibri"/>
              </a:defRPr>
            </a:lvl3pPr>
            <a:lvl4pPr marL="0" indent="1028700" defTabSz="685800">
              <a:lnSpc>
                <a:spcPct val="90000"/>
              </a:lnSpc>
              <a:buClrTx/>
              <a:buSzTx/>
              <a:buNone/>
              <a:defRPr sz="1800" b="1">
                <a:latin typeface="+mj-lt"/>
                <a:ea typeface="+mj-ea"/>
                <a:cs typeface="+mj-cs"/>
                <a:sym typeface="Calibri"/>
              </a:defRPr>
            </a:lvl4pPr>
            <a:lvl5pPr marL="0" indent="1371600" defTabSz="685800">
              <a:lnSpc>
                <a:spcPct val="90000"/>
              </a:lnSpc>
              <a:buClrTx/>
              <a:buSzTx/>
              <a:buNone/>
              <a:defRPr sz="1800" b="1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6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29149" y="1681163"/>
            <a:ext cx="3887393" cy="823913"/>
          </a:xfrm>
          <a:prstGeom prst="rect">
            <a:avLst/>
          </a:prstGeom>
        </p:spPr>
        <p:txBody>
          <a:bodyPr anchor="b"/>
          <a:lstStyle/>
          <a:p>
            <a:pPr marL="0" indent="0" defTabSz="685800">
              <a:lnSpc>
                <a:spcPct val="90000"/>
              </a:lnSpc>
              <a:buClrTx/>
              <a:buSzTx/>
              <a:buNone/>
              <a:defRPr sz="1800" b="1"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95347" y="6435956"/>
            <a:ext cx="220003" cy="205915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900" b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27"/>
            <a:ext cx="9144575" cy="6857574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Title Text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/>
          <a:lstStyle>
            <a:lvl1pPr defTabSz="685800">
              <a:lnSpc>
                <a:spcPct val="90000"/>
              </a:lnSpc>
              <a:defRPr sz="33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95347" y="6435956"/>
            <a:ext cx="220003" cy="205915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900" b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27"/>
            <a:ext cx="9144575" cy="6857574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95347" y="6435956"/>
            <a:ext cx="220003" cy="205915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900" b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27"/>
            <a:ext cx="9144575" cy="6857574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 defTabSz="685800">
              <a:lnSpc>
                <a:spcPct val="90000"/>
              </a:lnSpc>
              <a:defRPr sz="24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8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 marL="171450" indent="-171450" defTabSz="685800">
              <a:lnSpc>
                <a:spcPct val="90000"/>
              </a:lnSpc>
              <a:buClrTx/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lvl1pPr>
            <a:lvl2pPr marL="538842" indent="-195942" defTabSz="685800">
              <a:lnSpc>
                <a:spcPct val="90000"/>
              </a:lnSpc>
              <a:buClrTx/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lvl2pPr>
            <a:lvl3pPr marL="914400" indent="-228600" defTabSz="685800">
              <a:lnSpc>
                <a:spcPct val="90000"/>
              </a:lnSpc>
              <a:buClrTx/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lvl3pPr>
            <a:lvl4pPr marL="1303019" indent="-274319" defTabSz="685800">
              <a:lnSpc>
                <a:spcPct val="90000"/>
              </a:lnSpc>
              <a:buClrTx/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lvl4pPr>
            <a:lvl5pPr marL="1645920" indent="-274320" defTabSz="685800">
              <a:lnSpc>
                <a:spcPct val="90000"/>
              </a:lnSpc>
              <a:buClrTx/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 defTabSz="685800">
              <a:lnSpc>
                <a:spcPct val="90000"/>
              </a:lnSpc>
              <a:buClrTx/>
              <a:buSzTx/>
              <a:buNone/>
              <a:defRPr sz="1200"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95347" y="6435956"/>
            <a:ext cx="220003" cy="205915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900" b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27"/>
            <a:ext cx="9144575" cy="6857574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 defTabSz="685800">
              <a:lnSpc>
                <a:spcPct val="90000"/>
              </a:lnSpc>
              <a:defRPr sz="24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9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 defTabSz="685800">
              <a:lnSpc>
                <a:spcPct val="90000"/>
              </a:lnSpc>
              <a:buClrTx/>
              <a:buSzTx/>
              <a:buNone/>
              <a:defRPr sz="1200">
                <a:latin typeface="+mj-lt"/>
                <a:ea typeface="+mj-ea"/>
                <a:cs typeface="+mj-cs"/>
                <a:sym typeface="Calibri"/>
              </a:defRPr>
            </a:lvl1pPr>
            <a:lvl2pPr marL="0" indent="342900" defTabSz="685800">
              <a:lnSpc>
                <a:spcPct val="90000"/>
              </a:lnSpc>
              <a:buClrTx/>
              <a:buSzTx/>
              <a:buNone/>
              <a:defRPr sz="1200">
                <a:latin typeface="+mj-lt"/>
                <a:ea typeface="+mj-ea"/>
                <a:cs typeface="+mj-cs"/>
                <a:sym typeface="Calibri"/>
              </a:defRPr>
            </a:lvl2pPr>
            <a:lvl3pPr marL="0" indent="685800" defTabSz="685800">
              <a:lnSpc>
                <a:spcPct val="90000"/>
              </a:lnSpc>
              <a:buClrTx/>
              <a:buSzTx/>
              <a:buNone/>
              <a:defRPr sz="1200">
                <a:latin typeface="+mj-lt"/>
                <a:ea typeface="+mj-ea"/>
                <a:cs typeface="+mj-cs"/>
                <a:sym typeface="Calibri"/>
              </a:defRPr>
            </a:lvl3pPr>
            <a:lvl4pPr marL="0" indent="1028700" defTabSz="685800">
              <a:lnSpc>
                <a:spcPct val="90000"/>
              </a:lnSpc>
              <a:buClrTx/>
              <a:buSzTx/>
              <a:buNone/>
              <a:defRPr sz="1200">
                <a:latin typeface="+mj-lt"/>
                <a:ea typeface="+mj-ea"/>
                <a:cs typeface="+mj-cs"/>
                <a:sym typeface="Calibri"/>
              </a:defRPr>
            </a:lvl4pPr>
            <a:lvl5pPr marL="0" indent="1371600" defTabSz="685800">
              <a:lnSpc>
                <a:spcPct val="90000"/>
              </a:lnSpc>
              <a:buClrTx/>
              <a:buSzTx/>
              <a:buNone/>
              <a:defRPr sz="12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95347" y="6435956"/>
            <a:ext cx="220003" cy="205915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900" b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743200"/>
            <a:ext cx="7123114" cy="167322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2800">
                <a:solidFill>
                  <a:srgbClr val="775F55"/>
                </a:solidFill>
              </a:defRPr>
            </a:lvl1pPr>
            <a:lvl2pPr marL="0" indent="365760">
              <a:buClrTx/>
              <a:buSzTx/>
              <a:buNone/>
              <a:defRPr sz="2800">
                <a:solidFill>
                  <a:srgbClr val="775F55"/>
                </a:solidFill>
              </a:defRPr>
            </a:lvl2pPr>
            <a:lvl3pPr marL="0" indent="685800">
              <a:buClrTx/>
              <a:buSzTx/>
              <a:buNone/>
              <a:defRPr sz="2800">
                <a:solidFill>
                  <a:srgbClr val="775F55"/>
                </a:solidFill>
              </a:defRPr>
            </a:lvl3pPr>
            <a:lvl4pPr marL="0" indent="1143000">
              <a:buClrTx/>
              <a:buSzTx/>
              <a:buNone/>
              <a:defRPr sz="2800">
                <a:solidFill>
                  <a:srgbClr val="775F55"/>
                </a:solidFill>
              </a:defRPr>
            </a:lvl4pPr>
            <a:lvl5pPr marL="0" indent="1600200">
              <a:buClrTx/>
              <a:buSzTx/>
              <a:buNone/>
              <a:defRPr sz="2800">
                <a:solidFill>
                  <a:srgbClr val="775F5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Rectangle 6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33853" y="1886268"/>
            <a:ext cx="427694" cy="4343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600" y="1589567"/>
            <a:ext cx="3886200" cy="45720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609600" y="1752599"/>
            <a:ext cx="3886200" cy="640082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/>
          <a:p>
            <a:pPr marL="0" indent="0">
              <a:buClrTx/>
              <a:buSzTx/>
              <a:buNone/>
              <a:defRPr sz="20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4800600" y="1752599"/>
            <a:ext cx="3886200" cy="640082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/>
          <a:p>
            <a:pPr marL="0" indent="0">
              <a:buClrTx/>
              <a:buSzTx/>
              <a:buNone/>
              <a:defRPr sz="20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260" y="6297929"/>
            <a:ext cx="292880" cy="2819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75F55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chemeClr val="accent2"/>
          </a:solidFill>
          <a:ln w="50800" cap="sq">
            <a:solidFill>
              <a:schemeClr val="accent2"/>
            </a:solidFill>
            <a:miter lim="800000"/>
          </a:ln>
        </p:spPr>
        <p:txBody>
          <a:bodyPr lIns="91439" tIns="91439" rIns="91439" bIns="91439"/>
          <a:lstStyle>
            <a:lvl1pPr marL="0" indent="0">
              <a:spcBef>
                <a:spcPts val="1000"/>
              </a:spcBef>
              <a:buClrTx/>
              <a:buSzTx/>
              <a:buNone/>
              <a:defRPr sz="1800">
                <a:solidFill>
                  <a:srgbClr val="FFFFFF"/>
                </a:solidFill>
              </a:defRPr>
            </a:lvl1pPr>
            <a:lvl2pPr marL="0" indent="365760">
              <a:spcBef>
                <a:spcPts val="1000"/>
              </a:spcBef>
              <a:buClrTx/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685800">
              <a:spcBef>
                <a:spcPts val="1000"/>
              </a:spcBef>
              <a:buClrTx/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143000">
              <a:spcBef>
                <a:spcPts val="1000"/>
              </a:spcBef>
              <a:buClrTx/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600200">
              <a:spcBef>
                <a:spcPts val="1000"/>
              </a:spcBef>
              <a:buClrTx/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700"/>
            </a:lvl1pPr>
            <a:lvl2pPr marL="0" indent="365760">
              <a:buClrTx/>
              <a:buSzTx/>
              <a:buNone/>
              <a:defRPr sz="1700"/>
            </a:lvl2pPr>
            <a:lvl3pPr marL="0" indent="685800">
              <a:buClrTx/>
              <a:buSzTx/>
              <a:buNone/>
              <a:defRPr sz="1700"/>
            </a:lvl3pPr>
            <a:lvl4pPr marL="0" indent="1143000">
              <a:buClrTx/>
              <a:buSzTx/>
              <a:buNone/>
              <a:defRPr sz="1700"/>
            </a:lvl4pPr>
            <a:lvl5pPr marL="0" indent="1600200">
              <a:buClrTx/>
              <a:buSzTx/>
              <a:buNone/>
              <a:defRPr sz="1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Rectangle 7"/>
          <p:cNvSpPr/>
          <p:nvPr/>
        </p:nvSpPr>
        <p:spPr>
          <a:xfrm>
            <a:off x="-9145" y="4572000"/>
            <a:ext cx="9144001" cy="8869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3" name="Rectangle 8"/>
          <p:cNvSpPr/>
          <p:nvPr/>
        </p:nvSpPr>
        <p:spPr>
          <a:xfrm>
            <a:off x="-9145" y="4663440"/>
            <a:ext cx="1463042" cy="71323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4" name="Rectangle 9"/>
          <p:cNvSpPr/>
          <p:nvPr/>
        </p:nvSpPr>
        <p:spPr>
          <a:xfrm>
            <a:off x="1545335" y="4654296"/>
            <a:ext cx="7598666" cy="71323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6" name="Rectangle 10"/>
          <p:cNvSpPr/>
          <p:nvPr/>
        </p:nvSpPr>
        <p:spPr>
          <a:xfrm>
            <a:off x="1447799" y="0"/>
            <a:ext cx="100586" cy="68671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7" name="Picture Placeholder 2"/>
          <p:cNvSpPr>
            <a:spLocks noGrp="1"/>
          </p:cNvSpPr>
          <p:nvPr>
            <p:ph type="pic" idx="21"/>
          </p:nvPr>
        </p:nvSpPr>
        <p:spPr>
          <a:xfrm>
            <a:off x="1560575" y="0"/>
            <a:ext cx="7583425" cy="45689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83091" y="4756467"/>
            <a:ext cx="481618" cy="48514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1234439"/>
            <a:ext cx="9144000" cy="3200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Rectangle 7"/>
          <p:cNvSpPr/>
          <p:nvPr/>
        </p:nvSpPr>
        <p:spPr>
          <a:xfrm>
            <a:off x="0" y="1280160"/>
            <a:ext cx="533400" cy="2286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Rectangle 8"/>
          <p:cNvSpPr/>
          <p:nvPr/>
        </p:nvSpPr>
        <p:spPr>
          <a:xfrm>
            <a:off x="590550" y="1280160"/>
            <a:ext cx="8553450" cy="2286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1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1" cy="449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260" y="1253489"/>
            <a:ext cx="292880" cy="2819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775F55"/>
          </a:solidFill>
          <a:uFillTx/>
          <a:latin typeface="Tw Cen MT"/>
          <a:ea typeface="Tw Cen MT"/>
          <a:cs typeface="Tw Cen MT"/>
          <a:sym typeface="Tw Cen MT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775F55"/>
          </a:solidFill>
          <a:uFillTx/>
          <a:latin typeface="Tw Cen MT"/>
          <a:ea typeface="Tw Cen MT"/>
          <a:cs typeface="Tw Cen MT"/>
          <a:sym typeface="Tw Cen MT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775F55"/>
          </a:solidFill>
          <a:uFillTx/>
          <a:latin typeface="Tw Cen MT"/>
          <a:ea typeface="Tw Cen MT"/>
          <a:cs typeface="Tw Cen MT"/>
          <a:sym typeface="Tw Cen MT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775F55"/>
          </a:solidFill>
          <a:uFillTx/>
          <a:latin typeface="Tw Cen MT"/>
          <a:ea typeface="Tw Cen MT"/>
          <a:cs typeface="Tw Cen MT"/>
          <a:sym typeface="Tw Cen MT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775F55"/>
          </a:solidFill>
          <a:uFillTx/>
          <a:latin typeface="Tw Cen MT"/>
          <a:ea typeface="Tw Cen MT"/>
          <a:cs typeface="Tw Cen MT"/>
          <a:sym typeface="Tw Cen MT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775F55"/>
          </a:solidFill>
          <a:uFillTx/>
          <a:latin typeface="Tw Cen MT"/>
          <a:ea typeface="Tw Cen MT"/>
          <a:cs typeface="Tw Cen MT"/>
          <a:sym typeface="Tw Cen MT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775F55"/>
          </a:solidFill>
          <a:uFillTx/>
          <a:latin typeface="Tw Cen MT"/>
          <a:ea typeface="Tw Cen MT"/>
          <a:cs typeface="Tw Cen MT"/>
          <a:sym typeface="Tw Cen MT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775F55"/>
          </a:solidFill>
          <a:uFillTx/>
          <a:latin typeface="Tw Cen MT"/>
          <a:ea typeface="Tw Cen MT"/>
          <a:cs typeface="Tw Cen MT"/>
          <a:sym typeface="Tw Cen MT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775F55"/>
          </a:solidFill>
          <a:uFillTx/>
          <a:latin typeface="Tw Cen MT"/>
          <a:ea typeface="Tw Cen MT"/>
          <a:cs typeface="Tw Cen MT"/>
          <a:sym typeface="Tw Cen MT"/>
        </a:defRPr>
      </a:lvl9pPr>
    </p:titleStyle>
    <p:bodyStyle>
      <a:lvl1pPr marL="320040" marR="0" indent="-32004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60000"/>
        <a:buFontTx/>
        <a:buChar char="◻"/>
        <a:tabLst/>
        <a:defRPr sz="2900" b="0" i="0" u="none" strike="noStrike" cap="none" spc="0" baseline="0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1pPr>
      <a:lvl2pPr marL="671732" marR="0" indent="-305972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70000"/>
        <a:buFontTx/>
        <a:buChar char=""/>
        <a:tabLst/>
        <a:defRPr sz="2900" b="0" i="0" u="none" strike="noStrike" cap="none" spc="0" baseline="0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2pPr>
      <a:lvl3pPr marL="974034" marR="0" indent="-288234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75000"/>
        <a:buFontTx/>
        <a:buChar char="■"/>
        <a:tabLst/>
        <a:defRPr sz="2900" b="0" i="0" u="none" strike="noStrike" cap="none" spc="0" baseline="0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3pPr>
      <a:lvl4pPr marL="1474469" marR="0" indent="-33146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75000"/>
        <a:buFontTx/>
        <a:buChar char="■"/>
        <a:tabLst/>
        <a:defRPr sz="2900" b="0" i="0" u="none" strike="noStrike" cap="none" spc="0" baseline="0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4pPr>
      <a:lvl5pPr marL="1931670" marR="0" indent="-33147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65000"/>
        <a:buFontTx/>
        <a:buChar char="■"/>
        <a:tabLst/>
        <a:defRPr sz="2900" b="0" i="0" u="none" strike="noStrike" cap="none" spc="0" baseline="0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5pPr>
      <a:lvl6pPr marL="2242820" marR="0" indent="-3683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Tx/>
        <a:buChar char="▪"/>
        <a:tabLst/>
        <a:defRPr sz="2900" b="0" i="0" u="none" strike="noStrike" cap="none" spc="0" baseline="0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6pPr>
      <a:lvl7pPr marL="2517139" marR="0" indent="-3683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Tx/>
        <a:buChar char="▪"/>
        <a:tabLst/>
        <a:defRPr sz="2900" b="0" i="0" u="none" strike="noStrike" cap="none" spc="0" baseline="0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7pPr>
      <a:lvl8pPr marL="2791460" marR="0" indent="-3683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Tx/>
        <a:buChar char="▪"/>
        <a:tabLst/>
        <a:defRPr sz="2900" b="0" i="0" u="none" strike="noStrike" cap="none" spc="0" baseline="0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8pPr>
      <a:lvl9pPr marL="3065779" marR="0" indent="-3683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Tx/>
        <a:buChar char="▪"/>
        <a:tabLst/>
        <a:defRPr sz="2900" b="0" i="0" u="none" strike="noStrike" cap="none" spc="0" baseline="0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go.uth.edu/AME-ER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Box 2"/>
          <p:cNvSpPr txBox="1"/>
          <p:nvPr/>
        </p:nvSpPr>
        <p:spPr>
          <a:xfrm>
            <a:off x="1836103" y="887976"/>
            <a:ext cx="6794839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685800">
              <a:defRPr sz="3000">
                <a:solidFill>
                  <a:srgbClr val="FFFFFF"/>
                </a:solidFill>
                <a:latin typeface="AGaramond"/>
                <a:ea typeface="AGaramond"/>
                <a:cs typeface="AGaramond"/>
                <a:sym typeface="AGaramond"/>
              </a:defRPr>
            </a:lvl1pPr>
          </a:lstStyle>
          <a:p>
            <a:r>
              <a:t>ATTENTION:  All Interested Faculty</a:t>
            </a:r>
          </a:p>
        </p:txBody>
      </p:sp>
      <p:sp>
        <p:nvSpPr>
          <p:cNvPr id="306" name="TextBox 8"/>
          <p:cNvSpPr txBox="1"/>
          <p:nvPr/>
        </p:nvSpPr>
        <p:spPr>
          <a:xfrm>
            <a:off x="2287877" y="4363773"/>
            <a:ext cx="5365746" cy="842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defTabSz="6858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For more information, call the Office of Educational Programs at 500-5140, or visit the website at </a:t>
            </a:r>
          </a:p>
          <a:p>
            <a:pPr algn="ctr" defTabSz="685800">
              <a:defRPr sz="13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https://med.uth.edu/oep/academy-of-master-educators-2/membership/</a:t>
            </a:r>
          </a:p>
        </p:txBody>
      </p:sp>
      <p:pic>
        <p:nvPicPr>
          <p:cNvPr id="30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r="17" b="1"/>
          <a:stretch>
            <a:fillRect/>
          </a:stretch>
        </p:blipFill>
        <p:spPr>
          <a:xfrm>
            <a:off x="321953" y="3656646"/>
            <a:ext cx="1000919" cy="12513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cubicBezTo>
                  <a:pt x="1609" y="0"/>
                  <a:pt x="0" y="1287"/>
                  <a:pt x="0" y="2877"/>
                </a:cubicBezTo>
                <a:lnTo>
                  <a:pt x="0" y="21600"/>
                </a:lnTo>
                <a:lnTo>
                  <a:pt x="18003" y="21600"/>
                </a:lnTo>
                <a:cubicBezTo>
                  <a:pt x="19991" y="21600"/>
                  <a:pt x="21600" y="20313"/>
                  <a:pt x="21600" y="18723"/>
                </a:cubicBezTo>
                <a:lnTo>
                  <a:pt x="21600" y="0"/>
                </a:lnTo>
                <a:lnTo>
                  <a:pt x="3597" y="0"/>
                </a:lnTo>
                <a:close/>
              </a:path>
            </a:pathLst>
          </a:custGeom>
          <a:ln w="28575" cap="sq">
            <a:solidFill>
              <a:srgbClr val="CC521D"/>
            </a:solidFill>
            <a:miter/>
          </a:ln>
          <a:effectLst>
            <a:outerShdw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308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r="17" b="1"/>
          <a:stretch>
            <a:fillRect/>
          </a:stretch>
        </p:blipFill>
        <p:spPr>
          <a:xfrm>
            <a:off x="321953" y="1933656"/>
            <a:ext cx="1000919" cy="12513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cubicBezTo>
                  <a:pt x="1609" y="0"/>
                  <a:pt x="0" y="1287"/>
                  <a:pt x="0" y="2877"/>
                </a:cubicBezTo>
                <a:lnTo>
                  <a:pt x="0" y="21600"/>
                </a:lnTo>
                <a:lnTo>
                  <a:pt x="18003" y="21600"/>
                </a:lnTo>
                <a:cubicBezTo>
                  <a:pt x="19991" y="21600"/>
                  <a:pt x="21600" y="20313"/>
                  <a:pt x="21600" y="18723"/>
                </a:cubicBezTo>
                <a:lnTo>
                  <a:pt x="21600" y="0"/>
                </a:lnTo>
                <a:lnTo>
                  <a:pt x="3597" y="0"/>
                </a:lnTo>
                <a:close/>
              </a:path>
            </a:pathLst>
          </a:custGeom>
          <a:ln w="28575" cap="sq">
            <a:solidFill>
              <a:srgbClr val="CC521D"/>
            </a:solidFill>
            <a:miter/>
          </a:ln>
          <a:effectLst>
            <a:outerShdw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309" name="TextBox 5"/>
          <p:cNvSpPr txBox="1"/>
          <p:nvPr/>
        </p:nvSpPr>
        <p:spPr>
          <a:xfrm>
            <a:off x="309555" y="3189475"/>
            <a:ext cx="1368993" cy="393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685800">
              <a:defRPr sz="10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Dr. John   </a:t>
            </a:r>
          </a:p>
          <a:p>
            <a:pPr defTabSz="685800">
              <a:defRPr sz="10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Chairman, AME</a:t>
            </a:r>
          </a:p>
        </p:txBody>
      </p:sp>
      <p:sp>
        <p:nvSpPr>
          <p:cNvPr id="310" name="TextBox 6"/>
          <p:cNvSpPr txBox="1"/>
          <p:nvPr/>
        </p:nvSpPr>
        <p:spPr>
          <a:xfrm>
            <a:off x="309554" y="4914448"/>
            <a:ext cx="2219412" cy="393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685800">
              <a:defRPr sz="10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Dr. Pamela Berens</a:t>
            </a:r>
          </a:p>
          <a:p>
            <a:pPr defTabSz="685800">
              <a:defRPr sz="10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Chair, AME Membership Committee</a:t>
            </a:r>
          </a:p>
        </p:txBody>
      </p:sp>
      <p:sp>
        <p:nvSpPr>
          <p:cNvPr id="311" name="TextBox 7"/>
          <p:cNvSpPr txBox="1"/>
          <p:nvPr/>
        </p:nvSpPr>
        <p:spPr>
          <a:xfrm>
            <a:off x="2516475" y="1363724"/>
            <a:ext cx="5434098" cy="461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685800">
              <a:defRPr sz="1300" b="1" i="1">
                <a:solidFill>
                  <a:srgbClr val="DDDDDD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McGovern Medical School at UTHealth Houston Academy of Master Educators</a:t>
            </a:r>
          </a:p>
          <a:p>
            <a:pPr algn="ctr" defTabSz="685800">
              <a:defRPr sz="1300" b="1" i="1">
                <a:solidFill>
                  <a:srgbClr val="DDDDDD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and the Office of Educational Programs</a:t>
            </a:r>
          </a:p>
        </p:txBody>
      </p:sp>
      <p:sp>
        <p:nvSpPr>
          <p:cNvPr id="312" name="TextBox 9"/>
          <p:cNvSpPr txBox="1"/>
          <p:nvPr/>
        </p:nvSpPr>
        <p:spPr>
          <a:xfrm>
            <a:off x="1809279" y="1865177"/>
            <a:ext cx="6838241" cy="489953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685800">
              <a:defRPr sz="3000" b="1">
                <a:ln w="3175" cap="flat">
                  <a:solidFill>
                    <a:srgbClr val="CC521D"/>
                  </a:solidFill>
                  <a:prstDash val="solid"/>
                  <a:round/>
                </a:ln>
                <a:solidFill>
                  <a:srgbClr val="CC521D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Academy of Master Educators Open House</a:t>
            </a:r>
          </a:p>
        </p:txBody>
      </p:sp>
      <p:sp>
        <p:nvSpPr>
          <p:cNvPr id="313" name="TextBox 10"/>
          <p:cNvSpPr txBox="1"/>
          <p:nvPr/>
        </p:nvSpPr>
        <p:spPr>
          <a:xfrm>
            <a:off x="2787626" y="2495905"/>
            <a:ext cx="4891793" cy="663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685800">
              <a:defRPr sz="21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Tuesday, May 17, 2022, 12-1 p.m.</a:t>
            </a:r>
            <a:r>
              <a:rPr sz="1800"/>
              <a:t>  </a:t>
            </a:r>
            <a:r>
              <a:rPr sz="1800" i="1"/>
              <a:t>Via Webex</a:t>
            </a:r>
            <a:endParaRPr i="1"/>
          </a:p>
          <a:p>
            <a:pPr algn="ctr" defTabSz="685800"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Meeting number (access code): 2621 834 3538</a:t>
            </a:r>
          </a:p>
        </p:txBody>
      </p:sp>
      <p:sp>
        <p:nvSpPr>
          <p:cNvPr id="314" name="TextBox 11"/>
          <p:cNvSpPr txBox="1"/>
          <p:nvPr/>
        </p:nvSpPr>
        <p:spPr>
          <a:xfrm>
            <a:off x="2799135" y="3190705"/>
            <a:ext cx="5044872" cy="1209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685800">
              <a:defRPr b="1">
                <a:solidFill>
                  <a:srgbClr val="F0904E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This session will provide information regarding the goals and objectives of the Academy, as well as the qualifications for joining, nomination, and application process.</a:t>
            </a:r>
          </a:p>
        </p:txBody>
      </p:sp>
      <p:pic>
        <p:nvPicPr>
          <p:cNvPr id="315" name="Picture 13" descr="Picture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9056" y="995851"/>
            <a:ext cx="1173988" cy="82283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Picture 3" descr="Pictur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84559" y="4134048"/>
            <a:ext cx="1095432" cy="1095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Picture 12" descr="Picture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75102" y="2513794"/>
            <a:ext cx="1027023" cy="1283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7" y="0"/>
                </a:moveTo>
                <a:cubicBezTo>
                  <a:pt x="1609" y="0"/>
                  <a:pt x="0" y="1287"/>
                  <a:pt x="0" y="2878"/>
                </a:cubicBezTo>
                <a:lnTo>
                  <a:pt x="0" y="21600"/>
                </a:lnTo>
                <a:lnTo>
                  <a:pt x="17994" y="21600"/>
                </a:lnTo>
                <a:cubicBezTo>
                  <a:pt x="19983" y="21600"/>
                  <a:pt x="21600" y="20306"/>
                  <a:pt x="21600" y="18716"/>
                </a:cubicBezTo>
                <a:lnTo>
                  <a:pt x="21600" y="0"/>
                </a:lnTo>
                <a:lnTo>
                  <a:pt x="3597" y="0"/>
                </a:lnTo>
                <a:close/>
              </a:path>
            </a:pathLst>
          </a:custGeom>
          <a:ln w="28575" cap="sq">
            <a:solidFill>
              <a:srgbClr val="CC521D"/>
            </a:solidFill>
            <a:miter/>
          </a:ln>
          <a:effectLst>
            <a:outerShdw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318" name="TextBox 14"/>
          <p:cNvSpPr txBox="1"/>
          <p:nvPr/>
        </p:nvSpPr>
        <p:spPr>
          <a:xfrm>
            <a:off x="1553981" y="3877288"/>
            <a:ext cx="2219410" cy="393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685800">
              <a:defRPr sz="10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Dr. Donna Mendez</a:t>
            </a:r>
          </a:p>
          <a:p>
            <a:pPr defTabSz="685800">
              <a:defRPr sz="10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Chair, Advocacy Committee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Current Members </a:t>
            </a:r>
          </a:p>
        </p:txBody>
      </p:sp>
      <p:sp>
        <p:nvSpPr>
          <p:cNvPr id="354" name="Content Placeholder 3"/>
          <p:cNvSpPr txBox="1">
            <a:spLocks noGrp="1"/>
          </p:cNvSpPr>
          <p:nvPr>
            <p:ph type="body" sz="quarter" idx="1"/>
          </p:nvPr>
        </p:nvSpPr>
        <p:spPr>
          <a:xfrm>
            <a:off x="76200" y="1524000"/>
            <a:ext cx="1676400" cy="5181600"/>
          </a:xfrm>
          <a:prstGeom prst="rect">
            <a:avLst/>
          </a:prstGeom>
        </p:spPr>
        <p:txBody>
          <a:bodyPr/>
          <a:lstStyle/>
          <a:p>
            <a:pPr marL="313639" indent="-313639" defTabSz="896111">
              <a:spcBef>
                <a:spcPts val="600"/>
              </a:spcBef>
              <a:defRPr sz="98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Elaheh Ashtari</a:t>
            </a:r>
          </a:p>
          <a:p>
            <a:pPr marL="313639" indent="-313639" defTabSz="896111">
              <a:spcBef>
                <a:spcPts val="600"/>
              </a:spcBef>
              <a:defRPr sz="98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Jeffrey Actor</a:t>
            </a:r>
          </a:p>
          <a:p>
            <a:pPr marL="313639" indent="-313639" defTabSz="896111">
              <a:spcBef>
                <a:spcPts val="600"/>
              </a:spcBef>
              <a:defRPr sz="98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Sasha Adams</a:t>
            </a:r>
          </a:p>
          <a:p>
            <a:pPr marL="313639" indent="-313639" defTabSz="896111">
              <a:spcBef>
                <a:spcPts val="600"/>
              </a:spcBef>
              <a:defRPr sz="98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Chiamaka Aneji</a:t>
            </a:r>
            <a:endParaRPr sz="392"/>
          </a:p>
          <a:p>
            <a:pPr marL="313639" indent="-313639" defTabSz="896111">
              <a:spcBef>
                <a:spcPts val="600"/>
              </a:spcBef>
              <a:defRPr sz="98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Gabriel Aisenberg</a:t>
            </a:r>
          </a:p>
          <a:p>
            <a:pPr marL="313639" indent="-313639" defTabSz="896111">
              <a:spcBef>
                <a:spcPts val="600"/>
              </a:spcBef>
              <a:defRPr sz="98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Bindu Akkanti</a:t>
            </a:r>
          </a:p>
          <a:p>
            <a:pPr marL="313639" indent="-313639" defTabSz="896111">
              <a:spcBef>
                <a:spcPts val="600"/>
              </a:spcBef>
              <a:defRPr sz="98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Jammie Barnes</a:t>
            </a:r>
          </a:p>
          <a:p>
            <a:pPr marL="313639" indent="-313639" defTabSz="896111">
              <a:spcBef>
                <a:spcPts val="600"/>
              </a:spcBef>
              <a:defRPr sz="98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Michelle Barratt</a:t>
            </a:r>
            <a:endParaRPr sz="392"/>
          </a:p>
          <a:p>
            <a:pPr marL="313639" indent="-313639" defTabSz="896111">
              <a:spcBef>
                <a:spcPts val="600"/>
              </a:spcBef>
              <a:defRPr sz="98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Asha Bhalwal</a:t>
            </a:r>
          </a:p>
          <a:p>
            <a:pPr marL="313639" indent="-313639" defTabSz="896111">
              <a:spcBef>
                <a:spcPts val="600"/>
              </a:spcBef>
              <a:defRPr sz="98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Pamela Berens</a:t>
            </a:r>
            <a:r>
              <a:rPr sz="392"/>
              <a:t>	</a:t>
            </a:r>
          </a:p>
          <a:p>
            <a:pPr marL="313639" indent="-313639" defTabSz="896111">
              <a:spcBef>
                <a:spcPts val="600"/>
              </a:spcBef>
              <a:defRPr sz="98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Eugene Boisaubin</a:t>
            </a:r>
          </a:p>
          <a:p>
            <a:pPr marL="313639" indent="-313639" defTabSz="896111">
              <a:spcBef>
                <a:spcPts val="600"/>
              </a:spcBef>
              <a:defRPr sz="98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Eliana Bonfante</a:t>
            </a:r>
          </a:p>
          <a:p>
            <a:pPr marL="313639" indent="-313639" defTabSz="896111">
              <a:spcBef>
                <a:spcPts val="600"/>
              </a:spcBef>
              <a:defRPr sz="98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Lauren Brollier</a:t>
            </a:r>
          </a:p>
          <a:p>
            <a:pPr marL="313639" indent="-313639" defTabSz="896111">
              <a:spcBef>
                <a:spcPts val="600"/>
              </a:spcBef>
              <a:defRPr sz="98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Maximilian Buja</a:t>
            </a:r>
          </a:p>
          <a:p>
            <a:pPr marL="313639" indent="-313639" defTabSz="896111">
              <a:spcBef>
                <a:spcPts val="600"/>
              </a:spcBef>
              <a:defRPr sz="98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Patricia Butler</a:t>
            </a:r>
          </a:p>
          <a:p>
            <a:pPr marL="313639" indent="-313639" defTabSz="896111">
              <a:spcBef>
                <a:spcPts val="600"/>
              </a:spcBef>
              <a:defRPr sz="98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Nathan Carlin</a:t>
            </a:r>
          </a:p>
          <a:p>
            <a:pPr marL="313639" indent="-313639" defTabSz="896111">
              <a:spcBef>
                <a:spcPts val="600"/>
              </a:spcBef>
              <a:defRPr sz="98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Phillip Carpenter</a:t>
            </a:r>
          </a:p>
          <a:p>
            <a:pPr marL="313639" indent="-313639" defTabSz="896111">
              <a:spcBef>
                <a:spcPts val="600"/>
              </a:spcBef>
              <a:defRPr sz="98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Sujith Cherian</a:t>
            </a:r>
          </a:p>
          <a:p>
            <a:pPr marL="313639" indent="-313639" defTabSz="896111">
              <a:spcBef>
                <a:spcPts val="600"/>
              </a:spcBef>
              <a:defRPr sz="98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Len Cleary	</a:t>
            </a:r>
          </a:p>
          <a:p>
            <a:pPr marL="313639" indent="-313639" defTabSz="896111">
              <a:spcBef>
                <a:spcPts val="600"/>
              </a:spcBef>
              <a:defRPr sz="98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Thomas Cole</a:t>
            </a:r>
          </a:p>
          <a:p>
            <a:pPr marL="313639" indent="-313639" defTabSz="896111">
              <a:spcBef>
                <a:spcPts val="600"/>
              </a:spcBef>
              <a:defRPr sz="98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Johanna Blair de Haan</a:t>
            </a:r>
          </a:p>
        </p:txBody>
      </p:sp>
      <p:sp>
        <p:nvSpPr>
          <p:cNvPr id="355" name="Content Placeholder 4"/>
          <p:cNvSpPr txBox="1"/>
          <p:nvPr/>
        </p:nvSpPr>
        <p:spPr>
          <a:xfrm>
            <a:off x="1874519" y="1524000"/>
            <a:ext cx="1737362" cy="518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Pratik Doshi</a:t>
            </a:r>
            <a:endParaRPr sz="2900"/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Rhashedah Ekeoduru</a:t>
            </a:r>
            <a:endParaRPr sz="2900"/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Hilary Fairbrother</a:t>
            </a:r>
            <a:endParaRPr sz="2900"/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Daniel Felleman</a:t>
            </a:r>
            <a:endParaRPr sz="2900"/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Chase Findley</a:t>
            </a:r>
            <a:endParaRPr sz="2900"/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Renee Flores</a:t>
            </a:r>
            <a:endParaRPr sz="2900"/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Gerard Francisco</a:t>
            </a:r>
            <a:endParaRPr sz="2900"/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Johnnie Frazier</a:t>
            </a:r>
            <a:endParaRPr sz="2900"/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Jonathan Giordano</a:t>
            </a:r>
            <a:endParaRPr sz="2900"/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Anneliese Gonzalez</a:t>
            </a:r>
            <a:endParaRPr sz="2900"/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Veronica Gonzalez</a:t>
            </a:r>
            <a:endParaRPr sz="2900"/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Richard Gordon</a:t>
            </a:r>
            <a:endParaRPr sz="2900"/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Amalia Guardiola</a:t>
            </a:r>
            <a:endParaRPr sz="2900"/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Katie Guttenberg</a:t>
            </a:r>
            <a:endParaRPr sz="2900"/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Sara Guzman-Reyes</a:t>
            </a:r>
            <a:endParaRPr sz="2900"/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David Hall</a:t>
            </a:r>
            <a:endParaRPr sz="2900"/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Syed Hashmi</a:t>
            </a:r>
            <a:endParaRPr sz="2900"/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Sara Holcombe</a:t>
            </a:r>
            <a:endParaRPr sz="2900"/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Mark Hormann</a:t>
            </a:r>
            <a:endParaRPr sz="2900"/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Peggy Hsieh</a:t>
            </a:r>
            <a:endParaRPr sz="2900"/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Amanda Jagolino</a:t>
            </a:r>
          </a:p>
        </p:txBody>
      </p:sp>
      <p:sp>
        <p:nvSpPr>
          <p:cNvPr id="356" name="Content Placeholder 4"/>
          <p:cNvSpPr txBox="1"/>
          <p:nvPr/>
        </p:nvSpPr>
        <p:spPr>
          <a:xfrm>
            <a:off x="4998719" y="1600200"/>
            <a:ext cx="2270762" cy="457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320040" indent="-320040">
              <a:spcBef>
                <a:spcPts val="700"/>
              </a:spcBef>
              <a:defRPr sz="3200" b="1">
                <a:latin typeface="Eras Medium ITC"/>
                <a:ea typeface="Eras Medium ITC"/>
                <a:cs typeface="Eras Medium ITC"/>
                <a:sym typeface="Eras Medium ITC"/>
              </a:defRPr>
            </a:lvl1pPr>
          </a:lstStyle>
          <a:p>
            <a:r>
              <a:t>	</a:t>
            </a:r>
          </a:p>
        </p:txBody>
      </p:sp>
      <p:sp>
        <p:nvSpPr>
          <p:cNvPr id="357" name="Content Placeholder 4"/>
          <p:cNvSpPr txBox="1"/>
          <p:nvPr/>
        </p:nvSpPr>
        <p:spPr>
          <a:xfrm>
            <a:off x="3550919" y="1451392"/>
            <a:ext cx="1889762" cy="5406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defTabSz="649223">
              <a:lnSpc>
                <a:spcPct val="80000"/>
              </a:lnSpc>
              <a:spcBef>
                <a:spcPts val="400"/>
              </a:spcBef>
              <a:defRPr sz="922" b="1">
                <a:latin typeface="Eras Medium ITC"/>
                <a:ea typeface="Eras Medium ITC"/>
                <a:cs typeface="Eras Medium ITC"/>
                <a:sym typeface="Eras Medium ITC"/>
              </a:defRPr>
            </a:pPr>
            <a:endParaRPr/>
          </a:p>
          <a:p>
            <a:pPr marL="227228" indent="-227228" defTabSz="649223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60000"/>
              <a:buChar char="◻"/>
              <a:defRPr sz="781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Rachel Jantea</a:t>
            </a:r>
            <a:endParaRPr sz="284"/>
          </a:p>
          <a:p>
            <a:pPr marL="227228" indent="-227228" defTabSz="649223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60000"/>
              <a:buChar char="◻"/>
              <a:defRPr sz="781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Vineeth John</a:t>
            </a:r>
            <a:endParaRPr sz="284"/>
          </a:p>
          <a:p>
            <a:pPr marL="227228" indent="-227228" defTabSz="649223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60000"/>
              <a:buChar char="◻"/>
              <a:defRPr sz="781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Bruce Kone</a:t>
            </a:r>
            <a:endParaRPr sz="284"/>
          </a:p>
          <a:p>
            <a:pPr marL="227228" indent="-227228" defTabSz="649223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60000"/>
              <a:buChar char="◻"/>
              <a:defRPr sz="781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Gus Krucke</a:t>
            </a:r>
            <a:endParaRPr sz="284"/>
          </a:p>
          <a:p>
            <a:pPr marL="227228" indent="-227228" defTabSz="649223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60000"/>
              <a:buChar char="◻"/>
              <a:defRPr sz="781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Nick Kumaravel</a:t>
            </a:r>
            <a:endParaRPr sz="284"/>
          </a:p>
          <a:p>
            <a:pPr marL="227228" indent="-227228" defTabSz="649223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60000"/>
              <a:buChar char="◻"/>
              <a:defRPr sz="781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Katherine Loveland</a:t>
            </a:r>
            <a:endParaRPr sz="284"/>
          </a:p>
          <a:p>
            <a:pPr marL="227228" indent="-227228" defTabSz="649223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60000"/>
              <a:buChar char="◻"/>
              <a:defRPr sz="781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Samuel Luber</a:t>
            </a:r>
            <a:endParaRPr sz="284"/>
          </a:p>
          <a:p>
            <a:pPr marL="227228" indent="-227228" defTabSz="649223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60000"/>
              <a:buChar char="◻"/>
              <a:defRPr sz="781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Rebecca Lunstroth</a:t>
            </a:r>
            <a:endParaRPr sz="284"/>
          </a:p>
          <a:p>
            <a:pPr marL="227228" indent="-227228" defTabSz="649223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60000"/>
              <a:buChar char="◻"/>
              <a:defRPr sz="781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Pedro Mancias</a:t>
            </a:r>
            <a:endParaRPr sz="284"/>
          </a:p>
          <a:p>
            <a:pPr marL="227228" indent="-227228" defTabSz="649223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60000"/>
              <a:buChar char="◻"/>
              <a:defRPr sz="781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Travis Markham</a:t>
            </a:r>
            <a:endParaRPr sz="284"/>
          </a:p>
          <a:p>
            <a:pPr marL="227228" indent="-227228" defTabSz="649223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60000"/>
              <a:buChar char="◻"/>
              <a:defRPr sz="781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David Marshak</a:t>
            </a:r>
            <a:endParaRPr sz="284"/>
          </a:p>
          <a:p>
            <a:pPr marL="227228" indent="-227228" defTabSz="649223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60000"/>
              <a:buChar char="◻"/>
              <a:defRPr sz="781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Brandy McKelvy</a:t>
            </a:r>
            <a:endParaRPr sz="284"/>
          </a:p>
          <a:p>
            <a:pPr marL="227228" indent="-227228" defTabSz="649223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60000"/>
              <a:buChar char="◻"/>
              <a:defRPr sz="781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Donna Mendez</a:t>
            </a:r>
            <a:endParaRPr sz="284"/>
          </a:p>
          <a:p>
            <a:pPr marL="227228" indent="-227228" defTabSz="649223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60000"/>
              <a:buChar char="◻"/>
              <a:defRPr sz="781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Donald Molony</a:t>
            </a:r>
            <a:endParaRPr sz="284"/>
          </a:p>
          <a:p>
            <a:pPr marL="227228" indent="-227228" defTabSz="649223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60000"/>
              <a:buChar char="◻"/>
              <a:defRPr sz="781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Elizabeth Nugent</a:t>
            </a:r>
            <a:endParaRPr sz="284"/>
          </a:p>
          <a:p>
            <a:pPr marL="227228" indent="-227228" defTabSz="649223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60000"/>
              <a:buChar char="◻"/>
              <a:defRPr sz="781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Omonele Nwokolo</a:t>
            </a:r>
            <a:endParaRPr sz="284"/>
          </a:p>
          <a:p>
            <a:pPr marL="227228" indent="-227228" defTabSz="649223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60000"/>
              <a:buChar char="◻"/>
              <a:defRPr sz="781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Emma Omoruyi</a:t>
            </a:r>
            <a:endParaRPr sz="284"/>
          </a:p>
          <a:p>
            <a:pPr marL="227228" indent="-227228" defTabSz="649223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60000"/>
              <a:buChar char="◻"/>
              <a:defRPr sz="781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Philip Orlander</a:t>
            </a:r>
            <a:endParaRPr sz="284"/>
          </a:p>
          <a:p>
            <a:pPr marL="227228" indent="-227228" defTabSz="649223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60000"/>
              <a:buChar char="◻"/>
              <a:defRPr sz="781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Allison Ownby (Advisor)</a:t>
            </a:r>
            <a:endParaRPr sz="284"/>
          </a:p>
          <a:p>
            <a:pPr marL="227228" indent="-227228" defTabSz="649223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60000"/>
              <a:buChar char="◻"/>
              <a:defRPr sz="781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Katherine Normand</a:t>
            </a:r>
            <a:endParaRPr sz="284"/>
          </a:p>
          <a:p>
            <a:pPr marL="227228" indent="-227228" defTabSz="649223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60000"/>
              <a:buChar char="◻"/>
              <a:defRPr sz="781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Bela Patel</a:t>
            </a:r>
            <a:endParaRPr sz="284"/>
          </a:p>
          <a:p>
            <a:pPr marL="227228" indent="-227228" defTabSz="649223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60000"/>
              <a:buChar char="◻"/>
              <a:defRPr sz="781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Deborah Pearson</a:t>
            </a:r>
            <a:endParaRPr sz="284"/>
          </a:p>
          <a:p>
            <a:pPr marL="227228" indent="-227228" defTabSz="649223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60000"/>
              <a:buChar char="◻"/>
              <a:defRPr sz="3124" b="1">
                <a:latin typeface="Eras Medium ITC"/>
                <a:ea typeface="Eras Medium ITC"/>
                <a:cs typeface="Eras Medium ITC"/>
                <a:sym typeface="Eras Medium ITC"/>
              </a:defRPr>
            </a:pPr>
            <a:endParaRPr sz="284"/>
          </a:p>
          <a:p>
            <a:pPr marL="227228" indent="-227228" defTabSz="649223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SzPct val="60000"/>
              <a:buChar char="◻"/>
              <a:defRPr sz="3691" b="1">
                <a:latin typeface="Eras Medium ITC"/>
                <a:ea typeface="Eras Medium ITC"/>
                <a:cs typeface="Eras Medium ITC"/>
                <a:sym typeface="Eras Medium ITC"/>
              </a:defRPr>
            </a:pPr>
            <a:endParaRPr sz="284"/>
          </a:p>
        </p:txBody>
      </p:sp>
      <p:sp>
        <p:nvSpPr>
          <p:cNvPr id="358" name="Rectangle 7"/>
          <p:cNvSpPr txBox="1"/>
          <p:nvPr/>
        </p:nvSpPr>
        <p:spPr>
          <a:xfrm>
            <a:off x="5532119" y="1518498"/>
            <a:ext cx="1737362" cy="552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Roy Riascos-Castaneda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Evan Pivalizza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Pamela Promecene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Adan Rios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Gary Rosenfeld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Joshua Samuels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Joyce Samuel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Marsal Sanches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Cynthia Santos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Mya Schiess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Srikanth Sridhar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Christopher Stephens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Erin Stimming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Jennifer Swails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Ethan Taub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Eugene Toy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Ana Ugueto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Margaret Uthman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Naveen Vanga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Monica Verduzco-Gutierrez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Dia Waguespack</a:t>
            </a:r>
          </a:p>
        </p:txBody>
      </p:sp>
      <p:sp>
        <p:nvSpPr>
          <p:cNvPr id="359" name="Rectangle 8"/>
          <p:cNvSpPr txBox="1"/>
          <p:nvPr/>
        </p:nvSpPr>
        <p:spPr>
          <a:xfrm>
            <a:off x="7284719" y="1524000"/>
            <a:ext cx="1737362" cy="193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Michael Weaver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Mark Warner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Priya Weerasinghe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Robby Wesley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George Williams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John Zaki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Cristian Zeni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Char char="◻"/>
              <a:defRPr sz="1000" b="1">
                <a:latin typeface="Eras Medium ITC"/>
                <a:ea typeface="Eras Medium ITC"/>
                <a:cs typeface="Eras Medium ITC"/>
                <a:sym typeface="Eras Medium ITC"/>
              </a:defRPr>
            </a:pPr>
            <a:r>
              <a:t>Han Zhang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1"/>
            </a:lvl1pPr>
          </a:lstStyle>
          <a:p>
            <a:r>
              <a:t>Academy Member Responsibilities </a:t>
            </a:r>
          </a:p>
        </p:txBody>
      </p:sp>
      <p:sp>
        <p:nvSpPr>
          <p:cNvPr id="362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400"/>
            </a:pPr>
            <a:r>
              <a:t>Attend Academy-sponsored events and functions</a:t>
            </a:r>
          </a:p>
          <a:p>
            <a:pPr>
              <a:lnSpc>
                <a:spcPct val="90000"/>
              </a:lnSpc>
              <a:defRPr sz="2400"/>
            </a:pPr>
            <a:r>
              <a:t>Serve on Academy committees and teams</a:t>
            </a:r>
          </a:p>
          <a:p>
            <a:pPr>
              <a:lnSpc>
                <a:spcPct val="90000"/>
              </a:lnSpc>
              <a:defRPr sz="2400"/>
            </a:pPr>
            <a:r>
              <a:t>Develop and evaluate innovative educational programs</a:t>
            </a:r>
          </a:p>
          <a:p>
            <a:pPr>
              <a:lnSpc>
                <a:spcPct val="90000"/>
              </a:lnSpc>
              <a:defRPr sz="2400"/>
            </a:pPr>
            <a:r>
              <a:t>Mentor other MMS faculty engaged in educational activities</a:t>
            </a:r>
          </a:p>
          <a:p>
            <a:pPr>
              <a:lnSpc>
                <a:spcPct val="90000"/>
              </a:lnSpc>
              <a:defRPr sz="2400"/>
            </a:pPr>
            <a:r>
              <a:t>Participate in Academy-sponsored seminars and journal clubs</a:t>
            </a:r>
          </a:p>
          <a:p>
            <a:pPr>
              <a:lnSpc>
                <a:spcPct val="90000"/>
              </a:lnSpc>
              <a:defRPr sz="2400"/>
            </a:pPr>
            <a:r>
              <a:t>Engage in scholarly educational activities</a:t>
            </a:r>
          </a:p>
          <a:p>
            <a:pPr>
              <a:lnSpc>
                <a:spcPct val="90000"/>
              </a:lnSpc>
              <a:defRPr sz="2400"/>
            </a:pPr>
            <a:r>
              <a:t>Participate in institutional applications for educational grants and other financial resources</a:t>
            </a:r>
          </a:p>
          <a:p>
            <a:pPr>
              <a:lnSpc>
                <a:spcPct val="90000"/>
              </a:lnSpc>
              <a:defRPr sz="2400"/>
            </a:pPr>
            <a:r>
              <a:t>Represent the Academy locally, regionally and nationally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1"/>
            </a:lvl1pPr>
          </a:lstStyle>
          <a:p>
            <a:r>
              <a:t>AME Education Activities</a:t>
            </a:r>
          </a:p>
        </p:txBody>
      </p:sp>
      <p:sp>
        <p:nvSpPr>
          <p:cNvPr id="36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12648" y="2214687"/>
            <a:ext cx="8153401" cy="449580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sz="2400"/>
            </a:pPr>
            <a:r>
              <a:t>Induction ceremony and banquet</a:t>
            </a:r>
          </a:p>
          <a:p>
            <a:pPr>
              <a:lnSpc>
                <a:spcPct val="80000"/>
              </a:lnSpc>
              <a:defRPr sz="2400"/>
            </a:pPr>
            <a:r>
              <a:t>Dean’s Educational Lecture</a:t>
            </a:r>
          </a:p>
          <a:p>
            <a:pPr>
              <a:lnSpc>
                <a:spcPct val="80000"/>
              </a:lnSpc>
              <a:defRPr sz="2400"/>
            </a:pPr>
            <a:r>
              <a:t>Faculty development workshop</a:t>
            </a:r>
          </a:p>
          <a:p>
            <a:pPr>
              <a:lnSpc>
                <a:spcPct val="80000"/>
              </a:lnSpc>
              <a:defRPr sz="2400"/>
            </a:pPr>
            <a:r>
              <a:t>Journal club</a:t>
            </a:r>
          </a:p>
          <a:p>
            <a:pPr>
              <a:lnSpc>
                <a:spcPct val="80000"/>
              </a:lnSpc>
              <a:defRPr sz="2400"/>
            </a:pPr>
            <a:r>
              <a:t>Learning communities</a:t>
            </a:r>
          </a:p>
          <a:p>
            <a:pPr>
              <a:lnSpc>
                <a:spcPct val="80000"/>
              </a:lnSpc>
              <a:defRPr sz="2300"/>
            </a:pPr>
            <a:r>
              <a:t>MMS/UTMB/Baylor/MDACC joint academy educational symposium: TEACH S Symposium</a:t>
            </a:r>
            <a:endParaRPr sz="2400"/>
          </a:p>
          <a:p>
            <a:pPr>
              <a:lnSpc>
                <a:spcPct val="80000"/>
              </a:lnSpc>
              <a:defRPr sz="2300"/>
            </a:pPr>
            <a:r>
              <a:t>UT SHINE Academy symposium (Annual meeting in Austin)</a:t>
            </a:r>
            <a:endParaRPr sz="2400"/>
          </a:p>
          <a:p>
            <a:pPr>
              <a:lnSpc>
                <a:spcPct val="80000"/>
              </a:lnSpc>
              <a:defRPr sz="2300"/>
            </a:pPr>
            <a:r>
              <a:t>Medical Education “Scholarly Concentration”</a:t>
            </a:r>
            <a:endParaRPr sz="2400"/>
          </a:p>
          <a:p>
            <a:pPr>
              <a:lnSpc>
                <a:spcPct val="80000"/>
              </a:lnSpc>
              <a:defRPr sz="2300"/>
            </a:pPr>
            <a:r>
              <a:t>History of medicine: Blue Book elective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r>
              <a:t>AME Activities</a:t>
            </a:r>
          </a:p>
        </p:txBody>
      </p:sp>
      <p:sp>
        <p:nvSpPr>
          <p:cNvPr id="370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buSzTx/>
              <a:buFont typeface="Wingdings"/>
              <a:buNone/>
              <a:defRPr sz="1800"/>
            </a:pPr>
            <a:r>
              <a:t>2020-2021</a:t>
            </a:r>
            <a:endParaRPr sz="900"/>
          </a:p>
          <a:p>
            <a:pPr>
              <a:lnSpc>
                <a:spcPct val="80000"/>
              </a:lnSpc>
              <a:defRPr sz="1800" b="1"/>
            </a:pPr>
            <a:r>
              <a:t>AME ED Talks</a:t>
            </a:r>
            <a:r>
              <a:rPr b="0"/>
              <a:t>: </a:t>
            </a:r>
            <a:r>
              <a:t>Conversations with Master Educators (Via WebEx) </a:t>
            </a:r>
            <a:r>
              <a:rPr b="0"/>
              <a:t>- TED style talks featuring Academy Members; Drs. Len Cleary, Hilary Fairbrother and Vineeth John, 11/20/20 </a:t>
            </a:r>
            <a:endParaRPr sz="900"/>
          </a:p>
          <a:p>
            <a:pPr>
              <a:lnSpc>
                <a:spcPct val="80000"/>
              </a:lnSpc>
              <a:defRPr sz="1800" b="1"/>
            </a:pPr>
            <a:r>
              <a:t>Induction ceremony (Via WebEx):  Eugene Toy, M.D.</a:t>
            </a:r>
            <a:r>
              <a:rPr b="0"/>
              <a:t>, Assistant Dean for Educational Programs, Professor and Vice Chair of Medical Education, Dept of Obstetrics and Gynecology, Distinguished Teaching Professor of the UT System, UTMB Health, </a:t>
            </a:r>
            <a:r>
              <a:t>“The Teacher’s Heart”</a:t>
            </a:r>
            <a:r>
              <a:rPr b="0"/>
              <a:t>, 11/08/21</a:t>
            </a:r>
            <a:endParaRPr sz="900"/>
          </a:p>
          <a:p>
            <a:pPr>
              <a:lnSpc>
                <a:spcPct val="80000"/>
              </a:lnSpc>
              <a:defRPr sz="1800" b="1"/>
            </a:pPr>
            <a:r>
              <a:t>Induction ceremony (Via WebEx):  Gary Rosenfeld, PhD</a:t>
            </a:r>
            <a:r>
              <a:rPr b="0"/>
              <a:t>, Associate Dean for Educational Programs, Professor, Integrated Biology &amp; Pharmacology, </a:t>
            </a:r>
            <a:r>
              <a:t>“AME &amp; Beyond:  My Journey”</a:t>
            </a:r>
            <a:r>
              <a:rPr b="0"/>
              <a:t>, 02/17/22</a:t>
            </a:r>
            <a:endParaRPr sz="900"/>
          </a:p>
          <a:p>
            <a:pPr>
              <a:lnSpc>
                <a:spcPct val="80000"/>
              </a:lnSpc>
              <a:defRPr sz="1800" b="1"/>
            </a:pPr>
            <a:r>
              <a:t>Joint Educational Symposium:</a:t>
            </a:r>
            <a:r>
              <a:rPr b="0"/>
              <a:t>  </a:t>
            </a:r>
            <a:endParaRPr sz="900"/>
          </a:p>
          <a:p>
            <a:pPr marL="640080" lvl="1" indent="-274320">
              <a:lnSpc>
                <a:spcPct val="80000"/>
              </a:lnSpc>
              <a:spcBef>
                <a:spcPts val="500"/>
              </a:spcBef>
              <a:buClr>
                <a:schemeClr val="accent1"/>
              </a:buClr>
              <a:defRPr sz="1500" b="1"/>
            </a:pPr>
            <a:r>
              <a:t>2021 Texas Educators Academies Collaborative for the Health Professions (TEACH-S) (Via WebEx)</a:t>
            </a:r>
            <a:endParaRPr sz="800"/>
          </a:p>
          <a:p>
            <a:pPr marL="640080" lvl="1" indent="-274320">
              <a:lnSpc>
                <a:spcPct val="80000"/>
              </a:lnSpc>
              <a:spcBef>
                <a:spcPts val="500"/>
              </a:spcBef>
              <a:buClr>
                <a:schemeClr val="accent1"/>
              </a:buClr>
              <a:defRPr sz="1500" b="1"/>
            </a:pPr>
            <a:r>
              <a:t>2022 Texas Educators Academies Collaborative for the Health Professions (TEACH-S) (Via WebEx)</a:t>
            </a:r>
            <a:endParaRPr sz="5600"/>
          </a:p>
          <a:p>
            <a:pPr>
              <a:lnSpc>
                <a:spcPct val="80000"/>
              </a:lnSpc>
              <a:defRPr sz="1800" b="1"/>
            </a:pPr>
            <a:r>
              <a:t>Journal Club:  </a:t>
            </a:r>
            <a:r>
              <a:rPr b="0"/>
              <a:t>Ongoing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roup 30"/>
          <p:cNvGrpSpPr/>
          <p:nvPr/>
        </p:nvGrpSpPr>
        <p:grpSpPr>
          <a:xfrm>
            <a:off x="849035" y="2046080"/>
            <a:ext cx="7461171" cy="2981215"/>
            <a:chOff x="0" y="0"/>
            <a:chExt cx="7461169" cy="2981213"/>
          </a:xfrm>
        </p:grpSpPr>
        <p:sp>
          <p:nvSpPr>
            <p:cNvPr id="372" name="Rectangle 31"/>
            <p:cNvSpPr/>
            <p:nvPr/>
          </p:nvSpPr>
          <p:spPr>
            <a:xfrm>
              <a:off x="2530434" y="563769"/>
              <a:ext cx="2393633" cy="2417445"/>
            </a:xfrm>
            <a:prstGeom prst="rect">
              <a:avLst/>
            </a:prstGeom>
            <a:gradFill flip="none" rotWithShape="1">
              <a:gsLst>
                <a:gs pos="0">
                  <a:srgbClr val="E0EBFB">
                    <a:alpha val="0"/>
                  </a:srgbClr>
                </a:gs>
                <a:gs pos="50000">
                  <a:srgbClr val="C0D8F8">
                    <a:alpha val="45000"/>
                  </a:srgbClr>
                </a:gs>
                <a:gs pos="100000">
                  <a:srgbClr val="98C2F6">
                    <a:alpha val="76000"/>
                  </a:srgbClr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85800">
                <a:defRPr sz="13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373" name="Isosceles Triangle 7"/>
            <p:cNvSpPr/>
            <p:nvPr/>
          </p:nvSpPr>
          <p:spPr>
            <a:xfrm>
              <a:off x="2531624" y="5186"/>
              <a:ext cx="2392681" cy="558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825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8C2F6">
                    <a:alpha val="76000"/>
                  </a:srgbClr>
                </a:gs>
                <a:gs pos="50000">
                  <a:srgbClr val="C0D8F8">
                    <a:alpha val="45000"/>
                  </a:srgbClr>
                </a:gs>
                <a:gs pos="100000">
                  <a:srgbClr val="E0EBFB">
                    <a:alpha val="0"/>
                  </a:srgbClr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85800">
                <a:defRPr sz="13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374" name="Rectangle 33"/>
            <p:cNvSpPr/>
            <p:nvPr/>
          </p:nvSpPr>
          <p:spPr>
            <a:xfrm>
              <a:off x="5067300" y="563769"/>
              <a:ext cx="2393633" cy="2417445"/>
            </a:xfrm>
            <a:prstGeom prst="rect">
              <a:avLst/>
            </a:prstGeom>
            <a:gradFill flip="none" rotWithShape="1">
              <a:gsLst>
                <a:gs pos="0">
                  <a:srgbClr val="E0EBFB">
                    <a:alpha val="0"/>
                  </a:srgbClr>
                </a:gs>
                <a:gs pos="50000">
                  <a:srgbClr val="C0D8F8">
                    <a:alpha val="45000"/>
                  </a:srgbClr>
                </a:gs>
                <a:gs pos="100000">
                  <a:srgbClr val="98C2F6">
                    <a:alpha val="76000"/>
                  </a:srgbClr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85800">
                <a:defRPr sz="13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375" name="Isosceles Triangle 7"/>
            <p:cNvSpPr/>
            <p:nvPr/>
          </p:nvSpPr>
          <p:spPr>
            <a:xfrm>
              <a:off x="3943498" y="27494"/>
              <a:ext cx="3517672" cy="536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908" y="2160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6908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8C2F6">
                    <a:alpha val="76000"/>
                  </a:srgbClr>
                </a:gs>
                <a:gs pos="50000">
                  <a:srgbClr val="C0D8F8">
                    <a:alpha val="45000"/>
                  </a:srgbClr>
                </a:gs>
                <a:gs pos="100000">
                  <a:srgbClr val="E0EBFB">
                    <a:alpha val="0"/>
                  </a:srgbClr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85800">
                <a:defRPr sz="13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376" name="Isosceles Triangle 7"/>
            <p:cNvSpPr/>
            <p:nvPr/>
          </p:nvSpPr>
          <p:spPr>
            <a:xfrm>
              <a:off x="1190" y="-1"/>
              <a:ext cx="3545970" cy="563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14575" y="21600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8C2F6">
                    <a:alpha val="76000"/>
                  </a:srgbClr>
                </a:gs>
                <a:gs pos="50000">
                  <a:srgbClr val="C0D8F8">
                    <a:alpha val="45000"/>
                  </a:srgbClr>
                </a:gs>
                <a:gs pos="100000">
                  <a:srgbClr val="E0EBFB">
                    <a:alpha val="0"/>
                  </a:srgbClr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85800">
                <a:defRPr sz="13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377" name="Rectangle 36"/>
            <p:cNvSpPr/>
            <p:nvPr/>
          </p:nvSpPr>
          <p:spPr>
            <a:xfrm>
              <a:off x="-1" y="563769"/>
              <a:ext cx="2393633" cy="2417445"/>
            </a:xfrm>
            <a:prstGeom prst="rect">
              <a:avLst/>
            </a:prstGeom>
            <a:gradFill flip="none" rotWithShape="1">
              <a:gsLst>
                <a:gs pos="0">
                  <a:srgbClr val="E0EBFB">
                    <a:alpha val="0"/>
                  </a:srgbClr>
                </a:gs>
                <a:gs pos="50000">
                  <a:srgbClr val="C0D8F8">
                    <a:alpha val="45000"/>
                  </a:srgbClr>
                </a:gs>
                <a:gs pos="100000">
                  <a:srgbClr val="98C2F6">
                    <a:alpha val="76000"/>
                  </a:srgbClr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85800">
                <a:defRPr sz="13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</p:grpSp>
      <p:sp>
        <p:nvSpPr>
          <p:cNvPr id="379" name="TextBox 18"/>
          <p:cNvSpPr txBox="1"/>
          <p:nvPr/>
        </p:nvSpPr>
        <p:spPr>
          <a:xfrm>
            <a:off x="3235765" y="4498433"/>
            <a:ext cx="2612942" cy="461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defTabSz="685800">
              <a:defRPr sz="1300" b="1">
                <a:solidFill>
                  <a:srgbClr val="F2F2F2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Hilary Fairbrother, MD, MPH</a:t>
            </a:r>
          </a:p>
          <a:p>
            <a:pPr algn="ctr" defTabSz="685800">
              <a:defRPr sz="1300" b="1">
                <a:solidFill>
                  <a:srgbClr val="FFC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“In Search of Expertise”</a:t>
            </a:r>
          </a:p>
        </p:txBody>
      </p:sp>
      <p:sp>
        <p:nvSpPr>
          <p:cNvPr id="380" name="TextBox 19"/>
          <p:cNvSpPr txBox="1"/>
          <p:nvPr/>
        </p:nvSpPr>
        <p:spPr>
          <a:xfrm>
            <a:off x="5993598" y="4498433"/>
            <a:ext cx="2270043" cy="461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defTabSz="685800">
              <a:defRPr sz="1300" b="1">
                <a:solidFill>
                  <a:srgbClr val="F2F2F2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Vineeth John, MD, MBA</a:t>
            </a:r>
          </a:p>
          <a:p>
            <a:pPr algn="ctr" defTabSz="685800">
              <a:defRPr sz="1300" b="1">
                <a:solidFill>
                  <a:srgbClr val="FFC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“Power of Mentorship”</a:t>
            </a:r>
          </a:p>
        </p:txBody>
      </p:sp>
      <p:sp>
        <p:nvSpPr>
          <p:cNvPr id="381" name="TextBox 20"/>
          <p:cNvSpPr txBox="1"/>
          <p:nvPr/>
        </p:nvSpPr>
        <p:spPr>
          <a:xfrm>
            <a:off x="554767" y="4498433"/>
            <a:ext cx="2906285" cy="461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defTabSz="685800">
              <a:defRPr sz="1300" b="1">
                <a:solidFill>
                  <a:srgbClr val="F2F2F2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Leonard Cleary, PhD</a:t>
            </a:r>
          </a:p>
          <a:p>
            <a:pPr algn="ctr" defTabSz="685800">
              <a:defRPr sz="1300" b="1">
                <a:solidFill>
                  <a:srgbClr val="FFC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“Learning about Lifelong Learning”</a:t>
            </a:r>
          </a:p>
        </p:txBody>
      </p:sp>
      <p:pic>
        <p:nvPicPr>
          <p:cNvPr id="382" name="Picture 21" descr="Picture 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9473" y="5387414"/>
            <a:ext cx="405162" cy="283973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Rectangle 22"/>
          <p:cNvSpPr txBox="1"/>
          <p:nvPr/>
        </p:nvSpPr>
        <p:spPr>
          <a:xfrm>
            <a:off x="2495896" y="5417470"/>
            <a:ext cx="6397999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685800">
              <a:defRPr sz="12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ACADEMY of MASTER EDUCATORS                                     The Office of Educational Programs</a:t>
            </a:r>
          </a:p>
        </p:txBody>
      </p:sp>
      <p:sp>
        <p:nvSpPr>
          <p:cNvPr id="384" name="TextBox 23"/>
          <p:cNvSpPr txBox="1"/>
          <p:nvPr/>
        </p:nvSpPr>
        <p:spPr>
          <a:xfrm>
            <a:off x="363874" y="2212068"/>
            <a:ext cx="8336125" cy="333088"/>
          </a:xfrm>
          <a:prstGeom prst="rect">
            <a:avLst/>
          </a:prstGeom>
          <a:ln w="12700"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685800">
              <a:defRPr b="1">
                <a:solidFill>
                  <a:srgbClr val="F2F2F2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Friday, November 20, 2020  * WebEx (access code): 120 163 7131 *  12:00 – 1:00 P.M.</a:t>
            </a:r>
          </a:p>
        </p:txBody>
      </p:sp>
      <p:sp>
        <p:nvSpPr>
          <p:cNvPr id="385" name="TextBox 24"/>
          <p:cNvSpPr txBox="1"/>
          <p:nvPr/>
        </p:nvSpPr>
        <p:spPr>
          <a:xfrm>
            <a:off x="1208044" y="5004301"/>
            <a:ext cx="6714242" cy="461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685800">
              <a:defRPr sz="1300" b="1" u="sng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latin typeface="+mj-lt"/>
                <a:ea typeface="+mj-ea"/>
                <a:cs typeface="+mj-cs"/>
                <a:sym typeface="Calibri"/>
                <a:hlinkClick r:id="rId3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hlinkClick r:id="rId3"/>
              </a:rPr>
              <a:t>https://uthealth.webex.com/uthealth/j.php?MTID=mcc583fce33f1e359c14b9fb8c9ac96f5</a:t>
            </a:r>
          </a:p>
        </p:txBody>
      </p:sp>
      <p:sp>
        <p:nvSpPr>
          <p:cNvPr id="386" name="TextBox 25"/>
          <p:cNvSpPr txBox="1"/>
          <p:nvPr/>
        </p:nvSpPr>
        <p:spPr>
          <a:xfrm>
            <a:off x="175358" y="1153622"/>
            <a:ext cx="8793284" cy="434862"/>
          </a:xfrm>
          <a:prstGeom prst="rect">
            <a:avLst/>
          </a:prstGeom>
          <a:ln w="12700"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defTabSz="685800">
              <a:defRPr sz="27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Academy of Master Educators (AME) </a:t>
            </a:r>
            <a:r>
              <a:rPr i="1"/>
              <a:t>presents</a:t>
            </a:r>
          </a:p>
        </p:txBody>
      </p:sp>
      <p:sp>
        <p:nvSpPr>
          <p:cNvPr id="387" name="Rectangle 1"/>
          <p:cNvSpPr txBox="1"/>
          <p:nvPr/>
        </p:nvSpPr>
        <p:spPr>
          <a:xfrm>
            <a:off x="250106" y="1676450"/>
            <a:ext cx="8643790" cy="489954"/>
          </a:xfrm>
          <a:prstGeom prst="rect">
            <a:avLst/>
          </a:prstGeom>
          <a:ln w="12700"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685800">
              <a:defRPr sz="3000" b="1">
                <a:solidFill>
                  <a:srgbClr val="FFC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AME “ED Talks”: Conversations with Master Educators</a:t>
            </a:r>
          </a:p>
        </p:txBody>
      </p:sp>
      <p:pic>
        <p:nvPicPr>
          <p:cNvPr id="388" name="Picture 38" descr="Picture 38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6485680" y="2800155"/>
            <a:ext cx="1285876" cy="1607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5521" y="0"/>
                  <a:pt x="1119" y="3734"/>
                  <a:pt x="100" y="8699"/>
                </a:cubicBezTo>
                <a:lnTo>
                  <a:pt x="0" y="9339"/>
                </a:lnTo>
                <a:lnTo>
                  <a:pt x="0" y="12448"/>
                </a:lnTo>
                <a:lnTo>
                  <a:pt x="100" y="13088"/>
                </a:lnTo>
                <a:cubicBezTo>
                  <a:pt x="973" y="17343"/>
                  <a:pt x="4333" y="20697"/>
                  <a:pt x="8600" y="21568"/>
                </a:cubicBezTo>
                <a:lnTo>
                  <a:pt x="8807" y="21600"/>
                </a:lnTo>
                <a:lnTo>
                  <a:pt x="12793" y="21600"/>
                </a:lnTo>
                <a:lnTo>
                  <a:pt x="13000" y="21568"/>
                </a:lnTo>
                <a:cubicBezTo>
                  <a:pt x="17267" y="20697"/>
                  <a:pt x="20627" y="17343"/>
                  <a:pt x="21500" y="13088"/>
                </a:cubicBezTo>
                <a:lnTo>
                  <a:pt x="21600" y="12448"/>
                </a:lnTo>
                <a:lnTo>
                  <a:pt x="21600" y="9339"/>
                </a:lnTo>
                <a:lnTo>
                  <a:pt x="21500" y="8699"/>
                </a:lnTo>
                <a:cubicBezTo>
                  <a:pt x="20481" y="3734"/>
                  <a:pt x="16079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89" name="Picture 37" descr="Picture 37"/>
          <p:cNvPicPr>
            <a:picLocks noChangeAspect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>
          <a:xfrm>
            <a:off x="3888997" y="2800155"/>
            <a:ext cx="1285876" cy="1607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7" y="0"/>
                </a:moveTo>
                <a:cubicBezTo>
                  <a:pt x="5528" y="0"/>
                  <a:pt x="1119" y="3734"/>
                  <a:pt x="100" y="8699"/>
                </a:cubicBezTo>
                <a:lnTo>
                  <a:pt x="0" y="9365"/>
                </a:lnTo>
                <a:lnTo>
                  <a:pt x="0" y="12427"/>
                </a:lnTo>
                <a:lnTo>
                  <a:pt x="100" y="13088"/>
                </a:lnTo>
                <a:cubicBezTo>
                  <a:pt x="973" y="17343"/>
                  <a:pt x="4333" y="20697"/>
                  <a:pt x="8600" y="21568"/>
                </a:cubicBezTo>
                <a:lnTo>
                  <a:pt x="8807" y="21600"/>
                </a:lnTo>
                <a:lnTo>
                  <a:pt x="12800" y="21600"/>
                </a:lnTo>
                <a:lnTo>
                  <a:pt x="13007" y="21568"/>
                </a:lnTo>
                <a:cubicBezTo>
                  <a:pt x="17273" y="20697"/>
                  <a:pt x="20634" y="17343"/>
                  <a:pt x="21507" y="13088"/>
                </a:cubicBezTo>
                <a:lnTo>
                  <a:pt x="21600" y="12469"/>
                </a:lnTo>
                <a:lnTo>
                  <a:pt x="21600" y="9317"/>
                </a:lnTo>
                <a:lnTo>
                  <a:pt x="21507" y="8699"/>
                </a:lnTo>
                <a:cubicBezTo>
                  <a:pt x="20488" y="3734"/>
                  <a:pt x="16086" y="0"/>
                  <a:pt x="10807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90" name="Picture 40" descr="Picture 40"/>
          <p:cNvPicPr>
            <a:picLocks noChangeAspect="1"/>
          </p:cNvPicPr>
          <p:nvPr/>
        </p:nvPicPr>
        <p:blipFill>
          <a:blip r:embed="rId6">
            <a:extLst/>
          </a:blip>
          <a:srcRect b="15991"/>
          <a:stretch>
            <a:fillRect/>
          </a:stretch>
        </p:blipFill>
        <p:spPr>
          <a:xfrm>
            <a:off x="1414649" y="2793160"/>
            <a:ext cx="1283347" cy="1621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150" y="0"/>
                </a:moveTo>
                <a:lnTo>
                  <a:pt x="8583" y="85"/>
                </a:lnTo>
                <a:cubicBezTo>
                  <a:pt x="4352" y="953"/>
                  <a:pt x="1019" y="4300"/>
                  <a:pt x="154" y="8545"/>
                </a:cubicBezTo>
                <a:lnTo>
                  <a:pt x="0" y="9549"/>
                </a:lnTo>
                <a:lnTo>
                  <a:pt x="0" y="11918"/>
                </a:lnTo>
                <a:lnTo>
                  <a:pt x="154" y="12923"/>
                </a:lnTo>
                <a:cubicBezTo>
                  <a:pt x="1164" y="17875"/>
                  <a:pt x="5532" y="21600"/>
                  <a:pt x="10767" y="21600"/>
                </a:cubicBezTo>
                <a:cubicBezTo>
                  <a:pt x="16375" y="21600"/>
                  <a:pt x="20985" y="17324"/>
                  <a:pt x="21540" y="11844"/>
                </a:cubicBezTo>
                <a:lnTo>
                  <a:pt x="21600" y="10734"/>
                </a:lnTo>
                <a:lnTo>
                  <a:pt x="21540" y="9624"/>
                </a:lnTo>
                <a:cubicBezTo>
                  <a:pt x="21059" y="4874"/>
                  <a:pt x="17534" y="1026"/>
                  <a:pt x="12951" y="85"/>
                </a:cubicBezTo>
                <a:lnTo>
                  <a:pt x="12383" y="0"/>
                </a:lnTo>
                <a:lnTo>
                  <a:pt x="9150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AME Committees</a:t>
            </a:r>
          </a:p>
        </p:txBody>
      </p:sp>
      <p:sp>
        <p:nvSpPr>
          <p:cNvPr id="39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8534400" cy="5029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 sz="1400" b="1"/>
            </a:pPr>
            <a:r>
              <a:t>Advocacy </a:t>
            </a:r>
          </a:p>
          <a:p>
            <a:pPr marL="640080" lvl="1" indent="-274320">
              <a:spcBef>
                <a:spcPts val="0"/>
              </a:spcBef>
              <a:buClr>
                <a:schemeClr val="accent1"/>
              </a:buClr>
              <a:defRPr sz="1400"/>
            </a:pPr>
            <a:r>
              <a:t>Developing opportunities for member interactions and Academy publicity</a:t>
            </a:r>
            <a:endParaRPr sz="2600"/>
          </a:p>
          <a:p>
            <a:pPr marL="640080" lvl="1" indent="-274320">
              <a:spcBef>
                <a:spcPts val="0"/>
              </a:spcBef>
              <a:buClr>
                <a:schemeClr val="accent1"/>
              </a:buClr>
              <a:defRPr sz="1400"/>
            </a:pPr>
            <a:r>
              <a:t>Promotes monthly or quarterly socials that highlight current AME member activities</a:t>
            </a:r>
            <a:endParaRPr>
              <a:solidFill>
                <a:srgbClr val="FF0000"/>
              </a:solidFill>
            </a:endParaRPr>
          </a:p>
          <a:p>
            <a:pPr marL="640080" lvl="1" indent="-274320">
              <a:spcBef>
                <a:spcPts val="0"/>
              </a:spcBef>
              <a:buClr>
                <a:schemeClr val="accent1"/>
              </a:buClr>
              <a:defRPr sz="1400"/>
            </a:pPr>
            <a:r>
              <a:t>Responsible for AME web development</a:t>
            </a:r>
            <a:endParaRPr sz="2600"/>
          </a:p>
          <a:p>
            <a:pPr marL="640080" lvl="1" indent="-274320">
              <a:spcBef>
                <a:spcPts val="0"/>
              </a:spcBef>
              <a:buClr>
                <a:schemeClr val="accent1"/>
              </a:buClr>
              <a:defRPr sz="1400"/>
            </a:pPr>
            <a:r>
              <a:t>Promotes AME member participation </a:t>
            </a:r>
            <a:endParaRPr sz="2600"/>
          </a:p>
          <a:p>
            <a:pPr>
              <a:spcBef>
                <a:spcPts val="0"/>
              </a:spcBef>
              <a:defRPr sz="1400" b="1"/>
            </a:pPr>
            <a:r>
              <a:t>AME-PCG (Peer Coaching Group)</a:t>
            </a:r>
            <a:r>
              <a:rPr b="0"/>
              <a:t> </a:t>
            </a:r>
          </a:p>
          <a:p>
            <a:pPr marL="640080" lvl="1" indent="-274320">
              <a:spcBef>
                <a:spcPts val="0"/>
              </a:spcBef>
              <a:buClr>
                <a:schemeClr val="accent1"/>
              </a:buClr>
              <a:defRPr sz="1400"/>
            </a:pPr>
            <a:r>
              <a:t>voluntary observation with formative evaluation of faculty lectures, clinical instruction, and small group facilitation</a:t>
            </a:r>
            <a:endParaRPr sz="2600"/>
          </a:p>
          <a:p>
            <a:pPr>
              <a:spcBef>
                <a:spcPts val="0"/>
              </a:spcBef>
              <a:defRPr sz="1400" b="1"/>
            </a:pPr>
            <a:r>
              <a:t>Faculty Mentoring </a:t>
            </a:r>
          </a:p>
          <a:p>
            <a:pPr marL="640080" lvl="1" indent="-274320">
              <a:spcBef>
                <a:spcPts val="0"/>
              </a:spcBef>
              <a:buClr>
                <a:schemeClr val="accent1"/>
              </a:buClr>
              <a:defRPr sz="1400"/>
            </a:pPr>
            <a:r>
              <a:t>Organizes group and individual activities and consultations</a:t>
            </a:r>
            <a:endParaRPr sz="2600"/>
          </a:p>
          <a:p>
            <a:pPr marL="640080" lvl="1" indent="-274320">
              <a:spcBef>
                <a:spcPts val="0"/>
              </a:spcBef>
              <a:buClr>
                <a:schemeClr val="accent1"/>
              </a:buClr>
              <a:defRPr sz="1400"/>
            </a:pPr>
            <a:r>
              <a:t>Provides junior faculty the guidance and support </a:t>
            </a:r>
            <a:endParaRPr sz="2600"/>
          </a:p>
          <a:p>
            <a:pPr marL="640080" lvl="1" indent="-274320">
              <a:spcBef>
                <a:spcPts val="0"/>
              </a:spcBef>
              <a:buClr>
                <a:schemeClr val="accent1"/>
              </a:buClr>
              <a:defRPr sz="1400"/>
            </a:pPr>
            <a:r>
              <a:t>Organizes and promotes the annual spring education workshop</a:t>
            </a:r>
            <a:endParaRPr sz="2600"/>
          </a:p>
          <a:p>
            <a:pPr>
              <a:spcBef>
                <a:spcPts val="0"/>
              </a:spcBef>
              <a:defRPr sz="1400" b="1"/>
            </a:pPr>
            <a:r>
              <a:t>Learning Communities - The Education Scholarship </a:t>
            </a:r>
          </a:p>
          <a:p>
            <a:pPr marL="640080" lvl="1" indent="-274320">
              <a:spcBef>
                <a:spcPts val="0"/>
              </a:spcBef>
              <a:buClr>
                <a:schemeClr val="accent1"/>
              </a:buClr>
              <a:defRPr sz="1400"/>
            </a:pPr>
            <a:r>
              <a:t>Fosters educational scholarship activities of AME members and other faculty at McGovern Medical School</a:t>
            </a:r>
            <a:endParaRPr sz="2600"/>
          </a:p>
          <a:p>
            <a:pPr>
              <a:spcBef>
                <a:spcPts val="0"/>
              </a:spcBef>
              <a:defRPr sz="1400" b="1"/>
            </a:pPr>
            <a:r>
              <a:t>Journal Club </a:t>
            </a:r>
          </a:p>
          <a:p>
            <a:pPr marL="640080" lvl="1" indent="-274320">
              <a:spcBef>
                <a:spcPts val="0"/>
              </a:spcBef>
              <a:buClr>
                <a:schemeClr val="accent1"/>
              </a:buClr>
              <a:defRPr sz="1400"/>
            </a:pPr>
            <a:r>
              <a:t>Develops and publicizes monthly schedule of journal articles or topics for discussion (September-April)</a:t>
            </a:r>
            <a:endParaRPr sz="2600"/>
          </a:p>
          <a:p>
            <a:pPr>
              <a:spcBef>
                <a:spcPts val="0"/>
              </a:spcBef>
              <a:defRPr sz="1400" b="1"/>
            </a:pPr>
            <a:r>
              <a:t>Membership </a:t>
            </a:r>
          </a:p>
          <a:p>
            <a:pPr marL="640080" lvl="1" indent="-274320">
              <a:spcBef>
                <a:spcPts val="0"/>
              </a:spcBef>
              <a:buClr>
                <a:schemeClr val="accent1"/>
              </a:buClr>
              <a:defRPr sz="1400"/>
            </a:pPr>
            <a:r>
              <a:t>determines if applicants have met the AME teaching and scholarship standards as described in the educational portfolio template </a:t>
            </a:r>
            <a:endParaRPr sz="2600"/>
          </a:p>
          <a:p>
            <a:pPr>
              <a:spcBef>
                <a:spcPts val="0"/>
              </a:spcBef>
              <a:defRPr sz="1400" b="1"/>
            </a:pPr>
            <a:r>
              <a:t>Standards</a:t>
            </a:r>
          </a:p>
          <a:p>
            <a:pPr marL="640080" lvl="1" indent="-274320">
              <a:spcBef>
                <a:spcPts val="0"/>
              </a:spcBef>
              <a:buClr>
                <a:schemeClr val="accent1"/>
              </a:buClr>
              <a:defRPr sz="1400"/>
            </a:pPr>
            <a:r>
              <a:t>defines and determines the procedures and process for faculty application to the Academy</a:t>
            </a:r>
            <a:endParaRPr sz="2600"/>
          </a:p>
          <a:p>
            <a:pPr marL="640080" lvl="1" indent="-274320">
              <a:spcBef>
                <a:spcPts val="0"/>
              </a:spcBef>
              <a:buClr>
                <a:schemeClr val="accent1"/>
              </a:buClr>
              <a:defRPr sz="1400"/>
            </a:pPr>
            <a:r>
              <a:t>refines the model portfolios to ensure that all faculty have a standard of reference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Title 1"/>
          <p:cNvSpPr txBox="1">
            <a:spLocks noGrp="1"/>
          </p:cNvSpPr>
          <p:nvPr>
            <p:ph type="title"/>
          </p:nvPr>
        </p:nvSpPr>
        <p:spPr>
          <a:xfrm>
            <a:off x="612648" y="400050"/>
            <a:ext cx="8153401" cy="742950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r>
              <a:t>2020 New Inductees</a:t>
            </a:r>
          </a:p>
        </p:txBody>
      </p:sp>
      <p:pic>
        <p:nvPicPr>
          <p:cNvPr id="39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0530" y="2048005"/>
            <a:ext cx="804707" cy="1005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89662" y="2055624"/>
            <a:ext cx="804708" cy="1005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91447" y="2074165"/>
            <a:ext cx="804708" cy="988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Picture 1" descr="Picture 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93024" y="2043477"/>
            <a:ext cx="804707" cy="1005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Picture 1" descr="Picture 1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942874" y="3330659"/>
            <a:ext cx="872700" cy="1090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Picture 1" descr="Picture 1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740530" y="3315525"/>
            <a:ext cx="872877" cy="10907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2" name="Picture 1" descr="Picture 1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864187" y="3327472"/>
            <a:ext cx="893328" cy="1116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3" name="Picture 2" descr="Picture 2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067217" y="3322594"/>
            <a:ext cx="893328" cy="1116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Picture 1" descr="Picture 1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183738" y="3322594"/>
            <a:ext cx="856894" cy="107881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Picture 2" descr="Picture 2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723328" y="4682906"/>
            <a:ext cx="837202" cy="1054019"/>
          </a:xfrm>
          <a:prstGeom prst="rect">
            <a:avLst/>
          </a:prstGeom>
          <a:ln w="12700">
            <a:miter lim="400000"/>
          </a:ln>
        </p:spPr>
      </p:pic>
      <p:pic>
        <p:nvPicPr>
          <p:cNvPr id="406" name="Picture 1" descr="Picture 1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889661" y="4710584"/>
            <a:ext cx="819217" cy="1011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7" name="Picture 2" descr="Picture 2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3991445" y="4682906"/>
            <a:ext cx="837202" cy="10465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08" name="Picture 1" descr="Picture 1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5104277" y="4682904"/>
            <a:ext cx="831713" cy="1039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" name="Picture 2" descr="Picture 2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6183738" y="4682904"/>
            <a:ext cx="831713" cy="1039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Picture 1" descr="Picture 1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6184236" y="2042878"/>
            <a:ext cx="804708" cy="1005780"/>
          </a:xfrm>
          <a:prstGeom prst="rect">
            <a:avLst/>
          </a:prstGeom>
          <a:ln w="12700">
            <a:miter lim="400000"/>
          </a:ln>
        </p:spPr>
      </p:pic>
      <p:sp>
        <p:nvSpPr>
          <p:cNvPr id="411" name="TextBox 4"/>
          <p:cNvSpPr txBox="1"/>
          <p:nvPr/>
        </p:nvSpPr>
        <p:spPr>
          <a:xfrm>
            <a:off x="1629420" y="3048656"/>
            <a:ext cx="1074004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900" b="1"/>
            </a:pPr>
            <a:r>
              <a:t> </a:t>
            </a:r>
            <a:r>
              <a:rPr sz="800"/>
              <a:t>Elaheh Ashtari, PsyD</a:t>
            </a:r>
          </a:p>
        </p:txBody>
      </p:sp>
      <p:sp>
        <p:nvSpPr>
          <p:cNvPr id="412" name="TextBox 21"/>
          <p:cNvSpPr txBox="1"/>
          <p:nvPr/>
        </p:nvSpPr>
        <p:spPr>
          <a:xfrm>
            <a:off x="2804226" y="3063974"/>
            <a:ext cx="1074004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900"/>
            </a:pPr>
            <a:r>
              <a:t> </a:t>
            </a:r>
            <a:r>
              <a:rPr b="1"/>
              <a:t>Asha Bhalwal, MD</a:t>
            </a:r>
          </a:p>
        </p:txBody>
      </p:sp>
      <p:sp>
        <p:nvSpPr>
          <p:cNvPr id="413" name="TextBox 22"/>
          <p:cNvSpPr txBox="1"/>
          <p:nvPr/>
        </p:nvSpPr>
        <p:spPr>
          <a:xfrm>
            <a:off x="3850631" y="3070635"/>
            <a:ext cx="1109339" cy="16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00" b="1"/>
            </a:lvl1pPr>
          </a:lstStyle>
          <a:p>
            <a:r>
              <a:t>Johanna Blair de Haan, MD</a:t>
            </a:r>
          </a:p>
        </p:txBody>
      </p:sp>
      <p:sp>
        <p:nvSpPr>
          <p:cNvPr id="414" name="TextBox 23"/>
          <p:cNvSpPr txBox="1"/>
          <p:nvPr/>
        </p:nvSpPr>
        <p:spPr>
          <a:xfrm>
            <a:off x="4991017" y="3048657"/>
            <a:ext cx="1066270" cy="19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700" b="1"/>
            </a:lvl1pPr>
          </a:lstStyle>
          <a:p>
            <a:r>
              <a:t>Jonathan Giordano, DO</a:t>
            </a:r>
          </a:p>
        </p:txBody>
      </p:sp>
      <p:sp>
        <p:nvSpPr>
          <p:cNvPr id="415" name="TextBox 24"/>
          <p:cNvSpPr txBox="1"/>
          <p:nvPr/>
        </p:nvSpPr>
        <p:spPr>
          <a:xfrm>
            <a:off x="6080814" y="3037115"/>
            <a:ext cx="1133333" cy="218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900"/>
            </a:pPr>
            <a:r>
              <a:t>  </a:t>
            </a:r>
            <a:r>
              <a:rPr sz="800" b="1"/>
              <a:t>Katie Guttenberg, MD</a:t>
            </a:r>
          </a:p>
        </p:txBody>
      </p:sp>
      <p:sp>
        <p:nvSpPr>
          <p:cNvPr id="416" name="TextBox 25"/>
          <p:cNvSpPr txBox="1"/>
          <p:nvPr/>
        </p:nvSpPr>
        <p:spPr>
          <a:xfrm>
            <a:off x="2774491" y="4442962"/>
            <a:ext cx="1074003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900" b="1"/>
            </a:pPr>
            <a:r>
              <a:t>   </a:t>
            </a:r>
            <a:r>
              <a:rPr sz="800"/>
              <a:t>Sara Holcombe, DO</a:t>
            </a:r>
          </a:p>
        </p:txBody>
      </p:sp>
      <p:sp>
        <p:nvSpPr>
          <p:cNvPr id="417" name="TextBox 26"/>
          <p:cNvSpPr txBox="1"/>
          <p:nvPr/>
        </p:nvSpPr>
        <p:spPr>
          <a:xfrm>
            <a:off x="4981284" y="4420623"/>
            <a:ext cx="110934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900" b="1"/>
            </a:lvl1pPr>
          </a:lstStyle>
          <a:p>
            <a:r>
              <a:t>Travis Markham, MD</a:t>
            </a:r>
          </a:p>
        </p:txBody>
      </p:sp>
      <p:sp>
        <p:nvSpPr>
          <p:cNvPr id="418" name="TextBox 27"/>
          <p:cNvSpPr txBox="1"/>
          <p:nvPr/>
        </p:nvSpPr>
        <p:spPr>
          <a:xfrm>
            <a:off x="6229458" y="4413579"/>
            <a:ext cx="1074004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900" b="1"/>
            </a:lvl1pPr>
          </a:lstStyle>
          <a:p>
            <a:r>
              <a:t>Ethan Taub, DO</a:t>
            </a:r>
          </a:p>
        </p:txBody>
      </p:sp>
      <p:sp>
        <p:nvSpPr>
          <p:cNvPr id="419" name="TextBox 28"/>
          <p:cNvSpPr txBox="1"/>
          <p:nvPr/>
        </p:nvSpPr>
        <p:spPr>
          <a:xfrm>
            <a:off x="3900099" y="4442643"/>
            <a:ext cx="1074003" cy="19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700" b="1"/>
            </a:lvl1pPr>
          </a:lstStyle>
          <a:p>
            <a:r>
              <a:t>Veronica Gonzalez, MD</a:t>
            </a:r>
          </a:p>
        </p:txBody>
      </p:sp>
      <p:sp>
        <p:nvSpPr>
          <p:cNvPr id="420" name="TextBox 29"/>
          <p:cNvSpPr txBox="1"/>
          <p:nvPr/>
        </p:nvSpPr>
        <p:spPr>
          <a:xfrm>
            <a:off x="1602963" y="4436755"/>
            <a:ext cx="1074004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900" b="1"/>
            </a:lvl1pPr>
          </a:lstStyle>
          <a:p>
            <a:r>
              <a:t>     David Hall, MD</a:t>
            </a:r>
          </a:p>
        </p:txBody>
      </p:sp>
      <p:sp>
        <p:nvSpPr>
          <p:cNvPr id="421" name="TextBox 30"/>
          <p:cNvSpPr txBox="1"/>
          <p:nvPr/>
        </p:nvSpPr>
        <p:spPr>
          <a:xfrm>
            <a:off x="1560447" y="5729408"/>
            <a:ext cx="1130013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900" b="1"/>
            </a:lvl1pPr>
          </a:lstStyle>
          <a:p>
            <a:r>
              <a:t>Dia Waguespack, MD</a:t>
            </a:r>
          </a:p>
        </p:txBody>
      </p:sp>
      <p:sp>
        <p:nvSpPr>
          <p:cNvPr id="422" name="TextBox 31"/>
          <p:cNvSpPr txBox="1"/>
          <p:nvPr/>
        </p:nvSpPr>
        <p:spPr>
          <a:xfrm>
            <a:off x="2774829" y="5737652"/>
            <a:ext cx="1074003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900" b="1"/>
            </a:lvl1pPr>
          </a:lstStyle>
          <a:p>
            <a:r>
              <a:t>   Mark Warner, MD</a:t>
            </a:r>
          </a:p>
        </p:txBody>
      </p:sp>
      <p:sp>
        <p:nvSpPr>
          <p:cNvPr id="423" name="TextBox 32"/>
          <p:cNvSpPr txBox="1"/>
          <p:nvPr/>
        </p:nvSpPr>
        <p:spPr>
          <a:xfrm>
            <a:off x="3800788" y="5735992"/>
            <a:ext cx="1130012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900" b="1"/>
            </a:lvl1pPr>
          </a:lstStyle>
          <a:p>
            <a:r>
              <a:t> Michael Weaver, MD</a:t>
            </a:r>
          </a:p>
        </p:txBody>
      </p:sp>
      <p:sp>
        <p:nvSpPr>
          <p:cNvPr id="424" name="TextBox 33"/>
          <p:cNvSpPr txBox="1"/>
          <p:nvPr/>
        </p:nvSpPr>
        <p:spPr>
          <a:xfrm>
            <a:off x="4927003" y="5741220"/>
            <a:ext cx="1130012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900" b="1"/>
            </a:lvl1pPr>
          </a:lstStyle>
          <a:p>
            <a:r>
              <a:t>   Robby Wesley, DO</a:t>
            </a:r>
          </a:p>
        </p:txBody>
      </p:sp>
      <p:sp>
        <p:nvSpPr>
          <p:cNvPr id="425" name="TextBox 34"/>
          <p:cNvSpPr txBox="1"/>
          <p:nvPr/>
        </p:nvSpPr>
        <p:spPr>
          <a:xfrm>
            <a:off x="6055788" y="5760411"/>
            <a:ext cx="1109338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 b="1"/>
            </a:lvl1pPr>
          </a:lstStyle>
          <a:p>
            <a:r>
              <a:t>Cristian Zeni, MD, PhD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Title 1"/>
          <p:cNvSpPr txBox="1">
            <a:spLocks noGrp="1"/>
          </p:cNvSpPr>
          <p:nvPr>
            <p:ph type="title"/>
          </p:nvPr>
        </p:nvSpPr>
        <p:spPr>
          <a:xfrm>
            <a:off x="612648" y="247650"/>
            <a:ext cx="8153401" cy="742950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r>
              <a:t>2021 New Inductees</a:t>
            </a:r>
          </a:p>
        </p:txBody>
      </p:sp>
      <p:pic>
        <p:nvPicPr>
          <p:cNvPr id="428" name="Content Placeholder 39" descr="Content Placeholder 3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956" y="2206743"/>
            <a:ext cx="968379" cy="1199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9" name="Picture 40" descr="Picture 4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4134" y="2203655"/>
            <a:ext cx="978990" cy="121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0" name="Picture 41" descr="Picture 4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49452" y="2203655"/>
            <a:ext cx="968766" cy="1199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431" name="Picture 42" descr="Picture 4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94547" y="2174309"/>
            <a:ext cx="978990" cy="1245987"/>
          </a:xfrm>
          <a:prstGeom prst="rect">
            <a:avLst/>
          </a:prstGeom>
          <a:ln w="12700">
            <a:miter lim="400000"/>
          </a:ln>
        </p:spPr>
      </p:pic>
      <p:pic>
        <p:nvPicPr>
          <p:cNvPr id="432" name="Picture 43" descr="Picture 4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006338" y="2196462"/>
            <a:ext cx="983643" cy="1223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33" name="Picture 44" descr="Picture 44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24945" y="3953928"/>
            <a:ext cx="1140840" cy="14124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4" name="Picture 45" descr="Picture 45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850183" y="3981658"/>
            <a:ext cx="1089726" cy="1452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Picture 46" descr="Picture 46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500076" y="3981658"/>
            <a:ext cx="1036455" cy="144591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6" name="Picture 47" descr="Picture 47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246181" y="3981658"/>
            <a:ext cx="1089726" cy="1382092"/>
          </a:xfrm>
          <a:prstGeom prst="rect">
            <a:avLst/>
          </a:prstGeom>
          <a:ln w="12700">
            <a:miter lim="400000"/>
          </a:ln>
        </p:spPr>
      </p:pic>
      <p:sp>
        <p:nvSpPr>
          <p:cNvPr id="437" name="Rectangle 50"/>
          <p:cNvSpPr txBox="1"/>
          <p:nvPr/>
        </p:nvSpPr>
        <p:spPr>
          <a:xfrm>
            <a:off x="159513" y="3451309"/>
            <a:ext cx="159667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000"/>
            </a:pPr>
            <a:r>
              <a:t>Eliana Bonfante-Mejia, MD</a:t>
            </a:r>
          </a:p>
          <a:p>
            <a:pPr algn="ctr">
              <a:defRPr sz="1000"/>
            </a:pPr>
            <a:r>
              <a:t>Radiology</a:t>
            </a:r>
          </a:p>
        </p:txBody>
      </p:sp>
      <p:sp>
        <p:nvSpPr>
          <p:cNvPr id="438" name="Rectangle 51"/>
          <p:cNvSpPr txBox="1"/>
          <p:nvPr/>
        </p:nvSpPr>
        <p:spPr>
          <a:xfrm>
            <a:off x="2017650" y="3451702"/>
            <a:ext cx="105986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/>
            </a:pPr>
            <a:r>
              <a:t>Lauren Brollier, MD</a:t>
            </a:r>
          </a:p>
          <a:p>
            <a:pPr algn="ctr">
              <a:defRPr sz="1000"/>
            </a:pPr>
            <a:r>
              <a:t>Anesthesiology</a:t>
            </a:r>
          </a:p>
        </p:txBody>
      </p:sp>
      <p:sp>
        <p:nvSpPr>
          <p:cNvPr id="439" name="Rectangle 52"/>
          <p:cNvSpPr txBox="1"/>
          <p:nvPr/>
        </p:nvSpPr>
        <p:spPr>
          <a:xfrm>
            <a:off x="3700775" y="3424968"/>
            <a:ext cx="1033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/>
            </a:pPr>
            <a:r>
              <a:t>Sujith Cherian, MD</a:t>
            </a:r>
          </a:p>
          <a:p>
            <a:pPr algn="ctr">
              <a:defRPr sz="1000"/>
            </a:pPr>
            <a:r>
              <a:t>Internal Medicine</a:t>
            </a:r>
          </a:p>
        </p:txBody>
      </p:sp>
      <p:sp>
        <p:nvSpPr>
          <p:cNvPr id="440" name="Rectangle 53"/>
          <p:cNvSpPr txBox="1"/>
          <p:nvPr/>
        </p:nvSpPr>
        <p:spPr>
          <a:xfrm>
            <a:off x="5257913" y="3432885"/>
            <a:ext cx="122624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/>
            </a:pPr>
            <a:r>
              <a:t>Amanda Jagolino, MD</a:t>
            </a:r>
          </a:p>
          <a:p>
            <a:pPr algn="ctr">
              <a:defRPr sz="1000"/>
            </a:pPr>
            <a:r>
              <a:t>Neurology</a:t>
            </a:r>
          </a:p>
        </p:txBody>
      </p:sp>
      <p:sp>
        <p:nvSpPr>
          <p:cNvPr id="441" name="Rectangle 54"/>
          <p:cNvSpPr txBox="1"/>
          <p:nvPr/>
        </p:nvSpPr>
        <p:spPr>
          <a:xfrm>
            <a:off x="6973748" y="3424258"/>
            <a:ext cx="104740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/>
            </a:pPr>
            <a:r>
              <a:t>Rachel Jantea, MD</a:t>
            </a:r>
          </a:p>
          <a:p>
            <a:pPr algn="ctr">
              <a:defRPr sz="1000"/>
            </a:pPr>
            <a:r>
              <a:t>Internal Medicine</a:t>
            </a:r>
          </a:p>
        </p:txBody>
      </p:sp>
      <p:sp>
        <p:nvSpPr>
          <p:cNvPr id="442" name="Rectangle 55"/>
          <p:cNvSpPr txBox="1"/>
          <p:nvPr/>
        </p:nvSpPr>
        <p:spPr>
          <a:xfrm>
            <a:off x="1013662" y="5404944"/>
            <a:ext cx="138028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/>
            </a:pPr>
            <a:r>
              <a:t>Marsal Sanches, MD, PhD</a:t>
            </a:r>
          </a:p>
          <a:p>
            <a:pPr algn="ctr">
              <a:defRPr sz="1000"/>
            </a:pPr>
            <a:r>
              <a:t>Psychiatry</a:t>
            </a:r>
          </a:p>
        </p:txBody>
      </p:sp>
      <p:sp>
        <p:nvSpPr>
          <p:cNvPr id="443" name="Rectangle 56"/>
          <p:cNvSpPr txBox="1"/>
          <p:nvPr/>
        </p:nvSpPr>
        <p:spPr>
          <a:xfrm>
            <a:off x="2889489" y="5398398"/>
            <a:ext cx="96033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/>
            </a:pPr>
            <a:r>
              <a:t>Ana Ugueto, PhD</a:t>
            </a:r>
          </a:p>
          <a:p>
            <a:pPr algn="ctr">
              <a:defRPr sz="1000"/>
            </a:pPr>
            <a:r>
              <a:t>Psychiatry</a:t>
            </a:r>
          </a:p>
        </p:txBody>
      </p:sp>
      <p:sp>
        <p:nvSpPr>
          <p:cNvPr id="444" name="Rectangle 57"/>
          <p:cNvSpPr txBox="1"/>
          <p:nvPr/>
        </p:nvSpPr>
        <p:spPr>
          <a:xfrm>
            <a:off x="4502225" y="5398558"/>
            <a:ext cx="109831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/>
            </a:pPr>
            <a:r>
              <a:t>Naveen Vanga, MD</a:t>
            </a:r>
          </a:p>
          <a:p>
            <a:pPr algn="ctr">
              <a:defRPr sz="1000"/>
            </a:pPr>
            <a:r>
              <a:t>Anesthesiology</a:t>
            </a:r>
          </a:p>
        </p:txBody>
      </p:sp>
      <p:sp>
        <p:nvSpPr>
          <p:cNvPr id="445" name="Rectangle 58"/>
          <p:cNvSpPr txBox="1"/>
          <p:nvPr/>
        </p:nvSpPr>
        <p:spPr>
          <a:xfrm>
            <a:off x="6349413" y="5381968"/>
            <a:ext cx="85181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/>
            </a:pPr>
            <a:r>
              <a:t>John Zaki, MD</a:t>
            </a:r>
          </a:p>
          <a:p>
            <a:pPr algn="ctr">
              <a:defRPr sz="1000"/>
            </a:pPr>
            <a:r>
              <a:t>Anesthesiology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8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"/>
              <a:buNone/>
            </a:pPr>
            <a:endParaRPr/>
          </a:p>
          <a:p>
            <a:pPr marL="0" indent="0">
              <a:buSzTx/>
              <a:buFont typeface="Wingdings"/>
              <a:buNone/>
            </a:pPr>
            <a:endParaRPr/>
          </a:p>
          <a:p>
            <a:pPr marL="0" indent="0">
              <a:buSzTx/>
              <a:buFont typeface="Wingdings"/>
              <a:buNone/>
            </a:pPr>
            <a:endParaRPr/>
          </a:p>
          <a:p>
            <a:pPr marL="0" indent="0" algn="ctr">
              <a:buSzTx/>
              <a:buFont typeface="Wingdings"/>
              <a:buNone/>
              <a:defRPr sz="5400"/>
            </a:pPr>
            <a:r>
              <a:t>Questions???</a:t>
            </a:r>
          </a:p>
          <a:p>
            <a:pPr marL="0" indent="0" algn="ctr">
              <a:buSzTx/>
              <a:buFont typeface="Wingdings"/>
              <a:buNone/>
              <a:defRPr sz="4000">
                <a:solidFill>
                  <a:srgbClr val="0000FF"/>
                </a:solidFill>
              </a:defRPr>
            </a:pPr>
            <a:r>
              <a:rPr u="sng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hlinkClick r:id="rId2"/>
              </a:rPr>
              <a:t>https://go.uth.edu/AME-ER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Title 1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991600" cy="990600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r>
              <a:t>AME Application: Deadline June 30, 2022</a:t>
            </a:r>
          </a:p>
        </p:txBody>
      </p:sp>
      <p:sp>
        <p:nvSpPr>
          <p:cNvPr id="45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1" cy="51054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buSzTx/>
              <a:buFont typeface="Wingdings"/>
              <a:buNone/>
              <a:defRPr sz="2200" b="1" u="sng"/>
            </a:pPr>
            <a:r>
              <a:t>Phase 1: Nomination Process</a:t>
            </a:r>
            <a:r>
              <a:rPr u="none"/>
              <a:t> </a:t>
            </a:r>
            <a:r>
              <a:rPr b="0" u="none"/>
              <a:t>(faculty member a minimum of 3 years)</a:t>
            </a:r>
          </a:p>
          <a:p>
            <a:pPr marL="320039" indent="-320039">
              <a:lnSpc>
                <a:spcPct val="80000"/>
              </a:lnSpc>
              <a:defRPr sz="2200" b="1"/>
            </a:pPr>
            <a:r>
              <a:t>Candidate’s chairperson/division head letter of nomination </a:t>
            </a:r>
            <a:r>
              <a:rPr b="0"/>
              <a:t>with specific reference to the candidate’s educational accomplishments, and with </a:t>
            </a:r>
            <a:r>
              <a:t>agreement to the candidate’s commitment to an average of 4 hours/month for academy activities.</a:t>
            </a:r>
          </a:p>
          <a:p>
            <a:pPr marL="320039" indent="-320039">
              <a:lnSpc>
                <a:spcPct val="80000"/>
              </a:lnSpc>
              <a:defRPr sz="2200" b="1"/>
            </a:pPr>
            <a:endParaRPr/>
          </a:p>
          <a:p>
            <a:pPr marL="320039" indent="-320039">
              <a:lnSpc>
                <a:spcPct val="80000"/>
              </a:lnSpc>
              <a:defRPr sz="2200" b="1"/>
            </a:pPr>
            <a:r>
              <a:t>Candidate letter </a:t>
            </a:r>
            <a:r>
              <a:rPr b="0"/>
              <a:t>that includes reasons for interest in the Academy and agreement with the commitment to an average of 4 hours/month for academy activities. </a:t>
            </a:r>
          </a:p>
          <a:p>
            <a:pPr marL="320039" indent="-320039">
              <a:lnSpc>
                <a:spcPct val="80000"/>
              </a:lnSpc>
              <a:defRPr sz="2200"/>
            </a:pPr>
            <a:endParaRPr b="0"/>
          </a:p>
          <a:p>
            <a:pPr marL="320039" indent="-320039">
              <a:lnSpc>
                <a:spcPct val="80000"/>
              </a:lnSpc>
              <a:defRPr sz="2200" b="1"/>
            </a:pPr>
            <a:r>
              <a:t>List of current direct teaching activities</a:t>
            </a:r>
            <a:r>
              <a:rPr b="0"/>
              <a:t>: medical students, dental students, graduate students, postdoctoral students, residents, clinical fellows, faculty.</a:t>
            </a:r>
          </a:p>
          <a:p>
            <a:pPr marL="320039" indent="-320039">
              <a:lnSpc>
                <a:spcPct val="80000"/>
              </a:lnSpc>
              <a:defRPr sz="2200"/>
            </a:pPr>
            <a:endParaRPr b="0"/>
          </a:p>
          <a:p>
            <a:pPr marL="320039" indent="-320039">
              <a:lnSpc>
                <a:spcPct val="80000"/>
              </a:lnSpc>
              <a:defRPr sz="2200" b="1"/>
            </a:pPr>
            <a:r>
              <a:t>Current CV</a:t>
            </a:r>
            <a:r>
              <a:rPr b="0"/>
              <a:t>. </a:t>
            </a:r>
          </a:p>
          <a:p>
            <a:pPr marL="0" indent="0">
              <a:lnSpc>
                <a:spcPct val="80000"/>
              </a:lnSpc>
              <a:buSzTx/>
              <a:buFont typeface="Wingdings"/>
              <a:buNone/>
              <a:defRPr sz="2200"/>
            </a:pPr>
            <a:r>
              <a:t>                                    </a:t>
            </a:r>
            <a:r>
              <a:rPr>
                <a:solidFill>
                  <a:srgbClr val="FF0000"/>
                </a:solidFill>
              </a:rPr>
              <a:t>(PDF FORMAT PREFERRED)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ubtitle 2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 algn="ctr" defTabSz="749808">
              <a:spcBef>
                <a:spcPts val="500"/>
              </a:spcBef>
              <a:defRPr sz="3936" b="1" i="1">
                <a:solidFill>
                  <a:srgbClr val="000000"/>
                </a:solidFill>
                <a:latin typeface="Vijaya"/>
                <a:ea typeface="Vijaya"/>
                <a:cs typeface="Vijaya"/>
                <a:sym typeface="Vijaya"/>
              </a:defRPr>
            </a:lvl1pPr>
          </a:lstStyle>
          <a:p>
            <a:r>
              <a:t>OPEN HOUSE</a:t>
            </a:r>
          </a:p>
        </p:txBody>
      </p:sp>
      <p:sp>
        <p:nvSpPr>
          <p:cNvPr id="321" name="TextBox 1"/>
          <p:cNvSpPr txBox="1"/>
          <p:nvPr/>
        </p:nvSpPr>
        <p:spPr>
          <a:xfrm>
            <a:off x="4389119" y="4343399"/>
            <a:ext cx="167207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 </a:t>
            </a:r>
          </a:p>
        </p:txBody>
      </p:sp>
      <p:pic>
        <p:nvPicPr>
          <p:cNvPr id="32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0" y="6242768"/>
            <a:ext cx="1985335" cy="3316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2000" y="-2568175"/>
            <a:ext cx="7162800" cy="92695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AME Application</a:t>
            </a:r>
          </a:p>
        </p:txBody>
      </p:sp>
      <p:sp>
        <p:nvSpPr>
          <p:cNvPr id="45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1" cy="49530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"/>
              <a:buNone/>
              <a:defRPr sz="2200" b="1" u="sng"/>
            </a:pPr>
            <a:r>
              <a:t>Phase 2: Application Process</a:t>
            </a:r>
          </a:p>
          <a:p>
            <a:pPr marL="320039" indent="-320039">
              <a:defRPr sz="2200"/>
            </a:pPr>
            <a:r>
              <a:t>Highlighted summary of the candidate’s outstanding educational contributions (see criteria);    </a:t>
            </a:r>
          </a:p>
          <a:p>
            <a:pPr marL="320039" indent="-320039">
              <a:defRPr sz="2200"/>
            </a:pPr>
            <a:r>
              <a:t>Personal statements that includes: </a:t>
            </a:r>
            <a:r>
              <a:rPr sz="2000"/>
              <a:t>				</a:t>
            </a:r>
          </a:p>
          <a:p>
            <a:pPr marL="708659" lvl="1" indent="-342900">
              <a:spcBef>
                <a:spcPts val="500"/>
              </a:spcBef>
              <a:buClr>
                <a:schemeClr val="accent1"/>
              </a:buClr>
              <a:buAutoNum type="alphaLcParenR"/>
              <a:defRPr sz="2000"/>
            </a:pPr>
            <a:r>
              <a:t>brief essay describing the candidate’s educational philosophy;</a:t>
            </a:r>
            <a:endParaRPr sz="2600"/>
          </a:p>
          <a:p>
            <a:pPr marL="708659" lvl="1" indent="-342900">
              <a:spcBef>
                <a:spcPts val="500"/>
              </a:spcBef>
              <a:buClr>
                <a:schemeClr val="accent1"/>
              </a:buClr>
              <a:buAutoNum type="alphaLcParenR"/>
              <a:defRPr sz="2000"/>
            </a:pPr>
            <a:r>
              <a:t>enumeration of the candidate’s long-term educational goals; 	</a:t>
            </a:r>
            <a:endParaRPr sz="2600"/>
          </a:p>
          <a:p>
            <a:pPr marL="708659" lvl="1" indent="-342900">
              <a:spcBef>
                <a:spcPts val="500"/>
              </a:spcBef>
              <a:buClr>
                <a:schemeClr val="accent1"/>
              </a:buClr>
              <a:buAutoNum type="alphaLcParenR"/>
              <a:defRPr sz="2000"/>
            </a:pPr>
            <a:r>
              <a:t>statement of commitment, including expected new (or continuing) contributions to the Academy;</a:t>
            </a:r>
            <a:endParaRPr sz="2600"/>
          </a:p>
          <a:p>
            <a:pPr marL="320039" indent="-320039">
              <a:defRPr sz="2200"/>
            </a:pPr>
            <a:r>
              <a:t>List of professional development efforts in education;</a:t>
            </a:r>
          </a:p>
          <a:p>
            <a:pPr marL="320039" indent="-320039">
              <a:defRPr sz="2200"/>
            </a:pPr>
            <a:r>
              <a:t>Three (3) letters of support from peers (at least one from a faculty member at the home or other institutions) and learners who benefited from the educational expertise of the candidate. 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AME Application</a:t>
            </a:r>
          </a:p>
        </p:txBody>
      </p:sp>
      <p:sp>
        <p:nvSpPr>
          <p:cNvPr id="45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1" cy="49530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"/>
              <a:buNone/>
              <a:defRPr sz="2200" b="1" u="sng"/>
            </a:pPr>
            <a:r>
              <a:t>Phase 2: Application Criteria</a:t>
            </a:r>
            <a:r>
              <a:rPr u="none"/>
              <a:t> (in addition to documented direct teaching)</a:t>
            </a:r>
          </a:p>
          <a:p>
            <a:pPr marL="0" indent="0">
              <a:buSzTx/>
              <a:buFont typeface="Wingdings"/>
              <a:buNone/>
              <a:defRPr sz="2200"/>
            </a:pPr>
            <a:r>
              <a:t>Outstanding achievement in </a:t>
            </a:r>
            <a:r>
              <a:rPr u="sng"/>
              <a:t>one or more </a:t>
            </a:r>
            <a:r>
              <a:t>of the following categories:</a:t>
            </a:r>
          </a:p>
          <a:p>
            <a:pPr marL="320039" indent="-320039">
              <a:defRPr sz="2200"/>
            </a:pPr>
            <a:r>
              <a:t>Direct teaching and assessment of learner performance;</a:t>
            </a:r>
          </a:p>
          <a:p>
            <a:pPr marL="320039" indent="-320039">
              <a:defRPr sz="2200"/>
            </a:pPr>
            <a:r>
              <a:t>Mentoring and advising;</a:t>
            </a:r>
          </a:p>
          <a:p>
            <a:pPr marL="320039" indent="-320039">
              <a:defRPr sz="2200"/>
            </a:pPr>
            <a:r>
              <a:t>Development of enduring educational materials (e.g., curriculum development, instructional design or re-design; development of assessment strategies and evaluation instruments)</a:t>
            </a:r>
          </a:p>
          <a:p>
            <a:pPr marL="320039" indent="-320039">
              <a:defRPr sz="2200"/>
            </a:pPr>
            <a:r>
              <a:t>Educational leadership;</a:t>
            </a:r>
          </a:p>
          <a:p>
            <a:pPr marL="320039" indent="-320039">
              <a:defRPr sz="2200"/>
            </a:pPr>
            <a:r>
              <a:t>Educational scholarship (dissemination, peer review, impact of education-related product).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AME Application</a:t>
            </a:r>
          </a:p>
        </p:txBody>
      </p:sp>
      <p:sp>
        <p:nvSpPr>
          <p:cNvPr id="46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1" cy="49530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"/>
              <a:buNone/>
              <a:defRPr sz="2000" b="1" u="sng"/>
            </a:pPr>
            <a:r>
              <a:t>Membership Selection</a:t>
            </a:r>
            <a:r>
              <a:rPr b="0" u="none"/>
              <a:t>: The Membership Committee selection criteria include,</a:t>
            </a:r>
          </a:p>
          <a:p>
            <a:pPr>
              <a:defRPr sz="2000" b="1"/>
            </a:pPr>
            <a:r>
              <a:t>Breadth and variety </a:t>
            </a:r>
            <a:r>
              <a:rPr b="0"/>
              <a:t>of the educational contributions; </a:t>
            </a:r>
          </a:p>
          <a:p>
            <a:pPr>
              <a:defRPr sz="2000" b="1"/>
            </a:pPr>
            <a:r>
              <a:t>Quantity</a:t>
            </a:r>
            <a:r>
              <a:rPr b="0"/>
              <a:t> of the educational contributions; </a:t>
            </a:r>
          </a:p>
          <a:p>
            <a:pPr>
              <a:defRPr sz="2000" b="1"/>
            </a:pPr>
            <a:r>
              <a:t>Quality</a:t>
            </a:r>
            <a:r>
              <a:rPr b="0"/>
              <a:t> of the educational contributions as measured by outcomes;</a:t>
            </a:r>
          </a:p>
          <a:p>
            <a:pPr>
              <a:defRPr sz="2000" b="1"/>
            </a:pPr>
            <a:r>
              <a:t>Innovation and impact </a:t>
            </a:r>
            <a:r>
              <a:rPr b="0"/>
              <a:t>of the educational contributions;</a:t>
            </a:r>
          </a:p>
          <a:p>
            <a:pPr>
              <a:defRPr sz="2000" b="1"/>
            </a:pPr>
            <a:r>
              <a:t>Scholarly activities </a:t>
            </a:r>
            <a:r>
              <a:rPr b="0"/>
              <a:t>related to education</a:t>
            </a:r>
          </a:p>
          <a:p>
            <a:pPr>
              <a:defRPr sz="2000" b="1"/>
            </a:pPr>
            <a:r>
              <a:t>Reputation</a:t>
            </a:r>
            <a:r>
              <a:rPr b="0"/>
              <a:t> as an educator; </a:t>
            </a:r>
          </a:p>
          <a:p>
            <a:pPr>
              <a:defRPr sz="2000" b="1"/>
            </a:pPr>
            <a:r>
              <a:t>Length of time </a:t>
            </a:r>
            <a:r>
              <a:rPr b="0"/>
              <a:t>at the health science center(s) with active involvement in educational effort.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3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"/>
              <a:buNone/>
            </a:pPr>
            <a:endParaRPr/>
          </a:p>
          <a:p>
            <a:pPr marL="0" indent="0">
              <a:buSzTx/>
              <a:buFont typeface="Wingdings"/>
              <a:buNone/>
            </a:pPr>
            <a:endParaRPr/>
          </a:p>
          <a:p>
            <a:pPr marL="0" indent="0">
              <a:buSzTx/>
              <a:buFont typeface="Wingdings"/>
              <a:buNone/>
            </a:pPr>
            <a:endParaRPr/>
          </a:p>
          <a:p>
            <a:pPr marL="0" indent="0" algn="ctr">
              <a:buSzTx/>
              <a:buFont typeface="Wingdings"/>
              <a:buNone/>
              <a:defRPr sz="5400"/>
            </a:pPr>
            <a:r>
              <a:t>Questions???</a:t>
            </a:r>
          </a:p>
          <a:p>
            <a:pPr marL="0" indent="0" algn="ctr">
              <a:buSzTx/>
              <a:buFont typeface="Wingdings"/>
              <a:buNone/>
              <a:defRPr sz="4000"/>
            </a:pPr>
            <a:r>
              <a:rPr u="sng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hlinkClick r:id="rId2"/>
              </a:rPr>
              <a:t>https://go.uth.edu/AME-ER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1"/>
            </a:lvl1pPr>
          </a:lstStyle>
          <a:p>
            <a:r>
              <a:t>What is a Master Educator </a:t>
            </a:r>
          </a:p>
        </p:txBody>
      </p:sp>
      <p:sp>
        <p:nvSpPr>
          <p:cNvPr id="32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1" cy="4724400"/>
          </a:xfrm>
          <a:prstGeom prst="rect">
            <a:avLst/>
          </a:prstGeom>
        </p:spPr>
        <p:txBody>
          <a:bodyPr/>
          <a:lstStyle/>
          <a:p>
            <a:pPr>
              <a:buSzTx/>
              <a:buFont typeface="Wingdings"/>
              <a:buNone/>
              <a:defRPr sz="1800"/>
            </a:pPr>
            <a:r>
              <a:t>A Master Educator:</a:t>
            </a:r>
          </a:p>
          <a:p>
            <a:pPr>
              <a:defRPr sz="1800"/>
            </a:pPr>
            <a:r>
              <a:t>has clear, realistic and important goals that reflect the needs of the profession, society, learners and other faculty </a:t>
            </a:r>
          </a:p>
          <a:p>
            <a:pPr>
              <a:defRPr sz="1800"/>
            </a:pPr>
            <a:r>
              <a:t>is prepared to teach effectively and takes advantage of new strategies</a:t>
            </a:r>
          </a:p>
          <a:p>
            <a:pPr>
              <a:defRPr sz="1800"/>
            </a:pPr>
            <a:r>
              <a:t>uses appropriate methods to teach or design an educational program or curriculum</a:t>
            </a:r>
          </a:p>
          <a:p>
            <a:pPr>
              <a:defRPr sz="1800"/>
            </a:pPr>
            <a:r>
              <a:t>employs educational strategies that can serve as a model for others</a:t>
            </a:r>
          </a:p>
          <a:p>
            <a:pPr>
              <a:defRPr sz="1800"/>
            </a:pPr>
            <a:r>
              <a:t>formally shares lessons learned or shares enduring materials with peers at the local, regional, or national level </a:t>
            </a:r>
          </a:p>
          <a:p>
            <a:pPr>
              <a:defRPr sz="1800"/>
            </a:pPr>
            <a:r>
              <a:t>acts as a peer reviewer of educational grants, journals, curriculum or awards. </a:t>
            </a:r>
          </a:p>
          <a:p>
            <a:pPr>
              <a:defRPr sz="1800"/>
            </a:pPr>
            <a:r>
              <a:t>uses feedback from learners and peers</a:t>
            </a:r>
          </a:p>
          <a:p>
            <a:pPr>
              <a:defRPr sz="1800"/>
            </a:pPr>
            <a:r>
              <a:t>provides vision, direction, and leadership for educational programs</a:t>
            </a:r>
          </a:p>
          <a:p>
            <a:pPr>
              <a:defRPr sz="1800"/>
            </a:pPr>
            <a:r>
              <a:t>serves the educational community through active participation in and contribution to local, regional, national, and international educational organizations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Why an Academy?</a:t>
            </a:r>
          </a:p>
        </p:txBody>
      </p:sp>
      <p:sp>
        <p:nvSpPr>
          <p:cNvPr id="333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Symbol of Medical School’s educational mission</a:t>
            </a:r>
          </a:p>
          <a:p>
            <a:endParaRPr/>
          </a:p>
          <a:p>
            <a:r>
              <a:t>Raises the standard for educators</a:t>
            </a:r>
          </a:p>
          <a:p>
            <a:endParaRPr/>
          </a:p>
          <a:p>
            <a:r>
              <a:t>Provides a “ home” for the community of educators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itle 1"/>
          <p:cNvSpPr txBox="1">
            <a:spLocks noGrp="1"/>
          </p:cNvSpPr>
          <p:nvPr>
            <p:ph type="title"/>
          </p:nvPr>
        </p:nvSpPr>
        <p:spPr>
          <a:xfrm>
            <a:off x="612648" y="457200"/>
            <a:ext cx="8153401" cy="990600"/>
          </a:xfrm>
          <a:prstGeom prst="rect">
            <a:avLst/>
          </a:prstGeom>
        </p:spPr>
        <p:txBody>
          <a:bodyPr/>
          <a:lstStyle/>
          <a:p>
            <a:pPr defTabSz="667512">
              <a:defRPr sz="3212" b="1" i="1"/>
            </a:pPr>
            <a:r>
              <a:t>Mission Statement</a:t>
            </a:r>
            <a:br/>
            <a:endParaRPr/>
          </a:p>
        </p:txBody>
      </p:sp>
      <p:sp>
        <p:nvSpPr>
          <p:cNvPr id="336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SzTx/>
              <a:buFont typeface="Wingdings"/>
              <a:buNone/>
            </a:pPr>
            <a:endParaRPr/>
          </a:p>
          <a:p>
            <a:pPr>
              <a:lnSpc>
                <a:spcPct val="90000"/>
              </a:lnSpc>
              <a:buSzTx/>
              <a:buFont typeface="Wingdings"/>
              <a:buNone/>
            </a:pPr>
            <a:r>
              <a:t>McGovern Medical School (MMS) Academy of Master Educators (AME) at UTHealth serves to: </a:t>
            </a:r>
          </a:p>
          <a:p>
            <a:pPr>
              <a:lnSpc>
                <a:spcPct val="90000"/>
              </a:lnSpc>
              <a:buSzTx/>
              <a:buFont typeface="Wingdings"/>
              <a:buNone/>
            </a:pPr>
            <a:r>
              <a:t>	1. recognize, develop, and promote outstanding faculty educators</a:t>
            </a:r>
          </a:p>
          <a:p>
            <a:pPr>
              <a:lnSpc>
                <a:spcPct val="90000"/>
              </a:lnSpc>
              <a:buSzTx/>
              <a:buFont typeface="Wingdings"/>
              <a:buNone/>
            </a:pPr>
            <a:r>
              <a:t>	2. support excellence in undergraduate and graduate teaching</a:t>
            </a:r>
          </a:p>
          <a:p>
            <a:pPr>
              <a:lnSpc>
                <a:spcPct val="90000"/>
              </a:lnSpc>
              <a:buSzTx/>
              <a:buFont typeface="Wingdings"/>
              <a:buNone/>
            </a:pPr>
            <a:r>
              <a:t>	3. improving curriculum</a:t>
            </a:r>
          </a:p>
          <a:p>
            <a:pPr>
              <a:lnSpc>
                <a:spcPct val="90000"/>
              </a:lnSpc>
              <a:buSzTx/>
              <a:buFont typeface="Wingdings"/>
              <a:buNone/>
            </a:pPr>
            <a:r>
              <a:t>	4. advancing educational scholarship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AME Member survey 2020:</a:t>
            </a:r>
          </a:p>
        </p:txBody>
      </p:sp>
      <p:pic>
        <p:nvPicPr>
          <p:cNvPr id="339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2775" y="2707224"/>
            <a:ext cx="8063427" cy="2281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01" y="1752600"/>
            <a:ext cx="8766049" cy="6191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Myths (local) about AME:</a:t>
            </a:r>
          </a:p>
        </p:txBody>
      </p:sp>
      <p:sp>
        <p:nvSpPr>
          <p:cNvPr id="343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Dependent on Academic Rank</a:t>
            </a:r>
          </a:p>
          <a:p>
            <a:endParaRPr/>
          </a:p>
          <a:p>
            <a:r>
              <a:t>Need strong publication history</a:t>
            </a:r>
          </a:p>
          <a:p>
            <a:endParaRPr/>
          </a:p>
          <a:p>
            <a:r>
              <a:t>National Reputation is Essential</a:t>
            </a:r>
          </a:p>
          <a:p>
            <a:endParaRPr/>
          </a:p>
          <a:p>
            <a:r>
              <a:t>Extremely competitive process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itle 1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>
              <a:defRPr b="1" i="1"/>
            </a:pPr>
            <a:r>
              <a:t>AME Goals</a:t>
            </a:r>
            <a:r>
              <a:rPr sz="1800" i="0" u="sng"/>
              <a:t> </a:t>
            </a:r>
            <a:br>
              <a:rPr sz="1800" i="0" u="sng"/>
            </a:br>
            <a:endParaRPr sz="1800" i="0" u="sng"/>
          </a:p>
        </p:txBody>
      </p:sp>
      <p:sp>
        <p:nvSpPr>
          <p:cNvPr id="34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12648" y="1676400"/>
            <a:ext cx="8153401" cy="5029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buSzTx/>
              <a:buFont typeface="Wingdings"/>
              <a:buNone/>
              <a:defRPr sz="2000"/>
            </a:pPr>
            <a:r>
              <a:t>A formal organization of distinguished scholars recognized for their teaching and educational excellence and committed to the enhancement of medical and graduate education</a:t>
            </a:r>
            <a:endParaRPr sz="1800"/>
          </a:p>
          <a:p>
            <a:pPr>
              <a:lnSpc>
                <a:spcPct val="80000"/>
              </a:lnSpc>
              <a:buSzTx/>
              <a:buFont typeface="Wingdings"/>
              <a:buNone/>
              <a:defRPr sz="2000" b="1"/>
            </a:pPr>
            <a:r>
              <a:t>An overarching goal of AME is to have diverse membership representing the many disciplines in health science education</a:t>
            </a:r>
            <a:endParaRPr sz="1800" u="sng"/>
          </a:p>
          <a:p>
            <a:pPr>
              <a:lnSpc>
                <a:spcPct val="80000"/>
              </a:lnSpc>
              <a:buSzTx/>
              <a:buFont typeface="Wingdings"/>
              <a:buNone/>
              <a:defRPr sz="1800" b="1" u="sng"/>
            </a:pPr>
            <a:r>
              <a:t>AME Goals</a:t>
            </a:r>
          </a:p>
          <a:p>
            <a:pPr>
              <a:lnSpc>
                <a:spcPct val="80000"/>
              </a:lnSpc>
              <a:defRPr sz="1800"/>
            </a:pPr>
            <a:r>
              <a:t>Educate future physicians, dentists, and biomedical scientists</a:t>
            </a:r>
            <a:endParaRPr b="1" u="sng"/>
          </a:p>
          <a:p>
            <a:pPr>
              <a:lnSpc>
                <a:spcPct val="80000"/>
              </a:lnSpc>
              <a:defRPr sz="1800"/>
            </a:pPr>
            <a:r>
              <a:t>Enhance knowledge and skills of all teaching faculty</a:t>
            </a:r>
            <a:endParaRPr b="1" u="sng"/>
          </a:p>
          <a:p>
            <a:pPr>
              <a:lnSpc>
                <a:spcPct val="80000"/>
              </a:lnSpc>
              <a:defRPr sz="1800"/>
            </a:pPr>
            <a:r>
              <a:t>Promote curriculum design and innovation</a:t>
            </a:r>
            <a:endParaRPr b="1" u="sng"/>
          </a:p>
          <a:p>
            <a:pPr>
              <a:lnSpc>
                <a:spcPct val="80000"/>
              </a:lnSpc>
              <a:defRPr sz="1800"/>
            </a:pPr>
            <a:r>
              <a:t>Support professional development and academic advancement of educators</a:t>
            </a:r>
          </a:p>
          <a:p>
            <a:pPr>
              <a:lnSpc>
                <a:spcPct val="80000"/>
              </a:lnSpc>
              <a:defRPr sz="1800"/>
            </a:pPr>
            <a:r>
              <a:t>Recognize and reward outstanding educators for their exceptional contributions;</a:t>
            </a:r>
            <a:endParaRPr b="1" u="sng"/>
          </a:p>
          <a:p>
            <a:pPr>
              <a:lnSpc>
                <a:spcPct val="80000"/>
              </a:lnSpc>
              <a:defRPr sz="1800"/>
            </a:pPr>
            <a:r>
              <a:t>Foster educational scholarship with dedicated resources, including endowments and grants</a:t>
            </a:r>
            <a:endParaRPr b="1" u="sng"/>
          </a:p>
          <a:p>
            <a:pPr>
              <a:lnSpc>
                <a:spcPct val="80000"/>
              </a:lnSpc>
              <a:defRPr sz="1800"/>
            </a:pPr>
            <a:r>
              <a:t>Sponsor innovative AME educational initiatives and collaboration among disciplines and institutions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1"/>
            </a:lvl1pPr>
          </a:lstStyle>
          <a:p>
            <a:r>
              <a:t>Benefits</a:t>
            </a:r>
          </a:p>
        </p:txBody>
      </p:sp>
      <p:sp>
        <p:nvSpPr>
          <p:cNvPr id="35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1" cy="4953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sz="1800"/>
            </a:pPr>
            <a:r>
              <a:t>Recognition as a "Master Educator" by peers. All Academy members will be eligible for the designation of "Distinguished Educator Professor."</a:t>
            </a:r>
            <a:endParaRPr sz="1300"/>
          </a:p>
          <a:p>
            <a:pPr>
              <a:lnSpc>
                <a:spcPct val="80000"/>
              </a:lnSpc>
              <a:defRPr sz="1800" b="1"/>
            </a:pPr>
            <a:r>
              <a:t>Opportunity to participate in local "learning communities" with other faculty educator</a:t>
            </a:r>
            <a:endParaRPr sz="1300"/>
          </a:p>
          <a:p>
            <a:pPr>
              <a:lnSpc>
                <a:spcPct val="80000"/>
              </a:lnSpc>
              <a:defRPr sz="1800"/>
            </a:pPr>
            <a:r>
              <a:t>Opportunity to meet new collaborators and to participate in scholarly activities and projects</a:t>
            </a:r>
            <a:endParaRPr sz="1300"/>
          </a:p>
          <a:p>
            <a:pPr>
              <a:lnSpc>
                <a:spcPct val="80000"/>
              </a:lnSpc>
              <a:defRPr sz="1800" b="1"/>
            </a:pPr>
            <a:r>
              <a:t>Support for personal development of one's educational knowledge and skills </a:t>
            </a:r>
            <a:r>
              <a:rPr b="0"/>
              <a:t>(education meetings, courses, workshops, colloquia, seminar programs, journal clubs)</a:t>
            </a:r>
            <a:endParaRPr sz="1300"/>
          </a:p>
          <a:p>
            <a:pPr>
              <a:lnSpc>
                <a:spcPct val="80000"/>
              </a:lnSpc>
              <a:defRPr sz="1800"/>
            </a:pPr>
            <a:r>
              <a:t>Opportunity to mentor and to be mentored</a:t>
            </a:r>
            <a:endParaRPr sz="1300"/>
          </a:p>
          <a:p>
            <a:pPr>
              <a:lnSpc>
                <a:spcPct val="80000"/>
              </a:lnSpc>
              <a:defRPr sz="1800"/>
            </a:pPr>
            <a:r>
              <a:t>Participation in enhancement of the educational environment for the entire MMS at UTHeath community and for advocating institutional recognition and rewards of faculty educators</a:t>
            </a:r>
            <a:endParaRPr sz="1300"/>
          </a:p>
          <a:p>
            <a:pPr>
              <a:lnSpc>
                <a:spcPct val="80000"/>
              </a:lnSpc>
              <a:defRPr sz="1800"/>
            </a:pPr>
            <a:r>
              <a:t>Opportunity to promote new and enhanced disciplinary and interdisciplinary educational programs</a:t>
            </a:r>
            <a:endParaRPr sz="1300"/>
          </a:p>
          <a:p>
            <a:pPr>
              <a:lnSpc>
                <a:spcPct val="80000"/>
              </a:lnSpc>
              <a:defRPr sz="1800"/>
            </a:pPr>
            <a:r>
              <a:t>Opportunity for financial support as it becomes available (e.g., support for education-related activities, Master-Teacher Program, endowed professorships)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edian">
  <a:themeElements>
    <a:clrScheme name="Media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000FF"/>
      </a:hlink>
      <a:folHlink>
        <a:srgbClr val="FF00FF"/>
      </a:folHlink>
    </a:clrScheme>
    <a:fontScheme name="Media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edi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round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round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edian">
  <a:themeElements>
    <a:clrScheme name="Media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000FF"/>
      </a:hlink>
      <a:folHlink>
        <a:srgbClr val="FF00FF"/>
      </a:folHlink>
    </a:clrScheme>
    <a:fontScheme name="Media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edi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round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round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2229</Words>
  <Application>Microsoft Office PowerPoint</Application>
  <PresentationFormat>On-screen Show (4:3)</PresentationFormat>
  <Paragraphs>330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AGaramond</vt:lpstr>
      <vt:lpstr>Arial</vt:lpstr>
      <vt:lpstr>Calibri</vt:lpstr>
      <vt:lpstr>Calibri Light</vt:lpstr>
      <vt:lpstr>Eras Medium ITC</vt:lpstr>
      <vt:lpstr>Tw Cen MT</vt:lpstr>
      <vt:lpstr>Vijaya</vt:lpstr>
      <vt:lpstr>Wingdings</vt:lpstr>
      <vt:lpstr>Median</vt:lpstr>
      <vt:lpstr>PowerPoint Presentation</vt:lpstr>
      <vt:lpstr>PowerPoint Presentation</vt:lpstr>
      <vt:lpstr>What is a Master Educator </vt:lpstr>
      <vt:lpstr>Why an Academy?</vt:lpstr>
      <vt:lpstr>Mission Statement </vt:lpstr>
      <vt:lpstr>AME Member survey 2020:</vt:lpstr>
      <vt:lpstr>Myths (local) about AME:</vt:lpstr>
      <vt:lpstr>AME Goals  </vt:lpstr>
      <vt:lpstr>Benefits</vt:lpstr>
      <vt:lpstr>Current Members </vt:lpstr>
      <vt:lpstr>Academy Member Responsibilities </vt:lpstr>
      <vt:lpstr>AME Education Activities</vt:lpstr>
      <vt:lpstr>AME Activities</vt:lpstr>
      <vt:lpstr>PowerPoint Presentation</vt:lpstr>
      <vt:lpstr>AME Committees</vt:lpstr>
      <vt:lpstr>2020 New Inductees</vt:lpstr>
      <vt:lpstr>2021 New Inductees</vt:lpstr>
      <vt:lpstr>PowerPoint Presentation</vt:lpstr>
      <vt:lpstr>AME Application: Deadline June 30, 2022</vt:lpstr>
      <vt:lpstr>AME Application</vt:lpstr>
      <vt:lpstr>AME Application</vt:lpstr>
      <vt:lpstr>AME Application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Howard, Alicia</dc:creator>
  <cp:lastModifiedBy>Howard, Alicia</cp:lastModifiedBy>
  <cp:revision>1</cp:revision>
  <dcterms:modified xsi:type="dcterms:W3CDTF">2022-05-17T16:01:55Z</dcterms:modified>
</cp:coreProperties>
</file>