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7" r:id="rId7"/>
    <p:sldId id="26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633"/>
    <a:srgbClr val="FF7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68" d="100"/>
          <a:sy n="68" d="100"/>
        </p:scale>
        <p:origin x="5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uthtmc-my.sharepoint.com/personal/peggy_h_huang_uth_tmc_edu/Documents/UT%20Med%20School/Workshops/Peer%20Coaching%20and%20Training/Swail%202019%20Peer%20Coaching.mp4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1AEF4E-F3AC-4F11-8D67-DA700F6CA111}" type="doc">
      <dgm:prSet loTypeId="urn:microsoft.com/office/officeart/2005/8/layout/hProcess9" loCatId="process" qsTypeId="urn:microsoft.com/office/officeart/2005/8/quickstyle/3d1" qsCatId="3D" csTypeId="urn:microsoft.com/office/officeart/2005/8/colors/accent4_3" csCatId="accent4" phldr="1"/>
      <dgm:spPr/>
    </dgm:pt>
    <dgm:pt modelId="{AD744460-6408-414B-9E7D-EA3977974D1A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Meet with peer observer to discuss goals for observation</a:t>
          </a:r>
        </a:p>
      </dgm:t>
    </dgm:pt>
    <dgm:pt modelId="{AC01DC2F-4A9C-48BE-9595-8749DD71628E}" type="parTrans" cxnId="{C5AC63C2-94C7-4AF9-80FA-25FBB938F310}">
      <dgm:prSet/>
      <dgm:spPr/>
      <dgm:t>
        <a:bodyPr/>
        <a:lstStyle/>
        <a:p>
          <a:endParaRPr lang="en-US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B1133C-EDC9-4052-AEA4-25027D0E3516}" type="sibTrans" cxnId="{C5AC63C2-94C7-4AF9-80FA-25FBB938F310}">
      <dgm:prSet/>
      <dgm:spPr/>
      <dgm:t>
        <a:bodyPr/>
        <a:lstStyle/>
        <a:p>
          <a:endParaRPr lang="en-US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7B3949-D64B-4BEA-A2FD-0A596F98E273}">
      <dgm:prSet phldrT="[Text]"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Peer completes observation form/ documentation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8A9AE5-86DE-4F34-BE21-CB83A858AE50}" type="parTrans" cxnId="{0EEE81C4-9135-42F2-B20A-D21DE2872BA3}">
      <dgm:prSet/>
      <dgm:spPr/>
      <dgm:t>
        <a:bodyPr/>
        <a:lstStyle/>
        <a:p>
          <a:endParaRPr lang="en-US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01518B-38C3-401C-A8CF-F30EAF23B4B8}" type="sibTrans" cxnId="{0EEE81C4-9135-42F2-B20A-D21DE2872BA3}">
      <dgm:prSet/>
      <dgm:spPr/>
      <dgm:t>
        <a:bodyPr/>
        <a:lstStyle/>
        <a:p>
          <a:endParaRPr lang="en-US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08D581-E3E3-490F-98CA-1337128E3D22}">
      <dgm:prSet phldrT="[Text]" custT="1"/>
      <dgm:spPr/>
      <dgm:t>
        <a:bodyPr/>
        <a:lstStyle/>
        <a:p>
          <a:r>
            <a:rPr lang="en-US" sz="3600">
              <a:latin typeface="Arial" panose="020B0604020202020204" pitchFamily="34" charset="0"/>
              <a:cs typeface="Arial" panose="020B0604020202020204" pitchFamily="34" charset="0"/>
            </a:rPr>
            <a:t>Peer Coach provides feedback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D2565D-021C-4EB7-8596-2C19F5F77588}" type="parTrans" cxnId="{2184C0F7-0715-4D1A-83C4-B8AB8873758B}">
      <dgm:prSet/>
      <dgm:spPr/>
      <dgm:t>
        <a:bodyPr/>
        <a:lstStyle/>
        <a:p>
          <a:endParaRPr lang="en-US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2F2956-CC5B-40D2-8695-09CA80E6226C}" type="sibTrans" cxnId="{2184C0F7-0715-4D1A-83C4-B8AB8873758B}">
      <dgm:prSet/>
      <dgm:spPr/>
      <dgm:t>
        <a:bodyPr/>
        <a:lstStyle/>
        <a:p>
          <a:endParaRPr lang="en-US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B18EB5-6B82-40CB-821F-4EA0EF035560}">
      <dgm:prSet custT="1"/>
      <dgm:spPr/>
      <dgm:t>
        <a:bodyPr/>
        <a:lstStyle/>
        <a:p>
          <a:r>
            <a:rPr lang="en-US" sz="3600" dirty="0">
              <a:latin typeface="Arial" panose="020B0604020202020204" pitchFamily="34" charset="0"/>
              <a:cs typeface="Arial" panose="020B0604020202020204" pitchFamily="34" charset="0"/>
            </a:rPr>
            <a:t>Peer Coach observes</a:t>
          </a:r>
        </a:p>
      </dgm:t>
    </dgm:pt>
    <dgm:pt modelId="{2701E28C-6D55-4F96-9F70-C5746561DE09}" type="parTrans" cxnId="{4597FF03-542F-4833-9980-BD899D2B3259}">
      <dgm:prSet/>
      <dgm:spPr/>
      <dgm:t>
        <a:bodyPr/>
        <a:lstStyle/>
        <a:p>
          <a:endParaRPr lang="en-US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8D179A-D661-4973-852A-8E2C1A33956D}" type="sibTrans" cxnId="{4597FF03-542F-4833-9980-BD899D2B3259}">
      <dgm:prSet/>
      <dgm:spPr/>
      <dgm:t>
        <a:bodyPr/>
        <a:lstStyle/>
        <a:p>
          <a:endParaRPr lang="en-US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FA927B-A83A-4BB8-B9EA-B2F74837D577}" type="pres">
      <dgm:prSet presAssocID="{D41AEF4E-F3AC-4F11-8D67-DA700F6CA111}" presName="CompostProcess" presStyleCnt="0">
        <dgm:presLayoutVars>
          <dgm:dir/>
          <dgm:resizeHandles val="exact"/>
        </dgm:presLayoutVars>
      </dgm:prSet>
      <dgm:spPr/>
    </dgm:pt>
    <dgm:pt modelId="{252E92AE-6B9E-428C-9EB6-D0E6B3F91EB1}" type="pres">
      <dgm:prSet presAssocID="{D41AEF4E-F3AC-4F11-8D67-DA700F6CA111}" presName="arrow" presStyleLbl="bgShp" presStyleIdx="0" presStyleCnt="1"/>
      <dgm:spPr/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8DFDC6E0-2BF6-4927-AD85-FBEC6E87FBF5}" type="pres">
      <dgm:prSet presAssocID="{D41AEF4E-F3AC-4F11-8D67-DA700F6CA111}" presName="linearProcess" presStyleCnt="0"/>
      <dgm:spPr/>
    </dgm:pt>
    <dgm:pt modelId="{A883B8CF-4962-4ED1-8FAE-D2E4A7EAD877}" type="pres">
      <dgm:prSet presAssocID="{AD744460-6408-414B-9E7D-EA3977974D1A}" presName="textNode" presStyleLbl="node1" presStyleIdx="0" presStyleCnt="4">
        <dgm:presLayoutVars>
          <dgm:bulletEnabled val="1"/>
        </dgm:presLayoutVars>
      </dgm:prSet>
      <dgm:spPr/>
    </dgm:pt>
    <dgm:pt modelId="{86965730-2356-4254-AC8F-B89AD70C2A24}" type="pres">
      <dgm:prSet presAssocID="{FAB1133C-EDC9-4052-AEA4-25027D0E3516}" presName="sibTrans" presStyleCnt="0"/>
      <dgm:spPr/>
    </dgm:pt>
    <dgm:pt modelId="{41D04C12-8BC1-43E3-B041-DCDD075D1AE8}" type="pres">
      <dgm:prSet presAssocID="{48B18EB5-6B82-40CB-821F-4EA0EF035560}" presName="textNode" presStyleLbl="node1" presStyleIdx="1" presStyleCnt="4">
        <dgm:presLayoutVars>
          <dgm:bulletEnabled val="1"/>
        </dgm:presLayoutVars>
      </dgm:prSet>
      <dgm:spPr/>
    </dgm:pt>
    <dgm:pt modelId="{73DAE823-1911-47A9-A477-8FFAF0D4B96B}" type="pres">
      <dgm:prSet presAssocID="{348D179A-D661-4973-852A-8E2C1A33956D}" presName="sibTrans" presStyleCnt="0"/>
      <dgm:spPr/>
    </dgm:pt>
    <dgm:pt modelId="{B4137D25-3F36-4EDC-B393-2DB9A08ED7BB}" type="pres">
      <dgm:prSet presAssocID="{447B3949-D64B-4BEA-A2FD-0A596F98E273}" presName="textNode" presStyleLbl="node1" presStyleIdx="2" presStyleCnt="4">
        <dgm:presLayoutVars>
          <dgm:bulletEnabled val="1"/>
        </dgm:presLayoutVars>
      </dgm:prSet>
      <dgm:spPr/>
    </dgm:pt>
    <dgm:pt modelId="{9CB8ECA6-655F-4D53-8A5D-793B0ED60AD1}" type="pres">
      <dgm:prSet presAssocID="{8C01518B-38C3-401C-A8CF-F30EAF23B4B8}" presName="sibTrans" presStyleCnt="0"/>
      <dgm:spPr/>
    </dgm:pt>
    <dgm:pt modelId="{D999CB2A-0EFB-4A58-8A0E-4F3C724A882C}" type="pres">
      <dgm:prSet presAssocID="{B408D581-E3E3-490F-98CA-1337128E3D22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4597FF03-542F-4833-9980-BD899D2B3259}" srcId="{D41AEF4E-F3AC-4F11-8D67-DA700F6CA111}" destId="{48B18EB5-6B82-40CB-821F-4EA0EF035560}" srcOrd="1" destOrd="0" parTransId="{2701E28C-6D55-4F96-9F70-C5746561DE09}" sibTransId="{348D179A-D661-4973-852A-8E2C1A33956D}"/>
    <dgm:cxn modelId="{4F4BF717-4511-4488-8BD4-060AD9D9D58D}" type="presOf" srcId="{AD744460-6408-414B-9E7D-EA3977974D1A}" destId="{A883B8CF-4962-4ED1-8FAE-D2E4A7EAD877}" srcOrd="0" destOrd="0" presId="urn:microsoft.com/office/officeart/2005/8/layout/hProcess9"/>
    <dgm:cxn modelId="{05611718-53B8-4676-AF14-B105D869EDC8}" type="presOf" srcId="{447B3949-D64B-4BEA-A2FD-0A596F98E273}" destId="{B4137D25-3F36-4EDC-B393-2DB9A08ED7BB}" srcOrd="0" destOrd="0" presId="urn:microsoft.com/office/officeart/2005/8/layout/hProcess9"/>
    <dgm:cxn modelId="{40CEB328-6192-481E-B70B-8B2DB863B7CA}" type="presOf" srcId="{48B18EB5-6B82-40CB-821F-4EA0EF035560}" destId="{41D04C12-8BC1-43E3-B041-DCDD075D1AE8}" srcOrd="0" destOrd="0" presId="urn:microsoft.com/office/officeart/2005/8/layout/hProcess9"/>
    <dgm:cxn modelId="{C5AC63C2-94C7-4AF9-80FA-25FBB938F310}" srcId="{D41AEF4E-F3AC-4F11-8D67-DA700F6CA111}" destId="{AD744460-6408-414B-9E7D-EA3977974D1A}" srcOrd="0" destOrd="0" parTransId="{AC01DC2F-4A9C-48BE-9595-8749DD71628E}" sibTransId="{FAB1133C-EDC9-4052-AEA4-25027D0E3516}"/>
    <dgm:cxn modelId="{0EEE81C4-9135-42F2-B20A-D21DE2872BA3}" srcId="{D41AEF4E-F3AC-4F11-8D67-DA700F6CA111}" destId="{447B3949-D64B-4BEA-A2FD-0A596F98E273}" srcOrd="2" destOrd="0" parTransId="{D18A9AE5-86DE-4F34-BE21-CB83A858AE50}" sibTransId="{8C01518B-38C3-401C-A8CF-F30EAF23B4B8}"/>
    <dgm:cxn modelId="{FD9616C8-011C-4318-8D76-3179D5779112}" type="presOf" srcId="{D41AEF4E-F3AC-4F11-8D67-DA700F6CA111}" destId="{D3FA927B-A83A-4BB8-B9EA-B2F74837D577}" srcOrd="0" destOrd="0" presId="urn:microsoft.com/office/officeart/2005/8/layout/hProcess9"/>
    <dgm:cxn modelId="{F97732CA-95E1-46C1-8476-5DBE19185ABA}" type="presOf" srcId="{B408D581-E3E3-490F-98CA-1337128E3D22}" destId="{D999CB2A-0EFB-4A58-8A0E-4F3C724A882C}" srcOrd="0" destOrd="0" presId="urn:microsoft.com/office/officeart/2005/8/layout/hProcess9"/>
    <dgm:cxn modelId="{2184C0F7-0715-4D1A-83C4-B8AB8873758B}" srcId="{D41AEF4E-F3AC-4F11-8D67-DA700F6CA111}" destId="{B408D581-E3E3-490F-98CA-1337128E3D22}" srcOrd="3" destOrd="0" parTransId="{79D2565D-021C-4EB7-8596-2C19F5F77588}" sibTransId="{212F2956-CC5B-40D2-8695-09CA80E6226C}"/>
    <dgm:cxn modelId="{14D87893-619A-4C60-8F60-5A81537F30DD}" type="presParOf" srcId="{D3FA927B-A83A-4BB8-B9EA-B2F74837D577}" destId="{252E92AE-6B9E-428C-9EB6-D0E6B3F91EB1}" srcOrd="0" destOrd="0" presId="urn:microsoft.com/office/officeart/2005/8/layout/hProcess9"/>
    <dgm:cxn modelId="{678A8A9E-B069-49F8-9A96-DF32C249FBE7}" type="presParOf" srcId="{D3FA927B-A83A-4BB8-B9EA-B2F74837D577}" destId="{8DFDC6E0-2BF6-4927-AD85-FBEC6E87FBF5}" srcOrd="1" destOrd="0" presId="urn:microsoft.com/office/officeart/2005/8/layout/hProcess9"/>
    <dgm:cxn modelId="{F4D8EBBF-500C-42EF-8363-1CF366601CE1}" type="presParOf" srcId="{8DFDC6E0-2BF6-4927-AD85-FBEC6E87FBF5}" destId="{A883B8CF-4962-4ED1-8FAE-D2E4A7EAD877}" srcOrd="0" destOrd="0" presId="urn:microsoft.com/office/officeart/2005/8/layout/hProcess9"/>
    <dgm:cxn modelId="{3EC370D6-5D2E-4233-8DD0-C2200789C17A}" type="presParOf" srcId="{8DFDC6E0-2BF6-4927-AD85-FBEC6E87FBF5}" destId="{86965730-2356-4254-AC8F-B89AD70C2A24}" srcOrd="1" destOrd="0" presId="urn:microsoft.com/office/officeart/2005/8/layout/hProcess9"/>
    <dgm:cxn modelId="{BB888394-9F0E-4DC2-8010-F7DD20125DDD}" type="presParOf" srcId="{8DFDC6E0-2BF6-4927-AD85-FBEC6E87FBF5}" destId="{41D04C12-8BC1-43E3-B041-DCDD075D1AE8}" srcOrd="2" destOrd="0" presId="urn:microsoft.com/office/officeart/2005/8/layout/hProcess9"/>
    <dgm:cxn modelId="{1522B591-5ED7-42E1-B093-77B020DF4E46}" type="presParOf" srcId="{8DFDC6E0-2BF6-4927-AD85-FBEC6E87FBF5}" destId="{73DAE823-1911-47A9-A477-8FFAF0D4B96B}" srcOrd="3" destOrd="0" presId="urn:microsoft.com/office/officeart/2005/8/layout/hProcess9"/>
    <dgm:cxn modelId="{5889A376-4909-4B22-8209-7805B65BE781}" type="presParOf" srcId="{8DFDC6E0-2BF6-4927-AD85-FBEC6E87FBF5}" destId="{B4137D25-3F36-4EDC-B393-2DB9A08ED7BB}" srcOrd="4" destOrd="0" presId="urn:microsoft.com/office/officeart/2005/8/layout/hProcess9"/>
    <dgm:cxn modelId="{6A2A37D6-833E-4877-A4AA-A610F4502C82}" type="presParOf" srcId="{8DFDC6E0-2BF6-4927-AD85-FBEC6E87FBF5}" destId="{9CB8ECA6-655F-4D53-8A5D-793B0ED60AD1}" srcOrd="5" destOrd="0" presId="urn:microsoft.com/office/officeart/2005/8/layout/hProcess9"/>
    <dgm:cxn modelId="{76B45D5F-40D0-46ED-85DF-FB017A742ACC}" type="presParOf" srcId="{8DFDC6E0-2BF6-4927-AD85-FBEC6E87FBF5}" destId="{D999CB2A-0EFB-4A58-8A0E-4F3C724A882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2E92AE-6B9E-428C-9EB6-D0E6B3F91EB1}">
      <dsp:nvSpPr>
        <dsp:cNvPr id="0" name=""/>
        <dsp:cNvSpPr/>
      </dsp:nvSpPr>
      <dsp:spPr>
        <a:xfrm>
          <a:off x="870189" y="0"/>
          <a:ext cx="9862148" cy="5947973"/>
        </a:xfrm>
        <a:prstGeom prst="right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tint val="4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883B8CF-4962-4ED1-8FAE-D2E4A7EAD877}">
      <dsp:nvSpPr>
        <dsp:cNvPr id="0" name=""/>
        <dsp:cNvSpPr/>
      </dsp:nvSpPr>
      <dsp:spPr>
        <a:xfrm>
          <a:off x="5806" y="1784391"/>
          <a:ext cx="2792991" cy="2379189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shade val="8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Meet with peer observer to discuss goals for observation</a:t>
          </a:r>
        </a:p>
      </dsp:txBody>
      <dsp:txXfrm>
        <a:off x="121948" y="1900533"/>
        <a:ext cx="2560707" cy="2146905"/>
      </dsp:txXfrm>
    </dsp:sp>
    <dsp:sp modelId="{41D04C12-8BC1-43E3-B041-DCDD075D1AE8}">
      <dsp:nvSpPr>
        <dsp:cNvPr id="0" name=""/>
        <dsp:cNvSpPr/>
      </dsp:nvSpPr>
      <dsp:spPr>
        <a:xfrm>
          <a:off x="2938447" y="1784391"/>
          <a:ext cx="2792991" cy="2379189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52652"/>
                <a:satOff val="1067"/>
                <a:lumOff val="6992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shade val="80000"/>
                <a:hueOff val="52652"/>
                <a:satOff val="1067"/>
                <a:lumOff val="6992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shade val="80000"/>
                <a:hueOff val="52652"/>
                <a:satOff val="1067"/>
                <a:lumOff val="6992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Arial" panose="020B0604020202020204" pitchFamily="34" charset="0"/>
              <a:cs typeface="Arial" panose="020B0604020202020204" pitchFamily="34" charset="0"/>
            </a:rPr>
            <a:t>Peer Coach observes</a:t>
          </a:r>
        </a:p>
      </dsp:txBody>
      <dsp:txXfrm>
        <a:off x="3054589" y="1900533"/>
        <a:ext cx="2560707" cy="2146905"/>
      </dsp:txXfrm>
    </dsp:sp>
    <dsp:sp modelId="{B4137D25-3F36-4EDC-B393-2DB9A08ED7BB}">
      <dsp:nvSpPr>
        <dsp:cNvPr id="0" name=""/>
        <dsp:cNvSpPr/>
      </dsp:nvSpPr>
      <dsp:spPr>
        <a:xfrm>
          <a:off x="5871088" y="1784391"/>
          <a:ext cx="2792991" cy="2379189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105305"/>
                <a:satOff val="2135"/>
                <a:lumOff val="13985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shade val="80000"/>
                <a:hueOff val="105305"/>
                <a:satOff val="2135"/>
                <a:lumOff val="13985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shade val="80000"/>
                <a:hueOff val="105305"/>
                <a:satOff val="2135"/>
                <a:lumOff val="13985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Arial" panose="020B0604020202020204" pitchFamily="34" charset="0"/>
              <a:cs typeface="Arial" panose="020B0604020202020204" pitchFamily="34" charset="0"/>
            </a:rPr>
            <a:t>Peer completes observation form/ documentation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87230" y="1900533"/>
        <a:ext cx="2560707" cy="2146905"/>
      </dsp:txXfrm>
    </dsp:sp>
    <dsp:sp modelId="{D999CB2A-0EFB-4A58-8A0E-4F3C724A882C}">
      <dsp:nvSpPr>
        <dsp:cNvPr id="0" name=""/>
        <dsp:cNvSpPr/>
      </dsp:nvSpPr>
      <dsp:spPr>
        <a:xfrm>
          <a:off x="8803729" y="1784391"/>
          <a:ext cx="2792991" cy="2379189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157957"/>
                <a:satOff val="3202"/>
                <a:lumOff val="20977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shade val="80000"/>
                <a:hueOff val="157957"/>
                <a:satOff val="3202"/>
                <a:lumOff val="20977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shade val="80000"/>
                <a:hueOff val="157957"/>
                <a:satOff val="3202"/>
                <a:lumOff val="20977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latin typeface="Arial" panose="020B0604020202020204" pitchFamily="34" charset="0"/>
              <a:cs typeface="Arial" panose="020B0604020202020204" pitchFamily="34" charset="0"/>
            </a:rPr>
            <a:t>Peer Coach provides feedback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919871" y="1900533"/>
        <a:ext cx="2560707" cy="21469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9499" y="250250"/>
            <a:ext cx="10946920" cy="2009871"/>
          </a:xfrm>
        </p:spPr>
        <p:txBody>
          <a:bodyPr>
            <a:normAutofit/>
          </a:bodyPr>
          <a:lstStyle/>
          <a:p>
            <a:r>
              <a:rPr lang="en-US" sz="6000" cap="none" dirty="0">
                <a:latin typeface="Arial" panose="020B0604020202020204" pitchFamily="34" charset="0"/>
                <a:cs typeface="Arial" panose="020B0604020202020204" pitchFamily="34" charset="0"/>
              </a:rPr>
              <a:t>Academy of Master Educators-</a:t>
            </a:r>
            <a:br>
              <a:rPr lang="en-US" sz="60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800" cap="none" dirty="0">
                <a:latin typeface="Arial" panose="020B0604020202020204" pitchFamily="34" charset="0"/>
                <a:cs typeface="Arial" panose="020B0604020202020204" pitchFamily="34" charset="0"/>
              </a:rPr>
              <a:t>Peer Coaching Group (PCG)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0356" y="2706158"/>
            <a:ext cx="8637072" cy="97762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August 17, 2023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648" y="3825095"/>
            <a:ext cx="2896488" cy="221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02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0809" y="239635"/>
            <a:ext cx="9291215" cy="1622185"/>
          </a:xfrm>
        </p:spPr>
        <p:txBody>
          <a:bodyPr>
            <a:noAutofit/>
          </a:bodyPr>
          <a:lstStyle/>
          <a:p>
            <a:r>
              <a:rPr lang="en-US" sz="4400" cap="none" dirty="0">
                <a:latin typeface="Arial" panose="020B0604020202020204" pitchFamily="34" charset="0"/>
                <a:cs typeface="Arial" panose="020B0604020202020204" pitchFamily="34" charset="0"/>
              </a:rPr>
              <a:t>What’s in it for me?</a:t>
            </a:r>
            <a:br>
              <a:rPr lang="en-US" sz="44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4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 of Peer Coaching for MMS Educators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552" y="2395294"/>
            <a:ext cx="7893170" cy="345061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Formative feedback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Development of educators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Reflective educational practice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Collegial exchange of teaching ideas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9925" y="2183683"/>
            <a:ext cx="3345592" cy="321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75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5" y="146208"/>
            <a:ext cx="9291215" cy="774581"/>
          </a:xfrm>
        </p:spPr>
        <p:txBody>
          <a:bodyPr>
            <a:normAutofit/>
          </a:bodyPr>
          <a:lstStyle/>
          <a:p>
            <a:pPr algn="l"/>
            <a:r>
              <a:rPr lang="en-US" sz="3000" cap="none" dirty="0">
                <a:latin typeface="Arial" panose="020B0604020202020204" pitchFamily="34" charset="0"/>
                <a:cs typeface="Arial" panose="020B0604020202020204" pitchFamily="34" charset="0"/>
              </a:rPr>
              <a:t>Who will be observing 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533" y="825260"/>
            <a:ext cx="11105268" cy="1725283"/>
          </a:xfrm>
        </p:spPr>
        <p:txBody>
          <a:bodyPr>
            <a:noAutofit/>
          </a:bodyPr>
          <a:lstStyle/>
          <a:p>
            <a:pPr>
              <a:buSzPct val="75000"/>
              <a:buFont typeface="Wingdings" panose="05000000000000000000" pitchFamily="2" charset="2"/>
              <a:buChar char="q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OEP Educators</a:t>
            </a:r>
          </a:p>
          <a:p>
            <a:pPr>
              <a:buSzPct val="75000"/>
              <a:buFont typeface="Wingdings" panose="05000000000000000000" pitchFamily="2" charset="2"/>
              <a:buChar char="q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AME Trained Peer Coaches</a:t>
            </a:r>
          </a:p>
          <a:p>
            <a:pPr lvl="1">
              <a:buSzPct val="75000"/>
              <a:buFont typeface="Wingdings" panose="05000000000000000000" pitchFamily="2" charset="2"/>
              <a:buChar char="q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 Within your own department/division</a:t>
            </a:r>
          </a:p>
          <a:p>
            <a:pPr lvl="1">
              <a:buSzPct val="75000"/>
              <a:buFont typeface="Wingdings" panose="05000000000000000000" pitchFamily="2" charset="2"/>
              <a:buChar char="q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 Outside your department/division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05573" y="3898500"/>
            <a:ext cx="11771063" cy="8179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i="0" kern="1200" cap="none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rgbClr val="FF8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will the information go? How can the information be used?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45533" y="4522124"/>
            <a:ext cx="10809321" cy="15106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Personal documentation of reflective practice</a:t>
            </a: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165613" y="3503813"/>
            <a:ext cx="11850981" cy="1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1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6721" y="372742"/>
            <a:ext cx="9538511" cy="909373"/>
          </a:xfrm>
        </p:spPr>
        <p:txBody>
          <a:bodyPr>
            <a:normAutofit/>
          </a:bodyPr>
          <a:lstStyle/>
          <a:p>
            <a:pPr algn="l"/>
            <a:r>
              <a:rPr lang="en-US" sz="4000" cap="none" dirty="0">
                <a:latin typeface="Arial" panose="020B0604020202020204" pitchFamily="34" charset="0"/>
                <a:cs typeface="Arial" panose="020B0604020202020204" pitchFamily="34" charset="0"/>
              </a:rPr>
              <a:t>What areas can I ask feedback 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15636" y="1463040"/>
            <a:ext cx="7813964" cy="439743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Teaching methods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Teaching tools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Presentation &amp; communication skills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102" y="3674853"/>
            <a:ext cx="3479458" cy="24240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434884-8E53-46B0-81EB-08F795D45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8685" y="1125747"/>
            <a:ext cx="3479457" cy="242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1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1598" y="343902"/>
            <a:ext cx="8509705" cy="804863"/>
          </a:xfrm>
        </p:spPr>
        <p:txBody>
          <a:bodyPr>
            <a:noAutofit/>
          </a:bodyPr>
          <a:lstStyle/>
          <a:p>
            <a:pPr algn="l"/>
            <a:r>
              <a:rPr lang="en-US" sz="4000" b="1" cap="none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Peer Coaching Process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18626639"/>
              </p:ext>
            </p:extLst>
          </p:nvPr>
        </p:nvGraphicFramePr>
        <p:xfrm>
          <a:off x="271598" y="819508"/>
          <a:ext cx="11602528" cy="5947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950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2E92AE-6B9E-428C-9EB6-D0E6B3F91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83B8CF-4962-4ED1-8FAE-D2E4A7EAD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D04C12-8BC1-43E3-B041-DCDD075D1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137D25-3F36-4EDC-B393-2DB9A08ED7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99CB2A-0EFB-4A58-8A0E-4F3C724A88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74453" y="300906"/>
            <a:ext cx="10550496" cy="803275"/>
          </a:xfrm>
        </p:spPr>
        <p:txBody>
          <a:bodyPr>
            <a:normAutofit/>
          </a:bodyPr>
          <a:lstStyle/>
          <a:p>
            <a:r>
              <a:rPr lang="en-US" sz="3600" dirty="0"/>
              <a:t>AME-PCG Coaches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15714BD-6793-4FB5-AF77-CA489B1D73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991875"/>
              </p:ext>
            </p:extLst>
          </p:nvPr>
        </p:nvGraphicFramePr>
        <p:xfrm>
          <a:off x="584462" y="1237421"/>
          <a:ext cx="3337089" cy="45720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7089">
                  <a:extLst>
                    <a:ext uri="{9D8B030D-6E8A-4147-A177-3AD203B41FA5}">
                      <a16:colId xmlns:a16="http://schemas.microsoft.com/office/drawing/2014/main" val="3629518757"/>
                    </a:ext>
                  </a:extLst>
                </a:gridCol>
              </a:tblGrid>
              <a:tr h="4593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Philip Orlander</a:t>
                      </a:r>
                      <a:endParaRPr lang="en-US" sz="2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4135314"/>
                  </a:ext>
                </a:extLst>
              </a:tr>
              <a:tr h="4593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 Zhang</a:t>
                      </a:r>
                      <a:endParaRPr lang="en-US" sz="2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2238181"/>
                  </a:ext>
                </a:extLst>
              </a:tr>
              <a:tr h="4593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Eugene Toy</a:t>
                      </a:r>
                      <a:endParaRPr lang="en-US" sz="2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818926"/>
                  </a:ext>
                </a:extLst>
              </a:tr>
              <a:tr h="4593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 Cleary</a:t>
                      </a:r>
                      <a:endParaRPr lang="en-US" sz="2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5248587"/>
                  </a:ext>
                </a:extLst>
              </a:tr>
              <a:tr h="4593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Gabe Aisenberg</a:t>
                      </a:r>
                      <a:endParaRPr lang="en-US" sz="2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5748829"/>
                  </a:ext>
                </a:extLst>
              </a:tr>
              <a:tr h="4593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Roy </a:t>
                      </a:r>
                      <a:r>
                        <a:rPr lang="en-US" sz="25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Riascos</a:t>
                      </a:r>
                      <a:r>
                        <a:rPr lang="en-US" sz="25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8730066"/>
                  </a:ext>
                </a:extLst>
              </a:tr>
              <a:tr h="4593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Michelle Barratt</a:t>
                      </a:r>
                      <a:endParaRPr lang="en-US" sz="2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4957716"/>
                  </a:ext>
                </a:extLst>
              </a:tr>
              <a:tr h="4593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Philip Carpenter</a:t>
                      </a:r>
                      <a:endParaRPr lang="en-US" sz="2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8427191"/>
                  </a:ext>
                </a:extLst>
              </a:tr>
              <a:tr h="4593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 Hormann</a:t>
                      </a:r>
                      <a:endParaRPr lang="en-US" sz="2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1721390"/>
                  </a:ext>
                </a:extLst>
              </a:tr>
              <a:tr h="438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Erin Furr-Stimming</a:t>
                      </a:r>
                      <a:endParaRPr lang="en-US" sz="2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107741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89836D9-4AAD-4C6A-8634-52BC833E13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733319"/>
              </p:ext>
            </p:extLst>
          </p:nvPr>
        </p:nvGraphicFramePr>
        <p:xfrm>
          <a:off x="4421171" y="1231453"/>
          <a:ext cx="3337089" cy="45720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7089">
                  <a:extLst>
                    <a:ext uri="{9D8B030D-6E8A-4147-A177-3AD203B41FA5}">
                      <a16:colId xmlns:a16="http://schemas.microsoft.com/office/drawing/2014/main" val="1991501271"/>
                    </a:ext>
                  </a:extLst>
                </a:gridCol>
              </a:tblGrid>
              <a:tr h="5152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Elizabeth Nugent</a:t>
                      </a:r>
                      <a:endParaRPr lang="en-US" sz="2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8086086"/>
                  </a:ext>
                </a:extLst>
              </a:tr>
              <a:tr h="4507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Srikanth Sridhar</a:t>
                      </a:r>
                      <a:endParaRPr lang="en-US" sz="2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1878996"/>
                  </a:ext>
                </a:extLst>
              </a:tr>
              <a:tr h="4507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Hilary Fairbrother</a:t>
                      </a:r>
                      <a:endParaRPr lang="en-US" sz="2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981756"/>
                  </a:ext>
                </a:extLst>
              </a:tr>
              <a:tr h="4507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Nahid Rianon</a:t>
                      </a:r>
                      <a:endParaRPr lang="en-US" sz="2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3490108"/>
                  </a:ext>
                </a:extLst>
              </a:tr>
              <a:tr h="4507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Rachel Jantea</a:t>
                      </a:r>
                      <a:endParaRPr lang="en-US" sz="2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7650180"/>
                  </a:ext>
                </a:extLst>
              </a:tr>
              <a:tr h="4507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Shira Goldstein</a:t>
                      </a:r>
                      <a:endParaRPr lang="en-US" sz="2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4369493"/>
                  </a:ext>
                </a:extLst>
              </a:tr>
              <a:tr h="4507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Jeffrey Actor</a:t>
                      </a:r>
                      <a:endParaRPr lang="en-US" sz="2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5124423"/>
                  </a:ext>
                </a:extLst>
              </a:tr>
              <a:tr h="4507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Jennifer Swails</a:t>
                      </a:r>
                      <a:endParaRPr lang="en-US" sz="2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366155"/>
                  </a:ext>
                </a:extLst>
              </a:tr>
              <a:tr h="4507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Josh Samuels</a:t>
                      </a:r>
                      <a:endParaRPr lang="en-US" sz="2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0844970"/>
                  </a:ext>
                </a:extLst>
              </a:tr>
              <a:tr h="4507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Abbey Bachmann</a:t>
                      </a:r>
                      <a:endParaRPr lang="en-US" sz="25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2340083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7F75A64-FEA0-4E97-BDC9-5568EB049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7880" y="1231453"/>
            <a:ext cx="3724008" cy="266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70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4826" y="127169"/>
            <a:ext cx="11671069" cy="1104801"/>
          </a:xfrm>
        </p:spPr>
        <p:txBody>
          <a:bodyPr>
            <a:noAutofit/>
          </a:bodyPr>
          <a:lstStyle/>
          <a:p>
            <a:r>
              <a:rPr lang="en-US" sz="3900" cap="none" dirty="0"/>
              <a:t>Interested in being coached OR being a coach?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1231970"/>
            <a:ext cx="11887200" cy="414394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Sign up to be observed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OEP educator/AME Coach will meet with you to discuss observation goals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OEP educator /AME Coach will observe your teaching session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Schedule time for feedback on teaching session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Faculty will be trained to become peer coach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04525E-5EA6-48A0-9B30-1CCE22FC4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8647" y="4127780"/>
            <a:ext cx="1955437" cy="195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26549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346</TotalTime>
  <Words>228</Words>
  <Application>Microsoft Office PowerPoint</Application>
  <PresentationFormat>Widescreen</PresentationFormat>
  <Paragraphs>52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Rockwell</vt:lpstr>
      <vt:lpstr>Wingdings</vt:lpstr>
      <vt:lpstr>Gallery</vt:lpstr>
      <vt:lpstr>Academy of Master Educators- Peer Coaching Group (PCG)</vt:lpstr>
      <vt:lpstr>What’s in it for me?  Purpose of Peer Coaching for MMS Educators</vt:lpstr>
      <vt:lpstr>Who will be observing me?</vt:lpstr>
      <vt:lpstr>What areas can I ask feedback on?</vt:lpstr>
      <vt:lpstr>Peer Coaching Process</vt:lpstr>
      <vt:lpstr>AME-PCG Coaches</vt:lpstr>
      <vt:lpstr>Interested in being coached OR being a coach?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Ownby, Allison R</dc:creator>
  <cp:lastModifiedBy>Howard, Alicia</cp:lastModifiedBy>
  <cp:revision>26</cp:revision>
  <dcterms:created xsi:type="dcterms:W3CDTF">2019-11-14T17:52:34Z</dcterms:created>
  <dcterms:modified xsi:type="dcterms:W3CDTF">2023-08-17T19:01:06Z</dcterms:modified>
</cp:coreProperties>
</file>