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1"/>
  </p:notesMasterIdLst>
  <p:sldIdLst>
    <p:sldId id="292" r:id="rId3"/>
    <p:sldId id="268" r:id="rId4"/>
    <p:sldId id="269" r:id="rId5"/>
    <p:sldId id="271" r:id="rId6"/>
    <p:sldId id="272" r:id="rId7"/>
    <p:sldId id="299" r:id="rId8"/>
    <p:sldId id="273" r:id="rId9"/>
    <p:sldId id="300" r:id="rId10"/>
    <p:sldId id="301" r:id="rId11"/>
    <p:sldId id="278" r:id="rId12"/>
    <p:sldId id="281" r:id="rId13"/>
    <p:sldId id="282" r:id="rId14"/>
    <p:sldId id="296" r:id="rId15"/>
    <p:sldId id="283" r:id="rId16"/>
    <p:sldId id="284" r:id="rId17"/>
    <p:sldId id="295" r:id="rId18"/>
    <p:sldId id="285" r:id="rId19"/>
    <p:sldId id="286" r:id="rId20"/>
    <p:sldId id="287" r:id="rId21"/>
    <p:sldId id="288" r:id="rId22"/>
    <p:sldId id="289" r:id="rId23"/>
    <p:sldId id="293" r:id="rId24"/>
    <p:sldId id="294" r:id="rId25"/>
    <p:sldId id="298" r:id="rId26"/>
    <p:sldId id="290" r:id="rId27"/>
    <p:sldId id="291" r:id="rId28"/>
    <p:sldId id="257" r:id="rId29"/>
    <p:sldId id="297" r:id="rId30"/>
    <p:sldId id="263" r:id="rId31"/>
    <p:sldId id="264" r:id="rId32"/>
    <p:sldId id="258" r:id="rId33"/>
    <p:sldId id="262" r:id="rId34"/>
    <p:sldId id="259" r:id="rId35"/>
    <p:sldId id="260" r:id="rId36"/>
    <p:sldId id="276" r:id="rId37"/>
    <p:sldId id="302" r:id="rId38"/>
    <p:sldId id="265" r:id="rId39"/>
    <p:sldId id="266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FF6F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34" autoAdjust="0"/>
    <p:restoredTop sz="82133" autoAdjust="0"/>
  </p:normalViewPr>
  <p:slideViewPr>
    <p:cSldViewPr snapToGrid="0">
      <p:cViewPr>
        <p:scale>
          <a:sx n="50" d="100"/>
          <a:sy n="50" d="100"/>
        </p:scale>
        <p:origin x="-1284" y="-300"/>
      </p:cViewPr>
      <p:guideLst>
        <p:guide orient="horz" pos="846"/>
        <p:guide pos="4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EDE4C-AD93-4EC3-A0AB-8B40F25C586F}" type="datetimeFigureOut">
              <a:rPr lang="en-US" smtClean="0"/>
              <a:t>10/6/2014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30369-C628-4624-AC7E-067D226BD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856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</a:t>
            </a:r>
            <a:r>
              <a:rPr lang="en-US" baseline="0" dirty="0" smtClean="0"/>
              <a:t> date pedi neuro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369-C628-4624-AC7E-067D226BD7C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021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From a case described</a:t>
            </a:r>
            <a:r>
              <a:rPr lang="en-US" baseline="0" dirty="0" smtClean="0"/>
              <a:t> in Saini et al…</a:t>
            </a:r>
          </a:p>
          <a:p>
            <a:r>
              <a:rPr lang="en-US" baseline="0" dirty="0" smtClean="0"/>
              <a:t>2 month old female with acute ischemic stroke secondary to CNS vasculitis without any cardiac, cutaneous, or hematological manifestations</a:t>
            </a:r>
          </a:p>
          <a:p>
            <a:r>
              <a:rPr lang="en-US" baseline="0" dirty="0" smtClean="0"/>
              <a:t>Mother with positive ANA (speckled), negative dsDNA, positive anti-Ro/SSA, negative antiphospholipid Abs and h/o “pauci-symptomatic” (fever and joint pains lasting for one week a year before, occasional joint stiffness of hands in morning)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“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the disease producing autoantibodies and the anti-idiotypic anti- bodies/blocking antibodies have differential placental transfer, the baby may have disease when the mother does not.”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369-C628-4624-AC7E-067D226BD7CF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8138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**site paper on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369-C628-4624-AC7E-067D226BD7CF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109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Remember, symptoms may not appear right after birth – make follow-up</a:t>
            </a:r>
            <a:r>
              <a:rPr lang="en-US" baseline="0" dirty="0" smtClean="0"/>
              <a:t> pediatrician aware of maternal status in case of development of later symptoms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369-C628-4624-AC7E-067D226BD7CF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221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Skin lesions are benign</a:t>
            </a:r>
            <a:r>
              <a:rPr lang="en-US" baseline="0" dirty="0" smtClean="0"/>
              <a:t> but their persistence indicates an underlying genetic factor that may predispose family members to other autoimmune disorders</a:t>
            </a:r>
          </a:p>
          <a:p>
            <a:endParaRPr lang="en-US" baseline="0" dirty="0" smtClean="0"/>
          </a:p>
          <a:p>
            <a:r>
              <a:rPr lang="en-US" baseline="0" dirty="0" smtClean="0"/>
              <a:t>Develop AI dz after transplacental???? Yes, but magnitude of the risk is not known (The clinical spectrum of neonatal lupus, Lela A. Lee, Archives of Dermatological Research, 2009)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369-C628-4624-AC7E-067D226BD7CF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7125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**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369-C628-4624-AC7E-067D226BD7CF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4440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Circle back &amp; talk about</a:t>
            </a:r>
            <a:r>
              <a:rPr lang="en-US" baseline="0" dirty="0" smtClean="0"/>
              <a:t> nature vs nurture ways to get dz</a:t>
            </a:r>
          </a:p>
          <a:p>
            <a:r>
              <a:rPr lang="en-US" baseline="0" dirty="0" smtClean="0"/>
              <a:t>One transplacental  &amp; one molecular </a:t>
            </a:r>
            <a:r>
              <a:rPr lang="en-US" baseline="0" dirty="0" smtClean="0">
                <a:sym typeface="Wingdings" panose="05000000000000000000" pitchFamily="2" charset="2"/>
              </a:rPr>
              <a:t> both get same dz but one gets worse</a:t>
            </a:r>
          </a:p>
          <a:p>
            <a:r>
              <a:rPr lang="en-US" baseline="0" dirty="0" smtClean="0">
                <a:sym typeface="Wingdings" panose="05000000000000000000" pitchFamily="2" charset="2"/>
              </a:rPr>
              <a:t>Pregnancy rate of mom’s with RA, SLE  why aren’t we seeing more of this, esp. with IVF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369-C628-4624-AC7E-067D226BD7CF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005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Include child 2 decline</a:t>
            </a:r>
            <a:r>
              <a:rPr lang="en-US" baseline="0" dirty="0"/>
              <a:t> at age 3 on this slide? Currently mentioned on Physical exam slide…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369-C628-4624-AC7E-067D226BD7C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996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369-C628-4624-AC7E-067D226BD7C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106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369-C628-4624-AC7E-067D226BD7C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890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369-C628-4624-AC7E-067D226BD7C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890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369-C628-4624-AC7E-067D226BD7C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2867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369-C628-4624-AC7E-067D226BD7C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314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18-24 weeks gestation</a:t>
            </a:r>
            <a:r>
              <a:rPr lang="en-US" baseline="0" dirty="0" smtClean="0"/>
              <a:t> is the highest risk for development of heart block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369-C628-4624-AC7E-067D226BD7CF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694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18-24 weeks gestation</a:t>
            </a:r>
            <a:r>
              <a:rPr lang="en-US" baseline="0" dirty="0" smtClean="0"/>
              <a:t> is the highest risk for development of heart block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369-C628-4624-AC7E-067D226BD7CF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694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B456-D2FC-4E8C-8BE8-0DE991347618}" type="datetimeFigureOut">
              <a:rPr lang="en-US" smtClean="0"/>
              <a:t>10/6/2014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5D56-9260-4D8E-9D0E-C162753104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75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B456-D2FC-4E8C-8BE8-0DE991347618}" type="datetimeFigureOut">
              <a:rPr lang="en-US" smtClean="0"/>
              <a:t>10/6/2014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5D56-9260-4D8E-9D0E-C162753104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856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B456-D2FC-4E8C-8BE8-0DE991347618}" type="datetimeFigureOut">
              <a:rPr lang="en-US" smtClean="0"/>
              <a:t>10/6/2014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5D56-9260-4D8E-9D0E-C162753104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989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C4119-FBAF-4F46-B990-4670023C23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E4F8-E354-42FB-BAA3-2A44E718B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330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C4119-FBAF-4F46-B990-4670023C23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E4F8-E354-42FB-BAA3-2A44E718B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990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C4119-FBAF-4F46-B990-4670023C23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E4F8-E354-42FB-BAA3-2A44E718B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453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C4119-FBAF-4F46-B990-4670023C23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E4F8-E354-42FB-BAA3-2A44E718B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02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C4119-FBAF-4F46-B990-4670023C23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E4F8-E354-42FB-BAA3-2A44E718B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888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C4119-FBAF-4F46-B990-4670023C23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E4F8-E354-42FB-BAA3-2A44E718B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965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C4119-FBAF-4F46-B990-4670023C23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E4F8-E354-42FB-BAA3-2A44E718B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135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C4119-FBAF-4F46-B990-4670023C23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E4F8-E354-42FB-BAA3-2A44E718B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634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B456-D2FC-4E8C-8BE8-0DE991347618}" type="datetimeFigureOut">
              <a:rPr lang="en-US" smtClean="0"/>
              <a:t>10/6/2014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5D56-9260-4D8E-9D0E-C162753104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2571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C4119-FBAF-4F46-B990-4670023C23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E4F8-E354-42FB-BAA3-2A44E718B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492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C4119-FBAF-4F46-B990-4670023C23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E4F8-E354-42FB-BAA3-2A44E718B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6573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C4119-FBAF-4F46-B990-4670023C23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E4F8-E354-42FB-BAA3-2A44E718B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967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B456-D2FC-4E8C-8BE8-0DE991347618}" type="datetimeFigureOut">
              <a:rPr lang="en-US" smtClean="0"/>
              <a:t>10/6/2014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5D56-9260-4D8E-9D0E-C162753104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468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B456-D2FC-4E8C-8BE8-0DE991347618}" type="datetimeFigureOut">
              <a:rPr lang="en-US" smtClean="0"/>
              <a:t>10/6/2014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5D56-9260-4D8E-9D0E-C162753104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816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B456-D2FC-4E8C-8BE8-0DE991347618}" type="datetimeFigureOut">
              <a:rPr lang="en-US" smtClean="0"/>
              <a:t>10/6/2014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5D56-9260-4D8E-9D0E-C162753104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919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B456-D2FC-4E8C-8BE8-0DE991347618}" type="datetimeFigureOut">
              <a:rPr lang="en-US" smtClean="0"/>
              <a:t>10/6/2014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5D56-9260-4D8E-9D0E-C162753104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997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B456-D2FC-4E8C-8BE8-0DE991347618}" type="datetimeFigureOut">
              <a:rPr lang="en-US" smtClean="0"/>
              <a:t>10/6/2014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5D56-9260-4D8E-9D0E-C162753104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93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B456-D2FC-4E8C-8BE8-0DE991347618}" type="datetimeFigureOut">
              <a:rPr lang="en-US" smtClean="0"/>
              <a:t>10/6/2014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5D56-9260-4D8E-9D0E-C162753104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282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B456-D2FC-4E8C-8BE8-0DE991347618}" type="datetimeFigureOut">
              <a:rPr lang="en-US" smtClean="0"/>
              <a:t>10/6/2014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C5D56-9260-4D8E-9D0E-C162753104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900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EB456-D2FC-4E8C-8BE8-0DE991347618}" type="datetimeFigureOut">
              <a:rPr lang="en-US" smtClean="0"/>
              <a:t>10/6/2014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C5D56-9260-4D8E-9D0E-C162753104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71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C4119-FBAF-4F46-B990-4670023C23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F5E4F8-E354-42FB-BAA3-2A44E718B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47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468" y="349885"/>
            <a:ext cx="10515600" cy="1325563"/>
          </a:xfrm>
        </p:spPr>
        <p:txBody>
          <a:bodyPr/>
          <a:lstStyle/>
          <a:p>
            <a:r>
              <a:rPr lang="en-US" dirty="0" smtClean="0"/>
              <a:t>Rare Myelopathy Seen in Neonatal/Infantile Lupus Erythematosus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240" y="1783080"/>
            <a:ext cx="6126480" cy="4594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69910" y="4346615"/>
            <a:ext cx="40020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Presented by Camille Keenan, MS3 </a:t>
            </a:r>
          </a:p>
          <a:p>
            <a:r>
              <a:rPr lang="en-US" dirty="0" smtClean="0"/>
              <a:t>&amp; Matthew Covey, MS3</a:t>
            </a:r>
          </a:p>
          <a:p>
            <a:endParaRPr lang="en-US" dirty="0"/>
          </a:p>
          <a:p>
            <a:r>
              <a:rPr lang="en-US" dirty="0"/>
              <a:t>at Pediatric Neurology Grand Rounds</a:t>
            </a:r>
          </a:p>
          <a:p>
            <a:r>
              <a:rPr lang="en-US" dirty="0"/>
              <a:t>Friday, October 3, </a:t>
            </a:r>
            <a:r>
              <a:rPr lang="en-US" dirty="0" smtClean="0"/>
              <a:t>2014</a:t>
            </a:r>
          </a:p>
          <a:p>
            <a:endParaRPr lang="en-US" dirty="0" smtClean="0"/>
          </a:p>
          <a:p>
            <a:r>
              <a:rPr lang="en-US" dirty="0" smtClean="0"/>
              <a:t>Mentor:   Ian J. Butler, MD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42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3032" y="237456"/>
            <a:ext cx="3785936" cy="638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85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Famous Lupus Patients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29" y="1741714"/>
            <a:ext cx="2426064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brandonvogt.com/wp-content/uploads/Flanne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718" y="2133826"/>
            <a:ext cx="381000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28337" y="5664592"/>
            <a:ext cx="2318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Ludwig von Beethoven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64218" y="5214648"/>
            <a:ext cx="5554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Flannery O’Connor, author of </a:t>
            </a:r>
            <a:r>
              <a:rPr lang="en-US" i="1" dirty="0" smtClean="0">
                <a:solidFill>
                  <a:prstClr val="black"/>
                </a:solidFill>
              </a:rPr>
              <a:t>A Good Man is Hard to Find</a:t>
            </a:r>
            <a:endParaRPr lang="en-US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85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 smtClean="0"/>
              <a:t>Historical Perspective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4861877"/>
          </a:xfrm>
        </p:spPr>
        <p:txBody>
          <a:bodyPr>
            <a:normAutofit/>
          </a:bodyPr>
          <a:lstStyle/>
          <a:p>
            <a:r>
              <a:rPr lang="en-US" dirty="0" smtClean="0"/>
              <a:t>Hippocrates: “herpes esthiomenos” – “gnawing dermatosis”</a:t>
            </a:r>
          </a:p>
          <a:p>
            <a:endParaRPr lang="en-US" dirty="0" smtClean="0"/>
          </a:p>
          <a:p>
            <a:r>
              <a:rPr lang="en-US" dirty="0" smtClean="0"/>
              <a:t>Lupus sufferers in the Middle Ages were feared to be able to transform into animals (werewolves)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Virchow: any necrosis or ulceration of the face was called lupus before the mid-1800s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073" y="2886075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578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 smtClean="0"/>
              <a:t>Historical Perspective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42367"/>
            <a:ext cx="8442960" cy="448411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Osler: coined the term “systemic lupus </a:t>
            </a:r>
            <a:r>
              <a:rPr lang="en-US" dirty="0" smtClean="0"/>
              <a:t>erythematosus</a:t>
            </a:r>
            <a:r>
              <a:rPr lang="en-US" dirty="0" smtClean="0"/>
              <a:t>” at the turn of the 19</a:t>
            </a:r>
            <a:r>
              <a:rPr lang="en-US" baseline="30000" dirty="0" smtClean="0"/>
              <a:t>th</a:t>
            </a:r>
            <a:r>
              <a:rPr lang="en-US" dirty="0" smtClean="0"/>
              <a:t> century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Modern understanding began in 1948 with the mixing of SLE serum with normal subjects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/>
              <a:t>C</a:t>
            </a:r>
            <a:r>
              <a:rPr lang="en-US" dirty="0" smtClean="0"/>
              <a:t>lassification criteria (4 out of 14) established in 1971 by the American College of Rheumatology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4730" y="363855"/>
            <a:ext cx="1795709" cy="2557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814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07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Systemic Lupus International Collaborating Clinics (SLICC) clinical/immunological criteria (2012)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3584970"/>
              </p:ext>
            </p:extLst>
          </p:nvPr>
        </p:nvGraphicFramePr>
        <p:xfrm>
          <a:off x="0" y="1268691"/>
          <a:ext cx="12192000" cy="55893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7295"/>
                <a:gridCol w="1200455"/>
                <a:gridCol w="2050774"/>
                <a:gridCol w="1939941"/>
                <a:gridCol w="1844823"/>
                <a:gridCol w="2429207"/>
                <a:gridCol w="1059505"/>
              </a:tblGrid>
              <a:tr h="500813">
                <a:tc>
                  <a:txBody>
                    <a:bodyPr/>
                    <a:lstStyle/>
                    <a:p>
                      <a:r>
                        <a:rPr lang="en-US" dirty="0" smtClean="0"/>
                        <a:t>Cutaneous</a:t>
                      </a:r>
                      <a:r>
                        <a:rPr lang="en-US" baseline="0" dirty="0" smtClean="0"/>
                        <a:t> (4)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Joints (1)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Serositis (1)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Renal</a:t>
                      </a:r>
                      <a:r>
                        <a:rPr lang="en-US" baseline="0" dirty="0" smtClean="0"/>
                        <a:t> (1)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Hematologic (3)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Immunologic (6)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Dx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383535">
                <a:tc>
                  <a:txBody>
                    <a:bodyPr/>
                    <a:lstStyle/>
                    <a:p>
                      <a:r>
                        <a:rPr lang="en-US" dirty="0" smtClean="0"/>
                        <a:t>ACLE/SCLE (typically malar &amp; photosensitive</a:t>
                      </a:r>
                      <a:r>
                        <a:rPr lang="en-US" baseline="0" dirty="0" smtClean="0"/>
                        <a:t> r</a:t>
                      </a:r>
                      <a:r>
                        <a:rPr lang="en-US" dirty="0" smtClean="0"/>
                        <a:t>ash)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Synovitis in 2+ peripheral</a:t>
                      </a:r>
                      <a:r>
                        <a:rPr lang="en-US" baseline="0" dirty="0" smtClean="0"/>
                        <a:t> joints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Pleuritis or EKG evidence</a:t>
                      </a:r>
                      <a:r>
                        <a:rPr lang="en-US" baseline="0" dirty="0" smtClean="0"/>
                        <a:t> of pericardial fusion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urine</a:t>
                      </a:r>
                      <a:r>
                        <a:rPr lang="en-US" baseline="0" dirty="0" smtClean="0"/>
                        <a:t> protein &gt; 0.5g/24h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Hemolytic anemia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+ ANA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4+ Items (with</a:t>
                      </a:r>
                      <a:r>
                        <a:rPr lang="en-US" baseline="0" dirty="0" smtClean="0"/>
                        <a:t> 1+ clinical, 1+ immune)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15448">
                <a:tc>
                  <a:txBody>
                    <a:bodyPr/>
                    <a:lstStyle/>
                    <a:p>
                      <a:r>
                        <a:rPr lang="en-US" dirty="0" smtClean="0"/>
                        <a:t>CCLE (aka discoid</a:t>
                      </a:r>
                      <a:r>
                        <a:rPr lang="en-US" baseline="0" dirty="0" smtClean="0"/>
                        <a:t> LE)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RBC casts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Leukopenia</a:t>
                      </a:r>
                      <a:r>
                        <a:rPr lang="en-US" baseline="0" dirty="0" smtClean="0"/>
                        <a:t> or lymphopenia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+ anti-dsDNA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05296">
                <a:tc>
                  <a:txBody>
                    <a:bodyPr/>
                    <a:lstStyle/>
                    <a:p>
                      <a:r>
                        <a:rPr lang="en-US" dirty="0" smtClean="0"/>
                        <a:t>Oral ulcers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Thrombo- cytopenia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Anti-Sm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15448">
                <a:tc>
                  <a:txBody>
                    <a:bodyPr/>
                    <a:lstStyle/>
                    <a:p>
                      <a:r>
                        <a:rPr lang="en-US" dirty="0" smtClean="0"/>
                        <a:t>Non-scarring alopecia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Antiphospholipid antibody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0529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 complement (C3, C4, CH50)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86470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Direct Coombs (in absence of hemolytic anemia)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624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 </a:t>
            </a:r>
            <a:r>
              <a:rPr lang="en-US" dirty="0" smtClean="0"/>
              <a:t>neuropsychiatric </a:t>
            </a:r>
            <a:r>
              <a:rPr lang="en-US" dirty="0" smtClean="0"/>
              <a:t>syndromes seen in SLE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3376125"/>
              </p:ext>
            </p:extLst>
          </p:nvPr>
        </p:nvGraphicFramePr>
        <p:xfrm>
          <a:off x="838200" y="1825625"/>
          <a:ext cx="10515600" cy="424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CENTRAL NERVOUS SYSTEM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PERIPHERAL NERVOUS</a:t>
                      </a:r>
                      <a:r>
                        <a:rPr lang="en-US" baseline="0" dirty="0" smtClean="0"/>
                        <a:t> SYSTEM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Aseptic</a:t>
                      </a:r>
                      <a:r>
                        <a:rPr lang="en-US" baseline="0" dirty="0" smtClean="0"/>
                        <a:t> meningitis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Acute inflammatory demyelinating polyradiculoneuropathy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Cerebrovascular</a:t>
                      </a:r>
                      <a:r>
                        <a:rPr lang="en-US" baseline="0" dirty="0" smtClean="0"/>
                        <a:t> disease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Guillain-Barre syndrome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Demyelinating syndrome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Autonomic disorder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Headache</a:t>
                      </a:r>
                      <a:r>
                        <a:rPr lang="en-US" baseline="0" dirty="0" smtClean="0"/>
                        <a:t> (includes migraine and benign intracranial hypertension)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Mononeuropathy</a:t>
                      </a:r>
                      <a:r>
                        <a:rPr lang="en-US" baseline="0" dirty="0" smtClean="0"/>
                        <a:t>, single/multiplex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Movement disorder (chorea)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Myasthenia gravis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Myelopathy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Cranial neuropathy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Seizure</a:t>
                      </a:r>
                      <a:r>
                        <a:rPr lang="en-US" b="1" baseline="0" dirty="0" smtClean="0"/>
                        <a:t> disorder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Plexopathy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Acute confusional state; cognitive dysfunction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Polyneuropathy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Anxiety</a:t>
                      </a:r>
                      <a:r>
                        <a:rPr lang="en-US" baseline="0" dirty="0" smtClean="0"/>
                        <a:t> &amp; mood disorders, psychosis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8096" y="6380891"/>
            <a:ext cx="105704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</a:rPr>
              <a:t>***Validated in 2001 in a population-based study covering 440,000 people </a:t>
            </a:r>
            <a:r>
              <a:rPr lang="en-US" sz="1600" dirty="0"/>
              <a:t>Jeltsch-David H, and Muller, </a:t>
            </a:r>
            <a:r>
              <a:rPr lang="en-US" sz="1600" dirty="0" smtClean="0"/>
              <a:t>S, 2014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92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Neuropsychiatric </a:t>
            </a:r>
            <a:r>
              <a:rPr lang="en-US" dirty="0" smtClean="0"/>
              <a:t>SLE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 to 75% of adults and kids with SLE will experience some type of neuropsychiatric effects of the disease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7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3205"/>
            <a:ext cx="10515600" cy="1325563"/>
          </a:xfrm>
        </p:spPr>
        <p:txBody>
          <a:bodyPr/>
          <a:lstStyle/>
          <a:p>
            <a:r>
              <a:rPr lang="en-US" dirty="0" smtClean="0"/>
              <a:t>Etiology/Pathophysiology/Genetics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0370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 smtClean="0">
                <a:solidFill>
                  <a:srgbClr val="FF6FCF"/>
                </a:solidFill>
              </a:rPr>
              <a:t>Neonatal Lupus Erythematosus (NLE)</a:t>
            </a:r>
          </a:p>
          <a:p>
            <a:r>
              <a:rPr lang="en-US" dirty="0" smtClean="0"/>
              <a:t>Between 1/12,500-20,000 newborns have NLE</a:t>
            </a:r>
          </a:p>
          <a:p>
            <a:r>
              <a:rPr lang="en-US" dirty="0" smtClean="0"/>
              <a:t>Maternal autoantibodies (IgG) cross placenta</a:t>
            </a:r>
          </a:p>
          <a:p>
            <a:pPr lvl="1"/>
            <a:r>
              <a:rPr lang="en-US" dirty="0" smtClean="0"/>
              <a:t>Mother may appear healthy or have known AI disease 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Anti-Ro/SSA and Anti-La/SSB are heavily implicated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Antibodies deposit in various areas (i.e. the calcium channels in the myocardium) and initiate an inflammatory response</a:t>
            </a:r>
          </a:p>
          <a:p>
            <a:pPr lvl="2"/>
            <a:r>
              <a:rPr lang="en-US" dirty="0" smtClean="0"/>
              <a:t>Neural and cardiac tissues have the largest amount of Ro/SSA antigen</a:t>
            </a:r>
          </a:p>
        </p:txBody>
      </p:sp>
    </p:spTree>
    <p:extLst>
      <p:ext uri="{BB962C8B-B14F-4D97-AF65-F5344CB8AC3E}">
        <p14:creationId xmlns:p14="http://schemas.microsoft.com/office/powerpoint/2010/main" val="253881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 smtClean="0">
                <a:solidFill>
                  <a:srgbClr val="FF6FCF"/>
                </a:solidFill>
              </a:rPr>
              <a:t>Neonatal Lupus Erythematosus (NLE)</a:t>
            </a:r>
          </a:p>
          <a:p>
            <a:r>
              <a:rPr lang="en-US" dirty="0" smtClean="0"/>
              <a:t>Can present in utero</a:t>
            </a:r>
          </a:p>
          <a:p>
            <a:pPr lvl="1"/>
            <a:r>
              <a:rPr lang="en-US" dirty="0" smtClean="0"/>
              <a:t>Presumptive with any degree of heart block (usually begins 2</a:t>
            </a:r>
            <a:r>
              <a:rPr lang="en-US" baseline="30000" dirty="0" smtClean="0"/>
              <a:t>nd</a:t>
            </a:r>
            <a:r>
              <a:rPr lang="en-US" dirty="0" smtClean="0"/>
              <a:t> trimester)</a:t>
            </a:r>
          </a:p>
          <a:p>
            <a:endParaRPr lang="en-US" dirty="0" smtClean="0"/>
          </a:p>
          <a:p>
            <a:r>
              <a:rPr lang="en-US" dirty="0" smtClean="0"/>
              <a:t>Can present postnatally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ften diagnosed based on skin manifestations (can be different from mother’s)</a:t>
            </a:r>
          </a:p>
        </p:txBody>
      </p:sp>
    </p:spTree>
    <p:extLst>
      <p:ext uri="{BB962C8B-B14F-4D97-AF65-F5344CB8AC3E}">
        <p14:creationId xmlns:p14="http://schemas.microsoft.com/office/powerpoint/2010/main" val="43388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401" y="314849"/>
            <a:ext cx="2059564" cy="27099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600" y="403161"/>
            <a:ext cx="2087274" cy="27464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1965" y="3519492"/>
            <a:ext cx="2059564" cy="27099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9147" y="3519492"/>
            <a:ext cx="2087274" cy="27464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24579" y="3053224"/>
            <a:ext cx="4747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“owl eyes” or raccoon eyes” in a 12 week-old girl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771" y="5246360"/>
            <a:ext cx="3275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“Erythema multiforme-like” plaques in 12-week old boy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13774" y="1346661"/>
            <a:ext cx="1874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Annular erythema in 4-week old girl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00058" y="5107860"/>
            <a:ext cx="16625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“seborrheic” plaques in 23-week old boy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38985" y="403161"/>
            <a:ext cx="30610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15-25% of neonates with NLE present with typical skin findings</a:t>
            </a:r>
            <a:endParaRPr lang="en-US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560831" y="6509104"/>
            <a:ext cx="111731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Inzinger, Martin, et al. “Neonatal lupus erythematosus and its clinical variability.” </a:t>
            </a:r>
            <a:r>
              <a:rPr lang="en-US" sz="1400" i="1" dirty="0"/>
              <a:t>Journal der Deutschen Dermatologischen Gesellschaft</a:t>
            </a:r>
            <a:r>
              <a:rPr lang="en-US" sz="1400" dirty="0"/>
              <a:t>. 2012: 407-410.</a:t>
            </a:r>
          </a:p>
        </p:txBody>
      </p:sp>
    </p:spTree>
    <p:extLst>
      <p:ext uri="{BB962C8B-B14F-4D97-AF65-F5344CB8AC3E}">
        <p14:creationId xmlns:p14="http://schemas.microsoft.com/office/powerpoint/2010/main" val="405719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Chief complaint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408449"/>
            <a:ext cx="5157787" cy="82391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FF6FCF"/>
                </a:solidFill>
              </a:rPr>
              <a:t>Child 1</a:t>
            </a:r>
            <a:endParaRPr lang="en-US" sz="3600" dirty="0">
              <a:solidFill>
                <a:srgbClr val="FF6FC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248403"/>
            <a:ext cx="5157787" cy="3684588"/>
          </a:xfrm>
        </p:spPr>
        <p:txBody>
          <a:bodyPr/>
          <a:lstStyle/>
          <a:p>
            <a:r>
              <a:rPr lang="en-US" dirty="0"/>
              <a:t>Full term African American female born with red and scaly butterfly rash.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408449"/>
            <a:ext cx="5183188" cy="82391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66CCFF"/>
                </a:solidFill>
              </a:rPr>
              <a:t>Child 2</a:t>
            </a:r>
            <a:endParaRPr lang="en-US" sz="3600" dirty="0">
              <a:solidFill>
                <a:srgbClr val="66CC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248403"/>
            <a:ext cx="5183188" cy="3684588"/>
          </a:xfrm>
        </p:spPr>
        <p:txBody>
          <a:bodyPr/>
          <a:lstStyle/>
          <a:p>
            <a:r>
              <a:rPr lang="en-US" dirty="0"/>
              <a:t>3 month old African American male with scaly </a:t>
            </a:r>
            <a:r>
              <a:rPr lang="en-US" dirty="0" smtClean="0"/>
              <a:t>rash on cheeks.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18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Progression of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 dirty="0" smtClean="0">
                <a:solidFill>
                  <a:srgbClr val="FF6FCF"/>
                </a:solidFill>
              </a:rPr>
              <a:t>Neonatal Lupus Erythematosus (NLE)</a:t>
            </a:r>
          </a:p>
          <a:p>
            <a:r>
              <a:rPr lang="en-US" dirty="0" smtClean="0"/>
              <a:t>Normal pregnancies with most women with high Anti-Ro/SSA titers</a:t>
            </a:r>
          </a:p>
          <a:p>
            <a:endParaRPr lang="en-US" dirty="0" smtClean="0"/>
          </a:p>
          <a:p>
            <a:r>
              <a:rPr lang="en-US" dirty="0" smtClean="0"/>
              <a:t>Cutaneous, hepatobiliary, or hematologic NLE findings usually reverse by 6 months – coincides with the lifespan of maternal IgG</a:t>
            </a:r>
          </a:p>
          <a:p>
            <a:pPr lvl="1"/>
            <a:r>
              <a:rPr lang="en-US" dirty="0" smtClean="0"/>
              <a:t>Atrophy and pigmentation changes can remain in skin findings</a:t>
            </a:r>
          </a:p>
          <a:p>
            <a:endParaRPr lang="en-US" dirty="0" smtClean="0"/>
          </a:p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degree heart block permanent; myelopathy rare complication</a:t>
            </a:r>
          </a:p>
          <a:p>
            <a:endParaRPr lang="en-US" dirty="0" smtClean="0"/>
          </a:p>
          <a:p>
            <a:r>
              <a:rPr lang="en-US" dirty="0" smtClean="0"/>
              <a:t>NLE pts at higher risk for developing an AI disease later</a:t>
            </a:r>
          </a:p>
        </p:txBody>
      </p:sp>
    </p:spTree>
    <p:extLst>
      <p:ext uri="{BB962C8B-B14F-4D97-AF65-F5344CB8AC3E}">
        <p14:creationId xmlns:p14="http://schemas.microsoft.com/office/powerpoint/2010/main" val="280711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43205"/>
            <a:ext cx="10515600" cy="1325563"/>
          </a:xfrm>
        </p:spPr>
        <p:txBody>
          <a:bodyPr/>
          <a:lstStyle/>
          <a:p>
            <a:pPr algn="r"/>
            <a:r>
              <a:rPr lang="en-US" dirty="0" smtClean="0"/>
              <a:t>Etiology/Pathophysiology/Genetics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7424"/>
            <a:ext cx="10515600" cy="45841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200" b="1" dirty="0" smtClean="0">
                <a:solidFill>
                  <a:srgbClr val="66CCFF"/>
                </a:solidFill>
              </a:rPr>
              <a:t>INFANTILE Lupus Erythematosus (ILE)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Homozygous mutation in C1r gene</a:t>
            </a:r>
            <a:r>
              <a:rPr lang="en-US" dirty="0" smtClean="0"/>
              <a:t>: C</a:t>
            </a:r>
            <a:r>
              <a:rPr lang="en-US" dirty="0" smtClean="0">
                <a:sym typeface="Wingdings" panose="05000000000000000000" pitchFamily="2" charset="2"/>
              </a:rPr>
              <a:t>T mutation at nucleotide-6392 in exon 10 of the </a:t>
            </a:r>
            <a:r>
              <a:rPr lang="en-US" i="1" dirty="0" smtClean="0">
                <a:sym typeface="Wingdings" panose="05000000000000000000" pitchFamily="2" charset="2"/>
              </a:rPr>
              <a:t>C1R</a:t>
            </a:r>
            <a:r>
              <a:rPr lang="en-US" dirty="0" smtClean="0">
                <a:sym typeface="Wingdings" panose="05000000000000000000" pitchFamily="2" charset="2"/>
              </a:rPr>
              <a:t> gene – stop codon (R380X)</a:t>
            </a:r>
          </a:p>
          <a:p>
            <a:pPr marL="0" indent="0">
              <a:buNone/>
            </a:pPr>
            <a:endParaRPr lang="en-US" sz="1700" dirty="0" smtClean="0"/>
          </a:p>
          <a:p>
            <a:pPr lvl="1"/>
            <a:r>
              <a:rPr lang="en-US" sz="2600" dirty="0" smtClean="0"/>
              <a:t>Homozygous deficiencies of early components for complement activation are major risk factors for SLE</a:t>
            </a:r>
          </a:p>
          <a:p>
            <a:pPr lvl="1"/>
            <a:endParaRPr lang="en-US" sz="2600" dirty="0" smtClean="0"/>
          </a:p>
          <a:p>
            <a:pPr lvl="1"/>
            <a:r>
              <a:rPr lang="en-US" sz="2600" dirty="0" smtClean="0"/>
              <a:t>The </a:t>
            </a:r>
            <a:r>
              <a:rPr lang="en-US" sz="2600" dirty="0" smtClean="0"/>
              <a:t>mother </a:t>
            </a:r>
            <a:r>
              <a:rPr lang="en-US" sz="2600" dirty="0" smtClean="0"/>
              <a:t>of the infant in </a:t>
            </a:r>
            <a:r>
              <a:rPr lang="en-US" sz="2600" smtClean="0"/>
              <a:t>case </a:t>
            </a:r>
            <a:r>
              <a:rPr lang="en-US" sz="2600" smtClean="0"/>
              <a:t>2 </a:t>
            </a:r>
            <a:r>
              <a:rPr lang="en-US" sz="2600" dirty="0" smtClean="0"/>
              <a:t>was </a:t>
            </a:r>
            <a:r>
              <a:rPr lang="en-US" sz="2600" dirty="0" smtClean="0">
                <a:solidFill>
                  <a:srgbClr val="FF0000"/>
                </a:solidFill>
              </a:rPr>
              <a:t>heterozygous</a:t>
            </a:r>
            <a:r>
              <a:rPr lang="en-US" sz="2600" dirty="0" smtClean="0"/>
              <a:t> for the mutation; father not available for testing</a:t>
            </a:r>
          </a:p>
          <a:p>
            <a:pPr lvl="1"/>
            <a:endParaRPr lang="en-US" sz="2600" dirty="0" smtClean="0"/>
          </a:p>
          <a:p>
            <a:pPr lvl="1"/>
            <a:r>
              <a:rPr lang="en-US" sz="2600" dirty="0" smtClean="0"/>
              <a:t>The R380X mutation is a rare variant but plays a big role in SLE development</a:t>
            </a:r>
          </a:p>
          <a:p>
            <a:pPr lvl="1"/>
            <a:endParaRPr lang="en-US" sz="2600" dirty="0" smtClean="0"/>
          </a:p>
          <a:p>
            <a:pPr lvl="1"/>
            <a:r>
              <a:rPr lang="en-US" sz="2600" dirty="0" smtClean="0"/>
              <a:t>C1r deficiency has been strongly correlated with SLE for 40 years, but only in 2011 has the molecular basis been discovered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291358"/>
            <a:ext cx="12094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Wu YL, et al. Clinical presentations and molecular basis of complement C1r deficiency in a male African-American patient with systemic lupus erythematosus. Lupus 2011;20:10-13.</a:t>
            </a:r>
          </a:p>
        </p:txBody>
      </p:sp>
    </p:spTree>
    <p:extLst>
      <p:ext uri="{BB962C8B-B14F-4D97-AF65-F5344CB8AC3E}">
        <p14:creationId xmlns:p14="http://schemas.microsoft.com/office/powerpoint/2010/main" val="2012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mcr.aacrjournals.org/content/8/11/1453/F1.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59" y="-159875"/>
            <a:ext cx="10405417" cy="70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96000" y="6391728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http://mcr.aacrjournals.org/content/8/11/1453/F1.expansion.html</a:t>
            </a:r>
          </a:p>
        </p:txBody>
      </p:sp>
    </p:spTree>
    <p:extLst>
      <p:ext uri="{BB962C8B-B14F-4D97-AF65-F5344CB8AC3E}">
        <p14:creationId xmlns:p14="http://schemas.microsoft.com/office/powerpoint/2010/main" val="162808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Etiology/Pathophysiology/Genetics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solidFill>
                  <a:srgbClr val="66CCFF"/>
                </a:solidFill>
              </a:rPr>
              <a:t>INFANTILE Lupus Erythematosus (ILE)</a:t>
            </a:r>
          </a:p>
          <a:p>
            <a:r>
              <a:rPr lang="en-US" dirty="0" smtClean="0"/>
              <a:t>C1r &amp; C1s form a tetramer that must remain stable</a:t>
            </a:r>
          </a:p>
          <a:p>
            <a:pPr lvl="1"/>
            <a:r>
              <a:rPr lang="en-US" dirty="0" smtClean="0"/>
              <a:t>Leads to reduced activation and consumption of C4 and C2</a:t>
            </a:r>
          </a:p>
          <a:p>
            <a:pPr lvl="1"/>
            <a:r>
              <a:rPr lang="en-US" dirty="0" smtClean="0"/>
              <a:t>lowers the engagement of the C1-inhibitor 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higher levels of C4 &amp; C2 in the circulation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9410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Etiology/Pathophysiology/Genetics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solidFill>
                  <a:srgbClr val="66CCFF"/>
                </a:solidFill>
              </a:rPr>
              <a:t>INFANTILE Lupus Erythematosus (ILE)</a:t>
            </a:r>
            <a:endParaRPr lang="en-US" dirty="0" smtClean="0"/>
          </a:p>
          <a:p>
            <a:r>
              <a:rPr lang="en-US" dirty="0" smtClean="0"/>
              <a:t>Overall, the patient is </a:t>
            </a:r>
            <a:r>
              <a:rPr lang="en-US" dirty="0" smtClean="0">
                <a:solidFill>
                  <a:srgbClr val="FF0000"/>
                </a:solidFill>
              </a:rPr>
              <a:t>complement-deficient</a:t>
            </a:r>
            <a:r>
              <a:rPr lang="en-US" dirty="0" smtClean="0"/>
              <a:t>, especially in the Classical pathway</a:t>
            </a:r>
          </a:p>
          <a:p>
            <a:pPr lvl="1"/>
            <a:r>
              <a:rPr lang="en-US" dirty="0" smtClean="0"/>
              <a:t>Poor long-term clearance of apoptotic/necrotic material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L</a:t>
            </a:r>
            <a:r>
              <a:rPr lang="en-US" dirty="0" smtClean="0">
                <a:sym typeface="Wingdings" panose="05000000000000000000" pitchFamily="2" charset="2"/>
              </a:rPr>
              <a:t>oss of immunotolerance  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Autoimmunity develops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109728" y="6273225"/>
            <a:ext cx="12082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Wu </a:t>
            </a:r>
            <a:r>
              <a:rPr lang="en-US" sz="1600" dirty="0" smtClean="0"/>
              <a:t>YL, et al. </a:t>
            </a:r>
            <a:r>
              <a:rPr lang="en-US" sz="1600" dirty="0"/>
              <a:t>Clinical presentations and molecular basis of complement C1r deficiency in a male African-American patient with systemic lupus erythematosus. Lupus 2011;20:10-13.</a:t>
            </a:r>
          </a:p>
        </p:txBody>
      </p:sp>
    </p:spTree>
    <p:extLst>
      <p:ext uri="{BB962C8B-B14F-4D97-AF65-F5344CB8AC3E}">
        <p14:creationId xmlns:p14="http://schemas.microsoft.com/office/powerpoint/2010/main" val="36921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Clinical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 smtClean="0">
                <a:solidFill>
                  <a:srgbClr val="66CCFF"/>
                </a:solidFill>
              </a:rPr>
              <a:t>Infantile Lupus Erythematosus (ILE)</a:t>
            </a:r>
          </a:p>
          <a:p>
            <a:r>
              <a:rPr lang="en-US" dirty="0" smtClean="0"/>
              <a:t>Complement-deficient patients are more susceptible to bacterial infection</a:t>
            </a:r>
          </a:p>
          <a:p>
            <a:pPr lvl="1"/>
            <a:r>
              <a:rPr lang="en-US" dirty="0" smtClean="0"/>
              <a:t>Severe cutaneous lesions</a:t>
            </a:r>
          </a:p>
          <a:p>
            <a:pPr lvl="1"/>
            <a:r>
              <a:rPr lang="en-US" dirty="0" smtClean="0"/>
              <a:t>High renal disease prevalence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Earlier onset of SLE than non-complement-deficiency</a:t>
            </a:r>
          </a:p>
        </p:txBody>
      </p:sp>
    </p:spTree>
    <p:extLst>
      <p:ext uri="{BB962C8B-B14F-4D97-AF65-F5344CB8AC3E}">
        <p14:creationId xmlns:p14="http://schemas.microsoft.com/office/powerpoint/2010/main" val="391006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Natural Progression of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solidFill>
                  <a:srgbClr val="66CCFF"/>
                </a:solidFill>
              </a:rPr>
              <a:t>Infantile Lupus Erythematosus (ILE)</a:t>
            </a:r>
          </a:p>
          <a:p>
            <a:r>
              <a:rPr lang="en-US" dirty="0" smtClean="0"/>
              <a:t>End-organ damage &amp; eventually death</a:t>
            </a:r>
          </a:p>
          <a:p>
            <a:r>
              <a:rPr lang="en-US" dirty="0" smtClean="0"/>
              <a:t>Complications from steroid treatment (i.e. infection)</a:t>
            </a:r>
          </a:p>
        </p:txBody>
      </p:sp>
    </p:spTree>
    <p:extLst>
      <p:ext uri="{BB962C8B-B14F-4D97-AF65-F5344CB8AC3E}">
        <p14:creationId xmlns:p14="http://schemas.microsoft.com/office/powerpoint/2010/main" val="6891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57237"/>
          </a:xfrm>
        </p:spPr>
        <p:txBody>
          <a:bodyPr>
            <a:normAutofit/>
          </a:bodyPr>
          <a:lstStyle/>
          <a:p>
            <a:r>
              <a:rPr lang="en-US" dirty="0" smtClean="0"/>
              <a:t>No specific diagnostic criteria</a:t>
            </a:r>
          </a:p>
          <a:p>
            <a:r>
              <a:rPr lang="en-US" dirty="0" smtClean="0"/>
              <a:t>Presence of anti-Ro/SSA, anti-La/SSB, anti-RNP Abs in any combination warrants further evaluation</a:t>
            </a:r>
          </a:p>
          <a:p>
            <a:r>
              <a:rPr lang="en-US" b="1" dirty="0" smtClean="0"/>
              <a:t>Prenatal</a:t>
            </a:r>
          </a:p>
          <a:p>
            <a:pPr lvl="1"/>
            <a:r>
              <a:rPr lang="en-US" dirty="0" smtClean="0"/>
              <a:t>Test fetal anti-Ro/SSA and anti-La/SSB Abs if mother is at risk (lupus, Sjogren, other autoimmune </a:t>
            </a:r>
            <a:r>
              <a:rPr lang="en-US" dirty="0"/>
              <a:t>disorder, previous NL pregnancy)</a:t>
            </a:r>
            <a:endParaRPr lang="en-US" dirty="0" smtClean="0"/>
          </a:p>
          <a:p>
            <a:pPr lvl="1"/>
            <a:r>
              <a:rPr lang="en-US" dirty="0" smtClean="0"/>
              <a:t>Mother with SLE and previous neonatal lupus pregnancy – serial fetal ECG starting at 16 weeks</a:t>
            </a:r>
          </a:p>
          <a:p>
            <a:pPr lvl="1"/>
            <a:r>
              <a:rPr lang="en-US" dirty="0" smtClean="0"/>
              <a:t>Monitor for signs of congenital heart block (CHB) beginning in second trimester </a:t>
            </a:r>
            <a:r>
              <a:rPr lang="en-US" dirty="0"/>
              <a:t>(</a:t>
            </a:r>
            <a:r>
              <a:rPr lang="en-US" dirty="0" smtClean="0"/>
              <a:t>persistent bradycardia)</a:t>
            </a:r>
          </a:p>
        </p:txBody>
      </p:sp>
    </p:spTree>
    <p:extLst>
      <p:ext uri="{BB962C8B-B14F-4D97-AF65-F5344CB8AC3E}">
        <p14:creationId xmlns:p14="http://schemas.microsoft.com/office/powerpoint/2010/main" val="249891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57237"/>
          </a:xfrm>
        </p:spPr>
        <p:txBody>
          <a:bodyPr>
            <a:normAutofit/>
          </a:bodyPr>
          <a:lstStyle/>
          <a:p>
            <a:r>
              <a:rPr lang="en-US" b="1" dirty="0" smtClean="0"/>
              <a:t>Postnatal</a:t>
            </a:r>
          </a:p>
          <a:p>
            <a:pPr lvl="1"/>
            <a:r>
              <a:rPr lang="en-US" dirty="0" smtClean="0"/>
              <a:t>Skin manifestations – skin biopsy showing characteristic vacuolation, lymphocytic infiltration, and IgM deposits</a:t>
            </a:r>
          </a:p>
          <a:p>
            <a:pPr lvl="1"/>
            <a:r>
              <a:rPr lang="en-US" dirty="0" smtClean="0"/>
              <a:t>Serum antibody levels</a:t>
            </a:r>
          </a:p>
          <a:p>
            <a:pPr lvl="1"/>
            <a:r>
              <a:rPr lang="en-US" dirty="0" smtClean="0"/>
              <a:t>Congenital heart block – for persistent bradycardia, evaluate with ECG and Doppler</a:t>
            </a:r>
          </a:p>
          <a:p>
            <a:pPr lvl="2"/>
            <a:r>
              <a:rPr lang="en-US" dirty="0" smtClean="0"/>
              <a:t>ECG for all infants born to mothers with anti-Ro/SSA and/or anti-La/SSB Abs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20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 – brain MRI for rare CNS findings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117" y="1417974"/>
            <a:ext cx="4743450" cy="30289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0350" y="1541799"/>
            <a:ext cx="4743450" cy="2781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7117" y="4581652"/>
            <a:ext cx="47434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Altered signal intensity in right cerebral hemisphere and left occipital lobe consistent </a:t>
            </a:r>
            <a:r>
              <a:rPr lang="en-US" sz="2000" dirty="0" smtClean="0">
                <a:solidFill>
                  <a:srgbClr val="FF0000"/>
                </a:solidFill>
              </a:rPr>
              <a:t>with subacute infarct and subacute subdural hemorrhage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610350" y="4516326"/>
            <a:ext cx="47434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Diffusely attenuated right supraclinoid internal carotid artery, ACA, MCA (A, arrow) and PCA (B, arrow); bilaterally </a:t>
            </a:r>
            <a:r>
              <a:rPr lang="en-US" sz="2000" dirty="0" smtClean="0">
                <a:solidFill>
                  <a:srgbClr val="FF0000"/>
                </a:solidFill>
              </a:rPr>
              <a:t>decreased cortical vasculature</a:t>
            </a:r>
            <a:r>
              <a:rPr lang="en-US" sz="2000" dirty="0" smtClean="0"/>
              <a:t> and right-sided cerebral chronic infarct.</a:t>
            </a: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223836" y="6236242"/>
            <a:ext cx="121125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Saini et al. CNS vasculitis and stroke in neonatal lupus erythematosus: A case report and review of literature. European Journal of Pediatric Neurology 2014; 18(3):444-448.</a:t>
            </a:r>
          </a:p>
        </p:txBody>
      </p:sp>
    </p:spTree>
    <p:extLst>
      <p:ext uri="{BB962C8B-B14F-4D97-AF65-F5344CB8AC3E}">
        <p14:creationId xmlns:p14="http://schemas.microsoft.com/office/powerpoint/2010/main" val="118059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of present illness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408449"/>
            <a:ext cx="5157787" cy="82391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FF6FCF"/>
                </a:solidFill>
              </a:rPr>
              <a:t>Child 1</a:t>
            </a:r>
            <a:endParaRPr lang="en-US" sz="3600" dirty="0">
              <a:solidFill>
                <a:srgbClr val="FF6FC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248403"/>
            <a:ext cx="5157787" cy="3684588"/>
          </a:xfrm>
        </p:spPr>
        <p:txBody>
          <a:bodyPr/>
          <a:lstStyle/>
          <a:p>
            <a:r>
              <a:rPr lang="en-US" dirty="0"/>
              <a:t>No evidence of congential heart block</a:t>
            </a:r>
          </a:p>
          <a:p>
            <a:r>
              <a:rPr lang="en-US" dirty="0"/>
              <a:t>Rash faded to atrophy and hypopigmentation</a:t>
            </a:r>
          </a:p>
          <a:p>
            <a:r>
              <a:rPr lang="en-US" dirty="0"/>
              <a:t>Delays in standing and walking (evaluated at 16 months), otherwise normal development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408449"/>
            <a:ext cx="5183188" cy="82391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66CCFF"/>
                </a:solidFill>
              </a:rPr>
              <a:t>Child 2</a:t>
            </a:r>
            <a:endParaRPr lang="en-US" sz="3600" dirty="0">
              <a:solidFill>
                <a:srgbClr val="66CC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248403"/>
            <a:ext cx="5183188" cy="3684588"/>
          </a:xfrm>
        </p:spPr>
        <p:txBody>
          <a:bodyPr>
            <a:normAutofit/>
          </a:bodyPr>
          <a:lstStyle/>
          <a:p>
            <a:r>
              <a:rPr lang="en-US" dirty="0"/>
              <a:t>Rash persisted and worsened</a:t>
            </a:r>
          </a:p>
          <a:p>
            <a:r>
              <a:rPr lang="en-US" dirty="0"/>
              <a:t>At 2 years – generalized seizure, scissoring gait with toe-walking, spasticity and weakness of legs</a:t>
            </a:r>
          </a:p>
          <a:p>
            <a:r>
              <a:rPr lang="en-US" dirty="0"/>
              <a:t>Rash and gait improved with IV and oral corticosteroids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07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 – brain MRI for rare CNS findings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0" y="1844842"/>
            <a:ext cx="47434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 month follow-up:</a:t>
            </a:r>
          </a:p>
          <a:p>
            <a:r>
              <a:rPr lang="en-US" sz="2400" dirty="0" smtClean="0"/>
              <a:t>Right cerebral </a:t>
            </a:r>
            <a:r>
              <a:rPr lang="en-US" sz="2400" dirty="0" smtClean="0">
                <a:solidFill>
                  <a:srgbClr val="FF0000"/>
                </a:solidFill>
              </a:rPr>
              <a:t>hemi-atrophy</a:t>
            </a:r>
            <a:r>
              <a:rPr lang="en-US" sz="2400" dirty="0" smtClean="0"/>
              <a:t> with cystic encephalomalacic changes and marked volume loss; </a:t>
            </a:r>
            <a:r>
              <a:rPr lang="en-US" sz="2400" dirty="0" smtClean="0">
                <a:solidFill>
                  <a:srgbClr val="FF0000"/>
                </a:solidFill>
              </a:rPr>
              <a:t>markedly attenuated MCA.</a:t>
            </a:r>
          </a:p>
          <a:p>
            <a:endParaRPr lang="en-US" sz="2400" dirty="0"/>
          </a:p>
          <a:p>
            <a:r>
              <a:rPr lang="en-US" sz="2400" dirty="0" smtClean="0"/>
              <a:t>Clinically – incomplete head control, intermittent visual fixation and left-sided hemiparesis with cortical thumb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663" y="1455498"/>
            <a:ext cx="4019394" cy="472071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23836" y="6236242"/>
            <a:ext cx="121125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Saini et al. CNS vasculitis and stroke in neonatal lupus erythematosus: A case report and review of literature. European Journal of Pediatric Neurology 2014; 18(3):444-448.</a:t>
            </a:r>
          </a:p>
        </p:txBody>
      </p:sp>
    </p:spTree>
    <p:extLst>
      <p:ext uri="{BB962C8B-B14F-4D97-AF65-F5344CB8AC3E}">
        <p14:creationId xmlns:p14="http://schemas.microsoft.com/office/powerpoint/2010/main" val="73113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Management/Treatment – </a:t>
            </a:r>
            <a:r>
              <a:rPr lang="en-US" b="1" dirty="0" smtClean="0"/>
              <a:t>In utero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Management</a:t>
            </a:r>
          </a:p>
          <a:p>
            <a:pPr lvl="1"/>
            <a:r>
              <a:rPr lang="en-US" dirty="0" smtClean="0"/>
              <a:t>Hydroxychloroquine</a:t>
            </a:r>
            <a:endParaRPr lang="en-US" dirty="0"/>
          </a:p>
          <a:p>
            <a:pPr lvl="2"/>
            <a:r>
              <a:rPr lang="en-US" dirty="0" smtClean="0"/>
              <a:t>May decrease risk of cardiac manifestations of neonatal lupus</a:t>
            </a:r>
          </a:p>
          <a:p>
            <a:pPr lvl="2"/>
            <a:r>
              <a:rPr lang="en-US" dirty="0" smtClean="0"/>
              <a:t>The only suggested </a:t>
            </a:r>
            <a:r>
              <a:rPr lang="en-US" i="1" dirty="0" smtClean="0"/>
              <a:t>preemptive</a:t>
            </a:r>
            <a:r>
              <a:rPr lang="en-US" dirty="0" smtClean="0"/>
              <a:t> therapy (for mother with previous NL pregnancy)</a:t>
            </a:r>
          </a:p>
          <a:p>
            <a:r>
              <a:rPr lang="en-US" b="1" dirty="0" smtClean="0"/>
              <a:t>Treatment</a:t>
            </a:r>
          </a:p>
          <a:p>
            <a:pPr lvl="1"/>
            <a:r>
              <a:rPr lang="en-US" dirty="0" smtClean="0"/>
              <a:t>Prenatal prednisone or dexamethasone</a:t>
            </a:r>
          </a:p>
          <a:p>
            <a:pPr lvl="2"/>
            <a:r>
              <a:rPr lang="en-US" dirty="0" smtClean="0"/>
              <a:t>Produces good outcomes in neonates, can reverse 1</a:t>
            </a:r>
            <a:r>
              <a:rPr lang="en-US" baseline="30000" dirty="0" smtClean="0"/>
              <a:t>st</a:t>
            </a:r>
            <a:r>
              <a:rPr lang="en-US" dirty="0" smtClean="0"/>
              <a:t> or 2</a:t>
            </a:r>
            <a:r>
              <a:rPr lang="en-US" baseline="30000" dirty="0" smtClean="0"/>
              <a:t>nd</a:t>
            </a:r>
            <a:r>
              <a:rPr lang="en-US" dirty="0" smtClean="0"/>
              <a:t> degree heart block but not 3</a:t>
            </a:r>
            <a:r>
              <a:rPr lang="en-US" baseline="30000" dirty="0" smtClean="0"/>
              <a:t>rd</a:t>
            </a:r>
            <a:r>
              <a:rPr lang="en-US" dirty="0" smtClean="0"/>
              <a:t> or complete</a:t>
            </a:r>
          </a:p>
          <a:p>
            <a:pPr lvl="1"/>
            <a:r>
              <a:rPr lang="en-US" dirty="0" smtClean="0"/>
              <a:t>IVIG – to decrease ability of antibodies to cross placenta</a:t>
            </a:r>
          </a:p>
          <a:p>
            <a:pPr lvl="1"/>
            <a:r>
              <a:rPr lang="en-US" dirty="0" smtClean="0"/>
              <a:t>Steroid + IVIG = better results than steroid alone, although congenital heart block can still occur</a:t>
            </a:r>
          </a:p>
        </p:txBody>
      </p:sp>
      <p:sp>
        <p:nvSpPr>
          <p:cNvPr id="4" name="Rectangle 3"/>
          <p:cNvSpPr/>
          <p:nvPr/>
        </p:nvSpPr>
        <p:spPr>
          <a:xfrm>
            <a:off x="3767328" y="6534162"/>
            <a:ext cx="101803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Johnson, Benay. Overview of Neonatal Lupus. Journal of Pediatric Health Care 2014;28(4):331-341.</a:t>
            </a:r>
          </a:p>
        </p:txBody>
      </p:sp>
    </p:spTree>
    <p:extLst>
      <p:ext uri="{BB962C8B-B14F-4D97-AF65-F5344CB8AC3E}">
        <p14:creationId xmlns:p14="http://schemas.microsoft.com/office/powerpoint/2010/main" val="276301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Management/Treatment – </a:t>
            </a:r>
            <a:r>
              <a:rPr lang="en-US" b="1" dirty="0" smtClean="0"/>
              <a:t>Newborn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163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Management</a:t>
            </a:r>
          </a:p>
          <a:p>
            <a:pPr lvl="1"/>
            <a:r>
              <a:rPr lang="en-US" dirty="0" smtClean="0"/>
              <a:t>Ongoing heart block requires pacemaker</a:t>
            </a:r>
          </a:p>
          <a:p>
            <a:pPr lvl="1"/>
            <a:r>
              <a:rPr lang="en-US" dirty="0" smtClean="0"/>
              <a:t>Follow-up screening if patient has a positive maternal history (even if prenatal screening was negative)</a:t>
            </a:r>
          </a:p>
          <a:p>
            <a:pPr lvl="1"/>
            <a:r>
              <a:rPr lang="en-US" dirty="0" smtClean="0"/>
              <a:t>Instruct to avoid direct sunlight</a:t>
            </a:r>
          </a:p>
          <a:p>
            <a:r>
              <a:rPr lang="en-US" b="1" dirty="0" smtClean="0"/>
              <a:t>Treatment</a:t>
            </a:r>
          </a:p>
          <a:p>
            <a:pPr lvl="1"/>
            <a:r>
              <a:rPr lang="en-US" dirty="0" smtClean="0"/>
              <a:t>No treatment for 3</a:t>
            </a:r>
            <a:r>
              <a:rPr lang="en-US" baseline="30000" dirty="0" smtClean="0"/>
              <a:t>rd</a:t>
            </a:r>
            <a:r>
              <a:rPr lang="en-US" dirty="0" smtClean="0"/>
              <a:t> degree or complete heart block</a:t>
            </a:r>
          </a:p>
          <a:p>
            <a:pPr lvl="1"/>
            <a:r>
              <a:rPr lang="en-US" dirty="0" smtClean="0"/>
              <a:t>Prednisolone</a:t>
            </a:r>
          </a:p>
          <a:p>
            <a:pPr lvl="1"/>
            <a:r>
              <a:rPr lang="en-US" dirty="0" smtClean="0"/>
              <a:t>IVIG</a:t>
            </a:r>
          </a:p>
          <a:p>
            <a:pPr lvl="1"/>
            <a:r>
              <a:rPr lang="en-US" dirty="0" smtClean="0"/>
              <a:t>Or both steroid and IVIG depending on symptom severity</a:t>
            </a:r>
          </a:p>
          <a:p>
            <a:pPr lvl="1"/>
            <a:r>
              <a:rPr lang="en-US" dirty="0" smtClean="0"/>
              <a:t>For skin manifestations</a:t>
            </a:r>
          </a:p>
          <a:p>
            <a:pPr lvl="2"/>
            <a:r>
              <a:rPr lang="en-US" dirty="0" smtClean="0"/>
              <a:t>Topical steroids</a:t>
            </a:r>
          </a:p>
          <a:p>
            <a:pPr lvl="2"/>
            <a:r>
              <a:rPr lang="en-US" dirty="0" smtClean="0"/>
              <a:t>Laser therapy for persisting lesions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3767328" y="6534162"/>
            <a:ext cx="101803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Johnson, Benay. Overview of Neonatal Lupus. Journal of Pediatric Health Care 2014;28(4):331-341.</a:t>
            </a:r>
          </a:p>
        </p:txBody>
      </p:sp>
    </p:spTree>
    <p:extLst>
      <p:ext uri="{BB962C8B-B14F-4D97-AF65-F5344CB8AC3E}">
        <p14:creationId xmlns:p14="http://schemas.microsoft.com/office/powerpoint/2010/main" val="26078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00383"/>
          </a:xfrm>
        </p:spPr>
        <p:txBody>
          <a:bodyPr>
            <a:normAutofit/>
          </a:bodyPr>
          <a:lstStyle/>
          <a:p>
            <a:r>
              <a:rPr lang="en-US" dirty="0" smtClean="0"/>
              <a:t>Typically newborn symptoms subside after 6 months (life of the IgG Ab), except 3</a:t>
            </a:r>
            <a:r>
              <a:rPr lang="en-US" baseline="30000" dirty="0" smtClean="0"/>
              <a:t>rd</a:t>
            </a:r>
            <a:r>
              <a:rPr lang="en-US" dirty="0" smtClean="0"/>
              <a:t> degree heart block</a:t>
            </a:r>
          </a:p>
          <a:p>
            <a:r>
              <a:rPr lang="en-US" dirty="0" smtClean="0"/>
              <a:t>Poorer outcomes if premature, low birth weight, low ventricular rate or dysfunction, or have structural heart disease</a:t>
            </a:r>
          </a:p>
          <a:p>
            <a:r>
              <a:rPr lang="en-US" dirty="0" smtClean="0"/>
              <a:t>Cardiac</a:t>
            </a:r>
          </a:p>
          <a:p>
            <a:pPr lvl="1"/>
            <a:r>
              <a:rPr lang="en-US" dirty="0" smtClean="0"/>
              <a:t>Exercise limitation and possible death in patients with asymptomatic complete heart block (hence without pacemaker)</a:t>
            </a:r>
          </a:p>
          <a:p>
            <a:pPr lvl="1"/>
            <a:r>
              <a:rPr lang="en-US" dirty="0" smtClean="0"/>
              <a:t>Fatality later in life due to possible pacemaker failure</a:t>
            </a:r>
          </a:p>
          <a:p>
            <a:pPr lvl="1"/>
            <a:r>
              <a:rPr lang="en-US" dirty="0" smtClean="0"/>
              <a:t>5-11% risk of cardiomyopathy even with pacemaker</a:t>
            </a:r>
          </a:p>
          <a:p>
            <a:r>
              <a:rPr lang="en-US" dirty="0" smtClean="0"/>
              <a:t>Skin</a:t>
            </a:r>
          </a:p>
          <a:p>
            <a:pPr lvl="1"/>
            <a:r>
              <a:rPr lang="en-US" dirty="0" smtClean="0"/>
              <a:t>Benign, but help identify risk factors for more serious disorders in family</a:t>
            </a:r>
          </a:p>
        </p:txBody>
      </p:sp>
    </p:spTree>
    <p:extLst>
      <p:ext uri="{BB962C8B-B14F-4D97-AF65-F5344CB8AC3E}">
        <p14:creationId xmlns:p14="http://schemas.microsoft.com/office/powerpoint/2010/main" val="258903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Ongoing research/Recent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Future treatment goal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ecrease levels of autoantibodies</a:t>
            </a:r>
          </a:p>
          <a:p>
            <a:r>
              <a:rPr lang="en-US" dirty="0" smtClean="0"/>
              <a:t>Continue to use whole-genome and exome sequencing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ind all the causal variants of SLE</a:t>
            </a:r>
          </a:p>
        </p:txBody>
      </p:sp>
    </p:spTree>
    <p:extLst>
      <p:ext uri="{BB962C8B-B14F-4D97-AF65-F5344CB8AC3E}">
        <p14:creationId xmlns:p14="http://schemas.microsoft.com/office/powerpoint/2010/main" val="152754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Consider neonatal lupus in differential for newborns/infants presenting with seizures, </a:t>
            </a:r>
            <a:r>
              <a:rPr lang="en-US" dirty="0" smtClean="0">
                <a:solidFill>
                  <a:srgbClr val="FF0000"/>
                </a:solidFill>
              </a:rPr>
              <a:t>even when lacking cardiac or cutaneous findings</a:t>
            </a:r>
          </a:p>
          <a:p>
            <a:r>
              <a:rPr lang="en-US" dirty="0" smtClean="0"/>
              <a:t>Negative maternal history (no SLE and/or associated Abs) </a:t>
            </a:r>
            <a:r>
              <a:rPr lang="en-US" dirty="0" smtClean="0">
                <a:solidFill>
                  <a:srgbClr val="FF0000"/>
                </a:solidFill>
              </a:rPr>
              <a:t>does not rule out infantile lupus</a:t>
            </a:r>
            <a:r>
              <a:rPr lang="en-US" dirty="0" smtClean="0"/>
              <a:t> – consider complement deficiency</a:t>
            </a:r>
          </a:p>
          <a:p>
            <a:r>
              <a:rPr lang="en-US" dirty="0" smtClean="0"/>
              <a:t>Further research needed to ID biomarkers useful in predicting outcomes and treating SLE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20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cont.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39788" y="1257887"/>
            <a:ext cx="10510515" cy="82391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CCFF"/>
                </a:solidFill>
              </a:rPr>
              <a:t>Nature</a:t>
            </a:r>
            <a:r>
              <a:rPr lang="en-US" sz="3600" dirty="0"/>
              <a:t>                  vs.                  </a:t>
            </a:r>
            <a:r>
              <a:rPr lang="en-US" sz="3600" dirty="0">
                <a:solidFill>
                  <a:srgbClr val="FF6FCF"/>
                </a:solidFill>
              </a:rPr>
              <a:t>Nurture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839788" y="2081799"/>
            <a:ext cx="5157787" cy="2130752"/>
          </a:xfrm>
        </p:spPr>
        <p:txBody>
          <a:bodyPr/>
          <a:lstStyle/>
          <a:p>
            <a:r>
              <a:rPr lang="en-US" dirty="0"/>
              <a:t>Inherited genetic defect affecting normal immune response </a:t>
            </a:r>
            <a:r>
              <a:rPr lang="en-US" dirty="0">
                <a:sym typeface="Wingdings"/>
              </a:rPr>
              <a:t> development of Abs</a:t>
            </a:r>
            <a:endParaRPr lang="en-US" dirty="0"/>
          </a:p>
          <a:p>
            <a:r>
              <a:rPr lang="en-US" dirty="0"/>
              <a:t>Infantile presentation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6172200" y="2081799"/>
            <a:ext cx="5183188" cy="1989661"/>
          </a:xfrm>
        </p:spPr>
        <p:txBody>
          <a:bodyPr/>
          <a:lstStyle/>
          <a:p>
            <a:r>
              <a:rPr lang="en-US" dirty="0"/>
              <a:t>Transplacental transfer of auto-antibodies from mother to fetus</a:t>
            </a:r>
          </a:p>
          <a:p>
            <a:r>
              <a:rPr lang="en-US" dirty="0"/>
              <a:t>Neonatal presentation</a:t>
            </a:r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3605081" y="4525688"/>
            <a:ext cx="5000887" cy="213075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Auto-antibody mediated damage to native tissues </a:t>
            </a:r>
            <a:r>
              <a:rPr lang="en-US" dirty="0">
                <a:sym typeface="Wingdings"/>
              </a:rPr>
              <a:t> </a:t>
            </a:r>
            <a:r>
              <a:rPr lang="en-US" dirty="0"/>
              <a:t>Patient with lupus </a:t>
            </a:r>
            <a:r>
              <a:rPr lang="en-US" dirty="0" smtClean="0"/>
              <a:t>erythematosus </a:t>
            </a:r>
            <a:r>
              <a:rPr lang="en-US" dirty="0"/>
              <a:t>including cutaneous manifestations and myelopathy.</a:t>
            </a:r>
          </a:p>
        </p:txBody>
      </p:sp>
      <p:sp>
        <p:nvSpPr>
          <p:cNvPr id="11" name="Right Arrow 10"/>
          <p:cNvSpPr/>
          <p:nvPr/>
        </p:nvSpPr>
        <p:spPr>
          <a:xfrm rot="18115130" flipH="1">
            <a:off x="6523083" y="3901372"/>
            <a:ext cx="846737" cy="483739"/>
          </a:xfrm>
          <a:prstGeom prst="rightArrow">
            <a:avLst/>
          </a:prstGeom>
          <a:solidFill>
            <a:srgbClr val="FF6F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 rot="3484870">
            <a:off x="4578802" y="3892523"/>
            <a:ext cx="846737" cy="483739"/>
          </a:xfrm>
          <a:prstGeom prst="rightArrow">
            <a:avLst/>
          </a:prstGeom>
          <a:solidFill>
            <a:srgbClr val="66CC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70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240" y="1627504"/>
            <a:ext cx="10515600" cy="4773295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Kaye EM, Butler IJ, Conley S. Myelopathy in neonatal and infantile lupus erythematosus. </a:t>
            </a:r>
            <a:r>
              <a:rPr lang="en-US" i="1" dirty="0"/>
              <a:t>Journal of Neurology, Neurosurgery, and </a:t>
            </a:r>
            <a:r>
              <a:rPr lang="en-US" i="1" dirty="0" smtClean="0"/>
              <a:t>Psychiatry</a:t>
            </a:r>
            <a:r>
              <a:rPr lang="en-US" dirty="0"/>
              <a:t>.</a:t>
            </a:r>
            <a:r>
              <a:rPr lang="en-US" dirty="0" smtClean="0"/>
              <a:t>1987;50:923-926</a:t>
            </a:r>
            <a:r>
              <a:rPr lang="en-US" dirty="0"/>
              <a:t>.</a:t>
            </a:r>
          </a:p>
          <a:p>
            <a:r>
              <a:rPr lang="en-US" dirty="0"/>
              <a:t>Wu YL, Brookshire BP, </a:t>
            </a:r>
            <a:r>
              <a:rPr lang="en-US" dirty="0" err="1"/>
              <a:t>Verani</a:t>
            </a:r>
            <a:r>
              <a:rPr lang="en-US" dirty="0"/>
              <a:t> RR, Arnett FC, Yu CY. Clinical presentations and molecular basis of complement C1r deficiency in a male African-American patient with systemic lupus erythematosus. </a:t>
            </a:r>
            <a:r>
              <a:rPr lang="en-US" i="1" dirty="0" smtClean="0"/>
              <a:t>Lupus</a:t>
            </a:r>
            <a:r>
              <a:rPr lang="en-US" dirty="0" smtClean="0"/>
              <a:t>. 2011;20:10-13.</a:t>
            </a:r>
          </a:p>
          <a:p>
            <a:r>
              <a:rPr lang="en-US" dirty="0" err="1"/>
              <a:t>Inzinger</a:t>
            </a:r>
            <a:r>
              <a:rPr lang="en-US" dirty="0"/>
              <a:t>, Martin, et al. “Neonatal lupus erythematosus and its clinical variability.” </a:t>
            </a:r>
            <a:r>
              <a:rPr lang="en-US" i="1" dirty="0"/>
              <a:t>Journal der </a:t>
            </a:r>
            <a:r>
              <a:rPr lang="en-US" i="1" dirty="0" err="1"/>
              <a:t>Deutschen</a:t>
            </a:r>
            <a:r>
              <a:rPr lang="en-US" i="1" dirty="0"/>
              <a:t> </a:t>
            </a:r>
            <a:r>
              <a:rPr lang="en-US" i="1" dirty="0" err="1"/>
              <a:t>Dermatologischen</a:t>
            </a:r>
            <a:r>
              <a:rPr lang="en-US" i="1" dirty="0"/>
              <a:t> </a:t>
            </a:r>
            <a:r>
              <a:rPr lang="en-US" i="1" dirty="0" err="1"/>
              <a:t>Gesellschaft</a:t>
            </a:r>
            <a:r>
              <a:rPr lang="en-US" dirty="0"/>
              <a:t>. 2012: 407-410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Johnson, </a:t>
            </a:r>
            <a:r>
              <a:rPr lang="en-US" dirty="0" err="1" smtClean="0"/>
              <a:t>Benay</a:t>
            </a:r>
            <a:r>
              <a:rPr lang="en-US" dirty="0" smtClean="0"/>
              <a:t>. Overview of Neonatal Lupus. </a:t>
            </a:r>
            <a:r>
              <a:rPr lang="en-US" i="1" dirty="0" smtClean="0"/>
              <a:t>Journal of Pediatric Health Care.</a:t>
            </a:r>
            <a:r>
              <a:rPr lang="en-US" dirty="0" smtClean="0"/>
              <a:t> 2014;28(4):331-341.</a:t>
            </a:r>
          </a:p>
          <a:p>
            <a:r>
              <a:rPr lang="en-US" dirty="0" err="1" smtClean="0"/>
              <a:t>Jeltsch</a:t>
            </a:r>
            <a:r>
              <a:rPr lang="en-US" dirty="0" smtClean="0"/>
              <a:t>-David H, and Muller, S. “Neuropsychiatric systemic lupus erythematosus: pathogenesis and biomarkers. </a:t>
            </a:r>
            <a:r>
              <a:rPr lang="en-US" i="1" dirty="0" smtClean="0"/>
              <a:t>Nat Rev Neurol</a:t>
            </a:r>
            <a:r>
              <a:rPr lang="en-US" dirty="0" smtClean="0"/>
              <a:t>. 2014: </a:t>
            </a:r>
            <a:r>
              <a:rPr lang="en-US" dirty="0" err="1" smtClean="0"/>
              <a:t>Epub</a:t>
            </a:r>
            <a:r>
              <a:rPr lang="en-US" dirty="0" smtClean="0"/>
              <a:t> ahead of print.</a:t>
            </a:r>
          </a:p>
          <a:p>
            <a:r>
              <a:rPr lang="en-US" dirty="0" err="1"/>
              <a:t>Mallavarapu</a:t>
            </a:r>
            <a:r>
              <a:rPr lang="en-US" dirty="0"/>
              <a:t>, Ravi and </a:t>
            </a:r>
            <a:r>
              <a:rPr lang="en-US" dirty="0" err="1"/>
              <a:t>Grimsley</a:t>
            </a:r>
            <a:r>
              <a:rPr lang="en-US" dirty="0"/>
              <a:t>, Edwin. “The history of lupus erythematosus.” </a:t>
            </a:r>
            <a:r>
              <a:rPr lang="en-US" i="1" dirty="0"/>
              <a:t>Southern Medical Journal</a:t>
            </a:r>
            <a:r>
              <a:rPr lang="en-US" dirty="0"/>
              <a:t>. 2007: 896-8</a:t>
            </a:r>
            <a:r>
              <a:rPr lang="en-US" dirty="0" smtClean="0"/>
              <a:t>.</a:t>
            </a:r>
          </a:p>
          <a:p>
            <a:r>
              <a:rPr lang="en-US" dirty="0" smtClean="0"/>
              <a:t>Saini AG, Naveen S, </a:t>
            </a:r>
            <a:r>
              <a:rPr lang="en-US" dirty="0" err="1" smtClean="0"/>
              <a:t>Bhattad</a:t>
            </a:r>
            <a:r>
              <a:rPr lang="en-US" dirty="0" smtClean="0"/>
              <a:t> S, Vyas S, </a:t>
            </a:r>
            <a:r>
              <a:rPr lang="en-US" dirty="0" err="1" smtClean="0"/>
              <a:t>Saikia</a:t>
            </a:r>
            <a:r>
              <a:rPr lang="en-US" dirty="0" smtClean="0"/>
              <a:t> B, </a:t>
            </a:r>
            <a:r>
              <a:rPr lang="en-US" dirty="0" err="1" smtClean="0"/>
              <a:t>Singhi</a:t>
            </a:r>
            <a:r>
              <a:rPr lang="en-US" dirty="0" smtClean="0"/>
              <a:t> P. CNS </a:t>
            </a:r>
            <a:r>
              <a:rPr lang="en-US" dirty="0" err="1" smtClean="0"/>
              <a:t>vasculitis</a:t>
            </a:r>
            <a:r>
              <a:rPr lang="en-US" dirty="0" smtClean="0"/>
              <a:t> and stroke in neonatal lupus </a:t>
            </a:r>
            <a:r>
              <a:rPr lang="en-US" dirty="0" err="1" smtClean="0"/>
              <a:t>erythematosus</a:t>
            </a:r>
            <a:r>
              <a:rPr lang="en-US" dirty="0" smtClean="0"/>
              <a:t>: A case report and review of literature. </a:t>
            </a:r>
            <a:r>
              <a:rPr lang="en-US" i="1" dirty="0" smtClean="0"/>
              <a:t>European Journal of </a:t>
            </a:r>
            <a:r>
              <a:rPr lang="en-US" i="1" dirty="0" err="1" smtClean="0"/>
              <a:t>Paediatric</a:t>
            </a:r>
            <a:r>
              <a:rPr lang="en-US" i="1" dirty="0" smtClean="0"/>
              <a:t> Neurology. </a:t>
            </a:r>
            <a:r>
              <a:rPr lang="en-US" dirty="0" smtClean="0"/>
              <a:t>2014; 18(3):444-448.</a:t>
            </a:r>
          </a:p>
          <a:p>
            <a:r>
              <a:rPr lang="en-US" dirty="0" err="1" smtClean="0"/>
              <a:t>Buyon</a:t>
            </a:r>
            <a:r>
              <a:rPr lang="en-US" dirty="0" smtClean="0"/>
              <a:t>, JP. Neonatal lupus. In: </a:t>
            </a:r>
            <a:r>
              <a:rPr lang="en-US" dirty="0" err="1" smtClean="0"/>
              <a:t>UpToDate</a:t>
            </a:r>
            <a:r>
              <a:rPr lang="en-US" dirty="0" smtClean="0"/>
              <a:t>, Post TW (Ed), </a:t>
            </a:r>
            <a:r>
              <a:rPr lang="en-US" dirty="0" err="1" smtClean="0"/>
              <a:t>UpToDate</a:t>
            </a:r>
            <a:r>
              <a:rPr lang="en-US" dirty="0" smtClean="0"/>
              <a:t>, Waltham, MA. (Accessed on September 30, 2014.)</a:t>
            </a:r>
          </a:p>
          <a:p>
            <a:r>
              <a:rPr lang="en-US" dirty="0"/>
              <a:t>Yu, Cong, et al. “Diagnostic criteria for systemic lupus erythematosus: A critical review.” </a:t>
            </a:r>
            <a:r>
              <a:rPr lang="en-US" i="1" dirty="0"/>
              <a:t>Journal of Autoimmunity</a:t>
            </a:r>
            <a:r>
              <a:rPr lang="en-US" dirty="0"/>
              <a:t>. 2014: 10-13.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41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Thanks to…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678680" cy="4351338"/>
          </a:xfrm>
        </p:spPr>
        <p:txBody>
          <a:bodyPr/>
          <a:lstStyle/>
          <a:p>
            <a:r>
              <a:rPr lang="en-US" dirty="0" smtClean="0"/>
              <a:t>Dr. Butler</a:t>
            </a:r>
          </a:p>
          <a:p>
            <a:r>
              <a:rPr lang="en-US" dirty="0" smtClean="0"/>
              <a:t>Dr. Bala, Dr. Fitzgerald, and Dr. Grant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040" y="640080"/>
            <a:ext cx="5013960" cy="5227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863418" y="3808212"/>
            <a:ext cx="43181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+mj-lt"/>
              </a:rPr>
              <a:t>Any Questions?</a:t>
            </a:r>
            <a:endParaRPr lang="en-US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9002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medical history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408449"/>
            <a:ext cx="5157787" cy="82391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FF6FCF"/>
                </a:solidFill>
              </a:rPr>
              <a:t>Child 1</a:t>
            </a:r>
            <a:endParaRPr lang="en-US" sz="3600" dirty="0">
              <a:solidFill>
                <a:srgbClr val="FF6FC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248403"/>
            <a:ext cx="5157787" cy="36845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Full term, 3.2 kg at birth</a:t>
            </a:r>
          </a:p>
          <a:p>
            <a:r>
              <a:rPr lang="en-US" dirty="0"/>
              <a:t>Family History</a:t>
            </a:r>
          </a:p>
          <a:p>
            <a:pPr lvl="1"/>
            <a:r>
              <a:rPr lang="en-US" dirty="0"/>
              <a:t>Mother with positive ANA (speckled), anti-Ro/SSA Ab, RF, and anti-SM Ab (but no clincal symptoms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Later </a:t>
            </a:r>
            <a:r>
              <a:rPr lang="en-US" dirty="0"/>
              <a:t>developed fever, polyarthritis, </a:t>
            </a:r>
            <a:r>
              <a:rPr lang="en-US" dirty="0" smtClean="0"/>
              <a:t>Coombs </a:t>
            </a:r>
            <a:r>
              <a:rPr lang="en-US" dirty="0"/>
              <a:t>positive autoimmune hemolytic anemia, hypocomplementemia, and antibodies to native DNA and nRNP</a:t>
            </a:r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408449"/>
            <a:ext cx="5183188" cy="82391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66CCFF"/>
                </a:solidFill>
              </a:rPr>
              <a:t>Child 2</a:t>
            </a:r>
            <a:endParaRPr lang="en-US" sz="3600" dirty="0">
              <a:solidFill>
                <a:srgbClr val="66CC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248403"/>
            <a:ext cx="5183188" cy="3684588"/>
          </a:xfrm>
        </p:spPr>
        <p:txBody>
          <a:bodyPr/>
          <a:lstStyle/>
          <a:p>
            <a:r>
              <a:rPr lang="en-US" dirty="0"/>
              <a:t>Uneventful pregnancy, labor, and delivery</a:t>
            </a:r>
          </a:p>
          <a:p>
            <a:r>
              <a:rPr lang="en-US" dirty="0"/>
              <a:t>Family History</a:t>
            </a:r>
          </a:p>
          <a:p>
            <a:pPr lvl="1"/>
            <a:r>
              <a:rPr lang="en-US" dirty="0"/>
              <a:t>Mother had normal complement levels and negative ANA</a:t>
            </a:r>
          </a:p>
          <a:p>
            <a:pPr lvl="1"/>
            <a:r>
              <a:rPr lang="en-US" dirty="0"/>
              <a:t>Sister died of SLE, 2 other siblings clinically normal</a:t>
            </a:r>
          </a:p>
        </p:txBody>
      </p:sp>
    </p:spTree>
    <p:extLst>
      <p:ext uri="{BB962C8B-B14F-4D97-AF65-F5344CB8AC3E}">
        <p14:creationId xmlns:p14="http://schemas.microsoft.com/office/powerpoint/2010/main" val="351342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</a:t>
            </a:r>
            <a:r>
              <a:rPr lang="en-US" dirty="0" smtClean="0"/>
              <a:t>examination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261929"/>
            <a:ext cx="5157787" cy="82391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FF6FCF"/>
                </a:solidFill>
              </a:rPr>
              <a:t>Child 1</a:t>
            </a:r>
            <a:endParaRPr lang="en-US" sz="3600" dirty="0">
              <a:solidFill>
                <a:srgbClr val="FF6FC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101882"/>
            <a:ext cx="5157787" cy="447528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Evaluated at 16 months due to delayed walking</a:t>
            </a:r>
          </a:p>
          <a:p>
            <a:r>
              <a:rPr lang="en-US" dirty="0"/>
              <a:t>LE spasticity</a:t>
            </a:r>
          </a:p>
          <a:p>
            <a:r>
              <a:rPr lang="en-US" dirty="0"/>
              <a:t>Increased reflexes, extensor plantar response</a:t>
            </a:r>
          </a:p>
          <a:p>
            <a:r>
              <a:rPr lang="en-US" dirty="0"/>
              <a:t>Contractures at the ankles</a:t>
            </a:r>
          </a:p>
          <a:p>
            <a:r>
              <a:rPr lang="en-US" dirty="0"/>
              <a:t>Flexed posture</a:t>
            </a:r>
          </a:p>
          <a:p>
            <a:r>
              <a:rPr lang="en-US" dirty="0"/>
              <a:t>Toe-walking, circumduction of right leg</a:t>
            </a:r>
          </a:p>
          <a:p>
            <a:r>
              <a:rPr lang="en-US" dirty="0"/>
              <a:t>UE normal</a:t>
            </a:r>
          </a:p>
          <a:p>
            <a:r>
              <a:rPr lang="en-US" dirty="0"/>
              <a:t>No sensory abnormalities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261929"/>
            <a:ext cx="5183188" cy="82391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66CCFF"/>
                </a:solidFill>
              </a:rPr>
              <a:t>Child 2</a:t>
            </a:r>
            <a:endParaRPr lang="en-US" sz="3600" dirty="0">
              <a:solidFill>
                <a:srgbClr val="66CC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101883"/>
            <a:ext cx="5183188" cy="368458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Reevaluated at age 3 due to </a:t>
            </a:r>
            <a:r>
              <a:rPr lang="en-US" dirty="0" smtClean="0"/>
              <a:t>neurological decline</a:t>
            </a:r>
            <a:endParaRPr lang="en-US" dirty="0"/>
          </a:p>
          <a:p>
            <a:r>
              <a:rPr lang="en-US" dirty="0"/>
              <a:t>LE </a:t>
            </a:r>
            <a:r>
              <a:rPr lang="en-US" dirty="0" smtClean="0"/>
              <a:t>spasticity</a:t>
            </a:r>
          </a:p>
          <a:p>
            <a:r>
              <a:rPr lang="en-US" dirty="0"/>
              <a:t>Increased reflexes, extensor plantar </a:t>
            </a:r>
            <a:r>
              <a:rPr lang="en-US" dirty="0" smtClean="0"/>
              <a:t>response</a:t>
            </a:r>
            <a:endParaRPr lang="en-US" dirty="0"/>
          </a:p>
          <a:p>
            <a:r>
              <a:rPr lang="en-US" dirty="0"/>
              <a:t>Flexion contractures of hips, knees, ankles</a:t>
            </a:r>
          </a:p>
          <a:p>
            <a:r>
              <a:rPr lang="en-US" dirty="0" smtClean="0"/>
              <a:t>UE </a:t>
            </a:r>
            <a:r>
              <a:rPr lang="en-US" dirty="0"/>
              <a:t>normal</a:t>
            </a:r>
          </a:p>
          <a:p>
            <a:r>
              <a:rPr lang="en-US" dirty="0"/>
              <a:t>Facial scarring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07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67" y="1717467"/>
            <a:ext cx="6197935" cy="44364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</a:t>
            </a:r>
            <a:r>
              <a:rPr lang="en-US" dirty="0" smtClean="0"/>
              <a:t>examination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261929"/>
            <a:ext cx="5183188" cy="82391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66CCFF"/>
                </a:solidFill>
              </a:rPr>
              <a:t>Child 2</a:t>
            </a:r>
            <a:endParaRPr lang="en-US" sz="3600" dirty="0">
              <a:solidFill>
                <a:srgbClr val="66CC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101883"/>
            <a:ext cx="5183188" cy="3684588"/>
          </a:xfrm>
        </p:spPr>
        <p:txBody>
          <a:bodyPr>
            <a:normAutofit fontScale="92500"/>
          </a:bodyPr>
          <a:lstStyle/>
          <a:p>
            <a:r>
              <a:rPr lang="en-US" dirty="0"/>
              <a:t>Reevaluated at age 3 due to decline</a:t>
            </a:r>
          </a:p>
          <a:p>
            <a:r>
              <a:rPr lang="en-US" dirty="0"/>
              <a:t>LE spasticity</a:t>
            </a:r>
          </a:p>
          <a:p>
            <a:r>
              <a:rPr lang="en-US" dirty="0"/>
              <a:t>Flexion contractures of hips, knees, ankles</a:t>
            </a:r>
          </a:p>
          <a:p>
            <a:r>
              <a:rPr lang="en-US" dirty="0"/>
              <a:t>Increased reflexes, extensor plantar response</a:t>
            </a:r>
          </a:p>
          <a:p>
            <a:r>
              <a:rPr lang="en-US" dirty="0"/>
              <a:t>UE normal</a:t>
            </a:r>
          </a:p>
          <a:p>
            <a:r>
              <a:rPr lang="en-US" dirty="0"/>
              <a:t>Facial scarring</a:t>
            </a:r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41123" y="6211669"/>
            <a:ext cx="11536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Wu et al. Clinical presentations and molecular basis of complement C1r deficiency in a male African-American patient with systemic lupus erythematosus. Lupus 2011;20:10-13.</a:t>
            </a:r>
          </a:p>
        </p:txBody>
      </p:sp>
    </p:spTree>
    <p:extLst>
      <p:ext uri="{BB962C8B-B14F-4D97-AF65-F5344CB8AC3E}">
        <p14:creationId xmlns:p14="http://schemas.microsoft.com/office/powerpoint/2010/main" val="139182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Relevant labs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408449"/>
            <a:ext cx="5157787" cy="82391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FF6FCF"/>
                </a:solidFill>
              </a:rPr>
              <a:t>Child 1</a:t>
            </a:r>
            <a:endParaRPr lang="en-US" sz="3600" dirty="0">
              <a:solidFill>
                <a:srgbClr val="FF6FC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248403"/>
            <a:ext cx="5157787" cy="3684588"/>
          </a:xfrm>
        </p:spPr>
        <p:txBody>
          <a:bodyPr/>
          <a:lstStyle/>
          <a:p>
            <a:r>
              <a:rPr lang="en-US" dirty="0"/>
              <a:t>Negative HSV serology and cultures</a:t>
            </a:r>
          </a:p>
          <a:p>
            <a:r>
              <a:rPr lang="en-US" dirty="0">
                <a:solidFill>
                  <a:srgbClr val="FF6FCF"/>
                </a:solidFill>
              </a:rPr>
              <a:t>Anti-Ro/SSA </a:t>
            </a:r>
            <a:r>
              <a:rPr lang="en-US" dirty="0"/>
              <a:t>detected (from 2-8 months)</a:t>
            </a:r>
          </a:p>
          <a:p>
            <a:r>
              <a:rPr lang="en-US" dirty="0"/>
              <a:t>Negative </a:t>
            </a:r>
            <a:r>
              <a:rPr lang="en-US" dirty="0" smtClean="0"/>
              <a:t>anti-La/SSB </a:t>
            </a:r>
            <a:r>
              <a:rPr lang="en-US" dirty="0"/>
              <a:t>Ab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408449"/>
            <a:ext cx="5183188" cy="82391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66CCFF"/>
                </a:solidFill>
              </a:rPr>
              <a:t>Child 2</a:t>
            </a:r>
            <a:endParaRPr lang="en-US" sz="3600" dirty="0">
              <a:solidFill>
                <a:srgbClr val="66CC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248403"/>
            <a:ext cx="5183188" cy="441016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Negative ANA initially</a:t>
            </a:r>
          </a:p>
          <a:p>
            <a:pPr lvl="1"/>
            <a:r>
              <a:rPr lang="en-US" dirty="0"/>
              <a:t>1:80 ANA at age 2 with anti-ssDNA, anti-dsDNA, and anti-SM</a:t>
            </a:r>
          </a:p>
          <a:p>
            <a:r>
              <a:rPr lang="en-US" dirty="0"/>
              <a:t>Skin biopsy at 19 months – </a:t>
            </a:r>
            <a:r>
              <a:rPr lang="en-US" dirty="0">
                <a:solidFill>
                  <a:srgbClr val="66CCFF"/>
                </a:solidFill>
              </a:rPr>
              <a:t>C3 deposits at dermal-epidermal junctions</a:t>
            </a:r>
          </a:p>
          <a:p>
            <a:r>
              <a:rPr lang="en-US" dirty="0">
                <a:solidFill>
                  <a:srgbClr val="66CCFF"/>
                </a:solidFill>
              </a:rPr>
              <a:t>Elevated serum C3</a:t>
            </a:r>
            <a:r>
              <a:rPr lang="en-US" dirty="0"/>
              <a:t> (227 mg/dl) </a:t>
            </a:r>
            <a:r>
              <a:rPr lang="en-US" dirty="0">
                <a:solidFill>
                  <a:srgbClr val="66CCFF"/>
                </a:solidFill>
              </a:rPr>
              <a:t>and C4 </a:t>
            </a:r>
            <a:r>
              <a:rPr lang="en-US" dirty="0"/>
              <a:t>(116 mg/dl) at 19 months</a:t>
            </a:r>
          </a:p>
          <a:p>
            <a:r>
              <a:rPr lang="en-US" dirty="0"/>
              <a:t>Microscopic hematuria</a:t>
            </a:r>
          </a:p>
          <a:p>
            <a:r>
              <a:rPr lang="en-US" dirty="0">
                <a:solidFill>
                  <a:srgbClr val="66CCFF"/>
                </a:solidFill>
              </a:rPr>
              <a:t>Total C1r deficiency by age 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17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Imaging/Diagnostics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408449"/>
            <a:ext cx="5157787" cy="82391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FF6FCF"/>
                </a:solidFill>
              </a:rPr>
              <a:t>Child 1</a:t>
            </a:r>
            <a:endParaRPr lang="en-US" sz="3600" dirty="0">
              <a:solidFill>
                <a:srgbClr val="FF6FC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248403"/>
            <a:ext cx="5157787" cy="3684588"/>
          </a:xfrm>
        </p:spPr>
        <p:txBody>
          <a:bodyPr/>
          <a:lstStyle/>
          <a:p>
            <a:r>
              <a:rPr lang="en-US" dirty="0"/>
              <a:t>Normal brain CT, EEG, somatosensory evoked potentials, and myelogram</a:t>
            </a:r>
          </a:p>
          <a:p>
            <a:r>
              <a:rPr lang="en-US" dirty="0"/>
              <a:t>Normal CSF</a:t>
            </a:r>
          </a:p>
          <a:p>
            <a:pPr lvl="1"/>
            <a:r>
              <a:rPr lang="en-US" dirty="0"/>
              <a:t>Normal oligoclonal bands, myelin basic protein, Igs, and </a:t>
            </a:r>
            <a:r>
              <a:rPr lang="en-US" dirty="0" smtClean="0"/>
              <a:t>anti-neuronal </a:t>
            </a:r>
            <a:r>
              <a:rPr lang="en-US" dirty="0"/>
              <a:t>Abs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408449"/>
            <a:ext cx="5183188" cy="82391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66CCFF"/>
                </a:solidFill>
              </a:rPr>
              <a:t>Child</a:t>
            </a:r>
            <a:r>
              <a:rPr lang="en-US" sz="3600" dirty="0" smtClean="0"/>
              <a:t> </a:t>
            </a:r>
            <a:r>
              <a:rPr lang="en-US" sz="3600" dirty="0" smtClean="0">
                <a:solidFill>
                  <a:srgbClr val="66CCFF"/>
                </a:solidFill>
              </a:rPr>
              <a:t>2</a:t>
            </a:r>
            <a:endParaRPr lang="en-US" sz="3600" dirty="0">
              <a:solidFill>
                <a:srgbClr val="66CC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248403"/>
            <a:ext cx="5183188" cy="3684588"/>
          </a:xfrm>
        </p:spPr>
        <p:txBody>
          <a:bodyPr>
            <a:normAutofit fontScale="92500"/>
          </a:bodyPr>
          <a:lstStyle/>
          <a:p>
            <a:r>
              <a:rPr lang="en-US" dirty="0"/>
              <a:t>Normal brain CT, </a:t>
            </a:r>
            <a:r>
              <a:rPr lang="en-US" dirty="0" smtClean="0"/>
              <a:t>EEG, </a:t>
            </a:r>
            <a:r>
              <a:rPr lang="en-US" dirty="0"/>
              <a:t>somatosensory and brainstem evoked potentials, and myelogram</a:t>
            </a:r>
          </a:p>
          <a:p>
            <a:r>
              <a:rPr lang="en-US" dirty="0"/>
              <a:t>Mild elevation of CSF myelin basic protein</a:t>
            </a:r>
          </a:p>
          <a:p>
            <a:r>
              <a:rPr lang="en-US" dirty="0"/>
              <a:t>Renal biopsy - </a:t>
            </a:r>
            <a:r>
              <a:rPr lang="en-US" dirty="0" err="1"/>
              <a:t>mesangial</a:t>
            </a:r>
            <a:r>
              <a:rPr lang="en-US" dirty="0"/>
              <a:t> </a:t>
            </a:r>
            <a:r>
              <a:rPr lang="en-US" dirty="0" smtClean="0"/>
              <a:t>glomerulonephritis </a:t>
            </a:r>
            <a:r>
              <a:rPr lang="en-US" dirty="0"/>
              <a:t>with focal proliferative changes and C3 and IgA </a:t>
            </a:r>
            <a:r>
              <a:rPr lang="en-US" dirty="0" smtClean="0"/>
              <a:t>deposits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7770" y="105990"/>
            <a:ext cx="2124075" cy="25717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1123" y="6211669"/>
            <a:ext cx="11536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Image - Wu et al. Clinical presentations and molecular basis of complement C1r deficiency in a male African-American patient with systemic lupus erythematosus. Lupus 2011;20:10-13.</a:t>
            </a:r>
          </a:p>
        </p:txBody>
      </p:sp>
    </p:spTree>
    <p:extLst>
      <p:ext uri="{BB962C8B-B14F-4D97-AF65-F5344CB8AC3E}">
        <p14:creationId xmlns:p14="http://schemas.microsoft.com/office/powerpoint/2010/main" val="421793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Differential diagnosis – based on initial skin manifestations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92330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TORCH infections – newborn rash</a:t>
            </a:r>
          </a:p>
          <a:p>
            <a:pPr lvl="1"/>
            <a:r>
              <a:rPr lang="en-US" dirty="0" smtClean="0"/>
              <a:t>Toxoplasmosis, Rubella, CMV, HSV</a:t>
            </a:r>
          </a:p>
          <a:p>
            <a:r>
              <a:rPr lang="en-US" dirty="0" smtClean="0"/>
              <a:t>Telangiectasia</a:t>
            </a:r>
          </a:p>
          <a:p>
            <a:r>
              <a:rPr lang="en-US" dirty="0" smtClean="0"/>
              <a:t>Hemangioma</a:t>
            </a:r>
          </a:p>
          <a:p>
            <a:r>
              <a:rPr lang="en-US" dirty="0" smtClean="0"/>
              <a:t>Dermatophytosis</a:t>
            </a:r>
          </a:p>
          <a:p>
            <a:r>
              <a:rPr lang="en-US" dirty="0" smtClean="0"/>
              <a:t>Eczema</a:t>
            </a:r>
          </a:p>
          <a:p>
            <a:r>
              <a:rPr lang="en-US" dirty="0" smtClean="0"/>
              <a:t>Stevens Johnson Syndrome</a:t>
            </a:r>
          </a:p>
          <a:p>
            <a:r>
              <a:rPr lang="en-US" dirty="0" smtClean="0"/>
              <a:t>MRSA</a:t>
            </a:r>
          </a:p>
          <a:p>
            <a:r>
              <a:rPr lang="en-US" dirty="0" smtClean="0"/>
              <a:t>Epidermolysis bullosa</a:t>
            </a:r>
          </a:p>
          <a:p>
            <a:r>
              <a:rPr lang="en-US" dirty="0" smtClean="0"/>
              <a:t>Neonatal lupus erythematosus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862767" y="6352761"/>
            <a:ext cx="97929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Johnson, Benay. Overview of Neonatal Lupus. Journal of Pediatric Health Care 2014;28(4):331-341.</a:t>
            </a:r>
          </a:p>
        </p:txBody>
      </p:sp>
    </p:spTree>
    <p:extLst>
      <p:ext uri="{BB962C8B-B14F-4D97-AF65-F5344CB8AC3E}">
        <p14:creationId xmlns:p14="http://schemas.microsoft.com/office/powerpoint/2010/main" val="168150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</TotalTime>
  <Words>2705</Words>
  <Application>Microsoft Office PowerPoint</Application>
  <PresentationFormat>Custom</PresentationFormat>
  <Paragraphs>352</Paragraphs>
  <Slides>38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Office Theme</vt:lpstr>
      <vt:lpstr>1_Office Theme</vt:lpstr>
      <vt:lpstr>Rare Myelopathy Seen in Neonatal/Infantile Lupus Erythematosus</vt:lpstr>
      <vt:lpstr>Chief complaint</vt:lpstr>
      <vt:lpstr>History of present illness</vt:lpstr>
      <vt:lpstr>Past medical history</vt:lpstr>
      <vt:lpstr>Physical examination</vt:lpstr>
      <vt:lpstr>Physical examination</vt:lpstr>
      <vt:lpstr>Relevant labs</vt:lpstr>
      <vt:lpstr>Imaging/Diagnostics</vt:lpstr>
      <vt:lpstr>Differential diagnosis – based on initial skin manifestations</vt:lpstr>
      <vt:lpstr>PowerPoint Presentation</vt:lpstr>
      <vt:lpstr>Famous Lupus Patients</vt:lpstr>
      <vt:lpstr>Historical Perspective</vt:lpstr>
      <vt:lpstr>Historical Perspective Cont.</vt:lpstr>
      <vt:lpstr>Systemic Lupus International Collaborating Clinics (SLICC) clinical/immunological criteria (2012)</vt:lpstr>
      <vt:lpstr>ACR neuropsychiatric syndromes seen in SLE</vt:lpstr>
      <vt:lpstr>Neuropsychiatric SLE</vt:lpstr>
      <vt:lpstr>Etiology/Pathophysiology/Genetics</vt:lpstr>
      <vt:lpstr>Clinical Presentation</vt:lpstr>
      <vt:lpstr>PowerPoint Presentation</vt:lpstr>
      <vt:lpstr>Natural Progression of Disease</vt:lpstr>
      <vt:lpstr>Etiology/Pathophysiology/Genetics</vt:lpstr>
      <vt:lpstr>PowerPoint Presentation</vt:lpstr>
      <vt:lpstr>Etiology/Pathophysiology/Genetics Cont.</vt:lpstr>
      <vt:lpstr>Etiology/Pathophysiology/Genetics Cont.</vt:lpstr>
      <vt:lpstr>Clinical Presentation</vt:lpstr>
      <vt:lpstr>Natural Progression of Disease</vt:lpstr>
      <vt:lpstr>Diagnostics</vt:lpstr>
      <vt:lpstr>Diagnostics cont.</vt:lpstr>
      <vt:lpstr>Diagnostics – brain MRI for rare CNS findings</vt:lpstr>
      <vt:lpstr>Diagnostics – brain MRI for rare CNS findings</vt:lpstr>
      <vt:lpstr>Management/Treatment – In utero</vt:lpstr>
      <vt:lpstr>Management/Treatment – Newborn</vt:lpstr>
      <vt:lpstr>Prognosis</vt:lpstr>
      <vt:lpstr>Ongoing research/Recent development</vt:lpstr>
      <vt:lpstr>Summary</vt:lpstr>
      <vt:lpstr>Summary cont.</vt:lpstr>
      <vt:lpstr>References</vt:lpstr>
      <vt:lpstr>Special Thanks to…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Diagnostics/Imaging</dc:title>
  <dc:creator>Keenan, Camille S</dc:creator>
  <cp:lastModifiedBy>bchandler</cp:lastModifiedBy>
  <cp:revision>74</cp:revision>
  <dcterms:created xsi:type="dcterms:W3CDTF">2014-09-30T14:13:59Z</dcterms:created>
  <dcterms:modified xsi:type="dcterms:W3CDTF">2014-10-06T17:25:23Z</dcterms:modified>
</cp:coreProperties>
</file>