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31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1" r:id="rId10"/>
    <p:sldId id="302" r:id="rId11"/>
    <p:sldId id="305" r:id="rId12"/>
    <p:sldId id="308" r:id="rId13"/>
    <p:sldId id="309" r:id="rId14"/>
    <p:sldId id="310" r:id="rId15"/>
    <p:sldId id="315" r:id="rId16"/>
    <p:sldId id="316" r:id="rId17"/>
    <p:sldId id="320" r:id="rId18"/>
    <p:sldId id="318" r:id="rId19"/>
    <p:sldId id="319" r:id="rId20"/>
    <p:sldId id="321" r:id="rId21"/>
    <p:sldId id="322" r:id="rId22"/>
    <p:sldId id="323" r:id="rId23"/>
    <p:sldId id="326" r:id="rId24"/>
    <p:sldId id="327" r:id="rId25"/>
    <p:sldId id="328" r:id="rId26"/>
    <p:sldId id="329" r:id="rId27"/>
    <p:sldId id="330" r:id="rId28"/>
    <p:sldId id="317" r:id="rId29"/>
    <p:sldId id="324" r:id="rId3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76" autoAdjust="0"/>
  </p:normalViewPr>
  <p:slideViewPr>
    <p:cSldViewPr snapToGrid="0">
      <p:cViewPr varScale="1">
        <p:scale>
          <a:sx n="65" d="100"/>
          <a:sy n="65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BBCE460-30A8-4550-BCCC-CA513C6B527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E03950-F307-46A2-B7C4-1EFBA9C5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3950-F307-46A2-B7C4-1EFBA9C50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3950-F307-46A2-B7C4-1EFBA9C508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3950-F307-46A2-B7C4-1EFBA9C50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5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3950-F307-46A2-B7C4-1EFBA9C508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7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3950-F307-46A2-B7C4-1EFBA9C508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3950-F307-46A2-B7C4-1EFBA9C508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B3EC-25C5-41B8-900D-120869D56D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1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B3EC-25C5-41B8-900D-120869D56D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B3EC-25C5-41B8-900D-120869D56D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B3EC-25C5-41B8-900D-120869D56D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6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74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9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4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6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1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0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7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81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6374" y="5157216"/>
            <a:ext cx="4051036" cy="9122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Daniel </a:t>
            </a:r>
            <a:r>
              <a:rPr lang="en-US" dirty="0" err="1" smtClean="0">
                <a:solidFill>
                  <a:schemeClr val="tx1"/>
                </a:solidFill>
              </a:rPr>
              <a:t>Calame</a:t>
            </a:r>
            <a:r>
              <a:rPr lang="en-US" dirty="0" smtClean="0">
                <a:solidFill>
                  <a:schemeClr val="tx1"/>
                </a:solidFill>
              </a:rPr>
              <a:t>, MS3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Kishan Patel, MS3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Jon </a:t>
            </a:r>
            <a:r>
              <a:rPr lang="en-US" dirty="0" err="1" smtClean="0">
                <a:solidFill>
                  <a:schemeClr val="tx1"/>
                </a:solidFill>
              </a:rPr>
              <a:t>Wolfshohl</a:t>
            </a:r>
            <a:r>
              <a:rPr lang="en-US" dirty="0" smtClean="0">
                <a:solidFill>
                  <a:schemeClr val="tx1"/>
                </a:solidFill>
              </a:rPr>
              <a:t>, MS3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13" descr="MS_wht_vert+below_lr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2" y="4948610"/>
            <a:ext cx="1779784" cy="12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68" y="486697"/>
            <a:ext cx="8849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Pediatric Neurology Grand Rounds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1400" dirty="0"/>
              <a:t>  </a:t>
            </a:r>
            <a:br>
              <a:rPr lang="en-US" sz="1400" dirty="0"/>
            </a:br>
            <a:r>
              <a:rPr lang="en-US" sz="1400" dirty="0"/>
              <a:t>November 14, </a:t>
            </a:r>
            <a:r>
              <a:rPr lang="en-US" sz="1400" dirty="0" smtClean="0"/>
              <a:t>2014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endParaRPr lang="en-US" sz="1200" dirty="0" smtClean="0"/>
          </a:p>
          <a:p>
            <a:endParaRPr lang="en-US" sz="1200" dirty="0"/>
          </a:p>
          <a:p>
            <a:r>
              <a:rPr lang="en-US" sz="2400" dirty="0" smtClean="0"/>
              <a:t>SYNTAXIN </a:t>
            </a:r>
            <a:r>
              <a:rPr lang="en-US" sz="2400" dirty="0"/>
              <a:t>– binding protein 1 (STXBPI) and infantile epileptic encephalopathy (E1EE4) – </a:t>
            </a:r>
            <a:r>
              <a:rPr lang="en-US" sz="2400" dirty="0" smtClean="0"/>
              <a:t>role </a:t>
            </a:r>
            <a:r>
              <a:rPr lang="en-US" sz="2400" dirty="0"/>
              <a:t>of topiramate treatment.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CASE PRESENTATION: STXBP1 MUTATION </a:t>
            </a:r>
            <a:r>
              <a:rPr lang="en-US" sz="2400" dirty="0" smtClean="0"/>
              <a:t>AND TOPIRAMATE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7" y="5157216"/>
            <a:ext cx="1806174" cy="1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Lactic acid:  1.5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2.5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Pyruvic acid:   </a:t>
            </a:r>
            <a:r>
              <a:rPr lang="en-US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8.37</a:t>
            </a:r>
            <a:r>
              <a:rPr lang="en-US" dirty="0" smtClean="0">
                <a:sym typeface="Wingdings" panose="05000000000000000000" pitchFamily="2" charset="2"/>
              </a:rPr>
              <a:t>  0.79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Ammonia:  </a:t>
            </a:r>
            <a:r>
              <a:rPr lang="en-US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53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63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Hematocrit:  36.8</a:t>
            </a:r>
            <a:endParaRPr lang="en-US" dirty="0"/>
          </a:p>
          <a:p>
            <a:r>
              <a:rPr lang="en-US" dirty="0" smtClean="0"/>
              <a:t>Hemoglobin:  12.4</a:t>
            </a:r>
            <a:endParaRPr lang="en-US" dirty="0"/>
          </a:p>
          <a:p>
            <a:r>
              <a:rPr lang="en-US" dirty="0" smtClean="0"/>
              <a:t>MCV:  </a:t>
            </a:r>
            <a:r>
              <a:rPr lang="en-US" b="1" dirty="0" smtClean="0">
                <a:solidFill>
                  <a:srgbClr val="FFFF00"/>
                </a:solidFill>
              </a:rPr>
              <a:t>73.1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smtClean="0"/>
              <a:t>MPV:  </a:t>
            </a:r>
            <a:r>
              <a:rPr lang="en-US" b="1" dirty="0" smtClean="0">
                <a:solidFill>
                  <a:srgbClr val="FFFF00"/>
                </a:solidFill>
              </a:rPr>
              <a:t>7.1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smtClean="0"/>
              <a:t>Platelet:  </a:t>
            </a:r>
            <a:r>
              <a:rPr lang="en-US" b="1" dirty="0" smtClean="0">
                <a:solidFill>
                  <a:srgbClr val="FFFF00"/>
                </a:solidFill>
              </a:rPr>
              <a:t>477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CMP:  unremarkable</a:t>
            </a:r>
          </a:p>
          <a:p>
            <a:r>
              <a:rPr lang="en-US" dirty="0" err="1" smtClean="0"/>
              <a:t>Acylcarnitine</a:t>
            </a:r>
            <a:r>
              <a:rPr lang="en-US" dirty="0" smtClean="0"/>
              <a:t> profile:  unremarkable</a:t>
            </a:r>
          </a:p>
          <a:p>
            <a:r>
              <a:rPr lang="en-US" dirty="0" smtClean="0"/>
              <a:t>Amino acids:  Numerous elevations likely due to dietary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EEG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electroclinical</a:t>
            </a:r>
            <a:r>
              <a:rPr lang="en-US" dirty="0" smtClean="0"/>
              <a:t> myoclonic seizure</a:t>
            </a:r>
          </a:p>
          <a:p>
            <a:pPr lvl="1"/>
            <a:endParaRPr lang="en-US" dirty="0"/>
          </a:p>
          <a:p>
            <a:r>
              <a:rPr lang="en-US" dirty="0" smtClean="0"/>
              <a:t>Periodic generalized </a:t>
            </a:r>
            <a:r>
              <a:rPr lang="en-US" dirty="0" err="1" smtClean="0"/>
              <a:t>polyspike</a:t>
            </a:r>
            <a:r>
              <a:rPr lang="en-US" dirty="0" smtClean="0"/>
              <a:t> and wave discharges</a:t>
            </a:r>
          </a:p>
          <a:p>
            <a:pPr lvl="1"/>
            <a:r>
              <a:rPr lang="en-US" dirty="0" smtClean="0"/>
              <a:t>Persisted for 1-5 seconds</a:t>
            </a:r>
          </a:p>
          <a:p>
            <a:pPr lvl="1"/>
            <a:r>
              <a:rPr lang="en-US" dirty="0" smtClean="0"/>
              <a:t>Located at the T6 electrode (right posterior temporal predominance)</a:t>
            </a:r>
          </a:p>
          <a:p>
            <a:endParaRPr lang="en-US" dirty="0" smtClean="0"/>
          </a:p>
          <a:p>
            <a:r>
              <a:rPr lang="en-US" u="sng" dirty="0" smtClean="0"/>
              <a:t>Started topiramate </a:t>
            </a:r>
            <a:r>
              <a:rPr lang="en-US" u="sng" dirty="0"/>
              <a:t>25 mg QHS x 1 week, </a:t>
            </a:r>
            <a:br>
              <a:rPr lang="en-US" u="sng" dirty="0"/>
            </a:br>
            <a:r>
              <a:rPr lang="en-US" u="sng" dirty="0"/>
              <a:t>then 25 mg BID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Unremarkable</a:t>
            </a:r>
          </a:p>
          <a:p>
            <a:endParaRPr lang="en-US" dirty="0"/>
          </a:p>
          <a:p>
            <a:r>
              <a:rPr lang="en-US" dirty="0" smtClean="0"/>
              <a:t>Myelination normal for patient’s age</a:t>
            </a:r>
          </a:p>
          <a:p>
            <a:endParaRPr lang="en-US" dirty="0"/>
          </a:p>
          <a:p>
            <a:r>
              <a:rPr lang="en-US" dirty="0" smtClean="0"/>
              <a:t>No gross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Admitted to the EMU for 3 days for continuous VEEG monitoring</a:t>
            </a:r>
          </a:p>
          <a:p>
            <a:endParaRPr lang="en-US" dirty="0"/>
          </a:p>
          <a:p>
            <a:r>
              <a:rPr lang="en-US" dirty="0" smtClean="0"/>
              <a:t>Medications include: </a:t>
            </a:r>
            <a:r>
              <a:rPr lang="en-US" dirty="0"/>
              <a:t>topiramate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83111"/>
            <a:ext cx="6711654" cy="542499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Day 1</a:t>
            </a:r>
            <a:r>
              <a:rPr lang="en-US" dirty="0" smtClean="0"/>
              <a:t>:  </a:t>
            </a:r>
            <a:r>
              <a:rPr lang="en-US" dirty="0"/>
              <a:t>generalized </a:t>
            </a:r>
            <a:r>
              <a:rPr lang="en-US" dirty="0" err="1"/>
              <a:t>epileptiform</a:t>
            </a:r>
            <a:r>
              <a:rPr lang="en-US" dirty="0"/>
              <a:t> </a:t>
            </a:r>
            <a:r>
              <a:rPr lang="en-US" dirty="0" smtClean="0"/>
              <a:t>discharges (L posterior quadrant)</a:t>
            </a:r>
          </a:p>
          <a:p>
            <a:endParaRPr lang="en-US" dirty="0"/>
          </a:p>
          <a:p>
            <a:r>
              <a:rPr lang="en-US" u="sng" dirty="0" smtClean="0"/>
              <a:t>Day 2</a:t>
            </a:r>
            <a:r>
              <a:rPr lang="en-US" dirty="0" smtClean="0"/>
              <a:t>:  </a:t>
            </a:r>
            <a:r>
              <a:rPr lang="en-US" dirty="0"/>
              <a:t>One cluster of myoclonic spasms with generalized high amplitude arrhythmic sharps </a:t>
            </a:r>
            <a:r>
              <a:rPr lang="en-US" dirty="0" smtClean="0"/>
              <a:t>followed </a:t>
            </a:r>
            <a:r>
              <a:rPr lang="en-US" dirty="0"/>
              <a:t>by </a:t>
            </a:r>
            <a:r>
              <a:rPr lang="en-US" dirty="0" smtClean="0"/>
              <a:t>periods of </a:t>
            </a:r>
            <a:r>
              <a:rPr lang="en-US" dirty="0" err="1" smtClean="0"/>
              <a:t>electrodecrement</a:t>
            </a:r>
            <a:endParaRPr lang="en-US" dirty="0"/>
          </a:p>
          <a:p>
            <a:pPr lvl="1"/>
            <a:r>
              <a:rPr lang="en-US" dirty="0"/>
              <a:t>Patient’s arms go upwards with eyes wide open</a:t>
            </a:r>
          </a:p>
          <a:p>
            <a:pPr lvl="1"/>
            <a:r>
              <a:rPr lang="en-US" dirty="0"/>
              <a:t>Bursts occur every 5-10 seconds, 14 total over 5 </a:t>
            </a:r>
            <a:r>
              <a:rPr lang="en-US" dirty="0" smtClean="0"/>
              <a:t>minutes</a:t>
            </a:r>
          </a:p>
          <a:p>
            <a:pPr lvl="1"/>
            <a:endParaRPr lang="en-US" dirty="0"/>
          </a:p>
          <a:p>
            <a:r>
              <a:rPr lang="en-US" u="sng" dirty="0" smtClean="0"/>
              <a:t>Day 3</a:t>
            </a:r>
            <a:r>
              <a:rPr lang="en-US" dirty="0" smtClean="0"/>
              <a:t>:  L &gt; R </a:t>
            </a:r>
            <a:r>
              <a:rPr lang="en-US" dirty="0" err="1" smtClean="0"/>
              <a:t>fronto</a:t>
            </a:r>
            <a:r>
              <a:rPr lang="en-US" dirty="0" smtClean="0"/>
              <a:t>-temporal focal slowing </a:t>
            </a:r>
            <a:r>
              <a:rPr lang="en-US" dirty="0"/>
              <a:t>and </a:t>
            </a:r>
            <a:r>
              <a:rPr lang="en-US" dirty="0" err="1"/>
              <a:t>epileptiform</a:t>
            </a:r>
            <a:r>
              <a:rPr lang="en-US" dirty="0"/>
              <a:t> discharges </a:t>
            </a:r>
            <a:r>
              <a:rPr lang="en-US" dirty="0" err="1" smtClean="0"/>
              <a:t>interictally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evidence of </a:t>
            </a:r>
            <a:r>
              <a:rPr lang="en-US" dirty="0" err="1" smtClean="0"/>
              <a:t>hypsarrhythmia</a:t>
            </a:r>
            <a:r>
              <a:rPr lang="en-US" dirty="0" smtClean="0"/>
              <a:t>, background activity appropriate for age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39759" y="2009156"/>
          <a:ext cx="8680679" cy="42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7665"/>
                <a:gridCol w="1658112"/>
                <a:gridCol w="1731264"/>
                <a:gridCol w="4043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</a:t>
                      </a:r>
                      <a:endParaRPr lang="en-US" sz="14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Amino acid change</a:t>
                      </a:r>
                      <a:endParaRPr 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Zygosity/Mode of Inheritance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Disease Association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STXBP1</a:t>
                      </a:r>
                      <a:endParaRPr lang="en-US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p.Asp151Glu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heterozygous</a:t>
                      </a:r>
                    </a:p>
                    <a:p>
                      <a:r>
                        <a:rPr lang="en-US" b="1" dirty="0" smtClean="0"/>
                        <a:t>AD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Early infantile epileptic encephalopathy</a:t>
                      </a:r>
                      <a:r>
                        <a:rPr lang="en-US" b="1" baseline="0" dirty="0" smtClean="0"/>
                        <a:t> type 4 (EIEE4) and non-</a:t>
                      </a:r>
                      <a:r>
                        <a:rPr lang="en-US" b="1" baseline="0" dirty="0" err="1" smtClean="0"/>
                        <a:t>syndromic</a:t>
                      </a:r>
                      <a:r>
                        <a:rPr lang="en-US" b="1" baseline="0" dirty="0" smtClean="0"/>
                        <a:t> intellectual disability type 3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SLC6A5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pHis119Arg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heterozygous</a:t>
                      </a:r>
                    </a:p>
                    <a:p>
                      <a:r>
                        <a:rPr lang="en-US" dirty="0" smtClean="0"/>
                        <a:t>AD or AR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Hyperekplexia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CDON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p.Val576Ile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heterozygous</a:t>
                      </a:r>
                    </a:p>
                    <a:p>
                      <a:r>
                        <a:rPr lang="en-US" dirty="0" smtClean="0"/>
                        <a:t>AD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Holoprosencephaly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RPGRIP1L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p.Leu57Phe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heterozygous</a:t>
                      </a:r>
                    </a:p>
                    <a:p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Joubert</a:t>
                      </a:r>
                      <a:r>
                        <a:rPr lang="en-US" dirty="0" smtClean="0"/>
                        <a:t> syndrome type 7 (JBTS7) and </a:t>
                      </a:r>
                      <a:r>
                        <a:rPr lang="en-US" dirty="0" err="1" smtClean="0"/>
                        <a:t>Meckel</a:t>
                      </a:r>
                      <a:r>
                        <a:rPr lang="en-US" dirty="0" smtClean="0"/>
                        <a:t> syndrome type 5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RPGRIP1L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p.Asn210Asp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heterozygous</a:t>
                      </a:r>
                    </a:p>
                    <a:p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Joubert</a:t>
                      </a:r>
                      <a:r>
                        <a:rPr lang="en-US" dirty="0" smtClean="0"/>
                        <a:t> syndrome type 7 (JBTS7) and </a:t>
                      </a:r>
                      <a:r>
                        <a:rPr lang="en-US" dirty="0" err="1" smtClean="0"/>
                        <a:t>Meckel</a:t>
                      </a:r>
                      <a:r>
                        <a:rPr lang="en-US" dirty="0" smtClean="0"/>
                        <a:t> syndrome type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021" y="6388608"/>
            <a:ext cx="838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listed genetic variants have pathogenicity of “variant of uncertain significance”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2021" y="1668582"/>
            <a:ext cx="658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Genetic Variants: Genes Related to Reported Phenotype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30595"/>
            <a:ext cx="6711654" cy="4982398"/>
          </a:xfrm>
        </p:spPr>
        <p:txBody>
          <a:bodyPr>
            <a:normAutofit/>
          </a:bodyPr>
          <a:lstStyle/>
          <a:p>
            <a:r>
              <a:rPr lang="en-US" dirty="0" err="1" smtClean="0"/>
              <a:t>Hx</a:t>
            </a:r>
            <a:r>
              <a:rPr lang="en-US" dirty="0" smtClean="0"/>
              <a:t> of abnormal flexion of neck with extension of arms and legs since 5mo</a:t>
            </a:r>
          </a:p>
          <a:p>
            <a:pPr lvl="1"/>
            <a:r>
              <a:rPr lang="en-US" dirty="0" smtClean="0"/>
              <a:t>Episodes last 1-2 seconds</a:t>
            </a:r>
          </a:p>
          <a:p>
            <a:pPr lvl="1"/>
            <a:r>
              <a:rPr lang="en-US" dirty="0" smtClean="0"/>
              <a:t>Episodes occur in clusters that last up to an hour</a:t>
            </a:r>
          </a:p>
          <a:p>
            <a:pPr lvl="1"/>
            <a:endParaRPr lang="en-US" dirty="0"/>
          </a:p>
          <a:p>
            <a:r>
              <a:rPr lang="en-US" dirty="0" smtClean="0"/>
              <a:t>EEG with generalized </a:t>
            </a:r>
            <a:r>
              <a:rPr lang="en-US" dirty="0" err="1" smtClean="0"/>
              <a:t>epileptiform</a:t>
            </a:r>
            <a:r>
              <a:rPr lang="en-US" dirty="0"/>
              <a:t> </a:t>
            </a:r>
            <a:r>
              <a:rPr lang="en-US" dirty="0" smtClean="0"/>
              <a:t>discharges</a:t>
            </a:r>
          </a:p>
          <a:p>
            <a:pPr lvl="1"/>
            <a:r>
              <a:rPr lang="en-US" dirty="0" smtClean="0"/>
              <a:t>Myoclonic jerks with high amplitude sharps followed by </a:t>
            </a:r>
            <a:r>
              <a:rPr lang="en-US" dirty="0" err="1" smtClean="0"/>
              <a:t>electrodecrement</a:t>
            </a:r>
            <a:endParaRPr lang="en-US" dirty="0"/>
          </a:p>
          <a:p>
            <a:pPr lvl="1"/>
            <a:r>
              <a:rPr lang="en-US" dirty="0" smtClean="0"/>
              <a:t>Normal brain MRI</a:t>
            </a:r>
          </a:p>
          <a:p>
            <a:pPr lvl="1"/>
            <a:endParaRPr lang="en-US" dirty="0"/>
          </a:p>
          <a:p>
            <a:r>
              <a:rPr lang="en-US" dirty="0" smtClean="0"/>
              <a:t>Started on </a:t>
            </a:r>
            <a:r>
              <a:rPr lang="en-US" dirty="0"/>
              <a:t>topiramate</a:t>
            </a:r>
          </a:p>
          <a:p>
            <a:r>
              <a:rPr lang="en-US" dirty="0"/>
              <a:t>STXBP1 mutation </a:t>
            </a:r>
            <a:r>
              <a:rPr lang="en-US" dirty="0" smtClean="0"/>
              <a:t>identified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STXBP1?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Syntaxin</a:t>
            </a:r>
            <a:r>
              <a:rPr lang="en-US" dirty="0" smtClean="0"/>
              <a:t>-binding protein 1 (AKA Munc18-1)</a:t>
            </a:r>
          </a:p>
          <a:p>
            <a:endParaRPr lang="en-US" dirty="0"/>
          </a:p>
          <a:p>
            <a:r>
              <a:rPr lang="en-US" dirty="0" smtClean="0"/>
              <a:t>Part of the SNARE complex</a:t>
            </a:r>
          </a:p>
          <a:p>
            <a:endParaRPr lang="en-US" dirty="0"/>
          </a:p>
          <a:p>
            <a:r>
              <a:rPr lang="en-US" dirty="0" smtClean="0"/>
              <a:t>Facilitates fusion of synaptic vesicles with plasma membrane</a:t>
            </a:r>
            <a:endParaRPr lang="en-US" dirty="0"/>
          </a:p>
        </p:txBody>
      </p:sp>
      <p:pic>
        <p:nvPicPr>
          <p:cNvPr id="1028" name="Picture 4" descr="Fig. 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31" y="4767873"/>
            <a:ext cx="5999623" cy="19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STXBP1 mutations in </a:t>
            </a:r>
            <a:r>
              <a:rPr lang="en-US" dirty="0" err="1" smtClean="0"/>
              <a:t>Ohtahara</a:t>
            </a:r>
            <a:r>
              <a:rPr lang="en-US" dirty="0" smtClean="0"/>
              <a:t> syndrome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6" lvl="1" indent="-342906"/>
            <a:r>
              <a:rPr lang="en-US" dirty="0" smtClean="0"/>
              <a:t>One </a:t>
            </a:r>
            <a:r>
              <a:rPr lang="en-US" dirty="0" err="1" smtClean="0"/>
              <a:t>microdeletion</a:t>
            </a:r>
            <a:r>
              <a:rPr lang="en-US" dirty="0" smtClean="0"/>
              <a:t> and four missense mutations</a:t>
            </a:r>
          </a:p>
          <a:p>
            <a:pPr marL="342906" lvl="1" indent="-342906"/>
            <a:endParaRPr lang="en-US" dirty="0"/>
          </a:p>
          <a:p>
            <a:pPr marL="342906" lvl="1" indent="-342906"/>
            <a:r>
              <a:rPr lang="en-US" dirty="0" smtClean="0"/>
              <a:t>Mutant proteins are unstable</a:t>
            </a:r>
          </a:p>
          <a:p>
            <a:pPr marL="342906" lvl="1" indent="-342906"/>
            <a:endParaRPr lang="en-US" dirty="0"/>
          </a:p>
          <a:p>
            <a:pPr marL="342906" lvl="1" indent="-342906"/>
            <a:r>
              <a:rPr lang="en-US" dirty="0" smtClean="0"/>
              <a:t>Thus, </a:t>
            </a:r>
            <a:r>
              <a:rPr lang="en-US" dirty="0" err="1"/>
              <a:t>h</a:t>
            </a:r>
            <a:r>
              <a:rPr lang="en-US" dirty="0" err="1" smtClean="0"/>
              <a:t>aploinsufficiency</a:t>
            </a:r>
            <a:r>
              <a:rPr lang="en-US" dirty="0" smtClean="0"/>
              <a:t> of STXBP1 linked with OS</a:t>
            </a:r>
          </a:p>
          <a:p>
            <a:pPr marL="342906" lvl="1" indent="-342906"/>
            <a:endParaRPr lang="en-US" dirty="0"/>
          </a:p>
          <a:p>
            <a:pPr marL="342906" lvl="1" indent="-342906"/>
            <a:endParaRPr lang="en-US" dirty="0" smtClean="0"/>
          </a:p>
          <a:p>
            <a:pPr marL="342906" lvl="1" indent="-342906"/>
            <a:endParaRPr lang="en-US" dirty="0"/>
          </a:p>
          <a:p>
            <a:pPr marL="342906" lvl="1" indent="-342906"/>
            <a:endParaRPr lang="en-US" dirty="0" smtClean="0"/>
          </a:p>
          <a:p>
            <a:pPr marL="342906" lvl="1" indent="-342906"/>
            <a:endParaRPr lang="en-US" dirty="0"/>
          </a:p>
          <a:p>
            <a:pPr marL="342906" lvl="1" indent="-342906"/>
            <a:endParaRPr lang="en-US" dirty="0" smtClean="0"/>
          </a:p>
          <a:p>
            <a:pPr marL="342906" lvl="1" indent="-342906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27" y="4532406"/>
            <a:ext cx="2525400" cy="1716000"/>
          </a:xfrm>
          <a:prstGeom prst="rect">
            <a:avLst/>
          </a:prstGeom>
        </p:spPr>
      </p:pic>
      <p:pic>
        <p:nvPicPr>
          <p:cNvPr id="5" name="Picture 2" descr="Figure 3. Characterization of mutant STXBP1 proteins and mRNAs with aberrant splicin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 r="19095" b="43927"/>
          <a:stretch/>
        </p:blipFill>
        <p:spPr bwMode="auto">
          <a:xfrm>
            <a:off x="4662403" y="4924096"/>
            <a:ext cx="3627581" cy="9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</a:t>
            </a:r>
            <a:r>
              <a:rPr lang="en-US" dirty="0"/>
              <a:t>phenotypes linked to STXBP1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Early-onset epileptic </a:t>
            </a:r>
            <a:r>
              <a:rPr lang="en-US" dirty="0" err="1" smtClean="0"/>
              <a:t>encephalopathies</a:t>
            </a:r>
            <a:endParaRPr lang="en-US" dirty="0" smtClean="0"/>
          </a:p>
          <a:p>
            <a:pPr lvl="1"/>
            <a:r>
              <a:rPr lang="en-US" dirty="0" err="1" smtClean="0"/>
              <a:t>Ohtahara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West syndrome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syndromic</a:t>
            </a:r>
            <a:r>
              <a:rPr lang="en-US" dirty="0" smtClean="0"/>
              <a:t> epilepsy with MR</a:t>
            </a:r>
          </a:p>
          <a:p>
            <a:r>
              <a:rPr lang="en-US" dirty="0" smtClean="0"/>
              <a:t>MR without epilepsy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CC:  abnormal movements</a:t>
            </a:r>
          </a:p>
          <a:p>
            <a:endParaRPr lang="en-US" dirty="0" smtClean="0"/>
          </a:p>
          <a:p>
            <a:r>
              <a:rPr lang="en-US" dirty="0" smtClean="0"/>
              <a:t>Patient is an 11mo twin male for evaluation of “abnormal movements”</a:t>
            </a:r>
          </a:p>
          <a:p>
            <a:endParaRPr lang="en-US" dirty="0" smtClean="0"/>
          </a:p>
          <a:p>
            <a:r>
              <a:rPr lang="en-US" dirty="0" smtClean="0"/>
              <a:t>Mother says it started at around 5-6 months of age</a:t>
            </a:r>
          </a:p>
          <a:p>
            <a:endParaRPr lang="en-US" dirty="0"/>
          </a:p>
          <a:p>
            <a:r>
              <a:rPr lang="en-US" dirty="0" smtClean="0"/>
              <a:t>Family lives in Florida – came to Houston for medical evaluation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6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STXBP1 is required for neurotransmission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623920"/>
          </a:xfrm>
        </p:spPr>
        <p:txBody>
          <a:bodyPr/>
          <a:lstStyle/>
          <a:p>
            <a:r>
              <a:rPr lang="en-US" dirty="0" smtClean="0"/>
              <a:t>STXBP1 null mice – respiratory failure at birth</a:t>
            </a:r>
          </a:p>
          <a:p>
            <a:endParaRPr lang="en-US" dirty="0" smtClean="0"/>
          </a:p>
          <a:p>
            <a:r>
              <a:rPr lang="en-US" dirty="0" smtClean="0"/>
              <a:t>Lack synaptic neurotransmission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Normal brain development</a:t>
            </a:r>
          </a:p>
          <a:p>
            <a:r>
              <a:rPr lang="en-US" dirty="0" smtClean="0"/>
              <a:t>Some neurodegeneration observed in later stages</a:t>
            </a:r>
          </a:p>
          <a:p>
            <a:endParaRPr lang="en-US" dirty="0" smtClean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2076" r="27776" b="67850"/>
          <a:stretch/>
        </p:blipFill>
        <p:spPr>
          <a:xfrm>
            <a:off x="2404256" y="3571339"/>
            <a:ext cx="4335488" cy="16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STXBP1 &amp; the GABA-Glutamate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STXBP1 helps maintain synapse function during intense stimulation</a:t>
            </a:r>
          </a:p>
          <a:p>
            <a:r>
              <a:rPr lang="en-US" dirty="0" smtClean="0"/>
              <a:t>Greater degree of synaptic depression seen in </a:t>
            </a:r>
            <a:r>
              <a:rPr lang="en-US" dirty="0" err="1" smtClean="0"/>
              <a:t>GABAergic</a:t>
            </a:r>
            <a:r>
              <a:rPr lang="en-US" dirty="0" smtClean="0"/>
              <a:t> neurons than in </a:t>
            </a:r>
            <a:r>
              <a:rPr lang="en-US" dirty="0" err="1" smtClean="0"/>
              <a:t>Glutaminergic</a:t>
            </a:r>
            <a:r>
              <a:rPr lang="en-US" dirty="0" smtClean="0"/>
              <a:t> neurons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92" y="4247260"/>
            <a:ext cx="2354728" cy="2221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9567" y="3842501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Glutamate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0968" y="382823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GABA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93" y="4247260"/>
            <a:ext cx="2354728" cy="22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Synapsins</a:t>
            </a:r>
            <a:r>
              <a:rPr lang="en-US" dirty="0" smtClean="0"/>
              <a:t> and GABA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Synapsins</a:t>
            </a:r>
            <a:r>
              <a:rPr lang="en-US" dirty="0" smtClean="0"/>
              <a:t> I &amp; II – presynaptic proteins, modulate exocytosis</a:t>
            </a:r>
          </a:p>
          <a:p>
            <a:r>
              <a:rPr lang="en-US" dirty="0" smtClean="0"/>
              <a:t>Mutations identified in sporadic epilepsy</a:t>
            </a:r>
          </a:p>
          <a:p>
            <a:r>
              <a:rPr lang="en-US" dirty="0" smtClean="0"/>
              <a:t>Deficiency impairs </a:t>
            </a:r>
            <a:r>
              <a:rPr lang="en-US" dirty="0" err="1" smtClean="0"/>
              <a:t>GABAergic</a:t>
            </a:r>
            <a:r>
              <a:rPr lang="en-US" dirty="0" smtClean="0"/>
              <a:t> activity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jneurosci.org/content/27/49/13520/F3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8" r="48541"/>
          <a:stretch/>
        </p:blipFill>
        <p:spPr bwMode="auto">
          <a:xfrm>
            <a:off x="3180255" y="4330460"/>
            <a:ext cx="2834981" cy="21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Topiramate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19" y="1406749"/>
            <a:ext cx="7790263" cy="507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FDA labeled indications</a:t>
            </a:r>
          </a:p>
          <a:p>
            <a:r>
              <a:rPr lang="en-US" sz="1800" dirty="0" smtClean="0"/>
              <a:t>Epilepsy in patients ≥2 years of age </a:t>
            </a:r>
          </a:p>
          <a:p>
            <a:pPr lvl="1"/>
            <a:r>
              <a:rPr lang="en-US" sz="1600" dirty="0" smtClean="0"/>
              <a:t>Both </a:t>
            </a:r>
            <a:r>
              <a:rPr lang="en-US" sz="1600" dirty="0" err="1" smtClean="0"/>
              <a:t>monotherapy</a:t>
            </a:r>
            <a:r>
              <a:rPr lang="en-US" sz="1600" dirty="0" smtClean="0"/>
              <a:t> and adjunctive therapy</a:t>
            </a:r>
          </a:p>
          <a:p>
            <a:r>
              <a:rPr lang="en-US" sz="1800" dirty="0" smtClean="0"/>
              <a:t>Seizures assoc. with Lennox-</a:t>
            </a:r>
            <a:r>
              <a:rPr lang="en-US" sz="1800" dirty="0" err="1" smtClean="0"/>
              <a:t>Gastaut</a:t>
            </a:r>
            <a:r>
              <a:rPr lang="en-US" sz="1800" dirty="0" smtClean="0"/>
              <a:t> Syndrome (≥</a:t>
            </a:r>
            <a:r>
              <a:rPr lang="en-US" sz="1800" dirty="0"/>
              <a:t>2 </a:t>
            </a:r>
            <a:r>
              <a:rPr lang="en-US" sz="1800" dirty="0" err="1" smtClean="0"/>
              <a:t>yrs</a:t>
            </a:r>
            <a:r>
              <a:rPr lang="en-US" sz="1800" dirty="0" smtClean="0"/>
              <a:t> old)</a:t>
            </a:r>
          </a:p>
          <a:p>
            <a:r>
              <a:rPr lang="en-US" sz="1800" dirty="0"/>
              <a:t>Migraine </a:t>
            </a:r>
            <a:r>
              <a:rPr lang="en-US" sz="1800" dirty="0" smtClean="0"/>
              <a:t>headaches</a:t>
            </a:r>
          </a:p>
          <a:p>
            <a:r>
              <a:rPr lang="en-US" sz="1800" dirty="0" smtClean="0"/>
              <a:t>Chronic weight management (in combination with phentermine)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Off-label </a:t>
            </a:r>
            <a:r>
              <a:rPr lang="en-US" sz="1800" b="1" dirty="0"/>
              <a:t>indications</a:t>
            </a:r>
          </a:p>
          <a:p>
            <a:r>
              <a:rPr lang="en-US" sz="1800" dirty="0" smtClean="0"/>
              <a:t>Alcoholism</a:t>
            </a:r>
          </a:p>
          <a:p>
            <a:r>
              <a:rPr lang="en-US" sz="1800" dirty="0" smtClean="0"/>
              <a:t>Eating disorder</a:t>
            </a:r>
          </a:p>
          <a:p>
            <a:r>
              <a:rPr lang="en-US" sz="1800" dirty="0" smtClean="0"/>
              <a:t>Essential tremor</a:t>
            </a:r>
          </a:p>
          <a:p>
            <a:r>
              <a:rPr lang="en-US" sz="1800" dirty="0" smtClean="0"/>
              <a:t>Obesity</a:t>
            </a:r>
          </a:p>
          <a:p>
            <a:r>
              <a:rPr lang="en-US" sz="1800" dirty="0" smtClean="0"/>
              <a:t>Type 2 diabetes mellitus in obese patients (adjunct)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01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Topiramate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20" y="1406749"/>
            <a:ext cx="7694508" cy="507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Mechanism(s) of Action</a:t>
            </a:r>
          </a:p>
          <a:p>
            <a:r>
              <a:rPr lang="en-US" dirty="0" smtClean="0"/>
              <a:t>blockage </a:t>
            </a:r>
            <a:r>
              <a:rPr lang="en-US" dirty="0"/>
              <a:t>of voltage-dependent </a:t>
            </a:r>
            <a:r>
              <a:rPr lang="en-US" dirty="0" smtClean="0"/>
              <a:t>Na+ </a:t>
            </a:r>
            <a:r>
              <a:rPr lang="en-US" dirty="0"/>
              <a:t>channels</a:t>
            </a:r>
          </a:p>
          <a:p>
            <a:r>
              <a:rPr lang="en-US" dirty="0" smtClean="0"/>
              <a:t>augmentation </a:t>
            </a:r>
            <a:r>
              <a:rPr lang="en-US" dirty="0"/>
              <a:t>of GABA activity at GABA-A receptors</a:t>
            </a:r>
          </a:p>
          <a:p>
            <a:r>
              <a:rPr lang="en-US" dirty="0" smtClean="0"/>
              <a:t>antagonism </a:t>
            </a:r>
            <a:r>
              <a:rPr lang="en-US" dirty="0"/>
              <a:t>of AMPA/kainite subtype of the glutamate receptor, and </a:t>
            </a:r>
          </a:p>
          <a:p>
            <a:r>
              <a:rPr lang="en-US" dirty="0" smtClean="0"/>
              <a:t>inhibition </a:t>
            </a:r>
            <a:r>
              <a:rPr lang="en-US" dirty="0"/>
              <a:t>of the carbonic anhydrase </a:t>
            </a:r>
            <a:r>
              <a:rPr lang="en-US" dirty="0" smtClean="0"/>
              <a:t>enzyme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5" y="631828"/>
            <a:ext cx="8955289" cy="5594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615" y="4433200"/>
            <a:ext cx="141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</a:rPr>
              <a:t>Topiramate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2420814" y="4912974"/>
            <a:ext cx="439615" cy="43961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  <a:endCxn id="9" idx="3"/>
          </p:cNvCxnSpPr>
          <p:nvPr/>
        </p:nvCxnSpPr>
        <p:spPr>
          <a:xfrm flipH="1" flipV="1">
            <a:off x="1709261" y="4602477"/>
            <a:ext cx="817138" cy="41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7728" y="1654829"/>
            <a:ext cx="170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</a:rPr>
              <a:t>Topiramate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763108" y="1993383"/>
            <a:ext cx="984738" cy="1371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3657599" y="3282461"/>
            <a:ext cx="175846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947138" y="1993383"/>
            <a:ext cx="656493" cy="1371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 rot="10800000">
            <a:off x="5536057" y="3208833"/>
            <a:ext cx="175846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/>
      <p:bldP spid="1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10634" cy="1400530"/>
          </a:xfrm>
        </p:spPr>
        <p:txBody>
          <a:bodyPr/>
          <a:lstStyle/>
          <a:p>
            <a:r>
              <a:rPr lang="en-US" sz="3600" dirty="0"/>
              <a:t>Considerations for clinical use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19" y="1406749"/>
            <a:ext cx="8057391" cy="5079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Common Adverse Effects of Topiramate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Dermatologic:  Flushing (pediatrics 5%) </a:t>
            </a:r>
            <a:endParaRPr lang="en-US" dirty="0"/>
          </a:p>
          <a:p>
            <a:r>
              <a:rPr lang="en-US" dirty="0" smtClean="0"/>
              <a:t>Endocrine metabolic:  Serum </a:t>
            </a:r>
            <a:r>
              <a:rPr lang="en-US" dirty="0" err="1" smtClean="0"/>
              <a:t>bicarb</a:t>
            </a:r>
            <a:r>
              <a:rPr lang="en-US" dirty="0" smtClean="0"/>
              <a:t> abnormal (25 - 67%)</a:t>
            </a:r>
          </a:p>
          <a:p>
            <a:r>
              <a:rPr lang="en-US" dirty="0" smtClean="0"/>
              <a:t>GI:  </a:t>
            </a:r>
            <a:r>
              <a:rPr lang="en-US" b="1" dirty="0" smtClean="0"/>
              <a:t>Loss of Appetite (10-24%) and Weight Loss  (4 - 21%)</a:t>
            </a:r>
          </a:p>
          <a:p>
            <a:r>
              <a:rPr lang="en-US" dirty="0" smtClean="0"/>
              <a:t>Immunologic:  Infectious Disease (2 – 8%)</a:t>
            </a:r>
          </a:p>
          <a:p>
            <a:r>
              <a:rPr lang="en-US" dirty="0" smtClean="0"/>
              <a:t>Neurologic:  </a:t>
            </a:r>
          </a:p>
          <a:p>
            <a:pPr lvl="1"/>
            <a:r>
              <a:rPr lang="en-US" dirty="0" smtClean="0"/>
              <a:t>Confusion (3 - 11%) </a:t>
            </a:r>
          </a:p>
          <a:p>
            <a:pPr lvl="1"/>
            <a:r>
              <a:rPr lang="en-US" dirty="0" err="1" smtClean="0"/>
              <a:t>Dizzyness</a:t>
            </a:r>
            <a:r>
              <a:rPr lang="en-US" dirty="0" smtClean="0"/>
              <a:t> (4 – 25%)</a:t>
            </a:r>
          </a:p>
          <a:p>
            <a:pPr lvl="1"/>
            <a:r>
              <a:rPr lang="en-US" dirty="0" smtClean="0"/>
              <a:t>Impaired Cognition (2 – 7%)</a:t>
            </a:r>
          </a:p>
          <a:p>
            <a:pPr lvl="1"/>
            <a:r>
              <a:rPr lang="en-US" dirty="0" smtClean="0"/>
              <a:t>Impaired psychomotor performance (2 – 13%)</a:t>
            </a:r>
          </a:p>
          <a:p>
            <a:pPr lvl="1"/>
            <a:r>
              <a:rPr lang="en-US" dirty="0" smtClean="0"/>
              <a:t>Memory impairment (3 – 12%)</a:t>
            </a:r>
          </a:p>
          <a:p>
            <a:pPr lvl="1"/>
            <a:r>
              <a:rPr lang="en-US" b="1" dirty="0" smtClean="0"/>
              <a:t>Paresthesia (1 – 51%)</a:t>
            </a:r>
          </a:p>
          <a:p>
            <a:pPr lvl="1"/>
            <a:r>
              <a:rPr lang="en-US" dirty="0" smtClean="0"/>
              <a:t>↓Concentration (2 – 10%)</a:t>
            </a:r>
          </a:p>
          <a:p>
            <a:pPr lvl="1"/>
            <a:r>
              <a:rPr lang="en-US" dirty="0" smtClean="0"/>
              <a:t>Somnolence (6 – 29%)</a:t>
            </a:r>
          </a:p>
          <a:p>
            <a:r>
              <a:rPr lang="en-US" dirty="0" smtClean="0"/>
              <a:t>Psychiatric:  Feeling Nervous (4 – 16%) and Mood Disorder (4 – 11%)</a:t>
            </a:r>
          </a:p>
          <a:p>
            <a:r>
              <a:rPr lang="en-US" dirty="0" smtClean="0"/>
              <a:t>Other:  Fatigue (6 – 16%) and Fever (1 - 12%)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3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10634" cy="1400530"/>
          </a:xfrm>
        </p:spPr>
        <p:txBody>
          <a:bodyPr/>
          <a:lstStyle/>
          <a:p>
            <a:r>
              <a:rPr lang="en-US" sz="3600" dirty="0"/>
              <a:t>Considerations for clinical use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19" y="1406749"/>
            <a:ext cx="8139585" cy="507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Serious Adverse Effects of Topiramate </a:t>
            </a:r>
          </a:p>
          <a:p>
            <a:pPr marL="0" indent="0">
              <a:buNone/>
            </a:pPr>
            <a:r>
              <a:rPr lang="en-US" dirty="0" smtClean="0"/>
              <a:t>Dermatologic:  SJS and TEN </a:t>
            </a:r>
            <a:endParaRPr lang="en-US" dirty="0"/>
          </a:p>
          <a:p>
            <a:r>
              <a:rPr lang="en-US" dirty="0" smtClean="0"/>
              <a:t>Endocrine metabolic:  </a:t>
            </a:r>
          </a:p>
          <a:p>
            <a:pPr lvl="1"/>
            <a:r>
              <a:rPr lang="en-US" dirty="0" err="1" smtClean="0"/>
              <a:t>Hyperammonemia</a:t>
            </a:r>
            <a:r>
              <a:rPr lang="en-US" dirty="0" smtClean="0"/>
              <a:t> (Adolescents 26%)</a:t>
            </a:r>
          </a:p>
          <a:p>
            <a:pPr lvl="1"/>
            <a:r>
              <a:rPr lang="en-US" b="1" dirty="0" err="1" smtClean="0"/>
              <a:t>Hypohidrosis</a:t>
            </a:r>
            <a:endParaRPr lang="en-US" b="1" dirty="0" smtClean="0"/>
          </a:p>
          <a:p>
            <a:pPr lvl="1"/>
            <a:r>
              <a:rPr lang="en-US" b="1" dirty="0" err="1" smtClean="0"/>
              <a:t>Metaboic</a:t>
            </a:r>
            <a:r>
              <a:rPr lang="en-US" b="1" dirty="0" smtClean="0"/>
              <a:t> Acidosis</a:t>
            </a:r>
          </a:p>
          <a:p>
            <a:r>
              <a:rPr lang="en-US" dirty="0" smtClean="0"/>
              <a:t>Hepatic:  Liver Failure</a:t>
            </a:r>
          </a:p>
          <a:p>
            <a:r>
              <a:rPr lang="en-US" dirty="0" smtClean="0"/>
              <a:t>Neurologic:  Drug-induced encephalopathy</a:t>
            </a:r>
          </a:p>
          <a:p>
            <a:r>
              <a:rPr lang="en-US" dirty="0" smtClean="0"/>
              <a:t>Ophthalmic:  Glaucoma, Myopia, or Visual Field Defect (≤1%)</a:t>
            </a:r>
          </a:p>
          <a:p>
            <a:r>
              <a:rPr lang="en-US" dirty="0" smtClean="0"/>
              <a:t>Psychiatric:  Suicidal thoughts</a:t>
            </a:r>
          </a:p>
          <a:p>
            <a:r>
              <a:rPr lang="en-US" dirty="0" smtClean="0"/>
              <a:t>Renal:  Nephrolithiasis (adults, 1 – 3%)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6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11mo presenting with infantile spasms likely associated with STXBP1 mutation</a:t>
            </a:r>
          </a:p>
          <a:p>
            <a:r>
              <a:rPr lang="en-US" dirty="0" smtClean="0"/>
              <a:t>STXBP1 mutation</a:t>
            </a:r>
          </a:p>
          <a:p>
            <a:pPr lvl="1"/>
            <a:r>
              <a:rPr lang="en-US" dirty="0" smtClean="0"/>
              <a:t>Gene product found in SNARE complex</a:t>
            </a:r>
          </a:p>
          <a:p>
            <a:pPr lvl="1"/>
            <a:r>
              <a:rPr lang="en-US" dirty="0" smtClean="0"/>
              <a:t>May disproportionally affects </a:t>
            </a:r>
            <a:r>
              <a:rPr lang="en-US" dirty="0" err="1" smtClean="0"/>
              <a:t>GABAergic</a:t>
            </a:r>
            <a:r>
              <a:rPr lang="en-US" dirty="0" smtClean="0"/>
              <a:t> neurons</a:t>
            </a:r>
          </a:p>
          <a:p>
            <a:r>
              <a:rPr lang="en-US" dirty="0" smtClean="0"/>
              <a:t>Topiramate has many actions</a:t>
            </a:r>
          </a:p>
          <a:p>
            <a:pPr lvl="1"/>
            <a:r>
              <a:rPr lang="en-US" dirty="0" smtClean="0"/>
              <a:t>Augmentation of GABA activity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nhibition of Glutamate</a:t>
            </a:r>
          </a:p>
          <a:p>
            <a:r>
              <a:rPr lang="en-US" dirty="0" smtClean="0"/>
              <a:t>Doing very well on </a:t>
            </a:r>
            <a:r>
              <a:rPr lang="en-US" dirty="0"/>
              <a:t>topiramate</a:t>
            </a:r>
            <a:r>
              <a:rPr lang="en-US" dirty="0" smtClean="0"/>
              <a:t> 15mg 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48855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Saitsu</a:t>
            </a:r>
            <a:r>
              <a:rPr lang="en-US" dirty="0"/>
              <a:t> H, Kato M, </a:t>
            </a:r>
            <a:r>
              <a:rPr lang="en-US" dirty="0" err="1"/>
              <a:t>Mizuguchi</a:t>
            </a:r>
            <a:r>
              <a:rPr lang="en-US" dirty="0"/>
              <a:t> T, et al. 2008. De novo mutations in the gene encoding STXBP1 (MUNC18-1) cause early infantile epileptic encephalopathy. Nat Genetics 40: 782-788</a:t>
            </a:r>
          </a:p>
          <a:p>
            <a:r>
              <a:rPr lang="en-US" dirty="0" err="1"/>
              <a:t>Vatta</a:t>
            </a:r>
            <a:r>
              <a:rPr lang="en-US" dirty="0"/>
              <a:t> M, </a:t>
            </a:r>
            <a:r>
              <a:rPr lang="en-US" dirty="0" err="1"/>
              <a:t>Tennison</a:t>
            </a:r>
            <a:r>
              <a:rPr lang="en-US" dirty="0"/>
              <a:t> MB, </a:t>
            </a:r>
            <a:r>
              <a:rPr lang="en-US" dirty="0" err="1"/>
              <a:t>Aylsworth</a:t>
            </a:r>
            <a:r>
              <a:rPr lang="en-US" dirty="0"/>
              <a:t> AS, et al. 2012. A Novel STXBP1 Mutation Causes Focal Seizures With Neonatal Onset. J Child </a:t>
            </a:r>
            <a:r>
              <a:rPr lang="en-US" dirty="0" err="1"/>
              <a:t>Neurol</a:t>
            </a:r>
            <a:r>
              <a:rPr lang="en-US" dirty="0"/>
              <a:t> 27: 811-814.</a:t>
            </a:r>
          </a:p>
          <a:p>
            <a:r>
              <a:rPr lang="en-US" dirty="0" err="1"/>
              <a:t>Deprez</a:t>
            </a:r>
            <a:r>
              <a:rPr lang="en-US" dirty="0"/>
              <a:t> L, </a:t>
            </a:r>
            <a:r>
              <a:rPr lang="en-US" dirty="0" err="1"/>
              <a:t>Weckhuysen</a:t>
            </a:r>
            <a:r>
              <a:rPr lang="en-US" dirty="0"/>
              <a:t> S, Holmgren P, et al, 2010. Clinical spectrum of early-onset epileptic </a:t>
            </a:r>
            <a:r>
              <a:rPr lang="en-US" dirty="0" err="1"/>
              <a:t>encephalopathies</a:t>
            </a:r>
            <a:r>
              <a:rPr lang="en-US" dirty="0"/>
              <a:t> associated with STXBP1 mutations. Neurology 75: 1159-1165.</a:t>
            </a:r>
          </a:p>
          <a:p>
            <a:r>
              <a:rPr lang="en-US" dirty="0" err="1"/>
              <a:t>Hamdan</a:t>
            </a:r>
            <a:r>
              <a:rPr lang="en-US" dirty="0"/>
              <a:t> FF, Gauthier J, </a:t>
            </a:r>
            <a:r>
              <a:rPr lang="en-US" dirty="0" err="1"/>
              <a:t>Dobrzeniecka</a:t>
            </a:r>
            <a:r>
              <a:rPr lang="en-US" dirty="0"/>
              <a:t> S, et al. 2011. Intellectual disability without epilepsy associated with STXBP1 disruption. </a:t>
            </a:r>
            <a:r>
              <a:rPr lang="en-US" dirty="0" err="1"/>
              <a:t>Eur</a:t>
            </a:r>
            <a:r>
              <a:rPr lang="en-US" dirty="0"/>
              <a:t> J Hum Genetics 19: 607-609.</a:t>
            </a:r>
          </a:p>
          <a:p>
            <a:r>
              <a:rPr lang="en-US" dirty="0" err="1"/>
              <a:t>Verhage</a:t>
            </a:r>
            <a:r>
              <a:rPr lang="en-US" dirty="0"/>
              <a:t> M, Maia AS, </a:t>
            </a:r>
            <a:r>
              <a:rPr lang="en-US" dirty="0" err="1"/>
              <a:t>Plomp</a:t>
            </a:r>
            <a:r>
              <a:rPr lang="en-US" dirty="0"/>
              <a:t> JJ, et al. 2000. Synaptic Assembly of the Brain in the Absence of Neurotransmitter Secretion. Science 287: 864-869.</a:t>
            </a:r>
          </a:p>
          <a:p>
            <a:r>
              <a:rPr lang="en-US" dirty="0" err="1"/>
              <a:t>Dulubova</a:t>
            </a:r>
            <a:r>
              <a:rPr lang="en-US" dirty="0"/>
              <a:t> I, </a:t>
            </a:r>
            <a:r>
              <a:rPr lang="en-US" dirty="0" err="1"/>
              <a:t>Khvotchev</a:t>
            </a:r>
            <a:r>
              <a:rPr lang="en-US" dirty="0"/>
              <a:t> M, Liu S, et al. 2007. Munc18-1 binds directly to the neuronal SNARE complex. PNAS 104: 267-2702.</a:t>
            </a:r>
          </a:p>
          <a:p>
            <a:r>
              <a:rPr lang="en-US" dirty="0" err="1"/>
              <a:t>Toonen</a:t>
            </a:r>
            <a:r>
              <a:rPr lang="en-US" dirty="0"/>
              <a:t> RFG, </a:t>
            </a:r>
            <a:r>
              <a:rPr lang="en-US" dirty="0" err="1"/>
              <a:t>Wierda</a:t>
            </a:r>
            <a:r>
              <a:rPr lang="en-US" dirty="0"/>
              <a:t> K, Sons MS, et al. 2006. Munc18-1 expression levels control synapse recovery by regulating readily releasable pool size. PNAS 103: 18332-18337.</a:t>
            </a:r>
          </a:p>
          <a:p>
            <a:r>
              <a:rPr lang="en-US" dirty="0" err="1"/>
              <a:t>Baldelli</a:t>
            </a:r>
            <a:r>
              <a:rPr lang="en-US" dirty="0"/>
              <a:t> P, </a:t>
            </a:r>
            <a:r>
              <a:rPr lang="en-US" dirty="0" err="1"/>
              <a:t>Fassio</a:t>
            </a:r>
            <a:r>
              <a:rPr lang="en-US" dirty="0"/>
              <a:t> A, </a:t>
            </a:r>
            <a:r>
              <a:rPr lang="en-US" dirty="0" err="1"/>
              <a:t>Valtorta</a:t>
            </a:r>
            <a:r>
              <a:rPr lang="en-US" dirty="0"/>
              <a:t> F, et al. 2007. Lack of </a:t>
            </a:r>
            <a:r>
              <a:rPr lang="en-US" dirty="0" err="1"/>
              <a:t>Synapsin</a:t>
            </a:r>
            <a:r>
              <a:rPr lang="en-US" dirty="0"/>
              <a:t> I Reduces the Readily Releasable Pool of Synaptic Vesicles at Central Inhibitory Synapses. J </a:t>
            </a:r>
            <a:r>
              <a:rPr lang="en-US" dirty="0" err="1"/>
              <a:t>Neurosci</a:t>
            </a:r>
            <a:r>
              <a:rPr lang="en-US" dirty="0"/>
              <a:t> 27: 13520-13531.</a:t>
            </a:r>
          </a:p>
          <a:p>
            <a:r>
              <a:rPr lang="en-US" dirty="0" err="1"/>
              <a:t>Medrihan</a:t>
            </a:r>
            <a:r>
              <a:rPr lang="en-US" dirty="0"/>
              <a:t> L, </a:t>
            </a:r>
            <a:r>
              <a:rPr lang="en-US" dirty="0" err="1"/>
              <a:t>Ferrea</a:t>
            </a:r>
            <a:r>
              <a:rPr lang="en-US" dirty="0"/>
              <a:t> E, Greco B, et al. 2014. Asynchronous GABA Release Is a Key Determinant of Tonic Inhibition and Controls Neuronal Excitability: A Study in the </a:t>
            </a:r>
            <a:r>
              <a:rPr lang="en-US" dirty="0" err="1"/>
              <a:t>Synapsin</a:t>
            </a:r>
            <a:r>
              <a:rPr lang="en-US" dirty="0"/>
              <a:t> II-/- Mouse. </a:t>
            </a:r>
            <a:r>
              <a:rPr lang="en-US" dirty="0" err="1"/>
              <a:t>Cereb</a:t>
            </a:r>
            <a:r>
              <a:rPr lang="en-US" dirty="0"/>
              <a:t>. Cortex </a:t>
            </a:r>
            <a:r>
              <a:rPr lang="en-US" dirty="0" err="1"/>
              <a:t>doi</a:t>
            </a:r>
            <a:r>
              <a:rPr lang="en-US" dirty="0"/>
              <a:t>: 10.1093/</a:t>
            </a:r>
            <a:r>
              <a:rPr lang="en-US" dirty="0" err="1"/>
              <a:t>cercor</a:t>
            </a:r>
            <a:r>
              <a:rPr lang="en-US" dirty="0"/>
              <a:t>/bhu141</a:t>
            </a:r>
          </a:p>
          <a:p>
            <a:r>
              <a:rPr lang="en-US" dirty="0" smtClean="0"/>
              <a:t>Landmark</a:t>
            </a:r>
            <a:r>
              <a:rPr lang="en-US" dirty="0"/>
              <a:t>, </a:t>
            </a:r>
            <a:r>
              <a:rPr lang="en-US" dirty="0" err="1"/>
              <a:t>Cecilie</a:t>
            </a:r>
            <a:r>
              <a:rPr lang="en-US" dirty="0" smtClean="0"/>
              <a:t>. 2007.  </a:t>
            </a:r>
            <a:r>
              <a:rPr lang="en-US" dirty="0"/>
              <a:t>Targets for Antiepileptic Drugs in the Synapse.  Med </a:t>
            </a:r>
            <a:r>
              <a:rPr lang="en-US" dirty="0" err="1"/>
              <a:t>Sci</a:t>
            </a:r>
            <a:r>
              <a:rPr lang="en-US" dirty="0"/>
              <a:t> </a:t>
            </a:r>
            <a:r>
              <a:rPr lang="en-US" dirty="0" err="1" smtClean="0"/>
              <a:t>Monit</a:t>
            </a:r>
            <a:r>
              <a:rPr lang="en-US" dirty="0" smtClean="0"/>
              <a:t>. </a:t>
            </a:r>
            <a:r>
              <a:rPr lang="en-US" dirty="0"/>
              <a:t>13(1): RA1-7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Topiramate . Micromedex. Accessed Nov 2014.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Episodes are described as flexion of the neck with extension of the arms and legs</a:t>
            </a:r>
          </a:p>
          <a:p>
            <a:endParaRPr lang="en-US" dirty="0"/>
          </a:p>
          <a:p>
            <a:r>
              <a:rPr lang="en-US" dirty="0" smtClean="0"/>
              <a:t>Episodes last 1-2 seconds, with patient awake during episodes</a:t>
            </a:r>
          </a:p>
          <a:p>
            <a:endParaRPr lang="en-US" dirty="0"/>
          </a:p>
          <a:p>
            <a:r>
              <a:rPr lang="en-US" dirty="0" smtClean="0"/>
              <a:t>Episodes occur in clusters that last up to1 hour, but recently have lasted for 15-20 minutes</a:t>
            </a:r>
          </a:p>
          <a:p>
            <a:endParaRPr lang="en-US" dirty="0"/>
          </a:p>
          <a:p>
            <a:r>
              <a:rPr lang="en-US" dirty="0" smtClean="0"/>
              <a:t>Some days have no episodes, but most days have at least one cluster</a:t>
            </a:r>
          </a:p>
        </p:txBody>
      </p:sp>
    </p:spTree>
    <p:extLst>
      <p:ext uri="{BB962C8B-B14F-4D97-AF65-F5344CB8AC3E}">
        <p14:creationId xmlns:p14="http://schemas.microsoft.com/office/powerpoint/2010/main" val="12460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Episodes also occur at night</a:t>
            </a:r>
          </a:p>
          <a:p>
            <a:endParaRPr lang="en-US" dirty="0"/>
          </a:p>
          <a:p>
            <a:r>
              <a:rPr lang="en-US" dirty="0" smtClean="0"/>
              <a:t>Mother thinks </a:t>
            </a:r>
            <a:r>
              <a:rPr lang="en-US" dirty="0" smtClean="0"/>
              <a:t>episodes increase </a:t>
            </a:r>
            <a:r>
              <a:rPr lang="en-US" dirty="0" smtClean="0"/>
              <a:t>when </a:t>
            </a:r>
            <a:r>
              <a:rPr lang="en-US" dirty="0" smtClean="0"/>
              <a:t>the patient is stressed out</a:t>
            </a:r>
          </a:p>
          <a:p>
            <a:endParaRPr lang="en-US" dirty="0"/>
          </a:p>
          <a:p>
            <a:r>
              <a:rPr lang="en-US" dirty="0" smtClean="0"/>
              <a:t>Mother was previously told it may be related to colic or reflux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hort course proton pump inhibitor (PPI) showed no improvement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9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689251"/>
          </a:xfrm>
        </p:spPr>
        <p:txBody>
          <a:bodyPr>
            <a:normAutofit/>
          </a:bodyPr>
          <a:lstStyle/>
          <a:p>
            <a:r>
              <a:rPr lang="en-US" u="sng" dirty="0" smtClean="0"/>
              <a:t>Gen</a:t>
            </a:r>
            <a:r>
              <a:rPr lang="en-US" dirty="0" smtClean="0"/>
              <a:t>:  No fevers, weight loss, chills, fatigue</a:t>
            </a:r>
          </a:p>
          <a:p>
            <a:r>
              <a:rPr lang="en-US" u="sng" dirty="0" smtClean="0"/>
              <a:t>HEENT</a:t>
            </a:r>
            <a:r>
              <a:rPr lang="en-US" dirty="0" smtClean="0"/>
              <a:t>:  no issues</a:t>
            </a:r>
            <a:endParaRPr lang="en-US" dirty="0"/>
          </a:p>
          <a:p>
            <a:r>
              <a:rPr lang="en-US" u="sng" dirty="0" smtClean="0"/>
              <a:t>CV</a:t>
            </a:r>
            <a:r>
              <a:rPr lang="en-US" dirty="0" smtClean="0"/>
              <a:t>:  no issues</a:t>
            </a:r>
          </a:p>
          <a:p>
            <a:r>
              <a:rPr lang="en-US" u="sng" dirty="0" err="1" smtClean="0"/>
              <a:t>Pulm</a:t>
            </a:r>
            <a:r>
              <a:rPr lang="en-US" dirty="0" smtClean="0"/>
              <a:t>:  no issues</a:t>
            </a:r>
          </a:p>
          <a:p>
            <a:r>
              <a:rPr lang="en-US" u="sng" dirty="0" smtClean="0"/>
              <a:t>GI</a:t>
            </a:r>
            <a:r>
              <a:rPr lang="en-US" dirty="0" smtClean="0"/>
              <a:t>:  no issues</a:t>
            </a:r>
          </a:p>
          <a:p>
            <a:r>
              <a:rPr lang="en-US" u="sng" dirty="0" smtClean="0"/>
              <a:t>GU</a:t>
            </a:r>
            <a:r>
              <a:rPr lang="en-US" dirty="0" smtClean="0"/>
              <a:t>:  no issues </a:t>
            </a:r>
          </a:p>
          <a:p>
            <a:r>
              <a:rPr lang="en-US" u="sng" dirty="0" err="1" smtClean="0"/>
              <a:t>Neuro</a:t>
            </a:r>
            <a:r>
              <a:rPr lang="en-US" dirty="0" smtClean="0"/>
              <a:t>:  mentioned in HPI</a:t>
            </a:r>
          </a:p>
          <a:p>
            <a:r>
              <a:rPr lang="en-US" u="sng" dirty="0" smtClean="0"/>
              <a:t>Endo</a:t>
            </a:r>
            <a:r>
              <a:rPr lang="en-US" dirty="0" smtClean="0"/>
              <a:t>:  no </a:t>
            </a:r>
            <a:r>
              <a:rPr lang="en-US" dirty="0" err="1" smtClean="0"/>
              <a:t>hx</a:t>
            </a:r>
            <a:r>
              <a:rPr lang="en-US" dirty="0" smtClean="0"/>
              <a:t> of growth problems</a:t>
            </a:r>
          </a:p>
          <a:p>
            <a:r>
              <a:rPr lang="en-US" u="sng" dirty="0" smtClean="0"/>
              <a:t>Skin</a:t>
            </a:r>
            <a:r>
              <a:rPr lang="en-US" dirty="0" smtClean="0"/>
              <a:t>:  no issues</a:t>
            </a:r>
          </a:p>
          <a:p>
            <a:r>
              <a:rPr lang="en-US" u="sng" dirty="0" err="1" smtClean="0"/>
              <a:t>Musc</a:t>
            </a:r>
            <a:r>
              <a:rPr lang="en-US" dirty="0" smtClean="0"/>
              <a:t>:  no issues</a:t>
            </a:r>
            <a:endParaRPr lang="en-US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1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628291"/>
          </a:xfrm>
        </p:spPr>
        <p:txBody>
          <a:bodyPr numCol="2">
            <a:normAutofit fontScale="92500" lnSpcReduction="20000"/>
          </a:bodyPr>
          <a:lstStyle/>
          <a:p>
            <a:r>
              <a:rPr lang="en-US" u="sng" dirty="0" smtClean="0"/>
              <a:t>Allergies</a:t>
            </a:r>
            <a:r>
              <a:rPr lang="en-US" dirty="0" smtClean="0"/>
              <a:t>: Ibuprofen</a:t>
            </a:r>
          </a:p>
          <a:p>
            <a:r>
              <a:rPr lang="en-US" u="sng" dirty="0" smtClean="0"/>
              <a:t>Meds</a:t>
            </a:r>
            <a:r>
              <a:rPr lang="en-US" dirty="0" smtClean="0"/>
              <a:t>: </a:t>
            </a:r>
            <a:r>
              <a:rPr lang="en-US" dirty="0" smtClean="0"/>
              <a:t>A</a:t>
            </a:r>
            <a:r>
              <a:rPr lang="en-US" dirty="0" smtClean="0"/>
              <a:t>cetaminophen</a:t>
            </a:r>
          </a:p>
          <a:p>
            <a:r>
              <a:rPr lang="en-US" u="sng" dirty="0" smtClean="0"/>
              <a:t>PMH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hx</a:t>
            </a:r>
            <a:r>
              <a:rPr lang="en-US" dirty="0" smtClean="0"/>
              <a:t> of frequent infections</a:t>
            </a:r>
          </a:p>
          <a:p>
            <a:pPr lvl="1"/>
            <a:r>
              <a:rPr lang="en-US" dirty="0" smtClean="0"/>
              <a:t>No prior hospitalizations</a:t>
            </a:r>
            <a:endParaRPr lang="en-US" dirty="0"/>
          </a:p>
          <a:p>
            <a:r>
              <a:rPr lang="en-US" u="sng" dirty="0" smtClean="0"/>
              <a:t>PSH</a:t>
            </a:r>
            <a:r>
              <a:rPr lang="en-US" dirty="0" smtClean="0"/>
              <a:t>: none</a:t>
            </a:r>
            <a:endParaRPr lang="en-US" dirty="0"/>
          </a:p>
          <a:p>
            <a:r>
              <a:rPr lang="en-US" u="sng" dirty="0" smtClean="0"/>
              <a:t>Birth </a:t>
            </a:r>
            <a:r>
              <a:rPr lang="en-US" u="sng" dirty="0" err="1" smtClean="0"/>
              <a:t>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Twin (shared placenta)</a:t>
            </a:r>
            <a:endParaRPr lang="en-US" dirty="0"/>
          </a:p>
          <a:p>
            <a:pPr lvl="1"/>
            <a:r>
              <a:rPr lang="en-US" dirty="0" smtClean="0"/>
              <a:t>Born via C/S at 37 weeks</a:t>
            </a:r>
          </a:p>
          <a:p>
            <a:pPr lvl="1"/>
            <a:r>
              <a:rPr lang="en-US" dirty="0" smtClean="0"/>
              <a:t>BW 6lb 4oz</a:t>
            </a:r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Immunizations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Mother choosing not to vaccinate</a:t>
            </a:r>
          </a:p>
          <a:p>
            <a:r>
              <a:rPr lang="en-US" u="sng" dirty="0" smtClean="0"/>
              <a:t>Family </a:t>
            </a:r>
            <a:r>
              <a:rPr lang="en-US" u="sng" dirty="0" err="1" smtClean="0"/>
              <a:t>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MGM – stroke</a:t>
            </a:r>
          </a:p>
          <a:p>
            <a:pPr lvl="1"/>
            <a:r>
              <a:rPr lang="en-US" dirty="0" smtClean="0"/>
              <a:t>Mother – migraines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hx</a:t>
            </a:r>
            <a:r>
              <a:rPr lang="en-US" dirty="0" smtClean="0"/>
              <a:t> of seizures, </a:t>
            </a:r>
            <a:r>
              <a:rPr lang="en-US" dirty="0" err="1" smtClean="0"/>
              <a:t>devo</a:t>
            </a:r>
            <a:r>
              <a:rPr lang="en-US" dirty="0" smtClean="0"/>
              <a:t> delay, psych, or </a:t>
            </a:r>
            <a:r>
              <a:rPr lang="en-US" dirty="0" err="1" smtClean="0"/>
              <a:t>neuro</a:t>
            </a:r>
            <a:r>
              <a:rPr lang="en-US" dirty="0" smtClean="0"/>
              <a:t> problems</a:t>
            </a:r>
          </a:p>
          <a:p>
            <a:r>
              <a:rPr lang="en-US" u="sng" dirty="0" smtClean="0"/>
              <a:t>Social </a:t>
            </a:r>
            <a:r>
              <a:rPr lang="en-US" u="sng" dirty="0" err="1" smtClean="0"/>
              <a:t>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Lives at home with mother and twin brother in Florida</a:t>
            </a:r>
          </a:p>
          <a:p>
            <a:pPr lvl="1"/>
            <a:r>
              <a:rPr lang="en-US" dirty="0" smtClean="0"/>
              <a:t>Does not attend daycare</a:t>
            </a:r>
          </a:p>
        </p:txBody>
      </p:sp>
    </p:spTree>
    <p:extLst>
      <p:ext uri="{BB962C8B-B14F-4D97-AF65-F5344CB8AC3E}">
        <p14:creationId xmlns:p14="http://schemas.microsoft.com/office/powerpoint/2010/main" val="39772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Dev</a:t>
            </a:r>
            <a:r>
              <a:rPr lang="en-US" u="sng" dirty="0" smtClean="0"/>
              <a:t> </a:t>
            </a:r>
            <a:r>
              <a:rPr lang="en-US" u="sng" dirty="0" err="1" smtClean="0"/>
              <a:t>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Began sitting at 6mo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Crawling at 7mo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Currently is pulling to stand and has taken a few steps on his own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Babbles but has not spoken </a:t>
            </a:r>
            <a:r>
              <a:rPr lang="en-US" smtClean="0"/>
              <a:t>first </a:t>
            </a:r>
            <a:r>
              <a:rPr lang="en-US" smtClean="0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915247" cy="4677659"/>
          </a:xfrm>
        </p:spPr>
        <p:txBody>
          <a:bodyPr numCol="2">
            <a:normAutofit/>
          </a:bodyPr>
          <a:lstStyle/>
          <a:p>
            <a:r>
              <a:rPr lang="en-US" sz="1800" u="sng" dirty="0"/>
              <a:t>General</a:t>
            </a:r>
            <a:r>
              <a:rPr lang="en-US" sz="1800" dirty="0"/>
              <a:t>:  awake and alert, well-nourished, crying but consolable</a:t>
            </a:r>
          </a:p>
          <a:p>
            <a:r>
              <a:rPr lang="en-US" sz="1800" u="sng" dirty="0"/>
              <a:t>Vital signs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Temp:  99.4 °F (tympanic temp)</a:t>
            </a:r>
          </a:p>
          <a:p>
            <a:pPr lvl="1"/>
            <a:r>
              <a:rPr lang="en-US" sz="1600" dirty="0"/>
              <a:t>Height:  80.01 cm (97%)</a:t>
            </a:r>
          </a:p>
          <a:p>
            <a:pPr lvl="1"/>
            <a:r>
              <a:rPr lang="en-US" sz="1600" dirty="0"/>
              <a:t>Weight:  11.17 kg (91%), BMI 17.4 kg/m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Head </a:t>
            </a:r>
            <a:r>
              <a:rPr lang="en-US" sz="1600" dirty="0" err="1"/>
              <a:t>circum</a:t>
            </a:r>
            <a:r>
              <a:rPr lang="en-US" sz="1600" dirty="0"/>
              <a:t>:  49.2 cm (99%)</a:t>
            </a:r>
          </a:p>
          <a:p>
            <a:r>
              <a:rPr lang="en-US" sz="1800" u="sng" dirty="0"/>
              <a:t>HEENT</a:t>
            </a:r>
            <a:r>
              <a:rPr lang="en-US" sz="1800" dirty="0"/>
              <a:t>:  ant font small and flat, </a:t>
            </a:r>
            <a:r>
              <a:rPr lang="en-US" sz="1800" dirty="0" err="1"/>
              <a:t>macrocephalic</a:t>
            </a:r>
            <a:r>
              <a:rPr lang="en-US" sz="1800" dirty="0"/>
              <a:t>; no clefts/pits/masses; no </a:t>
            </a:r>
            <a:r>
              <a:rPr lang="en-US" sz="1800" dirty="0" err="1"/>
              <a:t>dysmorphic</a:t>
            </a:r>
            <a:r>
              <a:rPr lang="en-US" sz="1800" dirty="0"/>
              <a:t> facial features</a:t>
            </a:r>
          </a:p>
          <a:p>
            <a:pPr marL="690563" indent="-354013"/>
            <a:endParaRPr lang="en-US" sz="1800" u="sng" dirty="0" smtClean="0"/>
          </a:p>
          <a:p>
            <a:pPr marL="690563" indent="-354013"/>
            <a:r>
              <a:rPr lang="en-US" sz="1800" u="sng" dirty="0" err="1" smtClean="0"/>
              <a:t>Resp</a:t>
            </a:r>
            <a:r>
              <a:rPr lang="en-US" sz="1800" dirty="0"/>
              <a:t>:  clear to auscultation</a:t>
            </a:r>
          </a:p>
          <a:p>
            <a:pPr marL="690563" indent="-354013"/>
            <a:r>
              <a:rPr lang="en-US" sz="1800" u="sng" dirty="0"/>
              <a:t>CV</a:t>
            </a:r>
            <a:r>
              <a:rPr lang="en-US" sz="1800" dirty="0"/>
              <a:t>:  RRR, no murmurs</a:t>
            </a:r>
          </a:p>
          <a:p>
            <a:pPr marL="690563" indent="-354013"/>
            <a:r>
              <a:rPr lang="en-US" sz="1800" u="sng" dirty="0"/>
              <a:t>Abdomen</a:t>
            </a:r>
            <a:r>
              <a:rPr lang="en-US" sz="1800" dirty="0"/>
              <a:t>:  soft, </a:t>
            </a:r>
            <a:r>
              <a:rPr lang="en-US" sz="1800" dirty="0" err="1"/>
              <a:t>nontender</a:t>
            </a:r>
            <a:r>
              <a:rPr lang="en-US" sz="1800" dirty="0"/>
              <a:t>, no </a:t>
            </a:r>
            <a:r>
              <a:rPr lang="en-US" sz="1800" dirty="0" err="1"/>
              <a:t>hepatosplenomegaly</a:t>
            </a:r>
            <a:endParaRPr lang="en-US" sz="1800" dirty="0"/>
          </a:p>
          <a:p>
            <a:pPr marL="690563" indent="-354013"/>
            <a:r>
              <a:rPr lang="en-US" sz="1800" u="sng" dirty="0"/>
              <a:t>Extremities</a:t>
            </a:r>
            <a:r>
              <a:rPr lang="en-US" sz="1800" dirty="0"/>
              <a:t>:  normal digits, no sacral pits or dimples</a:t>
            </a:r>
          </a:p>
          <a:p>
            <a:pPr marL="690563" indent="-354013"/>
            <a:r>
              <a:rPr lang="en-US" sz="1800" u="sng" dirty="0"/>
              <a:t>Skin</a:t>
            </a:r>
            <a:r>
              <a:rPr lang="en-US" sz="1800" dirty="0"/>
              <a:t>:  2 small </a:t>
            </a:r>
            <a:r>
              <a:rPr lang="en-US" sz="1800" dirty="0" err="1"/>
              <a:t>hyperpigmented</a:t>
            </a:r>
            <a:r>
              <a:rPr lang="en-US" sz="1800" dirty="0"/>
              <a:t> macules (medial L knee, L shoulder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8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61609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Neuro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/>
              <a:t>CN</a:t>
            </a:r>
            <a:r>
              <a:rPr lang="en-US" dirty="0" smtClean="0"/>
              <a:t>:  pupils equal, round, and reactive and to light and accommodation; </a:t>
            </a:r>
            <a:r>
              <a:rPr lang="en-US" dirty="0" err="1" smtClean="0"/>
              <a:t>extraocular</a:t>
            </a:r>
            <a:r>
              <a:rPr lang="en-US" dirty="0" smtClean="0"/>
              <a:t> movements full and intact; face moves symmetrically; tongue midline; palate elevates symmetrically; symmetric </a:t>
            </a:r>
            <a:r>
              <a:rPr lang="en-US" dirty="0" err="1" smtClean="0"/>
              <a:t>facies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Motor</a:t>
            </a:r>
            <a:r>
              <a:rPr lang="en-US" dirty="0" smtClean="0"/>
              <a:t>:  normal bulk; strength 5/5 throughout; normal tone and symmetrical throughout</a:t>
            </a:r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Sensation</a:t>
            </a:r>
            <a:r>
              <a:rPr lang="en-US" dirty="0" smtClean="0"/>
              <a:t>:  grossly intact</a:t>
            </a:r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Coordination</a:t>
            </a:r>
            <a:r>
              <a:rPr lang="en-US" dirty="0" smtClean="0"/>
              <a:t>:   normal for age and symmetrical, no tremor</a:t>
            </a:r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Reflexes</a:t>
            </a:r>
            <a:r>
              <a:rPr lang="en-US" dirty="0" smtClean="0"/>
              <a:t>:  normal and symmetrical throughout, no tremor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813</TotalTime>
  <Words>1638</Words>
  <Application>Microsoft Office PowerPoint</Application>
  <PresentationFormat>On-screen Show (4:3)</PresentationFormat>
  <Paragraphs>317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History of Present Illness</vt:lpstr>
      <vt:lpstr>History of Present Illness</vt:lpstr>
      <vt:lpstr>History of Present Illness</vt:lpstr>
      <vt:lpstr>Review of Systems</vt:lpstr>
      <vt:lpstr>History</vt:lpstr>
      <vt:lpstr>History</vt:lpstr>
      <vt:lpstr>Physical Examination</vt:lpstr>
      <vt:lpstr>Physical Examination</vt:lpstr>
      <vt:lpstr>Labs</vt:lpstr>
      <vt:lpstr>Routine EEG</vt:lpstr>
      <vt:lpstr>Brain MRI</vt:lpstr>
      <vt:lpstr>EMU</vt:lpstr>
      <vt:lpstr>EMU</vt:lpstr>
      <vt:lpstr>Genetic Testing</vt:lpstr>
      <vt:lpstr>Summary</vt:lpstr>
      <vt:lpstr>What is STXBP1?</vt:lpstr>
      <vt:lpstr>STXBP1 mutations in Ohtahara syndrome  </vt:lpstr>
      <vt:lpstr>Multiple phenotypes linked to STXBP1 mutations</vt:lpstr>
      <vt:lpstr>STXBP1 is required for neurotransmission</vt:lpstr>
      <vt:lpstr>STXBP1 &amp; the GABA-Glutamate balance</vt:lpstr>
      <vt:lpstr>Synapsins and GABA</vt:lpstr>
      <vt:lpstr>Topiramate</vt:lpstr>
      <vt:lpstr>Topiramate</vt:lpstr>
      <vt:lpstr>PowerPoint Presentation</vt:lpstr>
      <vt:lpstr>Considerations for clinical use </vt:lpstr>
      <vt:lpstr>Considerations for clinical use </vt:lpstr>
      <vt:lpstr>Case 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Patel, Kishan G</dc:creator>
  <cp:lastModifiedBy>Chandler, Brandy</cp:lastModifiedBy>
  <cp:revision>64</cp:revision>
  <cp:lastPrinted>2014-11-21T16:55:32Z</cp:lastPrinted>
  <dcterms:created xsi:type="dcterms:W3CDTF">2014-11-10T20:16:59Z</dcterms:created>
  <dcterms:modified xsi:type="dcterms:W3CDTF">2014-11-24T16:37:11Z</dcterms:modified>
</cp:coreProperties>
</file>