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3"/>
  </p:notesMasterIdLst>
  <p:sldIdLst>
    <p:sldId id="286" r:id="rId2"/>
    <p:sldId id="270" r:id="rId3"/>
    <p:sldId id="291" r:id="rId4"/>
    <p:sldId id="292" r:id="rId5"/>
    <p:sldId id="293" r:id="rId6"/>
    <p:sldId id="294" r:id="rId7"/>
    <p:sldId id="261" r:id="rId8"/>
    <p:sldId id="295" r:id="rId9"/>
    <p:sldId id="274" r:id="rId10"/>
    <p:sldId id="256" r:id="rId11"/>
    <p:sldId id="268" r:id="rId12"/>
    <p:sldId id="258" r:id="rId13"/>
    <p:sldId id="259" r:id="rId14"/>
    <p:sldId id="262" r:id="rId15"/>
    <p:sldId id="290" r:id="rId16"/>
    <p:sldId id="265" r:id="rId17"/>
    <p:sldId id="289" r:id="rId18"/>
    <p:sldId id="287" r:id="rId19"/>
    <p:sldId id="267" r:id="rId20"/>
    <p:sldId id="288" r:id="rId21"/>
    <p:sldId id="260" r:id="rId22"/>
    <p:sldId id="300" r:id="rId23"/>
    <p:sldId id="301" r:id="rId24"/>
    <p:sldId id="302" r:id="rId25"/>
    <p:sldId id="303" r:id="rId26"/>
    <p:sldId id="304" r:id="rId27"/>
    <p:sldId id="305" r:id="rId28"/>
    <p:sldId id="285" r:id="rId29"/>
    <p:sldId id="297" r:id="rId30"/>
    <p:sldId id="264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D9C"/>
    <a:srgbClr val="144673"/>
    <a:srgbClr val="52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C8CC-1B99-1542-B374-F6FCBB2FFD1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D67E-DA24-0444-AC62-FEE3573E4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9D1-60BE-1B49-A59D-1BC78325A68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636F-51DB-1A48-B5A7-B50C50650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043540-66AD-4F12-931E-BDB30055A13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18B291D-8886-4FC8-BE34-BBB1E052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Muscle without a Matrix: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Biological Love Story Gone Wrong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Corey Cannon, MS3</a:t>
            </a:r>
          </a:p>
          <a:p>
            <a:r>
              <a:rPr lang="en-US" dirty="0" smtClean="0"/>
              <a:t>Russell Romano-Kelly, MS3</a:t>
            </a:r>
          </a:p>
          <a:p>
            <a:r>
              <a:rPr lang="en-US" dirty="0" smtClean="0"/>
              <a:t>Corbin Shawn, MS3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199" y="4816699"/>
            <a:ext cx="672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given by 3rd year medical students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Pediatric Neurology Grand Rounds,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Valentines Day (2/14/2014)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1031121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Most abundant protein in the human body</a:t>
            </a:r>
          </a:p>
          <a:p>
            <a:r>
              <a:rPr lang="en-US" dirty="0" smtClean="0"/>
              <a:t>Main component of connective tissue in humans</a:t>
            </a:r>
          </a:p>
          <a:p>
            <a:pPr lvl="1"/>
            <a:r>
              <a:rPr lang="en-US" dirty="0" smtClean="0"/>
              <a:t>tendons, ligaments and skin</a:t>
            </a:r>
          </a:p>
          <a:p>
            <a:r>
              <a:rPr lang="en-US" dirty="0" smtClean="0"/>
              <a:t>Produced by fibroblast cells</a:t>
            </a:r>
          </a:p>
          <a:p>
            <a:r>
              <a:rPr lang="en-US" dirty="0" smtClean="0"/>
              <a:t>Basic structural unit is the triple helix</a:t>
            </a:r>
          </a:p>
          <a:p>
            <a:r>
              <a:rPr lang="en-US" dirty="0" smtClean="0"/>
              <a:t>At least 16 different subtypes of collagen, 80-90% in humans is type I, II, and III</a:t>
            </a:r>
          </a:p>
          <a:p>
            <a:endParaRPr lang="en-US" dirty="0" smtClean="0"/>
          </a:p>
        </p:txBody>
      </p:sp>
      <p:pic>
        <p:nvPicPr>
          <p:cNvPr id="7" name="Picture 6" descr="collagen_triple_hel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78934" y="1173859"/>
            <a:ext cx="1299425" cy="92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64" y="122175"/>
            <a:ext cx="10723035" cy="1336956"/>
          </a:xfrm>
        </p:spPr>
        <p:txBody>
          <a:bodyPr/>
          <a:lstStyle/>
          <a:p>
            <a:r>
              <a:rPr lang="en-US" dirty="0" smtClean="0">
                <a:solidFill>
                  <a:srgbClr val="237D9C"/>
                </a:solidFill>
              </a:rPr>
              <a:t>Major Collagen Molecules</a:t>
            </a:r>
            <a:endParaRPr lang="en-US" dirty="0">
              <a:solidFill>
                <a:srgbClr val="237D9C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846616" y="1883303"/>
          <a:ext cx="10511866" cy="4247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7714"/>
                <a:gridCol w="4657076"/>
                <a:gridCol w="4657076"/>
              </a:tblGrid>
              <a:tr h="4167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Type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Representative tissues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Commonly Associated Diseases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7192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Skin, tendon, bone, ligaments, dentin, interstitial tissues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144673"/>
                          </a:solidFill>
                        </a:rPr>
                        <a:t>Osteogenesis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44673"/>
                          </a:solidFill>
                        </a:rPr>
                        <a:t>Imperfecta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,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Ehlers- </a:t>
                      </a:r>
                      <a:r>
                        <a:rPr lang="en-US" baseline="0" dirty="0" err="1" smtClean="0">
                          <a:solidFill>
                            <a:srgbClr val="144673"/>
                          </a:solidFill>
                        </a:rPr>
                        <a:t>Danlos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 Syndrome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II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Cartilage, vitreous humor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III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Skin, muscle, blood vessels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Ehlers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 – </a:t>
                      </a:r>
                      <a:r>
                        <a:rPr lang="en-US" baseline="0" dirty="0" err="1" smtClean="0">
                          <a:solidFill>
                            <a:srgbClr val="144673"/>
                          </a:solidFill>
                        </a:rPr>
                        <a:t>Danlos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 Syndrome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VI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All basal </a:t>
                      </a:r>
                      <a:r>
                        <a:rPr lang="en-US" sz="1800" kern="1200" dirty="0" err="1" smtClean="0">
                          <a:solidFill>
                            <a:srgbClr val="144673"/>
                          </a:solidFill>
                        </a:rPr>
                        <a:t>laminaes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144673"/>
                          </a:solidFill>
                        </a:rPr>
                        <a:t>Alport</a:t>
                      </a:r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 Syndrome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752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V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Skin, tendon, bone, ligaments, dentin, interstitial tissues,</a:t>
                      </a:r>
                      <a:r>
                        <a:rPr lang="en-US" sz="1800" kern="1200" baseline="0" dirty="0" smtClean="0">
                          <a:solidFill>
                            <a:srgbClr val="144673"/>
                          </a:solidFill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fetal tissues</a:t>
                      </a:r>
                      <a:endParaRPr lang="en-US" dirty="0" smtClean="0">
                        <a:solidFill>
                          <a:srgbClr val="144673"/>
                        </a:solidFill>
                      </a:endParaRPr>
                    </a:p>
                    <a:p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Ehlers –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44673"/>
                          </a:solidFill>
                        </a:rPr>
                        <a:t>Danlos</a:t>
                      </a:r>
                      <a:r>
                        <a:rPr lang="en-US" baseline="0" dirty="0" smtClean="0">
                          <a:solidFill>
                            <a:srgbClr val="144673"/>
                          </a:solidFill>
                        </a:rPr>
                        <a:t> Syndrome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VI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Most interstitial tissues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Collagen VI </a:t>
                      </a:r>
                      <a:r>
                        <a:rPr lang="en-US" dirty="0" err="1" smtClean="0">
                          <a:solidFill>
                            <a:srgbClr val="144673"/>
                          </a:solidFill>
                        </a:rPr>
                        <a:t>Myopathies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44673"/>
                          </a:solidFill>
                        </a:rPr>
                        <a:t>IX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144673"/>
                          </a:solidFill>
                        </a:rPr>
                        <a:t>Cartilage, vitreous humor;</a:t>
                      </a:r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4467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7D9C"/>
                </a:solidFill>
              </a:rPr>
              <a:t>Discoverers of the Collagen VI </a:t>
            </a:r>
            <a:r>
              <a:rPr lang="en-US" dirty="0" err="1" smtClean="0">
                <a:solidFill>
                  <a:srgbClr val="237D9C"/>
                </a:solidFill>
              </a:rPr>
              <a:t>Myopathies</a:t>
            </a:r>
            <a:endParaRPr lang="en-US" dirty="0">
              <a:solidFill>
                <a:srgbClr val="237D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4776" cy="3225717"/>
          </a:xfrm>
        </p:spPr>
        <p:txBody>
          <a:bodyPr>
            <a:normAutofit/>
          </a:bodyPr>
          <a:lstStyle/>
          <a:p>
            <a:r>
              <a:rPr lang="en-US" dirty="0" err="1" smtClean="0"/>
              <a:t>Ullrich</a:t>
            </a:r>
            <a:r>
              <a:rPr lang="en-US" dirty="0" smtClean="0"/>
              <a:t> Congenital Muscular Dystrophy</a:t>
            </a:r>
          </a:p>
          <a:p>
            <a:pPr lvl="1"/>
            <a:r>
              <a:rPr lang="en-US" dirty="0" smtClean="0"/>
              <a:t>Named after Otto </a:t>
            </a:r>
            <a:r>
              <a:rPr lang="en-US" dirty="0" err="1" smtClean="0"/>
              <a:t>Ullrich</a:t>
            </a:r>
            <a:r>
              <a:rPr lang="en-US" dirty="0" smtClean="0"/>
              <a:t> (1894-1957), German pediatrician and published first paper about the disorder in 1930 paper in the German literature</a:t>
            </a:r>
          </a:p>
          <a:p>
            <a:r>
              <a:rPr lang="en-US" dirty="0" err="1" smtClean="0"/>
              <a:t>Bethlem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/>
            <a:r>
              <a:rPr lang="en-US" dirty="0" smtClean="0"/>
              <a:t>Named after </a:t>
            </a:r>
            <a:r>
              <a:rPr lang="en-US" dirty="0" err="1" smtClean="0"/>
              <a:t>Jaap</a:t>
            </a:r>
            <a:r>
              <a:rPr lang="en-US" dirty="0" smtClean="0"/>
              <a:t> </a:t>
            </a:r>
            <a:r>
              <a:rPr lang="en-US" dirty="0" err="1" smtClean="0"/>
              <a:t>Bethlem</a:t>
            </a:r>
            <a:r>
              <a:rPr lang="en-US" dirty="0" smtClean="0"/>
              <a:t> (1924-) who first described </a:t>
            </a:r>
            <a:r>
              <a:rPr lang="en-US" dirty="0" err="1" smtClean="0"/>
              <a:t>Bethlem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in paper coauthored by George van </a:t>
            </a:r>
            <a:r>
              <a:rPr lang="en-US" dirty="0" err="1" smtClean="0"/>
              <a:t>Wijngaarden</a:t>
            </a:r>
            <a:r>
              <a:rPr lang="en-US" dirty="0" smtClean="0"/>
              <a:t> published by </a:t>
            </a:r>
            <a:r>
              <a:rPr lang="en-US" i="1" dirty="0" smtClean="0"/>
              <a:t>Brain </a:t>
            </a:r>
            <a:r>
              <a:rPr lang="en-US" dirty="0" smtClean="0"/>
              <a:t>journal in 1976 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6" r="-35976"/>
          <a:stretch>
            <a:fillRect/>
          </a:stretch>
        </p:blipFill>
        <p:spPr>
          <a:xfrm>
            <a:off x="8746415" y="1600201"/>
            <a:ext cx="2708985" cy="2297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77" y="4001294"/>
            <a:ext cx="1696676" cy="24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Spectrum of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32295" y="1825625"/>
            <a:ext cx="3621504" cy="435133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Severe </a:t>
            </a:r>
            <a:r>
              <a:rPr lang="en-US" dirty="0" err="1" smtClean="0"/>
              <a:t>Ullrich</a:t>
            </a:r>
            <a:r>
              <a:rPr lang="en-US" dirty="0" smtClean="0"/>
              <a:t> CMD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Typical </a:t>
            </a:r>
            <a:r>
              <a:rPr lang="en-US" dirty="0" err="1" smtClean="0"/>
              <a:t>Ullrich</a:t>
            </a:r>
            <a:r>
              <a:rPr lang="en-US" dirty="0" smtClean="0"/>
              <a:t> CMD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Intermediate Collagen VI Myopathy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Bethlem</a:t>
            </a:r>
            <a:r>
              <a:rPr lang="en-US" dirty="0" smtClean="0"/>
              <a:t> Myopathy</a:t>
            </a:r>
          </a:p>
        </p:txBody>
      </p:sp>
      <p:sp>
        <p:nvSpPr>
          <p:cNvPr id="7" name="Up Arrow 6"/>
          <p:cNvSpPr/>
          <p:nvPr/>
        </p:nvSpPr>
        <p:spPr>
          <a:xfrm>
            <a:off x="3065798" y="1816650"/>
            <a:ext cx="4359943" cy="4360313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alpha val="59000"/>
                </a:srgbClr>
              </a:gs>
              <a:gs pos="100000">
                <a:srgbClr val="FF0000">
                  <a:alpha val="0"/>
                </a:srgb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1585" y="1825626"/>
            <a:ext cx="16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SEVERE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61586" y="5807632"/>
            <a:ext cx="16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SEVERE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7D9C"/>
                </a:solidFill>
              </a:rPr>
              <a:t>Presentation</a:t>
            </a:r>
            <a:r>
              <a:rPr lang="en-US" dirty="0" smtClean="0"/>
              <a:t> of UCMD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initially show reduced fetal movement</a:t>
            </a:r>
          </a:p>
          <a:p>
            <a:r>
              <a:rPr lang="en-US" dirty="0" err="1" smtClean="0"/>
              <a:t>Hypotonia</a:t>
            </a:r>
            <a:endParaRPr lang="en-US" dirty="0" smtClean="0"/>
          </a:p>
          <a:p>
            <a:r>
              <a:rPr lang="en-US" dirty="0" smtClean="0"/>
              <a:t>Weakness</a:t>
            </a:r>
          </a:p>
          <a:p>
            <a:r>
              <a:rPr lang="en-US" dirty="0" err="1" smtClean="0"/>
              <a:t>Hyperlaxity</a:t>
            </a:r>
            <a:r>
              <a:rPr lang="en-US" dirty="0" smtClean="0"/>
              <a:t> of distal joints</a:t>
            </a:r>
          </a:p>
          <a:p>
            <a:r>
              <a:rPr lang="en-US" dirty="0" smtClean="0"/>
              <a:t>Joint contractures of elbows, knees, spine, neck</a:t>
            </a:r>
          </a:p>
          <a:p>
            <a:r>
              <a:rPr lang="en-US" dirty="0" smtClean="0"/>
              <a:t>Clubfoot (rare)</a:t>
            </a:r>
          </a:p>
          <a:p>
            <a:r>
              <a:rPr lang="en-US" dirty="0" err="1" smtClean="0"/>
              <a:t>Dysphagia</a:t>
            </a:r>
            <a:r>
              <a:rPr lang="en-US" dirty="0" smtClean="0"/>
              <a:t> with transient feeding difficulties</a:t>
            </a:r>
          </a:p>
        </p:txBody>
      </p:sp>
      <p:pic>
        <p:nvPicPr>
          <p:cNvPr id="7" name="Content Placeholder 6" descr="ni_2013_61_5_481_121913_f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3" r="-3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UCMD (continued)</a:t>
            </a:r>
            <a:endParaRPr lang="en-US" dirty="0"/>
          </a:p>
        </p:txBody>
      </p:sp>
      <p:pic>
        <p:nvPicPr>
          <p:cNvPr id="7" name="Content Placeholder 6" descr="Keloid Scar -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8955" r="-8955"/>
          <a:stretch>
            <a:fillRect/>
          </a:stretch>
        </p:blipFill>
        <p:spPr>
          <a:xfrm>
            <a:off x="2813182" y="3848486"/>
            <a:ext cx="2967162" cy="2516789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596036"/>
          </a:xfrm>
        </p:spPr>
        <p:txBody>
          <a:bodyPr>
            <a:normAutofit/>
          </a:bodyPr>
          <a:lstStyle/>
          <a:p>
            <a:r>
              <a:rPr lang="en-US" dirty="0" smtClean="0"/>
              <a:t>Propensity for abnormal (atrophic, </a:t>
            </a:r>
            <a:r>
              <a:rPr lang="en-US" dirty="0" err="1" smtClean="0"/>
              <a:t>keloid</a:t>
            </a:r>
            <a:r>
              <a:rPr lang="en-US" dirty="0" smtClean="0"/>
              <a:t>) scars</a:t>
            </a:r>
          </a:p>
          <a:p>
            <a:r>
              <a:rPr lang="en-US" dirty="0" smtClean="0"/>
              <a:t>Prominent </a:t>
            </a:r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r>
              <a:rPr lang="en-US" dirty="0" smtClean="0"/>
              <a:t> of extensor surfaces</a:t>
            </a:r>
          </a:p>
          <a:p>
            <a:r>
              <a:rPr lang="en-US" dirty="0" smtClean="0"/>
              <a:t>In severe cases may not gain the ability to walk, but majority walk by 2 years of age</a:t>
            </a:r>
          </a:p>
          <a:p>
            <a:pPr lvl="1"/>
            <a:r>
              <a:rPr lang="en-US" dirty="0" smtClean="0"/>
              <a:t>Loss of ability usually by adolescence</a:t>
            </a:r>
          </a:p>
          <a:p>
            <a:r>
              <a:rPr lang="en-US" dirty="0" smtClean="0"/>
              <a:t>Eventual respiratory insufficiency</a:t>
            </a:r>
          </a:p>
          <a:p>
            <a:pPr marL="349250" lvl="1" indent="-349250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 smtClean="0"/>
              <a:t>Cranial and heart musculature is preserved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keratosis_pilaris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21" y="1708113"/>
            <a:ext cx="2850899" cy="190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</a:t>
            </a:r>
            <a:r>
              <a:rPr lang="en-US" dirty="0" err="1" smtClean="0"/>
              <a:t>Bethlem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symptoms to UCMD but milder with wide variability</a:t>
            </a:r>
          </a:p>
          <a:p>
            <a:r>
              <a:rPr lang="en-US" dirty="0" smtClean="0"/>
              <a:t>May first be diagnosed in adulthood but signs may be present in infancy</a:t>
            </a:r>
          </a:p>
          <a:p>
            <a:pPr lvl="1"/>
            <a:r>
              <a:rPr lang="en-US" dirty="0" err="1" smtClean="0"/>
              <a:t>Hypotonia</a:t>
            </a:r>
            <a:r>
              <a:rPr lang="en-US" dirty="0" smtClean="0"/>
              <a:t>, torticollis, foot deformities</a:t>
            </a:r>
          </a:p>
          <a:p>
            <a:pPr lvl="1"/>
            <a:r>
              <a:rPr lang="en-US" dirty="0" smtClean="0"/>
              <a:t>Congenital contractures usually resolve by age 2</a:t>
            </a:r>
          </a:p>
          <a:p>
            <a:pPr lvl="1"/>
            <a:r>
              <a:rPr lang="en-US" dirty="0" smtClean="0"/>
              <a:t>Patients rarely fully symptomatic before 5 years of age</a:t>
            </a:r>
          </a:p>
          <a:p>
            <a:r>
              <a:rPr lang="en-US" dirty="0" smtClean="0"/>
              <a:t>May have weakness in proximal distribution without contractions or prominent contractures without weakness </a:t>
            </a:r>
          </a:p>
          <a:p>
            <a:endParaRPr lang="en-US" dirty="0"/>
          </a:p>
        </p:txBody>
      </p:sp>
      <p:pic>
        <p:nvPicPr>
          <p:cNvPr id="7" name="Content Placeholder 6" descr="F3.lar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254" r="-35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1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Symptoms of </a:t>
            </a:r>
            <a:r>
              <a:rPr lang="en-US" dirty="0" err="1" smtClean="0"/>
              <a:t>Bethlem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/>
          </a:p>
        </p:txBody>
      </p:sp>
      <p:pic>
        <p:nvPicPr>
          <p:cNvPr id="6" name="Content Placeholder 5" descr="bethlem early sx tabl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2189" b="-21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</a:t>
            </a:r>
            <a:r>
              <a:rPr lang="en-US" dirty="0" err="1" smtClean="0"/>
              <a:t>Bethlem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contractures of the Achilles tendon and elbows around the beginning of adolescence</a:t>
            </a:r>
          </a:p>
          <a:p>
            <a:pPr lvl="1"/>
            <a:r>
              <a:rPr lang="en-US" dirty="0" smtClean="0"/>
              <a:t>Progress to affect long finger flexors, shoulders and spine</a:t>
            </a:r>
          </a:p>
          <a:p>
            <a:pPr lvl="1"/>
            <a:r>
              <a:rPr lang="en-US" dirty="0" err="1" smtClean="0"/>
              <a:t>Bethlem</a:t>
            </a:r>
            <a:r>
              <a:rPr lang="en-US" dirty="0" smtClean="0"/>
              <a:t> Sign</a:t>
            </a:r>
          </a:p>
          <a:p>
            <a:r>
              <a:rPr lang="en-US" dirty="0" smtClean="0"/>
              <a:t>Eventual walking difficulties</a:t>
            </a:r>
          </a:p>
          <a:p>
            <a:r>
              <a:rPr lang="en-US" dirty="0" smtClean="0"/>
              <a:t>Increased </a:t>
            </a:r>
            <a:r>
              <a:rPr lang="en-US" dirty="0"/>
              <a:t>risk of restrictive lung disease and subsequent respiratory insufficiency</a:t>
            </a:r>
          </a:p>
        </p:txBody>
      </p:sp>
      <p:pic>
        <p:nvPicPr>
          <p:cNvPr id="7" name="Picture 6" descr="bethlem 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43" y="1635117"/>
            <a:ext cx="5034463" cy="443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Spectrum of Disease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2715752" y="1822450"/>
            <a:ext cx="2051635" cy="4351339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alpha val="59000"/>
                </a:srgbClr>
              </a:gs>
              <a:gs pos="100000">
                <a:srgbClr val="FF0000">
                  <a:alpha val="0"/>
                </a:srgb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1544" y="1822450"/>
            <a:ext cx="160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SEVERE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1539" y="5807631"/>
            <a:ext cx="16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SEVERE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8" y="1690687"/>
            <a:ext cx="608538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6" y="1455313"/>
            <a:ext cx="2737163" cy="604154"/>
          </a:xfrm>
        </p:spPr>
        <p:txBody>
          <a:bodyPr/>
          <a:lstStyle/>
          <a:p>
            <a:r>
              <a:rPr lang="en-US" sz="3200" dirty="0" smtClean="0"/>
              <a:t>HPI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545" y="2120768"/>
            <a:ext cx="4524811" cy="4473215"/>
          </a:xfrm>
        </p:spPr>
        <p:txBody>
          <a:bodyPr>
            <a:noAutofit/>
          </a:bodyPr>
          <a:lstStyle/>
          <a:p>
            <a:r>
              <a:rPr lang="en-US" dirty="0" smtClean="0"/>
              <a:t>5 year old former term baby who has been followed at </a:t>
            </a:r>
            <a:r>
              <a:rPr lang="en-US" dirty="0" err="1" smtClean="0"/>
              <a:t>Shriner’s</a:t>
            </a:r>
            <a:r>
              <a:rPr lang="en-US" dirty="0" smtClean="0"/>
              <a:t> Neuromuscular clinic for increased laxity and muscle weakness.</a:t>
            </a:r>
          </a:p>
          <a:p>
            <a:pPr marL="285750" indent="-285750"/>
            <a:r>
              <a:rPr lang="en-US" dirty="0" smtClean="0"/>
              <a:t>Initial visit in November 2011 (age 3) for muscle weakness.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Parents report </a:t>
            </a:r>
            <a:r>
              <a:rPr lang="en-US" dirty="0" err="1" smtClean="0"/>
              <a:t>hypotonia</a:t>
            </a:r>
            <a:r>
              <a:rPr lang="en-US" dirty="0" smtClean="0"/>
              <a:t> since birth, but no subsequent feeding, no swallowing difficulties and never requiring a ventilator.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Hypotonia</a:t>
            </a:r>
            <a:r>
              <a:rPr lang="en-US" dirty="0" smtClean="0"/>
              <a:t> persistently manifested as difficulty getting up from the floor, unsteady with frequent falls and weakness.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57" y="750677"/>
            <a:ext cx="3868448" cy="5190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3" y="334850"/>
            <a:ext cx="5525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Chief </a:t>
            </a:r>
            <a:r>
              <a:rPr lang="en-US" sz="2400" b="1" dirty="0" smtClean="0">
                <a:solidFill>
                  <a:schemeClr val="accent1"/>
                </a:solidFill>
              </a:rPr>
              <a:t>Complaint: 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Increased </a:t>
            </a:r>
            <a:r>
              <a:rPr lang="en-US" sz="2400" dirty="0">
                <a:solidFill>
                  <a:schemeClr val="accent1"/>
                </a:solidFill>
              </a:rPr>
              <a:t>laxity and muscle weakness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456042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Ullrich</a:t>
            </a:r>
            <a:r>
              <a:rPr lang="en-US" dirty="0" smtClean="0"/>
              <a:t> Congenital Muscular Dystrophy</a:t>
            </a:r>
          </a:p>
          <a:p>
            <a:pPr lvl="1"/>
            <a:r>
              <a:rPr lang="en-US" dirty="0" err="1" smtClean="0"/>
              <a:t>Hyperlaxity</a:t>
            </a:r>
            <a:r>
              <a:rPr lang="en-US" dirty="0" smtClean="0"/>
              <a:t>, </a:t>
            </a:r>
            <a:r>
              <a:rPr lang="en-US" dirty="0" err="1" smtClean="0"/>
              <a:t>hypertonia</a:t>
            </a:r>
            <a:r>
              <a:rPr lang="en-US" dirty="0" smtClean="0"/>
              <a:t>, joint contractures may be present at birth</a:t>
            </a:r>
          </a:p>
          <a:p>
            <a:pPr lvl="1"/>
            <a:r>
              <a:rPr lang="en-US" dirty="0" smtClean="0"/>
              <a:t>mean onset of disease by 12 months</a:t>
            </a:r>
          </a:p>
          <a:p>
            <a:pPr lvl="1"/>
            <a:r>
              <a:rPr lang="en-US" dirty="0" smtClean="0"/>
              <a:t>Muscle weakness is progressive</a:t>
            </a:r>
          </a:p>
          <a:p>
            <a:pPr lvl="1"/>
            <a:r>
              <a:rPr lang="en-US" dirty="0" smtClean="0"/>
              <a:t>Disability aggravated by significant contractures in large joints</a:t>
            </a:r>
          </a:p>
          <a:p>
            <a:pPr lvl="1"/>
            <a:r>
              <a:rPr lang="en-US" dirty="0" smtClean="0"/>
              <a:t>Loss of ability to walk usually by early teenage years</a:t>
            </a:r>
          </a:p>
          <a:p>
            <a:pPr lvl="1"/>
            <a:r>
              <a:rPr lang="en-US" dirty="0" smtClean="0"/>
              <a:t>Respiratory insufficiency usually occurs before loss of ability to walk and manifests first as nocturnal hypoxemia</a:t>
            </a:r>
          </a:p>
          <a:p>
            <a:pPr lvl="1"/>
            <a:r>
              <a:rPr lang="en-US" dirty="0" smtClean="0"/>
              <a:t>Deterioration imminent, but not necessarily associated with age or severity at onset</a:t>
            </a:r>
          </a:p>
          <a:p>
            <a:r>
              <a:rPr lang="en-US" dirty="0" err="1" smtClean="0"/>
              <a:t>Bethlem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/>
            <a:r>
              <a:rPr lang="en-US" dirty="0" smtClean="0"/>
              <a:t>Joint contractures may be present at birth but may resolve by age 2</a:t>
            </a:r>
          </a:p>
          <a:p>
            <a:pPr lvl="1"/>
            <a:r>
              <a:rPr lang="en-US" dirty="0" smtClean="0"/>
              <a:t>Patients experience progressive deterioration and eventual loss of ability to ambulate in 4</a:t>
            </a:r>
            <a:r>
              <a:rPr lang="en-US" baseline="30000" dirty="0" smtClean="0"/>
              <a:t>th</a:t>
            </a:r>
            <a:r>
              <a:rPr lang="en-US" dirty="0" smtClean="0"/>
              <a:t> or 5</a:t>
            </a:r>
            <a:r>
              <a:rPr lang="en-US" baseline="30000" dirty="0" smtClean="0"/>
              <a:t>th</a:t>
            </a:r>
            <a:r>
              <a:rPr lang="en-US" dirty="0" smtClean="0"/>
              <a:t> decade of life</a:t>
            </a:r>
          </a:p>
          <a:p>
            <a:pPr lvl="1"/>
            <a:r>
              <a:rPr lang="en-US" dirty="0" smtClean="0"/>
              <a:t>Significant decrease in muscle strength reported also around 4</a:t>
            </a:r>
            <a:r>
              <a:rPr lang="en-US" baseline="30000" dirty="0" smtClean="0"/>
              <a:t>th</a:t>
            </a:r>
            <a:r>
              <a:rPr lang="en-US" dirty="0" smtClean="0"/>
              <a:t> or 5</a:t>
            </a:r>
            <a:r>
              <a:rPr lang="en-US" baseline="30000" dirty="0" smtClean="0"/>
              <a:t>th</a:t>
            </a:r>
            <a:r>
              <a:rPr lang="en-US" dirty="0" smtClean="0"/>
              <a:t> decade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4551142"/>
          </a:xfrm>
        </p:spPr>
        <p:txBody>
          <a:bodyPr>
            <a:normAutofit/>
          </a:bodyPr>
          <a:lstStyle/>
          <a:p>
            <a:r>
              <a:rPr lang="en-US" dirty="0" smtClean="0"/>
              <a:t>Detection of mutations by microarray and sequencing in collagen VI gene</a:t>
            </a:r>
          </a:p>
          <a:p>
            <a:pPr lvl="1"/>
            <a:r>
              <a:rPr lang="en-US" dirty="0" smtClean="0"/>
              <a:t>Disease caused by mutation in </a:t>
            </a:r>
            <a:r>
              <a:rPr lang="en-US" dirty="0" err="1" smtClean="0"/>
              <a:t>α</a:t>
            </a:r>
            <a:r>
              <a:rPr lang="en-US" dirty="0" smtClean="0"/>
              <a:t>-chain peptides α1 (encoded by COL6A1), α2 (COL6A2) or α3 (COL6A3)</a:t>
            </a:r>
          </a:p>
          <a:p>
            <a:r>
              <a:rPr lang="en-US" dirty="0" smtClean="0"/>
              <a:t>Diagnosis typically depends on clinical features</a:t>
            </a:r>
          </a:p>
          <a:p>
            <a:r>
              <a:rPr lang="en-US" dirty="0" smtClean="0"/>
              <a:t>Muscle biopsy may be useful adjunct showing </a:t>
            </a:r>
            <a:r>
              <a:rPr lang="en-US" dirty="0" err="1" smtClean="0"/>
              <a:t>myopathic</a:t>
            </a:r>
            <a:r>
              <a:rPr lang="en-US" dirty="0" smtClean="0"/>
              <a:t> or dystrophic changes with collagen VI </a:t>
            </a:r>
            <a:r>
              <a:rPr lang="en-US" dirty="0" err="1" smtClean="0"/>
              <a:t>immunolabelling</a:t>
            </a:r>
            <a:r>
              <a:rPr lang="en-US" dirty="0" smtClean="0"/>
              <a:t> normal in BM but moderately to severely reduced in UCMD</a:t>
            </a:r>
          </a:p>
          <a:p>
            <a:r>
              <a:rPr lang="en-US" dirty="0" smtClean="0"/>
              <a:t>Prenatal diagnosis only considered for UCMD (not BM) in rare case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5" y="1949824"/>
            <a:ext cx="4870464" cy="4007224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Col6a1</a:t>
            </a:r>
            <a:r>
              <a:rPr lang="en-US" dirty="0" smtClean="0"/>
              <a:t> knock-out mouse models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xhibit little weakness with mild neuromuscular disorder</a:t>
            </a:r>
          </a:p>
          <a:p>
            <a:pPr lvl="1"/>
            <a:r>
              <a:rPr lang="en-US" dirty="0" smtClean="0"/>
              <a:t>Increased apoptosis of </a:t>
            </a:r>
            <a:r>
              <a:rPr lang="en-US" dirty="0" err="1" smtClean="0"/>
              <a:t>myocytes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Prevented with </a:t>
            </a:r>
            <a:r>
              <a:rPr lang="en-US" dirty="0" err="1" smtClean="0"/>
              <a:t>cyclosporin</a:t>
            </a:r>
            <a:r>
              <a:rPr lang="en-US" dirty="0" smtClean="0"/>
              <a:t> to inactivate </a:t>
            </a:r>
            <a:r>
              <a:rPr lang="en-US" dirty="0" err="1" smtClean="0"/>
              <a:t>cyclophilin</a:t>
            </a:r>
            <a:r>
              <a:rPr lang="en-US" dirty="0" smtClean="0"/>
              <a:t> D (</a:t>
            </a:r>
            <a:r>
              <a:rPr lang="en-US" dirty="0" err="1" smtClean="0"/>
              <a:t>CyD</a:t>
            </a:r>
            <a:r>
              <a:rPr lang="en-US" dirty="0" smtClean="0"/>
              <a:t>), resulting in improvement of muscular function</a:t>
            </a:r>
          </a:p>
          <a:p>
            <a:pPr lvl="1"/>
            <a:r>
              <a:rPr lang="en-US" dirty="0" smtClean="0"/>
              <a:t>Impairment of mitochondrial autophagy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4" y="1772242"/>
            <a:ext cx="5867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4" y="1949824"/>
            <a:ext cx="4795021" cy="4007224"/>
          </a:xfrm>
        </p:spPr>
        <p:txBody>
          <a:bodyPr/>
          <a:lstStyle/>
          <a:p>
            <a:r>
              <a:rPr lang="en-US" dirty="0" smtClean="0"/>
              <a:t>Cell anchorage is an important factor in the prevention of apoptosis</a:t>
            </a:r>
          </a:p>
          <a:p>
            <a:r>
              <a:rPr lang="en-US" dirty="0" smtClean="0"/>
              <a:t>Collagen VI-deficient cell cultures show decreased adhesion to extracellular matrix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19" y="1727805"/>
            <a:ext cx="5444514" cy="48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21300" b="-21300"/>
          <a:stretch>
            <a:fillRect/>
          </a:stretch>
        </p:blipFill>
        <p:spPr>
          <a:xfrm>
            <a:off x="481185" y="473908"/>
            <a:ext cx="11239500" cy="5826125"/>
          </a:xfrm>
        </p:spPr>
      </p:pic>
      <p:sp>
        <p:nvSpPr>
          <p:cNvPr id="8" name="TextBox 7"/>
          <p:cNvSpPr txBox="1"/>
          <p:nvPr/>
        </p:nvSpPr>
        <p:spPr>
          <a:xfrm>
            <a:off x="551795" y="5516265"/>
            <a:ext cx="291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Collagen</a:t>
            </a:r>
            <a:r>
              <a:rPr lang="en-US" baseline="0" dirty="0" smtClean="0"/>
              <a:t> VI (red)</a:t>
            </a:r>
          </a:p>
          <a:p>
            <a:pPr>
              <a:defRPr/>
            </a:pPr>
            <a:r>
              <a:rPr lang="en-US" dirty="0" err="1"/>
              <a:t>Laminin</a:t>
            </a:r>
            <a:r>
              <a:rPr lang="en-US" dirty="0"/>
              <a:t> </a:t>
            </a:r>
            <a:r>
              <a:rPr lang="el-GR" dirty="0"/>
              <a:t>γ-1 </a:t>
            </a:r>
            <a:r>
              <a:rPr lang="en-US" dirty="0"/>
              <a:t>(green)</a:t>
            </a:r>
            <a:endParaRPr lang="el-GR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8580" y="755166"/>
            <a:ext cx="129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0031" y="755166"/>
            <a:ext cx="421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Collagen VI-related myopathy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81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Ullrich</a:t>
            </a:r>
            <a:r>
              <a:rPr lang="en-US" dirty="0" smtClean="0"/>
              <a:t> CMD </a:t>
            </a:r>
          </a:p>
          <a:p>
            <a:pPr lvl="1"/>
            <a:r>
              <a:rPr lang="en-US" dirty="0" smtClean="0"/>
              <a:t>Classically AR, though AD patterns of inheritance exist (usually </a:t>
            </a:r>
            <a:r>
              <a:rPr lang="en-US" i="1" dirty="0" smtClean="0"/>
              <a:t>de novo</a:t>
            </a:r>
            <a:r>
              <a:rPr lang="en-US" dirty="0" smtClean="0"/>
              <a:t> mutations) </a:t>
            </a:r>
          </a:p>
          <a:p>
            <a:pPr lvl="1"/>
            <a:r>
              <a:rPr lang="en-US" dirty="0" smtClean="0"/>
              <a:t>AR forms result in complete absence of collagen VI in the extracellular matrix due to nonsense mutations, splice-site mutations, and intragenic deletions</a:t>
            </a:r>
          </a:p>
          <a:p>
            <a:pPr lvl="1"/>
            <a:r>
              <a:rPr lang="en-US" dirty="0" smtClean="0"/>
              <a:t>AD/sporadic forms result from in-frame skipping of exons in the N terminus of the </a:t>
            </a:r>
            <a:r>
              <a:rPr lang="en-US" dirty="0"/>
              <a:t>α-chain domains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Bethlem</a:t>
            </a:r>
            <a:r>
              <a:rPr lang="en-US" dirty="0" smtClean="0"/>
              <a:t> CMD</a:t>
            </a:r>
          </a:p>
          <a:p>
            <a:pPr lvl="1"/>
            <a:r>
              <a:rPr lang="en-US" dirty="0" smtClean="0"/>
              <a:t>AD predominate, but AR exist</a:t>
            </a:r>
          </a:p>
          <a:p>
            <a:pPr lvl="1"/>
            <a:r>
              <a:rPr lang="en-US" dirty="0" smtClean="0"/>
              <a:t>Exon-14 skipping mutations of C-terminus of α-1 chain most common</a:t>
            </a:r>
          </a:p>
          <a:p>
            <a:pPr lvl="2"/>
            <a:r>
              <a:rPr lang="en-US" dirty="0" smtClean="0"/>
              <a:t>Result in disrupted formation of the monomers from the three peptide subunits, thus decrease tetramer formation</a:t>
            </a:r>
          </a:p>
          <a:p>
            <a:pPr lvl="1"/>
            <a:r>
              <a:rPr lang="en-US" dirty="0" smtClean="0"/>
              <a:t>25% of patients have no known mutation in the COL6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the introduction of respiratory management, collagen VI myopathies were typically survivable to the teens</a:t>
            </a:r>
          </a:p>
          <a:p>
            <a:r>
              <a:rPr lang="en-US" dirty="0" smtClean="0"/>
              <a:t>Sleep studies often needed for nocturnal hypoxemia</a:t>
            </a:r>
          </a:p>
          <a:p>
            <a:pPr lvl="1"/>
            <a:r>
              <a:rPr lang="en-US" dirty="0" smtClean="0"/>
              <a:t>Can be managed for years with </a:t>
            </a:r>
            <a:r>
              <a:rPr lang="en-US" dirty="0"/>
              <a:t>noninvasive </a:t>
            </a:r>
            <a:r>
              <a:rPr lang="en-US" dirty="0" err="1"/>
              <a:t>bilevel</a:t>
            </a:r>
            <a:r>
              <a:rPr lang="en-US" dirty="0"/>
              <a:t> positive airway pressure ventilation </a:t>
            </a:r>
            <a:endParaRPr lang="en-US" dirty="0" smtClean="0"/>
          </a:p>
          <a:p>
            <a:r>
              <a:rPr lang="en-US" dirty="0" smtClean="0"/>
              <a:t>Scoliosis can be managed with a trunk </a:t>
            </a:r>
            <a:r>
              <a:rPr lang="en-US" dirty="0" err="1" smtClean="0"/>
              <a:t>orthosis</a:t>
            </a:r>
            <a:r>
              <a:rPr lang="en-US" dirty="0" smtClean="0"/>
              <a:t>, such as a </a:t>
            </a:r>
            <a:r>
              <a:rPr lang="en-US" dirty="0" err="1" smtClean="0"/>
              <a:t>Garchois</a:t>
            </a:r>
            <a:r>
              <a:rPr lang="en-US" dirty="0" smtClean="0"/>
              <a:t> brace</a:t>
            </a:r>
          </a:p>
          <a:p>
            <a:r>
              <a:rPr lang="en-US" dirty="0" smtClean="0"/>
              <a:t>Regular stretching, standing, splinting, and serial casting for contractures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promising target is to halt apoptosis in </a:t>
            </a:r>
            <a:r>
              <a:rPr lang="en-US" dirty="0" err="1" smtClean="0"/>
              <a:t>myocytes</a:t>
            </a:r>
            <a:endParaRPr lang="en-US" dirty="0" smtClean="0"/>
          </a:p>
          <a:p>
            <a:pPr lvl="1"/>
            <a:r>
              <a:rPr lang="en-US" dirty="0" smtClean="0"/>
              <a:t>Inhibition of </a:t>
            </a:r>
            <a:r>
              <a:rPr lang="en-US" dirty="0" err="1" smtClean="0"/>
              <a:t>cyclophilin</a:t>
            </a:r>
            <a:r>
              <a:rPr lang="en-US" dirty="0" smtClean="0"/>
              <a:t> D with </a:t>
            </a:r>
            <a:r>
              <a:rPr lang="en-US" dirty="0" err="1" smtClean="0"/>
              <a:t>ciclosporin</a:t>
            </a:r>
            <a:r>
              <a:rPr lang="en-US" dirty="0" smtClean="0"/>
              <a:t> or DEBIO</a:t>
            </a:r>
            <a:r>
              <a:rPr lang="en-US" dirty="0"/>
              <a:t>-025 (</a:t>
            </a:r>
            <a:r>
              <a:rPr lang="en-US" dirty="0" err="1" smtClean="0"/>
              <a:t>alisporivir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Small study of 5 patients showed stabilized mitochondrial function and decreased apoptotic nuclei via biopsy after 4 weeks of therapy with </a:t>
            </a:r>
            <a:r>
              <a:rPr lang="en-US" dirty="0" err="1" smtClean="0"/>
              <a:t>ciclosporin</a:t>
            </a:r>
            <a:r>
              <a:rPr lang="en-US" dirty="0" smtClean="0"/>
              <a:t>, though no strength testing was performed</a:t>
            </a:r>
          </a:p>
          <a:p>
            <a:r>
              <a:rPr lang="en-US" dirty="0" smtClean="0"/>
              <a:t>More research is required to elucidate exact mechanism responsible for </a:t>
            </a:r>
            <a:r>
              <a:rPr lang="en-US" dirty="0" err="1" smtClean="0"/>
              <a:t>myocytes</a:t>
            </a:r>
            <a:r>
              <a:rPr lang="en-US" dirty="0" smtClean="0"/>
              <a:t> becoming susceptible to apoptosis when the extracellular matrix is deficient of collagen 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recent visit 1/10/2014 - Still not able to stand alone, has to hold on to objects/handles in order to pull himself up from chair.  Recently began using braces.  Denies trouble swallowing or chewing or respiratory distress.</a:t>
            </a:r>
          </a:p>
          <a:p>
            <a:r>
              <a:rPr lang="en-US" dirty="0" smtClean="0"/>
              <a:t>Results for Collagen 6 testing done on 11/27/2013 showed mutation in the collagen 6A1 gene. Two heterozygous mutations were noted. </a:t>
            </a:r>
          </a:p>
          <a:p>
            <a:pPr lvl="1"/>
            <a:r>
              <a:rPr lang="en-US" dirty="0" smtClean="0"/>
              <a:t>P.GLY 287GLU which was predicted to be pathogenic</a:t>
            </a:r>
          </a:p>
          <a:p>
            <a:pPr lvl="1"/>
            <a:r>
              <a:rPr lang="en-US" dirty="0" smtClean="0"/>
              <a:t>P.ALA112THR, which clinical relevance is not yet known.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6" y="829736"/>
            <a:ext cx="4643716" cy="858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HPI - Follow up visit May 2012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-10941" b="-10941"/>
          <a:stretch>
            <a:fillRect/>
          </a:stretch>
        </p:blipFill>
        <p:spPr>
          <a:xfrm>
            <a:off x="6372089" y="573056"/>
            <a:ext cx="4876800" cy="5318077"/>
          </a:xfrm>
          <a:prstGeom prst="rect">
            <a:avLst/>
          </a:prstGeom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882" y="2219725"/>
            <a:ext cx="5244353" cy="363133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Saw genetics for significant joint laxity and concern for Ehlers </a:t>
            </a:r>
            <a:r>
              <a:rPr lang="en-US" dirty="0" err="1" smtClean="0"/>
              <a:t>Danlos</a:t>
            </a:r>
            <a:r>
              <a:rPr lang="en-US" dirty="0" smtClean="0"/>
              <a:t> Syndrome, which genetics did not feel was significant.  No testing was sent.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Family concern about upper extremities weakness due to difficulty with using steering wheel on toy car.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Muscle biopsy planned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486291" y="5725294"/>
            <a:ext cx="467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of great motor activity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0"/>
            <a:ext cx="10723035" cy="472547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237D9C"/>
                </a:solidFill>
              </a:rPr>
              <a:t>Collagen: The Fibrous Proteins of the Matrix. Molecular Cell Biology. 4th edition. </a:t>
            </a:r>
            <a:r>
              <a:rPr lang="en-US" dirty="0" err="1" smtClean="0">
                <a:solidFill>
                  <a:srgbClr val="237D9C"/>
                </a:solidFill>
              </a:rPr>
              <a:t>Lodish</a:t>
            </a:r>
            <a:r>
              <a:rPr lang="en-US" dirty="0" smtClean="0">
                <a:solidFill>
                  <a:srgbClr val="237D9C"/>
                </a:solidFill>
              </a:rPr>
              <a:t> H, </a:t>
            </a:r>
            <a:r>
              <a:rPr lang="en-US" dirty="0" err="1" smtClean="0">
                <a:solidFill>
                  <a:srgbClr val="237D9C"/>
                </a:solidFill>
              </a:rPr>
              <a:t>Berk</a:t>
            </a:r>
            <a:r>
              <a:rPr lang="en-US" dirty="0" smtClean="0">
                <a:solidFill>
                  <a:srgbClr val="237D9C"/>
                </a:solidFill>
              </a:rPr>
              <a:t> A, </a:t>
            </a:r>
            <a:r>
              <a:rPr lang="en-US" dirty="0" err="1" smtClean="0">
                <a:solidFill>
                  <a:srgbClr val="237D9C"/>
                </a:solidFill>
              </a:rPr>
              <a:t>Zipursky</a:t>
            </a:r>
            <a:r>
              <a:rPr lang="en-US" dirty="0" smtClean="0">
                <a:solidFill>
                  <a:srgbClr val="237D9C"/>
                </a:solidFill>
              </a:rPr>
              <a:t> SL, et al. New York: W.H Freeman. 2000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237D9C"/>
                </a:solidFill>
              </a:rPr>
              <a:t>Bethlem</a:t>
            </a:r>
            <a:r>
              <a:rPr lang="en-US" dirty="0" smtClean="0">
                <a:solidFill>
                  <a:srgbClr val="237D9C"/>
                </a:solidFill>
              </a:rPr>
              <a:t> J, </a:t>
            </a:r>
            <a:r>
              <a:rPr lang="en-US" dirty="0" err="1" smtClean="0">
                <a:solidFill>
                  <a:srgbClr val="237D9C"/>
                </a:solidFill>
              </a:rPr>
              <a:t>Wijngaarden</a:t>
            </a:r>
            <a:r>
              <a:rPr lang="en-US" dirty="0" smtClean="0">
                <a:solidFill>
                  <a:srgbClr val="237D9C"/>
                </a:solidFill>
              </a:rPr>
              <a:t> GK. Benign </a:t>
            </a:r>
            <a:r>
              <a:rPr lang="en-US" dirty="0" err="1" smtClean="0">
                <a:solidFill>
                  <a:srgbClr val="237D9C"/>
                </a:solidFill>
              </a:rPr>
              <a:t>Myopathy</a:t>
            </a:r>
            <a:r>
              <a:rPr lang="en-US" dirty="0" smtClean="0">
                <a:solidFill>
                  <a:srgbClr val="237D9C"/>
                </a:solidFill>
              </a:rPr>
              <a:t>, With </a:t>
            </a:r>
            <a:r>
              <a:rPr lang="en-US" dirty="0" err="1" smtClean="0">
                <a:solidFill>
                  <a:srgbClr val="237D9C"/>
                </a:solidFill>
              </a:rPr>
              <a:t>Autosomal</a:t>
            </a:r>
            <a:r>
              <a:rPr lang="en-US" dirty="0" smtClean="0">
                <a:solidFill>
                  <a:srgbClr val="237D9C"/>
                </a:solidFill>
              </a:rPr>
              <a:t> Dominant Inheritance. Brain. (1976) 99: 91-100.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237D9C"/>
                </a:solidFill>
              </a:rPr>
              <a:t>Lampe AK, </a:t>
            </a:r>
            <a:r>
              <a:rPr lang="en-US" dirty="0" err="1" smtClean="0">
                <a:solidFill>
                  <a:srgbClr val="237D9C"/>
                </a:solidFill>
              </a:rPr>
              <a:t>Bushby</a:t>
            </a:r>
            <a:r>
              <a:rPr lang="en-US" dirty="0" smtClean="0">
                <a:solidFill>
                  <a:srgbClr val="237D9C"/>
                </a:solidFill>
              </a:rPr>
              <a:t> KM. Collagen VI related muscle disorders. J Med Genet 2005.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237D9C"/>
                </a:solidFill>
              </a:rPr>
              <a:t>Bönnemann</a:t>
            </a:r>
            <a:r>
              <a:rPr lang="en-US" dirty="0" smtClean="0">
                <a:solidFill>
                  <a:srgbClr val="237D9C"/>
                </a:solidFill>
              </a:rPr>
              <a:t> CG. The collagen VI-related </a:t>
            </a:r>
            <a:r>
              <a:rPr lang="en-US" dirty="0" err="1" smtClean="0">
                <a:solidFill>
                  <a:srgbClr val="237D9C"/>
                </a:solidFill>
              </a:rPr>
              <a:t>myopathies</a:t>
            </a:r>
            <a:r>
              <a:rPr lang="en-US" dirty="0" smtClean="0">
                <a:solidFill>
                  <a:srgbClr val="237D9C"/>
                </a:solidFill>
              </a:rPr>
              <a:t>: muscle meets its matrix. Nat. Rev. Neurol. 7, 379–390 (2011)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237D9C"/>
                </a:solidFill>
              </a:rPr>
              <a:t>Nagappa</a:t>
            </a:r>
            <a:r>
              <a:rPr lang="en-US" dirty="0" smtClean="0">
                <a:solidFill>
                  <a:srgbClr val="237D9C"/>
                </a:solidFill>
              </a:rPr>
              <a:t> M, </a:t>
            </a:r>
            <a:r>
              <a:rPr lang="en-US" dirty="0" err="1" smtClean="0">
                <a:solidFill>
                  <a:srgbClr val="237D9C"/>
                </a:solidFill>
              </a:rPr>
              <a:t>Atchayaram</a:t>
            </a:r>
            <a:r>
              <a:rPr lang="en-US" dirty="0" smtClean="0">
                <a:solidFill>
                  <a:srgbClr val="237D9C"/>
                </a:solidFill>
              </a:rPr>
              <a:t> N, </a:t>
            </a:r>
            <a:r>
              <a:rPr lang="en-US" dirty="0" err="1" smtClean="0">
                <a:solidFill>
                  <a:srgbClr val="237D9C"/>
                </a:solidFill>
              </a:rPr>
              <a:t>Narayanappa</a:t>
            </a:r>
            <a:r>
              <a:rPr lang="en-US" dirty="0" smtClean="0">
                <a:solidFill>
                  <a:srgbClr val="237D9C"/>
                </a:solidFill>
              </a:rPr>
              <a:t> G. A large series of </a:t>
            </a:r>
            <a:r>
              <a:rPr lang="en-US" dirty="0" err="1" smtClean="0">
                <a:solidFill>
                  <a:srgbClr val="237D9C"/>
                </a:solidFill>
              </a:rPr>
              <a:t>immunohistochemically</a:t>
            </a:r>
            <a:r>
              <a:rPr lang="en-US" dirty="0" smtClean="0">
                <a:solidFill>
                  <a:srgbClr val="237D9C"/>
                </a:solidFill>
              </a:rPr>
              <a:t> confirmed cases of congenital muscular dystrophy seen over a period of one decade. </a:t>
            </a:r>
            <a:r>
              <a:rPr lang="en-US" dirty="0" err="1" smtClean="0">
                <a:solidFill>
                  <a:srgbClr val="237D9C"/>
                </a:solidFill>
              </a:rPr>
              <a:t>Neurol</a:t>
            </a:r>
            <a:r>
              <a:rPr lang="en-US" dirty="0" smtClean="0">
                <a:solidFill>
                  <a:srgbClr val="237D9C"/>
                </a:solidFill>
              </a:rPr>
              <a:t> India 2013;61:481-7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237D9C"/>
                </a:solidFill>
              </a:rPr>
              <a:t>Jobisis</a:t>
            </a:r>
            <a:r>
              <a:rPr lang="en-US" dirty="0" smtClean="0">
                <a:solidFill>
                  <a:srgbClr val="237D9C"/>
                </a:solidFill>
              </a:rPr>
              <a:t> GJ, Boers JM, Barth PG, de </a:t>
            </a:r>
            <a:r>
              <a:rPr lang="en-US" dirty="0" err="1" smtClean="0">
                <a:solidFill>
                  <a:srgbClr val="237D9C"/>
                </a:solidFill>
              </a:rPr>
              <a:t>Visser</a:t>
            </a:r>
            <a:r>
              <a:rPr lang="en-US" dirty="0" smtClean="0">
                <a:solidFill>
                  <a:srgbClr val="237D9C"/>
                </a:solidFill>
              </a:rPr>
              <a:t> M. </a:t>
            </a:r>
            <a:r>
              <a:rPr lang="en-US" dirty="0" err="1" smtClean="0">
                <a:solidFill>
                  <a:srgbClr val="237D9C"/>
                </a:solidFill>
              </a:rPr>
              <a:t>Bethlem</a:t>
            </a:r>
            <a:r>
              <a:rPr lang="en-US" dirty="0" smtClean="0">
                <a:solidFill>
                  <a:srgbClr val="237D9C"/>
                </a:solidFill>
              </a:rPr>
              <a:t> </a:t>
            </a:r>
            <a:r>
              <a:rPr lang="en-US" dirty="0" err="1" smtClean="0">
                <a:solidFill>
                  <a:srgbClr val="237D9C"/>
                </a:solidFill>
              </a:rPr>
              <a:t>myopathy</a:t>
            </a:r>
            <a:r>
              <a:rPr lang="en-US" dirty="0" smtClean="0">
                <a:solidFill>
                  <a:srgbClr val="237D9C"/>
                </a:solidFill>
              </a:rPr>
              <a:t>: a slowly progressive congenital muscular dystrophy with contractures. Brain. (1999) 122 (4): 649-655.doi: 10.1093/brain/122.4.649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237D9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237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0"/>
            <a:ext cx="10723035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 smtClean="0">
                <a:solidFill>
                  <a:srgbClr val="237D9C"/>
                </a:solidFill>
              </a:rPr>
              <a:t>Nadeau, A. et al. Natural history of </a:t>
            </a:r>
            <a:r>
              <a:rPr lang="en-US" dirty="0" err="1" smtClean="0">
                <a:solidFill>
                  <a:srgbClr val="237D9C"/>
                </a:solidFill>
              </a:rPr>
              <a:t>Ullrich</a:t>
            </a:r>
            <a:r>
              <a:rPr lang="en-US" dirty="0" smtClean="0">
                <a:solidFill>
                  <a:srgbClr val="237D9C"/>
                </a:solidFill>
              </a:rPr>
              <a:t> congenital muscular dystrophy. Neurology 73, 25–31 (2009).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>
                <a:solidFill>
                  <a:srgbClr val="237D9C"/>
                </a:solidFill>
              </a:rPr>
              <a:t>Wang, C. H. </a:t>
            </a:r>
            <a:r>
              <a:rPr lang="en-US" i="1" dirty="0" smtClean="0">
                <a:solidFill>
                  <a:srgbClr val="237D9C"/>
                </a:solidFill>
              </a:rPr>
              <a:t>et al. </a:t>
            </a:r>
            <a:r>
              <a:rPr lang="en-US" dirty="0" smtClean="0">
                <a:solidFill>
                  <a:srgbClr val="237D9C"/>
                </a:solidFill>
              </a:rPr>
              <a:t>Consensus statement on standard of care for congenital muscular dystrophies. </a:t>
            </a:r>
            <a:r>
              <a:rPr lang="en-US" i="1" dirty="0" smtClean="0">
                <a:solidFill>
                  <a:srgbClr val="237D9C"/>
                </a:solidFill>
              </a:rPr>
              <a:t>J. Child. Neurol. </a:t>
            </a:r>
            <a:r>
              <a:rPr lang="en-US" dirty="0" smtClean="0">
                <a:solidFill>
                  <a:srgbClr val="237D9C"/>
                </a:solidFill>
              </a:rPr>
              <a:t>25, 1559–1581 (2010).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err="1" smtClean="0">
                <a:solidFill>
                  <a:srgbClr val="237D9C"/>
                </a:solidFill>
              </a:rPr>
              <a:t>Orrenius</a:t>
            </a:r>
            <a:r>
              <a:rPr lang="en-US" dirty="0" smtClean="0">
                <a:solidFill>
                  <a:srgbClr val="237D9C"/>
                </a:solidFill>
              </a:rPr>
              <a:t> S, </a:t>
            </a:r>
            <a:r>
              <a:rPr lang="en-US" dirty="0" err="1" smtClean="0">
                <a:solidFill>
                  <a:srgbClr val="237D9C"/>
                </a:solidFill>
              </a:rPr>
              <a:t>Zhivotovsky</a:t>
            </a:r>
            <a:r>
              <a:rPr lang="en-US" dirty="0" smtClean="0">
                <a:solidFill>
                  <a:srgbClr val="237D9C"/>
                </a:solidFill>
              </a:rPr>
              <a:t> B, </a:t>
            </a:r>
            <a:r>
              <a:rPr lang="en-US" dirty="0" err="1" smtClean="0">
                <a:solidFill>
                  <a:srgbClr val="237D9C"/>
                </a:solidFill>
              </a:rPr>
              <a:t>Nicotera</a:t>
            </a:r>
            <a:r>
              <a:rPr lang="en-US" dirty="0" smtClean="0">
                <a:solidFill>
                  <a:srgbClr val="237D9C"/>
                </a:solidFill>
              </a:rPr>
              <a:t> P. Regulation of cell death: the calcium-apoptosis link. Nature Reviews Molecular Biology 2003 Jul, 4, 552-565.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err="1" smtClean="0">
                <a:solidFill>
                  <a:srgbClr val="237D9C"/>
                </a:solidFill>
              </a:rPr>
              <a:t>Jaalouk</a:t>
            </a:r>
            <a:r>
              <a:rPr lang="en-US" dirty="0" smtClean="0">
                <a:solidFill>
                  <a:srgbClr val="237D9C"/>
                </a:solidFill>
              </a:rPr>
              <a:t> DE, </a:t>
            </a:r>
            <a:r>
              <a:rPr lang="en-US" dirty="0" err="1" smtClean="0">
                <a:solidFill>
                  <a:srgbClr val="237D9C"/>
                </a:solidFill>
              </a:rPr>
              <a:t>Lammerding</a:t>
            </a:r>
            <a:r>
              <a:rPr lang="en-US" dirty="0" smtClean="0">
                <a:solidFill>
                  <a:srgbClr val="237D9C"/>
                </a:solidFill>
              </a:rPr>
              <a:t> J. </a:t>
            </a:r>
            <a:r>
              <a:rPr lang="en-US" dirty="0" err="1" smtClean="0">
                <a:solidFill>
                  <a:srgbClr val="237D9C"/>
                </a:solidFill>
              </a:rPr>
              <a:t>Mechanotransduction</a:t>
            </a:r>
            <a:r>
              <a:rPr lang="en-US" dirty="0" smtClean="0">
                <a:solidFill>
                  <a:srgbClr val="237D9C"/>
                </a:solidFill>
              </a:rPr>
              <a:t> done awry. Nat Rev Mol Cell Biol. 2009 Jan;10(1):63-73.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 smtClean="0">
              <a:solidFill>
                <a:srgbClr val="237D9C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endParaRPr lang="en-US" dirty="0">
              <a:solidFill>
                <a:srgbClr val="237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237D9C"/>
                </a:solidFill>
              </a:rPr>
              <a:t>PMH</a:t>
            </a:r>
            <a:endParaRPr lang="en-US" sz="3200" dirty="0">
              <a:solidFill>
                <a:srgbClr val="237D9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Developmental </a:t>
            </a:r>
            <a:r>
              <a:rPr lang="en-US" dirty="0" err="1" smtClean="0"/>
              <a:t>Hx</a:t>
            </a:r>
            <a:r>
              <a:rPr lang="en-US" dirty="0" smtClean="0"/>
              <a:t>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Sat 7 months, didn’t walk until 18 months, frequent falls.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regression and has been improving with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Normal cognitive and language development.</a:t>
            </a:r>
          </a:p>
          <a:p>
            <a:r>
              <a:rPr lang="en-US" dirty="0" smtClean="0"/>
              <a:t>Medical </a:t>
            </a:r>
            <a:r>
              <a:rPr lang="en-US" dirty="0" err="1" smtClean="0"/>
              <a:t>Hx</a:t>
            </a:r>
            <a:r>
              <a:rPr lang="en-US" dirty="0" smtClean="0"/>
              <a:t> - Congenital </a:t>
            </a:r>
            <a:r>
              <a:rPr lang="en-US" dirty="0" err="1" smtClean="0"/>
              <a:t>hypotonia</a:t>
            </a:r>
            <a:r>
              <a:rPr lang="en-US" dirty="0" smtClean="0"/>
              <a:t>.  Delayed motor milestones. </a:t>
            </a:r>
          </a:p>
          <a:p>
            <a:r>
              <a:rPr lang="en-US" dirty="0" smtClean="0"/>
              <a:t>Surgical </a:t>
            </a:r>
            <a:r>
              <a:rPr lang="en-US" dirty="0" err="1" smtClean="0"/>
              <a:t>Hx</a:t>
            </a:r>
            <a:r>
              <a:rPr lang="en-US" dirty="0" smtClean="0"/>
              <a:t> - Muscle Biopsy 4/17/2013 </a:t>
            </a:r>
          </a:p>
          <a:p>
            <a:r>
              <a:rPr lang="en-US" dirty="0" smtClean="0"/>
              <a:t>Meds:  None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 – Younger brother healthy, but older sibling born at 7.5 mo G.A who died at 8 days of life likely from respiratory issues. Negative for any similar problems. No consanguinity. </a:t>
            </a:r>
          </a:p>
          <a:p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 – Parents are from Mexico.</a:t>
            </a:r>
          </a:p>
        </p:txBody>
      </p:sp>
    </p:spTree>
    <p:extLst>
      <p:ext uri="{BB962C8B-B14F-4D97-AF65-F5344CB8AC3E}">
        <p14:creationId xmlns:p14="http://schemas.microsoft.com/office/powerpoint/2010/main" val="22550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136" y="526424"/>
            <a:ext cx="4876800" cy="730603"/>
          </a:xfrm>
        </p:spPr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1675" y="1312826"/>
            <a:ext cx="4876800" cy="2209469"/>
          </a:xfrm>
        </p:spPr>
        <p:txBody>
          <a:bodyPr>
            <a:noAutofit/>
          </a:bodyPr>
          <a:lstStyle/>
          <a:p>
            <a:r>
              <a:rPr lang="en-US" dirty="0" smtClean="0"/>
              <a:t>Vitals:     Height: </a:t>
            </a:r>
            <a:r>
              <a:rPr lang="en-US" dirty="0"/>
              <a:t>113cm </a:t>
            </a:r>
            <a:r>
              <a:rPr lang="en-US" dirty="0" smtClean="0">
                <a:solidFill>
                  <a:srgbClr val="FF0000"/>
                </a:solidFill>
              </a:rPr>
              <a:t>(80%)</a:t>
            </a:r>
            <a:r>
              <a:rPr lang="en-US" dirty="0" smtClean="0"/>
              <a:t>, Weight: </a:t>
            </a:r>
            <a:r>
              <a:rPr lang="en-US" dirty="0"/>
              <a:t>23kg  </a:t>
            </a:r>
            <a:r>
              <a:rPr lang="en-US" dirty="0" smtClean="0">
                <a:solidFill>
                  <a:srgbClr val="FF0000"/>
                </a:solidFill>
              </a:rPr>
              <a:t>(90%)</a:t>
            </a:r>
            <a:r>
              <a:rPr lang="en-US" dirty="0" smtClean="0"/>
              <a:t>, HOC: 53cm </a:t>
            </a:r>
            <a:r>
              <a:rPr lang="en-US" dirty="0" smtClean="0">
                <a:solidFill>
                  <a:srgbClr val="FF0000"/>
                </a:solidFill>
              </a:rPr>
              <a:t>(~75%)</a:t>
            </a:r>
          </a:p>
          <a:p>
            <a:r>
              <a:rPr lang="en-US" dirty="0" smtClean="0"/>
              <a:t>General: Awake, alert, oriented. Has </a:t>
            </a:r>
            <a:r>
              <a:rPr lang="en-US" dirty="0" smtClean="0">
                <a:solidFill>
                  <a:srgbClr val="FF0000"/>
                </a:solidFill>
              </a:rPr>
              <a:t>prominent forehead</a:t>
            </a:r>
            <a:r>
              <a:rPr lang="en-US" dirty="0" smtClean="0"/>
              <a:t>.  No </a:t>
            </a:r>
            <a:r>
              <a:rPr lang="en-US" dirty="0" err="1" smtClean="0"/>
              <a:t>dysmorphic</a:t>
            </a:r>
            <a:r>
              <a:rPr lang="en-US" dirty="0" smtClean="0"/>
              <a:t> features.</a:t>
            </a:r>
          </a:p>
          <a:p>
            <a:r>
              <a:rPr lang="en-US" dirty="0" smtClean="0">
                <a:solidFill>
                  <a:srgbClr val="144673"/>
                </a:solidFill>
              </a:rPr>
              <a:t>CV:   RRR, no murmurs</a:t>
            </a:r>
          </a:p>
          <a:p>
            <a:r>
              <a:rPr lang="en-US" dirty="0" err="1" smtClean="0">
                <a:solidFill>
                  <a:srgbClr val="144673"/>
                </a:solidFill>
              </a:rPr>
              <a:t>Resp</a:t>
            </a:r>
            <a:r>
              <a:rPr lang="en-US" dirty="0" smtClean="0">
                <a:solidFill>
                  <a:srgbClr val="144673"/>
                </a:solidFill>
              </a:rPr>
              <a:t>:  Breathing comfortably on room air.</a:t>
            </a:r>
          </a:p>
          <a:p>
            <a:r>
              <a:rPr lang="en-US" dirty="0" smtClean="0">
                <a:solidFill>
                  <a:srgbClr val="144673"/>
                </a:solidFill>
              </a:rPr>
              <a:t>Abdomen: no </a:t>
            </a:r>
            <a:r>
              <a:rPr lang="en-US" dirty="0" err="1" smtClean="0">
                <a:solidFill>
                  <a:srgbClr val="144673"/>
                </a:solidFill>
              </a:rPr>
              <a:t>hepatosplenomegaly</a:t>
            </a:r>
            <a:endParaRPr lang="en-US" dirty="0">
              <a:solidFill>
                <a:srgbClr val="144673"/>
              </a:solidFill>
            </a:endParaRPr>
          </a:p>
          <a:p>
            <a:r>
              <a:rPr lang="en-US" dirty="0" err="1" smtClean="0"/>
              <a:t>Derm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small </a:t>
            </a:r>
            <a:r>
              <a:rPr lang="en-US" dirty="0" err="1" smtClean="0">
                <a:solidFill>
                  <a:srgbClr val="FF0000"/>
                </a:solidFill>
              </a:rPr>
              <a:t>erythematous</a:t>
            </a:r>
            <a:r>
              <a:rPr lang="en-US" dirty="0" smtClean="0">
                <a:solidFill>
                  <a:srgbClr val="FF0000"/>
                </a:solidFill>
              </a:rPr>
              <a:t> papules over upper arms, triceps area, and mildly on forearms.  No </a:t>
            </a:r>
            <a:r>
              <a:rPr lang="en-US" dirty="0" err="1" smtClean="0">
                <a:solidFill>
                  <a:srgbClr val="FF0000"/>
                </a:solidFill>
              </a:rPr>
              <a:t>neurocutaneous</a:t>
            </a:r>
            <a:r>
              <a:rPr lang="en-US" dirty="0" smtClean="0">
                <a:solidFill>
                  <a:srgbClr val="FF0000"/>
                </a:solidFill>
              </a:rPr>
              <a:t> stigmata.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8" y="152917"/>
            <a:ext cx="4340352" cy="6534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09" y="1577233"/>
            <a:ext cx="2397338" cy="36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Neurological Exam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059" y="1073711"/>
            <a:ext cx="5334000" cy="46774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/>
              <a:t>Mental Status: pleasant and interactive, follows commands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Language:</a:t>
            </a:r>
            <a:r>
              <a:rPr lang="en-US" sz="1700" dirty="0" smtClean="0">
                <a:solidFill>
                  <a:srgbClr val="FF0000"/>
                </a:solidFill>
              </a:rPr>
              <a:t>  </a:t>
            </a:r>
            <a:r>
              <a:rPr lang="en-US" sz="1700" dirty="0" smtClean="0">
                <a:solidFill>
                  <a:srgbClr val="144673"/>
                </a:solidFill>
              </a:rPr>
              <a:t>normal speech and cognition.  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Cranial nerves: intact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Sensation: intact to light touch. 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Motor: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Tone: </a:t>
            </a:r>
            <a:r>
              <a:rPr lang="en-US" sz="1700" dirty="0" smtClean="0">
                <a:solidFill>
                  <a:srgbClr val="FF0000"/>
                </a:solidFill>
              </a:rPr>
              <a:t>significant </a:t>
            </a:r>
            <a:r>
              <a:rPr lang="en-US" sz="1700" dirty="0" err="1">
                <a:solidFill>
                  <a:srgbClr val="FF0000"/>
                </a:solidFill>
              </a:rPr>
              <a:t>hypotonia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throughout</a:t>
            </a:r>
            <a:r>
              <a:rPr lang="en-US" sz="1700" dirty="0" smtClean="0"/>
              <a:t>,  </a:t>
            </a:r>
            <a:r>
              <a:rPr lang="en-US" sz="1700" dirty="0" smtClean="0">
                <a:solidFill>
                  <a:srgbClr val="FF0000"/>
                </a:solidFill>
              </a:rPr>
              <a:t>+</a:t>
            </a:r>
            <a:r>
              <a:rPr lang="en-US" sz="1700" dirty="0" smtClean="0"/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axillary </a:t>
            </a:r>
            <a:r>
              <a:rPr lang="en-US" sz="1700" dirty="0">
                <a:solidFill>
                  <a:srgbClr val="FF0000"/>
                </a:solidFill>
              </a:rPr>
              <a:t>slippage and joint laxity, especially with flexion at the </a:t>
            </a:r>
            <a:r>
              <a:rPr lang="en-US" sz="1700" dirty="0" smtClean="0">
                <a:solidFill>
                  <a:srgbClr val="FF0000"/>
                </a:solidFill>
              </a:rPr>
              <a:t>wrist</a:t>
            </a:r>
            <a:r>
              <a:rPr lang="en-US" sz="1700" dirty="0" smtClean="0"/>
              <a:t>, </a:t>
            </a:r>
            <a:r>
              <a:rPr lang="en-US" sz="1700" dirty="0" smtClean="0">
                <a:solidFill>
                  <a:srgbClr val="FF0000"/>
                </a:solidFill>
              </a:rPr>
              <a:t>+ </a:t>
            </a:r>
            <a:r>
              <a:rPr lang="en-US" sz="1700" dirty="0" err="1" smtClean="0">
                <a:solidFill>
                  <a:srgbClr val="FF0000"/>
                </a:solidFill>
              </a:rPr>
              <a:t>hyperextensible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finger </a:t>
            </a:r>
            <a:r>
              <a:rPr lang="en-US" sz="1700" dirty="0" smtClean="0">
                <a:solidFill>
                  <a:srgbClr val="FF0000"/>
                </a:solidFill>
              </a:rPr>
              <a:t>extension and at knees. + mild </a:t>
            </a:r>
            <a:r>
              <a:rPr lang="en-US" sz="1700" dirty="0">
                <a:solidFill>
                  <a:srgbClr val="FF0000"/>
                </a:solidFill>
              </a:rPr>
              <a:t>contractures at bilateral </a:t>
            </a:r>
            <a:r>
              <a:rPr lang="en-US" sz="1700" dirty="0" smtClean="0">
                <a:solidFill>
                  <a:srgbClr val="FF0000"/>
                </a:solidFill>
              </a:rPr>
              <a:t>elbows.</a:t>
            </a:r>
            <a:r>
              <a:rPr lang="en-US" sz="1700" dirty="0" smtClean="0"/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Power: </a:t>
            </a:r>
            <a:r>
              <a:rPr lang="en-US" sz="1700" dirty="0" smtClean="0">
                <a:solidFill>
                  <a:srgbClr val="FF0000"/>
                </a:solidFill>
              </a:rPr>
              <a:t>diffuse </a:t>
            </a:r>
            <a:r>
              <a:rPr lang="en-US" sz="1700" dirty="0">
                <a:solidFill>
                  <a:srgbClr val="FF0000"/>
                </a:solidFill>
              </a:rPr>
              <a:t>muscle weakness </a:t>
            </a:r>
            <a:r>
              <a:rPr lang="en-US" sz="1700" dirty="0" smtClean="0">
                <a:solidFill>
                  <a:srgbClr val="FF0000"/>
                </a:solidFill>
              </a:rPr>
              <a:t>4/5 throughout, but neck </a:t>
            </a:r>
            <a:r>
              <a:rPr lang="en-US" sz="1700" dirty="0">
                <a:solidFill>
                  <a:srgbClr val="FF0000"/>
                </a:solidFill>
              </a:rPr>
              <a:t>flexor </a:t>
            </a:r>
            <a:r>
              <a:rPr lang="en-US" sz="1700" dirty="0" smtClean="0">
                <a:solidFill>
                  <a:srgbClr val="FF0000"/>
                </a:solidFill>
              </a:rPr>
              <a:t>2/5</a:t>
            </a:r>
            <a:r>
              <a:rPr lang="en-US" sz="1700" dirty="0">
                <a:solidFill>
                  <a:srgbClr val="FF0000"/>
                </a:solidFill>
              </a:rPr>
              <a:t>. </a:t>
            </a:r>
            <a:r>
              <a:rPr lang="en-US" sz="1700" dirty="0" smtClean="0">
                <a:solidFill>
                  <a:srgbClr val="FF0000"/>
                </a:solidFill>
              </a:rPr>
              <a:t>+ significant </a:t>
            </a:r>
            <a:r>
              <a:rPr lang="en-US" sz="1700" dirty="0">
                <a:solidFill>
                  <a:srgbClr val="FF0000"/>
                </a:solidFill>
              </a:rPr>
              <a:t>head lag when pulled from the lying position</a:t>
            </a:r>
            <a:r>
              <a:rPr lang="en-US" sz="17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Reflexes: </a:t>
            </a:r>
            <a:r>
              <a:rPr lang="en-US" sz="1700" dirty="0">
                <a:solidFill>
                  <a:srgbClr val="FF0000"/>
                </a:solidFill>
              </a:rPr>
              <a:t>DTRs 1+ throughout</a:t>
            </a:r>
            <a:r>
              <a:rPr lang="en-US" sz="1700" dirty="0"/>
              <a:t>. No clonus or Babinski. 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Gait/Station: </a:t>
            </a:r>
            <a:r>
              <a:rPr lang="en-US" sz="1700" dirty="0" smtClean="0">
                <a:solidFill>
                  <a:srgbClr val="FF0000"/>
                </a:solidFill>
              </a:rPr>
              <a:t>+ </a:t>
            </a:r>
            <a:r>
              <a:rPr lang="en-US" sz="1700" dirty="0" err="1" smtClean="0">
                <a:solidFill>
                  <a:srgbClr val="FF0000"/>
                </a:solidFill>
              </a:rPr>
              <a:t>hyperlordotic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and </a:t>
            </a:r>
            <a:r>
              <a:rPr lang="en-US" sz="1700" dirty="0" smtClean="0">
                <a:solidFill>
                  <a:srgbClr val="FF0000"/>
                </a:solidFill>
              </a:rPr>
              <a:t>+ </a:t>
            </a:r>
            <a:r>
              <a:rPr lang="en-US" sz="1700" dirty="0">
                <a:solidFill>
                  <a:srgbClr val="FF0000"/>
                </a:solidFill>
              </a:rPr>
              <a:t>waddling </a:t>
            </a:r>
            <a:r>
              <a:rPr lang="en-US" sz="1700" dirty="0" smtClean="0">
                <a:solidFill>
                  <a:srgbClr val="FF0000"/>
                </a:solidFill>
              </a:rPr>
              <a:t>gait</a:t>
            </a:r>
            <a:r>
              <a:rPr lang="en-US" sz="17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Other: </a:t>
            </a:r>
            <a:r>
              <a:rPr lang="en-US" sz="1700" dirty="0" smtClean="0">
                <a:solidFill>
                  <a:srgbClr val="FF0000"/>
                </a:solidFill>
              </a:rPr>
              <a:t>Mild scapular winging.  + </a:t>
            </a:r>
            <a:r>
              <a:rPr lang="en-US" sz="1700" dirty="0" err="1" smtClean="0">
                <a:solidFill>
                  <a:srgbClr val="FF0000"/>
                </a:solidFill>
              </a:rPr>
              <a:t>Gowers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maneuver. </a:t>
            </a:r>
          </a:p>
          <a:p>
            <a:pPr>
              <a:spcBef>
                <a:spcPts val="0"/>
              </a:spcBef>
            </a:pPr>
            <a:endParaRPr lang="en-US" sz="1700" dirty="0" smtClean="0"/>
          </a:p>
          <a:p>
            <a:pPr>
              <a:spcBef>
                <a:spcPts val="0"/>
              </a:spcBef>
            </a:pPr>
            <a:endParaRPr lang="en-US" sz="17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63" y="356606"/>
            <a:ext cx="3985335" cy="59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73" y="450761"/>
            <a:ext cx="10723035" cy="710436"/>
          </a:xfrm>
        </p:spPr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492" y="1712997"/>
            <a:ext cx="442030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Limb-girdle Muscular Dystrophy</a:t>
            </a:r>
          </a:p>
          <a:p>
            <a:r>
              <a:rPr lang="en-US" dirty="0" smtClean="0"/>
              <a:t>Ehlers- </a:t>
            </a:r>
            <a:r>
              <a:rPr lang="en-US" dirty="0" err="1" smtClean="0"/>
              <a:t>Danlos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Emery-</a:t>
            </a:r>
            <a:r>
              <a:rPr lang="en-US" dirty="0" err="1" smtClean="0"/>
              <a:t>Dreifuss</a:t>
            </a:r>
            <a:r>
              <a:rPr lang="en-US" dirty="0" smtClean="0"/>
              <a:t> Muscular Dystrophy</a:t>
            </a:r>
          </a:p>
          <a:p>
            <a:r>
              <a:rPr lang="en-US" dirty="0" smtClean="0"/>
              <a:t>Central Core disease and Fiber type Disproportion</a:t>
            </a:r>
          </a:p>
          <a:p>
            <a:r>
              <a:rPr lang="en-US" dirty="0" smtClean="0"/>
              <a:t>Collagen VI Congenital </a:t>
            </a:r>
            <a:r>
              <a:rPr lang="en-US" dirty="0" err="1" smtClean="0"/>
              <a:t>Myopathies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88668"/>
            <a:ext cx="2802580" cy="210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457101"/>
            <a:ext cx="2802580" cy="2101935"/>
          </a:xfrm>
          <a:prstGeom prst="rect">
            <a:avLst/>
          </a:prstGeom>
        </p:spPr>
      </p:pic>
      <p:pic>
        <p:nvPicPr>
          <p:cNvPr id="8" name="Picture 7" descr="muscular-dystrophy-typ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838" y="2649817"/>
            <a:ext cx="2789010" cy="219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0" y="882658"/>
            <a:ext cx="2279561" cy="709766"/>
          </a:xfrm>
        </p:spPr>
        <p:txBody>
          <a:bodyPr/>
          <a:lstStyle/>
          <a:p>
            <a:r>
              <a:rPr lang="en-US" dirty="0" smtClean="0"/>
              <a:t>Work -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091" y="1828056"/>
            <a:ext cx="3363599" cy="4128607"/>
          </a:xfrm>
        </p:spPr>
        <p:txBody>
          <a:bodyPr/>
          <a:lstStyle/>
          <a:p>
            <a:r>
              <a:rPr lang="en-US" dirty="0" smtClean="0"/>
              <a:t>Labs (11/2011): </a:t>
            </a:r>
            <a:r>
              <a:rPr lang="en-US" dirty="0" err="1" smtClean="0"/>
              <a:t>Aldolase</a:t>
            </a:r>
            <a:r>
              <a:rPr lang="en-US" dirty="0" smtClean="0"/>
              <a:t> mildly elevated. ALT/AST normal. Total CK normal.  </a:t>
            </a:r>
          </a:p>
          <a:p>
            <a:r>
              <a:rPr lang="en-US" dirty="0" smtClean="0"/>
              <a:t>EMG/NCS (3/2012):  normal.  </a:t>
            </a:r>
          </a:p>
          <a:p>
            <a:r>
              <a:rPr lang="en-US" dirty="0" smtClean="0"/>
              <a:t>Muscle </a:t>
            </a:r>
            <a:r>
              <a:rPr lang="en-US" dirty="0"/>
              <a:t>biopsy (</a:t>
            </a:r>
            <a:r>
              <a:rPr lang="en-US" dirty="0" smtClean="0"/>
              <a:t>4/2013):  evidence of muscular </a:t>
            </a:r>
            <a:r>
              <a:rPr lang="en-US" dirty="0"/>
              <a:t>dystrophy with multiple lobulated fibers.</a:t>
            </a:r>
          </a:p>
          <a:p>
            <a:r>
              <a:rPr lang="en-US" dirty="0" smtClean="0"/>
              <a:t>SMN1 gene (4/2013):  normal.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05422" y="882658"/>
            <a:ext cx="3560815" cy="1161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Follow up visit 6/14/2013 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538693" y="2293781"/>
            <a:ext cx="3294274" cy="364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Over last few months, he seems a little stronger and his falls are less frequent.   He still had significant laxity and muscle weakness.</a:t>
            </a:r>
          </a:p>
          <a:p>
            <a:r>
              <a:rPr lang="en-US" smtClean="0"/>
              <a:t>Molecular tests for collagen 6 mutations were performed.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70" y="136344"/>
            <a:ext cx="4340352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34851" y="547979"/>
            <a:ext cx="7863894" cy="1325563"/>
          </a:xfrm>
        </p:spPr>
        <p:txBody>
          <a:bodyPr/>
          <a:lstStyle/>
          <a:p>
            <a:r>
              <a:rPr lang="en-US" dirty="0" smtClean="0"/>
              <a:t>Overall, we think this is…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57918" y="3581237"/>
            <a:ext cx="9603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Collagen 6 Muscular Dystrophy!</a:t>
            </a:r>
          </a:p>
        </p:txBody>
      </p:sp>
    </p:spTree>
    <p:extLst>
      <p:ext uri="{BB962C8B-B14F-4D97-AF65-F5344CB8AC3E}">
        <p14:creationId xmlns:p14="http://schemas.microsoft.com/office/powerpoint/2010/main" val="4099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722</TotalTime>
  <Words>1889</Words>
  <Application>Microsoft Office PowerPoint</Application>
  <PresentationFormat>Custom</PresentationFormat>
  <Paragraphs>213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Muscle without a Matrix: A Biological Love Story Gone Wrong</vt:lpstr>
      <vt:lpstr>HPI</vt:lpstr>
      <vt:lpstr>HPI - Follow up visit May 2012 </vt:lpstr>
      <vt:lpstr>PMH</vt:lpstr>
      <vt:lpstr>Physical Exam</vt:lpstr>
      <vt:lpstr>Neurological Exam</vt:lpstr>
      <vt:lpstr>Differential Diagnosis</vt:lpstr>
      <vt:lpstr>Work - Up</vt:lpstr>
      <vt:lpstr>Overall, we think this is…</vt:lpstr>
      <vt:lpstr>Collagen </vt:lpstr>
      <vt:lpstr>Major Collagen Molecules</vt:lpstr>
      <vt:lpstr>Discoverers of the Collagen VI Myopathies</vt:lpstr>
      <vt:lpstr>A Spectrum of Disease</vt:lpstr>
      <vt:lpstr>Presentation of UCMD</vt:lpstr>
      <vt:lpstr>Presentation of UCMD (continued)</vt:lpstr>
      <vt:lpstr>Presentation of Bethlem Myopathy</vt:lpstr>
      <vt:lpstr>Early Symptoms of Bethlem Myopathy</vt:lpstr>
      <vt:lpstr>Presentation of Bethlem Myopathy (continued)</vt:lpstr>
      <vt:lpstr>A Spectrum of Disease</vt:lpstr>
      <vt:lpstr>Natural History</vt:lpstr>
      <vt:lpstr>Diagnosis</vt:lpstr>
      <vt:lpstr>Pathophysiology</vt:lpstr>
      <vt:lpstr>Pathophysiology</vt:lpstr>
      <vt:lpstr>PowerPoint Presentation</vt:lpstr>
      <vt:lpstr>Pathophysiology</vt:lpstr>
      <vt:lpstr>Pathophysiology</vt:lpstr>
      <vt:lpstr>Treatment and Management</vt:lpstr>
      <vt:lpstr>Future directions</vt:lpstr>
      <vt:lpstr>Case Update</vt:lpstr>
      <vt:lpstr>References</vt:lpstr>
      <vt:lpstr>References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Collagen</dc:title>
  <dc:creator>Romano-Kelly, Russell</dc:creator>
  <cp:lastModifiedBy>bchandler</cp:lastModifiedBy>
  <cp:revision>39</cp:revision>
  <dcterms:created xsi:type="dcterms:W3CDTF">2014-02-14T01:44:29Z</dcterms:created>
  <dcterms:modified xsi:type="dcterms:W3CDTF">2014-10-06T19:37:57Z</dcterms:modified>
</cp:coreProperties>
</file>