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8" r:id="rId7"/>
    <p:sldId id="267" r:id="rId8"/>
    <p:sldId id="261" r:id="rId9"/>
    <p:sldId id="266" r:id="rId10"/>
    <p:sldId id="262" r:id="rId11"/>
    <p:sldId id="260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e, Tomise D" initials="RTD" lastIdx="3" clrIdx="0">
    <p:extLst>
      <p:ext uri="{19B8F6BF-5375-455C-9EA6-DF929625EA0E}">
        <p15:presenceInfo xmlns:p15="http://schemas.microsoft.com/office/powerpoint/2012/main" userId="S-1-5-21-1292428093-879983540-839522115-933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05D4E1-D0DD-4911-97B2-7FB86FCC3FFE}" type="doc">
      <dgm:prSet loTypeId="urn:microsoft.com/office/officeart/2005/8/layout/cycle3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E539550-583A-42E5-9E12-F87F1F425F54}">
      <dgm:prSet phldrT="[Text]"/>
      <dgm:spPr/>
      <dgm:t>
        <a:bodyPr/>
        <a:lstStyle/>
        <a:p>
          <a:r>
            <a:rPr lang="en-US" dirty="0"/>
            <a:t>Requestor submits vCard Request to </a:t>
          </a:r>
          <a:r>
            <a:rPr lang="en-US" dirty="0" err="1"/>
            <a:t>Psy</a:t>
          </a:r>
          <a:r>
            <a:rPr lang="en-US" dirty="0"/>
            <a:t> Procurement</a:t>
          </a:r>
        </a:p>
      </dgm:t>
    </dgm:pt>
    <dgm:pt modelId="{D0178E47-5729-42D7-BFAF-CC77F70A0C95}" type="parTrans" cxnId="{676EED37-20FE-4EC1-AAA6-187C10378ECF}">
      <dgm:prSet/>
      <dgm:spPr/>
      <dgm:t>
        <a:bodyPr/>
        <a:lstStyle/>
        <a:p>
          <a:endParaRPr lang="en-US"/>
        </a:p>
      </dgm:t>
    </dgm:pt>
    <dgm:pt modelId="{13D8E750-A186-452B-A45E-03CCD585380E}" type="sibTrans" cxnId="{676EED37-20FE-4EC1-AAA6-187C10378ECF}">
      <dgm:prSet/>
      <dgm:spPr/>
      <dgm:t>
        <a:bodyPr/>
        <a:lstStyle/>
        <a:p>
          <a:endParaRPr lang="en-US"/>
        </a:p>
      </dgm:t>
    </dgm:pt>
    <dgm:pt modelId="{FC0E81B6-CD9D-46C2-83A2-5E78676821AD}">
      <dgm:prSet phldrT="[Text]"/>
      <dgm:spPr/>
      <dgm:t>
        <a:bodyPr/>
        <a:lstStyle/>
        <a:p>
          <a:r>
            <a:rPr lang="en-US" dirty="0" err="1"/>
            <a:t>Psy</a:t>
          </a:r>
          <a:r>
            <a:rPr lang="en-US" dirty="0"/>
            <a:t> Procurement acquires </a:t>
          </a:r>
          <a:r>
            <a:rPr lang="en-US" dirty="0" err="1"/>
            <a:t>DMO</a:t>
          </a:r>
          <a:r>
            <a:rPr lang="en-US" dirty="0"/>
            <a:t> Signature </a:t>
          </a:r>
        </a:p>
      </dgm:t>
    </dgm:pt>
    <dgm:pt modelId="{43C0770E-3B17-459E-ACF2-712A0F624AB2}" type="parTrans" cxnId="{5E00F1F3-5FF2-4D6F-898D-F386A4BAF322}">
      <dgm:prSet/>
      <dgm:spPr/>
      <dgm:t>
        <a:bodyPr/>
        <a:lstStyle/>
        <a:p>
          <a:endParaRPr lang="en-US"/>
        </a:p>
      </dgm:t>
    </dgm:pt>
    <dgm:pt modelId="{6FE24207-8544-47A9-A669-F9ED56F5E314}" type="sibTrans" cxnId="{5E00F1F3-5FF2-4D6F-898D-F386A4BAF322}">
      <dgm:prSet/>
      <dgm:spPr/>
      <dgm:t>
        <a:bodyPr/>
        <a:lstStyle/>
        <a:p>
          <a:endParaRPr lang="en-US"/>
        </a:p>
      </dgm:t>
    </dgm:pt>
    <dgm:pt modelId="{A29CDA81-5077-4F43-908C-93323B5B7994}">
      <dgm:prSet phldrT="[Text]"/>
      <dgm:spPr/>
      <dgm:t>
        <a:bodyPr/>
        <a:lstStyle/>
        <a:p>
          <a:r>
            <a:rPr lang="en-US" dirty="0" err="1"/>
            <a:t>Psy</a:t>
          </a:r>
          <a:r>
            <a:rPr lang="en-US" dirty="0"/>
            <a:t> Procurement Enters Request in Coupa </a:t>
          </a:r>
        </a:p>
      </dgm:t>
    </dgm:pt>
    <dgm:pt modelId="{A02D5E88-C80E-41ED-BF79-B40F7DD746B3}" type="parTrans" cxnId="{50D2C5AF-524E-4B50-9439-703A239307ED}">
      <dgm:prSet/>
      <dgm:spPr/>
      <dgm:t>
        <a:bodyPr/>
        <a:lstStyle/>
        <a:p>
          <a:endParaRPr lang="en-US"/>
        </a:p>
      </dgm:t>
    </dgm:pt>
    <dgm:pt modelId="{8D8E0ED7-CB2F-4F5A-B477-0DFB4F6D7E08}" type="sibTrans" cxnId="{50D2C5AF-524E-4B50-9439-703A239307ED}">
      <dgm:prSet/>
      <dgm:spPr/>
      <dgm:t>
        <a:bodyPr/>
        <a:lstStyle/>
        <a:p>
          <a:endParaRPr lang="en-US"/>
        </a:p>
      </dgm:t>
    </dgm:pt>
    <dgm:pt modelId="{CF789248-F01B-46EF-9702-A939B531A8B7}">
      <dgm:prSet phldrT="[Text]"/>
      <dgm:spPr/>
      <dgm:t>
        <a:bodyPr/>
        <a:lstStyle/>
        <a:p>
          <a:r>
            <a:rPr lang="en-US" dirty="0"/>
            <a:t>Request proceeds through 5-levels of approval in Coupa</a:t>
          </a:r>
        </a:p>
      </dgm:t>
    </dgm:pt>
    <dgm:pt modelId="{D54761AA-5EF6-4591-9105-A024568ED354}" type="parTrans" cxnId="{8957EF36-2906-4838-B7F2-175F64861B8E}">
      <dgm:prSet/>
      <dgm:spPr/>
      <dgm:t>
        <a:bodyPr/>
        <a:lstStyle/>
        <a:p>
          <a:endParaRPr lang="en-US"/>
        </a:p>
      </dgm:t>
    </dgm:pt>
    <dgm:pt modelId="{4D8D72B5-ED6C-441A-A3A5-72FFDF873F22}" type="sibTrans" cxnId="{8957EF36-2906-4838-B7F2-175F64861B8E}">
      <dgm:prSet/>
      <dgm:spPr/>
      <dgm:t>
        <a:bodyPr/>
        <a:lstStyle/>
        <a:p>
          <a:endParaRPr lang="en-US"/>
        </a:p>
      </dgm:t>
    </dgm:pt>
    <dgm:pt modelId="{8900B83B-93DE-44EA-8B77-9898260033A1}">
      <dgm:prSet phldrT="[Text]"/>
      <dgm:spPr/>
      <dgm:t>
        <a:bodyPr/>
        <a:lstStyle/>
        <a:p>
          <a:r>
            <a:rPr lang="en-US" dirty="0"/>
            <a:t>Once approved, vCard details are generated and available for view in Coupa</a:t>
          </a:r>
        </a:p>
      </dgm:t>
    </dgm:pt>
    <dgm:pt modelId="{515EBD04-999C-4D22-A872-867F97056699}" type="parTrans" cxnId="{57D6B7E7-3A86-47B8-94CE-F180FA43D5E1}">
      <dgm:prSet/>
      <dgm:spPr/>
      <dgm:t>
        <a:bodyPr/>
        <a:lstStyle/>
        <a:p>
          <a:endParaRPr lang="en-US"/>
        </a:p>
      </dgm:t>
    </dgm:pt>
    <dgm:pt modelId="{C85D7E75-72A4-4034-98C3-1F157D13C55C}" type="sibTrans" cxnId="{57D6B7E7-3A86-47B8-94CE-F180FA43D5E1}">
      <dgm:prSet/>
      <dgm:spPr/>
      <dgm:t>
        <a:bodyPr/>
        <a:lstStyle/>
        <a:p>
          <a:endParaRPr lang="en-US"/>
        </a:p>
      </dgm:t>
    </dgm:pt>
    <dgm:pt modelId="{EDF9CE72-1A8C-4A1B-BB45-E489CB3594D4}">
      <dgm:prSet/>
      <dgm:spPr/>
      <dgm:t>
        <a:bodyPr/>
        <a:lstStyle/>
        <a:p>
          <a:r>
            <a:rPr lang="en-US" dirty="0" err="1"/>
            <a:t>Psy</a:t>
          </a:r>
          <a:r>
            <a:rPr lang="en-US" dirty="0"/>
            <a:t> Procurement notifies Requestor of approval to complete transaction</a:t>
          </a:r>
        </a:p>
      </dgm:t>
    </dgm:pt>
    <dgm:pt modelId="{08F36FF9-5311-4078-94DC-CEFB3777EC19}" type="parTrans" cxnId="{B0CA09CE-741A-4C21-851A-8279EC82CFAF}">
      <dgm:prSet/>
      <dgm:spPr/>
      <dgm:t>
        <a:bodyPr/>
        <a:lstStyle/>
        <a:p>
          <a:endParaRPr lang="en-US"/>
        </a:p>
      </dgm:t>
    </dgm:pt>
    <dgm:pt modelId="{D6981328-5D12-4F85-99E7-DA5B13505949}" type="sibTrans" cxnId="{B0CA09CE-741A-4C21-851A-8279EC82CFAF}">
      <dgm:prSet/>
      <dgm:spPr/>
      <dgm:t>
        <a:bodyPr/>
        <a:lstStyle/>
        <a:p>
          <a:endParaRPr lang="en-US"/>
        </a:p>
      </dgm:t>
    </dgm:pt>
    <dgm:pt modelId="{236AD4BA-BBDF-4F96-B87A-B0914FD20CDA}">
      <dgm:prSet/>
      <dgm:spPr/>
      <dgm:t>
        <a:bodyPr/>
        <a:lstStyle/>
        <a:p>
          <a:r>
            <a:rPr lang="en-US" dirty="0"/>
            <a:t>Transaction is completed via Requestor’s preferred method</a:t>
          </a:r>
        </a:p>
      </dgm:t>
    </dgm:pt>
    <dgm:pt modelId="{A9C02789-4305-4F56-9EE4-11CA63F7056B}" type="parTrans" cxnId="{D8AC79B3-CE56-49B0-B370-B7FFC5E6C42A}">
      <dgm:prSet/>
      <dgm:spPr/>
      <dgm:t>
        <a:bodyPr/>
        <a:lstStyle/>
        <a:p>
          <a:endParaRPr lang="en-US"/>
        </a:p>
      </dgm:t>
    </dgm:pt>
    <dgm:pt modelId="{EA803132-3DA9-4E2D-B63B-54492EB11C00}" type="sibTrans" cxnId="{D8AC79B3-CE56-49B0-B370-B7FFC5E6C42A}">
      <dgm:prSet/>
      <dgm:spPr/>
      <dgm:t>
        <a:bodyPr/>
        <a:lstStyle/>
        <a:p>
          <a:endParaRPr lang="en-US"/>
        </a:p>
      </dgm:t>
    </dgm:pt>
    <dgm:pt modelId="{14086041-A30C-4FB6-8D8E-1647821512B2}" type="pres">
      <dgm:prSet presAssocID="{7E05D4E1-D0DD-4911-97B2-7FB86FCC3FF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A3A01E-B4F2-4872-8AD1-1AF149826963}" type="pres">
      <dgm:prSet presAssocID="{7E05D4E1-D0DD-4911-97B2-7FB86FCC3FFE}" presName="cycle" presStyleCnt="0"/>
      <dgm:spPr/>
    </dgm:pt>
    <dgm:pt modelId="{57F56A16-D913-4A15-A33E-2CF7F2083CB7}" type="pres">
      <dgm:prSet presAssocID="{CE539550-583A-42E5-9E12-F87F1F425F54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89CA40-811F-4955-9110-D787879A54C8}" type="pres">
      <dgm:prSet presAssocID="{13D8E750-A186-452B-A45E-03CCD585380E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721434B-04A6-4A79-8236-14F2284607B9}" type="pres">
      <dgm:prSet presAssocID="{FC0E81B6-CD9D-46C2-83A2-5E78676821AD}" presName="nodeFollowingNodes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73BED1-9A6C-4D97-8DA7-0DA05A987676}" type="pres">
      <dgm:prSet presAssocID="{A29CDA81-5077-4F43-908C-93323B5B7994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D70412-216F-4FCE-A210-17666A3BBF10}" type="pres">
      <dgm:prSet presAssocID="{CF789248-F01B-46EF-9702-A939B531A8B7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EE195E-5310-4D79-814C-AF12A9861CCB}" type="pres">
      <dgm:prSet presAssocID="{8900B83B-93DE-44EA-8B77-9898260033A1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CB6069-CF22-47DF-ACD2-17BEC08D1948}" type="pres">
      <dgm:prSet presAssocID="{EDF9CE72-1A8C-4A1B-BB45-E489CB3594D4}" presName="nodeFollowingNodes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10750D-52E2-48B8-B9A4-D01FB47A39E0}" type="pres">
      <dgm:prSet presAssocID="{236AD4BA-BBDF-4F96-B87A-B0914FD20CDA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1CB328-695A-4952-A29F-E00C8DA89979}" type="presOf" srcId="{EDF9CE72-1A8C-4A1B-BB45-E489CB3594D4}" destId="{F3CB6069-CF22-47DF-ACD2-17BEC08D1948}" srcOrd="0" destOrd="0" presId="urn:microsoft.com/office/officeart/2005/8/layout/cycle3"/>
    <dgm:cxn modelId="{9C2A7240-068C-4CBA-94B6-F4D8A7DC04F5}" type="presOf" srcId="{CF789248-F01B-46EF-9702-A939B531A8B7}" destId="{40D70412-216F-4FCE-A210-17666A3BBF10}" srcOrd="0" destOrd="0" presId="urn:microsoft.com/office/officeart/2005/8/layout/cycle3"/>
    <dgm:cxn modelId="{28B9B9A9-A291-445D-87A4-4CFBF7A859DC}" type="presOf" srcId="{8900B83B-93DE-44EA-8B77-9898260033A1}" destId="{87EE195E-5310-4D79-814C-AF12A9861CCB}" srcOrd="0" destOrd="0" presId="urn:microsoft.com/office/officeart/2005/8/layout/cycle3"/>
    <dgm:cxn modelId="{B03D19BD-2A2B-4ED9-B4C8-7FC39925B3B0}" type="presOf" srcId="{CE539550-583A-42E5-9E12-F87F1F425F54}" destId="{57F56A16-D913-4A15-A33E-2CF7F2083CB7}" srcOrd="0" destOrd="0" presId="urn:microsoft.com/office/officeart/2005/8/layout/cycle3"/>
    <dgm:cxn modelId="{53E82A01-665C-4B6C-8390-C1C0CF7DD3CA}" type="presOf" srcId="{A29CDA81-5077-4F43-908C-93323B5B7994}" destId="{7873BED1-9A6C-4D97-8DA7-0DA05A987676}" srcOrd="0" destOrd="0" presId="urn:microsoft.com/office/officeart/2005/8/layout/cycle3"/>
    <dgm:cxn modelId="{A5EADAB8-1C3A-45E9-B52A-27D850B16FEE}" type="presOf" srcId="{FC0E81B6-CD9D-46C2-83A2-5E78676821AD}" destId="{1721434B-04A6-4A79-8236-14F2284607B9}" srcOrd="0" destOrd="0" presId="urn:microsoft.com/office/officeart/2005/8/layout/cycle3"/>
    <dgm:cxn modelId="{A57ABB0F-C343-47D8-BABE-C270288BC7DE}" type="presOf" srcId="{236AD4BA-BBDF-4F96-B87A-B0914FD20CDA}" destId="{5510750D-52E2-48B8-B9A4-D01FB47A39E0}" srcOrd="0" destOrd="0" presId="urn:microsoft.com/office/officeart/2005/8/layout/cycle3"/>
    <dgm:cxn modelId="{676EED37-20FE-4EC1-AAA6-187C10378ECF}" srcId="{7E05D4E1-D0DD-4911-97B2-7FB86FCC3FFE}" destId="{CE539550-583A-42E5-9E12-F87F1F425F54}" srcOrd="0" destOrd="0" parTransId="{D0178E47-5729-42D7-BFAF-CC77F70A0C95}" sibTransId="{13D8E750-A186-452B-A45E-03CCD585380E}"/>
    <dgm:cxn modelId="{D8AC79B3-CE56-49B0-B370-B7FFC5E6C42A}" srcId="{7E05D4E1-D0DD-4911-97B2-7FB86FCC3FFE}" destId="{236AD4BA-BBDF-4F96-B87A-B0914FD20CDA}" srcOrd="6" destOrd="0" parTransId="{A9C02789-4305-4F56-9EE4-11CA63F7056B}" sibTransId="{EA803132-3DA9-4E2D-B63B-54492EB11C00}"/>
    <dgm:cxn modelId="{B0CA09CE-741A-4C21-851A-8279EC82CFAF}" srcId="{7E05D4E1-D0DD-4911-97B2-7FB86FCC3FFE}" destId="{EDF9CE72-1A8C-4A1B-BB45-E489CB3594D4}" srcOrd="5" destOrd="0" parTransId="{08F36FF9-5311-4078-94DC-CEFB3777EC19}" sibTransId="{D6981328-5D12-4F85-99E7-DA5B13505949}"/>
    <dgm:cxn modelId="{50D2C5AF-524E-4B50-9439-703A239307ED}" srcId="{7E05D4E1-D0DD-4911-97B2-7FB86FCC3FFE}" destId="{A29CDA81-5077-4F43-908C-93323B5B7994}" srcOrd="2" destOrd="0" parTransId="{A02D5E88-C80E-41ED-BF79-B40F7DD746B3}" sibTransId="{8D8E0ED7-CB2F-4F5A-B477-0DFB4F6D7E08}"/>
    <dgm:cxn modelId="{57D6B7E7-3A86-47B8-94CE-F180FA43D5E1}" srcId="{7E05D4E1-D0DD-4911-97B2-7FB86FCC3FFE}" destId="{8900B83B-93DE-44EA-8B77-9898260033A1}" srcOrd="4" destOrd="0" parTransId="{515EBD04-999C-4D22-A872-867F97056699}" sibTransId="{C85D7E75-72A4-4034-98C3-1F157D13C55C}"/>
    <dgm:cxn modelId="{1F3290EE-8861-401A-9261-DECA32F90856}" type="presOf" srcId="{13D8E750-A186-452B-A45E-03CCD585380E}" destId="{C189CA40-811F-4955-9110-D787879A54C8}" srcOrd="0" destOrd="0" presId="urn:microsoft.com/office/officeart/2005/8/layout/cycle3"/>
    <dgm:cxn modelId="{8957EF36-2906-4838-B7F2-175F64861B8E}" srcId="{7E05D4E1-D0DD-4911-97B2-7FB86FCC3FFE}" destId="{CF789248-F01B-46EF-9702-A939B531A8B7}" srcOrd="3" destOrd="0" parTransId="{D54761AA-5EF6-4591-9105-A024568ED354}" sibTransId="{4D8D72B5-ED6C-441A-A3A5-72FFDF873F22}"/>
    <dgm:cxn modelId="{E2E49618-4CA3-4188-8D53-68B9FE123ADA}" type="presOf" srcId="{7E05D4E1-D0DD-4911-97B2-7FB86FCC3FFE}" destId="{14086041-A30C-4FB6-8D8E-1647821512B2}" srcOrd="0" destOrd="0" presId="urn:microsoft.com/office/officeart/2005/8/layout/cycle3"/>
    <dgm:cxn modelId="{5E00F1F3-5FF2-4D6F-898D-F386A4BAF322}" srcId="{7E05D4E1-D0DD-4911-97B2-7FB86FCC3FFE}" destId="{FC0E81B6-CD9D-46C2-83A2-5E78676821AD}" srcOrd="1" destOrd="0" parTransId="{43C0770E-3B17-459E-ACF2-712A0F624AB2}" sibTransId="{6FE24207-8544-47A9-A669-F9ED56F5E314}"/>
    <dgm:cxn modelId="{9A2730CD-A527-4D85-B3F6-8AEF10B5E4CD}" type="presParOf" srcId="{14086041-A30C-4FB6-8D8E-1647821512B2}" destId="{A5A3A01E-B4F2-4872-8AD1-1AF149826963}" srcOrd="0" destOrd="0" presId="urn:microsoft.com/office/officeart/2005/8/layout/cycle3"/>
    <dgm:cxn modelId="{C2367196-6767-4B02-90AE-B4E188FA9589}" type="presParOf" srcId="{A5A3A01E-B4F2-4872-8AD1-1AF149826963}" destId="{57F56A16-D913-4A15-A33E-2CF7F2083CB7}" srcOrd="0" destOrd="0" presId="urn:microsoft.com/office/officeart/2005/8/layout/cycle3"/>
    <dgm:cxn modelId="{F68C86E5-7428-4B1F-B0E9-2464C081240A}" type="presParOf" srcId="{A5A3A01E-B4F2-4872-8AD1-1AF149826963}" destId="{C189CA40-811F-4955-9110-D787879A54C8}" srcOrd="1" destOrd="0" presId="urn:microsoft.com/office/officeart/2005/8/layout/cycle3"/>
    <dgm:cxn modelId="{99A74D9F-8705-48C4-BF1F-B6A5490A879A}" type="presParOf" srcId="{A5A3A01E-B4F2-4872-8AD1-1AF149826963}" destId="{1721434B-04A6-4A79-8236-14F2284607B9}" srcOrd="2" destOrd="0" presId="urn:microsoft.com/office/officeart/2005/8/layout/cycle3"/>
    <dgm:cxn modelId="{449A8C37-46D7-4F65-90DF-FB17AC009DA0}" type="presParOf" srcId="{A5A3A01E-B4F2-4872-8AD1-1AF149826963}" destId="{7873BED1-9A6C-4D97-8DA7-0DA05A987676}" srcOrd="3" destOrd="0" presId="urn:microsoft.com/office/officeart/2005/8/layout/cycle3"/>
    <dgm:cxn modelId="{6871D19D-9BC3-49B2-86C5-1C0B79DD0813}" type="presParOf" srcId="{A5A3A01E-B4F2-4872-8AD1-1AF149826963}" destId="{40D70412-216F-4FCE-A210-17666A3BBF10}" srcOrd="4" destOrd="0" presId="urn:microsoft.com/office/officeart/2005/8/layout/cycle3"/>
    <dgm:cxn modelId="{7C7840AA-DA29-4D23-867E-6626CFCB78DA}" type="presParOf" srcId="{A5A3A01E-B4F2-4872-8AD1-1AF149826963}" destId="{87EE195E-5310-4D79-814C-AF12A9861CCB}" srcOrd="5" destOrd="0" presId="urn:microsoft.com/office/officeart/2005/8/layout/cycle3"/>
    <dgm:cxn modelId="{C1D3EDEE-61F4-41CE-8CF2-616883C0AB35}" type="presParOf" srcId="{A5A3A01E-B4F2-4872-8AD1-1AF149826963}" destId="{F3CB6069-CF22-47DF-ACD2-17BEC08D1948}" srcOrd="6" destOrd="0" presId="urn:microsoft.com/office/officeart/2005/8/layout/cycle3"/>
    <dgm:cxn modelId="{1F9FE199-7A86-44A0-A1D2-1A9F662E932B}" type="presParOf" srcId="{A5A3A01E-B4F2-4872-8AD1-1AF149826963}" destId="{5510750D-52E2-48B8-B9A4-D01FB47A39E0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9CA40-811F-4955-9110-D787879A54C8}">
      <dsp:nvSpPr>
        <dsp:cNvPr id="0" name=""/>
        <dsp:cNvSpPr/>
      </dsp:nvSpPr>
      <dsp:spPr>
        <a:xfrm>
          <a:off x="2698970" y="-43089"/>
          <a:ext cx="7070283" cy="7070283"/>
        </a:xfrm>
        <a:prstGeom prst="circularArrow">
          <a:avLst>
            <a:gd name="adj1" fmla="val 5544"/>
            <a:gd name="adj2" fmla="val 330680"/>
            <a:gd name="adj3" fmla="val 14475007"/>
            <a:gd name="adj4" fmla="val 16973581"/>
            <a:gd name="adj5" fmla="val 575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F56A16-D913-4A15-A33E-2CF7F2083CB7}">
      <dsp:nvSpPr>
        <dsp:cNvPr id="0" name=""/>
        <dsp:cNvSpPr/>
      </dsp:nvSpPr>
      <dsp:spPr>
        <a:xfrm>
          <a:off x="5101743" y="1824"/>
          <a:ext cx="2264736" cy="113236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Requestor submits vCard Request to </a:t>
          </a:r>
          <a:r>
            <a:rPr lang="en-US" sz="1600" kern="1200" dirty="0" err="1"/>
            <a:t>Psy</a:t>
          </a:r>
          <a:r>
            <a:rPr lang="en-US" sz="1600" kern="1200" dirty="0"/>
            <a:t> Procurement</a:t>
          </a:r>
        </a:p>
      </dsp:txBody>
      <dsp:txXfrm>
        <a:off x="5157021" y="57102"/>
        <a:ext cx="2154180" cy="1021812"/>
      </dsp:txXfrm>
    </dsp:sp>
    <dsp:sp modelId="{1721434B-04A6-4A79-8236-14F2284607B9}">
      <dsp:nvSpPr>
        <dsp:cNvPr id="0" name=""/>
        <dsp:cNvSpPr/>
      </dsp:nvSpPr>
      <dsp:spPr>
        <a:xfrm>
          <a:off x="7459002" y="1137020"/>
          <a:ext cx="2264736" cy="1132368"/>
        </a:xfrm>
        <a:prstGeom prst="roundRect">
          <a:avLst/>
        </a:prstGeom>
        <a:solidFill>
          <a:schemeClr val="accent3">
            <a:hueOff val="518093"/>
            <a:satOff val="-7665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Psy</a:t>
          </a:r>
          <a:r>
            <a:rPr lang="en-US" sz="1600" kern="1200" dirty="0"/>
            <a:t> Procurement acquires </a:t>
          </a:r>
          <a:r>
            <a:rPr lang="en-US" sz="1600" kern="1200" dirty="0" err="1"/>
            <a:t>DMO</a:t>
          </a:r>
          <a:r>
            <a:rPr lang="en-US" sz="1600" kern="1200" dirty="0"/>
            <a:t> Signature </a:t>
          </a:r>
        </a:p>
      </dsp:txBody>
      <dsp:txXfrm>
        <a:off x="7514280" y="1192298"/>
        <a:ext cx="2154180" cy="1021812"/>
      </dsp:txXfrm>
    </dsp:sp>
    <dsp:sp modelId="{7873BED1-9A6C-4D97-8DA7-0DA05A987676}">
      <dsp:nvSpPr>
        <dsp:cNvPr id="0" name=""/>
        <dsp:cNvSpPr/>
      </dsp:nvSpPr>
      <dsp:spPr>
        <a:xfrm>
          <a:off x="8041196" y="3687781"/>
          <a:ext cx="2264736" cy="1132368"/>
        </a:xfrm>
        <a:prstGeom prst="roundRect">
          <a:avLst/>
        </a:prstGeom>
        <a:solidFill>
          <a:schemeClr val="accent3">
            <a:hueOff val="1036186"/>
            <a:satOff val="-15329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Psy</a:t>
          </a:r>
          <a:r>
            <a:rPr lang="en-US" sz="1600" kern="1200" dirty="0"/>
            <a:t> Procurement Enters Request in Coupa </a:t>
          </a:r>
        </a:p>
      </dsp:txBody>
      <dsp:txXfrm>
        <a:off x="8096474" y="3743059"/>
        <a:ext cx="2154180" cy="1021812"/>
      </dsp:txXfrm>
    </dsp:sp>
    <dsp:sp modelId="{40D70412-216F-4FCE-A210-17666A3BBF10}">
      <dsp:nvSpPr>
        <dsp:cNvPr id="0" name=""/>
        <dsp:cNvSpPr/>
      </dsp:nvSpPr>
      <dsp:spPr>
        <a:xfrm>
          <a:off x="6409923" y="5733333"/>
          <a:ext cx="2264736" cy="1132368"/>
        </a:xfrm>
        <a:prstGeom prst="roundRect">
          <a:avLst/>
        </a:prstGeom>
        <a:solidFill>
          <a:schemeClr val="accent3">
            <a:hueOff val="1554279"/>
            <a:satOff val="-2299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Request proceeds through 5-levels of approval in Coupa</a:t>
          </a:r>
        </a:p>
      </dsp:txBody>
      <dsp:txXfrm>
        <a:off x="6465201" y="5788611"/>
        <a:ext cx="2154180" cy="1021812"/>
      </dsp:txXfrm>
    </dsp:sp>
    <dsp:sp modelId="{87EE195E-5310-4D79-814C-AF12A9861CCB}">
      <dsp:nvSpPr>
        <dsp:cNvPr id="0" name=""/>
        <dsp:cNvSpPr/>
      </dsp:nvSpPr>
      <dsp:spPr>
        <a:xfrm>
          <a:off x="3793564" y="5733333"/>
          <a:ext cx="2264736" cy="1132368"/>
        </a:xfrm>
        <a:prstGeom prst="roundRect">
          <a:avLst/>
        </a:prstGeom>
        <a:solidFill>
          <a:schemeClr val="accent3">
            <a:hueOff val="2072372"/>
            <a:satOff val="-30659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Once approved, vCard details are generated and available for view in Coupa</a:t>
          </a:r>
        </a:p>
      </dsp:txBody>
      <dsp:txXfrm>
        <a:off x="3848842" y="5788611"/>
        <a:ext cx="2154180" cy="1021812"/>
      </dsp:txXfrm>
    </dsp:sp>
    <dsp:sp modelId="{F3CB6069-CF22-47DF-ACD2-17BEC08D1948}">
      <dsp:nvSpPr>
        <dsp:cNvPr id="0" name=""/>
        <dsp:cNvSpPr/>
      </dsp:nvSpPr>
      <dsp:spPr>
        <a:xfrm>
          <a:off x="2162291" y="3687781"/>
          <a:ext cx="2264736" cy="1132368"/>
        </a:xfrm>
        <a:prstGeom prst="roundRect">
          <a:avLst/>
        </a:prstGeom>
        <a:solidFill>
          <a:schemeClr val="accent3">
            <a:hueOff val="2590464"/>
            <a:satOff val="-38323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Psy</a:t>
          </a:r>
          <a:r>
            <a:rPr lang="en-US" sz="1600" kern="1200" dirty="0"/>
            <a:t> Procurement notifies Requestor of approval to complete transaction</a:t>
          </a:r>
        </a:p>
      </dsp:txBody>
      <dsp:txXfrm>
        <a:off x="2217569" y="3743059"/>
        <a:ext cx="2154180" cy="1021812"/>
      </dsp:txXfrm>
    </dsp:sp>
    <dsp:sp modelId="{5510750D-52E2-48B8-B9A4-D01FB47A39E0}">
      <dsp:nvSpPr>
        <dsp:cNvPr id="0" name=""/>
        <dsp:cNvSpPr/>
      </dsp:nvSpPr>
      <dsp:spPr>
        <a:xfrm>
          <a:off x="2744485" y="1137020"/>
          <a:ext cx="2264736" cy="1132368"/>
        </a:xfrm>
        <a:prstGeom prst="roundRect">
          <a:avLst/>
        </a:prstGeom>
        <a:solidFill>
          <a:schemeClr val="accent3">
            <a:hueOff val="3108557"/>
            <a:satOff val="-4598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Transaction is completed via Requestor’s preferred method</a:t>
          </a:r>
        </a:p>
      </dsp:txBody>
      <dsp:txXfrm>
        <a:off x="2799763" y="1192298"/>
        <a:ext cx="2154180" cy="1021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s.PsychiatryProcurement@uth.tmc.ed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s.PsychiatryProcurement@uth.tmc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174E6-9E77-4840-8ECA-03AE2F0F53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 Card (vCard)</a:t>
            </a:r>
            <a:br>
              <a:rPr lang="en-US" dirty="0"/>
            </a:br>
            <a:r>
              <a:rPr lang="en-US" dirty="0"/>
              <a:t>Requests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CDF9A-0C66-4867-8D7F-9CD3F5961A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0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5759D5-0A5F-4BDD-A699-465B50823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639" y="0"/>
            <a:ext cx="8686800" cy="6858000"/>
          </a:xfrm>
          <a:prstGeom prst="rect">
            <a:avLst/>
          </a:prstGeom>
        </p:spPr>
      </p:pic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A4887726-A358-49AB-97E5-1C970D121AFB}"/>
              </a:ext>
            </a:extLst>
          </p:cNvPr>
          <p:cNvSpPr/>
          <p:nvPr/>
        </p:nvSpPr>
        <p:spPr>
          <a:xfrm>
            <a:off x="116379" y="188422"/>
            <a:ext cx="2971479" cy="831486"/>
          </a:xfrm>
          <a:prstGeom prst="wedgeRectCallout">
            <a:avLst>
              <a:gd name="adj1" fmla="val 46885"/>
              <a:gd name="adj2" fmla="val -1826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Fields highlighted in yellow are required. </a:t>
            </a:r>
          </a:p>
          <a:p>
            <a:pPr algn="ctr"/>
            <a:r>
              <a:rPr lang="en-US" sz="1600" dirty="0"/>
              <a:t>Fields in purple text are optional.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91DE4A74-CEE4-4A84-A1C4-17311A334B5D}"/>
              </a:ext>
            </a:extLst>
          </p:cNvPr>
          <p:cNvSpPr/>
          <p:nvPr/>
        </p:nvSpPr>
        <p:spPr>
          <a:xfrm>
            <a:off x="10299895" y="188422"/>
            <a:ext cx="1775726" cy="1041010"/>
          </a:xfrm>
          <a:prstGeom prst="wedgeRectCallout">
            <a:avLst>
              <a:gd name="adj1" fmla="val -241727"/>
              <a:gd name="adj2" fmla="val 47867"/>
            </a:avLst>
          </a:prstGeom>
          <a:solidFill>
            <a:schemeClr val="lt1">
              <a:alpha val="52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Requestor: Include Physician &amp; </a:t>
            </a:r>
          </a:p>
          <a:p>
            <a:pPr algn="ctr"/>
            <a:r>
              <a:rPr lang="en-US" sz="1600" dirty="0"/>
              <a:t>Admin Name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B704B6F2-0931-4420-9AC4-6DA4C694AC6F}"/>
              </a:ext>
            </a:extLst>
          </p:cNvPr>
          <p:cNvSpPr/>
          <p:nvPr/>
        </p:nvSpPr>
        <p:spPr>
          <a:xfrm>
            <a:off x="10272611" y="4602478"/>
            <a:ext cx="1872496" cy="587543"/>
          </a:xfrm>
          <a:prstGeom prst="wedgeRectCallout">
            <a:avLst>
              <a:gd name="adj1" fmla="val -76621"/>
              <a:gd name="adj2" fmla="val 214322"/>
            </a:avLst>
          </a:prstGeom>
          <a:solidFill>
            <a:schemeClr val="lt1">
              <a:alpha val="37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Must be signed by </a:t>
            </a:r>
          </a:p>
          <a:p>
            <a:pPr algn="ctr"/>
            <a:r>
              <a:rPr lang="en-US" sz="1600" dirty="0"/>
              <a:t>your PI or Mary. </a:t>
            </a:r>
            <a:endParaRPr lang="en-US" dirty="0"/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37B49574-190A-4C1E-B8F7-05707C6FE5C6}"/>
              </a:ext>
            </a:extLst>
          </p:cNvPr>
          <p:cNvSpPr/>
          <p:nvPr/>
        </p:nvSpPr>
        <p:spPr>
          <a:xfrm>
            <a:off x="199292" y="4790049"/>
            <a:ext cx="1861625" cy="1111348"/>
          </a:xfrm>
          <a:prstGeom prst="wedgeRectCallout">
            <a:avLst>
              <a:gd name="adj1" fmla="val 65682"/>
              <a:gd name="adj2" fmla="val 5324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Include your reason/need for this purchase.</a:t>
            </a:r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id="{BEBFF2B4-E8D9-4867-BA4C-64AB1BBA975B}"/>
              </a:ext>
            </a:extLst>
          </p:cNvPr>
          <p:cNvSpPr/>
          <p:nvPr/>
        </p:nvSpPr>
        <p:spPr>
          <a:xfrm>
            <a:off x="10623665" y="5442065"/>
            <a:ext cx="1521442" cy="710205"/>
          </a:xfrm>
          <a:prstGeom prst="wedgeRectCallout">
            <a:avLst>
              <a:gd name="adj1" fmla="val -59255"/>
              <a:gd name="adj2" fmla="val 81982"/>
            </a:avLst>
          </a:prstGeom>
          <a:solidFill>
            <a:schemeClr val="lt1">
              <a:alpha val="37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Type your PI’s name, if needed.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A61952C7-E21F-4F8D-9DE0-32D85A6C2E13}"/>
              </a:ext>
            </a:extLst>
          </p:cNvPr>
          <p:cNvSpPr/>
          <p:nvPr/>
        </p:nvSpPr>
        <p:spPr>
          <a:xfrm>
            <a:off x="199291" y="1526959"/>
            <a:ext cx="2135535" cy="1686758"/>
          </a:xfrm>
          <a:prstGeom prst="wedgeRectCallout">
            <a:avLst>
              <a:gd name="adj1" fmla="val 72616"/>
              <a:gd name="adj2" fmla="val 24260"/>
            </a:avLst>
          </a:prstGeom>
          <a:solidFill>
            <a:schemeClr val="lt1">
              <a:alpha val="37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Please provide the full CFS. We can add the class code, if needed, and account number. 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1D22036C-6B59-45FB-A3E3-D7978E8068BC}"/>
              </a:ext>
            </a:extLst>
          </p:cNvPr>
          <p:cNvSpPr/>
          <p:nvPr/>
        </p:nvSpPr>
        <p:spPr>
          <a:xfrm>
            <a:off x="10299895" y="1601476"/>
            <a:ext cx="1928767" cy="1407731"/>
          </a:xfrm>
          <a:prstGeom prst="wedgeRectCallout">
            <a:avLst>
              <a:gd name="adj1" fmla="val -71657"/>
              <a:gd name="adj2" fmla="val -183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There are two options for completing your transaction. Please select your preferred course of action. </a:t>
            </a:r>
          </a:p>
          <a:p>
            <a:pPr algn="ctr"/>
            <a:endParaRPr lang="en-US" sz="14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5E39B69E-93AB-4DC5-A006-764259C9599A}"/>
              </a:ext>
            </a:extLst>
          </p:cNvPr>
          <p:cNvSpPr/>
          <p:nvPr/>
        </p:nvSpPr>
        <p:spPr>
          <a:xfrm>
            <a:off x="10131082" y="3213717"/>
            <a:ext cx="1872496" cy="635077"/>
          </a:xfrm>
          <a:prstGeom prst="wedgeRectCallout">
            <a:avLst>
              <a:gd name="adj1" fmla="val -70395"/>
              <a:gd name="adj2" fmla="val -718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After your selection, please sign.  </a:t>
            </a:r>
          </a:p>
        </p:txBody>
      </p:sp>
    </p:spTree>
    <p:extLst>
      <p:ext uri="{BB962C8B-B14F-4D97-AF65-F5344CB8AC3E}">
        <p14:creationId xmlns:p14="http://schemas.microsoft.com/office/powerpoint/2010/main" val="2503490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8B111-CDED-4A51-A936-90264B16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69D4F-9FF2-4CC1-846A-2C4294895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Once your transaction is complete, the delivery date will be the shipping date indicated by the vendor when the order is placed. </a:t>
            </a:r>
          </a:p>
          <a:p>
            <a:pPr fontAlgn="base"/>
            <a:r>
              <a:rPr lang="en-US" dirty="0"/>
              <a:t>Upon receipt of merchandise, please email </a:t>
            </a:r>
            <a:r>
              <a:rPr lang="en-US" dirty="0">
                <a:hlinkClick r:id="rId2"/>
              </a:rPr>
              <a:t>Ms.PsychiatryProcurement@uth.tmc.edu</a:t>
            </a:r>
            <a:r>
              <a:rPr lang="en-US" dirty="0"/>
              <a:t> your packing slip. </a:t>
            </a:r>
          </a:p>
          <a:p>
            <a:pPr fontAlgn="base"/>
            <a:r>
              <a:rPr lang="en-US" dirty="0"/>
              <a:t>Please ensure that you have emailed </a:t>
            </a:r>
            <a:r>
              <a:rPr lang="en-US" dirty="0" err="1"/>
              <a:t>Psy</a:t>
            </a:r>
            <a:r>
              <a:rPr lang="en-US" dirty="0"/>
              <a:t> Procurement your receipt as well. </a:t>
            </a:r>
          </a:p>
        </p:txBody>
      </p:sp>
    </p:spTree>
    <p:extLst>
      <p:ext uri="{BB962C8B-B14F-4D97-AF65-F5344CB8AC3E}">
        <p14:creationId xmlns:p14="http://schemas.microsoft.com/office/powerpoint/2010/main" val="2411384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33A049-F4DA-4C51-8439-647217F8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restricted items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3BF06-F63E-47F9-B2BF-9C7CF09326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38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CED99E-DE04-456A-AD2B-76B541829452}"/>
              </a:ext>
            </a:extLst>
          </p:cNvPr>
          <p:cNvSpPr/>
          <p:nvPr/>
        </p:nvSpPr>
        <p:spPr>
          <a:xfrm>
            <a:off x="990600" y="617321"/>
            <a:ext cx="9963150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Animals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Cab and Limousine Service ( no exceptions)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Cash advances, cash instruments, or cash refunds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College tuition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Consulting or personal services (unless under a contract through Purchasing)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Deposits for retreats, conventions, etc.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e-bay or on-line auction (including </a:t>
            </a:r>
            <a:r>
              <a:rPr lang="en-US" altLang="en-US" dirty="0" err="1"/>
              <a:t>Paypal</a:t>
            </a:r>
            <a:r>
              <a:rPr lang="en-US" altLang="en-US" dirty="0"/>
              <a:t> Suppliers)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Entertainment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Flowers  - Flower arrangements and plants over $75 are prohibited on the </a:t>
            </a:r>
            <a:r>
              <a:rPr lang="en-US" altLang="en-US" dirty="0" err="1"/>
              <a:t>Buycard</a:t>
            </a:r>
            <a:r>
              <a:rPr lang="en-US" altLang="en-US" dirty="0"/>
              <a:t>, those under $75 may be purchased using the </a:t>
            </a:r>
            <a:r>
              <a:rPr lang="en-US" altLang="en-US" dirty="0" err="1"/>
              <a:t>Buycard</a:t>
            </a:r>
            <a:r>
              <a:rPr lang="en-US" altLang="en-US" dirty="0"/>
              <a:t> but must be paid on Discretionary Funds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Food &amp; drink items (only acceptable for departmental coffee and water services which must be paid using  Discretionary Funds, no luncheons, parties, etc. allowed)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Gasoline (except for official UT vehicles)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Gift Cards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Gifts – Qualified expenses (see HOOP 2.31) should be reimbursed using a Non-PO voucher and Discretionary Funds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Hotel Fees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Memberships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Notary Public Fees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Office supplies (only suppliers that are "Active" in PeopleSoft database)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Parking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Radioactive material – (Contact Radiation Safety for list of approved suppliers)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Prescription drugs and/or controlled substances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U.S. Postage Stamps</a:t>
            </a:r>
          </a:p>
        </p:txBody>
      </p:sp>
    </p:spTree>
    <p:extLst>
      <p:ext uri="{BB962C8B-B14F-4D97-AF65-F5344CB8AC3E}">
        <p14:creationId xmlns:p14="http://schemas.microsoft.com/office/powerpoint/2010/main" val="611529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C590-9D77-4768-A9F6-BA939B821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44859-8485-4EEA-9722-237089C2B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vCard Summary </a:t>
            </a:r>
          </a:p>
          <a:p>
            <a:r>
              <a:rPr lang="en-US" dirty="0"/>
              <a:t>vCard Transaction Types</a:t>
            </a:r>
          </a:p>
          <a:p>
            <a:r>
              <a:rPr lang="en-US" dirty="0"/>
              <a:t>Request a vCard Transaction </a:t>
            </a:r>
          </a:p>
          <a:p>
            <a:r>
              <a:rPr lang="en-US" dirty="0"/>
              <a:t>vCard Transaction Approval Process</a:t>
            </a:r>
          </a:p>
          <a:p>
            <a:r>
              <a:rPr lang="en-US" dirty="0"/>
              <a:t>Transaction</a:t>
            </a:r>
          </a:p>
          <a:p>
            <a:r>
              <a:rPr lang="en-US" dirty="0"/>
              <a:t>vCard Request Form</a:t>
            </a:r>
          </a:p>
          <a:p>
            <a:r>
              <a:rPr lang="en-US" dirty="0"/>
              <a:t>Delivery </a:t>
            </a:r>
          </a:p>
          <a:p>
            <a:r>
              <a:rPr lang="en-US" dirty="0"/>
              <a:t>List of Restricted Items</a:t>
            </a:r>
          </a:p>
        </p:txBody>
      </p:sp>
    </p:spTree>
    <p:extLst>
      <p:ext uri="{BB962C8B-B14F-4D97-AF65-F5344CB8AC3E}">
        <p14:creationId xmlns:p14="http://schemas.microsoft.com/office/powerpoint/2010/main" val="123694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2EFBA-C85D-4AEE-8040-27CA2EFCA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/>
          <a:lstStyle/>
          <a:p>
            <a:r>
              <a:rPr lang="en-US" dirty="0"/>
              <a:t>vCard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7EB5-956A-4C5F-B93F-62109A3A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vCard is a Virtual Card that replaces the </a:t>
            </a:r>
            <a:r>
              <a:rPr lang="en-US" dirty="0" err="1"/>
              <a:t>Buycard</a:t>
            </a:r>
            <a:r>
              <a:rPr lang="en-US" dirty="0"/>
              <a:t>. </a:t>
            </a:r>
          </a:p>
          <a:p>
            <a:r>
              <a:rPr lang="en-US" dirty="0"/>
              <a:t>Single-use Card # for the Requested Merchant.</a:t>
            </a:r>
          </a:p>
          <a:p>
            <a:r>
              <a:rPr lang="en-US" dirty="0"/>
              <a:t>Requests must be submitted for approval prior to your transaction. Please allow 7-14 business days for the approval process.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9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2EFBA-C85D-4AEE-8040-27CA2EFCA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Vcard</a:t>
            </a:r>
            <a:r>
              <a:rPr lang="en-US" dirty="0"/>
              <a:t> Transaction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7EB5-956A-4C5F-B93F-62109A3A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Transactions made via Internet or Phone </a:t>
            </a:r>
          </a:p>
          <a:p>
            <a:r>
              <a:rPr lang="en-US" dirty="0"/>
              <a:t>Internet Transaction with Recurring Charges</a:t>
            </a:r>
          </a:p>
          <a:p>
            <a:r>
              <a:rPr lang="en-US" dirty="0"/>
              <a:t>Registration for Conferences, but RTA must be pre-approved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note that the University prefers that we use one of the other transaction types to complete transactions. Please consider using a PO or Non-PO before opting to use the vCard.</a:t>
            </a:r>
          </a:p>
        </p:txBody>
      </p:sp>
    </p:spTree>
    <p:extLst>
      <p:ext uri="{BB962C8B-B14F-4D97-AF65-F5344CB8AC3E}">
        <p14:creationId xmlns:p14="http://schemas.microsoft.com/office/powerpoint/2010/main" val="246862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6059D-0BE8-4098-AD50-5ACB36483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a vCard Transaction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20C11-1220-4AB0-B95F-2DA5A1583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 </a:t>
            </a:r>
            <a:r>
              <a:rPr lang="en-US" dirty="0">
                <a:hlinkClick r:id="rId2"/>
              </a:rPr>
              <a:t>Ms.PsychiatryProcurement@uth.tmc.edu</a:t>
            </a:r>
            <a:r>
              <a:rPr lang="en-US" dirty="0"/>
              <a:t> with the following details: </a:t>
            </a:r>
          </a:p>
          <a:p>
            <a:pPr lvl="1"/>
            <a:r>
              <a:rPr lang="en-US" dirty="0"/>
              <a:t>Completed vCard Request Form with: </a:t>
            </a:r>
          </a:p>
          <a:p>
            <a:pPr lvl="2"/>
            <a:r>
              <a:rPr lang="en-US" dirty="0"/>
              <a:t>CFS; </a:t>
            </a:r>
          </a:p>
          <a:p>
            <a:pPr lvl="2"/>
            <a:r>
              <a:rPr lang="en-US" dirty="0"/>
              <a:t>Preferred method for completing your transaction</a:t>
            </a:r>
          </a:p>
          <a:p>
            <a:pPr lvl="2"/>
            <a:r>
              <a:rPr lang="en-US" dirty="0"/>
              <a:t>Justification for using a vCard vs. a PO or Non-PO</a:t>
            </a:r>
          </a:p>
        </p:txBody>
      </p:sp>
    </p:spTree>
    <p:extLst>
      <p:ext uri="{BB962C8B-B14F-4D97-AF65-F5344CB8AC3E}">
        <p14:creationId xmlns:p14="http://schemas.microsoft.com/office/powerpoint/2010/main" val="195819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D589B2-32D4-4895-B3ED-C01FF5D6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vCard Transaction </a:t>
            </a:r>
            <a:br>
              <a:rPr lang="en-US" dirty="0"/>
            </a:br>
            <a:r>
              <a:rPr lang="en-US" dirty="0"/>
              <a:t>approval process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EBF2B-D041-4E44-8701-F2E5133788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9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C8C1513-D347-47CA-87F5-5A948A17D6C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90957015"/>
              </p:ext>
            </p:extLst>
          </p:nvPr>
        </p:nvGraphicFramePr>
        <p:xfrm>
          <a:off x="1343025" y="9525"/>
          <a:ext cx="12468224" cy="686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9BE50D4A-AF1C-41A6-A89A-ED7BF7E72A6F}"/>
              </a:ext>
            </a:extLst>
          </p:cNvPr>
          <p:cNvSpPr/>
          <p:nvPr/>
        </p:nvSpPr>
        <p:spPr>
          <a:xfrm>
            <a:off x="66675" y="1895475"/>
            <a:ext cx="4610100" cy="1838325"/>
          </a:xfrm>
          <a:prstGeom prst="wedgeRectCallout">
            <a:avLst>
              <a:gd name="adj1" fmla="val -20512"/>
              <a:gd name="adj2" fmla="val 1372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We recommend allowing </a:t>
            </a:r>
          </a:p>
          <a:p>
            <a:pPr algn="ctr"/>
            <a:r>
              <a:rPr lang="en-US" sz="2400" dirty="0"/>
              <a:t>7-14 business days to complete the approval process. </a:t>
            </a:r>
          </a:p>
        </p:txBody>
      </p:sp>
    </p:spTree>
    <p:extLst>
      <p:ext uri="{BB962C8B-B14F-4D97-AF65-F5344CB8AC3E}">
        <p14:creationId xmlns:p14="http://schemas.microsoft.com/office/powerpoint/2010/main" val="408288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41D9-C127-4C24-8336-6A88E3649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6DA7F-44C2-4039-8AC0-6790D4F74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two options for completing this transaction.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You will provide the vCard holder with your login details, including username and password, to complete the transaction on your behalf.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Psychiatry Procurement will provide you with the one-time vCard information so that you can complete the transaction. You will provide the receipt to the vCard holder within 24 hours of completing the transaction.</a:t>
            </a:r>
          </a:p>
          <a:p>
            <a:pPr marL="0" indent="0">
              <a:buNone/>
            </a:pPr>
            <a:r>
              <a:rPr lang="en-US" dirty="0"/>
              <a:t>You will need to communicate your preferred option on the vCard Request Form.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45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E8F8E9-E1A9-4A1F-BF69-42B4FE1F1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vCard Request Form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8DD408-1F9F-45F3-A436-81191F7147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5888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152</TotalTime>
  <Words>649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Parcel</vt:lpstr>
      <vt:lpstr>Virtual Card (vCard) Requests</vt:lpstr>
      <vt:lpstr>Agenda</vt:lpstr>
      <vt:lpstr>vCard Summary</vt:lpstr>
      <vt:lpstr>Vcard Transaction Types</vt:lpstr>
      <vt:lpstr>Request a vCard Transaction</vt:lpstr>
      <vt:lpstr>vCard Transaction  approval process</vt:lpstr>
      <vt:lpstr>PowerPoint Presentation</vt:lpstr>
      <vt:lpstr>Transaction</vt:lpstr>
      <vt:lpstr>vCard Request Form</vt:lpstr>
      <vt:lpstr>PowerPoint Presentation</vt:lpstr>
      <vt:lpstr>Delivery </vt:lpstr>
      <vt:lpstr>List of restricted items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Order</dc:title>
  <dc:creator>Rice, Tomise D</dc:creator>
  <cp:lastModifiedBy>Aaron Zapata</cp:lastModifiedBy>
  <cp:revision>17</cp:revision>
  <dcterms:created xsi:type="dcterms:W3CDTF">2022-08-12T16:55:05Z</dcterms:created>
  <dcterms:modified xsi:type="dcterms:W3CDTF">2022-08-30T14:59:32Z</dcterms:modified>
</cp:coreProperties>
</file>