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1"/>
  </p:notesMasterIdLst>
  <p:sldIdLst>
    <p:sldId id="256" r:id="rId2"/>
    <p:sldId id="270" r:id="rId3"/>
    <p:sldId id="278" r:id="rId4"/>
    <p:sldId id="271" r:id="rId5"/>
    <p:sldId id="272" r:id="rId6"/>
    <p:sldId id="273" r:id="rId7"/>
    <p:sldId id="275" r:id="rId8"/>
    <p:sldId id="260" r:id="rId9"/>
    <p:sldId id="261" r:id="rId10"/>
    <p:sldId id="265" r:id="rId11"/>
    <p:sldId id="274" r:id="rId12"/>
    <p:sldId id="264" r:id="rId13"/>
    <p:sldId id="262" r:id="rId14"/>
    <p:sldId id="266" r:id="rId15"/>
    <p:sldId id="279" r:id="rId16"/>
    <p:sldId id="277" r:id="rId17"/>
    <p:sldId id="267" r:id="rId18"/>
    <p:sldId id="268" r:id="rId19"/>
    <p:sldId id="26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aravel, Manickam" initials="KM" lastIdx="8" clrIdx="0">
    <p:extLst>
      <p:ext uri="{19B8F6BF-5375-455C-9EA6-DF929625EA0E}">
        <p15:presenceInfo xmlns:p15="http://schemas.microsoft.com/office/powerpoint/2012/main" userId="S::manickam.kumaravel@uth.tmc.edu::5b425f44-68ac-4662-b696-6ba508bd0f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4" autoAdjust="0"/>
    <p:restoredTop sz="94660"/>
  </p:normalViewPr>
  <p:slideViewPr>
    <p:cSldViewPr snapToGrid="0">
      <p:cViewPr varScale="1">
        <p:scale>
          <a:sx n="85" d="100"/>
          <a:sy n="85" d="100"/>
        </p:scale>
        <p:origin x="7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9-13T21:38:56.616" idx="8">
    <p:pos x="10" y="10"/>
    <p:text>Final diagnosis with highlights mentioned</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F41C35-4D60-40F9-B310-01FE6A2923CC}" type="datetimeFigureOut">
              <a:rPr lang="en-US" smtClean="0"/>
              <a:t>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6585C5-C088-41C0-96D8-0B69FC66C9D4}" type="slidenum">
              <a:rPr lang="en-US" smtClean="0"/>
              <a:t>‹#›</a:t>
            </a:fld>
            <a:endParaRPr lang="en-US"/>
          </a:p>
        </p:txBody>
      </p:sp>
    </p:spTree>
    <p:extLst>
      <p:ext uri="{BB962C8B-B14F-4D97-AF65-F5344CB8AC3E}">
        <p14:creationId xmlns:p14="http://schemas.microsoft.com/office/powerpoint/2010/main" val="2347477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6585C5-C088-41C0-96D8-0B69FC66C9D4}" type="slidenum">
              <a:rPr lang="en-US" smtClean="0"/>
              <a:t>1</a:t>
            </a:fld>
            <a:endParaRPr lang="en-US"/>
          </a:p>
        </p:txBody>
      </p:sp>
    </p:spTree>
    <p:extLst>
      <p:ext uri="{BB962C8B-B14F-4D97-AF65-F5344CB8AC3E}">
        <p14:creationId xmlns:p14="http://schemas.microsoft.com/office/powerpoint/2010/main" val="2330896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Isovue</a:t>
            </a:r>
            <a:r>
              <a:rPr lang="en-US" dirty="0"/>
              <a:t> 300= </a:t>
            </a:r>
            <a:r>
              <a:rPr lang="en-US" dirty="0" err="1"/>
              <a:t>Iopamidol</a:t>
            </a:r>
            <a:r>
              <a:rPr lang="en-US" dirty="0"/>
              <a:t> 612 mg/mL</a:t>
            </a:r>
          </a:p>
          <a:p>
            <a:r>
              <a:rPr lang="en-US" dirty="0"/>
              <a:t>Iodine= 300 mg/mL</a:t>
            </a:r>
          </a:p>
        </p:txBody>
      </p:sp>
      <p:sp>
        <p:nvSpPr>
          <p:cNvPr id="4" name="Slide Number Placeholder 3"/>
          <p:cNvSpPr>
            <a:spLocks noGrp="1"/>
          </p:cNvSpPr>
          <p:nvPr>
            <p:ph type="sldNum" sz="quarter" idx="5"/>
          </p:nvPr>
        </p:nvSpPr>
        <p:spPr/>
        <p:txBody>
          <a:bodyPr/>
          <a:lstStyle/>
          <a:p>
            <a:fld id="{ED6585C5-C088-41C0-96D8-0B69FC66C9D4}" type="slidenum">
              <a:rPr lang="en-US" smtClean="0"/>
              <a:t>4</a:t>
            </a:fld>
            <a:endParaRPr lang="en-US"/>
          </a:p>
        </p:txBody>
      </p:sp>
    </p:spTree>
    <p:extLst>
      <p:ext uri="{BB962C8B-B14F-4D97-AF65-F5344CB8AC3E}">
        <p14:creationId xmlns:p14="http://schemas.microsoft.com/office/powerpoint/2010/main" val="375273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GJ Tube</a:t>
            </a:r>
          </a:p>
          <a:p>
            <a:r>
              <a:rPr lang="en-US" dirty="0"/>
              <a:t>Bullet @ L2</a:t>
            </a:r>
          </a:p>
        </p:txBody>
      </p:sp>
      <p:sp>
        <p:nvSpPr>
          <p:cNvPr id="4" name="Slide Number Placeholder 3"/>
          <p:cNvSpPr>
            <a:spLocks noGrp="1"/>
          </p:cNvSpPr>
          <p:nvPr>
            <p:ph type="sldNum" sz="quarter" idx="5"/>
          </p:nvPr>
        </p:nvSpPr>
        <p:spPr/>
        <p:txBody>
          <a:bodyPr/>
          <a:lstStyle/>
          <a:p>
            <a:fld id="{ED6585C5-C088-41C0-96D8-0B69FC66C9D4}" type="slidenum">
              <a:rPr lang="en-US" smtClean="0"/>
              <a:t>5</a:t>
            </a:fld>
            <a:endParaRPr lang="en-US"/>
          </a:p>
        </p:txBody>
      </p:sp>
    </p:spTree>
    <p:extLst>
      <p:ext uri="{BB962C8B-B14F-4D97-AF65-F5344CB8AC3E}">
        <p14:creationId xmlns:p14="http://schemas.microsoft.com/office/powerpoint/2010/main" val="690862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Liver segment 4 laceration (Left lobe)</a:t>
            </a:r>
          </a:p>
        </p:txBody>
      </p:sp>
      <p:sp>
        <p:nvSpPr>
          <p:cNvPr id="4" name="Slide Number Placeholder 3"/>
          <p:cNvSpPr>
            <a:spLocks noGrp="1"/>
          </p:cNvSpPr>
          <p:nvPr>
            <p:ph type="sldNum" sz="quarter" idx="5"/>
          </p:nvPr>
        </p:nvSpPr>
        <p:spPr/>
        <p:txBody>
          <a:bodyPr/>
          <a:lstStyle/>
          <a:p>
            <a:fld id="{ED6585C5-C088-41C0-96D8-0B69FC66C9D4}" type="slidenum">
              <a:rPr lang="en-US" smtClean="0"/>
              <a:t>6</a:t>
            </a:fld>
            <a:endParaRPr lang="en-US"/>
          </a:p>
        </p:txBody>
      </p:sp>
    </p:spTree>
    <p:extLst>
      <p:ext uri="{BB962C8B-B14F-4D97-AF65-F5344CB8AC3E}">
        <p14:creationId xmlns:p14="http://schemas.microsoft.com/office/powerpoint/2010/main" val="427650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6585C5-C088-41C0-96D8-0B69FC66C9D4}" type="slidenum">
              <a:rPr lang="en-US" smtClean="0"/>
              <a:t>7</a:t>
            </a:fld>
            <a:endParaRPr lang="en-US"/>
          </a:p>
        </p:txBody>
      </p:sp>
    </p:spTree>
    <p:extLst>
      <p:ext uri="{BB962C8B-B14F-4D97-AF65-F5344CB8AC3E}">
        <p14:creationId xmlns:p14="http://schemas.microsoft.com/office/powerpoint/2010/main" val="15992337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206BB2-D22F-4E56-A2C2-51F4A9D2BE3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D845DC-C65E-46CB-83D2-7B77E2F34F92}" type="slidenum">
              <a:rPr lang="en-US" smtClean="0"/>
              <a:t>‹#›</a:t>
            </a:fld>
            <a:endParaRPr lang="en-US"/>
          </a:p>
        </p:txBody>
      </p:sp>
      <p:grpSp>
        <p:nvGrpSpPr>
          <p:cNvPr id="18" name="Group 17">
            <a:extLst>
              <a:ext uri="{FF2B5EF4-FFF2-40B4-BE49-F238E27FC236}">
                <a16:creationId xmlns:a16="http://schemas.microsoft.com/office/drawing/2014/main" id="{22A4FE67-479D-43CC-8F0D-7BDA9BA29604}"/>
              </a:ext>
            </a:extLst>
          </p:cNvPr>
          <p:cNvGrpSpPr/>
          <p:nvPr userDrawn="1"/>
        </p:nvGrpSpPr>
        <p:grpSpPr>
          <a:xfrm>
            <a:off x="1419290" y="5344886"/>
            <a:ext cx="9557657" cy="1513114"/>
            <a:chOff x="-101600" y="5349875"/>
            <a:chExt cx="9557657" cy="1513114"/>
          </a:xfrm>
        </p:grpSpPr>
        <p:sp>
          <p:nvSpPr>
            <p:cNvPr id="28" name="Rectangle 27">
              <a:extLst>
                <a:ext uri="{FF2B5EF4-FFF2-40B4-BE49-F238E27FC236}">
                  <a16:creationId xmlns:a16="http://schemas.microsoft.com/office/drawing/2014/main" id="{A92DA298-5C23-4C63-B030-AFA03DB642E6}"/>
                </a:ext>
              </a:extLst>
            </p:cNvPr>
            <p:cNvSpPr/>
            <p:nvPr userDrawn="1"/>
          </p:nvSpPr>
          <p:spPr>
            <a:xfrm>
              <a:off x="-101600" y="5349875"/>
              <a:ext cx="9557657" cy="151311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a:extLst>
                <a:ext uri="{FF2B5EF4-FFF2-40B4-BE49-F238E27FC236}">
                  <a16:creationId xmlns:a16="http://schemas.microsoft.com/office/drawing/2014/main" id="{6B125358-943B-4798-BBBC-E668EEA90C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7415" y="5608080"/>
              <a:ext cx="5149169" cy="859169"/>
            </a:xfrm>
            <a:prstGeom prst="rect">
              <a:avLst/>
            </a:prstGeom>
          </p:spPr>
        </p:pic>
      </p:grpSp>
    </p:spTree>
    <p:extLst>
      <p:ext uri="{BB962C8B-B14F-4D97-AF65-F5344CB8AC3E}">
        <p14:creationId xmlns:p14="http://schemas.microsoft.com/office/powerpoint/2010/main" val="2714729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382243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4242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833927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25125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598335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39146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589929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
        <p:nvSpPr>
          <p:cNvPr id="7" name="Rectangle 6">
            <a:extLst>
              <a:ext uri="{FF2B5EF4-FFF2-40B4-BE49-F238E27FC236}">
                <a16:creationId xmlns:a16="http://schemas.microsoft.com/office/drawing/2014/main" id="{CD4AE8B5-2F94-479A-A039-BE79EAEE53BA}"/>
              </a:ext>
            </a:extLst>
          </p:cNvPr>
          <p:cNvSpPr/>
          <p:nvPr userDrawn="1"/>
        </p:nvSpPr>
        <p:spPr>
          <a:xfrm>
            <a:off x="0" y="6241046"/>
            <a:ext cx="12192000" cy="60234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88798E81-2AE3-41BE-9C1F-302E7C159118}"/>
              </a:ext>
            </a:extLst>
          </p:cNvPr>
          <p:cNvSpPr txBox="1"/>
          <p:nvPr userDrawn="1"/>
        </p:nvSpPr>
        <p:spPr>
          <a:xfrm>
            <a:off x="4221583" y="6336672"/>
            <a:ext cx="3693885" cy="338554"/>
          </a:xfrm>
          <a:prstGeom prst="rect">
            <a:avLst/>
          </a:prstGeom>
          <a:noFill/>
        </p:spPr>
        <p:txBody>
          <a:bodyPr wrap="square" rtlCol="0">
            <a:spAutoFit/>
          </a:bodyPr>
          <a:lstStyle/>
          <a:p>
            <a:pPr algn="ctr"/>
            <a:r>
              <a:rPr lang="en-US" sz="1600" dirty="0">
                <a:solidFill>
                  <a:schemeClr val="bg1"/>
                </a:solidFill>
                <a:latin typeface="Adobe Garamond Pro" panose="02020502060506020403" pitchFamily="18" charset="0"/>
              </a:rPr>
              <a:t>McGovern Medical School</a:t>
            </a:r>
          </a:p>
        </p:txBody>
      </p:sp>
    </p:spTree>
    <p:extLst>
      <p:ext uri="{BB962C8B-B14F-4D97-AF65-F5344CB8AC3E}">
        <p14:creationId xmlns:p14="http://schemas.microsoft.com/office/powerpoint/2010/main" val="3868461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56365-18A5-4883-8E30-8DC8FAEB18E3}" type="datetimeFigureOut">
              <a:rPr lang="en-US" smtClean="0"/>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752275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C56365-18A5-4883-8E30-8DC8FAEB18E3}" type="datetimeFigureOut">
              <a:rPr lang="en-US" smtClean="0"/>
              <a:t>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56788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FC56365-18A5-4883-8E30-8DC8FAEB18E3}" type="datetimeFigureOut">
              <a:rPr lang="en-US" smtClean="0"/>
              <a:t>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744423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FC56365-18A5-4883-8E30-8DC8FAEB18E3}" type="datetimeFigureOut">
              <a:rPr lang="en-US" smtClean="0"/>
              <a:t>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586236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C56365-18A5-4883-8E30-8DC8FAEB18E3}" type="datetimeFigureOut">
              <a:rPr lang="en-US" smtClean="0"/>
              <a:t>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5175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C56365-18A5-4883-8E30-8DC8FAEB18E3}" type="datetimeFigureOut">
              <a:rPr lang="en-US" smtClean="0"/>
              <a:t>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316813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4CFF61-6865-4066-B2A4-5215AA34CCB4}" type="slidenum">
              <a:rPr lang="en-US" smtClean="0"/>
              <a:t>‹#›</a:t>
            </a:fld>
            <a:endParaRPr lang="en-US"/>
          </a:p>
        </p:txBody>
      </p:sp>
      <p:sp>
        <p:nvSpPr>
          <p:cNvPr id="5" name="Date Placeholder 4"/>
          <p:cNvSpPr>
            <a:spLocks noGrp="1"/>
          </p:cNvSpPr>
          <p:nvPr>
            <p:ph type="dt" sz="half" idx="10"/>
          </p:nvPr>
        </p:nvSpPr>
        <p:spPr/>
        <p:txBody>
          <a:bodyPr/>
          <a:lstStyle/>
          <a:p>
            <a:fld id="{FFC56365-18A5-4883-8E30-8DC8FAEB18E3}" type="datetimeFigureOut">
              <a:rPr lang="en-US" smtClean="0"/>
              <a:t>1/4/2021</a:t>
            </a:fld>
            <a:endParaRPr lang="en-US"/>
          </a:p>
        </p:txBody>
      </p:sp>
    </p:spTree>
    <p:extLst>
      <p:ext uri="{BB962C8B-B14F-4D97-AF65-F5344CB8AC3E}">
        <p14:creationId xmlns:p14="http://schemas.microsoft.com/office/powerpoint/2010/main" val="182755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C56365-18A5-4883-8E30-8DC8FAEB18E3}" type="datetimeFigureOut">
              <a:rPr lang="en-US" smtClean="0"/>
              <a:t>1/4/2021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54CFF61-6865-4066-B2A4-5215AA34CCB4}" type="slidenum">
              <a:rPr lang="en-US" smtClean="0"/>
              <a:t>‹#›</a:t>
            </a:fld>
            <a:endParaRPr lang="en-US"/>
          </a:p>
        </p:txBody>
      </p:sp>
    </p:spTree>
    <p:extLst>
      <p:ext uri="{BB962C8B-B14F-4D97-AF65-F5344CB8AC3E}">
        <p14:creationId xmlns:p14="http://schemas.microsoft.com/office/powerpoint/2010/main" val="115686555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memorialhermann.org/-/media/memorial-hermann/org/files/patients-and-visitors/standard-hospital-charges/charge-description-master-tmc.ashx?la=en"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radiologyinfo.org/en/info.cfm?pg=abdominct" TargetMode="External"/><Relationship Id="rId7" Type="http://schemas.openxmlformats.org/officeDocument/2006/relationships/hyperlink" Target="https://doi.org/10.1007/s00330-002-1570-4" TargetMode="External"/><Relationship Id="rId2" Type="http://schemas.openxmlformats.org/officeDocument/2006/relationships/hyperlink" Target="https://web.stanford.edu/dept/radiology/radiologysite/site305.html" TargetMode="External"/><Relationship Id="rId1" Type="http://schemas.openxmlformats.org/officeDocument/2006/relationships/slideLayout" Target="../slideLayouts/slideLayout2.xml"/><Relationship Id="rId6" Type="http://schemas.openxmlformats.org/officeDocument/2006/relationships/hyperlink" Target="https://doi.org/10.1179/acb.2004.013" TargetMode="External"/><Relationship Id="rId5" Type="http://schemas.openxmlformats.org/officeDocument/2006/relationships/hyperlink" Target="https://acsearch.acr.org/docs/69467/Narrative/" TargetMode="External"/><Relationship Id="rId4" Type="http://schemas.openxmlformats.org/officeDocument/2006/relationships/hyperlink" Target="https://www.empr.com/drug/isovue-30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scriptmag.com/features/writers-on-the-web-theme-and-asking-the-central-question-what-the-heck-is-my-web-series-about" TargetMode="External"/><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D681-B8FD-4347-800D-AA193CFD5D55}"/>
              </a:ext>
            </a:extLst>
          </p:cNvPr>
          <p:cNvSpPr>
            <a:spLocks noGrp="1"/>
          </p:cNvSpPr>
          <p:nvPr>
            <p:ph type="ctrTitle"/>
          </p:nvPr>
        </p:nvSpPr>
        <p:spPr>
          <a:xfrm>
            <a:off x="1607976" y="1530219"/>
            <a:ext cx="9144000" cy="944045"/>
          </a:xfrm>
        </p:spPr>
        <p:txBody>
          <a:bodyPr/>
          <a:lstStyle/>
          <a:p>
            <a:r>
              <a:rPr lang="en-US" dirty="0"/>
              <a:t>What Now? (Abscess)</a:t>
            </a:r>
          </a:p>
        </p:txBody>
      </p:sp>
      <p:sp>
        <p:nvSpPr>
          <p:cNvPr id="3" name="Subtitle 2">
            <a:extLst>
              <a:ext uri="{FF2B5EF4-FFF2-40B4-BE49-F238E27FC236}">
                <a16:creationId xmlns:a16="http://schemas.microsoft.com/office/drawing/2014/main" id="{1F4D603A-7EEC-4D1E-B5C5-4348356C0753}"/>
              </a:ext>
            </a:extLst>
          </p:cNvPr>
          <p:cNvSpPr>
            <a:spLocks noGrp="1"/>
          </p:cNvSpPr>
          <p:nvPr>
            <p:ph type="subTitle" idx="1"/>
          </p:nvPr>
        </p:nvSpPr>
        <p:spPr/>
        <p:txBody>
          <a:bodyPr>
            <a:normAutofit fontScale="62500" lnSpcReduction="20000"/>
          </a:bodyPr>
          <a:lstStyle/>
          <a:p>
            <a:r>
              <a:rPr lang="en-US" dirty="0"/>
              <a:t>T. Alex Rogers</a:t>
            </a:r>
          </a:p>
          <a:p>
            <a:r>
              <a:rPr lang="en-US" dirty="0"/>
              <a:t>1/8/2021</a:t>
            </a:r>
          </a:p>
          <a:p>
            <a:r>
              <a:rPr lang="en-US" dirty="0"/>
              <a:t>Diagnostic Radiology- RAD 4001</a:t>
            </a:r>
          </a:p>
          <a:p>
            <a:r>
              <a:rPr lang="en-US" dirty="0"/>
              <a:t>Corresponding Resident: Brandon Wang, M.D.</a:t>
            </a:r>
          </a:p>
        </p:txBody>
      </p:sp>
    </p:spTree>
    <p:extLst>
      <p:ext uri="{BB962C8B-B14F-4D97-AF65-F5344CB8AC3E}">
        <p14:creationId xmlns:p14="http://schemas.microsoft.com/office/powerpoint/2010/main" val="132953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3E4D-42FE-4E5B-8173-4AE1EB9FF7C4}"/>
              </a:ext>
            </a:extLst>
          </p:cNvPr>
          <p:cNvSpPr>
            <a:spLocks noGrp="1"/>
          </p:cNvSpPr>
          <p:nvPr>
            <p:ph type="title"/>
          </p:nvPr>
        </p:nvSpPr>
        <p:spPr>
          <a:xfrm>
            <a:off x="1797666" y="587022"/>
            <a:ext cx="8596668" cy="1320800"/>
          </a:xfrm>
        </p:spPr>
        <p:txBody>
          <a:bodyPr/>
          <a:lstStyle/>
          <a:p>
            <a:pPr algn="ctr"/>
            <a:r>
              <a:rPr lang="en-US" dirty="0"/>
              <a:t>Treatment</a:t>
            </a:r>
          </a:p>
        </p:txBody>
      </p:sp>
      <p:sp>
        <p:nvSpPr>
          <p:cNvPr id="3" name="Content Placeholder 2">
            <a:extLst>
              <a:ext uri="{FF2B5EF4-FFF2-40B4-BE49-F238E27FC236}">
                <a16:creationId xmlns:a16="http://schemas.microsoft.com/office/drawing/2014/main" id="{9926C16A-92B4-442D-826A-B26B6147E53E}"/>
              </a:ext>
            </a:extLst>
          </p:cNvPr>
          <p:cNvSpPr>
            <a:spLocks noGrp="1"/>
          </p:cNvSpPr>
          <p:nvPr>
            <p:ph idx="1"/>
          </p:nvPr>
        </p:nvSpPr>
        <p:spPr>
          <a:xfrm>
            <a:off x="1797666" y="1488613"/>
            <a:ext cx="8596668" cy="3880773"/>
          </a:xfrm>
        </p:spPr>
        <p:txBody>
          <a:bodyPr>
            <a:normAutofit fontScale="92500" lnSpcReduction="20000"/>
          </a:bodyPr>
          <a:lstStyle/>
          <a:p>
            <a:r>
              <a:rPr lang="en-US" dirty="0"/>
              <a:t>Started on Cefepime (2 g TID) and Flagyl (500 mg TID) in ED</a:t>
            </a:r>
          </a:p>
          <a:p>
            <a:r>
              <a:rPr lang="en-US" dirty="0"/>
              <a:t>Patient underwent CT-guided Percutaneous Aspiration on Hospital Day 2</a:t>
            </a:r>
          </a:p>
          <a:p>
            <a:pPr marL="0" indent="0">
              <a:buNone/>
            </a:pPr>
            <a:endParaRPr lang="en-US" dirty="0"/>
          </a:p>
          <a:p>
            <a:r>
              <a:rPr lang="en-US" dirty="0"/>
              <a:t>Drainage of the postsurgical abscess is always the first-line treatment, and percutaneous drainage is preferred in most cases of abdominal abscess</a:t>
            </a:r>
          </a:p>
          <a:p>
            <a:r>
              <a:rPr lang="en-US" dirty="0"/>
              <a:t>Percutaneous drainage of pancreatic abscesses is controversial, and it is a decision made by a multidisciplinary team of surgeons and interventional radiologists.</a:t>
            </a:r>
          </a:p>
          <a:p>
            <a:r>
              <a:rPr lang="en-US" dirty="0"/>
              <a:t>CT guidance allows for positioning of the needle in 3 dimensions, and this is superior to fluoroscopic guidance.</a:t>
            </a:r>
          </a:p>
          <a:p>
            <a:r>
              <a:rPr lang="en-US" dirty="0"/>
              <a:t>Complications include superinfection of a sterile fluid collection, bleeding, and bowel wall injury.  </a:t>
            </a:r>
          </a:p>
          <a:p>
            <a:r>
              <a:rPr lang="en-US" dirty="0"/>
              <a:t>Disadvantages are primarily the increased amount of radiation exposure during the procedure.</a:t>
            </a:r>
          </a:p>
          <a:p>
            <a:endParaRPr lang="en-US" dirty="0"/>
          </a:p>
        </p:txBody>
      </p:sp>
    </p:spTree>
    <p:extLst>
      <p:ext uri="{BB962C8B-B14F-4D97-AF65-F5344CB8AC3E}">
        <p14:creationId xmlns:p14="http://schemas.microsoft.com/office/powerpoint/2010/main" val="1609442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DBB52-DBAA-44A1-9BB6-C38125862EF6}"/>
              </a:ext>
            </a:extLst>
          </p:cNvPr>
          <p:cNvSpPr>
            <a:spLocks noGrp="1"/>
          </p:cNvSpPr>
          <p:nvPr>
            <p:ph type="title"/>
          </p:nvPr>
        </p:nvSpPr>
        <p:spPr>
          <a:xfrm>
            <a:off x="1797666" y="564445"/>
            <a:ext cx="8596668" cy="1320800"/>
          </a:xfrm>
        </p:spPr>
        <p:txBody>
          <a:bodyPr/>
          <a:lstStyle/>
          <a:p>
            <a:pPr algn="ctr"/>
            <a:r>
              <a:rPr lang="en-US" dirty="0"/>
              <a:t>Post-CT-Guided Aspiration</a:t>
            </a:r>
          </a:p>
        </p:txBody>
      </p:sp>
      <p:pic>
        <p:nvPicPr>
          <p:cNvPr id="4" name="Picture 3">
            <a:extLst>
              <a:ext uri="{FF2B5EF4-FFF2-40B4-BE49-F238E27FC236}">
                <a16:creationId xmlns:a16="http://schemas.microsoft.com/office/drawing/2014/main" id="{11E6493C-16FC-4540-9C3B-1FFC30D6F8B7}"/>
              </a:ext>
            </a:extLst>
          </p:cNvPr>
          <p:cNvPicPr>
            <a:picLocks noChangeAspect="1"/>
          </p:cNvPicPr>
          <p:nvPr/>
        </p:nvPicPr>
        <p:blipFill>
          <a:blip r:embed="rId2"/>
          <a:stretch>
            <a:fillRect/>
          </a:stretch>
        </p:blipFill>
        <p:spPr>
          <a:xfrm>
            <a:off x="3694336" y="1373932"/>
            <a:ext cx="4803328" cy="4110136"/>
          </a:xfrm>
          <a:prstGeom prst="rect">
            <a:avLst/>
          </a:prstGeom>
        </p:spPr>
      </p:pic>
      <p:sp>
        <p:nvSpPr>
          <p:cNvPr id="6" name="Content Placeholder 7">
            <a:extLst>
              <a:ext uri="{FF2B5EF4-FFF2-40B4-BE49-F238E27FC236}">
                <a16:creationId xmlns:a16="http://schemas.microsoft.com/office/drawing/2014/main" id="{E2250B14-0E0E-4A49-823F-214FDC15D565}"/>
              </a:ext>
            </a:extLst>
          </p:cNvPr>
          <p:cNvSpPr>
            <a:spLocks noGrp="1"/>
          </p:cNvSpPr>
          <p:nvPr>
            <p:ph idx="1"/>
          </p:nvPr>
        </p:nvSpPr>
        <p:spPr>
          <a:xfrm>
            <a:off x="838200" y="5582355"/>
            <a:ext cx="10515600" cy="620889"/>
          </a:xfrm>
        </p:spPr>
        <p:txBody>
          <a:bodyPr>
            <a:normAutofit/>
          </a:bodyPr>
          <a:lstStyle/>
          <a:p>
            <a:pPr algn="ctr"/>
            <a:r>
              <a:rPr lang="en-US" dirty="0"/>
              <a:t>Aspiration of 14 cc of serous-appearing fluid with reduction in size of the mass</a:t>
            </a:r>
          </a:p>
        </p:txBody>
      </p:sp>
    </p:spTree>
    <p:extLst>
      <p:ext uri="{BB962C8B-B14F-4D97-AF65-F5344CB8AC3E}">
        <p14:creationId xmlns:p14="http://schemas.microsoft.com/office/powerpoint/2010/main" val="419708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45AECE-0DF0-4BF4-971B-1F58D548E391}"/>
              </a:ext>
            </a:extLst>
          </p:cNvPr>
          <p:cNvSpPr>
            <a:spLocks noGrp="1"/>
          </p:cNvSpPr>
          <p:nvPr>
            <p:ph type="title"/>
          </p:nvPr>
        </p:nvSpPr>
        <p:spPr>
          <a:xfrm>
            <a:off x="1797666" y="530578"/>
            <a:ext cx="8596668" cy="1320800"/>
          </a:xfrm>
        </p:spPr>
        <p:txBody>
          <a:bodyPr/>
          <a:lstStyle/>
          <a:p>
            <a:pPr algn="ctr"/>
            <a:r>
              <a:rPr lang="en-US" dirty="0"/>
              <a:t>Final Diagnosis</a:t>
            </a:r>
          </a:p>
        </p:txBody>
      </p:sp>
      <p:sp>
        <p:nvSpPr>
          <p:cNvPr id="8" name="Content Placeholder 7">
            <a:extLst>
              <a:ext uri="{FF2B5EF4-FFF2-40B4-BE49-F238E27FC236}">
                <a16:creationId xmlns:a16="http://schemas.microsoft.com/office/drawing/2014/main" id="{B8B29CA3-1B25-4C6C-ABFE-64326863F68B}"/>
              </a:ext>
            </a:extLst>
          </p:cNvPr>
          <p:cNvSpPr>
            <a:spLocks noGrp="1"/>
          </p:cNvSpPr>
          <p:nvPr>
            <p:ph idx="1"/>
          </p:nvPr>
        </p:nvSpPr>
        <p:spPr>
          <a:xfrm>
            <a:off x="838200" y="1704622"/>
            <a:ext cx="10515600" cy="620889"/>
          </a:xfrm>
        </p:spPr>
        <p:txBody>
          <a:bodyPr>
            <a:normAutofit fontScale="92500" lnSpcReduction="20000"/>
          </a:bodyPr>
          <a:lstStyle/>
          <a:p>
            <a:r>
              <a:rPr lang="en-US" dirty="0"/>
              <a:t>Acute Pancreatitis with necrosis and peripancreatic abscess</a:t>
            </a:r>
          </a:p>
          <a:p>
            <a:pPr lvl="1"/>
            <a:r>
              <a:rPr lang="en-US" dirty="0"/>
              <a:t>Cultures grew out </a:t>
            </a:r>
            <a:r>
              <a:rPr lang="en-US" dirty="0" err="1"/>
              <a:t>pansensitive</a:t>
            </a:r>
            <a:r>
              <a:rPr lang="en-US" dirty="0"/>
              <a:t> </a:t>
            </a:r>
            <a:r>
              <a:rPr lang="en-US" i="1" dirty="0"/>
              <a:t>Enterococcus</a:t>
            </a:r>
            <a:endParaRPr lang="en-US" dirty="0"/>
          </a:p>
        </p:txBody>
      </p:sp>
    </p:spTree>
    <p:extLst>
      <p:ext uri="{BB962C8B-B14F-4D97-AF65-F5344CB8AC3E}">
        <p14:creationId xmlns:p14="http://schemas.microsoft.com/office/powerpoint/2010/main" val="2968444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31B0-B653-41BC-94EE-2104792F0A69}"/>
              </a:ext>
            </a:extLst>
          </p:cNvPr>
          <p:cNvSpPr>
            <a:spLocks noGrp="1"/>
          </p:cNvSpPr>
          <p:nvPr>
            <p:ph type="title"/>
          </p:nvPr>
        </p:nvSpPr>
        <p:spPr>
          <a:xfrm>
            <a:off x="1797666" y="508000"/>
            <a:ext cx="8596668" cy="1320800"/>
          </a:xfrm>
        </p:spPr>
        <p:txBody>
          <a:bodyPr/>
          <a:lstStyle/>
          <a:p>
            <a:pPr algn="ctr"/>
            <a:r>
              <a:rPr lang="en-US" dirty="0"/>
              <a:t>Discussion</a:t>
            </a:r>
          </a:p>
        </p:txBody>
      </p:sp>
      <p:sp>
        <p:nvSpPr>
          <p:cNvPr id="3" name="Content Placeholder 2">
            <a:extLst>
              <a:ext uri="{FF2B5EF4-FFF2-40B4-BE49-F238E27FC236}">
                <a16:creationId xmlns:a16="http://schemas.microsoft.com/office/drawing/2014/main" id="{FE9E2696-593D-4C91-8105-E7769D4839E2}"/>
              </a:ext>
            </a:extLst>
          </p:cNvPr>
          <p:cNvSpPr>
            <a:spLocks noGrp="1"/>
          </p:cNvSpPr>
          <p:nvPr>
            <p:ph idx="1"/>
          </p:nvPr>
        </p:nvSpPr>
        <p:spPr>
          <a:xfrm>
            <a:off x="1797666" y="1488613"/>
            <a:ext cx="8596668" cy="3880773"/>
          </a:xfrm>
        </p:spPr>
        <p:txBody>
          <a:bodyPr/>
          <a:lstStyle/>
          <a:p>
            <a:r>
              <a:rPr lang="en-US" dirty="0"/>
              <a:t>Inflammation of the pancreas and peripancreatic fat from immune response results in peripancreatic fat stranding and altered pancreatic density</a:t>
            </a:r>
          </a:p>
          <a:p>
            <a:r>
              <a:rPr lang="en-US" dirty="0"/>
              <a:t>Introduction of bacteria during surgery results in a nidus of infection.</a:t>
            </a:r>
          </a:p>
          <a:p>
            <a:r>
              <a:rPr lang="en-US" dirty="0"/>
              <a:t>Our patient’s original CT scan demonstrated a walled-off pocket of fluid and peripancreatic fluid consistent with pancreatitis and an abscess.</a:t>
            </a:r>
          </a:p>
          <a:p>
            <a:r>
              <a:rPr lang="en-US" dirty="0"/>
              <a:t>CT-guided drainage results in a &gt;90% first treatment success rate</a:t>
            </a:r>
          </a:p>
          <a:p>
            <a:r>
              <a:rPr lang="en-US" dirty="0"/>
              <a:t>Mortality rates of intra-abdominal abscesses ranges from 45%-100% depending on location and cause of the abscess if not treated.</a:t>
            </a:r>
          </a:p>
          <a:p>
            <a:endParaRPr lang="en-US" dirty="0"/>
          </a:p>
        </p:txBody>
      </p:sp>
    </p:spTree>
    <p:extLst>
      <p:ext uri="{BB962C8B-B14F-4D97-AF65-F5344CB8AC3E}">
        <p14:creationId xmlns:p14="http://schemas.microsoft.com/office/powerpoint/2010/main" val="2929848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F82D33-E47D-4BA5-BEC7-B56D431BD20B}"/>
              </a:ext>
            </a:extLst>
          </p:cNvPr>
          <p:cNvPicPr>
            <a:picLocks noChangeAspect="1"/>
          </p:cNvPicPr>
          <p:nvPr/>
        </p:nvPicPr>
        <p:blipFill>
          <a:blip r:embed="rId2"/>
          <a:stretch>
            <a:fillRect/>
          </a:stretch>
        </p:blipFill>
        <p:spPr>
          <a:xfrm>
            <a:off x="511908" y="1202266"/>
            <a:ext cx="6570133" cy="3793067"/>
          </a:xfrm>
          <a:prstGeom prst="rect">
            <a:avLst/>
          </a:prstGeom>
        </p:spPr>
      </p:pic>
      <p:sp>
        <p:nvSpPr>
          <p:cNvPr id="2" name="Title 1">
            <a:extLst>
              <a:ext uri="{FF2B5EF4-FFF2-40B4-BE49-F238E27FC236}">
                <a16:creationId xmlns:a16="http://schemas.microsoft.com/office/drawing/2014/main" id="{CFC95AC7-F6A9-4F22-B0E1-F66A46D7ED2B}"/>
              </a:ext>
            </a:extLst>
          </p:cNvPr>
          <p:cNvSpPr>
            <a:spLocks noGrp="1"/>
          </p:cNvSpPr>
          <p:nvPr>
            <p:ph type="title"/>
          </p:nvPr>
        </p:nvSpPr>
        <p:spPr>
          <a:xfrm>
            <a:off x="1797666" y="541867"/>
            <a:ext cx="8596668" cy="1320800"/>
          </a:xfrm>
        </p:spPr>
        <p:txBody>
          <a:bodyPr/>
          <a:lstStyle/>
          <a:p>
            <a:pPr algn="ctr"/>
            <a:r>
              <a:rPr lang="en-US" dirty="0"/>
              <a:t>ACR Appropriateness Criteria</a:t>
            </a:r>
          </a:p>
        </p:txBody>
      </p:sp>
      <p:sp>
        <p:nvSpPr>
          <p:cNvPr id="7" name="Arrow: Right 6">
            <a:extLst>
              <a:ext uri="{FF2B5EF4-FFF2-40B4-BE49-F238E27FC236}">
                <a16:creationId xmlns:a16="http://schemas.microsoft.com/office/drawing/2014/main" id="{3CD2889A-D959-40F0-8476-E484DD20F362}"/>
              </a:ext>
            </a:extLst>
          </p:cNvPr>
          <p:cNvSpPr/>
          <p:nvPr/>
        </p:nvSpPr>
        <p:spPr>
          <a:xfrm rot="10800000">
            <a:off x="6460871" y="1859845"/>
            <a:ext cx="961292"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C5281D3-1126-4C45-B46D-32B58597C2AC}"/>
              </a:ext>
            </a:extLst>
          </p:cNvPr>
          <p:cNvSpPr txBox="1"/>
          <p:nvPr/>
        </p:nvSpPr>
        <p:spPr>
          <a:xfrm>
            <a:off x="7642578" y="1535289"/>
            <a:ext cx="356728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Given his history of major abdominal surgery less than 2 months prior, our patient with acute onset abdominal pain and fever was appropriately imaged with an abdominal CT with contrast.</a:t>
            </a:r>
          </a:p>
        </p:txBody>
      </p:sp>
      <p:sp>
        <p:nvSpPr>
          <p:cNvPr id="3" name="Rectangle 2">
            <a:extLst>
              <a:ext uri="{FF2B5EF4-FFF2-40B4-BE49-F238E27FC236}">
                <a16:creationId xmlns:a16="http://schemas.microsoft.com/office/drawing/2014/main" id="{AB771332-F455-4122-9ED2-31D7070254C7}"/>
              </a:ext>
            </a:extLst>
          </p:cNvPr>
          <p:cNvSpPr/>
          <p:nvPr/>
        </p:nvSpPr>
        <p:spPr>
          <a:xfrm>
            <a:off x="4413956" y="1202266"/>
            <a:ext cx="1230488" cy="25400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6272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0983AB-1641-4185-B133-574FBAA9114A}"/>
              </a:ext>
            </a:extLst>
          </p:cNvPr>
          <p:cNvPicPr>
            <a:picLocks noChangeAspect="1"/>
          </p:cNvPicPr>
          <p:nvPr/>
        </p:nvPicPr>
        <p:blipFill>
          <a:blip r:embed="rId2"/>
          <a:stretch>
            <a:fillRect/>
          </a:stretch>
        </p:blipFill>
        <p:spPr>
          <a:xfrm>
            <a:off x="967990" y="1159871"/>
            <a:ext cx="5518162" cy="5048532"/>
          </a:xfrm>
          <a:prstGeom prst="rect">
            <a:avLst/>
          </a:prstGeom>
        </p:spPr>
      </p:pic>
      <p:sp>
        <p:nvSpPr>
          <p:cNvPr id="2" name="Title 1">
            <a:extLst>
              <a:ext uri="{FF2B5EF4-FFF2-40B4-BE49-F238E27FC236}">
                <a16:creationId xmlns:a16="http://schemas.microsoft.com/office/drawing/2014/main" id="{CFC95AC7-F6A9-4F22-B0E1-F66A46D7ED2B}"/>
              </a:ext>
            </a:extLst>
          </p:cNvPr>
          <p:cNvSpPr>
            <a:spLocks noGrp="1"/>
          </p:cNvSpPr>
          <p:nvPr>
            <p:ph type="title"/>
          </p:nvPr>
        </p:nvSpPr>
        <p:spPr>
          <a:xfrm>
            <a:off x="1797666" y="541867"/>
            <a:ext cx="8596668" cy="1320800"/>
          </a:xfrm>
        </p:spPr>
        <p:txBody>
          <a:bodyPr/>
          <a:lstStyle/>
          <a:p>
            <a:pPr algn="ctr"/>
            <a:r>
              <a:rPr lang="en-US" dirty="0"/>
              <a:t>ACR Appropriateness Criteria</a:t>
            </a:r>
          </a:p>
        </p:txBody>
      </p:sp>
      <p:sp>
        <p:nvSpPr>
          <p:cNvPr id="7" name="Arrow: Right 6">
            <a:extLst>
              <a:ext uri="{FF2B5EF4-FFF2-40B4-BE49-F238E27FC236}">
                <a16:creationId xmlns:a16="http://schemas.microsoft.com/office/drawing/2014/main" id="{3CD2889A-D959-40F0-8476-E484DD20F362}"/>
              </a:ext>
            </a:extLst>
          </p:cNvPr>
          <p:cNvSpPr/>
          <p:nvPr/>
        </p:nvSpPr>
        <p:spPr>
          <a:xfrm rot="10800000">
            <a:off x="6005506" y="4407636"/>
            <a:ext cx="961292"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C5281D3-1126-4C45-B46D-32B58597C2AC}"/>
              </a:ext>
            </a:extLst>
          </p:cNvPr>
          <p:cNvSpPr txBox="1"/>
          <p:nvPr/>
        </p:nvSpPr>
        <p:spPr>
          <a:xfrm>
            <a:off x="7642578" y="1535289"/>
            <a:ext cx="3567289" cy="2585323"/>
          </a:xfrm>
          <a:prstGeom prst="rect">
            <a:avLst/>
          </a:prstGeom>
          <a:noFill/>
        </p:spPr>
        <p:txBody>
          <a:bodyPr wrap="square" rtlCol="0">
            <a:spAutoFit/>
          </a:bodyPr>
          <a:lstStyle/>
          <a:p>
            <a:pPr marL="285750" indent="-285750">
              <a:buFont typeface="Arial" panose="020B0604020202020204" pitchFamily="34" charset="0"/>
              <a:buChar char="•"/>
            </a:pPr>
            <a:r>
              <a:rPr lang="en-US" dirty="0"/>
              <a:t>Even if physicians were only concerned about pancreatitis, an abdominal CT with IV contrast would have been considered appropriate. Our patient’s history of surgery raises the possibility of some other diagnosis being the root cause of his abdominal pain.</a:t>
            </a:r>
          </a:p>
        </p:txBody>
      </p:sp>
    </p:spTree>
    <p:extLst>
      <p:ext uri="{BB962C8B-B14F-4D97-AF65-F5344CB8AC3E}">
        <p14:creationId xmlns:p14="http://schemas.microsoft.com/office/powerpoint/2010/main" val="399664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95AC7-F6A9-4F22-B0E1-F66A46D7ED2B}"/>
              </a:ext>
            </a:extLst>
          </p:cNvPr>
          <p:cNvSpPr>
            <a:spLocks noGrp="1"/>
          </p:cNvSpPr>
          <p:nvPr>
            <p:ph type="title"/>
          </p:nvPr>
        </p:nvSpPr>
        <p:spPr>
          <a:xfrm>
            <a:off x="1797666" y="541867"/>
            <a:ext cx="8596668" cy="1320800"/>
          </a:xfrm>
        </p:spPr>
        <p:txBody>
          <a:bodyPr/>
          <a:lstStyle/>
          <a:p>
            <a:pPr algn="ctr"/>
            <a:r>
              <a:rPr lang="en-US" dirty="0"/>
              <a:t>Cost (Derived from MHH Master List</a:t>
            </a:r>
            <a:br>
              <a:rPr lang="en-US" dirty="0"/>
            </a:br>
            <a:endParaRPr lang="en-US" dirty="0"/>
          </a:p>
        </p:txBody>
      </p:sp>
      <p:sp>
        <p:nvSpPr>
          <p:cNvPr id="6" name="Content Placeholder 2">
            <a:extLst>
              <a:ext uri="{FF2B5EF4-FFF2-40B4-BE49-F238E27FC236}">
                <a16:creationId xmlns:a16="http://schemas.microsoft.com/office/drawing/2014/main" id="{4BA2DF09-A99C-4081-93A8-9BE0443AD563}"/>
              </a:ext>
            </a:extLst>
          </p:cNvPr>
          <p:cNvSpPr txBox="1">
            <a:spLocks/>
          </p:cNvSpPr>
          <p:nvPr/>
        </p:nvSpPr>
        <p:spPr>
          <a:xfrm>
            <a:off x="1797666" y="4244622"/>
            <a:ext cx="8596312" cy="29709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While hospitalized, our patient also complained of self-limited chest pain, resulting in an order for a chest x-ray. </a:t>
            </a:r>
          </a:p>
          <a:p>
            <a:r>
              <a:rPr lang="en-US" dirty="0"/>
              <a:t>MHH Master Fee Schedule: </a:t>
            </a:r>
            <a:r>
              <a:rPr lang="en-US" dirty="0">
                <a:hlinkClick r:id="rId2"/>
              </a:rPr>
              <a:t>https://www.memorialhermann.org/-/media/memorial-hermann/org/files/patients-and-visitors/standard-hospital-charges/charge-description-master-tmc.ashx?la=en</a:t>
            </a:r>
            <a:endParaRPr lang="en-US" dirty="0"/>
          </a:p>
          <a:p>
            <a:endParaRPr lang="en-US" dirty="0"/>
          </a:p>
        </p:txBody>
      </p:sp>
      <p:graphicFrame>
        <p:nvGraphicFramePr>
          <p:cNvPr id="3" name="Table 4">
            <a:extLst>
              <a:ext uri="{FF2B5EF4-FFF2-40B4-BE49-F238E27FC236}">
                <a16:creationId xmlns:a16="http://schemas.microsoft.com/office/drawing/2014/main" id="{3BAC7853-7398-4B92-9EA1-AA39B7E5D1A3}"/>
              </a:ext>
            </a:extLst>
          </p:cNvPr>
          <p:cNvGraphicFramePr>
            <a:graphicFrameLocks noGrp="1"/>
          </p:cNvGraphicFramePr>
          <p:nvPr>
            <p:extLst>
              <p:ext uri="{D42A27DB-BD31-4B8C-83A1-F6EECF244321}">
                <p14:modId xmlns:p14="http://schemas.microsoft.com/office/powerpoint/2010/main" val="1586185964"/>
              </p:ext>
            </p:extLst>
          </p:nvPr>
        </p:nvGraphicFramePr>
        <p:xfrm>
          <a:off x="2031822" y="1862667"/>
          <a:ext cx="8128000" cy="1854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697758656"/>
                    </a:ext>
                  </a:extLst>
                </a:gridCol>
                <a:gridCol w="4064000">
                  <a:extLst>
                    <a:ext uri="{9D8B030D-6E8A-4147-A177-3AD203B41FA5}">
                      <a16:colId xmlns:a16="http://schemas.microsoft.com/office/drawing/2014/main" val="4014141285"/>
                    </a:ext>
                  </a:extLst>
                </a:gridCol>
              </a:tblGrid>
              <a:tr h="370840">
                <a:tc>
                  <a:txBody>
                    <a:bodyPr/>
                    <a:lstStyle/>
                    <a:p>
                      <a:pPr algn="ctr"/>
                      <a:r>
                        <a:rPr lang="en-US" dirty="0"/>
                        <a:t>Exam</a:t>
                      </a:r>
                    </a:p>
                  </a:txBody>
                  <a:tcPr/>
                </a:tc>
                <a:tc>
                  <a:txBody>
                    <a:bodyPr/>
                    <a:lstStyle/>
                    <a:p>
                      <a:pPr algn="ctr"/>
                      <a:r>
                        <a:rPr lang="en-US" dirty="0"/>
                        <a:t>Cost</a:t>
                      </a:r>
                    </a:p>
                  </a:txBody>
                  <a:tcPr/>
                </a:tc>
                <a:extLst>
                  <a:ext uri="{0D108BD9-81ED-4DB2-BD59-A6C34878D82A}">
                    <a16:rowId xmlns:a16="http://schemas.microsoft.com/office/drawing/2014/main" val="2991791468"/>
                  </a:ext>
                </a:extLst>
              </a:tr>
              <a:tr h="370840">
                <a:tc>
                  <a:txBody>
                    <a:bodyPr/>
                    <a:lstStyle/>
                    <a:p>
                      <a:pPr algn="ctr"/>
                      <a:r>
                        <a:rPr lang="en-US" dirty="0"/>
                        <a:t>Abdominal CT with IV Contrast</a:t>
                      </a:r>
                    </a:p>
                  </a:txBody>
                  <a:tcPr/>
                </a:tc>
                <a:tc>
                  <a:txBody>
                    <a:bodyPr/>
                    <a:lstStyle/>
                    <a:p>
                      <a:pPr algn="ctr"/>
                      <a:r>
                        <a:rPr lang="en-US" dirty="0"/>
                        <a:t>$5540.00</a:t>
                      </a:r>
                    </a:p>
                  </a:txBody>
                  <a:tcPr/>
                </a:tc>
                <a:extLst>
                  <a:ext uri="{0D108BD9-81ED-4DB2-BD59-A6C34878D82A}">
                    <a16:rowId xmlns:a16="http://schemas.microsoft.com/office/drawing/2014/main" val="114301426"/>
                  </a:ext>
                </a:extLst>
              </a:tr>
              <a:tr h="370840">
                <a:tc>
                  <a:txBody>
                    <a:bodyPr/>
                    <a:lstStyle/>
                    <a:p>
                      <a:pPr algn="ctr"/>
                      <a:r>
                        <a:rPr lang="en-US" dirty="0"/>
                        <a:t>CT-guided Cyst Aspiration</a:t>
                      </a:r>
                    </a:p>
                  </a:txBody>
                  <a:tcPr/>
                </a:tc>
                <a:tc>
                  <a:txBody>
                    <a:bodyPr/>
                    <a:lstStyle/>
                    <a:p>
                      <a:pPr algn="ctr"/>
                      <a:r>
                        <a:rPr lang="en-US" dirty="0"/>
                        <a:t>$2656.50</a:t>
                      </a:r>
                    </a:p>
                  </a:txBody>
                  <a:tcPr/>
                </a:tc>
                <a:extLst>
                  <a:ext uri="{0D108BD9-81ED-4DB2-BD59-A6C34878D82A}">
                    <a16:rowId xmlns:a16="http://schemas.microsoft.com/office/drawing/2014/main" val="898747650"/>
                  </a:ext>
                </a:extLst>
              </a:tr>
              <a:tr h="370840">
                <a:tc>
                  <a:txBody>
                    <a:bodyPr/>
                    <a:lstStyle/>
                    <a:p>
                      <a:pPr algn="ctr"/>
                      <a:r>
                        <a:rPr lang="en-US" dirty="0"/>
                        <a:t>Chest X-ray (1 view)</a:t>
                      </a:r>
                    </a:p>
                  </a:txBody>
                  <a:tcPr/>
                </a:tc>
                <a:tc>
                  <a:txBody>
                    <a:bodyPr/>
                    <a:lstStyle/>
                    <a:p>
                      <a:pPr algn="ctr"/>
                      <a:r>
                        <a:rPr lang="en-US" dirty="0"/>
                        <a:t>$683.00</a:t>
                      </a:r>
                    </a:p>
                  </a:txBody>
                  <a:tcPr/>
                </a:tc>
                <a:extLst>
                  <a:ext uri="{0D108BD9-81ED-4DB2-BD59-A6C34878D82A}">
                    <a16:rowId xmlns:a16="http://schemas.microsoft.com/office/drawing/2014/main" val="2196829853"/>
                  </a:ext>
                </a:extLst>
              </a:tr>
              <a:tr h="370840">
                <a:tc>
                  <a:txBody>
                    <a:bodyPr/>
                    <a:lstStyle/>
                    <a:p>
                      <a:pPr algn="r"/>
                      <a:r>
                        <a:rPr lang="en-US" dirty="0"/>
                        <a:t>Total</a:t>
                      </a:r>
                    </a:p>
                  </a:txBody>
                  <a:tcPr/>
                </a:tc>
                <a:tc>
                  <a:txBody>
                    <a:bodyPr/>
                    <a:lstStyle/>
                    <a:p>
                      <a:pPr algn="r"/>
                      <a:r>
                        <a:rPr lang="en-US" dirty="0"/>
                        <a:t>$8879.50</a:t>
                      </a:r>
                    </a:p>
                  </a:txBody>
                  <a:tcPr/>
                </a:tc>
                <a:extLst>
                  <a:ext uri="{0D108BD9-81ED-4DB2-BD59-A6C34878D82A}">
                    <a16:rowId xmlns:a16="http://schemas.microsoft.com/office/drawing/2014/main" val="1406939863"/>
                  </a:ext>
                </a:extLst>
              </a:tr>
            </a:tbl>
          </a:graphicData>
        </a:graphic>
      </p:graphicFrame>
    </p:spTree>
    <p:extLst>
      <p:ext uri="{BB962C8B-B14F-4D97-AF65-F5344CB8AC3E}">
        <p14:creationId xmlns:p14="http://schemas.microsoft.com/office/powerpoint/2010/main" val="2856473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E43E-EE6B-4D0E-9EB6-B62AE224F76E}"/>
              </a:ext>
            </a:extLst>
          </p:cNvPr>
          <p:cNvSpPr>
            <a:spLocks noGrp="1"/>
          </p:cNvSpPr>
          <p:nvPr>
            <p:ph type="title"/>
          </p:nvPr>
        </p:nvSpPr>
        <p:spPr>
          <a:xfrm>
            <a:off x="1797666" y="504825"/>
            <a:ext cx="8596668" cy="1320800"/>
          </a:xfrm>
        </p:spPr>
        <p:txBody>
          <a:bodyPr/>
          <a:lstStyle/>
          <a:p>
            <a:pPr algn="ctr"/>
            <a:r>
              <a:rPr lang="en-US" dirty="0"/>
              <a:t>Take Home Points</a:t>
            </a:r>
          </a:p>
        </p:txBody>
      </p:sp>
      <p:sp>
        <p:nvSpPr>
          <p:cNvPr id="3" name="Content Placeholder 2">
            <a:extLst>
              <a:ext uri="{FF2B5EF4-FFF2-40B4-BE49-F238E27FC236}">
                <a16:creationId xmlns:a16="http://schemas.microsoft.com/office/drawing/2014/main" id="{C661F59D-59F8-4BDF-92E4-0CD9CE3332D3}"/>
              </a:ext>
            </a:extLst>
          </p:cNvPr>
          <p:cNvSpPr>
            <a:spLocks noGrp="1"/>
          </p:cNvSpPr>
          <p:nvPr>
            <p:ph idx="1"/>
          </p:nvPr>
        </p:nvSpPr>
        <p:spPr>
          <a:xfrm>
            <a:off x="3191068" y="1825625"/>
            <a:ext cx="5999585" cy="4351338"/>
          </a:xfrm>
        </p:spPr>
        <p:txBody>
          <a:bodyPr/>
          <a:lstStyle/>
          <a:p>
            <a:r>
              <a:rPr lang="en-US" dirty="0"/>
              <a:t>The cost of multiple scans adds up quickly, both in monetary value and radiation exposure</a:t>
            </a:r>
          </a:p>
          <a:p>
            <a:r>
              <a:rPr lang="en-US" dirty="0"/>
              <a:t>Postsurgical abscesses have an extremely high mortality rate and require intervention</a:t>
            </a:r>
          </a:p>
          <a:p>
            <a:r>
              <a:rPr lang="en-US" dirty="0"/>
              <a:t>First pass success in CT-guided aspiration of abscess is &gt;90% with few complications</a:t>
            </a:r>
          </a:p>
          <a:p>
            <a:r>
              <a:rPr lang="en-US" dirty="0"/>
              <a:t>Treatment of most intra-abdominal abscesses is preferred to be via percutaneous drainage rather than surgical</a:t>
            </a:r>
          </a:p>
        </p:txBody>
      </p:sp>
    </p:spTree>
    <p:extLst>
      <p:ext uri="{BB962C8B-B14F-4D97-AF65-F5344CB8AC3E}">
        <p14:creationId xmlns:p14="http://schemas.microsoft.com/office/powerpoint/2010/main" val="287537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0E37-7B66-41A1-8FEB-274090465692}"/>
              </a:ext>
            </a:extLst>
          </p:cNvPr>
          <p:cNvSpPr>
            <a:spLocks noGrp="1"/>
          </p:cNvSpPr>
          <p:nvPr>
            <p:ph type="title"/>
          </p:nvPr>
        </p:nvSpPr>
        <p:spPr>
          <a:xfrm>
            <a:off x="1797666" y="508000"/>
            <a:ext cx="8596668" cy="1320800"/>
          </a:xfrm>
        </p:spPr>
        <p:txBody>
          <a:bodyPr/>
          <a:lstStyle/>
          <a:p>
            <a:pPr algn="ctr"/>
            <a:r>
              <a:rPr lang="en-US" dirty="0"/>
              <a:t>References</a:t>
            </a:r>
          </a:p>
        </p:txBody>
      </p:sp>
      <p:sp>
        <p:nvSpPr>
          <p:cNvPr id="3" name="Content Placeholder 2">
            <a:extLst>
              <a:ext uri="{FF2B5EF4-FFF2-40B4-BE49-F238E27FC236}">
                <a16:creationId xmlns:a16="http://schemas.microsoft.com/office/drawing/2014/main" id="{B2A8D92A-C1BE-4879-8A55-1A3252D8F73F}"/>
              </a:ext>
            </a:extLst>
          </p:cNvPr>
          <p:cNvSpPr>
            <a:spLocks noGrp="1"/>
          </p:cNvSpPr>
          <p:nvPr>
            <p:ph idx="1"/>
          </p:nvPr>
        </p:nvSpPr>
        <p:spPr>
          <a:xfrm>
            <a:off x="1797666" y="1488613"/>
            <a:ext cx="8596668" cy="3880773"/>
          </a:xfrm>
        </p:spPr>
        <p:txBody>
          <a:bodyPr>
            <a:normAutofit lnSpcReduction="10000"/>
          </a:bodyPr>
          <a:lstStyle/>
          <a:p>
            <a:r>
              <a:rPr lang="en-US" dirty="0">
                <a:hlinkClick r:id="rId2"/>
              </a:rPr>
              <a:t>https://web.stanford.edu/dept/radiology/radiologysite/site305.html</a:t>
            </a:r>
            <a:endParaRPr lang="en-US" dirty="0"/>
          </a:p>
          <a:p>
            <a:r>
              <a:rPr lang="en-US" dirty="0">
                <a:hlinkClick r:id="rId3"/>
              </a:rPr>
              <a:t>https://www.radiologyinfo.org/en/info.cfm?pg=abdominct</a:t>
            </a:r>
            <a:endParaRPr lang="en-US" dirty="0"/>
          </a:p>
          <a:p>
            <a:r>
              <a:rPr lang="en-US" dirty="0">
                <a:hlinkClick r:id="rId4"/>
              </a:rPr>
              <a:t>https://www.empr.com/drug/isovue-300/</a:t>
            </a:r>
            <a:endParaRPr lang="en-US" dirty="0"/>
          </a:p>
          <a:p>
            <a:r>
              <a:rPr lang="en-US" dirty="0">
                <a:hlinkClick r:id="rId5"/>
              </a:rPr>
              <a:t>https://acsearch.acr.org/docs/69467/Narrative/</a:t>
            </a:r>
            <a:endParaRPr lang="en-US" dirty="0"/>
          </a:p>
          <a:p>
            <a:r>
              <a:rPr lang="en-US" dirty="0"/>
              <a:t>Roberts BW. CT-guided Intra-abdominal Abscess Drainage. </a:t>
            </a:r>
            <a:r>
              <a:rPr lang="en-US" i="1" dirty="0"/>
              <a:t>Radiologic Technology</a:t>
            </a:r>
            <a:r>
              <a:rPr lang="en-US" dirty="0"/>
              <a:t>. 2015;87(2):187CT-207CT.</a:t>
            </a:r>
          </a:p>
          <a:p>
            <a:r>
              <a:rPr lang="en-US" dirty="0"/>
              <a:t>De </a:t>
            </a:r>
            <a:r>
              <a:rPr lang="en-US" dirty="0" err="1"/>
              <a:t>Waele</a:t>
            </a:r>
            <a:r>
              <a:rPr lang="en-US" dirty="0"/>
              <a:t> J, </a:t>
            </a:r>
            <a:r>
              <a:rPr lang="en-US" dirty="0" err="1"/>
              <a:t>Vogelaers</a:t>
            </a:r>
            <a:r>
              <a:rPr lang="en-US" dirty="0"/>
              <a:t> D, </a:t>
            </a:r>
            <a:r>
              <a:rPr lang="en-US" dirty="0" err="1"/>
              <a:t>Decruyenaere</a:t>
            </a:r>
            <a:r>
              <a:rPr lang="en-US" dirty="0"/>
              <a:t> J, De Vos M, </a:t>
            </a:r>
            <a:r>
              <a:rPr lang="en-US" dirty="0" err="1"/>
              <a:t>Colardyn</a:t>
            </a:r>
            <a:r>
              <a:rPr lang="en-US" dirty="0"/>
              <a:t> F. INFECTIOUS COMPLICATIONS OF ACUTE PANCREATITIS. </a:t>
            </a:r>
            <a:r>
              <a:rPr lang="en-US" i="1" dirty="0"/>
              <a:t>Acta </a:t>
            </a:r>
            <a:r>
              <a:rPr lang="en-US" i="1" dirty="0" err="1"/>
              <a:t>Clinica</a:t>
            </a:r>
            <a:r>
              <a:rPr lang="en-US" i="1" dirty="0"/>
              <a:t> </a:t>
            </a:r>
            <a:r>
              <a:rPr lang="en-US" i="1" dirty="0" err="1"/>
              <a:t>Belgica</a:t>
            </a:r>
            <a:r>
              <a:rPr lang="en-US" dirty="0"/>
              <a:t>. 2004;59(2):90-96. doi:</a:t>
            </a:r>
            <a:r>
              <a:rPr lang="en-US" dirty="0">
                <a:hlinkClick r:id="rId6"/>
              </a:rPr>
              <a:t>10.1179/acb.2004.013</a:t>
            </a:r>
            <a:endParaRPr lang="en-US" dirty="0"/>
          </a:p>
          <a:p>
            <a:r>
              <a:rPr lang="en-US" dirty="0"/>
              <a:t>Lee MJ. Non-traumatic abdominal emergencies: imaging and intervention in sepsis. </a:t>
            </a:r>
            <a:r>
              <a:rPr lang="en-US" i="1" dirty="0"/>
              <a:t>European Radiology</a:t>
            </a:r>
            <a:r>
              <a:rPr lang="en-US" dirty="0"/>
              <a:t>. 2002;12(1):2172-2179. doi:</a:t>
            </a:r>
            <a:r>
              <a:rPr lang="en-US" dirty="0">
                <a:hlinkClick r:id="rId7"/>
              </a:rPr>
              <a:t>10.1007/s00330-002-1570-4</a:t>
            </a:r>
            <a:endParaRPr lang="en-US" dirty="0"/>
          </a:p>
          <a:p>
            <a:endParaRPr lang="en-US" dirty="0"/>
          </a:p>
          <a:p>
            <a:endParaRPr lang="en-US" dirty="0"/>
          </a:p>
        </p:txBody>
      </p:sp>
    </p:spTree>
    <p:extLst>
      <p:ext uri="{BB962C8B-B14F-4D97-AF65-F5344CB8AC3E}">
        <p14:creationId xmlns:p14="http://schemas.microsoft.com/office/powerpoint/2010/main" val="3958697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CD889A8-B64D-41BC-828B-03492D48A7F6}"/>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5000"/>
          <a:stretch/>
        </p:blipFill>
        <p:spPr>
          <a:xfrm>
            <a:off x="20" y="1"/>
            <a:ext cx="12191980" cy="6857999"/>
          </a:xfrm>
          <a:prstGeom prst="rect">
            <a:avLst/>
          </a:prstGeom>
        </p:spPr>
      </p:pic>
      <p:sp>
        <p:nvSpPr>
          <p:cNvPr id="4" name="Title 3">
            <a:extLst>
              <a:ext uri="{FF2B5EF4-FFF2-40B4-BE49-F238E27FC236}">
                <a16:creationId xmlns:a16="http://schemas.microsoft.com/office/drawing/2014/main" id="{9770EF68-5AB2-40F5-80ED-3EA72D586AFE}"/>
              </a:ext>
            </a:extLst>
          </p:cNvPr>
          <p:cNvSpPr>
            <a:spLocks noGrp="1"/>
          </p:cNvSpPr>
          <p:nvPr>
            <p:ph type="ctrTitle"/>
          </p:nvPr>
        </p:nvSpPr>
        <p:spPr>
          <a:xfrm>
            <a:off x="1524000" y="1150354"/>
            <a:ext cx="9144000" cy="2900518"/>
          </a:xfrm>
        </p:spPr>
        <p:txBody>
          <a:bodyPr>
            <a:normAutofit/>
          </a:bodyPr>
          <a:lstStyle/>
          <a:p>
            <a:r>
              <a:rPr lang="en-US" dirty="0">
                <a:solidFill>
                  <a:srgbClr val="FFFFFF"/>
                </a:solidFill>
              </a:rPr>
              <a:t>Questions?</a:t>
            </a:r>
          </a:p>
        </p:txBody>
      </p:sp>
    </p:spTree>
    <p:extLst>
      <p:ext uri="{BB962C8B-B14F-4D97-AF65-F5344CB8AC3E}">
        <p14:creationId xmlns:p14="http://schemas.microsoft.com/office/powerpoint/2010/main" val="42752287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1E91-4F42-403A-A4AF-58C8F8A7DFB1}"/>
              </a:ext>
            </a:extLst>
          </p:cNvPr>
          <p:cNvSpPr>
            <a:spLocks noGrp="1"/>
          </p:cNvSpPr>
          <p:nvPr>
            <p:ph type="title"/>
          </p:nvPr>
        </p:nvSpPr>
        <p:spPr>
          <a:xfrm>
            <a:off x="1797666" y="496711"/>
            <a:ext cx="8596668" cy="1320800"/>
          </a:xfrm>
        </p:spPr>
        <p:txBody>
          <a:bodyPr/>
          <a:lstStyle/>
          <a:p>
            <a:pPr algn="ctr"/>
            <a:r>
              <a:rPr lang="en-US" dirty="0"/>
              <a:t>Clinical History</a:t>
            </a:r>
          </a:p>
        </p:txBody>
      </p:sp>
      <p:sp>
        <p:nvSpPr>
          <p:cNvPr id="3" name="Content Placeholder 2">
            <a:extLst>
              <a:ext uri="{FF2B5EF4-FFF2-40B4-BE49-F238E27FC236}">
                <a16:creationId xmlns:a16="http://schemas.microsoft.com/office/drawing/2014/main" id="{D147E120-3F07-4FB1-9690-F2D8CBCB0969}"/>
              </a:ext>
            </a:extLst>
          </p:cNvPr>
          <p:cNvSpPr>
            <a:spLocks noGrp="1"/>
          </p:cNvSpPr>
          <p:nvPr>
            <p:ph idx="1"/>
          </p:nvPr>
        </p:nvSpPr>
        <p:spPr>
          <a:xfrm>
            <a:off x="1797666" y="1618722"/>
            <a:ext cx="8596668" cy="3880773"/>
          </a:xfrm>
        </p:spPr>
        <p:txBody>
          <a:bodyPr/>
          <a:lstStyle/>
          <a:p>
            <a:r>
              <a:rPr lang="en-US" dirty="0"/>
              <a:t>35 year old male presenting to the ER for 3 days of continuous abdominal pain</a:t>
            </a:r>
          </a:p>
          <a:p>
            <a:pPr lvl="1"/>
            <a:r>
              <a:rPr lang="en-US" dirty="0"/>
              <a:t>Pain is sharp and </a:t>
            </a:r>
            <a:r>
              <a:rPr lang="en-US" dirty="0" err="1"/>
              <a:t>nonradiating</a:t>
            </a:r>
            <a:endParaRPr lang="en-US" dirty="0"/>
          </a:p>
          <a:p>
            <a:pPr lvl="1"/>
            <a:r>
              <a:rPr lang="en-US" dirty="0"/>
              <a:t>Aggravating factors: eating, movement</a:t>
            </a:r>
          </a:p>
          <a:p>
            <a:pPr lvl="1"/>
            <a:r>
              <a:rPr lang="en-US" dirty="0"/>
              <a:t>ROS: Positive for nausea and chills, all else negative</a:t>
            </a:r>
          </a:p>
          <a:p>
            <a:pPr lvl="1"/>
            <a:r>
              <a:rPr lang="en-US" dirty="0"/>
              <a:t>PMH: Polysubstance abuse, HIV (untreated, CD4 unknown)</a:t>
            </a:r>
          </a:p>
          <a:p>
            <a:pPr lvl="1"/>
            <a:r>
              <a:rPr lang="en-US" dirty="0"/>
              <a:t>PSH: Laparotomy with hemicolectomy, </a:t>
            </a:r>
            <a:r>
              <a:rPr lang="en-US" dirty="0" err="1"/>
              <a:t>hepatorrhapy</a:t>
            </a:r>
            <a:r>
              <a:rPr lang="en-US" dirty="0"/>
              <a:t>, ileostomy, ERCP with pancreatic duct stent placement, and GJ tube on 10/14/2020</a:t>
            </a:r>
          </a:p>
          <a:p>
            <a:pPr lvl="1"/>
            <a:r>
              <a:rPr lang="en-US" dirty="0"/>
              <a:t>Lipase at outside facility= 12,000 U</a:t>
            </a:r>
          </a:p>
        </p:txBody>
      </p:sp>
    </p:spTree>
    <p:extLst>
      <p:ext uri="{BB962C8B-B14F-4D97-AF65-F5344CB8AC3E}">
        <p14:creationId xmlns:p14="http://schemas.microsoft.com/office/powerpoint/2010/main" val="1857680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3DAAF-585C-4468-8360-CC5DA1458DA9}"/>
              </a:ext>
            </a:extLst>
          </p:cNvPr>
          <p:cNvSpPr>
            <a:spLocks noGrp="1"/>
          </p:cNvSpPr>
          <p:nvPr>
            <p:ph type="title"/>
          </p:nvPr>
        </p:nvSpPr>
        <p:spPr>
          <a:xfrm>
            <a:off x="1797666" y="490847"/>
            <a:ext cx="8596668" cy="1320800"/>
          </a:xfrm>
        </p:spPr>
        <p:txBody>
          <a:bodyPr/>
          <a:lstStyle/>
          <a:p>
            <a:pPr algn="ctr"/>
            <a:r>
              <a:rPr lang="en-US" dirty="0"/>
              <a:t>Physical Exam</a:t>
            </a:r>
          </a:p>
        </p:txBody>
      </p:sp>
      <p:sp>
        <p:nvSpPr>
          <p:cNvPr id="3" name="Content Placeholder 2">
            <a:extLst>
              <a:ext uri="{FF2B5EF4-FFF2-40B4-BE49-F238E27FC236}">
                <a16:creationId xmlns:a16="http://schemas.microsoft.com/office/drawing/2014/main" id="{8A330DC3-E2AF-4B2B-BE77-C36E5C2C6C40}"/>
              </a:ext>
            </a:extLst>
          </p:cNvPr>
          <p:cNvSpPr>
            <a:spLocks noGrp="1"/>
          </p:cNvSpPr>
          <p:nvPr>
            <p:ph idx="1"/>
          </p:nvPr>
        </p:nvSpPr>
        <p:spPr>
          <a:xfrm>
            <a:off x="1797666" y="2029960"/>
            <a:ext cx="8596668" cy="3880773"/>
          </a:xfrm>
        </p:spPr>
        <p:txBody>
          <a:bodyPr/>
          <a:lstStyle/>
          <a:p>
            <a:r>
              <a:rPr lang="en-US" dirty="0"/>
              <a:t>Afebrile (Now-was 101 F @ OSH)</a:t>
            </a:r>
          </a:p>
          <a:p>
            <a:r>
              <a:rPr lang="en-US" dirty="0"/>
              <a:t>BP: 116/58</a:t>
            </a:r>
          </a:p>
          <a:p>
            <a:r>
              <a:rPr lang="en-US" dirty="0"/>
              <a:t>HR: 90</a:t>
            </a:r>
          </a:p>
          <a:p>
            <a:r>
              <a:rPr lang="en-US" dirty="0"/>
              <a:t>RR: 20</a:t>
            </a:r>
          </a:p>
          <a:p>
            <a:r>
              <a:rPr lang="en-US" dirty="0"/>
              <a:t>Abdominal exam: tender abdomen, non-distended. GJ in place with no signs of infection, midline incision healing, ostomy present with good output</a:t>
            </a:r>
          </a:p>
          <a:p>
            <a:r>
              <a:rPr lang="en-US" dirty="0"/>
              <a:t>Labs:</a:t>
            </a:r>
          </a:p>
          <a:p>
            <a:pPr lvl="1"/>
            <a:r>
              <a:rPr lang="en-US" dirty="0"/>
              <a:t>Lipase 12000</a:t>
            </a:r>
          </a:p>
          <a:p>
            <a:pPr lvl="1"/>
            <a:r>
              <a:rPr lang="en-US" dirty="0" err="1"/>
              <a:t>Hct</a:t>
            </a:r>
            <a:r>
              <a:rPr lang="en-US" dirty="0"/>
              <a:t>/Hgb 37.6%/12.2</a:t>
            </a:r>
          </a:p>
          <a:p>
            <a:pPr lvl="1"/>
            <a:r>
              <a:rPr lang="en-US" dirty="0"/>
              <a:t>WBC: 23.4</a:t>
            </a:r>
          </a:p>
        </p:txBody>
      </p:sp>
    </p:spTree>
    <p:extLst>
      <p:ext uri="{BB962C8B-B14F-4D97-AF65-F5344CB8AC3E}">
        <p14:creationId xmlns:p14="http://schemas.microsoft.com/office/powerpoint/2010/main" val="2332089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2F56-E090-4BA8-A1D6-BB982B2983D4}"/>
              </a:ext>
            </a:extLst>
          </p:cNvPr>
          <p:cNvSpPr>
            <a:spLocks noGrp="1"/>
          </p:cNvSpPr>
          <p:nvPr>
            <p:ph type="title"/>
          </p:nvPr>
        </p:nvSpPr>
        <p:spPr>
          <a:xfrm>
            <a:off x="1797666" y="577702"/>
            <a:ext cx="8596668" cy="1320800"/>
          </a:xfrm>
        </p:spPr>
        <p:txBody>
          <a:bodyPr/>
          <a:lstStyle/>
          <a:p>
            <a:pPr algn="ctr"/>
            <a:r>
              <a:rPr lang="en-US" dirty="0"/>
              <a:t>Relevant Imaging</a:t>
            </a:r>
          </a:p>
        </p:txBody>
      </p:sp>
      <p:sp>
        <p:nvSpPr>
          <p:cNvPr id="3" name="Content Placeholder 2">
            <a:extLst>
              <a:ext uri="{FF2B5EF4-FFF2-40B4-BE49-F238E27FC236}">
                <a16:creationId xmlns:a16="http://schemas.microsoft.com/office/drawing/2014/main" id="{1FF5FBC4-4A60-4D0A-96BB-C880F5B0103B}"/>
              </a:ext>
            </a:extLst>
          </p:cNvPr>
          <p:cNvSpPr>
            <a:spLocks noGrp="1"/>
          </p:cNvSpPr>
          <p:nvPr>
            <p:ph idx="1"/>
          </p:nvPr>
        </p:nvSpPr>
        <p:spPr>
          <a:xfrm>
            <a:off x="1797666" y="1597063"/>
            <a:ext cx="8596668" cy="3880773"/>
          </a:xfrm>
        </p:spPr>
        <p:txBody>
          <a:bodyPr/>
          <a:lstStyle/>
          <a:p>
            <a:r>
              <a:rPr lang="en-US" dirty="0"/>
              <a:t>A CT scan with IV contrast was obtained at the outside facility due to concern for an abscess or seroma in the pancreas</a:t>
            </a:r>
          </a:p>
          <a:p>
            <a:pPr lvl="1"/>
            <a:r>
              <a:rPr lang="en-US" dirty="0"/>
              <a:t>Contrast: 100 mL </a:t>
            </a:r>
            <a:r>
              <a:rPr lang="en-US" dirty="0" err="1"/>
              <a:t>Isovue</a:t>
            </a:r>
            <a:r>
              <a:rPr lang="en-US" dirty="0"/>
              <a:t> 300</a:t>
            </a:r>
          </a:p>
        </p:txBody>
      </p:sp>
    </p:spTree>
    <p:extLst>
      <p:ext uri="{BB962C8B-B14F-4D97-AF65-F5344CB8AC3E}">
        <p14:creationId xmlns:p14="http://schemas.microsoft.com/office/powerpoint/2010/main" val="1025752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2F56-E090-4BA8-A1D6-BB982B2983D4}"/>
              </a:ext>
            </a:extLst>
          </p:cNvPr>
          <p:cNvSpPr>
            <a:spLocks noGrp="1"/>
          </p:cNvSpPr>
          <p:nvPr>
            <p:ph type="title"/>
          </p:nvPr>
        </p:nvSpPr>
        <p:spPr>
          <a:xfrm>
            <a:off x="1797666" y="577702"/>
            <a:ext cx="8596668" cy="1320800"/>
          </a:xfrm>
        </p:spPr>
        <p:txBody>
          <a:bodyPr/>
          <a:lstStyle/>
          <a:p>
            <a:pPr algn="ctr"/>
            <a:r>
              <a:rPr lang="en-US" dirty="0"/>
              <a:t>Scout Image</a:t>
            </a:r>
          </a:p>
        </p:txBody>
      </p:sp>
      <p:pic>
        <p:nvPicPr>
          <p:cNvPr id="4" name="Picture 3">
            <a:extLst>
              <a:ext uri="{FF2B5EF4-FFF2-40B4-BE49-F238E27FC236}">
                <a16:creationId xmlns:a16="http://schemas.microsoft.com/office/drawing/2014/main" id="{2F787BC9-F51B-4E5A-8821-A1130C8750AC}"/>
              </a:ext>
            </a:extLst>
          </p:cNvPr>
          <p:cNvPicPr>
            <a:picLocks noChangeAspect="1"/>
          </p:cNvPicPr>
          <p:nvPr/>
        </p:nvPicPr>
        <p:blipFill>
          <a:blip r:embed="rId3"/>
          <a:stretch>
            <a:fillRect/>
          </a:stretch>
        </p:blipFill>
        <p:spPr>
          <a:xfrm>
            <a:off x="3574806" y="1238102"/>
            <a:ext cx="5042388" cy="4949324"/>
          </a:xfrm>
          <a:prstGeom prst="rect">
            <a:avLst/>
          </a:prstGeom>
        </p:spPr>
      </p:pic>
    </p:spTree>
    <p:extLst>
      <p:ext uri="{BB962C8B-B14F-4D97-AF65-F5344CB8AC3E}">
        <p14:creationId xmlns:p14="http://schemas.microsoft.com/office/powerpoint/2010/main" val="410418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2F56-E090-4BA8-A1D6-BB982B2983D4}"/>
              </a:ext>
            </a:extLst>
          </p:cNvPr>
          <p:cNvSpPr>
            <a:spLocks noGrp="1"/>
          </p:cNvSpPr>
          <p:nvPr>
            <p:ph type="title"/>
          </p:nvPr>
        </p:nvSpPr>
        <p:spPr>
          <a:xfrm>
            <a:off x="1797666" y="445477"/>
            <a:ext cx="8596668" cy="1320800"/>
          </a:xfrm>
        </p:spPr>
        <p:txBody>
          <a:bodyPr/>
          <a:lstStyle/>
          <a:p>
            <a:pPr algn="ctr"/>
            <a:r>
              <a:rPr lang="en-US" dirty="0"/>
              <a:t>Relevant Imaging</a:t>
            </a:r>
          </a:p>
        </p:txBody>
      </p:sp>
      <p:pic>
        <p:nvPicPr>
          <p:cNvPr id="3" name="Picture 2">
            <a:extLst>
              <a:ext uri="{FF2B5EF4-FFF2-40B4-BE49-F238E27FC236}">
                <a16:creationId xmlns:a16="http://schemas.microsoft.com/office/drawing/2014/main" id="{FE58E3B8-FF4F-4836-9576-7ECF169CDA00}"/>
              </a:ext>
            </a:extLst>
          </p:cNvPr>
          <p:cNvPicPr>
            <a:picLocks noChangeAspect="1"/>
          </p:cNvPicPr>
          <p:nvPr/>
        </p:nvPicPr>
        <p:blipFill>
          <a:blip r:embed="rId3"/>
          <a:stretch>
            <a:fillRect/>
          </a:stretch>
        </p:blipFill>
        <p:spPr>
          <a:xfrm>
            <a:off x="748077" y="1291003"/>
            <a:ext cx="4615559" cy="4275994"/>
          </a:xfrm>
          <a:prstGeom prst="rect">
            <a:avLst/>
          </a:prstGeom>
        </p:spPr>
      </p:pic>
      <p:cxnSp>
        <p:nvCxnSpPr>
          <p:cNvPr id="7" name="Straight Arrow Connector 6">
            <a:extLst>
              <a:ext uri="{FF2B5EF4-FFF2-40B4-BE49-F238E27FC236}">
                <a16:creationId xmlns:a16="http://schemas.microsoft.com/office/drawing/2014/main" id="{8589056A-0359-4295-ACB0-BAF8CAEEB811}"/>
              </a:ext>
            </a:extLst>
          </p:cNvPr>
          <p:cNvCxnSpPr>
            <a:cxnSpLocks/>
          </p:cNvCxnSpPr>
          <p:nvPr/>
        </p:nvCxnSpPr>
        <p:spPr>
          <a:xfrm>
            <a:off x="1919111" y="2607733"/>
            <a:ext cx="428978" cy="0"/>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pic>
        <p:nvPicPr>
          <p:cNvPr id="12" name="Picture 11">
            <a:extLst>
              <a:ext uri="{FF2B5EF4-FFF2-40B4-BE49-F238E27FC236}">
                <a16:creationId xmlns:a16="http://schemas.microsoft.com/office/drawing/2014/main" id="{B89348A7-937D-444D-828F-E03593C26197}"/>
              </a:ext>
            </a:extLst>
          </p:cNvPr>
          <p:cNvPicPr>
            <a:picLocks noChangeAspect="1"/>
          </p:cNvPicPr>
          <p:nvPr/>
        </p:nvPicPr>
        <p:blipFill>
          <a:blip r:embed="rId4"/>
          <a:stretch>
            <a:fillRect/>
          </a:stretch>
        </p:blipFill>
        <p:spPr>
          <a:xfrm>
            <a:off x="6828366" y="1288623"/>
            <a:ext cx="4273614" cy="4273614"/>
          </a:xfrm>
          <a:prstGeom prst="rect">
            <a:avLst/>
          </a:prstGeom>
        </p:spPr>
      </p:pic>
      <p:sp>
        <p:nvSpPr>
          <p:cNvPr id="13" name="TextBox 12">
            <a:extLst>
              <a:ext uri="{FF2B5EF4-FFF2-40B4-BE49-F238E27FC236}">
                <a16:creationId xmlns:a16="http://schemas.microsoft.com/office/drawing/2014/main" id="{7405DA7F-22BA-4CA5-9A64-AB6E8DA05D1C}"/>
              </a:ext>
            </a:extLst>
          </p:cNvPr>
          <p:cNvSpPr txBox="1"/>
          <p:nvPr/>
        </p:nvSpPr>
        <p:spPr>
          <a:xfrm>
            <a:off x="6828366" y="5562237"/>
            <a:ext cx="4273614" cy="738664"/>
          </a:xfrm>
          <a:prstGeom prst="rect">
            <a:avLst/>
          </a:prstGeom>
          <a:noFill/>
        </p:spPr>
        <p:txBody>
          <a:bodyPr wrap="square" rtlCol="0">
            <a:spAutoFit/>
          </a:bodyPr>
          <a:lstStyle/>
          <a:p>
            <a:r>
              <a:rPr lang="en-US" dirty="0"/>
              <a:t>Normal anatomy of the liver</a:t>
            </a:r>
          </a:p>
          <a:p>
            <a:r>
              <a:rPr lang="en-US" sz="1200" dirty="0"/>
              <a:t>https://web.stanford.edu/dept/radiology/radiologysite/site305.html</a:t>
            </a:r>
          </a:p>
        </p:txBody>
      </p:sp>
      <p:sp>
        <p:nvSpPr>
          <p:cNvPr id="14" name="TextBox 13">
            <a:extLst>
              <a:ext uri="{FF2B5EF4-FFF2-40B4-BE49-F238E27FC236}">
                <a16:creationId xmlns:a16="http://schemas.microsoft.com/office/drawing/2014/main" id="{A5BBE190-9EA6-4217-8EE7-5B14FD8A8F00}"/>
              </a:ext>
            </a:extLst>
          </p:cNvPr>
          <p:cNvSpPr txBox="1"/>
          <p:nvPr/>
        </p:nvSpPr>
        <p:spPr>
          <a:xfrm>
            <a:off x="748077" y="5558909"/>
            <a:ext cx="4615558" cy="646331"/>
          </a:xfrm>
          <a:prstGeom prst="rect">
            <a:avLst/>
          </a:prstGeom>
          <a:noFill/>
        </p:spPr>
        <p:txBody>
          <a:bodyPr wrap="square" rtlCol="0">
            <a:spAutoFit/>
          </a:bodyPr>
          <a:lstStyle/>
          <a:p>
            <a:r>
              <a:rPr lang="en-US" dirty="0"/>
              <a:t>Patient’s liver with a transection in segment 4</a:t>
            </a:r>
          </a:p>
        </p:txBody>
      </p:sp>
    </p:spTree>
    <p:extLst>
      <p:ext uri="{BB962C8B-B14F-4D97-AF65-F5344CB8AC3E}">
        <p14:creationId xmlns:p14="http://schemas.microsoft.com/office/powerpoint/2010/main" val="3599859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B2F56-E090-4BA8-A1D6-BB982B2983D4}"/>
              </a:ext>
            </a:extLst>
          </p:cNvPr>
          <p:cNvSpPr>
            <a:spLocks noGrp="1"/>
          </p:cNvSpPr>
          <p:nvPr>
            <p:ph type="title"/>
          </p:nvPr>
        </p:nvSpPr>
        <p:spPr>
          <a:xfrm>
            <a:off x="1797666" y="445477"/>
            <a:ext cx="8596668" cy="1320800"/>
          </a:xfrm>
        </p:spPr>
        <p:txBody>
          <a:bodyPr/>
          <a:lstStyle/>
          <a:p>
            <a:pPr algn="ctr"/>
            <a:r>
              <a:rPr lang="en-US" dirty="0"/>
              <a:t>Relevant Imaging</a:t>
            </a:r>
          </a:p>
        </p:txBody>
      </p:sp>
      <p:cxnSp>
        <p:nvCxnSpPr>
          <p:cNvPr id="7" name="Straight Arrow Connector 6">
            <a:extLst>
              <a:ext uri="{FF2B5EF4-FFF2-40B4-BE49-F238E27FC236}">
                <a16:creationId xmlns:a16="http://schemas.microsoft.com/office/drawing/2014/main" id="{8589056A-0359-4295-ACB0-BAF8CAEEB811}"/>
              </a:ext>
            </a:extLst>
          </p:cNvPr>
          <p:cNvCxnSpPr>
            <a:cxnSpLocks/>
          </p:cNvCxnSpPr>
          <p:nvPr/>
        </p:nvCxnSpPr>
        <p:spPr>
          <a:xfrm>
            <a:off x="1919111" y="2607733"/>
            <a:ext cx="428978" cy="0"/>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A5BBE190-9EA6-4217-8EE7-5B14FD8A8F00}"/>
              </a:ext>
            </a:extLst>
          </p:cNvPr>
          <p:cNvSpPr txBox="1"/>
          <p:nvPr/>
        </p:nvSpPr>
        <p:spPr>
          <a:xfrm>
            <a:off x="748077" y="5528176"/>
            <a:ext cx="4615558" cy="646331"/>
          </a:xfrm>
          <a:prstGeom prst="rect">
            <a:avLst/>
          </a:prstGeom>
          <a:noFill/>
        </p:spPr>
        <p:txBody>
          <a:bodyPr wrap="square" rtlCol="0">
            <a:spAutoFit/>
          </a:bodyPr>
          <a:lstStyle/>
          <a:p>
            <a:r>
              <a:rPr lang="en-US" dirty="0"/>
              <a:t>4.0 X 3.9 cm mass near pancreatic head, peripancreatic fat stranding</a:t>
            </a:r>
          </a:p>
        </p:txBody>
      </p:sp>
      <p:pic>
        <p:nvPicPr>
          <p:cNvPr id="8" name="Picture 7">
            <a:extLst>
              <a:ext uri="{FF2B5EF4-FFF2-40B4-BE49-F238E27FC236}">
                <a16:creationId xmlns:a16="http://schemas.microsoft.com/office/drawing/2014/main" id="{3507E3DF-C633-416D-8FD7-B08CDF287EA9}"/>
              </a:ext>
            </a:extLst>
          </p:cNvPr>
          <p:cNvPicPr>
            <a:picLocks noChangeAspect="1"/>
          </p:cNvPicPr>
          <p:nvPr/>
        </p:nvPicPr>
        <p:blipFill>
          <a:blip r:embed="rId3"/>
          <a:stretch>
            <a:fillRect/>
          </a:stretch>
        </p:blipFill>
        <p:spPr>
          <a:xfrm>
            <a:off x="748077" y="1288623"/>
            <a:ext cx="5008156" cy="4238625"/>
          </a:xfrm>
          <a:prstGeom prst="rect">
            <a:avLst/>
          </a:prstGeom>
        </p:spPr>
      </p:pic>
      <p:pic>
        <p:nvPicPr>
          <p:cNvPr id="9" name="Picture 8">
            <a:extLst>
              <a:ext uri="{FF2B5EF4-FFF2-40B4-BE49-F238E27FC236}">
                <a16:creationId xmlns:a16="http://schemas.microsoft.com/office/drawing/2014/main" id="{8986648E-4E81-4127-8925-439BF1240192}"/>
              </a:ext>
            </a:extLst>
          </p:cNvPr>
          <p:cNvPicPr>
            <a:picLocks noChangeAspect="1"/>
          </p:cNvPicPr>
          <p:nvPr/>
        </p:nvPicPr>
        <p:blipFill>
          <a:blip r:embed="rId4"/>
          <a:stretch>
            <a:fillRect/>
          </a:stretch>
        </p:blipFill>
        <p:spPr>
          <a:xfrm>
            <a:off x="7081473" y="1288623"/>
            <a:ext cx="4362450" cy="4238625"/>
          </a:xfrm>
          <a:prstGeom prst="rect">
            <a:avLst/>
          </a:prstGeom>
        </p:spPr>
      </p:pic>
      <p:sp>
        <p:nvSpPr>
          <p:cNvPr id="10" name="TextBox 9">
            <a:extLst>
              <a:ext uri="{FF2B5EF4-FFF2-40B4-BE49-F238E27FC236}">
                <a16:creationId xmlns:a16="http://schemas.microsoft.com/office/drawing/2014/main" id="{5464ED44-EE68-4DBB-AA9D-372CA17E378F}"/>
              </a:ext>
            </a:extLst>
          </p:cNvPr>
          <p:cNvSpPr txBox="1"/>
          <p:nvPr/>
        </p:nvSpPr>
        <p:spPr>
          <a:xfrm>
            <a:off x="7081473" y="5527248"/>
            <a:ext cx="4629424" cy="553998"/>
          </a:xfrm>
          <a:prstGeom prst="rect">
            <a:avLst/>
          </a:prstGeom>
          <a:noFill/>
        </p:spPr>
        <p:txBody>
          <a:bodyPr wrap="square" rtlCol="0">
            <a:spAutoFit/>
          </a:bodyPr>
          <a:lstStyle/>
          <a:p>
            <a:r>
              <a:rPr lang="en-US" dirty="0"/>
              <a:t>Normal anatomy of the abdomen</a:t>
            </a:r>
          </a:p>
          <a:p>
            <a:r>
              <a:rPr lang="en-US" sz="1200" dirty="0"/>
              <a:t>https://www.radiologyinfo.org/en/info.cfm?pg=abdominct</a:t>
            </a:r>
          </a:p>
        </p:txBody>
      </p:sp>
      <p:cxnSp>
        <p:nvCxnSpPr>
          <p:cNvPr id="5" name="Straight Arrow Connector 4">
            <a:extLst>
              <a:ext uri="{FF2B5EF4-FFF2-40B4-BE49-F238E27FC236}">
                <a16:creationId xmlns:a16="http://schemas.microsoft.com/office/drawing/2014/main" id="{AEB906F7-05CD-4F11-89D1-3EB0614B4693}"/>
              </a:ext>
            </a:extLst>
          </p:cNvPr>
          <p:cNvCxnSpPr>
            <a:cxnSpLocks/>
          </p:cNvCxnSpPr>
          <p:nvPr/>
        </p:nvCxnSpPr>
        <p:spPr>
          <a:xfrm>
            <a:off x="2759994" y="2269067"/>
            <a:ext cx="137826" cy="728584"/>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74193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a:xfrm>
            <a:off x="1797666" y="462844"/>
            <a:ext cx="8596668" cy="1320800"/>
          </a:xfrm>
        </p:spPr>
        <p:txBody>
          <a:bodyPr/>
          <a:lstStyle/>
          <a:p>
            <a:pPr algn="ctr"/>
            <a:r>
              <a:rPr lang="en-US" dirty="0"/>
              <a:t>Key Findings</a:t>
            </a:r>
          </a:p>
        </p:txBody>
      </p:sp>
      <p:sp>
        <p:nvSpPr>
          <p:cNvPr id="3" name="Content Placeholder 2">
            <a:extLst>
              <a:ext uri="{FF2B5EF4-FFF2-40B4-BE49-F238E27FC236}">
                <a16:creationId xmlns:a16="http://schemas.microsoft.com/office/drawing/2014/main" id="{45136A3E-3FEA-401A-8F41-7104335DF68A}"/>
              </a:ext>
            </a:extLst>
          </p:cNvPr>
          <p:cNvSpPr>
            <a:spLocks noGrp="1"/>
          </p:cNvSpPr>
          <p:nvPr>
            <p:ph idx="1"/>
          </p:nvPr>
        </p:nvSpPr>
        <p:spPr>
          <a:xfrm>
            <a:off x="1797666" y="1652589"/>
            <a:ext cx="8596668" cy="3880773"/>
          </a:xfrm>
        </p:spPr>
        <p:txBody>
          <a:bodyPr/>
          <a:lstStyle/>
          <a:p>
            <a:r>
              <a:rPr lang="en-US" dirty="0"/>
              <a:t>Liver: Left liver lobe laceration in segment 4 and right liver lobe laceration in segment 6 (originally noted in 10/2020 scans)</a:t>
            </a:r>
          </a:p>
          <a:p>
            <a:r>
              <a:rPr lang="en-US" dirty="0"/>
              <a:t>Gallbladder: Edematous and thickened gallbladder wall. No stones</a:t>
            </a:r>
          </a:p>
          <a:p>
            <a:r>
              <a:rPr lang="en-US" dirty="0"/>
              <a:t>Pancreas: Peripancreatic fat stranding, 4.0X 3.9 cm fluid collection abutting the pancreatic head, pancreatic duct stent in place</a:t>
            </a:r>
          </a:p>
          <a:p>
            <a:r>
              <a:rPr lang="en-US" dirty="0"/>
              <a:t>Stomach: Percutaneous GJ tube in place</a:t>
            </a:r>
          </a:p>
          <a:p>
            <a:r>
              <a:rPr lang="en-US" dirty="0"/>
              <a:t>Colon: Colostomy in right lower quadrant</a:t>
            </a:r>
          </a:p>
          <a:p>
            <a:r>
              <a:rPr lang="en-US" dirty="0"/>
              <a:t>Bullet fragment noted at L2</a:t>
            </a:r>
          </a:p>
        </p:txBody>
      </p:sp>
    </p:spTree>
    <p:extLst>
      <p:ext uri="{BB962C8B-B14F-4D97-AF65-F5344CB8AC3E}">
        <p14:creationId xmlns:p14="http://schemas.microsoft.com/office/powerpoint/2010/main" val="729243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F67A5-9DA8-4D9D-A0F3-C50B166210C1}"/>
              </a:ext>
            </a:extLst>
          </p:cNvPr>
          <p:cNvSpPr>
            <a:spLocks noGrp="1"/>
          </p:cNvSpPr>
          <p:nvPr>
            <p:ph type="title"/>
          </p:nvPr>
        </p:nvSpPr>
        <p:spPr>
          <a:xfrm>
            <a:off x="1797666" y="474134"/>
            <a:ext cx="8596668" cy="1320800"/>
          </a:xfrm>
        </p:spPr>
        <p:txBody>
          <a:bodyPr/>
          <a:lstStyle/>
          <a:p>
            <a:pPr algn="ctr"/>
            <a:r>
              <a:rPr lang="en-US" dirty="0"/>
              <a:t>Differential Diagnosis</a:t>
            </a:r>
          </a:p>
        </p:txBody>
      </p:sp>
      <p:sp>
        <p:nvSpPr>
          <p:cNvPr id="3" name="Content Placeholder 2">
            <a:extLst>
              <a:ext uri="{FF2B5EF4-FFF2-40B4-BE49-F238E27FC236}">
                <a16:creationId xmlns:a16="http://schemas.microsoft.com/office/drawing/2014/main" id="{E0DC2B0A-3214-4459-9DE7-093A2FFDD75D}"/>
              </a:ext>
            </a:extLst>
          </p:cNvPr>
          <p:cNvSpPr>
            <a:spLocks noGrp="1"/>
          </p:cNvSpPr>
          <p:nvPr>
            <p:ph idx="1"/>
          </p:nvPr>
        </p:nvSpPr>
        <p:spPr>
          <a:xfrm>
            <a:off x="1797666" y="2081566"/>
            <a:ext cx="8596668" cy="3880773"/>
          </a:xfrm>
        </p:spPr>
        <p:txBody>
          <a:bodyPr/>
          <a:lstStyle/>
          <a:p>
            <a:r>
              <a:rPr lang="en-US" dirty="0"/>
              <a:t>Peripancreatic Abscess</a:t>
            </a:r>
          </a:p>
          <a:p>
            <a:r>
              <a:rPr lang="en-US" dirty="0"/>
              <a:t>Acute Pancreatitis with necrosis of the pancreatic head</a:t>
            </a:r>
          </a:p>
          <a:p>
            <a:r>
              <a:rPr lang="en-US" dirty="0"/>
              <a:t>Seroma</a:t>
            </a:r>
          </a:p>
          <a:p>
            <a:pPr marL="457200" lvl="1" indent="0">
              <a:buNone/>
            </a:pPr>
            <a:endParaRPr lang="en-US" dirty="0"/>
          </a:p>
        </p:txBody>
      </p:sp>
    </p:spTree>
    <p:extLst>
      <p:ext uri="{BB962C8B-B14F-4D97-AF65-F5344CB8AC3E}">
        <p14:creationId xmlns:p14="http://schemas.microsoft.com/office/powerpoint/2010/main" val="175955159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1353</TotalTime>
  <Words>993</Words>
  <Application>Microsoft Office PowerPoint</Application>
  <PresentationFormat>Widescreen</PresentationFormat>
  <Paragraphs>107</Paragraphs>
  <Slides>19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Adobe Garamond Pro</vt:lpstr>
      <vt:lpstr>Arial</vt:lpstr>
      <vt:lpstr>Calibri</vt:lpstr>
      <vt:lpstr>Trebuchet MS</vt:lpstr>
      <vt:lpstr>Wingdings 3</vt:lpstr>
      <vt:lpstr>Facet</vt:lpstr>
      <vt:lpstr>What Now? (Abscess)</vt:lpstr>
      <vt:lpstr>Clinical History</vt:lpstr>
      <vt:lpstr>Physical Exam</vt:lpstr>
      <vt:lpstr>Relevant Imaging</vt:lpstr>
      <vt:lpstr>Scout Image</vt:lpstr>
      <vt:lpstr>Relevant Imaging</vt:lpstr>
      <vt:lpstr>Relevant Imaging</vt:lpstr>
      <vt:lpstr>Key Findings</vt:lpstr>
      <vt:lpstr>Differential Diagnosis</vt:lpstr>
      <vt:lpstr>Treatment</vt:lpstr>
      <vt:lpstr>Post-CT-Guided Aspiration</vt:lpstr>
      <vt:lpstr>Final Diagnosis</vt:lpstr>
      <vt:lpstr>Discussion</vt:lpstr>
      <vt:lpstr>ACR Appropriateness Criteria</vt:lpstr>
      <vt:lpstr>ACR Appropriateness Criteria</vt:lpstr>
      <vt:lpstr>Cost (Derived from MHH Master List </vt:lpstr>
      <vt:lpstr>Take Home Points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(diagnosis)</dc:title>
  <dc:creator>Saagar Patel</dc:creator>
  <cp:lastModifiedBy>Alex Rogers</cp:lastModifiedBy>
  <cp:revision>37</cp:revision>
  <dcterms:created xsi:type="dcterms:W3CDTF">2019-09-13T05:09:22Z</dcterms:created>
  <dcterms:modified xsi:type="dcterms:W3CDTF">2021-01-04T20:47:08Z</dcterms:modified>
</cp:coreProperties>
</file>