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6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aravel, Manickam" initials="KM" lastIdx="8" clrIdx="0">
    <p:extLst>
      <p:ext uri="{19B8F6BF-5375-455C-9EA6-DF929625EA0E}">
        <p15:presenceInfo xmlns:p15="http://schemas.microsoft.com/office/powerpoint/2012/main" userId="S::manickam.kumaravel@uth.tmc.edu::5b425f44-68ac-4662-b696-6ba508bd0f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4:38.545" idx="2">
    <p:pos x="4140" y="3006"/>
    <p:text>Collaborating physician  (attending/resident)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5:28.314" idx="3">
    <p:pos x="7137" y="1179"/>
    <p:text>Pertinent clinical history. Pertinent vitals and physical findings and laboratory values.pertinent prior imaging.</p:text>
    <p:extLst>
      <p:ext uri="{C676402C-5697-4E1C-873F-D02D1690AC5C}">
        <p15:threadingInfo xmlns:p15="http://schemas.microsoft.com/office/powerpoint/2012/main" timeZoneBias="420"/>
      </p:ext>
    </p:extLst>
  </p:cm>
  <p:cm authorId="1" dt="2019-09-13T21:37:35.699" idx="5">
    <p:pos x="10" y="10"/>
    <p:text>Include a follow-up slide off differential diagnosis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6:57.937" idx="4">
    <p:pos x="2583" y="459"/>
    <p:text>Please label images with a legend so that it makes sense later on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7:57.821" idx="6">
    <p:pos x="10" y="10"/>
    <p:text>Differential diagnosis based on imaging findings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8:13.739" idx="7">
    <p:pos x="10" y="10"/>
    <p:text>Introducer  final diagnosis before discussion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8:56.616" idx="8">
    <p:pos x="10" y="10"/>
    <p:text>Final diagnosis with highlights mentioned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F93D-444E-4145-BBBB-C778E25C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4BD24-6B2D-4F0C-9951-AA45451F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3A9D-4B8C-48BE-B4E1-510F9B4E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8CF62D-F14E-4580-8184-BC76D68A3BD6}"/>
              </a:ext>
            </a:extLst>
          </p:cNvPr>
          <p:cNvGrpSpPr/>
          <p:nvPr userDrawn="1"/>
        </p:nvGrpSpPr>
        <p:grpSpPr>
          <a:xfrm>
            <a:off x="1419290" y="5344886"/>
            <a:ext cx="9557657" cy="1513114"/>
            <a:chOff x="-101600" y="5349875"/>
            <a:chExt cx="9557657" cy="1513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222221-99B3-487B-9E84-7709D5058CD5}"/>
                </a:ext>
              </a:extLst>
            </p:cNvPr>
            <p:cNvSpPr/>
            <p:nvPr userDrawn="1"/>
          </p:nvSpPr>
          <p:spPr>
            <a:xfrm>
              <a:off x="-101600" y="5349875"/>
              <a:ext cx="9557657" cy="151311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40B73D-FCF3-460C-BA3F-19C814E5B2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15" y="5608080"/>
              <a:ext cx="5149169" cy="859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6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CF77-DF06-493D-A550-E6B5FDC5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BB4A2-208D-4A95-9445-906CBBD7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57EFB-143F-46F8-89FF-466389C2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A9644-500A-4D4E-A7FB-722AC224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EE65-0676-4436-A45E-EB4867A0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F6F57-C2DA-4B49-AE74-40A4E544D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63672-9AE6-4139-B826-132B27A00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55986-5B03-43D0-B9AE-415952FB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C262-2476-487A-90A4-BE2F30EB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18207-C586-47C8-A5C6-D5892788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2FCA-6B91-457E-AF40-2EAC5AA5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F4AC-E34B-4957-ABA9-8CAD1530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DA22-D261-4BEF-939B-B11C7090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1D608-46CB-4D4C-9EF7-17E1ECEC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72729-3FFD-4115-B0A2-20F313F6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D6DA23-E649-4B0B-B20A-AB265094D053}"/>
              </a:ext>
            </a:extLst>
          </p:cNvPr>
          <p:cNvSpPr/>
          <p:nvPr userDrawn="1"/>
        </p:nvSpPr>
        <p:spPr>
          <a:xfrm>
            <a:off x="0" y="6241046"/>
            <a:ext cx="12192000" cy="6023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DFB9A-F977-4B78-8428-F8ACEDCF83F8}"/>
              </a:ext>
            </a:extLst>
          </p:cNvPr>
          <p:cNvSpPr txBox="1"/>
          <p:nvPr userDrawn="1"/>
        </p:nvSpPr>
        <p:spPr>
          <a:xfrm>
            <a:off x="4221583" y="6336672"/>
            <a:ext cx="3693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dobe Garamond Pro" panose="02020502060506020403" pitchFamily="18" charset="0"/>
              </a:rPr>
              <a:t>McGovern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7078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F83F-EE9C-45BA-B0AF-DDE4DA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EF7D3-6DEB-44BC-9B6F-26D4AC5B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32AF-7DF9-42DC-B0DE-74A4FB53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6233-2BE1-43F2-9612-05A4B52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702B0-FB7F-4380-ABB6-6B8C596F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61A3-724B-48E9-A36F-D0A30C6F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1AE6-3729-4AD6-A3D8-36C1BC287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FDA9C-B802-4CC5-B791-1F957C7CF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0E1D7-F9C1-4723-9BF3-3F9095DE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620F4-9E91-4C6C-B120-FD2BCD74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4600-8EBC-419A-9441-48F49E07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8342-8909-46BB-AB91-28864174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6153-D4B5-42BC-94BF-CCF6AAB80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18DEF-7A6B-4804-8CD2-F1BEE79C3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FDDFE-E25C-422B-8538-26A54E9DD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61F16-A61F-48CA-B6DE-D6E12EDB3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4A6B-9661-439F-9D22-03589EE0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C780C-C0CC-45E5-A032-268309A3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65D89-38A2-4677-BC7F-BA0DFB8B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7E8F-1087-4C29-91D5-5319DF46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22BD7-97F6-40D9-9330-6067D32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C63E3-8BB5-4DB5-9FE7-59B4EF12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E7BE7-9B7D-439A-B4C8-0D57FFDB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C6209-C741-4EA6-81CA-0575872F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86C08-0FEA-437E-8DBF-5BD1791C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BC8D-78AC-45D8-A593-15294AC8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A346-4AB2-425B-83F7-48B3F178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7E43-D112-495C-B052-5F3DAAF5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16687-90F1-40FB-A522-1F9B085D4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0480F-A465-495B-9EA4-72137FEF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D194-635C-4AD9-AAD1-D5773337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7DAD-276A-4260-9133-2486647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B3DC-A03B-4FA5-8A8C-D4BB390E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8096A-7F3A-4B39-8832-44F8D56D5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763CA-7EBF-4C4A-9074-CB302B66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8105-3176-4977-BE65-2745C6DD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6514-1EDE-4CA6-9EE3-9D3CC656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C4D9-8EFA-4513-B08A-26281EBE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D748D-1C6F-4CC0-B18D-E1409E33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EAE89-AE55-4A97-B0FF-28649F74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3511-DB32-4F69-A48A-528C891C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6365-18A5-4883-8E30-8DC8FAEB18E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EAA80-D800-4539-BF4B-C095AE394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4420-738F-4948-8D5B-A3FED505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triquetral-fracture?lang=us" TargetMode="External"/><Relationship Id="rId2" Type="http://schemas.openxmlformats.org/officeDocument/2006/relationships/hyperlink" Target="https://www.uptodate.com/contents/triquetrum-fractures?search=triquetral%20fracture&amp;source=search_result&amp;selectedTitle=1~10&amp;usage_type=default&amp;display_rank=1#H17589407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184758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ptmag.com/features/writers-on-the-web-theme-and-asking-the-central-question-what-the-heck-is-my-web-series-abou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riquetrum-fractures?search=triquetral%20fracture&amp;source=search_result&amp;selectedTitle=1~10&amp;usage_type=default&amp;display_rank=1#H6" TargetMode="External"/><Relationship Id="rId2" Type="http://schemas.openxmlformats.org/officeDocument/2006/relationships/hyperlink" Target="https://pubmed.ncbi.nlm.nih.gov/31847582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riquetrum-fractures?search=triquetral%20fracture&amp;source=search_result&amp;selectedTitle=1~10&amp;usage_type=default&amp;display_rank=1#H1758940736" TargetMode="External"/><Relationship Id="rId2" Type="http://schemas.openxmlformats.org/officeDocument/2006/relationships/hyperlink" Target="https://radiopaedia.org/articles/triquetral-fracture?lang=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D681-B8FD-4347-800D-AA193CFD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976" y="1530219"/>
            <a:ext cx="9144000" cy="944045"/>
          </a:xfrm>
        </p:spPr>
        <p:txBody>
          <a:bodyPr>
            <a:normAutofit fontScale="90000"/>
          </a:bodyPr>
          <a:lstStyle/>
          <a:p>
            <a:r>
              <a:rPr lang="en-US" dirty="0"/>
              <a:t>Acute Triquetral Fracture and Radiocarpal Subluxation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D603A-7EEC-4D1E-B5C5-4348356C0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Jason Fuller</a:t>
            </a:r>
          </a:p>
          <a:p>
            <a:r>
              <a:rPr lang="en-US" dirty="0"/>
              <a:t>1/8/21</a:t>
            </a:r>
          </a:p>
          <a:p>
            <a:r>
              <a:rPr lang="en-US" dirty="0"/>
              <a:t>RADS 4013 (Emergency Radiology)</a:t>
            </a:r>
          </a:p>
          <a:p>
            <a:r>
              <a:rPr lang="en-US" dirty="0"/>
              <a:t>Dr. Ron </a:t>
            </a:r>
            <a:r>
              <a:rPr lang="en-US" dirty="0" err="1"/>
              <a:t>Bilow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32953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45AECE-0DF0-4BF4-971B-1F58D548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Diagnosis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B29CA3-1B25-4C6C-ABFE-64326863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320208"/>
          </a:xfrm>
        </p:spPr>
        <p:txBody>
          <a:bodyPr>
            <a:normAutofit/>
          </a:bodyPr>
          <a:lstStyle/>
          <a:p>
            <a:r>
              <a:rPr lang="en-US" dirty="0"/>
              <a:t>Comminuted Triquetral fracture</a:t>
            </a:r>
          </a:p>
          <a:p>
            <a:r>
              <a:rPr lang="en-US" dirty="0"/>
              <a:t>Volar scaphoid subluxation</a:t>
            </a:r>
          </a:p>
          <a:p>
            <a:r>
              <a:rPr lang="en-US" dirty="0"/>
              <a:t>Volar Lunate subluxation</a:t>
            </a:r>
          </a:p>
          <a:p>
            <a:r>
              <a:rPr lang="en-US" dirty="0"/>
              <a:t>Small nondisplaced fractures to the Hamate, Capitate, and Lunate found on CT</a:t>
            </a:r>
          </a:p>
          <a:p>
            <a:r>
              <a:rPr lang="en-US" dirty="0"/>
              <a:t>No evidence of Ligamentous injuries on CT</a:t>
            </a:r>
          </a:p>
        </p:txBody>
      </p:sp>
    </p:spTree>
    <p:extLst>
      <p:ext uri="{BB962C8B-B14F-4D97-AF65-F5344CB8AC3E}">
        <p14:creationId xmlns:p14="http://schemas.microsoft.com/office/powerpoint/2010/main" val="29684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5AC7-F6A9-4F22-B0E1-F66A46D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 appropriateness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6E428-8077-41B8-9F1B-89348564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Variant 1: Acute blunt or penetrating trauma to the hand or wrist</a:t>
            </a:r>
          </a:p>
          <a:p>
            <a:pPr lvl="1"/>
            <a:r>
              <a:rPr lang="en-US" dirty="0"/>
              <a:t>Suggest Plain Film Radiographs (rad variable)</a:t>
            </a:r>
          </a:p>
          <a:p>
            <a:pPr lvl="1"/>
            <a:endParaRPr lang="en-US" dirty="0"/>
          </a:p>
          <a:p>
            <a:r>
              <a:rPr lang="en-US" dirty="0"/>
              <a:t>Variant 4: Initial radiographs showing distal radioulnar joint or carpal malalignment in the absence of fracture. Next imaging study.</a:t>
            </a:r>
          </a:p>
          <a:p>
            <a:pPr lvl="1"/>
            <a:r>
              <a:rPr lang="en-US" dirty="0"/>
              <a:t>CT w/o contrast (rad </a:t>
            </a:r>
            <a:r>
              <a:rPr lang="en-US" dirty="0" err="1"/>
              <a:t>lvl</a:t>
            </a:r>
            <a:r>
              <a:rPr lang="en-US" dirty="0"/>
              <a:t> 1), MRI w/o contrast, or MRI arthrography (rad none)</a:t>
            </a:r>
          </a:p>
        </p:txBody>
      </p:sp>
    </p:spTree>
    <p:extLst>
      <p:ext uri="{BB962C8B-B14F-4D97-AF65-F5344CB8AC3E}">
        <p14:creationId xmlns:p14="http://schemas.microsoft.com/office/powerpoint/2010/main" val="202627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AD7D-FB5F-46C4-93C2-DB88FB84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Cost of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DD0D-9040-4817-948D-1A0C3EBBE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82"/>
            <a:ext cx="4873487" cy="453541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Ankle 3 view unilateral = $741.25</a:t>
            </a:r>
          </a:p>
          <a:p>
            <a:r>
              <a:rPr lang="en-US" sz="1600" dirty="0"/>
              <a:t>Elbow 3 view unilateral = $615</a:t>
            </a:r>
          </a:p>
          <a:p>
            <a:r>
              <a:rPr lang="en-US" sz="1600" dirty="0"/>
              <a:t>Femur 1 view unilateral - $667</a:t>
            </a:r>
          </a:p>
          <a:p>
            <a:r>
              <a:rPr lang="en-US" sz="1600" dirty="0"/>
              <a:t>2 x Femur Series DX = $3782.50</a:t>
            </a:r>
          </a:p>
          <a:p>
            <a:r>
              <a:rPr lang="en-US" sz="1600" dirty="0"/>
              <a:t>Foot 3 view unilateral = $1233.75</a:t>
            </a:r>
          </a:p>
          <a:p>
            <a:r>
              <a:rPr lang="en-US" sz="1600" dirty="0"/>
              <a:t>Forearm 2 views unilateral = $1190.50</a:t>
            </a:r>
          </a:p>
          <a:p>
            <a:r>
              <a:rPr lang="en-US" sz="1600" dirty="0"/>
              <a:t>Hand 3 views unilateral = $1319.75</a:t>
            </a:r>
          </a:p>
          <a:p>
            <a:r>
              <a:rPr lang="en-US" sz="1600" dirty="0"/>
              <a:t>Hip 2/3 views unilateral = $8740.50</a:t>
            </a:r>
          </a:p>
          <a:p>
            <a:r>
              <a:rPr lang="en-US" sz="1600" dirty="0" err="1"/>
              <a:t>Humerus</a:t>
            </a:r>
            <a:r>
              <a:rPr lang="en-US" sz="1600" dirty="0"/>
              <a:t> 2 views unilateral = $1181.25</a:t>
            </a:r>
          </a:p>
          <a:p>
            <a:r>
              <a:rPr lang="en-US" sz="1600" dirty="0"/>
              <a:t>Knee 3 views unilateral = $2794.75</a:t>
            </a:r>
          </a:p>
          <a:p>
            <a:r>
              <a:rPr lang="en-US" sz="1600" dirty="0"/>
              <a:t>Knee 1-2 views unilateral = $887.25</a:t>
            </a:r>
          </a:p>
          <a:p>
            <a:r>
              <a:rPr lang="en-US" sz="1600" dirty="0"/>
              <a:t>Pelvis 1-2 views = $973</a:t>
            </a:r>
          </a:p>
          <a:p>
            <a:r>
              <a:rPr lang="en-US" sz="1600" dirty="0"/>
              <a:t>Shoulder 2+ views unilateral = $674.25</a:t>
            </a:r>
          </a:p>
          <a:p>
            <a:r>
              <a:rPr lang="en-US" sz="1600" dirty="0"/>
              <a:t>Wrist 3 view unilateral = $482.50</a:t>
            </a:r>
          </a:p>
          <a:p>
            <a:r>
              <a:rPr lang="en-US" sz="1600" dirty="0"/>
              <a:t>Tib/Fib 2 views unilateral = $1327.25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40569-1089-49D5-8666-E414D224A2E1}"/>
              </a:ext>
            </a:extLst>
          </p:cNvPr>
          <p:cNvSpPr txBox="1"/>
          <p:nvPr/>
        </p:nvSpPr>
        <p:spPr>
          <a:xfrm>
            <a:off x="5923722" y="1470991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CT Pelvis w/o contrast = $139.75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CT Head or Brain w/o contrast = $4111.75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CT chest/</a:t>
            </a:r>
            <a:r>
              <a:rPr lang="en-US" dirty="0" err="1">
                <a:solidFill>
                  <a:schemeClr val="bg1"/>
                </a:solidFill>
              </a:rPr>
              <a:t>abd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pelv</a:t>
            </a:r>
            <a:r>
              <a:rPr lang="en-US" dirty="0">
                <a:solidFill>
                  <a:schemeClr val="bg1"/>
                </a:solidFill>
              </a:rPr>
              <a:t> with contrast = $5574.25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CT Facial Bones w/o contrast = $10219.75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CTA Neck = $670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CT C-spine w/o contrast = $3325.25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CT wrist w/o contrast = $1838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MRI C-Spine w/o contrast = $6247.75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35349-9C6B-44BE-ACC2-54E1AB9F798E}"/>
              </a:ext>
            </a:extLst>
          </p:cNvPr>
          <p:cNvSpPr txBox="1"/>
          <p:nvPr/>
        </p:nvSpPr>
        <p:spPr>
          <a:xfrm>
            <a:off x="5923722" y="4518991"/>
            <a:ext cx="34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= $58737</a:t>
            </a:r>
          </a:p>
        </p:txBody>
      </p:sp>
    </p:spTree>
    <p:extLst>
      <p:ext uri="{BB962C8B-B14F-4D97-AF65-F5344CB8AC3E}">
        <p14:creationId xmlns:p14="http://schemas.microsoft.com/office/powerpoint/2010/main" val="226002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E43E-EE6B-4D0E-9EB6-B62AE224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F59D-59F8-4BDF-92E4-0CD9CE33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068" y="1825625"/>
            <a:ext cx="5999585" cy="4351338"/>
          </a:xfrm>
        </p:spPr>
        <p:txBody>
          <a:bodyPr/>
          <a:lstStyle/>
          <a:p>
            <a:r>
              <a:rPr lang="en-US" dirty="0"/>
              <a:t>Triquetral fractures are a rare in isolation and somewhat difficult to diagnose with plain film Xray</a:t>
            </a:r>
          </a:p>
          <a:p>
            <a:r>
              <a:rPr lang="en-US" dirty="0"/>
              <a:t>Important to consider fractures other than scaphoid and radial head when evaluating the wrist in the setting of trauma</a:t>
            </a:r>
          </a:p>
          <a:p>
            <a:r>
              <a:rPr lang="en-US" dirty="0"/>
              <a:t>Use CT or MRI to assess for additional carpal fractures and soft tissue injury</a:t>
            </a:r>
          </a:p>
        </p:txBody>
      </p:sp>
    </p:spTree>
    <p:extLst>
      <p:ext uri="{BB962C8B-B14F-4D97-AF65-F5344CB8AC3E}">
        <p14:creationId xmlns:p14="http://schemas.microsoft.com/office/powerpoint/2010/main" val="287537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0E37-7B66-41A1-8FEB-27409046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8D92A-C1BE-4879-8A55-1A3252D8F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https://www.uptodate.com/contents/triquetrum-fractures?search=triquetral%20fracture&amp;source=search_result&amp;selectedTitle=1~10&amp;usage_type=default&amp;display_rank=1#H1758940736</a:t>
            </a:r>
            <a:endParaRPr lang="en-US" dirty="0"/>
          </a:p>
          <a:p>
            <a:r>
              <a:rPr lang="en-US" dirty="0">
                <a:hlinkClick r:id="rId3"/>
              </a:rPr>
              <a:t>https://radiopaedia.org/articles/triquetral-fracture?lang=us</a:t>
            </a:r>
            <a:endParaRPr lang="en-US" dirty="0"/>
          </a:p>
          <a:p>
            <a:r>
              <a:rPr lang="en-US" dirty="0">
                <a:hlinkClick r:id="rId4"/>
              </a:rPr>
              <a:t>https://pubmed.ncbi.nlm.nih.gov/31847582/</a:t>
            </a:r>
            <a:endParaRPr lang="en-US" dirty="0"/>
          </a:p>
          <a:p>
            <a:r>
              <a:rPr lang="en-US" dirty="0"/>
              <a:t>Memorial-Hermann Chargemaster</a:t>
            </a:r>
          </a:p>
        </p:txBody>
      </p:sp>
    </p:spTree>
    <p:extLst>
      <p:ext uri="{BB962C8B-B14F-4D97-AF65-F5344CB8AC3E}">
        <p14:creationId xmlns:p14="http://schemas.microsoft.com/office/powerpoint/2010/main" val="395869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889A8-B64D-41BC-828B-03492D48A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70EF68-5AB2-40F5-80ED-3EA72D58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354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52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1E91-4F42-403A-A4AF-58C8F8A7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E120-3F07-4FB1-9690-F2D8CBCB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41 </a:t>
            </a:r>
            <a:r>
              <a:rPr lang="en-US" dirty="0" err="1"/>
              <a:t>y.o</a:t>
            </a:r>
            <a:r>
              <a:rPr lang="en-US" dirty="0"/>
              <a:t>. Female presenting as level I Trauma after an MVC in which she drove through a concrete barrier at highway speeds and fell approx. 50 ft onto pavement below. Prolonged extrication by EMS.</a:t>
            </a:r>
          </a:p>
          <a:p>
            <a:pPr lvl="1"/>
            <a:r>
              <a:rPr lang="en-US" dirty="0"/>
              <a:t>GCS 13. Initially complained of pain to her L occiput, neck, L chest, L hip, and L forearm/wrist. CTs were ordered of the head and C-spine and </a:t>
            </a:r>
            <a:r>
              <a:rPr lang="en-US" dirty="0" err="1"/>
              <a:t>Xrays</a:t>
            </a:r>
            <a:r>
              <a:rPr lang="en-US" dirty="0"/>
              <a:t> of the chest, LLE and LUE.</a:t>
            </a:r>
          </a:p>
          <a:p>
            <a:pPr lvl="1"/>
            <a:r>
              <a:rPr lang="en-US" dirty="0"/>
              <a:t>Exam showed tenderness over the L wrist and decreased ROM secondary to pain. Overlying abrasions and swelling noted. Denied neuro deficits.</a:t>
            </a:r>
          </a:p>
          <a:p>
            <a:pPr lvl="1"/>
            <a:r>
              <a:rPr lang="en-US" dirty="0"/>
              <a:t>Pt was initially found to be hypotensive on arrival and was given 1 unit of </a:t>
            </a:r>
            <a:r>
              <a:rPr lang="en-US" dirty="0" err="1"/>
              <a:t>pRBC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75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3EE9F-764D-487C-B3B6-1D8D6A619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0357"/>
            <a:ext cx="4222908" cy="49907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view Left Wrist 12/28/20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4F897-26C7-4269-A566-E2C020E8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36585"/>
            <a:ext cx="6141454" cy="4528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1DF657-EF22-4DD3-AEA1-545F8762141E}"/>
              </a:ext>
            </a:extLst>
          </p:cNvPr>
          <p:cNvSpPr txBox="1"/>
          <p:nvPr/>
        </p:nvSpPr>
        <p:spPr>
          <a:xfrm>
            <a:off x="7275443" y="5830957"/>
            <a:ext cx="21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https://www.pinterest.com/pin/211174966968730/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76EE062-AFC4-4BEB-8929-9A51B5D08AD9}"/>
              </a:ext>
            </a:extLst>
          </p:cNvPr>
          <p:cNvCxnSpPr>
            <a:cxnSpLocks/>
          </p:cNvCxnSpPr>
          <p:nvPr/>
        </p:nvCxnSpPr>
        <p:spPr>
          <a:xfrm flipH="1" flipV="1">
            <a:off x="3803374" y="4141478"/>
            <a:ext cx="675861" cy="6690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806F18-AEA5-4644-8E4F-5ED62DDAA579}"/>
              </a:ext>
            </a:extLst>
          </p:cNvPr>
          <p:cNvSpPr txBox="1"/>
          <p:nvPr/>
        </p:nvSpPr>
        <p:spPr>
          <a:xfrm>
            <a:off x="4320209" y="4810539"/>
            <a:ext cx="116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Lister’s Tubercle (Distal radial)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902EF9-44E9-44CE-9D94-B67AA6A7051B}"/>
              </a:ext>
            </a:extLst>
          </p:cNvPr>
          <p:cNvCxnSpPr>
            <a:cxnSpLocks/>
          </p:cNvCxnSpPr>
          <p:nvPr/>
        </p:nvCxnSpPr>
        <p:spPr>
          <a:xfrm>
            <a:off x="2413118" y="3531704"/>
            <a:ext cx="2066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3EE1C8-8060-46C2-835C-B9913234EE3A}"/>
              </a:ext>
            </a:extLst>
          </p:cNvPr>
          <p:cNvCxnSpPr/>
          <p:nvPr/>
        </p:nvCxnSpPr>
        <p:spPr>
          <a:xfrm>
            <a:off x="2413118" y="3962400"/>
            <a:ext cx="2066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5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B90762-14EF-4FBD-B20C-15E908E4B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33640"/>
            <a:ext cx="4224131" cy="48608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EE41C-717C-4739-8991-63AFB0AB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view Left Wrist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206D4-FB56-4D96-A6C8-359E4462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947" y="1333640"/>
            <a:ext cx="3750236" cy="4860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922F8-0859-45B5-8502-D906BC1B50A6}"/>
              </a:ext>
            </a:extLst>
          </p:cNvPr>
          <p:cNvSpPr txBox="1"/>
          <p:nvPr/>
        </p:nvSpPr>
        <p:spPr>
          <a:xfrm>
            <a:off x="7474226" y="6213533"/>
            <a:ext cx="166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https://www.pinterest.com/pin/45528646203328481/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905E72-A203-4382-A0D7-C83FEB536EEA}"/>
              </a:ext>
            </a:extLst>
          </p:cNvPr>
          <p:cNvCxnSpPr>
            <a:cxnSpLocks/>
          </p:cNvCxnSpPr>
          <p:nvPr/>
        </p:nvCxnSpPr>
        <p:spPr>
          <a:xfrm flipV="1">
            <a:off x="2014330" y="3581400"/>
            <a:ext cx="689113" cy="3544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9035A5-1BFE-4CEE-B6B9-B261455AC8BF}"/>
              </a:ext>
            </a:extLst>
          </p:cNvPr>
          <p:cNvSpPr txBox="1"/>
          <p:nvPr/>
        </p:nvSpPr>
        <p:spPr>
          <a:xfrm>
            <a:off x="960782" y="3935896"/>
            <a:ext cx="13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Triquetrium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8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03B8A-15C0-40EE-A1AC-C140AE7D8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6" y="1460093"/>
            <a:ext cx="5529750" cy="45819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3EBBD-E26E-485E-A984-7381FEA9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view L wrist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D71D7-7B03-4B02-ACE4-D0908750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64" y="1455943"/>
            <a:ext cx="4176027" cy="4586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5CB08-6B24-4785-A6F6-931D4D8875D0}"/>
              </a:ext>
            </a:extLst>
          </p:cNvPr>
          <p:cNvSpPr txBox="1"/>
          <p:nvPr/>
        </p:nvSpPr>
        <p:spPr>
          <a:xfrm>
            <a:off x="7235687" y="6042026"/>
            <a:ext cx="286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https://www.pinterest.com/pin/110760472061910919/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94E07B-0FDA-4788-A123-486B8D20FCCB}"/>
              </a:ext>
            </a:extLst>
          </p:cNvPr>
          <p:cNvCxnSpPr/>
          <p:nvPr/>
        </p:nvCxnSpPr>
        <p:spPr>
          <a:xfrm flipV="1">
            <a:off x="2226365" y="3061252"/>
            <a:ext cx="371061" cy="36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7E5836-BAB9-41F6-A495-D4F9362C5665}"/>
              </a:ext>
            </a:extLst>
          </p:cNvPr>
          <p:cNvSpPr txBox="1"/>
          <p:nvPr/>
        </p:nvSpPr>
        <p:spPr>
          <a:xfrm>
            <a:off x="1404730" y="3429000"/>
            <a:ext cx="137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Triquetral fragment (Pooping Duck Sign)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34F70-D272-4162-8ACA-262AB9AE99CD}"/>
              </a:ext>
            </a:extLst>
          </p:cNvPr>
          <p:cNvSpPr txBox="1"/>
          <p:nvPr/>
        </p:nvSpPr>
        <p:spPr>
          <a:xfrm>
            <a:off x="838200" y="6042026"/>
            <a:ext cx="246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https://radiopaedia.org/articles/pooping-duck-sign?lang=us</a:t>
            </a:r>
          </a:p>
        </p:txBody>
      </p:sp>
    </p:spTree>
    <p:extLst>
      <p:ext uri="{BB962C8B-B14F-4D97-AF65-F5344CB8AC3E}">
        <p14:creationId xmlns:p14="http://schemas.microsoft.com/office/powerpoint/2010/main" val="406298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627C-1E13-4ABE-A77A-7D681C62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6A3E-3FEA-401A-8F41-7104335D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Medially displaced radiocarpal subluxation of approx. 1 cm</a:t>
            </a:r>
          </a:p>
          <a:p>
            <a:r>
              <a:rPr lang="en-US" dirty="0"/>
              <a:t>Comminuted fracture of Triquetrum with approx. 5 mm dorsal fragment</a:t>
            </a:r>
          </a:p>
          <a:p>
            <a:r>
              <a:rPr lang="en-US" dirty="0"/>
              <a:t>Soft tissue swelling of the distal forearm and wrist</a:t>
            </a:r>
          </a:p>
          <a:p>
            <a:r>
              <a:rPr lang="en-US" dirty="0"/>
              <a:t>No evidence of fracture to the radius, ulna, metacarpals, or phalanges</a:t>
            </a:r>
          </a:p>
        </p:txBody>
      </p:sp>
    </p:spTree>
    <p:extLst>
      <p:ext uri="{BB962C8B-B14F-4D97-AF65-F5344CB8AC3E}">
        <p14:creationId xmlns:p14="http://schemas.microsoft.com/office/powerpoint/2010/main" val="72924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67A5-9DA8-4D9D-A0F3-C50B166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2B0A-3214-4459-9DE7-093A2FFDD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Comminuted Triquetral fracture</a:t>
            </a:r>
          </a:p>
          <a:p>
            <a:endParaRPr lang="en-US" dirty="0"/>
          </a:p>
          <a:p>
            <a:r>
              <a:rPr lang="en-US" dirty="0"/>
              <a:t>Fractures to other carpal bones</a:t>
            </a:r>
          </a:p>
          <a:p>
            <a:endParaRPr lang="en-US" dirty="0"/>
          </a:p>
          <a:p>
            <a:r>
              <a:rPr lang="en-US" dirty="0"/>
              <a:t>Radiocarpal subluxation</a:t>
            </a:r>
          </a:p>
          <a:p>
            <a:endParaRPr lang="en-US" dirty="0"/>
          </a:p>
          <a:p>
            <a:r>
              <a:rPr lang="en-US" dirty="0"/>
              <a:t>Ligamentous injuries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5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31B0-B653-41BC-94EE-2104792F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2696-593D-4C91-8105-E7769D48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Injuries depicted on patient’s Xray are consistent with high impact wrist trauma, so entire extremity should be evaluated</a:t>
            </a:r>
          </a:p>
          <a:p>
            <a:r>
              <a:rPr lang="en-US" dirty="0"/>
              <a:t>Injuries are consistent with the exam findings of tenderness, swelling, and decreased ROM of the L wrist</a:t>
            </a:r>
          </a:p>
          <a:p>
            <a:r>
              <a:rPr lang="en-US" dirty="0"/>
              <a:t>CT should be performed for additional evaluation of carpal bones and potential ligamentous injuries based on ACR guidelines</a:t>
            </a:r>
          </a:p>
          <a:p>
            <a:r>
              <a:rPr lang="en-US" dirty="0"/>
              <a:t>Displaced triquetral fractures are managed operatively with open reduction and internal fixation</a:t>
            </a:r>
          </a:p>
          <a:p>
            <a:r>
              <a:rPr lang="en-US" dirty="0"/>
              <a:t>Radiocarpal subluxations are assessed for instability and fixated as needed with dorsal spanning plates in order to avoid risk of infections with external fixation and assist with post-op rehab and functionality.</a:t>
            </a:r>
          </a:p>
          <a:p>
            <a:pPr marL="0" indent="0">
              <a:buNone/>
            </a:pPr>
            <a:r>
              <a:rPr lang="en-US" sz="1700" dirty="0">
                <a:hlinkClick r:id="rId2"/>
              </a:rPr>
              <a:t>https://pubmed.ncbi.nlm.nih.gov/31847582/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https://www.uptodate.com/contents/triquetrum-fractures?search=triquetral%20fracture&amp;source=search_result&amp;selectedTitle=1~10&amp;usage_type=default&amp;display_rank=1#H6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4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93A0-5AEC-4C41-99CB-0F8264AE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Discussion (</a:t>
            </a:r>
            <a:r>
              <a:rPr lang="en-US" dirty="0" err="1">
                <a:solidFill>
                  <a:schemeClr val="bg1"/>
                </a:solidFill>
              </a:rPr>
              <a:t>cont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60E61-66BF-409E-93A3-B77164D3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Triquetral fractures make up between 13-28% of all carpal bone fractures with scaphoid being the most common</a:t>
            </a:r>
          </a:p>
          <a:p>
            <a:r>
              <a:rPr lang="en-US" dirty="0"/>
              <a:t>Sensitivity of diagnosis with conventional radiography is around 20-29%</a:t>
            </a:r>
          </a:p>
          <a:p>
            <a:r>
              <a:rPr lang="en-US" dirty="0"/>
              <a:t>These fractures are difficult to appreciate on PA views because the pisiform obstructs the view of the triquetral body</a:t>
            </a:r>
          </a:p>
          <a:p>
            <a:r>
              <a:rPr lang="en-US" dirty="0"/>
              <a:t>3 types of triquetral fractures have been described: Dorsal avulsion, Triquetral body, and volar avulsion</a:t>
            </a:r>
          </a:p>
          <a:p>
            <a:r>
              <a:rPr lang="en-US" dirty="0"/>
              <a:t>Rarely seen in isolation. Typically fractures to additional carpal bones and ligamentous injuries to distal radiocarpal and radioulnar joints are present</a:t>
            </a:r>
          </a:p>
          <a:p>
            <a:r>
              <a:rPr lang="en-US" dirty="0"/>
              <a:t>Highly favorable prognosis is expected after 4-6 weeks of immobilization and adequate rehabilitation to restore strength and ROM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https://radiopaedia.org/articles/triquetral-fracture?lang=us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https://www.uptodate.com/contents/triquetrum-fractures?search=triquetral%20fracture&amp;source=search_result&amp;selectedTitle=1~10&amp;usage_type=default&amp;display_rank=1#H1758940736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4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1018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Adobe Garamond Pro</vt:lpstr>
      <vt:lpstr>Arial</vt:lpstr>
      <vt:lpstr>Calibri</vt:lpstr>
      <vt:lpstr>Calibri Light</vt:lpstr>
      <vt:lpstr>Office Theme</vt:lpstr>
      <vt:lpstr>Acute Triquetral Fracture and Radiocarpal Subluxation</vt:lpstr>
      <vt:lpstr>HPI</vt:lpstr>
      <vt:lpstr>PA view Left Wrist 12/28/20</vt:lpstr>
      <vt:lpstr>Oblique view Left Wrist</vt:lpstr>
      <vt:lpstr>Lateral view L wrist</vt:lpstr>
      <vt:lpstr>Summary of Key Findings</vt:lpstr>
      <vt:lpstr>Differential Diagnosis</vt:lpstr>
      <vt:lpstr>Discussion</vt:lpstr>
      <vt:lpstr>Discussion (cont)</vt:lpstr>
      <vt:lpstr>Final Diagnosis</vt:lpstr>
      <vt:lpstr>ACR appropriateness Criteria</vt:lpstr>
      <vt:lpstr>Estimated Cost of Imaging</vt:lpstr>
      <vt:lpstr>Take Home Points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(diagnosis)</dc:title>
  <dc:creator>Saagar Patel</dc:creator>
  <cp:lastModifiedBy>Jason Fuller</cp:lastModifiedBy>
  <cp:revision>27</cp:revision>
  <dcterms:created xsi:type="dcterms:W3CDTF">2019-09-13T05:09:22Z</dcterms:created>
  <dcterms:modified xsi:type="dcterms:W3CDTF">2021-01-08T15:57:35Z</dcterms:modified>
</cp:coreProperties>
</file>