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71" r:id="rId4"/>
    <p:sldId id="278" r:id="rId5"/>
    <p:sldId id="272" r:id="rId6"/>
    <p:sldId id="273" r:id="rId7"/>
    <p:sldId id="276" r:id="rId8"/>
    <p:sldId id="277" r:id="rId9"/>
    <p:sldId id="274" r:id="rId10"/>
    <p:sldId id="275" r:id="rId11"/>
    <p:sldId id="285" r:id="rId12"/>
    <p:sldId id="279" r:id="rId13"/>
    <p:sldId id="287" r:id="rId14"/>
    <p:sldId id="284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maravel, Manickam" initials="KM" lastIdx="8" clrIdx="0">
    <p:extLst>
      <p:ext uri="{19B8F6BF-5375-455C-9EA6-DF929625EA0E}">
        <p15:presenceInfo xmlns:p15="http://schemas.microsoft.com/office/powerpoint/2012/main" userId="S::manickam.kumaravel@uth.tmc.edu::5b425f44-68ac-4662-b696-6ba508bd0f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80839" autoAdjust="0"/>
  </p:normalViewPr>
  <p:slideViewPr>
    <p:cSldViewPr snapToGrid="0">
      <p:cViewPr varScale="1">
        <p:scale>
          <a:sx n="43" d="100"/>
          <a:sy n="43" d="100"/>
        </p:scale>
        <p:origin x="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C5634-DB9E-4515-8E93-D1FEA5B97442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43B94-690A-4C77-822F-5D86F9029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4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43B94-690A-4C77-822F-5D86F90297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92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43B94-690A-4C77-822F-5D86F90297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2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https://radiopaedia.org/articles/foot-series?lang=us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43B94-690A-4C77-822F-5D86F90297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74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43B94-690A-4C77-822F-5D86F90297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32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43B94-690A-4C77-822F-5D86F90297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2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https://www.memorialhermann.org/patients-caregivers/pricing-estimates-and-information/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43B94-690A-4C77-822F-5D86F90297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65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A43B94-690A-4C77-822F-5D86F90297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7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F93D-444E-4145-BBBB-C778E25C7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4BD24-6B2D-4F0C-9951-AA45451F6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13A9D-4B8C-48BE-B4E1-510F9B4E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8CF62D-F14E-4580-8184-BC76D68A3BD6}"/>
              </a:ext>
            </a:extLst>
          </p:cNvPr>
          <p:cNvGrpSpPr/>
          <p:nvPr userDrawn="1"/>
        </p:nvGrpSpPr>
        <p:grpSpPr>
          <a:xfrm>
            <a:off x="1419290" y="5344886"/>
            <a:ext cx="9557657" cy="1513114"/>
            <a:chOff x="-101600" y="5349875"/>
            <a:chExt cx="9557657" cy="151311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222221-99B3-487B-9E84-7709D5058CD5}"/>
                </a:ext>
              </a:extLst>
            </p:cNvPr>
            <p:cNvSpPr/>
            <p:nvPr userDrawn="1"/>
          </p:nvSpPr>
          <p:spPr>
            <a:xfrm>
              <a:off x="-101600" y="5349875"/>
              <a:ext cx="9557657" cy="1513114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40B73D-FCF3-460C-BA3F-19C814E5B2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415" y="5608080"/>
              <a:ext cx="5149169" cy="859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5675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CF77-DF06-493D-A550-E6B5FDC5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BB4A2-208D-4A95-9445-906CBBD7A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57EFB-143F-46F8-89FF-466389C20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A9644-500A-4D4E-A7FB-722AC224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5EE65-0676-4436-A45E-EB4867A0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9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F6F57-C2DA-4B49-AE74-40A4E544DA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63672-9AE6-4139-B826-132B27A00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55986-5B03-43D0-B9AE-415952FB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3C262-2476-487A-90A4-BE2F30EB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18207-C586-47C8-A5C6-D5892788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2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42FCA-6B91-457E-AF40-2EAC5AA55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F4AC-E34B-4957-ABA9-8CAD1530B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DDA22-D261-4BEF-939B-B11C7090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1D608-46CB-4D4C-9EF7-17E1ECEC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72729-3FFD-4115-B0A2-20F313F6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D6DA23-E649-4B0B-B20A-AB265094D053}"/>
              </a:ext>
            </a:extLst>
          </p:cNvPr>
          <p:cNvSpPr/>
          <p:nvPr userDrawn="1"/>
        </p:nvSpPr>
        <p:spPr>
          <a:xfrm>
            <a:off x="0" y="6241046"/>
            <a:ext cx="12192000" cy="6023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DFB9A-F977-4B78-8428-F8ACEDCF83F8}"/>
              </a:ext>
            </a:extLst>
          </p:cNvPr>
          <p:cNvSpPr txBox="1"/>
          <p:nvPr userDrawn="1"/>
        </p:nvSpPr>
        <p:spPr>
          <a:xfrm>
            <a:off x="4221583" y="6336672"/>
            <a:ext cx="3693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dobe Garamond Pro" panose="02020502060506020403" pitchFamily="18" charset="0"/>
              </a:rPr>
              <a:t>McGovern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270788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F83F-EE9C-45BA-B0AF-DDE4DABA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EF7D3-6DEB-44BC-9B6F-26D4AC5B2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932AF-7DF9-42DC-B0DE-74A4FB53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66233-2BE1-43F2-9612-05A4B525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702B0-FB7F-4380-ABB6-6B8C596F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3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61A3-724B-48E9-A36F-D0A30C6F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1AE6-3729-4AD6-A3D8-36C1BC287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FDA9C-B802-4CC5-B791-1F957C7CF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0E1D7-F9C1-4723-9BF3-3F9095DE4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620F4-9E91-4C6C-B120-FD2BCD74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D4600-8EBC-419A-9441-48F49E07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3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48342-8909-46BB-AB91-28864174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06153-D4B5-42BC-94BF-CCF6AAB80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18DEF-7A6B-4804-8CD2-F1BEE79C3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FDDFE-E25C-422B-8538-26A54E9DD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61F16-A61F-48CA-B6DE-D6E12EDB3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44A6B-9661-439F-9D22-03589EE0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C780C-C0CC-45E5-A032-268309A3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865D89-38A2-4677-BC7F-BA0DFB8B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7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7E8F-1087-4C29-91D5-5319DF46A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22BD7-97F6-40D9-9330-6067D32B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C63E3-8BB5-4DB5-9FE7-59B4EF12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E7BE7-9B7D-439A-B4C8-0D57FFDB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3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4C6209-C741-4EA6-81CA-0575872F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86C08-0FEA-437E-8DBF-5BD1791C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BBC8D-78AC-45D8-A593-15294AC8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A346-4AB2-425B-83F7-48B3F1789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E7E43-D112-495C-B052-5F3DAAF5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16687-90F1-40FB-A522-1F9B085D49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0480F-A465-495B-9EA4-72137FEF8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AD194-635C-4AD9-AAD1-D5773337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C7DAD-276A-4260-9133-24866478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B3DC-A03B-4FA5-8A8C-D4BB390E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8096A-7F3A-4B39-8832-44F8D56D5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763CA-7EBF-4C4A-9074-CB302B666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08105-3176-4977-BE65-2745C6DD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6365-18A5-4883-8E30-8DC8FAEB18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E6514-1EDE-4CA6-9EE3-9D3CC656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C4D9-8EFA-4513-B08A-26281EBE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0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D748D-1C6F-4CC0-B18D-E1409E33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EAE89-AE55-4A97-B0FF-28649F74D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93511-DB32-4F69-A48A-528C891C0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6365-18A5-4883-8E30-8DC8FAEB18E3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EAA80-D800-4539-BF4B-C095AE394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84420-738F-4948-8D5B-A3FED505E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CFF61-6865-4066-B2A4-5215AA34C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8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D681-B8FD-4347-800D-AA193CFD5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976" y="1530219"/>
            <a:ext cx="9144000" cy="944045"/>
          </a:xfrm>
        </p:spPr>
        <p:txBody>
          <a:bodyPr>
            <a:normAutofit/>
          </a:bodyPr>
          <a:lstStyle/>
          <a:p>
            <a:r>
              <a:rPr lang="en-US" dirty="0"/>
              <a:t>Diabetic Foot Osteomyelitis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D603A-7EEC-4D1E-B5C5-4348356C07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Min Yi Dong</a:t>
            </a:r>
          </a:p>
          <a:p>
            <a:r>
              <a:rPr lang="en-US" dirty="0"/>
              <a:t>December 9, 2020</a:t>
            </a:r>
          </a:p>
          <a:p>
            <a:r>
              <a:rPr lang="en-US" dirty="0"/>
              <a:t>Diagnostic Radiology, RAD 4001</a:t>
            </a:r>
          </a:p>
          <a:p>
            <a:r>
              <a:rPr lang="en-US" dirty="0"/>
              <a:t>Dr. Roland Pomfret </a:t>
            </a:r>
          </a:p>
        </p:txBody>
      </p:sp>
    </p:spTree>
    <p:extLst>
      <p:ext uri="{BB962C8B-B14F-4D97-AF65-F5344CB8AC3E}">
        <p14:creationId xmlns:p14="http://schemas.microsoft.com/office/powerpoint/2010/main" val="1329531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0854C-C00F-4940-B39F-44BA746C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85E90-B783-4C6A-AE42-636C02622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743"/>
            <a:ext cx="10515600" cy="4693220"/>
          </a:xfrm>
        </p:spPr>
        <p:txBody>
          <a:bodyPr>
            <a:normAutofit/>
          </a:bodyPr>
          <a:lstStyle/>
          <a:p>
            <a:r>
              <a:rPr lang="en-US" dirty="0"/>
              <a:t>Lew and </a:t>
            </a:r>
            <a:r>
              <a:rPr lang="en-US" dirty="0" err="1"/>
              <a:t>Waldvogel</a:t>
            </a:r>
            <a:r>
              <a:rPr lang="en-US" dirty="0"/>
              <a:t> Classification of Osteomyelitis:</a:t>
            </a:r>
          </a:p>
          <a:p>
            <a:pPr lvl="1"/>
            <a:r>
              <a:rPr lang="en-US" b="1" dirty="0"/>
              <a:t>Acute</a:t>
            </a:r>
            <a:r>
              <a:rPr lang="en-US" dirty="0"/>
              <a:t>: Symptom duration of a few days or weeks; bony </a:t>
            </a:r>
            <a:r>
              <a:rPr lang="en-US" dirty="0" err="1"/>
              <a:t>sequestra</a:t>
            </a:r>
            <a:r>
              <a:rPr lang="en-US" dirty="0"/>
              <a:t> absent</a:t>
            </a:r>
          </a:p>
          <a:p>
            <a:pPr lvl="1"/>
            <a:r>
              <a:rPr lang="en-US" b="1" dirty="0"/>
              <a:t>Chronic</a:t>
            </a:r>
            <a:r>
              <a:rPr lang="en-US" dirty="0"/>
              <a:t>: Infection present over months or years; bony </a:t>
            </a:r>
            <a:r>
              <a:rPr lang="en-US" dirty="0" err="1"/>
              <a:t>sequestra</a:t>
            </a:r>
            <a:r>
              <a:rPr lang="en-US" dirty="0"/>
              <a:t> usually present radiographically; sinus tract is pathognomonic</a:t>
            </a:r>
          </a:p>
          <a:p>
            <a:pPr lvl="1"/>
            <a:r>
              <a:rPr lang="en-US" b="1" dirty="0"/>
              <a:t>Non-hematogenous</a:t>
            </a:r>
            <a:r>
              <a:rPr lang="en-US" dirty="0"/>
              <a:t>: Spread of infection from adjacent joints/soft tissue or direct inoculation from surgery/trauma</a:t>
            </a:r>
          </a:p>
          <a:p>
            <a:pPr lvl="2"/>
            <a:r>
              <a:rPr lang="en-US" b="1" dirty="0"/>
              <a:t>With or without vascular Insufficiency</a:t>
            </a:r>
            <a:endParaRPr lang="en-US" dirty="0"/>
          </a:p>
          <a:p>
            <a:pPr lvl="1"/>
            <a:r>
              <a:rPr lang="en-US" b="1" dirty="0"/>
              <a:t>Hematogenous</a:t>
            </a:r>
            <a:r>
              <a:rPr lang="en-US" dirty="0"/>
              <a:t>: Spread to bone via bacteremia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1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FDF9-2BDE-4F0F-B26D-2306F101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94679-17E7-4530-9FAB-236E935A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66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Can be challenging to differentiate osteomyelitis from Charcot arthropathy</a:t>
            </a:r>
          </a:p>
          <a:p>
            <a:pPr lvl="1"/>
            <a:r>
              <a:rPr lang="en-US" dirty="0"/>
              <a:t>Single bone adjacent to an ulcer/sinus tract vs. multiple bones of midfoot</a:t>
            </a:r>
          </a:p>
          <a:p>
            <a:pPr lvl="1"/>
            <a:r>
              <a:rPr lang="en-US" dirty="0"/>
              <a:t>Both can be present</a:t>
            </a:r>
          </a:p>
          <a:p>
            <a:endParaRPr lang="en-US" dirty="0"/>
          </a:p>
          <a:p>
            <a:r>
              <a:rPr lang="en-US" dirty="0"/>
              <a:t>Bone biopsy</a:t>
            </a:r>
          </a:p>
          <a:p>
            <a:pPr lvl="1"/>
            <a:r>
              <a:rPr lang="en-US" dirty="0"/>
              <a:t>Failure of empiric antibiotic therapy</a:t>
            </a:r>
          </a:p>
          <a:p>
            <a:pPr lvl="1"/>
            <a:r>
              <a:rPr lang="en-US" dirty="0"/>
              <a:t>Concern for antibiotic-resistant organism</a:t>
            </a:r>
          </a:p>
          <a:p>
            <a:pPr lvl="1"/>
            <a:r>
              <a:rPr lang="en-US" dirty="0"/>
              <a:t>Presence of midfoot or hindfoot lesion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38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FC321-35B8-4C77-BA3E-B616906C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4D304-C116-434D-9B69-C319ADB70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Treatment of diabetic foot osteomyelitis usually involves surgical debridement followed by antibiotics</a:t>
            </a:r>
          </a:p>
          <a:p>
            <a:r>
              <a:rPr lang="en-US" dirty="0"/>
              <a:t>Empiric therapy </a:t>
            </a:r>
          </a:p>
          <a:p>
            <a:pPr lvl="1"/>
            <a:r>
              <a:rPr lang="en-US" dirty="0"/>
              <a:t>Antimicrobial against staph (MRSA) and gram negatives</a:t>
            </a:r>
          </a:p>
          <a:p>
            <a:pPr lvl="1"/>
            <a:r>
              <a:rPr lang="en-US" dirty="0"/>
              <a:t>Vancomycin + 3</a:t>
            </a:r>
            <a:r>
              <a:rPr lang="en-US" baseline="30000" dirty="0"/>
              <a:t>rd</a:t>
            </a:r>
            <a:r>
              <a:rPr lang="en-US" dirty="0"/>
              <a:t>/4</a:t>
            </a:r>
            <a:r>
              <a:rPr lang="en-US" baseline="30000" dirty="0"/>
              <a:t>th</a:t>
            </a:r>
            <a:r>
              <a:rPr lang="en-US" dirty="0"/>
              <a:t> generation cephalosporin (cephalosporin/cefepime)</a:t>
            </a:r>
          </a:p>
          <a:p>
            <a:r>
              <a:rPr lang="en-US" dirty="0"/>
              <a:t>Pathogen-specific therapy</a:t>
            </a:r>
          </a:p>
          <a:p>
            <a:pPr lvl="1"/>
            <a:r>
              <a:rPr lang="en-US" dirty="0"/>
              <a:t>Patient’s wound culture came back positive for ESBL E.coli resistant to cefepime and susceptible to ciprofloxacin – Discharged with 6 weeks course</a:t>
            </a:r>
          </a:p>
          <a:p>
            <a:r>
              <a:rPr lang="en-US" dirty="0"/>
              <a:t>Monitor</a:t>
            </a:r>
          </a:p>
          <a:p>
            <a:pPr lvl="1"/>
            <a:r>
              <a:rPr lang="en-US" dirty="0"/>
              <a:t>CBC</a:t>
            </a:r>
          </a:p>
          <a:p>
            <a:pPr lvl="1"/>
            <a:r>
              <a:rPr lang="en-US" dirty="0"/>
              <a:t>Inflammatory markers (ESR/CRP)</a:t>
            </a:r>
          </a:p>
          <a:p>
            <a:pPr lvl="1"/>
            <a:r>
              <a:rPr lang="en-US" dirty="0"/>
              <a:t>Clinical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49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B954-88AE-4BD7-BF97-A6C293C2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 Appropriateness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7D3BB-5326-4003-ACE9-4C6F6E89B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Those suspected of diabetic foot osteomyelitis should get plain radiography as initial imaging</a:t>
            </a:r>
          </a:p>
          <a:p>
            <a:pPr lvl="1"/>
            <a:r>
              <a:rPr lang="en-US" dirty="0"/>
              <a:t>Not adequate for detecting early osteomyelitis</a:t>
            </a:r>
          </a:p>
          <a:p>
            <a:pPr lvl="1"/>
            <a:r>
              <a:rPr lang="en-US" dirty="0"/>
              <a:t>Sensitivity – 0.54; Specificity – 0.68</a:t>
            </a:r>
          </a:p>
          <a:p>
            <a:pPr lvl="1"/>
            <a:endParaRPr lang="en-US" dirty="0"/>
          </a:p>
          <a:p>
            <a:r>
              <a:rPr lang="en-US" dirty="0"/>
              <a:t>Those with soft tissue swelling with ulcer and suspected diabetic foot osteomyelitis with or without neuropathic arthropathy should get additional imaging with MRI (with or without contrast).</a:t>
            </a:r>
          </a:p>
          <a:p>
            <a:pPr lvl="1"/>
            <a:r>
              <a:rPr lang="en-US" dirty="0"/>
              <a:t>Can detect edema as early as 1-5 days </a:t>
            </a:r>
          </a:p>
          <a:p>
            <a:pPr lvl="1"/>
            <a:r>
              <a:rPr lang="en-US" dirty="0"/>
              <a:t>Sensitivity – 0.9; Specificity – 0.79 </a:t>
            </a:r>
          </a:p>
          <a:p>
            <a:pPr lvl="1"/>
            <a:r>
              <a:rPr lang="en-US" dirty="0"/>
              <a:t>Patient did not get MRI – could have improved visualization of soft-tissue and determine extent of involvement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Price of imaging/diagnostics at Memorial Hermann TMC for uninsured patients:</a:t>
            </a:r>
          </a:p>
          <a:p>
            <a:pPr lvl="1"/>
            <a:r>
              <a:rPr lang="en-US" dirty="0"/>
              <a:t>Unilateral foot x–ray 3 views                                             $279</a:t>
            </a:r>
          </a:p>
          <a:p>
            <a:pPr lvl="1"/>
            <a:r>
              <a:rPr lang="en-US" dirty="0"/>
              <a:t>Chest x-ray 1 view                                                                $246</a:t>
            </a:r>
          </a:p>
          <a:p>
            <a:pPr lvl="1"/>
            <a:r>
              <a:rPr lang="en-US" dirty="0"/>
              <a:t>Doppler Extremity (Veins) - Unilateral/Limited              $626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MRI Lower Extremity w/o contrast - Unilateral              $1,605</a:t>
            </a:r>
          </a:p>
          <a:p>
            <a:pPr lvl="1"/>
            <a:r>
              <a:rPr lang="en-US" dirty="0"/>
              <a:t>MRI Lower Extremity w/ contrast - Unilateral                $2,212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8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6236C-D8DB-4C8F-8135-73DE92F1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DCB55-213A-493F-98AC-C9A7594F4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Plain radiography is the initial imaging of choice for diagnosing diabetic foot osteomyelitis</a:t>
            </a:r>
          </a:p>
          <a:p>
            <a:r>
              <a:rPr lang="en-US" dirty="0"/>
              <a:t>MRI is usually recommended if additional imaging is needed in cases with soft tissue swelling with or without ulceration/neuropathic arthropathy</a:t>
            </a:r>
          </a:p>
          <a:p>
            <a:r>
              <a:rPr lang="en-US" dirty="0"/>
              <a:t>Use other modalities if these are unavailable or contraindicated</a:t>
            </a:r>
          </a:p>
        </p:txBody>
      </p:sp>
    </p:spTree>
    <p:extLst>
      <p:ext uri="{BB962C8B-B14F-4D97-AF65-F5344CB8AC3E}">
        <p14:creationId xmlns:p14="http://schemas.microsoft.com/office/powerpoint/2010/main" val="1423146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0F6E-4A7C-4126-AEF3-05372809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8E39-8C4D-4FEC-BE2A-3A4D309AD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chemeClr val="bg1"/>
                </a:solidFill>
                <a:effectLst/>
              </a:rPr>
              <a:t>Mandell, J.C., Khurana, B., Smith, J.T. </a:t>
            </a:r>
            <a:r>
              <a:rPr lang="en-US" sz="1400" b="0" i="1" dirty="0">
                <a:solidFill>
                  <a:schemeClr val="bg1"/>
                </a:solidFill>
                <a:effectLst/>
              </a:rPr>
              <a:t>et al.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 Osteomyelitis of the lower extremity: pathophysiology, imaging, and classification, with an emphasis on diabetic foot infection. </a:t>
            </a:r>
            <a:r>
              <a:rPr lang="en-US" sz="1400" b="0" i="1" dirty="0" err="1">
                <a:solidFill>
                  <a:schemeClr val="bg1"/>
                </a:solidFill>
                <a:effectLst/>
              </a:rPr>
              <a:t>Emerg</a:t>
            </a:r>
            <a:r>
              <a:rPr lang="en-US" sz="1400" b="0" i="1" dirty="0">
                <a:solidFill>
                  <a:schemeClr val="bg1"/>
                </a:solidFill>
                <a:effectLst/>
              </a:rPr>
              <a:t> </a:t>
            </a:r>
            <a:r>
              <a:rPr lang="en-US" sz="1400" b="0" i="1" dirty="0" err="1">
                <a:solidFill>
                  <a:schemeClr val="bg1"/>
                </a:solidFill>
                <a:effectLst/>
              </a:rPr>
              <a:t>Radiol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 </a:t>
            </a:r>
            <a:r>
              <a:rPr lang="en-US" sz="1400" b="1" i="0" dirty="0">
                <a:solidFill>
                  <a:schemeClr val="bg1"/>
                </a:solidFill>
                <a:effectLst/>
              </a:rPr>
              <a:t>25, 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175–188 (2018). https://doi.org/10.1007/s10140-017-1564-9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chemeClr val="bg1"/>
                </a:solidFill>
                <a:effectLst/>
              </a:rPr>
              <a:t>Momodu II, </a:t>
            </a:r>
            <a:r>
              <a:rPr lang="en-US" sz="1400" b="0" i="0" dirty="0" err="1">
                <a:solidFill>
                  <a:schemeClr val="bg1"/>
                </a:solidFill>
                <a:effectLst/>
              </a:rPr>
              <a:t>Savaliya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 V. Osteomyelitis. [Updated 2020 Nov 21]. In: </a:t>
            </a:r>
            <a:r>
              <a:rPr lang="en-US" sz="1400" b="0" i="0" dirty="0" err="1">
                <a:solidFill>
                  <a:schemeClr val="bg1"/>
                </a:solidFill>
                <a:effectLst/>
              </a:rPr>
              <a:t>StatPearls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 [Internet]. Treasure Island (FL): </a:t>
            </a:r>
            <a:r>
              <a:rPr lang="en-US" sz="1400" b="0" i="0" dirty="0" err="1">
                <a:solidFill>
                  <a:schemeClr val="bg1"/>
                </a:solidFill>
                <a:effectLst/>
              </a:rPr>
              <a:t>StatPearls</a:t>
            </a:r>
            <a:r>
              <a:rPr lang="en-US" sz="1400" b="0" i="0" dirty="0">
                <a:solidFill>
                  <a:schemeClr val="bg1"/>
                </a:solidFill>
                <a:effectLst/>
              </a:rPr>
              <a:t> Publishing; 2020 Jan-. Available from: https://www.ncbi.nlm.nih.gov/books/NBK532250/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 err="1">
                <a:solidFill>
                  <a:schemeClr val="bg1"/>
                </a:solidFill>
                <a:effectLst/>
                <a:latin typeface="Noto Sans"/>
              </a:rPr>
              <a:t>Senneville</a:t>
            </a:r>
            <a:r>
              <a:rPr lang="en-US" sz="1400" dirty="0">
                <a:solidFill>
                  <a:schemeClr val="bg1"/>
                </a:solidFill>
                <a:latin typeface="Noto Sans"/>
              </a:rPr>
              <a:t>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Noto Sans"/>
              </a:rPr>
              <a:t>E,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Noto Sans"/>
              </a:rPr>
              <a:t>Melliez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Noto Sans"/>
              </a:rPr>
              <a:t> H,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Noto Sans"/>
              </a:rPr>
              <a:t>Beltrand</a:t>
            </a:r>
            <a:r>
              <a:rPr lang="en-US" sz="1400" dirty="0">
                <a:solidFill>
                  <a:schemeClr val="bg1"/>
                </a:solidFill>
                <a:latin typeface="Noto Sans"/>
              </a:rPr>
              <a:t> 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Noto Sans"/>
              </a:rPr>
              <a:t>E. </a:t>
            </a:r>
            <a:r>
              <a:rPr lang="en-US" sz="1400" b="0" i="1" dirty="0">
                <a:solidFill>
                  <a:schemeClr val="bg1"/>
                </a:solidFill>
                <a:effectLst/>
                <a:latin typeface="Noto Sans"/>
              </a:rPr>
              <a:t>et al.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Noto Sans"/>
              </a:rPr>
              <a:t> Culture of percutaneous bone biopsy specimens for diagnosis of diabetic foot osteomyelitis: concordance with ulcer swab cultures. </a:t>
            </a:r>
            <a:r>
              <a:rPr lang="fr-FR" sz="1400" b="0" i="0" dirty="0">
                <a:solidFill>
                  <a:schemeClr val="bg1"/>
                </a:solidFill>
                <a:effectLst/>
                <a:latin typeface="Noto Sans"/>
              </a:rPr>
              <a:t>Clin Infect Dis. 2006;42(1):57. 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Dinh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 MT, Abad CL, Safdar N. Diagnostic accuracy of the physical examination and imaging tests for osteomyelitis underlying diabetic foot ulcers: meta-analysis. Clin Infect Dis. 2008 Aug 15;47(4):519-27.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doi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: 10.1086/590011. PMID: 18611152; PMCID: PMC7450707.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Mader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 JT, Cantrell JS, Calhoun J. Oral ciprofloxacin compared with standard parenteral antibiotic therapy for chronic osteomyelitis in adults. J Bone Joint Surg Am. 1990 Jan;72(1):104-10. PMID: 2295657.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Lazzarini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 L, Lipsky BA,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Mader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 JT. Antibiotic treatment of osteomyelitis: what have we learned from 30 years of clinical trials? Int J Infect Dis. 2005 May;9(3):127-38.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doi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: 10.1016/j.ijid.2004.09.009. PMID: 15840453.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Expert Panel on Musculoskeletal Imaging, Walker EA, Beaman FD,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Wessell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 DE, Cassidy RC,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Czuczman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 GJ,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Demertzis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 JL,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Lenchik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 L,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Motamedi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 K, Pierce JL, Sharma A, Ying-Kou Yung E,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Kransdorf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 MJ. ACR Appropriateness Criteria® Suspected Osteomyelitis of the Foot in Patients With Diabetes Mellitus. J Am Coll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Radiol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. 2019 Nov;16(11S):S440-S450. </a:t>
            </a:r>
            <a:r>
              <a:rPr lang="en-US" sz="1400" b="0" i="0" dirty="0" err="1">
                <a:solidFill>
                  <a:schemeClr val="bg1"/>
                </a:solidFill>
                <a:effectLst/>
                <a:latin typeface="BlinkMacSystemFont"/>
              </a:rPr>
              <a:t>doi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BlinkMacSystemFont"/>
              </a:rPr>
              <a:t>: 10.1016/j.jacr.2019.05.027. PMID: 31685111.</a:t>
            </a: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Images: https://radiopaedia.org/articles/foot-series?lang=us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Pricing: </a:t>
            </a:r>
            <a:r>
              <a:rPr lang="en-US" sz="1400" dirty="0"/>
              <a:t>https://www.memorialhermann.org/patients-caregivers/pricing-estimates-and-information/</a:t>
            </a: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39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091F-AA5A-429D-84C3-EFEDC052D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History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B40F5-8A2D-4F44-A433-970903F43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58 </a:t>
            </a:r>
            <a:r>
              <a:rPr lang="en-US" dirty="0" err="1"/>
              <a:t>y.o</a:t>
            </a:r>
            <a:r>
              <a:rPr lang="en-US" dirty="0"/>
              <a:t>. male with PMH of ESRD on HD, DM2, HTN, right BKA (2009), and L great toe amputation presented with chronic left foot wound and increasing left foot pain for several days. He was admitted to another hospital for the wound a month ago and received wound care monthly with Home Health. </a:t>
            </a:r>
          </a:p>
          <a:p>
            <a:r>
              <a:rPr lang="en-US" dirty="0"/>
              <a:t>Current Symptoms: </a:t>
            </a:r>
          </a:p>
          <a:p>
            <a:pPr lvl="1"/>
            <a:r>
              <a:rPr lang="en-US" dirty="0"/>
              <a:t>Left foot pain, fever, chills</a:t>
            </a:r>
          </a:p>
          <a:p>
            <a:r>
              <a:rPr lang="en-US" dirty="0"/>
              <a:t>Physical Exam:</a:t>
            </a:r>
          </a:p>
          <a:p>
            <a:pPr lvl="1"/>
            <a:r>
              <a:rPr lang="en-US" dirty="0"/>
              <a:t>Vitals: 100.8 F, HR 116, RR 19, BP 112/62</a:t>
            </a:r>
          </a:p>
          <a:p>
            <a:pPr lvl="1"/>
            <a:r>
              <a:rPr lang="en-US" dirty="0"/>
              <a:t>CV: DP and PT 2+ on left </a:t>
            </a:r>
          </a:p>
          <a:p>
            <a:pPr lvl="1"/>
            <a:r>
              <a:rPr lang="en-US" dirty="0"/>
              <a:t>Extremities: L plantar midfoot ulcer, 2</a:t>
            </a:r>
            <a:r>
              <a:rPr lang="en-US" baseline="30000" dirty="0"/>
              <a:t>nd</a:t>
            </a:r>
            <a:r>
              <a:rPr lang="en-US" dirty="0"/>
              <a:t> plantar ulcer at base of 2</a:t>
            </a:r>
            <a:r>
              <a:rPr lang="en-US" baseline="30000" dirty="0"/>
              <a:t>nd</a:t>
            </a:r>
            <a:r>
              <a:rPr lang="en-US" dirty="0"/>
              <a:t> toe, mild tenderness to palpation of L posterior foot and calf, no erythema</a:t>
            </a:r>
          </a:p>
        </p:txBody>
      </p:sp>
    </p:spTree>
    <p:extLst>
      <p:ext uri="{BB962C8B-B14F-4D97-AF65-F5344CB8AC3E}">
        <p14:creationId xmlns:p14="http://schemas.microsoft.com/office/powerpoint/2010/main" val="10695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B139-A818-4896-BD42-AACB73E1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9FF30-CA68-45C4-BE99-1CFA2B41C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Labs:</a:t>
            </a:r>
          </a:p>
          <a:p>
            <a:pPr lvl="1"/>
            <a:r>
              <a:rPr lang="en-US" dirty="0"/>
              <a:t>WBC 14.3 with left shift</a:t>
            </a:r>
          </a:p>
          <a:p>
            <a:pPr lvl="1"/>
            <a:r>
              <a:rPr lang="en-US" dirty="0"/>
              <a:t>ESR 46, CRP 18.8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Culture:</a:t>
            </a:r>
          </a:p>
          <a:p>
            <a:pPr lvl="1"/>
            <a:r>
              <a:rPr lang="en-US" dirty="0"/>
              <a:t>Blood culture negative</a:t>
            </a:r>
          </a:p>
          <a:p>
            <a:pPr lvl="1"/>
            <a:r>
              <a:rPr lang="en-US" dirty="0"/>
              <a:t>Wound culture – ESBL E.coli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Imaging: </a:t>
            </a:r>
          </a:p>
          <a:p>
            <a:pPr lvl="1"/>
            <a:r>
              <a:rPr lang="en-US" dirty="0"/>
              <a:t>LLE doppler negative</a:t>
            </a:r>
          </a:p>
          <a:p>
            <a:pPr lvl="1"/>
            <a:r>
              <a:rPr lang="en-US" dirty="0"/>
              <a:t>Chest </a:t>
            </a:r>
            <a:r>
              <a:rPr lang="en-US" dirty="0" err="1"/>
              <a:t>xray</a:t>
            </a:r>
            <a:r>
              <a:rPr lang="en-US" dirty="0"/>
              <a:t> negative</a:t>
            </a:r>
          </a:p>
          <a:p>
            <a:pPr lvl="1"/>
            <a:r>
              <a:rPr lang="en-US" dirty="0"/>
              <a:t>L foot </a:t>
            </a:r>
            <a:r>
              <a:rPr lang="en-US" dirty="0" err="1"/>
              <a:t>xray</a:t>
            </a:r>
            <a:r>
              <a:rPr lang="en-US" dirty="0"/>
              <a:t> </a:t>
            </a: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B3AA3B53-2F20-409E-A650-2943BACD4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098" y="522896"/>
            <a:ext cx="2749588" cy="522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5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646FB0-9C24-44D6-9E2B-99AE91DD8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613" y="0"/>
            <a:ext cx="7440387" cy="62107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F819B9C-9ED8-4EB5-B327-03C1A3AD1CFE}"/>
              </a:ext>
            </a:extLst>
          </p:cNvPr>
          <p:cNvSpPr txBox="1">
            <a:spLocks/>
          </p:cNvSpPr>
          <p:nvPr/>
        </p:nvSpPr>
        <p:spPr>
          <a:xfrm>
            <a:off x="625929" y="463096"/>
            <a:ext cx="4380391" cy="1120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Normal Foot x-ray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B5021-342E-4D3F-B4F3-2D4FD9AEB703}"/>
              </a:ext>
            </a:extLst>
          </p:cNvPr>
          <p:cNvSpPr txBox="1"/>
          <p:nvPr/>
        </p:nvSpPr>
        <p:spPr>
          <a:xfrm>
            <a:off x="1517867" y="2258394"/>
            <a:ext cx="27595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A) Phalanges</a:t>
            </a:r>
          </a:p>
          <a:p>
            <a:r>
              <a:rPr lang="en-US" sz="2400" dirty="0">
                <a:highlight>
                  <a:srgbClr val="00FF00"/>
                </a:highlight>
              </a:rPr>
              <a:t>B) Metatarsals</a:t>
            </a:r>
          </a:p>
          <a:p>
            <a:r>
              <a:rPr lang="en-US" sz="2400" dirty="0">
                <a:highlight>
                  <a:srgbClr val="00FFFF"/>
                </a:highlight>
              </a:rPr>
              <a:t>C) Cuneiforms</a:t>
            </a:r>
          </a:p>
          <a:p>
            <a:r>
              <a:rPr lang="en-US" sz="2400" dirty="0">
                <a:highlight>
                  <a:srgbClr val="FF00FF"/>
                </a:highlight>
              </a:rPr>
              <a:t>D) Cuboid</a:t>
            </a:r>
          </a:p>
          <a:p>
            <a:r>
              <a:rPr lang="en-US" sz="2400" dirty="0">
                <a:highlight>
                  <a:srgbClr val="FF0000"/>
                </a:highlight>
              </a:rPr>
              <a:t>E) Navicular</a:t>
            </a:r>
          </a:p>
          <a:p>
            <a:r>
              <a:rPr lang="en-US" sz="2400" dirty="0">
                <a:highlight>
                  <a:srgbClr val="008080"/>
                </a:highlight>
              </a:rPr>
              <a:t>F) Talus</a:t>
            </a:r>
          </a:p>
          <a:p>
            <a:r>
              <a:rPr lang="en-US" sz="2400" dirty="0">
                <a:highlight>
                  <a:srgbClr val="C0C0C0"/>
                </a:highlight>
              </a:rPr>
              <a:t>G) Calcaneus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62F13-872B-45ED-8BB3-49695093A2D1}"/>
              </a:ext>
            </a:extLst>
          </p:cNvPr>
          <p:cNvSpPr/>
          <p:nvPr/>
        </p:nvSpPr>
        <p:spPr>
          <a:xfrm>
            <a:off x="5006320" y="1858284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5712C6-57DF-46B0-BB49-CAA9884537AD}"/>
              </a:ext>
            </a:extLst>
          </p:cNvPr>
          <p:cNvSpPr/>
          <p:nvPr/>
        </p:nvSpPr>
        <p:spPr>
          <a:xfrm>
            <a:off x="5158720" y="2905334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00"/>
                </a:highlight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5F437B-D10B-4533-AC61-0EF4CD84FF68}"/>
              </a:ext>
            </a:extLst>
          </p:cNvPr>
          <p:cNvSpPr/>
          <p:nvPr/>
        </p:nvSpPr>
        <p:spPr>
          <a:xfrm>
            <a:off x="5400521" y="3752329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C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C165FF-28F2-46AC-A3D5-0625F3A7C8AA}"/>
              </a:ext>
            </a:extLst>
          </p:cNvPr>
          <p:cNvSpPr/>
          <p:nvPr/>
        </p:nvSpPr>
        <p:spPr>
          <a:xfrm>
            <a:off x="5854199" y="4134559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</a:rPr>
              <a:t>D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09824-758E-4DDF-B72D-FB0EFF329B80}"/>
              </a:ext>
            </a:extLst>
          </p:cNvPr>
          <p:cNvSpPr/>
          <p:nvPr/>
        </p:nvSpPr>
        <p:spPr>
          <a:xfrm>
            <a:off x="5269351" y="4116678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E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00"/>
              </a:highligh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5E5D14-A540-4868-BA20-0479B7546A39}"/>
              </a:ext>
            </a:extLst>
          </p:cNvPr>
          <p:cNvSpPr/>
          <p:nvPr/>
        </p:nvSpPr>
        <p:spPr>
          <a:xfrm>
            <a:off x="5269351" y="4481027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80"/>
                </a:highlight>
              </a:rPr>
              <a:t>F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2AD062-0029-4AE1-AC91-467F2CD81F5D}"/>
              </a:ext>
            </a:extLst>
          </p:cNvPr>
          <p:cNvSpPr/>
          <p:nvPr/>
        </p:nvSpPr>
        <p:spPr>
          <a:xfrm>
            <a:off x="7787930" y="1943307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68B8E8-2BAF-4736-A30A-386391385319}"/>
              </a:ext>
            </a:extLst>
          </p:cNvPr>
          <p:cNvSpPr/>
          <p:nvPr/>
        </p:nvSpPr>
        <p:spPr>
          <a:xfrm>
            <a:off x="7828470" y="3047310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00"/>
                </a:highlight>
              </a:rPr>
              <a:t>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99F0A2-CF99-4C38-880D-2C57073127B6}"/>
              </a:ext>
            </a:extLst>
          </p:cNvPr>
          <p:cNvSpPr/>
          <p:nvPr/>
        </p:nvSpPr>
        <p:spPr>
          <a:xfrm>
            <a:off x="7440190" y="3676933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C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A32375-E04B-46B6-9E8D-AD831E670024}"/>
              </a:ext>
            </a:extLst>
          </p:cNvPr>
          <p:cNvSpPr/>
          <p:nvPr/>
        </p:nvSpPr>
        <p:spPr>
          <a:xfrm>
            <a:off x="7873942" y="4134559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FF"/>
                </a:highlight>
              </a:rPr>
              <a:t>D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FF"/>
              </a:highligh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81B339-E852-435F-8239-A9D4B91AC948}"/>
              </a:ext>
            </a:extLst>
          </p:cNvPr>
          <p:cNvSpPr/>
          <p:nvPr/>
        </p:nvSpPr>
        <p:spPr>
          <a:xfrm>
            <a:off x="7289094" y="3985875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E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00"/>
              </a:highligh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C6789A-C093-4027-860B-9178694CFF35}"/>
              </a:ext>
            </a:extLst>
          </p:cNvPr>
          <p:cNvSpPr/>
          <p:nvPr/>
        </p:nvSpPr>
        <p:spPr>
          <a:xfrm>
            <a:off x="7267010" y="4372145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80"/>
                </a:highlight>
              </a:rPr>
              <a:t>F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A08B16-0CC3-4041-8A58-D44F29791116}"/>
              </a:ext>
            </a:extLst>
          </p:cNvPr>
          <p:cNvSpPr/>
          <p:nvPr/>
        </p:nvSpPr>
        <p:spPr>
          <a:xfrm>
            <a:off x="10503890" y="4879585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</a:rPr>
              <a:t>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86EC2CD-2F65-43DC-96C4-B1B40A072A1C}"/>
              </a:ext>
            </a:extLst>
          </p:cNvPr>
          <p:cNvSpPr/>
          <p:nvPr/>
        </p:nvSpPr>
        <p:spPr>
          <a:xfrm>
            <a:off x="11157467" y="4102707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8080"/>
                </a:highlight>
              </a:rPr>
              <a:t>F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28928C-50F8-4380-8752-CD949F19EC1F}"/>
              </a:ext>
            </a:extLst>
          </p:cNvPr>
          <p:cNvSpPr/>
          <p:nvPr/>
        </p:nvSpPr>
        <p:spPr>
          <a:xfrm>
            <a:off x="10877672" y="3785820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0000"/>
                </a:highlight>
              </a:rPr>
              <a:t>E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0000"/>
              </a:highligh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9B4960C-1F35-41F3-B325-A9E51D262BD6}"/>
              </a:ext>
            </a:extLst>
          </p:cNvPr>
          <p:cNvSpPr/>
          <p:nvPr/>
        </p:nvSpPr>
        <p:spPr>
          <a:xfrm>
            <a:off x="10597877" y="3514213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FF"/>
                </a:highlight>
              </a:rPr>
              <a:t>C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00FFFF"/>
              </a:highligh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209CCB-334F-4ED2-9A84-593802ED0DE2}"/>
              </a:ext>
            </a:extLst>
          </p:cNvPr>
          <p:cNvSpPr/>
          <p:nvPr/>
        </p:nvSpPr>
        <p:spPr>
          <a:xfrm>
            <a:off x="10326393" y="2815663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FF00"/>
                </a:highlight>
              </a:rPr>
              <a:t>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6A9B0D1-B5B2-4D13-B5E8-F6964B09CAAA}"/>
              </a:ext>
            </a:extLst>
          </p:cNvPr>
          <p:cNvSpPr/>
          <p:nvPr/>
        </p:nvSpPr>
        <p:spPr>
          <a:xfrm>
            <a:off x="10156150" y="1943307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7A5295-E630-40D6-A4D2-BB9451324FD0}"/>
              </a:ext>
            </a:extLst>
          </p:cNvPr>
          <p:cNvSpPr/>
          <p:nvPr/>
        </p:nvSpPr>
        <p:spPr>
          <a:xfrm>
            <a:off x="8050499" y="5328022"/>
            <a:ext cx="69547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C0C0C0"/>
                </a:highlight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084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6233-3922-4AB3-80C0-EC874CCF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(Left Foot) - AP and oblique 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812C2-183D-48F2-8CCD-2CBF8FFC7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650" y="6280279"/>
            <a:ext cx="1114199" cy="3610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8/18/15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1A4AF3-6485-44AA-8982-9682A9CC7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36" y="1395696"/>
            <a:ext cx="2059028" cy="4608682"/>
          </a:xfrm>
          <a:prstGeom prst="rect">
            <a:avLst/>
          </a:prstGeom>
        </p:spPr>
      </p:pic>
      <p:pic>
        <p:nvPicPr>
          <p:cNvPr id="13" name="Picture 12" descr="A picture containing X-ray film&#10;&#10;Description automatically generated">
            <a:extLst>
              <a:ext uri="{FF2B5EF4-FFF2-40B4-BE49-F238E27FC236}">
                <a16:creationId xmlns:a16="http://schemas.microsoft.com/office/drawing/2014/main" id="{F3C42175-F8F3-418B-8CC6-FF85CABC6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26" y="1323294"/>
            <a:ext cx="2510129" cy="47897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917F08-DFF1-45E3-8A01-8E73EDF7B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89" y="1294543"/>
            <a:ext cx="2571671" cy="4757592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6E7EF39-EEE9-4E82-A085-5217848DAC54}"/>
              </a:ext>
            </a:extLst>
          </p:cNvPr>
          <p:cNvSpPr txBox="1">
            <a:spLocks/>
          </p:cNvSpPr>
          <p:nvPr/>
        </p:nvSpPr>
        <p:spPr>
          <a:xfrm>
            <a:off x="7383929" y="6304385"/>
            <a:ext cx="1645558" cy="361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8/18/15</a:t>
            </a:r>
          </a:p>
        </p:txBody>
      </p:sp>
      <p:pic>
        <p:nvPicPr>
          <p:cNvPr id="19" name="Picture 18" descr="A picture containing X-ray film&#10;&#10;Description automatically generated">
            <a:extLst>
              <a:ext uri="{FF2B5EF4-FFF2-40B4-BE49-F238E27FC236}">
                <a16:creationId xmlns:a16="http://schemas.microsoft.com/office/drawing/2014/main" id="{99116B44-B596-4CDE-B27C-C2C860E69A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375" y="1408396"/>
            <a:ext cx="2981852" cy="4643739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B98236F-F819-4014-BDEB-4CDA808F67A5}"/>
              </a:ext>
            </a:extLst>
          </p:cNvPr>
          <p:cNvSpPr txBox="1">
            <a:spLocks/>
          </p:cNvSpPr>
          <p:nvPr/>
        </p:nvSpPr>
        <p:spPr>
          <a:xfrm>
            <a:off x="3211807" y="6274057"/>
            <a:ext cx="1353358" cy="361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11/24/20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5CA772C-2CEB-4339-B45F-1DD9BAB666BC}"/>
              </a:ext>
            </a:extLst>
          </p:cNvPr>
          <p:cNvSpPr txBox="1">
            <a:spLocks/>
          </p:cNvSpPr>
          <p:nvPr/>
        </p:nvSpPr>
        <p:spPr>
          <a:xfrm>
            <a:off x="10213445" y="6274058"/>
            <a:ext cx="1353358" cy="361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11/24/20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927EA6-15CF-43E2-BEEA-C94524F85D29}"/>
              </a:ext>
            </a:extLst>
          </p:cNvPr>
          <p:cNvCxnSpPr>
            <a:cxnSpLocks/>
          </p:cNvCxnSpPr>
          <p:nvPr/>
        </p:nvCxnSpPr>
        <p:spPr>
          <a:xfrm flipH="1">
            <a:off x="1596946" y="1561778"/>
            <a:ext cx="97100" cy="4048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95A7B53-B78E-42AF-88C6-409895C29755}"/>
              </a:ext>
            </a:extLst>
          </p:cNvPr>
          <p:cNvSpPr txBox="1"/>
          <p:nvPr/>
        </p:nvSpPr>
        <p:spPr>
          <a:xfrm>
            <a:off x="1328711" y="1248031"/>
            <a:ext cx="2750893" cy="31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Dislocation of phalanges at MTP </a:t>
            </a:r>
            <a:r>
              <a:rPr lang="en-US" sz="1400" dirty="0">
                <a:solidFill>
                  <a:srgbClr val="FF0000"/>
                </a:solidFill>
              </a:rPr>
              <a:t>joints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9F5EBA8-1F57-4A19-8196-416A0641208B}"/>
              </a:ext>
            </a:extLst>
          </p:cNvPr>
          <p:cNvCxnSpPr>
            <a:cxnSpLocks/>
          </p:cNvCxnSpPr>
          <p:nvPr/>
        </p:nvCxnSpPr>
        <p:spPr>
          <a:xfrm>
            <a:off x="3628598" y="1561778"/>
            <a:ext cx="385137" cy="64240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920A8C-3877-4B33-B72A-81E66ECA62BF}"/>
              </a:ext>
            </a:extLst>
          </p:cNvPr>
          <p:cNvCxnSpPr>
            <a:cxnSpLocks/>
          </p:cNvCxnSpPr>
          <p:nvPr/>
        </p:nvCxnSpPr>
        <p:spPr>
          <a:xfrm flipH="1">
            <a:off x="11264900" y="1248031"/>
            <a:ext cx="88900" cy="149516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989DF95-C3DA-4B59-9E79-DDD08CF16459}"/>
              </a:ext>
            </a:extLst>
          </p:cNvPr>
          <p:cNvSpPr txBox="1"/>
          <p:nvPr/>
        </p:nvSpPr>
        <p:spPr>
          <a:xfrm>
            <a:off x="9880600" y="878696"/>
            <a:ext cx="2409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Destruction of first metatarsal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C7A88FB-4F3F-4C9F-BA34-5C9C243DCA3D}"/>
              </a:ext>
            </a:extLst>
          </p:cNvPr>
          <p:cNvCxnSpPr>
            <a:cxnSpLocks/>
          </p:cNvCxnSpPr>
          <p:nvPr/>
        </p:nvCxnSpPr>
        <p:spPr>
          <a:xfrm flipV="1">
            <a:off x="9686830" y="3793766"/>
            <a:ext cx="663670" cy="111018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91ED4C3-3B94-48DB-B5C2-3135D339CBBC}"/>
              </a:ext>
            </a:extLst>
          </p:cNvPr>
          <p:cNvSpPr txBox="1"/>
          <p:nvPr/>
        </p:nvSpPr>
        <p:spPr>
          <a:xfrm>
            <a:off x="8896160" y="5127114"/>
            <a:ext cx="1901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</a:rPr>
              <a:t>Destruction with sclerosis and remodeling of midfoot bones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410BA92-A8FB-49A6-B47A-6B26BB479148}"/>
              </a:ext>
            </a:extLst>
          </p:cNvPr>
          <p:cNvCxnSpPr/>
          <p:nvPr/>
        </p:nvCxnSpPr>
        <p:spPr>
          <a:xfrm flipH="1" flipV="1">
            <a:off x="2218947" y="2055327"/>
            <a:ext cx="303164" cy="297715"/>
          </a:xfrm>
          <a:prstGeom prst="straightConnector1">
            <a:avLst/>
          </a:prstGeom>
          <a:ln w="28575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AEE4A06-34CE-4021-8F10-204F3351AB04}"/>
              </a:ext>
            </a:extLst>
          </p:cNvPr>
          <p:cNvSpPr txBox="1"/>
          <p:nvPr/>
        </p:nvSpPr>
        <p:spPr>
          <a:xfrm>
            <a:off x="2157302" y="2330739"/>
            <a:ext cx="133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80"/>
                </a:solidFill>
              </a:rPr>
              <a:t>s/p Amputation of left great toe</a:t>
            </a:r>
          </a:p>
        </p:txBody>
      </p:sp>
    </p:spTree>
    <p:extLst>
      <p:ext uri="{BB962C8B-B14F-4D97-AF65-F5344CB8AC3E}">
        <p14:creationId xmlns:p14="http://schemas.microsoft.com/office/powerpoint/2010/main" val="301256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FEBE-0218-4EED-855F-100C3C12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(Left Foot) – Lateral view</a:t>
            </a:r>
          </a:p>
        </p:txBody>
      </p:sp>
      <p:pic>
        <p:nvPicPr>
          <p:cNvPr id="4" name="Content Placeholder 3" descr="A picture containing X-ray film, black&#10;&#10;Description automatically generated">
            <a:extLst>
              <a:ext uri="{FF2B5EF4-FFF2-40B4-BE49-F238E27FC236}">
                <a16:creationId xmlns:a16="http://schemas.microsoft.com/office/drawing/2014/main" id="{F4AFA541-5EC3-4B43-921A-220D6F4F2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4" y="1690688"/>
            <a:ext cx="5229981" cy="349499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21B636-E4AD-4F78-99BC-90E803547688}"/>
              </a:ext>
            </a:extLst>
          </p:cNvPr>
          <p:cNvSpPr txBox="1">
            <a:spLocks/>
          </p:cNvSpPr>
          <p:nvPr/>
        </p:nvSpPr>
        <p:spPr>
          <a:xfrm>
            <a:off x="2675611" y="5475514"/>
            <a:ext cx="1353359" cy="3610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8/18/15</a:t>
            </a:r>
          </a:p>
        </p:txBody>
      </p:sp>
      <p:pic>
        <p:nvPicPr>
          <p:cNvPr id="7" name="Picture 6" descr="A picture containing X-ray film, close&#10;&#10;Description automatically generated">
            <a:extLst>
              <a:ext uri="{FF2B5EF4-FFF2-40B4-BE49-F238E27FC236}">
                <a16:creationId xmlns:a16="http://schemas.microsoft.com/office/drawing/2014/main" id="{CBB803D9-6BE7-470E-A768-F8D628B1D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90" y="1690688"/>
            <a:ext cx="5340943" cy="349499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08A19A5-296A-4DC0-BBDE-865254F9446A}"/>
              </a:ext>
            </a:extLst>
          </p:cNvPr>
          <p:cNvSpPr txBox="1">
            <a:spLocks/>
          </p:cNvSpPr>
          <p:nvPr/>
        </p:nvSpPr>
        <p:spPr>
          <a:xfrm>
            <a:off x="8839710" y="5475514"/>
            <a:ext cx="1353358" cy="361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dirty="0"/>
              <a:t>11/24/20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271286-EDFA-4AFA-BA4E-AA41CAE5D939}"/>
              </a:ext>
            </a:extLst>
          </p:cNvPr>
          <p:cNvCxnSpPr/>
          <p:nvPr/>
        </p:nvCxnSpPr>
        <p:spPr>
          <a:xfrm flipH="1" flipV="1">
            <a:off x="9977168" y="4648200"/>
            <a:ext cx="431800" cy="35560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45FAC55-2415-404B-A1E4-5D785D77F166}"/>
              </a:ext>
            </a:extLst>
          </p:cNvPr>
          <p:cNvSpPr txBox="1"/>
          <p:nvPr/>
        </p:nvSpPr>
        <p:spPr>
          <a:xfrm>
            <a:off x="10193068" y="5031794"/>
            <a:ext cx="180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Soft tissue swelling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D3FFF6-89C1-4CF1-8DCA-92A19BE3E28E}"/>
              </a:ext>
            </a:extLst>
          </p:cNvPr>
          <p:cNvCxnSpPr>
            <a:cxnSpLocks/>
          </p:cNvCxnSpPr>
          <p:nvPr/>
        </p:nvCxnSpPr>
        <p:spPr>
          <a:xfrm flipH="1">
            <a:off x="9626600" y="2566194"/>
            <a:ext cx="189557" cy="114220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54B8900-235A-4545-B1FE-98660E2F568C}"/>
              </a:ext>
            </a:extLst>
          </p:cNvPr>
          <p:cNvSpPr txBox="1"/>
          <p:nvPr/>
        </p:nvSpPr>
        <p:spPr>
          <a:xfrm>
            <a:off x="9184519" y="2042974"/>
            <a:ext cx="180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Plantar collapse of midfoot bones</a:t>
            </a:r>
          </a:p>
        </p:txBody>
      </p:sp>
    </p:spTree>
    <p:extLst>
      <p:ext uri="{BB962C8B-B14F-4D97-AF65-F5344CB8AC3E}">
        <p14:creationId xmlns:p14="http://schemas.microsoft.com/office/powerpoint/2010/main" val="663467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EC0D-4DD1-401F-A16A-EDCE064F6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Key Imaging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B543C-563D-4074-9397-7B8E67C36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CC: Left foot pain</a:t>
            </a:r>
          </a:p>
          <a:p>
            <a:r>
              <a:rPr lang="en-US" dirty="0"/>
              <a:t>PMH: ESRD on HD, DM2, HTN, right BKA and L great toe amputation (2009)</a:t>
            </a:r>
          </a:p>
          <a:p>
            <a:r>
              <a:rPr lang="en-US" dirty="0"/>
              <a:t>Imaging Findings on Foot X-ray:</a:t>
            </a:r>
          </a:p>
          <a:p>
            <a:pPr lvl="1"/>
            <a:r>
              <a:rPr lang="en-US" dirty="0"/>
              <a:t>s/p amputation of left great toe</a:t>
            </a:r>
          </a:p>
          <a:p>
            <a:pPr lvl="1"/>
            <a:r>
              <a:rPr lang="en-US" dirty="0"/>
              <a:t>Chronic dorsal dislocation of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metatarsophalangeal joints </a:t>
            </a:r>
          </a:p>
          <a:p>
            <a:pPr lvl="1"/>
            <a:r>
              <a:rPr lang="en-US" dirty="0"/>
              <a:t>Erosive destruction with sclerosis and remodeling of the midfoot bones and proximal metatarsals with plantar collapse of midfoot</a:t>
            </a:r>
          </a:p>
          <a:p>
            <a:pPr lvl="1"/>
            <a:r>
              <a:rPr lang="en-US" dirty="0"/>
              <a:t>Almost complete destruction of first metatarsal</a:t>
            </a:r>
          </a:p>
          <a:p>
            <a:pPr lvl="1"/>
            <a:r>
              <a:rPr lang="en-US" dirty="0"/>
              <a:t>Soft tissue swelling on plantar midfoot</a:t>
            </a:r>
          </a:p>
        </p:txBody>
      </p:sp>
    </p:spTree>
    <p:extLst>
      <p:ext uri="{BB962C8B-B14F-4D97-AF65-F5344CB8AC3E}">
        <p14:creationId xmlns:p14="http://schemas.microsoft.com/office/powerpoint/2010/main" val="297031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507FB-7A0B-4F71-9EA8-D25170E43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C173-142A-437E-9DA3-28D537FFC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Osteomyelitis</a:t>
            </a:r>
          </a:p>
          <a:p>
            <a:r>
              <a:rPr lang="en-US" dirty="0"/>
              <a:t>Charcot Arthropathy</a:t>
            </a:r>
          </a:p>
          <a:p>
            <a:r>
              <a:rPr lang="en-US" dirty="0"/>
              <a:t>Metastatic tumor</a:t>
            </a:r>
          </a:p>
          <a:p>
            <a:r>
              <a:rPr lang="en-US" dirty="0"/>
              <a:t>Primary bone neoplasm </a:t>
            </a:r>
          </a:p>
          <a:p>
            <a:r>
              <a:rPr lang="en-US" dirty="0"/>
              <a:t>Septic arthritis</a:t>
            </a:r>
          </a:p>
        </p:txBody>
      </p:sp>
    </p:spTree>
    <p:extLst>
      <p:ext uri="{BB962C8B-B14F-4D97-AF65-F5344CB8AC3E}">
        <p14:creationId xmlns:p14="http://schemas.microsoft.com/office/powerpoint/2010/main" val="373969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FDBD-3622-43C9-A11D-4D3B901F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365125"/>
            <a:ext cx="10658856" cy="1325563"/>
          </a:xfrm>
        </p:spPr>
        <p:txBody>
          <a:bodyPr/>
          <a:lstStyle/>
          <a:p>
            <a:r>
              <a:rPr lang="en-US" dirty="0"/>
              <a:t>Diagnosis: Diabetic Foot Osteomyelitis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37BB-1D60-40F1-B9B5-49BAFD636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History: Diabetic with chronic left foot ulcer requiring prior hospitalization and IV antibiotics. New left foot pain.</a:t>
            </a:r>
          </a:p>
          <a:p>
            <a:r>
              <a:rPr lang="en-US" dirty="0"/>
              <a:t>Labs:</a:t>
            </a:r>
          </a:p>
          <a:p>
            <a:pPr lvl="1"/>
            <a:r>
              <a:rPr lang="en-US" dirty="0"/>
              <a:t>Elevated ESR &amp; CRP</a:t>
            </a:r>
          </a:p>
          <a:p>
            <a:pPr lvl="1"/>
            <a:r>
              <a:rPr lang="en-US" dirty="0"/>
              <a:t>Positive wound culture</a:t>
            </a:r>
          </a:p>
          <a:p>
            <a:r>
              <a:rPr lang="en-US" dirty="0"/>
              <a:t>Imaging (x-ray):</a:t>
            </a:r>
          </a:p>
          <a:p>
            <a:pPr lvl="1"/>
            <a:r>
              <a:rPr lang="en-US" dirty="0"/>
              <a:t>Plantar collapse of midfoot may represent changes of Charcot disease</a:t>
            </a:r>
          </a:p>
          <a:p>
            <a:pPr lvl="1"/>
            <a:r>
              <a:rPr lang="en-US" dirty="0"/>
              <a:t>Plantar midfoot ulcer with focal erosion of collapsed midfoot bones – concerning for acute osteomyelitis</a:t>
            </a:r>
          </a:p>
          <a:p>
            <a:pPr lvl="1"/>
            <a:r>
              <a:rPr lang="en-US" dirty="0"/>
              <a:t>Chronic destructive lesions may represent changes of chronic osteomyelitis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36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1273</Words>
  <Application>Microsoft Office PowerPoint</Application>
  <PresentationFormat>Widescreen</PresentationFormat>
  <Paragraphs>162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Adobe Garamond Pro</vt:lpstr>
      <vt:lpstr>Arial</vt:lpstr>
      <vt:lpstr>BlinkMacSystemFont</vt:lpstr>
      <vt:lpstr>Calibri</vt:lpstr>
      <vt:lpstr>Calibri Light</vt:lpstr>
      <vt:lpstr>Noto Sans</vt:lpstr>
      <vt:lpstr>Office Theme</vt:lpstr>
      <vt:lpstr>Diabetic Foot Osteomyelitis </vt:lpstr>
      <vt:lpstr>Clinical History </vt:lpstr>
      <vt:lpstr>Work Up</vt:lpstr>
      <vt:lpstr>PowerPoint Presentation</vt:lpstr>
      <vt:lpstr>X-ray (Left Foot) - AP and oblique views</vt:lpstr>
      <vt:lpstr>X-ray (Left Foot) – Lateral view</vt:lpstr>
      <vt:lpstr>Summary of Key Imaging Findings</vt:lpstr>
      <vt:lpstr>Differential Diagnosis</vt:lpstr>
      <vt:lpstr>Diagnosis: Diabetic Foot Osteomyelitis</vt:lpstr>
      <vt:lpstr>Discussion</vt:lpstr>
      <vt:lpstr>Discussion</vt:lpstr>
      <vt:lpstr>Treatment</vt:lpstr>
      <vt:lpstr>ACR Appropriateness Criteria</vt:lpstr>
      <vt:lpstr>Take Home Points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(diagnosis)</dc:title>
  <dc:creator>Saagar Patel</dc:creator>
  <cp:lastModifiedBy>Minyi D</cp:lastModifiedBy>
  <cp:revision>371</cp:revision>
  <dcterms:created xsi:type="dcterms:W3CDTF">2019-09-13T05:09:22Z</dcterms:created>
  <dcterms:modified xsi:type="dcterms:W3CDTF">2020-12-08T12:16:28Z</dcterms:modified>
</cp:coreProperties>
</file>