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71" r:id="rId6"/>
    <p:sldId id="272" r:id="rId7"/>
    <p:sldId id="273" r:id="rId8"/>
    <p:sldId id="260" r:id="rId9"/>
    <p:sldId id="262" r:id="rId10"/>
    <p:sldId id="274" r:id="rId11"/>
    <p:sldId id="275" r:id="rId12"/>
    <p:sldId id="270" r:id="rId13"/>
    <p:sldId id="264" r:id="rId14"/>
    <p:sldId id="266" r:id="rId15"/>
    <p:sldId id="276" r:id="rId16"/>
    <p:sldId id="277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 Alam" initials="MA" lastIdx="3" clrIdx="0">
    <p:extLst>
      <p:ext uri="{19B8F6BF-5375-455C-9EA6-DF929625EA0E}">
        <p15:presenceInfo xmlns:p15="http://schemas.microsoft.com/office/powerpoint/2012/main" userId="730e297def03e6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3D-444E-4145-BBBB-C778E25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BD24-6B2D-4F0C-9951-AA45451F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A9D-4B8C-48BE-B4E1-510F9B4E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CF62D-F14E-4580-8184-BC76D68A3BD6}"/>
              </a:ext>
            </a:extLst>
          </p:cNvPr>
          <p:cNvGrpSpPr/>
          <p:nvPr userDrawn="1"/>
        </p:nvGrpSpPr>
        <p:grpSpPr>
          <a:xfrm>
            <a:off x="1419290" y="5344886"/>
            <a:ext cx="9557657" cy="1513114"/>
            <a:chOff x="-101600" y="5349875"/>
            <a:chExt cx="9557657" cy="1513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22221-99B3-487B-9E84-7709D5058CD5}"/>
                </a:ext>
              </a:extLst>
            </p:cNvPr>
            <p:cNvSpPr/>
            <p:nvPr userDrawn="1"/>
          </p:nvSpPr>
          <p:spPr>
            <a:xfrm>
              <a:off x="-101600" y="5349875"/>
              <a:ext cx="9557657" cy="15131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0B73D-FCF3-460C-BA3F-19C814E5B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15" y="5608080"/>
              <a:ext cx="5149169" cy="85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F77-DF06-493D-A550-E6B5FDC5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BB4A2-208D-4A95-9445-906CBBD7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7EFB-143F-46F8-89FF-46638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9644-500A-4D4E-A7FB-722AC224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EE65-0676-4436-A45E-EB4867A0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F6F57-C2DA-4B49-AE74-40A4E544D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3672-9AE6-4139-B826-132B27A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5986-5B03-43D0-B9AE-415952FB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262-2476-487A-90A4-BE2F30E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8207-C586-47C8-A5C6-D589278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FCA-6B91-457E-AF40-2EAC5AA5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F4AC-E34B-4957-ABA9-8CAD1530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A22-D261-4BEF-939B-B11C7090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608-46CB-4D4C-9EF7-17E1ECE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2729-3FFD-4115-B0A2-20F313F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6DA23-E649-4B0B-B20A-AB265094D053}"/>
              </a:ext>
            </a:extLst>
          </p:cNvPr>
          <p:cNvSpPr/>
          <p:nvPr userDrawn="1"/>
        </p:nvSpPr>
        <p:spPr>
          <a:xfrm>
            <a:off x="0" y="6241046"/>
            <a:ext cx="12192000" cy="6023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DFB9A-F977-4B78-8428-F8ACEDCF83F8}"/>
              </a:ext>
            </a:extLst>
          </p:cNvPr>
          <p:cNvSpPr txBox="1"/>
          <p:nvPr userDrawn="1"/>
        </p:nvSpPr>
        <p:spPr>
          <a:xfrm>
            <a:off x="4221583" y="6336672"/>
            <a:ext cx="369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dobe Garamond Pro" panose="02020502060506020403" pitchFamily="18" charset="0"/>
              </a:rPr>
              <a:t>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07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F83F-EE9C-45BA-B0AF-DDE4DA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F7D3-6DEB-44BC-9B6F-26D4AC5B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32AF-7DF9-42DC-B0DE-74A4FB5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6233-2BE1-43F2-9612-05A4B52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02B0-FB7F-4380-ABB6-6B8C596F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1A3-724B-48E9-A36F-D0A30C6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1AE6-3729-4AD6-A3D8-36C1BC28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DA9C-B802-4CC5-B791-1F957C7C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E1D7-F9C1-4723-9BF3-3F9095DE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20F4-9E91-4C6C-B120-FD2BCD7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4600-8EBC-419A-9441-48F49E0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8342-8909-46BB-AB91-28864174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6153-D4B5-42BC-94BF-CCF6AAB8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8DEF-7A6B-4804-8CD2-F1BEE79C3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DDFE-E25C-422B-8538-26A54E9D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F16-A61F-48CA-B6DE-D6E12EDB3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A6B-9661-439F-9D22-03589EE0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C780C-C0CC-45E5-A032-268309A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5D89-38A2-4677-BC7F-BA0DFB8B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E8F-1087-4C29-91D5-5319DF4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2BD7-97F6-40D9-9330-6067D32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63E3-8BB5-4DB5-9FE7-59B4EF12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E7BE7-9B7D-439A-B4C8-0D57FFD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C6209-C741-4EA6-81CA-0575872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6C08-0FEA-437E-8DBF-5BD1791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BC8D-78AC-45D8-A593-15294AC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346-4AB2-425B-83F7-48B3F17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E43-D112-495C-B052-5F3DAAF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6687-90F1-40FB-A522-1F9B085D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480F-A465-495B-9EA4-72137FE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D194-635C-4AD9-AAD1-D57733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7DAD-276A-4260-9133-2486647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B3DC-A03B-4FA5-8A8C-D4BB390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6A-7F3A-4B39-8832-44F8D56D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3CA-7EBF-4C4A-9074-CB302B66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8105-3176-4977-BE65-2745C6DD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514-1EDE-4CA6-9EE3-9D3CC65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C4D9-8EFA-4513-B08A-26281EB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D748D-1C6F-4CC0-B18D-E1409E3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AE89-AE55-4A97-B0FF-28649F74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3511-DB32-4F69-A48A-528C891C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6365-18A5-4883-8E30-8DC8FAEB18E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AA80-D800-4539-BF4B-C095AE3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4420-738F-4948-8D5B-A3FED505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morialhermann.org/patients-caregivers/pricing-estimates-and-inform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thobullets.com/trauma/1041/distal-femur-fractures" TargetMode="External"/><Relationship Id="rId2" Type="http://schemas.openxmlformats.org/officeDocument/2006/relationships/hyperlink" Target="https://radiopaedia.org/articles/distal-femoral-fracture?lang=u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mag.com/features/writers-on-the-web-theme-and-asking-the-central-question-what-the-heck-is-my-web-series-abou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681-B8FD-4347-800D-AA193CFD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1530219"/>
            <a:ext cx="9144000" cy="944045"/>
          </a:xfrm>
        </p:spPr>
        <p:txBody>
          <a:bodyPr>
            <a:normAutofit fontScale="90000"/>
          </a:bodyPr>
          <a:lstStyle/>
          <a:p>
            <a:r>
              <a:rPr lang="en-US" dirty="0"/>
              <a:t>Distal Femur Fracture Due to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03A-7EEC-4D1E-B5C5-4348356C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1252"/>
            <a:ext cx="9144000" cy="1944757"/>
          </a:xfrm>
        </p:spPr>
        <p:txBody>
          <a:bodyPr>
            <a:normAutofit/>
          </a:bodyPr>
          <a:lstStyle/>
          <a:p>
            <a:r>
              <a:rPr lang="en-US" dirty="0"/>
              <a:t>Maryam Haider</a:t>
            </a:r>
          </a:p>
          <a:p>
            <a:r>
              <a:rPr lang="en-US" dirty="0"/>
              <a:t>Date: 1/5/2021</a:t>
            </a:r>
          </a:p>
          <a:p>
            <a:r>
              <a:rPr lang="en-US" dirty="0"/>
              <a:t>RAD 4013- ER Radiology</a:t>
            </a:r>
          </a:p>
          <a:p>
            <a:r>
              <a:rPr lang="en-US" dirty="0"/>
              <a:t>Dr. Ron </a:t>
            </a:r>
            <a:r>
              <a:rPr lang="en-US" dirty="0" err="1"/>
              <a:t>Bilow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C3C2-CB17-43A0-A030-3995323C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Femoral </a:t>
            </a:r>
            <a:r>
              <a:rPr lang="en-US" dirty="0" err="1"/>
              <a:t>Fx</a:t>
            </a:r>
            <a:r>
              <a:rPr lang="en-US" dirty="0"/>
              <a:t>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D4E3-D1CF-4679-BD17-F7520F2B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491522"/>
          </a:xfrm>
        </p:spPr>
        <p:txBody>
          <a:bodyPr/>
          <a:lstStyle/>
          <a:p>
            <a:r>
              <a:rPr lang="en-US" dirty="0"/>
              <a:t>Radiological description includes:</a:t>
            </a:r>
          </a:p>
          <a:p>
            <a:pPr lvl="1"/>
            <a:r>
              <a:rPr lang="en-US" dirty="0"/>
              <a:t>Fracture lines and plane</a:t>
            </a:r>
          </a:p>
          <a:p>
            <a:pPr lvl="1"/>
            <a:r>
              <a:rPr lang="en-US" dirty="0"/>
              <a:t>location of fracture in relation to the joint</a:t>
            </a:r>
          </a:p>
          <a:p>
            <a:pPr lvl="1"/>
            <a:r>
              <a:rPr lang="en-US" dirty="0"/>
              <a:t>Extra-articular, partial, or completely articular</a:t>
            </a:r>
          </a:p>
          <a:p>
            <a:pPr lvl="1"/>
            <a:r>
              <a:rPr lang="en-US" dirty="0"/>
              <a:t>Involvement of the condylar weight-bearing surfaces or the notch</a:t>
            </a:r>
          </a:p>
          <a:p>
            <a:pPr lvl="1"/>
            <a:r>
              <a:rPr lang="en-US" dirty="0"/>
              <a:t>Simple, fragmentary, or multi-fragmentary</a:t>
            </a:r>
          </a:p>
          <a:p>
            <a:r>
              <a:rPr lang="en-US" dirty="0"/>
              <a:t>Common example is Hoffa fracture- distal condylar femoral </a:t>
            </a:r>
            <a:r>
              <a:rPr lang="en-US" dirty="0" err="1"/>
              <a:t>fx</a:t>
            </a:r>
            <a:r>
              <a:rPr lang="en-US" dirty="0"/>
              <a:t> that is intra-articular and in the coronal plane</a:t>
            </a:r>
          </a:p>
          <a:p>
            <a:r>
              <a:rPr lang="en-US" dirty="0"/>
              <a:t>Tx typically includes surgery depending on the severity of the </a:t>
            </a:r>
            <a:r>
              <a:rPr lang="en-US" dirty="0" err="1"/>
              <a:t>fx</a:t>
            </a:r>
            <a:r>
              <a:rPr lang="en-US" dirty="0"/>
              <a:t>- options include simple screw fixation, intramedullary nailing, or ORIF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2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0C77-4185-4243-A682-5DE56E72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29ED7-933F-4B90-A19F-6CD8AE972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229" y="1253331"/>
            <a:ext cx="417354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919B6-8B15-440A-8076-51FECDB5B9ED}"/>
              </a:ext>
            </a:extLst>
          </p:cNvPr>
          <p:cNvSpPr txBox="1"/>
          <p:nvPr/>
        </p:nvSpPr>
        <p:spPr>
          <a:xfrm>
            <a:off x="64829" y="5261113"/>
            <a:ext cx="235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https://www.researchgate.net/figure/Radiograph-showing-coronal-plane-Hoffa-fracture-of-the-medial-femoral-condyle_fig2_282896930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2BAC-10BD-4428-B745-50BA674C45F2}"/>
              </a:ext>
            </a:extLst>
          </p:cNvPr>
          <p:cNvSpPr txBox="1"/>
          <p:nvPr/>
        </p:nvSpPr>
        <p:spPr>
          <a:xfrm>
            <a:off x="4009229" y="5604669"/>
            <a:ext cx="319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Hoffa fracture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2083E6-5096-42E1-9163-88FF5FB882D9}"/>
              </a:ext>
            </a:extLst>
          </p:cNvPr>
          <p:cNvCxnSpPr/>
          <p:nvPr/>
        </p:nvCxnSpPr>
        <p:spPr>
          <a:xfrm flipH="1" flipV="1">
            <a:off x="6361043" y="4015409"/>
            <a:ext cx="1537253" cy="940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9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76BA-B741-4F45-B2E6-D86A8A2F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r>
              <a:rPr lang="en-US" dirty="0"/>
              <a:t>Examples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A2D27-D298-4A6D-A4B1-9D0A0E58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00" y="1608236"/>
            <a:ext cx="5005596" cy="3695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8EB0C3-E753-48F3-A452-DD262A72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08236"/>
            <a:ext cx="5079425" cy="3695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51A8-B73E-4231-B3E6-65B088E9DB0D}"/>
              </a:ext>
            </a:extLst>
          </p:cNvPr>
          <p:cNvSpPr txBox="1"/>
          <p:nvPr/>
        </p:nvSpPr>
        <p:spPr>
          <a:xfrm>
            <a:off x="838199" y="56800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https://ota.org/for-patients/find-info-body-part/3716</a:t>
            </a:r>
          </a:p>
        </p:txBody>
      </p:sp>
    </p:spTree>
    <p:extLst>
      <p:ext uri="{BB962C8B-B14F-4D97-AF65-F5344CB8AC3E}">
        <p14:creationId xmlns:p14="http://schemas.microsoft.com/office/powerpoint/2010/main" val="304038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45AECE-0DF0-4BF4-971B-1F58D548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21279"/>
            <a:ext cx="10515600" cy="1438034"/>
          </a:xfrm>
        </p:spPr>
        <p:txBody>
          <a:bodyPr/>
          <a:lstStyle/>
          <a:p>
            <a:r>
              <a:rPr lang="en-US" dirty="0"/>
              <a:t>Final Diagnosis + Treatment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9CA3-1B25-4C6C-ABFE-64326863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1431235"/>
            <a:ext cx="10515600" cy="4386469"/>
          </a:xfrm>
        </p:spPr>
        <p:txBody>
          <a:bodyPr>
            <a:normAutofit/>
          </a:bodyPr>
          <a:lstStyle/>
          <a:p>
            <a:r>
              <a:rPr lang="en-US" dirty="0"/>
              <a:t>Pt’s injuries included</a:t>
            </a:r>
          </a:p>
          <a:p>
            <a:pPr lvl="1"/>
            <a:r>
              <a:rPr lang="en-US" dirty="0"/>
              <a:t>L distal femur </a:t>
            </a:r>
            <a:r>
              <a:rPr lang="en-US" dirty="0" err="1"/>
              <a:t>fx</a:t>
            </a:r>
            <a:r>
              <a:rPr lang="en-US" dirty="0"/>
              <a:t> that is comminuted and both anteriorly and medially displaced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fx</a:t>
            </a:r>
            <a:r>
              <a:rPr lang="en-US" dirty="0"/>
              <a:t> extending through the distal femur fragment and is possibly intra-articular</a:t>
            </a:r>
          </a:p>
          <a:p>
            <a:pPr lvl="1"/>
            <a:r>
              <a:rPr lang="en-US" dirty="0"/>
              <a:t>Transverse R tibia </a:t>
            </a:r>
            <a:r>
              <a:rPr lang="en-US" dirty="0" err="1"/>
              <a:t>fx</a:t>
            </a:r>
            <a:endParaRPr lang="en-US" dirty="0"/>
          </a:p>
          <a:p>
            <a:pPr lvl="1"/>
            <a:r>
              <a:rPr lang="en-US" dirty="0"/>
              <a:t>Second oblique </a:t>
            </a:r>
            <a:r>
              <a:rPr lang="en-US" dirty="0" err="1"/>
              <a:t>fx</a:t>
            </a:r>
            <a:r>
              <a:rPr lang="en-US" dirty="0"/>
              <a:t> of the distal fibula </a:t>
            </a:r>
          </a:p>
          <a:p>
            <a:r>
              <a:rPr lang="en-US" dirty="0"/>
              <a:t>Pt’s treatment course included initial LLE traction splinting + plaster splinting of R tib-fib</a:t>
            </a:r>
          </a:p>
          <a:p>
            <a:pPr lvl="1"/>
            <a:r>
              <a:rPr lang="en-US" dirty="0"/>
              <a:t>12/30- OR: underwent IMN of R tibia and L femur</a:t>
            </a:r>
          </a:p>
          <a:p>
            <a:pPr lvl="1"/>
            <a:r>
              <a:rPr lang="en-US" dirty="0"/>
              <a:t>Monitored on the trauma floor; PT/OT consulted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4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5AC7-F6A9-4F22-B0E1-F66A46D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10F92-3EC7-4193-BDB3-3C3B5EA4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51" y="1537770"/>
            <a:ext cx="8902153" cy="3782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764F7-6631-4704-8BF8-D7C1AF6826D9}"/>
              </a:ext>
            </a:extLst>
          </p:cNvPr>
          <p:cNvSpPr/>
          <p:nvPr/>
        </p:nvSpPr>
        <p:spPr>
          <a:xfrm>
            <a:off x="1643270" y="2358887"/>
            <a:ext cx="8547652" cy="291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C477D-F2C6-4450-A841-0DFF944E48D1}"/>
              </a:ext>
            </a:extLst>
          </p:cNvPr>
          <p:cNvSpPr/>
          <p:nvPr/>
        </p:nvSpPr>
        <p:spPr>
          <a:xfrm>
            <a:off x="1658801" y="3007208"/>
            <a:ext cx="8547652" cy="291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9445-97F9-45BC-810F-260A5E66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3959C-1830-47D9-838A-03E59507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470992"/>
            <a:ext cx="7488134" cy="43804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4870C9-8EA7-4FA6-AB7C-D47E49EFDFF3}"/>
              </a:ext>
            </a:extLst>
          </p:cNvPr>
          <p:cNvSpPr/>
          <p:nvPr/>
        </p:nvSpPr>
        <p:spPr>
          <a:xfrm>
            <a:off x="2104438" y="2285310"/>
            <a:ext cx="7132327" cy="291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5945E-745A-49C6-9D32-B76E700619DA}"/>
              </a:ext>
            </a:extLst>
          </p:cNvPr>
          <p:cNvSpPr/>
          <p:nvPr/>
        </p:nvSpPr>
        <p:spPr>
          <a:xfrm>
            <a:off x="2104438" y="2570232"/>
            <a:ext cx="7132327" cy="291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5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9AD5-1030-4482-BD7E-0B32FC8A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262076"/>
            <a:ext cx="10515600" cy="1105866"/>
          </a:xfrm>
        </p:spPr>
        <p:txBody>
          <a:bodyPr/>
          <a:lstStyle/>
          <a:p>
            <a:r>
              <a:rPr lang="en-US" dirty="0"/>
              <a:t>Total Cost of MHH Imaging (Inpatient)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9B05-0E0D-4A52-B37D-B49B4BE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6"/>
            <a:ext cx="10515600" cy="473102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CXR 1V: $274.68</a:t>
            </a:r>
          </a:p>
          <a:p>
            <a:r>
              <a:rPr lang="en-US" sz="2200" dirty="0"/>
              <a:t>Ankle XR 2V: $410.33</a:t>
            </a:r>
          </a:p>
          <a:p>
            <a:r>
              <a:rPr lang="en-US" sz="2200" dirty="0"/>
              <a:t>Ankle XR 3V: $261</a:t>
            </a:r>
          </a:p>
          <a:p>
            <a:r>
              <a:rPr lang="en-US" sz="2200" dirty="0"/>
              <a:t>L hip XR 2V: $265.32</a:t>
            </a:r>
          </a:p>
          <a:p>
            <a:r>
              <a:rPr lang="en-US" sz="2200" dirty="0"/>
              <a:t>L femur XR 2V: $237.31</a:t>
            </a:r>
          </a:p>
          <a:p>
            <a:r>
              <a:rPr lang="en-US" sz="2200" dirty="0"/>
              <a:t>L knee XR 3V: $237.31</a:t>
            </a:r>
          </a:p>
          <a:p>
            <a:r>
              <a:rPr lang="en-US" sz="2200" dirty="0"/>
              <a:t>L tibia-fibula XR 2V: $237.31</a:t>
            </a:r>
          </a:p>
          <a:p>
            <a:r>
              <a:rPr lang="en-US" sz="2200" dirty="0"/>
              <a:t>L foot XR 3V: $239.11</a:t>
            </a:r>
          </a:p>
          <a:p>
            <a:r>
              <a:rPr lang="en-US" sz="2200" dirty="0"/>
              <a:t>XR Abdomen/pelvis 1V: $206.50</a:t>
            </a:r>
          </a:p>
          <a:p>
            <a:r>
              <a:rPr lang="en-US" sz="2200" dirty="0"/>
              <a:t>CTA LE with or w/o contrast: $2008.44</a:t>
            </a:r>
          </a:p>
          <a:p>
            <a:r>
              <a:rPr lang="en-US" sz="2200" dirty="0"/>
              <a:t>MRI Pelvis w/o contrast: $2114.71</a:t>
            </a:r>
          </a:p>
          <a:p>
            <a:r>
              <a:rPr lang="en-US" sz="2200" b="1" dirty="0"/>
              <a:t>Total: $6492.02</a:t>
            </a:r>
          </a:p>
          <a:p>
            <a:r>
              <a:rPr lang="en-US" sz="15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https://www.memorialhermann.org/patients-caregivers/pricing-estimates-and-information</a:t>
            </a:r>
            <a:endParaRPr lang="en-US" sz="1500" dirty="0">
              <a:solidFill>
                <a:schemeClr val="bg1"/>
              </a:solidFill>
            </a:endParaRP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0606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E43E-EE6B-4D0E-9EB6-B62AE22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59D-59F8-4BDF-92E4-0CD9CE33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068" y="1560581"/>
            <a:ext cx="5999585" cy="4351338"/>
          </a:xfrm>
        </p:spPr>
        <p:txBody>
          <a:bodyPr/>
          <a:lstStyle/>
          <a:p>
            <a:r>
              <a:rPr lang="en-US" dirty="0"/>
              <a:t>Pt presents with blunt force trauma- include trauma radiography series of the injured area</a:t>
            </a:r>
          </a:p>
          <a:p>
            <a:r>
              <a:rPr lang="en-US" dirty="0"/>
              <a:t>May need multiple imaging modalities to confirm different types of injuries</a:t>
            </a:r>
          </a:p>
          <a:p>
            <a:r>
              <a:rPr lang="en-US" dirty="0"/>
              <a:t>Distal femoral </a:t>
            </a:r>
            <a:r>
              <a:rPr lang="en-US" dirty="0" err="1"/>
              <a:t>fx’s</a:t>
            </a:r>
            <a:r>
              <a:rPr lang="en-US" dirty="0"/>
              <a:t> are quite common in the setting of high intensity trauma</a:t>
            </a:r>
          </a:p>
        </p:txBody>
      </p:sp>
    </p:spTree>
    <p:extLst>
      <p:ext uri="{BB962C8B-B14F-4D97-AF65-F5344CB8AC3E}">
        <p14:creationId xmlns:p14="http://schemas.microsoft.com/office/powerpoint/2010/main" val="287537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E37-7B66-41A1-8FEB-27409046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D92A-C1BE-4879-8A55-1A3252D8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799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https://radiopaedia.org/articles/hoffa-fracture?lang=us</a:t>
            </a:r>
          </a:p>
          <a:p>
            <a:r>
              <a:rPr lang="en-US" dirty="0">
                <a:hlinkClick r:id="rId2"/>
              </a:rPr>
              <a:t>https://radiopaedia.org/articles/distal-femoral-fracture?lang=us</a:t>
            </a:r>
            <a:endParaRPr lang="en-US" dirty="0"/>
          </a:p>
          <a:p>
            <a:r>
              <a:rPr lang="en-US" dirty="0">
                <a:hlinkClick r:id="rId3"/>
              </a:rPr>
              <a:t>https://www.orthobullets.com/trauma/1041/distal-femur-fractures</a:t>
            </a:r>
            <a:endParaRPr lang="en-US" dirty="0"/>
          </a:p>
          <a:p>
            <a:r>
              <a:rPr lang="en-US" dirty="0"/>
              <a:t>https://ota.org/for-patients/find-info-body-part/3716</a:t>
            </a:r>
          </a:p>
        </p:txBody>
      </p:sp>
    </p:spTree>
    <p:extLst>
      <p:ext uri="{BB962C8B-B14F-4D97-AF65-F5344CB8AC3E}">
        <p14:creationId xmlns:p14="http://schemas.microsoft.com/office/powerpoint/2010/main" val="395869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889A8-B64D-41BC-828B-03492D48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70EF68-5AB2-40F5-80ED-3EA72D58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354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2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1E91-4F42-403A-A4AF-58C8F8A7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H&amp;P- 12/28/20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E120-3F07-4FB1-9690-F2D8CBC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153407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45yo M with no significant PMH/PSH who presented as a Level 1 trauma to MHH ED s/p auto ped accident. </a:t>
            </a:r>
          </a:p>
          <a:p>
            <a:pPr lvl="1"/>
            <a:r>
              <a:rPr lang="en-US" dirty="0"/>
              <a:t>Presented with bilateral LE deformities due to a forklift running over his legs multiple times. On arrival, </a:t>
            </a:r>
            <a:r>
              <a:rPr lang="en-US" dirty="0" err="1"/>
              <a:t>pt</a:t>
            </a:r>
            <a:r>
              <a:rPr lang="en-US" dirty="0"/>
              <a:t> was HDS with a GCS of 15.</a:t>
            </a:r>
          </a:p>
          <a:p>
            <a:pPr lvl="1"/>
            <a:r>
              <a:rPr lang="en-US" dirty="0"/>
              <a:t>Physical exam:</a:t>
            </a:r>
          </a:p>
          <a:p>
            <a:pPr lvl="2"/>
            <a:r>
              <a:rPr lang="en-US" dirty="0"/>
              <a:t>VS: WNL</a:t>
            </a:r>
          </a:p>
          <a:p>
            <a:pPr lvl="2"/>
            <a:r>
              <a:rPr lang="en-US" dirty="0"/>
              <a:t>Pertinent findings: 2+ radial pulses bilat, DP palpable b/l, deformity of RLE and L thigh, doppler signal b/l, ABIs 0.9 </a:t>
            </a:r>
            <a:r>
              <a:rPr lang="en-US" dirty="0" err="1"/>
              <a:t>b/l</a:t>
            </a:r>
            <a:endParaRPr lang="en-US" dirty="0"/>
          </a:p>
          <a:p>
            <a:pPr lvl="2"/>
            <a:r>
              <a:rPr lang="en-US" dirty="0"/>
              <a:t>Pertinent lab findings: elevated </a:t>
            </a:r>
            <a:r>
              <a:rPr lang="en-US" dirty="0" err="1"/>
              <a:t>wbc</a:t>
            </a:r>
            <a:r>
              <a:rPr lang="en-US" dirty="0"/>
              <a:t> 16</a:t>
            </a:r>
          </a:p>
          <a:p>
            <a:pPr lvl="2"/>
            <a:r>
              <a:rPr lang="en-US" dirty="0"/>
              <a:t>Pertinent imaging: </a:t>
            </a:r>
            <a:r>
              <a:rPr lang="en-US" dirty="0" err="1"/>
              <a:t>XRays</a:t>
            </a:r>
            <a:r>
              <a:rPr lang="en-US" dirty="0"/>
              <a:t>: L femur series + R tibia/fibula series</a:t>
            </a:r>
          </a:p>
          <a:p>
            <a:r>
              <a:rPr lang="en-US" dirty="0"/>
              <a:t>Pt was admitted to the trauma floor w/plan to consult ORS trauma and with MMPC for pain management.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5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67A5-9DA8-4D9D-A0F3-C50B166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2B0A-3214-4459-9DE7-093A2FFD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32165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Fracture 2/2 trauma</a:t>
            </a:r>
          </a:p>
          <a:p>
            <a:pPr lvl="1"/>
            <a:r>
              <a:rPr lang="en-US" sz="2800" dirty="0"/>
              <a:t>Compartment syndrome</a:t>
            </a:r>
          </a:p>
          <a:p>
            <a:pPr lvl="1"/>
            <a:r>
              <a:rPr lang="en-US" sz="2800" dirty="0"/>
              <a:t>Soft tissue injury</a:t>
            </a:r>
          </a:p>
          <a:p>
            <a:pPr lvl="1"/>
            <a:r>
              <a:rPr lang="en-US" sz="2800" dirty="0"/>
              <a:t>Hematoma</a:t>
            </a:r>
          </a:p>
          <a:p>
            <a:pPr lvl="1"/>
            <a:r>
              <a:rPr lang="en-US" sz="2800" dirty="0"/>
              <a:t>Hip dislocation</a:t>
            </a:r>
          </a:p>
          <a:p>
            <a:pPr lvl="1"/>
            <a:r>
              <a:rPr lang="en-US" sz="2800" dirty="0"/>
              <a:t>Muscle contusion</a:t>
            </a:r>
          </a:p>
        </p:txBody>
      </p:sp>
    </p:spTree>
    <p:extLst>
      <p:ext uri="{BB962C8B-B14F-4D97-AF65-F5344CB8AC3E}">
        <p14:creationId xmlns:p14="http://schemas.microsoft.com/office/powerpoint/2010/main" val="17595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XR L distal femur- AP view 12/28/20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FC55D-1CBA-4E6C-9886-DF0CBAE8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16" y="1391446"/>
            <a:ext cx="3105150" cy="4572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EDD2CF-D672-4F2E-8D90-EDD32B0C639F}"/>
              </a:ext>
            </a:extLst>
          </p:cNvPr>
          <p:cNvCxnSpPr/>
          <p:nvPr/>
        </p:nvCxnSpPr>
        <p:spPr>
          <a:xfrm flipH="1">
            <a:off x="9753600" y="2464904"/>
            <a:ext cx="1351722" cy="47707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0E17D3-A126-4474-8A85-D54A250634B9}"/>
              </a:ext>
            </a:extLst>
          </p:cNvPr>
          <p:cNvCxnSpPr/>
          <p:nvPr/>
        </p:nvCxnSpPr>
        <p:spPr>
          <a:xfrm flipH="1">
            <a:off x="9965635" y="5115339"/>
            <a:ext cx="1388165" cy="1457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00E69E-C9F7-415E-99F7-4152E0E6CE9C}"/>
              </a:ext>
            </a:extLst>
          </p:cNvPr>
          <p:cNvCxnSpPr/>
          <p:nvPr/>
        </p:nvCxnSpPr>
        <p:spPr>
          <a:xfrm flipH="1" flipV="1">
            <a:off x="9528313" y="5804452"/>
            <a:ext cx="760136" cy="15899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1E8736-9169-4450-8F21-024629FB0359}"/>
              </a:ext>
            </a:extLst>
          </p:cNvPr>
          <p:cNvCxnSpPr/>
          <p:nvPr/>
        </p:nvCxnSpPr>
        <p:spPr>
          <a:xfrm>
            <a:off x="7341704" y="5261113"/>
            <a:ext cx="1603513" cy="62283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72D0F4-530F-4E5D-8BFD-2E8C79D90BE9}"/>
              </a:ext>
            </a:extLst>
          </p:cNvPr>
          <p:cNvSpPr txBox="1"/>
          <p:nvPr/>
        </p:nvSpPr>
        <p:spPr>
          <a:xfrm>
            <a:off x="11211339" y="2280238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B6D2E-17D3-4103-80C2-D944ED76D658}"/>
              </a:ext>
            </a:extLst>
          </p:cNvPr>
          <p:cNvSpPr txBox="1"/>
          <p:nvPr/>
        </p:nvSpPr>
        <p:spPr>
          <a:xfrm>
            <a:off x="11330608" y="4958042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Patella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0ABAB-423A-450A-B18C-03B909B497AE}"/>
              </a:ext>
            </a:extLst>
          </p:cNvPr>
          <p:cNvSpPr txBox="1"/>
          <p:nvPr/>
        </p:nvSpPr>
        <p:spPr>
          <a:xfrm>
            <a:off x="10290415" y="5817688"/>
            <a:ext cx="84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Tibia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2E90C8-7C81-4E88-BF40-AB6BC0CA9C61}"/>
              </a:ext>
            </a:extLst>
          </p:cNvPr>
          <p:cNvSpPr txBox="1"/>
          <p:nvPr/>
        </p:nvSpPr>
        <p:spPr>
          <a:xfrm>
            <a:off x="6582914" y="4971278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Fibula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D482C-3B4D-48DC-A164-1AFE54F60D28}"/>
              </a:ext>
            </a:extLst>
          </p:cNvPr>
          <p:cNvCxnSpPr/>
          <p:nvPr/>
        </p:nvCxnSpPr>
        <p:spPr>
          <a:xfrm>
            <a:off x="8340535" y="3341675"/>
            <a:ext cx="821635" cy="834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A6E2620-CE6B-420E-AEB7-02F841FF57E2}"/>
              </a:ext>
            </a:extLst>
          </p:cNvPr>
          <p:cNvSpPr txBox="1"/>
          <p:nvPr/>
        </p:nvSpPr>
        <p:spPr>
          <a:xfrm>
            <a:off x="6751309" y="2880010"/>
            <a:ext cx="206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Distal comminuted and displaced L femur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43A3AF-3343-486C-B743-97D468DCB25E}"/>
              </a:ext>
            </a:extLst>
          </p:cNvPr>
          <p:cNvCxnSpPr>
            <a:cxnSpLocks/>
          </p:cNvCxnSpPr>
          <p:nvPr/>
        </p:nvCxnSpPr>
        <p:spPr>
          <a:xfrm flipH="1" flipV="1">
            <a:off x="9528313" y="5188226"/>
            <a:ext cx="1325217" cy="47045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A81ED34-7CEB-4FEB-9D55-F3C6D855B5EA}"/>
              </a:ext>
            </a:extLst>
          </p:cNvPr>
          <p:cNvSpPr txBox="1"/>
          <p:nvPr/>
        </p:nvSpPr>
        <p:spPr>
          <a:xfrm>
            <a:off x="10972800" y="55791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Intercondylar eminence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25C444-60FB-43AE-916A-755E1722B44F}"/>
              </a:ext>
            </a:extLst>
          </p:cNvPr>
          <p:cNvCxnSpPr/>
          <p:nvPr/>
        </p:nvCxnSpPr>
        <p:spPr>
          <a:xfrm>
            <a:off x="7538416" y="4346713"/>
            <a:ext cx="1280233" cy="46382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2A7EEC4-FA3B-40BF-AA49-72A0FE6B4F85}"/>
              </a:ext>
            </a:extLst>
          </p:cNvPr>
          <p:cNvSpPr/>
          <p:nvPr/>
        </p:nvSpPr>
        <p:spPr>
          <a:xfrm>
            <a:off x="8585338" y="3803340"/>
            <a:ext cx="1532334" cy="1457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CE51F5-06B9-49DE-85F5-6CCD242955CE}"/>
              </a:ext>
            </a:extLst>
          </p:cNvPr>
          <p:cNvSpPr txBox="1"/>
          <p:nvPr/>
        </p:nvSpPr>
        <p:spPr>
          <a:xfrm>
            <a:off x="6518828" y="4028177"/>
            <a:ext cx="112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Femoral condyles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4CE7EC-17D5-415A-AB7C-28143EF300A8}"/>
              </a:ext>
            </a:extLst>
          </p:cNvPr>
          <p:cNvSpPr txBox="1"/>
          <p:nvPr/>
        </p:nvSpPr>
        <p:spPr>
          <a:xfrm>
            <a:off x="1864155" y="5883949"/>
            <a:ext cx="410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Not for diagnostic use.</a:t>
            </a:r>
          </a:p>
          <a:p>
            <a:r>
              <a:rPr lang="en-US" sz="1000" dirty="0">
                <a:solidFill>
                  <a:schemeClr val="bg1"/>
                </a:solidFill>
              </a:rPr>
              <a:t>Link: https://theradiologictechnologist.com/normal-knee-xray-knee-joint-anatomy-knee-replacement-surgery/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1CECF4E-C912-46B3-BAAD-3656C57CE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70" y="1348737"/>
            <a:ext cx="4493794" cy="45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5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191F-0ADE-48F7-A231-56E1C71E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dirty="0"/>
              <a:t>XR L distal femur- lateral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57E34-16B6-467E-8B30-E5E5DC2F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63" y="1262269"/>
            <a:ext cx="3124200" cy="45910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39A8D5-AC28-433B-8F19-AA02BD76EE83}"/>
              </a:ext>
            </a:extLst>
          </p:cNvPr>
          <p:cNvCxnSpPr/>
          <p:nvPr/>
        </p:nvCxnSpPr>
        <p:spPr>
          <a:xfrm flipH="1">
            <a:off x="9064487" y="4359965"/>
            <a:ext cx="1417983" cy="4505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0F2B97-D608-41DF-BB87-ADC0E7A838AB}"/>
              </a:ext>
            </a:extLst>
          </p:cNvPr>
          <p:cNvCxnSpPr/>
          <p:nvPr/>
        </p:nvCxnSpPr>
        <p:spPr>
          <a:xfrm flipH="1">
            <a:off x="8290480" y="2272748"/>
            <a:ext cx="1417983" cy="4505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0A4F4C-DCF1-410F-9784-E96140909F48}"/>
              </a:ext>
            </a:extLst>
          </p:cNvPr>
          <p:cNvSpPr txBox="1"/>
          <p:nvPr/>
        </p:nvSpPr>
        <p:spPr>
          <a:xfrm>
            <a:off x="9585057" y="2128703"/>
            <a:ext cx="10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199546-2BCC-4997-865C-1B27326B2E94}"/>
              </a:ext>
            </a:extLst>
          </p:cNvPr>
          <p:cNvSpPr txBox="1"/>
          <p:nvPr/>
        </p:nvSpPr>
        <p:spPr>
          <a:xfrm>
            <a:off x="9992138" y="3035550"/>
            <a:ext cx="173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Medial femoral condyle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BE7E5-AF96-49B9-A9AE-28368C78978F}"/>
              </a:ext>
            </a:extLst>
          </p:cNvPr>
          <p:cNvSpPr txBox="1"/>
          <p:nvPr/>
        </p:nvSpPr>
        <p:spPr>
          <a:xfrm>
            <a:off x="10449339" y="4123587"/>
            <a:ext cx="173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Lateral femoral condyle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757410-A40E-4764-A550-BF2D5C32C4B3}"/>
              </a:ext>
            </a:extLst>
          </p:cNvPr>
          <p:cNvCxnSpPr/>
          <p:nvPr/>
        </p:nvCxnSpPr>
        <p:spPr>
          <a:xfrm flipH="1">
            <a:off x="8547652" y="3557794"/>
            <a:ext cx="1444487" cy="102745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F7AE5D-38D6-4403-929E-C2FBF226A4A4}"/>
              </a:ext>
            </a:extLst>
          </p:cNvPr>
          <p:cNvSpPr txBox="1"/>
          <p:nvPr/>
        </p:nvSpPr>
        <p:spPr>
          <a:xfrm>
            <a:off x="2011427" y="5715963"/>
            <a:ext cx="364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Not for diagnostic use.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Link:https</a:t>
            </a:r>
            <a:r>
              <a:rPr lang="en-US" sz="1000" dirty="0">
                <a:solidFill>
                  <a:schemeClr val="bg1"/>
                </a:solidFill>
              </a:rPr>
              <a:t>://theradiologictechnologist.com/normal-knee-</a:t>
            </a:r>
            <a:r>
              <a:rPr lang="en-US" sz="1000" dirty="0" err="1">
                <a:solidFill>
                  <a:schemeClr val="bg1"/>
                </a:solidFill>
              </a:rPr>
              <a:t>xray</a:t>
            </a:r>
            <a:r>
              <a:rPr lang="en-US" sz="1000" dirty="0">
                <a:solidFill>
                  <a:schemeClr val="bg1"/>
                </a:solidFill>
              </a:rPr>
              <a:t>-knee-joint-anatomy-knee-replacement-surgery/</a:t>
            </a: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AC4DB1-090A-4BA7-9DEF-983FB7A8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88" y="1073426"/>
            <a:ext cx="3712669" cy="45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5424-4172-4563-9266-5F4CA591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 L knee- lateral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C5BC2-BBFF-4EDB-A850-78098126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69" y="1430821"/>
            <a:ext cx="4019550" cy="455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1CE1D-E510-4530-885C-FB940174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88" y="1467368"/>
            <a:ext cx="3943350" cy="46005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AA4FE6-F8DE-49E9-A0A9-7380857E7471}"/>
              </a:ext>
            </a:extLst>
          </p:cNvPr>
          <p:cNvCxnSpPr/>
          <p:nvPr/>
        </p:nvCxnSpPr>
        <p:spPr>
          <a:xfrm flipH="1">
            <a:off x="4346713" y="2809461"/>
            <a:ext cx="976106" cy="490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42B8C6-93F6-44D3-98F0-BAE9F0E244AB}"/>
              </a:ext>
            </a:extLst>
          </p:cNvPr>
          <p:cNvCxnSpPr/>
          <p:nvPr/>
        </p:nvCxnSpPr>
        <p:spPr>
          <a:xfrm>
            <a:off x="6869183" y="2544417"/>
            <a:ext cx="1426678" cy="596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99C324-C347-4F05-AD91-E7D014D7BF8D}"/>
              </a:ext>
            </a:extLst>
          </p:cNvPr>
          <p:cNvSpPr txBox="1"/>
          <p:nvPr/>
        </p:nvSpPr>
        <p:spPr>
          <a:xfrm>
            <a:off x="5322819" y="2252870"/>
            <a:ext cx="1426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Oblique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 in distal fragment of femur possibly extending into knee joint</a:t>
            </a:r>
          </a:p>
        </p:txBody>
      </p:sp>
    </p:spTree>
    <p:extLst>
      <p:ext uri="{BB962C8B-B14F-4D97-AF65-F5344CB8AC3E}">
        <p14:creationId xmlns:p14="http://schemas.microsoft.com/office/powerpoint/2010/main" val="38780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815D-71B9-4B90-AF8C-AD742CBA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XR- R tib fib AP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CAEA0-990B-49FC-A0E5-3C6B2D90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12" y="1085850"/>
            <a:ext cx="2695575" cy="4686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65CE92-E581-47F9-9000-9FA0D1544C95}"/>
              </a:ext>
            </a:extLst>
          </p:cNvPr>
          <p:cNvCxnSpPr/>
          <p:nvPr/>
        </p:nvCxnSpPr>
        <p:spPr>
          <a:xfrm flipH="1">
            <a:off x="6281530" y="1775791"/>
            <a:ext cx="1391479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41F7B-A87F-4FF3-9A48-92191D7D9D9C}"/>
              </a:ext>
            </a:extLst>
          </p:cNvPr>
          <p:cNvCxnSpPr/>
          <p:nvPr/>
        </p:nvCxnSpPr>
        <p:spPr>
          <a:xfrm>
            <a:off x="4585252" y="2080591"/>
            <a:ext cx="1338470" cy="58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C2C8EA-290E-4BE3-BB18-E2A888A6EAE2}"/>
              </a:ext>
            </a:extLst>
          </p:cNvPr>
          <p:cNvCxnSpPr/>
          <p:nvPr/>
        </p:nvCxnSpPr>
        <p:spPr>
          <a:xfrm flipV="1">
            <a:off x="4465983" y="4373217"/>
            <a:ext cx="1311965" cy="463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2BB986-C5CB-4099-86FF-F3E8B71879A5}"/>
              </a:ext>
            </a:extLst>
          </p:cNvPr>
          <p:cNvCxnSpPr/>
          <p:nvPr/>
        </p:nvCxnSpPr>
        <p:spPr>
          <a:xfrm flipH="1" flipV="1">
            <a:off x="6281530" y="4194314"/>
            <a:ext cx="1669774" cy="775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B0C78D-F2DA-4E15-BABF-1C7A52F031CC}"/>
              </a:ext>
            </a:extLst>
          </p:cNvPr>
          <p:cNvCxnSpPr/>
          <p:nvPr/>
        </p:nvCxnSpPr>
        <p:spPr>
          <a:xfrm flipH="1" flipV="1">
            <a:off x="6281530" y="2570922"/>
            <a:ext cx="1537253" cy="596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CF68E8-4A80-4780-A8F3-80B1090ABA59}"/>
              </a:ext>
            </a:extLst>
          </p:cNvPr>
          <p:cNvCxnSpPr/>
          <p:nvPr/>
        </p:nvCxnSpPr>
        <p:spPr>
          <a:xfrm flipV="1">
            <a:off x="4359965" y="4081670"/>
            <a:ext cx="1417983" cy="29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7DA061-B48D-4B81-83BF-19F05C472E45}"/>
              </a:ext>
            </a:extLst>
          </p:cNvPr>
          <p:cNvSpPr txBox="1"/>
          <p:nvPr/>
        </p:nvSpPr>
        <p:spPr>
          <a:xfrm>
            <a:off x="7818783" y="1643270"/>
            <a:ext cx="1060174" cy="37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tibia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617AD-9E2B-49A0-8AF1-5E00591C0839}"/>
              </a:ext>
            </a:extLst>
          </p:cNvPr>
          <p:cNvSpPr txBox="1"/>
          <p:nvPr/>
        </p:nvSpPr>
        <p:spPr>
          <a:xfrm>
            <a:off x="3819317" y="1869835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Fibula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950236-4997-48FA-938E-402431B3334A}"/>
              </a:ext>
            </a:extLst>
          </p:cNvPr>
          <p:cNvSpPr txBox="1"/>
          <p:nvPr/>
        </p:nvSpPr>
        <p:spPr>
          <a:xfrm>
            <a:off x="8048004" y="4969565"/>
            <a:ext cx="143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Medial malleolus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6E3FA-2FE2-4C40-8D38-4C2B9E1A8F2A}"/>
              </a:ext>
            </a:extLst>
          </p:cNvPr>
          <p:cNvSpPr txBox="1"/>
          <p:nvPr/>
        </p:nvSpPr>
        <p:spPr>
          <a:xfrm>
            <a:off x="3525080" y="4664764"/>
            <a:ext cx="166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Lateral malleolus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CF1A8-72EB-49A7-868F-8D9CA53C4B17}"/>
              </a:ext>
            </a:extLst>
          </p:cNvPr>
          <p:cNvSpPr txBox="1"/>
          <p:nvPr/>
        </p:nvSpPr>
        <p:spPr>
          <a:xfrm>
            <a:off x="7801595" y="3032413"/>
            <a:ext cx="2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Displaced transverse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 of R tibia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24AC5-DC64-4346-86B3-D87388BC6DA8}"/>
              </a:ext>
            </a:extLst>
          </p:cNvPr>
          <p:cNvSpPr txBox="1"/>
          <p:nvPr/>
        </p:nvSpPr>
        <p:spPr>
          <a:xfrm>
            <a:off x="2495343" y="4018433"/>
            <a:ext cx="215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Minimally displaced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 of distal fibula</a:t>
            </a:r>
          </a:p>
        </p:txBody>
      </p:sp>
    </p:spTree>
    <p:extLst>
      <p:ext uri="{BB962C8B-B14F-4D97-AF65-F5344CB8AC3E}">
        <p14:creationId xmlns:p14="http://schemas.microsoft.com/office/powerpoint/2010/main" val="373450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627C-1E13-4ABE-A77A-7D681C62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559"/>
            <a:ext cx="10515600" cy="1325563"/>
          </a:xfrm>
        </p:spPr>
        <p:txBody>
          <a:bodyPr/>
          <a:lstStyle/>
          <a:p>
            <a:r>
              <a:rPr lang="en-US" dirty="0"/>
              <a:t>Key imaging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6A3E-3FEA-401A-8F41-7104335D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321"/>
            <a:ext cx="10515600" cy="4351338"/>
          </a:xfrm>
        </p:spPr>
        <p:txBody>
          <a:bodyPr/>
          <a:lstStyle/>
          <a:p>
            <a:r>
              <a:rPr lang="en-US" dirty="0"/>
              <a:t>XR Femur series: </a:t>
            </a:r>
          </a:p>
          <a:p>
            <a:pPr lvl="1"/>
            <a:r>
              <a:rPr lang="en-US" dirty="0"/>
              <a:t>Distal </a:t>
            </a:r>
            <a:r>
              <a:rPr lang="en-US" dirty="0" err="1"/>
              <a:t>metadiaphyseal</a:t>
            </a:r>
            <a:r>
              <a:rPr lang="en-US" dirty="0"/>
              <a:t> comminuted and displaced fracture of the L femur. Proximal component overrides the distal fragment by approx. 7 cm and the proximal part is displaced anteriorly and medially relative to the distal fragment.</a:t>
            </a:r>
          </a:p>
          <a:p>
            <a:pPr lvl="1"/>
            <a:r>
              <a:rPr lang="en-US" dirty="0"/>
              <a:t>Oblique oriented </a:t>
            </a:r>
            <a:r>
              <a:rPr lang="en-US" dirty="0" err="1"/>
              <a:t>fx</a:t>
            </a:r>
            <a:r>
              <a:rPr lang="en-US" dirty="0"/>
              <a:t> extending longitudinally through the distal fragment of the femur- likely extends into the knee joint.</a:t>
            </a:r>
          </a:p>
          <a:p>
            <a:r>
              <a:rPr lang="en-US" dirty="0"/>
              <a:t>XR Tibia fibula series:</a:t>
            </a:r>
          </a:p>
          <a:p>
            <a:pPr lvl="1"/>
            <a:r>
              <a:rPr lang="en-US" dirty="0"/>
              <a:t>Displaced transverse </a:t>
            </a:r>
            <a:r>
              <a:rPr lang="en-US" dirty="0" err="1"/>
              <a:t>fx</a:t>
            </a:r>
            <a:r>
              <a:rPr lang="en-US" dirty="0"/>
              <a:t> of the mid diaphyseal R tibia.</a:t>
            </a:r>
          </a:p>
          <a:p>
            <a:pPr lvl="1"/>
            <a:r>
              <a:rPr lang="en-US" dirty="0"/>
              <a:t>Second oblique minimally displaced </a:t>
            </a:r>
            <a:r>
              <a:rPr lang="en-US" dirty="0" err="1"/>
              <a:t>fx</a:t>
            </a:r>
            <a:r>
              <a:rPr lang="en-US" dirty="0"/>
              <a:t> of the distal </a:t>
            </a:r>
            <a:r>
              <a:rPr lang="en-US" dirty="0" err="1"/>
              <a:t>metadiaphyseal</a:t>
            </a:r>
            <a:r>
              <a:rPr lang="en-US" dirty="0"/>
              <a:t> fibula w/o involvement of the ankle joint.</a:t>
            </a:r>
          </a:p>
        </p:txBody>
      </p:sp>
    </p:spTree>
    <p:extLst>
      <p:ext uri="{BB962C8B-B14F-4D97-AF65-F5344CB8AC3E}">
        <p14:creationId xmlns:p14="http://schemas.microsoft.com/office/powerpoint/2010/main" val="72924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31B0-B653-41BC-94EE-2104792F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125990"/>
            <a:ext cx="10515600" cy="1325563"/>
          </a:xfrm>
        </p:spPr>
        <p:txBody>
          <a:bodyPr/>
          <a:lstStyle/>
          <a:p>
            <a:r>
              <a:rPr lang="en-US" dirty="0"/>
              <a:t>Distal Femoral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2696-593D-4C91-8105-E7769D48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5"/>
            <a:ext cx="10515600" cy="4790661"/>
          </a:xfrm>
        </p:spPr>
        <p:txBody>
          <a:bodyPr>
            <a:normAutofit/>
          </a:bodyPr>
          <a:lstStyle/>
          <a:p>
            <a:r>
              <a:rPr lang="en-US" dirty="0"/>
              <a:t>Typically involve the femoral condyles and the metaphyseal region and are often the result of high energy trauma like MVC or a fall from height. Elderly- may occur because of a domestic accident</a:t>
            </a:r>
          </a:p>
          <a:p>
            <a:r>
              <a:rPr lang="en-US" dirty="0"/>
              <a:t>Young pts, typically males are more affected and in the elderly- more women</a:t>
            </a:r>
          </a:p>
          <a:p>
            <a:r>
              <a:rPr lang="en-US" dirty="0"/>
              <a:t>Presents with pain on weight bearing, swelling and bruising, deformity, and in the context of polytrauma. Some complications include dislocations, meniscal or vascular injuries</a:t>
            </a:r>
          </a:p>
          <a:p>
            <a:r>
              <a:rPr lang="en-US" dirty="0"/>
              <a:t>Dx is typically with plain radiographs, however CT is helpful as most of these </a:t>
            </a:r>
            <a:r>
              <a:rPr lang="en-US" dirty="0" err="1"/>
              <a:t>fx’s</a:t>
            </a:r>
            <a:r>
              <a:rPr lang="en-US" dirty="0"/>
              <a:t> are intra-articular. MRI can be useful if there is concern for a ligamentous or meniscal injury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4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882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Adobe Garamond Pro</vt:lpstr>
      <vt:lpstr>Arial</vt:lpstr>
      <vt:lpstr>Calibri</vt:lpstr>
      <vt:lpstr>Calibri Light</vt:lpstr>
      <vt:lpstr>Office Theme</vt:lpstr>
      <vt:lpstr>Distal Femur Fracture Due to Trauma</vt:lpstr>
      <vt:lpstr>Initial H&amp;P- 12/28/20</vt:lpstr>
      <vt:lpstr>Differential Diagnosis</vt:lpstr>
      <vt:lpstr>XR L distal femur- AP view 12/28/20</vt:lpstr>
      <vt:lpstr>XR L distal femur- lateral view</vt:lpstr>
      <vt:lpstr>XR L knee- lateral view</vt:lpstr>
      <vt:lpstr>XR- R tib fib AP view</vt:lpstr>
      <vt:lpstr>Key imaging findings</vt:lpstr>
      <vt:lpstr>Distal Femoral Fractures</vt:lpstr>
      <vt:lpstr>Distal Femoral Fx Cont.</vt:lpstr>
      <vt:lpstr>Examples 1</vt:lpstr>
      <vt:lpstr>Examples 2</vt:lpstr>
      <vt:lpstr>Final Diagnosis + Treatment</vt:lpstr>
      <vt:lpstr>ACR appropriateness Criteria</vt:lpstr>
      <vt:lpstr>ACR appropriateness criteria</vt:lpstr>
      <vt:lpstr>Total Cost of MHH Imaging (Inpatient)</vt:lpstr>
      <vt:lpstr>Take Home Points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(diagnosis)</dc:title>
  <dc:creator>Saagar Patel</dc:creator>
  <cp:lastModifiedBy>Maryam Alam</cp:lastModifiedBy>
  <cp:revision>54</cp:revision>
  <dcterms:created xsi:type="dcterms:W3CDTF">2019-09-13T05:09:22Z</dcterms:created>
  <dcterms:modified xsi:type="dcterms:W3CDTF">2021-01-05T14:12:02Z</dcterms:modified>
</cp:coreProperties>
</file>