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70" r:id="rId4"/>
    <p:sldId id="271" r:id="rId5"/>
    <p:sldId id="272" r:id="rId6"/>
    <p:sldId id="274" r:id="rId7"/>
    <p:sldId id="275" r:id="rId8"/>
    <p:sldId id="276" r:id="rId9"/>
    <p:sldId id="277" r:id="rId10"/>
    <p:sldId id="273" r:id="rId11"/>
    <p:sldId id="278" r:id="rId12"/>
    <p:sldId id="280" r:id="rId13"/>
    <p:sldId id="261" r:id="rId14"/>
    <p:sldId id="264" r:id="rId15"/>
    <p:sldId id="262" r:id="rId16"/>
    <p:sldId id="263" r:id="rId17"/>
    <p:sldId id="281" r:id="rId18"/>
    <p:sldId id="266" r:id="rId19"/>
    <p:sldId id="279" r:id="rId20"/>
    <p:sldId id="267" r:id="rId21"/>
    <p:sldId id="268"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maravel, Manickam" initials="KM" lastIdx="8" clrIdx="0">
    <p:extLst>
      <p:ext uri="{19B8F6BF-5375-455C-9EA6-DF929625EA0E}">
        <p15:presenceInfo xmlns:p15="http://schemas.microsoft.com/office/powerpoint/2012/main" userId="S::manickam.kumaravel@uth.tmc.edu::5b425f44-68ac-4662-b696-6ba508bd0f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2647"/>
  </p:normalViewPr>
  <p:slideViewPr>
    <p:cSldViewPr snapToGrid="0">
      <p:cViewPr varScale="1">
        <p:scale>
          <a:sx n="85" d="100"/>
          <a:sy n="85" d="100"/>
        </p:scale>
        <p:origin x="1032" y="184"/>
      </p:cViewPr>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9-13T21:34:38.545" idx="2">
    <p:pos x="7264" y="143"/>
    <p:text>Collaborating physician  (attending/resident)</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09-13T21:35:28.314" idx="3">
    <p:pos x="7137" y="1179"/>
    <p:text>Pertinent clinical history. Pertinent vitals and physical findings and laboratory values.pertinent prior imaging. </p:text>
    <p:extLst>
      <p:ext uri="{C676402C-5697-4E1C-873F-D02D1690AC5C}">
        <p15:threadingInfo xmlns:p15="http://schemas.microsoft.com/office/powerpoint/2012/main" timeZoneBias="420"/>
      </p:ext>
    </p:extLst>
  </p:cm>
  <p:cm authorId="1" dt="2019-09-13T21:37:35.699" idx="5">
    <p:pos x="10" y="10"/>
    <p:text>Include a follow-up slide off differential diagnosis</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9-13T21:37:57.821" idx="6">
    <p:pos x="10" y="10"/>
    <p:text>Differential diagnosis based on imaging findings</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9-13T21:38:56.616" idx="8">
    <p:pos x="10" y="10"/>
    <p:text>Final diagnosis with highlights mentioned</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9-13T21:38:13.739" idx="7">
    <p:pos x="10" y="10"/>
    <p:text>Introducer  final diagnosis before discussion</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51BBB-CD34-0346-BAA3-D1C93E568D65}" type="datetimeFigureOut">
              <a:rPr lang="en-US" smtClean="0"/>
              <a:t>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515B39-A20E-1349-A005-EEF5C19A8947}" type="slidenum">
              <a:rPr lang="en-US" smtClean="0"/>
              <a:t>‹#›</a:t>
            </a:fld>
            <a:endParaRPr lang="en-US"/>
          </a:p>
        </p:txBody>
      </p:sp>
    </p:spTree>
    <p:extLst>
      <p:ext uri="{BB962C8B-B14F-4D97-AF65-F5344CB8AC3E}">
        <p14:creationId xmlns:p14="http://schemas.microsoft.com/office/powerpoint/2010/main" val="2082392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T2 axial showing proper myelination patterns; myelination occurs from bottom to top and from back to front</a:t>
            </a:r>
          </a:p>
        </p:txBody>
      </p:sp>
      <p:sp>
        <p:nvSpPr>
          <p:cNvPr id="4" name="Slide Number Placeholder 3"/>
          <p:cNvSpPr>
            <a:spLocks noGrp="1"/>
          </p:cNvSpPr>
          <p:nvPr>
            <p:ph type="sldNum" sz="quarter" idx="5"/>
          </p:nvPr>
        </p:nvSpPr>
        <p:spPr/>
        <p:txBody>
          <a:bodyPr/>
          <a:lstStyle/>
          <a:p>
            <a:fld id="{25515B39-A20E-1349-A005-EEF5C19A8947}" type="slidenum">
              <a:rPr lang="en-US" smtClean="0"/>
              <a:t>5</a:t>
            </a:fld>
            <a:endParaRPr lang="en-US"/>
          </a:p>
        </p:txBody>
      </p:sp>
    </p:spTree>
    <p:extLst>
      <p:ext uri="{BB962C8B-B14F-4D97-AF65-F5344CB8AC3E}">
        <p14:creationId xmlns:p14="http://schemas.microsoft.com/office/powerpoint/2010/main" val="3410650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T2 axial showing proper myelination patterns and structural anatomy appropriate for their age. </a:t>
            </a:r>
          </a:p>
        </p:txBody>
      </p:sp>
      <p:sp>
        <p:nvSpPr>
          <p:cNvPr id="4" name="Slide Number Placeholder 3"/>
          <p:cNvSpPr>
            <a:spLocks noGrp="1"/>
          </p:cNvSpPr>
          <p:nvPr>
            <p:ph type="sldNum" sz="quarter" idx="5"/>
          </p:nvPr>
        </p:nvSpPr>
        <p:spPr/>
        <p:txBody>
          <a:bodyPr/>
          <a:lstStyle/>
          <a:p>
            <a:fld id="{25515B39-A20E-1349-A005-EEF5C19A8947}" type="slidenum">
              <a:rPr lang="en-US" smtClean="0"/>
              <a:t>6</a:t>
            </a:fld>
            <a:endParaRPr lang="en-US"/>
          </a:p>
        </p:txBody>
      </p:sp>
    </p:spTree>
    <p:extLst>
      <p:ext uri="{BB962C8B-B14F-4D97-AF65-F5344CB8AC3E}">
        <p14:creationId xmlns:p14="http://schemas.microsoft.com/office/powerpoint/2010/main" val="1178342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T2 axial showing proper anatomy</a:t>
            </a:r>
          </a:p>
        </p:txBody>
      </p:sp>
      <p:sp>
        <p:nvSpPr>
          <p:cNvPr id="4" name="Slide Number Placeholder 3"/>
          <p:cNvSpPr>
            <a:spLocks noGrp="1"/>
          </p:cNvSpPr>
          <p:nvPr>
            <p:ph type="sldNum" sz="quarter" idx="5"/>
          </p:nvPr>
        </p:nvSpPr>
        <p:spPr/>
        <p:txBody>
          <a:bodyPr/>
          <a:lstStyle/>
          <a:p>
            <a:fld id="{25515B39-A20E-1349-A005-EEF5C19A8947}" type="slidenum">
              <a:rPr lang="en-US" smtClean="0"/>
              <a:t>7</a:t>
            </a:fld>
            <a:endParaRPr lang="en-US"/>
          </a:p>
        </p:txBody>
      </p:sp>
    </p:spTree>
    <p:extLst>
      <p:ext uri="{BB962C8B-B14F-4D97-AF65-F5344CB8AC3E}">
        <p14:creationId xmlns:p14="http://schemas.microsoft.com/office/powerpoint/2010/main" val="3399529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T2 axial showing proper anatomy</a:t>
            </a:r>
          </a:p>
        </p:txBody>
      </p:sp>
      <p:sp>
        <p:nvSpPr>
          <p:cNvPr id="4" name="Slide Number Placeholder 3"/>
          <p:cNvSpPr>
            <a:spLocks noGrp="1"/>
          </p:cNvSpPr>
          <p:nvPr>
            <p:ph type="sldNum" sz="quarter" idx="5"/>
          </p:nvPr>
        </p:nvSpPr>
        <p:spPr/>
        <p:txBody>
          <a:bodyPr/>
          <a:lstStyle/>
          <a:p>
            <a:fld id="{25515B39-A20E-1349-A005-EEF5C19A8947}" type="slidenum">
              <a:rPr lang="en-US" smtClean="0"/>
              <a:t>8</a:t>
            </a:fld>
            <a:endParaRPr lang="en-US"/>
          </a:p>
        </p:txBody>
      </p:sp>
    </p:spTree>
    <p:extLst>
      <p:ext uri="{BB962C8B-B14F-4D97-AF65-F5344CB8AC3E}">
        <p14:creationId xmlns:p14="http://schemas.microsoft.com/office/powerpoint/2010/main" val="2502552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T2 axial showing proper myelination patterns </a:t>
            </a:r>
          </a:p>
        </p:txBody>
      </p:sp>
      <p:sp>
        <p:nvSpPr>
          <p:cNvPr id="4" name="Slide Number Placeholder 3"/>
          <p:cNvSpPr>
            <a:spLocks noGrp="1"/>
          </p:cNvSpPr>
          <p:nvPr>
            <p:ph type="sldNum" sz="quarter" idx="5"/>
          </p:nvPr>
        </p:nvSpPr>
        <p:spPr/>
        <p:txBody>
          <a:bodyPr/>
          <a:lstStyle/>
          <a:p>
            <a:fld id="{25515B39-A20E-1349-A005-EEF5C19A8947}" type="slidenum">
              <a:rPr lang="en-US" smtClean="0"/>
              <a:t>9</a:t>
            </a:fld>
            <a:endParaRPr lang="en-US"/>
          </a:p>
        </p:txBody>
      </p:sp>
    </p:spTree>
    <p:extLst>
      <p:ext uri="{BB962C8B-B14F-4D97-AF65-F5344CB8AC3E}">
        <p14:creationId xmlns:p14="http://schemas.microsoft.com/office/powerpoint/2010/main" val="3789730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T1 sagittal showing proper development of corpus callosum with pituitary bright spot indicating proper development. Cerebellar tonsils in proper position above the cisterna magna. </a:t>
            </a:r>
          </a:p>
        </p:txBody>
      </p:sp>
      <p:sp>
        <p:nvSpPr>
          <p:cNvPr id="4" name="Slide Number Placeholder 3"/>
          <p:cNvSpPr>
            <a:spLocks noGrp="1"/>
          </p:cNvSpPr>
          <p:nvPr>
            <p:ph type="sldNum" sz="quarter" idx="5"/>
          </p:nvPr>
        </p:nvSpPr>
        <p:spPr/>
        <p:txBody>
          <a:bodyPr/>
          <a:lstStyle/>
          <a:p>
            <a:fld id="{25515B39-A20E-1349-A005-EEF5C19A8947}" type="slidenum">
              <a:rPr lang="en-US" smtClean="0"/>
              <a:t>10</a:t>
            </a:fld>
            <a:endParaRPr lang="en-US"/>
          </a:p>
        </p:txBody>
      </p:sp>
    </p:spTree>
    <p:extLst>
      <p:ext uri="{BB962C8B-B14F-4D97-AF65-F5344CB8AC3E}">
        <p14:creationId xmlns:p14="http://schemas.microsoft.com/office/powerpoint/2010/main" val="2304498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T1 sagittal  MRI spine with </a:t>
            </a:r>
            <a:r>
              <a:rPr lang="en-US" dirty="0" err="1"/>
              <a:t>hyperinesity</a:t>
            </a:r>
            <a:r>
              <a:rPr lang="en-US" dirty="0"/>
              <a:t> possibly indicating lipoma of filum </a:t>
            </a:r>
            <a:r>
              <a:rPr lang="en-US" dirty="0" err="1"/>
              <a:t>terminale</a:t>
            </a:r>
            <a:r>
              <a:rPr lang="en-US" dirty="0"/>
              <a:t> alongside T2 sagittal MRI spine </a:t>
            </a:r>
          </a:p>
        </p:txBody>
      </p:sp>
      <p:sp>
        <p:nvSpPr>
          <p:cNvPr id="4" name="Slide Number Placeholder 3"/>
          <p:cNvSpPr>
            <a:spLocks noGrp="1"/>
          </p:cNvSpPr>
          <p:nvPr>
            <p:ph type="sldNum" sz="quarter" idx="5"/>
          </p:nvPr>
        </p:nvSpPr>
        <p:spPr/>
        <p:txBody>
          <a:bodyPr/>
          <a:lstStyle/>
          <a:p>
            <a:fld id="{25515B39-A20E-1349-A005-EEF5C19A8947}" type="slidenum">
              <a:rPr lang="en-US" smtClean="0"/>
              <a:t>11</a:t>
            </a:fld>
            <a:endParaRPr lang="en-US"/>
          </a:p>
        </p:txBody>
      </p:sp>
    </p:spTree>
    <p:extLst>
      <p:ext uri="{BB962C8B-B14F-4D97-AF65-F5344CB8AC3E}">
        <p14:creationId xmlns:p14="http://schemas.microsoft.com/office/powerpoint/2010/main" val="309983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Significantly lower conus level in children age 1-5yr w/ FTL; Lower conus levels associated with higher percentage of patients that exhibited symptoms </a:t>
            </a:r>
          </a:p>
        </p:txBody>
      </p:sp>
      <p:sp>
        <p:nvSpPr>
          <p:cNvPr id="4" name="Slide Number Placeholder 3"/>
          <p:cNvSpPr>
            <a:spLocks noGrp="1"/>
          </p:cNvSpPr>
          <p:nvPr>
            <p:ph type="sldNum" sz="quarter" idx="5"/>
          </p:nvPr>
        </p:nvSpPr>
        <p:spPr/>
        <p:txBody>
          <a:bodyPr/>
          <a:lstStyle/>
          <a:p>
            <a:fld id="{25515B39-A20E-1349-A005-EEF5C19A8947}" type="slidenum">
              <a:rPr lang="en-US" smtClean="0"/>
              <a:t>16</a:t>
            </a:fld>
            <a:endParaRPr lang="en-US"/>
          </a:p>
        </p:txBody>
      </p:sp>
    </p:spTree>
    <p:extLst>
      <p:ext uri="{BB962C8B-B14F-4D97-AF65-F5344CB8AC3E}">
        <p14:creationId xmlns:p14="http://schemas.microsoft.com/office/powerpoint/2010/main" val="755545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Significantly lower conus level in children age 1-5yr w/ FTL; Lower conus levels associated with higher percentage of patients that exhibited symptoms </a:t>
            </a:r>
          </a:p>
        </p:txBody>
      </p:sp>
      <p:sp>
        <p:nvSpPr>
          <p:cNvPr id="4" name="Slide Number Placeholder 3"/>
          <p:cNvSpPr>
            <a:spLocks noGrp="1"/>
          </p:cNvSpPr>
          <p:nvPr>
            <p:ph type="sldNum" sz="quarter" idx="5"/>
          </p:nvPr>
        </p:nvSpPr>
        <p:spPr/>
        <p:txBody>
          <a:bodyPr/>
          <a:lstStyle/>
          <a:p>
            <a:fld id="{25515B39-A20E-1349-A005-EEF5C19A8947}" type="slidenum">
              <a:rPr lang="en-US" smtClean="0"/>
              <a:t>17</a:t>
            </a:fld>
            <a:endParaRPr lang="en-US"/>
          </a:p>
        </p:txBody>
      </p:sp>
    </p:spTree>
    <p:extLst>
      <p:ext uri="{BB962C8B-B14F-4D97-AF65-F5344CB8AC3E}">
        <p14:creationId xmlns:p14="http://schemas.microsoft.com/office/powerpoint/2010/main" val="398132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MRI spine was appropriately ordered given the suspected neurological deficit in the child. There is no current ACR criteria for brain MRI for suspected leg weakness 2/2 to a neurological cause. Normal cost of an MRI is $1500-2000 plus the cost of anesthesia </a:t>
            </a:r>
            <a:r>
              <a:rPr lang="en-US"/>
              <a:t>in kids. </a:t>
            </a:r>
            <a:endParaRPr lang="en-US" dirty="0"/>
          </a:p>
        </p:txBody>
      </p:sp>
      <p:sp>
        <p:nvSpPr>
          <p:cNvPr id="4" name="Slide Number Placeholder 3"/>
          <p:cNvSpPr>
            <a:spLocks noGrp="1"/>
          </p:cNvSpPr>
          <p:nvPr>
            <p:ph type="sldNum" sz="quarter" idx="5"/>
          </p:nvPr>
        </p:nvSpPr>
        <p:spPr/>
        <p:txBody>
          <a:bodyPr/>
          <a:lstStyle/>
          <a:p>
            <a:fld id="{25515B39-A20E-1349-A005-EEF5C19A8947}" type="slidenum">
              <a:rPr lang="en-US" smtClean="0"/>
              <a:t>19</a:t>
            </a:fld>
            <a:endParaRPr lang="en-US"/>
          </a:p>
        </p:txBody>
      </p:sp>
    </p:spTree>
    <p:extLst>
      <p:ext uri="{BB962C8B-B14F-4D97-AF65-F5344CB8AC3E}">
        <p14:creationId xmlns:p14="http://schemas.microsoft.com/office/powerpoint/2010/main" val="40250152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5F93D-444E-4145-BBBB-C778E25C74C9}"/>
              </a:ext>
            </a:extLst>
          </p:cNvPr>
          <p:cNvSpPr>
            <a:spLocks noGrp="1"/>
          </p:cNvSpPr>
          <p:nvPr>
            <p:ph type="ctrTitle"/>
          </p:nvPr>
        </p:nvSpPr>
        <p:spPr>
          <a:xfrm>
            <a:off x="1524000" y="1122363"/>
            <a:ext cx="9144000" cy="2387600"/>
          </a:xfrm>
        </p:spPr>
        <p:txBody>
          <a:bodyPr anchor="b"/>
          <a:lstStyle>
            <a:lvl1pPr algn="ctr">
              <a:defRPr sz="6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9B24BD24-6B2D-4F0C-9951-AA45451F6846}"/>
              </a:ext>
            </a:extLst>
          </p:cNvPr>
          <p:cNvSpPr>
            <a:spLocks noGrp="1"/>
          </p:cNvSpPr>
          <p:nvPr>
            <p:ph type="subTitle" idx="1"/>
          </p:nvPr>
        </p:nvSpPr>
        <p:spPr>
          <a:xfrm>
            <a:off x="1524000" y="3602038"/>
            <a:ext cx="9144000" cy="1655762"/>
          </a:xfrm>
        </p:spPr>
        <p:txBody>
          <a:bodyPr/>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2B613A9D-4B8C-48BE-B4E1-510F9B4E4B6A}"/>
              </a:ext>
            </a:extLst>
          </p:cNvPr>
          <p:cNvSpPr>
            <a:spLocks noGrp="1"/>
          </p:cNvSpPr>
          <p:nvPr>
            <p:ph type="ftr" sz="quarter" idx="11"/>
          </p:nvPr>
        </p:nvSpPr>
        <p:spPr/>
        <p:txBody>
          <a:bodyPr/>
          <a:lstStyle/>
          <a:p>
            <a:endParaRPr lang="en-US" dirty="0"/>
          </a:p>
        </p:txBody>
      </p:sp>
      <p:grpSp>
        <p:nvGrpSpPr>
          <p:cNvPr id="7" name="Group 6">
            <a:extLst>
              <a:ext uri="{FF2B5EF4-FFF2-40B4-BE49-F238E27FC236}">
                <a16:creationId xmlns:a16="http://schemas.microsoft.com/office/drawing/2014/main" id="{E38CF62D-F14E-4580-8184-BC76D68A3BD6}"/>
              </a:ext>
            </a:extLst>
          </p:cNvPr>
          <p:cNvGrpSpPr/>
          <p:nvPr userDrawn="1"/>
        </p:nvGrpSpPr>
        <p:grpSpPr>
          <a:xfrm>
            <a:off x="1419290" y="5344886"/>
            <a:ext cx="9557657" cy="1513114"/>
            <a:chOff x="-101600" y="5349875"/>
            <a:chExt cx="9557657" cy="1513114"/>
          </a:xfrm>
        </p:grpSpPr>
        <p:sp>
          <p:nvSpPr>
            <p:cNvPr id="8" name="Rectangle 7">
              <a:extLst>
                <a:ext uri="{FF2B5EF4-FFF2-40B4-BE49-F238E27FC236}">
                  <a16:creationId xmlns:a16="http://schemas.microsoft.com/office/drawing/2014/main" id="{98222221-99B3-487B-9E84-7709D5058CD5}"/>
                </a:ext>
              </a:extLst>
            </p:cNvPr>
            <p:cNvSpPr/>
            <p:nvPr userDrawn="1"/>
          </p:nvSpPr>
          <p:spPr>
            <a:xfrm>
              <a:off x="-101600" y="5349875"/>
              <a:ext cx="9557657" cy="1513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F40B73D-FCF3-460C-BA3F-19C814E5B2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7415" y="5608080"/>
              <a:ext cx="5149169" cy="859169"/>
            </a:xfrm>
            <a:prstGeom prst="rect">
              <a:avLst/>
            </a:prstGeom>
          </p:spPr>
        </p:pic>
      </p:grpSp>
    </p:spTree>
    <p:extLst>
      <p:ext uri="{BB962C8B-B14F-4D97-AF65-F5344CB8AC3E}">
        <p14:creationId xmlns:p14="http://schemas.microsoft.com/office/powerpoint/2010/main" val="282567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2FCA-6B91-457E-AF40-2EAC5AA557E4}"/>
              </a:ext>
            </a:extLst>
          </p:cNvPr>
          <p:cNvSpPr>
            <a:spLocks noGrp="1"/>
          </p:cNvSpPr>
          <p:nvPr>
            <p:ph type="title"/>
          </p:nvPr>
        </p:nvSpPr>
        <p:spPr/>
        <p:txBody>
          <a:bodyPr/>
          <a:lstStyle>
            <a:lvl1pPr>
              <a:defRPr>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183F4AC-E34B-4957-ABA9-8CAD1530B7A6}"/>
              </a:ext>
            </a:extLst>
          </p:cNvPr>
          <p:cNvSpPr>
            <a:spLocks noGrp="1"/>
          </p:cNvSpPr>
          <p:nvPr>
            <p:ph idx="1"/>
          </p:nvPr>
        </p:nvSpPr>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A0DDA22-D261-4BEF-939B-B11C709084D9}"/>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5" name="Footer Placeholder 4">
            <a:extLst>
              <a:ext uri="{FF2B5EF4-FFF2-40B4-BE49-F238E27FC236}">
                <a16:creationId xmlns:a16="http://schemas.microsoft.com/office/drawing/2014/main" id="{D2A1D608-46CB-4D4C-9EF7-17E1ECEC63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72729-3FFD-4115-B0A2-20F313F6DD93}"/>
              </a:ext>
            </a:extLst>
          </p:cNvPr>
          <p:cNvSpPr>
            <a:spLocks noGrp="1"/>
          </p:cNvSpPr>
          <p:nvPr>
            <p:ph type="sldNum" sz="quarter" idx="12"/>
          </p:nvPr>
        </p:nvSpPr>
        <p:spPr/>
        <p:txBody>
          <a:bodyPr/>
          <a:lstStyle/>
          <a:p>
            <a:fld id="{254CFF61-6865-4066-B2A4-5215AA34CCB4}" type="slidenum">
              <a:rPr lang="en-US" smtClean="0"/>
              <a:t>‹#›</a:t>
            </a:fld>
            <a:endParaRPr lang="en-US"/>
          </a:p>
        </p:txBody>
      </p:sp>
      <p:sp>
        <p:nvSpPr>
          <p:cNvPr id="8" name="Rectangle 7">
            <a:extLst>
              <a:ext uri="{FF2B5EF4-FFF2-40B4-BE49-F238E27FC236}">
                <a16:creationId xmlns:a16="http://schemas.microsoft.com/office/drawing/2014/main" id="{E1D6DA23-E649-4B0B-B20A-AB265094D053}"/>
              </a:ext>
            </a:extLst>
          </p:cNvPr>
          <p:cNvSpPr/>
          <p:nvPr userDrawn="1"/>
        </p:nvSpPr>
        <p:spPr>
          <a:xfrm>
            <a:off x="0" y="6241046"/>
            <a:ext cx="12192000" cy="60234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E8DFB9A-F977-4B78-8428-F8ACEDCF83F8}"/>
              </a:ext>
            </a:extLst>
          </p:cNvPr>
          <p:cNvSpPr txBox="1"/>
          <p:nvPr userDrawn="1"/>
        </p:nvSpPr>
        <p:spPr>
          <a:xfrm>
            <a:off x="4221583" y="6336672"/>
            <a:ext cx="3693885" cy="338554"/>
          </a:xfrm>
          <a:prstGeom prst="rect">
            <a:avLst/>
          </a:prstGeom>
          <a:noFill/>
        </p:spPr>
        <p:txBody>
          <a:bodyPr wrap="square" rtlCol="0">
            <a:spAutoFit/>
          </a:bodyPr>
          <a:lstStyle/>
          <a:p>
            <a:pPr algn="ctr"/>
            <a:r>
              <a:rPr lang="en-US" sz="1600" dirty="0">
                <a:solidFill>
                  <a:schemeClr val="bg1"/>
                </a:solidFill>
                <a:latin typeface="Adobe Garamond Pro" panose="02020502060506020403" pitchFamily="18" charset="0"/>
              </a:rPr>
              <a:t>McGovern Medical School</a:t>
            </a:r>
          </a:p>
        </p:txBody>
      </p:sp>
    </p:spTree>
    <p:extLst>
      <p:ext uri="{BB962C8B-B14F-4D97-AF65-F5344CB8AC3E}">
        <p14:creationId xmlns:p14="http://schemas.microsoft.com/office/powerpoint/2010/main" val="270788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6F83F-EE9C-45BA-B0AF-DDE4DABA37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FEF7D3-6DEB-44BC-9B6F-26D4AC5B2C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A932AF-7DF9-42DC-B0DE-74A4FB53FFE6}"/>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5" name="Footer Placeholder 4">
            <a:extLst>
              <a:ext uri="{FF2B5EF4-FFF2-40B4-BE49-F238E27FC236}">
                <a16:creationId xmlns:a16="http://schemas.microsoft.com/office/drawing/2014/main" id="{8CB66233-2BE1-43F2-9612-05A4B5254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8702B0-FB7F-4380-ABB6-6B8C596FA258}"/>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86863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61A3-724B-48E9-A36F-D0A30C6FDF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161AE6-3729-4AD6-A3D8-36C1BC2874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5FDA9C-B802-4CC5-B791-1F957C7CF1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50E1D7-F9C1-4723-9BF3-3F9095DE46BA}"/>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6" name="Footer Placeholder 5">
            <a:extLst>
              <a:ext uri="{FF2B5EF4-FFF2-40B4-BE49-F238E27FC236}">
                <a16:creationId xmlns:a16="http://schemas.microsoft.com/office/drawing/2014/main" id="{489620F4-9E91-4C6C-B120-FD2BCD741A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D4600-8EBC-419A-9441-48F49E0721D6}"/>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21953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8342-8909-46BB-AB91-2886417478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306153-D4B5-42BC-94BF-CCF6AAB807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B18DEF-7A6B-4804-8CD2-F1BEE79C32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3FDDFE-E25C-422B-8538-26A54E9DD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961F16-A61F-48CA-B6DE-D6E12EDB39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244A6B-9661-439F-9D22-03589EE02631}"/>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8" name="Footer Placeholder 7">
            <a:extLst>
              <a:ext uri="{FF2B5EF4-FFF2-40B4-BE49-F238E27FC236}">
                <a16:creationId xmlns:a16="http://schemas.microsoft.com/office/drawing/2014/main" id="{337C780C-C0CC-45E5-A032-268309A34B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865D89-38A2-4677-BC7F-BA0DFB8BF75B}"/>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409777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87E8F-1087-4C29-91D5-5319DF46AD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222BD7-97F6-40D9-9330-6067D32BE0BE}"/>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4" name="Footer Placeholder 3">
            <a:extLst>
              <a:ext uri="{FF2B5EF4-FFF2-40B4-BE49-F238E27FC236}">
                <a16:creationId xmlns:a16="http://schemas.microsoft.com/office/drawing/2014/main" id="{6A7C63E3-8BB5-4DB5-9FE7-59B4EF121B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FE7BE7-9B7D-439A-B4C8-0D57FFDB1D1D}"/>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450339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4C6209-C741-4EA6-81CA-0575872F3197}"/>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3" name="Footer Placeholder 2">
            <a:extLst>
              <a:ext uri="{FF2B5EF4-FFF2-40B4-BE49-F238E27FC236}">
                <a16:creationId xmlns:a16="http://schemas.microsoft.com/office/drawing/2014/main" id="{36E86C08-0FEA-437E-8DBF-5BD1791C75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0BBC8D-78AC-45D8-A593-15294AC8E4D0}"/>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52547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A346-4AB2-425B-83F7-48B3F1789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FE7E43-D112-495C-B052-5F3DAAF573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716687-90F1-40FB-A522-1F9B085D49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0480F-A465-495B-9EA4-72137FEF8467}"/>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6" name="Footer Placeholder 5">
            <a:extLst>
              <a:ext uri="{FF2B5EF4-FFF2-40B4-BE49-F238E27FC236}">
                <a16:creationId xmlns:a16="http://schemas.microsoft.com/office/drawing/2014/main" id="{707AD194-635C-4AD9-AAD1-D577333738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FC7DAD-276A-4260-9133-248664785D35}"/>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87540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2B3DC-A03B-4FA5-8A8C-D4BB390E9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48096A-7F3A-4B39-8832-44F8D56D55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3763CA-7EBF-4C4A-9074-CB302B666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D08105-3176-4977-BE65-2745C6DD67DF}"/>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6" name="Footer Placeholder 5">
            <a:extLst>
              <a:ext uri="{FF2B5EF4-FFF2-40B4-BE49-F238E27FC236}">
                <a16:creationId xmlns:a16="http://schemas.microsoft.com/office/drawing/2014/main" id="{84AE6514-1EDE-4CA6-9EE3-9D3CC6563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BCC4D9-8EFA-4513-B08A-26281EBEEC23}"/>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2337309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CF77-DF06-493D-A550-E6B5FDC53A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CBB4A2-208D-4A95-9445-906CBBD7A6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157EFB-143F-46F8-89FF-466389C20D16}"/>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5" name="Footer Placeholder 4">
            <a:extLst>
              <a:ext uri="{FF2B5EF4-FFF2-40B4-BE49-F238E27FC236}">
                <a16:creationId xmlns:a16="http://schemas.microsoft.com/office/drawing/2014/main" id="{9F7A9644-500A-4D4E-A7FB-722AC224A1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E5EE65-0676-4436-A45E-EB4867A0484F}"/>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129398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0F6F57-C2DA-4B49-AE74-40A4E544DA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363672-9AE6-4139-B826-132B27A00D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55986-5B03-43D0-B9AE-415952FB4385}"/>
              </a:ext>
            </a:extLst>
          </p:cNvPr>
          <p:cNvSpPr>
            <a:spLocks noGrp="1"/>
          </p:cNvSpPr>
          <p:nvPr>
            <p:ph type="dt" sz="half" idx="10"/>
          </p:nvPr>
        </p:nvSpPr>
        <p:spPr/>
        <p:txBody>
          <a:bodyPr/>
          <a:lstStyle/>
          <a:p>
            <a:fld id="{FFC56365-18A5-4883-8E30-8DC8FAEB18E3}" type="datetimeFigureOut">
              <a:rPr lang="en-US" smtClean="0"/>
              <a:t>12/28/20</a:t>
            </a:fld>
            <a:endParaRPr lang="en-US"/>
          </a:p>
        </p:txBody>
      </p:sp>
      <p:sp>
        <p:nvSpPr>
          <p:cNvPr id="5" name="Footer Placeholder 4">
            <a:extLst>
              <a:ext uri="{FF2B5EF4-FFF2-40B4-BE49-F238E27FC236}">
                <a16:creationId xmlns:a16="http://schemas.microsoft.com/office/drawing/2014/main" id="{1EA3C262-2476-487A-90A4-BE2F30EBA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18207-C586-47C8-A5C6-D58927885A4C}"/>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418222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D748D-1C6F-4CC0-B18D-E1409E33B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2BEAE89-AE55-4A97-B0FF-28649F74D1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893511-DB32-4F69-A48A-528C891C04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56365-18A5-4883-8E30-8DC8FAEB18E3}" type="datetimeFigureOut">
              <a:rPr lang="en-US" smtClean="0"/>
              <a:t>12/28/20</a:t>
            </a:fld>
            <a:endParaRPr lang="en-US"/>
          </a:p>
        </p:txBody>
      </p:sp>
      <p:sp>
        <p:nvSpPr>
          <p:cNvPr id="5" name="Footer Placeholder 4">
            <a:extLst>
              <a:ext uri="{FF2B5EF4-FFF2-40B4-BE49-F238E27FC236}">
                <a16:creationId xmlns:a16="http://schemas.microsoft.com/office/drawing/2014/main" id="{776EAA80-D800-4539-BF4B-C095AE394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784420-738F-4948-8D5B-A3FED505E8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CFF61-6865-4066-B2A4-5215AA34CCB4}" type="slidenum">
              <a:rPr lang="en-US" smtClean="0"/>
              <a:t>‹#›</a:t>
            </a:fld>
            <a:endParaRPr lang="en-US"/>
          </a:p>
        </p:txBody>
      </p:sp>
    </p:spTree>
    <p:extLst>
      <p:ext uri="{BB962C8B-B14F-4D97-AF65-F5344CB8AC3E}">
        <p14:creationId xmlns:p14="http://schemas.microsoft.com/office/powerpoint/2010/main" val="1240482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thejns.org/pediatrics/view/journals/j-neurosurg-pediatr/13/5/article-p559.x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scriptmag.com/features/writers-on-the-web-theme-and-asking-the-central-question-what-the-heck-is-my-web-series-about" TargetMode="External"/><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D681-B8FD-4347-800D-AA193CFD5D55}"/>
              </a:ext>
            </a:extLst>
          </p:cNvPr>
          <p:cNvSpPr>
            <a:spLocks noGrp="1"/>
          </p:cNvSpPr>
          <p:nvPr>
            <p:ph type="ctrTitle"/>
          </p:nvPr>
        </p:nvSpPr>
        <p:spPr>
          <a:xfrm>
            <a:off x="1607976" y="1530219"/>
            <a:ext cx="9144000" cy="1655762"/>
          </a:xfrm>
        </p:spPr>
        <p:txBody>
          <a:bodyPr>
            <a:normAutofit/>
          </a:bodyPr>
          <a:lstStyle/>
          <a:p>
            <a:r>
              <a:rPr lang="en-US" dirty="0"/>
              <a:t>Filum </a:t>
            </a:r>
            <a:r>
              <a:rPr lang="en-US" dirty="0" err="1"/>
              <a:t>Terminale</a:t>
            </a:r>
            <a:r>
              <a:rPr lang="en-US" dirty="0"/>
              <a:t> Lipoma</a:t>
            </a:r>
          </a:p>
        </p:txBody>
      </p:sp>
      <p:sp>
        <p:nvSpPr>
          <p:cNvPr id="3" name="Subtitle 2">
            <a:extLst>
              <a:ext uri="{FF2B5EF4-FFF2-40B4-BE49-F238E27FC236}">
                <a16:creationId xmlns:a16="http://schemas.microsoft.com/office/drawing/2014/main" id="{1F4D603A-7EEC-4D1E-B5C5-4348356C0753}"/>
              </a:ext>
            </a:extLst>
          </p:cNvPr>
          <p:cNvSpPr>
            <a:spLocks noGrp="1"/>
          </p:cNvSpPr>
          <p:nvPr>
            <p:ph type="subTitle" idx="1"/>
          </p:nvPr>
        </p:nvSpPr>
        <p:spPr/>
        <p:txBody>
          <a:bodyPr>
            <a:normAutofit lnSpcReduction="10000"/>
          </a:bodyPr>
          <a:lstStyle/>
          <a:p>
            <a:r>
              <a:rPr lang="en-US" dirty="0"/>
              <a:t>Zachary DeZeeuw</a:t>
            </a:r>
          </a:p>
          <a:p>
            <a:r>
              <a:rPr lang="en-US" dirty="0"/>
              <a:t>Date</a:t>
            </a:r>
          </a:p>
          <a:p>
            <a:r>
              <a:rPr lang="en-US" dirty="0"/>
              <a:t>General Diagnostic Radiology| RADS 4001</a:t>
            </a:r>
          </a:p>
          <a:p>
            <a:r>
              <a:rPr lang="en-US" dirty="0"/>
              <a:t>Dr. </a:t>
            </a:r>
            <a:r>
              <a:rPr lang="en-US" dirty="0" err="1"/>
              <a:t>Samant</a:t>
            </a:r>
            <a:endParaRPr lang="en-US" dirty="0"/>
          </a:p>
        </p:txBody>
      </p:sp>
    </p:spTree>
    <p:extLst>
      <p:ext uri="{BB962C8B-B14F-4D97-AF65-F5344CB8AC3E}">
        <p14:creationId xmlns:p14="http://schemas.microsoft.com/office/powerpoint/2010/main" val="1329531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1E91-4F42-403A-A4AF-58C8F8A7DFB1}"/>
              </a:ext>
            </a:extLst>
          </p:cNvPr>
          <p:cNvSpPr>
            <a:spLocks noGrp="1"/>
          </p:cNvSpPr>
          <p:nvPr>
            <p:ph type="title"/>
          </p:nvPr>
        </p:nvSpPr>
        <p:spPr/>
        <p:txBody>
          <a:bodyPr/>
          <a:lstStyle/>
          <a:p>
            <a:r>
              <a:rPr lang="en-US" dirty="0"/>
              <a:t>Clinical History</a:t>
            </a:r>
          </a:p>
        </p:txBody>
      </p:sp>
      <p:sp>
        <p:nvSpPr>
          <p:cNvPr id="3" name="Content Placeholder 2">
            <a:extLst>
              <a:ext uri="{FF2B5EF4-FFF2-40B4-BE49-F238E27FC236}">
                <a16:creationId xmlns:a16="http://schemas.microsoft.com/office/drawing/2014/main" id="{D147E120-3F07-4FB1-9690-F2D8CBCB0969}"/>
              </a:ext>
            </a:extLst>
          </p:cNvPr>
          <p:cNvSpPr>
            <a:spLocks noGrp="1"/>
          </p:cNvSpPr>
          <p:nvPr>
            <p:ph idx="1"/>
          </p:nvPr>
        </p:nvSpPr>
        <p:spPr/>
        <p:txBody>
          <a:bodyPr>
            <a:normAutofit/>
          </a:bodyPr>
          <a:lstStyle/>
          <a:p>
            <a:r>
              <a:rPr lang="en-US" dirty="0"/>
              <a:t>7m HF brought in by her mother for R leg weakness. Mother voiced concerns that her daughter was “unable to bear weight on R foot”. Pt started using walker/bouncer 2wks ago but was only using her L leg to move/ bounce. This issue has been reportedly stable for the past 2wks. Mother denies any hx of trauma. Pt has not started crawling but can sit upright independently. Mother endorses one episode of “R leg shaking at 4mo” without recurrence. </a:t>
            </a:r>
          </a:p>
        </p:txBody>
      </p:sp>
    </p:spTree>
    <p:extLst>
      <p:ext uri="{BB962C8B-B14F-4D97-AF65-F5344CB8AC3E}">
        <p14:creationId xmlns:p14="http://schemas.microsoft.com/office/powerpoint/2010/main" val="336475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1E91-4F42-403A-A4AF-58C8F8A7DFB1}"/>
              </a:ext>
            </a:extLst>
          </p:cNvPr>
          <p:cNvSpPr>
            <a:spLocks noGrp="1"/>
          </p:cNvSpPr>
          <p:nvPr>
            <p:ph type="title"/>
          </p:nvPr>
        </p:nvSpPr>
        <p:spPr/>
        <p:txBody>
          <a:bodyPr/>
          <a:lstStyle/>
          <a:p>
            <a:r>
              <a:rPr lang="en-US" dirty="0"/>
              <a:t>Clinical History</a:t>
            </a:r>
          </a:p>
        </p:txBody>
      </p:sp>
      <p:sp>
        <p:nvSpPr>
          <p:cNvPr id="3" name="Content Placeholder 2">
            <a:extLst>
              <a:ext uri="{FF2B5EF4-FFF2-40B4-BE49-F238E27FC236}">
                <a16:creationId xmlns:a16="http://schemas.microsoft.com/office/drawing/2014/main" id="{D147E120-3F07-4FB1-9690-F2D8CBCB0969}"/>
              </a:ext>
            </a:extLst>
          </p:cNvPr>
          <p:cNvSpPr>
            <a:spLocks noGrp="1"/>
          </p:cNvSpPr>
          <p:nvPr>
            <p:ph idx="1"/>
          </p:nvPr>
        </p:nvSpPr>
        <p:spPr/>
        <p:txBody>
          <a:bodyPr numCol="2"/>
          <a:lstStyle/>
          <a:p>
            <a:pPr marL="457200" lvl="1" indent="0">
              <a:buNone/>
            </a:pPr>
            <a:r>
              <a:rPr lang="en-US" dirty="0"/>
              <a:t>PMH</a:t>
            </a:r>
          </a:p>
          <a:p>
            <a:pPr marL="457200" lvl="1" indent="0">
              <a:buNone/>
            </a:pPr>
            <a:r>
              <a:rPr lang="en-US" sz="1800" dirty="0"/>
              <a:t>	- None</a:t>
            </a:r>
          </a:p>
          <a:p>
            <a:pPr marL="457200" lvl="1" indent="0">
              <a:buNone/>
            </a:pPr>
            <a:endParaRPr lang="en-US" dirty="0"/>
          </a:p>
          <a:p>
            <a:pPr marL="457200" lvl="1" indent="0">
              <a:buNone/>
            </a:pPr>
            <a:r>
              <a:rPr lang="en-US" dirty="0"/>
              <a:t>PSH </a:t>
            </a:r>
          </a:p>
          <a:p>
            <a:pPr marL="457200" lvl="1" indent="0">
              <a:buNone/>
            </a:pPr>
            <a:r>
              <a:rPr lang="en-US" sz="1800" dirty="0"/>
              <a:t>	- None</a:t>
            </a:r>
          </a:p>
          <a:p>
            <a:pPr marL="457200" lvl="1" indent="0">
              <a:buNone/>
            </a:pPr>
            <a:endParaRPr lang="en-US" dirty="0"/>
          </a:p>
          <a:p>
            <a:pPr marL="457200" lvl="1" indent="0">
              <a:buNone/>
            </a:pPr>
            <a:r>
              <a:rPr lang="en-US" dirty="0"/>
              <a:t>FH</a:t>
            </a:r>
          </a:p>
          <a:p>
            <a:pPr marL="457200" lvl="1" indent="0">
              <a:buNone/>
            </a:pPr>
            <a:r>
              <a:rPr lang="en-US" dirty="0"/>
              <a:t>	</a:t>
            </a:r>
            <a:r>
              <a:rPr lang="en-US" sz="1800" dirty="0"/>
              <a:t>- 1 brother, 1 sister. Both healthy.</a:t>
            </a:r>
          </a:p>
          <a:p>
            <a:pPr marL="457200" lvl="1" indent="0">
              <a:buNone/>
            </a:pPr>
            <a:r>
              <a:rPr lang="en-US" sz="1800" dirty="0"/>
              <a:t>	- Both parents alive and healthy. </a:t>
            </a:r>
          </a:p>
          <a:p>
            <a:pPr marL="457200" lvl="1" indent="0">
              <a:buNone/>
            </a:pPr>
            <a:r>
              <a:rPr lang="en-US" dirty="0"/>
              <a:t>SH</a:t>
            </a:r>
          </a:p>
          <a:p>
            <a:pPr marL="457200" lvl="1" indent="0">
              <a:buNone/>
            </a:pPr>
            <a:r>
              <a:rPr lang="en-US" sz="1800" dirty="0"/>
              <a:t>	- Second hand smoke. Father. Outside.</a:t>
            </a:r>
          </a:p>
          <a:p>
            <a:pPr marL="457200" lvl="1" indent="0">
              <a:buNone/>
            </a:pPr>
            <a:endParaRPr lang="en-US" sz="1800" dirty="0"/>
          </a:p>
          <a:p>
            <a:pPr marL="457200" lvl="1" indent="0">
              <a:buNone/>
            </a:pPr>
            <a:r>
              <a:rPr lang="en-US" dirty="0"/>
              <a:t>Allergies</a:t>
            </a:r>
            <a:endParaRPr lang="en-US" sz="1800" dirty="0"/>
          </a:p>
          <a:p>
            <a:pPr marL="457200" lvl="1" indent="0">
              <a:buNone/>
            </a:pPr>
            <a:r>
              <a:rPr lang="en-US" sz="1800" dirty="0"/>
              <a:t>	- None</a:t>
            </a:r>
          </a:p>
          <a:p>
            <a:pPr marL="457200" lvl="1" indent="0">
              <a:buNone/>
            </a:pPr>
            <a:endParaRPr lang="en-US" sz="1800" dirty="0"/>
          </a:p>
          <a:p>
            <a:pPr marL="457200" lvl="1" indent="0">
              <a:buNone/>
            </a:pPr>
            <a:r>
              <a:rPr lang="en-US" dirty="0"/>
              <a:t>Medications</a:t>
            </a:r>
          </a:p>
          <a:p>
            <a:pPr marL="457200" lvl="1" indent="0">
              <a:buNone/>
            </a:pPr>
            <a:r>
              <a:rPr lang="en-US" sz="1800" dirty="0"/>
              <a:t>	- None</a:t>
            </a:r>
          </a:p>
          <a:p>
            <a:pPr marL="457200" lvl="1" indent="0">
              <a:buNone/>
            </a:pPr>
            <a:endParaRPr lang="en-US" sz="1800" dirty="0"/>
          </a:p>
          <a:p>
            <a:pPr marL="457200" lvl="1" indent="0">
              <a:buNone/>
            </a:pPr>
            <a:r>
              <a:rPr lang="en-US" dirty="0"/>
              <a:t>ROS</a:t>
            </a:r>
            <a:endParaRPr lang="en-US" sz="1800" dirty="0"/>
          </a:p>
          <a:p>
            <a:pPr marL="457200" lvl="1" indent="0">
              <a:buNone/>
            </a:pPr>
            <a:r>
              <a:rPr lang="en-US" sz="1800" dirty="0"/>
              <a:t>	- Negative </a:t>
            </a:r>
            <a:endParaRPr lang="en-US" sz="2000" dirty="0"/>
          </a:p>
        </p:txBody>
      </p:sp>
    </p:spTree>
    <p:extLst>
      <p:ext uri="{BB962C8B-B14F-4D97-AF65-F5344CB8AC3E}">
        <p14:creationId xmlns:p14="http://schemas.microsoft.com/office/powerpoint/2010/main" val="1694513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1E91-4F42-403A-A4AF-58C8F8A7DFB1}"/>
              </a:ext>
            </a:extLst>
          </p:cNvPr>
          <p:cNvSpPr>
            <a:spLocks noGrp="1"/>
          </p:cNvSpPr>
          <p:nvPr>
            <p:ph type="title"/>
          </p:nvPr>
        </p:nvSpPr>
        <p:spPr/>
        <p:txBody>
          <a:bodyPr/>
          <a:lstStyle/>
          <a:p>
            <a:r>
              <a:rPr lang="en-US" dirty="0"/>
              <a:t>Clinical History</a:t>
            </a:r>
          </a:p>
        </p:txBody>
      </p:sp>
      <p:sp>
        <p:nvSpPr>
          <p:cNvPr id="3" name="Content Placeholder 2">
            <a:extLst>
              <a:ext uri="{FF2B5EF4-FFF2-40B4-BE49-F238E27FC236}">
                <a16:creationId xmlns:a16="http://schemas.microsoft.com/office/drawing/2014/main" id="{D147E120-3F07-4FB1-9690-F2D8CBCB0969}"/>
              </a:ext>
            </a:extLst>
          </p:cNvPr>
          <p:cNvSpPr>
            <a:spLocks noGrp="1"/>
          </p:cNvSpPr>
          <p:nvPr>
            <p:ph idx="1"/>
          </p:nvPr>
        </p:nvSpPr>
        <p:spPr/>
        <p:txBody>
          <a:bodyPr numCol="1"/>
          <a:lstStyle/>
          <a:p>
            <a:pPr marL="457200" lvl="1" indent="0">
              <a:buNone/>
            </a:pPr>
            <a:r>
              <a:rPr lang="en-US" sz="2000" dirty="0"/>
              <a:t>Physical Exam: </a:t>
            </a:r>
          </a:p>
          <a:p>
            <a:pPr marL="457200" lvl="1" indent="0">
              <a:buNone/>
            </a:pPr>
            <a:r>
              <a:rPr lang="en-US" sz="2000" dirty="0"/>
              <a:t> 	- Gen: NAD, well developed, well nourished, well developed, smiling, and interactive. </a:t>
            </a:r>
          </a:p>
          <a:p>
            <a:pPr marL="457200" lvl="1" indent="0">
              <a:buNone/>
            </a:pPr>
            <a:r>
              <a:rPr lang="en-US" sz="2000" dirty="0"/>
              <a:t>	- HEENT: pupils ERRL, normocephalic, atraumatic, mucosa moist </a:t>
            </a:r>
          </a:p>
          <a:p>
            <a:pPr marL="457200" lvl="1" indent="0">
              <a:buNone/>
            </a:pPr>
            <a:r>
              <a:rPr lang="en-US" sz="2000" dirty="0"/>
              <a:t>	- Lungs: clear to auscultation </a:t>
            </a:r>
            <a:r>
              <a:rPr lang="en-US" sz="2000" dirty="0" err="1"/>
              <a:t>b/l</a:t>
            </a:r>
            <a:endParaRPr lang="en-US" sz="2000" dirty="0"/>
          </a:p>
          <a:p>
            <a:pPr marL="457200" lvl="1" indent="0">
              <a:buNone/>
            </a:pPr>
            <a:r>
              <a:rPr lang="en-US" sz="2000" dirty="0"/>
              <a:t>	- Back: No lesions. No sacral dimple. </a:t>
            </a:r>
          </a:p>
          <a:p>
            <a:pPr marL="457200" lvl="1" indent="0">
              <a:buNone/>
            </a:pPr>
            <a:r>
              <a:rPr lang="en-US" sz="2000" dirty="0"/>
              <a:t>	- MSK: No swelling or deformity.</a:t>
            </a:r>
          </a:p>
          <a:p>
            <a:pPr marL="457200" lvl="1" indent="0">
              <a:buNone/>
            </a:pPr>
            <a:r>
              <a:rPr lang="en-US" sz="2000" dirty="0"/>
              <a:t>	- Neuro:  motor strength in LE equal b/l. When being held upright in a standing position, </a:t>
            </a:r>
            <a:r>
              <a:rPr lang="en-US" sz="2000" dirty="0" err="1"/>
              <a:t>pt</a:t>
            </a:r>
            <a:r>
              <a:rPr lang="en-US" sz="2000" dirty="0"/>
              <a:t> is able to bear weight on both legs. Tone normal and symmetrical b/l. Plantar reflex present b/l. </a:t>
            </a:r>
          </a:p>
        </p:txBody>
      </p:sp>
    </p:spTree>
    <p:extLst>
      <p:ext uri="{BB962C8B-B14F-4D97-AF65-F5344CB8AC3E}">
        <p14:creationId xmlns:p14="http://schemas.microsoft.com/office/powerpoint/2010/main" val="105501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a:t>
            </a:r>
          </a:p>
        </p:txBody>
      </p:sp>
      <p:pic>
        <p:nvPicPr>
          <p:cNvPr id="5" name="Picture 4" descr="A picture containing different, several&#10;&#10;Description automatically generated">
            <a:extLst>
              <a:ext uri="{FF2B5EF4-FFF2-40B4-BE49-F238E27FC236}">
                <a16:creationId xmlns:a16="http://schemas.microsoft.com/office/drawing/2014/main" id="{43425986-B56F-CA47-A65D-416F3DB37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518" y="1420865"/>
            <a:ext cx="6489700" cy="4368800"/>
          </a:xfrm>
          <a:prstGeom prst="rect">
            <a:avLst/>
          </a:prstGeom>
        </p:spPr>
      </p:pic>
      <p:sp>
        <p:nvSpPr>
          <p:cNvPr id="6" name="Rectangle 5">
            <a:extLst>
              <a:ext uri="{FF2B5EF4-FFF2-40B4-BE49-F238E27FC236}">
                <a16:creationId xmlns:a16="http://schemas.microsoft.com/office/drawing/2014/main" id="{34B0BA8B-143B-724E-8153-3C0BC1811F1D}"/>
              </a:ext>
            </a:extLst>
          </p:cNvPr>
          <p:cNvSpPr/>
          <p:nvPr/>
        </p:nvSpPr>
        <p:spPr>
          <a:xfrm>
            <a:off x="8995218" y="5427506"/>
            <a:ext cx="3071864" cy="830997"/>
          </a:xfrm>
          <a:prstGeom prst="rect">
            <a:avLst/>
          </a:prstGeom>
        </p:spPr>
        <p:txBody>
          <a:bodyPr wrap="square">
            <a:spAutoFit/>
          </a:bodyPr>
          <a:lstStyle/>
          <a:p>
            <a:r>
              <a:rPr lang="en-US" sz="800" dirty="0">
                <a:solidFill>
                  <a:schemeClr val="bg1"/>
                </a:solidFill>
              </a:rPr>
              <a:t>https://</a:t>
            </a:r>
            <a:r>
              <a:rPr lang="en-US" sz="800" dirty="0" err="1">
                <a:solidFill>
                  <a:schemeClr val="bg1"/>
                </a:solidFill>
              </a:rPr>
              <a:t>www.google.com</a:t>
            </a:r>
            <a:r>
              <a:rPr lang="en-US" sz="800" dirty="0">
                <a:solidFill>
                  <a:schemeClr val="bg1"/>
                </a:solidFill>
              </a:rPr>
              <a:t>/</a:t>
            </a:r>
            <a:r>
              <a:rPr lang="en-US" sz="800" dirty="0" err="1">
                <a:solidFill>
                  <a:schemeClr val="bg1"/>
                </a:solidFill>
              </a:rPr>
              <a:t>url?sa</a:t>
            </a:r>
            <a:r>
              <a:rPr lang="en-US" sz="800" dirty="0">
                <a:solidFill>
                  <a:schemeClr val="bg1"/>
                </a:solidFill>
              </a:rPr>
              <a:t>=</a:t>
            </a:r>
            <a:r>
              <a:rPr lang="en-US" sz="800" dirty="0" err="1">
                <a:solidFill>
                  <a:schemeClr val="bg1"/>
                </a:solidFill>
              </a:rPr>
              <a:t>t&amp;rct</a:t>
            </a:r>
            <a:r>
              <a:rPr lang="en-US" sz="800" dirty="0">
                <a:solidFill>
                  <a:schemeClr val="bg1"/>
                </a:solidFill>
              </a:rPr>
              <a:t>=</a:t>
            </a:r>
            <a:r>
              <a:rPr lang="en-US" sz="800" dirty="0" err="1">
                <a:solidFill>
                  <a:schemeClr val="bg1"/>
                </a:solidFill>
              </a:rPr>
              <a:t>j&amp;q</a:t>
            </a:r>
            <a:r>
              <a:rPr lang="en-US" sz="800" dirty="0">
                <a:solidFill>
                  <a:schemeClr val="bg1"/>
                </a:solidFill>
              </a:rPr>
              <a:t>=&amp;</a:t>
            </a:r>
            <a:r>
              <a:rPr lang="en-US" sz="800" dirty="0" err="1">
                <a:solidFill>
                  <a:schemeClr val="bg1"/>
                </a:solidFill>
              </a:rPr>
              <a:t>esrc</a:t>
            </a:r>
            <a:r>
              <a:rPr lang="en-US" sz="800" dirty="0">
                <a:solidFill>
                  <a:schemeClr val="bg1"/>
                </a:solidFill>
              </a:rPr>
              <a:t>=</a:t>
            </a:r>
            <a:r>
              <a:rPr lang="en-US" sz="800" dirty="0" err="1">
                <a:solidFill>
                  <a:schemeClr val="bg1"/>
                </a:solidFill>
              </a:rPr>
              <a:t>s&amp;source</a:t>
            </a:r>
            <a:r>
              <a:rPr lang="en-US" sz="800" dirty="0">
                <a:solidFill>
                  <a:schemeClr val="bg1"/>
                </a:solidFill>
              </a:rPr>
              <a:t>=</a:t>
            </a:r>
            <a:r>
              <a:rPr lang="en-US" sz="800" dirty="0" err="1">
                <a:solidFill>
                  <a:schemeClr val="bg1"/>
                </a:solidFill>
              </a:rPr>
              <a:t>web&amp;cd</a:t>
            </a:r>
            <a:r>
              <a:rPr lang="en-US" sz="800" dirty="0">
                <a:solidFill>
                  <a:schemeClr val="bg1"/>
                </a:solidFill>
              </a:rPr>
              <a:t>=&amp;</a:t>
            </a:r>
            <a:r>
              <a:rPr lang="en-US" sz="800" dirty="0" err="1">
                <a:solidFill>
                  <a:schemeClr val="bg1"/>
                </a:solidFill>
              </a:rPr>
              <a:t>ved</a:t>
            </a:r>
            <a:r>
              <a:rPr lang="en-US" sz="800" dirty="0">
                <a:solidFill>
                  <a:schemeClr val="bg1"/>
                </a:solidFill>
              </a:rPr>
              <a:t>=2ahUKEwj2toe2jv7tAhWBmq0KHXjcCk4QFjAJegQIAxAC&amp;url=https%3A%2F%2Fgeiselmed.dartmouth.edu%2Fradiology%2Fwp-content%2Fuploads%2Fsites%2F47%2F2019%2F04%2FNormal-Myelination-2013-Branson.pdf&amp;usg=AOvVaw2NDPQ7569bvWHBAxDWYIVV</a:t>
            </a:r>
          </a:p>
        </p:txBody>
      </p:sp>
    </p:spTree>
    <p:extLst>
      <p:ext uri="{BB962C8B-B14F-4D97-AF65-F5344CB8AC3E}">
        <p14:creationId xmlns:p14="http://schemas.microsoft.com/office/powerpoint/2010/main" val="795589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 – 12/30/20</a:t>
            </a:r>
          </a:p>
        </p:txBody>
      </p:sp>
      <p:pic>
        <p:nvPicPr>
          <p:cNvPr id="35" name="Picture 34">
            <a:extLst>
              <a:ext uri="{FF2B5EF4-FFF2-40B4-BE49-F238E27FC236}">
                <a16:creationId xmlns:a16="http://schemas.microsoft.com/office/drawing/2014/main" id="{5A2FBF7B-7394-B947-8226-F23B56853D03}"/>
              </a:ext>
            </a:extLst>
          </p:cNvPr>
          <p:cNvPicPr>
            <a:picLocks noChangeAspect="1"/>
          </p:cNvPicPr>
          <p:nvPr/>
        </p:nvPicPr>
        <p:blipFill rotWithShape="1">
          <a:blip r:embed="rId3">
            <a:extLst>
              <a:ext uri="{28A0092B-C50C-407E-A947-70E740481C1C}">
                <a14:useLocalDpi xmlns:a14="http://schemas.microsoft.com/office/drawing/2010/main" val="0"/>
              </a:ext>
            </a:extLst>
          </a:blip>
          <a:srcRect b="1739"/>
          <a:stretch/>
        </p:blipFill>
        <p:spPr>
          <a:xfrm>
            <a:off x="601272" y="1238250"/>
            <a:ext cx="4064000" cy="4305300"/>
          </a:xfrm>
          <a:prstGeom prst="rect">
            <a:avLst/>
          </a:prstGeom>
        </p:spPr>
      </p:pic>
      <p:pic>
        <p:nvPicPr>
          <p:cNvPr id="38" name="Picture 37">
            <a:extLst>
              <a:ext uri="{FF2B5EF4-FFF2-40B4-BE49-F238E27FC236}">
                <a16:creationId xmlns:a16="http://schemas.microsoft.com/office/drawing/2014/main" id="{75E57A21-3FE1-FA40-B3AB-B56E6FB6EB6C}"/>
              </a:ext>
            </a:extLst>
          </p:cNvPr>
          <p:cNvPicPr>
            <a:picLocks noChangeAspect="1"/>
          </p:cNvPicPr>
          <p:nvPr/>
        </p:nvPicPr>
        <p:blipFill rotWithShape="1">
          <a:blip r:embed="rId4">
            <a:extLst>
              <a:ext uri="{28A0092B-C50C-407E-A947-70E740481C1C}">
                <a14:useLocalDpi xmlns:a14="http://schemas.microsoft.com/office/drawing/2010/main" val="0"/>
              </a:ext>
            </a:extLst>
          </a:blip>
          <a:srcRect t="1739" b="1739"/>
          <a:stretch/>
        </p:blipFill>
        <p:spPr>
          <a:xfrm>
            <a:off x="4064000" y="1314450"/>
            <a:ext cx="4064000" cy="4229100"/>
          </a:xfrm>
          <a:prstGeom prst="rect">
            <a:avLst/>
          </a:prstGeom>
        </p:spPr>
      </p:pic>
      <p:pic>
        <p:nvPicPr>
          <p:cNvPr id="40" name="Picture 39" descr="A close up of a coin&#10;&#10;Description automatically generated">
            <a:extLst>
              <a:ext uri="{FF2B5EF4-FFF2-40B4-BE49-F238E27FC236}">
                <a16:creationId xmlns:a16="http://schemas.microsoft.com/office/drawing/2014/main" id="{5F40A4F5-888E-C448-9CBB-0F4CCE86D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1600" y="1314450"/>
            <a:ext cx="4038600" cy="4305300"/>
          </a:xfrm>
          <a:prstGeom prst="rect">
            <a:avLst/>
          </a:prstGeom>
        </p:spPr>
      </p:pic>
    </p:spTree>
    <p:extLst>
      <p:ext uri="{BB962C8B-B14F-4D97-AF65-F5344CB8AC3E}">
        <p14:creationId xmlns:p14="http://schemas.microsoft.com/office/powerpoint/2010/main" val="1638550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a:t>
            </a:r>
          </a:p>
        </p:txBody>
      </p:sp>
      <p:pic>
        <p:nvPicPr>
          <p:cNvPr id="35" name="Picture 34">
            <a:extLst>
              <a:ext uri="{FF2B5EF4-FFF2-40B4-BE49-F238E27FC236}">
                <a16:creationId xmlns:a16="http://schemas.microsoft.com/office/drawing/2014/main" id="{5A2FBF7B-7394-B947-8226-F23B56853D03}"/>
              </a:ext>
            </a:extLst>
          </p:cNvPr>
          <p:cNvPicPr>
            <a:picLocks noChangeAspect="1"/>
          </p:cNvPicPr>
          <p:nvPr/>
        </p:nvPicPr>
        <p:blipFill rotWithShape="1">
          <a:blip r:embed="rId3">
            <a:extLst>
              <a:ext uri="{28A0092B-C50C-407E-A947-70E740481C1C}">
                <a14:useLocalDpi xmlns:a14="http://schemas.microsoft.com/office/drawing/2010/main" val="0"/>
              </a:ext>
            </a:extLst>
          </a:blip>
          <a:srcRect b="1739"/>
          <a:stretch/>
        </p:blipFill>
        <p:spPr>
          <a:xfrm>
            <a:off x="4064000" y="1276350"/>
            <a:ext cx="4064000" cy="4305300"/>
          </a:xfrm>
          <a:prstGeom prst="rect">
            <a:avLst/>
          </a:prstGeom>
        </p:spPr>
      </p:pic>
      <p:cxnSp>
        <p:nvCxnSpPr>
          <p:cNvPr id="4" name="Straight Connector 3">
            <a:extLst>
              <a:ext uri="{FF2B5EF4-FFF2-40B4-BE49-F238E27FC236}">
                <a16:creationId xmlns:a16="http://schemas.microsoft.com/office/drawing/2014/main" id="{7D9B7692-15B8-404D-8D26-7C0F86BC5C85}"/>
              </a:ext>
            </a:extLst>
          </p:cNvPr>
          <p:cNvCxnSpPr>
            <a:cxnSpLocks/>
          </p:cNvCxnSpPr>
          <p:nvPr/>
        </p:nvCxnSpPr>
        <p:spPr>
          <a:xfrm flipH="1">
            <a:off x="3567659" y="1963711"/>
            <a:ext cx="18587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53E380A-1998-B641-BFF8-F6922693BBB0}"/>
              </a:ext>
            </a:extLst>
          </p:cNvPr>
          <p:cNvCxnSpPr/>
          <p:nvPr/>
        </p:nvCxnSpPr>
        <p:spPr>
          <a:xfrm flipV="1">
            <a:off x="6265889" y="2128603"/>
            <a:ext cx="1862111" cy="32978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4B96F65-2F72-8945-A8B3-505F5F31A956}"/>
              </a:ext>
            </a:extLst>
          </p:cNvPr>
          <p:cNvCxnSpPr/>
          <p:nvPr/>
        </p:nvCxnSpPr>
        <p:spPr>
          <a:xfrm flipV="1">
            <a:off x="6535711" y="1690688"/>
            <a:ext cx="1592289" cy="27302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93C060E-1579-1B4A-8DEB-DF23DBDEDD88}"/>
              </a:ext>
            </a:extLst>
          </p:cNvPr>
          <p:cNvCxnSpPr/>
          <p:nvPr/>
        </p:nvCxnSpPr>
        <p:spPr>
          <a:xfrm flipH="1">
            <a:off x="3327816" y="3429000"/>
            <a:ext cx="256331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7E3F632-82B3-D441-867D-1ECC31BEB5B7}"/>
              </a:ext>
            </a:extLst>
          </p:cNvPr>
          <p:cNvCxnSpPr/>
          <p:nvPr/>
        </p:nvCxnSpPr>
        <p:spPr>
          <a:xfrm flipH="1">
            <a:off x="3417757" y="4032354"/>
            <a:ext cx="2278505" cy="314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EDA713D-ED20-9048-BBAB-DE3696764AC8}"/>
              </a:ext>
            </a:extLst>
          </p:cNvPr>
          <p:cNvCxnSpPr/>
          <p:nvPr/>
        </p:nvCxnSpPr>
        <p:spPr>
          <a:xfrm>
            <a:off x="6096000" y="3882452"/>
            <a:ext cx="19237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69F4BE0-CD71-CD42-9AE4-07CFCAE5B9B0}"/>
              </a:ext>
            </a:extLst>
          </p:cNvPr>
          <p:cNvCxnSpPr/>
          <p:nvPr/>
        </p:nvCxnSpPr>
        <p:spPr>
          <a:xfrm>
            <a:off x="6535711" y="4676931"/>
            <a:ext cx="24134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DAC0B59-BCA3-774E-B303-32E0E2CC0803}"/>
              </a:ext>
            </a:extLst>
          </p:cNvPr>
          <p:cNvCxnSpPr/>
          <p:nvPr/>
        </p:nvCxnSpPr>
        <p:spPr>
          <a:xfrm flipH="1" flipV="1">
            <a:off x="3417757" y="3087974"/>
            <a:ext cx="2473377" cy="119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23C0DE3-E260-CD49-88E9-A3C35553833F}"/>
              </a:ext>
            </a:extLst>
          </p:cNvPr>
          <p:cNvCxnSpPr>
            <a:cxnSpLocks/>
          </p:cNvCxnSpPr>
          <p:nvPr/>
        </p:nvCxnSpPr>
        <p:spPr>
          <a:xfrm flipH="1" flipV="1">
            <a:off x="3327816" y="2638270"/>
            <a:ext cx="2368446" cy="2548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AE470B4-1C32-9648-BFA2-A7269DA387FC}"/>
              </a:ext>
            </a:extLst>
          </p:cNvPr>
          <p:cNvCxnSpPr/>
          <p:nvPr/>
        </p:nvCxnSpPr>
        <p:spPr>
          <a:xfrm flipV="1">
            <a:off x="6096000" y="3207895"/>
            <a:ext cx="2148590" cy="509666"/>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B73CD7C2-3977-6A4E-871B-F17D7E359806}"/>
              </a:ext>
            </a:extLst>
          </p:cNvPr>
          <p:cNvSpPr txBox="1"/>
          <p:nvPr/>
        </p:nvSpPr>
        <p:spPr>
          <a:xfrm>
            <a:off x="2664918" y="1779104"/>
            <a:ext cx="1199213" cy="307777"/>
          </a:xfrm>
          <a:prstGeom prst="rect">
            <a:avLst/>
          </a:prstGeom>
          <a:noFill/>
        </p:spPr>
        <p:txBody>
          <a:bodyPr wrap="square" rtlCol="0">
            <a:spAutoFit/>
          </a:bodyPr>
          <a:lstStyle/>
          <a:p>
            <a:pPr algn="ctr"/>
            <a:r>
              <a:rPr lang="en-US" sz="1400" dirty="0">
                <a:solidFill>
                  <a:schemeClr val="bg1"/>
                </a:solidFill>
              </a:rPr>
              <a:t>Lens</a:t>
            </a:r>
            <a:endParaRPr lang="en-US" dirty="0">
              <a:solidFill>
                <a:schemeClr val="bg1"/>
              </a:solidFill>
            </a:endParaRPr>
          </a:p>
        </p:txBody>
      </p:sp>
      <p:sp>
        <p:nvSpPr>
          <p:cNvPr id="32" name="TextBox 31">
            <a:extLst>
              <a:ext uri="{FF2B5EF4-FFF2-40B4-BE49-F238E27FC236}">
                <a16:creationId xmlns:a16="http://schemas.microsoft.com/office/drawing/2014/main" id="{6DCCA2C0-C91D-6348-BA4C-B1B69A6B1192}"/>
              </a:ext>
            </a:extLst>
          </p:cNvPr>
          <p:cNvSpPr txBox="1"/>
          <p:nvPr/>
        </p:nvSpPr>
        <p:spPr>
          <a:xfrm>
            <a:off x="2226664" y="2474654"/>
            <a:ext cx="1199213" cy="276999"/>
          </a:xfrm>
          <a:prstGeom prst="rect">
            <a:avLst/>
          </a:prstGeom>
          <a:noFill/>
        </p:spPr>
        <p:txBody>
          <a:bodyPr wrap="square" rtlCol="0">
            <a:spAutoFit/>
          </a:bodyPr>
          <a:lstStyle/>
          <a:p>
            <a:pPr algn="ctr"/>
            <a:r>
              <a:rPr lang="en-US" sz="1200" dirty="0">
                <a:solidFill>
                  <a:schemeClr val="bg1"/>
                </a:solidFill>
              </a:rPr>
              <a:t>Internal Carotid</a:t>
            </a:r>
          </a:p>
        </p:txBody>
      </p:sp>
      <p:sp>
        <p:nvSpPr>
          <p:cNvPr id="33" name="TextBox 32">
            <a:extLst>
              <a:ext uri="{FF2B5EF4-FFF2-40B4-BE49-F238E27FC236}">
                <a16:creationId xmlns:a16="http://schemas.microsoft.com/office/drawing/2014/main" id="{0A26CE86-2F79-E74A-A364-685004C33AEE}"/>
              </a:ext>
            </a:extLst>
          </p:cNvPr>
          <p:cNvSpPr txBox="1"/>
          <p:nvPr/>
        </p:nvSpPr>
        <p:spPr>
          <a:xfrm>
            <a:off x="2338049" y="2914830"/>
            <a:ext cx="1199213" cy="307777"/>
          </a:xfrm>
          <a:prstGeom prst="rect">
            <a:avLst/>
          </a:prstGeom>
          <a:noFill/>
        </p:spPr>
        <p:txBody>
          <a:bodyPr wrap="square" rtlCol="0">
            <a:spAutoFit/>
          </a:bodyPr>
          <a:lstStyle/>
          <a:p>
            <a:pPr algn="ctr"/>
            <a:r>
              <a:rPr lang="en-US" sz="1400" dirty="0">
                <a:solidFill>
                  <a:schemeClr val="bg1"/>
                </a:solidFill>
              </a:rPr>
              <a:t>Basilar Artery</a:t>
            </a:r>
          </a:p>
        </p:txBody>
      </p:sp>
      <p:sp>
        <p:nvSpPr>
          <p:cNvPr id="34" name="TextBox 33">
            <a:extLst>
              <a:ext uri="{FF2B5EF4-FFF2-40B4-BE49-F238E27FC236}">
                <a16:creationId xmlns:a16="http://schemas.microsoft.com/office/drawing/2014/main" id="{A2BE63B7-A000-554E-A3FF-24C53EF58DC2}"/>
              </a:ext>
            </a:extLst>
          </p:cNvPr>
          <p:cNvSpPr txBox="1"/>
          <p:nvPr/>
        </p:nvSpPr>
        <p:spPr>
          <a:xfrm>
            <a:off x="2464216" y="3247627"/>
            <a:ext cx="1199213" cy="307777"/>
          </a:xfrm>
          <a:prstGeom prst="rect">
            <a:avLst/>
          </a:prstGeom>
          <a:noFill/>
        </p:spPr>
        <p:txBody>
          <a:bodyPr wrap="square" rtlCol="0">
            <a:spAutoFit/>
          </a:bodyPr>
          <a:lstStyle/>
          <a:p>
            <a:pPr algn="ctr"/>
            <a:r>
              <a:rPr lang="en-US" sz="1400" dirty="0">
                <a:solidFill>
                  <a:schemeClr val="bg1"/>
                </a:solidFill>
              </a:rPr>
              <a:t>Pons</a:t>
            </a:r>
            <a:endParaRPr lang="en-US" dirty="0">
              <a:solidFill>
                <a:schemeClr val="bg1"/>
              </a:solidFill>
            </a:endParaRPr>
          </a:p>
        </p:txBody>
      </p:sp>
      <p:sp>
        <p:nvSpPr>
          <p:cNvPr id="36" name="TextBox 35">
            <a:extLst>
              <a:ext uri="{FF2B5EF4-FFF2-40B4-BE49-F238E27FC236}">
                <a16:creationId xmlns:a16="http://schemas.microsoft.com/office/drawing/2014/main" id="{3997E13C-E20A-EA4F-B724-E85852BE4577}"/>
              </a:ext>
            </a:extLst>
          </p:cNvPr>
          <p:cNvSpPr txBox="1"/>
          <p:nvPr/>
        </p:nvSpPr>
        <p:spPr>
          <a:xfrm>
            <a:off x="2495030" y="4189751"/>
            <a:ext cx="1199213" cy="307777"/>
          </a:xfrm>
          <a:prstGeom prst="rect">
            <a:avLst/>
          </a:prstGeom>
          <a:noFill/>
        </p:spPr>
        <p:txBody>
          <a:bodyPr wrap="square" rtlCol="0">
            <a:spAutoFit/>
          </a:bodyPr>
          <a:lstStyle/>
          <a:p>
            <a:pPr algn="ctr"/>
            <a:r>
              <a:rPr lang="en-US" sz="1400" dirty="0">
                <a:solidFill>
                  <a:schemeClr val="bg1"/>
                </a:solidFill>
              </a:rPr>
              <a:t>Cerebellum</a:t>
            </a:r>
          </a:p>
        </p:txBody>
      </p:sp>
      <p:sp>
        <p:nvSpPr>
          <p:cNvPr id="37" name="TextBox 36">
            <a:extLst>
              <a:ext uri="{FF2B5EF4-FFF2-40B4-BE49-F238E27FC236}">
                <a16:creationId xmlns:a16="http://schemas.microsoft.com/office/drawing/2014/main" id="{254DB9EB-3FD4-E747-BAE1-BF80880DD0BF}"/>
              </a:ext>
            </a:extLst>
          </p:cNvPr>
          <p:cNvSpPr txBox="1"/>
          <p:nvPr/>
        </p:nvSpPr>
        <p:spPr>
          <a:xfrm>
            <a:off x="7938958" y="3000280"/>
            <a:ext cx="1199213" cy="523220"/>
          </a:xfrm>
          <a:prstGeom prst="rect">
            <a:avLst/>
          </a:prstGeom>
          <a:noFill/>
        </p:spPr>
        <p:txBody>
          <a:bodyPr wrap="square" rtlCol="0">
            <a:spAutoFit/>
          </a:bodyPr>
          <a:lstStyle/>
          <a:p>
            <a:pPr algn="ctr"/>
            <a:r>
              <a:rPr lang="en-US" sz="1400" dirty="0">
                <a:solidFill>
                  <a:schemeClr val="bg1"/>
                </a:solidFill>
              </a:rPr>
              <a:t>Fourth ventricle</a:t>
            </a:r>
          </a:p>
        </p:txBody>
      </p:sp>
      <p:sp>
        <p:nvSpPr>
          <p:cNvPr id="39" name="TextBox 38">
            <a:extLst>
              <a:ext uri="{FF2B5EF4-FFF2-40B4-BE49-F238E27FC236}">
                <a16:creationId xmlns:a16="http://schemas.microsoft.com/office/drawing/2014/main" id="{BCC4504D-7C34-8B4F-935C-70B0A20EDD8D}"/>
              </a:ext>
            </a:extLst>
          </p:cNvPr>
          <p:cNvSpPr txBox="1"/>
          <p:nvPr/>
        </p:nvSpPr>
        <p:spPr>
          <a:xfrm>
            <a:off x="7928964" y="1480602"/>
            <a:ext cx="1199213" cy="461665"/>
          </a:xfrm>
          <a:prstGeom prst="rect">
            <a:avLst/>
          </a:prstGeom>
          <a:noFill/>
        </p:spPr>
        <p:txBody>
          <a:bodyPr wrap="square" rtlCol="0">
            <a:spAutoFit/>
          </a:bodyPr>
          <a:lstStyle/>
          <a:p>
            <a:pPr algn="ctr"/>
            <a:r>
              <a:rPr lang="en-US" sz="1200" dirty="0" err="1">
                <a:solidFill>
                  <a:schemeClr val="bg1"/>
                </a:solidFill>
              </a:rPr>
              <a:t>Vitrious</a:t>
            </a:r>
            <a:r>
              <a:rPr lang="en-US" sz="1200" dirty="0">
                <a:solidFill>
                  <a:schemeClr val="bg1"/>
                </a:solidFill>
              </a:rPr>
              <a:t> chamber</a:t>
            </a:r>
          </a:p>
        </p:txBody>
      </p:sp>
      <p:sp>
        <p:nvSpPr>
          <p:cNvPr id="41" name="TextBox 40">
            <a:extLst>
              <a:ext uri="{FF2B5EF4-FFF2-40B4-BE49-F238E27FC236}">
                <a16:creationId xmlns:a16="http://schemas.microsoft.com/office/drawing/2014/main" id="{A9290E28-6CED-3949-AEC3-A7AFDA2CA10D}"/>
              </a:ext>
            </a:extLst>
          </p:cNvPr>
          <p:cNvSpPr txBox="1"/>
          <p:nvPr/>
        </p:nvSpPr>
        <p:spPr>
          <a:xfrm>
            <a:off x="7898150" y="1928491"/>
            <a:ext cx="1199213" cy="276999"/>
          </a:xfrm>
          <a:prstGeom prst="rect">
            <a:avLst/>
          </a:prstGeom>
          <a:noFill/>
        </p:spPr>
        <p:txBody>
          <a:bodyPr wrap="square" rtlCol="0">
            <a:spAutoFit/>
          </a:bodyPr>
          <a:lstStyle/>
          <a:p>
            <a:pPr algn="ctr"/>
            <a:r>
              <a:rPr lang="en-US" sz="1200" dirty="0">
                <a:solidFill>
                  <a:schemeClr val="bg1"/>
                </a:solidFill>
              </a:rPr>
              <a:t>Optic nerve</a:t>
            </a:r>
          </a:p>
        </p:txBody>
      </p:sp>
      <p:sp>
        <p:nvSpPr>
          <p:cNvPr id="42" name="TextBox 41">
            <a:extLst>
              <a:ext uri="{FF2B5EF4-FFF2-40B4-BE49-F238E27FC236}">
                <a16:creationId xmlns:a16="http://schemas.microsoft.com/office/drawing/2014/main" id="{55D40913-6EB6-0F4F-85AB-791D35ED8241}"/>
              </a:ext>
            </a:extLst>
          </p:cNvPr>
          <p:cNvSpPr txBox="1"/>
          <p:nvPr/>
        </p:nvSpPr>
        <p:spPr>
          <a:xfrm>
            <a:off x="7728262" y="3681121"/>
            <a:ext cx="1199213" cy="523220"/>
          </a:xfrm>
          <a:prstGeom prst="rect">
            <a:avLst/>
          </a:prstGeom>
          <a:noFill/>
        </p:spPr>
        <p:txBody>
          <a:bodyPr wrap="square" rtlCol="0">
            <a:spAutoFit/>
          </a:bodyPr>
          <a:lstStyle/>
          <a:p>
            <a:pPr algn="ctr"/>
            <a:r>
              <a:rPr lang="en-US" sz="1400" dirty="0">
                <a:solidFill>
                  <a:schemeClr val="bg1"/>
                </a:solidFill>
              </a:rPr>
              <a:t>Cerebellar vermis</a:t>
            </a:r>
          </a:p>
        </p:txBody>
      </p:sp>
      <p:sp>
        <p:nvSpPr>
          <p:cNvPr id="43" name="TextBox 42">
            <a:extLst>
              <a:ext uri="{FF2B5EF4-FFF2-40B4-BE49-F238E27FC236}">
                <a16:creationId xmlns:a16="http://schemas.microsoft.com/office/drawing/2014/main" id="{FBB6BCCD-CFBB-7B4A-B8A3-B29069463A7F}"/>
              </a:ext>
            </a:extLst>
          </p:cNvPr>
          <p:cNvSpPr txBox="1"/>
          <p:nvPr/>
        </p:nvSpPr>
        <p:spPr>
          <a:xfrm>
            <a:off x="8626423" y="4492265"/>
            <a:ext cx="1199213" cy="523220"/>
          </a:xfrm>
          <a:prstGeom prst="rect">
            <a:avLst/>
          </a:prstGeom>
          <a:noFill/>
        </p:spPr>
        <p:txBody>
          <a:bodyPr wrap="square" rtlCol="0">
            <a:spAutoFit/>
          </a:bodyPr>
          <a:lstStyle/>
          <a:p>
            <a:pPr algn="ctr"/>
            <a:r>
              <a:rPr lang="en-US" sz="1400" dirty="0">
                <a:solidFill>
                  <a:schemeClr val="bg1"/>
                </a:solidFill>
              </a:rPr>
              <a:t>Temporal lobe</a:t>
            </a:r>
          </a:p>
        </p:txBody>
      </p:sp>
    </p:spTree>
    <p:extLst>
      <p:ext uri="{BB962C8B-B14F-4D97-AF65-F5344CB8AC3E}">
        <p14:creationId xmlns:p14="http://schemas.microsoft.com/office/powerpoint/2010/main" val="2061979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a:t>
            </a:r>
          </a:p>
        </p:txBody>
      </p:sp>
      <p:pic>
        <p:nvPicPr>
          <p:cNvPr id="5" name="Picture 4">
            <a:extLst>
              <a:ext uri="{FF2B5EF4-FFF2-40B4-BE49-F238E27FC236}">
                <a16:creationId xmlns:a16="http://schemas.microsoft.com/office/drawing/2014/main" id="{716D06AC-3755-6040-9BA6-F1D9EEF98A75}"/>
              </a:ext>
            </a:extLst>
          </p:cNvPr>
          <p:cNvPicPr>
            <a:picLocks noChangeAspect="1"/>
          </p:cNvPicPr>
          <p:nvPr/>
        </p:nvPicPr>
        <p:blipFill rotWithShape="1">
          <a:blip r:embed="rId3">
            <a:extLst>
              <a:ext uri="{28A0092B-C50C-407E-A947-70E740481C1C}">
                <a14:useLocalDpi xmlns:a14="http://schemas.microsoft.com/office/drawing/2010/main" val="0"/>
              </a:ext>
            </a:extLst>
          </a:blip>
          <a:srcRect t="1739" b="1739"/>
          <a:stretch/>
        </p:blipFill>
        <p:spPr>
          <a:xfrm>
            <a:off x="4064000" y="1314450"/>
            <a:ext cx="4064000" cy="4229100"/>
          </a:xfrm>
          <a:prstGeom prst="rect">
            <a:avLst/>
          </a:prstGeom>
        </p:spPr>
      </p:pic>
      <p:cxnSp>
        <p:nvCxnSpPr>
          <p:cNvPr id="4" name="Straight Connector 3">
            <a:extLst>
              <a:ext uri="{FF2B5EF4-FFF2-40B4-BE49-F238E27FC236}">
                <a16:creationId xmlns:a16="http://schemas.microsoft.com/office/drawing/2014/main" id="{A21D2E7C-94D3-8043-89C4-C3135A7A2B3D}"/>
              </a:ext>
            </a:extLst>
          </p:cNvPr>
          <p:cNvCxnSpPr/>
          <p:nvPr/>
        </p:nvCxnSpPr>
        <p:spPr>
          <a:xfrm flipH="1">
            <a:off x="3642610" y="2938072"/>
            <a:ext cx="23084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014133-9D9E-C64E-94A4-5A77D1F273D3}"/>
              </a:ext>
            </a:extLst>
          </p:cNvPr>
          <p:cNvCxnSpPr/>
          <p:nvPr/>
        </p:nvCxnSpPr>
        <p:spPr>
          <a:xfrm flipH="1">
            <a:off x="3462728" y="3582649"/>
            <a:ext cx="26332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24CC74B-9AD2-9445-ACD7-82D3C4AD8323}"/>
              </a:ext>
            </a:extLst>
          </p:cNvPr>
          <p:cNvCxnSpPr/>
          <p:nvPr/>
        </p:nvCxnSpPr>
        <p:spPr>
          <a:xfrm flipH="1">
            <a:off x="3642610" y="3852472"/>
            <a:ext cx="2023672" cy="5396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02822B-1E2E-AD44-82B4-5C295F4A59DB}"/>
              </a:ext>
            </a:extLst>
          </p:cNvPr>
          <p:cNvCxnSpPr/>
          <p:nvPr/>
        </p:nvCxnSpPr>
        <p:spPr>
          <a:xfrm flipH="1">
            <a:off x="4557010" y="3942413"/>
            <a:ext cx="1394085" cy="1289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F6B3092-6488-EF41-9062-CB66347BCC24}"/>
              </a:ext>
            </a:extLst>
          </p:cNvPr>
          <p:cNvCxnSpPr/>
          <p:nvPr/>
        </p:nvCxnSpPr>
        <p:spPr>
          <a:xfrm flipV="1">
            <a:off x="6525720" y="2938072"/>
            <a:ext cx="1602280" cy="1798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44A1988-0B23-7640-B29A-AA726BB2315E}"/>
              </a:ext>
            </a:extLst>
          </p:cNvPr>
          <p:cNvCxnSpPr/>
          <p:nvPr/>
        </p:nvCxnSpPr>
        <p:spPr>
          <a:xfrm>
            <a:off x="6240907" y="3429000"/>
            <a:ext cx="17638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0C6B07-B4B1-F04D-9C02-12A10E65809B}"/>
              </a:ext>
            </a:extLst>
          </p:cNvPr>
          <p:cNvCxnSpPr/>
          <p:nvPr/>
        </p:nvCxnSpPr>
        <p:spPr>
          <a:xfrm flipV="1">
            <a:off x="6240907" y="1049311"/>
            <a:ext cx="0" cy="8544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833049-57D5-FA4D-AF59-6F83512BC977}"/>
              </a:ext>
            </a:extLst>
          </p:cNvPr>
          <p:cNvCxnSpPr/>
          <p:nvPr/>
        </p:nvCxnSpPr>
        <p:spPr>
          <a:xfrm flipV="1">
            <a:off x="6240907" y="2488367"/>
            <a:ext cx="1598949" cy="4497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F5DBC66-8362-E64D-B362-2B9AC3D7CB0C}"/>
              </a:ext>
            </a:extLst>
          </p:cNvPr>
          <p:cNvCxnSpPr/>
          <p:nvPr/>
        </p:nvCxnSpPr>
        <p:spPr>
          <a:xfrm flipV="1">
            <a:off x="6096000" y="1314450"/>
            <a:ext cx="1129259" cy="145873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B6FA618-749D-0D49-A349-7118A1F72381}"/>
              </a:ext>
            </a:extLst>
          </p:cNvPr>
          <p:cNvSpPr txBox="1"/>
          <p:nvPr/>
        </p:nvSpPr>
        <p:spPr>
          <a:xfrm>
            <a:off x="5753727" y="778242"/>
            <a:ext cx="974360" cy="276999"/>
          </a:xfrm>
          <a:prstGeom prst="rect">
            <a:avLst/>
          </a:prstGeom>
          <a:noFill/>
        </p:spPr>
        <p:txBody>
          <a:bodyPr wrap="square" rtlCol="0">
            <a:spAutoFit/>
          </a:bodyPr>
          <a:lstStyle/>
          <a:p>
            <a:pPr algn="ctr"/>
            <a:r>
              <a:rPr lang="en-US" sz="1200" dirty="0">
                <a:solidFill>
                  <a:schemeClr val="bg1"/>
                </a:solidFill>
              </a:rPr>
              <a:t>Frontal Lobe</a:t>
            </a:r>
          </a:p>
        </p:txBody>
      </p:sp>
      <p:sp>
        <p:nvSpPr>
          <p:cNvPr id="25" name="TextBox 24">
            <a:extLst>
              <a:ext uri="{FF2B5EF4-FFF2-40B4-BE49-F238E27FC236}">
                <a16:creationId xmlns:a16="http://schemas.microsoft.com/office/drawing/2014/main" id="{21815EAC-292B-ED48-9389-69D8C4EDEB2E}"/>
              </a:ext>
            </a:extLst>
          </p:cNvPr>
          <p:cNvSpPr txBox="1"/>
          <p:nvPr/>
        </p:nvSpPr>
        <p:spPr>
          <a:xfrm>
            <a:off x="6635647" y="1175950"/>
            <a:ext cx="974360" cy="461665"/>
          </a:xfrm>
          <a:prstGeom prst="rect">
            <a:avLst/>
          </a:prstGeom>
          <a:noFill/>
        </p:spPr>
        <p:txBody>
          <a:bodyPr wrap="square" rtlCol="0">
            <a:spAutoFit/>
          </a:bodyPr>
          <a:lstStyle/>
          <a:p>
            <a:pPr algn="ctr"/>
            <a:r>
              <a:rPr lang="en-US" sz="1200" dirty="0">
                <a:solidFill>
                  <a:schemeClr val="bg1"/>
                </a:solidFill>
              </a:rPr>
              <a:t>Corpus callosum</a:t>
            </a:r>
          </a:p>
        </p:txBody>
      </p:sp>
      <p:sp>
        <p:nvSpPr>
          <p:cNvPr id="26" name="TextBox 25">
            <a:extLst>
              <a:ext uri="{FF2B5EF4-FFF2-40B4-BE49-F238E27FC236}">
                <a16:creationId xmlns:a16="http://schemas.microsoft.com/office/drawing/2014/main" id="{892F9900-6A2D-AD42-AD8E-2B2390EFA762}"/>
              </a:ext>
            </a:extLst>
          </p:cNvPr>
          <p:cNvSpPr txBox="1"/>
          <p:nvPr/>
        </p:nvSpPr>
        <p:spPr>
          <a:xfrm>
            <a:off x="7642486" y="2332464"/>
            <a:ext cx="1598948" cy="276999"/>
          </a:xfrm>
          <a:prstGeom prst="rect">
            <a:avLst/>
          </a:prstGeom>
          <a:noFill/>
        </p:spPr>
        <p:txBody>
          <a:bodyPr wrap="square" rtlCol="0">
            <a:spAutoFit/>
          </a:bodyPr>
          <a:lstStyle/>
          <a:p>
            <a:pPr algn="ctr"/>
            <a:r>
              <a:rPr lang="en-US" sz="1200" dirty="0">
                <a:solidFill>
                  <a:schemeClr val="bg1"/>
                </a:solidFill>
              </a:rPr>
              <a:t>Caudate Nucleus</a:t>
            </a:r>
          </a:p>
        </p:txBody>
      </p:sp>
      <p:sp>
        <p:nvSpPr>
          <p:cNvPr id="27" name="TextBox 26">
            <a:extLst>
              <a:ext uri="{FF2B5EF4-FFF2-40B4-BE49-F238E27FC236}">
                <a16:creationId xmlns:a16="http://schemas.microsoft.com/office/drawing/2014/main" id="{B7BD1547-B887-7742-ABE5-2F67FF76E6F8}"/>
              </a:ext>
            </a:extLst>
          </p:cNvPr>
          <p:cNvSpPr txBox="1"/>
          <p:nvPr/>
        </p:nvSpPr>
        <p:spPr>
          <a:xfrm>
            <a:off x="7948119" y="2771563"/>
            <a:ext cx="974360" cy="276999"/>
          </a:xfrm>
          <a:prstGeom prst="rect">
            <a:avLst/>
          </a:prstGeom>
          <a:noFill/>
        </p:spPr>
        <p:txBody>
          <a:bodyPr wrap="square" rtlCol="0">
            <a:spAutoFit/>
          </a:bodyPr>
          <a:lstStyle/>
          <a:p>
            <a:pPr algn="ctr"/>
            <a:r>
              <a:rPr lang="en-US" sz="1200" dirty="0">
                <a:solidFill>
                  <a:schemeClr val="bg1"/>
                </a:solidFill>
              </a:rPr>
              <a:t>Putamen</a:t>
            </a:r>
          </a:p>
        </p:txBody>
      </p:sp>
      <p:sp>
        <p:nvSpPr>
          <p:cNvPr id="28" name="TextBox 27">
            <a:extLst>
              <a:ext uri="{FF2B5EF4-FFF2-40B4-BE49-F238E27FC236}">
                <a16:creationId xmlns:a16="http://schemas.microsoft.com/office/drawing/2014/main" id="{90E76A19-A36A-5E45-841A-10A845FAD083}"/>
              </a:ext>
            </a:extLst>
          </p:cNvPr>
          <p:cNvSpPr txBox="1"/>
          <p:nvPr/>
        </p:nvSpPr>
        <p:spPr>
          <a:xfrm>
            <a:off x="7845685" y="3307771"/>
            <a:ext cx="974360" cy="276999"/>
          </a:xfrm>
          <a:prstGeom prst="rect">
            <a:avLst/>
          </a:prstGeom>
          <a:noFill/>
        </p:spPr>
        <p:txBody>
          <a:bodyPr wrap="square" rtlCol="0">
            <a:spAutoFit/>
          </a:bodyPr>
          <a:lstStyle/>
          <a:p>
            <a:pPr algn="ctr"/>
            <a:r>
              <a:rPr lang="en-US" sz="1200" dirty="0">
                <a:solidFill>
                  <a:schemeClr val="bg1"/>
                </a:solidFill>
              </a:rPr>
              <a:t>Thalamus</a:t>
            </a:r>
          </a:p>
        </p:txBody>
      </p:sp>
      <p:sp>
        <p:nvSpPr>
          <p:cNvPr id="29" name="TextBox 28">
            <a:extLst>
              <a:ext uri="{FF2B5EF4-FFF2-40B4-BE49-F238E27FC236}">
                <a16:creationId xmlns:a16="http://schemas.microsoft.com/office/drawing/2014/main" id="{660567F6-EE02-9C4E-A666-5F857B851137}"/>
              </a:ext>
            </a:extLst>
          </p:cNvPr>
          <p:cNvSpPr txBox="1"/>
          <p:nvPr/>
        </p:nvSpPr>
        <p:spPr>
          <a:xfrm>
            <a:off x="3859135" y="5183008"/>
            <a:ext cx="974360" cy="461665"/>
          </a:xfrm>
          <a:prstGeom prst="rect">
            <a:avLst/>
          </a:prstGeom>
          <a:noFill/>
        </p:spPr>
        <p:txBody>
          <a:bodyPr wrap="square" rtlCol="0">
            <a:spAutoFit/>
          </a:bodyPr>
          <a:lstStyle/>
          <a:p>
            <a:pPr algn="ctr"/>
            <a:r>
              <a:rPr lang="en-US" sz="1200" dirty="0">
                <a:solidFill>
                  <a:schemeClr val="bg1"/>
                </a:solidFill>
              </a:rPr>
              <a:t>Straight Sinus</a:t>
            </a:r>
          </a:p>
        </p:txBody>
      </p:sp>
      <p:sp>
        <p:nvSpPr>
          <p:cNvPr id="30" name="TextBox 29">
            <a:extLst>
              <a:ext uri="{FF2B5EF4-FFF2-40B4-BE49-F238E27FC236}">
                <a16:creationId xmlns:a16="http://schemas.microsoft.com/office/drawing/2014/main" id="{2F2AF8CB-2F48-6247-B177-EC1F03EBCEE4}"/>
              </a:ext>
            </a:extLst>
          </p:cNvPr>
          <p:cNvSpPr txBox="1"/>
          <p:nvPr/>
        </p:nvSpPr>
        <p:spPr>
          <a:xfrm>
            <a:off x="2380105" y="4242215"/>
            <a:ext cx="1383259" cy="461665"/>
          </a:xfrm>
          <a:prstGeom prst="rect">
            <a:avLst/>
          </a:prstGeom>
          <a:noFill/>
        </p:spPr>
        <p:txBody>
          <a:bodyPr wrap="square" rtlCol="0">
            <a:spAutoFit/>
          </a:bodyPr>
          <a:lstStyle/>
          <a:p>
            <a:pPr algn="ctr"/>
            <a:r>
              <a:rPr lang="en-US" sz="1200" dirty="0">
                <a:solidFill>
                  <a:schemeClr val="bg1"/>
                </a:solidFill>
              </a:rPr>
              <a:t>Occipital horn – Lateral ventricle</a:t>
            </a:r>
          </a:p>
        </p:txBody>
      </p:sp>
      <p:sp>
        <p:nvSpPr>
          <p:cNvPr id="31" name="TextBox 30">
            <a:extLst>
              <a:ext uri="{FF2B5EF4-FFF2-40B4-BE49-F238E27FC236}">
                <a16:creationId xmlns:a16="http://schemas.microsoft.com/office/drawing/2014/main" id="{F82FB658-629D-2E49-A6D0-194E07D2C859}"/>
              </a:ext>
            </a:extLst>
          </p:cNvPr>
          <p:cNvSpPr txBox="1"/>
          <p:nvPr/>
        </p:nvSpPr>
        <p:spPr>
          <a:xfrm>
            <a:off x="2106119" y="3444149"/>
            <a:ext cx="1383259" cy="461665"/>
          </a:xfrm>
          <a:prstGeom prst="rect">
            <a:avLst/>
          </a:prstGeom>
          <a:noFill/>
        </p:spPr>
        <p:txBody>
          <a:bodyPr wrap="square" rtlCol="0">
            <a:spAutoFit/>
          </a:bodyPr>
          <a:lstStyle/>
          <a:p>
            <a:pPr algn="ctr"/>
            <a:r>
              <a:rPr lang="en-US" sz="1200" dirty="0">
                <a:solidFill>
                  <a:schemeClr val="bg1"/>
                </a:solidFill>
              </a:rPr>
              <a:t>Internal Cerebral Vein</a:t>
            </a:r>
          </a:p>
        </p:txBody>
      </p:sp>
      <p:sp>
        <p:nvSpPr>
          <p:cNvPr id="32" name="TextBox 31">
            <a:extLst>
              <a:ext uri="{FF2B5EF4-FFF2-40B4-BE49-F238E27FC236}">
                <a16:creationId xmlns:a16="http://schemas.microsoft.com/office/drawing/2014/main" id="{BFDA6F8E-77CC-3E4D-8559-9FE2C283D702}"/>
              </a:ext>
            </a:extLst>
          </p:cNvPr>
          <p:cNvSpPr txBox="1"/>
          <p:nvPr/>
        </p:nvSpPr>
        <p:spPr>
          <a:xfrm>
            <a:off x="2663255" y="2784584"/>
            <a:ext cx="974360" cy="461665"/>
          </a:xfrm>
          <a:prstGeom prst="rect">
            <a:avLst/>
          </a:prstGeom>
          <a:noFill/>
        </p:spPr>
        <p:txBody>
          <a:bodyPr wrap="square" rtlCol="0">
            <a:spAutoFit/>
          </a:bodyPr>
          <a:lstStyle/>
          <a:p>
            <a:pPr algn="ctr"/>
            <a:r>
              <a:rPr lang="en-US" sz="1200" dirty="0">
                <a:solidFill>
                  <a:schemeClr val="bg1"/>
                </a:solidFill>
              </a:rPr>
              <a:t>Lateral Ventricles</a:t>
            </a:r>
          </a:p>
        </p:txBody>
      </p:sp>
    </p:spTree>
    <p:extLst>
      <p:ext uri="{BB962C8B-B14F-4D97-AF65-F5344CB8AC3E}">
        <p14:creationId xmlns:p14="http://schemas.microsoft.com/office/powerpoint/2010/main" val="171253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a:t>
            </a:r>
          </a:p>
        </p:txBody>
      </p:sp>
      <p:pic>
        <p:nvPicPr>
          <p:cNvPr id="40" name="Picture 39" descr="A close up of a coin&#10;&#10;Description automatically generated">
            <a:extLst>
              <a:ext uri="{FF2B5EF4-FFF2-40B4-BE49-F238E27FC236}">
                <a16:creationId xmlns:a16="http://schemas.microsoft.com/office/drawing/2014/main" id="{5F40A4F5-888E-C448-9CBB-0F4CCE86DE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6700" y="1276350"/>
            <a:ext cx="4038600" cy="4305300"/>
          </a:xfrm>
          <a:prstGeom prst="rect">
            <a:avLst/>
          </a:prstGeom>
        </p:spPr>
      </p:pic>
      <p:cxnSp>
        <p:nvCxnSpPr>
          <p:cNvPr id="4" name="Straight Connector 3">
            <a:extLst>
              <a:ext uri="{FF2B5EF4-FFF2-40B4-BE49-F238E27FC236}">
                <a16:creationId xmlns:a16="http://schemas.microsoft.com/office/drawing/2014/main" id="{D43FB87B-E825-4543-94E7-AF62062EB91F}"/>
              </a:ext>
            </a:extLst>
          </p:cNvPr>
          <p:cNvCxnSpPr/>
          <p:nvPr/>
        </p:nvCxnSpPr>
        <p:spPr>
          <a:xfrm flipH="1">
            <a:off x="5291528" y="4751882"/>
            <a:ext cx="684551" cy="829768"/>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42E92BF-4424-5E49-BB9C-DC2D9B1C4FD9}"/>
              </a:ext>
            </a:extLst>
          </p:cNvPr>
          <p:cNvSpPr txBox="1"/>
          <p:nvPr/>
        </p:nvSpPr>
        <p:spPr>
          <a:xfrm>
            <a:off x="4449584" y="5581650"/>
            <a:ext cx="1806314" cy="276999"/>
          </a:xfrm>
          <a:prstGeom prst="rect">
            <a:avLst/>
          </a:prstGeom>
          <a:noFill/>
        </p:spPr>
        <p:txBody>
          <a:bodyPr wrap="square" rtlCol="0">
            <a:spAutoFit/>
          </a:bodyPr>
          <a:lstStyle/>
          <a:p>
            <a:pPr algn="ctr"/>
            <a:r>
              <a:rPr lang="en-US" sz="1200" dirty="0">
                <a:solidFill>
                  <a:schemeClr val="bg1"/>
                </a:solidFill>
              </a:rPr>
              <a:t>Superior sagittal sinus</a:t>
            </a:r>
          </a:p>
        </p:txBody>
      </p:sp>
      <p:cxnSp>
        <p:nvCxnSpPr>
          <p:cNvPr id="7" name="Straight Connector 6">
            <a:extLst>
              <a:ext uri="{FF2B5EF4-FFF2-40B4-BE49-F238E27FC236}">
                <a16:creationId xmlns:a16="http://schemas.microsoft.com/office/drawing/2014/main" id="{602054D3-CAD2-2442-83D5-271CB1838546}"/>
              </a:ext>
            </a:extLst>
          </p:cNvPr>
          <p:cNvCxnSpPr/>
          <p:nvPr/>
        </p:nvCxnSpPr>
        <p:spPr>
          <a:xfrm flipH="1">
            <a:off x="3567659" y="3717561"/>
            <a:ext cx="19337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F63E7BC-0AF9-384A-9E45-5F78ECE04524}"/>
              </a:ext>
            </a:extLst>
          </p:cNvPr>
          <p:cNvCxnSpPr/>
          <p:nvPr/>
        </p:nvCxnSpPr>
        <p:spPr>
          <a:xfrm>
            <a:off x="7135318" y="4047344"/>
            <a:ext cx="1244184"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C31C0A5-41D3-9C4B-83C9-CCC8E14F9318}"/>
              </a:ext>
            </a:extLst>
          </p:cNvPr>
          <p:cNvSpPr txBox="1"/>
          <p:nvPr/>
        </p:nvSpPr>
        <p:spPr>
          <a:xfrm>
            <a:off x="2473690" y="3579061"/>
            <a:ext cx="1678898" cy="276999"/>
          </a:xfrm>
          <a:prstGeom prst="rect">
            <a:avLst/>
          </a:prstGeom>
          <a:noFill/>
        </p:spPr>
        <p:txBody>
          <a:bodyPr wrap="square" rtlCol="0">
            <a:spAutoFit/>
          </a:bodyPr>
          <a:lstStyle/>
          <a:p>
            <a:pPr algn="ctr"/>
            <a:r>
              <a:rPr lang="en-US" sz="1200" dirty="0">
                <a:solidFill>
                  <a:schemeClr val="bg1"/>
                </a:solidFill>
              </a:rPr>
              <a:t>White matter</a:t>
            </a:r>
          </a:p>
        </p:txBody>
      </p:sp>
      <p:sp>
        <p:nvSpPr>
          <p:cNvPr id="14" name="TextBox 13">
            <a:extLst>
              <a:ext uri="{FF2B5EF4-FFF2-40B4-BE49-F238E27FC236}">
                <a16:creationId xmlns:a16="http://schemas.microsoft.com/office/drawing/2014/main" id="{8ED9913D-D14B-2C43-8C83-9C5505232A0F}"/>
              </a:ext>
            </a:extLst>
          </p:cNvPr>
          <p:cNvSpPr txBox="1"/>
          <p:nvPr/>
        </p:nvSpPr>
        <p:spPr>
          <a:xfrm>
            <a:off x="8039412" y="3863236"/>
            <a:ext cx="1678898" cy="276999"/>
          </a:xfrm>
          <a:prstGeom prst="rect">
            <a:avLst/>
          </a:prstGeom>
          <a:noFill/>
        </p:spPr>
        <p:txBody>
          <a:bodyPr wrap="square" rtlCol="0">
            <a:spAutoFit/>
          </a:bodyPr>
          <a:lstStyle/>
          <a:p>
            <a:pPr algn="ctr"/>
            <a:r>
              <a:rPr lang="en-US" sz="1200" dirty="0">
                <a:solidFill>
                  <a:schemeClr val="bg1"/>
                </a:solidFill>
              </a:rPr>
              <a:t>Grey matter</a:t>
            </a:r>
          </a:p>
        </p:txBody>
      </p:sp>
      <p:cxnSp>
        <p:nvCxnSpPr>
          <p:cNvPr id="13" name="Straight Connector 12">
            <a:extLst>
              <a:ext uri="{FF2B5EF4-FFF2-40B4-BE49-F238E27FC236}">
                <a16:creationId xmlns:a16="http://schemas.microsoft.com/office/drawing/2014/main" id="{3DB6045D-4BC4-1D4C-9E91-38FF79843B15}"/>
              </a:ext>
            </a:extLst>
          </p:cNvPr>
          <p:cNvCxnSpPr/>
          <p:nvPr/>
        </p:nvCxnSpPr>
        <p:spPr>
          <a:xfrm>
            <a:off x="6096000" y="4047344"/>
            <a:ext cx="1264170" cy="86943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0CDD72E-2B09-4B47-9C4C-8E60F5C48B05}"/>
              </a:ext>
            </a:extLst>
          </p:cNvPr>
          <p:cNvSpPr txBox="1"/>
          <p:nvPr/>
        </p:nvSpPr>
        <p:spPr>
          <a:xfrm>
            <a:off x="7373287" y="4778274"/>
            <a:ext cx="1244184" cy="276999"/>
          </a:xfrm>
          <a:prstGeom prst="rect">
            <a:avLst/>
          </a:prstGeom>
          <a:noFill/>
        </p:spPr>
        <p:txBody>
          <a:bodyPr wrap="square" rtlCol="0">
            <a:spAutoFit/>
          </a:bodyPr>
          <a:lstStyle/>
          <a:p>
            <a:r>
              <a:rPr lang="en-US" sz="1200" dirty="0">
                <a:solidFill>
                  <a:schemeClr val="bg1"/>
                </a:solidFill>
              </a:rPr>
              <a:t>Falx Cerebri</a:t>
            </a:r>
          </a:p>
        </p:txBody>
      </p:sp>
    </p:spTree>
    <p:extLst>
      <p:ext uri="{BB962C8B-B14F-4D97-AF65-F5344CB8AC3E}">
        <p14:creationId xmlns:p14="http://schemas.microsoft.com/office/powerpoint/2010/main" val="3440070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 – 12/30/20</a:t>
            </a:r>
          </a:p>
        </p:txBody>
      </p:sp>
      <p:pic>
        <p:nvPicPr>
          <p:cNvPr id="4" name="Picture 3" descr="A picture containing text&#10;&#10;Description automatically generated">
            <a:extLst>
              <a:ext uri="{FF2B5EF4-FFF2-40B4-BE49-F238E27FC236}">
                <a16:creationId xmlns:a16="http://schemas.microsoft.com/office/drawing/2014/main" id="{E6531D2F-BD75-6548-84E5-FBA6EADAB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9100" y="1477571"/>
            <a:ext cx="4406900" cy="4292600"/>
          </a:xfrm>
          <a:prstGeom prst="rect">
            <a:avLst/>
          </a:prstGeom>
        </p:spPr>
      </p:pic>
      <p:pic>
        <p:nvPicPr>
          <p:cNvPr id="1026" name="Picture 2" descr="cross sectional anatomy | MRI brain sagittal anatomy | free MRI brain cross  sectional anatomy |">
            <a:extLst>
              <a:ext uri="{FF2B5EF4-FFF2-40B4-BE49-F238E27FC236}">
                <a16:creationId xmlns:a16="http://schemas.microsoft.com/office/drawing/2014/main" id="{7F4DDE45-9B6D-2041-B920-6A2361147F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57" t="3776" r="3155" b="3804"/>
          <a:stretch/>
        </p:blipFill>
        <p:spPr bwMode="auto">
          <a:xfrm>
            <a:off x="6096000" y="1632888"/>
            <a:ext cx="5804608" cy="413728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D95A708-41DF-C443-BADE-397A262EB3DC}"/>
              </a:ext>
            </a:extLst>
          </p:cNvPr>
          <p:cNvSpPr/>
          <p:nvPr/>
        </p:nvSpPr>
        <p:spPr>
          <a:xfrm>
            <a:off x="6663323" y="5770171"/>
            <a:ext cx="3839577" cy="276999"/>
          </a:xfrm>
          <a:prstGeom prst="rect">
            <a:avLst/>
          </a:prstGeom>
        </p:spPr>
        <p:txBody>
          <a:bodyPr wrap="none">
            <a:spAutoFit/>
          </a:bodyPr>
          <a:lstStyle/>
          <a:p>
            <a:r>
              <a:rPr lang="en-US" sz="1200" dirty="0">
                <a:solidFill>
                  <a:schemeClr val="bg1"/>
                </a:solidFill>
              </a:rPr>
              <a:t>https://</a:t>
            </a:r>
            <a:r>
              <a:rPr lang="en-US" sz="1200" dirty="0" err="1">
                <a:solidFill>
                  <a:schemeClr val="bg1"/>
                </a:solidFill>
              </a:rPr>
              <a:t>mrimaster.com</a:t>
            </a:r>
            <a:r>
              <a:rPr lang="en-US" sz="1200" dirty="0">
                <a:solidFill>
                  <a:schemeClr val="bg1"/>
                </a:solidFill>
              </a:rPr>
              <a:t>/anatomy%20brain%20sagittal.html</a:t>
            </a:r>
          </a:p>
        </p:txBody>
      </p:sp>
    </p:spTree>
    <p:extLst>
      <p:ext uri="{BB962C8B-B14F-4D97-AF65-F5344CB8AC3E}">
        <p14:creationId xmlns:p14="http://schemas.microsoft.com/office/powerpoint/2010/main" val="1764384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 – 12/30/20</a:t>
            </a:r>
          </a:p>
        </p:txBody>
      </p:sp>
      <p:pic>
        <p:nvPicPr>
          <p:cNvPr id="5" name="Picture 4" descr="A picture containing text&#10;&#10;Description automatically generated">
            <a:extLst>
              <a:ext uri="{FF2B5EF4-FFF2-40B4-BE49-F238E27FC236}">
                <a16:creationId xmlns:a16="http://schemas.microsoft.com/office/drawing/2014/main" id="{B49C89A9-F09A-D64D-AF6A-76D5E8C727AE}"/>
              </a:ext>
            </a:extLst>
          </p:cNvPr>
          <p:cNvPicPr>
            <a:picLocks noChangeAspect="1"/>
          </p:cNvPicPr>
          <p:nvPr/>
        </p:nvPicPr>
        <p:blipFill rotWithShape="1">
          <a:blip r:embed="rId3">
            <a:extLst>
              <a:ext uri="{28A0092B-C50C-407E-A947-70E740481C1C}">
                <a14:useLocalDpi xmlns:a14="http://schemas.microsoft.com/office/drawing/2010/main" val="0"/>
              </a:ext>
            </a:extLst>
          </a:blip>
          <a:srcRect t="2005" b="2567"/>
          <a:stretch/>
        </p:blipFill>
        <p:spPr>
          <a:xfrm>
            <a:off x="1006319" y="1526600"/>
            <a:ext cx="4483100" cy="4229623"/>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9B30E27F-7301-3247-9721-6EF72D9A61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5108" y="1469711"/>
            <a:ext cx="4508500" cy="4343400"/>
          </a:xfrm>
          <a:prstGeom prst="rect">
            <a:avLst/>
          </a:prstGeom>
        </p:spPr>
      </p:pic>
      <p:sp>
        <p:nvSpPr>
          <p:cNvPr id="9" name="TextBox 8">
            <a:extLst>
              <a:ext uri="{FF2B5EF4-FFF2-40B4-BE49-F238E27FC236}">
                <a16:creationId xmlns:a16="http://schemas.microsoft.com/office/drawing/2014/main" id="{03F62FFD-FD84-924F-8978-ED0988DFDD5C}"/>
              </a:ext>
            </a:extLst>
          </p:cNvPr>
          <p:cNvSpPr txBox="1"/>
          <p:nvPr/>
        </p:nvSpPr>
        <p:spPr>
          <a:xfrm>
            <a:off x="2288498" y="5881959"/>
            <a:ext cx="1918741" cy="307777"/>
          </a:xfrm>
          <a:prstGeom prst="rect">
            <a:avLst/>
          </a:prstGeom>
          <a:noFill/>
        </p:spPr>
        <p:txBody>
          <a:bodyPr wrap="square" rtlCol="0">
            <a:spAutoFit/>
          </a:bodyPr>
          <a:lstStyle/>
          <a:p>
            <a:r>
              <a:rPr lang="en-US" sz="1400" dirty="0">
                <a:solidFill>
                  <a:schemeClr val="bg1"/>
                </a:solidFill>
              </a:rPr>
              <a:t>T1 Sagittal MRI Spine</a:t>
            </a:r>
          </a:p>
        </p:txBody>
      </p:sp>
      <p:sp>
        <p:nvSpPr>
          <p:cNvPr id="11" name="TextBox 10">
            <a:extLst>
              <a:ext uri="{FF2B5EF4-FFF2-40B4-BE49-F238E27FC236}">
                <a16:creationId xmlns:a16="http://schemas.microsoft.com/office/drawing/2014/main" id="{12BB9D38-1EBB-644C-94A3-5135193FB936}"/>
              </a:ext>
            </a:extLst>
          </p:cNvPr>
          <p:cNvSpPr txBox="1"/>
          <p:nvPr/>
        </p:nvSpPr>
        <p:spPr>
          <a:xfrm>
            <a:off x="7639987" y="5851065"/>
            <a:ext cx="1918741" cy="307777"/>
          </a:xfrm>
          <a:prstGeom prst="rect">
            <a:avLst/>
          </a:prstGeom>
          <a:noFill/>
        </p:spPr>
        <p:txBody>
          <a:bodyPr wrap="square" rtlCol="0">
            <a:spAutoFit/>
          </a:bodyPr>
          <a:lstStyle/>
          <a:p>
            <a:r>
              <a:rPr lang="en-US" sz="1400" dirty="0">
                <a:solidFill>
                  <a:schemeClr val="bg1"/>
                </a:solidFill>
              </a:rPr>
              <a:t>T2 Sagittal MRI Spine</a:t>
            </a:r>
          </a:p>
        </p:txBody>
      </p:sp>
      <p:sp>
        <p:nvSpPr>
          <p:cNvPr id="10" name="TextBox 9">
            <a:extLst>
              <a:ext uri="{FF2B5EF4-FFF2-40B4-BE49-F238E27FC236}">
                <a16:creationId xmlns:a16="http://schemas.microsoft.com/office/drawing/2014/main" id="{4EA95962-0E12-1349-BBB0-9F43AABE51B5}"/>
              </a:ext>
            </a:extLst>
          </p:cNvPr>
          <p:cNvSpPr txBox="1"/>
          <p:nvPr/>
        </p:nvSpPr>
        <p:spPr>
          <a:xfrm>
            <a:off x="8724275" y="2610608"/>
            <a:ext cx="404735" cy="369332"/>
          </a:xfrm>
          <a:prstGeom prst="rect">
            <a:avLst/>
          </a:prstGeom>
          <a:noFill/>
        </p:spPr>
        <p:txBody>
          <a:bodyPr wrap="square" rtlCol="0">
            <a:spAutoFit/>
          </a:bodyPr>
          <a:lstStyle/>
          <a:p>
            <a:r>
              <a:rPr lang="en-US" b="1" dirty="0">
                <a:solidFill>
                  <a:srgbClr val="FF0000"/>
                </a:solidFill>
              </a:rPr>
              <a:t>L1</a:t>
            </a:r>
          </a:p>
        </p:txBody>
      </p:sp>
      <p:sp>
        <p:nvSpPr>
          <p:cNvPr id="13" name="TextBox 12">
            <a:extLst>
              <a:ext uri="{FF2B5EF4-FFF2-40B4-BE49-F238E27FC236}">
                <a16:creationId xmlns:a16="http://schemas.microsoft.com/office/drawing/2014/main" id="{A12C3A04-B46E-B745-BD95-238BBAFC7B48}"/>
              </a:ext>
            </a:extLst>
          </p:cNvPr>
          <p:cNvSpPr txBox="1"/>
          <p:nvPr/>
        </p:nvSpPr>
        <p:spPr>
          <a:xfrm>
            <a:off x="3362064" y="2610608"/>
            <a:ext cx="404735" cy="369332"/>
          </a:xfrm>
          <a:prstGeom prst="rect">
            <a:avLst/>
          </a:prstGeom>
          <a:noFill/>
        </p:spPr>
        <p:txBody>
          <a:bodyPr wrap="square" rtlCol="0">
            <a:spAutoFit/>
          </a:bodyPr>
          <a:lstStyle/>
          <a:p>
            <a:r>
              <a:rPr lang="en-US" b="1" dirty="0">
                <a:solidFill>
                  <a:srgbClr val="FF0000"/>
                </a:solidFill>
              </a:rPr>
              <a:t>L1</a:t>
            </a:r>
          </a:p>
        </p:txBody>
      </p:sp>
      <p:sp>
        <p:nvSpPr>
          <p:cNvPr id="14" name="TextBox 13">
            <a:extLst>
              <a:ext uri="{FF2B5EF4-FFF2-40B4-BE49-F238E27FC236}">
                <a16:creationId xmlns:a16="http://schemas.microsoft.com/office/drawing/2014/main" id="{F2FAFA9E-36E9-8A4F-8D86-42A4C9ED4E62}"/>
              </a:ext>
            </a:extLst>
          </p:cNvPr>
          <p:cNvSpPr txBox="1"/>
          <p:nvPr/>
        </p:nvSpPr>
        <p:spPr>
          <a:xfrm>
            <a:off x="8724275" y="2922607"/>
            <a:ext cx="404735" cy="369332"/>
          </a:xfrm>
          <a:prstGeom prst="rect">
            <a:avLst/>
          </a:prstGeom>
          <a:noFill/>
        </p:spPr>
        <p:txBody>
          <a:bodyPr wrap="square" rtlCol="0">
            <a:spAutoFit/>
          </a:bodyPr>
          <a:lstStyle/>
          <a:p>
            <a:r>
              <a:rPr lang="en-US" b="1" dirty="0">
                <a:solidFill>
                  <a:srgbClr val="FF0000"/>
                </a:solidFill>
              </a:rPr>
              <a:t>L2</a:t>
            </a:r>
          </a:p>
        </p:txBody>
      </p:sp>
      <p:sp>
        <p:nvSpPr>
          <p:cNvPr id="15" name="TextBox 14">
            <a:extLst>
              <a:ext uri="{FF2B5EF4-FFF2-40B4-BE49-F238E27FC236}">
                <a16:creationId xmlns:a16="http://schemas.microsoft.com/office/drawing/2014/main" id="{34284BC3-EC4C-9242-9DFC-A1050B3E7870}"/>
              </a:ext>
            </a:extLst>
          </p:cNvPr>
          <p:cNvSpPr txBox="1"/>
          <p:nvPr/>
        </p:nvSpPr>
        <p:spPr>
          <a:xfrm>
            <a:off x="8724275" y="3299043"/>
            <a:ext cx="404735" cy="369332"/>
          </a:xfrm>
          <a:prstGeom prst="rect">
            <a:avLst/>
          </a:prstGeom>
          <a:noFill/>
        </p:spPr>
        <p:txBody>
          <a:bodyPr wrap="square" rtlCol="0">
            <a:spAutoFit/>
          </a:bodyPr>
          <a:lstStyle/>
          <a:p>
            <a:r>
              <a:rPr lang="en-US" b="1" dirty="0">
                <a:solidFill>
                  <a:srgbClr val="FF0000"/>
                </a:solidFill>
              </a:rPr>
              <a:t>L3</a:t>
            </a:r>
          </a:p>
        </p:txBody>
      </p:sp>
      <p:sp>
        <p:nvSpPr>
          <p:cNvPr id="16" name="TextBox 15">
            <a:extLst>
              <a:ext uri="{FF2B5EF4-FFF2-40B4-BE49-F238E27FC236}">
                <a16:creationId xmlns:a16="http://schemas.microsoft.com/office/drawing/2014/main" id="{C15E9D82-2262-6A49-A48B-EA19C98A281D}"/>
              </a:ext>
            </a:extLst>
          </p:cNvPr>
          <p:cNvSpPr txBox="1"/>
          <p:nvPr/>
        </p:nvSpPr>
        <p:spPr>
          <a:xfrm>
            <a:off x="8712043" y="3626032"/>
            <a:ext cx="404735" cy="369332"/>
          </a:xfrm>
          <a:prstGeom prst="rect">
            <a:avLst/>
          </a:prstGeom>
          <a:noFill/>
        </p:spPr>
        <p:txBody>
          <a:bodyPr wrap="square" rtlCol="0">
            <a:spAutoFit/>
          </a:bodyPr>
          <a:lstStyle/>
          <a:p>
            <a:r>
              <a:rPr lang="en-US" b="1" dirty="0">
                <a:solidFill>
                  <a:srgbClr val="FF0000"/>
                </a:solidFill>
              </a:rPr>
              <a:t>L4</a:t>
            </a:r>
          </a:p>
        </p:txBody>
      </p:sp>
      <p:sp>
        <p:nvSpPr>
          <p:cNvPr id="17" name="TextBox 16">
            <a:extLst>
              <a:ext uri="{FF2B5EF4-FFF2-40B4-BE49-F238E27FC236}">
                <a16:creationId xmlns:a16="http://schemas.microsoft.com/office/drawing/2014/main" id="{B726DE95-6514-FA43-86A2-50EF275BCA66}"/>
              </a:ext>
            </a:extLst>
          </p:cNvPr>
          <p:cNvSpPr txBox="1"/>
          <p:nvPr/>
        </p:nvSpPr>
        <p:spPr>
          <a:xfrm>
            <a:off x="8724275" y="4002468"/>
            <a:ext cx="404735" cy="369332"/>
          </a:xfrm>
          <a:prstGeom prst="rect">
            <a:avLst/>
          </a:prstGeom>
          <a:noFill/>
        </p:spPr>
        <p:txBody>
          <a:bodyPr wrap="square" rtlCol="0">
            <a:spAutoFit/>
          </a:bodyPr>
          <a:lstStyle/>
          <a:p>
            <a:r>
              <a:rPr lang="en-US" b="1" dirty="0">
                <a:solidFill>
                  <a:srgbClr val="FF0000"/>
                </a:solidFill>
              </a:rPr>
              <a:t>L5</a:t>
            </a:r>
          </a:p>
        </p:txBody>
      </p:sp>
      <p:sp>
        <p:nvSpPr>
          <p:cNvPr id="18" name="TextBox 17">
            <a:extLst>
              <a:ext uri="{FF2B5EF4-FFF2-40B4-BE49-F238E27FC236}">
                <a16:creationId xmlns:a16="http://schemas.microsoft.com/office/drawing/2014/main" id="{8BD32E1B-E359-AA43-B3DE-2A64BD8885D4}"/>
              </a:ext>
            </a:extLst>
          </p:cNvPr>
          <p:cNvSpPr txBox="1"/>
          <p:nvPr/>
        </p:nvSpPr>
        <p:spPr>
          <a:xfrm>
            <a:off x="3366332" y="2929711"/>
            <a:ext cx="404735" cy="369332"/>
          </a:xfrm>
          <a:prstGeom prst="rect">
            <a:avLst/>
          </a:prstGeom>
          <a:noFill/>
        </p:spPr>
        <p:txBody>
          <a:bodyPr wrap="square" rtlCol="0">
            <a:spAutoFit/>
          </a:bodyPr>
          <a:lstStyle/>
          <a:p>
            <a:r>
              <a:rPr lang="en-US" b="1" dirty="0">
                <a:solidFill>
                  <a:srgbClr val="FF0000"/>
                </a:solidFill>
              </a:rPr>
              <a:t>L2</a:t>
            </a:r>
          </a:p>
        </p:txBody>
      </p:sp>
      <p:sp>
        <p:nvSpPr>
          <p:cNvPr id="19" name="TextBox 18">
            <a:extLst>
              <a:ext uri="{FF2B5EF4-FFF2-40B4-BE49-F238E27FC236}">
                <a16:creationId xmlns:a16="http://schemas.microsoft.com/office/drawing/2014/main" id="{53D0CB35-57CB-7E4A-AF51-2A7A64ACFD8D}"/>
              </a:ext>
            </a:extLst>
          </p:cNvPr>
          <p:cNvSpPr txBox="1"/>
          <p:nvPr/>
        </p:nvSpPr>
        <p:spPr>
          <a:xfrm>
            <a:off x="3331145" y="3286011"/>
            <a:ext cx="404735" cy="369332"/>
          </a:xfrm>
          <a:prstGeom prst="rect">
            <a:avLst/>
          </a:prstGeom>
          <a:noFill/>
        </p:spPr>
        <p:txBody>
          <a:bodyPr wrap="square" rtlCol="0">
            <a:spAutoFit/>
          </a:bodyPr>
          <a:lstStyle/>
          <a:p>
            <a:r>
              <a:rPr lang="en-US" b="1" dirty="0">
                <a:solidFill>
                  <a:srgbClr val="FF0000"/>
                </a:solidFill>
              </a:rPr>
              <a:t>L3</a:t>
            </a:r>
          </a:p>
        </p:txBody>
      </p:sp>
      <p:sp>
        <p:nvSpPr>
          <p:cNvPr id="20" name="TextBox 19">
            <a:extLst>
              <a:ext uri="{FF2B5EF4-FFF2-40B4-BE49-F238E27FC236}">
                <a16:creationId xmlns:a16="http://schemas.microsoft.com/office/drawing/2014/main" id="{73549728-F753-BC42-A6AE-43682E1BCD74}"/>
              </a:ext>
            </a:extLst>
          </p:cNvPr>
          <p:cNvSpPr txBox="1"/>
          <p:nvPr/>
        </p:nvSpPr>
        <p:spPr>
          <a:xfrm>
            <a:off x="3334474" y="3633136"/>
            <a:ext cx="404735" cy="369332"/>
          </a:xfrm>
          <a:prstGeom prst="rect">
            <a:avLst/>
          </a:prstGeom>
          <a:noFill/>
        </p:spPr>
        <p:txBody>
          <a:bodyPr wrap="square" rtlCol="0">
            <a:spAutoFit/>
          </a:bodyPr>
          <a:lstStyle/>
          <a:p>
            <a:r>
              <a:rPr lang="en-US" b="1" dirty="0">
                <a:solidFill>
                  <a:srgbClr val="FF0000"/>
                </a:solidFill>
              </a:rPr>
              <a:t>L4</a:t>
            </a:r>
          </a:p>
        </p:txBody>
      </p:sp>
      <p:sp>
        <p:nvSpPr>
          <p:cNvPr id="21" name="TextBox 20">
            <a:extLst>
              <a:ext uri="{FF2B5EF4-FFF2-40B4-BE49-F238E27FC236}">
                <a16:creationId xmlns:a16="http://schemas.microsoft.com/office/drawing/2014/main" id="{41188C36-17A5-B640-90F5-24FDE6F348DC}"/>
              </a:ext>
            </a:extLst>
          </p:cNvPr>
          <p:cNvSpPr txBox="1"/>
          <p:nvPr/>
        </p:nvSpPr>
        <p:spPr>
          <a:xfrm>
            <a:off x="3322242" y="3993566"/>
            <a:ext cx="404735" cy="369332"/>
          </a:xfrm>
          <a:prstGeom prst="rect">
            <a:avLst/>
          </a:prstGeom>
          <a:noFill/>
        </p:spPr>
        <p:txBody>
          <a:bodyPr wrap="square" rtlCol="0">
            <a:spAutoFit/>
          </a:bodyPr>
          <a:lstStyle/>
          <a:p>
            <a:r>
              <a:rPr lang="en-US" b="1" dirty="0">
                <a:solidFill>
                  <a:srgbClr val="FF0000"/>
                </a:solidFill>
              </a:rPr>
              <a:t>L5</a:t>
            </a:r>
          </a:p>
        </p:txBody>
      </p:sp>
      <p:cxnSp>
        <p:nvCxnSpPr>
          <p:cNvPr id="22" name="Straight Connector 21">
            <a:extLst>
              <a:ext uri="{FF2B5EF4-FFF2-40B4-BE49-F238E27FC236}">
                <a16:creationId xmlns:a16="http://schemas.microsoft.com/office/drawing/2014/main" id="{A5F47667-30F6-0D4E-AE07-2F4E35C183CC}"/>
              </a:ext>
            </a:extLst>
          </p:cNvPr>
          <p:cNvCxnSpPr/>
          <p:nvPr/>
        </p:nvCxnSpPr>
        <p:spPr>
          <a:xfrm>
            <a:off x="3957403" y="2795274"/>
            <a:ext cx="153201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6E6AD9B-636E-7346-AD8C-4B05C3DF5249}"/>
              </a:ext>
            </a:extLst>
          </p:cNvPr>
          <p:cNvCxnSpPr/>
          <p:nvPr/>
        </p:nvCxnSpPr>
        <p:spPr>
          <a:xfrm>
            <a:off x="4029437" y="3286011"/>
            <a:ext cx="1124263" cy="13032"/>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745EDD7-EAC9-2045-995C-B86196A527B8}"/>
              </a:ext>
            </a:extLst>
          </p:cNvPr>
          <p:cNvSpPr txBox="1"/>
          <p:nvPr/>
        </p:nvSpPr>
        <p:spPr>
          <a:xfrm>
            <a:off x="5489419" y="2610608"/>
            <a:ext cx="855689" cy="461665"/>
          </a:xfrm>
          <a:prstGeom prst="rect">
            <a:avLst/>
          </a:prstGeom>
          <a:noFill/>
        </p:spPr>
        <p:txBody>
          <a:bodyPr wrap="square" rtlCol="0">
            <a:spAutoFit/>
          </a:bodyPr>
          <a:lstStyle/>
          <a:p>
            <a:r>
              <a:rPr lang="en-US" sz="1200" dirty="0">
                <a:solidFill>
                  <a:schemeClr val="bg1"/>
                </a:solidFill>
              </a:rPr>
              <a:t>Conus Medullaris</a:t>
            </a:r>
          </a:p>
        </p:txBody>
      </p:sp>
      <p:sp>
        <p:nvSpPr>
          <p:cNvPr id="26" name="TextBox 25">
            <a:extLst>
              <a:ext uri="{FF2B5EF4-FFF2-40B4-BE49-F238E27FC236}">
                <a16:creationId xmlns:a16="http://schemas.microsoft.com/office/drawing/2014/main" id="{75DE7D2A-6FAF-4848-9EE2-861B229BD0A6}"/>
              </a:ext>
            </a:extLst>
          </p:cNvPr>
          <p:cNvSpPr txBox="1"/>
          <p:nvPr/>
        </p:nvSpPr>
        <p:spPr>
          <a:xfrm>
            <a:off x="5113358" y="3125753"/>
            <a:ext cx="1231749" cy="646331"/>
          </a:xfrm>
          <a:prstGeom prst="rect">
            <a:avLst/>
          </a:prstGeom>
          <a:noFill/>
        </p:spPr>
        <p:txBody>
          <a:bodyPr wrap="square" rtlCol="0">
            <a:spAutoFit/>
          </a:bodyPr>
          <a:lstStyle/>
          <a:p>
            <a:r>
              <a:rPr lang="en-US" sz="1200" dirty="0">
                <a:solidFill>
                  <a:schemeClr val="bg1"/>
                </a:solidFill>
              </a:rPr>
              <a:t>Hyperintense lipoma of filum </a:t>
            </a:r>
            <a:r>
              <a:rPr lang="en-US" sz="1200" dirty="0" err="1">
                <a:solidFill>
                  <a:schemeClr val="bg1"/>
                </a:solidFill>
              </a:rPr>
              <a:t>terminale</a:t>
            </a:r>
            <a:endParaRPr lang="en-US" sz="1200" dirty="0">
              <a:solidFill>
                <a:schemeClr val="bg1"/>
              </a:solidFill>
            </a:endParaRPr>
          </a:p>
        </p:txBody>
      </p:sp>
      <p:cxnSp>
        <p:nvCxnSpPr>
          <p:cNvPr id="28" name="Straight Connector 27">
            <a:extLst>
              <a:ext uri="{FF2B5EF4-FFF2-40B4-BE49-F238E27FC236}">
                <a16:creationId xmlns:a16="http://schemas.microsoft.com/office/drawing/2014/main" id="{78EE311E-2DEF-C845-814B-3A39CCC7BDB7}"/>
              </a:ext>
            </a:extLst>
          </p:cNvPr>
          <p:cNvCxnSpPr>
            <a:stCxn id="25" idx="3"/>
          </p:cNvCxnSpPr>
          <p:nvPr/>
        </p:nvCxnSpPr>
        <p:spPr>
          <a:xfrm flipV="1">
            <a:off x="6345108" y="2795274"/>
            <a:ext cx="2933803" cy="461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4EB1841-D93D-DF49-AE43-00017BDB77C3}"/>
              </a:ext>
            </a:extLst>
          </p:cNvPr>
          <p:cNvCxnSpPr>
            <a:cxnSpLocks/>
          </p:cNvCxnSpPr>
          <p:nvPr/>
        </p:nvCxnSpPr>
        <p:spPr>
          <a:xfrm>
            <a:off x="6235908" y="3299043"/>
            <a:ext cx="304300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775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627C-1E13-4ABE-A77A-7D681C6205C0}"/>
              </a:ext>
            </a:extLst>
          </p:cNvPr>
          <p:cNvSpPr>
            <a:spLocks noGrp="1"/>
          </p:cNvSpPr>
          <p:nvPr>
            <p:ph type="title"/>
          </p:nvPr>
        </p:nvSpPr>
        <p:spPr/>
        <p:txBody>
          <a:bodyPr/>
          <a:lstStyle/>
          <a:p>
            <a:r>
              <a:rPr lang="en-US" dirty="0"/>
              <a:t>Summary key imaging findings</a:t>
            </a:r>
          </a:p>
        </p:txBody>
      </p:sp>
      <p:sp>
        <p:nvSpPr>
          <p:cNvPr id="3" name="Content Placeholder 2">
            <a:extLst>
              <a:ext uri="{FF2B5EF4-FFF2-40B4-BE49-F238E27FC236}">
                <a16:creationId xmlns:a16="http://schemas.microsoft.com/office/drawing/2014/main" id="{45136A3E-3FEA-401A-8F41-7104335DF68A}"/>
              </a:ext>
            </a:extLst>
          </p:cNvPr>
          <p:cNvSpPr>
            <a:spLocks noGrp="1"/>
          </p:cNvSpPr>
          <p:nvPr>
            <p:ph idx="1"/>
          </p:nvPr>
        </p:nvSpPr>
        <p:spPr/>
        <p:txBody>
          <a:bodyPr/>
          <a:lstStyle/>
          <a:p>
            <a:r>
              <a:rPr lang="en-US" dirty="0"/>
              <a:t>MRI Brain :</a:t>
            </a:r>
          </a:p>
          <a:p>
            <a:pPr lvl="2"/>
            <a:r>
              <a:rPr lang="en-US" dirty="0"/>
              <a:t>Appropriate white myelination pattern. Corpus callosum completely formed. Normal positioning of the cerebellar tonsils. Ventricles normal in size and position. No cerebral edema, mass effect, midline shift, or intracranial hemorrhage. </a:t>
            </a:r>
          </a:p>
          <a:p>
            <a:endParaRPr lang="en-US" dirty="0"/>
          </a:p>
          <a:p>
            <a:r>
              <a:rPr lang="en-US" dirty="0"/>
              <a:t>MRI Spine: </a:t>
            </a:r>
          </a:p>
          <a:p>
            <a:pPr lvl="2"/>
            <a:r>
              <a:rPr lang="en-US" dirty="0"/>
              <a:t>Normal conus level terminating at the baseplate of T1 but showing a hyperintensity on T1 consistent with a lipoma of the filum </a:t>
            </a:r>
            <a:r>
              <a:rPr lang="en-US" dirty="0" err="1"/>
              <a:t>terminale</a:t>
            </a:r>
            <a:r>
              <a:rPr lang="en-US" dirty="0"/>
              <a:t>. No evidence of spinal cord tethering currently. </a:t>
            </a:r>
          </a:p>
        </p:txBody>
      </p:sp>
    </p:spTree>
    <p:extLst>
      <p:ext uri="{BB962C8B-B14F-4D97-AF65-F5344CB8AC3E}">
        <p14:creationId xmlns:p14="http://schemas.microsoft.com/office/powerpoint/2010/main" val="3042971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67A5-9DA8-4D9D-A0F3-C50B166210C1}"/>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E0DC2B0A-3214-4459-9DE7-093A2FFDD75D}"/>
              </a:ext>
            </a:extLst>
          </p:cNvPr>
          <p:cNvSpPr>
            <a:spLocks noGrp="1"/>
          </p:cNvSpPr>
          <p:nvPr>
            <p:ph idx="1"/>
          </p:nvPr>
        </p:nvSpPr>
        <p:spPr/>
        <p:txBody>
          <a:bodyPr/>
          <a:lstStyle/>
          <a:p>
            <a:pPr marL="914400" lvl="1" indent="-457200">
              <a:buFont typeface="+mj-lt"/>
              <a:buAutoNum type="arabicPeriod"/>
            </a:pPr>
            <a:r>
              <a:rPr lang="en-US" dirty="0"/>
              <a:t>Lipoma </a:t>
            </a:r>
          </a:p>
          <a:p>
            <a:pPr marL="914400" lvl="1" indent="-457200">
              <a:buFont typeface="+mj-lt"/>
              <a:buAutoNum type="arabicPeriod"/>
            </a:pPr>
            <a:r>
              <a:rPr lang="en-US" dirty="0"/>
              <a:t>Metastasis/ drop metastasis </a:t>
            </a:r>
          </a:p>
          <a:p>
            <a:pPr marL="914400" lvl="1" indent="-457200">
              <a:buFont typeface="+mj-lt"/>
              <a:buAutoNum type="arabicPeriod"/>
            </a:pPr>
            <a:r>
              <a:rPr lang="en-US" dirty="0"/>
              <a:t>Spinal hematoma </a:t>
            </a:r>
          </a:p>
          <a:p>
            <a:pPr marL="0" indent="0">
              <a:buNone/>
            </a:pPr>
            <a:endParaRPr lang="en-US" dirty="0"/>
          </a:p>
          <a:p>
            <a:pPr marL="457200" lvl="1" indent="0">
              <a:buNone/>
            </a:pPr>
            <a:endParaRPr lang="en-US" dirty="0"/>
          </a:p>
        </p:txBody>
      </p:sp>
    </p:spTree>
    <p:extLst>
      <p:ext uri="{BB962C8B-B14F-4D97-AF65-F5344CB8AC3E}">
        <p14:creationId xmlns:p14="http://schemas.microsoft.com/office/powerpoint/2010/main" val="175955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45AECE-0DF0-4BF4-971B-1F58D548E391}"/>
              </a:ext>
            </a:extLst>
          </p:cNvPr>
          <p:cNvSpPr>
            <a:spLocks noGrp="1"/>
          </p:cNvSpPr>
          <p:nvPr>
            <p:ph type="title"/>
          </p:nvPr>
        </p:nvSpPr>
        <p:spPr/>
        <p:txBody>
          <a:bodyPr/>
          <a:lstStyle/>
          <a:p>
            <a:r>
              <a:rPr lang="en-US" dirty="0"/>
              <a:t>Final Diagnosis</a:t>
            </a:r>
          </a:p>
        </p:txBody>
      </p:sp>
      <p:sp>
        <p:nvSpPr>
          <p:cNvPr id="8" name="Content Placeholder 7">
            <a:extLst>
              <a:ext uri="{FF2B5EF4-FFF2-40B4-BE49-F238E27FC236}">
                <a16:creationId xmlns:a16="http://schemas.microsoft.com/office/drawing/2014/main" id="{B8B29CA3-1B25-4C6C-ABFE-64326863F68B}"/>
              </a:ext>
            </a:extLst>
          </p:cNvPr>
          <p:cNvSpPr>
            <a:spLocks noGrp="1"/>
          </p:cNvSpPr>
          <p:nvPr>
            <p:ph idx="1"/>
          </p:nvPr>
        </p:nvSpPr>
        <p:spPr>
          <a:xfrm>
            <a:off x="838200" y="3014133"/>
            <a:ext cx="10515600" cy="620889"/>
          </a:xfrm>
        </p:spPr>
        <p:txBody>
          <a:bodyPr/>
          <a:lstStyle/>
          <a:p>
            <a:r>
              <a:rPr lang="en-US" dirty="0"/>
              <a:t>Spinal lipoma - category 1a</a:t>
            </a:r>
          </a:p>
        </p:txBody>
      </p:sp>
      <p:sp>
        <p:nvSpPr>
          <p:cNvPr id="2" name="Rectangle 1">
            <a:extLst>
              <a:ext uri="{FF2B5EF4-FFF2-40B4-BE49-F238E27FC236}">
                <a16:creationId xmlns:a16="http://schemas.microsoft.com/office/drawing/2014/main" id="{F24662F4-8CEE-154F-BD31-00F53AC8090E}"/>
              </a:ext>
            </a:extLst>
          </p:cNvPr>
          <p:cNvSpPr/>
          <p:nvPr/>
        </p:nvSpPr>
        <p:spPr>
          <a:xfrm>
            <a:off x="838200" y="5744104"/>
            <a:ext cx="6096000" cy="276999"/>
          </a:xfrm>
          <a:prstGeom prst="rect">
            <a:avLst/>
          </a:prstGeom>
        </p:spPr>
        <p:txBody>
          <a:bodyPr>
            <a:spAutoFit/>
          </a:bodyPr>
          <a:lstStyle/>
          <a:p>
            <a:r>
              <a:rPr lang="en-US" sz="1200" dirty="0">
                <a:solidFill>
                  <a:schemeClr val="bg1"/>
                </a:solidFill>
              </a:rPr>
              <a:t>http://</a:t>
            </a:r>
            <a:r>
              <a:rPr lang="en-US" sz="1200" dirty="0" err="1">
                <a:solidFill>
                  <a:schemeClr val="bg1"/>
                </a:solidFill>
              </a:rPr>
              <a:t>surgpathcriteria.stanford.edu</a:t>
            </a:r>
            <a:r>
              <a:rPr lang="en-US" sz="1200" dirty="0">
                <a:solidFill>
                  <a:schemeClr val="bg1"/>
                </a:solidFill>
              </a:rPr>
              <a:t>/</a:t>
            </a:r>
            <a:r>
              <a:rPr lang="en-US" sz="1200" dirty="0" err="1">
                <a:solidFill>
                  <a:schemeClr val="bg1"/>
                </a:solidFill>
              </a:rPr>
              <a:t>softfat</a:t>
            </a:r>
            <a:r>
              <a:rPr lang="en-US" sz="1200" dirty="0">
                <a:solidFill>
                  <a:schemeClr val="bg1"/>
                </a:solidFill>
              </a:rPr>
              <a:t>/lipoma/</a:t>
            </a:r>
            <a:r>
              <a:rPr lang="en-US" sz="1200" dirty="0" err="1">
                <a:solidFill>
                  <a:schemeClr val="bg1"/>
                </a:solidFill>
              </a:rPr>
              <a:t>grading.html</a:t>
            </a:r>
            <a:endParaRPr lang="en-US" sz="1200" dirty="0">
              <a:solidFill>
                <a:schemeClr val="bg1"/>
              </a:solidFill>
            </a:endParaRPr>
          </a:p>
        </p:txBody>
      </p:sp>
    </p:spTree>
    <p:extLst>
      <p:ext uri="{BB962C8B-B14F-4D97-AF65-F5344CB8AC3E}">
        <p14:creationId xmlns:p14="http://schemas.microsoft.com/office/powerpoint/2010/main" val="296844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31B0-B653-41BC-94EE-2104792F0A69}"/>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FE9E2696-593D-4C91-8105-E7769D4839E2}"/>
              </a:ext>
            </a:extLst>
          </p:cNvPr>
          <p:cNvSpPr>
            <a:spLocks noGrp="1"/>
          </p:cNvSpPr>
          <p:nvPr>
            <p:ph idx="1"/>
          </p:nvPr>
        </p:nvSpPr>
        <p:spPr/>
        <p:txBody>
          <a:bodyPr>
            <a:normAutofit/>
          </a:bodyPr>
          <a:lstStyle/>
          <a:p>
            <a:r>
              <a:rPr lang="en-US" sz="2400" dirty="0"/>
              <a:t>Spinal lipomas are an abnormal growth of mature adipocytes that can present congenitally in infants and adults. While many can present asymptomatically, symptomatic patients can benefit from prophylactic removal/ untethering to prevent worsening of neurological deficits or tethered cord syndrome (which can exist even with a normal conus level). </a:t>
            </a:r>
          </a:p>
          <a:p>
            <a:pPr marL="0" indent="0">
              <a:buNone/>
            </a:pPr>
            <a:endParaRPr lang="en-US" dirty="0"/>
          </a:p>
          <a:p>
            <a:r>
              <a:rPr lang="en-US" dirty="0"/>
              <a:t>Further work up or management:</a:t>
            </a:r>
          </a:p>
          <a:p>
            <a:pPr lvl="1"/>
            <a:r>
              <a:rPr lang="en-US" dirty="0"/>
              <a:t>Surgical evaluation</a:t>
            </a:r>
          </a:p>
        </p:txBody>
      </p:sp>
    </p:spTree>
    <p:extLst>
      <p:ext uri="{BB962C8B-B14F-4D97-AF65-F5344CB8AC3E}">
        <p14:creationId xmlns:p14="http://schemas.microsoft.com/office/powerpoint/2010/main" val="2929848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93A0-5AEC-4C41-99CB-0F8264AE715B}"/>
              </a:ext>
            </a:extLst>
          </p:cNvPr>
          <p:cNvSpPr>
            <a:spLocks noGrp="1"/>
          </p:cNvSpPr>
          <p:nvPr>
            <p:ph type="title"/>
          </p:nvPr>
        </p:nvSpPr>
        <p:spPr/>
        <p:txBody>
          <a:bodyPr/>
          <a:lstStyle/>
          <a:p>
            <a:r>
              <a:rPr lang="en-US" dirty="0"/>
              <a:t>(optional) Continued discussion</a:t>
            </a:r>
          </a:p>
        </p:txBody>
      </p:sp>
      <p:sp>
        <p:nvSpPr>
          <p:cNvPr id="3" name="Content Placeholder 2">
            <a:extLst>
              <a:ext uri="{FF2B5EF4-FFF2-40B4-BE49-F238E27FC236}">
                <a16:creationId xmlns:a16="http://schemas.microsoft.com/office/drawing/2014/main" id="{CE760E61-66BF-409E-93A3-B77164D3FD40}"/>
              </a:ext>
            </a:extLst>
          </p:cNvPr>
          <p:cNvSpPr>
            <a:spLocks noGrp="1"/>
          </p:cNvSpPr>
          <p:nvPr>
            <p:ph idx="1"/>
          </p:nvPr>
        </p:nvSpPr>
        <p:spPr/>
        <p:txBody>
          <a:bodyPr/>
          <a:lstStyle/>
          <a:p>
            <a:r>
              <a:rPr lang="en-US" dirty="0"/>
              <a:t>Cools et al. presented their findings that the location of spinal lipomas can impact the likelihood of developing symptoms .</a:t>
            </a:r>
          </a:p>
          <a:p>
            <a:pPr lvl="1"/>
            <a:r>
              <a:rPr lang="en-US" dirty="0"/>
              <a:t>Normal conus level </a:t>
            </a:r>
          </a:p>
          <a:p>
            <a:pPr lvl="2"/>
            <a:r>
              <a:rPr lang="en-US" dirty="0"/>
              <a:t>Adults: T12-L2 (91.3%)</a:t>
            </a:r>
          </a:p>
          <a:p>
            <a:pPr lvl="2"/>
            <a:r>
              <a:rPr lang="en-US" dirty="0"/>
              <a:t>Children: </a:t>
            </a:r>
          </a:p>
          <a:p>
            <a:pPr lvl="3"/>
            <a:r>
              <a:rPr lang="en-US" dirty="0"/>
              <a:t>W/o FTL – T2 or above (96.6%)</a:t>
            </a:r>
          </a:p>
          <a:p>
            <a:pPr lvl="3"/>
            <a:r>
              <a:rPr lang="en-US" dirty="0"/>
              <a:t>W/o FTL – T2 or above (38.7%)</a:t>
            </a:r>
          </a:p>
          <a:p>
            <a:pPr lvl="1"/>
            <a:r>
              <a:rPr lang="en-US" dirty="0"/>
              <a:t>Percentage of patients with symptoms based on conus level</a:t>
            </a:r>
          </a:p>
          <a:p>
            <a:pPr lvl="3"/>
            <a:r>
              <a:rPr lang="en-US" dirty="0"/>
              <a:t>L1 &amp; L2 - &lt;10%</a:t>
            </a:r>
          </a:p>
          <a:p>
            <a:pPr lvl="3"/>
            <a:r>
              <a:rPr lang="en-US" dirty="0"/>
              <a:t>L3 - ~30%</a:t>
            </a:r>
          </a:p>
          <a:p>
            <a:pPr lvl="3"/>
            <a:r>
              <a:rPr lang="en-US" dirty="0"/>
              <a:t>L4 - ~35%</a:t>
            </a:r>
          </a:p>
          <a:p>
            <a:pPr lvl="3"/>
            <a:r>
              <a:rPr lang="en-US" dirty="0"/>
              <a:t>L5 - ~67.5%</a:t>
            </a:r>
          </a:p>
          <a:p>
            <a:endParaRPr lang="en-US" dirty="0"/>
          </a:p>
        </p:txBody>
      </p:sp>
    </p:spTree>
    <p:extLst>
      <p:ext uri="{BB962C8B-B14F-4D97-AF65-F5344CB8AC3E}">
        <p14:creationId xmlns:p14="http://schemas.microsoft.com/office/powerpoint/2010/main" val="1478443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93A0-5AEC-4C41-99CB-0F8264AE715B}"/>
              </a:ext>
            </a:extLst>
          </p:cNvPr>
          <p:cNvSpPr>
            <a:spLocks noGrp="1"/>
          </p:cNvSpPr>
          <p:nvPr>
            <p:ph type="title"/>
          </p:nvPr>
        </p:nvSpPr>
        <p:spPr/>
        <p:txBody>
          <a:bodyPr/>
          <a:lstStyle/>
          <a:p>
            <a:r>
              <a:rPr lang="en-US" dirty="0"/>
              <a:t>(optional) Continued discussion</a:t>
            </a:r>
          </a:p>
        </p:txBody>
      </p:sp>
      <p:sp>
        <p:nvSpPr>
          <p:cNvPr id="3" name="Content Placeholder 2">
            <a:extLst>
              <a:ext uri="{FF2B5EF4-FFF2-40B4-BE49-F238E27FC236}">
                <a16:creationId xmlns:a16="http://schemas.microsoft.com/office/drawing/2014/main" id="{CE760E61-66BF-409E-93A3-B77164D3FD40}"/>
              </a:ext>
            </a:extLst>
          </p:cNvPr>
          <p:cNvSpPr>
            <a:spLocks noGrp="1"/>
          </p:cNvSpPr>
          <p:nvPr>
            <p:ph idx="1"/>
          </p:nvPr>
        </p:nvSpPr>
        <p:spPr/>
        <p:txBody>
          <a:bodyPr>
            <a:normAutofit/>
          </a:bodyPr>
          <a:lstStyle/>
          <a:p>
            <a:r>
              <a:rPr lang="en-US" dirty="0"/>
              <a:t>Le Marca et al. studied 55 pts with FTL and found that 96% of the symptomatic patients showed an improvement in symptoms following surgical resection. </a:t>
            </a:r>
          </a:p>
          <a:p>
            <a:pPr marL="0" indent="0">
              <a:buNone/>
            </a:pPr>
            <a:endParaRPr lang="en-US" dirty="0"/>
          </a:p>
          <a:p>
            <a:r>
              <a:rPr lang="en-US" dirty="0"/>
              <a:t>Complication rates are important to consider</a:t>
            </a:r>
          </a:p>
          <a:p>
            <a:pPr lvl="1"/>
            <a:r>
              <a:rPr lang="en-US" dirty="0"/>
              <a:t>Can be as high as 12%</a:t>
            </a:r>
          </a:p>
          <a:p>
            <a:pPr lvl="1"/>
            <a:endParaRPr lang="en-US" dirty="0"/>
          </a:p>
        </p:txBody>
      </p:sp>
    </p:spTree>
    <p:extLst>
      <p:ext uri="{BB962C8B-B14F-4D97-AF65-F5344CB8AC3E}">
        <p14:creationId xmlns:p14="http://schemas.microsoft.com/office/powerpoint/2010/main" val="3143158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5AC7-F6A9-4F22-B0E1-F66A46D7ED2B}"/>
              </a:ext>
            </a:extLst>
          </p:cNvPr>
          <p:cNvSpPr>
            <a:spLocks noGrp="1"/>
          </p:cNvSpPr>
          <p:nvPr>
            <p:ph type="title"/>
          </p:nvPr>
        </p:nvSpPr>
        <p:spPr/>
        <p:txBody>
          <a:bodyPr/>
          <a:lstStyle/>
          <a:p>
            <a:r>
              <a:rPr lang="en-US" dirty="0"/>
              <a:t>ACR appropriateness Criteria</a:t>
            </a:r>
          </a:p>
        </p:txBody>
      </p:sp>
      <p:sp>
        <p:nvSpPr>
          <p:cNvPr id="3" name="Content Placeholder 2">
            <a:extLst>
              <a:ext uri="{FF2B5EF4-FFF2-40B4-BE49-F238E27FC236}">
                <a16:creationId xmlns:a16="http://schemas.microsoft.com/office/drawing/2014/main" id="{EEF6E428-8077-41B8-9F1B-89348564C8C2}"/>
              </a:ext>
            </a:extLst>
          </p:cNvPr>
          <p:cNvSpPr>
            <a:spLocks noGrp="1"/>
          </p:cNvSpPr>
          <p:nvPr>
            <p:ph idx="1"/>
          </p:nvPr>
        </p:nvSpPr>
        <p:spPr/>
        <p:txBody>
          <a:bodyPr/>
          <a:lstStyle/>
          <a:p>
            <a:r>
              <a:rPr lang="en-US" dirty="0"/>
              <a:t>Discuss whether case was in accordance to the ACR appropriateness guidelines</a:t>
            </a:r>
          </a:p>
          <a:p>
            <a:pPr lvl="1"/>
            <a:r>
              <a:rPr lang="en-US" dirty="0"/>
              <a:t>Can include a screenshot of the table with the modality completed highlighted</a:t>
            </a:r>
          </a:p>
          <a:p>
            <a:pPr lvl="1"/>
            <a:endParaRPr lang="en-US" dirty="0"/>
          </a:p>
          <a:p>
            <a:r>
              <a:rPr lang="en-US" dirty="0"/>
              <a:t>Discuss the cost of the imaging throughout the entirety of the case</a:t>
            </a:r>
          </a:p>
          <a:p>
            <a:r>
              <a:rPr lang="en-US" dirty="0"/>
              <a:t>Must include </a:t>
            </a:r>
            <a:r>
              <a:rPr lang="en-US" dirty="0" err="1"/>
              <a:t>url</a:t>
            </a:r>
            <a:r>
              <a:rPr lang="en-US" dirty="0"/>
              <a:t> or reference to the cost calculations</a:t>
            </a:r>
          </a:p>
        </p:txBody>
      </p:sp>
    </p:spTree>
    <p:extLst>
      <p:ext uri="{BB962C8B-B14F-4D97-AF65-F5344CB8AC3E}">
        <p14:creationId xmlns:p14="http://schemas.microsoft.com/office/powerpoint/2010/main" val="2026272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5AC7-F6A9-4F22-B0E1-F66A46D7ED2B}"/>
              </a:ext>
            </a:extLst>
          </p:cNvPr>
          <p:cNvSpPr>
            <a:spLocks noGrp="1"/>
          </p:cNvSpPr>
          <p:nvPr>
            <p:ph type="title"/>
          </p:nvPr>
        </p:nvSpPr>
        <p:spPr/>
        <p:txBody>
          <a:bodyPr/>
          <a:lstStyle/>
          <a:p>
            <a:r>
              <a:rPr lang="en-US" dirty="0"/>
              <a:t>ACR appropriateness Criteria</a:t>
            </a:r>
          </a:p>
        </p:txBody>
      </p:sp>
      <p:pic>
        <p:nvPicPr>
          <p:cNvPr id="5" name="Picture 4" descr="Table&#10;&#10;Description automatically generated">
            <a:extLst>
              <a:ext uri="{FF2B5EF4-FFF2-40B4-BE49-F238E27FC236}">
                <a16:creationId xmlns:a16="http://schemas.microsoft.com/office/drawing/2014/main" id="{07574F46-0D76-2F4E-B96B-546BB11BD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0386" y="1329830"/>
            <a:ext cx="7071228" cy="4890053"/>
          </a:xfrm>
          <a:prstGeom prst="rect">
            <a:avLst/>
          </a:prstGeom>
        </p:spPr>
      </p:pic>
      <p:sp>
        <p:nvSpPr>
          <p:cNvPr id="6" name="Frame 5">
            <a:extLst>
              <a:ext uri="{FF2B5EF4-FFF2-40B4-BE49-F238E27FC236}">
                <a16:creationId xmlns:a16="http://schemas.microsoft.com/office/drawing/2014/main" id="{9E5C981F-CB3B-914F-B5B8-95F811233D7F}"/>
              </a:ext>
            </a:extLst>
          </p:cNvPr>
          <p:cNvSpPr/>
          <p:nvPr/>
        </p:nvSpPr>
        <p:spPr>
          <a:xfrm>
            <a:off x="2560386" y="2518348"/>
            <a:ext cx="5369411" cy="719527"/>
          </a:xfrm>
          <a:prstGeom prst="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4291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E43E-EE6B-4D0E-9EB6-B62AE224F76E}"/>
              </a:ext>
            </a:extLst>
          </p:cNvPr>
          <p:cNvSpPr>
            <a:spLocks noGrp="1"/>
          </p:cNvSpPr>
          <p:nvPr>
            <p:ph type="title"/>
          </p:nvPr>
        </p:nvSpPr>
        <p:spPr/>
        <p:txBody>
          <a:bodyPr/>
          <a:lstStyle/>
          <a:p>
            <a:pPr algn="ctr"/>
            <a:r>
              <a:rPr lang="en-US" dirty="0"/>
              <a:t>Take Home Points / Teaching points</a:t>
            </a:r>
          </a:p>
        </p:txBody>
      </p:sp>
      <p:sp>
        <p:nvSpPr>
          <p:cNvPr id="3" name="Content Placeholder 2">
            <a:extLst>
              <a:ext uri="{FF2B5EF4-FFF2-40B4-BE49-F238E27FC236}">
                <a16:creationId xmlns:a16="http://schemas.microsoft.com/office/drawing/2014/main" id="{C661F59D-59F8-4BDF-92E4-0CD9CE3332D3}"/>
              </a:ext>
            </a:extLst>
          </p:cNvPr>
          <p:cNvSpPr>
            <a:spLocks noGrp="1"/>
          </p:cNvSpPr>
          <p:nvPr>
            <p:ph idx="1"/>
          </p:nvPr>
        </p:nvSpPr>
        <p:spPr>
          <a:xfrm>
            <a:off x="1364106" y="1825625"/>
            <a:ext cx="9218950" cy="4351338"/>
          </a:xfrm>
        </p:spPr>
        <p:txBody>
          <a:bodyPr>
            <a:normAutofit/>
          </a:bodyPr>
          <a:lstStyle/>
          <a:p>
            <a:pPr marL="57150" indent="-514350">
              <a:buFont typeface="+mj-lt"/>
              <a:buAutoNum type="arabicPeriod"/>
            </a:pPr>
            <a:r>
              <a:rPr lang="en-US" b="1" i="1" dirty="0"/>
              <a:t>FTL with symptoms </a:t>
            </a:r>
            <a:r>
              <a:rPr lang="en-US" i="1" dirty="0"/>
              <a:t>and </a:t>
            </a:r>
            <a:r>
              <a:rPr lang="en-US" b="1" i="1" dirty="0"/>
              <a:t>low conus</a:t>
            </a:r>
            <a:r>
              <a:rPr lang="en-US" i="1" dirty="0"/>
              <a:t>: </a:t>
            </a:r>
            <a:r>
              <a:rPr lang="en-US" i="1" dirty="0">
                <a:solidFill>
                  <a:srgbClr val="FF0000"/>
                </a:solidFill>
              </a:rPr>
              <a:t>Surgery</a:t>
            </a:r>
            <a:r>
              <a:rPr lang="en-US" i="1" dirty="0"/>
              <a:t> for management. No controversy. </a:t>
            </a:r>
          </a:p>
          <a:p>
            <a:pPr marL="57150" indent="-514350">
              <a:buAutoNum type="arabicPeriod"/>
            </a:pPr>
            <a:r>
              <a:rPr lang="en-US" sz="2800" i="1" dirty="0"/>
              <a:t> </a:t>
            </a:r>
            <a:r>
              <a:rPr lang="en-US" sz="2800" b="1" i="1" dirty="0"/>
              <a:t>FTL with symptoms </a:t>
            </a:r>
            <a:r>
              <a:rPr lang="en-US" sz="2800" i="1" dirty="0"/>
              <a:t>and </a:t>
            </a:r>
            <a:r>
              <a:rPr lang="en-US" sz="2800" b="1" i="1" dirty="0"/>
              <a:t>normal location conus</a:t>
            </a:r>
            <a:r>
              <a:rPr lang="en-US" sz="2800" i="1" dirty="0"/>
              <a:t>: </a:t>
            </a:r>
            <a:r>
              <a:rPr lang="en-US" sz="2800" i="1" dirty="0">
                <a:solidFill>
                  <a:srgbClr val="FF0000"/>
                </a:solidFill>
              </a:rPr>
              <a:t>Surgery</a:t>
            </a:r>
            <a:r>
              <a:rPr lang="en-US" sz="2800" i="1" dirty="0"/>
              <a:t> for management. Not really controversial. </a:t>
            </a:r>
          </a:p>
          <a:p>
            <a:pPr marL="57150" indent="-514350">
              <a:buAutoNum type="arabicPeriod"/>
            </a:pPr>
            <a:r>
              <a:rPr lang="en-US" b="1" i="1" dirty="0"/>
              <a:t>FTL asymptomatic </a:t>
            </a:r>
            <a:r>
              <a:rPr lang="en-US" i="1" dirty="0"/>
              <a:t>with </a:t>
            </a:r>
            <a:r>
              <a:rPr lang="en-US" b="1" i="1" dirty="0"/>
              <a:t>normal level conus</a:t>
            </a:r>
            <a:r>
              <a:rPr lang="en-US" i="1" dirty="0"/>
              <a:t>: </a:t>
            </a:r>
            <a:r>
              <a:rPr lang="en-US" i="1" dirty="0">
                <a:solidFill>
                  <a:srgbClr val="FF0000"/>
                </a:solidFill>
              </a:rPr>
              <a:t>No surgery</a:t>
            </a:r>
            <a:r>
              <a:rPr lang="en-US" i="1" dirty="0"/>
              <a:t>. Monitor for symptoms. Most will stay asymptomatic. </a:t>
            </a:r>
          </a:p>
          <a:p>
            <a:pPr marL="57150" indent="-514350">
              <a:buAutoNum type="arabicPeriod"/>
            </a:pPr>
            <a:r>
              <a:rPr lang="en-US" b="1" i="1" dirty="0"/>
              <a:t>FTL asymptomatic </a:t>
            </a:r>
            <a:r>
              <a:rPr lang="en-US" i="1" dirty="0"/>
              <a:t>with </a:t>
            </a:r>
            <a:r>
              <a:rPr lang="en-US" b="1" i="1" dirty="0"/>
              <a:t>low lying conus</a:t>
            </a:r>
            <a:r>
              <a:rPr lang="en-US" i="1" dirty="0"/>
              <a:t>: This is where there is a </a:t>
            </a:r>
            <a:r>
              <a:rPr lang="en-US" i="1" u="sng" dirty="0"/>
              <a:t>difference in opinion</a:t>
            </a:r>
            <a:r>
              <a:rPr lang="en-US" i="1" dirty="0"/>
              <a:t>. Newer literature is leaning towards early surgical release as surgical complications have decreased significantly over years.</a:t>
            </a:r>
          </a:p>
        </p:txBody>
      </p:sp>
    </p:spTree>
    <p:extLst>
      <p:ext uri="{BB962C8B-B14F-4D97-AF65-F5344CB8AC3E}">
        <p14:creationId xmlns:p14="http://schemas.microsoft.com/office/powerpoint/2010/main" val="2875372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20E37-7B66-41A1-8FEB-27409046569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2A8D92A-C1BE-4879-8A55-1A3252D8F73F}"/>
              </a:ext>
            </a:extLst>
          </p:cNvPr>
          <p:cNvSpPr>
            <a:spLocks noGrp="1"/>
          </p:cNvSpPr>
          <p:nvPr>
            <p:ph idx="1"/>
          </p:nvPr>
        </p:nvSpPr>
        <p:spPr>
          <a:xfrm>
            <a:off x="838200" y="1499016"/>
            <a:ext cx="10515600" cy="4677947"/>
          </a:xfrm>
        </p:spPr>
        <p:txBody>
          <a:bodyPr>
            <a:normAutofit lnSpcReduction="10000"/>
          </a:bodyPr>
          <a:lstStyle/>
          <a:p>
            <a:r>
              <a:rPr lang="en-US" sz="1800" dirty="0"/>
              <a:t>Cools, M. J., Al-</a:t>
            </a:r>
            <a:r>
              <a:rPr lang="en-US" sz="1800" dirty="0" err="1"/>
              <a:t>Holou</a:t>
            </a:r>
            <a:r>
              <a:rPr lang="en-US" sz="1800" dirty="0"/>
              <a:t>, W. N., </a:t>
            </a:r>
            <a:r>
              <a:rPr lang="en-US" sz="1800" dirty="0" err="1"/>
              <a:t>Stetler</a:t>
            </a:r>
            <a:r>
              <a:rPr lang="en-US" sz="1800" dirty="0"/>
              <a:t>, W. R., Jr., Wilson, T. J., </a:t>
            </a:r>
            <a:r>
              <a:rPr lang="en-US" sz="1800" dirty="0" err="1"/>
              <a:t>Muraszko</a:t>
            </a:r>
            <a:r>
              <a:rPr lang="en-US" sz="1800" dirty="0"/>
              <a:t>, K. M., Ibrahim, M., La Marca, F., Garton, H. J. L., &amp; Maher, C. O. (2014). Filum </a:t>
            </a:r>
            <a:r>
              <a:rPr lang="en-US" sz="1800" dirty="0" err="1"/>
              <a:t>terminale</a:t>
            </a:r>
            <a:r>
              <a:rPr lang="en-US" sz="1800" dirty="0"/>
              <a:t> lipomas: imaging prevalence, natural history, and conus position, </a:t>
            </a:r>
            <a:r>
              <a:rPr lang="en-US" sz="1800" i="1" dirty="0"/>
              <a:t>Journal of Neurosurgery: Pediatrics PED</a:t>
            </a:r>
            <a:r>
              <a:rPr lang="en-US" sz="1800" dirty="0"/>
              <a:t>, </a:t>
            </a:r>
            <a:r>
              <a:rPr lang="en-US" sz="1800" i="1" dirty="0"/>
              <a:t>13</a:t>
            </a:r>
            <a:r>
              <a:rPr lang="en-US" sz="1800" dirty="0"/>
              <a:t>(5), 559-567. Retrieved Jan 2, 2021, from </a:t>
            </a:r>
            <a:r>
              <a:rPr lang="en-US" sz="1800" dirty="0">
                <a:hlinkClick r:id="rId2"/>
              </a:rPr>
              <a:t>https://thejns.org/pediatrics/view/journals/j-neurosurg-pediatr/13/5/article-p559.xml</a:t>
            </a:r>
            <a:endParaRPr lang="en-US" sz="1800" dirty="0"/>
          </a:p>
          <a:p>
            <a:r>
              <a:rPr lang="en-US" sz="1800" dirty="0"/>
              <a:t>La Marca F, Grant JA, Tomita T, </a:t>
            </a:r>
            <a:r>
              <a:rPr lang="en-US" sz="1800" dirty="0" err="1"/>
              <a:t>McLone</a:t>
            </a:r>
            <a:r>
              <a:rPr lang="en-US" sz="1800" dirty="0"/>
              <a:t> DG. Spinal lipomas in children: outcome of 270 procedures. </a:t>
            </a:r>
            <a:r>
              <a:rPr lang="en-US" sz="1800" dirty="0" err="1"/>
              <a:t>Pediatr</a:t>
            </a:r>
            <a:r>
              <a:rPr lang="en-US" sz="1800" dirty="0"/>
              <a:t> </a:t>
            </a:r>
            <a:r>
              <a:rPr lang="en-US" sz="1800" dirty="0" err="1"/>
              <a:t>Neurosurg</a:t>
            </a:r>
            <a:r>
              <a:rPr lang="en-US" sz="1800" dirty="0"/>
              <a:t>. 1997 Jan;26(1):8-16. </a:t>
            </a:r>
            <a:r>
              <a:rPr lang="en-US" sz="1800" dirty="0" err="1"/>
              <a:t>doi</a:t>
            </a:r>
            <a:r>
              <a:rPr lang="en-US" sz="1800" dirty="0"/>
              <a:t>: 10.1159/000121155. PMID: 9361112.</a:t>
            </a:r>
          </a:p>
          <a:p>
            <a:r>
              <a:rPr lang="en-US" sz="1800" dirty="0"/>
              <a:t>Arai H, , Sato K, , Okuda O, , </a:t>
            </a:r>
            <a:r>
              <a:rPr lang="en-US" sz="1800" dirty="0" err="1"/>
              <a:t>Miyajima</a:t>
            </a:r>
            <a:r>
              <a:rPr lang="en-US" sz="1800" dirty="0"/>
              <a:t> M, , </a:t>
            </a:r>
            <a:r>
              <a:rPr lang="en-US" sz="1800" dirty="0" err="1"/>
              <a:t>Hishii</a:t>
            </a:r>
            <a:r>
              <a:rPr lang="en-US" sz="1800" dirty="0"/>
              <a:t> M, &amp; Nakanishi H, : Surgical experience of 120 patients with lumbosacral lipomas. </a:t>
            </a:r>
            <a:r>
              <a:rPr lang="en-US" sz="1800" i="1" dirty="0"/>
              <a:t>Acta </a:t>
            </a:r>
            <a:r>
              <a:rPr lang="en-US" sz="1800" i="1" dirty="0" err="1"/>
              <a:t>Neurochir</a:t>
            </a:r>
            <a:r>
              <a:rPr lang="en-US" sz="1800" i="1" dirty="0"/>
              <a:t> (Wien)</a:t>
            </a:r>
            <a:r>
              <a:rPr lang="en-US" sz="1800" dirty="0"/>
              <a:t> 143:857–864, 2001</a:t>
            </a:r>
          </a:p>
          <a:p>
            <a:r>
              <a:rPr lang="en-US" sz="1800" dirty="0"/>
              <a:t>Bulsara KR, , </a:t>
            </a:r>
            <a:r>
              <a:rPr lang="en-US" sz="1800" dirty="0" err="1"/>
              <a:t>Zomorodi</a:t>
            </a:r>
            <a:r>
              <a:rPr lang="en-US" sz="1800" dirty="0"/>
              <a:t> AR, , Villavicencio AT, , Fuchs H, &amp; George TM: Clinical outcome differences for </a:t>
            </a:r>
            <a:r>
              <a:rPr lang="en-US" sz="1800" dirty="0" err="1"/>
              <a:t>lipomyelomeningoceles</a:t>
            </a:r>
            <a:r>
              <a:rPr lang="en-US" sz="1800" dirty="0"/>
              <a:t>, intraspinal lipomas, and lipomas of the filum </a:t>
            </a:r>
            <a:r>
              <a:rPr lang="en-US" sz="1800" dirty="0" err="1"/>
              <a:t>terminale</a:t>
            </a:r>
            <a:r>
              <a:rPr lang="en-US" sz="1800" dirty="0"/>
              <a:t>. </a:t>
            </a:r>
            <a:r>
              <a:rPr lang="en-US" sz="1800" i="1" dirty="0" err="1"/>
              <a:t>Neurosurg</a:t>
            </a:r>
            <a:r>
              <a:rPr lang="en-US" sz="1800" i="1" dirty="0"/>
              <a:t> Rev</a:t>
            </a:r>
            <a:r>
              <a:rPr lang="en-US" sz="1800" dirty="0"/>
              <a:t> 24:192–194, 2001</a:t>
            </a:r>
          </a:p>
          <a:p>
            <a:r>
              <a:rPr lang="en-US" sz="1800" dirty="0" err="1"/>
              <a:t>Cornips</a:t>
            </a:r>
            <a:r>
              <a:rPr lang="en-US" sz="1800" dirty="0"/>
              <a:t> EM, , </a:t>
            </a:r>
            <a:r>
              <a:rPr lang="en-US" sz="1800" dirty="0" err="1"/>
              <a:t>Vereijken</a:t>
            </a:r>
            <a:r>
              <a:rPr lang="en-US" sz="1800" dirty="0"/>
              <a:t> IM, , </a:t>
            </a:r>
            <a:r>
              <a:rPr lang="en-US" sz="1800" dirty="0" err="1"/>
              <a:t>Beuls</a:t>
            </a:r>
            <a:r>
              <a:rPr lang="en-US" sz="1800" dirty="0"/>
              <a:t> EA, , Weber JW, , </a:t>
            </a:r>
            <a:r>
              <a:rPr lang="en-US" sz="1800" dirty="0" err="1"/>
              <a:t>Soudant</a:t>
            </a:r>
            <a:r>
              <a:rPr lang="en-US" sz="1800" dirty="0"/>
              <a:t> DL, &amp; van </a:t>
            </a:r>
            <a:r>
              <a:rPr lang="en-US" sz="1800" dirty="0" err="1"/>
              <a:t>Rhijn</a:t>
            </a:r>
            <a:r>
              <a:rPr lang="en-US" sz="1800" dirty="0"/>
              <a:t> LW, : Clinical characteristics and surgical outcome in 25 cases of childhood tight filum syndrome. </a:t>
            </a:r>
            <a:r>
              <a:rPr lang="en-US" sz="1800" i="1" dirty="0"/>
              <a:t>Eur J </a:t>
            </a:r>
            <a:r>
              <a:rPr lang="en-US" sz="1800" i="1" dirty="0" err="1"/>
              <a:t>Paediatr</a:t>
            </a:r>
            <a:r>
              <a:rPr lang="en-US" sz="1800" i="1" dirty="0"/>
              <a:t> Neurol</a:t>
            </a:r>
            <a:r>
              <a:rPr lang="en-US" sz="1800" dirty="0"/>
              <a:t> 16:103–117, 2012</a:t>
            </a:r>
          </a:p>
          <a:p>
            <a:r>
              <a:rPr lang="en-US" sz="1800" dirty="0" err="1"/>
              <a:t>Ostling</a:t>
            </a:r>
            <a:r>
              <a:rPr lang="en-US" sz="1800" dirty="0"/>
              <a:t> LR, , </a:t>
            </a:r>
            <a:r>
              <a:rPr lang="en-US" sz="1800" dirty="0" err="1"/>
              <a:t>Bierbrauer</a:t>
            </a:r>
            <a:r>
              <a:rPr lang="en-US" sz="1800" dirty="0"/>
              <a:t> KS, &amp; Kuntz C IV: Outcome, reoperation, and complications in 99 consecutive children operated for tight or fatty filum. </a:t>
            </a:r>
            <a:r>
              <a:rPr lang="en-US" sz="1800" i="1" dirty="0"/>
              <a:t>World </a:t>
            </a:r>
            <a:r>
              <a:rPr lang="en-US" sz="1800" i="1" dirty="0" err="1"/>
              <a:t>Neurosurg</a:t>
            </a:r>
            <a:r>
              <a:rPr lang="en-US" sz="1800" dirty="0"/>
              <a:t> 77:187–191, 2012</a:t>
            </a:r>
          </a:p>
          <a:p>
            <a:r>
              <a:rPr lang="en-US" sz="1800" dirty="0"/>
              <a:t>Yong RL, , </a:t>
            </a:r>
            <a:r>
              <a:rPr lang="en-US" sz="1800" dirty="0" err="1"/>
              <a:t>Habrock</a:t>
            </a:r>
            <a:r>
              <a:rPr lang="en-US" sz="1800" dirty="0"/>
              <a:t>-Bach T, , Vaughan M, , </a:t>
            </a:r>
            <a:r>
              <a:rPr lang="en-US" sz="1800" dirty="0" err="1"/>
              <a:t>Kestle</a:t>
            </a:r>
            <a:r>
              <a:rPr lang="en-US" sz="1800" dirty="0"/>
              <a:t> JR, &amp; </a:t>
            </a:r>
            <a:r>
              <a:rPr lang="en-US" sz="1800" dirty="0" err="1"/>
              <a:t>Steinbok</a:t>
            </a:r>
            <a:r>
              <a:rPr lang="en-US" sz="1800" dirty="0"/>
              <a:t> P: Symptomatic retethering of the spinal cord after section of a tight filum </a:t>
            </a:r>
            <a:r>
              <a:rPr lang="en-US" sz="1800" dirty="0" err="1"/>
              <a:t>terminale</a:t>
            </a:r>
            <a:r>
              <a:rPr lang="en-US" sz="1800" dirty="0"/>
              <a:t>. </a:t>
            </a:r>
            <a:r>
              <a:rPr lang="en-US" sz="1800" i="1" dirty="0"/>
              <a:t>Neurosurgery</a:t>
            </a:r>
            <a:r>
              <a:rPr lang="en-US" sz="1800" dirty="0"/>
              <a:t> 68:1594–1602, 2011</a:t>
            </a:r>
          </a:p>
          <a:p>
            <a:endParaRPr lang="en-US" sz="1800" dirty="0"/>
          </a:p>
          <a:p>
            <a:endParaRPr lang="en-US" sz="1800" dirty="0"/>
          </a:p>
        </p:txBody>
      </p:sp>
    </p:spTree>
    <p:extLst>
      <p:ext uri="{BB962C8B-B14F-4D97-AF65-F5344CB8AC3E}">
        <p14:creationId xmlns:p14="http://schemas.microsoft.com/office/powerpoint/2010/main" val="3958697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CD889A8-B64D-41BC-828B-03492D48A7F6}"/>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5000"/>
          <a:stretch/>
        </p:blipFill>
        <p:spPr>
          <a:xfrm>
            <a:off x="20" y="1"/>
            <a:ext cx="12191980" cy="6857999"/>
          </a:xfrm>
          <a:prstGeom prst="rect">
            <a:avLst/>
          </a:prstGeom>
        </p:spPr>
      </p:pic>
      <p:sp>
        <p:nvSpPr>
          <p:cNvPr id="4" name="Title 3">
            <a:extLst>
              <a:ext uri="{FF2B5EF4-FFF2-40B4-BE49-F238E27FC236}">
                <a16:creationId xmlns:a16="http://schemas.microsoft.com/office/drawing/2014/main" id="{9770EF68-5AB2-40F5-80ED-3EA72D586AFE}"/>
              </a:ext>
            </a:extLst>
          </p:cNvPr>
          <p:cNvSpPr>
            <a:spLocks noGrp="1"/>
          </p:cNvSpPr>
          <p:nvPr>
            <p:ph type="ctrTitle"/>
          </p:nvPr>
        </p:nvSpPr>
        <p:spPr>
          <a:xfrm>
            <a:off x="1524000" y="1150354"/>
            <a:ext cx="9144000" cy="2900518"/>
          </a:xfrm>
        </p:spPr>
        <p:txBody>
          <a:bodyPr>
            <a:normAutofit/>
          </a:bodyPr>
          <a:lstStyle/>
          <a:p>
            <a:r>
              <a:rPr lang="en-US" dirty="0">
                <a:solidFill>
                  <a:srgbClr val="FFFFFF"/>
                </a:solidFill>
              </a:rPr>
              <a:t>Questions?</a:t>
            </a:r>
          </a:p>
        </p:txBody>
      </p:sp>
    </p:spTree>
    <p:extLst>
      <p:ext uri="{BB962C8B-B14F-4D97-AF65-F5344CB8AC3E}">
        <p14:creationId xmlns:p14="http://schemas.microsoft.com/office/powerpoint/2010/main" val="42752287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10240</TotalTime>
  <Words>1451</Words>
  <Application>Microsoft Macintosh PowerPoint</Application>
  <PresentationFormat>Widescreen</PresentationFormat>
  <Paragraphs>158</Paragraphs>
  <Slides>22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Adobe Garamond Pro</vt:lpstr>
      <vt:lpstr>Arial</vt:lpstr>
      <vt:lpstr>Calibri</vt:lpstr>
      <vt:lpstr>Calibri Light</vt:lpstr>
      <vt:lpstr>Office Theme</vt:lpstr>
      <vt:lpstr>Filum Terminale Lipoma</vt:lpstr>
      <vt:lpstr>Clinical History</vt:lpstr>
      <vt:lpstr>Clinical History</vt:lpstr>
      <vt:lpstr>Clinical History</vt:lpstr>
      <vt:lpstr>Relevant Imaging</vt:lpstr>
      <vt:lpstr>Relevant Imaging – 12/30/20</vt:lpstr>
      <vt:lpstr>Relevant Imaging</vt:lpstr>
      <vt:lpstr>Relevant Imaging</vt:lpstr>
      <vt:lpstr>Relevant Imaging</vt:lpstr>
      <vt:lpstr>Relevant Imaging – 12/30/20</vt:lpstr>
      <vt:lpstr>Relevant Imaging – 12/30/20</vt:lpstr>
      <vt:lpstr>Summary key imaging findings</vt:lpstr>
      <vt:lpstr>Differential Diagnosis</vt:lpstr>
      <vt:lpstr>Final Diagnosis</vt:lpstr>
      <vt:lpstr>Discussion</vt:lpstr>
      <vt:lpstr>(optional) Continued discussion</vt:lpstr>
      <vt:lpstr>(optional) Continued discussion</vt:lpstr>
      <vt:lpstr>ACR appropriateness Criteria</vt:lpstr>
      <vt:lpstr>ACR appropriateness Criteria</vt:lpstr>
      <vt:lpstr>Take Home Points / Teaching points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(diagnosis)</dc:title>
  <dc:creator>Saagar Patel</dc:creator>
  <cp:lastModifiedBy>Zachary DeZeeuw</cp:lastModifiedBy>
  <cp:revision>30</cp:revision>
  <dcterms:created xsi:type="dcterms:W3CDTF">2019-09-13T05:09:22Z</dcterms:created>
  <dcterms:modified xsi:type="dcterms:W3CDTF">2021-01-04T17:43:01Z</dcterms:modified>
</cp:coreProperties>
</file>