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88" r:id="rId4"/>
    <p:sldId id="291" r:id="rId5"/>
    <p:sldId id="289" r:id="rId6"/>
    <p:sldId id="274" r:id="rId7"/>
    <p:sldId id="284" r:id="rId8"/>
    <p:sldId id="273" r:id="rId9"/>
    <p:sldId id="279" r:id="rId10"/>
    <p:sldId id="276" r:id="rId11"/>
    <p:sldId id="286" r:id="rId12"/>
    <p:sldId id="285" r:id="rId13"/>
    <p:sldId id="261" r:id="rId14"/>
    <p:sldId id="270" r:id="rId15"/>
    <p:sldId id="280" r:id="rId16"/>
    <p:sldId id="272" r:id="rId17"/>
    <p:sldId id="271" r:id="rId18"/>
    <p:sldId id="275" r:id="rId19"/>
    <p:sldId id="296" r:id="rId20"/>
    <p:sldId id="292" r:id="rId21"/>
    <p:sldId id="265" r:id="rId22"/>
    <p:sldId id="283" r:id="rId23"/>
    <p:sldId id="264" r:id="rId24"/>
    <p:sldId id="266" r:id="rId25"/>
    <p:sldId id="294" r:id="rId26"/>
    <p:sldId id="295" r:id="rId27"/>
    <p:sldId id="267" r:id="rId28"/>
    <p:sldId id="268" r:id="rId29"/>
    <p:sldId id="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maravel, Manickam" initials="KM" lastIdx="8" clrIdx="0">
    <p:extLst>
      <p:ext uri="{19B8F6BF-5375-455C-9EA6-DF929625EA0E}">
        <p15:presenceInfo xmlns:p15="http://schemas.microsoft.com/office/powerpoint/2012/main" userId="S::manickam.kumaravel@uth.tmc.edu::5b425f44-68ac-4662-b696-6ba508bd0f15" providerId="AD"/>
      </p:ext>
    </p:extLst>
  </p:cmAuthor>
  <p:cmAuthor id="2" name="Ian LeMaistre" initials="IL" lastIdx="2" clrIdx="1">
    <p:extLst>
      <p:ext uri="{19B8F6BF-5375-455C-9EA6-DF929625EA0E}">
        <p15:presenceInfo xmlns:p15="http://schemas.microsoft.com/office/powerpoint/2012/main" userId="d7149d912ab7fa2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4" autoAdjust="0"/>
    <p:restoredTop sz="64499" autoAdjust="0"/>
  </p:normalViewPr>
  <p:slideViewPr>
    <p:cSldViewPr snapToGrid="0">
      <p:cViewPr varScale="1">
        <p:scale>
          <a:sx n="76" d="100"/>
          <a:sy n="76" d="100"/>
        </p:scale>
        <p:origin x="129"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362FF-D63E-4AB9-A081-7B7882FD0045}" type="datetimeFigureOut">
              <a:rPr lang="en-US" smtClean="0"/>
              <a:t>12/9/2020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F8A7BD-EEA9-4EAB-9265-1E55B24AD15C}" type="slidenum">
              <a:rPr lang="en-US" smtClean="0"/>
              <a:t>‹#›</a:t>
            </a:fld>
            <a:endParaRPr lang="en-US"/>
          </a:p>
        </p:txBody>
      </p:sp>
    </p:spTree>
    <p:extLst>
      <p:ext uri="{BB962C8B-B14F-4D97-AF65-F5344CB8AC3E}">
        <p14:creationId xmlns:p14="http://schemas.microsoft.com/office/powerpoint/2010/main" val="3586518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radiopaedia.org/articles/thoracolumbar-injury-classification-and-severity-score-tlics-1?lang=u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radiopaedia.org/articles/dagger-sign-spine?lang=us"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radiopaedia.org/articles/hatchet-sign-ankylosing-spondylitis?lang=u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acute findings</a:t>
            </a:r>
          </a:p>
          <a:p>
            <a:r>
              <a:rPr lang="en-US" dirty="0"/>
              <a:t>Importantly no findings of pulmonary fibrosis</a:t>
            </a:r>
          </a:p>
        </p:txBody>
      </p:sp>
      <p:sp>
        <p:nvSpPr>
          <p:cNvPr id="4" name="Slide Number Placeholder 3"/>
          <p:cNvSpPr>
            <a:spLocks noGrp="1"/>
          </p:cNvSpPr>
          <p:nvPr>
            <p:ph type="sldNum" sz="quarter" idx="5"/>
          </p:nvPr>
        </p:nvSpPr>
        <p:spPr/>
        <p:txBody>
          <a:bodyPr/>
          <a:lstStyle/>
          <a:p>
            <a:fld id="{8DF8A7BD-EEA9-4EAB-9265-1E55B24AD15C}" type="slidenum">
              <a:rPr lang="en-US" smtClean="0"/>
              <a:t>5</a:t>
            </a:fld>
            <a:endParaRPr lang="en-US"/>
          </a:p>
        </p:txBody>
      </p:sp>
    </p:spTree>
    <p:extLst>
      <p:ext uri="{BB962C8B-B14F-4D97-AF65-F5344CB8AC3E}">
        <p14:creationId xmlns:p14="http://schemas.microsoft.com/office/powerpoint/2010/main" val="4263607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C-spine</a:t>
            </a:r>
          </a:p>
          <a:p>
            <a:r>
              <a:rPr lang="en-US" dirty="0"/>
              <a:t>- https://radiopaedia.org/cases/39801/studies/42231?lang=us#images </a:t>
            </a:r>
          </a:p>
        </p:txBody>
      </p:sp>
      <p:sp>
        <p:nvSpPr>
          <p:cNvPr id="4" name="Slide Number Placeholder 3"/>
          <p:cNvSpPr>
            <a:spLocks noGrp="1"/>
          </p:cNvSpPr>
          <p:nvPr>
            <p:ph type="sldNum" sz="quarter" idx="5"/>
          </p:nvPr>
        </p:nvSpPr>
        <p:spPr/>
        <p:txBody>
          <a:bodyPr/>
          <a:lstStyle/>
          <a:p>
            <a:fld id="{8DF8A7BD-EEA9-4EAB-9265-1E55B24AD15C}" type="slidenum">
              <a:rPr lang="en-US" smtClean="0"/>
              <a:t>6</a:t>
            </a:fld>
            <a:endParaRPr lang="en-US"/>
          </a:p>
        </p:txBody>
      </p:sp>
    </p:spTree>
    <p:extLst>
      <p:ext uri="{BB962C8B-B14F-4D97-AF65-F5344CB8AC3E}">
        <p14:creationId xmlns:p14="http://schemas.microsoft.com/office/powerpoint/2010/main" val="1609070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F8A7BD-EEA9-4EAB-9265-1E55B24AD15C}" type="slidenum">
              <a:rPr lang="en-US" smtClean="0"/>
              <a:t>10</a:t>
            </a:fld>
            <a:endParaRPr lang="en-US"/>
          </a:p>
        </p:txBody>
      </p:sp>
    </p:spTree>
    <p:extLst>
      <p:ext uri="{BB962C8B-B14F-4D97-AF65-F5344CB8AC3E}">
        <p14:creationId xmlns:p14="http://schemas.microsoft.com/office/powerpoint/2010/main" val="1455620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sclerosis and erosion of the sacroiliac components of both joints (arrows) are seen, with areas of decrease and fusion of the joint space (arrowheads). </a:t>
            </a:r>
          </a:p>
          <a:p>
            <a:endParaRPr lang="en-US" dirty="0"/>
          </a:p>
        </p:txBody>
      </p:sp>
      <p:sp>
        <p:nvSpPr>
          <p:cNvPr id="4" name="Slide Number Placeholder 3"/>
          <p:cNvSpPr>
            <a:spLocks noGrp="1"/>
          </p:cNvSpPr>
          <p:nvPr>
            <p:ph type="sldNum" sz="quarter" idx="5"/>
          </p:nvPr>
        </p:nvSpPr>
        <p:spPr/>
        <p:txBody>
          <a:bodyPr/>
          <a:lstStyle/>
          <a:p>
            <a:fld id="{8DF8A7BD-EEA9-4EAB-9265-1E55B24AD15C}" type="slidenum">
              <a:rPr lang="en-US" smtClean="0"/>
              <a:t>11</a:t>
            </a:fld>
            <a:endParaRPr lang="en-US"/>
          </a:p>
        </p:txBody>
      </p:sp>
    </p:spTree>
    <p:extLst>
      <p:ext uri="{BB962C8B-B14F-4D97-AF65-F5344CB8AC3E}">
        <p14:creationId xmlns:p14="http://schemas.microsoft.com/office/powerpoint/2010/main" val="348206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TLCIS = </a:t>
            </a:r>
            <a:r>
              <a:rPr lang="en-US" dirty="0">
                <a:hlinkClick r:id="rId3"/>
              </a:rPr>
              <a:t>thoracolumbar injury classification and severity score </a:t>
            </a:r>
            <a:endParaRPr lang="en-US" dirty="0"/>
          </a:p>
          <a:p>
            <a:endParaRPr lang="en-US" dirty="0"/>
          </a:p>
          <a:p>
            <a:r>
              <a:rPr lang="en-US" dirty="0"/>
              <a:t>Modifiers = ligamentous injuries or co-morbid conditions</a:t>
            </a:r>
          </a:p>
        </p:txBody>
      </p:sp>
      <p:sp>
        <p:nvSpPr>
          <p:cNvPr id="4" name="Slide Number Placeholder 3"/>
          <p:cNvSpPr>
            <a:spLocks noGrp="1"/>
          </p:cNvSpPr>
          <p:nvPr>
            <p:ph type="sldNum" sz="quarter" idx="5"/>
          </p:nvPr>
        </p:nvSpPr>
        <p:spPr/>
        <p:txBody>
          <a:bodyPr/>
          <a:lstStyle/>
          <a:p>
            <a:fld id="{8DF8A7BD-EEA9-4EAB-9265-1E55B24AD15C}" type="slidenum">
              <a:rPr lang="en-US" smtClean="0"/>
              <a:t>14</a:t>
            </a:fld>
            <a:endParaRPr lang="en-US"/>
          </a:p>
        </p:txBody>
      </p:sp>
    </p:spTree>
    <p:extLst>
      <p:ext uri="{BB962C8B-B14F-4D97-AF65-F5344CB8AC3E}">
        <p14:creationId xmlns:p14="http://schemas.microsoft.com/office/powerpoint/2010/main" val="2238595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 band  = groups of muscles, ligaments, process/pedicles that maintain the integrity of the vertebral column</a:t>
            </a:r>
          </a:p>
          <a:p>
            <a:endParaRPr lang="en-US" dirty="0"/>
          </a:p>
        </p:txBody>
      </p:sp>
      <p:sp>
        <p:nvSpPr>
          <p:cNvPr id="4" name="Slide Number Placeholder 3"/>
          <p:cNvSpPr>
            <a:spLocks noGrp="1"/>
          </p:cNvSpPr>
          <p:nvPr>
            <p:ph type="sldNum" sz="quarter" idx="5"/>
          </p:nvPr>
        </p:nvSpPr>
        <p:spPr/>
        <p:txBody>
          <a:bodyPr/>
          <a:lstStyle/>
          <a:p>
            <a:fld id="{8DF8A7BD-EEA9-4EAB-9265-1E55B24AD15C}" type="slidenum">
              <a:rPr lang="en-US" smtClean="0"/>
              <a:t>15</a:t>
            </a:fld>
            <a:endParaRPr lang="en-US"/>
          </a:p>
        </p:txBody>
      </p:sp>
    </p:spTree>
    <p:extLst>
      <p:ext uri="{BB962C8B-B14F-4D97-AF65-F5344CB8AC3E}">
        <p14:creationId xmlns:p14="http://schemas.microsoft.com/office/powerpoint/2010/main" val="922505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C: translation injuries involve displacement in any direction. No subtypes present as they are numerous possibilities of dislocating fracture </a:t>
            </a:r>
          </a:p>
        </p:txBody>
      </p:sp>
      <p:sp>
        <p:nvSpPr>
          <p:cNvPr id="4" name="Slide Number Placeholder 3"/>
          <p:cNvSpPr>
            <a:spLocks noGrp="1"/>
          </p:cNvSpPr>
          <p:nvPr>
            <p:ph type="sldNum" sz="quarter" idx="5"/>
          </p:nvPr>
        </p:nvSpPr>
        <p:spPr/>
        <p:txBody>
          <a:bodyPr/>
          <a:lstStyle/>
          <a:p>
            <a:fld id="{8DF8A7BD-EEA9-4EAB-9265-1E55B24AD15C}" type="slidenum">
              <a:rPr lang="en-US" smtClean="0"/>
              <a:t>16</a:t>
            </a:fld>
            <a:endParaRPr lang="en-US"/>
          </a:p>
        </p:txBody>
      </p:sp>
    </p:spTree>
    <p:extLst>
      <p:ext uri="{BB962C8B-B14F-4D97-AF65-F5344CB8AC3E}">
        <p14:creationId xmlns:p14="http://schemas.microsoft.com/office/powerpoint/2010/main" val="3931596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Increased fracture risk thought to be due to decreased bone mass density and increased neck rigidity </a:t>
            </a:r>
          </a:p>
          <a:p>
            <a:endParaRPr lang="en-US" dirty="0"/>
          </a:p>
          <a:p>
            <a:r>
              <a:rPr lang="en-US" dirty="0"/>
              <a:t>Type B1 is a flexion rather than an extension</a:t>
            </a:r>
          </a:p>
          <a:p>
            <a:r>
              <a:rPr lang="en-US" dirty="0"/>
              <a:t>They tend to occur from a flexion injury of the vertebral body and distraction type injury of the posterior elements </a:t>
            </a:r>
            <a:r>
              <a:rPr lang="en-US" baseline="30000" dirty="0"/>
              <a:t>1</a:t>
            </a:r>
            <a:endParaRPr lang="en-US" dirty="0"/>
          </a:p>
          <a:p>
            <a:endParaRPr lang="en-US" dirty="0"/>
          </a:p>
        </p:txBody>
      </p:sp>
      <p:sp>
        <p:nvSpPr>
          <p:cNvPr id="4" name="Slide Number Placeholder 3"/>
          <p:cNvSpPr>
            <a:spLocks noGrp="1"/>
          </p:cNvSpPr>
          <p:nvPr>
            <p:ph type="sldNum" sz="quarter" idx="5"/>
          </p:nvPr>
        </p:nvSpPr>
        <p:spPr/>
        <p:txBody>
          <a:bodyPr/>
          <a:lstStyle/>
          <a:p>
            <a:fld id="{8DF8A7BD-EEA9-4EAB-9265-1E55B24AD15C}" type="slidenum">
              <a:rPr lang="en-US" smtClean="0"/>
              <a:t>19</a:t>
            </a:fld>
            <a:endParaRPr lang="en-US"/>
          </a:p>
        </p:txBody>
      </p:sp>
    </p:spTree>
    <p:extLst>
      <p:ext uri="{BB962C8B-B14F-4D97-AF65-F5344CB8AC3E}">
        <p14:creationId xmlns:p14="http://schemas.microsoft.com/office/powerpoint/2010/main" val="2330484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Bamboo Spine</a:t>
            </a:r>
          </a:p>
          <a:p>
            <a:r>
              <a:rPr lang="en-US" dirty="0"/>
              <a:t> - complete fusion of all vertebral bodies</a:t>
            </a:r>
          </a:p>
          <a:p>
            <a:pPr marL="171450" indent="-171450">
              <a:buFontTx/>
              <a:buChar char="-"/>
            </a:pPr>
            <a:r>
              <a:rPr lang="en-US" dirty="0"/>
              <a:t>Sequel to florid anterior spondylitis and diskitis -&gt; resulting in bony ankylosis</a:t>
            </a:r>
          </a:p>
          <a:p>
            <a:pPr marL="171450" indent="-171450">
              <a:buFontTx/>
              <a:buChar char="-"/>
            </a:pPr>
            <a:r>
              <a:rPr lang="en-US" dirty="0"/>
              <a:t>Fusion is 2/2 </a:t>
            </a:r>
            <a:r>
              <a:rPr lang="en-US" dirty="0" err="1"/>
              <a:t>syndesmophytes</a:t>
            </a:r>
            <a:endParaRPr lang="en-US" dirty="0"/>
          </a:p>
          <a:p>
            <a:pPr marL="628650" lvl="1" indent="-171450">
              <a:buFontTx/>
              <a:buChar char="-"/>
            </a:pPr>
            <a:r>
              <a:rPr lang="en-US" b="1" dirty="0" err="1"/>
              <a:t>syndesmophyte</a:t>
            </a:r>
            <a:r>
              <a:rPr lang="en-US" dirty="0"/>
              <a:t> is a bony growth originating inside a ligament, commonly seen in the ligaments of the spine, specifically the ligaments in the intervertebral joints leading to fusion of vertebrae. </a:t>
            </a:r>
          </a:p>
          <a:p>
            <a:pPr marL="171450" indent="-171450">
              <a:buFontTx/>
              <a:buChar char="-"/>
            </a:pPr>
            <a:endParaRPr lang="en-US" dirty="0"/>
          </a:p>
          <a:p>
            <a:pPr marL="171450" indent="-171450">
              <a:buFontTx/>
              <a:buChar char="-"/>
            </a:pPr>
            <a:r>
              <a:rPr lang="en-US" dirty="0"/>
              <a:t>Linear ossification along the central spine; representing interspinous ligament ossification can give a "</a:t>
            </a:r>
            <a:r>
              <a:rPr lang="en-US" dirty="0">
                <a:hlinkClick r:id="rId3"/>
              </a:rPr>
              <a:t>dagger spine</a:t>
            </a:r>
            <a:r>
              <a:rPr lang="en-US" dirty="0"/>
              <a:t>" appearance on frontal radiographs;</a:t>
            </a:r>
          </a:p>
          <a:p>
            <a:pPr marL="171450" indent="-171450">
              <a:buFontTx/>
              <a:buChar char="-"/>
            </a:pPr>
            <a:endParaRPr lang="en-US" dirty="0"/>
          </a:p>
          <a:p>
            <a:pPr marL="171450" indent="-171450">
              <a:buFontTx/>
              <a:buChar char="-"/>
            </a:pPr>
            <a:endParaRPr lang="en-US" dirty="0"/>
          </a:p>
          <a:p>
            <a:pPr marL="171450" indent="-171450">
              <a:buFontTx/>
              <a:buChar char="-"/>
            </a:pPr>
            <a:r>
              <a:rPr lang="en-US" dirty="0" err="1"/>
              <a:t>Shoudlers</a:t>
            </a:r>
            <a:endParaRPr lang="en-US" dirty="0"/>
          </a:p>
          <a:p>
            <a:pPr>
              <a:buFont typeface="Arial" panose="020B0604020202020204" pitchFamily="34" charset="0"/>
              <a:buChar char="•"/>
            </a:pPr>
            <a:r>
              <a:rPr lang="en-US" dirty="0"/>
              <a:t>Shoulder joint involvement is not uncommon and demonstrates a large erosion of the anterolateral aspect of the humeral head, producing a </a:t>
            </a:r>
            <a:r>
              <a:rPr lang="en-US" dirty="0">
                <a:hlinkClick r:id="rId4"/>
              </a:rPr>
              <a:t>'hatchet' deformity</a:t>
            </a:r>
            <a:r>
              <a:rPr lang="en-US" dirty="0"/>
              <a:t>.</a:t>
            </a:r>
          </a:p>
          <a:p>
            <a:pPr>
              <a:buFont typeface="Arial" panose="020B0604020202020204" pitchFamily="34" charset="0"/>
              <a:buChar char="•"/>
            </a:pPr>
            <a:r>
              <a:rPr lang="en-US" dirty="0"/>
              <a:t>Marrow edema of acromion process, at the site of origin of deltoid muscle has been described as a very specific sign of the disease.</a:t>
            </a:r>
          </a:p>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8DF8A7BD-EEA9-4EAB-9265-1E55B24AD15C}" type="slidenum">
              <a:rPr lang="en-US" smtClean="0"/>
              <a:t>20</a:t>
            </a:fld>
            <a:endParaRPr lang="en-US"/>
          </a:p>
        </p:txBody>
      </p:sp>
    </p:spTree>
    <p:extLst>
      <p:ext uri="{BB962C8B-B14F-4D97-AF65-F5344CB8AC3E}">
        <p14:creationId xmlns:p14="http://schemas.microsoft.com/office/powerpoint/2010/main" val="1356769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NEXUS criteria has 99.6% sensitvity for detecting clinically sig cervical injury, but a low specificity</a:t>
            </a:r>
          </a:p>
          <a:p>
            <a:pPr marL="0" indent="0">
              <a:buNone/>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8DF8A7BD-EEA9-4EAB-9265-1E55B24AD15C}" type="slidenum">
              <a:rPr lang="en-US" smtClean="0"/>
              <a:t>24</a:t>
            </a:fld>
            <a:endParaRPr lang="en-US"/>
          </a:p>
        </p:txBody>
      </p:sp>
    </p:spTree>
    <p:extLst>
      <p:ext uri="{BB962C8B-B14F-4D97-AF65-F5344CB8AC3E}">
        <p14:creationId xmlns:p14="http://schemas.microsoft.com/office/powerpoint/2010/main" val="826908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effectLst/>
                <a:latin typeface="Times New Roman" panose="02020603050405020304" pitchFamily="18" charset="0"/>
              </a:rPr>
              <a:t>Initial evaluation for inflammatory arthropathy is best performed with radiographs of the sacroiliac joints and symptomatic areas of the spine. </a:t>
            </a:r>
          </a:p>
          <a:p>
            <a:pPr marL="171450" indent="-171450">
              <a:buFontTx/>
              <a:buChar char="-"/>
            </a:pPr>
            <a:r>
              <a:rPr lang="en-US" dirty="0">
                <a:effectLst/>
                <a:latin typeface="Times New Roman" panose="02020603050405020304" pitchFamily="18" charset="0"/>
              </a:rPr>
              <a:t>MRI plays an essential role in identifying early inflammatory disease when radiographic evidence of disease is absent and should begin with sacroiliac joint imaging. </a:t>
            </a:r>
          </a:p>
          <a:p>
            <a:pPr marL="171450" indent="-171450">
              <a:buFontTx/>
              <a:buChar char="-"/>
            </a:pPr>
            <a:r>
              <a:rPr lang="en-US" dirty="0">
                <a:effectLst/>
                <a:latin typeface="Times New Roman" panose="02020603050405020304" pitchFamily="18" charset="0"/>
              </a:rPr>
              <a:t>MRI of the spine may be helpful in establishing the diagnosis when other imaging is negative. The MRI request should indicate that the examination is being performed to evaluate for possible axial spondyloarthropathy as the imaging sequences may need to be modified. </a:t>
            </a:r>
          </a:p>
          <a:p>
            <a:pPr marL="171450" indent="-171450">
              <a:buFontTx/>
              <a:buChar char="-"/>
            </a:pPr>
            <a:r>
              <a:rPr lang="en-US" dirty="0">
                <a:effectLst/>
                <a:latin typeface="Times New Roman" panose="02020603050405020304" pitchFamily="18" charset="0"/>
              </a:rPr>
              <a:t>Gadolinium-enhanced MRI may be helpful at initial assessment, especially when nonenhanced MR images are normal. Intravenous contrast is probably not needed for follow-up MR imaging outside of research protocols or for specific patient indications.</a:t>
            </a:r>
          </a:p>
          <a:p>
            <a:pPr marL="171450" indent="-171450">
              <a:buFontTx/>
              <a:buChar char="-"/>
            </a:pPr>
            <a:r>
              <a:rPr lang="en-US" dirty="0">
                <a:effectLst/>
                <a:latin typeface="Times New Roman" panose="02020603050405020304" pitchFamily="18" charset="0"/>
              </a:rPr>
              <a:t>Patients with ankylosis of the spine have a high incidence of unstable fractures that may occur from seemingly minor trauma. As a result, a high clinical suspicion is needed when these patients present with spine pain and multiplanar CT is required for exclusion of fracture.</a:t>
            </a:r>
            <a:endParaRPr lang="en-US" dirty="0"/>
          </a:p>
        </p:txBody>
      </p:sp>
      <p:sp>
        <p:nvSpPr>
          <p:cNvPr id="4" name="Slide Number Placeholder 3"/>
          <p:cNvSpPr>
            <a:spLocks noGrp="1"/>
          </p:cNvSpPr>
          <p:nvPr>
            <p:ph type="sldNum" sz="quarter" idx="5"/>
          </p:nvPr>
        </p:nvSpPr>
        <p:spPr/>
        <p:txBody>
          <a:bodyPr/>
          <a:lstStyle/>
          <a:p>
            <a:fld id="{8DF8A7BD-EEA9-4EAB-9265-1E55B24AD15C}" type="slidenum">
              <a:rPr lang="en-US" smtClean="0"/>
              <a:t>25</a:t>
            </a:fld>
            <a:endParaRPr lang="en-US"/>
          </a:p>
        </p:txBody>
      </p:sp>
    </p:spTree>
    <p:extLst>
      <p:ext uri="{BB962C8B-B14F-4D97-AF65-F5344CB8AC3E}">
        <p14:creationId xmlns:p14="http://schemas.microsoft.com/office/powerpoint/2010/main" val="38730409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costs calculated from FAIR Health consumer calculator</a:t>
            </a:r>
          </a:p>
          <a:p>
            <a:r>
              <a:rPr lang="en-US" dirty="0"/>
              <a:t>https://www.fairhealthconsumer.org/medical/select-medical-totalcost </a:t>
            </a:r>
          </a:p>
          <a:p>
            <a:endParaRPr lang="en-US" dirty="0"/>
          </a:p>
          <a:p>
            <a:r>
              <a:rPr lang="en-US" dirty="0"/>
              <a:t>Out of network/in network</a:t>
            </a:r>
          </a:p>
          <a:p>
            <a:endParaRPr lang="en-US" dirty="0"/>
          </a:p>
          <a:p>
            <a:endParaRPr lang="en-US" dirty="0"/>
          </a:p>
          <a:p>
            <a:r>
              <a:rPr lang="en-US" dirty="0"/>
              <a:t>Studies on 9/20/2020</a:t>
            </a:r>
          </a:p>
          <a:p>
            <a:pPr marL="228600" indent="-228600">
              <a:buAutoNum type="arabicPeriod"/>
            </a:pPr>
            <a:r>
              <a:rPr lang="en-US" dirty="0"/>
              <a:t>CTAP w/ Contrast: 915/403 </a:t>
            </a:r>
          </a:p>
          <a:p>
            <a:pPr marL="228600" indent="-228600">
              <a:buAutoNum type="arabicPeriod"/>
            </a:pPr>
            <a:r>
              <a:rPr lang="en-US" dirty="0"/>
              <a:t>CT Chest w/ Contrast: 319 / 173 </a:t>
            </a:r>
          </a:p>
          <a:p>
            <a:r>
              <a:rPr lang="en-US" dirty="0"/>
              <a:t>3. </a:t>
            </a:r>
            <a:r>
              <a:rPr lang="en-US" dirty="0" err="1"/>
              <a:t>ncCT</a:t>
            </a:r>
            <a:r>
              <a:rPr lang="en-US" dirty="0"/>
              <a:t> Head: 258/110 </a:t>
            </a:r>
          </a:p>
          <a:p>
            <a:r>
              <a:rPr lang="en-US" dirty="0"/>
              <a:t>4. CT C-spin w/o Contrast 386 / 164 </a:t>
            </a:r>
          </a:p>
          <a:p>
            <a:r>
              <a:rPr lang="en-US" dirty="0"/>
              <a:t>5. CXR 1 View: 95/41</a:t>
            </a:r>
          </a:p>
          <a:p>
            <a:r>
              <a:rPr lang="en-US" dirty="0"/>
              <a:t>6. CT neck w/ contrast 410/174</a:t>
            </a:r>
          </a:p>
          <a:p>
            <a:endParaRPr lang="en-US" dirty="0"/>
          </a:p>
          <a:p>
            <a:r>
              <a:rPr lang="en-US" dirty="0"/>
              <a:t>Studies 9/21/2020</a:t>
            </a:r>
          </a:p>
          <a:p>
            <a:pPr marL="228600" indent="-228600">
              <a:buAutoNum type="arabicPeriod"/>
            </a:pPr>
            <a:r>
              <a:rPr lang="en-US" dirty="0"/>
              <a:t>XR spine 1 view 46/19</a:t>
            </a:r>
          </a:p>
          <a:p>
            <a:pPr marL="228600" indent="-228600">
              <a:buAutoNum type="arabicPeriod"/>
            </a:pPr>
            <a:endParaRPr lang="en-US" dirty="0"/>
          </a:p>
          <a:p>
            <a:pPr marL="0" indent="0">
              <a:buNone/>
            </a:pPr>
            <a:r>
              <a:rPr lang="en-US" dirty="0"/>
              <a:t>Studies 9/22</a:t>
            </a:r>
          </a:p>
          <a:p>
            <a:pPr marL="228600" indent="-228600">
              <a:buAutoNum type="arabicPeriod"/>
            </a:pPr>
            <a:r>
              <a:rPr lang="en-US" dirty="0"/>
              <a:t>CXR 95/41</a:t>
            </a:r>
          </a:p>
          <a:p>
            <a:pPr marL="228600" indent="-228600">
              <a:buAutoNum type="arabicPeriod"/>
            </a:pPr>
            <a:endParaRPr lang="en-US" dirty="0"/>
          </a:p>
          <a:p>
            <a:pPr marL="0" indent="0">
              <a:buNone/>
            </a:pPr>
            <a:r>
              <a:rPr lang="en-US" dirty="0"/>
              <a:t>9/24, 25, 26</a:t>
            </a:r>
          </a:p>
          <a:p>
            <a:pPr marL="0" indent="0">
              <a:buNone/>
            </a:pPr>
            <a:r>
              <a:rPr lang="en-US" dirty="0"/>
              <a:t>XR abdomen x3 48/21</a:t>
            </a:r>
          </a:p>
          <a:p>
            <a:pPr marL="0" indent="0">
              <a:buNone/>
            </a:pPr>
            <a:endParaRPr lang="en-US" dirty="0"/>
          </a:p>
          <a:p>
            <a:pPr marL="0" indent="0">
              <a:buNone/>
            </a:pPr>
            <a:r>
              <a:rPr lang="en-US" dirty="0"/>
              <a:t>9/28</a:t>
            </a:r>
          </a:p>
          <a:p>
            <a:pPr marL="0" indent="0">
              <a:buNone/>
            </a:pPr>
            <a:r>
              <a:rPr lang="en-US" dirty="0"/>
              <a:t>CTAP w/ contrast: 915/403</a:t>
            </a:r>
          </a:p>
          <a:p>
            <a:pPr marL="0" indent="0">
              <a:buNone/>
            </a:pPr>
            <a:endParaRPr lang="en-US" dirty="0"/>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8DF8A7BD-EEA9-4EAB-9265-1E55B24AD15C}" type="slidenum">
              <a:rPr lang="en-US" smtClean="0"/>
              <a:t>26</a:t>
            </a:fld>
            <a:endParaRPr lang="en-US"/>
          </a:p>
        </p:txBody>
      </p:sp>
    </p:spTree>
    <p:extLst>
      <p:ext uri="{BB962C8B-B14F-4D97-AF65-F5344CB8AC3E}">
        <p14:creationId xmlns:p14="http://schemas.microsoft.com/office/powerpoint/2010/main" val="2716249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DF8A7BD-EEA9-4EAB-9265-1E55B24AD15C}" type="slidenum">
              <a:rPr lang="en-US" smtClean="0"/>
              <a:t>28</a:t>
            </a:fld>
            <a:endParaRPr lang="en-US"/>
          </a:p>
        </p:txBody>
      </p:sp>
    </p:spTree>
    <p:extLst>
      <p:ext uri="{BB962C8B-B14F-4D97-AF65-F5344CB8AC3E}">
        <p14:creationId xmlns:p14="http://schemas.microsoft.com/office/powerpoint/2010/main" val="19820724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5F93D-444E-4145-BBBB-C778E25C74C9}"/>
              </a:ext>
            </a:extLst>
          </p:cNvPr>
          <p:cNvSpPr>
            <a:spLocks noGrp="1"/>
          </p:cNvSpPr>
          <p:nvPr>
            <p:ph type="ctrTitle"/>
          </p:nvPr>
        </p:nvSpPr>
        <p:spPr>
          <a:xfrm>
            <a:off x="1524000" y="1122363"/>
            <a:ext cx="9144000" cy="2387600"/>
          </a:xfrm>
        </p:spPr>
        <p:txBody>
          <a:bodyPr anchor="b"/>
          <a:lstStyle>
            <a:lvl1pPr algn="ctr">
              <a:defRPr sz="60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9B24BD24-6B2D-4F0C-9951-AA45451F6846}"/>
              </a:ext>
            </a:extLst>
          </p:cNvPr>
          <p:cNvSpPr>
            <a:spLocks noGrp="1"/>
          </p:cNvSpPr>
          <p:nvPr>
            <p:ph type="subTitle" idx="1"/>
          </p:nvPr>
        </p:nvSpPr>
        <p:spPr>
          <a:xfrm>
            <a:off x="1524000" y="3602038"/>
            <a:ext cx="9144000" cy="1655762"/>
          </a:xfrm>
        </p:spPr>
        <p:txBody>
          <a:bodyPr/>
          <a:lstStyle>
            <a:lvl1pPr marL="0" indent="0" algn="ctr">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2B613A9D-4B8C-48BE-B4E1-510F9B4E4B6A}"/>
              </a:ext>
            </a:extLst>
          </p:cNvPr>
          <p:cNvSpPr>
            <a:spLocks noGrp="1"/>
          </p:cNvSpPr>
          <p:nvPr>
            <p:ph type="ftr" sz="quarter" idx="11"/>
          </p:nvPr>
        </p:nvSpPr>
        <p:spPr/>
        <p:txBody>
          <a:bodyPr/>
          <a:lstStyle/>
          <a:p>
            <a:endParaRPr lang="en-US" dirty="0"/>
          </a:p>
        </p:txBody>
      </p:sp>
      <p:grpSp>
        <p:nvGrpSpPr>
          <p:cNvPr id="7" name="Group 6">
            <a:extLst>
              <a:ext uri="{FF2B5EF4-FFF2-40B4-BE49-F238E27FC236}">
                <a16:creationId xmlns:a16="http://schemas.microsoft.com/office/drawing/2014/main" id="{E38CF62D-F14E-4580-8184-BC76D68A3BD6}"/>
              </a:ext>
            </a:extLst>
          </p:cNvPr>
          <p:cNvGrpSpPr/>
          <p:nvPr userDrawn="1"/>
        </p:nvGrpSpPr>
        <p:grpSpPr>
          <a:xfrm>
            <a:off x="1419290" y="5344886"/>
            <a:ext cx="9557657" cy="1513114"/>
            <a:chOff x="-101600" y="5349875"/>
            <a:chExt cx="9557657" cy="1513114"/>
          </a:xfrm>
        </p:grpSpPr>
        <p:sp>
          <p:nvSpPr>
            <p:cNvPr id="8" name="Rectangle 7">
              <a:extLst>
                <a:ext uri="{FF2B5EF4-FFF2-40B4-BE49-F238E27FC236}">
                  <a16:creationId xmlns:a16="http://schemas.microsoft.com/office/drawing/2014/main" id="{98222221-99B3-487B-9E84-7709D5058CD5}"/>
                </a:ext>
              </a:extLst>
            </p:cNvPr>
            <p:cNvSpPr/>
            <p:nvPr userDrawn="1"/>
          </p:nvSpPr>
          <p:spPr>
            <a:xfrm>
              <a:off x="-101600" y="5349875"/>
              <a:ext cx="9557657" cy="1513114"/>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F40B73D-FCF3-460C-BA3F-19C814E5B2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97415" y="5608080"/>
              <a:ext cx="5149169" cy="859169"/>
            </a:xfrm>
            <a:prstGeom prst="rect">
              <a:avLst/>
            </a:prstGeom>
          </p:spPr>
        </p:pic>
      </p:grpSp>
    </p:spTree>
    <p:extLst>
      <p:ext uri="{BB962C8B-B14F-4D97-AF65-F5344CB8AC3E}">
        <p14:creationId xmlns:p14="http://schemas.microsoft.com/office/powerpoint/2010/main" val="2825675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2FCA-6B91-457E-AF40-2EAC5AA557E4}"/>
              </a:ext>
            </a:extLst>
          </p:cNvPr>
          <p:cNvSpPr>
            <a:spLocks noGrp="1"/>
          </p:cNvSpPr>
          <p:nvPr>
            <p:ph type="title"/>
          </p:nvPr>
        </p:nvSpPr>
        <p:spPr/>
        <p:txBody>
          <a:bodyPr/>
          <a:lstStyle>
            <a:lvl1pPr>
              <a:defRPr>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183F4AC-E34B-4957-ABA9-8CAD1530B7A6}"/>
              </a:ext>
            </a:extLst>
          </p:cNvPr>
          <p:cNvSpPr>
            <a:spLocks noGrp="1"/>
          </p:cNvSpPr>
          <p:nvPr>
            <p:ph idx="1"/>
          </p:nvPr>
        </p:nvSpPr>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A0DDA22-D261-4BEF-939B-B11C709084D9}"/>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5" name="Footer Placeholder 4">
            <a:extLst>
              <a:ext uri="{FF2B5EF4-FFF2-40B4-BE49-F238E27FC236}">
                <a16:creationId xmlns:a16="http://schemas.microsoft.com/office/drawing/2014/main" id="{D2A1D608-46CB-4D4C-9EF7-17E1ECEC63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372729-3FFD-4115-B0A2-20F313F6DD93}"/>
              </a:ext>
            </a:extLst>
          </p:cNvPr>
          <p:cNvSpPr>
            <a:spLocks noGrp="1"/>
          </p:cNvSpPr>
          <p:nvPr>
            <p:ph type="sldNum" sz="quarter" idx="12"/>
          </p:nvPr>
        </p:nvSpPr>
        <p:spPr/>
        <p:txBody>
          <a:bodyPr/>
          <a:lstStyle/>
          <a:p>
            <a:fld id="{254CFF61-6865-4066-B2A4-5215AA34CCB4}" type="slidenum">
              <a:rPr lang="en-US" smtClean="0"/>
              <a:t>‹#›</a:t>
            </a:fld>
            <a:endParaRPr lang="en-US"/>
          </a:p>
        </p:txBody>
      </p:sp>
      <p:sp>
        <p:nvSpPr>
          <p:cNvPr id="8" name="Rectangle 7">
            <a:extLst>
              <a:ext uri="{FF2B5EF4-FFF2-40B4-BE49-F238E27FC236}">
                <a16:creationId xmlns:a16="http://schemas.microsoft.com/office/drawing/2014/main" id="{E1D6DA23-E649-4B0B-B20A-AB265094D053}"/>
              </a:ext>
            </a:extLst>
          </p:cNvPr>
          <p:cNvSpPr/>
          <p:nvPr userDrawn="1"/>
        </p:nvSpPr>
        <p:spPr>
          <a:xfrm>
            <a:off x="0" y="6241046"/>
            <a:ext cx="12192000" cy="60234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E8DFB9A-F977-4B78-8428-F8ACEDCF83F8}"/>
              </a:ext>
            </a:extLst>
          </p:cNvPr>
          <p:cNvSpPr txBox="1"/>
          <p:nvPr userDrawn="1"/>
        </p:nvSpPr>
        <p:spPr>
          <a:xfrm>
            <a:off x="4221583" y="6336672"/>
            <a:ext cx="3693885" cy="338554"/>
          </a:xfrm>
          <a:prstGeom prst="rect">
            <a:avLst/>
          </a:prstGeom>
          <a:noFill/>
        </p:spPr>
        <p:txBody>
          <a:bodyPr wrap="square" rtlCol="0">
            <a:spAutoFit/>
          </a:bodyPr>
          <a:lstStyle/>
          <a:p>
            <a:pPr algn="ctr"/>
            <a:r>
              <a:rPr lang="en-US" sz="1600" dirty="0">
                <a:solidFill>
                  <a:schemeClr val="bg1"/>
                </a:solidFill>
                <a:latin typeface="Adobe Garamond Pro" panose="02020502060506020403" pitchFamily="18" charset="0"/>
              </a:rPr>
              <a:t>McGovern Medical School</a:t>
            </a:r>
          </a:p>
        </p:txBody>
      </p:sp>
    </p:spTree>
    <p:extLst>
      <p:ext uri="{BB962C8B-B14F-4D97-AF65-F5344CB8AC3E}">
        <p14:creationId xmlns:p14="http://schemas.microsoft.com/office/powerpoint/2010/main" val="2707886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6F83F-EE9C-45BA-B0AF-DDE4DABA37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FEF7D3-6DEB-44BC-9B6F-26D4AC5B2C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A932AF-7DF9-42DC-B0DE-74A4FB53FFE6}"/>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5" name="Footer Placeholder 4">
            <a:extLst>
              <a:ext uri="{FF2B5EF4-FFF2-40B4-BE49-F238E27FC236}">
                <a16:creationId xmlns:a16="http://schemas.microsoft.com/office/drawing/2014/main" id="{8CB66233-2BE1-43F2-9612-05A4B52549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8702B0-FB7F-4380-ABB6-6B8C596FA258}"/>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3868634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C61A3-724B-48E9-A36F-D0A30C6FDF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161AE6-3729-4AD6-A3D8-36C1BC2874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5FDA9C-B802-4CC5-B791-1F957C7CF1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50E1D7-F9C1-4723-9BF3-3F9095DE46BA}"/>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6" name="Footer Placeholder 5">
            <a:extLst>
              <a:ext uri="{FF2B5EF4-FFF2-40B4-BE49-F238E27FC236}">
                <a16:creationId xmlns:a16="http://schemas.microsoft.com/office/drawing/2014/main" id="{489620F4-9E91-4C6C-B120-FD2BCD741A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D4600-8EBC-419A-9441-48F49E0721D6}"/>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21953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8342-8909-46BB-AB91-2886417478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306153-D4B5-42BC-94BF-CCF6AAB807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B18DEF-7A6B-4804-8CD2-F1BEE79C32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3FDDFE-E25C-422B-8538-26A54E9DD6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961F16-A61F-48CA-B6DE-D6E12EDB39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244A6B-9661-439F-9D22-03589EE02631}"/>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8" name="Footer Placeholder 7">
            <a:extLst>
              <a:ext uri="{FF2B5EF4-FFF2-40B4-BE49-F238E27FC236}">
                <a16:creationId xmlns:a16="http://schemas.microsoft.com/office/drawing/2014/main" id="{337C780C-C0CC-45E5-A032-268309A34B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865D89-38A2-4677-BC7F-BA0DFB8BF75B}"/>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4097770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87E8F-1087-4C29-91D5-5319DF46AD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222BD7-97F6-40D9-9330-6067D32BE0BE}"/>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4" name="Footer Placeholder 3">
            <a:extLst>
              <a:ext uri="{FF2B5EF4-FFF2-40B4-BE49-F238E27FC236}">
                <a16:creationId xmlns:a16="http://schemas.microsoft.com/office/drawing/2014/main" id="{6A7C63E3-8BB5-4DB5-9FE7-59B4EF121B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FE7BE7-9B7D-439A-B4C8-0D57FFDB1D1D}"/>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3450339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4C6209-C741-4EA6-81CA-0575872F3197}"/>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3" name="Footer Placeholder 2">
            <a:extLst>
              <a:ext uri="{FF2B5EF4-FFF2-40B4-BE49-F238E27FC236}">
                <a16:creationId xmlns:a16="http://schemas.microsoft.com/office/drawing/2014/main" id="{36E86C08-0FEA-437E-8DBF-5BD1791C75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0BBC8D-78AC-45D8-A593-15294AC8E4D0}"/>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3525478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4A346-4AB2-425B-83F7-48B3F17892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2FE7E43-D112-495C-B052-5F3DAAF573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716687-90F1-40FB-A522-1F9B085D49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10480F-A465-495B-9EA4-72137FEF8467}"/>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6" name="Footer Placeholder 5">
            <a:extLst>
              <a:ext uri="{FF2B5EF4-FFF2-40B4-BE49-F238E27FC236}">
                <a16:creationId xmlns:a16="http://schemas.microsoft.com/office/drawing/2014/main" id="{707AD194-635C-4AD9-AAD1-D577333738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FC7DAD-276A-4260-9133-248664785D35}"/>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87540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2B3DC-A03B-4FA5-8A8C-D4BB390E9D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48096A-7F3A-4B39-8832-44F8D56D55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3763CA-7EBF-4C4A-9074-CB302B666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D08105-3176-4977-BE65-2745C6DD67DF}"/>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6" name="Footer Placeholder 5">
            <a:extLst>
              <a:ext uri="{FF2B5EF4-FFF2-40B4-BE49-F238E27FC236}">
                <a16:creationId xmlns:a16="http://schemas.microsoft.com/office/drawing/2014/main" id="{84AE6514-1EDE-4CA6-9EE3-9D3CC6563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BCC4D9-8EFA-4513-B08A-26281EBEEC23}"/>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2337309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ECF77-DF06-493D-A550-E6B5FDC53A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FCBB4A2-208D-4A95-9445-906CBBD7A6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157EFB-143F-46F8-89FF-466389C20D16}"/>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5" name="Footer Placeholder 4">
            <a:extLst>
              <a:ext uri="{FF2B5EF4-FFF2-40B4-BE49-F238E27FC236}">
                <a16:creationId xmlns:a16="http://schemas.microsoft.com/office/drawing/2014/main" id="{9F7A9644-500A-4D4E-A7FB-722AC224A1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E5EE65-0676-4436-A45E-EB4867A0484F}"/>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1129398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0F6F57-C2DA-4B49-AE74-40A4E544DA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363672-9AE6-4139-B826-132B27A00D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955986-5B03-43D0-B9AE-415952FB4385}"/>
              </a:ext>
            </a:extLst>
          </p:cNvPr>
          <p:cNvSpPr>
            <a:spLocks noGrp="1"/>
          </p:cNvSpPr>
          <p:nvPr>
            <p:ph type="dt" sz="half" idx="10"/>
          </p:nvPr>
        </p:nvSpPr>
        <p:spPr/>
        <p:txBody>
          <a:bodyPr/>
          <a:lstStyle/>
          <a:p>
            <a:fld id="{FFC56365-18A5-4883-8E30-8DC8FAEB18E3}" type="datetimeFigureOut">
              <a:rPr lang="en-US" smtClean="0"/>
              <a:t>12/9/2020</a:t>
            </a:fld>
            <a:endParaRPr lang="en-US"/>
          </a:p>
        </p:txBody>
      </p:sp>
      <p:sp>
        <p:nvSpPr>
          <p:cNvPr id="5" name="Footer Placeholder 4">
            <a:extLst>
              <a:ext uri="{FF2B5EF4-FFF2-40B4-BE49-F238E27FC236}">
                <a16:creationId xmlns:a16="http://schemas.microsoft.com/office/drawing/2014/main" id="{1EA3C262-2476-487A-90A4-BE2F30EBA5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018207-C586-47C8-A5C6-D58927885A4C}"/>
              </a:ext>
            </a:extLst>
          </p:cNvPr>
          <p:cNvSpPr>
            <a:spLocks noGrp="1"/>
          </p:cNvSpPr>
          <p:nvPr>
            <p:ph type="sldNum" sz="quarter" idx="12"/>
          </p:nvPr>
        </p:nvSpPr>
        <p:spPr/>
        <p:txBody>
          <a:bodyPr/>
          <a:lstStyle/>
          <a:p>
            <a:fld id="{254CFF61-6865-4066-B2A4-5215AA34CCB4}" type="slidenum">
              <a:rPr lang="en-US" smtClean="0"/>
              <a:t>‹#›</a:t>
            </a:fld>
            <a:endParaRPr lang="en-US"/>
          </a:p>
        </p:txBody>
      </p:sp>
    </p:spTree>
    <p:extLst>
      <p:ext uri="{BB962C8B-B14F-4D97-AF65-F5344CB8AC3E}">
        <p14:creationId xmlns:p14="http://schemas.microsoft.com/office/powerpoint/2010/main" val="4182226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6D748D-1C6F-4CC0-B18D-E1409E33BB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2BEAE89-AE55-4A97-B0FF-28649F74D1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9893511-DB32-4F69-A48A-528C891C04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56365-18A5-4883-8E30-8DC8FAEB18E3}" type="datetimeFigureOut">
              <a:rPr lang="en-US" smtClean="0"/>
              <a:t>12/9/2020</a:t>
            </a:fld>
            <a:endParaRPr lang="en-US"/>
          </a:p>
        </p:txBody>
      </p:sp>
      <p:sp>
        <p:nvSpPr>
          <p:cNvPr id="5" name="Footer Placeholder 4">
            <a:extLst>
              <a:ext uri="{FF2B5EF4-FFF2-40B4-BE49-F238E27FC236}">
                <a16:creationId xmlns:a16="http://schemas.microsoft.com/office/drawing/2014/main" id="{776EAA80-D800-4539-BF4B-C095AE3943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784420-738F-4948-8D5B-A3FED505E8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CFF61-6865-4066-B2A4-5215AA34CCB4}" type="slidenum">
              <a:rPr lang="en-US" smtClean="0"/>
              <a:t>‹#›</a:t>
            </a:fld>
            <a:endParaRPr lang="en-US"/>
          </a:p>
        </p:txBody>
      </p:sp>
    </p:spTree>
    <p:extLst>
      <p:ext uri="{BB962C8B-B14F-4D97-AF65-F5344CB8AC3E}">
        <p14:creationId xmlns:p14="http://schemas.microsoft.com/office/powerpoint/2010/main" val="1240482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aospine.aofoundation.org/Structure/education/online-education/classifications/Pages/classifications.asp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scriptmag.com/features/writers-on-the-web-theme-and-asking-the-central-question-what-the-heck-is-my-web-series-about" TargetMode="External"/><Relationship Id="rId2" Type="http://schemas.openxmlformats.org/officeDocument/2006/relationships/image" Target="../media/image2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6D681-B8FD-4347-800D-AA193CFD5D55}"/>
              </a:ext>
            </a:extLst>
          </p:cNvPr>
          <p:cNvSpPr>
            <a:spLocks noGrp="1"/>
          </p:cNvSpPr>
          <p:nvPr>
            <p:ph type="ctrTitle"/>
          </p:nvPr>
        </p:nvSpPr>
        <p:spPr>
          <a:xfrm>
            <a:off x="1607976" y="1530219"/>
            <a:ext cx="9144000" cy="944045"/>
          </a:xfrm>
        </p:spPr>
        <p:txBody>
          <a:bodyPr/>
          <a:lstStyle/>
          <a:p>
            <a:r>
              <a:rPr lang="en-US" dirty="0"/>
              <a:t>A Dagger to </a:t>
            </a:r>
            <a:r>
              <a:rPr lang="en-US"/>
              <a:t>the Spine</a:t>
            </a:r>
            <a:endParaRPr lang="en-US" dirty="0"/>
          </a:p>
        </p:txBody>
      </p:sp>
      <p:sp>
        <p:nvSpPr>
          <p:cNvPr id="3" name="Subtitle 2">
            <a:extLst>
              <a:ext uri="{FF2B5EF4-FFF2-40B4-BE49-F238E27FC236}">
                <a16:creationId xmlns:a16="http://schemas.microsoft.com/office/drawing/2014/main" id="{1F4D603A-7EEC-4D1E-B5C5-4348356C0753}"/>
              </a:ext>
            </a:extLst>
          </p:cNvPr>
          <p:cNvSpPr>
            <a:spLocks noGrp="1"/>
          </p:cNvSpPr>
          <p:nvPr>
            <p:ph type="subTitle" idx="1"/>
          </p:nvPr>
        </p:nvSpPr>
        <p:spPr/>
        <p:txBody>
          <a:bodyPr>
            <a:normAutofit lnSpcReduction="10000"/>
          </a:bodyPr>
          <a:lstStyle/>
          <a:p>
            <a:r>
              <a:rPr lang="en-US" dirty="0"/>
              <a:t>Frederick LeMaistre</a:t>
            </a:r>
          </a:p>
          <a:p>
            <a:r>
              <a:rPr lang="en-US" dirty="0"/>
              <a:t>12/11/2020</a:t>
            </a:r>
          </a:p>
          <a:p>
            <a:r>
              <a:rPr lang="en-US" dirty="0"/>
              <a:t>Diagnostic Radiology RAD 4001</a:t>
            </a:r>
          </a:p>
          <a:p>
            <a:r>
              <a:rPr lang="en-US" dirty="0"/>
              <a:t>Corresponding faculty: Dr. Hester</a:t>
            </a:r>
          </a:p>
        </p:txBody>
      </p:sp>
    </p:spTree>
    <p:extLst>
      <p:ext uri="{BB962C8B-B14F-4D97-AF65-F5344CB8AC3E}">
        <p14:creationId xmlns:p14="http://schemas.microsoft.com/office/powerpoint/2010/main" val="1329531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1E91-4F42-403A-A4AF-58C8F8A7DFB1}"/>
              </a:ext>
            </a:extLst>
          </p:cNvPr>
          <p:cNvSpPr>
            <a:spLocks noGrp="1"/>
          </p:cNvSpPr>
          <p:nvPr>
            <p:ph type="title"/>
          </p:nvPr>
        </p:nvSpPr>
        <p:spPr/>
        <p:txBody>
          <a:bodyPr/>
          <a:lstStyle/>
          <a:p>
            <a:r>
              <a:rPr lang="en-US" dirty="0"/>
              <a:t>Clinical History</a:t>
            </a:r>
          </a:p>
        </p:txBody>
      </p:sp>
      <p:sp>
        <p:nvSpPr>
          <p:cNvPr id="3" name="Content Placeholder 2">
            <a:extLst>
              <a:ext uri="{FF2B5EF4-FFF2-40B4-BE49-F238E27FC236}">
                <a16:creationId xmlns:a16="http://schemas.microsoft.com/office/drawing/2014/main" id="{D147E120-3F07-4FB1-9690-F2D8CBCB0969}"/>
              </a:ext>
            </a:extLst>
          </p:cNvPr>
          <p:cNvSpPr>
            <a:spLocks noGrp="1"/>
          </p:cNvSpPr>
          <p:nvPr>
            <p:ph idx="1"/>
          </p:nvPr>
        </p:nvSpPr>
        <p:spPr/>
        <p:txBody>
          <a:bodyPr>
            <a:normAutofit/>
          </a:bodyPr>
          <a:lstStyle/>
          <a:p>
            <a:r>
              <a:rPr lang="en-US" dirty="0"/>
              <a:t>45yo male w/ a PMHx of ankylosing spondylitis who presented w/ bilat leg weakness after falling from wheel chair</a:t>
            </a:r>
          </a:p>
          <a:p>
            <a:pPr lvl="1"/>
            <a:r>
              <a:rPr lang="en-US" dirty="0"/>
              <a:t>Pt is ambulatory at baseline, wheelchair use due to meniscus injury</a:t>
            </a:r>
          </a:p>
          <a:p>
            <a:pPr lvl="1"/>
            <a:r>
              <a:rPr lang="en-US" dirty="0"/>
              <a:t>Denied LOC, able to return to wheelchair and into house to dial 911 due to neck pain, arm weakness, bilat hand numbness, and BLE numbness below knee</a:t>
            </a:r>
          </a:p>
          <a:p>
            <a:pPr lvl="1"/>
            <a:r>
              <a:rPr lang="en-US" dirty="0"/>
              <a:t>Unable to move legs upon arrival to ED</a:t>
            </a:r>
          </a:p>
        </p:txBody>
      </p:sp>
    </p:spTree>
    <p:extLst>
      <p:ext uri="{BB962C8B-B14F-4D97-AF65-F5344CB8AC3E}">
        <p14:creationId xmlns:p14="http://schemas.microsoft.com/office/powerpoint/2010/main" val="3364752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8126-391E-4D2F-A87A-DDDC6652C1C3}"/>
              </a:ext>
            </a:extLst>
          </p:cNvPr>
          <p:cNvSpPr>
            <a:spLocks noGrp="1"/>
          </p:cNvSpPr>
          <p:nvPr>
            <p:ph type="title"/>
          </p:nvPr>
        </p:nvSpPr>
        <p:spPr>
          <a:xfrm>
            <a:off x="838200" y="365126"/>
            <a:ext cx="3631442" cy="1190626"/>
          </a:xfrm>
        </p:spPr>
        <p:txBody>
          <a:bodyPr/>
          <a:lstStyle/>
          <a:p>
            <a:r>
              <a:rPr lang="en-US" dirty="0"/>
              <a:t>Clinical History</a:t>
            </a:r>
          </a:p>
        </p:txBody>
      </p:sp>
      <p:sp>
        <p:nvSpPr>
          <p:cNvPr id="3" name="Content Placeholder 2">
            <a:extLst>
              <a:ext uri="{FF2B5EF4-FFF2-40B4-BE49-F238E27FC236}">
                <a16:creationId xmlns:a16="http://schemas.microsoft.com/office/drawing/2014/main" id="{42508C4B-F587-4757-ABAE-1745234BBFEC}"/>
              </a:ext>
            </a:extLst>
          </p:cNvPr>
          <p:cNvSpPr>
            <a:spLocks noGrp="1"/>
          </p:cNvSpPr>
          <p:nvPr>
            <p:ph idx="1"/>
          </p:nvPr>
        </p:nvSpPr>
        <p:spPr/>
        <p:txBody>
          <a:bodyPr>
            <a:normAutofit/>
          </a:bodyPr>
          <a:lstStyle/>
          <a:p>
            <a:r>
              <a:rPr lang="en-US" dirty="0"/>
              <a:t>Vitals WNL</a:t>
            </a:r>
          </a:p>
          <a:p>
            <a:r>
              <a:rPr lang="en-US" dirty="0"/>
              <a:t>Labs</a:t>
            </a:r>
          </a:p>
          <a:p>
            <a:endParaRPr lang="en-US" dirty="0"/>
          </a:p>
          <a:p>
            <a:pPr marL="457200" lvl="1" indent="0">
              <a:buNone/>
            </a:pPr>
            <a:endParaRPr lang="en-US" dirty="0"/>
          </a:p>
          <a:p>
            <a:r>
              <a:rPr lang="en-US" dirty="0"/>
              <a:t>Physical Exam</a:t>
            </a:r>
          </a:p>
          <a:p>
            <a:pPr lvl="1"/>
            <a:r>
              <a:rPr lang="en-US" dirty="0"/>
              <a:t>Deceased sensation in BUE elbows down, BLE form knees down w/ 0/5 strength bilat legs</a:t>
            </a:r>
          </a:p>
          <a:p>
            <a:pPr lvl="1"/>
            <a:r>
              <a:rPr lang="en-US" dirty="0"/>
              <a:t>obesity, neck tenderness, reducible ventral hernia</a:t>
            </a:r>
          </a:p>
          <a:p>
            <a:pPr lvl="1"/>
            <a:r>
              <a:rPr lang="en-US" dirty="0"/>
              <a:t>Pertinent negs: No saddle anesthsia present, normal rectal tone </a:t>
            </a:r>
          </a:p>
          <a:p>
            <a:pPr marL="457200" lvl="1" indent="0">
              <a:buNone/>
            </a:pPr>
            <a:endParaRPr lang="en-US" dirty="0"/>
          </a:p>
          <a:p>
            <a:pPr marL="0" indent="0">
              <a:buNone/>
            </a:pPr>
            <a:endParaRPr lang="en-US" dirty="0"/>
          </a:p>
          <a:p>
            <a:endParaRPr lang="en-US" dirty="0"/>
          </a:p>
        </p:txBody>
      </p:sp>
      <p:cxnSp>
        <p:nvCxnSpPr>
          <p:cNvPr id="5" name="Straight Connector 4">
            <a:extLst>
              <a:ext uri="{FF2B5EF4-FFF2-40B4-BE49-F238E27FC236}">
                <a16:creationId xmlns:a16="http://schemas.microsoft.com/office/drawing/2014/main" id="{0D33A96D-EEAD-4397-BB2D-C6B7F05A9E87}"/>
              </a:ext>
            </a:extLst>
          </p:cNvPr>
          <p:cNvCxnSpPr>
            <a:cxnSpLocks/>
          </p:cNvCxnSpPr>
          <p:nvPr/>
        </p:nvCxnSpPr>
        <p:spPr>
          <a:xfrm>
            <a:off x="3149973" y="2891636"/>
            <a:ext cx="2067635" cy="2594"/>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32E7E96-F264-49F1-BBB5-3835A798829E}"/>
              </a:ext>
            </a:extLst>
          </p:cNvPr>
          <p:cNvCxnSpPr/>
          <p:nvPr/>
        </p:nvCxnSpPr>
        <p:spPr>
          <a:xfrm>
            <a:off x="3736826" y="2391858"/>
            <a:ext cx="0" cy="100474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84C438A-57C6-4DB6-B20F-3AB111E81C5B}"/>
              </a:ext>
            </a:extLst>
          </p:cNvPr>
          <p:cNvCxnSpPr>
            <a:cxnSpLocks/>
          </p:cNvCxnSpPr>
          <p:nvPr/>
        </p:nvCxnSpPr>
        <p:spPr>
          <a:xfrm>
            <a:off x="4387369" y="2391858"/>
            <a:ext cx="0" cy="100474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721E3F3-2D42-430E-A387-BD28A3723AA7}"/>
              </a:ext>
            </a:extLst>
          </p:cNvPr>
          <p:cNvCxnSpPr>
            <a:cxnSpLocks/>
          </p:cNvCxnSpPr>
          <p:nvPr/>
        </p:nvCxnSpPr>
        <p:spPr>
          <a:xfrm flipH="1">
            <a:off x="5217608" y="2526795"/>
            <a:ext cx="288878" cy="3752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5F50EE3-CC86-4CFA-A091-BC6A54521093}"/>
              </a:ext>
            </a:extLst>
          </p:cNvPr>
          <p:cNvCxnSpPr>
            <a:cxnSpLocks/>
          </p:cNvCxnSpPr>
          <p:nvPr/>
        </p:nvCxnSpPr>
        <p:spPr>
          <a:xfrm>
            <a:off x="7115551" y="2454799"/>
            <a:ext cx="879998" cy="8176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D63A7D2-91BA-4DDD-AF0D-402D3D2FB5BC}"/>
              </a:ext>
            </a:extLst>
          </p:cNvPr>
          <p:cNvCxnSpPr>
            <a:cxnSpLocks/>
          </p:cNvCxnSpPr>
          <p:nvPr/>
        </p:nvCxnSpPr>
        <p:spPr>
          <a:xfrm flipH="1">
            <a:off x="7136024" y="2438231"/>
            <a:ext cx="858322" cy="834213"/>
          </a:xfrm>
          <a:prstGeom prst="line">
            <a:avLst/>
          </a:prstGeom>
        </p:spPr>
        <p:style>
          <a:lnRef idx="1">
            <a:schemeClr val="accent1"/>
          </a:lnRef>
          <a:fillRef idx="0">
            <a:schemeClr val="accent1"/>
          </a:fillRef>
          <a:effectRef idx="0">
            <a:schemeClr val="accent1"/>
          </a:effectRef>
          <a:fontRef idx="minor">
            <a:schemeClr val="tx1"/>
          </a:fontRef>
        </p:style>
      </p:cxnSp>
      <p:sp>
        <p:nvSpPr>
          <p:cNvPr id="20" name="Title 1">
            <a:extLst>
              <a:ext uri="{FF2B5EF4-FFF2-40B4-BE49-F238E27FC236}">
                <a16:creationId xmlns:a16="http://schemas.microsoft.com/office/drawing/2014/main" id="{F37CC9E2-8396-497C-8980-5B9611AFF824}"/>
              </a:ext>
            </a:extLst>
          </p:cNvPr>
          <p:cNvSpPr txBox="1">
            <a:spLocks/>
          </p:cNvSpPr>
          <p:nvPr/>
        </p:nvSpPr>
        <p:spPr>
          <a:xfrm>
            <a:off x="3149973" y="2289783"/>
            <a:ext cx="934872" cy="72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137</a:t>
            </a:r>
          </a:p>
        </p:txBody>
      </p:sp>
      <p:sp>
        <p:nvSpPr>
          <p:cNvPr id="21" name="Title 1">
            <a:extLst>
              <a:ext uri="{FF2B5EF4-FFF2-40B4-BE49-F238E27FC236}">
                <a16:creationId xmlns:a16="http://schemas.microsoft.com/office/drawing/2014/main" id="{EA476CE9-5238-40FF-B8E8-FDE41B8674B5}"/>
              </a:ext>
            </a:extLst>
          </p:cNvPr>
          <p:cNvSpPr txBox="1">
            <a:spLocks/>
          </p:cNvSpPr>
          <p:nvPr/>
        </p:nvSpPr>
        <p:spPr>
          <a:xfrm>
            <a:off x="3082871" y="2806217"/>
            <a:ext cx="934872" cy="72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3.7</a:t>
            </a:r>
          </a:p>
        </p:txBody>
      </p:sp>
      <p:sp>
        <p:nvSpPr>
          <p:cNvPr id="22" name="Title 1">
            <a:extLst>
              <a:ext uri="{FF2B5EF4-FFF2-40B4-BE49-F238E27FC236}">
                <a16:creationId xmlns:a16="http://schemas.microsoft.com/office/drawing/2014/main" id="{51CF1565-2907-41AC-A905-D301ED44E458}"/>
              </a:ext>
            </a:extLst>
          </p:cNvPr>
          <p:cNvSpPr txBox="1">
            <a:spLocks/>
          </p:cNvSpPr>
          <p:nvPr/>
        </p:nvSpPr>
        <p:spPr>
          <a:xfrm>
            <a:off x="3768671" y="2300444"/>
            <a:ext cx="934872" cy="72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105</a:t>
            </a:r>
          </a:p>
        </p:txBody>
      </p:sp>
      <p:sp>
        <p:nvSpPr>
          <p:cNvPr id="23" name="Title 1">
            <a:extLst>
              <a:ext uri="{FF2B5EF4-FFF2-40B4-BE49-F238E27FC236}">
                <a16:creationId xmlns:a16="http://schemas.microsoft.com/office/drawing/2014/main" id="{C7D605F0-FBCF-4240-92CD-2F3BFDFB3ECA}"/>
              </a:ext>
            </a:extLst>
          </p:cNvPr>
          <p:cNvSpPr txBox="1">
            <a:spLocks/>
          </p:cNvSpPr>
          <p:nvPr/>
        </p:nvSpPr>
        <p:spPr>
          <a:xfrm>
            <a:off x="3831223" y="2806217"/>
            <a:ext cx="934872" cy="72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22</a:t>
            </a:r>
          </a:p>
        </p:txBody>
      </p:sp>
      <p:sp>
        <p:nvSpPr>
          <p:cNvPr id="24" name="Title 1">
            <a:extLst>
              <a:ext uri="{FF2B5EF4-FFF2-40B4-BE49-F238E27FC236}">
                <a16:creationId xmlns:a16="http://schemas.microsoft.com/office/drawing/2014/main" id="{CC4DC5DE-C063-4CC2-9E44-0C891847F9F7}"/>
              </a:ext>
            </a:extLst>
          </p:cNvPr>
          <p:cNvSpPr txBox="1">
            <a:spLocks/>
          </p:cNvSpPr>
          <p:nvPr/>
        </p:nvSpPr>
        <p:spPr>
          <a:xfrm>
            <a:off x="4538516" y="2289783"/>
            <a:ext cx="779989" cy="72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11.0</a:t>
            </a:r>
          </a:p>
        </p:txBody>
      </p:sp>
      <p:sp>
        <p:nvSpPr>
          <p:cNvPr id="25" name="Title 1">
            <a:extLst>
              <a:ext uri="{FF2B5EF4-FFF2-40B4-BE49-F238E27FC236}">
                <a16:creationId xmlns:a16="http://schemas.microsoft.com/office/drawing/2014/main" id="{1B8DD818-E9A9-4057-A5A8-223A2AD53B44}"/>
              </a:ext>
            </a:extLst>
          </p:cNvPr>
          <p:cNvSpPr txBox="1">
            <a:spLocks/>
          </p:cNvSpPr>
          <p:nvPr/>
        </p:nvSpPr>
        <p:spPr>
          <a:xfrm>
            <a:off x="4425470" y="2744163"/>
            <a:ext cx="934872" cy="72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0.6</a:t>
            </a:r>
          </a:p>
        </p:txBody>
      </p:sp>
      <p:sp>
        <p:nvSpPr>
          <p:cNvPr id="27" name="Title 1">
            <a:extLst>
              <a:ext uri="{FF2B5EF4-FFF2-40B4-BE49-F238E27FC236}">
                <a16:creationId xmlns:a16="http://schemas.microsoft.com/office/drawing/2014/main" id="{11BCB2F9-7326-48A0-B502-1744E6A87F90}"/>
              </a:ext>
            </a:extLst>
          </p:cNvPr>
          <p:cNvSpPr txBox="1">
            <a:spLocks/>
          </p:cNvSpPr>
          <p:nvPr/>
        </p:nvSpPr>
        <p:spPr>
          <a:xfrm>
            <a:off x="5322241" y="2477344"/>
            <a:ext cx="934872" cy="72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119</a:t>
            </a:r>
          </a:p>
        </p:txBody>
      </p:sp>
      <p:sp>
        <p:nvSpPr>
          <p:cNvPr id="28" name="Title 1">
            <a:extLst>
              <a:ext uri="{FF2B5EF4-FFF2-40B4-BE49-F238E27FC236}">
                <a16:creationId xmlns:a16="http://schemas.microsoft.com/office/drawing/2014/main" id="{4E72C130-CCDC-482A-8D2D-88353C449AE4}"/>
              </a:ext>
            </a:extLst>
          </p:cNvPr>
          <p:cNvSpPr txBox="1">
            <a:spLocks/>
          </p:cNvSpPr>
          <p:nvPr/>
        </p:nvSpPr>
        <p:spPr>
          <a:xfrm>
            <a:off x="6823261" y="2547121"/>
            <a:ext cx="671870" cy="6791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11.5</a:t>
            </a:r>
          </a:p>
        </p:txBody>
      </p:sp>
      <p:sp>
        <p:nvSpPr>
          <p:cNvPr id="29" name="Title 1">
            <a:extLst>
              <a:ext uri="{FF2B5EF4-FFF2-40B4-BE49-F238E27FC236}">
                <a16:creationId xmlns:a16="http://schemas.microsoft.com/office/drawing/2014/main" id="{6BEC8485-077B-4F4F-91BD-DABF6BD95CED}"/>
              </a:ext>
            </a:extLst>
          </p:cNvPr>
          <p:cNvSpPr txBox="1">
            <a:spLocks/>
          </p:cNvSpPr>
          <p:nvPr/>
        </p:nvSpPr>
        <p:spPr>
          <a:xfrm>
            <a:off x="7290697" y="2163384"/>
            <a:ext cx="934872" cy="72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11.6</a:t>
            </a:r>
          </a:p>
        </p:txBody>
      </p:sp>
      <p:sp>
        <p:nvSpPr>
          <p:cNvPr id="30" name="Title 1">
            <a:extLst>
              <a:ext uri="{FF2B5EF4-FFF2-40B4-BE49-F238E27FC236}">
                <a16:creationId xmlns:a16="http://schemas.microsoft.com/office/drawing/2014/main" id="{117E251B-C0CF-4FB7-9CD6-AF6A1E1BBDCB}"/>
              </a:ext>
            </a:extLst>
          </p:cNvPr>
          <p:cNvSpPr txBox="1">
            <a:spLocks/>
          </p:cNvSpPr>
          <p:nvPr/>
        </p:nvSpPr>
        <p:spPr>
          <a:xfrm>
            <a:off x="7797655" y="2547121"/>
            <a:ext cx="934872" cy="725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224</a:t>
            </a:r>
          </a:p>
        </p:txBody>
      </p:sp>
      <p:cxnSp>
        <p:nvCxnSpPr>
          <p:cNvPr id="32" name="Straight Connector 31">
            <a:extLst>
              <a:ext uri="{FF2B5EF4-FFF2-40B4-BE49-F238E27FC236}">
                <a16:creationId xmlns:a16="http://schemas.microsoft.com/office/drawing/2014/main" id="{546F3988-94DA-4F27-A75F-207BFADDB4DF}"/>
              </a:ext>
            </a:extLst>
          </p:cNvPr>
          <p:cNvCxnSpPr>
            <a:cxnSpLocks/>
          </p:cNvCxnSpPr>
          <p:nvPr/>
        </p:nvCxnSpPr>
        <p:spPr>
          <a:xfrm flipH="1" flipV="1">
            <a:off x="5244052" y="2902014"/>
            <a:ext cx="285750" cy="33046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itle 1">
            <a:extLst>
              <a:ext uri="{FF2B5EF4-FFF2-40B4-BE49-F238E27FC236}">
                <a16:creationId xmlns:a16="http://schemas.microsoft.com/office/drawing/2014/main" id="{527F29C9-F5E7-40F2-99F3-F76DAC883EB4}"/>
              </a:ext>
            </a:extLst>
          </p:cNvPr>
          <p:cNvSpPr txBox="1">
            <a:spLocks/>
          </p:cNvSpPr>
          <p:nvPr/>
        </p:nvSpPr>
        <p:spPr>
          <a:xfrm>
            <a:off x="7298440" y="2902013"/>
            <a:ext cx="803656" cy="6947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mj-lt"/>
                <a:ea typeface="+mj-ea"/>
                <a:cs typeface="+mj-cs"/>
              </a:defRPr>
            </a:lvl1pPr>
          </a:lstStyle>
          <a:p>
            <a:r>
              <a:rPr lang="en-US" sz="1800" dirty="0"/>
              <a:t>36.7</a:t>
            </a:r>
          </a:p>
        </p:txBody>
      </p:sp>
    </p:spTree>
    <p:extLst>
      <p:ext uri="{BB962C8B-B14F-4D97-AF65-F5344CB8AC3E}">
        <p14:creationId xmlns:p14="http://schemas.microsoft.com/office/powerpoint/2010/main" val="3218010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F9590-3264-495F-9221-A5B9FF8A4EBA}"/>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2F0D4D6D-D093-4C79-BAFB-C55FB31284C4}"/>
              </a:ext>
            </a:extLst>
          </p:cNvPr>
          <p:cNvSpPr>
            <a:spLocks noGrp="1"/>
          </p:cNvSpPr>
          <p:nvPr>
            <p:ph idx="1"/>
          </p:nvPr>
        </p:nvSpPr>
        <p:spPr/>
        <p:txBody>
          <a:bodyPr/>
          <a:lstStyle/>
          <a:p>
            <a:r>
              <a:rPr lang="en-US" dirty="0"/>
              <a:t>Initial trauma workup of patient </a:t>
            </a:r>
          </a:p>
          <a:p>
            <a:pPr lvl="1"/>
            <a:r>
              <a:rPr lang="en-US" dirty="0"/>
              <a:t>CT head</a:t>
            </a:r>
          </a:p>
          <a:p>
            <a:pPr lvl="1"/>
            <a:r>
              <a:rPr lang="en-US" dirty="0"/>
              <a:t>CXR</a:t>
            </a:r>
          </a:p>
          <a:p>
            <a:pPr lvl="1"/>
            <a:r>
              <a:rPr lang="en-US" dirty="0"/>
              <a:t>CT C-spine w/o Contrast </a:t>
            </a:r>
          </a:p>
          <a:p>
            <a:pPr lvl="1"/>
            <a:r>
              <a:rPr lang="en-US" dirty="0"/>
              <a:t>CT Chest</a:t>
            </a:r>
          </a:p>
          <a:p>
            <a:endParaRPr lang="en-US" dirty="0"/>
          </a:p>
        </p:txBody>
      </p:sp>
    </p:spTree>
    <p:extLst>
      <p:ext uri="{BB962C8B-B14F-4D97-AF65-F5344CB8AC3E}">
        <p14:creationId xmlns:p14="http://schemas.microsoft.com/office/powerpoint/2010/main" val="178483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1ACC3-27C8-4854-A9E8-9B2BCB01416F}"/>
              </a:ext>
            </a:extLst>
          </p:cNvPr>
          <p:cNvSpPr>
            <a:spLocks noGrp="1"/>
          </p:cNvSpPr>
          <p:nvPr>
            <p:ph type="title"/>
          </p:nvPr>
        </p:nvSpPr>
        <p:spPr/>
        <p:txBody>
          <a:bodyPr/>
          <a:lstStyle/>
          <a:p>
            <a:r>
              <a:rPr lang="en-US" dirty="0"/>
              <a:t>CXR 9/20</a:t>
            </a:r>
          </a:p>
        </p:txBody>
      </p:sp>
      <p:pic>
        <p:nvPicPr>
          <p:cNvPr id="4" name="Content Placeholder 3">
            <a:extLst>
              <a:ext uri="{FF2B5EF4-FFF2-40B4-BE49-F238E27FC236}">
                <a16:creationId xmlns:a16="http://schemas.microsoft.com/office/drawing/2014/main" id="{F2CE9574-40C4-46C8-A00A-030803030F2D}"/>
              </a:ext>
            </a:extLst>
          </p:cNvPr>
          <p:cNvPicPr>
            <a:picLocks noGrp="1" noChangeAspect="1"/>
          </p:cNvPicPr>
          <p:nvPr>
            <p:ph idx="1"/>
          </p:nvPr>
        </p:nvPicPr>
        <p:blipFill>
          <a:blip r:embed="rId3"/>
          <a:stretch>
            <a:fillRect/>
          </a:stretch>
        </p:blipFill>
        <p:spPr>
          <a:xfrm>
            <a:off x="3357044" y="1491255"/>
            <a:ext cx="5041184" cy="4351338"/>
          </a:xfrm>
          <a:prstGeom prst="rect">
            <a:avLst/>
          </a:prstGeom>
        </p:spPr>
      </p:pic>
    </p:spTree>
    <p:extLst>
      <p:ext uri="{BB962C8B-B14F-4D97-AF65-F5344CB8AC3E}">
        <p14:creationId xmlns:p14="http://schemas.microsoft.com/office/powerpoint/2010/main" val="3950941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5D30B-A49D-43A3-A18B-95509CD74FA4}"/>
              </a:ext>
            </a:extLst>
          </p:cNvPr>
          <p:cNvSpPr>
            <a:spLocks noGrp="1"/>
          </p:cNvSpPr>
          <p:nvPr>
            <p:ph type="title"/>
          </p:nvPr>
        </p:nvSpPr>
        <p:spPr>
          <a:xfrm>
            <a:off x="738116" y="313899"/>
            <a:ext cx="8160224" cy="598458"/>
          </a:xfrm>
        </p:spPr>
        <p:txBody>
          <a:bodyPr>
            <a:normAutofit fontScale="90000"/>
          </a:bodyPr>
          <a:lstStyle/>
          <a:p>
            <a:r>
              <a:rPr lang="en-US" dirty="0"/>
              <a:t>CT C-Spine w/o Contrast 9/20</a:t>
            </a:r>
          </a:p>
        </p:txBody>
      </p:sp>
      <p:sp>
        <p:nvSpPr>
          <p:cNvPr id="3" name="Content Placeholder 2">
            <a:extLst>
              <a:ext uri="{FF2B5EF4-FFF2-40B4-BE49-F238E27FC236}">
                <a16:creationId xmlns:a16="http://schemas.microsoft.com/office/drawing/2014/main" id="{DB8E06D8-418A-403D-976E-8C2AE935F5A5}"/>
              </a:ext>
            </a:extLst>
          </p:cNvPr>
          <p:cNvSpPr>
            <a:spLocks noGrp="1"/>
          </p:cNvSpPr>
          <p:nvPr>
            <p:ph idx="1"/>
          </p:nvPr>
        </p:nvSpPr>
        <p:spPr>
          <a:xfrm>
            <a:off x="7949978" y="5676160"/>
            <a:ext cx="2731113" cy="1239203"/>
          </a:xfrm>
        </p:spPr>
        <p:txBody>
          <a:bodyPr/>
          <a:lstStyle/>
          <a:p>
            <a:r>
              <a:rPr lang="en-US" dirty="0"/>
              <a:t>Normal C-spine</a:t>
            </a:r>
          </a:p>
        </p:txBody>
      </p:sp>
      <p:pic>
        <p:nvPicPr>
          <p:cNvPr id="4" name="Picture 3">
            <a:extLst>
              <a:ext uri="{FF2B5EF4-FFF2-40B4-BE49-F238E27FC236}">
                <a16:creationId xmlns:a16="http://schemas.microsoft.com/office/drawing/2014/main" id="{F1F6D266-894A-41BC-8D0E-2BFADAB6C40B}"/>
              </a:ext>
            </a:extLst>
          </p:cNvPr>
          <p:cNvPicPr>
            <a:picLocks noChangeAspect="1"/>
          </p:cNvPicPr>
          <p:nvPr/>
        </p:nvPicPr>
        <p:blipFill>
          <a:blip r:embed="rId3"/>
          <a:stretch>
            <a:fillRect/>
          </a:stretch>
        </p:blipFill>
        <p:spPr>
          <a:xfrm>
            <a:off x="1449972" y="1264156"/>
            <a:ext cx="4345599" cy="4587313"/>
          </a:xfrm>
          <a:prstGeom prst="rect">
            <a:avLst/>
          </a:prstGeom>
        </p:spPr>
      </p:pic>
      <p:pic>
        <p:nvPicPr>
          <p:cNvPr id="6" name="Picture 5">
            <a:extLst>
              <a:ext uri="{FF2B5EF4-FFF2-40B4-BE49-F238E27FC236}">
                <a16:creationId xmlns:a16="http://schemas.microsoft.com/office/drawing/2014/main" id="{0CF2E522-1127-4E78-B74D-09C97E2B907A}"/>
              </a:ext>
            </a:extLst>
          </p:cNvPr>
          <p:cNvPicPr>
            <a:picLocks noChangeAspect="1"/>
          </p:cNvPicPr>
          <p:nvPr/>
        </p:nvPicPr>
        <p:blipFill>
          <a:blip r:embed="rId4"/>
          <a:stretch>
            <a:fillRect/>
          </a:stretch>
        </p:blipFill>
        <p:spPr>
          <a:xfrm>
            <a:off x="7651487" y="1444121"/>
            <a:ext cx="3328094" cy="3969757"/>
          </a:xfrm>
          <a:prstGeom prst="rect">
            <a:avLst/>
          </a:prstGeom>
        </p:spPr>
      </p:pic>
      <p:sp>
        <p:nvSpPr>
          <p:cNvPr id="7" name="Content Placeholder 2">
            <a:extLst>
              <a:ext uri="{FF2B5EF4-FFF2-40B4-BE49-F238E27FC236}">
                <a16:creationId xmlns:a16="http://schemas.microsoft.com/office/drawing/2014/main" id="{A7D1AF60-8D84-4733-8393-0A8898929439}"/>
              </a:ext>
            </a:extLst>
          </p:cNvPr>
          <p:cNvSpPr txBox="1">
            <a:spLocks/>
          </p:cNvSpPr>
          <p:nvPr/>
        </p:nvSpPr>
        <p:spPr>
          <a:xfrm>
            <a:off x="1580434" y="5908774"/>
            <a:ext cx="4084673" cy="38698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C7 B1 fracture</a:t>
            </a:r>
          </a:p>
        </p:txBody>
      </p:sp>
      <p:sp>
        <p:nvSpPr>
          <p:cNvPr id="11" name="Content Placeholder 2">
            <a:extLst>
              <a:ext uri="{FF2B5EF4-FFF2-40B4-BE49-F238E27FC236}">
                <a16:creationId xmlns:a16="http://schemas.microsoft.com/office/drawing/2014/main" id="{028EDFA7-5CDD-4320-90FF-2B148E0BB41B}"/>
              </a:ext>
            </a:extLst>
          </p:cNvPr>
          <p:cNvSpPr txBox="1">
            <a:spLocks/>
          </p:cNvSpPr>
          <p:nvPr/>
        </p:nvSpPr>
        <p:spPr>
          <a:xfrm>
            <a:off x="4017547" y="4732807"/>
            <a:ext cx="629515" cy="25960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C7</a:t>
            </a:r>
          </a:p>
        </p:txBody>
      </p:sp>
      <p:sp>
        <p:nvSpPr>
          <p:cNvPr id="12" name="Content Placeholder 2">
            <a:extLst>
              <a:ext uri="{FF2B5EF4-FFF2-40B4-BE49-F238E27FC236}">
                <a16:creationId xmlns:a16="http://schemas.microsoft.com/office/drawing/2014/main" id="{8D7F7A91-869C-41DD-B4D4-A241357BE96B}"/>
              </a:ext>
            </a:extLst>
          </p:cNvPr>
          <p:cNvSpPr txBox="1">
            <a:spLocks/>
          </p:cNvSpPr>
          <p:nvPr/>
        </p:nvSpPr>
        <p:spPr>
          <a:xfrm>
            <a:off x="3553244" y="4343237"/>
            <a:ext cx="629515" cy="25960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C6</a:t>
            </a:r>
          </a:p>
        </p:txBody>
      </p:sp>
      <p:sp>
        <p:nvSpPr>
          <p:cNvPr id="13" name="Content Placeholder 2">
            <a:extLst>
              <a:ext uri="{FF2B5EF4-FFF2-40B4-BE49-F238E27FC236}">
                <a16:creationId xmlns:a16="http://schemas.microsoft.com/office/drawing/2014/main" id="{A99F4ACA-6191-4F8D-B958-AF5552373AA0}"/>
              </a:ext>
            </a:extLst>
          </p:cNvPr>
          <p:cNvSpPr txBox="1">
            <a:spLocks/>
          </p:cNvSpPr>
          <p:nvPr/>
        </p:nvSpPr>
        <p:spPr>
          <a:xfrm>
            <a:off x="3308015" y="3967855"/>
            <a:ext cx="629515" cy="25960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C5</a:t>
            </a:r>
          </a:p>
        </p:txBody>
      </p:sp>
      <p:sp>
        <p:nvSpPr>
          <p:cNvPr id="14" name="Content Placeholder 2">
            <a:extLst>
              <a:ext uri="{FF2B5EF4-FFF2-40B4-BE49-F238E27FC236}">
                <a16:creationId xmlns:a16="http://schemas.microsoft.com/office/drawing/2014/main" id="{B6A5E96A-C1A9-46CC-B83C-FC1871755EB2}"/>
              </a:ext>
            </a:extLst>
          </p:cNvPr>
          <p:cNvSpPr txBox="1">
            <a:spLocks/>
          </p:cNvSpPr>
          <p:nvPr/>
        </p:nvSpPr>
        <p:spPr>
          <a:xfrm>
            <a:off x="2993257" y="3557813"/>
            <a:ext cx="629515" cy="25960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C4</a:t>
            </a:r>
          </a:p>
        </p:txBody>
      </p:sp>
      <p:sp>
        <p:nvSpPr>
          <p:cNvPr id="15" name="Content Placeholder 2">
            <a:extLst>
              <a:ext uri="{FF2B5EF4-FFF2-40B4-BE49-F238E27FC236}">
                <a16:creationId xmlns:a16="http://schemas.microsoft.com/office/drawing/2014/main" id="{A0D0E2DE-3B52-4CCB-8A47-181088A357E8}"/>
              </a:ext>
            </a:extLst>
          </p:cNvPr>
          <p:cNvSpPr txBox="1">
            <a:spLocks/>
          </p:cNvSpPr>
          <p:nvPr/>
        </p:nvSpPr>
        <p:spPr>
          <a:xfrm>
            <a:off x="2790676" y="3122306"/>
            <a:ext cx="629515" cy="25960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C3</a:t>
            </a:r>
          </a:p>
        </p:txBody>
      </p:sp>
    </p:spTree>
    <p:extLst>
      <p:ext uri="{BB962C8B-B14F-4D97-AF65-F5344CB8AC3E}">
        <p14:creationId xmlns:p14="http://schemas.microsoft.com/office/powerpoint/2010/main" val="1737903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9E619-F0C5-421D-93F1-34AC09971FB4}"/>
              </a:ext>
            </a:extLst>
          </p:cNvPr>
          <p:cNvSpPr>
            <a:spLocks noGrp="1"/>
          </p:cNvSpPr>
          <p:nvPr>
            <p:ph type="title"/>
          </p:nvPr>
        </p:nvSpPr>
        <p:spPr/>
        <p:txBody>
          <a:bodyPr/>
          <a:lstStyle/>
          <a:p>
            <a:r>
              <a:rPr lang="en-US" dirty="0"/>
              <a:t>CT Spine w/o Contrast Findings </a:t>
            </a:r>
          </a:p>
        </p:txBody>
      </p:sp>
      <p:sp>
        <p:nvSpPr>
          <p:cNvPr id="3" name="Content Placeholder 2">
            <a:extLst>
              <a:ext uri="{FF2B5EF4-FFF2-40B4-BE49-F238E27FC236}">
                <a16:creationId xmlns:a16="http://schemas.microsoft.com/office/drawing/2014/main" id="{940FCC6B-CF01-4ED4-8948-D9B9BB562819}"/>
              </a:ext>
            </a:extLst>
          </p:cNvPr>
          <p:cNvSpPr>
            <a:spLocks noGrp="1"/>
          </p:cNvSpPr>
          <p:nvPr>
            <p:ph idx="1"/>
          </p:nvPr>
        </p:nvSpPr>
        <p:spPr/>
        <p:txBody>
          <a:bodyPr/>
          <a:lstStyle/>
          <a:p>
            <a:r>
              <a:rPr lang="en-US" dirty="0"/>
              <a:t>Tension band injury of C7 vertebral body</a:t>
            </a:r>
          </a:p>
          <a:p>
            <a:pPr lvl="1"/>
            <a:r>
              <a:rPr lang="en-US" dirty="0"/>
              <a:t>Extends through the facets bilaterally</a:t>
            </a:r>
          </a:p>
          <a:p>
            <a:pPr lvl="1"/>
            <a:r>
              <a:rPr lang="en-US" dirty="0"/>
              <a:t>AO spine C7: B1</a:t>
            </a:r>
          </a:p>
          <a:p>
            <a:pPr lvl="1"/>
            <a:r>
              <a:rPr lang="en-US" dirty="0"/>
              <a:t>No significant subluxation</a:t>
            </a:r>
          </a:p>
          <a:p>
            <a:r>
              <a:rPr lang="en-US" dirty="0"/>
              <a:t>Severe changes of ankylosing spondylitis w/ near total ankylosis of vertebral bodies and facet joints throughout </a:t>
            </a:r>
          </a:p>
        </p:txBody>
      </p:sp>
    </p:spTree>
    <p:extLst>
      <p:ext uri="{BB962C8B-B14F-4D97-AF65-F5344CB8AC3E}">
        <p14:creationId xmlns:p14="http://schemas.microsoft.com/office/powerpoint/2010/main" val="2302803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FD905-17FE-4B7F-B52D-548CEED21B62}"/>
              </a:ext>
            </a:extLst>
          </p:cNvPr>
          <p:cNvSpPr>
            <a:spLocks noGrp="1"/>
          </p:cNvSpPr>
          <p:nvPr>
            <p:ph type="title"/>
          </p:nvPr>
        </p:nvSpPr>
        <p:spPr/>
        <p:txBody>
          <a:bodyPr/>
          <a:lstStyle/>
          <a:p>
            <a:r>
              <a:rPr lang="en-US" dirty="0"/>
              <a:t>CT Chest 9/20 w/ contrast</a:t>
            </a:r>
          </a:p>
        </p:txBody>
      </p:sp>
      <p:sp>
        <p:nvSpPr>
          <p:cNvPr id="3" name="Content Placeholder 2">
            <a:extLst>
              <a:ext uri="{FF2B5EF4-FFF2-40B4-BE49-F238E27FC236}">
                <a16:creationId xmlns:a16="http://schemas.microsoft.com/office/drawing/2014/main" id="{AA81BEA9-D58A-4037-9232-DFE105F30EE7}"/>
              </a:ext>
            </a:extLst>
          </p:cNvPr>
          <p:cNvSpPr>
            <a:spLocks noGrp="1"/>
          </p:cNvSpPr>
          <p:nvPr>
            <p:ph idx="1"/>
          </p:nvPr>
        </p:nvSpPr>
        <p:spPr>
          <a:xfrm>
            <a:off x="1342697" y="5771198"/>
            <a:ext cx="3683350" cy="1086802"/>
          </a:xfrm>
        </p:spPr>
        <p:txBody>
          <a:bodyPr/>
          <a:lstStyle/>
          <a:p>
            <a:pPr marL="0" indent="0">
              <a:buNone/>
            </a:pPr>
            <a:r>
              <a:rPr lang="en-US" dirty="0"/>
              <a:t>CT Spine Sagittal </a:t>
            </a:r>
          </a:p>
        </p:txBody>
      </p:sp>
      <p:pic>
        <p:nvPicPr>
          <p:cNvPr id="5" name="Picture 4">
            <a:extLst>
              <a:ext uri="{FF2B5EF4-FFF2-40B4-BE49-F238E27FC236}">
                <a16:creationId xmlns:a16="http://schemas.microsoft.com/office/drawing/2014/main" id="{652FE09B-823F-4C28-818E-79CAAA8BCCF0}"/>
              </a:ext>
            </a:extLst>
          </p:cNvPr>
          <p:cNvPicPr>
            <a:picLocks noChangeAspect="1"/>
          </p:cNvPicPr>
          <p:nvPr/>
        </p:nvPicPr>
        <p:blipFill>
          <a:blip r:embed="rId2"/>
          <a:stretch>
            <a:fillRect/>
          </a:stretch>
        </p:blipFill>
        <p:spPr>
          <a:xfrm>
            <a:off x="1028750" y="1380846"/>
            <a:ext cx="3552034" cy="4399759"/>
          </a:xfrm>
          <a:prstGeom prst="rect">
            <a:avLst/>
          </a:prstGeom>
        </p:spPr>
      </p:pic>
      <p:sp>
        <p:nvSpPr>
          <p:cNvPr id="9" name="Content Placeholder 2">
            <a:extLst>
              <a:ext uri="{FF2B5EF4-FFF2-40B4-BE49-F238E27FC236}">
                <a16:creationId xmlns:a16="http://schemas.microsoft.com/office/drawing/2014/main" id="{97BA77AB-7E29-4142-8112-55EEE569B409}"/>
              </a:ext>
            </a:extLst>
          </p:cNvPr>
          <p:cNvSpPr txBox="1">
            <a:spLocks/>
          </p:cNvSpPr>
          <p:nvPr/>
        </p:nvSpPr>
        <p:spPr>
          <a:xfrm>
            <a:off x="2790967" y="1976573"/>
            <a:ext cx="629515" cy="2596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Aortic Arch</a:t>
            </a:r>
          </a:p>
        </p:txBody>
      </p:sp>
      <p:sp>
        <p:nvSpPr>
          <p:cNvPr id="10" name="Content Placeholder 2">
            <a:extLst>
              <a:ext uri="{FF2B5EF4-FFF2-40B4-BE49-F238E27FC236}">
                <a16:creationId xmlns:a16="http://schemas.microsoft.com/office/drawing/2014/main" id="{5DE7171D-2C19-4BB7-8AB3-F3CD8148BFEC}"/>
              </a:ext>
            </a:extLst>
          </p:cNvPr>
          <p:cNvSpPr txBox="1">
            <a:spLocks/>
          </p:cNvSpPr>
          <p:nvPr/>
        </p:nvSpPr>
        <p:spPr>
          <a:xfrm>
            <a:off x="1705971" y="3937378"/>
            <a:ext cx="996286" cy="4708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Liver</a:t>
            </a:r>
          </a:p>
        </p:txBody>
      </p:sp>
      <p:sp>
        <p:nvSpPr>
          <p:cNvPr id="11" name="Content Placeholder 2">
            <a:extLst>
              <a:ext uri="{FF2B5EF4-FFF2-40B4-BE49-F238E27FC236}">
                <a16:creationId xmlns:a16="http://schemas.microsoft.com/office/drawing/2014/main" id="{2EAEAA2D-F6A6-4DEE-862C-7E2030828368}"/>
              </a:ext>
            </a:extLst>
          </p:cNvPr>
          <p:cNvSpPr txBox="1">
            <a:spLocks/>
          </p:cNvSpPr>
          <p:nvPr/>
        </p:nvSpPr>
        <p:spPr>
          <a:xfrm>
            <a:off x="2476209" y="2392262"/>
            <a:ext cx="629515" cy="2596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Main PA Trunk</a:t>
            </a:r>
          </a:p>
        </p:txBody>
      </p:sp>
      <p:pic>
        <p:nvPicPr>
          <p:cNvPr id="12" name="Picture 11">
            <a:extLst>
              <a:ext uri="{FF2B5EF4-FFF2-40B4-BE49-F238E27FC236}">
                <a16:creationId xmlns:a16="http://schemas.microsoft.com/office/drawing/2014/main" id="{600F76B6-F416-4F17-A0D2-94294545BBB4}"/>
              </a:ext>
            </a:extLst>
          </p:cNvPr>
          <p:cNvPicPr>
            <a:picLocks noChangeAspect="1"/>
          </p:cNvPicPr>
          <p:nvPr/>
        </p:nvPicPr>
        <p:blipFill>
          <a:blip r:embed="rId3"/>
          <a:stretch>
            <a:fillRect/>
          </a:stretch>
        </p:blipFill>
        <p:spPr>
          <a:xfrm>
            <a:off x="5983390" y="1438204"/>
            <a:ext cx="3967804" cy="4285045"/>
          </a:xfrm>
          <a:prstGeom prst="rect">
            <a:avLst/>
          </a:prstGeom>
        </p:spPr>
      </p:pic>
    </p:spTree>
    <p:extLst>
      <p:ext uri="{BB962C8B-B14F-4D97-AF65-F5344CB8AC3E}">
        <p14:creationId xmlns:p14="http://schemas.microsoft.com/office/powerpoint/2010/main" val="1217382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FE1E0-AF2B-4476-8435-B95EB8D9A053}"/>
              </a:ext>
            </a:extLst>
          </p:cNvPr>
          <p:cNvSpPr>
            <a:spLocks noGrp="1"/>
          </p:cNvSpPr>
          <p:nvPr>
            <p:ph type="title"/>
          </p:nvPr>
        </p:nvSpPr>
        <p:spPr/>
        <p:txBody>
          <a:bodyPr/>
          <a:lstStyle/>
          <a:p>
            <a:r>
              <a:rPr lang="en-US" dirty="0"/>
              <a:t>Chest CT w/ Contrast Findings</a:t>
            </a:r>
          </a:p>
        </p:txBody>
      </p:sp>
      <p:sp>
        <p:nvSpPr>
          <p:cNvPr id="3" name="Content Placeholder 2">
            <a:extLst>
              <a:ext uri="{FF2B5EF4-FFF2-40B4-BE49-F238E27FC236}">
                <a16:creationId xmlns:a16="http://schemas.microsoft.com/office/drawing/2014/main" id="{193DCDBF-9835-4D9A-826B-5635C8DC5A6D}"/>
              </a:ext>
            </a:extLst>
          </p:cNvPr>
          <p:cNvSpPr>
            <a:spLocks noGrp="1"/>
          </p:cNvSpPr>
          <p:nvPr>
            <p:ph idx="1"/>
          </p:nvPr>
        </p:nvSpPr>
        <p:spPr/>
        <p:txBody>
          <a:bodyPr/>
          <a:lstStyle/>
          <a:p>
            <a:r>
              <a:rPr lang="en-US" dirty="0"/>
              <a:t>Diffuse changes of AS seen w/ fusion of bilateral SI joints and ankylosis of T-spine from T11 and above </a:t>
            </a:r>
          </a:p>
          <a:p>
            <a:r>
              <a:rPr lang="en-US" dirty="0"/>
              <a:t>Severe degenerative facet disease throughout spine </a:t>
            </a:r>
          </a:p>
          <a:p>
            <a:r>
              <a:rPr lang="en-US" dirty="0"/>
              <a:t>Large ventral hernia w/ non-obstructed loops of small bowel</a:t>
            </a:r>
          </a:p>
        </p:txBody>
      </p:sp>
    </p:spTree>
    <p:extLst>
      <p:ext uri="{BB962C8B-B14F-4D97-AF65-F5344CB8AC3E}">
        <p14:creationId xmlns:p14="http://schemas.microsoft.com/office/powerpoint/2010/main" val="4081113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0FA5E-4E14-4D12-98B5-3FEC7A0CEABB}"/>
              </a:ext>
            </a:extLst>
          </p:cNvPr>
          <p:cNvSpPr>
            <a:spLocks noGrp="1"/>
          </p:cNvSpPr>
          <p:nvPr>
            <p:ph type="title"/>
          </p:nvPr>
        </p:nvSpPr>
        <p:spPr/>
        <p:txBody>
          <a:bodyPr/>
          <a:lstStyle/>
          <a:p>
            <a:r>
              <a:rPr lang="en-US" dirty="0"/>
              <a:t>CTAP 9/20 w/ contrast</a:t>
            </a:r>
          </a:p>
        </p:txBody>
      </p:sp>
      <p:sp>
        <p:nvSpPr>
          <p:cNvPr id="3" name="Content Placeholder 2">
            <a:extLst>
              <a:ext uri="{FF2B5EF4-FFF2-40B4-BE49-F238E27FC236}">
                <a16:creationId xmlns:a16="http://schemas.microsoft.com/office/drawing/2014/main" id="{CED75109-CCA5-4D89-8608-72A2078D5756}"/>
              </a:ext>
            </a:extLst>
          </p:cNvPr>
          <p:cNvSpPr>
            <a:spLocks noGrp="1"/>
          </p:cNvSpPr>
          <p:nvPr>
            <p:ph idx="1"/>
          </p:nvPr>
        </p:nvSpPr>
        <p:spPr>
          <a:xfrm>
            <a:off x="6964294" y="5284230"/>
            <a:ext cx="4559913" cy="1157222"/>
          </a:xfrm>
        </p:spPr>
        <p:txBody>
          <a:bodyPr/>
          <a:lstStyle/>
          <a:p>
            <a:r>
              <a:rPr lang="en-US" dirty="0"/>
              <a:t>Normal Comparison</a:t>
            </a:r>
          </a:p>
        </p:txBody>
      </p:sp>
      <p:sp>
        <p:nvSpPr>
          <p:cNvPr id="6" name="Content Placeholder 2">
            <a:extLst>
              <a:ext uri="{FF2B5EF4-FFF2-40B4-BE49-F238E27FC236}">
                <a16:creationId xmlns:a16="http://schemas.microsoft.com/office/drawing/2014/main" id="{CDC2B365-E4CB-4298-91F7-68F32C796861}"/>
              </a:ext>
            </a:extLst>
          </p:cNvPr>
          <p:cNvSpPr txBox="1">
            <a:spLocks/>
          </p:cNvSpPr>
          <p:nvPr/>
        </p:nvSpPr>
        <p:spPr>
          <a:xfrm>
            <a:off x="1520589" y="5284230"/>
            <a:ext cx="3153770" cy="11572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Coronal CTAP</a:t>
            </a:r>
          </a:p>
        </p:txBody>
      </p:sp>
      <p:pic>
        <p:nvPicPr>
          <p:cNvPr id="13" name="Picture 12">
            <a:extLst>
              <a:ext uri="{FF2B5EF4-FFF2-40B4-BE49-F238E27FC236}">
                <a16:creationId xmlns:a16="http://schemas.microsoft.com/office/drawing/2014/main" id="{7E55D621-369A-4866-AD74-620D91F3385A}"/>
              </a:ext>
            </a:extLst>
          </p:cNvPr>
          <p:cNvPicPr>
            <a:picLocks noChangeAspect="1"/>
          </p:cNvPicPr>
          <p:nvPr/>
        </p:nvPicPr>
        <p:blipFill>
          <a:blip r:embed="rId3"/>
          <a:stretch>
            <a:fillRect/>
          </a:stretch>
        </p:blipFill>
        <p:spPr>
          <a:xfrm>
            <a:off x="905547" y="2485610"/>
            <a:ext cx="5312765" cy="2611408"/>
          </a:xfrm>
          <a:prstGeom prst="rect">
            <a:avLst/>
          </a:prstGeom>
        </p:spPr>
      </p:pic>
      <p:pic>
        <p:nvPicPr>
          <p:cNvPr id="15" name="Picture 14">
            <a:extLst>
              <a:ext uri="{FF2B5EF4-FFF2-40B4-BE49-F238E27FC236}">
                <a16:creationId xmlns:a16="http://schemas.microsoft.com/office/drawing/2014/main" id="{97A4815E-81F2-414B-99FA-6B80935C93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4621" y="2212629"/>
            <a:ext cx="2245869" cy="2935472"/>
          </a:xfrm>
          <a:prstGeom prst="rect">
            <a:avLst/>
          </a:prstGeom>
        </p:spPr>
      </p:pic>
      <p:cxnSp>
        <p:nvCxnSpPr>
          <p:cNvPr id="7" name="Straight Arrow Connector 6">
            <a:extLst>
              <a:ext uri="{FF2B5EF4-FFF2-40B4-BE49-F238E27FC236}">
                <a16:creationId xmlns:a16="http://schemas.microsoft.com/office/drawing/2014/main" id="{E48B528E-D14E-4AEC-B611-9249115746F5}"/>
              </a:ext>
            </a:extLst>
          </p:cNvPr>
          <p:cNvCxnSpPr>
            <a:cxnSpLocks/>
          </p:cNvCxnSpPr>
          <p:nvPr/>
        </p:nvCxnSpPr>
        <p:spPr>
          <a:xfrm flipH="1">
            <a:off x="3771191" y="3022596"/>
            <a:ext cx="1374674" cy="709899"/>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AE2E339-23F2-4085-B472-90AA4404830A}"/>
              </a:ext>
            </a:extLst>
          </p:cNvPr>
          <p:cNvCxnSpPr>
            <a:cxnSpLocks/>
          </p:cNvCxnSpPr>
          <p:nvPr/>
        </p:nvCxnSpPr>
        <p:spPr>
          <a:xfrm>
            <a:off x="2402665" y="2364828"/>
            <a:ext cx="148845" cy="1315537"/>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2482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0E9073-EC39-4BA9-8B3F-2807FEECB0E1}"/>
              </a:ext>
            </a:extLst>
          </p:cNvPr>
          <p:cNvSpPr>
            <a:spLocks noGrp="1"/>
          </p:cNvSpPr>
          <p:nvPr>
            <p:ph idx="1"/>
          </p:nvPr>
        </p:nvSpPr>
        <p:spPr>
          <a:xfrm>
            <a:off x="1766248" y="5266056"/>
            <a:ext cx="2382672" cy="649620"/>
          </a:xfrm>
        </p:spPr>
        <p:txBody>
          <a:bodyPr/>
          <a:lstStyle/>
          <a:p>
            <a:r>
              <a:rPr lang="en-US" dirty="0"/>
              <a:t>Axial CTAP</a:t>
            </a:r>
          </a:p>
        </p:txBody>
      </p:sp>
      <p:pic>
        <p:nvPicPr>
          <p:cNvPr id="4" name="Picture 3">
            <a:extLst>
              <a:ext uri="{FF2B5EF4-FFF2-40B4-BE49-F238E27FC236}">
                <a16:creationId xmlns:a16="http://schemas.microsoft.com/office/drawing/2014/main" id="{C501E406-6190-4EC9-8D01-E0BAF43740F3}"/>
              </a:ext>
            </a:extLst>
          </p:cNvPr>
          <p:cNvPicPr>
            <a:picLocks noChangeAspect="1"/>
          </p:cNvPicPr>
          <p:nvPr/>
        </p:nvPicPr>
        <p:blipFill>
          <a:blip r:embed="rId3"/>
          <a:stretch>
            <a:fillRect/>
          </a:stretch>
        </p:blipFill>
        <p:spPr>
          <a:xfrm>
            <a:off x="681250" y="942324"/>
            <a:ext cx="5044237" cy="3995700"/>
          </a:xfrm>
          <a:prstGeom prst="rect">
            <a:avLst/>
          </a:prstGeom>
        </p:spPr>
      </p:pic>
      <p:pic>
        <p:nvPicPr>
          <p:cNvPr id="5" name="Picture 4">
            <a:extLst>
              <a:ext uri="{FF2B5EF4-FFF2-40B4-BE49-F238E27FC236}">
                <a16:creationId xmlns:a16="http://schemas.microsoft.com/office/drawing/2014/main" id="{BC12060F-EFE7-4CB9-83C8-4D288BFCD8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6038" y="1126568"/>
            <a:ext cx="3260158" cy="4261203"/>
          </a:xfrm>
          <a:prstGeom prst="rect">
            <a:avLst/>
          </a:prstGeom>
        </p:spPr>
      </p:pic>
      <p:sp>
        <p:nvSpPr>
          <p:cNvPr id="6" name="Content Placeholder 2">
            <a:extLst>
              <a:ext uri="{FF2B5EF4-FFF2-40B4-BE49-F238E27FC236}">
                <a16:creationId xmlns:a16="http://schemas.microsoft.com/office/drawing/2014/main" id="{F3A5F834-0D7A-4CA2-9F02-9D357CE854BE}"/>
              </a:ext>
            </a:extLst>
          </p:cNvPr>
          <p:cNvSpPr txBox="1">
            <a:spLocks/>
          </p:cNvSpPr>
          <p:nvPr/>
        </p:nvSpPr>
        <p:spPr>
          <a:xfrm>
            <a:off x="7616588" y="5424165"/>
            <a:ext cx="2382672" cy="64962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Normal Comparison</a:t>
            </a:r>
          </a:p>
        </p:txBody>
      </p:sp>
      <p:cxnSp>
        <p:nvCxnSpPr>
          <p:cNvPr id="8" name="Straight Arrow Connector 7">
            <a:extLst>
              <a:ext uri="{FF2B5EF4-FFF2-40B4-BE49-F238E27FC236}">
                <a16:creationId xmlns:a16="http://schemas.microsoft.com/office/drawing/2014/main" id="{3E15FF84-44F5-496A-897B-F467CB048CEE}"/>
              </a:ext>
            </a:extLst>
          </p:cNvPr>
          <p:cNvCxnSpPr/>
          <p:nvPr/>
        </p:nvCxnSpPr>
        <p:spPr>
          <a:xfrm flipV="1">
            <a:off x="1444389" y="3814475"/>
            <a:ext cx="1078173" cy="90757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AABECC6-AB69-4973-AA77-A6BD5B044820}"/>
              </a:ext>
            </a:extLst>
          </p:cNvPr>
          <p:cNvCxnSpPr>
            <a:cxnSpLocks/>
          </p:cNvCxnSpPr>
          <p:nvPr/>
        </p:nvCxnSpPr>
        <p:spPr>
          <a:xfrm flipH="1" flipV="1">
            <a:off x="3830482" y="3814475"/>
            <a:ext cx="1137746" cy="593825"/>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AE13A5A9-21C1-4DA7-B437-7A5CB49D3694}"/>
              </a:ext>
            </a:extLst>
          </p:cNvPr>
          <p:cNvSpPr>
            <a:spLocks noGrp="1"/>
          </p:cNvSpPr>
          <p:nvPr>
            <p:ph type="title"/>
          </p:nvPr>
        </p:nvSpPr>
        <p:spPr>
          <a:xfrm>
            <a:off x="1235121" y="83461"/>
            <a:ext cx="9381699" cy="907576"/>
          </a:xfrm>
        </p:spPr>
        <p:txBody>
          <a:bodyPr/>
          <a:lstStyle/>
          <a:p>
            <a:r>
              <a:rPr lang="en-US" dirty="0"/>
              <a:t>CTAP 9/20 w/ contrast</a:t>
            </a:r>
          </a:p>
        </p:txBody>
      </p:sp>
    </p:spTree>
    <p:extLst>
      <p:ext uri="{BB962C8B-B14F-4D97-AF65-F5344CB8AC3E}">
        <p14:creationId xmlns:p14="http://schemas.microsoft.com/office/powerpoint/2010/main" val="2021452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C6F1F-C42D-498D-BAC8-9F89CC3D428C}"/>
              </a:ext>
            </a:extLst>
          </p:cNvPr>
          <p:cNvSpPr>
            <a:spLocks noGrp="1"/>
          </p:cNvSpPr>
          <p:nvPr>
            <p:ph type="title"/>
          </p:nvPr>
        </p:nvSpPr>
        <p:spPr/>
        <p:txBody>
          <a:bodyPr/>
          <a:lstStyle/>
          <a:p>
            <a:r>
              <a:rPr lang="en-US" dirty="0"/>
              <a:t>CT abdomen/pelvis Findings  </a:t>
            </a:r>
          </a:p>
        </p:txBody>
      </p:sp>
      <p:sp>
        <p:nvSpPr>
          <p:cNvPr id="3" name="Content Placeholder 2">
            <a:extLst>
              <a:ext uri="{FF2B5EF4-FFF2-40B4-BE49-F238E27FC236}">
                <a16:creationId xmlns:a16="http://schemas.microsoft.com/office/drawing/2014/main" id="{0AA6F533-6AC0-422A-A81F-477770F8A4E7}"/>
              </a:ext>
            </a:extLst>
          </p:cNvPr>
          <p:cNvSpPr>
            <a:spLocks noGrp="1"/>
          </p:cNvSpPr>
          <p:nvPr>
            <p:ph idx="1"/>
          </p:nvPr>
        </p:nvSpPr>
        <p:spPr/>
        <p:txBody>
          <a:bodyPr/>
          <a:lstStyle/>
          <a:p>
            <a:r>
              <a:rPr lang="en-US" dirty="0"/>
              <a:t>Diffuse changes of ankylosing spondylitis with fusion of the bilateral SI joints and ankylosis of the thoracic spine from T11 and above</a:t>
            </a:r>
          </a:p>
          <a:p>
            <a:pPr lvl="1"/>
            <a:r>
              <a:rPr lang="en-US" dirty="0"/>
              <a:t>Severe degenerative facet disease throughout the spine</a:t>
            </a:r>
          </a:p>
          <a:p>
            <a:pPr lvl="1"/>
            <a:endParaRPr lang="en-US" dirty="0"/>
          </a:p>
        </p:txBody>
      </p:sp>
    </p:spTree>
    <p:extLst>
      <p:ext uri="{BB962C8B-B14F-4D97-AF65-F5344CB8AC3E}">
        <p14:creationId xmlns:p14="http://schemas.microsoft.com/office/powerpoint/2010/main" val="2452372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F67A5-9DA8-4D9D-A0F3-C50B166210C1}"/>
              </a:ext>
            </a:extLst>
          </p:cNvPr>
          <p:cNvSpPr>
            <a:spLocks noGrp="1"/>
          </p:cNvSpPr>
          <p:nvPr>
            <p:ph type="title"/>
          </p:nvPr>
        </p:nvSpPr>
        <p:spPr/>
        <p:txBody>
          <a:bodyPr/>
          <a:lstStyle/>
          <a:p>
            <a:r>
              <a:rPr lang="en-US" dirty="0"/>
              <a:t>Differential Diagnosis</a:t>
            </a:r>
          </a:p>
        </p:txBody>
      </p:sp>
      <p:sp>
        <p:nvSpPr>
          <p:cNvPr id="3" name="Content Placeholder 2">
            <a:extLst>
              <a:ext uri="{FF2B5EF4-FFF2-40B4-BE49-F238E27FC236}">
                <a16:creationId xmlns:a16="http://schemas.microsoft.com/office/drawing/2014/main" id="{E0DC2B0A-3214-4459-9DE7-093A2FFDD75D}"/>
              </a:ext>
            </a:extLst>
          </p:cNvPr>
          <p:cNvSpPr>
            <a:spLocks noGrp="1"/>
          </p:cNvSpPr>
          <p:nvPr>
            <p:ph idx="1"/>
          </p:nvPr>
        </p:nvSpPr>
        <p:spPr/>
        <p:txBody>
          <a:bodyPr/>
          <a:lstStyle/>
          <a:p>
            <a:r>
              <a:rPr lang="en-US" dirty="0"/>
              <a:t>Fracture</a:t>
            </a:r>
          </a:p>
          <a:p>
            <a:pPr lvl="1"/>
            <a:r>
              <a:rPr lang="en-US" dirty="0"/>
              <a:t>Most likely given neurologic symptoms after acute trauma </a:t>
            </a:r>
          </a:p>
          <a:p>
            <a:pPr lvl="1"/>
            <a:r>
              <a:rPr lang="en-US" dirty="0"/>
              <a:t>Likely </a:t>
            </a:r>
            <a:r>
              <a:rPr lang="en-US" dirty="0" err="1"/>
              <a:t>a/w</a:t>
            </a:r>
            <a:r>
              <a:rPr lang="en-US" dirty="0"/>
              <a:t> ASIA</a:t>
            </a:r>
          </a:p>
          <a:p>
            <a:r>
              <a:rPr lang="en-US" dirty="0"/>
              <a:t>Hyperextension Injury</a:t>
            </a:r>
          </a:p>
          <a:p>
            <a:pPr lvl="1"/>
            <a:r>
              <a:rPr lang="en-US" dirty="0"/>
              <a:t>Injury seen commonly with ankylosing spondylitis </a:t>
            </a:r>
          </a:p>
          <a:p>
            <a:r>
              <a:rPr lang="en-US" dirty="0"/>
              <a:t>CVA/Stroke</a:t>
            </a:r>
          </a:p>
          <a:p>
            <a:pPr lvl="1"/>
            <a:r>
              <a:rPr lang="en-US" dirty="0"/>
              <a:t>Less likely due to absence of acute abnormality on CT head</a:t>
            </a:r>
          </a:p>
          <a:p>
            <a:pPr lvl="1"/>
            <a:endParaRPr lang="en-US" dirty="0"/>
          </a:p>
          <a:p>
            <a:pPr lvl="1"/>
            <a:endParaRPr lang="en-US" dirty="0"/>
          </a:p>
          <a:p>
            <a:pPr marL="457200" lvl="1" indent="0">
              <a:buNone/>
            </a:pPr>
            <a:endParaRPr lang="en-US" dirty="0"/>
          </a:p>
        </p:txBody>
      </p:sp>
    </p:spTree>
    <p:extLst>
      <p:ext uri="{BB962C8B-B14F-4D97-AF65-F5344CB8AC3E}">
        <p14:creationId xmlns:p14="http://schemas.microsoft.com/office/powerpoint/2010/main" val="1759551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A5F85-10D0-4112-A51B-5AB6AE58C61A}"/>
              </a:ext>
            </a:extLst>
          </p:cNvPr>
          <p:cNvSpPr>
            <a:spLocks noGrp="1"/>
          </p:cNvSpPr>
          <p:nvPr>
            <p:ph type="title"/>
          </p:nvPr>
        </p:nvSpPr>
        <p:spPr/>
        <p:txBody>
          <a:bodyPr/>
          <a:lstStyle/>
          <a:p>
            <a:r>
              <a:rPr lang="en-US" dirty="0"/>
              <a:t>AO Spine Classification of Thoracolumbar injuries	</a:t>
            </a:r>
          </a:p>
        </p:txBody>
      </p:sp>
      <p:sp>
        <p:nvSpPr>
          <p:cNvPr id="3" name="Content Placeholder 2">
            <a:extLst>
              <a:ext uri="{FF2B5EF4-FFF2-40B4-BE49-F238E27FC236}">
                <a16:creationId xmlns:a16="http://schemas.microsoft.com/office/drawing/2014/main" id="{DC5085C1-EE1A-47B6-ACE0-B661CD821D99}"/>
              </a:ext>
            </a:extLst>
          </p:cNvPr>
          <p:cNvSpPr>
            <a:spLocks noGrp="1"/>
          </p:cNvSpPr>
          <p:nvPr>
            <p:ph idx="1"/>
          </p:nvPr>
        </p:nvSpPr>
        <p:spPr>
          <a:xfrm>
            <a:off x="838200" y="1825625"/>
            <a:ext cx="10622280" cy="4351338"/>
          </a:xfrm>
        </p:spPr>
        <p:txBody>
          <a:bodyPr/>
          <a:lstStyle/>
          <a:p>
            <a:r>
              <a:rPr lang="en-US" dirty="0"/>
              <a:t>Does not aim to determine treatment (unlike TLICS)</a:t>
            </a:r>
          </a:p>
          <a:p>
            <a:r>
              <a:rPr lang="en-US" dirty="0"/>
              <a:t>AO terminology provides systematic overview to think/describe injury</a:t>
            </a:r>
          </a:p>
          <a:p>
            <a:r>
              <a:rPr lang="en-US" dirty="0"/>
              <a:t>Fracture components considered; Morphology, presence of neuro sx, presence of modifiers</a:t>
            </a:r>
          </a:p>
          <a:p>
            <a:r>
              <a:rPr lang="en-US" dirty="0"/>
              <a:t>Broadly categorized</a:t>
            </a:r>
          </a:p>
          <a:p>
            <a:pPr lvl="1"/>
            <a:r>
              <a:rPr lang="en-US" dirty="0"/>
              <a:t>A: Compression injuries</a:t>
            </a:r>
          </a:p>
          <a:p>
            <a:pPr lvl="1"/>
            <a:r>
              <a:rPr lang="en-US" dirty="0"/>
              <a:t>B: Distraction injuries</a:t>
            </a:r>
          </a:p>
          <a:p>
            <a:pPr lvl="1"/>
            <a:r>
              <a:rPr lang="en-US" dirty="0"/>
              <a:t>C Displacement or dislocation</a:t>
            </a:r>
          </a:p>
        </p:txBody>
      </p:sp>
    </p:spTree>
    <p:extLst>
      <p:ext uri="{BB962C8B-B14F-4D97-AF65-F5344CB8AC3E}">
        <p14:creationId xmlns:p14="http://schemas.microsoft.com/office/powerpoint/2010/main" val="696098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E82B4-C356-4A6E-ACF8-3F12EC0661A6}"/>
              </a:ext>
            </a:extLst>
          </p:cNvPr>
          <p:cNvSpPr>
            <a:spLocks noGrp="1"/>
          </p:cNvSpPr>
          <p:nvPr>
            <p:ph type="title"/>
          </p:nvPr>
        </p:nvSpPr>
        <p:spPr/>
        <p:txBody>
          <a:bodyPr/>
          <a:lstStyle/>
          <a:p>
            <a:r>
              <a:rPr lang="en-US" dirty="0"/>
              <a:t>A: Compression Injuries</a:t>
            </a:r>
          </a:p>
        </p:txBody>
      </p:sp>
      <p:sp>
        <p:nvSpPr>
          <p:cNvPr id="3" name="Content Placeholder 2">
            <a:extLst>
              <a:ext uri="{FF2B5EF4-FFF2-40B4-BE49-F238E27FC236}">
                <a16:creationId xmlns:a16="http://schemas.microsoft.com/office/drawing/2014/main" id="{FDC48951-35D9-41A3-96D7-DB995E80FB15}"/>
              </a:ext>
            </a:extLst>
          </p:cNvPr>
          <p:cNvSpPr>
            <a:spLocks noGrp="1"/>
          </p:cNvSpPr>
          <p:nvPr>
            <p:ph idx="1"/>
          </p:nvPr>
        </p:nvSpPr>
        <p:spPr>
          <a:xfrm>
            <a:off x="838200" y="1825625"/>
            <a:ext cx="5869675" cy="4351338"/>
          </a:xfrm>
        </p:spPr>
        <p:txBody>
          <a:bodyPr>
            <a:normAutofit fontScale="70000" lnSpcReduction="20000"/>
          </a:bodyPr>
          <a:lstStyle/>
          <a:p>
            <a:r>
              <a:rPr lang="en-US" dirty="0"/>
              <a:t>Involve anterior portion of vertebral column w/ intact posterior tension band</a:t>
            </a:r>
          </a:p>
          <a:p>
            <a:r>
              <a:rPr lang="en-US" dirty="0"/>
              <a:t>A0: no or clinically insignificant fractures</a:t>
            </a:r>
          </a:p>
          <a:p>
            <a:r>
              <a:rPr lang="en-US" dirty="0"/>
              <a:t>A1: Wedge compression injuries</a:t>
            </a:r>
          </a:p>
          <a:p>
            <a:pPr lvl="1"/>
            <a:r>
              <a:rPr lang="en-US" dirty="0"/>
              <a:t>Singler anterior or middle endplate of vertebral body w/o posterior aspect involvement of posterior vertebral wall</a:t>
            </a:r>
          </a:p>
          <a:p>
            <a:r>
              <a:rPr lang="en-US" dirty="0"/>
              <a:t>A2: split or pincer type injury</a:t>
            </a:r>
          </a:p>
          <a:p>
            <a:pPr lvl="1"/>
            <a:r>
              <a:rPr lang="en-US" dirty="0"/>
              <a:t>Involve both endplates w/o posterior wall</a:t>
            </a:r>
          </a:p>
          <a:p>
            <a:r>
              <a:rPr lang="en-US" dirty="0"/>
              <a:t>A3: Incomplete burst injury</a:t>
            </a:r>
          </a:p>
          <a:p>
            <a:pPr lvl="1"/>
            <a:r>
              <a:rPr lang="en-US" dirty="0"/>
              <a:t>Involve single endplate and posterior vertebral wall</a:t>
            </a:r>
          </a:p>
          <a:p>
            <a:pPr lvl="1"/>
            <a:r>
              <a:rPr lang="en-US" dirty="0"/>
              <a:t>Laminar fracture may be present</a:t>
            </a:r>
          </a:p>
          <a:p>
            <a:r>
              <a:rPr lang="en-US" dirty="0"/>
              <a:t>A4: Complete burst injury</a:t>
            </a:r>
          </a:p>
          <a:p>
            <a:pPr lvl="1"/>
            <a:r>
              <a:rPr lang="en-US" dirty="0"/>
              <a:t>Involve both endplates and posterior vertebral wall</a:t>
            </a:r>
          </a:p>
          <a:p>
            <a:pPr lvl="1"/>
            <a:r>
              <a:rPr lang="en-US" dirty="0"/>
              <a:t>Often </a:t>
            </a:r>
            <a:r>
              <a:rPr lang="en-US" dirty="0" err="1"/>
              <a:t>a/w</a:t>
            </a:r>
            <a:r>
              <a:rPr lang="en-US" dirty="0"/>
              <a:t> laminar fracture	</a:t>
            </a:r>
          </a:p>
        </p:txBody>
      </p:sp>
      <p:pic>
        <p:nvPicPr>
          <p:cNvPr id="4" name="Content Placeholder 4">
            <a:extLst>
              <a:ext uri="{FF2B5EF4-FFF2-40B4-BE49-F238E27FC236}">
                <a16:creationId xmlns:a16="http://schemas.microsoft.com/office/drawing/2014/main" id="{90B70DC9-8F25-4201-AA3A-CCE9FEE6B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4875" y="1102024"/>
            <a:ext cx="4913257" cy="4913257"/>
          </a:xfrm>
          <a:prstGeom prst="rect">
            <a:avLst/>
          </a:prstGeom>
        </p:spPr>
      </p:pic>
    </p:spTree>
    <p:extLst>
      <p:ext uri="{BB962C8B-B14F-4D97-AF65-F5344CB8AC3E}">
        <p14:creationId xmlns:p14="http://schemas.microsoft.com/office/powerpoint/2010/main" val="3479480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ECC1-A0B7-4FA9-B10C-F40CD3369265}"/>
              </a:ext>
            </a:extLst>
          </p:cNvPr>
          <p:cNvSpPr>
            <a:spLocks noGrp="1"/>
          </p:cNvSpPr>
          <p:nvPr>
            <p:ph type="title"/>
          </p:nvPr>
        </p:nvSpPr>
        <p:spPr/>
        <p:txBody>
          <a:bodyPr/>
          <a:lstStyle/>
          <a:p>
            <a:r>
              <a:rPr lang="en-US" dirty="0"/>
              <a:t>B: Distraction Injuries	</a:t>
            </a:r>
          </a:p>
        </p:txBody>
      </p:sp>
      <p:sp>
        <p:nvSpPr>
          <p:cNvPr id="3" name="Content Placeholder 2">
            <a:extLst>
              <a:ext uri="{FF2B5EF4-FFF2-40B4-BE49-F238E27FC236}">
                <a16:creationId xmlns:a16="http://schemas.microsoft.com/office/drawing/2014/main" id="{954A9FC4-5E57-4FDF-84AE-1B965E538C0C}"/>
              </a:ext>
            </a:extLst>
          </p:cNvPr>
          <p:cNvSpPr>
            <a:spLocks noGrp="1"/>
          </p:cNvSpPr>
          <p:nvPr>
            <p:ph idx="1"/>
          </p:nvPr>
        </p:nvSpPr>
        <p:spPr>
          <a:xfrm>
            <a:off x="518584" y="1561310"/>
            <a:ext cx="5787788" cy="4351338"/>
          </a:xfrm>
        </p:spPr>
        <p:txBody>
          <a:bodyPr>
            <a:normAutofit fontScale="70000" lnSpcReduction="20000"/>
          </a:bodyPr>
          <a:lstStyle/>
          <a:p>
            <a:r>
              <a:rPr lang="en-US" dirty="0"/>
              <a:t>Type B Injuries involve the anterior or posterior tension band</a:t>
            </a:r>
          </a:p>
          <a:p>
            <a:r>
              <a:rPr lang="en-US" dirty="0"/>
              <a:t>B1: disrupt pedicles and spinous process in single vertebral level</a:t>
            </a:r>
          </a:p>
          <a:p>
            <a:pPr lvl="1"/>
            <a:r>
              <a:rPr lang="en-US" dirty="0"/>
              <a:t>Aka Chance fractures or pure </a:t>
            </a:r>
            <a:r>
              <a:rPr lang="en-US" dirty="0" err="1"/>
              <a:t>transosseous</a:t>
            </a:r>
            <a:r>
              <a:rPr lang="en-US" dirty="0"/>
              <a:t> tension band disruption</a:t>
            </a:r>
          </a:p>
          <a:p>
            <a:pPr lvl="1"/>
            <a:r>
              <a:rPr lang="en-US" dirty="0"/>
              <a:t>Distracted horizontal fracture thru vertebral body may be present</a:t>
            </a:r>
          </a:p>
          <a:p>
            <a:r>
              <a:rPr lang="en-US" dirty="0"/>
              <a:t>B2: intervertebral body level w/ disruption to posterior tension band w/ or w/o involving posterior bones </a:t>
            </a:r>
          </a:p>
          <a:p>
            <a:pPr lvl="1"/>
            <a:r>
              <a:rPr lang="en-US" dirty="0"/>
              <a:t>AKA </a:t>
            </a:r>
            <a:r>
              <a:rPr lang="en-US" dirty="0" err="1"/>
              <a:t>osseoligamentous</a:t>
            </a:r>
            <a:r>
              <a:rPr lang="en-US" dirty="0"/>
              <a:t> posterior tension band disruption</a:t>
            </a:r>
          </a:p>
          <a:p>
            <a:pPr lvl="1"/>
            <a:r>
              <a:rPr lang="en-US" dirty="0"/>
              <a:t>Type A fracture often present </a:t>
            </a:r>
          </a:p>
          <a:p>
            <a:r>
              <a:rPr lang="en-US" dirty="0"/>
              <a:t>B3: disruption of anterior tension band, extend thru intervertebral disk or vertebral body </a:t>
            </a:r>
          </a:p>
          <a:p>
            <a:pPr lvl="1"/>
            <a:r>
              <a:rPr lang="en-US" dirty="0"/>
              <a:t>Hyperextension injury</a:t>
            </a:r>
          </a:p>
        </p:txBody>
      </p:sp>
      <p:pic>
        <p:nvPicPr>
          <p:cNvPr id="4" name="Content Placeholder 4">
            <a:extLst>
              <a:ext uri="{FF2B5EF4-FFF2-40B4-BE49-F238E27FC236}">
                <a16:creationId xmlns:a16="http://schemas.microsoft.com/office/drawing/2014/main" id="{D9B130B8-8112-47FE-8EB9-DA59A1045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0159" y="972371"/>
            <a:ext cx="4913257" cy="4913257"/>
          </a:xfrm>
          <a:prstGeom prst="rect">
            <a:avLst/>
          </a:prstGeom>
        </p:spPr>
      </p:pic>
    </p:spTree>
    <p:extLst>
      <p:ext uri="{BB962C8B-B14F-4D97-AF65-F5344CB8AC3E}">
        <p14:creationId xmlns:p14="http://schemas.microsoft.com/office/powerpoint/2010/main" val="620685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D554D-FE3A-4EBC-8DCA-6B47AB686981}"/>
              </a:ext>
            </a:extLst>
          </p:cNvPr>
          <p:cNvSpPr>
            <a:spLocks noGrp="1"/>
          </p:cNvSpPr>
          <p:nvPr>
            <p:ph type="title"/>
          </p:nvPr>
        </p:nvSpPr>
        <p:spPr/>
        <p:txBody>
          <a:bodyPr/>
          <a:lstStyle/>
          <a:p>
            <a:endParaRPr lang="en-US"/>
          </a:p>
        </p:txBody>
      </p:sp>
      <p:sp>
        <p:nvSpPr>
          <p:cNvPr id="8" name="Content Placeholder 7">
            <a:extLst>
              <a:ext uri="{FF2B5EF4-FFF2-40B4-BE49-F238E27FC236}">
                <a16:creationId xmlns:a16="http://schemas.microsoft.com/office/drawing/2014/main" id="{F174FDD2-047B-4B77-A875-77150C0164A2}"/>
              </a:ext>
            </a:extLst>
          </p:cNvPr>
          <p:cNvSpPr>
            <a:spLocks noGrp="1"/>
          </p:cNvSpPr>
          <p:nvPr>
            <p:ph idx="1"/>
          </p:nvPr>
        </p:nvSpPr>
        <p:spPr/>
        <p:txBody>
          <a:bodyPr/>
          <a:lstStyle/>
          <a:p>
            <a:endParaRPr lang="en-US" dirty="0"/>
          </a:p>
        </p:txBody>
      </p:sp>
      <p:pic>
        <p:nvPicPr>
          <p:cNvPr id="3" name="Picture 2">
            <a:extLst>
              <a:ext uri="{FF2B5EF4-FFF2-40B4-BE49-F238E27FC236}">
                <a16:creationId xmlns:a16="http://schemas.microsoft.com/office/drawing/2014/main" id="{3A2EBB82-2A4D-4E1F-B489-69C07FD78130}"/>
              </a:ext>
            </a:extLst>
          </p:cNvPr>
          <p:cNvPicPr>
            <a:picLocks noChangeAspect="1"/>
          </p:cNvPicPr>
          <p:nvPr/>
        </p:nvPicPr>
        <p:blipFill>
          <a:blip r:embed="rId2"/>
          <a:stretch>
            <a:fillRect/>
          </a:stretch>
        </p:blipFill>
        <p:spPr>
          <a:xfrm>
            <a:off x="838200" y="365125"/>
            <a:ext cx="4439758" cy="5489553"/>
          </a:xfrm>
          <a:prstGeom prst="rect">
            <a:avLst/>
          </a:prstGeom>
        </p:spPr>
      </p:pic>
      <p:pic>
        <p:nvPicPr>
          <p:cNvPr id="4" name="Picture 3">
            <a:extLst>
              <a:ext uri="{FF2B5EF4-FFF2-40B4-BE49-F238E27FC236}">
                <a16:creationId xmlns:a16="http://schemas.microsoft.com/office/drawing/2014/main" id="{0E7C8026-3331-4AF7-8DBD-3E79D7D44009}"/>
              </a:ext>
            </a:extLst>
          </p:cNvPr>
          <p:cNvPicPr>
            <a:picLocks noChangeAspect="1"/>
          </p:cNvPicPr>
          <p:nvPr/>
        </p:nvPicPr>
        <p:blipFill>
          <a:blip r:embed="rId3"/>
          <a:stretch>
            <a:fillRect/>
          </a:stretch>
        </p:blipFill>
        <p:spPr>
          <a:xfrm>
            <a:off x="6911815" y="365125"/>
            <a:ext cx="4441985" cy="5489553"/>
          </a:xfrm>
          <a:prstGeom prst="rect">
            <a:avLst/>
          </a:prstGeom>
        </p:spPr>
      </p:pic>
    </p:spTree>
    <p:extLst>
      <p:ext uri="{BB962C8B-B14F-4D97-AF65-F5344CB8AC3E}">
        <p14:creationId xmlns:p14="http://schemas.microsoft.com/office/powerpoint/2010/main" val="3690871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B5296-C800-468B-96C8-0506B1605807}"/>
              </a:ext>
            </a:extLst>
          </p:cNvPr>
          <p:cNvSpPr>
            <a:spLocks noGrp="1"/>
          </p:cNvSpPr>
          <p:nvPr>
            <p:ph type="title"/>
          </p:nvPr>
        </p:nvSpPr>
        <p:spPr/>
        <p:txBody>
          <a:bodyPr/>
          <a:lstStyle/>
          <a:p>
            <a:r>
              <a:rPr lang="en-US" dirty="0"/>
              <a:t>Ankylosing Spondylitis	</a:t>
            </a:r>
          </a:p>
        </p:txBody>
      </p:sp>
      <p:sp>
        <p:nvSpPr>
          <p:cNvPr id="3" name="Content Placeholder 2">
            <a:extLst>
              <a:ext uri="{FF2B5EF4-FFF2-40B4-BE49-F238E27FC236}">
                <a16:creationId xmlns:a16="http://schemas.microsoft.com/office/drawing/2014/main" id="{F35F62D2-2470-4311-B912-F6119DD5879E}"/>
              </a:ext>
            </a:extLst>
          </p:cNvPr>
          <p:cNvSpPr>
            <a:spLocks noGrp="1"/>
          </p:cNvSpPr>
          <p:nvPr>
            <p:ph idx="1"/>
          </p:nvPr>
        </p:nvSpPr>
        <p:spPr>
          <a:xfrm>
            <a:off x="838200" y="1825625"/>
            <a:ext cx="4793531" cy="4351338"/>
          </a:xfrm>
        </p:spPr>
        <p:txBody>
          <a:bodyPr>
            <a:normAutofit fontScale="77500" lnSpcReduction="20000"/>
          </a:bodyPr>
          <a:lstStyle/>
          <a:p>
            <a:r>
              <a:rPr lang="en-US" dirty="0"/>
              <a:t>Seronegative Spondyloarthropathy</a:t>
            </a:r>
          </a:p>
          <a:p>
            <a:pPr lvl="1"/>
            <a:r>
              <a:rPr lang="en-US" dirty="0"/>
              <a:t>Strong association with HLA-B27, M&gt;F, onset in adolescence/YA</a:t>
            </a:r>
          </a:p>
          <a:p>
            <a:pPr lvl="1"/>
            <a:r>
              <a:rPr lang="en-US" dirty="0"/>
              <a:t>Bilateral sacroiliitis prerequisite for dx</a:t>
            </a:r>
          </a:p>
          <a:p>
            <a:pPr lvl="1"/>
            <a:r>
              <a:rPr lang="en-US" dirty="0"/>
              <a:t>Fusion of spine in ascending manner (lumbar to c-spine)</a:t>
            </a:r>
          </a:p>
          <a:p>
            <a:r>
              <a:rPr lang="en-US" dirty="0"/>
              <a:t>Clinical Features</a:t>
            </a:r>
          </a:p>
          <a:p>
            <a:pPr lvl="1"/>
            <a:r>
              <a:rPr lang="en-US" dirty="0"/>
              <a:t>Low back pain/stiffness, hip/shoulder pain, neck pain/limited c-spine mobility </a:t>
            </a:r>
          </a:p>
          <a:p>
            <a:pPr lvl="1"/>
            <a:r>
              <a:rPr lang="en-US" dirty="0" err="1"/>
              <a:t>Enesthitis</a:t>
            </a:r>
            <a:endParaRPr lang="en-US" dirty="0"/>
          </a:p>
          <a:p>
            <a:pPr lvl="1"/>
            <a:r>
              <a:rPr lang="en-US" dirty="0"/>
              <a:t>Prone to fracture 2/2 brittle spine, severe SCI w/ trauma</a:t>
            </a:r>
          </a:p>
          <a:p>
            <a:pPr lvl="1"/>
            <a:r>
              <a:rPr lang="en-US" dirty="0"/>
              <a:t>Constitutional symptoms</a:t>
            </a:r>
          </a:p>
          <a:p>
            <a:pPr lvl="1"/>
            <a:r>
              <a:rPr lang="en-US" dirty="0"/>
              <a:t>Loss of lumbar lordosis (inability to stand upright)</a:t>
            </a:r>
          </a:p>
          <a:p>
            <a:pPr lvl="1"/>
            <a:r>
              <a:rPr lang="en-US" dirty="0"/>
              <a:t>Associated with IBD, eye involvement, cardiac involvement </a:t>
            </a:r>
          </a:p>
        </p:txBody>
      </p:sp>
      <p:pic>
        <p:nvPicPr>
          <p:cNvPr id="4" name="Content Placeholder 4">
            <a:extLst>
              <a:ext uri="{FF2B5EF4-FFF2-40B4-BE49-F238E27FC236}">
                <a16:creationId xmlns:a16="http://schemas.microsoft.com/office/drawing/2014/main" id="{9F6F6078-09A0-45A9-8C5E-A5C9D1971E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752102"/>
            <a:ext cx="5627774" cy="3583081"/>
          </a:xfrm>
          <a:prstGeom prst="rect">
            <a:avLst/>
          </a:prstGeom>
        </p:spPr>
      </p:pic>
    </p:spTree>
    <p:extLst>
      <p:ext uri="{BB962C8B-B14F-4D97-AF65-F5344CB8AC3E}">
        <p14:creationId xmlns:p14="http://schemas.microsoft.com/office/powerpoint/2010/main" val="373341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3518-B06D-4437-9D9B-F7D3BF6B416E}"/>
              </a:ext>
            </a:extLst>
          </p:cNvPr>
          <p:cNvSpPr>
            <a:spLocks noGrp="1"/>
          </p:cNvSpPr>
          <p:nvPr>
            <p:ph type="title"/>
          </p:nvPr>
        </p:nvSpPr>
        <p:spPr/>
        <p:txBody>
          <a:bodyPr/>
          <a:lstStyle/>
          <a:p>
            <a:r>
              <a:rPr lang="en-US" dirty="0"/>
              <a:t>Ankylosing Spondylitis	</a:t>
            </a:r>
          </a:p>
        </p:txBody>
      </p:sp>
      <p:sp>
        <p:nvSpPr>
          <p:cNvPr id="3" name="Content Placeholder 2">
            <a:extLst>
              <a:ext uri="{FF2B5EF4-FFF2-40B4-BE49-F238E27FC236}">
                <a16:creationId xmlns:a16="http://schemas.microsoft.com/office/drawing/2014/main" id="{AC205817-2C21-4704-8140-66E0AC5CB612}"/>
              </a:ext>
            </a:extLst>
          </p:cNvPr>
          <p:cNvSpPr>
            <a:spLocks noGrp="1"/>
          </p:cNvSpPr>
          <p:nvPr>
            <p:ph idx="1"/>
          </p:nvPr>
        </p:nvSpPr>
        <p:spPr>
          <a:xfrm>
            <a:off x="718382" y="1457818"/>
            <a:ext cx="5568906" cy="4690734"/>
          </a:xfrm>
        </p:spPr>
        <p:txBody>
          <a:bodyPr>
            <a:normAutofit fontScale="85000" lnSpcReduction="20000"/>
          </a:bodyPr>
          <a:lstStyle/>
          <a:p>
            <a:r>
              <a:rPr lang="en-US" dirty="0"/>
              <a:t>Complications</a:t>
            </a:r>
          </a:p>
          <a:p>
            <a:pPr lvl="1"/>
            <a:r>
              <a:rPr lang="en-US" dirty="0"/>
              <a:t>Osteopenia</a:t>
            </a:r>
          </a:p>
          <a:p>
            <a:pPr lvl="1"/>
            <a:r>
              <a:rPr lang="en-US" dirty="0"/>
              <a:t>Fractures</a:t>
            </a:r>
          </a:p>
          <a:p>
            <a:pPr lvl="2"/>
            <a:r>
              <a:rPr lang="en-US" dirty="0"/>
              <a:t>Vertebral fragility fractures from trauma ~2x as common</a:t>
            </a:r>
          </a:p>
          <a:p>
            <a:pPr lvl="2"/>
            <a:r>
              <a:rPr lang="en-US" dirty="0"/>
              <a:t>Minimal trauma required</a:t>
            </a:r>
          </a:p>
          <a:p>
            <a:pPr lvl="2"/>
            <a:r>
              <a:rPr lang="en-US" dirty="0"/>
              <a:t>Lower C-spine most commonly involved area</a:t>
            </a:r>
          </a:p>
          <a:p>
            <a:pPr lvl="2"/>
            <a:r>
              <a:rPr lang="en-US" dirty="0"/>
              <a:t>Extension fracture most common </a:t>
            </a:r>
          </a:p>
          <a:p>
            <a:pPr lvl="1"/>
            <a:r>
              <a:rPr lang="en-US" dirty="0"/>
              <a:t>Neuro</a:t>
            </a:r>
          </a:p>
          <a:p>
            <a:pPr lvl="2"/>
            <a:r>
              <a:rPr lang="en-US" dirty="0"/>
              <a:t>SCI</a:t>
            </a:r>
          </a:p>
          <a:p>
            <a:pPr lvl="3"/>
            <a:r>
              <a:rPr lang="en-US" dirty="0"/>
              <a:t>50-65% of spinal fractures </a:t>
            </a:r>
            <a:r>
              <a:rPr lang="en-US" dirty="0" err="1"/>
              <a:t>a/w</a:t>
            </a:r>
            <a:r>
              <a:rPr lang="en-US" dirty="0"/>
              <a:t> neuro sx</a:t>
            </a:r>
          </a:p>
          <a:p>
            <a:pPr lvl="1"/>
            <a:r>
              <a:rPr lang="en-US" dirty="0"/>
              <a:t>Renal disease</a:t>
            </a:r>
          </a:p>
          <a:p>
            <a:r>
              <a:rPr lang="en-US" dirty="0"/>
              <a:t>Tx</a:t>
            </a:r>
          </a:p>
          <a:p>
            <a:pPr lvl="1"/>
            <a:r>
              <a:rPr lang="en-US" dirty="0"/>
              <a:t>NSAIDs, anti-TNF meds (infliximab), PT, surgery</a:t>
            </a:r>
          </a:p>
          <a:p>
            <a:pPr lvl="1"/>
            <a:r>
              <a:rPr lang="en-US" dirty="0"/>
              <a:t>AS pts with neck/back pain should be </a:t>
            </a:r>
            <a:r>
              <a:rPr lang="en-US" u="sng" dirty="0"/>
              <a:t>strictly</a:t>
            </a:r>
            <a:r>
              <a:rPr lang="en-US" dirty="0"/>
              <a:t> immobilized to prevent SCI until thorough imaging studies obtained </a:t>
            </a:r>
          </a:p>
          <a:p>
            <a:endParaRPr lang="en-US" dirty="0"/>
          </a:p>
        </p:txBody>
      </p:sp>
      <p:pic>
        <p:nvPicPr>
          <p:cNvPr id="4" name="Picture 3">
            <a:extLst>
              <a:ext uri="{FF2B5EF4-FFF2-40B4-BE49-F238E27FC236}">
                <a16:creationId xmlns:a16="http://schemas.microsoft.com/office/drawing/2014/main" id="{B2E99E8B-3DE2-4982-B14B-4E32E2DBFA13}"/>
              </a:ext>
            </a:extLst>
          </p:cNvPr>
          <p:cNvPicPr>
            <a:picLocks noChangeAspect="1"/>
          </p:cNvPicPr>
          <p:nvPr/>
        </p:nvPicPr>
        <p:blipFill>
          <a:blip r:embed="rId3"/>
          <a:stretch>
            <a:fillRect/>
          </a:stretch>
        </p:blipFill>
        <p:spPr>
          <a:xfrm>
            <a:off x="7257989" y="1339831"/>
            <a:ext cx="4345599" cy="4587313"/>
          </a:xfrm>
          <a:prstGeom prst="rect">
            <a:avLst/>
          </a:prstGeom>
        </p:spPr>
      </p:pic>
    </p:spTree>
    <p:extLst>
      <p:ext uri="{BB962C8B-B14F-4D97-AF65-F5344CB8AC3E}">
        <p14:creationId xmlns:p14="http://schemas.microsoft.com/office/powerpoint/2010/main" val="2829118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397ED306-0CBC-4A97-9D0D-4E8D2072124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9526" y="460261"/>
            <a:ext cx="2532784" cy="1919288"/>
          </a:xfrm>
        </p:spPr>
      </p:pic>
      <p:sp>
        <p:nvSpPr>
          <p:cNvPr id="14" name="TextBox 13">
            <a:extLst>
              <a:ext uri="{FF2B5EF4-FFF2-40B4-BE49-F238E27FC236}">
                <a16:creationId xmlns:a16="http://schemas.microsoft.com/office/drawing/2014/main" id="{563D0907-7D9A-480C-A0AA-5B4DF4E09921}"/>
              </a:ext>
            </a:extLst>
          </p:cNvPr>
          <p:cNvSpPr txBox="1"/>
          <p:nvPr/>
        </p:nvSpPr>
        <p:spPr>
          <a:xfrm>
            <a:off x="3571164" y="510377"/>
            <a:ext cx="2524836" cy="369332"/>
          </a:xfrm>
          <a:prstGeom prst="rect">
            <a:avLst/>
          </a:prstGeom>
          <a:noFill/>
        </p:spPr>
        <p:txBody>
          <a:bodyPr wrap="square" rtlCol="0">
            <a:spAutoFit/>
          </a:bodyPr>
          <a:lstStyle/>
          <a:p>
            <a:r>
              <a:rPr lang="en-US" dirty="0">
                <a:solidFill>
                  <a:schemeClr val="bg1"/>
                </a:solidFill>
              </a:rPr>
              <a:t>Fusion of SI joints</a:t>
            </a:r>
          </a:p>
        </p:txBody>
      </p:sp>
      <p:pic>
        <p:nvPicPr>
          <p:cNvPr id="15" name="Picture 14">
            <a:extLst>
              <a:ext uri="{FF2B5EF4-FFF2-40B4-BE49-F238E27FC236}">
                <a16:creationId xmlns:a16="http://schemas.microsoft.com/office/drawing/2014/main" id="{5E229D34-4714-491B-829B-7C9533129079}"/>
              </a:ext>
            </a:extLst>
          </p:cNvPr>
          <p:cNvPicPr>
            <a:picLocks noChangeAspect="1"/>
          </p:cNvPicPr>
          <p:nvPr/>
        </p:nvPicPr>
        <p:blipFill>
          <a:blip r:embed="rId4"/>
          <a:stretch>
            <a:fillRect/>
          </a:stretch>
        </p:blipFill>
        <p:spPr>
          <a:xfrm>
            <a:off x="7202766" y="3236574"/>
            <a:ext cx="2412082" cy="2968182"/>
          </a:xfrm>
          <a:prstGeom prst="rect">
            <a:avLst/>
          </a:prstGeom>
        </p:spPr>
      </p:pic>
      <p:pic>
        <p:nvPicPr>
          <p:cNvPr id="17" name="Picture 16">
            <a:extLst>
              <a:ext uri="{FF2B5EF4-FFF2-40B4-BE49-F238E27FC236}">
                <a16:creationId xmlns:a16="http://schemas.microsoft.com/office/drawing/2014/main" id="{2BF175AD-1906-4A86-88D4-DB194F0BFB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6174" y="3111690"/>
            <a:ext cx="2233047" cy="2981894"/>
          </a:xfrm>
          <a:prstGeom prst="rect">
            <a:avLst/>
          </a:prstGeom>
        </p:spPr>
      </p:pic>
      <p:sp>
        <p:nvSpPr>
          <p:cNvPr id="18" name="TextBox 17">
            <a:extLst>
              <a:ext uri="{FF2B5EF4-FFF2-40B4-BE49-F238E27FC236}">
                <a16:creationId xmlns:a16="http://schemas.microsoft.com/office/drawing/2014/main" id="{B354B6BC-E1D1-4CAD-AD1E-B45D1901E49C}"/>
              </a:ext>
            </a:extLst>
          </p:cNvPr>
          <p:cNvSpPr txBox="1"/>
          <p:nvPr/>
        </p:nvSpPr>
        <p:spPr>
          <a:xfrm>
            <a:off x="3375546" y="3610693"/>
            <a:ext cx="2524836" cy="369332"/>
          </a:xfrm>
          <a:prstGeom prst="rect">
            <a:avLst/>
          </a:prstGeom>
          <a:noFill/>
        </p:spPr>
        <p:txBody>
          <a:bodyPr wrap="square" rtlCol="0">
            <a:spAutoFit/>
          </a:bodyPr>
          <a:lstStyle/>
          <a:p>
            <a:r>
              <a:rPr lang="en-US" dirty="0">
                <a:solidFill>
                  <a:schemeClr val="bg1"/>
                </a:solidFill>
              </a:rPr>
              <a:t>Dagger Sign</a:t>
            </a:r>
          </a:p>
        </p:txBody>
      </p:sp>
      <p:pic>
        <p:nvPicPr>
          <p:cNvPr id="20" name="Picture 19">
            <a:extLst>
              <a:ext uri="{FF2B5EF4-FFF2-40B4-BE49-F238E27FC236}">
                <a16:creationId xmlns:a16="http://schemas.microsoft.com/office/drawing/2014/main" id="{EF5590AB-F3A3-4EE9-9FF4-74B6BAF45D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441776"/>
            <a:ext cx="5017827" cy="2175698"/>
          </a:xfrm>
          <a:prstGeom prst="rect">
            <a:avLst/>
          </a:prstGeom>
        </p:spPr>
      </p:pic>
      <p:sp>
        <p:nvSpPr>
          <p:cNvPr id="21" name="TextBox 20">
            <a:extLst>
              <a:ext uri="{FF2B5EF4-FFF2-40B4-BE49-F238E27FC236}">
                <a16:creationId xmlns:a16="http://schemas.microsoft.com/office/drawing/2014/main" id="{58409568-9E8B-4C29-87F9-025C382D3735}"/>
              </a:ext>
            </a:extLst>
          </p:cNvPr>
          <p:cNvSpPr txBox="1"/>
          <p:nvPr/>
        </p:nvSpPr>
        <p:spPr>
          <a:xfrm>
            <a:off x="7342495" y="2742358"/>
            <a:ext cx="2524836" cy="369332"/>
          </a:xfrm>
          <a:prstGeom prst="rect">
            <a:avLst/>
          </a:prstGeom>
          <a:noFill/>
        </p:spPr>
        <p:txBody>
          <a:bodyPr wrap="square" rtlCol="0">
            <a:spAutoFit/>
          </a:bodyPr>
          <a:lstStyle/>
          <a:p>
            <a:r>
              <a:rPr lang="en-US" dirty="0">
                <a:solidFill>
                  <a:schemeClr val="bg1"/>
                </a:solidFill>
              </a:rPr>
              <a:t>Hatchet sign</a:t>
            </a:r>
          </a:p>
        </p:txBody>
      </p:sp>
    </p:spTree>
    <p:extLst>
      <p:ext uri="{BB962C8B-B14F-4D97-AF65-F5344CB8AC3E}">
        <p14:creationId xmlns:p14="http://schemas.microsoft.com/office/powerpoint/2010/main" val="2992071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A3E4D-42FE-4E5B-8173-4AE1EB9FF7C4}"/>
              </a:ext>
            </a:extLst>
          </p:cNvPr>
          <p:cNvSpPr>
            <a:spLocks noGrp="1"/>
          </p:cNvSpPr>
          <p:nvPr>
            <p:ph type="title"/>
          </p:nvPr>
        </p:nvSpPr>
        <p:spPr/>
        <p:txBody>
          <a:bodyPr/>
          <a:lstStyle/>
          <a:p>
            <a:r>
              <a:rPr lang="en-US" dirty="0"/>
              <a:t>Outcomes</a:t>
            </a:r>
          </a:p>
        </p:txBody>
      </p:sp>
      <p:sp>
        <p:nvSpPr>
          <p:cNvPr id="3" name="Content Placeholder 2">
            <a:extLst>
              <a:ext uri="{FF2B5EF4-FFF2-40B4-BE49-F238E27FC236}">
                <a16:creationId xmlns:a16="http://schemas.microsoft.com/office/drawing/2014/main" id="{9926C16A-92B4-442D-826A-B26B6147E53E}"/>
              </a:ext>
            </a:extLst>
          </p:cNvPr>
          <p:cNvSpPr>
            <a:spLocks noGrp="1"/>
          </p:cNvSpPr>
          <p:nvPr>
            <p:ph idx="1"/>
          </p:nvPr>
        </p:nvSpPr>
        <p:spPr/>
        <p:txBody>
          <a:bodyPr>
            <a:normAutofit fontScale="92500" lnSpcReduction="20000"/>
          </a:bodyPr>
          <a:lstStyle/>
          <a:p>
            <a:r>
              <a:rPr lang="en-US" dirty="0"/>
              <a:t>Pt transferred to BT ER for further eval given fracture and severe LE weakness</a:t>
            </a:r>
          </a:p>
          <a:p>
            <a:r>
              <a:rPr lang="en-US" dirty="0"/>
              <a:t>Underwent posterior C4-T3 instrumented fusion and C7 laminectomy </a:t>
            </a:r>
          </a:p>
          <a:p>
            <a:r>
              <a:rPr lang="en-US" dirty="0"/>
              <a:t>Outcomes</a:t>
            </a:r>
          </a:p>
          <a:p>
            <a:pPr lvl="1"/>
            <a:r>
              <a:rPr lang="en-US" dirty="0"/>
              <a:t>Gradually regained LE strength with PT and transferred to floor</a:t>
            </a:r>
          </a:p>
          <a:p>
            <a:pPr lvl="1"/>
            <a:r>
              <a:rPr lang="en-US" dirty="0"/>
              <a:t>Routine catheterization regularly</a:t>
            </a:r>
          </a:p>
          <a:p>
            <a:pPr lvl="1"/>
            <a:r>
              <a:rPr lang="en-US" dirty="0"/>
              <a:t>Stay complicated by severe constipation resolved by enemas and rectal stimulation </a:t>
            </a:r>
          </a:p>
          <a:p>
            <a:pPr lvl="1"/>
            <a:r>
              <a:rPr lang="en-US" dirty="0"/>
              <a:t>Ambulating w/ minimal assistance on d/c </a:t>
            </a:r>
          </a:p>
          <a:p>
            <a:r>
              <a:rPr lang="en-US" dirty="0"/>
              <a:t>Outcomes vary widely on a case by case basis depending on degree of trauma/fracture</a:t>
            </a:r>
          </a:p>
          <a:p>
            <a:pPr lvl="1"/>
            <a:r>
              <a:rPr lang="en-US" dirty="0"/>
              <a:t>Restoration of sensation is common albeit slow sequala s/p fusion and laminectomy</a:t>
            </a:r>
          </a:p>
          <a:p>
            <a:r>
              <a:rPr lang="en-US" dirty="0"/>
              <a:t>AS </a:t>
            </a:r>
            <a:r>
              <a:rPr lang="en-US" dirty="0" err="1"/>
              <a:t>a/w</a:t>
            </a:r>
            <a:r>
              <a:rPr lang="en-US" dirty="0"/>
              <a:t> development of osteopenia/osteoporosis, </a:t>
            </a:r>
            <a:r>
              <a:rPr lang="en-US" dirty="0" err="1"/>
              <a:t>hyperkyphosis</a:t>
            </a:r>
            <a:r>
              <a:rPr lang="en-US" dirty="0"/>
              <a:t>, extra-spinal organ involvement (i.e. heart, eye, colon)</a:t>
            </a:r>
          </a:p>
        </p:txBody>
      </p:sp>
    </p:spTree>
    <p:extLst>
      <p:ext uri="{BB962C8B-B14F-4D97-AF65-F5344CB8AC3E}">
        <p14:creationId xmlns:p14="http://schemas.microsoft.com/office/powerpoint/2010/main" val="1609442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75901-32C6-47F3-B296-240841D956AC}"/>
              </a:ext>
            </a:extLst>
          </p:cNvPr>
          <p:cNvSpPr>
            <a:spLocks noGrp="1"/>
          </p:cNvSpPr>
          <p:nvPr>
            <p:ph type="title"/>
          </p:nvPr>
        </p:nvSpPr>
        <p:spPr/>
        <p:txBody>
          <a:bodyPr/>
          <a:lstStyle/>
          <a:p>
            <a:r>
              <a:rPr lang="en-US" dirty="0"/>
              <a:t>Post Op</a:t>
            </a:r>
          </a:p>
        </p:txBody>
      </p:sp>
      <p:pic>
        <p:nvPicPr>
          <p:cNvPr id="4" name="Content Placeholder 3">
            <a:extLst>
              <a:ext uri="{FF2B5EF4-FFF2-40B4-BE49-F238E27FC236}">
                <a16:creationId xmlns:a16="http://schemas.microsoft.com/office/drawing/2014/main" id="{4C4F660E-8380-4558-B20C-F5B9FC3D19AD}"/>
              </a:ext>
            </a:extLst>
          </p:cNvPr>
          <p:cNvPicPr>
            <a:picLocks noGrp="1" noChangeAspect="1"/>
          </p:cNvPicPr>
          <p:nvPr>
            <p:ph idx="1"/>
          </p:nvPr>
        </p:nvPicPr>
        <p:blipFill>
          <a:blip r:embed="rId2"/>
          <a:stretch>
            <a:fillRect/>
          </a:stretch>
        </p:blipFill>
        <p:spPr>
          <a:xfrm>
            <a:off x="5968679" y="1811977"/>
            <a:ext cx="5713746" cy="4351338"/>
          </a:xfrm>
          <a:prstGeom prst="rect">
            <a:avLst/>
          </a:prstGeom>
        </p:spPr>
      </p:pic>
      <p:pic>
        <p:nvPicPr>
          <p:cNvPr id="5" name="Picture 4">
            <a:extLst>
              <a:ext uri="{FF2B5EF4-FFF2-40B4-BE49-F238E27FC236}">
                <a16:creationId xmlns:a16="http://schemas.microsoft.com/office/drawing/2014/main" id="{018EA0A4-C596-4950-B710-B6FC269AB522}"/>
              </a:ext>
            </a:extLst>
          </p:cNvPr>
          <p:cNvPicPr>
            <a:picLocks noChangeAspect="1"/>
          </p:cNvPicPr>
          <p:nvPr/>
        </p:nvPicPr>
        <p:blipFill>
          <a:blip r:embed="rId3"/>
          <a:stretch>
            <a:fillRect/>
          </a:stretch>
        </p:blipFill>
        <p:spPr>
          <a:xfrm>
            <a:off x="694509" y="1811977"/>
            <a:ext cx="4955112" cy="3923731"/>
          </a:xfrm>
          <a:prstGeom prst="rect">
            <a:avLst/>
          </a:prstGeom>
        </p:spPr>
      </p:pic>
    </p:spTree>
    <p:extLst>
      <p:ext uri="{BB962C8B-B14F-4D97-AF65-F5344CB8AC3E}">
        <p14:creationId xmlns:p14="http://schemas.microsoft.com/office/powerpoint/2010/main" val="1433659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845AECE-0DF0-4BF4-971B-1F58D548E391}"/>
              </a:ext>
            </a:extLst>
          </p:cNvPr>
          <p:cNvSpPr>
            <a:spLocks noGrp="1"/>
          </p:cNvSpPr>
          <p:nvPr>
            <p:ph type="title"/>
          </p:nvPr>
        </p:nvSpPr>
        <p:spPr/>
        <p:txBody>
          <a:bodyPr/>
          <a:lstStyle/>
          <a:p>
            <a:r>
              <a:rPr lang="en-US" dirty="0"/>
              <a:t>Final Diagnosis</a:t>
            </a:r>
          </a:p>
        </p:txBody>
      </p:sp>
      <p:sp>
        <p:nvSpPr>
          <p:cNvPr id="8" name="Content Placeholder 7">
            <a:extLst>
              <a:ext uri="{FF2B5EF4-FFF2-40B4-BE49-F238E27FC236}">
                <a16:creationId xmlns:a16="http://schemas.microsoft.com/office/drawing/2014/main" id="{B8B29CA3-1B25-4C6C-ABFE-64326863F68B}"/>
              </a:ext>
            </a:extLst>
          </p:cNvPr>
          <p:cNvSpPr>
            <a:spLocks noGrp="1"/>
          </p:cNvSpPr>
          <p:nvPr>
            <p:ph idx="1"/>
          </p:nvPr>
        </p:nvSpPr>
        <p:spPr>
          <a:xfrm>
            <a:off x="838200" y="3014133"/>
            <a:ext cx="10515600" cy="620889"/>
          </a:xfrm>
        </p:spPr>
        <p:txBody>
          <a:bodyPr/>
          <a:lstStyle/>
          <a:p>
            <a:r>
              <a:rPr lang="en-US" dirty="0"/>
              <a:t>C7:B1 N3 M2 fracture with ankylosing spondylitis </a:t>
            </a:r>
          </a:p>
        </p:txBody>
      </p:sp>
    </p:spTree>
    <p:extLst>
      <p:ext uri="{BB962C8B-B14F-4D97-AF65-F5344CB8AC3E}">
        <p14:creationId xmlns:p14="http://schemas.microsoft.com/office/powerpoint/2010/main" val="2968444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95AC7-F6A9-4F22-B0E1-F66A46D7ED2B}"/>
              </a:ext>
            </a:extLst>
          </p:cNvPr>
          <p:cNvSpPr>
            <a:spLocks noGrp="1"/>
          </p:cNvSpPr>
          <p:nvPr>
            <p:ph type="title"/>
          </p:nvPr>
        </p:nvSpPr>
        <p:spPr>
          <a:xfrm>
            <a:off x="838200" y="174056"/>
            <a:ext cx="10515600" cy="1325563"/>
          </a:xfrm>
        </p:spPr>
        <p:txBody>
          <a:bodyPr/>
          <a:lstStyle/>
          <a:p>
            <a:r>
              <a:rPr lang="en-US" dirty="0"/>
              <a:t>ACR appropriateness Criteria</a:t>
            </a:r>
          </a:p>
        </p:txBody>
      </p:sp>
      <p:sp>
        <p:nvSpPr>
          <p:cNvPr id="3" name="Content Placeholder 2">
            <a:extLst>
              <a:ext uri="{FF2B5EF4-FFF2-40B4-BE49-F238E27FC236}">
                <a16:creationId xmlns:a16="http://schemas.microsoft.com/office/drawing/2014/main" id="{EEF6E428-8077-41B8-9F1B-89348564C8C2}"/>
              </a:ext>
            </a:extLst>
          </p:cNvPr>
          <p:cNvSpPr>
            <a:spLocks noGrp="1"/>
          </p:cNvSpPr>
          <p:nvPr>
            <p:ph idx="1"/>
          </p:nvPr>
        </p:nvSpPr>
        <p:spPr>
          <a:xfrm>
            <a:off x="5588758" y="1396080"/>
            <a:ext cx="6509981" cy="4754401"/>
          </a:xfrm>
        </p:spPr>
        <p:txBody>
          <a:bodyPr>
            <a:normAutofit/>
          </a:bodyPr>
          <a:lstStyle/>
          <a:p>
            <a:r>
              <a:rPr lang="en-US" dirty="0"/>
              <a:t>Nexus and CCR have high sensitivity but low specificity </a:t>
            </a:r>
          </a:p>
          <a:p>
            <a:pPr lvl="1"/>
            <a:r>
              <a:rPr lang="en-US" dirty="0"/>
              <a:t>If </a:t>
            </a:r>
            <a:r>
              <a:rPr lang="en-US" dirty="0" err="1"/>
              <a:t>pt</a:t>
            </a:r>
            <a:r>
              <a:rPr lang="en-US" dirty="0"/>
              <a:t> doesn’t meet criteria, imaging may not be indicated/necessary</a:t>
            </a:r>
          </a:p>
          <a:p>
            <a:r>
              <a:rPr lang="en-US" dirty="0"/>
              <a:t>CT C-Spine gold standard for ID of C-spine fractures </a:t>
            </a:r>
          </a:p>
          <a:p>
            <a:pPr lvl="1"/>
            <a:r>
              <a:rPr lang="en-US" dirty="0"/>
              <a:t>Outperforms radiographs</a:t>
            </a:r>
          </a:p>
          <a:p>
            <a:pPr lvl="1"/>
            <a:r>
              <a:rPr lang="en-US" dirty="0"/>
              <a:t>&lt;1% of unexaminable </a:t>
            </a:r>
            <a:r>
              <a:rPr lang="en-US" dirty="0" err="1"/>
              <a:t>pt</a:t>
            </a:r>
            <a:r>
              <a:rPr lang="en-US" dirty="0"/>
              <a:t> has </a:t>
            </a:r>
            <a:r>
              <a:rPr lang="en-US" dirty="0" err="1"/>
              <a:t>evidene</a:t>
            </a:r>
            <a:r>
              <a:rPr lang="en-US" dirty="0"/>
              <a:t> of C-spine instability on MRI not appreciated on CT</a:t>
            </a:r>
          </a:p>
        </p:txBody>
      </p:sp>
      <p:pic>
        <p:nvPicPr>
          <p:cNvPr id="4" name="Content Placeholder 3">
            <a:extLst>
              <a:ext uri="{FF2B5EF4-FFF2-40B4-BE49-F238E27FC236}">
                <a16:creationId xmlns:a16="http://schemas.microsoft.com/office/drawing/2014/main" id="{03F4267E-A876-4A00-863F-567A7363D6C9}"/>
              </a:ext>
            </a:extLst>
          </p:cNvPr>
          <p:cNvPicPr>
            <a:picLocks noChangeAspect="1"/>
          </p:cNvPicPr>
          <p:nvPr/>
        </p:nvPicPr>
        <p:blipFill>
          <a:blip r:embed="rId3"/>
          <a:stretch>
            <a:fillRect/>
          </a:stretch>
        </p:blipFill>
        <p:spPr>
          <a:xfrm>
            <a:off x="191068" y="1499619"/>
            <a:ext cx="5063320" cy="2716484"/>
          </a:xfrm>
          <a:prstGeom prst="rect">
            <a:avLst/>
          </a:prstGeom>
        </p:spPr>
      </p:pic>
      <p:pic>
        <p:nvPicPr>
          <p:cNvPr id="6" name="Picture 5">
            <a:extLst>
              <a:ext uri="{FF2B5EF4-FFF2-40B4-BE49-F238E27FC236}">
                <a16:creationId xmlns:a16="http://schemas.microsoft.com/office/drawing/2014/main" id="{CB1E5F0C-A962-42EB-805E-710B3F819D18}"/>
              </a:ext>
            </a:extLst>
          </p:cNvPr>
          <p:cNvPicPr>
            <a:picLocks noChangeAspect="1"/>
          </p:cNvPicPr>
          <p:nvPr/>
        </p:nvPicPr>
        <p:blipFill>
          <a:blip r:embed="rId4"/>
          <a:stretch>
            <a:fillRect/>
          </a:stretch>
        </p:blipFill>
        <p:spPr>
          <a:xfrm>
            <a:off x="93261" y="4599296"/>
            <a:ext cx="3230318" cy="1339646"/>
          </a:xfrm>
          <a:prstGeom prst="rect">
            <a:avLst/>
          </a:prstGeom>
        </p:spPr>
      </p:pic>
      <p:pic>
        <p:nvPicPr>
          <p:cNvPr id="7" name="Picture 6">
            <a:extLst>
              <a:ext uri="{FF2B5EF4-FFF2-40B4-BE49-F238E27FC236}">
                <a16:creationId xmlns:a16="http://schemas.microsoft.com/office/drawing/2014/main" id="{AEC6E24D-E980-449C-86A1-CC84057F6FF6}"/>
              </a:ext>
            </a:extLst>
          </p:cNvPr>
          <p:cNvPicPr>
            <a:picLocks noChangeAspect="1"/>
          </p:cNvPicPr>
          <p:nvPr/>
        </p:nvPicPr>
        <p:blipFill>
          <a:blip r:embed="rId5"/>
          <a:stretch>
            <a:fillRect/>
          </a:stretch>
        </p:blipFill>
        <p:spPr>
          <a:xfrm>
            <a:off x="3439803" y="4484355"/>
            <a:ext cx="2432132" cy="1454587"/>
          </a:xfrm>
          <a:prstGeom prst="rect">
            <a:avLst/>
          </a:prstGeom>
        </p:spPr>
      </p:pic>
    </p:spTree>
    <p:extLst>
      <p:ext uri="{BB962C8B-B14F-4D97-AF65-F5344CB8AC3E}">
        <p14:creationId xmlns:p14="http://schemas.microsoft.com/office/powerpoint/2010/main" val="2026272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03128-FE3F-481F-A7DC-C9940E96CAF4}"/>
              </a:ext>
            </a:extLst>
          </p:cNvPr>
          <p:cNvSpPr>
            <a:spLocks noGrp="1"/>
          </p:cNvSpPr>
          <p:nvPr>
            <p:ph type="title"/>
          </p:nvPr>
        </p:nvSpPr>
        <p:spPr>
          <a:xfrm>
            <a:off x="865495" y="199288"/>
            <a:ext cx="10318845" cy="781287"/>
          </a:xfrm>
        </p:spPr>
        <p:txBody>
          <a:bodyPr/>
          <a:lstStyle/>
          <a:p>
            <a:r>
              <a:rPr lang="en-US" dirty="0"/>
              <a:t>ACR Appropriateness Criteria</a:t>
            </a:r>
          </a:p>
        </p:txBody>
      </p:sp>
      <p:sp>
        <p:nvSpPr>
          <p:cNvPr id="3" name="Content Placeholder 2">
            <a:extLst>
              <a:ext uri="{FF2B5EF4-FFF2-40B4-BE49-F238E27FC236}">
                <a16:creationId xmlns:a16="http://schemas.microsoft.com/office/drawing/2014/main" id="{4173BFEE-FBDC-41BF-9CE7-B98C26D8C7FC}"/>
              </a:ext>
            </a:extLst>
          </p:cNvPr>
          <p:cNvSpPr>
            <a:spLocks noGrp="1"/>
          </p:cNvSpPr>
          <p:nvPr>
            <p:ph idx="1"/>
          </p:nvPr>
        </p:nvSpPr>
        <p:spPr>
          <a:xfrm>
            <a:off x="5766178" y="1262417"/>
            <a:ext cx="6223380" cy="4947313"/>
          </a:xfrm>
        </p:spPr>
        <p:txBody>
          <a:bodyPr>
            <a:normAutofit lnSpcReduction="10000"/>
          </a:bodyPr>
          <a:lstStyle/>
          <a:p>
            <a:r>
              <a:rPr lang="en-US" dirty="0"/>
              <a:t>Radiographs recommended as first imaging modality</a:t>
            </a:r>
          </a:p>
          <a:p>
            <a:pPr lvl="1"/>
            <a:r>
              <a:rPr lang="en-US" dirty="0"/>
              <a:t>Low sensitivity for detecting abnormalities in early stage</a:t>
            </a:r>
          </a:p>
          <a:p>
            <a:pPr lvl="1"/>
            <a:r>
              <a:rPr lang="en-US" dirty="0"/>
              <a:t>Begin with SI joints </a:t>
            </a:r>
          </a:p>
          <a:p>
            <a:r>
              <a:rPr lang="en-US" dirty="0"/>
              <a:t>MRI of SI joints as next appropriate imaging in absence of radiographic findings </a:t>
            </a:r>
          </a:p>
          <a:p>
            <a:r>
              <a:rPr lang="en-US" dirty="0"/>
              <a:t>CT may be helpful in improved sensitivity over radiographs if patient cannot undergo MRI</a:t>
            </a:r>
          </a:p>
          <a:p>
            <a:pPr lvl="1"/>
            <a:r>
              <a:rPr lang="en-US" dirty="0"/>
              <a:t>Detection of subtle erosions/reparative changes </a:t>
            </a:r>
          </a:p>
        </p:txBody>
      </p:sp>
      <p:pic>
        <p:nvPicPr>
          <p:cNvPr id="4" name="Picture 3">
            <a:extLst>
              <a:ext uri="{FF2B5EF4-FFF2-40B4-BE49-F238E27FC236}">
                <a16:creationId xmlns:a16="http://schemas.microsoft.com/office/drawing/2014/main" id="{CFFE34F1-F130-4914-B5D6-4D4FECCC3F04}"/>
              </a:ext>
            </a:extLst>
          </p:cNvPr>
          <p:cNvPicPr>
            <a:picLocks noChangeAspect="1"/>
          </p:cNvPicPr>
          <p:nvPr/>
        </p:nvPicPr>
        <p:blipFill>
          <a:blip r:embed="rId3"/>
          <a:stretch>
            <a:fillRect/>
          </a:stretch>
        </p:blipFill>
        <p:spPr>
          <a:xfrm>
            <a:off x="586855" y="980575"/>
            <a:ext cx="4865427" cy="2635948"/>
          </a:xfrm>
          <a:prstGeom prst="rect">
            <a:avLst/>
          </a:prstGeom>
        </p:spPr>
      </p:pic>
      <p:pic>
        <p:nvPicPr>
          <p:cNvPr id="5" name="Picture 4">
            <a:extLst>
              <a:ext uri="{FF2B5EF4-FFF2-40B4-BE49-F238E27FC236}">
                <a16:creationId xmlns:a16="http://schemas.microsoft.com/office/drawing/2014/main" id="{7606BFE0-AF78-4889-8CA9-9A840F6361E0}"/>
              </a:ext>
            </a:extLst>
          </p:cNvPr>
          <p:cNvPicPr>
            <a:picLocks noChangeAspect="1"/>
          </p:cNvPicPr>
          <p:nvPr/>
        </p:nvPicPr>
        <p:blipFill>
          <a:blip r:embed="rId4"/>
          <a:stretch>
            <a:fillRect/>
          </a:stretch>
        </p:blipFill>
        <p:spPr>
          <a:xfrm>
            <a:off x="470854" y="3668418"/>
            <a:ext cx="4981428" cy="2638199"/>
          </a:xfrm>
          <a:prstGeom prst="rect">
            <a:avLst/>
          </a:prstGeom>
        </p:spPr>
      </p:pic>
    </p:spTree>
    <p:extLst>
      <p:ext uri="{BB962C8B-B14F-4D97-AF65-F5344CB8AC3E}">
        <p14:creationId xmlns:p14="http://schemas.microsoft.com/office/powerpoint/2010/main" val="2218799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74917-F291-426B-AC7A-69D6BDBABF07}"/>
              </a:ext>
            </a:extLst>
          </p:cNvPr>
          <p:cNvSpPr>
            <a:spLocks noGrp="1"/>
          </p:cNvSpPr>
          <p:nvPr>
            <p:ph type="title"/>
          </p:nvPr>
        </p:nvSpPr>
        <p:spPr/>
        <p:txBody>
          <a:bodyPr/>
          <a:lstStyle/>
          <a:p>
            <a:r>
              <a:rPr lang="en-US" dirty="0"/>
              <a:t>Cost</a:t>
            </a:r>
          </a:p>
        </p:txBody>
      </p:sp>
      <p:sp>
        <p:nvSpPr>
          <p:cNvPr id="3" name="Content Placeholder 2">
            <a:extLst>
              <a:ext uri="{FF2B5EF4-FFF2-40B4-BE49-F238E27FC236}">
                <a16:creationId xmlns:a16="http://schemas.microsoft.com/office/drawing/2014/main" id="{D0B8872C-8B6F-495C-934F-15ABDD13036F}"/>
              </a:ext>
            </a:extLst>
          </p:cNvPr>
          <p:cNvSpPr>
            <a:spLocks noGrp="1"/>
          </p:cNvSpPr>
          <p:nvPr>
            <p:ph idx="1"/>
          </p:nvPr>
        </p:nvSpPr>
        <p:spPr/>
        <p:txBody>
          <a:bodyPr/>
          <a:lstStyle/>
          <a:p>
            <a:r>
              <a:rPr lang="en-US" dirty="0"/>
              <a:t>Total Cost of imaging</a:t>
            </a:r>
          </a:p>
          <a:p>
            <a:pPr lvl="1"/>
            <a:r>
              <a:rPr lang="en-US" dirty="0"/>
              <a:t>In-Network Cost: $1,591</a:t>
            </a:r>
          </a:p>
          <a:p>
            <a:pPr lvl="1"/>
            <a:r>
              <a:rPr lang="en-US" dirty="0"/>
              <a:t>Out of Network Cost: $3610</a:t>
            </a:r>
          </a:p>
          <a:p>
            <a:endParaRPr lang="en-US" dirty="0"/>
          </a:p>
        </p:txBody>
      </p:sp>
      <p:pic>
        <p:nvPicPr>
          <p:cNvPr id="5" name="Picture 4">
            <a:extLst>
              <a:ext uri="{FF2B5EF4-FFF2-40B4-BE49-F238E27FC236}">
                <a16:creationId xmlns:a16="http://schemas.microsoft.com/office/drawing/2014/main" id="{2DC068C3-2A7B-4E9A-956B-35DD58B19495}"/>
              </a:ext>
            </a:extLst>
          </p:cNvPr>
          <p:cNvPicPr>
            <a:picLocks noChangeAspect="1"/>
          </p:cNvPicPr>
          <p:nvPr/>
        </p:nvPicPr>
        <p:blipFill>
          <a:blip r:embed="rId3"/>
          <a:stretch>
            <a:fillRect/>
          </a:stretch>
        </p:blipFill>
        <p:spPr>
          <a:xfrm>
            <a:off x="6057432" y="1443087"/>
            <a:ext cx="5296368" cy="1573067"/>
          </a:xfrm>
          <a:prstGeom prst="rect">
            <a:avLst/>
          </a:prstGeom>
        </p:spPr>
      </p:pic>
    </p:spTree>
    <p:extLst>
      <p:ext uri="{BB962C8B-B14F-4D97-AF65-F5344CB8AC3E}">
        <p14:creationId xmlns:p14="http://schemas.microsoft.com/office/powerpoint/2010/main" val="661452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2E43E-EE6B-4D0E-9EB6-B62AE224F76E}"/>
              </a:ext>
            </a:extLst>
          </p:cNvPr>
          <p:cNvSpPr>
            <a:spLocks noGrp="1"/>
          </p:cNvSpPr>
          <p:nvPr>
            <p:ph type="title"/>
          </p:nvPr>
        </p:nvSpPr>
        <p:spPr/>
        <p:txBody>
          <a:bodyPr/>
          <a:lstStyle/>
          <a:p>
            <a:pPr algn="ctr"/>
            <a:r>
              <a:rPr lang="en-US" dirty="0"/>
              <a:t>Take Home Points / Teaching points</a:t>
            </a:r>
          </a:p>
        </p:txBody>
      </p:sp>
      <p:sp>
        <p:nvSpPr>
          <p:cNvPr id="3" name="Content Placeholder 2">
            <a:extLst>
              <a:ext uri="{FF2B5EF4-FFF2-40B4-BE49-F238E27FC236}">
                <a16:creationId xmlns:a16="http://schemas.microsoft.com/office/drawing/2014/main" id="{C661F59D-59F8-4BDF-92E4-0CD9CE3332D3}"/>
              </a:ext>
            </a:extLst>
          </p:cNvPr>
          <p:cNvSpPr>
            <a:spLocks noGrp="1"/>
          </p:cNvSpPr>
          <p:nvPr>
            <p:ph idx="1"/>
          </p:nvPr>
        </p:nvSpPr>
        <p:spPr>
          <a:xfrm>
            <a:off x="3191068" y="1825625"/>
            <a:ext cx="5999585" cy="4351338"/>
          </a:xfrm>
        </p:spPr>
        <p:txBody>
          <a:bodyPr/>
          <a:lstStyle/>
          <a:p>
            <a:r>
              <a:rPr lang="en-US" dirty="0"/>
              <a:t>CT scan as gold standard for evaluation of neck trauma</a:t>
            </a:r>
          </a:p>
          <a:p>
            <a:r>
              <a:rPr lang="en-US" dirty="0"/>
              <a:t>Fractures, especially C-spine fractures, are more common in individuals with AS</a:t>
            </a:r>
          </a:p>
          <a:p>
            <a:r>
              <a:rPr lang="en-US" dirty="0"/>
              <a:t>AO classification can help describe fracture type and character to a greater degree</a:t>
            </a:r>
          </a:p>
        </p:txBody>
      </p:sp>
    </p:spTree>
    <p:extLst>
      <p:ext uri="{BB962C8B-B14F-4D97-AF65-F5344CB8AC3E}">
        <p14:creationId xmlns:p14="http://schemas.microsoft.com/office/powerpoint/2010/main" val="2875372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20E37-7B66-41A1-8FEB-274090465692}"/>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2A8D92A-C1BE-4879-8A55-1A3252D8F73F}"/>
              </a:ext>
            </a:extLst>
          </p:cNvPr>
          <p:cNvSpPr>
            <a:spLocks noGrp="1"/>
          </p:cNvSpPr>
          <p:nvPr>
            <p:ph idx="1"/>
          </p:nvPr>
        </p:nvSpPr>
        <p:spPr>
          <a:xfrm>
            <a:off x="1027385" y="1690687"/>
            <a:ext cx="9548123" cy="4319127"/>
          </a:xfrm>
        </p:spPr>
        <p:txBody>
          <a:bodyPr>
            <a:normAutofit fontScale="40000" lnSpcReduction="20000"/>
          </a:bodyPr>
          <a:lstStyle/>
          <a:p>
            <a:r>
              <a:rPr lang="en-US" dirty="0"/>
              <a:t>Verma, Rishabh. “AO Spine Classification of Thoracolumbar Injuries: Radiology Reference Article.” </a:t>
            </a:r>
            <a:r>
              <a:rPr lang="en-US" dirty="0" err="1"/>
              <a:t>Radiopaedia</a:t>
            </a:r>
            <a:r>
              <a:rPr lang="en-US" dirty="0"/>
              <a:t> Blog RSS, radiopaedia.org/articles/</a:t>
            </a:r>
            <a:r>
              <a:rPr lang="en-US" dirty="0" err="1"/>
              <a:t>ao-spine-classification-of-thoracolumbar-injuries?lang</a:t>
            </a:r>
            <a:r>
              <a:rPr lang="en-US" dirty="0"/>
              <a:t>=us</a:t>
            </a:r>
          </a:p>
          <a:p>
            <a:r>
              <a:rPr lang="en-US" dirty="0"/>
              <a:t>Gaillard, Frank. “Ankylosing Spondylitis: Radiology Reference Article.” </a:t>
            </a:r>
            <a:r>
              <a:rPr lang="en-US" dirty="0" err="1"/>
              <a:t>Radiopaedia</a:t>
            </a:r>
            <a:r>
              <a:rPr lang="en-US" dirty="0"/>
              <a:t> Blog RSS, radiopaedia.org/articles/</a:t>
            </a:r>
            <a:r>
              <a:rPr lang="en-US" dirty="0" err="1"/>
              <a:t>ankylosing-spondylitis?lang</a:t>
            </a:r>
            <a:r>
              <a:rPr lang="en-US" dirty="0"/>
              <a:t>=us.</a:t>
            </a:r>
          </a:p>
          <a:p>
            <a:r>
              <a:rPr lang="en-US" dirty="0"/>
              <a:t>Radiology Quiz 39801, radiopaedia.org/cases/39801/studies/42231?lang=</a:t>
            </a:r>
            <a:r>
              <a:rPr lang="en-US" dirty="0" err="1"/>
              <a:t>us#images</a:t>
            </a:r>
            <a:r>
              <a:rPr lang="en-US" dirty="0"/>
              <a:t>.</a:t>
            </a:r>
          </a:p>
          <a:p>
            <a:r>
              <a:rPr lang="en-US" dirty="0"/>
              <a:t>Melchior, Julian &amp; </a:t>
            </a:r>
            <a:r>
              <a:rPr lang="en-US" dirty="0" err="1"/>
              <a:t>Azraq</a:t>
            </a:r>
            <a:r>
              <a:rPr lang="en-US" dirty="0"/>
              <a:t>, Yusef &amp; Chary-</a:t>
            </a:r>
            <a:r>
              <a:rPr lang="en-US" dirty="0" err="1"/>
              <a:t>Valckenaere</a:t>
            </a:r>
            <a:r>
              <a:rPr lang="en-US" dirty="0"/>
              <a:t>, Isabelle &amp; Rat, Anne-Christine &amp; </a:t>
            </a:r>
            <a:r>
              <a:rPr lang="en-US" dirty="0" err="1"/>
              <a:t>Texeira</a:t>
            </a:r>
            <a:r>
              <a:rPr lang="en-US" dirty="0"/>
              <a:t>, Pedro &amp; Blum, Alain &amp; </a:t>
            </a:r>
            <a:r>
              <a:rPr lang="en-US" dirty="0" err="1"/>
              <a:t>Loeuille</a:t>
            </a:r>
            <a:r>
              <a:rPr lang="en-US" dirty="0"/>
              <a:t>, Damien. (2017). Radiography and abdominal CT compared with sacroiliac joint CT in the diagnosis of sacroiliitis. Acta </a:t>
            </a:r>
            <a:r>
              <a:rPr lang="en-US" dirty="0" err="1"/>
              <a:t>radiologica</a:t>
            </a:r>
            <a:r>
              <a:rPr lang="en-US" dirty="0"/>
              <a:t> (Stockholm, Sweden : 1987). 58. 284185116688377. 10.1177/0284185116688377.  </a:t>
            </a:r>
          </a:p>
          <a:p>
            <a:r>
              <a:rPr lang="en-US" dirty="0"/>
              <a:t>American Colle of Radiology Readiness </a:t>
            </a:r>
            <a:r>
              <a:rPr lang="en-US" dirty="0" err="1"/>
              <a:t>Assesment</a:t>
            </a:r>
            <a:r>
              <a:rPr lang="en-US" dirty="0"/>
              <a:t> Criteria. Accessed December 2020.</a:t>
            </a:r>
          </a:p>
          <a:p>
            <a:r>
              <a:rPr lang="en-US" dirty="0"/>
              <a:t>American College of Radiology. </a:t>
            </a:r>
            <a:r>
              <a:rPr lang="en-US" dirty="0" err="1"/>
              <a:t>Acessed</a:t>
            </a:r>
            <a:r>
              <a:rPr lang="en-US" dirty="0"/>
              <a:t> December 2020.</a:t>
            </a:r>
          </a:p>
          <a:p>
            <a:r>
              <a:rPr lang="en-US" dirty="0"/>
              <a:t>https://www.uptodate.com/contents/clinical-manifestations-of-axial-spondyloarthritis-ankylosing-spondylitis-and-nonradiographic-axial-spondyloarthritis-in-adults?search=Ankylosing%20spondylitis&amp;source=search_result&amp;selectedTitle=1~150&amp;usage_type=default&amp;display_rank=1#H360346583</a:t>
            </a:r>
          </a:p>
          <a:p>
            <a:r>
              <a:rPr lang="en-US" dirty="0" err="1">
                <a:hlinkClick r:id="rId3"/>
              </a:rPr>
              <a:t>AOSpine</a:t>
            </a:r>
            <a:r>
              <a:rPr lang="en-US" dirty="0">
                <a:hlinkClick r:id="rId3"/>
              </a:rPr>
              <a:t> classification systems.</a:t>
            </a:r>
            <a:r>
              <a:rPr lang="en-US" dirty="0"/>
              <a:t> Accessed Dec 2020.</a:t>
            </a:r>
          </a:p>
          <a:p>
            <a:r>
              <a:rPr lang="en-US" dirty="0"/>
              <a:t>https://www.fairhealthconsumer.org/medical/select-medical-totalcost </a:t>
            </a:r>
          </a:p>
          <a:p>
            <a:r>
              <a:rPr lang="en-US" dirty="0"/>
              <a:t>Davis JM, Beall DP, </a:t>
            </a:r>
            <a:r>
              <a:rPr lang="en-US" dirty="0" err="1"/>
              <a:t>Lastine</a:t>
            </a:r>
            <a:r>
              <a:rPr lang="en-US" dirty="0"/>
              <a:t> C et-al. Chance fracture of the upper thoracic spine. AJR Am J </a:t>
            </a:r>
            <a:r>
              <a:rPr lang="en-US" dirty="0" err="1"/>
              <a:t>Roentgenol</a:t>
            </a:r>
            <a:r>
              <a:rPr lang="en-US" dirty="0"/>
              <a:t>. 2004;183 (5): 1475-8</a:t>
            </a:r>
          </a:p>
          <a:p>
            <a:r>
              <a:rPr lang="en-US" dirty="0"/>
              <a:t>Vaccaro AR, Oner C, Kepler CK, Dvorak M, </a:t>
            </a:r>
            <a:r>
              <a:rPr lang="en-US" dirty="0" err="1"/>
              <a:t>Schnake</a:t>
            </a:r>
            <a:r>
              <a:rPr lang="en-US" dirty="0"/>
              <a:t> K, </a:t>
            </a:r>
            <a:r>
              <a:rPr lang="en-US" dirty="0" err="1"/>
              <a:t>Bellabarba</a:t>
            </a:r>
            <a:r>
              <a:rPr lang="en-US" dirty="0"/>
              <a:t> C, Reinhold M, </a:t>
            </a:r>
            <a:r>
              <a:rPr lang="en-US" dirty="0" err="1"/>
              <a:t>Aarabi</a:t>
            </a:r>
            <a:r>
              <a:rPr lang="en-US" dirty="0"/>
              <a:t> B, </a:t>
            </a:r>
            <a:r>
              <a:rPr lang="en-US" dirty="0" err="1"/>
              <a:t>Kandziora</a:t>
            </a:r>
            <a:r>
              <a:rPr lang="en-US" dirty="0"/>
              <a:t> F, Chapman J, </a:t>
            </a:r>
            <a:r>
              <a:rPr lang="en-US" dirty="0" err="1"/>
              <a:t>Shanmuganathan</a:t>
            </a:r>
            <a:r>
              <a:rPr lang="en-US" dirty="0"/>
              <a:t> R, </a:t>
            </a:r>
            <a:r>
              <a:rPr lang="en-US" dirty="0" err="1"/>
              <a:t>Fehlings</a:t>
            </a:r>
            <a:r>
              <a:rPr lang="en-US" dirty="0"/>
              <a:t> M, </a:t>
            </a:r>
            <a:r>
              <a:rPr lang="en-US" dirty="0" err="1"/>
              <a:t>Vialle</a:t>
            </a:r>
            <a:r>
              <a:rPr lang="en-US" dirty="0"/>
              <a:t> L. </a:t>
            </a:r>
            <a:r>
              <a:rPr lang="en-US" dirty="0" err="1"/>
              <a:t>AOSpine</a:t>
            </a:r>
            <a:r>
              <a:rPr lang="en-US" dirty="0"/>
              <a:t> thoracolumbar spine injury classification system: fracture description, neurological status, and key modifiers. (2013) Spine. 38 (23): 2028-37. </a:t>
            </a:r>
          </a:p>
          <a:p>
            <a:r>
              <a:rPr lang="en-US" dirty="0" err="1"/>
              <a:t>Schuld</a:t>
            </a:r>
            <a:r>
              <a:rPr lang="en-US" dirty="0"/>
              <a:t> C, Franz S, </a:t>
            </a:r>
            <a:r>
              <a:rPr lang="en-US" dirty="0" err="1"/>
              <a:t>Bruggerman</a:t>
            </a:r>
            <a:r>
              <a:rPr lang="en-US" dirty="0"/>
              <a:t> K, </a:t>
            </a:r>
            <a:r>
              <a:rPr lang="en-US" dirty="0" err="1"/>
              <a:t>Heutehaus</a:t>
            </a:r>
            <a:r>
              <a:rPr lang="en-US" dirty="0"/>
              <a:t> L, Weidner N, </a:t>
            </a:r>
            <a:r>
              <a:rPr lang="en-US" dirty="0" err="1"/>
              <a:t>Kirshblum</a:t>
            </a:r>
            <a:r>
              <a:rPr lang="en-US" dirty="0"/>
              <a:t> SC, Rupp R. International standards for neurological classification of spinal cord injury: impact of the revised worksheet (revision 02/13) on classification performance. (2016) J Spinal Cord Med. 39(5): 504–512</a:t>
            </a:r>
          </a:p>
          <a:p>
            <a:endParaRPr lang="en-US" dirty="0"/>
          </a:p>
          <a:p>
            <a:endParaRPr lang="en-US" dirty="0"/>
          </a:p>
        </p:txBody>
      </p:sp>
    </p:spTree>
    <p:extLst>
      <p:ext uri="{BB962C8B-B14F-4D97-AF65-F5344CB8AC3E}">
        <p14:creationId xmlns:p14="http://schemas.microsoft.com/office/powerpoint/2010/main" val="3958697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CD889A8-B64D-41BC-828B-03492D48A7F6}"/>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5000"/>
          <a:stretch/>
        </p:blipFill>
        <p:spPr>
          <a:xfrm>
            <a:off x="20" y="1"/>
            <a:ext cx="12191980" cy="6857999"/>
          </a:xfrm>
          <a:prstGeom prst="rect">
            <a:avLst/>
          </a:prstGeom>
        </p:spPr>
      </p:pic>
      <p:sp>
        <p:nvSpPr>
          <p:cNvPr id="4" name="Title 3">
            <a:extLst>
              <a:ext uri="{FF2B5EF4-FFF2-40B4-BE49-F238E27FC236}">
                <a16:creationId xmlns:a16="http://schemas.microsoft.com/office/drawing/2014/main" id="{9770EF68-5AB2-40F5-80ED-3EA72D586AFE}"/>
              </a:ext>
            </a:extLst>
          </p:cNvPr>
          <p:cNvSpPr>
            <a:spLocks noGrp="1"/>
          </p:cNvSpPr>
          <p:nvPr>
            <p:ph type="ctrTitle"/>
          </p:nvPr>
        </p:nvSpPr>
        <p:spPr>
          <a:xfrm>
            <a:off x="1524000" y="1150354"/>
            <a:ext cx="9144000" cy="2900518"/>
          </a:xfrm>
        </p:spPr>
        <p:txBody>
          <a:bodyPr>
            <a:normAutofit/>
          </a:bodyPr>
          <a:lstStyle/>
          <a:p>
            <a:r>
              <a:rPr lang="en-US" dirty="0">
                <a:solidFill>
                  <a:srgbClr val="FFFFFF"/>
                </a:solidFill>
              </a:rPr>
              <a:t>Questions?</a:t>
            </a:r>
          </a:p>
        </p:txBody>
      </p:sp>
    </p:spTree>
    <p:extLst>
      <p:ext uri="{BB962C8B-B14F-4D97-AF65-F5344CB8AC3E}">
        <p14:creationId xmlns:p14="http://schemas.microsoft.com/office/powerpoint/2010/main" val="42752287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13007</TotalTime>
  <Words>2060</Words>
  <Application>Microsoft Office PowerPoint</Application>
  <PresentationFormat>Widescreen</PresentationFormat>
  <Paragraphs>261</Paragraphs>
  <Slides>29</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Adobe Garamond Pro</vt:lpstr>
      <vt:lpstr>Arial</vt:lpstr>
      <vt:lpstr>Calibri</vt:lpstr>
      <vt:lpstr>Calibri Light</vt:lpstr>
      <vt:lpstr>Times New Roman</vt:lpstr>
      <vt:lpstr>Office Theme</vt:lpstr>
      <vt:lpstr>A Dagger to the Spine</vt:lpstr>
      <vt:lpstr>Clinical History</vt:lpstr>
      <vt:lpstr>Clinical History</vt:lpstr>
      <vt:lpstr>Next Steps</vt:lpstr>
      <vt:lpstr>CXR 9/20</vt:lpstr>
      <vt:lpstr>CT C-Spine w/o Contrast 9/20</vt:lpstr>
      <vt:lpstr>CT Spine w/o Contrast Findings </vt:lpstr>
      <vt:lpstr>CT Chest 9/20 w/ contrast</vt:lpstr>
      <vt:lpstr>Chest CT w/ Contrast Findings</vt:lpstr>
      <vt:lpstr>CTAP 9/20 w/ contrast</vt:lpstr>
      <vt:lpstr>CTAP 9/20 w/ contrast</vt:lpstr>
      <vt:lpstr>CT abdomen/pelvis Findings  </vt:lpstr>
      <vt:lpstr>Differential Diagnosis</vt:lpstr>
      <vt:lpstr>AO Spine Classification of Thoracolumbar injuries </vt:lpstr>
      <vt:lpstr>A: Compression Injuries</vt:lpstr>
      <vt:lpstr>B: Distraction Injuries </vt:lpstr>
      <vt:lpstr>PowerPoint Presentation</vt:lpstr>
      <vt:lpstr>Ankylosing Spondylitis </vt:lpstr>
      <vt:lpstr>Ankylosing Spondylitis </vt:lpstr>
      <vt:lpstr>PowerPoint Presentation</vt:lpstr>
      <vt:lpstr>Outcomes</vt:lpstr>
      <vt:lpstr>Post Op</vt:lpstr>
      <vt:lpstr>Final Diagnosis</vt:lpstr>
      <vt:lpstr>ACR appropriateness Criteria</vt:lpstr>
      <vt:lpstr>ACR Appropriateness Criteria</vt:lpstr>
      <vt:lpstr>Cost</vt:lpstr>
      <vt:lpstr>Take Home Points / Teaching points</vt:lpstr>
      <vt:lpstr>References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(diagnosis)</dc:title>
  <dc:creator>Saagar Patel</dc:creator>
  <cp:lastModifiedBy>Ian LeMaistre</cp:lastModifiedBy>
  <cp:revision>62</cp:revision>
  <dcterms:created xsi:type="dcterms:W3CDTF">2019-09-13T05:09:22Z</dcterms:created>
  <dcterms:modified xsi:type="dcterms:W3CDTF">2020-12-10T16:01:28Z</dcterms:modified>
</cp:coreProperties>
</file>