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73" r:id="rId10"/>
    <p:sldId id="274" r:id="rId11"/>
    <p:sldId id="272" r:id="rId12"/>
    <p:sldId id="264" r:id="rId13"/>
    <p:sldId id="266" r:id="rId14"/>
    <p:sldId id="267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vel, Manickam" initials="KM" lastIdx="8" clrIdx="0">
    <p:extLst>
      <p:ext uri="{19B8F6BF-5375-455C-9EA6-DF929625EA0E}">
        <p15:presenceInfo xmlns:p15="http://schemas.microsoft.com/office/powerpoint/2012/main" userId="S::manickam.kumaravel@uth.tmc.edu::5b425f44-68ac-4662-b696-6ba508bd0f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4" autoAdjust="0"/>
    <p:restoredTop sz="94660"/>
  </p:normalViewPr>
  <p:slideViewPr>
    <p:cSldViewPr snapToGrid="0">
      <p:cViewPr varScale="1">
        <p:scale>
          <a:sx n="68" d="100"/>
          <a:sy n="68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4:38.545" idx="2">
    <p:pos x="4140" y="3006"/>
    <p:text>Collaborating physician  (attending/resident)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5:28.314" idx="3">
    <p:pos x="7137" y="1179"/>
    <p:text>Pertinent clinical history. Pertinent vitals and physical findings and laboratory values.pertinent prior imaging. </p:text>
    <p:extLst>
      <p:ext uri="{C676402C-5697-4E1C-873F-D02D1690AC5C}">
        <p15:threadingInfo xmlns:p15="http://schemas.microsoft.com/office/powerpoint/2012/main" timeZoneBias="420"/>
      </p:ext>
    </p:extLst>
  </p:cm>
  <p:cm authorId="1" dt="2019-09-13T21:37:35.699" idx="5">
    <p:pos x="10" y="10"/>
    <p:text>Include a follow-up slide off differential diagnosis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6:57.937" idx="4">
    <p:pos x="2583" y="459"/>
    <p:text>Please label images with a legend so that it makes sense later on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7:57.821" idx="6">
    <p:pos x="10" y="10"/>
    <p:text>Differential diagnosis based on imaging findings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8:13.739" idx="7">
    <p:pos x="10" y="10"/>
    <p:text>Introducer  final diagnosis before discussion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8:56.616" idx="8">
    <p:pos x="10" y="10"/>
    <p:text>Final diagnosis with highlights mentioned</p:text>
    <p:extLst>
      <p:ext uri="{C676402C-5697-4E1C-873F-D02D1690AC5C}">
        <p15:threadingInfo xmlns:p15="http://schemas.microsoft.com/office/powerpoint/2012/main" timeZoneBias="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8E461-1E6E-4995-869E-CE5FCE66BD0E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9AA42-B0F2-427A-B1AC-44EE03BFC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30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also see talar fracture in this pic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B9AA42-B0F2-427A-B1AC-44EE03BFC5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56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see midfoot collapse by angle of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B9AA42-B0F2-427A-B1AC-44EE03BFC5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07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more proximal the fracture, the more external rotation that occurred and less stable the injury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B9AA42-B0F2-427A-B1AC-44EE03BFC5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71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F93D-444E-4145-BBBB-C778E25C7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4BD24-6B2D-4F0C-9951-AA45451F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3A9D-4B8C-48BE-B4E1-510F9B4E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8CF62D-F14E-4580-8184-BC76D68A3BD6}"/>
              </a:ext>
            </a:extLst>
          </p:cNvPr>
          <p:cNvGrpSpPr/>
          <p:nvPr userDrawn="1"/>
        </p:nvGrpSpPr>
        <p:grpSpPr>
          <a:xfrm>
            <a:off x="1419290" y="5344886"/>
            <a:ext cx="9557657" cy="1513114"/>
            <a:chOff x="-101600" y="5349875"/>
            <a:chExt cx="9557657" cy="15131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222221-99B3-487B-9E84-7709D5058CD5}"/>
                </a:ext>
              </a:extLst>
            </p:cNvPr>
            <p:cNvSpPr/>
            <p:nvPr userDrawn="1"/>
          </p:nvSpPr>
          <p:spPr>
            <a:xfrm>
              <a:off x="-101600" y="5349875"/>
              <a:ext cx="9557657" cy="151311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40B73D-FCF3-460C-BA3F-19C814E5B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415" y="5608080"/>
              <a:ext cx="5149169" cy="85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567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2FCA-6B91-457E-AF40-2EAC5AA5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3F4AC-E34B-4957-ABA9-8CAD1530B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DDA22-D261-4BEF-939B-B11C7090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1D608-46CB-4D4C-9EF7-17E1ECEC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2729-3FFD-4115-B0A2-20F313F6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D6DA23-E649-4B0B-B20A-AB265094D053}"/>
              </a:ext>
            </a:extLst>
          </p:cNvPr>
          <p:cNvSpPr/>
          <p:nvPr userDrawn="1"/>
        </p:nvSpPr>
        <p:spPr>
          <a:xfrm>
            <a:off x="0" y="6241046"/>
            <a:ext cx="12192000" cy="6023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DFB9A-F977-4B78-8428-F8ACEDCF83F8}"/>
              </a:ext>
            </a:extLst>
          </p:cNvPr>
          <p:cNvSpPr txBox="1"/>
          <p:nvPr userDrawn="1"/>
        </p:nvSpPr>
        <p:spPr>
          <a:xfrm>
            <a:off x="4221583" y="6336672"/>
            <a:ext cx="3693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dobe Garamond Pro" panose="02020502060506020403" pitchFamily="18" charset="0"/>
              </a:rPr>
              <a:t>McGovern Medical School</a:t>
            </a:r>
          </a:p>
        </p:txBody>
      </p:sp>
    </p:spTree>
    <p:extLst>
      <p:ext uri="{BB962C8B-B14F-4D97-AF65-F5344CB8AC3E}">
        <p14:creationId xmlns:p14="http://schemas.microsoft.com/office/powerpoint/2010/main" val="270788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F83F-EE9C-45BA-B0AF-DDE4DABA3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EF7D3-6DEB-44BC-9B6F-26D4AC5B2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932AF-7DF9-42DC-B0DE-74A4FB53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6233-2BE1-43F2-9612-05A4B525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02B0-FB7F-4380-ABB6-6B8C596F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61A3-724B-48E9-A36F-D0A30C6F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61AE6-3729-4AD6-A3D8-36C1BC287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FDA9C-B802-4CC5-B791-1F957C7CF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0E1D7-F9C1-4723-9BF3-3F9095DE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620F4-9E91-4C6C-B120-FD2BCD74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D4600-8EBC-419A-9441-48F49E07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3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48342-8909-46BB-AB91-28864174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06153-D4B5-42BC-94BF-CCF6AAB80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18DEF-7A6B-4804-8CD2-F1BEE79C3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FDDFE-E25C-422B-8538-26A54E9DD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61F16-A61F-48CA-B6DE-D6E12EDB3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44A6B-9661-439F-9D22-03589EE02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C780C-C0CC-45E5-A032-268309A3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65D89-38A2-4677-BC7F-BA0DFB8B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7E8F-1087-4C29-91D5-5319DF46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22BD7-97F6-40D9-9330-6067D32B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C63E3-8BB5-4DB5-9FE7-59B4EF12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E7BE7-9B7D-439A-B4C8-0D57FFDB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3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C6209-C741-4EA6-81CA-0575872F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E86C08-0FEA-437E-8DBF-5BD1791C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BC8D-78AC-45D8-A593-15294AC8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A346-4AB2-425B-83F7-48B3F178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E7E43-D112-495C-B052-5F3DAAF5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6687-90F1-40FB-A522-1F9B085D4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0480F-A465-495B-9EA4-72137FEF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AD194-635C-4AD9-AAD1-D5773337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C7DAD-276A-4260-9133-24866478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B3DC-A03B-4FA5-8A8C-D4BB390E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8096A-7F3A-4B39-8832-44F8D56D5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763CA-7EBF-4C4A-9074-CB302B666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08105-3176-4977-BE65-2745C6DD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6514-1EDE-4CA6-9EE3-9D3CC656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CC4D9-8EFA-4513-B08A-26281EBE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0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CF77-DF06-493D-A550-E6B5FDC5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BB4A2-208D-4A95-9445-906CBBD7A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57EFB-143F-46F8-89FF-466389C2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A9644-500A-4D4E-A7FB-722AC224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5EE65-0676-4436-A45E-EB4867A0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F6F57-C2DA-4B49-AE74-40A4E544D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63672-9AE6-4139-B826-132B27A00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55986-5B03-43D0-B9AE-415952FB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3C262-2476-487A-90A4-BE2F30EB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8207-C586-47C8-A5C6-D5892788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2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D748D-1C6F-4CC0-B18D-E1409E33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EAE89-AE55-4A97-B0FF-28649F74D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93511-DB32-4F69-A48A-528C891C0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56365-18A5-4883-8E30-8DC8FAEB18E3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AA80-D800-4539-BF4B-C095AE394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84420-738F-4948-8D5B-A3FED505E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8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radiography.com/page/Ankle+Radiographic+Anatom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Danis%E2%80%93Weber_classification" TargetMode="External"/><Relationship Id="rId5" Type="http://schemas.openxmlformats.org/officeDocument/2006/relationships/hyperlink" Target="https://faculty.washington.edu/jeff8rob/trauma-radiology-reference-resource/11-lower-extremity/danis-weber-classification-of-ankle-fractures/" TargetMode="Externa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cases/posterior-malleolus-fracture" TargetMode="External"/><Relationship Id="rId2" Type="http://schemas.openxmlformats.org/officeDocument/2006/relationships/hyperlink" Target="https://www.orthobullets.com/trauma/1047/ankle-fractur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ysio-pedia.com/Stress_tests_for_Ankle_ligament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iptmag.com/features/writers-on-the-web-theme-and-asking-the-central-question-what-the-heck-is-my-web-series-about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D681-B8FD-4347-800D-AA193CFD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4237" y="2388117"/>
            <a:ext cx="9144000" cy="944045"/>
          </a:xfrm>
        </p:spPr>
        <p:txBody>
          <a:bodyPr>
            <a:normAutofit fontScale="90000"/>
          </a:bodyPr>
          <a:lstStyle/>
          <a:p>
            <a:r>
              <a:rPr lang="en-US" dirty="0"/>
              <a:t>Ground level fall in a patient with cerebral palsy (Ankle fracture)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D603A-7EEC-4D1E-B5C5-4348356C0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Jacqueline Dickey</a:t>
            </a:r>
          </a:p>
          <a:p>
            <a:r>
              <a:rPr lang="en-US" dirty="0"/>
              <a:t>1/04/2021</a:t>
            </a:r>
          </a:p>
          <a:p>
            <a:r>
              <a:rPr lang="en-US" dirty="0"/>
              <a:t>Diagnostic Radiology 4001</a:t>
            </a:r>
          </a:p>
          <a:p>
            <a:r>
              <a:rPr lang="en-US" dirty="0"/>
              <a:t>Ronald </a:t>
            </a:r>
            <a:r>
              <a:rPr lang="en-US" dirty="0" err="1"/>
              <a:t>Bilow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31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1E91-4F42-403A-A4AF-58C8F8A7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E120-3F07-4FB1-9690-F2D8CBCB0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57 </a:t>
            </a:r>
            <a:r>
              <a:rPr lang="en-US" dirty="0" err="1"/>
              <a:t>y.o</a:t>
            </a:r>
            <a:r>
              <a:rPr lang="en-US" dirty="0"/>
              <a:t>. M with PMH of cerebral palsy, HTN presents after awkward trip and ground level fall. Pt is ambulatory without assistance at baseline</a:t>
            </a:r>
          </a:p>
          <a:p>
            <a:pPr lvl="1"/>
            <a:r>
              <a:rPr lang="en-US" dirty="0"/>
              <a:t>CBC, CMP </a:t>
            </a:r>
            <a:r>
              <a:rPr lang="en-US" dirty="0" err="1"/>
              <a:t>wnl</a:t>
            </a:r>
            <a:endParaRPr lang="en-US" dirty="0"/>
          </a:p>
          <a:p>
            <a:pPr lvl="1"/>
            <a:r>
              <a:rPr lang="en-US" dirty="0"/>
              <a:t>Associated R ankle pain with decreased ROM</a:t>
            </a:r>
          </a:p>
          <a:p>
            <a:pPr lvl="1"/>
            <a:r>
              <a:rPr lang="en-US" dirty="0"/>
              <a:t>RLE exam:</a:t>
            </a:r>
          </a:p>
          <a:p>
            <a:pPr lvl="2"/>
            <a:r>
              <a:rPr lang="en-US" dirty="0"/>
              <a:t>Obvious deformity to right ankle with foot </a:t>
            </a:r>
            <a:r>
              <a:rPr lang="en-US" b="1" dirty="0"/>
              <a:t>i</a:t>
            </a:r>
            <a:r>
              <a:rPr lang="en-US" dirty="0"/>
              <a:t>n</a:t>
            </a:r>
            <a:r>
              <a:rPr lang="en-US" b="1" dirty="0"/>
              <a:t> external rotation/eversion</a:t>
            </a:r>
          </a:p>
          <a:p>
            <a:pPr lvl="2"/>
            <a:r>
              <a:rPr lang="en-US" dirty="0"/>
              <a:t>Foot rigid to attempted manipulation</a:t>
            </a:r>
          </a:p>
          <a:p>
            <a:pPr lvl="2"/>
            <a:r>
              <a:rPr lang="en-US" dirty="0"/>
              <a:t> Motor: 0/5 big toe extension/flexion, 3/5 gastric/TA 2/2 pain, 5/5 hip/knee</a:t>
            </a:r>
          </a:p>
          <a:p>
            <a:pPr lvl="2"/>
            <a:r>
              <a:rPr lang="en-US" dirty="0"/>
              <a:t>Sensation, vascular, and ligamentous knee exam all in tact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752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X-ray right ankle -  12/31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5FBC4-4A60-4D0A-96BB-C880F5B01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6148925"/>
            <a:ext cx="10136797" cy="389790"/>
          </a:xfrm>
        </p:spPr>
        <p:txBody>
          <a:bodyPr>
            <a:normAutofit/>
          </a:bodyPr>
          <a:lstStyle/>
          <a:p>
            <a:pPr lvl="1"/>
            <a:r>
              <a:rPr lang="en-US" sz="1000" dirty="0">
                <a:hlinkClick r:id="rId3"/>
              </a:rPr>
              <a:t>http://www.wikiradiography.com/page/Ankle+Radiographic+Anatomy</a:t>
            </a:r>
            <a:endParaRPr lang="en-US" sz="1000" dirty="0"/>
          </a:p>
        </p:txBody>
      </p:sp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BE845B2-C049-4BF1-A64A-D596CC9C78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01"/>
          <a:stretch/>
        </p:blipFill>
        <p:spPr>
          <a:xfrm>
            <a:off x="5765923" y="1528071"/>
            <a:ext cx="3390901" cy="3993712"/>
          </a:xfrm>
          <a:prstGeom prst="rect">
            <a:avLst/>
          </a:prstGeom>
        </p:spPr>
      </p:pic>
      <p:pic>
        <p:nvPicPr>
          <p:cNvPr id="1026" name="Picture 2" descr="Radiographic Anatomy - Ankle AP | Radiology student, Medical anatomy,  Medical knowledge">
            <a:extLst>
              <a:ext uri="{FF2B5EF4-FFF2-40B4-BE49-F238E27FC236}">
                <a16:creationId xmlns:a16="http://schemas.microsoft.com/office/drawing/2014/main" id="{37ED62B7-C17D-414F-BC51-973D956B3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3" y="1540591"/>
            <a:ext cx="3494211" cy="383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FB186A-B274-44FA-9FAC-E7C12A025AD0}"/>
              </a:ext>
            </a:extLst>
          </p:cNvPr>
          <p:cNvSpPr txBox="1"/>
          <p:nvPr/>
        </p:nvSpPr>
        <p:spPr>
          <a:xfrm>
            <a:off x="2331428" y="5635934"/>
            <a:ext cx="7529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-s/p splinting of fibular </a:t>
            </a:r>
            <a:r>
              <a:rPr lang="en-US" sz="2000" dirty="0" err="1">
                <a:solidFill>
                  <a:schemeClr val="bg1"/>
                </a:solidFill>
              </a:rPr>
              <a:t>Danis</a:t>
            </a:r>
            <a:r>
              <a:rPr lang="en-US" sz="2000" dirty="0">
                <a:solidFill>
                  <a:schemeClr val="bg1"/>
                </a:solidFill>
              </a:rPr>
              <a:t>-Weber type B3 fracture subluxation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D609523-CB09-41F1-B415-D38DEE82422F}"/>
              </a:ext>
            </a:extLst>
          </p:cNvPr>
          <p:cNvSpPr/>
          <p:nvPr/>
        </p:nvSpPr>
        <p:spPr>
          <a:xfrm rot="2744845">
            <a:off x="5735562" y="2648014"/>
            <a:ext cx="1879097" cy="669976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657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EE41C-717C-4739-8991-63AFB0AB9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X-ray foot  - 12/31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3CF01-E771-4973-9FD5-41F846488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286134"/>
            <a:ext cx="10515600" cy="4486275"/>
          </a:xfrm>
        </p:spPr>
        <p:txBody>
          <a:bodyPr>
            <a:normAutofit/>
          </a:bodyPr>
          <a:lstStyle/>
          <a:p>
            <a:r>
              <a:rPr lang="en-US" sz="1000" dirty="0"/>
              <a:t>https://www.google.co.uk/search?tbm=isch&amp;tbs=rimg:Cc9yMWP0c15KIjgkNSHmKK3tthE9zhKWbX7mAOW3Hgn-0ZrfNvoHPt5slXKA-wFwG5Bm-vmnyHDHuDk2X-iUTcs0MyoSCSQ1IeYore22EWZ9uaIpmYPaKhIJET3OEpZtfuYRJv0_1AVdbSx0qEgkA5bceCf7RmhG3BBS2YFPahyoSCd82-gc-3myVEfXH5s4FhIcoKhIJcoD7AXAbkGYREG2ZHrQu7d8qEgn6-afIcMe4ORGOTDCXyrlJ4ioSCTZf6JRNyzQzEaCDANqwysA4&amp;q=anatomy%20musculoskeletal%20x%20ray&amp;imgdii=cRqAD5D1rnrOmM:;cRqAD5D1rnrOmM:;yp64MkXB_DvKVM:&amp;imgrc=cRqAD5D1rnrOmM:&amp;cad=h#imgrc=RmnqY_0N4_qz_M:</a:t>
            </a:r>
          </a:p>
        </p:txBody>
      </p:sp>
      <p:pic>
        <p:nvPicPr>
          <p:cNvPr id="2050" name="Picture 2" descr="Pin on Bones">
            <a:extLst>
              <a:ext uri="{FF2B5EF4-FFF2-40B4-BE49-F238E27FC236}">
                <a16:creationId xmlns:a16="http://schemas.microsoft.com/office/drawing/2014/main" id="{EE6CB31B-390B-4726-9577-DA4B80374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503158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C7666EC-ACBF-41F6-B279-D5226698CC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" b="13095"/>
          <a:stretch/>
        </p:blipFill>
        <p:spPr>
          <a:xfrm rot="20483165">
            <a:off x="6603278" y="1361615"/>
            <a:ext cx="4407799" cy="33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572EE7-E9D9-42F7-B535-26A5EC4FD09C}"/>
              </a:ext>
            </a:extLst>
          </p:cNvPr>
          <p:cNvSpPr txBox="1"/>
          <p:nvPr/>
        </p:nvSpPr>
        <p:spPr>
          <a:xfrm>
            <a:off x="838200" y="5334000"/>
            <a:ext cx="10345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-Displaced age indeterminant fracture of the talar neck with associated disruption of anterior subtalar joint with age indeterminant midfoot collapse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6A7C054-ECB0-4791-B7C7-E1CB12AB75AF}"/>
              </a:ext>
            </a:extLst>
          </p:cNvPr>
          <p:cNvCxnSpPr>
            <a:cxnSpLocks/>
          </p:cNvCxnSpPr>
          <p:nvPr/>
        </p:nvCxnSpPr>
        <p:spPr>
          <a:xfrm>
            <a:off x="7570230" y="2911499"/>
            <a:ext cx="2953071" cy="7438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162E98-C9D7-421E-A50A-713B41215748}"/>
              </a:ext>
            </a:extLst>
          </p:cNvPr>
          <p:cNvCxnSpPr>
            <a:cxnSpLocks/>
          </p:cNvCxnSpPr>
          <p:nvPr/>
        </p:nvCxnSpPr>
        <p:spPr>
          <a:xfrm>
            <a:off x="2222695" y="2715065"/>
            <a:ext cx="2851680" cy="11648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543F87CF-A340-4316-A50F-BB562E08199D}"/>
              </a:ext>
            </a:extLst>
          </p:cNvPr>
          <p:cNvSpPr/>
          <p:nvPr/>
        </p:nvSpPr>
        <p:spPr>
          <a:xfrm rot="1215845">
            <a:off x="6722653" y="2182248"/>
            <a:ext cx="664530" cy="459732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7EC41989-A17F-44B3-AFC1-D30DF0FFDD29}"/>
              </a:ext>
            </a:extLst>
          </p:cNvPr>
          <p:cNvSpPr/>
          <p:nvPr/>
        </p:nvSpPr>
        <p:spPr>
          <a:xfrm rot="6908759">
            <a:off x="8138282" y="2220743"/>
            <a:ext cx="685334" cy="489979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81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0627C-1E13-4ABE-A77A-7D681C620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imaging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6A3E-3FEA-401A-8F41-7104335DF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>
                <a:solidFill>
                  <a:schemeClr val="bg1"/>
                </a:solidFill>
              </a:rPr>
              <a:t>Danis</a:t>
            </a:r>
            <a:r>
              <a:rPr lang="en-US" sz="2800" dirty="0">
                <a:solidFill>
                  <a:schemeClr val="bg1"/>
                </a:solidFill>
              </a:rPr>
              <a:t>-Weber type B3 fracture subluxation</a:t>
            </a:r>
          </a:p>
          <a:p>
            <a:r>
              <a:rPr lang="en-US" dirty="0">
                <a:solidFill>
                  <a:schemeClr val="bg1"/>
                </a:solidFill>
              </a:rPr>
              <a:t>Displaced age indeterminant fracture of the talar neck with associated disruption of anterior subtalar joint with age indeterminant midfoot collapse </a:t>
            </a:r>
            <a:endParaRPr lang="en-US" dirty="0"/>
          </a:p>
          <a:p>
            <a:r>
              <a:rPr lang="en-US" dirty="0"/>
              <a:t>Soft tissue swelling about ankle and dorsal aspect of foot </a:t>
            </a:r>
          </a:p>
        </p:txBody>
      </p:sp>
    </p:spTree>
    <p:extLst>
      <p:ext uri="{BB962C8B-B14F-4D97-AF65-F5344CB8AC3E}">
        <p14:creationId xmlns:p14="http://schemas.microsoft.com/office/powerpoint/2010/main" val="729243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1389C-990F-4179-B47F-8C9DFBA1F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Danis</a:t>
            </a:r>
            <a:r>
              <a:rPr lang="en-US" dirty="0"/>
              <a:t>-Weber Classification</a:t>
            </a:r>
          </a:p>
        </p:txBody>
      </p:sp>
      <p:pic>
        <p:nvPicPr>
          <p:cNvPr id="3074" name="Picture 2" descr="Danis – Weber Classification of Ankle Fractures | UW Emergency Radiology">
            <a:extLst>
              <a:ext uri="{FF2B5EF4-FFF2-40B4-BE49-F238E27FC236}">
                <a16:creationId xmlns:a16="http://schemas.microsoft.com/office/drawing/2014/main" id="{1DC0751F-512C-46AB-87CD-26BD8563F8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14" y="1690687"/>
            <a:ext cx="4349722" cy="244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anis–Weber classification - Wikipedia">
            <a:extLst>
              <a:ext uri="{FF2B5EF4-FFF2-40B4-BE49-F238E27FC236}">
                <a16:creationId xmlns:a16="http://schemas.microsoft.com/office/drawing/2014/main" id="{46F42524-05AE-4C6F-8D24-6C7F3F3BD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413" y="1432774"/>
            <a:ext cx="3485473" cy="399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E00D38-3063-47DC-AAFD-6C2371C265D2}"/>
              </a:ext>
            </a:extLst>
          </p:cNvPr>
          <p:cNvSpPr txBox="1"/>
          <p:nvPr/>
        </p:nvSpPr>
        <p:spPr>
          <a:xfrm>
            <a:off x="92613" y="5969654"/>
            <a:ext cx="863710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https://faculty.washington.edu/jeff8rob/trauma-radiology-reference-resource/11-lower-extremity/danis-weber-classification-of-ankle-fractures</a:t>
            </a:r>
            <a:r>
              <a:rPr lang="en-US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  <a:hlinkClick r:id="rId6"/>
              </a:rPr>
              <a:t>https://en.wikipedia.org/wiki/Danis%E2%80%93Weber_classification</a:t>
            </a:r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https://radiopaedia.org/articles/weber-classification-of-ankle-fractures?lang=us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364296-86D6-457C-BDD7-E1F9C7C710C3}"/>
              </a:ext>
            </a:extLst>
          </p:cNvPr>
          <p:cNvSpPr txBox="1"/>
          <p:nvPr/>
        </p:nvSpPr>
        <p:spPr>
          <a:xfrm>
            <a:off x="838200" y="4290150"/>
            <a:ext cx="51909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Weber B </a:t>
            </a:r>
            <a:r>
              <a:rPr lang="en-US" dirty="0" err="1">
                <a:solidFill>
                  <a:schemeClr val="bg1"/>
                </a:solidFill>
              </a:rPr>
              <a:t>subclassificantions</a:t>
            </a:r>
            <a:r>
              <a:rPr lang="en-US" dirty="0">
                <a:solidFill>
                  <a:schemeClr val="bg1"/>
                </a:solidFill>
              </a:rPr>
              <a:t>: </a:t>
            </a:r>
          </a:p>
          <a:p>
            <a:r>
              <a:rPr lang="en-US" dirty="0">
                <a:solidFill>
                  <a:schemeClr val="bg1"/>
                </a:solidFill>
              </a:rPr>
              <a:t>B1: isolated</a:t>
            </a:r>
          </a:p>
          <a:p>
            <a:r>
              <a:rPr lang="en-US" dirty="0">
                <a:solidFill>
                  <a:schemeClr val="bg1"/>
                </a:solidFill>
              </a:rPr>
              <a:t>B2: associated with a medial lesion (malleolus or ligament) </a:t>
            </a:r>
          </a:p>
          <a:p>
            <a:r>
              <a:rPr lang="en-US" dirty="0">
                <a:solidFill>
                  <a:schemeClr val="bg1"/>
                </a:solidFill>
              </a:rPr>
              <a:t>B3: associated with a medial lesion and fracture of posterolateral tibia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B78AFA-AF55-4E4A-A43C-1006DB70AA1A}"/>
              </a:ext>
            </a:extLst>
          </p:cNvPr>
          <p:cNvSpPr/>
          <p:nvPr/>
        </p:nvSpPr>
        <p:spPr>
          <a:xfrm>
            <a:off x="753792" y="5425225"/>
            <a:ext cx="5042095" cy="5444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37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67A5-9DA8-4D9D-A0F3-C50B1662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C2B0A-3214-4459-9DE7-093A2FFDD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Ankle fracture</a:t>
            </a:r>
          </a:p>
          <a:p>
            <a:r>
              <a:rPr lang="en-US" dirty="0"/>
              <a:t>Soft tissue injury</a:t>
            </a:r>
          </a:p>
          <a:p>
            <a:r>
              <a:rPr lang="en-US" dirty="0"/>
              <a:t>Acute compartment syndrome</a:t>
            </a:r>
          </a:p>
          <a:p>
            <a:r>
              <a:rPr lang="en-US" dirty="0"/>
              <a:t>Foot fracture</a:t>
            </a:r>
          </a:p>
          <a:p>
            <a:r>
              <a:rPr lang="en-US" dirty="0"/>
              <a:t>Ankle sprain</a:t>
            </a:r>
          </a:p>
          <a:p>
            <a:r>
              <a:rPr lang="en-US" dirty="0"/>
              <a:t>Tendon injury 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551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31B0-B653-41BC-94EE-2104792F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Discussion- Mechanism of injury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E2696-593D-4C91-8105-E7769D483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5679" y="365125"/>
            <a:ext cx="3680791" cy="4040635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Closed reduction performed in the ED, placed in splint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Post-reduction films show acceptable alignment</a:t>
            </a:r>
          </a:p>
        </p:txBody>
      </p:sp>
      <p:pic>
        <p:nvPicPr>
          <p:cNvPr id="5122" name="Picture 2" descr="The Radiology Assistant : Weber and Lauge-Hansen Classification">
            <a:extLst>
              <a:ext uri="{FF2B5EF4-FFF2-40B4-BE49-F238E27FC236}">
                <a16:creationId xmlns:a16="http://schemas.microsoft.com/office/drawing/2014/main" id="{EB4A0C95-50C7-437C-A610-1352EC204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808" y="1576481"/>
            <a:ext cx="6964017" cy="416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2FF191-9173-49B2-91FC-FEBC8AD3DF0E}"/>
              </a:ext>
            </a:extLst>
          </p:cNvPr>
          <p:cNvSpPr txBox="1"/>
          <p:nvPr/>
        </p:nvSpPr>
        <p:spPr>
          <a:xfrm>
            <a:off x="715617" y="6042991"/>
            <a:ext cx="65465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https://radiologyassistant.nl/musculoskeletal/ankle/weber-and-lauge-hansen-classification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929848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427A8-1D07-4C4D-9675-3920211F0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Posterior malleolus fracture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E1E73-0BEF-4216-B86E-93CF7D919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261209" cy="4625706"/>
          </a:xfrm>
        </p:spPr>
        <p:txBody>
          <a:bodyPr>
            <a:normAutofit/>
          </a:bodyPr>
          <a:lstStyle/>
          <a:p>
            <a:r>
              <a:rPr lang="en-US" dirty="0"/>
              <a:t>Rare– isolated posterior malleolus fractures = 1% of ankle fractures</a:t>
            </a:r>
          </a:p>
          <a:p>
            <a:r>
              <a:rPr lang="en-US" dirty="0" err="1"/>
              <a:t>Trimalleolar</a:t>
            </a:r>
            <a:r>
              <a:rPr lang="en-US" dirty="0"/>
              <a:t> fracture occurs more frequently (medial, lateral, and posterior malleolar fracture) or bimalleolar</a:t>
            </a:r>
          </a:p>
          <a:p>
            <a:pPr lvl="1"/>
            <a:r>
              <a:rPr lang="en-US" dirty="0"/>
              <a:t>Often associated with ligament damage </a:t>
            </a:r>
          </a:p>
          <a:p>
            <a:r>
              <a:rPr lang="en-US" dirty="0"/>
              <a:t>CT scan most useful imaging</a:t>
            </a:r>
          </a:p>
          <a:p>
            <a:r>
              <a:rPr lang="en-US" dirty="0"/>
              <a:t>More difficult to treat (reduction and fixation)</a:t>
            </a:r>
          </a:p>
          <a:p>
            <a:r>
              <a:rPr lang="en-US" dirty="0"/>
              <a:t>Surgery indicated if ankle instability present </a:t>
            </a:r>
          </a:p>
          <a:p>
            <a:pPr lvl="1"/>
            <a:r>
              <a:rPr lang="en-US" dirty="0"/>
              <a:t>Plates and screws for stability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sz="10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https://www.orthobullets.com/trauma/1047/ankle-fractures</a:t>
            </a:r>
            <a:endParaRPr lang="en-US" sz="1000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1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https://radiopaedia.org/cases/posterior-malleolus-fracture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146" name="Picture 2" descr="Posterior malleolus fracture | Radiology Case | Radiopaedia.org">
            <a:extLst>
              <a:ext uri="{FF2B5EF4-FFF2-40B4-BE49-F238E27FC236}">
                <a16:creationId xmlns:a16="http://schemas.microsoft.com/office/drawing/2014/main" id="{64478832-B370-4561-AF9A-18A746E83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712" y="2762138"/>
            <a:ext cx="3579420" cy="389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CFBEB6DD-2CE1-4084-8C21-0122D8C44E38}"/>
              </a:ext>
            </a:extLst>
          </p:cNvPr>
          <p:cNvSpPr/>
          <p:nvPr/>
        </p:nvSpPr>
        <p:spPr>
          <a:xfrm rot="9179590">
            <a:off x="10301971" y="4003541"/>
            <a:ext cx="731520" cy="455917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56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85504-A45B-4265-A7B8-1CE357A04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Medial/lateral malleolus fracture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EC6D1-4F32-4799-A47A-088F301D2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179"/>
            <a:ext cx="10515600" cy="4351338"/>
          </a:xfrm>
        </p:spPr>
        <p:txBody>
          <a:bodyPr/>
          <a:lstStyle/>
          <a:p>
            <a:r>
              <a:rPr lang="en-US" dirty="0"/>
              <a:t>Lateral malleolar fracture is fracture of the fibula</a:t>
            </a:r>
          </a:p>
          <a:p>
            <a:r>
              <a:rPr lang="en-US" dirty="0"/>
              <a:t>Medial malleolar fracture is fracture in tibia</a:t>
            </a:r>
          </a:p>
          <a:p>
            <a:pPr lvl="1"/>
            <a:r>
              <a:rPr lang="en-US" dirty="0"/>
              <a:t>May occur with fibular fractures (lateral malleolus), aka bimalleolar fracture</a:t>
            </a:r>
          </a:p>
          <a:p>
            <a:pPr lvl="1"/>
            <a:r>
              <a:rPr lang="en-US" dirty="0"/>
              <a:t>May occur with posterior tibial fractures (posterior malleolus)</a:t>
            </a:r>
          </a:p>
          <a:p>
            <a:pPr lvl="1"/>
            <a:r>
              <a:rPr lang="en-US" dirty="0"/>
              <a:t>May occur with injury to ankle ligaments </a:t>
            </a:r>
          </a:p>
          <a:p>
            <a:endParaRPr lang="en-US" dirty="0"/>
          </a:p>
        </p:txBody>
      </p:sp>
      <p:pic>
        <p:nvPicPr>
          <p:cNvPr id="7170" name="Picture 2" descr="Lateral malleolar fracture | Radiology Case | Radiopaedia.org">
            <a:extLst>
              <a:ext uri="{FF2B5EF4-FFF2-40B4-BE49-F238E27FC236}">
                <a16:creationId xmlns:a16="http://schemas.microsoft.com/office/drawing/2014/main" id="{FA418966-0732-4D52-8B97-B83D989C1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887" y="3624849"/>
            <a:ext cx="2552114" cy="255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59EB4C96-0183-49A6-90E7-4C039FBA96AC}"/>
              </a:ext>
            </a:extLst>
          </p:cNvPr>
          <p:cNvSpPr/>
          <p:nvPr/>
        </p:nvSpPr>
        <p:spPr>
          <a:xfrm rot="9179590">
            <a:off x="3887103" y="4142527"/>
            <a:ext cx="731520" cy="455917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2" name="Picture 4" descr="The Radiology Assistant : Weber and Lauge-Hansen Classification">
            <a:extLst>
              <a:ext uri="{FF2B5EF4-FFF2-40B4-BE49-F238E27FC236}">
                <a16:creationId xmlns:a16="http://schemas.microsoft.com/office/drawing/2014/main" id="{E292D7D7-9E35-4D55-A080-A0748E9022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50"/>
          <a:stretch/>
        </p:blipFill>
        <p:spPr bwMode="auto">
          <a:xfrm>
            <a:off x="5992837" y="3624848"/>
            <a:ext cx="1955409" cy="256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A125D21B-A1C3-43B0-815D-8A5FEF6E3C44}"/>
              </a:ext>
            </a:extLst>
          </p:cNvPr>
          <p:cNvSpPr/>
          <p:nvPr/>
        </p:nvSpPr>
        <p:spPr>
          <a:xfrm rot="9179590">
            <a:off x="7429816" y="4142526"/>
            <a:ext cx="731520" cy="455917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127BFD-5BE5-4624-AFDA-D1FF44F00C20}"/>
              </a:ext>
            </a:extLst>
          </p:cNvPr>
          <p:cNvSpPr txBox="1"/>
          <p:nvPr/>
        </p:nvSpPr>
        <p:spPr>
          <a:xfrm>
            <a:off x="81792" y="6311900"/>
            <a:ext cx="8342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https://radiopaedia.org/cases/lateral-malleolar-fracture</a:t>
            </a:r>
          </a:p>
          <a:p>
            <a:r>
              <a:rPr lang="en-US" sz="1000" dirty="0">
                <a:solidFill>
                  <a:schemeClr val="bg1"/>
                </a:solidFill>
              </a:rPr>
              <a:t>https://radiologyassistant.nl/musculoskeletal/ankle/weber-and-lauge-hansen-classification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E6A82-5E75-48E4-BFF8-F6343ED54696}"/>
              </a:ext>
            </a:extLst>
          </p:cNvPr>
          <p:cNvSpPr txBox="1"/>
          <p:nvPr/>
        </p:nvSpPr>
        <p:spPr>
          <a:xfrm>
            <a:off x="1123173" y="4370484"/>
            <a:ext cx="1363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Lateral malleolar fracture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86589F-978B-4707-8C82-8502473BB808}"/>
              </a:ext>
            </a:extLst>
          </p:cNvPr>
          <p:cNvSpPr txBox="1"/>
          <p:nvPr/>
        </p:nvSpPr>
        <p:spPr>
          <a:xfrm>
            <a:off x="4911438" y="4370484"/>
            <a:ext cx="1363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Medial malleolar fracture</a:t>
            </a:r>
          </a:p>
        </p:txBody>
      </p:sp>
    </p:spTree>
    <p:extLst>
      <p:ext uri="{BB962C8B-B14F-4D97-AF65-F5344CB8AC3E}">
        <p14:creationId xmlns:p14="http://schemas.microsoft.com/office/powerpoint/2010/main" val="70647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5573A-54E3-4768-822A-6C0BA0721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Discussion- Treatment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34E93-F7F6-46D8-927C-C42A475AF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Joint stability</a:t>
            </a:r>
          </a:p>
          <a:p>
            <a:pPr lvl="1"/>
            <a:r>
              <a:rPr lang="en-US" b="0" i="0" dirty="0">
                <a:solidFill>
                  <a:schemeClr val="bg1"/>
                </a:solidFill>
                <a:effectLst/>
              </a:rPr>
              <a:t>If bone/ligament “ring” of stability in ankle is broken at one site, joint remains stable</a:t>
            </a:r>
          </a:p>
          <a:p>
            <a:pPr lvl="1"/>
            <a:r>
              <a:rPr lang="en-US" b="0" i="0" dirty="0">
                <a:solidFill>
                  <a:schemeClr val="bg1"/>
                </a:solidFill>
                <a:effectLst/>
              </a:rPr>
              <a:t>If “ring” of stability is broken in more than one site, it becomes unstable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Joint instability 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 SURGERY</a:t>
            </a:r>
            <a:endParaRPr lang="en-US" b="0" i="0" dirty="0">
              <a:solidFill>
                <a:schemeClr val="bg1"/>
              </a:solidFill>
              <a:effectLst/>
            </a:endParaRPr>
          </a:p>
          <a:p>
            <a:pPr lvl="1"/>
            <a:r>
              <a:rPr lang="en-US" dirty="0"/>
              <a:t>Assess stability with abduction/external rotation force </a:t>
            </a:r>
          </a:p>
          <a:p>
            <a:pPr lvl="1"/>
            <a:r>
              <a:rPr lang="en-US" dirty="0"/>
              <a:t>Stress test is used during imaging to determine whether joint is stable</a:t>
            </a:r>
          </a:p>
          <a:p>
            <a:pPr lvl="2"/>
            <a:r>
              <a:rPr lang="en-US" dirty="0"/>
              <a:t>Laxity indicates instability </a:t>
            </a:r>
            <a:r>
              <a:rPr lang="en-US" dirty="0">
                <a:sym typeface="Wingdings" panose="05000000000000000000" pitchFamily="2" charset="2"/>
              </a:rPr>
              <a:t> ankle is either displaced or easily displaced with stress</a:t>
            </a:r>
          </a:p>
          <a:p>
            <a:pPr lvl="2"/>
            <a:endParaRPr lang="en-US" dirty="0"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en-US" dirty="0">
                <a:sym typeface="Wingdings" panose="05000000000000000000" pitchFamily="2" charset="2"/>
              </a:rPr>
              <a:t>*Weber B is most likely to become unstable compared to Weber A or Weber C fractures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140A03-B037-4441-953C-03E4EF992E00}"/>
              </a:ext>
            </a:extLst>
          </p:cNvPr>
          <p:cNvSpPr txBox="1"/>
          <p:nvPr/>
        </p:nvSpPr>
        <p:spPr>
          <a:xfrm>
            <a:off x="0" y="5757902"/>
            <a:ext cx="97067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https://www.ncbi.nlm.nih.gov/pmc/articles/PMC5994620/#:~:text=The%20ankle%20joint%20can%20be,two%20columns%3A%20lateral%20and%20medial.</a:t>
            </a:r>
          </a:p>
          <a:p>
            <a:r>
              <a:rPr lang="en-US" sz="10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https://www.physio-pedia.com/Stress_tests_for_Ankle_ligaments</a:t>
            </a:r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https://www.massgeneral.org/orthopaedics/foot-ankle/conditions-and-treatments/ankle-fractures-unstable</a:t>
            </a:r>
          </a:p>
        </p:txBody>
      </p:sp>
    </p:spTree>
    <p:extLst>
      <p:ext uri="{BB962C8B-B14F-4D97-AF65-F5344CB8AC3E}">
        <p14:creationId xmlns:p14="http://schemas.microsoft.com/office/powerpoint/2010/main" val="2831046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45AECE-0DF0-4BF4-971B-1F58D548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Diagnosis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8B29CA3-1B25-4C6C-ABFE-64326863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9477"/>
            <a:ext cx="10515600" cy="4032738"/>
          </a:xfrm>
        </p:spPr>
        <p:txBody>
          <a:bodyPr>
            <a:normAutofit/>
          </a:bodyPr>
          <a:lstStyle/>
          <a:p>
            <a:r>
              <a:rPr lang="en-US" dirty="0" err="1"/>
              <a:t>Danis</a:t>
            </a:r>
            <a:r>
              <a:rPr lang="en-US" dirty="0"/>
              <a:t>-Weber type B3 fracture subluxation</a:t>
            </a:r>
          </a:p>
          <a:p>
            <a:r>
              <a:rPr lang="en-US" dirty="0"/>
              <a:t>Displaced fracture of talar neck associated with disruption of the anterior subtalar joint and midfoot collapse. Both age-indeterminant </a:t>
            </a:r>
          </a:p>
        </p:txBody>
      </p:sp>
    </p:spTree>
    <p:extLst>
      <p:ext uri="{BB962C8B-B14F-4D97-AF65-F5344CB8AC3E}">
        <p14:creationId xmlns:p14="http://schemas.microsoft.com/office/powerpoint/2010/main" val="2968444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5AC7-F6A9-4F22-B0E1-F66A46D7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 appropriateness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6E428-8077-41B8-9F1B-89348564C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920546"/>
            <a:ext cx="10515600" cy="4351338"/>
          </a:xfrm>
        </p:spPr>
        <p:txBody>
          <a:bodyPr>
            <a:normAutofit/>
          </a:bodyPr>
          <a:lstStyle/>
          <a:p>
            <a:r>
              <a:rPr lang="en-US" sz="1000" dirty="0"/>
              <a:t>https://nhhealthcost.nh.gov/costs/medical/result/x-ray-ankle-outpatient?carrier=uninsured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27A12B-109C-4B53-BD4A-B26ABA11A802}"/>
              </a:ext>
            </a:extLst>
          </p:cNvPr>
          <p:cNvSpPr txBox="1"/>
          <p:nvPr/>
        </p:nvSpPr>
        <p:spPr>
          <a:xfrm>
            <a:off x="410817" y="5081339"/>
            <a:ext cx="4846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$180 with insurance</a:t>
            </a:r>
          </a:p>
          <a:p>
            <a:r>
              <a:rPr lang="en-US" dirty="0">
                <a:solidFill>
                  <a:schemeClr val="bg1"/>
                </a:solidFill>
              </a:rPr>
              <a:t>$449 without insurance </a:t>
            </a: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1CA37DAB-74F0-40D1-ACEF-EA3894F72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49" y="1611407"/>
            <a:ext cx="7030431" cy="327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72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E43E-EE6B-4D0E-9EB6-B62AE224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Take Home Points / Teaching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1F59D-59F8-4BDF-92E4-0CD9CE333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04" y="1690688"/>
            <a:ext cx="9634331" cy="4351338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Danis</a:t>
            </a:r>
            <a:r>
              <a:rPr lang="en-US" dirty="0"/>
              <a:t>-Weber scale is useful for prognosis. Weber B most commonly causes joint instability</a:t>
            </a:r>
          </a:p>
          <a:p>
            <a:r>
              <a:rPr lang="en-US" dirty="0"/>
              <a:t>Mechanism of injury gives clues to diagnosis, so a thorough H&amp;P is important </a:t>
            </a:r>
          </a:p>
          <a:p>
            <a:r>
              <a:rPr lang="en-US" dirty="0"/>
              <a:t>Non-weight bearing and ankle deformities require further assessment </a:t>
            </a:r>
          </a:p>
          <a:p>
            <a:r>
              <a:rPr lang="en-US" dirty="0"/>
              <a:t>Posterior malleolar fractures are rare and commonly occur with medial and/or lateral malleolus fractures</a:t>
            </a:r>
          </a:p>
          <a:p>
            <a:r>
              <a:rPr lang="en-US" dirty="0"/>
              <a:t>Can use cortical lines and shape of bones to help determine age of fracture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372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D889A8-B64D-41BC-828B-03492D48A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770EF68-5AB2-40F5-80ED-3EA72D586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50354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7522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889</Words>
  <Application>Microsoft Office PowerPoint</Application>
  <PresentationFormat>Widescreen</PresentationFormat>
  <Paragraphs>104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Adobe Garamond Pro</vt:lpstr>
      <vt:lpstr>Arial</vt:lpstr>
      <vt:lpstr>Calibri</vt:lpstr>
      <vt:lpstr>Calibri Light</vt:lpstr>
      <vt:lpstr>Office Theme</vt:lpstr>
      <vt:lpstr>Ground level fall in a patient with cerebral palsy (Ankle fracture)</vt:lpstr>
      <vt:lpstr>Clinical History</vt:lpstr>
      <vt:lpstr>X-ray right ankle -  12/31</vt:lpstr>
      <vt:lpstr>X-ray foot  - 12/31</vt:lpstr>
      <vt:lpstr>Key imaging findings</vt:lpstr>
      <vt:lpstr>Danis-Weber Classification</vt:lpstr>
      <vt:lpstr>Differential Diagnosis</vt:lpstr>
      <vt:lpstr>Discussion- Mechanism of injury</vt:lpstr>
      <vt:lpstr>Posterior malleolus fracture</vt:lpstr>
      <vt:lpstr>Medial/lateral malleolus fracture </vt:lpstr>
      <vt:lpstr>Discussion- Treatment </vt:lpstr>
      <vt:lpstr>Final Diagnosis</vt:lpstr>
      <vt:lpstr>ACR appropriateness Criteria</vt:lpstr>
      <vt:lpstr>Take Home Points / Teaching points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(diagnosis)</dc:title>
  <dc:creator>Saagar Patel</dc:creator>
  <cp:lastModifiedBy>Jacqueline Dickey</cp:lastModifiedBy>
  <cp:revision>24</cp:revision>
  <dcterms:created xsi:type="dcterms:W3CDTF">2019-09-13T05:09:22Z</dcterms:created>
  <dcterms:modified xsi:type="dcterms:W3CDTF">2021-01-05T20:53:09Z</dcterms:modified>
</cp:coreProperties>
</file>