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8" r:id="rId5"/>
    <p:sldId id="259" r:id="rId6"/>
    <p:sldId id="270" r:id="rId7"/>
    <p:sldId id="261" r:id="rId8"/>
    <p:sldId id="271" r:id="rId9"/>
    <p:sldId id="272" r:id="rId10"/>
    <p:sldId id="274" r:id="rId11"/>
    <p:sldId id="275" r:id="rId12"/>
    <p:sldId id="276" r:id="rId13"/>
    <p:sldId id="277" r:id="rId14"/>
    <p:sldId id="278" r:id="rId15"/>
    <p:sldId id="279" r:id="rId16"/>
    <p:sldId id="260" r:id="rId17"/>
    <p:sldId id="280" r:id="rId18"/>
    <p:sldId id="282" r:id="rId19"/>
    <p:sldId id="281" r:id="rId20"/>
    <p:sldId id="264" r:id="rId21"/>
    <p:sldId id="266" r:id="rId22"/>
    <p:sldId id="267" r:id="rId23"/>
    <p:sldId id="268" r:id="rId24"/>
    <p:sldId id="26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vel, Manickam" initials="KM" lastIdx="8" clrIdx="0">
    <p:extLst>
      <p:ext uri="{19B8F6BF-5375-455C-9EA6-DF929625EA0E}">
        <p15:presenceInfo xmlns:p15="http://schemas.microsoft.com/office/powerpoint/2012/main" userId="S::manickam.kumaravel@uth.tmc.edu::5b425f44-68ac-4662-b696-6ba508bd0f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4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7:57.821" idx="6">
    <p:pos x="10" y="10"/>
    <p:text>Differential diagnosis based on imaging findings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7:57.821" idx="6">
    <p:pos x="10" y="10"/>
    <p:text>Differential diagnosis based on imaging findings</p:text>
    <p:extLst>
      <p:ext uri="{C676402C-5697-4E1C-873F-D02D1690AC5C}">
        <p15:threadingInfo xmlns:p15="http://schemas.microsoft.com/office/powerpoint/2012/main" timeZoneBias="4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F93D-444E-4145-BBBB-C778E25C7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24BD24-6B2D-4F0C-9951-AA45451F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13A9D-4B8C-48BE-B4E1-510F9B4E4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38CF62D-F14E-4580-8184-BC76D68A3BD6}"/>
              </a:ext>
            </a:extLst>
          </p:cNvPr>
          <p:cNvGrpSpPr/>
          <p:nvPr userDrawn="1"/>
        </p:nvGrpSpPr>
        <p:grpSpPr>
          <a:xfrm>
            <a:off x="1419290" y="5344886"/>
            <a:ext cx="9557657" cy="1513114"/>
            <a:chOff x="-101600" y="5349875"/>
            <a:chExt cx="9557657" cy="151311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8222221-99B3-487B-9E84-7709D5058CD5}"/>
                </a:ext>
              </a:extLst>
            </p:cNvPr>
            <p:cNvSpPr/>
            <p:nvPr userDrawn="1"/>
          </p:nvSpPr>
          <p:spPr>
            <a:xfrm>
              <a:off x="-101600" y="5349875"/>
              <a:ext cx="9557657" cy="151311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F40B73D-FCF3-460C-BA3F-19C814E5B2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415" y="5608080"/>
              <a:ext cx="5149169" cy="859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567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42FCA-6B91-457E-AF40-2EAC5AA5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3F4AC-E34B-4957-ABA9-8CAD1530B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DDA22-D261-4BEF-939B-B11C70908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1D608-46CB-4D4C-9EF7-17E1ECEC6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72729-3FFD-4115-B0A2-20F313F6D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D6DA23-E649-4B0B-B20A-AB265094D053}"/>
              </a:ext>
            </a:extLst>
          </p:cNvPr>
          <p:cNvSpPr/>
          <p:nvPr userDrawn="1"/>
        </p:nvSpPr>
        <p:spPr>
          <a:xfrm>
            <a:off x="0" y="6241046"/>
            <a:ext cx="12192000" cy="60234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8DFB9A-F977-4B78-8428-F8ACEDCF83F8}"/>
              </a:ext>
            </a:extLst>
          </p:cNvPr>
          <p:cNvSpPr txBox="1"/>
          <p:nvPr userDrawn="1"/>
        </p:nvSpPr>
        <p:spPr>
          <a:xfrm>
            <a:off x="4221583" y="6336672"/>
            <a:ext cx="3693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dobe Garamond Pro" panose="02020502060506020403" pitchFamily="18" charset="0"/>
              </a:rPr>
              <a:t>McGovern Medical School</a:t>
            </a:r>
          </a:p>
        </p:txBody>
      </p:sp>
    </p:spTree>
    <p:extLst>
      <p:ext uri="{BB962C8B-B14F-4D97-AF65-F5344CB8AC3E}">
        <p14:creationId xmlns:p14="http://schemas.microsoft.com/office/powerpoint/2010/main" val="2707886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F83F-EE9C-45BA-B0AF-DDE4DABA3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EF7D3-6DEB-44BC-9B6F-26D4AC5B2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932AF-7DF9-42DC-B0DE-74A4FB53F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66233-2BE1-43F2-9612-05A4B5254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702B0-FB7F-4380-ABB6-6B8C596FA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3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C61A3-724B-48E9-A36F-D0A30C6FD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61AE6-3729-4AD6-A3D8-36C1BC2874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FDA9C-B802-4CC5-B791-1F957C7CF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0E1D7-F9C1-4723-9BF3-3F9095DE4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620F4-9E91-4C6C-B120-FD2BCD74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1D4600-8EBC-419A-9441-48F49E072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3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48342-8909-46BB-AB91-288641747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06153-D4B5-42BC-94BF-CCF6AAB80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18DEF-7A6B-4804-8CD2-F1BEE79C3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3FDDFE-E25C-422B-8538-26A54E9DD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961F16-A61F-48CA-B6DE-D6E12EDB39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244A6B-9661-439F-9D22-03589EE02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7C780C-C0CC-45E5-A032-268309A34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865D89-38A2-4677-BC7F-BA0DFB8B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7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87E8F-1087-4C29-91D5-5319DF46A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222BD7-97F6-40D9-9330-6067D32BE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7C63E3-8BB5-4DB5-9FE7-59B4EF12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FE7BE7-9B7D-439A-B4C8-0D57FFDB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39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C6209-C741-4EA6-81CA-0575872F3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E86C08-0FEA-437E-8DBF-5BD1791C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BC8D-78AC-45D8-A593-15294AC8E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78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A346-4AB2-425B-83F7-48B3F1789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E7E43-D112-495C-B052-5F3DAAF57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16687-90F1-40FB-A522-1F9B085D4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0480F-A465-495B-9EA4-72137FEF8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AD194-635C-4AD9-AAD1-D57733373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C7DAD-276A-4260-9133-248664785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2B3DC-A03B-4FA5-8A8C-D4BB390E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48096A-7F3A-4B39-8832-44F8D56D5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763CA-7EBF-4C4A-9074-CB302B666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08105-3176-4977-BE65-2745C6DD6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E6514-1EDE-4CA6-9EE3-9D3CC6563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CC4D9-8EFA-4513-B08A-26281EBE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0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ECF77-DF06-493D-A550-E6B5FDC53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BB4A2-208D-4A95-9445-906CBBD7A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57EFB-143F-46F8-89FF-466389C20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A9644-500A-4D4E-A7FB-722AC224A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5EE65-0676-4436-A45E-EB4867A0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39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F6F57-C2DA-4B49-AE74-40A4E544DA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363672-9AE6-4139-B826-132B27A00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55986-5B03-43D0-B9AE-415952FB4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3C262-2476-487A-90A4-BE2F30EBA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18207-C586-47C8-A5C6-D58927885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2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6D748D-1C6F-4CC0-B18D-E1409E33B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EAE89-AE55-4A97-B0FF-28649F74D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93511-DB32-4F69-A48A-528C891C0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56365-18A5-4883-8E30-8DC8FAEB18E3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EAA80-D800-4539-BF4B-C095AE394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84420-738F-4948-8D5B-A3FED505E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8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articles/pulmonary-contusion?lang=us" TargetMode="External"/><Relationship Id="rId2" Type="http://schemas.openxmlformats.org/officeDocument/2006/relationships/hyperlink" Target="https://www.uptodate.com/contents/initial-evaluation-and-management-of-blunt-abdominal-trauma-in-adult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morialhermann.org/patients-caregivers/pricing-estimates-and-information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iptmag.com/features/writers-on-the-web-theme-and-asking-the-central-question-what-the-heck-is-my-web-series-about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6D681-B8FD-4347-800D-AA193CFD5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976" y="1530219"/>
            <a:ext cx="9144000" cy="1407534"/>
          </a:xfrm>
        </p:spPr>
        <p:txBody>
          <a:bodyPr>
            <a:normAutofit fontScale="90000"/>
          </a:bodyPr>
          <a:lstStyle/>
          <a:p>
            <a:r>
              <a:rPr lang="en-US" dirty="0"/>
              <a:t>MVA Fractures and Pneumothorax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D603A-7EEC-4D1E-B5C5-4348356C07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Bert Ma</a:t>
            </a:r>
          </a:p>
          <a:p>
            <a:r>
              <a:rPr lang="en-US" dirty="0"/>
              <a:t>12/09/2020</a:t>
            </a:r>
          </a:p>
          <a:p>
            <a:r>
              <a:rPr lang="en-US" dirty="0"/>
              <a:t>Pedi Radiology RAD 4003</a:t>
            </a:r>
          </a:p>
          <a:p>
            <a:r>
              <a:rPr lang="en-US" dirty="0"/>
              <a:t>Dr. Greenfield</a:t>
            </a:r>
          </a:p>
        </p:txBody>
      </p:sp>
    </p:spTree>
    <p:extLst>
      <p:ext uri="{BB962C8B-B14F-4D97-AF65-F5344CB8AC3E}">
        <p14:creationId xmlns:p14="http://schemas.microsoft.com/office/powerpoint/2010/main" val="1329531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71E91-4F42-403A-A4AF-58C8F8A7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7E120-3F07-4FB1-9690-F2D8CBCB0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17 </a:t>
            </a:r>
            <a:r>
              <a:rPr lang="en-US" dirty="0" err="1"/>
              <a:t>y.o</a:t>
            </a:r>
            <a:r>
              <a:rPr lang="en-US" dirty="0"/>
              <a:t> M who was ejected from car and car fell on his torso</a:t>
            </a:r>
          </a:p>
          <a:p>
            <a:pPr lvl="1"/>
            <a:r>
              <a:rPr lang="en-US" dirty="0"/>
              <a:t>PMH: insignificant</a:t>
            </a:r>
          </a:p>
          <a:p>
            <a:pPr lvl="1"/>
            <a:r>
              <a:rPr lang="en-US" dirty="0" err="1"/>
              <a:t>PSHx</a:t>
            </a:r>
            <a:r>
              <a:rPr lang="en-US" dirty="0"/>
              <a:t>: insignificant</a:t>
            </a:r>
          </a:p>
          <a:p>
            <a:r>
              <a:rPr lang="en-US" dirty="0"/>
              <a:t>Physical Exam</a:t>
            </a:r>
          </a:p>
          <a:p>
            <a:pPr lvl="1"/>
            <a:r>
              <a:rPr lang="en-US" dirty="0"/>
              <a:t>HDS, HR RRR, normal neurovascular exam, GCS 15</a:t>
            </a:r>
          </a:p>
          <a:p>
            <a:pPr lvl="1"/>
            <a:r>
              <a:rPr lang="en-US" dirty="0"/>
              <a:t>Anterior neck and chest bruising, subcutaneous emphysema in R chest</a:t>
            </a:r>
          </a:p>
          <a:p>
            <a:r>
              <a:rPr lang="en-US" dirty="0"/>
              <a:t>Initial Chest X-ray</a:t>
            </a:r>
          </a:p>
          <a:p>
            <a:pPr lvl="1"/>
            <a:r>
              <a:rPr lang="en-US" dirty="0"/>
              <a:t>Small pneumothorax and 1</a:t>
            </a:r>
            <a:r>
              <a:rPr lang="en-US" baseline="30000" dirty="0"/>
              <a:t>st</a:t>
            </a:r>
            <a:r>
              <a:rPr lang="en-US" dirty="0"/>
              <a:t> R rib fracture</a:t>
            </a:r>
          </a:p>
        </p:txBody>
      </p:sp>
    </p:spTree>
    <p:extLst>
      <p:ext uri="{BB962C8B-B14F-4D97-AF65-F5344CB8AC3E}">
        <p14:creationId xmlns:p14="http://schemas.microsoft.com/office/powerpoint/2010/main" val="3364752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F67A5-9DA8-4D9D-A0F3-C50B1662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C2B0A-3214-4459-9DE7-093A2FFDD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Blunt abdominal trauma</a:t>
            </a:r>
          </a:p>
          <a:p>
            <a:pPr lvl="1"/>
            <a:r>
              <a:rPr lang="en-US" dirty="0"/>
              <a:t>Solid organ injury: liver, spleen, kidneys, pancreas</a:t>
            </a:r>
          </a:p>
          <a:p>
            <a:pPr lvl="1"/>
            <a:r>
              <a:rPr lang="en-US" dirty="0"/>
              <a:t>Hollow organ: stomach, large and small bowel, gallbladder, urinary bladder</a:t>
            </a:r>
          </a:p>
          <a:p>
            <a:r>
              <a:rPr lang="en-US" dirty="0"/>
              <a:t>Chest trauma</a:t>
            </a:r>
          </a:p>
          <a:p>
            <a:pPr lvl="1"/>
            <a:r>
              <a:rPr lang="en-US" dirty="0"/>
              <a:t>pneumothorax, </a:t>
            </a:r>
            <a:r>
              <a:rPr lang="en-US" dirty="0" err="1"/>
              <a:t>hemothorax</a:t>
            </a:r>
            <a:endParaRPr lang="en-US" dirty="0"/>
          </a:p>
          <a:p>
            <a:pPr lvl="1"/>
            <a:r>
              <a:rPr lang="en-US" dirty="0"/>
              <a:t>Rib fractures with/without flail </a:t>
            </a:r>
            <a:r>
              <a:rPr lang="en-US" dirty="0" err="1"/>
              <a:t>chail</a:t>
            </a:r>
            <a:r>
              <a:rPr lang="en-US" dirty="0"/>
              <a:t>, spinal cord injury</a:t>
            </a:r>
          </a:p>
          <a:p>
            <a:pPr lvl="1"/>
            <a:r>
              <a:rPr lang="en-US" dirty="0"/>
              <a:t>Cardiac damage</a:t>
            </a:r>
          </a:p>
          <a:p>
            <a:r>
              <a:rPr lang="en-US" dirty="0"/>
              <a:t>Pelvic injury</a:t>
            </a:r>
          </a:p>
          <a:p>
            <a:pPr lvl="1"/>
            <a:r>
              <a:rPr lang="en-US" dirty="0"/>
              <a:t>Hip/pelvic fracture</a:t>
            </a:r>
          </a:p>
          <a:p>
            <a:pPr lvl="1"/>
            <a:r>
              <a:rPr lang="en-US" dirty="0"/>
              <a:t>Urethral injury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794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75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ED Chest w/ contrast CT 11/17/2020 - Axial</a:t>
            </a:r>
          </a:p>
        </p:txBody>
      </p:sp>
      <p:pic>
        <p:nvPicPr>
          <p:cNvPr id="16" name="6D86FC5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3175" y="1825625"/>
            <a:ext cx="4567238" cy="4351338"/>
          </a:xfrm>
        </p:spPr>
      </p:pic>
    </p:spTree>
    <p:extLst>
      <p:ext uri="{BB962C8B-B14F-4D97-AF65-F5344CB8AC3E}">
        <p14:creationId xmlns:p14="http://schemas.microsoft.com/office/powerpoint/2010/main" val="240365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75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ED Chest w/ contrast CT 11/17/2020 - Axial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02876"/>
            <a:ext cx="4364852" cy="3515430"/>
          </a:xfrm>
        </p:spPr>
      </p:pic>
      <p:sp>
        <p:nvSpPr>
          <p:cNvPr id="13" name="Oval 12"/>
          <p:cNvSpPr/>
          <p:nvPr/>
        </p:nvSpPr>
        <p:spPr>
          <a:xfrm>
            <a:off x="1750979" y="2480553"/>
            <a:ext cx="836578" cy="53502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630542" y="2009399"/>
            <a:ext cx="56074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Ground glass opacities consistent with pulmonary contusions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Air cyst-like structures with fluid levels consistent with traumatic </a:t>
            </a:r>
            <a:r>
              <a:rPr lang="en-US" dirty="0" err="1">
                <a:solidFill>
                  <a:srgbClr val="FF0000"/>
                </a:solidFill>
              </a:rPr>
              <a:t>pneamtoceles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981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75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ED Chest w/ contrast CT 11/17/2020 - Axial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30542" y="2009399"/>
            <a:ext cx="5607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Small pneumothorax and </a:t>
            </a:r>
            <a:r>
              <a:rPr lang="en-US" dirty="0" err="1">
                <a:solidFill>
                  <a:srgbClr val="FF0000"/>
                </a:solidFill>
              </a:rPr>
              <a:t>hemothorax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732" y="1491128"/>
            <a:ext cx="3290316" cy="262971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732" y="3566921"/>
            <a:ext cx="3290316" cy="2646281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 rot="20068477">
            <a:off x="2412911" y="2014409"/>
            <a:ext cx="590375" cy="28466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962100" y="4740357"/>
            <a:ext cx="836578" cy="535021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856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F67A5-9DA8-4D9D-A0F3-C50B1662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C2B0A-3214-4459-9DE7-093A2FFDD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Pulmonary contusion</a:t>
            </a:r>
          </a:p>
          <a:p>
            <a:r>
              <a:rPr lang="en-US" dirty="0"/>
              <a:t>Segmental atelectasis</a:t>
            </a:r>
          </a:p>
          <a:p>
            <a:r>
              <a:rPr lang="en-US" dirty="0"/>
              <a:t>Pulmonary hemorrhage</a:t>
            </a:r>
          </a:p>
          <a:p>
            <a:r>
              <a:rPr lang="en-US" dirty="0"/>
              <a:t>Pneumonia</a:t>
            </a:r>
          </a:p>
          <a:p>
            <a:r>
              <a:rPr lang="en-US" dirty="0"/>
              <a:t>Lung abscess 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551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75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ED Chest w/ contrast CT 11/17/2020 - Axial</a:t>
            </a:r>
          </a:p>
        </p:txBody>
      </p:sp>
      <p:pic>
        <p:nvPicPr>
          <p:cNvPr id="6" name="B9CB6F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42692" y="1592161"/>
            <a:ext cx="5046663" cy="4351338"/>
          </a:xfrm>
        </p:spPr>
      </p:pic>
    </p:spTree>
    <p:extLst>
      <p:ext uri="{BB962C8B-B14F-4D97-AF65-F5344CB8AC3E}">
        <p14:creationId xmlns:p14="http://schemas.microsoft.com/office/powerpoint/2010/main" val="369975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75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ED Chest w/ contrast CT 11/17/2020 - Axial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6116" y="1773513"/>
            <a:ext cx="5607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Multiple rib fractures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Fracture of the L coracoid process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84" y="3319272"/>
            <a:ext cx="4163568" cy="2841708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271610" y="3319272"/>
            <a:ext cx="587158" cy="36576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116" y="2779776"/>
            <a:ext cx="4600432" cy="3212592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7495080" y="3956304"/>
            <a:ext cx="542496" cy="42976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75347"/>
            <a:ext cx="4069137" cy="2659267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995261" y="5098732"/>
            <a:ext cx="542496" cy="42976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94760" y="2438541"/>
            <a:ext cx="722376" cy="68247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67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75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ED Chest w/ contrast CT 11/17/2020 – </a:t>
            </a:r>
            <a:r>
              <a:rPr lang="en-US" sz="4000" dirty="0" err="1"/>
              <a:t>ParaSag</a:t>
            </a:r>
            <a:endParaRPr lang="en-US" sz="4000" dirty="0"/>
          </a:p>
        </p:txBody>
      </p:sp>
      <p:pic>
        <p:nvPicPr>
          <p:cNvPr id="7" name="138334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71875" y="1825625"/>
            <a:ext cx="5046663" cy="4351338"/>
          </a:xfrm>
        </p:spPr>
      </p:pic>
    </p:spTree>
    <p:extLst>
      <p:ext uri="{BB962C8B-B14F-4D97-AF65-F5344CB8AC3E}">
        <p14:creationId xmlns:p14="http://schemas.microsoft.com/office/powerpoint/2010/main" val="130289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75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ED Chest w/ contrast CT 11/17/2020 - </a:t>
            </a:r>
            <a:r>
              <a:rPr lang="en-US" sz="4000" dirty="0" err="1"/>
              <a:t>ParaSag</a:t>
            </a:r>
            <a:endParaRPr lang="en-US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6536116" y="1773513"/>
            <a:ext cx="5607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Segmental fractures of the </a:t>
            </a:r>
            <a:r>
              <a:rPr lang="en-US">
                <a:solidFill>
                  <a:srgbClr val="FF0000"/>
                </a:solidFill>
              </a:rPr>
              <a:t>posterior ribs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71015"/>
            <a:ext cx="3907536" cy="3882647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3796910" y="2096678"/>
            <a:ext cx="519058" cy="60994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99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75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ED </a:t>
            </a:r>
            <a:r>
              <a:rPr lang="en-US" sz="4000" dirty="0" err="1"/>
              <a:t>Abd</a:t>
            </a:r>
            <a:r>
              <a:rPr lang="en-US" sz="4000" dirty="0"/>
              <a:t> w/ contrast CT 11/17/2020 – Axial</a:t>
            </a:r>
          </a:p>
        </p:txBody>
      </p:sp>
      <p:pic>
        <p:nvPicPr>
          <p:cNvPr id="6" name="7004E26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44875" y="1825625"/>
            <a:ext cx="5302250" cy="4351338"/>
          </a:xfrm>
        </p:spPr>
      </p:pic>
    </p:spTree>
    <p:extLst>
      <p:ext uri="{BB962C8B-B14F-4D97-AF65-F5344CB8AC3E}">
        <p14:creationId xmlns:p14="http://schemas.microsoft.com/office/powerpoint/2010/main" val="325994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75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ED </a:t>
            </a:r>
            <a:r>
              <a:rPr lang="en-US" sz="4000" dirty="0" err="1"/>
              <a:t>Abd</a:t>
            </a:r>
            <a:r>
              <a:rPr lang="en-US" sz="4000" dirty="0"/>
              <a:t> w/ contrast CT 11/17/2020 – Axial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97722"/>
            <a:ext cx="4574216" cy="383021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151187" y="3838710"/>
            <a:ext cx="653062" cy="61252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779698" y="1992701"/>
            <a:ext cx="4132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Buckle fracture of the L inferior pubic ramus</a:t>
            </a:r>
          </a:p>
        </p:txBody>
      </p:sp>
    </p:spTree>
    <p:extLst>
      <p:ext uri="{BB962C8B-B14F-4D97-AF65-F5344CB8AC3E}">
        <p14:creationId xmlns:p14="http://schemas.microsoft.com/office/powerpoint/2010/main" val="1707751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75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ED </a:t>
            </a:r>
            <a:r>
              <a:rPr lang="en-US" sz="4000" dirty="0" err="1"/>
              <a:t>Abd</a:t>
            </a:r>
            <a:r>
              <a:rPr lang="en-US" sz="4000" dirty="0"/>
              <a:t> w/ contrast CT 11/17/2020 – Coronal</a:t>
            </a:r>
          </a:p>
        </p:txBody>
      </p:sp>
      <p:pic>
        <p:nvPicPr>
          <p:cNvPr id="4" name="884390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48100" y="1825625"/>
            <a:ext cx="4494213" cy="4351338"/>
          </a:xfrm>
        </p:spPr>
      </p:pic>
    </p:spTree>
    <p:extLst>
      <p:ext uri="{BB962C8B-B14F-4D97-AF65-F5344CB8AC3E}">
        <p14:creationId xmlns:p14="http://schemas.microsoft.com/office/powerpoint/2010/main" val="113738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75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ED </a:t>
            </a:r>
            <a:r>
              <a:rPr lang="en-US" sz="4000" dirty="0" err="1"/>
              <a:t>Abd</a:t>
            </a:r>
            <a:r>
              <a:rPr lang="en-US" sz="4000" dirty="0"/>
              <a:t> w/ contrast CT 11/17/2020 – Coronal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02831"/>
            <a:ext cx="4210050" cy="367665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823384" y="4399428"/>
            <a:ext cx="653062" cy="61252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60521" y="1802831"/>
            <a:ext cx="5331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Fracture at the superior aspect of the L pubic body</a:t>
            </a:r>
          </a:p>
        </p:txBody>
      </p:sp>
    </p:spTree>
    <p:extLst>
      <p:ext uri="{BB962C8B-B14F-4D97-AF65-F5344CB8AC3E}">
        <p14:creationId xmlns:p14="http://schemas.microsoft.com/office/powerpoint/2010/main" val="2944727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0627C-1E13-4ABE-A77A-7D681C620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36A3E-3FEA-401A-8F41-7104335DF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HDS 17 </a:t>
            </a:r>
            <a:r>
              <a:rPr lang="en-US" dirty="0" err="1"/>
              <a:t>yo</a:t>
            </a:r>
            <a:r>
              <a:rPr lang="en-US" dirty="0"/>
              <a:t> M in MVA w/ Anterior neck and chest bruising, subcutaneous emphysema in R chest on physical exam</a:t>
            </a:r>
          </a:p>
          <a:p>
            <a:r>
              <a:rPr lang="en-US" dirty="0"/>
              <a:t>CT chest showed pulmonary contusions, pneumothorax, </a:t>
            </a:r>
            <a:r>
              <a:rPr lang="en-US" dirty="0" err="1"/>
              <a:t>hemothorax</a:t>
            </a:r>
            <a:r>
              <a:rPr lang="en-US" dirty="0"/>
              <a:t>, and multiple rib fractures</a:t>
            </a:r>
          </a:p>
          <a:p>
            <a:r>
              <a:rPr lang="en-US" dirty="0"/>
              <a:t>CT abdomen/pelvis w/ contrast did not show any organ damage or hemorrhage; did show pelvic fractures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243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75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F/u imaging Chest X-ray 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7E3B8-883D-4C6B-AF51-01E47AB6D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5436" y="1690688"/>
            <a:ext cx="7310284" cy="4351338"/>
          </a:xfrm>
        </p:spPr>
        <p:txBody>
          <a:bodyPr/>
          <a:lstStyle/>
          <a:p>
            <a:r>
              <a:rPr lang="en-US" dirty="0"/>
              <a:t>11/19/2020: R lower lung pulmonary contusion</a:t>
            </a:r>
          </a:p>
          <a:p>
            <a:pPr lvl="1"/>
            <a:r>
              <a:rPr lang="en-US" dirty="0"/>
              <a:t>Stable small R hemothorax</a:t>
            </a:r>
          </a:p>
          <a:p>
            <a:pPr lvl="1"/>
            <a:r>
              <a:rPr lang="en-US" dirty="0"/>
              <a:t>No change in alignment of R rib fractures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11/20/2020: enlarging R pulmonary contusion</a:t>
            </a:r>
          </a:p>
          <a:p>
            <a:pPr lvl="1"/>
            <a:r>
              <a:rPr lang="en-US" dirty="0"/>
              <a:t>Small to moderate size R pneumothorax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A69F29-822F-4F9B-8487-5B77FCA51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189" y="1690688"/>
            <a:ext cx="2957259" cy="22126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7EE347-81FA-49EE-BAAE-6175B539E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189" y="3925316"/>
            <a:ext cx="2957258" cy="2358605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667709" y="2310802"/>
            <a:ext cx="942326" cy="80526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716AAF8-9302-4C1B-B7AB-235FF7487274}"/>
              </a:ext>
            </a:extLst>
          </p:cNvPr>
          <p:cNvSpPr/>
          <p:nvPr/>
        </p:nvSpPr>
        <p:spPr>
          <a:xfrm>
            <a:off x="1260815" y="4764682"/>
            <a:ext cx="942326" cy="80526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614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752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F/u imaging Pelvis X-ray AP 11/18/2020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7E3B8-883D-4C6B-AF51-01E47AB6D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2531" y="1680913"/>
            <a:ext cx="7310284" cy="4351338"/>
          </a:xfrm>
        </p:spPr>
        <p:txBody>
          <a:bodyPr/>
          <a:lstStyle/>
          <a:p>
            <a:r>
              <a:rPr lang="en-US" dirty="0"/>
              <a:t>unchanged appearance of fractures of the bilateral superior and inferior pubic rami and right sacral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188348-0847-4503-979C-A5C20500F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85" y="1782930"/>
            <a:ext cx="4101659" cy="322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16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3D954-2149-41DC-B33C-EBA5E225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4741C-58C5-43FA-B63A-EA55298B5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Pubic fractures: non-operative management; use of wheelchair</a:t>
            </a:r>
          </a:p>
          <a:p>
            <a:r>
              <a:rPr lang="en-US" dirty="0"/>
              <a:t>L Coracoid </a:t>
            </a:r>
            <a:r>
              <a:rPr lang="en-US" dirty="0" err="1"/>
              <a:t>fx</a:t>
            </a:r>
            <a:r>
              <a:rPr lang="en-US" dirty="0"/>
              <a:t>: sling</a:t>
            </a:r>
          </a:p>
          <a:p>
            <a:r>
              <a:rPr lang="en-US" dirty="0"/>
              <a:t>Pulmonary contusions/pneumothorax: supportive measures (inspiratory spirometry, volume expansion protocol)</a:t>
            </a:r>
          </a:p>
          <a:p>
            <a:r>
              <a:rPr lang="en-US" dirty="0"/>
              <a:t>Pain medication</a:t>
            </a:r>
          </a:p>
          <a:p>
            <a:r>
              <a:rPr lang="en-US" dirty="0"/>
              <a:t>PT/OT</a:t>
            </a:r>
          </a:p>
          <a:p>
            <a:r>
              <a:rPr lang="en-US" dirty="0"/>
              <a:t>10 day F/U orthopedic surgery; d/c institutional facility, jail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9932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45AECE-0DF0-4BF4-971B-1F58D548E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Diagnosis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8B29CA3-1B25-4C6C-ABFE-64326863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14133"/>
            <a:ext cx="10515600" cy="2446388"/>
          </a:xfrm>
        </p:spPr>
        <p:txBody>
          <a:bodyPr/>
          <a:lstStyle/>
          <a:p>
            <a:r>
              <a:rPr lang="en-US" dirty="0"/>
              <a:t>Multiple R rib fractures w/ R </a:t>
            </a:r>
            <a:r>
              <a:rPr lang="en-US" dirty="0" err="1"/>
              <a:t>hemopneumothorax</a:t>
            </a:r>
            <a:r>
              <a:rPr lang="en-US" dirty="0"/>
              <a:t> and R pulmonary contusions and traumatic </a:t>
            </a:r>
            <a:r>
              <a:rPr lang="en-US" dirty="0" err="1"/>
              <a:t>pneumotocele</a:t>
            </a:r>
            <a:endParaRPr lang="en-US" dirty="0"/>
          </a:p>
          <a:p>
            <a:r>
              <a:rPr lang="en-US" dirty="0"/>
              <a:t>Pelvic ring fractures</a:t>
            </a:r>
          </a:p>
          <a:p>
            <a:r>
              <a:rPr lang="en-US" dirty="0"/>
              <a:t>L coracoid process fracture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444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5AC7-F6A9-4F22-B0E1-F66A46D7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 appropriateness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6E428-8077-41B8-9F1B-89348564C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CT chest w/ contrast = $3,936</a:t>
            </a:r>
          </a:p>
          <a:p>
            <a:r>
              <a:rPr lang="en-US" dirty="0"/>
              <a:t>CT pelvis/</a:t>
            </a:r>
            <a:r>
              <a:rPr lang="en-US" dirty="0" err="1"/>
              <a:t>abd</a:t>
            </a:r>
            <a:r>
              <a:rPr lang="en-US" dirty="0"/>
              <a:t> w/ contrast = $7,998</a:t>
            </a:r>
          </a:p>
          <a:p>
            <a:r>
              <a:rPr lang="en-US" dirty="0"/>
              <a:t>Total Cost = $11,934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568" y="3809774"/>
            <a:ext cx="6605969" cy="211357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74118" y="4233672"/>
            <a:ext cx="5986867" cy="33455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176" y="1297479"/>
            <a:ext cx="4970812" cy="4625874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6970537" y="1386150"/>
            <a:ext cx="5123451" cy="37173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046856" y="5168718"/>
            <a:ext cx="5123451" cy="37173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72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2E43E-EE6B-4D0E-9EB6-B62AE224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Take Home Points / Teaching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1F59D-59F8-4BDF-92E4-0CD9CE333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1068" y="1825625"/>
            <a:ext cx="5999585" cy="4351338"/>
          </a:xfrm>
        </p:spPr>
        <p:txBody>
          <a:bodyPr/>
          <a:lstStyle/>
          <a:p>
            <a:r>
              <a:rPr lang="en-US" dirty="0"/>
              <a:t>For HDS MVA patient should receive whole body CT w/ contrast</a:t>
            </a:r>
          </a:p>
          <a:p>
            <a:r>
              <a:rPr lang="en-US" dirty="0"/>
              <a:t>MVA patients are at risk for organ damage, hemorrhagic shock, and bone fractures</a:t>
            </a:r>
          </a:p>
          <a:p>
            <a:r>
              <a:rPr lang="en-US" dirty="0"/>
              <a:t>Multiple fractures can be expected so make sure not to miss subtle ones</a:t>
            </a:r>
          </a:p>
        </p:txBody>
      </p:sp>
    </p:spTree>
    <p:extLst>
      <p:ext uri="{BB962C8B-B14F-4D97-AF65-F5344CB8AC3E}">
        <p14:creationId xmlns:p14="http://schemas.microsoft.com/office/powerpoint/2010/main" val="2875372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20E37-7B66-41A1-8FEB-27409046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8D92A-C1BE-4879-8A55-1A3252D8F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https://www.uptodate.com/contents/initial-evaluation-and-management-of-blunt-abdominal-trauma-in-adults</a:t>
            </a:r>
            <a:endParaRPr lang="en-US" dirty="0"/>
          </a:p>
          <a:p>
            <a:r>
              <a:rPr lang="en-US" dirty="0">
                <a:hlinkClick r:id="rId3"/>
              </a:rPr>
              <a:t>https://radiopaedia.org/articles/pulmonary-contusion?lang=us</a:t>
            </a:r>
            <a:endParaRPr lang="en-US" dirty="0"/>
          </a:p>
          <a:p>
            <a:r>
              <a:rPr lang="en-US" dirty="0">
                <a:hlinkClick r:id="rId4"/>
              </a:rPr>
              <a:t>https://www.memorialhermann.org/patients-caregivers/pricing-estimates-and-information/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697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D889A8-B64D-41BC-828B-03492D48A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25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770EF68-5AB2-40F5-80ED-3EA72D586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50354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27522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597</Words>
  <Application>Microsoft Office PowerPoint</Application>
  <PresentationFormat>Widescreen</PresentationFormat>
  <Paragraphs>90</Paragraphs>
  <Slides>24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Adobe Garamond Pro</vt:lpstr>
      <vt:lpstr>Arial</vt:lpstr>
      <vt:lpstr>Calibri</vt:lpstr>
      <vt:lpstr>Calibri Light</vt:lpstr>
      <vt:lpstr>Office Theme</vt:lpstr>
      <vt:lpstr>MVA Fractures and Pneumothorax</vt:lpstr>
      <vt:lpstr>Clinical History</vt:lpstr>
      <vt:lpstr>Differential Diagnosis</vt:lpstr>
      <vt:lpstr>ED Chest w/ contrast CT 11/17/2020 - Axial</vt:lpstr>
      <vt:lpstr>ED Chest w/ contrast CT 11/17/2020 - Axial</vt:lpstr>
      <vt:lpstr>ED Chest w/ contrast CT 11/17/2020 - Axial</vt:lpstr>
      <vt:lpstr>Differential Diagnosis</vt:lpstr>
      <vt:lpstr>ED Chest w/ contrast CT 11/17/2020 - Axial</vt:lpstr>
      <vt:lpstr>ED Chest w/ contrast CT 11/17/2020 - Axial</vt:lpstr>
      <vt:lpstr>ED Chest w/ contrast CT 11/17/2020 – ParaSag</vt:lpstr>
      <vt:lpstr>ED Chest w/ contrast CT 11/17/2020 - ParaSag</vt:lpstr>
      <vt:lpstr>ED Abd w/ contrast CT 11/17/2020 – Axial</vt:lpstr>
      <vt:lpstr>ED Abd w/ contrast CT 11/17/2020 – Axial</vt:lpstr>
      <vt:lpstr>ED Abd w/ contrast CT 11/17/2020 – Coronal</vt:lpstr>
      <vt:lpstr>ED Abd w/ contrast CT 11/17/2020 – Coronal</vt:lpstr>
      <vt:lpstr>Summary of Findings</vt:lpstr>
      <vt:lpstr>F/u imaging Chest X-ray AP</vt:lpstr>
      <vt:lpstr>F/u imaging Pelvis X-ray AP 11/18/2020</vt:lpstr>
      <vt:lpstr>Treatment</vt:lpstr>
      <vt:lpstr>Final Diagnosis</vt:lpstr>
      <vt:lpstr>ACR appropriateness Criteria</vt:lpstr>
      <vt:lpstr>Take Home Points / Teaching points</vt:lpstr>
      <vt:lpstr>References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(diagnosis)</dc:title>
  <dc:creator>Saagar Patel</dc:creator>
  <cp:lastModifiedBy>Ma, Bert</cp:lastModifiedBy>
  <cp:revision>27</cp:revision>
  <dcterms:created xsi:type="dcterms:W3CDTF">2019-09-13T05:09:22Z</dcterms:created>
  <dcterms:modified xsi:type="dcterms:W3CDTF">2020-12-09T16:33:23Z</dcterms:modified>
</cp:coreProperties>
</file>