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3" r:id="rId5"/>
    <p:sldId id="259" r:id="rId6"/>
    <p:sldId id="270" r:id="rId7"/>
    <p:sldId id="260" r:id="rId8"/>
    <p:sldId id="261" r:id="rId9"/>
    <p:sldId id="262" r:id="rId10"/>
    <p:sldId id="274" r:id="rId11"/>
    <p:sldId id="265" r:id="rId12"/>
    <p:sldId id="264" r:id="rId13"/>
    <p:sldId id="266" r:id="rId14"/>
    <p:sldId id="271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vel, Manickam" initials="KM" lastIdx="8" clrIdx="0">
    <p:extLst>
      <p:ext uri="{19B8F6BF-5375-455C-9EA6-DF929625EA0E}">
        <p15:presenceInfo xmlns:p15="http://schemas.microsoft.com/office/powerpoint/2012/main" userId="S::manickam.kumaravel@uth.tmc.edu::5b425f44-68ac-4662-b696-6ba508bd0f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291" autoAdjust="0"/>
  </p:normalViewPr>
  <p:slideViewPr>
    <p:cSldViewPr snapToGrid="0">
      <p:cViewPr>
        <p:scale>
          <a:sx n="75" d="100"/>
          <a:sy n="75" d="100"/>
        </p:scale>
        <p:origin x="15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5:28.314" idx="3">
    <p:pos x="7137" y="1179"/>
    <p:text>Pertinent clinical history. Pertinent vitals and physical findings and laboratory values.pertinent prior imaging. </p:text>
    <p:extLst>
      <p:ext uri="{C676402C-5697-4E1C-873F-D02D1690AC5C}">
        <p15:threadingInfo xmlns:p15="http://schemas.microsoft.com/office/powerpoint/2012/main" timeZoneBias="420"/>
      </p:ext>
    </p:extLst>
  </p:cm>
  <p:cm authorId="1" dt="2019-09-13T21:37:35.699" idx="5">
    <p:pos x="10" y="10"/>
    <p:text>Include a follow-up slide off differential diagnosis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6:57.937" idx="4">
    <p:pos x="2583" y="459"/>
    <p:text>Please label images with a legend so that it makes sense later on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7:57.821" idx="6">
    <p:pos x="10" y="10"/>
    <p:text>Differential diagnosis based on imaging findings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8:13.739" idx="7">
    <p:pos x="10" y="10"/>
    <p:text>Introducer  final diagnosis before discussion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8:56.616" idx="8">
    <p:pos x="10" y="10"/>
    <p:text>Final diagnosis with highlights mentioned</p:text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FBC51B-6D43-486D-96DB-E4EE28F48892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20C2D-AC06-4E8D-AE40-FC6E9EB3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01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D3D3D"/>
                </a:solidFill>
                <a:effectLst/>
                <a:latin typeface="Open Sans"/>
              </a:rPr>
              <a:t>The presence of air in the stomach and bowel in the setting of esophageal atresia implies that there is a distal fistula.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620C2D-AC06-4E8D-AE40-FC6E9EB32E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3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620C2D-AC06-4E8D-AE40-FC6E9EB32EA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98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F93D-444E-4145-BBBB-C778E25C7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4BD24-6B2D-4F0C-9951-AA45451F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3A9D-4B8C-48BE-B4E1-510F9B4E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8CF62D-F14E-4580-8184-BC76D68A3BD6}"/>
              </a:ext>
            </a:extLst>
          </p:cNvPr>
          <p:cNvGrpSpPr/>
          <p:nvPr userDrawn="1"/>
        </p:nvGrpSpPr>
        <p:grpSpPr>
          <a:xfrm>
            <a:off x="1419290" y="5344886"/>
            <a:ext cx="9557657" cy="1513114"/>
            <a:chOff x="-101600" y="5349875"/>
            <a:chExt cx="9557657" cy="15131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222221-99B3-487B-9E84-7709D5058CD5}"/>
                </a:ext>
              </a:extLst>
            </p:cNvPr>
            <p:cNvSpPr/>
            <p:nvPr userDrawn="1"/>
          </p:nvSpPr>
          <p:spPr>
            <a:xfrm>
              <a:off x="-101600" y="5349875"/>
              <a:ext cx="9557657" cy="151311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40B73D-FCF3-460C-BA3F-19C814E5B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415" y="5608080"/>
              <a:ext cx="5149169" cy="85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567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2FCA-6B91-457E-AF40-2EAC5AA5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3F4AC-E34B-4957-ABA9-8CAD1530B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DDA22-D261-4BEF-939B-B11C7090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1D608-46CB-4D4C-9EF7-17E1ECEC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2729-3FFD-4115-B0A2-20F313F6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D6DA23-E649-4B0B-B20A-AB265094D053}"/>
              </a:ext>
            </a:extLst>
          </p:cNvPr>
          <p:cNvSpPr/>
          <p:nvPr userDrawn="1"/>
        </p:nvSpPr>
        <p:spPr>
          <a:xfrm>
            <a:off x="0" y="6241046"/>
            <a:ext cx="12192000" cy="6023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DFB9A-F977-4B78-8428-F8ACEDCF83F8}"/>
              </a:ext>
            </a:extLst>
          </p:cNvPr>
          <p:cNvSpPr txBox="1"/>
          <p:nvPr userDrawn="1"/>
        </p:nvSpPr>
        <p:spPr>
          <a:xfrm>
            <a:off x="4221583" y="6336672"/>
            <a:ext cx="369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dobe Garamond Pro" panose="02020502060506020403" pitchFamily="18" charset="0"/>
              </a:rPr>
              <a:t>McGovern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270788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F83F-EE9C-45BA-B0AF-DDE4DABA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EF7D3-6DEB-44BC-9B6F-26D4AC5B2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932AF-7DF9-42DC-B0DE-74A4FB53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6233-2BE1-43F2-9612-05A4B525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02B0-FB7F-4380-ABB6-6B8C596F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61A3-724B-48E9-A36F-D0A30C6F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1AE6-3729-4AD6-A3D8-36C1BC287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FDA9C-B802-4CC5-B791-1F957C7CF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0E1D7-F9C1-4723-9BF3-3F9095DE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620F4-9E91-4C6C-B120-FD2BCD74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D4600-8EBC-419A-9441-48F49E07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8342-8909-46BB-AB91-28864174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06153-D4B5-42BC-94BF-CCF6AAB80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18DEF-7A6B-4804-8CD2-F1BEE79C3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FDDFE-E25C-422B-8538-26A54E9DD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61F16-A61F-48CA-B6DE-D6E12EDB3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44A6B-9661-439F-9D22-03589EE0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C780C-C0CC-45E5-A032-268309A3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65D89-38A2-4677-BC7F-BA0DFB8B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7E8F-1087-4C29-91D5-5319DF46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22BD7-97F6-40D9-9330-6067D32B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C63E3-8BB5-4DB5-9FE7-59B4EF12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E7BE7-9B7D-439A-B4C8-0D57FFD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3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C6209-C741-4EA6-81CA-0575872F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E86C08-0FEA-437E-8DBF-5BD1791C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BC8D-78AC-45D8-A593-15294AC8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A346-4AB2-425B-83F7-48B3F178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E7E43-D112-495C-B052-5F3DAAF5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6687-90F1-40FB-A522-1F9B085D4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0480F-A465-495B-9EA4-72137FEF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AD194-635C-4AD9-AAD1-D5773337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C7DAD-276A-4260-9133-24866478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B3DC-A03B-4FA5-8A8C-D4BB390E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8096A-7F3A-4B39-8832-44F8D56D5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763CA-7EBF-4C4A-9074-CB302B666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08105-3176-4977-BE65-2745C6DD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514-1EDE-4CA6-9EE3-9D3CC656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CC4D9-8EFA-4513-B08A-26281EBE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0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CF77-DF06-493D-A550-E6B5FDC5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BB4A2-208D-4A95-9445-906CBBD7A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57EFB-143F-46F8-89FF-466389C2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9644-500A-4D4E-A7FB-722AC224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5EE65-0676-4436-A45E-EB4867A0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F6F57-C2DA-4B49-AE74-40A4E544D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63672-9AE6-4139-B826-132B27A00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55986-5B03-43D0-B9AE-415952FB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3C262-2476-487A-90A4-BE2F30EB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8207-C586-47C8-A5C6-D5892788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D748D-1C6F-4CC0-B18D-E1409E33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EAE89-AE55-4A97-B0FF-28649F74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3511-DB32-4F69-A48A-528C891C0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AA80-D800-4539-BF4B-C095AE394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84420-738F-4948-8D5B-A3FED505E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8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congenital-tracheo-oesophageal-fistula?lang=us" TargetMode="External"/><Relationship Id="rId2" Type="http://schemas.openxmlformats.org/officeDocument/2006/relationships/hyperlink" Target="https://radiopaedia.org/articles/intestinal-malrotation?lang=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medicine.medscape.com/article/930313-differentia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iptmag.com/features/writers-on-the-web-theme-and-asking-the-central-question-what-the-heck-is-my-web-series-about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D681-B8FD-4347-800D-AA193CFD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976" y="1530219"/>
            <a:ext cx="9144000" cy="944045"/>
          </a:xfrm>
        </p:spPr>
        <p:txBody>
          <a:bodyPr/>
          <a:lstStyle/>
          <a:p>
            <a:r>
              <a:rPr lang="en-US" dirty="0"/>
              <a:t>Malrotation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D603A-7EEC-4D1E-B5C5-4348356C0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Keziah Thomas</a:t>
            </a:r>
          </a:p>
          <a:p>
            <a:r>
              <a:rPr lang="en-US" dirty="0"/>
              <a:t>01/05/2021</a:t>
            </a:r>
          </a:p>
          <a:p>
            <a:r>
              <a:rPr lang="en-US" dirty="0">
                <a:solidFill>
                  <a:schemeClr val="bg1"/>
                </a:solidFill>
              </a:rPr>
              <a:t>Pediatric Radiology and RAD 4003</a:t>
            </a:r>
          </a:p>
          <a:p>
            <a:r>
              <a:rPr lang="en-US" dirty="0"/>
              <a:t>Dr. Yang </a:t>
            </a:r>
            <a:r>
              <a:rPr lang="en-US" dirty="0" err="1"/>
              <a:t>Qiao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3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1E91-4F42-403A-A4AF-58C8F8A7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E120-3F07-4FB1-9690-F2D8CBCB0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Patient is a 6 week old (ex-33+4 </a:t>
            </a:r>
            <a:r>
              <a:rPr lang="en-US" dirty="0" err="1"/>
              <a:t>weeker</a:t>
            </a:r>
            <a:r>
              <a:rPr lang="en-US" dirty="0"/>
              <a:t>) female with left polycystic kidney disease, right aortic arch with aberrant subclavian, and type C long gap tracheoesophageal fistula s/p esophago-esophagostomy 11/11/20 and GJ tube presenting in inpatient with concern for malrotation </a:t>
            </a:r>
          </a:p>
          <a:p>
            <a:r>
              <a:rPr lang="en-US" b="1" dirty="0">
                <a:solidFill>
                  <a:srgbClr val="FFFF00"/>
                </a:solidFill>
              </a:rPr>
              <a:t>12/13 – KUB identified possible malrotation </a:t>
            </a:r>
          </a:p>
          <a:p>
            <a:pPr lvl="1"/>
            <a:r>
              <a:rPr lang="en-US" b="1" dirty="0">
                <a:solidFill>
                  <a:srgbClr val="FFFF00"/>
                </a:solidFill>
              </a:rPr>
              <a:t>Patient asymptomatic: tolerating feeds, stooling</a:t>
            </a:r>
          </a:p>
          <a:p>
            <a:pPr lvl="1"/>
            <a:r>
              <a:rPr lang="en-US" b="1" dirty="0">
                <a:solidFill>
                  <a:srgbClr val="FFFF00"/>
                </a:solidFill>
              </a:rPr>
              <a:t>Physical Exam: </a:t>
            </a:r>
          </a:p>
          <a:p>
            <a:pPr lvl="2"/>
            <a:r>
              <a:rPr lang="en-US" b="1" dirty="0">
                <a:solidFill>
                  <a:srgbClr val="FFFF00"/>
                </a:solidFill>
              </a:rPr>
              <a:t>Abdomen – soft, non-tender, non-distended without palpable masses, no hepato-splenomegaly, GJ in place with no surrounding erythema or leakage</a:t>
            </a:r>
          </a:p>
          <a:p>
            <a:r>
              <a:rPr lang="en-US" b="1" dirty="0">
                <a:solidFill>
                  <a:srgbClr val="FFFF00"/>
                </a:solidFill>
              </a:rPr>
              <a:t>12/15 – Modified Barium Swallow Study (MBSS) + Upper GI (UGI)</a:t>
            </a:r>
          </a:p>
        </p:txBody>
      </p:sp>
    </p:spTree>
    <p:extLst>
      <p:ext uri="{BB962C8B-B14F-4D97-AF65-F5344CB8AC3E}">
        <p14:creationId xmlns:p14="http://schemas.microsoft.com/office/powerpoint/2010/main" val="336475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 Esophageal Atresia &amp; Tracheoesophageal Fistula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C81454-9587-4B32-8D32-86CCC4CE4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" y="1938258"/>
            <a:ext cx="4305300" cy="3886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D0F29D-5C7C-44B8-90D1-739CE7017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9262" y="2728833"/>
            <a:ext cx="2686050" cy="2305050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71DB20-FC67-4C97-B012-F60B54A653E9}"/>
              </a:ext>
            </a:extLst>
          </p:cNvPr>
          <p:cNvCxnSpPr/>
          <p:nvPr/>
        </p:nvCxnSpPr>
        <p:spPr>
          <a:xfrm flipH="1">
            <a:off x="5715000" y="3073400"/>
            <a:ext cx="2641600" cy="355600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7BBCF49-D897-4BE8-BE6C-301092038438}"/>
              </a:ext>
            </a:extLst>
          </p:cNvPr>
          <p:cNvSpPr txBox="1"/>
          <p:nvPr/>
        </p:nvSpPr>
        <p:spPr>
          <a:xfrm>
            <a:off x="8356600" y="2843768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Replogle</a:t>
            </a:r>
            <a:r>
              <a:rPr lang="en-US" dirty="0">
                <a:solidFill>
                  <a:schemeClr val="bg1"/>
                </a:solidFill>
              </a:rPr>
              <a:t> Tube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E790FB-22D8-442D-81A1-56BE424EF358}"/>
              </a:ext>
            </a:extLst>
          </p:cNvPr>
          <p:cNvSpPr txBox="1"/>
          <p:nvPr/>
        </p:nvSpPr>
        <p:spPr>
          <a:xfrm>
            <a:off x="7373622" y="1238885"/>
            <a:ext cx="4572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Imaging Information</a:t>
            </a:r>
          </a:p>
          <a:p>
            <a:r>
              <a:rPr lang="en-US" dirty="0">
                <a:solidFill>
                  <a:schemeClr val="bg1"/>
                </a:solidFill>
              </a:rPr>
              <a:t>Type:  Chest/ Abdomen </a:t>
            </a:r>
            <a:r>
              <a:rPr lang="en-US" dirty="0" err="1">
                <a:solidFill>
                  <a:schemeClr val="bg1"/>
                </a:solidFill>
              </a:rPr>
              <a:t>Pediogram</a:t>
            </a:r>
            <a:r>
              <a:rPr lang="en-US" dirty="0">
                <a:solidFill>
                  <a:schemeClr val="bg1"/>
                </a:solidFill>
              </a:rPr>
              <a:t> 1 View Dx</a:t>
            </a:r>
          </a:p>
          <a:p>
            <a:r>
              <a:rPr lang="en-US" dirty="0">
                <a:solidFill>
                  <a:schemeClr val="bg1"/>
                </a:solidFill>
              </a:rPr>
              <a:t>Date obtained:  11/03</a:t>
            </a:r>
          </a:p>
          <a:p>
            <a:r>
              <a:rPr lang="en-US" dirty="0">
                <a:solidFill>
                  <a:schemeClr val="bg1"/>
                </a:solidFill>
              </a:rPr>
              <a:t>Read:  Findings of esophageal atresia with </a:t>
            </a:r>
            <a:r>
              <a:rPr lang="en-US" dirty="0">
                <a:solidFill>
                  <a:srgbClr val="FFFF00"/>
                </a:solidFill>
              </a:rPr>
              <a:t>distal</a:t>
            </a:r>
            <a:r>
              <a:rPr lang="en-US" dirty="0">
                <a:solidFill>
                  <a:schemeClr val="bg1"/>
                </a:solidFill>
              </a:rPr>
              <a:t> tracheoesophageal fistula</a:t>
            </a:r>
          </a:p>
        </p:txBody>
      </p:sp>
    </p:spTree>
    <p:extLst>
      <p:ext uri="{BB962C8B-B14F-4D97-AF65-F5344CB8AC3E}">
        <p14:creationId xmlns:p14="http://schemas.microsoft.com/office/powerpoint/2010/main" val="2403657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20F3D-5471-4C8A-9E65-8E3B7FCE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Duodenal Anatomy</a:t>
            </a:r>
          </a:p>
        </p:txBody>
      </p:sp>
      <p:pic>
        <p:nvPicPr>
          <p:cNvPr id="1026" name="Picture 2" descr="Gastrointestinal tract 3: the duodenum, liver and pancreas | Nursing Times">
            <a:extLst>
              <a:ext uri="{FF2B5EF4-FFF2-40B4-BE49-F238E27FC236}">
                <a16:creationId xmlns:a16="http://schemas.microsoft.com/office/drawing/2014/main" id="{106EDD6E-9B62-402B-80E9-218DF3C42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28775"/>
            <a:ext cx="62865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245177-1513-450F-A5D2-4BA403A1A2B8}"/>
              </a:ext>
            </a:extLst>
          </p:cNvPr>
          <p:cNvSpPr/>
          <p:nvPr/>
        </p:nvSpPr>
        <p:spPr>
          <a:xfrm>
            <a:off x="1143000" y="2362200"/>
            <a:ext cx="1066800" cy="330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1E65BC-F4A1-4F17-9869-C5B58FE4AE3D}"/>
              </a:ext>
            </a:extLst>
          </p:cNvPr>
          <p:cNvSpPr/>
          <p:nvPr/>
        </p:nvSpPr>
        <p:spPr>
          <a:xfrm>
            <a:off x="1143000" y="3441700"/>
            <a:ext cx="1066800" cy="330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69F001-6EB0-45D9-9D08-9727612ADCC7}"/>
              </a:ext>
            </a:extLst>
          </p:cNvPr>
          <p:cNvSpPr/>
          <p:nvPr/>
        </p:nvSpPr>
        <p:spPr>
          <a:xfrm>
            <a:off x="3606800" y="4787900"/>
            <a:ext cx="1320800" cy="330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0FF898-4D3C-45EA-921D-103922E54139}"/>
              </a:ext>
            </a:extLst>
          </p:cNvPr>
          <p:cNvSpPr/>
          <p:nvPr/>
        </p:nvSpPr>
        <p:spPr>
          <a:xfrm>
            <a:off x="4711700" y="2756694"/>
            <a:ext cx="1384300" cy="330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6C9DD8-BB36-453F-9CF1-13D892B79CC5}"/>
              </a:ext>
            </a:extLst>
          </p:cNvPr>
          <p:cNvSpPr/>
          <p:nvPr/>
        </p:nvSpPr>
        <p:spPr>
          <a:xfrm>
            <a:off x="5715000" y="3129756"/>
            <a:ext cx="1219200" cy="4262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1D91A-6142-42E6-A2B7-1BE51D899AB2}"/>
              </a:ext>
            </a:extLst>
          </p:cNvPr>
          <p:cNvSpPr/>
          <p:nvPr/>
        </p:nvSpPr>
        <p:spPr>
          <a:xfrm>
            <a:off x="1333500" y="1984375"/>
            <a:ext cx="1066800" cy="330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90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EE41C-717C-4739-8991-63AFB0AB9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Upper GI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DBEDD0-5B06-404C-8C9A-6B264A59D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70579"/>
            <a:ext cx="2568683" cy="27378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76E1AE8-74EE-4959-9700-8F21B40F0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6640" y="1389172"/>
            <a:ext cx="2568683" cy="281928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1929C92-E9F4-4CB6-A0AE-A7390A9ECF68}"/>
              </a:ext>
            </a:extLst>
          </p:cNvPr>
          <p:cNvSpPr txBox="1"/>
          <p:nvPr/>
        </p:nvSpPr>
        <p:spPr>
          <a:xfrm>
            <a:off x="7747001" y="1305341"/>
            <a:ext cx="433069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Imaging Information</a:t>
            </a:r>
          </a:p>
          <a:p>
            <a:r>
              <a:rPr lang="en-US" dirty="0">
                <a:solidFill>
                  <a:schemeClr val="bg1"/>
                </a:solidFill>
              </a:rPr>
              <a:t>Type: Upper GI</a:t>
            </a:r>
          </a:p>
          <a:p>
            <a:r>
              <a:rPr lang="en-US" dirty="0">
                <a:solidFill>
                  <a:schemeClr val="bg1"/>
                </a:solidFill>
              </a:rPr>
              <a:t>Date obtained: 12/15</a:t>
            </a:r>
          </a:p>
          <a:p>
            <a:r>
              <a:rPr lang="en-US" dirty="0">
                <a:solidFill>
                  <a:schemeClr val="bg1"/>
                </a:solidFill>
              </a:rPr>
              <a:t>Notes: Contrast injected through G-tube port</a:t>
            </a:r>
          </a:p>
          <a:p>
            <a:r>
              <a:rPr lang="en-US" dirty="0">
                <a:solidFill>
                  <a:schemeClr val="bg1"/>
                </a:solidFill>
              </a:rPr>
              <a:t>Read: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Normal emptying of the contrast into the duodenum.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Contrast coursed posteriorly, crosses midline and adjacent to bowel loops projecting over the right upper quadrant.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Complete retroperitoneal passage was not visualized.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Normal duodenojejunal junction within right upper quadrant at the level of the duodenal bulb was not visualized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5715306-626D-493C-B00D-F139325522AC}"/>
              </a:ext>
            </a:extLst>
          </p:cNvPr>
          <p:cNvCxnSpPr>
            <a:cxnSpLocks/>
          </p:cNvCxnSpPr>
          <p:nvPr/>
        </p:nvCxnSpPr>
        <p:spPr>
          <a:xfrm flipH="1">
            <a:off x="5956373" y="2413000"/>
            <a:ext cx="1117527" cy="0"/>
          </a:xfrm>
          <a:prstGeom prst="straightConnector1">
            <a:avLst/>
          </a:prstGeom>
          <a:ln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C97FDBB-CA81-45BF-9C39-EC2A6051F70D}"/>
              </a:ext>
            </a:extLst>
          </p:cNvPr>
          <p:cNvCxnSpPr>
            <a:cxnSpLocks/>
          </p:cNvCxnSpPr>
          <p:nvPr/>
        </p:nvCxnSpPr>
        <p:spPr>
          <a:xfrm flipH="1">
            <a:off x="6096000" y="1906588"/>
            <a:ext cx="977900" cy="0"/>
          </a:xfrm>
          <a:prstGeom prst="straightConnector1">
            <a:avLst/>
          </a:prstGeom>
          <a:ln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C039257-3CC8-4757-8AA5-4B1FA8563F0C}"/>
              </a:ext>
            </a:extLst>
          </p:cNvPr>
          <p:cNvCxnSpPr/>
          <p:nvPr/>
        </p:nvCxnSpPr>
        <p:spPr>
          <a:xfrm flipH="1">
            <a:off x="4838700" y="2692400"/>
            <a:ext cx="2235200" cy="0"/>
          </a:xfrm>
          <a:prstGeom prst="straightConnector1">
            <a:avLst/>
          </a:prstGeom>
          <a:ln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981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59F38-2019-4450-B4E0-D1E773DE7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Upper GI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19B005-C349-46DD-823D-A6441125F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1" y="1973142"/>
            <a:ext cx="2467063" cy="27197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775E36-D45D-4854-B6C6-575AA84F9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368" y="1962872"/>
            <a:ext cx="2467063" cy="26638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76628A-5906-4162-9FEA-1ECCDA496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535" y="1962872"/>
            <a:ext cx="2467063" cy="26432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3DC793-4FF2-43B5-9370-C0B9E3D98D62}"/>
              </a:ext>
            </a:extLst>
          </p:cNvPr>
          <p:cNvSpPr txBox="1"/>
          <p:nvPr/>
        </p:nvSpPr>
        <p:spPr>
          <a:xfrm>
            <a:off x="9013738" y="1886448"/>
            <a:ext cx="32131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Imaging Information</a:t>
            </a:r>
          </a:p>
          <a:p>
            <a:r>
              <a:rPr lang="en-US" dirty="0">
                <a:solidFill>
                  <a:schemeClr val="bg1"/>
                </a:solidFill>
              </a:rPr>
              <a:t>Type: Upper GI</a:t>
            </a:r>
          </a:p>
          <a:p>
            <a:r>
              <a:rPr lang="en-US" dirty="0">
                <a:solidFill>
                  <a:schemeClr val="bg1"/>
                </a:solidFill>
              </a:rPr>
              <a:t>Date obtained: 11/15</a:t>
            </a:r>
          </a:p>
          <a:p>
            <a:r>
              <a:rPr lang="en-US" dirty="0">
                <a:solidFill>
                  <a:schemeClr val="bg1"/>
                </a:solidFill>
              </a:rPr>
              <a:t>Read: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Esophagus is normal in caliber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Severe esophageal reflux while supine</a:t>
            </a: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36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0627C-1E13-4ABE-A77A-7D681C620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 and summarize key imaging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6A3E-3FEA-401A-8F41-7104335DF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Abnormal emptying of contrast into bowel loops projecting over the right upper quadrant consistent with malrotation</a:t>
            </a:r>
          </a:p>
          <a:p>
            <a:r>
              <a:rPr lang="en-US" dirty="0">
                <a:solidFill>
                  <a:schemeClr val="bg1"/>
                </a:solidFill>
              </a:rPr>
              <a:t>Severe esophageal reflux while supine up to the level of the proximal cervical spine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key findings of malrotation is an abnormal duodenojejunal (DJ) junction location: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DJ junction fails to cross the midline to the left of the left-sided vertebral body pedicle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DJ junction lies inferior to the duodenal bulb</a:t>
            </a:r>
          </a:p>
        </p:txBody>
      </p:sp>
    </p:spTree>
    <p:extLst>
      <p:ext uri="{BB962C8B-B14F-4D97-AF65-F5344CB8AC3E}">
        <p14:creationId xmlns:p14="http://schemas.microsoft.com/office/powerpoint/2010/main" val="729243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67A5-9DA8-4D9D-A0F3-C50B1662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2B0A-3214-4459-9DE7-093A2FFDD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/>
              <a:t>Malrotation</a:t>
            </a:r>
          </a:p>
          <a:p>
            <a:pPr marL="457200" lvl="1" indent="0">
              <a:buNone/>
            </a:pPr>
            <a:r>
              <a:rPr lang="en-US" dirty="0"/>
              <a:t>Duodenum </a:t>
            </a:r>
            <a:r>
              <a:rPr lang="en-US" dirty="0" err="1"/>
              <a:t>inversum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Duodenal atresia</a:t>
            </a:r>
          </a:p>
          <a:p>
            <a:pPr marL="457200" lvl="1" indent="0">
              <a:buNone/>
            </a:pPr>
            <a:r>
              <a:rPr lang="en-US" dirty="0"/>
              <a:t>Pediatric gastroesophageal reflux</a:t>
            </a:r>
          </a:p>
          <a:p>
            <a:pPr marL="457200" lvl="1" indent="0">
              <a:buNone/>
            </a:pPr>
            <a:r>
              <a:rPr lang="en-US" dirty="0"/>
              <a:t>Normal duodenum with surrounding abnormal architecture (Gastric distension, renal agenesis,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551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31B0-B653-41BC-94EE-2104792F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E2696-593D-4C91-8105-E7769D48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8900"/>
            <a:ext cx="8801100" cy="48180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Normal development:  </a:t>
            </a:r>
          </a:p>
          <a:p>
            <a:pPr lvl="1"/>
            <a:r>
              <a:rPr lang="en-US" dirty="0"/>
              <a:t>Between week 4 and 8:  the primary intestinal loop comes out of the embryonic cavity to allow rapid expansion of GI tract. </a:t>
            </a:r>
          </a:p>
          <a:p>
            <a:pPr lvl="1"/>
            <a:r>
              <a:rPr lang="en-US" dirty="0"/>
              <a:t>The axis of this loop is the developing superior mesenteric artery (SMA)</a:t>
            </a:r>
          </a:p>
          <a:p>
            <a:pPr lvl="1"/>
            <a:r>
              <a:rPr lang="en-US" dirty="0"/>
              <a:t>Loop begins the normal rotation of the bowel by twisting 90 degrees counterclockwise</a:t>
            </a:r>
          </a:p>
          <a:p>
            <a:pPr lvl="1"/>
            <a:r>
              <a:rPr lang="en-US" dirty="0"/>
              <a:t>Between week 8 and 10, the loop returns and an additional 180 degrees turn occurs for total of 270 degree counterclockwise turn</a:t>
            </a:r>
          </a:p>
          <a:p>
            <a:r>
              <a:rPr lang="en-US" dirty="0"/>
              <a:t>Intestinal malrotation: congenital anatomical anomaly that results from </a:t>
            </a:r>
            <a:r>
              <a:rPr lang="en-US" b="1" dirty="0"/>
              <a:t>an abnormal rotation of the gut </a:t>
            </a:r>
            <a:r>
              <a:rPr lang="en-US" dirty="0"/>
              <a:t>as it returns to the abdominal cavity during embryogenesis.</a:t>
            </a:r>
          </a:p>
          <a:p>
            <a:r>
              <a:rPr lang="en-US" dirty="0"/>
              <a:t>Associated with congenital diaphragmatic hernia, gastroschisis, </a:t>
            </a:r>
            <a:r>
              <a:rPr lang="en-US" b="1" dirty="0">
                <a:solidFill>
                  <a:srgbClr val="FFFF00"/>
                </a:solidFill>
              </a:rPr>
              <a:t>esophageal atresia, VACTERL</a:t>
            </a:r>
            <a:r>
              <a:rPr lang="en-US" b="1" dirty="0"/>
              <a:t>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Normal rotation of the intestines during developme">
            <a:extLst>
              <a:ext uri="{FF2B5EF4-FFF2-40B4-BE49-F238E27FC236}">
                <a16:creationId xmlns:a16="http://schemas.microsoft.com/office/drawing/2014/main" id="{4CB099DE-227D-4206-A389-0E37D360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0" y="365125"/>
            <a:ext cx="2376702" cy="218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848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FE7C-9D8F-44F4-8382-0A11DF69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Intestinal Malrotation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63FD5-CDD0-4701-B0FA-81C7CA7B9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Clinical presentation</a:t>
            </a:r>
          </a:p>
          <a:p>
            <a:pPr lvl="1"/>
            <a:r>
              <a:rPr lang="en-US" dirty="0"/>
              <a:t>Bilious or nonbilious vomiting</a:t>
            </a:r>
          </a:p>
          <a:p>
            <a:pPr lvl="1"/>
            <a:r>
              <a:rPr lang="en-US" dirty="0"/>
              <a:t>Hemodynamic instability (due to hypovolemia and/or septic shock)</a:t>
            </a:r>
          </a:p>
          <a:p>
            <a:pPr lvl="1"/>
            <a:r>
              <a:rPr lang="en-US" dirty="0"/>
              <a:t>Abdominal distention</a:t>
            </a:r>
          </a:p>
          <a:p>
            <a:pPr lvl="1"/>
            <a:r>
              <a:rPr lang="en-US" dirty="0"/>
              <a:t>Abdominal tenderness</a:t>
            </a:r>
          </a:p>
          <a:p>
            <a:pPr lvl="1"/>
            <a:r>
              <a:rPr lang="en-US" dirty="0"/>
              <a:t>Peritonitis</a:t>
            </a:r>
          </a:p>
          <a:p>
            <a:pPr lvl="1"/>
            <a:r>
              <a:rPr lang="en-US" dirty="0"/>
              <a:t>Failure to thrive</a:t>
            </a:r>
          </a:p>
          <a:p>
            <a:pPr lvl="1"/>
            <a:r>
              <a:rPr lang="en-US" dirty="0"/>
              <a:t>Malabsorption </a:t>
            </a:r>
          </a:p>
        </p:txBody>
      </p:sp>
    </p:spTree>
    <p:extLst>
      <p:ext uri="{BB962C8B-B14F-4D97-AF65-F5344CB8AC3E}">
        <p14:creationId xmlns:p14="http://schemas.microsoft.com/office/powerpoint/2010/main" val="1641234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A3E4D-42FE-4E5B-8173-4AE1EB9FF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6C16A-92B4-442D-826A-B26B6147E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Ladd procedure: </a:t>
            </a:r>
          </a:p>
          <a:p>
            <a:pPr lvl="1"/>
            <a:r>
              <a:rPr lang="en-US" dirty="0"/>
              <a:t>widens the base of the mesentery</a:t>
            </a:r>
          </a:p>
          <a:p>
            <a:pPr lvl="1"/>
            <a:r>
              <a:rPr lang="en-US" dirty="0"/>
              <a:t>places the bowel in a position of nonrotation</a:t>
            </a:r>
          </a:p>
          <a:p>
            <a:pPr lvl="1"/>
            <a:r>
              <a:rPr lang="en-US" dirty="0"/>
              <a:t>creates adhesions which "hold" the intestines in place, making subsequent volvulus less likely</a:t>
            </a:r>
          </a:p>
          <a:p>
            <a:pPr lvl="1"/>
            <a:r>
              <a:rPr lang="en-US" dirty="0"/>
              <a:t>Complications: short gut syndrome, small bowel obstruction</a:t>
            </a:r>
          </a:p>
          <a:p>
            <a:r>
              <a:rPr lang="en-US" dirty="0"/>
              <a:t>Asymptomatic malrotation: Evidence lacking on management</a:t>
            </a:r>
          </a:p>
          <a:p>
            <a:pPr lvl="1"/>
            <a:r>
              <a:rPr lang="en-US" dirty="0"/>
              <a:t>Recommendation is elective Ladd procedure</a:t>
            </a:r>
          </a:p>
          <a:p>
            <a:r>
              <a:rPr lang="en-US" dirty="0"/>
              <a:t>Outcomes:  Resolution of “symptoms” occurs in up to 89 percent of patients</a:t>
            </a:r>
          </a:p>
          <a:p>
            <a:r>
              <a:rPr lang="en-US" dirty="0"/>
              <a:t>Plan for patient: Ladd procedure prior to hospital discharge – pending adequate weight gain, currently on J tube feeds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42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45AECE-0DF0-4BF4-971B-1F58D548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Diagnosis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8B29CA3-1B25-4C6C-ABFE-64326863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620889"/>
          </a:xfrm>
        </p:spPr>
        <p:txBody>
          <a:bodyPr/>
          <a:lstStyle/>
          <a:p>
            <a:r>
              <a:rPr lang="en-US" dirty="0"/>
              <a:t>Intestinal Malrotation</a:t>
            </a:r>
          </a:p>
        </p:txBody>
      </p:sp>
    </p:spTree>
    <p:extLst>
      <p:ext uri="{BB962C8B-B14F-4D97-AF65-F5344CB8AC3E}">
        <p14:creationId xmlns:p14="http://schemas.microsoft.com/office/powerpoint/2010/main" val="2968444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5AC7-F6A9-4F22-B0E1-F66A46D7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 appropriateness Criteria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84EC16-EEE5-4E61-AF14-EDA734C63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396289"/>
            <a:ext cx="7543800" cy="45655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7F9DCA-2592-47F1-ADAF-AAF29C38432D}"/>
              </a:ext>
            </a:extLst>
          </p:cNvPr>
          <p:cNvSpPr/>
          <p:nvPr/>
        </p:nvSpPr>
        <p:spPr>
          <a:xfrm>
            <a:off x="927100" y="2057400"/>
            <a:ext cx="7327900" cy="393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570020-4C6F-46A8-9A2A-D4E969AEEEDA}"/>
              </a:ext>
            </a:extLst>
          </p:cNvPr>
          <p:cNvSpPr/>
          <p:nvPr/>
        </p:nvSpPr>
        <p:spPr>
          <a:xfrm>
            <a:off x="946151" y="4406900"/>
            <a:ext cx="7327900" cy="2920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72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13662-F327-4C73-8117-B5C4A1EB0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B002D6C-DD96-45EB-BB27-5E12C0D48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3562"/>
            <a:ext cx="10515600" cy="4351338"/>
          </a:xfrm>
        </p:spPr>
        <p:txBody>
          <a:bodyPr/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Cost* for patient at Memorial Hermann</a:t>
            </a:r>
          </a:p>
          <a:p>
            <a:pPr lvl="1"/>
            <a:r>
              <a:rPr lang="en-US" dirty="0"/>
              <a:t>Upper GI: $538.49 - $807.73</a:t>
            </a:r>
          </a:p>
          <a:p>
            <a:pPr lvl="1"/>
            <a:r>
              <a:rPr lang="en-US" dirty="0"/>
              <a:t>MBSS: $192.89 - $289.33</a:t>
            </a:r>
          </a:p>
          <a:p>
            <a:pPr lvl="1"/>
            <a:r>
              <a:rPr lang="en-US" dirty="0"/>
              <a:t>* Estimate does not include any physician or other professional costs</a:t>
            </a:r>
          </a:p>
          <a:p>
            <a:pPr lvl="1"/>
            <a:r>
              <a:rPr lang="en-US" dirty="0"/>
              <a:t>https://onlinepatientestimation.com/PatientPortal/patient/selfservice</a:t>
            </a:r>
          </a:p>
        </p:txBody>
      </p:sp>
    </p:spTree>
    <p:extLst>
      <p:ext uri="{BB962C8B-B14F-4D97-AF65-F5344CB8AC3E}">
        <p14:creationId xmlns:p14="http://schemas.microsoft.com/office/powerpoint/2010/main" val="2017974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E43E-EE6B-4D0E-9EB6-B62AE224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Take Home Points / Teaching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F59D-59F8-4BDF-92E4-0CD9CE333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1068" y="1825625"/>
            <a:ext cx="5999585" cy="4351338"/>
          </a:xfrm>
        </p:spPr>
        <p:txBody>
          <a:bodyPr/>
          <a:lstStyle/>
          <a:p>
            <a:r>
              <a:rPr lang="en-US" dirty="0"/>
              <a:t>Intestinal malrotation occurs when primary intestinal loop fails to rotate 270 degrees counterclockwise during development</a:t>
            </a:r>
          </a:p>
          <a:p>
            <a:r>
              <a:rPr lang="en-US" dirty="0"/>
              <a:t>First line imaging is upper GI – fail to visualize the DJ junction crossing midline</a:t>
            </a:r>
          </a:p>
          <a:p>
            <a:r>
              <a:rPr lang="en-US" dirty="0"/>
              <a:t>Treatment for symptomatic malrotation is Ladd procedure</a:t>
            </a:r>
          </a:p>
        </p:txBody>
      </p:sp>
    </p:spTree>
    <p:extLst>
      <p:ext uri="{BB962C8B-B14F-4D97-AF65-F5344CB8AC3E}">
        <p14:creationId xmlns:p14="http://schemas.microsoft.com/office/powerpoint/2010/main" val="2875372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0E37-7B66-41A1-8FEB-27409046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8D92A-C1BE-4879-8A55-1A3252D8F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https://radiopaedia.org/articles/intestinal-malrotation?lang=us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https://radiopaedia.org/articles/congenital-tracheo-oesophageal-fistula?lang=us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https://emedicine.medscape.com/article/930313-differential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https://www.uptodate.com/contents/intestinal-malrotation-in-children</a:t>
            </a:r>
          </a:p>
          <a:p>
            <a:r>
              <a:rPr lang="en-US" dirty="0"/>
              <a:t>https://acsearch.acr.org/docs/69445/Narrative/</a:t>
            </a:r>
          </a:p>
        </p:txBody>
      </p:sp>
    </p:spTree>
    <p:extLst>
      <p:ext uri="{BB962C8B-B14F-4D97-AF65-F5344CB8AC3E}">
        <p14:creationId xmlns:p14="http://schemas.microsoft.com/office/powerpoint/2010/main" val="3958697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D889A8-B64D-41BC-828B-03492D48A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70EF68-5AB2-40F5-80ED-3EA72D58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50354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7522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769</Words>
  <Application>Microsoft Office PowerPoint</Application>
  <PresentationFormat>Widescreen</PresentationFormat>
  <Paragraphs>100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Adobe Garamond Pro</vt:lpstr>
      <vt:lpstr>Arial</vt:lpstr>
      <vt:lpstr>Calibri</vt:lpstr>
      <vt:lpstr>Calibri Light</vt:lpstr>
      <vt:lpstr>Open Sans</vt:lpstr>
      <vt:lpstr>Office Theme</vt:lpstr>
      <vt:lpstr>Malrotation</vt:lpstr>
      <vt:lpstr>Clinical History</vt:lpstr>
      <vt:lpstr>Type C Esophageal Atresia &amp; Tracheoesophageal Fistula</vt:lpstr>
      <vt:lpstr>Duodenal Anatomy</vt:lpstr>
      <vt:lpstr>Upper GI</vt:lpstr>
      <vt:lpstr>Upper GI</vt:lpstr>
      <vt:lpstr>Highlight and summarize key imaging findings</vt:lpstr>
      <vt:lpstr>Differential Diagnosis</vt:lpstr>
      <vt:lpstr>Discussion</vt:lpstr>
      <vt:lpstr>Intestinal Malrotation</vt:lpstr>
      <vt:lpstr>Treatment</vt:lpstr>
      <vt:lpstr>Final Diagnosis</vt:lpstr>
      <vt:lpstr>ACR appropriateness Criteria</vt:lpstr>
      <vt:lpstr>Cost</vt:lpstr>
      <vt:lpstr>Take Home Points / Teaching points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(diagnosis)</dc:title>
  <dc:creator>Saagar Patel</dc:creator>
  <cp:lastModifiedBy>Keziah Thomas</cp:lastModifiedBy>
  <cp:revision>35</cp:revision>
  <dcterms:created xsi:type="dcterms:W3CDTF">2019-09-13T05:09:22Z</dcterms:created>
  <dcterms:modified xsi:type="dcterms:W3CDTF">2021-01-05T14:38:26Z</dcterms:modified>
</cp:coreProperties>
</file>