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0" r:id="rId4"/>
    <p:sldId id="271" r:id="rId5"/>
    <p:sldId id="272" r:id="rId6"/>
    <p:sldId id="274" r:id="rId7"/>
    <p:sldId id="275" r:id="rId8"/>
    <p:sldId id="260" r:id="rId9"/>
    <p:sldId id="261" r:id="rId10"/>
    <p:sldId id="281" r:id="rId11"/>
    <p:sldId id="264" r:id="rId12"/>
    <p:sldId id="262" r:id="rId13"/>
    <p:sldId id="285" r:id="rId14"/>
    <p:sldId id="287" r:id="rId15"/>
    <p:sldId id="263" r:id="rId16"/>
    <p:sldId id="282" r:id="rId17"/>
    <p:sldId id="265" r:id="rId18"/>
    <p:sldId id="277" r:id="rId19"/>
    <p:sldId id="280" r:id="rId20"/>
    <p:sldId id="279" r:id="rId21"/>
    <p:sldId id="284" r:id="rId22"/>
    <p:sldId id="268"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maravel, Manickam" initials="KM" lastIdx="8" clrIdx="0">
    <p:extLst>
      <p:ext uri="{19B8F6BF-5375-455C-9EA6-DF929625EA0E}">
        <p15:presenceInfo xmlns:p15="http://schemas.microsoft.com/office/powerpoint/2012/main" userId="S::manickam.kumaravel@uth.tmc.edu::5b425f44-68ac-4662-b696-6ba508bd0f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66377" autoAdjust="0"/>
  </p:normalViewPr>
  <p:slideViewPr>
    <p:cSldViewPr snapToGrid="0">
      <p:cViewPr varScale="1">
        <p:scale>
          <a:sx n="59" d="100"/>
          <a:sy n="59" d="100"/>
        </p:scale>
        <p:origin x="1065"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3T21:35:28.314" idx="3">
    <p:pos x="7137" y="1179"/>
    <p:text>Pertinent clinical history. Pertinent vitals and physical findings and laboratory values.pertinent prior imaging.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2ACDA-0AD6-4321-AD02-58635C3EBA37}"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7FC4C-AEB2-4F66-A57A-267D548A048E}" type="slidenum">
              <a:rPr lang="en-US" smtClean="0"/>
              <a:t>‹#›</a:t>
            </a:fld>
            <a:endParaRPr lang="en-US"/>
          </a:p>
        </p:txBody>
      </p:sp>
    </p:spTree>
    <p:extLst>
      <p:ext uri="{BB962C8B-B14F-4D97-AF65-F5344CB8AC3E}">
        <p14:creationId xmlns:p14="http://schemas.microsoft.com/office/powerpoint/2010/main" val="75126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XR after attempting reduction. Persistent dislocation. Ortho consulted. </a:t>
            </a:r>
          </a:p>
        </p:txBody>
      </p:sp>
      <p:sp>
        <p:nvSpPr>
          <p:cNvPr id="4" name="Slide Number Placeholder 3"/>
          <p:cNvSpPr>
            <a:spLocks noGrp="1"/>
          </p:cNvSpPr>
          <p:nvPr>
            <p:ph type="sldNum" sz="quarter" idx="5"/>
          </p:nvPr>
        </p:nvSpPr>
        <p:spPr/>
        <p:txBody>
          <a:bodyPr/>
          <a:lstStyle/>
          <a:p>
            <a:fld id="{54149FEC-BA41-402E-ABEB-0E0AB7D52EB6}" type="slidenum">
              <a:rPr lang="en-US" smtClean="0"/>
              <a:t>6</a:t>
            </a:fld>
            <a:endParaRPr lang="en-US"/>
          </a:p>
        </p:txBody>
      </p:sp>
    </p:spTree>
    <p:extLst>
      <p:ext uri="{BB962C8B-B14F-4D97-AF65-F5344CB8AC3E}">
        <p14:creationId xmlns:p14="http://schemas.microsoft.com/office/powerpoint/2010/main" val="25346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7FC4C-AEB2-4F66-A57A-267D548A048E}" type="slidenum">
              <a:rPr lang="en-US" smtClean="0"/>
              <a:t>7</a:t>
            </a:fld>
            <a:endParaRPr lang="en-US"/>
          </a:p>
        </p:txBody>
      </p:sp>
    </p:spTree>
    <p:extLst>
      <p:ext uri="{BB962C8B-B14F-4D97-AF65-F5344CB8AC3E}">
        <p14:creationId xmlns:p14="http://schemas.microsoft.com/office/powerpoint/2010/main" val="313563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7FC4C-AEB2-4F66-A57A-267D548A048E}" type="slidenum">
              <a:rPr lang="en-US" smtClean="0"/>
              <a:t>13</a:t>
            </a:fld>
            <a:endParaRPr lang="en-US"/>
          </a:p>
        </p:txBody>
      </p:sp>
    </p:spTree>
    <p:extLst>
      <p:ext uri="{BB962C8B-B14F-4D97-AF65-F5344CB8AC3E}">
        <p14:creationId xmlns:p14="http://schemas.microsoft.com/office/powerpoint/2010/main" val="316767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7FC4C-AEB2-4F66-A57A-267D548A048E}" type="slidenum">
              <a:rPr lang="en-US" smtClean="0"/>
              <a:t>14</a:t>
            </a:fld>
            <a:endParaRPr lang="en-US"/>
          </a:p>
        </p:txBody>
      </p:sp>
    </p:spTree>
    <p:extLst>
      <p:ext uri="{BB962C8B-B14F-4D97-AF65-F5344CB8AC3E}">
        <p14:creationId xmlns:p14="http://schemas.microsoft.com/office/powerpoint/2010/main" val="188419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 Shoulder </a:t>
            </a:r>
          </a:p>
          <a:p>
            <a:r>
              <a:rPr lang="en-US" dirty="0" err="1"/>
              <a:t>Noncontrast</a:t>
            </a:r>
            <a:r>
              <a:rPr lang="en-US" dirty="0"/>
              <a:t> CT has historically been used to assess Hill-Sachs and bony Bankart lesions. However, MRI has been shown to be equivalent to CT for assessing both glenoid and humeral head bone loss [12,18,53], and CT is limited in the assessment of cartilaginous Hill-Sachs lesions [11]. In addition, CT cannot assess injury to soft-tissue structures like the </a:t>
            </a:r>
            <a:r>
              <a:rPr lang="en-US" dirty="0" err="1"/>
              <a:t>labroligamentous</a:t>
            </a:r>
            <a:r>
              <a:rPr lang="en-US" dirty="0"/>
              <a:t> complex, which further limits its usefulness in evaluating Bankart lesions. CT should be reserved for patients with a contraindication to MRI or patients in whom MRI assessment of bone loss is limited</a:t>
            </a:r>
          </a:p>
        </p:txBody>
      </p:sp>
      <p:sp>
        <p:nvSpPr>
          <p:cNvPr id="4" name="Slide Number Placeholder 3"/>
          <p:cNvSpPr>
            <a:spLocks noGrp="1"/>
          </p:cNvSpPr>
          <p:nvPr>
            <p:ph type="sldNum" sz="quarter" idx="5"/>
          </p:nvPr>
        </p:nvSpPr>
        <p:spPr/>
        <p:txBody>
          <a:bodyPr/>
          <a:lstStyle/>
          <a:p>
            <a:fld id="{54149FEC-BA41-402E-ABEB-0E0AB7D52EB6}" type="slidenum">
              <a:rPr lang="en-US" smtClean="0"/>
              <a:t>19</a:t>
            </a:fld>
            <a:endParaRPr lang="en-US"/>
          </a:p>
        </p:txBody>
      </p:sp>
    </p:spTree>
    <p:extLst>
      <p:ext uri="{BB962C8B-B14F-4D97-AF65-F5344CB8AC3E}">
        <p14:creationId xmlns:p14="http://schemas.microsoft.com/office/powerpoint/2010/main" val="118394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49FEC-BA41-402E-ABEB-0E0AB7D52EB6}" type="slidenum">
              <a:rPr lang="en-US" smtClean="0"/>
              <a:t>20</a:t>
            </a:fld>
            <a:endParaRPr lang="en-US"/>
          </a:p>
        </p:txBody>
      </p:sp>
    </p:spTree>
    <p:extLst>
      <p:ext uri="{BB962C8B-B14F-4D97-AF65-F5344CB8AC3E}">
        <p14:creationId xmlns:p14="http://schemas.microsoft.com/office/powerpoint/2010/main" val="2518407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F93D-444E-4145-BBBB-C778E25C74C9}"/>
              </a:ext>
            </a:extLst>
          </p:cNvPr>
          <p:cNvSpPr>
            <a:spLocks noGrp="1"/>
          </p:cNvSpPr>
          <p:nvPr>
            <p:ph type="ctrTitle"/>
          </p:nvPr>
        </p:nvSpPr>
        <p:spPr>
          <a:xfrm>
            <a:off x="1524000" y="1122363"/>
            <a:ext cx="9144000" cy="2387600"/>
          </a:xfrm>
        </p:spPr>
        <p:txBody>
          <a:bodyPr anchor="b"/>
          <a:lstStyle>
            <a:lvl1pPr algn="ctr">
              <a:defRPr sz="60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9B24BD24-6B2D-4F0C-9951-AA45451F6846}"/>
              </a:ext>
            </a:extLst>
          </p:cNvPr>
          <p:cNvSpPr>
            <a:spLocks noGrp="1"/>
          </p:cNvSpPr>
          <p:nvPr>
            <p:ph type="subTitle" idx="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2B613A9D-4B8C-48BE-B4E1-510F9B4E4B6A}"/>
              </a:ext>
            </a:extLst>
          </p:cNvPr>
          <p:cNvSpPr>
            <a:spLocks noGrp="1"/>
          </p:cNvSpPr>
          <p:nvPr>
            <p:ph type="ftr" sz="quarter" idx="11"/>
          </p:nvPr>
        </p:nvSpPr>
        <p:spPr/>
        <p:txBody>
          <a:bodyPr/>
          <a:lstStyle/>
          <a:p>
            <a:endParaRPr lang="en-US" dirty="0"/>
          </a:p>
        </p:txBody>
      </p:sp>
      <p:grpSp>
        <p:nvGrpSpPr>
          <p:cNvPr id="7" name="Group 6">
            <a:extLst>
              <a:ext uri="{FF2B5EF4-FFF2-40B4-BE49-F238E27FC236}">
                <a16:creationId xmlns:a16="http://schemas.microsoft.com/office/drawing/2014/main" id="{E38CF62D-F14E-4580-8184-BC76D68A3BD6}"/>
              </a:ext>
            </a:extLst>
          </p:cNvPr>
          <p:cNvGrpSpPr/>
          <p:nvPr userDrawn="1"/>
        </p:nvGrpSpPr>
        <p:grpSpPr>
          <a:xfrm>
            <a:off x="1419290" y="5344886"/>
            <a:ext cx="9557657" cy="1513114"/>
            <a:chOff x="-101600" y="5349875"/>
            <a:chExt cx="9557657" cy="1513114"/>
          </a:xfrm>
        </p:grpSpPr>
        <p:sp>
          <p:nvSpPr>
            <p:cNvPr id="8" name="Rectangle 7">
              <a:extLst>
                <a:ext uri="{FF2B5EF4-FFF2-40B4-BE49-F238E27FC236}">
                  <a16:creationId xmlns:a16="http://schemas.microsoft.com/office/drawing/2014/main" id="{98222221-99B3-487B-9E84-7709D5058CD5}"/>
                </a:ext>
              </a:extLst>
            </p:cNvPr>
            <p:cNvSpPr/>
            <p:nvPr userDrawn="1"/>
          </p:nvSpPr>
          <p:spPr>
            <a:xfrm>
              <a:off x="-101600" y="5349875"/>
              <a:ext cx="9557657" cy="1513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F40B73D-FCF3-460C-BA3F-19C814E5B2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7415" y="5608080"/>
              <a:ext cx="5149169" cy="859169"/>
            </a:xfrm>
            <a:prstGeom prst="rect">
              <a:avLst/>
            </a:prstGeom>
          </p:spPr>
        </p:pic>
      </p:grpSp>
    </p:spTree>
    <p:extLst>
      <p:ext uri="{BB962C8B-B14F-4D97-AF65-F5344CB8AC3E}">
        <p14:creationId xmlns:p14="http://schemas.microsoft.com/office/powerpoint/2010/main" val="282567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CF77-DF06-493D-A550-E6B5FDC53A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CBB4A2-208D-4A95-9445-906CBBD7A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57EFB-143F-46F8-89FF-466389C20D16}"/>
              </a:ext>
            </a:extLst>
          </p:cNvPr>
          <p:cNvSpPr>
            <a:spLocks noGrp="1"/>
          </p:cNvSpPr>
          <p:nvPr>
            <p:ph type="dt" sz="half" idx="10"/>
          </p:nvPr>
        </p:nvSpPr>
        <p:spPr/>
        <p:txBody>
          <a:bodyPr/>
          <a:lstStyle/>
          <a:p>
            <a:fld id="{FFC56365-18A5-4883-8E30-8DC8FAEB18E3}" type="datetimeFigureOut">
              <a:rPr lang="en-US" smtClean="0"/>
              <a:t>12/10/2020</a:t>
            </a:fld>
            <a:endParaRPr lang="en-US"/>
          </a:p>
        </p:txBody>
      </p:sp>
      <p:sp>
        <p:nvSpPr>
          <p:cNvPr id="5" name="Footer Placeholder 4">
            <a:extLst>
              <a:ext uri="{FF2B5EF4-FFF2-40B4-BE49-F238E27FC236}">
                <a16:creationId xmlns:a16="http://schemas.microsoft.com/office/drawing/2014/main" id="{9F7A9644-500A-4D4E-A7FB-722AC224A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5EE65-0676-4436-A45E-EB4867A0484F}"/>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112939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F6F57-C2DA-4B49-AE74-40A4E544D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363672-9AE6-4139-B826-132B27A00D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55986-5B03-43D0-B9AE-415952FB4385}"/>
              </a:ext>
            </a:extLst>
          </p:cNvPr>
          <p:cNvSpPr>
            <a:spLocks noGrp="1"/>
          </p:cNvSpPr>
          <p:nvPr>
            <p:ph type="dt" sz="half" idx="10"/>
          </p:nvPr>
        </p:nvSpPr>
        <p:spPr/>
        <p:txBody>
          <a:bodyPr/>
          <a:lstStyle/>
          <a:p>
            <a:fld id="{FFC56365-18A5-4883-8E30-8DC8FAEB18E3}" type="datetimeFigureOut">
              <a:rPr lang="en-US" smtClean="0"/>
              <a:t>12/10/2020</a:t>
            </a:fld>
            <a:endParaRPr lang="en-US"/>
          </a:p>
        </p:txBody>
      </p:sp>
      <p:sp>
        <p:nvSpPr>
          <p:cNvPr id="5" name="Footer Placeholder 4">
            <a:extLst>
              <a:ext uri="{FF2B5EF4-FFF2-40B4-BE49-F238E27FC236}">
                <a16:creationId xmlns:a16="http://schemas.microsoft.com/office/drawing/2014/main" id="{1EA3C262-2476-487A-90A4-BE2F30EBA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18207-C586-47C8-A5C6-D58927885A4C}"/>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418222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2FCA-6B91-457E-AF40-2EAC5AA557E4}"/>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83F4AC-E34B-4957-ABA9-8CAD1530B7A6}"/>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DDA22-D261-4BEF-939B-B11C709084D9}"/>
              </a:ext>
            </a:extLst>
          </p:cNvPr>
          <p:cNvSpPr>
            <a:spLocks noGrp="1"/>
          </p:cNvSpPr>
          <p:nvPr>
            <p:ph type="dt" sz="half" idx="10"/>
          </p:nvPr>
        </p:nvSpPr>
        <p:spPr/>
        <p:txBody>
          <a:bodyPr/>
          <a:lstStyle/>
          <a:p>
            <a:fld id="{FFC56365-18A5-4883-8E30-8DC8FAEB18E3}" type="datetimeFigureOut">
              <a:rPr lang="en-US" smtClean="0"/>
              <a:t>12/10/2020</a:t>
            </a:fld>
            <a:endParaRPr lang="en-US"/>
          </a:p>
        </p:txBody>
      </p:sp>
      <p:sp>
        <p:nvSpPr>
          <p:cNvPr id="5" name="Footer Placeholder 4">
            <a:extLst>
              <a:ext uri="{FF2B5EF4-FFF2-40B4-BE49-F238E27FC236}">
                <a16:creationId xmlns:a16="http://schemas.microsoft.com/office/drawing/2014/main" id="{D2A1D608-46CB-4D4C-9EF7-17E1ECEC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72729-3FFD-4115-B0A2-20F313F6DD93}"/>
              </a:ext>
            </a:extLst>
          </p:cNvPr>
          <p:cNvSpPr>
            <a:spLocks noGrp="1"/>
          </p:cNvSpPr>
          <p:nvPr>
            <p:ph type="sldNum" sz="quarter" idx="12"/>
          </p:nvPr>
        </p:nvSpPr>
        <p:spPr/>
        <p:txBody>
          <a:bodyPr/>
          <a:lstStyle/>
          <a:p>
            <a:fld id="{254CFF61-6865-4066-B2A4-5215AA34CCB4}" type="slidenum">
              <a:rPr lang="en-US" smtClean="0"/>
              <a:t>‹#›</a:t>
            </a:fld>
            <a:endParaRPr lang="en-US"/>
          </a:p>
        </p:txBody>
      </p:sp>
      <p:sp>
        <p:nvSpPr>
          <p:cNvPr id="8" name="Rectangle 7">
            <a:extLst>
              <a:ext uri="{FF2B5EF4-FFF2-40B4-BE49-F238E27FC236}">
                <a16:creationId xmlns:a16="http://schemas.microsoft.com/office/drawing/2014/main" id="{E1D6DA23-E649-4B0B-B20A-AB265094D053}"/>
              </a:ext>
            </a:extLst>
          </p:cNvPr>
          <p:cNvSpPr/>
          <p:nvPr userDrawn="1"/>
        </p:nvSpPr>
        <p:spPr>
          <a:xfrm>
            <a:off x="0" y="6241046"/>
            <a:ext cx="12192000" cy="60234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E8DFB9A-F977-4B78-8428-F8ACEDCF83F8}"/>
              </a:ext>
            </a:extLst>
          </p:cNvPr>
          <p:cNvSpPr txBox="1"/>
          <p:nvPr userDrawn="1"/>
        </p:nvSpPr>
        <p:spPr>
          <a:xfrm>
            <a:off x="4221583" y="6336672"/>
            <a:ext cx="3693885" cy="338554"/>
          </a:xfrm>
          <a:prstGeom prst="rect">
            <a:avLst/>
          </a:prstGeom>
          <a:noFill/>
        </p:spPr>
        <p:txBody>
          <a:bodyPr wrap="square" rtlCol="0">
            <a:spAutoFit/>
          </a:bodyPr>
          <a:lstStyle/>
          <a:p>
            <a:pPr algn="ctr"/>
            <a:r>
              <a:rPr lang="en-US" sz="1600" dirty="0">
                <a:solidFill>
                  <a:schemeClr val="bg1"/>
                </a:solidFill>
                <a:latin typeface="Adobe Garamond Pro" panose="02020502060506020403" pitchFamily="18" charset="0"/>
              </a:rPr>
              <a:t>McGovern Medical School</a:t>
            </a:r>
          </a:p>
        </p:txBody>
      </p:sp>
    </p:spTree>
    <p:extLst>
      <p:ext uri="{BB962C8B-B14F-4D97-AF65-F5344CB8AC3E}">
        <p14:creationId xmlns:p14="http://schemas.microsoft.com/office/powerpoint/2010/main" val="270788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F83F-EE9C-45BA-B0AF-DDE4DABA3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FEF7D3-6DEB-44BC-9B6F-26D4AC5B2C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A932AF-7DF9-42DC-B0DE-74A4FB53FFE6}"/>
              </a:ext>
            </a:extLst>
          </p:cNvPr>
          <p:cNvSpPr>
            <a:spLocks noGrp="1"/>
          </p:cNvSpPr>
          <p:nvPr>
            <p:ph type="dt" sz="half" idx="10"/>
          </p:nvPr>
        </p:nvSpPr>
        <p:spPr/>
        <p:txBody>
          <a:bodyPr/>
          <a:lstStyle/>
          <a:p>
            <a:fld id="{FFC56365-18A5-4883-8E30-8DC8FAEB18E3}" type="datetimeFigureOut">
              <a:rPr lang="en-US" smtClean="0"/>
              <a:t>12/10/2020</a:t>
            </a:fld>
            <a:endParaRPr lang="en-US"/>
          </a:p>
        </p:txBody>
      </p:sp>
      <p:sp>
        <p:nvSpPr>
          <p:cNvPr id="5" name="Footer Placeholder 4">
            <a:extLst>
              <a:ext uri="{FF2B5EF4-FFF2-40B4-BE49-F238E27FC236}">
                <a16:creationId xmlns:a16="http://schemas.microsoft.com/office/drawing/2014/main" id="{8CB66233-2BE1-43F2-9612-05A4B5254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702B0-FB7F-4380-ABB6-6B8C596FA258}"/>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38686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61A3-724B-48E9-A36F-D0A30C6FD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61AE6-3729-4AD6-A3D8-36C1BC287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5FDA9C-B802-4CC5-B791-1F957C7CF1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50E1D7-F9C1-4723-9BF3-3F9095DE46BA}"/>
              </a:ext>
            </a:extLst>
          </p:cNvPr>
          <p:cNvSpPr>
            <a:spLocks noGrp="1"/>
          </p:cNvSpPr>
          <p:nvPr>
            <p:ph type="dt" sz="half" idx="10"/>
          </p:nvPr>
        </p:nvSpPr>
        <p:spPr/>
        <p:txBody>
          <a:bodyPr/>
          <a:lstStyle/>
          <a:p>
            <a:fld id="{FFC56365-18A5-4883-8E30-8DC8FAEB18E3}" type="datetimeFigureOut">
              <a:rPr lang="en-US" smtClean="0"/>
              <a:t>12/10/2020</a:t>
            </a:fld>
            <a:endParaRPr lang="en-US"/>
          </a:p>
        </p:txBody>
      </p:sp>
      <p:sp>
        <p:nvSpPr>
          <p:cNvPr id="6" name="Footer Placeholder 5">
            <a:extLst>
              <a:ext uri="{FF2B5EF4-FFF2-40B4-BE49-F238E27FC236}">
                <a16:creationId xmlns:a16="http://schemas.microsoft.com/office/drawing/2014/main" id="{489620F4-9E91-4C6C-B120-FD2BCD741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D4600-8EBC-419A-9441-48F49E0721D6}"/>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121953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8342-8909-46BB-AB91-288641747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306153-D4B5-42BC-94BF-CCF6AAB80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B18DEF-7A6B-4804-8CD2-F1BEE79C32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3FDDFE-E25C-422B-8538-26A54E9DD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961F16-A61F-48CA-B6DE-D6E12EDB39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244A6B-9661-439F-9D22-03589EE02631}"/>
              </a:ext>
            </a:extLst>
          </p:cNvPr>
          <p:cNvSpPr>
            <a:spLocks noGrp="1"/>
          </p:cNvSpPr>
          <p:nvPr>
            <p:ph type="dt" sz="half" idx="10"/>
          </p:nvPr>
        </p:nvSpPr>
        <p:spPr/>
        <p:txBody>
          <a:bodyPr/>
          <a:lstStyle/>
          <a:p>
            <a:fld id="{FFC56365-18A5-4883-8E30-8DC8FAEB18E3}" type="datetimeFigureOut">
              <a:rPr lang="en-US" smtClean="0"/>
              <a:t>12/10/2020</a:t>
            </a:fld>
            <a:endParaRPr lang="en-US"/>
          </a:p>
        </p:txBody>
      </p:sp>
      <p:sp>
        <p:nvSpPr>
          <p:cNvPr id="8" name="Footer Placeholder 7">
            <a:extLst>
              <a:ext uri="{FF2B5EF4-FFF2-40B4-BE49-F238E27FC236}">
                <a16:creationId xmlns:a16="http://schemas.microsoft.com/office/drawing/2014/main" id="{337C780C-C0CC-45E5-A032-268309A34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865D89-38A2-4677-BC7F-BA0DFB8BF75B}"/>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409777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7E8F-1087-4C29-91D5-5319DF46AD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222BD7-97F6-40D9-9330-6067D32BE0BE}"/>
              </a:ext>
            </a:extLst>
          </p:cNvPr>
          <p:cNvSpPr>
            <a:spLocks noGrp="1"/>
          </p:cNvSpPr>
          <p:nvPr>
            <p:ph type="dt" sz="half" idx="10"/>
          </p:nvPr>
        </p:nvSpPr>
        <p:spPr/>
        <p:txBody>
          <a:bodyPr/>
          <a:lstStyle/>
          <a:p>
            <a:fld id="{FFC56365-18A5-4883-8E30-8DC8FAEB18E3}" type="datetimeFigureOut">
              <a:rPr lang="en-US" smtClean="0"/>
              <a:t>12/10/2020</a:t>
            </a:fld>
            <a:endParaRPr lang="en-US"/>
          </a:p>
        </p:txBody>
      </p:sp>
      <p:sp>
        <p:nvSpPr>
          <p:cNvPr id="4" name="Footer Placeholder 3">
            <a:extLst>
              <a:ext uri="{FF2B5EF4-FFF2-40B4-BE49-F238E27FC236}">
                <a16:creationId xmlns:a16="http://schemas.microsoft.com/office/drawing/2014/main" id="{6A7C63E3-8BB5-4DB5-9FE7-59B4EF121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FE7BE7-9B7D-439A-B4C8-0D57FFDB1D1D}"/>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345033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4C6209-C741-4EA6-81CA-0575872F3197}"/>
              </a:ext>
            </a:extLst>
          </p:cNvPr>
          <p:cNvSpPr>
            <a:spLocks noGrp="1"/>
          </p:cNvSpPr>
          <p:nvPr>
            <p:ph type="dt" sz="half" idx="10"/>
          </p:nvPr>
        </p:nvSpPr>
        <p:spPr/>
        <p:txBody>
          <a:bodyPr/>
          <a:lstStyle/>
          <a:p>
            <a:fld id="{FFC56365-18A5-4883-8E30-8DC8FAEB18E3}" type="datetimeFigureOut">
              <a:rPr lang="en-US" smtClean="0"/>
              <a:t>12/10/2020</a:t>
            </a:fld>
            <a:endParaRPr lang="en-US"/>
          </a:p>
        </p:txBody>
      </p:sp>
      <p:sp>
        <p:nvSpPr>
          <p:cNvPr id="3" name="Footer Placeholder 2">
            <a:extLst>
              <a:ext uri="{FF2B5EF4-FFF2-40B4-BE49-F238E27FC236}">
                <a16:creationId xmlns:a16="http://schemas.microsoft.com/office/drawing/2014/main" id="{36E86C08-0FEA-437E-8DBF-5BD1791C75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BBC8D-78AC-45D8-A593-15294AC8E4D0}"/>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352547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A346-4AB2-425B-83F7-48B3F17892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FE7E43-D112-495C-B052-5F3DAAF57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716687-90F1-40FB-A522-1F9B085D4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0480F-A465-495B-9EA4-72137FEF8467}"/>
              </a:ext>
            </a:extLst>
          </p:cNvPr>
          <p:cNvSpPr>
            <a:spLocks noGrp="1"/>
          </p:cNvSpPr>
          <p:nvPr>
            <p:ph type="dt" sz="half" idx="10"/>
          </p:nvPr>
        </p:nvSpPr>
        <p:spPr/>
        <p:txBody>
          <a:bodyPr/>
          <a:lstStyle/>
          <a:p>
            <a:fld id="{FFC56365-18A5-4883-8E30-8DC8FAEB18E3}" type="datetimeFigureOut">
              <a:rPr lang="en-US" smtClean="0"/>
              <a:t>12/10/2020</a:t>
            </a:fld>
            <a:endParaRPr lang="en-US"/>
          </a:p>
        </p:txBody>
      </p:sp>
      <p:sp>
        <p:nvSpPr>
          <p:cNvPr id="6" name="Footer Placeholder 5">
            <a:extLst>
              <a:ext uri="{FF2B5EF4-FFF2-40B4-BE49-F238E27FC236}">
                <a16:creationId xmlns:a16="http://schemas.microsoft.com/office/drawing/2014/main" id="{707AD194-635C-4AD9-AAD1-D57733373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C7DAD-276A-4260-9133-248664785D35}"/>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18754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B3DC-A03B-4FA5-8A8C-D4BB390E9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48096A-7F3A-4B39-8832-44F8D56D5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3763CA-7EBF-4C4A-9074-CB302B666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08105-3176-4977-BE65-2745C6DD67DF}"/>
              </a:ext>
            </a:extLst>
          </p:cNvPr>
          <p:cNvSpPr>
            <a:spLocks noGrp="1"/>
          </p:cNvSpPr>
          <p:nvPr>
            <p:ph type="dt" sz="half" idx="10"/>
          </p:nvPr>
        </p:nvSpPr>
        <p:spPr/>
        <p:txBody>
          <a:bodyPr/>
          <a:lstStyle/>
          <a:p>
            <a:fld id="{FFC56365-18A5-4883-8E30-8DC8FAEB18E3}" type="datetimeFigureOut">
              <a:rPr lang="en-US" smtClean="0"/>
              <a:t>12/10/2020</a:t>
            </a:fld>
            <a:endParaRPr lang="en-US"/>
          </a:p>
        </p:txBody>
      </p:sp>
      <p:sp>
        <p:nvSpPr>
          <p:cNvPr id="6" name="Footer Placeholder 5">
            <a:extLst>
              <a:ext uri="{FF2B5EF4-FFF2-40B4-BE49-F238E27FC236}">
                <a16:creationId xmlns:a16="http://schemas.microsoft.com/office/drawing/2014/main" id="{84AE6514-1EDE-4CA6-9EE3-9D3CC6563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BCC4D9-8EFA-4513-B08A-26281EBEEC23}"/>
              </a:ext>
            </a:extLst>
          </p:cNvPr>
          <p:cNvSpPr>
            <a:spLocks noGrp="1"/>
          </p:cNvSpPr>
          <p:nvPr>
            <p:ph type="sldNum" sz="quarter" idx="12"/>
          </p:nvPr>
        </p:nvSpPr>
        <p:spPr/>
        <p:txBody>
          <a:bodyPr/>
          <a:lstStyle/>
          <a:p>
            <a:fld id="{254CFF61-6865-4066-B2A4-5215AA34CCB4}" type="slidenum">
              <a:rPr lang="en-US" smtClean="0"/>
              <a:t>‹#›</a:t>
            </a:fld>
            <a:endParaRPr lang="en-US"/>
          </a:p>
        </p:txBody>
      </p:sp>
    </p:spTree>
    <p:extLst>
      <p:ext uri="{BB962C8B-B14F-4D97-AF65-F5344CB8AC3E}">
        <p14:creationId xmlns:p14="http://schemas.microsoft.com/office/powerpoint/2010/main" val="233730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D748D-1C6F-4CC0-B18D-E1409E33B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BEAE89-AE55-4A97-B0FF-28649F74D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93511-DB32-4F69-A48A-528C891C0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56365-18A5-4883-8E30-8DC8FAEB18E3}" type="datetimeFigureOut">
              <a:rPr lang="en-US" smtClean="0"/>
              <a:t>12/10/2020</a:t>
            </a:fld>
            <a:endParaRPr lang="en-US"/>
          </a:p>
        </p:txBody>
      </p:sp>
      <p:sp>
        <p:nvSpPr>
          <p:cNvPr id="5" name="Footer Placeholder 4">
            <a:extLst>
              <a:ext uri="{FF2B5EF4-FFF2-40B4-BE49-F238E27FC236}">
                <a16:creationId xmlns:a16="http://schemas.microsoft.com/office/drawing/2014/main" id="{776EAA80-D800-4539-BF4B-C095AE394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84420-738F-4948-8D5B-A3FED505E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CFF61-6865-4066-B2A4-5215AA34CCB4}" type="slidenum">
              <a:rPr lang="en-US" smtClean="0"/>
              <a:t>‹#›</a:t>
            </a:fld>
            <a:endParaRPr lang="en-US"/>
          </a:p>
        </p:txBody>
      </p:sp>
    </p:spTree>
    <p:extLst>
      <p:ext uri="{BB962C8B-B14F-4D97-AF65-F5344CB8AC3E}">
        <p14:creationId xmlns:p14="http://schemas.microsoft.com/office/powerpoint/2010/main" val="124048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dYBkp6CJvYc?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radiopaedia.org/articles/posterior-shoulder-dislocation?lang=us" TargetMode="External"/><Relationship Id="rId5" Type="http://schemas.openxmlformats.org/officeDocument/2006/relationships/hyperlink" Target="https://radiopaedia.org/articles/inferior-shoulder-dislocation" TargetMode="External"/><Relationship Id="rId4" Type="http://schemas.openxmlformats.org/officeDocument/2006/relationships/image" Target="../media/image10.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morialhermann.org/patients-caregivers/pricing-estimates-and-inform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adiopaedia.org/" TargetMode="External"/><Relationship Id="rId2" Type="http://schemas.openxmlformats.org/officeDocument/2006/relationships/hyperlink" Target="https://www.memorialhermann.org/patients-caregivers/pricing-estimates-and-inform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criptmag.com/features/writers-on-the-web-theme-and-asking-the-central-question-what-the-heck-is-my-web-series-about"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D681-B8FD-4347-800D-AA193CFD5D55}"/>
              </a:ext>
            </a:extLst>
          </p:cNvPr>
          <p:cNvSpPr>
            <a:spLocks noGrp="1"/>
          </p:cNvSpPr>
          <p:nvPr>
            <p:ph type="ctrTitle"/>
          </p:nvPr>
        </p:nvSpPr>
        <p:spPr>
          <a:xfrm>
            <a:off x="1607976" y="1530219"/>
            <a:ext cx="9144000" cy="944045"/>
          </a:xfrm>
        </p:spPr>
        <p:txBody>
          <a:bodyPr>
            <a:normAutofit fontScale="90000"/>
          </a:bodyPr>
          <a:lstStyle/>
          <a:p>
            <a:r>
              <a:rPr lang="en-US" dirty="0"/>
              <a:t>Shoulder Dislocation with </a:t>
            </a:r>
            <a:r>
              <a:rPr lang="en-US"/>
              <a:t>Bony Defects</a:t>
            </a:r>
            <a:endParaRPr lang="en-US" dirty="0"/>
          </a:p>
        </p:txBody>
      </p:sp>
      <p:sp>
        <p:nvSpPr>
          <p:cNvPr id="3" name="Subtitle 2">
            <a:extLst>
              <a:ext uri="{FF2B5EF4-FFF2-40B4-BE49-F238E27FC236}">
                <a16:creationId xmlns:a16="http://schemas.microsoft.com/office/drawing/2014/main" id="{1F4D603A-7EEC-4D1E-B5C5-4348356C0753}"/>
              </a:ext>
            </a:extLst>
          </p:cNvPr>
          <p:cNvSpPr>
            <a:spLocks noGrp="1"/>
          </p:cNvSpPr>
          <p:nvPr>
            <p:ph type="subTitle" idx="1"/>
          </p:nvPr>
        </p:nvSpPr>
        <p:spPr/>
        <p:txBody>
          <a:bodyPr>
            <a:normAutofit lnSpcReduction="10000"/>
          </a:bodyPr>
          <a:lstStyle/>
          <a:p>
            <a:r>
              <a:rPr lang="en-US" dirty="0"/>
              <a:t>Sahira Farooq</a:t>
            </a:r>
          </a:p>
          <a:p>
            <a:r>
              <a:rPr lang="en-US" dirty="0"/>
              <a:t>12/9/2020</a:t>
            </a:r>
          </a:p>
          <a:p>
            <a:r>
              <a:rPr lang="en-US" dirty="0"/>
              <a:t>RAD 4001 – Diagnostic Radiology</a:t>
            </a:r>
          </a:p>
          <a:p>
            <a:r>
              <a:rPr lang="en-US" dirty="0"/>
              <a:t>Jessica </a:t>
            </a:r>
            <a:r>
              <a:rPr lang="en-US" dirty="0" err="1"/>
              <a:t>Pelz</a:t>
            </a:r>
            <a:r>
              <a:rPr lang="en-US" dirty="0"/>
              <a:t>, MD</a:t>
            </a:r>
          </a:p>
        </p:txBody>
      </p:sp>
    </p:spTree>
    <p:extLst>
      <p:ext uri="{BB962C8B-B14F-4D97-AF65-F5344CB8AC3E}">
        <p14:creationId xmlns:p14="http://schemas.microsoft.com/office/powerpoint/2010/main" val="132953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7D734-F4E1-4708-AA0F-40F0AF7C24EF}"/>
              </a:ext>
            </a:extLst>
          </p:cNvPr>
          <p:cNvPicPr/>
          <p:nvPr/>
        </p:nvPicPr>
        <p:blipFill>
          <a:blip r:embed="rId2">
            <a:extLst>
              <a:ext uri="{28A0092B-C50C-407E-A947-70E740481C1C}">
                <a14:useLocalDpi xmlns:a14="http://schemas.microsoft.com/office/drawing/2010/main" val="0"/>
              </a:ext>
            </a:extLst>
          </a:blip>
          <a:stretch>
            <a:fillRect/>
          </a:stretch>
        </p:blipFill>
        <p:spPr>
          <a:xfrm>
            <a:off x="3233616" y="125632"/>
            <a:ext cx="5943600" cy="6090920"/>
          </a:xfrm>
          <a:prstGeom prst="rect">
            <a:avLst/>
          </a:prstGeom>
        </p:spPr>
      </p:pic>
      <p:cxnSp>
        <p:nvCxnSpPr>
          <p:cNvPr id="12" name="Straight Arrow Connector 11">
            <a:extLst>
              <a:ext uri="{FF2B5EF4-FFF2-40B4-BE49-F238E27FC236}">
                <a16:creationId xmlns:a16="http://schemas.microsoft.com/office/drawing/2014/main" id="{10D450C0-5710-4062-9B0D-33DA25993A93}"/>
              </a:ext>
            </a:extLst>
          </p:cNvPr>
          <p:cNvCxnSpPr/>
          <p:nvPr/>
        </p:nvCxnSpPr>
        <p:spPr>
          <a:xfrm flipV="1">
            <a:off x="6293224" y="2754233"/>
            <a:ext cx="69924" cy="8337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6A21CE9-A6B5-4EAF-B2E8-12AC2A794464}"/>
              </a:ext>
            </a:extLst>
          </p:cNvPr>
          <p:cNvCxnSpPr/>
          <p:nvPr/>
        </p:nvCxnSpPr>
        <p:spPr>
          <a:xfrm flipH="1">
            <a:off x="7094668" y="1382358"/>
            <a:ext cx="484094" cy="7315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4FF555F-7345-46C9-AD24-CA76806FE508}"/>
              </a:ext>
            </a:extLst>
          </p:cNvPr>
          <p:cNvSpPr txBox="1"/>
          <p:nvPr/>
        </p:nvSpPr>
        <p:spPr>
          <a:xfrm>
            <a:off x="6140823" y="3587950"/>
            <a:ext cx="444649" cy="369332"/>
          </a:xfrm>
          <a:prstGeom prst="rect">
            <a:avLst/>
          </a:prstGeom>
          <a:noFill/>
        </p:spPr>
        <p:txBody>
          <a:bodyPr wrap="square" rtlCol="0">
            <a:spAutoFit/>
          </a:bodyPr>
          <a:lstStyle/>
          <a:p>
            <a:r>
              <a:rPr lang="en-US" dirty="0">
                <a:solidFill>
                  <a:schemeClr val="bg1"/>
                </a:solidFill>
              </a:rPr>
              <a:t>A</a:t>
            </a:r>
          </a:p>
        </p:txBody>
      </p:sp>
      <p:sp>
        <p:nvSpPr>
          <p:cNvPr id="19" name="TextBox 18">
            <a:extLst>
              <a:ext uri="{FF2B5EF4-FFF2-40B4-BE49-F238E27FC236}">
                <a16:creationId xmlns:a16="http://schemas.microsoft.com/office/drawing/2014/main" id="{07DF5120-4D12-4311-8D41-6E66BD79554C}"/>
              </a:ext>
            </a:extLst>
          </p:cNvPr>
          <p:cNvSpPr txBox="1"/>
          <p:nvPr/>
        </p:nvSpPr>
        <p:spPr>
          <a:xfrm>
            <a:off x="7524974" y="1055153"/>
            <a:ext cx="623943" cy="369332"/>
          </a:xfrm>
          <a:prstGeom prst="rect">
            <a:avLst/>
          </a:prstGeom>
          <a:noFill/>
        </p:spPr>
        <p:txBody>
          <a:bodyPr wrap="square" rtlCol="0">
            <a:spAutoFit/>
          </a:bodyPr>
          <a:lstStyle/>
          <a:p>
            <a:r>
              <a:rPr lang="en-US" dirty="0">
                <a:solidFill>
                  <a:schemeClr val="bg1"/>
                </a:solidFill>
              </a:rPr>
              <a:t>B</a:t>
            </a:r>
          </a:p>
        </p:txBody>
      </p:sp>
      <p:sp>
        <p:nvSpPr>
          <p:cNvPr id="20" name="TextBox 19">
            <a:extLst>
              <a:ext uri="{FF2B5EF4-FFF2-40B4-BE49-F238E27FC236}">
                <a16:creationId xmlns:a16="http://schemas.microsoft.com/office/drawing/2014/main" id="{A79715C5-0696-4B0D-9B48-7AF3F9EF6339}"/>
              </a:ext>
            </a:extLst>
          </p:cNvPr>
          <p:cNvSpPr txBox="1"/>
          <p:nvPr/>
        </p:nvSpPr>
        <p:spPr>
          <a:xfrm>
            <a:off x="8342555" y="1055153"/>
            <a:ext cx="2318273" cy="369332"/>
          </a:xfrm>
          <a:prstGeom prst="rect">
            <a:avLst/>
          </a:prstGeom>
          <a:noFill/>
        </p:spPr>
        <p:txBody>
          <a:bodyPr wrap="square" rtlCol="0">
            <a:spAutoFit/>
          </a:bodyPr>
          <a:lstStyle/>
          <a:p>
            <a:r>
              <a:rPr lang="en-US" dirty="0"/>
              <a:t>A: </a:t>
            </a:r>
          </a:p>
        </p:txBody>
      </p:sp>
      <p:sp>
        <p:nvSpPr>
          <p:cNvPr id="21" name="TextBox 20">
            <a:extLst>
              <a:ext uri="{FF2B5EF4-FFF2-40B4-BE49-F238E27FC236}">
                <a16:creationId xmlns:a16="http://schemas.microsoft.com/office/drawing/2014/main" id="{32EB652B-88AB-4E8B-B9DB-EC6F388A2871}"/>
              </a:ext>
            </a:extLst>
          </p:cNvPr>
          <p:cNvSpPr txBox="1"/>
          <p:nvPr/>
        </p:nvSpPr>
        <p:spPr>
          <a:xfrm>
            <a:off x="3555403" y="381663"/>
            <a:ext cx="5475642" cy="369332"/>
          </a:xfrm>
          <a:prstGeom prst="rect">
            <a:avLst/>
          </a:prstGeom>
          <a:noFill/>
        </p:spPr>
        <p:txBody>
          <a:bodyPr wrap="square" rtlCol="0">
            <a:spAutoFit/>
          </a:bodyPr>
          <a:lstStyle/>
          <a:p>
            <a:r>
              <a:rPr lang="en-US" dirty="0">
                <a:solidFill>
                  <a:schemeClr val="bg1"/>
                </a:solidFill>
              </a:rPr>
              <a:t>CT Shoulder W/O Contrast – Coronal (12/7/2020)</a:t>
            </a:r>
          </a:p>
        </p:txBody>
      </p:sp>
      <p:sp>
        <p:nvSpPr>
          <p:cNvPr id="22" name="TextBox 21">
            <a:extLst>
              <a:ext uri="{FF2B5EF4-FFF2-40B4-BE49-F238E27FC236}">
                <a16:creationId xmlns:a16="http://schemas.microsoft.com/office/drawing/2014/main" id="{A630ED13-AA64-4944-A170-D9BE92310056}"/>
              </a:ext>
            </a:extLst>
          </p:cNvPr>
          <p:cNvSpPr txBox="1"/>
          <p:nvPr/>
        </p:nvSpPr>
        <p:spPr>
          <a:xfrm>
            <a:off x="698444" y="1124174"/>
            <a:ext cx="2103120" cy="3139321"/>
          </a:xfrm>
          <a:prstGeom prst="rect">
            <a:avLst/>
          </a:prstGeom>
          <a:noFill/>
        </p:spPr>
        <p:txBody>
          <a:bodyPr wrap="square" rtlCol="0">
            <a:spAutoFit/>
          </a:bodyPr>
          <a:lstStyle/>
          <a:p>
            <a:pPr marL="342900" indent="-342900">
              <a:buAutoNum type="alphaUcPeriod"/>
            </a:pPr>
            <a:r>
              <a:rPr lang="en-US" dirty="0">
                <a:solidFill>
                  <a:schemeClr val="bg1"/>
                </a:solidFill>
              </a:rPr>
              <a:t>Multiple osseous fragments of anterior inferior glenoid</a:t>
            </a:r>
          </a:p>
          <a:p>
            <a:pPr marL="342900" indent="-342900">
              <a:buAutoNum type="alphaUcPeriod"/>
            </a:pPr>
            <a:endParaRPr lang="en-US" dirty="0">
              <a:solidFill>
                <a:schemeClr val="bg1"/>
              </a:solidFill>
            </a:endParaRPr>
          </a:p>
          <a:p>
            <a:pPr marL="342900" indent="-342900">
              <a:buAutoNum type="alphaUcPeriod"/>
            </a:pPr>
            <a:r>
              <a:rPr lang="en-US" dirty="0">
                <a:solidFill>
                  <a:schemeClr val="bg1"/>
                </a:solidFill>
              </a:rPr>
              <a:t>Large, wedge-shaped defect of superior lateral left humeral head</a:t>
            </a:r>
          </a:p>
        </p:txBody>
      </p:sp>
    </p:spTree>
    <p:extLst>
      <p:ext uri="{BB962C8B-B14F-4D97-AF65-F5344CB8AC3E}">
        <p14:creationId xmlns:p14="http://schemas.microsoft.com/office/powerpoint/2010/main" val="297203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45AECE-0DF0-4BF4-971B-1F58D548E391}"/>
              </a:ext>
            </a:extLst>
          </p:cNvPr>
          <p:cNvSpPr>
            <a:spLocks noGrp="1"/>
          </p:cNvSpPr>
          <p:nvPr>
            <p:ph type="title"/>
          </p:nvPr>
        </p:nvSpPr>
        <p:spPr/>
        <p:txBody>
          <a:bodyPr/>
          <a:lstStyle/>
          <a:p>
            <a:r>
              <a:rPr lang="en-US" dirty="0"/>
              <a:t>Final Diagnosis</a:t>
            </a:r>
          </a:p>
        </p:txBody>
      </p:sp>
      <p:sp>
        <p:nvSpPr>
          <p:cNvPr id="8" name="Content Placeholder 7">
            <a:extLst>
              <a:ext uri="{FF2B5EF4-FFF2-40B4-BE49-F238E27FC236}">
                <a16:creationId xmlns:a16="http://schemas.microsoft.com/office/drawing/2014/main" id="{B8B29CA3-1B25-4C6C-ABFE-64326863F68B}"/>
              </a:ext>
            </a:extLst>
          </p:cNvPr>
          <p:cNvSpPr>
            <a:spLocks noGrp="1"/>
          </p:cNvSpPr>
          <p:nvPr>
            <p:ph idx="1"/>
          </p:nvPr>
        </p:nvSpPr>
        <p:spPr>
          <a:xfrm>
            <a:off x="838200" y="3014133"/>
            <a:ext cx="10515600" cy="620889"/>
          </a:xfrm>
        </p:spPr>
        <p:txBody>
          <a:bodyPr>
            <a:noAutofit/>
          </a:bodyPr>
          <a:lstStyle/>
          <a:p>
            <a:r>
              <a:rPr lang="en-US" sz="3200" dirty="0"/>
              <a:t>Anterior shoulder dislocation complicated by large Hill-Sachs defect and small bony Bankart lesion</a:t>
            </a:r>
          </a:p>
        </p:txBody>
      </p:sp>
    </p:spTree>
    <p:extLst>
      <p:ext uri="{BB962C8B-B14F-4D97-AF65-F5344CB8AC3E}">
        <p14:creationId xmlns:p14="http://schemas.microsoft.com/office/powerpoint/2010/main" val="296844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31B0-B653-41BC-94EE-2104792F0A69}"/>
              </a:ext>
            </a:extLst>
          </p:cNvPr>
          <p:cNvSpPr>
            <a:spLocks noGrp="1"/>
          </p:cNvSpPr>
          <p:nvPr>
            <p:ph type="title"/>
          </p:nvPr>
        </p:nvSpPr>
        <p:spPr/>
        <p:txBody>
          <a:bodyPr/>
          <a:lstStyle/>
          <a:p>
            <a:r>
              <a:rPr lang="en-US" dirty="0"/>
              <a:t>Discussion</a:t>
            </a:r>
          </a:p>
        </p:txBody>
      </p:sp>
      <p:pic>
        <p:nvPicPr>
          <p:cNvPr id="4" name="Online Media 7" title="Shoulder dislocation and Hill-Sachs Lesion">
            <a:hlinkClick r:id="" action="ppaction://media"/>
            <a:extLst>
              <a:ext uri="{FF2B5EF4-FFF2-40B4-BE49-F238E27FC236}">
                <a16:creationId xmlns:a16="http://schemas.microsoft.com/office/drawing/2014/main" id="{8513A92C-2FDF-4B07-B957-49BBAF7A1CCE}"/>
              </a:ext>
            </a:extLst>
          </p:cNvPr>
          <p:cNvPicPr>
            <a:picLocks noGrp="1" noRot="1" noChangeAspect="1"/>
          </p:cNvPicPr>
          <p:nvPr>
            <p:ph idx="1"/>
            <a:videoFile r:link="rId1"/>
          </p:nvPr>
        </p:nvPicPr>
        <p:blipFill>
          <a:blip r:embed="rId3"/>
          <a:stretch>
            <a:fillRect/>
          </a:stretch>
        </p:blipFill>
        <p:spPr>
          <a:xfrm>
            <a:off x="3049627" y="1375576"/>
            <a:ext cx="6365667" cy="4770782"/>
          </a:xfrm>
          <a:prstGeom prst="rect">
            <a:avLst/>
          </a:prstGeom>
        </p:spPr>
      </p:pic>
    </p:spTree>
    <p:extLst>
      <p:ext uri="{BB962C8B-B14F-4D97-AF65-F5344CB8AC3E}">
        <p14:creationId xmlns:p14="http://schemas.microsoft.com/office/powerpoint/2010/main" val="292984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93A0-5AEC-4C41-99CB-0F8264AE715B}"/>
              </a:ext>
            </a:extLst>
          </p:cNvPr>
          <p:cNvSpPr>
            <a:spLocks noGrp="1"/>
          </p:cNvSpPr>
          <p:nvPr>
            <p:ph type="title"/>
          </p:nvPr>
        </p:nvSpPr>
        <p:spPr/>
        <p:txBody>
          <a:bodyPr/>
          <a:lstStyle/>
          <a:p>
            <a:r>
              <a:rPr lang="en-US" dirty="0"/>
              <a:t>Continued Discussion</a:t>
            </a:r>
          </a:p>
        </p:txBody>
      </p:sp>
      <p:sp>
        <p:nvSpPr>
          <p:cNvPr id="3" name="Content Placeholder 2">
            <a:extLst>
              <a:ext uri="{FF2B5EF4-FFF2-40B4-BE49-F238E27FC236}">
                <a16:creationId xmlns:a16="http://schemas.microsoft.com/office/drawing/2014/main" id="{CE760E61-66BF-409E-93A3-B77164D3FD40}"/>
              </a:ext>
            </a:extLst>
          </p:cNvPr>
          <p:cNvSpPr>
            <a:spLocks noGrp="1"/>
          </p:cNvSpPr>
          <p:nvPr>
            <p:ph idx="1"/>
          </p:nvPr>
        </p:nvSpPr>
        <p:spPr>
          <a:xfrm>
            <a:off x="838200" y="1599048"/>
            <a:ext cx="10515600" cy="4351338"/>
          </a:xfrm>
        </p:spPr>
        <p:txBody>
          <a:bodyPr>
            <a:normAutofit lnSpcReduction="10000"/>
          </a:bodyPr>
          <a:lstStyle/>
          <a:p>
            <a:r>
              <a:rPr lang="en-US" dirty="0"/>
              <a:t>Types of Shoulder Dislocations</a:t>
            </a:r>
          </a:p>
          <a:p>
            <a:pPr lvl="1"/>
            <a:r>
              <a:rPr lang="en-US" dirty="0"/>
              <a:t>Anterior (up to 97%)</a:t>
            </a:r>
          </a:p>
          <a:p>
            <a:pPr lvl="2"/>
            <a:r>
              <a:rPr lang="en-US" dirty="0"/>
              <a:t>Mechanism: Blow to abducted, externally rotated and extended extremity</a:t>
            </a:r>
          </a:p>
          <a:p>
            <a:pPr lvl="2"/>
            <a:r>
              <a:rPr lang="en-US" dirty="0"/>
              <a:t>Associated injuries in up to 40% of anterior dislocations (e.g. nerve damage, fracture of glenoid or humerus, etc.)</a:t>
            </a:r>
          </a:p>
          <a:p>
            <a:pPr lvl="1"/>
            <a:r>
              <a:rPr lang="en-US" dirty="0"/>
              <a:t>Posterior (2-4%)</a:t>
            </a:r>
          </a:p>
          <a:p>
            <a:pPr lvl="2"/>
            <a:r>
              <a:rPr lang="en-US" dirty="0"/>
              <a:t>Mechanism: blow to anterior shoulder and axial loading of adducted, internally rotated arm. Violent muscle contractions (e.g. seizures, electrocution, etc.)</a:t>
            </a:r>
          </a:p>
          <a:p>
            <a:pPr lvl="2"/>
            <a:r>
              <a:rPr lang="en-US" dirty="0"/>
              <a:t>Higher risk of injuries (e.g. fracture of surgical neck or tuberosity, reverse Hill-Sachs, rotator cuff injury, etc.)</a:t>
            </a:r>
          </a:p>
          <a:p>
            <a:pPr lvl="1"/>
            <a:r>
              <a:rPr lang="en-US" dirty="0"/>
              <a:t>Inferior (&lt;1%)</a:t>
            </a:r>
          </a:p>
          <a:p>
            <a:pPr lvl="2"/>
            <a:r>
              <a:rPr lang="en-US" dirty="0"/>
              <a:t>Mechanism: hyperabduction or axial loading on abducted arm</a:t>
            </a:r>
          </a:p>
          <a:p>
            <a:pPr lvl="2"/>
            <a:r>
              <a:rPr lang="en-US" dirty="0"/>
              <a:t>Often associated with injury (e.g. nerve damage, rotator cuff injury, internal capsule tears). Highest chance of axillary nerve and artery injury of all shoulder injuries. </a:t>
            </a:r>
          </a:p>
          <a:p>
            <a:pPr lvl="2"/>
            <a:endParaRPr lang="en-US" dirty="0"/>
          </a:p>
          <a:p>
            <a:pPr marL="914400" lvl="2" indent="0">
              <a:buNone/>
            </a:pPr>
            <a:endParaRPr lang="en-US" dirty="0"/>
          </a:p>
          <a:p>
            <a:pPr lvl="1"/>
            <a:endParaRPr lang="en-US" dirty="0"/>
          </a:p>
          <a:p>
            <a:pPr lvl="1"/>
            <a:endParaRPr lang="en-US" dirty="0"/>
          </a:p>
          <a:p>
            <a:pPr lvl="1"/>
            <a:endParaRPr lang="en-US" dirty="0"/>
          </a:p>
          <a:p>
            <a:pPr marL="457200" lvl="1" indent="0">
              <a:buNone/>
            </a:pPr>
            <a:endParaRPr lang="en-US" dirty="0"/>
          </a:p>
          <a:p>
            <a:endParaRPr lang="en-US" dirty="0"/>
          </a:p>
        </p:txBody>
      </p:sp>
      <p:sp>
        <p:nvSpPr>
          <p:cNvPr id="4" name="TextBox 3">
            <a:extLst>
              <a:ext uri="{FF2B5EF4-FFF2-40B4-BE49-F238E27FC236}">
                <a16:creationId xmlns:a16="http://schemas.microsoft.com/office/drawing/2014/main" id="{0080492E-CAC6-41B6-A99B-6CDF01D47BD3}"/>
              </a:ext>
            </a:extLst>
          </p:cNvPr>
          <p:cNvSpPr txBox="1"/>
          <p:nvPr/>
        </p:nvSpPr>
        <p:spPr>
          <a:xfrm>
            <a:off x="0" y="6155427"/>
            <a:ext cx="4842305" cy="646331"/>
          </a:xfrm>
          <a:prstGeom prst="rect">
            <a:avLst/>
          </a:prstGeom>
          <a:noFill/>
        </p:spPr>
        <p:txBody>
          <a:bodyPr wrap="square" rtlCol="0">
            <a:spAutoFit/>
          </a:bodyPr>
          <a:lstStyle/>
          <a:p>
            <a:r>
              <a:rPr lang="en-US" sz="900" b="0" i="0" dirty="0">
                <a:solidFill>
                  <a:schemeClr val="bg1"/>
                </a:solidFill>
                <a:effectLst/>
                <a:latin typeface="Courier New" panose="02070309020205020404" pitchFamily="49" charset="0"/>
              </a:rPr>
              <a:t>Abrams R, </a:t>
            </a:r>
            <a:r>
              <a:rPr lang="en-US" sz="900" b="0" i="0" dirty="0" err="1">
                <a:solidFill>
                  <a:schemeClr val="bg1"/>
                </a:solidFill>
                <a:effectLst/>
                <a:latin typeface="Courier New" panose="02070309020205020404" pitchFamily="49" charset="0"/>
              </a:rPr>
              <a:t>Akbarnia</a:t>
            </a:r>
            <a:r>
              <a:rPr lang="en-US" sz="900" b="0" i="0" dirty="0">
                <a:solidFill>
                  <a:schemeClr val="bg1"/>
                </a:solidFill>
                <a:effectLst/>
                <a:latin typeface="Courier New" panose="02070309020205020404" pitchFamily="49" charset="0"/>
              </a:rPr>
              <a:t> H. Shoulder Dislocations Overview. [Updated 2020 Nov 1]. In: </a:t>
            </a:r>
            <a:r>
              <a:rPr lang="en-US" sz="900" b="0" i="0" dirty="0" err="1">
                <a:solidFill>
                  <a:schemeClr val="bg1"/>
                </a:solidFill>
                <a:effectLst/>
                <a:latin typeface="Courier New" panose="02070309020205020404" pitchFamily="49" charset="0"/>
              </a:rPr>
              <a:t>StatPearls</a:t>
            </a:r>
            <a:r>
              <a:rPr lang="en-US" sz="900" b="0" i="0" dirty="0">
                <a:solidFill>
                  <a:schemeClr val="bg1"/>
                </a:solidFill>
                <a:effectLst/>
                <a:latin typeface="Courier New" panose="02070309020205020404" pitchFamily="49" charset="0"/>
              </a:rPr>
              <a:t> [Internet]. Treasure Island (FL): </a:t>
            </a:r>
            <a:r>
              <a:rPr lang="en-US" sz="900" b="0" i="0" dirty="0" err="1">
                <a:solidFill>
                  <a:schemeClr val="bg1"/>
                </a:solidFill>
                <a:effectLst/>
                <a:latin typeface="Courier New" panose="02070309020205020404" pitchFamily="49" charset="0"/>
              </a:rPr>
              <a:t>StatPearls</a:t>
            </a:r>
            <a:r>
              <a:rPr lang="en-US" sz="900" b="0" i="0" dirty="0">
                <a:solidFill>
                  <a:schemeClr val="bg1"/>
                </a:solidFill>
                <a:effectLst/>
                <a:latin typeface="Courier New" panose="02070309020205020404" pitchFamily="49" charset="0"/>
              </a:rPr>
              <a:t> Publishing; 2020 Jan-. Available from: https://www.ncbi.nlm.nih.gov/books/NBK459125/</a:t>
            </a:r>
            <a:endParaRPr lang="en-US" sz="900" dirty="0">
              <a:solidFill>
                <a:schemeClr val="bg1"/>
              </a:solidFill>
            </a:endParaRPr>
          </a:p>
        </p:txBody>
      </p:sp>
    </p:spTree>
    <p:extLst>
      <p:ext uri="{BB962C8B-B14F-4D97-AF65-F5344CB8AC3E}">
        <p14:creationId xmlns:p14="http://schemas.microsoft.com/office/powerpoint/2010/main" val="306804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62BC7C-BDAC-4E28-9F17-C46131F461E3}"/>
              </a:ext>
            </a:extLst>
          </p:cNvPr>
          <p:cNvPicPr>
            <a:picLocks noChangeAspect="1"/>
          </p:cNvPicPr>
          <p:nvPr/>
        </p:nvPicPr>
        <p:blipFill rotWithShape="1">
          <a:blip r:embed="rId3">
            <a:extLst>
              <a:ext uri="{28A0092B-C50C-407E-A947-70E740481C1C}">
                <a14:useLocalDpi xmlns:a14="http://schemas.microsoft.com/office/drawing/2010/main" val="0"/>
              </a:ext>
            </a:extLst>
          </a:blip>
          <a:srcRect t="3583" b="6264"/>
          <a:stretch/>
        </p:blipFill>
        <p:spPr>
          <a:xfrm>
            <a:off x="1184937" y="956115"/>
            <a:ext cx="4240227" cy="4811724"/>
          </a:xfrm>
          <a:prstGeom prst="rect">
            <a:avLst/>
          </a:prstGeom>
        </p:spPr>
      </p:pic>
      <p:pic>
        <p:nvPicPr>
          <p:cNvPr id="12" name="Picture 11">
            <a:extLst>
              <a:ext uri="{FF2B5EF4-FFF2-40B4-BE49-F238E27FC236}">
                <a16:creationId xmlns:a16="http://schemas.microsoft.com/office/drawing/2014/main" id="{D37C4C61-2C8E-4369-8FCA-201CC346FA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9063" y="1056681"/>
            <a:ext cx="5152427" cy="4345423"/>
          </a:xfrm>
          <a:prstGeom prst="rect">
            <a:avLst/>
          </a:prstGeom>
        </p:spPr>
      </p:pic>
      <p:sp>
        <p:nvSpPr>
          <p:cNvPr id="13" name="TextBox 12">
            <a:extLst>
              <a:ext uri="{FF2B5EF4-FFF2-40B4-BE49-F238E27FC236}">
                <a16:creationId xmlns:a16="http://schemas.microsoft.com/office/drawing/2014/main" id="{DBDC17A5-4315-4E15-B720-C7CD994CD582}"/>
              </a:ext>
            </a:extLst>
          </p:cNvPr>
          <p:cNvSpPr txBox="1"/>
          <p:nvPr/>
        </p:nvSpPr>
        <p:spPr>
          <a:xfrm>
            <a:off x="1998733" y="602967"/>
            <a:ext cx="4766208" cy="369332"/>
          </a:xfrm>
          <a:prstGeom prst="rect">
            <a:avLst/>
          </a:prstGeom>
          <a:noFill/>
        </p:spPr>
        <p:txBody>
          <a:bodyPr wrap="square" rtlCol="0">
            <a:spAutoFit/>
          </a:bodyPr>
          <a:lstStyle/>
          <a:p>
            <a:r>
              <a:rPr lang="en-US" dirty="0">
                <a:solidFill>
                  <a:schemeClr val="bg1"/>
                </a:solidFill>
              </a:rPr>
              <a:t>Posterior Dislocation</a:t>
            </a:r>
          </a:p>
        </p:txBody>
      </p:sp>
      <p:sp>
        <p:nvSpPr>
          <p:cNvPr id="14" name="TextBox 13">
            <a:extLst>
              <a:ext uri="{FF2B5EF4-FFF2-40B4-BE49-F238E27FC236}">
                <a16:creationId xmlns:a16="http://schemas.microsoft.com/office/drawing/2014/main" id="{29C98B53-188A-4C31-8B81-5AF7644F9521}"/>
              </a:ext>
            </a:extLst>
          </p:cNvPr>
          <p:cNvSpPr txBox="1"/>
          <p:nvPr/>
        </p:nvSpPr>
        <p:spPr>
          <a:xfrm>
            <a:off x="8011115" y="602967"/>
            <a:ext cx="4240227" cy="369332"/>
          </a:xfrm>
          <a:prstGeom prst="rect">
            <a:avLst/>
          </a:prstGeom>
          <a:noFill/>
        </p:spPr>
        <p:txBody>
          <a:bodyPr wrap="square" rtlCol="0">
            <a:spAutoFit/>
          </a:bodyPr>
          <a:lstStyle/>
          <a:p>
            <a:r>
              <a:rPr lang="en-US" dirty="0">
                <a:solidFill>
                  <a:schemeClr val="bg1"/>
                </a:solidFill>
              </a:rPr>
              <a:t>Inferior Dislocation</a:t>
            </a:r>
          </a:p>
        </p:txBody>
      </p:sp>
      <p:sp>
        <p:nvSpPr>
          <p:cNvPr id="15" name="TextBox 14">
            <a:extLst>
              <a:ext uri="{FF2B5EF4-FFF2-40B4-BE49-F238E27FC236}">
                <a16:creationId xmlns:a16="http://schemas.microsoft.com/office/drawing/2014/main" id="{672B09DE-7C1C-4188-843E-97E07AF78D1E}"/>
              </a:ext>
            </a:extLst>
          </p:cNvPr>
          <p:cNvSpPr txBox="1"/>
          <p:nvPr/>
        </p:nvSpPr>
        <p:spPr>
          <a:xfrm>
            <a:off x="6399063" y="5402104"/>
            <a:ext cx="5211271" cy="646331"/>
          </a:xfrm>
          <a:prstGeom prst="rect">
            <a:avLst/>
          </a:prstGeom>
          <a:noFill/>
        </p:spPr>
        <p:txBody>
          <a:bodyPr wrap="square" rtlCol="0">
            <a:spAutoFit/>
          </a:bodyPr>
          <a:lstStyle/>
          <a:p>
            <a:r>
              <a:rPr lang="en-US" dirty="0">
                <a:hlinkClick r:id="rId5"/>
              </a:rPr>
              <a:t>Inferior shoulder dislocation | Radiology Reference Article | Radiopaedia.org</a:t>
            </a:r>
            <a:endParaRPr lang="en-US" dirty="0"/>
          </a:p>
        </p:txBody>
      </p:sp>
      <p:sp>
        <p:nvSpPr>
          <p:cNvPr id="16" name="TextBox 15">
            <a:extLst>
              <a:ext uri="{FF2B5EF4-FFF2-40B4-BE49-F238E27FC236}">
                <a16:creationId xmlns:a16="http://schemas.microsoft.com/office/drawing/2014/main" id="{D55D1A8F-B98B-49D2-BEC6-01E26C5C159B}"/>
              </a:ext>
            </a:extLst>
          </p:cNvPr>
          <p:cNvSpPr txBox="1"/>
          <p:nvPr/>
        </p:nvSpPr>
        <p:spPr>
          <a:xfrm>
            <a:off x="1127490" y="5578719"/>
            <a:ext cx="4968510" cy="646331"/>
          </a:xfrm>
          <a:prstGeom prst="rect">
            <a:avLst/>
          </a:prstGeom>
          <a:noFill/>
        </p:spPr>
        <p:txBody>
          <a:bodyPr wrap="square" rtlCol="0">
            <a:spAutoFit/>
          </a:bodyPr>
          <a:lstStyle/>
          <a:p>
            <a:r>
              <a:rPr lang="en-US" dirty="0">
                <a:hlinkClick r:id="rId6"/>
              </a:rPr>
              <a:t>Posterior shoulder dislocation | Radiology Reference Article | Radiopaedia.org</a:t>
            </a:r>
            <a:endParaRPr lang="en-US" dirty="0"/>
          </a:p>
        </p:txBody>
      </p:sp>
    </p:spTree>
    <p:extLst>
      <p:ext uri="{BB962C8B-B14F-4D97-AF65-F5344CB8AC3E}">
        <p14:creationId xmlns:p14="http://schemas.microsoft.com/office/powerpoint/2010/main" val="385406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93A0-5AEC-4C41-99CB-0F8264AE715B}"/>
              </a:ext>
            </a:extLst>
          </p:cNvPr>
          <p:cNvSpPr>
            <a:spLocks noGrp="1"/>
          </p:cNvSpPr>
          <p:nvPr>
            <p:ph type="title"/>
          </p:nvPr>
        </p:nvSpPr>
        <p:spPr/>
        <p:txBody>
          <a:bodyPr/>
          <a:lstStyle/>
          <a:p>
            <a:r>
              <a:rPr lang="en-US" dirty="0"/>
              <a:t>Continued Discussion</a:t>
            </a:r>
          </a:p>
        </p:txBody>
      </p:sp>
      <p:sp>
        <p:nvSpPr>
          <p:cNvPr id="3" name="Content Placeholder 2">
            <a:extLst>
              <a:ext uri="{FF2B5EF4-FFF2-40B4-BE49-F238E27FC236}">
                <a16:creationId xmlns:a16="http://schemas.microsoft.com/office/drawing/2014/main" id="{CE760E61-66BF-409E-93A3-B77164D3FD40}"/>
              </a:ext>
            </a:extLst>
          </p:cNvPr>
          <p:cNvSpPr>
            <a:spLocks noGrp="1"/>
          </p:cNvSpPr>
          <p:nvPr>
            <p:ph idx="1"/>
          </p:nvPr>
        </p:nvSpPr>
        <p:spPr/>
        <p:txBody>
          <a:bodyPr>
            <a:normAutofit fontScale="85000" lnSpcReduction="20000"/>
          </a:bodyPr>
          <a:lstStyle/>
          <a:p>
            <a:r>
              <a:rPr lang="en-US" dirty="0"/>
              <a:t>Hills Sachs and Bankart lesions are commonly associated with anterior shoulder dislocations. Result of humerus compressing against anterior inferior rim of the glenoid, so they often occur together. </a:t>
            </a:r>
          </a:p>
          <a:p>
            <a:r>
              <a:rPr lang="en-US" dirty="0"/>
              <a:t>Hill Sachs Lesion:</a:t>
            </a:r>
          </a:p>
          <a:p>
            <a:pPr lvl="1"/>
            <a:r>
              <a:rPr lang="en-US" dirty="0"/>
              <a:t>Observed in up to 90% of first-time anterior shoulder dislocations</a:t>
            </a:r>
          </a:p>
          <a:p>
            <a:pPr lvl="1"/>
            <a:r>
              <a:rPr lang="en-US" dirty="0"/>
              <a:t>Larger sizes observed with recurrent shoulder dislocations</a:t>
            </a:r>
          </a:p>
          <a:p>
            <a:pPr lvl="1"/>
            <a:r>
              <a:rPr lang="en-US" dirty="0"/>
              <a:t>Best appreciated on AP internal rotation view of the shoulder but small defects can be harder to identify. CT and MRI can show smaller defects. </a:t>
            </a:r>
          </a:p>
          <a:p>
            <a:r>
              <a:rPr lang="en-US" dirty="0"/>
              <a:t>Bankart Lesion:</a:t>
            </a:r>
          </a:p>
          <a:p>
            <a:pPr lvl="1"/>
            <a:r>
              <a:rPr lang="en-US" dirty="0"/>
              <a:t>“bony” vs “soft” (fracture of anterior inferior glenoid vs injury to labrum and glenohumeral capsule/ligament)</a:t>
            </a:r>
          </a:p>
          <a:p>
            <a:pPr lvl="1"/>
            <a:r>
              <a:rPr lang="en-US" dirty="0"/>
              <a:t>Easily missed on radiograph so CT is recommended whenever glenoid rim fracture is suspected. </a:t>
            </a:r>
          </a:p>
          <a:p>
            <a:pPr lvl="1"/>
            <a:r>
              <a:rPr lang="en-US" dirty="0"/>
              <a:t>Failure to recognize and correctly address </a:t>
            </a:r>
            <a:r>
              <a:rPr lang="en-US" dirty="0">
                <a:sym typeface="Wingdings" panose="05000000000000000000" pitchFamily="2" charset="2"/>
              </a:rPr>
              <a:t> attrition of the fragment and increased instability recurrence rate</a:t>
            </a:r>
            <a:endParaRPr lang="en-US" dirty="0"/>
          </a:p>
          <a:p>
            <a:pPr lvl="1"/>
            <a:endParaRPr lang="en-US" dirty="0"/>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47844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93A0-5AEC-4C41-99CB-0F8264AE715B}"/>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CE760E61-66BF-409E-93A3-B77164D3FD40}"/>
              </a:ext>
            </a:extLst>
          </p:cNvPr>
          <p:cNvSpPr>
            <a:spLocks noGrp="1"/>
          </p:cNvSpPr>
          <p:nvPr>
            <p:ph idx="1"/>
          </p:nvPr>
        </p:nvSpPr>
        <p:spPr>
          <a:xfrm>
            <a:off x="838200" y="1475768"/>
            <a:ext cx="10515600" cy="4351338"/>
          </a:xfrm>
        </p:spPr>
        <p:txBody>
          <a:bodyPr>
            <a:normAutofit/>
          </a:bodyPr>
          <a:lstStyle/>
          <a:p>
            <a:pPr algn="l">
              <a:buFont typeface="Arial" panose="020B0604020202020204" pitchFamily="34" charset="0"/>
              <a:buChar char="•"/>
            </a:pPr>
            <a:r>
              <a:rPr lang="en-US" b="0" i="0" dirty="0">
                <a:solidFill>
                  <a:schemeClr val="bg1"/>
                </a:solidFill>
                <a:effectLst/>
              </a:rPr>
              <a:t>Assess for neurovascular injury, </a:t>
            </a:r>
            <a:r>
              <a:rPr lang="en-US" b="0" i="0" dirty="0">
                <a:solidFill>
                  <a:schemeClr val="bg1"/>
                </a:solidFill>
                <a:effectLst/>
                <a:sym typeface="Wingdings" panose="05000000000000000000" pitchFamily="2" charset="2"/>
              </a:rPr>
              <a:t>pain control, reduction of dislocation</a:t>
            </a:r>
            <a:endParaRPr lang="en-US" b="0" i="0" dirty="0">
              <a:solidFill>
                <a:schemeClr val="bg1"/>
              </a:solidFill>
              <a:effectLst/>
            </a:endParaRPr>
          </a:p>
          <a:p>
            <a:pPr algn="l">
              <a:buFont typeface="Arial" panose="020B0604020202020204" pitchFamily="34" charset="0"/>
              <a:buChar char="•"/>
            </a:pPr>
            <a:r>
              <a:rPr lang="en-US" b="0" i="0" dirty="0">
                <a:solidFill>
                  <a:schemeClr val="bg1"/>
                </a:solidFill>
                <a:effectLst/>
              </a:rPr>
              <a:t>Post-reduction films to evaluate for position and presence of fractures (such as Hill-Sachs)</a:t>
            </a:r>
          </a:p>
          <a:p>
            <a:pPr algn="l">
              <a:buFont typeface="Arial" panose="020B0604020202020204" pitchFamily="34" charset="0"/>
              <a:buChar char="•"/>
            </a:pPr>
            <a:r>
              <a:rPr lang="en-US" b="0" i="0" dirty="0">
                <a:solidFill>
                  <a:schemeClr val="bg1"/>
                </a:solidFill>
                <a:effectLst/>
              </a:rPr>
              <a:t>Generally outpatient follow up with orthopedic surgery within 5-7 days and counsel to minimize activity that would result in abduction and external rotation.</a:t>
            </a:r>
          </a:p>
          <a:p>
            <a:pPr algn="l">
              <a:buFont typeface="Arial" panose="020B0604020202020204" pitchFamily="34" charset="0"/>
              <a:buChar char="•"/>
            </a:pPr>
            <a:r>
              <a:rPr lang="en-US" b="0" i="0" dirty="0">
                <a:solidFill>
                  <a:schemeClr val="bg1"/>
                </a:solidFill>
                <a:effectLst/>
              </a:rPr>
              <a:t>F</a:t>
            </a:r>
            <a:r>
              <a:rPr lang="en-US" dirty="0">
                <a:solidFill>
                  <a:schemeClr val="bg1"/>
                </a:solidFill>
              </a:rPr>
              <a:t>or our patient, ortho had been consulted for reduction and remained onboard to evaluate for possible operative management of fractures. Decision for surgery currently pending. </a:t>
            </a:r>
            <a:endParaRPr lang="en-US" b="0" i="0" dirty="0">
              <a:solidFill>
                <a:schemeClr val="bg1"/>
              </a:solidFill>
              <a:effectLst/>
            </a:endParaRPr>
          </a:p>
          <a:p>
            <a:endParaRPr lang="en-US" dirty="0"/>
          </a:p>
        </p:txBody>
      </p:sp>
    </p:spTree>
    <p:extLst>
      <p:ext uri="{BB962C8B-B14F-4D97-AF65-F5344CB8AC3E}">
        <p14:creationId xmlns:p14="http://schemas.microsoft.com/office/powerpoint/2010/main" val="18791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3E4D-42FE-4E5B-8173-4AE1EB9FF7C4}"/>
              </a:ext>
            </a:extLst>
          </p:cNvPr>
          <p:cNvSpPr>
            <a:spLocks noGrp="1"/>
          </p:cNvSpPr>
          <p:nvPr>
            <p:ph type="title"/>
          </p:nvPr>
        </p:nvSpPr>
        <p:spPr/>
        <p:txBody>
          <a:bodyPr/>
          <a:lstStyle/>
          <a:p>
            <a:r>
              <a:rPr lang="en-US" dirty="0"/>
              <a:t>Treatment of Hill Sachs and Bankart’s Lesions</a:t>
            </a:r>
          </a:p>
        </p:txBody>
      </p:sp>
      <p:sp>
        <p:nvSpPr>
          <p:cNvPr id="3" name="Content Placeholder 2">
            <a:extLst>
              <a:ext uri="{FF2B5EF4-FFF2-40B4-BE49-F238E27FC236}">
                <a16:creationId xmlns:a16="http://schemas.microsoft.com/office/drawing/2014/main" id="{9926C16A-92B4-442D-826A-B26B6147E53E}"/>
              </a:ext>
            </a:extLst>
          </p:cNvPr>
          <p:cNvSpPr>
            <a:spLocks noGrp="1"/>
          </p:cNvSpPr>
          <p:nvPr>
            <p:ph idx="1"/>
          </p:nvPr>
        </p:nvSpPr>
        <p:spPr/>
        <p:txBody>
          <a:bodyPr>
            <a:normAutofit/>
          </a:bodyPr>
          <a:lstStyle/>
          <a:p>
            <a:r>
              <a:rPr lang="en-US" dirty="0"/>
              <a:t>These bony defects can lead to chronic instability. </a:t>
            </a:r>
          </a:p>
          <a:p>
            <a:r>
              <a:rPr lang="en-US" dirty="0"/>
              <a:t>For Bankart’s lesion, typically, bony glenoid reconstruction is considered when glenoid bone loss is 20-25%. </a:t>
            </a:r>
          </a:p>
          <a:p>
            <a:r>
              <a:rPr lang="en-US" b="0" i="0" dirty="0">
                <a:solidFill>
                  <a:schemeClr val="bg1"/>
                </a:solidFill>
                <a:effectLst/>
              </a:rPr>
              <a:t>For Hill Sachs, the defect can be treated with bone grafting or placement of soft tissue within the defect, but this is generally reserved for large, engaging defects.</a:t>
            </a:r>
          </a:p>
          <a:p>
            <a:pPr marL="0" indent="0">
              <a:buNone/>
            </a:pPr>
            <a:endParaRPr lang="en-US" dirty="0">
              <a:solidFill>
                <a:schemeClr val="bg1"/>
              </a:solidFill>
            </a:endParaRPr>
          </a:p>
        </p:txBody>
      </p:sp>
    </p:spTree>
    <p:extLst>
      <p:ext uri="{BB962C8B-B14F-4D97-AF65-F5344CB8AC3E}">
        <p14:creationId xmlns:p14="http://schemas.microsoft.com/office/powerpoint/2010/main" val="160944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5524B-81B7-4817-A033-42B5A4842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429" y="1438556"/>
            <a:ext cx="9819567" cy="4836584"/>
          </a:xfrm>
          <a:prstGeom prst="rect">
            <a:avLst/>
          </a:prstGeom>
        </p:spPr>
      </p:pic>
      <p:sp>
        <p:nvSpPr>
          <p:cNvPr id="7" name="Title 1">
            <a:extLst>
              <a:ext uri="{FF2B5EF4-FFF2-40B4-BE49-F238E27FC236}">
                <a16:creationId xmlns:a16="http://schemas.microsoft.com/office/drawing/2014/main" id="{9A26C2FD-ACC7-4F0A-8860-870B0AF7B762}"/>
              </a:ext>
            </a:extLst>
          </p:cNvPr>
          <p:cNvSpPr>
            <a:spLocks noGrp="1"/>
          </p:cNvSpPr>
          <p:nvPr>
            <p:ph type="title"/>
          </p:nvPr>
        </p:nvSpPr>
        <p:spPr>
          <a:xfrm>
            <a:off x="67101" y="71698"/>
            <a:ext cx="10515600" cy="1325563"/>
          </a:xfrm>
        </p:spPr>
        <p:txBody>
          <a:bodyPr/>
          <a:lstStyle/>
          <a:p>
            <a:r>
              <a:rPr lang="en-US" dirty="0"/>
              <a:t>ACR appropriateness Criteria</a:t>
            </a:r>
          </a:p>
        </p:txBody>
      </p:sp>
      <p:sp>
        <p:nvSpPr>
          <p:cNvPr id="8" name="Oval 7">
            <a:extLst>
              <a:ext uri="{FF2B5EF4-FFF2-40B4-BE49-F238E27FC236}">
                <a16:creationId xmlns:a16="http://schemas.microsoft.com/office/drawing/2014/main" id="{020E04A9-C41F-4395-8202-D6913D6701DD}"/>
              </a:ext>
            </a:extLst>
          </p:cNvPr>
          <p:cNvSpPr/>
          <p:nvPr/>
        </p:nvSpPr>
        <p:spPr>
          <a:xfrm>
            <a:off x="1513549" y="2218156"/>
            <a:ext cx="10015447" cy="5164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248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CA0C71-ED73-4B99-BD09-77F3DD8181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3498" y="1144475"/>
            <a:ext cx="10265004" cy="5008891"/>
          </a:xfrm>
        </p:spPr>
      </p:pic>
      <p:sp>
        <p:nvSpPr>
          <p:cNvPr id="6" name="Rectangle: Rounded Corners 5">
            <a:extLst>
              <a:ext uri="{FF2B5EF4-FFF2-40B4-BE49-F238E27FC236}">
                <a16:creationId xmlns:a16="http://schemas.microsoft.com/office/drawing/2014/main" id="{BDE48D6B-90C6-4C01-B666-335C3E28B2EB}"/>
              </a:ext>
            </a:extLst>
          </p:cNvPr>
          <p:cNvSpPr/>
          <p:nvPr/>
        </p:nvSpPr>
        <p:spPr>
          <a:xfrm>
            <a:off x="1026488" y="3429000"/>
            <a:ext cx="10152789" cy="49407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65DF2E4-C984-4529-8CF9-C88497180639}"/>
              </a:ext>
            </a:extLst>
          </p:cNvPr>
          <p:cNvSpPr>
            <a:spLocks noGrp="1"/>
          </p:cNvSpPr>
          <p:nvPr>
            <p:ph type="title"/>
          </p:nvPr>
        </p:nvSpPr>
        <p:spPr>
          <a:xfrm>
            <a:off x="185088" y="41852"/>
            <a:ext cx="10515600" cy="1325563"/>
          </a:xfrm>
        </p:spPr>
        <p:txBody>
          <a:bodyPr/>
          <a:lstStyle/>
          <a:p>
            <a:r>
              <a:rPr lang="en-US" dirty="0"/>
              <a:t>ACR appropriateness Criteria</a:t>
            </a:r>
          </a:p>
        </p:txBody>
      </p:sp>
    </p:spTree>
    <p:extLst>
      <p:ext uri="{BB962C8B-B14F-4D97-AF65-F5344CB8AC3E}">
        <p14:creationId xmlns:p14="http://schemas.microsoft.com/office/powerpoint/2010/main" val="23366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1E91-4F42-403A-A4AF-58C8F8A7DFB1}"/>
              </a:ext>
            </a:extLst>
          </p:cNvPr>
          <p:cNvSpPr>
            <a:spLocks noGrp="1"/>
          </p:cNvSpPr>
          <p:nvPr>
            <p:ph type="title"/>
          </p:nvPr>
        </p:nvSpPr>
        <p:spPr/>
        <p:txBody>
          <a:bodyPr/>
          <a:lstStyle/>
          <a:p>
            <a:r>
              <a:rPr lang="en-US" dirty="0"/>
              <a:t>Clinical History</a:t>
            </a:r>
          </a:p>
        </p:txBody>
      </p:sp>
      <p:sp>
        <p:nvSpPr>
          <p:cNvPr id="3" name="Content Placeholder 2">
            <a:extLst>
              <a:ext uri="{FF2B5EF4-FFF2-40B4-BE49-F238E27FC236}">
                <a16:creationId xmlns:a16="http://schemas.microsoft.com/office/drawing/2014/main" id="{D147E120-3F07-4FB1-9690-F2D8CBCB0969}"/>
              </a:ext>
            </a:extLst>
          </p:cNvPr>
          <p:cNvSpPr>
            <a:spLocks noGrp="1"/>
          </p:cNvSpPr>
          <p:nvPr>
            <p:ph idx="1"/>
          </p:nvPr>
        </p:nvSpPr>
        <p:spPr/>
        <p:txBody>
          <a:bodyPr>
            <a:normAutofit/>
          </a:bodyPr>
          <a:lstStyle/>
          <a:p>
            <a:r>
              <a:rPr lang="en-US" dirty="0"/>
              <a:t>58 y/o M with hx of L rotator cuff injury and prior L shoulder dislocation who presented to ED with throbbing, non-radiating L shoulder pain after falling out of his bed and onto his shoulder. </a:t>
            </a:r>
          </a:p>
          <a:p>
            <a:pPr lvl="1"/>
            <a:r>
              <a:rPr lang="en-US" dirty="0"/>
              <a:t>ROS: (-) numbness/tingling</a:t>
            </a:r>
            <a:r>
              <a:rPr lang="en-US" b="1" dirty="0"/>
              <a:t>, (+) L shoulder pain</a:t>
            </a:r>
          </a:p>
          <a:p>
            <a:pPr lvl="1"/>
            <a:r>
              <a:rPr lang="en-US" dirty="0"/>
              <a:t>PE of LUE: 2+ radial pulse. Normal capillary refill. Sensation intact. </a:t>
            </a:r>
            <a:r>
              <a:rPr lang="en-US" b="1" dirty="0"/>
              <a:t>TTP of distal clavicle. Decreased passive ROM at shoulder. Visible deformity of shoulder. </a:t>
            </a:r>
          </a:p>
        </p:txBody>
      </p:sp>
    </p:spTree>
    <p:extLst>
      <p:ext uri="{BB962C8B-B14F-4D97-AF65-F5344CB8AC3E}">
        <p14:creationId xmlns:p14="http://schemas.microsoft.com/office/powerpoint/2010/main" val="336475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B78D-0D82-4C44-972A-CC7FB27C3E15}"/>
              </a:ext>
            </a:extLst>
          </p:cNvPr>
          <p:cNvSpPr>
            <a:spLocks noGrp="1"/>
          </p:cNvSpPr>
          <p:nvPr>
            <p:ph type="title"/>
          </p:nvPr>
        </p:nvSpPr>
        <p:spPr/>
        <p:txBody>
          <a:bodyPr/>
          <a:lstStyle/>
          <a:p>
            <a:r>
              <a:rPr lang="en-US" dirty="0"/>
              <a:t>Cost of Imaging</a:t>
            </a:r>
          </a:p>
        </p:txBody>
      </p:sp>
      <p:sp>
        <p:nvSpPr>
          <p:cNvPr id="3" name="Content Placeholder 2">
            <a:extLst>
              <a:ext uri="{FF2B5EF4-FFF2-40B4-BE49-F238E27FC236}">
                <a16:creationId xmlns:a16="http://schemas.microsoft.com/office/drawing/2014/main" id="{BAADB13E-92F3-427F-9E6A-56153B94CE24}"/>
              </a:ext>
            </a:extLst>
          </p:cNvPr>
          <p:cNvSpPr>
            <a:spLocks noGrp="1"/>
          </p:cNvSpPr>
          <p:nvPr>
            <p:ph idx="1"/>
          </p:nvPr>
        </p:nvSpPr>
        <p:spPr/>
        <p:txBody>
          <a:bodyPr>
            <a:normAutofit/>
          </a:bodyPr>
          <a:lstStyle/>
          <a:p>
            <a:r>
              <a:rPr lang="en-US" dirty="0"/>
              <a:t>XR Shoulder: $340</a:t>
            </a:r>
          </a:p>
          <a:p>
            <a:r>
              <a:rPr lang="en-US" dirty="0"/>
              <a:t>XR Clavicle: $269</a:t>
            </a:r>
          </a:p>
          <a:p>
            <a:r>
              <a:rPr lang="en-US" dirty="0"/>
              <a:t>CT Upper Extremity: $1888</a:t>
            </a:r>
          </a:p>
          <a:p>
            <a:pPr marL="0" indent="0">
              <a:buNone/>
            </a:pPr>
            <a:endParaRPr lang="en-US" dirty="0"/>
          </a:p>
          <a:p>
            <a:pPr marL="0" indent="0">
              <a:buNone/>
            </a:pPr>
            <a:r>
              <a:rPr lang="en-US" dirty="0"/>
              <a:t>Total (Self-Pay, Uninsured): $2,497</a:t>
            </a:r>
          </a:p>
          <a:p>
            <a:pPr marL="0" indent="0">
              <a:buNone/>
            </a:pPr>
            <a:endParaRPr lang="en-US" dirty="0"/>
          </a:p>
        </p:txBody>
      </p:sp>
      <p:sp>
        <p:nvSpPr>
          <p:cNvPr id="4" name="TextBox 3">
            <a:extLst>
              <a:ext uri="{FF2B5EF4-FFF2-40B4-BE49-F238E27FC236}">
                <a16:creationId xmlns:a16="http://schemas.microsoft.com/office/drawing/2014/main" id="{75C91439-2A95-4B7C-B74E-F8EA34A00289}"/>
              </a:ext>
            </a:extLst>
          </p:cNvPr>
          <p:cNvSpPr txBox="1"/>
          <p:nvPr/>
        </p:nvSpPr>
        <p:spPr>
          <a:xfrm>
            <a:off x="838200" y="4312624"/>
            <a:ext cx="9634415" cy="369332"/>
          </a:xfrm>
          <a:prstGeom prst="rect">
            <a:avLst/>
          </a:prstGeom>
          <a:noFill/>
        </p:spPr>
        <p:txBody>
          <a:bodyPr wrap="squar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Source Link: Pricing Estimates and Information | Memorial Hermann</a:t>
            </a:r>
            <a:r>
              <a:rPr lang="en-US" dirty="0">
                <a:solidFill>
                  <a:schemeClr val="bg1"/>
                </a:solidFill>
              </a:rPr>
              <a:t> </a:t>
            </a:r>
          </a:p>
        </p:txBody>
      </p:sp>
    </p:spTree>
    <p:extLst>
      <p:ext uri="{BB962C8B-B14F-4D97-AF65-F5344CB8AC3E}">
        <p14:creationId xmlns:p14="http://schemas.microsoft.com/office/powerpoint/2010/main" val="246959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E43E-EE6B-4D0E-9EB6-B62AE224F76E}"/>
              </a:ext>
            </a:extLst>
          </p:cNvPr>
          <p:cNvSpPr>
            <a:spLocks noGrp="1"/>
          </p:cNvSpPr>
          <p:nvPr>
            <p:ph type="title"/>
          </p:nvPr>
        </p:nvSpPr>
        <p:spPr/>
        <p:txBody>
          <a:bodyPr/>
          <a:lstStyle/>
          <a:p>
            <a:pPr algn="ctr"/>
            <a:r>
              <a:rPr lang="en-US" dirty="0"/>
              <a:t>Take Home Points / Teaching points</a:t>
            </a:r>
          </a:p>
        </p:txBody>
      </p:sp>
      <p:sp>
        <p:nvSpPr>
          <p:cNvPr id="3" name="Content Placeholder 2">
            <a:extLst>
              <a:ext uri="{FF2B5EF4-FFF2-40B4-BE49-F238E27FC236}">
                <a16:creationId xmlns:a16="http://schemas.microsoft.com/office/drawing/2014/main" id="{C661F59D-59F8-4BDF-92E4-0CD9CE3332D3}"/>
              </a:ext>
            </a:extLst>
          </p:cNvPr>
          <p:cNvSpPr>
            <a:spLocks noGrp="1"/>
          </p:cNvSpPr>
          <p:nvPr>
            <p:ph idx="1"/>
          </p:nvPr>
        </p:nvSpPr>
        <p:spPr>
          <a:xfrm>
            <a:off x="3191068" y="1825625"/>
            <a:ext cx="5999585" cy="4351338"/>
          </a:xfrm>
        </p:spPr>
        <p:txBody>
          <a:bodyPr>
            <a:normAutofit fontScale="92500" lnSpcReduction="10000"/>
          </a:bodyPr>
          <a:lstStyle/>
          <a:p>
            <a:r>
              <a:rPr lang="en-US" dirty="0"/>
              <a:t>Hill Sachs and Bankart lesions are common findings associated with shoulder dislocations</a:t>
            </a:r>
          </a:p>
          <a:p>
            <a:r>
              <a:rPr lang="en-US" dirty="0"/>
              <a:t>These lesions often occur together and if you identify one of the two, imaging should be carefully evaluated to seek out the other. </a:t>
            </a:r>
          </a:p>
          <a:p>
            <a:r>
              <a:rPr lang="en-US" dirty="0"/>
              <a:t>Both lesions can present as nonosseous lesions that are occult on radiographs. CT or MRI can help identify smaller defects and can confirm presence of bony defects. </a:t>
            </a:r>
          </a:p>
        </p:txBody>
      </p:sp>
    </p:spTree>
    <p:extLst>
      <p:ext uri="{BB962C8B-B14F-4D97-AF65-F5344CB8AC3E}">
        <p14:creationId xmlns:p14="http://schemas.microsoft.com/office/powerpoint/2010/main" val="3354743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0E37-7B66-41A1-8FEB-274090465692}"/>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2A8D92A-C1BE-4879-8A55-1A3252D8F73F}"/>
              </a:ext>
            </a:extLst>
          </p:cNvPr>
          <p:cNvSpPr>
            <a:spLocks noGrp="1"/>
          </p:cNvSpPr>
          <p:nvPr>
            <p:ph idx="1"/>
          </p:nvPr>
        </p:nvSpPr>
        <p:spPr>
          <a:xfrm>
            <a:off x="838200" y="1825624"/>
            <a:ext cx="10515600" cy="5608845"/>
          </a:xfrm>
        </p:spPr>
        <p:txBody>
          <a:bodyPr>
            <a:normAutofit/>
          </a:bodyPr>
          <a:lstStyle/>
          <a:p>
            <a:r>
              <a:rPr lang="en-US" sz="2000" b="0" i="0" dirty="0" err="1">
                <a:solidFill>
                  <a:schemeClr val="bg1"/>
                </a:solidFill>
                <a:effectLst/>
                <a:latin typeface="BlinkMacSystemFont"/>
              </a:rPr>
              <a:t>Etoh</a:t>
            </a:r>
            <a:r>
              <a:rPr lang="en-US" sz="2000" b="0" i="0" dirty="0">
                <a:solidFill>
                  <a:schemeClr val="bg1"/>
                </a:solidFill>
                <a:effectLst/>
                <a:latin typeface="BlinkMacSystemFont"/>
              </a:rPr>
              <a:t> T, Yamamoto N, Shinagawa K, Hatta T, </a:t>
            </a:r>
            <a:r>
              <a:rPr lang="en-US" sz="2000" b="0" i="0" dirty="0" err="1">
                <a:solidFill>
                  <a:schemeClr val="bg1"/>
                </a:solidFill>
                <a:effectLst/>
                <a:latin typeface="BlinkMacSystemFont"/>
              </a:rPr>
              <a:t>Itoi</a:t>
            </a:r>
            <a:r>
              <a:rPr lang="en-US" sz="2000" b="0" i="0" dirty="0">
                <a:solidFill>
                  <a:schemeClr val="bg1"/>
                </a:solidFill>
                <a:effectLst/>
                <a:latin typeface="BlinkMacSystemFont"/>
              </a:rPr>
              <a:t> E. Mechanism and patterns of bone loss in patients with anterior shoulder dislocation. </a:t>
            </a:r>
            <a:r>
              <a:rPr lang="en-US" sz="2000" b="0" i="1" dirty="0">
                <a:solidFill>
                  <a:schemeClr val="bg1"/>
                </a:solidFill>
                <a:effectLst/>
                <a:latin typeface="BlinkMacSystemFont"/>
              </a:rPr>
              <a:t>J Shoulder Elbow Surg</a:t>
            </a:r>
            <a:r>
              <a:rPr lang="en-US" sz="2000" b="0" i="0" dirty="0">
                <a:solidFill>
                  <a:schemeClr val="bg1"/>
                </a:solidFill>
                <a:effectLst/>
                <a:latin typeface="BlinkMacSystemFont"/>
              </a:rPr>
              <a:t>. 2020;29(10):1974-1980. doi:10.1016/j.jse.2020.03.022</a:t>
            </a:r>
          </a:p>
          <a:p>
            <a:r>
              <a:rPr lang="en-US" sz="2000" b="0" i="0" dirty="0">
                <a:solidFill>
                  <a:schemeClr val="bg1"/>
                </a:solidFill>
                <a:effectLst/>
                <a:latin typeface="BlinkMacSystemFont"/>
              </a:rPr>
              <a:t>Provencher MT, </a:t>
            </a:r>
            <a:r>
              <a:rPr lang="en-US" sz="2000" b="0" i="0" dirty="0" err="1">
                <a:solidFill>
                  <a:schemeClr val="bg1"/>
                </a:solidFill>
                <a:effectLst/>
                <a:latin typeface="BlinkMacSystemFont"/>
              </a:rPr>
              <a:t>Midtgaard</a:t>
            </a:r>
            <a:r>
              <a:rPr lang="en-US" sz="2000" b="0" i="0" dirty="0">
                <a:solidFill>
                  <a:schemeClr val="bg1"/>
                </a:solidFill>
                <a:effectLst/>
                <a:latin typeface="BlinkMacSystemFont"/>
              </a:rPr>
              <a:t> KS, Owens BD, </a:t>
            </a:r>
            <a:r>
              <a:rPr lang="en-US" sz="2000" b="0" i="0" dirty="0" err="1">
                <a:solidFill>
                  <a:schemeClr val="bg1"/>
                </a:solidFill>
                <a:effectLst/>
                <a:latin typeface="BlinkMacSystemFont"/>
              </a:rPr>
              <a:t>Tokish</a:t>
            </a:r>
            <a:r>
              <a:rPr lang="en-US" sz="2000" b="0" i="0" dirty="0">
                <a:solidFill>
                  <a:schemeClr val="bg1"/>
                </a:solidFill>
                <a:effectLst/>
                <a:latin typeface="BlinkMacSystemFont"/>
              </a:rPr>
              <a:t> JM. Diagnosis and Management of Traumatic Anterior Shoulder Instability [published online ahead of print, 2020 Dec 3]. </a:t>
            </a:r>
            <a:r>
              <a:rPr lang="en-US" sz="2000" b="0" i="1" dirty="0">
                <a:solidFill>
                  <a:schemeClr val="bg1"/>
                </a:solidFill>
                <a:effectLst/>
                <a:latin typeface="BlinkMacSystemFont"/>
              </a:rPr>
              <a:t>J Am </a:t>
            </a:r>
            <a:r>
              <a:rPr lang="en-US" sz="2000" b="0" i="1" dirty="0" err="1">
                <a:solidFill>
                  <a:schemeClr val="bg1"/>
                </a:solidFill>
                <a:effectLst/>
                <a:latin typeface="BlinkMacSystemFont"/>
              </a:rPr>
              <a:t>Acad</a:t>
            </a:r>
            <a:r>
              <a:rPr lang="en-US" sz="2000" b="0" i="1" dirty="0">
                <a:solidFill>
                  <a:schemeClr val="bg1"/>
                </a:solidFill>
                <a:effectLst/>
                <a:latin typeface="BlinkMacSystemFont"/>
              </a:rPr>
              <a:t> </a:t>
            </a:r>
            <a:r>
              <a:rPr lang="en-US" sz="2000" b="0" i="1" dirty="0" err="1">
                <a:solidFill>
                  <a:schemeClr val="bg1"/>
                </a:solidFill>
                <a:effectLst/>
                <a:latin typeface="BlinkMacSystemFont"/>
              </a:rPr>
              <a:t>Orthop</a:t>
            </a:r>
            <a:r>
              <a:rPr lang="en-US" sz="2000" b="0" i="1" dirty="0">
                <a:solidFill>
                  <a:schemeClr val="bg1"/>
                </a:solidFill>
                <a:effectLst/>
                <a:latin typeface="BlinkMacSystemFont"/>
              </a:rPr>
              <a:t> Surg</a:t>
            </a:r>
            <a:r>
              <a:rPr lang="en-US" sz="2000" b="0" i="0" dirty="0">
                <a:solidFill>
                  <a:schemeClr val="bg1"/>
                </a:solidFill>
                <a:effectLst/>
                <a:latin typeface="BlinkMacSystemFont"/>
              </a:rPr>
              <a:t>. 2020;10.5435/JAAOS-D-20-00202. doi:10.5435/JAAOS-D-20-00202</a:t>
            </a:r>
          </a:p>
          <a:p>
            <a:r>
              <a:rPr lang="en-US" sz="2000" b="0" i="0" dirty="0">
                <a:solidFill>
                  <a:schemeClr val="bg1"/>
                </a:solidFill>
                <a:effectLst/>
              </a:rPr>
              <a:t>Abrams R, </a:t>
            </a:r>
            <a:r>
              <a:rPr lang="en-US" sz="2000" b="0" i="0" dirty="0" err="1">
                <a:solidFill>
                  <a:schemeClr val="bg1"/>
                </a:solidFill>
                <a:effectLst/>
              </a:rPr>
              <a:t>Akbarnia</a:t>
            </a:r>
            <a:r>
              <a:rPr lang="en-US" sz="2000" b="0" i="0" dirty="0">
                <a:solidFill>
                  <a:schemeClr val="bg1"/>
                </a:solidFill>
                <a:effectLst/>
              </a:rPr>
              <a:t> H. Shoulder Dislocations Overview. [Updated 2020 Nov 1]. In: </a:t>
            </a:r>
            <a:r>
              <a:rPr lang="en-US" sz="2000" b="0" i="0" dirty="0" err="1">
                <a:solidFill>
                  <a:schemeClr val="bg1"/>
                </a:solidFill>
                <a:effectLst/>
              </a:rPr>
              <a:t>StatPearls</a:t>
            </a:r>
            <a:r>
              <a:rPr lang="en-US" sz="2000" b="0" i="0" dirty="0">
                <a:solidFill>
                  <a:schemeClr val="bg1"/>
                </a:solidFill>
                <a:effectLst/>
              </a:rPr>
              <a:t> [Internet]. Treasure Island (FL): </a:t>
            </a:r>
            <a:r>
              <a:rPr lang="en-US" sz="2000" b="0" i="0" dirty="0" err="1">
                <a:solidFill>
                  <a:schemeClr val="bg1"/>
                </a:solidFill>
                <a:effectLst/>
              </a:rPr>
              <a:t>StatPearls</a:t>
            </a:r>
            <a:r>
              <a:rPr lang="en-US" sz="2000" b="0" i="0" dirty="0">
                <a:solidFill>
                  <a:schemeClr val="bg1"/>
                </a:solidFill>
                <a:effectLst/>
              </a:rPr>
              <a:t> Publishing; 2020 Jan-. Available from: https://www.ncbi.nlm.nih.gov/books/NBK459125/</a:t>
            </a:r>
          </a:p>
          <a:p>
            <a:r>
              <a:rPr lang="en-US" sz="2000" dirty="0">
                <a:solidFill>
                  <a:schemeClr val="bg1"/>
                </a:solidFill>
                <a:hlinkClick r:id="rId2">
                  <a:extLst>
                    <a:ext uri="{A12FA001-AC4F-418D-AE19-62706E023703}">
                      <ahyp:hlinkClr xmlns:ahyp="http://schemas.microsoft.com/office/drawing/2018/hyperlinkcolor" val="tx"/>
                    </a:ext>
                  </a:extLst>
                </a:hlinkClick>
              </a:rPr>
              <a:t>https://www.memorialhermann.org/patients-caregivers/pricing-estimates-and-information/</a:t>
            </a:r>
            <a:endParaRPr lang="en-US" sz="2000" dirty="0">
              <a:solidFill>
                <a:schemeClr val="bg1"/>
              </a:solidFill>
            </a:endParaRPr>
          </a:p>
          <a:p>
            <a:r>
              <a:rPr lang="en-US" sz="2000" dirty="0">
                <a:solidFill>
                  <a:schemeClr val="bg1"/>
                </a:solidFill>
                <a:hlinkClick r:id="rId3">
                  <a:extLst>
                    <a:ext uri="{A12FA001-AC4F-418D-AE19-62706E023703}">
                      <ahyp:hlinkClr xmlns:ahyp="http://schemas.microsoft.com/office/drawing/2018/hyperlinkcolor" val="tx"/>
                    </a:ext>
                  </a:extLst>
                </a:hlinkClick>
              </a:rPr>
              <a:t>https://radiopaedia.org</a:t>
            </a:r>
            <a:r>
              <a:rPr lang="en-US" sz="2000" dirty="0">
                <a:solidFill>
                  <a:schemeClr val="bg1"/>
                </a:solidFill>
              </a:rPr>
              <a:t> </a:t>
            </a:r>
          </a:p>
        </p:txBody>
      </p:sp>
    </p:spTree>
    <p:extLst>
      <p:ext uri="{BB962C8B-B14F-4D97-AF65-F5344CB8AC3E}">
        <p14:creationId xmlns:p14="http://schemas.microsoft.com/office/powerpoint/2010/main" val="3958697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CD889A8-B64D-41BC-828B-03492D48A7F6}"/>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5000"/>
          <a:stretch/>
        </p:blipFill>
        <p:spPr>
          <a:xfrm>
            <a:off x="20" y="1"/>
            <a:ext cx="12191980" cy="6857999"/>
          </a:xfrm>
          <a:prstGeom prst="rect">
            <a:avLst/>
          </a:prstGeom>
        </p:spPr>
      </p:pic>
      <p:sp>
        <p:nvSpPr>
          <p:cNvPr id="4" name="Title 3">
            <a:extLst>
              <a:ext uri="{FF2B5EF4-FFF2-40B4-BE49-F238E27FC236}">
                <a16:creationId xmlns:a16="http://schemas.microsoft.com/office/drawing/2014/main" id="{9770EF68-5AB2-40F5-80ED-3EA72D586AFE}"/>
              </a:ext>
            </a:extLst>
          </p:cNvPr>
          <p:cNvSpPr>
            <a:spLocks noGrp="1"/>
          </p:cNvSpPr>
          <p:nvPr>
            <p:ph type="ctrTitle"/>
          </p:nvPr>
        </p:nvSpPr>
        <p:spPr>
          <a:xfrm>
            <a:off x="1524000" y="1150354"/>
            <a:ext cx="9144000" cy="2900518"/>
          </a:xfrm>
        </p:spPr>
        <p:txBody>
          <a:bodyPr>
            <a:normAutofit/>
          </a:bodyPr>
          <a:lstStyle/>
          <a:p>
            <a:r>
              <a:rPr lang="en-US" dirty="0">
                <a:solidFill>
                  <a:srgbClr val="FFFFFF"/>
                </a:solidFill>
              </a:rPr>
              <a:t>Questions?</a:t>
            </a:r>
          </a:p>
        </p:txBody>
      </p:sp>
    </p:spTree>
    <p:extLst>
      <p:ext uri="{BB962C8B-B14F-4D97-AF65-F5344CB8AC3E}">
        <p14:creationId xmlns:p14="http://schemas.microsoft.com/office/powerpoint/2010/main" val="4275228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0A3F-0616-438E-895C-F5243F93E83D}"/>
              </a:ext>
            </a:extLst>
          </p:cNvPr>
          <p:cNvSpPr>
            <a:spLocks noGrp="1"/>
          </p:cNvSpPr>
          <p:nvPr>
            <p:ph type="title"/>
          </p:nvPr>
        </p:nvSpPr>
        <p:spPr/>
        <p:txBody>
          <a:bodyPr/>
          <a:lstStyle/>
          <a:p>
            <a:r>
              <a:rPr lang="en-US" dirty="0"/>
              <a:t>Differential Diagnosis and Initial Imaging</a:t>
            </a:r>
          </a:p>
        </p:txBody>
      </p:sp>
      <p:sp>
        <p:nvSpPr>
          <p:cNvPr id="3" name="Content Placeholder 2">
            <a:extLst>
              <a:ext uri="{FF2B5EF4-FFF2-40B4-BE49-F238E27FC236}">
                <a16:creationId xmlns:a16="http://schemas.microsoft.com/office/drawing/2014/main" id="{F6A6CD9A-F6BB-4CFD-B77B-BFB85E48172F}"/>
              </a:ext>
            </a:extLst>
          </p:cNvPr>
          <p:cNvSpPr>
            <a:spLocks noGrp="1"/>
          </p:cNvSpPr>
          <p:nvPr>
            <p:ph idx="1"/>
          </p:nvPr>
        </p:nvSpPr>
        <p:spPr/>
        <p:txBody>
          <a:bodyPr/>
          <a:lstStyle/>
          <a:p>
            <a:r>
              <a:rPr lang="en-US" dirty="0"/>
              <a:t>DDx:</a:t>
            </a:r>
          </a:p>
          <a:p>
            <a:pPr lvl="1"/>
            <a:r>
              <a:rPr lang="en-US" dirty="0"/>
              <a:t>Clavicle fracture</a:t>
            </a:r>
          </a:p>
          <a:p>
            <a:pPr lvl="1"/>
            <a:r>
              <a:rPr lang="en-US" dirty="0"/>
              <a:t>Shoulder dislocation</a:t>
            </a:r>
          </a:p>
          <a:p>
            <a:pPr lvl="1"/>
            <a:r>
              <a:rPr lang="en-US" dirty="0"/>
              <a:t>Humeral fracture</a:t>
            </a:r>
          </a:p>
          <a:p>
            <a:pPr lvl="1"/>
            <a:r>
              <a:rPr lang="en-US" dirty="0"/>
              <a:t>AC joint separation </a:t>
            </a:r>
          </a:p>
          <a:p>
            <a:r>
              <a:rPr lang="en-US" dirty="0"/>
              <a:t>Initial Imaging</a:t>
            </a:r>
          </a:p>
          <a:p>
            <a:pPr lvl="1"/>
            <a:r>
              <a:rPr lang="en-US" dirty="0"/>
              <a:t>Xray Shoulder 2 Views</a:t>
            </a:r>
          </a:p>
          <a:p>
            <a:pPr lvl="1"/>
            <a:r>
              <a:rPr lang="en-US" dirty="0"/>
              <a:t>Xray Clavicle</a:t>
            </a:r>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388634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CF5D180-7D87-40CE-9E8A-0D14BEB3B0F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577"/>
          <a:stretch/>
        </p:blipFill>
        <p:spPr bwMode="auto">
          <a:xfrm>
            <a:off x="79510" y="1386926"/>
            <a:ext cx="6369311" cy="43121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264B217-D68D-44FF-B45E-E91116CB8BC7}"/>
              </a:ext>
            </a:extLst>
          </p:cNvPr>
          <p:cNvSpPr txBox="1"/>
          <p:nvPr/>
        </p:nvSpPr>
        <p:spPr>
          <a:xfrm>
            <a:off x="7044292" y="80547"/>
            <a:ext cx="5552387" cy="461665"/>
          </a:xfrm>
          <a:prstGeom prst="rect">
            <a:avLst/>
          </a:prstGeom>
          <a:noFill/>
        </p:spPr>
        <p:txBody>
          <a:bodyPr wrap="square" rtlCol="0">
            <a:spAutoFit/>
          </a:bodyPr>
          <a:lstStyle/>
          <a:p>
            <a:r>
              <a:rPr lang="en-US" sz="2400" dirty="0">
                <a:solidFill>
                  <a:schemeClr val="bg1"/>
                </a:solidFill>
              </a:rPr>
              <a:t>XR Shoulder AP View (12/3/2020)</a:t>
            </a:r>
          </a:p>
        </p:txBody>
      </p:sp>
      <p:sp>
        <p:nvSpPr>
          <p:cNvPr id="19" name="TextBox 18">
            <a:extLst>
              <a:ext uri="{FF2B5EF4-FFF2-40B4-BE49-F238E27FC236}">
                <a16:creationId xmlns:a16="http://schemas.microsoft.com/office/drawing/2014/main" id="{8DC558D5-2E60-4775-8F4A-7CAA39126F2D}"/>
              </a:ext>
            </a:extLst>
          </p:cNvPr>
          <p:cNvSpPr txBox="1"/>
          <p:nvPr/>
        </p:nvSpPr>
        <p:spPr>
          <a:xfrm>
            <a:off x="1291059" y="697238"/>
            <a:ext cx="4323806" cy="461665"/>
          </a:xfrm>
          <a:prstGeom prst="rect">
            <a:avLst/>
          </a:prstGeom>
          <a:noFill/>
        </p:spPr>
        <p:txBody>
          <a:bodyPr wrap="square" rtlCol="0">
            <a:spAutoFit/>
          </a:bodyPr>
          <a:lstStyle/>
          <a:p>
            <a:r>
              <a:rPr lang="en-US" sz="2400" dirty="0">
                <a:solidFill>
                  <a:schemeClr val="bg1"/>
                </a:solidFill>
              </a:rPr>
              <a:t>Normal XR Shoulder AP View</a:t>
            </a:r>
          </a:p>
        </p:txBody>
      </p:sp>
      <p:pic>
        <p:nvPicPr>
          <p:cNvPr id="21" name="Picture 20">
            <a:extLst>
              <a:ext uri="{FF2B5EF4-FFF2-40B4-BE49-F238E27FC236}">
                <a16:creationId xmlns:a16="http://schemas.microsoft.com/office/drawing/2014/main" id="{1DCB53F3-82F3-4017-A0E2-B7FC745AC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214" y="564544"/>
            <a:ext cx="5552387" cy="5746300"/>
          </a:xfrm>
          <a:prstGeom prst="rect">
            <a:avLst/>
          </a:prstGeom>
        </p:spPr>
      </p:pic>
      <p:sp>
        <p:nvSpPr>
          <p:cNvPr id="22" name="TextBox 21">
            <a:extLst>
              <a:ext uri="{FF2B5EF4-FFF2-40B4-BE49-F238E27FC236}">
                <a16:creationId xmlns:a16="http://schemas.microsoft.com/office/drawing/2014/main" id="{ED5EB631-9352-4F57-A380-9167D0A9C1FB}"/>
              </a:ext>
            </a:extLst>
          </p:cNvPr>
          <p:cNvSpPr txBox="1"/>
          <p:nvPr/>
        </p:nvSpPr>
        <p:spPr>
          <a:xfrm>
            <a:off x="2258155" y="5699097"/>
            <a:ext cx="3421930" cy="276999"/>
          </a:xfrm>
          <a:prstGeom prst="rect">
            <a:avLst/>
          </a:prstGeom>
          <a:noFill/>
        </p:spPr>
        <p:txBody>
          <a:bodyPr wrap="square" rtlCol="0">
            <a:spAutoFit/>
          </a:bodyPr>
          <a:lstStyle/>
          <a:p>
            <a:r>
              <a:rPr lang="en-US" sz="1200" dirty="0">
                <a:solidFill>
                  <a:schemeClr val="bg1"/>
                </a:solidFill>
              </a:rPr>
              <a:t>wikiradiography.net</a:t>
            </a:r>
            <a:endParaRPr lang="en-US" sz="1200" dirty="0"/>
          </a:p>
        </p:txBody>
      </p:sp>
      <p:cxnSp>
        <p:nvCxnSpPr>
          <p:cNvPr id="25" name="Straight Arrow Connector 24">
            <a:extLst>
              <a:ext uri="{FF2B5EF4-FFF2-40B4-BE49-F238E27FC236}">
                <a16:creationId xmlns:a16="http://schemas.microsoft.com/office/drawing/2014/main" id="{22610192-5104-4E86-9B3C-A1D3544026FF}"/>
              </a:ext>
            </a:extLst>
          </p:cNvPr>
          <p:cNvCxnSpPr>
            <a:cxnSpLocks/>
          </p:cNvCxnSpPr>
          <p:nvPr/>
        </p:nvCxnSpPr>
        <p:spPr>
          <a:xfrm>
            <a:off x="8816454" y="1487606"/>
            <a:ext cx="0" cy="743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8BD37A9-F6CC-4D9F-9D37-999BCBC1EB7A}"/>
              </a:ext>
            </a:extLst>
          </p:cNvPr>
          <p:cNvSpPr txBox="1"/>
          <p:nvPr/>
        </p:nvSpPr>
        <p:spPr>
          <a:xfrm>
            <a:off x="8397918" y="1163521"/>
            <a:ext cx="1535365" cy="338554"/>
          </a:xfrm>
          <a:prstGeom prst="rect">
            <a:avLst/>
          </a:prstGeom>
          <a:noFill/>
        </p:spPr>
        <p:txBody>
          <a:bodyPr wrap="square" rtlCol="0">
            <a:spAutoFit/>
          </a:bodyPr>
          <a:lstStyle/>
          <a:p>
            <a:r>
              <a:rPr lang="en-US" sz="1600" dirty="0">
                <a:solidFill>
                  <a:schemeClr val="bg1"/>
                </a:solidFill>
              </a:rPr>
              <a:t>clavicle</a:t>
            </a:r>
          </a:p>
        </p:txBody>
      </p:sp>
      <p:cxnSp>
        <p:nvCxnSpPr>
          <p:cNvPr id="29" name="Straight Arrow Connector 28">
            <a:extLst>
              <a:ext uri="{FF2B5EF4-FFF2-40B4-BE49-F238E27FC236}">
                <a16:creationId xmlns:a16="http://schemas.microsoft.com/office/drawing/2014/main" id="{A5409A55-DA60-4F28-B658-87A8CDC52161}"/>
              </a:ext>
            </a:extLst>
          </p:cNvPr>
          <p:cNvCxnSpPr>
            <a:cxnSpLocks/>
          </p:cNvCxnSpPr>
          <p:nvPr/>
        </p:nvCxnSpPr>
        <p:spPr>
          <a:xfrm flipH="1">
            <a:off x="10835972" y="1726443"/>
            <a:ext cx="320723" cy="702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1CD67A6-73A8-43D7-8DDC-F87DE54BA985}"/>
              </a:ext>
            </a:extLst>
          </p:cNvPr>
          <p:cNvSpPr txBox="1"/>
          <p:nvPr/>
        </p:nvSpPr>
        <p:spPr>
          <a:xfrm>
            <a:off x="10794632" y="1394713"/>
            <a:ext cx="1071343" cy="338554"/>
          </a:xfrm>
          <a:prstGeom prst="rect">
            <a:avLst/>
          </a:prstGeom>
          <a:noFill/>
        </p:spPr>
        <p:txBody>
          <a:bodyPr wrap="square" rtlCol="0">
            <a:spAutoFit/>
          </a:bodyPr>
          <a:lstStyle/>
          <a:p>
            <a:r>
              <a:rPr lang="en-US" sz="1600" dirty="0">
                <a:solidFill>
                  <a:schemeClr val="bg1"/>
                </a:solidFill>
              </a:rPr>
              <a:t>AC joint</a:t>
            </a:r>
          </a:p>
        </p:txBody>
      </p:sp>
      <p:cxnSp>
        <p:nvCxnSpPr>
          <p:cNvPr id="34" name="Straight Arrow Connector 33">
            <a:extLst>
              <a:ext uri="{FF2B5EF4-FFF2-40B4-BE49-F238E27FC236}">
                <a16:creationId xmlns:a16="http://schemas.microsoft.com/office/drawing/2014/main" id="{8683C111-10A4-4324-B369-06617BE3D88B}"/>
              </a:ext>
            </a:extLst>
          </p:cNvPr>
          <p:cNvCxnSpPr>
            <a:cxnSpLocks/>
            <a:stCxn id="36" idx="2"/>
          </p:cNvCxnSpPr>
          <p:nvPr/>
        </p:nvCxnSpPr>
        <p:spPr>
          <a:xfrm flipH="1">
            <a:off x="9536000" y="2043493"/>
            <a:ext cx="379536" cy="1310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606AA92-7CB2-4F37-A600-6CC8A7E94C19}"/>
              </a:ext>
            </a:extLst>
          </p:cNvPr>
          <p:cNvSpPr txBox="1"/>
          <p:nvPr/>
        </p:nvSpPr>
        <p:spPr>
          <a:xfrm>
            <a:off x="9015769" y="1704939"/>
            <a:ext cx="1799533" cy="338554"/>
          </a:xfrm>
          <a:prstGeom prst="rect">
            <a:avLst/>
          </a:prstGeom>
          <a:noFill/>
        </p:spPr>
        <p:txBody>
          <a:bodyPr wrap="square" rtlCol="0">
            <a:spAutoFit/>
          </a:bodyPr>
          <a:lstStyle/>
          <a:p>
            <a:r>
              <a:rPr lang="en-US" sz="1600" dirty="0">
                <a:solidFill>
                  <a:schemeClr val="bg1"/>
                </a:solidFill>
              </a:rPr>
              <a:t>head of humerus</a:t>
            </a:r>
          </a:p>
        </p:txBody>
      </p:sp>
      <p:sp>
        <p:nvSpPr>
          <p:cNvPr id="39" name="TextBox 38">
            <a:extLst>
              <a:ext uri="{FF2B5EF4-FFF2-40B4-BE49-F238E27FC236}">
                <a16:creationId xmlns:a16="http://schemas.microsoft.com/office/drawing/2014/main" id="{9545FD3A-F42B-4A39-AB90-98753BC078E3}"/>
              </a:ext>
            </a:extLst>
          </p:cNvPr>
          <p:cNvSpPr txBox="1"/>
          <p:nvPr/>
        </p:nvSpPr>
        <p:spPr>
          <a:xfrm>
            <a:off x="10863192" y="2886019"/>
            <a:ext cx="1483047" cy="584775"/>
          </a:xfrm>
          <a:prstGeom prst="rect">
            <a:avLst/>
          </a:prstGeom>
          <a:noFill/>
        </p:spPr>
        <p:txBody>
          <a:bodyPr wrap="square" rtlCol="0">
            <a:spAutoFit/>
          </a:bodyPr>
          <a:lstStyle/>
          <a:p>
            <a:r>
              <a:rPr lang="en-US" sz="1600" dirty="0">
                <a:solidFill>
                  <a:schemeClr val="bg1"/>
                </a:solidFill>
              </a:rPr>
              <a:t>glenoid fossa</a:t>
            </a:r>
          </a:p>
          <a:p>
            <a:endParaRPr lang="en-US" sz="1600" dirty="0">
              <a:solidFill>
                <a:schemeClr val="bg1"/>
              </a:solidFill>
            </a:endParaRPr>
          </a:p>
        </p:txBody>
      </p:sp>
      <p:cxnSp>
        <p:nvCxnSpPr>
          <p:cNvPr id="41" name="Straight Arrow Connector 40">
            <a:extLst>
              <a:ext uri="{FF2B5EF4-FFF2-40B4-BE49-F238E27FC236}">
                <a16:creationId xmlns:a16="http://schemas.microsoft.com/office/drawing/2014/main" id="{ABD8F417-0506-4D82-8D5C-89CBE12D5549}"/>
              </a:ext>
            </a:extLst>
          </p:cNvPr>
          <p:cNvCxnSpPr>
            <a:cxnSpLocks/>
          </p:cNvCxnSpPr>
          <p:nvPr/>
        </p:nvCxnSpPr>
        <p:spPr>
          <a:xfrm flipH="1">
            <a:off x="10413242" y="3126467"/>
            <a:ext cx="459170" cy="1693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24566DA-7EF9-449F-89DA-28DE84F94864}"/>
              </a:ext>
            </a:extLst>
          </p:cNvPr>
          <p:cNvCxnSpPr>
            <a:cxnSpLocks/>
          </p:cNvCxnSpPr>
          <p:nvPr/>
        </p:nvCxnSpPr>
        <p:spPr>
          <a:xfrm flipV="1">
            <a:off x="10242644" y="3745064"/>
            <a:ext cx="70198" cy="7034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A0B91EF-39F2-4A0B-9214-B48324646D47}"/>
              </a:ext>
            </a:extLst>
          </p:cNvPr>
          <p:cNvSpPr txBox="1"/>
          <p:nvPr/>
        </p:nvSpPr>
        <p:spPr>
          <a:xfrm>
            <a:off x="9159433" y="4448521"/>
            <a:ext cx="2879674" cy="338554"/>
          </a:xfrm>
          <a:prstGeom prst="rect">
            <a:avLst/>
          </a:prstGeom>
          <a:noFill/>
        </p:spPr>
        <p:txBody>
          <a:bodyPr wrap="square" rtlCol="0">
            <a:spAutoFit/>
          </a:bodyPr>
          <a:lstStyle/>
          <a:p>
            <a:r>
              <a:rPr lang="en-US" sz="1600" dirty="0">
                <a:solidFill>
                  <a:schemeClr val="bg1"/>
                </a:solidFill>
              </a:rPr>
              <a:t>anterior inferior glenoid rim</a:t>
            </a:r>
          </a:p>
        </p:txBody>
      </p:sp>
      <p:cxnSp>
        <p:nvCxnSpPr>
          <p:cNvPr id="49" name="Straight Arrow Connector 48">
            <a:extLst>
              <a:ext uri="{FF2B5EF4-FFF2-40B4-BE49-F238E27FC236}">
                <a16:creationId xmlns:a16="http://schemas.microsoft.com/office/drawing/2014/main" id="{2C95818D-94D9-47F3-8378-E87AD5D8A095}"/>
              </a:ext>
            </a:extLst>
          </p:cNvPr>
          <p:cNvCxnSpPr>
            <a:cxnSpLocks/>
          </p:cNvCxnSpPr>
          <p:nvPr/>
        </p:nvCxnSpPr>
        <p:spPr>
          <a:xfrm flipH="1">
            <a:off x="9964066" y="2043493"/>
            <a:ext cx="87510" cy="11950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05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29E423-9173-4E9F-B267-7FA527EAEE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38E02C8-93BF-4720-8B82-C718B9CB0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99" y="272071"/>
            <a:ext cx="11441941" cy="6313858"/>
          </a:xfrm>
          <a:prstGeom prst="rect">
            <a:avLst/>
          </a:prstGeom>
        </p:spPr>
      </p:pic>
      <p:cxnSp>
        <p:nvCxnSpPr>
          <p:cNvPr id="6" name="Straight Arrow Connector 5">
            <a:extLst>
              <a:ext uri="{FF2B5EF4-FFF2-40B4-BE49-F238E27FC236}">
                <a16:creationId xmlns:a16="http://schemas.microsoft.com/office/drawing/2014/main" id="{5B6F634E-3DB5-46B0-8B57-B60FB295A060}"/>
              </a:ext>
            </a:extLst>
          </p:cNvPr>
          <p:cNvCxnSpPr>
            <a:cxnSpLocks/>
          </p:cNvCxnSpPr>
          <p:nvPr/>
        </p:nvCxnSpPr>
        <p:spPr>
          <a:xfrm flipV="1">
            <a:off x="8165990" y="5160398"/>
            <a:ext cx="0" cy="7792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693D85-A45E-4B7E-9F48-A370E26271B6}"/>
              </a:ext>
            </a:extLst>
          </p:cNvPr>
          <p:cNvSpPr txBox="1"/>
          <p:nvPr/>
        </p:nvSpPr>
        <p:spPr>
          <a:xfrm>
            <a:off x="6774511" y="5926300"/>
            <a:ext cx="3808674" cy="369332"/>
          </a:xfrm>
          <a:prstGeom prst="rect">
            <a:avLst/>
          </a:prstGeom>
          <a:noFill/>
        </p:spPr>
        <p:txBody>
          <a:bodyPr wrap="square" rtlCol="0">
            <a:spAutoFit/>
          </a:bodyPr>
          <a:lstStyle/>
          <a:p>
            <a:r>
              <a:rPr lang="en-US" dirty="0">
                <a:solidFill>
                  <a:schemeClr val="bg1"/>
                </a:solidFill>
              </a:rPr>
              <a:t>anterior inferior glenoid rim</a:t>
            </a:r>
          </a:p>
        </p:txBody>
      </p:sp>
      <p:sp>
        <p:nvSpPr>
          <p:cNvPr id="11" name="Rectangle 10">
            <a:extLst>
              <a:ext uri="{FF2B5EF4-FFF2-40B4-BE49-F238E27FC236}">
                <a16:creationId xmlns:a16="http://schemas.microsoft.com/office/drawing/2014/main" id="{6F6B9C27-2104-411F-B913-387867A210E7}"/>
              </a:ext>
            </a:extLst>
          </p:cNvPr>
          <p:cNvSpPr/>
          <p:nvPr/>
        </p:nvSpPr>
        <p:spPr>
          <a:xfrm>
            <a:off x="8873656" y="119270"/>
            <a:ext cx="2957885" cy="1587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52DDAA7-47B2-49BF-A686-67572252D991}"/>
              </a:ext>
            </a:extLst>
          </p:cNvPr>
          <p:cNvSpPr txBox="1"/>
          <p:nvPr/>
        </p:nvSpPr>
        <p:spPr>
          <a:xfrm>
            <a:off x="8165990" y="508436"/>
            <a:ext cx="5552387" cy="461665"/>
          </a:xfrm>
          <a:prstGeom prst="rect">
            <a:avLst/>
          </a:prstGeom>
          <a:noFill/>
        </p:spPr>
        <p:txBody>
          <a:bodyPr wrap="square" rtlCol="0">
            <a:spAutoFit/>
          </a:bodyPr>
          <a:lstStyle/>
          <a:p>
            <a:r>
              <a:rPr lang="en-US" sz="2400" dirty="0">
                <a:solidFill>
                  <a:schemeClr val="bg1"/>
                </a:solidFill>
              </a:rPr>
              <a:t>XR Clavicle (12/3/2020)</a:t>
            </a:r>
          </a:p>
        </p:txBody>
      </p:sp>
      <p:cxnSp>
        <p:nvCxnSpPr>
          <p:cNvPr id="14" name="Straight Arrow Connector 13">
            <a:extLst>
              <a:ext uri="{FF2B5EF4-FFF2-40B4-BE49-F238E27FC236}">
                <a16:creationId xmlns:a16="http://schemas.microsoft.com/office/drawing/2014/main" id="{C36C5D97-B639-417E-BA29-46378AD0D49B}"/>
              </a:ext>
            </a:extLst>
          </p:cNvPr>
          <p:cNvCxnSpPr>
            <a:cxnSpLocks/>
          </p:cNvCxnSpPr>
          <p:nvPr/>
        </p:nvCxnSpPr>
        <p:spPr>
          <a:xfrm>
            <a:off x="7523259" y="3063179"/>
            <a:ext cx="0" cy="1365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66C6DF0-E77D-4A15-926B-6D3571376969}"/>
              </a:ext>
            </a:extLst>
          </p:cNvPr>
          <p:cNvSpPr txBox="1"/>
          <p:nvPr/>
        </p:nvSpPr>
        <p:spPr>
          <a:xfrm>
            <a:off x="6774511" y="2693847"/>
            <a:ext cx="2472853" cy="369332"/>
          </a:xfrm>
          <a:prstGeom prst="rect">
            <a:avLst/>
          </a:prstGeom>
          <a:noFill/>
        </p:spPr>
        <p:txBody>
          <a:bodyPr wrap="square" rtlCol="0">
            <a:spAutoFit/>
          </a:bodyPr>
          <a:lstStyle/>
          <a:p>
            <a:r>
              <a:rPr lang="en-US" dirty="0">
                <a:solidFill>
                  <a:schemeClr val="bg1"/>
                </a:solidFill>
              </a:rPr>
              <a:t>head of humerus</a:t>
            </a:r>
          </a:p>
        </p:txBody>
      </p:sp>
    </p:spTree>
    <p:extLst>
      <p:ext uri="{BB962C8B-B14F-4D97-AF65-F5344CB8AC3E}">
        <p14:creationId xmlns:p14="http://schemas.microsoft.com/office/powerpoint/2010/main" val="320728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7144A8-9579-4343-BB95-5F370CE0F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910" y="304800"/>
            <a:ext cx="6460090" cy="6051330"/>
          </a:xfrm>
          <a:prstGeom prst="rect">
            <a:avLst/>
          </a:prstGeom>
        </p:spPr>
      </p:pic>
      <p:pic>
        <p:nvPicPr>
          <p:cNvPr id="3" name="Content Placeholder 2">
            <a:extLst>
              <a:ext uri="{FF2B5EF4-FFF2-40B4-BE49-F238E27FC236}">
                <a16:creationId xmlns:a16="http://schemas.microsoft.com/office/drawing/2014/main" id="{5F1091C3-73EC-45EE-B7D1-CAD6D6944526}"/>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4398"/>
          <a:stretch/>
        </p:blipFill>
        <p:spPr bwMode="auto">
          <a:xfrm>
            <a:off x="1" y="1168300"/>
            <a:ext cx="5553006" cy="464575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3A34817C-985C-4896-92CC-E09295E204A4}"/>
              </a:ext>
            </a:extLst>
          </p:cNvPr>
          <p:cNvCxnSpPr>
            <a:cxnSpLocks/>
          </p:cNvCxnSpPr>
          <p:nvPr/>
        </p:nvCxnSpPr>
        <p:spPr>
          <a:xfrm flipV="1">
            <a:off x="9765254" y="2631961"/>
            <a:ext cx="110267" cy="79703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5C01F25-8B91-489C-AC2E-2A06388DEE0A}"/>
              </a:ext>
            </a:extLst>
          </p:cNvPr>
          <p:cNvCxnSpPr>
            <a:cxnSpLocks/>
          </p:cNvCxnSpPr>
          <p:nvPr/>
        </p:nvCxnSpPr>
        <p:spPr>
          <a:xfrm>
            <a:off x="9765254" y="1764254"/>
            <a:ext cx="0" cy="4840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41E0466-6A9F-4691-915E-FD167AE3D380}"/>
              </a:ext>
            </a:extLst>
          </p:cNvPr>
          <p:cNvSpPr txBox="1"/>
          <p:nvPr/>
        </p:nvSpPr>
        <p:spPr>
          <a:xfrm>
            <a:off x="750370" y="582277"/>
            <a:ext cx="4323806" cy="461665"/>
          </a:xfrm>
          <a:prstGeom prst="rect">
            <a:avLst/>
          </a:prstGeom>
          <a:noFill/>
        </p:spPr>
        <p:txBody>
          <a:bodyPr wrap="square" rtlCol="0">
            <a:spAutoFit/>
          </a:bodyPr>
          <a:lstStyle/>
          <a:p>
            <a:r>
              <a:rPr lang="en-US" sz="2400" dirty="0">
                <a:solidFill>
                  <a:schemeClr val="bg1"/>
                </a:solidFill>
              </a:rPr>
              <a:t>Normal XR Shoulder AP View</a:t>
            </a:r>
          </a:p>
        </p:txBody>
      </p:sp>
      <p:sp>
        <p:nvSpPr>
          <p:cNvPr id="8" name="TextBox 7">
            <a:extLst>
              <a:ext uri="{FF2B5EF4-FFF2-40B4-BE49-F238E27FC236}">
                <a16:creationId xmlns:a16="http://schemas.microsoft.com/office/drawing/2014/main" id="{C63CD475-D8CE-4364-B8BE-9545618D46C2}"/>
              </a:ext>
            </a:extLst>
          </p:cNvPr>
          <p:cNvSpPr txBox="1"/>
          <p:nvPr/>
        </p:nvSpPr>
        <p:spPr>
          <a:xfrm>
            <a:off x="3970352" y="14684"/>
            <a:ext cx="8361807" cy="461665"/>
          </a:xfrm>
          <a:prstGeom prst="rect">
            <a:avLst/>
          </a:prstGeom>
          <a:noFill/>
        </p:spPr>
        <p:txBody>
          <a:bodyPr wrap="square" rtlCol="0">
            <a:spAutoFit/>
          </a:bodyPr>
          <a:lstStyle/>
          <a:p>
            <a:r>
              <a:rPr lang="en-US" sz="2400" dirty="0">
                <a:solidFill>
                  <a:schemeClr val="bg1"/>
                </a:solidFill>
              </a:rPr>
              <a:t>XR Shoulder AP View – Post-Reduction Attempt in ED (12/4/2020)</a:t>
            </a:r>
          </a:p>
        </p:txBody>
      </p:sp>
      <p:sp>
        <p:nvSpPr>
          <p:cNvPr id="2" name="Rectangle 1">
            <a:extLst>
              <a:ext uri="{FF2B5EF4-FFF2-40B4-BE49-F238E27FC236}">
                <a16:creationId xmlns:a16="http://schemas.microsoft.com/office/drawing/2014/main" id="{20FCBC1D-7ADD-4687-85DA-E7BE6BD84044}"/>
              </a:ext>
            </a:extLst>
          </p:cNvPr>
          <p:cNvSpPr/>
          <p:nvPr/>
        </p:nvSpPr>
        <p:spPr>
          <a:xfrm>
            <a:off x="8221649" y="437322"/>
            <a:ext cx="3824548" cy="874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72056C-92C4-4BA3-A4B3-A3688F48DF2E}"/>
              </a:ext>
            </a:extLst>
          </p:cNvPr>
          <p:cNvSpPr txBox="1"/>
          <p:nvPr/>
        </p:nvSpPr>
        <p:spPr>
          <a:xfrm>
            <a:off x="8975754" y="1447488"/>
            <a:ext cx="1799533" cy="338554"/>
          </a:xfrm>
          <a:prstGeom prst="rect">
            <a:avLst/>
          </a:prstGeom>
          <a:noFill/>
        </p:spPr>
        <p:txBody>
          <a:bodyPr wrap="square" rtlCol="0">
            <a:spAutoFit/>
          </a:bodyPr>
          <a:lstStyle/>
          <a:p>
            <a:r>
              <a:rPr lang="en-US" sz="1600" dirty="0">
                <a:solidFill>
                  <a:schemeClr val="bg1"/>
                </a:solidFill>
              </a:rPr>
              <a:t>head of humerus</a:t>
            </a:r>
          </a:p>
        </p:txBody>
      </p:sp>
      <p:sp>
        <p:nvSpPr>
          <p:cNvPr id="10" name="TextBox 9">
            <a:extLst>
              <a:ext uri="{FF2B5EF4-FFF2-40B4-BE49-F238E27FC236}">
                <a16:creationId xmlns:a16="http://schemas.microsoft.com/office/drawing/2014/main" id="{E5CB3F50-8348-4FA3-AC40-62680787F144}"/>
              </a:ext>
            </a:extLst>
          </p:cNvPr>
          <p:cNvSpPr txBox="1"/>
          <p:nvPr/>
        </p:nvSpPr>
        <p:spPr>
          <a:xfrm>
            <a:off x="8383325" y="3412343"/>
            <a:ext cx="3808674" cy="369332"/>
          </a:xfrm>
          <a:prstGeom prst="rect">
            <a:avLst/>
          </a:prstGeom>
          <a:noFill/>
        </p:spPr>
        <p:txBody>
          <a:bodyPr wrap="square" rtlCol="0">
            <a:spAutoFit/>
          </a:bodyPr>
          <a:lstStyle/>
          <a:p>
            <a:r>
              <a:rPr lang="en-US" dirty="0">
                <a:solidFill>
                  <a:schemeClr val="bg1"/>
                </a:solidFill>
              </a:rPr>
              <a:t>anterior inferior glenoid rim</a:t>
            </a:r>
          </a:p>
        </p:txBody>
      </p:sp>
    </p:spTree>
    <p:extLst>
      <p:ext uri="{BB962C8B-B14F-4D97-AF65-F5344CB8AC3E}">
        <p14:creationId xmlns:p14="http://schemas.microsoft.com/office/powerpoint/2010/main" val="421255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EF2F876-690C-46C7-9782-BBF7439A8D8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070" t="5050" b="25028"/>
          <a:stretch/>
        </p:blipFill>
        <p:spPr>
          <a:xfrm>
            <a:off x="3291840" y="560550"/>
            <a:ext cx="6152122" cy="6297449"/>
          </a:xfrm>
        </p:spPr>
      </p:pic>
      <p:sp>
        <p:nvSpPr>
          <p:cNvPr id="4" name="TextBox 3">
            <a:extLst>
              <a:ext uri="{FF2B5EF4-FFF2-40B4-BE49-F238E27FC236}">
                <a16:creationId xmlns:a16="http://schemas.microsoft.com/office/drawing/2014/main" id="{EBF94AFB-CAE9-42D0-8623-7E564752710E}"/>
              </a:ext>
            </a:extLst>
          </p:cNvPr>
          <p:cNvSpPr txBox="1"/>
          <p:nvPr/>
        </p:nvSpPr>
        <p:spPr>
          <a:xfrm>
            <a:off x="2448646" y="107359"/>
            <a:ext cx="9096355" cy="461665"/>
          </a:xfrm>
          <a:prstGeom prst="rect">
            <a:avLst/>
          </a:prstGeom>
          <a:noFill/>
        </p:spPr>
        <p:txBody>
          <a:bodyPr wrap="square" rtlCol="0">
            <a:spAutoFit/>
          </a:bodyPr>
          <a:lstStyle/>
          <a:p>
            <a:r>
              <a:rPr lang="en-US" sz="2400" dirty="0">
                <a:solidFill>
                  <a:schemeClr val="bg1"/>
                </a:solidFill>
              </a:rPr>
              <a:t>Patient’s XR Shoulder AP View – Post-Reduction by Ortho (12/4/2020)</a:t>
            </a:r>
          </a:p>
        </p:txBody>
      </p:sp>
      <p:cxnSp>
        <p:nvCxnSpPr>
          <p:cNvPr id="7" name="Straight Arrow Connector 6">
            <a:extLst>
              <a:ext uri="{FF2B5EF4-FFF2-40B4-BE49-F238E27FC236}">
                <a16:creationId xmlns:a16="http://schemas.microsoft.com/office/drawing/2014/main" id="{0CC18CBA-2B31-45B9-84A2-BCF6A612ABA3}"/>
              </a:ext>
            </a:extLst>
          </p:cNvPr>
          <p:cNvCxnSpPr>
            <a:cxnSpLocks/>
          </p:cNvCxnSpPr>
          <p:nvPr/>
        </p:nvCxnSpPr>
        <p:spPr>
          <a:xfrm>
            <a:off x="6791466" y="2479003"/>
            <a:ext cx="0" cy="882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63E987E-74D4-4D2A-986A-B1F25E72FDD2}"/>
              </a:ext>
            </a:extLst>
          </p:cNvPr>
          <p:cNvSpPr txBox="1"/>
          <p:nvPr/>
        </p:nvSpPr>
        <p:spPr>
          <a:xfrm>
            <a:off x="6001966" y="2282024"/>
            <a:ext cx="2028851" cy="338554"/>
          </a:xfrm>
          <a:prstGeom prst="rect">
            <a:avLst/>
          </a:prstGeom>
          <a:noFill/>
        </p:spPr>
        <p:txBody>
          <a:bodyPr wrap="square" rtlCol="0">
            <a:spAutoFit/>
          </a:bodyPr>
          <a:lstStyle/>
          <a:p>
            <a:r>
              <a:rPr lang="en-US" sz="1600" dirty="0">
                <a:solidFill>
                  <a:schemeClr val="bg1"/>
                </a:solidFill>
              </a:rPr>
              <a:t>head of humerus</a:t>
            </a:r>
          </a:p>
        </p:txBody>
      </p:sp>
      <p:cxnSp>
        <p:nvCxnSpPr>
          <p:cNvPr id="10" name="Straight Arrow Connector 9">
            <a:extLst>
              <a:ext uri="{FF2B5EF4-FFF2-40B4-BE49-F238E27FC236}">
                <a16:creationId xmlns:a16="http://schemas.microsoft.com/office/drawing/2014/main" id="{8FAD727A-D999-4E1A-AC59-7E4C791196C0}"/>
              </a:ext>
            </a:extLst>
          </p:cNvPr>
          <p:cNvCxnSpPr>
            <a:cxnSpLocks/>
          </p:cNvCxnSpPr>
          <p:nvPr/>
        </p:nvCxnSpPr>
        <p:spPr>
          <a:xfrm flipH="1" flipV="1">
            <a:off x="6096000" y="4607974"/>
            <a:ext cx="79926" cy="7034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1804614-1574-4812-BCA9-45BD37F9C1ED}"/>
              </a:ext>
            </a:extLst>
          </p:cNvPr>
          <p:cNvSpPr txBox="1"/>
          <p:nvPr/>
        </p:nvSpPr>
        <p:spPr>
          <a:xfrm>
            <a:off x="4980519" y="5348927"/>
            <a:ext cx="2879674" cy="338554"/>
          </a:xfrm>
          <a:prstGeom prst="rect">
            <a:avLst/>
          </a:prstGeom>
          <a:noFill/>
        </p:spPr>
        <p:txBody>
          <a:bodyPr wrap="square" rtlCol="0">
            <a:spAutoFit/>
          </a:bodyPr>
          <a:lstStyle/>
          <a:p>
            <a:r>
              <a:rPr lang="en-US" sz="1600" dirty="0">
                <a:solidFill>
                  <a:schemeClr val="bg1"/>
                </a:solidFill>
              </a:rPr>
              <a:t>anterior inferior glenoid rim</a:t>
            </a:r>
          </a:p>
        </p:txBody>
      </p:sp>
    </p:spTree>
    <p:extLst>
      <p:ext uri="{BB962C8B-B14F-4D97-AF65-F5344CB8AC3E}">
        <p14:creationId xmlns:p14="http://schemas.microsoft.com/office/powerpoint/2010/main" val="402877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627C-1E13-4ABE-A77A-7D681C6205C0}"/>
              </a:ext>
            </a:extLst>
          </p:cNvPr>
          <p:cNvSpPr>
            <a:spLocks noGrp="1"/>
          </p:cNvSpPr>
          <p:nvPr>
            <p:ph type="title"/>
          </p:nvPr>
        </p:nvSpPr>
        <p:spPr/>
        <p:txBody>
          <a:bodyPr/>
          <a:lstStyle/>
          <a:p>
            <a:r>
              <a:rPr lang="en-US" dirty="0"/>
              <a:t>Key History and Imaging Findings</a:t>
            </a:r>
          </a:p>
        </p:txBody>
      </p:sp>
      <p:sp>
        <p:nvSpPr>
          <p:cNvPr id="3" name="Content Placeholder 2">
            <a:extLst>
              <a:ext uri="{FF2B5EF4-FFF2-40B4-BE49-F238E27FC236}">
                <a16:creationId xmlns:a16="http://schemas.microsoft.com/office/drawing/2014/main" id="{45136A3E-3FEA-401A-8F41-7104335DF68A}"/>
              </a:ext>
            </a:extLst>
          </p:cNvPr>
          <p:cNvSpPr>
            <a:spLocks noGrp="1"/>
          </p:cNvSpPr>
          <p:nvPr>
            <p:ph idx="1"/>
          </p:nvPr>
        </p:nvSpPr>
        <p:spPr/>
        <p:txBody>
          <a:bodyPr/>
          <a:lstStyle/>
          <a:p>
            <a:r>
              <a:rPr lang="en-US" dirty="0"/>
              <a:t>History: </a:t>
            </a:r>
          </a:p>
          <a:p>
            <a:pPr lvl="1"/>
            <a:r>
              <a:rPr lang="en-US" dirty="0"/>
              <a:t>hx of prior shoulder dislocation</a:t>
            </a:r>
          </a:p>
          <a:p>
            <a:r>
              <a:rPr lang="en-US" dirty="0"/>
              <a:t>Imaging: </a:t>
            </a:r>
          </a:p>
          <a:p>
            <a:pPr lvl="1"/>
            <a:r>
              <a:rPr lang="en-US" dirty="0"/>
              <a:t>anterior inferior glenohumeral dislocation</a:t>
            </a:r>
            <a:endParaRPr lang="en-US" sz="2800" dirty="0">
              <a:sym typeface="Wingdings" panose="05000000000000000000" pitchFamily="2" charset="2"/>
            </a:endParaRPr>
          </a:p>
          <a:p>
            <a:pPr lvl="1"/>
            <a:r>
              <a:rPr lang="en-US" b="0" i="0" u="none" strike="noStrike" baseline="0" dirty="0">
                <a:solidFill>
                  <a:schemeClr val="bg1"/>
                </a:solidFill>
              </a:rPr>
              <a:t>moderate-sized Hill-Sachs deformity and surrounding soft</a:t>
            </a:r>
            <a:r>
              <a:rPr lang="en-US" dirty="0">
                <a:solidFill>
                  <a:schemeClr val="bg1"/>
                </a:solidFill>
              </a:rPr>
              <a:t> </a:t>
            </a:r>
            <a:r>
              <a:rPr lang="en-US" b="0" i="0" u="none" strike="noStrike" baseline="0" dirty="0">
                <a:solidFill>
                  <a:schemeClr val="bg1"/>
                </a:solidFill>
              </a:rPr>
              <a:t>tissue swelling</a:t>
            </a:r>
          </a:p>
          <a:p>
            <a:pPr lvl="1"/>
            <a:r>
              <a:rPr lang="en-US" dirty="0">
                <a:solidFill>
                  <a:schemeClr val="bg1"/>
                </a:solidFill>
                <a:sym typeface="Wingdings" panose="05000000000000000000" pitchFamily="2" charset="2"/>
              </a:rPr>
              <a:t>p</a:t>
            </a:r>
            <a:r>
              <a:rPr lang="en-US" dirty="0">
                <a:sym typeface="Wingdings" panose="05000000000000000000" pitchFamily="2" charset="2"/>
              </a:rPr>
              <a:t>robable minimally displaced fracture of anterior inferior glenoid rim </a:t>
            </a:r>
          </a:p>
          <a:p>
            <a:endParaRPr lang="en-US" dirty="0"/>
          </a:p>
        </p:txBody>
      </p:sp>
    </p:spTree>
    <p:extLst>
      <p:ext uri="{BB962C8B-B14F-4D97-AF65-F5344CB8AC3E}">
        <p14:creationId xmlns:p14="http://schemas.microsoft.com/office/powerpoint/2010/main" val="72924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67A5-9DA8-4D9D-A0F3-C50B166210C1}"/>
              </a:ext>
            </a:extLst>
          </p:cNvPr>
          <p:cNvSpPr>
            <a:spLocks noGrp="1"/>
          </p:cNvSpPr>
          <p:nvPr>
            <p:ph type="title"/>
          </p:nvPr>
        </p:nvSpPr>
        <p:spPr/>
        <p:txBody>
          <a:bodyPr/>
          <a:lstStyle/>
          <a:p>
            <a:r>
              <a:rPr lang="en-US" dirty="0"/>
              <a:t>Differential Diagnoses to Consider</a:t>
            </a:r>
          </a:p>
        </p:txBody>
      </p:sp>
      <p:sp>
        <p:nvSpPr>
          <p:cNvPr id="3" name="Content Placeholder 2">
            <a:extLst>
              <a:ext uri="{FF2B5EF4-FFF2-40B4-BE49-F238E27FC236}">
                <a16:creationId xmlns:a16="http://schemas.microsoft.com/office/drawing/2014/main" id="{E0DC2B0A-3214-4459-9DE7-093A2FFDD75D}"/>
              </a:ext>
            </a:extLst>
          </p:cNvPr>
          <p:cNvSpPr>
            <a:spLocks noGrp="1"/>
          </p:cNvSpPr>
          <p:nvPr>
            <p:ph idx="1"/>
          </p:nvPr>
        </p:nvSpPr>
        <p:spPr/>
        <p:txBody>
          <a:bodyPr>
            <a:normAutofit lnSpcReduction="10000"/>
          </a:bodyPr>
          <a:lstStyle/>
          <a:p>
            <a:r>
              <a:rPr lang="en-US" dirty="0"/>
              <a:t>Hills Sachs Lesion: compression fracture of posterolateral humeral head. Can be observed in up to 90% of patients after first anterior shoulder dislocation. Occurs due to impact of the humeral head on glenoid rim. </a:t>
            </a:r>
          </a:p>
          <a:p>
            <a:r>
              <a:rPr lang="en-US" dirty="0"/>
              <a:t>Pseudo-Hill Sachs Lesion: normal flattening of posterolateral humeral head below the level of the coracoid. This patient’s defect is far too large to be considered normal.</a:t>
            </a:r>
          </a:p>
          <a:p>
            <a:r>
              <a:rPr lang="en-US" dirty="0"/>
              <a:t>Bony Bankart Lesion: fracture of anterior inferior glenoid, often follows anterior shoulder dislocation. May not be visible on plain radiograph but better seen on CT or MRI. In our patient, further imaging would help to confirm this suspicion. </a:t>
            </a:r>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175955159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TotalTime>
  <Words>1319</Words>
  <Application>Microsoft Office PowerPoint</Application>
  <PresentationFormat>Widescreen</PresentationFormat>
  <Paragraphs>130</Paragraphs>
  <Slides>23</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Adobe Garamond Pro</vt:lpstr>
      <vt:lpstr>Arial</vt:lpstr>
      <vt:lpstr>BlinkMacSystemFont</vt:lpstr>
      <vt:lpstr>Calibri</vt:lpstr>
      <vt:lpstr>Calibri Light</vt:lpstr>
      <vt:lpstr>Courier New</vt:lpstr>
      <vt:lpstr>Office Theme</vt:lpstr>
      <vt:lpstr>Shoulder Dislocation with Bony Defects</vt:lpstr>
      <vt:lpstr>Clinical History</vt:lpstr>
      <vt:lpstr>Differential Diagnosis and Initial Imaging</vt:lpstr>
      <vt:lpstr>PowerPoint Presentation</vt:lpstr>
      <vt:lpstr>PowerPoint Presentation</vt:lpstr>
      <vt:lpstr>PowerPoint Presentation</vt:lpstr>
      <vt:lpstr>PowerPoint Presentation</vt:lpstr>
      <vt:lpstr>Key History and Imaging Findings</vt:lpstr>
      <vt:lpstr>Differential Diagnoses to Consider</vt:lpstr>
      <vt:lpstr>PowerPoint Presentation</vt:lpstr>
      <vt:lpstr>Final Diagnosis</vt:lpstr>
      <vt:lpstr>Discussion</vt:lpstr>
      <vt:lpstr>Continued Discussion</vt:lpstr>
      <vt:lpstr>PowerPoint Presentation</vt:lpstr>
      <vt:lpstr>Continued Discussion</vt:lpstr>
      <vt:lpstr>Management:</vt:lpstr>
      <vt:lpstr>Treatment of Hill Sachs and Bankart’s Lesions</vt:lpstr>
      <vt:lpstr>ACR appropriateness Criteria</vt:lpstr>
      <vt:lpstr>ACR appropriateness Criteria</vt:lpstr>
      <vt:lpstr>Cost of Imaging</vt:lpstr>
      <vt:lpstr>Take Home Points / Teaching points</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(diagnosis)</dc:title>
  <dc:creator>Saagar Patel</dc:creator>
  <cp:lastModifiedBy>Sahira Farooq</cp:lastModifiedBy>
  <cp:revision>29</cp:revision>
  <dcterms:created xsi:type="dcterms:W3CDTF">2019-09-13T05:09:22Z</dcterms:created>
  <dcterms:modified xsi:type="dcterms:W3CDTF">2020-12-11T03:07:52Z</dcterms:modified>
</cp:coreProperties>
</file>