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75" r:id="rId3"/>
    <p:sldId id="258" r:id="rId4"/>
    <p:sldId id="271" r:id="rId5"/>
    <p:sldId id="272" r:id="rId6"/>
    <p:sldId id="278" r:id="rId7"/>
    <p:sldId id="281" r:id="rId8"/>
    <p:sldId id="262" r:id="rId9"/>
    <p:sldId id="280" r:id="rId10"/>
    <p:sldId id="279"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64" r:id="rId24"/>
    <p:sldId id="266" r:id="rId25"/>
    <p:sldId id="294" r:id="rId26"/>
    <p:sldId id="267" r:id="rId27"/>
    <p:sldId id="268"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maravel, Manickam" initials="KM" lastIdx="8" clrIdx="0">
    <p:extLst>
      <p:ext uri="{19B8F6BF-5375-455C-9EA6-DF929625EA0E}">
        <p15:presenceInfo xmlns:p15="http://schemas.microsoft.com/office/powerpoint/2012/main" userId="S::manickam.kumaravel@uth.tmc.edu::5b425f44-68ac-4662-b696-6ba508bd0f15" providerId="AD"/>
      </p:ext>
    </p:extLst>
  </p:cmAuthor>
  <p:cmAuthor id="2" name="Nicholas Merutka" initials="NM" lastIdx="3" clrIdx="1">
    <p:extLst>
      <p:ext uri="{19B8F6BF-5375-455C-9EA6-DF929625EA0E}">
        <p15:presenceInfo xmlns:p15="http://schemas.microsoft.com/office/powerpoint/2012/main" userId="Nicholas Merut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83824" autoAdjust="0"/>
  </p:normalViewPr>
  <p:slideViewPr>
    <p:cSldViewPr snapToGrid="0">
      <p:cViewPr varScale="1">
        <p:scale>
          <a:sx n="56" d="100"/>
          <a:sy n="56" d="100"/>
        </p:scale>
        <p:origin x="7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9-13T21:34:38.545" idx="2">
    <p:pos x="4140" y="3006"/>
    <p:text>Collaborating physician  (attending/resident)</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F90D8-A626-4671-AB8D-CC5375F5CF81}" type="datetimeFigureOut">
              <a:rPr lang="en-US" smtClean="0"/>
              <a:t>12/8/2020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2FC13-75B3-4828-B35B-87F24F354406}" type="slidenum">
              <a:rPr lang="en-US" smtClean="0"/>
              <a:t>‹#›</a:t>
            </a:fld>
            <a:endParaRPr lang="en-US"/>
          </a:p>
        </p:txBody>
      </p:sp>
    </p:spTree>
    <p:extLst>
      <p:ext uri="{BB962C8B-B14F-4D97-AF65-F5344CB8AC3E}">
        <p14:creationId xmlns:p14="http://schemas.microsoft.com/office/powerpoint/2010/main" val="89897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Rads read: avulsion fracture of anteromedial tibial intercondylar eminence and hemarthrosis, concerning for ACL injury</a:t>
            </a:r>
          </a:p>
        </p:txBody>
      </p:sp>
      <p:sp>
        <p:nvSpPr>
          <p:cNvPr id="4" name="Slide Number Placeholder 3"/>
          <p:cNvSpPr>
            <a:spLocks noGrp="1"/>
          </p:cNvSpPr>
          <p:nvPr>
            <p:ph type="sldNum" sz="quarter" idx="5"/>
          </p:nvPr>
        </p:nvSpPr>
        <p:spPr/>
        <p:txBody>
          <a:bodyPr/>
          <a:lstStyle/>
          <a:p>
            <a:fld id="{91D2FC13-75B3-4828-B35B-87F24F354406}" type="slidenum">
              <a:rPr lang="en-US" smtClean="0"/>
              <a:t>3</a:t>
            </a:fld>
            <a:endParaRPr lang="en-US"/>
          </a:p>
        </p:txBody>
      </p:sp>
    </p:spTree>
    <p:extLst>
      <p:ext uri="{BB962C8B-B14F-4D97-AF65-F5344CB8AC3E}">
        <p14:creationId xmlns:p14="http://schemas.microsoft.com/office/powerpoint/2010/main" val="247420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https://teachmeanatomy.info/lower-limb/joints/knee-joint/</a:t>
            </a:r>
          </a:p>
          <a:p>
            <a:endParaRPr lang="en-US" dirty="0"/>
          </a:p>
          <a:p>
            <a:r>
              <a:rPr lang="en-US" dirty="0"/>
              <a:t>ACL runs from the posteromedial portion of lateral condyle of femur to attach to the anterior intercondylar eminence of tibia</a:t>
            </a:r>
          </a:p>
        </p:txBody>
      </p:sp>
      <p:sp>
        <p:nvSpPr>
          <p:cNvPr id="4" name="Slide Number Placeholder 3"/>
          <p:cNvSpPr>
            <a:spLocks noGrp="1"/>
          </p:cNvSpPr>
          <p:nvPr>
            <p:ph type="sldNum" sz="quarter" idx="5"/>
          </p:nvPr>
        </p:nvSpPr>
        <p:spPr/>
        <p:txBody>
          <a:bodyPr/>
          <a:lstStyle/>
          <a:p>
            <a:fld id="{91D2FC13-75B3-4828-B35B-87F24F354406}" type="slidenum">
              <a:rPr lang="en-US" smtClean="0"/>
              <a:t>4</a:t>
            </a:fld>
            <a:endParaRPr lang="en-US"/>
          </a:p>
        </p:txBody>
      </p:sp>
    </p:spTree>
    <p:extLst>
      <p:ext uri="{BB962C8B-B14F-4D97-AF65-F5344CB8AC3E}">
        <p14:creationId xmlns:p14="http://schemas.microsoft.com/office/powerpoint/2010/main" val="1142822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https://teachmeanatomy.info/lower-limb/joints/knee-joint/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ACL runs from the posteromedial portion of lateral condyle of femur to attach to the anterior intercondylar eminence of tibia</a:t>
            </a:r>
          </a:p>
          <a:p>
            <a:endParaRPr lang="en-US" dirty="0"/>
          </a:p>
        </p:txBody>
      </p:sp>
      <p:sp>
        <p:nvSpPr>
          <p:cNvPr id="4" name="Slide Number Placeholder 3"/>
          <p:cNvSpPr>
            <a:spLocks noGrp="1"/>
          </p:cNvSpPr>
          <p:nvPr>
            <p:ph type="sldNum" sz="quarter" idx="5"/>
          </p:nvPr>
        </p:nvSpPr>
        <p:spPr/>
        <p:txBody>
          <a:bodyPr/>
          <a:lstStyle/>
          <a:p>
            <a:fld id="{91D2FC13-75B3-4828-B35B-87F24F354406}" type="slidenum">
              <a:rPr lang="en-US" smtClean="0"/>
              <a:t>5</a:t>
            </a:fld>
            <a:endParaRPr lang="en-US"/>
          </a:p>
        </p:txBody>
      </p:sp>
    </p:spTree>
    <p:extLst>
      <p:ext uri="{BB962C8B-B14F-4D97-AF65-F5344CB8AC3E}">
        <p14:creationId xmlns:p14="http://schemas.microsoft.com/office/powerpoint/2010/main" val="2515232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131413"/>
                </a:solidFill>
                <a:latin typeface="AdvTT3713a231"/>
              </a:rPr>
              <a:t>Type I injury is a minimally displaced fragment. </a:t>
            </a:r>
          </a:p>
          <a:p>
            <a:pPr algn="l"/>
            <a:r>
              <a:rPr lang="en-US" sz="1800" b="0" i="0" u="none" strike="noStrike" baseline="0" dirty="0">
                <a:solidFill>
                  <a:srgbClr val="131413"/>
                </a:solidFill>
                <a:latin typeface="AdvTT3713a231"/>
              </a:rPr>
              <a:t>Type II injury involves anterior elevation of the fracture fragment.</a:t>
            </a:r>
          </a:p>
          <a:p>
            <a:pPr algn="l"/>
            <a:r>
              <a:rPr lang="en-US" sz="1800" b="0" i="0" u="none" strike="noStrike" baseline="0" dirty="0">
                <a:solidFill>
                  <a:srgbClr val="131413"/>
                </a:solidFill>
                <a:latin typeface="AdvTT3713a231"/>
              </a:rPr>
              <a:t> Type III and IV injuries demonstrate complete separation of the fragment from the tibia. </a:t>
            </a:r>
          </a:p>
          <a:p>
            <a:pPr algn="l"/>
            <a:r>
              <a:rPr lang="en-US" sz="1800" b="0" i="0" u="none" strike="noStrike" baseline="0" dirty="0">
                <a:solidFill>
                  <a:srgbClr val="131413"/>
                </a:solidFill>
                <a:latin typeface="AdvTT3713a231"/>
              </a:rPr>
              <a:t>Type IV injury includes a rotational component or comminution of the fragment. </a:t>
            </a:r>
          </a:p>
          <a:p>
            <a:pPr algn="l"/>
            <a:r>
              <a:rPr lang="en-US" sz="1800" b="0" i="0" u="none" strike="noStrike" baseline="0" dirty="0">
                <a:solidFill>
                  <a:srgbClr val="131413"/>
                </a:solidFill>
                <a:latin typeface="AdvTT3713a231"/>
              </a:rPr>
              <a:t>The type </a:t>
            </a:r>
            <a:r>
              <a:rPr lang="en-US" sz="1800" b="0" i="0" u="none" strike="noStrike" baseline="0" dirty="0" err="1">
                <a:solidFill>
                  <a:srgbClr val="131413"/>
                </a:solidFill>
                <a:latin typeface="AdvTT3713a231"/>
              </a:rPr>
              <a:t>IIIb</a:t>
            </a:r>
            <a:r>
              <a:rPr lang="en-US" sz="1800" b="0" i="0" u="none" strike="noStrike" baseline="0" dirty="0">
                <a:solidFill>
                  <a:srgbClr val="131413"/>
                </a:solidFill>
                <a:latin typeface="AdvTT3713a231"/>
              </a:rPr>
              <a:t> fracture extends beyond the confines of the ACL insertion area</a:t>
            </a:r>
            <a:endParaRPr lang="en-US" dirty="0"/>
          </a:p>
        </p:txBody>
      </p:sp>
      <p:sp>
        <p:nvSpPr>
          <p:cNvPr id="4" name="Slide Number Placeholder 3"/>
          <p:cNvSpPr>
            <a:spLocks noGrp="1"/>
          </p:cNvSpPr>
          <p:nvPr>
            <p:ph type="sldNum" sz="quarter" idx="5"/>
          </p:nvPr>
        </p:nvSpPr>
        <p:spPr/>
        <p:txBody>
          <a:bodyPr/>
          <a:lstStyle/>
          <a:p>
            <a:fld id="{91D2FC13-75B3-4828-B35B-87F24F354406}" type="slidenum">
              <a:rPr lang="en-US" smtClean="0"/>
              <a:t>11</a:t>
            </a:fld>
            <a:endParaRPr lang="en-US"/>
          </a:p>
        </p:txBody>
      </p:sp>
    </p:spTree>
    <p:extLst>
      <p:ext uri="{BB962C8B-B14F-4D97-AF65-F5344CB8AC3E}">
        <p14:creationId xmlns:p14="http://schemas.microsoft.com/office/powerpoint/2010/main" val="3814497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2FC13-75B3-4828-B35B-87F24F354406}" type="slidenum">
              <a:rPr lang="en-US" smtClean="0"/>
              <a:t>13</a:t>
            </a:fld>
            <a:endParaRPr lang="en-US"/>
          </a:p>
        </p:txBody>
      </p:sp>
    </p:spTree>
    <p:extLst>
      <p:ext uri="{BB962C8B-B14F-4D97-AF65-F5344CB8AC3E}">
        <p14:creationId xmlns:p14="http://schemas.microsoft.com/office/powerpoint/2010/main" val="883929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 Read: displaced bone fragment originating from posterior tibial plateau felt to be avulsion fracture secondary to PCL injury</a:t>
            </a:r>
          </a:p>
        </p:txBody>
      </p:sp>
      <p:sp>
        <p:nvSpPr>
          <p:cNvPr id="4" name="Slide Number Placeholder 3"/>
          <p:cNvSpPr>
            <a:spLocks noGrp="1"/>
          </p:cNvSpPr>
          <p:nvPr>
            <p:ph type="sldNum" sz="quarter" idx="5"/>
          </p:nvPr>
        </p:nvSpPr>
        <p:spPr/>
        <p:txBody>
          <a:bodyPr/>
          <a:lstStyle/>
          <a:p>
            <a:fld id="{91D2FC13-75B3-4828-B35B-87F24F354406}" type="slidenum">
              <a:rPr lang="en-US" smtClean="0"/>
              <a:t>14</a:t>
            </a:fld>
            <a:endParaRPr lang="en-US"/>
          </a:p>
        </p:txBody>
      </p:sp>
    </p:spTree>
    <p:extLst>
      <p:ext uri="{BB962C8B-B14F-4D97-AF65-F5344CB8AC3E}">
        <p14:creationId xmlns:p14="http://schemas.microsoft.com/office/powerpoint/2010/main" val="3493792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https://teachmeanatomy.info/lower-limb/joints/knee-joint/</a:t>
            </a:r>
          </a:p>
          <a:p>
            <a:endParaRPr lang="en-US" dirty="0"/>
          </a:p>
          <a:p>
            <a:r>
              <a:rPr lang="en-US" dirty="0"/>
              <a:t>PCL runs from anterolateral portion of medial femoral condyle to the posterior intercondylar area of tibia</a:t>
            </a:r>
          </a:p>
        </p:txBody>
      </p:sp>
      <p:sp>
        <p:nvSpPr>
          <p:cNvPr id="4" name="Slide Number Placeholder 3"/>
          <p:cNvSpPr>
            <a:spLocks noGrp="1"/>
          </p:cNvSpPr>
          <p:nvPr>
            <p:ph type="sldNum" sz="quarter" idx="5"/>
          </p:nvPr>
        </p:nvSpPr>
        <p:spPr/>
        <p:txBody>
          <a:bodyPr/>
          <a:lstStyle/>
          <a:p>
            <a:fld id="{91D2FC13-75B3-4828-B35B-87F24F354406}" type="slidenum">
              <a:rPr lang="en-US" smtClean="0"/>
              <a:t>15</a:t>
            </a:fld>
            <a:endParaRPr lang="en-US"/>
          </a:p>
        </p:txBody>
      </p:sp>
    </p:spTree>
    <p:extLst>
      <p:ext uri="{BB962C8B-B14F-4D97-AF65-F5344CB8AC3E}">
        <p14:creationId xmlns:p14="http://schemas.microsoft.com/office/powerpoint/2010/main" val="2297634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2FC13-75B3-4828-B35B-87F24F354406}" type="slidenum">
              <a:rPr lang="en-US" smtClean="0"/>
              <a:t>18</a:t>
            </a:fld>
            <a:endParaRPr lang="en-US"/>
          </a:p>
        </p:txBody>
      </p:sp>
    </p:spTree>
    <p:extLst>
      <p:ext uri="{BB962C8B-B14F-4D97-AF65-F5344CB8AC3E}">
        <p14:creationId xmlns:p14="http://schemas.microsoft.com/office/powerpoint/2010/main" val="3653780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131413"/>
                </a:solidFill>
                <a:latin typeface="AdvTT3713a231"/>
              </a:rPr>
              <a:t>Type I fractures are </a:t>
            </a:r>
            <a:r>
              <a:rPr lang="en-US" sz="1800" b="0" i="0" u="none" strike="noStrike" baseline="0" dirty="0" err="1">
                <a:solidFill>
                  <a:srgbClr val="131413"/>
                </a:solidFill>
                <a:latin typeface="AdvTT3713a231"/>
              </a:rPr>
              <a:t>undisplaced</a:t>
            </a:r>
            <a:r>
              <a:rPr lang="en-US" sz="1800" b="0" i="0" u="none" strike="noStrike" baseline="0" dirty="0">
                <a:solidFill>
                  <a:srgbClr val="131413"/>
                </a:solidFill>
                <a:latin typeface="AdvTT3713a231"/>
              </a:rPr>
              <a:t>. </a:t>
            </a:r>
          </a:p>
          <a:p>
            <a:pPr algn="l"/>
            <a:r>
              <a:rPr lang="en-US" sz="1800" b="0" i="0" u="none" strike="noStrike" baseline="0" dirty="0">
                <a:solidFill>
                  <a:srgbClr val="131413"/>
                </a:solidFill>
                <a:latin typeface="AdvTT3713a231"/>
              </a:rPr>
              <a:t>Type II fractures are </a:t>
            </a:r>
            <a:r>
              <a:rPr lang="en-US" sz="1800" b="0" i="0" u="none" strike="noStrike" baseline="0" dirty="0">
                <a:solidFill>
                  <a:srgbClr val="131413"/>
                </a:solidFill>
                <a:latin typeface="AdvTT3713a231+20"/>
              </a:rPr>
              <a:t>“</a:t>
            </a:r>
            <a:r>
              <a:rPr lang="en-US" sz="1800" b="0" i="0" u="none" strike="noStrike" baseline="0" dirty="0">
                <a:solidFill>
                  <a:srgbClr val="131413"/>
                </a:solidFill>
                <a:latin typeface="AdvTT3713a231"/>
              </a:rPr>
              <a:t>hinged</a:t>
            </a:r>
            <a:r>
              <a:rPr lang="en-US" sz="1800" b="0" i="0" u="none" strike="noStrike" baseline="0" dirty="0">
                <a:solidFill>
                  <a:srgbClr val="131413"/>
                </a:solidFill>
                <a:latin typeface="AdvTT3713a231+20"/>
              </a:rPr>
              <a:t>” </a:t>
            </a:r>
            <a:r>
              <a:rPr lang="en-US" sz="1800" b="0" i="0" u="none" strike="noStrike" baseline="0" dirty="0">
                <a:solidFill>
                  <a:srgbClr val="131413"/>
                </a:solidFill>
                <a:latin typeface="AdvTT3713a231"/>
              </a:rPr>
              <a:t>with superior displacement of only the posterior aspect of the avulsed fragment. </a:t>
            </a:r>
          </a:p>
          <a:p>
            <a:pPr algn="l"/>
            <a:r>
              <a:rPr lang="en-US" sz="1800" b="0" i="0" u="none" strike="noStrike" baseline="0" dirty="0">
                <a:solidFill>
                  <a:srgbClr val="131413"/>
                </a:solidFill>
                <a:latin typeface="AdvTT3713a231"/>
              </a:rPr>
              <a:t>Type III fractures are completely displaced</a:t>
            </a:r>
            <a:endParaRPr lang="en-US" dirty="0"/>
          </a:p>
        </p:txBody>
      </p:sp>
      <p:sp>
        <p:nvSpPr>
          <p:cNvPr id="4" name="Slide Number Placeholder 3"/>
          <p:cNvSpPr>
            <a:spLocks noGrp="1"/>
          </p:cNvSpPr>
          <p:nvPr>
            <p:ph type="sldNum" sz="quarter" idx="5"/>
          </p:nvPr>
        </p:nvSpPr>
        <p:spPr/>
        <p:txBody>
          <a:bodyPr/>
          <a:lstStyle/>
          <a:p>
            <a:fld id="{91D2FC13-75B3-4828-B35B-87F24F354406}" type="slidenum">
              <a:rPr lang="en-US" smtClean="0"/>
              <a:t>21</a:t>
            </a:fld>
            <a:endParaRPr lang="en-US"/>
          </a:p>
        </p:txBody>
      </p:sp>
    </p:spTree>
    <p:extLst>
      <p:ext uri="{BB962C8B-B14F-4D97-AF65-F5344CB8AC3E}">
        <p14:creationId xmlns:p14="http://schemas.microsoft.com/office/powerpoint/2010/main" val="36884767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5F93D-444E-4145-BBBB-C778E25C74C9}"/>
              </a:ext>
            </a:extLst>
          </p:cNvPr>
          <p:cNvSpPr>
            <a:spLocks noGrp="1"/>
          </p:cNvSpPr>
          <p:nvPr>
            <p:ph type="ctrTitle"/>
          </p:nvPr>
        </p:nvSpPr>
        <p:spPr>
          <a:xfrm>
            <a:off x="1524000" y="1122363"/>
            <a:ext cx="9144000" cy="2387600"/>
          </a:xfrm>
        </p:spPr>
        <p:txBody>
          <a:bodyPr anchor="b"/>
          <a:lstStyle>
            <a:lvl1pPr algn="ctr">
              <a:defRPr sz="60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9B24BD24-6B2D-4F0C-9951-AA45451F6846}"/>
              </a:ext>
            </a:extLst>
          </p:cNvPr>
          <p:cNvSpPr>
            <a:spLocks noGrp="1"/>
          </p:cNvSpPr>
          <p:nvPr>
            <p:ph type="subTitle" idx="1"/>
          </p:nvPr>
        </p:nvSpPr>
        <p:spPr>
          <a:xfrm>
            <a:off x="1524000" y="3602038"/>
            <a:ext cx="9144000" cy="165576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2B613A9D-4B8C-48BE-B4E1-510F9B4E4B6A}"/>
              </a:ext>
            </a:extLst>
          </p:cNvPr>
          <p:cNvSpPr>
            <a:spLocks noGrp="1"/>
          </p:cNvSpPr>
          <p:nvPr>
            <p:ph type="ftr" sz="quarter" idx="11"/>
          </p:nvPr>
        </p:nvSpPr>
        <p:spPr/>
        <p:txBody>
          <a:bodyPr/>
          <a:lstStyle/>
          <a:p>
            <a:endParaRPr lang="en-US" dirty="0"/>
          </a:p>
        </p:txBody>
      </p:sp>
      <p:grpSp>
        <p:nvGrpSpPr>
          <p:cNvPr id="7" name="Group 6">
            <a:extLst>
              <a:ext uri="{FF2B5EF4-FFF2-40B4-BE49-F238E27FC236}">
                <a16:creationId xmlns:a16="http://schemas.microsoft.com/office/drawing/2014/main" id="{E38CF62D-F14E-4580-8184-BC76D68A3BD6}"/>
              </a:ext>
            </a:extLst>
          </p:cNvPr>
          <p:cNvGrpSpPr/>
          <p:nvPr userDrawn="1"/>
        </p:nvGrpSpPr>
        <p:grpSpPr>
          <a:xfrm>
            <a:off x="1419290" y="5344886"/>
            <a:ext cx="9557657" cy="1513114"/>
            <a:chOff x="-101600" y="5349875"/>
            <a:chExt cx="9557657" cy="1513114"/>
          </a:xfrm>
        </p:grpSpPr>
        <p:sp>
          <p:nvSpPr>
            <p:cNvPr id="8" name="Rectangle 7">
              <a:extLst>
                <a:ext uri="{FF2B5EF4-FFF2-40B4-BE49-F238E27FC236}">
                  <a16:creationId xmlns:a16="http://schemas.microsoft.com/office/drawing/2014/main" id="{98222221-99B3-487B-9E84-7709D5058CD5}"/>
                </a:ext>
              </a:extLst>
            </p:cNvPr>
            <p:cNvSpPr/>
            <p:nvPr userDrawn="1"/>
          </p:nvSpPr>
          <p:spPr>
            <a:xfrm>
              <a:off x="-101600" y="5349875"/>
              <a:ext cx="9557657" cy="151311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F40B73D-FCF3-460C-BA3F-19C814E5B2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97415" y="5608080"/>
              <a:ext cx="5149169" cy="859169"/>
            </a:xfrm>
            <a:prstGeom prst="rect">
              <a:avLst/>
            </a:prstGeom>
          </p:spPr>
        </p:pic>
      </p:grpSp>
    </p:spTree>
    <p:extLst>
      <p:ext uri="{BB962C8B-B14F-4D97-AF65-F5344CB8AC3E}">
        <p14:creationId xmlns:p14="http://schemas.microsoft.com/office/powerpoint/2010/main" val="2825675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ECF77-DF06-493D-A550-E6B5FDC53A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CBB4A2-208D-4A95-9445-906CBBD7A6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57EFB-143F-46F8-89FF-466389C20D16}"/>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9F7A9644-500A-4D4E-A7FB-722AC224A1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E5EE65-0676-4436-A45E-EB4867A0484F}"/>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129398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0F6F57-C2DA-4B49-AE74-40A4E544DA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363672-9AE6-4139-B826-132B27A00D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955986-5B03-43D0-B9AE-415952FB4385}"/>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1EA3C262-2476-487A-90A4-BE2F30EBA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018207-C586-47C8-A5C6-D58927885A4C}"/>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18222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2FCA-6B91-457E-AF40-2EAC5AA557E4}"/>
              </a:ext>
            </a:extLst>
          </p:cNvPr>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183F4AC-E34B-4957-ABA9-8CAD1530B7A6}"/>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DDA22-D261-4BEF-939B-B11C709084D9}"/>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D2A1D608-46CB-4D4C-9EF7-17E1ECEC6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72729-3FFD-4115-B0A2-20F313F6DD93}"/>
              </a:ext>
            </a:extLst>
          </p:cNvPr>
          <p:cNvSpPr>
            <a:spLocks noGrp="1"/>
          </p:cNvSpPr>
          <p:nvPr>
            <p:ph type="sldNum" sz="quarter" idx="12"/>
          </p:nvPr>
        </p:nvSpPr>
        <p:spPr/>
        <p:txBody>
          <a:bodyPr/>
          <a:lstStyle/>
          <a:p>
            <a:fld id="{254CFF61-6865-4066-B2A4-5215AA34CCB4}" type="slidenum">
              <a:rPr lang="en-US" smtClean="0"/>
              <a:t>‹#›</a:t>
            </a:fld>
            <a:endParaRPr lang="en-US"/>
          </a:p>
        </p:txBody>
      </p:sp>
      <p:sp>
        <p:nvSpPr>
          <p:cNvPr id="8" name="Rectangle 7">
            <a:extLst>
              <a:ext uri="{FF2B5EF4-FFF2-40B4-BE49-F238E27FC236}">
                <a16:creationId xmlns:a16="http://schemas.microsoft.com/office/drawing/2014/main" id="{E1D6DA23-E649-4B0B-B20A-AB265094D053}"/>
              </a:ext>
            </a:extLst>
          </p:cNvPr>
          <p:cNvSpPr/>
          <p:nvPr userDrawn="1"/>
        </p:nvSpPr>
        <p:spPr>
          <a:xfrm>
            <a:off x="0" y="6241046"/>
            <a:ext cx="12192000" cy="60234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5E8DFB9A-F977-4B78-8428-F8ACEDCF83F8}"/>
              </a:ext>
            </a:extLst>
          </p:cNvPr>
          <p:cNvSpPr txBox="1"/>
          <p:nvPr userDrawn="1"/>
        </p:nvSpPr>
        <p:spPr>
          <a:xfrm>
            <a:off x="4221583" y="6336672"/>
            <a:ext cx="3693885" cy="338554"/>
          </a:xfrm>
          <a:prstGeom prst="rect">
            <a:avLst/>
          </a:prstGeom>
          <a:noFill/>
        </p:spPr>
        <p:txBody>
          <a:bodyPr wrap="square" rtlCol="0">
            <a:spAutoFit/>
          </a:bodyPr>
          <a:lstStyle/>
          <a:p>
            <a:pPr algn="ctr"/>
            <a:r>
              <a:rPr lang="en-US" sz="1600" dirty="0">
                <a:solidFill>
                  <a:schemeClr val="bg1"/>
                </a:solidFill>
                <a:latin typeface="Adobe Garamond Pro" panose="02020502060506020403" pitchFamily="18" charset="0"/>
              </a:rPr>
              <a:t>McGovern Medical School</a:t>
            </a:r>
          </a:p>
        </p:txBody>
      </p:sp>
    </p:spTree>
    <p:extLst>
      <p:ext uri="{BB962C8B-B14F-4D97-AF65-F5344CB8AC3E}">
        <p14:creationId xmlns:p14="http://schemas.microsoft.com/office/powerpoint/2010/main" val="2707886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F83F-EE9C-45BA-B0AF-DDE4DABA37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FEF7D3-6DEB-44BC-9B6F-26D4AC5B2C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A932AF-7DF9-42DC-B0DE-74A4FB53FFE6}"/>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8CB66233-2BE1-43F2-9612-05A4B5254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702B0-FB7F-4380-ABB6-6B8C596FA258}"/>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8686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61A3-724B-48E9-A36F-D0A30C6FDF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161AE6-3729-4AD6-A3D8-36C1BC2874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5FDA9C-B802-4CC5-B791-1F957C7CF1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50E1D7-F9C1-4723-9BF3-3F9095DE46BA}"/>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6" name="Footer Placeholder 5">
            <a:extLst>
              <a:ext uri="{FF2B5EF4-FFF2-40B4-BE49-F238E27FC236}">
                <a16:creationId xmlns:a16="http://schemas.microsoft.com/office/drawing/2014/main" id="{489620F4-9E91-4C6C-B120-FD2BCD741A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1D4600-8EBC-419A-9441-48F49E0721D6}"/>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21953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48342-8909-46BB-AB91-2886417478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306153-D4B5-42BC-94BF-CCF6AAB807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B18DEF-7A6B-4804-8CD2-F1BEE79C32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3FDDFE-E25C-422B-8538-26A54E9DD6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961F16-A61F-48CA-B6DE-D6E12EDB39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244A6B-9661-439F-9D22-03589EE02631}"/>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8" name="Footer Placeholder 7">
            <a:extLst>
              <a:ext uri="{FF2B5EF4-FFF2-40B4-BE49-F238E27FC236}">
                <a16:creationId xmlns:a16="http://schemas.microsoft.com/office/drawing/2014/main" id="{337C780C-C0CC-45E5-A032-268309A34B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865D89-38A2-4677-BC7F-BA0DFB8BF75B}"/>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09777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87E8F-1087-4C29-91D5-5319DF46AD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222BD7-97F6-40D9-9330-6067D32BE0BE}"/>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4" name="Footer Placeholder 3">
            <a:extLst>
              <a:ext uri="{FF2B5EF4-FFF2-40B4-BE49-F238E27FC236}">
                <a16:creationId xmlns:a16="http://schemas.microsoft.com/office/drawing/2014/main" id="{6A7C63E3-8BB5-4DB5-9FE7-59B4EF121B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FE7BE7-9B7D-439A-B4C8-0D57FFDB1D1D}"/>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450339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4C6209-C741-4EA6-81CA-0575872F3197}"/>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3" name="Footer Placeholder 2">
            <a:extLst>
              <a:ext uri="{FF2B5EF4-FFF2-40B4-BE49-F238E27FC236}">
                <a16:creationId xmlns:a16="http://schemas.microsoft.com/office/drawing/2014/main" id="{36E86C08-0FEA-437E-8DBF-5BD1791C75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0BBC8D-78AC-45D8-A593-15294AC8E4D0}"/>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525478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4A346-4AB2-425B-83F7-48B3F17892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FE7E43-D112-495C-B052-5F3DAAF573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716687-90F1-40FB-A522-1F9B085D49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10480F-A465-495B-9EA4-72137FEF8467}"/>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6" name="Footer Placeholder 5">
            <a:extLst>
              <a:ext uri="{FF2B5EF4-FFF2-40B4-BE49-F238E27FC236}">
                <a16:creationId xmlns:a16="http://schemas.microsoft.com/office/drawing/2014/main" id="{707AD194-635C-4AD9-AAD1-D577333738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FC7DAD-276A-4260-9133-248664785D35}"/>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87540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2B3DC-A03B-4FA5-8A8C-D4BB390E9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48096A-7F3A-4B39-8832-44F8D56D55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3763CA-7EBF-4C4A-9074-CB302B666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D08105-3176-4977-BE65-2745C6DD67DF}"/>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6" name="Footer Placeholder 5">
            <a:extLst>
              <a:ext uri="{FF2B5EF4-FFF2-40B4-BE49-F238E27FC236}">
                <a16:creationId xmlns:a16="http://schemas.microsoft.com/office/drawing/2014/main" id="{84AE6514-1EDE-4CA6-9EE3-9D3CC65633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BCC4D9-8EFA-4513-B08A-26281EBEEC23}"/>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2337309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6D748D-1C6F-4CC0-B18D-E1409E33B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EAE89-AE55-4A97-B0FF-28649F74D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93511-DB32-4F69-A48A-528C891C04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776EAA80-D800-4539-BF4B-C095AE394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784420-738F-4948-8D5B-A3FED505E8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CFF61-6865-4066-B2A4-5215AA34CCB4}" type="slidenum">
              <a:rPr lang="en-US" smtClean="0"/>
              <a:t>‹#›</a:t>
            </a:fld>
            <a:endParaRPr lang="en-US"/>
          </a:p>
        </p:txBody>
      </p:sp>
    </p:spTree>
    <p:extLst>
      <p:ext uri="{BB962C8B-B14F-4D97-AF65-F5344CB8AC3E}">
        <p14:creationId xmlns:p14="http://schemas.microsoft.com/office/powerpoint/2010/main" val="124048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teachmeanatomy.info/lower-limb/joints/knee-joint/"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scriptmag.com/features/writers-on-the-web-theme-and-asking-the-central-question-what-the-heck-is-my-web-series-about" TargetMode="External"/><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D681-B8FD-4347-800D-AA193CFD5D55}"/>
              </a:ext>
            </a:extLst>
          </p:cNvPr>
          <p:cNvSpPr>
            <a:spLocks noGrp="1"/>
          </p:cNvSpPr>
          <p:nvPr>
            <p:ph type="ctrTitle"/>
          </p:nvPr>
        </p:nvSpPr>
        <p:spPr>
          <a:xfrm>
            <a:off x="1607976" y="1530219"/>
            <a:ext cx="9144000" cy="944045"/>
          </a:xfrm>
        </p:spPr>
        <p:txBody>
          <a:bodyPr/>
          <a:lstStyle/>
          <a:p>
            <a:r>
              <a:rPr lang="en-US" dirty="0"/>
              <a:t>Tibial Avulsion Fractures</a:t>
            </a:r>
          </a:p>
        </p:txBody>
      </p:sp>
      <p:sp>
        <p:nvSpPr>
          <p:cNvPr id="3" name="Subtitle 2">
            <a:extLst>
              <a:ext uri="{FF2B5EF4-FFF2-40B4-BE49-F238E27FC236}">
                <a16:creationId xmlns:a16="http://schemas.microsoft.com/office/drawing/2014/main" id="{1F4D603A-7EEC-4D1E-B5C5-4348356C0753}"/>
              </a:ext>
            </a:extLst>
          </p:cNvPr>
          <p:cNvSpPr>
            <a:spLocks noGrp="1"/>
          </p:cNvSpPr>
          <p:nvPr>
            <p:ph type="subTitle" idx="1"/>
          </p:nvPr>
        </p:nvSpPr>
        <p:spPr/>
        <p:txBody>
          <a:bodyPr>
            <a:normAutofit lnSpcReduction="10000"/>
          </a:bodyPr>
          <a:lstStyle/>
          <a:p>
            <a:r>
              <a:rPr lang="en-US" dirty="0"/>
              <a:t>Nick Merutka</a:t>
            </a:r>
          </a:p>
          <a:p>
            <a:r>
              <a:rPr lang="en-US" dirty="0"/>
              <a:t>12/9/2020</a:t>
            </a:r>
          </a:p>
          <a:p>
            <a:r>
              <a:rPr lang="en-US" dirty="0"/>
              <a:t>Emergency Radiology RAD 4013</a:t>
            </a:r>
          </a:p>
          <a:p>
            <a:r>
              <a:rPr lang="en-US" dirty="0"/>
              <a:t>Ronald </a:t>
            </a:r>
            <a:r>
              <a:rPr lang="en-US" dirty="0" err="1"/>
              <a:t>Bilow</a:t>
            </a:r>
            <a:r>
              <a:rPr lang="en-US" dirty="0"/>
              <a:t>, MD</a:t>
            </a:r>
          </a:p>
        </p:txBody>
      </p:sp>
    </p:spTree>
    <p:extLst>
      <p:ext uri="{BB962C8B-B14F-4D97-AF65-F5344CB8AC3E}">
        <p14:creationId xmlns:p14="http://schemas.microsoft.com/office/powerpoint/2010/main" val="1329531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C996C-D50C-4BAE-A595-E26EBB1B7FDC}"/>
              </a:ext>
            </a:extLst>
          </p:cNvPr>
          <p:cNvSpPr>
            <a:spLocks noGrp="1"/>
          </p:cNvSpPr>
          <p:nvPr>
            <p:ph type="title"/>
          </p:nvPr>
        </p:nvSpPr>
        <p:spPr/>
        <p:txBody>
          <a:bodyPr/>
          <a:lstStyle/>
          <a:p>
            <a:r>
              <a:rPr lang="en-US" dirty="0"/>
              <a:t>Pathophysiology of ACL Avulsion Fractures</a:t>
            </a:r>
          </a:p>
        </p:txBody>
      </p:sp>
      <p:sp>
        <p:nvSpPr>
          <p:cNvPr id="3" name="Content Placeholder 2">
            <a:extLst>
              <a:ext uri="{FF2B5EF4-FFF2-40B4-BE49-F238E27FC236}">
                <a16:creationId xmlns:a16="http://schemas.microsoft.com/office/drawing/2014/main" id="{891781E3-C4F5-4F26-9D37-75F68545C547}"/>
              </a:ext>
            </a:extLst>
          </p:cNvPr>
          <p:cNvSpPr>
            <a:spLocks noGrp="1"/>
          </p:cNvSpPr>
          <p:nvPr>
            <p:ph idx="1"/>
          </p:nvPr>
        </p:nvSpPr>
        <p:spPr>
          <a:xfrm>
            <a:off x="3817621" y="1527819"/>
            <a:ext cx="8374380" cy="1314133"/>
          </a:xfrm>
        </p:spPr>
        <p:txBody>
          <a:bodyPr>
            <a:normAutofit/>
          </a:bodyPr>
          <a:lstStyle/>
          <a:p>
            <a:pPr marL="0" indent="0">
              <a:buNone/>
            </a:pPr>
            <a:r>
              <a:rPr lang="en-US" dirty="0"/>
              <a:t>In children – Forced flexion with internal rotation of tibia</a:t>
            </a:r>
          </a:p>
          <a:p>
            <a:pPr lvl="1"/>
            <a:r>
              <a:rPr lang="en-US" dirty="0"/>
              <a:t>Less commonly associated with concomitant injury</a:t>
            </a:r>
          </a:p>
        </p:txBody>
      </p:sp>
      <p:pic>
        <p:nvPicPr>
          <p:cNvPr id="4" name="Picture 3">
            <a:extLst>
              <a:ext uri="{FF2B5EF4-FFF2-40B4-BE49-F238E27FC236}">
                <a16:creationId xmlns:a16="http://schemas.microsoft.com/office/drawing/2014/main" id="{28CD238A-A630-4219-B88B-B8DFA287E9EC}"/>
              </a:ext>
            </a:extLst>
          </p:cNvPr>
          <p:cNvPicPr>
            <a:picLocks noChangeAspect="1"/>
          </p:cNvPicPr>
          <p:nvPr/>
        </p:nvPicPr>
        <p:blipFill rotWithShape="1">
          <a:blip r:embed="rId2"/>
          <a:srcRect r="47782"/>
          <a:stretch/>
        </p:blipFill>
        <p:spPr>
          <a:xfrm>
            <a:off x="838201" y="1527819"/>
            <a:ext cx="2979420" cy="4430069"/>
          </a:xfrm>
          <a:prstGeom prst="rect">
            <a:avLst/>
          </a:prstGeom>
        </p:spPr>
      </p:pic>
    </p:spTree>
    <p:extLst>
      <p:ext uri="{BB962C8B-B14F-4D97-AF65-F5344CB8AC3E}">
        <p14:creationId xmlns:p14="http://schemas.microsoft.com/office/powerpoint/2010/main" val="2628360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19560-A4CD-4867-9790-8FFF1A17865E}"/>
              </a:ext>
            </a:extLst>
          </p:cNvPr>
          <p:cNvSpPr>
            <a:spLocks noGrp="1"/>
          </p:cNvSpPr>
          <p:nvPr>
            <p:ph type="title"/>
          </p:nvPr>
        </p:nvSpPr>
        <p:spPr/>
        <p:txBody>
          <a:bodyPr/>
          <a:lstStyle/>
          <a:p>
            <a:r>
              <a:rPr lang="en-US" dirty="0"/>
              <a:t>Meyers and McKeever Classification</a:t>
            </a:r>
          </a:p>
        </p:txBody>
      </p:sp>
      <p:pic>
        <p:nvPicPr>
          <p:cNvPr id="4" name="Picture 3">
            <a:extLst>
              <a:ext uri="{FF2B5EF4-FFF2-40B4-BE49-F238E27FC236}">
                <a16:creationId xmlns:a16="http://schemas.microsoft.com/office/drawing/2014/main" id="{42B49863-AE36-4931-909F-EF3D17B70B37}"/>
              </a:ext>
            </a:extLst>
          </p:cNvPr>
          <p:cNvPicPr>
            <a:picLocks noChangeAspect="1"/>
          </p:cNvPicPr>
          <p:nvPr/>
        </p:nvPicPr>
        <p:blipFill>
          <a:blip r:embed="rId3"/>
          <a:stretch>
            <a:fillRect/>
          </a:stretch>
        </p:blipFill>
        <p:spPr>
          <a:xfrm>
            <a:off x="1304925" y="1360170"/>
            <a:ext cx="9582150" cy="4800600"/>
          </a:xfrm>
          <a:prstGeom prst="rect">
            <a:avLst/>
          </a:prstGeom>
        </p:spPr>
      </p:pic>
    </p:spTree>
    <p:extLst>
      <p:ext uri="{BB962C8B-B14F-4D97-AF65-F5344CB8AC3E}">
        <p14:creationId xmlns:p14="http://schemas.microsoft.com/office/powerpoint/2010/main" val="477074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01A59-9BE5-43A3-A04F-C97D4493EC60}"/>
              </a:ext>
            </a:extLst>
          </p:cNvPr>
          <p:cNvSpPr>
            <a:spLocks noGrp="1"/>
          </p:cNvSpPr>
          <p:nvPr>
            <p:ph type="title"/>
          </p:nvPr>
        </p:nvSpPr>
        <p:spPr/>
        <p:txBody>
          <a:bodyPr/>
          <a:lstStyle/>
          <a:p>
            <a:r>
              <a:rPr lang="en-US" dirty="0"/>
              <a:t>Treatment based on Classification	</a:t>
            </a:r>
          </a:p>
        </p:txBody>
      </p:sp>
      <p:sp>
        <p:nvSpPr>
          <p:cNvPr id="3" name="Content Placeholder 2">
            <a:extLst>
              <a:ext uri="{FF2B5EF4-FFF2-40B4-BE49-F238E27FC236}">
                <a16:creationId xmlns:a16="http://schemas.microsoft.com/office/drawing/2014/main" id="{BDA1F9DC-C4E3-4AAE-87A2-BFE8CA98F662}"/>
              </a:ext>
            </a:extLst>
          </p:cNvPr>
          <p:cNvSpPr>
            <a:spLocks noGrp="1"/>
          </p:cNvSpPr>
          <p:nvPr>
            <p:ph idx="1"/>
          </p:nvPr>
        </p:nvSpPr>
        <p:spPr>
          <a:xfrm>
            <a:off x="838200" y="1825625"/>
            <a:ext cx="10980420" cy="4351338"/>
          </a:xfrm>
        </p:spPr>
        <p:txBody>
          <a:bodyPr/>
          <a:lstStyle/>
          <a:p>
            <a:r>
              <a:rPr lang="en-US" dirty="0"/>
              <a:t>Type 1 – conservative management with cast at 20-degree knee flexion</a:t>
            </a:r>
          </a:p>
          <a:p>
            <a:pPr lvl="1"/>
            <a:r>
              <a:rPr lang="en-US" dirty="0"/>
              <a:t>Pt 1 was discharged on hospital day 2 with a knee immobilizer and physical therapy</a:t>
            </a:r>
          </a:p>
          <a:p>
            <a:r>
              <a:rPr lang="en-US" dirty="0"/>
              <a:t>Type 2 – Controversial</a:t>
            </a:r>
          </a:p>
          <a:p>
            <a:pPr lvl="1"/>
            <a:r>
              <a:rPr lang="en-US" dirty="0"/>
              <a:t>Conservative vs hemarthrosis aspiration and closed reduction </a:t>
            </a:r>
          </a:p>
          <a:p>
            <a:r>
              <a:rPr lang="en-US" dirty="0"/>
              <a:t>Types 3 and 4 – Internal fixation of displaced fragment via arthroscopy</a:t>
            </a:r>
          </a:p>
        </p:txBody>
      </p:sp>
    </p:spTree>
    <p:extLst>
      <p:ext uri="{BB962C8B-B14F-4D97-AF65-F5344CB8AC3E}">
        <p14:creationId xmlns:p14="http://schemas.microsoft.com/office/powerpoint/2010/main" val="194187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1E91-4F42-403A-A4AF-58C8F8A7DFB1}"/>
              </a:ext>
            </a:extLst>
          </p:cNvPr>
          <p:cNvSpPr>
            <a:spLocks noGrp="1"/>
          </p:cNvSpPr>
          <p:nvPr>
            <p:ph type="title"/>
          </p:nvPr>
        </p:nvSpPr>
        <p:spPr/>
        <p:txBody>
          <a:bodyPr/>
          <a:lstStyle/>
          <a:p>
            <a:r>
              <a:rPr lang="en-US" dirty="0"/>
              <a:t>Clinical History of Patient 2</a:t>
            </a:r>
          </a:p>
        </p:txBody>
      </p:sp>
      <p:sp>
        <p:nvSpPr>
          <p:cNvPr id="3" name="Content Placeholder 2">
            <a:extLst>
              <a:ext uri="{FF2B5EF4-FFF2-40B4-BE49-F238E27FC236}">
                <a16:creationId xmlns:a16="http://schemas.microsoft.com/office/drawing/2014/main" id="{D147E120-3F07-4FB1-9690-F2D8CBCB0969}"/>
              </a:ext>
            </a:extLst>
          </p:cNvPr>
          <p:cNvSpPr>
            <a:spLocks noGrp="1"/>
          </p:cNvSpPr>
          <p:nvPr>
            <p:ph idx="1"/>
          </p:nvPr>
        </p:nvSpPr>
        <p:spPr/>
        <p:txBody>
          <a:bodyPr>
            <a:normAutofit/>
          </a:bodyPr>
          <a:lstStyle/>
          <a:p>
            <a:r>
              <a:rPr lang="en-US" dirty="0"/>
              <a:t>64 y/o M presenting as lvl1 trauma s/p MVC</a:t>
            </a:r>
          </a:p>
          <a:p>
            <a:pPr lvl="1"/>
            <a:r>
              <a:rPr lang="en-US" dirty="0"/>
              <a:t>Pt presents altered and history is unable to be obtained</a:t>
            </a:r>
          </a:p>
          <a:p>
            <a:pPr lvl="1"/>
            <a:r>
              <a:rPr lang="en-US" dirty="0"/>
              <a:t>On exam, LLE is neurovascularly intact with obvious posterolateral dislocation of the L knee, there is a 3cm laceration to superior aspect of L knee with no gross contamination. + Posterior drawer. Compartments are soft and compressible</a:t>
            </a:r>
          </a:p>
        </p:txBody>
      </p:sp>
    </p:spTree>
    <p:extLst>
      <p:ext uri="{BB962C8B-B14F-4D97-AF65-F5344CB8AC3E}">
        <p14:creationId xmlns:p14="http://schemas.microsoft.com/office/powerpoint/2010/main" val="996402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A6D4CA-78BD-452D-8659-3F5C1260B3FB}"/>
              </a:ext>
            </a:extLst>
          </p:cNvPr>
          <p:cNvPicPr>
            <a:picLocks noChangeAspect="1"/>
          </p:cNvPicPr>
          <p:nvPr/>
        </p:nvPicPr>
        <p:blipFill rotWithShape="1">
          <a:blip r:embed="rId3"/>
          <a:srcRect l="47847" t="20600" r="30444" b="9152"/>
          <a:stretch/>
        </p:blipFill>
        <p:spPr>
          <a:xfrm>
            <a:off x="4914150" y="1708044"/>
            <a:ext cx="2646785" cy="4549979"/>
          </a:xfrm>
          <a:prstGeom prst="rect">
            <a:avLst/>
          </a:prstGeom>
        </p:spPr>
      </p:pic>
      <p:sp>
        <p:nvSpPr>
          <p:cNvPr id="2" name="Title 1">
            <a:extLst>
              <a:ext uri="{FF2B5EF4-FFF2-40B4-BE49-F238E27FC236}">
                <a16:creationId xmlns:a16="http://schemas.microsoft.com/office/drawing/2014/main" id="{48FB2F56-E090-4BA8-A1D6-BB982B2983D4}"/>
              </a:ext>
            </a:extLst>
          </p:cNvPr>
          <p:cNvSpPr>
            <a:spLocks noGrp="1"/>
          </p:cNvSpPr>
          <p:nvPr>
            <p:ph type="title"/>
          </p:nvPr>
        </p:nvSpPr>
        <p:spPr/>
        <p:txBody>
          <a:bodyPr/>
          <a:lstStyle/>
          <a:p>
            <a:r>
              <a:rPr lang="en-US" dirty="0"/>
              <a:t>Lateral Plain Films of Patient 2</a:t>
            </a:r>
          </a:p>
        </p:txBody>
      </p:sp>
      <p:sp>
        <p:nvSpPr>
          <p:cNvPr id="8" name="TextBox 7">
            <a:extLst>
              <a:ext uri="{FF2B5EF4-FFF2-40B4-BE49-F238E27FC236}">
                <a16:creationId xmlns:a16="http://schemas.microsoft.com/office/drawing/2014/main" id="{62FD5193-E52A-4A59-9CC2-5218C360CD68}"/>
              </a:ext>
            </a:extLst>
          </p:cNvPr>
          <p:cNvSpPr txBox="1"/>
          <p:nvPr/>
        </p:nvSpPr>
        <p:spPr>
          <a:xfrm>
            <a:off x="1061782" y="2490512"/>
            <a:ext cx="4054208" cy="369332"/>
          </a:xfrm>
          <a:prstGeom prst="rect">
            <a:avLst/>
          </a:prstGeom>
          <a:noFill/>
        </p:spPr>
        <p:txBody>
          <a:bodyPr wrap="square" rtlCol="0">
            <a:spAutoFit/>
          </a:bodyPr>
          <a:lstStyle/>
          <a:p>
            <a:r>
              <a:rPr lang="en-US" dirty="0">
                <a:solidFill>
                  <a:schemeClr val="bg1"/>
                </a:solidFill>
              </a:rPr>
              <a:t>Medial condyle of Femur</a:t>
            </a:r>
          </a:p>
        </p:txBody>
      </p:sp>
      <p:sp>
        <p:nvSpPr>
          <p:cNvPr id="10" name="TextBox 9">
            <a:extLst>
              <a:ext uri="{FF2B5EF4-FFF2-40B4-BE49-F238E27FC236}">
                <a16:creationId xmlns:a16="http://schemas.microsoft.com/office/drawing/2014/main" id="{8E0AEB81-7376-4EB1-82B6-C66204152816}"/>
              </a:ext>
            </a:extLst>
          </p:cNvPr>
          <p:cNvSpPr txBox="1"/>
          <p:nvPr/>
        </p:nvSpPr>
        <p:spPr>
          <a:xfrm>
            <a:off x="1061782" y="3301078"/>
            <a:ext cx="4054208" cy="369332"/>
          </a:xfrm>
          <a:prstGeom prst="rect">
            <a:avLst/>
          </a:prstGeom>
          <a:noFill/>
        </p:spPr>
        <p:txBody>
          <a:bodyPr wrap="square" rtlCol="0">
            <a:spAutoFit/>
          </a:bodyPr>
          <a:lstStyle/>
          <a:p>
            <a:r>
              <a:rPr lang="en-US" dirty="0">
                <a:solidFill>
                  <a:schemeClr val="bg1"/>
                </a:solidFill>
              </a:rPr>
              <a:t>Patella</a:t>
            </a:r>
          </a:p>
        </p:txBody>
      </p:sp>
      <p:sp>
        <p:nvSpPr>
          <p:cNvPr id="16" name="TextBox 15">
            <a:extLst>
              <a:ext uri="{FF2B5EF4-FFF2-40B4-BE49-F238E27FC236}">
                <a16:creationId xmlns:a16="http://schemas.microsoft.com/office/drawing/2014/main" id="{2D0BC2CC-4EBE-48B6-8D88-72B52E079278}"/>
              </a:ext>
            </a:extLst>
          </p:cNvPr>
          <p:cNvSpPr txBox="1"/>
          <p:nvPr/>
        </p:nvSpPr>
        <p:spPr>
          <a:xfrm>
            <a:off x="1061782" y="4675400"/>
            <a:ext cx="2746177" cy="369332"/>
          </a:xfrm>
          <a:prstGeom prst="rect">
            <a:avLst/>
          </a:prstGeom>
          <a:noFill/>
        </p:spPr>
        <p:txBody>
          <a:bodyPr wrap="square">
            <a:spAutoFit/>
          </a:bodyPr>
          <a:lstStyle/>
          <a:p>
            <a:r>
              <a:rPr lang="en-US" dirty="0">
                <a:solidFill>
                  <a:schemeClr val="bg1"/>
                </a:solidFill>
              </a:rPr>
              <a:t>Tibial Tuberosity</a:t>
            </a:r>
          </a:p>
        </p:txBody>
      </p:sp>
      <p:cxnSp>
        <p:nvCxnSpPr>
          <p:cNvPr id="20" name="Straight Arrow Connector 19">
            <a:extLst>
              <a:ext uri="{FF2B5EF4-FFF2-40B4-BE49-F238E27FC236}">
                <a16:creationId xmlns:a16="http://schemas.microsoft.com/office/drawing/2014/main" id="{FC319024-1239-41F4-989D-14CBFAA6F9BE}"/>
              </a:ext>
            </a:extLst>
          </p:cNvPr>
          <p:cNvCxnSpPr>
            <a:cxnSpLocks/>
          </p:cNvCxnSpPr>
          <p:nvPr/>
        </p:nvCxnSpPr>
        <p:spPr>
          <a:xfrm>
            <a:off x="3636956" y="2753973"/>
            <a:ext cx="2459044" cy="890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BE778CC-43EC-42B1-BB5C-5B9A7C5A189D}"/>
              </a:ext>
            </a:extLst>
          </p:cNvPr>
          <p:cNvCxnSpPr>
            <a:cxnSpLocks/>
          </p:cNvCxnSpPr>
          <p:nvPr/>
        </p:nvCxnSpPr>
        <p:spPr>
          <a:xfrm flipV="1">
            <a:off x="2809953" y="4860066"/>
            <a:ext cx="2974095" cy="31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2A50B95-BCCE-482A-AD82-B6FB95A3E03E}"/>
              </a:ext>
            </a:extLst>
          </p:cNvPr>
          <p:cNvCxnSpPr>
            <a:cxnSpLocks/>
            <a:stCxn id="7" idx="1"/>
          </p:cNvCxnSpPr>
          <p:nvPr/>
        </p:nvCxnSpPr>
        <p:spPr>
          <a:xfrm flipH="1">
            <a:off x="6749167" y="2308209"/>
            <a:ext cx="1679938" cy="460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BF51B6-1F9C-41E3-9B18-FC7FDB9EBDF0}"/>
              </a:ext>
            </a:extLst>
          </p:cNvPr>
          <p:cNvCxnSpPr>
            <a:cxnSpLocks/>
          </p:cNvCxnSpPr>
          <p:nvPr/>
        </p:nvCxnSpPr>
        <p:spPr>
          <a:xfrm>
            <a:off x="1921933" y="3493181"/>
            <a:ext cx="3369734" cy="72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776D890-1545-4866-A63D-67C50D102122}"/>
              </a:ext>
            </a:extLst>
          </p:cNvPr>
          <p:cNvSpPr txBox="1"/>
          <p:nvPr/>
        </p:nvSpPr>
        <p:spPr>
          <a:xfrm>
            <a:off x="8429105" y="1708044"/>
            <a:ext cx="2386683" cy="1200329"/>
          </a:xfrm>
          <a:prstGeom prst="rect">
            <a:avLst/>
          </a:prstGeom>
          <a:noFill/>
        </p:spPr>
        <p:txBody>
          <a:bodyPr wrap="square" rtlCol="0">
            <a:spAutoFit/>
          </a:bodyPr>
          <a:lstStyle/>
          <a:p>
            <a:r>
              <a:rPr lang="en-US" dirty="0">
                <a:solidFill>
                  <a:schemeClr val="bg1"/>
                </a:solidFill>
              </a:rPr>
              <a:t>Severe atherosclerotic disease of arteries and surgical clips from hx of arterial bypass</a:t>
            </a:r>
          </a:p>
        </p:txBody>
      </p:sp>
      <p:sp>
        <p:nvSpPr>
          <p:cNvPr id="26" name="Oval 25">
            <a:extLst>
              <a:ext uri="{FF2B5EF4-FFF2-40B4-BE49-F238E27FC236}">
                <a16:creationId xmlns:a16="http://schemas.microsoft.com/office/drawing/2014/main" id="{01CB643F-165D-44C6-B47B-82318E4E8915}"/>
              </a:ext>
            </a:extLst>
          </p:cNvPr>
          <p:cNvSpPr/>
          <p:nvPr/>
        </p:nvSpPr>
        <p:spPr>
          <a:xfrm>
            <a:off x="6284216" y="3644551"/>
            <a:ext cx="844717" cy="7063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208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6" grpId="0"/>
      <p:bldP spid="7" grpId="0"/>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7715E3D-B872-4F05-94F9-0673F65DDBC8}"/>
              </a:ext>
            </a:extLst>
          </p:cNvPr>
          <p:cNvSpPr>
            <a:spLocks noGrp="1"/>
          </p:cNvSpPr>
          <p:nvPr>
            <p:ph type="title"/>
          </p:nvPr>
        </p:nvSpPr>
        <p:spPr>
          <a:xfrm>
            <a:off x="838200" y="365125"/>
            <a:ext cx="10515600" cy="1325563"/>
          </a:xfrm>
        </p:spPr>
        <p:txBody>
          <a:bodyPr/>
          <a:lstStyle/>
          <a:p>
            <a:r>
              <a:rPr lang="en-US" dirty="0"/>
              <a:t>Zoomed Lateral plain films for Patient 2</a:t>
            </a:r>
          </a:p>
        </p:txBody>
      </p:sp>
      <p:sp>
        <p:nvSpPr>
          <p:cNvPr id="5" name="AutoShape 2">
            <a:extLst>
              <a:ext uri="{FF2B5EF4-FFF2-40B4-BE49-F238E27FC236}">
                <a16:creationId xmlns:a16="http://schemas.microsoft.com/office/drawing/2014/main" id="{B2949516-325D-4C61-A77C-F515BA0D1BB5}"/>
              </a:ext>
            </a:extLst>
          </p:cNvPr>
          <p:cNvSpPr>
            <a:spLocks noChangeAspect="1" noChangeArrowheads="1"/>
          </p:cNvSpPr>
          <p:nvPr/>
        </p:nvSpPr>
        <p:spPr bwMode="auto">
          <a:xfrm>
            <a:off x="5943600" y="2138238"/>
            <a:ext cx="1443162" cy="14431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A65810CA-2E4E-4BB0-B197-9D2C84CF4D92}"/>
              </a:ext>
            </a:extLst>
          </p:cNvPr>
          <p:cNvPicPr>
            <a:picLocks noChangeAspect="1"/>
          </p:cNvPicPr>
          <p:nvPr/>
        </p:nvPicPr>
        <p:blipFill>
          <a:blip r:embed="rId3"/>
          <a:stretch>
            <a:fillRect/>
          </a:stretch>
        </p:blipFill>
        <p:spPr>
          <a:xfrm>
            <a:off x="6460866" y="1606470"/>
            <a:ext cx="5324734" cy="4414212"/>
          </a:xfrm>
          <a:prstGeom prst="rect">
            <a:avLst/>
          </a:prstGeom>
        </p:spPr>
      </p:pic>
      <p:pic>
        <p:nvPicPr>
          <p:cNvPr id="2" name="Picture 1">
            <a:extLst>
              <a:ext uri="{FF2B5EF4-FFF2-40B4-BE49-F238E27FC236}">
                <a16:creationId xmlns:a16="http://schemas.microsoft.com/office/drawing/2014/main" id="{BDAB6290-3156-4085-8B4A-4BA76C7BE6B5}"/>
              </a:ext>
            </a:extLst>
          </p:cNvPr>
          <p:cNvPicPr>
            <a:picLocks noChangeAspect="1"/>
          </p:cNvPicPr>
          <p:nvPr/>
        </p:nvPicPr>
        <p:blipFill rotWithShape="1">
          <a:blip r:embed="rId4"/>
          <a:srcRect t="6849" b="5442"/>
          <a:stretch/>
        </p:blipFill>
        <p:spPr>
          <a:xfrm>
            <a:off x="1219729" y="1447800"/>
            <a:ext cx="4215871" cy="4655595"/>
          </a:xfrm>
          <a:prstGeom prst="rect">
            <a:avLst/>
          </a:prstGeom>
        </p:spPr>
      </p:pic>
      <p:sp>
        <p:nvSpPr>
          <p:cNvPr id="8" name="TextBox 7">
            <a:extLst>
              <a:ext uri="{FF2B5EF4-FFF2-40B4-BE49-F238E27FC236}">
                <a16:creationId xmlns:a16="http://schemas.microsoft.com/office/drawing/2014/main" id="{85879235-C16A-4D09-8BC3-3F1B56478B4D}"/>
              </a:ext>
            </a:extLst>
          </p:cNvPr>
          <p:cNvSpPr txBox="1"/>
          <p:nvPr/>
        </p:nvSpPr>
        <p:spPr>
          <a:xfrm>
            <a:off x="4085967" y="1997840"/>
            <a:ext cx="2404533" cy="1200329"/>
          </a:xfrm>
          <a:prstGeom prst="rect">
            <a:avLst/>
          </a:prstGeom>
          <a:noFill/>
        </p:spPr>
        <p:txBody>
          <a:bodyPr wrap="square" rtlCol="0">
            <a:spAutoFit/>
          </a:bodyPr>
          <a:lstStyle/>
          <a:p>
            <a:r>
              <a:rPr lang="en-US" dirty="0">
                <a:solidFill>
                  <a:schemeClr val="bg1"/>
                </a:solidFill>
              </a:rPr>
              <a:t>Displaced bone fragment originating from posterior tibial plateau</a:t>
            </a:r>
          </a:p>
        </p:txBody>
      </p:sp>
      <p:cxnSp>
        <p:nvCxnSpPr>
          <p:cNvPr id="9" name="Straight Arrow Connector 8">
            <a:extLst>
              <a:ext uri="{FF2B5EF4-FFF2-40B4-BE49-F238E27FC236}">
                <a16:creationId xmlns:a16="http://schemas.microsoft.com/office/drawing/2014/main" id="{00AE986D-4E26-44CC-B17B-C4937D9D005E}"/>
              </a:ext>
            </a:extLst>
          </p:cNvPr>
          <p:cNvCxnSpPr>
            <a:cxnSpLocks/>
          </p:cNvCxnSpPr>
          <p:nvPr/>
        </p:nvCxnSpPr>
        <p:spPr>
          <a:xfrm flipH="1">
            <a:off x="4482701" y="2921170"/>
            <a:ext cx="559999" cy="600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731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p:txBody>
          <a:bodyPr/>
          <a:lstStyle/>
          <a:p>
            <a:r>
              <a:rPr lang="en-US" dirty="0"/>
              <a:t>Key Imaging Findings</a:t>
            </a:r>
          </a:p>
        </p:txBody>
      </p:sp>
      <p:sp>
        <p:nvSpPr>
          <p:cNvPr id="3" name="Content Placeholder 2">
            <a:extLst>
              <a:ext uri="{FF2B5EF4-FFF2-40B4-BE49-F238E27FC236}">
                <a16:creationId xmlns:a16="http://schemas.microsoft.com/office/drawing/2014/main" id="{45136A3E-3FEA-401A-8F41-7104335DF68A}"/>
              </a:ext>
            </a:extLst>
          </p:cNvPr>
          <p:cNvSpPr>
            <a:spLocks noGrp="1"/>
          </p:cNvSpPr>
          <p:nvPr>
            <p:ph idx="1"/>
          </p:nvPr>
        </p:nvSpPr>
        <p:spPr/>
        <p:txBody>
          <a:bodyPr>
            <a:normAutofit/>
          </a:bodyPr>
          <a:lstStyle/>
          <a:p>
            <a:r>
              <a:rPr lang="en-US" dirty="0"/>
              <a:t>Cruciate ligament avulsions are often identified on radiographs as a small osseous fragment located adjacent to the expected attachment site of the ligament</a:t>
            </a:r>
          </a:p>
          <a:p>
            <a:endParaRPr lang="en-US" dirty="0"/>
          </a:p>
          <a:p>
            <a:r>
              <a:rPr lang="en-US" dirty="0"/>
              <a:t>PCL Avulsion Injury</a:t>
            </a:r>
          </a:p>
          <a:p>
            <a:pPr lvl="1"/>
            <a:r>
              <a:rPr lang="en-US" dirty="0"/>
              <a:t>On plain radiograph, appears as focal discontinuity of posterior aspect of the tibia, best appreciated on lateral view</a:t>
            </a:r>
          </a:p>
          <a:p>
            <a:pPr lvl="1"/>
            <a:r>
              <a:rPr lang="en-US" dirty="0"/>
              <a:t>CT provides additional information about size and comminution of fracture fragment</a:t>
            </a:r>
          </a:p>
          <a:p>
            <a:pPr lvl="1"/>
            <a:r>
              <a:rPr lang="en-US" dirty="0"/>
              <a:t>MRI can further assess for concomitant injury</a:t>
            </a:r>
          </a:p>
          <a:p>
            <a:pPr marL="0" indent="0">
              <a:buNone/>
            </a:pPr>
            <a:endParaRPr lang="en-US" dirty="0"/>
          </a:p>
          <a:p>
            <a:endParaRPr lang="en-US" dirty="0"/>
          </a:p>
        </p:txBody>
      </p:sp>
    </p:spTree>
    <p:extLst>
      <p:ext uri="{BB962C8B-B14F-4D97-AF65-F5344CB8AC3E}">
        <p14:creationId xmlns:p14="http://schemas.microsoft.com/office/powerpoint/2010/main" val="3455004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p:txBody>
          <a:bodyPr/>
          <a:lstStyle/>
          <a:p>
            <a:r>
              <a:rPr lang="en-US" dirty="0"/>
              <a:t>Key Imaging Findings</a:t>
            </a:r>
          </a:p>
        </p:txBody>
      </p:sp>
      <p:pic>
        <p:nvPicPr>
          <p:cNvPr id="14" name="Picture 13">
            <a:extLst>
              <a:ext uri="{FF2B5EF4-FFF2-40B4-BE49-F238E27FC236}">
                <a16:creationId xmlns:a16="http://schemas.microsoft.com/office/drawing/2014/main" id="{7F138EA0-3C0E-4F56-AFDB-BDE957657868}"/>
              </a:ext>
            </a:extLst>
          </p:cNvPr>
          <p:cNvPicPr>
            <a:picLocks noChangeAspect="1"/>
          </p:cNvPicPr>
          <p:nvPr/>
        </p:nvPicPr>
        <p:blipFill rotWithShape="1">
          <a:blip r:embed="rId2"/>
          <a:srcRect t="6849" b="5442"/>
          <a:stretch/>
        </p:blipFill>
        <p:spPr>
          <a:xfrm>
            <a:off x="1219729" y="1447800"/>
            <a:ext cx="4215871" cy="4655595"/>
          </a:xfrm>
          <a:prstGeom prst="rect">
            <a:avLst/>
          </a:prstGeom>
        </p:spPr>
      </p:pic>
      <p:sp>
        <p:nvSpPr>
          <p:cNvPr id="15" name="TextBox 14">
            <a:extLst>
              <a:ext uri="{FF2B5EF4-FFF2-40B4-BE49-F238E27FC236}">
                <a16:creationId xmlns:a16="http://schemas.microsoft.com/office/drawing/2014/main" id="{114952C0-A545-496D-AE4A-EFD32C6A29C4}"/>
              </a:ext>
            </a:extLst>
          </p:cNvPr>
          <p:cNvSpPr txBox="1"/>
          <p:nvPr/>
        </p:nvSpPr>
        <p:spPr>
          <a:xfrm>
            <a:off x="4085967" y="1997840"/>
            <a:ext cx="2404533" cy="1200329"/>
          </a:xfrm>
          <a:prstGeom prst="rect">
            <a:avLst/>
          </a:prstGeom>
          <a:noFill/>
        </p:spPr>
        <p:txBody>
          <a:bodyPr wrap="square" rtlCol="0">
            <a:spAutoFit/>
          </a:bodyPr>
          <a:lstStyle/>
          <a:p>
            <a:r>
              <a:rPr lang="en-US" dirty="0">
                <a:solidFill>
                  <a:schemeClr val="bg1"/>
                </a:solidFill>
              </a:rPr>
              <a:t>Displaced bone fragment originating from posterior tibial plateau</a:t>
            </a:r>
          </a:p>
        </p:txBody>
      </p:sp>
      <p:cxnSp>
        <p:nvCxnSpPr>
          <p:cNvPr id="16" name="Straight Arrow Connector 15">
            <a:extLst>
              <a:ext uri="{FF2B5EF4-FFF2-40B4-BE49-F238E27FC236}">
                <a16:creationId xmlns:a16="http://schemas.microsoft.com/office/drawing/2014/main" id="{9CD0CC87-58E4-44BD-A166-D874FE5F13F8}"/>
              </a:ext>
            </a:extLst>
          </p:cNvPr>
          <p:cNvCxnSpPr>
            <a:cxnSpLocks/>
          </p:cNvCxnSpPr>
          <p:nvPr/>
        </p:nvCxnSpPr>
        <p:spPr>
          <a:xfrm flipH="1">
            <a:off x="4482701" y="2921170"/>
            <a:ext cx="559999" cy="600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697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31B0-B653-41BC-94EE-2104792F0A69}"/>
              </a:ext>
            </a:extLst>
          </p:cNvPr>
          <p:cNvSpPr>
            <a:spLocks noGrp="1"/>
          </p:cNvSpPr>
          <p:nvPr>
            <p:ph type="title"/>
          </p:nvPr>
        </p:nvSpPr>
        <p:spPr/>
        <p:txBody>
          <a:bodyPr/>
          <a:lstStyle/>
          <a:p>
            <a:r>
              <a:rPr lang="en-US" dirty="0"/>
              <a:t>PCL Anatomy</a:t>
            </a:r>
          </a:p>
        </p:txBody>
      </p:sp>
      <p:sp>
        <p:nvSpPr>
          <p:cNvPr id="3" name="Content Placeholder 2">
            <a:extLst>
              <a:ext uri="{FF2B5EF4-FFF2-40B4-BE49-F238E27FC236}">
                <a16:creationId xmlns:a16="http://schemas.microsoft.com/office/drawing/2014/main" id="{FE9E2696-593D-4C91-8105-E7769D4839E2}"/>
              </a:ext>
            </a:extLst>
          </p:cNvPr>
          <p:cNvSpPr>
            <a:spLocks noGrp="1"/>
          </p:cNvSpPr>
          <p:nvPr>
            <p:ph idx="1"/>
          </p:nvPr>
        </p:nvSpPr>
        <p:spPr/>
        <p:txBody>
          <a:bodyPr>
            <a:normAutofit/>
          </a:bodyPr>
          <a:lstStyle/>
          <a:p>
            <a:r>
              <a:rPr lang="en-US" dirty="0"/>
              <a:t>Primary function is to resist posterior tibial translation</a:t>
            </a:r>
          </a:p>
          <a:p>
            <a:endParaRPr lang="en-US" dirty="0"/>
          </a:p>
          <a:p>
            <a:r>
              <a:rPr lang="en-US" dirty="0"/>
              <a:t>Strongest ligament of the knee joint</a:t>
            </a:r>
          </a:p>
          <a:p>
            <a:pPr marL="457200" lvl="1" indent="0">
              <a:buNone/>
            </a:pPr>
            <a:endParaRPr lang="en-US" dirty="0"/>
          </a:p>
          <a:p>
            <a:r>
              <a:rPr lang="en-US" dirty="0"/>
              <a:t>Arises from lateral surface of medial femoral condyle, travels posterolateral to attach to the posterior intercondylar area of tibia</a:t>
            </a:r>
          </a:p>
          <a:p>
            <a:endParaRPr lang="en-US" dirty="0"/>
          </a:p>
          <a:p>
            <a:endParaRPr lang="en-US" dirty="0"/>
          </a:p>
          <a:p>
            <a:endParaRPr lang="en-US" dirty="0"/>
          </a:p>
        </p:txBody>
      </p:sp>
    </p:spTree>
    <p:extLst>
      <p:ext uri="{BB962C8B-B14F-4D97-AF65-F5344CB8AC3E}">
        <p14:creationId xmlns:p14="http://schemas.microsoft.com/office/powerpoint/2010/main" val="3282079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C996C-D50C-4BAE-A595-E26EBB1B7FDC}"/>
              </a:ext>
            </a:extLst>
          </p:cNvPr>
          <p:cNvSpPr>
            <a:spLocks noGrp="1"/>
          </p:cNvSpPr>
          <p:nvPr>
            <p:ph type="title"/>
          </p:nvPr>
        </p:nvSpPr>
        <p:spPr/>
        <p:txBody>
          <a:bodyPr/>
          <a:lstStyle/>
          <a:p>
            <a:r>
              <a:rPr lang="en-US" dirty="0"/>
              <a:t>Pathophysiology of PCL Avulsion Fractures</a:t>
            </a:r>
          </a:p>
        </p:txBody>
      </p:sp>
      <p:sp>
        <p:nvSpPr>
          <p:cNvPr id="3" name="Content Placeholder 2">
            <a:extLst>
              <a:ext uri="{FF2B5EF4-FFF2-40B4-BE49-F238E27FC236}">
                <a16:creationId xmlns:a16="http://schemas.microsoft.com/office/drawing/2014/main" id="{891781E3-C4F5-4F26-9D37-75F68545C547}"/>
              </a:ext>
            </a:extLst>
          </p:cNvPr>
          <p:cNvSpPr>
            <a:spLocks noGrp="1"/>
          </p:cNvSpPr>
          <p:nvPr>
            <p:ph idx="1"/>
          </p:nvPr>
        </p:nvSpPr>
        <p:spPr>
          <a:xfrm>
            <a:off x="3817621" y="1527819"/>
            <a:ext cx="8374380" cy="1314133"/>
          </a:xfrm>
        </p:spPr>
        <p:txBody>
          <a:bodyPr>
            <a:normAutofit/>
          </a:bodyPr>
          <a:lstStyle/>
          <a:p>
            <a:pPr marL="0" indent="0">
              <a:buNone/>
            </a:pPr>
            <a:r>
              <a:rPr lang="en-US" dirty="0"/>
              <a:t>Posteriorly directed force to tibia while knee is flexed</a:t>
            </a:r>
          </a:p>
          <a:p>
            <a:pPr lvl="1"/>
            <a:r>
              <a:rPr lang="en-US" dirty="0"/>
              <a:t>Common in MVC’s</a:t>
            </a:r>
          </a:p>
        </p:txBody>
      </p:sp>
      <p:pic>
        <p:nvPicPr>
          <p:cNvPr id="5" name="Picture 4">
            <a:extLst>
              <a:ext uri="{FF2B5EF4-FFF2-40B4-BE49-F238E27FC236}">
                <a16:creationId xmlns:a16="http://schemas.microsoft.com/office/drawing/2014/main" id="{C10C2629-F390-411B-BA92-86DF7796B139}"/>
              </a:ext>
            </a:extLst>
          </p:cNvPr>
          <p:cNvPicPr>
            <a:picLocks noChangeAspect="1"/>
          </p:cNvPicPr>
          <p:nvPr/>
        </p:nvPicPr>
        <p:blipFill rotWithShape="1">
          <a:blip r:embed="rId2"/>
          <a:srcRect r="46872"/>
          <a:stretch/>
        </p:blipFill>
        <p:spPr>
          <a:xfrm>
            <a:off x="906661" y="1527819"/>
            <a:ext cx="2842500" cy="4434840"/>
          </a:xfrm>
          <a:prstGeom prst="rect">
            <a:avLst/>
          </a:prstGeom>
        </p:spPr>
      </p:pic>
    </p:spTree>
    <p:extLst>
      <p:ext uri="{BB962C8B-B14F-4D97-AF65-F5344CB8AC3E}">
        <p14:creationId xmlns:p14="http://schemas.microsoft.com/office/powerpoint/2010/main" val="3730361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1E91-4F42-403A-A4AF-58C8F8A7DFB1}"/>
              </a:ext>
            </a:extLst>
          </p:cNvPr>
          <p:cNvSpPr>
            <a:spLocks noGrp="1"/>
          </p:cNvSpPr>
          <p:nvPr>
            <p:ph type="title"/>
          </p:nvPr>
        </p:nvSpPr>
        <p:spPr/>
        <p:txBody>
          <a:bodyPr/>
          <a:lstStyle/>
          <a:p>
            <a:r>
              <a:rPr lang="en-US" dirty="0"/>
              <a:t>Clinical History of Patient 1</a:t>
            </a:r>
          </a:p>
        </p:txBody>
      </p:sp>
      <p:sp>
        <p:nvSpPr>
          <p:cNvPr id="3" name="Content Placeholder 2">
            <a:extLst>
              <a:ext uri="{FF2B5EF4-FFF2-40B4-BE49-F238E27FC236}">
                <a16:creationId xmlns:a16="http://schemas.microsoft.com/office/drawing/2014/main" id="{D147E120-3F07-4FB1-9690-F2D8CBCB0969}"/>
              </a:ext>
            </a:extLst>
          </p:cNvPr>
          <p:cNvSpPr>
            <a:spLocks noGrp="1"/>
          </p:cNvSpPr>
          <p:nvPr>
            <p:ph idx="1"/>
          </p:nvPr>
        </p:nvSpPr>
        <p:spPr/>
        <p:txBody>
          <a:bodyPr>
            <a:normAutofit/>
          </a:bodyPr>
          <a:lstStyle/>
          <a:p>
            <a:r>
              <a:rPr lang="en-US" dirty="0"/>
              <a:t>20 y/o M presenting as lvl1 trauma s/p high speed MVC</a:t>
            </a:r>
          </a:p>
          <a:p>
            <a:pPr lvl="1"/>
            <a:r>
              <a:rPr lang="en-US" dirty="0"/>
              <a:t>Single car MVC at speeds of 100mph with death of passenger</a:t>
            </a:r>
          </a:p>
          <a:p>
            <a:pPr lvl="1"/>
            <a:r>
              <a:rPr lang="en-US" dirty="0"/>
              <a:t>Pt complains of L knee pain and decreased ROM</a:t>
            </a:r>
          </a:p>
          <a:p>
            <a:pPr lvl="1"/>
            <a:r>
              <a:rPr lang="en-US" dirty="0"/>
              <a:t>On exam, LLE is otherwise neurovascularly intact with no obvious deformities, there is moderate effusion, + anterior drawer sign, tender to palpation along medial joint line. Compartments are soft and compressible</a:t>
            </a:r>
          </a:p>
          <a:p>
            <a:endParaRPr lang="en-US" dirty="0"/>
          </a:p>
        </p:txBody>
      </p:sp>
    </p:spTree>
    <p:extLst>
      <p:ext uri="{BB962C8B-B14F-4D97-AF65-F5344CB8AC3E}">
        <p14:creationId xmlns:p14="http://schemas.microsoft.com/office/powerpoint/2010/main" val="3036682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C996C-D50C-4BAE-A595-E26EBB1B7FDC}"/>
              </a:ext>
            </a:extLst>
          </p:cNvPr>
          <p:cNvSpPr>
            <a:spLocks noGrp="1"/>
          </p:cNvSpPr>
          <p:nvPr>
            <p:ph type="title"/>
          </p:nvPr>
        </p:nvSpPr>
        <p:spPr/>
        <p:txBody>
          <a:bodyPr/>
          <a:lstStyle/>
          <a:p>
            <a:r>
              <a:rPr lang="en-US" dirty="0"/>
              <a:t>Pathophysiology of PCL Avulsion Fractures</a:t>
            </a:r>
          </a:p>
        </p:txBody>
      </p:sp>
      <p:sp>
        <p:nvSpPr>
          <p:cNvPr id="3" name="Content Placeholder 2">
            <a:extLst>
              <a:ext uri="{FF2B5EF4-FFF2-40B4-BE49-F238E27FC236}">
                <a16:creationId xmlns:a16="http://schemas.microsoft.com/office/drawing/2014/main" id="{891781E3-C4F5-4F26-9D37-75F68545C547}"/>
              </a:ext>
            </a:extLst>
          </p:cNvPr>
          <p:cNvSpPr>
            <a:spLocks noGrp="1"/>
          </p:cNvSpPr>
          <p:nvPr>
            <p:ph idx="1"/>
          </p:nvPr>
        </p:nvSpPr>
        <p:spPr>
          <a:xfrm>
            <a:off x="3817620" y="1537334"/>
            <a:ext cx="8562971" cy="1557654"/>
          </a:xfrm>
        </p:spPr>
        <p:txBody>
          <a:bodyPr>
            <a:noAutofit/>
          </a:bodyPr>
          <a:lstStyle/>
          <a:p>
            <a:pPr marL="0" indent="0">
              <a:buNone/>
            </a:pPr>
            <a:r>
              <a:rPr lang="en-US" dirty="0"/>
              <a:t>Forced hyperextension</a:t>
            </a:r>
          </a:p>
          <a:p>
            <a:pPr lvl="1"/>
            <a:r>
              <a:rPr lang="en-US" dirty="0"/>
              <a:t>Often occurs in athletic trauma</a:t>
            </a:r>
          </a:p>
          <a:p>
            <a:pPr lvl="1"/>
            <a:endParaRPr lang="en-US" dirty="0"/>
          </a:p>
        </p:txBody>
      </p:sp>
      <p:pic>
        <p:nvPicPr>
          <p:cNvPr id="4" name="Picture 3">
            <a:extLst>
              <a:ext uri="{FF2B5EF4-FFF2-40B4-BE49-F238E27FC236}">
                <a16:creationId xmlns:a16="http://schemas.microsoft.com/office/drawing/2014/main" id="{BABE647A-3340-48A2-B848-0279D9A017B5}"/>
              </a:ext>
            </a:extLst>
          </p:cNvPr>
          <p:cNvPicPr>
            <a:picLocks noChangeAspect="1"/>
          </p:cNvPicPr>
          <p:nvPr/>
        </p:nvPicPr>
        <p:blipFill rotWithShape="1">
          <a:blip r:embed="rId2"/>
          <a:srcRect l="50000"/>
          <a:stretch/>
        </p:blipFill>
        <p:spPr>
          <a:xfrm>
            <a:off x="914265" y="1537334"/>
            <a:ext cx="2827291" cy="4434840"/>
          </a:xfrm>
          <a:prstGeom prst="rect">
            <a:avLst/>
          </a:prstGeom>
        </p:spPr>
      </p:pic>
    </p:spTree>
    <p:extLst>
      <p:ext uri="{BB962C8B-B14F-4D97-AF65-F5344CB8AC3E}">
        <p14:creationId xmlns:p14="http://schemas.microsoft.com/office/powerpoint/2010/main" val="3996979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19560-A4CD-4867-9790-8FFF1A17865E}"/>
              </a:ext>
            </a:extLst>
          </p:cNvPr>
          <p:cNvSpPr>
            <a:spLocks noGrp="1"/>
          </p:cNvSpPr>
          <p:nvPr>
            <p:ph type="title"/>
          </p:nvPr>
        </p:nvSpPr>
        <p:spPr/>
        <p:txBody>
          <a:bodyPr/>
          <a:lstStyle/>
          <a:p>
            <a:r>
              <a:rPr lang="en-US" dirty="0"/>
              <a:t>Classification</a:t>
            </a:r>
          </a:p>
        </p:txBody>
      </p:sp>
      <p:pic>
        <p:nvPicPr>
          <p:cNvPr id="3" name="Picture 2">
            <a:extLst>
              <a:ext uri="{FF2B5EF4-FFF2-40B4-BE49-F238E27FC236}">
                <a16:creationId xmlns:a16="http://schemas.microsoft.com/office/drawing/2014/main" id="{DDB60BD2-A8A9-453C-BA15-29E1795C4006}"/>
              </a:ext>
            </a:extLst>
          </p:cNvPr>
          <p:cNvPicPr>
            <a:picLocks noChangeAspect="1"/>
          </p:cNvPicPr>
          <p:nvPr/>
        </p:nvPicPr>
        <p:blipFill>
          <a:blip r:embed="rId3"/>
          <a:stretch>
            <a:fillRect/>
          </a:stretch>
        </p:blipFill>
        <p:spPr>
          <a:xfrm>
            <a:off x="3433762" y="1430655"/>
            <a:ext cx="5324475" cy="4362450"/>
          </a:xfrm>
          <a:prstGeom prst="rect">
            <a:avLst/>
          </a:prstGeom>
        </p:spPr>
      </p:pic>
    </p:spTree>
    <p:extLst>
      <p:ext uri="{BB962C8B-B14F-4D97-AF65-F5344CB8AC3E}">
        <p14:creationId xmlns:p14="http://schemas.microsoft.com/office/powerpoint/2010/main" val="1607821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01A59-9BE5-43A3-A04F-C97D4493EC60}"/>
              </a:ext>
            </a:extLst>
          </p:cNvPr>
          <p:cNvSpPr>
            <a:spLocks noGrp="1"/>
          </p:cNvSpPr>
          <p:nvPr>
            <p:ph type="title"/>
          </p:nvPr>
        </p:nvSpPr>
        <p:spPr/>
        <p:txBody>
          <a:bodyPr/>
          <a:lstStyle/>
          <a:p>
            <a:r>
              <a:rPr lang="en-US" dirty="0"/>
              <a:t>Treatment based on Classification	</a:t>
            </a:r>
          </a:p>
        </p:txBody>
      </p:sp>
      <p:sp>
        <p:nvSpPr>
          <p:cNvPr id="3" name="Content Placeholder 2">
            <a:extLst>
              <a:ext uri="{FF2B5EF4-FFF2-40B4-BE49-F238E27FC236}">
                <a16:creationId xmlns:a16="http://schemas.microsoft.com/office/drawing/2014/main" id="{BDA1F9DC-C4E3-4AAE-87A2-BFE8CA98F662}"/>
              </a:ext>
            </a:extLst>
          </p:cNvPr>
          <p:cNvSpPr>
            <a:spLocks noGrp="1"/>
          </p:cNvSpPr>
          <p:nvPr>
            <p:ph idx="1"/>
          </p:nvPr>
        </p:nvSpPr>
        <p:spPr>
          <a:xfrm>
            <a:off x="838200" y="1825625"/>
            <a:ext cx="10980420" cy="4351338"/>
          </a:xfrm>
        </p:spPr>
        <p:txBody>
          <a:bodyPr/>
          <a:lstStyle/>
          <a:p>
            <a:r>
              <a:rPr lang="en-US" dirty="0"/>
              <a:t>Type 1 – conservative management with immobilization at 15 degrees of flexion</a:t>
            </a:r>
          </a:p>
          <a:p>
            <a:r>
              <a:rPr lang="en-US" dirty="0"/>
              <a:t>Type 2 – Controversial</a:t>
            </a:r>
          </a:p>
          <a:p>
            <a:pPr lvl="1"/>
            <a:r>
              <a:rPr lang="en-US" dirty="0"/>
              <a:t>Conservative vs Internal Fixation</a:t>
            </a:r>
          </a:p>
          <a:p>
            <a:r>
              <a:rPr lang="en-US" dirty="0"/>
              <a:t>Types 3 – Internal fixation of displaced fragment via arthroscopy</a:t>
            </a:r>
          </a:p>
          <a:p>
            <a:pPr lvl="1"/>
            <a:r>
              <a:rPr lang="en-US" dirty="0"/>
              <a:t>Pt 2 was taken to the OR for an external fixation and 4 compartment fasciotomy</a:t>
            </a:r>
          </a:p>
        </p:txBody>
      </p:sp>
    </p:spTree>
    <p:extLst>
      <p:ext uri="{BB962C8B-B14F-4D97-AF65-F5344CB8AC3E}">
        <p14:creationId xmlns:p14="http://schemas.microsoft.com/office/powerpoint/2010/main" val="3867101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45AECE-0DF0-4BF4-971B-1F58D548E391}"/>
              </a:ext>
            </a:extLst>
          </p:cNvPr>
          <p:cNvSpPr>
            <a:spLocks noGrp="1"/>
          </p:cNvSpPr>
          <p:nvPr>
            <p:ph type="title"/>
          </p:nvPr>
        </p:nvSpPr>
        <p:spPr/>
        <p:txBody>
          <a:bodyPr/>
          <a:lstStyle/>
          <a:p>
            <a:r>
              <a:rPr lang="en-US" dirty="0"/>
              <a:t>Final Diagnosis</a:t>
            </a:r>
          </a:p>
        </p:txBody>
      </p:sp>
      <p:sp>
        <p:nvSpPr>
          <p:cNvPr id="8" name="Content Placeholder 7">
            <a:extLst>
              <a:ext uri="{FF2B5EF4-FFF2-40B4-BE49-F238E27FC236}">
                <a16:creationId xmlns:a16="http://schemas.microsoft.com/office/drawing/2014/main" id="{B8B29CA3-1B25-4C6C-ABFE-64326863F68B}"/>
              </a:ext>
            </a:extLst>
          </p:cNvPr>
          <p:cNvSpPr>
            <a:spLocks noGrp="1"/>
          </p:cNvSpPr>
          <p:nvPr>
            <p:ph idx="1"/>
          </p:nvPr>
        </p:nvSpPr>
        <p:spPr>
          <a:xfrm>
            <a:off x="693420" y="1889971"/>
            <a:ext cx="10660380" cy="3078057"/>
          </a:xfrm>
        </p:spPr>
        <p:txBody>
          <a:bodyPr>
            <a:noAutofit/>
          </a:bodyPr>
          <a:lstStyle/>
          <a:p>
            <a:r>
              <a:rPr lang="en-US" dirty="0"/>
              <a:t>Patient 1 – Type 1 ACL Avulsion Fracture</a:t>
            </a:r>
          </a:p>
          <a:p>
            <a:pPr lvl="1"/>
            <a:r>
              <a:rPr lang="en-US" dirty="0"/>
              <a:t>Type 1 involves a minimally displaced fragment</a:t>
            </a:r>
          </a:p>
          <a:p>
            <a:pPr lvl="1"/>
            <a:r>
              <a:rPr lang="en-US" dirty="0"/>
              <a:t>Conservative management with knee immobilization at 20 degrees of flexion</a:t>
            </a:r>
          </a:p>
          <a:p>
            <a:pPr lvl="1"/>
            <a:endParaRPr lang="en-US" sz="2800" dirty="0"/>
          </a:p>
          <a:p>
            <a:r>
              <a:rPr lang="en-US" dirty="0"/>
              <a:t>Patient 2 – Type 3 PCL Avulsion Fracture</a:t>
            </a:r>
          </a:p>
          <a:p>
            <a:pPr lvl="1"/>
            <a:r>
              <a:rPr lang="en-US" dirty="0"/>
              <a:t>Type 3 involves a completely displaced fragment</a:t>
            </a:r>
          </a:p>
          <a:p>
            <a:pPr lvl="1"/>
            <a:r>
              <a:rPr lang="en-US" dirty="0"/>
              <a:t>Surgical fixation warranted</a:t>
            </a:r>
          </a:p>
          <a:p>
            <a:pPr lvl="1"/>
            <a:endParaRPr lang="en-US" sz="1800" dirty="0"/>
          </a:p>
        </p:txBody>
      </p:sp>
    </p:spTree>
    <p:extLst>
      <p:ext uri="{BB962C8B-B14F-4D97-AF65-F5344CB8AC3E}">
        <p14:creationId xmlns:p14="http://schemas.microsoft.com/office/powerpoint/2010/main" val="2968444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95AC7-F6A9-4F22-B0E1-F66A46D7ED2B}"/>
              </a:ext>
            </a:extLst>
          </p:cNvPr>
          <p:cNvSpPr>
            <a:spLocks noGrp="1"/>
          </p:cNvSpPr>
          <p:nvPr>
            <p:ph type="title"/>
          </p:nvPr>
        </p:nvSpPr>
        <p:spPr/>
        <p:txBody>
          <a:bodyPr/>
          <a:lstStyle/>
          <a:p>
            <a:r>
              <a:rPr lang="en-US" dirty="0"/>
              <a:t>ACR appropriateness Criteria</a:t>
            </a:r>
          </a:p>
        </p:txBody>
      </p:sp>
      <p:pic>
        <p:nvPicPr>
          <p:cNvPr id="5" name="Picture 4">
            <a:extLst>
              <a:ext uri="{FF2B5EF4-FFF2-40B4-BE49-F238E27FC236}">
                <a16:creationId xmlns:a16="http://schemas.microsoft.com/office/drawing/2014/main" id="{5AE6D0D5-B9F3-428E-B15F-5333EC7251B0}"/>
              </a:ext>
            </a:extLst>
          </p:cNvPr>
          <p:cNvPicPr>
            <a:picLocks noChangeAspect="1"/>
          </p:cNvPicPr>
          <p:nvPr/>
        </p:nvPicPr>
        <p:blipFill>
          <a:blip r:embed="rId2"/>
          <a:stretch>
            <a:fillRect/>
          </a:stretch>
        </p:blipFill>
        <p:spPr>
          <a:xfrm>
            <a:off x="582160" y="1827848"/>
            <a:ext cx="11027680" cy="3887152"/>
          </a:xfrm>
          <a:prstGeom prst="rect">
            <a:avLst/>
          </a:prstGeom>
        </p:spPr>
      </p:pic>
    </p:spTree>
    <p:extLst>
      <p:ext uri="{BB962C8B-B14F-4D97-AF65-F5344CB8AC3E}">
        <p14:creationId xmlns:p14="http://schemas.microsoft.com/office/powerpoint/2010/main" val="2026272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95AC7-F6A9-4F22-B0E1-F66A46D7ED2B}"/>
              </a:ext>
            </a:extLst>
          </p:cNvPr>
          <p:cNvSpPr>
            <a:spLocks noGrp="1"/>
          </p:cNvSpPr>
          <p:nvPr>
            <p:ph type="title"/>
          </p:nvPr>
        </p:nvSpPr>
        <p:spPr/>
        <p:txBody>
          <a:bodyPr/>
          <a:lstStyle/>
          <a:p>
            <a:r>
              <a:rPr lang="en-US" dirty="0"/>
              <a:t>ACR appropriateness Criteria</a:t>
            </a:r>
          </a:p>
        </p:txBody>
      </p:sp>
      <p:sp>
        <p:nvSpPr>
          <p:cNvPr id="3" name="Content Placeholder 2">
            <a:extLst>
              <a:ext uri="{FF2B5EF4-FFF2-40B4-BE49-F238E27FC236}">
                <a16:creationId xmlns:a16="http://schemas.microsoft.com/office/drawing/2014/main" id="{EEF6E428-8077-41B8-9F1B-89348564C8C2}"/>
              </a:ext>
            </a:extLst>
          </p:cNvPr>
          <p:cNvSpPr>
            <a:spLocks noGrp="1"/>
          </p:cNvSpPr>
          <p:nvPr>
            <p:ph idx="1"/>
          </p:nvPr>
        </p:nvSpPr>
        <p:spPr>
          <a:xfrm>
            <a:off x="838200" y="1970246"/>
            <a:ext cx="4202430" cy="2944654"/>
          </a:xfrm>
        </p:spPr>
        <p:txBody>
          <a:bodyPr/>
          <a:lstStyle/>
          <a:p>
            <a:pPr lvl="1"/>
            <a:r>
              <a:rPr lang="en-US" dirty="0"/>
              <a:t>Patient 1</a:t>
            </a:r>
          </a:p>
          <a:p>
            <a:pPr lvl="2"/>
            <a:r>
              <a:rPr lang="en-US" dirty="0"/>
              <a:t>Knee Series x2 = $1,540</a:t>
            </a:r>
          </a:p>
          <a:p>
            <a:pPr lvl="2"/>
            <a:r>
              <a:rPr lang="en-US" dirty="0"/>
              <a:t>Ankle Series x1 = $640</a:t>
            </a:r>
          </a:p>
          <a:p>
            <a:pPr lvl="2"/>
            <a:r>
              <a:rPr lang="en-US" dirty="0"/>
              <a:t>Tib Fib Series x1 = $863</a:t>
            </a:r>
          </a:p>
          <a:p>
            <a:pPr lvl="2"/>
            <a:r>
              <a:rPr lang="en-US" dirty="0"/>
              <a:t>MRI Knee x1 = $7,029</a:t>
            </a:r>
          </a:p>
          <a:p>
            <a:pPr lvl="2"/>
            <a:r>
              <a:rPr lang="en-US" dirty="0"/>
              <a:t>CT Knee x1 = $3,078</a:t>
            </a:r>
          </a:p>
          <a:p>
            <a:pPr lvl="2"/>
            <a:endParaRPr lang="en-US" dirty="0"/>
          </a:p>
          <a:p>
            <a:pPr lvl="2"/>
            <a:r>
              <a:rPr lang="en-US" dirty="0"/>
              <a:t>Total = $13,150</a:t>
            </a:r>
          </a:p>
        </p:txBody>
      </p:sp>
      <p:sp>
        <p:nvSpPr>
          <p:cNvPr id="6" name="Content Placeholder 2">
            <a:extLst>
              <a:ext uri="{FF2B5EF4-FFF2-40B4-BE49-F238E27FC236}">
                <a16:creationId xmlns:a16="http://schemas.microsoft.com/office/drawing/2014/main" id="{758DE719-9F86-4144-A934-B8605D839CCF}"/>
              </a:ext>
            </a:extLst>
          </p:cNvPr>
          <p:cNvSpPr txBox="1">
            <a:spLocks/>
          </p:cNvSpPr>
          <p:nvPr/>
        </p:nvSpPr>
        <p:spPr>
          <a:xfrm>
            <a:off x="6096000" y="1970246"/>
            <a:ext cx="4202430" cy="294465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Patient 2</a:t>
            </a:r>
          </a:p>
          <a:p>
            <a:pPr lvl="2"/>
            <a:r>
              <a:rPr lang="en-US" dirty="0"/>
              <a:t>Knee Series x2 = $1,540</a:t>
            </a:r>
          </a:p>
          <a:p>
            <a:pPr lvl="2"/>
            <a:r>
              <a:rPr lang="en-US" dirty="0"/>
              <a:t>Ankle Series x1 = $640</a:t>
            </a:r>
          </a:p>
          <a:p>
            <a:pPr lvl="2"/>
            <a:r>
              <a:rPr lang="en-US" dirty="0"/>
              <a:t>Tib Fib Series x2 = $1,726</a:t>
            </a:r>
          </a:p>
          <a:p>
            <a:pPr lvl="2"/>
            <a:r>
              <a:rPr lang="en-US" dirty="0"/>
              <a:t>Femur Series x1 = $651</a:t>
            </a:r>
          </a:p>
          <a:p>
            <a:pPr lvl="2"/>
            <a:r>
              <a:rPr lang="en-US" dirty="0"/>
              <a:t>MRI Knee x1 = $7,029</a:t>
            </a:r>
          </a:p>
          <a:p>
            <a:pPr lvl="2"/>
            <a:r>
              <a:rPr lang="en-US" dirty="0"/>
              <a:t>CTA Knee x1 $6,325</a:t>
            </a:r>
          </a:p>
          <a:p>
            <a:pPr lvl="2"/>
            <a:endParaRPr lang="en-US" dirty="0"/>
          </a:p>
          <a:p>
            <a:pPr lvl="2"/>
            <a:r>
              <a:rPr lang="en-US" dirty="0"/>
              <a:t>Total = $17,911</a:t>
            </a:r>
          </a:p>
        </p:txBody>
      </p:sp>
      <p:sp>
        <p:nvSpPr>
          <p:cNvPr id="4" name="TextBox 3">
            <a:extLst>
              <a:ext uri="{FF2B5EF4-FFF2-40B4-BE49-F238E27FC236}">
                <a16:creationId xmlns:a16="http://schemas.microsoft.com/office/drawing/2014/main" id="{4CB70C63-553A-49B2-AC19-0C1525742D44}"/>
              </a:ext>
            </a:extLst>
          </p:cNvPr>
          <p:cNvSpPr txBox="1"/>
          <p:nvPr/>
        </p:nvSpPr>
        <p:spPr>
          <a:xfrm>
            <a:off x="2552700" y="5692140"/>
            <a:ext cx="7086600" cy="369332"/>
          </a:xfrm>
          <a:prstGeom prst="rect">
            <a:avLst/>
          </a:prstGeom>
          <a:noFill/>
        </p:spPr>
        <p:txBody>
          <a:bodyPr wrap="square" rtlCol="0">
            <a:spAutoFit/>
          </a:bodyPr>
          <a:lstStyle/>
          <a:p>
            <a:r>
              <a:rPr lang="en-US" dirty="0">
                <a:solidFill>
                  <a:schemeClr val="bg1"/>
                </a:solidFill>
              </a:rPr>
              <a:t>All prices for imaging sourced from Memorial Hermann Chargemaster</a:t>
            </a:r>
          </a:p>
        </p:txBody>
      </p:sp>
    </p:spTree>
    <p:extLst>
      <p:ext uri="{BB962C8B-B14F-4D97-AF65-F5344CB8AC3E}">
        <p14:creationId xmlns:p14="http://schemas.microsoft.com/office/powerpoint/2010/main" val="2500191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E43E-EE6B-4D0E-9EB6-B62AE224F76E}"/>
              </a:ext>
            </a:extLst>
          </p:cNvPr>
          <p:cNvSpPr>
            <a:spLocks noGrp="1"/>
          </p:cNvSpPr>
          <p:nvPr>
            <p:ph type="title"/>
          </p:nvPr>
        </p:nvSpPr>
        <p:spPr/>
        <p:txBody>
          <a:bodyPr/>
          <a:lstStyle/>
          <a:p>
            <a:pPr algn="ctr"/>
            <a:r>
              <a:rPr lang="en-US" dirty="0"/>
              <a:t>Take Home Points / Teaching points</a:t>
            </a:r>
          </a:p>
        </p:txBody>
      </p:sp>
      <p:sp>
        <p:nvSpPr>
          <p:cNvPr id="3" name="Content Placeholder 2">
            <a:extLst>
              <a:ext uri="{FF2B5EF4-FFF2-40B4-BE49-F238E27FC236}">
                <a16:creationId xmlns:a16="http://schemas.microsoft.com/office/drawing/2014/main" id="{C661F59D-59F8-4BDF-92E4-0CD9CE3332D3}"/>
              </a:ext>
            </a:extLst>
          </p:cNvPr>
          <p:cNvSpPr>
            <a:spLocks noGrp="1"/>
          </p:cNvSpPr>
          <p:nvPr>
            <p:ph idx="1"/>
          </p:nvPr>
        </p:nvSpPr>
        <p:spPr>
          <a:xfrm>
            <a:off x="838200" y="1551305"/>
            <a:ext cx="9578340" cy="4351338"/>
          </a:xfrm>
        </p:spPr>
        <p:txBody>
          <a:bodyPr>
            <a:normAutofit/>
          </a:bodyPr>
          <a:lstStyle/>
          <a:p>
            <a:r>
              <a:rPr lang="en-US" dirty="0"/>
              <a:t>Tibial avulsion fractures can be hard to diagnose due to their relatively benign appearance, however, severe underlying damage to major stabilizing structures of the joint can be present even with such benign appearance</a:t>
            </a:r>
          </a:p>
          <a:p>
            <a:r>
              <a:rPr lang="en-US" dirty="0"/>
              <a:t>Analyze intercondylar eminence for deformities that can indicate an ACL avulsion fracture</a:t>
            </a:r>
          </a:p>
          <a:p>
            <a:r>
              <a:rPr lang="en-US" dirty="0"/>
              <a:t>Look at lateral knee radiographs for evidence of discontinuity that can indicate PCL avulsion fracture</a:t>
            </a:r>
          </a:p>
        </p:txBody>
      </p:sp>
    </p:spTree>
    <p:extLst>
      <p:ext uri="{BB962C8B-B14F-4D97-AF65-F5344CB8AC3E}">
        <p14:creationId xmlns:p14="http://schemas.microsoft.com/office/powerpoint/2010/main" val="2875372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20E37-7B66-41A1-8FEB-27409046569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B2A8D92A-C1BE-4879-8A55-1A3252D8F73F}"/>
              </a:ext>
            </a:extLst>
          </p:cNvPr>
          <p:cNvSpPr>
            <a:spLocks noGrp="1"/>
          </p:cNvSpPr>
          <p:nvPr>
            <p:ph idx="1"/>
          </p:nvPr>
        </p:nvSpPr>
        <p:spPr/>
        <p:txBody>
          <a:bodyPr/>
          <a:lstStyle/>
          <a:p>
            <a:r>
              <a:rPr lang="en-US" dirty="0">
                <a:effectLst/>
              </a:rPr>
              <a:t>White, E. A., Patel, D. B., </a:t>
            </a:r>
            <a:r>
              <a:rPr lang="en-US" dirty="0" err="1">
                <a:effectLst/>
              </a:rPr>
              <a:t>Matcuk</a:t>
            </a:r>
            <a:r>
              <a:rPr lang="en-US" dirty="0">
                <a:effectLst/>
              </a:rPr>
              <a:t>, G. R., Forrester, D. M., Lundquist, R. B., Hatch, G. F., . . . </a:t>
            </a:r>
            <a:r>
              <a:rPr lang="en-US" dirty="0" err="1">
                <a:effectLst/>
              </a:rPr>
              <a:t>Gottsegen</a:t>
            </a:r>
            <a:r>
              <a:rPr lang="en-US" dirty="0">
                <a:effectLst/>
              </a:rPr>
              <a:t>, C. J. (2013). Cruciate ligament avulsion fractures: Anatomy, biomechanics, injury patterns, and approach to management. </a:t>
            </a:r>
            <a:r>
              <a:rPr lang="en-US" i="1" dirty="0">
                <a:effectLst/>
              </a:rPr>
              <a:t>Emergency Radiology,</a:t>
            </a:r>
            <a:r>
              <a:rPr lang="en-US" dirty="0">
                <a:effectLst/>
              </a:rPr>
              <a:t> </a:t>
            </a:r>
            <a:r>
              <a:rPr lang="en-US" i="1" dirty="0">
                <a:effectLst/>
              </a:rPr>
              <a:t>20</a:t>
            </a:r>
            <a:r>
              <a:rPr lang="en-US" dirty="0">
                <a:effectLst/>
              </a:rPr>
              <a:t>(5), 429-440. doi:10.1007/s10140-013-1121-0</a:t>
            </a:r>
          </a:p>
          <a:p>
            <a:r>
              <a:rPr lang="en-US" dirty="0">
                <a:solidFill>
                  <a:schemeClr val="bg1"/>
                </a:solidFill>
                <a:hlinkClick r:id="rId2">
                  <a:extLst>
                    <a:ext uri="{A12FA001-AC4F-418D-AE19-62706E023703}">
                      <ahyp:hlinkClr xmlns:ahyp="http://schemas.microsoft.com/office/drawing/2018/hyperlinkcolor" val="tx"/>
                    </a:ext>
                  </a:extLst>
                </a:hlinkClick>
              </a:rPr>
              <a:t>https://teachmeanatomy.info/lower-limb/joints/knee-joint/</a:t>
            </a:r>
            <a:endParaRPr lang="en-US" dirty="0">
              <a:solidFill>
                <a:schemeClr val="bg1"/>
              </a:solidFill>
            </a:endParaRPr>
          </a:p>
          <a:p>
            <a:r>
              <a:rPr lang="en-US" dirty="0"/>
              <a:t>Memorial Hermann Chargemaster</a:t>
            </a:r>
          </a:p>
          <a:p>
            <a:endParaRPr lang="en-US" dirty="0"/>
          </a:p>
        </p:txBody>
      </p:sp>
    </p:spTree>
    <p:extLst>
      <p:ext uri="{BB962C8B-B14F-4D97-AF65-F5344CB8AC3E}">
        <p14:creationId xmlns:p14="http://schemas.microsoft.com/office/powerpoint/2010/main" val="3958697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CD889A8-B64D-41BC-828B-03492D48A7F6}"/>
              </a:ext>
            </a:extLst>
          </p:cNvPr>
          <p:cNvPicPr>
            <a:picLocks noChangeAspect="1"/>
          </p:cNvPicPr>
          <p:nvPr/>
        </p:nvPicPr>
        <p:blipFill rotWithShape="1">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5000"/>
          <a:stretch/>
        </p:blipFill>
        <p:spPr>
          <a:xfrm>
            <a:off x="20" y="1"/>
            <a:ext cx="12191980" cy="6857999"/>
          </a:xfrm>
          <a:prstGeom prst="rect">
            <a:avLst/>
          </a:prstGeom>
        </p:spPr>
      </p:pic>
      <p:sp>
        <p:nvSpPr>
          <p:cNvPr id="4" name="Title 3">
            <a:extLst>
              <a:ext uri="{FF2B5EF4-FFF2-40B4-BE49-F238E27FC236}">
                <a16:creationId xmlns:a16="http://schemas.microsoft.com/office/drawing/2014/main" id="{9770EF68-5AB2-40F5-80ED-3EA72D586AFE}"/>
              </a:ext>
            </a:extLst>
          </p:cNvPr>
          <p:cNvSpPr>
            <a:spLocks noGrp="1"/>
          </p:cNvSpPr>
          <p:nvPr>
            <p:ph type="ctrTitle"/>
          </p:nvPr>
        </p:nvSpPr>
        <p:spPr>
          <a:xfrm>
            <a:off x="1524000" y="1150354"/>
            <a:ext cx="9144000" cy="2900518"/>
          </a:xfrm>
        </p:spPr>
        <p:txBody>
          <a:bodyPr>
            <a:normAutofit/>
          </a:bodyPr>
          <a:lstStyle/>
          <a:p>
            <a:r>
              <a:rPr lang="en-US" dirty="0">
                <a:solidFill>
                  <a:srgbClr val="FFFFFF"/>
                </a:solidFill>
              </a:rPr>
              <a:t>Questions?</a:t>
            </a:r>
          </a:p>
        </p:txBody>
      </p:sp>
    </p:spTree>
    <p:extLst>
      <p:ext uri="{BB962C8B-B14F-4D97-AF65-F5344CB8AC3E}">
        <p14:creationId xmlns:p14="http://schemas.microsoft.com/office/powerpoint/2010/main" val="42752287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2F56-E090-4BA8-A1D6-BB982B2983D4}"/>
              </a:ext>
            </a:extLst>
          </p:cNvPr>
          <p:cNvSpPr>
            <a:spLocks noGrp="1"/>
          </p:cNvSpPr>
          <p:nvPr>
            <p:ph type="title"/>
          </p:nvPr>
        </p:nvSpPr>
        <p:spPr/>
        <p:txBody>
          <a:bodyPr/>
          <a:lstStyle/>
          <a:p>
            <a:r>
              <a:rPr lang="en-US" dirty="0"/>
              <a:t>Frontal Plain Films of Patient 1</a:t>
            </a:r>
          </a:p>
        </p:txBody>
      </p:sp>
      <p:pic>
        <p:nvPicPr>
          <p:cNvPr id="4" name="Picture 3">
            <a:extLst>
              <a:ext uri="{FF2B5EF4-FFF2-40B4-BE49-F238E27FC236}">
                <a16:creationId xmlns:a16="http://schemas.microsoft.com/office/drawing/2014/main" id="{54520914-D46B-4EC4-AA4B-2355BC8FE4EE}"/>
              </a:ext>
            </a:extLst>
          </p:cNvPr>
          <p:cNvPicPr>
            <a:picLocks noChangeAspect="1"/>
          </p:cNvPicPr>
          <p:nvPr/>
        </p:nvPicPr>
        <p:blipFill rotWithShape="1">
          <a:blip r:embed="rId3"/>
          <a:srcRect t="6386" r="1669" b="5962"/>
          <a:stretch/>
        </p:blipFill>
        <p:spPr>
          <a:xfrm>
            <a:off x="3704421" y="1391509"/>
            <a:ext cx="4783158" cy="4718063"/>
          </a:xfrm>
          <a:prstGeom prst="rect">
            <a:avLst/>
          </a:prstGeom>
        </p:spPr>
      </p:pic>
      <p:sp>
        <p:nvSpPr>
          <p:cNvPr id="8" name="TextBox 7">
            <a:extLst>
              <a:ext uri="{FF2B5EF4-FFF2-40B4-BE49-F238E27FC236}">
                <a16:creationId xmlns:a16="http://schemas.microsoft.com/office/drawing/2014/main" id="{62FD5193-E52A-4A59-9CC2-5218C360CD68}"/>
              </a:ext>
            </a:extLst>
          </p:cNvPr>
          <p:cNvSpPr txBox="1"/>
          <p:nvPr/>
        </p:nvSpPr>
        <p:spPr>
          <a:xfrm>
            <a:off x="382446" y="2753569"/>
            <a:ext cx="4054208" cy="369332"/>
          </a:xfrm>
          <a:prstGeom prst="rect">
            <a:avLst/>
          </a:prstGeom>
          <a:noFill/>
        </p:spPr>
        <p:txBody>
          <a:bodyPr wrap="square" rtlCol="0">
            <a:spAutoFit/>
          </a:bodyPr>
          <a:lstStyle/>
          <a:p>
            <a:r>
              <a:rPr lang="en-US" dirty="0">
                <a:solidFill>
                  <a:schemeClr val="bg1"/>
                </a:solidFill>
              </a:rPr>
              <a:t>Medial condyle of Femur</a:t>
            </a:r>
          </a:p>
        </p:txBody>
      </p:sp>
      <p:sp>
        <p:nvSpPr>
          <p:cNvPr id="9" name="TextBox 8">
            <a:extLst>
              <a:ext uri="{FF2B5EF4-FFF2-40B4-BE49-F238E27FC236}">
                <a16:creationId xmlns:a16="http://schemas.microsoft.com/office/drawing/2014/main" id="{8C11388A-E4F0-4714-9021-1D5A95C653F5}"/>
              </a:ext>
            </a:extLst>
          </p:cNvPr>
          <p:cNvSpPr txBox="1"/>
          <p:nvPr/>
        </p:nvSpPr>
        <p:spPr>
          <a:xfrm>
            <a:off x="8429105" y="3104047"/>
            <a:ext cx="4054208" cy="369332"/>
          </a:xfrm>
          <a:prstGeom prst="rect">
            <a:avLst/>
          </a:prstGeom>
          <a:noFill/>
        </p:spPr>
        <p:txBody>
          <a:bodyPr wrap="square" rtlCol="0">
            <a:spAutoFit/>
          </a:bodyPr>
          <a:lstStyle/>
          <a:p>
            <a:r>
              <a:rPr lang="en-US" dirty="0">
                <a:solidFill>
                  <a:schemeClr val="bg1"/>
                </a:solidFill>
              </a:rPr>
              <a:t>Lateral condyle of femur </a:t>
            </a:r>
          </a:p>
        </p:txBody>
      </p:sp>
      <p:sp>
        <p:nvSpPr>
          <p:cNvPr id="10" name="TextBox 9">
            <a:extLst>
              <a:ext uri="{FF2B5EF4-FFF2-40B4-BE49-F238E27FC236}">
                <a16:creationId xmlns:a16="http://schemas.microsoft.com/office/drawing/2014/main" id="{8E0AEB81-7376-4EB1-82B6-C66204152816}"/>
              </a:ext>
            </a:extLst>
          </p:cNvPr>
          <p:cNvSpPr txBox="1"/>
          <p:nvPr/>
        </p:nvSpPr>
        <p:spPr>
          <a:xfrm>
            <a:off x="8363073" y="2240040"/>
            <a:ext cx="4054208" cy="369332"/>
          </a:xfrm>
          <a:prstGeom prst="rect">
            <a:avLst/>
          </a:prstGeom>
          <a:noFill/>
        </p:spPr>
        <p:txBody>
          <a:bodyPr wrap="square" rtlCol="0">
            <a:spAutoFit/>
          </a:bodyPr>
          <a:lstStyle/>
          <a:p>
            <a:r>
              <a:rPr lang="en-US" dirty="0">
                <a:solidFill>
                  <a:schemeClr val="bg1"/>
                </a:solidFill>
              </a:rPr>
              <a:t>Patella</a:t>
            </a:r>
          </a:p>
        </p:txBody>
      </p:sp>
      <p:sp>
        <p:nvSpPr>
          <p:cNvPr id="11" name="TextBox 10">
            <a:extLst>
              <a:ext uri="{FF2B5EF4-FFF2-40B4-BE49-F238E27FC236}">
                <a16:creationId xmlns:a16="http://schemas.microsoft.com/office/drawing/2014/main" id="{63EF9912-B018-4E9B-A9DF-3023B8DFF3F1}"/>
              </a:ext>
            </a:extLst>
          </p:cNvPr>
          <p:cNvSpPr txBox="1"/>
          <p:nvPr/>
        </p:nvSpPr>
        <p:spPr>
          <a:xfrm>
            <a:off x="382446" y="3907609"/>
            <a:ext cx="2415726" cy="369332"/>
          </a:xfrm>
          <a:prstGeom prst="rect">
            <a:avLst/>
          </a:prstGeom>
          <a:noFill/>
        </p:spPr>
        <p:txBody>
          <a:bodyPr wrap="none" rtlCol="0">
            <a:spAutoFit/>
          </a:bodyPr>
          <a:lstStyle/>
          <a:p>
            <a:r>
              <a:rPr lang="en-US" dirty="0">
                <a:solidFill>
                  <a:schemeClr val="bg1"/>
                </a:solidFill>
              </a:rPr>
              <a:t>Intercondylar eminence</a:t>
            </a:r>
          </a:p>
        </p:txBody>
      </p:sp>
      <p:sp>
        <p:nvSpPr>
          <p:cNvPr id="16" name="TextBox 15">
            <a:extLst>
              <a:ext uri="{FF2B5EF4-FFF2-40B4-BE49-F238E27FC236}">
                <a16:creationId xmlns:a16="http://schemas.microsoft.com/office/drawing/2014/main" id="{2D0BC2CC-4EBE-48B6-8D88-72B52E079278}"/>
              </a:ext>
            </a:extLst>
          </p:cNvPr>
          <p:cNvSpPr txBox="1"/>
          <p:nvPr/>
        </p:nvSpPr>
        <p:spPr>
          <a:xfrm>
            <a:off x="382446" y="4789392"/>
            <a:ext cx="6271952" cy="369332"/>
          </a:xfrm>
          <a:prstGeom prst="rect">
            <a:avLst/>
          </a:prstGeom>
          <a:noFill/>
        </p:spPr>
        <p:txBody>
          <a:bodyPr wrap="square">
            <a:spAutoFit/>
          </a:bodyPr>
          <a:lstStyle/>
          <a:p>
            <a:r>
              <a:rPr lang="en-US" dirty="0">
                <a:solidFill>
                  <a:schemeClr val="bg1"/>
                </a:solidFill>
              </a:rPr>
              <a:t>Medial condyle of Tibia </a:t>
            </a:r>
          </a:p>
        </p:txBody>
      </p:sp>
      <p:sp>
        <p:nvSpPr>
          <p:cNvPr id="18" name="TextBox 17">
            <a:extLst>
              <a:ext uri="{FF2B5EF4-FFF2-40B4-BE49-F238E27FC236}">
                <a16:creationId xmlns:a16="http://schemas.microsoft.com/office/drawing/2014/main" id="{C695735D-B916-4014-9E72-FE219CD6E8DD}"/>
              </a:ext>
            </a:extLst>
          </p:cNvPr>
          <p:cNvSpPr txBox="1"/>
          <p:nvPr/>
        </p:nvSpPr>
        <p:spPr>
          <a:xfrm>
            <a:off x="8487579" y="4789392"/>
            <a:ext cx="6271952" cy="369332"/>
          </a:xfrm>
          <a:prstGeom prst="rect">
            <a:avLst/>
          </a:prstGeom>
          <a:noFill/>
        </p:spPr>
        <p:txBody>
          <a:bodyPr wrap="square">
            <a:spAutoFit/>
          </a:bodyPr>
          <a:lstStyle/>
          <a:p>
            <a:r>
              <a:rPr lang="en-US" dirty="0">
                <a:solidFill>
                  <a:schemeClr val="bg1"/>
                </a:solidFill>
              </a:rPr>
              <a:t>Lateral condyle of Tibia</a:t>
            </a:r>
          </a:p>
        </p:txBody>
      </p:sp>
      <p:cxnSp>
        <p:nvCxnSpPr>
          <p:cNvPr id="20" name="Straight Arrow Connector 19">
            <a:extLst>
              <a:ext uri="{FF2B5EF4-FFF2-40B4-BE49-F238E27FC236}">
                <a16:creationId xmlns:a16="http://schemas.microsoft.com/office/drawing/2014/main" id="{FC319024-1239-41F4-989D-14CBFAA6F9BE}"/>
              </a:ext>
            </a:extLst>
          </p:cNvPr>
          <p:cNvCxnSpPr/>
          <p:nvPr/>
        </p:nvCxnSpPr>
        <p:spPr>
          <a:xfrm>
            <a:off x="2934393" y="2938235"/>
            <a:ext cx="2019992" cy="627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3F6DE79-406B-43B3-BEC4-21ABBADFC29D}"/>
              </a:ext>
            </a:extLst>
          </p:cNvPr>
          <p:cNvCxnSpPr>
            <a:cxnSpLocks/>
          </p:cNvCxnSpPr>
          <p:nvPr/>
        </p:nvCxnSpPr>
        <p:spPr>
          <a:xfrm>
            <a:off x="2805284" y="4149285"/>
            <a:ext cx="3314863" cy="1276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BE778CC-43EC-42B1-BB5C-5B9A7C5A189D}"/>
              </a:ext>
            </a:extLst>
          </p:cNvPr>
          <p:cNvCxnSpPr>
            <a:cxnSpLocks/>
          </p:cNvCxnSpPr>
          <p:nvPr/>
        </p:nvCxnSpPr>
        <p:spPr>
          <a:xfrm flipV="1">
            <a:off x="2765859" y="4860066"/>
            <a:ext cx="2304905" cy="1461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2A50B95-BCCE-482A-AD82-B6FB95A3E03E}"/>
              </a:ext>
            </a:extLst>
          </p:cNvPr>
          <p:cNvCxnSpPr>
            <a:cxnSpLocks/>
            <a:stCxn id="9" idx="1"/>
          </p:cNvCxnSpPr>
          <p:nvPr/>
        </p:nvCxnSpPr>
        <p:spPr>
          <a:xfrm flipH="1">
            <a:off x="6985046" y="3288713"/>
            <a:ext cx="1444059" cy="371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BF51B6-1F9C-41E3-9B18-FC7FDB9EBDF0}"/>
              </a:ext>
            </a:extLst>
          </p:cNvPr>
          <p:cNvCxnSpPr>
            <a:cxnSpLocks/>
            <a:stCxn id="10" idx="1"/>
          </p:cNvCxnSpPr>
          <p:nvPr/>
        </p:nvCxnSpPr>
        <p:spPr>
          <a:xfrm flipH="1">
            <a:off x="6999317" y="2424706"/>
            <a:ext cx="1363756" cy="803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DFF4AC4D-4AFB-4BBC-B863-245997DEC118}"/>
              </a:ext>
            </a:extLst>
          </p:cNvPr>
          <p:cNvSpPr/>
          <p:nvPr/>
        </p:nvSpPr>
        <p:spPr>
          <a:xfrm>
            <a:off x="5607019" y="2402378"/>
            <a:ext cx="1381582" cy="1436166"/>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a:extLst>
              <a:ext uri="{FF2B5EF4-FFF2-40B4-BE49-F238E27FC236}">
                <a16:creationId xmlns:a16="http://schemas.microsoft.com/office/drawing/2014/main" id="{AC01FB82-F186-42E7-B046-3799B29CB22C}"/>
              </a:ext>
            </a:extLst>
          </p:cNvPr>
          <p:cNvCxnSpPr>
            <a:cxnSpLocks/>
          </p:cNvCxnSpPr>
          <p:nvPr/>
        </p:nvCxnSpPr>
        <p:spPr>
          <a:xfrm flipH="1" flipV="1">
            <a:off x="7077942" y="4826665"/>
            <a:ext cx="1351163" cy="1795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3DBBD856-425C-413E-9D82-CA294222A2E8}"/>
              </a:ext>
            </a:extLst>
          </p:cNvPr>
          <p:cNvSpPr/>
          <p:nvPr/>
        </p:nvSpPr>
        <p:spPr>
          <a:xfrm>
            <a:off x="5573065" y="3748229"/>
            <a:ext cx="1108388" cy="10388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365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6" grpId="0"/>
      <p:bldP spid="18" grpId="0"/>
      <p:bldP spid="30"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7715E3D-B872-4F05-94F9-0673F65DDBC8}"/>
              </a:ext>
            </a:extLst>
          </p:cNvPr>
          <p:cNvSpPr>
            <a:spLocks noGrp="1"/>
          </p:cNvSpPr>
          <p:nvPr>
            <p:ph type="title"/>
          </p:nvPr>
        </p:nvSpPr>
        <p:spPr>
          <a:xfrm>
            <a:off x="838200" y="365125"/>
            <a:ext cx="10515600" cy="1325563"/>
          </a:xfrm>
        </p:spPr>
        <p:txBody>
          <a:bodyPr/>
          <a:lstStyle/>
          <a:p>
            <a:r>
              <a:rPr lang="en-US" dirty="0"/>
              <a:t>Zoomed frontal plain films for Patient 1</a:t>
            </a:r>
          </a:p>
        </p:txBody>
      </p:sp>
      <p:sp>
        <p:nvSpPr>
          <p:cNvPr id="5" name="AutoShape 2">
            <a:extLst>
              <a:ext uri="{FF2B5EF4-FFF2-40B4-BE49-F238E27FC236}">
                <a16:creationId xmlns:a16="http://schemas.microsoft.com/office/drawing/2014/main" id="{B2949516-325D-4C61-A77C-F515BA0D1BB5}"/>
              </a:ext>
            </a:extLst>
          </p:cNvPr>
          <p:cNvSpPr>
            <a:spLocks noChangeAspect="1" noChangeArrowheads="1"/>
          </p:cNvSpPr>
          <p:nvPr/>
        </p:nvSpPr>
        <p:spPr bwMode="auto">
          <a:xfrm>
            <a:off x="5943600" y="2138238"/>
            <a:ext cx="1443162" cy="14431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A65810CA-2E4E-4BB0-B197-9D2C84CF4D92}"/>
              </a:ext>
            </a:extLst>
          </p:cNvPr>
          <p:cNvPicPr>
            <a:picLocks noChangeAspect="1"/>
          </p:cNvPicPr>
          <p:nvPr/>
        </p:nvPicPr>
        <p:blipFill>
          <a:blip r:embed="rId3"/>
          <a:stretch>
            <a:fillRect/>
          </a:stretch>
        </p:blipFill>
        <p:spPr>
          <a:xfrm>
            <a:off x="6460866" y="1606470"/>
            <a:ext cx="5324734" cy="4414212"/>
          </a:xfrm>
          <a:prstGeom prst="rect">
            <a:avLst/>
          </a:prstGeom>
        </p:spPr>
      </p:pic>
      <p:pic>
        <p:nvPicPr>
          <p:cNvPr id="6" name="Picture 5">
            <a:extLst>
              <a:ext uri="{FF2B5EF4-FFF2-40B4-BE49-F238E27FC236}">
                <a16:creationId xmlns:a16="http://schemas.microsoft.com/office/drawing/2014/main" id="{7ABB9522-1E00-41F6-B9AD-F046ECE0B986}"/>
              </a:ext>
            </a:extLst>
          </p:cNvPr>
          <p:cNvPicPr>
            <a:picLocks noChangeAspect="1"/>
          </p:cNvPicPr>
          <p:nvPr/>
        </p:nvPicPr>
        <p:blipFill rotWithShape="1">
          <a:blip r:embed="rId4"/>
          <a:srcRect t="10140" b="7593"/>
          <a:stretch/>
        </p:blipFill>
        <p:spPr>
          <a:xfrm>
            <a:off x="618866" y="1603932"/>
            <a:ext cx="5324734" cy="4503506"/>
          </a:xfrm>
          <a:prstGeom prst="rect">
            <a:avLst/>
          </a:prstGeom>
        </p:spPr>
      </p:pic>
      <p:sp>
        <p:nvSpPr>
          <p:cNvPr id="8" name="TextBox 7">
            <a:extLst>
              <a:ext uri="{FF2B5EF4-FFF2-40B4-BE49-F238E27FC236}">
                <a16:creationId xmlns:a16="http://schemas.microsoft.com/office/drawing/2014/main" id="{8031B522-D5D9-4733-8086-682D79DEBF9A}"/>
              </a:ext>
            </a:extLst>
          </p:cNvPr>
          <p:cNvSpPr txBox="1"/>
          <p:nvPr/>
        </p:nvSpPr>
        <p:spPr>
          <a:xfrm>
            <a:off x="711200" y="2277534"/>
            <a:ext cx="2404533" cy="923330"/>
          </a:xfrm>
          <a:prstGeom prst="rect">
            <a:avLst/>
          </a:prstGeom>
          <a:noFill/>
        </p:spPr>
        <p:txBody>
          <a:bodyPr wrap="square" rtlCol="0">
            <a:spAutoFit/>
          </a:bodyPr>
          <a:lstStyle/>
          <a:p>
            <a:r>
              <a:rPr lang="en-US" dirty="0">
                <a:solidFill>
                  <a:schemeClr val="bg1"/>
                </a:solidFill>
              </a:rPr>
              <a:t>Displacement of anteromedial tibial intercondylar eminence</a:t>
            </a:r>
          </a:p>
        </p:txBody>
      </p:sp>
      <p:cxnSp>
        <p:nvCxnSpPr>
          <p:cNvPr id="10" name="Straight Arrow Connector 9">
            <a:extLst>
              <a:ext uri="{FF2B5EF4-FFF2-40B4-BE49-F238E27FC236}">
                <a16:creationId xmlns:a16="http://schemas.microsoft.com/office/drawing/2014/main" id="{2B0A0036-E0D0-441F-9B59-A0ED88D948B3}"/>
              </a:ext>
            </a:extLst>
          </p:cNvPr>
          <p:cNvCxnSpPr>
            <a:cxnSpLocks/>
          </p:cNvCxnSpPr>
          <p:nvPr/>
        </p:nvCxnSpPr>
        <p:spPr>
          <a:xfrm>
            <a:off x="1667933" y="3200864"/>
            <a:ext cx="533400" cy="12388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11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7715E3D-B872-4F05-94F9-0673F65DDBC8}"/>
              </a:ext>
            </a:extLst>
          </p:cNvPr>
          <p:cNvSpPr>
            <a:spLocks noGrp="1"/>
          </p:cNvSpPr>
          <p:nvPr>
            <p:ph type="title"/>
          </p:nvPr>
        </p:nvSpPr>
        <p:spPr>
          <a:xfrm>
            <a:off x="838200" y="365125"/>
            <a:ext cx="10515600" cy="1325563"/>
          </a:xfrm>
        </p:spPr>
        <p:txBody>
          <a:bodyPr/>
          <a:lstStyle/>
          <a:p>
            <a:r>
              <a:rPr lang="en-US" dirty="0"/>
              <a:t>Zoomed oblique plain films for Patient 1</a:t>
            </a:r>
          </a:p>
        </p:txBody>
      </p:sp>
      <p:sp>
        <p:nvSpPr>
          <p:cNvPr id="5" name="AutoShape 2">
            <a:extLst>
              <a:ext uri="{FF2B5EF4-FFF2-40B4-BE49-F238E27FC236}">
                <a16:creationId xmlns:a16="http://schemas.microsoft.com/office/drawing/2014/main" id="{B2949516-325D-4C61-A77C-F515BA0D1BB5}"/>
              </a:ext>
            </a:extLst>
          </p:cNvPr>
          <p:cNvSpPr>
            <a:spLocks noChangeAspect="1" noChangeArrowheads="1"/>
          </p:cNvSpPr>
          <p:nvPr/>
        </p:nvSpPr>
        <p:spPr bwMode="auto">
          <a:xfrm>
            <a:off x="5943600" y="2138238"/>
            <a:ext cx="1443162" cy="14431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A65810CA-2E4E-4BB0-B197-9D2C84CF4D92}"/>
              </a:ext>
            </a:extLst>
          </p:cNvPr>
          <p:cNvPicPr>
            <a:picLocks noChangeAspect="1"/>
          </p:cNvPicPr>
          <p:nvPr/>
        </p:nvPicPr>
        <p:blipFill>
          <a:blip r:embed="rId3"/>
          <a:stretch>
            <a:fillRect/>
          </a:stretch>
        </p:blipFill>
        <p:spPr>
          <a:xfrm>
            <a:off x="6460866" y="1606470"/>
            <a:ext cx="5324734" cy="4414212"/>
          </a:xfrm>
          <a:prstGeom prst="rect">
            <a:avLst/>
          </a:prstGeom>
        </p:spPr>
      </p:pic>
      <p:pic>
        <p:nvPicPr>
          <p:cNvPr id="2" name="Picture 1">
            <a:extLst>
              <a:ext uri="{FF2B5EF4-FFF2-40B4-BE49-F238E27FC236}">
                <a16:creationId xmlns:a16="http://schemas.microsoft.com/office/drawing/2014/main" id="{DAF9974B-4935-45AC-A55B-2ED8B59C0FBB}"/>
              </a:ext>
            </a:extLst>
          </p:cNvPr>
          <p:cNvPicPr>
            <a:picLocks noChangeAspect="1"/>
          </p:cNvPicPr>
          <p:nvPr/>
        </p:nvPicPr>
        <p:blipFill rotWithShape="1">
          <a:blip r:embed="rId4"/>
          <a:srcRect t="7740" b="6077"/>
          <a:stretch/>
        </p:blipFill>
        <p:spPr>
          <a:xfrm>
            <a:off x="1202925" y="1629330"/>
            <a:ext cx="4308875" cy="4180293"/>
          </a:xfrm>
          <a:prstGeom prst="rect">
            <a:avLst/>
          </a:prstGeom>
        </p:spPr>
      </p:pic>
      <p:sp>
        <p:nvSpPr>
          <p:cNvPr id="8" name="TextBox 7">
            <a:extLst>
              <a:ext uri="{FF2B5EF4-FFF2-40B4-BE49-F238E27FC236}">
                <a16:creationId xmlns:a16="http://schemas.microsoft.com/office/drawing/2014/main" id="{3B004F3D-4727-4B0E-BE1B-9AC82B7F26D4}"/>
              </a:ext>
            </a:extLst>
          </p:cNvPr>
          <p:cNvSpPr txBox="1"/>
          <p:nvPr/>
        </p:nvSpPr>
        <p:spPr>
          <a:xfrm>
            <a:off x="1202925" y="2031563"/>
            <a:ext cx="2404533" cy="923330"/>
          </a:xfrm>
          <a:prstGeom prst="rect">
            <a:avLst/>
          </a:prstGeom>
          <a:noFill/>
        </p:spPr>
        <p:txBody>
          <a:bodyPr wrap="square" rtlCol="0">
            <a:spAutoFit/>
          </a:bodyPr>
          <a:lstStyle/>
          <a:p>
            <a:r>
              <a:rPr lang="en-US" dirty="0">
                <a:solidFill>
                  <a:schemeClr val="bg1"/>
                </a:solidFill>
              </a:rPr>
              <a:t>Displacement of anteromedial tibial intercondylar eminence</a:t>
            </a:r>
          </a:p>
        </p:txBody>
      </p:sp>
      <p:cxnSp>
        <p:nvCxnSpPr>
          <p:cNvPr id="9" name="Straight Arrow Connector 8">
            <a:extLst>
              <a:ext uri="{FF2B5EF4-FFF2-40B4-BE49-F238E27FC236}">
                <a16:creationId xmlns:a16="http://schemas.microsoft.com/office/drawing/2014/main" id="{80A2B19C-43E6-4FDD-8662-D0AA2559A8DB}"/>
              </a:ext>
            </a:extLst>
          </p:cNvPr>
          <p:cNvCxnSpPr>
            <a:cxnSpLocks/>
          </p:cNvCxnSpPr>
          <p:nvPr/>
        </p:nvCxnSpPr>
        <p:spPr>
          <a:xfrm>
            <a:off x="2159658" y="2932033"/>
            <a:ext cx="761342" cy="945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107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p:txBody>
          <a:bodyPr/>
          <a:lstStyle/>
          <a:p>
            <a:r>
              <a:rPr lang="en-US" dirty="0"/>
              <a:t>Key Imaging Findings</a:t>
            </a:r>
          </a:p>
        </p:txBody>
      </p:sp>
      <p:sp>
        <p:nvSpPr>
          <p:cNvPr id="3" name="Content Placeholder 2">
            <a:extLst>
              <a:ext uri="{FF2B5EF4-FFF2-40B4-BE49-F238E27FC236}">
                <a16:creationId xmlns:a16="http://schemas.microsoft.com/office/drawing/2014/main" id="{45136A3E-3FEA-401A-8F41-7104335DF68A}"/>
              </a:ext>
            </a:extLst>
          </p:cNvPr>
          <p:cNvSpPr>
            <a:spLocks noGrp="1"/>
          </p:cNvSpPr>
          <p:nvPr>
            <p:ph idx="1"/>
          </p:nvPr>
        </p:nvSpPr>
        <p:spPr/>
        <p:txBody>
          <a:bodyPr>
            <a:normAutofit lnSpcReduction="10000"/>
          </a:bodyPr>
          <a:lstStyle/>
          <a:p>
            <a:r>
              <a:rPr lang="en-US" dirty="0"/>
              <a:t>Cruciate ligament avulsions are often identified on radiographs as a small osseous fragment located adjacent to the expected attachment site of the ligament</a:t>
            </a:r>
          </a:p>
          <a:p>
            <a:endParaRPr lang="en-US" dirty="0"/>
          </a:p>
          <a:p>
            <a:r>
              <a:rPr lang="en-US" dirty="0"/>
              <a:t>ACL Avulsion Injury</a:t>
            </a:r>
          </a:p>
          <a:p>
            <a:pPr lvl="1"/>
            <a:r>
              <a:rPr lang="en-US" dirty="0"/>
              <a:t>Bone fragments in intercondylar notch with cortical irregularity of adjacent tibial eminence suggesting a donor site for the fragment are usual findings on plain radiographs</a:t>
            </a:r>
          </a:p>
          <a:p>
            <a:pPr lvl="1"/>
            <a:r>
              <a:rPr lang="en-US" dirty="0"/>
              <a:t>CT improves visibility, can provide information regarding size, extent, shape, and degree of discontinuity</a:t>
            </a:r>
          </a:p>
          <a:p>
            <a:pPr lvl="1"/>
            <a:r>
              <a:rPr lang="en-US" dirty="0"/>
              <a:t>MRI useful to assess for associated injuries</a:t>
            </a:r>
          </a:p>
          <a:p>
            <a:pPr marL="0" indent="0">
              <a:buNone/>
            </a:pPr>
            <a:endParaRPr lang="en-US" dirty="0"/>
          </a:p>
          <a:p>
            <a:endParaRPr lang="en-US" dirty="0"/>
          </a:p>
        </p:txBody>
      </p:sp>
    </p:spTree>
    <p:extLst>
      <p:ext uri="{BB962C8B-B14F-4D97-AF65-F5344CB8AC3E}">
        <p14:creationId xmlns:p14="http://schemas.microsoft.com/office/powerpoint/2010/main" val="3172072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p:txBody>
          <a:bodyPr/>
          <a:lstStyle/>
          <a:p>
            <a:r>
              <a:rPr lang="en-US" dirty="0"/>
              <a:t>Key Imaging Findings</a:t>
            </a:r>
          </a:p>
        </p:txBody>
      </p:sp>
      <p:pic>
        <p:nvPicPr>
          <p:cNvPr id="8" name="Picture 7">
            <a:extLst>
              <a:ext uri="{FF2B5EF4-FFF2-40B4-BE49-F238E27FC236}">
                <a16:creationId xmlns:a16="http://schemas.microsoft.com/office/drawing/2014/main" id="{3CCB46D0-3E4E-45CE-9135-43457469C0D9}"/>
              </a:ext>
            </a:extLst>
          </p:cNvPr>
          <p:cNvPicPr>
            <a:picLocks noChangeAspect="1"/>
          </p:cNvPicPr>
          <p:nvPr/>
        </p:nvPicPr>
        <p:blipFill rotWithShape="1">
          <a:blip r:embed="rId2"/>
          <a:srcRect t="10140" b="7593"/>
          <a:stretch/>
        </p:blipFill>
        <p:spPr>
          <a:xfrm>
            <a:off x="749254" y="1573304"/>
            <a:ext cx="5324734" cy="4503506"/>
          </a:xfrm>
          <a:prstGeom prst="rect">
            <a:avLst/>
          </a:prstGeom>
        </p:spPr>
      </p:pic>
      <p:sp>
        <p:nvSpPr>
          <p:cNvPr id="9" name="TextBox 8">
            <a:extLst>
              <a:ext uri="{FF2B5EF4-FFF2-40B4-BE49-F238E27FC236}">
                <a16:creationId xmlns:a16="http://schemas.microsoft.com/office/drawing/2014/main" id="{02C0EFE1-A9EF-4847-AD9F-62555F465026}"/>
              </a:ext>
            </a:extLst>
          </p:cNvPr>
          <p:cNvSpPr txBox="1"/>
          <p:nvPr/>
        </p:nvSpPr>
        <p:spPr>
          <a:xfrm>
            <a:off x="841588" y="2246906"/>
            <a:ext cx="2404533" cy="923330"/>
          </a:xfrm>
          <a:prstGeom prst="rect">
            <a:avLst/>
          </a:prstGeom>
          <a:noFill/>
        </p:spPr>
        <p:txBody>
          <a:bodyPr wrap="square" rtlCol="0">
            <a:spAutoFit/>
          </a:bodyPr>
          <a:lstStyle/>
          <a:p>
            <a:r>
              <a:rPr lang="en-US" dirty="0">
                <a:solidFill>
                  <a:schemeClr val="bg1"/>
                </a:solidFill>
              </a:rPr>
              <a:t>Displacement of anteromedial tibial intercondylar eminence</a:t>
            </a:r>
          </a:p>
        </p:txBody>
      </p:sp>
      <p:cxnSp>
        <p:nvCxnSpPr>
          <p:cNvPr id="10" name="Straight Arrow Connector 9">
            <a:extLst>
              <a:ext uri="{FF2B5EF4-FFF2-40B4-BE49-F238E27FC236}">
                <a16:creationId xmlns:a16="http://schemas.microsoft.com/office/drawing/2014/main" id="{60B7DFF8-B41D-4556-915E-EB62478430BD}"/>
              </a:ext>
            </a:extLst>
          </p:cNvPr>
          <p:cNvCxnSpPr>
            <a:cxnSpLocks/>
          </p:cNvCxnSpPr>
          <p:nvPr/>
        </p:nvCxnSpPr>
        <p:spPr>
          <a:xfrm>
            <a:off x="1798321" y="3170236"/>
            <a:ext cx="533400" cy="12388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B535E2B-E0E4-445D-8E76-F39232401F0C}"/>
              </a:ext>
            </a:extLst>
          </p:cNvPr>
          <p:cNvPicPr>
            <a:picLocks noChangeAspect="1"/>
          </p:cNvPicPr>
          <p:nvPr/>
        </p:nvPicPr>
        <p:blipFill rotWithShape="1">
          <a:blip r:embed="rId3"/>
          <a:srcRect t="7740" b="6077"/>
          <a:stretch/>
        </p:blipFill>
        <p:spPr>
          <a:xfrm>
            <a:off x="6899534" y="1573304"/>
            <a:ext cx="4673600" cy="4534134"/>
          </a:xfrm>
          <a:prstGeom prst="rect">
            <a:avLst/>
          </a:prstGeom>
        </p:spPr>
      </p:pic>
      <p:sp>
        <p:nvSpPr>
          <p:cNvPr id="12" name="TextBox 11">
            <a:extLst>
              <a:ext uri="{FF2B5EF4-FFF2-40B4-BE49-F238E27FC236}">
                <a16:creationId xmlns:a16="http://schemas.microsoft.com/office/drawing/2014/main" id="{43AD5BCF-8061-47B0-AC0B-BEB6D0D0462F}"/>
              </a:ext>
            </a:extLst>
          </p:cNvPr>
          <p:cNvSpPr txBox="1"/>
          <p:nvPr/>
        </p:nvSpPr>
        <p:spPr>
          <a:xfrm>
            <a:off x="6899534" y="1975537"/>
            <a:ext cx="2608065" cy="923330"/>
          </a:xfrm>
          <a:prstGeom prst="rect">
            <a:avLst/>
          </a:prstGeom>
          <a:noFill/>
        </p:spPr>
        <p:txBody>
          <a:bodyPr wrap="square" rtlCol="0">
            <a:spAutoFit/>
          </a:bodyPr>
          <a:lstStyle/>
          <a:p>
            <a:r>
              <a:rPr lang="en-US" dirty="0">
                <a:solidFill>
                  <a:schemeClr val="bg1"/>
                </a:solidFill>
              </a:rPr>
              <a:t>Displacement of anteromedial tibial intercondylar eminence</a:t>
            </a:r>
          </a:p>
        </p:txBody>
      </p:sp>
      <p:cxnSp>
        <p:nvCxnSpPr>
          <p:cNvPr id="13" name="Straight Arrow Connector 12">
            <a:extLst>
              <a:ext uri="{FF2B5EF4-FFF2-40B4-BE49-F238E27FC236}">
                <a16:creationId xmlns:a16="http://schemas.microsoft.com/office/drawing/2014/main" id="{6E41B40F-DF24-4AFA-9016-B66E063D7DAD}"/>
              </a:ext>
            </a:extLst>
          </p:cNvPr>
          <p:cNvCxnSpPr>
            <a:cxnSpLocks/>
          </p:cNvCxnSpPr>
          <p:nvPr/>
        </p:nvCxnSpPr>
        <p:spPr>
          <a:xfrm>
            <a:off x="7856267" y="2876007"/>
            <a:ext cx="825786" cy="984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973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31B0-B653-41BC-94EE-2104792F0A69}"/>
              </a:ext>
            </a:extLst>
          </p:cNvPr>
          <p:cNvSpPr>
            <a:spLocks noGrp="1"/>
          </p:cNvSpPr>
          <p:nvPr>
            <p:ph type="title"/>
          </p:nvPr>
        </p:nvSpPr>
        <p:spPr/>
        <p:txBody>
          <a:bodyPr/>
          <a:lstStyle/>
          <a:p>
            <a:r>
              <a:rPr lang="en-US" dirty="0"/>
              <a:t>ACL Anatomy</a:t>
            </a:r>
          </a:p>
        </p:txBody>
      </p:sp>
      <p:sp>
        <p:nvSpPr>
          <p:cNvPr id="3" name="Content Placeholder 2">
            <a:extLst>
              <a:ext uri="{FF2B5EF4-FFF2-40B4-BE49-F238E27FC236}">
                <a16:creationId xmlns:a16="http://schemas.microsoft.com/office/drawing/2014/main" id="{FE9E2696-593D-4C91-8105-E7769D4839E2}"/>
              </a:ext>
            </a:extLst>
          </p:cNvPr>
          <p:cNvSpPr>
            <a:spLocks noGrp="1"/>
          </p:cNvSpPr>
          <p:nvPr>
            <p:ph idx="1"/>
          </p:nvPr>
        </p:nvSpPr>
        <p:spPr/>
        <p:txBody>
          <a:bodyPr>
            <a:normAutofit/>
          </a:bodyPr>
          <a:lstStyle/>
          <a:p>
            <a:r>
              <a:rPr lang="en-US" dirty="0"/>
              <a:t>Primary function is to resist anterior tibial translation and rotation</a:t>
            </a:r>
          </a:p>
          <a:p>
            <a:pPr marL="457200" lvl="1" indent="0">
              <a:buNone/>
            </a:pPr>
            <a:endParaRPr lang="en-US" dirty="0"/>
          </a:p>
          <a:p>
            <a:r>
              <a:rPr lang="en-US" dirty="0"/>
              <a:t>Runs from posterior aspect of inner surface of lateral femoral condyle, runs anteromedially to attach to the anterior intercondylar eminence of tibia</a:t>
            </a:r>
          </a:p>
          <a:p>
            <a:endParaRPr lang="en-US" dirty="0"/>
          </a:p>
          <a:p>
            <a:endParaRPr lang="en-US" dirty="0"/>
          </a:p>
          <a:p>
            <a:endParaRPr lang="en-US" dirty="0"/>
          </a:p>
        </p:txBody>
      </p:sp>
    </p:spTree>
    <p:extLst>
      <p:ext uri="{BB962C8B-B14F-4D97-AF65-F5344CB8AC3E}">
        <p14:creationId xmlns:p14="http://schemas.microsoft.com/office/powerpoint/2010/main" val="2929848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C996C-D50C-4BAE-A595-E26EBB1B7FDC}"/>
              </a:ext>
            </a:extLst>
          </p:cNvPr>
          <p:cNvSpPr>
            <a:spLocks noGrp="1"/>
          </p:cNvSpPr>
          <p:nvPr>
            <p:ph type="title"/>
          </p:nvPr>
        </p:nvSpPr>
        <p:spPr/>
        <p:txBody>
          <a:bodyPr/>
          <a:lstStyle/>
          <a:p>
            <a:r>
              <a:rPr lang="en-US" dirty="0"/>
              <a:t>Pathophysiology of ACL Avulsion Fractures</a:t>
            </a:r>
          </a:p>
        </p:txBody>
      </p:sp>
      <p:sp>
        <p:nvSpPr>
          <p:cNvPr id="3" name="Content Placeholder 2">
            <a:extLst>
              <a:ext uri="{FF2B5EF4-FFF2-40B4-BE49-F238E27FC236}">
                <a16:creationId xmlns:a16="http://schemas.microsoft.com/office/drawing/2014/main" id="{891781E3-C4F5-4F26-9D37-75F68545C547}"/>
              </a:ext>
            </a:extLst>
          </p:cNvPr>
          <p:cNvSpPr>
            <a:spLocks noGrp="1"/>
          </p:cNvSpPr>
          <p:nvPr>
            <p:ph idx="1"/>
          </p:nvPr>
        </p:nvSpPr>
        <p:spPr>
          <a:xfrm>
            <a:off x="3817620" y="1537334"/>
            <a:ext cx="8562971" cy="1557654"/>
          </a:xfrm>
        </p:spPr>
        <p:txBody>
          <a:bodyPr>
            <a:noAutofit/>
          </a:bodyPr>
          <a:lstStyle/>
          <a:p>
            <a:pPr marL="0" indent="0">
              <a:buNone/>
            </a:pPr>
            <a:r>
              <a:rPr lang="en-US" dirty="0"/>
              <a:t>In adults –forced hyperextension</a:t>
            </a:r>
          </a:p>
          <a:p>
            <a:pPr lvl="1"/>
            <a:r>
              <a:rPr lang="en-US" dirty="0"/>
              <a:t>High incidence of concomitant ligamentous injury such as MCL and PCL</a:t>
            </a:r>
          </a:p>
        </p:txBody>
      </p:sp>
      <p:pic>
        <p:nvPicPr>
          <p:cNvPr id="5" name="Picture 4">
            <a:extLst>
              <a:ext uri="{FF2B5EF4-FFF2-40B4-BE49-F238E27FC236}">
                <a16:creationId xmlns:a16="http://schemas.microsoft.com/office/drawing/2014/main" id="{A0BD9D11-920E-45BC-98B0-685D8F0B78EB}"/>
              </a:ext>
            </a:extLst>
          </p:cNvPr>
          <p:cNvPicPr>
            <a:picLocks noChangeAspect="1"/>
          </p:cNvPicPr>
          <p:nvPr/>
        </p:nvPicPr>
        <p:blipFill rotWithShape="1">
          <a:blip r:embed="rId2"/>
          <a:srcRect l="53882"/>
          <a:stretch/>
        </p:blipFill>
        <p:spPr>
          <a:xfrm>
            <a:off x="838199" y="1537334"/>
            <a:ext cx="2979421" cy="4434840"/>
          </a:xfrm>
          <a:prstGeom prst="rect">
            <a:avLst/>
          </a:prstGeom>
        </p:spPr>
      </p:pic>
    </p:spTree>
    <p:extLst>
      <p:ext uri="{BB962C8B-B14F-4D97-AF65-F5344CB8AC3E}">
        <p14:creationId xmlns:p14="http://schemas.microsoft.com/office/powerpoint/2010/main" val="2248837422"/>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1983</TotalTime>
  <Words>1208</Words>
  <Application>Microsoft Office PowerPoint</Application>
  <PresentationFormat>Widescreen</PresentationFormat>
  <Paragraphs>154</Paragraphs>
  <Slides>28</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Adobe Garamond Pro</vt:lpstr>
      <vt:lpstr>AdvTT3713a231</vt:lpstr>
      <vt:lpstr>AdvTT3713a231+20</vt:lpstr>
      <vt:lpstr>Arial</vt:lpstr>
      <vt:lpstr>Calibri</vt:lpstr>
      <vt:lpstr>Calibri Light</vt:lpstr>
      <vt:lpstr>Office Theme</vt:lpstr>
      <vt:lpstr>Tibial Avulsion Fractures</vt:lpstr>
      <vt:lpstr>Clinical History of Patient 1</vt:lpstr>
      <vt:lpstr>Frontal Plain Films of Patient 1</vt:lpstr>
      <vt:lpstr>Zoomed frontal plain films for Patient 1</vt:lpstr>
      <vt:lpstr>Zoomed oblique plain films for Patient 1</vt:lpstr>
      <vt:lpstr>Key Imaging Findings</vt:lpstr>
      <vt:lpstr>Key Imaging Findings</vt:lpstr>
      <vt:lpstr>ACL Anatomy</vt:lpstr>
      <vt:lpstr>Pathophysiology of ACL Avulsion Fractures</vt:lpstr>
      <vt:lpstr>Pathophysiology of ACL Avulsion Fractures</vt:lpstr>
      <vt:lpstr>Meyers and McKeever Classification</vt:lpstr>
      <vt:lpstr>Treatment based on Classification </vt:lpstr>
      <vt:lpstr>Clinical History of Patient 2</vt:lpstr>
      <vt:lpstr>Lateral Plain Films of Patient 2</vt:lpstr>
      <vt:lpstr>Zoomed Lateral plain films for Patient 2</vt:lpstr>
      <vt:lpstr>Key Imaging Findings</vt:lpstr>
      <vt:lpstr>Key Imaging Findings</vt:lpstr>
      <vt:lpstr>PCL Anatomy</vt:lpstr>
      <vt:lpstr>Pathophysiology of PCL Avulsion Fractures</vt:lpstr>
      <vt:lpstr>Pathophysiology of PCL Avulsion Fractures</vt:lpstr>
      <vt:lpstr>Classification</vt:lpstr>
      <vt:lpstr>Treatment based on Classification </vt:lpstr>
      <vt:lpstr>Final Diagnosis</vt:lpstr>
      <vt:lpstr>ACR appropriateness Criteria</vt:lpstr>
      <vt:lpstr>ACR appropriateness Criteria</vt:lpstr>
      <vt:lpstr>Take Home Points / Teaching points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(diagnosis)</dc:title>
  <dc:creator>Saagar Patel</dc:creator>
  <cp:lastModifiedBy>Nicholas Merutka</cp:lastModifiedBy>
  <cp:revision>38</cp:revision>
  <dcterms:created xsi:type="dcterms:W3CDTF">2019-09-13T05:09:22Z</dcterms:created>
  <dcterms:modified xsi:type="dcterms:W3CDTF">2020-12-08T15:29:52Z</dcterms:modified>
</cp:coreProperties>
</file>