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75" r:id="rId5"/>
    <p:sldId id="272" r:id="rId6"/>
    <p:sldId id="273" r:id="rId7"/>
    <p:sldId id="260" r:id="rId8"/>
    <p:sldId id="261" r:id="rId9"/>
    <p:sldId id="262" r:id="rId10"/>
    <p:sldId id="263" r:id="rId11"/>
    <p:sldId id="265" r:id="rId12"/>
    <p:sldId id="271" r:id="rId13"/>
    <p:sldId id="274" r:id="rId14"/>
    <p:sldId id="264" r:id="rId15"/>
    <p:sldId id="266" r:id="rId16"/>
    <p:sldId id="277" r:id="rId17"/>
    <p:sldId id="276" r:id="rId18"/>
    <p:sldId id="267" r:id="rId19"/>
    <p:sldId id="268" r:id="rId20"/>
    <p:sldId id="26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maravel, Manickam" initials="KM" lastIdx="8" clrIdx="0">
    <p:extLst>
      <p:ext uri="{19B8F6BF-5375-455C-9EA6-DF929625EA0E}">
        <p15:presenceInfo xmlns:p15="http://schemas.microsoft.com/office/powerpoint/2012/main" userId="S::manickam.kumaravel@uth.tmc.edu::5b425f44-68ac-4662-b696-6ba508bd0f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4" autoAdjust="0"/>
    <p:restoredTop sz="85813" autoAdjust="0"/>
  </p:normalViewPr>
  <p:slideViewPr>
    <p:cSldViewPr snapToGrid="0">
      <p:cViewPr varScale="1">
        <p:scale>
          <a:sx n="63" d="100"/>
          <a:sy n="63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3T21:34:38.545" idx="2">
    <p:pos x="4140" y="3006"/>
    <p:text>Collaborating physician  (attending/resident)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3T21:35:28.314" idx="3">
    <p:pos x="7137" y="1179"/>
    <p:text>Pertinent clinical history. Pertinent vitals and physical findings and laboratory values.pertinent prior imaging. </p:text>
    <p:extLst>
      <p:ext uri="{C676402C-5697-4E1C-873F-D02D1690AC5C}">
        <p15:threadingInfo xmlns:p15="http://schemas.microsoft.com/office/powerpoint/2012/main" timeZoneBias="420"/>
      </p:ext>
    </p:extLst>
  </p:cm>
  <p:cm authorId="1" dt="2019-09-13T21:37:35.699" idx="5">
    <p:pos x="10" y="10"/>
    <p:text>Include a follow-up slide off differential diagnosis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3T21:37:57.821" idx="6">
    <p:pos x="10" y="10"/>
    <p:text>Differential diagnosis based on imaging findings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3T21:38:13.739" idx="7">
    <p:pos x="10" y="10"/>
    <p:text>Introducer  final diagnosis before discussion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9-13T21:38:56.616" idx="8">
    <p:pos x="10" y="10"/>
    <p:text>Final diagnosis with highlights mentioned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5E3E4-8941-4CF8-88F7-0410BC03388B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CBA89-B34C-4E03-8246-50E911EEE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37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 hemidiaphragm elevated</a:t>
            </a:r>
          </a:p>
          <a:p>
            <a:r>
              <a:rPr lang="en-US" dirty="0"/>
              <a:t>Absent </a:t>
            </a:r>
            <a:r>
              <a:rPr lang="en-US" dirty="0" err="1"/>
              <a:t>pulm</a:t>
            </a:r>
            <a:r>
              <a:rPr lang="en-US" dirty="0"/>
              <a:t> markings on R side, mild-moderate R sided pneumothorax</a:t>
            </a:r>
          </a:p>
          <a:p>
            <a:r>
              <a:rPr lang="en-US" dirty="0"/>
              <a:t>Sharp costophrenic sulci, no mediastinal deviation</a:t>
            </a:r>
          </a:p>
          <a:p>
            <a:r>
              <a:rPr lang="en-US" dirty="0"/>
              <a:t>Minimally displaced fractures of lateral R 2-5</a:t>
            </a:r>
            <a:r>
              <a:rPr lang="en-US" baseline="30000" dirty="0"/>
              <a:t>th</a:t>
            </a:r>
            <a:r>
              <a:rPr lang="en-US" dirty="0"/>
              <a:t> ribs and left 5-6</a:t>
            </a:r>
            <a:r>
              <a:rPr lang="en-US" baseline="30000" dirty="0"/>
              <a:t>th</a:t>
            </a:r>
            <a:r>
              <a:rPr lang="en-US" dirty="0"/>
              <a:t> ribs</a:t>
            </a:r>
          </a:p>
          <a:p>
            <a:r>
              <a:rPr lang="en-US" dirty="0"/>
              <a:t>R distal clavicle fracture, superior displacement</a:t>
            </a:r>
          </a:p>
          <a:p>
            <a:r>
              <a:rPr lang="en-US" dirty="0"/>
              <a:t>Deep sulcus sign??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92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Initial interval worsening (increased collapse of R lung) – note that R pigtail tube was slightly retract – this was repositioned</a:t>
            </a:r>
          </a:p>
          <a:p>
            <a:r>
              <a:rPr lang="en-US" dirty="0"/>
              <a:t>Some sub-q emphysema on R lateral chest wall likely as a result of the trauma</a:t>
            </a:r>
          </a:p>
          <a:p>
            <a:r>
              <a:rPr lang="en-US" dirty="0"/>
              <a:t>No effusion, no </a:t>
            </a:r>
            <a:r>
              <a:rPr lang="en-US" dirty="0" err="1"/>
              <a:t>contralat</a:t>
            </a:r>
            <a:r>
              <a:rPr lang="en-US" dirty="0"/>
              <a:t> mediastinal deviation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01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Pigtail catheter over R apex -&gt; trace R PTX</a:t>
            </a:r>
          </a:p>
          <a:p>
            <a:r>
              <a:rPr lang="en-US" dirty="0"/>
              <a:t>Pt had T6-T10 laminectomy w/ </a:t>
            </a:r>
            <a:r>
              <a:rPr lang="en-US" b="0" i="0" dirty="0" err="1">
                <a:solidFill>
                  <a:srgbClr val="4D5156"/>
                </a:solidFill>
                <a:effectLst/>
                <a:latin typeface="Roboto"/>
              </a:rPr>
              <a:t>Thoracolumbosacral</a:t>
            </a:r>
            <a:r>
              <a:rPr lang="en-US" b="0" i="0" dirty="0">
                <a:solidFill>
                  <a:srgbClr val="4D5156"/>
                </a:solidFill>
                <a:effectLst/>
                <a:latin typeface="Roboto"/>
              </a:rPr>
              <a:t> orthosis (TLSO) brace placement</a:t>
            </a:r>
          </a:p>
          <a:p>
            <a:r>
              <a:rPr lang="en-US" b="0" i="0" dirty="0">
                <a:solidFill>
                  <a:srgbClr val="4D5156"/>
                </a:solidFill>
                <a:effectLst/>
                <a:latin typeface="Roboto"/>
              </a:rPr>
              <a:t>Stable mediastinum</a:t>
            </a:r>
          </a:p>
          <a:p>
            <a:r>
              <a:rPr lang="en-US" b="0" i="0" dirty="0">
                <a:solidFill>
                  <a:srgbClr val="4D5156"/>
                </a:solidFill>
                <a:effectLst/>
                <a:latin typeface="Roboto"/>
              </a:rPr>
              <a:t>Next day better lung expansion, chest tube removed, still </a:t>
            </a:r>
            <a:r>
              <a:rPr lang="en-US" b="0" i="0" dirty="0" err="1">
                <a:solidFill>
                  <a:srgbClr val="4D5156"/>
                </a:solidFill>
                <a:effectLst/>
                <a:latin typeface="Roboto"/>
              </a:rPr>
              <a:t>clav</a:t>
            </a:r>
            <a:r>
              <a:rPr lang="en-US" b="0" i="0" dirty="0">
                <a:solidFill>
                  <a:srgbClr val="4D5156"/>
                </a:solidFill>
                <a:effectLst/>
                <a:latin typeface="Roboto"/>
              </a:rPr>
              <a:t> </a:t>
            </a:r>
            <a:r>
              <a:rPr lang="en-US" b="0" i="0" dirty="0" err="1">
                <a:solidFill>
                  <a:srgbClr val="4D5156"/>
                </a:solidFill>
                <a:effectLst/>
                <a:latin typeface="Roboto"/>
              </a:rPr>
              <a:t>fx</a:t>
            </a:r>
            <a:r>
              <a:rPr lang="en-US" b="0" i="0" dirty="0">
                <a:solidFill>
                  <a:srgbClr val="4D5156"/>
                </a:solidFill>
                <a:effectLst/>
                <a:latin typeface="Roboto"/>
              </a:rPr>
              <a:t> managed separately, small apical PTX, stable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0600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case was in accordance w/ ACR criteria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1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IV contrast b/c patient had an MVC with other problems: T8 burst fraction, paraspinal hematoma, r/o possible </a:t>
            </a:r>
            <a:r>
              <a:rPr lang="en-US" dirty="0" err="1"/>
              <a:t>abdo</a:t>
            </a:r>
            <a:r>
              <a:rPr lang="en-US" dirty="0"/>
              <a:t> bleed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9066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Had to assume no insurance for calculator to work</a:t>
            </a:r>
          </a:p>
          <a:p>
            <a:r>
              <a:rPr lang="en-US" dirty="0"/>
              <a:t>Shoulder </a:t>
            </a:r>
            <a:r>
              <a:rPr lang="en-US" dirty="0" err="1"/>
              <a:t>xray</a:t>
            </a:r>
            <a:r>
              <a:rPr lang="en-US" dirty="0"/>
              <a:t>: $235</a:t>
            </a:r>
          </a:p>
          <a:p>
            <a:r>
              <a:rPr lang="en-US" dirty="0"/>
              <a:t>CT head: $1500</a:t>
            </a:r>
          </a:p>
          <a:p>
            <a:r>
              <a:rPr lang="en-US" dirty="0"/>
              <a:t>CT spine: $1500</a:t>
            </a:r>
          </a:p>
          <a:p>
            <a:r>
              <a:rPr lang="en-US" dirty="0"/>
              <a:t>MRI spine: $7000</a:t>
            </a:r>
          </a:p>
          <a:p>
            <a:r>
              <a:rPr lang="en-US" dirty="0"/>
              <a:t>CTAP: $3100</a:t>
            </a:r>
          </a:p>
          <a:p>
            <a:endParaRPr lang="en-US" dirty="0"/>
          </a:p>
          <a:p>
            <a:r>
              <a:rPr lang="en-US" dirty="0"/>
              <a:t>With insurance probably about $100 for </a:t>
            </a:r>
            <a:r>
              <a:rPr lang="en-US" dirty="0" err="1"/>
              <a:t>xray</a:t>
            </a:r>
            <a:r>
              <a:rPr lang="en-US" dirty="0"/>
              <a:t>, $200-600 for CT, MRI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950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Needle thoracostomy for tension </a:t>
            </a:r>
            <a:r>
              <a:rPr lang="en-US" dirty="0" err="1"/>
              <a:t>pneumo</a:t>
            </a:r>
            <a:endParaRPr lang="en-US" dirty="0"/>
          </a:p>
          <a:p>
            <a:r>
              <a:rPr lang="en-US" dirty="0"/>
              <a:t>Monitor for worsening/tension </a:t>
            </a:r>
            <a:r>
              <a:rPr lang="en-US" dirty="0" err="1"/>
              <a:t>pneumo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842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Keep in mind, a supine CXR can be misleading b/c air will spread out over anterior chest, might be deceivingly difficult to see</a:t>
            </a:r>
          </a:p>
          <a:p>
            <a:endParaRPr lang="en-US" dirty="0"/>
          </a:p>
          <a:p>
            <a:r>
              <a:rPr lang="en-US" dirty="0"/>
              <a:t>R diaphragm elevated</a:t>
            </a:r>
          </a:p>
          <a:p>
            <a:r>
              <a:rPr lang="en-US" dirty="0"/>
              <a:t>Absent </a:t>
            </a:r>
            <a:r>
              <a:rPr lang="en-US" dirty="0" err="1"/>
              <a:t>pulm</a:t>
            </a:r>
            <a:r>
              <a:rPr lang="en-US" dirty="0"/>
              <a:t> markings on R side, mild-moderate R sided pneumothorax</a:t>
            </a:r>
          </a:p>
          <a:p>
            <a:r>
              <a:rPr lang="en-US" dirty="0"/>
              <a:t>Sharp costophrenic sulci, no mediastinal deviation</a:t>
            </a:r>
          </a:p>
          <a:p>
            <a:r>
              <a:rPr lang="en-US" dirty="0"/>
              <a:t>Minimally displaced fractures of lateral R 2-5</a:t>
            </a:r>
            <a:r>
              <a:rPr lang="en-US" baseline="30000" dirty="0"/>
              <a:t>th</a:t>
            </a:r>
            <a:r>
              <a:rPr lang="en-US" dirty="0"/>
              <a:t> ribs and left 5-6</a:t>
            </a:r>
            <a:r>
              <a:rPr lang="en-US" baseline="30000" dirty="0"/>
              <a:t>th</a:t>
            </a:r>
            <a:r>
              <a:rPr lang="en-US" dirty="0"/>
              <a:t> ribs</a:t>
            </a:r>
          </a:p>
          <a:p>
            <a:r>
              <a:rPr lang="en-US" dirty="0"/>
              <a:t>R distal clavicle fracture, superior displacement</a:t>
            </a:r>
          </a:p>
          <a:p>
            <a:r>
              <a:rPr lang="en-US" dirty="0"/>
              <a:t>Note no real “deep sulcus sign”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71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2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-Large R pneumothorax seen more clearly now</a:t>
            </a:r>
          </a:p>
          <a:p>
            <a:r>
              <a:rPr lang="en-US" dirty="0"/>
              <a:t>-Pt also had a T8 burst fraction w/ minimal retropulsion of fragments approx. 2 mm, also prominent anterior &amp; central vertebral height loss and paraspinal hematoma</a:t>
            </a:r>
          </a:p>
          <a:p>
            <a:r>
              <a:rPr lang="en-US" dirty="0"/>
              <a:t>-Had nondisplaced </a:t>
            </a:r>
            <a:r>
              <a:rPr lang="en-US" dirty="0" err="1"/>
              <a:t>fx</a:t>
            </a:r>
            <a:r>
              <a:rPr lang="en-US" dirty="0"/>
              <a:t> R lateral ribs 2-3 and L lateral ribs 5-8</a:t>
            </a:r>
          </a:p>
          <a:p>
            <a:r>
              <a:rPr lang="en-US" dirty="0"/>
              <a:t>-Subcutaneous emphysema within R lateral thoracic soft tissue next to rib fractures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25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Technically traumatic “primary” – primary b/c no hx lung disease/smoking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8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-Tension </a:t>
            </a:r>
            <a:r>
              <a:rPr lang="en-US" dirty="0" err="1"/>
              <a:t>pneumo</a:t>
            </a:r>
            <a:r>
              <a:rPr lang="en-US" dirty="0"/>
              <a:t> – </a:t>
            </a:r>
            <a:r>
              <a:rPr lang="en-US" dirty="0" err="1"/>
              <a:t>contralat</a:t>
            </a:r>
            <a:r>
              <a:rPr lang="en-US" dirty="0"/>
              <a:t> mediastinal shift and hemidiaphragm depression (vs simple pneumothorax here)</a:t>
            </a:r>
          </a:p>
          <a:p>
            <a:r>
              <a:rPr lang="en-US" dirty="0"/>
              <a:t>-Bullous emphysema – damaged alveoli forming large air pockets </a:t>
            </a:r>
            <a:r>
              <a:rPr lang="en-US" dirty="0" err="1"/>
              <a:t>esp</a:t>
            </a:r>
            <a:r>
              <a:rPr lang="en-US" dirty="0"/>
              <a:t> in young male smoker, more than 1/3</a:t>
            </a:r>
            <a:r>
              <a:rPr lang="en-US" baseline="30000" dirty="0"/>
              <a:t>rd</a:t>
            </a:r>
            <a:r>
              <a:rPr lang="en-US" dirty="0"/>
              <a:t> of apical lung, Marfan/</a:t>
            </a:r>
            <a:r>
              <a:rPr lang="en-US" dirty="0" err="1"/>
              <a:t>Ehler</a:t>
            </a:r>
            <a:r>
              <a:rPr lang="en-US" dirty="0"/>
              <a:t> Danlos/A1AT, </a:t>
            </a:r>
            <a:r>
              <a:rPr lang="en-US" dirty="0" err="1"/>
              <a:t>contralat</a:t>
            </a:r>
            <a:r>
              <a:rPr lang="en-US" dirty="0"/>
              <a:t> mediastinal shift</a:t>
            </a:r>
          </a:p>
          <a:p>
            <a:r>
              <a:rPr lang="en-US" dirty="0"/>
              <a:t>-Endobronchial obstruction 2/2 mucus plug, foreign body, tumor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09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Air can come from either chest wall or tracheobronchial tree</a:t>
            </a:r>
          </a:p>
          <a:p>
            <a:r>
              <a:rPr lang="en-US" dirty="0"/>
              <a:t>Sudden chest compression increases </a:t>
            </a:r>
            <a:r>
              <a:rPr lang="en-US" dirty="0" err="1"/>
              <a:t>alv</a:t>
            </a:r>
            <a:r>
              <a:rPr lang="en-US" dirty="0"/>
              <a:t> pressure leading to rupture, which then ruptures either visceral or mediastinal pleura</a:t>
            </a:r>
          </a:p>
          <a:p>
            <a:r>
              <a:rPr lang="en-US" dirty="0"/>
              <a:t>Worsening signs: hypotension, AMS, contralateral tracheal deviation, JV distention, cyanosis/O2 desaturation</a:t>
            </a:r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gen cephalosporin for tube thoracostomy</a:t>
            </a:r>
          </a:p>
          <a:p>
            <a:r>
              <a:rPr lang="en-US" dirty="0"/>
              <a:t>Would do needle thoracostomy if it was a tension </a:t>
            </a:r>
            <a:r>
              <a:rPr lang="en-US" dirty="0" err="1"/>
              <a:t>pneumo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45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BTS (British Thoracic Society) classifies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79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BTS (British thoracic society) guidelines differentiate small from large PTX by 2 cm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38% deaths not necessarily due to PTX itself, can be due to other injuries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8CBA89-B34C-4E03-8246-50E911EEE4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70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F93D-444E-4145-BBBB-C778E25C7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24BD24-6B2D-4F0C-9951-AA45451F6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13A9D-4B8C-48BE-B4E1-510F9B4E4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38CF62D-F14E-4580-8184-BC76D68A3BD6}"/>
              </a:ext>
            </a:extLst>
          </p:cNvPr>
          <p:cNvGrpSpPr/>
          <p:nvPr userDrawn="1"/>
        </p:nvGrpSpPr>
        <p:grpSpPr>
          <a:xfrm>
            <a:off x="1419290" y="5344886"/>
            <a:ext cx="9557657" cy="1513114"/>
            <a:chOff x="-101600" y="5349875"/>
            <a:chExt cx="9557657" cy="151311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222221-99B3-487B-9E84-7709D5058CD5}"/>
                </a:ext>
              </a:extLst>
            </p:cNvPr>
            <p:cNvSpPr/>
            <p:nvPr userDrawn="1"/>
          </p:nvSpPr>
          <p:spPr>
            <a:xfrm>
              <a:off x="-101600" y="5349875"/>
              <a:ext cx="9557657" cy="151311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F40B73D-FCF3-460C-BA3F-19C814E5B2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415" y="5608080"/>
              <a:ext cx="5149169" cy="8591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567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ECF77-DF06-493D-A550-E6B5FDC53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CBB4A2-208D-4A95-9445-906CBBD7A6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57EFB-143F-46F8-89FF-466389C20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A9644-500A-4D4E-A7FB-722AC224A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5EE65-0676-4436-A45E-EB4867A0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98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0F6F57-C2DA-4B49-AE74-40A4E544DA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363672-9AE6-4139-B826-132B27A00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55986-5B03-43D0-B9AE-415952FB4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3C262-2476-487A-90A4-BE2F30EBA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18207-C586-47C8-A5C6-D58927885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26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42FCA-6B91-457E-AF40-2EAC5AA55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3F4AC-E34B-4957-ABA9-8CAD1530B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DDA22-D261-4BEF-939B-B11C70908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1D608-46CB-4D4C-9EF7-17E1ECEC6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72729-3FFD-4115-B0A2-20F313F6D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D6DA23-E649-4B0B-B20A-AB265094D053}"/>
              </a:ext>
            </a:extLst>
          </p:cNvPr>
          <p:cNvSpPr/>
          <p:nvPr userDrawn="1"/>
        </p:nvSpPr>
        <p:spPr>
          <a:xfrm>
            <a:off x="0" y="6241046"/>
            <a:ext cx="12192000" cy="60234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8DFB9A-F977-4B78-8428-F8ACEDCF83F8}"/>
              </a:ext>
            </a:extLst>
          </p:cNvPr>
          <p:cNvSpPr txBox="1"/>
          <p:nvPr userDrawn="1"/>
        </p:nvSpPr>
        <p:spPr>
          <a:xfrm>
            <a:off x="4221583" y="6336672"/>
            <a:ext cx="3693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Adobe Garamond Pro" panose="02020502060506020403" pitchFamily="18" charset="0"/>
              </a:rPr>
              <a:t>McGovern Medical School</a:t>
            </a:r>
          </a:p>
        </p:txBody>
      </p:sp>
    </p:spTree>
    <p:extLst>
      <p:ext uri="{BB962C8B-B14F-4D97-AF65-F5344CB8AC3E}">
        <p14:creationId xmlns:p14="http://schemas.microsoft.com/office/powerpoint/2010/main" val="2707886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6F83F-EE9C-45BA-B0AF-DDE4DABA3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EF7D3-6DEB-44BC-9B6F-26D4AC5B2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932AF-7DF9-42DC-B0DE-74A4FB53F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66233-2BE1-43F2-9612-05A4B5254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702B0-FB7F-4380-ABB6-6B8C596FA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63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C61A3-724B-48E9-A36F-D0A30C6FD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61AE6-3729-4AD6-A3D8-36C1BC2874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FDA9C-B802-4CC5-B791-1F957C7CF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50E1D7-F9C1-4723-9BF3-3F9095DE4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620F4-9E91-4C6C-B120-FD2BCD741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D4600-8EBC-419A-9441-48F49E072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3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48342-8909-46BB-AB91-288641747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06153-D4B5-42BC-94BF-CCF6AAB80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18DEF-7A6B-4804-8CD2-F1BEE79C3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FDDFE-E25C-422B-8538-26A54E9DD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961F16-A61F-48CA-B6DE-D6E12EDB39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244A6B-9661-439F-9D22-03589EE02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7C780C-C0CC-45E5-A032-268309A34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865D89-38A2-4677-BC7F-BA0DFB8BF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70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87E8F-1087-4C29-91D5-5319DF46A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222BD7-97F6-40D9-9330-6067D32BE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C63E3-8BB5-4DB5-9FE7-59B4EF121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FE7BE7-9B7D-439A-B4C8-0D57FFDB1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39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4C6209-C741-4EA6-81CA-0575872F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E86C08-0FEA-437E-8DBF-5BD1791C7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BBC8D-78AC-45D8-A593-15294AC8E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78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4A346-4AB2-425B-83F7-48B3F1789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E7E43-D112-495C-B052-5F3DAAF57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16687-90F1-40FB-A522-1F9B085D4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10480F-A465-495B-9EA4-72137FEF8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AD194-635C-4AD9-AAD1-D57733373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C7DAD-276A-4260-9133-24866478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0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2B3DC-A03B-4FA5-8A8C-D4BB390E9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48096A-7F3A-4B39-8832-44F8D56D55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763CA-7EBF-4C4A-9074-CB302B666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D08105-3176-4977-BE65-2745C6DD6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E6514-1EDE-4CA6-9EE3-9D3CC656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BCC4D9-8EFA-4513-B08A-26281EBEE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09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6D748D-1C6F-4CC0-B18D-E1409E33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EAE89-AE55-4A97-B0FF-28649F74D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93511-DB32-4F69-A48A-528C891C0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56365-18A5-4883-8E30-8DC8FAEB18E3}" type="datetimeFigureOut">
              <a:rPr lang="en-US" smtClean="0"/>
              <a:t>1/4/2021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EAA80-D800-4539-BF4B-C095AE394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84420-738F-4948-8D5B-A3FED505E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CFF61-6865-4066-B2A4-5215AA34C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8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adiopaedia.org/articles/pneumothorax?lang=us" TargetMode="External"/><Relationship Id="rId2" Type="http://schemas.openxmlformats.org/officeDocument/2006/relationships/hyperlink" Target="https://radiopaedia.org/cases/normal-frontal-chest-x-ray?lang=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search.acr.org/docs/69446/Narrative/" TargetMode="External"/><Relationship Id="rId5" Type="http://schemas.openxmlformats.org/officeDocument/2006/relationships/hyperlink" Target="https://pubmed.ncbi.nlm.nih.gov/27025223/" TargetMode="External"/><Relationship Id="rId4" Type="http://schemas.openxmlformats.org/officeDocument/2006/relationships/hyperlink" Target="https://www.ncbi.nlm.nih.gov/pmc/articles/PMC2700561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riptmag.com/features/writers-on-the-web-theme-and-asking-the-central-question-what-the-heck-is-my-web-series-about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6D681-B8FD-4347-800D-AA193CFD5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7976" y="1530219"/>
            <a:ext cx="9144000" cy="944045"/>
          </a:xfrm>
        </p:spPr>
        <p:txBody>
          <a:bodyPr/>
          <a:lstStyle/>
          <a:p>
            <a:r>
              <a:rPr lang="en-US" dirty="0"/>
              <a:t>Traumatic Pneumothorax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4D603A-7EEC-4D1E-B5C5-4348356C07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Stephen Palasi</a:t>
            </a:r>
          </a:p>
          <a:p>
            <a:r>
              <a:rPr lang="en-US" dirty="0"/>
              <a:t>1/4/2021</a:t>
            </a:r>
          </a:p>
          <a:p>
            <a:r>
              <a:rPr lang="en-US" dirty="0"/>
              <a:t>RAD 4001</a:t>
            </a:r>
          </a:p>
          <a:p>
            <a:r>
              <a:rPr lang="en-US" dirty="0"/>
              <a:t>Dr. Manickam </a:t>
            </a:r>
            <a:r>
              <a:rPr lang="en-US" dirty="0" err="1"/>
              <a:t>Kumaravel</a:t>
            </a:r>
            <a:r>
              <a:rPr lang="en-US" dirty="0"/>
              <a:t> and Dr. </a:t>
            </a:r>
            <a:r>
              <a:rPr lang="en-US" dirty="0" err="1"/>
              <a:t>Pritish</a:t>
            </a:r>
            <a:r>
              <a:rPr lang="en-US" dirty="0"/>
              <a:t> </a:t>
            </a:r>
            <a:r>
              <a:rPr lang="en-US" dirty="0" err="1"/>
              <a:t>Bawa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531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993A0-5AEC-4C41-99CB-0F8264AE7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60E61-66BF-409E-93A3-B77164D3F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Prognostic factors</a:t>
            </a:r>
          </a:p>
          <a:p>
            <a:r>
              <a:rPr lang="en-US" dirty="0"/>
              <a:t>Classification by size</a:t>
            </a:r>
          </a:p>
          <a:p>
            <a:pPr lvl="1"/>
            <a:r>
              <a:rPr lang="en-US" dirty="0"/>
              <a:t>BTS: “small” PTX is &lt;2 cm between lung margin and chest wall</a:t>
            </a:r>
            <a:r>
              <a:rPr lang="en-US" baseline="30000" dirty="0"/>
              <a:t>1</a:t>
            </a:r>
            <a:endParaRPr lang="en-US" dirty="0"/>
          </a:p>
          <a:p>
            <a:pPr lvl="1"/>
            <a:r>
              <a:rPr lang="en-US" dirty="0"/>
              <a:t>Clinical picture more influential to management</a:t>
            </a:r>
          </a:p>
          <a:p>
            <a:r>
              <a:rPr lang="en-US" dirty="0"/>
              <a:t>Interesting facts</a:t>
            </a:r>
          </a:p>
          <a:p>
            <a:pPr lvl="1"/>
            <a:r>
              <a:rPr lang="en-US" dirty="0"/>
              <a:t>15.6% of rib fractures result in PTX</a:t>
            </a:r>
            <a:r>
              <a:rPr lang="en-US" baseline="30000" dirty="0"/>
              <a:t>2</a:t>
            </a:r>
            <a:endParaRPr lang="en-US" dirty="0"/>
          </a:p>
          <a:p>
            <a:pPr lvl="1"/>
            <a:r>
              <a:rPr lang="en-US" dirty="0" err="1"/>
              <a:t>Aerothorax</a:t>
            </a:r>
            <a:r>
              <a:rPr lang="en-US" dirty="0"/>
              <a:t> is a synonym (no longer used)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892BB-3E3D-491F-82FB-45567D8A62F7}"/>
              </a:ext>
            </a:extLst>
          </p:cNvPr>
          <p:cNvSpPr txBox="1"/>
          <p:nvPr/>
        </p:nvSpPr>
        <p:spPr>
          <a:xfrm>
            <a:off x="838200" y="580763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aseline="30000" dirty="0">
                <a:solidFill>
                  <a:schemeClr val="bg1"/>
                </a:solidFill>
              </a:rPr>
              <a:t>1</a:t>
            </a:r>
            <a:r>
              <a:rPr lang="en-US" sz="1200" dirty="0">
                <a:solidFill>
                  <a:schemeClr val="bg1"/>
                </a:solidFill>
              </a:rPr>
              <a:t>https://thorax.bmj.com/content/65/Suppl_2/ii18</a:t>
            </a:r>
          </a:p>
          <a:p>
            <a:r>
              <a:rPr lang="en-US" sz="1200" baseline="30000" dirty="0">
                <a:solidFill>
                  <a:schemeClr val="bg1"/>
                </a:solidFill>
              </a:rPr>
              <a:t>2</a:t>
            </a:r>
            <a:r>
              <a:rPr lang="en-US" sz="1200" dirty="0">
                <a:solidFill>
                  <a:schemeClr val="bg1"/>
                </a:solidFill>
              </a:rPr>
              <a:t>https://pubmed.ncbi.nlm.nih.gov/27025223/</a:t>
            </a:r>
          </a:p>
        </p:txBody>
      </p:sp>
    </p:spTree>
    <p:extLst>
      <p:ext uri="{BB962C8B-B14F-4D97-AF65-F5344CB8AC3E}">
        <p14:creationId xmlns:p14="http://schemas.microsoft.com/office/powerpoint/2010/main" val="1478443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A3E4D-42FE-4E5B-8173-4AE1EB9FF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6C16A-92B4-442D-826A-B26B6147E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Percutaneous pigtail chest drainage tube placed</a:t>
            </a:r>
          </a:p>
          <a:p>
            <a:r>
              <a:rPr lang="en-US" dirty="0"/>
              <a:t>100% O2</a:t>
            </a:r>
          </a:p>
          <a:p>
            <a:r>
              <a:rPr lang="en-US" dirty="0"/>
              <a:t>Serial CXRs</a:t>
            </a:r>
          </a:p>
          <a:p>
            <a:r>
              <a:rPr lang="en-US" dirty="0"/>
              <a:t>Further trauma evaluation</a:t>
            </a:r>
          </a:p>
          <a:p>
            <a:r>
              <a:rPr lang="en-US" dirty="0"/>
              <a:t>Mortality rate of patients with chest trauma &amp; PTX: 38.1%</a:t>
            </a:r>
            <a:r>
              <a:rPr lang="en-US" baseline="30000" dirty="0"/>
              <a:t>3</a:t>
            </a:r>
          </a:p>
          <a:p>
            <a:r>
              <a:rPr lang="en-US" dirty="0"/>
              <a:t>This patient’s PTX resolved after chest tube placement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2233BC-9D1B-42B3-BF32-1ED23EA87003}"/>
              </a:ext>
            </a:extLst>
          </p:cNvPr>
          <p:cNvSpPr txBox="1"/>
          <p:nvPr/>
        </p:nvSpPr>
        <p:spPr>
          <a:xfrm>
            <a:off x="838200" y="603490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aseline="30000" dirty="0">
                <a:solidFill>
                  <a:schemeClr val="bg1"/>
                </a:solidFill>
              </a:rPr>
              <a:t>3</a:t>
            </a:r>
            <a:r>
              <a:rPr lang="en-US" sz="1200" dirty="0">
                <a:solidFill>
                  <a:schemeClr val="bg1"/>
                </a:solidFill>
              </a:rPr>
              <a:t>https://pubmed.ncbi.nlm.nih.gov/2296073/</a:t>
            </a:r>
          </a:p>
        </p:txBody>
      </p:sp>
    </p:spTree>
    <p:extLst>
      <p:ext uri="{BB962C8B-B14F-4D97-AF65-F5344CB8AC3E}">
        <p14:creationId xmlns:p14="http://schemas.microsoft.com/office/powerpoint/2010/main" val="1609442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FBC4-4A60-4D0A-96BB-C880F5B01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798" y="727108"/>
            <a:ext cx="2833914" cy="55471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CXR 12/28/20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81B8BE-0900-49BB-830D-564BA700C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738" y="1339243"/>
            <a:ext cx="5651245" cy="457230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7A4E44-697F-48C1-83D6-5A5E6839DFE5}"/>
              </a:ext>
            </a:extLst>
          </p:cNvPr>
          <p:cNvSpPr txBox="1">
            <a:spLocks/>
          </p:cNvSpPr>
          <p:nvPr/>
        </p:nvSpPr>
        <p:spPr>
          <a:xfrm>
            <a:off x="7680289" y="727108"/>
            <a:ext cx="2833914" cy="5547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CXR 12/29/20</a:t>
            </a:r>
          </a:p>
        </p:txBody>
      </p:sp>
      <p:pic>
        <p:nvPicPr>
          <p:cNvPr id="7" name="Picture 6" descr="A picture containing X-ray film&#10;&#10;Description automatically generated">
            <a:extLst>
              <a:ext uri="{FF2B5EF4-FFF2-40B4-BE49-F238E27FC236}">
                <a16:creationId xmlns:a16="http://schemas.microsoft.com/office/drawing/2014/main" id="{65E4B473-F7F3-44BA-AB70-E9C50521F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4" y="1339243"/>
            <a:ext cx="5446573" cy="44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72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X-ray film, blur&#10;&#10;Description automatically generated">
            <a:extLst>
              <a:ext uri="{FF2B5EF4-FFF2-40B4-BE49-F238E27FC236}">
                <a16:creationId xmlns:a16="http://schemas.microsoft.com/office/drawing/2014/main" id="{1EC3FBDB-7D0F-4A20-9113-C618B042E7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68" y="1690688"/>
            <a:ext cx="5477018" cy="4416714"/>
          </a:xfrm>
          <a:prstGeom prst="rect">
            <a:avLst/>
          </a:prstGeom>
        </p:spPr>
      </p:pic>
      <p:pic>
        <p:nvPicPr>
          <p:cNvPr id="11" name="Picture 10" descr="A picture containing text, X-ray film&#10;&#10;Description automatically generated">
            <a:extLst>
              <a:ext uri="{FF2B5EF4-FFF2-40B4-BE49-F238E27FC236}">
                <a16:creationId xmlns:a16="http://schemas.microsoft.com/office/drawing/2014/main" id="{A5A8D6C1-5CA4-49E5-827C-2107859C9C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"/>
          <a:stretch/>
        </p:blipFill>
        <p:spPr>
          <a:xfrm>
            <a:off x="6265274" y="1690687"/>
            <a:ext cx="5477017" cy="4386521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2655EF-B47C-4548-B751-B0AA1DCE7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926" y="1016048"/>
            <a:ext cx="2833914" cy="55471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CXR 12/31/20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2B89300-892B-4D4A-8CAE-5D26D4C85F93}"/>
              </a:ext>
            </a:extLst>
          </p:cNvPr>
          <p:cNvSpPr txBox="1">
            <a:spLocks/>
          </p:cNvSpPr>
          <p:nvPr/>
        </p:nvSpPr>
        <p:spPr>
          <a:xfrm>
            <a:off x="7588113" y="1016048"/>
            <a:ext cx="2833914" cy="5547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CXR 1/1/21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B62A668-5850-437B-BE37-BF03991B629B}"/>
              </a:ext>
            </a:extLst>
          </p:cNvPr>
          <p:cNvCxnSpPr>
            <a:cxnSpLocks/>
          </p:cNvCxnSpPr>
          <p:nvPr/>
        </p:nvCxnSpPr>
        <p:spPr>
          <a:xfrm>
            <a:off x="7588113" y="2826539"/>
            <a:ext cx="507089" cy="651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379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45AECE-0DF0-4BF4-971B-1F58D548E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Diagnosis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8B29CA3-1B25-4C6C-ABFE-64326863F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487"/>
            <a:ext cx="10515600" cy="2125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Large right apical traumatic pneumothorax</a:t>
            </a:r>
          </a:p>
          <a:p>
            <a:pPr marL="0" indent="0">
              <a:buNone/>
            </a:pPr>
            <a:r>
              <a:rPr lang="en-US" dirty="0"/>
              <a:t>Pigtail chest tube placed 12/28/2020</a:t>
            </a:r>
          </a:p>
          <a:p>
            <a:pPr marL="0" indent="0">
              <a:buNone/>
            </a:pPr>
            <a:r>
              <a:rPr lang="en-US" dirty="0"/>
              <a:t>Tube removed on 1/1/2021, minimal stable apical PTX</a:t>
            </a:r>
          </a:p>
          <a:p>
            <a:pPr marL="0" indent="0">
              <a:buNone/>
            </a:pPr>
            <a:r>
              <a:rPr lang="en-US" dirty="0"/>
              <a:t>Discharged 1/2/2021</a:t>
            </a:r>
          </a:p>
        </p:txBody>
      </p:sp>
    </p:spTree>
    <p:extLst>
      <p:ext uri="{BB962C8B-B14F-4D97-AF65-F5344CB8AC3E}">
        <p14:creationId xmlns:p14="http://schemas.microsoft.com/office/powerpoint/2010/main" val="2968444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5AC7-F6A9-4F22-B0E1-F66A46D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 appropriateness Criteria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65852-470F-48EE-8D13-0857E630E718}"/>
              </a:ext>
            </a:extLst>
          </p:cNvPr>
          <p:cNvSpPr txBox="1"/>
          <p:nvPr/>
        </p:nvSpPr>
        <p:spPr>
          <a:xfrm>
            <a:off x="838200" y="5915353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https://acsearch.acr.org/docs/69446/Narrative/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C6EDA3-588B-444C-8F2D-74D6F234B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641" y="1494971"/>
            <a:ext cx="10160003" cy="3889829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FD9182A-3FF8-467D-BB33-CF4A37C65D4C}"/>
              </a:ext>
            </a:extLst>
          </p:cNvPr>
          <p:cNvSpPr/>
          <p:nvPr/>
        </p:nvSpPr>
        <p:spPr>
          <a:xfrm>
            <a:off x="1092641" y="2639105"/>
            <a:ext cx="1882788" cy="3835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72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5AC7-F6A9-4F22-B0E1-F66A46D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 appropriateness Criteria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65852-470F-48EE-8D13-0857E630E718}"/>
              </a:ext>
            </a:extLst>
          </p:cNvPr>
          <p:cNvSpPr txBox="1"/>
          <p:nvPr/>
        </p:nvSpPr>
        <p:spPr>
          <a:xfrm>
            <a:off x="838200" y="5915353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https://acsearch.acr.org/docs/69446/Narrative/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01283B-753F-44FD-B844-DE511631E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778" y="1480831"/>
            <a:ext cx="10515599" cy="3896337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FD9182A-3FF8-467D-BB33-CF4A37C65D4C}"/>
              </a:ext>
            </a:extLst>
          </p:cNvPr>
          <p:cNvSpPr/>
          <p:nvPr/>
        </p:nvSpPr>
        <p:spPr>
          <a:xfrm>
            <a:off x="894666" y="3202706"/>
            <a:ext cx="2922594" cy="3945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61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5AC7-F6A9-4F22-B0E1-F66A46D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of imaging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6E428-8077-41B8-9F1B-89348564C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insurance</a:t>
            </a:r>
          </a:p>
          <a:p>
            <a:r>
              <a:rPr lang="en-US" dirty="0"/>
              <a:t>Imaging for PTX only</a:t>
            </a:r>
          </a:p>
          <a:p>
            <a:pPr lvl="1"/>
            <a:r>
              <a:rPr lang="en-US" dirty="0"/>
              <a:t>7 CXRs (2 were for tube placement): ~$325 each</a:t>
            </a:r>
          </a:p>
          <a:p>
            <a:pPr lvl="1"/>
            <a:r>
              <a:rPr lang="en-US" dirty="0"/>
              <a:t>CT chest: ~$1550</a:t>
            </a:r>
          </a:p>
          <a:p>
            <a:pPr lvl="1"/>
            <a:r>
              <a:rPr lang="en-US" dirty="0"/>
              <a:t>$3825 total</a:t>
            </a:r>
          </a:p>
          <a:p>
            <a:r>
              <a:rPr lang="en-US" dirty="0"/>
              <a:t>Additional imaging:</a:t>
            </a:r>
          </a:p>
          <a:p>
            <a:pPr lvl="1"/>
            <a:r>
              <a:rPr lang="en-US" dirty="0"/>
              <a:t>7 shoulder X-rays, 2 CT brain no contrast, 1 spine no contrast, MRI spine, CTAP</a:t>
            </a:r>
          </a:p>
          <a:p>
            <a:pPr lvl="1"/>
            <a:r>
              <a:rPr lang="en-US" dirty="0"/>
              <a:t>$16245 total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565852-470F-48EE-8D13-0857E630E718}"/>
              </a:ext>
            </a:extLst>
          </p:cNvPr>
          <p:cNvSpPr txBox="1"/>
          <p:nvPr/>
        </p:nvSpPr>
        <p:spPr>
          <a:xfrm>
            <a:off x="838200" y="565374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Cost calculations: Memorial Hermann price estimation tool https://onlinepatientestimation.com/PatientPortal/patient/selfservice</a:t>
            </a:r>
          </a:p>
        </p:txBody>
      </p:sp>
    </p:spTree>
    <p:extLst>
      <p:ext uri="{BB962C8B-B14F-4D97-AF65-F5344CB8AC3E}">
        <p14:creationId xmlns:p14="http://schemas.microsoft.com/office/powerpoint/2010/main" val="1730039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E43E-EE6B-4D0E-9EB6-B62AE224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Points / Teaching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1F59D-59F8-4BDF-92E4-0CD9CE333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dirty="0"/>
              <a:t>PTX can be diagnosed on initial imaging with supine CXR</a:t>
            </a:r>
          </a:p>
          <a:p>
            <a:pPr>
              <a:spcBef>
                <a:spcPts val="2400"/>
              </a:spcBef>
            </a:pPr>
            <a:r>
              <a:rPr lang="en-US" dirty="0"/>
              <a:t>CT chest is gold standard for occult traumatic PTX</a:t>
            </a:r>
          </a:p>
          <a:p>
            <a:pPr>
              <a:spcBef>
                <a:spcPts val="2400"/>
              </a:spcBef>
            </a:pPr>
            <a:r>
              <a:rPr lang="en-US" dirty="0"/>
              <a:t>Manage with ABCs, 100% O2, tube thoracostomy, careful monitoring, serial CXRs</a:t>
            </a:r>
          </a:p>
        </p:txBody>
      </p:sp>
    </p:spTree>
    <p:extLst>
      <p:ext uri="{BB962C8B-B14F-4D97-AF65-F5344CB8AC3E}">
        <p14:creationId xmlns:p14="http://schemas.microsoft.com/office/powerpoint/2010/main" val="2875372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20E37-7B66-41A1-8FEB-274090465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8D92A-C1BE-4879-8A55-1A3252D8F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u="sng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https://radiopaedia.org/cases/normal-frontal-chest-x-ray?lang=us</a:t>
            </a:r>
            <a:endParaRPr lang="en-US" sz="2000" u="sng" dirty="0">
              <a:solidFill>
                <a:schemeClr val="bg1"/>
              </a:solidFill>
            </a:endParaRPr>
          </a:p>
          <a:p>
            <a:r>
              <a:rPr lang="en-US" sz="2000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https://radiopaedia.org/articles/pneumothorax?lang=us</a:t>
            </a:r>
            <a:endParaRPr lang="en-US" sz="2000" u="sng" dirty="0">
              <a:solidFill>
                <a:schemeClr val="bg1"/>
              </a:solidFill>
            </a:endParaRPr>
          </a:p>
          <a:p>
            <a:r>
              <a:rPr lang="en-US" sz="2000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https://www.ncbi.nlm.nih.gov/pmc/articles/PMC2700561/</a:t>
            </a:r>
            <a:endParaRPr lang="en-US" sz="2000" u="sng" dirty="0">
              <a:solidFill>
                <a:schemeClr val="bg1"/>
              </a:solidFill>
            </a:endParaRPr>
          </a:p>
          <a:p>
            <a:r>
              <a:rPr lang="en-US" sz="2000" u="sng" dirty="0">
                <a:solidFill>
                  <a:schemeClr val="bg1"/>
                </a:solidFill>
              </a:rPr>
              <a:t>https://thorax.bmj.com/content/65/Suppl_2/ii18</a:t>
            </a:r>
          </a:p>
          <a:p>
            <a:r>
              <a:rPr lang="en-US" sz="2000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https://pubmed.ncbi.nlm.nih.gov/27025223/</a:t>
            </a:r>
            <a:endParaRPr lang="en-US" sz="2000" u="sng" dirty="0">
              <a:solidFill>
                <a:schemeClr val="bg1"/>
              </a:solidFill>
            </a:endParaRPr>
          </a:p>
          <a:p>
            <a:r>
              <a:rPr lang="en-US" sz="2000" u="sng" dirty="0">
                <a:solidFill>
                  <a:schemeClr val="bg1"/>
                </a:solidFill>
              </a:rPr>
              <a:t>https://pubmed.ncbi.nlm.nih.gov/2296073/</a:t>
            </a:r>
          </a:p>
          <a:p>
            <a:r>
              <a:rPr lang="en-US" sz="2000" u="sng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https://acsearch.acr.org/docs/69446/Narrative/</a:t>
            </a:r>
            <a:endParaRPr lang="en-US" sz="2000" u="sng" dirty="0">
              <a:solidFill>
                <a:schemeClr val="bg1"/>
              </a:solidFill>
            </a:endParaRPr>
          </a:p>
          <a:p>
            <a:r>
              <a:rPr lang="en-US" sz="2000" u="sng" dirty="0">
                <a:solidFill>
                  <a:schemeClr val="bg1"/>
                </a:solidFill>
              </a:rPr>
              <a:t>https://onlinepatientestimation.com/PatientPortal/patient/selfservice  </a:t>
            </a:r>
          </a:p>
          <a:p>
            <a:endParaRPr lang="en-US" sz="2000" u="sng" dirty="0">
              <a:solidFill>
                <a:schemeClr val="bg1"/>
              </a:solidFill>
            </a:endParaRPr>
          </a:p>
          <a:p>
            <a:endParaRPr lang="en-US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697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71E91-4F42-403A-A4AF-58C8F8A7D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7E120-3F07-4FB1-9690-F2D8CBCB0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CC: “My ribs hurt”</a:t>
            </a:r>
          </a:p>
          <a:p>
            <a:r>
              <a:rPr lang="en-US" dirty="0"/>
              <a:t>HPI: 48 y/o F s/p MVC, restrained front seat passenger. Has 10/10 constant rib pain, achy in quality, does not radiate</a:t>
            </a:r>
          </a:p>
          <a:p>
            <a:r>
              <a:rPr lang="en-US" dirty="0"/>
              <a:t>PMH/PSH: Unremarkable</a:t>
            </a:r>
          </a:p>
          <a:p>
            <a:r>
              <a:rPr lang="en-US" dirty="0"/>
              <a:t>PE: R chest tenderness</a:t>
            </a:r>
          </a:p>
          <a:p>
            <a:r>
              <a:rPr lang="en-US" dirty="0"/>
              <a:t>VS: Temp 98.5</a:t>
            </a:r>
            <a:r>
              <a:rPr lang="en-US" dirty="0">
                <a:solidFill>
                  <a:schemeClr val="bg1"/>
                </a:solidFill>
              </a:rPr>
              <a:t>, HR 109, BP 122/82, RR 18, SpO2 99%</a:t>
            </a:r>
          </a:p>
          <a:p>
            <a:r>
              <a:rPr lang="en-US" dirty="0">
                <a:solidFill>
                  <a:schemeClr val="bg1"/>
                </a:solidFill>
              </a:rPr>
              <a:t>Glucose 190, lactic </a:t>
            </a:r>
            <a:r>
              <a:rPr lang="en-US" dirty="0"/>
              <a:t>acid 7.9, WBC 19.5k</a:t>
            </a:r>
          </a:p>
          <a:p>
            <a:r>
              <a:rPr lang="en-US" dirty="0"/>
              <a:t>Positive for cannabis, BAC 0.053</a:t>
            </a:r>
          </a:p>
        </p:txBody>
      </p:sp>
    </p:spTree>
    <p:extLst>
      <p:ext uri="{BB962C8B-B14F-4D97-AF65-F5344CB8AC3E}">
        <p14:creationId xmlns:p14="http://schemas.microsoft.com/office/powerpoint/2010/main" val="336475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D889A8-B64D-41BC-828B-03492D48A7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2500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770EF68-5AB2-40F5-80ED-3EA72D586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0354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27522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FBC4-4A60-4D0A-96BB-C880F5B01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7006" y="68377"/>
            <a:ext cx="3477986" cy="5547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CXR on 12/28/20</a:t>
            </a:r>
          </a:p>
        </p:txBody>
      </p:sp>
      <p:pic>
        <p:nvPicPr>
          <p:cNvPr id="11" name="Picture 10" descr="A picture containing X-ray film&#10;&#10;Description automatically generated">
            <a:extLst>
              <a:ext uri="{FF2B5EF4-FFF2-40B4-BE49-F238E27FC236}">
                <a16:creationId xmlns:a16="http://schemas.microsoft.com/office/drawing/2014/main" id="{742EB3A5-68E8-40E0-A5A3-7EC2A5CDC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441" y="479702"/>
            <a:ext cx="7097115" cy="578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57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FBC4-4A60-4D0A-96BB-C880F5B01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7006" y="68377"/>
            <a:ext cx="3477986" cy="5547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CXR on 12/28/20</a:t>
            </a:r>
          </a:p>
        </p:txBody>
      </p:sp>
      <p:pic>
        <p:nvPicPr>
          <p:cNvPr id="11" name="Picture 10" descr="A picture containing X-ray film&#10;&#10;Description automatically generated">
            <a:extLst>
              <a:ext uri="{FF2B5EF4-FFF2-40B4-BE49-F238E27FC236}">
                <a16:creationId xmlns:a16="http://schemas.microsoft.com/office/drawing/2014/main" id="{742EB3A5-68E8-40E0-A5A3-7EC2A5CDC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441" y="479702"/>
            <a:ext cx="7097115" cy="5782482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DD0DA2E-478A-4ABB-BFB0-E1AFE5D0D771}"/>
              </a:ext>
            </a:extLst>
          </p:cNvPr>
          <p:cNvCxnSpPr>
            <a:cxnSpLocks/>
          </p:cNvCxnSpPr>
          <p:nvPr/>
        </p:nvCxnSpPr>
        <p:spPr>
          <a:xfrm>
            <a:off x="4253136" y="2254273"/>
            <a:ext cx="422276" cy="3314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9AF53A5-58F1-4936-A2E9-B1B9F9AEDEDA}"/>
              </a:ext>
            </a:extLst>
          </p:cNvPr>
          <p:cNvCxnSpPr>
            <a:cxnSpLocks/>
          </p:cNvCxnSpPr>
          <p:nvPr/>
        </p:nvCxnSpPr>
        <p:spPr>
          <a:xfrm>
            <a:off x="3972376" y="2743200"/>
            <a:ext cx="558799" cy="2324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85F46CD-5684-43EC-BA98-A802B115465A}"/>
              </a:ext>
            </a:extLst>
          </p:cNvPr>
          <p:cNvCxnSpPr>
            <a:cxnSpLocks/>
          </p:cNvCxnSpPr>
          <p:nvPr/>
        </p:nvCxnSpPr>
        <p:spPr>
          <a:xfrm flipV="1">
            <a:off x="3972375" y="865923"/>
            <a:ext cx="491899" cy="29921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129DB48-F8CB-47D3-8B7F-FD5517A6CFC4}"/>
              </a:ext>
            </a:extLst>
          </p:cNvPr>
          <p:cNvCxnSpPr>
            <a:cxnSpLocks/>
          </p:cNvCxnSpPr>
          <p:nvPr/>
        </p:nvCxnSpPr>
        <p:spPr>
          <a:xfrm>
            <a:off x="4640034" y="1902621"/>
            <a:ext cx="313416" cy="4342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EA18B19-5108-406B-8340-9CAF221AC695}"/>
              </a:ext>
            </a:extLst>
          </p:cNvPr>
          <p:cNvCxnSpPr>
            <a:cxnSpLocks/>
          </p:cNvCxnSpPr>
          <p:nvPr/>
        </p:nvCxnSpPr>
        <p:spPr>
          <a:xfrm>
            <a:off x="3718831" y="4553739"/>
            <a:ext cx="507089" cy="6518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044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FBC4-4A60-4D0A-96BB-C880F5B01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6076" y="389076"/>
            <a:ext cx="2833914" cy="55471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CXR on 12/28/20</a:t>
            </a:r>
          </a:p>
        </p:txBody>
      </p:sp>
      <p:pic>
        <p:nvPicPr>
          <p:cNvPr id="11" name="Picture 10" descr="A picture containing X-ray film&#10;&#10;Description automatically generated">
            <a:extLst>
              <a:ext uri="{FF2B5EF4-FFF2-40B4-BE49-F238E27FC236}">
                <a16:creationId xmlns:a16="http://schemas.microsoft.com/office/drawing/2014/main" id="{742EB3A5-68E8-40E0-A5A3-7EC2A5CDC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442" y="1059543"/>
            <a:ext cx="6011801" cy="4898206"/>
          </a:xfrm>
          <a:prstGeom prst="rect">
            <a:avLst/>
          </a:prstGeom>
        </p:spPr>
      </p:pic>
      <p:pic>
        <p:nvPicPr>
          <p:cNvPr id="1026" name="Picture 2" descr="Normal frontal chest x-ray | Radiology Case | Radiopaedia.org">
            <a:extLst>
              <a:ext uri="{FF2B5EF4-FFF2-40B4-BE49-F238E27FC236}">
                <a16:creationId xmlns:a16="http://schemas.microsoft.com/office/drawing/2014/main" id="{2DDF397F-E60C-4943-ABB0-D8E5E3ABF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57" y="974089"/>
            <a:ext cx="5069114" cy="506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CB1EC8-1D6E-41E2-869D-5AC6847C4FA3}"/>
              </a:ext>
            </a:extLst>
          </p:cNvPr>
          <p:cNvSpPr txBox="1">
            <a:spLocks/>
          </p:cNvSpPr>
          <p:nvPr/>
        </p:nvSpPr>
        <p:spPr>
          <a:xfrm>
            <a:off x="1446357" y="389076"/>
            <a:ext cx="2833914" cy="5547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Normal CXR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23DDB6-5532-4323-9DF4-5A0954D39A00}"/>
              </a:ext>
            </a:extLst>
          </p:cNvPr>
          <p:cNvSpPr txBox="1"/>
          <p:nvPr/>
        </p:nvSpPr>
        <p:spPr>
          <a:xfrm>
            <a:off x="328757" y="5957749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https://radiopaedia.org/cases/normal-frontal-chest-x-ray?lang=us</a:t>
            </a:r>
          </a:p>
        </p:txBody>
      </p:sp>
    </p:spTree>
    <p:extLst>
      <p:ext uri="{BB962C8B-B14F-4D97-AF65-F5344CB8AC3E}">
        <p14:creationId xmlns:p14="http://schemas.microsoft.com/office/powerpoint/2010/main" val="3239847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FBC4-4A60-4D0A-96BB-C880F5B01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336" y="68377"/>
            <a:ext cx="3843565" cy="55471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dirty="0"/>
              <a:t>Axial Chest CT on 12/28/20</a:t>
            </a:r>
          </a:p>
        </p:txBody>
      </p:sp>
      <p:pic>
        <p:nvPicPr>
          <p:cNvPr id="4" name="Picture 3" descr="A close up of a coin&#10;&#10;Description automatically generated with low confidence">
            <a:extLst>
              <a:ext uri="{FF2B5EF4-FFF2-40B4-BE49-F238E27FC236}">
                <a16:creationId xmlns:a16="http://schemas.microsoft.com/office/drawing/2014/main" id="{B72C9D73-6810-48DE-B802-947FA64B8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586" y="492467"/>
            <a:ext cx="6238828" cy="55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543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0627C-1E13-4ABE-A77A-7D681C620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imaging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36A3E-3FEA-401A-8F41-7104335DF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Visceral pleural line with absent distal pulmonary markings on R side</a:t>
            </a:r>
          </a:p>
          <a:p>
            <a:r>
              <a:rPr lang="en-US" dirty="0"/>
              <a:t>Ipsilateral hemidiaphragm elevation</a:t>
            </a:r>
          </a:p>
          <a:p>
            <a:r>
              <a:rPr lang="en-US" dirty="0"/>
              <a:t>No mediastinal shift</a:t>
            </a:r>
          </a:p>
          <a:p>
            <a:r>
              <a:rPr lang="en-US" dirty="0"/>
              <a:t>Nondisplaced R lateral rib fractures</a:t>
            </a:r>
          </a:p>
          <a:p>
            <a:r>
              <a:rPr lang="en-US" dirty="0"/>
              <a:t>R sided simple pneumothorax (PTX) 2/2 trauma from MVC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EDAFF4-820A-40B2-9750-3FE1E6EE41C2}"/>
              </a:ext>
            </a:extLst>
          </p:cNvPr>
          <p:cNvSpPr txBox="1"/>
          <p:nvPr/>
        </p:nvSpPr>
        <p:spPr>
          <a:xfrm>
            <a:off x="838200" y="589996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https://radiopaedia.org/articles/pneumothorax?lang=us</a:t>
            </a:r>
          </a:p>
        </p:txBody>
      </p:sp>
    </p:spTree>
    <p:extLst>
      <p:ext uri="{BB962C8B-B14F-4D97-AF65-F5344CB8AC3E}">
        <p14:creationId xmlns:p14="http://schemas.microsoft.com/office/powerpoint/2010/main" val="72924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F67A5-9DA8-4D9D-A0F3-C50B16621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Diagnosis - Pneumothorax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C2B0A-3214-4459-9DE7-093A2FFDD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Tension pneumothorax</a:t>
            </a:r>
          </a:p>
          <a:p>
            <a:r>
              <a:rPr lang="en-US" dirty="0"/>
              <a:t>Giant bullous emphysema/Pulmonary bullae</a:t>
            </a:r>
          </a:p>
          <a:p>
            <a:r>
              <a:rPr lang="en-US" dirty="0"/>
              <a:t>Acute bronchial obstruction</a:t>
            </a:r>
          </a:p>
          <a:p>
            <a:r>
              <a:rPr lang="en-US" dirty="0"/>
              <a:t>Skinfold artifact, breast margin, medial scapula border, etc. (CXR)</a:t>
            </a:r>
          </a:p>
        </p:txBody>
      </p:sp>
    </p:spTree>
    <p:extLst>
      <p:ext uri="{BB962C8B-B14F-4D97-AF65-F5344CB8AC3E}">
        <p14:creationId xmlns:p14="http://schemas.microsoft.com/office/powerpoint/2010/main" val="175955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E31B0-B653-41BC-94EE-2104792F0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Traumatic PTX -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E2696-593D-4C91-8105-E7769D483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367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Pathophysiology: </a:t>
            </a:r>
          </a:p>
          <a:p>
            <a:pPr lvl="1"/>
            <a:r>
              <a:rPr lang="en-US" dirty="0"/>
              <a:t>Penetrating trauma -&gt; air enters pleural space, OR</a:t>
            </a:r>
          </a:p>
          <a:p>
            <a:pPr lvl="1"/>
            <a:r>
              <a:rPr lang="en-US" dirty="0"/>
              <a:t>Non-penetrating trauma -&gt; rib fracture -&gt; visceral pleura laceration -&gt; air enters pleural space</a:t>
            </a:r>
          </a:p>
          <a:p>
            <a:r>
              <a:rPr lang="en-US" dirty="0"/>
              <a:t>Key early findings include </a:t>
            </a:r>
            <a:r>
              <a:rPr lang="en-US" dirty="0">
                <a:solidFill>
                  <a:srgbClr val="FFFF00"/>
                </a:solidFill>
              </a:rPr>
              <a:t>chest pain</a:t>
            </a:r>
            <a:r>
              <a:rPr lang="en-US" dirty="0"/>
              <a:t>, dyspnea, tachypnea, </a:t>
            </a:r>
            <a:r>
              <a:rPr lang="en-US" dirty="0">
                <a:solidFill>
                  <a:srgbClr val="FFFF00"/>
                </a:solidFill>
              </a:rPr>
              <a:t>tachycardia</a:t>
            </a:r>
            <a:r>
              <a:rPr lang="en-US" dirty="0"/>
              <a:t>, hyperresonance of chest wall, diminished breath sounds (ipsilateral side)</a:t>
            </a:r>
          </a:p>
          <a:p>
            <a:r>
              <a:rPr lang="en-US" dirty="0"/>
              <a:t>Required workup/management: Serial CXRs, CT scan (gold standard for occult traumatic PTX), 100% O2 therapy, tube thoracostomy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C25064-1AD9-4AFD-82CC-16E2BCFF7C72}"/>
              </a:ext>
            </a:extLst>
          </p:cNvPr>
          <p:cNvSpPr txBox="1"/>
          <p:nvPr/>
        </p:nvSpPr>
        <p:spPr>
          <a:xfrm>
            <a:off x="838200" y="593738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https://www.ncbi.nlm.nih.gov/pmc/articles/PMC2700561/</a:t>
            </a:r>
          </a:p>
        </p:txBody>
      </p:sp>
    </p:spTree>
    <p:extLst>
      <p:ext uri="{BB962C8B-B14F-4D97-AF65-F5344CB8AC3E}">
        <p14:creationId xmlns:p14="http://schemas.microsoft.com/office/powerpoint/2010/main" val="2929848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1284</Words>
  <Application>Microsoft Office PowerPoint</Application>
  <PresentationFormat>Widescreen</PresentationFormat>
  <Paragraphs>157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Adobe Garamond Pro</vt:lpstr>
      <vt:lpstr>Arial</vt:lpstr>
      <vt:lpstr>Calibri</vt:lpstr>
      <vt:lpstr>Calibri Light</vt:lpstr>
      <vt:lpstr>Roboto</vt:lpstr>
      <vt:lpstr>Office Theme</vt:lpstr>
      <vt:lpstr>Traumatic Pneumothorax</vt:lpstr>
      <vt:lpstr>Clinical History</vt:lpstr>
      <vt:lpstr>PowerPoint Presentation</vt:lpstr>
      <vt:lpstr>PowerPoint Presentation</vt:lpstr>
      <vt:lpstr>PowerPoint Presentation</vt:lpstr>
      <vt:lpstr>PowerPoint Presentation</vt:lpstr>
      <vt:lpstr>Key imaging findings</vt:lpstr>
      <vt:lpstr>Differential Diagnosis - Pneumothorax</vt:lpstr>
      <vt:lpstr>Traumatic PTX - Discussion</vt:lpstr>
      <vt:lpstr>Continued discussion</vt:lpstr>
      <vt:lpstr>Treatment</vt:lpstr>
      <vt:lpstr>PowerPoint Presentation</vt:lpstr>
      <vt:lpstr>PowerPoint Presentation</vt:lpstr>
      <vt:lpstr>Final Diagnosis</vt:lpstr>
      <vt:lpstr>ACR appropriateness Criteria</vt:lpstr>
      <vt:lpstr>ACR appropriateness Criteria</vt:lpstr>
      <vt:lpstr>Cost of imaging</vt:lpstr>
      <vt:lpstr>Take Home Points / Teaching points</vt:lpstr>
      <vt:lpstr>References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title (diagnosis)</dc:title>
  <dc:creator>Saagar Patel</dc:creator>
  <cp:lastModifiedBy>Stephen</cp:lastModifiedBy>
  <cp:revision>178</cp:revision>
  <dcterms:created xsi:type="dcterms:W3CDTF">2019-09-13T05:09:22Z</dcterms:created>
  <dcterms:modified xsi:type="dcterms:W3CDTF">2021-01-05T05:03:12Z</dcterms:modified>
</cp:coreProperties>
</file>