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6" r:id="rId4"/>
    <p:sldId id="287" r:id="rId5"/>
    <p:sldId id="288" r:id="rId6"/>
    <p:sldId id="285" r:id="rId7"/>
    <p:sldId id="261" r:id="rId8"/>
    <p:sldId id="260" r:id="rId9"/>
    <p:sldId id="289" r:id="rId10"/>
    <p:sldId id="291" r:id="rId11"/>
    <p:sldId id="290" r:id="rId12"/>
    <p:sldId id="263" r:id="rId13"/>
    <p:sldId id="280" r:id="rId14"/>
    <p:sldId id="264" r:id="rId15"/>
    <p:sldId id="270" r:id="rId16"/>
    <p:sldId id="271" r:id="rId17"/>
    <p:sldId id="267" r:id="rId18"/>
    <p:sldId id="268"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am Alam" initials="MA" lastIdx="1" clrIdx="0">
    <p:extLst>
      <p:ext uri="{19B8F6BF-5375-455C-9EA6-DF929625EA0E}">
        <p15:presenceInfo xmlns:p15="http://schemas.microsoft.com/office/powerpoint/2012/main" userId="730e297def03e66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26" autoAdjust="0"/>
    <p:restoredTop sz="94660"/>
  </p:normalViewPr>
  <p:slideViewPr>
    <p:cSldViewPr snapToGrid="0">
      <p:cViewPr varScale="1">
        <p:scale>
          <a:sx n="67" d="100"/>
          <a:sy n="67" d="100"/>
        </p:scale>
        <p:origin x="548"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5F93D-444E-4145-BBBB-C778E25C74C9}"/>
              </a:ext>
            </a:extLst>
          </p:cNvPr>
          <p:cNvSpPr>
            <a:spLocks noGrp="1"/>
          </p:cNvSpPr>
          <p:nvPr>
            <p:ph type="ctrTitle"/>
          </p:nvPr>
        </p:nvSpPr>
        <p:spPr>
          <a:xfrm>
            <a:off x="1524000" y="1122363"/>
            <a:ext cx="9144000" cy="2387600"/>
          </a:xfrm>
        </p:spPr>
        <p:txBody>
          <a:bodyPr anchor="b"/>
          <a:lstStyle>
            <a:lvl1pPr algn="ctr">
              <a:defRPr sz="60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9B24BD24-6B2D-4F0C-9951-AA45451F6846}"/>
              </a:ext>
            </a:extLst>
          </p:cNvPr>
          <p:cNvSpPr>
            <a:spLocks noGrp="1"/>
          </p:cNvSpPr>
          <p:nvPr>
            <p:ph type="subTitle" idx="1"/>
          </p:nvPr>
        </p:nvSpPr>
        <p:spPr>
          <a:xfrm>
            <a:off x="1524000" y="3602038"/>
            <a:ext cx="9144000" cy="1655762"/>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2B613A9D-4B8C-48BE-B4E1-510F9B4E4B6A}"/>
              </a:ext>
            </a:extLst>
          </p:cNvPr>
          <p:cNvSpPr>
            <a:spLocks noGrp="1"/>
          </p:cNvSpPr>
          <p:nvPr>
            <p:ph type="ftr" sz="quarter" idx="11"/>
          </p:nvPr>
        </p:nvSpPr>
        <p:spPr/>
        <p:txBody>
          <a:bodyPr/>
          <a:lstStyle/>
          <a:p>
            <a:endParaRPr lang="en-US" dirty="0"/>
          </a:p>
        </p:txBody>
      </p:sp>
      <p:grpSp>
        <p:nvGrpSpPr>
          <p:cNvPr id="7" name="Group 6">
            <a:extLst>
              <a:ext uri="{FF2B5EF4-FFF2-40B4-BE49-F238E27FC236}">
                <a16:creationId xmlns:a16="http://schemas.microsoft.com/office/drawing/2014/main" id="{E38CF62D-F14E-4580-8184-BC76D68A3BD6}"/>
              </a:ext>
            </a:extLst>
          </p:cNvPr>
          <p:cNvGrpSpPr/>
          <p:nvPr userDrawn="1"/>
        </p:nvGrpSpPr>
        <p:grpSpPr>
          <a:xfrm>
            <a:off x="1419290" y="5344886"/>
            <a:ext cx="9557657" cy="1513114"/>
            <a:chOff x="-101600" y="5349875"/>
            <a:chExt cx="9557657" cy="1513114"/>
          </a:xfrm>
        </p:grpSpPr>
        <p:sp>
          <p:nvSpPr>
            <p:cNvPr id="8" name="Rectangle 7">
              <a:extLst>
                <a:ext uri="{FF2B5EF4-FFF2-40B4-BE49-F238E27FC236}">
                  <a16:creationId xmlns:a16="http://schemas.microsoft.com/office/drawing/2014/main" id="{98222221-99B3-487B-9E84-7709D5058CD5}"/>
                </a:ext>
              </a:extLst>
            </p:cNvPr>
            <p:cNvSpPr/>
            <p:nvPr userDrawn="1"/>
          </p:nvSpPr>
          <p:spPr>
            <a:xfrm>
              <a:off x="-101600" y="5349875"/>
              <a:ext cx="9557657" cy="151311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6F40B73D-FCF3-460C-BA3F-19C814E5B2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97415" y="5608080"/>
              <a:ext cx="5149169" cy="859169"/>
            </a:xfrm>
            <a:prstGeom prst="rect">
              <a:avLst/>
            </a:prstGeom>
          </p:spPr>
        </p:pic>
      </p:grpSp>
    </p:spTree>
    <p:extLst>
      <p:ext uri="{BB962C8B-B14F-4D97-AF65-F5344CB8AC3E}">
        <p14:creationId xmlns:p14="http://schemas.microsoft.com/office/powerpoint/2010/main" val="2825675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ECF77-DF06-493D-A550-E6B5FDC53A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CBB4A2-208D-4A95-9445-906CBBD7A6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157EFB-143F-46F8-89FF-466389C20D16}"/>
              </a:ext>
            </a:extLst>
          </p:cNvPr>
          <p:cNvSpPr>
            <a:spLocks noGrp="1"/>
          </p:cNvSpPr>
          <p:nvPr>
            <p:ph type="dt" sz="half" idx="10"/>
          </p:nvPr>
        </p:nvSpPr>
        <p:spPr/>
        <p:txBody>
          <a:bodyPr/>
          <a:lstStyle/>
          <a:p>
            <a:fld id="{FFC56365-18A5-4883-8E30-8DC8FAEB18E3}" type="datetimeFigureOut">
              <a:rPr lang="en-US" smtClean="0"/>
              <a:t>12/8/2020</a:t>
            </a:fld>
            <a:endParaRPr lang="en-US"/>
          </a:p>
        </p:txBody>
      </p:sp>
      <p:sp>
        <p:nvSpPr>
          <p:cNvPr id="5" name="Footer Placeholder 4">
            <a:extLst>
              <a:ext uri="{FF2B5EF4-FFF2-40B4-BE49-F238E27FC236}">
                <a16:creationId xmlns:a16="http://schemas.microsoft.com/office/drawing/2014/main" id="{9F7A9644-500A-4D4E-A7FB-722AC224A1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E5EE65-0676-4436-A45E-EB4867A0484F}"/>
              </a:ext>
            </a:extLst>
          </p:cNvPr>
          <p:cNvSpPr>
            <a:spLocks noGrp="1"/>
          </p:cNvSpPr>
          <p:nvPr>
            <p:ph type="sldNum" sz="quarter" idx="12"/>
          </p:nvPr>
        </p:nvSpPr>
        <p:spPr/>
        <p:txBody>
          <a:bodyPr/>
          <a:lstStyle/>
          <a:p>
            <a:fld id="{254CFF61-6865-4066-B2A4-5215AA34CCB4}" type="slidenum">
              <a:rPr lang="en-US" smtClean="0"/>
              <a:t>‹#›</a:t>
            </a:fld>
            <a:endParaRPr lang="en-US"/>
          </a:p>
        </p:txBody>
      </p:sp>
    </p:spTree>
    <p:extLst>
      <p:ext uri="{BB962C8B-B14F-4D97-AF65-F5344CB8AC3E}">
        <p14:creationId xmlns:p14="http://schemas.microsoft.com/office/powerpoint/2010/main" val="1129398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0F6F57-C2DA-4B49-AE74-40A4E544DA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363672-9AE6-4139-B826-132B27A00D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55986-5B03-43D0-B9AE-415952FB4385}"/>
              </a:ext>
            </a:extLst>
          </p:cNvPr>
          <p:cNvSpPr>
            <a:spLocks noGrp="1"/>
          </p:cNvSpPr>
          <p:nvPr>
            <p:ph type="dt" sz="half" idx="10"/>
          </p:nvPr>
        </p:nvSpPr>
        <p:spPr/>
        <p:txBody>
          <a:bodyPr/>
          <a:lstStyle/>
          <a:p>
            <a:fld id="{FFC56365-18A5-4883-8E30-8DC8FAEB18E3}" type="datetimeFigureOut">
              <a:rPr lang="en-US" smtClean="0"/>
              <a:t>12/8/2020</a:t>
            </a:fld>
            <a:endParaRPr lang="en-US"/>
          </a:p>
        </p:txBody>
      </p:sp>
      <p:sp>
        <p:nvSpPr>
          <p:cNvPr id="5" name="Footer Placeholder 4">
            <a:extLst>
              <a:ext uri="{FF2B5EF4-FFF2-40B4-BE49-F238E27FC236}">
                <a16:creationId xmlns:a16="http://schemas.microsoft.com/office/drawing/2014/main" id="{1EA3C262-2476-487A-90A4-BE2F30EBA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018207-C586-47C8-A5C6-D58927885A4C}"/>
              </a:ext>
            </a:extLst>
          </p:cNvPr>
          <p:cNvSpPr>
            <a:spLocks noGrp="1"/>
          </p:cNvSpPr>
          <p:nvPr>
            <p:ph type="sldNum" sz="quarter" idx="12"/>
          </p:nvPr>
        </p:nvSpPr>
        <p:spPr/>
        <p:txBody>
          <a:bodyPr/>
          <a:lstStyle/>
          <a:p>
            <a:fld id="{254CFF61-6865-4066-B2A4-5215AA34CCB4}" type="slidenum">
              <a:rPr lang="en-US" smtClean="0"/>
              <a:t>‹#›</a:t>
            </a:fld>
            <a:endParaRPr lang="en-US"/>
          </a:p>
        </p:txBody>
      </p:sp>
    </p:spTree>
    <p:extLst>
      <p:ext uri="{BB962C8B-B14F-4D97-AF65-F5344CB8AC3E}">
        <p14:creationId xmlns:p14="http://schemas.microsoft.com/office/powerpoint/2010/main" val="4182226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42FCA-6B91-457E-AF40-2EAC5AA557E4}"/>
              </a:ext>
            </a:extLst>
          </p:cNvPr>
          <p:cNvSpPr>
            <a:spLocks noGrp="1"/>
          </p:cNvSpPr>
          <p:nvPr>
            <p:ph type="title"/>
          </p:nvPr>
        </p:nvSpPr>
        <p:spPr/>
        <p:txBody>
          <a:bodyPr/>
          <a:lstStyle>
            <a:lvl1pPr>
              <a:defRPr>
                <a:solidFill>
                  <a:schemeClr val="bg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83F4AC-E34B-4957-ABA9-8CAD1530B7A6}"/>
              </a:ext>
            </a:extLst>
          </p:cNvPr>
          <p:cNvSpPr>
            <a:spLocks noGrp="1"/>
          </p:cNvSpPr>
          <p:nvPr>
            <p:ph idx="1"/>
          </p:nvPr>
        </p:nvSpPr>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A0DDA22-D261-4BEF-939B-B11C709084D9}"/>
              </a:ext>
            </a:extLst>
          </p:cNvPr>
          <p:cNvSpPr>
            <a:spLocks noGrp="1"/>
          </p:cNvSpPr>
          <p:nvPr>
            <p:ph type="dt" sz="half" idx="10"/>
          </p:nvPr>
        </p:nvSpPr>
        <p:spPr/>
        <p:txBody>
          <a:bodyPr/>
          <a:lstStyle/>
          <a:p>
            <a:fld id="{FFC56365-18A5-4883-8E30-8DC8FAEB18E3}" type="datetimeFigureOut">
              <a:rPr lang="en-US" smtClean="0"/>
              <a:t>12/8/2020</a:t>
            </a:fld>
            <a:endParaRPr lang="en-US"/>
          </a:p>
        </p:txBody>
      </p:sp>
      <p:sp>
        <p:nvSpPr>
          <p:cNvPr id="5" name="Footer Placeholder 4">
            <a:extLst>
              <a:ext uri="{FF2B5EF4-FFF2-40B4-BE49-F238E27FC236}">
                <a16:creationId xmlns:a16="http://schemas.microsoft.com/office/drawing/2014/main" id="{D2A1D608-46CB-4D4C-9EF7-17E1ECEC63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372729-3FFD-4115-B0A2-20F313F6DD93}"/>
              </a:ext>
            </a:extLst>
          </p:cNvPr>
          <p:cNvSpPr>
            <a:spLocks noGrp="1"/>
          </p:cNvSpPr>
          <p:nvPr>
            <p:ph type="sldNum" sz="quarter" idx="12"/>
          </p:nvPr>
        </p:nvSpPr>
        <p:spPr/>
        <p:txBody>
          <a:bodyPr/>
          <a:lstStyle/>
          <a:p>
            <a:fld id="{254CFF61-6865-4066-B2A4-5215AA34CCB4}" type="slidenum">
              <a:rPr lang="en-US" smtClean="0"/>
              <a:t>‹#›</a:t>
            </a:fld>
            <a:endParaRPr lang="en-US"/>
          </a:p>
        </p:txBody>
      </p:sp>
      <p:sp>
        <p:nvSpPr>
          <p:cNvPr id="8" name="Rectangle 7">
            <a:extLst>
              <a:ext uri="{FF2B5EF4-FFF2-40B4-BE49-F238E27FC236}">
                <a16:creationId xmlns:a16="http://schemas.microsoft.com/office/drawing/2014/main" id="{E1D6DA23-E649-4B0B-B20A-AB265094D053}"/>
              </a:ext>
            </a:extLst>
          </p:cNvPr>
          <p:cNvSpPr/>
          <p:nvPr userDrawn="1"/>
        </p:nvSpPr>
        <p:spPr>
          <a:xfrm>
            <a:off x="0" y="6241046"/>
            <a:ext cx="12192000" cy="60234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E8DFB9A-F977-4B78-8428-F8ACEDCF83F8}"/>
              </a:ext>
            </a:extLst>
          </p:cNvPr>
          <p:cNvSpPr txBox="1"/>
          <p:nvPr userDrawn="1"/>
        </p:nvSpPr>
        <p:spPr>
          <a:xfrm>
            <a:off x="4221583" y="6336672"/>
            <a:ext cx="3693885" cy="338554"/>
          </a:xfrm>
          <a:prstGeom prst="rect">
            <a:avLst/>
          </a:prstGeom>
          <a:noFill/>
        </p:spPr>
        <p:txBody>
          <a:bodyPr wrap="square" rtlCol="0">
            <a:spAutoFit/>
          </a:bodyPr>
          <a:lstStyle/>
          <a:p>
            <a:pPr algn="ctr"/>
            <a:r>
              <a:rPr lang="en-US" sz="1600" dirty="0">
                <a:solidFill>
                  <a:schemeClr val="bg1"/>
                </a:solidFill>
                <a:latin typeface="Adobe Garamond Pro" panose="02020502060506020403" pitchFamily="18" charset="0"/>
              </a:rPr>
              <a:t>McGovern Medical School</a:t>
            </a:r>
          </a:p>
        </p:txBody>
      </p:sp>
    </p:spTree>
    <p:extLst>
      <p:ext uri="{BB962C8B-B14F-4D97-AF65-F5344CB8AC3E}">
        <p14:creationId xmlns:p14="http://schemas.microsoft.com/office/powerpoint/2010/main" val="2707886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6F83F-EE9C-45BA-B0AF-DDE4DABA37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FEF7D3-6DEB-44BC-9B6F-26D4AC5B2C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A932AF-7DF9-42DC-B0DE-74A4FB53FFE6}"/>
              </a:ext>
            </a:extLst>
          </p:cNvPr>
          <p:cNvSpPr>
            <a:spLocks noGrp="1"/>
          </p:cNvSpPr>
          <p:nvPr>
            <p:ph type="dt" sz="half" idx="10"/>
          </p:nvPr>
        </p:nvSpPr>
        <p:spPr/>
        <p:txBody>
          <a:bodyPr/>
          <a:lstStyle/>
          <a:p>
            <a:fld id="{FFC56365-18A5-4883-8E30-8DC8FAEB18E3}" type="datetimeFigureOut">
              <a:rPr lang="en-US" smtClean="0"/>
              <a:t>12/8/2020</a:t>
            </a:fld>
            <a:endParaRPr lang="en-US"/>
          </a:p>
        </p:txBody>
      </p:sp>
      <p:sp>
        <p:nvSpPr>
          <p:cNvPr id="5" name="Footer Placeholder 4">
            <a:extLst>
              <a:ext uri="{FF2B5EF4-FFF2-40B4-BE49-F238E27FC236}">
                <a16:creationId xmlns:a16="http://schemas.microsoft.com/office/drawing/2014/main" id="{8CB66233-2BE1-43F2-9612-05A4B52549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8702B0-FB7F-4380-ABB6-6B8C596FA258}"/>
              </a:ext>
            </a:extLst>
          </p:cNvPr>
          <p:cNvSpPr>
            <a:spLocks noGrp="1"/>
          </p:cNvSpPr>
          <p:nvPr>
            <p:ph type="sldNum" sz="quarter" idx="12"/>
          </p:nvPr>
        </p:nvSpPr>
        <p:spPr/>
        <p:txBody>
          <a:bodyPr/>
          <a:lstStyle/>
          <a:p>
            <a:fld id="{254CFF61-6865-4066-B2A4-5215AA34CCB4}" type="slidenum">
              <a:rPr lang="en-US" smtClean="0"/>
              <a:t>‹#›</a:t>
            </a:fld>
            <a:endParaRPr lang="en-US"/>
          </a:p>
        </p:txBody>
      </p:sp>
    </p:spTree>
    <p:extLst>
      <p:ext uri="{BB962C8B-B14F-4D97-AF65-F5344CB8AC3E}">
        <p14:creationId xmlns:p14="http://schemas.microsoft.com/office/powerpoint/2010/main" val="3868634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C61A3-724B-48E9-A36F-D0A30C6FDF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161AE6-3729-4AD6-A3D8-36C1BC2874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5FDA9C-B802-4CC5-B791-1F957C7CF1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50E1D7-F9C1-4723-9BF3-3F9095DE46BA}"/>
              </a:ext>
            </a:extLst>
          </p:cNvPr>
          <p:cNvSpPr>
            <a:spLocks noGrp="1"/>
          </p:cNvSpPr>
          <p:nvPr>
            <p:ph type="dt" sz="half" idx="10"/>
          </p:nvPr>
        </p:nvSpPr>
        <p:spPr/>
        <p:txBody>
          <a:bodyPr/>
          <a:lstStyle/>
          <a:p>
            <a:fld id="{FFC56365-18A5-4883-8E30-8DC8FAEB18E3}" type="datetimeFigureOut">
              <a:rPr lang="en-US" smtClean="0"/>
              <a:t>12/8/2020</a:t>
            </a:fld>
            <a:endParaRPr lang="en-US"/>
          </a:p>
        </p:txBody>
      </p:sp>
      <p:sp>
        <p:nvSpPr>
          <p:cNvPr id="6" name="Footer Placeholder 5">
            <a:extLst>
              <a:ext uri="{FF2B5EF4-FFF2-40B4-BE49-F238E27FC236}">
                <a16:creationId xmlns:a16="http://schemas.microsoft.com/office/drawing/2014/main" id="{489620F4-9E91-4C6C-B120-FD2BCD741A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1D4600-8EBC-419A-9441-48F49E0721D6}"/>
              </a:ext>
            </a:extLst>
          </p:cNvPr>
          <p:cNvSpPr>
            <a:spLocks noGrp="1"/>
          </p:cNvSpPr>
          <p:nvPr>
            <p:ph type="sldNum" sz="quarter" idx="12"/>
          </p:nvPr>
        </p:nvSpPr>
        <p:spPr/>
        <p:txBody>
          <a:bodyPr/>
          <a:lstStyle/>
          <a:p>
            <a:fld id="{254CFF61-6865-4066-B2A4-5215AA34CCB4}" type="slidenum">
              <a:rPr lang="en-US" smtClean="0"/>
              <a:t>‹#›</a:t>
            </a:fld>
            <a:endParaRPr lang="en-US"/>
          </a:p>
        </p:txBody>
      </p:sp>
    </p:spTree>
    <p:extLst>
      <p:ext uri="{BB962C8B-B14F-4D97-AF65-F5344CB8AC3E}">
        <p14:creationId xmlns:p14="http://schemas.microsoft.com/office/powerpoint/2010/main" val="121953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48342-8909-46BB-AB91-2886417478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306153-D4B5-42BC-94BF-CCF6AAB807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B18DEF-7A6B-4804-8CD2-F1BEE79C32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3FDDFE-E25C-422B-8538-26A54E9DD6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961F16-A61F-48CA-B6DE-D6E12EDB39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244A6B-9661-439F-9D22-03589EE02631}"/>
              </a:ext>
            </a:extLst>
          </p:cNvPr>
          <p:cNvSpPr>
            <a:spLocks noGrp="1"/>
          </p:cNvSpPr>
          <p:nvPr>
            <p:ph type="dt" sz="half" idx="10"/>
          </p:nvPr>
        </p:nvSpPr>
        <p:spPr/>
        <p:txBody>
          <a:bodyPr/>
          <a:lstStyle/>
          <a:p>
            <a:fld id="{FFC56365-18A5-4883-8E30-8DC8FAEB18E3}" type="datetimeFigureOut">
              <a:rPr lang="en-US" smtClean="0"/>
              <a:t>12/8/2020</a:t>
            </a:fld>
            <a:endParaRPr lang="en-US"/>
          </a:p>
        </p:txBody>
      </p:sp>
      <p:sp>
        <p:nvSpPr>
          <p:cNvPr id="8" name="Footer Placeholder 7">
            <a:extLst>
              <a:ext uri="{FF2B5EF4-FFF2-40B4-BE49-F238E27FC236}">
                <a16:creationId xmlns:a16="http://schemas.microsoft.com/office/drawing/2014/main" id="{337C780C-C0CC-45E5-A032-268309A34B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865D89-38A2-4677-BC7F-BA0DFB8BF75B}"/>
              </a:ext>
            </a:extLst>
          </p:cNvPr>
          <p:cNvSpPr>
            <a:spLocks noGrp="1"/>
          </p:cNvSpPr>
          <p:nvPr>
            <p:ph type="sldNum" sz="quarter" idx="12"/>
          </p:nvPr>
        </p:nvSpPr>
        <p:spPr/>
        <p:txBody>
          <a:bodyPr/>
          <a:lstStyle/>
          <a:p>
            <a:fld id="{254CFF61-6865-4066-B2A4-5215AA34CCB4}" type="slidenum">
              <a:rPr lang="en-US" smtClean="0"/>
              <a:t>‹#›</a:t>
            </a:fld>
            <a:endParaRPr lang="en-US"/>
          </a:p>
        </p:txBody>
      </p:sp>
    </p:spTree>
    <p:extLst>
      <p:ext uri="{BB962C8B-B14F-4D97-AF65-F5344CB8AC3E}">
        <p14:creationId xmlns:p14="http://schemas.microsoft.com/office/powerpoint/2010/main" val="4097770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87E8F-1087-4C29-91D5-5319DF46AD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222BD7-97F6-40D9-9330-6067D32BE0BE}"/>
              </a:ext>
            </a:extLst>
          </p:cNvPr>
          <p:cNvSpPr>
            <a:spLocks noGrp="1"/>
          </p:cNvSpPr>
          <p:nvPr>
            <p:ph type="dt" sz="half" idx="10"/>
          </p:nvPr>
        </p:nvSpPr>
        <p:spPr/>
        <p:txBody>
          <a:bodyPr/>
          <a:lstStyle/>
          <a:p>
            <a:fld id="{FFC56365-18A5-4883-8E30-8DC8FAEB18E3}" type="datetimeFigureOut">
              <a:rPr lang="en-US" smtClean="0"/>
              <a:t>12/8/2020</a:t>
            </a:fld>
            <a:endParaRPr lang="en-US"/>
          </a:p>
        </p:txBody>
      </p:sp>
      <p:sp>
        <p:nvSpPr>
          <p:cNvPr id="4" name="Footer Placeholder 3">
            <a:extLst>
              <a:ext uri="{FF2B5EF4-FFF2-40B4-BE49-F238E27FC236}">
                <a16:creationId xmlns:a16="http://schemas.microsoft.com/office/drawing/2014/main" id="{6A7C63E3-8BB5-4DB5-9FE7-59B4EF121B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FE7BE7-9B7D-439A-B4C8-0D57FFDB1D1D}"/>
              </a:ext>
            </a:extLst>
          </p:cNvPr>
          <p:cNvSpPr>
            <a:spLocks noGrp="1"/>
          </p:cNvSpPr>
          <p:nvPr>
            <p:ph type="sldNum" sz="quarter" idx="12"/>
          </p:nvPr>
        </p:nvSpPr>
        <p:spPr/>
        <p:txBody>
          <a:bodyPr/>
          <a:lstStyle/>
          <a:p>
            <a:fld id="{254CFF61-6865-4066-B2A4-5215AA34CCB4}" type="slidenum">
              <a:rPr lang="en-US" smtClean="0"/>
              <a:t>‹#›</a:t>
            </a:fld>
            <a:endParaRPr lang="en-US"/>
          </a:p>
        </p:txBody>
      </p:sp>
    </p:spTree>
    <p:extLst>
      <p:ext uri="{BB962C8B-B14F-4D97-AF65-F5344CB8AC3E}">
        <p14:creationId xmlns:p14="http://schemas.microsoft.com/office/powerpoint/2010/main" val="3450339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4C6209-C741-4EA6-81CA-0575872F3197}"/>
              </a:ext>
            </a:extLst>
          </p:cNvPr>
          <p:cNvSpPr>
            <a:spLocks noGrp="1"/>
          </p:cNvSpPr>
          <p:nvPr>
            <p:ph type="dt" sz="half" idx="10"/>
          </p:nvPr>
        </p:nvSpPr>
        <p:spPr/>
        <p:txBody>
          <a:bodyPr/>
          <a:lstStyle/>
          <a:p>
            <a:fld id="{FFC56365-18A5-4883-8E30-8DC8FAEB18E3}" type="datetimeFigureOut">
              <a:rPr lang="en-US" smtClean="0"/>
              <a:t>12/8/2020</a:t>
            </a:fld>
            <a:endParaRPr lang="en-US"/>
          </a:p>
        </p:txBody>
      </p:sp>
      <p:sp>
        <p:nvSpPr>
          <p:cNvPr id="3" name="Footer Placeholder 2">
            <a:extLst>
              <a:ext uri="{FF2B5EF4-FFF2-40B4-BE49-F238E27FC236}">
                <a16:creationId xmlns:a16="http://schemas.microsoft.com/office/drawing/2014/main" id="{36E86C08-0FEA-437E-8DBF-5BD1791C75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0BBC8D-78AC-45D8-A593-15294AC8E4D0}"/>
              </a:ext>
            </a:extLst>
          </p:cNvPr>
          <p:cNvSpPr>
            <a:spLocks noGrp="1"/>
          </p:cNvSpPr>
          <p:nvPr>
            <p:ph type="sldNum" sz="quarter" idx="12"/>
          </p:nvPr>
        </p:nvSpPr>
        <p:spPr/>
        <p:txBody>
          <a:bodyPr/>
          <a:lstStyle/>
          <a:p>
            <a:fld id="{254CFF61-6865-4066-B2A4-5215AA34CCB4}" type="slidenum">
              <a:rPr lang="en-US" smtClean="0"/>
              <a:t>‹#›</a:t>
            </a:fld>
            <a:endParaRPr lang="en-US"/>
          </a:p>
        </p:txBody>
      </p:sp>
    </p:spTree>
    <p:extLst>
      <p:ext uri="{BB962C8B-B14F-4D97-AF65-F5344CB8AC3E}">
        <p14:creationId xmlns:p14="http://schemas.microsoft.com/office/powerpoint/2010/main" val="3525478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4A346-4AB2-425B-83F7-48B3F17892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FE7E43-D112-495C-B052-5F3DAAF57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716687-90F1-40FB-A522-1F9B085D49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10480F-A465-495B-9EA4-72137FEF8467}"/>
              </a:ext>
            </a:extLst>
          </p:cNvPr>
          <p:cNvSpPr>
            <a:spLocks noGrp="1"/>
          </p:cNvSpPr>
          <p:nvPr>
            <p:ph type="dt" sz="half" idx="10"/>
          </p:nvPr>
        </p:nvSpPr>
        <p:spPr/>
        <p:txBody>
          <a:bodyPr/>
          <a:lstStyle/>
          <a:p>
            <a:fld id="{FFC56365-18A5-4883-8E30-8DC8FAEB18E3}" type="datetimeFigureOut">
              <a:rPr lang="en-US" smtClean="0"/>
              <a:t>12/8/2020</a:t>
            </a:fld>
            <a:endParaRPr lang="en-US"/>
          </a:p>
        </p:txBody>
      </p:sp>
      <p:sp>
        <p:nvSpPr>
          <p:cNvPr id="6" name="Footer Placeholder 5">
            <a:extLst>
              <a:ext uri="{FF2B5EF4-FFF2-40B4-BE49-F238E27FC236}">
                <a16:creationId xmlns:a16="http://schemas.microsoft.com/office/drawing/2014/main" id="{707AD194-635C-4AD9-AAD1-D577333738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FC7DAD-276A-4260-9133-248664785D35}"/>
              </a:ext>
            </a:extLst>
          </p:cNvPr>
          <p:cNvSpPr>
            <a:spLocks noGrp="1"/>
          </p:cNvSpPr>
          <p:nvPr>
            <p:ph type="sldNum" sz="quarter" idx="12"/>
          </p:nvPr>
        </p:nvSpPr>
        <p:spPr/>
        <p:txBody>
          <a:bodyPr/>
          <a:lstStyle/>
          <a:p>
            <a:fld id="{254CFF61-6865-4066-B2A4-5215AA34CCB4}" type="slidenum">
              <a:rPr lang="en-US" smtClean="0"/>
              <a:t>‹#›</a:t>
            </a:fld>
            <a:endParaRPr lang="en-US"/>
          </a:p>
        </p:txBody>
      </p:sp>
    </p:spTree>
    <p:extLst>
      <p:ext uri="{BB962C8B-B14F-4D97-AF65-F5344CB8AC3E}">
        <p14:creationId xmlns:p14="http://schemas.microsoft.com/office/powerpoint/2010/main" val="187540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2B3DC-A03B-4FA5-8A8C-D4BB390E9D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48096A-7F3A-4B39-8832-44F8D56D55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3763CA-7EBF-4C4A-9074-CB302B666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D08105-3176-4977-BE65-2745C6DD67DF}"/>
              </a:ext>
            </a:extLst>
          </p:cNvPr>
          <p:cNvSpPr>
            <a:spLocks noGrp="1"/>
          </p:cNvSpPr>
          <p:nvPr>
            <p:ph type="dt" sz="half" idx="10"/>
          </p:nvPr>
        </p:nvSpPr>
        <p:spPr/>
        <p:txBody>
          <a:bodyPr/>
          <a:lstStyle/>
          <a:p>
            <a:fld id="{FFC56365-18A5-4883-8E30-8DC8FAEB18E3}" type="datetimeFigureOut">
              <a:rPr lang="en-US" smtClean="0"/>
              <a:t>12/8/2020</a:t>
            </a:fld>
            <a:endParaRPr lang="en-US"/>
          </a:p>
        </p:txBody>
      </p:sp>
      <p:sp>
        <p:nvSpPr>
          <p:cNvPr id="6" name="Footer Placeholder 5">
            <a:extLst>
              <a:ext uri="{FF2B5EF4-FFF2-40B4-BE49-F238E27FC236}">
                <a16:creationId xmlns:a16="http://schemas.microsoft.com/office/drawing/2014/main" id="{84AE6514-1EDE-4CA6-9EE3-9D3CC65633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BCC4D9-8EFA-4513-B08A-26281EBEEC23}"/>
              </a:ext>
            </a:extLst>
          </p:cNvPr>
          <p:cNvSpPr>
            <a:spLocks noGrp="1"/>
          </p:cNvSpPr>
          <p:nvPr>
            <p:ph type="sldNum" sz="quarter" idx="12"/>
          </p:nvPr>
        </p:nvSpPr>
        <p:spPr/>
        <p:txBody>
          <a:bodyPr/>
          <a:lstStyle/>
          <a:p>
            <a:fld id="{254CFF61-6865-4066-B2A4-5215AA34CCB4}" type="slidenum">
              <a:rPr lang="en-US" smtClean="0"/>
              <a:t>‹#›</a:t>
            </a:fld>
            <a:endParaRPr lang="en-US"/>
          </a:p>
        </p:txBody>
      </p:sp>
    </p:spTree>
    <p:extLst>
      <p:ext uri="{BB962C8B-B14F-4D97-AF65-F5344CB8AC3E}">
        <p14:creationId xmlns:p14="http://schemas.microsoft.com/office/powerpoint/2010/main" val="2337309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D748D-1C6F-4CC0-B18D-E1409E33BB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2BEAE89-AE55-4A97-B0FF-28649F74D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9893511-DB32-4F69-A48A-528C891C04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C56365-18A5-4883-8E30-8DC8FAEB18E3}" type="datetimeFigureOut">
              <a:rPr lang="en-US" smtClean="0"/>
              <a:t>12/8/2020</a:t>
            </a:fld>
            <a:endParaRPr lang="en-US"/>
          </a:p>
        </p:txBody>
      </p:sp>
      <p:sp>
        <p:nvSpPr>
          <p:cNvPr id="5" name="Footer Placeholder 4">
            <a:extLst>
              <a:ext uri="{FF2B5EF4-FFF2-40B4-BE49-F238E27FC236}">
                <a16:creationId xmlns:a16="http://schemas.microsoft.com/office/drawing/2014/main" id="{776EAA80-D800-4539-BF4B-C095AE3943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784420-738F-4948-8D5B-A3FED505E8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4CFF61-6865-4066-B2A4-5215AA34CCB4}" type="slidenum">
              <a:rPr lang="en-US" smtClean="0"/>
              <a:t>‹#›</a:t>
            </a:fld>
            <a:endParaRPr lang="en-US"/>
          </a:p>
        </p:txBody>
      </p:sp>
    </p:spTree>
    <p:extLst>
      <p:ext uri="{BB962C8B-B14F-4D97-AF65-F5344CB8AC3E}">
        <p14:creationId xmlns:p14="http://schemas.microsoft.com/office/powerpoint/2010/main" val="1240482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radiopaedia.org/articles/aast-spleen-injury-scale?lang=us"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hyperlink" Target="https://www.memorialhermann.org/patients-caregivers/pricing-estimates-and-informatio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radiopaedia.org/articles/aast-spleen-injury-scale?lang=us" TargetMode="External"/><Relationship Id="rId2" Type="http://schemas.openxmlformats.org/officeDocument/2006/relationships/hyperlink" Target="https://www.sciencedirect.com/topics/medicine-and-dentistry/tuboovarian-abscess" TargetMode="External"/><Relationship Id="rId1" Type="http://schemas.openxmlformats.org/officeDocument/2006/relationships/slideLayout" Target="../slideLayouts/slideLayout2.xml"/><Relationship Id="rId6" Type="http://schemas.openxmlformats.org/officeDocument/2006/relationships/hyperlink" Target="https://www.memorialhermann.org/patients-caregivers/pricing-estimates-and-information" TargetMode="External"/><Relationship Id="rId5" Type="http://schemas.openxmlformats.org/officeDocument/2006/relationships/hyperlink" Target="https://www.uptodate.com/contents/management-of-splenic-injury-in-the-adult-trauma-patient?search=splenic%20injury&amp;source=search_result&amp;selectedTitle=1~99&amp;usage_type=default&amp;display_rank=1" TargetMode="External"/><Relationship Id="rId4" Type="http://schemas.openxmlformats.org/officeDocument/2006/relationships/hyperlink" Target="https://www.youtube.com/watch?v=d4f_RFVUs14&amp;t=584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scriptmag.com/features/writers-on-the-web-theme-and-asking-the-central-question-what-the-heck-is-my-web-series-about" TargetMode="External"/><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6D681-B8FD-4347-800D-AA193CFD5D55}"/>
              </a:ext>
            </a:extLst>
          </p:cNvPr>
          <p:cNvSpPr>
            <a:spLocks noGrp="1"/>
          </p:cNvSpPr>
          <p:nvPr>
            <p:ph type="ctrTitle"/>
          </p:nvPr>
        </p:nvSpPr>
        <p:spPr>
          <a:xfrm>
            <a:off x="1391479" y="1888028"/>
            <a:ext cx="9144000" cy="944045"/>
          </a:xfrm>
        </p:spPr>
        <p:txBody>
          <a:bodyPr>
            <a:normAutofit fontScale="90000"/>
          </a:bodyPr>
          <a:lstStyle/>
          <a:p>
            <a:br>
              <a:rPr lang="en-US" dirty="0"/>
            </a:br>
            <a:r>
              <a:rPr lang="en-US" dirty="0"/>
              <a:t>Traumatic Splenic Laceration</a:t>
            </a:r>
          </a:p>
        </p:txBody>
      </p:sp>
      <p:sp>
        <p:nvSpPr>
          <p:cNvPr id="3" name="Subtitle 2">
            <a:extLst>
              <a:ext uri="{FF2B5EF4-FFF2-40B4-BE49-F238E27FC236}">
                <a16:creationId xmlns:a16="http://schemas.microsoft.com/office/drawing/2014/main" id="{1F4D603A-7EEC-4D1E-B5C5-4348356C0753}"/>
              </a:ext>
            </a:extLst>
          </p:cNvPr>
          <p:cNvSpPr>
            <a:spLocks noGrp="1"/>
          </p:cNvSpPr>
          <p:nvPr>
            <p:ph type="subTitle" idx="1"/>
          </p:nvPr>
        </p:nvSpPr>
        <p:spPr/>
        <p:txBody>
          <a:bodyPr>
            <a:normAutofit lnSpcReduction="10000"/>
          </a:bodyPr>
          <a:lstStyle/>
          <a:p>
            <a:r>
              <a:rPr lang="en-US" dirty="0"/>
              <a:t>Kyle </a:t>
            </a:r>
            <a:r>
              <a:rPr lang="en-US" dirty="0" err="1"/>
              <a:t>Lauck</a:t>
            </a:r>
            <a:endParaRPr lang="en-US" dirty="0"/>
          </a:p>
          <a:p>
            <a:r>
              <a:rPr lang="en-US" dirty="0"/>
              <a:t>12/09/2020</a:t>
            </a:r>
          </a:p>
          <a:p>
            <a:r>
              <a:rPr lang="en-US" dirty="0"/>
              <a:t>RAD 4013 </a:t>
            </a:r>
          </a:p>
          <a:p>
            <a:r>
              <a:rPr lang="en-US" dirty="0"/>
              <a:t>Dr. Ronald </a:t>
            </a:r>
            <a:r>
              <a:rPr lang="en-US" dirty="0" err="1"/>
              <a:t>Bilow</a:t>
            </a:r>
            <a:endParaRPr lang="en-US" dirty="0"/>
          </a:p>
        </p:txBody>
      </p:sp>
    </p:spTree>
    <p:extLst>
      <p:ext uri="{BB962C8B-B14F-4D97-AF65-F5344CB8AC3E}">
        <p14:creationId xmlns:p14="http://schemas.microsoft.com/office/powerpoint/2010/main" val="1329531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C3088-D81A-4547-8623-E3DB615D9A95}"/>
              </a:ext>
            </a:extLst>
          </p:cNvPr>
          <p:cNvSpPr>
            <a:spLocks noGrp="1"/>
          </p:cNvSpPr>
          <p:nvPr>
            <p:ph type="title"/>
          </p:nvPr>
        </p:nvSpPr>
        <p:spPr/>
        <p:txBody>
          <a:bodyPr/>
          <a:lstStyle/>
          <a:p>
            <a:r>
              <a:rPr lang="en-US" dirty="0"/>
              <a:t>Splenic Trauma </a:t>
            </a:r>
          </a:p>
        </p:txBody>
      </p:sp>
      <p:pic>
        <p:nvPicPr>
          <p:cNvPr id="5" name="Content Placeholder 4">
            <a:extLst>
              <a:ext uri="{FF2B5EF4-FFF2-40B4-BE49-F238E27FC236}">
                <a16:creationId xmlns:a16="http://schemas.microsoft.com/office/drawing/2014/main" id="{786F7A8E-5A31-4490-9171-4E22546C638A}"/>
              </a:ext>
            </a:extLst>
          </p:cNvPr>
          <p:cNvPicPr>
            <a:picLocks noGrp="1" noChangeAspect="1"/>
          </p:cNvPicPr>
          <p:nvPr>
            <p:ph idx="1"/>
          </p:nvPr>
        </p:nvPicPr>
        <p:blipFill>
          <a:blip r:embed="rId2"/>
          <a:stretch>
            <a:fillRect/>
          </a:stretch>
        </p:blipFill>
        <p:spPr>
          <a:xfrm>
            <a:off x="2371725" y="1690688"/>
            <a:ext cx="1714500" cy="4134971"/>
          </a:xfrm>
        </p:spPr>
      </p:pic>
      <p:pic>
        <p:nvPicPr>
          <p:cNvPr id="7" name="Picture 6">
            <a:extLst>
              <a:ext uri="{FF2B5EF4-FFF2-40B4-BE49-F238E27FC236}">
                <a16:creationId xmlns:a16="http://schemas.microsoft.com/office/drawing/2014/main" id="{0CA84630-396F-4438-90D6-6E4FC61AE491}"/>
              </a:ext>
            </a:extLst>
          </p:cNvPr>
          <p:cNvPicPr>
            <a:picLocks noChangeAspect="1"/>
          </p:cNvPicPr>
          <p:nvPr/>
        </p:nvPicPr>
        <p:blipFill>
          <a:blip r:embed="rId3"/>
          <a:stretch>
            <a:fillRect/>
          </a:stretch>
        </p:blipFill>
        <p:spPr>
          <a:xfrm>
            <a:off x="6916443" y="1757364"/>
            <a:ext cx="1632615" cy="4214812"/>
          </a:xfrm>
          <a:prstGeom prst="rect">
            <a:avLst/>
          </a:prstGeom>
        </p:spPr>
      </p:pic>
      <p:sp>
        <p:nvSpPr>
          <p:cNvPr id="8" name="TextBox 7">
            <a:extLst>
              <a:ext uri="{FF2B5EF4-FFF2-40B4-BE49-F238E27FC236}">
                <a16:creationId xmlns:a16="http://schemas.microsoft.com/office/drawing/2014/main" id="{FDB4D3FC-2228-4602-9778-22C847758A37}"/>
              </a:ext>
            </a:extLst>
          </p:cNvPr>
          <p:cNvSpPr txBox="1"/>
          <p:nvPr/>
        </p:nvSpPr>
        <p:spPr>
          <a:xfrm>
            <a:off x="1162050" y="2514600"/>
            <a:ext cx="1209675" cy="369332"/>
          </a:xfrm>
          <a:prstGeom prst="rect">
            <a:avLst/>
          </a:prstGeom>
          <a:noFill/>
        </p:spPr>
        <p:txBody>
          <a:bodyPr wrap="square" rtlCol="0">
            <a:spAutoFit/>
          </a:bodyPr>
          <a:lstStyle/>
          <a:p>
            <a:r>
              <a:rPr lang="en-US" dirty="0">
                <a:solidFill>
                  <a:srgbClr val="92D050"/>
                </a:solidFill>
              </a:rPr>
              <a:t>Arterial</a:t>
            </a:r>
          </a:p>
        </p:txBody>
      </p:sp>
      <p:sp>
        <p:nvSpPr>
          <p:cNvPr id="9" name="TextBox 8">
            <a:extLst>
              <a:ext uri="{FF2B5EF4-FFF2-40B4-BE49-F238E27FC236}">
                <a16:creationId xmlns:a16="http://schemas.microsoft.com/office/drawing/2014/main" id="{9FD4BB40-C12A-45E1-8C83-7039C2703F43}"/>
              </a:ext>
            </a:extLst>
          </p:cNvPr>
          <p:cNvSpPr txBox="1"/>
          <p:nvPr/>
        </p:nvSpPr>
        <p:spPr>
          <a:xfrm>
            <a:off x="1162050" y="4457700"/>
            <a:ext cx="1209675" cy="646331"/>
          </a:xfrm>
          <a:prstGeom prst="rect">
            <a:avLst/>
          </a:prstGeom>
          <a:noFill/>
        </p:spPr>
        <p:txBody>
          <a:bodyPr wrap="square" rtlCol="0">
            <a:spAutoFit/>
          </a:bodyPr>
          <a:lstStyle/>
          <a:p>
            <a:r>
              <a:rPr lang="en-US" dirty="0">
                <a:solidFill>
                  <a:srgbClr val="92D050"/>
                </a:solidFill>
              </a:rPr>
              <a:t>Portal </a:t>
            </a:r>
            <a:r>
              <a:rPr lang="en-US" dirty="0" err="1">
                <a:solidFill>
                  <a:srgbClr val="92D050"/>
                </a:solidFill>
              </a:rPr>
              <a:t>Veinous</a:t>
            </a:r>
            <a:endParaRPr lang="en-US" dirty="0">
              <a:solidFill>
                <a:srgbClr val="92D050"/>
              </a:solidFill>
            </a:endParaRPr>
          </a:p>
        </p:txBody>
      </p:sp>
      <p:sp>
        <p:nvSpPr>
          <p:cNvPr id="10" name="TextBox 9">
            <a:extLst>
              <a:ext uri="{FF2B5EF4-FFF2-40B4-BE49-F238E27FC236}">
                <a16:creationId xmlns:a16="http://schemas.microsoft.com/office/drawing/2014/main" id="{E208E512-C382-4ED4-B85C-C3127CFE47F2}"/>
              </a:ext>
            </a:extLst>
          </p:cNvPr>
          <p:cNvSpPr txBox="1"/>
          <p:nvPr/>
        </p:nvSpPr>
        <p:spPr>
          <a:xfrm>
            <a:off x="2371725" y="1321356"/>
            <a:ext cx="2409825" cy="369332"/>
          </a:xfrm>
          <a:prstGeom prst="rect">
            <a:avLst/>
          </a:prstGeom>
          <a:noFill/>
        </p:spPr>
        <p:txBody>
          <a:bodyPr wrap="square" rtlCol="0">
            <a:spAutoFit/>
          </a:bodyPr>
          <a:lstStyle/>
          <a:p>
            <a:r>
              <a:rPr lang="en-US" dirty="0">
                <a:solidFill>
                  <a:srgbClr val="92D050"/>
                </a:solidFill>
              </a:rPr>
              <a:t>Active Hemorrhage</a:t>
            </a:r>
          </a:p>
        </p:txBody>
      </p:sp>
      <p:sp>
        <p:nvSpPr>
          <p:cNvPr id="11" name="TextBox 10">
            <a:extLst>
              <a:ext uri="{FF2B5EF4-FFF2-40B4-BE49-F238E27FC236}">
                <a16:creationId xmlns:a16="http://schemas.microsoft.com/office/drawing/2014/main" id="{7E1723BF-367E-4815-8618-1DB78FB98E9F}"/>
              </a:ext>
            </a:extLst>
          </p:cNvPr>
          <p:cNvSpPr txBox="1"/>
          <p:nvPr/>
        </p:nvSpPr>
        <p:spPr>
          <a:xfrm>
            <a:off x="4176712" y="4273034"/>
            <a:ext cx="1443038" cy="1200329"/>
          </a:xfrm>
          <a:prstGeom prst="rect">
            <a:avLst/>
          </a:prstGeom>
          <a:noFill/>
        </p:spPr>
        <p:txBody>
          <a:bodyPr wrap="square" rtlCol="0">
            <a:spAutoFit/>
          </a:bodyPr>
          <a:lstStyle/>
          <a:p>
            <a:r>
              <a:rPr lang="en-US" dirty="0">
                <a:solidFill>
                  <a:srgbClr val="92D050"/>
                </a:solidFill>
              </a:rPr>
              <a:t>Expands in Portal </a:t>
            </a:r>
            <a:r>
              <a:rPr lang="en-US" dirty="0" err="1">
                <a:solidFill>
                  <a:srgbClr val="92D050"/>
                </a:solidFill>
              </a:rPr>
              <a:t>Veinous</a:t>
            </a:r>
            <a:r>
              <a:rPr lang="en-US" dirty="0">
                <a:solidFill>
                  <a:srgbClr val="92D050"/>
                </a:solidFill>
              </a:rPr>
              <a:t> Phase</a:t>
            </a:r>
          </a:p>
        </p:txBody>
      </p:sp>
      <p:sp>
        <p:nvSpPr>
          <p:cNvPr id="12" name="TextBox 11">
            <a:extLst>
              <a:ext uri="{FF2B5EF4-FFF2-40B4-BE49-F238E27FC236}">
                <a16:creationId xmlns:a16="http://schemas.microsoft.com/office/drawing/2014/main" id="{28264E80-0210-45BE-BC7E-D3880C00EC89}"/>
              </a:ext>
            </a:extLst>
          </p:cNvPr>
          <p:cNvSpPr txBox="1"/>
          <p:nvPr/>
        </p:nvSpPr>
        <p:spPr>
          <a:xfrm>
            <a:off x="6877052" y="1182856"/>
            <a:ext cx="3014661" cy="369332"/>
          </a:xfrm>
          <a:prstGeom prst="rect">
            <a:avLst/>
          </a:prstGeom>
          <a:noFill/>
        </p:spPr>
        <p:txBody>
          <a:bodyPr wrap="square" rtlCol="0">
            <a:spAutoFit/>
          </a:bodyPr>
          <a:lstStyle/>
          <a:p>
            <a:r>
              <a:rPr lang="en-US" dirty="0">
                <a:solidFill>
                  <a:srgbClr val="92D050"/>
                </a:solidFill>
              </a:rPr>
              <a:t>Non-bleeding vascular injury</a:t>
            </a:r>
          </a:p>
        </p:txBody>
      </p:sp>
      <p:sp>
        <p:nvSpPr>
          <p:cNvPr id="13" name="TextBox 12">
            <a:extLst>
              <a:ext uri="{FF2B5EF4-FFF2-40B4-BE49-F238E27FC236}">
                <a16:creationId xmlns:a16="http://schemas.microsoft.com/office/drawing/2014/main" id="{499D1949-58DA-445B-9E59-B1F87DBC9E66}"/>
              </a:ext>
            </a:extLst>
          </p:cNvPr>
          <p:cNvSpPr txBox="1"/>
          <p:nvPr/>
        </p:nvSpPr>
        <p:spPr>
          <a:xfrm>
            <a:off x="8753475" y="4503866"/>
            <a:ext cx="2819400" cy="1200329"/>
          </a:xfrm>
          <a:prstGeom prst="rect">
            <a:avLst/>
          </a:prstGeom>
          <a:noFill/>
        </p:spPr>
        <p:txBody>
          <a:bodyPr wrap="square" rtlCol="0">
            <a:spAutoFit/>
          </a:bodyPr>
          <a:lstStyle/>
          <a:p>
            <a:r>
              <a:rPr lang="en-US" dirty="0">
                <a:solidFill>
                  <a:srgbClr val="92D050"/>
                </a:solidFill>
              </a:rPr>
              <a:t>Instead of increasing in size, washing out becoming </a:t>
            </a:r>
            <a:r>
              <a:rPr lang="en-US" dirty="0" err="1">
                <a:solidFill>
                  <a:srgbClr val="92D050"/>
                </a:solidFill>
              </a:rPr>
              <a:t>isodense</a:t>
            </a:r>
            <a:r>
              <a:rPr lang="en-US" dirty="0">
                <a:solidFill>
                  <a:srgbClr val="92D050"/>
                </a:solidFill>
              </a:rPr>
              <a:t> to normal parenchyma</a:t>
            </a:r>
          </a:p>
        </p:txBody>
      </p:sp>
      <p:sp>
        <p:nvSpPr>
          <p:cNvPr id="15" name="TextBox 14">
            <a:extLst>
              <a:ext uri="{FF2B5EF4-FFF2-40B4-BE49-F238E27FC236}">
                <a16:creationId xmlns:a16="http://schemas.microsoft.com/office/drawing/2014/main" id="{B61B23F3-7267-4C01-897C-B929D62CEBDC}"/>
              </a:ext>
            </a:extLst>
          </p:cNvPr>
          <p:cNvSpPr txBox="1"/>
          <p:nvPr/>
        </p:nvSpPr>
        <p:spPr>
          <a:xfrm>
            <a:off x="2276474" y="5856760"/>
            <a:ext cx="6353175" cy="230832"/>
          </a:xfrm>
          <a:prstGeom prst="rect">
            <a:avLst/>
          </a:prstGeom>
          <a:noFill/>
        </p:spPr>
        <p:txBody>
          <a:bodyPr wrap="square">
            <a:spAutoFit/>
          </a:bodyPr>
          <a:lstStyle/>
          <a:p>
            <a:r>
              <a:rPr lang="en-US" sz="900" dirty="0">
                <a:solidFill>
                  <a:schemeClr val="bg1"/>
                </a:solidFill>
              </a:rPr>
              <a:t>https://www.youtube.com/watch?v=d4f_RFVUs14&amp;t=584s</a:t>
            </a:r>
          </a:p>
        </p:txBody>
      </p:sp>
      <p:sp>
        <p:nvSpPr>
          <p:cNvPr id="16" name="TextBox 15">
            <a:extLst>
              <a:ext uri="{FF2B5EF4-FFF2-40B4-BE49-F238E27FC236}">
                <a16:creationId xmlns:a16="http://schemas.microsoft.com/office/drawing/2014/main" id="{52BF73E7-C62C-41EE-A937-A42BBAA1A263}"/>
              </a:ext>
            </a:extLst>
          </p:cNvPr>
          <p:cNvSpPr txBox="1"/>
          <p:nvPr/>
        </p:nvSpPr>
        <p:spPr>
          <a:xfrm>
            <a:off x="6600824" y="5972176"/>
            <a:ext cx="6353175" cy="230832"/>
          </a:xfrm>
          <a:prstGeom prst="rect">
            <a:avLst/>
          </a:prstGeom>
          <a:noFill/>
        </p:spPr>
        <p:txBody>
          <a:bodyPr wrap="square">
            <a:spAutoFit/>
          </a:bodyPr>
          <a:lstStyle/>
          <a:p>
            <a:r>
              <a:rPr lang="en-US" sz="900" dirty="0">
                <a:solidFill>
                  <a:schemeClr val="bg1"/>
                </a:solidFill>
              </a:rPr>
              <a:t>https://www.youtube.com/watch?v=d4f_RFVUs14&amp;t=584s</a:t>
            </a:r>
          </a:p>
        </p:txBody>
      </p:sp>
    </p:spTree>
    <p:extLst>
      <p:ext uri="{BB962C8B-B14F-4D97-AF65-F5344CB8AC3E}">
        <p14:creationId xmlns:p14="http://schemas.microsoft.com/office/powerpoint/2010/main" val="2597963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5C4C5-E475-4802-AFD1-9A684DB9BC32}"/>
              </a:ext>
            </a:extLst>
          </p:cNvPr>
          <p:cNvSpPr>
            <a:spLocks noGrp="1"/>
          </p:cNvSpPr>
          <p:nvPr>
            <p:ph type="title"/>
          </p:nvPr>
        </p:nvSpPr>
        <p:spPr/>
        <p:txBody>
          <a:bodyPr/>
          <a:lstStyle/>
          <a:p>
            <a:r>
              <a:rPr lang="en-US" dirty="0"/>
              <a:t>AAST Guidelines</a:t>
            </a:r>
          </a:p>
        </p:txBody>
      </p:sp>
      <p:pic>
        <p:nvPicPr>
          <p:cNvPr id="6" name="Content Placeholder 5">
            <a:extLst>
              <a:ext uri="{FF2B5EF4-FFF2-40B4-BE49-F238E27FC236}">
                <a16:creationId xmlns:a16="http://schemas.microsoft.com/office/drawing/2014/main" id="{31BA3413-914E-4829-B6BE-6991E8ECE6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1355" y="1253331"/>
            <a:ext cx="6271419" cy="4915262"/>
          </a:xfrm>
        </p:spPr>
      </p:pic>
      <p:sp>
        <p:nvSpPr>
          <p:cNvPr id="7" name="TextBox 6">
            <a:extLst>
              <a:ext uri="{FF2B5EF4-FFF2-40B4-BE49-F238E27FC236}">
                <a16:creationId xmlns:a16="http://schemas.microsoft.com/office/drawing/2014/main" id="{A262CF97-B52B-4B5F-AC68-57FE062A1F2A}"/>
              </a:ext>
            </a:extLst>
          </p:cNvPr>
          <p:cNvSpPr txBox="1"/>
          <p:nvPr/>
        </p:nvSpPr>
        <p:spPr>
          <a:xfrm>
            <a:off x="7810500" y="1211262"/>
            <a:ext cx="4314825" cy="3693319"/>
          </a:xfrm>
          <a:prstGeom prst="rect">
            <a:avLst/>
          </a:prstGeom>
          <a:noFill/>
        </p:spPr>
        <p:txBody>
          <a:bodyPr wrap="square" rtlCol="0">
            <a:spAutoFit/>
          </a:bodyPr>
          <a:lstStyle/>
          <a:p>
            <a:r>
              <a:rPr lang="en-US" dirty="0">
                <a:solidFill>
                  <a:srgbClr val="92D050"/>
                </a:solidFill>
              </a:rPr>
              <a:t>Key Caveats:</a:t>
            </a:r>
          </a:p>
          <a:p>
            <a:pPr marL="285750" indent="-285750" algn="l">
              <a:buFont typeface="Arial" panose="020B0604020202020204" pitchFamily="34" charset="0"/>
              <a:buChar char="•"/>
            </a:pPr>
            <a:r>
              <a:rPr lang="en-US" b="0" i="0" dirty="0">
                <a:solidFill>
                  <a:srgbClr val="92D050"/>
                </a:solidFill>
                <a:effectLst/>
              </a:rPr>
              <a:t>Pseudoaneurysm or AV fistula - appears as a focal collection of vascular contrast which decreases in attenuation on delayed images</a:t>
            </a:r>
          </a:p>
          <a:p>
            <a:pPr marL="285750" indent="-285750" algn="l">
              <a:buFont typeface="Arial" panose="020B0604020202020204" pitchFamily="34" charset="0"/>
              <a:buChar char="•"/>
            </a:pPr>
            <a:r>
              <a:rPr lang="en-US" dirty="0">
                <a:solidFill>
                  <a:srgbClr val="92D050"/>
                </a:solidFill>
              </a:rPr>
              <a:t>A</a:t>
            </a:r>
            <a:r>
              <a:rPr lang="en-US" b="0" i="0" dirty="0">
                <a:solidFill>
                  <a:srgbClr val="92D050"/>
                </a:solidFill>
                <a:effectLst/>
              </a:rPr>
              <a:t>ctive bleeding - focal or diffuse collection of vascular contrast which increases in size or attenuation on a delayed phase</a:t>
            </a:r>
          </a:p>
          <a:p>
            <a:pPr marL="285750" indent="-285750">
              <a:buFont typeface="Arial" panose="020B0604020202020204" pitchFamily="34" charset="0"/>
              <a:buChar char="•"/>
            </a:pPr>
            <a:r>
              <a:rPr lang="en-US" dirty="0">
                <a:solidFill>
                  <a:srgbClr val="92D050"/>
                </a:solidFill>
              </a:rPr>
              <a:t>A</a:t>
            </a:r>
            <a:r>
              <a:rPr lang="en-US" b="0" i="0" dirty="0">
                <a:solidFill>
                  <a:srgbClr val="92D050"/>
                </a:solidFill>
                <a:effectLst/>
              </a:rPr>
              <a:t>dvance one grade for multiple injuries up to grade III</a:t>
            </a:r>
          </a:p>
          <a:p>
            <a:pPr algn="l">
              <a:buFont typeface="Arial" panose="020B0604020202020204" pitchFamily="34" charset="0"/>
              <a:buChar char="•"/>
            </a:pPr>
            <a:endParaRPr lang="en-US" b="0" i="0" dirty="0">
              <a:solidFill>
                <a:srgbClr val="92D050"/>
              </a:solidFill>
              <a:effectLst/>
            </a:endParaRPr>
          </a:p>
          <a:p>
            <a:pPr marL="285750" indent="-285750">
              <a:buFont typeface="Arial" panose="020B0604020202020204" pitchFamily="34" charset="0"/>
              <a:buChar char="•"/>
            </a:pPr>
            <a:endParaRPr lang="en-US" dirty="0">
              <a:solidFill>
                <a:srgbClr val="92D050"/>
              </a:solidFill>
            </a:endParaRPr>
          </a:p>
        </p:txBody>
      </p:sp>
      <p:sp>
        <p:nvSpPr>
          <p:cNvPr id="11" name="TextBox 10">
            <a:extLst>
              <a:ext uri="{FF2B5EF4-FFF2-40B4-BE49-F238E27FC236}">
                <a16:creationId xmlns:a16="http://schemas.microsoft.com/office/drawing/2014/main" id="{2C5D55C9-2951-4A57-9255-A6509DC3D906}"/>
              </a:ext>
            </a:extLst>
          </p:cNvPr>
          <p:cNvSpPr txBox="1"/>
          <p:nvPr/>
        </p:nvSpPr>
        <p:spPr>
          <a:xfrm>
            <a:off x="6962774" y="5427552"/>
            <a:ext cx="6100762" cy="646331"/>
          </a:xfrm>
          <a:prstGeom prst="rect">
            <a:avLst/>
          </a:prstGeom>
          <a:noFill/>
        </p:spPr>
        <p:txBody>
          <a:bodyPr wrap="square">
            <a:spAutoFit/>
          </a:bodyPr>
          <a:lstStyle/>
          <a:p>
            <a:r>
              <a:rPr lang="en-US" sz="1800" dirty="0">
                <a:solidFill>
                  <a:schemeClr val="bg1"/>
                </a:solidFill>
                <a:hlinkClick r:id="rId3">
                  <a:extLst>
                    <a:ext uri="{A12FA001-AC4F-418D-AE19-62706E023703}">
                      <ahyp:hlinkClr xmlns:ahyp="http://schemas.microsoft.com/office/drawing/2018/hyperlinkcolor" val="tx"/>
                    </a:ext>
                  </a:extLst>
                </a:hlinkClick>
              </a:rPr>
              <a:t>https://radiopaedia.org/articles/aast-spleen-injury-scale?lang=us</a:t>
            </a:r>
            <a:endParaRPr lang="en-US" sz="1800" dirty="0">
              <a:solidFill>
                <a:schemeClr val="bg1"/>
              </a:solidFill>
            </a:endParaRPr>
          </a:p>
        </p:txBody>
      </p:sp>
    </p:spTree>
    <p:extLst>
      <p:ext uri="{BB962C8B-B14F-4D97-AF65-F5344CB8AC3E}">
        <p14:creationId xmlns:p14="http://schemas.microsoft.com/office/powerpoint/2010/main" val="288124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993A0-5AEC-4C41-99CB-0F8264AE715B}"/>
              </a:ext>
            </a:extLst>
          </p:cNvPr>
          <p:cNvSpPr>
            <a:spLocks noGrp="1"/>
          </p:cNvSpPr>
          <p:nvPr>
            <p:ph type="title"/>
          </p:nvPr>
        </p:nvSpPr>
        <p:spPr>
          <a:xfrm>
            <a:off x="838200" y="129001"/>
            <a:ext cx="10515600" cy="1325563"/>
          </a:xfrm>
        </p:spPr>
        <p:txBody>
          <a:bodyPr/>
          <a:lstStyle/>
          <a:p>
            <a:r>
              <a:rPr lang="en-US" dirty="0"/>
              <a:t>Further Discussion and Treatment</a:t>
            </a:r>
          </a:p>
        </p:txBody>
      </p:sp>
      <p:sp>
        <p:nvSpPr>
          <p:cNvPr id="3" name="Content Placeholder 2">
            <a:extLst>
              <a:ext uri="{FF2B5EF4-FFF2-40B4-BE49-F238E27FC236}">
                <a16:creationId xmlns:a16="http://schemas.microsoft.com/office/drawing/2014/main" id="{CE760E61-66BF-409E-93A3-B77164D3FD40}"/>
              </a:ext>
            </a:extLst>
          </p:cNvPr>
          <p:cNvSpPr>
            <a:spLocks noGrp="1"/>
          </p:cNvSpPr>
          <p:nvPr>
            <p:ph idx="1"/>
          </p:nvPr>
        </p:nvSpPr>
        <p:spPr>
          <a:xfrm>
            <a:off x="838200" y="1314450"/>
            <a:ext cx="10515600" cy="4491452"/>
          </a:xfrm>
        </p:spPr>
        <p:txBody>
          <a:bodyPr>
            <a:normAutofit/>
          </a:bodyPr>
          <a:lstStyle/>
          <a:p>
            <a:r>
              <a:rPr lang="en-US" sz="2000" dirty="0">
                <a:solidFill>
                  <a:schemeClr val="bg1"/>
                </a:solidFill>
                <a:ea typeface="Calibri" panose="020F0502020204030204" pitchFamily="34" charset="0"/>
                <a:cs typeface="Times New Roman" panose="02020603050405020304" pitchFamily="18" charset="0"/>
              </a:rPr>
              <a:t>S</a:t>
            </a:r>
            <a:r>
              <a:rPr lang="en-US" sz="2000" dirty="0">
                <a:solidFill>
                  <a:schemeClr val="bg1"/>
                </a:solidFill>
                <a:effectLst/>
                <a:ea typeface="Calibri" panose="020F0502020204030204" pitchFamily="34" charset="0"/>
                <a:cs typeface="Times New Roman" panose="02020603050405020304" pitchFamily="18" charset="0"/>
              </a:rPr>
              <a:t>pleen and liver are the most commonly injured intra-abdominal organs following blunt trauma. In up to 60 percent of patients, the spleen is the only organ injured.</a:t>
            </a:r>
          </a:p>
          <a:p>
            <a:r>
              <a:rPr lang="en-US" sz="2000" dirty="0">
                <a:solidFill>
                  <a:schemeClr val="bg1"/>
                </a:solidFill>
                <a:effectLst/>
                <a:ea typeface="Calibri" panose="020F0502020204030204" pitchFamily="34" charset="0"/>
                <a:cs typeface="Times New Roman" panose="02020603050405020304" pitchFamily="18" charset="0"/>
              </a:rPr>
              <a:t>Although the presence of rib fractures increases the likelihood of splenic injury, there is no association between the number of ribs fractured and splenic injury severity.</a:t>
            </a:r>
          </a:p>
          <a:p>
            <a:r>
              <a:rPr lang="en-US" sz="2000" dirty="0">
                <a:solidFill>
                  <a:schemeClr val="bg1"/>
                </a:solidFill>
                <a:effectLst/>
                <a:ea typeface="Calibri" panose="020F0502020204030204" pitchFamily="34" charset="0"/>
                <a:cs typeface="Times New Roman" panose="02020603050405020304" pitchFamily="18" charset="0"/>
              </a:rPr>
              <a:t>Splenic injury can be initially managed with observation, angiographic embolization, or surgery depending upon the hemodynamic status of the patient, grade of splenic injury, and presence of other injuries and medical comorbidities</a:t>
            </a:r>
            <a:endParaRPr lang="en-US" sz="2000" dirty="0">
              <a:solidFill>
                <a:schemeClr val="bg1"/>
              </a:solidFill>
              <a:ea typeface="Calibri" panose="020F0502020204030204" pitchFamily="34" charset="0"/>
              <a:cs typeface="Times New Roman" panose="02020603050405020304" pitchFamily="18" charset="0"/>
            </a:endParaRPr>
          </a:p>
          <a:p>
            <a:r>
              <a:rPr lang="en-US" sz="2000" dirty="0">
                <a:solidFill>
                  <a:schemeClr val="bg1"/>
                </a:solidFill>
                <a:effectLst/>
                <a:ea typeface="Calibri" panose="020F0502020204030204" pitchFamily="34" charset="0"/>
                <a:cs typeface="Times New Roman" panose="02020603050405020304" pitchFamily="18" charset="0"/>
              </a:rPr>
              <a:t>Follow-up imaging — There is debate in the literature and among clinicians regarding the utility of follow-up imaging.</a:t>
            </a:r>
            <a:r>
              <a:rPr lang="en-US" sz="2000" dirty="0">
                <a:solidFill>
                  <a:schemeClr val="bg1"/>
                </a:solidFill>
                <a:ea typeface="Calibri" panose="020F0502020204030204" pitchFamily="34" charset="0"/>
                <a:cs typeface="Times New Roman" panose="02020603050405020304" pitchFamily="18" charset="0"/>
              </a:rPr>
              <a:t> Generally</a:t>
            </a:r>
            <a:r>
              <a:rPr lang="en-US" sz="2000" dirty="0">
                <a:solidFill>
                  <a:schemeClr val="bg1"/>
                </a:solidFill>
                <a:effectLst/>
                <a:ea typeface="Calibri" panose="020F0502020204030204" pitchFamily="34" charset="0"/>
                <a:cs typeface="Times New Roman" panose="02020603050405020304" pitchFamily="18" charset="0"/>
              </a:rPr>
              <a:t> a follow-up study is performed  in patients whose clinical situation indicates the need (</a:t>
            </a:r>
            <a:r>
              <a:rPr lang="en-US" sz="2000" dirty="0" err="1">
                <a:solidFill>
                  <a:schemeClr val="bg1"/>
                </a:solidFill>
                <a:effectLst/>
                <a:ea typeface="Calibri" panose="020F0502020204030204" pitchFamily="34" charset="0"/>
                <a:cs typeface="Times New Roman" panose="02020603050405020304" pitchFamily="18" charset="0"/>
              </a:rPr>
              <a:t>eg</a:t>
            </a:r>
            <a:r>
              <a:rPr lang="en-US" sz="2000" dirty="0">
                <a:solidFill>
                  <a:schemeClr val="bg1"/>
                </a:solidFill>
                <a:effectLst/>
                <a:ea typeface="Calibri" panose="020F0502020204030204" pitchFamily="34" charset="0"/>
                <a:cs typeface="Times New Roman" panose="02020603050405020304" pitchFamily="18" charset="0"/>
              </a:rPr>
              <a:t>, falling hemoglobin, increasing abdominal pain, left shoulder pain, fever).</a:t>
            </a:r>
          </a:p>
          <a:p>
            <a:endParaRPr lang="en-US" sz="2000" dirty="0">
              <a:solidFill>
                <a:srgbClr val="232323"/>
              </a:solidFill>
              <a:effectLst/>
              <a:latin typeface="Helvetica" panose="020B0604020202020204" pitchFamily="34" charset="0"/>
              <a:ea typeface="Calibri" panose="020F0502020204030204" pitchFamily="34" charset="0"/>
              <a:cs typeface="Times New Roman" panose="02020603050405020304" pitchFamily="18" charset="0"/>
            </a:endParaRPr>
          </a:p>
          <a:p>
            <a:endParaRPr lang="en-US" sz="1800" dirty="0">
              <a:solidFill>
                <a:srgbClr val="232323"/>
              </a:solidFill>
              <a:effectLst/>
              <a:latin typeface="Helvetica"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8443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AF06B-35D3-4924-A12F-CA6C5D6E7494}"/>
              </a:ext>
            </a:extLst>
          </p:cNvPr>
          <p:cNvSpPr>
            <a:spLocks noGrp="1"/>
          </p:cNvSpPr>
          <p:nvPr>
            <p:ph type="title"/>
          </p:nvPr>
        </p:nvSpPr>
        <p:spPr/>
        <p:txBody>
          <a:bodyPr/>
          <a:lstStyle/>
          <a:p>
            <a:r>
              <a:rPr lang="en-US" dirty="0"/>
              <a:t>Further Discussion and Treatment</a:t>
            </a:r>
          </a:p>
        </p:txBody>
      </p:sp>
      <p:sp>
        <p:nvSpPr>
          <p:cNvPr id="3" name="Content Placeholder 2">
            <a:extLst>
              <a:ext uri="{FF2B5EF4-FFF2-40B4-BE49-F238E27FC236}">
                <a16:creationId xmlns:a16="http://schemas.microsoft.com/office/drawing/2014/main" id="{6529ECCF-CBE0-4683-A49B-B15AB6B57726}"/>
              </a:ext>
            </a:extLst>
          </p:cNvPr>
          <p:cNvSpPr>
            <a:spLocks noGrp="1"/>
          </p:cNvSpPr>
          <p:nvPr>
            <p:ph idx="1"/>
          </p:nvPr>
        </p:nvSpPr>
        <p:spPr>
          <a:xfrm>
            <a:off x="838200" y="1609726"/>
            <a:ext cx="10515600" cy="4351338"/>
          </a:xfrm>
        </p:spPr>
        <p:txBody>
          <a:bodyPr>
            <a:normAutofit fontScale="92500" lnSpcReduction="10000"/>
          </a:bodyPr>
          <a:lstStyle/>
          <a:p>
            <a:r>
              <a:rPr lang="en-US" sz="2600" dirty="0">
                <a:solidFill>
                  <a:schemeClr val="bg1"/>
                </a:solidFill>
                <a:effectLst/>
                <a:ea typeface="Calibri" panose="020F0502020204030204" pitchFamily="34" charset="0"/>
                <a:cs typeface="Times New Roman" panose="02020603050405020304" pitchFamily="18" charset="0"/>
              </a:rPr>
              <a:t>Failure of observation — Patients who fail observation require either splenic embolization, or operative management. Patients may fail observational management either as an inpatient or, more rarely, as an outpatient presenting with "delayed splenic rupture." </a:t>
            </a:r>
          </a:p>
          <a:p>
            <a:pPr lvl="1"/>
            <a:r>
              <a:rPr lang="en-US" sz="2600" dirty="0">
                <a:solidFill>
                  <a:schemeClr val="bg1"/>
                </a:solidFill>
                <a:effectLst/>
                <a:ea typeface="Calibri" panose="020F0502020204030204" pitchFamily="34" charset="0"/>
                <a:cs typeface="Times New Roman" panose="02020603050405020304" pitchFamily="18" charset="0"/>
              </a:rPr>
              <a:t>Study of 383 patients from 11 trauma centers ascertained the long-term risk of splenectomy after an initial 24 hours of nonoperative management. Only one patient, among 366 patients discharged with a spleen, ruptured on postinjury day 12. </a:t>
            </a:r>
          </a:p>
          <a:p>
            <a:r>
              <a:rPr lang="en-US" sz="2600" dirty="0">
                <a:solidFill>
                  <a:schemeClr val="bg1"/>
                </a:solidFill>
                <a:ea typeface="Calibri" panose="020F0502020204030204" pitchFamily="34" charset="0"/>
                <a:cs typeface="Times New Roman" panose="02020603050405020304" pitchFamily="18" charset="0"/>
              </a:rPr>
              <a:t>L</a:t>
            </a:r>
            <a:r>
              <a:rPr lang="en-US" sz="2600" dirty="0">
                <a:solidFill>
                  <a:schemeClr val="bg1"/>
                </a:solidFill>
                <a:effectLst/>
                <a:ea typeface="Calibri" panose="020F0502020204030204" pitchFamily="34" charset="0"/>
                <a:cs typeface="Times New Roman" panose="02020603050405020304" pitchFamily="18" charset="0"/>
              </a:rPr>
              <a:t>ikely that "delayed rupture" more accurately describes those patients with splenic parenchymal pseudoaneurysms, the walls of which degrade during the normal process of clot dissolution with bleeding in a delayed fashion. </a:t>
            </a:r>
          </a:p>
          <a:p>
            <a:pPr lvl="1"/>
            <a:r>
              <a:rPr lang="en-US" sz="2600" dirty="0">
                <a:solidFill>
                  <a:schemeClr val="bg1"/>
                </a:solidFill>
                <a:effectLst/>
                <a:ea typeface="Calibri" panose="020F0502020204030204" pitchFamily="34" charset="0"/>
                <a:cs typeface="Times New Roman" panose="02020603050405020304" pitchFamily="18" charset="0"/>
              </a:rPr>
              <a:t>In one review, delayed pseudoaneurysm or arterial extravasation was detected in 6 percent of patients and distributed among all injury grades.</a:t>
            </a:r>
          </a:p>
          <a:p>
            <a:endParaRPr lang="en-US" dirty="0"/>
          </a:p>
        </p:txBody>
      </p:sp>
    </p:spTree>
    <p:extLst>
      <p:ext uri="{BB962C8B-B14F-4D97-AF65-F5344CB8AC3E}">
        <p14:creationId xmlns:p14="http://schemas.microsoft.com/office/powerpoint/2010/main" val="4024513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45AECE-0DF0-4BF4-971B-1F58D548E391}"/>
              </a:ext>
            </a:extLst>
          </p:cNvPr>
          <p:cNvSpPr>
            <a:spLocks noGrp="1"/>
          </p:cNvSpPr>
          <p:nvPr>
            <p:ph type="title"/>
          </p:nvPr>
        </p:nvSpPr>
        <p:spPr/>
        <p:txBody>
          <a:bodyPr/>
          <a:lstStyle/>
          <a:p>
            <a:r>
              <a:rPr lang="en-US" dirty="0"/>
              <a:t>Final Diagnosis and Treatment</a:t>
            </a:r>
          </a:p>
        </p:txBody>
      </p:sp>
      <p:sp>
        <p:nvSpPr>
          <p:cNvPr id="8" name="Content Placeholder 7">
            <a:extLst>
              <a:ext uri="{FF2B5EF4-FFF2-40B4-BE49-F238E27FC236}">
                <a16:creationId xmlns:a16="http://schemas.microsoft.com/office/drawing/2014/main" id="{B8B29CA3-1B25-4C6C-ABFE-64326863F68B}"/>
              </a:ext>
            </a:extLst>
          </p:cNvPr>
          <p:cNvSpPr>
            <a:spLocks noGrp="1"/>
          </p:cNvSpPr>
          <p:nvPr>
            <p:ph idx="1"/>
          </p:nvPr>
        </p:nvSpPr>
        <p:spPr>
          <a:xfrm>
            <a:off x="838200" y="1690688"/>
            <a:ext cx="10515600" cy="4100512"/>
          </a:xfrm>
        </p:spPr>
        <p:txBody>
          <a:bodyPr>
            <a:normAutofit/>
          </a:bodyPr>
          <a:lstStyle/>
          <a:p>
            <a:r>
              <a:rPr lang="en-US" dirty="0"/>
              <a:t>Grade 4 Splenic Laceration. </a:t>
            </a:r>
          </a:p>
          <a:p>
            <a:pPr lvl="1"/>
            <a:r>
              <a:rPr lang="en-US" dirty="0"/>
              <a:t>Trauma also caused T8, T9, L2, L3, and L4 left transverse process fractures. Left rib fractures 3-9. Left small pneumothorax. Left flank hematoma. Facial fractures. Basal skull fractures. Subarachnoid hemorrhage. </a:t>
            </a:r>
          </a:p>
          <a:p>
            <a:r>
              <a:rPr lang="en-US" dirty="0"/>
              <a:t>Observed for splenic injury while being managed by neurosurgery and oral maxillofacial surgery. </a:t>
            </a:r>
          </a:p>
          <a:p>
            <a:r>
              <a:rPr lang="en-US" dirty="0"/>
              <a:t>Underwent operative reconstruction of face without complication. </a:t>
            </a:r>
          </a:p>
          <a:p>
            <a:r>
              <a:rPr lang="en-US" dirty="0"/>
              <a:t>Currently inpatient with plans to D/C within a few days.</a:t>
            </a:r>
          </a:p>
          <a:p>
            <a:pPr marL="0" indent="0">
              <a:buNone/>
            </a:pPr>
            <a:endParaRPr lang="en-US" dirty="0"/>
          </a:p>
          <a:p>
            <a:endParaRPr lang="en-US" dirty="0"/>
          </a:p>
        </p:txBody>
      </p:sp>
    </p:spTree>
    <p:extLst>
      <p:ext uri="{BB962C8B-B14F-4D97-AF65-F5344CB8AC3E}">
        <p14:creationId xmlns:p14="http://schemas.microsoft.com/office/powerpoint/2010/main" val="2968444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44803-0D6C-4EBE-A0A0-90AE83D0A0AE}"/>
              </a:ext>
            </a:extLst>
          </p:cNvPr>
          <p:cNvSpPr>
            <a:spLocks noGrp="1"/>
          </p:cNvSpPr>
          <p:nvPr>
            <p:ph type="title"/>
          </p:nvPr>
        </p:nvSpPr>
        <p:spPr/>
        <p:txBody>
          <a:bodyPr/>
          <a:lstStyle/>
          <a:p>
            <a:r>
              <a:rPr lang="en-US" dirty="0"/>
              <a:t>ACR appropriateness Criteria</a:t>
            </a:r>
          </a:p>
        </p:txBody>
      </p:sp>
      <p:sp>
        <p:nvSpPr>
          <p:cNvPr id="3" name="Content Placeholder 2">
            <a:extLst>
              <a:ext uri="{FF2B5EF4-FFF2-40B4-BE49-F238E27FC236}">
                <a16:creationId xmlns:a16="http://schemas.microsoft.com/office/drawing/2014/main" id="{09D8CADA-A173-4182-9453-7659065A6AF0}"/>
              </a:ext>
            </a:extLst>
          </p:cNvPr>
          <p:cNvSpPr>
            <a:spLocks noGrp="1"/>
          </p:cNvSpPr>
          <p:nvPr>
            <p:ph sz="half" idx="1"/>
          </p:nvPr>
        </p:nvSpPr>
        <p:spPr/>
        <p:txBody>
          <a:bodyPr/>
          <a:lstStyle/>
          <a:p>
            <a:r>
              <a:rPr lang="en-US" dirty="0"/>
              <a:t>Imaging obtained at OSH:</a:t>
            </a:r>
          </a:p>
          <a:p>
            <a:r>
              <a:rPr lang="en-US" dirty="0"/>
              <a:t>CT Chest/Abdomen/Pelvis (11/24)</a:t>
            </a:r>
          </a:p>
          <a:p>
            <a:r>
              <a:rPr lang="en-US" dirty="0"/>
              <a:t>Chest AP Radiograph (11/24)</a:t>
            </a:r>
          </a:p>
          <a:p>
            <a:r>
              <a:rPr lang="en-US" dirty="0"/>
              <a:t>Pelvic AP Radiograph (11/24)</a:t>
            </a:r>
          </a:p>
          <a:p>
            <a:r>
              <a:rPr lang="en-US" dirty="0"/>
              <a:t>CT Face WO Contrast (11/24)</a:t>
            </a:r>
          </a:p>
          <a:p>
            <a:r>
              <a:rPr lang="en-US" dirty="0"/>
              <a:t>CT Spine WO Contrast (11/24)</a:t>
            </a:r>
          </a:p>
          <a:p>
            <a:r>
              <a:rPr lang="en-US" dirty="0"/>
              <a:t>CT Head WO Contrast (11/24)</a:t>
            </a:r>
          </a:p>
          <a:p>
            <a:endParaRPr lang="en-US" dirty="0"/>
          </a:p>
          <a:p>
            <a:endParaRPr lang="en-US" dirty="0"/>
          </a:p>
          <a:p>
            <a:endParaRPr lang="en-US" dirty="0"/>
          </a:p>
        </p:txBody>
      </p:sp>
      <p:pic>
        <p:nvPicPr>
          <p:cNvPr id="10" name="Picture 9">
            <a:extLst>
              <a:ext uri="{FF2B5EF4-FFF2-40B4-BE49-F238E27FC236}">
                <a16:creationId xmlns:a16="http://schemas.microsoft.com/office/drawing/2014/main" id="{7DC74F28-573D-4040-BC55-BF1F5BB85B2C}"/>
              </a:ext>
            </a:extLst>
          </p:cNvPr>
          <p:cNvPicPr>
            <a:picLocks noChangeAspect="1"/>
          </p:cNvPicPr>
          <p:nvPr/>
        </p:nvPicPr>
        <p:blipFill>
          <a:blip r:embed="rId2"/>
          <a:stretch>
            <a:fillRect/>
          </a:stretch>
        </p:blipFill>
        <p:spPr>
          <a:xfrm>
            <a:off x="5717036" y="1763920"/>
            <a:ext cx="3607938" cy="2744500"/>
          </a:xfrm>
          <a:prstGeom prst="rect">
            <a:avLst/>
          </a:prstGeom>
        </p:spPr>
      </p:pic>
      <p:pic>
        <p:nvPicPr>
          <p:cNvPr id="14" name="Content Placeholder 13">
            <a:extLst>
              <a:ext uri="{FF2B5EF4-FFF2-40B4-BE49-F238E27FC236}">
                <a16:creationId xmlns:a16="http://schemas.microsoft.com/office/drawing/2014/main" id="{B8A8FE86-697C-48A5-B8FC-040073FDD576}"/>
              </a:ext>
            </a:extLst>
          </p:cNvPr>
          <p:cNvPicPr>
            <a:picLocks noGrp="1" noChangeAspect="1"/>
          </p:cNvPicPr>
          <p:nvPr>
            <p:ph sz="half" idx="2"/>
          </p:nvPr>
        </p:nvPicPr>
        <p:blipFill>
          <a:blip r:embed="rId3"/>
          <a:stretch>
            <a:fillRect/>
          </a:stretch>
        </p:blipFill>
        <p:spPr>
          <a:xfrm>
            <a:off x="5717036" y="4508420"/>
            <a:ext cx="3607938" cy="2146380"/>
          </a:xfrm>
        </p:spPr>
      </p:pic>
      <p:pic>
        <p:nvPicPr>
          <p:cNvPr id="16" name="Picture 15">
            <a:extLst>
              <a:ext uri="{FF2B5EF4-FFF2-40B4-BE49-F238E27FC236}">
                <a16:creationId xmlns:a16="http://schemas.microsoft.com/office/drawing/2014/main" id="{2FCA9144-FAFB-4656-8471-E331A840AF32}"/>
              </a:ext>
            </a:extLst>
          </p:cNvPr>
          <p:cNvPicPr>
            <a:picLocks noChangeAspect="1"/>
          </p:cNvPicPr>
          <p:nvPr/>
        </p:nvPicPr>
        <p:blipFill>
          <a:blip r:embed="rId4"/>
          <a:stretch>
            <a:fillRect/>
          </a:stretch>
        </p:blipFill>
        <p:spPr>
          <a:xfrm>
            <a:off x="9345220" y="4508419"/>
            <a:ext cx="2846780" cy="2146381"/>
          </a:xfrm>
          <a:prstGeom prst="rect">
            <a:avLst/>
          </a:prstGeom>
        </p:spPr>
      </p:pic>
    </p:spTree>
    <p:extLst>
      <p:ext uri="{BB962C8B-B14F-4D97-AF65-F5344CB8AC3E}">
        <p14:creationId xmlns:p14="http://schemas.microsoft.com/office/powerpoint/2010/main" val="1623686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73B9A-0489-410A-A876-4849A834DAF9}"/>
              </a:ext>
            </a:extLst>
          </p:cNvPr>
          <p:cNvSpPr>
            <a:spLocks noGrp="1"/>
          </p:cNvSpPr>
          <p:nvPr>
            <p:ph type="title"/>
          </p:nvPr>
        </p:nvSpPr>
        <p:spPr/>
        <p:txBody>
          <a:bodyPr/>
          <a:lstStyle/>
          <a:p>
            <a:r>
              <a:rPr lang="en-US" dirty="0"/>
              <a:t>Total Cost of Imaging (based on MHH)</a:t>
            </a:r>
          </a:p>
        </p:txBody>
      </p:sp>
      <p:sp>
        <p:nvSpPr>
          <p:cNvPr id="3" name="Content Placeholder 2">
            <a:extLst>
              <a:ext uri="{FF2B5EF4-FFF2-40B4-BE49-F238E27FC236}">
                <a16:creationId xmlns:a16="http://schemas.microsoft.com/office/drawing/2014/main" id="{A6DD8F02-CDBE-4ED1-B230-A1E2CDEAC97A}"/>
              </a:ext>
            </a:extLst>
          </p:cNvPr>
          <p:cNvSpPr>
            <a:spLocks noGrp="1"/>
          </p:cNvSpPr>
          <p:nvPr>
            <p:ph idx="1"/>
          </p:nvPr>
        </p:nvSpPr>
        <p:spPr/>
        <p:txBody>
          <a:bodyPr>
            <a:normAutofit fontScale="70000" lnSpcReduction="20000"/>
          </a:bodyPr>
          <a:lstStyle/>
          <a:p>
            <a:r>
              <a:rPr lang="en-US" dirty="0"/>
              <a:t>CT Chest W contrast: $3788</a:t>
            </a:r>
          </a:p>
          <a:p>
            <a:r>
              <a:rPr lang="en-US" dirty="0"/>
              <a:t>CT Abdomen/Pelvis W contrast: $7998</a:t>
            </a:r>
          </a:p>
          <a:p>
            <a:r>
              <a:rPr lang="en-US" dirty="0"/>
              <a:t>CXR 1V: $683</a:t>
            </a:r>
          </a:p>
          <a:p>
            <a:r>
              <a:rPr lang="en-US" dirty="0"/>
              <a:t>Pelvis XR 1V: $719</a:t>
            </a:r>
          </a:p>
          <a:p>
            <a:r>
              <a:rPr lang="en-US" dirty="0"/>
              <a:t>CT Maxillofacial Area W contrast: $5707</a:t>
            </a:r>
          </a:p>
          <a:p>
            <a:r>
              <a:rPr lang="it-IT" dirty="0"/>
              <a:t>CT Cervical Spine W/O contrast: $4057</a:t>
            </a:r>
            <a:endParaRPr lang="en-US" dirty="0"/>
          </a:p>
          <a:p>
            <a:r>
              <a:rPr lang="en-US" dirty="0"/>
              <a:t>Ct Head Or Brain W/O contrast: $3157</a:t>
            </a:r>
          </a:p>
          <a:p>
            <a:r>
              <a:rPr lang="en-US" dirty="0"/>
              <a:t>Total: $26109</a:t>
            </a:r>
          </a:p>
          <a:p>
            <a:endParaRPr lang="en-US" dirty="0"/>
          </a:p>
          <a:p>
            <a:endParaRPr lang="en-US" dirty="0"/>
          </a:p>
          <a:p>
            <a:endParaRPr lang="en-US" dirty="0"/>
          </a:p>
          <a:p>
            <a:pPr marL="0" indent="0">
              <a:buNone/>
            </a:pPr>
            <a:endParaRPr lang="en-US" dirty="0"/>
          </a:p>
          <a:p>
            <a:pPr marL="0" indent="0">
              <a:buNone/>
            </a:pPr>
            <a:r>
              <a:rPr lang="en-US" sz="1700" dirty="0">
                <a:solidFill>
                  <a:schemeClr val="bg1"/>
                </a:solidFill>
                <a:hlinkClick r:id="rId2">
                  <a:extLst>
                    <a:ext uri="{A12FA001-AC4F-418D-AE19-62706E023703}">
                      <ahyp:hlinkClr xmlns:ahyp="http://schemas.microsoft.com/office/drawing/2018/hyperlinkcolor" val="tx"/>
                    </a:ext>
                  </a:extLst>
                </a:hlinkClick>
              </a:rPr>
              <a:t>https://www.memorialhermann.org/patients-caregivers/pricing-estimates-and-information</a:t>
            </a:r>
            <a:endParaRPr lang="en-US" sz="1700" dirty="0">
              <a:solidFill>
                <a:schemeClr val="bg1"/>
              </a:solidFill>
            </a:endParaRPr>
          </a:p>
        </p:txBody>
      </p:sp>
    </p:spTree>
    <p:extLst>
      <p:ext uri="{BB962C8B-B14F-4D97-AF65-F5344CB8AC3E}">
        <p14:creationId xmlns:p14="http://schemas.microsoft.com/office/powerpoint/2010/main" val="703390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2E43E-EE6B-4D0E-9EB6-B62AE224F76E}"/>
              </a:ext>
            </a:extLst>
          </p:cNvPr>
          <p:cNvSpPr>
            <a:spLocks noGrp="1"/>
          </p:cNvSpPr>
          <p:nvPr>
            <p:ph type="title"/>
          </p:nvPr>
        </p:nvSpPr>
        <p:spPr/>
        <p:txBody>
          <a:bodyPr/>
          <a:lstStyle/>
          <a:p>
            <a:pPr algn="ctr"/>
            <a:r>
              <a:rPr lang="en-US" dirty="0"/>
              <a:t>Take Home Points</a:t>
            </a:r>
          </a:p>
        </p:txBody>
      </p:sp>
      <p:sp>
        <p:nvSpPr>
          <p:cNvPr id="3" name="Content Placeholder 2">
            <a:extLst>
              <a:ext uri="{FF2B5EF4-FFF2-40B4-BE49-F238E27FC236}">
                <a16:creationId xmlns:a16="http://schemas.microsoft.com/office/drawing/2014/main" id="{C661F59D-59F8-4BDF-92E4-0CD9CE3332D3}"/>
              </a:ext>
            </a:extLst>
          </p:cNvPr>
          <p:cNvSpPr>
            <a:spLocks noGrp="1"/>
          </p:cNvSpPr>
          <p:nvPr>
            <p:ph idx="1"/>
          </p:nvPr>
        </p:nvSpPr>
        <p:spPr>
          <a:xfrm>
            <a:off x="3191068" y="1507573"/>
            <a:ext cx="5999585" cy="4351338"/>
          </a:xfrm>
        </p:spPr>
        <p:txBody>
          <a:bodyPr>
            <a:normAutofit fontScale="92500" lnSpcReduction="10000"/>
          </a:bodyPr>
          <a:lstStyle/>
          <a:p>
            <a:r>
              <a:rPr lang="en-US" dirty="0"/>
              <a:t>Uniform CT protocols: Important to image in late arterial and early portal venous phase</a:t>
            </a:r>
          </a:p>
          <a:p>
            <a:r>
              <a:rPr lang="en-US" dirty="0"/>
              <a:t>Also worthwhile to pursue uniform injection protocol to emphasize seeing the pathology in a similar way</a:t>
            </a:r>
          </a:p>
          <a:p>
            <a:r>
              <a:rPr lang="en-US" dirty="0"/>
              <a:t>Management may include observation, embolization, and/or operative but AAST grade is one component of determining management</a:t>
            </a:r>
          </a:p>
          <a:p>
            <a:pPr lvl="1"/>
            <a:r>
              <a:rPr lang="en-US" dirty="0"/>
              <a:t>Other factors like stability and comorbidities play a role</a:t>
            </a:r>
          </a:p>
        </p:txBody>
      </p:sp>
    </p:spTree>
    <p:extLst>
      <p:ext uri="{BB962C8B-B14F-4D97-AF65-F5344CB8AC3E}">
        <p14:creationId xmlns:p14="http://schemas.microsoft.com/office/powerpoint/2010/main" val="2875372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20E37-7B66-41A1-8FEB-274090465692}"/>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B2A8D92A-C1BE-4879-8A55-1A3252D8F73F}"/>
              </a:ext>
            </a:extLst>
          </p:cNvPr>
          <p:cNvSpPr>
            <a:spLocks noGrp="1"/>
          </p:cNvSpPr>
          <p:nvPr>
            <p:ph idx="1"/>
          </p:nvPr>
        </p:nvSpPr>
        <p:spPr>
          <a:xfrm>
            <a:off x="838200" y="1441312"/>
            <a:ext cx="10515600" cy="4351338"/>
          </a:xfrm>
        </p:spPr>
        <p:txBody>
          <a:bodyPr/>
          <a:lstStyle/>
          <a:p>
            <a:r>
              <a:rPr lang="en-US" sz="2400" dirty="0">
                <a:solidFill>
                  <a:schemeClr val="bg1"/>
                </a:solidFill>
                <a:hlinkClick r:id="rId2">
                  <a:extLst>
                    <a:ext uri="{A12FA001-AC4F-418D-AE19-62706E023703}">
                      <ahyp:hlinkClr xmlns:ahyp="http://schemas.microsoft.com/office/drawing/2018/hyperlinkcolor" val="tx"/>
                    </a:ext>
                  </a:extLst>
                </a:hlinkClick>
              </a:rPr>
              <a:t>https://acsearch.acr.org/docs/3102405/Narrative/</a:t>
            </a:r>
          </a:p>
          <a:p>
            <a:r>
              <a:rPr lang="en-US" sz="2400" dirty="0">
                <a:solidFill>
                  <a:schemeClr val="bg1"/>
                </a:solidFill>
                <a:hlinkClick r:id="rId3">
                  <a:extLst>
                    <a:ext uri="{A12FA001-AC4F-418D-AE19-62706E023703}">
                      <ahyp:hlinkClr xmlns:ahyp="http://schemas.microsoft.com/office/drawing/2018/hyperlinkcolor" val="tx"/>
                    </a:ext>
                  </a:extLst>
                </a:hlinkClick>
              </a:rPr>
              <a:t>https://radiopaedia.org/articles/aast-spleen-injury-scale?lang=us</a:t>
            </a:r>
            <a:endParaRPr lang="en-US" sz="2400" dirty="0">
              <a:solidFill>
                <a:schemeClr val="bg1"/>
              </a:solidFill>
            </a:endParaRPr>
          </a:p>
          <a:p>
            <a:r>
              <a:rPr lang="en-US" sz="2400" dirty="0">
                <a:solidFill>
                  <a:schemeClr val="bg1"/>
                </a:solidFill>
              </a:rPr>
              <a:t>https://radiopaedia.org/articles/splenic-trauma?lang=us</a:t>
            </a:r>
          </a:p>
          <a:p>
            <a:r>
              <a:rPr lang="en-US" sz="2400" dirty="0">
                <a:solidFill>
                  <a:schemeClr val="bg1"/>
                </a:solidFill>
                <a:hlinkClick r:id="rId4">
                  <a:extLst>
                    <a:ext uri="{A12FA001-AC4F-418D-AE19-62706E023703}">
                      <ahyp:hlinkClr xmlns:ahyp="http://schemas.microsoft.com/office/drawing/2018/hyperlinkcolor" val="tx"/>
                    </a:ext>
                  </a:extLst>
                </a:hlinkClick>
              </a:rPr>
              <a:t>https://www.youtube.com/watch?v=d4f_RFVUs14&amp;t=584s</a:t>
            </a:r>
            <a:endParaRPr lang="en-US" sz="2400" dirty="0">
              <a:solidFill>
                <a:schemeClr val="bg1"/>
              </a:solidFill>
            </a:endParaRPr>
          </a:p>
          <a:p>
            <a:r>
              <a:rPr lang="en-US" sz="2400" dirty="0">
                <a:solidFill>
                  <a:schemeClr val="bg1"/>
                </a:solidFill>
                <a:hlinkClick r:id="rId5">
                  <a:extLst>
                    <a:ext uri="{A12FA001-AC4F-418D-AE19-62706E023703}">
                      <ahyp:hlinkClr xmlns:ahyp="http://schemas.microsoft.com/office/drawing/2018/hyperlinkcolor" val="tx"/>
                    </a:ext>
                  </a:extLst>
                </a:hlinkClick>
              </a:rPr>
              <a:t>https://www.uptodate.com/contents/management-of-splenic-injury-in-the-adult-trauma-patient?search=splenic%20injury&amp;source=search_result&amp;selectedTitle=1~99&amp;usage_type=default&amp;display_rank=1</a:t>
            </a:r>
            <a:endParaRPr lang="en-US" sz="2400" dirty="0">
              <a:solidFill>
                <a:schemeClr val="bg1"/>
              </a:solidFill>
            </a:endParaRPr>
          </a:p>
          <a:p>
            <a:r>
              <a:rPr lang="en-US" sz="2400" dirty="0">
                <a:solidFill>
                  <a:schemeClr val="bg1"/>
                </a:solidFill>
                <a:hlinkClick r:id="rId6">
                  <a:extLst>
                    <a:ext uri="{A12FA001-AC4F-418D-AE19-62706E023703}">
                      <ahyp:hlinkClr xmlns:ahyp="http://schemas.microsoft.com/office/drawing/2018/hyperlinkcolor" val="tx"/>
                    </a:ext>
                  </a:extLst>
                </a:hlinkClick>
              </a:rPr>
              <a:t>https://www.memorialhermann.org/patients-caregivers/pricing-estimates-and-information</a:t>
            </a:r>
            <a:endParaRPr lang="en-US" sz="2400" dirty="0">
              <a:solidFill>
                <a:schemeClr val="bg1"/>
              </a:solidFill>
            </a:endParaRPr>
          </a:p>
          <a:p>
            <a:endParaRPr lang="en-US" dirty="0"/>
          </a:p>
        </p:txBody>
      </p:sp>
    </p:spTree>
    <p:extLst>
      <p:ext uri="{BB962C8B-B14F-4D97-AF65-F5344CB8AC3E}">
        <p14:creationId xmlns:p14="http://schemas.microsoft.com/office/powerpoint/2010/main" val="3958697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CD889A8-B64D-41BC-828B-03492D48A7F6}"/>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25000"/>
          <a:stretch/>
        </p:blipFill>
        <p:spPr>
          <a:xfrm>
            <a:off x="20" y="1"/>
            <a:ext cx="12191980" cy="6857999"/>
          </a:xfrm>
          <a:prstGeom prst="rect">
            <a:avLst/>
          </a:prstGeom>
        </p:spPr>
      </p:pic>
      <p:sp>
        <p:nvSpPr>
          <p:cNvPr id="4" name="Title 3">
            <a:extLst>
              <a:ext uri="{FF2B5EF4-FFF2-40B4-BE49-F238E27FC236}">
                <a16:creationId xmlns:a16="http://schemas.microsoft.com/office/drawing/2014/main" id="{9770EF68-5AB2-40F5-80ED-3EA72D586AFE}"/>
              </a:ext>
            </a:extLst>
          </p:cNvPr>
          <p:cNvSpPr>
            <a:spLocks noGrp="1"/>
          </p:cNvSpPr>
          <p:nvPr>
            <p:ph type="ctrTitle"/>
          </p:nvPr>
        </p:nvSpPr>
        <p:spPr>
          <a:xfrm>
            <a:off x="1524000" y="1150354"/>
            <a:ext cx="9144000" cy="2900518"/>
          </a:xfrm>
        </p:spPr>
        <p:txBody>
          <a:bodyPr>
            <a:normAutofit/>
          </a:bodyPr>
          <a:lstStyle/>
          <a:p>
            <a:r>
              <a:rPr lang="en-US" dirty="0">
                <a:solidFill>
                  <a:srgbClr val="FFFFFF"/>
                </a:solidFill>
              </a:rPr>
              <a:t>Questions?</a:t>
            </a:r>
          </a:p>
        </p:txBody>
      </p:sp>
    </p:spTree>
    <p:extLst>
      <p:ext uri="{BB962C8B-B14F-4D97-AF65-F5344CB8AC3E}">
        <p14:creationId xmlns:p14="http://schemas.microsoft.com/office/powerpoint/2010/main" val="42752287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71E91-4F42-403A-A4AF-58C8F8A7DFB1}"/>
              </a:ext>
            </a:extLst>
          </p:cNvPr>
          <p:cNvSpPr>
            <a:spLocks noGrp="1"/>
          </p:cNvSpPr>
          <p:nvPr>
            <p:ph type="title"/>
          </p:nvPr>
        </p:nvSpPr>
        <p:spPr>
          <a:xfrm>
            <a:off x="838200" y="129001"/>
            <a:ext cx="10515600" cy="1325563"/>
          </a:xfrm>
        </p:spPr>
        <p:txBody>
          <a:bodyPr/>
          <a:lstStyle/>
          <a:p>
            <a:r>
              <a:rPr lang="en-US" dirty="0"/>
              <a:t>Initial H&amp;P 11/26/2020</a:t>
            </a:r>
          </a:p>
        </p:txBody>
      </p:sp>
      <p:sp>
        <p:nvSpPr>
          <p:cNvPr id="3" name="Content Placeholder 2">
            <a:extLst>
              <a:ext uri="{FF2B5EF4-FFF2-40B4-BE49-F238E27FC236}">
                <a16:creationId xmlns:a16="http://schemas.microsoft.com/office/drawing/2014/main" id="{D147E120-3F07-4FB1-9690-F2D8CBCB0969}"/>
              </a:ext>
            </a:extLst>
          </p:cNvPr>
          <p:cNvSpPr>
            <a:spLocks noGrp="1"/>
          </p:cNvSpPr>
          <p:nvPr>
            <p:ph idx="1"/>
          </p:nvPr>
        </p:nvSpPr>
        <p:spPr>
          <a:xfrm>
            <a:off x="742122" y="1454564"/>
            <a:ext cx="10611678" cy="4667939"/>
          </a:xfrm>
        </p:spPr>
        <p:txBody>
          <a:bodyPr>
            <a:normAutofit fontScale="92500" lnSpcReduction="10000"/>
          </a:bodyPr>
          <a:lstStyle/>
          <a:p>
            <a:r>
              <a:rPr lang="en-US" dirty="0"/>
              <a:t>75 </a:t>
            </a:r>
            <a:r>
              <a:rPr lang="en-US" dirty="0" err="1"/>
              <a:t>yo</a:t>
            </a:r>
            <a:r>
              <a:rPr lang="en-US" dirty="0"/>
              <a:t> M with a PMH significant for CAD (on Plavix/ASA), HTN, HLD, and OSA. </a:t>
            </a:r>
          </a:p>
          <a:p>
            <a:r>
              <a:rPr lang="en-US" dirty="0"/>
              <a:t>2 days status post fall from a 17 foot ladder. Became hypotensive in the ED. Responded to 2 units of </a:t>
            </a:r>
            <a:r>
              <a:rPr lang="en-US" dirty="0" err="1"/>
              <a:t>pRBC’s</a:t>
            </a:r>
            <a:r>
              <a:rPr lang="en-US" dirty="0"/>
              <a:t>. Transferred to MHH for higher level of care. </a:t>
            </a:r>
          </a:p>
          <a:p>
            <a:r>
              <a:rPr lang="en-US" dirty="0"/>
              <a:t>Physical exam:</a:t>
            </a:r>
          </a:p>
          <a:p>
            <a:pPr lvl="1"/>
            <a:r>
              <a:rPr lang="en-US" dirty="0"/>
              <a:t>VS: BP 171/77 mmHg. </a:t>
            </a:r>
            <a:r>
              <a:rPr lang="en-US" dirty="0" err="1"/>
              <a:t>Hemodynamically</a:t>
            </a:r>
            <a:r>
              <a:rPr lang="en-US" dirty="0"/>
              <a:t> stable. </a:t>
            </a:r>
          </a:p>
          <a:p>
            <a:pPr lvl="1"/>
            <a:r>
              <a:rPr lang="en-US" dirty="0"/>
              <a:t>HEENT: Tender overlying bilateral mandibular angles with </a:t>
            </a:r>
            <a:r>
              <a:rPr lang="en-US" dirty="0" err="1"/>
              <a:t>periorbital</a:t>
            </a:r>
            <a:r>
              <a:rPr lang="en-US" dirty="0"/>
              <a:t> ecchymosis and swelling. </a:t>
            </a:r>
          </a:p>
          <a:p>
            <a:pPr lvl="1"/>
            <a:r>
              <a:rPr lang="en-US" dirty="0"/>
              <a:t>Abdomen: Soft, non-tender, non-distended, no palpable masses. </a:t>
            </a:r>
          </a:p>
          <a:p>
            <a:pPr lvl="1"/>
            <a:r>
              <a:rPr lang="en-US" dirty="0"/>
              <a:t>MSK: Full ROM of BUE and BLE. </a:t>
            </a:r>
          </a:p>
          <a:p>
            <a:pPr lvl="1"/>
            <a:r>
              <a:rPr lang="en-US" dirty="0" err="1"/>
              <a:t>Neuro</a:t>
            </a:r>
            <a:r>
              <a:rPr lang="en-US" dirty="0"/>
              <a:t>: A&amp;Ox3. GCS 15. Tender overlying lower C-spine and L-spine slightly left of midline.</a:t>
            </a:r>
          </a:p>
          <a:p>
            <a:pPr lvl="1"/>
            <a:r>
              <a:rPr lang="en-US" dirty="0"/>
              <a:t>No other pertinent positives outside of lacerations closed before transfer. </a:t>
            </a:r>
          </a:p>
          <a:p>
            <a:pPr lvl="1"/>
            <a:r>
              <a:rPr lang="en-US" dirty="0"/>
              <a:t>Pertinent labs: CBC WNL. </a:t>
            </a:r>
          </a:p>
          <a:p>
            <a:pPr marL="0" indent="0">
              <a:buNone/>
            </a:pPr>
            <a:endParaRPr lang="en-US" dirty="0"/>
          </a:p>
        </p:txBody>
      </p:sp>
    </p:spTree>
    <p:extLst>
      <p:ext uri="{BB962C8B-B14F-4D97-AF65-F5344CB8AC3E}">
        <p14:creationId xmlns:p14="http://schemas.microsoft.com/office/powerpoint/2010/main" val="3364752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E32E0-9BDF-4CC3-A344-92C6B121D271}"/>
              </a:ext>
            </a:extLst>
          </p:cNvPr>
          <p:cNvSpPr>
            <a:spLocks noGrp="1"/>
          </p:cNvSpPr>
          <p:nvPr>
            <p:ph type="title"/>
          </p:nvPr>
        </p:nvSpPr>
        <p:spPr/>
        <p:txBody>
          <a:bodyPr/>
          <a:lstStyle/>
          <a:p>
            <a:r>
              <a:rPr lang="en-US" dirty="0"/>
              <a:t>CT Chest/Abdomen/Pelvis 11/24 at Outside Hospital</a:t>
            </a:r>
          </a:p>
        </p:txBody>
      </p:sp>
      <p:pic>
        <p:nvPicPr>
          <p:cNvPr id="5" name="Content Placeholder 4">
            <a:extLst>
              <a:ext uri="{FF2B5EF4-FFF2-40B4-BE49-F238E27FC236}">
                <a16:creationId xmlns:a16="http://schemas.microsoft.com/office/drawing/2014/main" id="{AADA51FD-9E4E-4808-A6DD-0078460A8A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3701" y="1573800"/>
            <a:ext cx="5877282" cy="4304181"/>
          </a:xfrm>
        </p:spPr>
      </p:pic>
      <p:cxnSp>
        <p:nvCxnSpPr>
          <p:cNvPr id="6" name="Straight Connector 5">
            <a:extLst>
              <a:ext uri="{FF2B5EF4-FFF2-40B4-BE49-F238E27FC236}">
                <a16:creationId xmlns:a16="http://schemas.microsoft.com/office/drawing/2014/main" id="{A8261C36-BDB5-4AD8-A295-F7AFCD16E2D0}"/>
              </a:ext>
            </a:extLst>
          </p:cNvPr>
          <p:cNvCxnSpPr>
            <a:cxnSpLocks/>
          </p:cNvCxnSpPr>
          <p:nvPr/>
        </p:nvCxnSpPr>
        <p:spPr>
          <a:xfrm flipH="1" flipV="1">
            <a:off x="6652110" y="3351570"/>
            <a:ext cx="1373019" cy="2011005"/>
          </a:xfrm>
          <a:prstGeom prst="line">
            <a:avLst/>
          </a:prstGeom>
          <a:ln>
            <a:solidFill>
              <a:srgbClr val="92D050"/>
            </a:solidFill>
            <a:tailEnd type="triangle" w="lg"/>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3A8456F8-2787-43D7-B5C6-DE2676BD5F94}"/>
              </a:ext>
            </a:extLst>
          </p:cNvPr>
          <p:cNvCxnSpPr>
            <a:cxnSpLocks/>
          </p:cNvCxnSpPr>
          <p:nvPr/>
        </p:nvCxnSpPr>
        <p:spPr>
          <a:xfrm flipV="1">
            <a:off x="1600200" y="3587692"/>
            <a:ext cx="3042136" cy="1212908"/>
          </a:xfrm>
          <a:prstGeom prst="line">
            <a:avLst/>
          </a:prstGeom>
          <a:ln>
            <a:solidFill>
              <a:srgbClr val="92D050"/>
            </a:solidFill>
            <a:tailEnd type="triangle" w="lg"/>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1B51E76-CCB1-427F-AC95-EB46D199FC2E}"/>
              </a:ext>
            </a:extLst>
          </p:cNvPr>
          <p:cNvCxnSpPr>
            <a:cxnSpLocks/>
          </p:cNvCxnSpPr>
          <p:nvPr/>
        </p:nvCxnSpPr>
        <p:spPr>
          <a:xfrm>
            <a:off x="2409825" y="1914525"/>
            <a:ext cx="1562100" cy="724664"/>
          </a:xfrm>
          <a:prstGeom prst="line">
            <a:avLst/>
          </a:prstGeom>
          <a:ln>
            <a:solidFill>
              <a:srgbClr val="92D050"/>
            </a:solidFill>
            <a:tailEnd type="triangle" w="lg"/>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E440B94-1166-4C11-87DF-5A6C9F863ECA}"/>
              </a:ext>
            </a:extLst>
          </p:cNvPr>
          <p:cNvCxnSpPr>
            <a:cxnSpLocks/>
          </p:cNvCxnSpPr>
          <p:nvPr/>
        </p:nvCxnSpPr>
        <p:spPr>
          <a:xfrm>
            <a:off x="1381125" y="2409825"/>
            <a:ext cx="2590800" cy="381000"/>
          </a:xfrm>
          <a:prstGeom prst="line">
            <a:avLst/>
          </a:prstGeom>
          <a:ln>
            <a:solidFill>
              <a:srgbClr val="92D050"/>
            </a:solidFill>
            <a:tailEnd type="triangle" w="lg"/>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798EB6D1-A9E9-4A0A-A5D4-0540CC04F08B}"/>
              </a:ext>
            </a:extLst>
          </p:cNvPr>
          <p:cNvCxnSpPr>
            <a:cxnSpLocks/>
          </p:cNvCxnSpPr>
          <p:nvPr/>
        </p:nvCxnSpPr>
        <p:spPr>
          <a:xfrm flipV="1">
            <a:off x="1206832" y="2990851"/>
            <a:ext cx="2765093" cy="112981"/>
          </a:xfrm>
          <a:prstGeom prst="line">
            <a:avLst/>
          </a:prstGeom>
          <a:ln>
            <a:solidFill>
              <a:srgbClr val="92D050"/>
            </a:solidFill>
            <a:tailEnd type="triangle" w="lg"/>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719705D2-6458-4CB8-833D-BF395152808F}"/>
              </a:ext>
            </a:extLst>
          </p:cNvPr>
          <p:cNvCxnSpPr>
            <a:cxnSpLocks/>
          </p:cNvCxnSpPr>
          <p:nvPr/>
        </p:nvCxnSpPr>
        <p:spPr>
          <a:xfrm>
            <a:off x="4424364" y="1748804"/>
            <a:ext cx="483158" cy="394943"/>
          </a:xfrm>
          <a:prstGeom prst="line">
            <a:avLst/>
          </a:prstGeom>
          <a:ln>
            <a:solidFill>
              <a:srgbClr val="92D050"/>
            </a:solidFill>
            <a:tailEnd type="triangle" w="lg"/>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623E83A-09B4-44FB-AA30-944D462EBA1F}"/>
              </a:ext>
            </a:extLst>
          </p:cNvPr>
          <p:cNvCxnSpPr>
            <a:cxnSpLocks/>
          </p:cNvCxnSpPr>
          <p:nvPr/>
        </p:nvCxnSpPr>
        <p:spPr>
          <a:xfrm flipV="1">
            <a:off x="2247900" y="3850015"/>
            <a:ext cx="3042136" cy="1212908"/>
          </a:xfrm>
          <a:prstGeom prst="line">
            <a:avLst/>
          </a:prstGeom>
          <a:ln>
            <a:solidFill>
              <a:srgbClr val="92D050"/>
            </a:solidFill>
            <a:tailEnd type="triangle" w="lg"/>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58440A64-DD03-4ABD-AB68-BFEEC5157844}"/>
              </a:ext>
            </a:extLst>
          </p:cNvPr>
          <p:cNvCxnSpPr>
            <a:cxnSpLocks/>
          </p:cNvCxnSpPr>
          <p:nvPr/>
        </p:nvCxnSpPr>
        <p:spPr>
          <a:xfrm flipH="1" flipV="1">
            <a:off x="7867650" y="3587692"/>
            <a:ext cx="2495909" cy="769380"/>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58F8ADCA-1E54-4B50-98B6-0E9583710F7C}"/>
              </a:ext>
            </a:extLst>
          </p:cNvPr>
          <p:cNvCxnSpPr>
            <a:cxnSpLocks/>
          </p:cNvCxnSpPr>
          <p:nvPr/>
        </p:nvCxnSpPr>
        <p:spPr>
          <a:xfrm flipV="1">
            <a:off x="1600200" y="3790012"/>
            <a:ext cx="4086224" cy="1959091"/>
          </a:xfrm>
          <a:prstGeom prst="line">
            <a:avLst/>
          </a:prstGeom>
          <a:ln>
            <a:solidFill>
              <a:srgbClr val="92D050"/>
            </a:solidFill>
            <a:tailEnd type="triangle" w="lg"/>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32920A92-FB20-4D8B-A5EC-E55469EDF8FD}"/>
              </a:ext>
            </a:extLst>
          </p:cNvPr>
          <p:cNvCxnSpPr>
            <a:cxnSpLocks/>
          </p:cNvCxnSpPr>
          <p:nvPr/>
        </p:nvCxnSpPr>
        <p:spPr>
          <a:xfrm flipV="1">
            <a:off x="2481262" y="4194146"/>
            <a:ext cx="2846875" cy="1554957"/>
          </a:xfrm>
          <a:prstGeom prst="line">
            <a:avLst/>
          </a:prstGeom>
          <a:ln>
            <a:solidFill>
              <a:srgbClr val="92D050"/>
            </a:solidFill>
            <a:tailEnd type="triangle" w="lg"/>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D6C873BA-F596-4AA8-A8CF-797B3877E0C2}"/>
              </a:ext>
            </a:extLst>
          </p:cNvPr>
          <p:cNvCxnSpPr>
            <a:cxnSpLocks/>
          </p:cNvCxnSpPr>
          <p:nvPr/>
        </p:nvCxnSpPr>
        <p:spPr>
          <a:xfrm flipH="1" flipV="1">
            <a:off x="6358292" y="4194146"/>
            <a:ext cx="1509358" cy="1683836"/>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AF61B667-C89C-4C12-B2F2-9A28A085F1D1}"/>
              </a:ext>
            </a:extLst>
          </p:cNvPr>
          <p:cNvSpPr txBox="1"/>
          <p:nvPr/>
        </p:nvSpPr>
        <p:spPr>
          <a:xfrm>
            <a:off x="3670787" y="1096128"/>
            <a:ext cx="1657350" cy="646331"/>
          </a:xfrm>
          <a:prstGeom prst="rect">
            <a:avLst/>
          </a:prstGeom>
          <a:noFill/>
        </p:spPr>
        <p:txBody>
          <a:bodyPr wrap="square" rtlCol="0">
            <a:spAutoFit/>
          </a:bodyPr>
          <a:lstStyle/>
          <a:p>
            <a:r>
              <a:rPr lang="en-US" dirty="0">
                <a:solidFill>
                  <a:srgbClr val="92D050"/>
                </a:solidFill>
              </a:rPr>
              <a:t>Rectus Abdominis</a:t>
            </a:r>
          </a:p>
        </p:txBody>
      </p:sp>
      <p:sp>
        <p:nvSpPr>
          <p:cNvPr id="38" name="TextBox 37">
            <a:extLst>
              <a:ext uri="{FF2B5EF4-FFF2-40B4-BE49-F238E27FC236}">
                <a16:creationId xmlns:a16="http://schemas.microsoft.com/office/drawing/2014/main" id="{26FCEB92-20B7-44F9-9BB0-E2C441614F3B}"/>
              </a:ext>
            </a:extLst>
          </p:cNvPr>
          <p:cNvSpPr txBox="1"/>
          <p:nvPr/>
        </p:nvSpPr>
        <p:spPr>
          <a:xfrm>
            <a:off x="756882" y="1678088"/>
            <a:ext cx="2722657" cy="369332"/>
          </a:xfrm>
          <a:prstGeom prst="rect">
            <a:avLst/>
          </a:prstGeom>
          <a:noFill/>
        </p:spPr>
        <p:txBody>
          <a:bodyPr wrap="square" rtlCol="0">
            <a:spAutoFit/>
          </a:bodyPr>
          <a:lstStyle/>
          <a:p>
            <a:r>
              <a:rPr lang="en-US" dirty="0">
                <a:solidFill>
                  <a:srgbClr val="92D050"/>
                </a:solidFill>
              </a:rPr>
              <a:t>External Oblique</a:t>
            </a:r>
          </a:p>
        </p:txBody>
      </p:sp>
      <p:sp>
        <p:nvSpPr>
          <p:cNvPr id="39" name="TextBox 38">
            <a:extLst>
              <a:ext uri="{FF2B5EF4-FFF2-40B4-BE49-F238E27FC236}">
                <a16:creationId xmlns:a16="http://schemas.microsoft.com/office/drawing/2014/main" id="{03DBAF0B-EE26-4A0C-B761-B35FE776D685}"/>
              </a:ext>
            </a:extLst>
          </p:cNvPr>
          <p:cNvSpPr txBox="1"/>
          <p:nvPr/>
        </p:nvSpPr>
        <p:spPr>
          <a:xfrm>
            <a:off x="157731" y="2092495"/>
            <a:ext cx="2303557" cy="369332"/>
          </a:xfrm>
          <a:prstGeom prst="rect">
            <a:avLst/>
          </a:prstGeom>
          <a:noFill/>
        </p:spPr>
        <p:txBody>
          <a:bodyPr wrap="square" rtlCol="0">
            <a:spAutoFit/>
          </a:bodyPr>
          <a:lstStyle/>
          <a:p>
            <a:r>
              <a:rPr lang="en-US" dirty="0">
                <a:solidFill>
                  <a:srgbClr val="92D050"/>
                </a:solidFill>
              </a:rPr>
              <a:t>Internal Oblique</a:t>
            </a:r>
          </a:p>
        </p:txBody>
      </p:sp>
      <p:sp>
        <p:nvSpPr>
          <p:cNvPr id="40" name="TextBox 39">
            <a:extLst>
              <a:ext uri="{FF2B5EF4-FFF2-40B4-BE49-F238E27FC236}">
                <a16:creationId xmlns:a16="http://schemas.microsoft.com/office/drawing/2014/main" id="{27598F35-D9A0-4820-BC34-8F9A716DC37F}"/>
              </a:ext>
            </a:extLst>
          </p:cNvPr>
          <p:cNvSpPr txBox="1"/>
          <p:nvPr/>
        </p:nvSpPr>
        <p:spPr>
          <a:xfrm>
            <a:off x="-73998" y="2627407"/>
            <a:ext cx="1657351" cy="646331"/>
          </a:xfrm>
          <a:prstGeom prst="rect">
            <a:avLst/>
          </a:prstGeom>
          <a:noFill/>
        </p:spPr>
        <p:txBody>
          <a:bodyPr wrap="square" rtlCol="0">
            <a:spAutoFit/>
          </a:bodyPr>
          <a:lstStyle/>
          <a:p>
            <a:r>
              <a:rPr lang="en-US" dirty="0">
                <a:solidFill>
                  <a:srgbClr val="92D050"/>
                </a:solidFill>
              </a:rPr>
              <a:t>Transversus Abdominis</a:t>
            </a:r>
          </a:p>
        </p:txBody>
      </p:sp>
      <p:sp>
        <p:nvSpPr>
          <p:cNvPr id="42" name="TextBox 41">
            <a:extLst>
              <a:ext uri="{FF2B5EF4-FFF2-40B4-BE49-F238E27FC236}">
                <a16:creationId xmlns:a16="http://schemas.microsoft.com/office/drawing/2014/main" id="{6018E862-D264-40A3-84AE-447E299392A4}"/>
              </a:ext>
            </a:extLst>
          </p:cNvPr>
          <p:cNvSpPr txBox="1"/>
          <p:nvPr/>
        </p:nvSpPr>
        <p:spPr>
          <a:xfrm>
            <a:off x="364331" y="4547777"/>
            <a:ext cx="1657350" cy="369332"/>
          </a:xfrm>
          <a:prstGeom prst="rect">
            <a:avLst/>
          </a:prstGeom>
          <a:noFill/>
        </p:spPr>
        <p:txBody>
          <a:bodyPr wrap="square" rtlCol="0">
            <a:spAutoFit/>
          </a:bodyPr>
          <a:lstStyle/>
          <a:p>
            <a:r>
              <a:rPr lang="en-US" dirty="0">
                <a:solidFill>
                  <a:srgbClr val="92D050"/>
                </a:solidFill>
              </a:rPr>
              <a:t>Right Kidney</a:t>
            </a:r>
          </a:p>
        </p:txBody>
      </p:sp>
      <p:sp>
        <p:nvSpPr>
          <p:cNvPr id="43" name="TextBox 42">
            <a:extLst>
              <a:ext uri="{FF2B5EF4-FFF2-40B4-BE49-F238E27FC236}">
                <a16:creationId xmlns:a16="http://schemas.microsoft.com/office/drawing/2014/main" id="{A9B2F400-21A8-4AF7-A269-7438F654F3D0}"/>
              </a:ext>
            </a:extLst>
          </p:cNvPr>
          <p:cNvSpPr txBox="1"/>
          <p:nvPr/>
        </p:nvSpPr>
        <p:spPr>
          <a:xfrm>
            <a:off x="7825501" y="5301633"/>
            <a:ext cx="1657350" cy="369332"/>
          </a:xfrm>
          <a:prstGeom prst="rect">
            <a:avLst/>
          </a:prstGeom>
          <a:noFill/>
        </p:spPr>
        <p:txBody>
          <a:bodyPr wrap="square" rtlCol="0">
            <a:spAutoFit/>
          </a:bodyPr>
          <a:lstStyle/>
          <a:p>
            <a:r>
              <a:rPr lang="en-US" dirty="0">
                <a:solidFill>
                  <a:srgbClr val="92D050"/>
                </a:solidFill>
              </a:rPr>
              <a:t>Left Kidney</a:t>
            </a:r>
          </a:p>
        </p:txBody>
      </p:sp>
      <p:sp>
        <p:nvSpPr>
          <p:cNvPr id="44" name="TextBox 43">
            <a:extLst>
              <a:ext uri="{FF2B5EF4-FFF2-40B4-BE49-F238E27FC236}">
                <a16:creationId xmlns:a16="http://schemas.microsoft.com/office/drawing/2014/main" id="{97320C4D-308D-4D94-94FE-41965F8697E0}"/>
              </a:ext>
            </a:extLst>
          </p:cNvPr>
          <p:cNvSpPr txBox="1"/>
          <p:nvPr/>
        </p:nvSpPr>
        <p:spPr>
          <a:xfrm>
            <a:off x="1632613" y="4838655"/>
            <a:ext cx="1657350" cy="369332"/>
          </a:xfrm>
          <a:prstGeom prst="rect">
            <a:avLst/>
          </a:prstGeom>
          <a:noFill/>
        </p:spPr>
        <p:txBody>
          <a:bodyPr wrap="square" rtlCol="0">
            <a:spAutoFit/>
          </a:bodyPr>
          <a:lstStyle/>
          <a:p>
            <a:r>
              <a:rPr lang="en-US" dirty="0">
                <a:solidFill>
                  <a:srgbClr val="92D050"/>
                </a:solidFill>
              </a:rPr>
              <a:t>Psoas</a:t>
            </a:r>
          </a:p>
        </p:txBody>
      </p:sp>
      <p:sp>
        <p:nvSpPr>
          <p:cNvPr id="45" name="TextBox 44">
            <a:extLst>
              <a:ext uri="{FF2B5EF4-FFF2-40B4-BE49-F238E27FC236}">
                <a16:creationId xmlns:a16="http://schemas.microsoft.com/office/drawing/2014/main" id="{6FD697FB-75C6-435D-9A73-D145CA0DE53B}"/>
              </a:ext>
            </a:extLst>
          </p:cNvPr>
          <p:cNvSpPr txBox="1"/>
          <p:nvPr/>
        </p:nvSpPr>
        <p:spPr>
          <a:xfrm>
            <a:off x="100011" y="5525210"/>
            <a:ext cx="1657350" cy="369332"/>
          </a:xfrm>
          <a:prstGeom prst="rect">
            <a:avLst/>
          </a:prstGeom>
          <a:noFill/>
        </p:spPr>
        <p:txBody>
          <a:bodyPr wrap="square" rtlCol="0">
            <a:spAutoFit/>
          </a:bodyPr>
          <a:lstStyle/>
          <a:p>
            <a:r>
              <a:rPr lang="en-US" dirty="0">
                <a:solidFill>
                  <a:srgbClr val="92D050"/>
                </a:solidFill>
              </a:rPr>
              <a:t>Vertebral Body</a:t>
            </a:r>
          </a:p>
        </p:txBody>
      </p:sp>
      <p:sp>
        <p:nvSpPr>
          <p:cNvPr id="46" name="TextBox 45">
            <a:extLst>
              <a:ext uri="{FF2B5EF4-FFF2-40B4-BE49-F238E27FC236}">
                <a16:creationId xmlns:a16="http://schemas.microsoft.com/office/drawing/2014/main" id="{5C258075-D762-4EA5-99BC-C7BD12805A66}"/>
              </a:ext>
            </a:extLst>
          </p:cNvPr>
          <p:cNvSpPr txBox="1"/>
          <p:nvPr/>
        </p:nvSpPr>
        <p:spPr>
          <a:xfrm>
            <a:off x="1809394" y="5645527"/>
            <a:ext cx="2932207" cy="369332"/>
          </a:xfrm>
          <a:prstGeom prst="rect">
            <a:avLst/>
          </a:prstGeom>
          <a:noFill/>
        </p:spPr>
        <p:txBody>
          <a:bodyPr wrap="square" rtlCol="0">
            <a:spAutoFit/>
          </a:bodyPr>
          <a:lstStyle/>
          <a:p>
            <a:r>
              <a:rPr lang="en-US" dirty="0">
                <a:solidFill>
                  <a:srgbClr val="92D050"/>
                </a:solidFill>
              </a:rPr>
              <a:t>Transverse Process</a:t>
            </a:r>
          </a:p>
        </p:txBody>
      </p:sp>
      <p:sp>
        <p:nvSpPr>
          <p:cNvPr id="48" name="TextBox 47">
            <a:extLst>
              <a:ext uri="{FF2B5EF4-FFF2-40B4-BE49-F238E27FC236}">
                <a16:creationId xmlns:a16="http://schemas.microsoft.com/office/drawing/2014/main" id="{7955AB4C-F940-4C3B-91A4-26321ABBDA7C}"/>
              </a:ext>
            </a:extLst>
          </p:cNvPr>
          <p:cNvSpPr txBox="1"/>
          <p:nvPr/>
        </p:nvSpPr>
        <p:spPr>
          <a:xfrm>
            <a:off x="10363559" y="3947612"/>
            <a:ext cx="1657350" cy="1200329"/>
          </a:xfrm>
          <a:prstGeom prst="rect">
            <a:avLst/>
          </a:prstGeom>
          <a:noFill/>
        </p:spPr>
        <p:txBody>
          <a:bodyPr wrap="square" rtlCol="0">
            <a:spAutoFit/>
          </a:bodyPr>
          <a:lstStyle/>
          <a:p>
            <a:r>
              <a:rPr lang="en-US" dirty="0">
                <a:solidFill>
                  <a:srgbClr val="FF0000"/>
                </a:solidFill>
              </a:rPr>
              <a:t>Hypodense expansion with central contrast extravasation</a:t>
            </a:r>
          </a:p>
        </p:txBody>
      </p:sp>
      <p:sp>
        <p:nvSpPr>
          <p:cNvPr id="49" name="TextBox 48">
            <a:extLst>
              <a:ext uri="{FF2B5EF4-FFF2-40B4-BE49-F238E27FC236}">
                <a16:creationId xmlns:a16="http://schemas.microsoft.com/office/drawing/2014/main" id="{A5E200EC-E74B-4F52-BB31-D49575B4F490}"/>
              </a:ext>
            </a:extLst>
          </p:cNvPr>
          <p:cNvSpPr txBox="1"/>
          <p:nvPr/>
        </p:nvSpPr>
        <p:spPr>
          <a:xfrm>
            <a:off x="7810500" y="5607745"/>
            <a:ext cx="2724150" cy="646331"/>
          </a:xfrm>
          <a:prstGeom prst="rect">
            <a:avLst/>
          </a:prstGeom>
          <a:noFill/>
        </p:spPr>
        <p:txBody>
          <a:bodyPr wrap="square" rtlCol="0">
            <a:spAutoFit/>
          </a:bodyPr>
          <a:lstStyle/>
          <a:p>
            <a:r>
              <a:rPr lang="en-US" dirty="0">
                <a:solidFill>
                  <a:srgbClr val="FF0000"/>
                </a:solidFill>
              </a:rPr>
              <a:t>Displacement of lateral component of the process</a:t>
            </a:r>
          </a:p>
        </p:txBody>
      </p:sp>
    </p:spTree>
    <p:extLst>
      <p:ext uri="{BB962C8B-B14F-4D97-AF65-F5344CB8AC3E}">
        <p14:creationId xmlns:p14="http://schemas.microsoft.com/office/powerpoint/2010/main" val="3913425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2C7D9-0C32-4F91-B995-283B46B49D06}"/>
              </a:ext>
            </a:extLst>
          </p:cNvPr>
          <p:cNvSpPr>
            <a:spLocks noGrp="1"/>
          </p:cNvSpPr>
          <p:nvPr>
            <p:ph type="title"/>
          </p:nvPr>
        </p:nvSpPr>
        <p:spPr/>
        <p:txBody>
          <a:bodyPr/>
          <a:lstStyle/>
          <a:p>
            <a:r>
              <a:rPr lang="en-US" dirty="0"/>
              <a:t>CT Chest/Abdomen/Pelvis 11/24 at Outside Hospital</a:t>
            </a:r>
          </a:p>
        </p:txBody>
      </p:sp>
      <p:pic>
        <p:nvPicPr>
          <p:cNvPr id="5" name="Content Placeholder 4">
            <a:extLst>
              <a:ext uri="{FF2B5EF4-FFF2-40B4-BE49-F238E27FC236}">
                <a16:creationId xmlns:a16="http://schemas.microsoft.com/office/drawing/2014/main" id="{EA6D6D8C-8E02-445D-B9DC-10DE108AE6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0" y="1549519"/>
            <a:ext cx="6165210" cy="4508381"/>
          </a:xfrm>
        </p:spPr>
      </p:pic>
      <p:cxnSp>
        <p:nvCxnSpPr>
          <p:cNvPr id="6" name="Straight Connector 5">
            <a:extLst>
              <a:ext uri="{FF2B5EF4-FFF2-40B4-BE49-F238E27FC236}">
                <a16:creationId xmlns:a16="http://schemas.microsoft.com/office/drawing/2014/main" id="{B38165DC-25E8-411D-A669-6544247ACBF5}"/>
              </a:ext>
            </a:extLst>
          </p:cNvPr>
          <p:cNvCxnSpPr>
            <a:cxnSpLocks/>
          </p:cNvCxnSpPr>
          <p:nvPr/>
        </p:nvCxnSpPr>
        <p:spPr>
          <a:xfrm>
            <a:off x="3097079" y="2713256"/>
            <a:ext cx="1926256" cy="446487"/>
          </a:xfrm>
          <a:prstGeom prst="line">
            <a:avLst/>
          </a:prstGeom>
          <a:ln>
            <a:solidFill>
              <a:srgbClr val="92D050"/>
            </a:solidFill>
            <a:tailEnd type="triangle" w="lg"/>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EA15FD97-B915-4B4C-8B44-780777015560}"/>
              </a:ext>
            </a:extLst>
          </p:cNvPr>
          <p:cNvSpPr txBox="1"/>
          <p:nvPr/>
        </p:nvSpPr>
        <p:spPr>
          <a:xfrm>
            <a:off x="2575784" y="2441166"/>
            <a:ext cx="1657350" cy="369332"/>
          </a:xfrm>
          <a:prstGeom prst="rect">
            <a:avLst/>
          </a:prstGeom>
          <a:noFill/>
        </p:spPr>
        <p:txBody>
          <a:bodyPr wrap="square" rtlCol="0">
            <a:spAutoFit/>
          </a:bodyPr>
          <a:lstStyle/>
          <a:p>
            <a:r>
              <a:rPr lang="en-US" dirty="0">
                <a:solidFill>
                  <a:srgbClr val="92D050"/>
                </a:solidFill>
              </a:rPr>
              <a:t>Liver</a:t>
            </a:r>
          </a:p>
        </p:txBody>
      </p:sp>
      <p:cxnSp>
        <p:nvCxnSpPr>
          <p:cNvPr id="8" name="Straight Connector 7">
            <a:extLst>
              <a:ext uri="{FF2B5EF4-FFF2-40B4-BE49-F238E27FC236}">
                <a16:creationId xmlns:a16="http://schemas.microsoft.com/office/drawing/2014/main" id="{75D4D4D3-844C-477D-A0B5-9F7A6A1E2BAB}"/>
              </a:ext>
            </a:extLst>
          </p:cNvPr>
          <p:cNvCxnSpPr>
            <a:cxnSpLocks/>
          </p:cNvCxnSpPr>
          <p:nvPr/>
        </p:nvCxnSpPr>
        <p:spPr>
          <a:xfrm flipH="1">
            <a:off x="6372952" y="1921712"/>
            <a:ext cx="1110765" cy="1583088"/>
          </a:xfrm>
          <a:prstGeom prst="line">
            <a:avLst/>
          </a:prstGeom>
          <a:ln>
            <a:solidFill>
              <a:srgbClr val="92D050"/>
            </a:solidFill>
            <a:tailEnd type="triangle" w="lg"/>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15FEC495-63ED-4D3D-BF83-73AD737AC129}"/>
              </a:ext>
            </a:extLst>
          </p:cNvPr>
          <p:cNvSpPr txBox="1"/>
          <p:nvPr/>
        </p:nvSpPr>
        <p:spPr>
          <a:xfrm>
            <a:off x="7251060" y="1609671"/>
            <a:ext cx="1657350" cy="369332"/>
          </a:xfrm>
          <a:prstGeom prst="rect">
            <a:avLst/>
          </a:prstGeom>
          <a:noFill/>
        </p:spPr>
        <p:txBody>
          <a:bodyPr wrap="square" rtlCol="0">
            <a:spAutoFit/>
          </a:bodyPr>
          <a:lstStyle/>
          <a:p>
            <a:r>
              <a:rPr lang="en-US" dirty="0">
                <a:solidFill>
                  <a:srgbClr val="92D050"/>
                </a:solidFill>
              </a:rPr>
              <a:t>Stomach</a:t>
            </a:r>
          </a:p>
        </p:txBody>
      </p:sp>
      <p:pic>
        <p:nvPicPr>
          <p:cNvPr id="10" name="Picture 9">
            <a:extLst>
              <a:ext uri="{FF2B5EF4-FFF2-40B4-BE49-F238E27FC236}">
                <a16:creationId xmlns:a16="http://schemas.microsoft.com/office/drawing/2014/main" id="{C98F9641-CD76-4295-9A68-09BBFB9BBCC7}"/>
              </a:ext>
            </a:extLst>
          </p:cNvPr>
          <p:cNvPicPr>
            <a:picLocks noChangeAspect="1"/>
          </p:cNvPicPr>
          <p:nvPr/>
        </p:nvPicPr>
        <p:blipFill>
          <a:blip r:embed="rId3"/>
          <a:stretch>
            <a:fillRect/>
          </a:stretch>
        </p:blipFill>
        <p:spPr>
          <a:xfrm>
            <a:off x="6814014" y="3936509"/>
            <a:ext cx="2261812" cy="201185"/>
          </a:xfrm>
          <a:prstGeom prst="rect">
            <a:avLst/>
          </a:prstGeom>
        </p:spPr>
      </p:pic>
      <p:sp>
        <p:nvSpPr>
          <p:cNvPr id="11" name="TextBox 10">
            <a:extLst>
              <a:ext uri="{FF2B5EF4-FFF2-40B4-BE49-F238E27FC236}">
                <a16:creationId xmlns:a16="http://schemas.microsoft.com/office/drawing/2014/main" id="{3907F694-CD81-41D0-B2A0-BBEE6B210016}"/>
              </a:ext>
            </a:extLst>
          </p:cNvPr>
          <p:cNvSpPr txBox="1"/>
          <p:nvPr/>
        </p:nvSpPr>
        <p:spPr>
          <a:xfrm>
            <a:off x="9075826" y="3953028"/>
            <a:ext cx="1657350" cy="369332"/>
          </a:xfrm>
          <a:prstGeom prst="rect">
            <a:avLst/>
          </a:prstGeom>
          <a:noFill/>
        </p:spPr>
        <p:txBody>
          <a:bodyPr wrap="square" rtlCol="0">
            <a:spAutoFit/>
          </a:bodyPr>
          <a:lstStyle/>
          <a:p>
            <a:r>
              <a:rPr lang="en-US" dirty="0">
                <a:solidFill>
                  <a:srgbClr val="FF0000"/>
                </a:solidFill>
              </a:rPr>
              <a:t>Spleen</a:t>
            </a:r>
          </a:p>
        </p:txBody>
      </p:sp>
      <p:cxnSp>
        <p:nvCxnSpPr>
          <p:cNvPr id="12" name="Straight Connector 11">
            <a:extLst>
              <a:ext uri="{FF2B5EF4-FFF2-40B4-BE49-F238E27FC236}">
                <a16:creationId xmlns:a16="http://schemas.microsoft.com/office/drawing/2014/main" id="{BABF503D-5B72-451F-9460-5E657AD266E6}"/>
              </a:ext>
            </a:extLst>
          </p:cNvPr>
          <p:cNvCxnSpPr>
            <a:cxnSpLocks/>
          </p:cNvCxnSpPr>
          <p:nvPr/>
        </p:nvCxnSpPr>
        <p:spPr>
          <a:xfrm flipH="1">
            <a:off x="5825808" y="2934283"/>
            <a:ext cx="2939104" cy="841566"/>
          </a:xfrm>
          <a:prstGeom prst="line">
            <a:avLst/>
          </a:prstGeom>
          <a:ln>
            <a:solidFill>
              <a:srgbClr val="92D050"/>
            </a:solidFill>
            <a:tailEnd type="triangle" w="lg"/>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7C2082CF-EDA9-43E7-9C1F-F17A1AFAD9F6}"/>
              </a:ext>
            </a:extLst>
          </p:cNvPr>
          <p:cNvSpPr txBox="1"/>
          <p:nvPr/>
        </p:nvSpPr>
        <p:spPr>
          <a:xfrm>
            <a:off x="8770099" y="2713256"/>
            <a:ext cx="1657350" cy="369332"/>
          </a:xfrm>
          <a:prstGeom prst="rect">
            <a:avLst/>
          </a:prstGeom>
          <a:noFill/>
        </p:spPr>
        <p:txBody>
          <a:bodyPr wrap="square" rtlCol="0">
            <a:spAutoFit/>
          </a:bodyPr>
          <a:lstStyle/>
          <a:p>
            <a:r>
              <a:rPr lang="en-US" dirty="0">
                <a:solidFill>
                  <a:srgbClr val="92D050"/>
                </a:solidFill>
              </a:rPr>
              <a:t>Aorta</a:t>
            </a:r>
          </a:p>
        </p:txBody>
      </p:sp>
      <p:cxnSp>
        <p:nvCxnSpPr>
          <p:cNvPr id="16" name="Straight Connector 15">
            <a:extLst>
              <a:ext uri="{FF2B5EF4-FFF2-40B4-BE49-F238E27FC236}">
                <a16:creationId xmlns:a16="http://schemas.microsoft.com/office/drawing/2014/main" id="{191238D6-BCD1-4D10-88A5-D3C87920C2B9}"/>
              </a:ext>
            </a:extLst>
          </p:cNvPr>
          <p:cNvCxnSpPr>
            <a:cxnSpLocks/>
          </p:cNvCxnSpPr>
          <p:nvPr/>
        </p:nvCxnSpPr>
        <p:spPr>
          <a:xfrm flipH="1" flipV="1">
            <a:off x="4791075" y="4438650"/>
            <a:ext cx="619125" cy="1233632"/>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78E08ECA-1C5B-4C6D-B079-6ED4F26B63A1}"/>
              </a:ext>
            </a:extLst>
          </p:cNvPr>
          <p:cNvCxnSpPr>
            <a:cxnSpLocks/>
          </p:cNvCxnSpPr>
          <p:nvPr/>
        </p:nvCxnSpPr>
        <p:spPr>
          <a:xfrm flipV="1">
            <a:off x="5577616" y="4322361"/>
            <a:ext cx="795336" cy="1349921"/>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4CF6E3EC-DD48-4AA8-80B5-5CA518C88B32}"/>
              </a:ext>
            </a:extLst>
          </p:cNvPr>
          <p:cNvSpPr txBox="1"/>
          <p:nvPr/>
        </p:nvSpPr>
        <p:spPr>
          <a:xfrm>
            <a:off x="5100636" y="5572463"/>
            <a:ext cx="3452813" cy="369332"/>
          </a:xfrm>
          <a:prstGeom prst="rect">
            <a:avLst/>
          </a:prstGeom>
          <a:noFill/>
        </p:spPr>
        <p:txBody>
          <a:bodyPr wrap="square" rtlCol="0">
            <a:spAutoFit/>
          </a:bodyPr>
          <a:lstStyle/>
          <a:p>
            <a:r>
              <a:rPr lang="en-US">
                <a:solidFill>
                  <a:srgbClr val="FF0000"/>
                </a:solidFill>
              </a:rPr>
              <a:t>Pleural Calcifications</a:t>
            </a:r>
            <a:endParaRPr lang="en-US" dirty="0">
              <a:solidFill>
                <a:srgbClr val="FF0000"/>
              </a:solidFill>
            </a:endParaRPr>
          </a:p>
        </p:txBody>
      </p:sp>
    </p:spTree>
    <p:extLst>
      <p:ext uri="{BB962C8B-B14F-4D97-AF65-F5344CB8AC3E}">
        <p14:creationId xmlns:p14="http://schemas.microsoft.com/office/powerpoint/2010/main" val="487173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DD54C-81D0-4A56-A04F-8F3505F2698C}"/>
              </a:ext>
            </a:extLst>
          </p:cNvPr>
          <p:cNvSpPr>
            <a:spLocks noGrp="1"/>
          </p:cNvSpPr>
          <p:nvPr>
            <p:ph type="title"/>
          </p:nvPr>
        </p:nvSpPr>
        <p:spPr/>
        <p:txBody>
          <a:bodyPr/>
          <a:lstStyle/>
          <a:p>
            <a:r>
              <a:rPr lang="en-US" dirty="0"/>
              <a:t>CT Chest/Abdomen/Pelvis 11/24 at Outside Hospital</a:t>
            </a:r>
          </a:p>
        </p:txBody>
      </p:sp>
      <p:pic>
        <p:nvPicPr>
          <p:cNvPr id="5" name="Content Placeholder 4">
            <a:extLst>
              <a:ext uri="{FF2B5EF4-FFF2-40B4-BE49-F238E27FC236}">
                <a16:creationId xmlns:a16="http://schemas.microsoft.com/office/drawing/2014/main" id="{4B90A4D2-CEF6-4ECE-86BC-637F7CCF97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3250" y="1186233"/>
            <a:ext cx="5643899" cy="4953719"/>
          </a:xfrm>
        </p:spPr>
      </p:pic>
      <p:cxnSp>
        <p:nvCxnSpPr>
          <p:cNvPr id="6" name="Straight Connector 5">
            <a:extLst>
              <a:ext uri="{FF2B5EF4-FFF2-40B4-BE49-F238E27FC236}">
                <a16:creationId xmlns:a16="http://schemas.microsoft.com/office/drawing/2014/main" id="{94DF1481-14A4-4A02-B612-AD3C4684B479}"/>
              </a:ext>
            </a:extLst>
          </p:cNvPr>
          <p:cNvCxnSpPr>
            <a:cxnSpLocks/>
          </p:cNvCxnSpPr>
          <p:nvPr/>
        </p:nvCxnSpPr>
        <p:spPr>
          <a:xfrm flipV="1">
            <a:off x="2359357" y="2752726"/>
            <a:ext cx="2765093" cy="112981"/>
          </a:xfrm>
          <a:prstGeom prst="line">
            <a:avLst/>
          </a:prstGeom>
          <a:ln>
            <a:solidFill>
              <a:srgbClr val="92D050"/>
            </a:solidFill>
            <a:tailEnd type="triangle" w="lg"/>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63CC23C6-9AD8-4B20-BBE2-CE753754A46E}"/>
              </a:ext>
            </a:extLst>
          </p:cNvPr>
          <p:cNvCxnSpPr>
            <a:cxnSpLocks/>
          </p:cNvCxnSpPr>
          <p:nvPr/>
        </p:nvCxnSpPr>
        <p:spPr>
          <a:xfrm flipH="1" flipV="1">
            <a:off x="7058026" y="3152116"/>
            <a:ext cx="2774617" cy="1124017"/>
          </a:xfrm>
          <a:prstGeom prst="line">
            <a:avLst/>
          </a:prstGeom>
          <a:ln>
            <a:solidFill>
              <a:srgbClr val="92D050"/>
            </a:solidFill>
            <a:tailEnd type="triangle" w="lg"/>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9904105D-B4E5-4D22-B24D-EE568B5DF3AE}"/>
              </a:ext>
            </a:extLst>
          </p:cNvPr>
          <p:cNvCxnSpPr>
            <a:cxnSpLocks/>
          </p:cNvCxnSpPr>
          <p:nvPr/>
        </p:nvCxnSpPr>
        <p:spPr>
          <a:xfrm flipH="1" flipV="1">
            <a:off x="6360824" y="2682838"/>
            <a:ext cx="3735676" cy="469278"/>
          </a:xfrm>
          <a:prstGeom prst="line">
            <a:avLst/>
          </a:prstGeom>
          <a:ln>
            <a:solidFill>
              <a:srgbClr val="92D050"/>
            </a:solidFill>
            <a:tailEnd type="triangle" w="lg"/>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324B4F3-6B4A-4E64-9EA9-8BC1592297CB}"/>
              </a:ext>
            </a:extLst>
          </p:cNvPr>
          <p:cNvSpPr txBox="1"/>
          <p:nvPr/>
        </p:nvSpPr>
        <p:spPr>
          <a:xfrm>
            <a:off x="476776" y="2681041"/>
            <a:ext cx="2722657" cy="369332"/>
          </a:xfrm>
          <a:prstGeom prst="rect">
            <a:avLst/>
          </a:prstGeom>
          <a:noFill/>
        </p:spPr>
        <p:txBody>
          <a:bodyPr wrap="square" rtlCol="0">
            <a:spAutoFit/>
          </a:bodyPr>
          <a:lstStyle/>
          <a:p>
            <a:r>
              <a:rPr lang="en-US" dirty="0">
                <a:solidFill>
                  <a:srgbClr val="92D050"/>
                </a:solidFill>
              </a:rPr>
              <a:t>Right Middle Lobe</a:t>
            </a:r>
          </a:p>
        </p:txBody>
      </p:sp>
      <p:sp>
        <p:nvSpPr>
          <p:cNvPr id="18" name="TextBox 17">
            <a:extLst>
              <a:ext uri="{FF2B5EF4-FFF2-40B4-BE49-F238E27FC236}">
                <a16:creationId xmlns:a16="http://schemas.microsoft.com/office/drawing/2014/main" id="{DC0F361D-06B7-4940-965F-68A32A5DB032}"/>
              </a:ext>
            </a:extLst>
          </p:cNvPr>
          <p:cNvSpPr txBox="1"/>
          <p:nvPr/>
        </p:nvSpPr>
        <p:spPr>
          <a:xfrm>
            <a:off x="9832643" y="4110932"/>
            <a:ext cx="2722657" cy="369332"/>
          </a:xfrm>
          <a:prstGeom prst="rect">
            <a:avLst/>
          </a:prstGeom>
          <a:noFill/>
        </p:spPr>
        <p:txBody>
          <a:bodyPr wrap="square" rtlCol="0">
            <a:spAutoFit/>
          </a:bodyPr>
          <a:lstStyle/>
          <a:p>
            <a:r>
              <a:rPr lang="en-US" dirty="0">
                <a:solidFill>
                  <a:srgbClr val="92D050"/>
                </a:solidFill>
              </a:rPr>
              <a:t>Left Upper Lobe</a:t>
            </a:r>
          </a:p>
        </p:txBody>
      </p:sp>
      <p:sp>
        <p:nvSpPr>
          <p:cNvPr id="19" name="TextBox 18">
            <a:extLst>
              <a:ext uri="{FF2B5EF4-FFF2-40B4-BE49-F238E27FC236}">
                <a16:creationId xmlns:a16="http://schemas.microsoft.com/office/drawing/2014/main" id="{CF3C1DE5-37EF-447B-9ACE-9AE40E501B8B}"/>
              </a:ext>
            </a:extLst>
          </p:cNvPr>
          <p:cNvSpPr txBox="1"/>
          <p:nvPr/>
        </p:nvSpPr>
        <p:spPr>
          <a:xfrm>
            <a:off x="10096500" y="2967450"/>
            <a:ext cx="2722657" cy="369332"/>
          </a:xfrm>
          <a:prstGeom prst="rect">
            <a:avLst/>
          </a:prstGeom>
          <a:noFill/>
        </p:spPr>
        <p:txBody>
          <a:bodyPr wrap="square" rtlCol="0">
            <a:spAutoFit/>
          </a:bodyPr>
          <a:lstStyle/>
          <a:p>
            <a:r>
              <a:rPr lang="en-US" dirty="0">
                <a:solidFill>
                  <a:srgbClr val="92D050"/>
                </a:solidFill>
              </a:rPr>
              <a:t>Pericardial Fat</a:t>
            </a:r>
          </a:p>
        </p:txBody>
      </p:sp>
      <p:cxnSp>
        <p:nvCxnSpPr>
          <p:cNvPr id="20" name="Straight Connector 19">
            <a:extLst>
              <a:ext uri="{FF2B5EF4-FFF2-40B4-BE49-F238E27FC236}">
                <a16:creationId xmlns:a16="http://schemas.microsoft.com/office/drawing/2014/main" id="{516FB191-E32F-460B-8A98-00AFC9750F03}"/>
              </a:ext>
            </a:extLst>
          </p:cNvPr>
          <p:cNvCxnSpPr>
            <a:cxnSpLocks/>
          </p:cNvCxnSpPr>
          <p:nvPr/>
        </p:nvCxnSpPr>
        <p:spPr>
          <a:xfrm flipH="1">
            <a:off x="6667501" y="2133603"/>
            <a:ext cx="2781299" cy="378193"/>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6F864E01-ADD3-42D7-AB01-A382BA4BFF6B}"/>
              </a:ext>
            </a:extLst>
          </p:cNvPr>
          <p:cNvSpPr txBox="1"/>
          <p:nvPr/>
        </p:nvSpPr>
        <p:spPr>
          <a:xfrm>
            <a:off x="9434849" y="1836800"/>
            <a:ext cx="1657350" cy="646331"/>
          </a:xfrm>
          <a:prstGeom prst="rect">
            <a:avLst/>
          </a:prstGeom>
          <a:noFill/>
        </p:spPr>
        <p:txBody>
          <a:bodyPr wrap="square" rtlCol="0">
            <a:spAutoFit/>
          </a:bodyPr>
          <a:lstStyle/>
          <a:p>
            <a:r>
              <a:rPr lang="en-US" dirty="0">
                <a:solidFill>
                  <a:srgbClr val="FF0000"/>
                </a:solidFill>
              </a:rPr>
              <a:t>Absent Lung Markings</a:t>
            </a:r>
          </a:p>
        </p:txBody>
      </p:sp>
      <p:cxnSp>
        <p:nvCxnSpPr>
          <p:cNvPr id="25" name="Straight Connector 24">
            <a:extLst>
              <a:ext uri="{FF2B5EF4-FFF2-40B4-BE49-F238E27FC236}">
                <a16:creationId xmlns:a16="http://schemas.microsoft.com/office/drawing/2014/main" id="{7C877C3C-0E31-434C-8AFB-12B7B6CE6F93}"/>
              </a:ext>
            </a:extLst>
          </p:cNvPr>
          <p:cNvCxnSpPr>
            <a:cxnSpLocks/>
          </p:cNvCxnSpPr>
          <p:nvPr/>
        </p:nvCxnSpPr>
        <p:spPr>
          <a:xfrm flipH="1" flipV="1">
            <a:off x="6229351" y="4154682"/>
            <a:ext cx="2774617" cy="1124017"/>
          </a:xfrm>
          <a:prstGeom prst="line">
            <a:avLst/>
          </a:prstGeom>
          <a:ln>
            <a:solidFill>
              <a:srgbClr val="92D050"/>
            </a:solidFill>
            <a:tailEnd type="triangle" w="lg"/>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C9F258DE-F55A-4DF7-B7C6-C095C495E59A}"/>
              </a:ext>
            </a:extLst>
          </p:cNvPr>
          <p:cNvSpPr txBox="1"/>
          <p:nvPr/>
        </p:nvSpPr>
        <p:spPr>
          <a:xfrm>
            <a:off x="9003968" y="5094033"/>
            <a:ext cx="1657350" cy="369332"/>
          </a:xfrm>
          <a:prstGeom prst="rect">
            <a:avLst/>
          </a:prstGeom>
          <a:noFill/>
        </p:spPr>
        <p:txBody>
          <a:bodyPr wrap="square" rtlCol="0">
            <a:spAutoFit/>
          </a:bodyPr>
          <a:lstStyle/>
          <a:p>
            <a:r>
              <a:rPr lang="en-US" dirty="0">
                <a:solidFill>
                  <a:srgbClr val="92D050"/>
                </a:solidFill>
              </a:rPr>
              <a:t>Aorta</a:t>
            </a:r>
          </a:p>
        </p:txBody>
      </p:sp>
    </p:spTree>
    <p:extLst>
      <p:ext uri="{BB962C8B-B14F-4D97-AF65-F5344CB8AC3E}">
        <p14:creationId xmlns:p14="http://schemas.microsoft.com/office/powerpoint/2010/main" val="1894288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 Chest/Abdomen/Pelvis 11/24 at Outside Hospital</a:t>
            </a:r>
          </a:p>
        </p:txBody>
      </p:sp>
      <p:pic>
        <p:nvPicPr>
          <p:cNvPr id="8" name="Content Placeholder 7">
            <a:extLst>
              <a:ext uri="{FF2B5EF4-FFF2-40B4-BE49-F238E27FC236}">
                <a16:creationId xmlns:a16="http://schemas.microsoft.com/office/drawing/2014/main" id="{01E6B8B0-82B1-43A2-9C84-8F516A02B3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4026" y="1577629"/>
            <a:ext cx="5843948" cy="4347983"/>
          </a:xfrm>
        </p:spPr>
      </p:pic>
      <p:cxnSp>
        <p:nvCxnSpPr>
          <p:cNvPr id="5" name="Straight Connector 4"/>
          <p:cNvCxnSpPr/>
          <p:nvPr/>
        </p:nvCxnSpPr>
        <p:spPr>
          <a:xfrm flipH="1">
            <a:off x="7606029" y="2441166"/>
            <a:ext cx="1784874" cy="740184"/>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5E8D014F-CBDB-412E-9FD9-7EB64BB3C2D8}"/>
              </a:ext>
            </a:extLst>
          </p:cNvPr>
          <p:cNvSpPr txBox="1"/>
          <p:nvPr/>
        </p:nvSpPr>
        <p:spPr>
          <a:xfrm>
            <a:off x="9467850" y="2066925"/>
            <a:ext cx="1657350" cy="369332"/>
          </a:xfrm>
          <a:prstGeom prst="rect">
            <a:avLst/>
          </a:prstGeom>
          <a:noFill/>
        </p:spPr>
        <p:txBody>
          <a:bodyPr wrap="square" rtlCol="0">
            <a:spAutoFit/>
          </a:bodyPr>
          <a:lstStyle/>
          <a:p>
            <a:r>
              <a:rPr lang="en-US" dirty="0" err="1">
                <a:solidFill>
                  <a:srgbClr val="FF0000"/>
                </a:solidFill>
              </a:rPr>
              <a:t>Hyperdensity</a:t>
            </a:r>
            <a:endParaRPr lang="en-US" dirty="0">
              <a:solidFill>
                <a:srgbClr val="FF0000"/>
              </a:solidFill>
            </a:endParaRPr>
          </a:p>
        </p:txBody>
      </p:sp>
      <p:cxnSp>
        <p:nvCxnSpPr>
          <p:cNvPr id="10" name="Straight Connector 9">
            <a:extLst>
              <a:ext uri="{FF2B5EF4-FFF2-40B4-BE49-F238E27FC236}">
                <a16:creationId xmlns:a16="http://schemas.microsoft.com/office/drawing/2014/main" id="{B3E1DEE1-9872-4DD3-AF3E-C001AE2BA24B}"/>
              </a:ext>
            </a:extLst>
          </p:cNvPr>
          <p:cNvCxnSpPr>
            <a:cxnSpLocks/>
          </p:cNvCxnSpPr>
          <p:nvPr/>
        </p:nvCxnSpPr>
        <p:spPr>
          <a:xfrm>
            <a:off x="3097079" y="2713256"/>
            <a:ext cx="1926256" cy="446487"/>
          </a:xfrm>
          <a:prstGeom prst="line">
            <a:avLst/>
          </a:prstGeom>
          <a:ln>
            <a:solidFill>
              <a:srgbClr val="92D050"/>
            </a:solidFill>
            <a:tailEnd type="triangle" w="lg"/>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A1C66657-6A0D-4828-8BA6-D02670FFBAF5}"/>
              </a:ext>
            </a:extLst>
          </p:cNvPr>
          <p:cNvCxnSpPr>
            <a:cxnSpLocks/>
          </p:cNvCxnSpPr>
          <p:nvPr/>
        </p:nvCxnSpPr>
        <p:spPr>
          <a:xfrm flipH="1" flipV="1">
            <a:off x="6233010" y="3751620"/>
            <a:ext cx="1373019" cy="2011005"/>
          </a:xfrm>
          <a:prstGeom prst="line">
            <a:avLst/>
          </a:prstGeom>
          <a:ln>
            <a:solidFill>
              <a:srgbClr val="92D050"/>
            </a:solidFill>
            <a:tailEnd type="triangle" w="lg"/>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CEAB44E-ACC6-4657-9480-DC622F65A416}"/>
              </a:ext>
            </a:extLst>
          </p:cNvPr>
          <p:cNvCxnSpPr>
            <a:cxnSpLocks/>
          </p:cNvCxnSpPr>
          <p:nvPr/>
        </p:nvCxnSpPr>
        <p:spPr>
          <a:xfrm flipH="1">
            <a:off x="6728310" y="1845912"/>
            <a:ext cx="1110765" cy="1583088"/>
          </a:xfrm>
          <a:prstGeom prst="line">
            <a:avLst/>
          </a:prstGeom>
          <a:ln>
            <a:solidFill>
              <a:srgbClr val="92D050"/>
            </a:solidFill>
            <a:tailEnd type="triangle" w="lg"/>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FF851471-3819-4483-8944-B921A5F59A5E}"/>
              </a:ext>
            </a:extLst>
          </p:cNvPr>
          <p:cNvCxnSpPr>
            <a:cxnSpLocks/>
          </p:cNvCxnSpPr>
          <p:nvPr/>
        </p:nvCxnSpPr>
        <p:spPr>
          <a:xfrm flipH="1" flipV="1">
            <a:off x="7301303" y="3983301"/>
            <a:ext cx="2166547" cy="102086"/>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1B4BDBC1-0491-4A74-BD9D-6AA787E28364}"/>
              </a:ext>
            </a:extLst>
          </p:cNvPr>
          <p:cNvSpPr txBox="1"/>
          <p:nvPr/>
        </p:nvSpPr>
        <p:spPr>
          <a:xfrm>
            <a:off x="9467850" y="3900721"/>
            <a:ext cx="1657350" cy="369332"/>
          </a:xfrm>
          <a:prstGeom prst="rect">
            <a:avLst/>
          </a:prstGeom>
          <a:noFill/>
        </p:spPr>
        <p:txBody>
          <a:bodyPr wrap="square" rtlCol="0">
            <a:spAutoFit/>
          </a:bodyPr>
          <a:lstStyle/>
          <a:p>
            <a:r>
              <a:rPr lang="en-US" dirty="0">
                <a:solidFill>
                  <a:srgbClr val="FF0000"/>
                </a:solidFill>
              </a:rPr>
              <a:t>Spleen</a:t>
            </a:r>
          </a:p>
        </p:txBody>
      </p:sp>
      <p:sp>
        <p:nvSpPr>
          <p:cNvPr id="22" name="TextBox 21">
            <a:extLst>
              <a:ext uri="{FF2B5EF4-FFF2-40B4-BE49-F238E27FC236}">
                <a16:creationId xmlns:a16="http://schemas.microsoft.com/office/drawing/2014/main" id="{A7DF6D45-A476-40D0-A6F9-AA943E7CC507}"/>
              </a:ext>
            </a:extLst>
          </p:cNvPr>
          <p:cNvSpPr txBox="1"/>
          <p:nvPr/>
        </p:nvSpPr>
        <p:spPr>
          <a:xfrm>
            <a:off x="7764368" y="1537665"/>
            <a:ext cx="1657350" cy="369332"/>
          </a:xfrm>
          <a:prstGeom prst="rect">
            <a:avLst/>
          </a:prstGeom>
          <a:noFill/>
        </p:spPr>
        <p:txBody>
          <a:bodyPr wrap="square" rtlCol="0">
            <a:spAutoFit/>
          </a:bodyPr>
          <a:lstStyle/>
          <a:p>
            <a:r>
              <a:rPr lang="en-US" dirty="0">
                <a:solidFill>
                  <a:srgbClr val="92D050"/>
                </a:solidFill>
              </a:rPr>
              <a:t>Stomach</a:t>
            </a:r>
          </a:p>
        </p:txBody>
      </p:sp>
      <p:sp>
        <p:nvSpPr>
          <p:cNvPr id="23" name="TextBox 22">
            <a:extLst>
              <a:ext uri="{FF2B5EF4-FFF2-40B4-BE49-F238E27FC236}">
                <a16:creationId xmlns:a16="http://schemas.microsoft.com/office/drawing/2014/main" id="{251B9674-6A7D-4341-8F80-A59E616651AE}"/>
              </a:ext>
            </a:extLst>
          </p:cNvPr>
          <p:cNvSpPr txBox="1"/>
          <p:nvPr/>
        </p:nvSpPr>
        <p:spPr>
          <a:xfrm>
            <a:off x="2575784" y="2441166"/>
            <a:ext cx="1657350" cy="369332"/>
          </a:xfrm>
          <a:prstGeom prst="rect">
            <a:avLst/>
          </a:prstGeom>
          <a:noFill/>
        </p:spPr>
        <p:txBody>
          <a:bodyPr wrap="square" rtlCol="0">
            <a:spAutoFit/>
          </a:bodyPr>
          <a:lstStyle/>
          <a:p>
            <a:r>
              <a:rPr lang="en-US" dirty="0">
                <a:solidFill>
                  <a:srgbClr val="92D050"/>
                </a:solidFill>
              </a:rPr>
              <a:t>Liver</a:t>
            </a:r>
          </a:p>
        </p:txBody>
      </p:sp>
      <p:sp>
        <p:nvSpPr>
          <p:cNvPr id="24" name="TextBox 23">
            <a:extLst>
              <a:ext uri="{FF2B5EF4-FFF2-40B4-BE49-F238E27FC236}">
                <a16:creationId xmlns:a16="http://schemas.microsoft.com/office/drawing/2014/main" id="{4F9E773E-BD43-4C3D-A5F4-FD95FB8D3D93}"/>
              </a:ext>
            </a:extLst>
          </p:cNvPr>
          <p:cNvSpPr txBox="1"/>
          <p:nvPr/>
        </p:nvSpPr>
        <p:spPr>
          <a:xfrm>
            <a:off x="7606029" y="5638860"/>
            <a:ext cx="1657350" cy="369332"/>
          </a:xfrm>
          <a:prstGeom prst="rect">
            <a:avLst/>
          </a:prstGeom>
          <a:noFill/>
        </p:spPr>
        <p:txBody>
          <a:bodyPr wrap="square" rtlCol="0">
            <a:spAutoFit/>
          </a:bodyPr>
          <a:lstStyle/>
          <a:p>
            <a:r>
              <a:rPr lang="en-US" dirty="0">
                <a:solidFill>
                  <a:srgbClr val="92D050"/>
                </a:solidFill>
              </a:rPr>
              <a:t>Aorta</a:t>
            </a:r>
          </a:p>
        </p:txBody>
      </p:sp>
    </p:spTree>
    <p:extLst>
      <p:ext uri="{BB962C8B-B14F-4D97-AF65-F5344CB8AC3E}">
        <p14:creationId xmlns:p14="http://schemas.microsoft.com/office/powerpoint/2010/main" val="43597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F67A5-9DA8-4D9D-A0F3-C50B166210C1}"/>
              </a:ext>
            </a:extLst>
          </p:cNvPr>
          <p:cNvSpPr>
            <a:spLocks noGrp="1"/>
          </p:cNvSpPr>
          <p:nvPr>
            <p:ph type="title"/>
          </p:nvPr>
        </p:nvSpPr>
        <p:spPr>
          <a:xfrm>
            <a:off x="838200" y="376063"/>
            <a:ext cx="10515600" cy="1325563"/>
          </a:xfrm>
        </p:spPr>
        <p:txBody>
          <a:bodyPr/>
          <a:lstStyle/>
          <a:p>
            <a:r>
              <a:rPr lang="en-US" dirty="0"/>
              <a:t>Differential Diagnosis</a:t>
            </a:r>
          </a:p>
        </p:txBody>
      </p:sp>
      <p:sp>
        <p:nvSpPr>
          <p:cNvPr id="3" name="Content Placeholder 2">
            <a:extLst>
              <a:ext uri="{FF2B5EF4-FFF2-40B4-BE49-F238E27FC236}">
                <a16:creationId xmlns:a16="http://schemas.microsoft.com/office/drawing/2014/main" id="{E0DC2B0A-3214-4459-9DE7-093A2FFDD75D}"/>
              </a:ext>
            </a:extLst>
          </p:cNvPr>
          <p:cNvSpPr>
            <a:spLocks noGrp="1"/>
          </p:cNvSpPr>
          <p:nvPr>
            <p:ph idx="1"/>
          </p:nvPr>
        </p:nvSpPr>
        <p:spPr>
          <a:xfrm>
            <a:off x="838200" y="1569104"/>
            <a:ext cx="10515600" cy="4351338"/>
          </a:xfrm>
        </p:spPr>
        <p:txBody>
          <a:bodyPr/>
          <a:lstStyle/>
          <a:p>
            <a:r>
              <a:rPr lang="en-US" dirty="0"/>
              <a:t>Splenic Laceration</a:t>
            </a:r>
          </a:p>
          <a:p>
            <a:r>
              <a:rPr lang="en-US" dirty="0"/>
              <a:t>Subcapsular Hematoma</a:t>
            </a:r>
          </a:p>
          <a:p>
            <a:r>
              <a:rPr lang="en-US" dirty="0"/>
              <a:t>Intraparenchymal Hematoma</a:t>
            </a:r>
          </a:p>
          <a:p>
            <a:r>
              <a:rPr lang="en-US" dirty="0"/>
              <a:t>Pseudoaneurysm or AV fistula</a:t>
            </a:r>
          </a:p>
          <a:p>
            <a:r>
              <a:rPr lang="en-US" dirty="0"/>
              <a:t>Splenic Infarct</a:t>
            </a:r>
          </a:p>
          <a:p>
            <a:r>
              <a:rPr lang="en-US" dirty="0"/>
              <a:t>Grade?</a:t>
            </a:r>
          </a:p>
        </p:txBody>
      </p:sp>
    </p:spTree>
    <p:extLst>
      <p:ext uri="{BB962C8B-B14F-4D97-AF65-F5344CB8AC3E}">
        <p14:creationId xmlns:p14="http://schemas.microsoft.com/office/powerpoint/2010/main" val="1759551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0627C-1E13-4ABE-A77A-7D681C6205C0}"/>
              </a:ext>
            </a:extLst>
          </p:cNvPr>
          <p:cNvSpPr>
            <a:spLocks noGrp="1"/>
          </p:cNvSpPr>
          <p:nvPr>
            <p:ph type="title"/>
          </p:nvPr>
        </p:nvSpPr>
        <p:spPr/>
        <p:txBody>
          <a:bodyPr/>
          <a:lstStyle/>
          <a:p>
            <a:r>
              <a:rPr lang="en-US" dirty="0"/>
              <a:t>Key imaging findings and Diagnosis</a:t>
            </a:r>
          </a:p>
        </p:txBody>
      </p:sp>
      <p:sp>
        <p:nvSpPr>
          <p:cNvPr id="3" name="Content Placeholder 2">
            <a:extLst>
              <a:ext uri="{FF2B5EF4-FFF2-40B4-BE49-F238E27FC236}">
                <a16:creationId xmlns:a16="http://schemas.microsoft.com/office/drawing/2014/main" id="{45136A3E-3FEA-401A-8F41-7104335DF68A}"/>
              </a:ext>
            </a:extLst>
          </p:cNvPr>
          <p:cNvSpPr>
            <a:spLocks noGrp="1"/>
          </p:cNvSpPr>
          <p:nvPr>
            <p:ph idx="1"/>
          </p:nvPr>
        </p:nvSpPr>
        <p:spPr>
          <a:xfrm>
            <a:off x="838200" y="1454565"/>
            <a:ext cx="10515600" cy="4351338"/>
          </a:xfrm>
        </p:spPr>
        <p:txBody>
          <a:bodyPr/>
          <a:lstStyle/>
          <a:p>
            <a:r>
              <a:rPr lang="en-US" dirty="0"/>
              <a:t>Previously healthy patient no history of splenic pathology prior to patient</a:t>
            </a:r>
          </a:p>
          <a:p>
            <a:r>
              <a:rPr lang="en-US" dirty="0"/>
              <a:t>New finding: Small amount of </a:t>
            </a:r>
            <a:r>
              <a:rPr lang="en-US" dirty="0" err="1"/>
              <a:t>perisplenic</a:t>
            </a:r>
            <a:r>
              <a:rPr lang="en-US" dirty="0"/>
              <a:t> fluid, with a focal area of increased density at the anterior aspect of the spleen consistent with active contrast extravasation.</a:t>
            </a:r>
          </a:p>
          <a:p>
            <a:r>
              <a:rPr lang="en-US" dirty="0"/>
              <a:t>This combined with history of trauma, Plavix, as well as other foci of hemorrhage present on imaging:</a:t>
            </a:r>
          </a:p>
          <a:p>
            <a:pPr lvl="1"/>
            <a:r>
              <a:rPr lang="en-US" dirty="0"/>
              <a:t>Consistent with Diagnosis: Grade 4 Splenic Laceration</a:t>
            </a:r>
          </a:p>
        </p:txBody>
      </p:sp>
    </p:spTree>
    <p:extLst>
      <p:ext uri="{BB962C8B-B14F-4D97-AF65-F5344CB8AC3E}">
        <p14:creationId xmlns:p14="http://schemas.microsoft.com/office/powerpoint/2010/main" val="729243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54DDB-4619-4A5E-9326-8CF262E4499F}"/>
              </a:ext>
            </a:extLst>
          </p:cNvPr>
          <p:cNvSpPr>
            <a:spLocks noGrp="1"/>
          </p:cNvSpPr>
          <p:nvPr>
            <p:ph type="title"/>
          </p:nvPr>
        </p:nvSpPr>
        <p:spPr/>
        <p:txBody>
          <a:bodyPr/>
          <a:lstStyle/>
          <a:p>
            <a:r>
              <a:rPr lang="en-US" dirty="0"/>
              <a:t>Splenic Trauma</a:t>
            </a:r>
          </a:p>
        </p:txBody>
      </p:sp>
      <p:pic>
        <p:nvPicPr>
          <p:cNvPr id="5" name="Content Placeholder 4">
            <a:extLst>
              <a:ext uri="{FF2B5EF4-FFF2-40B4-BE49-F238E27FC236}">
                <a16:creationId xmlns:a16="http://schemas.microsoft.com/office/drawing/2014/main" id="{5D0E4DAE-6385-45BD-99F7-BC94E371637F}"/>
              </a:ext>
            </a:extLst>
          </p:cNvPr>
          <p:cNvPicPr>
            <a:picLocks noGrp="1" noChangeAspect="1"/>
          </p:cNvPicPr>
          <p:nvPr>
            <p:ph idx="1"/>
          </p:nvPr>
        </p:nvPicPr>
        <p:blipFill>
          <a:blip r:embed="rId2"/>
          <a:stretch>
            <a:fillRect/>
          </a:stretch>
        </p:blipFill>
        <p:spPr>
          <a:xfrm>
            <a:off x="947737" y="1877219"/>
            <a:ext cx="2238375" cy="2419350"/>
          </a:xfrm>
        </p:spPr>
      </p:pic>
      <p:sp>
        <p:nvSpPr>
          <p:cNvPr id="7" name="TextBox 6">
            <a:extLst>
              <a:ext uri="{FF2B5EF4-FFF2-40B4-BE49-F238E27FC236}">
                <a16:creationId xmlns:a16="http://schemas.microsoft.com/office/drawing/2014/main" id="{C70C46BE-BDD4-4A06-B528-E05D0E169BEF}"/>
              </a:ext>
            </a:extLst>
          </p:cNvPr>
          <p:cNvSpPr txBox="1"/>
          <p:nvPr/>
        </p:nvSpPr>
        <p:spPr>
          <a:xfrm>
            <a:off x="304800" y="4382185"/>
            <a:ext cx="3429000" cy="1200329"/>
          </a:xfrm>
          <a:prstGeom prst="rect">
            <a:avLst/>
          </a:prstGeom>
          <a:noFill/>
        </p:spPr>
        <p:txBody>
          <a:bodyPr wrap="square">
            <a:spAutoFit/>
          </a:bodyPr>
          <a:lstStyle/>
          <a:p>
            <a:r>
              <a:rPr lang="en-US" dirty="0">
                <a:solidFill>
                  <a:schemeClr val="bg1"/>
                </a:solidFill>
                <a:latin typeface="Open Sans"/>
              </a:rPr>
              <a:t>La</a:t>
            </a:r>
            <a:r>
              <a:rPr lang="en-US" b="0" i="0" dirty="0">
                <a:solidFill>
                  <a:schemeClr val="bg1"/>
                </a:solidFill>
                <a:effectLst/>
                <a:latin typeface="Open Sans"/>
              </a:rPr>
              <a:t>cerations: appear as irregular linear or branching hypodensities (geographic pattern)</a:t>
            </a:r>
            <a:endParaRPr lang="en-US" dirty="0">
              <a:solidFill>
                <a:schemeClr val="bg1"/>
              </a:solidFill>
            </a:endParaRPr>
          </a:p>
        </p:txBody>
      </p:sp>
      <p:sp>
        <p:nvSpPr>
          <p:cNvPr id="10" name="TextBox 9">
            <a:extLst>
              <a:ext uri="{FF2B5EF4-FFF2-40B4-BE49-F238E27FC236}">
                <a16:creationId xmlns:a16="http://schemas.microsoft.com/office/drawing/2014/main" id="{7C52D54A-4D43-48CE-A7F1-59352F861D1B}"/>
              </a:ext>
            </a:extLst>
          </p:cNvPr>
          <p:cNvSpPr txBox="1"/>
          <p:nvPr/>
        </p:nvSpPr>
        <p:spPr>
          <a:xfrm>
            <a:off x="4219575" y="4382185"/>
            <a:ext cx="3429000" cy="1200329"/>
          </a:xfrm>
          <a:prstGeom prst="rect">
            <a:avLst/>
          </a:prstGeom>
          <a:noFill/>
        </p:spPr>
        <p:txBody>
          <a:bodyPr wrap="square">
            <a:spAutoFit/>
          </a:bodyPr>
          <a:lstStyle/>
          <a:p>
            <a:r>
              <a:rPr lang="en-US" dirty="0">
                <a:solidFill>
                  <a:schemeClr val="bg1"/>
                </a:solidFill>
                <a:latin typeface="Open Sans"/>
              </a:rPr>
              <a:t>Intraparenchymal hematoma: Broader areas of hypoattenuation compared to lacerations</a:t>
            </a:r>
            <a:endParaRPr lang="en-US" dirty="0">
              <a:solidFill>
                <a:schemeClr val="bg1"/>
              </a:solidFill>
            </a:endParaRPr>
          </a:p>
        </p:txBody>
      </p:sp>
      <p:pic>
        <p:nvPicPr>
          <p:cNvPr id="12" name="Picture 11">
            <a:extLst>
              <a:ext uri="{FF2B5EF4-FFF2-40B4-BE49-F238E27FC236}">
                <a16:creationId xmlns:a16="http://schemas.microsoft.com/office/drawing/2014/main" id="{402A6FC5-4FCE-46C9-962D-98E2EC02206F}"/>
              </a:ext>
            </a:extLst>
          </p:cNvPr>
          <p:cNvPicPr>
            <a:picLocks noChangeAspect="1"/>
          </p:cNvPicPr>
          <p:nvPr/>
        </p:nvPicPr>
        <p:blipFill>
          <a:blip r:embed="rId3"/>
          <a:stretch>
            <a:fillRect/>
          </a:stretch>
        </p:blipFill>
        <p:spPr>
          <a:xfrm>
            <a:off x="4643437" y="1877219"/>
            <a:ext cx="2162175" cy="2428875"/>
          </a:xfrm>
          <a:prstGeom prst="rect">
            <a:avLst/>
          </a:prstGeom>
        </p:spPr>
      </p:pic>
      <p:pic>
        <p:nvPicPr>
          <p:cNvPr id="14" name="Picture 13">
            <a:extLst>
              <a:ext uri="{FF2B5EF4-FFF2-40B4-BE49-F238E27FC236}">
                <a16:creationId xmlns:a16="http://schemas.microsoft.com/office/drawing/2014/main" id="{E1382069-D5A7-4D32-A92F-1E571604CD89}"/>
              </a:ext>
            </a:extLst>
          </p:cNvPr>
          <p:cNvPicPr>
            <a:picLocks noChangeAspect="1"/>
          </p:cNvPicPr>
          <p:nvPr/>
        </p:nvPicPr>
        <p:blipFill>
          <a:blip r:embed="rId4"/>
          <a:stretch>
            <a:fillRect/>
          </a:stretch>
        </p:blipFill>
        <p:spPr>
          <a:xfrm>
            <a:off x="8886825" y="2001044"/>
            <a:ext cx="1847850" cy="2305050"/>
          </a:xfrm>
          <a:prstGeom prst="rect">
            <a:avLst/>
          </a:prstGeom>
        </p:spPr>
      </p:pic>
      <p:sp>
        <p:nvSpPr>
          <p:cNvPr id="15" name="TextBox 14">
            <a:extLst>
              <a:ext uri="{FF2B5EF4-FFF2-40B4-BE49-F238E27FC236}">
                <a16:creationId xmlns:a16="http://schemas.microsoft.com/office/drawing/2014/main" id="{3D9344B5-4F45-4E33-9FC2-0B90A3E80640}"/>
              </a:ext>
            </a:extLst>
          </p:cNvPr>
          <p:cNvSpPr txBox="1"/>
          <p:nvPr/>
        </p:nvSpPr>
        <p:spPr>
          <a:xfrm>
            <a:off x="7991475" y="4382185"/>
            <a:ext cx="3429000" cy="1200329"/>
          </a:xfrm>
          <a:prstGeom prst="rect">
            <a:avLst/>
          </a:prstGeom>
          <a:noFill/>
        </p:spPr>
        <p:txBody>
          <a:bodyPr wrap="square">
            <a:spAutoFit/>
          </a:bodyPr>
          <a:lstStyle/>
          <a:p>
            <a:r>
              <a:rPr lang="en-US" dirty="0">
                <a:solidFill>
                  <a:schemeClr val="bg1"/>
                </a:solidFill>
                <a:latin typeface="Open Sans"/>
              </a:rPr>
              <a:t>Subcapsular hematoma: Occur with bleeding between capsule and parenchyma, resulting in mass effect on parenchyma</a:t>
            </a:r>
            <a:endParaRPr lang="en-US" dirty="0">
              <a:solidFill>
                <a:schemeClr val="bg1"/>
              </a:solidFill>
            </a:endParaRPr>
          </a:p>
        </p:txBody>
      </p:sp>
      <p:pic>
        <p:nvPicPr>
          <p:cNvPr id="17" name="Picture 16">
            <a:extLst>
              <a:ext uri="{FF2B5EF4-FFF2-40B4-BE49-F238E27FC236}">
                <a16:creationId xmlns:a16="http://schemas.microsoft.com/office/drawing/2014/main" id="{D681B971-CBFA-4286-8ED3-11BB34C83060}"/>
              </a:ext>
            </a:extLst>
          </p:cNvPr>
          <p:cNvPicPr>
            <a:picLocks noChangeAspect="1"/>
          </p:cNvPicPr>
          <p:nvPr/>
        </p:nvPicPr>
        <p:blipFill>
          <a:blip r:embed="rId5"/>
          <a:stretch>
            <a:fillRect/>
          </a:stretch>
        </p:blipFill>
        <p:spPr>
          <a:xfrm>
            <a:off x="4310062" y="1785934"/>
            <a:ext cx="3009901" cy="3796580"/>
          </a:xfrm>
          <a:prstGeom prst="rect">
            <a:avLst/>
          </a:prstGeom>
        </p:spPr>
      </p:pic>
      <p:sp>
        <p:nvSpPr>
          <p:cNvPr id="20" name="TextBox 19">
            <a:extLst>
              <a:ext uri="{FF2B5EF4-FFF2-40B4-BE49-F238E27FC236}">
                <a16:creationId xmlns:a16="http://schemas.microsoft.com/office/drawing/2014/main" id="{DCA3D637-1038-4401-9148-E3C0AC95539C}"/>
              </a:ext>
            </a:extLst>
          </p:cNvPr>
          <p:cNvSpPr txBox="1"/>
          <p:nvPr/>
        </p:nvSpPr>
        <p:spPr>
          <a:xfrm>
            <a:off x="4533900" y="583624"/>
            <a:ext cx="6096000" cy="1200329"/>
          </a:xfrm>
          <a:prstGeom prst="rect">
            <a:avLst/>
          </a:prstGeom>
          <a:noFill/>
        </p:spPr>
        <p:txBody>
          <a:bodyPr wrap="square">
            <a:spAutoFit/>
          </a:bodyPr>
          <a:lstStyle/>
          <a:p>
            <a:r>
              <a:rPr lang="en-US" dirty="0">
                <a:solidFill>
                  <a:schemeClr val="bg1"/>
                </a:solidFill>
                <a:effectLst/>
                <a:latin typeface="Open Sans"/>
              </a:rPr>
              <a:t>splenic parenchyma should be assessed in portal venous phase as the inhomogeneous splenic </a:t>
            </a:r>
            <a:r>
              <a:rPr lang="en-US" dirty="0">
                <a:solidFill>
                  <a:schemeClr val="bg1"/>
                </a:solidFill>
                <a:latin typeface="Open Sans"/>
              </a:rPr>
              <a:t>enhancement (aka zebra or psychedelic spleen) </a:t>
            </a:r>
            <a:r>
              <a:rPr lang="en-US" dirty="0">
                <a:solidFill>
                  <a:schemeClr val="bg1"/>
                </a:solidFill>
                <a:effectLst/>
                <a:latin typeface="Open Sans"/>
              </a:rPr>
              <a:t>seen on arterial phase can mimic splenic laceration/contusion.</a:t>
            </a:r>
            <a:endParaRPr lang="en-US" dirty="0">
              <a:solidFill>
                <a:schemeClr val="bg1"/>
              </a:solidFill>
            </a:endParaRPr>
          </a:p>
        </p:txBody>
      </p:sp>
      <p:sp>
        <p:nvSpPr>
          <p:cNvPr id="21" name="TextBox 20">
            <a:extLst>
              <a:ext uri="{FF2B5EF4-FFF2-40B4-BE49-F238E27FC236}">
                <a16:creationId xmlns:a16="http://schemas.microsoft.com/office/drawing/2014/main" id="{19A9F63E-3ED4-4462-8688-A014634CEA87}"/>
              </a:ext>
            </a:extLst>
          </p:cNvPr>
          <p:cNvSpPr txBox="1"/>
          <p:nvPr/>
        </p:nvSpPr>
        <p:spPr>
          <a:xfrm>
            <a:off x="628649" y="5860330"/>
            <a:ext cx="6353175" cy="230832"/>
          </a:xfrm>
          <a:prstGeom prst="rect">
            <a:avLst/>
          </a:prstGeom>
          <a:noFill/>
        </p:spPr>
        <p:txBody>
          <a:bodyPr wrap="square">
            <a:spAutoFit/>
          </a:bodyPr>
          <a:lstStyle/>
          <a:p>
            <a:r>
              <a:rPr lang="en-US" sz="900" dirty="0">
                <a:solidFill>
                  <a:schemeClr val="bg1"/>
                </a:solidFill>
              </a:rPr>
              <a:t>Images from: https://www.youtube.com/watch?v=d4f_RFVUs14&amp;t=584s</a:t>
            </a:r>
          </a:p>
        </p:txBody>
      </p:sp>
    </p:spTree>
    <p:extLst>
      <p:ext uri="{BB962C8B-B14F-4D97-AF65-F5344CB8AC3E}">
        <p14:creationId xmlns:p14="http://schemas.microsoft.com/office/powerpoint/2010/main" val="333666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7729</TotalTime>
  <Words>1249</Words>
  <Application>Microsoft Office PowerPoint</Application>
  <PresentationFormat>Widescreen</PresentationFormat>
  <Paragraphs>131</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Adobe Garamond Pro</vt:lpstr>
      <vt:lpstr>Arial</vt:lpstr>
      <vt:lpstr>Calibri</vt:lpstr>
      <vt:lpstr>Calibri Light</vt:lpstr>
      <vt:lpstr>Helvetica</vt:lpstr>
      <vt:lpstr>Open Sans</vt:lpstr>
      <vt:lpstr>Office Theme</vt:lpstr>
      <vt:lpstr> Traumatic Splenic Laceration</vt:lpstr>
      <vt:lpstr>Initial H&amp;P 11/26/2020</vt:lpstr>
      <vt:lpstr>CT Chest/Abdomen/Pelvis 11/24 at Outside Hospital</vt:lpstr>
      <vt:lpstr>CT Chest/Abdomen/Pelvis 11/24 at Outside Hospital</vt:lpstr>
      <vt:lpstr>CT Chest/Abdomen/Pelvis 11/24 at Outside Hospital</vt:lpstr>
      <vt:lpstr>CT Chest/Abdomen/Pelvis 11/24 at Outside Hospital</vt:lpstr>
      <vt:lpstr>Differential Diagnosis</vt:lpstr>
      <vt:lpstr>Key imaging findings and Diagnosis</vt:lpstr>
      <vt:lpstr>Splenic Trauma</vt:lpstr>
      <vt:lpstr>Splenic Trauma </vt:lpstr>
      <vt:lpstr>AAST Guidelines</vt:lpstr>
      <vt:lpstr>Further Discussion and Treatment</vt:lpstr>
      <vt:lpstr>Further Discussion and Treatment</vt:lpstr>
      <vt:lpstr>Final Diagnosis and Treatment</vt:lpstr>
      <vt:lpstr>ACR appropriateness Criteria</vt:lpstr>
      <vt:lpstr>Total Cost of Imaging (based on MHH)</vt:lpstr>
      <vt:lpstr>Take Home Points</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(diagnosis)</dc:title>
  <dc:creator>Saagar Patel</dc:creator>
  <cp:lastModifiedBy>kyleclauck@gmail.com</cp:lastModifiedBy>
  <cp:revision>92</cp:revision>
  <dcterms:created xsi:type="dcterms:W3CDTF">2019-09-13T05:09:22Z</dcterms:created>
  <dcterms:modified xsi:type="dcterms:W3CDTF">2020-12-08T13:55:17Z</dcterms:modified>
</cp:coreProperties>
</file>