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3" r:id="rId5"/>
    <p:sldId id="274" r:id="rId6"/>
    <p:sldId id="276" r:id="rId7"/>
    <p:sldId id="277" r:id="rId8"/>
    <p:sldId id="260" r:id="rId9"/>
    <p:sldId id="262" r:id="rId10"/>
    <p:sldId id="265" r:id="rId11"/>
    <p:sldId id="266" r:id="rId12"/>
    <p:sldId id="278" r:id="rId13"/>
    <p:sldId id="280" r:id="rId14"/>
    <p:sldId id="279" r:id="rId15"/>
    <p:sldId id="267" r:id="rId16"/>
    <p:sldId id="268"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maravel, Manickam" initials="KM" lastIdx="8" clrIdx="0">
    <p:extLst>
      <p:ext uri="{19B8F6BF-5375-455C-9EA6-DF929625EA0E}">
        <p15:presenceInfo xmlns:p15="http://schemas.microsoft.com/office/powerpoint/2012/main" userId="S::manickam.kumaravel@uth.tmc.edu::5b425f44-68ac-4662-b696-6ba508bd0f15" providerId="AD"/>
      </p:ext>
    </p:extLst>
  </p:cmAuthor>
  <p:cmAuthor id="2" name="Aceves, Angie G" initials="AAG" lastIdx="4" clrIdx="1">
    <p:extLst>
      <p:ext uri="{19B8F6BF-5375-455C-9EA6-DF929625EA0E}">
        <p15:presenceInfo xmlns:p15="http://schemas.microsoft.com/office/powerpoint/2012/main" userId="S::angie.g.aceves@uth.tmc.edu::c7838ffe-c1a6-404a-a9f5-64e78c5bafa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50" autoAdjust="0"/>
    <p:restoredTop sz="94660"/>
  </p:normalViewPr>
  <p:slideViewPr>
    <p:cSldViewPr snapToGrid="0">
      <p:cViewPr>
        <p:scale>
          <a:sx n="105" d="100"/>
          <a:sy n="105" d="100"/>
        </p:scale>
        <p:origin x="752" y="4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9-13T21:34:38.545" idx="2">
    <p:pos x="4140" y="3006"/>
    <p:text>Collaborating physician  (attending/resident)</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9-13T21:35:28.314" idx="3">
    <p:pos x="7137" y="1179"/>
    <p:text>Pertinent clinical history. Pertinent vitals and physical findings and laboratory values.pertinent prior imaging. </p:text>
    <p:extLst>
      <p:ext uri="{C676402C-5697-4E1C-873F-D02D1690AC5C}">
        <p15:threadingInfo xmlns:p15="http://schemas.microsoft.com/office/powerpoint/2012/main" timeZoneBias="420"/>
      </p:ext>
    </p:extLst>
  </p:cm>
  <p:cm authorId="1" dt="2019-09-13T21:37:35.699" idx="5">
    <p:pos x="10" y="10"/>
    <p:text>Include a follow-up slide off differential diagnosis</p:text>
    <p:extLst>
      <p:ext uri="{C676402C-5697-4E1C-873F-D02D1690AC5C}">
        <p15:threadingInfo xmlns:p15="http://schemas.microsoft.com/office/powerpoint/2012/main" timeZoneBias="4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1-02-03T15:25:33.032" idx="4">
    <p:pos x="106" y="106"/>
    <p:text>Imaging from http://www.pedxray.com/modules/images/images.php?id=22&amp;image=395&amp;langue=en&amp;menu=46</p:text>
    <p:extLst>
      <p:ext uri="{C676402C-5697-4E1C-873F-D02D1690AC5C}">
        <p15:threadingInfo xmlns:p15="http://schemas.microsoft.com/office/powerpoint/2012/main" timeZoneBias="3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1-02-02T17:43:19.539" idx="1">
    <p:pos x="7576" y="326"/>
    <p:text/>
    <p:extLst>
      <p:ext uri="{C676402C-5697-4E1C-873F-D02D1690AC5C}">
        <p15:threadingInfo xmlns:p15="http://schemas.microsoft.com/office/powerpoint/2012/main" timeZoneBias="360"/>
      </p:ext>
    </p:extLst>
  </p:cm>
  <p:cm authorId="2" dt="2021-02-02T17:43:20.604" idx="2">
    <p:pos x="10" y="10"/>
    <p:text/>
    <p:extLst>
      <p:ext uri="{C676402C-5697-4E1C-873F-D02D1690AC5C}">
        <p15:threadingInfo xmlns:p15="http://schemas.microsoft.com/office/powerpoint/2012/main" timeZoneBias="3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9-09-13T21:38:13.739" idx="7">
    <p:pos x="10" y="10"/>
    <p:text>Introducer  final diagnosis before discussion</p:text>
    <p:extLst>
      <p:ext uri="{C676402C-5697-4E1C-873F-D02D1690AC5C}">
        <p15:threadingInfo xmlns:p15="http://schemas.microsoft.com/office/powerpoint/2012/main" timeZoneBias="420"/>
      </p:ext>
    </p:extLst>
  </p:cm>
</p:cmLst>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5F93D-444E-4145-BBBB-C778E25C74C9}"/>
              </a:ext>
            </a:extLst>
          </p:cNvPr>
          <p:cNvSpPr>
            <a:spLocks noGrp="1"/>
          </p:cNvSpPr>
          <p:nvPr>
            <p:ph type="ctrTitle"/>
          </p:nvPr>
        </p:nvSpPr>
        <p:spPr>
          <a:xfrm>
            <a:off x="1524000" y="1122363"/>
            <a:ext cx="9144000" cy="2387600"/>
          </a:xfrm>
        </p:spPr>
        <p:txBody>
          <a:bodyPr anchor="b"/>
          <a:lstStyle>
            <a:lvl1pPr algn="ctr">
              <a:defRPr sz="60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9B24BD24-6B2D-4F0C-9951-AA45451F6846}"/>
              </a:ext>
            </a:extLst>
          </p:cNvPr>
          <p:cNvSpPr>
            <a:spLocks noGrp="1"/>
          </p:cNvSpPr>
          <p:nvPr>
            <p:ph type="subTitle" idx="1"/>
          </p:nvPr>
        </p:nvSpPr>
        <p:spPr>
          <a:xfrm>
            <a:off x="1524000" y="3602038"/>
            <a:ext cx="9144000" cy="165576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2B613A9D-4B8C-48BE-B4E1-510F9B4E4B6A}"/>
              </a:ext>
            </a:extLst>
          </p:cNvPr>
          <p:cNvSpPr>
            <a:spLocks noGrp="1"/>
          </p:cNvSpPr>
          <p:nvPr>
            <p:ph type="ftr" sz="quarter" idx="11"/>
          </p:nvPr>
        </p:nvSpPr>
        <p:spPr/>
        <p:txBody>
          <a:bodyPr/>
          <a:lstStyle/>
          <a:p>
            <a:endParaRPr lang="en-US" dirty="0"/>
          </a:p>
        </p:txBody>
      </p:sp>
      <p:grpSp>
        <p:nvGrpSpPr>
          <p:cNvPr id="7" name="Group 6">
            <a:extLst>
              <a:ext uri="{FF2B5EF4-FFF2-40B4-BE49-F238E27FC236}">
                <a16:creationId xmlns:a16="http://schemas.microsoft.com/office/drawing/2014/main" id="{E38CF62D-F14E-4580-8184-BC76D68A3BD6}"/>
              </a:ext>
            </a:extLst>
          </p:cNvPr>
          <p:cNvGrpSpPr/>
          <p:nvPr userDrawn="1"/>
        </p:nvGrpSpPr>
        <p:grpSpPr>
          <a:xfrm>
            <a:off x="1419290" y="5344886"/>
            <a:ext cx="9557657" cy="1513114"/>
            <a:chOff x="-101600" y="5349875"/>
            <a:chExt cx="9557657" cy="1513114"/>
          </a:xfrm>
        </p:grpSpPr>
        <p:sp>
          <p:nvSpPr>
            <p:cNvPr id="8" name="Rectangle 7">
              <a:extLst>
                <a:ext uri="{FF2B5EF4-FFF2-40B4-BE49-F238E27FC236}">
                  <a16:creationId xmlns:a16="http://schemas.microsoft.com/office/drawing/2014/main" id="{98222221-99B3-487B-9E84-7709D5058CD5}"/>
                </a:ext>
              </a:extLst>
            </p:cNvPr>
            <p:cNvSpPr/>
            <p:nvPr userDrawn="1"/>
          </p:nvSpPr>
          <p:spPr>
            <a:xfrm>
              <a:off x="-101600" y="5349875"/>
              <a:ext cx="9557657" cy="151311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F40B73D-FCF3-460C-BA3F-19C814E5B2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97415" y="5608080"/>
              <a:ext cx="5149169" cy="859169"/>
            </a:xfrm>
            <a:prstGeom prst="rect">
              <a:avLst/>
            </a:prstGeom>
          </p:spPr>
        </p:pic>
      </p:grpSp>
    </p:spTree>
    <p:extLst>
      <p:ext uri="{BB962C8B-B14F-4D97-AF65-F5344CB8AC3E}">
        <p14:creationId xmlns:p14="http://schemas.microsoft.com/office/powerpoint/2010/main" val="2825675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ECF77-DF06-493D-A550-E6B5FDC53A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CBB4A2-208D-4A95-9445-906CBBD7A6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57EFB-143F-46F8-89FF-466389C20D16}"/>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5" name="Footer Placeholder 4">
            <a:extLst>
              <a:ext uri="{FF2B5EF4-FFF2-40B4-BE49-F238E27FC236}">
                <a16:creationId xmlns:a16="http://schemas.microsoft.com/office/drawing/2014/main" id="{9F7A9644-500A-4D4E-A7FB-722AC224A1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E5EE65-0676-4436-A45E-EB4867A0484F}"/>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129398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0F6F57-C2DA-4B49-AE74-40A4E544DA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363672-9AE6-4139-B826-132B27A00D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955986-5B03-43D0-B9AE-415952FB4385}"/>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5" name="Footer Placeholder 4">
            <a:extLst>
              <a:ext uri="{FF2B5EF4-FFF2-40B4-BE49-F238E27FC236}">
                <a16:creationId xmlns:a16="http://schemas.microsoft.com/office/drawing/2014/main" id="{1EA3C262-2476-487A-90A4-BE2F30EBA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018207-C586-47C8-A5C6-D58927885A4C}"/>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18222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2FCA-6B91-457E-AF40-2EAC5AA557E4}"/>
              </a:ext>
            </a:extLst>
          </p:cNvPr>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183F4AC-E34B-4957-ABA9-8CAD1530B7A6}"/>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DDA22-D261-4BEF-939B-B11C709084D9}"/>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5" name="Footer Placeholder 4">
            <a:extLst>
              <a:ext uri="{FF2B5EF4-FFF2-40B4-BE49-F238E27FC236}">
                <a16:creationId xmlns:a16="http://schemas.microsoft.com/office/drawing/2014/main" id="{D2A1D608-46CB-4D4C-9EF7-17E1ECEC6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72729-3FFD-4115-B0A2-20F313F6DD93}"/>
              </a:ext>
            </a:extLst>
          </p:cNvPr>
          <p:cNvSpPr>
            <a:spLocks noGrp="1"/>
          </p:cNvSpPr>
          <p:nvPr>
            <p:ph type="sldNum" sz="quarter" idx="12"/>
          </p:nvPr>
        </p:nvSpPr>
        <p:spPr/>
        <p:txBody>
          <a:bodyPr/>
          <a:lstStyle/>
          <a:p>
            <a:fld id="{254CFF61-6865-4066-B2A4-5215AA34CCB4}" type="slidenum">
              <a:rPr lang="en-US" smtClean="0"/>
              <a:t>‹#›</a:t>
            </a:fld>
            <a:endParaRPr lang="en-US"/>
          </a:p>
        </p:txBody>
      </p:sp>
      <p:sp>
        <p:nvSpPr>
          <p:cNvPr id="8" name="Rectangle 7">
            <a:extLst>
              <a:ext uri="{FF2B5EF4-FFF2-40B4-BE49-F238E27FC236}">
                <a16:creationId xmlns:a16="http://schemas.microsoft.com/office/drawing/2014/main" id="{E1D6DA23-E649-4B0B-B20A-AB265094D053}"/>
              </a:ext>
            </a:extLst>
          </p:cNvPr>
          <p:cNvSpPr/>
          <p:nvPr userDrawn="1"/>
        </p:nvSpPr>
        <p:spPr>
          <a:xfrm>
            <a:off x="0" y="6241046"/>
            <a:ext cx="12192000" cy="60234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5E8DFB9A-F977-4B78-8428-F8ACEDCF83F8}"/>
              </a:ext>
            </a:extLst>
          </p:cNvPr>
          <p:cNvSpPr txBox="1"/>
          <p:nvPr userDrawn="1"/>
        </p:nvSpPr>
        <p:spPr>
          <a:xfrm>
            <a:off x="4221583" y="6336672"/>
            <a:ext cx="3693885" cy="338554"/>
          </a:xfrm>
          <a:prstGeom prst="rect">
            <a:avLst/>
          </a:prstGeom>
          <a:noFill/>
        </p:spPr>
        <p:txBody>
          <a:bodyPr wrap="square" rtlCol="0">
            <a:spAutoFit/>
          </a:bodyPr>
          <a:lstStyle/>
          <a:p>
            <a:pPr algn="ctr"/>
            <a:r>
              <a:rPr lang="en-US" sz="1600" dirty="0">
                <a:solidFill>
                  <a:schemeClr val="bg1"/>
                </a:solidFill>
                <a:latin typeface="Adobe Garamond Pro" panose="02020502060506020403" pitchFamily="18" charset="0"/>
              </a:rPr>
              <a:t>McGovern Medical School</a:t>
            </a:r>
          </a:p>
        </p:txBody>
      </p:sp>
    </p:spTree>
    <p:extLst>
      <p:ext uri="{BB962C8B-B14F-4D97-AF65-F5344CB8AC3E}">
        <p14:creationId xmlns:p14="http://schemas.microsoft.com/office/powerpoint/2010/main" val="2707886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F83F-EE9C-45BA-B0AF-DDE4DABA37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FEF7D3-6DEB-44BC-9B6F-26D4AC5B2C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A932AF-7DF9-42DC-B0DE-74A4FB53FFE6}"/>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5" name="Footer Placeholder 4">
            <a:extLst>
              <a:ext uri="{FF2B5EF4-FFF2-40B4-BE49-F238E27FC236}">
                <a16:creationId xmlns:a16="http://schemas.microsoft.com/office/drawing/2014/main" id="{8CB66233-2BE1-43F2-9612-05A4B5254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702B0-FB7F-4380-ABB6-6B8C596FA258}"/>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8686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61A3-724B-48E9-A36F-D0A30C6FDF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161AE6-3729-4AD6-A3D8-36C1BC2874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5FDA9C-B802-4CC5-B791-1F957C7CF1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50E1D7-F9C1-4723-9BF3-3F9095DE46BA}"/>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6" name="Footer Placeholder 5">
            <a:extLst>
              <a:ext uri="{FF2B5EF4-FFF2-40B4-BE49-F238E27FC236}">
                <a16:creationId xmlns:a16="http://schemas.microsoft.com/office/drawing/2014/main" id="{489620F4-9E91-4C6C-B120-FD2BCD741A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1D4600-8EBC-419A-9441-48F49E0721D6}"/>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21953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48342-8909-46BB-AB91-2886417478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306153-D4B5-42BC-94BF-CCF6AAB807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B18DEF-7A6B-4804-8CD2-F1BEE79C32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3FDDFE-E25C-422B-8538-26A54E9DD6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961F16-A61F-48CA-B6DE-D6E12EDB39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244A6B-9661-439F-9D22-03589EE02631}"/>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8" name="Footer Placeholder 7">
            <a:extLst>
              <a:ext uri="{FF2B5EF4-FFF2-40B4-BE49-F238E27FC236}">
                <a16:creationId xmlns:a16="http://schemas.microsoft.com/office/drawing/2014/main" id="{337C780C-C0CC-45E5-A032-268309A34B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865D89-38A2-4677-BC7F-BA0DFB8BF75B}"/>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09777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87E8F-1087-4C29-91D5-5319DF46AD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222BD7-97F6-40D9-9330-6067D32BE0BE}"/>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4" name="Footer Placeholder 3">
            <a:extLst>
              <a:ext uri="{FF2B5EF4-FFF2-40B4-BE49-F238E27FC236}">
                <a16:creationId xmlns:a16="http://schemas.microsoft.com/office/drawing/2014/main" id="{6A7C63E3-8BB5-4DB5-9FE7-59B4EF121B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FE7BE7-9B7D-439A-B4C8-0D57FFDB1D1D}"/>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450339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4C6209-C741-4EA6-81CA-0575872F3197}"/>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3" name="Footer Placeholder 2">
            <a:extLst>
              <a:ext uri="{FF2B5EF4-FFF2-40B4-BE49-F238E27FC236}">
                <a16:creationId xmlns:a16="http://schemas.microsoft.com/office/drawing/2014/main" id="{36E86C08-0FEA-437E-8DBF-5BD1791C75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0BBC8D-78AC-45D8-A593-15294AC8E4D0}"/>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525478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4A346-4AB2-425B-83F7-48B3F17892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FE7E43-D112-495C-B052-5F3DAAF573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716687-90F1-40FB-A522-1F9B085D49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10480F-A465-495B-9EA4-72137FEF8467}"/>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6" name="Footer Placeholder 5">
            <a:extLst>
              <a:ext uri="{FF2B5EF4-FFF2-40B4-BE49-F238E27FC236}">
                <a16:creationId xmlns:a16="http://schemas.microsoft.com/office/drawing/2014/main" id="{707AD194-635C-4AD9-AAD1-D577333738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FC7DAD-276A-4260-9133-248664785D35}"/>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87540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2B3DC-A03B-4FA5-8A8C-D4BB390E9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48096A-7F3A-4B39-8832-44F8D56D55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3763CA-7EBF-4C4A-9074-CB302B666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D08105-3176-4977-BE65-2745C6DD67DF}"/>
              </a:ext>
            </a:extLst>
          </p:cNvPr>
          <p:cNvSpPr>
            <a:spLocks noGrp="1"/>
          </p:cNvSpPr>
          <p:nvPr>
            <p:ph type="dt" sz="half" idx="10"/>
          </p:nvPr>
        </p:nvSpPr>
        <p:spPr/>
        <p:txBody>
          <a:bodyPr/>
          <a:lstStyle/>
          <a:p>
            <a:fld id="{FFC56365-18A5-4883-8E30-8DC8FAEB18E3}" type="datetimeFigureOut">
              <a:rPr lang="en-US" smtClean="0"/>
              <a:t>2/2/21</a:t>
            </a:fld>
            <a:endParaRPr lang="en-US"/>
          </a:p>
        </p:txBody>
      </p:sp>
      <p:sp>
        <p:nvSpPr>
          <p:cNvPr id="6" name="Footer Placeholder 5">
            <a:extLst>
              <a:ext uri="{FF2B5EF4-FFF2-40B4-BE49-F238E27FC236}">
                <a16:creationId xmlns:a16="http://schemas.microsoft.com/office/drawing/2014/main" id="{84AE6514-1EDE-4CA6-9EE3-9D3CC65633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BCC4D9-8EFA-4513-B08A-26281EBEEC23}"/>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2337309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6D748D-1C6F-4CC0-B18D-E1409E33B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EAE89-AE55-4A97-B0FF-28649F74D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93511-DB32-4F69-A48A-528C891C04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C56365-18A5-4883-8E30-8DC8FAEB18E3}" type="datetimeFigureOut">
              <a:rPr lang="en-US" smtClean="0"/>
              <a:t>2/2/21</a:t>
            </a:fld>
            <a:endParaRPr lang="en-US"/>
          </a:p>
        </p:txBody>
      </p:sp>
      <p:sp>
        <p:nvSpPr>
          <p:cNvPr id="5" name="Footer Placeholder 4">
            <a:extLst>
              <a:ext uri="{FF2B5EF4-FFF2-40B4-BE49-F238E27FC236}">
                <a16:creationId xmlns:a16="http://schemas.microsoft.com/office/drawing/2014/main" id="{776EAA80-D800-4539-BF4B-C095AE394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784420-738F-4948-8D5B-A3FED505E8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CFF61-6865-4066-B2A4-5215AA34CCB4}" type="slidenum">
              <a:rPr lang="en-US" smtClean="0"/>
              <a:t>‹#›</a:t>
            </a:fld>
            <a:endParaRPr lang="en-US"/>
          </a:p>
        </p:txBody>
      </p:sp>
    </p:spTree>
    <p:extLst>
      <p:ext uri="{BB962C8B-B14F-4D97-AF65-F5344CB8AC3E}">
        <p14:creationId xmlns:p14="http://schemas.microsoft.com/office/powerpoint/2010/main" val="124048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orthobullets.com/trauma/1047/ankle-fractures#394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scriptmag.com/features/writers-on-the-web-theme-and-asking-the-central-question-what-the-heck-is-my-web-series-about" TargetMode="External"/><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comments" Target="../comments/comment3.xml"/></Relationships>
</file>

<file path=ppt/slides/_rels/slide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comments" Target="../comments/commen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D681-B8FD-4347-800D-AA193CFD5D55}"/>
              </a:ext>
            </a:extLst>
          </p:cNvPr>
          <p:cNvSpPr>
            <a:spLocks noGrp="1"/>
          </p:cNvSpPr>
          <p:nvPr>
            <p:ph type="ctrTitle"/>
          </p:nvPr>
        </p:nvSpPr>
        <p:spPr>
          <a:xfrm>
            <a:off x="1607976" y="1530219"/>
            <a:ext cx="9144000" cy="944045"/>
          </a:xfrm>
        </p:spPr>
        <p:txBody>
          <a:bodyPr/>
          <a:lstStyle/>
          <a:p>
            <a:r>
              <a:rPr lang="en-US" dirty="0"/>
              <a:t>Ankle Pain</a:t>
            </a:r>
          </a:p>
        </p:txBody>
      </p:sp>
      <p:sp>
        <p:nvSpPr>
          <p:cNvPr id="3" name="Subtitle 2">
            <a:extLst>
              <a:ext uri="{FF2B5EF4-FFF2-40B4-BE49-F238E27FC236}">
                <a16:creationId xmlns:a16="http://schemas.microsoft.com/office/drawing/2014/main" id="{1F4D603A-7EEC-4D1E-B5C5-4348356C0753}"/>
              </a:ext>
            </a:extLst>
          </p:cNvPr>
          <p:cNvSpPr>
            <a:spLocks noGrp="1"/>
          </p:cNvSpPr>
          <p:nvPr>
            <p:ph type="subTitle" idx="1"/>
          </p:nvPr>
        </p:nvSpPr>
        <p:spPr/>
        <p:txBody>
          <a:bodyPr>
            <a:normAutofit lnSpcReduction="10000"/>
          </a:bodyPr>
          <a:lstStyle/>
          <a:p>
            <a:r>
              <a:rPr lang="en-US" dirty="0"/>
              <a:t>Angie Aceves </a:t>
            </a:r>
          </a:p>
          <a:p>
            <a:endParaRPr lang="en-US" dirty="0"/>
          </a:p>
          <a:p>
            <a:r>
              <a:rPr lang="en-US" dirty="0"/>
              <a:t>Diagnostic Radiology</a:t>
            </a:r>
          </a:p>
          <a:p>
            <a:r>
              <a:rPr lang="en-US" dirty="0"/>
              <a:t>Corresponding faculty member name</a:t>
            </a:r>
          </a:p>
        </p:txBody>
      </p:sp>
    </p:spTree>
    <p:extLst>
      <p:ext uri="{BB962C8B-B14F-4D97-AF65-F5344CB8AC3E}">
        <p14:creationId xmlns:p14="http://schemas.microsoft.com/office/powerpoint/2010/main" val="1329531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A3E4D-42FE-4E5B-8173-4AE1EB9FF7C4}"/>
              </a:ext>
            </a:extLst>
          </p:cNvPr>
          <p:cNvSpPr>
            <a:spLocks noGrp="1"/>
          </p:cNvSpPr>
          <p:nvPr>
            <p:ph type="title"/>
          </p:nvPr>
        </p:nvSpPr>
        <p:spPr/>
        <p:txBody>
          <a:bodyPr/>
          <a:lstStyle/>
          <a:p>
            <a:r>
              <a:rPr lang="en-US" dirty="0"/>
              <a:t>Treatment Options </a:t>
            </a:r>
          </a:p>
        </p:txBody>
      </p:sp>
      <p:sp>
        <p:nvSpPr>
          <p:cNvPr id="3" name="Content Placeholder 2">
            <a:extLst>
              <a:ext uri="{FF2B5EF4-FFF2-40B4-BE49-F238E27FC236}">
                <a16:creationId xmlns:a16="http://schemas.microsoft.com/office/drawing/2014/main" id="{9926C16A-92B4-442D-826A-B26B6147E53E}"/>
              </a:ext>
            </a:extLst>
          </p:cNvPr>
          <p:cNvSpPr>
            <a:spLocks noGrp="1"/>
          </p:cNvSpPr>
          <p:nvPr>
            <p:ph idx="1"/>
          </p:nvPr>
        </p:nvSpPr>
        <p:spPr>
          <a:xfrm>
            <a:off x="838200" y="1631404"/>
            <a:ext cx="10515600" cy="4351338"/>
          </a:xfrm>
        </p:spPr>
        <p:txBody>
          <a:bodyPr/>
          <a:lstStyle/>
          <a:p>
            <a:pPr marL="0" indent="0">
              <a:buNone/>
            </a:pPr>
            <a:endParaRPr lang="en-US" dirty="0"/>
          </a:p>
          <a:p>
            <a:r>
              <a:rPr lang="en-US" dirty="0"/>
              <a:t>Short leg walking cast vs cast boot</a:t>
            </a:r>
          </a:p>
          <a:p>
            <a:pPr lvl="1"/>
            <a:r>
              <a:rPr lang="en-US" dirty="0"/>
              <a:t>if intact mortise, no </a:t>
            </a:r>
            <a:r>
              <a:rPr lang="en-US" dirty="0" err="1"/>
              <a:t>talar</a:t>
            </a:r>
            <a:r>
              <a:rPr lang="en-US" dirty="0"/>
              <a:t> shift, and &lt; 3mm displacement</a:t>
            </a:r>
          </a:p>
          <a:p>
            <a:r>
              <a:rPr lang="en-US" b="1" dirty="0"/>
              <a:t>ORIF</a:t>
            </a:r>
          </a:p>
          <a:p>
            <a:pPr lvl="1"/>
            <a:r>
              <a:rPr lang="en-US" dirty="0"/>
              <a:t>if </a:t>
            </a:r>
            <a:r>
              <a:rPr lang="en-US" dirty="0" err="1"/>
              <a:t>talar</a:t>
            </a:r>
            <a:r>
              <a:rPr lang="en-US" dirty="0"/>
              <a:t> shift or &gt; 3 mm of displacement</a:t>
            </a:r>
            <a:endParaRPr lang="en-US" b="1" dirty="0"/>
          </a:p>
          <a:p>
            <a:r>
              <a:rPr lang="en-US" b="1" dirty="0"/>
              <a:t>Total contact casting</a:t>
            </a:r>
          </a:p>
          <a:p>
            <a:pPr lvl="1"/>
            <a:r>
              <a:rPr lang="en-US" dirty="0"/>
              <a:t>elderly or unable to undergo surgical intervention</a:t>
            </a:r>
          </a:p>
          <a:p>
            <a:pPr marL="457200" lvl="1" indent="0">
              <a:buNone/>
            </a:pPr>
            <a:endParaRPr lang="en-US" b="1" dirty="0"/>
          </a:p>
          <a:p>
            <a:pPr lvl="1"/>
            <a:endParaRPr lang="en-US" dirty="0"/>
          </a:p>
        </p:txBody>
      </p:sp>
      <p:pic>
        <p:nvPicPr>
          <p:cNvPr id="1030" name="Picture 6">
            <a:hlinkClick r:id="rId2" tooltip="question"/>
            <a:extLst>
              <a:ext uri="{FF2B5EF4-FFF2-40B4-BE49-F238E27FC236}">
                <a16:creationId xmlns:a16="http://schemas.microsoft.com/office/drawing/2014/main" id="{585D9F2E-4268-E24E-9BDC-7D7CB0A8A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100" y="-411163"/>
            <a:ext cx="177800" cy="17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442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95AC7-F6A9-4F22-B0E1-F66A46D7ED2B}"/>
              </a:ext>
            </a:extLst>
          </p:cNvPr>
          <p:cNvSpPr>
            <a:spLocks noGrp="1"/>
          </p:cNvSpPr>
          <p:nvPr>
            <p:ph type="title"/>
          </p:nvPr>
        </p:nvSpPr>
        <p:spPr>
          <a:xfrm>
            <a:off x="306272" y="51866"/>
            <a:ext cx="6795655" cy="1325563"/>
          </a:xfrm>
        </p:spPr>
        <p:txBody>
          <a:bodyPr/>
          <a:lstStyle/>
          <a:p>
            <a:r>
              <a:rPr lang="en-US" dirty="0"/>
              <a:t>The Ottawa Ankle Rules</a:t>
            </a:r>
          </a:p>
        </p:txBody>
      </p:sp>
      <p:sp>
        <p:nvSpPr>
          <p:cNvPr id="3" name="Content Placeholder 2">
            <a:extLst>
              <a:ext uri="{FF2B5EF4-FFF2-40B4-BE49-F238E27FC236}">
                <a16:creationId xmlns:a16="http://schemas.microsoft.com/office/drawing/2014/main" id="{EEF6E428-8077-41B8-9F1B-89348564C8C2}"/>
              </a:ext>
            </a:extLst>
          </p:cNvPr>
          <p:cNvSpPr>
            <a:spLocks noGrp="1"/>
          </p:cNvSpPr>
          <p:nvPr>
            <p:ph idx="1"/>
          </p:nvPr>
        </p:nvSpPr>
        <p:spPr>
          <a:xfrm>
            <a:off x="-4419600" y="-6719285"/>
            <a:ext cx="10515600" cy="4351338"/>
          </a:xfrm>
        </p:spPr>
        <p:txBody>
          <a:bodyPr/>
          <a:lstStyle/>
          <a:p>
            <a:r>
              <a:rPr lang="en-US" dirty="0"/>
              <a:t>Discuss whether case was in accordance to the ACR appropriateness guidelines</a:t>
            </a:r>
          </a:p>
          <a:p>
            <a:pPr lvl="1"/>
            <a:r>
              <a:rPr lang="en-US" dirty="0"/>
              <a:t>Can include a screenshot of the table with the modality completed highlighted</a:t>
            </a:r>
          </a:p>
          <a:p>
            <a:pPr lvl="1"/>
            <a:endParaRPr lang="en-US" dirty="0"/>
          </a:p>
          <a:p>
            <a:r>
              <a:rPr lang="en-US" dirty="0"/>
              <a:t>Discuss the cost of the imaging throughout the entirety of the case</a:t>
            </a:r>
          </a:p>
          <a:p>
            <a:r>
              <a:rPr lang="en-US" dirty="0"/>
              <a:t>Must include </a:t>
            </a:r>
            <a:r>
              <a:rPr lang="en-US" dirty="0" err="1"/>
              <a:t>url</a:t>
            </a:r>
            <a:r>
              <a:rPr lang="en-US" dirty="0"/>
              <a:t> or reference to the cost calculations</a:t>
            </a:r>
          </a:p>
        </p:txBody>
      </p:sp>
      <p:sp>
        <p:nvSpPr>
          <p:cNvPr id="6" name="Content Placeholder 2">
            <a:extLst>
              <a:ext uri="{FF2B5EF4-FFF2-40B4-BE49-F238E27FC236}">
                <a16:creationId xmlns:a16="http://schemas.microsoft.com/office/drawing/2014/main" id="{D8AA3C7B-3A78-354A-903C-3E47E0714AB4}"/>
              </a:ext>
            </a:extLst>
          </p:cNvPr>
          <p:cNvSpPr txBox="1">
            <a:spLocks/>
          </p:cNvSpPr>
          <p:nvPr/>
        </p:nvSpPr>
        <p:spPr>
          <a:xfrm>
            <a:off x="394855" y="1560166"/>
            <a:ext cx="5701145" cy="43167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An ankle X-Ray series is only required if there is any pain in the malleolar zone and...</a:t>
            </a:r>
          </a:p>
          <a:p>
            <a:pPr lvl="1"/>
            <a:r>
              <a:rPr lang="en-US" sz="1800" dirty="0"/>
              <a:t>Bone tenderness at the posterior edge or tip of the lateral malleolus (A)</a:t>
            </a:r>
          </a:p>
          <a:p>
            <a:pPr marL="1371600" lvl="3" indent="0">
              <a:buNone/>
            </a:pPr>
            <a:r>
              <a:rPr lang="en-US" b="1" dirty="0"/>
              <a:t>		</a:t>
            </a:r>
            <a:r>
              <a:rPr lang="en-US" sz="1600" b="1" dirty="0"/>
              <a:t>OR</a:t>
            </a:r>
          </a:p>
          <a:p>
            <a:pPr lvl="1"/>
            <a:r>
              <a:rPr lang="en-US" sz="1800" dirty="0"/>
              <a:t>Bone tenderness at the posterior edge or tip of the medial malleolus (B)</a:t>
            </a:r>
          </a:p>
          <a:p>
            <a:pPr marL="1371600" lvl="3" indent="0">
              <a:buNone/>
            </a:pPr>
            <a:r>
              <a:rPr lang="en-US" b="1" dirty="0"/>
              <a:t>		</a:t>
            </a:r>
            <a:r>
              <a:rPr lang="en-US" sz="1600" b="1" dirty="0"/>
              <a:t>OR</a:t>
            </a:r>
          </a:p>
          <a:p>
            <a:pPr lvl="1"/>
            <a:r>
              <a:rPr lang="en-US" sz="1800" dirty="0"/>
              <a:t>An inability to bear weight both immediately and in the emergency department for four steps</a:t>
            </a:r>
          </a:p>
          <a:p>
            <a:pPr lvl="1"/>
            <a:endParaRPr lang="en-US" dirty="0"/>
          </a:p>
        </p:txBody>
      </p:sp>
      <p:pic>
        <p:nvPicPr>
          <p:cNvPr id="10" name="Picture 9">
            <a:extLst>
              <a:ext uri="{FF2B5EF4-FFF2-40B4-BE49-F238E27FC236}">
                <a16:creationId xmlns:a16="http://schemas.microsoft.com/office/drawing/2014/main" id="{BE69A365-8513-5744-BC9A-8C2B598F62F8}"/>
              </a:ext>
            </a:extLst>
          </p:cNvPr>
          <p:cNvPicPr>
            <a:picLocks noChangeAspect="1"/>
          </p:cNvPicPr>
          <p:nvPr/>
        </p:nvPicPr>
        <p:blipFill>
          <a:blip r:embed="rId2"/>
          <a:stretch>
            <a:fillRect/>
          </a:stretch>
        </p:blipFill>
        <p:spPr>
          <a:xfrm>
            <a:off x="7350776" y="150665"/>
            <a:ext cx="3887936" cy="3054160"/>
          </a:xfrm>
          <a:prstGeom prst="rect">
            <a:avLst/>
          </a:prstGeom>
        </p:spPr>
      </p:pic>
      <p:pic>
        <p:nvPicPr>
          <p:cNvPr id="11" name="Picture 10">
            <a:extLst>
              <a:ext uri="{FF2B5EF4-FFF2-40B4-BE49-F238E27FC236}">
                <a16:creationId xmlns:a16="http://schemas.microsoft.com/office/drawing/2014/main" id="{31654D81-1578-6E40-9B89-31208F29683B}"/>
              </a:ext>
            </a:extLst>
          </p:cNvPr>
          <p:cNvPicPr>
            <a:picLocks noChangeAspect="1"/>
          </p:cNvPicPr>
          <p:nvPr/>
        </p:nvPicPr>
        <p:blipFill>
          <a:blip r:embed="rId3"/>
          <a:stretch>
            <a:fillRect/>
          </a:stretch>
        </p:blipFill>
        <p:spPr>
          <a:xfrm>
            <a:off x="7350776" y="3429000"/>
            <a:ext cx="3887936" cy="3078341"/>
          </a:xfrm>
          <a:prstGeom prst="rect">
            <a:avLst/>
          </a:prstGeom>
        </p:spPr>
      </p:pic>
    </p:spTree>
    <p:extLst>
      <p:ext uri="{BB962C8B-B14F-4D97-AF65-F5344CB8AC3E}">
        <p14:creationId xmlns:p14="http://schemas.microsoft.com/office/powerpoint/2010/main" val="2026272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002C4B-4A91-F643-B085-F27B98211C5B}"/>
              </a:ext>
            </a:extLst>
          </p:cNvPr>
          <p:cNvSpPr>
            <a:spLocks noGrp="1"/>
          </p:cNvSpPr>
          <p:nvPr>
            <p:ph type="title"/>
          </p:nvPr>
        </p:nvSpPr>
        <p:spPr>
          <a:xfrm>
            <a:off x="270164" y="187804"/>
            <a:ext cx="10515600" cy="1325563"/>
          </a:xfrm>
        </p:spPr>
        <p:txBody>
          <a:bodyPr/>
          <a:lstStyle/>
          <a:p>
            <a:r>
              <a:rPr lang="en-US" dirty="0"/>
              <a:t>The Ottawa Ankle Rules</a:t>
            </a:r>
          </a:p>
        </p:txBody>
      </p:sp>
      <p:sp>
        <p:nvSpPr>
          <p:cNvPr id="5" name="Content Placeholder 2">
            <a:extLst>
              <a:ext uri="{FF2B5EF4-FFF2-40B4-BE49-F238E27FC236}">
                <a16:creationId xmlns:a16="http://schemas.microsoft.com/office/drawing/2014/main" id="{B9BF6132-342D-BD46-B7B8-F6B8D2F8BB5D}"/>
              </a:ext>
            </a:extLst>
          </p:cNvPr>
          <p:cNvSpPr txBox="1">
            <a:spLocks/>
          </p:cNvSpPr>
          <p:nvPr/>
        </p:nvSpPr>
        <p:spPr>
          <a:xfrm>
            <a:off x="270164" y="1690688"/>
            <a:ext cx="5701145" cy="43167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A foot X-Ray series is only required if there is any pain the midfoot zone and…</a:t>
            </a:r>
          </a:p>
          <a:p>
            <a:pPr lvl="1"/>
            <a:r>
              <a:rPr lang="en-US" sz="1800" dirty="0"/>
              <a:t>Bone tenderness at the base of the fifth metatarsal (C)</a:t>
            </a:r>
            <a:endParaRPr lang="en-US" sz="1600" dirty="0"/>
          </a:p>
          <a:p>
            <a:pPr marL="914400" lvl="2" indent="0">
              <a:buNone/>
            </a:pPr>
            <a:r>
              <a:rPr lang="en-US" sz="1600" b="1" dirty="0"/>
              <a:t>	OR</a:t>
            </a:r>
          </a:p>
          <a:p>
            <a:pPr lvl="1"/>
            <a:r>
              <a:rPr lang="en-US" sz="1800" dirty="0"/>
              <a:t>Bone tenderness at the navicular (D)</a:t>
            </a:r>
            <a:endParaRPr lang="en-US" sz="1600" dirty="0"/>
          </a:p>
          <a:p>
            <a:pPr marL="914400" lvl="2" indent="0">
              <a:buNone/>
            </a:pPr>
            <a:r>
              <a:rPr lang="en-US" sz="1600" b="1" dirty="0"/>
              <a:t>	OR</a:t>
            </a:r>
          </a:p>
          <a:p>
            <a:pPr lvl="1"/>
            <a:r>
              <a:rPr lang="en-US" sz="1800" dirty="0"/>
              <a:t>And inability to bear weight both immediately and in the emergency department for four steps</a:t>
            </a:r>
          </a:p>
          <a:p>
            <a:pPr lvl="1"/>
            <a:endParaRPr lang="en-US" dirty="0"/>
          </a:p>
        </p:txBody>
      </p:sp>
      <p:pic>
        <p:nvPicPr>
          <p:cNvPr id="6" name="Picture 5">
            <a:extLst>
              <a:ext uri="{FF2B5EF4-FFF2-40B4-BE49-F238E27FC236}">
                <a16:creationId xmlns:a16="http://schemas.microsoft.com/office/drawing/2014/main" id="{0E94BECA-6E9A-354D-A4AE-FB60FF2162BA}"/>
              </a:ext>
            </a:extLst>
          </p:cNvPr>
          <p:cNvPicPr>
            <a:picLocks noChangeAspect="1"/>
          </p:cNvPicPr>
          <p:nvPr/>
        </p:nvPicPr>
        <p:blipFill>
          <a:blip r:embed="rId2"/>
          <a:stretch>
            <a:fillRect/>
          </a:stretch>
        </p:blipFill>
        <p:spPr>
          <a:xfrm>
            <a:off x="7662005" y="187805"/>
            <a:ext cx="3887936" cy="3054160"/>
          </a:xfrm>
          <a:prstGeom prst="rect">
            <a:avLst/>
          </a:prstGeom>
        </p:spPr>
      </p:pic>
      <p:pic>
        <p:nvPicPr>
          <p:cNvPr id="7" name="Picture 6">
            <a:extLst>
              <a:ext uri="{FF2B5EF4-FFF2-40B4-BE49-F238E27FC236}">
                <a16:creationId xmlns:a16="http://schemas.microsoft.com/office/drawing/2014/main" id="{13B35B31-5454-654D-AE49-EAB1C510B247}"/>
              </a:ext>
            </a:extLst>
          </p:cNvPr>
          <p:cNvPicPr>
            <a:picLocks noChangeAspect="1"/>
          </p:cNvPicPr>
          <p:nvPr/>
        </p:nvPicPr>
        <p:blipFill>
          <a:blip r:embed="rId3"/>
          <a:stretch>
            <a:fillRect/>
          </a:stretch>
        </p:blipFill>
        <p:spPr>
          <a:xfrm>
            <a:off x="7662006" y="3386543"/>
            <a:ext cx="3887936" cy="3078341"/>
          </a:xfrm>
          <a:prstGeom prst="rect">
            <a:avLst/>
          </a:prstGeom>
        </p:spPr>
      </p:pic>
    </p:spTree>
    <p:extLst>
      <p:ext uri="{BB962C8B-B14F-4D97-AF65-F5344CB8AC3E}">
        <p14:creationId xmlns:p14="http://schemas.microsoft.com/office/powerpoint/2010/main" val="2080005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644FF-9D42-C94C-9B3A-E3D219A683EA}"/>
              </a:ext>
            </a:extLst>
          </p:cNvPr>
          <p:cNvSpPr>
            <a:spLocks noGrp="1"/>
          </p:cNvSpPr>
          <p:nvPr>
            <p:ph type="title"/>
          </p:nvPr>
        </p:nvSpPr>
        <p:spPr/>
        <p:txBody>
          <a:bodyPr/>
          <a:lstStyle/>
          <a:p>
            <a:r>
              <a:rPr lang="en-US" dirty="0" err="1"/>
              <a:t>Lauge</a:t>
            </a:r>
            <a:r>
              <a:rPr lang="en-US" dirty="0"/>
              <a:t>-Hanse</a:t>
            </a:r>
          </a:p>
        </p:txBody>
      </p:sp>
      <p:pic>
        <p:nvPicPr>
          <p:cNvPr id="4" name="Content Placeholder 3">
            <a:extLst>
              <a:ext uri="{FF2B5EF4-FFF2-40B4-BE49-F238E27FC236}">
                <a16:creationId xmlns:a16="http://schemas.microsoft.com/office/drawing/2014/main" id="{EB71B4BC-93F0-E243-B706-6CDA86704D4B}"/>
              </a:ext>
            </a:extLst>
          </p:cNvPr>
          <p:cNvPicPr>
            <a:picLocks noGrp="1" noChangeAspect="1"/>
          </p:cNvPicPr>
          <p:nvPr>
            <p:ph idx="1"/>
          </p:nvPr>
        </p:nvPicPr>
        <p:blipFill>
          <a:blip r:embed="rId2"/>
          <a:stretch>
            <a:fillRect/>
          </a:stretch>
        </p:blipFill>
        <p:spPr>
          <a:xfrm>
            <a:off x="1214812" y="1825625"/>
            <a:ext cx="9762376" cy="4351338"/>
          </a:xfrm>
          <a:prstGeom prst="rect">
            <a:avLst/>
          </a:prstGeom>
        </p:spPr>
      </p:pic>
    </p:spTree>
    <p:extLst>
      <p:ext uri="{BB962C8B-B14F-4D97-AF65-F5344CB8AC3E}">
        <p14:creationId xmlns:p14="http://schemas.microsoft.com/office/powerpoint/2010/main" val="4074070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06C618-20DF-8F45-8B0D-004843FCD5EB}"/>
              </a:ext>
            </a:extLst>
          </p:cNvPr>
          <p:cNvSpPr txBox="1">
            <a:spLocks noGrp="1"/>
          </p:cNvSpPr>
          <p:nvPr>
            <p:ph type="title"/>
          </p:nvPr>
        </p:nvSpPr>
        <p:spPr>
          <a:xfrm>
            <a:off x="1619250" y="5308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2"/>
                </a:solidFill>
                <a:latin typeface="+mj-lt"/>
                <a:ea typeface="+mj-ea"/>
                <a:cs typeface="+mj-cs"/>
              </a:defRPr>
            </a:lvl1pPr>
          </a:lstStyle>
          <a:p>
            <a:r>
              <a:rPr lang="en-US" dirty="0"/>
              <a:t>ACR appropriateness Criteria</a:t>
            </a:r>
          </a:p>
        </p:txBody>
      </p:sp>
      <p:pic>
        <p:nvPicPr>
          <p:cNvPr id="5" name="Picture 4">
            <a:extLst>
              <a:ext uri="{FF2B5EF4-FFF2-40B4-BE49-F238E27FC236}">
                <a16:creationId xmlns:a16="http://schemas.microsoft.com/office/drawing/2014/main" id="{9408DA25-6DA6-3C4F-9641-6FB91317DCA3}"/>
              </a:ext>
            </a:extLst>
          </p:cNvPr>
          <p:cNvPicPr>
            <a:picLocks noChangeAspect="1"/>
          </p:cNvPicPr>
          <p:nvPr/>
        </p:nvPicPr>
        <p:blipFill>
          <a:blip r:embed="rId2"/>
          <a:stretch>
            <a:fillRect/>
          </a:stretch>
        </p:blipFill>
        <p:spPr>
          <a:xfrm>
            <a:off x="1619250" y="1378652"/>
            <a:ext cx="7807383" cy="4806247"/>
          </a:xfrm>
          <a:prstGeom prst="rect">
            <a:avLst/>
          </a:prstGeom>
        </p:spPr>
      </p:pic>
    </p:spTree>
    <p:extLst>
      <p:ext uri="{BB962C8B-B14F-4D97-AF65-F5344CB8AC3E}">
        <p14:creationId xmlns:p14="http://schemas.microsoft.com/office/powerpoint/2010/main" val="2636998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E43E-EE6B-4D0E-9EB6-B62AE224F76E}"/>
              </a:ext>
            </a:extLst>
          </p:cNvPr>
          <p:cNvSpPr>
            <a:spLocks noGrp="1"/>
          </p:cNvSpPr>
          <p:nvPr>
            <p:ph type="title"/>
          </p:nvPr>
        </p:nvSpPr>
        <p:spPr/>
        <p:txBody>
          <a:bodyPr/>
          <a:lstStyle/>
          <a:p>
            <a:pPr algn="ctr"/>
            <a:r>
              <a:rPr lang="en-US" dirty="0"/>
              <a:t>Take Home Points / Teaching points</a:t>
            </a:r>
          </a:p>
        </p:txBody>
      </p:sp>
      <p:sp>
        <p:nvSpPr>
          <p:cNvPr id="3" name="Content Placeholder 2">
            <a:extLst>
              <a:ext uri="{FF2B5EF4-FFF2-40B4-BE49-F238E27FC236}">
                <a16:creationId xmlns:a16="http://schemas.microsoft.com/office/drawing/2014/main" id="{C661F59D-59F8-4BDF-92E4-0CD9CE3332D3}"/>
              </a:ext>
            </a:extLst>
          </p:cNvPr>
          <p:cNvSpPr>
            <a:spLocks noGrp="1"/>
          </p:cNvSpPr>
          <p:nvPr>
            <p:ph idx="1"/>
          </p:nvPr>
        </p:nvSpPr>
        <p:spPr>
          <a:xfrm>
            <a:off x="3096207" y="1599873"/>
            <a:ext cx="5999585" cy="4351338"/>
          </a:xfrm>
        </p:spPr>
        <p:txBody>
          <a:bodyPr>
            <a:normAutofit lnSpcReduction="10000"/>
          </a:bodyPr>
          <a:lstStyle/>
          <a:p>
            <a:r>
              <a:rPr lang="en-US" sz="2400" dirty="0"/>
              <a:t>The Ottawa Ankle Rules allow for a clinical decision rule to determine the need for diagnostic imaging for ankle and/or foot trauma</a:t>
            </a:r>
          </a:p>
          <a:p>
            <a:r>
              <a:rPr lang="en-US" sz="2400" dirty="0" err="1"/>
              <a:t>Lauge</a:t>
            </a:r>
            <a:r>
              <a:rPr lang="en-US" sz="2400" dirty="0"/>
              <a:t>-Hansen has been shown to predict the observed (via MRI) ligamentous injury in less than 50% of operatively treated fractures</a:t>
            </a:r>
          </a:p>
          <a:p>
            <a:r>
              <a:rPr lang="en-US" sz="2400" dirty="0"/>
              <a:t>Clinical judgement should prevail over the rules if the patient is intoxicated or uncooperative, has other distracting painful injuries, has diminished sensation in their legs, has gross swelling which prevents palpation of the malleolar bone tenderness</a:t>
            </a:r>
          </a:p>
          <a:p>
            <a:endParaRPr lang="en-US" dirty="0"/>
          </a:p>
          <a:p>
            <a:endParaRPr lang="en-US" dirty="0"/>
          </a:p>
        </p:txBody>
      </p:sp>
    </p:spTree>
    <p:extLst>
      <p:ext uri="{BB962C8B-B14F-4D97-AF65-F5344CB8AC3E}">
        <p14:creationId xmlns:p14="http://schemas.microsoft.com/office/powerpoint/2010/main" val="2875372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20E37-7B66-41A1-8FEB-27409046569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B2A8D92A-C1BE-4879-8A55-1A3252D8F73F}"/>
              </a:ext>
            </a:extLst>
          </p:cNvPr>
          <p:cNvSpPr>
            <a:spLocks noGrp="1"/>
          </p:cNvSpPr>
          <p:nvPr>
            <p:ph idx="1"/>
          </p:nvPr>
        </p:nvSpPr>
        <p:spPr/>
        <p:txBody>
          <a:bodyPr/>
          <a:lstStyle/>
          <a:p>
            <a:r>
              <a:rPr lang="en-US" dirty="0"/>
              <a:t>https://</a:t>
            </a:r>
            <a:r>
              <a:rPr lang="en-US" dirty="0" err="1"/>
              <a:t>acsearch.acr.org</a:t>
            </a:r>
            <a:r>
              <a:rPr lang="en-US" dirty="0"/>
              <a:t>/docs/69436/Narrative/</a:t>
            </a:r>
          </a:p>
          <a:p>
            <a:r>
              <a:rPr lang="en-US" dirty="0">
                <a:solidFill>
                  <a:schemeClr val="bg1"/>
                </a:solidFill>
              </a:rPr>
              <a:t>https://</a:t>
            </a:r>
            <a:r>
              <a:rPr lang="en-US" dirty="0" err="1">
                <a:solidFill>
                  <a:schemeClr val="bg1"/>
                </a:solidFill>
              </a:rPr>
              <a:t>www.orthobullets.com</a:t>
            </a:r>
            <a:r>
              <a:rPr lang="en-US" dirty="0">
                <a:solidFill>
                  <a:schemeClr val="bg1"/>
                </a:solidFill>
              </a:rPr>
              <a:t>/trauma/1047/ankle-fractures</a:t>
            </a:r>
          </a:p>
          <a:p>
            <a:r>
              <a:rPr lang="en-US" dirty="0"/>
              <a:t>http://</a:t>
            </a:r>
            <a:r>
              <a:rPr lang="en-US" dirty="0" err="1"/>
              <a:t>www.theottawarules.ca</a:t>
            </a:r>
            <a:r>
              <a:rPr lang="en-US" dirty="0"/>
              <a:t>/</a:t>
            </a:r>
            <a:r>
              <a:rPr lang="en-US" dirty="0" err="1"/>
              <a:t>ankle_rules</a:t>
            </a:r>
            <a:endParaRPr lang="en-US" dirty="0"/>
          </a:p>
          <a:p>
            <a:r>
              <a:rPr lang="en-US" dirty="0"/>
              <a:t>http://</a:t>
            </a:r>
            <a:r>
              <a:rPr lang="en-US" dirty="0" err="1"/>
              <a:t>www.pedxray.com</a:t>
            </a:r>
            <a:r>
              <a:rPr lang="en-US" dirty="0"/>
              <a:t>/modules/images/</a:t>
            </a:r>
            <a:r>
              <a:rPr lang="en-US" dirty="0" err="1"/>
              <a:t>images.php?id</a:t>
            </a:r>
            <a:r>
              <a:rPr lang="en-US" dirty="0"/>
              <a:t>=10&amp;image=347&amp;langue=</a:t>
            </a:r>
            <a:r>
              <a:rPr lang="en-US" dirty="0" err="1"/>
              <a:t>en&amp;menu</a:t>
            </a:r>
            <a:r>
              <a:rPr lang="en-US" dirty="0"/>
              <a:t>=34&amp;sousmenu=188</a:t>
            </a:r>
          </a:p>
          <a:p>
            <a:endParaRPr lang="en-US" dirty="0"/>
          </a:p>
        </p:txBody>
      </p:sp>
    </p:spTree>
    <p:extLst>
      <p:ext uri="{BB962C8B-B14F-4D97-AF65-F5344CB8AC3E}">
        <p14:creationId xmlns:p14="http://schemas.microsoft.com/office/powerpoint/2010/main" val="3958697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CD889A8-B64D-41BC-828B-03492D48A7F6}"/>
              </a:ext>
            </a:extLst>
          </p:cNvPr>
          <p:cNvPicPr>
            <a:picLocks noChangeAspect="1"/>
          </p:cNvPicPr>
          <p:nvPr/>
        </p:nvPicPr>
        <p:blipFill rotWithShape="1">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5000"/>
          <a:stretch/>
        </p:blipFill>
        <p:spPr>
          <a:xfrm>
            <a:off x="20" y="1"/>
            <a:ext cx="12191980" cy="6857999"/>
          </a:xfrm>
          <a:prstGeom prst="rect">
            <a:avLst/>
          </a:prstGeom>
        </p:spPr>
      </p:pic>
      <p:sp>
        <p:nvSpPr>
          <p:cNvPr id="4" name="Title 3">
            <a:extLst>
              <a:ext uri="{FF2B5EF4-FFF2-40B4-BE49-F238E27FC236}">
                <a16:creationId xmlns:a16="http://schemas.microsoft.com/office/drawing/2014/main" id="{9770EF68-5AB2-40F5-80ED-3EA72D586AFE}"/>
              </a:ext>
            </a:extLst>
          </p:cNvPr>
          <p:cNvSpPr>
            <a:spLocks noGrp="1"/>
          </p:cNvSpPr>
          <p:nvPr>
            <p:ph type="ctrTitle"/>
          </p:nvPr>
        </p:nvSpPr>
        <p:spPr>
          <a:xfrm>
            <a:off x="1524000" y="1150354"/>
            <a:ext cx="9144000" cy="2900518"/>
          </a:xfrm>
        </p:spPr>
        <p:txBody>
          <a:bodyPr>
            <a:normAutofit/>
          </a:bodyPr>
          <a:lstStyle/>
          <a:p>
            <a:r>
              <a:rPr lang="en-US" dirty="0">
                <a:solidFill>
                  <a:srgbClr val="FFFFFF"/>
                </a:solidFill>
              </a:rPr>
              <a:t>Questions?</a:t>
            </a:r>
          </a:p>
        </p:txBody>
      </p:sp>
    </p:spTree>
    <p:extLst>
      <p:ext uri="{BB962C8B-B14F-4D97-AF65-F5344CB8AC3E}">
        <p14:creationId xmlns:p14="http://schemas.microsoft.com/office/powerpoint/2010/main" val="42752287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1E91-4F42-403A-A4AF-58C8F8A7DFB1}"/>
              </a:ext>
            </a:extLst>
          </p:cNvPr>
          <p:cNvSpPr>
            <a:spLocks noGrp="1"/>
          </p:cNvSpPr>
          <p:nvPr>
            <p:ph type="title"/>
          </p:nvPr>
        </p:nvSpPr>
        <p:spPr/>
        <p:txBody>
          <a:bodyPr/>
          <a:lstStyle/>
          <a:p>
            <a:r>
              <a:rPr lang="en-US" dirty="0"/>
              <a:t>Clinical History</a:t>
            </a:r>
          </a:p>
        </p:txBody>
      </p:sp>
      <p:sp>
        <p:nvSpPr>
          <p:cNvPr id="3" name="Content Placeholder 2">
            <a:extLst>
              <a:ext uri="{FF2B5EF4-FFF2-40B4-BE49-F238E27FC236}">
                <a16:creationId xmlns:a16="http://schemas.microsoft.com/office/drawing/2014/main" id="{D147E120-3F07-4FB1-9690-F2D8CBCB0969}"/>
              </a:ext>
            </a:extLst>
          </p:cNvPr>
          <p:cNvSpPr>
            <a:spLocks noGrp="1"/>
          </p:cNvSpPr>
          <p:nvPr>
            <p:ph idx="1"/>
          </p:nvPr>
        </p:nvSpPr>
        <p:spPr/>
        <p:txBody>
          <a:bodyPr>
            <a:normAutofit lnSpcReduction="10000"/>
          </a:bodyPr>
          <a:lstStyle/>
          <a:p>
            <a:r>
              <a:rPr lang="en-US" dirty="0"/>
              <a:t>73 year old female presents to the emergency department with right ankle pain. She has history of a ground level fall two weeks ago that was placed in a splint at outside hospital but did not have follow up. She presented today because she bumped her ankle and had significant pain.</a:t>
            </a:r>
          </a:p>
          <a:p>
            <a:pPr lvl="1"/>
            <a:r>
              <a:rPr lang="en-US" dirty="0"/>
              <a:t>On physical exam patient is unable to bear weight on right ankle. RLE has mild edema. Bruising over the anterior aspect of the tibia and bilateral malleoli with tenderness to palpation.  RLE is neurovascularly intact, DP pulse 2+ and normal capillary refills. </a:t>
            </a:r>
          </a:p>
          <a:p>
            <a:pPr lvl="1"/>
            <a:r>
              <a:rPr lang="en-US" dirty="0"/>
              <a:t>Patient denies pain elsewhere. Normal vital signs, no other pertinent physical findings. </a:t>
            </a:r>
          </a:p>
          <a:p>
            <a:pPr lvl="1"/>
            <a:r>
              <a:rPr lang="en-US" dirty="0"/>
              <a:t>No other significant PMH</a:t>
            </a:r>
          </a:p>
        </p:txBody>
      </p:sp>
    </p:spTree>
    <p:extLst>
      <p:ext uri="{BB962C8B-B14F-4D97-AF65-F5344CB8AC3E}">
        <p14:creationId xmlns:p14="http://schemas.microsoft.com/office/powerpoint/2010/main" val="3364752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0F2D3E-BA88-F84A-8EF7-FD1CEEEB9C80}"/>
              </a:ext>
            </a:extLst>
          </p:cNvPr>
          <p:cNvPicPr>
            <a:picLocks noChangeAspect="1"/>
          </p:cNvPicPr>
          <p:nvPr/>
        </p:nvPicPr>
        <p:blipFill rotWithShape="1">
          <a:blip r:embed="rId2"/>
          <a:srcRect l="16823" r="23029" b="1574"/>
          <a:stretch/>
        </p:blipFill>
        <p:spPr>
          <a:xfrm rot="180844">
            <a:off x="6157544" y="789391"/>
            <a:ext cx="4581876" cy="4851129"/>
          </a:xfrm>
          <a:prstGeom prst="rect">
            <a:avLst/>
          </a:prstGeom>
        </p:spPr>
      </p:pic>
      <p:sp>
        <p:nvSpPr>
          <p:cNvPr id="3" name="Title 1">
            <a:extLst>
              <a:ext uri="{FF2B5EF4-FFF2-40B4-BE49-F238E27FC236}">
                <a16:creationId xmlns:a16="http://schemas.microsoft.com/office/drawing/2014/main" id="{F0243C4D-C27E-0541-8756-756B794194E9}"/>
              </a:ext>
            </a:extLst>
          </p:cNvPr>
          <p:cNvSpPr txBox="1">
            <a:spLocks/>
          </p:cNvSpPr>
          <p:nvPr/>
        </p:nvSpPr>
        <p:spPr>
          <a:xfrm>
            <a:off x="2137805" y="71682"/>
            <a:ext cx="8415895" cy="923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2"/>
                </a:solidFill>
                <a:latin typeface="+mj-lt"/>
                <a:ea typeface="+mj-ea"/>
                <a:cs typeface="+mj-cs"/>
              </a:defRPr>
            </a:lvl1pPr>
          </a:lstStyle>
          <a:p>
            <a:r>
              <a:rPr lang="en-US" sz="3200" dirty="0"/>
              <a:t>Lateral Ankle View Normal vs Abnormal</a:t>
            </a:r>
          </a:p>
        </p:txBody>
      </p:sp>
      <p:sp>
        <p:nvSpPr>
          <p:cNvPr id="4" name="TextBox 3">
            <a:extLst>
              <a:ext uri="{FF2B5EF4-FFF2-40B4-BE49-F238E27FC236}">
                <a16:creationId xmlns:a16="http://schemas.microsoft.com/office/drawing/2014/main" id="{6E1276D1-042F-AD47-859A-C245A809A525}"/>
              </a:ext>
            </a:extLst>
          </p:cNvPr>
          <p:cNvSpPr txBox="1"/>
          <p:nvPr/>
        </p:nvSpPr>
        <p:spPr>
          <a:xfrm>
            <a:off x="791355" y="5923164"/>
            <a:ext cx="9571730" cy="646331"/>
          </a:xfrm>
          <a:prstGeom prst="rect">
            <a:avLst/>
          </a:prstGeom>
          <a:noFill/>
        </p:spPr>
        <p:txBody>
          <a:bodyPr wrap="square" rtlCol="0">
            <a:spAutoFit/>
          </a:bodyPr>
          <a:lstStyle/>
          <a:p>
            <a:r>
              <a:rPr lang="en-US" dirty="0">
                <a:solidFill>
                  <a:schemeClr val="bg1"/>
                </a:solidFill>
              </a:rPr>
              <a:t>The distal tibiofibular syndesmosis is widened</a:t>
            </a:r>
          </a:p>
          <a:p>
            <a:r>
              <a:rPr lang="en-US" dirty="0">
                <a:solidFill>
                  <a:schemeClr val="bg1"/>
                </a:solidFill>
              </a:rPr>
              <a:t> </a:t>
            </a:r>
          </a:p>
        </p:txBody>
      </p:sp>
      <p:sp>
        <p:nvSpPr>
          <p:cNvPr id="5" name="TextBox 4">
            <a:extLst>
              <a:ext uri="{FF2B5EF4-FFF2-40B4-BE49-F238E27FC236}">
                <a16:creationId xmlns:a16="http://schemas.microsoft.com/office/drawing/2014/main" id="{79E06A0D-4FDC-C94E-AA13-188FF4FDF893}"/>
              </a:ext>
            </a:extLst>
          </p:cNvPr>
          <p:cNvSpPr txBox="1"/>
          <p:nvPr/>
        </p:nvSpPr>
        <p:spPr>
          <a:xfrm>
            <a:off x="10514401" y="3889054"/>
            <a:ext cx="1001510" cy="307777"/>
          </a:xfrm>
          <a:prstGeom prst="rect">
            <a:avLst/>
          </a:prstGeom>
          <a:noFill/>
        </p:spPr>
        <p:txBody>
          <a:bodyPr wrap="square" rtlCol="0">
            <a:spAutoFit/>
          </a:bodyPr>
          <a:lstStyle/>
          <a:p>
            <a:r>
              <a:rPr lang="en-US" sz="1400" dirty="0">
                <a:solidFill>
                  <a:schemeClr val="bg1"/>
                </a:solidFill>
              </a:rPr>
              <a:t>Calcaneus</a:t>
            </a:r>
          </a:p>
        </p:txBody>
      </p:sp>
      <p:cxnSp>
        <p:nvCxnSpPr>
          <p:cNvPr id="7" name="Straight Connector 6">
            <a:extLst>
              <a:ext uri="{FF2B5EF4-FFF2-40B4-BE49-F238E27FC236}">
                <a16:creationId xmlns:a16="http://schemas.microsoft.com/office/drawing/2014/main" id="{A1A3D0BB-83F9-DB4B-8A3C-FB370C181355}"/>
              </a:ext>
            </a:extLst>
          </p:cNvPr>
          <p:cNvCxnSpPr>
            <a:cxnSpLocks/>
            <a:stCxn id="5" idx="1"/>
          </p:cNvCxnSpPr>
          <p:nvPr/>
        </p:nvCxnSpPr>
        <p:spPr>
          <a:xfrm flipH="1">
            <a:off x="9574895" y="4042943"/>
            <a:ext cx="939506" cy="153886"/>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E53C9BA-1796-7F47-ACA9-5028D9BCAFBB}"/>
              </a:ext>
            </a:extLst>
          </p:cNvPr>
          <p:cNvSpPr txBox="1"/>
          <p:nvPr/>
        </p:nvSpPr>
        <p:spPr>
          <a:xfrm>
            <a:off x="10363085" y="3179046"/>
            <a:ext cx="1133895" cy="307777"/>
          </a:xfrm>
          <a:prstGeom prst="rect">
            <a:avLst/>
          </a:prstGeom>
          <a:noFill/>
        </p:spPr>
        <p:txBody>
          <a:bodyPr wrap="square" rtlCol="0">
            <a:spAutoFit/>
          </a:bodyPr>
          <a:lstStyle/>
          <a:p>
            <a:r>
              <a:rPr lang="en-US" sz="1400" dirty="0">
                <a:solidFill>
                  <a:schemeClr val="bg1"/>
                </a:solidFill>
              </a:rPr>
              <a:t>Tibiofibular</a:t>
            </a:r>
          </a:p>
        </p:txBody>
      </p:sp>
      <p:cxnSp>
        <p:nvCxnSpPr>
          <p:cNvPr id="10" name="Straight Connector 9">
            <a:extLst>
              <a:ext uri="{FF2B5EF4-FFF2-40B4-BE49-F238E27FC236}">
                <a16:creationId xmlns:a16="http://schemas.microsoft.com/office/drawing/2014/main" id="{FC7FF02A-19C9-1241-A2E8-9E8CE3306D68}"/>
              </a:ext>
            </a:extLst>
          </p:cNvPr>
          <p:cNvCxnSpPr>
            <a:cxnSpLocks/>
          </p:cNvCxnSpPr>
          <p:nvPr/>
        </p:nvCxnSpPr>
        <p:spPr>
          <a:xfrm>
            <a:off x="8877090" y="3159173"/>
            <a:ext cx="1218372" cy="117217"/>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6991BA5-B39E-274E-A23A-468B86342674}"/>
              </a:ext>
            </a:extLst>
          </p:cNvPr>
          <p:cNvSpPr txBox="1"/>
          <p:nvPr/>
        </p:nvSpPr>
        <p:spPr>
          <a:xfrm>
            <a:off x="6281445" y="3213419"/>
            <a:ext cx="1277790" cy="276999"/>
          </a:xfrm>
          <a:prstGeom prst="rect">
            <a:avLst/>
          </a:prstGeom>
          <a:noFill/>
        </p:spPr>
        <p:txBody>
          <a:bodyPr wrap="square" rtlCol="0">
            <a:spAutoFit/>
          </a:bodyPr>
          <a:lstStyle/>
          <a:p>
            <a:r>
              <a:rPr lang="en-US" sz="1200" dirty="0">
                <a:solidFill>
                  <a:schemeClr val="bg1"/>
                </a:solidFill>
              </a:rPr>
              <a:t>Navicular</a:t>
            </a:r>
          </a:p>
        </p:txBody>
      </p:sp>
      <p:sp>
        <p:nvSpPr>
          <p:cNvPr id="15" name="TextBox 14">
            <a:extLst>
              <a:ext uri="{FF2B5EF4-FFF2-40B4-BE49-F238E27FC236}">
                <a16:creationId xmlns:a16="http://schemas.microsoft.com/office/drawing/2014/main" id="{2C7EE5EF-AD61-1B4D-ABE4-CE9314B7A22D}"/>
              </a:ext>
            </a:extLst>
          </p:cNvPr>
          <p:cNvSpPr txBox="1"/>
          <p:nvPr/>
        </p:nvSpPr>
        <p:spPr>
          <a:xfrm>
            <a:off x="5996695" y="3830460"/>
            <a:ext cx="1099547" cy="276999"/>
          </a:xfrm>
          <a:prstGeom prst="rect">
            <a:avLst/>
          </a:prstGeom>
          <a:noFill/>
        </p:spPr>
        <p:txBody>
          <a:bodyPr wrap="square" rtlCol="0">
            <a:spAutoFit/>
          </a:bodyPr>
          <a:lstStyle/>
          <a:p>
            <a:r>
              <a:rPr lang="en-US" sz="1200" dirty="0">
                <a:solidFill>
                  <a:schemeClr val="bg1"/>
                </a:solidFill>
              </a:rPr>
              <a:t>Cuneiform</a:t>
            </a:r>
          </a:p>
        </p:txBody>
      </p:sp>
      <p:pic>
        <p:nvPicPr>
          <p:cNvPr id="41" name="Picture 40">
            <a:extLst>
              <a:ext uri="{FF2B5EF4-FFF2-40B4-BE49-F238E27FC236}">
                <a16:creationId xmlns:a16="http://schemas.microsoft.com/office/drawing/2014/main" id="{185FC011-9087-0E49-9ABC-A04ECB451EDA}"/>
              </a:ext>
            </a:extLst>
          </p:cNvPr>
          <p:cNvPicPr>
            <a:picLocks noChangeAspect="1"/>
          </p:cNvPicPr>
          <p:nvPr/>
        </p:nvPicPr>
        <p:blipFill rotWithShape="1">
          <a:blip r:embed="rId3"/>
          <a:srcRect t="4467" r="2827"/>
          <a:stretch/>
        </p:blipFill>
        <p:spPr>
          <a:xfrm>
            <a:off x="676089" y="934836"/>
            <a:ext cx="3562192" cy="4683108"/>
          </a:xfrm>
          <a:prstGeom prst="rect">
            <a:avLst/>
          </a:prstGeom>
        </p:spPr>
      </p:pic>
      <p:cxnSp>
        <p:nvCxnSpPr>
          <p:cNvPr id="47" name="Straight Connector 46">
            <a:extLst>
              <a:ext uri="{FF2B5EF4-FFF2-40B4-BE49-F238E27FC236}">
                <a16:creationId xmlns:a16="http://schemas.microsoft.com/office/drawing/2014/main" id="{61DFE184-2907-5A4B-B29C-5FADAB7AB660}"/>
              </a:ext>
            </a:extLst>
          </p:cNvPr>
          <p:cNvCxnSpPr>
            <a:cxnSpLocks/>
          </p:cNvCxnSpPr>
          <p:nvPr/>
        </p:nvCxnSpPr>
        <p:spPr>
          <a:xfrm flipH="1">
            <a:off x="6745705" y="3922295"/>
            <a:ext cx="617621" cy="84221"/>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43CA5F3-FB61-DA45-874E-0441FEDBAD2E}"/>
              </a:ext>
            </a:extLst>
          </p:cNvPr>
          <p:cNvCxnSpPr>
            <a:cxnSpLocks/>
          </p:cNvCxnSpPr>
          <p:nvPr/>
        </p:nvCxnSpPr>
        <p:spPr>
          <a:xfrm flipH="1" flipV="1">
            <a:off x="6624823" y="4363737"/>
            <a:ext cx="14683" cy="172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221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BD74CD-1FF2-5647-AF20-E5BF23CF5EB6}"/>
              </a:ext>
            </a:extLst>
          </p:cNvPr>
          <p:cNvPicPr>
            <a:picLocks noChangeAspect="1"/>
          </p:cNvPicPr>
          <p:nvPr/>
        </p:nvPicPr>
        <p:blipFill rotWithShape="1">
          <a:blip r:embed="rId2"/>
          <a:srcRect r="27114"/>
          <a:stretch/>
        </p:blipFill>
        <p:spPr>
          <a:xfrm>
            <a:off x="6466126" y="662155"/>
            <a:ext cx="4769167" cy="5052845"/>
          </a:xfrm>
          <a:prstGeom prst="rect">
            <a:avLst/>
          </a:prstGeom>
        </p:spPr>
      </p:pic>
      <p:sp>
        <p:nvSpPr>
          <p:cNvPr id="3" name="TextBox 2">
            <a:extLst>
              <a:ext uri="{FF2B5EF4-FFF2-40B4-BE49-F238E27FC236}">
                <a16:creationId xmlns:a16="http://schemas.microsoft.com/office/drawing/2014/main" id="{C08F32A6-5EE0-884B-8DE2-6AD4BD995284}"/>
              </a:ext>
            </a:extLst>
          </p:cNvPr>
          <p:cNvSpPr txBox="1"/>
          <p:nvPr/>
        </p:nvSpPr>
        <p:spPr>
          <a:xfrm>
            <a:off x="2909850" y="23540"/>
            <a:ext cx="6854635" cy="523220"/>
          </a:xfrm>
          <a:prstGeom prst="rect">
            <a:avLst/>
          </a:prstGeom>
          <a:noFill/>
        </p:spPr>
        <p:txBody>
          <a:bodyPr wrap="square" rtlCol="0">
            <a:spAutoFit/>
          </a:bodyPr>
          <a:lstStyle/>
          <a:p>
            <a:r>
              <a:rPr lang="en-US" sz="2800" dirty="0">
                <a:solidFill>
                  <a:schemeClr val="bg1"/>
                </a:solidFill>
              </a:rPr>
              <a:t>AP Ankle view Normal vs Abnormal</a:t>
            </a:r>
          </a:p>
        </p:txBody>
      </p:sp>
      <p:sp>
        <p:nvSpPr>
          <p:cNvPr id="4" name="TextBox 3">
            <a:extLst>
              <a:ext uri="{FF2B5EF4-FFF2-40B4-BE49-F238E27FC236}">
                <a16:creationId xmlns:a16="http://schemas.microsoft.com/office/drawing/2014/main" id="{DADE9A3D-4A8A-8540-99F2-BF1969AB991B}"/>
              </a:ext>
            </a:extLst>
          </p:cNvPr>
          <p:cNvSpPr txBox="1"/>
          <p:nvPr/>
        </p:nvSpPr>
        <p:spPr>
          <a:xfrm>
            <a:off x="9632072" y="1036049"/>
            <a:ext cx="835657" cy="307777"/>
          </a:xfrm>
          <a:prstGeom prst="rect">
            <a:avLst/>
          </a:prstGeom>
          <a:noFill/>
        </p:spPr>
        <p:txBody>
          <a:bodyPr wrap="square" rtlCol="0">
            <a:spAutoFit/>
          </a:bodyPr>
          <a:lstStyle/>
          <a:p>
            <a:r>
              <a:rPr lang="en-US" sz="1400" dirty="0">
                <a:solidFill>
                  <a:schemeClr val="bg1"/>
                </a:solidFill>
              </a:rPr>
              <a:t>Tibia</a:t>
            </a:r>
          </a:p>
        </p:txBody>
      </p:sp>
      <p:sp>
        <p:nvSpPr>
          <p:cNvPr id="5" name="TextBox 4">
            <a:extLst>
              <a:ext uri="{FF2B5EF4-FFF2-40B4-BE49-F238E27FC236}">
                <a16:creationId xmlns:a16="http://schemas.microsoft.com/office/drawing/2014/main" id="{D12CB1DE-093C-2E42-A373-9EDF6D800149}"/>
              </a:ext>
            </a:extLst>
          </p:cNvPr>
          <p:cNvSpPr txBox="1"/>
          <p:nvPr/>
        </p:nvSpPr>
        <p:spPr>
          <a:xfrm>
            <a:off x="5431042" y="830440"/>
            <a:ext cx="830196" cy="307777"/>
          </a:xfrm>
          <a:prstGeom prst="rect">
            <a:avLst/>
          </a:prstGeom>
          <a:noFill/>
        </p:spPr>
        <p:txBody>
          <a:bodyPr wrap="square" rtlCol="0">
            <a:spAutoFit/>
          </a:bodyPr>
          <a:lstStyle/>
          <a:p>
            <a:r>
              <a:rPr lang="en-US" sz="1400" dirty="0">
                <a:solidFill>
                  <a:schemeClr val="bg1"/>
                </a:solidFill>
              </a:rPr>
              <a:t>Fibula</a:t>
            </a:r>
            <a:endParaRPr lang="en-US" sz="1400" dirty="0"/>
          </a:p>
        </p:txBody>
      </p:sp>
      <p:sp>
        <p:nvSpPr>
          <p:cNvPr id="7" name="TextBox 6">
            <a:extLst>
              <a:ext uri="{FF2B5EF4-FFF2-40B4-BE49-F238E27FC236}">
                <a16:creationId xmlns:a16="http://schemas.microsoft.com/office/drawing/2014/main" id="{3B3176C2-3316-0E45-B256-3D5E6384D5CD}"/>
              </a:ext>
            </a:extLst>
          </p:cNvPr>
          <p:cNvSpPr txBox="1"/>
          <p:nvPr/>
        </p:nvSpPr>
        <p:spPr>
          <a:xfrm>
            <a:off x="5593530" y="2343193"/>
            <a:ext cx="1335415" cy="523220"/>
          </a:xfrm>
          <a:prstGeom prst="rect">
            <a:avLst/>
          </a:prstGeom>
          <a:noFill/>
        </p:spPr>
        <p:txBody>
          <a:bodyPr wrap="square" rtlCol="0">
            <a:spAutoFit/>
          </a:bodyPr>
          <a:lstStyle/>
          <a:p>
            <a:r>
              <a:rPr lang="en-US" sz="1400" dirty="0">
                <a:solidFill>
                  <a:schemeClr val="bg1"/>
                </a:solidFill>
                <a:sym typeface="Wingdings" pitchFamily="2" charset="2"/>
              </a:rPr>
              <a:t>Medial Malleolus</a:t>
            </a:r>
            <a:endParaRPr lang="en-US" sz="1400" dirty="0">
              <a:solidFill>
                <a:schemeClr val="bg1"/>
              </a:solidFill>
            </a:endParaRPr>
          </a:p>
        </p:txBody>
      </p:sp>
      <p:sp>
        <p:nvSpPr>
          <p:cNvPr id="8" name="TextBox 7">
            <a:extLst>
              <a:ext uri="{FF2B5EF4-FFF2-40B4-BE49-F238E27FC236}">
                <a16:creationId xmlns:a16="http://schemas.microsoft.com/office/drawing/2014/main" id="{A92A40B7-9949-2C43-A3EE-EFBC1EDCA766}"/>
              </a:ext>
            </a:extLst>
          </p:cNvPr>
          <p:cNvSpPr txBox="1"/>
          <p:nvPr/>
        </p:nvSpPr>
        <p:spPr>
          <a:xfrm>
            <a:off x="6001641" y="3505028"/>
            <a:ext cx="830196" cy="276999"/>
          </a:xfrm>
          <a:prstGeom prst="rect">
            <a:avLst/>
          </a:prstGeom>
          <a:noFill/>
        </p:spPr>
        <p:txBody>
          <a:bodyPr wrap="square" rtlCol="0">
            <a:spAutoFit/>
          </a:bodyPr>
          <a:lstStyle/>
          <a:p>
            <a:r>
              <a:rPr lang="en-US" sz="1200" dirty="0">
                <a:solidFill>
                  <a:schemeClr val="bg1"/>
                </a:solidFill>
              </a:rPr>
              <a:t>Talus</a:t>
            </a:r>
            <a:endParaRPr lang="en-US" sz="1200" dirty="0"/>
          </a:p>
        </p:txBody>
      </p:sp>
      <p:cxnSp>
        <p:nvCxnSpPr>
          <p:cNvPr id="10" name="Straight Connector 9">
            <a:extLst>
              <a:ext uri="{FF2B5EF4-FFF2-40B4-BE49-F238E27FC236}">
                <a16:creationId xmlns:a16="http://schemas.microsoft.com/office/drawing/2014/main" id="{ED614808-67AD-4740-9083-324FDD1F678B}"/>
              </a:ext>
            </a:extLst>
          </p:cNvPr>
          <p:cNvCxnSpPr>
            <a:cxnSpLocks/>
          </p:cNvCxnSpPr>
          <p:nvPr/>
        </p:nvCxnSpPr>
        <p:spPr>
          <a:xfrm flipV="1">
            <a:off x="6198606" y="984329"/>
            <a:ext cx="1294282" cy="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8126D03-526D-D946-A192-F52C6F7F2341}"/>
              </a:ext>
            </a:extLst>
          </p:cNvPr>
          <p:cNvCxnSpPr>
            <a:cxnSpLocks/>
          </p:cNvCxnSpPr>
          <p:nvPr/>
        </p:nvCxnSpPr>
        <p:spPr>
          <a:xfrm>
            <a:off x="8850709" y="1189938"/>
            <a:ext cx="75636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39A57A-7C0D-F54B-9CDE-E5131EB5B6D3}"/>
              </a:ext>
            </a:extLst>
          </p:cNvPr>
          <p:cNvCxnSpPr>
            <a:cxnSpLocks/>
          </p:cNvCxnSpPr>
          <p:nvPr/>
        </p:nvCxnSpPr>
        <p:spPr>
          <a:xfrm>
            <a:off x="6441123" y="2604803"/>
            <a:ext cx="652091" cy="215035"/>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1783C3FB-8CD2-4C44-BDD5-BCD7D717678A}"/>
              </a:ext>
            </a:extLst>
          </p:cNvPr>
          <p:cNvPicPr>
            <a:picLocks noChangeAspect="1"/>
          </p:cNvPicPr>
          <p:nvPr/>
        </p:nvPicPr>
        <p:blipFill rotWithShape="1">
          <a:blip r:embed="rId3"/>
          <a:srcRect t="5487" r="3635"/>
          <a:stretch/>
        </p:blipFill>
        <p:spPr>
          <a:xfrm>
            <a:off x="681867" y="1036050"/>
            <a:ext cx="3409185" cy="4436463"/>
          </a:xfrm>
          <a:prstGeom prst="rect">
            <a:avLst/>
          </a:prstGeom>
        </p:spPr>
      </p:pic>
      <p:sp>
        <p:nvSpPr>
          <p:cNvPr id="29" name="TextBox 28">
            <a:extLst>
              <a:ext uri="{FF2B5EF4-FFF2-40B4-BE49-F238E27FC236}">
                <a16:creationId xmlns:a16="http://schemas.microsoft.com/office/drawing/2014/main" id="{BD286DB1-DDAF-3041-A55D-156BA32D848A}"/>
              </a:ext>
            </a:extLst>
          </p:cNvPr>
          <p:cNvSpPr txBox="1"/>
          <p:nvPr/>
        </p:nvSpPr>
        <p:spPr>
          <a:xfrm>
            <a:off x="1077686" y="5892800"/>
            <a:ext cx="9488714" cy="369332"/>
          </a:xfrm>
          <a:prstGeom prst="rect">
            <a:avLst/>
          </a:prstGeom>
          <a:noFill/>
        </p:spPr>
        <p:txBody>
          <a:bodyPr wrap="square" rtlCol="0">
            <a:spAutoFit/>
          </a:bodyPr>
          <a:lstStyle/>
          <a:p>
            <a:r>
              <a:rPr lang="en-US" dirty="0">
                <a:solidFill>
                  <a:schemeClr val="bg1"/>
                </a:solidFill>
              </a:rPr>
              <a:t>Medial tilt of the talus, which is laterally </a:t>
            </a:r>
            <a:r>
              <a:rPr lang="en-US" dirty="0" err="1">
                <a:solidFill>
                  <a:schemeClr val="bg1"/>
                </a:solidFill>
              </a:rPr>
              <a:t>subluxed</a:t>
            </a:r>
            <a:r>
              <a:rPr lang="en-US" dirty="0">
                <a:solidFill>
                  <a:schemeClr val="bg1"/>
                </a:solidFill>
              </a:rPr>
              <a:t> relative to the distal tibia.</a:t>
            </a:r>
          </a:p>
        </p:txBody>
      </p:sp>
    </p:spTree>
    <p:extLst>
      <p:ext uri="{BB962C8B-B14F-4D97-AF65-F5344CB8AC3E}">
        <p14:creationId xmlns:p14="http://schemas.microsoft.com/office/powerpoint/2010/main" val="3382123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D84745-06A7-3644-9AF1-E21E397510DA}"/>
              </a:ext>
            </a:extLst>
          </p:cNvPr>
          <p:cNvPicPr>
            <a:picLocks noChangeAspect="1"/>
          </p:cNvPicPr>
          <p:nvPr/>
        </p:nvPicPr>
        <p:blipFill rotWithShape="1">
          <a:blip r:embed="rId2"/>
          <a:srcRect r="33145"/>
          <a:stretch/>
        </p:blipFill>
        <p:spPr>
          <a:xfrm>
            <a:off x="6778047" y="737877"/>
            <a:ext cx="4114632" cy="4980535"/>
          </a:xfrm>
          <a:prstGeom prst="rect">
            <a:avLst/>
          </a:prstGeom>
        </p:spPr>
      </p:pic>
      <p:sp>
        <p:nvSpPr>
          <p:cNvPr id="3" name="TextBox 2">
            <a:extLst>
              <a:ext uri="{FF2B5EF4-FFF2-40B4-BE49-F238E27FC236}">
                <a16:creationId xmlns:a16="http://schemas.microsoft.com/office/drawing/2014/main" id="{3530C08D-969F-094F-9266-637E63E0887A}"/>
              </a:ext>
            </a:extLst>
          </p:cNvPr>
          <p:cNvSpPr txBox="1"/>
          <p:nvPr/>
        </p:nvSpPr>
        <p:spPr>
          <a:xfrm>
            <a:off x="7127165" y="1652819"/>
            <a:ext cx="778929" cy="307777"/>
          </a:xfrm>
          <a:prstGeom prst="rect">
            <a:avLst/>
          </a:prstGeom>
          <a:noFill/>
        </p:spPr>
        <p:txBody>
          <a:bodyPr wrap="square" rtlCol="0">
            <a:spAutoFit/>
          </a:bodyPr>
          <a:lstStyle/>
          <a:p>
            <a:r>
              <a:rPr lang="en-US" sz="1400" dirty="0">
                <a:solidFill>
                  <a:schemeClr val="bg1"/>
                </a:solidFill>
              </a:rPr>
              <a:t>Fibula</a:t>
            </a:r>
            <a:endParaRPr lang="en-US" sz="1400" dirty="0"/>
          </a:p>
        </p:txBody>
      </p:sp>
      <p:sp>
        <p:nvSpPr>
          <p:cNvPr id="4" name="TextBox 3">
            <a:extLst>
              <a:ext uri="{FF2B5EF4-FFF2-40B4-BE49-F238E27FC236}">
                <a16:creationId xmlns:a16="http://schemas.microsoft.com/office/drawing/2014/main" id="{87E3D600-B89F-9A41-877E-C330DEAC02CB}"/>
              </a:ext>
            </a:extLst>
          </p:cNvPr>
          <p:cNvSpPr txBox="1"/>
          <p:nvPr/>
        </p:nvSpPr>
        <p:spPr>
          <a:xfrm>
            <a:off x="6478061" y="2723142"/>
            <a:ext cx="1404269" cy="307777"/>
          </a:xfrm>
          <a:prstGeom prst="rect">
            <a:avLst/>
          </a:prstGeom>
          <a:noFill/>
        </p:spPr>
        <p:txBody>
          <a:bodyPr wrap="square" rtlCol="0">
            <a:spAutoFit/>
          </a:bodyPr>
          <a:lstStyle/>
          <a:p>
            <a:r>
              <a:rPr lang="en-US" sz="1400" dirty="0">
                <a:solidFill>
                  <a:schemeClr val="bg1"/>
                </a:solidFill>
              </a:rPr>
              <a:t>Shaft of Fibula</a:t>
            </a:r>
            <a:endParaRPr lang="en-US" sz="1400" dirty="0"/>
          </a:p>
        </p:txBody>
      </p:sp>
      <p:sp>
        <p:nvSpPr>
          <p:cNvPr id="5" name="TextBox 4">
            <a:extLst>
              <a:ext uri="{FF2B5EF4-FFF2-40B4-BE49-F238E27FC236}">
                <a16:creationId xmlns:a16="http://schemas.microsoft.com/office/drawing/2014/main" id="{C5306F3B-C770-C447-ADB5-CCBC27369B44}"/>
              </a:ext>
            </a:extLst>
          </p:cNvPr>
          <p:cNvSpPr txBox="1"/>
          <p:nvPr/>
        </p:nvSpPr>
        <p:spPr>
          <a:xfrm>
            <a:off x="10579230" y="2221379"/>
            <a:ext cx="1312468" cy="307777"/>
          </a:xfrm>
          <a:prstGeom prst="rect">
            <a:avLst/>
          </a:prstGeom>
          <a:noFill/>
        </p:spPr>
        <p:txBody>
          <a:bodyPr wrap="square" rtlCol="0">
            <a:spAutoFit/>
          </a:bodyPr>
          <a:lstStyle/>
          <a:p>
            <a:r>
              <a:rPr lang="en-US" sz="1400" dirty="0">
                <a:solidFill>
                  <a:schemeClr val="bg1"/>
                </a:solidFill>
              </a:rPr>
              <a:t>Shaft of Tibia</a:t>
            </a:r>
          </a:p>
        </p:txBody>
      </p:sp>
      <p:cxnSp>
        <p:nvCxnSpPr>
          <p:cNvPr id="14" name="Straight Connector 13">
            <a:extLst>
              <a:ext uri="{FF2B5EF4-FFF2-40B4-BE49-F238E27FC236}">
                <a16:creationId xmlns:a16="http://schemas.microsoft.com/office/drawing/2014/main" id="{FE32245B-4102-5443-A102-855206729ACD}"/>
              </a:ext>
            </a:extLst>
          </p:cNvPr>
          <p:cNvCxnSpPr>
            <a:cxnSpLocks/>
          </p:cNvCxnSpPr>
          <p:nvPr/>
        </p:nvCxnSpPr>
        <p:spPr>
          <a:xfrm flipH="1">
            <a:off x="8599944" y="1794409"/>
            <a:ext cx="1401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29A1C6F-895E-B140-BB51-799087837875}"/>
              </a:ext>
            </a:extLst>
          </p:cNvPr>
          <p:cNvCxnSpPr>
            <a:cxnSpLocks/>
          </p:cNvCxnSpPr>
          <p:nvPr/>
        </p:nvCxnSpPr>
        <p:spPr>
          <a:xfrm flipH="1">
            <a:off x="8673983" y="2843712"/>
            <a:ext cx="18074"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692A2C-873A-6943-B231-59658CE19222}"/>
              </a:ext>
            </a:extLst>
          </p:cNvPr>
          <p:cNvCxnSpPr>
            <a:cxnSpLocks/>
          </p:cNvCxnSpPr>
          <p:nvPr/>
        </p:nvCxnSpPr>
        <p:spPr>
          <a:xfrm>
            <a:off x="9476512" y="2259875"/>
            <a:ext cx="78121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B36B86-A2B8-8245-BB92-AE3A9B57FFE7}"/>
              </a:ext>
            </a:extLst>
          </p:cNvPr>
          <p:cNvCxnSpPr>
            <a:cxnSpLocks/>
          </p:cNvCxnSpPr>
          <p:nvPr/>
        </p:nvCxnSpPr>
        <p:spPr>
          <a:xfrm flipV="1">
            <a:off x="9897452" y="4748811"/>
            <a:ext cx="535057" cy="46"/>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25A8AC8-CBD1-8243-BA20-C8D8CE0692D1}"/>
              </a:ext>
            </a:extLst>
          </p:cNvPr>
          <p:cNvSpPr txBox="1"/>
          <p:nvPr/>
        </p:nvSpPr>
        <p:spPr>
          <a:xfrm>
            <a:off x="10775336" y="4581908"/>
            <a:ext cx="1000163" cy="523220"/>
          </a:xfrm>
          <a:prstGeom prst="rect">
            <a:avLst/>
          </a:prstGeom>
          <a:noFill/>
        </p:spPr>
        <p:txBody>
          <a:bodyPr wrap="square" rtlCol="0">
            <a:spAutoFit/>
          </a:bodyPr>
          <a:lstStyle/>
          <a:p>
            <a:r>
              <a:rPr lang="en-US" sz="1400" dirty="0">
                <a:solidFill>
                  <a:schemeClr val="bg1"/>
                </a:solidFill>
              </a:rPr>
              <a:t>Medial Malleolus</a:t>
            </a:r>
          </a:p>
        </p:txBody>
      </p:sp>
      <p:cxnSp>
        <p:nvCxnSpPr>
          <p:cNvPr id="24" name="Straight Connector 23">
            <a:extLst>
              <a:ext uri="{FF2B5EF4-FFF2-40B4-BE49-F238E27FC236}">
                <a16:creationId xmlns:a16="http://schemas.microsoft.com/office/drawing/2014/main" id="{76ADA32A-E667-9844-B69D-AF327AD5C41B}"/>
              </a:ext>
            </a:extLst>
          </p:cNvPr>
          <p:cNvCxnSpPr>
            <a:cxnSpLocks/>
          </p:cNvCxnSpPr>
          <p:nvPr/>
        </p:nvCxnSpPr>
        <p:spPr>
          <a:xfrm>
            <a:off x="9671024" y="5297832"/>
            <a:ext cx="545988" cy="1"/>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6EF2F98-4379-3D4E-BF9F-BE51BFE3300F}"/>
              </a:ext>
            </a:extLst>
          </p:cNvPr>
          <p:cNvSpPr txBox="1"/>
          <p:nvPr/>
        </p:nvSpPr>
        <p:spPr>
          <a:xfrm>
            <a:off x="10634482" y="5259971"/>
            <a:ext cx="1110684" cy="461665"/>
          </a:xfrm>
          <a:prstGeom prst="rect">
            <a:avLst/>
          </a:prstGeom>
          <a:noFill/>
        </p:spPr>
        <p:txBody>
          <a:bodyPr wrap="square" rtlCol="0">
            <a:spAutoFit/>
          </a:bodyPr>
          <a:lstStyle/>
          <a:p>
            <a:r>
              <a:rPr lang="en-US" sz="1200" dirty="0">
                <a:solidFill>
                  <a:schemeClr val="bg1"/>
                </a:solidFill>
              </a:rPr>
              <a:t>Centre for distal tibia</a:t>
            </a:r>
          </a:p>
        </p:txBody>
      </p:sp>
      <p:sp>
        <p:nvSpPr>
          <p:cNvPr id="26" name="TextBox 25">
            <a:extLst>
              <a:ext uri="{FF2B5EF4-FFF2-40B4-BE49-F238E27FC236}">
                <a16:creationId xmlns:a16="http://schemas.microsoft.com/office/drawing/2014/main" id="{740FDD1F-CC29-FC4D-9D45-044793F88F6B}"/>
              </a:ext>
            </a:extLst>
          </p:cNvPr>
          <p:cNvSpPr txBox="1"/>
          <p:nvPr/>
        </p:nvSpPr>
        <p:spPr>
          <a:xfrm>
            <a:off x="6926607" y="5288227"/>
            <a:ext cx="926817" cy="461665"/>
          </a:xfrm>
          <a:prstGeom prst="rect">
            <a:avLst/>
          </a:prstGeom>
          <a:noFill/>
        </p:spPr>
        <p:txBody>
          <a:bodyPr wrap="square" rtlCol="0">
            <a:spAutoFit/>
          </a:bodyPr>
          <a:lstStyle/>
          <a:p>
            <a:r>
              <a:rPr lang="en-US" sz="1200" dirty="0">
                <a:solidFill>
                  <a:schemeClr val="bg1"/>
                </a:solidFill>
              </a:rPr>
              <a:t>Lateral Malleolus</a:t>
            </a:r>
          </a:p>
        </p:txBody>
      </p:sp>
      <p:cxnSp>
        <p:nvCxnSpPr>
          <p:cNvPr id="28" name="Straight Connector 27">
            <a:extLst>
              <a:ext uri="{FF2B5EF4-FFF2-40B4-BE49-F238E27FC236}">
                <a16:creationId xmlns:a16="http://schemas.microsoft.com/office/drawing/2014/main" id="{24340A5F-D857-7541-B64D-3C6FC1BE131B}"/>
              </a:ext>
            </a:extLst>
          </p:cNvPr>
          <p:cNvCxnSpPr>
            <a:cxnSpLocks/>
          </p:cNvCxnSpPr>
          <p:nvPr/>
        </p:nvCxnSpPr>
        <p:spPr>
          <a:xfrm>
            <a:off x="7633550" y="5535706"/>
            <a:ext cx="637569" cy="1"/>
          </a:xfrm>
          <a:prstGeom prst="line">
            <a:avLst/>
          </a:prstGeom>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EFD58F4E-56D9-EE4D-9257-8027E300C485}"/>
              </a:ext>
            </a:extLst>
          </p:cNvPr>
          <p:cNvPicPr>
            <a:picLocks noChangeAspect="1"/>
          </p:cNvPicPr>
          <p:nvPr/>
        </p:nvPicPr>
        <p:blipFill rotWithShape="1">
          <a:blip r:embed="rId3"/>
          <a:srcRect l="-717" t="18398" r="6917" b="2304"/>
          <a:stretch/>
        </p:blipFill>
        <p:spPr>
          <a:xfrm>
            <a:off x="860541" y="695235"/>
            <a:ext cx="4409646" cy="4999667"/>
          </a:xfrm>
          <a:prstGeom prst="rect">
            <a:avLst/>
          </a:prstGeom>
        </p:spPr>
      </p:pic>
      <p:sp>
        <p:nvSpPr>
          <p:cNvPr id="41" name="TextBox 40">
            <a:extLst>
              <a:ext uri="{FF2B5EF4-FFF2-40B4-BE49-F238E27FC236}">
                <a16:creationId xmlns:a16="http://schemas.microsoft.com/office/drawing/2014/main" id="{F108AD3C-6F3B-0345-999E-08AE0A5284A6}"/>
              </a:ext>
            </a:extLst>
          </p:cNvPr>
          <p:cNvSpPr txBox="1"/>
          <p:nvPr/>
        </p:nvSpPr>
        <p:spPr>
          <a:xfrm>
            <a:off x="3603500" y="182925"/>
            <a:ext cx="7660967" cy="400110"/>
          </a:xfrm>
          <a:prstGeom prst="rect">
            <a:avLst/>
          </a:prstGeom>
          <a:noFill/>
        </p:spPr>
        <p:txBody>
          <a:bodyPr wrap="square" rtlCol="0">
            <a:spAutoFit/>
          </a:bodyPr>
          <a:lstStyle/>
          <a:p>
            <a:r>
              <a:rPr lang="en-US" sz="2000" dirty="0">
                <a:solidFill>
                  <a:schemeClr val="bg1"/>
                </a:solidFill>
              </a:rPr>
              <a:t>Tib Fib AP Lateral Normal vs Abnormal</a:t>
            </a:r>
          </a:p>
        </p:txBody>
      </p:sp>
      <p:sp>
        <p:nvSpPr>
          <p:cNvPr id="57" name="TextBox 56">
            <a:extLst>
              <a:ext uri="{FF2B5EF4-FFF2-40B4-BE49-F238E27FC236}">
                <a16:creationId xmlns:a16="http://schemas.microsoft.com/office/drawing/2014/main" id="{7E9799F8-A0D9-B249-9B30-CCBD304F5AD9}"/>
              </a:ext>
            </a:extLst>
          </p:cNvPr>
          <p:cNvSpPr txBox="1"/>
          <p:nvPr/>
        </p:nvSpPr>
        <p:spPr>
          <a:xfrm>
            <a:off x="762199" y="5805344"/>
            <a:ext cx="10983384" cy="1354217"/>
          </a:xfrm>
          <a:prstGeom prst="rect">
            <a:avLst/>
          </a:prstGeom>
          <a:noFill/>
        </p:spPr>
        <p:txBody>
          <a:bodyPr wrap="square" rtlCol="0">
            <a:spAutoFit/>
          </a:bodyPr>
          <a:lstStyle/>
          <a:p>
            <a:r>
              <a:rPr lang="en-US" dirty="0">
                <a:solidFill>
                  <a:schemeClr val="bg1"/>
                </a:solidFill>
              </a:rPr>
              <a:t>-     </a:t>
            </a:r>
            <a:r>
              <a:rPr lang="en-US" sz="1400" dirty="0">
                <a:solidFill>
                  <a:schemeClr val="bg1"/>
                </a:solidFill>
              </a:rPr>
              <a:t>Comminuted fracture of the distal fibular shaft, extending into the level of the distal tibial fibular syndesmosis</a:t>
            </a:r>
          </a:p>
          <a:p>
            <a:pPr marL="285750" indent="-285750">
              <a:buFontTx/>
              <a:buChar char="-"/>
            </a:pPr>
            <a:r>
              <a:rPr lang="en-US" sz="1400" dirty="0">
                <a:solidFill>
                  <a:schemeClr val="bg1"/>
                </a:solidFill>
              </a:rPr>
              <a:t>Mildly comminuted and displaced transverse medial malleolus fracture</a:t>
            </a:r>
          </a:p>
          <a:p>
            <a:pPr marL="285750" indent="-285750">
              <a:buFontTx/>
              <a:buChar char="-"/>
            </a:pPr>
            <a:r>
              <a:rPr lang="en-US" sz="1400" dirty="0">
                <a:solidFill>
                  <a:schemeClr val="bg1"/>
                </a:solidFill>
              </a:rPr>
              <a:t>Medial tilt of the talus, which is laterally </a:t>
            </a:r>
            <a:r>
              <a:rPr lang="en-US" sz="1400" dirty="0" err="1">
                <a:solidFill>
                  <a:schemeClr val="bg1"/>
                </a:solidFill>
              </a:rPr>
              <a:t>subluxed</a:t>
            </a:r>
            <a:r>
              <a:rPr lang="en-US" sz="1400" dirty="0">
                <a:solidFill>
                  <a:schemeClr val="bg1"/>
                </a:solidFill>
              </a:rPr>
              <a:t> relative to the distal tibia</a:t>
            </a:r>
          </a:p>
          <a:p>
            <a:pPr marL="285750" indent="-285750">
              <a:buFontTx/>
              <a:buChar char="-"/>
            </a:pPr>
            <a:endParaRPr lang="en-US" dirty="0">
              <a:solidFill>
                <a:schemeClr val="bg1"/>
              </a:solidFill>
            </a:endParaRPr>
          </a:p>
          <a:p>
            <a:pPr marL="285750" indent="-285750">
              <a:buFontTx/>
              <a:buChar char="-"/>
            </a:pPr>
            <a:endParaRPr lang="en-US" dirty="0">
              <a:solidFill>
                <a:schemeClr val="bg1"/>
              </a:solidFill>
            </a:endParaRPr>
          </a:p>
        </p:txBody>
      </p:sp>
    </p:spTree>
    <p:extLst>
      <p:ext uri="{BB962C8B-B14F-4D97-AF65-F5344CB8AC3E}">
        <p14:creationId xmlns:p14="http://schemas.microsoft.com/office/powerpoint/2010/main" val="3707174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77A390-F12D-6E49-8553-29ED1C3F5794}"/>
              </a:ext>
            </a:extLst>
          </p:cNvPr>
          <p:cNvPicPr>
            <a:picLocks noChangeAspect="1"/>
          </p:cNvPicPr>
          <p:nvPr/>
        </p:nvPicPr>
        <p:blipFill rotWithShape="1">
          <a:blip r:embed="rId2"/>
          <a:srcRect t="6449" r="37112"/>
          <a:stretch/>
        </p:blipFill>
        <p:spPr>
          <a:xfrm>
            <a:off x="7614138" y="640409"/>
            <a:ext cx="3938954" cy="4800499"/>
          </a:xfrm>
          <a:prstGeom prst="rect">
            <a:avLst/>
          </a:prstGeom>
        </p:spPr>
      </p:pic>
      <p:sp>
        <p:nvSpPr>
          <p:cNvPr id="3" name="TextBox 2">
            <a:extLst>
              <a:ext uri="{FF2B5EF4-FFF2-40B4-BE49-F238E27FC236}">
                <a16:creationId xmlns:a16="http://schemas.microsoft.com/office/drawing/2014/main" id="{38E12642-B06F-9A46-BAD1-50B22E1EC99E}"/>
              </a:ext>
            </a:extLst>
          </p:cNvPr>
          <p:cNvSpPr txBox="1"/>
          <p:nvPr/>
        </p:nvSpPr>
        <p:spPr>
          <a:xfrm>
            <a:off x="8942876" y="2316507"/>
            <a:ext cx="751672" cy="276999"/>
          </a:xfrm>
          <a:prstGeom prst="rect">
            <a:avLst/>
          </a:prstGeom>
          <a:noFill/>
        </p:spPr>
        <p:txBody>
          <a:bodyPr wrap="square" rtlCol="0">
            <a:spAutoFit/>
          </a:bodyPr>
          <a:lstStyle/>
          <a:p>
            <a:r>
              <a:rPr lang="en-US" sz="600" dirty="0"/>
              <a:t>1</a:t>
            </a:r>
            <a:r>
              <a:rPr lang="en-US" sz="600" baseline="30000" dirty="0"/>
              <a:t>st</a:t>
            </a:r>
          </a:p>
          <a:p>
            <a:r>
              <a:rPr lang="en-US" sz="600" dirty="0"/>
              <a:t> Metatarsal</a:t>
            </a:r>
          </a:p>
        </p:txBody>
      </p:sp>
      <p:sp>
        <p:nvSpPr>
          <p:cNvPr id="4" name="TextBox 3">
            <a:extLst>
              <a:ext uri="{FF2B5EF4-FFF2-40B4-BE49-F238E27FC236}">
                <a16:creationId xmlns:a16="http://schemas.microsoft.com/office/drawing/2014/main" id="{773C924E-91FB-9745-A6B6-0004DA70338B}"/>
              </a:ext>
            </a:extLst>
          </p:cNvPr>
          <p:cNvSpPr txBox="1"/>
          <p:nvPr/>
        </p:nvSpPr>
        <p:spPr>
          <a:xfrm>
            <a:off x="8861007" y="2655938"/>
            <a:ext cx="473036" cy="215444"/>
          </a:xfrm>
          <a:prstGeom prst="rect">
            <a:avLst/>
          </a:prstGeom>
          <a:noFill/>
        </p:spPr>
        <p:txBody>
          <a:bodyPr wrap="square" rtlCol="0">
            <a:spAutoFit/>
          </a:bodyPr>
          <a:lstStyle/>
          <a:p>
            <a:r>
              <a:rPr lang="en-US" sz="800" dirty="0"/>
              <a:t>Shaft</a:t>
            </a:r>
          </a:p>
        </p:txBody>
      </p:sp>
      <p:sp>
        <p:nvSpPr>
          <p:cNvPr id="5" name="TextBox 4">
            <a:extLst>
              <a:ext uri="{FF2B5EF4-FFF2-40B4-BE49-F238E27FC236}">
                <a16:creationId xmlns:a16="http://schemas.microsoft.com/office/drawing/2014/main" id="{D65DB5BA-79D5-3741-A237-D06520F37864}"/>
              </a:ext>
            </a:extLst>
          </p:cNvPr>
          <p:cNvSpPr txBox="1"/>
          <p:nvPr/>
        </p:nvSpPr>
        <p:spPr>
          <a:xfrm>
            <a:off x="8861007" y="2951229"/>
            <a:ext cx="376372" cy="200055"/>
          </a:xfrm>
          <a:prstGeom prst="rect">
            <a:avLst/>
          </a:prstGeom>
          <a:noFill/>
        </p:spPr>
        <p:txBody>
          <a:bodyPr wrap="square" rtlCol="0">
            <a:spAutoFit/>
          </a:bodyPr>
          <a:lstStyle/>
          <a:p>
            <a:r>
              <a:rPr lang="en-US" sz="700" dirty="0"/>
              <a:t>Base</a:t>
            </a:r>
          </a:p>
        </p:txBody>
      </p:sp>
      <p:sp>
        <p:nvSpPr>
          <p:cNvPr id="6" name="TextBox 5">
            <a:extLst>
              <a:ext uri="{FF2B5EF4-FFF2-40B4-BE49-F238E27FC236}">
                <a16:creationId xmlns:a16="http://schemas.microsoft.com/office/drawing/2014/main" id="{89605F24-119D-4145-9737-F35D68930BA1}"/>
              </a:ext>
            </a:extLst>
          </p:cNvPr>
          <p:cNvSpPr txBox="1"/>
          <p:nvPr/>
        </p:nvSpPr>
        <p:spPr>
          <a:xfrm>
            <a:off x="7823126" y="3393940"/>
            <a:ext cx="745617" cy="338554"/>
          </a:xfrm>
          <a:prstGeom prst="rect">
            <a:avLst/>
          </a:prstGeom>
          <a:noFill/>
        </p:spPr>
        <p:txBody>
          <a:bodyPr wrap="square" rtlCol="0">
            <a:spAutoFit/>
          </a:bodyPr>
          <a:lstStyle/>
          <a:p>
            <a:r>
              <a:rPr lang="en-US" sz="800" dirty="0">
                <a:solidFill>
                  <a:schemeClr val="bg1"/>
                </a:solidFill>
              </a:rPr>
              <a:t>Medial Cuneiform</a:t>
            </a:r>
          </a:p>
        </p:txBody>
      </p:sp>
      <p:sp>
        <p:nvSpPr>
          <p:cNvPr id="7" name="TextBox 6">
            <a:extLst>
              <a:ext uri="{FF2B5EF4-FFF2-40B4-BE49-F238E27FC236}">
                <a16:creationId xmlns:a16="http://schemas.microsoft.com/office/drawing/2014/main" id="{350B8EA3-96AB-BD41-8D50-7F0CC1981E86}"/>
              </a:ext>
            </a:extLst>
          </p:cNvPr>
          <p:cNvSpPr txBox="1"/>
          <p:nvPr/>
        </p:nvSpPr>
        <p:spPr>
          <a:xfrm>
            <a:off x="2158092" y="5533037"/>
            <a:ext cx="9062358" cy="923330"/>
          </a:xfrm>
          <a:prstGeom prst="rect">
            <a:avLst/>
          </a:prstGeom>
          <a:noFill/>
        </p:spPr>
        <p:txBody>
          <a:bodyPr wrap="square" rtlCol="0">
            <a:spAutoFit/>
          </a:bodyPr>
          <a:lstStyle/>
          <a:p>
            <a:r>
              <a:rPr lang="en-US" dirty="0">
                <a:solidFill>
                  <a:schemeClr val="bg1"/>
                </a:solidFill>
              </a:rPr>
              <a:t>Impression: Diffuse osteopenia. Cast overlies bony and soft tissue</a:t>
            </a:r>
          </a:p>
          <a:p>
            <a:r>
              <a:rPr lang="en-US" dirty="0">
                <a:solidFill>
                  <a:schemeClr val="bg1"/>
                </a:solidFill>
              </a:rPr>
              <a:t>detail. No acute fracture or malalignment of the foot is identified.</a:t>
            </a:r>
          </a:p>
          <a:p>
            <a:r>
              <a:rPr lang="en-US" dirty="0" err="1">
                <a:solidFill>
                  <a:schemeClr val="bg1"/>
                </a:solidFill>
              </a:rPr>
              <a:t>Redemonstrated</a:t>
            </a:r>
            <a:r>
              <a:rPr lang="en-US" dirty="0">
                <a:solidFill>
                  <a:schemeClr val="bg1"/>
                </a:solidFill>
              </a:rPr>
              <a:t> comminuted fracture of the distal fibular diaphysis</a:t>
            </a:r>
            <a:r>
              <a:rPr lang="en-US" dirty="0"/>
              <a:t>.</a:t>
            </a:r>
          </a:p>
        </p:txBody>
      </p:sp>
      <p:pic>
        <p:nvPicPr>
          <p:cNvPr id="8" name="Picture 7">
            <a:extLst>
              <a:ext uri="{FF2B5EF4-FFF2-40B4-BE49-F238E27FC236}">
                <a16:creationId xmlns:a16="http://schemas.microsoft.com/office/drawing/2014/main" id="{48D84BDD-E868-584C-AF6E-7FA64800088B}"/>
              </a:ext>
            </a:extLst>
          </p:cNvPr>
          <p:cNvPicPr>
            <a:picLocks noChangeAspect="1"/>
          </p:cNvPicPr>
          <p:nvPr/>
        </p:nvPicPr>
        <p:blipFill rotWithShape="1">
          <a:blip r:embed="rId3"/>
          <a:srcRect t="5588" r="3147"/>
          <a:stretch/>
        </p:blipFill>
        <p:spPr>
          <a:xfrm>
            <a:off x="2511109" y="1088188"/>
            <a:ext cx="3426515" cy="4444849"/>
          </a:xfrm>
          <a:prstGeom prst="rect">
            <a:avLst/>
          </a:prstGeom>
        </p:spPr>
      </p:pic>
      <p:sp>
        <p:nvSpPr>
          <p:cNvPr id="9" name="TextBox 8">
            <a:extLst>
              <a:ext uri="{FF2B5EF4-FFF2-40B4-BE49-F238E27FC236}">
                <a16:creationId xmlns:a16="http://schemas.microsoft.com/office/drawing/2014/main" id="{D59E3C59-2FB2-C249-BD72-7A050766B9F0}"/>
              </a:ext>
            </a:extLst>
          </p:cNvPr>
          <p:cNvSpPr txBox="1"/>
          <p:nvPr/>
        </p:nvSpPr>
        <p:spPr>
          <a:xfrm>
            <a:off x="2382962" y="271077"/>
            <a:ext cx="5812972" cy="369332"/>
          </a:xfrm>
          <a:prstGeom prst="rect">
            <a:avLst/>
          </a:prstGeom>
          <a:noFill/>
        </p:spPr>
        <p:txBody>
          <a:bodyPr wrap="square" rtlCol="0">
            <a:spAutoFit/>
          </a:bodyPr>
          <a:lstStyle/>
          <a:p>
            <a:r>
              <a:rPr lang="en-US" dirty="0">
                <a:solidFill>
                  <a:schemeClr val="bg1"/>
                </a:solidFill>
              </a:rPr>
              <a:t>AP Foot radiographs Normal vs abnormal</a:t>
            </a:r>
          </a:p>
        </p:txBody>
      </p:sp>
    </p:spTree>
    <p:extLst>
      <p:ext uri="{BB962C8B-B14F-4D97-AF65-F5344CB8AC3E}">
        <p14:creationId xmlns:p14="http://schemas.microsoft.com/office/powerpoint/2010/main" val="3046255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F2B2B1-CB10-354C-B205-56FC27A926C3}"/>
              </a:ext>
            </a:extLst>
          </p:cNvPr>
          <p:cNvPicPr>
            <a:picLocks noChangeAspect="1"/>
          </p:cNvPicPr>
          <p:nvPr/>
        </p:nvPicPr>
        <p:blipFill>
          <a:blip r:embed="rId2"/>
          <a:stretch>
            <a:fillRect/>
          </a:stretch>
        </p:blipFill>
        <p:spPr>
          <a:xfrm>
            <a:off x="5535168" y="2329674"/>
            <a:ext cx="6509183" cy="4296677"/>
          </a:xfrm>
          <a:prstGeom prst="rect">
            <a:avLst/>
          </a:prstGeom>
        </p:spPr>
      </p:pic>
      <p:sp>
        <p:nvSpPr>
          <p:cNvPr id="3" name="TextBox 2">
            <a:extLst>
              <a:ext uri="{FF2B5EF4-FFF2-40B4-BE49-F238E27FC236}">
                <a16:creationId xmlns:a16="http://schemas.microsoft.com/office/drawing/2014/main" id="{8F6A8920-55EF-F044-A6F4-BDC1488DBB01}"/>
              </a:ext>
            </a:extLst>
          </p:cNvPr>
          <p:cNvSpPr txBox="1"/>
          <p:nvPr/>
        </p:nvSpPr>
        <p:spPr>
          <a:xfrm>
            <a:off x="6031561" y="3429000"/>
            <a:ext cx="2140376" cy="369332"/>
          </a:xfrm>
          <a:prstGeom prst="rect">
            <a:avLst/>
          </a:prstGeom>
          <a:noFill/>
        </p:spPr>
        <p:txBody>
          <a:bodyPr wrap="square" rtlCol="0">
            <a:spAutoFit/>
          </a:bodyPr>
          <a:lstStyle/>
          <a:p>
            <a:r>
              <a:rPr lang="en-US" dirty="0">
                <a:solidFill>
                  <a:schemeClr val="bg1"/>
                </a:solidFill>
              </a:rPr>
              <a:t>Tibiotalar Joint </a:t>
            </a:r>
            <a:r>
              <a:rPr lang="en-US" dirty="0">
                <a:solidFill>
                  <a:schemeClr val="bg1"/>
                </a:solidFill>
                <a:sym typeface="Wingdings" pitchFamily="2" charset="2"/>
              </a:rPr>
              <a:t> </a:t>
            </a:r>
            <a:endParaRPr lang="en-US" dirty="0">
              <a:solidFill>
                <a:schemeClr val="bg1"/>
              </a:solidFill>
            </a:endParaRPr>
          </a:p>
        </p:txBody>
      </p:sp>
      <p:sp>
        <p:nvSpPr>
          <p:cNvPr id="4" name="TextBox 3">
            <a:extLst>
              <a:ext uri="{FF2B5EF4-FFF2-40B4-BE49-F238E27FC236}">
                <a16:creationId xmlns:a16="http://schemas.microsoft.com/office/drawing/2014/main" id="{3DCFFD8E-90D5-4C4D-9523-9D240BA00E6D}"/>
              </a:ext>
            </a:extLst>
          </p:cNvPr>
          <p:cNvSpPr txBox="1"/>
          <p:nvPr/>
        </p:nvSpPr>
        <p:spPr>
          <a:xfrm>
            <a:off x="10982017" y="2801476"/>
            <a:ext cx="1177488" cy="369332"/>
          </a:xfrm>
          <a:prstGeom prst="rect">
            <a:avLst/>
          </a:prstGeom>
          <a:noFill/>
        </p:spPr>
        <p:txBody>
          <a:bodyPr wrap="square" rtlCol="0">
            <a:spAutoFit/>
          </a:bodyPr>
          <a:lstStyle/>
          <a:p>
            <a:r>
              <a:rPr lang="en-US" dirty="0">
                <a:solidFill>
                  <a:schemeClr val="bg1"/>
                </a:solidFill>
                <a:sym typeface="Wingdings" pitchFamily="2" charset="2"/>
              </a:rPr>
              <a:t>T</a:t>
            </a:r>
            <a:r>
              <a:rPr lang="en-US" dirty="0">
                <a:solidFill>
                  <a:schemeClr val="bg1"/>
                </a:solidFill>
              </a:rPr>
              <a:t>alus</a:t>
            </a:r>
          </a:p>
        </p:txBody>
      </p:sp>
      <p:cxnSp>
        <p:nvCxnSpPr>
          <p:cNvPr id="6" name="Straight Connector 5">
            <a:extLst>
              <a:ext uri="{FF2B5EF4-FFF2-40B4-BE49-F238E27FC236}">
                <a16:creationId xmlns:a16="http://schemas.microsoft.com/office/drawing/2014/main" id="{C6DE116D-0AC8-0644-99B7-D2E981A9CC16}"/>
              </a:ext>
            </a:extLst>
          </p:cNvPr>
          <p:cNvCxnSpPr>
            <a:cxnSpLocks/>
          </p:cNvCxnSpPr>
          <p:nvPr/>
        </p:nvCxnSpPr>
        <p:spPr>
          <a:xfrm flipH="1">
            <a:off x="7729728" y="3266099"/>
            <a:ext cx="1154795" cy="30865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A5F296-743D-5947-BEB3-D07304A93B04}"/>
              </a:ext>
            </a:extLst>
          </p:cNvPr>
          <p:cNvCxnSpPr>
            <a:cxnSpLocks/>
          </p:cNvCxnSpPr>
          <p:nvPr/>
        </p:nvCxnSpPr>
        <p:spPr>
          <a:xfrm flipV="1">
            <a:off x="9985066" y="3121710"/>
            <a:ext cx="822718" cy="1822"/>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A1A2D88-D6A5-7040-B281-16AAE0C55CE7}"/>
              </a:ext>
            </a:extLst>
          </p:cNvPr>
          <p:cNvSpPr txBox="1"/>
          <p:nvPr/>
        </p:nvSpPr>
        <p:spPr>
          <a:xfrm>
            <a:off x="4151285" y="180107"/>
            <a:ext cx="5462016" cy="461665"/>
          </a:xfrm>
          <a:prstGeom prst="rect">
            <a:avLst/>
          </a:prstGeom>
          <a:noFill/>
        </p:spPr>
        <p:txBody>
          <a:bodyPr wrap="square" rtlCol="0">
            <a:spAutoFit/>
          </a:bodyPr>
          <a:lstStyle/>
          <a:p>
            <a:r>
              <a:rPr lang="en-US" sz="2400" dirty="0">
                <a:solidFill>
                  <a:schemeClr val="bg1"/>
                </a:solidFill>
              </a:rPr>
              <a:t>Lateral Foot Radiograph </a:t>
            </a:r>
          </a:p>
        </p:txBody>
      </p:sp>
      <p:pic>
        <p:nvPicPr>
          <p:cNvPr id="14" name="Picture 13">
            <a:extLst>
              <a:ext uri="{FF2B5EF4-FFF2-40B4-BE49-F238E27FC236}">
                <a16:creationId xmlns:a16="http://schemas.microsoft.com/office/drawing/2014/main" id="{020515F5-D78E-964A-B019-E7434D43BFAD}"/>
              </a:ext>
            </a:extLst>
          </p:cNvPr>
          <p:cNvPicPr>
            <a:picLocks noChangeAspect="1"/>
          </p:cNvPicPr>
          <p:nvPr/>
        </p:nvPicPr>
        <p:blipFill rotWithShape="1">
          <a:blip r:embed="rId3"/>
          <a:srcRect t="5351" r="1349"/>
          <a:stretch/>
        </p:blipFill>
        <p:spPr>
          <a:xfrm>
            <a:off x="452670" y="618220"/>
            <a:ext cx="4631394" cy="5913074"/>
          </a:xfrm>
          <a:prstGeom prst="rect">
            <a:avLst/>
          </a:prstGeom>
        </p:spPr>
      </p:pic>
    </p:spTree>
    <p:extLst>
      <p:ext uri="{BB962C8B-B14F-4D97-AF65-F5344CB8AC3E}">
        <p14:creationId xmlns:p14="http://schemas.microsoft.com/office/powerpoint/2010/main" val="2681707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p:txBody>
          <a:bodyPr/>
          <a:lstStyle/>
          <a:p>
            <a:r>
              <a:rPr lang="en-US" dirty="0"/>
              <a:t>Key Findings</a:t>
            </a:r>
          </a:p>
        </p:txBody>
      </p:sp>
      <p:sp>
        <p:nvSpPr>
          <p:cNvPr id="3" name="Content Placeholder 2">
            <a:extLst>
              <a:ext uri="{FF2B5EF4-FFF2-40B4-BE49-F238E27FC236}">
                <a16:creationId xmlns:a16="http://schemas.microsoft.com/office/drawing/2014/main" id="{45136A3E-3FEA-401A-8F41-7104335DF68A}"/>
              </a:ext>
            </a:extLst>
          </p:cNvPr>
          <p:cNvSpPr>
            <a:spLocks noGrp="1"/>
          </p:cNvSpPr>
          <p:nvPr>
            <p:ph idx="1"/>
          </p:nvPr>
        </p:nvSpPr>
        <p:spPr/>
        <p:txBody>
          <a:bodyPr/>
          <a:lstStyle/>
          <a:p>
            <a:pPr marL="0" indent="0">
              <a:buNone/>
            </a:pPr>
            <a:r>
              <a:rPr lang="en-US" dirty="0">
                <a:solidFill>
                  <a:schemeClr val="bg1"/>
                </a:solidFill>
              </a:rPr>
              <a:t>-     Comminuted fracture of the distal fibular shaft, extending into the level of the distal tibial fibular syndesmosis</a:t>
            </a:r>
          </a:p>
          <a:p>
            <a:pPr marL="285750" indent="-285750">
              <a:buFontTx/>
              <a:buChar char="-"/>
            </a:pPr>
            <a:r>
              <a:rPr lang="en-US" dirty="0">
                <a:solidFill>
                  <a:schemeClr val="bg1"/>
                </a:solidFill>
              </a:rPr>
              <a:t>Mildly comminuted and displaced transverse medial malleolus fracture</a:t>
            </a:r>
          </a:p>
          <a:p>
            <a:pPr marL="285750" indent="-285750">
              <a:buFontTx/>
              <a:buChar char="-"/>
            </a:pPr>
            <a:r>
              <a:rPr lang="en-US" dirty="0">
                <a:solidFill>
                  <a:schemeClr val="bg1"/>
                </a:solidFill>
              </a:rPr>
              <a:t>Medial tilt of the talus, which is laterally </a:t>
            </a:r>
            <a:r>
              <a:rPr lang="en-US" dirty="0" err="1">
                <a:solidFill>
                  <a:schemeClr val="bg1"/>
                </a:solidFill>
              </a:rPr>
              <a:t>subluxed</a:t>
            </a:r>
            <a:r>
              <a:rPr lang="en-US" dirty="0">
                <a:solidFill>
                  <a:schemeClr val="bg1"/>
                </a:solidFill>
              </a:rPr>
              <a:t> relative to the distal tibia</a:t>
            </a:r>
          </a:p>
          <a:p>
            <a:pPr marL="285750" indent="-285750">
              <a:buFontTx/>
              <a:buChar char="-"/>
            </a:pPr>
            <a:r>
              <a:rPr lang="en-US" dirty="0">
                <a:solidFill>
                  <a:schemeClr val="bg1"/>
                </a:solidFill>
              </a:rPr>
              <a:t>Medial tilt of the talus, which is laterally </a:t>
            </a:r>
            <a:r>
              <a:rPr lang="en-US" dirty="0" err="1">
                <a:solidFill>
                  <a:schemeClr val="bg1"/>
                </a:solidFill>
              </a:rPr>
              <a:t>subluxed</a:t>
            </a:r>
            <a:r>
              <a:rPr lang="en-US" dirty="0">
                <a:solidFill>
                  <a:schemeClr val="bg1"/>
                </a:solidFill>
              </a:rPr>
              <a:t> relative to the distal tibia.</a:t>
            </a:r>
          </a:p>
          <a:p>
            <a:pPr marL="285750" indent="-285750">
              <a:buFontTx/>
              <a:buChar char="-"/>
            </a:pPr>
            <a:endParaRPr lang="en-US" dirty="0">
              <a:solidFill>
                <a:schemeClr val="bg1"/>
              </a:solidFill>
            </a:endParaRPr>
          </a:p>
          <a:p>
            <a:pPr marL="285750" indent="-285750">
              <a:buFontTx/>
              <a:buChar char="-"/>
            </a:pPr>
            <a:endParaRPr lang="en-US" dirty="0">
              <a:solidFill>
                <a:schemeClr val="bg1"/>
              </a:solidFill>
            </a:endParaRPr>
          </a:p>
        </p:txBody>
      </p:sp>
    </p:spTree>
    <p:extLst>
      <p:ext uri="{BB962C8B-B14F-4D97-AF65-F5344CB8AC3E}">
        <p14:creationId xmlns:p14="http://schemas.microsoft.com/office/powerpoint/2010/main" val="729243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31B0-B653-41BC-94EE-2104792F0A69}"/>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FE9E2696-593D-4C91-8105-E7769D4839E2}"/>
              </a:ext>
            </a:extLst>
          </p:cNvPr>
          <p:cNvSpPr>
            <a:spLocks noGrp="1"/>
          </p:cNvSpPr>
          <p:nvPr>
            <p:ph idx="1"/>
          </p:nvPr>
        </p:nvSpPr>
        <p:spPr/>
        <p:txBody>
          <a:bodyPr/>
          <a:lstStyle/>
          <a:p>
            <a:r>
              <a:rPr lang="en-US" dirty="0"/>
              <a:t>The radiographs showed a medial malleolus fracture with minimal displacement with the tibiotalar joint appearing almost congruent</a:t>
            </a:r>
          </a:p>
          <a:p>
            <a:r>
              <a:rPr lang="en-US" dirty="0"/>
              <a:t>Distal fibular oblique comminuted fracture shows better alignment than the one cortical width offset</a:t>
            </a:r>
          </a:p>
          <a:p>
            <a:r>
              <a:rPr lang="en-US" dirty="0"/>
              <a:t>Based on imaging patients requires open reduction, internal versus external fixation for right ankle</a:t>
            </a:r>
          </a:p>
          <a:p>
            <a:endParaRPr lang="en-US" dirty="0"/>
          </a:p>
          <a:p>
            <a:endParaRPr lang="en-US" dirty="0"/>
          </a:p>
        </p:txBody>
      </p:sp>
    </p:spTree>
    <p:extLst>
      <p:ext uri="{BB962C8B-B14F-4D97-AF65-F5344CB8AC3E}">
        <p14:creationId xmlns:p14="http://schemas.microsoft.com/office/powerpoint/2010/main" val="2929848757"/>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2076</TotalTime>
  <Words>790</Words>
  <Application>Microsoft Macintosh PowerPoint</Application>
  <PresentationFormat>Widescreen</PresentationFormat>
  <Paragraphs>93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Adobe Garamond Pro</vt:lpstr>
      <vt:lpstr>Arial</vt:lpstr>
      <vt:lpstr>Calibri</vt:lpstr>
      <vt:lpstr>Calibri Light</vt:lpstr>
      <vt:lpstr>Office Theme</vt:lpstr>
      <vt:lpstr>Ankle Pain</vt:lpstr>
      <vt:lpstr>Clinical History</vt:lpstr>
      <vt:lpstr>PowerPoint Presentation</vt:lpstr>
      <vt:lpstr>PowerPoint Presentation</vt:lpstr>
      <vt:lpstr>PowerPoint Presentation</vt:lpstr>
      <vt:lpstr>PowerPoint Presentation</vt:lpstr>
      <vt:lpstr>PowerPoint Presentation</vt:lpstr>
      <vt:lpstr>Key Findings</vt:lpstr>
      <vt:lpstr>Discussion</vt:lpstr>
      <vt:lpstr>Treatment Options </vt:lpstr>
      <vt:lpstr>The Ottawa Ankle Rules</vt:lpstr>
      <vt:lpstr>The Ottawa Ankle Rules</vt:lpstr>
      <vt:lpstr>Lauge-Hanse</vt:lpstr>
      <vt:lpstr>ACR appropriateness Criteria</vt:lpstr>
      <vt:lpstr>Take Home Points / Teaching points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(diagnosis)</dc:title>
  <dc:creator>Saagar Patel</dc:creator>
  <cp:lastModifiedBy>Aceves, Angie G</cp:lastModifiedBy>
  <cp:revision>41</cp:revision>
  <dcterms:created xsi:type="dcterms:W3CDTF">2019-09-13T05:09:22Z</dcterms:created>
  <dcterms:modified xsi:type="dcterms:W3CDTF">2021-02-04T05:49:07Z</dcterms:modified>
</cp:coreProperties>
</file>